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3.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4.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5.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6.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heme/themeOverride7.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heme/themeOverride8.xml" ContentType="application/vnd.openxmlformats-officedocument.themeOverride+xml"/>
  <Override PartName="/ppt/notesSlides/notesSlide28.xml" ContentType="application/vnd.openxmlformats-officedocument.presentationml.notesSlide+xml"/>
  <Override PartName="/ppt/theme/themeOverride9.xml" ContentType="application/vnd.openxmlformats-officedocument.themeOverride+xml"/>
  <Override PartName="/ppt/notesSlides/notesSlide29.xml" ContentType="application/vnd.openxmlformats-officedocument.presentationml.notesSlide+xml"/>
  <Override PartName="/ppt/theme/themeOverride10.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heme/themeOverride11.xml" ContentType="application/vnd.openxmlformats-officedocument.themeOverride+xml"/>
  <Override PartName="/ppt/notesSlides/notesSlide34.xml" ContentType="application/vnd.openxmlformats-officedocument.presentationml.notesSlide+xml"/>
  <Override PartName="/ppt/theme/themeOverride12.xml" ContentType="application/vnd.openxmlformats-officedocument.themeOverride+xml"/>
  <Override PartName="/ppt/notesSlides/notesSlide35.xml" ContentType="application/vnd.openxmlformats-officedocument.presentationml.notesSlide+xml"/>
  <Override PartName="/ppt/theme/themeOverride13.xml" ContentType="application/vnd.openxmlformats-officedocument.themeOverride+xml"/>
  <Override PartName="/ppt/notesSlides/notesSlide36.xml" ContentType="application/vnd.openxmlformats-officedocument.presentationml.notesSlide+xml"/>
  <Override PartName="/ppt/theme/themeOverride14.xml" ContentType="application/vnd.openxmlformats-officedocument.themeOverride+xml"/>
  <Override PartName="/ppt/notesSlides/notesSlide37.xml" ContentType="application/vnd.openxmlformats-officedocument.presentationml.notesSlide+xml"/>
  <Override PartName="/ppt/theme/themeOverride15.xml" ContentType="application/vnd.openxmlformats-officedocument.themeOverride+xml"/>
  <Override PartName="/ppt/notesSlides/notesSlide38.xml" ContentType="application/vnd.openxmlformats-officedocument.presentationml.notesSlide+xml"/>
  <Override PartName="/ppt/theme/themeOverride16.xml" ContentType="application/vnd.openxmlformats-officedocument.themeOverr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17.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heme/themeOverride18.xml" ContentType="application/vnd.openxmlformats-officedocument.themeOverr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heme/themeOverride19.xml" ContentType="application/vnd.openxmlformats-officedocument.themeOverride+xml"/>
  <Override PartName="/ppt/notesSlides/notesSlide45.xml" ContentType="application/vnd.openxmlformats-officedocument.presentationml.notesSl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heme/themeOverride23.xml" ContentType="application/vnd.openxmlformats-officedocument.themeOverr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2" r:id="rId1"/>
    <p:sldMasterId id="2147483803" r:id="rId2"/>
    <p:sldMasterId id="2147483818" r:id="rId3"/>
    <p:sldMasterId id="2147483979" r:id="rId4"/>
    <p:sldMasterId id="2147484085" r:id="rId5"/>
    <p:sldMasterId id="2147484113" r:id="rId6"/>
  </p:sldMasterIdLst>
  <p:notesMasterIdLst>
    <p:notesMasterId r:id="rId64"/>
  </p:notesMasterIdLst>
  <p:handoutMasterIdLst>
    <p:handoutMasterId r:id="rId65"/>
  </p:handoutMasterIdLst>
  <p:sldIdLst>
    <p:sldId id="2098" r:id="rId7"/>
    <p:sldId id="1481" r:id="rId8"/>
    <p:sldId id="2099" r:id="rId9"/>
    <p:sldId id="2100" r:id="rId10"/>
    <p:sldId id="2101" r:id="rId11"/>
    <p:sldId id="2102" r:id="rId12"/>
    <p:sldId id="2030" r:id="rId13"/>
    <p:sldId id="1490" r:id="rId14"/>
    <p:sldId id="2058" r:id="rId15"/>
    <p:sldId id="1491" r:id="rId16"/>
    <p:sldId id="2057" r:id="rId17"/>
    <p:sldId id="2056" r:id="rId18"/>
    <p:sldId id="2059" r:id="rId19"/>
    <p:sldId id="1944" r:id="rId20"/>
    <p:sldId id="1945" r:id="rId21"/>
    <p:sldId id="2076" r:id="rId22"/>
    <p:sldId id="2077" r:id="rId23"/>
    <p:sldId id="2078" r:id="rId24"/>
    <p:sldId id="2079" r:id="rId25"/>
    <p:sldId id="2015" r:id="rId26"/>
    <p:sldId id="1953" r:id="rId27"/>
    <p:sldId id="2103" r:id="rId28"/>
    <p:sldId id="1956" r:id="rId29"/>
    <p:sldId id="1957" r:id="rId30"/>
    <p:sldId id="2068" r:id="rId31"/>
    <p:sldId id="2069" r:id="rId32"/>
    <p:sldId id="2070" r:id="rId33"/>
    <p:sldId id="2071" r:id="rId34"/>
    <p:sldId id="2073" r:id="rId35"/>
    <p:sldId id="2095" r:id="rId36"/>
    <p:sldId id="1916" r:id="rId37"/>
    <p:sldId id="1917" r:id="rId38"/>
    <p:sldId id="1918" r:id="rId39"/>
    <p:sldId id="1925" r:id="rId40"/>
    <p:sldId id="1919" r:id="rId41"/>
    <p:sldId id="1920" r:id="rId42"/>
    <p:sldId id="1921" r:id="rId43"/>
    <p:sldId id="1923" r:id="rId44"/>
    <p:sldId id="1924" r:id="rId45"/>
    <p:sldId id="1926" r:id="rId46"/>
    <p:sldId id="1928" r:id="rId47"/>
    <p:sldId id="1932" r:id="rId48"/>
    <p:sldId id="2075" r:id="rId49"/>
    <p:sldId id="1935" r:id="rId50"/>
    <p:sldId id="1960" r:id="rId51"/>
    <p:sldId id="2093" r:id="rId52"/>
    <p:sldId id="1392" r:id="rId53"/>
    <p:sldId id="2080" r:id="rId54"/>
    <p:sldId id="2081" r:id="rId55"/>
    <p:sldId id="2082" r:id="rId56"/>
    <p:sldId id="1951" r:id="rId57"/>
    <p:sldId id="969" r:id="rId58"/>
    <p:sldId id="738" r:id="rId59"/>
    <p:sldId id="965" r:id="rId60"/>
    <p:sldId id="1938" r:id="rId61"/>
    <p:sldId id="1943" r:id="rId62"/>
    <p:sldId id="1930" r:id="rId63"/>
  </p:sldIdLst>
  <p:sldSz cx="9144000" cy="6858000" type="screen4x3"/>
  <p:notesSz cx="10021888" cy="6889750"/>
  <p:defaultTextStyle>
    <a:defPPr>
      <a:defRPr lang="en-US"/>
    </a:defPPr>
    <a:lvl1pPr algn="l" rtl="0" eaLnBrk="0" fontAlgn="base" hangingPunct="0">
      <a:spcBef>
        <a:spcPct val="0"/>
      </a:spcBef>
      <a:spcAft>
        <a:spcPct val="0"/>
      </a:spcAft>
      <a:defRPr b="1" kern="1200">
        <a:solidFill>
          <a:schemeClr val="tx1"/>
        </a:solidFill>
        <a:latin typeface="Arial" charset="0"/>
        <a:ea typeface="+mn-ea"/>
        <a:cs typeface="+mn-cs"/>
      </a:defRPr>
    </a:lvl1pPr>
    <a:lvl2pPr marL="457200" algn="l" rtl="0" eaLnBrk="0" fontAlgn="base" hangingPunct="0">
      <a:spcBef>
        <a:spcPct val="0"/>
      </a:spcBef>
      <a:spcAft>
        <a:spcPct val="0"/>
      </a:spcAft>
      <a:defRPr b="1" kern="1200">
        <a:solidFill>
          <a:schemeClr val="tx1"/>
        </a:solidFill>
        <a:latin typeface="Arial" charset="0"/>
        <a:ea typeface="+mn-ea"/>
        <a:cs typeface="+mn-cs"/>
      </a:defRPr>
    </a:lvl2pPr>
    <a:lvl3pPr marL="914400" algn="l" rtl="0" eaLnBrk="0" fontAlgn="base" hangingPunct="0">
      <a:spcBef>
        <a:spcPct val="0"/>
      </a:spcBef>
      <a:spcAft>
        <a:spcPct val="0"/>
      </a:spcAft>
      <a:defRPr b="1" kern="1200">
        <a:solidFill>
          <a:schemeClr val="tx1"/>
        </a:solidFill>
        <a:latin typeface="Arial" charset="0"/>
        <a:ea typeface="+mn-ea"/>
        <a:cs typeface="+mn-cs"/>
      </a:defRPr>
    </a:lvl3pPr>
    <a:lvl4pPr marL="1371600" algn="l" rtl="0" eaLnBrk="0" fontAlgn="base" hangingPunct="0">
      <a:spcBef>
        <a:spcPct val="0"/>
      </a:spcBef>
      <a:spcAft>
        <a:spcPct val="0"/>
      </a:spcAft>
      <a:defRPr b="1" kern="1200">
        <a:solidFill>
          <a:schemeClr val="tx1"/>
        </a:solidFill>
        <a:latin typeface="Arial" charset="0"/>
        <a:ea typeface="+mn-ea"/>
        <a:cs typeface="+mn-cs"/>
      </a:defRPr>
    </a:lvl4pPr>
    <a:lvl5pPr marL="1828800" algn="l" rtl="0" eaLnBrk="0" fontAlgn="base" hangingPunct="0">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1485" userDrawn="1">
          <p15:clr>
            <a:srgbClr val="A4A3A4"/>
          </p15:clr>
        </p15:guide>
        <p15:guide id="2" pos="4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a:srgbClr val="CC6600"/>
    <a:srgbClr val="FFE0A3"/>
    <a:srgbClr val="006699"/>
    <a:srgbClr val="CC66FF"/>
    <a:srgbClr val="33CC33"/>
    <a:srgbClr val="9900CC"/>
    <a:srgbClr val="FAD5FF"/>
    <a:srgbClr val="F9C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088" autoAdjust="0"/>
    <p:restoredTop sz="94935" autoAdjust="0"/>
  </p:normalViewPr>
  <p:slideViewPr>
    <p:cSldViewPr snapToGrid="0">
      <p:cViewPr varScale="1">
        <p:scale>
          <a:sx n="83" d="100"/>
          <a:sy n="83" d="100"/>
        </p:scale>
        <p:origin x="495" y="3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6249"/>
    </p:cViewPr>
  </p:sorterViewPr>
  <p:notesViewPr>
    <p:cSldViewPr snapToGrid="0">
      <p:cViewPr varScale="1">
        <p:scale>
          <a:sx n="54" d="100"/>
          <a:sy n="54" d="100"/>
        </p:scale>
        <p:origin x="3481" y="40"/>
      </p:cViewPr>
      <p:guideLst>
        <p:guide orient="horz" pos="1485"/>
        <p:guide pos="430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_rels/viewProps.xml.rels><?xml version="1.0" encoding="UTF-8" standalone="yes"?>
<Relationships xmlns="http://schemas.openxmlformats.org/package/2006/relationships"><Relationship Id="rId1"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0" name="Text Box 18"/>
          <p:cNvSpPr txBox="1">
            <a:spLocks noChangeArrowheads="1"/>
          </p:cNvSpPr>
          <p:nvPr/>
        </p:nvSpPr>
        <p:spPr bwMode="auto">
          <a:xfrm>
            <a:off x="4527104" y="6661174"/>
            <a:ext cx="908308" cy="229588"/>
          </a:xfrm>
          <a:prstGeom prst="rect">
            <a:avLst/>
          </a:prstGeom>
          <a:noFill/>
          <a:ln w="12700">
            <a:noFill/>
            <a:miter lim="800000"/>
            <a:headEnd/>
            <a:tailEnd/>
          </a:ln>
          <a:effectLst/>
        </p:spPr>
        <p:txBody>
          <a:bodyPr lIns="86739" tIns="45104" rIns="86739" bIns="45104">
            <a:spAutoFit/>
          </a:bodyPr>
          <a:lstStyle/>
          <a:p>
            <a:pPr algn="ctr" defTabSz="881310">
              <a:spcBef>
                <a:spcPct val="50000"/>
              </a:spcBef>
            </a:pPr>
            <a:fld id="{86508D5D-B05F-419B-9833-7A5C4F02464C}" type="slidenum">
              <a:rPr lang="en-US" sz="900"/>
              <a:pPr algn="ctr" defTabSz="881310">
                <a:spcBef>
                  <a:spcPct val="50000"/>
                </a:spcBef>
              </a:pPr>
              <a:t>‹N°›</a:t>
            </a:fld>
            <a:endParaRPr lang="en-US" sz="900" dirty="0"/>
          </a:p>
        </p:txBody>
      </p:sp>
    </p:spTree>
    <p:extLst>
      <p:ext uri="{BB962C8B-B14F-4D97-AF65-F5344CB8AC3E}">
        <p14:creationId xmlns:p14="http://schemas.microsoft.com/office/powerpoint/2010/main" val="1628174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9745" y="8107"/>
            <a:ext cx="4369831" cy="322602"/>
          </a:xfrm>
          <a:prstGeom prst="rect">
            <a:avLst/>
          </a:prstGeom>
          <a:noFill/>
          <a:ln w="9525">
            <a:noFill/>
            <a:miter lim="800000"/>
            <a:headEnd/>
            <a:tailEnd/>
          </a:ln>
          <a:effectLst/>
        </p:spPr>
        <p:txBody>
          <a:bodyPr vert="horz" wrap="square" lIns="18653" tIns="0" rIns="18653" bIns="0" numCol="1" anchor="t" anchorCtr="0" compatLnSpc="1">
            <a:prstTxWarp prst="textNoShape">
              <a:avLst/>
            </a:prstTxWarp>
          </a:bodyPr>
          <a:lstStyle>
            <a:lvl1pPr defTabSz="745972">
              <a:defRPr sz="900" b="0" i="1">
                <a:latin typeface="Times New Roman" pitchFamily="18" charset="0"/>
              </a:defRPr>
            </a:lvl1pPr>
          </a:lstStyle>
          <a:p>
            <a:endParaRPr lang="en-US"/>
          </a:p>
        </p:txBody>
      </p:sp>
      <p:sp>
        <p:nvSpPr>
          <p:cNvPr id="2051" name="Rectangle 3"/>
          <p:cNvSpPr>
            <a:spLocks noGrp="1" noChangeArrowheads="1"/>
          </p:cNvSpPr>
          <p:nvPr>
            <p:ph type="dt" idx="1"/>
          </p:nvPr>
        </p:nvSpPr>
        <p:spPr bwMode="auto">
          <a:xfrm>
            <a:off x="5701807" y="8107"/>
            <a:ext cx="4369830" cy="322602"/>
          </a:xfrm>
          <a:prstGeom prst="rect">
            <a:avLst/>
          </a:prstGeom>
          <a:noFill/>
          <a:ln w="9525">
            <a:noFill/>
            <a:miter lim="800000"/>
            <a:headEnd/>
            <a:tailEnd/>
          </a:ln>
          <a:effectLst/>
        </p:spPr>
        <p:txBody>
          <a:bodyPr vert="horz" wrap="square" lIns="18653" tIns="0" rIns="18653" bIns="0" numCol="1" anchor="t" anchorCtr="0" compatLnSpc="1">
            <a:prstTxWarp prst="textNoShape">
              <a:avLst/>
            </a:prstTxWarp>
          </a:bodyPr>
          <a:lstStyle>
            <a:lvl1pPr algn="r" defTabSz="745972">
              <a:defRPr sz="900" b="0" i="1">
                <a:latin typeface="Times New Roman" pitchFamily="18" charset="0"/>
              </a:defRPr>
            </a:lvl1pPr>
          </a:lstStyle>
          <a:p>
            <a:endParaRPr lang="en-US"/>
          </a:p>
        </p:txBody>
      </p:sp>
      <p:sp>
        <p:nvSpPr>
          <p:cNvPr id="2052" name="Rectangle 4"/>
          <p:cNvSpPr>
            <a:spLocks noGrp="1" noChangeArrowheads="1"/>
          </p:cNvSpPr>
          <p:nvPr>
            <p:ph type="ftr" sz="quarter" idx="4"/>
          </p:nvPr>
        </p:nvSpPr>
        <p:spPr bwMode="auto">
          <a:xfrm>
            <a:off x="-49745" y="6559043"/>
            <a:ext cx="4369831" cy="322602"/>
          </a:xfrm>
          <a:prstGeom prst="rect">
            <a:avLst/>
          </a:prstGeom>
          <a:noFill/>
          <a:ln w="9525">
            <a:noFill/>
            <a:miter lim="800000"/>
            <a:headEnd/>
            <a:tailEnd/>
          </a:ln>
          <a:effectLst/>
        </p:spPr>
        <p:txBody>
          <a:bodyPr vert="horz" wrap="square" lIns="18653" tIns="0" rIns="18653" bIns="0" numCol="1" anchor="b" anchorCtr="0" compatLnSpc="1">
            <a:prstTxWarp prst="textNoShape">
              <a:avLst/>
            </a:prstTxWarp>
          </a:bodyPr>
          <a:lstStyle>
            <a:lvl1pPr defTabSz="745972">
              <a:defRPr sz="900" b="0" i="1">
                <a:latin typeface="Times New Roman" pitchFamily="18" charset="0"/>
              </a:defRPr>
            </a:lvl1pPr>
          </a:lstStyle>
          <a:p>
            <a:endParaRPr lang="en-US"/>
          </a:p>
        </p:txBody>
      </p:sp>
      <p:sp>
        <p:nvSpPr>
          <p:cNvPr id="2053" name="Rectangle 5"/>
          <p:cNvSpPr>
            <a:spLocks noGrp="1" noChangeArrowheads="1"/>
          </p:cNvSpPr>
          <p:nvPr>
            <p:ph type="sldNum" sz="quarter" idx="5"/>
          </p:nvPr>
        </p:nvSpPr>
        <p:spPr bwMode="auto">
          <a:xfrm>
            <a:off x="5701807" y="6559043"/>
            <a:ext cx="4369830" cy="322602"/>
          </a:xfrm>
          <a:prstGeom prst="rect">
            <a:avLst/>
          </a:prstGeom>
          <a:noFill/>
          <a:ln w="9525">
            <a:noFill/>
            <a:miter lim="800000"/>
            <a:headEnd/>
            <a:tailEnd/>
          </a:ln>
          <a:effectLst/>
        </p:spPr>
        <p:txBody>
          <a:bodyPr vert="horz" wrap="square" lIns="18653" tIns="0" rIns="18653" bIns="0" numCol="1" anchor="b" anchorCtr="0" compatLnSpc="1">
            <a:prstTxWarp prst="textNoShape">
              <a:avLst/>
            </a:prstTxWarp>
          </a:bodyPr>
          <a:lstStyle>
            <a:lvl1pPr algn="r" defTabSz="745972">
              <a:defRPr sz="900" b="0" i="1">
                <a:latin typeface="Times New Roman" pitchFamily="18" charset="0"/>
              </a:defRPr>
            </a:lvl1pPr>
          </a:lstStyle>
          <a:p>
            <a:fld id="{BAD60B94-10BD-4D3A-BD9B-E11E66747236}" type="slidenum">
              <a:rPr lang="en-US"/>
              <a:pPr/>
              <a:t>‹N°›</a:t>
            </a:fld>
            <a:endParaRPr lang="en-US"/>
          </a:p>
        </p:txBody>
      </p:sp>
      <p:sp>
        <p:nvSpPr>
          <p:cNvPr id="2054" name="Rectangle 6"/>
          <p:cNvSpPr>
            <a:spLocks noGrp="1" noChangeArrowheads="1"/>
          </p:cNvSpPr>
          <p:nvPr>
            <p:ph type="body" sz="quarter" idx="3"/>
          </p:nvPr>
        </p:nvSpPr>
        <p:spPr bwMode="auto">
          <a:xfrm>
            <a:off x="1336790" y="3273039"/>
            <a:ext cx="7345105" cy="3096334"/>
          </a:xfrm>
          <a:prstGeom prst="rect">
            <a:avLst/>
          </a:prstGeom>
          <a:noFill/>
          <a:ln w="9525">
            <a:noFill/>
            <a:miter lim="800000"/>
            <a:headEnd/>
            <a:tailEnd/>
          </a:ln>
          <a:effectLst/>
        </p:spPr>
        <p:txBody>
          <a:bodyPr vert="horz" wrap="square" lIns="90151" tIns="45078" rIns="90151" bIns="45078"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55" name="Rectangle 7"/>
          <p:cNvSpPr>
            <a:spLocks noChangeArrowheads="1"/>
          </p:cNvSpPr>
          <p:nvPr/>
        </p:nvSpPr>
        <p:spPr bwMode="auto">
          <a:xfrm>
            <a:off x="4614437" y="6563908"/>
            <a:ext cx="793011" cy="240243"/>
          </a:xfrm>
          <a:prstGeom prst="rect">
            <a:avLst/>
          </a:prstGeom>
          <a:noFill/>
          <a:ln w="9525">
            <a:noFill/>
            <a:miter lim="800000"/>
            <a:headEnd/>
            <a:tailEnd/>
          </a:ln>
          <a:effectLst/>
        </p:spPr>
        <p:txBody>
          <a:bodyPr wrap="none" lIns="85490" tIns="43522" rIns="85490" bIns="43522">
            <a:spAutoFit/>
          </a:bodyPr>
          <a:lstStyle/>
          <a:p>
            <a:pPr algn="ctr" defTabSz="850698">
              <a:lnSpc>
                <a:spcPct val="90000"/>
              </a:lnSpc>
            </a:pPr>
            <a:r>
              <a:rPr lang="en-US" sz="1100" b="0" dirty="0"/>
              <a:t>Page </a:t>
            </a:r>
            <a:fld id="{584B72FF-5CC4-42B8-A1BC-22E453E84DD0}" type="slidenum">
              <a:rPr lang="en-US" sz="1100" b="0"/>
              <a:pPr algn="ctr" defTabSz="850698">
                <a:lnSpc>
                  <a:spcPct val="90000"/>
                </a:lnSpc>
              </a:pPr>
              <a:t>‹N°›</a:t>
            </a:fld>
            <a:endParaRPr lang="en-US" sz="1100" b="0" dirty="0"/>
          </a:p>
        </p:txBody>
      </p:sp>
      <p:sp>
        <p:nvSpPr>
          <p:cNvPr id="2056" name="Rectangle 8"/>
          <p:cNvSpPr>
            <a:spLocks noGrp="1" noRot="1" noChangeAspect="1" noChangeArrowheads="1" noTextEdit="1"/>
          </p:cNvSpPr>
          <p:nvPr>
            <p:ph type="sldImg" idx="2"/>
          </p:nvPr>
        </p:nvSpPr>
        <p:spPr bwMode="auto">
          <a:xfrm>
            <a:off x="3408363" y="606425"/>
            <a:ext cx="3206750" cy="2405063"/>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53348756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Thank you</a:t>
            </a:r>
            <a:r>
              <a:rPr lang="fr-FR" dirty="0"/>
              <a:t>. </a:t>
            </a:r>
            <a:r>
              <a:rPr lang="en-GB" dirty="0"/>
              <a:t>Good afternoon everyone</a:t>
            </a:r>
            <a:r>
              <a:rPr lang="fr-FR" dirty="0"/>
              <a:t>. </a:t>
            </a:r>
            <a:r>
              <a:rPr lang="en-GB" dirty="0"/>
              <a:t>I will try to make this talk at the same time fun and intelligent and it's sometimes good to combine qualities, and I will give you 2 examples</a:t>
            </a:r>
            <a:r>
              <a:rPr lang="fr-FR" dirty="0"/>
              <a:t>. </a:t>
            </a:r>
            <a:r>
              <a:rPr lang="en-GB" dirty="0"/>
              <a:t>To be honestly, the web inventor was a first class expert in two </a:t>
            </a:r>
            <a:r>
              <a:rPr lang="en-GB" dirty="0" err="1"/>
              <a:t>dom</a:t>
            </a:r>
            <a:r>
              <a:rPr lang="fr-FR" dirty="0"/>
              <a:t>ains. </a:t>
            </a:r>
            <a:r>
              <a:rPr lang="en-GB" dirty="0"/>
              <a:t>He was an expert in document format and This is why he invented HTML, and he was an expert in networking and This is why you invented HTTP</a:t>
            </a:r>
            <a:r>
              <a:rPr lang="fr-FR" dirty="0"/>
              <a:t>. </a:t>
            </a:r>
            <a:r>
              <a:rPr lang="en-GB" dirty="0"/>
              <a:t>And if it works so well together, this is because they can form the same brain</a:t>
            </a:r>
            <a:r>
              <a:rPr lang="fr-FR" dirty="0"/>
              <a:t>. </a:t>
            </a:r>
            <a:r>
              <a:rPr lang="en-GB" dirty="0"/>
              <a:t>And often in science and technology major advances, major breakthrough come from people who master excellently more than one domain dot intelligent but not fun</a:t>
            </a:r>
            <a:r>
              <a:rPr lang="fr-FR" dirty="0"/>
              <a:t>.</a:t>
            </a:r>
          </a:p>
          <a:p>
            <a:r>
              <a:rPr lang="en-GB" dirty="0"/>
              <a:t>The second example is, the second example is</a:t>
            </a:r>
            <a:r>
              <a:rPr lang="fr-FR" dirty="0"/>
              <a:t> </a:t>
            </a:r>
            <a:r>
              <a:rPr lang="en-GB" dirty="0"/>
              <a:t>sorry I </a:t>
            </a:r>
            <a:r>
              <a:rPr lang="en-GB" dirty="0" err="1"/>
              <a:t>forgotte</a:t>
            </a:r>
            <a:r>
              <a:rPr lang="fr-FR" dirty="0"/>
              <a:t>n, </a:t>
            </a:r>
            <a:r>
              <a:rPr lang="en-GB" dirty="0"/>
              <a:t>this is </a:t>
            </a:r>
            <a:r>
              <a:rPr lang="fr-FR" dirty="0"/>
              <a:t>Alzheimer. </a:t>
            </a:r>
            <a:r>
              <a:rPr lang="en-GB" dirty="0"/>
              <a:t>But you know there are three good things with </a:t>
            </a:r>
            <a:r>
              <a:rPr lang="fr-FR" dirty="0"/>
              <a:t>Alzheimer. </a:t>
            </a:r>
            <a:r>
              <a:rPr lang="en-GB" dirty="0"/>
              <a:t>That you make new friends every day</a:t>
            </a:r>
            <a:r>
              <a:rPr lang="fr-FR" dirty="0"/>
              <a:t>. </a:t>
            </a:r>
            <a:r>
              <a:rPr lang="en-GB" dirty="0"/>
              <a:t>The second one is that at Easter you can hide your eggs yourself</a:t>
            </a:r>
            <a:r>
              <a:rPr lang="fr-FR" dirty="0"/>
              <a:t>. </a:t>
            </a:r>
            <a:r>
              <a:rPr lang="en-GB" dirty="0"/>
              <a:t>And the third one is</a:t>
            </a:r>
            <a:r>
              <a:rPr lang="fr-FR" dirty="0"/>
              <a:t>, </a:t>
            </a:r>
            <a:r>
              <a:rPr lang="en-GB" dirty="0"/>
              <a:t>you make new friends every day</a:t>
            </a:r>
            <a:r>
              <a:rPr lang="fr-FR" dirty="0"/>
              <a:t>. </a:t>
            </a:r>
            <a:r>
              <a:rPr lang="en-GB" dirty="0"/>
              <a:t>Fun but not intelligent</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a:t>
            </a:fld>
            <a:endParaRPr lang="en-US"/>
          </a:p>
        </p:txBody>
      </p:sp>
    </p:spTree>
    <p:extLst>
      <p:ext uri="{BB962C8B-B14F-4D97-AF65-F5344CB8AC3E}">
        <p14:creationId xmlns:p14="http://schemas.microsoft.com/office/powerpoint/2010/main" val="3114885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At that meeting, I will British colleagues said</a:t>
            </a:r>
            <a:r>
              <a:rPr lang="fr-FR" dirty="0"/>
              <a:t>: </a:t>
            </a:r>
            <a:r>
              <a:rPr lang="en-GB" dirty="0"/>
              <a:t>good guys what is the most used system for interpersonal communication?</a:t>
            </a:r>
            <a:r>
              <a:rPr lang="fr-FR" dirty="0"/>
              <a:t> </a:t>
            </a:r>
            <a:r>
              <a:rPr lang="en-GB" dirty="0"/>
              <a:t>This is telephone</a:t>
            </a:r>
            <a:r>
              <a:rPr lang="fr-FR" dirty="0"/>
              <a:t>. </a:t>
            </a:r>
            <a:r>
              <a:rPr lang="en-GB" dirty="0"/>
              <a:t>And our system just follows the telephone numbering hierarchy</a:t>
            </a:r>
            <a:r>
              <a:rPr lang="fr-FR" dirty="0"/>
              <a:t>. </a:t>
            </a:r>
            <a:r>
              <a:rPr lang="en-GB" dirty="0"/>
              <a:t>Country code first</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10</a:t>
            </a:fld>
            <a:endParaRPr lang="en-US"/>
          </a:p>
        </p:txBody>
      </p:sp>
    </p:spTree>
    <p:extLst>
      <p:ext uri="{BB962C8B-B14F-4D97-AF65-F5344CB8AC3E}">
        <p14:creationId xmlns:p14="http://schemas.microsoft.com/office/powerpoint/2010/main" val="3623551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But sometimes, arguments backfire</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11</a:t>
            </a:fld>
            <a:endParaRPr lang="en-US"/>
          </a:p>
        </p:txBody>
      </p:sp>
    </p:spTree>
    <p:extLst>
      <p:ext uri="{BB962C8B-B14F-4D97-AF65-F5344CB8AC3E}">
        <p14:creationId xmlns:p14="http://schemas.microsoft.com/office/powerpoint/2010/main" val="1591018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The committee replied</a:t>
            </a:r>
            <a:r>
              <a:rPr lang="fr-FR" dirty="0"/>
              <a:t>. </a:t>
            </a:r>
            <a:r>
              <a:rPr lang="en-GB" dirty="0"/>
              <a:t>But precisely this is not telephone, this is ma</a:t>
            </a:r>
            <a:r>
              <a:rPr lang="fr-FR" dirty="0"/>
              <a:t>il.</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12</a:t>
            </a:fld>
            <a:endParaRPr lang="en-US"/>
          </a:p>
        </p:txBody>
      </p:sp>
    </p:spTree>
    <p:extLst>
      <p:ext uri="{BB962C8B-B14F-4D97-AF65-F5344CB8AC3E}">
        <p14:creationId xmlns:p14="http://schemas.microsoft.com/office/powerpoint/2010/main" val="7249627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And how yourself in your country you write mail addresses on your envelopes</a:t>
            </a:r>
            <a:r>
              <a:rPr lang="fr-FR" dirty="0"/>
              <a:t>. </a:t>
            </a:r>
            <a:r>
              <a:rPr lang="en-GB" dirty="0"/>
              <a:t>Country at the end</a:t>
            </a:r>
            <a:r>
              <a:rPr lang="fr-FR" dirty="0"/>
              <a:t> </a:t>
            </a:r>
            <a:r>
              <a:rPr lang="en-GB" dirty="0"/>
              <a:t>top down</a:t>
            </a:r>
            <a:r>
              <a:rPr lang="fr-FR" dirty="0"/>
              <a:t>.</a:t>
            </a:r>
          </a:p>
          <a:p>
            <a:r>
              <a:rPr lang="en-GB" dirty="0"/>
              <a:t>Well, after a few months, UK update 4 driving on the right</a:t>
            </a:r>
            <a:r>
              <a:rPr lang="fr-FR" dirty="0"/>
              <a:t>. </a:t>
            </a:r>
            <a:r>
              <a:rPr lang="en-GB" dirty="0"/>
              <a:t>But for </a:t>
            </a:r>
            <a:r>
              <a:rPr lang="fr-FR" dirty="0"/>
              <a:t>mail</a:t>
            </a:r>
            <a:r>
              <a:rPr lang="en-GB" dirty="0"/>
              <a:t> only.</a:t>
            </a:r>
            <a:endParaRPr lang="fr-FR" dirty="0"/>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13</a:t>
            </a:fld>
            <a:endParaRPr lang="en-US"/>
          </a:p>
        </p:txBody>
      </p:sp>
    </p:spTree>
    <p:extLst>
      <p:ext uri="{BB962C8B-B14F-4D97-AF65-F5344CB8AC3E}">
        <p14:creationId xmlns:p14="http://schemas.microsoft.com/office/powerpoint/2010/main" val="46623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The different national networks started their interconnections but in 87 the structure was created to better coordinate those interconnections</a:t>
            </a:r>
            <a:r>
              <a:rPr lang="fr-FR" dirty="0"/>
              <a:t>. </a:t>
            </a:r>
            <a:r>
              <a:rPr lang="en-GB" dirty="0"/>
              <a:t>I convened the second meeting in Geneva</a:t>
            </a:r>
            <a:r>
              <a:rPr lang="fr-FR" dirty="0"/>
              <a:t>, </a:t>
            </a:r>
            <a:r>
              <a:rPr lang="en-GB" dirty="0"/>
              <a:t>together with </a:t>
            </a:r>
            <a:r>
              <a:rPr lang="en-GB" dirty="0" err="1"/>
              <a:t>vint</a:t>
            </a:r>
            <a:r>
              <a:rPr lang="en-GB" dirty="0"/>
              <a:t> </a:t>
            </a:r>
            <a:r>
              <a:rPr lang="en-GB" dirty="0" err="1"/>
              <a:t>cerf</a:t>
            </a:r>
            <a:r>
              <a:rPr lang="fr-FR" dirty="0"/>
              <a:t>, </a:t>
            </a:r>
            <a:r>
              <a:rPr lang="en-GB" dirty="0"/>
              <a:t>the cool inventor of IP</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14</a:t>
            </a:fld>
            <a:endParaRPr lang="en-US"/>
          </a:p>
        </p:txBody>
      </p:sp>
    </p:spTree>
    <p:extLst>
      <p:ext uri="{BB962C8B-B14F-4D97-AF65-F5344CB8AC3E}">
        <p14:creationId xmlns:p14="http://schemas.microsoft.com/office/powerpoint/2010/main" val="3080014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This meeting was followed six months later bye under the special meeting but that time focused on IP coordination worldwide</a:t>
            </a:r>
            <a:r>
              <a:rPr lang="fr-FR" dirty="0"/>
              <a:t>. </a:t>
            </a:r>
            <a:r>
              <a:rPr lang="en-GB" dirty="0"/>
              <a:t>At the end of the meeting, wind serves looked at the European delegation and said</a:t>
            </a:r>
            <a:r>
              <a:rPr lang="fr-FR" dirty="0"/>
              <a:t> «  </a:t>
            </a:r>
            <a:r>
              <a:rPr lang="en-GB" dirty="0"/>
              <a:t>we've issued Europeans to set up the structure to allocate IP addresses in Europe it's not good we keep doing it for you</a:t>
            </a:r>
            <a:r>
              <a:rPr lang="fr-FR" dirty="0"/>
              <a:t> » </a:t>
            </a:r>
            <a:r>
              <a:rPr lang="en-GB" dirty="0"/>
              <a:t>this was a miserable delegation only free people</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15</a:t>
            </a:fld>
            <a:endParaRPr lang="en-US"/>
          </a:p>
        </p:txBody>
      </p:sp>
    </p:spTree>
    <p:extLst>
      <p:ext uri="{BB962C8B-B14F-4D97-AF65-F5344CB8AC3E}">
        <p14:creationId xmlns:p14="http://schemas.microsoft.com/office/powerpoint/2010/main" val="1008285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And my two colleagues said</a:t>
            </a:r>
            <a:r>
              <a:rPr lang="fr-FR" dirty="0"/>
              <a:t> »</a:t>
            </a:r>
            <a:r>
              <a:rPr lang="en-GB" dirty="0"/>
              <a:t> no sorry we won't do that because we don't foresee any future for IP in Europe</a:t>
            </a:r>
            <a:r>
              <a:rPr lang="fr-FR" dirty="0"/>
              <a:t> »</a:t>
            </a:r>
          </a:p>
          <a:p>
            <a:r>
              <a:rPr lang="en-GB" dirty="0"/>
              <a:t>Huh well, vin surf well the gentleman otherwise he would have said</a:t>
            </a:r>
            <a:r>
              <a:rPr lang="fr-FR" dirty="0"/>
              <a:t> « </a:t>
            </a:r>
            <a:r>
              <a:rPr lang="en-GB" dirty="0"/>
              <a:t> but why are you there</a:t>
            </a:r>
            <a:r>
              <a:rPr lang="fr-FR" dirty="0"/>
              <a:t>. </a:t>
            </a:r>
            <a:r>
              <a:rPr lang="en-GB" dirty="0"/>
              <a:t>This is about IP coordination</a:t>
            </a:r>
            <a:r>
              <a:rPr lang="fr-FR" dirty="0"/>
              <a:t>, </a:t>
            </a:r>
            <a:r>
              <a:rPr lang="en-GB" dirty="0"/>
              <a:t>is it to undermine it?</a:t>
            </a:r>
            <a:endParaRPr lang="fr-FR" dirty="0"/>
          </a:p>
          <a:p>
            <a:r>
              <a:rPr lang="en-GB" dirty="0"/>
              <a:t>Vint looked at me</a:t>
            </a:r>
            <a:r>
              <a:rPr lang="fr-FR" dirty="0"/>
              <a:t>, </a:t>
            </a:r>
            <a:r>
              <a:rPr lang="en-GB" dirty="0"/>
              <a:t>and they said </a:t>
            </a:r>
            <a:r>
              <a:rPr lang="fr-FR" dirty="0"/>
              <a:t>CERN </a:t>
            </a:r>
            <a:r>
              <a:rPr lang="en-GB" dirty="0"/>
              <a:t>will look after it</a:t>
            </a:r>
            <a:r>
              <a:rPr lang="fr-FR" dirty="0"/>
              <a:t>.</a:t>
            </a:r>
          </a:p>
          <a:p>
            <a:endParaRPr lang="fr-FR" dirty="0"/>
          </a:p>
          <a:p>
            <a:r>
              <a:rPr lang="fr-FR" dirty="0"/>
              <a:t>Peter Kaufmann, DFN CTO</a:t>
            </a:r>
          </a:p>
          <a:p>
            <a:r>
              <a:rPr lang="fr-FR" dirty="0"/>
              <a:t>Bob Cooper, Janet CEO</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16</a:t>
            </a:fld>
            <a:endParaRPr lang="en-US"/>
          </a:p>
        </p:txBody>
      </p:sp>
    </p:spTree>
    <p:extLst>
      <p:ext uri="{BB962C8B-B14F-4D97-AF65-F5344CB8AC3E}">
        <p14:creationId xmlns:p14="http://schemas.microsoft.com/office/powerpoint/2010/main" val="3483553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But why a miserable delegation and my two colleagues saying that? Because of the time the protocol war was raging in Europe</a:t>
            </a:r>
            <a:r>
              <a:rPr lang="fr-FR" dirty="0"/>
              <a:t>. </a:t>
            </a:r>
            <a:r>
              <a:rPr lang="en-GB" dirty="0"/>
              <a:t>The European Commission </a:t>
            </a:r>
            <a:r>
              <a:rPr lang="fr-FR" dirty="0"/>
              <a:t>and </a:t>
            </a:r>
            <a:r>
              <a:rPr lang="en-GB" dirty="0"/>
              <a:t>most </a:t>
            </a:r>
            <a:r>
              <a:rPr lang="fr-FR" dirty="0"/>
              <a:t>of the </a:t>
            </a:r>
            <a:r>
              <a:rPr lang="en-GB" dirty="0"/>
              <a:t>countries</a:t>
            </a:r>
            <a:r>
              <a:rPr lang="fr-FR" dirty="0"/>
              <a:t> </a:t>
            </a:r>
            <a:r>
              <a:rPr lang="en-GB" dirty="0"/>
              <a:t>we</a:t>
            </a:r>
            <a:r>
              <a:rPr lang="fr-FR" dirty="0"/>
              <a:t>re </a:t>
            </a:r>
            <a:r>
              <a:rPr lang="en-GB" dirty="0"/>
              <a:t> strongly opposed to</a:t>
            </a:r>
            <a:r>
              <a:rPr lang="fr-FR" dirty="0"/>
              <a:t> </a:t>
            </a:r>
            <a:r>
              <a:rPr lang="en-GB" dirty="0"/>
              <a:t>TCP IP</a:t>
            </a:r>
            <a:r>
              <a:rPr lang="fr-FR" dirty="0"/>
              <a:t>.</a:t>
            </a:r>
          </a:p>
          <a:p>
            <a:r>
              <a:rPr lang="en-GB" dirty="0"/>
              <a:t>They supported</a:t>
            </a:r>
            <a:r>
              <a:rPr lang="fr-FR" dirty="0"/>
              <a:t> </a:t>
            </a:r>
            <a:r>
              <a:rPr lang="en-GB" dirty="0"/>
              <a:t>another</a:t>
            </a:r>
            <a:r>
              <a:rPr lang="fr-FR" dirty="0"/>
              <a:t> </a:t>
            </a:r>
            <a:r>
              <a:rPr lang="en-GB" dirty="0"/>
              <a:t>protocol stack</a:t>
            </a:r>
            <a:r>
              <a:rPr lang="fr-FR" dirty="0"/>
              <a:t>, OSI, </a:t>
            </a:r>
            <a:r>
              <a:rPr lang="en-GB" dirty="0"/>
              <a:t>a complex technology that never worked</a:t>
            </a:r>
            <a:r>
              <a:rPr lang="fr-FR" dirty="0"/>
              <a:t>.</a:t>
            </a:r>
          </a:p>
          <a:p>
            <a:endParaRPr lang="fr-FR" dirty="0"/>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17</a:t>
            </a:fld>
            <a:endParaRPr lang="en-US"/>
          </a:p>
        </p:txBody>
      </p:sp>
    </p:spTree>
    <p:extLst>
      <p:ext uri="{BB962C8B-B14F-4D97-AF65-F5344CB8AC3E}">
        <p14:creationId xmlns:p14="http://schemas.microsoft.com/office/powerpoint/2010/main" val="4271045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So back to CERN</a:t>
            </a:r>
            <a:r>
              <a:rPr lang="fr-FR" dirty="0"/>
              <a:t>, </a:t>
            </a:r>
            <a:r>
              <a:rPr lang="en-GB" dirty="0"/>
              <a:t> I talked to Olivia</a:t>
            </a:r>
            <a:r>
              <a:rPr lang="fr-FR" dirty="0"/>
              <a:t>, </a:t>
            </a:r>
            <a:r>
              <a:rPr lang="en-GB" dirty="0"/>
              <a:t>and we called a meeting my turn to respond to</a:t>
            </a:r>
            <a:r>
              <a:rPr lang="fr-FR" dirty="0"/>
              <a:t> the</a:t>
            </a:r>
            <a:r>
              <a:rPr lang="en-GB" dirty="0"/>
              <a:t> American proposal</a:t>
            </a:r>
            <a:r>
              <a:rPr lang="fr-FR" dirty="0"/>
              <a:t>.</a:t>
            </a:r>
          </a:p>
          <a:p>
            <a:r>
              <a:rPr lang="en-GB" dirty="0"/>
              <a:t>Six people attended</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19</a:t>
            </a:fld>
            <a:endParaRPr lang="en-US"/>
          </a:p>
        </p:txBody>
      </p:sp>
    </p:spTree>
    <p:extLst>
      <p:ext uri="{BB962C8B-B14F-4D97-AF65-F5344CB8AC3E}">
        <p14:creationId xmlns:p14="http://schemas.microsoft.com/office/powerpoint/2010/main" val="40067045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20 years later</a:t>
            </a:r>
            <a:r>
              <a:rPr lang="fr-FR" dirty="0"/>
              <a:t>, </a:t>
            </a:r>
            <a:r>
              <a:rPr lang="en-GB" dirty="0"/>
              <a:t>five of the six met in Amsterdam to celebrate that historical meeting</a:t>
            </a:r>
            <a:r>
              <a:rPr lang="fr-FR" dirty="0"/>
              <a:t>. </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20</a:t>
            </a:fld>
            <a:endParaRPr lang="en-US"/>
          </a:p>
        </p:txBody>
      </p:sp>
    </p:spTree>
    <p:extLst>
      <p:ext uri="{BB962C8B-B14F-4D97-AF65-F5344CB8AC3E}">
        <p14:creationId xmlns:p14="http://schemas.microsoft.com/office/powerpoint/2010/main" val="3846395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BAD60B94-10BD-4D3A-BD9B-E11E66747236}" type="slidenum">
              <a:rPr kumimoji="0" lang="en-US" sz="900" b="0" i="1"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2</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8935757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And a few months later</a:t>
            </a:r>
            <a:r>
              <a:rPr lang="fr-FR" dirty="0"/>
              <a:t>, </a:t>
            </a:r>
            <a:r>
              <a:rPr lang="en-GB" dirty="0"/>
              <a:t>blog zeal and Karen Berg created in Amsterdam the </a:t>
            </a:r>
            <a:r>
              <a:rPr lang="fr-FR" dirty="0"/>
              <a:t>RIPE </a:t>
            </a:r>
            <a:r>
              <a:rPr lang="en-GB" dirty="0"/>
              <a:t>organisation, which still today is in charge of allocating IP addresses in Europe and part of the Middle East</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21</a:t>
            </a:fld>
            <a:endParaRPr lang="en-US"/>
          </a:p>
        </p:txBody>
      </p:sp>
    </p:spTree>
    <p:extLst>
      <p:ext uri="{BB962C8B-B14F-4D97-AF65-F5344CB8AC3E}">
        <p14:creationId xmlns:p14="http://schemas.microsoft.com/office/powerpoint/2010/main" val="3190935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BAD60B94-10BD-4D3A-BD9B-E11E66747236}" type="slidenum">
              <a:rPr kumimoji="0" lang="en-US" sz="900" b="0" i="1"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22</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930432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And at the end of the war which lasted five years</a:t>
            </a:r>
            <a:r>
              <a:rPr lang="fr-FR" dirty="0"/>
              <a:t>, </a:t>
            </a:r>
            <a:r>
              <a:rPr lang="en-GB" dirty="0"/>
              <a:t>sound had become the largest Internet hub in Europe</a:t>
            </a:r>
            <a:r>
              <a:rPr lang="fr-FR" dirty="0"/>
              <a:t>.</a:t>
            </a:r>
          </a:p>
          <a:p>
            <a:r>
              <a:rPr lang="fr-FR" dirty="0"/>
              <a:t> </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23</a:t>
            </a:fld>
            <a:endParaRPr lang="en-US"/>
          </a:p>
        </p:txBody>
      </p:sp>
    </p:spTree>
    <p:extLst>
      <p:ext uri="{BB962C8B-B14F-4D97-AF65-F5344CB8AC3E}">
        <p14:creationId xmlns:p14="http://schemas.microsoft.com/office/powerpoint/2010/main" val="874393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This is how the infrastructure looked like in March 91</a:t>
            </a:r>
            <a:r>
              <a:rPr lang="fr-FR" dirty="0"/>
              <a:t>.</a:t>
            </a:r>
          </a:p>
          <a:p>
            <a:r>
              <a:rPr lang="en-GB" dirty="0"/>
              <a:t>So </a:t>
            </a:r>
            <a:r>
              <a:rPr lang="fr-FR" dirty="0"/>
              <a:t>CERN</a:t>
            </a:r>
            <a:r>
              <a:rPr lang="en-GB" dirty="0"/>
              <a:t> CS</a:t>
            </a:r>
            <a:r>
              <a:rPr lang="fr-FR" dirty="0"/>
              <a:t> </a:t>
            </a:r>
            <a:r>
              <a:rPr lang="en-GB" dirty="0"/>
              <a:t>has been instrumental in the creation of the IP infrastructure</a:t>
            </a:r>
            <a:r>
              <a:rPr lang="fr-FR" dirty="0"/>
              <a:t>. </a:t>
            </a:r>
            <a:r>
              <a:rPr lang="en-GB" dirty="0"/>
              <a:t>But amazingly</a:t>
            </a:r>
            <a:r>
              <a:rPr lang="fr-FR" dirty="0"/>
              <a:t>, </a:t>
            </a:r>
            <a:r>
              <a:rPr lang="en-GB" dirty="0"/>
              <a:t>the </a:t>
            </a:r>
            <a:r>
              <a:rPr lang="fr-FR" dirty="0"/>
              <a:t>key</a:t>
            </a:r>
            <a:r>
              <a:rPr lang="en-GB" dirty="0"/>
              <a:t> contribution in parallel with the other key contribution </a:t>
            </a:r>
            <a:r>
              <a:rPr lang="fr-FR" dirty="0"/>
              <a:t>of CERN </a:t>
            </a:r>
            <a:r>
              <a:rPr lang="en-GB" dirty="0"/>
              <a:t>to the Interne</a:t>
            </a:r>
            <a:r>
              <a:rPr lang="fr-FR" dirty="0"/>
              <a:t>t, </a:t>
            </a:r>
            <a:r>
              <a:rPr lang="en-GB" dirty="0"/>
              <a:t>the invention of the web</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24</a:t>
            </a:fld>
            <a:endParaRPr lang="en-US"/>
          </a:p>
        </p:txBody>
      </p:sp>
    </p:spTree>
    <p:extLst>
      <p:ext uri="{BB962C8B-B14F-4D97-AF65-F5344CB8AC3E}">
        <p14:creationId xmlns:p14="http://schemas.microsoft.com/office/powerpoint/2010/main" val="24437917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Indeed, Tim Berners Lee was not working in the </a:t>
            </a:r>
            <a:r>
              <a:rPr lang="fr-FR" dirty="0"/>
              <a:t>CS</a:t>
            </a:r>
            <a:r>
              <a:rPr lang="en-GB" dirty="0"/>
              <a:t> group</a:t>
            </a:r>
            <a:r>
              <a:rPr lang="fr-FR" dirty="0"/>
              <a:t>.</a:t>
            </a:r>
          </a:p>
          <a:p>
            <a:r>
              <a:rPr lang="en-GB" dirty="0"/>
              <a:t>In in 90 you release the first web server</a:t>
            </a:r>
            <a:r>
              <a:rPr lang="fr-FR" dirty="0"/>
              <a:t>, </a:t>
            </a:r>
            <a:r>
              <a:rPr lang="en-GB" dirty="0"/>
              <a:t>and in 93</a:t>
            </a:r>
            <a:r>
              <a:rPr lang="fr-FR" dirty="0"/>
              <a:t>, </a:t>
            </a:r>
            <a:r>
              <a:rPr lang="en-GB" dirty="0"/>
              <a:t>Marc Andreessen and Eric Bina released</a:t>
            </a:r>
            <a:r>
              <a:rPr lang="fr-FR" dirty="0"/>
              <a:t>, </a:t>
            </a:r>
            <a:r>
              <a:rPr lang="en-GB" dirty="0"/>
              <a:t>mosaic first graphical browser</a:t>
            </a:r>
            <a:r>
              <a:rPr lang="fr-FR" dirty="0"/>
              <a:t>.</a:t>
            </a:r>
          </a:p>
        </p:txBody>
      </p:sp>
      <p:sp>
        <p:nvSpPr>
          <p:cNvPr id="4" name="Espace réservé du numéro de diapositive 3"/>
          <p:cNvSpPr>
            <a:spLocks noGrp="1"/>
          </p:cNvSpPr>
          <p:nvPr>
            <p:ph type="sldNum" sz="quarter" idx="5"/>
          </p:nvPr>
        </p:nvSpPr>
        <p:spPr/>
        <p:txBody>
          <a:bodyPr/>
          <a:lstStyle/>
          <a:p>
            <a:pPr defTabSz="727696">
              <a:defRPr/>
            </a:pPr>
            <a:fld id="{BAD60B94-10BD-4D3A-BD9B-E11E66747236}" type="slidenum">
              <a:rPr lang="en-US">
                <a:solidFill>
                  <a:srgbClr val="000000"/>
                </a:solidFill>
              </a:rPr>
              <a:pPr defTabSz="727696">
                <a:defRPr/>
              </a:pPr>
              <a:t>25</a:t>
            </a:fld>
            <a:endParaRPr lang="en-US">
              <a:solidFill>
                <a:srgbClr val="000000"/>
              </a:solidFill>
            </a:endParaRPr>
          </a:p>
        </p:txBody>
      </p:sp>
    </p:spTree>
    <p:extLst>
      <p:ext uri="{BB962C8B-B14F-4D97-AF65-F5344CB8AC3E}">
        <p14:creationId xmlns:p14="http://schemas.microsoft.com/office/powerpoint/2010/main" val="9378129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During that</a:t>
            </a:r>
            <a:r>
              <a:rPr lang="fr-FR" dirty="0"/>
              <a:t> </a:t>
            </a:r>
            <a:r>
              <a:rPr lang="fr-FR" dirty="0" err="1"/>
              <a:t>period</a:t>
            </a:r>
            <a:r>
              <a:rPr lang="fr-FR" dirty="0"/>
              <a:t>, </a:t>
            </a:r>
            <a:r>
              <a:rPr lang="en-GB" dirty="0"/>
              <a:t>the web triggered absolutely no industrial interest</a:t>
            </a:r>
            <a:r>
              <a:rPr lang="fr-FR" dirty="0"/>
              <a:t>. </a:t>
            </a:r>
            <a:r>
              <a:rPr lang="en-GB" dirty="0"/>
              <a:t>Until mark </a:t>
            </a:r>
            <a:r>
              <a:rPr lang="fr-FR" dirty="0" err="1"/>
              <a:t>Andreessen</a:t>
            </a:r>
            <a:r>
              <a:rPr lang="fr-FR" dirty="0"/>
              <a:t> </a:t>
            </a:r>
            <a:r>
              <a:rPr lang="en-GB" dirty="0"/>
              <a:t>met with Jimmy Clark</a:t>
            </a:r>
            <a:r>
              <a:rPr lang="fr-FR" dirty="0"/>
              <a:t>. </a:t>
            </a:r>
            <a:r>
              <a:rPr lang="en-GB" dirty="0"/>
              <a:t>Jim Clark was a multi billionaire and the founder of silicon graphics</a:t>
            </a:r>
            <a:r>
              <a:rPr lang="fr-FR" dirty="0"/>
              <a:t>. </a:t>
            </a:r>
            <a:r>
              <a:rPr lang="en-GB" dirty="0"/>
              <a:t>And Jim Clark so the potential</a:t>
            </a:r>
            <a:r>
              <a:rPr lang="fr-FR" dirty="0"/>
              <a:t>, </a:t>
            </a:r>
            <a:r>
              <a:rPr lang="en-GB" dirty="0"/>
              <a:t>of the weather and together they created Netscape</a:t>
            </a:r>
            <a:r>
              <a:rPr lang="fr-FR" dirty="0"/>
              <a:t>, </a:t>
            </a:r>
            <a:r>
              <a:rPr lang="en-GB" dirty="0"/>
              <a:t>the first ever company to sell web product</a:t>
            </a:r>
            <a:r>
              <a:rPr lang="fr-FR" dirty="0"/>
              <a:t>s.</a:t>
            </a:r>
          </a:p>
          <a:p>
            <a:r>
              <a:rPr lang="en-GB" dirty="0"/>
              <a:t>But why the Jim Clark so the potential of the web</a:t>
            </a:r>
            <a:r>
              <a:rPr lang="fr-FR" dirty="0"/>
              <a:t>?</a:t>
            </a:r>
          </a:p>
        </p:txBody>
      </p:sp>
      <p:sp>
        <p:nvSpPr>
          <p:cNvPr id="4" name="Espace réservé du numéro de diapositive 3"/>
          <p:cNvSpPr>
            <a:spLocks noGrp="1"/>
          </p:cNvSpPr>
          <p:nvPr>
            <p:ph type="sldNum" sz="quarter" idx="5"/>
          </p:nvPr>
        </p:nvSpPr>
        <p:spPr/>
        <p:txBody>
          <a:bodyPr/>
          <a:lstStyle/>
          <a:p>
            <a:pPr defTabSz="727696">
              <a:defRPr/>
            </a:pPr>
            <a:fld id="{BAD60B94-10BD-4D3A-BD9B-E11E66747236}" type="slidenum">
              <a:rPr lang="en-US">
                <a:solidFill>
                  <a:srgbClr val="000000"/>
                </a:solidFill>
              </a:rPr>
              <a:pPr defTabSz="727696">
                <a:defRPr/>
              </a:pPr>
              <a:t>26</a:t>
            </a:fld>
            <a:endParaRPr lang="en-US">
              <a:solidFill>
                <a:srgbClr val="000000"/>
              </a:solidFill>
            </a:endParaRPr>
          </a:p>
        </p:txBody>
      </p:sp>
    </p:spTree>
    <p:extLst>
      <p:ext uri="{BB962C8B-B14F-4D97-AF65-F5344CB8AC3E}">
        <p14:creationId xmlns:p14="http://schemas.microsoft.com/office/powerpoint/2010/main" val="19664977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I give you 6 names</a:t>
            </a:r>
            <a:r>
              <a:rPr lang="fr-FR" dirty="0"/>
              <a:t>. </a:t>
            </a:r>
            <a:r>
              <a:rPr lang="en-GB" dirty="0"/>
              <a:t>Herman </a:t>
            </a:r>
            <a:r>
              <a:rPr lang="en-GB" dirty="0" err="1"/>
              <a:t>hollerith</a:t>
            </a:r>
            <a:r>
              <a:rPr lang="en-GB" dirty="0"/>
              <a:t>, Steve Jobs, Bill Gates, Larry Page and Sergey Brin, mark </a:t>
            </a:r>
            <a:r>
              <a:rPr lang="fr-FR" dirty="0"/>
              <a:t>Zuckerberg.</a:t>
            </a:r>
          </a:p>
          <a:p>
            <a:r>
              <a:rPr lang="en-GB" dirty="0"/>
              <a:t>What do they have in common? They are all outstanding managers and technicians</a:t>
            </a:r>
            <a:r>
              <a:rPr lang="fr-FR" dirty="0"/>
              <a:t>.</a:t>
            </a:r>
            <a:r>
              <a:rPr lang="en-GB" dirty="0"/>
              <a:t> Combining qualities</a:t>
            </a:r>
            <a:r>
              <a:rPr lang="fr-FR" dirty="0"/>
              <a:t>. </a:t>
            </a:r>
            <a:r>
              <a:rPr lang="en-GB" dirty="0"/>
              <a:t>Ah, dumb, this was my second example</a:t>
            </a:r>
            <a:r>
              <a:rPr lang="fr-FR" dirty="0"/>
              <a:t>.</a:t>
            </a:r>
          </a:p>
        </p:txBody>
      </p:sp>
      <p:sp>
        <p:nvSpPr>
          <p:cNvPr id="4" name="Espace réservé du numéro de diapositive 3"/>
          <p:cNvSpPr>
            <a:spLocks noGrp="1"/>
          </p:cNvSpPr>
          <p:nvPr>
            <p:ph type="sldNum" sz="quarter" idx="5"/>
          </p:nvPr>
        </p:nvSpPr>
        <p:spPr/>
        <p:txBody>
          <a:bodyPr/>
          <a:lstStyle/>
          <a:p>
            <a:pPr defTabSz="727696">
              <a:defRPr/>
            </a:pPr>
            <a:fld id="{BAD60B94-10BD-4D3A-BD9B-E11E66747236}" type="slidenum">
              <a:rPr lang="en-US">
                <a:solidFill>
                  <a:srgbClr val="000000"/>
                </a:solidFill>
              </a:rPr>
              <a:pPr defTabSz="727696">
                <a:defRPr/>
              </a:pPr>
              <a:t>27</a:t>
            </a:fld>
            <a:endParaRPr lang="en-US">
              <a:solidFill>
                <a:srgbClr val="000000"/>
              </a:solidFill>
            </a:endParaRPr>
          </a:p>
        </p:txBody>
      </p:sp>
    </p:spTree>
    <p:extLst>
      <p:ext uri="{BB962C8B-B14F-4D97-AF65-F5344CB8AC3E}">
        <p14:creationId xmlns:p14="http://schemas.microsoft.com/office/powerpoint/2010/main" val="20864463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So in the end why did they block so the potential of the web? When visiting son in 96, he told us that apart from being a billionaire, he was a programmer. During rainy Sunday afternoon, you liked to </a:t>
            </a:r>
            <a:r>
              <a:rPr lang="en-GB" dirty="0" err="1"/>
              <a:t>to</a:t>
            </a:r>
            <a:r>
              <a:rPr lang="en-GB" dirty="0"/>
              <a:t> write programmes</a:t>
            </a:r>
            <a:r>
              <a:rPr lang="fr-FR" dirty="0"/>
              <a:t>.</a:t>
            </a:r>
          </a:p>
        </p:txBody>
      </p:sp>
      <p:sp>
        <p:nvSpPr>
          <p:cNvPr id="4" name="Espace réservé du numéro de diapositive 3"/>
          <p:cNvSpPr>
            <a:spLocks noGrp="1"/>
          </p:cNvSpPr>
          <p:nvPr>
            <p:ph type="sldNum" sz="quarter" idx="5"/>
          </p:nvPr>
        </p:nvSpPr>
        <p:spPr/>
        <p:txBody>
          <a:bodyPr/>
          <a:lstStyle/>
          <a:p>
            <a:pPr defTabSz="727696">
              <a:defRPr/>
            </a:pPr>
            <a:fld id="{BAD60B94-10BD-4D3A-BD9B-E11E66747236}" type="slidenum">
              <a:rPr lang="en-US">
                <a:solidFill>
                  <a:srgbClr val="000000"/>
                </a:solidFill>
              </a:rPr>
              <a:pPr defTabSz="727696">
                <a:defRPr/>
              </a:pPr>
              <a:t>28</a:t>
            </a:fld>
            <a:endParaRPr lang="en-US">
              <a:solidFill>
                <a:srgbClr val="000000"/>
              </a:solidFill>
            </a:endParaRPr>
          </a:p>
        </p:txBody>
      </p:sp>
    </p:spTree>
    <p:extLst>
      <p:ext uri="{BB962C8B-B14F-4D97-AF65-F5344CB8AC3E}">
        <p14:creationId xmlns:p14="http://schemas.microsoft.com/office/powerpoint/2010/main" val="19414322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5"/>
          <p:cNvSpPr>
            <a:spLocks noGrp="1" noChangeArrowheads="1"/>
          </p:cNvSpPr>
          <p:nvPr>
            <p:ph type="sldNum" sz="quarter" idx="5"/>
          </p:nvPr>
        </p:nvSpPr>
        <p:spPr>
          <a:noFill/>
        </p:spPr>
        <p:txBody>
          <a:bodyPr/>
          <a:lstStyle/>
          <a:p>
            <a:pPr defTabSz="727696">
              <a:defRPr/>
            </a:pPr>
            <a:fld id="{BAB4FF10-AA12-4E0F-BF5D-FE205A1698CA}" type="slidenum">
              <a:rPr lang="en-US">
                <a:solidFill>
                  <a:srgbClr val="000000"/>
                </a:solidFill>
              </a:rPr>
              <a:pPr defTabSz="727696">
                <a:defRPr/>
              </a:pPr>
              <a:t>29</a:t>
            </a:fld>
            <a:endParaRPr lang="en-US">
              <a:solidFill>
                <a:srgbClr val="000000"/>
              </a:solidFill>
            </a:endParaRPr>
          </a:p>
        </p:txBody>
      </p:sp>
      <p:sp>
        <p:nvSpPr>
          <p:cNvPr id="142339" name="Rectangle 2"/>
          <p:cNvSpPr>
            <a:spLocks noGrp="1" noRot="1" noChangeAspect="1" noChangeArrowheads="1" noTextEdit="1"/>
          </p:cNvSpPr>
          <p:nvPr>
            <p:ph type="sldImg"/>
          </p:nvPr>
        </p:nvSpPr>
        <p:spPr>
          <a:xfrm>
            <a:off x="3498850" y="652463"/>
            <a:ext cx="2917825" cy="2189162"/>
          </a:xfrm>
          <a:ln cap="flat"/>
        </p:spPr>
      </p:sp>
      <p:sp>
        <p:nvSpPr>
          <p:cNvPr id="142340" name="Rectangle 3"/>
          <p:cNvSpPr>
            <a:spLocks noGrp="1" noChangeArrowheads="1"/>
          </p:cNvSpPr>
          <p:nvPr>
            <p:ph type="body" idx="1"/>
          </p:nvPr>
        </p:nvSpPr>
        <p:spPr>
          <a:xfrm>
            <a:off x="1294562" y="3207324"/>
            <a:ext cx="7136954" cy="2841357"/>
          </a:xfrm>
          <a:noFill/>
          <a:ln/>
        </p:spPr>
        <p:txBody>
          <a:bodyPr lIns="90543" tIns="45274" rIns="90543" bIns="45274"/>
          <a:lstStyle/>
          <a:p>
            <a:r>
              <a:rPr lang="en-GB" dirty="0">
                <a:latin typeface="Arial" pitchFamily="34" charset="0"/>
              </a:rPr>
              <a:t>So, my only takeaway of those 20 minutes is</a:t>
            </a:r>
            <a:r>
              <a:rPr lang="fr-FR" dirty="0">
                <a:latin typeface="Arial" pitchFamily="34" charset="0"/>
              </a:rPr>
              <a:t>: </a:t>
            </a:r>
            <a:r>
              <a:rPr lang="en-GB" dirty="0">
                <a:latin typeface="Arial" pitchFamily="34" charset="0"/>
              </a:rPr>
              <a:t>in 80 business understanding technology is key to success</a:t>
            </a:r>
            <a:r>
              <a:rPr lang="fr-FR" dirty="0">
                <a:latin typeface="Arial" pitchFamily="34" charset="0"/>
              </a:rPr>
              <a:t>.</a:t>
            </a:r>
            <a:r>
              <a:rPr lang="en-GB">
                <a:latin typeface="Arial" pitchFamily="34" charset="0"/>
              </a:rPr>
              <a:t> Shut up</a:t>
            </a:r>
            <a:endParaRPr lang="fr-FR">
              <a:latin typeface="Arial" pitchFamily="34" charset="0"/>
            </a:endParaRPr>
          </a:p>
        </p:txBody>
      </p:sp>
    </p:spTree>
    <p:extLst>
      <p:ext uri="{BB962C8B-B14F-4D97-AF65-F5344CB8AC3E}">
        <p14:creationId xmlns:p14="http://schemas.microsoft.com/office/powerpoint/2010/main" val="31236259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30</a:t>
            </a:fld>
            <a:endParaRPr lang="en-US"/>
          </a:p>
        </p:txBody>
      </p:sp>
    </p:spTree>
    <p:extLst>
      <p:ext uri="{BB962C8B-B14F-4D97-AF65-F5344CB8AC3E}">
        <p14:creationId xmlns:p14="http://schemas.microsoft.com/office/powerpoint/2010/main" val="841488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660D19CA-5138-4581-8ACC-BC7C644A90BD}" type="slidenum">
              <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3</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40674" name="Rectangle 2"/>
          <p:cNvSpPr>
            <a:spLocks noGrp="1" noRot="1" noChangeAspect="1" noChangeArrowheads="1" noTextEdit="1"/>
          </p:cNvSpPr>
          <p:nvPr>
            <p:ph type="sldImg"/>
          </p:nvPr>
        </p:nvSpPr>
        <p:spPr>
          <a:xfrm>
            <a:off x="1049338" y="857250"/>
            <a:ext cx="4543425" cy="3406775"/>
          </a:xfrm>
          <a:ln/>
        </p:spPr>
      </p:sp>
      <p:sp>
        <p:nvSpPr>
          <p:cNvPr id="540675" name="Rectangle 3"/>
          <p:cNvSpPr>
            <a:spLocks noGrp="1" noChangeArrowheads="1"/>
          </p:cNvSpPr>
          <p:nvPr>
            <p:ph type="body" idx="1"/>
          </p:nvPr>
        </p:nvSpPr>
        <p:spPr>
          <a:xfrm>
            <a:off x="885825" y="4630738"/>
            <a:ext cx="4868863" cy="4387850"/>
          </a:xfrm>
        </p:spPr>
        <p:txBody>
          <a:bodyPr/>
          <a:lstStyle/>
          <a:p>
            <a:endParaRPr lang="en-US"/>
          </a:p>
        </p:txBody>
      </p:sp>
    </p:spTree>
    <p:extLst>
      <p:ext uri="{BB962C8B-B14F-4D97-AF65-F5344CB8AC3E}">
        <p14:creationId xmlns:p14="http://schemas.microsoft.com/office/powerpoint/2010/main" val="10685264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31</a:t>
            </a:fld>
            <a:endParaRPr lang="en-US"/>
          </a:p>
        </p:txBody>
      </p:sp>
    </p:spTree>
    <p:extLst>
      <p:ext uri="{BB962C8B-B14F-4D97-AF65-F5344CB8AC3E}">
        <p14:creationId xmlns:p14="http://schemas.microsoft.com/office/powerpoint/2010/main" val="33767475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32</a:t>
            </a:fld>
            <a:endParaRPr lang="en-US"/>
          </a:p>
        </p:txBody>
      </p:sp>
    </p:spTree>
    <p:extLst>
      <p:ext uri="{BB962C8B-B14F-4D97-AF65-F5344CB8AC3E}">
        <p14:creationId xmlns:p14="http://schemas.microsoft.com/office/powerpoint/2010/main" val="32244312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33</a:t>
            </a:fld>
            <a:endParaRPr lang="en-US"/>
          </a:p>
        </p:txBody>
      </p:sp>
    </p:spTree>
    <p:extLst>
      <p:ext uri="{BB962C8B-B14F-4D97-AF65-F5344CB8AC3E}">
        <p14:creationId xmlns:p14="http://schemas.microsoft.com/office/powerpoint/2010/main" val="4130702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34</a:t>
            </a:fld>
            <a:endParaRPr lang="en-US"/>
          </a:p>
        </p:txBody>
      </p:sp>
    </p:spTree>
    <p:extLst>
      <p:ext uri="{BB962C8B-B14F-4D97-AF65-F5344CB8AC3E}">
        <p14:creationId xmlns:p14="http://schemas.microsoft.com/office/powerpoint/2010/main" val="7827507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35</a:t>
            </a:fld>
            <a:endParaRPr lang="en-US"/>
          </a:p>
        </p:txBody>
      </p:sp>
    </p:spTree>
    <p:extLst>
      <p:ext uri="{BB962C8B-B14F-4D97-AF65-F5344CB8AC3E}">
        <p14:creationId xmlns:p14="http://schemas.microsoft.com/office/powerpoint/2010/main" val="39318599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36</a:t>
            </a:fld>
            <a:endParaRPr lang="en-US"/>
          </a:p>
        </p:txBody>
      </p:sp>
    </p:spTree>
    <p:extLst>
      <p:ext uri="{BB962C8B-B14F-4D97-AF65-F5344CB8AC3E}">
        <p14:creationId xmlns:p14="http://schemas.microsoft.com/office/powerpoint/2010/main" val="22264466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37</a:t>
            </a:fld>
            <a:endParaRPr lang="en-US"/>
          </a:p>
        </p:txBody>
      </p:sp>
    </p:spTree>
    <p:extLst>
      <p:ext uri="{BB962C8B-B14F-4D97-AF65-F5344CB8AC3E}">
        <p14:creationId xmlns:p14="http://schemas.microsoft.com/office/powerpoint/2010/main" val="10879640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38</a:t>
            </a:fld>
            <a:endParaRPr lang="en-US"/>
          </a:p>
        </p:txBody>
      </p:sp>
    </p:spTree>
    <p:extLst>
      <p:ext uri="{BB962C8B-B14F-4D97-AF65-F5344CB8AC3E}">
        <p14:creationId xmlns:p14="http://schemas.microsoft.com/office/powerpoint/2010/main" val="5400478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39</a:t>
            </a:fld>
            <a:endParaRPr lang="en-US"/>
          </a:p>
        </p:txBody>
      </p:sp>
    </p:spTree>
    <p:extLst>
      <p:ext uri="{BB962C8B-B14F-4D97-AF65-F5344CB8AC3E}">
        <p14:creationId xmlns:p14="http://schemas.microsoft.com/office/powerpoint/2010/main" val="19609292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40</a:t>
            </a:fld>
            <a:endParaRPr lang="en-US"/>
          </a:p>
        </p:txBody>
      </p:sp>
    </p:spTree>
    <p:extLst>
      <p:ext uri="{BB962C8B-B14F-4D97-AF65-F5344CB8AC3E}">
        <p14:creationId xmlns:p14="http://schemas.microsoft.com/office/powerpoint/2010/main" val="3697442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2BF80133-7E05-44CC-8822-2C47C748F8FF}" type="slidenum">
              <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4</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48866" name="Rectangle 2"/>
          <p:cNvSpPr>
            <a:spLocks noGrp="1" noRot="1" noChangeAspect="1" noChangeArrowheads="1" noTextEdit="1"/>
          </p:cNvSpPr>
          <p:nvPr>
            <p:ph type="sldImg"/>
          </p:nvPr>
        </p:nvSpPr>
        <p:spPr>
          <a:xfrm>
            <a:off x="1049338" y="857250"/>
            <a:ext cx="4543425" cy="3406775"/>
          </a:xfrm>
          <a:ln/>
        </p:spPr>
      </p:sp>
      <p:sp>
        <p:nvSpPr>
          <p:cNvPr id="548867" name="Rectangle 3"/>
          <p:cNvSpPr>
            <a:spLocks noGrp="1" noChangeArrowheads="1"/>
          </p:cNvSpPr>
          <p:nvPr>
            <p:ph type="body" idx="1"/>
          </p:nvPr>
        </p:nvSpPr>
        <p:spPr>
          <a:xfrm>
            <a:off x="885825" y="4630738"/>
            <a:ext cx="4868863" cy="4387850"/>
          </a:xfrm>
        </p:spPr>
        <p:txBody>
          <a:bodyPr/>
          <a:lstStyle/>
          <a:p>
            <a:r>
              <a:rPr lang="en-US" sz="1400" dirty="0"/>
              <a:t>The metaphor for representing  of the layering principle was cupboard, where draws represent the layers.</a:t>
            </a:r>
          </a:p>
          <a:p>
            <a:endParaRPr lang="en-US" sz="1400" dirty="0"/>
          </a:p>
          <a:p>
            <a:r>
              <a:rPr lang="en-US" sz="1400" dirty="0"/>
              <a:t>But this was not the only metaphor. The Norwegians who like onions with herrings as we know, had proposed the onion metaphor, already in 76.</a:t>
            </a:r>
          </a:p>
        </p:txBody>
      </p:sp>
    </p:spTree>
    <p:extLst>
      <p:ext uri="{BB962C8B-B14F-4D97-AF65-F5344CB8AC3E}">
        <p14:creationId xmlns:p14="http://schemas.microsoft.com/office/powerpoint/2010/main" val="3942093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41</a:t>
            </a:fld>
            <a:endParaRPr lang="en-US"/>
          </a:p>
        </p:txBody>
      </p:sp>
    </p:spTree>
    <p:extLst>
      <p:ext uri="{BB962C8B-B14F-4D97-AF65-F5344CB8AC3E}">
        <p14:creationId xmlns:p14="http://schemas.microsoft.com/office/powerpoint/2010/main" val="29044661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42</a:t>
            </a:fld>
            <a:endParaRPr lang="en-US"/>
          </a:p>
        </p:txBody>
      </p:sp>
    </p:spTree>
    <p:extLst>
      <p:ext uri="{BB962C8B-B14F-4D97-AF65-F5344CB8AC3E}">
        <p14:creationId xmlns:p14="http://schemas.microsoft.com/office/powerpoint/2010/main" val="3147515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44</a:t>
            </a:fld>
            <a:endParaRPr lang="en-US"/>
          </a:p>
        </p:txBody>
      </p:sp>
    </p:spTree>
    <p:extLst>
      <p:ext uri="{BB962C8B-B14F-4D97-AF65-F5344CB8AC3E}">
        <p14:creationId xmlns:p14="http://schemas.microsoft.com/office/powerpoint/2010/main" val="29835559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45</a:t>
            </a:fld>
            <a:endParaRPr lang="en-US"/>
          </a:p>
        </p:txBody>
      </p:sp>
    </p:spTree>
    <p:extLst>
      <p:ext uri="{BB962C8B-B14F-4D97-AF65-F5344CB8AC3E}">
        <p14:creationId xmlns:p14="http://schemas.microsoft.com/office/powerpoint/2010/main" val="23758873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100" dirty="0"/>
              <a:t>I </a:t>
            </a:r>
            <a:r>
              <a:rPr lang="fr-FR" sz="1100" dirty="0" err="1"/>
              <a:t>remember</a:t>
            </a:r>
            <a:r>
              <a:rPr lang="fr-FR" sz="1100" dirty="0"/>
              <a:t> in July 93, Tim </a:t>
            </a:r>
            <a:r>
              <a:rPr lang="fr-FR" sz="1100" dirty="0" err="1"/>
              <a:t>shozed</a:t>
            </a:r>
            <a:r>
              <a:rPr lang="fr-FR" sz="1100" dirty="0"/>
              <a:t> up in </a:t>
            </a:r>
            <a:r>
              <a:rPr lang="fr-FR" sz="1100" dirty="0" err="1"/>
              <a:t>mly</a:t>
            </a:r>
            <a:r>
              <a:rPr lang="fr-FR" sz="1100" dirty="0"/>
              <a:t> </a:t>
            </a:r>
            <a:r>
              <a:rPr lang="fr-FR" sz="1100" dirty="0" err="1"/>
              <a:t>oiffice</a:t>
            </a:r>
            <a:r>
              <a:rPr lang="fr-FR" sz="1100" dirty="0"/>
              <a:t> and </a:t>
            </a:r>
            <a:r>
              <a:rPr lang="fr-FR" sz="1100" dirty="0" err="1"/>
              <a:t>sazid</a:t>
            </a:r>
            <a:r>
              <a:rPr lang="fr-FR" sz="1100" dirty="0"/>
              <a:t>. François, I </a:t>
            </a:r>
            <a:r>
              <a:rPr lang="fr-FR" sz="1100" dirty="0" err="1"/>
              <a:t>you</a:t>
            </a:r>
            <a:r>
              <a:rPr lang="fr-FR" sz="1100" dirty="0"/>
              <a:t> </a:t>
            </a:r>
            <a:r>
              <a:rPr lang="fr-FR" sz="1100" dirty="0" err="1"/>
              <a:t>mlay</a:t>
            </a:r>
            <a:r>
              <a:rPr lang="fr-FR" sz="1100" dirty="0"/>
              <a:t> know </a:t>
            </a:r>
            <a:r>
              <a:rPr lang="fr-FR" sz="1100" dirty="0" err="1"/>
              <a:t>that</a:t>
            </a:r>
            <a:r>
              <a:rPr lang="fr-FR" sz="1100" dirty="0"/>
              <a:t> I </a:t>
            </a:r>
            <a:r>
              <a:rPr lang="fr-FR" sz="1100" dirty="0" err="1"/>
              <a:t>am</a:t>
            </a:r>
            <a:r>
              <a:rPr lang="fr-FR" sz="1100" dirty="0"/>
              <a:t>  due </a:t>
            </a:r>
            <a:r>
              <a:rPr lang="fr-FR" sz="1100" dirty="0" err="1"/>
              <a:t>tio</a:t>
            </a:r>
            <a:r>
              <a:rPr lang="fr-FR" sz="1100" dirty="0"/>
              <a:t> </a:t>
            </a:r>
            <a:r>
              <a:rPr lang="fr-FR" sz="1100" dirty="0" err="1"/>
              <a:t>present</a:t>
            </a:r>
            <a:r>
              <a:rPr lang="fr-FR" sz="1100" dirty="0"/>
              <a:t> the Web at the bif Internet </a:t>
            </a:r>
            <a:r>
              <a:rPr lang="fr-FR" sz="1100" dirty="0" err="1"/>
              <a:t>Cobnfernec</a:t>
            </a:r>
            <a:r>
              <a:rPr lang="fr-FR" sz="1100" dirty="0"/>
              <a:t> </a:t>
            </a:r>
            <a:r>
              <a:rPr lang="fr-FR" sz="1100" dirty="0" err="1"/>
              <a:t>newt</a:t>
            </a:r>
            <a:r>
              <a:rPr lang="fr-FR" sz="1100" dirty="0"/>
              <a:t> </a:t>
            </a:r>
            <a:r>
              <a:rPr lang="fr-FR" sz="1100" dirty="0" err="1"/>
              <a:t>montn</a:t>
            </a:r>
            <a:r>
              <a:rPr lang="fr-FR" sz="1100" dirty="0"/>
              <a:t> in San </a:t>
            </a:r>
            <a:r>
              <a:rPr lang="fr-FR" sz="1100" dirty="0" err="1"/>
              <a:t>Franciscxo</a:t>
            </a:r>
            <a:r>
              <a:rPr lang="fr-FR" sz="1100" dirty="0"/>
              <a:t>? Yes, I know, i an, in </a:t>
            </a:r>
            <a:r>
              <a:rPr lang="fr-FR" sz="1100" dirty="0" err="1"/>
              <a:t>gthe</a:t>
            </a:r>
            <a:r>
              <a:rPr lang="fr-FR" sz="1100" dirty="0"/>
              <a:t> Programme Community and </a:t>
            </a:r>
            <a:r>
              <a:rPr lang="fr-FR" sz="1100" dirty="0" err="1"/>
              <a:t>it’s</a:t>
            </a:r>
            <a:r>
              <a:rPr lang="fr-FR" sz="1100" dirty="0"/>
              <a:t> me </a:t>
            </a:r>
            <a:r>
              <a:rPr lang="fr-FR" sz="1100" dirty="0" err="1"/>
              <a:t>who</a:t>
            </a:r>
            <a:r>
              <a:rPr lang="fr-FR" sz="1100" dirty="0"/>
              <a:t> </a:t>
            </a:r>
            <a:r>
              <a:rPr lang="fr-FR" sz="1100" dirty="0" err="1"/>
              <a:t>inveited</a:t>
            </a:r>
            <a:r>
              <a:rPr lang="fr-FR" sz="1100" dirty="0"/>
              <a:t> </a:t>
            </a:r>
            <a:r>
              <a:rPr lang="fr-FR" sz="1100" dirty="0" err="1"/>
              <a:t>you</a:t>
            </a:r>
            <a:r>
              <a:rPr lang="fr-FR" sz="1100" dirty="0"/>
              <a:t>.</a:t>
            </a:r>
          </a:p>
          <a:p>
            <a:endParaRPr lang="fr-FR" sz="1100" dirty="0"/>
          </a:p>
          <a:p>
            <a:r>
              <a:rPr lang="fr-FR" sz="1100" dirty="0"/>
              <a:t>OK, </a:t>
            </a:r>
            <a:r>
              <a:rPr lang="fr-FR" sz="1100" dirty="0" err="1"/>
              <a:t>ell</a:t>
            </a:r>
            <a:r>
              <a:rPr lang="fr-FR" sz="1100" dirty="0"/>
              <a:t>, I cant go I have to </a:t>
            </a:r>
            <a:r>
              <a:rPr lang="fr-FR" sz="1100" dirty="0" err="1"/>
              <a:t>pogresse</a:t>
            </a:r>
            <a:r>
              <a:rPr lang="fr-FR" sz="1100" dirty="0"/>
              <a:t> </a:t>
            </a:r>
            <a:r>
              <a:rPr lang="fr-FR" sz="1100" dirty="0" err="1"/>
              <a:t>my</a:t>
            </a:r>
            <a:r>
              <a:rPr lang="fr-FR" sz="1100" dirty="0"/>
              <a:t> web </a:t>
            </a:r>
            <a:r>
              <a:rPr lang="fr-FR" sz="1100" dirty="0" err="1"/>
              <a:t>coding</a:t>
            </a:r>
            <a:r>
              <a:rPr lang="fr-FR" sz="1100" dirty="0"/>
              <a:t>, and </a:t>
            </a:r>
            <a:r>
              <a:rPr lang="fr-FR" sz="1100" dirty="0" err="1"/>
              <a:t>yuou</a:t>
            </a:r>
            <a:r>
              <a:rPr lang="fr-FR" sz="1100" dirty="0"/>
              <a:t> </a:t>
            </a:r>
            <a:r>
              <a:rPr lang="fr-FR" sz="1100" dirty="0" err="1"/>
              <a:t>replcae</a:t>
            </a:r>
            <a:r>
              <a:rPr lang="fr-FR" sz="1100" dirty="0"/>
              <a:t> me for the </a:t>
            </a:r>
            <a:r>
              <a:rPr lang="fr-FR" sz="1100" dirty="0" err="1"/>
              <a:t>presbetation</a:t>
            </a:r>
            <a:endParaRPr lang="fr-FR" sz="1100" dirty="0"/>
          </a:p>
          <a:p>
            <a:endParaRPr lang="fr-FR" sz="1100" dirty="0"/>
          </a:p>
          <a:p>
            <a:r>
              <a:rPr lang="fr-FR" sz="1100" dirty="0"/>
              <a:t>I </a:t>
            </a:r>
            <a:r>
              <a:rPr lang="fr-FR" sz="1100" dirty="0" err="1"/>
              <a:t>replied</a:t>
            </a:r>
            <a:r>
              <a:rPr lang="fr-FR" sz="1100" dirty="0"/>
              <a:t> NO, I </a:t>
            </a:r>
            <a:r>
              <a:rPr lang="fr-FR" sz="1100" dirty="0" err="1"/>
              <a:t>cannit</a:t>
            </a:r>
            <a:r>
              <a:rPr lang="fr-FR" sz="1100" dirty="0"/>
              <a:t>. I </a:t>
            </a:r>
            <a:r>
              <a:rPr lang="fr-FR" sz="1100" dirty="0" err="1"/>
              <a:t>knos</a:t>
            </a:r>
            <a:r>
              <a:rPr lang="fr-FR" sz="1100" dirty="0"/>
              <a:t> </a:t>
            </a:r>
            <a:r>
              <a:rPr lang="fr-FR" sz="1100" dirty="0" err="1"/>
              <a:t>nonting</a:t>
            </a:r>
            <a:r>
              <a:rPr lang="fr-FR" sz="1100" dirty="0"/>
              <a:t> </a:t>
            </a:r>
            <a:r>
              <a:rPr lang="fr-FR" sz="1100" dirty="0" err="1"/>
              <a:t>serious</a:t>
            </a:r>
            <a:r>
              <a:rPr lang="fr-FR" sz="1100" dirty="0"/>
              <a:t> </a:t>
            </a:r>
            <a:r>
              <a:rPr lang="fr-FR" sz="1100" dirty="0" err="1"/>
              <a:t>abiut</a:t>
            </a:r>
            <a:r>
              <a:rPr lang="fr-FR" sz="1100" dirty="0"/>
              <a:t> </a:t>
            </a:r>
            <a:r>
              <a:rPr lang="fr-FR" sz="1100" dirty="0" err="1"/>
              <a:t>tehj</a:t>
            </a:r>
            <a:r>
              <a:rPr lang="fr-FR" sz="1100" dirty="0"/>
              <a:t> web? Dont </a:t>
            </a:r>
            <a:r>
              <a:rPr lang="fr-FR" sz="1100" dirty="0" err="1"/>
              <a:t>worry</a:t>
            </a:r>
            <a:r>
              <a:rPr lang="fr-FR" sz="1100" dirty="0"/>
              <a:t> I </a:t>
            </a:r>
            <a:r>
              <a:rPr lang="fr-FR" sz="1100" dirty="0" err="1"/>
              <a:t>will</a:t>
            </a:r>
            <a:r>
              <a:rPr lang="fr-FR" sz="1100" dirty="0"/>
              <a:t> </a:t>
            </a:r>
            <a:r>
              <a:rPr lang="fr-FR" sz="1100" dirty="0" err="1"/>
              <a:t>giobe</a:t>
            </a:r>
            <a:r>
              <a:rPr lang="fr-FR" sz="1100" dirty="0"/>
              <a:t> </a:t>
            </a:r>
            <a:r>
              <a:rPr lang="fr-FR" sz="1100" dirty="0" err="1"/>
              <a:t>yiou</a:t>
            </a:r>
            <a:r>
              <a:rPr lang="fr-FR" sz="1100" dirty="0"/>
              <a:t> </a:t>
            </a:r>
            <a:r>
              <a:rPr lang="fr-FR" sz="1100" dirty="0" err="1"/>
              <a:t>allthe</a:t>
            </a:r>
            <a:r>
              <a:rPr lang="fr-FR" sz="1100" dirty="0"/>
              <a:t> </a:t>
            </a:r>
            <a:r>
              <a:rPr lang="fr-FR" sz="1100" dirty="0" err="1"/>
              <a:t>matreial</a:t>
            </a:r>
            <a:r>
              <a:rPr lang="fr-FR" sz="1100" dirty="0"/>
              <a:t>.</a:t>
            </a:r>
          </a:p>
          <a:p>
            <a:endParaRPr lang="fr-FR" sz="1100" dirty="0"/>
          </a:p>
          <a:p>
            <a:r>
              <a:rPr lang="fr-FR" sz="1100" dirty="0"/>
              <a:t>Nd </a:t>
            </a:r>
            <a:r>
              <a:rPr lang="fr-FR" sz="1100" dirty="0" err="1"/>
              <a:t>he</a:t>
            </a:r>
            <a:r>
              <a:rPr lang="fr-FR" sz="1100" dirty="0"/>
              <a:t> gave me a pile of </a:t>
            </a:r>
            <a:r>
              <a:rPr lang="fr-FR" sz="1100" dirty="0" err="1"/>
              <a:t>gand</a:t>
            </a:r>
            <a:r>
              <a:rPr lang="fr-FR" sz="1100" dirty="0"/>
              <a:t> </a:t>
            </a:r>
            <a:r>
              <a:rPr lang="fr-FR" sz="1100" dirty="0" err="1"/>
              <a:t>xwitten</a:t>
            </a:r>
            <a:r>
              <a:rPr lang="fr-FR" sz="1100" dirty="0"/>
              <a:t>, slides,  </a:t>
            </a:r>
            <a:r>
              <a:rPr lang="fr-FR" sz="1100" dirty="0" err="1"/>
              <a:t>tyou</a:t>
            </a:r>
            <a:r>
              <a:rPr lang="fr-FR" sz="1100" dirty="0"/>
              <a:t> know </a:t>
            </a:r>
            <a:r>
              <a:rPr lang="fr-FR" sz="1100" dirty="0" err="1"/>
              <a:t>thes</a:t>
            </a:r>
            <a:r>
              <a:rPr lang="fr-FR" sz="1100" dirty="0"/>
              <a:t> </a:t>
            </a:r>
            <a:r>
              <a:rPr lang="fr-FR" sz="1100" dirty="0" err="1"/>
              <a:t>etransparenies</a:t>
            </a:r>
            <a:r>
              <a:rPr lang="fr-FR" sz="1100" dirty="0"/>
              <a:t> </a:t>
            </a:r>
            <a:r>
              <a:rPr lang="fr-FR" sz="1100" dirty="0" err="1"/>
              <a:t>yiou</a:t>
            </a:r>
            <a:r>
              <a:rPr lang="fr-FR" sz="1100" dirty="0"/>
              <a:t> </a:t>
            </a:r>
            <a:r>
              <a:rPr lang="fr-FR" sz="1100" dirty="0" err="1"/>
              <a:t>write</a:t>
            </a:r>
            <a:r>
              <a:rPr lang="fr-FR" sz="1100" dirty="0"/>
              <a:t> </a:t>
            </a:r>
            <a:r>
              <a:rPr lang="fr-FR" sz="1100" dirty="0" err="1"/>
              <a:t>with</a:t>
            </a:r>
            <a:r>
              <a:rPr lang="fr-FR" sz="1100" dirty="0"/>
              <a:t> </a:t>
            </a:r>
            <a:r>
              <a:rPr lang="fr-FR" sz="1100" dirty="0" err="1"/>
              <a:t>permemnt</a:t>
            </a:r>
            <a:r>
              <a:rPr lang="fr-FR" sz="1100" dirty="0"/>
              <a:t> </a:t>
            </a:r>
            <a:r>
              <a:rPr lang="fr-FR" sz="1100" dirty="0" err="1"/>
              <a:t>colored</a:t>
            </a:r>
            <a:r>
              <a:rPr lang="fr-FR" sz="1100" dirty="0"/>
              <a:t> </a:t>
            </a:r>
            <a:r>
              <a:rPr lang="fr-FR" sz="1100" dirty="0" err="1"/>
              <a:t>pen</a:t>
            </a:r>
            <a:r>
              <a:rPr lang="fr-FR" sz="1100" dirty="0"/>
              <a:t>? Half of </a:t>
            </a:r>
            <a:r>
              <a:rPr lang="fr-FR" sz="1100" dirty="0" err="1"/>
              <a:t>them</a:t>
            </a:r>
            <a:r>
              <a:rPr lang="fr-FR" sz="1100" dirty="0"/>
              <a:t> </a:t>
            </a:r>
            <a:r>
              <a:rPr lang="fr-FR" sz="1100" dirty="0" err="1"/>
              <a:t>were</a:t>
            </a:r>
            <a:r>
              <a:rPr lang="fr-FR" sz="1100" dirty="0"/>
              <a:t> </a:t>
            </a:r>
            <a:r>
              <a:rPr lang="fr-FR" sz="1100" dirty="0" err="1"/>
              <a:t>pictures</a:t>
            </a:r>
            <a:r>
              <a:rPr lang="fr-FR" sz="1100" dirty="0"/>
              <a:t> if </a:t>
            </a:r>
            <a:r>
              <a:rPr lang="fr-FR" sz="1100" dirty="0" err="1"/>
              <a:t>this</a:t>
            </a:r>
            <a:r>
              <a:rPr lang="fr-FR" sz="1100" dirty="0"/>
              <a:t> </a:t>
            </a:r>
            <a:r>
              <a:rPr lang="fr-FR" sz="1100" dirty="0" err="1"/>
              <a:t>typen</a:t>
            </a:r>
            <a:r>
              <a:rPr lang="fr-FR" sz="1100" dirty="0"/>
              <a:t> </a:t>
            </a:r>
            <a:r>
              <a:rPr lang="fr-FR" sz="1100" dirty="0" err="1"/>
              <a:t>form</a:t>
            </a:r>
            <a:r>
              <a:rPr lang="fr-FR" sz="1100" dirty="0"/>
              <a:t> of </a:t>
            </a:r>
            <a:r>
              <a:rPr lang="fr-FR" sz="1100" dirty="0" err="1"/>
              <a:t>forms</a:t>
            </a:r>
            <a:r>
              <a:rPr lang="fr-FR" sz="1100" dirty="0"/>
              <a:t>.</a:t>
            </a:r>
            <a:br>
              <a:rPr lang="fr-FR" sz="1100" dirty="0"/>
            </a:br>
            <a:endParaRPr lang="fr-FR" sz="1100" dirty="0"/>
          </a:p>
          <a:p>
            <a:r>
              <a:rPr lang="fr-FR" sz="1100" dirty="0" err="1"/>
              <a:t>Qafter</a:t>
            </a:r>
            <a:r>
              <a:rPr lang="fr-FR" sz="1100" dirty="0"/>
              <a:t> a </a:t>
            </a:r>
            <a:r>
              <a:rPr lang="fr-FR" sz="1100" dirty="0" err="1"/>
              <a:t>coiple</a:t>
            </a:r>
            <a:r>
              <a:rPr lang="fr-FR" sz="1100" dirty="0"/>
              <a:t> of </a:t>
            </a:r>
            <a:r>
              <a:rPr lang="fr-FR" sz="1100" dirty="0" err="1"/>
              <a:t>days</a:t>
            </a:r>
            <a:r>
              <a:rPr lang="fr-FR" sz="1100" dirty="0"/>
              <a:t>, I </a:t>
            </a:r>
            <a:r>
              <a:rPr lang="fr-FR" sz="1100" dirty="0" err="1"/>
              <a:t>returedn</a:t>
            </a:r>
            <a:r>
              <a:rPr lang="fr-FR" sz="1100" dirty="0"/>
              <a:t> to Tim.</a:t>
            </a:r>
          </a:p>
          <a:p>
            <a:endParaRPr lang="fr-FR" sz="1100" dirty="0"/>
          </a:p>
          <a:p>
            <a:r>
              <a:rPr lang="fr-FR" sz="1100" dirty="0"/>
              <a:t>I </a:t>
            </a:r>
            <a:r>
              <a:rPr lang="fr-FR" sz="1100" dirty="0" err="1"/>
              <a:t>til</a:t>
            </a:r>
            <a:r>
              <a:rPr lang="fr-FR" sz="1100" dirty="0"/>
              <a:t> have </a:t>
            </a:r>
            <a:r>
              <a:rPr lang="fr-FR" sz="1100" dirty="0" err="1"/>
              <a:t>yiou</a:t>
            </a:r>
            <a:r>
              <a:rPr lang="fr-FR" sz="1100" dirty="0"/>
              <a:t> </a:t>
            </a:r>
            <a:r>
              <a:rPr lang="fr-FR" sz="1100" dirty="0" err="1"/>
              <a:t>hgot</a:t>
            </a:r>
            <a:r>
              <a:rPr lang="fr-FR" sz="1100" dirty="0"/>
              <a:t> a </a:t>
            </a:r>
            <a:r>
              <a:rPr lang="fr-FR" sz="1100" dirty="0" err="1"/>
              <a:t>linute</a:t>
            </a:r>
            <a:r>
              <a:rPr lang="fr-FR" sz="1100" dirty="0"/>
              <a:t>? Just to </a:t>
            </a:r>
            <a:r>
              <a:rPr lang="fr-FR" sz="1100" dirty="0" err="1"/>
              <a:t>undestand</a:t>
            </a:r>
            <a:r>
              <a:rPr lang="fr-FR" sz="1100" dirty="0"/>
              <a:t>, </a:t>
            </a:r>
            <a:r>
              <a:rPr lang="fr-FR" sz="1100" dirty="0" err="1"/>
              <a:t>yiou</a:t>
            </a:r>
            <a:r>
              <a:rPr lang="fr-FR" sz="1100" dirty="0"/>
              <a:t> have </a:t>
            </a:r>
            <a:r>
              <a:rPr lang="fr-FR" sz="1100" dirty="0" err="1"/>
              <a:t>herer</a:t>
            </a:r>
            <a:r>
              <a:rPr lang="fr-FR" sz="1100" dirty="0"/>
              <a:t> rectangles and </a:t>
            </a:r>
            <a:r>
              <a:rPr lang="fr-FR" sz="1100" dirty="0" err="1"/>
              <a:t>sqiares</a:t>
            </a:r>
            <a:r>
              <a:rPr lang="fr-FR" sz="1100" dirty="0"/>
              <a:t> and </a:t>
            </a:r>
            <a:r>
              <a:rPr lang="fr-FR" sz="1100" dirty="0" err="1"/>
              <a:t>ciuréciles</a:t>
            </a:r>
            <a:r>
              <a:rPr lang="fr-FR" sz="1100" dirty="0"/>
              <a:t>? Is </a:t>
            </a:r>
            <a:r>
              <a:rPr lang="fr-FR" sz="1100" dirty="0" err="1"/>
              <a:t>there</a:t>
            </a:r>
            <a:r>
              <a:rPr lang="fr-FR" sz="1100" dirty="0"/>
              <a:t> </a:t>
            </a:r>
            <a:r>
              <a:rPr lang="fr-FR" sz="1100" dirty="0" err="1"/>
              <a:t>any</a:t>
            </a:r>
            <a:r>
              <a:rPr lang="fr-FR" sz="1100" dirty="0"/>
              <a:t> </a:t>
            </a:r>
            <a:r>
              <a:rPr lang="fr-FR" sz="1100" dirty="0" err="1"/>
              <a:t>diufferencv</a:t>
            </a:r>
            <a:r>
              <a:rPr lang="fr-FR" sz="1100" dirty="0"/>
              <a:t> </a:t>
            </a:r>
            <a:r>
              <a:rPr lang="fr-FR" sz="1100" dirty="0" err="1"/>
              <a:t>bedtween</a:t>
            </a:r>
            <a:r>
              <a:rPr lang="fr-FR" sz="1100" dirty="0"/>
              <a:t> </a:t>
            </a:r>
            <a:r>
              <a:rPr lang="fr-FR" sz="1100" dirty="0" err="1"/>
              <a:t>thme</a:t>
            </a:r>
            <a:r>
              <a:rPr lang="fr-FR" sz="1100" dirty="0"/>
              <a:t>? Na </a:t>
            </a:r>
            <a:r>
              <a:rPr lang="fr-FR" sz="1100" dirty="0" err="1"/>
              <a:t>ddiffernent</a:t>
            </a:r>
            <a:r>
              <a:rPr lang="fr-FR" sz="1100" dirty="0"/>
              <a:t> </a:t>
            </a:r>
            <a:r>
              <a:rPr lang="fr-FR" sz="1100" dirty="0" err="1"/>
              <a:t>colors</a:t>
            </a:r>
            <a:r>
              <a:rPr lang="fr-FR" sz="1100" dirty="0"/>
              <a:t>? </a:t>
            </a:r>
          </a:p>
          <a:p>
            <a:r>
              <a:rPr lang="fr-FR" sz="1100" dirty="0" err="1"/>
              <a:t>Qh</a:t>
            </a:r>
            <a:r>
              <a:rPr lang="fr-FR" sz="1100" dirty="0"/>
              <a:t>, </a:t>
            </a:r>
            <a:r>
              <a:rPr lang="fr-FR" sz="1100" dirty="0" err="1"/>
              <a:t>well</a:t>
            </a:r>
            <a:r>
              <a:rPr lang="fr-FR" sz="1100" dirty="0"/>
              <a:t> … the </a:t>
            </a:r>
            <a:r>
              <a:rPr lang="fr-FR" sz="1100" dirty="0" err="1"/>
              <a:t>suqres</a:t>
            </a:r>
            <a:r>
              <a:rPr lang="fr-FR" sz="1100" dirty="0"/>
              <a:t> and </a:t>
            </a:r>
            <a:r>
              <a:rPr lang="fr-FR" sz="1100" dirty="0" err="1"/>
              <a:t>cirrcules</a:t>
            </a:r>
            <a:r>
              <a:rPr lang="fr-FR" sz="1100" dirty="0"/>
              <a:t> … </a:t>
            </a:r>
            <a:r>
              <a:rPr lang="fr-FR" sz="1100" dirty="0" err="1"/>
              <a:t>Well</a:t>
            </a:r>
            <a:r>
              <a:rPr lang="fr-FR" sz="1100" dirty="0"/>
              <a:t> </a:t>
            </a:r>
            <a:r>
              <a:rPr lang="fr-FR" sz="1100" dirty="0" err="1"/>
              <a:t>Fran,cois</a:t>
            </a:r>
            <a:r>
              <a:rPr lang="fr-FR" sz="1100" dirty="0"/>
              <a:t>, </a:t>
            </a:r>
            <a:r>
              <a:rPr lang="fr-FR" sz="1100" dirty="0" err="1"/>
              <a:t>these</a:t>
            </a:r>
            <a:r>
              <a:rPr lang="fr-FR" sz="1100" dirty="0"/>
              <a:t> are </a:t>
            </a:r>
            <a:r>
              <a:rPr lang="fr-FR" sz="1100" dirty="0" err="1"/>
              <a:t>dtails</a:t>
            </a:r>
            <a:r>
              <a:rPr lang="fr-FR" sz="1100" dirty="0"/>
              <a:t>, </a:t>
            </a:r>
            <a:r>
              <a:rPr lang="fr-FR" sz="1100" dirty="0" err="1"/>
              <a:t>kook</a:t>
            </a:r>
            <a:r>
              <a:rPr lang="fr-FR" sz="1100" dirty="0"/>
              <a:t> at </a:t>
            </a:r>
            <a:r>
              <a:rPr lang="fr-FR" sz="1100" dirty="0" err="1"/>
              <a:t>tahte</a:t>
            </a:r>
            <a:r>
              <a:rPr lang="fr-FR" sz="1100" dirty="0"/>
              <a:t> </a:t>
            </a:r>
            <a:r>
              <a:rPr lang="fr-FR" sz="1100" dirty="0" err="1"/>
              <a:t>with</a:t>
            </a:r>
            <a:r>
              <a:rPr lang="fr-FR" sz="1100" dirty="0"/>
              <a:t> </a:t>
            </a:r>
            <a:r>
              <a:rPr lang="fr-FR" sz="1100" dirty="0" err="1"/>
              <a:t>some</a:t>
            </a:r>
            <a:r>
              <a:rPr lang="fr-FR" sz="1100" dirty="0"/>
              <a:t> distance.</a:t>
            </a:r>
          </a:p>
          <a:p>
            <a:r>
              <a:rPr lang="fr-FR" sz="1100" dirty="0"/>
              <a:t>Hum I </a:t>
            </a:r>
            <a:r>
              <a:rPr lang="fr-FR" sz="1100" dirty="0" err="1"/>
              <a:t>see</a:t>
            </a:r>
            <a:r>
              <a:rPr lang="fr-FR" sz="1100" dirty="0"/>
              <a:t> distance …</a:t>
            </a:r>
          </a:p>
          <a:p>
            <a:r>
              <a:rPr lang="fr-FR" sz="1100" dirty="0"/>
              <a:t>But , </a:t>
            </a:r>
            <a:r>
              <a:rPr lang="fr-FR" sz="1100" dirty="0" err="1"/>
              <a:t>hete</a:t>
            </a:r>
            <a:r>
              <a:rPr lang="fr-FR" sz="1100" dirty="0"/>
              <a:t> are </a:t>
            </a:r>
            <a:r>
              <a:rPr lang="fr-FR" sz="1100" dirty="0" err="1"/>
              <a:t>arrow</a:t>
            </a:r>
            <a:r>
              <a:rPr lang="fr-FR" sz="1100" dirty="0"/>
              <a:t> between </a:t>
            </a:r>
            <a:r>
              <a:rPr lang="fr-FR" sz="1100" dirty="0" err="1"/>
              <a:t>these</a:t>
            </a:r>
            <a:r>
              <a:rPr lang="fr-FR" sz="1100" dirty="0"/>
              <a:t> … </a:t>
            </a:r>
            <a:r>
              <a:rPr lang="fr-FR" sz="1100" dirty="0" err="1"/>
              <a:t>these</a:t>
            </a:r>
            <a:r>
              <a:rPr lang="fr-FR" sz="1100" dirty="0"/>
              <a:t> </a:t>
            </a:r>
            <a:r>
              <a:rPr lang="fr-FR" sz="1100" dirty="0" err="1"/>
              <a:t>formsq</a:t>
            </a:r>
            <a:r>
              <a:rPr lang="fr-FR" sz="1100" dirty="0"/>
              <a:t> … Do </a:t>
            </a:r>
            <a:r>
              <a:rPr lang="fr-FR" sz="1100" dirty="0" err="1"/>
              <a:t>they</a:t>
            </a:r>
            <a:r>
              <a:rPr lang="fr-FR" sz="1100" dirty="0"/>
              <a:t> </a:t>
            </a:r>
            <a:r>
              <a:rPr lang="fr-FR" sz="1100" dirty="0" err="1"/>
              <a:t>mean</a:t>
            </a:r>
            <a:r>
              <a:rPr lang="fr-FR" sz="1100" dirty="0"/>
              <a:t> </a:t>
            </a:r>
            <a:r>
              <a:rPr lang="fr-FR" sz="1100" dirty="0" err="1"/>
              <a:t>somethiong</a:t>
            </a:r>
            <a:r>
              <a:rPr lang="fr-FR" sz="1100" dirty="0"/>
              <a:t> </a:t>
            </a:r>
            <a:r>
              <a:rPr lang="fr-FR" sz="1100" dirty="0" err="1"/>
              <a:t>is</a:t>
            </a:r>
            <a:r>
              <a:rPr lang="fr-FR" sz="1100" dirty="0"/>
              <a:t> </a:t>
            </a:r>
            <a:r>
              <a:rPr lang="fr-FR" sz="1100" dirty="0" err="1"/>
              <a:t>trabsfered</a:t>
            </a:r>
            <a:r>
              <a:rPr lang="fr-FR" sz="1100" dirty="0"/>
              <a:t> </a:t>
            </a:r>
            <a:r>
              <a:rPr lang="fr-FR" sz="1100" dirty="0" err="1"/>
              <a:t>betwteen</a:t>
            </a:r>
            <a:r>
              <a:rPr lang="fr-FR" sz="1100" dirty="0"/>
              <a:t> </a:t>
            </a:r>
            <a:r>
              <a:rPr lang="fr-FR" sz="1100" dirty="0" err="1"/>
              <a:t>theam</a:t>
            </a:r>
            <a:r>
              <a:rPr lang="fr-FR" sz="1100" dirty="0"/>
              <a:t> … are for </a:t>
            </a:r>
            <a:r>
              <a:rPr lang="fr-FR" sz="1100" dirty="0" err="1"/>
              <a:t>some</a:t>
            </a:r>
            <a:r>
              <a:rPr lang="fr-FR" sz="1100" dirty="0"/>
              <a:t> </a:t>
            </a:r>
            <a:r>
              <a:rPr lang="fr-FR" sz="1100" dirty="0" err="1"/>
              <a:t>dependcy</a:t>
            </a:r>
            <a:r>
              <a:rPr lang="fr-FR" sz="1100" dirty="0"/>
              <a:t>.</a:t>
            </a:r>
          </a:p>
          <a:p>
            <a:r>
              <a:rPr lang="fr-FR" sz="1100" dirty="0"/>
              <a:t>Has </a:t>
            </a:r>
            <a:r>
              <a:rPr lang="fr-FR" sz="1100" dirty="0" err="1"/>
              <a:t>well</a:t>
            </a:r>
            <a:r>
              <a:rPr lang="fr-FR" sz="1100" dirty="0"/>
              <a:t>, the </a:t>
            </a:r>
            <a:r>
              <a:rPr lang="fr-FR" sz="1100" dirty="0" err="1"/>
              <a:t>arrows</a:t>
            </a:r>
            <a:r>
              <a:rPr lang="fr-FR" sz="1100" dirty="0"/>
              <a:t>. But François I </a:t>
            </a:r>
            <a:r>
              <a:rPr lang="fr-FR" sz="1100" dirty="0" err="1"/>
              <a:t>told</a:t>
            </a:r>
            <a:r>
              <a:rPr lang="fr-FR" sz="1100" dirty="0"/>
              <a:t> </a:t>
            </a:r>
            <a:r>
              <a:rPr lang="fr-FR" sz="1100" dirty="0" err="1"/>
              <a:t>Yohj</a:t>
            </a:r>
            <a:r>
              <a:rPr lang="fr-FR" sz="1100" dirty="0"/>
              <a:t> </a:t>
            </a:r>
            <a:endParaRPr lang="fr-FR" dirty="0"/>
          </a:p>
        </p:txBody>
      </p:sp>
      <p:sp>
        <p:nvSpPr>
          <p:cNvPr id="4" name="Espace réservé du numéro de diapositive 3"/>
          <p:cNvSpPr>
            <a:spLocks noGrp="1"/>
          </p:cNvSpPr>
          <p:nvPr>
            <p:ph type="sldNum" sz="quarter" idx="5"/>
          </p:nvPr>
        </p:nvSpPr>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BAD60B94-10BD-4D3A-BD9B-E11E66747236}" type="slidenum">
              <a:rPr kumimoji="0" lang="en-US" sz="900" b="0" i="1"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46</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11055469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BAD60B94-10BD-4D3A-BD9B-E11E66747236}" type="slidenum">
              <a:rPr kumimoji="0" lang="en-US" sz="900" b="0" i="1"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48</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23814197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660D19CA-5138-4581-8ACC-BC7C644A90BD}" type="slidenum">
              <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52</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40674" name="Rectangle 2"/>
          <p:cNvSpPr>
            <a:spLocks noGrp="1" noRot="1" noChangeAspect="1" noChangeArrowheads="1" noTextEdit="1"/>
          </p:cNvSpPr>
          <p:nvPr>
            <p:ph type="sldImg"/>
          </p:nvPr>
        </p:nvSpPr>
        <p:spPr>
          <a:xfrm>
            <a:off x="1049338" y="857250"/>
            <a:ext cx="4543425" cy="3406775"/>
          </a:xfrm>
          <a:ln/>
        </p:spPr>
      </p:sp>
      <p:sp>
        <p:nvSpPr>
          <p:cNvPr id="540675" name="Rectangle 3"/>
          <p:cNvSpPr>
            <a:spLocks noGrp="1" noChangeArrowheads="1"/>
          </p:cNvSpPr>
          <p:nvPr>
            <p:ph type="body" idx="1"/>
          </p:nvPr>
        </p:nvSpPr>
        <p:spPr>
          <a:xfrm>
            <a:off x="885825" y="4630738"/>
            <a:ext cx="4868863" cy="4387850"/>
          </a:xfrm>
        </p:spPr>
        <p:txBody>
          <a:bodyPr/>
          <a:lstStyle/>
          <a:p>
            <a:endParaRPr lang="en-US"/>
          </a:p>
        </p:txBody>
      </p:sp>
    </p:spTree>
    <p:extLst>
      <p:ext uri="{BB962C8B-B14F-4D97-AF65-F5344CB8AC3E}">
        <p14:creationId xmlns:p14="http://schemas.microsoft.com/office/powerpoint/2010/main" val="12273212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2BF80133-7E05-44CC-8822-2C47C748F8FF}" type="slidenum">
              <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53</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48866" name="Rectangle 2"/>
          <p:cNvSpPr>
            <a:spLocks noGrp="1" noRot="1" noChangeAspect="1" noChangeArrowheads="1" noTextEdit="1"/>
          </p:cNvSpPr>
          <p:nvPr>
            <p:ph type="sldImg"/>
          </p:nvPr>
        </p:nvSpPr>
        <p:spPr>
          <a:xfrm>
            <a:off x="1049338" y="857250"/>
            <a:ext cx="4543425" cy="3406775"/>
          </a:xfrm>
          <a:ln/>
        </p:spPr>
      </p:sp>
      <p:sp>
        <p:nvSpPr>
          <p:cNvPr id="548867" name="Rectangle 3"/>
          <p:cNvSpPr>
            <a:spLocks noGrp="1" noChangeArrowheads="1"/>
          </p:cNvSpPr>
          <p:nvPr>
            <p:ph type="body" idx="1"/>
          </p:nvPr>
        </p:nvSpPr>
        <p:spPr>
          <a:xfrm>
            <a:off x="885825" y="4630738"/>
            <a:ext cx="4868863" cy="4387850"/>
          </a:xfrm>
        </p:spPr>
        <p:txBody>
          <a:bodyPr/>
          <a:lstStyle/>
          <a:p>
            <a:r>
              <a:rPr lang="en-US" sz="1400" dirty="0"/>
              <a:t>The metaphor for representing  of the layering principle was cupboard, where draws represent the layers.</a:t>
            </a:r>
          </a:p>
          <a:p>
            <a:endParaRPr lang="en-US" sz="1400" dirty="0"/>
          </a:p>
          <a:p>
            <a:r>
              <a:rPr lang="en-US" sz="1400" dirty="0"/>
              <a:t>But this was not the only metaphor. The Norwegians who like onions with herrings as we know, had proposed the onion metaphor, already in 76.</a:t>
            </a:r>
          </a:p>
        </p:txBody>
      </p:sp>
    </p:spTree>
    <p:extLst>
      <p:ext uri="{BB962C8B-B14F-4D97-AF65-F5344CB8AC3E}">
        <p14:creationId xmlns:p14="http://schemas.microsoft.com/office/powerpoint/2010/main" val="38622832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9732D972-519D-4AEB-89D0-2898F50DB836}" type="slidenum">
              <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54</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829442" name="Rectangle 2"/>
          <p:cNvSpPr>
            <a:spLocks noGrp="1" noRot="1" noChangeAspect="1" noChangeArrowheads="1" noTextEdit="1"/>
          </p:cNvSpPr>
          <p:nvPr>
            <p:ph type="sldImg"/>
          </p:nvPr>
        </p:nvSpPr>
        <p:spPr>
          <a:xfrm>
            <a:off x="1049338" y="857250"/>
            <a:ext cx="4543425" cy="3406775"/>
          </a:xfrm>
          <a:ln/>
        </p:spPr>
      </p:sp>
      <p:sp>
        <p:nvSpPr>
          <p:cNvPr id="829443" name="Rectangle 3"/>
          <p:cNvSpPr>
            <a:spLocks noGrp="1" noChangeArrowheads="1"/>
          </p:cNvSpPr>
          <p:nvPr>
            <p:ph type="body" idx="1"/>
          </p:nvPr>
        </p:nvSpPr>
        <p:spPr>
          <a:xfrm>
            <a:off x="885825" y="4630738"/>
            <a:ext cx="4868863" cy="4387850"/>
          </a:xfrm>
        </p:spPr>
        <p:txBody>
          <a:bodyPr/>
          <a:lstStyle/>
          <a:p>
            <a:endParaRPr lang="en-US"/>
          </a:p>
        </p:txBody>
      </p:sp>
    </p:spTree>
    <p:extLst>
      <p:ext uri="{BB962C8B-B14F-4D97-AF65-F5344CB8AC3E}">
        <p14:creationId xmlns:p14="http://schemas.microsoft.com/office/powerpoint/2010/main" val="15966498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55</a:t>
            </a:fld>
            <a:endParaRPr lang="en-US"/>
          </a:p>
        </p:txBody>
      </p:sp>
    </p:spTree>
    <p:extLst>
      <p:ext uri="{BB962C8B-B14F-4D97-AF65-F5344CB8AC3E}">
        <p14:creationId xmlns:p14="http://schemas.microsoft.com/office/powerpoint/2010/main" val="99746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9732D972-519D-4AEB-89D0-2898F50DB836}" type="slidenum">
              <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5</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829442" name="Rectangle 2"/>
          <p:cNvSpPr>
            <a:spLocks noGrp="1" noRot="1" noChangeAspect="1" noChangeArrowheads="1" noTextEdit="1"/>
          </p:cNvSpPr>
          <p:nvPr>
            <p:ph type="sldImg"/>
          </p:nvPr>
        </p:nvSpPr>
        <p:spPr>
          <a:xfrm>
            <a:off x="1049338" y="857250"/>
            <a:ext cx="4543425" cy="3406775"/>
          </a:xfrm>
          <a:ln/>
        </p:spPr>
      </p:sp>
      <p:sp>
        <p:nvSpPr>
          <p:cNvPr id="829443" name="Rectangle 3"/>
          <p:cNvSpPr>
            <a:spLocks noGrp="1" noChangeArrowheads="1"/>
          </p:cNvSpPr>
          <p:nvPr>
            <p:ph type="body" idx="1"/>
          </p:nvPr>
        </p:nvSpPr>
        <p:spPr>
          <a:xfrm>
            <a:off x="885825" y="4630738"/>
            <a:ext cx="4868863" cy="4387850"/>
          </a:xfrm>
        </p:spPr>
        <p:txBody>
          <a:bodyPr/>
          <a:lstStyle/>
          <a:p>
            <a:endParaRPr lang="en-US"/>
          </a:p>
        </p:txBody>
      </p:sp>
    </p:spTree>
    <p:extLst>
      <p:ext uri="{BB962C8B-B14F-4D97-AF65-F5344CB8AC3E}">
        <p14:creationId xmlns:p14="http://schemas.microsoft.com/office/powerpoint/2010/main" val="21145152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56</a:t>
            </a:fld>
            <a:endParaRPr lang="en-US"/>
          </a:p>
        </p:txBody>
      </p:sp>
    </p:spTree>
    <p:extLst>
      <p:ext uri="{BB962C8B-B14F-4D97-AF65-F5344CB8AC3E}">
        <p14:creationId xmlns:p14="http://schemas.microsoft.com/office/powerpoint/2010/main" val="14358147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57</a:t>
            </a:fld>
            <a:endParaRPr lang="en-US"/>
          </a:p>
        </p:txBody>
      </p:sp>
    </p:spTree>
    <p:extLst>
      <p:ext uri="{BB962C8B-B14F-4D97-AF65-F5344CB8AC3E}">
        <p14:creationId xmlns:p14="http://schemas.microsoft.com/office/powerpoint/2010/main" val="865900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745972" rtl="0" eaLnBrk="0" fontAlgn="base" latinLnBrk="0" hangingPunct="0">
              <a:lnSpc>
                <a:spcPct val="100000"/>
              </a:lnSpc>
              <a:spcBef>
                <a:spcPct val="0"/>
              </a:spcBef>
              <a:spcAft>
                <a:spcPct val="0"/>
              </a:spcAft>
              <a:buClrTx/>
              <a:buSzTx/>
              <a:buFontTx/>
              <a:buNone/>
              <a:tabLst/>
              <a:defRPr/>
            </a:pPr>
            <a:fld id="{BAD60B94-10BD-4D3A-BD9B-E11E66747236}" type="slidenum">
              <a:rPr kumimoji="0" lang="en-US" sz="900" b="0" i="1"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745972" rtl="0" eaLnBrk="0" fontAlgn="base" latinLnBrk="0" hangingPunct="0">
                <a:lnSpc>
                  <a:spcPct val="100000"/>
                </a:lnSpc>
                <a:spcBef>
                  <a:spcPct val="0"/>
                </a:spcBef>
                <a:spcAft>
                  <a:spcPct val="0"/>
                </a:spcAft>
                <a:buClrTx/>
                <a:buSzTx/>
                <a:buFontTx/>
                <a:buNone/>
                <a:tabLst/>
                <a:defRPr/>
              </a:pPr>
              <a:t>6</a:t>
            </a:fld>
            <a:endParaRPr kumimoji="0" lang="en-US" sz="9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198151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But from time to time</a:t>
            </a:r>
            <a:r>
              <a:rPr lang="fr-FR" dirty="0"/>
              <a:t>, </a:t>
            </a:r>
            <a:r>
              <a:rPr lang="en-GB" dirty="0"/>
              <a:t>our British friends like to be </a:t>
            </a:r>
            <a:r>
              <a:rPr lang="fr-FR" dirty="0"/>
              <a:t>a bit </a:t>
            </a:r>
            <a:r>
              <a:rPr lang="en-GB" dirty="0"/>
              <a:t>different. And for one of the protocols they prefer to drive on the left</a:t>
            </a:r>
            <a:r>
              <a:rPr lang="fr-FR" dirty="0"/>
              <a:t>. </a:t>
            </a:r>
            <a:r>
              <a:rPr lang="en-GB" dirty="0"/>
              <a:t>When the rest of the world including India, Japan, and these traitors of Australians</a:t>
            </a:r>
            <a:r>
              <a:rPr lang="fr-FR" dirty="0"/>
              <a:t> </a:t>
            </a:r>
            <a:r>
              <a:rPr lang="en-GB" dirty="0"/>
              <a:t>preferred to drive on the right.</a:t>
            </a:r>
            <a:endParaRPr lang="fr-FR" dirty="0"/>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7</a:t>
            </a:fld>
            <a:endParaRPr lang="en-US"/>
          </a:p>
        </p:txBody>
      </p:sp>
    </p:spTree>
    <p:extLst>
      <p:ext uri="{BB962C8B-B14F-4D97-AF65-F5344CB8AC3E}">
        <p14:creationId xmlns:p14="http://schemas.microsoft.com/office/powerpoint/2010/main" val="616527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For </a:t>
            </a:r>
            <a:r>
              <a:rPr lang="en-GB" dirty="0"/>
              <a:t>email the other third the top down hierarchy</a:t>
            </a:r>
            <a:r>
              <a:rPr lang="fr-FR" dirty="0"/>
              <a:t>. </a:t>
            </a:r>
            <a:r>
              <a:rPr lang="en-GB" dirty="0"/>
              <a:t>Country code first</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8</a:t>
            </a:fld>
            <a:endParaRPr lang="en-US"/>
          </a:p>
        </p:txBody>
      </p:sp>
    </p:spTree>
    <p:extLst>
      <p:ext uri="{BB962C8B-B14F-4D97-AF65-F5344CB8AC3E}">
        <p14:creationId xmlns:p14="http://schemas.microsoft.com/office/powerpoint/2010/main" val="1363641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This was a nightmare for everyone, and it was decided to have a meeting where each party UK on one side and the rest of Europe would come along with their arguments</a:t>
            </a:r>
            <a:r>
              <a:rPr lang="fr-FR" dirty="0"/>
              <a:t>.</a:t>
            </a:r>
            <a:r>
              <a:rPr lang="en-GB" dirty="0"/>
              <a:t> I could not attend the meeting</a:t>
            </a:r>
            <a:r>
              <a:rPr lang="fr-FR" dirty="0"/>
              <a:t>. </a:t>
            </a:r>
            <a:r>
              <a:rPr lang="en-GB" dirty="0"/>
              <a:t>I don't remember if Denise attended</a:t>
            </a:r>
            <a:r>
              <a:rPr lang="fr-FR" dirty="0"/>
              <a:t>.</a:t>
            </a:r>
          </a:p>
        </p:txBody>
      </p:sp>
      <p:sp>
        <p:nvSpPr>
          <p:cNvPr id="4" name="Espace réservé du numéro de diapositive 3"/>
          <p:cNvSpPr>
            <a:spLocks noGrp="1"/>
          </p:cNvSpPr>
          <p:nvPr>
            <p:ph type="sldNum" sz="quarter" idx="5"/>
          </p:nvPr>
        </p:nvSpPr>
        <p:spPr/>
        <p:txBody>
          <a:bodyPr/>
          <a:lstStyle/>
          <a:p>
            <a:fld id="{BAD60B94-10BD-4D3A-BD9B-E11E66747236}" type="slidenum">
              <a:rPr lang="en-US" smtClean="0"/>
              <a:pPr/>
              <a:t>9</a:t>
            </a:fld>
            <a:endParaRPr lang="en-US"/>
          </a:p>
        </p:txBody>
      </p:sp>
    </p:spTree>
    <p:extLst>
      <p:ext uri="{BB962C8B-B14F-4D97-AF65-F5344CB8AC3E}">
        <p14:creationId xmlns:p14="http://schemas.microsoft.com/office/powerpoint/2010/main" val="1215585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456143518"/>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89420763"/>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37435207"/>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9452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dirty="0">
              <a:solidFill>
                <a:srgbClr val="000000"/>
              </a:solidFill>
            </a:endParaRPr>
          </a:p>
        </p:txBody>
      </p:sp>
      <p:sp>
        <p:nvSpPr>
          <p:cNvPr id="5"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dirty="0">
              <a:solidFill>
                <a:srgbClr val="000000"/>
              </a:solidFill>
            </a:endParaRPr>
          </a:p>
        </p:txBody>
      </p:sp>
      <p:sp>
        <p:nvSpPr>
          <p:cNvPr id="6"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BA5A0550-A09F-485A-A401-9AF0011C7ECF}"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730407551"/>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dirty="0">
              <a:solidFill>
                <a:srgbClr val="000000"/>
              </a:solidFill>
            </a:endParaRPr>
          </a:p>
        </p:txBody>
      </p:sp>
      <p:sp>
        <p:nvSpPr>
          <p:cNvPr id="5"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6"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A1A30C3B-3886-4F81-A0CD-51AC69A4DCC4}"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875372823"/>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5"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6"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47982321-E327-49FD-A408-7EB3BC236CED}"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152484894"/>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6"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7"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A5865BB2-6B0E-4C9E-9281-ED65EFF42632}"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915157510"/>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8"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9"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1F9AD3D9-009D-4596-B279-1C25BC93BF8D}"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013228265"/>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4" name="Footer Placeholder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5" name="Slide Number Placeholder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EA54E35E-AEE9-4398-9678-1D875DE8716E}"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4146355210"/>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3"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4"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1D28851B-BA8A-4BE8-996E-D92422E80503}"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448230667"/>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00612676"/>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6"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7"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7F563286-883A-4955-8DBD-8788C381D8ED}"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8148624"/>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6"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7"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AB3E4F9C-BC9C-407D-BD4B-5CC239B621E7}"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308252949"/>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5"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6"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05F6538B-285C-47A6-A95C-B56969B4AE83}"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569080129"/>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0"/>
            <a:ext cx="21717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0"/>
            <a:ext cx="63627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5"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6"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BC898C3D-E412-4216-AA4D-2AFE9CA8BB9D}"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872981259"/>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990600"/>
          </a:xfrm>
        </p:spPr>
        <p:txBody>
          <a:bodyPr/>
          <a:lstStyle/>
          <a:p>
            <a:r>
              <a:rPr lang="en-US"/>
              <a:t>Click to edit Master title style</a:t>
            </a:r>
          </a:p>
        </p:txBody>
      </p:sp>
      <p:sp>
        <p:nvSpPr>
          <p:cNvPr id="3" name="Table Placeholder 2"/>
          <p:cNvSpPr>
            <a:spLocks noGrp="1"/>
          </p:cNvSpPr>
          <p:nvPr>
            <p:ph type="tbl" idx="1"/>
          </p:nvPr>
        </p:nvSpPr>
        <p:spPr>
          <a:xfrm>
            <a:off x="228600" y="1828800"/>
            <a:ext cx="8686800" cy="4114800"/>
          </a:xfrm>
        </p:spPr>
        <p:txBody>
          <a:bodyPr/>
          <a:lstStyle/>
          <a:p>
            <a:pPr lvl="0"/>
            <a:endParaRPr lang="en-US" noProof="0"/>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5" name="Rectangle 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6" name="Rectangle 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D5B61781-9AC1-4C2A-86E3-9B4CF37B1492}"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376250486"/>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solidFill>
                <a:srgbClr val="000000"/>
              </a:solidFill>
            </a:endParaRPr>
          </a:p>
        </p:txBody>
      </p:sp>
      <p:sp>
        <p:nvSpPr>
          <p:cNvPr id="6" name="Footer Placeholder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solidFill>
                <a:srgbClr val="000000"/>
              </a:solidFill>
            </a:endParaRPr>
          </a:p>
        </p:txBody>
      </p:sp>
      <p:sp>
        <p:nvSpPr>
          <p:cNvPr id="7" name="Slide Number Placeholder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DF7AEF7C-E6AE-4C91-8093-BFB8B8584AD3}"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049694260"/>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601480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BA5A0550-A09F-485A-A401-9AF0011C7ECF}"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153524306"/>
      </p:ext>
    </p:extLst>
  </p:cSld>
  <p:clrMapOvr>
    <a:masterClrMapping/>
  </p:clrMapOvr>
  <p:transition>
    <p:pull/>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spcBef>
                <a:spcPts val="3000"/>
              </a:spcBef>
              <a:defRPr sz="2800" b="0"/>
            </a:lvl1pPr>
            <a:lvl2pPr>
              <a:spcBef>
                <a:spcPts val="1000"/>
              </a:spcBef>
              <a:defRPr sz="2400"/>
            </a:lvl2pPr>
            <a:lvl3pPr>
              <a:spcBef>
                <a:spcPts val="300"/>
              </a:spcBef>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85800" y="6284168"/>
            <a:ext cx="1905000" cy="457200"/>
          </a:xfrm>
          <a:prstGeom prst="rect">
            <a:avLst/>
          </a:prstGeom>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a:xfrm>
            <a:off x="3124200" y="6284168"/>
            <a:ext cx="2895600" cy="457200"/>
          </a:xfrm>
          <a:prstGeom prst="rect">
            <a:avLst/>
          </a:prstGeom>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6553200" y="6284168"/>
            <a:ext cx="1905000" cy="457200"/>
          </a:xfrm>
          <a:prstGeom prst="rect">
            <a:avLst/>
          </a:prstGeom>
        </p:spPr>
        <p:txBody>
          <a:bodyPr/>
          <a:lstStyle>
            <a:lvl1pPr>
              <a:defRPr/>
            </a:lvl1pPr>
          </a:lstStyle>
          <a:p>
            <a:fld id="{A1A30C3B-3886-4F81-A0CD-51AC69A4DCC4}"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47011383"/>
      </p:ext>
    </p:extLst>
  </p:cSld>
  <p:clrMapOvr>
    <a:masterClrMapping/>
  </p:clrMapOvr>
  <p:transition>
    <p:pull/>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47982321-E327-49FD-A408-7EB3BC236CE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659628565"/>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815382572"/>
      </p:ext>
    </p:extLst>
  </p:cSld>
  <p:clrMapOvr>
    <a:masterClrMapping/>
  </p:clrMapOvr>
  <p:transition>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A5865BB2-6B0E-4C9E-9281-ED65EFF42632}"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699379772"/>
      </p:ext>
    </p:extLst>
  </p:cSld>
  <p:clrMapOvr>
    <a:masterClrMapping/>
  </p:clrMapOvr>
  <p:transition>
    <p:pull/>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a:xfrm>
            <a:off x="6553200" y="6309320"/>
            <a:ext cx="1905000" cy="457200"/>
          </a:xfrm>
          <a:prstGeom prst="rect">
            <a:avLst/>
          </a:prstGeom>
        </p:spPr>
        <p:txBody>
          <a:bodyPr/>
          <a:lstStyle>
            <a:lvl1pPr>
              <a:defRPr/>
            </a:lvl1pPr>
          </a:lstStyle>
          <a:p>
            <a:fld id="{1F9AD3D9-009D-4596-B279-1C25BC93BF8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934688915"/>
      </p:ext>
    </p:extLst>
  </p:cSld>
  <p:clrMapOvr>
    <a:masterClrMapping/>
  </p:clrMapOvr>
  <p:transition>
    <p:pull/>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309320"/>
            <a:ext cx="1905000" cy="457200"/>
          </a:xfrm>
          <a:prstGeom prst="rect">
            <a:avLst/>
          </a:prstGeom>
        </p:spPr>
        <p:txBody>
          <a:bodyPr/>
          <a:lstStyle>
            <a:lvl1pPr>
              <a:defRPr/>
            </a:lvl1pPr>
          </a:lstStyle>
          <a:p>
            <a:fld id="{EA54E35E-AEE9-4398-9678-1D875DE8716E}"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25195131"/>
      </p:ext>
    </p:extLst>
  </p:cSld>
  <p:clrMapOvr>
    <a:masterClrMapping/>
  </p:clrMapOvr>
  <p:transition>
    <p:pull/>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a:xfrm>
            <a:off x="6553200" y="6309320"/>
            <a:ext cx="1905000" cy="457200"/>
          </a:xfrm>
          <a:prstGeom prst="rect">
            <a:avLst/>
          </a:prstGeom>
        </p:spPr>
        <p:txBody>
          <a:bodyPr/>
          <a:lstStyle>
            <a:lvl1pPr>
              <a:defRPr/>
            </a:lvl1pPr>
          </a:lstStyle>
          <a:p>
            <a:fld id="{1D28851B-BA8A-4BE8-996E-D92422E80503}"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488103015"/>
      </p:ext>
    </p:extLst>
  </p:cSld>
  <p:clrMapOvr>
    <a:masterClrMapping/>
  </p:clrMapOvr>
  <p:transition>
    <p:pull/>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7F563286-883A-4955-8DBD-8788C381D8E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4044263891"/>
      </p:ext>
    </p:extLst>
  </p:cSld>
  <p:clrMapOvr>
    <a:masterClrMapping/>
  </p:clrMapOvr>
  <p:transition>
    <p:pull/>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AB3E4F9C-BC9C-407D-BD4B-5CC239B621E7}"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565447640"/>
      </p:ext>
    </p:extLst>
  </p:cSld>
  <p:clrMapOvr>
    <a:masterClrMapping/>
  </p:clrMapOvr>
  <p:transition>
    <p:pull/>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05F6538B-285C-47A6-A95C-B56969B4AE83}"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91238556"/>
      </p:ext>
    </p:extLst>
  </p:cSld>
  <p:clrMapOvr>
    <a:masterClrMapping/>
  </p:clrMapOvr>
  <p:transition>
    <p:pull/>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
            <a:ext cx="21717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76200"/>
            <a:ext cx="63627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BC898C3D-E412-4216-AA4D-2AFE9CA8BB9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435087652"/>
      </p:ext>
    </p:extLst>
  </p:cSld>
  <p:clrMapOvr>
    <a:masterClrMapping/>
  </p:clrMapOvr>
  <p:transition>
    <p:pull/>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685800"/>
          </a:xfrm>
        </p:spPr>
        <p:txBody>
          <a:bodyPr/>
          <a:lstStyle/>
          <a:p>
            <a:r>
              <a:rPr lang="en-US"/>
              <a:t>Click to edit Master title style</a:t>
            </a:r>
          </a:p>
        </p:txBody>
      </p:sp>
      <p:sp>
        <p:nvSpPr>
          <p:cNvPr id="3" name="Table Placeholder 2"/>
          <p:cNvSpPr>
            <a:spLocks noGrp="1"/>
          </p:cNvSpPr>
          <p:nvPr>
            <p:ph type="tbl" idx="1"/>
          </p:nvPr>
        </p:nvSpPr>
        <p:spPr>
          <a:xfrm>
            <a:off x="228600" y="1828800"/>
            <a:ext cx="86868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fld id="{D5B61781-9AC1-4C2A-86E3-9B4CF37B1492}"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611754859"/>
      </p:ext>
    </p:extLst>
  </p:cSld>
  <p:clrMapOvr>
    <a:masterClrMapping/>
  </p:clrMapOvr>
  <p:transition>
    <p:pull/>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9452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73467646"/>
      </p:ext>
    </p:extLst>
  </p:cSld>
  <p:clrMapOvr>
    <a:masterClrMapping/>
  </p:clrMapOvr>
  <p:transition>
    <p:pull/>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BA5A0550-A09F-485A-A401-9AF0011C7ECF}"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521877657"/>
      </p:ext>
    </p:extLst>
  </p:cSld>
  <p:clrMapOvr>
    <a:masterClrMapping/>
  </p:clrMapOvr>
  <p:transition>
    <p:pull/>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spcBef>
                <a:spcPts val="3000"/>
              </a:spcBef>
              <a:defRPr sz="2800" b="0"/>
            </a:lvl1pPr>
            <a:lvl2pPr>
              <a:spcBef>
                <a:spcPts val="1000"/>
              </a:spcBef>
              <a:defRPr sz="2400"/>
            </a:lvl2pPr>
            <a:lvl3pPr>
              <a:spcBef>
                <a:spcPts val="300"/>
              </a:spcBef>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85800" y="6284168"/>
            <a:ext cx="1905000" cy="457200"/>
          </a:xfrm>
          <a:prstGeom prst="rect">
            <a:avLst/>
          </a:prstGeom>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a:xfrm>
            <a:off x="3124200" y="6284168"/>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84168"/>
            <a:ext cx="1905000" cy="457200"/>
          </a:xfrm>
          <a:prstGeom prst="rect">
            <a:avLst/>
          </a:prstGeom>
        </p:spPr>
        <p:txBody>
          <a:bodyPr/>
          <a:lstStyle>
            <a:lvl1pPr>
              <a:defRPr/>
            </a:lvl1pPr>
          </a:lstStyle>
          <a:p>
            <a:fld id="{A1A30C3B-3886-4F81-A0CD-51AC69A4DCC4}"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681375402"/>
      </p:ext>
    </p:extLst>
  </p:cSld>
  <p:clrMapOvr>
    <a:masterClrMapping/>
  </p:clrMapOvr>
  <p:transition>
    <p:pull/>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47982321-E327-49FD-A408-7EB3BC236CE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407610794"/>
      </p:ext>
    </p:extLst>
  </p:cSld>
  <p:clrMapOvr>
    <a:masterClrMapping/>
  </p:clrMapOvr>
  <p:transition>
    <p:pull/>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A5865BB2-6B0E-4C9E-9281-ED65EFF42632}"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612177843"/>
      </p:ext>
    </p:extLst>
  </p:cSld>
  <p:clrMapOvr>
    <a:masterClrMapping/>
  </p:clrMapOvr>
  <p:transition>
    <p:pull/>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a:xfrm>
            <a:off x="6553200" y="6309320"/>
            <a:ext cx="1905000" cy="457200"/>
          </a:xfrm>
          <a:prstGeom prst="rect">
            <a:avLst/>
          </a:prstGeom>
        </p:spPr>
        <p:txBody>
          <a:bodyPr/>
          <a:lstStyle>
            <a:lvl1pPr>
              <a:defRPr/>
            </a:lvl1pPr>
          </a:lstStyle>
          <a:p>
            <a:fld id="{1F9AD3D9-009D-4596-B279-1C25BC93BF8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587840700"/>
      </p:ext>
    </p:extLst>
  </p:cSld>
  <p:clrMapOvr>
    <a:masterClrMapping/>
  </p:clrMapOvr>
  <p:transition>
    <p:pull/>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309320"/>
            <a:ext cx="1905000" cy="457200"/>
          </a:xfrm>
          <a:prstGeom prst="rect">
            <a:avLst/>
          </a:prstGeom>
        </p:spPr>
        <p:txBody>
          <a:bodyPr/>
          <a:lstStyle>
            <a:lvl1pPr>
              <a:defRPr/>
            </a:lvl1pPr>
          </a:lstStyle>
          <a:p>
            <a:fld id="{EA54E35E-AEE9-4398-9678-1D875DE8716E}"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298860582"/>
      </p:ext>
    </p:extLst>
  </p:cSld>
  <p:clrMapOvr>
    <a:masterClrMapping/>
  </p:clrMapOvr>
  <p:transition>
    <p:pull/>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a:xfrm>
            <a:off x="6553200" y="6309320"/>
            <a:ext cx="1905000" cy="457200"/>
          </a:xfrm>
          <a:prstGeom prst="rect">
            <a:avLst/>
          </a:prstGeom>
        </p:spPr>
        <p:txBody>
          <a:bodyPr/>
          <a:lstStyle>
            <a:lvl1pPr>
              <a:defRPr/>
            </a:lvl1pPr>
          </a:lstStyle>
          <a:p>
            <a:fld id="{1D28851B-BA8A-4BE8-996E-D92422E80503}"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730749400"/>
      </p:ext>
    </p:extLst>
  </p:cSld>
  <p:clrMapOvr>
    <a:masterClrMapping/>
  </p:clrMapOvr>
  <p:transition>
    <p:pull/>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7F563286-883A-4955-8DBD-8788C381D8E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454392812"/>
      </p:ext>
    </p:extLst>
  </p:cSld>
  <p:clrMapOvr>
    <a:masterClrMapping/>
  </p:clrMapOvr>
  <p:transition>
    <p:pull/>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AB3E4F9C-BC9C-407D-BD4B-5CC239B621E7}"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337178833"/>
      </p:ext>
    </p:extLst>
  </p:cSld>
  <p:clrMapOvr>
    <a:masterClrMapping/>
  </p:clrMapOvr>
  <p:transition>
    <p:pull/>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05F6538B-285C-47A6-A95C-B56969B4AE83}"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298620813"/>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48487810"/>
      </p:ext>
    </p:extLst>
  </p:cSld>
  <p:clrMapOvr>
    <a:masterClrMapping/>
  </p:clrMapOvr>
  <p:transition>
    <p:pull/>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
            <a:ext cx="21717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76200"/>
            <a:ext cx="63627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BC898C3D-E412-4216-AA4D-2AFE9CA8BB9D}"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662570557"/>
      </p:ext>
    </p:extLst>
  </p:cSld>
  <p:clrMapOvr>
    <a:masterClrMapping/>
  </p:clrMapOvr>
  <p:transition>
    <p:pull/>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685800"/>
          </a:xfrm>
        </p:spPr>
        <p:txBody>
          <a:bodyPr/>
          <a:lstStyle/>
          <a:p>
            <a:r>
              <a:rPr lang="en-US"/>
              <a:t>Click to edit Master title style</a:t>
            </a:r>
          </a:p>
        </p:txBody>
      </p:sp>
      <p:sp>
        <p:nvSpPr>
          <p:cNvPr id="3" name="Table Placeholder 2"/>
          <p:cNvSpPr>
            <a:spLocks noGrp="1"/>
          </p:cNvSpPr>
          <p:nvPr>
            <p:ph type="tbl" idx="1"/>
          </p:nvPr>
        </p:nvSpPr>
        <p:spPr>
          <a:xfrm>
            <a:off x="228600" y="1828800"/>
            <a:ext cx="86868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fld id="{D5B61781-9AC1-4C2A-86E3-9B4CF37B1492}" type="slidenum">
              <a:rPr lang="en-US">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541778673"/>
      </p:ext>
    </p:extLst>
  </p:cSld>
  <p:clrMapOvr>
    <a:masterClrMapping/>
  </p:clrMapOvr>
  <p:transition>
    <p:pull/>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55690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BA5A0550-A09F-485A-A401-9AF0011C7ECF}" type="slidenum">
              <a:rPr lang="en-US"/>
              <a:pPr/>
              <a:t>‹N°›</a:t>
            </a:fld>
            <a:endParaRPr lang="en-US"/>
          </a:p>
        </p:txBody>
      </p:sp>
    </p:spTree>
    <p:extLst>
      <p:ext uri="{BB962C8B-B14F-4D97-AF65-F5344CB8AC3E}">
        <p14:creationId xmlns:p14="http://schemas.microsoft.com/office/powerpoint/2010/main" val="2460056614"/>
      </p:ext>
    </p:extLst>
  </p:cSld>
  <p:clrMapOvr>
    <a:masterClrMapping/>
  </p:clrMapOvr>
  <p:transition>
    <p:pull/>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spcBef>
                <a:spcPts val="3000"/>
              </a:spcBef>
              <a:defRPr sz="2800" b="0"/>
            </a:lvl1pPr>
            <a:lvl2pPr>
              <a:spcBef>
                <a:spcPts val="1000"/>
              </a:spcBef>
              <a:defRPr sz="2400"/>
            </a:lvl2pPr>
            <a:lvl3pPr>
              <a:spcBef>
                <a:spcPts val="300"/>
              </a:spcBef>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85800" y="6284168"/>
            <a:ext cx="1905000" cy="457200"/>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3124200" y="6284168"/>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84168"/>
            <a:ext cx="1905000" cy="457200"/>
          </a:xfrm>
          <a:prstGeom prst="rect">
            <a:avLst/>
          </a:prstGeom>
        </p:spPr>
        <p:txBody>
          <a:bodyPr/>
          <a:lstStyle>
            <a:lvl1pPr>
              <a:defRPr/>
            </a:lvl1pPr>
          </a:lstStyle>
          <a:p>
            <a:fld id="{A1A30C3B-3886-4F81-A0CD-51AC69A4DCC4}" type="slidenum">
              <a:rPr lang="en-US"/>
              <a:pPr/>
              <a:t>‹N°›</a:t>
            </a:fld>
            <a:endParaRPr lang="en-US"/>
          </a:p>
        </p:txBody>
      </p:sp>
    </p:spTree>
    <p:extLst>
      <p:ext uri="{BB962C8B-B14F-4D97-AF65-F5344CB8AC3E}">
        <p14:creationId xmlns:p14="http://schemas.microsoft.com/office/powerpoint/2010/main" val="3981001071"/>
      </p:ext>
    </p:extLst>
  </p:cSld>
  <p:clrMapOvr>
    <a:masterClrMapping/>
  </p:clrMapOvr>
  <p:transition>
    <p:pull/>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47982321-E327-49FD-A408-7EB3BC236CED}" type="slidenum">
              <a:rPr lang="en-US"/>
              <a:pPr/>
              <a:t>‹N°›</a:t>
            </a:fld>
            <a:endParaRPr lang="en-US"/>
          </a:p>
        </p:txBody>
      </p:sp>
    </p:spTree>
    <p:extLst>
      <p:ext uri="{BB962C8B-B14F-4D97-AF65-F5344CB8AC3E}">
        <p14:creationId xmlns:p14="http://schemas.microsoft.com/office/powerpoint/2010/main" val="2945887623"/>
      </p:ext>
    </p:extLst>
  </p:cSld>
  <p:clrMapOvr>
    <a:masterClrMapping/>
  </p:clrMapOvr>
  <p:transition>
    <p:pull/>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A5865BB2-6B0E-4C9E-9281-ED65EFF42632}" type="slidenum">
              <a:rPr lang="en-US"/>
              <a:pPr/>
              <a:t>‹N°›</a:t>
            </a:fld>
            <a:endParaRPr lang="en-US"/>
          </a:p>
        </p:txBody>
      </p:sp>
    </p:spTree>
    <p:extLst>
      <p:ext uri="{BB962C8B-B14F-4D97-AF65-F5344CB8AC3E}">
        <p14:creationId xmlns:p14="http://schemas.microsoft.com/office/powerpoint/2010/main" val="4068395289"/>
      </p:ext>
    </p:extLst>
  </p:cSld>
  <p:clrMapOvr>
    <a:masterClrMapping/>
  </p:clrMapOvr>
  <p:transition>
    <p:pull/>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8" name="Footer Placeholder 7"/>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9" name="Slide Number Placeholder 8"/>
          <p:cNvSpPr>
            <a:spLocks noGrp="1"/>
          </p:cNvSpPr>
          <p:nvPr>
            <p:ph type="sldNum" sz="quarter" idx="12"/>
          </p:nvPr>
        </p:nvSpPr>
        <p:spPr>
          <a:xfrm>
            <a:off x="6553200" y="6309320"/>
            <a:ext cx="1905000" cy="457200"/>
          </a:xfrm>
          <a:prstGeom prst="rect">
            <a:avLst/>
          </a:prstGeom>
        </p:spPr>
        <p:txBody>
          <a:bodyPr/>
          <a:lstStyle>
            <a:lvl1pPr>
              <a:defRPr/>
            </a:lvl1pPr>
          </a:lstStyle>
          <a:p>
            <a:fld id="{1F9AD3D9-009D-4596-B279-1C25BC93BF8D}" type="slidenum">
              <a:rPr lang="en-US"/>
              <a:pPr/>
              <a:t>‹N°›</a:t>
            </a:fld>
            <a:endParaRPr lang="en-US"/>
          </a:p>
        </p:txBody>
      </p:sp>
    </p:spTree>
    <p:extLst>
      <p:ext uri="{BB962C8B-B14F-4D97-AF65-F5344CB8AC3E}">
        <p14:creationId xmlns:p14="http://schemas.microsoft.com/office/powerpoint/2010/main" val="406331611"/>
      </p:ext>
    </p:extLst>
  </p:cSld>
  <p:clrMapOvr>
    <a:masterClrMapping/>
  </p:clrMapOvr>
  <p:transition>
    <p:pull/>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4" name="Footer Placeholder 3"/>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5" name="Slide Number Placeholder 4"/>
          <p:cNvSpPr>
            <a:spLocks noGrp="1"/>
          </p:cNvSpPr>
          <p:nvPr>
            <p:ph type="sldNum" sz="quarter" idx="12"/>
          </p:nvPr>
        </p:nvSpPr>
        <p:spPr>
          <a:xfrm>
            <a:off x="6553200" y="6309320"/>
            <a:ext cx="1905000" cy="457200"/>
          </a:xfrm>
          <a:prstGeom prst="rect">
            <a:avLst/>
          </a:prstGeom>
        </p:spPr>
        <p:txBody>
          <a:bodyPr/>
          <a:lstStyle>
            <a:lvl1pPr>
              <a:defRPr/>
            </a:lvl1pPr>
          </a:lstStyle>
          <a:p>
            <a:fld id="{EA54E35E-AEE9-4398-9678-1D875DE8716E}" type="slidenum">
              <a:rPr lang="en-US"/>
              <a:pPr/>
              <a:t>‹N°›</a:t>
            </a:fld>
            <a:endParaRPr lang="en-US"/>
          </a:p>
        </p:txBody>
      </p:sp>
    </p:spTree>
    <p:extLst>
      <p:ext uri="{BB962C8B-B14F-4D97-AF65-F5344CB8AC3E}">
        <p14:creationId xmlns:p14="http://schemas.microsoft.com/office/powerpoint/2010/main" val="1953126323"/>
      </p:ext>
    </p:extLst>
  </p:cSld>
  <p:clrMapOvr>
    <a:masterClrMapping/>
  </p:clrMapOvr>
  <p:transition>
    <p:pull/>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309320"/>
            <a:ext cx="1905000" cy="457200"/>
          </a:xfrm>
          <a:prstGeom prst="rect">
            <a:avLst/>
          </a:prstGeom>
        </p:spPr>
        <p:txBody>
          <a:bodyPr/>
          <a:lstStyle>
            <a:lvl1pPr>
              <a:defRPr/>
            </a:lvl1pPr>
          </a:lstStyle>
          <a:p>
            <a:fld id="{1D28851B-BA8A-4BE8-996E-D92422E80503}" type="slidenum">
              <a:rPr lang="en-US"/>
              <a:pPr/>
              <a:t>‹N°›</a:t>
            </a:fld>
            <a:endParaRPr lang="en-US"/>
          </a:p>
        </p:txBody>
      </p:sp>
    </p:spTree>
    <p:extLst>
      <p:ext uri="{BB962C8B-B14F-4D97-AF65-F5344CB8AC3E}">
        <p14:creationId xmlns:p14="http://schemas.microsoft.com/office/powerpoint/2010/main" val="284076308"/>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224113920"/>
      </p:ext>
    </p:extLst>
  </p:cSld>
  <p:clrMapOvr>
    <a:masterClrMapping/>
  </p:clrMapOvr>
  <p:transition>
    <p:pull/>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7F563286-883A-4955-8DBD-8788C381D8ED}" type="slidenum">
              <a:rPr lang="en-US"/>
              <a:pPr/>
              <a:t>‹N°›</a:t>
            </a:fld>
            <a:endParaRPr lang="en-US"/>
          </a:p>
        </p:txBody>
      </p:sp>
    </p:spTree>
    <p:extLst>
      <p:ext uri="{BB962C8B-B14F-4D97-AF65-F5344CB8AC3E}">
        <p14:creationId xmlns:p14="http://schemas.microsoft.com/office/powerpoint/2010/main" val="1649226825"/>
      </p:ext>
    </p:extLst>
  </p:cSld>
  <p:clrMapOvr>
    <a:masterClrMapping/>
  </p:clrMapOvr>
  <p:transition>
    <p:pull/>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7" name="Slide Number Placeholder 6"/>
          <p:cNvSpPr>
            <a:spLocks noGrp="1"/>
          </p:cNvSpPr>
          <p:nvPr>
            <p:ph type="sldNum" sz="quarter" idx="12"/>
          </p:nvPr>
        </p:nvSpPr>
        <p:spPr>
          <a:xfrm>
            <a:off x="6553200" y="6309320"/>
            <a:ext cx="1905000" cy="457200"/>
          </a:xfrm>
          <a:prstGeom prst="rect">
            <a:avLst/>
          </a:prstGeom>
        </p:spPr>
        <p:txBody>
          <a:bodyPr/>
          <a:lstStyle>
            <a:lvl1pPr>
              <a:defRPr/>
            </a:lvl1pPr>
          </a:lstStyle>
          <a:p>
            <a:fld id="{AB3E4F9C-BC9C-407D-BD4B-5CC239B621E7}" type="slidenum">
              <a:rPr lang="en-US"/>
              <a:pPr/>
              <a:t>‹N°›</a:t>
            </a:fld>
            <a:endParaRPr lang="en-US"/>
          </a:p>
        </p:txBody>
      </p:sp>
    </p:spTree>
    <p:extLst>
      <p:ext uri="{BB962C8B-B14F-4D97-AF65-F5344CB8AC3E}">
        <p14:creationId xmlns:p14="http://schemas.microsoft.com/office/powerpoint/2010/main" val="2952851813"/>
      </p:ext>
    </p:extLst>
  </p:cSld>
  <p:clrMapOvr>
    <a:masterClrMapping/>
  </p:clrMapOvr>
  <p:transition>
    <p:pull/>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05F6538B-285C-47A6-A95C-B56969B4AE83}" type="slidenum">
              <a:rPr lang="en-US"/>
              <a:pPr/>
              <a:t>‹N°›</a:t>
            </a:fld>
            <a:endParaRPr lang="en-US"/>
          </a:p>
        </p:txBody>
      </p:sp>
    </p:spTree>
    <p:extLst>
      <p:ext uri="{BB962C8B-B14F-4D97-AF65-F5344CB8AC3E}">
        <p14:creationId xmlns:p14="http://schemas.microsoft.com/office/powerpoint/2010/main" val="3744390261"/>
      </p:ext>
    </p:extLst>
  </p:cSld>
  <p:clrMapOvr>
    <a:masterClrMapping/>
  </p:clrMapOvr>
  <p:transition>
    <p:pull/>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
            <a:ext cx="21717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76200"/>
            <a:ext cx="63627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30932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30932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09320"/>
            <a:ext cx="1905000" cy="457200"/>
          </a:xfrm>
          <a:prstGeom prst="rect">
            <a:avLst/>
          </a:prstGeom>
        </p:spPr>
        <p:txBody>
          <a:bodyPr/>
          <a:lstStyle>
            <a:lvl1pPr>
              <a:defRPr/>
            </a:lvl1pPr>
          </a:lstStyle>
          <a:p>
            <a:fld id="{BC898C3D-E412-4216-AA4D-2AFE9CA8BB9D}" type="slidenum">
              <a:rPr lang="en-US"/>
              <a:pPr/>
              <a:t>‹N°›</a:t>
            </a:fld>
            <a:endParaRPr lang="en-US"/>
          </a:p>
        </p:txBody>
      </p:sp>
    </p:spTree>
    <p:extLst>
      <p:ext uri="{BB962C8B-B14F-4D97-AF65-F5344CB8AC3E}">
        <p14:creationId xmlns:p14="http://schemas.microsoft.com/office/powerpoint/2010/main" val="1679804324"/>
      </p:ext>
    </p:extLst>
  </p:cSld>
  <p:clrMapOvr>
    <a:masterClrMapping/>
  </p:clrMapOvr>
  <p:transition>
    <p:pull/>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685800"/>
          </a:xfrm>
        </p:spPr>
        <p:txBody>
          <a:bodyPr/>
          <a:lstStyle/>
          <a:p>
            <a:r>
              <a:rPr lang="en-US"/>
              <a:t>Click to edit Master title style</a:t>
            </a:r>
          </a:p>
        </p:txBody>
      </p:sp>
      <p:sp>
        <p:nvSpPr>
          <p:cNvPr id="3" name="Table Placeholder 2"/>
          <p:cNvSpPr>
            <a:spLocks noGrp="1"/>
          </p:cNvSpPr>
          <p:nvPr>
            <p:ph type="tbl" idx="1"/>
          </p:nvPr>
        </p:nvSpPr>
        <p:spPr>
          <a:xfrm>
            <a:off x="228600" y="1828800"/>
            <a:ext cx="86868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fld id="{D5B61781-9AC1-4C2A-86E3-9B4CF37B1492}" type="slidenum">
              <a:rPr lang="en-US"/>
              <a:pPr/>
              <a:t>‹N°›</a:t>
            </a:fld>
            <a:endParaRPr lang="en-US"/>
          </a:p>
        </p:txBody>
      </p:sp>
    </p:spTree>
    <p:extLst>
      <p:ext uri="{BB962C8B-B14F-4D97-AF65-F5344CB8AC3E}">
        <p14:creationId xmlns:p14="http://schemas.microsoft.com/office/powerpoint/2010/main" val="1470904132"/>
      </p:ext>
    </p:extLst>
  </p:cSld>
  <p:clrMapOvr>
    <a:masterClrMapping/>
  </p:clrMapOvr>
  <p:transition>
    <p:pull/>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dirty="0"/>
          </a:p>
        </p:txBody>
      </p:sp>
      <p:sp>
        <p:nvSpPr>
          <p:cNvPr id="5"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BA5A0550-A09F-485A-A401-9AF0011C7ECF}" type="slidenum">
              <a:rPr lang="en-US" smtClean="0"/>
              <a:pPr/>
              <a:t>‹N°›</a:t>
            </a:fld>
            <a:endParaRPr lang="en-US"/>
          </a:p>
        </p:txBody>
      </p:sp>
    </p:spTree>
    <p:extLst>
      <p:ext uri="{BB962C8B-B14F-4D97-AF65-F5344CB8AC3E}">
        <p14:creationId xmlns:p14="http://schemas.microsoft.com/office/powerpoint/2010/main" val="2905516578"/>
      </p:ext>
    </p:extLst>
  </p:cSld>
  <p:clrMapOvr>
    <a:masterClrMapping/>
  </p:clrMapOvr>
  <p:transition>
    <p:pull/>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dirty="0"/>
          </a:p>
        </p:txBody>
      </p:sp>
      <p:sp>
        <p:nvSpPr>
          <p:cNvPr id="5"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A1A30C3B-3886-4F81-A0CD-51AC69A4DCC4}" type="slidenum">
              <a:rPr lang="en-US" smtClean="0"/>
              <a:pPr/>
              <a:t>‹N°›</a:t>
            </a:fld>
            <a:endParaRPr lang="en-US"/>
          </a:p>
        </p:txBody>
      </p:sp>
    </p:spTree>
    <p:extLst>
      <p:ext uri="{BB962C8B-B14F-4D97-AF65-F5344CB8AC3E}">
        <p14:creationId xmlns:p14="http://schemas.microsoft.com/office/powerpoint/2010/main" val="1656885592"/>
      </p:ext>
    </p:extLst>
  </p:cSld>
  <p:clrMapOvr>
    <a:masterClrMapping/>
  </p:clrMapOvr>
  <p:transition>
    <p:pull/>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5"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47982321-E327-49FD-A408-7EB3BC236CED}" type="slidenum">
              <a:rPr lang="en-US" smtClean="0"/>
              <a:pPr/>
              <a:t>‹N°›</a:t>
            </a:fld>
            <a:endParaRPr lang="en-US"/>
          </a:p>
        </p:txBody>
      </p:sp>
    </p:spTree>
    <p:extLst>
      <p:ext uri="{BB962C8B-B14F-4D97-AF65-F5344CB8AC3E}">
        <p14:creationId xmlns:p14="http://schemas.microsoft.com/office/powerpoint/2010/main" val="2535918608"/>
      </p:ext>
    </p:extLst>
  </p:cSld>
  <p:clrMapOvr>
    <a:masterClrMapping/>
  </p:clrMapOvr>
  <p:transition>
    <p:pull/>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379413" y="1981200"/>
            <a:ext cx="4114800" cy="4095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4" y="1981200"/>
            <a:ext cx="4116387" cy="4095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6"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A5865BB2-6B0E-4C9E-9281-ED65EFF42632}" type="slidenum">
              <a:rPr lang="en-US" smtClean="0"/>
              <a:pPr/>
              <a:t>‹N°›</a:t>
            </a:fld>
            <a:endParaRPr lang="en-US"/>
          </a:p>
        </p:txBody>
      </p:sp>
    </p:spTree>
    <p:extLst>
      <p:ext uri="{BB962C8B-B14F-4D97-AF65-F5344CB8AC3E}">
        <p14:creationId xmlns:p14="http://schemas.microsoft.com/office/powerpoint/2010/main" val="1491705223"/>
      </p:ext>
    </p:extLst>
  </p:cSld>
  <p:clrMapOvr>
    <a:masterClrMapping/>
  </p:clrMapOvr>
  <p:transition>
    <p:pull/>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8"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1F9AD3D9-009D-4596-B279-1C25BC93BF8D}" type="slidenum">
              <a:rPr lang="en-US" smtClean="0"/>
              <a:pPr/>
              <a:t>‹N°›</a:t>
            </a:fld>
            <a:endParaRPr lang="en-US"/>
          </a:p>
        </p:txBody>
      </p:sp>
    </p:spTree>
    <p:extLst>
      <p:ext uri="{BB962C8B-B14F-4D97-AF65-F5344CB8AC3E}">
        <p14:creationId xmlns:p14="http://schemas.microsoft.com/office/powerpoint/2010/main" val="3069459165"/>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4109200"/>
      </p:ext>
    </p:extLst>
  </p:cSld>
  <p:clrMapOvr>
    <a:masterClrMapping/>
  </p:clrMapOvr>
  <p:transition>
    <p:pull/>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Date Placeholder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4" name="Slide Number Placeholder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EA54E35E-AEE9-4398-9678-1D875DE8716E}" type="slidenum">
              <a:rPr lang="en-US" smtClean="0"/>
              <a:pPr/>
              <a:t>‹N°›</a:t>
            </a:fld>
            <a:endParaRPr lang="en-US"/>
          </a:p>
        </p:txBody>
      </p:sp>
    </p:spTree>
    <p:extLst>
      <p:ext uri="{BB962C8B-B14F-4D97-AF65-F5344CB8AC3E}">
        <p14:creationId xmlns:p14="http://schemas.microsoft.com/office/powerpoint/2010/main" val="4168512043"/>
      </p:ext>
    </p:extLst>
  </p:cSld>
  <p:clrMapOvr>
    <a:masterClrMapping/>
  </p:clrMapOvr>
  <p:transition>
    <p:pull/>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3"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1D28851B-BA8A-4BE8-996E-D92422E80503}" type="slidenum">
              <a:rPr lang="en-US" smtClean="0"/>
              <a:pPr/>
              <a:t>‹N°›</a:t>
            </a:fld>
            <a:endParaRPr lang="en-US"/>
          </a:p>
        </p:txBody>
      </p:sp>
    </p:spTree>
    <p:extLst>
      <p:ext uri="{BB962C8B-B14F-4D97-AF65-F5344CB8AC3E}">
        <p14:creationId xmlns:p14="http://schemas.microsoft.com/office/powerpoint/2010/main" val="93613918"/>
      </p:ext>
    </p:extLst>
  </p:cSld>
  <p:clrMapOvr>
    <a:masterClrMapping/>
  </p:clrMapOvr>
  <p:transition>
    <p:pull/>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6"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7F563286-883A-4955-8DBD-8788C381D8ED}" type="slidenum">
              <a:rPr lang="en-US" smtClean="0"/>
              <a:pPr/>
              <a:t>‹N°›</a:t>
            </a:fld>
            <a:endParaRPr lang="en-US"/>
          </a:p>
        </p:txBody>
      </p:sp>
    </p:spTree>
    <p:extLst>
      <p:ext uri="{BB962C8B-B14F-4D97-AF65-F5344CB8AC3E}">
        <p14:creationId xmlns:p14="http://schemas.microsoft.com/office/powerpoint/2010/main" val="521820477"/>
      </p:ext>
    </p:extLst>
  </p:cSld>
  <p:clrMapOvr>
    <a:masterClrMapping/>
  </p:clrMapOvr>
  <p:transition>
    <p:pull/>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6"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AB3E4F9C-BC9C-407D-BD4B-5CC239B621E7}" type="slidenum">
              <a:rPr lang="en-US" smtClean="0"/>
              <a:pPr/>
              <a:t>‹N°›</a:t>
            </a:fld>
            <a:endParaRPr lang="en-US"/>
          </a:p>
        </p:txBody>
      </p:sp>
    </p:spTree>
    <p:extLst>
      <p:ext uri="{BB962C8B-B14F-4D97-AF65-F5344CB8AC3E}">
        <p14:creationId xmlns:p14="http://schemas.microsoft.com/office/powerpoint/2010/main" val="3156680008"/>
      </p:ext>
    </p:extLst>
  </p:cSld>
  <p:clrMapOvr>
    <a:masterClrMapping/>
  </p:clrMapOvr>
  <p:transition>
    <p:pull/>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5"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05F6538B-285C-47A6-A95C-B56969B4AE83}" type="slidenum">
              <a:rPr lang="en-US" smtClean="0"/>
              <a:pPr/>
              <a:t>‹N°›</a:t>
            </a:fld>
            <a:endParaRPr lang="en-US"/>
          </a:p>
        </p:txBody>
      </p:sp>
    </p:spTree>
    <p:extLst>
      <p:ext uri="{BB962C8B-B14F-4D97-AF65-F5344CB8AC3E}">
        <p14:creationId xmlns:p14="http://schemas.microsoft.com/office/powerpoint/2010/main" val="1313323615"/>
      </p:ext>
    </p:extLst>
  </p:cSld>
  <p:clrMapOvr>
    <a:masterClrMapping/>
  </p:clrMapOvr>
  <p:transition>
    <p:pull/>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802312"/>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79413" y="274638"/>
            <a:ext cx="6135687" cy="58023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5" name="Rectangle 3"/>
          <p:cNvSpPr>
            <a:spLocks noGrp="1" noChangeArrowheads="1"/>
          </p:cNvSpPr>
          <p:nvPr>
            <p:ph type="sldNum" sz="quarter" idx="11"/>
          </p:nvPr>
        </p:nvSpPr>
        <p:spPr>
          <a:xfrm>
            <a:off x="4114800" y="6399213"/>
            <a:ext cx="1905000" cy="457200"/>
          </a:xfrm>
          <a:prstGeom prst="rect">
            <a:avLst/>
          </a:prstGeom>
          <a:ln/>
        </p:spPr>
        <p:txBody>
          <a:bodyPr/>
          <a:lstStyle>
            <a:lvl1pPr>
              <a:defRPr/>
            </a:lvl1pPr>
          </a:lstStyle>
          <a:p>
            <a:fld id="{BC898C3D-E412-4216-AA4D-2AFE9CA8BB9D}" type="slidenum">
              <a:rPr lang="en-US" smtClean="0"/>
              <a:pPr/>
              <a:t>‹N°›</a:t>
            </a:fld>
            <a:endParaRPr lang="en-US"/>
          </a:p>
        </p:txBody>
      </p:sp>
    </p:spTree>
    <p:extLst>
      <p:ext uri="{BB962C8B-B14F-4D97-AF65-F5344CB8AC3E}">
        <p14:creationId xmlns:p14="http://schemas.microsoft.com/office/powerpoint/2010/main" val="187872438"/>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49739715"/>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48420914"/>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832" r:id="rId12"/>
  </p:sldLayoutIdLst>
  <p:transition>
    <p:pull/>
  </p:transition>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9pPr>
    </p:titleStyle>
    <p:bodyStyle>
      <a:lvl1pPr marL="285750" indent="-285750" algn="l" rtl="0" eaLnBrk="0" fontAlgn="base" hangingPunct="0">
        <a:lnSpc>
          <a:spcPct val="90000"/>
        </a:lnSpc>
        <a:spcBef>
          <a:spcPct val="70000"/>
        </a:spcBef>
        <a:spcAft>
          <a:spcPct val="0"/>
        </a:spcAft>
        <a:buClr>
          <a:schemeClr val="tx2"/>
        </a:buClr>
        <a:buSzPct val="120000"/>
        <a:buFont typeface="Wingdings" pitchFamily="2" charset="2"/>
        <a:buChar char="§"/>
        <a:defRPr sz="2400" b="1">
          <a:solidFill>
            <a:schemeClr val="tx1"/>
          </a:solidFill>
          <a:effectLst>
            <a:outerShdw blurRad="38100" dist="38100" dir="2700000" algn="tl">
              <a:srgbClr val="000000"/>
            </a:outerShdw>
          </a:effectLst>
          <a:latin typeface="+mn-lt"/>
          <a:ea typeface="+mn-ea"/>
          <a:cs typeface="+mn-cs"/>
        </a:defRPr>
      </a:lvl1pPr>
      <a:lvl2pPr marL="685800" indent="-228600" algn="l" rtl="0" eaLnBrk="0" fontAlgn="base" hangingPunct="0">
        <a:lnSpc>
          <a:spcPct val="90000"/>
        </a:lnSpc>
        <a:spcBef>
          <a:spcPct val="20000"/>
        </a:spcBef>
        <a:spcAft>
          <a:spcPct val="0"/>
        </a:spcAft>
        <a:buClr>
          <a:schemeClr val="hlink"/>
        </a:buClr>
        <a:buSzPct val="120000"/>
        <a:buFont typeface="Wingdings" pitchFamily="2" charset="2"/>
        <a:buChar char="§"/>
        <a:defRPr sz="2400" b="1">
          <a:solidFill>
            <a:schemeClr val="tx1"/>
          </a:solidFill>
          <a:effectLst>
            <a:outerShdw blurRad="38100" dist="38100" dir="2700000" algn="tl">
              <a:srgbClr val="000000"/>
            </a:outerShdw>
          </a:effectLst>
          <a:latin typeface="+mn-lt"/>
        </a:defRPr>
      </a:lvl2pPr>
      <a:lvl3pPr marL="1104900" indent="-228600" algn="l" rtl="0" eaLnBrk="0" fontAlgn="base" hangingPunct="0">
        <a:lnSpc>
          <a:spcPct val="90000"/>
        </a:lnSpc>
        <a:spcBef>
          <a:spcPct val="30000"/>
        </a:spcBef>
        <a:spcAft>
          <a:spcPct val="0"/>
        </a:spcAft>
        <a:buClr>
          <a:srgbClr val="FF8000"/>
        </a:buClr>
        <a:buSzPct val="120000"/>
        <a:buFont typeface="Wingdings" pitchFamily="2" charset="2"/>
        <a:buChar char="§"/>
        <a:defRPr sz="2000" b="1">
          <a:solidFill>
            <a:schemeClr val="tx1"/>
          </a:solidFill>
          <a:effectLst>
            <a:outerShdw blurRad="38100" dist="38100" dir="2700000" algn="tl">
              <a:srgbClr val="000000"/>
            </a:outerShdw>
          </a:effectLst>
          <a:latin typeface="+mn-lt"/>
        </a:defRPr>
      </a:lvl3pPr>
      <a:lvl4pPr marL="1466850" indent="-171450" algn="l" rtl="0" eaLnBrk="0" fontAlgn="base" hangingPunct="0">
        <a:lnSpc>
          <a:spcPct val="90000"/>
        </a:lnSpc>
        <a:spcBef>
          <a:spcPct val="30000"/>
        </a:spcBef>
        <a:spcAft>
          <a:spcPct val="0"/>
        </a:spcAft>
        <a:buSzPct val="120000"/>
        <a:buFont typeface="Wingdings" pitchFamily="2" charset="2"/>
        <a:buChar char="§"/>
        <a:defRPr b="1">
          <a:solidFill>
            <a:schemeClr val="tx1"/>
          </a:solidFill>
          <a:latin typeface="Book Antiqua" pitchFamily="18" charset="0"/>
        </a:defRPr>
      </a:lvl4pPr>
      <a:lvl5pPr marL="18288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5pPr>
      <a:lvl6pPr marL="22860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6pPr>
      <a:lvl7pPr marL="27432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7pPr>
      <a:lvl8pPr marL="32004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8pPr>
      <a:lvl9pPr marL="36576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bwMode="auto">
          <a:xfrm>
            <a:off x="228600" y="0"/>
            <a:ext cx="8686800" cy="9906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a:t>Slide Title</a:t>
            </a:r>
          </a:p>
        </p:txBody>
      </p:sp>
      <p:sp>
        <p:nvSpPr>
          <p:cNvPr id="1030" name="Rectangle 6"/>
          <p:cNvSpPr>
            <a:spLocks noGrp="1" noChangeArrowheads="1"/>
          </p:cNvSpPr>
          <p:nvPr>
            <p:ph type="body" idx="1"/>
          </p:nvPr>
        </p:nvSpPr>
        <p:spPr bwMode="auto">
          <a:xfrm>
            <a:off x="228600" y="1828800"/>
            <a:ext cx="86868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useBgFill="1">
        <p:nvSpPr>
          <p:cNvPr id="1031" name="Rectangle 7"/>
          <p:cNvSpPr>
            <a:spLocks noChangeArrowheads="1"/>
          </p:cNvSpPr>
          <p:nvPr/>
        </p:nvSpPr>
        <p:spPr bwMode="auto">
          <a:xfrm>
            <a:off x="8639177" y="6615117"/>
            <a:ext cx="355867" cy="245195"/>
          </a:xfrm>
          <a:prstGeom prst="rect">
            <a:avLst/>
          </a:prstGeom>
          <a:ln w="9525">
            <a:noFill/>
            <a:miter lim="800000"/>
            <a:headEnd/>
            <a:tailEnd/>
          </a:ln>
          <a:effectLst/>
        </p:spPr>
        <p:txBody>
          <a:bodyPr wrap="none" lIns="63500" tIns="25400" rIns="63500" bIns="25400">
            <a:spAutoFit/>
          </a:bodyPr>
          <a:lstStyle/>
          <a:p>
            <a:pPr defTabSz="762000">
              <a:lnSpc>
                <a:spcPct val="90000"/>
              </a:lnSpc>
              <a:defRPr/>
            </a:pPr>
            <a:fld id="{263D606F-A36E-409A-8932-632C940D0DE0}" type="slidenum">
              <a:rPr lang="en-US" sz="1400" i="1">
                <a:solidFill>
                  <a:srgbClr val="000000"/>
                </a:solidFill>
                <a:latin typeface="Book Antiqua" pitchFamily="18" charset="0"/>
              </a:rPr>
              <a:pPr defTabSz="762000">
                <a:lnSpc>
                  <a:spcPct val="90000"/>
                </a:lnSpc>
                <a:defRPr/>
              </a:pPr>
              <a:t>‹N°›</a:t>
            </a:fld>
            <a:endParaRPr lang="en-US" sz="1400" i="1">
              <a:solidFill>
                <a:srgbClr val="000000"/>
              </a:solidFill>
              <a:latin typeface="Book Antiqua" pitchFamily="18" charset="0"/>
            </a:endParaRPr>
          </a:p>
        </p:txBody>
      </p:sp>
      <p:sp>
        <p:nvSpPr>
          <p:cNvPr id="1032" name="Rectangle 8"/>
          <p:cNvSpPr>
            <a:spLocks noChangeArrowheads="1"/>
          </p:cNvSpPr>
          <p:nvPr/>
        </p:nvSpPr>
        <p:spPr bwMode="auto">
          <a:xfrm>
            <a:off x="6916738" y="6588125"/>
            <a:ext cx="1598194" cy="258148"/>
          </a:xfrm>
          <a:prstGeom prst="rect">
            <a:avLst/>
          </a:prstGeom>
          <a:noFill/>
          <a:ln w="9525">
            <a:noFill/>
            <a:miter lim="800000"/>
            <a:headEnd/>
            <a:tailEnd/>
          </a:ln>
          <a:effectLst/>
        </p:spPr>
        <p:txBody>
          <a:bodyPr wrap="none" lIns="63500" tIns="25400" rIns="63500" bIns="25400">
            <a:spAutoFit/>
          </a:bodyPr>
          <a:lstStyle/>
          <a:p>
            <a:pPr defTabSz="762000">
              <a:lnSpc>
                <a:spcPct val="96000"/>
              </a:lnSpc>
              <a:defRPr/>
            </a:pPr>
            <a:r>
              <a:rPr lang="en-US" sz="1400" i="1">
                <a:solidFill>
                  <a:srgbClr val="000000"/>
                </a:solidFill>
                <a:latin typeface="Book Antiqua" pitchFamily="18" charset="0"/>
              </a:rPr>
              <a:t>Francois </a:t>
            </a:r>
            <a:r>
              <a:rPr lang="en-US" sz="1400" i="1" dirty="0">
                <a:solidFill>
                  <a:srgbClr val="000000"/>
                </a:solidFill>
                <a:latin typeface="Book Antiqua" pitchFamily="18" charset="0"/>
              </a:rPr>
              <a:t>Fluckiger</a:t>
            </a:r>
          </a:p>
        </p:txBody>
      </p:sp>
      <p:sp>
        <p:nvSpPr>
          <p:cNvPr id="1034" name="Rectangle 10"/>
          <p:cNvSpPr>
            <a:spLocks noChangeArrowheads="1"/>
          </p:cNvSpPr>
          <p:nvPr/>
        </p:nvSpPr>
        <p:spPr bwMode="auto">
          <a:xfrm>
            <a:off x="6352" y="6354"/>
            <a:ext cx="9129713" cy="6843713"/>
          </a:xfrm>
          <a:prstGeom prst="rect">
            <a:avLst/>
          </a:prstGeom>
          <a:noFill/>
          <a:ln w="12700">
            <a:solidFill>
              <a:schemeClr val="tx1"/>
            </a:solidFill>
            <a:miter lim="800000"/>
            <a:headEnd/>
            <a:tailEnd/>
          </a:ln>
          <a:effectLst/>
        </p:spPr>
        <p:txBody>
          <a:bodyPr wrap="none" anchor="ctr"/>
          <a:lstStyle/>
          <a:p>
            <a:pPr>
              <a:defRPr/>
            </a:pPr>
            <a:endParaRPr lang="en-US">
              <a:solidFill>
                <a:srgbClr val="000000"/>
              </a:solidFill>
            </a:endParaRPr>
          </a:p>
        </p:txBody>
      </p:sp>
    </p:spTree>
    <p:extLst>
      <p:ext uri="{BB962C8B-B14F-4D97-AF65-F5344CB8AC3E}">
        <p14:creationId xmlns:p14="http://schemas.microsoft.com/office/powerpoint/2010/main" val="1912853246"/>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Lst>
  <p:transition>
    <p:pull/>
  </p:transition>
  <p:txStyles>
    <p:titleStyle>
      <a:lvl1pPr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4000" b="1">
          <a:solidFill>
            <a:schemeClr val="accent1"/>
          </a:solidFill>
          <a:effectLst>
            <a:outerShdw blurRad="38100" dist="38100" dir="2700000" algn="tl">
              <a:srgbClr val="C0C0C0"/>
            </a:outerShdw>
          </a:effectLst>
          <a:latin typeface="Arial" charset="0"/>
        </a:defRPr>
      </a:lvl9pPr>
    </p:titleStyle>
    <p:bodyStyle>
      <a:lvl1pPr marL="285750" indent="-285750" algn="l" rtl="0" eaLnBrk="0" fontAlgn="base" hangingPunct="0">
        <a:lnSpc>
          <a:spcPct val="90000"/>
        </a:lnSpc>
        <a:spcBef>
          <a:spcPct val="70000"/>
        </a:spcBef>
        <a:spcAft>
          <a:spcPct val="0"/>
        </a:spcAft>
        <a:buClr>
          <a:srgbClr val="009999"/>
        </a:buClr>
        <a:buSzPct val="75000"/>
        <a:buFont typeface="Monotype Sorts" charset="2"/>
        <a:buChar char="n"/>
        <a:defRPr sz="2400" b="1">
          <a:solidFill>
            <a:schemeClr val="tx1"/>
          </a:solidFill>
          <a:latin typeface="+mn-lt"/>
          <a:ea typeface="+mn-ea"/>
          <a:cs typeface="+mn-cs"/>
        </a:defRPr>
      </a:lvl1pPr>
      <a:lvl2pPr marL="685800" indent="-228600" algn="l" rtl="0" eaLnBrk="0" fontAlgn="base" hangingPunct="0">
        <a:lnSpc>
          <a:spcPct val="90000"/>
        </a:lnSpc>
        <a:spcBef>
          <a:spcPct val="20000"/>
        </a:spcBef>
        <a:spcAft>
          <a:spcPct val="0"/>
        </a:spcAft>
        <a:buClr>
          <a:srgbClr val="FF0000"/>
        </a:buClr>
        <a:buSzPct val="75000"/>
        <a:buFont typeface="Monotype Sorts" charset="2"/>
        <a:buChar char="n"/>
        <a:defRPr sz="2400" b="1">
          <a:solidFill>
            <a:schemeClr val="tx1"/>
          </a:solidFill>
          <a:latin typeface="+mn-lt"/>
        </a:defRPr>
      </a:lvl2pPr>
      <a:lvl3pPr marL="1143000" indent="-228600" algn="l" rtl="0" eaLnBrk="0" fontAlgn="base" hangingPunct="0">
        <a:lnSpc>
          <a:spcPct val="90000"/>
        </a:lnSpc>
        <a:spcBef>
          <a:spcPct val="30000"/>
        </a:spcBef>
        <a:spcAft>
          <a:spcPct val="0"/>
        </a:spcAft>
        <a:buClr>
          <a:srgbClr val="FF8000"/>
        </a:buClr>
        <a:buSzPct val="60000"/>
        <a:buFont typeface="Monotype Sorts" charset="2"/>
        <a:buChar char="n"/>
        <a:defRPr>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b="1">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a:solidFill>
            <a:schemeClr val="tx1"/>
          </a:solidFill>
          <a:latin typeface="Book Antiqua"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bwMode="auto">
          <a:xfrm>
            <a:off x="228600" y="76200"/>
            <a:ext cx="8686800"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228600" y="1828800"/>
            <a:ext cx="86868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useBgFill="1">
        <p:nvSpPr>
          <p:cNvPr id="1031" name="Rectangle 7"/>
          <p:cNvSpPr>
            <a:spLocks noChangeArrowheads="1"/>
          </p:cNvSpPr>
          <p:nvPr/>
        </p:nvSpPr>
        <p:spPr bwMode="auto">
          <a:xfrm>
            <a:off x="8763001" y="6597353"/>
            <a:ext cx="355867" cy="245195"/>
          </a:xfrm>
          <a:prstGeom prst="rect">
            <a:avLst/>
          </a:prstGeom>
          <a:ln w="9525">
            <a:noFill/>
            <a:miter lim="800000"/>
            <a:headEnd/>
            <a:tailEnd/>
          </a:ln>
          <a:effectLst/>
        </p:spPr>
        <p:txBody>
          <a:bodyPr wrap="none" lIns="63500" tIns="25400" rIns="63500" bIns="25400">
            <a:spAutoFit/>
          </a:bodyPr>
          <a:lstStyle/>
          <a:p>
            <a:pPr defTabSz="762000">
              <a:lnSpc>
                <a:spcPct val="90000"/>
              </a:lnSpc>
            </a:pPr>
            <a:fld id="{C9905B27-9159-4BD9-BAA4-1B540D6C5A51}" type="slidenum">
              <a:rPr lang="en-US" sz="1400" b="0" i="1">
                <a:solidFill>
                  <a:srgbClr val="000000"/>
                </a:solidFill>
                <a:latin typeface="Book Antiqua" pitchFamily="18" charset="0"/>
              </a:rPr>
              <a:pPr defTabSz="762000">
                <a:lnSpc>
                  <a:spcPct val="90000"/>
                </a:lnSpc>
              </a:pPr>
              <a:t>‹N°›</a:t>
            </a:fld>
            <a:endParaRPr lang="en-US" sz="1400" b="0" i="1" dirty="0">
              <a:solidFill>
                <a:srgbClr val="000000"/>
              </a:solidFill>
              <a:latin typeface="Book Antiqua" pitchFamily="18" charset="0"/>
            </a:endParaRPr>
          </a:p>
        </p:txBody>
      </p:sp>
      <p:sp>
        <p:nvSpPr>
          <p:cNvPr id="1034" name="Rectangle 10"/>
          <p:cNvSpPr>
            <a:spLocks noChangeArrowheads="1"/>
          </p:cNvSpPr>
          <p:nvPr/>
        </p:nvSpPr>
        <p:spPr bwMode="auto">
          <a:xfrm>
            <a:off x="6351" y="6352"/>
            <a:ext cx="9129713" cy="6843713"/>
          </a:xfrm>
          <a:prstGeom prst="rect">
            <a:avLst/>
          </a:prstGeom>
          <a:noFill/>
          <a:ln w="12700">
            <a:solidFill>
              <a:schemeClr val="tx1"/>
            </a:solidFill>
            <a:miter lim="800000"/>
            <a:headEnd/>
            <a:tailEnd/>
          </a:ln>
          <a:effectLst/>
        </p:spPr>
        <p:txBody>
          <a:bodyPr wrap="none" anchor="ctr"/>
          <a:lstStyle/>
          <a:p>
            <a:endParaRPr lang="en-US">
              <a:solidFill>
                <a:srgbClr val="000000"/>
              </a:solidFill>
            </a:endParaRPr>
          </a:p>
        </p:txBody>
      </p:sp>
    </p:spTree>
    <p:extLst>
      <p:ext uri="{BB962C8B-B14F-4D97-AF65-F5344CB8AC3E}">
        <p14:creationId xmlns:p14="http://schemas.microsoft.com/office/powerpoint/2010/main" val="3839389629"/>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Lst>
  <p:transition>
    <p:pull/>
  </p:transition>
  <p:txStyles>
    <p:title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p:titleStyle>
    <p:body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000" b="1">
          <a:solidFill>
            <a:schemeClr val="tx1"/>
          </a:solidFill>
          <a:latin typeface="+mn-lt"/>
          <a:ea typeface="+mn-ea"/>
          <a:cs typeface="+mn-cs"/>
        </a:defRPr>
      </a:lvl1pPr>
      <a:lvl2pPr marL="685800" indent="-228600" algn="l" rtl="0" eaLnBrk="0" fontAlgn="base" hangingPunct="0">
        <a:lnSpc>
          <a:spcPct val="90000"/>
        </a:lnSpc>
        <a:spcBef>
          <a:spcPts val="600"/>
        </a:spcBef>
        <a:spcAft>
          <a:spcPct val="0"/>
        </a:spcAft>
        <a:buClr>
          <a:srgbClr val="FF3300"/>
        </a:buClr>
        <a:buSzPct val="75000"/>
        <a:buFont typeface="Monotype Sorts" charset="2"/>
        <a:buChar char="n"/>
        <a:defRPr>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14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bwMode="auto">
          <a:xfrm>
            <a:off x="228600" y="76200"/>
            <a:ext cx="8686800"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228600" y="1828800"/>
            <a:ext cx="86868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useBgFill="1">
        <p:nvSpPr>
          <p:cNvPr id="1031" name="Rectangle 7"/>
          <p:cNvSpPr>
            <a:spLocks noChangeArrowheads="1"/>
          </p:cNvSpPr>
          <p:nvPr/>
        </p:nvSpPr>
        <p:spPr bwMode="auto">
          <a:xfrm>
            <a:off x="8763001" y="6597353"/>
            <a:ext cx="355867" cy="245195"/>
          </a:xfrm>
          <a:prstGeom prst="rect">
            <a:avLst/>
          </a:prstGeom>
          <a:ln w="9525">
            <a:noFill/>
            <a:miter lim="800000"/>
            <a:headEnd/>
            <a:tailEnd/>
          </a:ln>
          <a:effectLst/>
        </p:spPr>
        <p:txBody>
          <a:bodyPr wrap="none" lIns="63500" tIns="25400" rIns="63500" bIns="25400">
            <a:spAutoFit/>
          </a:bodyPr>
          <a:lstStyle/>
          <a:p>
            <a:pPr defTabSz="762000">
              <a:lnSpc>
                <a:spcPct val="90000"/>
              </a:lnSpc>
            </a:pPr>
            <a:fld id="{C9905B27-9159-4BD9-BAA4-1B540D6C5A51}" type="slidenum">
              <a:rPr lang="en-US" sz="1400" b="0" i="1">
                <a:solidFill>
                  <a:srgbClr val="000000"/>
                </a:solidFill>
                <a:latin typeface="Book Antiqua" pitchFamily="18" charset="0"/>
              </a:rPr>
              <a:pPr defTabSz="762000">
                <a:lnSpc>
                  <a:spcPct val="90000"/>
                </a:lnSpc>
              </a:pPr>
              <a:t>‹N°›</a:t>
            </a:fld>
            <a:endParaRPr lang="en-US" sz="1400" b="0" i="1" dirty="0">
              <a:solidFill>
                <a:srgbClr val="000000"/>
              </a:solidFill>
              <a:latin typeface="Book Antiqua" pitchFamily="18" charset="0"/>
            </a:endParaRPr>
          </a:p>
        </p:txBody>
      </p:sp>
      <p:sp>
        <p:nvSpPr>
          <p:cNvPr id="1034" name="Rectangle 10"/>
          <p:cNvSpPr>
            <a:spLocks noChangeArrowheads="1"/>
          </p:cNvSpPr>
          <p:nvPr/>
        </p:nvSpPr>
        <p:spPr bwMode="auto">
          <a:xfrm>
            <a:off x="6351" y="6352"/>
            <a:ext cx="9129713" cy="6843713"/>
          </a:xfrm>
          <a:prstGeom prst="rect">
            <a:avLst/>
          </a:prstGeom>
          <a:noFill/>
          <a:ln w="12700">
            <a:solidFill>
              <a:schemeClr val="tx1"/>
            </a:solidFill>
            <a:miter lim="800000"/>
            <a:headEnd/>
            <a:tailEnd/>
          </a:ln>
          <a:effectLst/>
        </p:spPr>
        <p:txBody>
          <a:bodyPr wrap="none" anchor="ctr"/>
          <a:lstStyle/>
          <a:p>
            <a:endParaRPr lang="en-US">
              <a:solidFill>
                <a:srgbClr val="000000"/>
              </a:solidFill>
            </a:endParaRPr>
          </a:p>
        </p:txBody>
      </p:sp>
    </p:spTree>
    <p:extLst>
      <p:ext uri="{BB962C8B-B14F-4D97-AF65-F5344CB8AC3E}">
        <p14:creationId xmlns:p14="http://schemas.microsoft.com/office/powerpoint/2010/main" val="2830843486"/>
      </p:ext>
    </p:extLst>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 id="2147483991" r:id="rId12"/>
    <p:sldLayoutId id="2147483992" r:id="rId13"/>
  </p:sldLayoutIdLst>
  <p:transition>
    <p:pull/>
  </p:transition>
  <p:txStyles>
    <p:title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p:titleStyle>
    <p:body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000" b="1">
          <a:solidFill>
            <a:schemeClr val="tx1"/>
          </a:solidFill>
          <a:latin typeface="+mn-lt"/>
          <a:ea typeface="+mn-ea"/>
          <a:cs typeface="+mn-cs"/>
        </a:defRPr>
      </a:lvl1pPr>
      <a:lvl2pPr marL="685800" indent="-228600" algn="l" rtl="0" eaLnBrk="0" fontAlgn="base" hangingPunct="0">
        <a:lnSpc>
          <a:spcPct val="90000"/>
        </a:lnSpc>
        <a:spcBef>
          <a:spcPts val="600"/>
        </a:spcBef>
        <a:spcAft>
          <a:spcPct val="0"/>
        </a:spcAft>
        <a:buClr>
          <a:srgbClr val="FF3300"/>
        </a:buClr>
        <a:buSzPct val="75000"/>
        <a:buFont typeface="Monotype Sorts" charset="2"/>
        <a:buChar char="n"/>
        <a:defRPr>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14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bwMode="auto">
          <a:xfrm>
            <a:off x="228600" y="76200"/>
            <a:ext cx="8686800"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228600" y="1828800"/>
            <a:ext cx="86868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useBgFill="1">
        <p:nvSpPr>
          <p:cNvPr id="1031" name="Rectangle 7"/>
          <p:cNvSpPr>
            <a:spLocks noChangeArrowheads="1"/>
          </p:cNvSpPr>
          <p:nvPr/>
        </p:nvSpPr>
        <p:spPr bwMode="auto">
          <a:xfrm>
            <a:off x="8763001" y="6597353"/>
            <a:ext cx="355867" cy="245195"/>
          </a:xfrm>
          <a:prstGeom prst="rect">
            <a:avLst/>
          </a:prstGeom>
          <a:ln w="9525">
            <a:noFill/>
            <a:miter lim="800000"/>
            <a:headEnd/>
            <a:tailEnd/>
          </a:ln>
          <a:effectLst/>
        </p:spPr>
        <p:txBody>
          <a:bodyPr wrap="none" lIns="63500" tIns="25400" rIns="63500" bIns="25400">
            <a:spAutoFit/>
          </a:bodyPr>
          <a:lstStyle/>
          <a:p>
            <a:pPr defTabSz="762000">
              <a:lnSpc>
                <a:spcPct val="90000"/>
              </a:lnSpc>
            </a:pPr>
            <a:fld id="{C9905B27-9159-4BD9-BAA4-1B540D6C5A51}" type="slidenum">
              <a:rPr lang="en-US" sz="1400" b="0" i="1">
                <a:latin typeface="Book Antiqua" pitchFamily="18" charset="0"/>
              </a:rPr>
              <a:pPr defTabSz="762000">
                <a:lnSpc>
                  <a:spcPct val="90000"/>
                </a:lnSpc>
              </a:pPr>
              <a:t>‹N°›</a:t>
            </a:fld>
            <a:endParaRPr lang="en-US" sz="1400" b="0" i="1" dirty="0">
              <a:latin typeface="Book Antiqua" pitchFamily="18" charset="0"/>
            </a:endParaRPr>
          </a:p>
        </p:txBody>
      </p:sp>
      <p:sp>
        <p:nvSpPr>
          <p:cNvPr id="1034" name="Rectangle 10"/>
          <p:cNvSpPr>
            <a:spLocks noChangeArrowheads="1"/>
          </p:cNvSpPr>
          <p:nvPr/>
        </p:nvSpPr>
        <p:spPr bwMode="auto">
          <a:xfrm>
            <a:off x="6351" y="6352"/>
            <a:ext cx="9129713" cy="6843713"/>
          </a:xfrm>
          <a:prstGeom prst="rect">
            <a:avLst/>
          </a:prstGeom>
          <a:noFill/>
          <a:ln w="12700">
            <a:solidFill>
              <a:schemeClr val="tx1"/>
            </a:solidFill>
            <a:miter lim="800000"/>
            <a:headEnd/>
            <a:tailEnd/>
          </a:ln>
          <a:effectLst/>
        </p:spPr>
        <p:txBody>
          <a:bodyPr wrap="none" anchor="ctr"/>
          <a:lstStyle/>
          <a:p>
            <a:endParaRPr lang="en-US"/>
          </a:p>
        </p:txBody>
      </p:sp>
      <p:sp>
        <p:nvSpPr>
          <p:cNvPr id="1032" name="Rectangle 8"/>
          <p:cNvSpPr>
            <a:spLocks noChangeArrowheads="1"/>
          </p:cNvSpPr>
          <p:nvPr/>
        </p:nvSpPr>
        <p:spPr bwMode="auto">
          <a:xfrm>
            <a:off x="76201" y="6585545"/>
            <a:ext cx="1659109" cy="258148"/>
          </a:xfrm>
          <a:prstGeom prst="rect">
            <a:avLst/>
          </a:prstGeom>
          <a:noFill/>
          <a:ln w="9525">
            <a:noFill/>
            <a:miter lim="800000"/>
            <a:headEnd/>
            <a:tailEnd/>
          </a:ln>
          <a:effectLst/>
        </p:spPr>
        <p:txBody>
          <a:bodyPr wrap="none" lIns="63500" tIns="25400" rIns="63500" bIns="25400">
            <a:spAutoFit/>
          </a:bodyPr>
          <a:lstStyle/>
          <a:p>
            <a:pPr defTabSz="762000">
              <a:lnSpc>
                <a:spcPct val="96000"/>
              </a:lnSpc>
            </a:pPr>
            <a:r>
              <a:rPr lang="en-US" sz="1400" b="0" i="1" dirty="0">
                <a:latin typeface="Book Antiqua" pitchFamily="18" charset="0"/>
              </a:rPr>
              <a:t>© François Fluckiger</a:t>
            </a:r>
          </a:p>
        </p:txBody>
      </p:sp>
    </p:spTree>
    <p:extLst>
      <p:ext uri="{BB962C8B-B14F-4D97-AF65-F5344CB8AC3E}">
        <p14:creationId xmlns:p14="http://schemas.microsoft.com/office/powerpoint/2010/main" val="35619907"/>
      </p:ext>
    </p:extLst>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 id="2147484097" r:id="rId12"/>
  </p:sldLayoutIdLst>
  <p:transition>
    <p:pull/>
  </p:transition>
  <p:txStyles>
    <p:title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p:titleStyle>
    <p:body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000" b="1">
          <a:solidFill>
            <a:schemeClr val="tx1"/>
          </a:solidFill>
          <a:latin typeface="+mn-lt"/>
          <a:ea typeface="+mn-ea"/>
          <a:cs typeface="+mn-cs"/>
        </a:defRPr>
      </a:lvl1pPr>
      <a:lvl2pPr marL="685800" indent="-228600" algn="l" rtl="0" eaLnBrk="0" fontAlgn="base" hangingPunct="0">
        <a:lnSpc>
          <a:spcPct val="90000"/>
        </a:lnSpc>
        <a:spcBef>
          <a:spcPts val="600"/>
        </a:spcBef>
        <a:spcAft>
          <a:spcPct val="0"/>
        </a:spcAft>
        <a:buClr>
          <a:srgbClr val="FF3300"/>
        </a:buClr>
        <a:buSzPct val="75000"/>
        <a:buFont typeface="Monotype Sorts" charset="2"/>
        <a:buChar char="n"/>
        <a:defRPr>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14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9804"/>
                <a:invGamma/>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1117188" name="Rectangle 4"/>
          <p:cNvSpPr>
            <a:spLocks noGrp="1" noChangeArrowheads="1"/>
          </p:cNvSpPr>
          <p:nvPr>
            <p:ph type="body" idx="1"/>
          </p:nvPr>
        </p:nvSpPr>
        <p:spPr bwMode="auto">
          <a:xfrm>
            <a:off x="379414" y="1981200"/>
            <a:ext cx="8383587" cy="40957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 </a:t>
            </a:r>
          </a:p>
          <a:p>
            <a:pPr lvl="1"/>
            <a:r>
              <a:rPr lang="en-US"/>
              <a:t>Second Level</a:t>
            </a:r>
          </a:p>
          <a:p>
            <a:pPr lvl="2"/>
            <a:r>
              <a:rPr lang="en-US"/>
              <a:t>Third Level</a:t>
            </a:r>
          </a:p>
          <a:p>
            <a:pPr lvl="3"/>
            <a:r>
              <a:rPr lang="en-US"/>
              <a:t>Fourth Level</a:t>
            </a:r>
          </a:p>
          <a:p>
            <a:pPr lvl="4"/>
            <a:r>
              <a:rPr lang="en-US"/>
              <a:t>Fifth Level </a:t>
            </a:r>
          </a:p>
        </p:txBody>
      </p:sp>
      <p:sp>
        <p:nvSpPr>
          <p:cNvPr id="1117189" name="Rectangle 5"/>
          <p:cNvSpPr>
            <a:spLocks noChangeArrowheads="1"/>
          </p:cNvSpPr>
          <p:nvPr/>
        </p:nvSpPr>
        <p:spPr bwMode="auto">
          <a:xfrm>
            <a:off x="6351" y="6352"/>
            <a:ext cx="9129713" cy="6843713"/>
          </a:xfrm>
          <a:prstGeom prst="rect">
            <a:avLst/>
          </a:prstGeom>
          <a:noFill/>
          <a:ln w="12700">
            <a:solidFill>
              <a:schemeClr val="bg2"/>
            </a:solidFill>
            <a:miter lim="800000"/>
            <a:headEnd/>
            <a:tailEnd/>
          </a:ln>
          <a:effectLst/>
        </p:spPr>
        <p:txBody>
          <a:bodyPr wrap="none" anchor="ctr"/>
          <a:lstStyle/>
          <a:p>
            <a:pPr>
              <a:defRPr/>
            </a:pPr>
            <a:endParaRPr lang="en-GB">
              <a:latin typeface="Arial" charset="0"/>
            </a:endParaRPr>
          </a:p>
        </p:txBody>
      </p:sp>
      <p:sp useBgFill="1">
        <p:nvSpPr>
          <p:cNvPr id="9" name="Rectangle 7"/>
          <p:cNvSpPr>
            <a:spLocks noChangeArrowheads="1"/>
          </p:cNvSpPr>
          <p:nvPr userDrawn="1"/>
        </p:nvSpPr>
        <p:spPr bwMode="auto">
          <a:xfrm>
            <a:off x="8763001" y="6597353"/>
            <a:ext cx="355867" cy="245195"/>
          </a:xfrm>
          <a:prstGeom prst="rect">
            <a:avLst/>
          </a:prstGeom>
          <a:ln w="9525">
            <a:noFill/>
            <a:miter lim="800000"/>
            <a:headEnd/>
            <a:tailEnd/>
          </a:ln>
          <a:effectLst/>
        </p:spPr>
        <p:txBody>
          <a:bodyPr wrap="none" lIns="63500" tIns="25400" rIns="63500" bIns="25400">
            <a:spAutoFit/>
          </a:bodyPr>
          <a:lstStyle/>
          <a:p>
            <a:pPr defTabSz="762000">
              <a:lnSpc>
                <a:spcPct val="90000"/>
              </a:lnSpc>
            </a:pPr>
            <a:fld id="{C9905B27-9159-4BD9-BAA4-1B540D6C5A51}" type="slidenum">
              <a:rPr lang="en-US" sz="1400" b="0" i="1">
                <a:latin typeface="Book Antiqua" pitchFamily="18" charset="0"/>
              </a:rPr>
              <a:pPr defTabSz="762000">
                <a:lnSpc>
                  <a:spcPct val="90000"/>
                </a:lnSpc>
              </a:pPr>
              <a:t>‹N°›</a:t>
            </a:fld>
            <a:endParaRPr lang="en-US" sz="1400" b="0" i="1" dirty="0">
              <a:latin typeface="Book Antiqua" pitchFamily="18" charset="0"/>
            </a:endParaRPr>
          </a:p>
        </p:txBody>
      </p:sp>
      <p:sp>
        <p:nvSpPr>
          <p:cNvPr id="7" name="Rectangle 8">
            <a:extLst>
              <a:ext uri="{FF2B5EF4-FFF2-40B4-BE49-F238E27FC236}">
                <a16:creationId xmlns:a16="http://schemas.microsoft.com/office/drawing/2014/main" id="{4C19618A-CBC2-42FF-9F1A-9F85F3F02460}"/>
              </a:ext>
            </a:extLst>
          </p:cNvPr>
          <p:cNvSpPr>
            <a:spLocks noChangeArrowheads="1"/>
          </p:cNvSpPr>
          <p:nvPr userDrawn="1"/>
        </p:nvSpPr>
        <p:spPr bwMode="auto">
          <a:xfrm>
            <a:off x="76201" y="6585545"/>
            <a:ext cx="1659109" cy="258148"/>
          </a:xfrm>
          <a:prstGeom prst="rect">
            <a:avLst/>
          </a:prstGeom>
          <a:noFill/>
          <a:ln w="9525">
            <a:noFill/>
            <a:miter lim="800000"/>
            <a:headEnd/>
            <a:tailEnd/>
          </a:ln>
          <a:effectLst/>
        </p:spPr>
        <p:txBody>
          <a:bodyPr wrap="none" lIns="63500" tIns="25400" rIns="63500" bIns="25400">
            <a:spAutoFit/>
          </a:bodyPr>
          <a:lstStyle/>
          <a:p>
            <a:pPr defTabSz="762000">
              <a:lnSpc>
                <a:spcPct val="96000"/>
              </a:lnSpc>
            </a:pPr>
            <a:r>
              <a:rPr lang="en-US" sz="1400" b="0" i="1" dirty="0">
                <a:latin typeface="Book Antiqua" pitchFamily="18" charset="0"/>
              </a:rPr>
              <a:t>© François Fluckiger</a:t>
            </a:r>
          </a:p>
        </p:txBody>
      </p:sp>
    </p:spTree>
    <p:extLst>
      <p:ext uri="{BB962C8B-B14F-4D97-AF65-F5344CB8AC3E}">
        <p14:creationId xmlns:p14="http://schemas.microsoft.com/office/powerpoint/2010/main" val="3383615594"/>
      </p:ext>
    </p:extLst>
  </p:cSld>
  <p:clrMap bg1="dk2" tx1="lt1" bg2="dk1" tx2="lt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 id="2147484120" r:id="rId7"/>
    <p:sldLayoutId id="2147484121" r:id="rId8"/>
    <p:sldLayoutId id="2147484122" r:id="rId9"/>
    <p:sldLayoutId id="2147484123" r:id="rId10"/>
    <p:sldLayoutId id="2147484124" r:id="rId11"/>
  </p:sldLayoutIdLst>
  <p:transition>
    <p:pull/>
  </p:transition>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285750" indent="-285750" algn="l" rtl="0" eaLnBrk="0" fontAlgn="base" hangingPunct="0">
        <a:lnSpc>
          <a:spcPct val="90000"/>
        </a:lnSpc>
        <a:spcBef>
          <a:spcPct val="70000"/>
        </a:spcBef>
        <a:spcAft>
          <a:spcPct val="0"/>
        </a:spcAft>
        <a:buClr>
          <a:schemeClr val="tx2"/>
        </a:buClr>
        <a:buSzPct val="120000"/>
        <a:buFont typeface="Wingdings" pitchFamily="2" charset="2"/>
        <a:buChar char="§"/>
        <a:defRPr sz="2400" b="1">
          <a:solidFill>
            <a:schemeClr val="tx1"/>
          </a:solidFill>
          <a:effectLst>
            <a:outerShdw blurRad="38100" dist="38100" dir="2700000" algn="tl">
              <a:srgbClr val="000000"/>
            </a:outerShdw>
          </a:effectLst>
          <a:latin typeface="+mn-lt"/>
          <a:ea typeface="+mn-ea"/>
          <a:cs typeface="+mn-cs"/>
        </a:defRPr>
      </a:lvl1pPr>
      <a:lvl2pPr marL="685800" indent="-228600" algn="l" rtl="0" eaLnBrk="0" fontAlgn="base" hangingPunct="0">
        <a:lnSpc>
          <a:spcPct val="90000"/>
        </a:lnSpc>
        <a:spcBef>
          <a:spcPct val="20000"/>
        </a:spcBef>
        <a:spcAft>
          <a:spcPct val="0"/>
        </a:spcAft>
        <a:buClr>
          <a:schemeClr val="hlink"/>
        </a:buClr>
        <a:buSzPct val="120000"/>
        <a:buFont typeface="Wingdings" pitchFamily="2" charset="2"/>
        <a:buChar char="§"/>
        <a:defRPr sz="2400" b="1">
          <a:solidFill>
            <a:schemeClr val="tx1"/>
          </a:solidFill>
          <a:effectLst>
            <a:outerShdw blurRad="38100" dist="38100" dir="2700000" algn="tl">
              <a:srgbClr val="000000"/>
            </a:outerShdw>
          </a:effectLst>
          <a:latin typeface="+mn-lt"/>
        </a:defRPr>
      </a:lvl2pPr>
      <a:lvl3pPr marL="1104900" indent="-228600" algn="l" rtl="0" eaLnBrk="0" fontAlgn="base" hangingPunct="0">
        <a:lnSpc>
          <a:spcPct val="90000"/>
        </a:lnSpc>
        <a:spcBef>
          <a:spcPct val="30000"/>
        </a:spcBef>
        <a:spcAft>
          <a:spcPct val="0"/>
        </a:spcAft>
        <a:buClr>
          <a:srgbClr val="FF8000"/>
        </a:buClr>
        <a:buSzPct val="120000"/>
        <a:buFont typeface="Wingdings" pitchFamily="2" charset="2"/>
        <a:buChar char="§"/>
        <a:defRPr sz="2000" b="1">
          <a:solidFill>
            <a:schemeClr val="tx1"/>
          </a:solidFill>
          <a:effectLst>
            <a:outerShdw blurRad="38100" dist="38100" dir="2700000" algn="tl">
              <a:srgbClr val="000000"/>
            </a:outerShdw>
          </a:effectLst>
          <a:latin typeface="+mn-lt"/>
        </a:defRPr>
      </a:lvl3pPr>
      <a:lvl4pPr marL="1466850" indent="-171450" algn="l" rtl="0" eaLnBrk="0" fontAlgn="base" hangingPunct="0">
        <a:lnSpc>
          <a:spcPct val="90000"/>
        </a:lnSpc>
        <a:spcBef>
          <a:spcPct val="30000"/>
        </a:spcBef>
        <a:spcAft>
          <a:spcPct val="0"/>
        </a:spcAft>
        <a:buSzPct val="120000"/>
        <a:buFont typeface="Wingdings" pitchFamily="2" charset="2"/>
        <a:buChar char="§"/>
        <a:defRPr b="1">
          <a:solidFill>
            <a:schemeClr val="tx1"/>
          </a:solidFill>
          <a:latin typeface="Book Antiqua" pitchFamily="18" charset="0"/>
        </a:defRPr>
      </a:lvl4pPr>
      <a:lvl5pPr marL="18288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5pPr>
      <a:lvl6pPr marL="22860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6pPr>
      <a:lvl7pPr marL="27432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7pPr>
      <a:lvl8pPr marL="32004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8pPr>
      <a:lvl9pPr marL="3657600" indent="-171450" algn="l" rtl="0" eaLnBrk="0" fontAlgn="base" hangingPunct="0">
        <a:lnSpc>
          <a:spcPct val="90000"/>
        </a:lnSpc>
        <a:spcBef>
          <a:spcPct val="30000"/>
        </a:spcBef>
        <a:spcAft>
          <a:spcPct val="0"/>
        </a:spcAft>
        <a:buSzPct val="120000"/>
        <a:buFont typeface="Wingdings" pitchFamily="2" charset="2"/>
        <a:buChar char="§"/>
        <a:defRPr>
          <a:solidFill>
            <a:schemeClr val="tx1"/>
          </a:solidFill>
          <a:latin typeface="Book Antiqua"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4.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1.xml"/><Relationship Id="rId1" Type="http://schemas.openxmlformats.org/officeDocument/2006/relationships/themeOverride" Target="../theme/themeOverride5.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28.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themeOverride" Target="../theme/themeOverride6.xml"/><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4.xml"/><Relationship Id="rId1" Type="http://schemas.openxmlformats.org/officeDocument/2006/relationships/slideLayout" Target="../slideLayouts/slideLayout54.xml"/><Relationship Id="rId4" Type="http://schemas.openxmlformats.org/officeDocument/2006/relationships/image" Target="../media/image17.jp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54.xml"/></Relationships>
</file>

<file path=ppt/slides/_rels/slide2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26.xml"/><Relationship Id="rId7" Type="http://schemas.openxmlformats.org/officeDocument/2006/relationships/image" Target="../media/image22.png"/><Relationship Id="rId2" Type="http://schemas.openxmlformats.org/officeDocument/2006/relationships/slideLayout" Target="../slideLayouts/slideLayout54.xml"/><Relationship Id="rId1" Type="http://schemas.openxmlformats.org/officeDocument/2006/relationships/themeOverride" Target="../theme/themeOverride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5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6.xml"/><Relationship Id="rId1" Type="http://schemas.openxmlformats.org/officeDocument/2006/relationships/themeOverride" Target="../theme/themeOverride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4.xml"/><Relationship Id="rId1" Type="http://schemas.openxmlformats.org/officeDocument/2006/relationships/themeOverride" Target="../theme/themeOverride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4.xml"/><Relationship Id="rId1" Type="http://schemas.openxmlformats.org/officeDocument/2006/relationships/themeOverride" Target="../theme/themeOverride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3" Type="http://schemas.openxmlformats.org/officeDocument/2006/relationships/hyperlink" Target="mailto:sanders@..." TargetMode="External"/><Relationship Id="rId2" Type="http://schemas.openxmlformats.org/officeDocument/2006/relationships/notesSlide" Target="../notesSlides/notesSlide33.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4.xml"/><Relationship Id="rId1" Type="http://schemas.openxmlformats.org/officeDocument/2006/relationships/themeOverride" Target="../theme/themeOverride1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4.xml"/><Relationship Id="rId1" Type="http://schemas.openxmlformats.org/officeDocument/2006/relationships/themeOverride" Target="../theme/themeOverride12.xml"/><Relationship Id="rId4" Type="http://schemas.openxmlformats.org/officeDocument/2006/relationships/image" Target="../media/image24.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4.xml"/><Relationship Id="rId1" Type="http://schemas.openxmlformats.org/officeDocument/2006/relationships/themeOverride" Target="../theme/themeOverride13.xml"/><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4.xml"/><Relationship Id="rId1" Type="http://schemas.openxmlformats.org/officeDocument/2006/relationships/themeOverride" Target="../theme/themeOverride14.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4.xml"/><Relationship Id="rId1" Type="http://schemas.openxmlformats.org/officeDocument/2006/relationships/themeOverride" Target="../theme/themeOverride15.xml"/><Relationship Id="rId5" Type="http://schemas.openxmlformats.org/officeDocument/2006/relationships/image" Target="../media/image27.jpeg"/><Relationship Id="rId4" Type="http://schemas.openxmlformats.org/officeDocument/2006/relationships/image" Target="../media/image26.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8.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4.xml"/><Relationship Id="rId1" Type="http://schemas.openxmlformats.org/officeDocument/2006/relationships/themeOverride" Target="../theme/themeOverride16.xml"/><Relationship Id="rId5" Type="http://schemas.openxmlformats.org/officeDocument/2006/relationships/image" Target="../media/image29.jpeg"/><Relationship Id="rId4" Type="http://schemas.openxmlformats.org/officeDocument/2006/relationships/image" Target="../media/image28.jpeg"/></Relationships>
</file>

<file path=ppt/slides/_rels/slide4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0.xml"/><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8.xml"/><Relationship Id="rId1" Type="http://schemas.openxmlformats.org/officeDocument/2006/relationships/themeOverride" Target="../theme/themeOverride17.xml"/><Relationship Id="rId4" Type="http://schemas.openxmlformats.org/officeDocument/2006/relationships/image" Target="../media/image31.jpeg"/></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hemeOverride" Target="../theme/themeOverride18.xml"/><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4.xml"/><Relationship Id="rId1" Type="http://schemas.openxmlformats.org/officeDocument/2006/relationships/slideLayout" Target="../slideLayouts/slideLayout28.xml"/><Relationship Id="rId4" Type="http://schemas.openxmlformats.org/officeDocument/2006/relationships/image" Target="../media/image16.gif"/></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hemeOverride" Target="../theme/themeOverride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28.xml"/><Relationship Id="rId1" Type="http://schemas.openxmlformats.org/officeDocument/2006/relationships/themeOverride" Target="../theme/themeOverride20.xml"/><Relationship Id="rId4" Type="http://schemas.openxmlformats.org/officeDocument/2006/relationships/image" Target="../media/image36.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8.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Layout" Target="../slideLayouts/slideLayout28.xml"/><Relationship Id="rId1" Type="http://schemas.openxmlformats.org/officeDocument/2006/relationships/themeOverride" Target="../theme/themeOverride21.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28.xml"/><Relationship Id="rId1" Type="http://schemas.openxmlformats.org/officeDocument/2006/relationships/themeOverride" Target="../theme/themeOverride2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7.xml"/><Relationship Id="rId1" Type="http://schemas.openxmlformats.org/officeDocument/2006/relationships/slideLayout" Target="../slideLayouts/slideLayout28.xml"/><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28.xml"/><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8.xml"/><Relationship Id="rId1" Type="http://schemas.openxmlformats.org/officeDocument/2006/relationships/themeOverride" Target="../theme/themeOverride23.xml"/><Relationship Id="rId4" Type="http://schemas.openxmlformats.org/officeDocument/2006/relationships/image" Target="../media/image39.jpeg"/></Relationships>
</file>

<file path=ppt/slides/_rels/slide5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50.xml"/><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1.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3.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68CF324-473E-7110-783A-4B7A6D5086FE}"/>
              </a:ext>
            </a:extLst>
          </p:cNvPr>
          <p:cNvSpPr txBox="1">
            <a:spLocks noChangeArrowheads="1"/>
          </p:cNvSpPr>
          <p:nvPr/>
        </p:nvSpPr>
        <p:spPr>
          <a:xfrm>
            <a:off x="-49619" y="152400"/>
            <a:ext cx="9144000" cy="5897526"/>
          </a:xfrm>
          <a:prstGeom prst="rect">
            <a:avLst/>
          </a:prstGeom>
          <a:noFill/>
        </p:spPr>
        <p:txBody>
          <a:bodyPr anchor="t" anchorCtr="0"/>
          <a:lst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FFFFFF"/>
                  </a:outerShdw>
                </a:effectLst>
                <a:latin typeface="Arial" charset="0"/>
              </a:defRPr>
            </a:lvl9pPr>
          </a:lstStyle>
          <a:p>
            <a:pPr>
              <a:spcBef>
                <a:spcPts val="0"/>
              </a:spcBef>
            </a:pPr>
            <a:r>
              <a:rPr lang="en-GB" sz="11500" kern="0" dirty="0">
                <a:solidFill>
                  <a:srgbClr val="FF0000"/>
                </a:solidFill>
                <a:effectLst/>
              </a:rPr>
              <a:t>CS Group</a:t>
            </a:r>
            <a:br>
              <a:rPr lang="en-GB" sz="8800" kern="0" dirty="0">
                <a:solidFill>
                  <a:srgbClr val="FF0000"/>
                </a:solidFill>
                <a:effectLst/>
              </a:rPr>
            </a:br>
            <a:br>
              <a:rPr lang="en-GB" sz="2400" kern="0" dirty="0">
                <a:solidFill>
                  <a:srgbClr val="FF0000"/>
                </a:solidFill>
                <a:effectLst/>
              </a:rPr>
            </a:br>
            <a:br>
              <a:rPr lang="en-GB" sz="2400" kern="0" dirty="0">
                <a:solidFill>
                  <a:srgbClr val="FF0000"/>
                </a:solidFill>
                <a:effectLst/>
              </a:rPr>
            </a:br>
            <a:br>
              <a:rPr lang="en-GB" sz="8800" kern="0" dirty="0">
                <a:solidFill>
                  <a:srgbClr val="FF0000"/>
                </a:solidFill>
                <a:effectLst/>
              </a:rPr>
            </a:br>
            <a:r>
              <a:rPr lang="en-GB" sz="5400" kern="0" dirty="0">
                <a:solidFill>
                  <a:srgbClr val="FF0000"/>
                </a:solidFill>
                <a:effectLst/>
              </a:rPr>
              <a:t>and the</a:t>
            </a:r>
            <a:br>
              <a:rPr lang="en-GB" sz="8800" kern="0" dirty="0">
                <a:solidFill>
                  <a:srgbClr val="FF0000"/>
                </a:solidFill>
                <a:effectLst/>
              </a:rPr>
            </a:br>
            <a:r>
              <a:rPr lang="en-GB" sz="11500" kern="0" dirty="0">
                <a:solidFill>
                  <a:srgbClr val="FF0000"/>
                </a:solidFill>
                <a:effectLst/>
              </a:rPr>
              <a:t>Internet</a:t>
            </a:r>
          </a:p>
        </p:txBody>
      </p:sp>
      <p:pic>
        <p:nvPicPr>
          <p:cNvPr id="4" name="Picture 2" descr="C:\Users\fluckige\AppData\Local\Microsoft\Windows\Temporary Internet Files\Content.Outlook\BAXNOSAB\CoverRedCables.jpg">
            <a:extLst>
              <a:ext uri="{FF2B5EF4-FFF2-40B4-BE49-F238E27FC236}">
                <a16:creationId xmlns:a16="http://schemas.microsoft.com/office/drawing/2014/main" id="{D011F3E0-5856-FE9D-4763-0000B121A212}"/>
              </a:ext>
            </a:extLst>
          </p:cNvPr>
          <p:cNvPicPr>
            <a:picLocks noChangeAspect="1" noChangeArrowheads="1"/>
          </p:cNvPicPr>
          <p:nvPr/>
        </p:nvPicPr>
        <p:blipFill>
          <a:blip r:embed="rId4" cstate="screen"/>
          <a:srcRect/>
          <a:stretch>
            <a:fillRect/>
          </a:stretch>
        </p:blipFill>
        <p:spPr bwMode="auto">
          <a:xfrm>
            <a:off x="3613348" y="1819939"/>
            <a:ext cx="1702578" cy="1609061"/>
          </a:xfrm>
          <a:prstGeom prst="rect">
            <a:avLst/>
          </a:prstGeom>
          <a:noFill/>
        </p:spPr>
      </p:pic>
      <p:sp>
        <p:nvSpPr>
          <p:cNvPr id="6" name="Rectangle 2">
            <a:extLst>
              <a:ext uri="{FF2B5EF4-FFF2-40B4-BE49-F238E27FC236}">
                <a16:creationId xmlns:a16="http://schemas.microsoft.com/office/drawing/2014/main" id="{5E805EC9-D053-1363-6B30-F7D40ED0C616}"/>
              </a:ext>
            </a:extLst>
          </p:cNvPr>
          <p:cNvSpPr txBox="1">
            <a:spLocks noChangeArrowheads="1"/>
          </p:cNvSpPr>
          <p:nvPr/>
        </p:nvSpPr>
        <p:spPr>
          <a:xfrm>
            <a:off x="0" y="6248400"/>
            <a:ext cx="9144000" cy="457200"/>
          </a:xfrm>
          <a:prstGeom prst="rect">
            <a:avLst/>
          </a:prstGeom>
          <a:noFill/>
        </p:spPr>
        <p:txBody>
          <a:bodyPr anchor="t"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i="1" kern="0" dirty="0">
                <a:latin typeface="+mj-lt"/>
                <a:ea typeface="+mj-ea"/>
                <a:cs typeface="+mj-cs"/>
              </a:rPr>
              <a:t>Anecdotes</a:t>
            </a:r>
            <a:endParaRPr kumimoji="0" lang="en-GB" i="1" u="none" strike="noStrike" kern="0" cap="none" spc="0" normalizeH="0" baseline="0" noProof="0" dirty="0">
              <a:ln>
                <a:noFill/>
              </a:ln>
              <a:effectLst/>
              <a:uLnTx/>
              <a:uFillTx/>
              <a:latin typeface="+mj-lt"/>
              <a:ea typeface="+mj-ea"/>
              <a:cs typeface="+mj-cs"/>
            </a:endParaRPr>
          </a:p>
        </p:txBody>
      </p:sp>
    </p:spTree>
    <p:extLst>
      <p:ext uri="{BB962C8B-B14F-4D97-AF65-F5344CB8AC3E}">
        <p14:creationId xmlns:p14="http://schemas.microsoft.com/office/powerpoint/2010/main" val="4277218802"/>
      </p:ext>
    </p:extLst>
  </p:cSld>
  <p:clrMapOvr>
    <a:overrideClrMapping bg1="dk2" tx1="lt1" bg2="dk1" tx2="lt2" accent1="accent1" accent2="accent2" accent3="accent3" accent4="accent4" accent5="accent5" accent6="accent6" hlink="hlink" folHlink="folHlink"/>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6"/>
          <p:cNvGrpSpPr>
            <a:grpSpLocks/>
          </p:cNvGrpSpPr>
          <p:nvPr/>
        </p:nvGrpSpPr>
        <p:grpSpPr bwMode="auto">
          <a:xfrm>
            <a:off x="2333546" y="1124744"/>
            <a:ext cx="6486926" cy="5184576"/>
            <a:chOff x="2063" y="979"/>
            <a:chExt cx="3397" cy="2715"/>
          </a:xfrm>
          <a:solidFill>
            <a:schemeClr val="bg1">
              <a:lumMod val="85000"/>
            </a:schemeClr>
          </a:solidFill>
        </p:grpSpPr>
        <p:grpSp>
          <p:nvGrpSpPr>
            <p:cNvPr id="10" name="Group 34"/>
            <p:cNvGrpSpPr>
              <a:grpSpLocks/>
            </p:cNvGrpSpPr>
            <p:nvPr/>
          </p:nvGrpSpPr>
          <p:grpSpPr bwMode="auto">
            <a:xfrm>
              <a:off x="2063" y="996"/>
              <a:ext cx="3397" cy="2698"/>
              <a:chOff x="2063" y="996"/>
              <a:chExt cx="3397" cy="2698"/>
            </a:xfrm>
            <a:grpFill/>
          </p:grpSpPr>
          <p:grpSp>
            <p:nvGrpSpPr>
              <p:cNvPr id="12" name="Group 6"/>
              <p:cNvGrpSpPr>
                <a:grpSpLocks/>
              </p:cNvGrpSpPr>
              <p:nvPr/>
            </p:nvGrpSpPr>
            <p:grpSpPr bwMode="auto">
              <a:xfrm>
                <a:off x="2335" y="1870"/>
                <a:ext cx="618" cy="673"/>
                <a:chOff x="2335" y="1870"/>
                <a:chExt cx="618" cy="673"/>
              </a:xfrm>
              <a:grpFill/>
            </p:grpSpPr>
            <p:sp>
              <p:nvSpPr>
                <p:cNvPr id="43"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45"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4"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15"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17"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18"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19"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20"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1"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22"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1"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179512" y="78904"/>
            <a:ext cx="8686800" cy="685800"/>
          </a:xfrm>
        </p:spPr>
        <p:txBody>
          <a:bodyPr/>
          <a:lstStyle/>
          <a:p>
            <a:r>
              <a:rPr lang="en-US" dirty="0"/>
              <a:t>Driving on the Left</a:t>
            </a:r>
          </a:p>
        </p:txBody>
      </p:sp>
      <p:sp>
        <p:nvSpPr>
          <p:cNvPr id="16" name="Rectangle 5"/>
          <p:cNvSpPr>
            <a:spLocks noChangeArrowheads="1"/>
          </p:cNvSpPr>
          <p:nvPr/>
        </p:nvSpPr>
        <p:spPr bwMode="auto">
          <a:xfrm>
            <a:off x="1618879" y="985236"/>
            <a:ext cx="2881114" cy="439479"/>
          </a:xfrm>
          <a:prstGeom prst="rect">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r>
              <a:rPr lang="en-US" sz="2400" b="0" dirty="0"/>
              <a:t>UK: </a:t>
            </a:r>
            <a:r>
              <a:rPr lang="en-US" sz="2400" b="0" dirty="0" err="1"/>
              <a:t>JANet</a:t>
            </a:r>
            <a:endParaRPr lang="en-US" sz="2400" b="0" dirty="0"/>
          </a:p>
        </p:txBody>
      </p:sp>
      <p:sp>
        <p:nvSpPr>
          <p:cNvPr id="49" name="Down Arrow 48"/>
          <p:cNvSpPr/>
          <p:nvPr/>
        </p:nvSpPr>
        <p:spPr bwMode="auto">
          <a:xfrm>
            <a:off x="179512" y="692696"/>
            <a:ext cx="648072" cy="5760640"/>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TextBox 49"/>
          <p:cNvSpPr txBox="1"/>
          <p:nvPr/>
        </p:nvSpPr>
        <p:spPr>
          <a:xfrm>
            <a:off x="251520" y="908720"/>
            <a:ext cx="576064" cy="461665"/>
          </a:xfrm>
          <a:prstGeom prst="rect">
            <a:avLst/>
          </a:prstGeom>
          <a:noFill/>
        </p:spPr>
        <p:txBody>
          <a:bodyPr wrap="square" rtlCol="0">
            <a:spAutoFit/>
          </a:bodyPr>
          <a:lstStyle/>
          <a:p>
            <a:r>
              <a:rPr lang="en-US" sz="2400" dirty="0">
                <a:solidFill>
                  <a:schemeClr val="accent3"/>
                </a:solidFill>
              </a:rPr>
              <a:t>81</a:t>
            </a:r>
            <a:endParaRPr lang="en-GB" sz="2400" dirty="0">
              <a:solidFill>
                <a:schemeClr val="accent3"/>
              </a:solidFill>
            </a:endParaRPr>
          </a:p>
        </p:txBody>
      </p:sp>
      <p:sp>
        <p:nvSpPr>
          <p:cNvPr id="25" name="Left Arrow 24"/>
          <p:cNvSpPr/>
          <p:nvPr/>
        </p:nvSpPr>
        <p:spPr bwMode="auto">
          <a:xfrm>
            <a:off x="755576" y="836712"/>
            <a:ext cx="648072" cy="766751"/>
          </a:xfrm>
          <a:prstGeom prst="leftArrow">
            <a:avLst>
              <a:gd name="adj1" fmla="val 56900"/>
              <a:gd name="adj2" fmla="val 57329"/>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endParaRPr lang="en-GB" sz="2400" b="0"/>
          </a:p>
        </p:txBody>
      </p:sp>
      <p:sp>
        <p:nvSpPr>
          <p:cNvPr id="13" name="Rectangle 3"/>
          <p:cNvSpPr txBox="1">
            <a:spLocks noChangeArrowheads="1"/>
          </p:cNvSpPr>
          <p:nvPr/>
        </p:nvSpPr>
        <p:spPr bwMode="auto">
          <a:xfrm>
            <a:off x="1079612" y="1772816"/>
            <a:ext cx="7812868" cy="280831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r>
              <a:rPr lang="en-US" sz="3200" kern="0" dirty="0"/>
              <a:t>Argument: </a:t>
            </a:r>
            <a:r>
              <a:rPr lang="en-US" sz="3200" kern="0" dirty="0" err="1">
                <a:solidFill>
                  <a:srgbClr val="006699"/>
                </a:solidFill>
              </a:rPr>
              <a:t>bob.smith@UK.AC.UCL</a:t>
            </a:r>
            <a:endParaRPr lang="en-US" sz="3200" kern="0" dirty="0"/>
          </a:p>
          <a:p>
            <a:pPr marL="400050" lvl="1" indent="0">
              <a:buNone/>
            </a:pPr>
            <a:r>
              <a:rPr lang="en-US" sz="3200" b="0" kern="0" dirty="0"/>
              <a:t>“</a:t>
            </a:r>
            <a:r>
              <a:rPr lang="en-US" sz="2800" b="0" i="1" kern="0" dirty="0">
                <a:solidFill>
                  <a:srgbClr val="006699"/>
                </a:solidFill>
              </a:rPr>
              <a:t>Follows </a:t>
            </a:r>
            <a:r>
              <a:rPr lang="en-US" sz="2800" i="1" kern="0" dirty="0">
                <a:solidFill>
                  <a:srgbClr val="006699"/>
                </a:solidFill>
              </a:rPr>
              <a:t>telephone</a:t>
            </a:r>
            <a:r>
              <a:rPr lang="en-US" sz="2800" b="0" i="1" kern="0" dirty="0">
                <a:solidFill>
                  <a:srgbClr val="006699"/>
                </a:solidFill>
              </a:rPr>
              <a:t> numbering hierarchy</a:t>
            </a:r>
            <a:r>
              <a:rPr lang="en-US" sz="3200" b="0" kern="0" dirty="0"/>
              <a:t>”</a:t>
            </a:r>
            <a:br>
              <a:rPr lang="en-US" sz="3200" b="0" kern="0" dirty="0"/>
            </a:br>
            <a:r>
              <a:rPr lang="en-US" sz="2800" b="0" kern="0" dirty="0"/>
              <a:t>(country code, area code, ……)</a:t>
            </a:r>
            <a:r>
              <a:rPr lang="en-US" kern="0" dirty="0"/>
              <a:t>  </a:t>
            </a:r>
            <a:br>
              <a:rPr lang="en-US" kern="0" dirty="0"/>
            </a:br>
            <a:endParaRPr lang="en-US" kern="0" dirty="0">
              <a:solidFill>
                <a:srgbClr val="006699"/>
              </a:solidFill>
            </a:endParaRPr>
          </a:p>
        </p:txBody>
      </p:sp>
    </p:spTree>
    <p:extLst>
      <p:ext uri="{BB962C8B-B14F-4D97-AF65-F5344CB8AC3E}">
        <p14:creationId xmlns:p14="http://schemas.microsoft.com/office/powerpoint/2010/main" val="216760742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dissolv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dissolve">
                                      <p:cBhvr>
                                        <p:cTn id="1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A57B908-03B9-5B81-91D5-A281672913E0}"/>
              </a:ext>
            </a:extLst>
          </p:cNvPr>
          <p:cNvSpPr txBox="1"/>
          <p:nvPr/>
        </p:nvSpPr>
        <p:spPr>
          <a:xfrm>
            <a:off x="4802588" y="551766"/>
            <a:ext cx="3967184" cy="1588127"/>
          </a:xfrm>
          <a:prstGeom prst="rect">
            <a:avLst/>
          </a:prstGeom>
        </p:spPr>
        <p:txBody>
          <a:bodyPr/>
          <a:lstStyle>
            <a:lvl1pPr marL="285750" indent="-285750" algn="r">
              <a:lnSpc>
                <a:spcPct val="90000"/>
              </a:lnSpc>
              <a:spcBef>
                <a:spcPct val="70000"/>
              </a:spcBef>
              <a:buClr>
                <a:schemeClr val="tx2"/>
              </a:buClr>
              <a:buSzPct val="120000"/>
              <a:buFont typeface="Wingdings" pitchFamily="2" charset="2"/>
              <a:buNone/>
              <a:defRPr sz="5400">
                <a:solidFill>
                  <a:srgbClr val="99FF99"/>
                </a:solidFill>
                <a:effectLst>
                  <a:outerShdw blurRad="38100" dist="38100" dir="2700000" algn="tl">
                    <a:srgbClr val="000000"/>
                  </a:outerShdw>
                </a:effectLst>
                <a:latin typeface="Arial Black" pitchFamily="34" charset="0"/>
              </a:defRPr>
            </a:lvl1pPr>
            <a:lvl2pPr marL="685800" indent="-228600">
              <a:lnSpc>
                <a:spcPct val="90000"/>
              </a:lnSpc>
              <a:spcBef>
                <a:spcPct val="20000"/>
              </a:spcBef>
              <a:buClr>
                <a:schemeClr val="hlink"/>
              </a:buClr>
              <a:buSzPct val="120000"/>
              <a:buFont typeface="Wingdings" pitchFamily="2" charset="2"/>
              <a:buChar char="§"/>
              <a:defRPr sz="2400">
                <a:effectLst>
                  <a:outerShdw blurRad="38100" dist="38100" dir="2700000" algn="tl">
                    <a:srgbClr val="000000"/>
                  </a:outerShdw>
                </a:effectLst>
                <a:latin typeface="+mn-lt"/>
              </a:defRPr>
            </a:lvl2pPr>
            <a:lvl3pPr marL="1104900" indent="-228600">
              <a:lnSpc>
                <a:spcPct val="90000"/>
              </a:lnSpc>
              <a:spcBef>
                <a:spcPct val="30000"/>
              </a:spcBef>
              <a:buClr>
                <a:srgbClr val="FF8000"/>
              </a:buClr>
              <a:buSzPct val="120000"/>
              <a:buFont typeface="Wingdings" pitchFamily="2" charset="2"/>
              <a:buChar char="§"/>
              <a:defRPr sz="2000">
                <a:effectLst>
                  <a:outerShdw blurRad="38100" dist="38100" dir="2700000" algn="tl">
                    <a:srgbClr val="000000"/>
                  </a:outerShdw>
                </a:effectLst>
                <a:latin typeface="+mn-lt"/>
              </a:defRPr>
            </a:lvl3pPr>
            <a:lvl4pPr marL="1466850" indent="-171450">
              <a:lnSpc>
                <a:spcPct val="90000"/>
              </a:lnSpc>
              <a:spcBef>
                <a:spcPct val="30000"/>
              </a:spcBef>
              <a:buSzPct val="120000"/>
              <a:buFont typeface="Wingdings" pitchFamily="2" charset="2"/>
              <a:buChar char="§"/>
              <a:defRPr>
                <a:latin typeface="Book Antiqua" pitchFamily="18" charset="0"/>
              </a:defRPr>
            </a:lvl4pPr>
            <a:lvl5pPr indent="-171450">
              <a:lnSpc>
                <a:spcPct val="90000"/>
              </a:lnSpc>
              <a:spcBef>
                <a:spcPct val="30000"/>
              </a:spcBef>
              <a:buSzPct val="120000"/>
              <a:buFont typeface="Wingdings" pitchFamily="2" charset="2"/>
              <a:buChar char="§"/>
              <a:defRPr>
                <a:latin typeface="Book Antiqua" pitchFamily="18" charset="0"/>
              </a:defRPr>
            </a:lvl5pPr>
            <a:lvl6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6pPr>
            <a:lvl7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7pPr>
            <a:lvl8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8pPr>
            <a:lvl9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9pPr>
          </a:lstStyle>
          <a:p>
            <a:r>
              <a:rPr lang="en-US" dirty="0"/>
              <a:t>shooting </a:t>
            </a:r>
            <a:br>
              <a:rPr lang="en-US" dirty="0"/>
            </a:br>
            <a:r>
              <a:rPr lang="en-US" dirty="0"/>
              <a:t>yourself</a:t>
            </a:r>
            <a:br>
              <a:rPr lang="en-US" dirty="0"/>
            </a:br>
            <a:r>
              <a:rPr lang="en-US" dirty="0"/>
              <a:t>in the foot</a:t>
            </a:r>
            <a:endParaRPr lang="fr-FR" dirty="0"/>
          </a:p>
        </p:txBody>
      </p:sp>
      <p:pic>
        <p:nvPicPr>
          <p:cNvPr id="4" name="Image 3">
            <a:extLst>
              <a:ext uri="{FF2B5EF4-FFF2-40B4-BE49-F238E27FC236}">
                <a16:creationId xmlns:a16="http://schemas.microsoft.com/office/drawing/2014/main" id="{87F468D2-2A68-F8A8-1506-C050C659C120}"/>
              </a:ext>
            </a:extLst>
          </p:cNvPr>
          <p:cNvPicPr>
            <a:picLocks noChangeAspect="1"/>
          </p:cNvPicPr>
          <p:nvPr/>
        </p:nvPicPr>
        <p:blipFill>
          <a:blip r:embed="rId4"/>
          <a:stretch>
            <a:fillRect/>
          </a:stretch>
        </p:blipFill>
        <p:spPr>
          <a:xfrm>
            <a:off x="164292" y="2640759"/>
            <a:ext cx="5616306" cy="3913489"/>
          </a:xfrm>
          <a:prstGeom prst="rect">
            <a:avLst/>
          </a:prstGeom>
        </p:spPr>
      </p:pic>
    </p:spTree>
    <p:extLst>
      <p:ext uri="{BB962C8B-B14F-4D97-AF65-F5344CB8AC3E}">
        <p14:creationId xmlns:p14="http://schemas.microsoft.com/office/powerpoint/2010/main" val="1149454307"/>
      </p:ext>
    </p:extLst>
  </p:cSld>
  <p:clrMapOvr>
    <a:overrideClrMapping bg1="dk2" tx1="lt1" bg2="dk1" tx2="lt2" accent1="accent1" accent2="accent2" accent3="accent3" accent4="accent4" accent5="accent5" accent6="accent6" hlink="hlink" folHlink="folHlink"/>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6"/>
          <p:cNvGrpSpPr>
            <a:grpSpLocks/>
          </p:cNvGrpSpPr>
          <p:nvPr/>
        </p:nvGrpSpPr>
        <p:grpSpPr bwMode="auto">
          <a:xfrm>
            <a:off x="2333546" y="1124744"/>
            <a:ext cx="6486926" cy="5184576"/>
            <a:chOff x="2063" y="979"/>
            <a:chExt cx="3397" cy="2715"/>
          </a:xfrm>
          <a:solidFill>
            <a:schemeClr val="bg1">
              <a:lumMod val="85000"/>
            </a:schemeClr>
          </a:solidFill>
        </p:grpSpPr>
        <p:grpSp>
          <p:nvGrpSpPr>
            <p:cNvPr id="10" name="Group 34"/>
            <p:cNvGrpSpPr>
              <a:grpSpLocks/>
            </p:cNvGrpSpPr>
            <p:nvPr/>
          </p:nvGrpSpPr>
          <p:grpSpPr bwMode="auto">
            <a:xfrm>
              <a:off x="2063" y="996"/>
              <a:ext cx="3397" cy="2698"/>
              <a:chOff x="2063" y="996"/>
              <a:chExt cx="3397" cy="2698"/>
            </a:xfrm>
            <a:grpFill/>
          </p:grpSpPr>
          <p:grpSp>
            <p:nvGrpSpPr>
              <p:cNvPr id="12" name="Group 6"/>
              <p:cNvGrpSpPr>
                <a:grpSpLocks/>
              </p:cNvGrpSpPr>
              <p:nvPr/>
            </p:nvGrpSpPr>
            <p:grpSpPr bwMode="auto">
              <a:xfrm>
                <a:off x="2335" y="1870"/>
                <a:ext cx="618" cy="673"/>
                <a:chOff x="2335" y="1870"/>
                <a:chExt cx="618" cy="673"/>
              </a:xfrm>
              <a:grpFill/>
            </p:grpSpPr>
            <p:sp>
              <p:nvSpPr>
                <p:cNvPr id="43"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45"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4"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15"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17"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18"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19"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20"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1"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22"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1"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179512" y="78904"/>
            <a:ext cx="8686800" cy="685800"/>
          </a:xfrm>
        </p:spPr>
        <p:txBody>
          <a:bodyPr/>
          <a:lstStyle/>
          <a:p>
            <a:r>
              <a:rPr lang="en-US" dirty="0"/>
              <a:t>Driving on the Left</a:t>
            </a:r>
          </a:p>
        </p:txBody>
      </p:sp>
      <p:sp>
        <p:nvSpPr>
          <p:cNvPr id="16" name="Rectangle 5"/>
          <p:cNvSpPr>
            <a:spLocks noChangeArrowheads="1"/>
          </p:cNvSpPr>
          <p:nvPr/>
        </p:nvSpPr>
        <p:spPr bwMode="auto">
          <a:xfrm>
            <a:off x="1618879" y="985236"/>
            <a:ext cx="2881114" cy="439479"/>
          </a:xfrm>
          <a:prstGeom prst="rect">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r>
              <a:rPr lang="en-US" sz="2400" b="0" dirty="0"/>
              <a:t>UK: </a:t>
            </a:r>
            <a:r>
              <a:rPr lang="en-US" sz="2400" b="0" dirty="0" err="1"/>
              <a:t>JANet</a:t>
            </a:r>
            <a:endParaRPr lang="en-US" sz="2400" b="0" dirty="0"/>
          </a:p>
        </p:txBody>
      </p:sp>
      <p:sp>
        <p:nvSpPr>
          <p:cNvPr id="49" name="Down Arrow 48"/>
          <p:cNvSpPr/>
          <p:nvPr/>
        </p:nvSpPr>
        <p:spPr bwMode="auto">
          <a:xfrm>
            <a:off x="179512" y="692696"/>
            <a:ext cx="648072" cy="5760640"/>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TextBox 49"/>
          <p:cNvSpPr txBox="1"/>
          <p:nvPr/>
        </p:nvSpPr>
        <p:spPr>
          <a:xfrm>
            <a:off x="251520" y="908720"/>
            <a:ext cx="576064" cy="461665"/>
          </a:xfrm>
          <a:prstGeom prst="rect">
            <a:avLst/>
          </a:prstGeom>
          <a:noFill/>
        </p:spPr>
        <p:txBody>
          <a:bodyPr wrap="square" rtlCol="0">
            <a:spAutoFit/>
          </a:bodyPr>
          <a:lstStyle/>
          <a:p>
            <a:r>
              <a:rPr lang="en-US" sz="2400" dirty="0">
                <a:solidFill>
                  <a:schemeClr val="accent3"/>
                </a:solidFill>
              </a:rPr>
              <a:t>81</a:t>
            </a:r>
            <a:endParaRPr lang="en-GB" sz="2400" dirty="0">
              <a:solidFill>
                <a:schemeClr val="accent3"/>
              </a:solidFill>
            </a:endParaRPr>
          </a:p>
        </p:txBody>
      </p:sp>
      <p:sp>
        <p:nvSpPr>
          <p:cNvPr id="25" name="Left Arrow 24"/>
          <p:cNvSpPr/>
          <p:nvPr/>
        </p:nvSpPr>
        <p:spPr bwMode="auto">
          <a:xfrm>
            <a:off x="755576" y="836712"/>
            <a:ext cx="648072" cy="766751"/>
          </a:xfrm>
          <a:prstGeom prst="leftArrow">
            <a:avLst>
              <a:gd name="adj1" fmla="val 56900"/>
              <a:gd name="adj2" fmla="val 57329"/>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endParaRPr lang="en-GB" sz="2400" b="0"/>
          </a:p>
        </p:txBody>
      </p:sp>
      <p:sp>
        <p:nvSpPr>
          <p:cNvPr id="13" name="Rectangle 3"/>
          <p:cNvSpPr txBox="1">
            <a:spLocks noChangeArrowheads="1"/>
          </p:cNvSpPr>
          <p:nvPr/>
        </p:nvSpPr>
        <p:spPr bwMode="auto">
          <a:xfrm>
            <a:off x="1079612" y="1772816"/>
            <a:ext cx="7812868" cy="280831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r>
              <a:rPr lang="en-US" sz="3200" kern="0" dirty="0"/>
              <a:t>Reason: </a:t>
            </a:r>
            <a:r>
              <a:rPr lang="en-US" sz="3200" kern="0" dirty="0" err="1">
                <a:solidFill>
                  <a:srgbClr val="006699"/>
                </a:solidFill>
              </a:rPr>
              <a:t>bob.smith@UK.AC.UCL</a:t>
            </a:r>
            <a:endParaRPr lang="en-US" sz="3200" kern="0" dirty="0"/>
          </a:p>
          <a:p>
            <a:pPr marL="400050" lvl="1" indent="0">
              <a:buNone/>
            </a:pPr>
            <a:r>
              <a:rPr lang="en-US" sz="3200" b="0" kern="0" dirty="0"/>
              <a:t>“</a:t>
            </a:r>
            <a:r>
              <a:rPr lang="en-US" sz="2800" b="0" i="1" kern="0" dirty="0">
                <a:solidFill>
                  <a:srgbClr val="006699"/>
                </a:solidFill>
              </a:rPr>
              <a:t>Follows </a:t>
            </a:r>
            <a:r>
              <a:rPr lang="en-US" sz="2800" i="1" kern="0" dirty="0">
                <a:solidFill>
                  <a:srgbClr val="006699"/>
                </a:solidFill>
              </a:rPr>
              <a:t>telephone</a:t>
            </a:r>
            <a:r>
              <a:rPr lang="en-US" sz="2800" b="0" i="1" kern="0" dirty="0">
                <a:solidFill>
                  <a:srgbClr val="006699"/>
                </a:solidFill>
              </a:rPr>
              <a:t> numbering hierarchy</a:t>
            </a:r>
            <a:r>
              <a:rPr lang="en-US" sz="3200" b="0" kern="0" dirty="0"/>
              <a:t>”</a:t>
            </a:r>
            <a:br>
              <a:rPr lang="en-US" sz="3200" b="0" kern="0" dirty="0"/>
            </a:br>
            <a:r>
              <a:rPr lang="en-US" sz="2800" b="0" kern="0" dirty="0"/>
              <a:t>(country code, area code, ……)</a:t>
            </a:r>
          </a:p>
          <a:p>
            <a:pPr marL="457200" indent="-457200"/>
            <a:r>
              <a:rPr lang="en-US" sz="3200" b="0" kern="0" dirty="0"/>
              <a:t>Response of the community</a:t>
            </a:r>
            <a:br>
              <a:rPr lang="en-US" sz="3200" b="0" kern="0" dirty="0"/>
            </a:br>
            <a:r>
              <a:rPr lang="en-US" b="0" i="1" kern="0" dirty="0"/>
              <a:t>“</a:t>
            </a:r>
            <a:r>
              <a:rPr lang="en-US" b="0" i="1" kern="0" dirty="0">
                <a:solidFill>
                  <a:srgbClr val="006699"/>
                </a:solidFill>
              </a:rPr>
              <a:t>Precisely, this is </a:t>
            </a:r>
            <a:r>
              <a:rPr lang="en-US" b="1" i="1" kern="0" dirty="0">
                <a:solidFill>
                  <a:srgbClr val="006699"/>
                </a:solidFill>
              </a:rPr>
              <a:t>not</a:t>
            </a:r>
            <a:r>
              <a:rPr lang="en-US" b="0" i="1" kern="0" dirty="0">
                <a:solidFill>
                  <a:srgbClr val="006699"/>
                </a:solidFill>
              </a:rPr>
              <a:t> telephone, this is </a:t>
            </a:r>
            <a:r>
              <a:rPr lang="en-US" b="1" i="1" kern="0" dirty="0">
                <a:solidFill>
                  <a:srgbClr val="006699"/>
                </a:solidFill>
              </a:rPr>
              <a:t>mail</a:t>
            </a:r>
            <a:r>
              <a:rPr lang="en-US" b="0" i="1" kern="0" dirty="0"/>
              <a:t>”</a:t>
            </a:r>
            <a:br>
              <a:rPr lang="en-US" sz="2400" kern="0" dirty="0"/>
            </a:br>
            <a:r>
              <a:rPr lang="en-US" kern="0" dirty="0"/>
              <a:t>  </a:t>
            </a:r>
            <a:br>
              <a:rPr lang="en-US" kern="0" dirty="0"/>
            </a:br>
            <a:endParaRPr lang="en-US" kern="0" dirty="0">
              <a:solidFill>
                <a:srgbClr val="006699"/>
              </a:solidFill>
            </a:endParaRPr>
          </a:p>
        </p:txBody>
      </p:sp>
    </p:spTree>
    <p:extLst>
      <p:ext uri="{BB962C8B-B14F-4D97-AF65-F5344CB8AC3E}">
        <p14:creationId xmlns:p14="http://schemas.microsoft.com/office/powerpoint/2010/main" val="2569720561"/>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animEffect transition="in" filter="dissolve">
                                      <p:cBhvr>
                                        <p:cTn id="7" dur="5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9E77C228-9C4F-0098-1C16-8286181C2980}"/>
              </a:ext>
            </a:extLst>
          </p:cNvPr>
          <p:cNvSpPr txBox="1"/>
          <p:nvPr/>
        </p:nvSpPr>
        <p:spPr>
          <a:xfrm>
            <a:off x="950025" y="926276"/>
            <a:ext cx="7410203" cy="4821381"/>
          </a:xfrm>
          <a:prstGeom prst="rect">
            <a:avLst/>
          </a:prstGeom>
          <a:solidFill>
            <a:schemeClr val="bg1">
              <a:lumMod val="95000"/>
            </a:schemeClr>
          </a:solidFill>
          <a:ln w="15875">
            <a:solidFill>
              <a:schemeClr val="tx1"/>
            </a:solidFill>
          </a:ln>
          <a:effectLst>
            <a:outerShdw blurRad="50800" dist="304800" dir="2700000" algn="tl" rotWithShape="0">
              <a:prstClr val="black">
                <a:alpha val="40000"/>
              </a:prstClr>
            </a:outerShdw>
          </a:effectLst>
        </p:spPr>
        <p:txBody>
          <a:bodyPr wrap="square" rtlCol="0">
            <a:noAutofit/>
          </a:bodyPr>
          <a:lstStyle/>
          <a:p>
            <a:endParaRPr lang="en-US" sz="2000" b="0" dirty="0"/>
          </a:p>
          <a:p>
            <a:endParaRPr lang="en-US" sz="2000" b="0" dirty="0"/>
          </a:p>
          <a:p>
            <a:pPr marL="531813"/>
            <a:endParaRPr lang="en-US" sz="2000" b="0" dirty="0"/>
          </a:p>
          <a:p>
            <a:pPr marL="531813"/>
            <a:endParaRPr lang="en-US" sz="2000" b="0" dirty="0"/>
          </a:p>
          <a:p>
            <a:pPr marL="531813"/>
            <a:endParaRPr lang="en-US" sz="2000" b="0" dirty="0"/>
          </a:p>
          <a:p>
            <a:pPr marL="531813"/>
            <a:endParaRPr lang="en-US" sz="3600" b="0" dirty="0"/>
          </a:p>
          <a:p>
            <a:pPr marL="531813"/>
            <a:endParaRPr lang="en-US" sz="3600" b="0" dirty="0"/>
          </a:p>
          <a:p>
            <a:pPr marL="531813"/>
            <a:r>
              <a:rPr lang="en-US" sz="3600" b="0" dirty="0"/>
              <a:t>     Att. Mr Robert Smith</a:t>
            </a:r>
          </a:p>
          <a:p>
            <a:pPr marL="531813"/>
            <a:r>
              <a:rPr lang="en-US" sz="3600" b="0" dirty="0"/>
              <a:t>     University College of London</a:t>
            </a:r>
            <a:br>
              <a:rPr lang="en-US" sz="3600" b="0" dirty="0"/>
            </a:br>
            <a:r>
              <a:rPr lang="en-US" sz="3600" b="0" dirty="0"/>
              <a:t>     United Kingdom</a:t>
            </a:r>
          </a:p>
        </p:txBody>
      </p:sp>
      <p:pic>
        <p:nvPicPr>
          <p:cNvPr id="3" name="Image 2">
            <a:extLst>
              <a:ext uri="{FF2B5EF4-FFF2-40B4-BE49-F238E27FC236}">
                <a16:creationId xmlns:a16="http://schemas.microsoft.com/office/drawing/2014/main" id="{B1A5CDA2-5309-ED52-1E51-3362E9A4D286}"/>
              </a:ext>
            </a:extLst>
          </p:cNvPr>
          <p:cNvPicPr>
            <a:picLocks noChangeAspect="1"/>
          </p:cNvPicPr>
          <p:nvPr/>
        </p:nvPicPr>
        <p:blipFill>
          <a:blip r:embed="rId3"/>
          <a:stretch>
            <a:fillRect/>
          </a:stretch>
        </p:blipFill>
        <p:spPr>
          <a:xfrm>
            <a:off x="7291859" y="1142851"/>
            <a:ext cx="902116" cy="1267840"/>
          </a:xfrm>
          <a:prstGeom prst="rect">
            <a:avLst/>
          </a:prstGeom>
        </p:spPr>
      </p:pic>
    </p:spTree>
    <p:extLst>
      <p:ext uri="{BB962C8B-B14F-4D97-AF65-F5344CB8AC3E}">
        <p14:creationId xmlns:p14="http://schemas.microsoft.com/office/powerpoint/2010/main" val="8489543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1"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84"/>
            <a:ext cx="8686800" cy="720080"/>
          </a:xfrm>
        </p:spPr>
        <p:txBody>
          <a:bodyPr/>
          <a:lstStyle/>
          <a:p>
            <a:r>
              <a:rPr lang="en-US" dirty="0"/>
              <a:t>CS and World-wide structures</a:t>
            </a:r>
          </a:p>
        </p:txBody>
      </p:sp>
      <p:sp>
        <p:nvSpPr>
          <p:cNvPr id="49" name="Down Arrow 48"/>
          <p:cNvSpPr/>
          <p:nvPr/>
        </p:nvSpPr>
        <p:spPr bwMode="auto">
          <a:xfrm>
            <a:off x="179512" y="1124744"/>
            <a:ext cx="648072" cy="5328592"/>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0" name="Rectangle 5"/>
          <p:cNvSpPr>
            <a:spLocks noChangeArrowheads="1"/>
          </p:cNvSpPr>
          <p:nvPr/>
        </p:nvSpPr>
        <p:spPr bwMode="auto">
          <a:xfrm>
            <a:off x="1611858" y="3496789"/>
            <a:ext cx="2600103" cy="786626"/>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Creation of </a:t>
            </a:r>
            <a:r>
              <a:rPr lang="en-US" sz="2400" dirty="0"/>
              <a:t>CCIRN</a:t>
            </a:r>
            <a:r>
              <a:rPr lang="en-US" sz="2400" b="0" dirty="0"/>
              <a:t>*</a:t>
            </a:r>
          </a:p>
        </p:txBody>
      </p:sp>
      <p:sp>
        <p:nvSpPr>
          <p:cNvPr id="12" name="TextBox 11"/>
          <p:cNvSpPr txBox="1"/>
          <p:nvPr/>
        </p:nvSpPr>
        <p:spPr>
          <a:xfrm>
            <a:off x="251520" y="3503016"/>
            <a:ext cx="576064" cy="461665"/>
          </a:xfrm>
          <a:prstGeom prst="rect">
            <a:avLst/>
          </a:prstGeom>
          <a:noFill/>
        </p:spPr>
        <p:txBody>
          <a:bodyPr wrap="square" rtlCol="0">
            <a:spAutoFit/>
          </a:bodyPr>
          <a:lstStyle/>
          <a:p>
            <a:r>
              <a:rPr lang="en-US" sz="2400" dirty="0">
                <a:solidFill>
                  <a:schemeClr val="accent3"/>
                </a:solidFill>
              </a:rPr>
              <a:t>87</a:t>
            </a:r>
            <a:endParaRPr lang="en-GB" sz="2400" dirty="0">
              <a:solidFill>
                <a:schemeClr val="accent3"/>
              </a:solidFill>
            </a:endParaRPr>
          </a:p>
        </p:txBody>
      </p:sp>
      <p:sp>
        <p:nvSpPr>
          <p:cNvPr id="13" name="Left Arrow 12"/>
          <p:cNvSpPr/>
          <p:nvPr/>
        </p:nvSpPr>
        <p:spPr bwMode="auto">
          <a:xfrm>
            <a:off x="755576" y="3350473"/>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
        <p:nvSpPr>
          <p:cNvPr id="14" name="TextBox 13"/>
          <p:cNvSpPr txBox="1"/>
          <p:nvPr/>
        </p:nvSpPr>
        <p:spPr>
          <a:xfrm>
            <a:off x="1122868" y="6258798"/>
            <a:ext cx="7913628" cy="338554"/>
          </a:xfrm>
          <a:prstGeom prst="rect">
            <a:avLst/>
          </a:prstGeom>
          <a:noFill/>
        </p:spPr>
        <p:txBody>
          <a:bodyPr wrap="square" rtlCol="0">
            <a:spAutoFit/>
          </a:bodyPr>
          <a:lstStyle/>
          <a:p>
            <a:pPr>
              <a:lnSpc>
                <a:spcPct val="80000"/>
              </a:lnSpc>
              <a:spcBef>
                <a:spcPts val="1200"/>
              </a:spcBef>
              <a:buClr>
                <a:schemeClr val="accent2"/>
              </a:buClr>
              <a:buSzPct val="75000"/>
            </a:pPr>
            <a:r>
              <a:rPr lang="en-US" sz="2000" b="0" kern="0" dirty="0">
                <a:latin typeface="+mn-lt"/>
              </a:rPr>
              <a:t>* Coordinating Committee for Intercontinental Research Networks </a:t>
            </a:r>
          </a:p>
        </p:txBody>
      </p:sp>
      <p:pic>
        <p:nvPicPr>
          <p:cNvPr id="15" name="Picture 2" descr="\\cern.ch\dfs\Users\f\fluckige\Documents\My Pictures\01 FF-AF-EVF\FF at Inet 2012\IMG_0988.JPG"/>
          <p:cNvPicPr>
            <a:picLocks noChangeAspect="1" noChangeArrowheads="1"/>
          </p:cNvPicPr>
          <p:nvPr/>
        </p:nvPicPr>
        <p:blipFill rotWithShape="1">
          <a:blip r:embed="rId3">
            <a:extLst>
              <a:ext uri="{28A0092B-C50C-407E-A947-70E740481C1C}">
                <a14:useLocalDpi xmlns:a14="http://schemas.microsoft.com/office/drawing/2010/main" val="0"/>
              </a:ext>
            </a:extLst>
          </a:blip>
          <a:srcRect l="42966" t="29081" r="34861" b="47337"/>
          <a:stretch/>
        </p:blipFill>
        <p:spPr bwMode="auto">
          <a:xfrm>
            <a:off x="4788024" y="1269978"/>
            <a:ext cx="4176464" cy="333142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1200218" y="4869160"/>
            <a:ext cx="7913628" cy="880241"/>
          </a:xfrm>
          <a:prstGeom prst="rect">
            <a:avLst/>
          </a:prstGeom>
          <a:solidFill>
            <a:schemeClr val="bg1">
              <a:lumMod val="95000"/>
            </a:schemeClr>
          </a:solidFill>
        </p:spPr>
        <p:txBody>
          <a:bodyPr wrap="square" rtlCol="0">
            <a:spAutoFit/>
          </a:bodyPr>
          <a:lstStyle/>
          <a:p>
            <a:pPr algn="ctr">
              <a:lnSpc>
                <a:spcPct val="80000"/>
              </a:lnSpc>
              <a:spcBef>
                <a:spcPts val="1200"/>
              </a:spcBef>
              <a:buClr>
                <a:schemeClr val="accent2"/>
              </a:buClr>
              <a:buSzPct val="75000"/>
            </a:pPr>
            <a:r>
              <a:rPr lang="en-US" sz="3200" kern="0" dirty="0">
                <a:latin typeface="+mn-lt"/>
              </a:rPr>
              <a:t>May 88</a:t>
            </a:r>
            <a:br>
              <a:rPr lang="en-US" sz="3200" b="0" kern="0" dirty="0">
                <a:latin typeface="+mn-lt"/>
                <a:sym typeface="Wingdings" panose="05000000000000000000" pitchFamily="2" charset="2"/>
              </a:rPr>
            </a:br>
            <a:r>
              <a:rPr lang="en-US" sz="3200" b="0" kern="0" dirty="0">
                <a:latin typeface="+mn-lt"/>
              </a:rPr>
              <a:t>I convene the 2</a:t>
            </a:r>
            <a:r>
              <a:rPr lang="en-US" sz="3200" b="0" kern="0" baseline="30000" dirty="0">
                <a:latin typeface="+mn-lt"/>
              </a:rPr>
              <a:t>nd</a:t>
            </a:r>
            <a:r>
              <a:rPr lang="en-US" sz="3200" b="0" kern="0" dirty="0">
                <a:latin typeface="+mn-lt"/>
              </a:rPr>
              <a:t>  meeting in Geneva </a:t>
            </a:r>
          </a:p>
        </p:txBody>
      </p:sp>
    </p:spTree>
    <p:extLst>
      <p:ext uri="{BB962C8B-B14F-4D97-AF65-F5344CB8AC3E}">
        <p14:creationId xmlns:p14="http://schemas.microsoft.com/office/powerpoint/2010/main" val="9792054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dissolve">
                                      <p:cBhvr>
                                        <p:cTn id="16" dur="500"/>
                                        <p:tgtEl>
                                          <p:spTgt spid="1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7">
                                            <p:txEl>
                                              <p:pRg st="0" end="0"/>
                                            </p:txEl>
                                          </p:spTgt>
                                        </p:tgtEl>
                                        <p:attrNameLst>
                                          <p:attrName>style.visibility</p:attrName>
                                        </p:attrNameLst>
                                      </p:cBhvr>
                                      <p:to>
                                        <p:strVal val="visible"/>
                                      </p:to>
                                    </p:set>
                                    <p:animEffect transition="in" filter="dissolve">
                                      <p:cBhvr>
                                        <p:cTn id="21" dur="500"/>
                                        <p:tgtEl>
                                          <p:spTgt spid="17">
                                            <p:txEl>
                                              <p:pRg st="0" end="0"/>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84"/>
            <a:ext cx="8686800" cy="792088"/>
          </a:xfrm>
        </p:spPr>
        <p:txBody>
          <a:bodyPr/>
          <a:lstStyle/>
          <a:p>
            <a:r>
              <a:rPr lang="en-US" dirty="0"/>
              <a:t>Abandon of power</a:t>
            </a:r>
          </a:p>
        </p:txBody>
      </p:sp>
      <p:sp>
        <p:nvSpPr>
          <p:cNvPr id="49" name="Down Arrow 48"/>
          <p:cNvSpPr/>
          <p:nvPr/>
        </p:nvSpPr>
        <p:spPr bwMode="auto">
          <a:xfrm>
            <a:off x="179512" y="908720"/>
            <a:ext cx="648072" cy="5184576"/>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0" name="Rectangle 5"/>
          <p:cNvSpPr>
            <a:spLocks noChangeArrowheads="1"/>
          </p:cNvSpPr>
          <p:nvPr/>
        </p:nvSpPr>
        <p:spPr bwMode="auto">
          <a:xfrm>
            <a:off x="1611858" y="1124744"/>
            <a:ext cx="3968255" cy="1133772"/>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Oct 88</a:t>
            </a:r>
          </a:p>
          <a:p>
            <a:pPr algn="ctr" defTabSz="736600">
              <a:lnSpc>
                <a:spcPct val="94000"/>
              </a:lnSpc>
            </a:pPr>
            <a:r>
              <a:rPr lang="en-US" sz="2400" b="0" dirty="0"/>
              <a:t>Special  </a:t>
            </a:r>
            <a:r>
              <a:rPr lang="en-US" sz="2400" dirty="0"/>
              <a:t>CCIRN</a:t>
            </a:r>
            <a:r>
              <a:rPr lang="en-US" sz="2400" b="0" dirty="0"/>
              <a:t> Meeting,</a:t>
            </a:r>
          </a:p>
          <a:p>
            <a:pPr algn="ctr" defTabSz="736600">
              <a:lnSpc>
                <a:spcPct val="94000"/>
              </a:lnSpc>
            </a:pPr>
            <a:r>
              <a:rPr lang="en-US" sz="2400" b="0" dirty="0"/>
              <a:t>West Virginia, USA </a:t>
            </a:r>
          </a:p>
        </p:txBody>
      </p:sp>
      <p:sp>
        <p:nvSpPr>
          <p:cNvPr id="12" name="TextBox 11"/>
          <p:cNvSpPr txBox="1"/>
          <p:nvPr/>
        </p:nvSpPr>
        <p:spPr>
          <a:xfrm>
            <a:off x="251520" y="1052738"/>
            <a:ext cx="576064" cy="461665"/>
          </a:xfrm>
          <a:prstGeom prst="rect">
            <a:avLst/>
          </a:prstGeom>
          <a:noFill/>
        </p:spPr>
        <p:txBody>
          <a:bodyPr wrap="square" rtlCol="0">
            <a:spAutoFit/>
          </a:bodyPr>
          <a:lstStyle/>
          <a:p>
            <a:r>
              <a:rPr lang="en-US" sz="2400" dirty="0">
                <a:solidFill>
                  <a:schemeClr val="accent3"/>
                </a:solidFill>
              </a:rPr>
              <a:t>88</a:t>
            </a:r>
            <a:endParaRPr lang="en-GB" sz="2400" dirty="0">
              <a:solidFill>
                <a:schemeClr val="accent3"/>
              </a:solidFill>
            </a:endParaRPr>
          </a:p>
        </p:txBody>
      </p:sp>
      <p:sp>
        <p:nvSpPr>
          <p:cNvPr id="13" name="Left Arrow 12"/>
          <p:cNvSpPr/>
          <p:nvPr/>
        </p:nvSpPr>
        <p:spPr bwMode="auto">
          <a:xfrm>
            <a:off x="755576" y="980730"/>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
        <p:nvSpPr>
          <p:cNvPr id="17" name="TextBox 16"/>
          <p:cNvSpPr txBox="1"/>
          <p:nvPr/>
        </p:nvSpPr>
        <p:spPr>
          <a:xfrm>
            <a:off x="1122868" y="4205407"/>
            <a:ext cx="7896852" cy="1815882"/>
          </a:xfrm>
          <a:prstGeom prst="rect">
            <a:avLst/>
          </a:prstGeom>
          <a:noFill/>
        </p:spPr>
        <p:txBody>
          <a:bodyPr wrap="square" rtlCol="0">
            <a:spAutoFit/>
          </a:bodyPr>
          <a:lstStyle/>
          <a:p>
            <a:pPr marL="285750" indent="-285750">
              <a:lnSpc>
                <a:spcPct val="80000"/>
              </a:lnSpc>
              <a:spcBef>
                <a:spcPts val="1200"/>
              </a:spcBef>
              <a:buClr>
                <a:schemeClr val="accent2"/>
              </a:buClr>
              <a:buSzPct val="75000"/>
              <a:buFont typeface="Monotype Sorts" charset="2"/>
              <a:buChar char="n"/>
            </a:pPr>
            <a:r>
              <a:rPr lang="en-US" sz="2800" b="0" kern="0" dirty="0" err="1">
                <a:latin typeface="+mn-lt"/>
              </a:rPr>
              <a:t>Vint</a:t>
            </a:r>
            <a:r>
              <a:rPr lang="en-US" sz="2800" b="0" kern="0" dirty="0">
                <a:latin typeface="+mn-lt"/>
              </a:rPr>
              <a:t> Cerf:</a:t>
            </a:r>
            <a:br>
              <a:rPr lang="en-US" sz="2800" b="0" kern="0" dirty="0">
                <a:latin typeface="+mn-lt"/>
              </a:rPr>
            </a:br>
            <a:br>
              <a:rPr lang="en-US" sz="2800" b="0" kern="0" dirty="0">
                <a:latin typeface="+mn-lt"/>
              </a:rPr>
            </a:br>
            <a:r>
              <a:rPr lang="en-US" sz="2800" b="0" kern="0" dirty="0">
                <a:latin typeface="+mn-lt"/>
              </a:rPr>
              <a:t>“</a:t>
            </a:r>
            <a:r>
              <a:rPr lang="en-GB" sz="2800" b="0" i="1" dirty="0">
                <a:solidFill>
                  <a:srgbClr val="006699"/>
                </a:solidFill>
              </a:rPr>
              <a:t>We wish you, the Europeans, to set up a structure to allocate IP addresses in Europe. </a:t>
            </a:r>
            <a:br>
              <a:rPr lang="en-GB" sz="2800" b="0" i="1" dirty="0">
                <a:solidFill>
                  <a:srgbClr val="006699"/>
                </a:solidFill>
              </a:rPr>
            </a:br>
            <a:r>
              <a:rPr lang="en-GB" sz="2800" b="0" i="1" dirty="0">
                <a:solidFill>
                  <a:srgbClr val="006699"/>
                </a:solidFill>
              </a:rPr>
              <a:t>It is not good we keep doing it for you</a:t>
            </a:r>
            <a:r>
              <a:rPr lang="en-GB" sz="2800" b="0" i="1" dirty="0"/>
              <a:t>.”</a:t>
            </a:r>
            <a:endParaRPr lang="en-US" sz="2800" b="0" kern="0" dirty="0">
              <a:latin typeface="+mn-lt"/>
            </a:endParaRPr>
          </a:p>
        </p:txBody>
      </p:sp>
      <p:pic>
        <p:nvPicPr>
          <p:cNvPr id="31748" name="Picture 4" descr="http://cnet3.cbsistatic.com/hub/i/2013/11/20/c7ff95ec-6de1-11e3-913e-14feb5ca9861/90017740efeda6c7a18372a2819d9cf3/vint-cerf-0216_610x407.jpg"/>
          <p:cNvPicPr>
            <a:picLocks noChangeAspect="1" noChangeArrowheads="1"/>
          </p:cNvPicPr>
          <p:nvPr/>
        </p:nvPicPr>
        <p:blipFill rotWithShape="1">
          <a:blip r:embed="rId3">
            <a:extLst>
              <a:ext uri="{28A0092B-C50C-407E-A947-70E740481C1C}">
                <a14:useLocalDpi xmlns:a14="http://schemas.microsoft.com/office/drawing/2010/main" val="0"/>
              </a:ext>
            </a:extLst>
          </a:blip>
          <a:srcRect l="14087" r="13566"/>
          <a:stretch/>
        </p:blipFill>
        <p:spPr bwMode="auto">
          <a:xfrm>
            <a:off x="5724128" y="1052739"/>
            <a:ext cx="3295592" cy="303935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5">
            <a:extLst>
              <a:ext uri="{FF2B5EF4-FFF2-40B4-BE49-F238E27FC236}">
                <a16:creationId xmlns:a16="http://schemas.microsoft.com/office/drawing/2014/main" id="{8317E92D-67CA-20EB-0E4B-DA5E99CDB86E}"/>
              </a:ext>
            </a:extLst>
          </p:cNvPr>
          <p:cNvSpPr>
            <a:spLocks noChangeArrowheads="1"/>
          </p:cNvSpPr>
          <p:nvPr/>
        </p:nvSpPr>
        <p:spPr bwMode="auto">
          <a:xfrm>
            <a:off x="1579761" y="2745987"/>
            <a:ext cx="3968255" cy="786626"/>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Focused on</a:t>
            </a:r>
          </a:p>
          <a:p>
            <a:pPr algn="ctr" defTabSz="736600">
              <a:lnSpc>
                <a:spcPct val="94000"/>
              </a:lnSpc>
            </a:pPr>
            <a:r>
              <a:rPr lang="en-US" sz="2400" dirty="0"/>
              <a:t>IP Coordination</a:t>
            </a:r>
          </a:p>
        </p:txBody>
      </p:sp>
    </p:spTree>
    <p:extLst>
      <p:ext uri="{BB962C8B-B14F-4D97-AF65-F5344CB8AC3E}">
        <p14:creationId xmlns:p14="http://schemas.microsoft.com/office/powerpoint/2010/main" val="2076754320"/>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31748"/>
                                        </p:tgtEl>
                                        <p:attrNameLst>
                                          <p:attrName>style.visibility</p:attrName>
                                        </p:attrNameLst>
                                      </p:cBhvr>
                                      <p:to>
                                        <p:strVal val="visible"/>
                                      </p:to>
                                    </p:set>
                                    <p:anim calcmode="lin" valueType="num">
                                      <p:cBhvr>
                                        <p:cTn id="23" dur="500" fill="hold"/>
                                        <p:tgtEl>
                                          <p:spTgt spid="31748"/>
                                        </p:tgtEl>
                                        <p:attrNameLst>
                                          <p:attrName>ppt_w</p:attrName>
                                        </p:attrNameLst>
                                      </p:cBhvr>
                                      <p:tavLst>
                                        <p:tav tm="0">
                                          <p:val>
                                            <p:fltVal val="0"/>
                                          </p:val>
                                        </p:tav>
                                        <p:tav tm="100000">
                                          <p:val>
                                            <p:strVal val="#ppt_w"/>
                                          </p:val>
                                        </p:tav>
                                      </p:tavLst>
                                    </p:anim>
                                    <p:anim calcmode="lin" valueType="num">
                                      <p:cBhvr>
                                        <p:cTn id="24" dur="500" fill="hold"/>
                                        <p:tgtEl>
                                          <p:spTgt spid="31748"/>
                                        </p:tgtEl>
                                        <p:attrNameLst>
                                          <p:attrName>ppt_h</p:attrName>
                                        </p:attrNameLst>
                                      </p:cBhvr>
                                      <p:tavLst>
                                        <p:tav tm="0">
                                          <p:val>
                                            <p:fltVal val="0"/>
                                          </p:val>
                                        </p:tav>
                                        <p:tav tm="100000">
                                          <p:val>
                                            <p:strVal val="#ppt_h"/>
                                          </p:val>
                                        </p:tav>
                                      </p:tavLst>
                                    </p:anim>
                                    <p:animEffect transition="in" filter="fade">
                                      <p:cBhvr>
                                        <p:cTn id="25" dur="500"/>
                                        <p:tgtEl>
                                          <p:spTgt spid="31748"/>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7">
                                            <p:txEl>
                                              <p:pRg st="0" end="0"/>
                                            </p:txEl>
                                          </p:spTgt>
                                        </p:tgtEl>
                                        <p:attrNameLst>
                                          <p:attrName>style.visibility</p:attrName>
                                        </p:attrNameLst>
                                      </p:cBhvr>
                                      <p:to>
                                        <p:strVal val="visible"/>
                                      </p:to>
                                    </p:set>
                                    <p:animEffect transition="in" filter="dissolve">
                                      <p:cBhvr>
                                        <p:cTn id="30"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84"/>
            <a:ext cx="8686800" cy="792088"/>
          </a:xfrm>
        </p:spPr>
        <p:txBody>
          <a:bodyPr/>
          <a:lstStyle/>
          <a:p>
            <a:r>
              <a:rPr lang="en-US" dirty="0"/>
              <a:t>Abandon of power</a:t>
            </a:r>
          </a:p>
        </p:txBody>
      </p:sp>
      <p:sp>
        <p:nvSpPr>
          <p:cNvPr id="49" name="Down Arrow 48"/>
          <p:cNvSpPr/>
          <p:nvPr/>
        </p:nvSpPr>
        <p:spPr bwMode="auto">
          <a:xfrm>
            <a:off x="179512" y="908720"/>
            <a:ext cx="648072" cy="5184576"/>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0" name="Rectangle 5"/>
          <p:cNvSpPr>
            <a:spLocks noChangeArrowheads="1"/>
          </p:cNvSpPr>
          <p:nvPr/>
        </p:nvSpPr>
        <p:spPr bwMode="auto">
          <a:xfrm>
            <a:off x="1611858" y="1124744"/>
            <a:ext cx="3968255" cy="1133772"/>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Oct 88</a:t>
            </a:r>
          </a:p>
          <a:p>
            <a:pPr algn="ctr" defTabSz="736600">
              <a:lnSpc>
                <a:spcPct val="94000"/>
              </a:lnSpc>
            </a:pPr>
            <a:r>
              <a:rPr lang="en-US" sz="2400" b="0" dirty="0"/>
              <a:t>Second  CCIRN* Meeting,</a:t>
            </a:r>
          </a:p>
          <a:p>
            <a:pPr algn="ctr" defTabSz="736600">
              <a:lnSpc>
                <a:spcPct val="94000"/>
              </a:lnSpc>
            </a:pPr>
            <a:r>
              <a:rPr lang="en-US" sz="2400" b="0" dirty="0"/>
              <a:t>West Virginia </a:t>
            </a:r>
          </a:p>
        </p:txBody>
      </p:sp>
      <p:sp>
        <p:nvSpPr>
          <p:cNvPr id="12" name="TextBox 11"/>
          <p:cNvSpPr txBox="1"/>
          <p:nvPr/>
        </p:nvSpPr>
        <p:spPr>
          <a:xfrm>
            <a:off x="251520" y="1052738"/>
            <a:ext cx="576064" cy="461665"/>
          </a:xfrm>
          <a:prstGeom prst="rect">
            <a:avLst/>
          </a:prstGeom>
          <a:noFill/>
        </p:spPr>
        <p:txBody>
          <a:bodyPr wrap="square" rtlCol="0">
            <a:spAutoFit/>
          </a:bodyPr>
          <a:lstStyle>
            <a:defPPr>
              <a:defRPr lang="en-US"/>
            </a:defPPr>
            <a:lvl1pPr>
              <a:defRPr sz="2400">
                <a:solidFill>
                  <a:schemeClr val="accent3"/>
                </a:solidFill>
                <a:effectLst>
                  <a:outerShdw blurRad="38100" dist="38100" dir="2700000" algn="tl">
                    <a:srgbClr val="000000">
                      <a:alpha val="43137"/>
                    </a:srgbClr>
                  </a:outerShdw>
                </a:effectLst>
              </a:defRPr>
            </a:lvl1pPr>
          </a:lstStyle>
          <a:p>
            <a:r>
              <a:rPr lang="en-US" dirty="0"/>
              <a:t>88</a:t>
            </a:r>
            <a:endParaRPr lang="en-GB" dirty="0"/>
          </a:p>
        </p:txBody>
      </p:sp>
      <p:sp>
        <p:nvSpPr>
          <p:cNvPr id="13" name="Left Arrow 12"/>
          <p:cNvSpPr/>
          <p:nvPr/>
        </p:nvSpPr>
        <p:spPr bwMode="auto">
          <a:xfrm>
            <a:off x="755576" y="980730"/>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
        <p:nvSpPr>
          <p:cNvPr id="17" name="TextBox 16"/>
          <p:cNvSpPr txBox="1"/>
          <p:nvPr/>
        </p:nvSpPr>
        <p:spPr>
          <a:xfrm>
            <a:off x="1122868" y="4205406"/>
            <a:ext cx="7896852" cy="1969770"/>
          </a:xfrm>
          <a:prstGeom prst="rect">
            <a:avLst/>
          </a:prstGeom>
          <a:noFill/>
        </p:spPr>
        <p:txBody>
          <a:bodyPr wrap="square" rtlCol="0">
            <a:spAutoFit/>
          </a:bodyPr>
          <a:lstStyle/>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My two European colleagues:</a:t>
            </a:r>
            <a:br>
              <a:rPr lang="en-US" sz="2800" b="0" kern="0" dirty="0">
                <a:latin typeface="+mn-lt"/>
              </a:rPr>
            </a:br>
            <a:r>
              <a:rPr lang="en-US" sz="2800" b="0" kern="0" dirty="0">
                <a:latin typeface="+mn-lt"/>
              </a:rPr>
              <a:t>“</a:t>
            </a:r>
            <a:r>
              <a:rPr lang="en-GB" sz="2800" b="0" i="1" dirty="0">
                <a:solidFill>
                  <a:srgbClr val="006699"/>
                </a:solidFill>
              </a:rPr>
              <a:t>Sorry, we do not foresee any future for IP in Europe</a:t>
            </a:r>
            <a:r>
              <a:rPr lang="en-GB" sz="2800" b="0" i="1" dirty="0"/>
              <a:t>.”</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I reassured our American colleagues:</a:t>
            </a:r>
            <a:br>
              <a:rPr lang="en-US" sz="2800" b="0" kern="0" dirty="0">
                <a:latin typeface="+mn-lt"/>
              </a:rPr>
            </a:br>
            <a:r>
              <a:rPr lang="en-US" sz="2800" b="0" kern="0" dirty="0">
                <a:latin typeface="+mn-lt"/>
              </a:rPr>
              <a:t>“</a:t>
            </a:r>
            <a:r>
              <a:rPr lang="en-US" sz="2800" b="0" i="1" dirty="0">
                <a:solidFill>
                  <a:srgbClr val="006699"/>
                </a:solidFill>
              </a:rPr>
              <a:t>CERN will look after it </a:t>
            </a:r>
            <a:r>
              <a:rPr lang="en-US" sz="2800" b="0" kern="0" dirty="0">
                <a:latin typeface="+mn-lt"/>
              </a:rPr>
              <a:t>”</a:t>
            </a:r>
            <a:endParaRPr lang="en-US" sz="2800" b="0" i="1" kern="0" dirty="0">
              <a:latin typeface="+mn-lt"/>
            </a:endParaRPr>
          </a:p>
        </p:txBody>
      </p:sp>
      <p:pic>
        <p:nvPicPr>
          <p:cNvPr id="31748" name="Picture 4" descr="http://cnet3.cbsistatic.com/hub/i/2013/11/20/c7ff95ec-6de1-11e3-913e-14feb5ca9861/90017740efeda6c7a18372a2819d9cf3/vint-cerf-0216_610x407.jpg"/>
          <p:cNvPicPr>
            <a:picLocks noChangeAspect="1" noChangeArrowheads="1"/>
          </p:cNvPicPr>
          <p:nvPr/>
        </p:nvPicPr>
        <p:blipFill rotWithShape="1">
          <a:blip r:embed="rId3">
            <a:extLst>
              <a:ext uri="{28A0092B-C50C-407E-A947-70E740481C1C}">
                <a14:useLocalDpi xmlns:a14="http://schemas.microsoft.com/office/drawing/2010/main" val="0"/>
              </a:ext>
            </a:extLst>
          </a:blip>
          <a:srcRect l="14087" r="13566"/>
          <a:stretch/>
        </p:blipFill>
        <p:spPr bwMode="auto">
          <a:xfrm>
            <a:off x="5724128" y="1052739"/>
            <a:ext cx="3295592" cy="303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512604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dissolve">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transition="in" filter="dissolve">
                                      <p:cBhvr>
                                        <p:cTn id="1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36"/>
          <p:cNvGrpSpPr>
            <a:grpSpLocks/>
          </p:cNvGrpSpPr>
          <p:nvPr/>
        </p:nvGrpSpPr>
        <p:grpSpPr bwMode="auto">
          <a:xfrm>
            <a:off x="2261538" y="1124744"/>
            <a:ext cx="6486926" cy="5184576"/>
            <a:chOff x="2063" y="979"/>
            <a:chExt cx="3397" cy="2715"/>
          </a:xfrm>
          <a:solidFill>
            <a:schemeClr val="bg1">
              <a:lumMod val="85000"/>
            </a:schemeClr>
          </a:solidFill>
        </p:grpSpPr>
        <p:grpSp>
          <p:nvGrpSpPr>
            <p:cNvPr id="9" name="Group 34"/>
            <p:cNvGrpSpPr>
              <a:grpSpLocks/>
            </p:cNvGrpSpPr>
            <p:nvPr/>
          </p:nvGrpSpPr>
          <p:grpSpPr bwMode="auto">
            <a:xfrm>
              <a:off x="2063" y="996"/>
              <a:ext cx="3397" cy="2698"/>
              <a:chOff x="2063" y="996"/>
              <a:chExt cx="3397" cy="2698"/>
            </a:xfrm>
            <a:grpFill/>
          </p:grpSpPr>
          <p:grpSp>
            <p:nvGrpSpPr>
              <p:cNvPr id="11" name="Group 6"/>
              <p:cNvGrpSpPr>
                <a:grpSpLocks/>
              </p:cNvGrpSpPr>
              <p:nvPr/>
            </p:nvGrpSpPr>
            <p:grpSpPr bwMode="auto">
              <a:xfrm>
                <a:off x="2335" y="1870"/>
                <a:ext cx="618" cy="673"/>
                <a:chOff x="2335" y="1870"/>
                <a:chExt cx="618" cy="673"/>
              </a:xfrm>
              <a:grpFill/>
            </p:grpSpPr>
            <p:sp>
              <p:nvSpPr>
                <p:cNvPr id="41"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43"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2"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13"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14"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15"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17"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18"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19"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20"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21"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22"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0"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228600" y="116632"/>
            <a:ext cx="8686800" cy="685800"/>
          </a:xfrm>
        </p:spPr>
        <p:txBody>
          <a:bodyPr/>
          <a:lstStyle/>
          <a:p>
            <a:r>
              <a:rPr lang="en-US" dirty="0"/>
              <a:t>Europe: the Protocol War rages</a:t>
            </a:r>
          </a:p>
        </p:txBody>
      </p:sp>
      <p:sp>
        <p:nvSpPr>
          <p:cNvPr id="16" name="Rectangle 5"/>
          <p:cNvSpPr>
            <a:spLocks noChangeArrowheads="1"/>
          </p:cNvSpPr>
          <p:nvPr/>
        </p:nvSpPr>
        <p:spPr bwMode="auto">
          <a:xfrm>
            <a:off x="1618879" y="1155994"/>
            <a:ext cx="3745210" cy="1480918"/>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dirty="0"/>
              <a:t>TCP/IP</a:t>
            </a:r>
            <a:br>
              <a:rPr lang="en-US" sz="2400" b="0" dirty="0"/>
            </a:br>
            <a:r>
              <a:rPr lang="en-US" sz="2400" b="0" dirty="0"/>
              <a:t>Proponents and opponents fight each other</a:t>
            </a:r>
          </a:p>
        </p:txBody>
      </p:sp>
      <p:sp>
        <p:nvSpPr>
          <p:cNvPr id="49" name="Down Arrow 48"/>
          <p:cNvSpPr/>
          <p:nvPr/>
        </p:nvSpPr>
        <p:spPr bwMode="auto">
          <a:xfrm>
            <a:off x="179512" y="908720"/>
            <a:ext cx="648072" cy="5184576"/>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TextBox 49"/>
          <p:cNvSpPr txBox="1"/>
          <p:nvPr/>
        </p:nvSpPr>
        <p:spPr>
          <a:xfrm>
            <a:off x="251520" y="1017826"/>
            <a:ext cx="576064" cy="461665"/>
          </a:xfrm>
          <a:prstGeom prst="rect">
            <a:avLst/>
          </a:prstGeom>
          <a:noFill/>
        </p:spPr>
        <p:txBody>
          <a:bodyPr wrap="square" rtlCol="0">
            <a:spAutoFit/>
          </a:bodyPr>
          <a:lstStyle>
            <a:defPPr>
              <a:defRPr lang="en-US"/>
            </a:defPPr>
            <a:lvl1pPr>
              <a:defRPr sz="2400">
                <a:solidFill>
                  <a:schemeClr val="accent3"/>
                </a:solidFill>
                <a:effectLst>
                  <a:outerShdw blurRad="38100" dist="38100" dir="2700000" algn="tl">
                    <a:srgbClr val="000000">
                      <a:alpha val="43137"/>
                    </a:srgbClr>
                  </a:outerShdw>
                </a:effectLst>
              </a:defRPr>
            </a:lvl1pPr>
          </a:lstStyle>
          <a:p>
            <a:r>
              <a:rPr lang="en-US" dirty="0"/>
              <a:t>86</a:t>
            </a:r>
            <a:endParaRPr lang="en-GB" dirty="0"/>
          </a:p>
        </p:txBody>
      </p:sp>
      <p:sp>
        <p:nvSpPr>
          <p:cNvPr id="67" name="TextBox 66"/>
          <p:cNvSpPr txBox="1"/>
          <p:nvPr/>
        </p:nvSpPr>
        <p:spPr>
          <a:xfrm>
            <a:off x="1148091" y="2915764"/>
            <a:ext cx="7769612" cy="1969770"/>
          </a:xfrm>
          <a:prstGeom prst="rect">
            <a:avLst/>
          </a:prstGeom>
          <a:noFill/>
        </p:spPr>
        <p:txBody>
          <a:bodyPr wrap="square" rtlCol="0">
            <a:spAutoFit/>
          </a:bodyPr>
          <a:lstStyle/>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European Commission, most countries strongly opposed to </a:t>
            </a:r>
            <a:r>
              <a:rPr lang="en-US" sz="2800" kern="0" dirty="0">
                <a:solidFill>
                  <a:srgbClr val="FF0000"/>
                </a:solidFill>
                <a:latin typeface="+mn-lt"/>
              </a:rPr>
              <a:t>TCP/IP</a:t>
            </a:r>
            <a:br>
              <a:rPr lang="en-US" sz="2800" kern="0" dirty="0">
                <a:solidFill>
                  <a:srgbClr val="FF0000"/>
                </a:solidFill>
                <a:latin typeface="+mn-lt"/>
              </a:rPr>
            </a:br>
            <a:br>
              <a:rPr lang="en-US" sz="2800" kern="0" dirty="0">
                <a:solidFill>
                  <a:srgbClr val="FF0000"/>
                </a:solidFill>
                <a:latin typeface="+mn-lt"/>
              </a:rPr>
            </a:br>
            <a:endParaRPr lang="en-US" sz="2800" kern="0" dirty="0">
              <a:solidFill>
                <a:srgbClr val="FF0000"/>
              </a:solidFill>
              <a:latin typeface="+mn-lt"/>
            </a:endParaRP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They support the </a:t>
            </a:r>
            <a:r>
              <a:rPr lang="en-US" sz="2800" kern="0" dirty="0">
                <a:solidFill>
                  <a:srgbClr val="FF0000"/>
                </a:solidFill>
                <a:latin typeface="+mn-lt"/>
              </a:rPr>
              <a:t>OSI</a:t>
            </a:r>
            <a:r>
              <a:rPr lang="en-US" sz="2800" b="0" kern="0" dirty="0">
                <a:latin typeface="+mn-lt"/>
              </a:rPr>
              <a:t> technology</a:t>
            </a:r>
          </a:p>
        </p:txBody>
      </p:sp>
      <p:sp>
        <p:nvSpPr>
          <p:cNvPr id="25" name="Left Arrow 24"/>
          <p:cNvSpPr/>
          <p:nvPr/>
        </p:nvSpPr>
        <p:spPr bwMode="auto">
          <a:xfrm>
            <a:off x="755576" y="1006067"/>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Tree>
    <p:extLst>
      <p:ext uri="{BB962C8B-B14F-4D97-AF65-F5344CB8AC3E}">
        <p14:creationId xmlns:p14="http://schemas.microsoft.com/office/powerpoint/2010/main" val="142012520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7">
                                            <p:txEl>
                                              <p:pRg st="0" end="0"/>
                                            </p:txEl>
                                          </p:spTgt>
                                        </p:tgtEl>
                                        <p:attrNameLst>
                                          <p:attrName>style.visibility</p:attrName>
                                        </p:attrNameLst>
                                      </p:cBhvr>
                                      <p:to>
                                        <p:strVal val="visible"/>
                                      </p:to>
                                    </p:set>
                                    <p:animEffect transition="in" filter="dissolve">
                                      <p:cBhvr>
                                        <p:cTn id="17" dur="500"/>
                                        <p:tgtEl>
                                          <p:spTgt spid="6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7">
                                            <p:txEl>
                                              <p:pRg st="1" end="1"/>
                                            </p:txEl>
                                          </p:spTgt>
                                        </p:tgtEl>
                                        <p:attrNameLst>
                                          <p:attrName>style.visibility</p:attrName>
                                        </p:attrNameLst>
                                      </p:cBhvr>
                                      <p:to>
                                        <p:strVal val="visible"/>
                                      </p:to>
                                    </p:set>
                                    <p:animEffect transition="in" filter="dissolve">
                                      <p:cBhvr>
                                        <p:cTn id="22" dur="500"/>
                                        <p:tgtEl>
                                          <p:spTgt spid="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34"/>
          <p:cNvGrpSpPr>
            <a:grpSpLocks/>
          </p:cNvGrpSpPr>
          <p:nvPr/>
        </p:nvGrpSpPr>
        <p:grpSpPr bwMode="auto">
          <a:xfrm>
            <a:off x="2477563" y="1157207"/>
            <a:ext cx="6486925" cy="5152113"/>
            <a:chOff x="2063" y="996"/>
            <a:chExt cx="3397" cy="2698"/>
          </a:xfrm>
          <a:solidFill>
            <a:schemeClr val="bg1">
              <a:lumMod val="85000"/>
            </a:schemeClr>
          </a:solidFill>
        </p:grpSpPr>
        <p:grpSp>
          <p:nvGrpSpPr>
            <p:cNvPr id="21" name="Group 6"/>
            <p:cNvGrpSpPr>
              <a:grpSpLocks/>
            </p:cNvGrpSpPr>
            <p:nvPr/>
          </p:nvGrpSpPr>
          <p:grpSpPr bwMode="auto">
            <a:xfrm>
              <a:off x="2335" y="1870"/>
              <a:ext cx="618" cy="673"/>
              <a:chOff x="2335" y="1870"/>
              <a:chExt cx="618" cy="673"/>
            </a:xfrm>
            <a:grpFill/>
          </p:grpSpPr>
          <p:sp>
            <p:nvSpPr>
              <p:cNvPr id="50"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51"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52"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2"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43"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45"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46"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47"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8"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9"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7" name="Freeform 35"/>
          <p:cNvSpPr>
            <a:spLocks/>
          </p:cNvSpPr>
          <p:nvPr/>
        </p:nvSpPr>
        <p:spPr bwMode="auto">
          <a:xfrm>
            <a:off x="3075029" y="1124744"/>
            <a:ext cx="559514" cy="376192"/>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solidFill>
            <a:schemeClr val="bg1">
              <a:lumMod val="85000"/>
            </a:schemeClr>
          </a:solidFill>
          <a:ln w="12700" cap="rnd" cmpd="sng">
            <a:noFill/>
            <a:prstDash val="solid"/>
            <a:round/>
            <a:headEnd type="none" w="med" len="med"/>
            <a:tailEnd type="triangle" w="med" len="med"/>
          </a:ln>
          <a:effectLst/>
        </p:spPr>
        <p:txBody>
          <a:bodyPr/>
          <a:lstStyle/>
          <a:p>
            <a:endParaRPr lang="en-US"/>
          </a:p>
        </p:txBody>
      </p:sp>
      <p:sp>
        <p:nvSpPr>
          <p:cNvPr id="2" name="Title 1"/>
          <p:cNvSpPr>
            <a:spLocks noGrp="1"/>
          </p:cNvSpPr>
          <p:nvPr>
            <p:ph type="title"/>
          </p:nvPr>
        </p:nvSpPr>
        <p:spPr>
          <a:xfrm>
            <a:off x="228600" y="116632"/>
            <a:ext cx="8686800" cy="685800"/>
          </a:xfrm>
        </p:spPr>
        <p:txBody>
          <a:bodyPr/>
          <a:lstStyle/>
          <a:p>
            <a:r>
              <a:rPr lang="en-US" dirty="0"/>
              <a:t>Europe: the Protocol War rages</a:t>
            </a:r>
          </a:p>
        </p:txBody>
      </p:sp>
      <p:sp>
        <p:nvSpPr>
          <p:cNvPr id="67" name="TextBox 66"/>
          <p:cNvSpPr txBox="1"/>
          <p:nvPr/>
        </p:nvSpPr>
        <p:spPr>
          <a:xfrm>
            <a:off x="1743344" y="2132856"/>
            <a:ext cx="3476728" cy="3773341"/>
          </a:xfrm>
          <a:prstGeom prst="rect">
            <a:avLst/>
          </a:prstGeom>
          <a:noFill/>
          <a:ln>
            <a:solidFill>
              <a:schemeClr val="bg1">
                <a:lumMod val="50000"/>
              </a:schemeClr>
            </a:solidFill>
          </a:ln>
        </p:spPr>
        <p:txBody>
          <a:bodyPr wrap="square" rtlCol="0">
            <a:spAutoFit/>
          </a:bodyPr>
          <a:lstStyle/>
          <a:p>
            <a:pPr algn="ctr">
              <a:lnSpc>
                <a:spcPct val="80000"/>
              </a:lnSpc>
              <a:spcBef>
                <a:spcPts val="1200"/>
              </a:spcBef>
              <a:buClr>
                <a:schemeClr val="accent2"/>
              </a:buClr>
              <a:buSzPct val="75000"/>
            </a:pPr>
            <a:r>
              <a:rPr lang="en-US" sz="2800" kern="0" dirty="0">
                <a:latin typeface="+mn-lt"/>
              </a:rPr>
              <a:t>TCP/IP</a:t>
            </a:r>
            <a:br>
              <a:rPr lang="en-US" sz="2800" kern="0" dirty="0">
                <a:latin typeface="+mn-lt"/>
              </a:rPr>
            </a:br>
            <a:r>
              <a:rPr lang="en-US" sz="2800" kern="0" dirty="0">
                <a:latin typeface="+mn-lt"/>
              </a:rPr>
              <a:t>Proponents</a:t>
            </a:r>
          </a:p>
          <a:p>
            <a:pPr algn="ctr">
              <a:lnSpc>
                <a:spcPct val="80000"/>
              </a:lnSpc>
              <a:spcBef>
                <a:spcPts val="1200"/>
              </a:spcBef>
              <a:buClr>
                <a:schemeClr val="accent2"/>
              </a:buClr>
              <a:buSzPct val="75000"/>
            </a:pPr>
            <a:endParaRPr lang="en-US" sz="2800" kern="0" dirty="0">
              <a:latin typeface="+mn-lt"/>
            </a:endParaRP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Austria</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Ireland</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Netherlands</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Nordic Countries</a:t>
            </a:r>
          </a:p>
          <a:p>
            <a:pPr marL="457200" indent="-457200">
              <a:lnSpc>
                <a:spcPct val="80000"/>
              </a:lnSpc>
              <a:spcBef>
                <a:spcPts val="1200"/>
              </a:spcBef>
              <a:buClr>
                <a:schemeClr val="accent2"/>
              </a:buClr>
              <a:buSzPct val="100000"/>
              <a:buFont typeface="Wingdings" panose="05000000000000000000" pitchFamily="2" charset="2"/>
              <a:buChar char="§"/>
            </a:pPr>
            <a:r>
              <a:rPr lang="en-US" sz="2800" b="0" i="1" kern="0" dirty="0">
                <a:latin typeface="+mn-lt"/>
              </a:rPr>
              <a:t>CERN </a:t>
            </a:r>
          </a:p>
        </p:txBody>
      </p:sp>
      <p:sp>
        <p:nvSpPr>
          <p:cNvPr id="10" name="Text Box 43"/>
          <p:cNvSpPr txBox="1">
            <a:spLocks noChangeArrowheads="1"/>
          </p:cNvSpPr>
          <p:nvPr/>
        </p:nvSpPr>
        <p:spPr bwMode="auto">
          <a:xfrm>
            <a:off x="20035" y="1299966"/>
            <a:ext cx="680526" cy="525401"/>
          </a:xfrm>
          <a:prstGeom prst="rect">
            <a:avLst/>
          </a:prstGeom>
          <a:noFill/>
          <a:ln w="12700">
            <a:noFill/>
            <a:miter lim="800000"/>
            <a:headEnd type="none" w="sm" len="sm"/>
            <a:tailEnd type="none" w="med" len="lg"/>
          </a:ln>
          <a:effectLst/>
        </p:spPr>
        <p:txBody>
          <a:bodyPr wrap="square" lIns="90000" tIns="46800" rIns="90000" bIns="46800">
            <a:spAutoFit/>
          </a:bodyPr>
          <a:lstStyle/>
          <a:p>
            <a:pPr>
              <a:spcBef>
                <a:spcPct val="50000"/>
              </a:spcBef>
            </a:pPr>
            <a:r>
              <a:rPr lang="en-US" sz="2800" dirty="0">
                <a:solidFill>
                  <a:schemeClr val="accent1"/>
                </a:solidFill>
              </a:rPr>
              <a:t>86</a:t>
            </a:r>
          </a:p>
        </p:txBody>
      </p:sp>
      <p:sp>
        <p:nvSpPr>
          <p:cNvPr id="11" name="Text Box 43"/>
          <p:cNvSpPr txBox="1">
            <a:spLocks noChangeArrowheads="1"/>
          </p:cNvSpPr>
          <p:nvPr/>
        </p:nvSpPr>
        <p:spPr bwMode="auto">
          <a:xfrm>
            <a:off x="20035" y="3027215"/>
            <a:ext cx="680526" cy="525401"/>
          </a:xfrm>
          <a:prstGeom prst="rect">
            <a:avLst/>
          </a:prstGeom>
          <a:noFill/>
          <a:ln w="12700">
            <a:noFill/>
            <a:miter lim="800000"/>
            <a:headEnd type="none" w="sm" len="sm"/>
            <a:tailEnd type="none" w="med" len="lg"/>
          </a:ln>
          <a:effectLst/>
        </p:spPr>
        <p:txBody>
          <a:bodyPr wrap="square" lIns="90000" tIns="46800" rIns="90000" bIns="46800">
            <a:spAutoFit/>
          </a:bodyPr>
          <a:lstStyle/>
          <a:p>
            <a:pPr>
              <a:spcBef>
                <a:spcPct val="50000"/>
              </a:spcBef>
            </a:pPr>
            <a:r>
              <a:rPr lang="en-US" sz="2800" dirty="0">
                <a:solidFill>
                  <a:schemeClr val="accent1"/>
                </a:solidFill>
                <a:latin typeface="Arial" charset="0"/>
              </a:rPr>
              <a:t>91</a:t>
            </a:r>
          </a:p>
        </p:txBody>
      </p:sp>
      <p:cxnSp>
        <p:nvCxnSpPr>
          <p:cNvPr id="4" name="Straight Connector 3"/>
          <p:cNvCxnSpPr/>
          <p:nvPr/>
        </p:nvCxnSpPr>
        <p:spPr bwMode="auto">
          <a:xfrm>
            <a:off x="556545" y="1570923"/>
            <a:ext cx="687626" cy="0"/>
          </a:xfrm>
          <a:prstGeom prst="line">
            <a:avLst/>
          </a:prstGeom>
          <a:noFill/>
          <a:ln w="12700" cap="flat" cmpd="sng" algn="ctr">
            <a:solidFill>
              <a:srgbClr val="CC66FF"/>
            </a:solidFill>
            <a:prstDash val="solid"/>
            <a:round/>
            <a:headEnd type="none" w="med" len="med"/>
            <a:tailEnd type="none" w="med" len="med"/>
          </a:ln>
          <a:effectLst/>
        </p:spPr>
      </p:cxnSp>
      <p:cxnSp>
        <p:nvCxnSpPr>
          <p:cNvPr id="18" name="Straight Connector 17"/>
          <p:cNvCxnSpPr/>
          <p:nvPr/>
        </p:nvCxnSpPr>
        <p:spPr bwMode="auto">
          <a:xfrm>
            <a:off x="524092" y="3244180"/>
            <a:ext cx="687626" cy="0"/>
          </a:xfrm>
          <a:prstGeom prst="line">
            <a:avLst/>
          </a:prstGeom>
          <a:noFill/>
          <a:ln w="12700" cap="flat" cmpd="sng" algn="ctr">
            <a:solidFill>
              <a:srgbClr val="CC66FF"/>
            </a:solidFill>
            <a:prstDash val="solid"/>
            <a:round/>
            <a:headEnd type="none" w="med" len="med"/>
            <a:tailEnd type="none" w="med" len="med"/>
          </a:ln>
          <a:effectLst/>
        </p:spPr>
      </p:cxnSp>
      <p:sp>
        <p:nvSpPr>
          <p:cNvPr id="8" name="AutoShape 41"/>
          <p:cNvSpPr>
            <a:spLocks noChangeArrowheads="1"/>
          </p:cNvSpPr>
          <p:nvPr/>
        </p:nvSpPr>
        <p:spPr bwMode="auto">
          <a:xfrm rot="-5400000">
            <a:off x="-1708831" y="3085095"/>
            <a:ext cx="4999756" cy="935038"/>
          </a:xfrm>
          <a:prstGeom prst="leftArrow">
            <a:avLst>
              <a:gd name="adj1" fmla="val 52806"/>
              <a:gd name="adj2" fmla="val 34037"/>
            </a:avLst>
          </a:prstGeom>
          <a:solidFill>
            <a:srgbClr val="99FF99"/>
          </a:solidFill>
          <a:ln w="12700" algn="ctr">
            <a:miter lim="800000"/>
            <a:headEnd type="none" w="sm" len="sm"/>
            <a:tailEnd type="none" w="med" len="lg"/>
          </a:ln>
          <a:effectLst/>
          <a:scene3d>
            <a:camera prst="legacyObliqueTopRight">
              <a:rot lat="0" lon="600000" rev="0"/>
            </a:camera>
            <a:lightRig rig="legacyFlat3" dir="t"/>
          </a:scene3d>
          <a:sp3d extrusionH="430200" prstMaterial="legacyMatte">
            <a:bevelT w="13500" h="13500" prst="angle"/>
            <a:bevelB w="13500" h="13500" prst="angle"/>
          </a:sp3d>
        </p:spPr>
        <p:txBody>
          <a:bodyPr wrap="none" anchor="ctr">
            <a:flatTx/>
          </a:bodyPr>
          <a:lstStyle/>
          <a:p>
            <a:endParaRPr lang="en-US"/>
          </a:p>
        </p:txBody>
      </p:sp>
      <p:sp>
        <p:nvSpPr>
          <p:cNvPr id="9" name="AutoShape 41"/>
          <p:cNvSpPr>
            <a:spLocks noChangeArrowheads="1"/>
          </p:cNvSpPr>
          <p:nvPr/>
        </p:nvSpPr>
        <p:spPr bwMode="auto">
          <a:xfrm rot="-5400000">
            <a:off x="-42605" y="1940033"/>
            <a:ext cx="1673257" cy="935038"/>
          </a:xfrm>
          <a:prstGeom prst="leftArrow">
            <a:avLst>
              <a:gd name="adj1" fmla="val 52806"/>
              <a:gd name="adj2" fmla="val 0"/>
            </a:avLst>
          </a:prstGeom>
          <a:solidFill>
            <a:srgbClr val="CC66FF"/>
          </a:solidFill>
          <a:ln w="12700" algn="ctr">
            <a:miter lim="800000"/>
            <a:headEnd type="none" w="sm" len="sm"/>
            <a:tailEnd type="none" w="med" len="lg"/>
          </a:ln>
          <a:effectLst/>
          <a:scene3d>
            <a:camera prst="legacyObliqueTopRight">
              <a:rot lat="0" lon="600000" rev="0"/>
            </a:camera>
            <a:lightRig rig="legacyFlat3" dir="t"/>
          </a:scene3d>
          <a:sp3d extrusionH="430200" prstMaterial="legacyMatte">
            <a:bevelT w="13500" h="13500" prst="angle"/>
            <a:bevelB w="13500" h="13500" prst="angle"/>
          </a:sp3d>
        </p:spPr>
        <p:txBody>
          <a:bodyPr wrap="none" anchor="ctr">
            <a:flatTx/>
          </a:bodyPr>
          <a:lstStyle/>
          <a:p>
            <a:pPr algn="ctr"/>
            <a:r>
              <a:rPr lang="en-US" sz="3600" dirty="0">
                <a:solidFill>
                  <a:schemeClr val="bg1"/>
                </a:solidFill>
                <a:effectLst>
                  <a:outerShdw blurRad="38100" dist="38100" dir="2700000" algn="tl">
                    <a:srgbClr val="000000">
                      <a:alpha val="43137"/>
                    </a:srgbClr>
                  </a:outerShdw>
                </a:effectLst>
              </a:rPr>
              <a:t>War</a:t>
            </a:r>
          </a:p>
        </p:txBody>
      </p:sp>
      <p:sp>
        <p:nvSpPr>
          <p:cNvPr id="20" name="TextBox 19"/>
          <p:cNvSpPr txBox="1"/>
          <p:nvPr/>
        </p:nvSpPr>
        <p:spPr>
          <a:xfrm>
            <a:off x="5487760" y="2132856"/>
            <a:ext cx="3476728" cy="3773341"/>
          </a:xfrm>
          <a:prstGeom prst="rect">
            <a:avLst/>
          </a:prstGeom>
          <a:noFill/>
          <a:ln>
            <a:solidFill>
              <a:schemeClr val="bg1">
                <a:lumMod val="50000"/>
              </a:schemeClr>
            </a:solidFill>
          </a:ln>
        </p:spPr>
        <p:txBody>
          <a:bodyPr wrap="square" rtlCol="0">
            <a:spAutoFit/>
          </a:bodyPr>
          <a:lstStyle/>
          <a:p>
            <a:pPr algn="ctr">
              <a:lnSpc>
                <a:spcPct val="80000"/>
              </a:lnSpc>
              <a:spcBef>
                <a:spcPts val="1200"/>
              </a:spcBef>
              <a:buClr>
                <a:schemeClr val="accent2"/>
              </a:buClr>
              <a:buSzPct val="75000"/>
            </a:pPr>
            <a:r>
              <a:rPr lang="en-US" sz="2800" kern="0" dirty="0">
                <a:latin typeface="+mn-lt"/>
              </a:rPr>
              <a:t>OSI</a:t>
            </a:r>
            <a:br>
              <a:rPr lang="en-US" sz="2800" kern="0" dirty="0">
                <a:latin typeface="+mn-lt"/>
              </a:rPr>
            </a:br>
            <a:r>
              <a:rPr lang="en-US" sz="2800" kern="0" dirty="0">
                <a:latin typeface="+mn-lt"/>
              </a:rPr>
              <a:t>Proponents</a:t>
            </a:r>
          </a:p>
          <a:p>
            <a:pPr algn="ctr">
              <a:lnSpc>
                <a:spcPct val="80000"/>
              </a:lnSpc>
              <a:spcBef>
                <a:spcPts val="1200"/>
              </a:spcBef>
              <a:buClr>
                <a:schemeClr val="accent2"/>
              </a:buClr>
              <a:buSzPct val="75000"/>
            </a:pPr>
            <a:endParaRPr lang="en-US" sz="2800" kern="0" dirty="0">
              <a:latin typeface="+mn-lt"/>
            </a:endParaRP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Germany</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Italy</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UK</a:t>
            </a:r>
          </a:p>
          <a:p>
            <a:pPr marL="457200" indent="-457200">
              <a:lnSpc>
                <a:spcPct val="80000"/>
              </a:lnSpc>
              <a:spcBef>
                <a:spcPts val="1200"/>
              </a:spcBef>
              <a:buClr>
                <a:schemeClr val="accent2"/>
              </a:buClr>
              <a:buSzPct val="100000"/>
              <a:buFont typeface="Wingdings" panose="05000000000000000000" pitchFamily="2" charset="2"/>
              <a:buChar char="§"/>
            </a:pPr>
            <a:r>
              <a:rPr lang="en-US" sz="2800" b="0" kern="0" dirty="0">
                <a:latin typeface="+mn-lt"/>
              </a:rPr>
              <a:t>Switzerland</a:t>
            </a:r>
          </a:p>
          <a:p>
            <a:pPr marL="457200" indent="-457200">
              <a:lnSpc>
                <a:spcPct val="80000"/>
              </a:lnSpc>
              <a:spcBef>
                <a:spcPts val="1200"/>
              </a:spcBef>
              <a:buClr>
                <a:schemeClr val="accent2"/>
              </a:buClr>
              <a:buSzPct val="100000"/>
              <a:buFont typeface="Wingdings" panose="05000000000000000000" pitchFamily="2" charset="2"/>
              <a:buChar char="§"/>
            </a:pPr>
            <a:r>
              <a:rPr lang="en-US" sz="2800" b="0" i="1" kern="0" dirty="0">
                <a:latin typeface="+mn-lt"/>
              </a:rPr>
              <a:t>European Comm.</a:t>
            </a:r>
          </a:p>
        </p:txBody>
      </p:sp>
    </p:spTree>
    <p:extLst>
      <p:ext uri="{BB962C8B-B14F-4D97-AF65-F5344CB8AC3E}">
        <p14:creationId xmlns:p14="http://schemas.microsoft.com/office/powerpoint/2010/main" val="72272270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7">
                                            <p:txEl>
                                              <p:pRg st="0" end="0"/>
                                            </p:txEl>
                                          </p:spTgt>
                                        </p:tgtEl>
                                        <p:attrNameLst>
                                          <p:attrName>style.visibility</p:attrName>
                                        </p:attrNameLst>
                                      </p:cBhvr>
                                      <p:to>
                                        <p:strVal val="visible"/>
                                      </p:to>
                                    </p:set>
                                    <p:animEffect transition="in" filter="dissolve">
                                      <p:cBhvr>
                                        <p:cTn id="7" dur="500"/>
                                        <p:tgtEl>
                                          <p:spTgt spid="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7">
                                            <p:txEl>
                                              <p:pRg st="2" end="2"/>
                                            </p:txEl>
                                          </p:spTgt>
                                        </p:tgtEl>
                                        <p:attrNameLst>
                                          <p:attrName>style.visibility</p:attrName>
                                        </p:attrNameLst>
                                      </p:cBhvr>
                                      <p:to>
                                        <p:strVal val="visible"/>
                                      </p:to>
                                    </p:set>
                                    <p:animEffect transition="in" filter="dissolve">
                                      <p:cBhvr>
                                        <p:cTn id="12" dur="500"/>
                                        <p:tgtEl>
                                          <p:spTgt spid="67">
                                            <p:txEl>
                                              <p:pRg st="2" end="2"/>
                                            </p:txEl>
                                          </p:spTgt>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67">
                                            <p:txEl>
                                              <p:pRg st="3" end="3"/>
                                            </p:txEl>
                                          </p:spTgt>
                                        </p:tgtEl>
                                        <p:attrNameLst>
                                          <p:attrName>style.visibility</p:attrName>
                                        </p:attrNameLst>
                                      </p:cBhvr>
                                      <p:to>
                                        <p:strVal val="visible"/>
                                      </p:to>
                                    </p:set>
                                    <p:animEffect transition="in" filter="dissolve">
                                      <p:cBhvr>
                                        <p:cTn id="16" dur="500"/>
                                        <p:tgtEl>
                                          <p:spTgt spid="67">
                                            <p:txEl>
                                              <p:pRg st="3" end="3"/>
                                            </p:txEl>
                                          </p:spTgt>
                                        </p:tgtEl>
                                      </p:cBhvr>
                                    </p:animEffect>
                                  </p:childTnLst>
                                </p:cTn>
                              </p:par>
                            </p:childTnLst>
                          </p:cTn>
                        </p:par>
                        <p:par>
                          <p:cTn id="17" fill="hold">
                            <p:stCondLst>
                              <p:cond delay="1000"/>
                            </p:stCondLst>
                            <p:childTnLst>
                              <p:par>
                                <p:cTn id="18" presetID="9" presetClass="entr" presetSubtype="0" fill="hold" nodeType="afterEffect">
                                  <p:stCondLst>
                                    <p:cond delay="0"/>
                                  </p:stCondLst>
                                  <p:childTnLst>
                                    <p:set>
                                      <p:cBhvr>
                                        <p:cTn id="19" dur="1" fill="hold">
                                          <p:stCondLst>
                                            <p:cond delay="0"/>
                                          </p:stCondLst>
                                        </p:cTn>
                                        <p:tgtEl>
                                          <p:spTgt spid="67">
                                            <p:txEl>
                                              <p:pRg st="4" end="4"/>
                                            </p:txEl>
                                          </p:spTgt>
                                        </p:tgtEl>
                                        <p:attrNameLst>
                                          <p:attrName>style.visibility</p:attrName>
                                        </p:attrNameLst>
                                      </p:cBhvr>
                                      <p:to>
                                        <p:strVal val="visible"/>
                                      </p:to>
                                    </p:set>
                                    <p:animEffect transition="in" filter="dissolve">
                                      <p:cBhvr>
                                        <p:cTn id="20" dur="500"/>
                                        <p:tgtEl>
                                          <p:spTgt spid="67">
                                            <p:txEl>
                                              <p:pRg st="4" end="4"/>
                                            </p:txEl>
                                          </p:spTgt>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67">
                                            <p:txEl>
                                              <p:pRg st="5" end="5"/>
                                            </p:txEl>
                                          </p:spTgt>
                                        </p:tgtEl>
                                        <p:attrNameLst>
                                          <p:attrName>style.visibility</p:attrName>
                                        </p:attrNameLst>
                                      </p:cBhvr>
                                      <p:to>
                                        <p:strVal val="visible"/>
                                      </p:to>
                                    </p:set>
                                    <p:animEffect transition="in" filter="dissolve">
                                      <p:cBhvr>
                                        <p:cTn id="24" dur="500"/>
                                        <p:tgtEl>
                                          <p:spTgt spid="67">
                                            <p:txEl>
                                              <p:pRg st="5" end="5"/>
                                            </p:txEl>
                                          </p:spTgt>
                                        </p:tgtEl>
                                      </p:cBhvr>
                                    </p:animEffect>
                                  </p:childTnLst>
                                </p:cTn>
                              </p:par>
                            </p:childTnLst>
                          </p:cTn>
                        </p:par>
                        <p:par>
                          <p:cTn id="25" fill="hold">
                            <p:stCondLst>
                              <p:cond delay="2000"/>
                            </p:stCondLst>
                            <p:childTnLst>
                              <p:par>
                                <p:cTn id="26" presetID="9" presetClass="entr" presetSubtype="0" fill="hold" nodeType="afterEffect">
                                  <p:stCondLst>
                                    <p:cond delay="0"/>
                                  </p:stCondLst>
                                  <p:childTnLst>
                                    <p:set>
                                      <p:cBhvr>
                                        <p:cTn id="27" dur="1" fill="hold">
                                          <p:stCondLst>
                                            <p:cond delay="0"/>
                                          </p:stCondLst>
                                        </p:cTn>
                                        <p:tgtEl>
                                          <p:spTgt spid="67">
                                            <p:txEl>
                                              <p:pRg st="6" end="6"/>
                                            </p:txEl>
                                          </p:spTgt>
                                        </p:tgtEl>
                                        <p:attrNameLst>
                                          <p:attrName>style.visibility</p:attrName>
                                        </p:attrNameLst>
                                      </p:cBhvr>
                                      <p:to>
                                        <p:strVal val="visible"/>
                                      </p:to>
                                    </p:set>
                                    <p:animEffect transition="in" filter="dissolve">
                                      <p:cBhvr>
                                        <p:cTn id="28" dur="500"/>
                                        <p:tgtEl>
                                          <p:spTgt spid="67">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20">
                                            <p:txEl>
                                              <p:pRg st="0" end="0"/>
                                            </p:txEl>
                                          </p:spTgt>
                                        </p:tgtEl>
                                        <p:attrNameLst>
                                          <p:attrName>style.visibility</p:attrName>
                                        </p:attrNameLst>
                                      </p:cBhvr>
                                      <p:to>
                                        <p:strVal val="visible"/>
                                      </p:to>
                                    </p:set>
                                    <p:animEffect transition="in" filter="dissolve">
                                      <p:cBhvr>
                                        <p:cTn id="33" dur="500"/>
                                        <p:tgtEl>
                                          <p:spTgt spid="20">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20">
                                            <p:txEl>
                                              <p:pRg st="2" end="2"/>
                                            </p:txEl>
                                          </p:spTgt>
                                        </p:tgtEl>
                                        <p:attrNameLst>
                                          <p:attrName>style.visibility</p:attrName>
                                        </p:attrNameLst>
                                      </p:cBhvr>
                                      <p:to>
                                        <p:strVal val="visible"/>
                                      </p:to>
                                    </p:set>
                                    <p:animEffect transition="in" filter="dissolve">
                                      <p:cBhvr>
                                        <p:cTn id="38" dur="500"/>
                                        <p:tgtEl>
                                          <p:spTgt spid="20">
                                            <p:txEl>
                                              <p:pRg st="2" end="2"/>
                                            </p:txEl>
                                          </p:spTgt>
                                        </p:tgtEl>
                                      </p:cBhvr>
                                    </p:animEffect>
                                  </p:childTnLst>
                                </p:cTn>
                              </p:par>
                            </p:childTnLst>
                          </p:cTn>
                        </p:par>
                        <p:par>
                          <p:cTn id="39" fill="hold">
                            <p:stCondLst>
                              <p:cond delay="500"/>
                            </p:stCondLst>
                            <p:childTnLst>
                              <p:par>
                                <p:cTn id="40" presetID="9" presetClass="entr" presetSubtype="0" fill="hold" nodeType="afterEffect">
                                  <p:stCondLst>
                                    <p:cond delay="0"/>
                                  </p:stCondLst>
                                  <p:childTnLst>
                                    <p:set>
                                      <p:cBhvr>
                                        <p:cTn id="41" dur="1" fill="hold">
                                          <p:stCondLst>
                                            <p:cond delay="0"/>
                                          </p:stCondLst>
                                        </p:cTn>
                                        <p:tgtEl>
                                          <p:spTgt spid="20">
                                            <p:txEl>
                                              <p:pRg st="3" end="3"/>
                                            </p:txEl>
                                          </p:spTgt>
                                        </p:tgtEl>
                                        <p:attrNameLst>
                                          <p:attrName>style.visibility</p:attrName>
                                        </p:attrNameLst>
                                      </p:cBhvr>
                                      <p:to>
                                        <p:strVal val="visible"/>
                                      </p:to>
                                    </p:set>
                                    <p:animEffect transition="in" filter="dissolve">
                                      <p:cBhvr>
                                        <p:cTn id="42" dur="500"/>
                                        <p:tgtEl>
                                          <p:spTgt spid="20">
                                            <p:txEl>
                                              <p:pRg st="3" end="3"/>
                                            </p:txEl>
                                          </p:spTgt>
                                        </p:tgtEl>
                                      </p:cBhvr>
                                    </p:animEffect>
                                  </p:childTnLst>
                                </p:cTn>
                              </p:par>
                            </p:childTnLst>
                          </p:cTn>
                        </p:par>
                        <p:par>
                          <p:cTn id="43" fill="hold">
                            <p:stCondLst>
                              <p:cond delay="1000"/>
                            </p:stCondLst>
                            <p:childTnLst>
                              <p:par>
                                <p:cTn id="44" presetID="9" presetClass="entr" presetSubtype="0" fill="hold" nodeType="afterEffect">
                                  <p:stCondLst>
                                    <p:cond delay="0"/>
                                  </p:stCondLst>
                                  <p:childTnLst>
                                    <p:set>
                                      <p:cBhvr>
                                        <p:cTn id="45" dur="1" fill="hold">
                                          <p:stCondLst>
                                            <p:cond delay="0"/>
                                          </p:stCondLst>
                                        </p:cTn>
                                        <p:tgtEl>
                                          <p:spTgt spid="20">
                                            <p:txEl>
                                              <p:pRg st="4" end="4"/>
                                            </p:txEl>
                                          </p:spTgt>
                                        </p:tgtEl>
                                        <p:attrNameLst>
                                          <p:attrName>style.visibility</p:attrName>
                                        </p:attrNameLst>
                                      </p:cBhvr>
                                      <p:to>
                                        <p:strVal val="visible"/>
                                      </p:to>
                                    </p:set>
                                    <p:animEffect transition="in" filter="dissolve">
                                      <p:cBhvr>
                                        <p:cTn id="46" dur="500"/>
                                        <p:tgtEl>
                                          <p:spTgt spid="20">
                                            <p:txEl>
                                              <p:pRg st="4" end="4"/>
                                            </p:txEl>
                                          </p:spTgt>
                                        </p:tgtEl>
                                      </p:cBhvr>
                                    </p:animEffect>
                                  </p:childTnLst>
                                </p:cTn>
                              </p:par>
                            </p:childTnLst>
                          </p:cTn>
                        </p:par>
                        <p:par>
                          <p:cTn id="47" fill="hold">
                            <p:stCondLst>
                              <p:cond delay="1500"/>
                            </p:stCondLst>
                            <p:childTnLst>
                              <p:par>
                                <p:cTn id="48" presetID="9" presetClass="entr" presetSubtype="0" fill="hold" nodeType="afterEffect">
                                  <p:stCondLst>
                                    <p:cond delay="0"/>
                                  </p:stCondLst>
                                  <p:childTnLst>
                                    <p:set>
                                      <p:cBhvr>
                                        <p:cTn id="49" dur="1" fill="hold">
                                          <p:stCondLst>
                                            <p:cond delay="0"/>
                                          </p:stCondLst>
                                        </p:cTn>
                                        <p:tgtEl>
                                          <p:spTgt spid="20">
                                            <p:txEl>
                                              <p:pRg st="5" end="5"/>
                                            </p:txEl>
                                          </p:spTgt>
                                        </p:tgtEl>
                                        <p:attrNameLst>
                                          <p:attrName>style.visibility</p:attrName>
                                        </p:attrNameLst>
                                      </p:cBhvr>
                                      <p:to>
                                        <p:strVal val="visible"/>
                                      </p:to>
                                    </p:set>
                                    <p:animEffect transition="in" filter="dissolve">
                                      <p:cBhvr>
                                        <p:cTn id="50" dur="500"/>
                                        <p:tgtEl>
                                          <p:spTgt spid="20">
                                            <p:txEl>
                                              <p:pRg st="5" end="5"/>
                                            </p:txEl>
                                          </p:spTgt>
                                        </p:tgtEl>
                                      </p:cBhvr>
                                    </p:animEffect>
                                  </p:childTnLst>
                                </p:cTn>
                              </p:par>
                            </p:childTnLst>
                          </p:cTn>
                        </p:par>
                        <p:par>
                          <p:cTn id="51" fill="hold">
                            <p:stCondLst>
                              <p:cond delay="2000"/>
                            </p:stCondLst>
                            <p:childTnLst>
                              <p:par>
                                <p:cTn id="52" presetID="9" presetClass="entr" presetSubtype="0" fill="hold" nodeType="afterEffect">
                                  <p:stCondLst>
                                    <p:cond delay="0"/>
                                  </p:stCondLst>
                                  <p:childTnLst>
                                    <p:set>
                                      <p:cBhvr>
                                        <p:cTn id="53" dur="1" fill="hold">
                                          <p:stCondLst>
                                            <p:cond delay="0"/>
                                          </p:stCondLst>
                                        </p:cTn>
                                        <p:tgtEl>
                                          <p:spTgt spid="20">
                                            <p:txEl>
                                              <p:pRg st="6" end="6"/>
                                            </p:txEl>
                                          </p:spTgt>
                                        </p:tgtEl>
                                        <p:attrNameLst>
                                          <p:attrName>style.visibility</p:attrName>
                                        </p:attrNameLst>
                                      </p:cBhvr>
                                      <p:to>
                                        <p:strVal val="visible"/>
                                      </p:to>
                                    </p:set>
                                    <p:animEffect transition="in" filter="dissolve">
                                      <p:cBhvr>
                                        <p:cTn id="54" dur="500"/>
                                        <p:tgtEl>
                                          <p:spTgt spid="2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36"/>
          <p:cNvGrpSpPr>
            <a:grpSpLocks/>
          </p:cNvGrpSpPr>
          <p:nvPr/>
        </p:nvGrpSpPr>
        <p:grpSpPr bwMode="auto">
          <a:xfrm>
            <a:off x="2261538" y="1124744"/>
            <a:ext cx="6486926" cy="5184576"/>
            <a:chOff x="2063" y="979"/>
            <a:chExt cx="3397" cy="2715"/>
          </a:xfrm>
          <a:solidFill>
            <a:schemeClr val="bg1">
              <a:lumMod val="85000"/>
            </a:schemeClr>
          </a:solidFill>
        </p:grpSpPr>
        <p:grpSp>
          <p:nvGrpSpPr>
            <p:cNvPr id="16" name="Group 34"/>
            <p:cNvGrpSpPr>
              <a:grpSpLocks/>
            </p:cNvGrpSpPr>
            <p:nvPr/>
          </p:nvGrpSpPr>
          <p:grpSpPr bwMode="auto">
            <a:xfrm>
              <a:off x="2063" y="996"/>
              <a:ext cx="3397" cy="2698"/>
              <a:chOff x="2063" y="996"/>
              <a:chExt cx="3397" cy="2698"/>
            </a:xfrm>
            <a:grpFill/>
          </p:grpSpPr>
          <p:grpSp>
            <p:nvGrpSpPr>
              <p:cNvPr id="19" name="Group 6"/>
              <p:cNvGrpSpPr>
                <a:grpSpLocks/>
              </p:cNvGrpSpPr>
              <p:nvPr/>
            </p:nvGrpSpPr>
            <p:grpSpPr bwMode="auto">
              <a:xfrm>
                <a:off x="2335" y="1870"/>
                <a:ext cx="618" cy="673"/>
                <a:chOff x="2335" y="1870"/>
                <a:chExt cx="618" cy="673"/>
              </a:xfrm>
              <a:grpFill/>
            </p:grpSpPr>
            <p:sp>
              <p:nvSpPr>
                <p:cNvPr id="47"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48"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50"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0"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21"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22"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25"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43"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5"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6"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8"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228600" y="-27384"/>
            <a:ext cx="8686800" cy="792088"/>
          </a:xfrm>
        </p:spPr>
        <p:txBody>
          <a:bodyPr/>
          <a:lstStyle/>
          <a:p>
            <a:r>
              <a:rPr lang="en-US" dirty="0"/>
              <a:t>CS Contribution to Internet Structures</a:t>
            </a:r>
          </a:p>
        </p:txBody>
      </p:sp>
      <p:sp>
        <p:nvSpPr>
          <p:cNvPr id="49" name="Down Arrow 48"/>
          <p:cNvSpPr/>
          <p:nvPr/>
        </p:nvSpPr>
        <p:spPr bwMode="auto">
          <a:xfrm>
            <a:off x="179512" y="764704"/>
            <a:ext cx="648072" cy="5616624"/>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10" name="Rectangle 5"/>
          <p:cNvSpPr>
            <a:spLocks noChangeArrowheads="1"/>
          </p:cNvSpPr>
          <p:nvPr/>
        </p:nvSpPr>
        <p:spPr bwMode="auto">
          <a:xfrm>
            <a:off x="1611858" y="980728"/>
            <a:ext cx="3968255" cy="1133772"/>
          </a:xfrm>
          <a:prstGeom prst="rect">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r>
              <a:rPr lang="en-US" sz="2400" b="0" dirty="0"/>
              <a:t>Oct 88</a:t>
            </a:r>
          </a:p>
          <a:p>
            <a:pPr algn="ctr" defTabSz="736600">
              <a:lnSpc>
                <a:spcPct val="94000"/>
              </a:lnSpc>
            </a:pPr>
            <a:r>
              <a:rPr lang="en-US" sz="2400" b="0" dirty="0"/>
              <a:t>Second  CCIRN* Meeting,</a:t>
            </a:r>
          </a:p>
          <a:p>
            <a:pPr algn="ctr" defTabSz="736600">
              <a:lnSpc>
                <a:spcPct val="94000"/>
              </a:lnSpc>
            </a:pPr>
            <a:r>
              <a:rPr lang="en-US" sz="2400" b="0" dirty="0"/>
              <a:t>West Virginia </a:t>
            </a:r>
          </a:p>
        </p:txBody>
      </p:sp>
      <p:sp>
        <p:nvSpPr>
          <p:cNvPr id="12" name="TextBox 11"/>
          <p:cNvSpPr txBox="1"/>
          <p:nvPr/>
        </p:nvSpPr>
        <p:spPr>
          <a:xfrm>
            <a:off x="251520" y="908722"/>
            <a:ext cx="576064" cy="461665"/>
          </a:xfrm>
          <a:prstGeom prst="rect">
            <a:avLst/>
          </a:prstGeom>
          <a:noFill/>
        </p:spPr>
        <p:txBody>
          <a:bodyPr wrap="square" rtlCol="0">
            <a:spAutoFit/>
          </a:bodyPr>
          <a:lstStyle>
            <a:defPPr>
              <a:defRPr lang="en-US"/>
            </a:defPPr>
            <a:lvl1pPr>
              <a:defRPr sz="2400">
                <a:solidFill>
                  <a:schemeClr val="accent3"/>
                </a:solidFill>
                <a:effectLst>
                  <a:outerShdw blurRad="38100" dist="38100" dir="2700000" algn="tl">
                    <a:srgbClr val="000000">
                      <a:alpha val="43137"/>
                    </a:srgbClr>
                  </a:outerShdw>
                </a:effectLst>
              </a:defRPr>
            </a:lvl1pPr>
          </a:lstStyle>
          <a:p>
            <a:r>
              <a:rPr lang="en-US" dirty="0"/>
              <a:t>88</a:t>
            </a:r>
            <a:endParaRPr lang="en-GB" dirty="0"/>
          </a:p>
        </p:txBody>
      </p:sp>
      <p:sp>
        <p:nvSpPr>
          <p:cNvPr id="13" name="Left Arrow 12"/>
          <p:cNvSpPr/>
          <p:nvPr/>
        </p:nvSpPr>
        <p:spPr bwMode="auto">
          <a:xfrm>
            <a:off x="755576" y="836714"/>
            <a:ext cx="648072" cy="766751"/>
          </a:xfrm>
          <a:prstGeom prst="leftArrow">
            <a:avLst>
              <a:gd name="adj1" fmla="val 56900"/>
              <a:gd name="adj2" fmla="val 57329"/>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endParaRPr lang="en-GB" sz="2400" b="0"/>
          </a:p>
        </p:txBody>
      </p:sp>
      <p:sp>
        <p:nvSpPr>
          <p:cNvPr id="17" name="TextBox 16"/>
          <p:cNvSpPr txBox="1"/>
          <p:nvPr/>
        </p:nvSpPr>
        <p:spPr>
          <a:xfrm>
            <a:off x="1681059" y="4005066"/>
            <a:ext cx="5112568" cy="2491451"/>
          </a:xfrm>
          <a:prstGeom prst="rect">
            <a:avLst/>
          </a:prstGeom>
          <a:noFill/>
        </p:spPr>
        <p:txBody>
          <a:bodyPr wrap="square" rtlCol="0">
            <a:spAutoFit/>
          </a:bodyPr>
          <a:lstStyle/>
          <a:p>
            <a:pPr>
              <a:lnSpc>
                <a:spcPct val="80000"/>
              </a:lnSpc>
              <a:spcBef>
                <a:spcPts val="1200"/>
              </a:spcBef>
              <a:buClr>
                <a:schemeClr val="accent2"/>
              </a:buClr>
              <a:buSzPct val="75000"/>
            </a:pPr>
            <a:r>
              <a:rPr lang="en-US" sz="2800" b="0" kern="0" dirty="0">
                <a:latin typeface="+mn-lt"/>
              </a:rPr>
              <a:t>Six people attended</a:t>
            </a:r>
          </a:p>
          <a:p>
            <a:pPr marL="342900" indent="-342900">
              <a:lnSpc>
                <a:spcPct val="80000"/>
              </a:lnSpc>
              <a:spcBef>
                <a:spcPts val="900"/>
              </a:spcBef>
              <a:buClr>
                <a:schemeClr val="accent2"/>
              </a:buClr>
              <a:buSzPct val="100000"/>
              <a:buFont typeface="Wingdings" panose="05000000000000000000" pitchFamily="2" charset="2"/>
              <a:buChar char="§"/>
            </a:pPr>
            <a:r>
              <a:rPr lang="en-US" sz="2400" b="0" i="1" kern="0" dirty="0">
                <a:latin typeface="+mn-lt"/>
              </a:rPr>
              <a:t>Mats Brunel (SE)</a:t>
            </a:r>
          </a:p>
          <a:p>
            <a:pPr marL="342900" indent="-342900">
              <a:lnSpc>
                <a:spcPct val="80000"/>
              </a:lnSpc>
              <a:spcBef>
                <a:spcPts val="900"/>
              </a:spcBef>
              <a:buClr>
                <a:schemeClr val="accent2"/>
              </a:buClr>
              <a:buSzPct val="100000"/>
              <a:buFont typeface="Wingdings" panose="05000000000000000000" pitchFamily="2" charset="2"/>
              <a:buChar char="§"/>
            </a:pPr>
            <a:r>
              <a:rPr lang="en-US" sz="2400" b="0" i="1" kern="0" dirty="0">
                <a:latin typeface="+mn-lt"/>
              </a:rPr>
              <a:t>Rob </a:t>
            </a:r>
            <a:r>
              <a:rPr lang="en-US" sz="2400" b="0" i="1" kern="0" dirty="0" err="1">
                <a:latin typeface="+mn-lt"/>
              </a:rPr>
              <a:t>Blokzijl</a:t>
            </a:r>
            <a:r>
              <a:rPr lang="en-US" sz="2400" b="0" i="1" kern="0" dirty="0">
                <a:latin typeface="+mn-lt"/>
              </a:rPr>
              <a:t> (NL)</a:t>
            </a:r>
          </a:p>
          <a:p>
            <a:pPr marL="342900" indent="-342900">
              <a:lnSpc>
                <a:spcPct val="80000"/>
              </a:lnSpc>
              <a:spcBef>
                <a:spcPts val="900"/>
              </a:spcBef>
              <a:buClr>
                <a:schemeClr val="accent2"/>
              </a:buClr>
              <a:buSzPct val="100000"/>
              <a:buFont typeface="Wingdings" panose="05000000000000000000" pitchFamily="2" charset="2"/>
              <a:buChar char="§"/>
            </a:pPr>
            <a:r>
              <a:rPr lang="en-US" sz="2400" b="0" i="1" kern="0" dirty="0">
                <a:latin typeface="+mn-lt"/>
              </a:rPr>
              <a:t>Daniel </a:t>
            </a:r>
            <a:r>
              <a:rPr lang="en-US" sz="2400" b="0" i="1" kern="0" dirty="0" err="1">
                <a:latin typeface="+mn-lt"/>
              </a:rPr>
              <a:t>Karrenberg</a:t>
            </a:r>
            <a:r>
              <a:rPr lang="en-US" sz="2400" b="0" i="1" kern="0" dirty="0">
                <a:latin typeface="+mn-lt"/>
              </a:rPr>
              <a:t> (DE)</a:t>
            </a:r>
          </a:p>
          <a:p>
            <a:pPr marL="342900" indent="-342900">
              <a:lnSpc>
                <a:spcPct val="80000"/>
              </a:lnSpc>
              <a:spcBef>
                <a:spcPts val="900"/>
              </a:spcBef>
              <a:buClr>
                <a:schemeClr val="accent2"/>
              </a:buClr>
              <a:buSzPct val="100000"/>
              <a:buFont typeface="Wingdings" panose="05000000000000000000" pitchFamily="2" charset="2"/>
              <a:buChar char="§"/>
            </a:pPr>
            <a:r>
              <a:rPr lang="en-US" sz="2400" b="0" i="1" kern="0" dirty="0">
                <a:latin typeface="+mn-lt"/>
              </a:rPr>
              <a:t>Enzo Valente (IT)</a:t>
            </a:r>
          </a:p>
          <a:p>
            <a:pPr marL="342900" indent="-342900">
              <a:lnSpc>
                <a:spcPct val="80000"/>
              </a:lnSpc>
              <a:spcBef>
                <a:spcPts val="900"/>
              </a:spcBef>
              <a:buClr>
                <a:schemeClr val="accent2"/>
              </a:buClr>
              <a:buSzPct val="100000"/>
              <a:buFont typeface="Wingdings" panose="05000000000000000000" pitchFamily="2" charset="2"/>
              <a:buChar char="§"/>
            </a:pPr>
            <a:r>
              <a:rPr lang="en-US" sz="2400" b="0" i="1" kern="0" dirty="0">
                <a:latin typeface="+mn-lt"/>
              </a:rPr>
              <a:t>Olivier and myself (CERN)</a:t>
            </a:r>
            <a:endParaRPr lang="en-GB" sz="2400" b="0" i="1" dirty="0"/>
          </a:p>
        </p:txBody>
      </p:sp>
      <p:pic>
        <p:nvPicPr>
          <p:cNvPr id="31748" name="Picture 4" descr="http://cnet3.cbsistatic.com/hub/i/2013/11/20/c7ff95ec-6de1-11e3-913e-14feb5ca9861/90017740efeda6c7a18372a2819d9cf3/vint-cerf-0216_610x407.jpg"/>
          <p:cNvPicPr>
            <a:picLocks noChangeAspect="1" noChangeArrowheads="1"/>
          </p:cNvPicPr>
          <p:nvPr/>
        </p:nvPicPr>
        <p:blipFill rotWithShape="1">
          <a:blip r:embed="rId3">
            <a:extLst>
              <a:ext uri="{28A0092B-C50C-407E-A947-70E740481C1C}">
                <a14:useLocalDpi xmlns:a14="http://schemas.microsoft.com/office/drawing/2010/main" val="0"/>
              </a:ext>
            </a:extLst>
          </a:blip>
          <a:srcRect l="14087" r="13566"/>
          <a:stretch/>
        </p:blipFill>
        <p:spPr bwMode="auto">
          <a:xfrm>
            <a:off x="5940152" y="908723"/>
            <a:ext cx="3079568" cy="284012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5"/>
          <p:cNvSpPr>
            <a:spLocks noChangeArrowheads="1"/>
          </p:cNvSpPr>
          <p:nvPr/>
        </p:nvSpPr>
        <p:spPr bwMode="auto">
          <a:xfrm>
            <a:off x="1611858" y="2265671"/>
            <a:ext cx="3968255" cy="1480918"/>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Dec 88</a:t>
            </a:r>
          </a:p>
          <a:p>
            <a:pPr algn="ctr" defTabSz="736600">
              <a:lnSpc>
                <a:spcPct val="94000"/>
              </a:lnSpc>
            </a:pPr>
            <a:r>
              <a:rPr lang="en-US" sz="2400" b="0" dirty="0"/>
              <a:t> Olivier and I call a meeting at CERN to respond to American proposal </a:t>
            </a:r>
          </a:p>
        </p:txBody>
      </p:sp>
      <p:sp>
        <p:nvSpPr>
          <p:cNvPr id="11" name="TextBox 10"/>
          <p:cNvSpPr txBox="1"/>
          <p:nvPr/>
        </p:nvSpPr>
        <p:spPr>
          <a:xfrm>
            <a:off x="251520" y="2204866"/>
            <a:ext cx="576064" cy="461665"/>
          </a:xfrm>
          <a:prstGeom prst="rect">
            <a:avLst/>
          </a:prstGeom>
          <a:noFill/>
        </p:spPr>
        <p:txBody>
          <a:bodyPr wrap="square" rtlCol="0">
            <a:spAutoFit/>
          </a:bodyPr>
          <a:lstStyle>
            <a:defPPr>
              <a:defRPr lang="en-US"/>
            </a:defPPr>
            <a:lvl1pPr>
              <a:defRPr sz="2400">
                <a:solidFill>
                  <a:schemeClr val="accent3"/>
                </a:solidFill>
                <a:effectLst>
                  <a:outerShdw blurRad="38100" dist="38100" dir="2700000" algn="tl">
                    <a:srgbClr val="000000">
                      <a:alpha val="43137"/>
                    </a:srgbClr>
                  </a:outerShdw>
                </a:effectLst>
              </a:defRPr>
            </a:lvl1pPr>
          </a:lstStyle>
          <a:p>
            <a:r>
              <a:rPr lang="en-US" dirty="0"/>
              <a:t>88</a:t>
            </a:r>
            <a:endParaRPr lang="en-GB" dirty="0"/>
          </a:p>
        </p:txBody>
      </p:sp>
      <p:sp>
        <p:nvSpPr>
          <p:cNvPr id="14" name="Left Arrow 13"/>
          <p:cNvSpPr/>
          <p:nvPr/>
        </p:nvSpPr>
        <p:spPr bwMode="auto">
          <a:xfrm>
            <a:off x="755576" y="2132858"/>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Tree>
    <p:extLst>
      <p:ext uri="{BB962C8B-B14F-4D97-AF65-F5344CB8AC3E}">
        <p14:creationId xmlns:p14="http://schemas.microsoft.com/office/powerpoint/2010/main" val="49709606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dissolve">
                                      <p:cBhvr>
                                        <p:cTn id="17" dur="500"/>
                                        <p:tgtEl>
                                          <p:spTgt spid="1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
                                            <p:txEl>
                                              <p:pRg st="1" end="1"/>
                                            </p:txEl>
                                          </p:spTgt>
                                        </p:tgtEl>
                                        <p:attrNameLst>
                                          <p:attrName>style.visibility</p:attrName>
                                        </p:attrNameLst>
                                      </p:cBhvr>
                                      <p:to>
                                        <p:strVal val="visible"/>
                                      </p:to>
                                    </p:set>
                                    <p:animEffect transition="in" filter="dissolve">
                                      <p:cBhvr>
                                        <p:cTn id="22" dur="500"/>
                                        <p:tgtEl>
                                          <p:spTgt spid="17">
                                            <p:txEl>
                                              <p:pRg st="1" end="1"/>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17">
                                            <p:txEl>
                                              <p:pRg st="2" end="2"/>
                                            </p:txEl>
                                          </p:spTgt>
                                        </p:tgtEl>
                                        <p:attrNameLst>
                                          <p:attrName>style.visibility</p:attrName>
                                        </p:attrNameLst>
                                      </p:cBhvr>
                                      <p:to>
                                        <p:strVal val="visible"/>
                                      </p:to>
                                    </p:set>
                                    <p:animEffect transition="in" filter="dissolve">
                                      <p:cBhvr>
                                        <p:cTn id="25" dur="500"/>
                                        <p:tgtEl>
                                          <p:spTgt spid="17">
                                            <p:txEl>
                                              <p:pRg st="2" end="2"/>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17">
                                            <p:txEl>
                                              <p:pRg st="3" end="3"/>
                                            </p:txEl>
                                          </p:spTgt>
                                        </p:tgtEl>
                                        <p:attrNameLst>
                                          <p:attrName>style.visibility</p:attrName>
                                        </p:attrNameLst>
                                      </p:cBhvr>
                                      <p:to>
                                        <p:strVal val="visible"/>
                                      </p:to>
                                    </p:set>
                                    <p:animEffect transition="in" filter="dissolve">
                                      <p:cBhvr>
                                        <p:cTn id="28" dur="500"/>
                                        <p:tgtEl>
                                          <p:spTgt spid="17">
                                            <p:txEl>
                                              <p:pRg st="3" end="3"/>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17">
                                            <p:txEl>
                                              <p:pRg st="4" end="4"/>
                                            </p:txEl>
                                          </p:spTgt>
                                        </p:tgtEl>
                                        <p:attrNameLst>
                                          <p:attrName>style.visibility</p:attrName>
                                        </p:attrNameLst>
                                      </p:cBhvr>
                                      <p:to>
                                        <p:strVal val="visible"/>
                                      </p:to>
                                    </p:set>
                                    <p:animEffect transition="in" filter="dissolve">
                                      <p:cBhvr>
                                        <p:cTn id="31" dur="500"/>
                                        <p:tgtEl>
                                          <p:spTgt spid="17">
                                            <p:txEl>
                                              <p:pRg st="4" end="4"/>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17">
                                            <p:txEl>
                                              <p:pRg st="5" end="5"/>
                                            </p:txEl>
                                          </p:spTgt>
                                        </p:tgtEl>
                                        <p:attrNameLst>
                                          <p:attrName>style.visibility</p:attrName>
                                        </p:attrNameLst>
                                      </p:cBhvr>
                                      <p:to>
                                        <p:strVal val="visible"/>
                                      </p:to>
                                    </p:set>
                                    <p:animEffect transition="in" filter="dissolve">
                                      <p:cBhvr>
                                        <p:cTn id="34" dur="500"/>
                                        <p:tgtEl>
                                          <p:spTgt spid="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36"/>
          <p:cNvGrpSpPr>
            <a:grpSpLocks/>
          </p:cNvGrpSpPr>
          <p:nvPr/>
        </p:nvGrpSpPr>
        <p:grpSpPr bwMode="auto">
          <a:xfrm>
            <a:off x="2261538" y="1124744"/>
            <a:ext cx="6486926" cy="5184576"/>
            <a:chOff x="2063" y="979"/>
            <a:chExt cx="3397" cy="2715"/>
          </a:xfrm>
          <a:solidFill>
            <a:schemeClr val="bg1">
              <a:lumMod val="85000"/>
            </a:schemeClr>
          </a:solidFill>
        </p:grpSpPr>
        <p:grpSp>
          <p:nvGrpSpPr>
            <p:cNvPr id="14" name="Group 34"/>
            <p:cNvGrpSpPr>
              <a:grpSpLocks/>
            </p:cNvGrpSpPr>
            <p:nvPr/>
          </p:nvGrpSpPr>
          <p:grpSpPr bwMode="auto">
            <a:xfrm>
              <a:off x="2063" y="996"/>
              <a:ext cx="3397" cy="2698"/>
              <a:chOff x="2063" y="996"/>
              <a:chExt cx="3397" cy="2698"/>
            </a:xfrm>
            <a:grpFill/>
          </p:grpSpPr>
          <p:grpSp>
            <p:nvGrpSpPr>
              <p:cNvPr id="17" name="Group 6"/>
              <p:cNvGrpSpPr>
                <a:grpSpLocks/>
              </p:cNvGrpSpPr>
              <p:nvPr/>
            </p:nvGrpSpPr>
            <p:grpSpPr bwMode="auto">
              <a:xfrm>
                <a:off x="2335" y="1870"/>
                <a:ext cx="618" cy="673"/>
                <a:chOff x="2335" y="1870"/>
                <a:chExt cx="618" cy="673"/>
              </a:xfrm>
              <a:grpFill/>
            </p:grpSpPr>
            <p:sp>
              <p:nvSpPr>
                <p:cNvPr id="52"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8"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6"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5"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 name="Title 1"/>
          <p:cNvSpPr>
            <a:spLocks noGrp="1"/>
          </p:cNvSpPr>
          <p:nvPr>
            <p:ph type="title"/>
          </p:nvPr>
        </p:nvSpPr>
        <p:spPr>
          <a:xfrm>
            <a:off x="228600" y="438944"/>
            <a:ext cx="8686800" cy="685800"/>
          </a:xfrm>
        </p:spPr>
        <p:txBody>
          <a:bodyPr/>
          <a:lstStyle/>
          <a:p>
            <a:r>
              <a:rPr lang="en-US" dirty="0"/>
              <a:t>The emergence of A&amp;R Networks</a:t>
            </a:r>
            <a:br>
              <a:rPr lang="en-US" dirty="0"/>
            </a:br>
            <a:r>
              <a:rPr lang="en-US" dirty="0"/>
              <a:t>Europe</a:t>
            </a:r>
          </a:p>
        </p:txBody>
      </p:sp>
      <p:sp>
        <p:nvSpPr>
          <p:cNvPr id="49" name="Down Arrow 48"/>
          <p:cNvSpPr/>
          <p:nvPr/>
        </p:nvSpPr>
        <p:spPr bwMode="auto">
          <a:xfrm>
            <a:off x="179512" y="1052736"/>
            <a:ext cx="648072" cy="5400600"/>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5"/>
          <p:cNvSpPr>
            <a:spLocks noChangeArrowheads="1"/>
          </p:cNvSpPr>
          <p:nvPr/>
        </p:nvSpPr>
        <p:spPr bwMode="auto">
          <a:xfrm>
            <a:off x="1618879" y="1303574"/>
            <a:ext cx="2881114" cy="439479"/>
          </a:xfrm>
          <a:prstGeom prst="rect">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charset="0"/>
                <a:ea typeface="+mn-ea"/>
                <a:cs typeface="+mn-cs"/>
              </a:rPr>
              <a:t>Norway: UNINETT</a:t>
            </a:r>
          </a:p>
        </p:txBody>
      </p:sp>
      <p:sp>
        <p:nvSpPr>
          <p:cNvPr id="22" name="TextBox 21"/>
          <p:cNvSpPr txBox="1"/>
          <p:nvPr/>
        </p:nvSpPr>
        <p:spPr>
          <a:xfrm>
            <a:off x="251520" y="1292481"/>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charset="0"/>
                <a:ea typeface="+mn-ea"/>
                <a:cs typeface="+mn-cs"/>
              </a:rPr>
              <a:t>78</a:t>
            </a:r>
            <a:endParaRPr kumimoji="0" lang="en-GB" sz="2400" b="1"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23" name="Left Arrow 22"/>
          <p:cNvSpPr/>
          <p:nvPr/>
        </p:nvSpPr>
        <p:spPr bwMode="auto">
          <a:xfrm>
            <a:off x="755576" y="1124744"/>
            <a:ext cx="648072" cy="797134"/>
          </a:xfrm>
          <a:prstGeom prst="leftArrow">
            <a:avLst>
              <a:gd name="adj1" fmla="val 56900"/>
              <a:gd name="adj2" fmla="val 57329"/>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no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925272761"/>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578" name="Picture 2" descr="\\cern.ch\dfs\Users\f\fluckige\Documents\My Pictures\01 FF-AF-EVF\FF RIPE celebration 2009\DSC_9881-The gang of 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4624"/>
            <a:ext cx="9144000" cy="607218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7504" y="107923"/>
            <a:ext cx="8928992" cy="584775"/>
          </a:xfrm>
          <a:prstGeom prst="rect">
            <a:avLst/>
          </a:prstGeom>
          <a:noFill/>
        </p:spPr>
        <p:txBody>
          <a:bodyPr wrap="square" rtlCol="0">
            <a:spAutoFit/>
          </a:bodyPr>
          <a:lstStyle/>
          <a:p>
            <a:pPr algn="ctr"/>
            <a:r>
              <a:rPr lang="en-US" sz="3200" dirty="0">
                <a:solidFill>
                  <a:srgbClr val="FFFFFF"/>
                </a:solidFill>
              </a:rPr>
              <a:t>20 years later - Anniversary Celebration</a:t>
            </a:r>
            <a:endParaRPr lang="en-GB" sz="3200" dirty="0">
              <a:solidFill>
                <a:srgbClr val="FFFFFF"/>
              </a:solidFill>
            </a:endParaRPr>
          </a:p>
        </p:txBody>
      </p:sp>
      <p:sp>
        <p:nvSpPr>
          <p:cNvPr id="4" name="TextBox 3"/>
          <p:cNvSpPr txBox="1"/>
          <p:nvPr/>
        </p:nvSpPr>
        <p:spPr>
          <a:xfrm>
            <a:off x="723764" y="6198986"/>
            <a:ext cx="1687996" cy="461665"/>
          </a:xfrm>
          <a:prstGeom prst="rect">
            <a:avLst/>
          </a:prstGeom>
          <a:noFill/>
        </p:spPr>
        <p:txBody>
          <a:bodyPr wrap="square" rtlCol="0">
            <a:spAutoFit/>
          </a:bodyPr>
          <a:lstStyle/>
          <a:p>
            <a:r>
              <a:rPr lang="en-US" sz="2400" b="0" dirty="0">
                <a:solidFill>
                  <a:srgbClr val="FFFFFF"/>
                </a:solidFill>
                <a:effectLst>
                  <a:outerShdw blurRad="38100" dist="38100" dir="2700000" algn="tl">
                    <a:srgbClr val="000000">
                      <a:alpha val="43137"/>
                    </a:srgbClr>
                  </a:outerShdw>
                </a:effectLst>
              </a:rPr>
              <a:t>Fluckiger</a:t>
            </a:r>
            <a:endParaRPr lang="en-GB" sz="2400" b="0" dirty="0">
              <a:solidFill>
                <a:srgbClr val="FFFFFF"/>
              </a:solidFill>
              <a:effectLst>
                <a:outerShdw blurRad="38100" dist="38100" dir="2700000" algn="tl">
                  <a:srgbClr val="000000">
                    <a:alpha val="43137"/>
                  </a:srgbClr>
                </a:outerShdw>
              </a:effectLst>
            </a:endParaRPr>
          </a:p>
        </p:txBody>
      </p:sp>
      <p:sp>
        <p:nvSpPr>
          <p:cNvPr id="5" name="TextBox 4"/>
          <p:cNvSpPr txBox="1"/>
          <p:nvPr/>
        </p:nvSpPr>
        <p:spPr>
          <a:xfrm>
            <a:off x="2483768" y="6207697"/>
            <a:ext cx="1832012" cy="461665"/>
          </a:xfrm>
          <a:prstGeom prst="rect">
            <a:avLst/>
          </a:prstGeom>
          <a:noFill/>
        </p:spPr>
        <p:txBody>
          <a:bodyPr wrap="square" rtlCol="0">
            <a:spAutoFit/>
          </a:bodyPr>
          <a:lstStyle/>
          <a:p>
            <a:r>
              <a:rPr lang="en-US" sz="2400" b="0" dirty="0" err="1">
                <a:solidFill>
                  <a:srgbClr val="FFFFFF"/>
                </a:solidFill>
                <a:effectLst>
                  <a:outerShdw blurRad="38100" dist="38100" dir="2700000" algn="tl">
                    <a:srgbClr val="000000">
                      <a:alpha val="43137"/>
                    </a:srgbClr>
                  </a:outerShdw>
                </a:effectLst>
              </a:rPr>
              <a:t>Karrenberg</a:t>
            </a:r>
            <a:endParaRPr lang="en-GB" sz="2400" b="0" dirty="0">
              <a:solidFill>
                <a:srgbClr val="FFFFFF"/>
              </a:solidFill>
              <a:effectLst>
                <a:outerShdw blurRad="38100" dist="38100" dir="2700000" algn="tl">
                  <a:srgbClr val="000000">
                    <a:alpha val="43137"/>
                  </a:srgbClr>
                </a:outerShdw>
              </a:effectLst>
            </a:endParaRPr>
          </a:p>
        </p:txBody>
      </p:sp>
      <p:sp>
        <p:nvSpPr>
          <p:cNvPr id="6" name="TextBox 5"/>
          <p:cNvSpPr txBox="1"/>
          <p:nvPr/>
        </p:nvSpPr>
        <p:spPr>
          <a:xfrm>
            <a:off x="4443890" y="6207697"/>
            <a:ext cx="1424254" cy="461665"/>
          </a:xfrm>
          <a:prstGeom prst="rect">
            <a:avLst/>
          </a:prstGeom>
          <a:noFill/>
        </p:spPr>
        <p:txBody>
          <a:bodyPr wrap="square" rtlCol="0">
            <a:spAutoFit/>
          </a:bodyPr>
          <a:lstStyle/>
          <a:p>
            <a:r>
              <a:rPr lang="en-US" sz="2400" b="0" dirty="0">
                <a:solidFill>
                  <a:srgbClr val="FFFFFF"/>
                </a:solidFill>
                <a:effectLst>
                  <a:outerShdw blurRad="38100" dist="38100" dir="2700000" algn="tl">
                    <a:srgbClr val="000000">
                      <a:alpha val="43137"/>
                    </a:srgbClr>
                  </a:outerShdw>
                </a:effectLst>
              </a:rPr>
              <a:t>Valente</a:t>
            </a:r>
            <a:endParaRPr lang="en-GB" sz="2400" b="0" dirty="0">
              <a:solidFill>
                <a:srgbClr val="FFFFFF"/>
              </a:solidFill>
              <a:effectLst>
                <a:outerShdw blurRad="38100" dist="38100" dir="2700000" algn="tl">
                  <a:srgbClr val="000000">
                    <a:alpha val="43137"/>
                  </a:srgbClr>
                </a:outerShdw>
              </a:effectLst>
            </a:endParaRPr>
          </a:p>
        </p:txBody>
      </p:sp>
      <p:sp>
        <p:nvSpPr>
          <p:cNvPr id="7" name="TextBox 6"/>
          <p:cNvSpPr txBox="1"/>
          <p:nvPr/>
        </p:nvSpPr>
        <p:spPr>
          <a:xfrm>
            <a:off x="5940153" y="6207697"/>
            <a:ext cx="1183940" cy="461665"/>
          </a:xfrm>
          <a:prstGeom prst="rect">
            <a:avLst/>
          </a:prstGeom>
          <a:noFill/>
        </p:spPr>
        <p:txBody>
          <a:bodyPr wrap="square" rtlCol="0">
            <a:spAutoFit/>
          </a:bodyPr>
          <a:lstStyle/>
          <a:p>
            <a:r>
              <a:rPr lang="en-US" sz="2400" b="0" dirty="0">
                <a:solidFill>
                  <a:srgbClr val="FFFFFF"/>
                </a:solidFill>
                <a:effectLst>
                  <a:outerShdw blurRad="38100" dist="38100" dir="2700000" algn="tl">
                    <a:srgbClr val="000000">
                      <a:alpha val="43137"/>
                    </a:srgbClr>
                  </a:outerShdw>
                </a:effectLst>
              </a:rPr>
              <a:t>Martin</a:t>
            </a:r>
            <a:endParaRPr lang="en-GB" sz="2400" b="0" dirty="0">
              <a:solidFill>
                <a:srgbClr val="FFFFFF"/>
              </a:solidFill>
              <a:effectLst>
                <a:outerShdw blurRad="38100" dist="38100" dir="2700000" algn="tl">
                  <a:srgbClr val="000000">
                    <a:alpha val="43137"/>
                  </a:srgbClr>
                </a:outerShdw>
              </a:effectLst>
            </a:endParaRPr>
          </a:p>
        </p:txBody>
      </p:sp>
      <p:sp>
        <p:nvSpPr>
          <p:cNvPr id="8" name="TextBox 7"/>
          <p:cNvSpPr txBox="1"/>
          <p:nvPr/>
        </p:nvSpPr>
        <p:spPr>
          <a:xfrm>
            <a:off x="7274171" y="6198405"/>
            <a:ext cx="1399964" cy="461665"/>
          </a:xfrm>
          <a:prstGeom prst="rect">
            <a:avLst/>
          </a:prstGeom>
          <a:noFill/>
        </p:spPr>
        <p:txBody>
          <a:bodyPr wrap="square" rtlCol="0">
            <a:spAutoFit/>
          </a:bodyPr>
          <a:lstStyle/>
          <a:p>
            <a:r>
              <a:rPr lang="en-US" sz="2400" b="0" dirty="0" err="1">
                <a:solidFill>
                  <a:srgbClr val="FFFFFF"/>
                </a:solidFill>
                <a:effectLst>
                  <a:outerShdw blurRad="38100" dist="38100" dir="2700000" algn="tl">
                    <a:srgbClr val="000000">
                      <a:alpha val="43137"/>
                    </a:srgbClr>
                  </a:outerShdw>
                </a:effectLst>
              </a:rPr>
              <a:t>Blokzijl</a:t>
            </a:r>
            <a:endParaRPr lang="en-GB" sz="2400" b="0"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63229417"/>
      </p:ext>
    </p:extLst>
  </p:cSld>
  <p:clrMapOvr>
    <a:overrideClrMapping bg1="lt1" tx1="dk1" bg2="lt2" tx2="dk2" accent1="accent1" accent2="accent2" accent3="accent3" accent4="accent4" accent5="accent5" accent6="accent6" hlink="hlink" folHlink="folHlink"/>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36"/>
          <p:cNvGrpSpPr>
            <a:grpSpLocks/>
          </p:cNvGrpSpPr>
          <p:nvPr/>
        </p:nvGrpSpPr>
        <p:grpSpPr bwMode="auto">
          <a:xfrm>
            <a:off x="2477562" y="1124744"/>
            <a:ext cx="6486926" cy="5184576"/>
            <a:chOff x="2063" y="979"/>
            <a:chExt cx="3397" cy="2715"/>
          </a:xfrm>
          <a:solidFill>
            <a:schemeClr val="bg1">
              <a:lumMod val="85000"/>
            </a:schemeClr>
          </a:solidFill>
        </p:grpSpPr>
        <p:grpSp>
          <p:nvGrpSpPr>
            <p:cNvPr id="20" name="Group 34"/>
            <p:cNvGrpSpPr>
              <a:grpSpLocks/>
            </p:cNvGrpSpPr>
            <p:nvPr/>
          </p:nvGrpSpPr>
          <p:grpSpPr bwMode="auto">
            <a:xfrm>
              <a:off x="2063" y="996"/>
              <a:ext cx="3397" cy="2698"/>
              <a:chOff x="2063" y="996"/>
              <a:chExt cx="3397" cy="2698"/>
            </a:xfrm>
            <a:grpFill/>
          </p:grpSpPr>
          <p:grpSp>
            <p:nvGrpSpPr>
              <p:cNvPr id="22" name="Group 6"/>
              <p:cNvGrpSpPr>
                <a:grpSpLocks/>
              </p:cNvGrpSpPr>
              <p:nvPr/>
            </p:nvGrpSpPr>
            <p:grpSpPr bwMode="auto">
              <a:xfrm>
                <a:off x="2335" y="1870"/>
                <a:ext cx="618" cy="673"/>
                <a:chOff x="2335" y="1870"/>
                <a:chExt cx="618" cy="673"/>
              </a:xfrm>
              <a:grpFill/>
            </p:grpSpPr>
            <p:sp>
              <p:nvSpPr>
                <p:cNvPr id="51"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52"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53"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3"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25"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43"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45"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46"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47"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8"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50"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1"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228600" y="-27384"/>
            <a:ext cx="8686800" cy="792088"/>
          </a:xfrm>
        </p:spPr>
        <p:txBody>
          <a:bodyPr/>
          <a:lstStyle/>
          <a:p>
            <a:r>
              <a:rPr lang="en-US" dirty="0"/>
              <a:t>CS Contribution to Internet Structures</a:t>
            </a:r>
          </a:p>
        </p:txBody>
      </p:sp>
      <p:sp>
        <p:nvSpPr>
          <p:cNvPr id="49" name="Down Arrow 48"/>
          <p:cNvSpPr/>
          <p:nvPr/>
        </p:nvSpPr>
        <p:spPr bwMode="auto">
          <a:xfrm>
            <a:off x="179512" y="764704"/>
            <a:ext cx="648072" cy="5616624"/>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9" name="Rectangle 5"/>
          <p:cNvSpPr>
            <a:spLocks noChangeArrowheads="1"/>
          </p:cNvSpPr>
          <p:nvPr/>
        </p:nvSpPr>
        <p:spPr bwMode="auto">
          <a:xfrm>
            <a:off x="1691680" y="1199055"/>
            <a:ext cx="3024336" cy="1133772"/>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May 89</a:t>
            </a:r>
          </a:p>
          <a:p>
            <a:pPr algn="ctr" defTabSz="736600">
              <a:lnSpc>
                <a:spcPct val="94000"/>
              </a:lnSpc>
            </a:pPr>
            <a:r>
              <a:rPr lang="en-US" sz="2400" b="0" dirty="0"/>
              <a:t> Rob chairs the 1</a:t>
            </a:r>
            <a:r>
              <a:rPr lang="en-US" sz="2400" b="0" baseline="30000" dirty="0"/>
              <a:t>st</a:t>
            </a:r>
            <a:r>
              <a:rPr lang="en-US" sz="2400" b="0" dirty="0"/>
              <a:t> </a:t>
            </a:r>
            <a:r>
              <a:rPr lang="en-US" sz="2400" dirty="0"/>
              <a:t>RIPE meeting </a:t>
            </a:r>
          </a:p>
        </p:txBody>
      </p:sp>
      <p:sp>
        <p:nvSpPr>
          <p:cNvPr id="11" name="TextBox 10"/>
          <p:cNvSpPr txBox="1"/>
          <p:nvPr/>
        </p:nvSpPr>
        <p:spPr>
          <a:xfrm>
            <a:off x="251520" y="1143713"/>
            <a:ext cx="576064" cy="461665"/>
          </a:xfrm>
          <a:prstGeom prst="rect">
            <a:avLst/>
          </a:prstGeom>
          <a:noFill/>
        </p:spPr>
        <p:txBody>
          <a:bodyPr wrap="square" rtlCol="0">
            <a:spAutoFit/>
          </a:bodyPr>
          <a:lstStyle/>
          <a:p>
            <a:r>
              <a:rPr lang="en-US" sz="2400" dirty="0">
                <a:solidFill>
                  <a:schemeClr val="accent3"/>
                </a:solidFill>
                <a:effectLst>
                  <a:outerShdw blurRad="38100" dist="38100" dir="2700000" algn="tl">
                    <a:srgbClr val="000000">
                      <a:alpha val="43137"/>
                    </a:srgbClr>
                  </a:outerShdw>
                </a:effectLst>
              </a:rPr>
              <a:t>89</a:t>
            </a:r>
            <a:endParaRPr lang="en-GB" sz="2400" dirty="0">
              <a:solidFill>
                <a:schemeClr val="accent3"/>
              </a:solidFill>
              <a:effectLst>
                <a:outerShdw blurRad="38100" dist="38100" dir="2700000" algn="tl">
                  <a:srgbClr val="000000">
                    <a:alpha val="43137"/>
                  </a:srgbClr>
                </a:outerShdw>
              </a:effectLst>
            </a:endParaRPr>
          </a:p>
        </p:txBody>
      </p:sp>
      <p:sp>
        <p:nvSpPr>
          <p:cNvPr id="14" name="Left Arrow 13"/>
          <p:cNvSpPr/>
          <p:nvPr/>
        </p:nvSpPr>
        <p:spPr bwMode="auto">
          <a:xfrm>
            <a:off x="755576" y="1071705"/>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
        <p:nvSpPr>
          <p:cNvPr id="13" name="Rectangle 5"/>
          <p:cNvSpPr>
            <a:spLocks noChangeArrowheads="1"/>
          </p:cNvSpPr>
          <p:nvPr/>
        </p:nvSpPr>
        <p:spPr bwMode="auto">
          <a:xfrm>
            <a:off x="1691680" y="4036314"/>
            <a:ext cx="3024336" cy="1480918"/>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May 92</a:t>
            </a:r>
          </a:p>
          <a:p>
            <a:pPr algn="ctr" defTabSz="736600">
              <a:lnSpc>
                <a:spcPct val="94000"/>
              </a:lnSpc>
            </a:pPr>
            <a:r>
              <a:rPr lang="en-US" sz="2400" b="0" dirty="0"/>
              <a:t> Daniel formally opens the</a:t>
            </a:r>
            <a:br>
              <a:rPr lang="en-US" sz="2400" b="0" dirty="0"/>
            </a:br>
            <a:r>
              <a:rPr lang="en-US" sz="2400" dirty="0"/>
              <a:t>RIPE NCC</a:t>
            </a:r>
          </a:p>
        </p:txBody>
      </p:sp>
      <p:sp>
        <p:nvSpPr>
          <p:cNvPr id="15" name="TextBox 14"/>
          <p:cNvSpPr txBox="1"/>
          <p:nvPr/>
        </p:nvSpPr>
        <p:spPr>
          <a:xfrm>
            <a:off x="251520" y="4155289"/>
            <a:ext cx="576064" cy="461665"/>
          </a:xfrm>
          <a:prstGeom prst="rect">
            <a:avLst/>
          </a:prstGeom>
          <a:noFill/>
        </p:spPr>
        <p:txBody>
          <a:bodyPr wrap="square" rtlCol="0">
            <a:spAutoFit/>
          </a:bodyPr>
          <a:lstStyle/>
          <a:p>
            <a:r>
              <a:rPr lang="en-US" sz="2400" dirty="0">
                <a:solidFill>
                  <a:schemeClr val="accent3"/>
                </a:solidFill>
                <a:effectLst>
                  <a:outerShdw blurRad="38100" dist="38100" dir="2700000" algn="tl">
                    <a:srgbClr val="000000">
                      <a:alpha val="43137"/>
                    </a:srgbClr>
                  </a:outerShdw>
                </a:effectLst>
              </a:rPr>
              <a:t>92</a:t>
            </a:r>
            <a:endParaRPr lang="en-GB" sz="2400" dirty="0">
              <a:solidFill>
                <a:schemeClr val="accent3"/>
              </a:solidFill>
              <a:effectLst>
                <a:outerShdw blurRad="38100" dist="38100" dir="2700000" algn="tl">
                  <a:srgbClr val="000000">
                    <a:alpha val="43137"/>
                  </a:srgbClr>
                </a:outerShdw>
              </a:effectLst>
            </a:endParaRPr>
          </a:p>
        </p:txBody>
      </p:sp>
      <p:sp>
        <p:nvSpPr>
          <p:cNvPr id="16" name="Left Arrow 15"/>
          <p:cNvSpPr/>
          <p:nvPr/>
        </p:nvSpPr>
        <p:spPr bwMode="auto">
          <a:xfrm>
            <a:off x="755576" y="4083281"/>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grpSp>
        <p:nvGrpSpPr>
          <p:cNvPr id="4" name="Group 3"/>
          <p:cNvGrpSpPr/>
          <p:nvPr/>
        </p:nvGrpSpPr>
        <p:grpSpPr>
          <a:xfrm>
            <a:off x="5060582" y="4005066"/>
            <a:ext cx="3975914" cy="2220877"/>
            <a:chOff x="5060582" y="4005066"/>
            <a:chExt cx="3975914" cy="2220877"/>
          </a:xfrm>
        </p:grpSpPr>
        <p:pic>
          <p:nvPicPr>
            <p:cNvPr id="10" name="Picture 2" descr="http://i1.ytimg.com/vi/l5XqJHcIsCg/maxresdefaul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8271" y="4005066"/>
              <a:ext cx="3948225" cy="222087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5060582" y="5764278"/>
              <a:ext cx="1832012" cy="461665"/>
            </a:xfrm>
            <a:prstGeom prst="rect">
              <a:avLst/>
            </a:prstGeom>
            <a:noFill/>
          </p:spPr>
          <p:txBody>
            <a:bodyPr wrap="square" rtlCol="0">
              <a:spAutoFit/>
            </a:bodyPr>
            <a:lstStyle/>
            <a:p>
              <a:r>
                <a:rPr lang="en-US" sz="2400" b="0" dirty="0" err="1">
                  <a:solidFill>
                    <a:schemeClr val="bg1"/>
                  </a:solidFill>
                  <a:effectLst>
                    <a:outerShdw blurRad="38100" dist="38100" dir="2700000" algn="tl">
                      <a:srgbClr val="000000">
                        <a:alpha val="43137"/>
                      </a:srgbClr>
                    </a:outerShdw>
                  </a:effectLst>
                </a:rPr>
                <a:t>Karrenberg</a:t>
              </a:r>
              <a:endParaRPr lang="en-GB" sz="2400" b="0" dirty="0">
                <a:solidFill>
                  <a:schemeClr val="bg1"/>
                </a:solidFill>
                <a:effectLst>
                  <a:outerShdw blurRad="38100" dist="38100" dir="2700000" algn="tl">
                    <a:srgbClr val="000000">
                      <a:alpha val="43137"/>
                    </a:srgbClr>
                  </a:outerShdw>
                </a:effectLst>
              </a:endParaRPr>
            </a:p>
          </p:txBody>
        </p:sp>
      </p:grpSp>
      <p:grpSp>
        <p:nvGrpSpPr>
          <p:cNvPr id="3" name="Group 2"/>
          <p:cNvGrpSpPr/>
          <p:nvPr/>
        </p:nvGrpSpPr>
        <p:grpSpPr>
          <a:xfrm>
            <a:off x="5028038" y="1143711"/>
            <a:ext cx="4008459" cy="2383304"/>
            <a:chOff x="5028038" y="1143711"/>
            <a:chExt cx="4008459" cy="2383304"/>
          </a:xfrm>
        </p:grpSpPr>
        <p:pic>
          <p:nvPicPr>
            <p:cNvPr id="37890" name="Picture 2" descr="http://www.ripe.net/internet-coordination/press-centre/press-photos/rob-blokzijl-addresses-a-ripe-meet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751" r="8774" b="13210"/>
            <a:stretch/>
          </p:blipFill>
          <p:spPr bwMode="auto">
            <a:xfrm>
              <a:off x="5028039" y="1143711"/>
              <a:ext cx="4008458" cy="2373896"/>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028038" y="3065350"/>
              <a:ext cx="1399964" cy="461665"/>
            </a:xfrm>
            <a:prstGeom prst="rect">
              <a:avLst/>
            </a:prstGeom>
            <a:noFill/>
          </p:spPr>
          <p:txBody>
            <a:bodyPr wrap="square" rtlCol="0">
              <a:spAutoFit/>
            </a:bodyPr>
            <a:lstStyle/>
            <a:p>
              <a:r>
                <a:rPr lang="en-US" sz="2400" b="0" dirty="0" err="1">
                  <a:solidFill>
                    <a:schemeClr val="bg1"/>
                  </a:solidFill>
                  <a:effectLst>
                    <a:outerShdw blurRad="38100" dist="38100" dir="2700000" algn="tl">
                      <a:srgbClr val="000000">
                        <a:alpha val="43137"/>
                      </a:srgbClr>
                    </a:outerShdw>
                  </a:effectLst>
                </a:rPr>
                <a:t>Blokzijl</a:t>
              </a:r>
              <a:endParaRPr lang="en-GB" sz="2400" b="0"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53032262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3"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 Contribution to Internet Structures</a:t>
            </a:r>
            <a:endParaRPr lang="en-GB" dirty="0"/>
          </a:p>
        </p:txBody>
      </p:sp>
      <p:sp>
        <p:nvSpPr>
          <p:cNvPr id="3" name="Down Arrow 2"/>
          <p:cNvSpPr/>
          <p:nvPr/>
        </p:nvSpPr>
        <p:spPr bwMode="auto">
          <a:xfrm>
            <a:off x="107504" y="772412"/>
            <a:ext cx="648072" cy="5176868"/>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p:cNvSpPr txBox="1"/>
          <p:nvPr/>
        </p:nvSpPr>
        <p:spPr>
          <a:xfrm>
            <a:off x="179512" y="1379735"/>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charset="0"/>
                <a:ea typeface="+mn-ea"/>
                <a:cs typeface="+mn-cs"/>
              </a:rPr>
              <a:t>86</a:t>
            </a:r>
            <a:endParaRPr kumimoji="0" lang="en-GB" sz="2400" b="1"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5" name="Rectangle 25"/>
          <p:cNvSpPr>
            <a:spLocks noChangeArrowheads="1"/>
          </p:cNvSpPr>
          <p:nvPr/>
        </p:nvSpPr>
        <p:spPr bwMode="auto">
          <a:xfrm>
            <a:off x="1652269" y="1177589"/>
            <a:ext cx="3279771" cy="902427"/>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IETF</a:t>
            </a:r>
          </a:p>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Arial" charset="0"/>
                <a:ea typeface="+mn-ea"/>
                <a:cs typeface="+mn-cs"/>
              </a:rPr>
              <a:t>Created</a:t>
            </a:r>
          </a:p>
        </p:txBody>
      </p:sp>
      <p:sp>
        <p:nvSpPr>
          <p:cNvPr id="46" name="Left Arrow 45"/>
          <p:cNvSpPr/>
          <p:nvPr/>
        </p:nvSpPr>
        <p:spPr bwMode="auto">
          <a:xfrm>
            <a:off x="773501" y="980728"/>
            <a:ext cx="648072" cy="1296144"/>
          </a:xfrm>
          <a:prstGeom prst="leftArrow">
            <a:avLst>
              <a:gd name="adj1" fmla="val 71033"/>
              <a:gd name="adj2" fmla="val 47894"/>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no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extBox 4"/>
          <p:cNvSpPr txBox="1"/>
          <p:nvPr/>
        </p:nvSpPr>
        <p:spPr>
          <a:xfrm>
            <a:off x="5364088" y="4581130"/>
            <a:ext cx="3386504" cy="830997"/>
          </a:xfrm>
          <a:prstGeom prst="rect">
            <a:avLst/>
          </a:prstGeom>
          <a:noFill/>
        </p:spPr>
        <p:txBody>
          <a:bodyPr wrap="non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0" i="1" u="none" strike="noStrike" kern="1200" cap="none" spc="0" normalizeH="0" baseline="0" noProof="0" dirty="0">
                <a:ln>
                  <a:noFill/>
                </a:ln>
                <a:solidFill>
                  <a:srgbClr val="000000"/>
                </a:solidFill>
                <a:effectLst/>
                <a:uLnTx/>
                <a:uFillTx/>
                <a:latin typeface="Arial" charset="0"/>
                <a:ea typeface="+mn-ea"/>
                <a:cs typeface="+mn-cs"/>
              </a:rPr>
              <a:t>Brian Carpenter, CERN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0" i="1" u="none" strike="noStrike" kern="1200" cap="none" spc="0" normalizeH="0" baseline="0" noProof="0" dirty="0">
                <a:ln>
                  <a:noFill/>
                </a:ln>
                <a:solidFill>
                  <a:srgbClr val="000000"/>
                </a:solidFill>
                <a:effectLst/>
                <a:uLnTx/>
                <a:uFillTx/>
                <a:latin typeface="Arial" charset="0"/>
                <a:ea typeface="+mn-ea"/>
                <a:cs typeface="+mn-cs"/>
              </a:rPr>
              <a:t>Chair  2005 -2007</a:t>
            </a:r>
            <a:endParaRPr kumimoji="0" lang="en-GB" sz="2400" b="0" i="1"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TextBox 5"/>
          <p:cNvSpPr txBox="1"/>
          <p:nvPr/>
        </p:nvSpPr>
        <p:spPr>
          <a:xfrm>
            <a:off x="1110370" y="3645024"/>
            <a:ext cx="3821670" cy="2677656"/>
          </a:xfrm>
          <a:prstGeom prst="rect">
            <a:avLst/>
          </a:prstGeom>
          <a:noFill/>
          <a:ln>
            <a:solidFill>
              <a:srgbClr val="006699"/>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800" b="0" i="0" u="none" strike="noStrike" kern="1200" cap="none" spc="0" normalizeH="0" baseline="0" noProof="0" dirty="0">
                <a:ln>
                  <a:noFill/>
                </a:ln>
                <a:solidFill>
                  <a:srgbClr val="000000"/>
                </a:solidFill>
                <a:effectLst/>
                <a:uLnTx/>
                <a:uFillTx/>
                <a:latin typeface="Arial" charset="0"/>
                <a:ea typeface="+mn-ea"/>
                <a:cs typeface="+mn-cs"/>
              </a:rPr>
              <a:t> </a:t>
            </a:r>
            <a:r>
              <a:rPr kumimoji="0" lang="en-GB" sz="2800" b="1" i="0" u="none" strike="noStrike" kern="1200" cap="none" spc="0" normalizeH="0" baseline="0" noProof="0" dirty="0">
                <a:ln>
                  <a:noFill/>
                </a:ln>
                <a:solidFill>
                  <a:srgbClr val="000000"/>
                </a:solidFill>
                <a:effectLst/>
                <a:uLnTx/>
                <a:uFillTx/>
                <a:latin typeface="Arial" charset="0"/>
                <a:ea typeface="+mn-ea"/>
                <a:cs typeface="+mn-cs"/>
              </a:rPr>
              <a:t>Internet Engineering Task Force</a:t>
            </a:r>
            <a:endParaRPr kumimoji="0" lang="en-US" sz="28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8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Arial" charset="0"/>
                <a:ea typeface="+mn-ea"/>
                <a:cs typeface="+mn-cs"/>
              </a:rPr>
              <a:t>The </a:t>
            </a:r>
            <a:r>
              <a:rPr kumimoji="0" lang="en-US" sz="2800" b="1" i="0" u="none" strike="noStrike" kern="1200" cap="none" spc="0" normalizeH="0" baseline="0" noProof="0" dirty="0">
                <a:ln>
                  <a:noFill/>
                </a:ln>
                <a:solidFill>
                  <a:srgbClr val="006699"/>
                </a:solidFill>
                <a:effectLst/>
                <a:uLnTx/>
                <a:uFillTx/>
                <a:latin typeface="Arial" charset="0"/>
                <a:ea typeface="+mn-ea"/>
                <a:cs typeface="+mn-cs"/>
              </a:rPr>
              <a:t>fully open </a:t>
            </a:r>
            <a:r>
              <a:rPr kumimoji="0" lang="en-US" sz="2800" b="0" i="0" u="none" strike="noStrike" kern="1200" cap="none" spc="0" normalizeH="0" baseline="0" noProof="0" dirty="0">
                <a:ln>
                  <a:noFill/>
                </a:ln>
                <a:solidFill>
                  <a:srgbClr val="000000"/>
                </a:solidFill>
                <a:effectLst/>
                <a:uLnTx/>
                <a:uFillTx/>
                <a:latin typeface="Arial" charset="0"/>
                <a:ea typeface="+mn-ea"/>
                <a:cs typeface="+mn-cs"/>
              </a:rPr>
              <a:t>structure no develop Internet Standards</a:t>
            </a: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0904" name="Picture 8" descr="http://image2.sina.com.cn/IT/ul/2005/1029/U1235P2DT20051029095234.gif"/>
          <p:cNvPicPr>
            <a:picLocks noChangeAspect="1" noChangeArrowheads="1"/>
          </p:cNvPicPr>
          <p:nvPr/>
        </p:nvPicPr>
        <p:blipFill rotWithShape="1">
          <a:blip r:embed="rId3">
            <a:extLst>
              <a:ext uri="{28A0092B-C50C-407E-A947-70E740481C1C}">
                <a14:useLocalDpi xmlns:a14="http://schemas.microsoft.com/office/drawing/2010/main" val="0"/>
              </a:ext>
            </a:extLst>
          </a:blip>
          <a:srcRect b="19832"/>
          <a:stretch/>
        </p:blipFill>
        <p:spPr bwMode="auto">
          <a:xfrm>
            <a:off x="5214826" y="1161897"/>
            <a:ext cx="3619500" cy="3436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46898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80904"/>
                                        </p:tgtEl>
                                        <p:attrNameLst>
                                          <p:attrName>style.visibility</p:attrName>
                                        </p:attrNameLst>
                                      </p:cBhvr>
                                      <p:to>
                                        <p:strVal val="visible"/>
                                      </p:to>
                                    </p:set>
                                    <p:anim calcmode="lin" valueType="num">
                                      <p:cBhvr>
                                        <p:cTn id="26" dur="500" fill="hold"/>
                                        <p:tgtEl>
                                          <p:spTgt spid="80904"/>
                                        </p:tgtEl>
                                        <p:attrNameLst>
                                          <p:attrName>ppt_w</p:attrName>
                                        </p:attrNameLst>
                                      </p:cBhvr>
                                      <p:tavLst>
                                        <p:tav tm="0">
                                          <p:val>
                                            <p:fltVal val="0"/>
                                          </p:val>
                                        </p:tav>
                                        <p:tav tm="100000">
                                          <p:val>
                                            <p:strVal val="#ppt_w"/>
                                          </p:val>
                                        </p:tav>
                                      </p:tavLst>
                                    </p:anim>
                                    <p:anim calcmode="lin" valueType="num">
                                      <p:cBhvr>
                                        <p:cTn id="27" dur="500" fill="hold"/>
                                        <p:tgtEl>
                                          <p:spTgt spid="80904"/>
                                        </p:tgtEl>
                                        <p:attrNameLst>
                                          <p:attrName>ppt_h</p:attrName>
                                        </p:attrNameLst>
                                      </p:cBhvr>
                                      <p:tavLst>
                                        <p:tav tm="0">
                                          <p:val>
                                            <p:fltVal val="0"/>
                                          </p:val>
                                        </p:tav>
                                        <p:tav tm="100000">
                                          <p:val>
                                            <p:strVal val="#ppt_h"/>
                                          </p:val>
                                        </p:tav>
                                      </p:tavLst>
                                    </p:anim>
                                    <p:animEffect transition="in" filter="fade">
                                      <p:cBhvr>
                                        <p:cTn id="28" dur="500"/>
                                        <p:tgtEl>
                                          <p:spTgt spid="809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5"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41"/>
          <p:cNvSpPr>
            <a:spLocks noChangeArrowheads="1"/>
          </p:cNvSpPr>
          <p:nvPr/>
        </p:nvSpPr>
        <p:spPr bwMode="auto">
          <a:xfrm rot="-5400000">
            <a:off x="-335406" y="2709135"/>
            <a:ext cx="1750983" cy="935038"/>
          </a:xfrm>
          <a:prstGeom prst="leftArrow">
            <a:avLst>
              <a:gd name="adj1" fmla="val 52806"/>
              <a:gd name="adj2" fmla="val 0"/>
            </a:avLst>
          </a:prstGeom>
          <a:solidFill>
            <a:srgbClr val="CC66FF"/>
          </a:solidFill>
          <a:ln w="12700" algn="ctr">
            <a:miter lim="800000"/>
            <a:headEnd type="none" w="sm" len="sm"/>
            <a:tailEnd type="none" w="med" len="lg"/>
          </a:ln>
          <a:effectLst/>
          <a:scene3d>
            <a:camera prst="legacyObliqueTopRight">
              <a:rot lat="0" lon="600000" rev="0"/>
            </a:camera>
            <a:lightRig rig="legacyFlat3" dir="t"/>
          </a:scene3d>
          <a:sp3d extrusionH="430200" prstMaterial="legacyMatte">
            <a:bevelT w="13500" h="13500" prst="angle"/>
            <a:bevelB w="13500" h="13500" prst="angle"/>
          </a:sp3d>
        </p:spPr>
        <p:txBody>
          <a:bodyPr wrap="none" anchor="ctr">
            <a:flatTx/>
          </a:bodyPr>
          <a:lstStyle/>
          <a:p>
            <a:pPr algn="ctr"/>
            <a:r>
              <a:rPr lang="en-US" sz="3600" dirty="0">
                <a:solidFill>
                  <a:schemeClr val="bg1"/>
                </a:solidFill>
                <a:effectLst>
                  <a:outerShdw blurRad="38100" dist="38100" dir="2700000" algn="tl">
                    <a:srgbClr val="000000">
                      <a:alpha val="43137"/>
                    </a:srgbClr>
                  </a:outerShdw>
                </a:effectLst>
              </a:rPr>
              <a:t>War</a:t>
            </a:r>
          </a:p>
        </p:txBody>
      </p:sp>
      <p:sp>
        <p:nvSpPr>
          <p:cNvPr id="2" name="Title 1"/>
          <p:cNvSpPr>
            <a:spLocks noGrp="1"/>
          </p:cNvSpPr>
          <p:nvPr>
            <p:ph type="title"/>
          </p:nvPr>
        </p:nvSpPr>
        <p:spPr>
          <a:xfrm>
            <a:off x="228600" y="-27384"/>
            <a:ext cx="8686800" cy="685800"/>
          </a:xfrm>
        </p:spPr>
        <p:txBody>
          <a:bodyPr/>
          <a:lstStyle/>
          <a:p>
            <a:r>
              <a:rPr lang="en-US" dirty="0"/>
              <a:t>CERN – The IP Star</a:t>
            </a:r>
          </a:p>
        </p:txBody>
      </p:sp>
      <p:sp>
        <p:nvSpPr>
          <p:cNvPr id="49" name="Down Arrow 48"/>
          <p:cNvSpPr/>
          <p:nvPr/>
        </p:nvSpPr>
        <p:spPr bwMode="auto">
          <a:xfrm>
            <a:off x="683568" y="836712"/>
            <a:ext cx="648072" cy="5616624"/>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TextBox 49"/>
          <p:cNvSpPr txBox="1"/>
          <p:nvPr/>
        </p:nvSpPr>
        <p:spPr>
          <a:xfrm>
            <a:off x="755576" y="865851"/>
            <a:ext cx="576064" cy="461665"/>
          </a:xfrm>
          <a:prstGeom prst="rect">
            <a:avLst/>
          </a:prstGeom>
          <a:noFill/>
        </p:spPr>
        <p:txBody>
          <a:bodyPr wrap="square" rtlCol="0">
            <a:spAutoFit/>
          </a:bodyPr>
          <a:lstStyle/>
          <a:p>
            <a:r>
              <a:rPr lang="en-US" sz="2400" dirty="0">
                <a:solidFill>
                  <a:schemeClr val="accent3"/>
                </a:solidFill>
              </a:rPr>
              <a:t>81</a:t>
            </a:r>
            <a:endParaRPr lang="en-GB" sz="2400" dirty="0">
              <a:solidFill>
                <a:schemeClr val="accent3"/>
              </a:solidFill>
            </a:endParaRPr>
          </a:p>
        </p:txBody>
      </p:sp>
      <p:sp>
        <p:nvSpPr>
          <p:cNvPr id="10" name="TextBox 9"/>
          <p:cNvSpPr txBox="1"/>
          <p:nvPr/>
        </p:nvSpPr>
        <p:spPr>
          <a:xfrm>
            <a:off x="751817" y="2996955"/>
            <a:ext cx="576064" cy="461665"/>
          </a:xfrm>
          <a:prstGeom prst="rect">
            <a:avLst/>
          </a:prstGeom>
          <a:noFill/>
        </p:spPr>
        <p:txBody>
          <a:bodyPr wrap="square" rtlCol="0">
            <a:spAutoFit/>
          </a:bodyPr>
          <a:lstStyle/>
          <a:p>
            <a:r>
              <a:rPr lang="en-US" sz="2400" dirty="0">
                <a:solidFill>
                  <a:schemeClr val="accent3"/>
                </a:solidFill>
              </a:rPr>
              <a:t>89</a:t>
            </a:r>
            <a:endParaRPr lang="en-GB" sz="2400" dirty="0">
              <a:solidFill>
                <a:schemeClr val="accent3"/>
              </a:solidFill>
            </a:endParaRPr>
          </a:p>
        </p:txBody>
      </p:sp>
      <p:sp>
        <p:nvSpPr>
          <p:cNvPr id="13" name="TextBox 12"/>
          <p:cNvSpPr txBox="1"/>
          <p:nvPr/>
        </p:nvSpPr>
        <p:spPr>
          <a:xfrm>
            <a:off x="759335" y="2060850"/>
            <a:ext cx="576064" cy="461665"/>
          </a:xfrm>
          <a:prstGeom prst="rect">
            <a:avLst/>
          </a:prstGeom>
          <a:noFill/>
        </p:spPr>
        <p:txBody>
          <a:bodyPr wrap="square" rtlCol="0">
            <a:spAutoFit/>
          </a:bodyPr>
          <a:lstStyle/>
          <a:p>
            <a:r>
              <a:rPr lang="en-US" sz="2400" dirty="0">
                <a:solidFill>
                  <a:schemeClr val="accent3"/>
                </a:solidFill>
              </a:rPr>
              <a:t>86</a:t>
            </a:r>
            <a:endParaRPr lang="en-GB" sz="2400" dirty="0">
              <a:solidFill>
                <a:schemeClr val="accent3"/>
              </a:solidFill>
            </a:endParaRPr>
          </a:p>
        </p:txBody>
      </p:sp>
      <p:sp>
        <p:nvSpPr>
          <p:cNvPr id="14" name="TextBox 13"/>
          <p:cNvSpPr txBox="1"/>
          <p:nvPr/>
        </p:nvSpPr>
        <p:spPr>
          <a:xfrm>
            <a:off x="755576" y="3821312"/>
            <a:ext cx="576064" cy="461665"/>
          </a:xfrm>
          <a:prstGeom prst="rect">
            <a:avLst/>
          </a:prstGeom>
          <a:noFill/>
        </p:spPr>
        <p:txBody>
          <a:bodyPr wrap="square" rtlCol="0">
            <a:spAutoFit/>
          </a:bodyPr>
          <a:lstStyle/>
          <a:p>
            <a:r>
              <a:rPr lang="en-US" sz="2400" dirty="0">
                <a:solidFill>
                  <a:schemeClr val="accent3"/>
                </a:solidFill>
              </a:rPr>
              <a:t>91</a:t>
            </a:r>
            <a:endParaRPr lang="en-GB" sz="2400" dirty="0">
              <a:solidFill>
                <a:schemeClr val="accent3"/>
              </a:solidFill>
            </a:endParaRPr>
          </a:p>
        </p:txBody>
      </p:sp>
      <p:sp>
        <p:nvSpPr>
          <p:cNvPr id="15" name="Rectangle 5"/>
          <p:cNvSpPr>
            <a:spLocks noChangeArrowheads="1"/>
          </p:cNvSpPr>
          <p:nvPr/>
        </p:nvSpPr>
        <p:spPr bwMode="auto">
          <a:xfrm>
            <a:off x="2189350" y="3884037"/>
            <a:ext cx="3522131" cy="758501"/>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lIns="0" rIns="0" anchor="ctr">
            <a:noAutofit/>
            <a:flatTx/>
          </a:bodyPr>
          <a:lstStyle/>
          <a:p>
            <a:pPr algn="ctr" defTabSz="736600">
              <a:lnSpc>
                <a:spcPct val="94000"/>
              </a:lnSpc>
            </a:pPr>
            <a:r>
              <a:rPr lang="en-US" sz="2400" b="0" dirty="0"/>
              <a:t>CERN Largest Internet Hub in Europe</a:t>
            </a:r>
            <a:endParaRPr lang="en-US" sz="2400" dirty="0"/>
          </a:p>
        </p:txBody>
      </p:sp>
      <p:sp>
        <p:nvSpPr>
          <p:cNvPr id="17" name="Left Arrow 16"/>
          <p:cNvSpPr/>
          <p:nvPr/>
        </p:nvSpPr>
        <p:spPr bwMode="auto">
          <a:xfrm>
            <a:off x="1259632" y="3717034"/>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
        <p:nvSpPr>
          <p:cNvPr id="3" name="Rectangle 5">
            <a:extLst>
              <a:ext uri="{FF2B5EF4-FFF2-40B4-BE49-F238E27FC236}">
                <a16:creationId xmlns:a16="http://schemas.microsoft.com/office/drawing/2014/main" id="{A39B9390-6645-4C59-8951-03EF769D8D7F}"/>
              </a:ext>
            </a:extLst>
          </p:cNvPr>
          <p:cNvSpPr>
            <a:spLocks noChangeArrowheads="1"/>
          </p:cNvSpPr>
          <p:nvPr/>
        </p:nvSpPr>
        <p:spPr bwMode="auto">
          <a:xfrm>
            <a:off x="2081222" y="2047384"/>
            <a:ext cx="4867042" cy="504056"/>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lIns="0" rIns="0" anchor="ctr">
            <a:noAutofit/>
            <a:flatTx/>
          </a:bodyPr>
          <a:lstStyle/>
          <a:p>
            <a:pPr algn="ctr" defTabSz="736600">
              <a:lnSpc>
                <a:spcPct val="94000"/>
              </a:lnSpc>
            </a:pPr>
            <a:r>
              <a:rPr lang="en-US" sz="2400" b="0" dirty="0"/>
              <a:t>War Will Last </a:t>
            </a:r>
            <a:r>
              <a:rPr lang="en-US" sz="2400" dirty="0"/>
              <a:t>5</a:t>
            </a:r>
            <a:r>
              <a:rPr lang="en-US" sz="2400" b="0" dirty="0"/>
              <a:t> years</a:t>
            </a:r>
          </a:p>
        </p:txBody>
      </p:sp>
      <p:sp>
        <p:nvSpPr>
          <p:cNvPr id="4" name="Left Arrow 24">
            <a:extLst>
              <a:ext uri="{FF2B5EF4-FFF2-40B4-BE49-F238E27FC236}">
                <a16:creationId xmlns:a16="http://schemas.microsoft.com/office/drawing/2014/main" id="{9989ECD2-DBAA-2547-7520-83EAB8CBC1F4}"/>
              </a:ext>
            </a:extLst>
          </p:cNvPr>
          <p:cNvSpPr/>
          <p:nvPr/>
        </p:nvSpPr>
        <p:spPr bwMode="auto">
          <a:xfrm>
            <a:off x="1275293" y="1916038"/>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spTree>
    <p:extLst>
      <p:ext uri="{BB962C8B-B14F-4D97-AF65-F5344CB8AC3E}">
        <p14:creationId xmlns:p14="http://schemas.microsoft.com/office/powerpoint/2010/main" val="124421106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0962" name="Picture 2" descr="\\cern.ch\dfs\Users\f\fluckige\Documents\My Pictures\nn Networking History-Maps\Map-International Leased Lines 1991-high-Q 30-Nov-2010-croppe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31369" y="0"/>
            <a:ext cx="508126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339090"/>
      </p:ext>
    </p:extLst>
  </p:cSld>
  <p:clrMapOvr>
    <a:overrideClrMapping bg1="dk2" tx1="lt1" bg2="dk1" tx2="lt2" accent1="accent1" accent2="accent2" accent3="accent3" accent4="accent4" accent5="accent5" accent6="accent6" hlink="hlink" folHlink="folHlink"/>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p:cTn id="7" dur="500" fill="hold"/>
                                        <p:tgtEl>
                                          <p:spTgt spid="40962"/>
                                        </p:tgtEl>
                                        <p:attrNameLst>
                                          <p:attrName>ppt_w</p:attrName>
                                        </p:attrNameLst>
                                      </p:cBhvr>
                                      <p:tavLst>
                                        <p:tav tm="0">
                                          <p:val>
                                            <p:fltVal val="0"/>
                                          </p:val>
                                        </p:tav>
                                        <p:tav tm="100000">
                                          <p:val>
                                            <p:strVal val="#ppt_w"/>
                                          </p:val>
                                        </p:tav>
                                      </p:tavLst>
                                    </p:anim>
                                    <p:anim calcmode="lin" valueType="num">
                                      <p:cBhvr>
                                        <p:cTn id="8" dur="500" fill="hold"/>
                                        <p:tgtEl>
                                          <p:spTgt spid="40962"/>
                                        </p:tgtEl>
                                        <p:attrNameLst>
                                          <p:attrName>ppt_h</p:attrName>
                                        </p:attrNameLst>
                                      </p:cBhvr>
                                      <p:tavLst>
                                        <p:tav tm="0">
                                          <p:val>
                                            <p:fltVal val="0"/>
                                          </p:val>
                                        </p:tav>
                                        <p:tav tm="100000">
                                          <p:val>
                                            <p:strVal val="#ppt_h"/>
                                          </p:val>
                                        </p:tav>
                                      </p:tavLst>
                                    </p:anim>
                                    <p:animEffect transition="in" filter="fade">
                                      <p:cBhvr>
                                        <p:cTn id="9" dur="5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84"/>
            <a:ext cx="8686800" cy="685800"/>
          </a:xfrm>
        </p:spPr>
        <p:txBody>
          <a:bodyPr/>
          <a:lstStyle/>
          <a:p>
            <a:r>
              <a:rPr lang="en-US" dirty="0"/>
              <a:t>The Dawning of the Web</a:t>
            </a:r>
          </a:p>
        </p:txBody>
      </p:sp>
      <p:sp>
        <p:nvSpPr>
          <p:cNvPr id="49" name="Down Arrow 48"/>
          <p:cNvSpPr/>
          <p:nvPr/>
        </p:nvSpPr>
        <p:spPr bwMode="auto">
          <a:xfrm>
            <a:off x="192363" y="764704"/>
            <a:ext cx="648072" cy="5616624"/>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5"/>
          <p:cNvSpPr>
            <a:spLocks noChangeArrowheads="1"/>
          </p:cNvSpPr>
          <p:nvPr/>
        </p:nvSpPr>
        <p:spPr bwMode="auto">
          <a:xfrm>
            <a:off x="1696981" y="933182"/>
            <a:ext cx="3220637" cy="902427"/>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Arial" charset="0"/>
                <a:ea typeface="+mn-ea"/>
                <a:cs typeface="+mn-cs"/>
              </a:rPr>
              <a:t>TBL releases</a:t>
            </a:r>
            <a:br>
              <a:rPr kumimoji="0" lang="en-US" sz="2800" b="0" i="0" u="none" strike="noStrike" kern="1200" cap="none" spc="0" normalizeH="0" baseline="0" noProof="0" dirty="0">
                <a:ln>
                  <a:noFill/>
                </a:ln>
                <a:solidFill>
                  <a:srgbClr val="000000"/>
                </a:solidFill>
                <a:effectLst/>
                <a:uLnTx/>
                <a:uFillTx/>
                <a:latin typeface="Arial" charset="0"/>
                <a:ea typeface="+mn-ea"/>
                <a:cs typeface="+mn-cs"/>
              </a:rPr>
            </a:br>
            <a:r>
              <a:rPr kumimoji="0" lang="en-US" sz="2800" b="1" i="0" u="none" strike="noStrike" kern="1200" cap="none" spc="0" normalizeH="0" baseline="0" noProof="0" dirty="0">
                <a:ln>
                  <a:noFill/>
                </a:ln>
                <a:solidFill>
                  <a:srgbClr val="000000"/>
                </a:solidFill>
                <a:effectLst/>
                <a:uLnTx/>
                <a:uFillTx/>
                <a:latin typeface="Arial" charset="0"/>
                <a:ea typeface="+mn-ea"/>
                <a:cs typeface="+mn-cs"/>
              </a:rPr>
              <a:t>First Web Server</a:t>
            </a:r>
            <a:endParaRPr kumimoji="0" lang="en-US" sz="24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2" name="Left Arrow 21"/>
          <p:cNvSpPr/>
          <p:nvPr/>
        </p:nvSpPr>
        <p:spPr bwMode="auto">
          <a:xfrm>
            <a:off x="902310" y="872405"/>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TextBox 22"/>
          <p:cNvSpPr txBox="1"/>
          <p:nvPr/>
        </p:nvSpPr>
        <p:spPr>
          <a:xfrm>
            <a:off x="250621" y="1024949"/>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90</a:t>
            </a:r>
            <a:endParaRPr kumimoji="0" lang="en-GB"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pic>
        <p:nvPicPr>
          <p:cNvPr id="43012" name="Picture 4" descr="http://www.ibiblio.org/pioneers/images/pics/bernersle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7192" y="872405"/>
            <a:ext cx="1734492" cy="2271941"/>
          </a:xfrm>
          <a:prstGeom prst="rect">
            <a:avLst/>
          </a:prstGeom>
          <a:noFill/>
          <a:ln>
            <a:solidFill>
              <a:srgbClr val="006699"/>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5FAD5A38-61BD-4E3C-8889-0FF9E82883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7703" y="4472520"/>
            <a:ext cx="3712241" cy="2058082"/>
          </a:xfrm>
          <a:prstGeom prst="rect">
            <a:avLst/>
          </a:prstGeom>
        </p:spPr>
      </p:pic>
      <p:sp>
        <p:nvSpPr>
          <p:cNvPr id="24" name="Rectangle 5">
            <a:extLst>
              <a:ext uri="{FF2B5EF4-FFF2-40B4-BE49-F238E27FC236}">
                <a16:creationId xmlns:a16="http://schemas.microsoft.com/office/drawing/2014/main" id="{CDF3499F-A4A0-4FFD-89C5-01832D2D3C07}"/>
              </a:ext>
            </a:extLst>
          </p:cNvPr>
          <p:cNvSpPr>
            <a:spLocks noChangeArrowheads="1"/>
          </p:cNvSpPr>
          <p:nvPr/>
        </p:nvSpPr>
        <p:spPr bwMode="auto">
          <a:xfrm>
            <a:off x="1684443" y="3742595"/>
            <a:ext cx="3220637" cy="2811860"/>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Marc Andreessen </a:t>
            </a:r>
            <a:r>
              <a:rPr kumimoji="0" lang="en-US" sz="2800" b="0" i="0" u="none" strike="noStrike" kern="1200" cap="none" spc="0" normalizeH="0" baseline="0" noProof="0" dirty="0">
                <a:ln>
                  <a:noFill/>
                </a:ln>
                <a:solidFill>
                  <a:srgbClr val="000000"/>
                </a:solidFill>
                <a:effectLst/>
                <a:uLnTx/>
                <a:uFillTx/>
                <a:latin typeface="Arial" charset="0"/>
                <a:ea typeface="+mn-ea"/>
                <a:cs typeface="+mn-cs"/>
              </a:rPr>
              <a:t>and </a:t>
            </a:r>
            <a:r>
              <a:rPr kumimoji="0" lang="en-US" sz="2800" b="1" i="0" u="none" strike="noStrike" kern="1200" cap="none" spc="0" normalizeH="0" baseline="0" noProof="0" dirty="0">
                <a:ln>
                  <a:noFill/>
                </a:ln>
                <a:solidFill>
                  <a:srgbClr val="000000"/>
                </a:solidFill>
                <a:effectLst/>
                <a:uLnTx/>
                <a:uFillTx/>
                <a:latin typeface="Arial" charset="0"/>
                <a:ea typeface="+mn-ea"/>
                <a:cs typeface="+mn-cs"/>
              </a:rPr>
              <a:t>Eric Bina </a:t>
            </a:r>
            <a:r>
              <a:rPr kumimoji="0" lang="en-US" sz="2800" b="0" i="0" u="none" strike="noStrike" kern="1200" cap="none" spc="0" normalizeH="0" baseline="0" noProof="0" dirty="0">
                <a:ln>
                  <a:noFill/>
                </a:ln>
                <a:solidFill>
                  <a:srgbClr val="000000"/>
                </a:solidFill>
                <a:effectLst/>
                <a:uLnTx/>
                <a:uFillTx/>
                <a:latin typeface="Arial" charset="0"/>
                <a:ea typeface="+mn-ea"/>
                <a:cs typeface="+mn-cs"/>
              </a:rPr>
              <a:t>release </a:t>
            </a:r>
          </a:p>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MOSAIC</a:t>
            </a:r>
            <a:br>
              <a:rPr kumimoji="0" lang="en-US" sz="2800" b="0" i="0" u="none" strike="noStrike" kern="1200" cap="none" spc="0" normalizeH="0" baseline="0" noProof="0" dirty="0">
                <a:ln>
                  <a:noFill/>
                </a:ln>
                <a:solidFill>
                  <a:srgbClr val="000000"/>
                </a:solidFill>
                <a:effectLst/>
                <a:uLnTx/>
                <a:uFillTx/>
                <a:latin typeface="Arial" charset="0"/>
                <a:ea typeface="+mn-ea"/>
                <a:cs typeface="+mn-cs"/>
              </a:rPr>
            </a:br>
            <a:br>
              <a:rPr kumimoji="0" lang="en-US" sz="2800" b="0" i="0" u="none" strike="noStrike" kern="1200" cap="none" spc="0" normalizeH="0" baseline="0" noProof="0" dirty="0">
                <a:ln>
                  <a:noFill/>
                </a:ln>
                <a:solidFill>
                  <a:srgbClr val="000000"/>
                </a:solidFill>
                <a:effectLst/>
                <a:uLnTx/>
                <a:uFillTx/>
                <a:latin typeface="Arial" charset="0"/>
                <a:ea typeface="+mn-ea"/>
                <a:cs typeface="+mn-cs"/>
              </a:rPr>
            </a:br>
            <a:r>
              <a:rPr kumimoji="0" lang="en-US" sz="2400" b="0" i="0" u="none" strike="noStrike" kern="1200" cap="none" spc="0" normalizeH="0" baseline="0" noProof="0" dirty="0">
                <a:ln>
                  <a:noFill/>
                </a:ln>
                <a:solidFill>
                  <a:srgbClr val="000000"/>
                </a:solidFill>
                <a:effectLst/>
                <a:uLnTx/>
                <a:uFillTx/>
                <a:latin typeface="Arial" charset="0"/>
                <a:ea typeface="+mn-ea"/>
                <a:cs typeface="+mn-cs"/>
              </a:rPr>
              <a:t>First Graphical Browser </a:t>
            </a:r>
          </a:p>
        </p:txBody>
      </p:sp>
      <p:sp>
        <p:nvSpPr>
          <p:cNvPr id="25" name="Left Arrow 12">
            <a:extLst>
              <a:ext uri="{FF2B5EF4-FFF2-40B4-BE49-F238E27FC236}">
                <a16:creationId xmlns:a16="http://schemas.microsoft.com/office/drawing/2014/main" id="{10D0B5EE-345B-417B-AE70-8D9B7EC4AACF}"/>
              </a:ext>
            </a:extLst>
          </p:cNvPr>
          <p:cNvSpPr/>
          <p:nvPr/>
        </p:nvSpPr>
        <p:spPr bwMode="auto">
          <a:xfrm>
            <a:off x="889772" y="3598581"/>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TextBox 13">
            <a:extLst>
              <a:ext uri="{FF2B5EF4-FFF2-40B4-BE49-F238E27FC236}">
                <a16:creationId xmlns:a16="http://schemas.microsoft.com/office/drawing/2014/main" id="{913CE679-B91B-4E73-9E71-3E8C7974EB2A}"/>
              </a:ext>
            </a:extLst>
          </p:cNvPr>
          <p:cNvSpPr txBox="1"/>
          <p:nvPr/>
        </p:nvSpPr>
        <p:spPr>
          <a:xfrm>
            <a:off x="241700" y="3742597"/>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93</a:t>
            </a:r>
            <a:endParaRPr kumimoji="0" lang="en-GB"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 name="ZoneTexte 2">
            <a:extLst>
              <a:ext uri="{FF2B5EF4-FFF2-40B4-BE49-F238E27FC236}">
                <a16:creationId xmlns:a16="http://schemas.microsoft.com/office/drawing/2014/main" id="{CA7C3ADF-42AD-02AB-3FA7-9FBCA17D151A}"/>
              </a:ext>
            </a:extLst>
          </p:cNvPr>
          <p:cNvSpPr txBox="1"/>
          <p:nvPr/>
        </p:nvSpPr>
        <p:spPr>
          <a:xfrm>
            <a:off x="5532933" y="3942652"/>
            <a:ext cx="3301779" cy="523220"/>
          </a:xfrm>
          <a:prstGeom prst="rect">
            <a:avLst/>
          </a:prstGeom>
          <a:noFill/>
        </p:spPr>
        <p:txBody>
          <a:bodyPr wrap="square" rtlCol="0">
            <a:spAutoFit/>
          </a:bodyPr>
          <a:lstStyle/>
          <a:p>
            <a:r>
              <a:rPr lang="fr-FR" sz="2800" b="0" i="0" dirty="0" err="1">
                <a:solidFill>
                  <a:srgbClr val="000000"/>
                </a:solidFill>
                <a:effectLst/>
                <a:latin typeface="Arial" panose="020B0604020202020204" pitchFamily="34" charset="0"/>
              </a:rPr>
              <a:t>University</a:t>
            </a:r>
            <a:r>
              <a:rPr lang="fr-FR" sz="2800" b="0" i="0" dirty="0">
                <a:solidFill>
                  <a:srgbClr val="000000"/>
                </a:solidFill>
                <a:effectLst/>
                <a:latin typeface="Arial" panose="020B0604020202020204" pitchFamily="34" charset="0"/>
              </a:rPr>
              <a:t> of Illinois</a:t>
            </a:r>
            <a:endParaRPr lang="fr-FR" sz="2800" dirty="0"/>
          </a:p>
        </p:txBody>
      </p:sp>
    </p:spTree>
    <p:extLst>
      <p:ext uri="{BB962C8B-B14F-4D97-AF65-F5344CB8AC3E}">
        <p14:creationId xmlns:p14="http://schemas.microsoft.com/office/powerpoint/2010/main" val="273167599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4" grpId="0" animBg="1"/>
      <p:bldP spid="25" grpId="0" animBg="1"/>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84"/>
            <a:ext cx="8686800" cy="685800"/>
          </a:xfrm>
        </p:spPr>
        <p:txBody>
          <a:bodyPr/>
          <a:lstStyle/>
          <a:p>
            <a:r>
              <a:rPr lang="en-US" dirty="0"/>
              <a:t>No Industrial Interest  !!</a:t>
            </a:r>
          </a:p>
        </p:txBody>
      </p:sp>
      <p:sp>
        <p:nvSpPr>
          <p:cNvPr id="49" name="Down Arrow 48"/>
          <p:cNvSpPr/>
          <p:nvPr/>
        </p:nvSpPr>
        <p:spPr bwMode="auto">
          <a:xfrm>
            <a:off x="251520" y="764704"/>
            <a:ext cx="648072" cy="5616624"/>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Rectangle 5">
            <a:extLst>
              <a:ext uri="{FF2B5EF4-FFF2-40B4-BE49-F238E27FC236}">
                <a16:creationId xmlns:a16="http://schemas.microsoft.com/office/drawing/2014/main" id="{C9D0570A-EE9C-470D-AF8C-DA941C29F5BB}"/>
              </a:ext>
            </a:extLst>
          </p:cNvPr>
          <p:cNvSpPr>
            <a:spLocks noChangeArrowheads="1"/>
          </p:cNvSpPr>
          <p:nvPr/>
        </p:nvSpPr>
        <p:spPr bwMode="auto">
          <a:xfrm>
            <a:off x="1768830" y="2894390"/>
            <a:ext cx="2239854" cy="439479"/>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charset="0"/>
                <a:ea typeface="+mn-ea"/>
                <a:cs typeface="+mn-cs"/>
              </a:rPr>
              <a:t>Netscape</a:t>
            </a:r>
          </a:p>
        </p:txBody>
      </p:sp>
      <p:sp>
        <p:nvSpPr>
          <p:cNvPr id="18" name="Left Arrow 12">
            <a:extLst>
              <a:ext uri="{FF2B5EF4-FFF2-40B4-BE49-F238E27FC236}">
                <a16:creationId xmlns:a16="http://schemas.microsoft.com/office/drawing/2014/main" id="{01E4C869-E7D5-4C61-9097-F71513AD4B4B}"/>
              </a:ext>
            </a:extLst>
          </p:cNvPr>
          <p:cNvSpPr/>
          <p:nvPr/>
        </p:nvSpPr>
        <p:spPr bwMode="auto">
          <a:xfrm>
            <a:off x="974158" y="2743078"/>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3">
            <a:extLst>
              <a:ext uri="{FF2B5EF4-FFF2-40B4-BE49-F238E27FC236}">
                <a16:creationId xmlns:a16="http://schemas.microsoft.com/office/drawing/2014/main" id="{DF54F35C-7781-4441-BDF7-F4076629C941}"/>
              </a:ext>
            </a:extLst>
          </p:cNvPr>
          <p:cNvSpPr txBox="1"/>
          <p:nvPr/>
        </p:nvSpPr>
        <p:spPr>
          <a:xfrm>
            <a:off x="312336" y="2856614"/>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94</a:t>
            </a:r>
            <a:endParaRPr kumimoji="0" lang="en-GB"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pic>
        <p:nvPicPr>
          <p:cNvPr id="20" name="Picture 2" descr="http://www.internethistorypodcast.com/wp-content/uploads/2014/01/marc-andreessen-and-jim-clark-the-founders-of-netscape.jpg">
            <a:extLst>
              <a:ext uri="{FF2B5EF4-FFF2-40B4-BE49-F238E27FC236}">
                <a16:creationId xmlns:a16="http://schemas.microsoft.com/office/drawing/2014/main" id="{DBE16C4D-5ED4-47CC-BEA1-015996A232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464" t="3097" r="1935" b="38730"/>
          <a:stretch/>
        </p:blipFill>
        <p:spPr bwMode="auto">
          <a:xfrm>
            <a:off x="4155285" y="2842109"/>
            <a:ext cx="4869942" cy="259281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3">
            <a:extLst>
              <a:ext uri="{FF2B5EF4-FFF2-40B4-BE49-F238E27FC236}">
                <a16:creationId xmlns:a16="http://schemas.microsoft.com/office/drawing/2014/main" id="{BD847CBE-E2D3-4EE7-88EC-5B4C47E232DB}"/>
              </a:ext>
            </a:extLst>
          </p:cNvPr>
          <p:cNvSpPr txBox="1"/>
          <p:nvPr/>
        </p:nvSpPr>
        <p:spPr>
          <a:xfrm>
            <a:off x="3794727" y="5599949"/>
            <a:ext cx="5325564" cy="95410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1" u="none" strike="noStrike" kern="1200" cap="none" spc="0" normalizeH="0" baseline="0" noProof="0" dirty="0">
                <a:ln>
                  <a:noFill/>
                </a:ln>
                <a:solidFill>
                  <a:srgbClr val="000000"/>
                </a:solidFill>
                <a:effectLst/>
                <a:uLnTx/>
                <a:uFillTx/>
                <a:latin typeface="Arial" charset="0"/>
                <a:ea typeface="+mn-ea"/>
                <a:cs typeface="+mn-cs"/>
              </a:rPr>
              <a:t>Jim Clark</a:t>
            </a:r>
            <a:endParaRPr kumimoji="0" lang="en-US" sz="2800" b="0" i="1"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1" u="none" strike="noStrike" kern="1200" cap="none" spc="0" normalizeH="0" baseline="0" noProof="0" dirty="0">
                <a:ln>
                  <a:noFill/>
                </a:ln>
                <a:solidFill>
                  <a:srgbClr val="000000"/>
                </a:solidFill>
                <a:effectLst/>
                <a:uLnTx/>
                <a:uFillTx/>
                <a:latin typeface="Arial" charset="0"/>
                <a:ea typeface="+mn-ea"/>
                <a:cs typeface="+mn-cs"/>
              </a:rPr>
              <a:t>founder, Silicon Graphics</a:t>
            </a:r>
            <a:endParaRPr kumimoji="0" lang="en-GB" sz="2800" b="0" i="1" u="none" strike="noStrike" kern="1200" cap="none" spc="0" normalizeH="0" baseline="0" noProof="0" dirty="0">
              <a:ln>
                <a:noFill/>
              </a:ln>
              <a:solidFill>
                <a:srgbClr val="000000"/>
              </a:solidFill>
              <a:effectLst/>
              <a:uLnTx/>
              <a:uFillTx/>
              <a:latin typeface="Arial" charset="0"/>
              <a:ea typeface="+mn-ea"/>
              <a:cs typeface="+mn-cs"/>
            </a:endParaRPr>
          </a:p>
        </p:txBody>
      </p:sp>
      <p:sp>
        <p:nvSpPr>
          <p:cNvPr id="13" name="TextBox 66">
            <a:extLst>
              <a:ext uri="{FF2B5EF4-FFF2-40B4-BE49-F238E27FC236}">
                <a16:creationId xmlns:a16="http://schemas.microsoft.com/office/drawing/2014/main" id="{F37A6CCC-3217-45BB-B8BB-D5F4E89DCF88}"/>
              </a:ext>
            </a:extLst>
          </p:cNvPr>
          <p:cNvSpPr txBox="1"/>
          <p:nvPr/>
        </p:nvSpPr>
        <p:spPr>
          <a:xfrm>
            <a:off x="5319285" y="1377059"/>
            <a:ext cx="2055885" cy="535531"/>
          </a:xfrm>
          <a:prstGeom prst="rect">
            <a:avLst/>
          </a:prstGeom>
          <a:noFill/>
        </p:spPr>
        <p:txBody>
          <a:bodyPr wrap="square" rtlCol="0">
            <a:spAutoFit/>
          </a:bodyPr>
          <a:lstStyle/>
          <a:p>
            <a:pPr marL="0" marR="0" lvl="0" indent="0" algn="l" defTabSz="914400" rtl="0" eaLnBrk="0" fontAlgn="base" latinLnBrk="0" hangingPunct="0">
              <a:lnSpc>
                <a:spcPct val="80000"/>
              </a:lnSpc>
              <a:spcBef>
                <a:spcPts val="1200"/>
              </a:spcBef>
              <a:spcAft>
                <a:spcPct val="0"/>
              </a:spcAft>
              <a:buClr>
                <a:srgbClr val="00AE00"/>
              </a:buClr>
              <a:buSzPct val="75000"/>
              <a:buFontTx/>
              <a:buNone/>
              <a:tabLst/>
              <a:defRPr/>
            </a:pPr>
            <a:r>
              <a:rPr lang="en-US" sz="3600" kern="0" dirty="0">
                <a:solidFill>
                  <a:srgbClr val="FF0000"/>
                </a:solidFill>
                <a:latin typeface="Arial"/>
              </a:rPr>
              <a:t>… Until</a:t>
            </a:r>
          </a:p>
        </p:txBody>
      </p:sp>
    </p:spTree>
    <p:extLst>
      <p:ext uri="{BB962C8B-B14F-4D97-AF65-F5344CB8AC3E}">
        <p14:creationId xmlns:p14="http://schemas.microsoft.com/office/powerpoint/2010/main" val="118543015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dissolv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1+#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7F765F43-764A-4E08-95EF-54F197A959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0999" y="3342297"/>
            <a:ext cx="1866237" cy="923165"/>
          </a:xfrm>
          <a:prstGeom prst="rect">
            <a:avLst/>
          </a:prstGeom>
        </p:spPr>
      </p:pic>
      <p:sp>
        <p:nvSpPr>
          <p:cNvPr id="1005570" name="Rectangle 2"/>
          <p:cNvSpPr>
            <a:spLocks noGrp="1" noChangeArrowheads="1"/>
          </p:cNvSpPr>
          <p:nvPr>
            <p:ph type="title"/>
          </p:nvPr>
        </p:nvSpPr>
        <p:spPr/>
        <p:txBody>
          <a:bodyPr/>
          <a:lstStyle/>
          <a:p>
            <a:r>
              <a:rPr lang="en-US" dirty="0"/>
              <a:t>In common? </a:t>
            </a:r>
            <a:endParaRPr lang="en-GB" dirty="0"/>
          </a:p>
        </p:txBody>
      </p:sp>
      <p:sp>
        <p:nvSpPr>
          <p:cNvPr id="1005571" name="Rectangle 3"/>
          <p:cNvSpPr>
            <a:spLocks noGrp="1" noChangeArrowheads="1"/>
          </p:cNvSpPr>
          <p:nvPr>
            <p:ph idx="1"/>
          </p:nvPr>
        </p:nvSpPr>
        <p:spPr>
          <a:xfrm>
            <a:off x="1099335" y="1068651"/>
            <a:ext cx="6904234" cy="4626614"/>
          </a:xfrm>
        </p:spPr>
        <p:txBody>
          <a:bodyPr/>
          <a:lstStyle/>
          <a:p>
            <a:pPr>
              <a:buSzPct val="100000"/>
              <a:buFont typeface="Wingdings" panose="05000000000000000000" pitchFamily="2" charset="2"/>
              <a:buChar char="§"/>
            </a:pPr>
            <a:r>
              <a:rPr lang="en-US" dirty="0"/>
              <a:t>H. Hollerith</a:t>
            </a:r>
          </a:p>
          <a:p>
            <a:pPr>
              <a:buSzPct val="100000"/>
              <a:buFont typeface="Wingdings" panose="05000000000000000000" pitchFamily="2" charset="2"/>
              <a:buChar char="§"/>
            </a:pPr>
            <a:r>
              <a:rPr lang="en-US" dirty="0"/>
              <a:t>S. Jobs</a:t>
            </a:r>
          </a:p>
          <a:p>
            <a:pPr>
              <a:buSzPct val="100000"/>
              <a:buFont typeface="Wingdings" panose="05000000000000000000" pitchFamily="2" charset="2"/>
              <a:buChar char="§"/>
            </a:pPr>
            <a:r>
              <a:rPr lang="en-US" dirty="0"/>
              <a:t>B. Gates</a:t>
            </a:r>
          </a:p>
          <a:p>
            <a:pPr>
              <a:buSzPct val="100000"/>
              <a:buFont typeface="Wingdings" panose="05000000000000000000" pitchFamily="2" charset="2"/>
              <a:buChar char="§"/>
            </a:pPr>
            <a:r>
              <a:rPr lang="en-US" dirty="0"/>
              <a:t>L. Page</a:t>
            </a:r>
            <a:br>
              <a:rPr lang="en-US" dirty="0"/>
            </a:br>
            <a:r>
              <a:rPr lang="en-US" dirty="0"/>
              <a:t>S. Brin</a:t>
            </a:r>
          </a:p>
          <a:p>
            <a:pPr>
              <a:buSzPct val="100000"/>
              <a:buFont typeface="Wingdings" panose="05000000000000000000" pitchFamily="2" charset="2"/>
              <a:buChar char="§"/>
            </a:pPr>
            <a:r>
              <a:rPr lang="en-US" dirty="0"/>
              <a:t>M. Zuckerberg</a:t>
            </a:r>
            <a:endParaRPr lang="en-US" sz="2400" dirty="0"/>
          </a:p>
        </p:txBody>
      </p:sp>
      <p:sp>
        <p:nvSpPr>
          <p:cNvPr id="4" name="Rectangle 3">
            <a:extLst>
              <a:ext uri="{FF2B5EF4-FFF2-40B4-BE49-F238E27FC236}">
                <a16:creationId xmlns:a16="http://schemas.microsoft.com/office/drawing/2014/main" id="{F92B6A89-469F-4B02-B3A3-14A0DCE2D56E}"/>
              </a:ext>
            </a:extLst>
          </p:cNvPr>
          <p:cNvSpPr txBox="1">
            <a:spLocks noChangeArrowheads="1"/>
          </p:cNvSpPr>
          <p:nvPr/>
        </p:nvSpPr>
        <p:spPr bwMode="auto">
          <a:xfrm>
            <a:off x="339048" y="5832398"/>
            <a:ext cx="8455632" cy="685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marL="0" marR="0" lvl="0" indent="0" algn="l" defTabSz="914400" rtl="0" eaLnBrk="0" fontAlgn="base" latinLnBrk="0" hangingPunct="0">
              <a:lnSpc>
                <a:spcPct val="90000"/>
              </a:lnSpc>
              <a:spcBef>
                <a:spcPts val="3000"/>
              </a:spcBef>
              <a:spcAft>
                <a:spcPct val="0"/>
              </a:spcAft>
              <a:buClr>
                <a:srgbClr val="00AE00"/>
              </a:buClr>
              <a:buSzPct val="75000"/>
              <a:buFont typeface="Monotype Sorts" charset="2"/>
              <a:buNone/>
              <a:tabLst/>
              <a:defRPr/>
            </a:pPr>
            <a:r>
              <a:rPr kumimoji="0" lang="en-US" sz="3200" b="0" i="0" u="none" strike="noStrike" kern="0" cap="none" spc="0" normalizeH="0" baseline="0" noProof="0" dirty="0">
                <a:ln>
                  <a:noFill/>
                </a:ln>
                <a:solidFill>
                  <a:srgbClr val="000000"/>
                </a:solidFill>
                <a:effectLst/>
                <a:uLnTx/>
                <a:uFillTx/>
                <a:latin typeface="Arial"/>
                <a:ea typeface="+mn-ea"/>
                <a:cs typeface="+mn-cs"/>
              </a:rPr>
              <a:t>All outstanding Managers  </a:t>
            </a:r>
            <a:r>
              <a:rPr kumimoji="0" lang="en-US" sz="3200" b="1" i="1" u="none" strike="noStrike" kern="0" cap="none" spc="0" normalizeH="0" baseline="0" noProof="0" dirty="0">
                <a:ln>
                  <a:noFill/>
                </a:ln>
                <a:solidFill>
                  <a:srgbClr val="FF0000"/>
                </a:solidFill>
                <a:effectLst/>
                <a:uLnTx/>
                <a:uFillTx/>
                <a:latin typeface="Arial"/>
                <a:ea typeface="+mn-ea"/>
                <a:cs typeface="+mn-cs"/>
              </a:rPr>
              <a:t>and</a:t>
            </a:r>
            <a:r>
              <a:rPr kumimoji="0" lang="en-US" sz="3200" b="0" i="0" u="none" strike="noStrike" kern="0" cap="none" spc="0" normalizeH="0" baseline="0" noProof="0" dirty="0">
                <a:ln>
                  <a:noFill/>
                </a:ln>
                <a:solidFill>
                  <a:srgbClr val="000000"/>
                </a:solidFill>
                <a:effectLst/>
                <a:uLnTx/>
                <a:uFillTx/>
                <a:latin typeface="Arial"/>
                <a:ea typeface="+mn-ea"/>
                <a:cs typeface="+mn-cs"/>
              </a:rPr>
              <a:t>  </a:t>
            </a:r>
            <a:r>
              <a:rPr kumimoji="0" lang="en-US" sz="3200" b="1" i="0" u="none" strike="noStrike" kern="0" cap="none" spc="0" normalizeH="0" baseline="0" noProof="0" dirty="0">
                <a:ln>
                  <a:noFill/>
                </a:ln>
                <a:solidFill>
                  <a:srgbClr val="FF0000"/>
                </a:solidFill>
                <a:effectLst/>
                <a:uLnTx/>
                <a:uFillTx/>
                <a:latin typeface="Arial"/>
                <a:ea typeface="+mn-ea"/>
                <a:cs typeface="+mn-cs"/>
              </a:rPr>
              <a:t>Technicians</a:t>
            </a:r>
          </a:p>
        </p:txBody>
      </p:sp>
      <p:pic>
        <p:nvPicPr>
          <p:cNvPr id="123906" name="Picture 2" descr="Résultat de recherche d'images pour &quot;logo IBM&quot;">
            <a:extLst>
              <a:ext uri="{FF2B5EF4-FFF2-40B4-BE49-F238E27FC236}">
                <a16:creationId xmlns:a16="http://schemas.microsoft.com/office/drawing/2014/main" id="{1D92B8EB-23D4-479A-818F-201D401BBD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6755" y="1115693"/>
            <a:ext cx="1255471" cy="502188"/>
          </a:xfrm>
          <a:prstGeom prst="rect">
            <a:avLst/>
          </a:prstGeom>
          <a:noFill/>
          <a:extLst>
            <a:ext uri="{909E8E84-426E-40DD-AFC4-6F175D3DCCD1}">
              <a14:hiddenFill xmlns:a14="http://schemas.microsoft.com/office/drawing/2010/main">
                <a:solidFill>
                  <a:srgbClr val="FFFFFF"/>
                </a:solidFill>
              </a14:hiddenFill>
            </a:ext>
          </a:extLst>
        </p:spPr>
      </p:pic>
      <p:pic>
        <p:nvPicPr>
          <p:cNvPr id="123908" name="Picture 4" descr="Résultat de recherche d'images pour &quot;logo apple&quot;">
            <a:extLst>
              <a:ext uri="{FF2B5EF4-FFF2-40B4-BE49-F238E27FC236}">
                <a16:creationId xmlns:a16="http://schemas.microsoft.com/office/drawing/2014/main" id="{92034726-B359-4355-A18D-8A430FBD113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21079" y="1749297"/>
            <a:ext cx="653071" cy="653071"/>
          </a:xfrm>
          <a:prstGeom prst="rect">
            <a:avLst/>
          </a:prstGeom>
          <a:noFill/>
          <a:extLst>
            <a:ext uri="{909E8E84-426E-40DD-AFC4-6F175D3DCCD1}">
              <a14:hiddenFill xmlns:a14="http://schemas.microsoft.com/office/drawing/2010/main">
                <a:solidFill>
                  <a:srgbClr val="FFFFFF"/>
                </a:solidFill>
              </a14:hiddenFill>
            </a:ext>
          </a:extLst>
        </p:spPr>
      </p:pic>
      <p:pic>
        <p:nvPicPr>
          <p:cNvPr id="123912" name="Picture 8" descr="Résultat de recherche d'images pour &quot;logo microsoft&quot;">
            <a:extLst>
              <a:ext uri="{FF2B5EF4-FFF2-40B4-BE49-F238E27FC236}">
                <a16:creationId xmlns:a16="http://schemas.microsoft.com/office/drawing/2014/main" id="{AC4AE308-E934-49BF-987D-159E46EA852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96979" y="2611340"/>
            <a:ext cx="701269" cy="701269"/>
          </a:xfrm>
          <a:prstGeom prst="rect">
            <a:avLst/>
          </a:prstGeom>
          <a:noFill/>
          <a:extLst>
            <a:ext uri="{909E8E84-426E-40DD-AFC4-6F175D3DCCD1}">
              <a14:hiddenFill xmlns:a14="http://schemas.microsoft.com/office/drawing/2010/main">
                <a:solidFill>
                  <a:srgbClr val="FFFFFF"/>
                </a:solidFill>
              </a14:hiddenFill>
            </a:ext>
          </a:extLst>
        </p:spPr>
      </p:pic>
      <p:pic>
        <p:nvPicPr>
          <p:cNvPr id="123914" name="Picture 10" descr="Résultat de recherche d'images pour &quot;logo facebook&quot;">
            <a:extLst>
              <a:ext uri="{FF2B5EF4-FFF2-40B4-BE49-F238E27FC236}">
                <a16:creationId xmlns:a16="http://schemas.microsoft.com/office/drawing/2014/main" id="{082EE309-365D-45AE-A584-D21A907DDF4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35122" y="4365817"/>
            <a:ext cx="824982" cy="82498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5F6F86C5-1C5D-4606-8C11-54793C50F6FA}"/>
              </a:ext>
            </a:extLst>
          </p:cNvPr>
          <p:cNvSpPr/>
          <p:nvPr/>
        </p:nvSpPr>
        <p:spPr bwMode="auto">
          <a:xfrm>
            <a:off x="1078787" y="827078"/>
            <a:ext cx="6924782" cy="4628500"/>
          </a:xfrm>
          <a:prstGeom prst="rect">
            <a:avLst/>
          </a:prstGeom>
          <a:noFill/>
          <a:ln w="12700" cap="flat" cmpd="sng" algn="ctr">
            <a:solidFill>
              <a:srgbClr val="006699"/>
            </a:solid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800" b="1"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863321578"/>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05571">
                                            <p:txEl>
                                              <p:pRg st="0" end="0"/>
                                            </p:txEl>
                                          </p:spTgt>
                                        </p:tgtEl>
                                        <p:attrNameLst>
                                          <p:attrName>style.visibility</p:attrName>
                                        </p:attrNameLst>
                                      </p:cBhvr>
                                      <p:to>
                                        <p:strVal val="visible"/>
                                      </p:to>
                                    </p:set>
                                    <p:animEffect transition="in" filter="dissolve">
                                      <p:cBhvr>
                                        <p:cTn id="7" dur="500"/>
                                        <p:tgtEl>
                                          <p:spTgt spid="1005571">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005571">
                                            <p:txEl>
                                              <p:pRg st="1" end="1"/>
                                            </p:txEl>
                                          </p:spTgt>
                                        </p:tgtEl>
                                        <p:attrNameLst>
                                          <p:attrName>style.visibility</p:attrName>
                                        </p:attrNameLst>
                                      </p:cBhvr>
                                      <p:to>
                                        <p:strVal val="visible"/>
                                      </p:to>
                                    </p:set>
                                    <p:animEffect transition="in" filter="dissolve">
                                      <p:cBhvr>
                                        <p:cTn id="11" dur="500"/>
                                        <p:tgtEl>
                                          <p:spTgt spid="1005571">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005571">
                                            <p:txEl>
                                              <p:pRg st="2" end="2"/>
                                            </p:txEl>
                                          </p:spTgt>
                                        </p:tgtEl>
                                        <p:attrNameLst>
                                          <p:attrName>style.visibility</p:attrName>
                                        </p:attrNameLst>
                                      </p:cBhvr>
                                      <p:to>
                                        <p:strVal val="visible"/>
                                      </p:to>
                                    </p:set>
                                    <p:animEffect transition="in" filter="dissolve">
                                      <p:cBhvr>
                                        <p:cTn id="15" dur="500"/>
                                        <p:tgtEl>
                                          <p:spTgt spid="1005571">
                                            <p:txEl>
                                              <p:pRg st="2" end="2"/>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1005571">
                                            <p:txEl>
                                              <p:pRg st="3" end="3"/>
                                            </p:txEl>
                                          </p:spTgt>
                                        </p:tgtEl>
                                        <p:attrNameLst>
                                          <p:attrName>style.visibility</p:attrName>
                                        </p:attrNameLst>
                                      </p:cBhvr>
                                      <p:to>
                                        <p:strVal val="visible"/>
                                      </p:to>
                                    </p:set>
                                    <p:animEffect transition="in" filter="dissolve">
                                      <p:cBhvr>
                                        <p:cTn id="19" dur="500"/>
                                        <p:tgtEl>
                                          <p:spTgt spid="1005571">
                                            <p:txEl>
                                              <p:pRg st="3" end="3"/>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005571">
                                            <p:txEl>
                                              <p:pRg st="4" end="4"/>
                                            </p:txEl>
                                          </p:spTgt>
                                        </p:tgtEl>
                                        <p:attrNameLst>
                                          <p:attrName>style.visibility</p:attrName>
                                        </p:attrNameLst>
                                      </p:cBhvr>
                                      <p:to>
                                        <p:strVal val="visible"/>
                                      </p:to>
                                    </p:set>
                                    <p:animEffect transition="in" filter="dissolve">
                                      <p:cBhvr>
                                        <p:cTn id="23" dur="500"/>
                                        <p:tgtEl>
                                          <p:spTgt spid="1005571">
                                            <p:txEl>
                                              <p:pRg st="4" end="4"/>
                                            </p:txEl>
                                          </p:spTgt>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123906"/>
                                        </p:tgtEl>
                                        <p:attrNameLst>
                                          <p:attrName>style.visibility</p:attrName>
                                        </p:attrNameLst>
                                      </p:cBhvr>
                                      <p:to>
                                        <p:strVal val="visible"/>
                                      </p:to>
                                    </p:set>
                                    <p:anim calcmode="lin" valueType="num">
                                      <p:cBhvr>
                                        <p:cTn id="27" dur="500" fill="hold"/>
                                        <p:tgtEl>
                                          <p:spTgt spid="123906"/>
                                        </p:tgtEl>
                                        <p:attrNameLst>
                                          <p:attrName>ppt_w</p:attrName>
                                        </p:attrNameLst>
                                      </p:cBhvr>
                                      <p:tavLst>
                                        <p:tav tm="0">
                                          <p:val>
                                            <p:fltVal val="0"/>
                                          </p:val>
                                        </p:tav>
                                        <p:tav tm="100000">
                                          <p:val>
                                            <p:strVal val="#ppt_w"/>
                                          </p:val>
                                        </p:tav>
                                      </p:tavLst>
                                    </p:anim>
                                    <p:anim calcmode="lin" valueType="num">
                                      <p:cBhvr>
                                        <p:cTn id="28" dur="500" fill="hold"/>
                                        <p:tgtEl>
                                          <p:spTgt spid="123906"/>
                                        </p:tgtEl>
                                        <p:attrNameLst>
                                          <p:attrName>ppt_h</p:attrName>
                                        </p:attrNameLst>
                                      </p:cBhvr>
                                      <p:tavLst>
                                        <p:tav tm="0">
                                          <p:val>
                                            <p:fltVal val="0"/>
                                          </p:val>
                                        </p:tav>
                                        <p:tav tm="100000">
                                          <p:val>
                                            <p:strVal val="#ppt_h"/>
                                          </p:val>
                                        </p:tav>
                                      </p:tavLst>
                                    </p:anim>
                                    <p:animEffect transition="in" filter="fade">
                                      <p:cBhvr>
                                        <p:cTn id="29" dur="500"/>
                                        <p:tgtEl>
                                          <p:spTgt spid="123906"/>
                                        </p:tgtEl>
                                      </p:cBhvr>
                                    </p:animEffect>
                                  </p:childTnLst>
                                </p:cTn>
                              </p:par>
                              <p:par>
                                <p:cTn id="30" presetID="53" presetClass="entr" presetSubtype="16" fill="hold" nodeType="withEffect">
                                  <p:stCondLst>
                                    <p:cond delay="0"/>
                                  </p:stCondLst>
                                  <p:childTnLst>
                                    <p:set>
                                      <p:cBhvr>
                                        <p:cTn id="31" dur="1" fill="hold">
                                          <p:stCondLst>
                                            <p:cond delay="0"/>
                                          </p:stCondLst>
                                        </p:cTn>
                                        <p:tgtEl>
                                          <p:spTgt spid="123908"/>
                                        </p:tgtEl>
                                        <p:attrNameLst>
                                          <p:attrName>style.visibility</p:attrName>
                                        </p:attrNameLst>
                                      </p:cBhvr>
                                      <p:to>
                                        <p:strVal val="visible"/>
                                      </p:to>
                                    </p:set>
                                    <p:anim calcmode="lin" valueType="num">
                                      <p:cBhvr>
                                        <p:cTn id="32" dur="500" fill="hold"/>
                                        <p:tgtEl>
                                          <p:spTgt spid="123908"/>
                                        </p:tgtEl>
                                        <p:attrNameLst>
                                          <p:attrName>ppt_w</p:attrName>
                                        </p:attrNameLst>
                                      </p:cBhvr>
                                      <p:tavLst>
                                        <p:tav tm="0">
                                          <p:val>
                                            <p:fltVal val="0"/>
                                          </p:val>
                                        </p:tav>
                                        <p:tav tm="100000">
                                          <p:val>
                                            <p:strVal val="#ppt_w"/>
                                          </p:val>
                                        </p:tav>
                                      </p:tavLst>
                                    </p:anim>
                                    <p:anim calcmode="lin" valueType="num">
                                      <p:cBhvr>
                                        <p:cTn id="33" dur="500" fill="hold"/>
                                        <p:tgtEl>
                                          <p:spTgt spid="123908"/>
                                        </p:tgtEl>
                                        <p:attrNameLst>
                                          <p:attrName>ppt_h</p:attrName>
                                        </p:attrNameLst>
                                      </p:cBhvr>
                                      <p:tavLst>
                                        <p:tav tm="0">
                                          <p:val>
                                            <p:fltVal val="0"/>
                                          </p:val>
                                        </p:tav>
                                        <p:tav tm="100000">
                                          <p:val>
                                            <p:strVal val="#ppt_h"/>
                                          </p:val>
                                        </p:tav>
                                      </p:tavLst>
                                    </p:anim>
                                    <p:animEffect transition="in" filter="fade">
                                      <p:cBhvr>
                                        <p:cTn id="34" dur="500"/>
                                        <p:tgtEl>
                                          <p:spTgt spid="123908"/>
                                        </p:tgtEl>
                                      </p:cBhvr>
                                    </p:animEffect>
                                  </p:childTnLst>
                                </p:cTn>
                              </p:par>
                              <p:par>
                                <p:cTn id="35" presetID="53" presetClass="entr" presetSubtype="16" fill="hold" nodeType="withEffect">
                                  <p:stCondLst>
                                    <p:cond delay="0"/>
                                  </p:stCondLst>
                                  <p:childTnLst>
                                    <p:set>
                                      <p:cBhvr>
                                        <p:cTn id="36" dur="1" fill="hold">
                                          <p:stCondLst>
                                            <p:cond delay="0"/>
                                          </p:stCondLst>
                                        </p:cTn>
                                        <p:tgtEl>
                                          <p:spTgt spid="123912"/>
                                        </p:tgtEl>
                                        <p:attrNameLst>
                                          <p:attrName>style.visibility</p:attrName>
                                        </p:attrNameLst>
                                      </p:cBhvr>
                                      <p:to>
                                        <p:strVal val="visible"/>
                                      </p:to>
                                    </p:set>
                                    <p:anim calcmode="lin" valueType="num">
                                      <p:cBhvr>
                                        <p:cTn id="37" dur="500" fill="hold"/>
                                        <p:tgtEl>
                                          <p:spTgt spid="123912"/>
                                        </p:tgtEl>
                                        <p:attrNameLst>
                                          <p:attrName>ppt_w</p:attrName>
                                        </p:attrNameLst>
                                      </p:cBhvr>
                                      <p:tavLst>
                                        <p:tav tm="0">
                                          <p:val>
                                            <p:fltVal val="0"/>
                                          </p:val>
                                        </p:tav>
                                        <p:tav tm="100000">
                                          <p:val>
                                            <p:strVal val="#ppt_w"/>
                                          </p:val>
                                        </p:tav>
                                      </p:tavLst>
                                    </p:anim>
                                    <p:anim calcmode="lin" valueType="num">
                                      <p:cBhvr>
                                        <p:cTn id="38" dur="500" fill="hold"/>
                                        <p:tgtEl>
                                          <p:spTgt spid="123912"/>
                                        </p:tgtEl>
                                        <p:attrNameLst>
                                          <p:attrName>ppt_h</p:attrName>
                                        </p:attrNameLst>
                                      </p:cBhvr>
                                      <p:tavLst>
                                        <p:tav tm="0">
                                          <p:val>
                                            <p:fltVal val="0"/>
                                          </p:val>
                                        </p:tav>
                                        <p:tav tm="100000">
                                          <p:val>
                                            <p:strVal val="#ppt_h"/>
                                          </p:val>
                                        </p:tav>
                                      </p:tavLst>
                                    </p:anim>
                                    <p:animEffect transition="in" filter="fade">
                                      <p:cBhvr>
                                        <p:cTn id="39" dur="500"/>
                                        <p:tgtEl>
                                          <p:spTgt spid="123912"/>
                                        </p:tgtEl>
                                      </p:cBhvr>
                                    </p:animEffect>
                                  </p:childTnLst>
                                </p:cTn>
                              </p:par>
                              <p:par>
                                <p:cTn id="40" presetID="53" presetClass="entr" presetSubtype="16"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53" presetClass="entr" presetSubtype="16" fill="hold" nodeType="withEffect">
                                  <p:stCondLst>
                                    <p:cond delay="0"/>
                                  </p:stCondLst>
                                  <p:childTnLst>
                                    <p:set>
                                      <p:cBhvr>
                                        <p:cTn id="46" dur="1" fill="hold">
                                          <p:stCondLst>
                                            <p:cond delay="0"/>
                                          </p:stCondLst>
                                        </p:cTn>
                                        <p:tgtEl>
                                          <p:spTgt spid="123914"/>
                                        </p:tgtEl>
                                        <p:attrNameLst>
                                          <p:attrName>style.visibility</p:attrName>
                                        </p:attrNameLst>
                                      </p:cBhvr>
                                      <p:to>
                                        <p:strVal val="visible"/>
                                      </p:to>
                                    </p:set>
                                    <p:anim calcmode="lin" valueType="num">
                                      <p:cBhvr>
                                        <p:cTn id="47" dur="500" fill="hold"/>
                                        <p:tgtEl>
                                          <p:spTgt spid="123914"/>
                                        </p:tgtEl>
                                        <p:attrNameLst>
                                          <p:attrName>ppt_w</p:attrName>
                                        </p:attrNameLst>
                                      </p:cBhvr>
                                      <p:tavLst>
                                        <p:tav tm="0">
                                          <p:val>
                                            <p:fltVal val="0"/>
                                          </p:val>
                                        </p:tav>
                                        <p:tav tm="100000">
                                          <p:val>
                                            <p:strVal val="#ppt_w"/>
                                          </p:val>
                                        </p:tav>
                                      </p:tavLst>
                                    </p:anim>
                                    <p:anim calcmode="lin" valueType="num">
                                      <p:cBhvr>
                                        <p:cTn id="48" dur="500" fill="hold"/>
                                        <p:tgtEl>
                                          <p:spTgt spid="123914"/>
                                        </p:tgtEl>
                                        <p:attrNameLst>
                                          <p:attrName>ppt_h</p:attrName>
                                        </p:attrNameLst>
                                      </p:cBhvr>
                                      <p:tavLst>
                                        <p:tav tm="0">
                                          <p:val>
                                            <p:fltVal val="0"/>
                                          </p:val>
                                        </p:tav>
                                        <p:tav tm="100000">
                                          <p:val>
                                            <p:strVal val="#ppt_h"/>
                                          </p:val>
                                        </p:tav>
                                      </p:tavLst>
                                    </p:anim>
                                    <p:animEffect transition="in" filter="fade">
                                      <p:cBhvr>
                                        <p:cTn id="49" dur="500"/>
                                        <p:tgtEl>
                                          <p:spTgt spid="123914"/>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dissolve">
                                      <p:cBhvr>
                                        <p:cTn id="5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384"/>
            <a:ext cx="8686800" cy="685800"/>
          </a:xfrm>
        </p:spPr>
        <p:txBody>
          <a:bodyPr/>
          <a:lstStyle/>
          <a:p>
            <a:r>
              <a:rPr lang="en-US" dirty="0"/>
              <a:t>Industrial Interest?</a:t>
            </a:r>
          </a:p>
        </p:txBody>
      </p:sp>
      <p:sp>
        <p:nvSpPr>
          <p:cNvPr id="49" name="Down Arrow 48"/>
          <p:cNvSpPr/>
          <p:nvPr/>
        </p:nvSpPr>
        <p:spPr bwMode="auto">
          <a:xfrm>
            <a:off x="251520" y="764704"/>
            <a:ext cx="648072" cy="5616624"/>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Rectangle 5">
            <a:extLst>
              <a:ext uri="{FF2B5EF4-FFF2-40B4-BE49-F238E27FC236}">
                <a16:creationId xmlns:a16="http://schemas.microsoft.com/office/drawing/2014/main" id="{C9D0570A-EE9C-470D-AF8C-DA941C29F5BB}"/>
              </a:ext>
            </a:extLst>
          </p:cNvPr>
          <p:cNvSpPr>
            <a:spLocks noChangeArrowheads="1"/>
          </p:cNvSpPr>
          <p:nvPr/>
        </p:nvSpPr>
        <p:spPr bwMode="auto">
          <a:xfrm>
            <a:off x="1768830" y="1230593"/>
            <a:ext cx="2239854" cy="439479"/>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charset="0"/>
                <a:ea typeface="+mn-ea"/>
                <a:cs typeface="+mn-cs"/>
              </a:rPr>
              <a:t>Netscape</a:t>
            </a:r>
          </a:p>
        </p:txBody>
      </p:sp>
      <p:sp>
        <p:nvSpPr>
          <p:cNvPr id="18" name="Left Arrow 12">
            <a:extLst>
              <a:ext uri="{FF2B5EF4-FFF2-40B4-BE49-F238E27FC236}">
                <a16:creationId xmlns:a16="http://schemas.microsoft.com/office/drawing/2014/main" id="{01E4C869-E7D5-4C61-9097-F71513AD4B4B}"/>
              </a:ext>
            </a:extLst>
          </p:cNvPr>
          <p:cNvSpPr/>
          <p:nvPr/>
        </p:nvSpPr>
        <p:spPr bwMode="auto">
          <a:xfrm>
            <a:off x="974158" y="1079281"/>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3">
            <a:extLst>
              <a:ext uri="{FF2B5EF4-FFF2-40B4-BE49-F238E27FC236}">
                <a16:creationId xmlns:a16="http://schemas.microsoft.com/office/drawing/2014/main" id="{DF54F35C-7781-4441-BDF7-F4076629C941}"/>
              </a:ext>
            </a:extLst>
          </p:cNvPr>
          <p:cNvSpPr txBox="1"/>
          <p:nvPr/>
        </p:nvSpPr>
        <p:spPr>
          <a:xfrm>
            <a:off x="326086" y="1223297"/>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94</a:t>
            </a:r>
            <a:endParaRPr kumimoji="0" lang="en-GB"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pic>
        <p:nvPicPr>
          <p:cNvPr id="20" name="Picture 2" descr="http://www.internethistorypodcast.com/wp-content/uploads/2014/01/marc-andreessen-and-jim-clark-the-founders-of-netscape.jpg">
            <a:extLst>
              <a:ext uri="{FF2B5EF4-FFF2-40B4-BE49-F238E27FC236}">
                <a16:creationId xmlns:a16="http://schemas.microsoft.com/office/drawing/2014/main" id="{DBE16C4D-5ED4-47CC-BEA1-015996A232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464" t="3097" r="1935" b="38730"/>
          <a:stretch/>
        </p:blipFill>
        <p:spPr bwMode="auto">
          <a:xfrm>
            <a:off x="4155285" y="1178312"/>
            <a:ext cx="4869942" cy="259281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3">
            <a:extLst>
              <a:ext uri="{FF2B5EF4-FFF2-40B4-BE49-F238E27FC236}">
                <a16:creationId xmlns:a16="http://schemas.microsoft.com/office/drawing/2014/main" id="{BD847CBE-E2D3-4EE7-88EC-5B4C47E232DB}"/>
              </a:ext>
            </a:extLst>
          </p:cNvPr>
          <p:cNvSpPr txBox="1"/>
          <p:nvPr/>
        </p:nvSpPr>
        <p:spPr>
          <a:xfrm>
            <a:off x="4155284" y="4018657"/>
            <a:ext cx="4869941" cy="1938992"/>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1" u="none" strike="noStrike" kern="1200" cap="none" spc="0" normalizeH="0" baseline="0" noProof="0" dirty="0">
                <a:ln>
                  <a:noFill/>
                </a:ln>
                <a:solidFill>
                  <a:srgbClr val="000000"/>
                </a:solidFill>
                <a:effectLst/>
                <a:uLnTx/>
                <a:uFillTx/>
                <a:latin typeface="Arial" charset="0"/>
                <a:ea typeface="+mn-ea"/>
                <a:cs typeface="+mn-cs"/>
              </a:rPr>
              <a:t>Jim Clark</a:t>
            </a:r>
            <a:endParaRPr kumimoji="0" lang="en-US" sz="2800" b="0" i="1"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1" u="none" strike="noStrike" kern="1200" cap="none" spc="0" normalizeH="0" baseline="0" noProof="0" dirty="0">
                <a:ln>
                  <a:noFill/>
                </a:ln>
                <a:solidFill>
                  <a:srgbClr val="000000"/>
                </a:solidFill>
                <a:effectLst/>
                <a:uLnTx/>
                <a:uFillTx/>
                <a:latin typeface="Arial" charset="0"/>
                <a:ea typeface="+mn-ea"/>
                <a:cs typeface="+mn-cs"/>
              </a:rPr>
              <a:t>founder, Silicon Graphics</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800" b="0" i="1"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Arial" charset="0"/>
                <a:ea typeface="+mn-ea"/>
                <a:cs typeface="+mn-cs"/>
              </a:rPr>
              <a:t>A  </a:t>
            </a:r>
            <a:r>
              <a:rPr kumimoji="0" lang="en-US" sz="3600" b="1" i="0" u="none" strike="noStrike" kern="1200" cap="none" spc="0" normalizeH="0" baseline="0" noProof="0" dirty="0">
                <a:ln>
                  <a:noFill/>
                </a:ln>
                <a:solidFill>
                  <a:srgbClr val="FF0000"/>
                </a:solidFill>
                <a:effectLst/>
                <a:uLnTx/>
                <a:uFillTx/>
                <a:latin typeface="Arial" charset="0"/>
                <a:ea typeface="+mn-ea"/>
                <a:cs typeface="+mn-cs"/>
              </a:rPr>
              <a:t>Programmer</a:t>
            </a:r>
            <a:r>
              <a:rPr kumimoji="0" lang="en-US" sz="3600" b="0" i="0" u="none" strike="noStrike" kern="1200" cap="none" spc="0" normalizeH="0" baseline="0" noProof="0" dirty="0">
                <a:ln>
                  <a:noFill/>
                </a:ln>
                <a:solidFill>
                  <a:srgbClr val="000000"/>
                </a:solidFill>
                <a:effectLst/>
                <a:uLnTx/>
                <a:uFillTx/>
                <a:latin typeface="Arial" charset="0"/>
                <a:ea typeface="+mn-ea"/>
                <a:cs typeface="+mn-cs"/>
              </a:rPr>
              <a:t> </a:t>
            </a:r>
            <a:endParaRPr kumimoji="0" lang="en-GB" sz="36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949564740"/>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xEl>
                                              <p:pRg st="3" end="3"/>
                                            </p:txEl>
                                          </p:spTgt>
                                        </p:tgtEl>
                                        <p:attrNameLst>
                                          <p:attrName>style.visibility</p:attrName>
                                        </p:attrNameLst>
                                      </p:cBhvr>
                                      <p:to>
                                        <p:strVal val="visible"/>
                                      </p:to>
                                    </p:set>
                                    <p:anim calcmode="lin" valueType="num">
                                      <p:cBhvr>
                                        <p:cTn id="7" dur="500" fill="hold"/>
                                        <p:tgtEl>
                                          <p:spTgt spid="21">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1">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amma/>
                <a:shade val="49804"/>
                <a:invGamma/>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1113090" name="Rectangle 2"/>
          <p:cNvSpPr>
            <a:spLocks noChangeArrowheads="1"/>
          </p:cNvSpPr>
          <p:nvPr/>
        </p:nvSpPr>
        <p:spPr bwMode="auto">
          <a:xfrm>
            <a:off x="939801" y="1143000"/>
            <a:ext cx="7383463" cy="4648200"/>
          </a:xfrm>
          <a:prstGeom prst="rect">
            <a:avLst/>
          </a:prstGeom>
          <a:gradFill rotWithShape="0">
            <a:gsLst>
              <a:gs pos="0">
                <a:srgbClr val="114FFB"/>
              </a:gs>
              <a:gs pos="100000">
                <a:srgbClr val="114FFB">
                  <a:gamma/>
                  <a:shade val="69804"/>
                  <a:invGamma/>
                </a:srgbClr>
              </a:gs>
            </a:gsLst>
            <a:lin ang="2700000" scaled="1"/>
          </a:gradFill>
          <a:ln w="9525">
            <a:noFill/>
            <a:miter lim="800000"/>
            <a:headEnd/>
            <a:tailEnd/>
          </a:ln>
          <a:effectLst/>
        </p:spPr>
        <p:txBody>
          <a:bodyPr lIns="92075" tIns="46038" rIns="92075" bIns="46038" anchor="ctr"/>
          <a:lstStyle/>
          <a:p>
            <a:pPr marL="381000" marR="0" lvl="0" indent="-381000" algn="ctr" defTabSz="914400" rtl="0" eaLnBrk="0" fontAlgn="base" latinLnBrk="0" hangingPunct="0">
              <a:lnSpc>
                <a:spcPct val="95000"/>
              </a:lnSpc>
              <a:spcBef>
                <a:spcPct val="0"/>
              </a:spcBef>
              <a:spcAft>
                <a:spcPct val="0"/>
              </a:spcAft>
              <a:buClrTx/>
              <a:buSzTx/>
              <a:buFontTx/>
              <a:buNone/>
              <a:tabLst/>
              <a:defRPr/>
            </a:pPr>
            <a:r>
              <a:rPr kumimoji="0" lang="en-US" sz="5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In IT business, </a:t>
            </a:r>
            <a:br>
              <a:rPr kumimoji="0" lang="en-US" sz="5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br>
            <a:r>
              <a:rPr kumimoji="0" lang="en-US" sz="54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charset="0"/>
                <a:ea typeface="+mn-ea"/>
                <a:cs typeface="+mn-cs"/>
              </a:rPr>
              <a:t>Understanding Technology</a:t>
            </a:r>
          </a:p>
          <a:p>
            <a:pPr marL="381000" marR="0" lvl="0" indent="-381000" algn="ctr" defTabSz="914400" rtl="0" eaLnBrk="0" fontAlgn="base" latinLnBrk="0" hangingPunct="0">
              <a:lnSpc>
                <a:spcPct val="95000"/>
              </a:lnSpc>
              <a:spcBef>
                <a:spcPct val="0"/>
              </a:spcBef>
              <a:spcAft>
                <a:spcPct val="0"/>
              </a:spcAft>
              <a:buClrTx/>
              <a:buSzTx/>
              <a:buFontTx/>
              <a:buNone/>
              <a:tabLst/>
              <a:defRPr/>
            </a:pPr>
            <a:r>
              <a:rPr kumimoji="0" lang="en-US" sz="5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is key to success</a:t>
            </a:r>
            <a:r>
              <a:rPr kumimoji="0" lang="en-US" sz="5400" b="1" i="0" u="none" strike="noStrike" kern="1200" cap="none" spc="0" normalizeH="0" baseline="0" noProof="0" dirty="0">
                <a:ln>
                  <a:noFill/>
                </a:ln>
                <a:solidFill>
                  <a:srgbClr val="FFFFFF"/>
                </a:solidFill>
                <a:effectLst/>
                <a:uLnTx/>
                <a:uFillTx/>
                <a:latin typeface="Arial" charset="0"/>
                <a:ea typeface="+mn-ea"/>
                <a:cs typeface="+mn-cs"/>
              </a:rPr>
              <a:t> </a:t>
            </a:r>
          </a:p>
        </p:txBody>
      </p:sp>
      <p:sp>
        <p:nvSpPr>
          <p:cNvPr id="27651" name="Line 3"/>
          <p:cNvSpPr>
            <a:spLocks noChangeShapeType="1"/>
          </p:cNvSpPr>
          <p:nvPr/>
        </p:nvSpPr>
        <p:spPr bwMode="auto">
          <a:xfrm flipV="1">
            <a:off x="939800" y="1143000"/>
            <a:ext cx="0" cy="4648200"/>
          </a:xfrm>
          <a:prstGeom prst="line">
            <a:avLst/>
          </a:prstGeom>
          <a:noFill/>
          <a:ln w="25400">
            <a:solidFill>
              <a:schemeClr val="tx1"/>
            </a:solidFill>
            <a:round/>
            <a:headEnd type="none" w="sm" len="sm"/>
            <a:tailEnd type="none" w="sm" len="sm"/>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FFFFFF"/>
              </a:solidFill>
              <a:effectLst/>
              <a:uLnTx/>
              <a:uFillTx/>
              <a:latin typeface="Arial" charset="0"/>
              <a:ea typeface="+mn-ea"/>
              <a:cs typeface="+mn-cs"/>
            </a:endParaRPr>
          </a:p>
        </p:txBody>
      </p:sp>
      <p:sp>
        <p:nvSpPr>
          <p:cNvPr id="27652" name="Line 4"/>
          <p:cNvSpPr>
            <a:spLocks noChangeShapeType="1"/>
          </p:cNvSpPr>
          <p:nvPr/>
        </p:nvSpPr>
        <p:spPr bwMode="auto">
          <a:xfrm>
            <a:off x="939801" y="1143000"/>
            <a:ext cx="7383463" cy="0"/>
          </a:xfrm>
          <a:prstGeom prst="line">
            <a:avLst/>
          </a:prstGeom>
          <a:noFill/>
          <a:ln w="25400">
            <a:solidFill>
              <a:schemeClr val="tx1"/>
            </a:solidFill>
            <a:round/>
            <a:headEnd type="none" w="sm" len="sm"/>
            <a:tailEnd type="none" w="sm" len="sm"/>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27653" name="Line 5"/>
          <p:cNvSpPr>
            <a:spLocks noChangeShapeType="1"/>
          </p:cNvSpPr>
          <p:nvPr/>
        </p:nvSpPr>
        <p:spPr bwMode="auto">
          <a:xfrm>
            <a:off x="939801" y="5791200"/>
            <a:ext cx="7383463" cy="0"/>
          </a:xfrm>
          <a:prstGeom prst="line">
            <a:avLst/>
          </a:prstGeom>
          <a:noFill/>
          <a:ln w="25400">
            <a:solidFill>
              <a:srgbClr val="003530"/>
            </a:solidFill>
            <a:round/>
            <a:headEnd type="none" w="sm" len="sm"/>
            <a:tailEnd type="none" w="sm" len="sm"/>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FFFFFF"/>
              </a:solidFill>
              <a:effectLst/>
              <a:uLnTx/>
              <a:uFillTx/>
              <a:latin typeface="Arial" charset="0"/>
              <a:ea typeface="+mn-ea"/>
              <a:cs typeface="+mn-cs"/>
            </a:endParaRPr>
          </a:p>
        </p:txBody>
      </p:sp>
      <p:sp>
        <p:nvSpPr>
          <p:cNvPr id="27654" name="Line 6"/>
          <p:cNvSpPr>
            <a:spLocks noChangeShapeType="1"/>
          </p:cNvSpPr>
          <p:nvPr/>
        </p:nvSpPr>
        <p:spPr bwMode="auto">
          <a:xfrm flipV="1">
            <a:off x="8323263" y="1143000"/>
            <a:ext cx="0" cy="4648200"/>
          </a:xfrm>
          <a:prstGeom prst="line">
            <a:avLst/>
          </a:prstGeom>
          <a:noFill/>
          <a:ln w="25400">
            <a:solidFill>
              <a:srgbClr val="003530"/>
            </a:solidFill>
            <a:round/>
            <a:headEnd type="none" w="sm" len="sm"/>
            <a:tailEnd type="none" w="sm" len="sm"/>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623347183"/>
      </p:ext>
    </p:extLst>
  </p:cSld>
  <p:clrMapOvr>
    <a:overrideClrMapping bg1="dk2" tx1="lt1" bg2="dk1" tx2="lt2" accent1="accent1" accent2="accent2" accent3="accent3" accent4="accent4" accent5="accent5" accent6="accent6" hlink="hlink" folHlink="folHlink"/>
  </p:clrMapOvr>
  <p:transition>
    <p:split orient="vert"/>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a:xfrm>
            <a:off x="182563" y="333375"/>
            <a:ext cx="8763000" cy="517525"/>
          </a:xfrm>
          <a:noFill/>
          <a:ln/>
        </p:spPr>
        <p:txBody>
          <a:bodyPr lIns="90488" tIns="44450" rIns="90488" bIns="44450"/>
          <a:lstStyle/>
          <a:p>
            <a:r>
              <a:rPr lang="en-US" dirty="0"/>
              <a:t>Layering principle</a:t>
            </a:r>
          </a:p>
        </p:txBody>
      </p:sp>
      <p:grpSp>
        <p:nvGrpSpPr>
          <p:cNvPr id="2" name="Group 23"/>
          <p:cNvGrpSpPr>
            <a:grpSpLocks/>
          </p:cNvGrpSpPr>
          <p:nvPr/>
        </p:nvGrpSpPr>
        <p:grpSpPr bwMode="auto">
          <a:xfrm>
            <a:off x="6443663" y="2060575"/>
            <a:ext cx="2232025" cy="4319588"/>
            <a:chOff x="4059" y="1298"/>
            <a:chExt cx="1406" cy="2721"/>
          </a:xfrm>
        </p:grpSpPr>
        <p:sp>
          <p:nvSpPr>
            <p:cNvPr id="539652" name="AutoShape 4"/>
            <p:cNvSpPr>
              <a:spLocks noChangeArrowheads="1"/>
            </p:cNvSpPr>
            <p:nvPr/>
          </p:nvSpPr>
          <p:spPr bwMode="auto">
            <a:xfrm>
              <a:off x="4059" y="1298"/>
              <a:ext cx="1406" cy="2721"/>
            </a:xfrm>
            <a:prstGeom prst="cube">
              <a:avLst>
                <a:gd name="adj" fmla="val 10079"/>
              </a:avLst>
            </a:prstGeom>
            <a:solidFill>
              <a:srgbClr val="EEDDFF"/>
            </a:solidFill>
            <a:ln w="12700">
              <a:solidFill>
                <a:srgbClr val="DEBDFF"/>
              </a:solidFill>
              <a:miter lim="800000"/>
              <a:headEnd/>
              <a:tailEnd/>
            </a:ln>
            <a:effec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39653" name="AutoShape 5"/>
            <p:cNvSpPr>
              <a:spLocks noChangeArrowheads="1"/>
            </p:cNvSpPr>
            <p:nvPr/>
          </p:nvSpPr>
          <p:spPr bwMode="auto">
            <a:xfrm>
              <a:off x="4241" y="3653"/>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Physical</a:t>
              </a:r>
            </a:p>
          </p:txBody>
        </p:sp>
        <p:sp>
          <p:nvSpPr>
            <p:cNvPr id="539654" name="Text Box 6"/>
            <p:cNvSpPr txBox="1">
              <a:spLocks noChangeArrowheads="1"/>
            </p:cNvSpPr>
            <p:nvPr/>
          </p:nvSpPr>
          <p:spPr bwMode="auto">
            <a:xfrm>
              <a:off x="4059" y="3698"/>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1</a:t>
              </a:r>
            </a:p>
          </p:txBody>
        </p:sp>
        <p:sp>
          <p:nvSpPr>
            <p:cNvPr id="539655" name="AutoShape 7"/>
            <p:cNvSpPr>
              <a:spLocks noChangeArrowheads="1"/>
            </p:cNvSpPr>
            <p:nvPr/>
          </p:nvSpPr>
          <p:spPr bwMode="auto">
            <a:xfrm>
              <a:off x="4241" y="329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Link</a:t>
              </a:r>
            </a:p>
          </p:txBody>
        </p:sp>
        <p:sp>
          <p:nvSpPr>
            <p:cNvPr id="539656" name="Text Box 8"/>
            <p:cNvSpPr txBox="1">
              <a:spLocks noChangeArrowheads="1"/>
            </p:cNvSpPr>
            <p:nvPr/>
          </p:nvSpPr>
          <p:spPr bwMode="auto">
            <a:xfrm>
              <a:off x="4059" y="3339"/>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2</a:t>
              </a:r>
            </a:p>
          </p:txBody>
        </p:sp>
        <p:sp>
          <p:nvSpPr>
            <p:cNvPr id="539657" name="AutoShape 9"/>
            <p:cNvSpPr>
              <a:spLocks noChangeArrowheads="1"/>
            </p:cNvSpPr>
            <p:nvPr/>
          </p:nvSpPr>
          <p:spPr bwMode="auto">
            <a:xfrm>
              <a:off x="4241" y="293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Network</a:t>
              </a:r>
            </a:p>
          </p:txBody>
        </p:sp>
        <p:sp>
          <p:nvSpPr>
            <p:cNvPr id="539658" name="Text Box 10"/>
            <p:cNvSpPr txBox="1">
              <a:spLocks noChangeArrowheads="1"/>
            </p:cNvSpPr>
            <p:nvPr/>
          </p:nvSpPr>
          <p:spPr bwMode="auto">
            <a:xfrm>
              <a:off x="4059" y="2980"/>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3</a:t>
              </a:r>
            </a:p>
          </p:txBody>
        </p:sp>
        <p:sp>
          <p:nvSpPr>
            <p:cNvPr id="539659" name="AutoShape 11"/>
            <p:cNvSpPr>
              <a:spLocks noChangeArrowheads="1"/>
            </p:cNvSpPr>
            <p:nvPr/>
          </p:nvSpPr>
          <p:spPr bwMode="auto">
            <a:xfrm>
              <a:off x="4241" y="2575"/>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Transport</a:t>
              </a:r>
            </a:p>
          </p:txBody>
        </p:sp>
        <p:sp>
          <p:nvSpPr>
            <p:cNvPr id="539660" name="Text Box 12"/>
            <p:cNvSpPr txBox="1">
              <a:spLocks noChangeArrowheads="1"/>
            </p:cNvSpPr>
            <p:nvPr/>
          </p:nvSpPr>
          <p:spPr bwMode="auto">
            <a:xfrm>
              <a:off x="4059" y="2621"/>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4</a:t>
              </a:r>
            </a:p>
          </p:txBody>
        </p:sp>
        <p:sp>
          <p:nvSpPr>
            <p:cNvPr id="539661" name="AutoShape 13"/>
            <p:cNvSpPr>
              <a:spLocks noChangeArrowheads="1"/>
            </p:cNvSpPr>
            <p:nvPr/>
          </p:nvSpPr>
          <p:spPr bwMode="auto">
            <a:xfrm>
              <a:off x="4241" y="2216"/>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Session</a:t>
              </a:r>
            </a:p>
          </p:txBody>
        </p:sp>
        <p:sp>
          <p:nvSpPr>
            <p:cNvPr id="539662" name="Text Box 14"/>
            <p:cNvSpPr txBox="1">
              <a:spLocks noChangeArrowheads="1"/>
            </p:cNvSpPr>
            <p:nvPr/>
          </p:nvSpPr>
          <p:spPr bwMode="auto">
            <a:xfrm>
              <a:off x="4059" y="226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5</a:t>
              </a:r>
            </a:p>
          </p:txBody>
        </p:sp>
        <p:sp>
          <p:nvSpPr>
            <p:cNvPr id="539663" name="AutoShape 15"/>
            <p:cNvSpPr>
              <a:spLocks noChangeArrowheads="1"/>
            </p:cNvSpPr>
            <p:nvPr/>
          </p:nvSpPr>
          <p:spPr bwMode="auto">
            <a:xfrm>
              <a:off x="4241" y="185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Presentation</a:t>
              </a:r>
            </a:p>
          </p:txBody>
        </p:sp>
        <p:sp>
          <p:nvSpPr>
            <p:cNvPr id="539664" name="Text Box 16"/>
            <p:cNvSpPr txBox="1">
              <a:spLocks noChangeArrowheads="1"/>
            </p:cNvSpPr>
            <p:nvPr/>
          </p:nvSpPr>
          <p:spPr bwMode="auto">
            <a:xfrm>
              <a:off x="4059" y="190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6</a:t>
              </a:r>
            </a:p>
          </p:txBody>
        </p:sp>
        <p:sp>
          <p:nvSpPr>
            <p:cNvPr id="539665" name="AutoShape 17"/>
            <p:cNvSpPr>
              <a:spLocks noChangeArrowheads="1"/>
            </p:cNvSpPr>
            <p:nvPr/>
          </p:nvSpPr>
          <p:spPr bwMode="auto">
            <a:xfrm>
              <a:off x="4241" y="149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sp>
          <p:nvSpPr>
            <p:cNvPr id="539666" name="Text Box 18"/>
            <p:cNvSpPr txBox="1">
              <a:spLocks noChangeArrowheads="1"/>
            </p:cNvSpPr>
            <p:nvPr/>
          </p:nvSpPr>
          <p:spPr bwMode="auto">
            <a:xfrm>
              <a:off x="4059" y="1543"/>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7</a:t>
              </a:r>
            </a:p>
          </p:txBody>
        </p:sp>
      </p:grpSp>
      <p:pic>
        <p:nvPicPr>
          <p:cNvPr id="539669" name="Picture 21"/>
          <p:cNvPicPr>
            <a:picLocks noChangeAspect="1" noChangeArrowheads="1"/>
          </p:cNvPicPr>
          <p:nvPr/>
        </p:nvPicPr>
        <p:blipFill>
          <a:blip r:embed="rId3" cstate="print"/>
          <a:srcRect/>
          <a:stretch>
            <a:fillRect/>
          </a:stretch>
        </p:blipFill>
        <p:spPr bwMode="auto">
          <a:xfrm>
            <a:off x="7019925" y="115888"/>
            <a:ext cx="979488" cy="1800225"/>
          </a:xfrm>
          <a:prstGeom prst="rect">
            <a:avLst/>
          </a:prstGeom>
          <a:noFill/>
          <a:ln w="12700">
            <a:noFill/>
            <a:miter lim="800000"/>
            <a:headEnd type="none" w="sm" len="sm"/>
            <a:tailEnd type="none" w="med" len="lg"/>
          </a:ln>
          <a:effectLst/>
        </p:spPr>
      </p:pic>
      <p:sp>
        <p:nvSpPr>
          <p:cNvPr id="6" name="Rectangle 4">
            <a:extLst>
              <a:ext uri="{FF2B5EF4-FFF2-40B4-BE49-F238E27FC236}">
                <a16:creationId xmlns:a16="http://schemas.microsoft.com/office/drawing/2014/main" id="{6C897374-6547-5FE6-24FD-7632C38072CE}"/>
              </a:ext>
            </a:extLst>
          </p:cNvPr>
          <p:cNvSpPr txBox="1">
            <a:spLocks noChangeArrowheads="1"/>
          </p:cNvSpPr>
          <p:nvPr/>
        </p:nvSpPr>
        <p:spPr bwMode="auto">
          <a:xfrm>
            <a:off x="373063" y="1341438"/>
            <a:ext cx="4559300" cy="518318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r>
              <a:rPr kumimoji="0" lang="en-US" sz="2800" b="0" i="0" u="none" strike="noStrike" kern="0" cap="none" spc="0" normalizeH="0" baseline="0" noProof="0">
                <a:ln>
                  <a:noFill/>
                </a:ln>
                <a:solidFill>
                  <a:srgbClr val="000000"/>
                </a:solidFill>
                <a:effectLst/>
                <a:uLnTx/>
                <a:uFillTx/>
                <a:latin typeface="Arial"/>
                <a:ea typeface="+mn-ea"/>
                <a:cs typeface="+mn-cs"/>
              </a:rPr>
              <a:t>Functions clustered into layers</a:t>
            </a:r>
            <a:br>
              <a:rPr kumimoji="0" lang="en-US" sz="2800" b="0" i="0" u="none" strike="noStrike" kern="0" cap="none" spc="0" normalizeH="0" baseline="0" noProof="0">
                <a:ln>
                  <a:noFill/>
                </a:ln>
                <a:solidFill>
                  <a:srgbClr val="000000"/>
                </a:solidFill>
                <a:effectLst/>
                <a:uLnTx/>
                <a:uFillTx/>
                <a:latin typeface="Arial"/>
                <a:ea typeface="+mn-ea"/>
                <a:cs typeface="+mn-cs"/>
              </a:rPr>
            </a:br>
            <a:endParaRPr kumimoji="0" lang="en-US" sz="2800" b="0" i="0" u="none" strike="noStrike" kern="0" cap="none" spc="0" normalizeH="0" baseline="0" noProof="0">
              <a:ln>
                <a:noFill/>
              </a:ln>
              <a:solidFill>
                <a:srgbClr val="000000"/>
              </a:solidFill>
              <a:effectLst/>
              <a:uLnTx/>
              <a:uFillTx/>
              <a:latin typeface="Arial"/>
              <a:ea typeface="+mn-ea"/>
              <a:cs typeface="+mn-cs"/>
            </a:endParaRP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r>
              <a:rPr kumimoji="0" lang="en-US" sz="2800" b="0" i="0" u="none" strike="noStrike" kern="0" cap="none" spc="0" normalizeH="0" baseline="0" noProof="0">
                <a:ln>
                  <a:noFill/>
                </a:ln>
                <a:solidFill>
                  <a:srgbClr val="000000"/>
                </a:solidFill>
                <a:effectLst/>
                <a:uLnTx/>
                <a:uFillTx/>
                <a:latin typeface="Arial"/>
                <a:ea typeface="+mn-ea"/>
                <a:cs typeface="+mn-cs"/>
              </a:rPr>
              <a:t>Each layer has only two neighbors </a:t>
            </a:r>
            <a:br>
              <a:rPr kumimoji="0" lang="en-US" sz="2800" b="0" i="0" u="none" strike="noStrike" kern="0" cap="none" spc="0" normalizeH="0" baseline="0" noProof="0">
                <a:ln>
                  <a:noFill/>
                </a:ln>
                <a:solidFill>
                  <a:srgbClr val="000000"/>
                </a:solidFill>
                <a:effectLst/>
                <a:uLnTx/>
                <a:uFillTx/>
                <a:latin typeface="Arial"/>
                <a:ea typeface="+mn-ea"/>
                <a:cs typeface="+mn-cs"/>
              </a:rPr>
            </a:br>
            <a:endParaRPr kumimoji="0" lang="en-US" sz="2800" b="0" i="0" u="none" strike="noStrike" kern="0" cap="none" spc="0" normalizeH="0" baseline="0" noProof="0">
              <a:ln>
                <a:noFill/>
              </a:ln>
              <a:solidFill>
                <a:srgbClr val="000000"/>
              </a:solidFill>
              <a:effectLst/>
              <a:uLnTx/>
              <a:uFillTx/>
              <a:latin typeface="Arial"/>
              <a:ea typeface="+mn-ea"/>
              <a:cs typeface="+mn-cs"/>
            </a:endParaRP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r>
              <a:rPr kumimoji="0" lang="en-US" sz="2800" b="0" i="0" u="none" strike="noStrike" kern="0" cap="none" spc="0" normalizeH="0" baseline="0" noProof="0">
                <a:ln>
                  <a:noFill/>
                </a:ln>
                <a:solidFill>
                  <a:srgbClr val="000000"/>
                </a:solidFill>
                <a:effectLst/>
                <a:uLnTx/>
                <a:uFillTx/>
                <a:latin typeface="Arial"/>
                <a:ea typeface="+mn-ea"/>
                <a:cs typeface="+mn-cs"/>
              </a:rPr>
              <a:t>Changing one layer =&gt; changing two interfaces only</a:t>
            </a: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endParaRPr kumimoji="0" lang="en-US" sz="2800" b="0" i="0" u="none" strike="noStrike" kern="0" cap="none" spc="0" normalizeH="0" baseline="0" noProof="0">
              <a:ln>
                <a:noFill/>
              </a:ln>
              <a:solidFill>
                <a:srgbClr val="000000"/>
              </a:solidFill>
              <a:effectLst/>
              <a:uLnTx/>
              <a:uFillTx/>
              <a:latin typeface="Arial"/>
              <a:ea typeface="+mn-ea"/>
              <a:cs typeface="+mn-cs"/>
            </a:endParaRP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Wingdings" pitchFamily="2" charset="2"/>
              <a:buNone/>
              <a:tabLst/>
              <a:defRPr/>
            </a:pPr>
            <a:endParaRPr kumimoji="0" lang="en-US" sz="28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7" name="Group 187">
            <a:extLst>
              <a:ext uri="{FF2B5EF4-FFF2-40B4-BE49-F238E27FC236}">
                <a16:creationId xmlns:a16="http://schemas.microsoft.com/office/drawing/2014/main" id="{6B1E4B06-0515-BFA6-6905-B352EB301861}"/>
              </a:ext>
            </a:extLst>
          </p:cNvPr>
          <p:cNvGrpSpPr>
            <a:grpSpLocks/>
          </p:cNvGrpSpPr>
          <p:nvPr/>
        </p:nvGrpSpPr>
        <p:grpSpPr bwMode="auto">
          <a:xfrm>
            <a:off x="8296756" y="1204507"/>
            <a:ext cx="287337" cy="936625"/>
            <a:chOff x="2918" y="1239"/>
            <a:chExt cx="203" cy="760"/>
          </a:xfrm>
        </p:grpSpPr>
        <p:sp>
          <p:nvSpPr>
            <p:cNvPr id="8" name="Oval 188">
              <a:extLst>
                <a:ext uri="{FF2B5EF4-FFF2-40B4-BE49-F238E27FC236}">
                  <a16:creationId xmlns:a16="http://schemas.microsoft.com/office/drawing/2014/main" id="{44410A13-C475-D368-C7DE-F0B2A7AEC56B}"/>
                </a:ext>
              </a:extLst>
            </p:cNvPr>
            <p:cNvSpPr>
              <a:spLocks noChangeArrowheads="1"/>
            </p:cNvSpPr>
            <p:nvPr/>
          </p:nvSpPr>
          <p:spPr bwMode="auto">
            <a:xfrm>
              <a:off x="2980" y="1239"/>
              <a:ext cx="79" cy="90"/>
            </a:xfrm>
            <a:prstGeom prst="ellipse">
              <a:avLst/>
            </a:prstGeom>
            <a:solidFill>
              <a:schemeClr val="tx1"/>
            </a:solidFill>
            <a:ln w="25400">
              <a:solidFill>
                <a:schemeClr val="tx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189">
              <a:extLst>
                <a:ext uri="{FF2B5EF4-FFF2-40B4-BE49-F238E27FC236}">
                  <a16:creationId xmlns:a16="http://schemas.microsoft.com/office/drawing/2014/main" id="{AB7E310D-AAC3-5649-AE93-8A05119638E1}"/>
                </a:ext>
              </a:extLst>
            </p:cNvPr>
            <p:cNvSpPr>
              <a:spLocks noChangeArrowheads="1"/>
            </p:cNvSpPr>
            <p:nvPr/>
          </p:nvSpPr>
          <p:spPr bwMode="auto">
            <a:xfrm>
              <a:off x="2980" y="1415"/>
              <a:ext cx="79" cy="23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190">
              <a:extLst>
                <a:ext uri="{FF2B5EF4-FFF2-40B4-BE49-F238E27FC236}">
                  <a16:creationId xmlns:a16="http://schemas.microsoft.com/office/drawing/2014/main" id="{177D88A0-0724-F0AD-60AF-D2BDF28F7377}"/>
                </a:ext>
              </a:extLst>
            </p:cNvPr>
            <p:cNvSpPr>
              <a:spLocks noChangeArrowheads="1"/>
            </p:cNvSpPr>
            <p:nvPr/>
          </p:nvSpPr>
          <p:spPr bwMode="auto">
            <a:xfrm>
              <a:off x="2980"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91">
              <a:extLst>
                <a:ext uri="{FF2B5EF4-FFF2-40B4-BE49-F238E27FC236}">
                  <a16:creationId xmlns:a16="http://schemas.microsoft.com/office/drawing/2014/main" id="{58610C42-397F-90BD-74E4-AB1230148182}"/>
                </a:ext>
              </a:extLst>
            </p:cNvPr>
            <p:cNvSpPr>
              <a:spLocks noChangeArrowheads="1"/>
            </p:cNvSpPr>
            <p:nvPr/>
          </p:nvSpPr>
          <p:spPr bwMode="auto">
            <a:xfrm>
              <a:off x="3043"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92">
              <a:extLst>
                <a:ext uri="{FF2B5EF4-FFF2-40B4-BE49-F238E27FC236}">
                  <a16:creationId xmlns:a16="http://schemas.microsoft.com/office/drawing/2014/main" id="{5097ECE6-F004-9378-2CC5-946D982F5F3F}"/>
                </a:ext>
              </a:extLst>
            </p:cNvPr>
            <p:cNvSpPr>
              <a:spLocks noChangeArrowheads="1"/>
            </p:cNvSpPr>
            <p:nvPr/>
          </p:nvSpPr>
          <p:spPr bwMode="auto">
            <a:xfrm>
              <a:off x="3106"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93">
              <a:extLst>
                <a:ext uri="{FF2B5EF4-FFF2-40B4-BE49-F238E27FC236}">
                  <a16:creationId xmlns:a16="http://schemas.microsoft.com/office/drawing/2014/main" id="{2C29C3C2-F2B2-F8FE-4EF4-04BDB419307B}"/>
                </a:ext>
              </a:extLst>
            </p:cNvPr>
            <p:cNvSpPr>
              <a:spLocks noChangeArrowheads="1"/>
            </p:cNvSpPr>
            <p:nvPr/>
          </p:nvSpPr>
          <p:spPr bwMode="auto">
            <a:xfrm>
              <a:off x="2918"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406890791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39669"/>
                                        </p:tgtEl>
                                        <p:attrNameLst>
                                          <p:attrName>style.visibility</p:attrName>
                                        </p:attrNameLst>
                                      </p:cBhvr>
                                      <p:to>
                                        <p:strVal val="visible"/>
                                      </p:to>
                                    </p:set>
                                    <p:animEffect transition="in" filter="dissolve">
                                      <p:cBhvr>
                                        <p:cTn id="7" dur="500"/>
                                        <p:tgtEl>
                                          <p:spTgt spid="53966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0" y="1325526"/>
            <a:ext cx="8820472" cy="3430772"/>
          </a:xfrm>
        </p:spPr>
        <p:txBody>
          <a:bodyPr/>
          <a:lstStyle/>
          <a:p>
            <a:pPr algn="ctr">
              <a:buNone/>
            </a:pPr>
            <a:r>
              <a:rPr lang="en-GB" sz="9600" b="1" dirty="0">
                <a:solidFill>
                  <a:srgbClr val="FF0000"/>
                </a:solidFill>
              </a:rPr>
              <a:t>When paths</a:t>
            </a:r>
            <a:br>
              <a:rPr lang="en-GB" sz="9600" b="1" dirty="0">
                <a:solidFill>
                  <a:srgbClr val="FF0000"/>
                </a:solidFill>
              </a:rPr>
            </a:br>
            <a:br>
              <a:rPr lang="en-GB" sz="9600" b="1" dirty="0">
                <a:solidFill>
                  <a:srgbClr val="FF0000"/>
                </a:solidFill>
              </a:rPr>
            </a:br>
            <a:r>
              <a:rPr lang="en-GB" sz="9600" b="1" dirty="0">
                <a:solidFill>
                  <a:srgbClr val="FF0000"/>
                </a:solidFill>
              </a:rPr>
              <a:t> have crossed</a:t>
            </a:r>
            <a:br>
              <a:rPr lang="en-GB" sz="4800" b="1" dirty="0">
                <a:solidFill>
                  <a:srgbClr val="FF0000"/>
                </a:solidFill>
              </a:rPr>
            </a:br>
            <a:r>
              <a:rPr lang="en-US" sz="5400" dirty="0">
                <a:solidFill>
                  <a:schemeClr val="bg1"/>
                </a:solidFill>
                <a:latin typeface="Arial Black" pitchFamily="34" charset="0"/>
              </a:rPr>
              <a:t> </a:t>
            </a:r>
            <a:endParaRPr lang="en-GB" sz="5400" dirty="0">
              <a:solidFill>
                <a:schemeClr val="bg1"/>
              </a:solidFill>
              <a:latin typeface="Arial Black" pitchFamily="34" charset="0"/>
            </a:endParaRPr>
          </a:p>
        </p:txBody>
      </p:sp>
    </p:spTree>
    <p:extLst>
      <p:ext uri="{BB962C8B-B14F-4D97-AF65-F5344CB8AC3E}">
        <p14:creationId xmlns:p14="http://schemas.microsoft.com/office/powerpoint/2010/main" val="3313244112"/>
      </p:ext>
    </p:extLst>
  </p:cSld>
  <p:clrMapOvr>
    <a:overrideClrMapping bg1="lt1" tx1="dk1" bg2="lt2" tx2="dk2" accent1="accent1" accent2="accent2" accent3="accent3" accent4="accent4" accent5="accent5" accent6="accent6" hlink="hlink" folHlink="folHlink"/>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0" y="1628800"/>
            <a:ext cx="8820472" cy="2463800"/>
          </a:xfrm>
        </p:spPr>
        <p:txBody>
          <a:bodyPr/>
          <a:lstStyle/>
          <a:p>
            <a:pPr algn="r">
              <a:buNone/>
            </a:pPr>
            <a:r>
              <a:rPr lang="en-US" sz="5400" dirty="0">
                <a:solidFill>
                  <a:schemeClr val="bg1"/>
                </a:solidFill>
                <a:latin typeface="Arial Black" pitchFamily="34" charset="0"/>
              </a:rPr>
              <a:t>15</a:t>
            </a:r>
            <a:br>
              <a:rPr lang="en-US" sz="5400" dirty="0">
                <a:solidFill>
                  <a:schemeClr val="bg1"/>
                </a:solidFill>
                <a:latin typeface="Arial Black" pitchFamily="34" charset="0"/>
              </a:rPr>
            </a:br>
            <a:r>
              <a:rPr lang="en-US" sz="5400" dirty="0">
                <a:solidFill>
                  <a:schemeClr val="bg1"/>
                </a:solidFill>
                <a:latin typeface="Arial Black" pitchFamily="34" charset="0"/>
              </a:rPr>
              <a:t>November</a:t>
            </a:r>
            <a:br>
              <a:rPr lang="en-US" sz="5400" dirty="0">
                <a:solidFill>
                  <a:schemeClr val="bg1"/>
                </a:solidFill>
                <a:latin typeface="Arial Black" pitchFamily="34" charset="0"/>
              </a:rPr>
            </a:br>
            <a:r>
              <a:rPr lang="en-US" sz="5400" dirty="0">
                <a:solidFill>
                  <a:schemeClr val="bg1"/>
                </a:solidFill>
                <a:latin typeface="Arial Black" pitchFamily="34" charset="0"/>
              </a:rPr>
              <a:t>1994 </a:t>
            </a:r>
            <a:endParaRPr lang="en-GB" sz="5400" dirty="0">
              <a:solidFill>
                <a:schemeClr val="bg1"/>
              </a:solidFill>
              <a:latin typeface="Arial Black" pitchFamily="34" charset="0"/>
            </a:endParaRPr>
          </a:p>
        </p:txBody>
      </p:sp>
    </p:spTree>
    <p:extLst>
      <p:ext uri="{BB962C8B-B14F-4D97-AF65-F5344CB8AC3E}">
        <p14:creationId xmlns:p14="http://schemas.microsoft.com/office/powerpoint/2010/main" val="702378785"/>
      </p:ext>
    </p:extLst>
  </p:cSld>
  <p:clrMapOvr>
    <a:overrideClrMapping bg1="lt1" tx1="dk1" bg2="lt2" tx2="dk2" accent1="accent1" accent2="accent2" accent3="accent3" accent4="accent4" accent5="accent5" accent6="accent6" hlink="hlink" folHlink="folHlink"/>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179512" y="4653137"/>
            <a:ext cx="7920880" cy="1837649"/>
          </a:xfrm>
          <a:prstGeom prst="rect">
            <a:avLst/>
          </a:prstGeom>
          <a:solidFill>
            <a:srgbClr val="FFFF99"/>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8" name="Rectangle 17"/>
          <p:cNvSpPr/>
          <p:nvPr/>
        </p:nvSpPr>
        <p:spPr bwMode="auto">
          <a:xfrm>
            <a:off x="179512" y="3717032"/>
            <a:ext cx="7920880" cy="720080"/>
          </a:xfrm>
          <a:prstGeom prst="rect">
            <a:avLst/>
          </a:prstGeom>
          <a:solidFill>
            <a:srgbClr val="FFFF99"/>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7" name="Rectangle 16"/>
          <p:cNvSpPr/>
          <p:nvPr/>
        </p:nvSpPr>
        <p:spPr bwMode="auto">
          <a:xfrm>
            <a:off x="182638" y="2135747"/>
            <a:ext cx="7920880" cy="1440160"/>
          </a:xfrm>
          <a:prstGeom prst="rect">
            <a:avLst/>
          </a:prstGeom>
          <a:solidFill>
            <a:srgbClr val="FFFF99"/>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6" name="Rectangle 15"/>
          <p:cNvSpPr/>
          <p:nvPr/>
        </p:nvSpPr>
        <p:spPr bwMode="auto">
          <a:xfrm>
            <a:off x="179512" y="1412776"/>
            <a:ext cx="6048672" cy="504056"/>
          </a:xfrm>
          <a:prstGeom prst="rect">
            <a:avLst/>
          </a:prstGeom>
          <a:solidFill>
            <a:srgbClr val="CCFFCC"/>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1" name="Rectangle 10"/>
          <p:cNvSpPr/>
          <p:nvPr/>
        </p:nvSpPr>
        <p:spPr bwMode="auto">
          <a:xfrm>
            <a:off x="179512" y="116632"/>
            <a:ext cx="6048672" cy="504056"/>
          </a:xfrm>
          <a:prstGeom prst="rect">
            <a:avLst/>
          </a:prstGeom>
          <a:solidFill>
            <a:srgbClr val="CCFFCC"/>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0" name="TextBox 9"/>
          <p:cNvSpPr txBox="1"/>
          <p:nvPr/>
        </p:nvSpPr>
        <p:spPr>
          <a:xfrm>
            <a:off x="179512" y="116634"/>
            <a:ext cx="8136904" cy="1138773"/>
          </a:xfrm>
          <a:prstGeom prst="rect">
            <a:avLst/>
          </a:prstGeom>
          <a:noFill/>
        </p:spPr>
        <p:txBody>
          <a:bodyPr wrap="square" rtlCol="0">
            <a:spAutoFit/>
          </a:bodyPr>
          <a:lstStyle/>
          <a:p>
            <a:r>
              <a:rPr lang="en-GB" sz="2800" dirty="0">
                <a:solidFill>
                  <a:srgbClr val="000000"/>
                </a:solidFill>
                <a:latin typeface="Times New Roman" panose="02020603050405020304" pitchFamily="18" charset="0"/>
                <a:cs typeface="Times New Roman" panose="02020603050405020304" pitchFamily="18" charset="0"/>
              </a:rPr>
              <a:t>Distribution of CERN WWW software</a:t>
            </a:r>
          </a:p>
          <a:p>
            <a:r>
              <a:rPr lang="en-GB" sz="2000" b="0" dirty="0">
                <a:solidFill>
                  <a:srgbClr val="000000"/>
                </a:solidFill>
                <a:latin typeface="Times New Roman" panose="02020603050405020304" pitchFamily="18" charset="0"/>
                <a:cs typeface="Times New Roman" panose="02020603050405020304" pitchFamily="18" charset="0"/>
              </a:rPr>
              <a:t>Francois Fluckiger (</a:t>
            </a:r>
            <a:r>
              <a:rPr lang="en-GB" sz="2000" b="0" i="1" dirty="0">
                <a:solidFill>
                  <a:srgbClr val="000000"/>
                </a:solidFill>
                <a:latin typeface="Times New Roman" panose="02020603050405020304" pitchFamily="18" charset="0"/>
                <a:cs typeface="Times New Roman" panose="02020603050405020304" pitchFamily="18" charset="0"/>
              </a:rPr>
              <a:t>fluckiger@vscrna.cern.ch</a:t>
            </a:r>
            <a:r>
              <a:rPr lang="en-GB" sz="2000" b="0" dirty="0">
                <a:solidFill>
                  <a:srgbClr val="000000"/>
                </a:solidFill>
                <a:latin typeface="Times New Roman" panose="02020603050405020304" pitchFamily="18" charset="0"/>
                <a:cs typeface="Times New Roman" panose="02020603050405020304" pitchFamily="18" charset="0"/>
              </a:rPr>
              <a:t>)</a:t>
            </a:r>
            <a:br>
              <a:rPr lang="en-GB" sz="2000" b="0" dirty="0">
                <a:solidFill>
                  <a:srgbClr val="000000"/>
                </a:solidFill>
                <a:latin typeface="Times New Roman" panose="02020603050405020304" pitchFamily="18" charset="0"/>
                <a:cs typeface="Times New Roman" panose="02020603050405020304" pitchFamily="18" charset="0"/>
              </a:rPr>
            </a:br>
            <a:r>
              <a:rPr lang="en-GB" sz="2000" b="0" i="1" dirty="0">
                <a:solidFill>
                  <a:srgbClr val="000000"/>
                </a:solidFill>
                <a:latin typeface="Times New Roman" panose="02020603050405020304" pitchFamily="18" charset="0"/>
                <a:cs typeface="Times New Roman" panose="02020603050405020304" pitchFamily="18" charset="0"/>
              </a:rPr>
              <a:t>Tue, 15 Nov 1994 17:37:15 </a:t>
            </a:r>
            <a:r>
              <a:rPr lang="en-GB" b="0" i="1" dirty="0">
                <a:solidFill>
                  <a:srgbClr val="000000"/>
                </a:solidFill>
                <a:latin typeface="Times New Roman" panose="02020603050405020304" pitchFamily="18" charset="0"/>
                <a:cs typeface="Times New Roman" panose="02020603050405020304" pitchFamily="18" charset="0"/>
              </a:rPr>
              <a:t>--100</a:t>
            </a:r>
            <a:endParaRPr lang="en-GB" b="0" dirty="0">
              <a:solidFill>
                <a:srgbClr val="00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79512" y="1496714"/>
            <a:ext cx="8136904" cy="400110"/>
          </a:xfrm>
          <a:prstGeom prst="rect">
            <a:avLst/>
          </a:prstGeom>
          <a:noFill/>
        </p:spPr>
        <p:txBody>
          <a:bodyPr wrap="square" rtlCol="0">
            <a:spAutoFit/>
          </a:bodyPr>
          <a:lstStyle/>
          <a:p>
            <a:r>
              <a:rPr lang="en-GB" sz="2000" b="0" i="1" dirty="0">
                <a:solidFill>
                  <a:srgbClr val="000000"/>
                </a:solidFill>
                <a:latin typeface="Times New Roman" panose="02020603050405020304" pitchFamily="18" charset="0"/>
                <a:cs typeface="Times New Roman" panose="02020603050405020304" pitchFamily="18" charset="0"/>
              </a:rPr>
              <a:t>Group: WWW-Talk</a:t>
            </a:r>
          </a:p>
        </p:txBody>
      </p:sp>
      <p:sp>
        <p:nvSpPr>
          <p:cNvPr id="14" name="TextBox 13"/>
          <p:cNvSpPr txBox="1"/>
          <p:nvPr/>
        </p:nvSpPr>
        <p:spPr>
          <a:xfrm>
            <a:off x="182639" y="2132858"/>
            <a:ext cx="8709841" cy="4401205"/>
          </a:xfrm>
          <a:prstGeom prst="rect">
            <a:avLst/>
          </a:prstGeom>
          <a:noFill/>
        </p:spPr>
        <p:txBody>
          <a:bodyPr wrap="square" rtlCol="0">
            <a:spAutoFit/>
          </a:bodyPr>
          <a:lstStyle/>
          <a:p>
            <a:r>
              <a:rPr lang="en-GB" sz="2000" b="0" dirty="0">
                <a:solidFill>
                  <a:srgbClr val="000000"/>
                </a:solidFill>
                <a:latin typeface="Times New Roman" panose="02020603050405020304" pitchFamily="18" charset="0"/>
                <a:cs typeface="Times New Roman" panose="02020603050405020304" pitchFamily="18" charset="0"/>
              </a:rPr>
              <a:t>Dear Colleagues,</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Some of you asked about the conditions for the distribution of </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new versions of the CERN WWW Library of Common Code (</a:t>
            </a:r>
            <a:r>
              <a:rPr lang="en-GB" sz="2000" b="0" dirty="0" err="1">
                <a:solidFill>
                  <a:srgbClr val="000000"/>
                </a:solidFill>
                <a:latin typeface="Times New Roman" panose="02020603050405020304" pitchFamily="18" charset="0"/>
                <a:cs typeface="Times New Roman" panose="02020603050405020304" pitchFamily="18" charset="0"/>
              </a:rPr>
              <a:t>libwww</a:t>
            </a:r>
            <a:r>
              <a:rPr lang="en-GB" sz="2000" b="0" dirty="0">
                <a:solidFill>
                  <a:srgbClr val="000000"/>
                </a:solidFill>
                <a:latin typeface="Times New Roman" panose="02020603050405020304" pitchFamily="18" charset="0"/>
                <a:cs typeface="Times New Roman" panose="02020603050405020304" pitchFamily="18" charset="0"/>
              </a:rPr>
              <a:t>), the </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CERN Line Mode Browser (www) and the WWW HTTP Daemon (</a:t>
            </a:r>
            <a:r>
              <a:rPr lang="en-GB" sz="2000" b="0" dirty="0" err="1">
                <a:solidFill>
                  <a:srgbClr val="000000"/>
                </a:solidFill>
                <a:latin typeface="Times New Roman" panose="02020603050405020304" pitchFamily="18" charset="0"/>
                <a:cs typeface="Times New Roman" panose="02020603050405020304" pitchFamily="18" charset="0"/>
              </a:rPr>
              <a:t>httpd</a:t>
            </a:r>
            <a:r>
              <a:rPr lang="en-GB" sz="2000" b="0" dirty="0">
                <a:solidFill>
                  <a:srgbClr val="000000"/>
                </a:solidFill>
                <a:latin typeface="Times New Roman" panose="02020603050405020304" pitchFamily="18" charset="0"/>
                <a:cs typeface="Times New Roman" panose="02020603050405020304" pitchFamily="18" charset="0"/>
              </a:rPr>
              <a:t>).</a:t>
            </a:r>
            <a:br>
              <a:rPr lang="en-GB" sz="2000" b="0" dirty="0">
                <a:solidFill>
                  <a:srgbClr val="000000"/>
                </a:solidFill>
                <a:latin typeface="Times New Roman" panose="02020603050405020304" pitchFamily="18" charset="0"/>
                <a:cs typeface="Times New Roman" panose="02020603050405020304" pitchFamily="18" charset="0"/>
              </a:rPr>
            </a:br>
            <a:endParaRPr lang="en-GB" sz="2000" b="0" dirty="0">
              <a:solidFill>
                <a:srgbClr val="000000"/>
              </a:solidFill>
              <a:latin typeface="Times New Roman" panose="02020603050405020304" pitchFamily="18" charset="0"/>
              <a:cs typeface="Times New Roman" panose="02020603050405020304" pitchFamily="18" charset="0"/>
            </a:endParaRPr>
          </a:p>
          <a:p>
            <a:r>
              <a:rPr lang="en-GB" sz="2000" b="0" dirty="0">
                <a:solidFill>
                  <a:srgbClr val="000000"/>
                </a:solidFill>
                <a:latin typeface="Times New Roman" panose="02020603050405020304" pitchFamily="18" charset="0"/>
                <a:cs typeface="Times New Roman" panose="02020603050405020304" pitchFamily="18" charset="0"/>
              </a:rPr>
              <a:t>The new versions will remain freely available, for general use, and at</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no cost.</a:t>
            </a:r>
            <a:br>
              <a:rPr lang="en-GB" sz="2000" b="0" dirty="0">
                <a:solidFill>
                  <a:srgbClr val="000000"/>
                </a:solidFill>
                <a:latin typeface="Times New Roman" panose="02020603050405020304" pitchFamily="18" charset="0"/>
                <a:cs typeface="Times New Roman" panose="02020603050405020304" pitchFamily="18" charset="0"/>
              </a:rPr>
            </a:br>
            <a:endParaRPr lang="en-GB" sz="2000" b="0" dirty="0">
              <a:solidFill>
                <a:srgbClr val="000000"/>
              </a:solidFill>
              <a:latin typeface="Times New Roman" panose="02020603050405020304" pitchFamily="18" charset="0"/>
              <a:cs typeface="Times New Roman" panose="02020603050405020304" pitchFamily="18" charset="0"/>
            </a:endParaRPr>
          </a:p>
          <a:p>
            <a:r>
              <a:rPr lang="en-GB" sz="2000" b="0" dirty="0">
                <a:solidFill>
                  <a:srgbClr val="000000"/>
                </a:solidFill>
                <a:latin typeface="Times New Roman" panose="02020603050405020304" pitchFamily="18" charset="0"/>
                <a:cs typeface="Times New Roman" panose="02020603050405020304" pitchFamily="18" charset="0"/>
              </a:rPr>
              <a:t>The only change is that the material distributed will remain</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copyrighted by CERN. As a consequence, a copyright notice will have to</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appear in copies, but also, the rights of the users will be protected,</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in particular by preventing third parties to turn free software into</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proprietary software, and deny the users the rights to freely use the</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material`.</a:t>
            </a:r>
          </a:p>
        </p:txBody>
      </p:sp>
    </p:spTree>
    <p:extLst>
      <p:ext uri="{BB962C8B-B14F-4D97-AF65-F5344CB8AC3E}">
        <p14:creationId xmlns:p14="http://schemas.microsoft.com/office/powerpoint/2010/main" val="108623076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1000"/>
                                        <p:tgtEl>
                                          <p:spTgt spid="10">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1000"/>
                                        <p:tgtEl>
                                          <p:spTgt spid="11"/>
                                        </p:tgtEl>
                                      </p:cBhvr>
                                    </p:animEffect>
                                  </p:childTnLst>
                                </p:cTn>
                              </p:par>
                              <p:par>
                                <p:cTn id="11" presetID="22" presetClass="entr" presetSubtype="8" fill="hold" nodeType="with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wipe(left)">
                                      <p:cBhvr>
                                        <p:cTn id="13" dur="1000"/>
                                        <p:tgtEl>
                                          <p:spTgt spid="13">
                                            <p:txEl>
                                              <p:pRg st="0" end="0"/>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10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wipe(left)">
                                      <p:cBhvr>
                                        <p:cTn id="21" dur="1000"/>
                                        <p:tgtEl>
                                          <p:spTgt spid="14">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10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17"/>
                                        </p:tgtEl>
                                      </p:cBhvr>
                                    </p:animEffect>
                                    <p:set>
                                      <p:cBhvr>
                                        <p:cTn id="29" dur="1" fill="hold">
                                          <p:stCondLst>
                                            <p:cond delay="499"/>
                                          </p:stCondLst>
                                        </p:cTn>
                                        <p:tgtEl>
                                          <p:spTgt spid="17"/>
                                        </p:tgtEl>
                                        <p:attrNameLst>
                                          <p:attrName>style.visibility</p:attrName>
                                        </p:attrNameLst>
                                      </p:cBhvr>
                                      <p:to>
                                        <p:strVal val="hidden"/>
                                      </p:to>
                                    </p:se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1000"/>
                                        <p:tgtEl>
                                          <p:spTgt spid="18"/>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xEl>
                                              <p:pRg st="1" end="1"/>
                                            </p:txEl>
                                          </p:spTgt>
                                        </p:tgtEl>
                                        <p:attrNameLst>
                                          <p:attrName>style.visibility</p:attrName>
                                        </p:attrNameLst>
                                      </p:cBhvr>
                                      <p:to>
                                        <p:strVal val="visible"/>
                                      </p:to>
                                    </p:set>
                                    <p:animEffect transition="in" filter="wipe(left)">
                                      <p:cBhvr>
                                        <p:cTn id="36" dur="1000"/>
                                        <p:tgtEl>
                                          <p:spTgt spid="14">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18"/>
                                        </p:tgtEl>
                                      </p:cBhvr>
                                    </p:animEffect>
                                    <p:set>
                                      <p:cBhvr>
                                        <p:cTn id="41" dur="1" fill="hold">
                                          <p:stCondLst>
                                            <p:cond delay="499"/>
                                          </p:stCondLst>
                                        </p:cTn>
                                        <p:tgtEl>
                                          <p:spTgt spid="18"/>
                                        </p:tgtEl>
                                        <p:attrNameLst>
                                          <p:attrName>style.visibility</p:attrName>
                                        </p:attrNameLst>
                                      </p:cBhvr>
                                      <p:to>
                                        <p:strVal val="hidden"/>
                                      </p:to>
                                    </p:set>
                                  </p:childTnLst>
                                </p:cTn>
                              </p:par>
                              <p:par>
                                <p:cTn id="42" presetID="22" presetClass="entr" presetSubtype="8" fill="hold" nodeType="withEffect">
                                  <p:stCondLst>
                                    <p:cond delay="0"/>
                                  </p:stCondLst>
                                  <p:childTnLst>
                                    <p:set>
                                      <p:cBhvr>
                                        <p:cTn id="43" dur="1" fill="hold">
                                          <p:stCondLst>
                                            <p:cond delay="0"/>
                                          </p:stCondLst>
                                        </p:cTn>
                                        <p:tgtEl>
                                          <p:spTgt spid="14">
                                            <p:txEl>
                                              <p:pRg st="2" end="2"/>
                                            </p:txEl>
                                          </p:spTgt>
                                        </p:tgtEl>
                                        <p:attrNameLst>
                                          <p:attrName>style.visibility</p:attrName>
                                        </p:attrNameLst>
                                      </p:cBhvr>
                                      <p:to>
                                        <p:strVal val="visible"/>
                                      </p:to>
                                    </p:set>
                                    <p:animEffect transition="in" filter="wipe(left)">
                                      <p:cBhvr>
                                        <p:cTn id="44" dur="1000"/>
                                        <p:tgtEl>
                                          <p:spTgt spid="14">
                                            <p:txEl>
                                              <p:pRg st="2" end="2"/>
                                            </p:tx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8" grpId="0" animBg="1"/>
      <p:bldP spid="18" grpId="1" animBg="1"/>
      <p:bldP spid="17" grpId="0" animBg="1"/>
      <p:bldP spid="17" grpId="1" animBg="1"/>
      <p:bldP spid="16" grpId="0" animBg="1"/>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179512" y="5085183"/>
            <a:ext cx="7920880" cy="1008113"/>
          </a:xfrm>
          <a:prstGeom prst="rect">
            <a:avLst/>
          </a:prstGeom>
          <a:solidFill>
            <a:srgbClr val="FFFF99"/>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4" name="TextBox 13"/>
          <p:cNvSpPr txBox="1"/>
          <p:nvPr/>
        </p:nvSpPr>
        <p:spPr>
          <a:xfrm>
            <a:off x="182639" y="2132856"/>
            <a:ext cx="8709841" cy="3785652"/>
          </a:xfrm>
          <a:prstGeom prst="rect">
            <a:avLst/>
          </a:prstGeom>
          <a:noFill/>
        </p:spPr>
        <p:txBody>
          <a:bodyPr wrap="square" rtlCol="0">
            <a:spAutoFit/>
          </a:bodyPr>
          <a:lstStyle/>
          <a:p>
            <a:r>
              <a:rPr lang="en-GB" sz="2000" b="0" dirty="0">
                <a:solidFill>
                  <a:srgbClr val="000000"/>
                </a:solidFill>
                <a:latin typeface="Times New Roman" panose="02020603050405020304" pitchFamily="18" charset="0"/>
                <a:cs typeface="Times New Roman" panose="02020603050405020304" pitchFamily="18" charset="0"/>
              </a:rPr>
              <a:t>These principles are those used by most distributors of free software,</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including the X consortium.</a:t>
            </a:r>
            <a:br>
              <a:rPr lang="en-GB" sz="2000" b="0" dirty="0">
                <a:solidFill>
                  <a:srgbClr val="000000"/>
                </a:solidFill>
                <a:latin typeface="Times New Roman" panose="02020603050405020304" pitchFamily="18" charset="0"/>
                <a:cs typeface="Times New Roman" panose="02020603050405020304" pitchFamily="18" charset="0"/>
              </a:rPr>
            </a:br>
            <a:endParaRPr lang="en-GB" sz="2000" b="0" dirty="0">
              <a:solidFill>
                <a:srgbClr val="000000"/>
              </a:solidFill>
              <a:latin typeface="Times New Roman" panose="02020603050405020304" pitchFamily="18" charset="0"/>
              <a:cs typeface="Times New Roman" panose="02020603050405020304" pitchFamily="18" charset="0"/>
            </a:endParaRPr>
          </a:p>
          <a:p>
            <a:r>
              <a:rPr lang="en-GB" sz="2000" b="0" dirty="0">
                <a:solidFill>
                  <a:srgbClr val="000000"/>
                </a:solidFill>
                <a:latin typeface="Times New Roman" panose="02020603050405020304" pitchFamily="18" charset="0"/>
                <a:cs typeface="Times New Roman" panose="02020603050405020304" pitchFamily="18" charset="0"/>
              </a:rPr>
              <a:t>The proper copyright notice is being ratified and will be available in</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a few days.</a:t>
            </a:r>
            <a:br>
              <a:rPr lang="en-GB" sz="2000" b="0" dirty="0">
                <a:solidFill>
                  <a:srgbClr val="000000"/>
                </a:solidFill>
                <a:latin typeface="Times New Roman" panose="02020603050405020304" pitchFamily="18" charset="0"/>
                <a:cs typeface="Times New Roman" panose="02020603050405020304" pitchFamily="18" charset="0"/>
              </a:rPr>
            </a:br>
            <a:endParaRPr lang="en-GB" sz="2000" b="0" dirty="0">
              <a:solidFill>
                <a:srgbClr val="000000"/>
              </a:solidFill>
              <a:latin typeface="Times New Roman" panose="02020603050405020304" pitchFamily="18" charset="0"/>
              <a:cs typeface="Times New Roman" panose="02020603050405020304" pitchFamily="18" charset="0"/>
            </a:endParaRPr>
          </a:p>
          <a:p>
            <a:r>
              <a:rPr lang="en-GB" sz="2000" b="0" dirty="0">
                <a:solidFill>
                  <a:srgbClr val="000000"/>
                </a:solidFill>
                <a:latin typeface="Times New Roman" panose="02020603050405020304" pitchFamily="18" charset="0"/>
                <a:cs typeface="Times New Roman" panose="02020603050405020304" pitchFamily="18" charset="0"/>
              </a:rPr>
              <a:t>We hope all those who have trusted CERN WWW software will continue to</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do so, and will appreciate that these conditions not only maintain the</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free distribution but better protect it.</a:t>
            </a:r>
            <a:br>
              <a:rPr lang="en-GB" sz="2000" b="0" dirty="0">
                <a:solidFill>
                  <a:srgbClr val="000000"/>
                </a:solidFill>
                <a:latin typeface="Times New Roman" panose="02020603050405020304" pitchFamily="18" charset="0"/>
                <a:cs typeface="Times New Roman" panose="02020603050405020304" pitchFamily="18" charset="0"/>
              </a:rPr>
            </a:br>
            <a:endParaRPr lang="en-GB" sz="2000" b="0" dirty="0">
              <a:solidFill>
                <a:srgbClr val="000000"/>
              </a:solidFill>
              <a:latin typeface="Times New Roman" panose="02020603050405020304" pitchFamily="18" charset="0"/>
              <a:cs typeface="Times New Roman" panose="02020603050405020304" pitchFamily="18" charset="0"/>
            </a:endParaRPr>
          </a:p>
          <a:p>
            <a:r>
              <a:rPr lang="en-GB" sz="2000" b="0" dirty="0">
                <a:solidFill>
                  <a:srgbClr val="000000"/>
                </a:solidFill>
                <a:latin typeface="Times New Roman" panose="02020603050405020304" pitchFamily="18" charset="0"/>
                <a:cs typeface="Times New Roman" panose="02020603050405020304" pitchFamily="18" charset="0"/>
              </a:rPr>
              <a:t>Francois Fluckiger</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Leader, WWW development, CERN</a:t>
            </a:r>
          </a:p>
        </p:txBody>
      </p:sp>
      <p:sp>
        <p:nvSpPr>
          <p:cNvPr id="2" name="Rectangle 1"/>
          <p:cNvSpPr/>
          <p:nvPr/>
        </p:nvSpPr>
        <p:spPr bwMode="auto">
          <a:xfrm>
            <a:off x="0" y="0"/>
            <a:ext cx="9144000" cy="2780928"/>
          </a:xfrm>
          <a:prstGeom prst="rect">
            <a:avLst/>
          </a:prstGeom>
          <a:solidFill>
            <a:schemeClr val="bg1"/>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6" name="Rectangle 15"/>
          <p:cNvSpPr/>
          <p:nvPr/>
        </p:nvSpPr>
        <p:spPr bwMode="auto">
          <a:xfrm>
            <a:off x="179512" y="1412775"/>
            <a:ext cx="6048672" cy="579021"/>
          </a:xfrm>
          <a:prstGeom prst="rect">
            <a:avLst/>
          </a:prstGeom>
          <a:solidFill>
            <a:srgbClr val="CCFFCC"/>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1" name="Rectangle 10"/>
          <p:cNvSpPr/>
          <p:nvPr/>
        </p:nvSpPr>
        <p:spPr bwMode="auto">
          <a:xfrm>
            <a:off x="179512" y="116631"/>
            <a:ext cx="6048672" cy="579021"/>
          </a:xfrm>
          <a:prstGeom prst="rect">
            <a:avLst/>
          </a:prstGeom>
          <a:solidFill>
            <a:srgbClr val="CCFFCC"/>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0" name="TextBox 9"/>
          <p:cNvSpPr txBox="1"/>
          <p:nvPr/>
        </p:nvSpPr>
        <p:spPr>
          <a:xfrm>
            <a:off x="179512" y="116634"/>
            <a:ext cx="8136904" cy="1138773"/>
          </a:xfrm>
          <a:prstGeom prst="rect">
            <a:avLst/>
          </a:prstGeom>
          <a:noFill/>
        </p:spPr>
        <p:txBody>
          <a:bodyPr wrap="square" rtlCol="0">
            <a:spAutoFit/>
          </a:bodyPr>
          <a:lstStyle/>
          <a:p>
            <a:r>
              <a:rPr lang="en-GB" sz="2800" dirty="0">
                <a:solidFill>
                  <a:srgbClr val="000000"/>
                </a:solidFill>
                <a:latin typeface="Times New Roman" panose="02020603050405020304" pitchFamily="18" charset="0"/>
                <a:cs typeface="Times New Roman" panose="02020603050405020304" pitchFamily="18" charset="0"/>
              </a:rPr>
              <a:t>Distribution of CERN WWW software</a:t>
            </a:r>
          </a:p>
          <a:p>
            <a:r>
              <a:rPr lang="en-GB" sz="2000" b="0" dirty="0">
                <a:solidFill>
                  <a:srgbClr val="000000"/>
                </a:solidFill>
                <a:latin typeface="Times New Roman" panose="02020603050405020304" pitchFamily="18" charset="0"/>
                <a:cs typeface="Times New Roman" panose="02020603050405020304" pitchFamily="18" charset="0"/>
              </a:rPr>
              <a:t>Francois Fluckiger (</a:t>
            </a:r>
            <a:r>
              <a:rPr lang="en-GB" sz="2000" b="0" i="1" dirty="0">
                <a:solidFill>
                  <a:srgbClr val="000000"/>
                </a:solidFill>
                <a:latin typeface="Times New Roman" panose="02020603050405020304" pitchFamily="18" charset="0"/>
                <a:cs typeface="Times New Roman" panose="02020603050405020304" pitchFamily="18" charset="0"/>
              </a:rPr>
              <a:t>fluckiger@vscrna.cern.ch</a:t>
            </a:r>
            <a:r>
              <a:rPr lang="en-GB" sz="2000" b="0" dirty="0">
                <a:solidFill>
                  <a:srgbClr val="000000"/>
                </a:solidFill>
                <a:latin typeface="Times New Roman" panose="02020603050405020304" pitchFamily="18" charset="0"/>
                <a:cs typeface="Times New Roman" panose="02020603050405020304" pitchFamily="18" charset="0"/>
              </a:rPr>
              <a:t>)</a:t>
            </a:r>
            <a:br>
              <a:rPr lang="en-GB" sz="2000" b="0" dirty="0">
                <a:solidFill>
                  <a:srgbClr val="000000"/>
                </a:solidFill>
                <a:latin typeface="Times New Roman" panose="02020603050405020304" pitchFamily="18" charset="0"/>
                <a:cs typeface="Times New Roman" panose="02020603050405020304" pitchFamily="18" charset="0"/>
              </a:rPr>
            </a:br>
            <a:r>
              <a:rPr lang="en-GB" sz="2000" b="0" i="1" dirty="0">
                <a:solidFill>
                  <a:srgbClr val="000000"/>
                </a:solidFill>
                <a:latin typeface="Times New Roman" panose="02020603050405020304" pitchFamily="18" charset="0"/>
                <a:cs typeface="Times New Roman" panose="02020603050405020304" pitchFamily="18" charset="0"/>
              </a:rPr>
              <a:t>Tue, 15 Nov 1994 17:37:15 </a:t>
            </a:r>
            <a:r>
              <a:rPr lang="en-GB" b="0" i="1" dirty="0">
                <a:solidFill>
                  <a:srgbClr val="000000"/>
                </a:solidFill>
                <a:latin typeface="Times New Roman" panose="02020603050405020304" pitchFamily="18" charset="0"/>
                <a:cs typeface="Times New Roman" panose="02020603050405020304" pitchFamily="18" charset="0"/>
              </a:rPr>
              <a:t>--100</a:t>
            </a:r>
            <a:endParaRPr lang="en-GB" b="0" dirty="0">
              <a:solidFill>
                <a:srgbClr val="00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79512" y="1496714"/>
            <a:ext cx="8136904" cy="400110"/>
          </a:xfrm>
          <a:prstGeom prst="rect">
            <a:avLst/>
          </a:prstGeom>
          <a:noFill/>
        </p:spPr>
        <p:txBody>
          <a:bodyPr wrap="square" rtlCol="0">
            <a:spAutoFit/>
          </a:bodyPr>
          <a:lstStyle/>
          <a:p>
            <a:r>
              <a:rPr lang="en-GB" sz="2000" b="0" i="1" dirty="0">
                <a:solidFill>
                  <a:srgbClr val="000000"/>
                </a:solidFill>
                <a:latin typeface="Times New Roman" panose="02020603050405020304" pitchFamily="18" charset="0"/>
                <a:cs typeface="Times New Roman" panose="02020603050405020304" pitchFamily="18" charset="0"/>
              </a:rPr>
              <a:t>Group: WWW-Talk</a:t>
            </a:r>
          </a:p>
        </p:txBody>
      </p:sp>
    </p:spTree>
    <p:extLst>
      <p:ext uri="{BB962C8B-B14F-4D97-AF65-F5344CB8AC3E}">
        <p14:creationId xmlns:p14="http://schemas.microsoft.com/office/powerpoint/2010/main" val="178112982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252386" y="4454392"/>
            <a:ext cx="8280920" cy="846816"/>
          </a:xfrm>
          <a:prstGeom prst="rect">
            <a:avLst/>
          </a:prstGeom>
          <a:solidFill>
            <a:srgbClr val="FFFF99"/>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8" name="Rectangle 17"/>
          <p:cNvSpPr/>
          <p:nvPr/>
        </p:nvSpPr>
        <p:spPr bwMode="auto">
          <a:xfrm>
            <a:off x="252386" y="3140968"/>
            <a:ext cx="8280920" cy="720080"/>
          </a:xfrm>
          <a:prstGeom prst="rect">
            <a:avLst/>
          </a:prstGeom>
          <a:solidFill>
            <a:srgbClr val="FFFF99"/>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6" name="Rectangle 15"/>
          <p:cNvSpPr/>
          <p:nvPr/>
        </p:nvSpPr>
        <p:spPr bwMode="auto">
          <a:xfrm>
            <a:off x="252386" y="404664"/>
            <a:ext cx="6048672" cy="504056"/>
          </a:xfrm>
          <a:prstGeom prst="rect">
            <a:avLst/>
          </a:prstGeom>
          <a:solidFill>
            <a:srgbClr val="CCFFCC"/>
          </a:solidFill>
          <a:ln w="12700" cap="flat" cmpd="sng" algn="ctr">
            <a:noFill/>
            <a:prstDash val="solid"/>
            <a:round/>
            <a:headEnd type="triangle" w="med" len="med"/>
            <a:tailEnd type="none" w="med" len="med"/>
          </a:ln>
          <a:effectLst/>
        </p:spPr>
        <p:txBody>
          <a:bodyPr vert="horz" wrap="square" lIns="90000" tIns="46800" rIns="90000" bIns="46800" numCol="1" rtlCol="0" anchor="t" anchorCtr="0" compatLnSpc="1">
            <a:prstTxWarp prst="textNoShape">
              <a:avLst/>
            </a:prstTxWarp>
          </a:bodyPr>
          <a:lstStyle/>
          <a:p>
            <a:endParaRPr lang="en-GB">
              <a:solidFill>
                <a:srgbClr val="000000"/>
              </a:solidFill>
            </a:endParaRPr>
          </a:p>
        </p:txBody>
      </p:sp>
      <p:sp>
        <p:nvSpPr>
          <p:cNvPr id="13" name="TextBox 12"/>
          <p:cNvSpPr txBox="1"/>
          <p:nvPr/>
        </p:nvSpPr>
        <p:spPr>
          <a:xfrm>
            <a:off x="252386" y="488602"/>
            <a:ext cx="8136904" cy="400110"/>
          </a:xfrm>
          <a:prstGeom prst="rect">
            <a:avLst/>
          </a:prstGeom>
          <a:noFill/>
        </p:spPr>
        <p:txBody>
          <a:bodyPr wrap="square" rtlCol="0">
            <a:spAutoFit/>
          </a:bodyPr>
          <a:lstStyle/>
          <a:p>
            <a:r>
              <a:rPr lang="en-GB" sz="2000" b="0" i="1" dirty="0">
                <a:solidFill>
                  <a:srgbClr val="000000"/>
                </a:solidFill>
                <a:latin typeface="Times New Roman" panose="02020603050405020304" pitchFamily="18" charset="0"/>
                <a:cs typeface="Times New Roman" panose="02020603050405020304" pitchFamily="18" charset="0"/>
              </a:rPr>
              <a:t>Group: WWW-Talk</a:t>
            </a:r>
          </a:p>
        </p:txBody>
      </p:sp>
      <p:sp>
        <p:nvSpPr>
          <p:cNvPr id="14" name="TextBox 13"/>
          <p:cNvSpPr txBox="1"/>
          <p:nvPr/>
        </p:nvSpPr>
        <p:spPr>
          <a:xfrm>
            <a:off x="179513" y="1127636"/>
            <a:ext cx="8709841" cy="4401205"/>
          </a:xfrm>
          <a:prstGeom prst="rect">
            <a:avLst/>
          </a:prstGeom>
          <a:noFill/>
          <a:ln>
            <a:solidFill>
              <a:srgbClr val="006699"/>
            </a:solidFill>
          </a:ln>
        </p:spPr>
        <p:txBody>
          <a:bodyPr wrap="square" rtlCol="0">
            <a:spAutoFit/>
          </a:bodyPr>
          <a:lstStyle/>
          <a:p>
            <a:r>
              <a:rPr lang="en-GB" sz="2000" b="0" i="1" dirty="0">
                <a:solidFill>
                  <a:srgbClr val="000000"/>
                </a:solidFill>
                <a:latin typeface="Times New Roman" panose="02020603050405020304" pitchFamily="18" charset="0"/>
                <a:cs typeface="Times New Roman" panose="02020603050405020304" pitchFamily="18" charset="0"/>
              </a:rPr>
              <a:t>On Nov 16 1994, 11:57, Tony Sanders &lt;</a:t>
            </a:r>
            <a:r>
              <a:rPr lang="en-GB" sz="2000" b="0" i="1" dirty="0">
                <a:solidFill>
                  <a:srgbClr val="000000"/>
                </a:solidFill>
                <a:latin typeface="Times New Roman" panose="02020603050405020304" pitchFamily="18" charset="0"/>
                <a:cs typeface="Times New Roman" panose="02020603050405020304" pitchFamily="18" charset="0"/>
                <a:hlinkClick r:id="rId3"/>
              </a:rPr>
              <a:t>sanders@...</a:t>
            </a:r>
            <a:r>
              <a:rPr lang="en-GB" sz="2000" b="0" i="1" dirty="0">
                <a:solidFill>
                  <a:srgbClr val="000000"/>
                </a:solidFill>
                <a:latin typeface="Times New Roman" panose="02020603050405020304" pitchFamily="18" charset="0"/>
                <a:cs typeface="Times New Roman" panose="02020603050405020304" pitchFamily="18" charset="0"/>
              </a:rPr>
              <a:t>&gt; wrote</a:t>
            </a:r>
            <a:r>
              <a:rPr lang="en-GB" sz="2000" b="0" dirty="0">
                <a:solidFill>
                  <a:srgbClr val="000000"/>
                </a:solidFill>
                <a:latin typeface="Times New Roman" panose="02020603050405020304" pitchFamily="18" charset="0"/>
                <a:cs typeface="Times New Roman" panose="02020603050405020304" pitchFamily="18" charset="0"/>
              </a:rPr>
              <a:t>:</a:t>
            </a:r>
            <a:br>
              <a:rPr lang="en-GB" sz="2000" b="0" dirty="0">
                <a:solidFill>
                  <a:srgbClr val="000000"/>
                </a:solidFill>
                <a:latin typeface="Times New Roman" panose="02020603050405020304" pitchFamily="18" charset="0"/>
                <a:cs typeface="Times New Roman" panose="02020603050405020304" pitchFamily="18" charset="0"/>
              </a:rPr>
            </a:br>
            <a:br>
              <a:rPr lang="en-GB" sz="2000" b="0" dirty="0">
                <a:solidFill>
                  <a:srgbClr val="000000"/>
                </a:solidFill>
                <a:latin typeface="Times New Roman" panose="02020603050405020304" pitchFamily="18" charset="0"/>
                <a:cs typeface="Times New Roman" panose="02020603050405020304" pitchFamily="18" charset="0"/>
              </a:rPr>
            </a:b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 &gt; We hope all those who have trusted CERN WWW software will continue to</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 &gt; do so, and will appreciate that these conditions not only maintain the</a:t>
            </a:r>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 &gt; free distribution but better protect it.</a:t>
            </a:r>
          </a:p>
          <a:p>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 No, I don't buy any such nonsense. It's either free or it's restricted.</a:t>
            </a:r>
            <a:br>
              <a:rPr lang="en-GB" sz="2000" b="0" dirty="0">
                <a:solidFill>
                  <a:srgbClr val="000000"/>
                </a:solidFill>
                <a:latin typeface="Times New Roman" panose="02020603050405020304" pitchFamily="18" charset="0"/>
                <a:cs typeface="Times New Roman" panose="02020603050405020304" pitchFamily="18" charset="0"/>
              </a:rPr>
            </a:br>
            <a:br>
              <a:rPr lang="en-GB" sz="2000" b="0" dirty="0">
                <a:solidFill>
                  <a:srgbClr val="000000"/>
                </a:solidFill>
                <a:latin typeface="Times New Roman" panose="02020603050405020304" pitchFamily="18" charset="0"/>
                <a:cs typeface="Times New Roman" panose="02020603050405020304" pitchFamily="18" charset="0"/>
              </a:rPr>
            </a:br>
            <a:endParaRPr lang="en-GB" sz="2000" b="0" dirty="0">
              <a:solidFill>
                <a:srgbClr val="000000"/>
              </a:solidFill>
              <a:latin typeface="Times New Roman" panose="02020603050405020304" pitchFamily="18" charset="0"/>
              <a:cs typeface="Times New Roman" panose="02020603050405020304" pitchFamily="18" charset="0"/>
            </a:endParaRPr>
          </a:p>
          <a:p>
            <a:br>
              <a:rPr lang="en-GB" sz="2000" b="0" dirty="0">
                <a:solidFill>
                  <a:srgbClr val="000000"/>
                </a:solidFill>
                <a:latin typeface="Times New Roman" panose="02020603050405020304" pitchFamily="18" charset="0"/>
                <a:cs typeface="Times New Roman" panose="02020603050405020304" pitchFamily="18" charset="0"/>
              </a:rPr>
            </a:br>
            <a:r>
              <a:rPr lang="en-GB" sz="2000" b="0" dirty="0">
                <a:solidFill>
                  <a:srgbClr val="000000"/>
                </a:solidFill>
                <a:latin typeface="Times New Roman" panose="02020603050405020304" pitchFamily="18" charset="0"/>
                <a:cs typeface="Times New Roman" panose="02020603050405020304" pitchFamily="18" charset="0"/>
              </a:rPr>
              <a:t>Sounds more to me like they are going to start charging for access to the technology</a:t>
            </a:r>
            <a:r>
              <a:rPr lang="en-GB" sz="2000" dirty="0">
                <a:solidFill>
                  <a:srgbClr val="000000"/>
                </a:solidFill>
              </a:rPr>
              <a:t>.</a:t>
            </a:r>
          </a:p>
          <a:p>
            <a:endParaRPr lang="en-GB" sz="2000" b="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5170380"/>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wipe(left)">
                                      <p:cBhvr>
                                        <p:cTn id="7" dur="1000"/>
                                        <p:tgtEl>
                                          <p:spTgt spid="14">
                                            <p:txEl>
                                              <p:pRg st="1" end="1"/>
                                            </p:tx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18"/>
                                        </p:tgtEl>
                                      </p:cBhvr>
                                    </p:animEffect>
                                    <p:set>
                                      <p:cBhvr>
                                        <p:cTn id="16" dur="1" fill="hold">
                                          <p:stCondLst>
                                            <p:cond delay="499"/>
                                          </p:stCondLst>
                                        </p:cTn>
                                        <p:tgtEl>
                                          <p:spTgt spid="18"/>
                                        </p:tgtEl>
                                        <p:attrNameLst>
                                          <p:attrName>style.visibility</p:attrName>
                                        </p:attrNameLst>
                                      </p:cBhvr>
                                      <p:to>
                                        <p:strVal val="hidden"/>
                                      </p:to>
                                    </p:se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4">
                                            <p:txEl>
                                              <p:pRg st="2" end="2"/>
                                            </p:txEl>
                                          </p:spTgt>
                                        </p:tgtEl>
                                        <p:attrNameLst>
                                          <p:attrName>style.visibility</p:attrName>
                                        </p:attrNameLst>
                                      </p:cBhvr>
                                      <p:to>
                                        <p:strVal val="visible"/>
                                      </p:to>
                                    </p:set>
                                    <p:animEffect transition="in" filter="wipe(left)">
                                      <p:cBhvr>
                                        <p:cTn id="20" dur="1000"/>
                                        <p:tgtEl>
                                          <p:spTgt spid="14">
                                            <p:txEl>
                                              <p:pRg st="2" end="2"/>
                                            </p:tx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8" grpId="0" animBg="1"/>
      <p:bldP spid="18"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0" y="1628800"/>
            <a:ext cx="8820472" cy="2463800"/>
          </a:xfrm>
        </p:spPr>
        <p:txBody>
          <a:bodyPr/>
          <a:lstStyle/>
          <a:p>
            <a:pPr algn="r">
              <a:buNone/>
            </a:pPr>
            <a:r>
              <a:rPr lang="en-US" sz="5400" dirty="0">
                <a:solidFill>
                  <a:schemeClr val="bg1"/>
                </a:solidFill>
                <a:latin typeface="Arial Black" pitchFamily="34" charset="0"/>
              </a:rPr>
              <a:t>June</a:t>
            </a:r>
            <a:br>
              <a:rPr lang="en-US" sz="5400" dirty="0">
                <a:solidFill>
                  <a:schemeClr val="bg1"/>
                </a:solidFill>
                <a:latin typeface="Arial Black" pitchFamily="34" charset="0"/>
              </a:rPr>
            </a:br>
            <a:br>
              <a:rPr lang="en-US" sz="5400" dirty="0">
                <a:solidFill>
                  <a:schemeClr val="bg1"/>
                </a:solidFill>
                <a:latin typeface="Arial Black" pitchFamily="34" charset="0"/>
              </a:rPr>
            </a:br>
            <a:r>
              <a:rPr lang="en-US" sz="5400" dirty="0">
                <a:solidFill>
                  <a:schemeClr val="bg1"/>
                </a:solidFill>
                <a:latin typeface="Arial Black" pitchFamily="34" charset="0"/>
              </a:rPr>
              <a:t>1994 </a:t>
            </a:r>
            <a:endParaRPr lang="en-GB" sz="5400" dirty="0">
              <a:solidFill>
                <a:schemeClr val="bg1"/>
              </a:solidFill>
              <a:latin typeface="Arial Black" pitchFamily="34" charset="0"/>
            </a:endParaRPr>
          </a:p>
        </p:txBody>
      </p:sp>
    </p:spTree>
    <p:extLst>
      <p:ext uri="{BB962C8B-B14F-4D97-AF65-F5344CB8AC3E}">
        <p14:creationId xmlns:p14="http://schemas.microsoft.com/office/powerpoint/2010/main" val="1049997969"/>
      </p:ext>
    </p:extLst>
  </p:cSld>
  <p:clrMapOvr>
    <a:overrideClrMapping bg1="lt1" tx1="dk1" bg2="lt2" tx2="dk2" accent1="accent1" accent2="accent2" accent3="accent3" accent4="accent4" accent5="accent5" accent6="accent6" hlink="hlink" folHlink="folHlink"/>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https://mediastream.cern.ch/MediaArchive/Photo/Public/2003/0312090/0312090_01/0312090_01-A4-at-144-dp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40" y="778544"/>
            <a:ext cx="9136753" cy="607945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0939" y="78904"/>
            <a:ext cx="9123061"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a:lstStyle>
          <a:p>
            <a:r>
              <a:rPr lang="en-US" sz="4800" kern="0" dirty="0">
                <a:solidFill>
                  <a:srgbClr val="FFFFFF"/>
                </a:solidFill>
              </a:rPr>
              <a:t>David Williams</a:t>
            </a:r>
            <a:endParaRPr lang="en-GB" sz="4800" kern="0" dirty="0">
              <a:solidFill>
                <a:srgbClr val="FFFFFF"/>
              </a:solidFill>
            </a:endParaRPr>
          </a:p>
        </p:txBody>
      </p:sp>
      <p:sp>
        <p:nvSpPr>
          <p:cNvPr id="6" name="Rectangle 2"/>
          <p:cNvSpPr txBox="1">
            <a:spLocks noChangeArrowheads="1"/>
          </p:cNvSpPr>
          <p:nvPr/>
        </p:nvSpPr>
        <p:spPr bwMode="auto">
          <a:xfrm>
            <a:off x="35496" y="6079456"/>
            <a:ext cx="9123061" cy="778544"/>
          </a:xfrm>
          <a:prstGeom prst="rect">
            <a:avLst/>
          </a:prstGeom>
          <a:solidFill>
            <a:schemeClr val="tx1">
              <a:alpha val="54000"/>
            </a:schemeClr>
          </a:solid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a:lstStyle>
          <a:p>
            <a:r>
              <a:rPr lang="en-US" sz="4000" kern="0" dirty="0">
                <a:solidFill>
                  <a:srgbClr val="FFFFFF"/>
                </a:solidFill>
              </a:rPr>
              <a:t>Head, CN Division</a:t>
            </a:r>
            <a:endParaRPr lang="en-GB" sz="4000" kern="0" dirty="0">
              <a:solidFill>
                <a:srgbClr val="FFFFFF"/>
              </a:solidFill>
            </a:endParaRPr>
          </a:p>
        </p:txBody>
      </p:sp>
    </p:spTree>
    <p:extLst>
      <p:ext uri="{BB962C8B-B14F-4D97-AF65-F5344CB8AC3E}">
        <p14:creationId xmlns:p14="http://schemas.microsoft.com/office/powerpoint/2010/main" val="557611545"/>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C:\Users\fluckige\AppData\Local\Temp\0312093_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784" y="188976"/>
            <a:ext cx="8790432" cy="648004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txBox="1">
            <a:spLocks noChangeArrowheads="1"/>
          </p:cNvSpPr>
          <p:nvPr/>
        </p:nvSpPr>
        <p:spPr bwMode="auto">
          <a:xfrm>
            <a:off x="20939" y="78904"/>
            <a:ext cx="9123061"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a:lstStyle>
          <a:p>
            <a:r>
              <a:rPr lang="en-US" sz="4800" kern="0" dirty="0">
                <a:solidFill>
                  <a:srgbClr val="FFFFFF"/>
                </a:solidFill>
              </a:rPr>
              <a:t>Tim Berners-Lee</a:t>
            </a:r>
            <a:endParaRPr lang="en-GB" sz="4800" kern="0" dirty="0">
              <a:solidFill>
                <a:srgbClr val="FFFFFF"/>
              </a:solidFill>
            </a:endParaRPr>
          </a:p>
        </p:txBody>
      </p:sp>
      <p:sp>
        <p:nvSpPr>
          <p:cNvPr id="6" name="Rectangle 2"/>
          <p:cNvSpPr txBox="1">
            <a:spLocks noChangeArrowheads="1"/>
          </p:cNvSpPr>
          <p:nvPr/>
        </p:nvSpPr>
        <p:spPr bwMode="auto">
          <a:xfrm>
            <a:off x="35496" y="6127576"/>
            <a:ext cx="9123061" cy="730424"/>
          </a:xfrm>
          <a:prstGeom prst="rect">
            <a:avLst/>
          </a:prstGeom>
          <a:solidFill>
            <a:schemeClr val="tx1">
              <a:alpha val="54000"/>
            </a:schemeClr>
          </a:solid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a:lstStyle>
          <a:p>
            <a:r>
              <a:rPr lang="en-US" sz="4000" kern="0" dirty="0">
                <a:solidFill>
                  <a:srgbClr val="FFFFFF"/>
                </a:solidFill>
              </a:rPr>
              <a:t>Leaving CERN to the W3C, MIT</a:t>
            </a:r>
            <a:endParaRPr lang="en-GB" sz="4000" kern="0" dirty="0">
              <a:solidFill>
                <a:srgbClr val="FFFFFF"/>
              </a:solidFill>
            </a:endParaRPr>
          </a:p>
        </p:txBody>
      </p:sp>
    </p:spTree>
    <p:extLst>
      <p:ext uri="{BB962C8B-B14F-4D97-AF65-F5344CB8AC3E}">
        <p14:creationId xmlns:p14="http://schemas.microsoft.com/office/powerpoint/2010/main" val="2378287317"/>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0" y="1628800"/>
            <a:ext cx="8820472" cy="2463800"/>
          </a:xfrm>
        </p:spPr>
        <p:txBody>
          <a:bodyPr/>
          <a:lstStyle/>
          <a:p>
            <a:pPr algn="r">
              <a:buNone/>
            </a:pPr>
            <a:r>
              <a:rPr lang="en-US" sz="5400" dirty="0">
                <a:solidFill>
                  <a:schemeClr val="bg1"/>
                </a:solidFill>
                <a:latin typeface="Arial Black" pitchFamily="34" charset="0"/>
              </a:rPr>
              <a:t>May</a:t>
            </a:r>
            <a:br>
              <a:rPr lang="en-US" sz="5400" dirty="0">
                <a:solidFill>
                  <a:schemeClr val="bg1"/>
                </a:solidFill>
                <a:latin typeface="Arial Black" pitchFamily="34" charset="0"/>
              </a:rPr>
            </a:br>
            <a:br>
              <a:rPr lang="en-US" sz="5400" dirty="0">
                <a:solidFill>
                  <a:schemeClr val="bg1"/>
                </a:solidFill>
                <a:latin typeface="Arial Black" pitchFamily="34" charset="0"/>
              </a:rPr>
            </a:br>
            <a:r>
              <a:rPr lang="en-US" sz="5400" dirty="0">
                <a:solidFill>
                  <a:schemeClr val="bg1"/>
                </a:solidFill>
                <a:latin typeface="Arial Black" pitchFamily="34" charset="0"/>
              </a:rPr>
              <a:t>1993 </a:t>
            </a:r>
            <a:endParaRPr lang="en-GB" sz="5400" dirty="0">
              <a:solidFill>
                <a:schemeClr val="bg1"/>
              </a:solidFill>
              <a:latin typeface="Arial Black" pitchFamily="34" charset="0"/>
            </a:endParaRPr>
          </a:p>
        </p:txBody>
      </p:sp>
    </p:spTree>
    <p:extLst>
      <p:ext uri="{BB962C8B-B14F-4D97-AF65-F5344CB8AC3E}">
        <p14:creationId xmlns:p14="http://schemas.microsoft.com/office/powerpoint/2010/main" val="2105733994"/>
      </p:ext>
    </p:extLst>
  </p:cSld>
  <p:clrMapOvr>
    <a:overrideClrMapping bg1="lt1" tx1="dk1" bg2="lt2" tx2="dk2" accent1="accent1" accent2="accent2" accent3="accent3" accent4="accent4" accent5="accent5" accent6="accent6" hlink="hlink" folHlink="folHlink"/>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1" y="548680"/>
            <a:ext cx="4276931" cy="2463800"/>
          </a:xfrm>
        </p:spPr>
        <p:txBody>
          <a:bodyPr/>
          <a:lstStyle/>
          <a:p>
            <a:pPr marL="0" indent="0" algn="ctr">
              <a:buNone/>
            </a:pPr>
            <a:r>
              <a:rPr lang="en-US" sz="5400" dirty="0">
                <a:solidFill>
                  <a:schemeClr val="bg1"/>
                </a:solidFill>
                <a:latin typeface="Arial Black" pitchFamily="34" charset="0"/>
              </a:rPr>
              <a:t>Public</a:t>
            </a:r>
            <a:br>
              <a:rPr lang="en-US" sz="5400" dirty="0">
                <a:solidFill>
                  <a:schemeClr val="bg1"/>
                </a:solidFill>
                <a:latin typeface="Arial Black" pitchFamily="34" charset="0"/>
              </a:rPr>
            </a:br>
            <a:r>
              <a:rPr lang="en-US" sz="5400" dirty="0">
                <a:solidFill>
                  <a:schemeClr val="bg1"/>
                </a:solidFill>
                <a:latin typeface="Arial Black" pitchFamily="34" charset="0"/>
              </a:rPr>
              <a:t>Domain</a:t>
            </a:r>
            <a:endParaRPr lang="en-GB" sz="5400" dirty="0">
              <a:solidFill>
                <a:schemeClr val="bg1"/>
              </a:solidFill>
              <a:latin typeface="Arial Black" pitchFamily="34" charset="0"/>
            </a:endParaRPr>
          </a:p>
        </p:txBody>
      </p:sp>
      <p:pic>
        <p:nvPicPr>
          <p:cNvPr id="4098" name="Picture 2" descr="\\cern.ch\dfs\Users\f\fluckige\Documents\MyWork\00 Urgent\06 First web restsoration and history of web licences\Document that puts WEB in Public Domain\9304003_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03200" y="31204"/>
            <a:ext cx="4852211"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29264" y="3645024"/>
            <a:ext cx="9087206" cy="1581572"/>
            <a:chOff x="0" y="854447"/>
            <a:chExt cx="9123718" cy="1581572"/>
          </a:xfrm>
        </p:grpSpPr>
        <p:pic>
          <p:nvPicPr>
            <p:cNvPr id="409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854447"/>
              <a:ext cx="9123718" cy="1581572"/>
            </a:xfrm>
            <a:prstGeom prst="rect">
              <a:avLst/>
            </a:prstGeom>
            <a:noFill/>
            <a:ln w="63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bwMode="auto">
            <a:xfrm>
              <a:off x="5724128" y="1196753"/>
              <a:ext cx="2304256" cy="288031"/>
            </a:xfrm>
            <a:prstGeom prst="rect">
              <a:avLst/>
            </a:prstGeom>
            <a:solidFill>
              <a:srgbClr val="FFFF00">
                <a:alpha val="31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GB" sz="8800" b="0">
                <a:solidFill>
                  <a:srgbClr val="000000"/>
                </a:solidFill>
              </a:endParaRPr>
            </a:p>
          </p:txBody>
        </p:sp>
        <p:sp>
          <p:nvSpPr>
            <p:cNvPr id="6" name="Rectangle 5"/>
            <p:cNvSpPr/>
            <p:nvPr/>
          </p:nvSpPr>
          <p:spPr bwMode="auto">
            <a:xfrm>
              <a:off x="3779912" y="1484784"/>
              <a:ext cx="2304256" cy="257438"/>
            </a:xfrm>
            <a:prstGeom prst="rect">
              <a:avLst/>
            </a:prstGeom>
            <a:solidFill>
              <a:srgbClr val="FFFF00">
                <a:alpha val="31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GB" sz="8800" b="0">
                <a:solidFill>
                  <a:srgbClr val="000000"/>
                </a:solidFill>
              </a:endParaRPr>
            </a:p>
          </p:txBody>
        </p:sp>
      </p:grpSp>
      <p:sp>
        <p:nvSpPr>
          <p:cNvPr id="8" name="Oval 7"/>
          <p:cNvSpPr/>
          <p:nvPr/>
        </p:nvSpPr>
        <p:spPr bwMode="auto">
          <a:xfrm>
            <a:off x="4292162" y="1412776"/>
            <a:ext cx="4851839" cy="792088"/>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GB" sz="8800" b="0">
              <a:solidFill>
                <a:srgbClr val="000000"/>
              </a:solidFill>
            </a:endParaRPr>
          </a:p>
        </p:txBody>
      </p:sp>
    </p:spTree>
    <p:extLst>
      <p:ext uri="{BB962C8B-B14F-4D97-AF65-F5344CB8AC3E}">
        <p14:creationId xmlns:p14="http://schemas.microsoft.com/office/powerpoint/2010/main" val="1769403659"/>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9" presetClass="entr" presetSubtype="0" fill="hold" grpId="0" nodeType="afterEffect">
                                  <p:stCondLst>
                                    <p:cond delay="0"/>
                                  </p:stCondLst>
                                  <p:childTnLst>
                                    <p:set>
                                      <p:cBhvr>
                                        <p:cTn id="18" dur="1" fill="hold">
                                          <p:stCondLst>
                                            <p:cond delay="0"/>
                                          </p:stCondLst>
                                        </p:cTn>
                                        <p:tgtEl>
                                          <p:spTgt spid="39938">
                                            <p:txEl>
                                              <p:pRg st="0" end="0"/>
                                            </p:txEl>
                                          </p:spTgt>
                                        </p:tgtEl>
                                        <p:attrNameLst>
                                          <p:attrName>style.visibility</p:attrName>
                                        </p:attrNameLst>
                                      </p:cBhvr>
                                      <p:to>
                                        <p:strVal val="visible"/>
                                      </p:to>
                                    </p:set>
                                    <p:animEffect transition="in" filter="dissolve">
                                      <p:cBhvr>
                                        <p:cTn id="19" dur="500"/>
                                        <p:tgtEl>
                                          <p:spTgt spid="39938">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Effect transition="in" filter="fade">
                                      <p:cBhvr>
                                        <p:cTn id="26" dur="10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xit" presetSubtype="32" fill="hold" nodeType="clickEffect">
                                  <p:stCondLst>
                                    <p:cond delay="0"/>
                                  </p:stCondLst>
                                  <p:childTnLst>
                                    <p:anim calcmode="lin" valueType="num">
                                      <p:cBhvr>
                                        <p:cTn id="30" dur="500"/>
                                        <p:tgtEl>
                                          <p:spTgt spid="2"/>
                                        </p:tgtEl>
                                        <p:attrNameLst>
                                          <p:attrName>ppt_w</p:attrName>
                                        </p:attrNameLst>
                                      </p:cBhvr>
                                      <p:tavLst>
                                        <p:tav tm="0">
                                          <p:val>
                                            <p:strVal val="ppt_w"/>
                                          </p:val>
                                        </p:tav>
                                        <p:tav tm="100000">
                                          <p:val>
                                            <p:fltVal val="0"/>
                                          </p:val>
                                        </p:tav>
                                      </p:tavLst>
                                    </p:anim>
                                    <p:anim calcmode="lin" valueType="num">
                                      <p:cBhvr>
                                        <p:cTn id="31" dur="500"/>
                                        <p:tgtEl>
                                          <p:spTgt spid="2"/>
                                        </p:tgtEl>
                                        <p:attrNameLst>
                                          <p:attrName>ppt_h</p:attrName>
                                        </p:attrNameLst>
                                      </p:cBhvr>
                                      <p:tavLst>
                                        <p:tav tm="0">
                                          <p:val>
                                            <p:strVal val="ppt_h"/>
                                          </p:val>
                                        </p:tav>
                                        <p:tav tm="100000">
                                          <p:val>
                                            <p:fltVal val="0"/>
                                          </p:val>
                                        </p:tav>
                                      </p:tavLst>
                                    </p:anim>
                                    <p:animEffect transition="out" filter="fade">
                                      <p:cBhvr>
                                        <p:cTn id="32" dur="500"/>
                                        <p:tgtEl>
                                          <p:spTgt spid="2"/>
                                        </p:tgtEl>
                                      </p:cBhvr>
                                    </p:animEffect>
                                    <p:set>
                                      <p:cBhvr>
                                        <p:cTn id="33"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a:xfrm>
            <a:off x="182563" y="333375"/>
            <a:ext cx="8763000" cy="517525"/>
          </a:xfrm>
          <a:noFill/>
          <a:ln/>
        </p:spPr>
        <p:txBody>
          <a:bodyPr lIns="90488" tIns="44450" rIns="90488" bIns="44450"/>
          <a:lstStyle/>
          <a:p>
            <a:r>
              <a:rPr lang="en-US" dirty="0"/>
              <a:t>On Metaphors</a:t>
            </a:r>
          </a:p>
        </p:txBody>
      </p:sp>
      <p:pic>
        <p:nvPicPr>
          <p:cNvPr id="547859" name="Picture 19"/>
          <p:cNvPicPr>
            <a:picLocks noChangeAspect="1" noChangeArrowheads="1"/>
          </p:cNvPicPr>
          <p:nvPr/>
        </p:nvPicPr>
        <p:blipFill>
          <a:blip r:embed="rId3" cstate="print"/>
          <a:srcRect/>
          <a:stretch>
            <a:fillRect/>
          </a:stretch>
        </p:blipFill>
        <p:spPr bwMode="auto">
          <a:xfrm>
            <a:off x="1187450" y="401638"/>
            <a:ext cx="1368425" cy="1298575"/>
          </a:xfrm>
          <a:prstGeom prst="rect">
            <a:avLst/>
          </a:prstGeom>
          <a:noFill/>
          <a:ln w="12700">
            <a:noFill/>
            <a:miter lim="800000"/>
            <a:headEnd type="none" w="sm" len="sm"/>
            <a:tailEnd type="none" w="med" len="lg"/>
          </a:ln>
          <a:effectLst/>
        </p:spPr>
      </p:pic>
      <p:grpSp>
        <p:nvGrpSpPr>
          <p:cNvPr id="547888" name="Group 48"/>
          <p:cNvGrpSpPr>
            <a:grpSpLocks/>
          </p:cNvGrpSpPr>
          <p:nvPr/>
        </p:nvGrpSpPr>
        <p:grpSpPr bwMode="auto">
          <a:xfrm>
            <a:off x="250825" y="2125663"/>
            <a:ext cx="3381375" cy="3389312"/>
            <a:chOff x="523" y="1339"/>
            <a:chExt cx="2130" cy="2135"/>
          </a:xfrm>
        </p:grpSpPr>
        <p:sp>
          <p:nvSpPr>
            <p:cNvPr id="547868" name="Oval 28"/>
            <p:cNvSpPr>
              <a:spLocks noChangeArrowheads="1"/>
            </p:cNvSpPr>
            <p:nvPr/>
          </p:nvSpPr>
          <p:spPr bwMode="auto">
            <a:xfrm>
              <a:off x="523" y="1344"/>
              <a:ext cx="2130" cy="2130"/>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7" name="Oval 27"/>
            <p:cNvSpPr>
              <a:spLocks noChangeArrowheads="1"/>
            </p:cNvSpPr>
            <p:nvPr/>
          </p:nvSpPr>
          <p:spPr bwMode="auto">
            <a:xfrm>
              <a:off x="704" y="1524"/>
              <a:ext cx="1768" cy="1768"/>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5" name="Oval 25"/>
            <p:cNvSpPr>
              <a:spLocks noChangeArrowheads="1"/>
            </p:cNvSpPr>
            <p:nvPr/>
          </p:nvSpPr>
          <p:spPr bwMode="auto">
            <a:xfrm>
              <a:off x="838" y="1658"/>
              <a:ext cx="1498" cy="1498"/>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87" name="Oval 47"/>
            <p:cNvSpPr>
              <a:spLocks noChangeArrowheads="1"/>
            </p:cNvSpPr>
            <p:nvPr/>
          </p:nvSpPr>
          <p:spPr bwMode="auto">
            <a:xfrm>
              <a:off x="976" y="1798"/>
              <a:ext cx="1224" cy="1224"/>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3" name="Oval 23"/>
            <p:cNvSpPr>
              <a:spLocks noChangeArrowheads="1"/>
            </p:cNvSpPr>
            <p:nvPr/>
          </p:nvSpPr>
          <p:spPr bwMode="auto">
            <a:xfrm>
              <a:off x="1110" y="1932"/>
              <a:ext cx="954" cy="954"/>
            </a:xfrm>
            <a:prstGeom prst="ellipse">
              <a:avLst/>
            </a:prstGeom>
            <a:solidFill>
              <a:srgbClr val="D1FEB8"/>
            </a:solidFill>
            <a:ln w="12700" algn="ctr">
              <a:solidFill>
                <a:schemeClr val="accent2"/>
              </a:solidFill>
              <a:round/>
              <a:headEnd type="none" w="sm" len="sm"/>
              <a:tailEnd type="none" w="med" len="lg"/>
            </a:ln>
            <a:effectLst/>
          </p:spPr>
          <p:txBody>
            <a:bodyPr wrap="none" tIns="0" b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2" name="Oval 22"/>
            <p:cNvSpPr>
              <a:spLocks noChangeArrowheads="1"/>
            </p:cNvSpPr>
            <p:nvPr/>
          </p:nvSpPr>
          <p:spPr bwMode="auto">
            <a:xfrm>
              <a:off x="1247" y="2068"/>
              <a:ext cx="680" cy="680"/>
            </a:xfrm>
            <a:prstGeom prst="ellipse">
              <a:avLst/>
            </a:prstGeom>
            <a:solidFill>
              <a:srgbClr val="D1FEB8"/>
            </a:solidFill>
            <a:ln w="12700" algn="ctr">
              <a:solidFill>
                <a:schemeClr val="accent2"/>
              </a:solidFill>
              <a:round/>
              <a:headEnd type="none" w="sm" len="sm"/>
              <a:tailEnd type="none" w="med" len="lg"/>
            </a:ln>
            <a:effectLst/>
          </p:spPr>
          <p:txBody>
            <a:bodyPr wrap="none" t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0" name="Oval 20"/>
            <p:cNvSpPr>
              <a:spLocks noChangeArrowheads="1"/>
            </p:cNvSpPr>
            <p:nvPr/>
          </p:nvSpPr>
          <p:spPr bwMode="auto">
            <a:xfrm>
              <a:off x="1383" y="2204"/>
              <a:ext cx="408" cy="408"/>
            </a:xfrm>
            <a:prstGeom prst="ellipse">
              <a:avLst/>
            </a:prstGeom>
            <a:solidFill>
              <a:srgbClr val="D1FEB8"/>
            </a:solidFill>
            <a:ln w="12700" algn="ctr">
              <a:solidFill>
                <a:schemeClr val="accent2"/>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a:t>
              </a:r>
            </a:p>
          </p:txBody>
        </p:sp>
        <p:sp>
          <p:nvSpPr>
            <p:cNvPr id="547869" name="Text Box 29"/>
            <p:cNvSpPr txBox="1">
              <a:spLocks noChangeArrowheads="1"/>
            </p:cNvSpPr>
            <p:nvPr/>
          </p:nvSpPr>
          <p:spPr bwMode="auto">
            <a:xfrm>
              <a:off x="1157" y="1339"/>
              <a:ext cx="1088" cy="231"/>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grpSp>
      <p:sp>
        <p:nvSpPr>
          <p:cNvPr id="547870" name="Text Box 30"/>
          <p:cNvSpPr txBox="1">
            <a:spLocks noChangeArrowheads="1"/>
          </p:cNvSpPr>
          <p:nvPr/>
        </p:nvSpPr>
        <p:spPr bwMode="auto">
          <a:xfrm>
            <a:off x="250825" y="5734050"/>
            <a:ext cx="5834063" cy="956288"/>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Graphical Presentation from </a:t>
            </a:r>
            <a:r>
              <a:rPr kumimoji="0" lang="en-US" sz="2800" b="1" i="0" u="none" strike="noStrike" kern="1200" cap="none" spc="0" normalizeH="0" baseline="0" noProof="0" dirty="0">
                <a:ln>
                  <a:noFill/>
                </a:ln>
                <a:solidFill>
                  <a:srgbClr val="FF0000"/>
                </a:solidFill>
                <a:effectLst/>
                <a:uLnTx/>
                <a:uFillTx/>
                <a:latin typeface="Arial" charset="0"/>
                <a:ea typeface="+mn-ea"/>
                <a:cs typeface="+mn-cs"/>
              </a:rPr>
              <a:t>Norway, 1976</a:t>
            </a:r>
          </a:p>
        </p:txBody>
      </p:sp>
      <p:grpSp>
        <p:nvGrpSpPr>
          <p:cNvPr id="547890" name="Group 50"/>
          <p:cNvGrpSpPr>
            <a:grpSpLocks/>
          </p:cNvGrpSpPr>
          <p:nvPr/>
        </p:nvGrpSpPr>
        <p:grpSpPr bwMode="auto">
          <a:xfrm>
            <a:off x="6659563" y="2276475"/>
            <a:ext cx="2232025" cy="4319588"/>
            <a:chOff x="4059" y="1298"/>
            <a:chExt cx="1406" cy="2721"/>
          </a:xfrm>
        </p:grpSpPr>
        <p:sp>
          <p:nvSpPr>
            <p:cNvPr id="547891" name="AutoShape 51"/>
            <p:cNvSpPr>
              <a:spLocks noChangeArrowheads="1"/>
            </p:cNvSpPr>
            <p:nvPr/>
          </p:nvSpPr>
          <p:spPr bwMode="auto">
            <a:xfrm>
              <a:off x="4059" y="1298"/>
              <a:ext cx="1406" cy="2721"/>
            </a:xfrm>
            <a:prstGeom prst="cube">
              <a:avLst>
                <a:gd name="adj" fmla="val 10079"/>
              </a:avLst>
            </a:prstGeom>
            <a:solidFill>
              <a:srgbClr val="EEDDFF"/>
            </a:solidFill>
            <a:ln w="12700">
              <a:solidFill>
                <a:srgbClr val="DEBDFF"/>
              </a:solidFill>
              <a:miter lim="800000"/>
              <a:headEnd/>
              <a:tailEnd/>
            </a:ln>
            <a:effec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7892" name="AutoShape 52"/>
            <p:cNvSpPr>
              <a:spLocks noChangeArrowheads="1"/>
            </p:cNvSpPr>
            <p:nvPr/>
          </p:nvSpPr>
          <p:spPr bwMode="auto">
            <a:xfrm>
              <a:off x="4241" y="3653"/>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Physical</a:t>
              </a:r>
            </a:p>
          </p:txBody>
        </p:sp>
        <p:sp>
          <p:nvSpPr>
            <p:cNvPr id="547893" name="Text Box 53"/>
            <p:cNvSpPr txBox="1">
              <a:spLocks noChangeArrowheads="1"/>
            </p:cNvSpPr>
            <p:nvPr/>
          </p:nvSpPr>
          <p:spPr bwMode="auto">
            <a:xfrm>
              <a:off x="4059" y="3698"/>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1</a:t>
              </a:r>
            </a:p>
          </p:txBody>
        </p:sp>
        <p:sp>
          <p:nvSpPr>
            <p:cNvPr id="547894" name="AutoShape 54"/>
            <p:cNvSpPr>
              <a:spLocks noChangeArrowheads="1"/>
            </p:cNvSpPr>
            <p:nvPr/>
          </p:nvSpPr>
          <p:spPr bwMode="auto">
            <a:xfrm>
              <a:off x="4241" y="329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Link</a:t>
              </a:r>
            </a:p>
          </p:txBody>
        </p:sp>
        <p:sp>
          <p:nvSpPr>
            <p:cNvPr id="547895" name="Text Box 55"/>
            <p:cNvSpPr txBox="1">
              <a:spLocks noChangeArrowheads="1"/>
            </p:cNvSpPr>
            <p:nvPr/>
          </p:nvSpPr>
          <p:spPr bwMode="auto">
            <a:xfrm>
              <a:off x="4059" y="3339"/>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2</a:t>
              </a:r>
            </a:p>
          </p:txBody>
        </p:sp>
        <p:sp>
          <p:nvSpPr>
            <p:cNvPr id="547896" name="AutoShape 56"/>
            <p:cNvSpPr>
              <a:spLocks noChangeArrowheads="1"/>
            </p:cNvSpPr>
            <p:nvPr/>
          </p:nvSpPr>
          <p:spPr bwMode="auto">
            <a:xfrm>
              <a:off x="4241" y="293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Network</a:t>
              </a:r>
            </a:p>
          </p:txBody>
        </p:sp>
        <p:sp>
          <p:nvSpPr>
            <p:cNvPr id="547897" name="Text Box 57"/>
            <p:cNvSpPr txBox="1">
              <a:spLocks noChangeArrowheads="1"/>
            </p:cNvSpPr>
            <p:nvPr/>
          </p:nvSpPr>
          <p:spPr bwMode="auto">
            <a:xfrm>
              <a:off x="4059" y="2980"/>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3</a:t>
              </a:r>
            </a:p>
          </p:txBody>
        </p:sp>
        <p:sp>
          <p:nvSpPr>
            <p:cNvPr id="547898" name="AutoShape 58"/>
            <p:cNvSpPr>
              <a:spLocks noChangeArrowheads="1"/>
            </p:cNvSpPr>
            <p:nvPr/>
          </p:nvSpPr>
          <p:spPr bwMode="auto">
            <a:xfrm>
              <a:off x="4241" y="2575"/>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Transport</a:t>
              </a:r>
            </a:p>
          </p:txBody>
        </p:sp>
        <p:sp>
          <p:nvSpPr>
            <p:cNvPr id="547899" name="Text Box 59"/>
            <p:cNvSpPr txBox="1">
              <a:spLocks noChangeArrowheads="1"/>
            </p:cNvSpPr>
            <p:nvPr/>
          </p:nvSpPr>
          <p:spPr bwMode="auto">
            <a:xfrm>
              <a:off x="4059" y="2621"/>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4</a:t>
              </a:r>
            </a:p>
          </p:txBody>
        </p:sp>
        <p:sp>
          <p:nvSpPr>
            <p:cNvPr id="547900" name="AutoShape 60"/>
            <p:cNvSpPr>
              <a:spLocks noChangeArrowheads="1"/>
            </p:cNvSpPr>
            <p:nvPr/>
          </p:nvSpPr>
          <p:spPr bwMode="auto">
            <a:xfrm>
              <a:off x="4241" y="2216"/>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Session</a:t>
              </a:r>
            </a:p>
          </p:txBody>
        </p:sp>
        <p:sp>
          <p:nvSpPr>
            <p:cNvPr id="547901" name="Text Box 61"/>
            <p:cNvSpPr txBox="1">
              <a:spLocks noChangeArrowheads="1"/>
            </p:cNvSpPr>
            <p:nvPr/>
          </p:nvSpPr>
          <p:spPr bwMode="auto">
            <a:xfrm>
              <a:off x="4059" y="226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5</a:t>
              </a:r>
            </a:p>
          </p:txBody>
        </p:sp>
        <p:sp>
          <p:nvSpPr>
            <p:cNvPr id="547902" name="AutoShape 62"/>
            <p:cNvSpPr>
              <a:spLocks noChangeArrowheads="1"/>
            </p:cNvSpPr>
            <p:nvPr/>
          </p:nvSpPr>
          <p:spPr bwMode="auto">
            <a:xfrm>
              <a:off x="4241" y="185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Presentation</a:t>
              </a:r>
            </a:p>
          </p:txBody>
        </p:sp>
        <p:sp>
          <p:nvSpPr>
            <p:cNvPr id="547903" name="Text Box 63"/>
            <p:cNvSpPr txBox="1">
              <a:spLocks noChangeArrowheads="1"/>
            </p:cNvSpPr>
            <p:nvPr/>
          </p:nvSpPr>
          <p:spPr bwMode="auto">
            <a:xfrm>
              <a:off x="4059" y="190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6</a:t>
              </a:r>
            </a:p>
          </p:txBody>
        </p:sp>
        <p:sp>
          <p:nvSpPr>
            <p:cNvPr id="547904" name="AutoShape 64"/>
            <p:cNvSpPr>
              <a:spLocks noChangeArrowheads="1"/>
            </p:cNvSpPr>
            <p:nvPr/>
          </p:nvSpPr>
          <p:spPr bwMode="auto">
            <a:xfrm>
              <a:off x="4241" y="149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sp>
          <p:nvSpPr>
            <p:cNvPr id="547905" name="Text Box 65"/>
            <p:cNvSpPr txBox="1">
              <a:spLocks noChangeArrowheads="1"/>
            </p:cNvSpPr>
            <p:nvPr/>
          </p:nvSpPr>
          <p:spPr bwMode="auto">
            <a:xfrm>
              <a:off x="4059" y="1543"/>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7</a:t>
              </a:r>
            </a:p>
          </p:txBody>
        </p:sp>
      </p:grpSp>
      <p:pic>
        <p:nvPicPr>
          <p:cNvPr id="547906" name="Picture 66"/>
          <p:cNvPicPr>
            <a:picLocks noChangeAspect="1" noChangeArrowheads="1"/>
          </p:cNvPicPr>
          <p:nvPr/>
        </p:nvPicPr>
        <p:blipFill>
          <a:blip r:embed="rId4" cstate="print"/>
          <a:srcRect/>
          <a:stretch>
            <a:fillRect/>
          </a:stretch>
        </p:blipFill>
        <p:spPr bwMode="auto">
          <a:xfrm>
            <a:off x="7164388" y="331788"/>
            <a:ext cx="979487" cy="1800225"/>
          </a:xfrm>
          <a:prstGeom prst="rect">
            <a:avLst/>
          </a:prstGeom>
          <a:noFill/>
          <a:ln w="12700">
            <a:noFill/>
            <a:miter lim="800000"/>
            <a:headEnd type="none" w="sm" len="sm"/>
            <a:tailEnd type="none" w="med" len="lg"/>
          </a:ln>
          <a:effectLst/>
        </p:spPr>
      </p:pic>
      <p:grpSp>
        <p:nvGrpSpPr>
          <p:cNvPr id="548020" name="Group 180"/>
          <p:cNvGrpSpPr>
            <a:grpSpLocks/>
          </p:cNvGrpSpPr>
          <p:nvPr/>
        </p:nvGrpSpPr>
        <p:grpSpPr bwMode="auto">
          <a:xfrm>
            <a:off x="684213" y="1484313"/>
            <a:ext cx="287337" cy="936625"/>
            <a:chOff x="2918" y="1239"/>
            <a:chExt cx="203" cy="760"/>
          </a:xfrm>
        </p:grpSpPr>
        <p:sp>
          <p:nvSpPr>
            <p:cNvPr id="548021" name="Oval 181"/>
            <p:cNvSpPr>
              <a:spLocks noChangeArrowheads="1"/>
            </p:cNvSpPr>
            <p:nvPr/>
          </p:nvSpPr>
          <p:spPr bwMode="auto">
            <a:xfrm>
              <a:off x="2980" y="1239"/>
              <a:ext cx="79" cy="90"/>
            </a:xfrm>
            <a:prstGeom prst="ellipse">
              <a:avLst/>
            </a:prstGeom>
            <a:solidFill>
              <a:schemeClr val="tx1"/>
            </a:solidFill>
            <a:ln w="25400">
              <a:solidFill>
                <a:schemeClr val="tx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2" name="Rectangle 182"/>
            <p:cNvSpPr>
              <a:spLocks noChangeArrowheads="1"/>
            </p:cNvSpPr>
            <p:nvPr/>
          </p:nvSpPr>
          <p:spPr bwMode="auto">
            <a:xfrm>
              <a:off x="2980" y="1415"/>
              <a:ext cx="79" cy="23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3" name="Rectangle 183"/>
            <p:cNvSpPr>
              <a:spLocks noChangeArrowheads="1"/>
            </p:cNvSpPr>
            <p:nvPr/>
          </p:nvSpPr>
          <p:spPr bwMode="auto">
            <a:xfrm>
              <a:off x="2980"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4" name="Rectangle 184"/>
            <p:cNvSpPr>
              <a:spLocks noChangeArrowheads="1"/>
            </p:cNvSpPr>
            <p:nvPr/>
          </p:nvSpPr>
          <p:spPr bwMode="auto">
            <a:xfrm>
              <a:off x="3043"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5" name="Rectangle 185"/>
            <p:cNvSpPr>
              <a:spLocks noChangeArrowheads="1"/>
            </p:cNvSpPr>
            <p:nvPr/>
          </p:nvSpPr>
          <p:spPr bwMode="auto">
            <a:xfrm>
              <a:off x="3106"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6" name="Rectangle 186"/>
            <p:cNvSpPr>
              <a:spLocks noChangeArrowheads="1"/>
            </p:cNvSpPr>
            <p:nvPr/>
          </p:nvSpPr>
          <p:spPr bwMode="auto">
            <a:xfrm>
              <a:off x="2918"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48027" name="Group 187"/>
          <p:cNvGrpSpPr>
            <a:grpSpLocks/>
          </p:cNvGrpSpPr>
          <p:nvPr/>
        </p:nvGrpSpPr>
        <p:grpSpPr bwMode="auto">
          <a:xfrm>
            <a:off x="8532813" y="1484313"/>
            <a:ext cx="287337" cy="936625"/>
            <a:chOff x="2918" y="1239"/>
            <a:chExt cx="203" cy="760"/>
          </a:xfrm>
        </p:grpSpPr>
        <p:sp>
          <p:nvSpPr>
            <p:cNvPr id="548028" name="Oval 188"/>
            <p:cNvSpPr>
              <a:spLocks noChangeArrowheads="1"/>
            </p:cNvSpPr>
            <p:nvPr/>
          </p:nvSpPr>
          <p:spPr bwMode="auto">
            <a:xfrm>
              <a:off x="2980" y="1239"/>
              <a:ext cx="79" cy="90"/>
            </a:xfrm>
            <a:prstGeom prst="ellipse">
              <a:avLst/>
            </a:prstGeom>
            <a:solidFill>
              <a:schemeClr val="tx1"/>
            </a:solidFill>
            <a:ln w="25400">
              <a:solidFill>
                <a:schemeClr val="tx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9" name="Rectangle 189"/>
            <p:cNvSpPr>
              <a:spLocks noChangeArrowheads="1"/>
            </p:cNvSpPr>
            <p:nvPr/>
          </p:nvSpPr>
          <p:spPr bwMode="auto">
            <a:xfrm>
              <a:off x="2980" y="1415"/>
              <a:ext cx="79" cy="23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0" name="Rectangle 190"/>
            <p:cNvSpPr>
              <a:spLocks noChangeArrowheads="1"/>
            </p:cNvSpPr>
            <p:nvPr/>
          </p:nvSpPr>
          <p:spPr bwMode="auto">
            <a:xfrm>
              <a:off x="2980"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1" name="Rectangle 191"/>
            <p:cNvSpPr>
              <a:spLocks noChangeArrowheads="1"/>
            </p:cNvSpPr>
            <p:nvPr/>
          </p:nvSpPr>
          <p:spPr bwMode="auto">
            <a:xfrm>
              <a:off x="3043"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2" name="Rectangle 192"/>
            <p:cNvSpPr>
              <a:spLocks noChangeArrowheads="1"/>
            </p:cNvSpPr>
            <p:nvPr/>
          </p:nvSpPr>
          <p:spPr bwMode="auto">
            <a:xfrm>
              <a:off x="3106"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3" name="Rectangle 193"/>
            <p:cNvSpPr>
              <a:spLocks noChangeArrowheads="1"/>
            </p:cNvSpPr>
            <p:nvPr/>
          </p:nvSpPr>
          <p:spPr bwMode="auto">
            <a:xfrm>
              <a:off x="2918"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293022226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47906"/>
                                        </p:tgtEl>
                                        <p:attrNameLst>
                                          <p:attrName>style.visibility</p:attrName>
                                        </p:attrNameLst>
                                      </p:cBhvr>
                                      <p:to>
                                        <p:strVal val="visible"/>
                                      </p:to>
                                    </p:set>
                                    <p:animEffect transition="in" filter="dissolve">
                                      <p:cBhvr>
                                        <p:cTn id="7" dur="500"/>
                                        <p:tgtEl>
                                          <p:spTgt spid="54790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7890"/>
                                        </p:tgtEl>
                                        <p:attrNameLst>
                                          <p:attrName>style.visibility</p:attrName>
                                        </p:attrNameLst>
                                      </p:cBhvr>
                                      <p:to>
                                        <p:strVal val="visible"/>
                                      </p:to>
                                    </p:set>
                                    <p:animEffect transition="in" filter="wipe(down)">
                                      <p:cBhvr>
                                        <p:cTn id="11" dur="500"/>
                                        <p:tgtEl>
                                          <p:spTgt spid="547890"/>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48027"/>
                                        </p:tgtEl>
                                        <p:attrNameLst>
                                          <p:attrName>style.visibility</p:attrName>
                                        </p:attrNameLst>
                                      </p:cBhvr>
                                      <p:to>
                                        <p:strVal val="visible"/>
                                      </p:to>
                                    </p:set>
                                    <p:animEffect transition="in" filter="dissolve">
                                      <p:cBhvr>
                                        <p:cTn id="15" dur="500"/>
                                        <p:tgtEl>
                                          <p:spTgt spid="54802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47870"/>
                                        </p:tgtEl>
                                        <p:attrNameLst>
                                          <p:attrName>style.visibility</p:attrName>
                                        </p:attrNameLst>
                                      </p:cBhvr>
                                      <p:to>
                                        <p:strVal val="visible"/>
                                      </p:to>
                                    </p:set>
                                    <p:animEffect transition="in" filter="dissolve">
                                      <p:cBhvr>
                                        <p:cTn id="20" dur="500"/>
                                        <p:tgtEl>
                                          <p:spTgt spid="54787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547859"/>
                                        </p:tgtEl>
                                        <p:attrNameLst>
                                          <p:attrName>style.visibility</p:attrName>
                                        </p:attrNameLst>
                                      </p:cBhvr>
                                      <p:to>
                                        <p:strVal val="visible"/>
                                      </p:to>
                                    </p:set>
                                    <p:animEffect transition="in" filter="dissolve">
                                      <p:cBhvr>
                                        <p:cTn id="25" dur="500"/>
                                        <p:tgtEl>
                                          <p:spTgt spid="547859"/>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0"/>
                                  </p:stCondLst>
                                  <p:childTnLst>
                                    <p:set>
                                      <p:cBhvr>
                                        <p:cTn id="29" dur="1" fill="hold">
                                          <p:stCondLst>
                                            <p:cond delay="0"/>
                                          </p:stCondLst>
                                        </p:cTn>
                                        <p:tgtEl>
                                          <p:spTgt spid="547888"/>
                                        </p:tgtEl>
                                        <p:attrNameLst>
                                          <p:attrName>style.visibility</p:attrName>
                                        </p:attrNameLst>
                                      </p:cBhvr>
                                      <p:to>
                                        <p:strVal val="visible"/>
                                      </p:to>
                                    </p:set>
                                    <p:anim calcmode="lin" valueType="num">
                                      <p:cBhvr>
                                        <p:cTn id="30" dur="500" fill="hold"/>
                                        <p:tgtEl>
                                          <p:spTgt spid="547888"/>
                                        </p:tgtEl>
                                        <p:attrNameLst>
                                          <p:attrName>ppt_w</p:attrName>
                                        </p:attrNameLst>
                                      </p:cBhvr>
                                      <p:tavLst>
                                        <p:tav tm="0">
                                          <p:val>
                                            <p:fltVal val="0"/>
                                          </p:val>
                                        </p:tav>
                                        <p:tav tm="100000">
                                          <p:val>
                                            <p:strVal val="#ppt_w"/>
                                          </p:val>
                                        </p:tav>
                                      </p:tavLst>
                                    </p:anim>
                                    <p:anim calcmode="lin" valueType="num">
                                      <p:cBhvr>
                                        <p:cTn id="31" dur="500" fill="hold"/>
                                        <p:tgtEl>
                                          <p:spTgt spid="547888"/>
                                        </p:tgtEl>
                                        <p:attrNameLst>
                                          <p:attrName>ppt_h</p:attrName>
                                        </p:attrNameLst>
                                      </p:cBhvr>
                                      <p:tavLst>
                                        <p:tav tm="0">
                                          <p:val>
                                            <p:fltVal val="0"/>
                                          </p:val>
                                        </p:tav>
                                        <p:tav tm="100000">
                                          <p:val>
                                            <p:strVal val="#ppt_h"/>
                                          </p:val>
                                        </p:tav>
                                      </p:tavLst>
                                    </p:anim>
                                  </p:childTnLst>
                                </p:cTn>
                              </p:par>
                            </p:childTnLst>
                          </p:cTn>
                        </p:par>
                        <p:par>
                          <p:cTn id="32" fill="hold">
                            <p:stCondLst>
                              <p:cond delay="500"/>
                            </p:stCondLst>
                            <p:childTnLst>
                              <p:par>
                                <p:cTn id="33" presetID="9" presetClass="entr" presetSubtype="0" fill="hold" nodeType="afterEffect">
                                  <p:stCondLst>
                                    <p:cond delay="0"/>
                                  </p:stCondLst>
                                  <p:childTnLst>
                                    <p:set>
                                      <p:cBhvr>
                                        <p:cTn id="34" dur="1" fill="hold">
                                          <p:stCondLst>
                                            <p:cond delay="0"/>
                                          </p:stCondLst>
                                        </p:cTn>
                                        <p:tgtEl>
                                          <p:spTgt spid="548020"/>
                                        </p:tgtEl>
                                        <p:attrNameLst>
                                          <p:attrName>style.visibility</p:attrName>
                                        </p:attrNameLst>
                                      </p:cBhvr>
                                      <p:to>
                                        <p:strVal val="visible"/>
                                      </p:to>
                                    </p:set>
                                    <p:animEffect transition="in" filter="dissolve">
                                      <p:cBhvr>
                                        <p:cTn id="35" dur="500"/>
                                        <p:tgtEl>
                                          <p:spTgt spid="548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70"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1" y="548680"/>
            <a:ext cx="4276931" cy="6048672"/>
          </a:xfrm>
        </p:spPr>
        <p:txBody>
          <a:bodyPr/>
          <a:lstStyle/>
          <a:p>
            <a:pPr marL="0" indent="0" algn="ctr">
              <a:buNone/>
            </a:pPr>
            <a:r>
              <a:rPr lang="en-US" sz="5400" dirty="0">
                <a:solidFill>
                  <a:schemeClr val="bg1"/>
                </a:solidFill>
                <a:latin typeface="Arial Black" pitchFamily="34" charset="0"/>
              </a:rPr>
              <a:t>Public</a:t>
            </a:r>
            <a:br>
              <a:rPr lang="en-US" sz="5400" dirty="0">
                <a:solidFill>
                  <a:schemeClr val="bg1"/>
                </a:solidFill>
                <a:latin typeface="Arial Black" pitchFamily="34" charset="0"/>
              </a:rPr>
            </a:br>
            <a:r>
              <a:rPr lang="en-US" sz="5400" dirty="0">
                <a:solidFill>
                  <a:schemeClr val="bg1"/>
                </a:solidFill>
                <a:latin typeface="Arial Black" pitchFamily="34" charset="0"/>
              </a:rPr>
              <a:t>Domain</a:t>
            </a:r>
          </a:p>
          <a:p>
            <a:pPr marL="0" indent="0" algn="ctr">
              <a:buNone/>
            </a:pPr>
            <a:r>
              <a:rPr lang="en-US" sz="5400" dirty="0">
                <a:solidFill>
                  <a:srgbClr val="99FF99"/>
                </a:solidFill>
                <a:latin typeface="Arial Black" pitchFamily="34" charset="0"/>
              </a:rPr>
              <a:t>=</a:t>
            </a:r>
          </a:p>
          <a:p>
            <a:pPr marL="0" indent="0" algn="ctr">
              <a:buNone/>
            </a:pPr>
            <a:r>
              <a:rPr lang="en-US" sz="5400" dirty="0">
                <a:solidFill>
                  <a:srgbClr val="99FF99"/>
                </a:solidFill>
                <a:latin typeface="Arial Black" pitchFamily="34" charset="0"/>
              </a:rPr>
              <a:t>Relinquish</a:t>
            </a:r>
            <a:br>
              <a:rPr lang="en-US" sz="5400" dirty="0">
                <a:solidFill>
                  <a:srgbClr val="99FF99"/>
                </a:solidFill>
                <a:latin typeface="Arial Black" pitchFamily="34" charset="0"/>
              </a:rPr>
            </a:br>
            <a:r>
              <a:rPr lang="en-US" sz="5400" dirty="0">
                <a:solidFill>
                  <a:srgbClr val="99FF99"/>
                </a:solidFill>
                <a:latin typeface="Arial Black" pitchFamily="34" charset="0"/>
              </a:rPr>
              <a:t>Property Rights</a:t>
            </a:r>
          </a:p>
          <a:p>
            <a:pPr marL="0" indent="0" algn="ctr">
              <a:buNone/>
            </a:pPr>
            <a:endParaRPr lang="en-GB" sz="5400" dirty="0">
              <a:solidFill>
                <a:schemeClr val="bg1"/>
              </a:solidFill>
              <a:latin typeface="Arial Black" pitchFamily="34" charset="0"/>
            </a:endParaRPr>
          </a:p>
        </p:txBody>
      </p:sp>
      <p:pic>
        <p:nvPicPr>
          <p:cNvPr id="5122" name="Picture 2" descr="\\cern.ch\dfs\Users\f\fluckige\Documents\MyWork\00 Urgent\06 First web restsoration and history of web licences\Document that puts WEB in Public Domain\9304003_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2162" y="0"/>
            <a:ext cx="485221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bwMode="auto">
          <a:xfrm>
            <a:off x="4292162" y="2420888"/>
            <a:ext cx="4851839" cy="576064"/>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GB" sz="8800" b="0">
              <a:solidFill>
                <a:srgbClr val="000000"/>
              </a:solidFill>
            </a:endParaRPr>
          </a:p>
        </p:txBody>
      </p:sp>
      <p:grpSp>
        <p:nvGrpSpPr>
          <p:cNvPr id="4" name="Group 3"/>
          <p:cNvGrpSpPr/>
          <p:nvPr/>
        </p:nvGrpSpPr>
        <p:grpSpPr>
          <a:xfrm>
            <a:off x="1" y="2150556"/>
            <a:ext cx="9144372" cy="954447"/>
            <a:chOff x="0" y="2150554"/>
            <a:chExt cx="9144372" cy="954447"/>
          </a:xfrm>
        </p:grpSpPr>
        <p:pic>
          <p:nvPicPr>
            <p:cNvPr id="51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150554"/>
              <a:ext cx="9144372" cy="954447"/>
            </a:xfrm>
            <a:prstGeom prst="rect">
              <a:avLst/>
            </a:prstGeom>
            <a:noFill/>
            <a:ln w="63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1043608" y="2276873"/>
              <a:ext cx="6048672" cy="288031"/>
            </a:xfrm>
            <a:prstGeom prst="rect">
              <a:avLst/>
            </a:prstGeom>
            <a:solidFill>
              <a:srgbClr val="FFFF00">
                <a:alpha val="31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GB" sz="8800" b="0">
                <a:solidFill>
                  <a:srgbClr val="000000"/>
                </a:solidFill>
              </a:endParaRPr>
            </a:p>
          </p:txBody>
        </p:sp>
      </p:grpSp>
    </p:spTree>
    <p:extLst>
      <p:ext uri="{BB962C8B-B14F-4D97-AF65-F5344CB8AC3E}">
        <p14:creationId xmlns:p14="http://schemas.microsoft.com/office/powerpoint/2010/main" val="1151751107"/>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Effect transition="in" filter="fade">
                                      <p:cBhvr>
                                        <p:cTn id="22" dur="1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xit" presetSubtype="32" fill="hold" nodeType="clickEffect">
                                  <p:stCondLst>
                                    <p:cond delay="0"/>
                                  </p:stCondLst>
                                  <p:childTnLst>
                                    <p:anim calcmode="lin" valueType="num">
                                      <p:cBhvr>
                                        <p:cTn id="26" dur="500"/>
                                        <p:tgtEl>
                                          <p:spTgt spid="4"/>
                                        </p:tgtEl>
                                        <p:attrNameLst>
                                          <p:attrName>ppt_w</p:attrName>
                                        </p:attrNameLst>
                                      </p:cBhvr>
                                      <p:tavLst>
                                        <p:tav tm="0">
                                          <p:val>
                                            <p:strVal val="ppt_w"/>
                                          </p:val>
                                        </p:tav>
                                        <p:tav tm="100000">
                                          <p:val>
                                            <p:fltVal val="0"/>
                                          </p:val>
                                        </p:tav>
                                      </p:tavLst>
                                    </p:anim>
                                    <p:anim calcmode="lin" valueType="num">
                                      <p:cBhvr>
                                        <p:cTn id="27" dur="500"/>
                                        <p:tgtEl>
                                          <p:spTgt spid="4"/>
                                        </p:tgtEl>
                                        <p:attrNameLst>
                                          <p:attrName>ppt_h</p:attrName>
                                        </p:attrNameLst>
                                      </p:cBhvr>
                                      <p:tavLst>
                                        <p:tav tm="0">
                                          <p:val>
                                            <p:strVal val="ppt_h"/>
                                          </p:val>
                                        </p:tav>
                                        <p:tav tm="100000">
                                          <p:val>
                                            <p:fltVal val="0"/>
                                          </p:val>
                                        </p:tav>
                                      </p:tavLst>
                                    </p:anim>
                                    <p:animEffect transition="out" filter="fade">
                                      <p:cBhvr>
                                        <p:cTn id="28" dur="500"/>
                                        <p:tgtEl>
                                          <p:spTgt spid="4"/>
                                        </p:tgtEl>
                                      </p:cBhvr>
                                    </p:animEffect>
                                    <p:set>
                                      <p:cBhvr>
                                        <p:cTn id="29" dur="1" fill="hold">
                                          <p:stCondLst>
                                            <p:cond delay="499"/>
                                          </p:stCondLst>
                                        </p:cTn>
                                        <p:tgtEl>
                                          <p:spTgt spid="4"/>
                                        </p:tgtEl>
                                        <p:attrNameLst>
                                          <p:attrName>style.visibility</p:attrName>
                                        </p:attrNameLst>
                                      </p:cBhvr>
                                      <p:to>
                                        <p:strVal val="hidden"/>
                                      </p:to>
                                    </p:set>
                                  </p:childTnLst>
                                </p:cTn>
                              </p:par>
                            </p:childTnLst>
                          </p:cTn>
                        </p:par>
                        <p:par>
                          <p:cTn id="30" fill="hold">
                            <p:stCondLst>
                              <p:cond delay="500"/>
                            </p:stCondLst>
                            <p:childTnLst>
                              <p:par>
                                <p:cTn id="31" presetID="9" presetClass="entr" presetSubtype="0" fill="hold" nodeType="afterEffect">
                                  <p:stCondLst>
                                    <p:cond delay="0"/>
                                  </p:stCondLst>
                                  <p:childTnLst>
                                    <p:set>
                                      <p:cBhvr>
                                        <p:cTn id="32" dur="1" fill="hold">
                                          <p:stCondLst>
                                            <p:cond delay="0"/>
                                          </p:stCondLst>
                                        </p:cTn>
                                        <p:tgtEl>
                                          <p:spTgt spid="39938">
                                            <p:txEl>
                                              <p:pRg st="1" end="1"/>
                                            </p:txEl>
                                          </p:spTgt>
                                        </p:tgtEl>
                                        <p:attrNameLst>
                                          <p:attrName>style.visibility</p:attrName>
                                        </p:attrNameLst>
                                      </p:cBhvr>
                                      <p:to>
                                        <p:strVal val="visible"/>
                                      </p:to>
                                    </p:set>
                                    <p:animEffect transition="in" filter="dissolve">
                                      <p:cBhvr>
                                        <p:cTn id="33" dur="500"/>
                                        <p:tgtEl>
                                          <p:spTgt spid="39938">
                                            <p:txEl>
                                              <p:pRg st="1" end="1"/>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39938">
                                            <p:txEl>
                                              <p:pRg st="2" end="2"/>
                                            </p:txEl>
                                          </p:spTgt>
                                        </p:tgtEl>
                                        <p:attrNameLst>
                                          <p:attrName>style.visibility</p:attrName>
                                        </p:attrNameLst>
                                      </p:cBhvr>
                                      <p:to>
                                        <p:strVal val="visible"/>
                                      </p:to>
                                    </p:set>
                                    <p:animEffect transition="in" filter="dissolve">
                                      <p:cBhvr>
                                        <p:cTn id="36" dur="500"/>
                                        <p:tgtEl>
                                          <p:spTgt spid="399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r>
              <a:rPr lang="en-US" dirty="0"/>
              <a:t>Free Software Movement in its infancy </a:t>
            </a:r>
            <a:endParaRPr lang="en-GB" dirty="0"/>
          </a:p>
        </p:txBody>
      </p:sp>
      <p:pic>
        <p:nvPicPr>
          <p:cNvPr id="4098" name="Picture 2" descr="http://3.bp.blogspot.com/-kV-BfX02ogw/TY7RHOd82UI/AAAAAAAAAEI/QUj_LuKwpDE/s1600/800px-NicoBZH_-_Richard_Stallman_%2528by-sa%2529_%252810%25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3725" y="1916832"/>
            <a:ext cx="5841249" cy="388843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bwMode="auto">
          <a:xfrm>
            <a:off x="179512" y="1988840"/>
            <a:ext cx="2952905" cy="250980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marL="0" indent="0">
              <a:buClr>
                <a:srgbClr val="00AE00"/>
              </a:buClr>
              <a:buFont typeface="Monotype Sorts" charset="2"/>
              <a:buNone/>
            </a:pPr>
            <a:r>
              <a:rPr lang="en-US" sz="3200" kern="0" dirty="0">
                <a:solidFill>
                  <a:srgbClr val="000000"/>
                </a:solidFill>
              </a:rPr>
              <a:t>Free Software Foundation</a:t>
            </a:r>
          </a:p>
        </p:txBody>
      </p:sp>
      <p:sp>
        <p:nvSpPr>
          <p:cNvPr id="6" name="Rectangle 3"/>
          <p:cNvSpPr txBox="1">
            <a:spLocks noChangeArrowheads="1"/>
          </p:cNvSpPr>
          <p:nvPr/>
        </p:nvSpPr>
        <p:spPr bwMode="auto">
          <a:xfrm>
            <a:off x="6955427" y="2022166"/>
            <a:ext cx="2160240" cy="936104"/>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marL="0" indent="0" algn="r">
              <a:buClr>
                <a:srgbClr val="00AE00"/>
              </a:buClr>
              <a:buFont typeface="Monotype Sorts" charset="2"/>
              <a:buNone/>
            </a:pPr>
            <a:r>
              <a:rPr lang="en-US" sz="3600" b="1" kern="0" dirty="0">
                <a:solidFill>
                  <a:srgbClr val="FFFFFF"/>
                </a:solidFill>
                <a:effectLst>
                  <a:outerShdw blurRad="38100" dist="38100" dir="2700000" algn="tl">
                    <a:srgbClr val="000000">
                      <a:alpha val="43137"/>
                    </a:srgbClr>
                  </a:outerShdw>
                </a:effectLst>
              </a:rPr>
              <a:t>Richard Stallman</a:t>
            </a:r>
          </a:p>
        </p:txBody>
      </p:sp>
    </p:spTree>
    <p:extLst>
      <p:ext uri="{BB962C8B-B14F-4D97-AF65-F5344CB8AC3E}">
        <p14:creationId xmlns:p14="http://schemas.microsoft.com/office/powerpoint/2010/main" val="115799863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ssolv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r>
              <a:rPr lang="en-US" dirty="0">
                <a:solidFill>
                  <a:schemeClr val="bg1"/>
                </a:solidFill>
              </a:rPr>
              <a:t>Berlin, 3</a:t>
            </a:r>
            <a:r>
              <a:rPr lang="en-US" baseline="30000" dirty="0">
                <a:solidFill>
                  <a:schemeClr val="bg1"/>
                </a:solidFill>
              </a:rPr>
              <a:t>rd</a:t>
            </a:r>
            <a:r>
              <a:rPr lang="en-US" dirty="0">
                <a:solidFill>
                  <a:schemeClr val="bg1"/>
                </a:solidFill>
              </a:rPr>
              <a:t> August  2013</a:t>
            </a:r>
            <a:endParaRPr lang="en-GB" dirty="0"/>
          </a:p>
        </p:txBody>
      </p:sp>
      <p:pic>
        <p:nvPicPr>
          <p:cNvPr id="1026" name="Picture 2" descr="C:\Local Files\Temp Photos\Professional\2013 Berlin\IMG_532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14" y="1052736"/>
            <a:ext cx="9144000" cy="5138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872588"/>
      </p:ext>
    </p:extLst>
  </p:cSld>
  <p:clrMapOvr>
    <a:overrideClrMapping bg1="lt1" tx1="dk1" bg2="lt2" tx2="dk2" accent1="accent1" accent2="accent2" accent3="accent3" accent4="accent4" accent5="accent5" accent6="accent6" hlink="hlink" folHlink="folHlink"/>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r>
              <a:rPr lang="en-US" dirty="0"/>
              <a:t>Free Software Principle</a:t>
            </a:r>
            <a:endParaRPr lang="en-GB" dirty="0"/>
          </a:p>
        </p:txBody>
      </p:sp>
      <p:sp>
        <p:nvSpPr>
          <p:cNvPr id="5" name="Rectangle 3"/>
          <p:cNvSpPr txBox="1">
            <a:spLocks noChangeArrowheads="1"/>
          </p:cNvSpPr>
          <p:nvPr/>
        </p:nvSpPr>
        <p:spPr bwMode="auto">
          <a:xfrm>
            <a:off x="243720" y="1381149"/>
            <a:ext cx="8720768" cy="769309"/>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a:buClr>
                <a:srgbClr val="00AE00"/>
              </a:buClr>
              <a:buSzPct val="100000"/>
              <a:buFont typeface="Wingdings" panose="05000000000000000000" pitchFamily="2" charset="2"/>
              <a:buChar char="§"/>
            </a:pPr>
            <a:r>
              <a:rPr lang="en-US" sz="3200" kern="0" dirty="0">
                <a:solidFill>
                  <a:srgbClr val="000000"/>
                </a:solidFill>
              </a:rPr>
              <a:t>Protect freedom by keeping ownership</a:t>
            </a:r>
          </a:p>
          <a:p>
            <a:pPr marL="0" indent="0">
              <a:buClr>
                <a:srgbClr val="00AE00"/>
              </a:buClr>
              <a:buFont typeface="Monotype Sorts" charset="2"/>
              <a:buNone/>
            </a:pPr>
            <a:br>
              <a:rPr lang="en-US" sz="3200" kern="0" dirty="0">
                <a:solidFill>
                  <a:srgbClr val="000000"/>
                </a:solidFill>
              </a:rPr>
            </a:br>
            <a:endParaRPr lang="en-US" sz="3200" kern="0" dirty="0">
              <a:solidFill>
                <a:srgbClr val="000000"/>
              </a:solidFill>
            </a:endParaRPr>
          </a:p>
        </p:txBody>
      </p:sp>
      <p:pic>
        <p:nvPicPr>
          <p:cNvPr id="6146" name="Picture 2" descr="http://upload.wikimedia.org/wikipedia/commons/c/c0/Richard_Stallman_Conversing.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5580000" y="2150456"/>
            <a:ext cx="3564000" cy="47625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txBox="1">
            <a:spLocks noChangeArrowheads="1"/>
          </p:cNvSpPr>
          <p:nvPr/>
        </p:nvSpPr>
        <p:spPr bwMode="auto">
          <a:xfrm>
            <a:off x="251520" y="2593131"/>
            <a:ext cx="5112456" cy="3415784"/>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a:buClr>
                <a:srgbClr val="00AE00"/>
              </a:buClr>
              <a:buSzPct val="100000"/>
              <a:buFont typeface="Wingdings" panose="05000000000000000000" pitchFamily="2" charset="2"/>
              <a:buChar char="§"/>
            </a:pPr>
            <a:r>
              <a:rPr lang="en-US" sz="3200" kern="0" dirty="0">
                <a:solidFill>
                  <a:srgbClr val="000000"/>
                </a:solidFill>
              </a:rPr>
              <a:t>Grant </a:t>
            </a:r>
            <a:r>
              <a:rPr lang="en-US" sz="3200" b="1" kern="0" dirty="0">
                <a:solidFill>
                  <a:srgbClr val="000000"/>
                </a:solidFill>
              </a:rPr>
              <a:t>anyone</a:t>
            </a:r>
            <a:r>
              <a:rPr lang="en-US" sz="3200" kern="0" dirty="0">
                <a:solidFill>
                  <a:srgbClr val="000000"/>
                </a:solidFill>
              </a:rPr>
              <a:t> the</a:t>
            </a:r>
          </a:p>
          <a:p>
            <a:pPr lvl="1">
              <a:buSzPct val="100000"/>
              <a:buFont typeface="Wingdings" panose="05000000000000000000" pitchFamily="2" charset="2"/>
              <a:buChar char="§"/>
            </a:pPr>
            <a:r>
              <a:rPr lang="en-US" sz="2800" b="0" kern="0" dirty="0">
                <a:solidFill>
                  <a:srgbClr val="000000"/>
                </a:solidFill>
              </a:rPr>
              <a:t>perpetual</a:t>
            </a:r>
          </a:p>
          <a:p>
            <a:pPr lvl="1">
              <a:buSzPct val="100000"/>
              <a:buFont typeface="Wingdings" panose="05000000000000000000" pitchFamily="2" charset="2"/>
              <a:buChar char="§"/>
            </a:pPr>
            <a:r>
              <a:rPr lang="en-US" sz="2800" b="0" kern="0" dirty="0">
                <a:solidFill>
                  <a:srgbClr val="000000"/>
                </a:solidFill>
              </a:rPr>
              <a:t>irrevocable</a:t>
            </a:r>
          </a:p>
          <a:p>
            <a:pPr marL="273050" indent="0">
              <a:buClr>
                <a:srgbClr val="00AE00"/>
              </a:buClr>
              <a:buFont typeface="Monotype Sorts" charset="2"/>
              <a:buNone/>
            </a:pPr>
            <a:r>
              <a:rPr lang="en-US" sz="3200" kern="0" dirty="0">
                <a:solidFill>
                  <a:srgbClr val="000000"/>
                </a:solidFill>
              </a:rPr>
              <a:t>right to use, copy, distribute, </a:t>
            </a:r>
            <a:r>
              <a:rPr lang="en-US" sz="3200" b="1" kern="0" dirty="0">
                <a:solidFill>
                  <a:srgbClr val="FF0000"/>
                </a:solidFill>
              </a:rPr>
              <a:t>modify</a:t>
            </a:r>
          </a:p>
        </p:txBody>
      </p:sp>
    </p:spTree>
    <p:extLst>
      <p:ext uri="{BB962C8B-B14F-4D97-AF65-F5344CB8AC3E}">
        <p14:creationId xmlns:p14="http://schemas.microsoft.com/office/powerpoint/2010/main" val="355254314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fade">
                                      <p:cBhvr>
                                        <p:cTn id="13" dur="500"/>
                                        <p:tgtEl>
                                          <p:spTgt spid="7">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fade">
                                      <p:cBhvr>
                                        <p:cTn id="16"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92696"/>
          </a:xfrm>
        </p:spPr>
        <p:txBody>
          <a:bodyPr/>
          <a:lstStyle/>
          <a:p>
            <a:r>
              <a:rPr lang="en-US" dirty="0"/>
              <a:t>The 1</a:t>
            </a:r>
            <a:r>
              <a:rPr lang="en-US" baseline="30000" dirty="0"/>
              <a:t>st</a:t>
            </a:r>
            <a:r>
              <a:rPr lang="en-US" dirty="0"/>
              <a:t> CERN Open Source Licence</a:t>
            </a:r>
          </a:p>
        </p:txBody>
      </p:sp>
      <p:sp>
        <p:nvSpPr>
          <p:cNvPr id="6" name="Rectangle 5"/>
          <p:cNvSpPr/>
          <p:nvPr/>
        </p:nvSpPr>
        <p:spPr>
          <a:xfrm>
            <a:off x="251520" y="908720"/>
            <a:ext cx="8640960" cy="5262979"/>
          </a:xfrm>
          <a:prstGeom prst="rect">
            <a:avLst/>
          </a:prstGeom>
          <a:solidFill>
            <a:schemeClr val="bg1">
              <a:lumMod val="95000"/>
            </a:schemeClr>
          </a:solidFill>
          <a:ln>
            <a:solidFill>
              <a:schemeClr val="bg1">
                <a:lumMod val="50000"/>
              </a:schemeClr>
            </a:solidFill>
          </a:ln>
          <a:effectLst>
            <a:outerShdw blurRad="50800" dist="101600" dir="2700000" algn="tl" rotWithShape="0">
              <a:prstClr val="black">
                <a:alpha val="40000"/>
              </a:prstClr>
            </a:outerShdw>
          </a:effectLst>
        </p:spPr>
        <p:txBody>
          <a:bodyPr wrap="square">
            <a:spAutoFit/>
          </a:bodyPr>
          <a:lstStyle/>
          <a:p>
            <a:pPr>
              <a:spcBef>
                <a:spcPts val="0"/>
              </a:spcBef>
              <a:spcAft>
                <a:spcPts val="0"/>
              </a:spcAft>
            </a:pPr>
            <a:r>
              <a:rPr lang="en-GB" sz="1400" b="0" dirty="0">
                <a:solidFill>
                  <a:srgbClr val="000000"/>
                </a:solidFill>
                <a:latin typeface="Arial"/>
                <a:ea typeface="Times New Roman"/>
              </a:rPr>
              <a:t>COPYRIGHT STATEMENT</a:t>
            </a:r>
            <a:endParaRPr lang="en-GB" sz="1400" b="0" dirty="0">
              <a:solidFill>
                <a:srgbClr val="000000"/>
              </a:solidFill>
              <a:latin typeface="Times New Roman"/>
              <a:ea typeface="Times New Roman"/>
            </a:endParaRPr>
          </a:p>
          <a:p>
            <a:pPr>
              <a:spcBef>
                <a:spcPts val="0"/>
              </a:spcBef>
              <a:spcAft>
                <a:spcPts val="0"/>
              </a:spcAft>
            </a:pPr>
            <a:r>
              <a:rPr lang="en-GB" sz="1400" b="0" dirty="0">
                <a:solidFill>
                  <a:srgbClr val="000000"/>
                </a:solidFill>
                <a:latin typeface="Arial"/>
                <a:ea typeface="Times New Roman"/>
              </a:rPr>
              <a:t>(c) COPYRIGHT CERN 1994</a:t>
            </a:r>
            <a:endParaRPr lang="en-GB" sz="1400" b="0" dirty="0">
              <a:solidFill>
                <a:srgbClr val="000000"/>
              </a:solidFill>
              <a:latin typeface="Times New Roman"/>
              <a:ea typeface="Times New Roman"/>
            </a:endParaRPr>
          </a:p>
          <a:p>
            <a:pPr>
              <a:spcBef>
                <a:spcPts val="0"/>
              </a:spcBef>
              <a:spcAft>
                <a:spcPts val="0"/>
              </a:spcAft>
            </a:pPr>
            <a:r>
              <a:rPr lang="en-GB" sz="1400" b="0" dirty="0">
                <a:solidFill>
                  <a:srgbClr val="000000"/>
                </a:solidFill>
                <a:latin typeface="Arial"/>
                <a:ea typeface="Times New Roman"/>
              </a:rPr>
              <a:t>___________________________________</a:t>
            </a:r>
            <a:endParaRPr lang="en-GB" sz="1400" b="0" dirty="0">
              <a:solidFill>
                <a:srgbClr val="000000"/>
              </a:solidFill>
              <a:latin typeface="Times New Roman"/>
              <a:ea typeface="Times New Roman"/>
            </a:endParaRPr>
          </a:p>
          <a:p>
            <a:pPr>
              <a:spcBef>
                <a:spcPts val="0"/>
              </a:spcBef>
              <a:spcAft>
                <a:spcPts val="0"/>
              </a:spcAft>
            </a:pPr>
            <a:r>
              <a:rPr lang="en-GB" sz="1400" b="0" dirty="0">
                <a:solidFill>
                  <a:srgbClr val="000000"/>
                </a:solidFill>
                <a:latin typeface="Arial"/>
                <a:ea typeface="Times New Roman"/>
              </a:rPr>
              <a:t>The copyright and all other rights relating to this computer software, in whatever form, including but not limited to the source code, the object code and user documentation, are vested in CERN.</a:t>
            </a:r>
            <a:endParaRPr lang="en-GB" sz="1400" b="0" dirty="0">
              <a:solidFill>
                <a:srgbClr val="000000"/>
              </a:solidFill>
              <a:latin typeface="Times New Roman"/>
              <a:ea typeface="Times New Roman"/>
            </a:endParaRPr>
          </a:p>
          <a:p>
            <a:pPr>
              <a:spcBef>
                <a:spcPts val="0"/>
              </a:spcBef>
              <a:spcAft>
                <a:spcPts val="0"/>
              </a:spcAft>
            </a:pPr>
            <a:r>
              <a:rPr lang="en-GB" sz="1400" b="0" dirty="0">
                <a:solidFill>
                  <a:srgbClr val="000000"/>
                </a:solidFill>
                <a:latin typeface="Arial"/>
                <a:ea typeface="Times New Roman"/>
              </a:rPr>
              <a:t> </a:t>
            </a:r>
            <a:endParaRPr lang="en-GB" sz="1400" b="0" dirty="0">
              <a:solidFill>
                <a:srgbClr val="000000"/>
              </a:solidFill>
              <a:latin typeface="Times New Roman"/>
              <a:ea typeface="Times New Roman"/>
            </a:endParaRPr>
          </a:p>
          <a:p>
            <a:pPr>
              <a:spcBef>
                <a:spcPts val="0"/>
              </a:spcBef>
              <a:spcAft>
                <a:spcPts val="0"/>
              </a:spcAft>
            </a:pPr>
            <a:r>
              <a:rPr lang="en-GB" sz="1400" b="0" dirty="0">
                <a:solidFill>
                  <a:srgbClr val="000000"/>
                </a:solidFill>
                <a:latin typeface="Arial"/>
                <a:ea typeface="Times New Roman"/>
              </a:rPr>
              <a:t>CERN, on a royalty-free and non-exclusive basis, hereby grants permission to use, copy, change, modify, translate, display, distribute and make available this computer software, subject to the following conditions:</a:t>
            </a:r>
            <a:endParaRPr lang="en-GB" sz="1400" b="0" dirty="0">
              <a:solidFill>
                <a:srgbClr val="000000"/>
              </a:solidFill>
              <a:latin typeface="Times New Roman"/>
              <a:ea typeface="Times New Roman"/>
            </a:endParaRPr>
          </a:p>
          <a:p>
            <a:pPr>
              <a:spcBef>
                <a:spcPts val="0"/>
              </a:spcBef>
              <a:spcAft>
                <a:spcPts val="0"/>
              </a:spcAft>
            </a:pPr>
            <a:r>
              <a:rPr lang="en-GB" sz="1400" b="0" dirty="0">
                <a:solidFill>
                  <a:srgbClr val="000000"/>
                </a:solidFill>
                <a:latin typeface="Arial"/>
                <a:ea typeface="Times New Roman"/>
              </a:rPr>
              <a:t> </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this computer software is provided on an as-is basis and CERN provides no express or implied warranties of any kind, including but not limited to those of merchantability, fitness for a particular purpose and non-infringement of the proprietary rights, such as copyrights, patents and trade secrets, of third parties. CERN accepts no liability whatsoever for or in connection with the use of this computer software;</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 </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all copies made of this computer software or of parts thereof shall include this copyright statement in full;</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 </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however, if this computer software or parts thereof are made available in any other form than their original form, or are included in any other computer software, the following short acknowledgement only must be mentioned in the copyright statement and in the user documentation (or, in the absence thereof, in any other appropriate place) concerning the computer software thus made available or created:</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 </a:t>
            </a:r>
            <a:endParaRPr lang="en-GB" sz="1400" b="0" dirty="0">
              <a:solidFill>
                <a:srgbClr val="000000"/>
              </a:solidFill>
              <a:latin typeface="Times New Roman"/>
              <a:ea typeface="Times New Roman"/>
            </a:endParaRPr>
          </a:p>
          <a:p>
            <a:pPr marL="180340">
              <a:spcBef>
                <a:spcPts val="0"/>
              </a:spcBef>
              <a:spcAft>
                <a:spcPts val="0"/>
              </a:spcAft>
            </a:pPr>
            <a:r>
              <a:rPr lang="en-GB" sz="1400" b="0" dirty="0">
                <a:solidFill>
                  <a:srgbClr val="000000"/>
                </a:solidFill>
                <a:latin typeface="Arial"/>
                <a:ea typeface="Times New Roman"/>
              </a:rPr>
              <a:t>"This product includes computer software created and made available by CERN.  This acknowledgement shall be mentioned in full in any product which includes the CERN computer software included herein or parts thereof."</a:t>
            </a:r>
            <a:endParaRPr lang="en-GB" sz="1400" b="0" dirty="0">
              <a:solidFill>
                <a:srgbClr val="000000"/>
              </a:solidFill>
              <a:latin typeface="Times New Roman"/>
              <a:ea typeface="Times New Roman"/>
            </a:endParaRPr>
          </a:p>
        </p:txBody>
      </p:sp>
    </p:spTree>
    <p:extLst>
      <p:ext uri="{BB962C8B-B14F-4D97-AF65-F5344CB8AC3E}">
        <p14:creationId xmlns:p14="http://schemas.microsoft.com/office/powerpoint/2010/main" val="2042113526"/>
      </p:ext>
    </p:extLst>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058" name="Picture 10" descr="https://fbcdn-sphotos-b-a.akamaihd.net/hphotos-ak-ash4/1230102_536575923095343_1178614175_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7188" y="1104898"/>
            <a:ext cx="6284712" cy="3724275"/>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p:cNvSpPr/>
          <p:nvPr/>
        </p:nvSpPr>
        <p:spPr bwMode="auto">
          <a:xfrm>
            <a:off x="4668737" y="1733550"/>
            <a:ext cx="2541688" cy="1612754"/>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8800" b="0" i="0" u="none" strike="noStrike" cap="none" normalizeH="0" baseline="0">
              <a:ln>
                <a:noFill/>
              </a:ln>
              <a:solidFill>
                <a:schemeClr val="tx1"/>
              </a:solidFill>
              <a:effectLst/>
              <a:latin typeface="Arial" charset="0"/>
            </a:endParaRPr>
          </a:p>
        </p:txBody>
      </p:sp>
      <p:sp>
        <p:nvSpPr>
          <p:cNvPr id="17" name="Oval 16"/>
          <p:cNvSpPr/>
          <p:nvPr/>
        </p:nvSpPr>
        <p:spPr bwMode="auto">
          <a:xfrm>
            <a:off x="1038225" y="3905250"/>
            <a:ext cx="1676399" cy="1409700"/>
          </a:xfrm>
          <a:prstGeom prst="ellips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8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698477349"/>
      </p:ext>
    </p:extLst>
  </p:cSld>
  <p:clrMapOvr>
    <a:overrideClrMapping bg1="dk2" tx1="lt1" bg2="dk1" tx2="lt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58"/>
                                        </p:tgtEl>
                                        <p:attrNameLst>
                                          <p:attrName>style.visibility</p:attrName>
                                        </p:attrNameLst>
                                      </p:cBhvr>
                                      <p:to>
                                        <p:strVal val="visible"/>
                                      </p:to>
                                    </p:set>
                                    <p:anim calcmode="lin" valueType="num">
                                      <p:cBhvr>
                                        <p:cTn id="7" dur="500" fill="hold"/>
                                        <p:tgtEl>
                                          <p:spTgt spid="2058"/>
                                        </p:tgtEl>
                                        <p:attrNameLst>
                                          <p:attrName>ppt_w</p:attrName>
                                        </p:attrNameLst>
                                      </p:cBhvr>
                                      <p:tavLst>
                                        <p:tav tm="0">
                                          <p:val>
                                            <p:fltVal val="0"/>
                                          </p:val>
                                        </p:tav>
                                        <p:tav tm="100000">
                                          <p:val>
                                            <p:strVal val="#ppt_w"/>
                                          </p:val>
                                        </p:tav>
                                      </p:tavLst>
                                    </p:anim>
                                    <p:anim calcmode="lin" valueType="num">
                                      <p:cBhvr>
                                        <p:cTn id="8" dur="500" fill="hold"/>
                                        <p:tgtEl>
                                          <p:spTgt spid="2058"/>
                                        </p:tgtEl>
                                        <p:attrNameLst>
                                          <p:attrName>ppt_h</p:attrName>
                                        </p:attrNameLst>
                                      </p:cBhvr>
                                      <p:tavLst>
                                        <p:tav tm="0">
                                          <p:val>
                                            <p:fltVal val="0"/>
                                          </p:val>
                                        </p:tav>
                                        <p:tav tm="100000">
                                          <p:val>
                                            <p:strVal val="#ppt_h"/>
                                          </p:val>
                                        </p:tav>
                                      </p:tavLst>
                                    </p:anim>
                                    <p:animEffect transition="in" filter="fade">
                                      <p:cBhvr>
                                        <p:cTn id="9" dur="500"/>
                                        <p:tgtEl>
                                          <p:spTgt spid="2058"/>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s://mediastream.cern.ch/MediaArchive/Photo/Public/1989/8903001/8903001_01/8903001_01-A4-at-144-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8856" y="52343"/>
            <a:ext cx="4833257" cy="6664035"/>
          </a:xfrm>
          <a:prstGeom prst="rect">
            <a:avLst/>
          </a:prstGeom>
          <a:noFill/>
          <a:ln>
            <a:solidFill>
              <a:schemeClr val="bg1">
                <a:lumMod val="50000"/>
              </a:schemeClr>
            </a:solidFill>
          </a:ln>
          <a:effectLst>
            <a:outerShdw blurRad="508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3012" name="Picture 4" descr="http://www.ibiblio.org/pioneers/images/pics/bernersle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655" y="191196"/>
            <a:ext cx="2028825" cy="2657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5776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216024" y="4221088"/>
            <a:ext cx="8820472" cy="2160240"/>
          </a:xfrm>
        </p:spPr>
        <p:txBody>
          <a:bodyPr/>
          <a:lstStyle/>
          <a:p>
            <a:pPr algn="r">
              <a:buNone/>
            </a:pPr>
            <a:r>
              <a:rPr lang="en-US" sz="8800" dirty="0">
                <a:solidFill>
                  <a:srgbClr val="FF0000"/>
                </a:solidFill>
                <a:latin typeface="Arial Black" pitchFamily="34" charset="0"/>
              </a:rPr>
              <a:t>Thank You</a:t>
            </a:r>
            <a:endParaRPr lang="en-GB" sz="8800" dirty="0">
              <a:solidFill>
                <a:srgbClr val="FF0000"/>
              </a:solidFill>
              <a:latin typeface="Arial Black" pitchFamily="34" charset="0"/>
            </a:endParaRPr>
          </a:p>
        </p:txBody>
      </p:sp>
    </p:spTree>
    <p:extLst>
      <p:ext uri="{BB962C8B-B14F-4D97-AF65-F5344CB8AC3E}">
        <p14:creationId xmlns:p14="http://schemas.microsoft.com/office/powerpoint/2010/main" val="3204483308"/>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animEffect transition="in" filter="fade">
                                      <p:cBhvr>
                                        <p:cTn id="7" dur="5000"/>
                                        <p:tgtEl>
                                          <p:spTgt spid="399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524256" y="2852936"/>
            <a:ext cx="8820472" cy="115212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marL="285750" marR="0" lvl="0" indent="-285750" algn="r" defTabSz="914400" rtl="0" eaLnBrk="0" fontAlgn="base" latinLnBrk="0" hangingPunct="0">
              <a:lnSpc>
                <a:spcPct val="90000"/>
              </a:lnSpc>
              <a:spcBef>
                <a:spcPts val="3000"/>
              </a:spcBef>
              <a:spcAft>
                <a:spcPct val="0"/>
              </a:spcAft>
              <a:buClr>
                <a:srgbClr val="00AE00"/>
              </a:buClr>
              <a:buSzPct val="75000"/>
              <a:buFont typeface="Monotype Sorts" charset="2"/>
              <a:buNone/>
              <a:tabLst/>
              <a:defRPr/>
            </a:pPr>
            <a:r>
              <a:rPr kumimoji="0" lang="fr-FR" sz="5400" b="0" i="0" u="none" strike="noStrike" kern="1200" cap="none" spc="0" normalizeH="0" baseline="0" noProof="0" dirty="0">
                <a:ln>
                  <a:noFill/>
                </a:ln>
                <a:solidFill>
                  <a:srgbClr val="FFFFFF"/>
                </a:solidFill>
                <a:effectLst/>
                <a:uLnTx/>
                <a:uFillTx/>
                <a:latin typeface="Arial Black" pitchFamily="34" charset="0"/>
                <a:ea typeface="+mn-ea"/>
                <a:cs typeface="+mn-cs"/>
              </a:rPr>
              <a:t>The </a:t>
            </a:r>
            <a:r>
              <a:rPr kumimoji="0" lang="fr-FR" sz="5400" b="0" i="0" u="none" strike="noStrike" kern="1200" cap="none" spc="0" normalizeH="0" baseline="0" noProof="0" dirty="0" err="1">
                <a:ln>
                  <a:noFill/>
                </a:ln>
                <a:solidFill>
                  <a:srgbClr val="FFFFFF"/>
                </a:solidFill>
                <a:effectLst/>
                <a:uLnTx/>
                <a:uFillTx/>
                <a:latin typeface="Arial Black" pitchFamily="34" charset="0"/>
                <a:ea typeface="+mn-ea"/>
                <a:cs typeface="+mn-cs"/>
              </a:rPr>
              <a:t>Three</a:t>
            </a:r>
            <a:r>
              <a:rPr kumimoji="0" lang="fr-FR" sz="5400" b="0" i="0" u="none" strike="noStrike" kern="1200" cap="none" spc="0" normalizeH="0" baseline="0" noProof="0" dirty="0">
                <a:ln>
                  <a:noFill/>
                </a:ln>
                <a:solidFill>
                  <a:srgbClr val="FFFFFF"/>
                </a:solidFill>
                <a:effectLst/>
                <a:uLnTx/>
                <a:uFillTx/>
                <a:latin typeface="Arial Black" pitchFamily="34" charset="0"/>
                <a:ea typeface="+mn-ea"/>
                <a:cs typeface="+mn-cs"/>
              </a:rPr>
              <a:t> </a:t>
            </a:r>
            <a:r>
              <a:rPr kumimoji="0" lang="fr-FR" sz="5400" b="0" i="0" u="none" strike="noStrike" kern="1200" cap="none" spc="0" normalizeH="0" baseline="0" noProof="0" dirty="0" err="1">
                <a:ln>
                  <a:noFill/>
                </a:ln>
                <a:solidFill>
                  <a:srgbClr val="FFFFFF"/>
                </a:solidFill>
                <a:effectLst/>
                <a:uLnTx/>
                <a:uFillTx/>
                <a:latin typeface="Arial Black" pitchFamily="34" charset="0"/>
                <a:ea typeface="+mn-ea"/>
                <a:cs typeface="+mn-cs"/>
              </a:rPr>
              <a:t>Pillars</a:t>
            </a:r>
            <a:r>
              <a:rPr kumimoji="0" lang="fr-FR" sz="5400" b="0" i="0" u="none" strike="noStrike" kern="1200" cap="none" spc="0" normalizeH="0" baseline="0" noProof="0" dirty="0">
                <a:ln>
                  <a:noFill/>
                </a:ln>
                <a:solidFill>
                  <a:srgbClr val="FFFFFF"/>
                </a:solidFill>
                <a:effectLst/>
                <a:uLnTx/>
                <a:uFillTx/>
                <a:latin typeface="Arial Black" pitchFamily="34" charset="0"/>
                <a:ea typeface="+mn-ea"/>
                <a:cs typeface="+mn-cs"/>
              </a:rPr>
              <a:t> …</a:t>
            </a:r>
            <a:endParaRPr kumimoji="0" lang="en-US" sz="5400" b="0" i="0" u="none" strike="noStrike" kern="1200" cap="none" spc="0" normalizeH="0" baseline="0" noProof="0" dirty="0">
              <a:ln>
                <a:noFill/>
              </a:ln>
              <a:solidFill>
                <a:srgbClr val="FFFFFF"/>
              </a:solidFill>
              <a:effectLst/>
              <a:uLnTx/>
              <a:uFillTx/>
              <a:latin typeface="Arial Black" pitchFamily="34" charset="0"/>
              <a:ea typeface="+mn-ea"/>
              <a:cs typeface="+mn-cs"/>
            </a:endParaRPr>
          </a:p>
          <a:p>
            <a:pPr marL="285750" marR="0" lvl="0" indent="-285750" algn="r" defTabSz="914400" rtl="0" eaLnBrk="0" fontAlgn="base" latinLnBrk="0" hangingPunct="0">
              <a:lnSpc>
                <a:spcPct val="90000"/>
              </a:lnSpc>
              <a:spcBef>
                <a:spcPts val="3000"/>
              </a:spcBef>
              <a:spcAft>
                <a:spcPct val="0"/>
              </a:spcAft>
              <a:buClr>
                <a:srgbClr val="00AE00"/>
              </a:buClr>
              <a:buSzPct val="75000"/>
              <a:buFont typeface="Monotype Sorts" charset="2"/>
              <a:buNone/>
              <a:tabLst/>
              <a:defRPr/>
            </a:pPr>
            <a:br>
              <a:rPr kumimoji="0" lang="en-US" sz="5400" b="0" i="0" u="none" strike="noStrike" kern="1200" cap="none" spc="0" normalizeH="0" baseline="0" noProof="0" dirty="0">
                <a:ln>
                  <a:noFill/>
                </a:ln>
                <a:solidFill>
                  <a:srgbClr val="FFFFFF"/>
                </a:solidFill>
                <a:effectLst/>
                <a:uLnTx/>
                <a:uFillTx/>
                <a:latin typeface="Arial Black" pitchFamily="34" charset="0"/>
                <a:ea typeface="+mn-ea"/>
                <a:cs typeface="+mn-cs"/>
              </a:rPr>
            </a:br>
            <a:endParaRPr kumimoji="0" lang="en-GB" sz="5400" b="0" i="0" u="none" strike="noStrike" kern="1200" cap="none" spc="0" normalizeH="0" baseline="0" noProof="0" dirty="0">
              <a:ln>
                <a:noFill/>
              </a:ln>
              <a:solidFill>
                <a:srgbClr val="FFFFFF"/>
              </a:solidFill>
              <a:effectLst/>
              <a:uLnTx/>
              <a:uFillTx/>
              <a:latin typeface="Arial Black" pitchFamily="34" charset="0"/>
              <a:ea typeface="+mn-ea"/>
              <a:cs typeface="+mn-cs"/>
            </a:endParaRPr>
          </a:p>
        </p:txBody>
      </p:sp>
    </p:spTree>
    <p:extLst>
      <p:ext uri="{BB962C8B-B14F-4D97-AF65-F5344CB8AC3E}">
        <p14:creationId xmlns:p14="http://schemas.microsoft.com/office/powerpoint/2010/main" val="1082558536"/>
      </p:ext>
    </p:extLst>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AutoShape 2" descr="Résultat de recherche d'images pour &quot;créateur microsoft&quot;"/>
          <p:cNvSpPr>
            <a:spLocks noChangeAspect="1" noChangeArrowheads="1"/>
          </p:cNvSpPr>
          <p:nvPr/>
        </p:nvSpPr>
        <p:spPr bwMode="auto">
          <a:xfrm>
            <a:off x="155575" y="-61744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Text Box 3"/>
          <p:cNvSpPr txBox="1">
            <a:spLocks noChangeArrowheads="1"/>
          </p:cNvSpPr>
          <p:nvPr/>
        </p:nvSpPr>
        <p:spPr bwMode="auto">
          <a:xfrm>
            <a:off x="304800" y="162456"/>
            <a:ext cx="8607552" cy="1006429"/>
          </a:xfrm>
          <a:prstGeom prst="rect">
            <a:avLst/>
          </a:prstGeom>
          <a:noFill/>
          <a:ln w="12700">
            <a:noFill/>
            <a:miter lim="800000"/>
            <a:headEnd type="none" w="sm" len="sm"/>
            <a:tailEnd type="none" w="med" len="lg"/>
          </a:ln>
        </p:spPr>
        <p:txBody>
          <a:bodyPr wrap="square">
            <a:spAutoFit/>
          </a:bodyPr>
          <a:lstStyle>
            <a:defPPr>
              <a:defRPr lang="en-US"/>
            </a:defPPr>
            <a:lvl1pPr algn="ctr">
              <a:lnSpc>
                <a:spcPct val="90000"/>
              </a:lnSpc>
              <a:spcBef>
                <a:spcPct val="70000"/>
              </a:spcBef>
              <a:buClr>
                <a:srgbClr val="009999"/>
              </a:buClr>
              <a:buSzPct val="75000"/>
              <a:defRPr sz="4800">
                <a:solidFill>
                  <a:srgbClr val="99FF99"/>
                </a:solidFill>
                <a:latin typeface="Arial Black" pitchFamily="34" charset="0"/>
              </a:defRPr>
            </a:lvl1pPr>
          </a:lstStyle>
          <a:p>
            <a:pPr marL="0" marR="0" lvl="0" indent="0" algn="ctr" defTabSz="914400" rtl="0" eaLnBrk="0" fontAlgn="base" latinLnBrk="0" hangingPunct="0">
              <a:lnSpc>
                <a:spcPct val="90000"/>
              </a:lnSpc>
              <a:spcBef>
                <a:spcPct val="70000"/>
              </a:spcBef>
              <a:spcAft>
                <a:spcPct val="0"/>
              </a:spcAft>
              <a:buClr>
                <a:srgbClr val="009999"/>
              </a:buClr>
              <a:buSzPct val="75000"/>
              <a:buFontTx/>
              <a:buNone/>
              <a:tabLst/>
              <a:defRPr/>
            </a:pPr>
            <a:r>
              <a:rPr kumimoji="0" lang="en-US" sz="6600" b="1" i="0" u="none" strike="noStrike" kern="1200" cap="none" spc="0" normalizeH="0" baseline="0" noProof="0" dirty="0">
                <a:ln>
                  <a:noFill/>
                </a:ln>
                <a:solidFill>
                  <a:srgbClr val="99FF99"/>
                </a:solidFill>
                <a:effectLst/>
                <a:uLnTx/>
                <a:uFillTx/>
                <a:latin typeface="Arial Black" pitchFamily="34" charset="0"/>
                <a:ea typeface="+mn-ea"/>
                <a:cs typeface="+mn-cs"/>
              </a:rPr>
              <a:t>IP</a:t>
            </a:r>
          </a:p>
        </p:txBody>
      </p:sp>
      <p:sp>
        <p:nvSpPr>
          <p:cNvPr id="8" name="Text Box 3"/>
          <p:cNvSpPr txBox="1">
            <a:spLocks noChangeArrowheads="1"/>
          </p:cNvSpPr>
          <p:nvPr/>
        </p:nvSpPr>
        <p:spPr bwMode="auto">
          <a:xfrm>
            <a:off x="1085833" y="6110769"/>
            <a:ext cx="7083551" cy="584775"/>
          </a:xfrm>
          <a:prstGeom prst="rect">
            <a:avLst/>
          </a:prstGeom>
          <a:noFill/>
          <a:ln w="12700">
            <a:noFill/>
            <a:miter lim="800000"/>
            <a:headEnd type="none" w="sm" len="sm"/>
            <a:tailEnd type="none" w="med" len="lg"/>
          </a:ln>
        </p:spPr>
        <p:txBody>
          <a:bodyPr wrap="square">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3200" b="1" i="0" u="none" strike="noStrike" kern="1200" cap="none" spc="0" normalizeH="0" baseline="0" noProof="0" dirty="0" err="1">
                <a:ln>
                  <a:noFill/>
                </a:ln>
                <a:solidFill>
                  <a:srgbClr val="FFFFFF"/>
                </a:solidFill>
                <a:effectLst/>
                <a:uLnTx/>
                <a:uFillTx/>
                <a:latin typeface="Arial Black" pitchFamily="34" charset="0"/>
                <a:ea typeface="+mn-ea"/>
                <a:cs typeface="+mn-cs"/>
              </a:rPr>
              <a:t>Vint</a:t>
            </a:r>
            <a:r>
              <a:rPr kumimoji="0" lang="en-US" sz="3200" b="1" i="0" u="none" strike="noStrike" kern="1200" cap="none" spc="0" normalizeH="0" baseline="0" noProof="0" dirty="0">
                <a:ln>
                  <a:noFill/>
                </a:ln>
                <a:solidFill>
                  <a:srgbClr val="FFFFFF"/>
                </a:solidFill>
                <a:effectLst/>
                <a:uLnTx/>
                <a:uFillTx/>
                <a:latin typeface="Arial Black" pitchFamily="34" charset="0"/>
                <a:ea typeface="+mn-ea"/>
                <a:cs typeface="+mn-cs"/>
              </a:rPr>
              <a:t> Cerf &amp; Bob Khan</a:t>
            </a:r>
          </a:p>
        </p:txBody>
      </p:sp>
      <p:pic>
        <p:nvPicPr>
          <p:cNvPr id="3" name="Picture 4" descr="http://4.bp.blogspot.com/-M8g01h3OSQs/UMzepViEDjI/AAAAAAAABcI/8YWvNG8lWDs/s1600/cerf.jpg">
            <a:extLst>
              <a:ext uri="{FF2B5EF4-FFF2-40B4-BE49-F238E27FC236}">
                <a16:creationId xmlns:a16="http://schemas.microsoft.com/office/drawing/2014/main" id="{4EB54118-6F90-96A6-11F4-8B9E8FEF50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1633" y="1666304"/>
            <a:ext cx="2551166" cy="29205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http://www.jewoftheweek.net/wp-content/uploads/2012/02/Kahn.jpg">
            <a:extLst>
              <a:ext uri="{FF2B5EF4-FFF2-40B4-BE49-F238E27FC236}">
                <a16:creationId xmlns:a16="http://schemas.microsoft.com/office/drawing/2014/main" id="{3A98DD7B-6A77-3C28-8BF9-51B1C24E605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885" t="-3157" r="-5885" b="15729"/>
          <a:stretch/>
        </p:blipFill>
        <p:spPr bwMode="auto">
          <a:xfrm>
            <a:off x="5434558" y="1544162"/>
            <a:ext cx="2734421" cy="3042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08410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8424" name="Rectangle 8"/>
          <p:cNvSpPr>
            <a:spLocks noGrp="1" noChangeArrowheads="1"/>
          </p:cNvSpPr>
          <p:nvPr>
            <p:ph type="title"/>
          </p:nvPr>
        </p:nvSpPr>
        <p:spPr>
          <a:xfrm>
            <a:off x="182563" y="333375"/>
            <a:ext cx="8763000" cy="517525"/>
          </a:xfrm>
          <a:noFill/>
          <a:ln/>
        </p:spPr>
        <p:txBody>
          <a:bodyPr lIns="90488" tIns="44450" rIns="90488" bIns="44450"/>
          <a:lstStyle/>
          <a:p>
            <a:r>
              <a:rPr lang="en-US" dirty="0"/>
              <a:t>Perception</a:t>
            </a:r>
          </a:p>
        </p:txBody>
      </p:sp>
      <p:pic>
        <p:nvPicPr>
          <p:cNvPr id="828425" name="Picture 9"/>
          <p:cNvPicPr>
            <a:picLocks noChangeAspect="1" noChangeArrowheads="1"/>
          </p:cNvPicPr>
          <p:nvPr/>
        </p:nvPicPr>
        <p:blipFill>
          <a:blip r:embed="rId3" cstate="print"/>
          <a:srcRect/>
          <a:stretch>
            <a:fillRect/>
          </a:stretch>
        </p:blipFill>
        <p:spPr bwMode="auto">
          <a:xfrm>
            <a:off x="1116013" y="260350"/>
            <a:ext cx="1368425" cy="1298575"/>
          </a:xfrm>
          <a:prstGeom prst="rect">
            <a:avLst/>
          </a:prstGeom>
          <a:noFill/>
          <a:ln w="12700">
            <a:noFill/>
            <a:miter lim="800000"/>
            <a:headEnd type="none" w="sm" len="sm"/>
            <a:tailEnd type="none" w="med" len="lg"/>
          </a:ln>
          <a:effectLst/>
        </p:spPr>
      </p:pic>
      <p:grpSp>
        <p:nvGrpSpPr>
          <p:cNvPr id="4" name="Groupe 3">
            <a:extLst>
              <a:ext uri="{FF2B5EF4-FFF2-40B4-BE49-F238E27FC236}">
                <a16:creationId xmlns:a16="http://schemas.microsoft.com/office/drawing/2014/main" id="{9FF1386A-C549-FD6A-6BF4-49627E92016B}"/>
              </a:ext>
            </a:extLst>
          </p:cNvPr>
          <p:cNvGrpSpPr/>
          <p:nvPr/>
        </p:nvGrpSpPr>
        <p:grpSpPr>
          <a:xfrm>
            <a:off x="466725" y="2389188"/>
            <a:ext cx="2806700" cy="3100387"/>
            <a:chOff x="466725" y="2389188"/>
            <a:chExt cx="2806700" cy="3100387"/>
          </a:xfrm>
        </p:grpSpPr>
        <p:sp>
          <p:nvSpPr>
            <p:cNvPr id="828419" name="Oval 3"/>
            <p:cNvSpPr>
              <a:spLocks noChangeArrowheads="1"/>
            </p:cNvSpPr>
            <p:nvPr/>
          </p:nvSpPr>
          <p:spPr bwMode="auto">
            <a:xfrm>
              <a:off x="466725" y="2682875"/>
              <a:ext cx="2806700" cy="2806700"/>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0" name="Oval 4"/>
            <p:cNvSpPr>
              <a:spLocks noChangeArrowheads="1"/>
            </p:cNvSpPr>
            <p:nvPr/>
          </p:nvSpPr>
          <p:spPr bwMode="auto">
            <a:xfrm>
              <a:off x="679450" y="2895600"/>
              <a:ext cx="2378075" cy="2378075"/>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1" name="Oval 5"/>
            <p:cNvSpPr>
              <a:spLocks noChangeArrowheads="1"/>
            </p:cNvSpPr>
            <p:nvPr/>
          </p:nvSpPr>
          <p:spPr bwMode="auto">
            <a:xfrm>
              <a:off x="898525" y="3117850"/>
              <a:ext cx="1943100" cy="1943100"/>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2" name="Oval 6"/>
            <p:cNvSpPr>
              <a:spLocks noChangeArrowheads="1"/>
            </p:cNvSpPr>
            <p:nvPr/>
          </p:nvSpPr>
          <p:spPr bwMode="auto">
            <a:xfrm>
              <a:off x="1111250" y="3330575"/>
              <a:ext cx="1514475" cy="1514475"/>
            </a:xfrm>
            <a:prstGeom prst="ellipse">
              <a:avLst/>
            </a:prstGeom>
            <a:solidFill>
              <a:srgbClr val="D1FEB8"/>
            </a:solidFill>
            <a:ln w="12700" algn="ctr">
              <a:solidFill>
                <a:schemeClr val="accent2"/>
              </a:solidFill>
              <a:round/>
              <a:headEnd type="none" w="sm" len="sm"/>
              <a:tailEnd type="none" w="med" len="lg"/>
            </a:ln>
            <a:effectLst/>
          </p:spPr>
          <p:txBody>
            <a:bodyPr wrap="none" tIns="0" b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3" name="Oval 7"/>
            <p:cNvSpPr>
              <a:spLocks noChangeArrowheads="1"/>
            </p:cNvSpPr>
            <p:nvPr/>
          </p:nvSpPr>
          <p:spPr bwMode="auto">
            <a:xfrm>
              <a:off x="1328738" y="3546475"/>
              <a:ext cx="1079500" cy="1079500"/>
            </a:xfrm>
            <a:prstGeom prst="ellipse">
              <a:avLst/>
            </a:prstGeom>
            <a:solidFill>
              <a:srgbClr val="D1FEB8"/>
            </a:solidFill>
            <a:ln w="12700" algn="ctr">
              <a:solidFill>
                <a:schemeClr val="accent2"/>
              </a:solidFill>
              <a:round/>
              <a:headEnd type="none" w="sm" len="sm"/>
              <a:tailEnd type="none" w="med" len="lg"/>
            </a:ln>
            <a:effectLst/>
          </p:spPr>
          <p:txBody>
            <a:bodyPr wrap="none" t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6" name="Oval 10"/>
            <p:cNvSpPr>
              <a:spLocks noChangeArrowheads="1"/>
            </p:cNvSpPr>
            <p:nvPr/>
          </p:nvSpPr>
          <p:spPr bwMode="auto">
            <a:xfrm>
              <a:off x="1544638" y="3762375"/>
              <a:ext cx="647700" cy="647700"/>
            </a:xfrm>
            <a:prstGeom prst="ellipse">
              <a:avLst/>
            </a:prstGeom>
            <a:solidFill>
              <a:srgbClr val="D1FEB8"/>
            </a:solidFill>
            <a:ln w="12700" algn="ctr">
              <a:solidFill>
                <a:schemeClr val="accent2"/>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err="1">
                  <a:ln>
                    <a:noFill/>
                  </a:ln>
                  <a:solidFill>
                    <a:srgbClr val="00AE00"/>
                  </a:solidFill>
                  <a:effectLst/>
                  <a:uLnTx/>
                  <a:uFillTx/>
                  <a:latin typeface="Arial" charset="0"/>
                  <a:ea typeface="+mn-ea"/>
                  <a:cs typeface="+mn-cs"/>
                </a:rPr>
                <a:t>Phy</a:t>
              </a:r>
              <a:endParaRPr kumimoji="0" lang="en-US" sz="2000" b="1" i="0" u="none" strike="noStrike" kern="1200" cap="none" spc="0" normalizeH="0" baseline="0" noProof="0" dirty="0">
                <a:ln>
                  <a:noFill/>
                </a:ln>
                <a:solidFill>
                  <a:srgbClr val="00AE00"/>
                </a:solidFill>
                <a:effectLst/>
                <a:uLnTx/>
                <a:uFillTx/>
                <a:latin typeface="Arial" charset="0"/>
                <a:ea typeface="+mn-ea"/>
                <a:cs typeface="+mn-cs"/>
              </a:endParaRPr>
            </a:p>
          </p:txBody>
        </p:sp>
        <p:sp>
          <p:nvSpPr>
            <p:cNvPr id="828427" name="Text Box 11"/>
            <p:cNvSpPr txBox="1">
              <a:spLocks noChangeArrowheads="1"/>
            </p:cNvSpPr>
            <p:nvPr/>
          </p:nvSpPr>
          <p:spPr bwMode="auto">
            <a:xfrm>
              <a:off x="1185863" y="2389188"/>
              <a:ext cx="1727200" cy="366712"/>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grpSp>
      <p:sp>
        <p:nvSpPr>
          <p:cNvPr id="828428" name="Text Box 12"/>
          <p:cNvSpPr txBox="1">
            <a:spLocks noChangeArrowheads="1"/>
          </p:cNvSpPr>
          <p:nvPr/>
        </p:nvSpPr>
        <p:spPr bwMode="auto">
          <a:xfrm>
            <a:off x="4787900" y="5718175"/>
            <a:ext cx="2232025" cy="519113"/>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Arial" charset="0"/>
                <a:ea typeface="+mn-ea"/>
                <a:cs typeface="+mn-cs"/>
              </a:rPr>
              <a:t>Low Level</a:t>
            </a:r>
          </a:p>
        </p:txBody>
      </p:sp>
      <p:sp>
        <p:nvSpPr>
          <p:cNvPr id="828429" name="AutoShape 13"/>
          <p:cNvSpPr>
            <a:spLocks noChangeArrowheads="1"/>
          </p:cNvSpPr>
          <p:nvPr/>
        </p:nvSpPr>
        <p:spPr bwMode="auto">
          <a:xfrm>
            <a:off x="6804025" y="2060575"/>
            <a:ext cx="2232025" cy="4319588"/>
          </a:xfrm>
          <a:prstGeom prst="cube">
            <a:avLst>
              <a:gd name="adj" fmla="val 10079"/>
            </a:avLst>
          </a:prstGeom>
          <a:solidFill>
            <a:srgbClr val="EEDDFF"/>
          </a:solidFill>
          <a:ln w="12700">
            <a:solidFill>
              <a:srgbClr val="DEBDFF"/>
            </a:solidFill>
            <a:miter lim="800000"/>
            <a:headEnd/>
            <a:tailEnd/>
          </a:ln>
          <a:effec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828430" name="AutoShape 14"/>
          <p:cNvSpPr>
            <a:spLocks noChangeArrowheads="1"/>
          </p:cNvSpPr>
          <p:nvPr/>
        </p:nvSpPr>
        <p:spPr bwMode="auto">
          <a:xfrm>
            <a:off x="7092950" y="5799138"/>
            <a:ext cx="1585913" cy="433387"/>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Physical</a:t>
            </a:r>
          </a:p>
        </p:txBody>
      </p:sp>
      <p:sp>
        <p:nvSpPr>
          <p:cNvPr id="828431" name="Text Box 15"/>
          <p:cNvSpPr txBox="1">
            <a:spLocks noChangeArrowheads="1"/>
          </p:cNvSpPr>
          <p:nvPr/>
        </p:nvSpPr>
        <p:spPr bwMode="auto">
          <a:xfrm>
            <a:off x="6804025" y="5870575"/>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1</a:t>
            </a:r>
          </a:p>
        </p:txBody>
      </p:sp>
      <p:sp>
        <p:nvSpPr>
          <p:cNvPr id="828432" name="AutoShape 16"/>
          <p:cNvSpPr>
            <a:spLocks noChangeArrowheads="1"/>
          </p:cNvSpPr>
          <p:nvPr/>
        </p:nvSpPr>
        <p:spPr bwMode="auto">
          <a:xfrm>
            <a:off x="7092950" y="5229225"/>
            <a:ext cx="1585913" cy="433388"/>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Link</a:t>
            </a:r>
          </a:p>
        </p:txBody>
      </p:sp>
      <p:sp>
        <p:nvSpPr>
          <p:cNvPr id="828433" name="Text Box 17"/>
          <p:cNvSpPr txBox="1">
            <a:spLocks noChangeArrowheads="1"/>
          </p:cNvSpPr>
          <p:nvPr/>
        </p:nvSpPr>
        <p:spPr bwMode="auto">
          <a:xfrm>
            <a:off x="6804025" y="5300663"/>
            <a:ext cx="720725" cy="366712"/>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2</a:t>
            </a:r>
          </a:p>
        </p:txBody>
      </p:sp>
      <p:sp>
        <p:nvSpPr>
          <p:cNvPr id="828434" name="AutoShape 18"/>
          <p:cNvSpPr>
            <a:spLocks noChangeArrowheads="1"/>
          </p:cNvSpPr>
          <p:nvPr/>
        </p:nvSpPr>
        <p:spPr bwMode="auto">
          <a:xfrm>
            <a:off x="7092950" y="4657725"/>
            <a:ext cx="1585913" cy="433388"/>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Network</a:t>
            </a:r>
          </a:p>
        </p:txBody>
      </p:sp>
      <p:sp>
        <p:nvSpPr>
          <p:cNvPr id="828435" name="Text Box 19"/>
          <p:cNvSpPr txBox="1">
            <a:spLocks noChangeArrowheads="1"/>
          </p:cNvSpPr>
          <p:nvPr/>
        </p:nvSpPr>
        <p:spPr bwMode="auto">
          <a:xfrm>
            <a:off x="6804025" y="4730750"/>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3</a:t>
            </a:r>
          </a:p>
        </p:txBody>
      </p:sp>
      <p:sp>
        <p:nvSpPr>
          <p:cNvPr id="828436" name="AutoShape 20"/>
          <p:cNvSpPr>
            <a:spLocks noChangeArrowheads="1"/>
          </p:cNvSpPr>
          <p:nvPr/>
        </p:nvSpPr>
        <p:spPr bwMode="auto">
          <a:xfrm>
            <a:off x="7092950" y="4087813"/>
            <a:ext cx="1585913" cy="433387"/>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Transport</a:t>
            </a:r>
          </a:p>
        </p:txBody>
      </p:sp>
      <p:sp>
        <p:nvSpPr>
          <p:cNvPr id="828437" name="Text Box 21"/>
          <p:cNvSpPr txBox="1">
            <a:spLocks noChangeArrowheads="1"/>
          </p:cNvSpPr>
          <p:nvPr/>
        </p:nvSpPr>
        <p:spPr bwMode="auto">
          <a:xfrm>
            <a:off x="6804025" y="4160838"/>
            <a:ext cx="720725" cy="366712"/>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4</a:t>
            </a:r>
          </a:p>
        </p:txBody>
      </p:sp>
      <p:sp>
        <p:nvSpPr>
          <p:cNvPr id="828438" name="AutoShape 22"/>
          <p:cNvSpPr>
            <a:spLocks noChangeArrowheads="1"/>
          </p:cNvSpPr>
          <p:nvPr/>
        </p:nvSpPr>
        <p:spPr bwMode="auto">
          <a:xfrm>
            <a:off x="7092950" y="3517900"/>
            <a:ext cx="1585913" cy="433388"/>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Session</a:t>
            </a:r>
          </a:p>
        </p:txBody>
      </p:sp>
      <p:sp>
        <p:nvSpPr>
          <p:cNvPr id="828439" name="Text Box 23"/>
          <p:cNvSpPr txBox="1">
            <a:spLocks noChangeArrowheads="1"/>
          </p:cNvSpPr>
          <p:nvPr/>
        </p:nvSpPr>
        <p:spPr bwMode="auto">
          <a:xfrm>
            <a:off x="6804025" y="3590925"/>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5</a:t>
            </a:r>
          </a:p>
        </p:txBody>
      </p:sp>
      <p:sp>
        <p:nvSpPr>
          <p:cNvPr id="828440" name="AutoShape 24"/>
          <p:cNvSpPr>
            <a:spLocks noChangeArrowheads="1"/>
          </p:cNvSpPr>
          <p:nvPr/>
        </p:nvSpPr>
        <p:spPr bwMode="auto">
          <a:xfrm>
            <a:off x="7092950" y="2947988"/>
            <a:ext cx="1585913" cy="433387"/>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Presentation</a:t>
            </a:r>
          </a:p>
        </p:txBody>
      </p:sp>
      <p:sp>
        <p:nvSpPr>
          <p:cNvPr id="828441" name="Text Box 25"/>
          <p:cNvSpPr txBox="1">
            <a:spLocks noChangeArrowheads="1"/>
          </p:cNvSpPr>
          <p:nvPr/>
        </p:nvSpPr>
        <p:spPr bwMode="auto">
          <a:xfrm>
            <a:off x="6804025" y="3019425"/>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6</a:t>
            </a:r>
          </a:p>
        </p:txBody>
      </p:sp>
      <p:sp>
        <p:nvSpPr>
          <p:cNvPr id="828442" name="AutoShape 26"/>
          <p:cNvSpPr>
            <a:spLocks noChangeArrowheads="1"/>
          </p:cNvSpPr>
          <p:nvPr/>
        </p:nvSpPr>
        <p:spPr bwMode="auto">
          <a:xfrm>
            <a:off x="7092950" y="2376488"/>
            <a:ext cx="1585913" cy="433387"/>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sp>
        <p:nvSpPr>
          <p:cNvPr id="828443" name="Text Box 27"/>
          <p:cNvSpPr txBox="1">
            <a:spLocks noChangeArrowheads="1"/>
          </p:cNvSpPr>
          <p:nvPr/>
        </p:nvSpPr>
        <p:spPr bwMode="auto">
          <a:xfrm>
            <a:off x="6804025" y="2449513"/>
            <a:ext cx="720725" cy="366712"/>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7</a:t>
            </a:r>
          </a:p>
        </p:txBody>
      </p:sp>
      <p:pic>
        <p:nvPicPr>
          <p:cNvPr id="828444" name="Picture 28"/>
          <p:cNvPicPr>
            <a:picLocks noChangeAspect="1" noChangeArrowheads="1"/>
          </p:cNvPicPr>
          <p:nvPr/>
        </p:nvPicPr>
        <p:blipFill>
          <a:blip r:embed="rId4" cstate="print"/>
          <a:srcRect/>
          <a:stretch>
            <a:fillRect/>
          </a:stretch>
        </p:blipFill>
        <p:spPr bwMode="auto">
          <a:xfrm>
            <a:off x="7380288" y="115888"/>
            <a:ext cx="979487" cy="1800225"/>
          </a:xfrm>
          <a:prstGeom prst="rect">
            <a:avLst/>
          </a:prstGeom>
          <a:noFill/>
          <a:ln w="12700">
            <a:noFill/>
            <a:miter lim="800000"/>
            <a:headEnd type="none" w="sm" len="sm"/>
            <a:tailEnd type="none" w="med" len="lg"/>
          </a:ln>
          <a:effectLst/>
        </p:spPr>
      </p:pic>
      <p:sp>
        <p:nvSpPr>
          <p:cNvPr id="828445" name="Text Box 29"/>
          <p:cNvSpPr txBox="1">
            <a:spLocks noChangeArrowheads="1"/>
          </p:cNvSpPr>
          <p:nvPr/>
        </p:nvSpPr>
        <p:spPr bwMode="auto">
          <a:xfrm>
            <a:off x="4787900" y="2276475"/>
            <a:ext cx="2232025" cy="519113"/>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Arial" charset="0"/>
                <a:ea typeface="+mn-ea"/>
                <a:cs typeface="+mn-cs"/>
              </a:rPr>
              <a:t>High Level</a:t>
            </a:r>
          </a:p>
        </p:txBody>
      </p:sp>
      <p:grpSp>
        <p:nvGrpSpPr>
          <p:cNvPr id="2" name="Group 30"/>
          <p:cNvGrpSpPr>
            <a:grpSpLocks/>
          </p:cNvGrpSpPr>
          <p:nvPr/>
        </p:nvGrpSpPr>
        <p:grpSpPr bwMode="auto">
          <a:xfrm>
            <a:off x="1979613" y="4268788"/>
            <a:ext cx="2376487" cy="1814512"/>
            <a:chOff x="1247" y="2523"/>
            <a:chExt cx="1497" cy="1143"/>
          </a:xfrm>
        </p:grpSpPr>
        <p:sp>
          <p:nvSpPr>
            <p:cNvPr id="828447" name="Text Box 31"/>
            <p:cNvSpPr txBox="1">
              <a:spLocks noChangeArrowheads="1"/>
            </p:cNvSpPr>
            <p:nvPr/>
          </p:nvSpPr>
          <p:spPr bwMode="auto">
            <a:xfrm>
              <a:off x="1927" y="3339"/>
              <a:ext cx="817" cy="327"/>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Core</a:t>
              </a:r>
            </a:p>
          </p:txBody>
        </p:sp>
        <p:sp>
          <p:nvSpPr>
            <p:cNvPr id="828448" name="Line 32"/>
            <p:cNvSpPr>
              <a:spLocks noChangeShapeType="1"/>
            </p:cNvSpPr>
            <p:nvPr/>
          </p:nvSpPr>
          <p:spPr bwMode="auto">
            <a:xfrm flipH="1" flipV="1">
              <a:off x="1247" y="2523"/>
              <a:ext cx="590" cy="998"/>
            </a:xfrm>
            <a:prstGeom prst="line">
              <a:avLst/>
            </a:prstGeom>
            <a:noFill/>
            <a:ln w="12700">
              <a:solidFill>
                <a:schemeClr val="tx1"/>
              </a:solidFill>
              <a:round/>
              <a:headEnd type="none" w="sm" len="sm"/>
              <a:tailEnd type="stealth" w="med" len="lg"/>
            </a:ln>
            <a:effectLst/>
          </p:spPr>
          <p:txBody>
            <a:bodyPr lIns="90000" tIns="46800" rIns="90000" bIns="468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3" name="Group 33"/>
          <p:cNvGrpSpPr>
            <a:grpSpLocks/>
          </p:cNvGrpSpPr>
          <p:nvPr/>
        </p:nvGrpSpPr>
        <p:grpSpPr bwMode="auto">
          <a:xfrm>
            <a:off x="1979613" y="1604963"/>
            <a:ext cx="3097212" cy="719137"/>
            <a:chOff x="1247" y="845"/>
            <a:chExt cx="1724" cy="453"/>
          </a:xfrm>
        </p:grpSpPr>
        <p:sp>
          <p:nvSpPr>
            <p:cNvPr id="828450" name="Text Box 34"/>
            <p:cNvSpPr txBox="1">
              <a:spLocks noChangeArrowheads="1"/>
            </p:cNvSpPr>
            <p:nvPr/>
          </p:nvSpPr>
          <p:spPr bwMode="auto">
            <a:xfrm>
              <a:off x="1837" y="845"/>
              <a:ext cx="1134" cy="327"/>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Peripheral</a:t>
              </a:r>
            </a:p>
          </p:txBody>
        </p:sp>
        <p:sp>
          <p:nvSpPr>
            <p:cNvPr id="828451" name="Line 35"/>
            <p:cNvSpPr>
              <a:spLocks noChangeShapeType="1"/>
            </p:cNvSpPr>
            <p:nvPr/>
          </p:nvSpPr>
          <p:spPr bwMode="auto">
            <a:xfrm flipH="1">
              <a:off x="1247" y="1071"/>
              <a:ext cx="590" cy="227"/>
            </a:xfrm>
            <a:prstGeom prst="line">
              <a:avLst/>
            </a:prstGeom>
            <a:noFill/>
            <a:ln w="12700">
              <a:solidFill>
                <a:schemeClr val="tx1"/>
              </a:solidFill>
              <a:round/>
              <a:headEnd type="none" w="sm" len="sm"/>
              <a:tailEnd type="stealth" w="med" len="lg"/>
            </a:ln>
            <a:effectLst/>
          </p:spPr>
          <p:txBody>
            <a:bodyPr lIns="90000" tIns="46800" rIns="90000" bIns="468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426517249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8428"/>
                                        </p:tgtEl>
                                        <p:attrNameLst>
                                          <p:attrName>style.visibility</p:attrName>
                                        </p:attrNameLst>
                                      </p:cBhvr>
                                      <p:to>
                                        <p:strVal val="visible"/>
                                      </p:to>
                                    </p:set>
                                    <p:animEffect transition="in" filter="wipe(left)">
                                      <p:cBhvr>
                                        <p:cTn id="7" dur="500"/>
                                        <p:tgtEl>
                                          <p:spTgt spid="82842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8445"/>
                                        </p:tgtEl>
                                        <p:attrNameLst>
                                          <p:attrName>style.visibility</p:attrName>
                                        </p:attrNameLst>
                                      </p:cBhvr>
                                      <p:to>
                                        <p:strVal val="visible"/>
                                      </p:to>
                                    </p:set>
                                    <p:animEffect transition="in" filter="wipe(left)">
                                      <p:cBhvr>
                                        <p:cTn id="11" dur="500"/>
                                        <p:tgtEl>
                                          <p:spTgt spid="828445"/>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828425"/>
                                        </p:tgtEl>
                                        <p:attrNameLst>
                                          <p:attrName>style.visibility</p:attrName>
                                        </p:attrNameLst>
                                      </p:cBhvr>
                                      <p:to>
                                        <p:strVal val="visible"/>
                                      </p:to>
                                    </p:set>
                                    <p:anim calcmode="lin" valueType="num">
                                      <p:cBhvr>
                                        <p:cTn id="16" dur="500" fill="hold"/>
                                        <p:tgtEl>
                                          <p:spTgt spid="828425"/>
                                        </p:tgtEl>
                                        <p:attrNameLst>
                                          <p:attrName>ppt_w</p:attrName>
                                        </p:attrNameLst>
                                      </p:cBhvr>
                                      <p:tavLst>
                                        <p:tav tm="0">
                                          <p:val>
                                            <p:fltVal val="0"/>
                                          </p:val>
                                        </p:tav>
                                        <p:tav tm="100000">
                                          <p:val>
                                            <p:strVal val="#ppt_w"/>
                                          </p:val>
                                        </p:tav>
                                      </p:tavLst>
                                    </p:anim>
                                    <p:anim calcmode="lin" valueType="num">
                                      <p:cBhvr>
                                        <p:cTn id="17" dur="500" fill="hold"/>
                                        <p:tgtEl>
                                          <p:spTgt spid="828425"/>
                                        </p:tgtEl>
                                        <p:attrNameLst>
                                          <p:attrName>ppt_h</p:attrName>
                                        </p:attrNameLst>
                                      </p:cBhvr>
                                      <p:tavLst>
                                        <p:tav tm="0">
                                          <p:val>
                                            <p:fltVal val="0"/>
                                          </p:val>
                                        </p:tav>
                                        <p:tav tm="100000">
                                          <p:val>
                                            <p:strVal val="#ppt_h"/>
                                          </p:val>
                                        </p:tav>
                                      </p:tavLst>
                                    </p:anim>
                                    <p:animEffect transition="in" filter="fade">
                                      <p:cBhvr>
                                        <p:cTn id="18" dur="500"/>
                                        <p:tgtEl>
                                          <p:spTgt spid="828425"/>
                                        </p:tgtEl>
                                      </p:cBhvr>
                                    </p:animEffect>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right)">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428" grpId="0"/>
      <p:bldP spid="828445" grpId="0"/>
    </p:bldLst>
  </p:timing>
</p:sld>
</file>

<file path=ppt/slides/slide50.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AutoShape 2" descr="Résultat de recherche d'images pour &quot;créateur microsoft&quot;"/>
          <p:cNvSpPr>
            <a:spLocks noChangeAspect="1" noChangeArrowheads="1"/>
          </p:cNvSpPr>
          <p:nvPr/>
        </p:nvSpPr>
        <p:spPr bwMode="auto">
          <a:xfrm>
            <a:off x="155575" y="-61744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Text Box 3"/>
          <p:cNvSpPr txBox="1">
            <a:spLocks noChangeArrowheads="1"/>
          </p:cNvSpPr>
          <p:nvPr/>
        </p:nvSpPr>
        <p:spPr bwMode="auto">
          <a:xfrm>
            <a:off x="-231648" y="162456"/>
            <a:ext cx="9229344" cy="1006429"/>
          </a:xfrm>
          <a:prstGeom prst="rect">
            <a:avLst/>
          </a:prstGeom>
          <a:noFill/>
          <a:ln w="12700">
            <a:noFill/>
            <a:miter lim="800000"/>
            <a:headEnd type="none" w="sm" len="sm"/>
            <a:tailEnd type="none" w="med" len="lg"/>
          </a:ln>
        </p:spPr>
        <p:txBody>
          <a:bodyPr wrap="square">
            <a:spAutoFit/>
          </a:bodyPr>
          <a:lstStyle>
            <a:defPPr>
              <a:defRPr lang="en-US"/>
            </a:defPPr>
            <a:lvl1pPr algn="ctr">
              <a:lnSpc>
                <a:spcPct val="90000"/>
              </a:lnSpc>
              <a:spcBef>
                <a:spcPct val="70000"/>
              </a:spcBef>
              <a:buClr>
                <a:srgbClr val="009999"/>
              </a:buClr>
              <a:buSzPct val="75000"/>
              <a:defRPr sz="4800">
                <a:solidFill>
                  <a:srgbClr val="99FF99"/>
                </a:solidFill>
                <a:latin typeface="Arial Black" pitchFamily="34" charset="0"/>
              </a:defRPr>
            </a:lvl1pPr>
          </a:lstStyle>
          <a:p>
            <a:pPr marL="0" marR="0" lvl="0" indent="0" algn="ctr" defTabSz="914400" rtl="0" eaLnBrk="0" fontAlgn="base" latinLnBrk="0" hangingPunct="0">
              <a:lnSpc>
                <a:spcPct val="90000"/>
              </a:lnSpc>
              <a:spcBef>
                <a:spcPct val="70000"/>
              </a:spcBef>
              <a:spcAft>
                <a:spcPct val="0"/>
              </a:spcAft>
              <a:buClr>
                <a:srgbClr val="009999"/>
              </a:buClr>
              <a:buSzPct val="75000"/>
              <a:buFontTx/>
              <a:buNone/>
              <a:tabLst/>
              <a:defRPr/>
            </a:pPr>
            <a:r>
              <a:rPr kumimoji="0" lang="en-US" sz="6600" b="1" i="0" u="none" strike="noStrike" kern="1200" cap="none" spc="0" normalizeH="0" baseline="0" noProof="0" dirty="0">
                <a:ln>
                  <a:noFill/>
                </a:ln>
                <a:solidFill>
                  <a:srgbClr val="99FF99"/>
                </a:solidFill>
                <a:effectLst/>
                <a:uLnTx/>
                <a:uFillTx/>
                <a:latin typeface="Arial Black" pitchFamily="34" charset="0"/>
                <a:ea typeface="+mn-ea"/>
                <a:cs typeface="+mn-cs"/>
              </a:rPr>
              <a:t>Web</a:t>
            </a:r>
          </a:p>
        </p:txBody>
      </p:sp>
      <p:sp>
        <p:nvSpPr>
          <p:cNvPr id="8" name="Text Box 3"/>
          <p:cNvSpPr txBox="1">
            <a:spLocks noChangeArrowheads="1"/>
          </p:cNvSpPr>
          <p:nvPr/>
        </p:nvSpPr>
        <p:spPr bwMode="auto">
          <a:xfrm>
            <a:off x="1085833" y="6110769"/>
            <a:ext cx="7083551" cy="584775"/>
          </a:xfrm>
          <a:prstGeom prst="rect">
            <a:avLst/>
          </a:prstGeom>
          <a:noFill/>
          <a:ln w="12700">
            <a:noFill/>
            <a:miter lim="800000"/>
            <a:headEnd type="none" w="sm" len="sm"/>
            <a:tailEnd type="none" w="med" len="lg"/>
          </a:ln>
        </p:spPr>
        <p:txBody>
          <a:bodyPr wrap="square">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Black" pitchFamily="34" charset="0"/>
                <a:ea typeface="+mn-ea"/>
                <a:cs typeface="+mn-cs"/>
              </a:rPr>
              <a:t>Tim</a:t>
            </a:r>
          </a:p>
        </p:txBody>
      </p:sp>
      <p:pic>
        <p:nvPicPr>
          <p:cNvPr id="1026" name="Picture 2">
            <a:extLst>
              <a:ext uri="{FF2B5EF4-FFF2-40B4-BE49-F238E27FC236}">
                <a16:creationId xmlns:a16="http://schemas.microsoft.com/office/drawing/2014/main" id="{A29AE063-6AE4-6638-50D4-4D01D92BF5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744" y="1394684"/>
            <a:ext cx="8188562" cy="4606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2533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2" name="AutoShape 2" descr="Résultat de recherche d'images pour &quot;créateur microsoft&quot;"/>
          <p:cNvSpPr>
            <a:spLocks noChangeAspect="1" noChangeArrowheads="1"/>
          </p:cNvSpPr>
          <p:nvPr/>
        </p:nvSpPr>
        <p:spPr bwMode="auto">
          <a:xfrm>
            <a:off x="155575" y="-61744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800" b="1" i="0" u="none" strike="noStrike" kern="1200" cap="none" spc="0" normalizeH="0" baseline="0" noProof="0">
              <a:ln>
                <a:noFill/>
              </a:ln>
              <a:solidFill>
                <a:srgbClr val="000000"/>
              </a:solidFill>
              <a:effectLst/>
              <a:uLnTx/>
              <a:uFillTx/>
              <a:latin typeface="Arial" charset="0"/>
              <a:ea typeface="+mn-ea"/>
              <a:cs typeface="+mn-cs"/>
            </a:endParaRPr>
          </a:p>
        </p:txBody>
      </p:sp>
      <p:pic>
        <p:nvPicPr>
          <p:cNvPr id="133124" name="Picture 4" descr="Afficher l'image d'orig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09" y="1755158"/>
            <a:ext cx="7572375" cy="3667126"/>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
          <p:cNvSpPr txBox="1">
            <a:spLocks noChangeArrowheads="1"/>
          </p:cNvSpPr>
          <p:nvPr/>
        </p:nvSpPr>
        <p:spPr bwMode="auto">
          <a:xfrm>
            <a:off x="-231648" y="162456"/>
            <a:ext cx="9229344" cy="1006429"/>
          </a:xfrm>
          <a:prstGeom prst="rect">
            <a:avLst/>
          </a:prstGeom>
          <a:noFill/>
          <a:ln w="12700">
            <a:noFill/>
            <a:miter lim="800000"/>
            <a:headEnd type="none" w="sm" len="sm"/>
            <a:tailEnd type="none" w="med" len="lg"/>
          </a:ln>
        </p:spPr>
        <p:txBody>
          <a:bodyPr wrap="square">
            <a:spAutoFit/>
          </a:bodyPr>
          <a:lstStyle>
            <a:defPPr>
              <a:defRPr lang="en-US"/>
            </a:defPPr>
            <a:lvl1pPr algn="ctr">
              <a:lnSpc>
                <a:spcPct val="90000"/>
              </a:lnSpc>
              <a:spcBef>
                <a:spcPct val="70000"/>
              </a:spcBef>
              <a:buClr>
                <a:srgbClr val="009999"/>
              </a:buClr>
              <a:buSzPct val="75000"/>
              <a:defRPr sz="4800">
                <a:solidFill>
                  <a:srgbClr val="99FF99"/>
                </a:solidFill>
                <a:latin typeface="Arial Black" pitchFamily="34" charset="0"/>
              </a:defRPr>
            </a:lvl1pPr>
          </a:lstStyle>
          <a:p>
            <a:pPr marL="0" marR="0" lvl="0" indent="0" algn="ctr" defTabSz="914400" rtl="0" eaLnBrk="0" fontAlgn="base" latinLnBrk="0" hangingPunct="0">
              <a:lnSpc>
                <a:spcPct val="90000"/>
              </a:lnSpc>
              <a:spcBef>
                <a:spcPct val="70000"/>
              </a:spcBef>
              <a:spcAft>
                <a:spcPct val="0"/>
              </a:spcAft>
              <a:buClr>
                <a:srgbClr val="009999"/>
              </a:buClr>
              <a:buSzPct val="75000"/>
              <a:buFontTx/>
              <a:buNone/>
              <a:tabLst/>
              <a:defRPr/>
            </a:pPr>
            <a:r>
              <a:rPr kumimoji="0" lang="en-US" sz="6600" b="1" i="0" u="none" strike="noStrike" kern="1200" cap="none" spc="0" normalizeH="0" baseline="0" noProof="0" dirty="0">
                <a:ln>
                  <a:noFill/>
                </a:ln>
                <a:solidFill>
                  <a:srgbClr val="99FF99"/>
                </a:solidFill>
                <a:effectLst/>
                <a:uLnTx/>
                <a:uFillTx/>
                <a:latin typeface="Arial Black" pitchFamily="34" charset="0"/>
                <a:ea typeface="+mn-ea"/>
                <a:cs typeface="+mn-cs"/>
              </a:rPr>
              <a:t>Google Indexing</a:t>
            </a:r>
          </a:p>
        </p:txBody>
      </p:sp>
      <p:sp>
        <p:nvSpPr>
          <p:cNvPr id="8" name="Text Box 3"/>
          <p:cNvSpPr txBox="1">
            <a:spLocks noChangeArrowheads="1"/>
          </p:cNvSpPr>
          <p:nvPr/>
        </p:nvSpPr>
        <p:spPr bwMode="auto">
          <a:xfrm>
            <a:off x="1085833" y="6110769"/>
            <a:ext cx="7083551" cy="584775"/>
          </a:xfrm>
          <a:prstGeom prst="rect">
            <a:avLst/>
          </a:prstGeom>
          <a:noFill/>
          <a:ln w="12700">
            <a:noFill/>
            <a:miter lim="800000"/>
            <a:headEnd type="none" w="sm" len="sm"/>
            <a:tailEnd type="none" w="med" len="lg"/>
          </a:ln>
        </p:spPr>
        <p:txBody>
          <a:bodyPr wrap="square">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Arial Black" pitchFamily="34" charset="0"/>
                <a:ea typeface="+mn-ea"/>
                <a:cs typeface="+mn-cs"/>
              </a:rPr>
              <a:t>Larry Page  &amp; Sergey Brin</a:t>
            </a:r>
          </a:p>
        </p:txBody>
      </p:sp>
    </p:spTree>
    <p:extLst>
      <p:ext uri="{BB962C8B-B14F-4D97-AF65-F5344CB8AC3E}">
        <p14:creationId xmlns:p14="http://schemas.microsoft.com/office/powerpoint/2010/main" val="3559767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3124"/>
                                        </p:tgtEl>
                                        <p:attrNameLst>
                                          <p:attrName>style.visibility</p:attrName>
                                        </p:attrNameLst>
                                      </p:cBhvr>
                                      <p:to>
                                        <p:strVal val="visible"/>
                                      </p:to>
                                    </p:set>
                                    <p:anim calcmode="lin" valueType="num">
                                      <p:cBhvr>
                                        <p:cTn id="7" dur="500" fill="hold"/>
                                        <p:tgtEl>
                                          <p:spTgt spid="133124"/>
                                        </p:tgtEl>
                                        <p:attrNameLst>
                                          <p:attrName>ppt_w</p:attrName>
                                        </p:attrNameLst>
                                      </p:cBhvr>
                                      <p:tavLst>
                                        <p:tav tm="0">
                                          <p:val>
                                            <p:fltVal val="0"/>
                                          </p:val>
                                        </p:tav>
                                        <p:tav tm="100000">
                                          <p:val>
                                            <p:strVal val="#ppt_w"/>
                                          </p:val>
                                        </p:tav>
                                      </p:tavLst>
                                    </p:anim>
                                    <p:anim calcmode="lin" valueType="num">
                                      <p:cBhvr>
                                        <p:cTn id="8" dur="500" fill="hold"/>
                                        <p:tgtEl>
                                          <p:spTgt spid="133124"/>
                                        </p:tgtEl>
                                        <p:attrNameLst>
                                          <p:attrName>ppt_h</p:attrName>
                                        </p:attrNameLst>
                                      </p:cBhvr>
                                      <p:tavLst>
                                        <p:tav tm="0">
                                          <p:val>
                                            <p:fltVal val="0"/>
                                          </p:val>
                                        </p:tav>
                                        <p:tav tm="100000">
                                          <p:val>
                                            <p:strVal val="#ppt_h"/>
                                          </p:val>
                                        </p:tav>
                                      </p:tavLst>
                                    </p:anim>
                                    <p:animEffect transition="in" filter="fade">
                                      <p:cBhvr>
                                        <p:cTn id="9" dur="500"/>
                                        <p:tgtEl>
                                          <p:spTgt spid="1331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a:xfrm>
            <a:off x="182563" y="333375"/>
            <a:ext cx="8763000" cy="517525"/>
          </a:xfrm>
          <a:noFill/>
          <a:ln/>
        </p:spPr>
        <p:txBody>
          <a:bodyPr lIns="90488" tIns="44450" rIns="90488" bIns="44450"/>
          <a:lstStyle/>
          <a:p>
            <a:r>
              <a:rPr lang="en-US" dirty="0"/>
              <a:t>Layering principle</a:t>
            </a:r>
          </a:p>
        </p:txBody>
      </p:sp>
      <p:grpSp>
        <p:nvGrpSpPr>
          <p:cNvPr id="2" name="Group 23"/>
          <p:cNvGrpSpPr>
            <a:grpSpLocks/>
          </p:cNvGrpSpPr>
          <p:nvPr/>
        </p:nvGrpSpPr>
        <p:grpSpPr bwMode="auto">
          <a:xfrm>
            <a:off x="6443663" y="2060575"/>
            <a:ext cx="2232025" cy="4319588"/>
            <a:chOff x="4059" y="1298"/>
            <a:chExt cx="1406" cy="2721"/>
          </a:xfrm>
        </p:grpSpPr>
        <p:sp>
          <p:nvSpPr>
            <p:cNvPr id="539652" name="AutoShape 4"/>
            <p:cNvSpPr>
              <a:spLocks noChangeArrowheads="1"/>
            </p:cNvSpPr>
            <p:nvPr/>
          </p:nvSpPr>
          <p:spPr bwMode="auto">
            <a:xfrm>
              <a:off x="4059" y="1298"/>
              <a:ext cx="1406" cy="2721"/>
            </a:xfrm>
            <a:prstGeom prst="cube">
              <a:avLst>
                <a:gd name="adj" fmla="val 10079"/>
              </a:avLst>
            </a:prstGeom>
            <a:solidFill>
              <a:srgbClr val="EEDDFF"/>
            </a:solidFill>
            <a:ln w="12700">
              <a:solidFill>
                <a:srgbClr val="DEBDFF"/>
              </a:solidFill>
              <a:miter lim="800000"/>
              <a:headEnd/>
              <a:tailEnd/>
            </a:ln>
            <a:effec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39653" name="AutoShape 5"/>
            <p:cNvSpPr>
              <a:spLocks noChangeArrowheads="1"/>
            </p:cNvSpPr>
            <p:nvPr/>
          </p:nvSpPr>
          <p:spPr bwMode="auto">
            <a:xfrm>
              <a:off x="4241" y="3653"/>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Physical</a:t>
              </a:r>
            </a:p>
          </p:txBody>
        </p:sp>
        <p:sp>
          <p:nvSpPr>
            <p:cNvPr id="539654" name="Text Box 6"/>
            <p:cNvSpPr txBox="1">
              <a:spLocks noChangeArrowheads="1"/>
            </p:cNvSpPr>
            <p:nvPr/>
          </p:nvSpPr>
          <p:spPr bwMode="auto">
            <a:xfrm>
              <a:off x="4059" y="3698"/>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1</a:t>
              </a:r>
            </a:p>
          </p:txBody>
        </p:sp>
        <p:sp>
          <p:nvSpPr>
            <p:cNvPr id="539655" name="AutoShape 7"/>
            <p:cNvSpPr>
              <a:spLocks noChangeArrowheads="1"/>
            </p:cNvSpPr>
            <p:nvPr/>
          </p:nvSpPr>
          <p:spPr bwMode="auto">
            <a:xfrm>
              <a:off x="4241" y="329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Link</a:t>
              </a:r>
            </a:p>
          </p:txBody>
        </p:sp>
        <p:sp>
          <p:nvSpPr>
            <p:cNvPr id="539656" name="Text Box 8"/>
            <p:cNvSpPr txBox="1">
              <a:spLocks noChangeArrowheads="1"/>
            </p:cNvSpPr>
            <p:nvPr/>
          </p:nvSpPr>
          <p:spPr bwMode="auto">
            <a:xfrm>
              <a:off x="4059" y="3339"/>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2</a:t>
              </a:r>
            </a:p>
          </p:txBody>
        </p:sp>
        <p:sp>
          <p:nvSpPr>
            <p:cNvPr id="539657" name="AutoShape 9"/>
            <p:cNvSpPr>
              <a:spLocks noChangeArrowheads="1"/>
            </p:cNvSpPr>
            <p:nvPr/>
          </p:nvSpPr>
          <p:spPr bwMode="auto">
            <a:xfrm>
              <a:off x="4241" y="293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Network</a:t>
              </a:r>
            </a:p>
          </p:txBody>
        </p:sp>
        <p:sp>
          <p:nvSpPr>
            <p:cNvPr id="539658" name="Text Box 10"/>
            <p:cNvSpPr txBox="1">
              <a:spLocks noChangeArrowheads="1"/>
            </p:cNvSpPr>
            <p:nvPr/>
          </p:nvSpPr>
          <p:spPr bwMode="auto">
            <a:xfrm>
              <a:off x="4059" y="2980"/>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3</a:t>
              </a:r>
            </a:p>
          </p:txBody>
        </p:sp>
        <p:sp>
          <p:nvSpPr>
            <p:cNvPr id="539659" name="AutoShape 11"/>
            <p:cNvSpPr>
              <a:spLocks noChangeArrowheads="1"/>
            </p:cNvSpPr>
            <p:nvPr/>
          </p:nvSpPr>
          <p:spPr bwMode="auto">
            <a:xfrm>
              <a:off x="4241" y="2575"/>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Transport</a:t>
              </a:r>
            </a:p>
          </p:txBody>
        </p:sp>
        <p:sp>
          <p:nvSpPr>
            <p:cNvPr id="539660" name="Text Box 12"/>
            <p:cNvSpPr txBox="1">
              <a:spLocks noChangeArrowheads="1"/>
            </p:cNvSpPr>
            <p:nvPr/>
          </p:nvSpPr>
          <p:spPr bwMode="auto">
            <a:xfrm>
              <a:off x="4059" y="2621"/>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4</a:t>
              </a:r>
            </a:p>
          </p:txBody>
        </p:sp>
        <p:sp>
          <p:nvSpPr>
            <p:cNvPr id="539661" name="AutoShape 13"/>
            <p:cNvSpPr>
              <a:spLocks noChangeArrowheads="1"/>
            </p:cNvSpPr>
            <p:nvPr/>
          </p:nvSpPr>
          <p:spPr bwMode="auto">
            <a:xfrm>
              <a:off x="4241" y="2216"/>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Session</a:t>
              </a:r>
            </a:p>
          </p:txBody>
        </p:sp>
        <p:sp>
          <p:nvSpPr>
            <p:cNvPr id="539662" name="Text Box 14"/>
            <p:cNvSpPr txBox="1">
              <a:spLocks noChangeArrowheads="1"/>
            </p:cNvSpPr>
            <p:nvPr/>
          </p:nvSpPr>
          <p:spPr bwMode="auto">
            <a:xfrm>
              <a:off x="4059" y="226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5</a:t>
              </a:r>
            </a:p>
          </p:txBody>
        </p:sp>
        <p:sp>
          <p:nvSpPr>
            <p:cNvPr id="539663" name="AutoShape 15"/>
            <p:cNvSpPr>
              <a:spLocks noChangeArrowheads="1"/>
            </p:cNvSpPr>
            <p:nvPr/>
          </p:nvSpPr>
          <p:spPr bwMode="auto">
            <a:xfrm>
              <a:off x="4241" y="185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Presentation</a:t>
              </a:r>
            </a:p>
          </p:txBody>
        </p:sp>
        <p:sp>
          <p:nvSpPr>
            <p:cNvPr id="539664" name="Text Box 16"/>
            <p:cNvSpPr txBox="1">
              <a:spLocks noChangeArrowheads="1"/>
            </p:cNvSpPr>
            <p:nvPr/>
          </p:nvSpPr>
          <p:spPr bwMode="auto">
            <a:xfrm>
              <a:off x="4059" y="190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6</a:t>
              </a:r>
            </a:p>
          </p:txBody>
        </p:sp>
        <p:sp>
          <p:nvSpPr>
            <p:cNvPr id="539665" name="AutoShape 17"/>
            <p:cNvSpPr>
              <a:spLocks noChangeArrowheads="1"/>
            </p:cNvSpPr>
            <p:nvPr/>
          </p:nvSpPr>
          <p:spPr bwMode="auto">
            <a:xfrm>
              <a:off x="4241" y="149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sp>
          <p:nvSpPr>
            <p:cNvPr id="539666" name="Text Box 18"/>
            <p:cNvSpPr txBox="1">
              <a:spLocks noChangeArrowheads="1"/>
            </p:cNvSpPr>
            <p:nvPr/>
          </p:nvSpPr>
          <p:spPr bwMode="auto">
            <a:xfrm>
              <a:off x="4059" y="1543"/>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7</a:t>
              </a:r>
            </a:p>
          </p:txBody>
        </p:sp>
      </p:grpSp>
      <p:pic>
        <p:nvPicPr>
          <p:cNvPr id="539669" name="Picture 21"/>
          <p:cNvPicPr>
            <a:picLocks noChangeAspect="1" noChangeArrowheads="1"/>
          </p:cNvPicPr>
          <p:nvPr/>
        </p:nvPicPr>
        <p:blipFill>
          <a:blip r:embed="rId3" cstate="print"/>
          <a:srcRect/>
          <a:stretch>
            <a:fillRect/>
          </a:stretch>
        </p:blipFill>
        <p:spPr bwMode="auto">
          <a:xfrm>
            <a:off x="7019925" y="115888"/>
            <a:ext cx="979488" cy="1800225"/>
          </a:xfrm>
          <a:prstGeom prst="rect">
            <a:avLst/>
          </a:prstGeom>
          <a:noFill/>
          <a:ln w="12700">
            <a:noFill/>
            <a:miter lim="800000"/>
            <a:headEnd type="none" w="sm" len="sm"/>
            <a:tailEnd type="none" w="med" len="lg"/>
          </a:ln>
          <a:effectLst/>
        </p:spPr>
      </p:pic>
      <p:sp>
        <p:nvSpPr>
          <p:cNvPr id="6" name="Rectangle 4">
            <a:extLst>
              <a:ext uri="{FF2B5EF4-FFF2-40B4-BE49-F238E27FC236}">
                <a16:creationId xmlns:a16="http://schemas.microsoft.com/office/drawing/2014/main" id="{6C897374-6547-5FE6-24FD-7632C38072CE}"/>
              </a:ext>
            </a:extLst>
          </p:cNvPr>
          <p:cNvSpPr txBox="1">
            <a:spLocks noChangeArrowheads="1"/>
          </p:cNvSpPr>
          <p:nvPr/>
        </p:nvSpPr>
        <p:spPr bwMode="auto">
          <a:xfrm>
            <a:off x="373063" y="1341438"/>
            <a:ext cx="4559300" cy="518318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r>
              <a:rPr kumimoji="0" lang="en-US" sz="2800" b="0" i="0" u="none" strike="noStrike" kern="0" cap="none" spc="0" normalizeH="0" baseline="0" noProof="0">
                <a:ln>
                  <a:noFill/>
                </a:ln>
                <a:solidFill>
                  <a:srgbClr val="000000"/>
                </a:solidFill>
                <a:effectLst/>
                <a:uLnTx/>
                <a:uFillTx/>
                <a:latin typeface="Arial"/>
                <a:ea typeface="+mn-ea"/>
                <a:cs typeface="+mn-cs"/>
              </a:rPr>
              <a:t>Functions clustered into layers</a:t>
            </a:r>
            <a:br>
              <a:rPr kumimoji="0" lang="en-US" sz="2800" b="0" i="0" u="none" strike="noStrike" kern="0" cap="none" spc="0" normalizeH="0" baseline="0" noProof="0">
                <a:ln>
                  <a:noFill/>
                </a:ln>
                <a:solidFill>
                  <a:srgbClr val="000000"/>
                </a:solidFill>
                <a:effectLst/>
                <a:uLnTx/>
                <a:uFillTx/>
                <a:latin typeface="Arial"/>
                <a:ea typeface="+mn-ea"/>
                <a:cs typeface="+mn-cs"/>
              </a:rPr>
            </a:br>
            <a:endParaRPr kumimoji="0" lang="en-US" sz="2800" b="0" i="0" u="none" strike="noStrike" kern="0" cap="none" spc="0" normalizeH="0" baseline="0" noProof="0">
              <a:ln>
                <a:noFill/>
              </a:ln>
              <a:solidFill>
                <a:srgbClr val="000000"/>
              </a:solidFill>
              <a:effectLst/>
              <a:uLnTx/>
              <a:uFillTx/>
              <a:latin typeface="Arial"/>
              <a:ea typeface="+mn-ea"/>
              <a:cs typeface="+mn-cs"/>
            </a:endParaRP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r>
              <a:rPr kumimoji="0" lang="en-US" sz="2800" b="0" i="0" u="none" strike="noStrike" kern="0" cap="none" spc="0" normalizeH="0" baseline="0" noProof="0">
                <a:ln>
                  <a:noFill/>
                </a:ln>
                <a:solidFill>
                  <a:srgbClr val="000000"/>
                </a:solidFill>
                <a:effectLst/>
                <a:uLnTx/>
                <a:uFillTx/>
                <a:latin typeface="Arial"/>
                <a:ea typeface="+mn-ea"/>
                <a:cs typeface="+mn-cs"/>
              </a:rPr>
              <a:t>Each layer has only two neighbors </a:t>
            </a:r>
            <a:br>
              <a:rPr kumimoji="0" lang="en-US" sz="2800" b="0" i="0" u="none" strike="noStrike" kern="0" cap="none" spc="0" normalizeH="0" baseline="0" noProof="0">
                <a:ln>
                  <a:noFill/>
                </a:ln>
                <a:solidFill>
                  <a:srgbClr val="000000"/>
                </a:solidFill>
                <a:effectLst/>
                <a:uLnTx/>
                <a:uFillTx/>
                <a:latin typeface="Arial"/>
                <a:ea typeface="+mn-ea"/>
                <a:cs typeface="+mn-cs"/>
              </a:rPr>
            </a:br>
            <a:endParaRPr kumimoji="0" lang="en-US" sz="2800" b="0" i="0" u="none" strike="noStrike" kern="0" cap="none" spc="0" normalizeH="0" baseline="0" noProof="0">
              <a:ln>
                <a:noFill/>
              </a:ln>
              <a:solidFill>
                <a:srgbClr val="000000"/>
              </a:solidFill>
              <a:effectLst/>
              <a:uLnTx/>
              <a:uFillTx/>
              <a:latin typeface="Arial"/>
              <a:ea typeface="+mn-ea"/>
              <a:cs typeface="+mn-cs"/>
            </a:endParaRP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r>
              <a:rPr kumimoji="0" lang="en-US" sz="2800" b="0" i="0" u="none" strike="noStrike" kern="0" cap="none" spc="0" normalizeH="0" baseline="0" noProof="0">
                <a:ln>
                  <a:noFill/>
                </a:ln>
                <a:solidFill>
                  <a:srgbClr val="000000"/>
                </a:solidFill>
                <a:effectLst/>
                <a:uLnTx/>
                <a:uFillTx/>
                <a:latin typeface="Arial"/>
                <a:ea typeface="+mn-ea"/>
                <a:cs typeface="+mn-cs"/>
              </a:rPr>
              <a:t>Changing one layer =&gt; changing two interfaces only</a:t>
            </a: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Monotype Sorts" charset="2"/>
              <a:buChar char="n"/>
              <a:tabLst/>
              <a:defRPr/>
            </a:pPr>
            <a:endParaRPr kumimoji="0" lang="en-US" sz="2800" b="0" i="0" u="none" strike="noStrike" kern="0" cap="none" spc="0" normalizeH="0" baseline="0" noProof="0">
              <a:ln>
                <a:noFill/>
              </a:ln>
              <a:solidFill>
                <a:srgbClr val="000000"/>
              </a:solidFill>
              <a:effectLst/>
              <a:uLnTx/>
              <a:uFillTx/>
              <a:latin typeface="Arial"/>
              <a:ea typeface="+mn-ea"/>
              <a:cs typeface="+mn-cs"/>
            </a:endParaRPr>
          </a:p>
          <a:p>
            <a:pPr marL="285750" marR="0" lvl="0" indent="-285750" algn="l" defTabSz="914400" rtl="0" eaLnBrk="0" fontAlgn="base" latinLnBrk="0" hangingPunct="0">
              <a:lnSpc>
                <a:spcPct val="90000"/>
              </a:lnSpc>
              <a:spcBef>
                <a:spcPts val="3000"/>
              </a:spcBef>
              <a:spcAft>
                <a:spcPct val="0"/>
              </a:spcAft>
              <a:buClr>
                <a:srgbClr val="00AE00"/>
              </a:buClr>
              <a:buSzPct val="75000"/>
              <a:buFont typeface="Wingdings" pitchFamily="2" charset="2"/>
              <a:buNone/>
              <a:tabLst/>
              <a:defRPr/>
            </a:pPr>
            <a:endParaRPr kumimoji="0" lang="en-US" sz="28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7" name="Group 187">
            <a:extLst>
              <a:ext uri="{FF2B5EF4-FFF2-40B4-BE49-F238E27FC236}">
                <a16:creationId xmlns:a16="http://schemas.microsoft.com/office/drawing/2014/main" id="{6B1E4B06-0515-BFA6-6905-B352EB301861}"/>
              </a:ext>
            </a:extLst>
          </p:cNvPr>
          <p:cNvGrpSpPr>
            <a:grpSpLocks/>
          </p:cNvGrpSpPr>
          <p:nvPr/>
        </p:nvGrpSpPr>
        <p:grpSpPr bwMode="auto">
          <a:xfrm>
            <a:off x="8296756" y="1204507"/>
            <a:ext cx="287337" cy="936625"/>
            <a:chOff x="2918" y="1239"/>
            <a:chExt cx="203" cy="760"/>
          </a:xfrm>
        </p:grpSpPr>
        <p:sp>
          <p:nvSpPr>
            <p:cNvPr id="8" name="Oval 188">
              <a:extLst>
                <a:ext uri="{FF2B5EF4-FFF2-40B4-BE49-F238E27FC236}">
                  <a16:creationId xmlns:a16="http://schemas.microsoft.com/office/drawing/2014/main" id="{44410A13-C475-D368-C7DE-F0B2A7AEC56B}"/>
                </a:ext>
              </a:extLst>
            </p:cNvPr>
            <p:cNvSpPr>
              <a:spLocks noChangeArrowheads="1"/>
            </p:cNvSpPr>
            <p:nvPr/>
          </p:nvSpPr>
          <p:spPr bwMode="auto">
            <a:xfrm>
              <a:off x="2980" y="1239"/>
              <a:ext cx="79" cy="90"/>
            </a:xfrm>
            <a:prstGeom prst="ellipse">
              <a:avLst/>
            </a:prstGeom>
            <a:solidFill>
              <a:schemeClr val="tx1"/>
            </a:solidFill>
            <a:ln w="25400">
              <a:solidFill>
                <a:schemeClr val="tx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189">
              <a:extLst>
                <a:ext uri="{FF2B5EF4-FFF2-40B4-BE49-F238E27FC236}">
                  <a16:creationId xmlns:a16="http://schemas.microsoft.com/office/drawing/2014/main" id="{AB7E310D-AAC3-5649-AE93-8A05119638E1}"/>
                </a:ext>
              </a:extLst>
            </p:cNvPr>
            <p:cNvSpPr>
              <a:spLocks noChangeArrowheads="1"/>
            </p:cNvSpPr>
            <p:nvPr/>
          </p:nvSpPr>
          <p:spPr bwMode="auto">
            <a:xfrm>
              <a:off x="2980" y="1415"/>
              <a:ext cx="79" cy="23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190">
              <a:extLst>
                <a:ext uri="{FF2B5EF4-FFF2-40B4-BE49-F238E27FC236}">
                  <a16:creationId xmlns:a16="http://schemas.microsoft.com/office/drawing/2014/main" id="{177D88A0-0724-F0AD-60AF-D2BDF28F7377}"/>
                </a:ext>
              </a:extLst>
            </p:cNvPr>
            <p:cNvSpPr>
              <a:spLocks noChangeArrowheads="1"/>
            </p:cNvSpPr>
            <p:nvPr/>
          </p:nvSpPr>
          <p:spPr bwMode="auto">
            <a:xfrm>
              <a:off x="2980"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91">
              <a:extLst>
                <a:ext uri="{FF2B5EF4-FFF2-40B4-BE49-F238E27FC236}">
                  <a16:creationId xmlns:a16="http://schemas.microsoft.com/office/drawing/2014/main" id="{58610C42-397F-90BD-74E4-AB1230148182}"/>
                </a:ext>
              </a:extLst>
            </p:cNvPr>
            <p:cNvSpPr>
              <a:spLocks noChangeArrowheads="1"/>
            </p:cNvSpPr>
            <p:nvPr/>
          </p:nvSpPr>
          <p:spPr bwMode="auto">
            <a:xfrm>
              <a:off x="3043"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92">
              <a:extLst>
                <a:ext uri="{FF2B5EF4-FFF2-40B4-BE49-F238E27FC236}">
                  <a16:creationId xmlns:a16="http://schemas.microsoft.com/office/drawing/2014/main" id="{5097ECE6-F004-9378-2CC5-946D982F5F3F}"/>
                </a:ext>
              </a:extLst>
            </p:cNvPr>
            <p:cNvSpPr>
              <a:spLocks noChangeArrowheads="1"/>
            </p:cNvSpPr>
            <p:nvPr/>
          </p:nvSpPr>
          <p:spPr bwMode="auto">
            <a:xfrm>
              <a:off x="3106"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93">
              <a:extLst>
                <a:ext uri="{FF2B5EF4-FFF2-40B4-BE49-F238E27FC236}">
                  <a16:creationId xmlns:a16="http://schemas.microsoft.com/office/drawing/2014/main" id="{2C29C3C2-F2B2-F8FE-4EF4-04BDB419307B}"/>
                </a:ext>
              </a:extLst>
            </p:cNvPr>
            <p:cNvSpPr>
              <a:spLocks noChangeArrowheads="1"/>
            </p:cNvSpPr>
            <p:nvPr/>
          </p:nvSpPr>
          <p:spPr bwMode="auto">
            <a:xfrm>
              <a:off x="2918"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374800526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39669"/>
                                        </p:tgtEl>
                                        <p:attrNameLst>
                                          <p:attrName>style.visibility</p:attrName>
                                        </p:attrNameLst>
                                      </p:cBhvr>
                                      <p:to>
                                        <p:strVal val="visible"/>
                                      </p:to>
                                    </p:set>
                                    <p:animEffect transition="in" filter="dissolve">
                                      <p:cBhvr>
                                        <p:cTn id="7" dur="500"/>
                                        <p:tgtEl>
                                          <p:spTgt spid="53966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a:xfrm>
            <a:off x="182563" y="333375"/>
            <a:ext cx="8763000" cy="517525"/>
          </a:xfrm>
          <a:noFill/>
          <a:ln/>
        </p:spPr>
        <p:txBody>
          <a:bodyPr lIns="90488" tIns="44450" rIns="90488" bIns="44450"/>
          <a:lstStyle/>
          <a:p>
            <a:r>
              <a:rPr lang="en-US" dirty="0"/>
              <a:t>On Metaphors</a:t>
            </a:r>
          </a:p>
        </p:txBody>
      </p:sp>
      <p:pic>
        <p:nvPicPr>
          <p:cNvPr id="547859" name="Picture 19"/>
          <p:cNvPicPr>
            <a:picLocks noChangeAspect="1" noChangeArrowheads="1"/>
          </p:cNvPicPr>
          <p:nvPr/>
        </p:nvPicPr>
        <p:blipFill>
          <a:blip r:embed="rId3" cstate="print"/>
          <a:srcRect/>
          <a:stretch>
            <a:fillRect/>
          </a:stretch>
        </p:blipFill>
        <p:spPr bwMode="auto">
          <a:xfrm>
            <a:off x="1187450" y="401638"/>
            <a:ext cx="1368425" cy="1298575"/>
          </a:xfrm>
          <a:prstGeom prst="rect">
            <a:avLst/>
          </a:prstGeom>
          <a:noFill/>
          <a:ln w="12700">
            <a:noFill/>
            <a:miter lim="800000"/>
            <a:headEnd type="none" w="sm" len="sm"/>
            <a:tailEnd type="none" w="med" len="lg"/>
          </a:ln>
          <a:effectLst/>
        </p:spPr>
      </p:pic>
      <p:grpSp>
        <p:nvGrpSpPr>
          <p:cNvPr id="547888" name="Group 48"/>
          <p:cNvGrpSpPr>
            <a:grpSpLocks/>
          </p:cNvGrpSpPr>
          <p:nvPr/>
        </p:nvGrpSpPr>
        <p:grpSpPr bwMode="auto">
          <a:xfrm>
            <a:off x="250825" y="2125663"/>
            <a:ext cx="3381375" cy="3389312"/>
            <a:chOff x="523" y="1339"/>
            <a:chExt cx="2130" cy="2135"/>
          </a:xfrm>
        </p:grpSpPr>
        <p:sp>
          <p:nvSpPr>
            <p:cNvPr id="547868" name="Oval 28"/>
            <p:cNvSpPr>
              <a:spLocks noChangeArrowheads="1"/>
            </p:cNvSpPr>
            <p:nvPr/>
          </p:nvSpPr>
          <p:spPr bwMode="auto">
            <a:xfrm>
              <a:off x="523" y="1344"/>
              <a:ext cx="2130" cy="2130"/>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7" name="Oval 27"/>
            <p:cNvSpPr>
              <a:spLocks noChangeArrowheads="1"/>
            </p:cNvSpPr>
            <p:nvPr/>
          </p:nvSpPr>
          <p:spPr bwMode="auto">
            <a:xfrm>
              <a:off x="704" y="1524"/>
              <a:ext cx="1768" cy="1768"/>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5" name="Oval 25"/>
            <p:cNvSpPr>
              <a:spLocks noChangeArrowheads="1"/>
            </p:cNvSpPr>
            <p:nvPr/>
          </p:nvSpPr>
          <p:spPr bwMode="auto">
            <a:xfrm>
              <a:off x="838" y="1658"/>
              <a:ext cx="1498" cy="1498"/>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87" name="Oval 47"/>
            <p:cNvSpPr>
              <a:spLocks noChangeArrowheads="1"/>
            </p:cNvSpPr>
            <p:nvPr/>
          </p:nvSpPr>
          <p:spPr bwMode="auto">
            <a:xfrm>
              <a:off x="976" y="1798"/>
              <a:ext cx="1224" cy="1224"/>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3" name="Oval 23"/>
            <p:cNvSpPr>
              <a:spLocks noChangeArrowheads="1"/>
            </p:cNvSpPr>
            <p:nvPr/>
          </p:nvSpPr>
          <p:spPr bwMode="auto">
            <a:xfrm>
              <a:off x="1110" y="1932"/>
              <a:ext cx="954" cy="954"/>
            </a:xfrm>
            <a:prstGeom prst="ellipse">
              <a:avLst/>
            </a:prstGeom>
            <a:solidFill>
              <a:srgbClr val="D1FEB8"/>
            </a:solidFill>
            <a:ln w="12700" algn="ctr">
              <a:solidFill>
                <a:schemeClr val="accent2"/>
              </a:solidFill>
              <a:round/>
              <a:headEnd type="none" w="sm" len="sm"/>
              <a:tailEnd type="none" w="med" len="lg"/>
            </a:ln>
            <a:effectLst/>
          </p:spPr>
          <p:txBody>
            <a:bodyPr wrap="none" tIns="0" b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2" name="Oval 22"/>
            <p:cNvSpPr>
              <a:spLocks noChangeArrowheads="1"/>
            </p:cNvSpPr>
            <p:nvPr/>
          </p:nvSpPr>
          <p:spPr bwMode="auto">
            <a:xfrm>
              <a:off x="1247" y="2068"/>
              <a:ext cx="680" cy="680"/>
            </a:xfrm>
            <a:prstGeom prst="ellipse">
              <a:avLst/>
            </a:prstGeom>
            <a:solidFill>
              <a:srgbClr val="D1FEB8"/>
            </a:solidFill>
            <a:ln w="12700" algn="ctr">
              <a:solidFill>
                <a:schemeClr val="accent2"/>
              </a:solidFill>
              <a:round/>
              <a:headEnd type="none" w="sm" len="sm"/>
              <a:tailEnd type="none" w="med" len="lg"/>
            </a:ln>
            <a:effectLst/>
          </p:spPr>
          <p:txBody>
            <a:bodyPr wrap="none" t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547860" name="Oval 20"/>
            <p:cNvSpPr>
              <a:spLocks noChangeArrowheads="1"/>
            </p:cNvSpPr>
            <p:nvPr/>
          </p:nvSpPr>
          <p:spPr bwMode="auto">
            <a:xfrm>
              <a:off x="1383" y="2204"/>
              <a:ext cx="408" cy="408"/>
            </a:xfrm>
            <a:prstGeom prst="ellipse">
              <a:avLst/>
            </a:prstGeom>
            <a:solidFill>
              <a:srgbClr val="D1FEB8"/>
            </a:solidFill>
            <a:ln w="12700" algn="ctr">
              <a:solidFill>
                <a:schemeClr val="accent2"/>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a:t>
              </a:r>
            </a:p>
          </p:txBody>
        </p:sp>
        <p:sp>
          <p:nvSpPr>
            <p:cNvPr id="547869" name="Text Box 29"/>
            <p:cNvSpPr txBox="1">
              <a:spLocks noChangeArrowheads="1"/>
            </p:cNvSpPr>
            <p:nvPr/>
          </p:nvSpPr>
          <p:spPr bwMode="auto">
            <a:xfrm>
              <a:off x="1157" y="1339"/>
              <a:ext cx="1088" cy="231"/>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grpSp>
      <p:sp>
        <p:nvSpPr>
          <p:cNvPr id="547870" name="Text Box 30"/>
          <p:cNvSpPr txBox="1">
            <a:spLocks noChangeArrowheads="1"/>
          </p:cNvSpPr>
          <p:nvPr/>
        </p:nvSpPr>
        <p:spPr bwMode="auto">
          <a:xfrm>
            <a:off x="250825" y="5734050"/>
            <a:ext cx="5834063" cy="956288"/>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Graphical Presentation from </a:t>
            </a:r>
            <a:r>
              <a:rPr kumimoji="0" lang="en-US" sz="2800" b="1" i="0" u="none" strike="noStrike" kern="1200" cap="none" spc="0" normalizeH="0" baseline="0" noProof="0" dirty="0">
                <a:ln>
                  <a:noFill/>
                </a:ln>
                <a:solidFill>
                  <a:srgbClr val="FF0000"/>
                </a:solidFill>
                <a:effectLst/>
                <a:uLnTx/>
                <a:uFillTx/>
                <a:latin typeface="Arial" charset="0"/>
                <a:ea typeface="+mn-ea"/>
                <a:cs typeface="+mn-cs"/>
              </a:rPr>
              <a:t>Norway, 1976</a:t>
            </a:r>
          </a:p>
        </p:txBody>
      </p:sp>
      <p:grpSp>
        <p:nvGrpSpPr>
          <p:cNvPr id="547890" name="Group 50"/>
          <p:cNvGrpSpPr>
            <a:grpSpLocks/>
          </p:cNvGrpSpPr>
          <p:nvPr/>
        </p:nvGrpSpPr>
        <p:grpSpPr bwMode="auto">
          <a:xfrm>
            <a:off x="6659563" y="2276475"/>
            <a:ext cx="2232025" cy="4319588"/>
            <a:chOff x="4059" y="1298"/>
            <a:chExt cx="1406" cy="2721"/>
          </a:xfrm>
        </p:grpSpPr>
        <p:sp>
          <p:nvSpPr>
            <p:cNvPr id="547891" name="AutoShape 51"/>
            <p:cNvSpPr>
              <a:spLocks noChangeArrowheads="1"/>
            </p:cNvSpPr>
            <p:nvPr/>
          </p:nvSpPr>
          <p:spPr bwMode="auto">
            <a:xfrm>
              <a:off x="4059" y="1298"/>
              <a:ext cx="1406" cy="2721"/>
            </a:xfrm>
            <a:prstGeom prst="cube">
              <a:avLst>
                <a:gd name="adj" fmla="val 10079"/>
              </a:avLst>
            </a:prstGeom>
            <a:solidFill>
              <a:srgbClr val="EEDDFF"/>
            </a:solidFill>
            <a:ln w="12700">
              <a:solidFill>
                <a:srgbClr val="DEBDFF"/>
              </a:solidFill>
              <a:miter lim="800000"/>
              <a:headEnd/>
              <a:tailEnd/>
            </a:ln>
            <a:effec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7892" name="AutoShape 52"/>
            <p:cNvSpPr>
              <a:spLocks noChangeArrowheads="1"/>
            </p:cNvSpPr>
            <p:nvPr/>
          </p:nvSpPr>
          <p:spPr bwMode="auto">
            <a:xfrm>
              <a:off x="4241" y="3653"/>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Physical</a:t>
              </a:r>
            </a:p>
          </p:txBody>
        </p:sp>
        <p:sp>
          <p:nvSpPr>
            <p:cNvPr id="547893" name="Text Box 53"/>
            <p:cNvSpPr txBox="1">
              <a:spLocks noChangeArrowheads="1"/>
            </p:cNvSpPr>
            <p:nvPr/>
          </p:nvSpPr>
          <p:spPr bwMode="auto">
            <a:xfrm>
              <a:off x="4059" y="3698"/>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1</a:t>
              </a:r>
            </a:p>
          </p:txBody>
        </p:sp>
        <p:sp>
          <p:nvSpPr>
            <p:cNvPr id="547894" name="AutoShape 54"/>
            <p:cNvSpPr>
              <a:spLocks noChangeArrowheads="1"/>
            </p:cNvSpPr>
            <p:nvPr/>
          </p:nvSpPr>
          <p:spPr bwMode="auto">
            <a:xfrm>
              <a:off x="4241" y="329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Link</a:t>
              </a:r>
            </a:p>
          </p:txBody>
        </p:sp>
        <p:sp>
          <p:nvSpPr>
            <p:cNvPr id="547895" name="Text Box 55"/>
            <p:cNvSpPr txBox="1">
              <a:spLocks noChangeArrowheads="1"/>
            </p:cNvSpPr>
            <p:nvPr/>
          </p:nvSpPr>
          <p:spPr bwMode="auto">
            <a:xfrm>
              <a:off x="4059" y="3339"/>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2</a:t>
              </a:r>
            </a:p>
          </p:txBody>
        </p:sp>
        <p:sp>
          <p:nvSpPr>
            <p:cNvPr id="547896" name="AutoShape 56"/>
            <p:cNvSpPr>
              <a:spLocks noChangeArrowheads="1"/>
            </p:cNvSpPr>
            <p:nvPr/>
          </p:nvSpPr>
          <p:spPr bwMode="auto">
            <a:xfrm>
              <a:off x="4241" y="2934"/>
              <a:ext cx="999" cy="273"/>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Network</a:t>
              </a:r>
            </a:p>
          </p:txBody>
        </p:sp>
        <p:sp>
          <p:nvSpPr>
            <p:cNvPr id="547897" name="Text Box 57"/>
            <p:cNvSpPr txBox="1">
              <a:spLocks noChangeArrowheads="1"/>
            </p:cNvSpPr>
            <p:nvPr/>
          </p:nvSpPr>
          <p:spPr bwMode="auto">
            <a:xfrm>
              <a:off x="4059" y="2980"/>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3</a:t>
              </a:r>
            </a:p>
          </p:txBody>
        </p:sp>
        <p:sp>
          <p:nvSpPr>
            <p:cNvPr id="547898" name="AutoShape 58"/>
            <p:cNvSpPr>
              <a:spLocks noChangeArrowheads="1"/>
            </p:cNvSpPr>
            <p:nvPr/>
          </p:nvSpPr>
          <p:spPr bwMode="auto">
            <a:xfrm>
              <a:off x="4241" y="2575"/>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Transport</a:t>
              </a:r>
            </a:p>
          </p:txBody>
        </p:sp>
        <p:sp>
          <p:nvSpPr>
            <p:cNvPr id="547899" name="Text Box 59"/>
            <p:cNvSpPr txBox="1">
              <a:spLocks noChangeArrowheads="1"/>
            </p:cNvSpPr>
            <p:nvPr/>
          </p:nvSpPr>
          <p:spPr bwMode="auto">
            <a:xfrm>
              <a:off x="4059" y="2621"/>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4</a:t>
              </a:r>
            </a:p>
          </p:txBody>
        </p:sp>
        <p:sp>
          <p:nvSpPr>
            <p:cNvPr id="547900" name="AutoShape 60"/>
            <p:cNvSpPr>
              <a:spLocks noChangeArrowheads="1"/>
            </p:cNvSpPr>
            <p:nvPr/>
          </p:nvSpPr>
          <p:spPr bwMode="auto">
            <a:xfrm>
              <a:off x="4241" y="2216"/>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Session</a:t>
              </a:r>
            </a:p>
          </p:txBody>
        </p:sp>
        <p:sp>
          <p:nvSpPr>
            <p:cNvPr id="547901" name="Text Box 61"/>
            <p:cNvSpPr txBox="1">
              <a:spLocks noChangeArrowheads="1"/>
            </p:cNvSpPr>
            <p:nvPr/>
          </p:nvSpPr>
          <p:spPr bwMode="auto">
            <a:xfrm>
              <a:off x="4059" y="226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5</a:t>
              </a:r>
            </a:p>
          </p:txBody>
        </p:sp>
        <p:sp>
          <p:nvSpPr>
            <p:cNvPr id="547902" name="AutoShape 62"/>
            <p:cNvSpPr>
              <a:spLocks noChangeArrowheads="1"/>
            </p:cNvSpPr>
            <p:nvPr/>
          </p:nvSpPr>
          <p:spPr bwMode="auto">
            <a:xfrm>
              <a:off x="4241" y="185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Presentation</a:t>
              </a:r>
            </a:p>
          </p:txBody>
        </p:sp>
        <p:sp>
          <p:nvSpPr>
            <p:cNvPr id="547903" name="Text Box 63"/>
            <p:cNvSpPr txBox="1">
              <a:spLocks noChangeArrowheads="1"/>
            </p:cNvSpPr>
            <p:nvPr/>
          </p:nvSpPr>
          <p:spPr bwMode="auto">
            <a:xfrm>
              <a:off x="4059" y="1902"/>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6</a:t>
              </a:r>
            </a:p>
          </p:txBody>
        </p:sp>
        <p:sp>
          <p:nvSpPr>
            <p:cNvPr id="547904" name="AutoShape 64"/>
            <p:cNvSpPr>
              <a:spLocks noChangeArrowheads="1"/>
            </p:cNvSpPr>
            <p:nvPr/>
          </p:nvSpPr>
          <p:spPr bwMode="auto">
            <a:xfrm>
              <a:off x="4241" y="1497"/>
              <a:ext cx="999" cy="273"/>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sp>
          <p:nvSpPr>
            <p:cNvPr id="547905" name="Text Box 65"/>
            <p:cNvSpPr txBox="1">
              <a:spLocks noChangeArrowheads="1"/>
            </p:cNvSpPr>
            <p:nvPr/>
          </p:nvSpPr>
          <p:spPr bwMode="auto">
            <a:xfrm>
              <a:off x="4059" y="1543"/>
              <a:ext cx="454" cy="231"/>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7</a:t>
              </a:r>
            </a:p>
          </p:txBody>
        </p:sp>
      </p:grpSp>
      <p:pic>
        <p:nvPicPr>
          <p:cNvPr id="547906" name="Picture 66"/>
          <p:cNvPicPr>
            <a:picLocks noChangeAspect="1" noChangeArrowheads="1"/>
          </p:cNvPicPr>
          <p:nvPr/>
        </p:nvPicPr>
        <p:blipFill>
          <a:blip r:embed="rId4" cstate="print"/>
          <a:srcRect/>
          <a:stretch>
            <a:fillRect/>
          </a:stretch>
        </p:blipFill>
        <p:spPr bwMode="auto">
          <a:xfrm>
            <a:off x="7164388" y="331788"/>
            <a:ext cx="979487" cy="1800225"/>
          </a:xfrm>
          <a:prstGeom prst="rect">
            <a:avLst/>
          </a:prstGeom>
          <a:noFill/>
          <a:ln w="12700">
            <a:noFill/>
            <a:miter lim="800000"/>
            <a:headEnd type="none" w="sm" len="sm"/>
            <a:tailEnd type="none" w="med" len="lg"/>
          </a:ln>
          <a:effectLst/>
        </p:spPr>
      </p:pic>
      <p:grpSp>
        <p:nvGrpSpPr>
          <p:cNvPr id="548020" name="Group 180"/>
          <p:cNvGrpSpPr>
            <a:grpSpLocks/>
          </p:cNvGrpSpPr>
          <p:nvPr/>
        </p:nvGrpSpPr>
        <p:grpSpPr bwMode="auto">
          <a:xfrm>
            <a:off x="684213" y="1484313"/>
            <a:ext cx="287337" cy="936625"/>
            <a:chOff x="2918" y="1239"/>
            <a:chExt cx="203" cy="760"/>
          </a:xfrm>
        </p:grpSpPr>
        <p:sp>
          <p:nvSpPr>
            <p:cNvPr id="548021" name="Oval 181"/>
            <p:cNvSpPr>
              <a:spLocks noChangeArrowheads="1"/>
            </p:cNvSpPr>
            <p:nvPr/>
          </p:nvSpPr>
          <p:spPr bwMode="auto">
            <a:xfrm>
              <a:off x="2980" y="1239"/>
              <a:ext cx="79" cy="90"/>
            </a:xfrm>
            <a:prstGeom prst="ellipse">
              <a:avLst/>
            </a:prstGeom>
            <a:solidFill>
              <a:schemeClr val="tx1"/>
            </a:solidFill>
            <a:ln w="25400">
              <a:solidFill>
                <a:schemeClr val="tx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2" name="Rectangle 182"/>
            <p:cNvSpPr>
              <a:spLocks noChangeArrowheads="1"/>
            </p:cNvSpPr>
            <p:nvPr/>
          </p:nvSpPr>
          <p:spPr bwMode="auto">
            <a:xfrm>
              <a:off x="2980" y="1415"/>
              <a:ext cx="79" cy="23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3" name="Rectangle 183"/>
            <p:cNvSpPr>
              <a:spLocks noChangeArrowheads="1"/>
            </p:cNvSpPr>
            <p:nvPr/>
          </p:nvSpPr>
          <p:spPr bwMode="auto">
            <a:xfrm>
              <a:off x="2980"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4" name="Rectangle 184"/>
            <p:cNvSpPr>
              <a:spLocks noChangeArrowheads="1"/>
            </p:cNvSpPr>
            <p:nvPr/>
          </p:nvSpPr>
          <p:spPr bwMode="auto">
            <a:xfrm>
              <a:off x="3043"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5" name="Rectangle 185"/>
            <p:cNvSpPr>
              <a:spLocks noChangeArrowheads="1"/>
            </p:cNvSpPr>
            <p:nvPr/>
          </p:nvSpPr>
          <p:spPr bwMode="auto">
            <a:xfrm>
              <a:off x="3106"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6" name="Rectangle 186"/>
            <p:cNvSpPr>
              <a:spLocks noChangeArrowheads="1"/>
            </p:cNvSpPr>
            <p:nvPr/>
          </p:nvSpPr>
          <p:spPr bwMode="auto">
            <a:xfrm>
              <a:off x="2918"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48027" name="Group 187"/>
          <p:cNvGrpSpPr>
            <a:grpSpLocks/>
          </p:cNvGrpSpPr>
          <p:nvPr/>
        </p:nvGrpSpPr>
        <p:grpSpPr bwMode="auto">
          <a:xfrm>
            <a:off x="8532813" y="1484313"/>
            <a:ext cx="287337" cy="936625"/>
            <a:chOff x="2918" y="1239"/>
            <a:chExt cx="203" cy="760"/>
          </a:xfrm>
        </p:grpSpPr>
        <p:sp>
          <p:nvSpPr>
            <p:cNvPr id="548028" name="Oval 188"/>
            <p:cNvSpPr>
              <a:spLocks noChangeArrowheads="1"/>
            </p:cNvSpPr>
            <p:nvPr/>
          </p:nvSpPr>
          <p:spPr bwMode="auto">
            <a:xfrm>
              <a:off x="2980" y="1239"/>
              <a:ext cx="79" cy="90"/>
            </a:xfrm>
            <a:prstGeom prst="ellipse">
              <a:avLst/>
            </a:prstGeom>
            <a:solidFill>
              <a:schemeClr val="tx1"/>
            </a:solidFill>
            <a:ln w="25400">
              <a:solidFill>
                <a:schemeClr val="tx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29" name="Rectangle 189"/>
            <p:cNvSpPr>
              <a:spLocks noChangeArrowheads="1"/>
            </p:cNvSpPr>
            <p:nvPr/>
          </p:nvSpPr>
          <p:spPr bwMode="auto">
            <a:xfrm>
              <a:off x="2980" y="1415"/>
              <a:ext cx="79" cy="23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0" name="Rectangle 190"/>
            <p:cNvSpPr>
              <a:spLocks noChangeArrowheads="1"/>
            </p:cNvSpPr>
            <p:nvPr/>
          </p:nvSpPr>
          <p:spPr bwMode="auto">
            <a:xfrm>
              <a:off x="2980"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1" name="Rectangle 191"/>
            <p:cNvSpPr>
              <a:spLocks noChangeArrowheads="1"/>
            </p:cNvSpPr>
            <p:nvPr/>
          </p:nvSpPr>
          <p:spPr bwMode="auto">
            <a:xfrm>
              <a:off x="3043" y="1698"/>
              <a:ext cx="16" cy="301"/>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2" name="Rectangle 192"/>
            <p:cNvSpPr>
              <a:spLocks noChangeArrowheads="1"/>
            </p:cNvSpPr>
            <p:nvPr/>
          </p:nvSpPr>
          <p:spPr bwMode="auto">
            <a:xfrm>
              <a:off x="3106"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8033" name="Rectangle 193"/>
            <p:cNvSpPr>
              <a:spLocks noChangeArrowheads="1"/>
            </p:cNvSpPr>
            <p:nvPr/>
          </p:nvSpPr>
          <p:spPr bwMode="auto">
            <a:xfrm>
              <a:off x="2918" y="1415"/>
              <a:ext cx="15" cy="267"/>
            </a:xfrm>
            <a:prstGeom prst="rect">
              <a:avLst/>
            </a:prstGeom>
            <a:solidFill>
              <a:schemeClr val="tx1"/>
            </a:solidFill>
            <a:ln w="25400">
              <a:solidFill>
                <a:schemeClr val="tx1"/>
              </a:solidFill>
              <a:miter lim="800000"/>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38703949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47906"/>
                                        </p:tgtEl>
                                        <p:attrNameLst>
                                          <p:attrName>style.visibility</p:attrName>
                                        </p:attrNameLst>
                                      </p:cBhvr>
                                      <p:to>
                                        <p:strVal val="visible"/>
                                      </p:to>
                                    </p:set>
                                    <p:animEffect transition="in" filter="dissolve">
                                      <p:cBhvr>
                                        <p:cTn id="7" dur="500"/>
                                        <p:tgtEl>
                                          <p:spTgt spid="54790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7890"/>
                                        </p:tgtEl>
                                        <p:attrNameLst>
                                          <p:attrName>style.visibility</p:attrName>
                                        </p:attrNameLst>
                                      </p:cBhvr>
                                      <p:to>
                                        <p:strVal val="visible"/>
                                      </p:to>
                                    </p:set>
                                    <p:animEffect transition="in" filter="wipe(down)">
                                      <p:cBhvr>
                                        <p:cTn id="11" dur="500"/>
                                        <p:tgtEl>
                                          <p:spTgt spid="547890"/>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48027"/>
                                        </p:tgtEl>
                                        <p:attrNameLst>
                                          <p:attrName>style.visibility</p:attrName>
                                        </p:attrNameLst>
                                      </p:cBhvr>
                                      <p:to>
                                        <p:strVal val="visible"/>
                                      </p:to>
                                    </p:set>
                                    <p:animEffect transition="in" filter="dissolve">
                                      <p:cBhvr>
                                        <p:cTn id="15" dur="500"/>
                                        <p:tgtEl>
                                          <p:spTgt spid="54802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47870"/>
                                        </p:tgtEl>
                                        <p:attrNameLst>
                                          <p:attrName>style.visibility</p:attrName>
                                        </p:attrNameLst>
                                      </p:cBhvr>
                                      <p:to>
                                        <p:strVal val="visible"/>
                                      </p:to>
                                    </p:set>
                                    <p:animEffect transition="in" filter="dissolve">
                                      <p:cBhvr>
                                        <p:cTn id="20" dur="500"/>
                                        <p:tgtEl>
                                          <p:spTgt spid="54787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547859"/>
                                        </p:tgtEl>
                                        <p:attrNameLst>
                                          <p:attrName>style.visibility</p:attrName>
                                        </p:attrNameLst>
                                      </p:cBhvr>
                                      <p:to>
                                        <p:strVal val="visible"/>
                                      </p:to>
                                    </p:set>
                                    <p:animEffect transition="in" filter="dissolve">
                                      <p:cBhvr>
                                        <p:cTn id="25" dur="500"/>
                                        <p:tgtEl>
                                          <p:spTgt spid="547859"/>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0"/>
                                  </p:stCondLst>
                                  <p:childTnLst>
                                    <p:set>
                                      <p:cBhvr>
                                        <p:cTn id="29" dur="1" fill="hold">
                                          <p:stCondLst>
                                            <p:cond delay="0"/>
                                          </p:stCondLst>
                                        </p:cTn>
                                        <p:tgtEl>
                                          <p:spTgt spid="547888"/>
                                        </p:tgtEl>
                                        <p:attrNameLst>
                                          <p:attrName>style.visibility</p:attrName>
                                        </p:attrNameLst>
                                      </p:cBhvr>
                                      <p:to>
                                        <p:strVal val="visible"/>
                                      </p:to>
                                    </p:set>
                                    <p:anim calcmode="lin" valueType="num">
                                      <p:cBhvr>
                                        <p:cTn id="30" dur="500" fill="hold"/>
                                        <p:tgtEl>
                                          <p:spTgt spid="547888"/>
                                        </p:tgtEl>
                                        <p:attrNameLst>
                                          <p:attrName>ppt_w</p:attrName>
                                        </p:attrNameLst>
                                      </p:cBhvr>
                                      <p:tavLst>
                                        <p:tav tm="0">
                                          <p:val>
                                            <p:fltVal val="0"/>
                                          </p:val>
                                        </p:tav>
                                        <p:tav tm="100000">
                                          <p:val>
                                            <p:strVal val="#ppt_w"/>
                                          </p:val>
                                        </p:tav>
                                      </p:tavLst>
                                    </p:anim>
                                    <p:anim calcmode="lin" valueType="num">
                                      <p:cBhvr>
                                        <p:cTn id="31" dur="500" fill="hold"/>
                                        <p:tgtEl>
                                          <p:spTgt spid="547888"/>
                                        </p:tgtEl>
                                        <p:attrNameLst>
                                          <p:attrName>ppt_h</p:attrName>
                                        </p:attrNameLst>
                                      </p:cBhvr>
                                      <p:tavLst>
                                        <p:tav tm="0">
                                          <p:val>
                                            <p:fltVal val="0"/>
                                          </p:val>
                                        </p:tav>
                                        <p:tav tm="100000">
                                          <p:val>
                                            <p:strVal val="#ppt_h"/>
                                          </p:val>
                                        </p:tav>
                                      </p:tavLst>
                                    </p:anim>
                                  </p:childTnLst>
                                </p:cTn>
                              </p:par>
                            </p:childTnLst>
                          </p:cTn>
                        </p:par>
                        <p:par>
                          <p:cTn id="32" fill="hold">
                            <p:stCondLst>
                              <p:cond delay="500"/>
                            </p:stCondLst>
                            <p:childTnLst>
                              <p:par>
                                <p:cTn id="33" presetID="9" presetClass="entr" presetSubtype="0" fill="hold" nodeType="afterEffect">
                                  <p:stCondLst>
                                    <p:cond delay="0"/>
                                  </p:stCondLst>
                                  <p:childTnLst>
                                    <p:set>
                                      <p:cBhvr>
                                        <p:cTn id="34" dur="1" fill="hold">
                                          <p:stCondLst>
                                            <p:cond delay="0"/>
                                          </p:stCondLst>
                                        </p:cTn>
                                        <p:tgtEl>
                                          <p:spTgt spid="548020"/>
                                        </p:tgtEl>
                                        <p:attrNameLst>
                                          <p:attrName>style.visibility</p:attrName>
                                        </p:attrNameLst>
                                      </p:cBhvr>
                                      <p:to>
                                        <p:strVal val="visible"/>
                                      </p:to>
                                    </p:set>
                                    <p:animEffect transition="in" filter="dissolve">
                                      <p:cBhvr>
                                        <p:cTn id="35" dur="500"/>
                                        <p:tgtEl>
                                          <p:spTgt spid="548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870" grpId="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828424" name="Rectangle 8"/>
          <p:cNvSpPr>
            <a:spLocks noGrp="1" noChangeArrowheads="1"/>
          </p:cNvSpPr>
          <p:nvPr>
            <p:ph type="title"/>
          </p:nvPr>
        </p:nvSpPr>
        <p:spPr>
          <a:xfrm>
            <a:off x="182563" y="333375"/>
            <a:ext cx="8763000" cy="517525"/>
          </a:xfrm>
          <a:noFill/>
          <a:ln/>
        </p:spPr>
        <p:txBody>
          <a:bodyPr lIns="90488" tIns="44450" rIns="90488" bIns="44450"/>
          <a:lstStyle/>
          <a:p>
            <a:r>
              <a:rPr lang="en-US" dirty="0"/>
              <a:t>Perception</a:t>
            </a:r>
          </a:p>
        </p:txBody>
      </p:sp>
      <p:pic>
        <p:nvPicPr>
          <p:cNvPr id="828425" name="Picture 9"/>
          <p:cNvPicPr>
            <a:picLocks noChangeAspect="1" noChangeArrowheads="1"/>
          </p:cNvPicPr>
          <p:nvPr/>
        </p:nvPicPr>
        <p:blipFill>
          <a:blip r:embed="rId3" cstate="print"/>
          <a:srcRect/>
          <a:stretch>
            <a:fillRect/>
          </a:stretch>
        </p:blipFill>
        <p:spPr bwMode="auto">
          <a:xfrm>
            <a:off x="1116013" y="260350"/>
            <a:ext cx="1368425" cy="1298575"/>
          </a:xfrm>
          <a:prstGeom prst="rect">
            <a:avLst/>
          </a:prstGeom>
          <a:noFill/>
          <a:ln w="12700">
            <a:noFill/>
            <a:miter lim="800000"/>
            <a:headEnd type="none" w="sm" len="sm"/>
            <a:tailEnd type="none" w="med" len="lg"/>
          </a:ln>
          <a:effectLst/>
        </p:spPr>
      </p:pic>
      <p:grpSp>
        <p:nvGrpSpPr>
          <p:cNvPr id="4" name="Groupe 3">
            <a:extLst>
              <a:ext uri="{FF2B5EF4-FFF2-40B4-BE49-F238E27FC236}">
                <a16:creationId xmlns:a16="http://schemas.microsoft.com/office/drawing/2014/main" id="{9FF1386A-C549-FD6A-6BF4-49627E92016B}"/>
              </a:ext>
            </a:extLst>
          </p:cNvPr>
          <p:cNvGrpSpPr/>
          <p:nvPr/>
        </p:nvGrpSpPr>
        <p:grpSpPr>
          <a:xfrm>
            <a:off x="466725" y="2389188"/>
            <a:ext cx="2806700" cy="3100387"/>
            <a:chOff x="466725" y="2389188"/>
            <a:chExt cx="2806700" cy="3100387"/>
          </a:xfrm>
        </p:grpSpPr>
        <p:sp>
          <p:nvSpPr>
            <p:cNvPr id="828419" name="Oval 3"/>
            <p:cNvSpPr>
              <a:spLocks noChangeArrowheads="1"/>
            </p:cNvSpPr>
            <p:nvPr/>
          </p:nvSpPr>
          <p:spPr bwMode="auto">
            <a:xfrm>
              <a:off x="466725" y="2682875"/>
              <a:ext cx="2806700" cy="2806700"/>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0" name="Oval 4"/>
            <p:cNvSpPr>
              <a:spLocks noChangeArrowheads="1"/>
            </p:cNvSpPr>
            <p:nvPr/>
          </p:nvSpPr>
          <p:spPr bwMode="auto">
            <a:xfrm>
              <a:off x="679450" y="2895600"/>
              <a:ext cx="2378075" cy="2378075"/>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1" name="Oval 5"/>
            <p:cNvSpPr>
              <a:spLocks noChangeArrowheads="1"/>
            </p:cNvSpPr>
            <p:nvPr/>
          </p:nvSpPr>
          <p:spPr bwMode="auto">
            <a:xfrm>
              <a:off x="898525" y="3117850"/>
              <a:ext cx="1943100" cy="1943100"/>
            </a:xfrm>
            <a:prstGeom prst="ellipse">
              <a:avLst/>
            </a:prstGeom>
            <a:solidFill>
              <a:srgbClr val="EEDDFF"/>
            </a:solidFill>
            <a:ln w="12700" algn="ctr">
              <a:solidFill>
                <a:srgbClr val="8500B4"/>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2" name="Oval 6"/>
            <p:cNvSpPr>
              <a:spLocks noChangeArrowheads="1"/>
            </p:cNvSpPr>
            <p:nvPr/>
          </p:nvSpPr>
          <p:spPr bwMode="auto">
            <a:xfrm>
              <a:off x="1111250" y="3330575"/>
              <a:ext cx="1514475" cy="1514475"/>
            </a:xfrm>
            <a:prstGeom prst="ellipse">
              <a:avLst/>
            </a:prstGeom>
            <a:solidFill>
              <a:srgbClr val="D1FEB8"/>
            </a:solidFill>
            <a:ln w="12700" algn="ctr">
              <a:solidFill>
                <a:schemeClr val="accent2"/>
              </a:solidFill>
              <a:round/>
              <a:headEnd type="none" w="sm" len="sm"/>
              <a:tailEnd type="none" w="med" len="lg"/>
            </a:ln>
            <a:effectLst/>
          </p:spPr>
          <p:txBody>
            <a:bodyPr wrap="none" tIns="0" b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3" name="Oval 7"/>
            <p:cNvSpPr>
              <a:spLocks noChangeArrowheads="1"/>
            </p:cNvSpPr>
            <p:nvPr/>
          </p:nvSpPr>
          <p:spPr bwMode="auto">
            <a:xfrm>
              <a:off x="1328738" y="3546475"/>
              <a:ext cx="1079500" cy="1079500"/>
            </a:xfrm>
            <a:prstGeom prst="ellipse">
              <a:avLst/>
            </a:prstGeom>
            <a:solidFill>
              <a:srgbClr val="D1FEB8"/>
            </a:solidFill>
            <a:ln w="12700" algn="ctr">
              <a:solidFill>
                <a:schemeClr val="accent2"/>
              </a:solidFill>
              <a:round/>
              <a:headEnd type="none" w="sm" len="sm"/>
              <a:tailEnd type="none" w="med" len="lg"/>
            </a:ln>
            <a:effectLst/>
          </p:spPr>
          <p:txBody>
            <a:bodyPr wrap="none" tIns="0"/>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AE00"/>
                </a:solidFill>
                <a:effectLst/>
                <a:uLnTx/>
                <a:uFillTx/>
                <a:latin typeface="Arial" charset="0"/>
                <a:ea typeface="+mn-ea"/>
                <a:cs typeface="+mn-cs"/>
              </a:endParaRPr>
            </a:p>
          </p:txBody>
        </p:sp>
        <p:sp>
          <p:nvSpPr>
            <p:cNvPr id="828426" name="Oval 10"/>
            <p:cNvSpPr>
              <a:spLocks noChangeArrowheads="1"/>
            </p:cNvSpPr>
            <p:nvPr/>
          </p:nvSpPr>
          <p:spPr bwMode="auto">
            <a:xfrm>
              <a:off x="1544638" y="3762375"/>
              <a:ext cx="647700" cy="647700"/>
            </a:xfrm>
            <a:prstGeom prst="ellipse">
              <a:avLst/>
            </a:prstGeom>
            <a:solidFill>
              <a:srgbClr val="D1FEB8"/>
            </a:solidFill>
            <a:ln w="12700" algn="ctr">
              <a:solidFill>
                <a:schemeClr val="accent2"/>
              </a:solidFill>
              <a:round/>
              <a:headEnd type="none" w="sm" len="sm"/>
              <a:tailEnd type="none" w="med" len="lg"/>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a:t>
              </a:r>
            </a:p>
          </p:txBody>
        </p:sp>
        <p:sp>
          <p:nvSpPr>
            <p:cNvPr id="828427" name="Text Box 11"/>
            <p:cNvSpPr txBox="1">
              <a:spLocks noChangeArrowheads="1"/>
            </p:cNvSpPr>
            <p:nvPr/>
          </p:nvSpPr>
          <p:spPr bwMode="auto">
            <a:xfrm>
              <a:off x="1185863" y="2389188"/>
              <a:ext cx="1727200" cy="366712"/>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grpSp>
      <p:sp>
        <p:nvSpPr>
          <p:cNvPr id="828428" name="Text Box 12"/>
          <p:cNvSpPr txBox="1">
            <a:spLocks noChangeArrowheads="1"/>
          </p:cNvSpPr>
          <p:nvPr/>
        </p:nvSpPr>
        <p:spPr bwMode="auto">
          <a:xfrm>
            <a:off x="4787900" y="5718175"/>
            <a:ext cx="2232025" cy="519113"/>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Arial" charset="0"/>
                <a:ea typeface="+mn-ea"/>
                <a:cs typeface="+mn-cs"/>
              </a:rPr>
              <a:t>Low Level</a:t>
            </a:r>
          </a:p>
        </p:txBody>
      </p:sp>
      <p:sp>
        <p:nvSpPr>
          <p:cNvPr id="828429" name="AutoShape 13"/>
          <p:cNvSpPr>
            <a:spLocks noChangeArrowheads="1"/>
          </p:cNvSpPr>
          <p:nvPr/>
        </p:nvSpPr>
        <p:spPr bwMode="auto">
          <a:xfrm>
            <a:off x="6804025" y="2060575"/>
            <a:ext cx="2232025" cy="4319588"/>
          </a:xfrm>
          <a:prstGeom prst="cube">
            <a:avLst>
              <a:gd name="adj" fmla="val 10079"/>
            </a:avLst>
          </a:prstGeom>
          <a:solidFill>
            <a:srgbClr val="EEDDFF"/>
          </a:solidFill>
          <a:ln w="12700">
            <a:solidFill>
              <a:srgbClr val="DEBDFF"/>
            </a:solidFill>
            <a:miter lim="800000"/>
            <a:headEnd/>
            <a:tailEnd/>
          </a:ln>
          <a:effectLst/>
        </p:spPr>
        <p:txBody>
          <a:bodyPr wrap="none"/>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828430" name="AutoShape 14"/>
          <p:cNvSpPr>
            <a:spLocks noChangeArrowheads="1"/>
          </p:cNvSpPr>
          <p:nvPr/>
        </p:nvSpPr>
        <p:spPr bwMode="auto">
          <a:xfrm>
            <a:off x="7092950" y="5799138"/>
            <a:ext cx="1585913" cy="433387"/>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Physical</a:t>
            </a:r>
          </a:p>
        </p:txBody>
      </p:sp>
      <p:sp>
        <p:nvSpPr>
          <p:cNvPr id="828431" name="Text Box 15"/>
          <p:cNvSpPr txBox="1">
            <a:spLocks noChangeArrowheads="1"/>
          </p:cNvSpPr>
          <p:nvPr/>
        </p:nvSpPr>
        <p:spPr bwMode="auto">
          <a:xfrm>
            <a:off x="6804025" y="5870575"/>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1</a:t>
            </a:r>
          </a:p>
        </p:txBody>
      </p:sp>
      <p:sp>
        <p:nvSpPr>
          <p:cNvPr id="828432" name="AutoShape 16"/>
          <p:cNvSpPr>
            <a:spLocks noChangeArrowheads="1"/>
          </p:cNvSpPr>
          <p:nvPr/>
        </p:nvSpPr>
        <p:spPr bwMode="auto">
          <a:xfrm>
            <a:off x="7092950" y="5229225"/>
            <a:ext cx="1585913" cy="433388"/>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Link</a:t>
            </a:r>
          </a:p>
        </p:txBody>
      </p:sp>
      <p:sp>
        <p:nvSpPr>
          <p:cNvPr id="828433" name="Text Box 17"/>
          <p:cNvSpPr txBox="1">
            <a:spLocks noChangeArrowheads="1"/>
          </p:cNvSpPr>
          <p:nvPr/>
        </p:nvSpPr>
        <p:spPr bwMode="auto">
          <a:xfrm>
            <a:off x="6804025" y="5300663"/>
            <a:ext cx="720725" cy="366712"/>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2</a:t>
            </a:r>
          </a:p>
        </p:txBody>
      </p:sp>
      <p:sp>
        <p:nvSpPr>
          <p:cNvPr id="828434" name="AutoShape 18"/>
          <p:cNvSpPr>
            <a:spLocks noChangeArrowheads="1"/>
          </p:cNvSpPr>
          <p:nvPr/>
        </p:nvSpPr>
        <p:spPr bwMode="auto">
          <a:xfrm>
            <a:off x="7092950" y="4657725"/>
            <a:ext cx="1585913" cy="433388"/>
          </a:xfrm>
          <a:prstGeom prst="cube">
            <a:avLst>
              <a:gd name="adj" fmla="val 25000"/>
            </a:avLst>
          </a:prstGeom>
          <a:solidFill>
            <a:srgbClr val="D1FEB8"/>
          </a:solidFill>
          <a:ln w="12700">
            <a:solidFill>
              <a:schemeClr val="accent2"/>
            </a:solidFill>
            <a:miter lim="800000"/>
            <a:headEnd/>
            <a:tailEnd/>
          </a:ln>
          <a:effectLst/>
        </p:spPr>
        <p:txBody>
          <a:bodyPr wrap="none"/>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a:ln>
                  <a:noFill/>
                </a:ln>
                <a:solidFill>
                  <a:srgbClr val="00AE00"/>
                </a:solidFill>
                <a:effectLst/>
                <a:uLnTx/>
                <a:uFillTx/>
                <a:latin typeface="Arial" charset="0"/>
                <a:ea typeface="+mn-ea"/>
                <a:cs typeface="+mn-cs"/>
              </a:rPr>
              <a:t>Network</a:t>
            </a:r>
          </a:p>
        </p:txBody>
      </p:sp>
      <p:sp>
        <p:nvSpPr>
          <p:cNvPr id="828435" name="Text Box 19"/>
          <p:cNvSpPr txBox="1">
            <a:spLocks noChangeArrowheads="1"/>
          </p:cNvSpPr>
          <p:nvPr/>
        </p:nvSpPr>
        <p:spPr bwMode="auto">
          <a:xfrm>
            <a:off x="6804025" y="4730750"/>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3</a:t>
            </a:r>
          </a:p>
        </p:txBody>
      </p:sp>
      <p:sp>
        <p:nvSpPr>
          <p:cNvPr id="828436" name="AutoShape 20"/>
          <p:cNvSpPr>
            <a:spLocks noChangeArrowheads="1"/>
          </p:cNvSpPr>
          <p:nvPr/>
        </p:nvSpPr>
        <p:spPr bwMode="auto">
          <a:xfrm>
            <a:off x="7092950" y="4087813"/>
            <a:ext cx="1585913" cy="433387"/>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Transport</a:t>
            </a:r>
          </a:p>
        </p:txBody>
      </p:sp>
      <p:sp>
        <p:nvSpPr>
          <p:cNvPr id="828437" name="Text Box 21"/>
          <p:cNvSpPr txBox="1">
            <a:spLocks noChangeArrowheads="1"/>
          </p:cNvSpPr>
          <p:nvPr/>
        </p:nvSpPr>
        <p:spPr bwMode="auto">
          <a:xfrm>
            <a:off x="6804025" y="4160838"/>
            <a:ext cx="720725" cy="366712"/>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4</a:t>
            </a:r>
          </a:p>
        </p:txBody>
      </p:sp>
      <p:sp>
        <p:nvSpPr>
          <p:cNvPr id="828438" name="AutoShape 22"/>
          <p:cNvSpPr>
            <a:spLocks noChangeArrowheads="1"/>
          </p:cNvSpPr>
          <p:nvPr/>
        </p:nvSpPr>
        <p:spPr bwMode="auto">
          <a:xfrm>
            <a:off x="7092950" y="3517900"/>
            <a:ext cx="1585913" cy="433388"/>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Session</a:t>
            </a:r>
          </a:p>
        </p:txBody>
      </p:sp>
      <p:sp>
        <p:nvSpPr>
          <p:cNvPr id="828439" name="Text Box 23"/>
          <p:cNvSpPr txBox="1">
            <a:spLocks noChangeArrowheads="1"/>
          </p:cNvSpPr>
          <p:nvPr/>
        </p:nvSpPr>
        <p:spPr bwMode="auto">
          <a:xfrm>
            <a:off x="6804025" y="3590925"/>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5</a:t>
            </a:r>
          </a:p>
        </p:txBody>
      </p:sp>
      <p:sp>
        <p:nvSpPr>
          <p:cNvPr id="828440" name="AutoShape 24"/>
          <p:cNvSpPr>
            <a:spLocks noChangeArrowheads="1"/>
          </p:cNvSpPr>
          <p:nvPr/>
        </p:nvSpPr>
        <p:spPr bwMode="auto">
          <a:xfrm>
            <a:off x="7092950" y="2947988"/>
            <a:ext cx="1585913" cy="433387"/>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Presentation</a:t>
            </a:r>
          </a:p>
        </p:txBody>
      </p:sp>
      <p:sp>
        <p:nvSpPr>
          <p:cNvPr id="828441" name="Text Box 25"/>
          <p:cNvSpPr txBox="1">
            <a:spLocks noChangeArrowheads="1"/>
          </p:cNvSpPr>
          <p:nvPr/>
        </p:nvSpPr>
        <p:spPr bwMode="auto">
          <a:xfrm>
            <a:off x="6804025" y="3019425"/>
            <a:ext cx="720725" cy="366713"/>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6</a:t>
            </a:r>
          </a:p>
        </p:txBody>
      </p:sp>
      <p:sp>
        <p:nvSpPr>
          <p:cNvPr id="828442" name="AutoShape 26"/>
          <p:cNvSpPr>
            <a:spLocks noChangeArrowheads="1"/>
          </p:cNvSpPr>
          <p:nvPr/>
        </p:nvSpPr>
        <p:spPr bwMode="auto">
          <a:xfrm>
            <a:off x="7092950" y="2376488"/>
            <a:ext cx="1585913" cy="433387"/>
          </a:xfrm>
          <a:prstGeom prst="cube">
            <a:avLst>
              <a:gd name="adj" fmla="val 25000"/>
            </a:avLst>
          </a:prstGeom>
          <a:solidFill>
            <a:schemeClr val="bg1"/>
          </a:solidFill>
          <a:ln w="12700">
            <a:solidFill>
              <a:srgbClr val="8500B4"/>
            </a:solidFill>
            <a:miter lim="800000"/>
            <a:headEnd/>
            <a:tailEnd/>
          </a:ln>
          <a:effectLst/>
        </p:spPr>
        <p:txBody>
          <a:bodyPr wrap="none" lIns="90000" tIns="46800" rIns="90000" bIns="468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8500B4"/>
                </a:solidFill>
                <a:effectLst/>
                <a:uLnTx/>
                <a:uFillTx/>
                <a:latin typeface="Arial" charset="0"/>
                <a:ea typeface="+mn-ea"/>
                <a:cs typeface="+mn-cs"/>
              </a:rPr>
              <a:t>Application</a:t>
            </a:r>
          </a:p>
        </p:txBody>
      </p:sp>
      <p:sp>
        <p:nvSpPr>
          <p:cNvPr id="828443" name="Text Box 27"/>
          <p:cNvSpPr txBox="1">
            <a:spLocks noChangeArrowheads="1"/>
          </p:cNvSpPr>
          <p:nvPr/>
        </p:nvSpPr>
        <p:spPr bwMode="auto">
          <a:xfrm>
            <a:off x="6804025" y="2449513"/>
            <a:ext cx="720725" cy="366712"/>
          </a:xfrm>
          <a:prstGeom prst="rect">
            <a:avLst/>
          </a:prstGeom>
          <a:noFill/>
          <a:ln w="12700">
            <a:noFill/>
            <a:miter lim="800000"/>
            <a:headEnd/>
            <a:tailEnd/>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mn-cs"/>
              </a:rPr>
              <a:t>7</a:t>
            </a:r>
          </a:p>
        </p:txBody>
      </p:sp>
      <p:pic>
        <p:nvPicPr>
          <p:cNvPr id="828444" name="Picture 28"/>
          <p:cNvPicPr>
            <a:picLocks noChangeAspect="1" noChangeArrowheads="1"/>
          </p:cNvPicPr>
          <p:nvPr/>
        </p:nvPicPr>
        <p:blipFill>
          <a:blip r:embed="rId4" cstate="print"/>
          <a:srcRect/>
          <a:stretch>
            <a:fillRect/>
          </a:stretch>
        </p:blipFill>
        <p:spPr bwMode="auto">
          <a:xfrm>
            <a:off x="7380288" y="115888"/>
            <a:ext cx="979487" cy="1800225"/>
          </a:xfrm>
          <a:prstGeom prst="rect">
            <a:avLst/>
          </a:prstGeom>
          <a:noFill/>
          <a:ln w="12700">
            <a:noFill/>
            <a:miter lim="800000"/>
            <a:headEnd type="none" w="sm" len="sm"/>
            <a:tailEnd type="none" w="med" len="lg"/>
          </a:ln>
          <a:effectLst/>
        </p:spPr>
      </p:pic>
      <p:sp>
        <p:nvSpPr>
          <p:cNvPr id="828445" name="Text Box 29"/>
          <p:cNvSpPr txBox="1">
            <a:spLocks noChangeArrowheads="1"/>
          </p:cNvSpPr>
          <p:nvPr/>
        </p:nvSpPr>
        <p:spPr bwMode="auto">
          <a:xfrm>
            <a:off x="4787900" y="2276475"/>
            <a:ext cx="2232025" cy="519113"/>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Arial" charset="0"/>
                <a:ea typeface="+mn-ea"/>
                <a:cs typeface="+mn-cs"/>
              </a:rPr>
              <a:t>High Level</a:t>
            </a:r>
          </a:p>
        </p:txBody>
      </p:sp>
      <p:grpSp>
        <p:nvGrpSpPr>
          <p:cNvPr id="2" name="Group 30"/>
          <p:cNvGrpSpPr>
            <a:grpSpLocks/>
          </p:cNvGrpSpPr>
          <p:nvPr/>
        </p:nvGrpSpPr>
        <p:grpSpPr bwMode="auto">
          <a:xfrm>
            <a:off x="1979613" y="4268788"/>
            <a:ext cx="2376487" cy="1814512"/>
            <a:chOff x="1247" y="2523"/>
            <a:chExt cx="1497" cy="1143"/>
          </a:xfrm>
        </p:grpSpPr>
        <p:sp>
          <p:nvSpPr>
            <p:cNvPr id="828447" name="Text Box 31"/>
            <p:cNvSpPr txBox="1">
              <a:spLocks noChangeArrowheads="1"/>
            </p:cNvSpPr>
            <p:nvPr/>
          </p:nvSpPr>
          <p:spPr bwMode="auto">
            <a:xfrm>
              <a:off x="1927" y="3339"/>
              <a:ext cx="817" cy="327"/>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Core</a:t>
              </a:r>
            </a:p>
          </p:txBody>
        </p:sp>
        <p:sp>
          <p:nvSpPr>
            <p:cNvPr id="828448" name="Line 32"/>
            <p:cNvSpPr>
              <a:spLocks noChangeShapeType="1"/>
            </p:cNvSpPr>
            <p:nvPr/>
          </p:nvSpPr>
          <p:spPr bwMode="auto">
            <a:xfrm flipH="1" flipV="1">
              <a:off x="1247" y="2523"/>
              <a:ext cx="590" cy="998"/>
            </a:xfrm>
            <a:prstGeom prst="line">
              <a:avLst/>
            </a:prstGeom>
            <a:noFill/>
            <a:ln w="12700">
              <a:solidFill>
                <a:schemeClr val="tx1"/>
              </a:solidFill>
              <a:round/>
              <a:headEnd type="none" w="sm" len="sm"/>
              <a:tailEnd type="stealth" w="med" len="lg"/>
            </a:ln>
            <a:effectLst/>
          </p:spPr>
          <p:txBody>
            <a:bodyPr lIns="90000" tIns="46800" rIns="90000" bIns="468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3" name="Group 33"/>
          <p:cNvGrpSpPr>
            <a:grpSpLocks/>
          </p:cNvGrpSpPr>
          <p:nvPr/>
        </p:nvGrpSpPr>
        <p:grpSpPr bwMode="auto">
          <a:xfrm>
            <a:off x="1979613" y="1604963"/>
            <a:ext cx="3097212" cy="719137"/>
            <a:chOff x="1247" y="845"/>
            <a:chExt cx="1724" cy="453"/>
          </a:xfrm>
        </p:grpSpPr>
        <p:sp>
          <p:nvSpPr>
            <p:cNvPr id="828450" name="Text Box 34"/>
            <p:cNvSpPr txBox="1">
              <a:spLocks noChangeArrowheads="1"/>
            </p:cNvSpPr>
            <p:nvPr/>
          </p:nvSpPr>
          <p:spPr bwMode="auto">
            <a:xfrm>
              <a:off x="1837" y="845"/>
              <a:ext cx="1134" cy="327"/>
            </a:xfrm>
            <a:prstGeom prst="rect">
              <a:avLst/>
            </a:prstGeom>
            <a:noFill/>
            <a:ln w="12700">
              <a:noFill/>
              <a:miter lim="800000"/>
              <a:headEnd type="none" w="sm" len="sm"/>
              <a:tailEnd type="none" w="med" len="lg"/>
            </a:ln>
            <a:effectLst/>
          </p:spPr>
          <p:txBody>
            <a:bodyPr lIns="90000" tIns="46800" rIns="90000" bIns="4680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n-ea"/>
                  <a:cs typeface="+mn-cs"/>
                </a:rPr>
                <a:t>Peripheral</a:t>
              </a:r>
            </a:p>
          </p:txBody>
        </p:sp>
        <p:sp>
          <p:nvSpPr>
            <p:cNvPr id="828451" name="Line 35"/>
            <p:cNvSpPr>
              <a:spLocks noChangeShapeType="1"/>
            </p:cNvSpPr>
            <p:nvPr/>
          </p:nvSpPr>
          <p:spPr bwMode="auto">
            <a:xfrm flipH="1">
              <a:off x="1247" y="1071"/>
              <a:ext cx="590" cy="227"/>
            </a:xfrm>
            <a:prstGeom prst="line">
              <a:avLst/>
            </a:prstGeom>
            <a:noFill/>
            <a:ln w="12700">
              <a:solidFill>
                <a:schemeClr val="tx1"/>
              </a:solidFill>
              <a:round/>
              <a:headEnd type="none" w="sm" len="sm"/>
              <a:tailEnd type="stealth" w="med" len="lg"/>
            </a:ln>
            <a:effectLst/>
          </p:spPr>
          <p:txBody>
            <a:bodyPr lIns="90000" tIns="46800" rIns="90000" bIns="468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8263339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8428"/>
                                        </p:tgtEl>
                                        <p:attrNameLst>
                                          <p:attrName>style.visibility</p:attrName>
                                        </p:attrNameLst>
                                      </p:cBhvr>
                                      <p:to>
                                        <p:strVal val="visible"/>
                                      </p:to>
                                    </p:set>
                                    <p:animEffect transition="in" filter="wipe(left)">
                                      <p:cBhvr>
                                        <p:cTn id="7" dur="500"/>
                                        <p:tgtEl>
                                          <p:spTgt spid="82842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8445"/>
                                        </p:tgtEl>
                                        <p:attrNameLst>
                                          <p:attrName>style.visibility</p:attrName>
                                        </p:attrNameLst>
                                      </p:cBhvr>
                                      <p:to>
                                        <p:strVal val="visible"/>
                                      </p:to>
                                    </p:set>
                                    <p:animEffect transition="in" filter="wipe(left)">
                                      <p:cBhvr>
                                        <p:cTn id="11" dur="500"/>
                                        <p:tgtEl>
                                          <p:spTgt spid="828445"/>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828425"/>
                                        </p:tgtEl>
                                        <p:attrNameLst>
                                          <p:attrName>style.visibility</p:attrName>
                                        </p:attrNameLst>
                                      </p:cBhvr>
                                      <p:to>
                                        <p:strVal val="visible"/>
                                      </p:to>
                                    </p:set>
                                    <p:anim calcmode="lin" valueType="num">
                                      <p:cBhvr>
                                        <p:cTn id="16" dur="500" fill="hold"/>
                                        <p:tgtEl>
                                          <p:spTgt spid="828425"/>
                                        </p:tgtEl>
                                        <p:attrNameLst>
                                          <p:attrName>ppt_w</p:attrName>
                                        </p:attrNameLst>
                                      </p:cBhvr>
                                      <p:tavLst>
                                        <p:tav tm="0">
                                          <p:val>
                                            <p:fltVal val="0"/>
                                          </p:val>
                                        </p:tav>
                                        <p:tav tm="100000">
                                          <p:val>
                                            <p:strVal val="#ppt_w"/>
                                          </p:val>
                                        </p:tav>
                                      </p:tavLst>
                                    </p:anim>
                                    <p:anim calcmode="lin" valueType="num">
                                      <p:cBhvr>
                                        <p:cTn id="17" dur="500" fill="hold"/>
                                        <p:tgtEl>
                                          <p:spTgt spid="828425"/>
                                        </p:tgtEl>
                                        <p:attrNameLst>
                                          <p:attrName>ppt_h</p:attrName>
                                        </p:attrNameLst>
                                      </p:cBhvr>
                                      <p:tavLst>
                                        <p:tav tm="0">
                                          <p:val>
                                            <p:fltVal val="0"/>
                                          </p:val>
                                        </p:tav>
                                        <p:tav tm="100000">
                                          <p:val>
                                            <p:strVal val="#ppt_h"/>
                                          </p:val>
                                        </p:tav>
                                      </p:tavLst>
                                    </p:anim>
                                    <p:animEffect transition="in" filter="fade">
                                      <p:cBhvr>
                                        <p:cTn id="18" dur="500"/>
                                        <p:tgtEl>
                                          <p:spTgt spid="828425"/>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right)">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right)">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428" grpId="0"/>
      <p:bldP spid="828445" grpId="0"/>
    </p:bldLst>
  </p:timing>
</p:sld>
</file>

<file path=ppt/slides/slide5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pSp>
        <p:nvGrpSpPr>
          <p:cNvPr id="9" name="Group 36"/>
          <p:cNvGrpSpPr>
            <a:grpSpLocks/>
          </p:cNvGrpSpPr>
          <p:nvPr/>
        </p:nvGrpSpPr>
        <p:grpSpPr bwMode="auto">
          <a:xfrm>
            <a:off x="2123728" y="1124744"/>
            <a:ext cx="6486926" cy="5184576"/>
            <a:chOff x="2063" y="979"/>
            <a:chExt cx="3397" cy="2715"/>
          </a:xfrm>
          <a:solidFill>
            <a:schemeClr val="bg1">
              <a:lumMod val="85000"/>
            </a:schemeClr>
          </a:solidFill>
        </p:grpSpPr>
        <p:grpSp>
          <p:nvGrpSpPr>
            <p:cNvPr id="10" name="Group 34"/>
            <p:cNvGrpSpPr>
              <a:grpSpLocks/>
            </p:cNvGrpSpPr>
            <p:nvPr/>
          </p:nvGrpSpPr>
          <p:grpSpPr bwMode="auto">
            <a:xfrm>
              <a:off x="2063" y="996"/>
              <a:ext cx="3397" cy="2698"/>
              <a:chOff x="2063" y="996"/>
              <a:chExt cx="3397" cy="2698"/>
            </a:xfrm>
            <a:grpFill/>
          </p:grpSpPr>
          <p:grpSp>
            <p:nvGrpSpPr>
              <p:cNvPr id="12" name="Group 6"/>
              <p:cNvGrpSpPr>
                <a:grpSpLocks/>
              </p:cNvGrpSpPr>
              <p:nvPr/>
            </p:nvGrpSpPr>
            <p:grpSpPr bwMode="auto">
              <a:xfrm>
                <a:off x="2335" y="1870"/>
                <a:ext cx="618" cy="673"/>
                <a:chOff x="2335" y="1870"/>
                <a:chExt cx="618" cy="673"/>
              </a:xfrm>
              <a:grpFill/>
            </p:grpSpPr>
            <p:sp>
              <p:nvSpPr>
                <p:cNvPr id="42"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43"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3"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14"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15"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17"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18"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19"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0"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21"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22"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1"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228600" y="44624"/>
            <a:ext cx="8686800" cy="685800"/>
          </a:xfrm>
        </p:spPr>
        <p:txBody>
          <a:bodyPr/>
          <a:lstStyle/>
          <a:p>
            <a:r>
              <a:rPr lang="en-US" dirty="0"/>
              <a:t>CS Group enters the scene</a:t>
            </a:r>
          </a:p>
        </p:txBody>
      </p:sp>
      <p:sp>
        <p:nvSpPr>
          <p:cNvPr id="16" name="Rectangle 5"/>
          <p:cNvSpPr>
            <a:spLocks noChangeArrowheads="1"/>
          </p:cNvSpPr>
          <p:nvPr/>
        </p:nvSpPr>
        <p:spPr bwMode="auto">
          <a:xfrm>
            <a:off x="1618879" y="1201262"/>
            <a:ext cx="2881114" cy="439479"/>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400" b="0" dirty="0"/>
              <a:t>CERN</a:t>
            </a:r>
          </a:p>
        </p:txBody>
      </p:sp>
      <p:sp>
        <p:nvSpPr>
          <p:cNvPr id="49" name="Down Arrow 48"/>
          <p:cNvSpPr/>
          <p:nvPr/>
        </p:nvSpPr>
        <p:spPr bwMode="auto">
          <a:xfrm>
            <a:off x="179512" y="980728"/>
            <a:ext cx="648072" cy="5409780"/>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TextBox 49"/>
          <p:cNvSpPr txBox="1"/>
          <p:nvPr/>
        </p:nvSpPr>
        <p:spPr>
          <a:xfrm>
            <a:off x="251520" y="1281475"/>
            <a:ext cx="576064" cy="461665"/>
          </a:xfrm>
          <a:prstGeom prst="rect">
            <a:avLst/>
          </a:prstGeom>
          <a:noFill/>
        </p:spPr>
        <p:txBody>
          <a:bodyPr wrap="square" rtlCol="0">
            <a:spAutoFit/>
          </a:bodyPr>
          <a:lstStyle/>
          <a:p>
            <a:r>
              <a:rPr lang="en-US" sz="2400" dirty="0">
                <a:solidFill>
                  <a:schemeClr val="accent3"/>
                </a:solidFill>
              </a:rPr>
              <a:t>83</a:t>
            </a:r>
            <a:endParaRPr lang="en-GB" sz="2400" dirty="0">
              <a:solidFill>
                <a:schemeClr val="accent3"/>
              </a:solidFill>
            </a:endParaRPr>
          </a:p>
        </p:txBody>
      </p:sp>
      <p:sp>
        <p:nvSpPr>
          <p:cNvPr id="67" name="TextBox 66"/>
          <p:cNvSpPr txBox="1"/>
          <p:nvPr/>
        </p:nvSpPr>
        <p:spPr>
          <a:xfrm>
            <a:off x="1194876" y="2924944"/>
            <a:ext cx="7625596" cy="781752"/>
          </a:xfrm>
          <a:prstGeom prst="rect">
            <a:avLst/>
          </a:prstGeom>
          <a:noFill/>
        </p:spPr>
        <p:txBody>
          <a:bodyPr wrap="square" rtlCol="0">
            <a:spAutoFit/>
          </a:bodyPr>
          <a:lstStyle/>
          <a:p>
            <a:pPr marL="285750" indent="-285750">
              <a:lnSpc>
                <a:spcPct val="80000"/>
              </a:lnSpc>
              <a:spcBef>
                <a:spcPts val="1200"/>
              </a:spcBef>
              <a:buClr>
                <a:schemeClr val="accent2"/>
              </a:buClr>
              <a:buSzPct val="75000"/>
              <a:buFont typeface="Monotype Sorts" charset="2"/>
              <a:buChar char="n"/>
            </a:pPr>
            <a:r>
              <a:rPr lang="en-US" sz="2800" b="0" kern="0" dirty="0">
                <a:latin typeface="+mn-lt"/>
              </a:rPr>
              <a:t>I am appointed </a:t>
            </a:r>
            <a:r>
              <a:rPr lang="en-US" sz="2800" b="0" kern="0" dirty="0">
                <a:solidFill>
                  <a:srgbClr val="006699"/>
                </a:solidFill>
                <a:latin typeface="+mn-lt"/>
              </a:rPr>
              <a:t>SL for External Networking</a:t>
            </a:r>
            <a:br>
              <a:rPr lang="en-US" sz="2800" b="0" kern="0" dirty="0">
                <a:latin typeface="+mn-lt"/>
              </a:rPr>
            </a:br>
            <a:endParaRPr lang="en-US" sz="2800" b="0" kern="0" dirty="0">
              <a:latin typeface="+mn-lt"/>
            </a:endParaRPr>
          </a:p>
        </p:txBody>
      </p:sp>
      <p:sp>
        <p:nvSpPr>
          <p:cNvPr id="25" name="Left Arrow 24"/>
          <p:cNvSpPr/>
          <p:nvPr/>
        </p:nvSpPr>
        <p:spPr bwMode="auto">
          <a:xfrm>
            <a:off x="755576" y="1052737"/>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endParaRPr lang="en-GB" sz="2400" b="0"/>
          </a:p>
        </p:txBody>
      </p:sp>
      <p:pic>
        <p:nvPicPr>
          <p:cNvPr id="17410" name="Picture 2" descr="\\cern.ch\dfs\Users\f\fluckige\Documents\My Pictures\01 FF-AF-EVF\Francois photos identités-copy-for-reeinit\Photos JPEG\Photo_identité-42-777-103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954898"/>
            <a:ext cx="1184275" cy="1570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100001"/>
      </p:ext>
    </p:extLst>
  </p:cSld>
  <p:clrMapOvr>
    <a:overrideClrMapping bg1="lt1" tx1="dk1" bg2="lt2" tx2="dk2" accent1="accent1" accent2="accent2" accent3="accent3" accent4="accent4" accent5="accent5" accent6="accent6" hlink="hlink" folHlink="folHlink"/>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7">
                                            <p:txEl>
                                              <p:pRg st="0" end="0"/>
                                            </p:txEl>
                                          </p:spTgt>
                                        </p:tgtEl>
                                        <p:attrNameLst>
                                          <p:attrName>style.visibility</p:attrName>
                                        </p:attrNameLst>
                                      </p:cBhvr>
                                      <p:to>
                                        <p:strVal val="visible"/>
                                      </p:to>
                                    </p:set>
                                    <p:animEffect transition="in" filter="dissolve">
                                      <p:cBhvr>
                                        <p:cTn id="17" dur="500"/>
                                        <p:tgtEl>
                                          <p:spTgt spid="67">
                                            <p:txEl>
                                              <p:pRg st="0" end="0"/>
                                            </p:txEl>
                                          </p:spTgt>
                                        </p:tgtEl>
                                      </p:cBhvr>
                                    </p:animEffect>
                                  </p:childTnLst>
                                </p:cTn>
                              </p:par>
                              <p:par>
                                <p:cTn id="18" presetID="53" presetClass="entr" presetSubtype="16" fill="hold" nodeType="withEffect">
                                  <p:stCondLst>
                                    <p:cond delay="0"/>
                                  </p:stCondLst>
                                  <p:childTnLst>
                                    <p:set>
                                      <p:cBhvr>
                                        <p:cTn id="19" dur="1" fill="hold">
                                          <p:stCondLst>
                                            <p:cond delay="0"/>
                                          </p:stCondLst>
                                        </p:cTn>
                                        <p:tgtEl>
                                          <p:spTgt spid="17410"/>
                                        </p:tgtEl>
                                        <p:attrNameLst>
                                          <p:attrName>style.visibility</p:attrName>
                                        </p:attrNameLst>
                                      </p:cBhvr>
                                      <p:to>
                                        <p:strVal val="visible"/>
                                      </p:to>
                                    </p:set>
                                    <p:anim calcmode="lin" valueType="num">
                                      <p:cBhvr>
                                        <p:cTn id="20" dur="500" fill="hold"/>
                                        <p:tgtEl>
                                          <p:spTgt spid="17410"/>
                                        </p:tgtEl>
                                        <p:attrNameLst>
                                          <p:attrName>ppt_w</p:attrName>
                                        </p:attrNameLst>
                                      </p:cBhvr>
                                      <p:tavLst>
                                        <p:tav tm="0">
                                          <p:val>
                                            <p:fltVal val="0"/>
                                          </p:val>
                                        </p:tav>
                                        <p:tav tm="100000">
                                          <p:val>
                                            <p:strVal val="#ppt_w"/>
                                          </p:val>
                                        </p:tav>
                                      </p:tavLst>
                                    </p:anim>
                                    <p:anim calcmode="lin" valueType="num">
                                      <p:cBhvr>
                                        <p:cTn id="21" dur="500" fill="hold"/>
                                        <p:tgtEl>
                                          <p:spTgt spid="17410"/>
                                        </p:tgtEl>
                                        <p:attrNameLst>
                                          <p:attrName>ppt_h</p:attrName>
                                        </p:attrNameLst>
                                      </p:cBhvr>
                                      <p:tavLst>
                                        <p:tav tm="0">
                                          <p:val>
                                            <p:fltVal val="0"/>
                                          </p:val>
                                        </p:tav>
                                        <p:tav tm="100000">
                                          <p:val>
                                            <p:strVal val="#ppt_h"/>
                                          </p:val>
                                        </p:tav>
                                      </p:tavLst>
                                    </p:anim>
                                    <p:animEffect transition="in" filter="fade">
                                      <p:cBhvr>
                                        <p:cTn id="22"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5"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 Contribution to Internet Structures</a:t>
            </a:r>
            <a:endParaRPr lang="en-GB" dirty="0"/>
          </a:p>
        </p:txBody>
      </p:sp>
      <p:sp>
        <p:nvSpPr>
          <p:cNvPr id="3" name="Down Arrow 2"/>
          <p:cNvSpPr/>
          <p:nvPr/>
        </p:nvSpPr>
        <p:spPr bwMode="auto">
          <a:xfrm>
            <a:off x="107504" y="772412"/>
            <a:ext cx="648072" cy="5176868"/>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43" name="TextBox 42"/>
          <p:cNvSpPr txBox="1"/>
          <p:nvPr/>
        </p:nvSpPr>
        <p:spPr>
          <a:xfrm>
            <a:off x="179512" y="1379735"/>
            <a:ext cx="576064" cy="461665"/>
          </a:xfrm>
          <a:prstGeom prst="rect">
            <a:avLst/>
          </a:prstGeom>
          <a:noFill/>
        </p:spPr>
        <p:txBody>
          <a:bodyPr wrap="square" rtlCol="0">
            <a:spAutoFit/>
          </a:bodyPr>
          <a:lstStyle/>
          <a:p>
            <a:r>
              <a:rPr lang="en-US" sz="2400" dirty="0">
                <a:solidFill>
                  <a:schemeClr val="accent3"/>
                </a:solidFill>
              </a:rPr>
              <a:t>86</a:t>
            </a:r>
            <a:endParaRPr lang="en-GB" sz="2400" dirty="0">
              <a:solidFill>
                <a:schemeClr val="accent3"/>
              </a:solidFill>
            </a:endParaRPr>
          </a:p>
        </p:txBody>
      </p:sp>
      <p:sp>
        <p:nvSpPr>
          <p:cNvPr id="45" name="Rectangle 25"/>
          <p:cNvSpPr>
            <a:spLocks noChangeArrowheads="1"/>
          </p:cNvSpPr>
          <p:nvPr/>
        </p:nvSpPr>
        <p:spPr bwMode="auto">
          <a:xfrm>
            <a:off x="1652269" y="1177589"/>
            <a:ext cx="3279771" cy="902427"/>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algn="ctr" defTabSz="736600">
              <a:lnSpc>
                <a:spcPct val="94000"/>
              </a:lnSpc>
            </a:pPr>
            <a:r>
              <a:rPr lang="en-US" sz="2800" dirty="0"/>
              <a:t>IETF</a:t>
            </a:r>
          </a:p>
          <a:p>
            <a:pPr algn="ctr" defTabSz="736600">
              <a:lnSpc>
                <a:spcPct val="94000"/>
              </a:lnSpc>
            </a:pPr>
            <a:r>
              <a:rPr lang="en-US" sz="2800" b="0" dirty="0"/>
              <a:t>Created</a:t>
            </a:r>
          </a:p>
        </p:txBody>
      </p:sp>
      <p:sp>
        <p:nvSpPr>
          <p:cNvPr id="46" name="Left Arrow 45"/>
          <p:cNvSpPr/>
          <p:nvPr/>
        </p:nvSpPr>
        <p:spPr bwMode="auto">
          <a:xfrm>
            <a:off x="773501" y="980728"/>
            <a:ext cx="648072" cy="1296144"/>
          </a:xfrm>
          <a:prstGeom prst="leftArrow">
            <a:avLst>
              <a:gd name="adj1" fmla="val 71033"/>
              <a:gd name="adj2" fmla="val 47894"/>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noAutofit/>
            <a:flatTx/>
          </a:bodyPr>
          <a:lstStyle/>
          <a:p>
            <a:pPr algn="ctr" defTabSz="736600">
              <a:lnSpc>
                <a:spcPct val="94000"/>
              </a:lnSpc>
            </a:pPr>
            <a:endParaRPr lang="en-GB" sz="2800" b="0"/>
          </a:p>
        </p:txBody>
      </p:sp>
      <p:sp>
        <p:nvSpPr>
          <p:cNvPr id="5" name="TextBox 4"/>
          <p:cNvSpPr txBox="1"/>
          <p:nvPr/>
        </p:nvSpPr>
        <p:spPr>
          <a:xfrm>
            <a:off x="5364088" y="4581130"/>
            <a:ext cx="3386504" cy="830997"/>
          </a:xfrm>
          <a:prstGeom prst="rect">
            <a:avLst/>
          </a:prstGeom>
          <a:noFill/>
        </p:spPr>
        <p:txBody>
          <a:bodyPr wrap="none" rtlCol="0">
            <a:spAutoFit/>
          </a:bodyPr>
          <a:lstStyle/>
          <a:p>
            <a:pPr algn="ctr"/>
            <a:r>
              <a:rPr lang="en-US" sz="2400" b="0" i="1" dirty="0"/>
              <a:t>Brian Carpenter, CERN</a:t>
            </a:r>
          </a:p>
          <a:p>
            <a:pPr algn="ctr"/>
            <a:r>
              <a:rPr lang="en-US" sz="2400" b="0" i="1" dirty="0"/>
              <a:t>Chair  2005 -2007</a:t>
            </a:r>
            <a:endParaRPr lang="en-GB" sz="2400" b="0" i="1" dirty="0"/>
          </a:p>
        </p:txBody>
      </p:sp>
      <p:sp>
        <p:nvSpPr>
          <p:cNvPr id="6" name="TextBox 5"/>
          <p:cNvSpPr txBox="1"/>
          <p:nvPr/>
        </p:nvSpPr>
        <p:spPr>
          <a:xfrm>
            <a:off x="1110370" y="3645024"/>
            <a:ext cx="3821670" cy="2677656"/>
          </a:xfrm>
          <a:prstGeom prst="rect">
            <a:avLst/>
          </a:prstGeom>
          <a:noFill/>
          <a:ln>
            <a:solidFill>
              <a:srgbClr val="006699"/>
            </a:solidFill>
          </a:ln>
        </p:spPr>
        <p:txBody>
          <a:bodyPr wrap="square" rtlCol="0">
            <a:spAutoFit/>
          </a:bodyPr>
          <a:lstStyle/>
          <a:p>
            <a:pPr algn="ctr"/>
            <a:r>
              <a:rPr lang="en-GB" sz="2800" b="0" dirty="0"/>
              <a:t> </a:t>
            </a:r>
            <a:r>
              <a:rPr lang="en-GB" sz="2800" dirty="0"/>
              <a:t>Internet Engineering Task Force</a:t>
            </a:r>
            <a:endParaRPr lang="en-US" sz="2800" b="0" dirty="0"/>
          </a:p>
          <a:p>
            <a:pPr algn="ctr"/>
            <a:endParaRPr lang="en-US" sz="2800" b="0" dirty="0"/>
          </a:p>
          <a:p>
            <a:pPr algn="ctr"/>
            <a:r>
              <a:rPr lang="en-US" sz="2800" b="0" dirty="0"/>
              <a:t>The </a:t>
            </a:r>
            <a:r>
              <a:rPr lang="en-US" sz="2800" dirty="0">
                <a:solidFill>
                  <a:srgbClr val="006699"/>
                </a:solidFill>
              </a:rPr>
              <a:t>fully open </a:t>
            </a:r>
            <a:r>
              <a:rPr lang="en-US" sz="2800" b="0" dirty="0"/>
              <a:t>structure no develop Internet Standards</a:t>
            </a:r>
            <a:endParaRPr lang="en-GB" sz="2800" b="0" dirty="0"/>
          </a:p>
        </p:txBody>
      </p:sp>
      <p:pic>
        <p:nvPicPr>
          <p:cNvPr id="80904" name="Picture 8" descr="http://image2.sina.com.cn/IT/ul/2005/1029/U1235P2DT20051029095234.gif"/>
          <p:cNvPicPr>
            <a:picLocks noChangeAspect="1" noChangeArrowheads="1"/>
          </p:cNvPicPr>
          <p:nvPr/>
        </p:nvPicPr>
        <p:blipFill rotWithShape="1">
          <a:blip r:embed="rId3">
            <a:extLst>
              <a:ext uri="{28A0092B-C50C-407E-A947-70E740481C1C}">
                <a14:useLocalDpi xmlns:a14="http://schemas.microsoft.com/office/drawing/2010/main" val="0"/>
              </a:ext>
            </a:extLst>
          </a:blip>
          <a:srcRect b="19832"/>
          <a:stretch/>
        </p:blipFill>
        <p:spPr bwMode="auto">
          <a:xfrm>
            <a:off x="5214826" y="1161897"/>
            <a:ext cx="3619500" cy="3436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285763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80904"/>
                                        </p:tgtEl>
                                        <p:attrNameLst>
                                          <p:attrName>style.visibility</p:attrName>
                                        </p:attrNameLst>
                                      </p:cBhvr>
                                      <p:to>
                                        <p:strVal val="visible"/>
                                      </p:to>
                                    </p:set>
                                    <p:anim calcmode="lin" valueType="num">
                                      <p:cBhvr>
                                        <p:cTn id="26" dur="500" fill="hold"/>
                                        <p:tgtEl>
                                          <p:spTgt spid="80904"/>
                                        </p:tgtEl>
                                        <p:attrNameLst>
                                          <p:attrName>ppt_w</p:attrName>
                                        </p:attrNameLst>
                                      </p:cBhvr>
                                      <p:tavLst>
                                        <p:tav tm="0">
                                          <p:val>
                                            <p:fltVal val="0"/>
                                          </p:val>
                                        </p:tav>
                                        <p:tav tm="100000">
                                          <p:val>
                                            <p:strVal val="#ppt_w"/>
                                          </p:val>
                                        </p:tav>
                                      </p:tavLst>
                                    </p:anim>
                                    <p:anim calcmode="lin" valueType="num">
                                      <p:cBhvr>
                                        <p:cTn id="27" dur="500" fill="hold"/>
                                        <p:tgtEl>
                                          <p:spTgt spid="80904"/>
                                        </p:tgtEl>
                                        <p:attrNameLst>
                                          <p:attrName>ppt_h</p:attrName>
                                        </p:attrNameLst>
                                      </p:cBhvr>
                                      <p:tavLst>
                                        <p:tav tm="0">
                                          <p:val>
                                            <p:fltVal val="0"/>
                                          </p:val>
                                        </p:tav>
                                        <p:tav tm="100000">
                                          <p:val>
                                            <p:strVal val="#ppt_h"/>
                                          </p:val>
                                        </p:tav>
                                      </p:tavLst>
                                    </p:anim>
                                    <p:animEffect transition="in" filter="fade">
                                      <p:cBhvr>
                                        <p:cTn id="28" dur="500"/>
                                        <p:tgtEl>
                                          <p:spTgt spid="809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5" grpId="0"/>
      <p:bldP spid="6"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r>
              <a:rPr lang="en-US" dirty="0">
                <a:solidFill>
                  <a:schemeClr val="bg1"/>
                </a:solidFill>
              </a:rPr>
              <a:t>Berlin, 3</a:t>
            </a:r>
            <a:r>
              <a:rPr lang="en-US" baseline="30000" dirty="0">
                <a:solidFill>
                  <a:schemeClr val="bg1"/>
                </a:solidFill>
              </a:rPr>
              <a:t>rd</a:t>
            </a:r>
            <a:r>
              <a:rPr lang="en-US" dirty="0">
                <a:solidFill>
                  <a:schemeClr val="bg1"/>
                </a:solidFill>
              </a:rPr>
              <a:t> August  2013</a:t>
            </a:r>
            <a:endParaRPr lang="en-GB" dirty="0">
              <a:solidFill>
                <a:schemeClr val="bg1"/>
              </a:solidFill>
            </a:endParaRPr>
          </a:p>
        </p:txBody>
      </p:sp>
      <p:pic>
        <p:nvPicPr>
          <p:cNvPr id="2050" name="Picture 2" descr="C:\Local Files\Temp Photos\Professional\2013 Berlin\IMG_534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28" y="1124744"/>
            <a:ext cx="8968968" cy="504056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p:cNvSpPr txBox="1">
            <a:spLocks noChangeArrowheads="1"/>
          </p:cNvSpPr>
          <p:nvPr/>
        </p:nvSpPr>
        <p:spPr bwMode="auto">
          <a:xfrm>
            <a:off x="251520" y="5983560"/>
            <a:ext cx="8686800" cy="685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a:lstStyle>
          <a:p>
            <a:r>
              <a:rPr lang="en-US" kern="0" dirty="0">
                <a:solidFill>
                  <a:srgbClr val="FFFFFF"/>
                </a:solidFill>
              </a:rPr>
              <a:t>Internet Hall of Fame Award</a:t>
            </a:r>
            <a:endParaRPr lang="en-GB" kern="0" dirty="0">
              <a:solidFill>
                <a:srgbClr val="FFFFFF"/>
              </a:solidFill>
            </a:endParaRPr>
          </a:p>
        </p:txBody>
      </p:sp>
    </p:spTree>
    <p:extLst>
      <p:ext uri="{BB962C8B-B14F-4D97-AF65-F5344CB8AC3E}">
        <p14:creationId xmlns:p14="http://schemas.microsoft.com/office/powerpoint/2010/main" val="101867701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36"/>
          <p:cNvGrpSpPr>
            <a:grpSpLocks/>
          </p:cNvGrpSpPr>
          <p:nvPr/>
        </p:nvGrpSpPr>
        <p:grpSpPr bwMode="auto">
          <a:xfrm>
            <a:off x="2261538" y="1124744"/>
            <a:ext cx="6486926" cy="5184576"/>
            <a:chOff x="2063" y="979"/>
            <a:chExt cx="3397" cy="2715"/>
          </a:xfrm>
          <a:solidFill>
            <a:schemeClr val="bg1">
              <a:lumMod val="85000"/>
            </a:schemeClr>
          </a:solidFill>
        </p:grpSpPr>
        <p:grpSp>
          <p:nvGrpSpPr>
            <p:cNvPr id="14" name="Group 34"/>
            <p:cNvGrpSpPr>
              <a:grpSpLocks/>
            </p:cNvGrpSpPr>
            <p:nvPr/>
          </p:nvGrpSpPr>
          <p:grpSpPr bwMode="auto">
            <a:xfrm>
              <a:off x="2063" y="996"/>
              <a:ext cx="3397" cy="2698"/>
              <a:chOff x="2063" y="996"/>
              <a:chExt cx="3397" cy="2698"/>
            </a:xfrm>
            <a:grpFill/>
          </p:grpSpPr>
          <p:grpSp>
            <p:nvGrpSpPr>
              <p:cNvPr id="17" name="Group 6"/>
              <p:cNvGrpSpPr>
                <a:grpSpLocks/>
              </p:cNvGrpSpPr>
              <p:nvPr/>
            </p:nvGrpSpPr>
            <p:grpSpPr bwMode="auto">
              <a:xfrm>
                <a:off x="2335" y="1870"/>
                <a:ext cx="618" cy="673"/>
                <a:chOff x="2335" y="1870"/>
                <a:chExt cx="618" cy="673"/>
              </a:xfrm>
              <a:grpFill/>
            </p:grpSpPr>
            <p:sp>
              <p:nvSpPr>
                <p:cNvPr id="52"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8"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6"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5"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 name="Title 1"/>
          <p:cNvSpPr>
            <a:spLocks noGrp="1"/>
          </p:cNvSpPr>
          <p:nvPr>
            <p:ph type="title"/>
          </p:nvPr>
        </p:nvSpPr>
        <p:spPr>
          <a:xfrm>
            <a:off x="228600" y="438944"/>
            <a:ext cx="8686800" cy="685800"/>
          </a:xfrm>
        </p:spPr>
        <p:txBody>
          <a:bodyPr/>
          <a:lstStyle/>
          <a:p>
            <a:r>
              <a:rPr lang="en-US" dirty="0"/>
              <a:t>The emergence of A&amp;R Networks</a:t>
            </a:r>
            <a:br>
              <a:rPr lang="en-US" dirty="0"/>
            </a:br>
            <a:r>
              <a:rPr lang="en-US" dirty="0"/>
              <a:t>Europe</a:t>
            </a:r>
          </a:p>
        </p:txBody>
      </p:sp>
      <p:sp>
        <p:nvSpPr>
          <p:cNvPr id="16" name="Rectangle 5"/>
          <p:cNvSpPr>
            <a:spLocks noChangeArrowheads="1"/>
          </p:cNvSpPr>
          <p:nvPr/>
        </p:nvSpPr>
        <p:spPr bwMode="auto">
          <a:xfrm>
            <a:off x="1618879" y="2353390"/>
            <a:ext cx="2881114" cy="439479"/>
          </a:xfrm>
          <a:prstGeom prst="rect">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charset="0"/>
                <a:ea typeface="+mn-ea"/>
                <a:cs typeface="+mn-cs"/>
              </a:rPr>
              <a:t>UK: </a:t>
            </a:r>
            <a:r>
              <a:rPr kumimoji="0" lang="en-US" sz="2400" b="0" i="0" u="none" strike="noStrike" kern="1200" cap="none" spc="0" normalizeH="0" baseline="0" noProof="0" dirty="0" err="1">
                <a:ln>
                  <a:noFill/>
                </a:ln>
                <a:solidFill>
                  <a:srgbClr val="000000"/>
                </a:solidFill>
                <a:effectLst/>
                <a:uLnTx/>
                <a:uFillTx/>
                <a:latin typeface="Arial" charset="0"/>
                <a:ea typeface="+mn-ea"/>
                <a:cs typeface="+mn-cs"/>
              </a:rPr>
              <a:t>JANet</a:t>
            </a:r>
            <a:endParaRPr kumimoji="0" lang="en-US" sz="2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9" name="Down Arrow 48"/>
          <p:cNvSpPr/>
          <p:nvPr/>
        </p:nvSpPr>
        <p:spPr bwMode="auto">
          <a:xfrm>
            <a:off x="179512" y="1052736"/>
            <a:ext cx="648072" cy="5400600"/>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TextBox 49"/>
          <p:cNvSpPr txBox="1"/>
          <p:nvPr/>
        </p:nvSpPr>
        <p:spPr>
          <a:xfrm>
            <a:off x="251520" y="2357409"/>
            <a:ext cx="576064"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charset="0"/>
                <a:ea typeface="+mn-ea"/>
                <a:cs typeface="+mn-cs"/>
              </a:rPr>
              <a:t>81</a:t>
            </a:r>
            <a:endParaRPr kumimoji="0" lang="en-GB" sz="2400" b="1"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67" name="TextBox 66"/>
          <p:cNvSpPr txBox="1"/>
          <p:nvPr/>
        </p:nvSpPr>
        <p:spPr>
          <a:xfrm>
            <a:off x="4817901" y="2301059"/>
            <a:ext cx="4298971" cy="437043"/>
          </a:xfrm>
          <a:prstGeom prst="rect">
            <a:avLst/>
          </a:prstGeom>
          <a:noFill/>
        </p:spPr>
        <p:txBody>
          <a:bodyPr wrap="square" rtlCol="0">
            <a:spAutoFit/>
          </a:bodyPr>
          <a:lstStyle/>
          <a:p>
            <a:pPr marL="285750" indent="-285750">
              <a:lnSpc>
                <a:spcPct val="80000"/>
              </a:lnSpc>
              <a:spcBef>
                <a:spcPts val="1200"/>
              </a:spcBef>
              <a:buClr>
                <a:schemeClr val="accent2"/>
              </a:buClr>
              <a:buSzPct val="75000"/>
              <a:buFont typeface="Monotype Sorts" charset="2"/>
              <a:buChar char="n"/>
            </a:pPr>
            <a:r>
              <a:rPr lang="en-US" sz="2800" kern="0" dirty="0"/>
              <a:t>Full Protocol Stack </a:t>
            </a:r>
            <a:endParaRPr lang="en-US" sz="2800" kern="0" dirty="0">
              <a:solidFill>
                <a:srgbClr val="006699"/>
              </a:solidFill>
            </a:endParaRPr>
          </a:p>
        </p:txBody>
      </p:sp>
      <p:sp>
        <p:nvSpPr>
          <p:cNvPr id="25" name="Left Arrow 24"/>
          <p:cNvSpPr/>
          <p:nvPr/>
        </p:nvSpPr>
        <p:spPr bwMode="auto">
          <a:xfrm>
            <a:off x="755576" y="2204866"/>
            <a:ext cx="648072" cy="766751"/>
          </a:xfrm>
          <a:prstGeom prst="leftArrow">
            <a:avLst>
              <a:gd name="adj1" fmla="val 56900"/>
              <a:gd name="adj2" fmla="val 57329"/>
            </a:avLst>
          </a:prstGeom>
          <a:gradFill rotWithShape="0">
            <a:gsLst>
              <a:gs pos="0">
                <a:srgbClr val="99FF66"/>
              </a:gs>
              <a:gs pos="100000">
                <a:srgbClr val="80D555"/>
              </a:gs>
            </a:gsLst>
            <a:path path="rect">
              <a:fillToRect r="100000" b="100000"/>
            </a:path>
          </a:gradFill>
          <a:ln w="9525">
            <a:miter lim="800000"/>
            <a:headEnd/>
            <a:tailEnd/>
          </a:ln>
          <a:scene3d>
            <a:camera prst="legacyObliqueTopRight"/>
            <a:lightRig rig="legacyFlat3" dir="b"/>
          </a:scene3d>
          <a:sp3d extrusionH="190500" prstMaterial="legacyMatte">
            <a:bevelT w="13500" h="13500" prst="angle"/>
            <a:bevelB w="13500" h="13500" prst="angle"/>
            <a:extrusionClr>
              <a:srgbClr val="99FF66"/>
            </a:extrusionClr>
          </a:sp3d>
        </p:spPr>
        <p:txBody>
          <a:bodyPr wrap="square" anchor="ctr">
            <a:spAutoFit/>
            <a:flatTx/>
          </a:bodyPr>
          <a:lstStyle/>
          <a:p>
            <a:pPr marL="0" marR="0" lvl="0" indent="0" algn="ctr" defTabSz="736600" rtl="0" eaLnBrk="0" fontAlgn="base" latinLnBrk="0" hangingPunct="0">
              <a:lnSpc>
                <a:spcPct val="94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3" name="Groupe 2">
            <a:extLst>
              <a:ext uri="{FF2B5EF4-FFF2-40B4-BE49-F238E27FC236}">
                <a16:creationId xmlns:a16="http://schemas.microsoft.com/office/drawing/2014/main" id="{7BD8CB29-12CC-2C26-F592-F7055990A019}"/>
              </a:ext>
            </a:extLst>
          </p:cNvPr>
          <p:cNvGrpSpPr/>
          <p:nvPr/>
        </p:nvGrpSpPr>
        <p:grpSpPr>
          <a:xfrm>
            <a:off x="5061562" y="3756248"/>
            <a:ext cx="3182847" cy="2913114"/>
            <a:chOff x="5061562" y="3756248"/>
            <a:chExt cx="3182847" cy="2913114"/>
          </a:xfrm>
        </p:grpSpPr>
        <p:sp>
          <p:nvSpPr>
            <p:cNvPr id="20" name="TextBox 19"/>
            <p:cNvSpPr txBox="1"/>
            <p:nvPr/>
          </p:nvSpPr>
          <p:spPr>
            <a:xfrm>
              <a:off x="5061562" y="5690633"/>
              <a:ext cx="3182847" cy="978729"/>
            </a:xfrm>
            <a:prstGeom prst="rect">
              <a:avLst/>
            </a:prstGeom>
            <a:noFill/>
          </p:spPr>
          <p:txBody>
            <a:bodyPr wrap="square" rtlCol="0">
              <a:spAutoFit/>
            </a:bodyPr>
            <a:lstStyle/>
            <a:p>
              <a:pPr marL="0" marR="0" lvl="0" indent="0" algn="ctr" defTabSz="914400" rtl="0" eaLnBrk="0" fontAlgn="base" latinLnBrk="0" hangingPunct="0">
                <a:lnSpc>
                  <a:spcPct val="80000"/>
                </a:lnSpc>
                <a:spcBef>
                  <a:spcPts val="1200"/>
                </a:spcBef>
                <a:spcAft>
                  <a:spcPct val="0"/>
                </a:spcAft>
                <a:buClr>
                  <a:srgbClr val="00AE00"/>
                </a:buClr>
                <a:buSzPct val="75000"/>
                <a:buFontTx/>
                <a:buNone/>
                <a:tabLst/>
                <a:defRPr/>
              </a:pPr>
              <a:r>
                <a:rPr kumimoji="0" lang="en-US" sz="2400" b="0" i="1" u="none" strike="noStrike" kern="0" cap="none" spc="0" normalizeH="0" baseline="0" noProof="0" dirty="0">
                  <a:ln>
                    <a:noFill/>
                  </a:ln>
                  <a:solidFill>
                    <a:srgbClr val="000000"/>
                  </a:solidFill>
                  <a:effectLst/>
                  <a:uLnTx/>
                  <a:uFillTx/>
                  <a:latin typeface="Arial"/>
                  <a:ea typeface="+mn-ea"/>
                  <a:cs typeface="+mn-cs"/>
                </a:rPr>
                <a:t>Peter </a:t>
              </a:r>
              <a:r>
                <a:rPr kumimoji="0" lang="en-US" sz="2400" b="0" i="1" u="none" strike="noStrike" kern="0" cap="none" spc="0" normalizeH="0" baseline="0" noProof="0" dirty="0" err="1">
                  <a:ln>
                    <a:noFill/>
                  </a:ln>
                  <a:solidFill>
                    <a:srgbClr val="000000"/>
                  </a:solidFill>
                  <a:effectLst/>
                  <a:uLnTx/>
                  <a:uFillTx/>
                  <a:latin typeface="Arial"/>
                  <a:ea typeface="+mn-ea"/>
                  <a:cs typeface="+mn-cs"/>
                </a:rPr>
                <a:t>Linnington</a:t>
              </a:r>
              <a:br>
                <a:rPr kumimoji="0" lang="en-US" sz="2400" b="0" i="1" u="none" strike="noStrike" kern="0" cap="none" spc="0" normalizeH="0" baseline="0" noProof="0" dirty="0">
                  <a:ln>
                    <a:noFill/>
                  </a:ln>
                  <a:solidFill>
                    <a:srgbClr val="000000"/>
                  </a:solidFill>
                  <a:effectLst/>
                  <a:uLnTx/>
                  <a:uFillTx/>
                  <a:latin typeface="Arial"/>
                  <a:ea typeface="+mn-ea"/>
                  <a:cs typeface="+mn-cs"/>
                </a:rPr>
              </a:br>
              <a:r>
                <a:rPr kumimoji="0" lang="en-US" sz="2400" b="0" i="1" u="none" strike="noStrike" kern="0" cap="none" spc="0" normalizeH="0" baseline="0" noProof="0" dirty="0">
                  <a:ln>
                    <a:noFill/>
                  </a:ln>
                  <a:solidFill>
                    <a:srgbClr val="000000"/>
                  </a:solidFill>
                  <a:effectLst/>
                  <a:uLnTx/>
                  <a:uFillTx/>
                  <a:latin typeface="Arial"/>
                  <a:ea typeface="+mn-ea"/>
                  <a:cs typeface="+mn-cs"/>
                </a:rPr>
                <a:t>University of Kent</a:t>
              </a:r>
              <a:br>
                <a:rPr kumimoji="0" lang="en-US" sz="2400" b="0" i="1" u="none" strike="noStrike" kern="0" cap="none" spc="0" normalizeH="0" baseline="0" noProof="0" dirty="0">
                  <a:ln>
                    <a:noFill/>
                  </a:ln>
                  <a:solidFill>
                    <a:srgbClr val="000000"/>
                  </a:solidFill>
                  <a:effectLst/>
                  <a:uLnTx/>
                  <a:uFillTx/>
                  <a:latin typeface="Arial"/>
                  <a:ea typeface="+mn-ea"/>
                  <a:cs typeface="+mn-cs"/>
                </a:rPr>
              </a:br>
              <a:endParaRPr kumimoji="0" lang="en-US" sz="2400" b="0" i="1" u="none" strike="noStrike" kern="0" cap="none" spc="0" normalizeH="0" baseline="0" noProof="0" dirty="0">
                <a:ln>
                  <a:noFill/>
                </a:ln>
                <a:solidFill>
                  <a:srgbClr val="000000"/>
                </a:solidFill>
                <a:effectLst/>
                <a:uLnTx/>
                <a:uFillTx/>
                <a:latin typeface="Arial"/>
                <a:ea typeface="+mn-ea"/>
                <a:cs typeface="+mn-cs"/>
              </a:endParaRPr>
            </a:p>
          </p:txBody>
        </p:sp>
        <p:pic>
          <p:nvPicPr>
            <p:cNvPr id="14340" name="Picture 4" descr="Peter Liningt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7625" y="3756248"/>
              <a:ext cx="1905000" cy="1905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929387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animEffect transition="in" filter="fade">
                                      <p:cBhvr>
                                        <p:cTn id="17" dur="500"/>
                                        <p:tgtEl>
                                          <p:spTgt spid="50"/>
                                        </p:tgtEl>
                                      </p:cBhvr>
                                    </p:animEffect>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67">
                                            <p:txEl>
                                              <p:pRg st="0" end="0"/>
                                            </p:txEl>
                                          </p:spTgt>
                                        </p:tgtEl>
                                        <p:attrNameLst>
                                          <p:attrName>style.visibility</p:attrName>
                                        </p:attrNameLst>
                                      </p:cBhvr>
                                      <p:to>
                                        <p:strVal val="visible"/>
                                      </p:to>
                                    </p:set>
                                    <p:animEffect transition="in" filter="dissolve">
                                      <p:cBhvr>
                                        <p:cTn id="28" dur="500"/>
                                        <p:tgtEl>
                                          <p:spTgt spid="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0" grpId="0"/>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FC1ADAC-F210-C5E8-151B-1A34A4A9EAB8}"/>
              </a:ext>
            </a:extLst>
          </p:cNvPr>
          <p:cNvPicPr>
            <a:picLocks noChangeAspect="1"/>
          </p:cNvPicPr>
          <p:nvPr/>
        </p:nvPicPr>
        <p:blipFill>
          <a:blip r:embed="rId4"/>
          <a:stretch>
            <a:fillRect/>
          </a:stretch>
        </p:blipFill>
        <p:spPr>
          <a:xfrm>
            <a:off x="0" y="166028"/>
            <a:ext cx="9144000" cy="6525944"/>
          </a:xfrm>
          <a:prstGeom prst="rect">
            <a:avLst/>
          </a:prstGeom>
        </p:spPr>
      </p:pic>
      <p:sp>
        <p:nvSpPr>
          <p:cNvPr id="2" name="Title 1">
            <a:extLst>
              <a:ext uri="{FF2B5EF4-FFF2-40B4-BE49-F238E27FC236}">
                <a16:creationId xmlns:a16="http://schemas.microsoft.com/office/drawing/2014/main" id="{47E2CE17-4699-1FCD-EC53-6AA6F1354C66}"/>
              </a:ext>
            </a:extLst>
          </p:cNvPr>
          <p:cNvSpPr txBox="1">
            <a:spLocks/>
          </p:cNvSpPr>
          <p:nvPr/>
        </p:nvSpPr>
        <p:spPr>
          <a:xfrm>
            <a:off x="-344384" y="411412"/>
            <a:ext cx="6608618" cy="685800"/>
          </a:xfrm>
          <a:prstGeom prst="rect">
            <a:avLst/>
          </a:prstGeom>
        </p:spPr>
        <p:txBody>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chemeClr val="hlink"/>
                </a:solidFill>
                <a:latin typeface="Arial" charset="0"/>
              </a:defRPr>
            </a:lvl2pPr>
            <a:lvl3pPr algn="ctr" rtl="0" eaLnBrk="0" fontAlgn="base" hangingPunct="0">
              <a:lnSpc>
                <a:spcPct val="90000"/>
              </a:lnSpc>
              <a:spcBef>
                <a:spcPct val="0"/>
              </a:spcBef>
              <a:spcAft>
                <a:spcPct val="0"/>
              </a:spcAft>
              <a:defRPr sz="3600" b="1">
                <a:solidFill>
                  <a:schemeClr val="hlink"/>
                </a:solidFill>
                <a:latin typeface="Arial" charset="0"/>
              </a:defRPr>
            </a:lvl3pPr>
            <a:lvl4pPr algn="ctr" rtl="0" eaLnBrk="0" fontAlgn="base" hangingPunct="0">
              <a:lnSpc>
                <a:spcPct val="90000"/>
              </a:lnSpc>
              <a:spcBef>
                <a:spcPct val="0"/>
              </a:spcBef>
              <a:spcAft>
                <a:spcPct val="0"/>
              </a:spcAft>
              <a:defRPr sz="3600" b="1">
                <a:solidFill>
                  <a:schemeClr val="hlink"/>
                </a:solidFill>
                <a:latin typeface="Arial" charset="0"/>
              </a:defRPr>
            </a:lvl4pPr>
            <a:lvl5pPr algn="ctr" rtl="0" eaLnBrk="0" fontAlgn="base" hangingPunct="0">
              <a:lnSpc>
                <a:spcPct val="90000"/>
              </a:lnSpc>
              <a:spcBef>
                <a:spcPct val="0"/>
              </a:spcBef>
              <a:spcAft>
                <a:spcPct val="0"/>
              </a:spcAft>
              <a:defRPr sz="3600" b="1">
                <a:solidFill>
                  <a:schemeClr val="hlink"/>
                </a:solidFill>
                <a:latin typeface="Arial" charset="0"/>
              </a:defRPr>
            </a:lvl5pPr>
            <a:lvl6pPr marL="457200" algn="ctr" rtl="0" eaLnBrk="0" fontAlgn="base" hangingPunct="0">
              <a:lnSpc>
                <a:spcPct val="90000"/>
              </a:lnSpc>
              <a:spcBef>
                <a:spcPct val="0"/>
              </a:spcBef>
              <a:spcAft>
                <a:spcPct val="0"/>
              </a:spcAft>
              <a:defRPr sz="3600" b="1">
                <a:solidFill>
                  <a:schemeClr val="hlink"/>
                </a:solidFill>
                <a:latin typeface="Arial" charset="0"/>
              </a:defRPr>
            </a:lvl6pPr>
            <a:lvl7pPr marL="914400" algn="ctr" rtl="0" eaLnBrk="0" fontAlgn="base" hangingPunct="0">
              <a:lnSpc>
                <a:spcPct val="90000"/>
              </a:lnSpc>
              <a:spcBef>
                <a:spcPct val="0"/>
              </a:spcBef>
              <a:spcAft>
                <a:spcPct val="0"/>
              </a:spcAft>
              <a:defRPr sz="3600" b="1">
                <a:solidFill>
                  <a:schemeClr val="hlink"/>
                </a:solidFill>
                <a:latin typeface="Arial" charset="0"/>
              </a:defRPr>
            </a:lvl7pPr>
            <a:lvl8pPr marL="1371600" algn="ctr" rtl="0" eaLnBrk="0" fontAlgn="base" hangingPunct="0">
              <a:lnSpc>
                <a:spcPct val="90000"/>
              </a:lnSpc>
              <a:spcBef>
                <a:spcPct val="0"/>
              </a:spcBef>
              <a:spcAft>
                <a:spcPct val="0"/>
              </a:spcAft>
              <a:defRPr sz="3600" b="1">
                <a:solidFill>
                  <a:schemeClr val="hlink"/>
                </a:solidFill>
                <a:latin typeface="Arial" charset="0"/>
              </a:defRPr>
            </a:lvl8pPr>
            <a:lvl9pPr marL="1828800" algn="ctr" rtl="0" eaLnBrk="0" fontAlgn="base" hangingPunct="0">
              <a:lnSpc>
                <a:spcPct val="90000"/>
              </a:lnSpc>
              <a:spcBef>
                <a:spcPct val="0"/>
              </a:spcBef>
              <a:spcAft>
                <a:spcPct val="0"/>
              </a:spcAft>
              <a:defRPr sz="3600" b="1">
                <a:solidFill>
                  <a:schemeClr val="hlink"/>
                </a:solidFill>
                <a:latin typeface="Arial" charset="0"/>
              </a:defRPr>
            </a:lvl9pPr>
          </a:lstStyle>
          <a:p>
            <a:r>
              <a:rPr lang="en-US" kern="0" dirty="0"/>
              <a:t>Driving on the Left</a:t>
            </a:r>
          </a:p>
        </p:txBody>
      </p:sp>
    </p:spTree>
    <p:extLst>
      <p:ext uri="{BB962C8B-B14F-4D97-AF65-F5344CB8AC3E}">
        <p14:creationId xmlns:p14="http://schemas.microsoft.com/office/powerpoint/2010/main" val="4021391204"/>
      </p:ext>
    </p:extLst>
  </p:cSld>
  <p:clrMapOvr>
    <a:overrideClrMapping bg1="dk2" tx1="lt1" bg2="dk1" tx2="lt2" accent1="accent1" accent2="accent2" accent3="accent3" accent4="accent4" accent5="accent5" accent6="accent6" hlink="hlink" folHlink="folHlink"/>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36"/>
          <p:cNvGrpSpPr>
            <a:grpSpLocks/>
          </p:cNvGrpSpPr>
          <p:nvPr/>
        </p:nvGrpSpPr>
        <p:grpSpPr bwMode="auto">
          <a:xfrm>
            <a:off x="2333546" y="1124744"/>
            <a:ext cx="6486926" cy="5184576"/>
            <a:chOff x="2063" y="979"/>
            <a:chExt cx="3397" cy="2715"/>
          </a:xfrm>
          <a:solidFill>
            <a:schemeClr val="bg1">
              <a:lumMod val="85000"/>
            </a:schemeClr>
          </a:solidFill>
        </p:grpSpPr>
        <p:grpSp>
          <p:nvGrpSpPr>
            <p:cNvPr id="12" name="Group 34"/>
            <p:cNvGrpSpPr>
              <a:grpSpLocks/>
            </p:cNvGrpSpPr>
            <p:nvPr/>
          </p:nvGrpSpPr>
          <p:grpSpPr bwMode="auto">
            <a:xfrm>
              <a:off x="2063" y="996"/>
              <a:ext cx="3397" cy="2698"/>
              <a:chOff x="2063" y="996"/>
              <a:chExt cx="3397" cy="2698"/>
            </a:xfrm>
            <a:grpFill/>
          </p:grpSpPr>
          <p:grpSp>
            <p:nvGrpSpPr>
              <p:cNvPr id="18" name="Group 6"/>
              <p:cNvGrpSpPr>
                <a:grpSpLocks/>
              </p:cNvGrpSpPr>
              <p:nvPr/>
            </p:nvGrpSpPr>
            <p:grpSpPr bwMode="auto">
              <a:xfrm>
                <a:off x="2335" y="1870"/>
                <a:ext cx="618" cy="673"/>
                <a:chOff x="2335" y="1870"/>
                <a:chExt cx="618" cy="673"/>
              </a:xfrm>
              <a:grpFill/>
            </p:grpSpPr>
            <p:sp>
              <p:nvSpPr>
                <p:cNvPr id="47" name="Freeform 3"/>
                <p:cNvSpPr>
                  <a:spLocks/>
                </p:cNvSpPr>
                <p:nvPr/>
              </p:nvSpPr>
              <p:spPr bwMode="auto">
                <a:xfrm>
                  <a:off x="2525" y="1870"/>
                  <a:ext cx="428" cy="673"/>
                </a:xfrm>
                <a:custGeom>
                  <a:avLst/>
                  <a:gdLst/>
                  <a:ahLst/>
                  <a:cxnLst>
                    <a:cxn ang="0">
                      <a:pos x="225" y="17"/>
                    </a:cxn>
                    <a:cxn ang="0">
                      <a:pos x="209" y="56"/>
                    </a:cxn>
                    <a:cxn ang="0">
                      <a:pos x="189" y="65"/>
                    </a:cxn>
                    <a:cxn ang="0">
                      <a:pos x="174" y="91"/>
                    </a:cxn>
                    <a:cxn ang="0">
                      <a:pos x="170" y="126"/>
                    </a:cxn>
                    <a:cxn ang="0">
                      <a:pos x="148" y="148"/>
                    </a:cxn>
                    <a:cxn ang="0">
                      <a:pos x="146" y="182"/>
                    </a:cxn>
                    <a:cxn ang="0">
                      <a:pos x="128" y="226"/>
                    </a:cxn>
                    <a:cxn ang="0">
                      <a:pos x="125" y="250"/>
                    </a:cxn>
                    <a:cxn ang="0">
                      <a:pos x="154" y="215"/>
                    </a:cxn>
                    <a:cxn ang="0">
                      <a:pos x="184" y="222"/>
                    </a:cxn>
                    <a:cxn ang="0">
                      <a:pos x="210" y="230"/>
                    </a:cxn>
                    <a:cxn ang="0">
                      <a:pos x="211" y="268"/>
                    </a:cxn>
                    <a:cxn ang="0">
                      <a:pos x="217" y="299"/>
                    </a:cxn>
                    <a:cxn ang="0">
                      <a:pos x="203" y="337"/>
                    </a:cxn>
                    <a:cxn ang="0">
                      <a:pos x="225" y="368"/>
                    </a:cxn>
                    <a:cxn ang="0">
                      <a:pos x="210" y="408"/>
                    </a:cxn>
                    <a:cxn ang="0">
                      <a:pos x="175" y="431"/>
                    </a:cxn>
                    <a:cxn ang="0">
                      <a:pos x="129" y="437"/>
                    </a:cxn>
                    <a:cxn ang="0">
                      <a:pos x="115" y="506"/>
                    </a:cxn>
                    <a:cxn ang="0">
                      <a:pos x="75" y="515"/>
                    </a:cxn>
                    <a:cxn ang="0">
                      <a:pos x="60" y="542"/>
                    </a:cxn>
                    <a:cxn ang="0">
                      <a:pos x="101" y="536"/>
                    </a:cxn>
                    <a:cxn ang="0">
                      <a:pos x="128" y="552"/>
                    </a:cxn>
                    <a:cxn ang="0">
                      <a:pos x="114" y="576"/>
                    </a:cxn>
                    <a:cxn ang="0">
                      <a:pos x="82" y="596"/>
                    </a:cxn>
                    <a:cxn ang="0">
                      <a:pos x="37" y="647"/>
                    </a:cxn>
                    <a:cxn ang="0">
                      <a:pos x="10" y="672"/>
                    </a:cxn>
                    <a:cxn ang="0">
                      <a:pos x="101" y="659"/>
                    </a:cxn>
                    <a:cxn ang="0">
                      <a:pos x="140" y="636"/>
                    </a:cxn>
                    <a:cxn ang="0">
                      <a:pos x="224" y="637"/>
                    </a:cxn>
                    <a:cxn ang="0">
                      <a:pos x="312" y="642"/>
                    </a:cxn>
                    <a:cxn ang="0">
                      <a:pos x="385" y="619"/>
                    </a:cxn>
                    <a:cxn ang="0">
                      <a:pos x="363" y="590"/>
                    </a:cxn>
                    <a:cxn ang="0">
                      <a:pos x="395" y="559"/>
                    </a:cxn>
                    <a:cxn ang="0">
                      <a:pos x="427" y="475"/>
                    </a:cxn>
                    <a:cxn ang="0">
                      <a:pos x="384" y="468"/>
                    </a:cxn>
                    <a:cxn ang="0">
                      <a:pos x="352" y="466"/>
                    </a:cxn>
                    <a:cxn ang="0">
                      <a:pos x="366" y="432"/>
                    </a:cxn>
                    <a:cxn ang="0">
                      <a:pos x="359" y="390"/>
                    </a:cxn>
                    <a:cxn ang="0">
                      <a:pos x="330" y="331"/>
                    </a:cxn>
                    <a:cxn ang="0">
                      <a:pos x="327" y="294"/>
                    </a:cxn>
                    <a:cxn ang="0">
                      <a:pos x="311" y="252"/>
                    </a:cxn>
                    <a:cxn ang="0">
                      <a:pos x="287" y="226"/>
                    </a:cxn>
                    <a:cxn ang="0">
                      <a:pos x="257" y="215"/>
                    </a:cxn>
                    <a:cxn ang="0">
                      <a:pos x="285" y="200"/>
                    </a:cxn>
                    <a:cxn ang="0">
                      <a:pos x="278" y="179"/>
                    </a:cxn>
                    <a:cxn ang="0">
                      <a:pos x="315" y="157"/>
                    </a:cxn>
                    <a:cxn ang="0">
                      <a:pos x="338" y="133"/>
                    </a:cxn>
                    <a:cxn ang="0">
                      <a:pos x="301" y="92"/>
                    </a:cxn>
                    <a:cxn ang="0">
                      <a:pos x="267" y="86"/>
                    </a:cxn>
                    <a:cxn ang="0">
                      <a:pos x="250" y="78"/>
                    </a:cxn>
                    <a:cxn ang="0">
                      <a:pos x="282" y="58"/>
                    </a:cxn>
                    <a:cxn ang="0">
                      <a:pos x="318" y="20"/>
                    </a:cxn>
                    <a:cxn ang="0">
                      <a:pos x="249" y="18"/>
                    </a:cxn>
                  </a:cxnLst>
                  <a:rect l="0" t="0" r="r" b="b"/>
                  <a:pathLst>
                    <a:path w="428" h="673">
                      <a:moveTo>
                        <a:pt x="236" y="8"/>
                      </a:moveTo>
                      <a:lnTo>
                        <a:pt x="225" y="17"/>
                      </a:lnTo>
                      <a:lnTo>
                        <a:pt x="210" y="32"/>
                      </a:lnTo>
                      <a:lnTo>
                        <a:pt x="209" y="56"/>
                      </a:lnTo>
                      <a:lnTo>
                        <a:pt x="195" y="64"/>
                      </a:lnTo>
                      <a:lnTo>
                        <a:pt x="189" y="65"/>
                      </a:lnTo>
                      <a:lnTo>
                        <a:pt x="174" y="71"/>
                      </a:lnTo>
                      <a:lnTo>
                        <a:pt x="174" y="91"/>
                      </a:lnTo>
                      <a:lnTo>
                        <a:pt x="170" y="114"/>
                      </a:lnTo>
                      <a:lnTo>
                        <a:pt x="170" y="126"/>
                      </a:lnTo>
                      <a:lnTo>
                        <a:pt x="154" y="133"/>
                      </a:lnTo>
                      <a:lnTo>
                        <a:pt x="148" y="148"/>
                      </a:lnTo>
                      <a:lnTo>
                        <a:pt x="155" y="161"/>
                      </a:lnTo>
                      <a:lnTo>
                        <a:pt x="146" y="182"/>
                      </a:lnTo>
                      <a:lnTo>
                        <a:pt x="133" y="220"/>
                      </a:lnTo>
                      <a:lnTo>
                        <a:pt x="128" y="226"/>
                      </a:lnTo>
                      <a:lnTo>
                        <a:pt x="115" y="250"/>
                      </a:lnTo>
                      <a:lnTo>
                        <a:pt x="125" y="250"/>
                      </a:lnTo>
                      <a:lnTo>
                        <a:pt x="137" y="245"/>
                      </a:lnTo>
                      <a:lnTo>
                        <a:pt x="154" y="215"/>
                      </a:lnTo>
                      <a:lnTo>
                        <a:pt x="169" y="215"/>
                      </a:lnTo>
                      <a:lnTo>
                        <a:pt x="184" y="222"/>
                      </a:lnTo>
                      <a:lnTo>
                        <a:pt x="202" y="224"/>
                      </a:lnTo>
                      <a:lnTo>
                        <a:pt x="210" y="230"/>
                      </a:lnTo>
                      <a:lnTo>
                        <a:pt x="217" y="254"/>
                      </a:lnTo>
                      <a:lnTo>
                        <a:pt x="211" y="268"/>
                      </a:lnTo>
                      <a:lnTo>
                        <a:pt x="211" y="292"/>
                      </a:lnTo>
                      <a:lnTo>
                        <a:pt x="217" y="299"/>
                      </a:lnTo>
                      <a:lnTo>
                        <a:pt x="204" y="322"/>
                      </a:lnTo>
                      <a:lnTo>
                        <a:pt x="203" y="337"/>
                      </a:lnTo>
                      <a:lnTo>
                        <a:pt x="210" y="359"/>
                      </a:lnTo>
                      <a:lnTo>
                        <a:pt x="225" y="368"/>
                      </a:lnTo>
                      <a:lnTo>
                        <a:pt x="209" y="376"/>
                      </a:lnTo>
                      <a:lnTo>
                        <a:pt x="210" y="408"/>
                      </a:lnTo>
                      <a:lnTo>
                        <a:pt x="199" y="415"/>
                      </a:lnTo>
                      <a:lnTo>
                        <a:pt x="175" y="431"/>
                      </a:lnTo>
                      <a:lnTo>
                        <a:pt x="151" y="431"/>
                      </a:lnTo>
                      <a:lnTo>
                        <a:pt x="129" y="437"/>
                      </a:lnTo>
                      <a:lnTo>
                        <a:pt x="128" y="486"/>
                      </a:lnTo>
                      <a:lnTo>
                        <a:pt x="115" y="506"/>
                      </a:lnTo>
                      <a:lnTo>
                        <a:pt x="105" y="514"/>
                      </a:lnTo>
                      <a:lnTo>
                        <a:pt x="75" y="515"/>
                      </a:lnTo>
                      <a:lnTo>
                        <a:pt x="60" y="532"/>
                      </a:lnTo>
                      <a:lnTo>
                        <a:pt x="60" y="542"/>
                      </a:lnTo>
                      <a:lnTo>
                        <a:pt x="83" y="542"/>
                      </a:lnTo>
                      <a:lnTo>
                        <a:pt x="101" y="536"/>
                      </a:lnTo>
                      <a:lnTo>
                        <a:pt x="101" y="552"/>
                      </a:lnTo>
                      <a:lnTo>
                        <a:pt x="128" y="552"/>
                      </a:lnTo>
                      <a:lnTo>
                        <a:pt x="130" y="566"/>
                      </a:lnTo>
                      <a:lnTo>
                        <a:pt x="114" y="576"/>
                      </a:lnTo>
                      <a:lnTo>
                        <a:pt x="98" y="589"/>
                      </a:lnTo>
                      <a:lnTo>
                        <a:pt x="82" y="596"/>
                      </a:lnTo>
                      <a:lnTo>
                        <a:pt x="69" y="612"/>
                      </a:lnTo>
                      <a:lnTo>
                        <a:pt x="37" y="647"/>
                      </a:lnTo>
                      <a:lnTo>
                        <a:pt x="0" y="666"/>
                      </a:lnTo>
                      <a:lnTo>
                        <a:pt x="10" y="672"/>
                      </a:lnTo>
                      <a:lnTo>
                        <a:pt x="79" y="650"/>
                      </a:lnTo>
                      <a:lnTo>
                        <a:pt x="101" y="659"/>
                      </a:lnTo>
                      <a:lnTo>
                        <a:pt x="123" y="650"/>
                      </a:lnTo>
                      <a:lnTo>
                        <a:pt x="140" y="636"/>
                      </a:lnTo>
                      <a:lnTo>
                        <a:pt x="184" y="641"/>
                      </a:lnTo>
                      <a:lnTo>
                        <a:pt x="224" y="637"/>
                      </a:lnTo>
                      <a:lnTo>
                        <a:pt x="306" y="636"/>
                      </a:lnTo>
                      <a:lnTo>
                        <a:pt x="312" y="642"/>
                      </a:lnTo>
                      <a:lnTo>
                        <a:pt x="360" y="636"/>
                      </a:lnTo>
                      <a:lnTo>
                        <a:pt x="385" y="619"/>
                      </a:lnTo>
                      <a:lnTo>
                        <a:pt x="379" y="607"/>
                      </a:lnTo>
                      <a:lnTo>
                        <a:pt x="363" y="590"/>
                      </a:lnTo>
                      <a:lnTo>
                        <a:pt x="351" y="583"/>
                      </a:lnTo>
                      <a:lnTo>
                        <a:pt x="395" y="559"/>
                      </a:lnTo>
                      <a:lnTo>
                        <a:pt x="413" y="535"/>
                      </a:lnTo>
                      <a:lnTo>
                        <a:pt x="427" y="475"/>
                      </a:lnTo>
                      <a:lnTo>
                        <a:pt x="415" y="467"/>
                      </a:lnTo>
                      <a:lnTo>
                        <a:pt x="384" y="468"/>
                      </a:lnTo>
                      <a:lnTo>
                        <a:pt x="367" y="479"/>
                      </a:lnTo>
                      <a:lnTo>
                        <a:pt x="352" y="466"/>
                      </a:lnTo>
                      <a:lnTo>
                        <a:pt x="367" y="452"/>
                      </a:lnTo>
                      <a:lnTo>
                        <a:pt x="366" y="432"/>
                      </a:lnTo>
                      <a:lnTo>
                        <a:pt x="359" y="403"/>
                      </a:lnTo>
                      <a:lnTo>
                        <a:pt x="359" y="390"/>
                      </a:lnTo>
                      <a:lnTo>
                        <a:pt x="354" y="360"/>
                      </a:lnTo>
                      <a:lnTo>
                        <a:pt x="330" y="331"/>
                      </a:lnTo>
                      <a:lnTo>
                        <a:pt x="338" y="314"/>
                      </a:lnTo>
                      <a:lnTo>
                        <a:pt x="327" y="294"/>
                      </a:lnTo>
                      <a:lnTo>
                        <a:pt x="313" y="280"/>
                      </a:lnTo>
                      <a:lnTo>
                        <a:pt x="311" y="252"/>
                      </a:lnTo>
                      <a:lnTo>
                        <a:pt x="291" y="247"/>
                      </a:lnTo>
                      <a:lnTo>
                        <a:pt x="287" y="226"/>
                      </a:lnTo>
                      <a:lnTo>
                        <a:pt x="271" y="209"/>
                      </a:lnTo>
                      <a:lnTo>
                        <a:pt x="257" y="215"/>
                      </a:lnTo>
                      <a:lnTo>
                        <a:pt x="270" y="200"/>
                      </a:lnTo>
                      <a:lnTo>
                        <a:pt x="285" y="200"/>
                      </a:lnTo>
                      <a:lnTo>
                        <a:pt x="284" y="184"/>
                      </a:lnTo>
                      <a:lnTo>
                        <a:pt x="278" y="179"/>
                      </a:lnTo>
                      <a:lnTo>
                        <a:pt x="298" y="179"/>
                      </a:lnTo>
                      <a:lnTo>
                        <a:pt x="315" y="157"/>
                      </a:lnTo>
                      <a:lnTo>
                        <a:pt x="333" y="151"/>
                      </a:lnTo>
                      <a:lnTo>
                        <a:pt x="338" y="133"/>
                      </a:lnTo>
                      <a:lnTo>
                        <a:pt x="354" y="94"/>
                      </a:lnTo>
                      <a:lnTo>
                        <a:pt x="301" y="92"/>
                      </a:lnTo>
                      <a:lnTo>
                        <a:pt x="283" y="86"/>
                      </a:lnTo>
                      <a:lnTo>
                        <a:pt x="267" y="86"/>
                      </a:lnTo>
                      <a:lnTo>
                        <a:pt x="246" y="92"/>
                      </a:lnTo>
                      <a:lnTo>
                        <a:pt x="250" y="78"/>
                      </a:lnTo>
                      <a:lnTo>
                        <a:pt x="269" y="72"/>
                      </a:lnTo>
                      <a:lnTo>
                        <a:pt x="282" y="58"/>
                      </a:lnTo>
                      <a:lnTo>
                        <a:pt x="305" y="41"/>
                      </a:lnTo>
                      <a:lnTo>
                        <a:pt x="318" y="20"/>
                      </a:lnTo>
                      <a:lnTo>
                        <a:pt x="299" y="0"/>
                      </a:lnTo>
                      <a:lnTo>
                        <a:pt x="249" y="18"/>
                      </a:lnTo>
                      <a:lnTo>
                        <a:pt x="236" y="8"/>
                      </a:lnTo>
                    </a:path>
                  </a:pathLst>
                </a:custGeom>
                <a:grpFill/>
                <a:ln w="12700" cap="rnd" cmpd="sng">
                  <a:noFill/>
                  <a:prstDash val="solid"/>
                  <a:round/>
                  <a:headEnd type="none" w="med" len="med"/>
                  <a:tailEnd type="triangle" w="med" len="med"/>
                </a:ln>
                <a:effectLst/>
              </p:spPr>
              <p:txBody>
                <a:bodyPr/>
                <a:lstStyle/>
                <a:p>
                  <a:endParaRPr lang="en-US"/>
                </a:p>
              </p:txBody>
            </p:sp>
            <p:sp>
              <p:nvSpPr>
                <p:cNvPr id="48" name="Freeform 4"/>
                <p:cNvSpPr>
                  <a:spLocks/>
                </p:cNvSpPr>
                <p:nvPr/>
              </p:nvSpPr>
              <p:spPr bwMode="auto">
                <a:xfrm>
                  <a:off x="2335" y="2118"/>
                  <a:ext cx="251" cy="280"/>
                </a:xfrm>
                <a:custGeom>
                  <a:avLst/>
                  <a:gdLst/>
                  <a:ahLst/>
                  <a:cxnLst>
                    <a:cxn ang="0">
                      <a:pos x="183" y="0"/>
                    </a:cxn>
                    <a:cxn ang="0">
                      <a:pos x="203" y="0"/>
                    </a:cxn>
                    <a:cxn ang="0">
                      <a:pos x="213" y="11"/>
                    </a:cxn>
                    <a:cxn ang="0">
                      <a:pos x="223" y="11"/>
                    </a:cxn>
                    <a:cxn ang="0">
                      <a:pos x="217" y="20"/>
                    </a:cxn>
                    <a:cxn ang="0">
                      <a:pos x="206" y="26"/>
                    </a:cxn>
                    <a:cxn ang="0">
                      <a:pos x="185" y="40"/>
                    </a:cxn>
                    <a:cxn ang="0">
                      <a:pos x="175" y="57"/>
                    </a:cxn>
                    <a:cxn ang="0">
                      <a:pos x="184" y="71"/>
                    </a:cxn>
                    <a:cxn ang="0">
                      <a:pos x="188" y="81"/>
                    </a:cxn>
                    <a:cxn ang="0">
                      <a:pos x="201" y="81"/>
                    </a:cxn>
                    <a:cxn ang="0">
                      <a:pos x="233" y="66"/>
                    </a:cxn>
                    <a:cxn ang="0">
                      <a:pos x="243" y="95"/>
                    </a:cxn>
                    <a:cxn ang="0">
                      <a:pos x="250" y="105"/>
                    </a:cxn>
                    <a:cxn ang="0">
                      <a:pos x="243" y="119"/>
                    </a:cxn>
                    <a:cxn ang="0">
                      <a:pos x="243" y="153"/>
                    </a:cxn>
                    <a:cxn ang="0">
                      <a:pos x="230" y="199"/>
                    </a:cxn>
                    <a:cxn ang="0">
                      <a:pos x="197" y="250"/>
                    </a:cxn>
                    <a:cxn ang="0">
                      <a:pos x="128" y="250"/>
                    </a:cxn>
                    <a:cxn ang="0">
                      <a:pos x="120" y="266"/>
                    </a:cxn>
                    <a:cxn ang="0">
                      <a:pos x="100" y="266"/>
                    </a:cxn>
                    <a:cxn ang="0">
                      <a:pos x="94" y="248"/>
                    </a:cxn>
                    <a:cxn ang="0">
                      <a:pos x="87" y="273"/>
                    </a:cxn>
                    <a:cxn ang="0">
                      <a:pos x="69" y="273"/>
                    </a:cxn>
                    <a:cxn ang="0">
                      <a:pos x="57" y="279"/>
                    </a:cxn>
                    <a:cxn ang="0">
                      <a:pos x="19" y="279"/>
                    </a:cxn>
                    <a:cxn ang="0">
                      <a:pos x="0" y="257"/>
                    </a:cxn>
                    <a:cxn ang="0">
                      <a:pos x="6" y="238"/>
                    </a:cxn>
                    <a:cxn ang="0">
                      <a:pos x="0" y="220"/>
                    </a:cxn>
                    <a:cxn ang="0">
                      <a:pos x="19" y="219"/>
                    </a:cxn>
                    <a:cxn ang="0">
                      <a:pos x="40" y="207"/>
                    </a:cxn>
                    <a:cxn ang="0">
                      <a:pos x="47" y="189"/>
                    </a:cxn>
                    <a:cxn ang="0">
                      <a:pos x="61" y="182"/>
                    </a:cxn>
                    <a:cxn ang="0">
                      <a:pos x="75" y="142"/>
                    </a:cxn>
                    <a:cxn ang="0">
                      <a:pos x="60" y="128"/>
                    </a:cxn>
                    <a:cxn ang="0">
                      <a:pos x="53" y="113"/>
                    </a:cxn>
                    <a:cxn ang="0">
                      <a:pos x="66" y="105"/>
                    </a:cxn>
                    <a:cxn ang="0">
                      <a:pos x="73" y="101"/>
                    </a:cxn>
                    <a:cxn ang="0">
                      <a:pos x="74" y="51"/>
                    </a:cxn>
                    <a:cxn ang="0">
                      <a:pos x="97" y="57"/>
                    </a:cxn>
                    <a:cxn ang="0">
                      <a:pos x="106" y="68"/>
                    </a:cxn>
                    <a:cxn ang="0">
                      <a:pos x="119" y="67"/>
                    </a:cxn>
                    <a:cxn ang="0">
                      <a:pos x="130" y="75"/>
                    </a:cxn>
                    <a:cxn ang="0">
                      <a:pos x="149" y="75"/>
                    </a:cxn>
                    <a:cxn ang="0">
                      <a:pos x="149" y="57"/>
                    </a:cxn>
                    <a:cxn ang="0">
                      <a:pos x="162" y="43"/>
                    </a:cxn>
                    <a:cxn ang="0">
                      <a:pos x="150" y="35"/>
                    </a:cxn>
                    <a:cxn ang="0">
                      <a:pos x="155" y="28"/>
                    </a:cxn>
                    <a:cxn ang="0">
                      <a:pos x="171" y="20"/>
                    </a:cxn>
                    <a:cxn ang="0">
                      <a:pos x="183" y="0"/>
                    </a:cxn>
                  </a:cxnLst>
                  <a:rect l="0" t="0" r="r" b="b"/>
                  <a:pathLst>
                    <a:path w="251" h="280">
                      <a:moveTo>
                        <a:pt x="183" y="0"/>
                      </a:moveTo>
                      <a:lnTo>
                        <a:pt x="203" y="0"/>
                      </a:lnTo>
                      <a:lnTo>
                        <a:pt x="213" y="11"/>
                      </a:lnTo>
                      <a:lnTo>
                        <a:pt x="223" y="11"/>
                      </a:lnTo>
                      <a:lnTo>
                        <a:pt x="217" y="20"/>
                      </a:lnTo>
                      <a:lnTo>
                        <a:pt x="206" y="26"/>
                      </a:lnTo>
                      <a:lnTo>
                        <a:pt x="185" y="40"/>
                      </a:lnTo>
                      <a:lnTo>
                        <a:pt x="175" y="57"/>
                      </a:lnTo>
                      <a:lnTo>
                        <a:pt x="184" y="71"/>
                      </a:lnTo>
                      <a:lnTo>
                        <a:pt x="188" y="81"/>
                      </a:lnTo>
                      <a:lnTo>
                        <a:pt x="201" y="81"/>
                      </a:lnTo>
                      <a:lnTo>
                        <a:pt x="233" y="66"/>
                      </a:lnTo>
                      <a:lnTo>
                        <a:pt x="243" y="95"/>
                      </a:lnTo>
                      <a:lnTo>
                        <a:pt x="250" y="105"/>
                      </a:lnTo>
                      <a:lnTo>
                        <a:pt x="243" y="119"/>
                      </a:lnTo>
                      <a:lnTo>
                        <a:pt x="243" y="153"/>
                      </a:lnTo>
                      <a:lnTo>
                        <a:pt x="230" y="199"/>
                      </a:lnTo>
                      <a:lnTo>
                        <a:pt x="197" y="250"/>
                      </a:lnTo>
                      <a:lnTo>
                        <a:pt x="128" y="250"/>
                      </a:lnTo>
                      <a:lnTo>
                        <a:pt x="120" y="266"/>
                      </a:lnTo>
                      <a:lnTo>
                        <a:pt x="100" y="266"/>
                      </a:lnTo>
                      <a:lnTo>
                        <a:pt x="94" y="248"/>
                      </a:lnTo>
                      <a:lnTo>
                        <a:pt x="87" y="273"/>
                      </a:lnTo>
                      <a:lnTo>
                        <a:pt x="69" y="273"/>
                      </a:lnTo>
                      <a:lnTo>
                        <a:pt x="57" y="279"/>
                      </a:lnTo>
                      <a:lnTo>
                        <a:pt x="19" y="279"/>
                      </a:lnTo>
                      <a:lnTo>
                        <a:pt x="0" y="257"/>
                      </a:lnTo>
                      <a:lnTo>
                        <a:pt x="6" y="238"/>
                      </a:lnTo>
                      <a:lnTo>
                        <a:pt x="0" y="220"/>
                      </a:lnTo>
                      <a:lnTo>
                        <a:pt x="19" y="219"/>
                      </a:lnTo>
                      <a:lnTo>
                        <a:pt x="40" y="207"/>
                      </a:lnTo>
                      <a:lnTo>
                        <a:pt x="47" y="189"/>
                      </a:lnTo>
                      <a:lnTo>
                        <a:pt x="61" y="182"/>
                      </a:lnTo>
                      <a:lnTo>
                        <a:pt x="75" y="142"/>
                      </a:lnTo>
                      <a:lnTo>
                        <a:pt x="60" y="128"/>
                      </a:lnTo>
                      <a:lnTo>
                        <a:pt x="53" y="113"/>
                      </a:lnTo>
                      <a:lnTo>
                        <a:pt x="66" y="105"/>
                      </a:lnTo>
                      <a:lnTo>
                        <a:pt x="73" y="101"/>
                      </a:lnTo>
                      <a:lnTo>
                        <a:pt x="74" y="51"/>
                      </a:lnTo>
                      <a:lnTo>
                        <a:pt x="97" y="57"/>
                      </a:lnTo>
                      <a:lnTo>
                        <a:pt x="106" y="68"/>
                      </a:lnTo>
                      <a:lnTo>
                        <a:pt x="119" y="67"/>
                      </a:lnTo>
                      <a:lnTo>
                        <a:pt x="130" y="75"/>
                      </a:lnTo>
                      <a:lnTo>
                        <a:pt x="149" y="75"/>
                      </a:lnTo>
                      <a:lnTo>
                        <a:pt x="149" y="57"/>
                      </a:lnTo>
                      <a:lnTo>
                        <a:pt x="162" y="43"/>
                      </a:lnTo>
                      <a:lnTo>
                        <a:pt x="150" y="35"/>
                      </a:lnTo>
                      <a:lnTo>
                        <a:pt x="155" y="28"/>
                      </a:lnTo>
                      <a:lnTo>
                        <a:pt x="171" y="20"/>
                      </a:lnTo>
                      <a:lnTo>
                        <a:pt x="183" y="0"/>
                      </a:lnTo>
                    </a:path>
                  </a:pathLst>
                </a:custGeom>
                <a:grpFill/>
                <a:ln w="12700" cap="rnd" cmpd="sng">
                  <a:noFill/>
                  <a:prstDash val="solid"/>
                  <a:round/>
                  <a:headEnd type="none" w="med" len="med"/>
                  <a:tailEnd type="triangle" w="med" len="med"/>
                </a:ln>
                <a:effectLst/>
              </p:spPr>
              <p:txBody>
                <a:bodyPr/>
                <a:lstStyle/>
                <a:p>
                  <a:endParaRPr lang="en-US"/>
                </a:p>
              </p:txBody>
            </p:sp>
            <p:sp>
              <p:nvSpPr>
                <p:cNvPr id="51" name="Freeform 5"/>
                <p:cNvSpPr>
                  <a:spLocks/>
                </p:cNvSpPr>
                <p:nvPr/>
              </p:nvSpPr>
              <p:spPr bwMode="auto">
                <a:xfrm>
                  <a:off x="2509" y="2131"/>
                  <a:ext cx="119" cy="92"/>
                </a:xfrm>
                <a:custGeom>
                  <a:avLst/>
                  <a:gdLst/>
                  <a:ahLst/>
                  <a:cxnLst>
                    <a:cxn ang="0">
                      <a:pos x="48" y="0"/>
                    </a:cxn>
                    <a:cxn ang="0">
                      <a:pos x="62" y="0"/>
                    </a:cxn>
                    <a:cxn ang="0">
                      <a:pos x="70" y="11"/>
                    </a:cxn>
                    <a:cxn ang="0">
                      <a:pos x="77" y="1"/>
                    </a:cxn>
                    <a:cxn ang="0">
                      <a:pos x="97" y="10"/>
                    </a:cxn>
                    <a:cxn ang="0">
                      <a:pos x="110" y="1"/>
                    </a:cxn>
                    <a:cxn ang="0">
                      <a:pos x="109" y="17"/>
                    </a:cxn>
                    <a:cxn ang="0">
                      <a:pos x="118" y="38"/>
                    </a:cxn>
                    <a:cxn ang="0">
                      <a:pos x="118" y="54"/>
                    </a:cxn>
                    <a:cxn ang="0">
                      <a:pos x="104" y="84"/>
                    </a:cxn>
                    <a:cxn ang="0">
                      <a:pos x="95" y="84"/>
                    </a:cxn>
                    <a:cxn ang="0">
                      <a:pos x="86" y="90"/>
                    </a:cxn>
                    <a:cxn ang="0">
                      <a:pos x="75" y="91"/>
                    </a:cxn>
                    <a:cxn ang="0">
                      <a:pos x="68" y="84"/>
                    </a:cxn>
                    <a:cxn ang="0">
                      <a:pos x="58" y="54"/>
                    </a:cxn>
                    <a:cxn ang="0">
                      <a:pos x="38" y="63"/>
                    </a:cxn>
                    <a:cxn ang="0">
                      <a:pos x="27" y="69"/>
                    </a:cxn>
                    <a:cxn ang="0">
                      <a:pos x="13" y="69"/>
                    </a:cxn>
                    <a:cxn ang="0">
                      <a:pos x="8" y="56"/>
                    </a:cxn>
                    <a:cxn ang="0">
                      <a:pos x="0" y="44"/>
                    </a:cxn>
                    <a:cxn ang="0">
                      <a:pos x="11" y="24"/>
                    </a:cxn>
                    <a:cxn ang="0">
                      <a:pos x="30" y="13"/>
                    </a:cxn>
                    <a:cxn ang="0">
                      <a:pos x="41" y="6"/>
                    </a:cxn>
                    <a:cxn ang="0">
                      <a:pos x="48" y="0"/>
                    </a:cxn>
                  </a:cxnLst>
                  <a:rect l="0" t="0" r="r" b="b"/>
                  <a:pathLst>
                    <a:path w="119" h="92">
                      <a:moveTo>
                        <a:pt x="48" y="0"/>
                      </a:moveTo>
                      <a:lnTo>
                        <a:pt x="62" y="0"/>
                      </a:lnTo>
                      <a:lnTo>
                        <a:pt x="70" y="11"/>
                      </a:lnTo>
                      <a:lnTo>
                        <a:pt x="77" y="1"/>
                      </a:lnTo>
                      <a:lnTo>
                        <a:pt x="97" y="10"/>
                      </a:lnTo>
                      <a:lnTo>
                        <a:pt x="110" y="1"/>
                      </a:lnTo>
                      <a:lnTo>
                        <a:pt x="109" y="17"/>
                      </a:lnTo>
                      <a:lnTo>
                        <a:pt x="118" y="38"/>
                      </a:lnTo>
                      <a:lnTo>
                        <a:pt x="118" y="54"/>
                      </a:lnTo>
                      <a:lnTo>
                        <a:pt x="104" y="84"/>
                      </a:lnTo>
                      <a:lnTo>
                        <a:pt x="95" y="84"/>
                      </a:lnTo>
                      <a:lnTo>
                        <a:pt x="86" y="90"/>
                      </a:lnTo>
                      <a:lnTo>
                        <a:pt x="75" y="91"/>
                      </a:lnTo>
                      <a:lnTo>
                        <a:pt x="68" y="84"/>
                      </a:lnTo>
                      <a:lnTo>
                        <a:pt x="58" y="54"/>
                      </a:lnTo>
                      <a:lnTo>
                        <a:pt x="38" y="63"/>
                      </a:lnTo>
                      <a:lnTo>
                        <a:pt x="27" y="69"/>
                      </a:lnTo>
                      <a:lnTo>
                        <a:pt x="13" y="69"/>
                      </a:lnTo>
                      <a:lnTo>
                        <a:pt x="8" y="56"/>
                      </a:lnTo>
                      <a:lnTo>
                        <a:pt x="0" y="44"/>
                      </a:lnTo>
                      <a:lnTo>
                        <a:pt x="11" y="24"/>
                      </a:lnTo>
                      <a:lnTo>
                        <a:pt x="30" y="13"/>
                      </a:lnTo>
                      <a:lnTo>
                        <a:pt x="41" y="6"/>
                      </a:lnTo>
                      <a:lnTo>
                        <a:pt x="48" y="0"/>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9" name="Freeform 7"/>
              <p:cNvSpPr>
                <a:spLocks/>
              </p:cNvSpPr>
              <p:nvPr/>
            </p:nvSpPr>
            <p:spPr bwMode="auto">
              <a:xfrm>
                <a:off x="3237" y="1034"/>
                <a:ext cx="984" cy="929"/>
              </a:xfrm>
              <a:custGeom>
                <a:avLst/>
                <a:gdLst/>
                <a:ahLst/>
                <a:cxnLst>
                  <a:cxn ang="0">
                    <a:pos x="983" y="30"/>
                  </a:cxn>
                  <a:cxn ang="0">
                    <a:pos x="944" y="16"/>
                  </a:cxn>
                  <a:cxn ang="0">
                    <a:pos x="908" y="14"/>
                  </a:cxn>
                  <a:cxn ang="0">
                    <a:pos x="875" y="0"/>
                  </a:cxn>
                  <a:cxn ang="0">
                    <a:pos x="847" y="7"/>
                  </a:cxn>
                  <a:cxn ang="0">
                    <a:pos x="810" y="7"/>
                  </a:cxn>
                  <a:cxn ang="0">
                    <a:pos x="773" y="24"/>
                  </a:cxn>
                  <a:cxn ang="0">
                    <a:pos x="705" y="37"/>
                  </a:cxn>
                  <a:cxn ang="0">
                    <a:pos x="692" y="76"/>
                  </a:cxn>
                  <a:cxn ang="0">
                    <a:pos x="643" y="84"/>
                  </a:cxn>
                  <a:cxn ang="0">
                    <a:pos x="627" y="124"/>
                  </a:cxn>
                  <a:cxn ang="0">
                    <a:pos x="586" y="134"/>
                  </a:cxn>
                  <a:cxn ang="0">
                    <a:pos x="557" y="150"/>
                  </a:cxn>
                  <a:cxn ang="0">
                    <a:pos x="488" y="190"/>
                  </a:cxn>
                  <a:cxn ang="0">
                    <a:pos x="482" y="220"/>
                  </a:cxn>
                  <a:cxn ang="0">
                    <a:pos x="475" y="243"/>
                  </a:cxn>
                  <a:cxn ang="0">
                    <a:pos x="483" y="274"/>
                  </a:cxn>
                  <a:cxn ang="0">
                    <a:pos x="433" y="288"/>
                  </a:cxn>
                  <a:cxn ang="0">
                    <a:pos x="413" y="311"/>
                  </a:cxn>
                  <a:cxn ang="0">
                    <a:pos x="421" y="341"/>
                  </a:cxn>
                  <a:cxn ang="0">
                    <a:pos x="401" y="351"/>
                  </a:cxn>
                  <a:cxn ang="0">
                    <a:pos x="386" y="372"/>
                  </a:cxn>
                  <a:cxn ang="0">
                    <a:pos x="361" y="396"/>
                  </a:cxn>
                  <a:cxn ang="0">
                    <a:pos x="336" y="425"/>
                  </a:cxn>
                  <a:cxn ang="0">
                    <a:pos x="318" y="459"/>
                  </a:cxn>
                  <a:cxn ang="0">
                    <a:pos x="267" y="479"/>
                  </a:cxn>
                  <a:cxn ang="0">
                    <a:pos x="244" y="510"/>
                  </a:cxn>
                  <a:cxn ang="0">
                    <a:pos x="258" y="541"/>
                  </a:cxn>
                  <a:cxn ang="0">
                    <a:pos x="225" y="559"/>
                  </a:cxn>
                  <a:cxn ang="0">
                    <a:pos x="190" y="574"/>
                  </a:cxn>
                  <a:cxn ang="0">
                    <a:pos x="163" y="581"/>
                  </a:cxn>
                  <a:cxn ang="0">
                    <a:pos x="121" y="595"/>
                  </a:cxn>
                  <a:cxn ang="0">
                    <a:pos x="96" y="629"/>
                  </a:cxn>
                  <a:cxn ang="0">
                    <a:pos x="42" y="619"/>
                  </a:cxn>
                  <a:cxn ang="0">
                    <a:pos x="28" y="758"/>
                  </a:cxn>
                  <a:cxn ang="0">
                    <a:pos x="20" y="840"/>
                  </a:cxn>
                  <a:cxn ang="0">
                    <a:pos x="27" y="862"/>
                  </a:cxn>
                  <a:cxn ang="0">
                    <a:pos x="0" y="881"/>
                  </a:cxn>
                  <a:cxn ang="0">
                    <a:pos x="33" y="928"/>
                  </a:cxn>
                  <a:cxn ang="0">
                    <a:pos x="101" y="921"/>
                  </a:cxn>
                  <a:cxn ang="0">
                    <a:pos x="156" y="906"/>
                  </a:cxn>
                  <a:cxn ang="0">
                    <a:pos x="208" y="868"/>
                  </a:cxn>
                  <a:cxn ang="0">
                    <a:pos x="258" y="845"/>
                  </a:cxn>
                  <a:cxn ang="0">
                    <a:pos x="291" y="843"/>
                  </a:cxn>
                  <a:cxn ang="0">
                    <a:pos x="323" y="770"/>
                  </a:cxn>
                  <a:cxn ang="0">
                    <a:pos x="346" y="694"/>
                  </a:cxn>
                  <a:cxn ang="0">
                    <a:pos x="324" y="629"/>
                  </a:cxn>
                  <a:cxn ang="0">
                    <a:pos x="380" y="504"/>
                  </a:cxn>
                  <a:cxn ang="0">
                    <a:pos x="428" y="509"/>
                  </a:cxn>
                  <a:cxn ang="0">
                    <a:pos x="433" y="451"/>
                  </a:cxn>
                  <a:cxn ang="0">
                    <a:pos x="462" y="366"/>
                  </a:cxn>
                  <a:cxn ang="0">
                    <a:pos x="501" y="311"/>
                  </a:cxn>
                  <a:cxn ang="0">
                    <a:pos x="532" y="243"/>
                  </a:cxn>
                  <a:cxn ang="0">
                    <a:pos x="575" y="200"/>
                  </a:cxn>
                  <a:cxn ang="0">
                    <a:pos x="611" y="174"/>
                  </a:cxn>
                  <a:cxn ang="0">
                    <a:pos x="670" y="168"/>
                  </a:cxn>
                  <a:cxn ang="0">
                    <a:pos x="699" y="122"/>
                  </a:cxn>
                  <a:cxn ang="0">
                    <a:pos x="738" y="145"/>
                  </a:cxn>
                  <a:cxn ang="0">
                    <a:pos x="825" y="152"/>
                  </a:cxn>
                  <a:cxn ang="0">
                    <a:pos x="853" y="112"/>
                  </a:cxn>
                  <a:cxn ang="0">
                    <a:pos x="879" y="74"/>
                  </a:cxn>
                  <a:cxn ang="0">
                    <a:pos x="919" y="59"/>
                  </a:cxn>
                  <a:cxn ang="0">
                    <a:pos x="961" y="90"/>
                  </a:cxn>
                </a:cxnLst>
                <a:rect l="0" t="0" r="r" b="b"/>
                <a:pathLst>
                  <a:path w="984" h="929">
                    <a:moveTo>
                      <a:pt x="983" y="83"/>
                    </a:moveTo>
                    <a:lnTo>
                      <a:pt x="983" y="30"/>
                    </a:lnTo>
                    <a:lnTo>
                      <a:pt x="964" y="16"/>
                    </a:lnTo>
                    <a:lnTo>
                      <a:pt x="944" y="16"/>
                    </a:lnTo>
                    <a:lnTo>
                      <a:pt x="929" y="8"/>
                    </a:lnTo>
                    <a:lnTo>
                      <a:pt x="908" y="14"/>
                    </a:lnTo>
                    <a:lnTo>
                      <a:pt x="887" y="0"/>
                    </a:lnTo>
                    <a:lnTo>
                      <a:pt x="875" y="0"/>
                    </a:lnTo>
                    <a:lnTo>
                      <a:pt x="861" y="30"/>
                    </a:lnTo>
                    <a:lnTo>
                      <a:pt x="847" y="7"/>
                    </a:lnTo>
                    <a:lnTo>
                      <a:pt x="831" y="23"/>
                    </a:lnTo>
                    <a:lnTo>
                      <a:pt x="810" y="7"/>
                    </a:lnTo>
                    <a:lnTo>
                      <a:pt x="794" y="0"/>
                    </a:lnTo>
                    <a:lnTo>
                      <a:pt x="773" y="24"/>
                    </a:lnTo>
                    <a:lnTo>
                      <a:pt x="747" y="37"/>
                    </a:lnTo>
                    <a:lnTo>
                      <a:pt x="705" y="37"/>
                    </a:lnTo>
                    <a:lnTo>
                      <a:pt x="707" y="60"/>
                    </a:lnTo>
                    <a:lnTo>
                      <a:pt x="692" y="76"/>
                    </a:lnTo>
                    <a:lnTo>
                      <a:pt x="648" y="100"/>
                    </a:lnTo>
                    <a:lnTo>
                      <a:pt x="643" y="84"/>
                    </a:lnTo>
                    <a:lnTo>
                      <a:pt x="630" y="101"/>
                    </a:lnTo>
                    <a:lnTo>
                      <a:pt x="627" y="124"/>
                    </a:lnTo>
                    <a:lnTo>
                      <a:pt x="601" y="124"/>
                    </a:lnTo>
                    <a:lnTo>
                      <a:pt x="586" y="134"/>
                    </a:lnTo>
                    <a:lnTo>
                      <a:pt x="576" y="150"/>
                    </a:lnTo>
                    <a:lnTo>
                      <a:pt x="557" y="150"/>
                    </a:lnTo>
                    <a:lnTo>
                      <a:pt x="513" y="190"/>
                    </a:lnTo>
                    <a:lnTo>
                      <a:pt x="488" y="190"/>
                    </a:lnTo>
                    <a:lnTo>
                      <a:pt x="480" y="212"/>
                    </a:lnTo>
                    <a:lnTo>
                      <a:pt x="482" y="220"/>
                    </a:lnTo>
                    <a:lnTo>
                      <a:pt x="488" y="235"/>
                    </a:lnTo>
                    <a:lnTo>
                      <a:pt x="475" y="243"/>
                    </a:lnTo>
                    <a:lnTo>
                      <a:pt x="466" y="267"/>
                    </a:lnTo>
                    <a:lnTo>
                      <a:pt x="483" y="274"/>
                    </a:lnTo>
                    <a:lnTo>
                      <a:pt x="469" y="287"/>
                    </a:lnTo>
                    <a:lnTo>
                      <a:pt x="433" y="288"/>
                    </a:lnTo>
                    <a:lnTo>
                      <a:pt x="432" y="306"/>
                    </a:lnTo>
                    <a:lnTo>
                      <a:pt x="413" y="311"/>
                    </a:lnTo>
                    <a:lnTo>
                      <a:pt x="407" y="325"/>
                    </a:lnTo>
                    <a:lnTo>
                      <a:pt x="421" y="341"/>
                    </a:lnTo>
                    <a:lnTo>
                      <a:pt x="414" y="351"/>
                    </a:lnTo>
                    <a:lnTo>
                      <a:pt x="401" y="351"/>
                    </a:lnTo>
                    <a:lnTo>
                      <a:pt x="400" y="372"/>
                    </a:lnTo>
                    <a:lnTo>
                      <a:pt x="386" y="372"/>
                    </a:lnTo>
                    <a:lnTo>
                      <a:pt x="371" y="396"/>
                    </a:lnTo>
                    <a:lnTo>
                      <a:pt x="361" y="396"/>
                    </a:lnTo>
                    <a:lnTo>
                      <a:pt x="361" y="419"/>
                    </a:lnTo>
                    <a:lnTo>
                      <a:pt x="336" y="425"/>
                    </a:lnTo>
                    <a:lnTo>
                      <a:pt x="323" y="435"/>
                    </a:lnTo>
                    <a:lnTo>
                      <a:pt x="318" y="459"/>
                    </a:lnTo>
                    <a:lnTo>
                      <a:pt x="282" y="466"/>
                    </a:lnTo>
                    <a:lnTo>
                      <a:pt x="267" y="479"/>
                    </a:lnTo>
                    <a:lnTo>
                      <a:pt x="251" y="495"/>
                    </a:lnTo>
                    <a:lnTo>
                      <a:pt x="244" y="510"/>
                    </a:lnTo>
                    <a:lnTo>
                      <a:pt x="258" y="526"/>
                    </a:lnTo>
                    <a:lnTo>
                      <a:pt x="258" y="541"/>
                    </a:lnTo>
                    <a:lnTo>
                      <a:pt x="231" y="541"/>
                    </a:lnTo>
                    <a:lnTo>
                      <a:pt x="225" y="559"/>
                    </a:lnTo>
                    <a:lnTo>
                      <a:pt x="203" y="551"/>
                    </a:lnTo>
                    <a:lnTo>
                      <a:pt x="190" y="574"/>
                    </a:lnTo>
                    <a:lnTo>
                      <a:pt x="175" y="565"/>
                    </a:lnTo>
                    <a:lnTo>
                      <a:pt x="163" y="581"/>
                    </a:lnTo>
                    <a:lnTo>
                      <a:pt x="136" y="573"/>
                    </a:lnTo>
                    <a:lnTo>
                      <a:pt x="121" y="595"/>
                    </a:lnTo>
                    <a:lnTo>
                      <a:pt x="102" y="595"/>
                    </a:lnTo>
                    <a:lnTo>
                      <a:pt x="96" y="629"/>
                    </a:lnTo>
                    <a:lnTo>
                      <a:pt x="68" y="619"/>
                    </a:lnTo>
                    <a:lnTo>
                      <a:pt x="42" y="619"/>
                    </a:lnTo>
                    <a:lnTo>
                      <a:pt x="14" y="726"/>
                    </a:lnTo>
                    <a:lnTo>
                      <a:pt x="28" y="758"/>
                    </a:lnTo>
                    <a:lnTo>
                      <a:pt x="20" y="806"/>
                    </a:lnTo>
                    <a:lnTo>
                      <a:pt x="20" y="840"/>
                    </a:lnTo>
                    <a:lnTo>
                      <a:pt x="27" y="843"/>
                    </a:lnTo>
                    <a:lnTo>
                      <a:pt x="27" y="862"/>
                    </a:lnTo>
                    <a:lnTo>
                      <a:pt x="0" y="872"/>
                    </a:lnTo>
                    <a:lnTo>
                      <a:pt x="0" y="881"/>
                    </a:lnTo>
                    <a:lnTo>
                      <a:pt x="19" y="891"/>
                    </a:lnTo>
                    <a:lnTo>
                      <a:pt x="33" y="928"/>
                    </a:lnTo>
                    <a:lnTo>
                      <a:pt x="66" y="921"/>
                    </a:lnTo>
                    <a:lnTo>
                      <a:pt x="101" y="921"/>
                    </a:lnTo>
                    <a:lnTo>
                      <a:pt x="129" y="912"/>
                    </a:lnTo>
                    <a:lnTo>
                      <a:pt x="156" y="906"/>
                    </a:lnTo>
                    <a:lnTo>
                      <a:pt x="181" y="882"/>
                    </a:lnTo>
                    <a:lnTo>
                      <a:pt x="208" y="868"/>
                    </a:lnTo>
                    <a:lnTo>
                      <a:pt x="238" y="831"/>
                    </a:lnTo>
                    <a:lnTo>
                      <a:pt x="258" y="845"/>
                    </a:lnTo>
                    <a:lnTo>
                      <a:pt x="278" y="868"/>
                    </a:lnTo>
                    <a:lnTo>
                      <a:pt x="291" y="843"/>
                    </a:lnTo>
                    <a:lnTo>
                      <a:pt x="301" y="804"/>
                    </a:lnTo>
                    <a:lnTo>
                      <a:pt x="323" y="770"/>
                    </a:lnTo>
                    <a:lnTo>
                      <a:pt x="323" y="726"/>
                    </a:lnTo>
                    <a:lnTo>
                      <a:pt x="346" y="694"/>
                    </a:lnTo>
                    <a:lnTo>
                      <a:pt x="323" y="671"/>
                    </a:lnTo>
                    <a:lnTo>
                      <a:pt x="324" y="629"/>
                    </a:lnTo>
                    <a:lnTo>
                      <a:pt x="339" y="550"/>
                    </a:lnTo>
                    <a:lnTo>
                      <a:pt x="380" y="504"/>
                    </a:lnTo>
                    <a:lnTo>
                      <a:pt x="401" y="505"/>
                    </a:lnTo>
                    <a:lnTo>
                      <a:pt x="428" y="509"/>
                    </a:lnTo>
                    <a:lnTo>
                      <a:pt x="434" y="474"/>
                    </a:lnTo>
                    <a:lnTo>
                      <a:pt x="433" y="451"/>
                    </a:lnTo>
                    <a:lnTo>
                      <a:pt x="455" y="419"/>
                    </a:lnTo>
                    <a:lnTo>
                      <a:pt x="462" y="366"/>
                    </a:lnTo>
                    <a:lnTo>
                      <a:pt x="488" y="352"/>
                    </a:lnTo>
                    <a:lnTo>
                      <a:pt x="501" y="311"/>
                    </a:lnTo>
                    <a:lnTo>
                      <a:pt x="521" y="276"/>
                    </a:lnTo>
                    <a:lnTo>
                      <a:pt x="532" y="243"/>
                    </a:lnTo>
                    <a:lnTo>
                      <a:pt x="544" y="217"/>
                    </a:lnTo>
                    <a:lnTo>
                      <a:pt x="575" y="200"/>
                    </a:lnTo>
                    <a:lnTo>
                      <a:pt x="589" y="173"/>
                    </a:lnTo>
                    <a:lnTo>
                      <a:pt x="611" y="174"/>
                    </a:lnTo>
                    <a:lnTo>
                      <a:pt x="646" y="174"/>
                    </a:lnTo>
                    <a:lnTo>
                      <a:pt x="670" y="168"/>
                    </a:lnTo>
                    <a:lnTo>
                      <a:pt x="665" y="128"/>
                    </a:lnTo>
                    <a:lnTo>
                      <a:pt x="699" y="122"/>
                    </a:lnTo>
                    <a:lnTo>
                      <a:pt x="717" y="127"/>
                    </a:lnTo>
                    <a:lnTo>
                      <a:pt x="738" y="145"/>
                    </a:lnTo>
                    <a:lnTo>
                      <a:pt x="808" y="158"/>
                    </a:lnTo>
                    <a:lnTo>
                      <a:pt x="825" y="152"/>
                    </a:lnTo>
                    <a:lnTo>
                      <a:pt x="847" y="144"/>
                    </a:lnTo>
                    <a:lnTo>
                      <a:pt x="853" y="112"/>
                    </a:lnTo>
                    <a:lnTo>
                      <a:pt x="868" y="70"/>
                    </a:lnTo>
                    <a:lnTo>
                      <a:pt x="879" y="74"/>
                    </a:lnTo>
                    <a:lnTo>
                      <a:pt x="900" y="54"/>
                    </a:lnTo>
                    <a:lnTo>
                      <a:pt x="919" y="59"/>
                    </a:lnTo>
                    <a:lnTo>
                      <a:pt x="942" y="84"/>
                    </a:lnTo>
                    <a:lnTo>
                      <a:pt x="961" y="90"/>
                    </a:lnTo>
                    <a:lnTo>
                      <a:pt x="983" y="83"/>
                    </a:lnTo>
                  </a:path>
                </a:pathLst>
              </a:custGeom>
              <a:grpFill/>
              <a:ln w="12700" cap="rnd" cmpd="sng">
                <a:noFill/>
                <a:prstDash val="solid"/>
                <a:round/>
                <a:headEnd type="none" w="med" len="med"/>
                <a:tailEnd type="triangle" w="med" len="med"/>
              </a:ln>
              <a:effectLst/>
            </p:spPr>
            <p:txBody>
              <a:bodyPr/>
              <a:lstStyle/>
              <a:p>
                <a:endParaRPr lang="en-US"/>
              </a:p>
            </p:txBody>
          </p:sp>
          <p:sp>
            <p:nvSpPr>
              <p:cNvPr id="20" name="Freeform 8"/>
              <p:cNvSpPr>
                <a:spLocks/>
              </p:cNvSpPr>
              <p:nvPr/>
            </p:nvSpPr>
            <p:spPr bwMode="auto">
              <a:xfrm>
                <a:off x="3900" y="1087"/>
                <a:ext cx="457" cy="754"/>
              </a:xfrm>
              <a:custGeom>
                <a:avLst/>
                <a:gdLst/>
                <a:ahLst/>
                <a:cxnLst>
                  <a:cxn ang="0">
                    <a:pos x="217" y="20"/>
                  </a:cxn>
                  <a:cxn ang="0">
                    <a:pos x="204" y="16"/>
                  </a:cxn>
                  <a:cxn ang="0">
                    <a:pos x="188" y="64"/>
                  </a:cxn>
                  <a:cxn ang="0">
                    <a:pos x="184" y="90"/>
                  </a:cxn>
                  <a:cxn ang="0">
                    <a:pos x="147" y="103"/>
                  </a:cxn>
                  <a:cxn ang="0">
                    <a:pos x="76" y="91"/>
                  </a:cxn>
                  <a:cxn ang="0">
                    <a:pos x="53" y="73"/>
                  </a:cxn>
                  <a:cxn ang="0">
                    <a:pos x="34" y="68"/>
                  </a:cxn>
                  <a:cxn ang="0">
                    <a:pos x="0" y="74"/>
                  </a:cxn>
                  <a:cxn ang="0">
                    <a:pos x="6" y="115"/>
                  </a:cxn>
                  <a:cxn ang="0">
                    <a:pos x="45" y="108"/>
                  </a:cxn>
                  <a:cxn ang="0">
                    <a:pos x="60" y="124"/>
                  </a:cxn>
                  <a:cxn ang="0">
                    <a:pos x="97" y="137"/>
                  </a:cxn>
                  <a:cxn ang="0">
                    <a:pos x="116" y="137"/>
                  </a:cxn>
                  <a:cxn ang="0">
                    <a:pos x="123" y="175"/>
                  </a:cxn>
                  <a:cxn ang="0">
                    <a:pos x="113" y="195"/>
                  </a:cxn>
                  <a:cxn ang="0">
                    <a:pos x="143" y="258"/>
                  </a:cxn>
                  <a:cxn ang="0">
                    <a:pos x="141" y="301"/>
                  </a:cxn>
                  <a:cxn ang="0">
                    <a:pos x="138" y="318"/>
                  </a:cxn>
                  <a:cxn ang="0">
                    <a:pos x="159" y="335"/>
                  </a:cxn>
                  <a:cxn ang="0">
                    <a:pos x="192" y="374"/>
                  </a:cxn>
                  <a:cxn ang="0">
                    <a:pos x="174" y="374"/>
                  </a:cxn>
                  <a:cxn ang="0">
                    <a:pos x="139" y="404"/>
                  </a:cxn>
                  <a:cxn ang="0">
                    <a:pos x="131" y="442"/>
                  </a:cxn>
                  <a:cxn ang="0">
                    <a:pos x="106" y="464"/>
                  </a:cxn>
                  <a:cxn ang="0">
                    <a:pos x="59" y="518"/>
                  </a:cxn>
                  <a:cxn ang="0">
                    <a:pos x="37" y="548"/>
                  </a:cxn>
                  <a:cxn ang="0">
                    <a:pos x="50" y="592"/>
                  </a:cxn>
                  <a:cxn ang="0">
                    <a:pos x="70" y="622"/>
                  </a:cxn>
                  <a:cxn ang="0">
                    <a:pos x="65" y="662"/>
                  </a:cxn>
                  <a:cxn ang="0">
                    <a:pos x="65" y="692"/>
                  </a:cxn>
                  <a:cxn ang="0">
                    <a:pos x="91" y="713"/>
                  </a:cxn>
                  <a:cxn ang="0">
                    <a:pos x="125" y="733"/>
                  </a:cxn>
                  <a:cxn ang="0">
                    <a:pos x="139" y="753"/>
                  </a:cxn>
                  <a:cxn ang="0">
                    <a:pos x="172" y="743"/>
                  </a:cxn>
                  <a:cxn ang="0">
                    <a:pos x="213" y="730"/>
                  </a:cxn>
                  <a:cxn ang="0">
                    <a:pos x="233" y="722"/>
                  </a:cxn>
                  <a:cxn ang="0">
                    <a:pos x="258" y="705"/>
                  </a:cxn>
                  <a:cxn ang="0">
                    <a:pos x="304" y="700"/>
                  </a:cxn>
                  <a:cxn ang="0">
                    <a:pos x="339" y="677"/>
                  </a:cxn>
                  <a:cxn ang="0">
                    <a:pos x="391" y="613"/>
                  </a:cxn>
                  <a:cxn ang="0">
                    <a:pos x="442" y="571"/>
                  </a:cxn>
                  <a:cxn ang="0">
                    <a:pos x="456" y="532"/>
                  </a:cxn>
                  <a:cxn ang="0">
                    <a:pos x="456" y="488"/>
                  </a:cxn>
                  <a:cxn ang="0">
                    <a:pos x="434" y="471"/>
                  </a:cxn>
                  <a:cxn ang="0">
                    <a:pos x="414" y="438"/>
                  </a:cxn>
                  <a:cxn ang="0">
                    <a:pos x="406" y="392"/>
                  </a:cxn>
                  <a:cxn ang="0">
                    <a:pos x="384" y="350"/>
                  </a:cxn>
                  <a:cxn ang="0">
                    <a:pos x="379" y="300"/>
                  </a:cxn>
                  <a:cxn ang="0">
                    <a:pos x="358" y="278"/>
                  </a:cxn>
                  <a:cxn ang="0">
                    <a:pos x="320" y="227"/>
                  </a:cxn>
                  <a:cxn ang="0">
                    <a:pos x="320" y="201"/>
                  </a:cxn>
                  <a:cxn ang="0">
                    <a:pos x="347" y="188"/>
                  </a:cxn>
                  <a:cxn ang="0">
                    <a:pos x="347" y="168"/>
                  </a:cxn>
                  <a:cxn ang="0">
                    <a:pos x="334" y="146"/>
                  </a:cxn>
                  <a:cxn ang="0">
                    <a:pos x="310" y="131"/>
                  </a:cxn>
                  <a:cxn ang="0">
                    <a:pos x="285" y="119"/>
                  </a:cxn>
                  <a:cxn ang="0">
                    <a:pos x="285" y="95"/>
                  </a:cxn>
                  <a:cxn ang="0">
                    <a:pos x="298" y="37"/>
                  </a:cxn>
                  <a:cxn ang="0">
                    <a:pos x="281" y="31"/>
                  </a:cxn>
                  <a:cxn ang="0">
                    <a:pos x="255" y="4"/>
                  </a:cxn>
                  <a:cxn ang="0">
                    <a:pos x="236" y="0"/>
                  </a:cxn>
                  <a:cxn ang="0">
                    <a:pos x="217" y="20"/>
                  </a:cxn>
                </a:cxnLst>
                <a:rect l="0" t="0" r="r" b="b"/>
                <a:pathLst>
                  <a:path w="457" h="754">
                    <a:moveTo>
                      <a:pt x="217" y="20"/>
                    </a:moveTo>
                    <a:lnTo>
                      <a:pt x="204" y="16"/>
                    </a:lnTo>
                    <a:lnTo>
                      <a:pt x="188" y="64"/>
                    </a:lnTo>
                    <a:lnTo>
                      <a:pt x="184" y="90"/>
                    </a:lnTo>
                    <a:lnTo>
                      <a:pt x="147" y="103"/>
                    </a:lnTo>
                    <a:lnTo>
                      <a:pt x="76" y="91"/>
                    </a:lnTo>
                    <a:lnTo>
                      <a:pt x="53" y="73"/>
                    </a:lnTo>
                    <a:lnTo>
                      <a:pt x="34" y="68"/>
                    </a:lnTo>
                    <a:lnTo>
                      <a:pt x="0" y="74"/>
                    </a:lnTo>
                    <a:lnTo>
                      <a:pt x="6" y="115"/>
                    </a:lnTo>
                    <a:lnTo>
                      <a:pt x="45" y="108"/>
                    </a:lnTo>
                    <a:lnTo>
                      <a:pt x="60" y="124"/>
                    </a:lnTo>
                    <a:lnTo>
                      <a:pt x="97" y="137"/>
                    </a:lnTo>
                    <a:lnTo>
                      <a:pt x="116" y="137"/>
                    </a:lnTo>
                    <a:lnTo>
                      <a:pt x="123" y="175"/>
                    </a:lnTo>
                    <a:lnTo>
                      <a:pt x="113" y="195"/>
                    </a:lnTo>
                    <a:lnTo>
                      <a:pt x="143" y="258"/>
                    </a:lnTo>
                    <a:lnTo>
                      <a:pt x="141" y="301"/>
                    </a:lnTo>
                    <a:lnTo>
                      <a:pt x="138" y="318"/>
                    </a:lnTo>
                    <a:lnTo>
                      <a:pt x="159" y="335"/>
                    </a:lnTo>
                    <a:lnTo>
                      <a:pt x="192" y="374"/>
                    </a:lnTo>
                    <a:lnTo>
                      <a:pt x="174" y="374"/>
                    </a:lnTo>
                    <a:lnTo>
                      <a:pt x="139" y="404"/>
                    </a:lnTo>
                    <a:lnTo>
                      <a:pt x="131" y="442"/>
                    </a:lnTo>
                    <a:lnTo>
                      <a:pt x="106" y="464"/>
                    </a:lnTo>
                    <a:lnTo>
                      <a:pt x="59" y="518"/>
                    </a:lnTo>
                    <a:lnTo>
                      <a:pt x="37" y="548"/>
                    </a:lnTo>
                    <a:lnTo>
                      <a:pt x="50" y="592"/>
                    </a:lnTo>
                    <a:lnTo>
                      <a:pt x="70" y="622"/>
                    </a:lnTo>
                    <a:lnTo>
                      <a:pt x="65" y="662"/>
                    </a:lnTo>
                    <a:lnTo>
                      <a:pt x="65" y="692"/>
                    </a:lnTo>
                    <a:lnTo>
                      <a:pt x="91" y="713"/>
                    </a:lnTo>
                    <a:lnTo>
                      <a:pt x="125" y="733"/>
                    </a:lnTo>
                    <a:lnTo>
                      <a:pt x="139" y="753"/>
                    </a:lnTo>
                    <a:lnTo>
                      <a:pt x="172" y="743"/>
                    </a:lnTo>
                    <a:lnTo>
                      <a:pt x="213" y="730"/>
                    </a:lnTo>
                    <a:lnTo>
                      <a:pt x="233" y="722"/>
                    </a:lnTo>
                    <a:lnTo>
                      <a:pt x="258" y="705"/>
                    </a:lnTo>
                    <a:lnTo>
                      <a:pt x="304" y="700"/>
                    </a:lnTo>
                    <a:lnTo>
                      <a:pt x="339" y="677"/>
                    </a:lnTo>
                    <a:lnTo>
                      <a:pt x="391" y="613"/>
                    </a:lnTo>
                    <a:lnTo>
                      <a:pt x="442" y="571"/>
                    </a:lnTo>
                    <a:lnTo>
                      <a:pt x="456" y="532"/>
                    </a:lnTo>
                    <a:lnTo>
                      <a:pt x="456" y="488"/>
                    </a:lnTo>
                    <a:lnTo>
                      <a:pt x="434" y="471"/>
                    </a:lnTo>
                    <a:lnTo>
                      <a:pt x="414" y="438"/>
                    </a:lnTo>
                    <a:lnTo>
                      <a:pt x="406" y="392"/>
                    </a:lnTo>
                    <a:lnTo>
                      <a:pt x="384" y="350"/>
                    </a:lnTo>
                    <a:lnTo>
                      <a:pt x="379" y="300"/>
                    </a:lnTo>
                    <a:lnTo>
                      <a:pt x="358" y="278"/>
                    </a:lnTo>
                    <a:lnTo>
                      <a:pt x="320" y="227"/>
                    </a:lnTo>
                    <a:lnTo>
                      <a:pt x="320" y="201"/>
                    </a:lnTo>
                    <a:lnTo>
                      <a:pt x="347" y="188"/>
                    </a:lnTo>
                    <a:lnTo>
                      <a:pt x="347" y="168"/>
                    </a:lnTo>
                    <a:lnTo>
                      <a:pt x="334" y="146"/>
                    </a:lnTo>
                    <a:lnTo>
                      <a:pt x="310" y="131"/>
                    </a:lnTo>
                    <a:lnTo>
                      <a:pt x="285" y="119"/>
                    </a:lnTo>
                    <a:lnTo>
                      <a:pt x="285" y="95"/>
                    </a:lnTo>
                    <a:lnTo>
                      <a:pt x="298" y="37"/>
                    </a:lnTo>
                    <a:lnTo>
                      <a:pt x="281" y="31"/>
                    </a:lnTo>
                    <a:lnTo>
                      <a:pt x="255" y="4"/>
                    </a:lnTo>
                    <a:lnTo>
                      <a:pt x="236" y="0"/>
                    </a:lnTo>
                    <a:lnTo>
                      <a:pt x="217" y="20"/>
                    </a:lnTo>
                  </a:path>
                </a:pathLst>
              </a:custGeom>
              <a:grpFill/>
              <a:ln w="12700" cap="rnd" cmpd="sng">
                <a:noFill/>
                <a:prstDash val="solid"/>
                <a:round/>
                <a:headEnd type="none" w="med" len="med"/>
                <a:tailEnd type="triangle" w="med" len="med"/>
              </a:ln>
              <a:effectLst/>
            </p:spPr>
            <p:txBody>
              <a:bodyPr/>
              <a:lstStyle/>
              <a:p>
                <a:endParaRPr lang="en-US"/>
              </a:p>
            </p:txBody>
          </p:sp>
          <p:sp>
            <p:nvSpPr>
              <p:cNvPr id="21" name="Freeform 9"/>
              <p:cNvSpPr>
                <a:spLocks/>
              </p:cNvSpPr>
              <p:nvPr/>
            </p:nvSpPr>
            <p:spPr bwMode="auto">
              <a:xfrm>
                <a:off x="3515" y="1194"/>
                <a:ext cx="531" cy="968"/>
              </a:xfrm>
              <a:custGeom>
                <a:avLst/>
                <a:gdLst/>
                <a:ahLst/>
                <a:cxnLst>
                  <a:cxn ang="0">
                    <a:pos x="484" y="30"/>
                  </a:cxn>
                  <a:cxn ang="0">
                    <a:pos x="429" y="0"/>
                  </a:cxn>
                  <a:cxn ang="0">
                    <a:pos x="367" y="14"/>
                  </a:cxn>
                  <a:cxn ang="0">
                    <a:pos x="298" y="40"/>
                  </a:cxn>
                  <a:cxn ang="0">
                    <a:pos x="253" y="84"/>
                  </a:cxn>
                  <a:cxn ang="0">
                    <a:pos x="221" y="150"/>
                  </a:cxn>
                  <a:cxn ang="0">
                    <a:pos x="183" y="206"/>
                  </a:cxn>
                  <a:cxn ang="0">
                    <a:pos x="154" y="293"/>
                  </a:cxn>
                  <a:cxn ang="0">
                    <a:pos x="151" y="336"/>
                  </a:cxn>
                  <a:cxn ang="0">
                    <a:pos x="102" y="343"/>
                  </a:cxn>
                  <a:cxn ang="0">
                    <a:pos x="46" y="469"/>
                  </a:cxn>
                  <a:cxn ang="0">
                    <a:pos x="67" y="534"/>
                  </a:cxn>
                  <a:cxn ang="0">
                    <a:pos x="45" y="609"/>
                  </a:cxn>
                  <a:cxn ang="0">
                    <a:pos x="16" y="672"/>
                  </a:cxn>
                  <a:cxn ang="0">
                    <a:pos x="0" y="708"/>
                  </a:cxn>
                  <a:cxn ang="0">
                    <a:pos x="13" y="809"/>
                  </a:cxn>
                  <a:cxn ang="0">
                    <a:pos x="42" y="900"/>
                  </a:cxn>
                  <a:cxn ang="0">
                    <a:pos x="55" y="950"/>
                  </a:cxn>
                  <a:cxn ang="0">
                    <a:pos x="100" y="967"/>
                  </a:cxn>
                  <a:cxn ang="0">
                    <a:pos x="154" y="929"/>
                  </a:cxn>
                  <a:cxn ang="0">
                    <a:pos x="204" y="887"/>
                  </a:cxn>
                  <a:cxn ang="0">
                    <a:pos x="214" y="745"/>
                  </a:cxn>
                  <a:cxn ang="0">
                    <a:pos x="310" y="716"/>
                  </a:cxn>
                  <a:cxn ang="0">
                    <a:pos x="311" y="642"/>
                  </a:cxn>
                  <a:cxn ang="0">
                    <a:pos x="259" y="597"/>
                  </a:cxn>
                  <a:cxn ang="0">
                    <a:pos x="264" y="527"/>
                  </a:cxn>
                  <a:cxn ang="0">
                    <a:pos x="270" y="466"/>
                  </a:cxn>
                  <a:cxn ang="0">
                    <a:pos x="317" y="427"/>
                  </a:cxn>
                  <a:cxn ang="0">
                    <a:pos x="387" y="364"/>
                  </a:cxn>
                  <a:cxn ang="0">
                    <a:pos x="440" y="304"/>
                  </a:cxn>
                  <a:cxn ang="0">
                    <a:pos x="441" y="234"/>
                  </a:cxn>
                  <a:cxn ang="0">
                    <a:pos x="467" y="212"/>
                  </a:cxn>
                  <a:cxn ang="0">
                    <a:pos x="528" y="193"/>
                  </a:cxn>
                  <a:cxn ang="0">
                    <a:pos x="500" y="90"/>
                  </a:cxn>
                  <a:cxn ang="0">
                    <a:pos x="502" y="30"/>
                  </a:cxn>
                </a:cxnLst>
                <a:rect l="0" t="0" r="r" b="b"/>
                <a:pathLst>
                  <a:path w="531" h="968">
                    <a:moveTo>
                      <a:pt x="502" y="30"/>
                    </a:moveTo>
                    <a:lnTo>
                      <a:pt x="484" y="30"/>
                    </a:lnTo>
                    <a:lnTo>
                      <a:pt x="446" y="16"/>
                    </a:lnTo>
                    <a:lnTo>
                      <a:pt x="429" y="0"/>
                    </a:lnTo>
                    <a:lnTo>
                      <a:pt x="390" y="7"/>
                    </a:lnTo>
                    <a:lnTo>
                      <a:pt x="367" y="14"/>
                    </a:lnTo>
                    <a:lnTo>
                      <a:pt x="308" y="13"/>
                    </a:lnTo>
                    <a:lnTo>
                      <a:pt x="298" y="40"/>
                    </a:lnTo>
                    <a:lnTo>
                      <a:pt x="266" y="56"/>
                    </a:lnTo>
                    <a:lnTo>
                      <a:pt x="253" y="84"/>
                    </a:lnTo>
                    <a:lnTo>
                      <a:pt x="241" y="118"/>
                    </a:lnTo>
                    <a:lnTo>
                      <a:pt x="221" y="150"/>
                    </a:lnTo>
                    <a:lnTo>
                      <a:pt x="209" y="190"/>
                    </a:lnTo>
                    <a:lnTo>
                      <a:pt x="183" y="206"/>
                    </a:lnTo>
                    <a:lnTo>
                      <a:pt x="176" y="259"/>
                    </a:lnTo>
                    <a:lnTo>
                      <a:pt x="154" y="293"/>
                    </a:lnTo>
                    <a:lnTo>
                      <a:pt x="156" y="314"/>
                    </a:lnTo>
                    <a:lnTo>
                      <a:pt x="151" y="336"/>
                    </a:lnTo>
                    <a:lnTo>
                      <a:pt x="150" y="347"/>
                    </a:lnTo>
                    <a:lnTo>
                      <a:pt x="102" y="343"/>
                    </a:lnTo>
                    <a:lnTo>
                      <a:pt x="61" y="389"/>
                    </a:lnTo>
                    <a:lnTo>
                      <a:pt x="46" y="469"/>
                    </a:lnTo>
                    <a:lnTo>
                      <a:pt x="45" y="510"/>
                    </a:lnTo>
                    <a:lnTo>
                      <a:pt x="67" y="534"/>
                    </a:lnTo>
                    <a:lnTo>
                      <a:pt x="45" y="565"/>
                    </a:lnTo>
                    <a:lnTo>
                      <a:pt x="45" y="609"/>
                    </a:lnTo>
                    <a:lnTo>
                      <a:pt x="22" y="643"/>
                    </a:lnTo>
                    <a:lnTo>
                      <a:pt x="16" y="672"/>
                    </a:lnTo>
                    <a:lnTo>
                      <a:pt x="11" y="689"/>
                    </a:lnTo>
                    <a:lnTo>
                      <a:pt x="0" y="708"/>
                    </a:lnTo>
                    <a:lnTo>
                      <a:pt x="0" y="791"/>
                    </a:lnTo>
                    <a:lnTo>
                      <a:pt x="13" y="809"/>
                    </a:lnTo>
                    <a:lnTo>
                      <a:pt x="15" y="879"/>
                    </a:lnTo>
                    <a:lnTo>
                      <a:pt x="42" y="900"/>
                    </a:lnTo>
                    <a:lnTo>
                      <a:pt x="42" y="927"/>
                    </a:lnTo>
                    <a:lnTo>
                      <a:pt x="55" y="950"/>
                    </a:lnTo>
                    <a:lnTo>
                      <a:pt x="74" y="967"/>
                    </a:lnTo>
                    <a:lnTo>
                      <a:pt x="100" y="967"/>
                    </a:lnTo>
                    <a:lnTo>
                      <a:pt x="119" y="945"/>
                    </a:lnTo>
                    <a:lnTo>
                      <a:pt x="154" y="929"/>
                    </a:lnTo>
                    <a:lnTo>
                      <a:pt x="183" y="935"/>
                    </a:lnTo>
                    <a:lnTo>
                      <a:pt x="204" y="887"/>
                    </a:lnTo>
                    <a:lnTo>
                      <a:pt x="214" y="782"/>
                    </a:lnTo>
                    <a:lnTo>
                      <a:pt x="214" y="745"/>
                    </a:lnTo>
                    <a:lnTo>
                      <a:pt x="248" y="738"/>
                    </a:lnTo>
                    <a:lnTo>
                      <a:pt x="310" y="716"/>
                    </a:lnTo>
                    <a:lnTo>
                      <a:pt x="331" y="678"/>
                    </a:lnTo>
                    <a:lnTo>
                      <a:pt x="311" y="642"/>
                    </a:lnTo>
                    <a:lnTo>
                      <a:pt x="283" y="627"/>
                    </a:lnTo>
                    <a:lnTo>
                      <a:pt x="259" y="597"/>
                    </a:lnTo>
                    <a:lnTo>
                      <a:pt x="241" y="563"/>
                    </a:lnTo>
                    <a:lnTo>
                      <a:pt x="264" y="527"/>
                    </a:lnTo>
                    <a:lnTo>
                      <a:pt x="257" y="493"/>
                    </a:lnTo>
                    <a:lnTo>
                      <a:pt x="270" y="466"/>
                    </a:lnTo>
                    <a:lnTo>
                      <a:pt x="293" y="439"/>
                    </a:lnTo>
                    <a:lnTo>
                      <a:pt x="317" y="427"/>
                    </a:lnTo>
                    <a:lnTo>
                      <a:pt x="354" y="388"/>
                    </a:lnTo>
                    <a:lnTo>
                      <a:pt x="387" y="364"/>
                    </a:lnTo>
                    <a:lnTo>
                      <a:pt x="427" y="331"/>
                    </a:lnTo>
                    <a:lnTo>
                      <a:pt x="440" y="304"/>
                    </a:lnTo>
                    <a:lnTo>
                      <a:pt x="432" y="272"/>
                    </a:lnTo>
                    <a:lnTo>
                      <a:pt x="441" y="234"/>
                    </a:lnTo>
                    <a:lnTo>
                      <a:pt x="454" y="227"/>
                    </a:lnTo>
                    <a:lnTo>
                      <a:pt x="467" y="212"/>
                    </a:lnTo>
                    <a:lnTo>
                      <a:pt x="524" y="212"/>
                    </a:lnTo>
                    <a:lnTo>
                      <a:pt x="528" y="193"/>
                    </a:lnTo>
                    <a:lnTo>
                      <a:pt x="530" y="152"/>
                    </a:lnTo>
                    <a:lnTo>
                      <a:pt x="500" y="90"/>
                    </a:lnTo>
                    <a:lnTo>
                      <a:pt x="510" y="70"/>
                    </a:lnTo>
                    <a:lnTo>
                      <a:pt x="502" y="30"/>
                    </a:lnTo>
                  </a:path>
                </a:pathLst>
              </a:custGeom>
              <a:grpFill/>
              <a:ln w="12700" cap="rnd" cmpd="sng">
                <a:noFill/>
                <a:prstDash val="solid"/>
                <a:round/>
                <a:headEnd type="none" w="med" len="med"/>
                <a:tailEnd type="triangle" w="med" len="med"/>
              </a:ln>
              <a:effectLst/>
            </p:spPr>
            <p:txBody>
              <a:bodyPr/>
              <a:lstStyle/>
              <a:p>
                <a:endParaRPr lang="en-US"/>
              </a:p>
            </p:txBody>
          </p:sp>
          <p:sp>
            <p:nvSpPr>
              <p:cNvPr id="22" name="Freeform 10"/>
              <p:cNvSpPr>
                <a:spLocks/>
              </p:cNvSpPr>
              <p:nvPr/>
            </p:nvSpPr>
            <p:spPr bwMode="auto">
              <a:xfrm>
                <a:off x="3533" y="2869"/>
                <a:ext cx="569" cy="467"/>
              </a:xfrm>
              <a:custGeom>
                <a:avLst/>
                <a:gdLst/>
                <a:ahLst/>
                <a:cxnLst>
                  <a:cxn ang="0">
                    <a:pos x="35" y="5"/>
                  </a:cxn>
                  <a:cxn ang="0">
                    <a:pos x="84" y="0"/>
                  </a:cxn>
                  <a:cxn ang="0">
                    <a:pos x="120" y="0"/>
                  </a:cxn>
                  <a:cxn ang="0">
                    <a:pos x="161" y="13"/>
                  </a:cxn>
                  <a:cxn ang="0">
                    <a:pos x="224" y="59"/>
                  </a:cxn>
                  <a:cxn ang="0">
                    <a:pos x="320" y="49"/>
                  </a:cxn>
                  <a:cxn ang="0">
                    <a:pos x="401" y="53"/>
                  </a:cxn>
                  <a:cxn ang="0">
                    <a:pos x="452" y="109"/>
                  </a:cxn>
                  <a:cxn ang="0">
                    <a:pos x="518" y="156"/>
                  </a:cxn>
                  <a:cxn ang="0">
                    <a:pos x="523" y="217"/>
                  </a:cxn>
                  <a:cxn ang="0">
                    <a:pos x="554" y="271"/>
                  </a:cxn>
                  <a:cxn ang="0">
                    <a:pos x="546" y="349"/>
                  </a:cxn>
                  <a:cxn ang="0">
                    <a:pos x="568" y="388"/>
                  </a:cxn>
                  <a:cxn ang="0">
                    <a:pos x="549" y="437"/>
                  </a:cxn>
                  <a:cxn ang="0">
                    <a:pos x="506" y="454"/>
                  </a:cxn>
                  <a:cxn ang="0">
                    <a:pos x="435" y="461"/>
                  </a:cxn>
                  <a:cxn ang="0">
                    <a:pos x="416" y="355"/>
                  </a:cxn>
                  <a:cxn ang="0">
                    <a:pos x="371" y="335"/>
                  </a:cxn>
                  <a:cxn ang="0">
                    <a:pos x="340" y="315"/>
                  </a:cxn>
                  <a:cxn ang="0">
                    <a:pos x="339" y="375"/>
                  </a:cxn>
                  <a:cxn ang="0">
                    <a:pos x="282" y="353"/>
                  </a:cxn>
                  <a:cxn ang="0">
                    <a:pos x="233" y="321"/>
                  </a:cxn>
                  <a:cxn ang="0">
                    <a:pos x="180" y="271"/>
                  </a:cxn>
                  <a:cxn ang="0">
                    <a:pos x="123" y="258"/>
                  </a:cxn>
                  <a:cxn ang="0">
                    <a:pos x="93" y="207"/>
                  </a:cxn>
                  <a:cxn ang="0">
                    <a:pos x="84" y="178"/>
                  </a:cxn>
                  <a:cxn ang="0">
                    <a:pos x="61" y="123"/>
                  </a:cxn>
                  <a:cxn ang="0">
                    <a:pos x="30" y="135"/>
                  </a:cxn>
                  <a:cxn ang="0">
                    <a:pos x="1" y="141"/>
                  </a:cxn>
                  <a:cxn ang="0">
                    <a:pos x="6" y="101"/>
                  </a:cxn>
                  <a:cxn ang="0">
                    <a:pos x="14" y="72"/>
                  </a:cxn>
                  <a:cxn ang="0">
                    <a:pos x="2" y="5"/>
                  </a:cxn>
                </a:cxnLst>
                <a:rect l="0" t="0" r="r" b="b"/>
                <a:pathLst>
                  <a:path w="569" h="467">
                    <a:moveTo>
                      <a:pt x="2" y="5"/>
                    </a:moveTo>
                    <a:lnTo>
                      <a:pt x="35" y="5"/>
                    </a:lnTo>
                    <a:lnTo>
                      <a:pt x="65" y="14"/>
                    </a:lnTo>
                    <a:lnTo>
                      <a:pt x="84" y="0"/>
                    </a:lnTo>
                    <a:lnTo>
                      <a:pt x="104" y="5"/>
                    </a:lnTo>
                    <a:lnTo>
                      <a:pt x="120" y="0"/>
                    </a:lnTo>
                    <a:lnTo>
                      <a:pt x="151" y="1"/>
                    </a:lnTo>
                    <a:lnTo>
                      <a:pt x="161" y="13"/>
                    </a:lnTo>
                    <a:lnTo>
                      <a:pt x="183" y="30"/>
                    </a:lnTo>
                    <a:lnTo>
                      <a:pt x="224" y="59"/>
                    </a:lnTo>
                    <a:lnTo>
                      <a:pt x="263" y="71"/>
                    </a:lnTo>
                    <a:lnTo>
                      <a:pt x="320" y="49"/>
                    </a:lnTo>
                    <a:lnTo>
                      <a:pt x="363" y="37"/>
                    </a:lnTo>
                    <a:lnTo>
                      <a:pt x="401" y="53"/>
                    </a:lnTo>
                    <a:lnTo>
                      <a:pt x="425" y="98"/>
                    </a:lnTo>
                    <a:lnTo>
                      <a:pt x="452" y="109"/>
                    </a:lnTo>
                    <a:lnTo>
                      <a:pt x="465" y="156"/>
                    </a:lnTo>
                    <a:lnTo>
                      <a:pt x="518" y="156"/>
                    </a:lnTo>
                    <a:lnTo>
                      <a:pt x="532" y="192"/>
                    </a:lnTo>
                    <a:lnTo>
                      <a:pt x="523" y="217"/>
                    </a:lnTo>
                    <a:lnTo>
                      <a:pt x="539" y="236"/>
                    </a:lnTo>
                    <a:lnTo>
                      <a:pt x="554" y="271"/>
                    </a:lnTo>
                    <a:lnTo>
                      <a:pt x="546" y="313"/>
                    </a:lnTo>
                    <a:lnTo>
                      <a:pt x="546" y="349"/>
                    </a:lnTo>
                    <a:lnTo>
                      <a:pt x="568" y="358"/>
                    </a:lnTo>
                    <a:lnTo>
                      <a:pt x="568" y="388"/>
                    </a:lnTo>
                    <a:lnTo>
                      <a:pt x="558" y="410"/>
                    </a:lnTo>
                    <a:lnTo>
                      <a:pt x="549" y="437"/>
                    </a:lnTo>
                    <a:lnTo>
                      <a:pt x="512" y="440"/>
                    </a:lnTo>
                    <a:lnTo>
                      <a:pt x="506" y="454"/>
                    </a:lnTo>
                    <a:lnTo>
                      <a:pt x="471" y="466"/>
                    </a:lnTo>
                    <a:lnTo>
                      <a:pt x="435" y="461"/>
                    </a:lnTo>
                    <a:lnTo>
                      <a:pt x="416" y="419"/>
                    </a:lnTo>
                    <a:lnTo>
                      <a:pt x="416" y="355"/>
                    </a:lnTo>
                    <a:lnTo>
                      <a:pt x="403" y="346"/>
                    </a:lnTo>
                    <a:lnTo>
                      <a:pt x="371" y="335"/>
                    </a:lnTo>
                    <a:lnTo>
                      <a:pt x="352" y="315"/>
                    </a:lnTo>
                    <a:lnTo>
                      <a:pt x="340" y="315"/>
                    </a:lnTo>
                    <a:lnTo>
                      <a:pt x="342" y="353"/>
                    </a:lnTo>
                    <a:lnTo>
                      <a:pt x="339" y="375"/>
                    </a:lnTo>
                    <a:lnTo>
                      <a:pt x="314" y="373"/>
                    </a:lnTo>
                    <a:lnTo>
                      <a:pt x="282" y="353"/>
                    </a:lnTo>
                    <a:lnTo>
                      <a:pt x="261" y="335"/>
                    </a:lnTo>
                    <a:lnTo>
                      <a:pt x="233" y="321"/>
                    </a:lnTo>
                    <a:lnTo>
                      <a:pt x="211" y="290"/>
                    </a:lnTo>
                    <a:lnTo>
                      <a:pt x="180" y="271"/>
                    </a:lnTo>
                    <a:lnTo>
                      <a:pt x="147" y="260"/>
                    </a:lnTo>
                    <a:lnTo>
                      <a:pt x="123" y="258"/>
                    </a:lnTo>
                    <a:lnTo>
                      <a:pt x="113" y="232"/>
                    </a:lnTo>
                    <a:lnTo>
                      <a:pt x="93" y="207"/>
                    </a:lnTo>
                    <a:lnTo>
                      <a:pt x="107" y="199"/>
                    </a:lnTo>
                    <a:lnTo>
                      <a:pt x="84" y="178"/>
                    </a:lnTo>
                    <a:lnTo>
                      <a:pt x="77" y="146"/>
                    </a:lnTo>
                    <a:lnTo>
                      <a:pt x="61" y="123"/>
                    </a:lnTo>
                    <a:lnTo>
                      <a:pt x="36" y="120"/>
                    </a:lnTo>
                    <a:lnTo>
                      <a:pt x="30" y="135"/>
                    </a:lnTo>
                    <a:lnTo>
                      <a:pt x="17" y="151"/>
                    </a:lnTo>
                    <a:lnTo>
                      <a:pt x="1" y="141"/>
                    </a:lnTo>
                    <a:lnTo>
                      <a:pt x="1" y="116"/>
                    </a:lnTo>
                    <a:lnTo>
                      <a:pt x="6" y="101"/>
                    </a:lnTo>
                    <a:lnTo>
                      <a:pt x="6" y="75"/>
                    </a:lnTo>
                    <a:lnTo>
                      <a:pt x="14" y="72"/>
                    </a:lnTo>
                    <a:lnTo>
                      <a:pt x="0" y="37"/>
                    </a:lnTo>
                    <a:lnTo>
                      <a:pt x="2" y="5"/>
                    </a:lnTo>
                  </a:path>
                </a:pathLst>
              </a:custGeom>
              <a:grpFill/>
              <a:ln w="12700" cap="rnd" cmpd="sng">
                <a:noFill/>
                <a:prstDash val="solid"/>
                <a:round/>
                <a:headEnd type="none" w="med" len="med"/>
                <a:tailEnd type="triangle" w="med" len="med"/>
              </a:ln>
              <a:effectLst/>
            </p:spPr>
            <p:txBody>
              <a:bodyPr/>
              <a:lstStyle/>
              <a:p>
                <a:endParaRPr lang="en-US"/>
              </a:p>
            </p:txBody>
          </p:sp>
          <p:sp>
            <p:nvSpPr>
              <p:cNvPr id="23" name="Freeform 11"/>
              <p:cNvSpPr>
                <a:spLocks/>
              </p:cNvSpPr>
              <p:nvPr/>
            </p:nvSpPr>
            <p:spPr bwMode="auto">
              <a:xfrm>
                <a:off x="3903" y="996"/>
                <a:ext cx="1557" cy="2501"/>
              </a:xfrm>
              <a:custGeom>
                <a:avLst/>
                <a:gdLst/>
                <a:ahLst/>
                <a:cxnLst>
                  <a:cxn ang="0">
                    <a:pos x="1144" y="96"/>
                  </a:cxn>
                  <a:cxn ang="0">
                    <a:pos x="1080" y="54"/>
                  </a:cxn>
                  <a:cxn ang="0">
                    <a:pos x="969" y="170"/>
                  </a:cxn>
                  <a:cxn ang="0">
                    <a:pos x="859" y="212"/>
                  </a:cxn>
                  <a:cxn ang="0">
                    <a:pos x="853" y="155"/>
                  </a:cxn>
                  <a:cxn ang="0">
                    <a:pos x="798" y="169"/>
                  </a:cxn>
                  <a:cxn ang="0">
                    <a:pos x="867" y="278"/>
                  </a:cxn>
                  <a:cxn ang="0">
                    <a:pos x="729" y="377"/>
                  </a:cxn>
                  <a:cxn ang="0">
                    <a:pos x="769" y="458"/>
                  </a:cxn>
                  <a:cxn ang="0">
                    <a:pos x="639" y="422"/>
                  </a:cxn>
                  <a:cxn ang="0">
                    <a:pos x="687" y="463"/>
                  </a:cxn>
                  <a:cxn ang="0">
                    <a:pos x="636" y="512"/>
                  </a:cxn>
                  <a:cxn ang="0">
                    <a:pos x="556" y="455"/>
                  </a:cxn>
                  <a:cxn ang="0">
                    <a:pos x="488" y="359"/>
                  </a:cxn>
                  <a:cxn ang="0">
                    <a:pos x="461" y="314"/>
                  </a:cxn>
                  <a:cxn ang="0">
                    <a:pos x="583" y="323"/>
                  </a:cxn>
                  <a:cxn ang="0">
                    <a:pos x="684" y="333"/>
                  </a:cxn>
                  <a:cxn ang="0">
                    <a:pos x="744" y="245"/>
                  </a:cxn>
                  <a:cxn ang="0">
                    <a:pos x="668" y="191"/>
                  </a:cxn>
                  <a:cxn ang="0">
                    <a:pos x="530" y="158"/>
                  </a:cxn>
                  <a:cxn ang="0">
                    <a:pos x="401" y="154"/>
                  </a:cxn>
                  <a:cxn ang="0">
                    <a:pos x="316" y="120"/>
                  </a:cxn>
                  <a:cxn ang="0">
                    <a:pos x="328" y="238"/>
                  </a:cxn>
                  <a:cxn ang="0">
                    <a:pos x="316" y="318"/>
                  </a:cxn>
                  <a:cxn ang="0">
                    <a:pos x="401" y="485"/>
                  </a:cxn>
                  <a:cxn ang="0">
                    <a:pos x="451" y="626"/>
                  </a:cxn>
                  <a:cxn ang="0">
                    <a:pos x="374" y="791"/>
                  </a:cxn>
                  <a:cxn ang="0">
                    <a:pos x="417" y="855"/>
                  </a:cxn>
                  <a:cxn ang="0">
                    <a:pos x="277" y="877"/>
                  </a:cxn>
                  <a:cxn ang="0">
                    <a:pos x="155" y="944"/>
                  </a:cxn>
                  <a:cxn ang="0">
                    <a:pos x="196" y="1039"/>
                  </a:cxn>
                  <a:cxn ang="0">
                    <a:pos x="53" y="1071"/>
                  </a:cxn>
                  <a:cxn ang="0">
                    <a:pos x="29" y="1207"/>
                  </a:cxn>
                  <a:cxn ang="0">
                    <a:pos x="62" y="1280"/>
                  </a:cxn>
                  <a:cxn ang="0">
                    <a:pos x="177" y="1420"/>
                  </a:cxn>
                  <a:cxn ang="0">
                    <a:pos x="187" y="1577"/>
                  </a:cxn>
                  <a:cxn ang="0">
                    <a:pos x="171" y="1779"/>
                  </a:cxn>
                  <a:cxn ang="0">
                    <a:pos x="315" y="1767"/>
                  </a:cxn>
                  <a:cxn ang="0">
                    <a:pos x="474" y="1857"/>
                  </a:cxn>
                  <a:cxn ang="0">
                    <a:pos x="533" y="1954"/>
                  </a:cxn>
                  <a:cxn ang="0">
                    <a:pos x="535" y="2024"/>
                  </a:cxn>
                  <a:cxn ang="0">
                    <a:pos x="490" y="2170"/>
                  </a:cxn>
                  <a:cxn ang="0">
                    <a:pos x="628" y="2290"/>
                  </a:cxn>
                  <a:cxn ang="0">
                    <a:pos x="882" y="2218"/>
                  </a:cxn>
                  <a:cxn ang="0">
                    <a:pos x="1030" y="2240"/>
                  </a:cxn>
                  <a:cxn ang="0">
                    <a:pos x="1304" y="2237"/>
                  </a:cxn>
                  <a:cxn ang="0">
                    <a:pos x="1416" y="2225"/>
                  </a:cxn>
                  <a:cxn ang="0">
                    <a:pos x="1556" y="2500"/>
                  </a:cxn>
                </a:cxnLst>
                <a:rect l="0" t="0" r="r" b="b"/>
                <a:pathLst>
                  <a:path w="1557" h="2501">
                    <a:moveTo>
                      <a:pt x="1556" y="1"/>
                    </a:moveTo>
                    <a:lnTo>
                      <a:pt x="1227" y="0"/>
                    </a:lnTo>
                    <a:lnTo>
                      <a:pt x="1164" y="50"/>
                    </a:lnTo>
                    <a:lnTo>
                      <a:pt x="1144" y="96"/>
                    </a:lnTo>
                    <a:lnTo>
                      <a:pt x="1112" y="118"/>
                    </a:lnTo>
                    <a:lnTo>
                      <a:pt x="1102" y="100"/>
                    </a:lnTo>
                    <a:lnTo>
                      <a:pt x="1104" y="77"/>
                    </a:lnTo>
                    <a:lnTo>
                      <a:pt x="1080" y="54"/>
                    </a:lnTo>
                    <a:lnTo>
                      <a:pt x="1059" y="94"/>
                    </a:lnTo>
                    <a:lnTo>
                      <a:pt x="1032" y="100"/>
                    </a:lnTo>
                    <a:lnTo>
                      <a:pt x="1001" y="143"/>
                    </a:lnTo>
                    <a:lnTo>
                      <a:pt x="969" y="170"/>
                    </a:lnTo>
                    <a:lnTo>
                      <a:pt x="950" y="187"/>
                    </a:lnTo>
                    <a:lnTo>
                      <a:pt x="950" y="221"/>
                    </a:lnTo>
                    <a:lnTo>
                      <a:pt x="920" y="246"/>
                    </a:lnTo>
                    <a:lnTo>
                      <a:pt x="859" y="212"/>
                    </a:lnTo>
                    <a:lnTo>
                      <a:pt x="860" y="190"/>
                    </a:lnTo>
                    <a:lnTo>
                      <a:pt x="898" y="160"/>
                    </a:lnTo>
                    <a:lnTo>
                      <a:pt x="889" y="146"/>
                    </a:lnTo>
                    <a:lnTo>
                      <a:pt x="853" y="155"/>
                    </a:lnTo>
                    <a:lnTo>
                      <a:pt x="833" y="139"/>
                    </a:lnTo>
                    <a:lnTo>
                      <a:pt x="793" y="140"/>
                    </a:lnTo>
                    <a:lnTo>
                      <a:pt x="767" y="143"/>
                    </a:lnTo>
                    <a:lnTo>
                      <a:pt x="798" y="169"/>
                    </a:lnTo>
                    <a:lnTo>
                      <a:pt x="817" y="228"/>
                    </a:lnTo>
                    <a:lnTo>
                      <a:pt x="835" y="235"/>
                    </a:lnTo>
                    <a:lnTo>
                      <a:pt x="859" y="250"/>
                    </a:lnTo>
                    <a:lnTo>
                      <a:pt x="867" y="278"/>
                    </a:lnTo>
                    <a:lnTo>
                      <a:pt x="873" y="301"/>
                    </a:lnTo>
                    <a:lnTo>
                      <a:pt x="837" y="295"/>
                    </a:lnTo>
                    <a:lnTo>
                      <a:pt x="806" y="296"/>
                    </a:lnTo>
                    <a:lnTo>
                      <a:pt x="729" y="377"/>
                    </a:lnTo>
                    <a:lnTo>
                      <a:pt x="737" y="391"/>
                    </a:lnTo>
                    <a:lnTo>
                      <a:pt x="765" y="401"/>
                    </a:lnTo>
                    <a:lnTo>
                      <a:pt x="783" y="426"/>
                    </a:lnTo>
                    <a:lnTo>
                      <a:pt x="769" y="458"/>
                    </a:lnTo>
                    <a:lnTo>
                      <a:pt x="734" y="461"/>
                    </a:lnTo>
                    <a:lnTo>
                      <a:pt x="702" y="452"/>
                    </a:lnTo>
                    <a:lnTo>
                      <a:pt x="654" y="426"/>
                    </a:lnTo>
                    <a:lnTo>
                      <a:pt x="639" y="422"/>
                    </a:lnTo>
                    <a:lnTo>
                      <a:pt x="622" y="445"/>
                    </a:lnTo>
                    <a:lnTo>
                      <a:pt x="641" y="455"/>
                    </a:lnTo>
                    <a:lnTo>
                      <a:pt x="683" y="456"/>
                    </a:lnTo>
                    <a:lnTo>
                      <a:pt x="687" y="463"/>
                    </a:lnTo>
                    <a:lnTo>
                      <a:pt x="689" y="488"/>
                    </a:lnTo>
                    <a:lnTo>
                      <a:pt x="702" y="505"/>
                    </a:lnTo>
                    <a:lnTo>
                      <a:pt x="670" y="511"/>
                    </a:lnTo>
                    <a:lnTo>
                      <a:pt x="636" y="512"/>
                    </a:lnTo>
                    <a:lnTo>
                      <a:pt x="614" y="494"/>
                    </a:lnTo>
                    <a:lnTo>
                      <a:pt x="593" y="485"/>
                    </a:lnTo>
                    <a:lnTo>
                      <a:pt x="565" y="480"/>
                    </a:lnTo>
                    <a:lnTo>
                      <a:pt x="556" y="455"/>
                    </a:lnTo>
                    <a:lnTo>
                      <a:pt x="539" y="416"/>
                    </a:lnTo>
                    <a:lnTo>
                      <a:pt x="538" y="389"/>
                    </a:lnTo>
                    <a:lnTo>
                      <a:pt x="512" y="366"/>
                    </a:lnTo>
                    <a:lnTo>
                      <a:pt x="488" y="359"/>
                    </a:lnTo>
                    <a:lnTo>
                      <a:pt x="469" y="344"/>
                    </a:lnTo>
                    <a:lnTo>
                      <a:pt x="440" y="329"/>
                    </a:lnTo>
                    <a:lnTo>
                      <a:pt x="429" y="292"/>
                    </a:lnTo>
                    <a:lnTo>
                      <a:pt x="461" y="314"/>
                    </a:lnTo>
                    <a:lnTo>
                      <a:pt x="486" y="314"/>
                    </a:lnTo>
                    <a:lnTo>
                      <a:pt x="508" y="312"/>
                    </a:lnTo>
                    <a:lnTo>
                      <a:pt x="540" y="325"/>
                    </a:lnTo>
                    <a:lnTo>
                      <a:pt x="583" y="323"/>
                    </a:lnTo>
                    <a:lnTo>
                      <a:pt x="607" y="333"/>
                    </a:lnTo>
                    <a:lnTo>
                      <a:pt x="655" y="331"/>
                    </a:lnTo>
                    <a:lnTo>
                      <a:pt x="670" y="341"/>
                    </a:lnTo>
                    <a:lnTo>
                      <a:pt x="684" y="333"/>
                    </a:lnTo>
                    <a:lnTo>
                      <a:pt x="702" y="330"/>
                    </a:lnTo>
                    <a:lnTo>
                      <a:pt x="735" y="296"/>
                    </a:lnTo>
                    <a:lnTo>
                      <a:pt x="741" y="278"/>
                    </a:lnTo>
                    <a:lnTo>
                      <a:pt x="744" y="245"/>
                    </a:lnTo>
                    <a:lnTo>
                      <a:pt x="713" y="224"/>
                    </a:lnTo>
                    <a:lnTo>
                      <a:pt x="693" y="209"/>
                    </a:lnTo>
                    <a:lnTo>
                      <a:pt x="678" y="209"/>
                    </a:lnTo>
                    <a:lnTo>
                      <a:pt x="668" y="191"/>
                    </a:lnTo>
                    <a:lnTo>
                      <a:pt x="646" y="200"/>
                    </a:lnTo>
                    <a:lnTo>
                      <a:pt x="582" y="182"/>
                    </a:lnTo>
                    <a:lnTo>
                      <a:pt x="556" y="180"/>
                    </a:lnTo>
                    <a:lnTo>
                      <a:pt x="530" y="158"/>
                    </a:lnTo>
                    <a:lnTo>
                      <a:pt x="518" y="161"/>
                    </a:lnTo>
                    <a:lnTo>
                      <a:pt x="450" y="139"/>
                    </a:lnTo>
                    <a:lnTo>
                      <a:pt x="438" y="140"/>
                    </a:lnTo>
                    <a:lnTo>
                      <a:pt x="401" y="154"/>
                    </a:lnTo>
                    <a:lnTo>
                      <a:pt x="376" y="130"/>
                    </a:lnTo>
                    <a:lnTo>
                      <a:pt x="338" y="101"/>
                    </a:lnTo>
                    <a:lnTo>
                      <a:pt x="316" y="88"/>
                    </a:lnTo>
                    <a:lnTo>
                      <a:pt x="316" y="120"/>
                    </a:lnTo>
                    <a:lnTo>
                      <a:pt x="292" y="128"/>
                    </a:lnTo>
                    <a:lnTo>
                      <a:pt x="281" y="190"/>
                    </a:lnTo>
                    <a:lnTo>
                      <a:pt x="280" y="210"/>
                    </a:lnTo>
                    <a:lnTo>
                      <a:pt x="328" y="238"/>
                    </a:lnTo>
                    <a:lnTo>
                      <a:pt x="342" y="258"/>
                    </a:lnTo>
                    <a:lnTo>
                      <a:pt x="342" y="278"/>
                    </a:lnTo>
                    <a:lnTo>
                      <a:pt x="316" y="293"/>
                    </a:lnTo>
                    <a:lnTo>
                      <a:pt x="316" y="318"/>
                    </a:lnTo>
                    <a:lnTo>
                      <a:pt x="342" y="355"/>
                    </a:lnTo>
                    <a:lnTo>
                      <a:pt x="375" y="393"/>
                    </a:lnTo>
                    <a:lnTo>
                      <a:pt x="379" y="440"/>
                    </a:lnTo>
                    <a:lnTo>
                      <a:pt x="401" y="485"/>
                    </a:lnTo>
                    <a:lnTo>
                      <a:pt x="409" y="528"/>
                    </a:lnTo>
                    <a:lnTo>
                      <a:pt x="430" y="564"/>
                    </a:lnTo>
                    <a:lnTo>
                      <a:pt x="451" y="581"/>
                    </a:lnTo>
                    <a:lnTo>
                      <a:pt x="451" y="626"/>
                    </a:lnTo>
                    <a:lnTo>
                      <a:pt x="439" y="661"/>
                    </a:lnTo>
                    <a:lnTo>
                      <a:pt x="383" y="705"/>
                    </a:lnTo>
                    <a:lnTo>
                      <a:pt x="335" y="769"/>
                    </a:lnTo>
                    <a:lnTo>
                      <a:pt x="374" y="791"/>
                    </a:lnTo>
                    <a:lnTo>
                      <a:pt x="406" y="798"/>
                    </a:lnTo>
                    <a:lnTo>
                      <a:pt x="445" y="793"/>
                    </a:lnTo>
                    <a:lnTo>
                      <a:pt x="457" y="825"/>
                    </a:lnTo>
                    <a:lnTo>
                      <a:pt x="417" y="855"/>
                    </a:lnTo>
                    <a:lnTo>
                      <a:pt x="394" y="842"/>
                    </a:lnTo>
                    <a:lnTo>
                      <a:pt x="358" y="857"/>
                    </a:lnTo>
                    <a:lnTo>
                      <a:pt x="337" y="905"/>
                    </a:lnTo>
                    <a:lnTo>
                      <a:pt x="277" y="877"/>
                    </a:lnTo>
                    <a:lnTo>
                      <a:pt x="255" y="860"/>
                    </a:lnTo>
                    <a:lnTo>
                      <a:pt x="219" y="876"/>
                    </a:lnTo>
                    <a:lnTo>
                      <a:pt x="168" y="923"/>
                    </a:lnTo>
                    <a:lnTo>
                      <a:pt x="155" y="944"/>
                    </a:lnTo>
                    <a:lnTo>
                      <a:pt x="177" y="952"/>
                    </a:lnTo>
                    <a:lnTo>
                      <a:pt x="200" y="942"/>
                    </a:lnTo>
                    <a:lnTo>
                      <a:pt x="203" y="985"/>
                    </a:lnTo>
                    <a:lnTo>
                      <a:pt x="196" y="1039"/>
                    </a:lnTo>
                    <a:lnTo>
                      <a:pt x="173" y="1081"/>
                    </a:lnTo>
                    <a:lnTo>
                      <a:pt x="150" y="1064"/>
                    </a:lnTo>
                    <a:lnTo>
                      <a:pt x="100" y="1017"/>
                    </a:lnTo>
                    <a:lnTo>
                      <a:pt x="53" y="1071"/>
                    </a:lnTo>
                    <a:lnTo>
                      <a:pt x="43" y="1089"/>
                    </a:lnTo>
                    <a:lnTo>
                      <a:pt x="47" y="1114"/>
                    </a:lnTo>
                    <a:lnTo>
                      <a:pt x="47" y="1170"/>
                    </a:lnTo>
                    <a:lnTo>
                      <a:pt x="29" y="1207"/>
                    </a:lnTo>
                    <a:lnTo>
                      <a:pt x="14" y="1227"/>
                    </a:lnTo>
                    <a:lnTo>
                      <a:pt x="0" y="1240"/>
                    </a:lnTo>
                    <a:lnTo>
                      <a:pt x="31" y="1275"/>
                    </a:lnTo>
                    <a:lnTo>
                      <a:pt x="62" y="1280"/>
                    </a:lnTo>
                    <a:lnTo>
                      <a:pt x="162" y="1274"/>
                    </a:lnTo>
                    <a:lnTo>
                      <a:pt x="191" y="1317"/>
                    </a:lnTo>
                    <a:lnTo>
                      <a:pt x="213" y="1382"/>
                    </a:lnTo>
                    <a:lnTo>
                      <a:pt x="177" y="1420"/>
                    </a:lnTo>
                    <a:lnTo>
                      <a:pt x="197" y="1461"/>
                    </a:lnTo>
                    <a:lnTo>
                      <a:pt x="215" y="1510"/>
                    </a:lnTo>
                    <a:lnTo>
                      <a:pt x="219" y="1557"/>
                    </a:lnTo>
                    <a:lnTo>
                      <a:pt x="187" y="1577"/>
                    </a:lnTo>
                    <a:lnTo>
                      <a:pt x="161" y="1637"/>
                    </a:lnTo>
                    <a:lnTo>
                      <a:pt x="148" y="1685"/>
                    </a:lnTo>
                    <a:lnTo>
                      <a:pt x="147" y="1756"/>
                    </a:lnTo>
                    <a:lnTo>
                      <a:pt x="171" y="1779"/>
                    </a:lnTo>
                    <a:lnTo>
                      <a:pt x="192" y="1755"/>
                    </a:lnTo>
                    <a:lnTo>
                      <a:pt x="258" y="1778"/>
                    </a:lnTo>
                    <a:lnTo>
                      <a:pt x="286" y="1771"/>
                    </a:lnTo>
                    <a:lnTo>
                      <a:pt x="315" y="1767"/>
                    </a:lnTo>
                    <a:lnTo>
                      <a:pt x="359" y="1763"/>
                    </a:lnTo>
                    <a:lnTo>
                      <a:pt x="383" y="1747"/>
                    </a:lnTo>
                    <a:lnTo>
                      <a:pt x="423" y="1799"/>
                    </a:lnTo>
                    <a:lnTo>
                      <a:pt x="474" y="1857"/>
                    </a:lnTo>
                    <a:lnTo>
                      <a:pt x="470" y="1903"/>
                    </a:lnTo>
                    <a:lnTo>
                      <a:pt x="483" y="1954"/>
                    </a:lnTo>
                    <a:lnTo>
                      <a:pt x="512" y="1966"/>
                    </a:lnTo>
                    <a:lnTo>
                      <a:pt x="533" y="1954"/>
                    </a:lnTo>
                    <a:lnTo>
                      <a:pt x="556" y="1960"/>
                    </a:lnTo>
                    <a:lnTo>
                      <a:pt x="565" y="1969"/>
                    </a:lnTo>
                    <a:lnTo>
                      <a:pt x="552" y="2015"/>
                    </a:lnTo>
                    <a:lnTo>
                      <a:pt x="535" y="2024"/>
                    </a:lnTo>
                    <a:lnTo>
                      <a:pt x="512" y="2084"/>
                    </a:lnTo>
                    <a:lnTo>
                      <a:pt x="526" y="2080"/>
                    </a:lnTo>
                    <a:lnTo>
                      <a:pt x="504" y="2126"/>
                    </a:lnTo>
                    <a:lnTo>
                      <a:pt x="490" y="2170"/>
                    </a:lnTo>
                    <a:lnTo>
                      <a:pt x="483" y="2200"/>
                    </a:lnTo>
                    <a:lnTo>
                      <a:pt x="491" y="2232"/>
                    </a:lnTo>
                    <a:lnTo>
                      <a:pt x="573" y="2307"/>
                    </a:lnTo>
                    <a:lnTo>
                      <a:pt x="628" y="2290"/>
                    </a:lnTo>
                    <a:lnTo>
                      <a:pt x="681" y="2296"/>
                    </a:lnTo>
                    <a:lnTo>
                      <a:pt x="737" y="2264"/>
                    </a:lnTo>
                    <a:lnTo>
                      <a:pt x="817" y="2218"/>
                    </a:lnTo>
                    <a:lnTo>
                      <a:pt x="882" y="2218"/>
                    </a:lnTo>
                    <a:lnTo>
                      <a:pt x="934" y="2211"/>
                    </a:lnTo>
                    <a:lnTo>
                      <a:pt x="949" y="2229"/>
                    </a:lnTo>
                    <a:lnTo>
                      <a:pt x="998" y="2235"/>
                    </a:lnTo>
                    <a:lnTo>
                      <a:pt x="1030" y="2240"/>
                    </a:lnTo>
                    <a:lnTo>
                      <a:pt x="1074" y="2264"/>
                    </a:lnTo>
                    <a:lnTo>
                      <a:pt x="1123" y="2272"/>
                    </a:lnTo>
                    <a:lnTo>
                      <a:pt x="1277" y="2265"/>
                    </a:lnTo>
                    <a:lnTo>
                      <a:pt x="1304" y="2237"/>
                    </a:lnTo>
                    <a:lnTo>
                      <a:pt x="1331" y="2211"/>
                    </a:lnTo>
                    <a:lnTo>
                      <a:pt x="1361" y="2214"/>
                    </a:lnTo>
                    <a:lnTo>
                      <a:pt x="1396" y="2204"/>
                    </a:lnTo>
                    <a:lnTo>
                      <a:pt x="1416" y="2225"/>
                    </a:lnTo>
                    <a:lnTo>
                      <a:pt x="1444" y="2247"/>
                    </a:lnTo>
                    <a:lnTo>
                      <a:pt x="1472" y="2316"/>
                    </a:lnTo>
                    <a:lnTo>
                      <a:pt x="1506" y="2321"/>
                    </a:lnTo>
                    <a:lnTo>
                      <a:pt x="1556" y="2500"/>
                    </a:lnTo>
                    <a:lnTo>
                      <a:pt x="1556" y="1"/>
                    </a:lnTo>
                  </a:path>
                </a:pathLst>
              </a:custGeom>
              <a:grpFill/>
              <a:ln w="12700" cap="rnd" cmpd="sng">
                <a:noFill/>
                <a:prstDash val="solid"/>
                <a:round/>
                <a:headEnd type="none" w="med" len="med"/>
                <a:tailEnd type="triangle" w="med" len="med"/>
              </a:ln>
              <a:effectLst/>
            </p:spPr>
            <p:txBody>
              <a:bodyPr/>
              <a:lstStyle/>
              <a:p>
                <a:endParaRPr lang="en-US"/>
              </a:p>
            </p:txBody>
          </p:sp>
          <p:sp>
            <p:nvSpPr>
              <p:cNvPr id="24" name="Freeform 12"/>
              <p:cNvSpPr>
                <a:spLocks/>
              </p:cNvSpPr>
              <p:nvPr/>
            </p:nvSpPr>
            <p:spPr bwMode="auto">
              <a:xfrm>
                <a:off x="3607" y="2235"/>
                <a:ext cx="519" cy="449"/>
              </a:xfrm>
              <a:custGeom>
                <a:avLst/>
                <a:gdLst/>
                <a:ahLst/>
                <a:cxnLst>
                  <a:cxn ang="0">
                    <a:pos x="63" y="47"/>
                  </a:cxn>
                  <a:cxn ang="0">
                    <a:pos x="134" y="28"/>
                  </a:cxn>
                  <a:cxn ang="0">
                    <a:pos x="191" y="0"/>
                  </a:cxn>
                  <a:cxn ang="0">
                    <a:pos x="229" y="36"/>
                  </a:cxn>
                  <a:cxn ang="0">
                    <a:pos x="287" y="42"/>
                  </a:cxn>
                  <a:cxn ang="0">
                    <a:pos x="317" y="22"/>
                  </a:cxn>
                  <a:cxn ang="0">
                    <a:pos x="328" y="35"/>
                  </a:cxn>
                  <a:cxn ang="0">
                    <a:pos x="356" y="40"/>
                  </a:cxn>
                  <a:cxn ang="0">
                    <a:pos x="425" y="36"/>
                  </a:cxn>
                  <a:cxn ang="0">
                    <a:pos x="460" y="32"/>
                  </a:cxn>
                  <a:cxn ang="0">
                    <a:pos x="487" y="76"/>
                  </a:cxn>
                  <a:cxn ang="0">
                    <a:pos x="512" y="144"/>
                  </a:cxn>
                  <a:cxn ang="0">
                    <a:pos x="474" y="181"/>
                  </a:cxn>
                  <a:cxn ang="0">
                    <a:pos x="493" y="220"/>
                  </a:cxn>
                  <a:cxn ang="0">
                    <a:pos x="513" y="274"/>
                  </a:cxn>
                  <a:cxn ang="0">
                    <a:pos x="518" y="318"/>
                  </a:cxn>
                  <a:cxn ang="0">
                    <a:pos x="483" y="342"/>
                  </a:cxn>
                  <a:cxn ang="0">
                    <a:pos x="457" y="402"/>
                  </a:cxn>
                  <a:cxn ang="0">
                    <a:pos x="446" y="448"/>
                  </a:cxn>
                  <a:cxn ang="0">
                    <a:pos x="417" y="436"/>
                  </a:cxn>
                  <a:cxn ang="0">
                    <a:pos x="402" y="414"/>
                  </a:cxn>
                  <a:cxn ang="0">
                    <a:pos x="382" y="422"/>
                  </a:cxn>
                  <a:cxn ang="0">
                    <a:pos x="335" y="424"/>
                  </a:cxn>
                  <a:cxn ang="0">
                    <a:pos x="312" y="432"/>
                  </a:cxn>
                  <a:cxn ang="0">
                    <a:pos x="293" y="432"/>
                  </a:cxn>
                  <a:cxn ang="0">
                    <a:pos x="272" y="419"/>
                  </a:cxn>
                  <a:cxn ang="0">
                    <a:pos x="261" y="429"/>
                  </a:cxn>
                  <a:cxn ang="0">
                    <a:pos x="248" y="424"/>
                  </a:cxn>
                  <a:cxn ang="0">
                    <a:pos x="220" y="389"/>
                  </a:cxn>
                  <a:cxn ang="0">
                    <a:pos x="192" y="390"/>
                  </a:cxn>
                  <a:cxn ang="0">
                    <a:pos x="178" y="359"/>
                  </a:cxn>
                  <a:cxn ang="0">
                    <a:pos x="160" y="344"/>
                  </a:cxn>
                  <a:cxn ang="0">
                    <a:pos x="85" y="331"/>
                  </a:cxn>
                  <a:cxn ang="0">
                    <a:pos x="76" y="313"/>
                  </a:cxn>
                  <a:cxn ang="0">
                    <a:pos x="55" y="303"/>
                  </a:cxn>
                  <a:cxn ang="0">
                    <a:pos x="31" y="293"/>
                  </a:cxn>
                  <a:cxn ang="0">
                    <a:pos x="16" y="274"/>
                  </a:cxn>
                  <a:cxn ang="0">
                    <a:pos x="30" y="245"/>
                  </a:cxn>
                  <a:cxn ang="0">
                    <a:pos x="31" y="190"/>
                  </a:cxn>
                  <a:cxn ang="0">
                    <a:pos x="0" y="141"/>
                  </a:cxn>
                  <a:cxn ang="0">
                    <a:pos x="30" y="90"/>
                  </a:cxn>
                  <a:cxn ang="0">
                    <a:pos x="50" y="83"/>
                  </a:cxn>
                  <a:cxn ang="0">
                    <a:pos x="63" y="47"/>
                  </a:cxn>
                </a:cxnLst>
                <a:rect l="0" t="0" r="r" b="b"/>
                <a:pathLst>
                  <a:path w="519" h="449">
                    <a:moveTo>
                      <a:pt x="63" y="47"/>
                    </a:moveTo>
                    <a:lnTo>
                      <a:pt x="134" y="28"/>
                    </a:lnTo>
                    <a:lnTo>
                      <a:pt x="191" y="0"/>
                    </a:lnTo>
                    <a:lnTo>
                      <a:pt x="229" y="36"/>
                    </a:lnTo>
                    <a:lnTo>
                      <a:pt x="287" y="42"/>
                    </a:lnTo>
                    <a:lnTo>
                      <a:pt x="317" y="22"/>
                    </a:lnTo>
                    <a:lnTo>
                      <a:pt x="328" y="35"/>
                    </a:lnTo>
                    <a:lnTo>
                      <a:pt x="356" y="40"/>
                    </a:lnTo>
                    <a:lnTo>
                      <a:pt x="425" y="36"/>
                    </a:lnTo>
                    <a:lnTo>
                      <a:pt x="460" y="32"/>
                    </a:lnTo>
                    <a:lnTo>
                      <a:pt x="487" y="76"/>
                    </a:lnTo>
                    <a:lnTo>
                      <a:pt x="512" y="144"/>
                    </a:lnTo>
                    <a:lnTo>
                      <a:pt x="474" y="181"/>
                    </a:lnTo>
                    <a:lnTo>
                      <a:pt x="493" y="220"/>
                    </a:lnTo>
                    <a:lnTo>
                      <a:pt x="513" y="274"/>
                    </a:lnTo>
                    <a:lnTo>
                      <a:pt x="518" y="318"/>
                    </a:lnTo>
                    <a:lnTo>
                      <a:pt x="483" y="342"/>
                    </a:lnTo>
                    <a:lnTo>
                      <a:pt x="457" y="402"/>
                    </a:lnTo>
                    <a:lnTo>
                      <a:pt x="446" y="448"/>
                    </a:lnTo>
                    <a:lnTo>
                      <a:pt x="417" y="436"/>
                    </a:lnTo>
                    <a:lnTo>
                      <a:pt x="402" y="414"/>
                    </a:lnTo>
                    <a:lnTo>
                      <a:pt x="382" y="422"/>
                    </a:lnTo>
                    <a:lnTo>
                      <a:pt x="335" y="424"/>
                    </a:lnTo>
                    <a:lnTo>
                      <a:pt x="312" y="432"/>
                    </a:lnTo>
                    <a:lnTo>
                      <a:pt x="293" y="432"/>
                    </a:lnTo>
                    <a:lnTo>
                      <a:pt x="272" y="419"/>
                    </a:lnTo>
                    <a:lnTo>
                      <a:pt x="261" y="429"/>
                    </a:lnTo>
                    <a:lnTo>
                      <a:pt x="248" y="424"/>
                    </a:lnTo>
                    <a:lnTo>
                      <a:pt x="220" y="389"/>
                    </a:lnTo>
                    <a:lnTo>
                      <a:pt x="192" y="390"/>
                    </a:lnTo>
                    <a:lnTo>
                      <a:pt x="178" y="359"/>
                    </a:lnTo>
                    <a:lnTo>
                      <a:pt x="160" y="344"/>
                    </a:lnTo>
                    <a:lnTo>
                      <a:pt x="85" y="331"/>
                    </a:lnTo>
                    <a:lnTo>
                      <a:pt x="76" y="313"/>
                    </a:lnTo>
                    <a:lnTo>
                      <a:pt x="55" y="303"/>
                    </a:lnTo>
                    <a:lnTo>
                      <a:pt x="31" y="293"/>
                    </a:lnTo>
                    <a:lnTo>
                      <a:pt x="16" y="274"/>
                    </a:lnTo>
                    <a:lnTo>
                      <a:pt x="30" y="245"/>
                    </a:lnTo>
                    <a:lnTo>
                      <a:pt x="31" y="190"/>
                    </a:lnTo>
                    <a:lnTo>
                      <a:pt x="0" y="141"/>
                    </a:lnTo>
                    <a:lnTo>
                      <a:pt x="30" y="90"/>
                    </a:lnTo>
                    <a:lnTo>
                      <a:pt x="50" y="83"/>
                    </a:lnTo>
                    <a:lnTo>
                      <a:pt x="63" y="47"/>
                    </a:lnTo>
                  </a:path>
                </a:pathLst>
              </a:custGeom>
              <a:grpFill/>
              <a:ln w="12700" cap="rnd" cmpd="sng">
                <a:noFill/>
                <a:prstDash val="solid"/>
                <a:round/>
                <a:headEnd type="none" w="med" len="med"/>
                <a:tailEnd type="triangle" w="med" len="med"/>
              </a:ln>
              <a:effectLst/>
            </p:spPr>
            <p:txBody>
              <a:bodyPr/>
              <a:lstStyle/>
              <a:p>
                <a:endParaRPr lang="en-US"/>
              </a:p>
            </p:txBody>
          </p:sp>
          <p:sp>
            <p:nvSpPr>
              <p:cNvPr id="26" name="Freeform 13"/>
              <p:cNvSpPr>
                <a:spLocks/>
              </p:cNvSpPr>
              <p:nvPr/>
            </p:nvSpPr>
            <p:spPr bwMode="auto">
              <a:xfrm>
                <a:off x="3690" y="2730"/>
                <a:ext cx="385" cy="211"/>
              </a:xfrm>
              <a:custGeom>
                <a:avLst/>
                <a:gdLst/>
                <a:ahLst/>
                <a:cxnLst>
                  <a:cxn ang="0">
                    <a:pos x="361" y="19"/>
                  </a:cxn>
                  <a:cxn ang="0">
                    <a:pos x="336" y="18"/>
                  </a:cxn>
                  <a:cxn ang="0">
                    <a:pos x="327" y="8"/>
                  </a:cxn>
                  <a:cxn ang="0">
                    <a:pos x="288" y="11"/>
                  </a:cxn>
                  <a:cxn ang="0">
                    <a:pos x="238" y="0"/>
                  </a:cxn>
                  <a:cxn ang="0">
                    <a:pos x="208" y="19"/>
                  </a:cxn>
                  <a:cxn ang="0">
                    <a:pos x="177" y="22"/>
                  </a:cxn>
                  <a:cxn ang="0">
                    <a:pos x="123" y="54"/>
                  </a:cxn>
                  <a:cxn ang="0">
                    <a:pos x="94" y="58"/>
                  </a:cxn>
                  <a:cxn ang="0">
                    <a:pos x="58" y="32"/>
                  </a:cxn>
                  <a:cxn ang="0">
                    <a:pos x="42" y="40"/>
                  </a:cxn>
                  <a:cxn ang="0">
                    <a:pos x="35" y="65"/>
                  </a:cxn>
                  <a:cxn ang="0">
                    <a:pos x="23" y="66"/>
                  </a:cxn>
                  <a:cxn ang="0">
                    <a:pos x="16" y="101"/>
                  </a:cxn>
                  <a:cxn ang="0">
                    <a:pos x="0" y="122"/>
                  </a:cxn>
                  <a:cxn ang="0">
                    <a:pos x="23" y="168"/>
                  </a:cxn>
                  <a:cxn ang="0">
                    <a:pos x="67" y="200"/>
                  </a:cxn>
                  <a:cxn ang="0">
                    <a:pos x="109" y="210"/>
                  </a:cxn>
                  <a:cxn ang="0">
                    <a:pos x="163" y="190"/>
                  </a:cxn>
                  <a:cxn ang="0">
                    <a:pos x="209" y="178"/>
                  </a:cxn>
                  <a:cxn ang="0">
                    <a:pos x="244" y="193"/>
                  </a:cxn>
                  <a:cxn ang="0">
                    <a:pos x="310" y="156"/>
                  </a:cxn>
                  <a:cxn ang="0">
                    <a:pos x="343" y="78"/>
                  </a:cxn>
                  <a:cxn ang="0">
                    <a:pos x="361" y="67"/>
                  </a:cxn>
                  <a:cxn ang="0">
                    <a:pos x="384" y="44"/>
                  </a:cxn>
                  <a:cxn ang="0">
                    <a:pos x="361" y="19"/>
                  </a:cxn>
                </a:cxnLst>
                <a:rect l="0" t="0" r="r" b="b"/>
                <a:pathLst>
                  <a:path w="385" h="211">
                    <a:moveTo>
                      <a:pt x="361" y="19"/>
                    </a:moveTo>
                    <a:lnTo>
                      <a:pt x="336" y="18"/>
                    </a:lnTo>
                    <a:lnTo>
                      <a:pt x="327" y="8"/>
                    </a:lnTo>
                    <a:lnTo>
                      <a:pt x="288" y="11"/>
                    </a:lnTo>
                    <a:lnTo>
                      <a:pt x="238" y="0"/>
                    </a:lnTo>
                    <a:lnTo>
                      <a:pt x="208" y="19"/>
                    </a:lnTo>
                    <a:lnTo>
                      <a:pt x="177" y="22"/>
                    </a:lnTo>
                    <a:lnTo>
                      <a:pt x="123" y="54"/>
                    </a:lnTo>
                    <a:lnTo>
                      <a:pt x="94" y="58"/>
                    </a:lnTo>
                    <a:lnTo>
                      <a:pt x="58" y="32"/>
                    </a:lnTo>
                    <a:lnTo>
                      <a:pt x="42" y="40"/>
                    </a:lnTo>
                    <a:lnTo>
                      <a:pt x="35" y="65"/>
                    </a:lnTo>
                    <a:lnTo>
                      <a:pt x="23" y="66"/>
                    </a:lnTo>
                    <a:lnTo>
                      <a:pt x="16" y="101"/>
                    </a:lnTo>
                    <a:lnTo>
                      <a:pt x="0" y="122"/>
                    </a:lnTo>
                    <a:lnTo>
                      <a:pt x="23" y="168"/>
                    </a:lnTo>
                    <a:lnTo>
                      <a:pt x="67" y="200"/>
                    </a:lnTo>
                    <a:lnTo>
                      <a:pt x="109" y="210"/>
                    </a:lnTo>
                    <a:lnTo>
                      <a:pt x="163" y="190"/>
                    </a:lnTo>
                    <a:lnTo>
                      <a:pt x="209" y="178"/>
                    </a:lnTo>
                    <a:lnTo>
                      <a:pt x="244" y="193"/>
                    </a:lnTo>
                    <a:lnTo>
                      <a:pt x="310" y="156"/>
                    </a:lnTo>
                    <a:lnTo>
                      <a:pt x="343" y="78"/>
                    </a:lnTo>
                    <a:lnTo>
                      <a:pt x="361" y="67"/>
                    </a:lnTo>
                    <a:lnTo>
                      <a:pt x="384" y="44"/>
                    </a:lnTo>
                    <a:lnTo>
                      <a:pt x="361" y="19"/>
                    </a:lnTo>
                  </a:path>
                </a:pathLst>
              </a:custGeom>
              <a:grpFill/>
              <a:ln w="12700" cap="rnd" cmpd="sng">
                <a:noFill/>
                <a:prstDash val="solid"/>
                <a:round/>
                <a:headEnd type="none" w="med" len="med"/>
                <a:tailEnd type="triangle" w="med" len="med"/>
              </a:ln>
              <a:effectLst/>
            </p:spPr>
            <p:txBody>
              <a:bodyPr/>
              <a:lstStyle/>
              <a:p>
                <a:endParaRPr lang="en-US"/>
              </a:p>
            </p:txBody>
          </p:sp>
          <p:sp>
            <p:nvSpPr>
              <p:cNvPr id="27" name="Freeform 14"/>
              <p:cNvSpPr>
                <a:spLocks/>
              </p:cNvSpPr>
              <p:nvPr/>
            </p:nvSpPr>
            <p:spPr bwMode="auto">
              <a:xfrm>
                <a:off x="4056" y="3059"/>
                <a:ext cx="375" cy="245"/>
              </a:xfrm>
              <a:custGeom>
                <a:avLst/>
                <a:gdLst/>
                <a:ahLst/>
                <a:cxnLst>
                  <a:cxn ang="0">
                    <a:pos x="10" y="0"/>
                  </a:cxn>
                  <a:cxn ang="0">
                    <a:pos x="42" y="37"/>
                  </a:cxn>
                  <a:cxn ang="0">
                    <a:pos x="104" y="47"/>
                  </a:cxn>
                  <a:cxn ang="0">
                    <a:pos x="166" y="52"/>
                  </a:cxn>
                  <a:cxn ang="0">
                    <a:pos x="206" y="36"/>
                  </a:cxn>
                  <a:cxn ang="0">
                    <a:pos x="246" y="12"/>
                  </a:cxn>
                  <a:cxn ang="0">
                    <a:pos x="283" y="14"/>
                  </a:cxn>
                  <a:cxn ang="0">
                    <a:pos x="326" y="13"/>
                  </a:cxn>
                  <a:cxn ang="0">
                    <a:pos x="360" y="18"/>
                  </a:cxn>
                  <a:cxn ang="0">
                    <a:pos x="374" y="16"/>
                  </a:cxn>
                  <a:cxn ang="0">
                    <a:pos x="353" y="63"/>
                  </a:cxn>
                  <a:cxn ang="0">
                    <a:pos x="344" y="84"/>
                  </a:cxn>
                  <a:cxn ang="0">
                    <a:pos x="338" y="105"/>
                  </a:cxn>
                  <a:cxn ang="0">
                    <a:pos x="331" y="135"/>
                  </a:cxn>
                  <a:cxn ang="0">
                    <a:pos x="340" y="171"/>
                  </a:cxn>
                  <a:cxn ang="0">
                    <a:pos x="296" y="161"/>
                  </a:cxn>
                  <a:cxn ang="0">
                    <a:pos x="283" y="185"/>
                  </a:cxn>
                  <a:cxn ang="0">
                    <a:pos x="249" y="197"/>
                  </a:cxn>
                  <a:cxn ang="0">
                    <a:pos x="219" y="244"/>
                  </a:cxn>
                  <a:cxn ang="0">
                    <a:pos x="136" y="244"/>
                  </a:cxn>
                  <a:cxn ang="0">
                    <a:pos x="130" y="214"/>
                  </a:cxn>
                  <a:cxn ang="0">
                    <a:pos x="108" y="237"/>
                  </a:cxn>
                  <a:cxn ang="0">
                    <a:pos x="85" y="237"/>
                  </a:cxn>
                  <a:cxn ang="0">
                    <a:pos x="66" y="224"/>
                  </a:cxn>
                  <a:cxn ang="0">
                    <a:pos x="36" y="221"/>
                  </a:cxn>
                  <a:cxn ang="0">
                    <a:pos x="44" y="196"/>
                  </a:cxn>
                  <a:cxn ang="0">
                    <a:pos x="44" y="169"/>
                  </a:cxn>
                  <a:cxn ang="0">
                    <a:pos x="22" y="160"/>
                  </a:cxn>
                  <a:cxn ang="0">
                    <a:pos x="21" y="121"/>
                  </a:cxn>
                  <a:cxn ang="0">
                    <a:pos x="31" y="82"/>
                  </a:cxn>
                  <a:cxn ang="0">
                    <a:pos x="19" y="50"/>
                  </a:cxn>
                  <a:cxn ang="0">
                    <a:pos x="0" y="25"/>
                  </a:cxn>
                  <a:cxn ang="0">
                    <a:pos x="10" y="0"/>
                  </a:cxn>
                </a:cxnLst>
                <a:rect l="0" t="0" r="r" b="b"/>
                <a:pathLst>
                  <a:path w="375" h="245">
                    <a:moveTo>
                      <a:pt x="10" y="0"/>
                    </a:moveTo>
                    <a:lnTo>
                      <a:pt x="42" y="37"/>
                    </a:lnTo>
                    <a:lnTo>
                      <a:pt x="104" y="47"/>
                    </a:lnTo>
                    <a:lnTo>
                      <a:pt x="166" y="52"/>
                    </a:lnTo>
                    <a:lnTo>
                      <a:pt x="206" y="36"/>
                    </a:lnTo>
                    <a:lnTo>
                      <a:pt x="246" y="12"/>
                    </a:lnTo>
                    <a:lnTo>
                      <a:pt x="283" y="14"/>
                    </a:lnTo>
                    <a:lnTo>
                      <a:pt x="326" y="13"/>
                    </a:lnTo>
                    <a:lnTo>
                      <a:pt x="360" y="18"/>
                    </a:lnTo>
                    <a:lnTo>
                      <a:pt x="374" y="16"/>
                    </a:lnTo>
                    <a:lnTo>
                      <a:pt x="353" y="63"/>
                    </a:lnTo>
                    <a:lnTo>
                      <a:pt x="344" y="84"/>
                    </a:lnTo>
                    <a:lnTo>
                      <a:pt x="338" y="105"/>
                    </a:lnTo>
                    <a:lnTo>
                      <a:pt x="331" y="135"/>
                    </a:lnTo>
                    <a:lnTo>
                      <a:pt x="340" y="171"/>
                    </a:lnTo>
                    <a:lnTo>
                      <a:pt x="296" y="161"/>
                    </a:lnTo>
                    <a:lnTo>
                      <a:pt x="283" y="185"/>
                    </a:lnTo>
                    <a:lnTo>
                      <a:pt x="249" y="197"/>
                    </a:lnTo>
                    <a:lnTo>
                      <a:pt x="219" y="244"/>
                    </a:lnTo>
                    <a:lnTo>
                      <a:pt x="136" y="244"/>
                    </a:lnTo>
                    <a:lnTo>
                      <a:pt x="130" y="214"/>
                    </a:lnTo>
                    <a:lnTo>
                      <a:pt x="108" y="237"/>
                    </a:lnTo>
                    <a:lnTo>
                      <a:pt x="85" y="237"/>
                    </a:lnTo>
                    <a:lnTo>
                      <a:pt x="66" y="224"/>
                    </a:lnTo>
                    <a:lnTo>
                      <a:pt x="36" y="221"/>
                    </a:lnTo>
                    <a:lnTo>
                      <a:pt x="44" y="196"/>
                    </a:lnTo>
                    <a:lnTo>
                      <a:pt x="44" y="169"/>
                    </a:lnTo>
                    <a:lnTo>
                      <a:pt x="22" y="160"/>
                    </a:lnTo>
                    <a:lnTo>
                      <a:pt x="21" y="121"/>
                    </a:lnTo>
                    <a:lnTo>
                      <a:pt x="31" y="82"/>
                    </a:lnTo>
                    <a:lnTo>
                      <a:pt x="19" y="50"/>
                    </a:lnTo>
                    <a:lnTo>
                      <a:pt x="0" y="25"/>
                    </a:lnTo>
                    <a:lnTo>
                      <a:pt x="10" y="0"/>
                    </a:lnTo>
                  </a:path>
                </a:pathLst>
              </a:custGeom>
              <a:grpFill/>
              <a:ln w="12700" cap="rnd" cmpd="sng">
                <a:noFill/>
                <a:prstDash val="solid"/>
                <a:round/>
                <a:headEnd type="none" w="med" len="med"/>
                <a:tailEnd type="triangle" w="med" len="med"/>
              </a:ln>
              <a:effectLst/>
            </p:spPr>
            <p:txBody>
              <a:bodyPr/>
              <a:lstStyle/>
              <a:p>
                <a:endParaRPr lang="en-US"/>
              </a:p>
            </p:txBody>
          </p:sp>
          <p:sp>
            <p:nvSpPr>
              <p:cNvPr id="28" name="Freeform 15"/>
              <p:cNvSpPr>
                <a:spLocks/>
              </p:cNvSpPr>
              <p:nvPr/>
            </p:nvSpPr>
            <p:spPr bwMode="auto">
              <a:xfrm>
                <a:off x="3934" y="2742"/>
                <a:ext cx="536" cy="371"/>
              </a:xfrm>
              <a:custGeom>
                <a:avLst/>
                <a:gdLst/>
                <a:ahLst/>
                <a:cxnLst>
                  <a:cxn ang="0">
                    <a:pos x="160" y="7"/>
                  </a:cxn>
                  <a:cxn ang="0">
                    <a:pos x="134" y="36"/>
                  </a:cxn>
                  <a:cxn ang="0">
                    <a:pos x="118" y="51"/>
                  </a:cxn>
                  <a:cxn ang="0">
                    <a:pos x="99" y="65"/>
                  </a:cxn>
                  <a:cxn ang="0">
                    <a:pos x="63" y="144"/>
                  </a:cxn>
                  <a:cxn ang="0">
                    <a:pos x="0" y="181"/>
                  </a:cxn>
                  <a:cxn ang="0">
                    <a:pos x="20" y="224"/>
                  </a:cxn>
                  <a:cxn ang="0">
                    <a:pos x="49" y="237"/>
                  </a:cxn>
                  <a:cxn ang="0">
                    <a:pos x="62" y="284"/>
                  </a:cxn>
                  <a:cxn ang="0">
                    <a:pos x="115" y="284"/>
                  </a:cxn>
                  <a:cxn ang="0">
                    <a:pos x="131" y="319"/>
                  </a:cxn>
                  <a:cxn ang="0">
                    <a:pos x="162" y="354"/>
                  </a:cxn>
                  <a:cxn ang="0">
                    <a:pos x="237" y="366"/>
                  </a:cxn>
                  <a:cxn ang="0">
                    <a:pos x="288" y="370"/>
                  </a:cxn>
                  <a:cxn ang="0">
                    <a:pos x="328" y="356"/>
                  </a:cxn>
                  <a:cxn ang="0">
                    <a:pos x="367" y="332"/>
                  </a:cxn>
                  <a:cxn ang="0">
                    <a:pos x="406" y="334"/>
                  </a:cxn>
                  <a:cxn ang="0">
                    <a:pos x="440" y="330"/>
                  </a:cxn>
                  <a:cxn ang="0">
                    <a:pos x="482" y="338"/>
                  </a:cxn>
                  <a:cxn ang="0">
                    <a:pos x="504" y="281"/>
                  </a:cxn>
                  <a:cxn ang="0">
                    <a:pos x="522" y="271"/>
                  </a:cxn>
                  <a:cxn ang="0">
                    <a:pos x="535" y="222"/>
                  </a:cxn>
                  <a:cxn ang="0">
                    <a:pos x="528" y="213"/>
                  </a:cxn>
                  <a:cxn ang="0">
                    <a:pos x="502" y="206"/>
                  </a:cxn>
                  <a:cxn ang="0">
                    <a:pos x="482" y="219"/>
                  </a:cxn>
                  <a:cxn ang="0">
                    <a:pos x="454" y="208"/>
                  </a:cxn>
                  <a:cxn ang="0">
                    <a:pos x="440" y="156"/>
                  </a:cxn>
                  <a:cxn ang="0">
                    <a:pos x="443" y="109"/>
                  </a:cxn>
                  <a:cxn ang="0">
                    <a:pos x="384" y="43"/>
                  </a:cxn>
                  <a:cxn ang="0">
                    <a:pos x="352" y="0"/>
                  </a:cxn>
                  <a:cxn ang="0">
                    <a:pos x="326" y="16"/>
                  </a:cxn>
                  <a:cxn ang="0">
                    <a:pos x="290" y="19"/>
                  </a:cxn>
                  <a:cxn ang="0">
                    <a:pos x="258" y="23"/>
                  </a:cxn>
                  <a:cxn ang="0">
                    <a:pos x="227" y="30"/>
                  </a:cxn>
                  <a:cxn ang="0">
                    <a:pos x="160" y="7"/>
                  </a:cxn>
                </a:cxnLst>
                <a:rect l="0" t="0" r="r" b="b"/>
                <a:pathLst>
                  <a:path w="536" h="371">
                    <a:moveTo>
                      <a:pt x="160" y="7"/>
                    </a:moveTo>
                    <a:lnTo>
                      <a:pt x="134" y="36"/>
                    </a:lnTo>
                    <a:lnTo>
                      <a:pt x="118" y="51"/>
                    </a:lnTo>
                    <a:lnTo>
                      <a:pt x="99" y="65"/>
                    </a:lnTo>
                    <a:lnTo>
                      <a:pt x="63" y="144"/>
                    </a:lnTo>
                    <a:lnTo>
                      <a:pt x="0" y="181"/>
                    </a:lnTo>
                    <a:lnTo>
                      <a:pt x="20" y="224"/>
                    </a:lnTo>
                    <a:lnTo>
                      <a:pt x="49" y="237"/>
                    </a:lnTo>
                    <a:lnTo>
                      <a:pt x="62" y="284"/>
                    </a:lnTo>
                    <a:lnTo>
                      <a:pt x="115" y="284"/>
                    </a:lnTo>
                    <a:lnTo>
                      <a:pt x="131" y="319"/>
                    </a:lnTo>
                    <a:lnTo>
                      <a:pt x="162" y="354"/>
                    </a:lnTo>
                    <a:lnTo>
                      <a:pt x="237" y="366"/>
                    </a:lnTo>
                    <a:lnTo>
                      <a:pt x="288" y="370"/>
                    </a:lnTo>
                    <a:lnTo>
                      <a:pt x="328" y="356"/>
                    </a:lnTo>
                    <a:lnTo>
                      <a:pt x="367" y="332"/>
                    </a:lnTo>
                    <a:lnTo>
                      <a:pt x="406" y="334"/>
                    </a:lnTo>
                    <a:lnTo>
                      <a:pt x="440" y="330"/>
                    </a:lnTo>
                    <a:lnTo>
                      <a:pt x="482" y="338"/>
                    </a:lnTo>
                    <a:lnTo>
                      <a:pt x="504" y="281"/>
                    </a:lnTo>
                    <a:lnTo>
                      <a:pt x="522" y="271"/>
                    </a:lnTo>
                    <a:lnTo>
                      <a:pt x="535" y="222"/>
                    </a:lnTo>
                    <a:lnTo>
                      <a:pt x="528" y="213"/>
                    </a:lnTo>
                    <a:lnTo>
                      <a:pt x="502" y="206"/>
                    </a:lnTo>
                    <a:lnTo>
                      <a:pt x="482" y="219"/>
                    </a:lnTo>
                    <a:lnTo>
                      <a:pt x="454" y="208"/>
                    </a:lnTo>
                    <a:lnTo>
                      <a:pt x="440" y="156"/>
                    </a:lnTo>
                    <a:lnTo>
                      <a:pt x="443" y="109"/>
                    </a:lnTo>
                    <a:lnTo>
                      <a:pt x="384" y="43"/>
                    </a:lnTo>
                    <a:lnTo>
                      <a:pt x="352" y="0"/>
                    </a:lnTo>
                    <a:lnTo>
                      <a:pt x="326" y="16"/>
                    </a:lnTo>
                    <a:lnTo>
                      <a:pt x="290" y="19"/>
                    </a:lnTo>
                    <a:lnTo>
                      <a:pt x="258" y="23"/>
                    </a:lnTo>
                    <a:lnTo>
                      <a:pt x="227" y="30"/>
                    </a:lnTo>
                    <a:lnTo>
                      <a:pt x="160" y="7"/>
                    </a:lnTo>
                  </a:path>
                </a:pathLst>
              </a:custGeom>
              <a:grpFill/>
              <a:ln w="12700" cap="rnd" cmpd="sng">
                <a:noFill/>
                <a:prstDash val="solid"/>
                <a:round/>
                <a:headEnd type="none" w="med" len="med"/>
                <a:tailEnd type="triangle" w="med" len="med"/>
              </a:ln>
              <a:effectLst/>
            </p:spPr>
            <p:txBody>
              <a:bodyPr/>
              <a:lstStyle/>
              <a:p>
                <a:endParaRPr lang="en-US"/>
              </a:p>
            </p:txBody>
          </p:sp>
          <p:sp>
            <p:nvSpPr>
              <p:cNvPr id="29" name="Freeform 16"/>
              <p:cNvSpPr>
                <a:spLocks/>
              </p:cNvSpPr>
              <p:nvPr/>
            </p:nvSpPr>
            <p:spPr bwMode="auto">
              <a:xfrm>
                <a:off x="4301" y="3199"/>
                <a:ext cx="1159" cy="493"/>
              </a:xfrm>
              <a:custGeom>
                <a:avLst/>
                <a:gdLst/>
                <a:ahLst/>
                <a:cxnLst>
                  <a:cxn ang="0">
                    <a:pos x="1158" y="342"/>
                  </a:cxn>
                  <a:cxn ang="0">
                    <a:pos x="1014" y="365"/>
                  </a:cxn>
                  <a:cxn ang="0">
                    <a:pos x="954" y="372"/>
                  </a:cxn>
                  <a:cxn ang="0">
                    <a:pos x="780" y="407"/>
                  </a:cxn>
                  <a:cxn ang="0">
                    <a:pos x="721" y="428"/>
                  </a:cxn>
                  <a:cxn ang="0">
                    <a:pos x="694" y="464"/>
                  </a:cxn>
                  <a:cxn ang="0">
                    <a:pos x="646" y="478"/>
                  </a:cxn>
                  <a:cxn ang="0">
                    <a:pos x="652" y="425"/>
                  </a:cxn>
                  <a:cxn ang="0">
                    <a:pos x="549" y="426"/>
                  </a:cxn>
                  <a:cxn ang="0">
                    <a:pos x="492" y="492"/>
                  </a:cxn>
                  <a:cxn ang="0">
                    <a:pos x="360" y="446"/>
                  </a:cxn>
                  <a:cxn ang="0">
                    <a:pos x="286" y="464"/>
                  </a:cxn>
                  <a:cxn ang="0">
                    <a:pos x="228" y="486"/>
                  </a:cxn>
                  <a:cxn ang="0">
                    <a:pos x="152" y="455"/>
                  </a:cxn>
                  <a:cxn ang="0">
                    <a:pos x="96" y="438"/>
                  </a:cxn>
                  <a:cxn ang="0">
                    <a:pos x="82" y="390"/>
                  </a:cxn>
                  <a:cxn ang="0">
                    <a:pos x="77" y="361"/>
                  </a:cxn>
                  <a:cxn ang="0">
                    <a:pos x="39" y="353"/>
                  </a:cxn>
                  <a:cxn ang="0">
                    <a:pos x="55" y="330"/>
                  </a:cxn>
                  <a:cxn ang="0">
                    <a:pos x="59" y="299"/>
                  </a:cxn>
                  <a:cxn ang="0">
                    <a:pos x="41" y="269"/>
                  </a:cxn>
                  <a:cxn ang="0">
                    <a:pos x="27" y="239"/>
                  </a:cxn>
                  <a:cxn ang="0">
                    <a:pos x="10" y="203"/>
                  </a:cxn>
                  <a:cxn ang="0">
                    <a:pos x="29" y="152"/>
                  </a:cxn>
                  <a:cxn ang="0">
                    <a:pos x="0" y="139"/>
                  </a:cxn>
                  <a:cxn ang="0">
                    <a:pos x="16" y="54"/>
                  </a:cxn>
                  <a:cxn ang="0">
                    <a:pos x="51" y="20"/>
                  </a:cxn>
                  <a:cxn ang="0">
                    <a:pos x="176" y="103"/>
                  </a:cxn>
                  <a:cxn ang="0">
                    <a:pos x="282" y="91"/>
                  </a:cxn>
                  <a:cxn ang="0">
                    <a:pos x="480" y="14"/>
                  </a:cxn>
                  <a:cxn ang="0">
                    <a:pos x="551" y="25"/>
                  </a:cxn>
                  <a:cxn ang="0">
                    <a:pos x="676" y="59"/>
                  </a:cxn>
                  <a:cxn ang="0">
                    <a:pos x="879" y="60"/>
                  </a:cxn>
                  <a:cxn ang="0">
                    <a:pos x="964" y="10"/>
                  </a:cxn>
                  <a:cxn ang="0">
                    <a:pos x="1019" y="22"/>
                  </a:cxn>
                  <a:cxn ang="0">
                    <a:pos x="1075" y="113"/>
                  </a:cxn>
                  <a:cxn ang="0">
                    <a:pos x="1158" y="290"/>
                  </a:cxn>
                </a:cxnLst>
                <a:rect l="0" t="0" r="r" b="b"/>
                <a:pathLst>
                  <a:path w="1159" h="493">
                    <a:moveTo>
                      <a:pt x="1158" y="290"/>
                    </a:moveTo>
                    <a:lnTo>
                      <a:pt x="1158" y="342"/>
                    </a:lnTo>
                    <a:lnTo>
                      <a:pt x="1129" y="342"/>
                    </a:lnTo>
                    <a:lnTo>
                      <a:pt x="1014" y="365"/>
                    </a:lnTo>
                    <a:lnTo>
                      <a:pt x="984" y="371"/>
                    </a:lnTo>
                    <a:lnTo>
                      <a:pt x="954" y="372"/>
                    </a:lnTo>
                    <a:lnTo>
                      <a:pt x="906" y="408"/>
                    </a:lnTo>
                    <a:lnTo>
                      <a:pt x="780" y="407"/>
                    </a:lnTo>
                    <a:lnTo>
                      <a:pt x="744" y="427"/>
                    </a:lnTo>
                    <a:lnTo>
                      <a:pt x="721" y="428"/>
                    </a:lnTo>
                    <a:lnTo>
                      <a:pt x="693" y="419"/>
                    </a:lnTo>
                    <a:lnTo>
                      <a:pt x="694" y="464"/>
                    </a:lnTo>
                    <a:lnTo>
                      <a:pt x="669" y="476"/>
                    </a:lnTo>
                    <a:lnTo>
                      <a:pt x="646" y="478"/>
                    </a:lnTo>
                    <a:lnTo>
                      <a:pt x="652" y="455"/>
                    </a:lnTo>
                    <a:lnTo>
                      <a:pt x="652" y="425"/>
                    </a:lnTo>
                    <a:lnTo>
                      <a:pt x="616" y="440"/>
                    </a:lnTo>
                    <a:lnTo>
                      <a:pt x="549" y="426"/>
                    </a:lnTo>
                    <a:lnTo>
                      <a:pt x="532" y="473"/>
                    </a:lnTo>
                    <a:lnTo>
                      <a:pt x="492" y="492"/>
                    </a:lnTo>
                    <a:lnTo>
                      <a:pt x="425" y="478"/>
                    </a:lnTo>
                    <a:lnTo>
                      <a:pt x="360" y="446"/>
                    </a:lnTo>
                    <a:lnTo>
                      <a:pt x="310" y="446"/>
                    </a:lnTo>
                    <a:lnTo>
                      <a:pt x="286" y="464"/>
                    </a:lnTo>
                    <a:lnTo>
                      <a:pt x="263" y="488"/>
                    </a:lnTo>
                    <a:lnTo>
                      <a:pt x="228" y="486"/>
                    </a:lnTo>
                    <a:lnTo>
                      <a:pt x="200" y="470"/>
                    </a:lnTo>
                    <a:lnTo>
                      <a:pt x="152" y="455"/>
                    </a:lnTo>
                    <a:lnTo>
                      <a:pt x="102" y="456"/>
                    </a:lnTo>
                    <a:lnTo>
                      <a:pt x="96" y="438"/>
                    </a:lnTo>
                    <a:lnTo>
                      <a:pt x="96" y="403"/>
                    </a:lnTo>
                    <a:lnTo>
                      <a:pt x="82" y="390"/>
                    </a:lnTo>
                    <a:lnTo>
                      <a:pt x="82" y="370"/>
                    </a:lnTo>
                    <a:lnTo>
                      <a:pt x="77" y="361"/>
                    </a:lnTo>
                    <a:lnTo>
                      <a:pt x="66" y="356"/>
                    </a:lnTo>
                    <a:lnTo>
                      <a:pt x="39" y="353"/>
                    </a:lnTo>
                    <a:lnTo>
                      <a:pt x="25" y="317"/>
                    </a:lnTo>
                    <a:lnTo>
                      <a:pt x="55" y="330"/>
                    </a:lnTo>
                    <a:lnTo>
                      <a:pt x="64" y="322"/>
                    </a:lnTo>
                    <a:lnTo>
                      <a:pt x="59" y="299"/>
                    </a:lnTo>
                    <a:lnTo>
                      <a:pt x="57" y="283"/>
                    </a:lnTo>
                    <a:lnTo>
                      <a:pt x="41" y="269"/>
                    </a:lnTo>
                    <a:lnTo>
                      <a:pt x="43" y="247"/>
                    </a:lnTo>
                    <a:lnTo>
                      <a:pt x="27" y="239"/>
                    </a:lnTo>
                    <a:lnTo>
                      <a:pt x="9" y="234"/>
                    </a:lnTo>
                    <a:lnTo>
                      <a:pt x="10" y="203"/>
                    </a:lnTo>
                    <a:lnTo>
                      <a:pt x="22" y="178"/>
                    </a:lnTo>
                    <a:lnTo>
                      <a:pt x="29" y="152"/>
                    </a:lnTo>
                    <a:lnTo>
                      <a:pt x="11" y="150"/>
                    </a:lnTo>
                    <a:lnTo>
                      <a:pt x="0" y="139"/>
                    </a:lnTo>
                    <a:lnTo>
                      <a:pt x="23" y="101"/>
                    </a:lnTo>
                    <a:lnTo>
                      <a:pt x="16" y="54"/>
                    </a:lnTo>
                    <a:lnTo>
                      <a:pt x="36" y="44"/>
                    </a:lnTo>
                    <a:lnTo>
                      <a:pt x="51" y="20"/>
                    </a:lnTo>
                    <a:lnTo>
                      <a:pt x="97" y="31"/>
                    </a:lnTo>
                    <a:lnTo>
                      <a:pt x="176" y="103"/>
                    </a:lnTo>
                    <a:lnTo>
                      <a:pt x="228" y="85"/>
                    </a:lnTo>
                    <a:lnTo>
                      <a:pt x="282" y="91"/>
                    </a:lnTo>
                    <a:lnTo>
                      <a:pt x="419" y="13"/>
                    </a:lnTo>
                    <a:lnTo>
                      <a:pt x="480" y="14"/>
                    </a:lnTo>
                    <a:lnTo>
                      <a:pt x="536" y="7"/>
                    </a:lnTo>
                    <a:lnTo>
                      <a:pt x="551" y="25"/>
                    </a:lnTo>
                    <a:lnTo>
                      <a:pt x="631" y="35"/>
                    </a:lnTo>
                    <a:lnTo>
                      <a:pt x="676" y="59"/>
                    </a:lnTo>
                    <a:lnTo>
                      <a:pt x="728" y="68"/>
                    </a:lnTo>
                    <a:lnTo>
                      <a:pt x="879" y="60"/>
                    </a:lnTo>
                    <a:lnTo>
                      <a:pt x="932" y="7"/>
                    </a:lnTo>
                    <a:lnTo>
                      <a:pt x="964" y="10"/>
                    </a:lnTo>
                    <a:lnTo>
                      <a:pt x="998" y="0"/>
                    </a:lnTo>
                    <a:lnTo>
                      <a:pt x="1019" y="22"/>
                    </a:lnTo>
                    <a:lnTo>
                      <a:pt x="1045" y="42"/>
                    </a:lnTo>
                    <a:lnTo>
                      <a:pt x="1075" y="113"/>
                    </a:lnTo>
                    <a:lnTo>
                      <a:pt x="1109" y="118"/>
                    </a:lnTo>
                    <a:lnTo>
                      <a:pt x="1158" y="290"/>
                    </a:lnTo>
                  </a:path>
                </a:pathLst>
              </a:custGeom>
              <a:grpFill/>
              <a:ln w="12700" cap="rnd" cmpd="sng">
                <a:noFill/>
                <a:prstDash val="solid"/>
                <a:round/>
                <a:headEnd type="none" w="med" len="med"/>
                <a:tailEnd type="triangle" w="med" len="med"/>
              </a:ln>
              <a:effectLst/>
            </p:spPr>
            <p:txBody>
              <a:bodyPr/>
              <a:lstStyle/>
              <a:p>
                <a:endParaRPr lang="en-US"/>
              </a:p>
            </p:txBody>
          </p:sp>
          <p:sp>
            <p:nvSpPr>
              <p:cNvPr id="30" name="Freeform 17"/>
              <p:cNvSpPr>
                <a:spLocks/>
              </p:cNvSpPr>
              <p:nvPr/>
            </p:nvSpPr>
            <p:spPr bwMode="auto">
              <a:xfrm>
                <a:off x="3488" y="2527"/>
                <a:ext cx="565" cy="262"/>
              </a:xfrm>
              <a:custGeom>
                <a:avLst/>
                <a:gdLst/>
                <a:ahLst/>
                <a:cxnLst>
                  <a:cxn ang="0">
                    <a:pos x="150" y="0"/>
                  </a:cxn>
                  <a:cxn ang="0">
                    <a:pos x="112" y="12"/>
                  </a:cxn>
                  <a:cxn ang="0">
                    <a:pos x="71" y="24"/>
                  </a:cxn>
                  <a:cxn ang="0">
                    <a:pos x="59" y="36"/>
                  </a:cxn>
                  <a:cxn ang="0">
                    <a:pos x="39" y="37"/>
                  </a:cxn>
                  <a:cxn ang="0">
                    <a:pos x="38" y="60"/>
                  </a:cxn>
                  <a:cxn ang="0">
                    <a:pos x="21" y="61"/>
                  </a:cxn>
                  <a:cxn ang="0">
                    <a:pos x="0" y="91"/>
                  </a:cxn>
                  <a:cxn ang="0">
                    <a:pos x="11" y="113"/>
                  </a:cxn>
                  <a:cxn ang="0">
                    <a:pos x="15" y="132"/>
                  </a:cxn>
                  <a:cxn ang="0">
                    <a:pos x="39" y="156"/>
                  </a:cxn>
                  <a:cxn ang="0">
                    <a:pos x="65" y="184"/>
                  </a:cxn>
                  <a:cxn ang="0">
                    <a:pos x="91" y="202"/>
                  </a:cxn>
                  <a:cxn ang="0">
                    <a:pos x="116" y="188"/>
                  </a:cxn>
                  <a:cxn ang="0">
                    <a:pos x="134" y="169"/>
                  </a:cxn>
                  <a:cxn ang="0">
                    <a:pos x="158" y="163"/>
                  </a:cxn>
                  <a:cxn ang="0">
                    <a:pos x="170" y="177"/>
                  </a:cxn>
                  <a:cxn ang="0">
                    <a:pos x="197" y="184"/>
                  </a:cxn>
                  <a:cxn ang="0">
                    <a:pos x="224" y="192"/>
                  </a:cxn>
                  <a:cxn ang="0">
                    <a:pos x="232" y="206"/>
                  </a:cxn>
                  <a:cxn ang="0">
                    <a:pos x="257" y="233"/>
                  </a:cxn>
                  <a:cxn ang="0">
                    <a:pos x="287" y="255"/>
                  </a:cxn>
                  <a:cxn ang="0">
                    <a:pos x="295" y="261"/>
                  </a:cxn>
                  <a:cxn ang="0">
                    <a:pos x="323" y="259"/>
                  </a:cxn>
                  <a:cxn ang="0">
                    <a:pos x="351" y="243"/>
                  </a:cxn>
                  <a:cxn ang="0">
                    <a:pos x="376" y="226"/>
                  </a:cxn>
                  <a:cxn ang="0">
                    <a:pos x="408" y="226"/>
                  </a:cxn>
                  <a:cxn ang="0">
                    <a:pos x="440" y="206"/>
                  </a:cxn>
                  <a:cxn ang="0">
                    <a:pos x="476" y="212"/>
                  </a:cxn>
                  <a:cxn ang="0">
                    <a:pos x="501" y="217"/>
                  </a:cxn>
                  <a:cxn ang="0">
                    <a:pos x="530" y="217"/>
                  </a:cxn>
                  <a:cxn ang="0">
                    <a:pos x="546" y="221"/>
                  </a:cxn>
                  <a:cxn ang="0">
                    <a:pos x="564" y="223"/>
                  </a:cxn>
                  <a:cxn ang="0">
                    <a:pos x="564" y="154"/>
                  </a:cxn>
                  <a:cxn ang="0">
                    <a:pos x="537" y="146"/>
                  </a:cxn>
                  <a:cxn ang="0">
                    <a:pos x="519" y="121"/>
                  </a:cxn>
                  <a:cxn ang="0">
                    <a:pos x="498" y="129"/>
                  </a:cxn>
                  <a:cxn ang="0">
                    <a:pos x="453" y="129"/>
                  </a:cxn>
                  <a:cxn ang="0">
                    <a:pos x="436" y="138"/>
                  </a:cxn>
                  <a:cxn ang="0">
                    <a:pos x="413" y="140"/>
                  </a:cxn>
                  <a:cxn ang="0">
                    <a:pos x="390" y="126"/>
                  </a:cxn>
                  <a:cxn ang="0">
                    <a:pos x="378" y="134"/>
                  </a:cxn>
                  <a:cxn ang="0">
                    <a:pos x="365" y="129"/>
                  </a:cxn>
                  <a:cxn ang="0">
                    <a:pos x="338" y="98"/>
                  </a:cxn>
                  <a:cxn ang="0">
                    <a:pos x="312" y="98"/>
                  </a:cxn>
                  <a:cxn ang="0">
                    <a:pos x="297" y="66"/>
                  </a:cxn>
                  <a:cxn ang="0">
                    <a:pos x="279" y="49"/>
                  </a:cxn>
                  <a:cxn ang="0">
                    <a:pos x="227" y="42"/>
                  </a:cxn>
                  <a:cxn ang="0">
                    <a:pos x="205" y="38"/>
                  </a:cxn>
                  <a:cxn ang="0">
                    <a:pos x="194" y="20"/>
                  </a:cxn>
                  <a:cxn ang="0">
                    <a:pos x="175" y="10"/>
                  </a:cxn>
                  <a:cxn ang="0">
                    <a:pos x="150" y="0"/>
                  </a:cxn>
                </a:cxnLst>
                <a:rect l="0" t="0" r="r" b="b"/>
                <a:pathLst>
                  <a:path w="565" h="262">
                    <a:moveTo>
                      <a:pt x="150" y="0"/>
                    </a:moveTo>
                    <a:lnTo>
                      <a:pt x="112" y="12"/>
                    </a:lnTo>
                    <a:lnTo>
                      <a:pt x="71" y="24"/>
                    </a:lnTo>
                    <a:lnTo>
                      <a:pt x="59" y="36"/>
                    </a:lnTo>
                    <a:lnTo>
                      <a:pt x="39" y="37"/>
                    </a:lnTo>
                    <a:lnTo>
                      <a:pt x="38" y="60"/>
                    </a:lnTo>
                    <a:lnTo>
                      <a:pt x="21" y="61"/>
                    </a:lnTo>
                    <a:lnTo>
                      <a:pt x="0" y="91"/>
                    </a:lnTo>
                    <a:lnTo>
                      <a:pt x="11" y="113"/>
                    </a:lnTo>
                    <a:lnTo>
                      <a:pt x="15" y="132"/>
                    </a:lnTo>
                    <a:lnTo>
                      <a:pt x="39" y="156"/>
                    </a:lnTo>
                    <a:lnTo>
                      <a:pt x="65" y="184"/>
                    </a:lnTo>
                    <a:lnTo>
                      <a:pt x="91" y="202"/>
                    </a:lnTo>
                    <a:lnTo>
                      <a:pt x="116" y="188"/>
                    </a:lnTo>
                    <a:lnTo>
                      <a:pt x="134" y="169"/>
                    </a:lnTo>
                    <a:lnTo>
                      <a:pt x="158" y="163"/>
                    </a:lnTo>
                    <a:lnTo>
                      <a:pt x="170" y="177"/>
                    </a:lnTo>
                    <a:lnTo>
                      <a:pt x="197" y="184"/>
                    </a:lnTo>
                    <a:lnTo>
                      <a:pt x="224" y="192"/>
                    </a:lnTo>
                    <a:lnTo>
                      <a:pt x="232" y="206"/>
                    </a:lnTo>
                    <a:lnTo>
                      <a:pt x="257" y="233"/>
                    </a:lnTo>
                    <a:lnTo>
                      <a:pt x="287" y="255"/>
                    </a:lnTo>
                    <a:lnTo>
                      <a:pt x="295" y="261"/>
                    </a:lnTo>
                    <a:lnTo>
                      <a:pt x="323" y="259"/>
                    </a:lnTo>
                    <a:lnTo>
                      <a:pt x="351" y="243"/>
                    </a:lnTo>
                    <a:lnTo>
                      <a:pt x="376" y="226"/>
                    </a:lnTo>
                    <a:lnTo>
                      <a:pt x="408" y="226"/>
                    </a:lnTo>
                    <a:lnTo>
                      <a:pt x="440" y="206"/>
                    </a:lnTo>
                    <a:lnTo>
                      <a:pt x="476" y="212"/>
                    </a:lnTo>
                    <a:lnTo>
                      <a:pt x="501" y="217"/>
                    </a:lnTo>
                    <a:lnTo>
                      <a:pt x="530" y="217"/>
                    </a:lnTo>
                    <a:lnTo>
                      <a:pt x="546" y="221"/>
                    </a:lnTo>
                    <a:lnTo>
                      <a:pt x="564" y="223"/>
                    </a:lnTo>
                    <a:lnTo>
                      <a:pt x="564" y="154"/>
                    </a:lnTo>
                    <a:lnTo>
                      <a:pt x="537" y="146"/>
                    </a:lnTo>
                    <a:lnTo>
                      <a:pt x="519" y="121"/>
                    </a:lnTo>
                    <a:lnTo>
                      <a:pt x="498" y="129"/>
                    </a:lnTo>
                    <a:lnTo>
                      <a:pt x="453" y="129"/>
                    </a:lnTo>
                    <a:lnTo>
                      <a:pt x="436" y="138"/>
                    </a:lnTo>
                    <a:lnTo>
                      <a:pt x="413" y="140"/>
                    </a:lnTo>
                    <a:lnTo>
                      <a:pt x="390" y="126"/>
                    </a:lnTo>
                    <a:lnTo>
                      <a:pt x="378" y="134"/>
                    </a:lnTo>
                    <a:lnTo>
                      <a:pt x="365" y="129"/>
                    </a:lnTo>
                    <a:lnTo>
                      <a:pt x="338" y="98"/>
                    </a:lnTo>
                    <a:lnTo>
                      <a:pt x="312" y="98"/>
                    </a:lnTo>
                    <a:lnTo>
                      <a:pt x="297" y="66"/>
                    </a:lnTo>
                    <a:lnTo>
                      <a:pt x="279" y="49"/>
                    </a:lnTo>
                    <a:lnTo>
                      <a:pt x="227" y="42"/>
                    </a:lnTo>
                    <a:lnTo>
                      <a:pt x="205" y="38"/>
                    </a:lnTo>
                    <a:lnTo>
                      <a:pt x="194" y="20"/>
                    </a:lnTo>
                    <a:lnTo>
                      <a:pt x="175" y="10"/>
                    </a:lnTo>
                    <a:lnTo>
                      <a:pt x="150" y="0"/>
                    </a:lnTo>
                  </a:path>
                </a:pathLst>
              </a:custGeom>
              <a:grpFill/>
              <a:ln w="12700" cap="rnd" cmpd="sng">
                <a:noFill/>
                <a:prstDash val="solid"/>
                <a:round/>
                <a:headEnd type="none" w="med" len="med"/>
                <a:tailEnd type="triangle" w="med" len="med"/>
              </a:ln>
              <a:effectLst/>
            </p:spPr>
            <p:txBody>
              <a:bodyPr/>
              <a:lstStyle/>
              <a:p>
                <a:endParaRPr lang="en-US"/>
              </a:p>
            </p:txBody>
          </p:sp>
          <p:sp>
            <p:nvSpPr>
              <p:cNvPr id="31" name="Freeform 18"/>
              <p:cNvSpPr>
                <a:spLocks/>
              </p:cNvSpPr>
              <p:nvPr/>
            </p:nvSpPr>
            <p:spPr bwMode="auto">
              <a:xfrm>
                <a:off x="3930" y="3249"/>
                <a:ext cx="396" cy="445"/>
              </a:xfrm>
              <a:custGeom>
                <a:avLst/>
                <a:gdLst/>
                <a:ahLst/>
                <a:cxnLst>
                  <a:cxn ang="0">
                    <a:pos x="369" y="11"/>
                  </a:cxn>
                  <a:cxn ang="0">
                    <a:pos x="264" y="53"/>
                  </a:cxn>
                  <a:cxn ang="0">
                    <a:pos x="232" y="46"/>
                  </a:cxn>
                  <a:cxn ang="0">
                    <a:pos x="183" y="30"/>
                  </a:cxn>
                  <a:cxn ang="0">
                    <a:pos x="151" y="58"/>
                  </a:cxn>
                  <a:cxn ang="0">
                    <a:pos x="109" y="72"/>
                  </a:cxn>
                  <a:cxn ang="0">
                    <a:pos x="32" y="79"/>
                  </a:cxn>
                  <a:cxn ang="0">
                    <a:pos x="31" y="151"/>
                  </a:cxn>
                  <a:cxn ang="0">
                    <a:pos x="13" y="173"/>
                  </a:cxn>
                  <a:cxn ang="0">
                    <a:pos x="3" y="212"/>
                  </a:cxn>
                  <a:cxn ang="0">
                    <a:pos x="29" y="235"/>
                  </a:cxn>
                  <a:cxn ang="0">
                    <a:pos x="38" y="247"/>
                  </a:cxn>
                  <a:cxn ang="0">
                    <a:pos x="60" y="274"/>
                  </a:cxn>
                  <a:cxn ang="0">
                    <a:pos x="109" y="282"/>
                  </a:cxn>
                  <a:cxn ang="0">
                    <a:pos x="184" y="307"/>
                  </a:cxn>
                  <a:cxn ang="0">
                    <a:pos x="145" y="319"/>
                  </a:cxn>
                  <a:cxn ang="0">
                    <a:pos x="114" y="298"/>
                  </a:cxn>
                  <a:cxn ang="0">
                    <a:pos x="78" y="306"/>
                  </a:cxn>
                  <a:cxn ang="0">
                    <a:pos x="66" y="340"/>
                  </a:cxn>
                  <a:cxn ang="0">
                    <a:pos x="101" y="368"/>
                  </a:cxn>
                  <a:cxn ang="0">
                    <a:pos x="119" y="388"/>
                  </a:cxn>
                  <a:cxn ang="0">
                    <a:pos x="148" y="444"/>
                  </a:cxn>
                  <a:cxn ang="0">
                    <a:pos x="159" y="416"/>
                  </a:cxn>
                  <a:cxn ang="0">
                    <a:pos x="202" y="437"/>
                  </a:cxn>
                  <a:cxn ang="0">
                    <a:pos x="175" y="379"/>
                  </a:cxn>
                  <a:cxn ang="0">
                    <a:pos x="209" y="368"/>
                  </a:cxn>
                  <a:cxn ang="0">
                    <a:pos x="191" y="344"/>
                  </a:cxn>
                  <a:cxn ang="0">
                    <a:pos x="205" y="316"/>
                  </a:cxn>
                  <a:cxn ang="0">
                    <a:pos x="245" y="322"/>
                  </a:cxn>
                  <a:cxn ang="0">
                    <a:pos x="257" y="294"/>
                  </a:cxn>
                  <a:cxn ang="0">
                    <a:pos x="210" y="262"/>
                  </a:cxn>
                  <a:cxn ang="0">
                    <a:pos x="187" y="227"/>
                  </a:cxn>
                  <a:cxn ang="0">
                    <a:pos x="148" y="161"/>
                  </a:cxn>
                  <a:cxn ang="0">
                    <a:pos x="168" y="130"/>
                  </a:cxn>
                  <a:cxn ang="0">
                    <a:pos x="228" y="151"/>
                  </a:cxn>
                  <a:cxn ang="0">
                    <a:pos x="247" y="118"/>
                  </a:cxn>
                  <a:cxn ang="0">
                    <a:pos x="325" y="92"/>
                  </a:cxn>
                  <a:cxn ang="0">
                    <a:pos x="374" y="86"/>
                  </a:cxn>
                  <a:cxn ang="0">
                    <a:pos x="388" y="0"/>
                  </a:cxn>
                </a:cxnLst>
                <a:rect l="0" t="0" r="r" b="b"/>
                <a:pathLst>
                  <a:path w="396" h="445">
                    <a:moveTo>
                      <a:pt x="388" y="0"/>
                    </a:moveTo>
                    <a:lnTo>
                      <a:pt x="369" y="11"/>
                    </a:lnTo>
                    <a:lnTo>
                      <a:pt x="344" y="53"/>
                    </a:lnTo>
                    <a:lnTo>
                      <a:pt x="264" y="53"/>
                    </a:lnTo>
                    <a:lnTo>
                      <a:pt x="258" y="22"/>
                    </a:lnTo>
                    <a:lnTo>
                      <a:pt x="232" y="46"/>
                    </a:lnTo>
                    <a:lnTo>
                      <a:pt x="213" y="46"/>
                    </a:lnTo>
                    <a:lnTo>
                      <a:pt x="183" y="30"/>
                    </a:lnTo>
                    <a:lnTo>
                      <a:pt x="161" y="30"/>
                    </a:lnTo>
                    <a:lnTo>
                      <a:pt x="151" y="58"/>
                    </a:lnTo>
                    <a:lnTo>
                      <a:pt x="115" y="58"/>
                    </a:lnTo>
                    <a:lnTo>
                      <a:pt x="109" y="72"/>
                    </a:lnTo>
                    <a:lnTo>
                      <a:pt x="73" y="86"/>
                    </a:lnTo>
                    <a:lnTo>
                      <a:pt x="32" y="79"/>
                    </a:lnTo>
                    <a:lnTo>
                      <a:pt x="51" y="114"/>
                    </a:lnTo>
                    <a:lnTo>
                      <a:pt x="31" y="151"/>
                    </a:lnTo>
                    <a:lnTo>
                      <a:pt x="3" y="148"/>
                    </a:lnTo>
                    <a:lnTo>
                      <a:pt x="13" y="173"/>
                    </a:lnTo>
                    <a:lnTo>
                      <a:pt x="0" y="191"/>
                    </a:lnTo>
                    <a:lnTo>
                      <a:pt x="3" y="212"/>
                    </a:lnTo>
                    <a:lnTo>
                      <a:pt x="21" y="222"/>
                    </a:lnTo>
                    <a:lnTo>
                      <a:pt x="29" y="235"/>
                    </a:lnTo>
                    <a:lnTo>
                      <a:pt x="47" y="235"/>
                    </a:lnTo>
                    <a:lnTo>
                      <a:pt x="38" y="247"/>
                    </a:lnTo>
                    <a:lnTo>
                      <a:pt x="43" y="266"/>
                    </a:lnTo>
                    <a:lnTo>
                      <a:pt x="60" y="274"/>
                    </a:lnTo>
                    <a:lnTo>
                      <a:pt x="84" y="272"/>
                    </a:lnTo>
                    <a:lnTo>
                      <a:pt x="109" y="282"/>
                    </a:lnTo>
                    <a:lnTo>
                      <a:pt x="155" y="282"/>
                    </a:lnTo>
                    <a:lnTo>
                      <a:pt x="184" y="307"/>
                    </a:lnTo>
                    <a:lnTo>
                      <a:pt x="174" y="319"/>
                    </a:lnTo>
                    <a:lnTo>
                      <a:pt x="145" y="319"/>
                    </a:lnTo>
                    <a:lnTo>
                      <a:pt x="124" y="308"/>
                    </a:lnTo>
                    <a:lnTo>
                      <a:pt x="114" y="298"/>
                    </a:lnTo>
                    <a:lnTo>
                      <a:pt x="96" y="304"/>
                    </a:lnTo>
                    <a:lnTo>
                      <a:pt x="78" y="306"/>
                    </a:lnTo>
                    <a:lnTo>
                      <a:pt x="69" y="322"/>
                    </a:lnTo>
                    <a:lnTo>
                      <a:pt x="66" y="340"/>
                    </a:lnTo>
                    <a:lnTo>
                      <a:pt x="85" y="350"/>
                    </a:lnTo>
                    <a:lnTo>
                      <a:pt x="101" y="368"/>
                    </a:lnTo>
                    <a:lnTo>
                      <a:pt x="101" y="394"/>
                    </a:lnTo>
                    <a:lnTo>
                      <a:pt x="119" y="388"/>
                    </a:lnTo>
                    <a:lnTo>
                      <a:pt x="136" y="422"/>
                    </a:lnTo>
                    <a:lnTo>
                      <a:pt x="148" y="444"/>
                    </a:lnTo>
                    <a:lnTo>
                      <a:pt x="161" y="440"/>
                    </a:lnTo>
                    <a:lnTo>
                      <a:pt x="159" y="416"/>
                    </a:lnTo>
                    <a:lnTo>
                      <a:pt x="186" y="427"/>
                    </a:lnTo>
                    <a:lnTo>
                      <a:pt x="202" y="437"/>
                    </a:lnTo>
                    <a:lnTo>
                      <a:pt x="194" y="404"/>
                    </a:lnTo>
                    <a:lnTo>
                      <a:pt x="175" y="379"/>
                    </a:lnTo>
                    <a:lnTo>
                      <a:pt x="175" y="352"/>
                    </a:lnTo>
                    <a:lnTo>
                      <a:pt x="209" y="368"/>
                    </a:lnTo>
                    <a:lnTo>
                      <a:pt x="218" y="355"/>
                    </a:lnTo>
                    <a:lnTo>
                      <a:pt x="191" y="344"/>
                    </a:lnTo>
                    <a:lnTo>
                      <a:pt x="190" y="325"/>
                    </a:lnTo>
                    <a:lnTo>
                      <a:pt x="205" y="316"/>
                    </a:lnTo>
                    <a:lnTo>
                      <a:pt x="225" y="311"/>
                    </a:lnTo>
                    <a:lnTo>
                      <a:pt x="245" y="322"/>
                    </a:lnTo>
                    <a:lnTo>
                      <a:pt x="266" y="319"/>
                    </a:lnTo>
                    <a:lnTo>
                      <a:pt x="257" y="294"/>
                    </a:lnTo>
                    <a:lnTo>
                      <a:pt x="232" y="278"/>
                    </a:lnTo>
                    <a:lnTo>
                      <a:pt x="210" y="262"/>
                    </a:lnTo>
                    <a:lnTo>
                      <a:pt x="187" y="253"/>
                    </a:lnTo>
                    <a:lnTo>
                      <a:pt x="187" y="227"/>
                    </a:lnTo>
                    <a:lnTo>
                      <a:pt x="196" y="208"/>
                    </a:lnTo>
                    <a:lnTo>
                      <a:pt x="148" y="161"/>
                    </a:lnTo>
                    <a:lnTo>
                      <a:pt x="148" y="121"/>
                    </a:lnTo>
                    <a:lnTo>
                      <a:pt x="168" y="130"/>
                    </a:lnTo>
                    <a:lnTo>
                      <a:pt x="199" y="161"/>
                    </a:lnTo>
                    <a:lnTo>
                      <a:pt x="228" y="151"/>
                    </a:lnTo>
                    <a:lnTo>
                      <a:pt x="247" y="144"/>
                    </a:lnTo>
                    <a:lnTo>
                      <a:pt x="247" y="118"/>
                    </a:lnTo>
                    <a:lnTo>
                      <a:pt x="248" y="92"/>
                    </a:lnTo>
                    <a:lnTo>
                      <a:pt x="325" y="92"/>
                    </a:lnTo>
                    <a:lnTo>
                      <a:pt x="347" y="83"/>
                    </a:lnTo>
                    <a:lnTo>
                      <a:pt x="374" y="86"/>
                    </a:lnTo>
                    <a:lnTo>
                      <a:pt x="395" y="50"/>
                    </a:lnTo>
                    <a:lnTo>
                      <a:pt x="388" y="0"/>
                    </a:lnTo>
                  </a:path>
                </a:pathLst>
              </a:custGeom>
              <a:grpFill/>
              <a:ln w="12700" cap="rnd" cmpd="sng">
                <a:noFill/>
                <a:prstDash val="solid"/>
                <a:round/>
                <a:headEnd type="none" w="med" len="med"/>
                <a:tailEnd type="triangle" w="med" len="med"/>
              </a:ln>
              <a:effectLst/>
            </p:spPr>
            <p:txBody>
              <a:bodyPr/>
              <a:lstStyle/>
              <a:p>
                <a:endParaRPr lang="en-US"/>
              </a:p>
            </p:txBody>
          </p:sp>
          <p:sp>
            <p:nvSpPr>
              <p:cNvPr id="32" name="Freeform 19"/>
              <p:cNvSpPr>
                <a:spLocks/>
              </p:cNvSpPr>
              <p:nvPr/>
            </p:nvSpPr>
            <p:spPr bwMode="auto">
              <a:xfrm>
                <a:off x="3870" y="3183"/>
                <a:ext cx="114" cy="259"/>
              </a:xfrm>
              <a:custGeom>
                <a:avLst/>
                <a:gdLst/>
                <a:ahLst/>
                <a:cxnLst>
                  <a:cxn ang="0">
                    <a:pos x="3" y="0"/>
                  </a:cxn>
                  <a:cxn ang="0">
                    <a:pos x="14" y="0"/>
                  </a:cxn>
                  <a:cxn ang="0">
                    <a:pos x="36" y="22"/>
                  </a:cxn>
                  <a:cxn ang="0">
                    <a:pos x="64" y="29"/>
                  </a:cxn>
                  <a:cxn ang="0">
                    <a:pos x="80" y="42"/>
                  </a:cxn>
                  <a:cxn ang="0">
                    <a:pos x="80" y="107"/>
                  </a:cxn>
                  <a:cxn ang="0">
                    <a:pos x="100" y="150"/>
                  </a:cxn>
                  <a:cxn ang="0">
                    <a:pos x="113" y="178"/>
                  </a:cxn>
                  <a:cxn ang="0">
                    <a:pos x="92" y="217"/>
                  </a:cxn>
                  <a:cxn ang="0">
                    <a:pos x="64" y="215"/>
                  </a:cxn>
                  <a:cxn ang="0">
                    <a:pos x="74" y="238"/>
                  </a:cxn>
                  <a:cxn ang="0">
                    <a:pos x="61" y="258"/>
                  </a:cxn>
                  <a:cxn ang="0">
                    <a:pos x="44" y="248"/>
                  </a:cxn>
                  <a:cxn ang="0">
                    <a:pos x="30" y="232"/>
                  </a:cxn>
                  <a:cxn ang="0">
                    <a:pos x="23" y="211"/>
                  </a:cxn>
                  <a:cxn ang="0">
                    <a:pos x="10" y="203"/>
                  </a:cxn>
                  <a:cxn ang="0">
                    <a:pos x="0" y="187"/>
                  </a:cxn>
                  <a:cxn ang="0">
                    <a:pos x="0" y="170"/>
                  </a:cxn>
                  <a:cxn ang="0">
                    <a:pos x="5" y="149"/>
                  </a:cxn>
                  <a:cxn ang="0">
                    <a:pos x="6" y="115"/>
                  </a:cxn>
                  <a:cxn ang="0">
                    <a:pos x="12" y="92"/>
                  </a:cxn>
                  <a:cxn ang="0">
                    <a:pos x="0" y="62"/>
                  </a:cxn>
                  <a:cxn ang="0">
                    <a:pos x="3" y="38"/>
                  </a:cxn>
                  <a:cxn ang="0">
                    <a:pos x="3" y="0"/>
                  </a:cxn>
                </a:cxnLst>
                <a:rect l="0" t="0" r="r" b="b"/>
                <a:pathLst>
                  <a:path w="114" h="259">
                    <a:moveTo>
                      <a:pt x="3" y="0"/>
                    </a:moveTo>
                    <a:lnTo>
                      <a:pt x="14" y="0"/>
                    </a:lnTo>
                    <a:lnTo>
                      <a:pt x="36" y="22"/>
                    </a:lnTo>
                    <a:lnTo>
                      <a:pt x="64" y="29"/>
                    </a:lnTo>
                    <a:lnTo>
                      <a:pt x="80" y="42"/>
                    </a:lnTo>
                    <a:lnTo>
                      <a:pt x="80" y="107"/>
                    </a:lnTo>
                    <a:lnTo>
                      <a:pt x="100" y="150"/>
                    </a:lnTo>
                    <a:lnTo>
                      <a:pt x="113" y="178"/>
                    </a:lnTo>
                    <a:lnTo>
                      <a:pt x="92" y="217"/>
                    </a:lnTo>
                    <a:lnTo>
                      <a:pt x="64" y="215"/>
                    </a:lnTo>
                    <a:lnTo>
                      <a:pt x="74" y="238"/>
                    </a:lnTo>
                    <a:lnTo>
                      <a:pt x="61" y="258"/>
                    </a:lnTo>
                    <a:lnTo>
                      <a:pt x="44" y="248"/>
                    </a:lnTo>
                    <a:lnTo>
                      <a:pt x="30" y="232"/>
                    </a:lnTo>
                    <a:lnTo>
                      <a:pt x="23" y="211"/>
                    </a:lnTo>
                    <a:lnTo>
                      <a:pt x="10" y="203"/>
                    </a:lnTo>
                    <a:lnTo>
                      <a:pt x="0" y="187"/>
                    </a:lnTo>
                    <a:lnTo>
                      <a:pt x="0" y="170"/>
                    </a:lnTo>
                    <a:lnTo>
                      <a:pt x="5" y="149"/>
                    </a:lnTo>
                    <a:lnTo>
                      <a:pt x="6" y="115"/>
                    </a:lnTo>
                    <a:lnTo>
                      <a:pt x="12" y="92"/>
                    </a:lnTo>
                    <a:lnTo>
                      <a:pt x="0" y="62"/>
                    </a:lnTo>
                    <a:lnTo>
                      <a:pt x="3" y="38"/>
                    </a:lnTo>
                    <a:lnTo>
                      <a:pt x="3" y="0"/>
                    </a:lnTo>
                  </a:path>
                </a:pathLst>
              </a:custGeom>
              <a:grpFill/>
              <a:ln w="12700" cap="rnd" cmpd="sng">
                <a:noFill/>
                <a:prstDash val="solid"/>
                <a:round/>
                <a:headEnd type="none" w="med" len="med"/>
                <a:tailEnd type="triangle" w="med" len="med"/>
              </a:ln>
              <a:effectLst/>
            </p:spPr>
            <p:txBody>
              <a:bodyPr/>
              <a:lstStyle/>
              <a:p>
                <a:endParaRPr lang="en-US"/>
              </a:p>
            </p:txBody>
          </p:sp>
          <p:sp>
            <p:nvSpPr>
              <p:cNvPr id="33" name="Freeform 20"/>
              <p:cNvSpPr>
                <a:spLocks/>
              </p:cNvSpPr>
              <p:nvPr/>
            </p:nvSpPr>
            <p:spPr bwMode="auto">
              <a:xfrm>
                <a:off x="3128" y="2586"/>
                <a:ext cx="37" cy="55"/>
              </a:xfrm>
              <a:custGeom>
                <a:avLst/>
                <a:gdLst/>
                <a:ahLst/>
                <a:cxnLst>
                  <a:cxn ang="0">
                    <a:pos x="0" y="13"/>
                  </a:cxn>
                  <a:cxn ang="0">
                    <a:pos x="10" y="0"/>
                  </a:cxn>
                  <a:cxn ang="0">
                    <a:pos x="26" y="12"/>
                  </a:cxn>
                  <a:cxn ang="0">
                    <a:pos x="36" y="54"/>
                  </a:cxn>
                  <a:cxn ang="0">
                    <a:pos x="6" y="44"/>
                  </a:cxn>
                  <a:cxn ang="0">
                    <a:pos x="0" y="13"/>
                  </a:cxn>
                </a:cxnLst>
                <a:rect l="0" t="0" r="r" b="b"/>
                <a:pathLst>
                  <a:path w="37" h="55">
                    <a:moveTo>
                      <a:pt x="0" y="13"/>
                    </a:moveTo>
                    <a:lnTo>
                      <a:pt x="10" y="0"/>
                    </a:lnTo>
                    <a:lnTo>
                      <a:pt x="26" y="12"/>
                    </a:lnTo>
                    <a:lnTo>
                      <a:pt x="36" y="54"/>
                    </a:lnTo>
                    <a:lnTo>
                      <a:pt x="6" y="44"/>
                    </a:lnTo>
                    <a:lnTo>
                      <a:pt x="0" y="13"/>
                    </a:lnTo>
                  </a:path>
                </a:pathLst>
              </a:custGeom>
              <a:grpFill/>
              <a:ln w="12700" cap="rnd" cmpd="sng">
                <a:noFill/>
                <a:prstDash val="solid"/>
                <a:round/>
                <a:headEnd type="none" w="med" len="med"/>
                <a:tailEnd type="triangle" w="med" len="med"/>
              </a:ln>
              <a:effectLst/>
            </p:spPr>
            <p:txBody>
              <a:bodyPr/>
              <a:lstStyle/>
              <a:p>
                <a:endParaRPr lang="en-US"/>
              </a:p>
            </p:txBody>
          </p:sp>
          <p:sp>
            <p:nvSpPr>
              <p:cNvPr id="34" name="Freeform 21"/>
              <p:cNvSpPr>
                <a:spLocks/>
              </p:cNvSpPr>
              <p:nvPr/>
            </p:nvSpPr>
            <p:spPr bwMode="auto">
              <a:xfrm>
                <a:off x="3316" y="2689"/>
                <a:ext cx="436" cy="212"/>
              </a:xfrm>
              <a:custGeom>
                <a:avLst/>
                <a:gdLst/>
                <a:ahLst/>
                <a:cxnLst>
                  <a:cxn ang="0">
                    <a:pos x="7" y="116"/>
                  </a:cxn>
                  <a:cxn ang="0">
                    <a:pos x="30" y="116"/>
                  </a:cxn>
                  <a:cxn ang="0">
                    <a:pos x="53" y="110"/>
                  </a:cxn>
                  <a:cxn ang="0">
                    <a:pos x="128" y="109"/>
                  </a:cxn>
                  <a:cxn ang="0">
                    <a:pos x="154" y="103"/>
                  </a:cxn>
                  <a:cxn ang="0">
                    <a:pos x="165" y="103"/>
                  </a:cxn>
                  <a:cxn ang="0">
                    <a:pos x="186" y="109"/>
                  </a:cxn>
                  <a:cxn ang="0">
                    <a:pos x="191" y="101"/>
                  </a:cxn>
                  <a:cxn ang="0">
                    <a:pos x="192" y="65"/>
                  </a:cxn>
                  <a:cxn ang="0">
                    <a:pos x="200" y="56"/>
                  </a:cxn>
                  <a:cxn ang="0">
                    <a:pos x="222" y="46"/>
                  </a:cxn>
                  <a:cxn ang="0">
                    <a:pos x="233" y="18"/>
                  </a:cxn>
                  <a:cxn ang="0">
                    <a:pos x="242" y="26"/>
                  </a:cxn>
                  <a:cxn ang="0">
                    <a:pos x="264" y="41"/>
                  </a:cxn>
                  <a:cxn ang="0">
                    <a:pos x="290" y="24"/>
                  </a:cxn>
                  <a:cxn ang="0">
                    <a:pos x="308" y="6"/>
                  </a:cxn>
                  <a:cxn ang="0">
                    <a:pos x="331" y="0"/>
                  </a:cxn>
                  <a:cxn ang="0">
                    <a:pos x="340" y="13"/>
                  </a:cxn>
                  <a:cxn ang="0">
                    <a:pos x="396" y="29"/>
                  </a:cxn>
                  <a:cxn ang="0">
                    <a:pos x="404" y="42"/>
                  </a:cxn>
                  <a:cxn ang="0">
                    <a:pos x="435" y="74"/>
                  </a:cxn>
                  <a:cxn ang="0">
                    <a:pos x="417" y="82"/>
                  </a:cxn>
                  <a:cxn ang="0">
                    <a:pos x="410" y="107"/>
                  </a:cxn>
                  <a:cxn ang="0">
                    <a:pos x="399" y="107"/>
                  </a:cxn>
                  <a:cxn ang="0">
                    <a:pos x="392" y="140"/>
                  </a:cxn>
                  <a:cxn ang="0">
                    <a:pos x="376" y="164"/>
                  </a:cxn>
                  <a:cxn ang="0">
                    <a:pos x="401" y="211"/>
                  </a:cxn>
                  <a:cxn ang="0">
                    <a:pos x="380" y="195"/>
                  </a:cxn>
                  <a:cxn ang="0">
                    <a:pos x="369" y="182"/>
                  </a:cxn>
                  <a:cxn ang="0">
                    <a:pos x="343" y="181"/>
                  </a:cxn>
                  <a:cxn ang="0">
                    <a:pos x="321" y="186"/>
                  </a:cxn>
                  <a:cxn ang="0">
                    <a:pos x="303" y="181"/>
                  </a:cxn>
                  <a:cxn ang="0">
                    <a:pos x="284" y="195"/>
                  </a:cxn>
                  <a:cxn ang="0">
                    <a:pos x="251" y="185"/>
                  </a:cxn>
                  <a:cxn ang="0">
                    <a:pos x="214" y="186"/>
                  </a:cxn>
                  <a:cxn ang="0">
                    <a:pos x="151" y="171"/>
                  </a:cxn>
                  <a:cxn ang="0">
                    <a:pos x="130" y="150"/>
                  </a:cxn>
                  <a:cxn ang="0">
                    <a:pos x="91" y="157"/>
                  </a:cxn>
                  <a:cxn ang="0">
                    <a:pos x="71" y="163"/>
                  </a:cxn>
                  <a:cxn ang="0">
                    <a:pos x="51" y="171"/>
                  </a:cxn>
                  <a:cxn ang="0">
                    <a:pos x="31" y="158"/>
                  </a:cxn>
                  <a:cxn ang="0">
                    <a:pos x="22" y="157"/>
                  </a:cxn>
                  <a:cxn ang="0">
                    <a:pos x="9" y="140"/>
                  </a:cxn>
                  <a:cxn ang="0">
                    <a:pos x="0" y="123"/>
                  </a:cxn>
                  <a:cxn ang="0">
                    <a:pos x="7" y="116"/>
                  </a:cxn>
                </a:cxnLst>
                <a:rect l="0" t="0" r="r" b="b"/>
                <a:pathLst>
                  <a:path w="436" h="212">
                    <a:moveTo>
                      <a:pt x="7" y="116"/>
                    </a:moveTo>
                    <a:lnTo>
                      <a:pt x="30" y="116"/>
                    </a:lnTo>
                    <a:lnTo>
                      <a:pt x="53" y="110"/>
                    </a:lnTo>
                    <a:lnTo>
                      <a:pt x="128" y="109"/>
                    </a:lnTo>
                    <a:lnTo>
                      <a:pt x="154" y="103"/>
                    </a:lnTo>
                    <a:lnTo>
                      <a:pt x="165" y="103"/>
                    </a:lnTo>
                    <a:lnTo>
                      <a:pt x="186" y="109"/>
                    </a:lnTo>
                    <a:lnTo>
                      <a:pt x="191" y="101"/>
                    </a:lnTo>
                    <a:lnTo>
                      <a:pt x="192" y="65"/>
                    </a:lnTo>
                    <a:lnTo>
                      <a:pt x="200" y="56"/>
                    </a:lnTo>
                    <a:lnTo>
                      <a:pt x="222" y="46"/>
                    </a:lnTo>
                    <a:lnTo>
                      <a:pt x="233" y="18"/>
                    </a:lnTo>
                    <a:lnTo>
                      <a:pt x="242" y="26"/>
                    </a:lnTo>
                    <a:lnTo>
                      <a:pt x="264" y="41"/>
                    </a:lnTo>
                    <a:lnTo>
                      <a:pt x="290" y="24"/>
                    </a:lnTo>
                    <a:lnTo>
                      <a:pt x="308" y="6"/>
                    </a:lnTo>
                    <a:lnTo>
                      <a:pt x="331" y="0"/>
                    </a:lnTo>
                    <a:lnTo>
                      <a:pt x="340" y="13"/>
                    </a:lnTo>
                    <a:lnTo>
                      <a:pt x="396" y="29"/>
                    </a:lnTo>
                    <a:lnTo>
                      <a:pt x="404" y="42"/>
                    </a:lnTo>
                    <a:lnTo>
                      <a:pt x="435" y="74"/>
                    </a:lnTo>
                    <a:lnTo>
                      <a:pt x="417" y="82"/>
                    </a:lnTo>
                    <a:lnTo>
                      <a:pt x="410" y="107"/>
                    </a:lnTo>
                    <a:lnTo>
                      <a:pt x="399" y="107"/>
                    </a:lnTo>
                    <a:lnTo>
                      <a:pt x="392" y="140"/>
                    </a:lnTo>
                    <a:lnTo>
                      <a:pt x="376" y="164"/>
                    </a:lnTo>
                    <a:lnTo>
                      <a:pt x="401" y="211"/>
                    </a:lnTo>
                    <a:lnTo>
                      <a:pt x="380" y="195"/>
                    </a:lnTo>
                    <a:lnTo>
                      <a:pt x="369" y="182"/>
                    </a:lnTo>
                    <a:lnTo>
                      <a:pt x="343" y="181"/>
                    </a:lnTo>
                    <a:lnTo>
                      <a:pt x="321" y="186"/>
                    </a:lnTo>
                    <a:lnTo>
                      <a:pt x="303" y="181"/>
                    </a:lnTo>
                    <a:lnTo>
                      <a:pt x="284" y="195"/>
                    </a:lnTo>
                    <a:lnTo>
                      <a:pt x="251" y="185"/>
                    </a:lnTo>
                    <a:lnTo>
                      <a:pt x="214" y="186"/>
                    </a:lnTo>
                    <a:lnTo>
                      <a:pt x="151" y="171"/>
                    </a:lnTo>
                    <a:lnTo>
                      <a:pt x="130" y="150"/>
                    </a:lnTo>
                    <a:lnTo>
                      <a:pt x="91" y="157"/>
                    </a:lnTo>
                    <a:lnTo>
                      <a:pt x="71" y="163"/>
                    </a:lnTo>
                    <a:lnTo>
                      <a:pt x="51" y="171"/>
                    </a:lnTo>
                    <a:lnTo>
                      <a:pt x="31" y="158"/>
                    </a:lnTo>
                    <a:lnTo>
                      <a:pt x="22" y="157"/>
                    </a:lnTo>
                    <a:lnTo>
                      <a:pt x="9" y="140"/>
                    </a:lnTo>
                    <a:lnTo>
                      <a:pt x="0" y="123"/>
                    </a:lnTo>
                    <a:lnTo>
                      <a:pt x="7" y="116"/>
                    </a:lnTo>
                  </a:path>
                </a:pathLst>
              </a:custGeom>
              <a:grpFill/>
              <a:ln w="12700" cap="rnd" cmpd="sng">
                <a:noFill/>
                <a:prstDash val="solid"/>
                <a:round/>
                <a:headEnd type="none" w="med" len="med"/>
                <a:tailEnd type="triangle" w="med" len="med"/>
              </a:ln>
              <a:effectLst/>
            </p:spPr>
            <p:txBody>
              <a:bodyPr/>
              <a:lstStyle/>
              <a:p>
                <a:endParaRPr lang="en-US"/>
              </a:p>
            </p:txBody>
          </p:sp>
          <p:sp>
            <p:nvSpPr>
              <p:cNvPr id="35" name="Freeform 22"/>
              <p:cNvSpPr>
                <a:spLocks/>
              </p:cNvSpPr>
              <p:nvPr/>
            </p:nvSpPr>
            <p:spPr bwMode="auto">
              <a:xfrm>
                <a:off x="2160" y="3034"/>
                <a:ext cx="726" cy="644"/>
              </a:xfrm>
              <a:custGeom>
                <a:avLst/>
                <a:gdLst/>
                <a:ahLst/>
                <a:cxnLst>
                  <a:cxn ang="0">
                    <a:pos x="9" y="43"/>
                  </a:cxn>
                  <a:cxn ang="0">
                    <a:pos x="20" y="80"/>
                  </a:cxn>
                  <a:cxn ang="0">
                    <a:pos x="28" y="116"/>
                  </a:cxn>
                  <a:cxn ang="0">
                    <a:pos x="73" y="133"/>
                  </a:cxn>
                  <a:cxn ang="0">
                    <a:pos x="127" y="145"/>
                  </a:cxn>
                  <a:cxn ang="0">
                    <a:pos x="147" y="187"/>
                  </a:cxn>
                  <a:cxn ang="0">
                    <a:pos x="101" y="214"/>
                  </a:cxn>
                  <a:cxn ang="0">
                    <a:pos x="94" y="262"/>
                  </a:cxn>
                  <a:cxn ang="0">
                    <a:pos x="75" y="316"/>
                  </a:cxn>
                  <a:cxn ang="0">
                    <a:pos x="41" y="386"/>
                  </a:cxn>
                  <a:cxn ang="0">
                    <a:pos x="25" y="449"/>
                  </a:cxn>
                  <a:cxn ang="0">
                    <a:pos x="0" y="527"/>
                  </a:cxn>
                  <a:cxn ang="0">
                    <a:pos x="41" y="561"/>
                  </a:cxn>
                  <a:cxn ang="0">
                    <a:pos x="64" y="605"/>
                  </a:cxn>
                  <a:cxn ang="0">
                    <a:pos x="116" y="619"/>
                  </a:cxn>
                  <a:cxn ang="0">
                    <a:pos x="199" y="585"/>
                  </a:cxn>
                  <a:cxn ang="0">
                    <a:pos x="286" y="587"/>
                  </a:cxn>
                  <a:cxn ang="0">
                    <a:pos x="357" y="561"/>
                  </a:cxn>
                  <a:cxn ang="0">
                    <a:pos x="425" y="516"/>
                  </a:cxn>
                  <a:cxn ang="0">
                    <a:pos x="495" y="451"/>
                  </a:cxn>
                  <a:cxn ang="0">
                    <a:pos x="479" y="390"/>
                  </a:cxn>
                  <a:cxn ang="0">
                    <a:pos x="536" y="293"/>
                  </a:cxn>
                  <a:cxn ang="0">
                    <a:pos x="565" y="264"/>
                  </a:cxn>
                  <a:cxn ang="0">
                    <a:pos x="641" y="242"/>
                  </a:cxn>
                  <a:cxn ang="0">
                    <a:pos x="699" y="205"/>
                  </a:cxn>
                  <a:cxn ang="0">
                    <a:pos x="725" y="158"/>
                  </a:cxn>
                  <a:cxn ang="0">
                    <a:pos x="657" y="146"/>
                  </a:cxn>
                  <a:cxn ang="0">
                    <a:pos x="598" y="109"/>
                  </a:cxn>
                  <a:cxn ang="0">
                    <a:pos x="494" y="94"/>
                  </a:cxn>
                  <a:cxn ang="0">
                    <a:pos x="461" y="65"/>
                  </a:cxn>
                  <a:cxn ang="0">
                    <a:pos x="404" y="65"/>
                  </a:cxn>
                  <a:cxn ang="0">
                    <a:pos x="273" y="34"/>
                  </a:cxn>
                  <a:cxn ang="0">
                    <a:pos x="220" y="18"/>
                  </a:cxn>
                  <a:cxn ang="0">
                    <a:pos x="134" y="16"/>
                  </a:cxn>
                  <a:cxn ang="0">
                    <a:pos x="70" y="11"/>
                  </a:cxn>
                </a:cxnLst>
                <a:rect l="0" t="0" r="r" b="b"/>
                <a:pathLst>
                  <a:path w="726" h="644">
                    <a:moveTo>
                      <a:pt x="53" y="26"/>
                    </a:moveTo>
                    <a:lnTo>
                      <a:pt x="9" y="43"/>
                    </a:lnTo>
                    <a:lnTo>
                      <a:pt x="11" y="64"/>
                    </a:lnTo>
                    <a:lnTo>
                      <a:pt x="20" y="80"/>
                    </a:lnTo>
                    <a:lnTo>
                      <a:pt x="13" y="109"/>
                    </a:lnTo>
                    <a:lnTo>
                      <a:pt x="28" y="116"/>
                    </a:lnTo>
                    <a:lnTo>
                      <a:pt x="43" y="133"/>
                    </a:lnTo>
                    <a:lnTo>
                      <a:pt x="73" y="133"/>
                    </a:lnTo>
                    <a:lnTo>
                      <a:pt x="100" y="126"/>
                    </a:lnTo>
                    <a:lnTo>
                      <a:pt x="127" y="145"/>
                    </a:lnTo>
                    <a:lnTo>
                      <a:pt x="141" y="169"/>
                    </a:lnTo>
                    <a:lnTo>
                      <a:pt x="147" y="187"/>
                    </a:lnTo>
                    <a:lnTo>
                      <a:pt x="122" y="194"/>
                    </a:lnTo>
                    <a:lnTo>
                      <a:pt x="101" y="214"/>
                    </a:lnTo>
                    <a:lnTo>
                      <a:pt x="95" y="235"/>
                    </a:lnTo>
                    <a:lnTo>
                      <a:pt x="94" y="262"/>
                    </a:lnTo>
                    <a:lnTo>
                      <a:pt x="74" y="293"/>
                    </a:lnTo>
                    <a:lnTo>
                      <a:pt x="75" y="316"/>
                    </a:lnTo>
                    <a:lnTo>
                      <a:pt x="41" y="339"/>
                    </a:lnTo>
                    <a:lnTo>
                      <a:pt x="41" y="386"/>
                    </a:lnTo>
                    <a:lnTo>
                      <a:pt x="47" y="395"/>
                    </a:lnTo>
                    <a:lnTo>
                      <a:pt x="25" y="449"/>
                    </a:lnTo>
                    <a:lnTo>
                      <a:pt x="0" y="492"/>
                    </a:lnTo>
                    <a:lnTo>
                      <a:pt x="0" y="527"/>
                    </a:lnTo>
                    <a:lnTo>
                      <a:pt x="14" y="543"/>
                    </a:lnTo>
                    <a:lnTo>
                      <a:pt x="41" y="561"/>
                    </a:lnTo>
                    <a:lnTo>
                      <a:pt x="60" y="582"/>
                    </a:lnTo>
                    <a:lnTo>
                      <a:pt x="64" y="605"/>
                    </a:lnTo>
                    <a:lnTo>
                      <a:pt x="90" y="643"/>
                    </a:lnTo>
                    <a:lnTo>
                      <a:pt x="116" y="619"/>
                    </a:lnTo>
                    <a:lnTo>
                      <a:pt x="159" y="603"/>
                    </a:lnTo>
                    <a:lnTo>
                      <a:pt x="199" y="585"/>
                    </a:lnTo>
                    <a:lnTo>
                      <a:pt x="242" y="585"/>
                    </a:lnTo>
                    <a:lnTo>
                      <a:pt x="286" y="587"/>
                    </a:lnTo>
                    <a:lnTo>
                      <a:pt x="331" y="590"/>
                    </a:lnTo>
                    <a:lnTo>
                      <a:pt x="357" y="561"/>
                    </a:lnTo>
                    <a:lnTo>
                      <a:pt x="398" y="536"/>
                    </a:lnTo>
                    <a:lnTo>
                      <a:pt x="425" y="516"/>
                    </a:lnTo>
                    <a:lnTo>
                      <a:pt x="450" y="469"/>
                    </a:lnTo>
                    <a:lnTo>
                      <a:pt x="495" y="451"/>
                    </a:lnTo>
                    <a:lnTo>
                      <a:pt x="500" y="440"/>
                    </a:lnTo>
                    <a:lnTo>
                      <a:pt x="479" y="390"/>
                    </a:lnTo>
                    <a:lnTo>
                      <a:pt x="479" y="362"/>
                    </a:lnTo>
                    <a:lnTo>
                      <a:pt x="536" y="293"/>
                    </a:lnTo>
                    <a:lnTo>
                      <a:pt x="565" y="287"/>
                    </a:lnTo>
                    <a:lnTo>
                      <a:pt x="565" y="264"/>
                    </a:lnTo>
                    <a:lnTo>
                      <a:pt x="591" y="260"/>
                    </a:lnTo>
                    <a:lnTo>
                      <a:pt x="641" y="242"/>
                    </a:lnTo>
                    <a:lnTo>
                      <a:pt x="675" y="227"/>
                    </a:lnTo>
                    <a:lnTo>
                      <a:pt x="699" y="205"/>
                    </a:lnTo>
                    <a:lnTo>
                      <a:pt x="725" y="188"/>
                    </a:lnTo>
                    <a:lnTo>
                      <a:pt x="725" y="158"/>
                    </a:lnTo>
                    <a:lnTo>
                      <a:pt x="688" y="161"/>
                    </a:lnTo>
                    <a:lnTo>
                      <a:pt x="657" y="146"/>
                    </a:lnTo>
                    <a:lnTo>
                      <a:pt x="639" y="118"/>
                    </a:lnTo>
                    <a:lnTo>
                      <a:pt x="598" y="109"/>
                    </a:lnTo>
                    <a:lnTo>
                      <a:pt x="535" y="103"/>
                    </a:lnTo>
                    <a:lnTo>
                      <a:pt x="494" y="94"/>
                    </a:lnTo>
                    <a:lnTo>
                      <a:pt x="487" y="80"/>
                    </a:lnTo>
                    <a:lnTo>
                      <a:pt x="461" y="65"/>
                    </a:lnTo>
                    <a:lnTo>
                      <a:pt x="440" y="48"/>
                    </a:lnTo>
                    <a:lnTo>
                      <a:pt x="404" y="65"/>
                    </a:lnTo>
                    <a:lnTo>
                      <a:pt x="318" y="36"/>
                    </a:lnTo>
                    <a:lnTo>
                      <a:pt x="273" y="34"/>
                    </a:lnTo>
                    <a:lnTo>
                      <a:pt x="229" y="26"/>
                    </a:lnTo>
                    <a:lnTo>
                      <a:pt x="220" y="18"/>
                    </a:lnTo>
                    <a:lnTo>
                      <a:pt x="166" y="11"/>
                    </a:lnTo>
                    <a:lnTo>
                      <a:pt x="134" y="16"/>
                    </a:lnTo>
                    <a:lnTo>
                      <a:pt x="95" y="0"/>
                    </a:lnTo>
                    <a:lnTo>
                      <a:pt x="70" y="11"/>
                    </a:lnTo>
                    <a:lnTo>
                      <a:pt x="53" y="26"/>
                    </a:lnTo>
                  </a:path>
                </a:pathLst>
              </a:custGeom>
              <a:grpFill/>
              <a:ln w="12700" cap="rnd" cmpd="sng">
                <a:noFill/>
                <a:prstDash val="solid"/>
                <a:round/>
                <a:headEnd type="none" w="med" len="med"/>
                <a:tailEnd type="triangle" w="med" len="med"/>
              </a:ln>
              <a:effectLst/>
            </p:spPr>
            <p:txBody>
              <a:bodyPr/>
              <a:lstStyle/>
              <a:p>
                <a:endParaRPr lang="en-US"/>
              </a:p>
            </p:txBody>
          </p:sp>
          <p:sp>
            <p:nvSpPr>
              <p:cNvPr id="36" name="Freeform 23"/>
              <p:cNvSpPr>
                <a:spLocks/>
              </p:cNvSpPr>
              <p:nvPr/>
            </p:nvSpPr>
            <p:spPr bwMode="auto">
              <a:xfrm>
                <a:off x="2063" y="3141"/>
                <a:ext cx="245" cy="445"/>
              </a:xfrm>
              <a:custGeom>
                <a:avLst/>
                <a:gdLst/>
                <a:ahLst/>
                <a:cxnLst>
                  <a:cxn ang="0">
                    <a:pos x="110" y="0"/>
                  </a:cxn>
                  <a:cxn ang="0">
                    <a:pos x="97" y="34"/>
                  </a:cxn>
                  <a:cxn ang="0">
                    <a:pos x="97" y="94"/>
                  </a:cxn>
                  <a:cxn ang="0">
                    <a:pos x="91" y="118"/>
                  </a:cxn>
                  <a:cxn ang="0">
                    <a:pos x="42" y="210"/>
                  </a:cxn>
                  <a:cxn ang="0">
                    <a:pos x="21" y="224"/>
                  </a:cxn>
                  <a:cxn ang="0">
                    <a:pos x="4" y="250"/>
                  </a:cxn>
                  <a:cxn ang="0">
                    <a:pos x="0" y="272"/>
                  </a:cxn>
                  <a:cxn ang="0">
                    <a:pos x="6" y="284"/>
                  </a:cxn>
                  <a:cxn ang="0">
                    <a:pos x="24" y="283"/>
                  </a:cxn>
                  <a:cxn ang="0">
                    <a:pos x="14" y="316"/>
                  </a:cxn>
                  <a:cxn ang="0">
                    <a:pos x="32" y="322"/>
                  </a:cxn>
                  <a:cxn ang="0">
                    <a:pos x="33" y="326"/>
                  </a:cxn>
                  <a:cxn ang="0">
                    <a:pos x="26" y="332"/>
                  </a:cxn>
                  <a:cxn ang="0">
                    <a:pos x="13" y="386"/>
                  </a:cxn>
                  <a:cxn ang="0">
                    <a:pos x="5" y="409"/>
                  </a:cxn>
                  <a:cxn ang="0">
                    <a:pos x="0" y="430"/>
                  </a:cxn>
                  <a:cxn ang="0">
                    <a:pos x="5" y="438"/>
                  </a:cxn>
                  <a:cxn ang="0">
                    <a:pos x="46" y="438"/>
                  </a:cxn>
                  <a:cxn ang="0">
                    <a:pos x="68" y="444"/>
                  </a:cxn>
                  <a:cxn ang="0">
                    <a:pos x="117" y="439"/>
                  </a:cxn>
                  <a:cxn ang="0">
                    <a:pos x="98" y="420"/>
                  </a:cxn>
                  <a:cxn ang="0">
                    <a:pos x="98" y="384"/>
                  </a:cxn>
                  <a:cxn ang="0">
                    <a:pos x="127" y="332"/>
                  </a:cxn>
                  <a:cxn ang="0">
                    <a:pos x="146" y="288"/>
                  </a:cxn>
                  <a:cxn ang="0">
                    <a:pos x="139" y="280"/>
                  </a:cxn>
                  <a:cxn ang="0">
                    <a:pos x="139" y="233"/>
                  </a:cxn>
                  <a:cxn ang="0">
                    <a:pos x="173" y="210"/>
                  </a:cxn>
                  <a:cxn ang="0">
                    <a:pos x="172" y="186"/>
                  </a:cxn>
                  <a:cxn ang="0">
                    <a:pos x="194" y="156"/>
                  </a:cxn>
                  <a:cxn ang="0">
                    <a:pos x="194" y="127"/>
                  </a:cxn>
                  <a:cxn ang="0">
                    <a:pos x="201" y="104"/>
                  </a:cxn>
                  <a:cxn ang="0">
                    <a:pos x="219" y="89"/>
                  </a:cxn>
                  <a:cxn ang="0">
                    <a:pos x="244" y="80"/>
                  </a:cxn>
                  <a:cxn ang="0">
                    <a:pos x="239" y="60"/>
                  </a:cxn>
                  <a:cxn ang="0">
                    <a:pos x="226" y="38"/>
                  </a:cxn>
                  <a:cxn ang="0">
                    <a:pos x="199" y="19"/>
                  </a:cxn>
                  <a:cxn ang="0">
                    <a:pos x="171" y="26"/>
                  </a:cxn>
                  <a:cxn ang="0">
                    <a:pos x="140" y="25"/>
                  </a:cxn>
                  <a:cxn ang="0">
                    <a:pos x="125" y="8"/>
                  </a:cxn>
                  <a:cxn ang="0">
                    <a:pos x="110" y="0"/>
                  </a:cxn>
                </a:cxnLst>
                <a:rect l="0" t="0" r="r" b="b"/>
                <a:pathLst>
                  <a:path w="245" h="445">
                    <a:moveTo>
                      <a:pt x="110" y="0"/>
                    </a:moveTo>
                    <a:lnTo>
                      <a:pt x="97" y="34"/>
                    </a:lnTo>
                    <a:lnTo>
                      <a:pt x="97" y="94"/>
                    </a:lnTo>
                    <a:lnTo>
                      <a:pt x="91" y="118"/>
                    </a:lnTo>
                    <a:lnTo>
                      <a:pt x="42" y="210"/>
                    </a:lnTo>
                    <a:lnTo>
                      <a:pt x="21" y="224"/>
                    </a:lnTo>
                    <a:lnTo>
                      <a:pt x="4" y="250"/>
                    </a:lnTo>
                    <a:lnTo>
                      <a:pt x="0" y="272"/>
                    </a:lnTo>
                    <a:lnTo>
                      <a:pt x="6" y="284"/>
                    </a:lnTo>
                    <a:lnTo>
                      <a:pt x="24" y="283"/>
                    </a:lnTo>
                    <a:lnTo>
                      <a:pt x="14" y="316"/>
                    </a:lnTo>
                    <a:lnTo>
                      <a:pt x="32" y="322"/>
                    </a:lnTo>
                    <a:lnTo>
                      <a:pt x="33" y="326"/>
                    </a:lnTo>
                    <a:lnTo>
                      <a:pt x="26" y="332"/>
                    </a:lnTo>
                    <a:lnTo>
                      <a:pt x="13" y="386"/>
                    </a:lnTo>
                    <a:lnTo>
                      <a:pt x="5" y="409"/>
                    </a:lnTo>
                    <a:lnTo>
                      <a:pt x="0" y="430"/>
                    </a:lnTo>
                    <a:lnTo>
                      <a:pt x="5" y="438"/>
                    </a:lnTo>
                    <a:lnTo>
                      <a:pt x="46" y="438"/>
                    </a:lnTo>
                    <a:lnTo>
                      <a:pt x="68" y="444"/>
                    </a:lnTo>
                    <a:lnTo>
                      <a:pt x="117" y="439"/>
                    </a:lnTo>
                    <a:lnTo>
                      <a:pt x="98" y="420"/>
                    </a:lnTo>
                    <a:lnTo>
                      <a:pt x="98" y="384"/>
                    </a:lnTo>
                    <a:lnTo>
                      <a:pt x="127" y="332"/>
                    </a:lnTo>
                    <a:lnTo>
                      <a:pt x="146" y="288"/>
                    </a:lnTo>
                    <a:lnTo>
                      <a:pt x="139" y="280"/>
                    </a:lnTo>
                    <a:lnTo>
                      <a:pt x="139" y="233"/>
                    </a:lnTo>
                    <a:lnTo>
                      <a:pt x="173" y="210"/>
                    </a:lnTo>
                    <a:lnTo>
                      <a:pt x="172" y="186"/>
                    </a:lnTo>
                    <a:lnTo>
                      <a:pt x="194" y="156"/>
                    </a:lnTo>
                    <a:lnTo>
                      <a:pt x="194" y="127"/>
                    </a:lnTo>
                    <a:lnTo>
                      <a:pt x="201" y="104"/>
                    </a:lnTo>
                    <a:lnTo>
                      <a:pt x="219" y="89"/>
                    </a:lnTo>
                    <a:lnTo>
                      <a:pt x="244" y="80"/>
                    </a:lnTo>
                    <a:lnTo>
                      <a:pt x="239" y="60"/>
                    </a:lnTo>
                    <a:lnTo>
                      <a:pt x="226" y="38"/>
                    </a:lnTo>
                    <a:lnTo>
                      <a:pt x="199" y="19"/>
                    </a:lnTo>
                    <a:lnTo>
                      <a:pt x="171" y="26"/>
                    </a:lnTo>
                    <a:lnTo>
                      <a:pt x="140" y="25"/>
                    </a:lnTo>
                    <a:lnTo>
                      <a:pt x="125" y="8"/>
                    </a:lnTo>
                    <a:lnTo>
                      <a:pt x="110" y="0"/>
                    </a:lnTo>
                  </a:path>
                </a:pathLst>
              </a:custGeom>
              <a:grpFill/>
              <a:ln w="12700" cap="rnd" cmpd="sng">
                <a:noFill/>
                <a:prstDash val="solid"/>
                <a:round/>
                <a:headEnd type="none" w="med" len="med"/>
                <a:tailEnd type="triangle" w="med" len="med"/>
              </a:ln>
              <a:effectLst/>
            </p:spPr>
            <p:txBody>
              <a:bodyPr/>
              <a:lstStyle/>
              <a:p>
                <a:endParaRPr lang="en-US"/>
              </a:p>
            </p:txBody>
          </p:sp>
          <p:sp>
            <p:nvSpPr>
              <p:cNvPr id="37" name="Freeform 24"/>
              <p:cNvSpPr>
                <a:spLocks/>
              </p:cNvSpPr>
              <p:nvPr/>
            </p:nvSpPr>
            <p:spPr bwMode="auto">
              <a:xfrm>
                <a:off x="2964" y="2456"/>
                <a:ext cx="196" cy="176"/>
              </a:xfrm>
              <a:custGeom>
                <a:avLst/>
                <a:gdLst/>
                <a:ahLst/>
                <a:cxnLst>
                  <a:cxn ang="0">
                    <a:pos x="116" y="0"/>
                  </a:cxn>
                  <a:cxn ang="0">
                    <a:pos x="137" y="0"/>
                  </a:cxn>
                  <a:cxn ang="0">
                    <a:pos x="151" y="5"/>
                  </a:cxn>
                  <a:cxn ang="0">
                    <a:pos x="166" y="31"/>
                  </a:cxn>
                  <a:cxn ang="0">
                    <a:pos x="181" y="49"/>
                  </a:cxn>
                  <a:cxn ang="0">
                    <a:pos x="180" y="73"/>
                  </a:cxn>
                  <a:cxn ang="0">
                    <a:pos x="194" y="90"/>
                  </a:cxn>
                  <a:cxn ang="0">
                    <a:pos x="195" y="110"/>
                  </a:cxn>
                  <a:cxn ang="0">
                    <a:pos x="165" y="141"/>
                  </a:cxn>
                  <a:cxn ang="0">
                    <a:pos x="172" y="175"/>
                  </a:cxn>
                  <a:cxn ang="0">
                    <a:pos x="144" y="165"/>
                  </a:cxn>
                  <a:cxn ang="0">
                    <a:pos x="124" y="126"/>
                  </a:cxn>
                  <a:cxn ang="0">
                    <a:pos x="83" y="119"/>
                  </a:cxn>
                  <a:cxn ang="0">
                    <a:pos x="38" y="72"/>
                  </a:cxn>
                  <a:cxn ang="0">
                    <a:pos x="0" y="37"/>
                  </a:cxn>
                  <a:cxn ang="0">
                    <a:pos x="38" y="29"/>
                  </a:cxn>
                  <a:cxn ang="0">
                    <a:pos x="70" y="16"/>
                  </a:cxn>
                  <a:cxn ang="0">
                    <a:pos x="88" y="22"/>
                  </a:cxn>
                  <a:cxn ang="0">
                    <a:pos x="110" y="22"/>
                  </a:cxn>
                  <a:cxn ang="0">
                    <a:pos x="116" y="0"/>
                  </a:cxn>
                </a:cxnLst>
                <a:rect l="0" t="0" r="r" b="b"/>
                <a:pathLst>
                  <a:path w="196" h="176">
                    <a:moveTo>
                      <a:pt x="116" y="0"/>
                    </a:moveTo>
                    <a:lnTo>
                      <a:pt x="137" y="0"/>
                    </a:lnTo>
                    <a:lnTo>
                      <a:pt x="151" y="5"/>
                    </a:lnTo>
                    <a:lnTo>
                      <a:pt x="166" y="31"/>
                    </a:lnTo>
                    <a:lnTo>
                      <a:pt x="181" y="49"/>
                    </a:lnTo>
                    <a:lnTo>
                      <a:pt x="180" y="73"/>
                    </a:lnTo>
                    <a:lnTo>
                      <a:pt x="194" y="90"/>
                    </a:lnTo>
                    <a:lnTo>
                      <a:pt x="195" y="110"/>
                    </a:lnTo>
                    <a:lnTo>
                      <a:pt x="165" y="141"/>
                    </a:lnTo>
                    <a:lnTo>
                      <a:pt x="172" y="175"/>
                    </a:lnTo>
                    <a:lnTo>
                      <a:pt x="144" y="165"/>
                    </a:lnTo>
                    <a:lnTo>
                      <a:pt x="124" y="126"/>
                    </a:lnTo>
                    <a:lnTo>
                      <a:pt x="83" y="119"/>
                    </a:lnTo>
                    <a:lnTo>
                      <a:pt x="38" y="72"/>
                    </a:lnTo>
                    <a:lnTo>
                      <a:pt x="0" y="37"/>
                    </a:lnTo>
                    <a:lnTo>
                      <a:pt x="38" y="29"/>
                    </a:lnTo>
                    <a:lnTo>
                      <a:pt x="70" y="16"/>
                    </a:lnTo>
                    <a:lnTo>
                      <a:pt x="88" y="22"/>
                    </a:lnTo>
                    <a:lnTo>
                      <a:pt x="110" y="22"/>
                    </a:lnTo>
                    <a:lnTo>
                      <a:pt x="116" y="0"/>
                    </a:lnTo>
                  </a:path>
                </a:pathLst>
              </a:custGeom>
              <a:grpFill/>
              <a:ln w="12700" cap="rnd" cmpd="sng">
                <a:noFill/>
                <a:prstDash val="solid"/>
                <a:round/>
                <a:headEnd type="none" w="med" len="med"/>
                <a:tailEnd type="triangle" w="med" len="med"/>
              </a:ln>
              <a:effectLst/>
            </p:spPr>
            <p:txBody>
              <a:bodyPr/>
              <a:lstStyle/>
              <a:p>
                <a:endParaRPr lang="en-US"/>
              </a:p>
            </p:txBody>
          </p:sp>
          <p:sp>
            <p:nvSpPr>
              <p:cNvPr id="38" name="Freeform 25"/>
              <p:cNvSpPr>
                <a:spLocks/>
              </p:cNvSpPr>
              <p:nvPr/>
            </p:nvSpPr>
            <p:spPr bwMode="auto">
              <a:xfrm>
                <a:off x="3310" y="2030"/>
                <a:ext cx="235" cy="251"/>
              </a:xfrm>
              <a:custGeom>
                <a:avLst/>
                <a:gdLst/>
                <a:ahLst/>
                <a:cxnLst>
                  <a:cxn ang="0">
                    <a:pos x="94" y="0"/>
                  </a:cxn>
                  <a:cxn ang="0">
                    <a:pos x="61" y="17"/>
                  </a:cxn>
                  <a:cxn ang="0">
                    <a:pos x="50" y="36"/>
                  </a:cxn>
                  <a:cxn ang="0">
                    <a:pos x="19" y="63"/>
                  </a:cxn>
                  <a:cxn ang="0">
                    <a:pos x="0" y="121"/>
                  </a:cxn>
                  <a:cxn ang="0">
                    <a:pos x="21" y="137"/>
                  </a:cxn>
                  <a:cxn ang="0">
                    <a:pos x="11" y="165"/>
                  </a:cxn>
                  <a:cxn ang="0">
                    <a:pos x="14" y="203"/>
                  </a:cxn>
                  <a:cxn ang="0">
                    <a:pos x="48" y="250"/>
                  </a:cxn>
                  <a:cxn ang="0">
                    <a:pos x="68" y="222"/>
                  </a:cxn>
                  <a:cxn ang="0">
                    <a:pos x="78" y="227"/>
                  </a:cxn>
                  <a:cxn ang="0">
                    <a:pos x="98" y="227"/>
                  </a:cxn>
                  <a:cxn ang="0">
                    <a:pos x="140" y="237"/>
                  </a:cxn>
                  <a:cxn ang="0">
                    <a:pos x="180" y="231"/>
                  </a:cxn>
                  <a:cxn ang="0">
                    <a:pos x="204" y="215"/>
                  </a:cxn>
                  <a:cxn ang="0">
                    <a:pos x="234" y="215"/>
                  </a:cxn>
                  <a:cxn ang="0">
                    <a:pos x="232" y="121"/>
                  </a:cxn>
                  <a:cxn ang="0">
                    <a:pos x="219" y="99"/>
                  </a:cxn>
                  <a:cxn ang="0">
                    <a:pos x="206" y="99"/>
                  </a:cxn>
                  <a:cxn ang="0">
                    <a:pos x="193" y="106"/>
                  </a:cxn>
                  <a:cxn ang="0">
                    <a:pos x="184" y="118"/>
                  </a:cxn>
                  <a:cxn ang="0">
                    <a:pos x="184" y="133"/>
                  </a:cxn>
                  <a:cxn ang="0">
                    <a:pos x="199" y="144"/>
                  </a:cxn>
                  <a:cxn ang="0">
                    <a:pos x="199" y="159"/>
                  </a:cxn>
                  <a:cxn ang="0">
                    <a:pos x="186" y="167"/>
                  </a:cxn>
                  <a:cxn ang="0">
                    <a:pos x="169" y="167"/>
                  </a:cxn>
                  <a:cxn ang="0">
                    <a:pos x="154" y="154"/>
                  </a:cxn>
                  <a:cxn ang="0">
                    <a:pos x="146" y="145"/>
                  </a:cxn>
                  <a:cxn ang="0">
                    <a:pos x="131" y="144"/>
                  </a:cxn>
                  <a:cxn ang="0">
                    <a:pos x="120" y="156"/>
                  </a:cxn>
                  <a:cxn ang="0">
                    <a:pos x="102" y="168"/>
                  </a:cxn>
                  <a:cxn ang="0">
                    <a:pos x="97" y="156"/>
                  </a:cxn>
                  <a:cxn ang="0">
                    <a:pos x="96" y="125"/>
                  </a:cxn>
                  <a:cxn ang="0">
                    <a:pos x="109" y="83"/>
                  </a:cxn>
                  <a:cxn ang="0">
                    <a:pos x="124" y="89"/>
                  </a:cxn>
                  <a:cxn ang="0">
                    <a:pos x="140" y="89"/>
                  </a:cxn>
                  <a:cxn ang="0">
                    <a:pos x="145" y="54"/>
                  </a:cxn>
                  <a:cxn ang="0">
                    <a:pos x="110" y="44"/>
                  </a:cxn>
                  <a:cxn ang="0">
                    <a:pos x="118" y="16"/>
                  </a:cxn>
                  <a:cxn ang="0">
                    <a:pos x="94" y="0"/>
                  </a:cxn>
                </a:cxnLst>
                <a:rect l="0" t="0" r="r" b="b"/>
                <a:pathLst>
                  <a:path w="235" h="251">
                    <a:moveTo>
                      <a:pt x="94" y="0"/>
                    </a:moveTo>
                    <a:lnTo>
                      <a:pt x="61" y="17"/>
                    </a:lnTo>
                    <a:lnTo>
                      <a:pt x="50" y="36"/>
                    </a:lnTo>
                    <a:lnTo>
                      <a:pt x="19" y="63"/>
                    </a:lnTo>
                    <a:lnTo>
                      <a:pt x="0" y="121"/>
                    </a:lnTo>
                    <a:lnTo>
                      <a:pt x="21" y="137"/>
                    </a:lnTo>
                    <a:lnTo>
                      <a:pt x="11" y="165"/>
                    </a:lnTo>
                    <a:lnTo>
                      <a:pt x="14" y="203"/>
                    </a:lnTo>
                    <a:lnTo>
                      <a:pt x="48" y="250"/>
                    </a:lnTo>
                    <a:lnTo>
                      <a:pt x="68" y="222"/>
                    </a:lnTo>
                    <a:lnTo>
                      <a:pt x="78" y="227"/>
                    </a:lnTo>
                    <a:lnTo>
                      <a:pt x="98" y="227"/>
                    </a:lnTo>
                    <a:lnTo>
                      <a:pt x="140" y="237"/>
                    </a:lnTo>
                    <a:lnTo>
                      <a:pt x="180" y="231"/>
                    </a:lnTo>
                    <a:lnTo>
                      <a:pt x="204" y="215"/>
                    </a:lnTo>
                    <a:lnTo>
                      <a:pt x="234" y="215"/>
                    </a:lnTo>
                    <a:lnTo>
                      <a:pt x="232" y="121"/>
                    </a:lnTo>
                    <a:lnTo>
                      <a:pt x="219" y="99"/>
                    </a:lnTo>
                    <a:lnTo>
                      <a:pt x="206" y="99"/>
                    </a:lnTo>
                    <a:lnTo>
                      <a:pt x="193" y="106"/>
                    </a:lnTo>
                    <a:lnTo>
                      <a:pt x="184" y="118"/>
                    </a:lnTo>
                    <a:lnTo>
                      <a:pt x="184" y="133"/>
                    </a:lnTo>
                    <a:lnTo>
                      <a:pt x="199" y="144"/>
                    </a:lnTo>
                    <a:lnTo>
                      <a:pt x="199" y="159"/>
                    </a:lnTo>
                    <a:lnTo>
                      <a:pt x="186" y="167"/>
                    </a:lnTo>
                    <a:lnTo>
                      <a:pt x="169" y="167"/>
                    </a:lnTo>
                    <a:lnTo>
                      <a:pt x="154" y="154"/>
                    </a:lnTo>
                    <a:lnTo>
                      <a:pt x="146" y="145"/>
                    </a:lnTo>
                    <a:lnTo>
                      <a:pt x="131" y="144"/>
                    </a:lnTo>
                    <a:lnTo>
                      <a:pt x="120" y="156"/>
                    </a:lnTo>
                    <a:lnTo>
                      <a:pt x="102" y="168"/>
                    </a:lnTo>
                    <a:lnTo>
                      <a:pt x="97" y="156"/>
                    </a:lnTo>
                    <a:lnTo>
                      <a:pt x="96" y="125"/>
                    </a:lnTo>
                    <a:lnTo>
                      <a:pt x="109" y="83"/>
                    </a:lnTo>
                    <a:lnTo>
                      <a:pt x="124" y="89"/>
                    </a:lnTo>
                    <a:lnTo>
                      <a:pt x="140" y="89"/>
                    </a:lnTo>
                    <a:lnTo>
                      <a:pt x="145" y="54"/>
                    </a:lnTo>
                    <a:lnTo>
                      <a:pt x="110" y="44"/>
                    </a:lnTo>
                    <a:lnTo>
                      <a:pt x="118" y="16"/>
                    </a:lnTo>
                    <a:lnTo>
                      <a:pt x="94" y="0"/>
                    </a:lnTo>
                  </a:path>
                </a:pathLst>
              </a:custGeom>
              <a:grpFill/>
              <a:ln w="12700" cap="rnd" cmpd="sng">
                <a:noFill/>
                <a:prstDash val="solid"/>
                <a:round/>
                <a:headEnd type="none" w="med" len="med"/>
                <a:tailEnd type="triangle" w="med" len="med"/>
              </a:ln>
              <a:effectLst/>
            </p:spPr>
            <p:txBody>
              <a:bodyPr/>
              <a:lstStyle/>
              <a:p>
                <a:endParaRPr lang="en-US"/>
              </a:p>
            </p:txBody>
          </p:sp>
          <p:sp>
            <p:nvSpPr>
              <p:cNvPr id="39" name="Freeform 26"/>
              <p:cNvSpPr>
                <a:spLocks/>
              </p:cNvSpPr>
              <p:nvPr/>
            </p:nvSpPr>
            <p:spPr bwMode="auto">
              <a:xfrm>
                <a:off x="3138" y="2244"/>
                <a:ext cx="502" cy="563"/>
              </a:xfrm>
              <a:custGeom>
                <a:avLst/>
                <a:gdLst/>
                <a:ahLst/>
                <a:cxnLst>
                  <a:cxn ang="0">
                    <a:pos x="272" y="12"/>
                  </a:cxn>
                  <a:cxn ang="0">
                    <a:pos x="243" y="7"/>
                  </a:cxn>
                  <a:cxn ang="0">
                    <a:pos x="201" y="52"/>
                  </a:cxn>
                  <a:cxn ang="0">
                    <a:pos x="164" y="87"/>
                  </a:cxn>
                  <a:cxn ang="0">
                    <a:pos x="123" y="75"/>
                  </a:cxn>
                  <a:cxn ang="0">
                    <a:pos x="113" y="114"/>
                  </a:cxn>
                  <a:cxn ang="0">
                    <a:pos x="70" y="145"/>
                  </a:cxn>
                  <a:cxn ang="0">
                    <a:pos x="80" y="185"/>
                  </a:cxn>
                  <a:cxn ang="0">
                    <a:pos x="36" y="222"/>
                  </a:cxn>
                  <a:cxn ang="0">
                    <a:pos x="33" y="260"/>
                  </a:cxn>
                  <a:cxn ang="0">
                    <a:pos x="5" y="285"/>
                  </a:cxn>
                  <a:cxn ang="0">
                    <a:pos x="20" y="322"/>
                  </a:cxn>
                  <a:cxn ang="0">
                    <a:pos x="16" y="353"/>
                  </a:cxn>
                  <a:cxn ang="0">
                    <a:pos x="45" y="407"/>
                  </a:cxn>
                  <a:cxn ang="0">
                    <a:pos x="107" y="417"/>
                  </a:cxn>
                  <a:cxn ang="0">
                    <a:pos x="94" y="494"/>
                  </a:cxn>
                  <a:cxn ang="0">
                    <a:pos x="138" y="539"/>
                  </a:cxn>
                  <a:cxn ang="0">
                    <a:pos x="177" y="536"/>
                  </a:cxn>
                  <a:cxn ang="0">
                    <a:pos x="209" y="562"/>
                  </a:cxn>
                  <a:cxn ang="0">
                    <a:pos x="308" y="555"/>
                  </a:cxn>
                  <a:cxn ang="0">
                    <a:pos x="342" y="548"/>
                  </a:cxn>
                  <a:cxn ang="0">
                    <a:pos x="370" y="544"/>
                  </a:cxn>
                  <a:cxn ang="0">
                    <a:pos x="378" y="502"/>
                  </a:cxn>
                  <a:cxn ang="0">
                    <a:pos x="413" y="463"/>
                  </a:cxn>
                  <a:cxn ang="0">
                    <a:pos x="361" y="395"/>
                  </a:cxn>
                  <a:cxn ang="0">
                    <a:pos x="371" y="345"/>
                  </a:cxn>
                  <a:cxn ang="0">
                    <a:pos x="390" y="322"/>
                  </a:cxn>
                  <a:cxn ang="0">
                    <a:pos x="421" y="308"/>
                  </a:cxn>
                  <a:cxn ang="0">
                    <a:pos x="501" y="285"/>
                  </a:cxn>
                  <a:cxn ang="0">
                    <a:pos x="501" y="236"/>
                  </a:cxn>
                  <a:cxn ang="0">
                    <a:pos x="470" y="132"/>
                  </a:cxn>
                  <a:cxn ang="0">
                    <a:pos x="475" y="59"/>
                  </a:cxn>
                  <a:cxn ang="0">
                    <a:pos x="440" y="22"/>
                  </a:cxn>
                  <a:cxn ang="0">
                    <a:pos x="374" y="0"/>
                  </a:cxn>
                  <a:cxn ang="0">
                    <a:pos x="311" y="22"/>
                  </a:cxn>
                </a:cxnLst>
                <a:rect l="0" t="0" r="r" b="b"/>
                <a:pathLst>
                  <a:path w="502" h="563">
                    <a:moveTo>
                      <a:pt x="311" y="22"/>
                    </a:moveTo>
                    <a:lnTo>
                      <a:pt x="272" y="12"/>
                    </a:lnTo>
                    <a:lnTo>
                      <a:pt x="251" y="12"/>
                    </a:lnTo>
                    <a:lnTo>
                      <a:pt x="243" y="7"/>
                    </a:lnTo>
                    <a:lnTo>
                      <a:pt x="219" y="37"/>
                    </a:lnTo>
                    <a:lnTo>
                      <a:pt x="201" y="52"/>
                    </a:lnTo>
                    <a:lnTo>
                      <a:pt x="178" y="86"/>
                    </a:lnTo>
                    <a:lnTo>
                      <a:pt x="164" y="87"/>
                    </a:lnTo>
                    <a:lnTo>
                      <a:pt x="148" y="72"/>
                    </a:lnTo>
                    <a:lnTo>
                      <a:pt x="123" y="75"/>
                    </a:lnTo>
                    <a:lnTo>
                      <a:pt x="122" y="105"/>
                    </a:lnTo>
                    <a:lnTo>
                      <a:pt x="113" y="114"/>
                    </a:lnTo>
                    <a:lnTo>
                      <a:pt x="91" y="128"/>
                    </a:lnTo>
                    <a:lnTo>
                      <a:pt x="70" y="145"/>
                    </a:lnTo>
                    <a:lnTo>
                      <a:pt x="86" y="159"/>
                    </a:lnTo>
                    <a:lnTo>
                      <a:pt x="80" y="185"/>
                    </a:lnTo>
                    <a:lnTo>
                      <a:pt x="64" y="195"/>
                    </a:lnTo>
                    <a:lnTo>
                      <a:pt x="36" y="222"/>
                    </a:lnTo>
                    <a:lnTo>
                      <a:pt x="42" y="246"/>
                    </a:lnTo>
                    <a:lnTo>
                      <a:pt x="33" y="260"/>
                    </a:lnTo>
                    <a:lnTo>
                      <a:pt x="6" y="261"/>
                    </a:lnTo>
                    <a:lnTo>
                      <a:pt x="5" y="285"/>
                    </a:lnTo>
                    <a:lnTo>
                      <a:pt x="19" y="303"/>
                    </a:lnTo>
                    <a:lnTo>
                      <a:pt x="20" y="322"/>
                    </a:lnTo>
                    <a:lnTo>
                      <a:pt x="0" y="343"/>
                    </a:lnTo>
                    <a:lnTo>
                      <a:pt x="16" y="353"/>
                    </a:lnTo>
                    <a:lnTo>
                      <a:pt x="27" y="395"/>
                    </a:lnTo>
                    <a:lnTo>
                      <a:pt x="45" y="407"/>
                    </a:lnTo>
                    <a:lnTo>
                      <a:pt x="80" y="410"/>
                    </a:lnTo>
                    <a:lnTo>
                      <a:pt x="107" y="417"/>
                    </a:lnTo>
                    <a:lnTo>
                      <a:pt x="107" y="447"/>
                    </a:lnTo>
                    <a:lnTo>
                      <a:pt x="94" y="494"/>
                    </a:lnTo>
                    <a:lnTo>
                      <a:pt x="81" y="525"/>
                    </a:lnTo>
                    <a:lnTo>
                      <a:pt x="138" y="539"/>
                    </a:lnTo>
                    <a:lnTo>
                      <a:pt x="167" y="525"/>
                    </a:lnTo>
                    <a:lnTo>
                      <a:pt x="177" y="536"/>
                    </a:lnTo>
                    <a:lnTo>
                      <a:pt x="187" y="562"/>
                    </a:lnTo>
                    <a:lnTo>
                      <a:pt x="209" y="562"/>
                    </a:lnTo>
                    <a:lnTo>
                      <a:pt x="231" y="555"/>
                    </a:lnTo>
                    <a:lnTo>
                      <a:pt x="308" y="555"/>
                    </a:lnTo>
                    <a:lnTo>
                      <a:pt x="325" y="550"/>
                    </a:lnTo>
                    <a:lnTo>
                      <a:pt x="342" y="548"/>
                    </a:lnTo>
                    <a:lnTo>
                      <a:pt x="363" y="555"/>
                    </a:lnTo>
                    <a:lnTo>
                      <a:pt x="370" y="544"/>
                    </a:lnTo>
                    <a:lnTo>
                      <a:pt x="370" y="512"/>
                    </a:lnTo>
                    <a:lnTo>
                      <a:pt x="378" y="502"/>
                    </a:lnTo>
                    <a:lnTo>
                      <a:pt x="401" y="491"/>
                    </a:lnTo>
                    <a:lnTo>
                      <a:pt x="413" y="463"/>
                    </a:lnTo>
                    <a:lnTo>
                      <a:pt x="367" y="413"/>
                    </a:lnTo>
                    <a:lnTo>
                      <a:pt x="361" y="395"/>
                    </a:lnTo>
                    <a:lnTo>
                      <a:pt x="351" y="374"/>
                    </a:lnTo>
                    <a:lnTo>
                      <a:pt x="371" y="345"/>
                    </a:lnTo>
                    <a:lnTo>
                      <a:pt x="390" y="343"/>
                    </a:lnTo>
                    <a:lnTo>
                      <a:pt x="390" y="322"/>
                    </a:lnTo>
                    <a:lnTo>
                      <a:pt x="411" y="319"/>
                    </a:lnTo>
                    <a:lnTo>
                      <a:pt x="421" y="308"/>
                    </a:lnTo>
                    <a:lnTo>
                      <a:pt x="456" y="297"/>
                    </a:lnTo>
                    <a:lnTo>
                      <a:pt x="501" y="285"/>
                    </a:lnTo>
                    <a:lnTo>
                      <a:pt x="486" y="264"/>
                    </a:lnTo>
                    <a:lnTo>
                      <a:pt x="501" y="236"/>
                    </a:lnTo>
                    <a:lnTo>
                      <a:pt x="501" y="179"/>
                    </a:lnTo>
                    <a:lnTo>
                      <a:pt x="470" y="132"/>
                    </a:lnTo>
                    <a:lnTo>
                      <a:pt x="501" y="80"/>
                    </a:lnTo>
                    <a:lnTo>
                      <a:pt x="475" y="59"/>
                    </a:lnTo>
                    <a:lnTo>
                      <a:pt x="454" y="52"/>
                    </a:lnTo>
                    <a:lnTo>
                      <a:pt x="440" y="22"/>
                    </a:lnTo>
                    <a:lnTo>
                      <a:pt x="408" y="0"/>
                    </a:lnTo>
                    <a:lnTo>
                      <a:pt x="374" y="0"/>
                    </a:lnTo>
                    <a:lnTo>
                      <a:pt x="354" y="14"/>
                    </a:lnTo>
                    <a:lnTo>
                      <a:pt x="311" y="22"/>
                    </a:lnTo>
                  </a:path>
                </a:pathLst>
              </a:custGeom>
              <a:grpFill/>
              <a:ln w="12700" cap="rnd" cmpd="sng">
                <a:noFill/>
                <a:prstDash val="solid"/>
                <a:round/>
                <a:headEnd type="none" w="med" len="med"/>
                <a:tailEnd type="triangle" w="med" len="med"/>
              </a:ln>
              <a:effectLst/>
            </p:spPr>
            <p:txBody>
              <a:bodyPr/>
              <a:lstStyle/>
              <a:p>
                <a:endParaRPr lang="en-US"/>
              </a:p>
            </p:txBody>
          </p:sp>
          <p:sp>
            <p:nvSpPr>
              <p:cNvPr id="40" name="Freeform 27"/>
              <p:cNvSpPr>
                <a:spLocks/>
              </p:cNvSpPr>
              <p:nvPr/>
            </p:nvSpPr>
            <p:spPr bwMode="auto">
              <a:xfrm>
                <a:off x="3076" y="2317"/>
                <a:ext cx="177" cy="189"/>
              </a:xfrm>
              <a:custGeom>
                <a:avLst/>
                <a:gdLst/>
                <a:ahLst/>
                <a:cxnLst>
                  <a:cxn ang="0">
                    <a:pos x="176" y="41"/>
                  </a:cxn>
                  <a:cxn ang="0">
                    <a:pos x="156" y="53"/>
                  </a:cxn>
                  <a:cxn ang="0">
                    <a:pos x="133" y="72"/>
                  </a:cxn>
                  <a:cxn ang="0">
                    <a:pos x="149" y="86"/>
                  </a:cxn>
                  <a:cxn ang="0">
                    <a:pos x="143" y="111"/>
                  </a:cxn>
                  <a:cxn ang="0">
                    <a:pos x="127" y="122"/>
                  </a:cxn>
                  <a:cxn ang="0">
                    <a:pos x="99" y="147"/>
                  </a:cxn>
                  <a:cxn ang="0">
                    <a:pos x="105" y="172"/>
                  </a:cxn>
                  <a:cxn ang="0">
                    <a:pos x="95" y="188"/>
                  </a:cxn>
                  <a:cxn ang="0">
                    <a:pos x="67" y="188"/>
                  </a:cxn>
                  <a:cxn ang="0">
                    <a:pos x="52" y="168"/>
                  </a:cxn>
                  <a:cxn ang="0">
                    <a:pos x="39" y="145"/>
                  </a:cxn>
                  <a:cxn ang="0">
                    <a:pos x="27" y="139"/>
                  </a:cxn>
                  <a:cxn ang="0">
                    <a:pos x="4" y="139"/>
                  </a:cxn>
                  <a:cxn ang="0">
                    <a:pos x="0" y="117"/>
                  </a:cxn>
                  <a:cxn ang="0">
                    <a:pos x="17" y="92"/>
                  </a:cxn>
                  <a:cxn ang="0">
                    <a:pos x="32" y="69"/>
                  </a:cxn>
                  <a:cxn ang="0">
                    <a:pos x="41" y="71"/>
                  </a:cxn>
                  <a:cxn ang="0">
                    <a:pos x="58" y="85"/>
                  </a:cxn>
                  <a:cxn ang="0">
                    <a:pos x="73" y="85"/>
                  </a:cxn>
                  <a:cxn ang="0">
                    <a:pos x="80" y="49"/>
                  </a:cxn>
                  <a:cxn ang="0">
                    <a:pos x="67" y="34"/>
                  </a:cxn>
                  <a:cxn ang="0">
                    <a:pos x="67" y="17"/>
                  </a:cxn>
                  <a:cxn ang="0">
                    <a:pos x="91" y="0"/>
                  </a:cxn>
                  <a:cxn ang="0">
                    <a:pos x="113" y="0"/>
                  </a:cxn>
                  <a:cxn ang="0">
                    <a:pos x="132" y="16"/>
                  </a:cxn>
                  <a:cxn ang="0">
                    <a:pos x="176" y="41"/>
                  </a:cxn>
                </a:cxnLst>
                <a:rect l="0" t="0" r="r" b="b"/>
                <a:pathLst>
                  <a:path w="177" h="189">
                    <a:moveTo>
                      <a:pt x="176" y="41"/>
                    </a:moveTo>
                    <a:lnTo>
                      <a:pt x="156" y="53"/>
                    </a:lnTo>
                    <a:lnTo>
                      <a:pt x="133" y="72"/>
                    </a:lnTo>
                    <a:lnTo>
                      <a:pt x="149" y="86"/>
                    </a:lnTo>
                    <a:lnTo>
                      <a:pt x="143" y="111"/>
                    </a:lnTo>
                    <a:lnTo>
                      <a:pt x="127" y="122"/>
                    </a:lnTo>
                    <a:lnTo>
                      <a:pt x="99" y="147"/>
                    </a:lnTo>
                    <a:lnTo>
                      <a:pt x="105" y="172"/>
                    </a:lnTo>
                    <a:lnTo>
                      <a:pt x="95" y="188"/>
                    </a:lnTo>
                    <a:lnTo>
                      <a:pt x="67" y="188"/>
                    </a:lnTo>
                    <a:lnTo>
                      <a:pt x="52" y="168"/>
                    </a:lnTo>
                    <a:lnTo>
                      <a:pt x="39" y="145"/>
                    </a:lnTo>
                    <a:lnTo>
                      <a:pt x="27" y="139"/>
                    </a:lnTo>
                    <a:lnTo>
                      <a:pt x="4" y="139"/>
                    </a:lnTo>
                    <a:lnTo>
                      <a:pt x="0" y="117"/>
                    </a:lnTo>
                    <a:lnTo>
                      <a:pt x="17" y="92"/>
                    </a:lnTo>
                    <a:lnTo>
                      <a:pt x="32" y="69"/>
                    </a:lnTo>
                    <a:lnTo>
                      <a:pt x="41" y="71"/>
                    </a:lnTo>
                    <a:lnTo>
                      <a:pt x="58" y="85"/>
                    </a:lnTo>
                    <a:lnTo>
                      <a:pt x="73" y="85"/>
                    </a:lnTo>
                    <a:lnTo>
                      <a:pt x="80" y="49"/>
                    </a:lnTo>
                    <a:lnTo>
                      <a:pt x="67" y="34"/>
                    </a:lnTo>
                    <a:lnTo>
                      <a:pt x="67" y="17"/>
                    </a:lnTo>
                    <a:lnTo>
                      <a:pt x="91" y="0"/>
                    </a:lnTo>
                    <a:lnTo>
                      <a:pt x="113" y="0"/>
                    </a:lnTo>
                    <a:lnTo>
                      <a:pt x="132" y="16"/>
                    </a:lnTo>
                    <a:lnTo>
                      <a:pt x="176" y="41"/>
                    </a:lnTo>
                  </a:path>
                </a:pathLst>
              </a:custGeom>
              <a:grpFill/>
              <a:ln w="12700" cap="rnd" cmpd="sng">
                <a:noFill/>
                <a:prstDash val="solid"/>
                <a:round/>
                <a:headEnd type="none" w="med" len="med"/>
                <a:tailEnd type="triangle" w="med" len="med"/>
              </a:ln>
              <a:effectLst/>
            </p:spPr>
            <p:txBody>
              <a:bodyPr/>
              <a:lstStyle/>
              <a:p>
                <a:endParaRPr lang="en-US"/>
              </a:p>
            </p:txBody>
          </p:sp>
          <p:sp>
            <p:nvSpPr>
              <p:cNvPr id="41" name="Freeform 28"/>
              <p:cNvSpPr>
                <a:spLocks/>
              </p:cNvSpPr>
              <p:nvPr/>
            </p:nvSpPr>
            <p:spPr bwMode="auto">
              <a:xfrm>
                <a:off x="2525" y="2492"/>
                <a:ext cx="721" cy="705"/>
              </a:xfrm>
              <a:custGeom>
                <a:avLst/>
                <a:gdLst/>
                <a:ahLst/>
                <a:cxnLst>
                  <a:cxn ang="0">
                    <a:pos x="481" y="38"/>
                  </a:cxn>
                  <a:cxn ang="0">
                    <a:pos x="562" y="89"/>
                  </a:cxn>
                  <a:cxn ang="0">
                    <a:pos x="606" y="137"/>
                  </a:cxn>
                  <a:cxn ang="0">
                    <a:pos x="657" y="158"/>
                  </a:cxn>
                  <a:cxn ang="0">
                    <a:pos x="720" y="168"/>
                  </a:cxn>
                  <a:cxn ang="0">
                    <a:pos x="707" y="247"/>
                  </a:cxn>
                  <a:cxn ang="0">
                    <a:pos x="673" y="295"/>
                  </a:cxn>
                  <a:cxn ang="0">
                    <a:pos x="631" y="301"/>
                  </a:cxn>
                  <a:cxn ang="0">
                    <a:pos x="610" y="337"/>
                  </a:cxn>
                  <a:cxn ang="0">
                    <a:pos x="590" y="374"/>
                  </a:cxn>
                  <a:cxn ang="0">
                    <a:pos x="598" y="379"/>
                  </a:cxn>
                  <a:cxn ang="0">
                    <a:pos x="624" y="375"/>
                  </a:cxn>
                  <a:cxn ang="0">
                    <a:pos x="629" y="419"/>
                  </a:cxn>
                  <a:cxn ang="0">
                    <a:pos x="637" y="471"/>
                  </a:cxn>
                  <a:cxn ang="0">
                    <a:pos x="618" y="482"/>
                  </a:cxn>
                  <a:cxn ang="0">
                    <a:pos x="622" y="505"/>
                  </a:cxn>
                  <a:cxn ang="0">
                    <a:pos x="618" y="550"/>
                  </a:cxn>
                  <a:cxn ang="0">
                    <a:pos x="638" y="578"/>
                  </a:cxn>
                  <a:cxn ang="0">
                    <a:pos x="613" y="610"/>
                  </a:cxn>
                  <a:cxn ang="0">
                    <a:pos x="561" y="644"/>
                  </a:cxn>
                  <a:cxn ang="0">
                    <a:pos x="501" y="633"/>
                  </a:cxn>
                  <a:cxn ang="0">
                    <a:pos x="410" y="610"/>
                  </a:cxn>
                  <a:cxn ang="0">
                    <a:pos x="364" y="661"/>
                  </a:cxn>
                  <a:cxn ang="0">
                    <a:pos x="323" y="704"/>
                  </a:cxn>
                  <a:cxn ang="0">
                    <a:pos x="274" y="661"/>
                  </a:cxn>
                  <a:cxn ang="0">
                    <a:pos x="169" y="646"/>
                  </a:cxn>
                  <a:cxn ang="0">
                    <a:pos x="123" y="625"/>
                  </a:cxn>
                  <a:cxn ang="0">
                    <a:pos x="92" y="585"/>
                  </a:cxn>
                  <a:cxn ang="0">
                    <a:pos x="109" y="544"/>
                  </a:cxn>
                  <a:cxn ang="0">
                    <a:pos x="135" y="488"/>
                  </a:cxn>
                  <a:cxn ang="0">
                    <a:pos x="145" y="420"/>
                  </a:cxn>
                  <a:cxn ang="0">
                    <a:pos x="164" y="356"/>
                  </a:cxn>
                  <a:cxn ang="0">
                    <a:pos x="129" y="284"/>
                  </a:cxn>
                  <a:cxn ang="0">
                    <a:pos x="109" y="263"/>
                  </a:cxn>
                  <a:cxn ang="0">
                    <a:pos x="73" y="243"/>
                  </a:cxn>
                  <a:cxn ang="0">
                    <a:pos x="23" y="229"/>
                  </a:cxn>
                  <a:cxn ang="0">
                    <a:pos x="19" y="200"/>
                  </a:cxn>
                  <a:cxn ang="0">
                    <a:pos x="27" y="169"/>
                  </a:cxn>
                  <a:cxn ang="0">
                    <a:pos x="107" y="148"/>
                  </a:cxn>
                  <a:cxn ang="0">
                    <a:pos x="135" y="172"/>
                  </a:cxn>
                  <a:cxn ang="0">
                    <a:pos x="172" y="175"/>
                  </a:cxn>
                  <a:cxn ang="0">
                    <a:pos x="189" y="84"/>
                  </a:cxn>
                  <a:cxn ang="0">
                    <a:pos x="215" y="115"/>
                  </a:cxn>
                  <a:cxn ang="0">
                    <a:pos x="266" y="130"/>
                  </a:cxn>
                  <a:cxn ang="0">
                    <a:pos x="305" y="101"/>
                  </a:cxn>
                  <a:cxn ang="0">
                    <a:pos x="348" y="84"/>
                  </a:cxn>
                  <a:cxn ang="0">
                    <a:pos x="414" y="17"/>
                  </a:cxn>
                </a:cxnLst>
                <a:rect l="0" t="0" r="r" b="b"/>
                <a:pathLst>
                  <a:path w="721" h="705">
                    <a:moveTo>
                      <a:pt x="439" y="0"/>
                    </a:moveTo>
                    <a:lnTo>
                      <a:pt x="481" y="38"/>
                    </a:lnTo>
                    <a:lnTo>
                      <a:pt x="522" y="82"/>
                    </a:lnTo>
                    <a:lnTo>
                      <a:pt x="562" y="89"/>
                    </a:lnTo>
                    <a:lnTo>
                      <a:pt x="582" y="130"/>
                    </a:lnTo>
                    <a:lnTo>
                      <a:pt x="606" y="137"/>
                    </a:lnTo>
                    <a:lnTo>
                      <a:pt x="638" y="146"/>
                    </a:lnTo>
                    <a:lnTo>
                      <a:pt x="657" y="158"/>
                    </a:lnTo>
                    <a:lnTo>
                      <a:pt x="693" y="161"/>
                    </a:lnTo>
                    <a:lnTo>
                      <a:pt x="720" y="168"/>
                    </a:lnTo>
                    <a:lnTo>
                      <a:pt x="720" y="199"/>
                    </a:lnTo>
                    <a:lnTo>
                      <a:pt x="707" y="247"/>
                    </a:lnTo>
                    <a:lnTo>
                      <a:pt x="693" y="279"/>
                    </a:lnTo>
                    <a:lnTo>
                      <a:pt x="673" y="295"/>
                    </a:lnTo>
                    <a:lnTo>
                      <a:pt x="646" y="301"/>
                    </a:lnTo>
                    <a:lnTo>
                      <a:pt x="631" y="301"/>
                    </a:lnTo>
                    <a:lnTo>
                      <a:pt x="631" y="323"/>
                    </a:lnTo>
                    <a:lnTo>
                      <a:pt x="610" y="337"/>
                    </a:lnTo>
                    <a:lnTo>
                      <a:pt x="595" y="354"/>
                    </a:lnTo>
                    <a:lnTo>
                      <a:pt x="590" y="374"/>
                    </a:lnTo>
                    <a:lnTo>
                      <a:pt x="583" y="384"/>
                    </a:lnTo>
                    <a:lnTo>
                      <a:pt x="598" y="379"/>
                    </a:lnTo>
                    <a:lnTo>
                      <a:pt x="612" y="375"/>
                    </a:lnTo>
                    <a:lnTo>
                      <a:pt x="624" y="375"/>
                    </a:lnTo>
                    <a:lnTo>
                      <a:pt x="618" y="399"/>
                    </a:lnTo>
                    <a:lnTo>
                      <a:pt x="629" y="419"/>
                    </a:lnTo>
                    <a:lnTo>
                      <a:pt x="637" y="445"/>
                    </a:lnTo>
                    <a:lnTo>
                      <a:pt x="637" y="471"/>
                    </a:lnTo>
                    <a:lnTo>
                      <a:pt x="626" y="480"/>
                    </a:lnTo>
                    <a:lnTo>
                      <a:pt x="618" y="482"/>
                    </a:lnTo>
                    <a:lnTo>
                      <a:pt x="618" y="503"/>
                    </a:lnTo>
                    <a:lnTo>
                      <a:pt x="622" y="505"/>
                    </a:lnTo>
                    <a:lnTo>
                      <a:pt x="618" y="523"/>
                    </a:lnTo>
                    <a:lnTo>
                      <a:pt x="618" y="550"/>
                    </a:lnTo>
                    <a:lnTo>
                      <a:pt x="629" y="559"/>
                    </a:lnTo>
                    <a:lnTo>
                      <a:pt x="638" y="578"/>
                    </a:lnTo>
                    <a:lnTo>
                      <a:pt x="630" y="588"/>
                    </a:lnTo>
                    <a:lnTo>
                      <a:pt x="613" y="610"/>
                    </a:lnTo>
                    <a:lnTo>
                      <a:pt x="595" y="628"/>
                    </a:lnTo>
                    <a:lnTo>
                      <a:pt x="561" y="644"/>
                    </a:lnTo>
                    <a:lnTo>
                      <a:pt x="531" y="642"/>
                    </a:lnTo>
                    <a:lnTo>
                      <a:pt x="501" y="633"/>
                    </a:lnTo>
                    <a:lnTo>
                      <a:pt x="452" y="610"/>
                    </a:lnTo>
                    <a:lnTo>
                      <a:pt x="410" y="610"/>
                    </a:lnTo>
                    <a:lnTo>
                      <a:pt x="379" y="627"/>
                    </a:lnTo>
                    <a:lnTo>
                      <a:pt x="364" y="661"/>
                    </a:lnTo>
                    <a:lnTo>
                      <a:pt x="359" y="703"/>
                    </a:lnTo>
                    <a:lnTo>
                      <a:pt x="323" y="704"/>
                    </a:lnTo>
                    <a:lnTo>
                      <a:pt x="291" y="690"/>
                    </a:lnTo>
                    <a:lnTo>
                      <a:pt x="274" y="661"/>
                    </a:lnTo>
                    <a:lnTo>
                      <a:pt x="240" y="652"/>
                    </a:lnTo>
                    <a:lnTo>
                      <a:pt x="169" y="646"/>
                    </a:lnTo>
                    <a:lnTo>
                      <a:pt x="128" y="636"/>
                    </a:lnTo>
                    <a:lnTo>
                      <a:pt x="123" y="625"/>
                    </a:lnTo>
                    <a:lnTo>
                      <a:pt x="92" y="604"/>
                    </a:lnTo>
                    <a:lnTo>
                      <a:pt x="92" y="585"/>
                    </a:lnTo>
                    <a:lnTo>
                      <a:pt x="100" y="571"/>
                    </a:lnTo>
                    <a:lnTo>
                      <a:pt x="109" y="544"/>
                    </a:lnTo>
                    <a:lnTo>
                      <a:pt x="119" y="517"/>
                    </a:lnTo>
                    <a:lnTo>
                      <a:pt x="135" y="488"/>
                    </a:lnTo>
                    <a:lnTo>
                      <a:pt x="133" y="449"/>
                    </a:lnTo>
                    <a:lnTo>
                      <a:pt x="145" y="420"/>
                    </a:lnTo>
                    <a:lnTo>
                      <a:pt x="155" y="404"/>
                    </a:lnTo>
                    <a:lnTo>
                      <a:pt x="164" y="356"/>
                    </a:lnTo>
                    <a:lnTo>
                      <a:pt x="107" y="324"/>
                    </a:lnTo>
                    <a:lnTo>
                      <a:pt x="129" y="284"/>
                    </a:lnTo>
                    <a:lnTo>
                      <a:pt x="110" y="277"/>
                    </a:lnTo>
                    <a:lnTo>
                      <a:pt x="109" y="263"/>
                    </a:lnTo>
                    <a:lnTo>
                      <a:pt x="90" y="245"/>
                    </a:lnTo>
                    <a:lnTo>
                      <a:pt x="73" y="243"/>
                    </a:lnTo>
                    <a:lnTo>
                      <a:pt x="47" y="239"/>
                    </a:lnTo>
                    <a:lnTo>
                      <a:pt x="23" y="229"/>
                    </a:lnTo>
                    <a:lnTo>
                      <a:pt x="0" y="217"/>
                    </a:lnTo>
                    <a:lnTo>
                      <a:pt x="19" y="200"/>
                    </a:lnTo>
                    <a:lnTo>
                      <a:pt x="19" y="183"/>
                    </a:lnTo>
                    <a:lnTo>
                      <a:pt x="27" y="169"/>
                    </a:lnTo>
                    <a:lnTo>
                      <a:pt x="71" y="169"/>
                    </a:lnTo>
                    <a:lnTo>
                      <a:pt x="107" y="148"/>
                    </a:lnTo>
                    <a:lnTo>
                      <a:pt x="113" y="161"/>
                    </a:lnTo>
                    <a:lnTo>
                      <a:pt x="135" y="172"/>
                    </a:lnTo>
                    <a:lnTo>
                      <a:pt x="144" y="175"/>
                    </a:lnTo>
                    <a:lnTo>
                      <a:pt x="172" y="175"/>
                    </a:lnTo>
                    <a:lnTo>
                      <a:pt x="189" y="169"/>
                    </a:lnTo>
                    <a:lnTo>
                      <a:pt x="189" y="84"/>
                    </a:lnTo>
                    <a:lnTo>
                      <a:pt x="215" y="92"/>
                    </a:lnTo>
                    <a:lnTo>
                      <a:pt x="215" y="115"/>
                    </a:lnTo>
                    <a:lnTo>
                      <a:pt x="234" y="130"/>
                    </a:lnTo>
                    <a:lnTo>
                      <a:pt x="266" y="130"/>
                    </a:lnTo>
                    <a:lnTo>
                      <a:pt x="299" y="115"/>
                    </a:lnTo>
                    <a:lnTo>
                      <a:pt x="305" y="101"/>
                    </a:lnTo>
                    <a:lnTo>
                      <a:pt x="334" y="94"/>
                    </a:lnTo>
                    <a:lnTo>
                      <a:pt x="348" y="84"/>
                    </a:lnTo>
                    <a:lnTo>
                      <a:pt x="374" y="61"/>
                    </a:lnTo>
                    <a:lnTo>
                      <a:pt x="414" y="17"/>
                    </a:lnTo>
                    <a:lnTo>
                      <a:pt x="439" y="0"/>
                    </a:lnTo>
                  </a:path>
                </a:pathLst>
              </a:custGeom>
              <a:grpFill/>
              <a:ln w="12700" cap="rnd" cmpd="sng">
                <a:noFill/>
                <a:prstDash val="solid"/>
                <a:round/>
                <a:headEnd type="none" w="med" len="med"/>
                <a:tailEnd type="triangle" w="med" len="med"/>
              </a:ln>
              <a:effectLst/>
            </p:spPr>
            <p:txBody>
              <a:bodyPr/>
              <a:lstStyle/>
              <a:p>
                <a:endParaRPr lang="en-US"/>
              </a:p>
            </p:txBody>
          </p:sp>
          <p:sp>
            <p:nvSpPr>
              <p:cNvPr id="42" name="Freeform 29"/>
              <p:cNvSpPr>
                <a:spLocks/>
              </p:cNvSpPr>
              <p:nvPr/>
            </p:nvSpPr>
            <p:spPr bwMode="auto">
              <a:xfrm>
                <a:off x="3108" y="2767"/>
                <a:ext cx="260" cy="174"/>
              </a:xfrm>
              <a:custGeom>
                <a:avLst/>
                <a:gdLst/>
                <a:ahLst/>
                <a:cxnLst>
                  <a:cxn ang="0">
                    <a:pos x="113" y="1"/>
                  </a:cxn>
                  <a:cxn ang="0">
                    <a:pos x="91" y="18"/>
                  </a:cxn>
                  <a:cxn ang="0">
                    <a:pos x="67" y="24"/>
                  </a:cxn>
                  <a:cxn ang="0">
                    <a:pos x="47" y="25"/>
                  </a:cxn>
                  <a:cxn ang="0">
                    <a:pos x="47" y="47"/>
                  </a:cxn>
                  <a:cxn ang="0">
                    <a:pos x="27" y="61"/>
                  </a:cxn>
                  <a:cxn ang="0">
                    <a:pos x="12" y="78"/>
                  </a:cxn>
                  <a:cxn ang="0">
                    <a:pos x="6" y="97"/>
                  </a:cxn>
                  <a:cxn ang="0">
                    <a:pos x="0" y="109"/>
                  </a:cxn>
                  <a:cxn ang="0">
                    <a:pos x="19" y="105"/>
                  </a:cxn>
                  <a:cxn ang="0">
                    <a:pos x="30" y="101"/>
                  </a:cxn>
                  <a:cxn ang="0">
                    <a:pos x="41" y="102"/>
                  </a:cxn>
                  <a:cxn ang="0">
                    <a:pos x="33" y="125"/>
                  </a:cxn>
                  <a:cxn ang="0">
                    <a:pos x="48" y="147"/>
                  </a:cxn>
                  <a:cxn ang="0">
                    <a:pos x="53" y="173"/>
                  </a:cxn>
                  <a:cxn ang="0">
                    <a:pos x="61" y="172"/>
                  </a:cxn>
                  <a:cxn ang="0">
                    <a:pos x="100" y="139"/>
                  </a:cxn>
                  <a:cxn ang="0">
                    <a:pos x="127" y="139"/>
                  </a:cxn>
                  <a:cxn ang="0">
                    <a:pos x="141" y="151"/>
                  </a:cxn>
                  <a:cxn ang="0">
                    <a:pos x="163" y="171"/>
                  </a:cxn>
                  <a:cxn ang="0">
                    <a:pos x="183" y="125"/>
                  </a:cxn>
                  <a:cxn ang="0">
                    <a:pos x="217" y="131"/>
                  </a:cxn>
                  <a:cxn ang="0">
                    <a:pos x="224" y="120"/>
                  </a:cxn>
                  <a:cxn ang="0">
                    <a:pos x="243" y="95"/>
                  </a:cxn>
                  <a:cxn ang="0">
                    <a:pos x="259" y="93"/>
                  </a:cxn>
                  <a:cxn ang="0">
                    <a:pos x="240" y="79"/>
                  </a:cxn>
                  <a:cxn ang="0">
                    <a:pos x="232" y="79"/>
                  </a:cxn>
                  <a:cxn ang="0">
                    <a:pos x="215" y="60"/>
                  </a:cxn>
                  <a:cxn ang="0">
                    <a:pos x="210" y="47"/>
                  </a:cxn>
                  <a:cxn ang="0">
                    <a:pos x="216" y="38"/>
                  </a:cxn>
                  <a:cxn ang="0">
                    <a:pos x="208" y="12"/>
                  </a:cxn>
                  <a:cxn ang="0">
                    <a:pos x="197" y="0"/>
                  </a:cxn>
                  <a:cxn ang="0">
                    <a:pos x="166" y="14"/>
                  </a:cxn>
                  <a:cxn ang="0">
                    <a:pos x="113" y="1"/>
                  </a:cxn>
                </a:cxnLst>
                <a:rect l="0" t="0" r="r" b="b"/>
                <a:pathLst>
                  <a:path w="260" h="174">
                    <a:moveTo>
                      <a:pt x="113" y="1"/>
                    </a:moveTo>
                    <a:lnTo>
                      <a:pt x="91" y="18"/>
                    </a:lnTo>
                    <a:lnTo>
                      <a:pt x="67" y="24"/>
                    </a:lnTo>
                    <a:lnTo>
                      <a:pt x="47" y="25"/>
                    </a:lnTo>
                    <a:lnTo>
                      <a:pt x="47" y="47"/>
                    </a:lnTo>
                    <a:lnTo>
                      <a:pt x="27" y="61"/>
                    </a:lnTo>
                    <a:lnTo>
                      <a:pt x="12" y="78"/>
                    </a:lnTo>
                    <a:lnTo>
                      <a:pt x="6" y="97"/>
                    </a:lnTo>
                    <a:lnTo>
                      <a:pt x="0" y="109"/>
                    </a:lnTo>
                    <a:lnTo>
                      <a:pt x="19" y="105"/>
                    </a:lnTo>
                    <a:lnTo>
                      <a:pt x="30" y="101"/>
                    </a:lnTo>
                    <a:lnTo>
                      <a:pt x="41" y="102"/>
                    </a:lnTo>
                    <a:lnTo>
                      <a:pt x="33" y="125"/>
                    </a:lnTo>
                    <a:lnTo>
                      <a:pt x="48" y="147"/>
                    </a:lnTo>
                    <a:lnTo>
                      <a:pt x="53" y="173"/>
                    </a:lnTo>
                    <a:lnTo>
                      <a:pt x="61" y="172"/>
                    </a:lnTo>
                    <a:lnTo>
                      <a:pt x="100" y="139"/>
                    </a:lnTo>
                    <a:lnTo>
                      <a:pt x="127" y="139"/>
                    </a:lnTo>
                    <a:lnTo>
                      <a:pt x="141" y="151"/>
                    </a:lnTo>
                    <a:lnTo>
                      <a:pt x="163" y="171"/>
                    </a:lnTo>
                    <a:lnTo>
                      <a:pt x="183" y="125"/>
                    </a:lnTo>
                    <a:lnTo>
                      <a:pt x="217" y="131"/>
                    </a:lnTo>
                    <a:lnTo>
                      <a:pt x="224" y="120"/>
                    </a:lnTo>
                    <a:lnTo>
                      <a:pt x="243" y="95"/>
                    </a:lnTo>
                    <a:lnTo>
                      <a:pt x="259" y="93"/>
                    </a:lnTo>
                    <a:lnTo>
                      <a:pt x="240" y="79"/>
                    </a:lnTo>
                    <a:lnTo>
                      <a:pt x="232" y="79"/>
                    </a:lnTo>
                    <a:lnTo>
                      <a:pt x="215" y="60"/>
                    </a:lnTo>
                    <a:lnTo>
                      <a:pt x="210" y="47"/>
                    </a:lnTo>
                    <a:lnTo>
                      <a:pt x="216" y="38"/>
                    </a:lnTo>
                    <a:lnTo>
                      <a:pt x="208" y="12"/>
                    </a:lnTo>
                    <a:lnTo>
                      <a:pt x="197" y="0"/>
                    </a:lnTo>
                    <a:lnTo>
                      <a:pt x="166" y="14"/>
                    </a:lnTo>
                    <a:lnTo>
                      <a:pt x="113" y="1"/>
                    </a:lnTo>
                  </a:path>
                </a:pathLst>
              </a:custGeom>
              <a:grpFill/>
              <a:ln w="12700" cap="rnd" cmpd="sng">
                <a:noFill/>
                <a:prstDash val="solid"/>
                <a:round/>
                <a:headEnd type="none" w="med" len="med"/>
                <a:tailEnd type="triangle" w="med" len="med"/>
              </a:ln>
              <a:effectLst/>
            </p:spPr>
            <p:txBody>
              <a:bodyPr/>
              <a:lstStyle/>
              <a:p>
                <a:endParaRPr lang="en-US"/>
              </a:p>
            </p:txBody>
          </p:sp>
          <p:sp>
            <p:nvSpPr>
              <p:cNvPr id="43" name="Freeform 30"/>
              <p:cNvSpPr>
                <a:spLocks/>
              </p:cNvSpPr>
              <p:nvPr/>
            </p:nvSpPr>
            <p:spPr bwMode="auto">
              <a:xfrm>
                <a:off x="3176" y="3292"/>
                <a:ext cx="104" cy="200"/>
              </a:xfrm>
              <a:custGeom>
                <a:avLst/>
                <a:gdLst/>
                <a:ahLst/>
                <a:cxnLst>
                  <a:cxn ang="0">
                    <a:pos x="76" y="0"/>
                  </a:cxn>
                  <a:cxn ang="0">
                    <a:pos x="59" y="13"/>
                  </a:cxn>
                  <a:cxn ang="0">
                    <a:pos x="49" y="34"/>
                  </a:cxn>
                  <a:cxn ang="0">
                    <a:pos x="18" y="34"/>
                  </a:cxn>
                  <a:cxn ang="0">
                    <a:pos x="7" y="25"/>
                  </a:cxn>
                  <a:cxn ang="0">
                    <a:pos x="0" y="41"/>
                  </a:cxn>
                  <a:cxn ang="0">
                    <a:pos x="12" y="70"/>
                  </a:cxn>
                  <a:cxn ang="0">
                    <a:pos x="22" y="84"/>
                  </a:cxn>
                  <a:cxn ang="0">
                    <a:pos x="22" y="95"/>
                  </a:cxn>
                  <a:cxn ang="0">
                    <a:pos x="5" y="103"/>
                  </a:cxn>
                  <a:cxn ang="0">
                    <a:pos x="20" y="110"/>
                  </a:cxn>
                  <a:cxn ang="0">
                    <a:pos x="20" y="132"/>
                  </a:cxn>
                  <a:cxn ang="0">
                    <a:pos x="12" y="144"/>
                  </a:cxn>
                  <a:cxn ang="0">
                    <a:pos x="7" y="164"/>
                  </a:cxn>
                  <a:cxn ang="0">
                    <a:pos x="21" y="192"/>
                  </a:cxn>
                  <a:cxn ang="0">
                    <a:pos x="30" y="199"/>
                  </a:cxn>
                  <a:cxn ang="0">
                    <a:pos x="41" y="194"/>
                  </a:cxn>
                  <a:cxn ang="0">
                    <a:pos x="41" y="179"/>
                  </a:cxn>
                  <a:cxn ang="0">
                    <a:pos x="48" y="161"/>
                  </a:cxn>
                  <a:cxn ang="0">
                    <a:pos x="76" y="163"/>
                  </a:cxn>
                  <a:cxn ang="0">
                    <a:pos x="88" y="155"/>
                  </a:cxn>
                  <a:cxn ang="0">
                    <a:pos x="89" y="134"/>
                  </a:cxn>
                  <a:cxn ang="0">
                    <a:pos x="103" y="105"/>
                  </a:cxn>
                  <a:cxn ang="0">
                    <a:pos x="96" y="85"/>
                  </a:cxn>
                  <a:cxn ang="0">
                    <a:pos x="102" y="71"/>
                  </a:cxn>
                  <a:cxn ang="0">
                    <a:pos x="102" y="53"/>
                  </a:cxn>
                  <a:cxn ang="0">
                    <a:pos x="95" y="30"/>
                  </a:cxn>
                  <a:cxn ang="0">
                    <a:pos x="95" y="16"/>
                  </a:cxn>
                  <a:cxn ang="0">
                    <a:pos x="86" y="1"/>
                  </a:cxn>
                  <a:cxn ang="0">
                    <a:pos x="76" y="0"/>
                  </a:cxn>
                </a:cxnLst>
                <a:rect l="0" t="0" r="r" b="b"/>
                <a:pathLst>
                  <a:path w="104" h="200">
                    <a:moveTo>
                      <a:pt x="76" y="0"/>
                    </a:moveTo>
                    <a:lnTo>
                      <a:pt x="59" y="13"/>
                    </a:lnTo>
                    <a:lnTo>
                      <a:pt x="49" y="34"/>
                    </a:lnTo>
                    <a:lnTo>
                      <a:pt x="18" y="34"/>
                    </a:lnTo>
                    <a:lnTo>
                      <a:pt x="7" y="25"/>
                    </a:lnTo>
                    <a:lnTo>
                      <a:pt x="0" y="41"/>
                    </a:lnTo>
                    <a:lnTo>
                      <a:pt x="12" y="70"/>
                    </a:lnTo>
                    <a:lnTo>
                      <a:pt x="22" y="84"/>
                    </a:lnTo>
                    <a:lnTo>
                      <a:pt x="22" y="95"/>
                    </a:lnTo>
                    <a:lnTo>
                      <a:pt x="5" y="103"/>
                    </a:lnTo>
                    <a:lnTo>
                      <a:pt x="20" y="110"/>
                    </a:lnTo>
                    <a:lnTo>
                      <a:pt x="20" y="132"/>
                    </a:lnTo>
                    <a:lnTo>
                      <a:pt x="12" y="144"/>
                    </a:lnTo>
                    <a:lnTo>
                      <a:pt x="7" y="164"/>
                    </a:lnTo>
                    <a:lnTo>
                      <a:pt x="21" y="192"/>
                    </a:lnTo>
                    <a:lnTo>
                      <a:pt x="30" y="199"/>
                    </a:lnTo>
                    <a:lnTo>
                      <a:pt x="41" y="194"/>
                    </a:lnTo>
                    <a:lnTo>
                      <a:pt x="41" y="179"/>
                    </a:lnTo>
                    <a:lnTo>
                      <a:pt x="48" y="161"/>
                    </a:lnTo>
                    <a:lnTo>
                      <a:pt x="76" y="163"/>
                    </a:lnTo>
                    <a:lnTo>
                      <a:pt x="88" y="155"/>
                    </a:lnTo>
                    <a:lnTo>
                      <a:pt x="89" y="134"/>
                    </a:lnTo>
                    <a:lnTo>
                      <a:pt x="103" y="105"/>
                    </a:lnTo>
                    <a:lnTo>
                      <a:pt x="96" y="85"/>
                    </a:lnTo>
                    <a:lnTo>
                      <a:pt x="102" y="71"/>
                    </a:lnTo>
                    <a:lnTo>
                      <a:pt x="102" y="53"/>
                    </a:lnTo>
                    <a:lnTo>
                      <a:pt x="95" y="30"/>
                    </a:lnTo>
                    <a:lnTo>
                      <a:pt x="95" y="16"/>
                    </a:lnTo>
                    <a:lnTo>
                      <a:pt x="86" y="1"/>
                    </a:lnTo>
                    <a:lnTo>
                      <a:pt x="76" y="0"/>
                    </a:lnTo>
                  </a:path>
                </a:pathLst>
              </a:custGeom>
              <a:grpFill/>
              <a:ln w="12700" cap="rnd" cmpd="sng">
                <a:noFill/>
                <a:prstDash val="solid"/>
                <a:round/>
                <a:headEnd type="none" w="med" len="med"/>
                <a:tailEnd type="triangle" w="med" len="med"/>
              </a:ln>
              <a:effectLst/>
            </p:spPr>
            <p:txBody>
              <a:bodyPr/>
              <a:lstStyle/>
              <a:p>
                <a:endParaRPr lang="en-US"/>
              </a:p>
            </p:txBody>
          </p:sp>
          <p:sp>
            <p:nvSpPr>
              <p:cNvPr id="44" name="Freeform 31"/>
              <p:cNvSpPr>
                <a:spLocks/>
              </p:cNvSpPr>
              <p:nvPr/>
            </p:nvSpPr>
            <p:spPr bwMode="auto">
              <a:xfrm>
                <a:off x="3221" y="3151"/>
                <a:ext cx="59" cy="130"/>
              </a:xfrm>
              <a:custGeom>
                <a:avLst/>
                <a:gdLst/>
                <a:ahLst/>
                <a:cxnLst>
                  <a:cxn ang="0">
                    <a:pos x="49" y="0"/>
                  </a:cxn>
                  <a:cxn ang="0">
                    <a:pos x="49" y="23"/>
                  </a:cxn>
                  <a:cxn ang="0">
                    <a:pos x="38" y="36"/>
                  </a:cxn>
                  <a:cxn ang="0">
                    <a:pos x="24" y="29"/>
                  </a:cxn>
                  <a:cxn ang="0">
                    <a:pos x="0" y="44"/>
                  </a:cxn>
                  <a:cxn ang="0">
                    <a:pos x="1" y="91"/>
                  </a:cxn>
                  <a:cxn ang="0">
                    <a:pos x="9" y="105"/>
                  </a:cxn>
                  <a:cxn ang="0">
                    <a:pos x="2" y="115"/>
                  </a:cxn>
                  <a:cxn ang="0">
                    <a:pos x="16" y="129"/>
                  </a:cxn>
                  <a:cxn ang="0">
                    <a:pos x="43" y="128"/>
                  </a:cxn>
                  <a:cxn ang="0">
                    <a:pos x="34" y="109"/>
                  </a:cxn>
                  <a:cxn ang="0">
                    <a:pos x="43" y="91"/>
                  </a:cxn>
                  <a:cxn ang="0">
                    <a:pos x="58" y="78"/>
                  </a:cxn>
                  <a:cxn ang="0">
                    <a:pos x="58" y="8"/>
                  </a:cxn>
                  <a:cxn ang="0">
                    <a:pos x="49" y="0"/>
                  </a:cxn>
                </a:cxnLst>
                <a:rect l="0" t="0" r="r" b="b"/>
                <a:pathLst>
                  <a:path w="59" h="130">
                    <a:moveTo>
                      <a:pt x="49" y="0"/>
                    </a:moveTo>
                    <a:lnTo>
                      <a:pt x="49" y="23"/>
                    </a:lnTo>
                    <a:lnTo>
                      <a:pt x="38" y="36"/>
                    </a:lnTo>
                    <a:lnTo>
                      <a:pt x="24" y="29"/>
                    </a:lnTo>
                    <a:lnTo>
                      <a:pt x="0" y="44"/>
                    </a:lnTo>
                    <a:lnTo>
                      <a:pt x="1" y="91"/>
                    </a:lnTo>
                    <a:lnTo>
                      <a:pt x="9" y="105"/>
                    </a:lnTo>
                    <a:lnTo>
                      <a:pt x="2" y="115"/>
                    </a:lnTo>
                    <a:lnTo>
                      <a:pt x="16" y="129"/>
                    </a:lnTo>
                    <a:lnTo>
                      <a:pt x="43" y="128"/>
                    </a:lnTo>
                    <a:lnTo>
                      <a:pt x="34" y="109"/>
                    </a:lnTo>
                    <a:lnTo>
                      <a:pt x="43" y="91"/>
                    </a:lnTo>
                    <a:lnTo>
                      <a:pt x="58" y="78"/>
                    </a:lnTo>
                    <a:lnTo>
                      <a:pt x="58" y="8"/>
                    </a:lnTo>
                    <a:lnTo>
                      <a:pt x="49" y="0"/>
                    </a:lnTo>
                  </a:path>
                </a:pathLst>
              </a:custGeom>
              <a:grpFill/>
              <a:ln w="12700" cap="rnd" cmpd="sng">
                <a:noFill/>
                <a:prstDash val="solid"/>
                <a:round/>
                <a:headEnd type="none" w="med" len="med"/>
                <a:tailEnd type="triangle" w="med" len="med"/>
              </a:ln>
              <a:effectLst/>
            </p:spPr>
            <p:txBody>
              <a:bodyPr/>
              <a:lstStyle/>
              <a:p>
                <a:endParaRPr lang="en-US"/>
              </a:p>
            </p:txBody>
          </p:sp>
          <p:sp>
            <p:nvSpPr>
              <p:cNvPr id="45" name="Freeform 32"/>
              <p:cNvSpPr>
                <a:spLocks/>
              </p:cNvSpPr>
              <p:nvPr/>
            </p:nvSpPr>
            <p:spPr bwMode="auto">
              <a:xfrm>
                <a:off x="3437" y="3550"/>
                <a:ext cx="194" cy="121"/>
              </a:xfrm>
              <a:custGeom>
                <a:avLst/>
                <a:gdLst/>
                <a:ahLst/>
                <a:cxnLst>
                  <a:cxn ang="0">
                    <a:pos x="176" y="4"/>
                  </a:cxn>
                  <a:cxn ang="0">
                    <a:pos x="149" y="4"/>
                  </a:cxn>
                  <a:cxn ang="0">
                    <a:pos x="129" y="20"/>
                  </a:cxn>
                  <a:cxn ang="0">
                    <a:pos x="102" y="11"/>
                  </a:cxn>
                  <a:cxn ang="0">
                    <a:pos x="52" y="12"/>
                  </a:cxn>
                  <a:cxn ang="0">
                    <a:pos x="43" y="0"/>
                  </a:cxn>
                  <a:cxn ang="0">
                    <a:pos x="35" y="10"/>
                  </a:cxn>
                  <a:cxn ang="0">
                    <a:pos x="17" y="5"/>
                  </a:cxn>
                  <a:cxn ang="0">
                    <a:pos x="9" y="11"/>
                  </a:cxn>
                  <a:cxn ang="0">
                    <a:pos x="0" y="35"/>
                  </a:cxn>
                  <a:cxn ang="0">
                    <a:pos x="11" y="58"/>
                  </a:cxn>
                  <a:cxn ang="0">
                    <a:pos x="14" y="50"/>
                  </a:cxn>
                  <a:cxn ang="0">
                    <a:pos x="43" y="67"/>
                  </a:cxn>
                  <a:cxn ang="0">
                    <a:pos x="82" y="79"/>
                  </a:cxn>
                  <a:cxn ang="0">
                    <a:pos x="91" y="89"/>
                  </a:cxn>
                  <a:cxn ang="0">
                    <a:pos x="110" y="89"/>
                  </a:cxn>
                  <a:cxn ang="0">
                    <a:pos x="135" y="119"/>
                  </a:cxn>
                  <a:cxn ang="0">
                    <a:pos x="155" y="110"/>
                  </a:cxn>
                  <a:cxn ang="0">
                    <a:pos x="173" y="120"/>
                  </a:cxn>
                  <a:cxn ang="0">
                    <a:pos x="177" y="98"/>
                  </a:cxn>
                  <a:cxn ang="0">
                    <a:pos x="173" y="74"/>
                  </a:cxn>
                  <a:cxn ang="0">
                    <a:pos x="164" y="56"/>
                  </a:cxn>
                  <a:cxn ang="0">
                    <a:pos x="177" y="30"/>
                  </a:cxn>
                  <a:cxn ang="0">
                    <a:pos x="189" y="14"/>
                  </a:cxn>
                  <a:cxn ang="0">
                    <a:pos x="193" y="4"/>
                  </a:cxn>
                  <a:cxn ang="0">
                    <a:pos x="176" y="4"/>
                  </a:cxn>
                </a:cxnLst>
                <a:rect l="0" t="0" r="r" b="b"/>
                <a:pathLst>
                  <a:path w="194" h="121">
                    <a:moveTo>
                      <a:pt x="176" y="4"/>
                    </a:moveTo>
                    <a:lnTo>
                      <a:pt x="149" y="4"/>
                    </a:lnTo>
                    <a:lnTo>
                      <a:pt x="129" y="20"/>
                    </a:lnTo>
                    <a:lnTo>
                      <a:pt x="102" y="11"/>
                    </a:lnTo>
                    <a:lnTo>
                      <a:pt x="52" y="12"/>
                    </a:lnTo>
                    <a:lnTo>
                      <a:pt x="43" y="0"/>
                    </a:lnTo>
                    <a:lnTo>
                      <a:pt x="35" y="10"/>
                    </a:lnTo>
                    <a:lnTo>
                      <a:pt x="17" y="5"/>
                    </a:lnTo>
                    <a:lnTo>
                      <a:pt x="9" y="11"/>
                    </a:lnTo>
                    <a:lnTo>
                      <a:pt x="0" y="35"/>
                    </a:lnTo>
                    <a:lnTo>
                      <a:pt x="11" y="58"/>
                    </a:lnTo>
                    <a:lnTo>
                      <a:pt x="14" y="50"/>
                    </a:lnTo>
                    <a:lnTo>
                      <a:pt x="43" y="67"/>
                    </a:lnTo>
                    <a:lnTo>
                      <a:pt x="82" y="79"/>
                    </a:lnTo>
                    <a:lnTo>
                      <a:pt x="91" y="89"/>
                    </a:lnTo>
                    <a:lnTo>
                      <a:pt x="110" y="89"/>
                    </a:lnTo>
                    <a:lnTo>
                      <a:pt x="135" y="119"/>
                    </a:lnTo>
                    <a:lnTo>
                      <a:pt x="155" y="110"/>
                    </a:lnTo>
                    <a:lnTo>
                      <a:pt x="173" y="120"/>
                    </a:lnTo>
                    <a:lnTo>
                      <a:pt x="177" y="98"/>
                    </a:lnTo>
                    <a:lnTo>
                      <a:pt x="173" y="74"/>
                    </a:lnTo>
                    <a:lnTo>
                      <a:pt x="164" y="56"/>
                    </a:lnTo>
                    <a:lnTo>
                      <a:pt x="177" y="30"/>
                    </a:lnTo>
                    <a:lnTo>
                      <a:pt x="189" y="14"/>
                    </a:lnTo>
                    <a:lnTo>
                      <a:pt x="193" y="4"/>
                    </a:lnTo>
                    <a:lnTo>
                      <a:pt x="176" y="4"/>
                    </a:lnTo>
                  </a:path>
                </a:pathLst>
              </a:custGeom>
              <a:grpFill/>
              <a:ln w="12700" cap="rnd" cmpd="sng">
                <a:noFill/>
                <a:prstDash val="solid"/>
                <a:round/>
                <a:headEnd type="none" w="med" len="med"/>
                <a:tailEnd type="triangle" w="med" len="med"/>
              </a:ln>
              <a:effectLst/>
            </p:spPr>
            <p:txBody>
              <a:bodyPr/>
              <a:lstStyle/>
              <a:p>
                <a:endParaRPr lang="en-US"/>
              </a:p>
            </p:txBody>
          </p:sp>
          <p:sp>
            <p:nvSpPr>
              <p:cNvPr id="46" name="Freeform 33"/>
              <p:cNvSpPr>
                <a:spLocks/>
              </p:cNvSpPr>
              <p:nvPr/>
            </p:nvSpPr>
            <p:spPr bwMode="auto">
              <a:xfrm>
                <a:off x="3141" y="2838"/>
                <a:ext cx="672" cy="732"/>
              </a:xfrm>
              <a:custGeom>
                <a:avLst/>
                <a:gdLst/>
                <a:ahLst/>
                <a:cxnLst>
                  <a:cxn ang="0">
                    <a:pos x="128" y="96"/>
                  </a:cxn>
                  <a:cxn ang="0">
                    <a:pos x="65" y="67"/>
                  </a:cxn>
                  <a:cxn ang="0">
                    <a:pos x="18" y="99"/>
                  </a:cxn>
                  <a:cxn ang="0">
                    <a:pos x="11" y="132"/>
                  </a:cxn>
                  <a:cxn ang="0">
                    <a:pos x="0" y="158"/>
                  </a:cxn>
                  <a:cxn ang="0">
                    <a:pos x="0" y="173"/>
                  </a:cxn>
                  <a:cxn ang="0">
                    <a:pos x="12" y="213"/>
                  </a:cxn>
                  <a:cxn ang="0">
                    <a:pos x="39" y="237"/>
                  </a:cxn>
                  <a:cxn ang="0">
                    <a:pos x="77" y="223"/>
                  </a:cxn>
                  <a:cxn ang="0">
                    <a:pos x="103" y="204"/>
                  </a:cxn>
                  <a:cxn ang="0">
                    <a:pos x="183" y="244"/>
                  </a:cxn>
                  <a:cxn ang="0">
                    <a:pos x="197" y="319"/>
                  </a:cxn>
                  <a:cxn ang="0">
                    <a:pos x="238" y="370"/>
                  </a:cxn>
                  <a:cxn ang="0">
                    <a:pos x="274" y="395"/>
                  </a:cxn>
                  <a:cxn ang="0">
                    <a:pos x="307" y="440"/>
                  </a:cxn>
                  <a:cxn ang="0">
                    <a:pos x="370" y="479"/>
                  </a:cxn>
                  <a:cxn ang="0">
                    <a:pos x="447" y="507"/>
                  </a:cxn>
                  <a:cxn ang="0">
                    <a:pos x="454" y="554"/>
                  </a:cxn>
                  <a:cxn ang="0">
                    <a:pos x="514" y="572"/>
                  </a:cxn>
                  <a:cxn ang="0">
                    <a:pos x="530" y="652"/>
                  </a:cxn>
                  <a:cxn ang="0">
                    <a:pos x="517" y="689"/>
                  </a:cxn>
                  <a:cxn ang="0">
                    <a:pos x="498" y="712"/>
                  </a:cxn>
                  <a:cxn ang="0">
                    <a:pos x="537" y="731"/>
                  </a:cxn>
                  <a:cxn ang="0">
                    <a:pos x="555" y="701"/>
                  </a:cxn>
                  <a:cxn ang="0">
                    <a:pos x="556" y="660"/>
                  </a:cxn>
                  <a:cxn ang="0">
                    <a:pos x="591" y="652"/>
                  </a:cxn>
                  <a:cxn ang="0">
                    <a:pos x="596" y="635"/>
                  </a:cxn>
                  <a:cxn ang="0">
                    <a:pos x="559" y="585"/>
                  </a:cxn>
                  <a:cxn ang="0">
                    <a:pos x="571" y="542"/>
                  </a:cxn>
                  <a:cxn ang="0">
                    <a:pos x="589" y="533"/>
                  </a:cxn>
                  <a:cxn ang="0">
                    <a:pos x="650" y="579"/>
                  </a:cxn>
                  <a:cxn ang="0">
                    <a:pos x="671" y="552"/>
                  </a:cxn>
                  <a:cxn ang="0">
                    <a:pos x="630" y="502"/>
                  </a:cxn>
                  <a:cxn ang="0">
                    <a:pos x="580" y="477"/>
                  </a:cxn>
                  <a:cxn ang="0">
                    <a:pos x="520" y="452"/>
                  </a:cxn>
                  <a:cxn ang="0">
                    <a:pos x="527" y="434"/>
                  </a:cxn>
                  <a:cxn ang="0">
                    <a:pos x="529" y="413"/>
                  </a:cxn>
                  <a:cxn ang="0">
                    <a:pos x="452" y="397"/>
                  </a:cxn>
                  <a:cxn ang="0">
                    <a:pos x="405" y="351"/>
                  </a:cxn>
                  <a:cxn ang="0">
                    <a:pos x="398" y="303"/>
                  </a:cxn>
                  <a:cxn ang="0">
                    <a:pos x="384" y="276"/>
                  </a:cxn>
                  <a:cxn ang="0">
                    <a:pos x="340" y="246"/>
                  </a:cxn>
                  <a:cxn ang="0">
                    <a:pos x="304" y="194"/>
                  </a:cxn>
                  <a:cxn ang="0">
                    <a:pos x="319" y="168"/>
                  </a:cxn>
                  <a:cxn ang="0">
                    <a:pos x="334" y="114"/>
                  </a:cxn>
                  <a:cxn ang="0">
                    <a:pos x="399" y="111"/>
                  </a:cxn>
                  <a:cxn ang="0">
                    <a:pos x="395" y="68"/>
                  </a:cxn>
                  <a:cxn ang="0">
                    <a:pos x="365" y="30"/>
                  </a:cxn>
                  <a:cxn ang="0">
                    <a:pos x="305" y="0"/>
                  </a:cxn>
                  <a:cxn ang="0">
                    <a:pos x="243" y="13"/>
                  </a:cxn>
                  <a:cxn ang="0">
                    <a:pos x="209" y="23"/>
                  </a:cxn>
                  <a:cxn ang="0">
                    <a:pos x="147" y="53"/>
                  </a:cxn>
                </a:cxnLst>
                <a:rect l="0" t="0" r="r" b="b"/>
                <a:pathLst>
                  <a:path w="672" h="732">
                    <a:moveTo>
                      <a:pt x="147" y="53"/>
                    </a:moveTo>
                    <a:lnTo>
                      <a:pt x="128" y="96"/>
                    </a:lnTo>
                    <a:lnTo>
                      <a:pt x="93" y="66"/>
                    </a:lnTo>
                    <a:lnTo>
                      <a:pt x="65" y="67"/>
                    </a:lnTo>
                    <a:lnTo>
                      <a:pt x="27" y="99"/>
                    </a:lnTo>
                    <a:lnTo>
                      <a:pt x="18" y="99"/>
                    </a:lnTo>
                    <a:lnTo>
                      <a:pt x="18" y="126"/>
                    </a:lnTo>
                    <a:lnTo>
                      <a:pt x="11" y="132"/>
                    </a:lnTo>
                    <a:lnTo>
                      <a:pt x="0" y="135"/>
                    </a:lnTo>
                    <a:lnTo>
                      <a:pt x="0" y="158"/>
                    </a:lnTo>
                    <a:lnTo>
                      <a:pt x="4" y="162"/>
                    </a:lnTo>
                    <a:lnTo>
                      <a:pt x="0" y="173"/>
                    </a:lnTo>
                    <a:lnTo>
                      <a:pt x="1" y="207"/>
                    </a:lnTo>
                    <a:lnTo>
                      <a:pt x="12" y="213"/>
                    </a:lnTo>
                    <a:lnTo>
                      <a:pt x="20" y="232"/>
                    </a:lnTo>
                    <a:lnTo>
                      <a:pt x="39" y="237"/>
                    </a:lnTo>
                    <a:lnTo>
                      <a:pt x="52" y="240"/>
                    </a:lnTo>
                    <a:lnTo>
                      <a:pt x="77" y="223"/>
                    </a:lnTo>
                    <a:lnTo>
                      <a:pt x="84" y="205"/>
                    </a:lnTo>
                    <a:lnTo>
                      <a:pt x="103" y="204"/>
                    </a:lnTo>
                    <a:lnTo>
                      <a:pt x="176" y="236"/>
                    </a:lnTo>
                    <a:lnTo>
                      <a:pt x="183" y="244"/>
                    </a:lnTo>
                    <a:lnTo>
                      <a:pt x="199" y="302"/>
                    </a:lnTo>
                    <a:lnTo>
                      <a:pt x="197" y="319"/>
                    </a:lnTo>
                    <a:lnTo>
                      <a:pt x="231" y="356"/>
                    </a:lnTo>
                    <a:lnTo>
                      <a:pt x="238" y="370"/>
                    </a:lnTo>
                    <a:lnTo>
                      <a:pt x="250" y="370"/>
                    </a:lnTo>
                    <a:lnTo>
                      <a:pt x="274" y="395"/>
                    </a:lnTo>
                    <a:lnTo>
                      <a:pt x="295" y="412"/>
                    </a:lnTo>
                    <a:lnTo>
                      <a:pt x="307" y="440"/>
                    </a:lnTo>
                    <a:lnTo>
                      <a:pt x="325" y="460"/>
                    </a:lnTo>
                    <a:lnTo>
                      <a:pt x="370" y="479"/>
                    </a:lnTo>
                    <a:lnTo>
                      <a:pt x="416" y="501"/>
                    </a:lnTo>
                    <a:lnTo>
                      <a:pt x="447" y="507"/>
                    </a:lnTo>
                    <a:lnTo>
                      <a:pt x="456" y="534"/>
                    </a:lnTo>
                    <a:lnTo>
                      <a:pt x="454" y="554"/>
                    </a:lnTo>
                    <a:lnTo>
                      <a:pt x="501" y="555"/>
                    </a:lnTo>
                    <a:lnTo>
                      <a:pt x="514" y="572"/>
                    </a:lnTo>
                    <a:lnTo>
                      <a:pt x="522" y="615"/>
                    </a:lnTo>
                    <a:lnTo>
                      <a:pt x="530" y="652"/>
                    </a:lnTo>
                    <a:lnTo>
                      <a:pt x="515" y="679"/>
                    </a:lnTo>
                    <a:lnTo>
                      <a:pt x="517" y="689"/>
                    </a:lnTo>
                    <a:lnTo>
                      <a:pt x="508" y="711"/>
                    </a:lnTo>
                    <a:lnTo>
                      <a:pt x="498" y="712"/>
                    </a:lnTo>
                    <a:lnTo>
                      <a:pt x="501" y="731"/>
                    </a:lnTo>
                    <a:lnTo>
                      <a:pt x="537" y="731"/>
                    </a:lnTo>
                    <a:lnTo>
                      <a:pt x="532" y="708"/>
                    </a:lnTo>
                    <a:lnTo>
                      <a:pt x="555" y="701"/>
                    </a:lnTo>
                    <a:lnTo>
                      <a:pt x="559" y="677"/>
                    </a:lnTo>
                    <a:lnTo>
                      <a:pt x="556" y="660"/>
                    </a:lnTo>
                    <a:lnTo>
                      <a:pt x="576" y="650"/>
                    </a:lnTo>
                    <a:lnTo>
                      <a:pt x="591" y="652"/>
                    </a:lnTo>
                    <a:lnTo>
                      <a:pt x="597" y="650"/>
                    </a:lnTo>
                    <a:lnTo>
                      <a:pt x="596" y="635"/>
                    </a:lnTo>
                    <a:lnTo>
                      <a:pt x="589" y="596"/>
                    </a:lnTo>
                    <a:lnTo>
                      <a:pt x="559" y="585"/>
                    </a:lnTo>
                    <a:lnTo>
                      <a:pt x="558" y="568"/>
                    </a:lnTo>
                    <a:lnTo>
                      <a:pt x="571" y="542"/>
                    </a:lnTo>
                    <a:lnTo>
                      <a:pt x="581" y="525"/>
                    </a:lnTo>
                    <a:lnTo>
                      <a:pt x="589" y="533"/>
                    </a:lnTo>
                    <a:lnTo>
                      <a:pt x="625" y="539"/>
                    </a:lnTo>
                    <a:lnTo>
                      <a:pt x="650" y="579"/>
                    </a:lnTo>
                    <a:lnTo>
                      <a:pt x="655" y="578"/>
                    </a:lnTo>
                    <a:lnTo>
                      <a:pt x="671" y="552"/>
                    </a:lnTo>
                    <a:lnTo>
                      <a:pt x="649" y="509"/>
                    </a:lnTo>
                    <a:lnTo>
                      <a:pt x="630" y="502"/>
                    </a:lnTo>
                    <a:lnTo>
                      <a:pt x="603" y="484"/>
                    </a:lnTo>
                    <a:lnTo>
                      <a:pt x="580" y="477"/>
                    </a:lnTo>
                    <a:lnTo>
                      <a:pt x="556" y="463"/>
                    </a:lnTo>
                    <a:lnTo>
                      <a:pt x="520" y="452"/>
                    </a:lnTo>
                    <a:lnTo>
                      <a:pt x="508" y="442"/>
                    </a:lnTo>
                    <a:lnTo>
                      <a:pt x="527" y="434"/>
                    </a:lnTo>
                    <a:lnTo>
                      <a:pt x="534" y="418"/>
                    </a:lnTo>
                    <a:lnTo>
                      <a:pt x="529" y="413"/>
                    </a:lnTo>
                    <a:lnTo>
                      <a:pt x="473" y="413"/>
                    </a:lnTo>
                    <a:lnTo>
                      <a:pt x="452" y="397"/>
                    </a:lnTo>
                    <a:lnTo>
                      <a:pt x="433" y="398"/>
                    </a:lnTo>
                    <a:lnTo>
                      <a:pt x="405" y="351"/>
                    </a:lnTo>
                    <a:lnTo>
                      <a:pt x="406" y="320"/>
                    </a:lnTo>
                    <a:lnTo>
                      <a:pt x="398" y="303"/>
                    </a:lnTo>
                    <a:lnTo>
                      <a:pt x="385" y="301"/>
                    </a:lnTo>
                    <a:lnTo>
                      <a:pt x="384" y="276"/>
                    </a:lnTo>
                    <a:lnTo>
                      <a:pt x="365" y="259"/>
                    </a:lnTo>
                    <a:lnTo>
                      <a:pt x="340" y="246"/>
                    </a:lnTo>
                    <a:lnTo>
                      <a:pt x="323" y="232"/>
                    </a:lnTo>
                    <a:lnTo>
                      <a:pt x="304" y="194"/>
                    </a:lnTo>
                    <a:lnTo>
                      <a:pt x="303" y="179"/>
                    </a:lnTo>
                    <a:lnTo>
                      <a:pt x="319" y="168"/>
                    </a:lnTo>
                    <a:lnTo>
                      <a:pt x="318" y="120"/>
                    </a:lnTo>
                    <a:lnTo>
                      <a:pt x="334" y="114"/>
                    </a:lnTo>
                    <a:lnTo>
                      <a:pt x="393" y="114"/>
                    </a:lnTo>
                    <a:lnTo>
                      <a:pt x="399" y="111"/>
                    </a:lnTo>
                    <a:lnTo>
                      <a:pt x="409" y="104"/>
                    </a:lnTo>
                    <a:lnTo>
                      <a:pt x="395" y="68"/>
                    </a:lnTo>
                    <a:lnTo>
                      <a:pt x="397" y="35"/>
                    </a:lnTo>
                    <a:lnTo>
                      <a:pt x="365" y="30"/>
                    </a:lnTo>
                    <a:lnTo>
                      <a:pt x="326" y="23"/>
                    </a:lnTo>
                    <a:lnTo>
                      <a:pt x="305" y="0"/>
                    </a:lnTo>
                    <a:lnTo>
                      <a:pt x="271" y="6"/>
                    </a:lnTo>
                    <a:lnTo>
                      <a:pt x="243" y="13"/>
                    </a:lnTo>
                    <a:lnTo>
                      <a:pt x="224" y="20"/>
                    </a:lnTo>
                    <a:lnTo>
                      <a:pt x="209" y="23"/>
                    </a:lnTo>
                    <a:lnTo>
                      <a:pt x="182" y="59"/>
                    </a:lnTo>
                    <a:lnTo>
                      <a:pt x="147" y="53"/>
                    </a:lnTo>
                  </a:path>
                </a:pathLst>
              </a:custGeom>
              <a:grpFill/>
              <a:ln w="12700" cap="rnd" cmpd="sng">
                <a:noFill/>
                <a:prstDash val="solid"/>
                <a:round/>
                <a:headEnd type="none" w="med" len="med"/>
                <a:tailEnd type="triangle" w="med" len="med"/>
              </a:ln>
              <a:effectLst/>
            </p:spPr>
            <p:txBody>
              <a:bodyPr/>
              <a:lstStyle/>
              <a:p>
                <a:endParaRPr lang="en-US"/>
              </a:p>
            </p:txBody>
          </p:sp>
        </p:grpSp>
        <p:sp>
          <p:nvSpPr>
            <p:cNvPr id="14" name="Freeform 35"/>
            <p:cNvSpPr>
              <a:spLocks/>
            </p:cNvSpPr>
            <p:nvPr/>
          </p:nvSpPr>
          <p:spPr bwMode="auto">
            <a:xfrm>
              <a:off x="2489" y="979"/>
              <a:ext cx="293" cy="197"/>
            </a:xfrm>
            <a:custGeom>
              <a:avLst/>
              <a:gdLst/>
              <a:ahLst/>
              <a:cxnLst>
                <a:cxn ang="0">
                  <a:pos x="55" y="7"/>
                </a:cxn>
                <a:cxn ang="0">
                  <a:pos x="31" y="25"/>
                </a:cxn>
                <a:cxn ang="0">
                  <a:pos x="68" y="41"/>
                </a:cxn>
                <a:cxn ang="0">
                  <a:pos x="84" y="58"/>
                </a:cxn>
                <a:cxn ang="0">
                  <a:pos x="59" y="64"/>
                </a:cxn>
                <a:cxn ang="0">
                  <a:pos x="20" y="54"/>
                </a:cxn>
                <a:cxn ang="0">
                  <a:pos x="46" y="77"/>
                </a:cxn>
                <a:cxn ang="0">
                  <a:pos x="27" y="84"/>
                </a:cxn>
                <a:cxn ang="0">
                  <a:pos x="38" y="100"/>
                </a:cxn>
                <a:cxn ang="0">
                  <a:pos x="33" y="112"/>
                </a:cxn>
                <a:cxn ang="0">
                  <a:pos x="0" y="109"/>
                </a:cxn>
                <a:cxn ang="0">
                  <a:pos x="26" y="129"/>
                </a:cxn>
                <a:cxn ang="0">
                  <a:pos x="23" y="155"/>
                </a:cxn>
                <a:cxn ang="0">
                  <a:pos x="34" y="179"/>
                </a:cxn>
                <a:cxn ang="0">
                  <a:pos x="59" y="190"/>
                </a:cxn>
                <a:cxn ang="0">
                  <a:pos x="116" y="196"/>
                </a:cxn>
                <a:cxn ang="0">
                  <a:pos x="165" y="185"/>
                </a:cxn>
                <a:cxn ang="0">
                  <a:pos x="183" y="195"/>
                </a:cxn>
                <a:cxn ang="0">
                  <a:pos x="225" y="188"/>
                </a:cxn>
                <a:cxn ang="0">
                  <a:pos x="272" y="171"/>
                </a:cxn>
                <a:cxn ang="0">
                  <a:pos x="292" y="138"/>
                </a:cxn>
                <a:cxn ang="0">
                  <a:pos x="285" y="103"/>
                </a:cxn>
                <a:cxn ang="0">
                  <a:pos x="277" y="77"/>
                </a:cxn>
                <a:cxn ang="0">
                  <a:pos x="290" y="69"/>
                </a:cxn>
                <a:cxn ang="0">
                  <a:pos x="264" y="71"/>
                </a:cxn>
                <a:cxn ang="0">
                  <a:pos x="264" y="54"/>
                </a:cxn>
                <a:cxn ang="0">
                  <a:pos x="250" y="49"/>
                </a:cxn>
                <a:cxn ang="0">
                  <a:pos x="236" y="63"/>
                </a:cxn>
                <a:cxn ang="0">
                  <a:pos x="208" y="57"/>
                </a:cxn>
                <a:cxn ang="0">
                  <a:pos x="190" y="60"/>
                </a:cxn>
                <a:cxn ang="0">
                  <a:pos x="172" y="57"/>
                </a:cxn>
                <a:cxn ang="0">
                  <a:pos x="145" y="46"/>
                </a:cxn>
                <a:cxn ang="0">
                  <a:pos x="136" y="59"/>
                </a:cxn>
                <a:cxn ang="0">
                  <a:pos x="107" y="49"/>
                </a:cxn>
                <a:cxn ang="0">
                  <a:pos x="94" y="0"/>
                </a:cxn>
                <a:cxn ang="0">
                  <a:pos x="85" y="28"/>
                </a:cxn>
                <a:cxn ang="0">
                  <a:pos x="55" y="7"/>
                </a:cxn>
              </a:cxnLst>
              <a:rect l="0" t="0" r="r" b="b"/>
              <a:pathLst>
                <a:path w="293" h="197">
                  <a:moveTo>
                    <a:pt x="55" y="7"/>
                  </a:moveTo>
                  <a:lnTo>
                    <a:pt x="31" y="25"/>
                  </a:lnTo>
                  <a:lnTo>
                    <a:pt x="68" y="41"/>
                  </a:lnTo>
                  <a:lnTo>
                    <a:pt x="84" y="58"/>
                  </a:lnTo>
                  <a:lnTo>
                    <a:pt x="59" y="64"/>
                  </a:lnTo>
                  <a:lnTo>
                    <a:pt x="20" y="54"/>
                  </a:lnTo>
                  <a:lnTo>
                    <a:pt x="46" y="77"/>
                  </a:lnTo>
                  <a:lnTo>
                    <a:pt x="27" y="84"/>
                  </a:lnTo>
                  <a:lnTo>
                    <a:pt x="38" y="100"/>
                  </a:lnTo>
                  <a:lnTo>
                    <a:pt x="33" y="112"/>
                  </a:lnTo>
                  <a:lnTo>
                    <a:pt x="0" y="109"/>
                  </a:lnTo>
                  <a:lnTo>
                    <a:pt x="26" y="129"/>
                  </a:lnTo>
                  <a:lnTo>
                    <a:pt x="23" y="155"/>
                  </a:lnTo>
                  <a:lnTo>
                    <a:pt x="34" y="179"/>
                  </a:lnTo>
                  <a:lnTo>
                    <a:pt x="59" y="190"/>
                  </a:lnTo>
                  <a:lnTo>
                    <a:pt x="116" y="196"/>
                  </a:lnTo>
                  <a:lnTo>
                    <a:pt x="165" y="185"/>
                  </a:lnTo>
                  <a:lnTo>
                    <a:pt x="183" y="195"/>
                  </a:lnTo>
                  <a:lnTo>
                    <a:pt x="225" y="188"/>
                  </a:lnTo>
                  <a:lnTo>
                    <a:pt x="272" y="171"/>
                  </a:lnTo>
                  <a:lnTo>
                    <a:pt x="292" y="138"/>
                  </a:lnTo>
                  <a:lnTo>
                    <a:pt x="285" y="103"/>
                  </a:lnTo>
                  <a:lnTo>
                    <a:pt x="277" y="77"/>
                  </a:lnTo>
                  <a:lnTo>
                    <a:pt x="290" y="69"/>
                  </a:lnTo>
                  <a:lnTo>
                    <a:pt x="264" y="71"/>
                  </a:lnTo>
                  <a:lnTo>
                    <a:pt x="264" y="54"/>
                  </a:lnTo>
                  <a:lnTo>
                    <a:pt x="250" y="49"/>
                  </a:lnTo>
                  <a:lnTo>
                    <a:pt x="236" y="63"/>
                  </a:lnTo>
                  <a:lnTo>
                    <a:pt x="208" y="57"/>
                  </a:lnTo>
                  <a:lnTo>
                    <a:pt x="190" y="60"/>
                  </a:lnTo>
                  <a:lnTo>
                    <a:pt x="172" y="57"/>
                  </a:lnTo>
                  <a:lnTo>
                    <a:pt x="145" y="46"/>
                  </a:lnTo>
                  <a:lnTo>
                    <a:pt x="136" y="59"/>
                  </a:lnTo>
                  <a:lnTo>
                    <a:pt x="107" y="49"/>
                  </a:lnTo>
                  <a:lnTo>
                    <a:pt x="94" y="0"/>
                  </a:lnTo>
                  <a:lnTo>
                    <a:pt x="85" y="28"/>
                  </a:lnTo>
                  <a:lnTo>
                    <a:pt x="55" y="7"/>
                  </a:lnTo>
                </a:path>
              </a:pathLst>
            </a:custGeom>
            <a:grpFill/>
            <a:ln w="12700" cap="rnd" cmpd="sng">
              <a:noFill/>
              <a:prstDash val="solid"/>
              <a:round/>
              <a:headEnd type="none" w="med" len="med"/>
              <a:tailEnd type="triangle" w="med" len="med"/>
            </a:ln>
            <a:effectLst/>
          </p:spPr>
          <p:txBody>
            <a:bodyPr/>
            <a:lstStyle/>
            <a:p>
              <a:endParaRPr lang="en-US"/>
            </a:p>
          </p:txBody>
        </p:sp>
      </p:grpSp>
      <p:sp>
        <p:nvSpPr>
          <p:cNvPr id="2" name="Title 1"/>
          <p:cNvSpPr>
            <a:spLocks noGrp="1"/>
          </p:cNvSpPr>
          <p:nvPr>
            <p:ph type="title"/>
          </p:nvPr>
        </p:nvSpPr>
        <p:spPr>
          <a:xfrm>
            <a:off x="179512" y="78904"/>
            <a:ext cx="8686800" cy="685800"/>
          </a:xfrm>
        </p:spPr>
        <p:txBody>
          <a:bodyPr/>
          <a:lstStyle/>
          <a:p>
            <a:r>
              <a:rPr lang="en-US" dirty="0"/>
              <a:t>Driving on the Left</a:t>
            </a:r>
          </a:p>
        </p:txBody>
      </p:sp>
      <p:sp>
        <p:nvSpPr>
          <p:cNvPr id="16" name="Rectangle 5"/>
          <p:cNvSpPr>
            <a:spLocks noChangeArrowheads="1"/>
          </p:cNvSpPr>
          <p:nvPr/>
        </p:nvSpPr>
        <p:spPr bwMode="auto">
          <a:xfrm>
            <a:off x="1618879" y="1057246"/>
            <a:ext cx="2881114" cy="439479"/>
          </a:xfrm>
          <a:prstGeom prst="rect">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r>
              <a:rPr lang="en-US" sz="2400" b="0" dirty="0"/>
              <a:t>UK: </a:t>
            </a:r>
            <a:r>
              <a:rPr lang="en-US" sz="2400" b="0" dirty="0" err="1"/>
              <a:t>JANet</a:t>
            </a:r>
            <a:endParaRPr lang="en-US" sz="2400" b="0" dirty="0"/>
          </a:p>
        </p:txBody>
      </p:sp>
      <p:sp>
        <p:nvSpPr>
          <p:cNvPr id="49" name="Down Arrow 48"/>
          <p:cNvSpPr/>
          <p:nvPr/>
        </p:nvSpPr>
        <p:spPr bwMode="auto">
          <a:xfrm>
            <a:off x="179512" y="764704"/>
            <a:ext cx="648072" cy="5688632"/>
          </a:xfrm>
          <a:prstGeom prst="downArrow">
            <a:avLst/>
          </a:prstGeom>
          <a:solidFill>
            <a:schemeClr val="accent2"/>
          </a:solidFill>
          <a:ln w="12700" cap="flat" cmpd="sng" algn="ctr">
            <a:solidFill>
              <a:schemeClr val="hlink"/>
            </a:solidFill>
            <a:prstDash val="solid"/>
            <a:round/>
            <a:headEnd type="triangl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
        <p:nvSpPr>
          <p:cNvPr id="50" name="TextBox 49"/>
          <p:cNvSpPr txBox="1"/>
          <p:nvPr/>
        </p:nvSpPr>
        <p:spPr>
          <a:xfrm>
            <a:off x="251520" y="1061265"/>
            <a:ext cx="576064" cy="461665"/>
          </a:xfrm>
          <a:prstGeom prst="rect">
            <a:avLst/>
          </a:prstGeom>
          <a:noFill/>
        </p:spPr>
        <p:txBody>
          <a:bodyPr wrap="square" rtlCol="0">
            <a:spAutoFit/>
          </a:bodyPr>
          <a:lstStyle/>
          <a:p>
            <a:r>
              <a:rPr lang="en-US" sz="2400" dirty="0">
                <a:solidFill>
                  <a:schemeClr val="accent3"/>
                </a:solidFill>
              </a:rPr>
              <a:t>81</a:t>
            </a:r>
            <a:endParaRPr lang="en-GB" sz="2400" dirty="0">
              <a:solidFill>
                <a:schemeClr val="accent3"/>
              </a:solidFill>
            </a:endParaRPr>
          </a:p>
        </p:txBody>
      </p:sp>
      <p:sp>
        <p:nvSpPr>
          <p:cNvPr id="25" name="Left Arrow 24"/>
          <p:cNvSpPr/>
          <p:nvPr/>
        </p:nvSpPr>
        <p:spPr bwMode="auto">
          <a:xfrm>
            <a:off x="755576" y="908722"/>
            <a:ext cx="648072" cy="766751"/>
          </a:xfrm>
          <a:prstGeom prst="leftArrow">
            <a:avLst>
              <a:gd name="adj1" fmla="val 56900"/>
              <a:gd name="adj2" fmla="val 57329"/>
            </a:avLst>
          </a:prstGeom>
          <a:gradFill rotWithShape="1">
            <a:gsLst>
              <a:gs pos="0">
                <a:srgbClr val="CCFFFF"/>
              </a:gs>
              <a:gs pos="100000">
                <a:srgbClr val="66CCFF"/>
              </a:gs>
            </a:gsLst>
            <a:path path="rect">
              <a:fillToRect r="100000" b="100000"/>
            </a:path>
          </a:gradFill>
          <a:ln w="9525">
            <a:miter lim="800000"/>
            <a:headEnd/>
            <a:tailEnd/>
          </a:ln>
          <a:scene3d>
            <a:camera prst="legacyObliqueTopRight"/>
            <a:lightRig rig="legacyFlat3" dir="b"/>
          </a:scene3d>
          <a:sp3d extrusionH="125400" prstMaterial="legacyMatte">
            <a:bevelT w="13500" h="13500" prst="angle"/>
            <a:bevelB w="13500" h="13500" prst="angle"/>
            <a:extrusionClr>
              <a:srgbClr val="CCFFFF"/>
            </a:extrusionClr>
          </a:sp3d>
        </p:spPr>
        <p:txBody>
          <a:bodyPr wrap="square" anchor="ctr">
            <a:spAutoFit/>
            <a:flatTx/>
          </a:bodyPr>
          <a:lstStyle/>
          <a:p>
            <a:pPr algn="ctr" defTabSz="736600">
              <a:lnSpc>
                <a:spcPct val="94000"/>
              </a:lnSpc>
            </a:pPr>
            <a:endParaRPr lang="en-GB" sz="2400" b="0"/>
          </a:p>
        </p:txBody>
      </p:sp>
      <p:sp>
        <p:nvSpPr>
          <p:cNvPr id="13" name="Rectangle 3"/>
          <p:cNvSpPr txBox="1">
            <a:spLocks noChangeArrowheads="1"/>
          </p:cNvSpPr>
          <p:nvPr/>
        </p:nvSpPr>
        <p:spPr bwMode="auto">
          <a:xfrm>
            <a:off x="1079612" y="1916832"/>
            <a:ext cx="7812868" cy="132148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285750" indent="-285750" algn="l" rtl="0" eaLnBrk="0" fontAlgn="base" hangingPunct="0">
              <a:lnSpc>
                <a:spcPct val="90000"/>
              </a:lnSpc>
              <a:spcBef>
                <a:spcPts val="3000"/>
              </a:spcBef>
              <a:spcAft>
                <a:spcPct val="0"/>
              </a:spcAft>
              <a:buClr>
                <a:schemeClr val="accent2"/>
              </a:buClr>
              <a:buSzPct val="75000"/>
              <a:buFont typeface="Monotype Sorts" charset="2"/>
              <a:buChar char="n"/>
              <a:defRPr sz="2800" b="0">
                <a:solidFill>
                  <a:schemeClr val="tx1"/>
                </a:solidFill>
                <a:latin typeface="+mn-lt"/>
                <a:ea typeface="+mn-ea"/>
                <a:cs typeface="+mn-cs"/>
              </a:defRPr>
            </a:lvl1pPr>
            <a:lvl2pPr marL="685800" indent="-228600" algn="l" rtl="0" eaLnBrk="0" fontAlgn="base" hangingPunct="0">
              <a:lnSpc>
                <a:spcPct val="90000"/>
              </a:lnSpc>
              <a:spcBef>
                <a:spcPts val="1000"/>
              </a:spcBef>
              <a:spcAft>
                <a:spcPct val="0"/>
              </a:spcAft>
              <a:buClr>
                <a:srgbClr val="FF3300"/>
              </a:buClr>
              <a:buSzPct val="75000"/>
              <a:buFont typeface="Monotype Sorts" charset="2"/>
              <a:buChar char="n"/>
              <a:defRPr sz="2400">
                <a:solidFill>
                  <a:schemeClr val="tx1"/>
                </a:solidFill>
                <a:latin typeface="+mn-lt"/>
              </a:defRPr>
            </a:lvl2pPr>
            <a:lvl3pPr marL="1143000" indent="-228600" algn="l" rtl="0" eaLnBrk="0" fontAlgn="base" hangingPunct="0">
              <a:lnSpc>
                <a:spcPct val="90000"/>
              </a:lnSpc>
              <a:spcBef>
                <a:spcPts val="300"/>
              </a:spcBef>
              <a:spcAft>
                <a:spcPct val="0"/>
              </a:spcAft>
              <a:buClr>
                <a:srgbClr val="FF8000"/>
              </a:buClr>
              <a:buSzPct val="60000"/>
              <a:buFont typeface="Monotype Sorts" charset="2"/>
              <a:buChar char="n"/>
              <a:defRPr sz="2000">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4pPr>
            <a:lvl5pPr marL="2000250" indent="-171450" algn="l" rtl="0" eaLnBrk="0" fontAlgn="base" hangingPunct="0">
              <a:lnSpc>
                <a:spcPct val="90000"/>
              </a:lnSpc>
              <a:spcBef>
                <a:spcPct val="30000"/>
              </a:spcBef>
              <a:spcAft>
                <a:spcPct val="0"/>
              </a:spcAft>
              <a:buSzPct val="100000"/>
              <a:buChar char="–"/>
              <a:defRPr sz="1800">
                <a:solidFill>
                  <a:schemeClr val="tx1"/>
                </a:solidFill>
                <a:latin typeface="Book Antiqua" pitchFamily="18" charset="0"/>
              </a:defRPr>
            </a:lvl5pPr>
            <a:lvl6pPr marL="24574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6pPr>
            <a:lvl7pPr marL="29146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7pPr>
            <a:lvl8pPr marL="33718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8pPr>
            <a:lvl9pPr marL="3829050" indent="-171450" algn="l" rtl="0" eaLnBrk="0" fontAlgn="base" hangingPunct="0">
              <a:lnSpc>
                <a:spcPct val="90000"/>
              </a:lnSpc>
              <a:spcBef>
                <a:spcPct val="30000"/>
              </a:spcBef>
              <a:spcAft>
                <a:spcPct val="0"/>
              </a:spcAft>
              <a:buSzPct val="100000"/>
              <a:buChar char="–"/>
              <a:defRPr sz="1400">
                <a:solidFill>
                  <a:schemeClr val="tx1"/>
                </a:solidFill>
                <a:latin typeface="Book Antiqua" pitchFamily="18" charset="0"/>
              </a:defRPr>
            </a:lvl9pPr>
          </a:lstStyle>
          <a:p>
            <a:r>
              <a:rPr lang="en-US" sz="3200" kern="0" dirty="0"/>
              <a:t>British standard for email addresses</a:t>
            </a:r>
            <a:br>
              <a:rPr lang="en-US" sz="3200" kern="0" dirty="0"/>
            </a:br>
            <a:br>
              <a:rPr lang="en-US" sz="3200" kern="0" dirty="0"/>
            </a:br>
            <a:r>
              <a:rPr lang="en-US" sz="3200" kern="0" dirty="0"/>
              <a:t>  </a:t>
            </a:r>
            <a:r>
              <a:rPr lang="en-US" sz="3200" kern="0" dirty="0" err="1">
                <a:solidFill>
                  <a:srgbClr val="006699"/>
                </a:solidFill>
              </a:rPr>
              <a:t>bob.smith@UK.AC.UCL</a:t>
            </a:r>
            <a:br>
              <a:rPr lang="en-US" sz="3200" kern="0" dirty="0"/>
            </a:br>
            <a:endParaRPr lang="en-US" sz="3200" kern="0" dirty="0">
              <a:solidFill>
                <a:srgbClr val="006699"/>
              </a:solidFill>
            </a:endParaRPr>
          </a:p>
        </p:txBody>
      </p:sp>
      <p:sp>
        <p:nvSpPr>
          <p:cNvPr id="3" name="Line Callout 2 2"/>
          <p:cNvSpPr/>
          <p:nvPr/>
        </p:nvSpPr>
        <p:spPr bwMode="auto">
          <a:xfrm>
            <a:off x="1547664" y="4149080"/>
            <a:ext cx="1656184" cy="1584176"/>
          </a:xfrm>
          <a:prstGeom prst="borderCallout2">
            <a:avLst>
              <a:gd name="adj1" fmla="val -44386"/>
              <a:gd name="adj2" fmla="val 148236"/>
              <a:gd name="adj3" fmla="val -17064"/>
              <a:gd name="adj4" fmla="val 17119"/>
              <a:gd name="adj5" fmla="val -2203"/>
              <a:gd name="adj6" fmla="val 15961"/>
            </a:avLst>
          </a:prstGeom>
          <a:noFill/>
          <a:ln w="12700" cap="flat" cmpd="sng" algn="ctr">
            <a:solidFill>
              <a:schemeClr val="hlink"/>
            </a:solidFill>
            <a:prstDash val="solid"/>
            <a:round/>
            <a:headEnd type="triangle" w="lg" len="lg"/>
            <a:tailEnd type="none" w="lg" len="lg"/>
          </a:ln>
          <a:effectLst/>
        </p:spPr>
        <p:txBody>
          <a:bodyPr vert="horz" wrap="square" lIns="90000" tIns="46800" rIns="90000" bIns="4680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rPr>
              <a:t>Country:</a:t>
            </a:r>
          </a:p>
          <a:p>
            <a:pPr marL="0" marR="0" indent="0" algn="ctr" defTabSz="914400" rtl="0" eaLnBrk="0" fontAlgn="base" latinLnBrk="0" hangingPunct="0">
              <a:lnSpc>
                <a:spcPct val="100000"/>
              </a:lnSpc>
              <a:spcBef>
                <a:spcPct val="0"/>
              </a:spcBef>
              <a:spcAft>
                <a:spcPct val="0"/>
              </a:spcAft>
              <a:buClrTx/>
              <a:buSzTx/>
              <a:buFontTx/>
              <a:buNone/>
              <a:tabLst/>
            </a:pPr>
            <a:endParaRPr lang="en-US" sz="2400" b="0" dirty="0"/>
          </a:p>
          <a:p>
            <a:pPr marL="0" marR="0" indent="0" algn="ctr" defTabSz="914400" rtl="0" eaLnBrk="0" fontAlgn="base" latinLnBrk="0" hangingPunct="0">
              <a:lnSpc>
                <a:spcPct val="100000"/>
              </a:lnSpc>
              <a:spcBef>
                <a:spcPct val="0"/>
              </a:spcBef>
              <a:spcAft>
                <a:spcPct val="0"/>
              </a:spcAft>
              <a:buClrTx/>
              <a:buSzTx/>
              <a:buFontTx/>
              <a:buNone/>
              <a:tabLst/>
            </a:pPr>
            <a:endParaRPr lang="en-US" sz="2400" b="0" dirty="0"/>
          </a:p>
          <a:p>
            <a:pPr marL="0" marR="0" indent="0" algn="ctr" defTabSz="914400" rtl="0" eaLnBrk="0" fontAlgn="base" latinLnBrk="0" hangingPunct="0">
              <a:lnSpc>
                <a:spcPct val="100000"/>
              </a:lnSpc>
              <a:spcBef>
                <a:spcPct val="0"/>
              </a:spcBef>
              <a:spcAft>
                <a:spcPct val="0"/>
              </a:spcAft>
              <a:buClrTx/>
              <a:buSzTx/>
              <a:buFontTx/>
              <a:buNone/>
              <a:tabLst/>
            </a:pPr>
            <a:r>
              <a:rPr lang="en-US" sz="2400" b="0" dirty="0"/>
              <a:t>UK</a:t>
            </a:r>
            <a:endParaRPr kumimoji="0" lang="en-GB" sz="2400" b="0" i="0" u="none" strike="noStrike" cap="none" normalizeH="0" baseline="0" dirty="0">
              <a:ln>
                <a:noFill/>
              </a:ln>
              <a:solidFill>
                <a:schemeClr val="tx1"/>
              </a:solidFill>
              <a:effectLst/>
            </a:endParaRPr>
          </a:p>
        </p:txBody>
      </p:sp>
      <p:sp>
        <p:nvSpPr>
          <p:cNvPr id="15" name="Line Callout 2 14"/>
          <p:cNvSpPr/>
          <p:nvPr/>
        </p:nvSpPr>
        <p:spPr bwMode="auto">
          <a:xfrm>
            <a:off x="3744686" y="4149080"/>
            <a:ext cx="1944216" cy="1584176"/>
          </a:xfrm>
          <a:prstGeom prst="borderCallout2">
            <a:avLst>
              <a:gd name="adj1" fmla="val -47832"/>
              <a:gd name="adj2" fmla="val 53226"/>
              <a:gd name="adj3" fmla="val -8450"/>
              <a:gd name="adj4" fmla="val 54079"/>
              <a:gd name="adj5" fmla="val -3065"/>
              <a:gd name="adj6" fmla="val 54447"/>
            </a:avLst>
          </a:prstGeom>
          <a:noFill/>
          <a:ln w="12700" cap="flat" cmpd="sng" algn="ctr">
            <a:solidFill>
              <a:schemeClr val="hlink"/>
            </a:solidFill>
            <a:prstDash val="solid"/>
            <a:round/>
            <a:headEnd type="triangle" w="lg" len="lg"/>
            <a:tailEnd type="none" w="lg" len="lg"/>
          </a:ln>
          <a:effectLst/>
        </p:spPr>
        <p:txBody>
          <a:bodyPr vert="horz" wrap="square" lIns="90000" tIns="46800" rIns="90000" bIns="4680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rPr>
              <a:t>Domain:</a:t>
            </a:r>
          </a:p>
          <a:p>
            <a:pPr marL="0" marR="0" indent="0" algn="ctr" defTabSz="914400" rtl="0" eaLnBrk="0" fontAlgn="base" latinLnBrk="0" hangingPunct="0">
              <a:lnSpc>
                <a:spcPct val="100000"/>
              </a:lnSpc>
              <a:spcBef>
                <a:spcPct val="0"/>
              </a:spcBef>
              <a:spcAft>
                <a:spcPct val="0"/>
              </a:spcAft>
              <a:buClrTx/>
              <a:buSzTx/>
              <a:buFontTx/>
              <a:buNone/>
              <a:tabLst/>
            </a:pPr>
            <a:endParaRPr lang="en-US" sz="2400" b="0" dirty="0"/>
          </a:p>
          <a:p>
            <a:pPr marL="0" marR="0" indent="0" algn="ctr" defTabSz="914400" rtl="0" eaLnBrk="0" fontAlgn="base" latinLnBrk="0" hangingPunct="0">
              <a:lnSpc>
                <a:spcPct val="100000"/>
              </a:lnSpc>
              <a:spcBef>
                <a:spcPct val="0"/>
              </a:spcBef>
              <a:spcAft>
                <a:spcPct val="0"/>
              </a:spcAft>
              <a:buClrTx/>
              <a:buSzTx/>
              <a:buFontTx/>
              <a:buNone/>
              <a:tabLst/>
            </a:pPr>
            <a:r>
              <a:rPr lang="en-US" sz="2400" b="0" dirty="0"/>
              <a:t>Academic Community</a:t>
            </a:r>
            <a:endParaRPr kumimoji="0" lang="en-GB" sz="2400" b="0" i="0" u="none" strike="noStrike" cap="none" normalizeH="0" baseline="0" dirty="0">
              <a:ln>
                <a:noFill/>
              </a:ln>
              <a:solidFill>
                <a:schemeClr val="tx1"/>
              </a:solidFill>
              <a:effectLst/>
            </a:endParaRPr>
          </a:p>
        </p:txBody>
      </p:sp>
      <p:sp>
        <p:nvSpPr>
          <p:cNvPr id="17" name="Line Callout 2 16"/>
          <p:cNvSpPr/>
          <p:nvPr/>
        </p:nvSpPr>
        <p:spPr bwMode="auto">
          <a:xfrm>
            <a:off x="6228184" y="4149080"/>
            <a:ext cx="1944216" cy="1584176"/>
          </a:xfrm>
          <a:prstGeom prst="borderCallout2">
            <a:avLst>
              <a:gd name="adj1" fmla="val -44903"/>
              <a:gd name="adj2" fmla="val -16269"/>
              <a:gd name="adj3" fmla="val -15341"/>
              <a:gd name="adj4" fmla="val 82860"/>
              <a:gd name="adj5" fmla="val -3926"/>
              <a:gd name="adj6" fmla="val 85334"/>
            </a:avLst>
          </a:prstGeom>
          <a:noFill/>
          <a:ln w="12700" cap="flat" cmpd="sng" algn="ctr">
            <a:solidFill>
              <a:schemeClr val="hlink"/>
            </a:solidFill>
            <a:prstDash val="solid"/>
            <a:round/>
            <a:headEnd type="triangle" w="lg" len="lg"/>
            <a:tailEnd type="none" w="lg" len="lg"/>
          </a:ln>
          <a:effectLst/>
        </p:spPr>
        <p:txBody>
          <a:bodyPr vert="horz" wrap="square" lIns="90000" tIns="46800" rIns="90000" bIns="4680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rPr>
              <a:t>University</a:t>
            </a:r>
          </a:p>
          <a:p>
            <a:pPr marL="0" marR="0" indent="0" algn="ctr" defTabSz="914400" rtl="0" eaLnBrk="0" fontAlgn="base" latinLnBrk="0" hangingPunct="0">
              <a:lnSpc>
                <a:spcPct val="100000"/>
              </a:lnSpc>
              <a:spcBef>
                <a:spcPct val="0"/>
              </a:spcBef>
              <a:spcAft>
                <a:spcPct val="0"/>
              </a:spcAft>
              <a:buClrTx/>
              <a:buSzTx/>
              <a:buFontTx/>
              <a:buNone/>
              <a:tabLst/>
            </a:pPr>
            <a:r>
              <a:rPr lang="en-US" sz="2400" b="0" dirty="0"/>
              <a:t>University College of London</a:t>
            </a:r>
            <a:endParaRPr kumimoji="0" lang="en-GB"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228954909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dissolv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E2FEDBF-0B02-6EE6-EF00-4C836FBE6EA9}"/>
              </a:ext>
            </a:extLst>
          </p:cNvPr>
          <p:cNvPicPr>
            <a:picLocks noChangeAspect="1"/>
          </p:cNvPicPr>
          <p:nvPr/>
        </p:nvPicPr>
        <p:blipFill>
          <a:blip r:embed="rId4"/>
          <a:stretch>
            <a:fillRect/>
          </a:stretch>
        </p:blipFill>
        <p:spPr>
          <a:xfrm>
            <a:off x="1243968" y="1202360"/>
            <a:ext cx="6656064" cy="4453280"/>
          </a:xfrm>
          <a:prstGeom prst="rect">
            <a:avLst/>
          </a:prstGeom>
        </p:spPr>
      </p:pic>
      <p:sp>
        <p:nvSpPr>
          <p:cNvPr id="3" name="ZoneTexte 2">
            <a:extLst>
              <a:ext uri="{FF2B5EF4-FFF2-40B4-BE49-F238E27FC236}">
                <a16:creationId xmlns:a16="http://schemas.microsoft.com/office/drawing/2014/main" id="{D4A77A8B-6173-4C6F-D17F-8A48D9364609}"/>
              </a:ext>
            </a:extLst>
          </p:cNvPr>
          <p:cNvSpPr txBox="1"/>
          <p:nvPr/>
        </p:nvSpPr>
        <p:spPr>
          <a:xfrm>
            <a:off x="1448790" y="6117576"/>
            <a:ext cx="6590805" cy="594935"/>
          </a:xfrm>
          <a:prstGeom prst="rect">
            <a:avLst/>
          </a:prstGeom>
        </p:spPr>
        <p:txBody>
          <a:bodyPr/>
          <a:lstStyle>
            <a:lvl1pPr marL="285750" indent="-285750" algn="r">
              <a:lnSpc>
                <a:spcPct val="90000"/>
              </a:lnSpc>
              <a:spcBef>
                <a:spcPct val="70000"/>
              </a:spcBef>
              <a:buClr>
                <a:schemeClr val="tx2"/>
              </a:buClr>
              <a:buSzPct val="120000"/>
              <a:buFont typeface="Wingdings" pitchFamily="2" charset="2"/>
              <a:buNone/>
              <a:defRPr sz="5400">
                <a:solidFill>
                  <a:srgbClr val="99FF99"/>
                </a:solidFill>
                <a:effectLst>
                  <a:outerShdw blurRad="38100" dist="38100" dir="2700000" algn="tl">
                    <a:srgbClr val="000000"/>
                  </a:outerShdw>
                </a:effectLst>
                <a:latin typeface="Arial Black" pitchFamily="34" charset="0"/>
              </a:defRPr>
            </a:lvl1pPr>
            <a:lvl2pPr marL="685800" indent="-228600">
              <a:lnSpc>
                <a:spcPct val="90000"/>
              </a:lnSpc>
              <a:spcBef>
                <a:spcPct val="20000"/>
              </a:spcBef>
              <a:buClr>
                <a:schemeClr val="hlink"/>
              </a:buClr>
              <a:buSzPct val="120000"/>
              <a:buFont typeface="Wingdings" pitchFamily="2" charset="2"/>
              <a:buChar char="§"/>
              <a:defRPr sz="2400">
                <a:effectLst>
                  <a:outerShdw blurRad="38100" dist="38100" dir="2700000" algn="tl">
                    <a:srgbClr val="000000"/>
                  </a:outerShdw>
                </a:effectLst>
                <a:latin typeface="+mn-lt"/>
              </a:defRPr>
            </a:lvl2pPr>
            <a:lvl3pPr marL="1104900" indent="-228600">
              <a:lnSpc>
                <a:spcPct val="90000"/>
              </a:lnSpc>
              <a:spcBef>
                <a:spcPct val="30000"/>
              </a:spcBef>
              <a:buClr>
                <a:srgbClr val="FF8000"/>
              </a:buClr>
              <a:buSzPct val="120000"/>
              <a:buFont typeface="Wingdings" pitchFamily="2" charset="2"/>
              <a:buChar char="§"/>
              <a:defRPr sz="2000">
                <a:effectLst>
                  <a:outerShdw blurRad="38100" dist="38100" dir="2700000" algn="tl">
                    <a:srgbClr val="000000"/>
                  </a:outerShdw>
                </a:effectLst>
                <a:latin typeface="+mn-lt"/>
              </a:defRPr>
            </a:lvl3pPr>
            <a:lvl4pPr marL="1466850" indent="-171450">
              <a:lnSpc>
                <a:spcPct val="90000"/>
              </a:lnSpc>
              <a:spcBef>
                <a:spcPct val="30000"/>
              </a:spcBef>
              <a:buSzPct val="120000"/>
              <a:buFont typeface="Wingdings" pitchFamily="2" charset="2"/>
              <a:buChar char="§"/>
              <a:defRPr>
                <a:latin typeface="Book Antiqua" pitchFamily="18" charset="0"/>
              </a:defRPr>
            </a:lvl4pPr>
            <a:lvl5pPr indent="-171450">
              <a:lnSpc>
                <a:spcPct val="90000"/>
              </a:lnSpc>
              <a:spcBef>
                <a:spcPct val="30000"/>
              </a:spcBef>
              <a:buSzPct val="120000"/>
              <a:buFont typeface="Wingdings" pitchFamily="2" charset="2"/>
              <a:buChar char="§"/>
              <a:defRPr>
                <a:latin typeface="Book Antiqua" pitchFamily="18" charset="0"/>
              </a:defRPr>
            </a:lvl5pPr>
            <a:lvl6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6pPr>
            <a:lvl7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7pPr>
            <a:lvl8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8pPr>
            <a:lvl9pPr indent="-171450" eaLnBrk="0" fontAlgn="base" hangingPunct="0">
              <a:lnSpc>
                <a:spcPct val="90000"/>
              </a:lnSpc>
              <a:spcBef>
                <a:spcPct val="30000"/>
              </a:spcBef>
              <a:spcAft>
                <a:spcPct val="0"/>
              </a:spcAft>
              <a:buSzPct val="120000"/>
              <a:buFont typeface="Wingdings" pitchFamily="2" charset="2"/>
              <a:buChar char="§"/>
              <a:defRPr>
                <a:latin typeface="Book Antiqua" pitchFamily="18" charset="0"/>
              </a:defRPr>
            </a:lvl9pPr>
          </a:lstStyle>
          <a:p>
            <a:pPr algn="ctr"/>
            <a:r>
              <a:rPr lang="en-US" dirty="0"/>
              <a:t>backfire</a:t>
            </a:r>
            <a:endParaRPr lang="fr-FR" dirty="0"/>
          </a:p>
        </p:txBody>
      </p:sp>
    </p:spTree>
    <p:extLst>
      <p:ext uri="{BB962C8B-B14F-4D97-AF65-F5344CB8AC3E}">
        <p14:creationId xmlns:p14="http://schemas.microsoft.com/office/powerpoint/2010/main" val="390080072"/>
      </p:ext>
    </p:extLst>
  </p:cSld>
  <p:clrMapOvr>
    <a:overrideClrMapping bg1="dk2" tx1="lt1" bg2="dk1" tx2="lt2" accent1="accent1" accent2="accent2" accent3="accent3" accent4="accent4" accent5="accent5" accent6="accent6" hlink="hlink" folHlink="folHlink"/>
  </p:clrMapOvr>
  <p:transition>
    <p:pull/>
  </p:transition>
</p:sld>
</file>

<file path=ppt/theme/theme1.xml><?xml version="1.0" encoding="utf-8"?>
<a:theme xmlns:a="http://schemas.openxmlformats.org/drawingml/2006/main" name="1_55 Les Arcs">
  <a:themeElements>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fontScheme name="55 Les Ar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2"/>
            </a:gs>
            <a:gs pos="100000">
              <a:schemeClr val="accent2">
                <a:gamma/>
                <a:shade val="46275"/>
                <a:invGamma/>
              </a:schemeClr>
            </a:gs>
          </a:gsLst>
          <a:lin ang="2700000" scaled="1"/>
        </a:gradFill>
        <a:ln w="12700" cap="flat" cmpd="sng" algn="ctr">
          <a:solidFill>
            <a:schemeClr val="hlink"/>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2"/>
            </a:gs>
            <a:gs pos="100000">
              <a:schemeClr val="accent2">
                <a:gamma/>
                <a:shade val="46275"/>
                <a:invGamma/>
              </a:schemeClr>
            </a:gs>
          </a:gsLst>
          <a:lin ang="2700000" scaled="1"/>
        </a:gradFill>
        <a:ln w="12700" cap="flat" cmpd="sng" algn="ctr">
          <a:solidFill>
            <a:schemeClr val="hlink"/>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55 Les Arcs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55 Les Arc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55 Les Arcs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55 Les Arcs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55 Les Arcs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55 Les Arcs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55 Les Arcs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AVI 99AT VIEW">
  <a:themeElements>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fontScheme name="AVI 99AT 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8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8800" b="0" i="0" u="none" strike="noStrike" cap="none" normalizeH="0" baseline="0" smtClean="0">
            <a:ln>
              <a:noFill/>
            </a:ln>
            <a:solidFill>
              <a:schemeClr val="tx1"/>
            </a:solidFill>
            <a:effectLst/>
            <a:latin typeface="Arial" charset="0"/>
          </a:defRPr>
        </a:defPPr>
      </a:lstStyle>
    </a:lnDef>
  </a:objectDefaults>
  <a:extraClrSchemeLst>
    <a:extraClrScheme>
      <a:clrScheme name="AVI 99AT VIEW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VI 99AT VI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VI 99AT VIEW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VI 99AT VIEW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VI 99AT VIEW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VI 99AT VIEW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VI 99AT VIEW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AVI 99AT VIEW">
  <a:themeElements>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fontScheme name="AVI 99AT 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hlink"/>
          </a:solidFill>
          <a:prstDash val="solid"/>
          <a:round/>
          <a:headEnd type="triangl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hlink"/>
          </a:solidFill>
          <a:prstDash val="solid"/>
          <a:round/>
          <a:headEnd type="triangl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AVI 99AT VIEW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VI 99AT VI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VI 99AT VIEW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VI 99AT VIEW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VI 99AT VIEW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VI 99AT VIEW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VI 99AT VIEW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AVI 99AT VIEW">
  <a:themeElements>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fontScheme name="AVI 99AT 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hlink"/>
          </a:solidFill>
          <a:prstDash val="solid"/>
          <a:round/>
          <a:headEnd type="triangl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hlink"/>
          </a:solidFill>
          <a:prstDash val="solid"/>
          <a:round/>
          <a:headEnd type="triangl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AVI 99AT VIEW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VI 99AT VI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VI 99AT VIEW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VI 99AT VIEW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VI 99AT VIEW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VI 99AT VIEW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VI 99AT VIEW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AVI 99AT VIEW">
  <a:themeElements>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fontScheme name="AVI 99AT 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hlink"/>
          </a:solidFill>
          <a:prstDash val="solid"/>
          <a:round/>
          <a:headEnd type="triangl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hlink"/>
          </a:solidFill>
          <a:prstDash val="solid"/>
          <a:round/>
          <a:headEnd type="triangl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AVI 99AT VIEW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VI 99AT VI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VI 99AT VIEW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VI 99AT VIEW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VI 99AT VIEW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VI 99AT VIEW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VI 99AT VIEW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5 Les Arcs">
  <a:themeElements>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fontScheme name="55 Les Ar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2"/>
            </a:gs>
            <a:gs pos="100000">
              <a:schemeClr val="accent2">
                <a:gamma/>
                <a:shade val="46275"/>
                <a:invGamma/>
              </a:schemeClr>
            </a:gs>
          </a:gsLst>
          <a:lin ang="2700000" scaled="1"/>
        </a:gradFill>
        <a:ln w="12700" cap="flat" cmpd="sng" algn="ctr">
          <a:solidFill>
            <a:schemeClr val="hlink"/>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2"/>
            </a:gs>
            <a:gs pos="100000">
              <a:schemeClr val="accent2">
                <a:gamma/>
                <a:shade val="46275"/>
                <a:invGamma/>
              </a:schemeClr>
            </a:gs>
          </a:gsLst>
          <a:lin ang="2700000" scaled="1"/>
        </a:gradFill>
        <a:ln w="12700" cap="flat" cmpd="sng" algn="ctr">
          <a:solidFill>
            <a:schemeClr val="hlink"/>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55 Les Arcs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55 Les Arc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55 Les Arcs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55 Les Arcs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55 Les Arcs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55 Les Arcs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55 Les Arcs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10.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1.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2.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3.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4.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5.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6.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7.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18.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19.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2.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20.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21.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22.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23.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3.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4.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5.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6.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7.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ppt/theme/themeOverride8.xml><?xml version="1.0" encoding="utf-8"?>
<a:themeOverride xmlns:a="http://schemas.openxmlformats.org/drawingml/2006/main">
  <a:clrScheme name="">
    <a:dk1>
      <a:srgbClr val="000000"/>
    </a:dk1>
    <a:lt1>
      <a:srgbClr val="FFFFFF"/>
    </a:lt1>
    <a:dk2>
      <a:srgbClr val="114FFB"/>
    </a:dk2>
    <a:lt2>
      <a:srgbClr val="FFBA4F"/>
    </a:lt2>
    <a:accent1>
      <a:srgbClr val="FF5008"/>
    </a:accent1>
    <a:accent2>
      <a:srgbClr val="FE9B03"/>
    </a:accent2>
    <a:accent3>
      <a:srgbClr val="AAB2FD"/>
    </a:accent3>
    <a:accent4>
      <a:srgbClr val="DADADA"/>
    </a:accent4>
    <a:accent5>
      <a:srgbClr val="FFB3AA"/>
    </a:accent5>
    <a:accent6>
      <a:srgbClr val="E68C02"/>
    </a:accent6>
    <a:hlink>
      <a:srgbClr val="00FF00"/>
    </a:hlink>
    <a:folHlink>
      <a:srgbClr val="8CF4EA"/>
    </a:folHlink>
  </a:clrScheme>
</a:themeOverride>
</file>

<file path=ppt/theme/themeOverride9.xml><?xml version="1.0" encoding="utf-8"?>
<a:themeOverride xmlns:a="http://schemas.openxmlformats.org/drawingml/2006/main">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themeOverride>
</file>

<file path=docProps/app.xml><?xml version="1.0" encoding="utf-8"?>
<Properties xmlns="http://schemas.openxmlformats.org/officeDocument/2006/extended-properties" xmlns:vt="http://schemas.openxmlformats.org/officeDocument/2006/docPropsVTypes">
  <Template/>
  <TotalTime>28165</TotalTime>
  <Pages>100</Pages>
  <Words>3075</Words>
  <Application>Microsoft Office PowerPoint</Application>
  <PresentationFormat>Affichage à l'écran (4:3)</PresentationFormat>
  <Paragraphs>464</Paragraphs>
  <Slides>57</Slides>
  <Notes>51</Notes>
  <HiddenSlides>10</HiddenSlides>
  <MMClips>0</MMClips>
  <ScaleCrop>false</ScaleCrop>
  <HeadingPairs>
    <vt:vector size="6" baseType="variant">
      <vt:variant>
        <vt:lpstr>Polices utilisées</vt:lpstr>
      </vt:variant>
      <vt:variant>
        <vt:i4>6</vt:i4>
      </vt:variant>
      <vt:variant>
        <vt:lpstr>Thème</vt:lpstr>
      </vt:variant>
      <vt:variant>
        <vt:i4>6</vt:i4>
      </vt:variant>
      <vt:variant>
        <vt:lpstr>Titres des diapositives</vt:lpstr>
      </vt:variant>
      <vt:variant>
        <vt:i4>57</vt:i4>
      </vt:variant>
    </vt:vector>
  </HeadingPairs>
  <TitlesOfParts>
    <vt:vector size="69" baseType="lpstr">
      <vt:lpstr>Arial</vt:lpstr>
      <vt:lpstr>Arial Black</vt:lpstr>
      <vt:lpstr>Book Antiqua</vt:lpstr>
      <vt:lpstr>Monotype Sorts</vt:lpstr>
      <vt:lpstr>Times New Roman</vt:lpstr>
      <vt:lpstr>Wingdings</vt:lpstr>
      <vt:lpstr>1_55 Les Arcs</vt:lpstr>
      <vt:lpstr>2_AVI 99AT VIEW</vt:lpstr>
      <vt:lpstr>3_AVI 99AT VIEW</vt:lpstr>
      <vt:lpstr>1_AVI 99AT VIEW</vt:lpstr>
      <vt:lpstr>4_AVI 99AT VIEW</vt:lpstr>
      <vt:lpstr>55 Les Arcs</vt:lpstr>
      <vt:lpstr>Présentation PowerPoint</vt:lpstr>
      <vt:lpstr>The emergence of A&amp;R Networks Europe</vt:lpstr>
      <vt:lpstr>Layering principle</vt:lpstr>
      <vt:lpstr>On Metaphors</vt:lpstr>
      <vt:lpstr>Perception</vt:lpstr>
      <vt:lpstr>The emergence of A&amp;R Networks Europe</vt:lpstr>
      <vt:lpstr>Présentation PowerPoint</vt:lpstr>
      <vt:lpstr>Driving on the Left</vt:lpstr>
      <vt:lpstr>Présentation PowerPoint</vt:lpstr>
      <vt:lpstr>Driving on the Left</vt:lpstr>
      <vt:lpstr>Présentation PowerPoint</vt:lpstr>
      <vt:lpstr>Driving on the Left</vt:lpstr>
      <vt:lpstr>Présentation PowerPoint</vt:lpstr>
      <vt:lpstr>CS and World-wide structures</vt:lpstr>
      <vt:lpstr>Abandon of power</vt:lpstr>
      <vt:lpstr>Abandon of power</vt:lpstr>
      <vt:lpstr>Europe: the Protocol War rages</vt:lpstr>
      <vt:lpstr>Europe: the Protocol War rages</vt:lpstr>
      <vt:lpstr>CS Contribution to Internet Structures</vt:lpstr>
      <vt:lpstr>Présentation PowerPoint</vt:lpstr>
      <vt:lpstr>CS Contribution to Internet Structures</vt:lpstr>
      <vt:lpstr>CS Contribution to Internet Structures</vt:lpstr>
      <vt:lpstr>CERN – The IP Star</vt:lpstr>
      <vt:lpstr>Présentation PowerPoint</vt:lpstr>
      <vt:lpstr>The Dawning of the Web</vt:lpstr>
      <vt:lpstr>No Industrial Interest  !!</vt:lpstr>
      <vt:lpstr>In common? </vt:lpstr>
      <vt:lpstr>Industrial Interest?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Free Software Movement in its infancy </vt:lpstr>
      <vt:lpstr>Berlin, 3rd August  2013</vt:lpstr>
      <vt:lpstr>Free Software Principle</vt:lpstr>
      <vt:lpstr>The 1st CERN Open Source Licence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Layering principle</vt:lpstr>
      <vt:lpstr>On Metaphors</vt:lpstr>
      <vt:lpstr>Perception</vt:lpstr>
      <vt:lpstr>CS Group enters the scene</vt:lpstr>
      <vt:lpstr>CS Contribution to Internet Structures</vt:lpstr>
      <vt:lpstr>Berlin, 3rd August  2013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openlab in the LCG, EDG context</dc:title>
  <dc:creator>Fluckiger</dc:creator>
  <cp:lastModifiedBy>François Fluckiger</cp:lastModifiedBy>
  <cp:revision>2285</cp:revision>
  <cp:lastPrinted>2023-08-23T16:38:58Z</cp:lastPrinted>
  <dcterms:created xsi:type="dcterms:W3CDTF">1997-04-30T21:14:35Z</dcterms:created>
  <dcterms:modified xsi:type="dcterms:W3CDTF">2023-11-01T12:51:07Z</dcterms:modified>
</cp:coreProperties>
</file>