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1"/>
  </p:notesMasterIdLst>
  <p:sldIdLst>
    <p:sldId id="256" r:id="rId2"/>
    <p:sldId id="257" r:id="rId3"/>
    <p:sldId id="258" r:id="rId4"/>
    <p:sldId id="259" r:id="rId5"/>
    <p:sldId id="264" r:id="rId6"/>
    <p:sldId id="260" r:id="rId7"/>
    <p:sldId id="261" r:id="rId8"/>
    <p:sldId id="262" r:id="rId9"/>
    <p:sldId id="263"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27" d="100"/>
          <a:sy n="127" d="100"/>
        </p:scale>
        <p:origin x="150" y="90"/>
      </p:cViewPr>
      <p:guideLst>
        <p:guide orient="horz" pos="1620"/>
        <p:guide pos="288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A56DF5-EFAA-4DCF-8A8A-B80FEF5C3B14}" type="datetimeFigureOut">
              <a:rPr lang="en-GB" smtClean="0"/>
              <a:t>02/10/2023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D33EB0-8B3F-4987-8F30-5ECE520B5A1C}" type="slidenum">
              <a:rPr lang="en-GB" smtClean="0"/>
              <a:t>‹#›</a:t>
            </a:fld>
            <a:endParaRPr lang="en-GB"/>
          </a:p>
        </p:txBody>
      </p:sp>
    </p:spTree>
    <p:extLst>
      <p:ext uri="{BB962C8B-B14F-4D97-AF65-F5344CB8AC3E}">
        <p14:creationId xmlns:p14="http://schemas.microsoft.com/office/powerpoint/2010/main" val="1577334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10/2/2023</a:t>
            </a:fld>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TextBox 2"/>
          <p:cNvSpPr txBox="1"/>
          <p:nvPr/>
        </p:nvSpPr>
        <p:spPr>
          <a:xfrm>
            <a:off x="1053548" y="569843"/>
            <a:ext cx="7089913" cy="3785652"/>
          </a:xfrm>
          <a:prstGeom prst="rect">
            <a:avLst/>
          </a:prstGeom>
          <a:noFill/>
        </p:spPr>
        <p:txBody>
          <a:bodyPr wrap="square" rtlCol="0">
            <a:spAutoFit/>
          </a:bodyPr>
          <a:lstStyle/>
          <a:p>
            <a:r>
              <a:rPr lang="en-US" sz="2400" dirty="0"/>
              <a:t>New Electronics for the Experimental Areas</a:t>
            </a:r>
          </a:p>
          <a:p>
            <a:r>
              <a:rPr lang="en-US" sz="2400" dirty="0"/>
              <a:t>Progress and points for discussion</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Mark McLean   3</a:t>
            </a:r>
            <a:r>
              <a:rPr lang="en-US" sz="2400" baseline="30000" dirty="0"/>
              <a:t>rd</a:t>
            </a:r>
            <a:r>
              <a:rPr lang="en-US" sz="2400" dirty="0"/>
              <a:t> Oct 2023</a:t>
            </a:r>
            <a:endParaRPr lang="en-GB" sz="2400" dirty="0"/>
          </a:p>
        </p:txBody>
      </p:sp>
    </p:spTree>
    <p:extLst>
      <p:ext uri="{BB962C8B-B14F-4D97-AF65-F5344CB8AC3E}">
        <p14:creationId xmlns:p14="http://schemas.microsoft.com/office/powerpoint/2010/main" val="625351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Agenda</a:t>
            </a:r>
            <a:endParaRPr lang="en-GB" dirty="0"/>
          </a:p>
        </p:txBody>
      </p:sp>
      <p:sp>
        <p:nvSpPr>
          <p:cNvPr id="3" name="Content Placeholder 2"/>
          <p:cNvSpPr>
            <a:spLocks noGrp="1"/>
          </p:cNvSpPr>
          <p:nvPr>
            <p:ph idx="1"/>
          </p:nvPr>
        </p:nvSpPr>
        <p:spPr>
          <a:xfrm>
            <a:off x="457200" y="994205"/>
            <a:ext cx="8229600" cy="3372386"/>
          </a:xfrm>
        </p:spPr>
        <p:txBody>
          <a:bodyPr>
            <a:normAutofit/>
          </a:bodyPr>
          <a:lstStyle/>
          <a:p>
            <a:r>
              <a:rPr lang="en-US" sz="2400" dirty="0"/>
              <a:t>MWPC approach</a:t>
            </a:r>
          </a:p>
          <a:p>
            <a:r>
              <a:rPr lang="en-US" sz="2400" dirty="0"/>
              <a:t>HV Power supplies</a:t>
            </a:r>
          </a:p>
          <a:p>
            <a:r>
              <a:rPr lang="en-US" sz="2400" dirty="0"/>
              <a:t>DWC ???</a:t>
            </a:r>
          </a:p>
          <a:p>
            <a:r>
              <a:rPr lang="en-US" sz="2400" dirty="0"/>
              <a:t>Progress</a:t>
            </a:r>
          </a:p>
        </p:txBody>
      </p:sp>
    </p:spTree>
    <p:extLst>
      <p:ext uri="{BB962C8B-B14F-4D97-AF65-F5344CB8AC3E}">
        <p14:creationId xmlns:p14="http://schemas.microsoft.com/office/powerpoint/2010/main" val="244155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475F23-DFC1-C318-36D3-4E46179C0709}"/>
              </a:ext>
            </a:extLst>
          </p:cNvPr>
          <p:cNvSpPr>
            <a:spLocks noGrp="1"/>
          </p:cNvSpPr>
          <p:nvPr>
            <p:ph type="title"/>
          </p:nvPr>
        </p:nvSpPr>
        <p:spPr/>
        <p:txBody>
          <a:bodyPr>
            <a:normAutofit fontScale="90000"/>
          </a:bodyPr>
          <a:lstStyle/>
          <a:p>
            <a:r>
              <a:rPr lang="en-US" dirty="0"/>
              <a:t>MWPC – The problem</a:t>
            </a:r>
            <a:endParaRPr lang="en-GB" dirty="0"/>
          </a:p>
        </p:txBody>
      </p:sp>
      <p:sp>
        <p:nvSpPr>
          <p:cNvPr id="3" name="Content Placeholder 2">
            <a:extLst>
              <a:ext uri="{FF2B5EF4-FFF2-40B4-BE49-F238E27FC236}">
                <a16:creationId xmlns:a16="http://schemas.microsoft.com/office/drawing/2014/main" id="{10518DF9-093B-E6A5-F602-EEFF7D4361C6}"/>
              </a:ext>
            </a:extLst>
          </p:cNvPr>
          <p:cNvSpPr>
            <a:spLocks noGrp="1"/>
          </p:cNvSpPr>
          <p:nvPr>
            <p:ph idx="1"/>
          </p:nvPr>
        </p:nvSpPr>
        <p:spPr/>
        <p:txBody>
          <a:bodyPr/>
          <a:lstStyle/>
          <a:p>
            <a:r>
              <a:rPr lang="en-US" sz="2400" dirty="0"/>
              <a:t>Two problems:</a:t>
            </a:r>
          </a:p>
          <a:p>
            <a:pPr lvl="1"/>
            <a:r>
              <a:rPr lang="en-US" sz="2000" dirty="0"/>
              <a:t>The local electronics fail quite often due to radiation damage</a:t>
            </a:r>
          </a:p>
          <a:p>
            <a:pPr lvl="1"/>
            <a:r>
              <a:rPr lang="en-US" sz="2000" dirty="0"/>
              <a:t>We want to support 26 instruments during Run 4 for which we will need new readout electronics</a:t>
            </a:r>
            <a:endParaRPr lang="en-GB" sz="2000" dirty="0"/>
          </a:p>
        </p:txBody>
      </p:sp>
      <p:sp>
        <p:nvSpPr>
          <p:cNvPr id="4" name="Date Placeholder 3">
            <a:extLst>
              <a:ext uri="{FF2B5EF4-FFF2-40B4-BE49-F238E27FC236}">
                <a16:creationId xmlns:a16="http://schemas.microsoft.com/office/drawing/2014/main" id="{F4EEC739-2EC9-BE37-934A-071D0093E369}"/>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22B628D3-3AA1-7FFF-23DF-4141396545C6}"/>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B998918D-F0B7-508A-E5FD-4F37AC19EB74}"/>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1999799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E8428-49D1-341A-04DC-4C07178F2C70}"/>
              </a:ext>
            </a:extLst>
          </p:cNvPr>
          <p:cNvSpPr>
            <a:spLocks noGrp="1"/>
          </p:cNvSpPr>
          <p:nvPr>
            <p:ph type="title"/>
          </p:nvPr>
        </p:nvSpPr>
        <p:spPr/>
        <p:txBody>
          <a:bodyPr>
            <a:normAutofit fontScale="90000"/>
          </a:bodyPr>
          <a:lstStyle/>
          <a:p>
            <a:r>
              <a:rPr lang="en-US" dirty="0"/>
              <a:t>MWPC - Options</a:t>
            </a:r>
            <a:endParaRPr lang="en-GB" dirty="0"/>
          </a:p>
        </p:txBody>
      </p:sp>
      <p:sp>
        <p:nvSpPr>
          <p:cNvPr id="3" name="Content Placeholder 2">
            <a:extLst>
              <a:ext uri="{FF2B5EF4-FFF2-40B4-BE49-F238E27FC236}">
                <a16:creationId xmlns:a16="http://schemas.microsoft.com/office/drawing/2014/main" id="{34D210F8-FE46-5A13-DD0E-9E61143FC0F0}"/>
              </a:ext>
            </a:extLst>
          </p:cNvPr>
          <p:cNvSpPr>
            <a:spLocks noGrp="1"/>
          </p:cNvSpPr>
          <p:nvPr>
            <p:ph idx="1"/>
          </p:nvPr>
        </p:nvSpPr>
        <p:spPr>
          <a:xfrm>
            <a:off x="457200" y="880453"/>
            <a:ext cx="8229600" cy="3543266"/>
          </a:xfrm>
        </p:spPr>
        <p:txBody>
          <a:bodyPr>
            <a:normAutofit fontScale="92500" lnSpcReduction="10000"/>
          </a:bodyPr>
          <a:lstStyle/>
          <a:p>
            <a:r>
              <a:rPr lang="en-US" sz="1600" dirty="0"/>
              <a:t>Do nothing at all</a:t>
            </a:r>
          </a:p>
          <a:p>
            <a:pPr lvl="1"/>
            <a:r>
              <a:rPr lang="en-US" sz="1200" dirty="0"/>
              <a:t>Local Electronics (LE) will fail, but maybe not too often now they are powered down when un-used.</a:t>
            </a:r>
          </a:p>
          <a:p>
            <a:pPr lvl="1"/>
            <a:r>
              <a:rPr lang="en-US" sz="1200" dirty="0" err="1"/>
              <a:t>Angleo</a:t>
            </a:r>
            <a:r>
              <a:rPr lang="en-US" sz="1200" dirty="0"/>
              <a:t> readout boards cannot co-exist in the same crate as VFC or EAVP boards</a:t>
            </a:r>
          </a:p>
          <a:p>
            <a:r>
              <a:rPr lang="en-US" sz="1600" dirty="0"/>
              <a:t>Design RTM2 for EAVP</a:t>
            </a:r>
          </a:p>
          <a:p>
            <a:pPr lvl="1"/>
            <a:r>
              <a:rPr lang="en-US" sz="1200" dirty="0"/>
              <a:t>This was the original plan.  RTM2 would accept the signals from the current LE and pass them to the EAVP-VME board.</a:t>
            </a:r>
          </a:p>
          <a:p>
            <a:pPr lvl="1"/>
            <a:r>
              <a:rPr lang="en-US" sz="1200" dirty="0"/>
              <a:t>Nothing wrong with this, except it is wasted work and money because the MWPCs will be replaced in LS4 and nothing of this solution will transfer to the RHFM.  Also does nothing to address failure of LE.</a:t>
            </a:r>
          </a:p>
          <a:p>
            <a:r>
              <a:rPr lang="en-US" sz="1600" dirty="0"/>
              <a:t>Design RTM2 for VFC</a:t>
            </a:r>
          </a:p>
          <a:p>
            <a:pPr lvl="1"/>
            <a:r>
              <a:rPr lang="en-US" sz="1200" dirty="0"/>
              <a:t>This could work.  Same LE, VFC has sufficient RTM signals to readout LE and control HV PSUs.  VFCs will migrate to RHFM, avoids waste of EAVP-VME boards.  No </a:t>
            </a:r>
            <a:r>
              <a:rPr lang="en-US" sz="1200" dirty="0" err="1"/>
              <a:t>fibres</a:t>
            </a:r>
            <a:r>
              <a:rPr lang="en-US" sz="1200" dirty="0"/>
              <a:t> needed.</a:t>
            </a:r>
          </a:p>
          <a:p>
            <a:r>
              <a:rPr lang="en-US" sz="1600" dirty="0"/>
              <a:t>Design rad-hard LE for VFC</a:t>
            </a:r>
          </a:p>
          <a:p>
            <a:pPr lvl="1"/>
            <a:r>
              <a:rPr lang="en-GB" sz="1200" dirty="0"/>
              <a:t>This would provide a long-term solution until chambers are replaced by RHFM, and when that happens the VFCs will be used for the RHFM.  </a:t>
            </a:r>
          </a:p>
          <a:p>
            <a:pPr lvl="1"/>
            <a:r>
              <a:rPr lang="en-GB" sz="1200" dirty="0"/>
              <a:t>No RTM required, new LE based on </a:t>
            </a:r>
            <a:r>
              <a:rPr lang="en-GB" sz="1200" dirty="0" err="1"/>
              <a:t>LpGBTx</a:t>
            </a:r>
            <a:r>
              <a:rPr lang="en-GB" sz="1200" dirty="0"/>
              <a:t> and a rad-hard multiplexer</a:t>
            </a:r>
          </a:p>
          <a:p>
            <a:pPr lvl="1"/>
            <a:r>
              <a:rPr lang="en-GB" sz="1200" dirty="0"/>
              <a:t>Need to qualify the mux relatively soon</a:t>
            </a:r>
          </a:p>
          <a:p>
            <a:pPr lvl="1"/>
            <a:r>
              <a:rPr lang="en-GB" sz="1200" dirty="0"/>
              <a:t>I reckon the design of the RTM2 is a similar amount of work to the design of new LE, and both need </a:t>
            </a:r>
            <a:r>
              <a:rPr lang="en-GB" sz="1200"/>
              <a:t>VFC firmware</a:t>
            </a:r>
            <a:endParaRPr lang="en-GB" sz="1200" dirty="0"/>
          </a:p>
        </p:txBody>
      </p:sp>
      <p:sp>
        <p:nvSpPr>
          <p:cNvPr id="4" name="Date Placeholder 3">
            <a:extLst>
              <a:ext uri="{FF2B5EF4-FFF2-40B4-BE49-F238E27FC236}">
                <a16:creationId xmlns:a16="http://schemas.microsoft.com/office/drawing/2014/main" id="{ECCEBDC0-D2E0-1C40-7237-FC59C00BECAD}"/>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714F6DCC-CA39-D74E-D8F1-15240D827DBD}"/>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66FAF9D6-F61C-D8AB-8F8B-5F1B7A1C338E}"/>
              </a:ext>
            </a:extLst>
          </p:cNvPr>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4557175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B2CAA-F0B3-E015-B5BE-07E59F2E7661}"/>
              </a:ext>
            </a:extLst>
          </p:cNvPr>
          <p:cNvSpPr>
            <a:spLocks noGrp="1"/>
          </p:cNvSpPr>
          <p:nvPr>
            <p:ph type="title"/>
          </p:nvPr>
        </p:nvSpPr>
        <p:spPr/>
        <p:txBody>
          <a:bodyPr>
            <a:normAutofit fontScale="90000"/>
          </a:bodyPr>
          <a:lstStyle/>
          <a:p>
            <a:r>
              <a:rPr lang="en-US"/>
              <a:t>MWPC Local Electronic (LE) </a:t>
            </a:r>
            <a:r>
              <a:rPr lang="en-US" dirty="0"/>
              <a:t>Ideas</a:t>
            </a:r>
            <a:endParaRPr lang="en-GB" dirty="0"/>
          </a:p>
        </p:txBody>
      </p:sp>
      <p:sp>
        <p:nvSpPr>
          <p:cNvPr id="3" name="Content Placeholder 2">
            <a:extLst>
              <a:ext uri="{FF2B5EF4-FFF2-40B4-BE49-F238E27FC236}">
                <a16:creationId xmlns:a16="http://schemas.microsoft.com/office/drawing/2014/main" id="{A4168923-0D09-0B68-6D64-EBDFB70AF184}"/>
              </a:ext>
            </a:extLst>
          </p:cNvPr>
          <p:cNvSpPr>
            <a:spLocks noGrp="1"/>
          </p:cNvSpPr>
          <p:nvPr>
            <p:ph idx="1"/>
          </p:nvPr>
        </p:nvSpPr>
        <p:spPr/>
        <p:txBody>
          <a:bodyPr>
            <a:normAutofit/>
          </a:bodyPr>
          <a:lstStyle/>
          <a:p>
            <a:r>
              <a:rPr lang="en-US" sz="2400" dirty="0"/>
              <a:t>Spaciroc, 64 charge sensitive inputs, LpGBT controlled</a:t>
            </a:r>
          </a:p>
          <a:p>
            <a:pPr lvl="1"/>
            <a:r>
              <a:rPr lang="en-US" sz="2000" dirty="0"/>
              <a:t>Could be very similar to planned RHFM</a:t>
            </a:r>
          </a:p>
          <a:p>
            <a:r>
              <a:rPr lang="en-US" sz="2400" dirty="0"/>
              <a:t>LpGBT (with ADC) plus discrete amplifiers and mux</a:t>
            </a:r>
          </a:p>
          <a:p>
            <a:pPr lvl="1"/>
            <a:r>
              <a:rPr lang="en-US" sz="2000" dirty="0"/>
              <a:t>Need to find a rad-hard mux</a:t>
            </a:r>
          </a:p>
          <a:p>
            <a:r>
              <a:rPr lang="en-US" sz="2400" dirty="0" err="1"/>
              <a:t>NanoXplore</a:t>
            </a:r>
            <a:r>
              <a:rPr lang="en-US" sz="2400" dirty="0"/>
              <a:t> Ultra-300 device, rad-hard FPGA with ADCs</a:t>
            </a:r>
          </a:p>
          <a:p>
            <a:pPr lvl="1"/>
            <a:r>
              <a:rPr lang="en-US" sz="2000" dirty="0"/>
              <a:t>Possibility of LE supporting both current cabling and future </a:t>
            </a:r>
            <a:r>
              <a:rPr lang="en-US" sz="2000" dirty="0" err="1"/>
              <a:t>fibre</a:t>
            </a:r>
            <a:r>
              <a:rPr lang="en-US" sz="2000" dirty="0"/>
              <a:t> readout</a:t>
            </a:r>
          </a:p>
          <a:p>
            <a:endParaRPr lang="en-GB" sz="2400" dirty="0"/>
          </a:p>
        </p:txBody>
      </p:sp>
      <p:sp>
        <p:nvSpPr>
          <p:cNvPr id="4" name="Date Placeholder 3">
            <a:extLst>
              <a:ext uri="{FF2B5EF4-FFF2-40B4-BE49-F238E27FC236}">
                <a16:creationId xmlns:a16="http://schemas.microsoft.com/office/drawing/2014/main" id="{D9FC82EB-38DD-7DFB-4A46-62C8D5417C9E}"/>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B2DB2993-B02F-00CE-A0E6-C703C0A525DE}"/>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24B54EB9-3AEC-8477-7983-8DBA7C774F53}"/>
              </a:ext>
            </a:extLst>
          </p:cNvPr>
          <p:cNvSpPr>
            <a:spLocks noGrp="1"/>
          </p:cNvSpPr>
          <p:nvPr>
            <p:ph type="sldNum" sz="quarter" idx="4"/>
          </p:nvPr>
        </p:nvSpPr>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4891057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03D12-6533-73C4-5DF3-BE1F322666F0}"/>
              </a:ext>
            </a:extLst>
          </p:cNvPr>
          <p:cNvSpPr>
            <a:spLocks noGrp="1"/>
          </p:cNvSpPr>
          <p:nvPr>
            <p:ph type="title"/>
          </p:nvPr>
        </p:nvSpPr>
        <p:spPr/>
        <p:txBody>
          <a:bodyPr>
            <a:normAutofit fontScale="90000"/>
          </a:bodyPr>
          <a:lstStyle/>
          <a:p>
            <a:r>
              <a:rPr lang="en-US" dirty="0"/>
              <a:t>HV Power supplies</a:t>
            </a:r>
            <a:endParaRPr lang="en-GB" dirty="0"/>
          </a:p>
        </p:txBody>
      </p:sp>
      <p:sp>
        <p:nvSpPr>
          <p:cNvPr id="3" name="Content Placeholder 2">
            <a:extLst>
              <a:ext uri="{FF2B5EF4-FFF2-40B4-BE49-F238E27FC236}">
                <a16:creationId xmlns:a16="http://schemas.microsoft.com/office/drawing/2014/main" id="{D6B8537A-0390-E840-7470-8DF5CCEDAE35}"/>
              </a:ext>
            </a:extLst>
          </p:cNvPr>
          <p:cNvSpPr>
            <a:spLocks noGrp="1"/>
          </p:cNvSpPr>
          <p:nvPr>
            <p:ph idx="1"/>
          </p:nvPr>
        </p:nvSpPr>
        <p:spPr/>
        <p:txBody>
          <a:bodyPr>
            <a:normAutofit/>
          </a:bodyPr>
          <a:lstStyle/>
          <a:p>
            <a:r>
              <a:rPr lang="en-US" sz="2400" dirty="0"/>
              <a:t>Still trying to catch Christos to ask what BI plans are</a:t>
            </a:r>
            <a:endParaRPr lang="en-GB" sz="2400" dirty="0"/>
          </a:p>
        </p:txBody>
      </p:sp>
      <p:sp>
        <p:nvSpPr>
          <p:cNvPr id="4" name="Date Placeholder 3">
            <a:extLst>
              <a:ext uri="{FF2B5EF4-FFF2-40B4-BE49-F238E27FC236}">
                <a16:creationId xmlns:a16="http://schemas.microsoft.com/office/drawing/2014/main" id="{146523A9-23BD-A6A8-B329-A1B0D0A2F6CC}"/>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0DA0CE77-CD29-AD52-48F0-8BB7C9464093}"/>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10EC6299-05C1-B456-36F7-D5387327382F}"/>
              </a:ext>
            </a:extLst>
          </p:cNvPr>
          <p:cNvSpPr>
            <a:spLocks noGrp="1"/>
          </p:cNvSpPr>
          <p:nvPr>
            <p:ph type="sldNum" sz="quarter" idx="4"/>
          </p:nvPr>
        </p:nvSpPr>
        <p:spPr/>
        <p:txBody>
          <a:bodyPr/>
          <a:lstStyle/>
          <a:p>
            <a:fld id="{17918391-D411-FE40-AAD7-861AE5233E0E}" type="slidenum">
              <a:rPr lang="en-US" smtClean="0"/>
              <a:pPr/>
              <a:t>6</a:t>
            </a:fld>
            <a:endParaRPr lang="en-US" dirty="0"/>
          </a:p>
        </p:txBody>
      </p:sp>
    </p:spTree>
    <p:extLst>
      <p:ext uri="{BB962C8B-B14F-4D97-AF65-F5344CB8AC3E}">
        <p14:creationId xmlns:p14="http://schemas.microsoft.com/office/powerpoint/2010/main" val="3021429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6ECB09-A027-A19E-C172-4358AB620AB1}"/>
              </a:ext>
            </a:extLst>
          </p:cNvPr>
          <p:cNvSpPr>
            <a:spLocks noGrp="1"/>
          </p:cNvSpPr>
          <p:nvPr>
            <p:ph type="title"/>
          </p:nvPr>
        </p:nvSpPr>
        <p:spPr/>
        <p:txBody>
          <a:bodyPr>
            <a:normAutofit fontScale="90000"/>
          </a:bodyPr>
          <a:lstStyle/>
          <a:p>
            <a:r>
              <a:rPr lang="en-US" dirty="0"/>
              <a:t>DWC</a:t>
            </a:r>
            <a:endParaRPr lang="en-GB" dirty="0"/>
          </a:p>
        </p:txBody>
      </p:sp>
      <p:sp>
        <p:nvSpPr>
          <p:cNvPr id="3" name="Content Placeholder 2">
            <a:extLst>
              <a:ext uri="{FF2B5EF4-FFF2-40B4-BE49-F238E27FC236}">
                <a16:creationId xmlns:a16="http://schemas.microsoft.com/office/drawing/2014/main" id="{75673AB5-E1B0-9FEB-DB58-3AE4AF768AA6}"/>
              </a:ext>
            </a:extLst>
          </p:cNvPr>
          <p:cNvSpPr>
            <a:spLocks noGrp="1"/>
          </p:cNvSpPr>
          <p:nvPr>
            <p:ph idx="1"/>
          </p:nvPr>
        </p:nvSpPr>
        <p:spPr/>
        <p:txBody>
          <a:bodyPr>
            <a:normAutofit/>
          </a:bodyPr>
          <a:lstStyle/>
          <a:p>
            <a:r>
              <a:rPr lang="en-US" sz="2400" dirty="0"/>
              <a:t>Inaki’s list shows that there will still be five of these after LS3.  Is this true?  I have no plans to support them with the EAVP.</a:t>
            </a:r>
            <a:endParaRPr lang="en-GB" sz="2400" dirty="0"/>
          </a:p>
        </p:txBody>
      </p:sp>
      <p:sp>
        <p:nvSpPr>
          <p:cNvPr id="4" name="Date Placeholder 3">
            <a:extLst>
              <a:ext uri="{FF2B5EF4-FFF2-40B4-BE49-F238E27FC236}">
                <a16:creationId xmlns:a16="http://schemas.microsoft.com/office/drawing/2014/main" id="{98CEA187-A4F0-6285-D0CC-D53371BE42D9}"/>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2394B93E-E687-1B19-0BC7-9F56578E484B}"/>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467FBE20-A186-DF41-FF1E-90212A670841}"/>
              </a:ext>
            </a:extLst>
          </p:cNvPr>
          <p:cNvSpPr>
            <a:spLocks noGrp="1"/>
          </p:cNvSpPr>
          <p:nvPr>
            <p:ph type="sldNum" sz="quarter" idx="4"/>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3039731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F899F-A5F2-73EF-BB7F-746E16454293}"/>
              </a:ext>
            </a:extLst>
          </p:cNvPr>
          <p:cNvSpPr>
            <a:spLocks noGrp="1"/>
          </p:cNvSpPr>
          <p:nvPr>
            <p:ph type="title"/>
          </p:nvPr>
        </p:nvSpPr>
        <p:spPr/>
        <p:txBody>
          <a:bodyPr>
            <a:normAutofit fontScale="90000"/>
          </a:bodyPr>
          <a:lstStyle/>
          <a:p>
            <a:r>
              <a:rPr lang="en-US" dirty="0"/>
              <a:t>EAVP Progress</a:t>
            </a:r>
            <a:endParaRPr lang="en-GB" dirty="0"/>
          </a:p>
        </p:txBody>
      </p:sp>
      <p:sp>
        <p:nvSpPr>
          <p:cNvPr id="3" name="Content Placeholder 2">
            <a:extLst>
              <a:ext uri="{FF2B5EF4-FFF2-40B4-BE49-F238E27FC236}">
                <a16:creationId xmlns:a16="http://schemas.microsoft.com/office/drawing/2014/main" id="{185788C3-E771-9FA8-D91F-CAE684480A8C}"/>
              </a:ext>
            </a:extLst>
          </p:cNvPr>
          <p:cNvSpPr>
            <a:spLocks noGrp="1"/>
          </p:cNvSpPr>
          <p:nvPr>
            <p:ph idx="1"/>
          </p:nvPr>
        </p:nvSpPr>
        <p:spPr/>
        <p:txBody>
          <a:bodyPr>
            <a:normAutofit/>
          </a:bodyPr>
          <a:lstStyle/>
          <a:p>
            <a:r>
              <a:rPr lang="en-US" sz="2400" dirty="0"/>
              <a:t>Welcome Stasa</a:t>
            </a:r>
          </a:p>
          <a:p>
            <a:r>
              <a:rPr lang="en-GB" sz="2400" dirty="0"/>
              <a:t>6 prototypes of each of the VME board and the RTM1 are with the assembly company, delivery expected soon.</a:t>
            </a:r>
          </a:p>
          <a:p>
            <a:r>
              <a:rPr lang="en-GB" sz="2400" dirty="0"/>
              <a:t>Stasa is working on a test board</a:t>
            </a:r>
          </a:p>
        </p:txBody>
      </p:sp>
      <p:sp>
        <p:nvSpPr>
          <p:cNvPr id="4" name="Date Placeholder 3">
            <a:extLst>
              <a:ext uri="{FF2B5EF4-FFF2-40B4-BE49-F238E27FC236}">
                <a16:creationId xmlns:a16="http://schemas.microsoft.com/office/drawing/2014/main" id="{C27D8BA4-3916-C5FB-0261-94905C0091EF}"/>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3DB606C9-3CC3-4238-2512-1C45252DB112}"/>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E87B1DCD-A32B-A791-8EE3-4ED92B74686A}"/>
              </a:ext>
            </a:extLst>
          </p:cNvPr>
          <p:cNvSpPr>
            <a:spLocks noGrp="1"/>
          </p:cNvSpPr>
          <p:nvPr>
            <p:ph type="sldNum" sz="quarter" idx="4"/>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907160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CCD0E-5880-FD0E-B4A4-696A72C38FD5}"/>
              </a:ext>
            </a:extLst>
          </p:cNvPr>
          <p:cNvSpPr>
            <a:spLocks noGrp="1"/>
          </p:cNvSpPr>
          <p:nvPr>
            <p:ph type="title"/>
          </p:nvPr>
        </p:nvSpPr>
        <p:spPr/>
        <p:txBody>
          <a:bodyPr>
            <a:normAutofit fontScale="90000"/>
          </a:bodyPr>
          <a:lstStyle/>
          <a:p>
            <a:r>
              <a:rPr lang="en-US" dirty="0"/>
              <a:t>Backup info</a:t>
            </a:r>
            <a:endParaRPr lang="en-GB" dirty="0"/>
          </a:p>
        </p:txBody>
      </p:sp>
      <p:sp>
        <p:nvSpPr>
          <p:cNvPr id="3" name="Content Placeholder 2">
            <a:extLst>
              <a:ext uri="{FF2B5EF4-FFF2-40B4-BE49-F238E27FC236}">
                <a16:creationId xmlns:a16="http://schemas.microsoft.com/office/drawing/2014/main" id="{090B01A0-E7BA-05B5-F72A-ECC614A9E545}"/>
              </a:ext>
            </a:extLst>
          </p:cNvPr>
          <p:cNvSpPr>
            <a:spLocks noGrp="1"/>
          </p:cNvSpPr>
          <p:nvPr>
            <p:ph idx="1"/>
          </p:nvPr>
        </p:nvSpPr>
        <p:spPr/>
        <p:txBody>
          <a:bodyPr/>
          <a:lstStyle/>
          <a:p>
            <a:r>
              <a:rPr lang="en-US"/>
              <a:t>LE: EDA-04708</a:t>
            </a:r>
            <a:endParaRPr lang="en-GB" dirty="0"/>
          </a:p>
        </p:txBody>
      </p:sp>
      <p:sp>
        <p:nvSpPr>
          <p:cNvPr id="4" name="Date Placeholder 3">
            <a:extLst>
              <a:ext uri="{FF2B5EF4-FFF2-40B4-BE49-F238E27FC236}">
                <a16:creationId xmlns:a16="http://schemas.microsoft.com/office/drawing/2014/main" id="{8B5684EE-E11E-5E22-6691-095A2266289A}"/>
              </a:ext>
            </a:extLst>
          </p:cNvPr>
          <p:cNvSpPr>
            <a:spLocks noGrp="1"/>
          </p:cNvSpPr>
          <p:nvPr>
            <p:ph type="dt" sz="half" idx="2"/>
          </p:nvPr>
        </p:nvSpPr>
        <p:spPr/>
        <p:txBody>
          <a:bodyPr/>
          <a:lstStyle/>
          <a:p>
            <a:fld id="{B4BFD808-6B56-4447-9401-2398D08EE3C0}" type="datetime1">
              <a:rPr lang="en-US" smtClean="0"/>
              <a:pPr/>
              <a:t>10/2/2023</a:t>
            </a:fld>
            <a:endParaRPr lang="en-US" dirty="0"/>
          </a:p>
        </p:txBody>
      </p:sp>
      <p:sp>
        <p:nvSpPr>
          <p:cNvPr id="5" name="Footer Placeholder 4">
            <a:extLst>
              <a:ext uri="{FF2B5EF4-FFF2-40B4-BE49-F238E27FC236}">
                <a16:creationId xmlns:a16="http://schemas.microsoft.com/office/drawing/2014/main" id="{24516BB5-3BEF-7F1E-2F13-4ADC3906E024}"/>
              </a:ext>
            </a:extLst>
          </p:cNvPr>
          <p:cNvSpPr>
            <a:spLocks noGrp="1"/>
          </p:cNvSpPr>
          <p:nvPr>
            <p:ph type="ftr" sz="quarter" idx="3"/>
          </p:nvPr>
        </p:nvSpPr>
        <p:spPr/>
        <p:txBody>
          <a:bodyPr/>
          <a:lstStyle/>
          <a:p>
            <a:r>
              <a:rPr lang="en-US"/>
              <a:t>Document reference</a:t>
            </a:r>
            <a:endParaRPr lang="en-US" dirty="0"/>
          </a:p>
        </p:txBody>
      </p:sp>
      <p:sp>
        <p:nvSpPr>
          <p:cNvPr id="6" name="Slide Number Placeholder 5">
            <a:extLst>
              <a:ext uri="{FF2B5EF4-FFF2-40B4-BE49-F238E27FC236}">
                <a16:creationId xmlns:a16="http://schemas.microsoft.com/office/drawing/2014/main" id="{4506B8C1-A5F0-08D0-226B-B7384183748A}"/>
              </a:ext>
            </a:extLst>
          </p:cNvPr>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1948223078"/>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7465</TotalTime>
  <Words>451</Words>
  <Application>Microsoft Office PowerPoint</Application>
  <PresentationFormat>On-screen Show (16:9)</PresentationFormat>
  <Paragraphs>71</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Optima</vt:lpstr>
      <vt:lpstr>CERNCorporate16-9</vt:lpstr>
      <vt:lpstr>PowerPoint Presentation</vt:lpstr>
      <vt:lpstr>Agenda</vt:lpstr>
      <vt:lpstr>MWPC – The problem</vt:lpstr>
      <vt:lpstr>MWPC - Options</vt:lpstr>
      <vt:lpstr>MWPC Local Electronic (LE) Ideas</vt:lpstr>
      <vt:lpstr>HV Power supplies</vt:lpstr>
      <vt:lpstr>DWC</vt:lpstr>
      <vt:lpstr>EAVP Progress</vt:lpstr>
      <vt:lpstr>Backup info</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Mark Mclean</cp:lastModifiedBy>
  <cp:revision>129</cp:revision>
  <dcterms:created xsi:type="dcterms:W3CDTF">2012-11-30T11:04:26Z</dcterms:created>
  <dcterms:modified xsi:type="dcterms:W3CDTF">2023-10-02T08:26:49Z</dcterms:modified>
</cp:coreProperties>
</file>