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1"/>
    <p:sldMasterId id="2147484407" r:id="rId2"/>
    <p:sldMasterId id="2147484722" r:id="rId3"/>
  </p:sldMasterIdLst>
  <p:notesMasterIdLst>
    <p:notesMasterId r:id="rId22"/>
  </p:notesMasterIdLst>
  <p:sldIdLst>
    <p:sldId id="257" r:id="rId4"/>
    <p:sldId id="694" r:id="rId5"/>
    <p:sldId id="707" r:id="rId6"/>
    <p:sldId id="708" r:id="rId7"/>
    <p:sldId id="697" r:id="rId8"/>
    <p:sldId id="749" r:id="rId9"/>
    <p:sldId id="752" r:id="rId10"/>
    <p:sldId id="761" r:id="rId11"/>
    <p:sldId id="760" r:id="rId12"/>
    <p:sldId id="763" r:id="rId13"/>
    <p:sldId id="767" r:id="rId14"/>
    <p:sldId id="782" r:id="rId15"/>
    <p:sldId id="787" r:id="rId16"/>
    <p:sldId id="783" r:id="rId17"/>
    <p:sldId id="784" r:id="rId18"/>
    <p:sldId id="785" r:id="rId19"/>
    <p:sldId id="786" r:id="rId20"/>
    <p:sldId id="788" r:id="rId2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99"/>
    <a:srgbClr val="FFCCFF"/>
    <a:srgbClr val="FF9966"/>
    <a:srgbClr val="CC0000"/>
    <a:srgbClr val="66FF33"/>
    <a:srgbClr val="99FF66"/>
    <a:srgbClr val="99CCFF"/>
    <a:srgbClr val="66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56" autoAdjust="0"/>
    <p:restoredTop sz="92984" autoAdjust="0"/>
  </p:normalViewPr>
  <p:slideViewPr>
    <p:cSldViewPr>
      <p:cViewPr varScale="1">
        <p:scale>
          <a:sx n="78" d="100"/>
          <a:sy n="78" d="100"/>
        </p:scale>
        <p:origin x="-59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3741AAE9-B6EE-4549-BBFA-0903E2DE5C63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59300"/>
            <a:ext cx="5851525" cy="4321175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8793014C-F9EC-44C5-B4CB-CDD06D4CCF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4536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A437B6-69EC-400D-90B8-EE28147B13B5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adams-institute.ac.uk/" TargetMode="External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05B8C-F6AC-4505-98B6-F05DCAEE6B22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ABAB-3B99-445B-B71B-74BDBD649C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05A1A-FD0D-40D7-9854-C76CBBC5E595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4D36-27E9-4656-9E1C-5427700F1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8B0F1-053F-423A-B0F1-E11DE142C8AB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F804E-DD92-41C1-B193-E0D73459E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1EB4A5-0D15-458E-82D0-795465430501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AD2895-444E-4674-B3A9-C20BCA75EE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47D39-E9B2-487E-B2F7-AA6F6E8576E1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60A30-B8D5-4648-9252-5CC527FAA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 descr="JA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"/>
            <a:ext cx="1043608" cy="70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58A230-176E-4087-BADB-681EBD2D97AD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1516F2-89A0-4FD7-A049-5EB8D725E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8" name="Picture 6" descr="JA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75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C7E697-F056-4832-A43F-29ECCA811ED6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ADDF16-9B88-40FD-ACCF-AD471B6DE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-21654" y="6645027"/>
            <a:ext cx="132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tx1"/>
                </a:solidFill>
              </a:rPr>
              <a:t>A. Seryi, 18th May</a:t>
            </a:r>
            <a:r>
              <a:rPr lang="en-GB" sz="900" baseline="0" dirty="0" smtClean="0">
                <a:solidFill>
                  <a:schemeClr val="tx1"/>
                </a:solidFill>
              </a:rPr>
              <a:t> 2011</a:t>
            </a:r>
            <a:endParaRPr lang="en-GB" sz="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40F648-195A-464C-865F-731EB4801499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598F82-949F-42EE-BBD6-0DEF6AC93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54" y="6645027"/>
            <a:ext cx="12891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A. Seryi, 10</a:t>
            </a:r>
            <a:r>
              <a:rPr lang="en-GB" sz="900" baseline="30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th</a:t>
            </a:r>
            <a:r>
              <a:rPr lang="en-GB" sz="900" baseline="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Nov 2010</a:t>
            </a:r>
            <a:endParaRPr lang="en-GB" sz="9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83B7D-6C54-49FB-B926-F8247A27AE9E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43586-F961-40B2-B9D1-74CDE3B990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6" descr="JA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1"/>
            <a:ext cx="1115616" cy="75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826D01-FB8B-41A6-9CFC-755082F48091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B35729-1382-411A-A9C4-9BA28CD2F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-21654" y="6623255"/>
            <a:ext cx="14503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A. Seryi, 18th May</a:t>
            </a:r>
            <a:r>
              <a:rPr lang="en-GB" sz="1000" baseline="0" dirty="0" smtClean="0">
                <a:solidFill>
                  <a:schemeClr val="tx1"/>
                </a:solidFill>
              </a:rPr>
              <a:t> 2011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6" name="Picture 6" descr="JA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"/>
            <a:ext cx="1043608" cy="70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62CA-7C1D-4172-BD77-2C1090565F8E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4DA39-BD72-420C-B34D-D2B82B288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A41A4-C5F6-4113-9D66-99C361289BBB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48992-C57B-4AEC-A000-7AB285E3E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8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829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819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4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829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819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8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829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819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78FF9E-D975-4850-9CC8-013C3B552F34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A6C973-86D3-42D1-9D1D-4F1D77FAD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3363A-417E-4EA3-B859-664616BA5E37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4D2A2-2251-4C52-911E-7527324C4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DA570-3927-44E0-A277-BAA007BD0B6A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1C1F-A5CA-4A30-9B4C-A55BE70C1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6381750"/>
            <a:ext cx="2987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4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hlinkClick r:id="rId2"/>
              </a:rPr>
              <a:t>http://www.adams-institute.ac.uk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" name="Picture 16" descr="JAI-simp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601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RHUL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0"/>
            <a:ext cx="19446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OU-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0"/>
            <a:ext cx="194945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pull dir="l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l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0C87F-D65D-4F4C-9A7B-BEEAEADAC5B0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2AB5-AA88-4874-A0B0-A90100E31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l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l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l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>
    <p:pull dir="l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BF0D7-6E21-4474-ADA1-A28F2F06D82D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1782D-5502-4669-86E5-2F8DEEFD1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340EC-4C81-4341-92D4-2A1DF5B463F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28856-AF06-460E-8CF7-135BCAB0E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23C1F-1A28-4DD9-9201-8F2E0D244CE4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F9DE3-CEB2-4222-BF28-7DF36A31F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F93F1-E4FC-41E2-B28D-96F64E21F4B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B858-249D-4114-A1E4-205F1EF77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00C52-242D-4AEB-9E3F-4AE85C063055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3AE53-E9F0-4E48-8E7F-5F1E6CFBB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07C2C-BD8D-40DA-94BC-B62216A55B26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C3839-C5F3-4044-A26B-6E15733A7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21" Type="http://schemas.openxmlformats.org/officeDocument/2006/relationships/image" Target="../media/image5.jpeg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79E2109-BFB7-4011-977F-46DF4E1992E1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21E1912-7D8B-4A6E-9E7F-C41B53CD7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700" r:id="rId2"/>
    <p:sldLayoutId id="2147484701" r:id="rId3"/>
    <p:sldLayoutId id="2147484702" r:id="rId4"/>
    <p:sldLayoutId id="2147484703" r:id="rId5"/>
    <p:sldLayoutId id="2147484704" r:id="rId6"/>
    <p:sldLayoutId id="2147484705" r:id="rId7"/>
    <p:sldLayoutId id="2147484706" r:id="rId8"/>
    <p:sldLayoutId id="2147484707" r:id="rId9"/>
    <p:sldLayoutId id="2147484708" r:id="rId10"/>
    <p:sldLayoutId id="2147484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8D1F438-F077-4DDA-8FD8-549A3674BE80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2D9FC44-025F-41FE-883D-7A815B5BE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1654" y="6645027"/>
            <a:ext cx="132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tx1"/>
                </a:solidFill>
              </a:rPr>
              <a:t>A. Seryi, 18th May</a:t>
            </a:r>
            <a:r>
              <a:rPr lang="en-GB" sz="900" baseline="0" dirty="0" smtClean="0">
                <a:solidFill>
                  <a:schemeClr val="tx1"/>
                </a:solidFill>
              </a:rPr>
              <a:t> 2011</a:t>
            </a:r>
            <a:endParaRPr lang="en-GB" sz="900" dirty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15" r:id="rId1"/>
    <p:sldLayoutId id="2147484710" r:id="rId2"/>
    <p:sldLayoutId id="2147484716" r:id="rId3"/>
    <p:sldLayoutId id="2147484717" r:id="rId4"/>
    <p:sldLayoutId id="2147484718" r:id="rId5"/>
    <p:sldLayoutId id="2147484711" r:id="rId6"/>
    <p:sldLayoutId id="2147484719" r:id="rId7"/>
    <p:sldLayoutId id="2147484712" r:id="rId8"/>
    <p:sldLayoutId id="2147484720" r:id="rId9"/>
    <p:sldLayoutId id="2147484713" r:id="rId10"/>
    <p:sldLayoutId id="2147484714" r:id="rId11"/>
    <p:sldLayoutId id="2147484721" r:id="rId12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88640"/>
            <a:ext cx="7058025" cy="64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029" name="Picture 18" descr="JAI-simple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1116013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 descr="OU-Logo"/>
          <p:cNvPicPr>
            <a:picLocks noChangeAspect="1" noChangeArrowheads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3551" y="-6927"/>
            <a:ext cx="1062283" cy="33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RHUL-Logo"/>
          <p:cNvPicPr>
            <a:picLocks noChangeAspect="1" noChangeArrowheads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1"/>
            <a:ext cx="1043608" cy="32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-21654" y="6645027"/>
            <a:ext cx="13237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tx1"/>
                </a:solidFill>
              </a:rPr>
              <a:t>A. Seryi, 18th May</a:t>
            </a:r>
            <a:r>
              <a:rPr lang="en-GB" sz="900" baseline="0" dirty="0" smtClean="0">
                <a:solidFill>
                  <a:schemeClr val="tx1"/>
                </a:solidFill>
              </a:rPr>
              <a:t> 2011</a:t>
            </a:r>
            <a:endParaRPr lang="en-GB" sz="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3" r:id="rId1"/>
    <p:sldLayoutId id="2147484724" r:id="rId2"/>
    <p:sldLayoutId id="2147484725" r:id="rId3"/>
    <p:sldLayoutId id="2147484726" r:id="rId4"/>
    <p:sldLayoutId id="2147484727" r:id="rId5"/>
    <p:sldLayoutId id="2147484728" r:id="rId6"/>
    <p:sldLayoutId id="2147484729" r:id="rId7"/>
    <p:sldLayoutId id="2147484730" r:id="rId8"/>
    <p:sldLayoutId id="2147484731" r:id="rId9"/>
    <p:sldLayoutId id="2147484732" r:id="rId10"/>
    <p:sldLayoutId id="2147484733" r:id="rId11"/>
    <p:sldLayoutId id="2147484734" r:id="rId12"/>
    <p:sldLayoutId id="2147484735" r:id="rId13"/>
    <p:sldLayoutId id="2147484736" r:id="rId14"/>
    <p:sldLayoutId id="2147484737" r:id="rId15"/>
    <p:sldLayoutId id="2147484738" r:id="rId16"/>
    <p:sldLayoutId id="2147484739" r:id="rId17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69.png"/><Relationship Id="rId4" Type="http://schemas.openxmlformats.org/officeDocument/2006/relationships/image" Target="../media/image6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7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w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wm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dams-institute.ac.uk/people.php?name_focus=Peach&amp;fname_focus=Ken" TargetMode="External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26" Type="http://schemas.openxmlformats.org/officeDocument/2006/relationships/image" Target="../media/image43.jpeg"/><Relationship Id="rId3" Type="http://schemas.openxmlformats.org/officeDocument/2006/relationships/image" Target="../media/image25.jpeg"/><Relationship Id="rId21" Type="http://schemas.openxmlformats.org/officeDocument/2006/relationships/image" Target="../media/image38.jpeg"/><Relationship Id="rId7" Type="http://schemas.openxmlformats.org/officeDocument/2006/relationships/image" Target="../media/image27.jpeg"/><Relationship Id="rId12" Type="http://schemas.openxmlformats.org/officeDocument/2006/relationships/hyperlink" Target="http://www.adams-institute.ac.uk/people.php?name_focus=Reichold&amp;fname_focus=Armin" TargetMode="External"/><Relationship Id="rId17" Type="http://schemas.openxmlformats.org/officeDocument/2006/relationships/image" Target="../media/image34.jpeg"/><Relationship Id="rId25" Type="http://schemas.openxmlformats.org/officeDocument/2006/relationships/image" Target="../media/image42.jpeg"/><Relationship Id="rId2" Type="http://schemas.openxmlformats.org/officeDocument/2006/relationships/hyperlink" Target="http://www.adams-institute.ac.uk/people.php?name_focus=Burrows&amp;fname_focus=Phil" TargetMode="External"/><Relationship Id="rId16" Type="http://schemas.openxmlformats.org/officeDocument/2006/relationships/image" Target="../media/image33.jpeg"/><Relationship Id="rId20" Type="http://schemas.openxmlformats.org/officeDocument/2006/relationships/image" Target="../media/image37.jpeg"/><Relationship Id="rId1" Type="http://schemas.openxmlformats.org/officeDocument/2006/relationships/slideLayout" Target="../slideLayouts/slideLayout31.xml"/><Relationship Id="rId6" Type="http://schemas.openxmlformats.org/officeDocument/2006/relationships/hyperlink" Target="http://www.adams-institute.ac.uk/people.php?name_focus=Foster&amp;fname_focus=Brian" TargetMode="External"/><Relationship Id="rId11" Type="http://schemas.openxmlformats.org/officeDocument/2006/relationships/image" Target="../media/image29.jpeg"/><Relationship Id="rId24" Type="http://schemas.openxmlformats.org/officeDocument/2006/relationships/image" Target="../media/image41.jpeg"/><Relationship Id="rId5" Type="http://schemas.openxmlformats.org/officeDocument/2006/relationships/image" Target="../media/image26.jpeg"/><Relationship Id="rId15" Type="http://schemas.openxmlformats.org/officeDocument/2006/relationships/image" Target="../media/image32.jpeg"/><Relationship Id="rId23" Type="http://schemas.openxmlformats.org/officeDocument/2006/relationships/image" Target="../media/image40.png"/><Relationship Id="rId28" Type="http://schemas.openxmlformats.org/officeDocument/2006/relationships/image" Target="../media/image45.jpeg"/><Relationship Id="rId10" Type="http://schemas.openxmlformats.org/officeDocument/2006/relationships/hyperlink" Target="http://www.adams-institute.ac.uk/people.php?name_focus=Prior&amp;fname_focus=Christopher" TargetMode="External"/><Relationship Id="rId19" Type="http://schemas.openxmlformats.org/officeDocument/2006/relationships/image" Target="../media/image36.png"/><Relationship Id="rId4" Type="http://schemas.openxmlformats.org/officeDocument/2006/relationships/hyperlink" Target="http://www.adams-institute.ac.uk/people.php?name_focus=Doucas&amp;fname_focus=George" TargetMode="External"/><Relationship Id="rId9" Type="http://schemas.openxmlformats.org/officeDocument/2006/relationships/image" Target="../media/image28.jpeg"/><Relationship Id="rId14" Type="http://schemas.openxmlformats.org/officeDocument/2006/relationships/image" Target="../media/image31.jpeg"/><Relationship Id="rId22" Type="http://schemas.openxmlformats.org/officeDocument/2006/relationships/image" Target="../media/image39.jpeg"/><Relationship Id="rId27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581128"/>
            <a:ext cx="8424936" cy="1656184"/>
          </a:xfrm>
          <a:solidFill>
            <a:schemeClr val="accent5">
              <a:alpha val="44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Andrei A. Seryi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Adams Institute for Accelerator Science</a:t>
            </a:r>
            <a:br>
              <a:rPr lang="en-GB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 of Oxford and Royal Holloway University of London, UK 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1340768"/>
            <a:ext cx="8820472" cy="183681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8800" dirty="0" smtClean="0">
                <a:latin typeface="+mn-lt"/>
              </a:rPr>
              <a:t>Super-B Workshop</a:t>
            </a:r>
            <a:br>
              <a:rPr lang="en-GB" sz="8800" dirty="0" smtClean="0">
                <a:latin typeface="+mn-lt"/>
              </a:rPr>
            </a:br>
            <a:r>
              <a:rPr lang="en-GB" sz="8800" dirty="0" smtClean="0">
                <a:latin typeface="+mn-lt"/>
              </a:rPr>
              <a:t>Welcome!</a:t>
            </a:r>
            <a:endParaRPr lang="en-GB" sz="7200" i="1" cap="none" dirty="0" smtClean="0">
              <a:effectLst/>
              <a:latin typeface="+mn-lt"/>
            </a:endParaRPr>
          </a:p>
        </p:txBody>
      </p:sp>
      <p:pic>
        <p:nvPicPr>
          <p:cNvPr id="10247" name="Picture 18" descr="OU-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817" y="63674"/>
            <a:ext cx="194945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7" descr="RHUL-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63674"/>
            <a:ext cx="194468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7813" y="67992"/>
            <a:ext cx="2216435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179388" y="908050"/>
            <a:ext cx="5832475" cy="56896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Far-Infrared Coherent Radiation 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8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CSR, CDR for beam diagnostics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8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Soft-X ray and microwave source based on Thomson scattering of CDR (with KEK)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Nano-resolution BPM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6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C, S-band (~100nm </a:t>
            </a:r>
            <a:r>
              <a:rPr lang="en-GB" sz="1600" b="1" kern="0" dirty="0" err="1">
                <a:solidFill>
                  <a:srgbClr val="FF3300"/>
                </a:solidFill>
                <a:latin typeface="Arial"/>
                <a:ea typeface="ＭＳ Ｐゴシック" charset="-128"/>
              </a:rPr>
              <a:t>resol</a:t>
            </a:r>
            <a:r>
              <a:rPr lang="en-GB" sz="16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.)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8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Special ~nm resolution</a:t>
            </a:r>
            <a:endParaRPr lang="en-GB" sz="2000" b="1" kern="0" dirty="0">
              <a:solidFill>
                <a:srgbClr val="FF3300"/>
              </a:solidFill>
              <a:latin typeface="Arial"/>
              <a:ea typeface="ＭＳ Ｐゴシック" charset="-128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Coherent Smith-Purcell radiation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GB" sz="16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Longitudinal diagnostics – explore extending it to </a:t>
            </a:r>
            <a:r>
              <a:rPr lang="en-GB" sz="1600" b="1" kern="0" dirty="0" err="1">
                <a:solidFill>
                  <a:srgbClr val="FF3300"/>
                </a:solidFill>
                <a:latin typeface="Arial"/>
                <a:ea typeface="ＭＳ Ｐゴシック" charset="-128"/>
              </a:rPr>
              <a:t>fs</a:t>
            </a:r>
            <a:r>
              <a:rPr lang="en-GB" sz="1600" b="1" kern="0" dirty="0">
                <a:solidFill>
                  <a:srgbClr val="FF3300"/>
                </a:solidFill>
                <a:latin typeface="Arial"/>
                <a:ea typeface="ＭＳ Ｐゴシック" charset="-128"/>
              </a:rPr>
              <a:t> range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Laser – wire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20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Ultra-fast nanosecond feedback</a:t>
            </a: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827088" y="188913"/>
            <a:ext cx="7772400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3600" b="1" kern="0">
                <a:solidFill>
                  <a:srgbClr val="FF3300"/>
                </a:solidFill>
                <a:latin typeface="Arial"/>
                <a:ea typeface="ＭＳ Ｐゴシック" charset="-128"/>
                <a:cs typeface="ＭＳ Ｐゴシック" charset="-128"/>
              </a:rPr>
              <a:t>Advanced beam instrumentation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908050"/>
            <a:ext cx="2132012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627313"/>
            <a:ext cx="23876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6875463" y="2660650"/>
            <a:ext cx="1030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0000"/>
                </a:solidFill>
                <a:ea typeface="ＭＳ Ｐゴシック" pitchFamily="34" charset="-128"/>
              </a:rPr>
              <a:t>CDR signal</a:t>
            </a:r>
          </a:p>
        </p:txBody>
      </p:sp>
      <p:pic>
        <p:nvPicPr>
          <p:cNvPr id="16391" name="Picture 6" descr="LCSP_SLAC-setu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9192" y="4048125"/>
            <a:ext cx="21193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659562" y="6096000"/>
            <a:ext cx="2520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rgbClr val="000000"/>
                </a:solidFill>
                <a:ea typeface="ＭＳ Ｐゴシック" pitchFamily="34" charset="-128"/>
              </a:rPr>
              <a:t>Smith-Purcell diagnostics at ESA, SLAC [JAI team]</a:t>
            </a: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8601" y="4005263"/>
            <a:ext cx="2379663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6875463" y="2276475"/>
            <a:ext cx="14128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000000"/>
                </a:solidFill>
                <a:ea typeface="ＭＳ Ｐゴシック" pitchFamily="34" charset="-128"/>
              </a:rPr>
              <a:t>LUCX at KEK</a:t>
            </a:r>
            <a:endParaRPr lang="en-GB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16395" name="Picture 18" descr="Laserire paper submitted version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4868863"/>
            <a:ext cx="25701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TextBox 6"/>
          <p:cNvSpPr txBox="1">
            <a:spLocks noChangeArrowheads="1"/>
          </p:cNvSpPr>
          <p:nvPr/>
        </p:nvSpPr>
        <p:spPr bwMode="auto">
          <a:xfrm>
            <a:off x="1763713" y="5229225"/>
            <a:ext cx="9477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solidFill>
                  <a:srgbClr val="FF0000"/>
                </a:solidFill>
                <a:ea typeface="ＭＳ Ｐゴシック" pitchFamily="34" charset="-128"/>
              </a:rPr>
              <a:t>Laser wire</a:t>
            </a:r>
          </a:p>
        </p:txBody>
      </p:sp>
      <p:pic>
        <p:nvPicPr>
          <p:cNvPr id="1639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113" y="5445125"/>
            <a:ext cx="336232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179388" y="908720"/>
            <a:ext cx="5184775" cy="237581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Diamond </a:t>
            </a:r>
            <a:r>
              <a:rPr lang="en-GB" sz="18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Light Source</a:t>
            </a:r>
            <a:endParaRPr lang="en-GB" sz="18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Future Light </a:t>
            </a: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Source design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European Spallation Source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 err="1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Muon</a:t>
            </a:r>
            <a:r>
              <a:rPr lang="en-GB" sz="1800" b="1" kern="0" dirty="0" smtClean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 Cooling &amp; future facilities</a:t>
            </a:r>
            <a:endParaRPr lang="en-GB" sz="18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EMMA/ PAMELA and cancer therapy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LHC upgrade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GB" sz="1800" b="1" kern="0" dirty="0">
                <a:solidFill>
                  <a:srgbClr val="000099"/>
                </a:solidFill>
                <a:latin typeface="Arial"/>
                <a:ea typeface="ＭＳ Ｐゴシック" charset="-128"/>
                <a:cs typeface="ＭＳ Ｐゴシック" charset="-128"/>
              </a:rPr>
              <a:t>LC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en-GB" sz="18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endParaRPr lang="en-GB" sz="1800" b="1" kern="0" dirty="0">
              <a:solidFill>
                <a:srgbClr val="000099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467544" y="116632"/>
            <a:ext cx="7484244" cy="64854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3200" b="1" kern="0" dirty="0" smtClean="0">
                <a:solidFill>
                  <a:srgbClr val="FF3300"/>
                </a:solidFill>
                <a:latin typeface="Arial"/>
                <a:ea typeface="ＭＳ Ｐゴシック" charset="-128"/>
                <a:cs typeface="ＭＳ Ｐゴシック" charset="-128"/>
              </a:rPr>
              <a:t> Enabling </a:t>
            </a:r>
            <a:r>
              <a:rPr lang="en-GB" sz="3200" b="1" kern="0" dirty="0">
                <a:solidFill>
                  <a:srgbClr val="FF3300"/>
                </a:solidFill>
                <a:latin typeface="Arial"/>
                <a:ea typeface="ＭＳ Ｐゴシック" charset="-128"/>
                <a:cs typeface="ＭＳ Ｐゴシック" charset="-128"/>
              </a:rPr>
              <a:t>accelerator techniques</a:t>
            </a:r>
          </a:p>
        </p:txBody>
      </p:sp>
      <p:pic>
        <p:nvPicPr>
          <p:cNvPr id="15364" name="Picture 3" descr="06EC3822_Campus_aerial_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620713"/>
            <a:ext cx="3400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2349500"/>
            <a:ext cx="381635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37063"/>
            <a:ext cx="3294063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 descr="C:\Users\seryi\AppData\Local\Microsoft\Windows\Temporary Internet Files\Content.Outlook\HCJ33PWM\schematic_sitelayout 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0850" y="2881313"/>
            <a:ext cx="2379663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5" descr="MICE-3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63875" y="4935538"/>
            <a:ext cx="3890963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38" y="2784475"/>
            <a:ext cx="4289425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17811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04EC2375 ISIS Ion source magnet flan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24328" y="5459732"/>
            <a:ext cx="1317769" cy="110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083717" y="6519446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ea typeface="ＭＳ Ｐゴシック" pitchFamily="34" charset="-128"/>
                <a:sym typeface="Wingdings" pitchFamily="2" charset="2"/>
              </a:rPr>
              <a:t>ISIS R&amp;D H- source</a:t>
            </a:r>
            <a:endParaRPr lang="en-GB" sz="16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39952" y="908720"/>
            <a:ext cx="1368152" cy="114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7"/>
          <p:cNvGrpSpPr>
            <a:grpSpLocks/>
          </p:cNvGrpSpPr>
          <p:nvPr/>
        </p:nvGrpSpPr>
        <p:grpSpPr bwMode="auto">
          <a:xfrm>
            <a:off x="42863" y="1052513"/>
            <a:ext cx="9101137" cy="5472112"/>
            <a:chOff x="42188" y="1052736"/>
            <a:chExt cx="9101812" cy="5472608"/>
          </a:xfrm>
        </p:grpSpPr>
        <p:sp>
          <p:nvSpPr>
            <p:cNvPr id="45089" name="Right Arrow 25"/>
            <p:cNvSpPr>
              <a:spLocks noChangeArrowheads="1"/>
            </p:cNvSpPr>
            <p:nvPr/>
          </p:nvSpPr>
          <p:spPr bwMode="auto">
            <a:xfrm>
              <a:off x="8172400" y="1196752"/>
              <a:ext cx="971600" cy="5184576"/>
            </a:xfrm>
            <a:prstGeom prst="rightArrow">
              <a:avLst>
                <a:gd name="adj1" fmla="val 80231"/>
                <a:gd name="adj2" fmla="val 40847"/>
              </a:avLst>
            </a:prstGeom>
            <a:gradFill rotWithShape="1">
              <a:gsLst>
                <a:gs pos="0">
                  <a:srgbClr val="C0E399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hangingPunct="0"/>
              <a:endParaRPr lang="en-GB" sz="2800" b="1">
                <a:latin typeface="Arial" charset="0"/>
              </a:endParaRPr>
            </a:p>
          </p:txBody>
        </p:sp>
        <p:sp>
          <p:nvSpPr>
            <p:cNvPr id="45090" name="Rectangle 6"/>
            <p:cNvSpPr>
              <a:spLocks noChangeArrowheads="1"/>
            </p:cNvSpPr>
            <p:nvPr/>
          </p:nvSpPr>
          <p:spPr bwMode="auto">
            <a:xfrm>
              <a:off x="42188" y="1052736"/>
              <a:ext cx="8136904" cy="5472608"/>
            </a:xfrm>
            <a:prstGeom prst="rect">
              <a:avLst/>
            </a:prstGeom>
            <a:solidFill>
              <a:srgbClr val="C0E3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hangingPunct="0"/>
              <a:endParaRPr lang="en-GB" sz="2800" b="1">
                <a:latin typeface="Arial" charset="0"/>
              </a:endParaRPr>
            </a:p>
          </p:txBody>
        </p:sp>
      </p:grp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120775" y="0"/>
            <a:ext cx="7129463" cy="836613"/>
          </a:xfrm>
        </p:spPr>
        <p:txBody>
          <a:bodyPr/>
          <a:lstStyle/>
          <a:p>
            <a:r>
              <a:rPr lang="en-GB">
                <a:latin typeface="Arial" charset="0"/>
                <a:ea typeface="ＭＳ Ｐゴシック" charset="0"/>
                <a:cs typeface="ＭＳ Ｐゴシック" charset="0"/>
              </a:rPr>
              <a:t>JAI Portfolio of projects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85738" y="1196975"/>
            <a:ext cx="2520950" cy="9366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+mn-cs"/>
              </a:rPr>
              <a:t>Advanced Instrumentation, diagnostic and devices</a:t>
            </a:r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2922588" y="1196975"/>
            <a:ext cx="2520950" cy="936625"/>
          </a:xfrm>
          <a:prstGeom prst="rect">
            <a:avLst/>
          </a:prstGeom>
          <a:solidFill>
            <a:srgbClr val="FF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GB" sz="1600" b="1">
                <a:solidFill>
                  <a:srgbClr val="C00000"/>
                </a:solidFill>
                <a:latin typeface="Arial" charset="0"/>
              </a:rPr>
              <a:t>Next generation compact light sources and laser-plasma FEL</a:t>
            </a:r>
          </a:p>
        </p:txBody>
      </p:sp>
      <p:sp>
        <p:nvSpPr>
          <p:cNvPr id="45062" name="Rectangle 9"/>
          <p:cNvSpPr>
            <a:spLocks noChangeArrowheads="1"/>
          </p:cNvSpPr>
          <p:nvPr/>
        </p:nvSpPr>
        <p:spPr bwMode="auto">
          <a:xfrm>
            <a:off x="5659438" y="1196975"/>
            <a:ext cx="2303462" cy="936625"/>
          </a:xfrm>
          <a:prstGeom prst="rect">
            <a:avLst/>
          </a:prstGeom>
          <a:solidFill>
            <a:srgbClr val="FFD1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GB" sz="1600" b="1">
                <a:solidFill>
                  <a:srgbClr val="C00000"/>
                </a:solidFill>
                <a:latin typeface="Arial" charset="0"/>
              </a:rPr>
              <a:t>Enabling accelerator techniques </a:t>
            </a:r>
            <a:r>
              <a:rPr lang="en-GB" sz="1400" b="1">
                <a:solidFill>
                  <a:srgbClr val="C00000"/>
                </a:solidFill>
                <a:latin typeface="Arial" charset="0"/>
              </a:rPr>
              <a:t>for scientific, medical &amp; energy applications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533400" y="5661025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Training: Accelerator Science &amp; Laser &amp; Plasma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11188" y="2244725"/>
            <a:ext cx="1584325" cy="320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Laser Wire</a:t>
            </a: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395288" y="3573463"/>
            <a:ext cx="1873250" cy="287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Smith Purcell</a:t>
            </a: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684213" y="4149725"/>
            <a:ext cx="1366837" cy="287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 err="1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Nano</a:t>
            </a: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BPM</a:t>
            </a: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684213" y="2924175"/>
            <a:ext cx="1295400" cy="288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FONT</a:t>
            </a:r>
          </a:p>
        </p:txBody>
      </p:sp>
      <p:sp>
        <p:nvSpPr>
          <p:cNvPr id="16" name="Text Box 50"/>
          <p:cNvSpPr txBox="1">
            <a:spLocks noChangeArrowheads="1"/>
          </p:cNvSpPr>
          <p:nvPr/>
        </p:nvSpPr>
        <p:spPr bwMode="auto">
          <a:xfrm>
            <a:off x="755650" y="4797425"/>
            <a:ext cx="1223963" cy="287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ODR/CDR</a:t>
            </a:r>
          </a:p>
        </p:txBody>
      </p:sp>
      <p:sp>
        <p:nvSpPr>
          <p:cNvPr id="45069" name="Text Box 11"/>
          <p:cNvSpPr txBox="1">
            <a:spLocks noChangeArrowheads="1"/>
          </p:cNvSpPr>
          <p:nvPr/>
        </p:nvSpPr>
        <p:spPr bwMode="auto">
          <a:xfrm>
            <a:off x="5940425" y="3429000"/>
            <a:ext cx="1295400" cy="2873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MICE / NF </a:t>
            </a:r>
          </a:p>
        </p:txBody>
      </p:sp>
      <p:sp>
        <p:nvSpPr>
          <p:cNvPr id="45070" name="Text Box 12"/>
          <p:cNvSpPr txBox="1">
            <a:spLocks noChangeArrowheads="1"/>
          </p:cNvSpPr>
          <p:nvPr/>
        </p:nvSpPr>
        <p:spPr bwMode="auto">
          <a:xfrm>
            <a:off x="5732463" y="4652963"/>
            <a:ext cx="1647825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Future Light Source</a:t>
            </a:r>
          </a:p>
        </p:txBody>
      </p:sp>
      <p:sp>
        <p:nvSpPr>
          <p:cNvPr id="45071" name="Text Box 13"/>
          <p:cNvSpPr txBox="1">
            <a:spLocks noChangeArrowheads="1"/>
          </p:cNvSpPr>
          <p:nvPr/>
        </p:nvSpPr>
        <p:spPr bwMode="auto">
          <a:xfrm>
            <a:off x="5724525" y="2276475"/>
            <a:ext cx="1871663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Diamond Light Source</a:t>
            </a:r>
          </a:p>
        </p:txBody>
      </p:sp>
      <p:sp>
        <p:nvSpPr>
          <p:cNvPr id="45072" name="Text Box 14"/>
          <p:cNvSpPr txBox="1">
            <a:spLocks noChangeArrowheads="1"/>
          </p:cNvSpPr>
          <p:nvPr/>
        </p:nvSpPr>
        <p:spPr bwMode="auto">
          <a:xfrm>
            <a:off x="5940425" y="3068638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ESS</a:t>
            </a:r>
          </a:p>
        </p:txBody>
      </p:sp>
      <p:sp>
        <p:nvSpPr>
          <p:cNvPr id="45073" name="Text Box 52"/>
          <p:cNvSpPr txBox="1">
            <a:spLocks noChangeArrowheads="1"/>
          </p:cNvSpPr>
          <p:nvPr/>
        </p:nvSpPr>
        <p:spPr bwMode="auto">
          <a:xfrm>
            <a:off x="3276600" y="2492375"/>
            <a:ext cx="2016125" cy="360363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L-P Compact source</a:t>
            </a:r>
          </a:p>
        </p:txBody>
      </p:sp>
      <p:sp>
        <p:nvSpPr>
          <p:cNvPr id="45074" name="Text Box 24"/>
          <p:cNvSpPr txBox="1">
            <a:spLocks noChangeArrowheads="1"/>
          </p:cNvSpPr>
          <p:nvPr/>
        </p:nvSpPr>
        <p:spPr bwMode="auto">
          <a:xfrm>
            <a:off x="149225" y="6092825"/>
            <a:ext cx="2520950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Graduate Courses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5" name="Text Box 24"/>
          <p:cNvSpPr txBox="1">
            <a:spLocks noChangeArrowheads="1"/>
          </p:cNvSpPr>
          <p:nvPr/>
        </p:nvSpPr>
        <p:spPr bwMode="auto">
          <a:xfrm>
            <a:off x="2851150" y="6092825"/>
            <a:ext cx="2519363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Undergraduate Courses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6" name="Text Box 24"/>
          <p:cNvSpPr txBox="1">
            <a:spLocks noChangeArrowheads="1"/>
          </p:cNvSpPr>
          <p:nvPr/>
        </p:nvSpPr>
        <p:spPr bwMode="auto">
          <a:xfrm>
            <a:off x="5514975" y="6092825"/>
            <a:ext cx="2519363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Schools and Workshops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7" name="Text Box 24"/>
          <p:cNvSpPr txBox="1">
            <a:spLocks noChangeArrowheads="1"/>
          </p:cNvSpPr>
          <p:nvPr/>
        </p:nvSpPr>
        <p:spPr bwMode="auto">
          <a:xfrm rot="-5400000">
            <a:off x="6996113" y="3740150"/>
            <a:ext cx="1944688" cy="312737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eaVert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C00000"/>
                </a:solidFill>
                <a:latin typeface="Arial" charset="0"/>
              </a:rPr>
              <a:t>OUTREACH</a:t>
            </a:r>
            <a:endParaRPr lang="en-GB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78" name="Text Box 24"/>
          <p:cNvSpPr txBox="1">
            <a:spLocks noChangeArrowheads="1"/>
          </p:cNvSpPr>
          <p:nvPr/>
        </p:nvSpPr>
        <p:spPr bwMode="auto">
          <a:xfrm>
            <a:off x="8172450" y="3284538"/>
            <a:ext cx="863600" cy="215900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Seminars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79" name="Text Box 24"/>
          <p:cNvSpPr txBox="1">
            <a:spLocks noChangeArrowheads="1"/>
          </p:cNvSpPr>
          <p:nvPr/>
        </p:nvSpPr>
        <p:spPr bwMode="auto">
          <a:xfrm>
            <a:off x="8172450" y="4149725"/>
            <a:ext cx="863600" cy="215900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Exhibitions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8172450" y="3716338"/>
            <a:ext cx="863600" cy="217487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Meetings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81" name="Text Box 66"/>
          <p:cNvSpPr txBox="1">
            <a:spLocks noChangeArrowheads="1"/>
          </p:cNvSpPr>
          <p:nvPr/>
        </p:nvSpPr>
        <p:spPr bwMode="auto">
          <a:xfrm>
            <a:off x="5580063" y="3860800"/>
            <a:ext cx="2016125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PAMELA/EMMA, PTCRi</a:t>
            </a:r>
          </a:p>
        </p:txBody>
      </p:sp>
      <p:sp>
        <p:nvSpPr>
          <p:cNvPr id="45082" name="Text Box 14"/>
          <p:cNvSpPr txBox="1">
            <a:spLocks noChangeArrowheads="1"/>
          </p:cNvSpPr>
          <p:nvPr/>
        </p:nvSpPr>
        <p:spPr bwMode="auto">
          <a:xfrm>
            <a:off x="5940425" y="5445125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LC</a:t>
            </a:r>
          </a:p>
        </p:txBody>
      </p:sp>
      <p:sp>
        <p:nvSpPr>
          <p:cNvPr id="45083" name="Text Box 14"/>
          <p:cNvSpPr txBox="1">
            <a:spLocks noChangeArrowheads="1"/>
          </p:cNvSpPr>
          <p:nvPr/>
        </p:nvSpPr>
        <p:spPr bwMode="auto">
          <a:xfrm>
            <a:off x="5940425" y="4292600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LHC Upgrade</a:t>
            </a:r>
          </a:p>
        </p:txBody>
      </p:sp>
      <p:sp>
        <p:nvSpPr>
          <p:cNvPr id="45084" name="Text Box 14"/>
          <p:cNvSpPr txBox="1">
            <a:spLocks noChangeArrowheads="1"/>
          </p:cNvSpPr>
          <p:nvPr/>
        </p:nvSpPr>
        <p:spPr bwMode="auto">
          <a:xfrm>
            <a:off x="5940425" y="2708275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ISIS</a:t>
            </a:r>
          </a:p>
        </p:txBody>
      </p:sp>
      <p:sp>
        <p:nvSpPr>
          <p:cNvPr id="45085" name="Text Box 14"/>
          <p:cNvSpPr txBox="1">
            <a:spLocks noChangeArrowheads="1"/>
          </p:cNvSpPr>
          <p:nvPr/>
        </p:nvSpPr>
        <p:spPr bwMode="auto">
          <a:xfrm>
            <a:off x="5940425" y="5084763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Future high W p</a:t>
            </a:r>
          </a:p>
        </p:txBody>
      </p:sp>
      <p:sp>
        <p:nvSpPr>
          <p:cNvPr id="45086" name="Text Box 52"/>
          <p:cNvSpPr txBox="1">
            <a:spLocks noChangeArrowheads="1"/>
          </p:cNvSpPr>
          <p:nvPr/>
        </p:nvSpPr>
        <p:spPr bwMode="auto">
          <a:xfrm>
            <a:off x="3276600" y="3141663"/>
            <a:ext cx="2016125" cy="358775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Lasers 4 Accelerators</a:t>
            </a:r>
          </a:p>
        </p:txBody>
      </p:sp>
      <p:sp>
        <p:nvSpPr>
          <p:cNvPr id="45087" name="Text Box 52"/>
          <p:cNvSpPr txBox="1">
            <a:spLocks noChangeArrowheads="1"/>
          </p:cNvSpPr>
          <p:nvPr/>
        </p:nvSpPr>
        <p:spPr bwMode="auto">
          <a:xfrm>
            <a:off x="3276600" y="3789363"/>
            <a:ext cx="2016125" cy="360362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L-P towards FEL</a:t>
            </a:r>
          </a:p>
        </p:txBody>
      </p:sp>
      <p:sp>
        <p:nvSpPr>
          <p:cNvPr id="45088" name="Text Box 52"/>
          <p:cNvSpPr txBox="1">
            <a:spLocks noChangeArrowheads="1"/>
          </p:cNvSpPr>
          <p:nvPr/>
        </p:nvSpPr>
        <p:spPr bwMode="auto">
          <a:xfrm>
            <a:off x="3276600" y="4508500"/>
            <a:ext cx="2016125" cy="360363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High f rep laser for LP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2863" y="1052513"/>
            <a:ext cx="9101137" cy="5472112"/>
            <a:chOff x="42188" y="1052736"/>
            <a:chExt cx="9101812" cy="5472608"/>
          </a:xfrm>
        </p:grpSpPr>
        <p:sp>
          <p:nvSpPr>
            <p:cNvPr id="45089" name="Right Arrow 25"/>
            <p:cNvSpPr>
              <a:spLocks noChangeArrowheads="1"/>
            </p:cNvSpPr>
            <p:nvPr/>
          </p:nvSpPr>
          <p:spPr bwMode="auto">
            <a:xfrm>
              <a:off x="8172400" y="1196752"/>
              <a:ext cx="971600" cy="5184576"/>
            </a:xfrm>
            <a:prstGeom prst="rightArrow">
              <a:avLst>
                <a:gd name="adj1" fmla="val 80231"/>
                <a:gd name="adj2" fmla="val 40847"/>
              </a:avLst>
            </a:prstGeom>
            <a:gradFill rotWithShape="1">
              <a:gsLst>
                <a:gs pos="0">
                  <a:srgbClr val="C0E399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hangingPunct="0"/>
              <a:endParaRPr lang="en-GB" sz="2800" b="1">
                <a:latin typeface="Arial" charset="0"/>
              </a:endParaRPr>
            </a:p>
          </p:txBody>
        </p:sp>
        <p:sp>
          <p:nvSpPr>
            <p:cNvPr id="45090" name="Rectangle 6"/>
            <p:cNvSpPr>
              <a:spLocks noChangeArrowheads="1"/>
            </p:cNvSpPr>
            <p:nvPr/>
          </p:nvSpPr>
          <p:spPr bwMode="auto">
            <a:xfrm>
              <a:off x="42188" y="1052736"/>
              <a:ext cx="8136904" cy="5472608"/>
            </a:xfrm>
            <a:prstGeom prst="rect">
              <a:avLst/>
            </a:prstGeom>
            <a:solidFill>
              <a:srgbClr val="C0E3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1"/>
            <a:lstStyle/>
            <a:p>
              <a:pPr eaLnBrk="0" hangingPunct="0"/>
              <a:endParaRPr lang="en-GB" sz="2800" b="1">
                <a:latin typeface="Arial" charset="0"/>
              </a:endParaRPr>
            </a:p>
          </p:txBody>
        </p:sp>
      </p:grp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120775" y="0"/>
            <a:ext cx="7129463" cy="836613"/>
          </a:xfrm>
        </p:spPr>
        <p:txBody>
          <a:bodyPr/>
          <a:lstStyle/>
          <a:p>
            <a:r>
              <a:rPr lang="en-GB" dirty="0">
                <a:latin typeface="Arial" charset="0"/>
                <a:ea typeface="ＭＳ Ｐゴシック" charset="0"/>
                <a:cs typeface="ＭＳ Ｐゴシック" charset="0"/>
              </a:rPr>
              <a:t>JAI Portfolio of projects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85738" y="1196975"/>
            <a:ext cx="2520950" cy="9366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+mn-cs"/>
              </a:rPr>
              <a:t>Advanced Instrumentation, diagnostic and devices</a:t>
            </a:r>
          </a:p>
        </p:txBody>
      </p:sp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2922588" y="1196975"/>
            <a:ext cx="2520950" cy="936625"/>
          </a:xfrm>
          <a:prstGeom prst="rect">
            <a:avLst/>
          </a:prstGeom>
          <a:solidFill>
            <a:srgbClr val="FF696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GB" sz="1600" b="1">
                <a:solidFill>
                  <a:srgbClr val="C00000"/>
                </a:solidFill>
                <a:latin typeface="Arial" charset="0"/>
              </a:rPr>
              <a:t>Next generation compact light sources and laser-plasma FEL</a:t>
            </a:r>
          </a:p>
        </p:txBody>
      </p:sp>
      <p:sp>
        <p:nvSpPr>
          <p:cNvPr id="45062" name="Rectangle 9"/>
          <p:cNvSpPr>
            <a:spLocks noChangeArrowheads="1"/>
          </p:cNvSpPr>
          <p:nvPr/>
        </p:nvSpPr>
        <p:spPr bwMode="auto">
          <a:xfrm>
            <a:off x="5659438" y="1196975"/>
            <a:ext cx="2303462" cy="936625"/>
          </a:xfrm>
          <a:prstGeom prst="rect">
            <a:avLst/>
          </a:prstGeom>
          <a:solidFill>
            <a:srgbClr val="FFD1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r>
              <a:rPr lang="en-GB" sz="1600" b="1">
                <a:solidFill>
                  <a:srgbClr val="C00000"/>
                </a:solidFill>
                <a:latin typeface="Arial" charset="0"/>
              </a:rPr>
              <a:t>Enabling accelerator techniques </a:t>
            </a:r>
            <a:r>
              <a:rPr lang="en-GB" sz="1400" b="1">
                <a:solidFill>
                  <a:srgbClr val="C00000"/>
                </a:solidFill>
                <a:latin typeface="Arial" charset="0"/>
              </a:rPr>
              <a:t>for scientific, medical &amp; energy applications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533400" y="5661025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rgbClr val="006600"/>
                </a:solidFill>
                <a:latin typeface="+mn-lt"/>
                <a:ea typeface="+mn-ea"/>
                <a:cs typeface="+mn-cs"/>
              </a:rPr>
              <a:t>Training: Accelerator Science &amp; Laser &amp; Plasma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11188" y="2244725"/>
            <a:ext cx="1584325" cy="3206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Laser Wire</a:t>
            </a:r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395288" y="3573463"/>
            <a:ext cx="1873250" cy="287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Smith Purcell</a:t>
            </a: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684213" y="4149725"/>
            <a:ext cx="1366837" cy="287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 err="1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Nano</a:t>
            </a: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 BPM</a:t>
            </a: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684213" y="2924175"/>
            <a:ext cx="1295400" cy="2889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FONT</a:t>
            </a:r>
          </a:p>
        </p:txBody>
      </p:sp>
      <p:sp>
        <p:nvSpPr>
          <p:cNvPr id="16" name="Text Box 50"/>
          <p:cNvSpPr txBox="1">
            <a:spLocks noChangeArrowheads="1"/>
          </p:cNvSpPr>
          <p:nvPr/>
        </p:nvSpPr>
        <p:spPr bwMode="auto">
          <a:xfrm>
            <a:off x="755650" y="4797425"/>
            <a:ext cx="1223963" cy="2873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/>
          <a:p>
            <a:pPr algn="ctr" eaLnBrk="0" hangingPunct="0">
              <a:lnSpc>
                <a:spcPct val="50000"/>
              </a:lnSpc>
              <a:defRPr/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  <a:cs typeface="+mn-cs"/>
              </a:rPr>
              <a:t>ODR/CDR</a:t>
            </a:r>
          </a:p>
        </p:txBody>
      </p:sp>
      <p:sp>
        <p:nvSpPr>
          <p:cNvPr id="45069" name="Text Box 11"/>
          <p:cNvSpPr txBox="1">
            <a:spLocks noChangeArrowheads="1"/>
          </p:cNvSpPr>
          <p:nvPr/>
        </p:nvSpPr>
        <p:spPr bwMode="auto">
          <a:xfrm>
            <a:off x="5940425" y="3429000"/>
            <a:ext cx="1295400" cy="2873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MICE / NF </a:t>
            </a:r>
          </a:p>
        </p:txBody>
      </p:sp>
      <p:sp>
        <p:nvSpPr>
          <p:cNvPr id="45070" name="Text Box 12"/>
          <p:cNvSpPr txBox="1">
            <a:spLocks noChangeArrowheads="1"/>
          </p:cNvSpPr>
          <p:nvPr/>
        </p:nvSpPr>
        <p:spPr bwMode="auto">
          <a:xfrm>
            <a:off x="5732463" y="4652963"/>
            <a:ext cx="1647825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Future Light Source</a:t>
            </a:r>
          </a:p>
        </p:txBody>
      </p:sp>
      <p:sp>
        <p:nvSpPr>
          <p:cNvPr id="45071" name="Text Box 13"/>
          <p:cNvSpPr txBox="1">
            <a:spLocks noChangeArrowheads="1"/>
          </p:cNvSpPr>
          <p:nvPr/>
        </p:nvSpPr>
        <p:spPr bwMode="auto">
          <a:xfrm>
            <a:off x="5724525" y="2276475"/>
            <a:ext cx="1871663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Diamond Light Source</a:t>
            </a:r>
          </a:p>
        </p:txBody>
      </p:sp>
      <p:sp>
        <p:nvSpPr>
          <p:cNvPr id="45072" name="Text Box 14"/>
          <p:cNvSpPr txBox="1">
            <a:spLocks noChangeArrowheads="1"/>
          </p:cNvSpPr>
          <p:nvPr/>
        </p:nvSpPr>
        <p:spPr bwMode="auto">
          <a:xfrm>
            <a:off x="5940425" y="3068638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ESS</a:t>
            </a:r>
          </a:p>
        </p:txBody>
      </p:sp>
      <p:sp>
        <p:nvSpPr>
          <p:cNvPr id="45073" name="Text Box 52"/>
          <p:cNvSpPr txBox="1">
            <a:spLocks noChangeArrowheads="1"/>
          </p:cNvSpPr>
          <p:nvPr/>
        </p:nvSpPr>
        <p:spPr bwMode="auto">
          <a:xfrm>
            <a:off x="3276600" y="2492375"/>
            <a:ext cx="2016125" cy="360363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L-P Compact source</a:t>
            </a:r>
          </a:p>
        </p:txBody>
      </p:sp>
      <p:sp>
        <p:nvSpPr>
          <p:cNvPr id="45074" name="Text Box 24"/>
          <p:cNvSpPr txBox="1">
            <a:spLocks noChangeArrowheads="1"/>
          </p:cNvSpPr>
          <p:nvPr/>
        </p:nvSpPr>
        <p:spPr bwMode="auto">
          <a:xfrm>
            <a:off x="149225" y="6092825"/>
            <a:ext cx="2520950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Graduate Courses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5" name="Text Box 24"/>
          <p:cNvSpPr txBox="1">
            <a:spLocks noChangeArrowheads="1"/>
          </p:cNvSpPr>
          <p:nvPr/>
        </p:nvSpPr>
        <p:spPr bwMode="auto">
          <a:xfrm>
            <a:off x="2851150" y="6092825"/>
            <a:ext cx="2519363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Undergraduate Courses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6" name="Text Box 24"/>
          <p:cNvSpPr txBox="1">
            <a:spLocks noChangeArrowheads="1"/>
          </p:cNvSpPr>
          <p:nvPr/>
        </p:nvSpPr>
        <p:spPr bwMode="auto">
          <a:xfrm>
            <a:off x="5514975" y="6092825"/>
            <a:ext cx="2519363" cy="314325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006600"/>
                </a:solidFill>
                <a:latin typeface="Arial" charset="0"/>
              </a:rPr>
              <a:t>Schools and Workshops</a:t>
            </a:r>
            <a:endParaRPr lang="en-GB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45077" name="Text Box 24"/>
          <p:cNvSpPr txBox="1">
            <a:spLocks noChangeArrowheads="1"/>
          </p:cNvSpPr>
          <p:nvPr/>
        </p:nvSpPr>
        <p:spPr bwMode="auto">
          <a:xfrm rot="-5400000">
            <a:off x="6996113" y="3740150"/>
            <a:ext cx="1944688" cy="312737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vert="eaVert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400" b="1">
                <a:solidFill>
                  <a:srgbClr val="C00000"/>
                </a:solidFill>
                <a:latin typeface="Arial" charset="0"/>
              </a:rPr>
              <a:t>OUTREACH</a:t>
            </a:r>
            <a:endParaRPr lang="en-GB" b="1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78" name="Text Box 24"/>
          <p:cNvSpPr txBox="1">
            <a:spLocks noChangeArrowheads="1"/>
          </p:cNvSpPr>
          <p:nvPr/>
        </p:nvSpPr>
        <p:spPr bwMode="auto">
          <a:xfrm>
            <a:off x="8172450" y="3284538"/>
            <a:ext cx="863600" cy="215900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Seminars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79" name="Text Box 24"/>
          <p:cNvSpPr txBox="1">
            <a:spLocks noChangeArrowheads="1"/>
          </p:cNvSpPr>
          <p:nvPr/>
        </p:nvSpPr>
        <p:spPr bwMode="auto">
          <a:xfrm>
            <a:off x="8172450" y="4149725"/>
            <a:ext cx="863600" cy="215900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Exhibitions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8172450" y="3716338"/>
            <a:ext cx="863600" cy="217487"/>
          </a:xfrm>
          <a:prstGeom prst="rect">
            <a:avLst/>
          </a:prstGeom>
          <a:solidFill>
            <a:srgbClr val="D2ECB6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>
                <a:solidFill>
                  <a:srgbClr val="C00000"/>
                </a:solidFill>
                <a:latin typeface="Arial" charset="0"/>
              </a:rPr>
              <a:t>Meetings</a:t>
            </a:r>
            <a:endParaRPr lang="en-GB" sz="200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45081" name="Text Box 66"/>
          <p:cNvSpPr txBox="1">
            <a:spLocks noChangeArrowheads="1"/>
          </p:cNvSpPr>
          <p:nvPr/>
        </p:nvSpPr>
        <p:spPr bwMode="auto">
          <a:xfrm>
            <a:off x="5580063" y="3860800"/>
            <a:ext cx="2016125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GB" sz="1200" b="1">
                <a:solidFill>
                  <a:srgbClr val="C00000"/>
                </a:solidFill>
                <a:latin typeface="Arial" charset="0"/>
              </a:rPr>
              <a:t>PAMELA/EMMA, PTCRi</a:t>
            </a:r>
          </a:p>
        </p:txBody>
      </p:sp>
      <p:sp>
        <p:nvSpPr>
          <p:cNvPr id="45082" name="Text Box 14"/>
          <p:cNvSpPr txBox="1">
            <a:spLocks noChangeArrowheads="1"/>
          </p:cNvSpPr>
          <p:nvPr/>
        </p:nvSpPr>
        <p:spPr bwMode="auto">
          <a:xfrm>
            <a:off x="5940425" y="5445125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LC</a:t>
            </a:r>
          </a:p>
        </p:txBody>
      </p:sp>
      <p:sp>
        <p:nvSpPr>
          <p:cNvPr id="45083" name="Text Box 14"/>
          <p:cNvSpPr txBox="1">
            <a:spLocks noChangeArrowheads="1"/>
          </p:cNvSpPr>
          <p:nvPr/>
        </p:nvSpPr>
        <p:spPr bwMode="auto">
          <a:xfrm>
            <a:off x="5940425" y="4292600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LHC Upgrade</a:t>
            </a:r>
          </a:p>
        </p:txBody>
      </p:sp>
      <p:sp>
        <p:nvSpPr>
          <p:cNvPr id="45084" name="Text Box 14"/>
          <p:cNvSpPr txBox="1">
            <a:spLocks noChangeArrowheads="1"/>
          </p:cNvSpPr>
          <p:nvPr/>
        </p:nvSpPr>
        <p:spPr bwMode="auto">
          <a:xfrm>
            <a:off x="5940425" y="2708275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ISIS</a:t>
            </a:r>
          </a:p>
        </p:txBody>
      </p:sp>
      <p:sp>
        <p:nvSpPr>
          <p:cNvPr id="45085" name="Text Box 14"/>
          <p:cNvSpPr txBox="1">
            <a:spLocks noChangeArrowheads="1"/>
          </p:cNvSpPr>
          <p:nvPr/>
        </p:nvSpPr>
        <p:spPr bwMode="auto">
          <a:xfrm>
            <a:off x="5940425" y="5084763"/>
            <a:ext cx="1295400" cy="2159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70000"/>
              </a:lnSpc>
            </a:pPr>
            <a:r>
              <a:rPr lang="en-GB" sz="1200" b="1">
                <a:solidFill>
                  <a:srgbClr val="C00000"/>
                </a:solidFill>
                <a:latin typeface="Arial" charset="0"/>
              </a:rPr>
              <a:t>Future high W p</a:t>
            </a:r>
          </a:p>
        </p:txBody>
      </p:sp>
      <p:sp>
        <p:nvSpPr>
          <p:cNvPr id="45086" name="Text Box 52"/>
          <p:cNvSpPr txBox="1">
            <a:spLocks noChangeArrowheads="1"/>
          </p:cNvSpPr>
          <p:nvPr/>
        </p:nvSpPr>
        <p:spPr bwMode="auto">
          <a:xfrm>
            <a:off x="3276600" y="3141663"/>
            <a:ext cx="2016125" cy="358775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Lasers 4 Accelerators</a:t>
            </a:r>
          </a:p>
        </p:txBody>
      </p:sp>
      <p:sp>
        <p:nvSpPr>
          <p:cNvPr id="45087" name="Text Box 52"/>
          <p:cNvSpPr txBox="1">
            <a:spLocks noChangeArrowheads="1"/>
          </p:cNvSpPr>
          <p:nvPr/>
        </p:nvSpPr>
        <p:spPr bwMode="auto">
          <a:xfrm>
            <a:off x="3276600" y="3789363"/>
            <a:ext cx="2016125" cy="360362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L-P towards FEL</a:t>
            </a:r>
          </a:p>
        </p:txBody>
      </p:sp>
      <p:sp>
        <p:nvSpPr>
          <p:cNvPr id="45088" name="Text Box 52"/>
          <p:cNvSpPr txBox="1">
            <a:spLocks noChangeArrowheads="1"/>
          </p:cNvSpPr>
          <p:nvPr/>
        </p:nvSpPr>
        <p:spPr bwMode="auto">
          <a:xfrm>
            <a:off x="3276600" y="4508500"/>
            <a:ext cx="2016125" cy="360363"/>
          </a:xfrm>
          <a:prstGeom prst="rect">
            <a:avLst/>
          </a:prstGeom>
          <a:solidFill>
            <a:srgbClr val="FFEEB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</a:pPr>
            <a:r>
              <a:rPr lang="en-GB" sz="1400" b="1">
                <a:solidFill>
                  <a:srgbClr val="C00000"/>
                </a:solidFill>
                <a:latin typeface="Arial" charset="0"/>
              </a:rPr>
              <a:t>High f rep laser for LP </a:t>
            </a:r>
          </a:p>
        </p:txBody>
      </p:sp>
      <p:sp>
        <p:nvSpPr>
          <p:cNvPr id="35" name="Oval 34"/>
          <p:cNvSpPr/>
          <p:nvPr/>
        </p:nvSpPr>
        <p:spPr bwMode="auto">
          <a:xfrm rot="17289174">
            <a:off x="-563841" y="1995441"/>
            <a:ext cx="4314478" cy="2379655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 rot="17289174">
            <a:off x="5924033" y="661222"/>
            <a:ext cx="1657828" cy="2379655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 rot="17289174">
            <a:off x="6408565" y="4775216"/>
            <a:ext cx="364554" cy="1525522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 rot="17289174">
            <a:off x="6364653" y="3770453"/>
            <a:ext cx="613873" cy="165327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 rot="16200000">
            <a:off x="3115942" y="3503266"/>
            <a:ext cx="508571" cy="468052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641848" y="5066020"/>
            <a:ext cx="3578224" cy="523220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GB" sz="2800" b="1" kern="0" dirty="0" smtClean="0">
                <a:solidFill>
                  <a:srgbClr val="FF3300"/>
                </a:solidFill>
                <a:latin typeface="Arial" charset="0"/>
                <a:ea typeface="ＭＳ Ｐゴシック" charset="0"/>
                <a:cs typeface="ＭＳ Ｐゴシック" charset="0"/>
              </a:rPr>
              <a:t>Synergy w Super-B </a:t>
            </a:r>
            <a:endParaRPr lang="en-GB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P2_jitterhists"/>
          <p:cNvPicPr>
            <a:picLocks noChangeAspect="1" noChangeArrowheads="1"/>
          </p:cNvPicPr>
          <p:nvPr/>
        </p:nvPicPr>
        <p:blipFill>
          <a:blip r:embed="rId2" cstate="print"/>
          <a:srcRect l="52074" t="6320" r="7611" b="51207"/>
          <a:stretch>
            <a:fillRect/>
          </a:stretch>
        </p:blipFill>
        <p:spPr bwMode="auto">
          <a:xfrm>
            <a:off x="5562600" y="1327150"/>
            <a:ext cx="20859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FONT fast feedback R&amp;D</a:t>
            </a:r>
            <a:endParaRPr kumimoji="0" lang="en-US" sz="1400" b="1" i="0" u="none" strike="noStrike" kern="0" cap="none" spc="0" normalizeH="0" baseline="0" noProof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-3175" y="1279525"/>
            <a:ext cx="8991600" cy="5486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ILC intra-train FB prototype at ATF2: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ILC goals met: latency, BPM resolution, drive 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Beam correction demonstrated to 400nm level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y, y’ coupled-loop FB (ATF goals 1,2) commissioning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ILC + CLIC interaction point collision FB: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Conceptually engineered designs within MDI 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Documented in CLIC CDR, design iterations ongoing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Luminosity performance simulations</a:t>
            </a:r>
            <a:endParaRPr kumimoji="0" lang="en-GB" sz="2000" b="1" i="0" u="none" strike="noStrike" kern="0" cap="none" spc="0" normalizeH="0" baseline="0" noProof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CLIC drive-beam phase stability FF system: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Conceptual design now documented in CDR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Amplifier design in progress: aiming for CLIC</a:t>
            </a:r>
          </a:p>
          <a:p>
            <a:pPr marL="342900" marR="0" lvl="0" indent="-342900" algn="l" defTabSz="914400" rtl="0" eaLnBrk="0" fontAlgn="base" latinLnBrk="0" hangingPunct="0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prototype and beam tests at CTF3 (2014) </a:t>
            </a:r>
          </a:p>
        </p:txBody>
      </p:sp>
      <p:pic>
        <p:nvPicPr>
          <p:cNvPr id="6" name="Picture 4" descr="IMG_03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0950" y="0"/>
            <a:ext cx="1543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4900" y="2971800"/>
            <a:ext cx="2795588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" name="Picture 33"/>
          <p:cNvPicPr>
            <a:picLocks noChangeAspect="1" noChangeArrowheads="1"/>
          </p:cNvPicPr>
          <p:nvPr/>
        </p:nvPicPr>
        <p:blipFill>
          <a:blip r:embed="rId5" cstate="print"/>
          <a:srcRect b="7588"/>
          <a:stretch>
            <a:fillRect/>
          </a:stretch>
        </p:blipFill>
        <p:spPr bwMode="auto">
          <a:xfrm>
            <a:off x="5905500" y="4953000"/>
            <a:ext cx="32385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0" y="762000"/>
            <a:ext cx="77374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GB" sz="1400" b="1">
                <a:solidFill>
                  <a:srgbClr val="000000"/>
                </a:solidFill>
                <a:latin typeface="Arial" charset="0"/>
                <a:cs typeface="Times New Roman" charset="0"/>
              </a:rPr>
              <a:t>Philip Burrows, Glenn Christian, </a:t>
            </a:r>
            <a:r>
              <a:rPr kumimoji="1" lang="en-GB" sz="1400" b="1" i="1">
                <a:solidFill>
                  <a:srgbClr val="000000"/>
                </a:solidFill>
                <a:latin typeface="Arial" charset="0"/>
                <a:cs typeface="Times New Roman" charset="0"/>
              </a:rPr>
              <a:t>Javier Resta Lopez, </a:t>
            </a:r>
            <a:r>
              <a:rPr kumimoji="1" lang="en-GB" sz="1400" b="1">
                <a:solidFill>
                  <a:srgbClr val="000000"/>
                </a:solidFill>
                <a:latin typeface="Arial" charset="0"/>
                <a:cs typeface="Times New Roman" charset="0"/>
              </a:rPr>
              <a:t>Colin Perry, Ben Constance, </a:t>
            </a:r>
            <a:br>
              <a:rPr kumimoji="1" lang="en-GB" sz="1400" b="1">
                <a:solidFill>
                  <a:srgbClr val="000000"/>
                </a:solidFill>
                <a:latin typeface="Arial" charset="0"/>
                <a:cs typeface="Times New Roman" charset="0"/>
              </a:rPr>
            </a:br>
            <a:r>
              <a:rPr kumimoji="1" lang="en-GB" sz="1400" b="1">
                <a:solidFill>
                  <a:srgbClr val="000099"/>
                </a:solidFill>
                <a:latin typeface="Arial" charset="0"/>
                <a:cs typeface="Times New Roman" charset="0"/>
              </a:rPr>
              <a:t>Robert Apsimon, Douglas Bett, Alexander Gerbershagen, Michael Davis, Neven Blaskovic</a:t>
            </a:r>
            <a:endParaRPr kumimoji="1" lang="en-US" sz="1400" b="1">
              <a:solidFill>
                <a:srgbClr val="000099"/>
              </a:solidFill>
              <a:latin typeface="Arial" charset="0"/>
              <a:cs typeface="Times New Roman" charset="0"/>
            </a:endParaRPr>
          </a:p>
        </p:txBody>
      </p:sp>
    </p:spTree>
  </p:cSld>
  <p:clrMapOvr>
    <a:masterClrMapping/>
  </p:clrMapOvr>
  <p:transition>
    <p:pull dir="l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15616" y="260648"/>
            <a:ext cx="7632848" cy="57596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Machine Detector Interface &amp; Final Focus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371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kumimoji="1" lang="en-GB" sz="2000" b="1" dirty="0" smtClean="0">
                <a:latin typeface="Arial" charset="0"/>
              </a:rPr>
              <a:t>ILC/CLIC MDI panel </a:t>
            </a:r>
            <a:r>
              <a:rPr kumimoji="1" lang="en-GB" sz="2000" b="1" dirty="0">
                <a:latin typeface="Arial" charset="0"/>
              </a:rPr>
              <a:t>establishing parameters for: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IR hall size, layout, access shafts, crane coverage, facilities + services …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push-pull scheme for </a:t>
            </a:r>
            <a:r>
              <a:rPr kumimoji="1" lang="en-GB" sz="2000" b="1" dirty="0" err="1">
                <a:latin typeface="Arial" charset="0"/>
              </a:rPr>
              <a:t>SiD</a:t>
            </a:r>
            <a:r>
              <a:rPr kumimoji="1" lang="en-GB" sz="2000" b="1" dirty="0">
                <a:latin typeface="Arial" charset="0"/>
              </a:rPr>
              <a:t> + ILD detectors (platform, motion system, alignment …)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backgrounds + radiation shielding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detector assembly/access scheme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support scheme for QD0s within detector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QD0 - QD0 relative stability + alignment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QD0 - QF1 interface + alignment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IP feedback integration …</a:t>
            </a:r>
          </a:p>
          <a:p>
            <a:pPr marL="457200" indent="-457200" eaLnBrk="0" hangingPunct="0">
              <a:lnSpc>
                <a:spcPct val="65000"/>
              </a:lnSpc>
              <a:spcBef>
                <a:spcPct val="20000"/>
              </a:spcBef>
              <a:buClr>
                <a:schemeClr val="tx1"/>
              </a:buClr>
            </a:pPr>
            <a:endParaRPr kumimoji="1" lang="en-GB" sz="2000" b="1" dirty="0"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kumimoji="1" lang="en-GB" sz="2000" b="1" dirty="0">
                <a:latin typeface="Arial" charset="0"/>
              </a:rPr>
              <a:t>CLIC MDI team (PB) – many common issues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kumimoji="1" lang="en-GB" sz="2000" b="1" dirty="0">
                <a:latin typeface="Arial" charset="0"/>
              </a:rPr>
              <a:t>contributed IP feedback sections to MDI 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kumimoji="1" lang="en-GB" sz="2000" b="1" dirty="0">
                <a:latin typeface="Arial" charset="0"/>
              </a:rPr>
              <a:t>	chapter of </a:t>
            </a:r>
            <a:r>
              <a:rPr kumimoji="1" lang="en-GB" sz="2000" b="1" dirty="0" smtClean="0">
                <a:latin typeface="Arial" charset="0"/>
              </a:rPr>
              <a:t>CDR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kumimoji="1" lang="en-GB" sz="2000" b="1" dirty="0" smtClean="0">
                <a:latin typeface="Arial" charset="0"/>
              </a:rPr>
              <a:t>Final Focus expertise </a:t>
            </a:r>
            <a:endParaRPr kumimoji="1" lang="en-GB" sz="2000" b="1" dirty="0">
              <a:latin typeface="Arial" charset="0"/>
            </a:endParaRPr>
          </a:p>
          <a:p>
            <a:pPr marL="457200" indent="-457200" eaLnBrk="0" hangingPunct="0">
              <a:lnSpc>
                <a:spcPct val="20000"/>
              </a:lnSpc>
              <a:spcBef>
                <a:spcPct val="20000"/>
              </a:spcBef>
              <a:buClr>
                <a:schemeClr val="tx1"/>
              </a:buClr>
            </a:pPr>
            <a:endParaRPr kumimoji="1" lang="en-GB" sz="2000" b="1" dirty="0"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</a:pPr>
            <a:r>
              <a:rPr kumimoji="1" lang="en-GB" sz="2000" b="1" dirty="0">
                <a:solidFill>
                  <a:srgbClr val="FF0000"/>
                </a:solidFill>
                <a:latin typeface="Arial" charset="0"/>
              </a:rPr>
              <a:t>Generic expertise applicable to other projects (</a:t>
            </a:r>
            <a:r>
              <a:rPr kumimoji="1" lang="en-GB" sz="2000" b="1" dirty="0" err="1">
                <a:solidFill>
                  <a:srgbClr val="FF0000"/>
                </a:solidFill>
                <a:latin typeface="Arial" charset="0"/>
              </a:rPr>
              <a:t>eg</a:t>
            </a:r>
            <a:r>
              <a:rPr kumimoji="1" lang="en-GB" sz="2000" b="1" dirty="0">
                <a:solidFill>
                  <a:srgbClr val="FF0000"/>
                </a:solidFill>
                <a:latin typeface="Arial" charset="0"/>
              </a:rPr>
              <a:t>. </a:t>
            </a:r>
            <a:r>
              <a:rPr kumimoji="1" lang="en-GB" sz="2000" b="1" dirty="0" err="1">
                <a:solidFill>
                  <a:srgbClr val="FF0000"/>
                </a:solidFill>
                <a:latin typeface="Arial" charset="0"/>
              </a:rPr>
              <a:t>SuperB</a:t>
            </a:r>
            <a:r>
              <a:rPr kumimoji="1" lang="en-GB" sz="2000" b="1" dirty="0">
                <a:solidFill>
                  <a:srgbClr val="FF0000"/>
                </a:solidFill>
                <a:latin typeface="Arial" charset="0"/>
              </a:rPr>
              <a:t>, …)</a:t>
            </a:r>
          </a:p>
        </p:txBody>
      </p:sp>
      <p:pic>
        <p:nvPicPr>
          <p:cNvPr id="5" name="Picture 4" descr="mdi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9863" y="2590800"/>
            <a:ext cx="2624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495800"/>
            <a:ext cx="2590800" cy="1693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20700" y="180975"/>
            <a:ext cx="8012113" cy="9080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Low emittance tuning at Diamond for </a:t>
            </a:r>
            <a:r>
              <a:rPr kumimoji="0" lang="en-GB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SuperB</a:t>
            </a:r>
            <a:endParaRPr kumimoji="0" lang="en-GB" sz="2800" b="1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8900" y="1160463"/>
            <a:ext cx="8893175" cy="1908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800">
                <a:latin typeface="Arial" charset="0"/>
              </a:rPr>
              <a:t>Last year results on low emittance tuning and the achievement of a vertical emittance of 2.2 pm have sparked quite some interest from the Damping ring community (CLIC and ILC) and from the Super B</a:t>
            </a:r>
          </a:p>
          <a:p>
            <a:endParaRPr lang="en-GB" sz="1000">
              <a:latin typeface="Arial" charset="0"/>
            </a:endParaRPr>
          </a:p>
          <a:p>
            <a:r>
              <a:rPr lang="en-GB" sz="1800">
                <a:latin typeface="Arial" charset="0"/>
              </a:rPr>
              <a:t>In collaboration with the SuperB team (P. Raimondi,. M. Biagini, S: Liuzzo) Diamond has been used as a test-bed for new techniques for low emittance tuning based on </a:t>
            </a:r>
            <a:r>
              <a:rPr lang="en-GB" sz="1800" b="1" u="sng">
                <a:latin typeface="Arial" charset="0"/>
              </a:rPr>
              <a:t>dispersion free steering and coupling free steering.</a:t>
            </a:r>
          </a:p>
        </p:txBody>
      </p:sp>
      <p:pic>
        <p:nvPicPr>
          <p:cNvPr id="4" name="Picture 4" descr="LET_liuzz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3068638"/>
            <a:ext cx="5851525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92838" y="2962275"/>
            <a:ext cx="24304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800" dirty="0">
                <a:latin typeface="+mn-lt"/>
              </a:rPr>
              <a:t>4 MD shifts at DLS</a:t>
            </a:r>
          </a:p>
          <a:p>
            <a:pPr algn="ctr">
              <a:defRPr/>
            </a:pPr>
            <a:r>
              <a:rPr lang="it-IT" sz="1800" dirty="0">
                <a:latin typeface="+mn-lt"/>
              </a:rPr>
              <a:t>November  - February</a:t>
            </a:r>
            <a:endParaRPr lang="en-GB" sz="1800" dirty="0">
              <a:latin typeface="+mn-lt"/>
            </a:endParaRPr>
          </a:p>
        </p:txBody>
      </p:sp>
      <p:pic>
        <p:nvPicPr>
          <p:cNvPr id="6" name="Picture 3" descr="P100009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2475" y="3565525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102350" y="6108700"/>
            <a:ext cx="2790825" cy="6508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b="1">
                <a:solidFill>
                  <a:srgbClr val="FF0000"/>
                </a:solidFill>
                <a:latin typeface="Arial" charset="0"/>
              </a:rPr>
              <a:t>New JAI PhD student to start in October </a:t>
            </a:r>
          </a:p>
        </p:txBody>
      </p:sp>
      <p:pic>
        <p:nvPicPr>
          <p:cNvPr id="8" name="Picture 7" descr="diamond logo approv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620688"/>
            <a:ext cx="1960835" cy="58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2039" y="188913"/>
            <a:ext cx="6174258" cy="8096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Super-B UK mini-workshop </a:t>
            </a:r>
          </a:p>
        </p:txBody>
      </p:sp>
      <p:pic>
        <p:nvPicPr>
          <p:cNvPr id="3" name="Picture 3" descr="superB_miniworkshop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75" y="908720"/>
            <a:ext cx="5084763" cy="464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92080" y="3212976"/>
            <a:ext cx="368935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dirty="0">
                <a:latin typeface="+mn-lt"/>
              </a:rPr>
              <a:t>The aim is to explore possible interests in the UK accelerator and detector community in the </a:t>
            </a:r>
            <a:r>
              <a:rPr lang="en-GB" sz="1800" dirty="0" err="1">
                <a:latin typeface="+mn-lt"/>
              </a:rPr>
              <a:t>SuperB</a:t>
            </a:r>
            <a:endParaRPr lang="en-GB" sz="1800" dirty="0">
              <a:latin typeface="+mn-lt"/>
            </a:endParaRPr>
          </a:p>
          <a:p>
            <a:pPr algn="ctr">
              <a:defRPr/>
            </a:pPr>
            <a:endParaRPr lang="en-GB" sz="1800" dirty="0">
              <a:latin typeface="+mn-lt"/>
            </a:endParaRPr>
          </a:p>
          <a:p>
            <a:pPr algn="ctr">
              <a:defRPr/>
            </a:pPr>
            <a:r>
              <a:rPr lang="en-GB" sz="1800" dirty="0">
                <a:latin typeface="+mn-lt"/>
              </a:rPr>
              <a:t>and </a:t>
            </a:r>
          </a:p>
          <a:p>
            <a:pPr algn="ctr">
              <a:defRPr/>
            </a:pPr>
            <a:endParaRPr lang="en-GB" sz="1800" dirty="0">
              <a:latin typeface="+mn-lt"/>
            </a:endParaRPr>
          </a:p>
          <a:p>
            <a:pPr algn="ctr">
              <a:defRPr/>
            </a:pPr>
            <a:r>
              <a:rPr lang="en-GB" sz="1800" dirty="0">
                <a:latin typeface="+mn-lt"/>
              </a:rPr>
              <a:t>to participate in discussion so that </a:t>
            </a:r>
            <a:r>
              <a:rPr lang="en-GB" sz="1800" u="sng" dirty="0">
                <a:solidFill>
                  <a:srgbClr val="FF0000"/>
                </a:solidFill>
                <a:latin typeface="+mn-lt"/>
              </a:rPr>
              <a:t>anyone with a potential interest in </a:t>
            </a:r>
            <a:r>
              <a:rPr lang="en-GB" sz="1800" u="sng" dirty="0" err="1">
                <a:solidFill>
                  <a:srgbClr val="FF0000"/>
                </a:solidFill>
                <a:latin typeface="+mn-lt"/>
              </a:rPr>
              <a:t>SuperB</a:t>
            </a:r>
            <a:r>
              <a:rPr lang="en-GB" sz="1800" u="sng" dirty="0">
                <a:solidFill>
                  <a:srgbClr val="FF0000"/>
                </a:solidFill>
                <a:latin typeface="+mn-lt"/>
              </a:rPr>
              <a:t> has to opportunity to step forward and participate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340767"/>
            <a:ext cx="1368152" cy="145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62039" y="188913"/>
            <a:ext cx="6174258" cy="8096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Super-B UK mini-workshop </a:t>
            </a:r>
          </a:p>
        </p:txBody>
      </p:sp>
      <p:pic>
        <p:nvPicPr>
          <p:cNvPr id="3" name="Picture 3" descr="superB_miniworkshop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75" y="908720"/>
            <a:ext cx="5084763" cy="464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292725" y="980728"/>
            <a:ext cx="3689350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dirty="0" smtClean="0">
                <a:latin typeface="+mn-lt"/>
              </a:rPr>
              <a:t>Strong expertise in accelerator science in</a:t>
            </a: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Diamond</a:t>
            </a: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Cockcroft Institute</a:t>
            </a: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John Adams Institute</a:t>
            </a: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ASTEC, RAL</a:t>
            </a: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UK Universities</a:t>
            </a:r>
            <a:endParaRPr lang="en-GB" sz="1800" dirty="0">
              <a:latin typeface="+mn-lt"/>
            </a:endParaRPr>
          </a:p>
          <a:p>
            <a:pPr algn="ctr">
              <a:defRPr/>
            </a:pPr>
            <a:endParaRPr lang="en-GB" sz="1800" dirty="0">
              <a:latin typeface="+mn-lt"/>
            </a:endParaRP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Many synergies with ongoing R&amp;D that will be beneficial for core UK expertise</a:t>
            </a:r>
            <a:endParaRPr lang="en-GB" sz="1800" dirty="0">
              <a:latin typeface="+mn-lt"/>
            </a:endParaRPr>
          </a:p>
          <a:p>
            <a:pPr algn="ctr">
              <a:defRPr/>
            </a:pPr>
            <a:endParaRPr lang="en-GB" sz="1800" dirty="0" smtClean="0">
              <a:latin typeface="+mn-lt"/>
            </a:endParaRPr>
          </a:p>
          <a:p>
            <a:pPr algn="ctr">
              <a:defRPr/>
            </a:pPr>
            <a:r>
              <a:rPr lang="en-GB" sz="1800" dirty="0" smtClean="0">
                <a:latin typeface="+mn-lt"/>
              </a:rPr>
              <a:t>Hope to have stronger collaboration on Super-B as a result of this meeting</a:t>
            </a:r>
            <a:endParaRPr lang="en-GB" sz="1800" dirty="0">
              <a:latin typeface="+mn-lt"/>
            </a:endParaRPr>
          </a:p>
        </p:txBody>
      </p:sp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niverse_origina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6468" y="1371600"/>
            <a:ext cx="5403844" cy="457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26064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C000"/>
                </a:solidFill>
                <a:latin typeface="Verdana" pitchFamily="34" charset="0"/>
              </a:rPr>
              <a:t>Accelerators help in uncovering </a:t>
            </a:r>
            <a:r>
              <a:rPr lang="en-US" sz="3200" b="1" dirty="0">
                <a:solidFill>
                  <a:srgbClr val="FFC000"/>
                </a:solidFill>
                <a:latin typeface="Verdana" pitchFamily="34" charset="0"/>
              </a:rPr>
              <a:t>the origin of the universe 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600200" y="6185743"/>
            <a:ext cx="62658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339975" y="6344493"/>
            <a:ext cx="5113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Older ….. larger … colder ….less energetic</a:t>
            </a: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7452320" y="2709788"/>
            <a:ext cx="1584325" cy="1511300"/>
          </a:xfrm>
          <a:prstGeom prst="ellipse">
            <a:avLst/>
          </a:prstGeom>
          <a:gradFill rotWithShape="1">
            <a:gsLst>
              <a:gs pos="0">
                <a:srgbClr val="B7B2F6"/>
              </a:gs>
              <a:gs pos="100000">
                <a:srgbClr val="2A1CE4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2A1CE4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/>
              <a:t>now</a:t>
            </a:r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107504" y="2638921"/>
            <a:ext cx="1800225" cy="1654175"/>
          </a:xfrm>
          <a:prstGeom prst="ellipse">
            <a:avLst/>
          </a:prstGeom>
          <a:gradFill rotWithShape="1">
            <a:gsLst>
              <a:gs pos="0">
                <a:srgbClr val="E6F83E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/>
              <a:t>Big Bang</a:t>
            </a:r>
          </a:p>
        </p:txBody>
      </p:sp>
      <p:sp>
        <p:nvSpPr>
          <p:cNvPr id="8" name="Rectangle 7"/>
          <p:cNvSpPr/>
          <p:nvPr/>
        </p:nvSpPr>
        <p:spPr>
          <a:xfrm>
            <a:off x="8877300" y="6537325"/>
            <a:ext cx="284163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spc="-100" dirty="0">
                <a:solidFill>
                  <a:srgbClr val="D6ECFF">
                    <a:satMod val="200000"/>
                  </a:srgbClr>
                </a:solidFill>
                <a:latin typeface="Consolas"/>
              </a:rPr>
              <a:t>2</a:t>
            </a:r>
            <a:endParaRPr lang="en-GB" sz="2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115616" y="0"/>
            <a:ext cx="72012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600" dirty="0" smtClean="0"/>
              <a:t>LHC collider will help in answering</a:t>
            </a:r>
            <a:endParaRPr lang="en-GB" sz="3600" dirty="0"/>
          </a:p>
        </p:txBody>
      </p:sp>
      <p:pic>
        <p:nvPicPr>
          <p:cNvPr id="3" name="Picture 3" descr="atla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61048"/>
            <a:ext cx="3419872" cy="2228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92696"/>
            <a:ext cx="336503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491880" y="476672"/>
            <a:ext cx="55446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dirty="0" smtClean="0"/>
              <a:t>the profound questions:</a:t>
            </a:r>
          </a:p>
          <a:p>
            <a:r>
              <a:rPr lang="en-GB" b="1" dirty="0" smtClean="0"/>
              <a:t>What causes mass?</a:t>
            </a:r>
          </a:p>
          <a:p>
            <a:r>
              <a:rPr lang="en-GB" b="1" dirty="0" smtClean="0"/>
              <a:t>What is the composition of the universe? 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718458" cy="960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1988840"/>
            <a:ext cx="2232248" cy="256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sypersymmetry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72200" y="4437112"/>
            <a:ext cx="2664296" cy="23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419872" y="5157192"/>
            <a:ext cx="29523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What is Dark Matter ?</a:t>
            </a:r>
          </a:p>
          <a:p>
            <a:r>
              <a:rPr lang="en-GB" sz="2000" dirty="0" smtClean="0">
                <a:solidFill>
                  <a:srgbClr val="FFC000"/>
                </a:solidFill>
              </a:rPr>
              <a:t>A </a:t>
            </a:r>
            <a:r>
              <a:rPr lang="en-GB" sz="2000" dirty="0">
                <a:solidFill>
                  <a:srgbClr val="FFC000"/>
                </a:solidFill>
              </a:rPr>
              <a:t>new form of elementary particle?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724128" y="3028890"/>
            <a:ext cx="3312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Verdana" pitchFamily="34" charset="0"/>
              </a:rPr>
              <a:t>Unknown Matter ~ 90%</a:t>
            </a:r>
            <a:endParaRPr lang="en-GB" sz="2000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796136" y="2236802"/>
            <a:ext cx="2880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Verdana" pitchFamily="34" charset="0"/>
              </a:rPr>
              <a:t>Known </a:t>
            </a:r>
            <a:r>
              <a:rPr lang="en-GB" sz="2000" dirty="0" smtClean="0">
                <a:latin typeface="Verdana" pitchFamily="34" charset="0"/>
              </a:rPr>
              <a:t>Matter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6012160" y="3501008"/>
            <a:ext cx="2664296" cy="707886"/>
          </a:xfrm>
          <a:prstGeom prst="rect">
            <a:avLst/>
          </a:prstGeom>
          <a:effectLst>
            <a:outerShdw blurRad="50800" dist="50800" dir="5400000" algn="ctr" rotWithShape="0">
              <a:srgbClr val="FFCCFF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2"/>
                  </a:outerShdw>
                </a:effectLst>
                <a:latin typeface="Verdana" pitchFamily="34" charset="0"/>
              </a:rPr>
              <a:t>DARK MATTER &amp; </a:t>
            </a:r>
            <a:br>
              <a:rPr lang="en-GB" sz="2000" dirty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2"/>
                  </a:outerShdw>
                </a:effectLst>
                <a:latin typeface="Verdana" pitchFamily="34" charset="0"/>
              </a:rPr>
            </a:br>
            <a:r>
              <a:rPr lang="en-GB" sz="2000" dirty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2"/>
                  </a:outerShdw>
                </a:effectLst>
                <a:latin typeface="Verdana" pitchFamily="34" charset="0"/>
              </a:rPr>
              <a:t>DARK ENERGY</a:t>
            </a:r>
            <a:endParaRPr lang="en-GB" sz="2000" dirty="0">
              <a:solidFill>
                <a:schemeClr val="bg1">
                  <a:lumMod val="85000"/>
                  <a:lumOff val="1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50800" dist="50800" dir="5400000" algn="ctr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0July09_Facility_3D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25" y="4221088"/>
            <a:ext cx="4111675" cy="2164325"/>
          </a:xfrm>
          <a:prstGeom prst="rect">
            <a:avLst/>
          </a:prstGeom>
          <a:noFill/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508104" y="2996952"/>
            <a:ext cx="3528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2400" b="1" baseline="0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             NICA / MPD</a:t>
            </a:r>
            <a:endParaRPr lang="ru-RU" sz="2400" b="1" baseline="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r"/>
            <a:r>
              <a:rPr lang="en-US" altLang="ja-JP" b="1" i="1" baseline="0" dirty="0" err="1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N</a:t>
            </a:r>
            <a:r>
              <a:rPr lang="en-US" altLang="ja-JP" b="1" i="1" baseline="0" dirty="0" err="1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uclotron</a:t>
            </a:r>
            <a:r>
              <a:rPr lang="en-US" altLang="ja-JP" b="1" i="1" baseline="0" dirty="0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-based </a:t>
            </a:r>
            <a:r>
              <a:rPr lang="en-US" altLang="ja-JP" b="1" i="1" baseline="0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I</a:t>
            </a:r>
            <a:r>
              <a:rPr lang="en-US" altLang="ja-JP" b="1" i="1" baseline="0" dirty="0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on </a:t>
            </a:r>
            <a:r>
              <a:rPr lang="en-US" altLang="ja-JP" b="1" i="1" baseline="0" dirty="0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C</a:t>
            </a:r>
            <a:r>
              <a:rPr lang="en-US" altLang="ja-JP" b="1" i="1" baseline="0" dirty="0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ollider </a:t>
            </a:r>
            <a:r>
              <a:rPr lang="en-US" altLang="ja-JP" b="1" i="1" baseline="0" dirty="0" err="1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f</a:t>
            </a:r>
            <a:r>
              <a:rPr lang="en-US" altLang="ja-JP" b="1" i="1" baseline="0" dirty="0" err="1">
                <a:solidFill>
                  <a:srgbClr val="FF0000"/>
                </a:solidFill>
                <a:latin typeface="Arial" charset="0"/>
                <a:ea typeface="ＭＳ Ｐゴシック" pitchFamily="34" charset="-128"/>
              </a:rPr>
              <a:t>A</a:t>
            </a:r>
            <a:r>
              <a:rPr lang="en-US" altLang="ja-JP" b="1" i="1" baseline="0" dirty="0" err="1">
                <a:solidFill>
                  <a:srgbClr val="FFC000"/>
                </a:solidFill>
                <a:latin typeface="Arial" charset="0"/>
                <a:ea typeface="ＭＳ Ｐゴシック" pitchFamily="34" charset="-128"/>
              </a:rPr>
              <a:t>cility</a:t>
            </a:r>
            <a:endParaRPr lang="ru-RU" baseline="0" dirty="0">
              <a:solidFill>
                <a:srgbClr val="FFC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8104" y="764704"/>
            <a:ext cx="3635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exploring </a:t>
            </a:r>
            <a:r>
              <a:rPr lang="ru-RU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nuclear matter at extreme states</a:t>
            </a:r>
            <a:endParaRPr lang="en-GB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3" y="116632"/>
            <a:ext cx="5184577" cy="365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9512" y="3861048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FAIR, Facility for Antiproton and Ion Research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1114" y="4653136"/>
            <a:ext cx="40828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sz="36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Accelerators &amp; discovery science</a:t>
            </a:r>
            <a:endParaRPr lang="en-GB" sz="3600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773261"/>
            <a:ext cx="2335212" cy="2330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0" y="836613"/>
            <a:ext cx="2087563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1800" spc="-100" dirty="0">
                <a:solidFill>
                  <a:schemeClr val="tx2">
                    <a:satMod val="200000"/>
                  </a:schemeClr>
                </a:solidFill>
              </a:rPr>
              <a:t>Protein structure revealed with help of light sources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620688"/>
            <a:ext cx="4275138" cy="278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5642" y="3293516"/>
            <a:ext cx="2518358" cy="251174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3717032"/>
            <a:ext cx="64807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Neutron </a:t>
            </a:r>
            <a:r>
              <a:rPr lang="en-GB" dirty="0" smtClean="0"/>
              <a:t>and X-ray imaging </a:t>
            </a:r>
            <a:r>
              <a:rPr lang="en-GB" dirty="0"/>
              <a:t>essential for studies of </a:t>
            </a:r>
            <a:r>
              <a:rPr lang="en-GB" dirty="0" smtClean="0"/>
              <a:t>proteins and advanced materials</a:t>
            </a:r>
            <a:endParaRPr lang="en-GB" dirty="0"/>
          </a:p>
        </p:txBody>
      </p:sp>
      <p:pic>
        <p:nvPicPr>
          <p:cNvPr id="922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5445224"/>
            <a:ext cx="1223962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0" y="4797152"/>
            <a:ext cx="4139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Accelerators enabled many discoveries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The fraction of the Nobel prizes in Physics directly connected to accelerators is about 30%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64088" y="4509120"/>
            <a:ext cx="1296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2-d material (</a:t>
            </a:r>
            <a:r>
              <a:rPr lang="en-GB" sz="1800" dirty="0" err="1" smtClean="0"/>
              <a:t>graphene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sp>
        <p:nvSpPr>
          <p:cNvPr id="13" name="Rectangle 12"/>
          <p:cNvSpPr/>
          <p:nvPr/>
        </p:nvSpPr>
        <p:spPr>
          <a:xfrm>
            <a:off x="4427984" y="2276872"/>
            <a:ext cx="22435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/>
              <a:t>ISIS and Diamond neutron and X-ray sources</a:t>
            </a:r>
            <a:br>
              <a:rPr lang="en-GB" sz="1800" dirty="0" smtClean="0"/>
            </a:br>
            <a:r>
              <a:rPr lang="en-GB" sz="1800" dirty="0" smtClean="0"/>
              <a:t>Harwell, UK</a:t>
            </a:r>
            <a:endParaRPr lang="en-GB" sz="1800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6349660"/>
            <a:ext cx="1835696" cy="50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5877272"/>
            <a:ext cx="1319460" cy="436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1"/>
          <p:cNvSpPr>
            <a:spLocks noGrp="1"/>
          </p:cNvSpPr>
          <p:nvPr>
            <p:ph idx="1"/>
          </p:nvPr>
        </p:nvSpPr>
        <p:spPr>
          <a:xfrm>
            <a:off x="0" y="908050"/>
            <a:ext cx="4860032" cy="2088902"/>
          </a:xfrm>
        </p:spPr>
        <p:txBody>
          <a:bodyPr/>
          <a:lstStyle/>
          <a:p>
            <a:r>
              <a:rPr lang="en-GB" sz="2000" dirty="0" smtClean="0">
                <a:ea typeface="ＭＳ Ｐゴシック" pitchFamily="34" charset="-128"/>
              </a:rPr>
              <a:t>The John Adams Institute for Accelerator Science is a centre of excellence in the UK for advanced and novel accelerator technology, created in 2004 to foster accelerator R&amp;D in the universities</a:t>
            </a:r>
          </a:p>
        </p:txBody>
      </p:sp>
      <p:sp>
        <p:nvSpPr>
          <p:cNvPr id="614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ea typeface="ＭＳ Ｐゴシック" pitchFamily="34" charset="-128"/>
              </a:rPr>
              <a:t>What is JAI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025" y="836712"/>
            <a:ext cx="438597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16016" y="2708920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Sir John Adams (24 May 1920 - 3 March 1984) was the 'father' of </a:t>
            </a:r>
            <a:r>
              <a:rPr lang="en-GB" sz="1400" dirty="0" smtClean="0"/>
              <a:t>many accelerators at CERN</a:t>
            </a:r>
            <a:endParaRPr lang="en-GB" sz="1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79512" y="2780928"/>
            <a:ext cx="8964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JAI Mission:</a:t>
            </a:r>
          </a:p>
          <a:p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1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develop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novel and advanced accelerator technologies for particle physics and other applications;</a:t>
            </a:r>
            <a:br>
              <a:rPr lang="en-GB" sz="2000" dirty="0" smtClean="0">
                <a:solidFill>
                  <a:srgbClr val="7030A0"/>
                </a:solidFill>
                <a:latin typeface="+mn-lt"/>
              </a:rPr>
            </a:b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2)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train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a new generation of accelerator scientists and engineers;</a:t>
            </a:r>
            <a:br>
              <a:rPr lang="en-GB" sz="2000" dirty="0" smtClean="0">
                <a:solidFill>
                  <a:srgbClr val="7030A0"/>
                </a:solidFill>
                <a:latin typeface="+mn-lt"/>
              </a:rPr>
            </a:b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3)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disseminate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knowledge about the benefits of accelerator technology to a wide community;</a:t>
            </a:r>
            <a:br>
              <a:rPr lang="en-GB" sz="2000" dirty="0" smtClean="0">
                <a:solidFill>
                  <a:srgbClr val="7030A0"/>
                </a:solidFill>
                <a:latin typeface="+mn-lt"/>
              </a:rPr>
            </a:b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4)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make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major contributions to the design and development of new particle physics facilities; </a:t>
            </a:r>
            <a:br>
              <a:rPr lang="en-GB" sz="2000" dirty="0" smtClean="0">
                <a:solidFill>
                  <a:srgbClr val="7030A0"/>
                </a:solidFill>
                <a:latin typeface="+mn-lt"/>
              </a:rPr>
            </a:b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5)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make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a major contribution to the development of new scientific facilities such as new light and neutron sources;</a:t>
            </a:r>
            <a:br>
              <a:rPr lang="en-GB" sz="2000" dirty="0" smtClean="0">
                <a:solidFill>
                  <a:srgbClr val="7030A0"/>
                </a:solidFill>
                <a:latin typeface="+mn-lt"/>
              </a:rPr>
            </a:b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6)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make </a:t>
            </a:r>
            <a:r>
              <a:rPr lang="en-GB" sz="2000" dirty="0" smtClean="0">
                <a:solidFill>
                  <a:srgbClr val="7030A0"/>
                </a:solidFill>
                <a:latin typeface="+mn-lt"/>
              </a:rPr>
              <a:t>a major contribution to the development and construction of applied accelerator technologies (medical, energy etc).</a:t>
            </a:r>
            <a:endParaRPr lang="en-GB" sz="2000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7"/>
          <p:cNvSpPr>
            <a:spLocks noChangeArrowheads="1"/>
          </p:cNvSpPr>
          <p:nvPr/>
        </p:nvSpPr>
        <p:spPr bwMode="auto">
          <a:xfrm>
            <a:off x="7837690" y="2708275"/>
            <a:ext cx="1258888" cy="38893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prstDash val="lg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069882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George Doucas</a:t>
            </a:r>
            <a:endParaRPr lang="en-GB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06507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Brian Foster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52079" y="41243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Ken Peach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052191" y="41243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Chris Prior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987229" y="41243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Armin Reichold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923854" y="4124325"/>
            <a:ext cx="8636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Andrei</a:t>
            </a:r>
            <a:b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</a:br>
            <a: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Seryi</a:t>
            </a:r>
            <a:endParaRPr lang="en-GB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009894" y="2247255"/>
            <a:ext cx="8636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Simon</a:t>
            </a:r>
            <a:b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</a:br>
            <a: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Hooker</a:t>
            </a:r>
            <a:endParaRPr lang="en-GB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263775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Grahame Blair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270250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Stewart Boogert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175125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Phil Burrows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110162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John Cobb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Rectangle 15"/>
          <p:cNvSpPr txBox="1">
            <a:spLocks noChangeArrowheads="1"/>
          </p:cNvSpPr>
          <p:nvPr/>
        </p:nvSpPr>
        <p:spPr>
          <a:xfrm>
            <a:off x="1258888" y="332656"/>
            <a:ext cx="7129462" cy="503957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GB" sz="2800" b="1" kern="0" dirty="0" smtClean="0">
                <a:solidFill>
                  <a:srgbClr val="FF3300"/>
                </a:solidFill>
                <a:latin typeface="Arial"/>
                <a:ea typeface="ＭＳ Ｐゴシック" charset="-128"/>
                <a:cs typeface="ＭＳ Ｐゴシック" charset="-128"/>
              </a:rPr>
              <a:t>JAI Faculty</a:t>
            </a:r>
          </a:p>
        </p:txBody>
      </p:sp>
      <p:pic>
        <p:nvPicPr>
          <p:cNvPr id="20" name="Picture 19" descr="Philip_Burrows_smal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2112" y="908050"/>
            <a:ext cx="809625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2" name="Picture 21" descr="George_Doucas_smal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0994" y="908050"/>
            <a:ext cx="841375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3" name="Picture 22" descr="Brian_Foster_smal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7619" y="908050"/>
            <a:ext cx="841375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5" name="Picture 24" descr="KenPeach_small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8904" y="2781300"/>
            <a:ext cx="868362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6" name="Picture 25" descr="Chris_Prior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63304" y="2781300"/>
            <a:ext cx="841375" cy="1295400"/>
          </a:xfrm>
          <a:prstGeom prst="rect">
            <a:avLst/>
          </a:prstGeom>
          <a:noFill/>
          <a:ln w="9525">
            <a:pattFill prst="wdUpDiag">
              <a:fgClr>
                <a:schemeClr val="accent2"/>
              </a:fgClr>
              <a:bgClr>
                <a:srgbClr val="FF33CC"/>
              </a:bgClr>
            </a:pattFill>
            <a:miter lim="800000"/>
            <a:headEnd/>
            <a:tailEnd/>
          </a:ln>
        </p:spPr>
      </p:pic>
      <p:pic>
        <p:nvPicPr>
          <p:cNvPr id="27" name="Picture 26" descr="Armin_Reichold1_small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99929" y="2781300"/>
            <a:ext cx="841375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7945640" y="41243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Ted Wilson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aphicFrame>
        <p:nvGraphicFramePr>
          <p:cNvPr id="30" name="Group 10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87503319"/>
              </p:ext>
            </p:extLst>
          </p:nvPr>
        </p:nvGraphicFramePr>
        <p:xfrm>
          <a:off x="2555776" y="4869160"/>
          <a:ext cx="5040560" cy="1938528"/>
        </p:xfrm>
        <a:graphic>
          <a:graphicData uri="http://schemas.openxmlformats.org/drawingml/2006/table">
            <a:tbl>
              <a:tblPr/>
              <a:tblGrid>
                <a:gridCol w="504056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~15 Faculty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~12 Research Staff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~12 Technical Staff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~30 Research Students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 shared Administrative &amp; Secretarial Staff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(2/3</a:t>
                      </a:r>
                      <a:r>
                        <a:rPr kumimoji="0" lang="en-GB" sz="1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rd</a:t>
                      </a: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 Oxford:1/3</a:t>
                      </a:r>
                      <a:r>
                        <a:rPr kumimoji="0" lang="en-GB" sz="1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rd</a:t>
                      </a: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 RHUL)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244600" y="225107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Riccardo Bartolini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32" name="Text Box 46"/>
          <p:cNvSpPr txBox="1">
            <a:spLocks noChangeArrowheads="1"/>
          </p:cNvSpPr>
          <p:nvPr/>
        </p:nvSpPr>
        <p:spPr bwMode="auto">
          <a:xfrm>
            <a:off x="7930406" y="225174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Pavel Karataev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33" name="Picture 48" descr="Karataev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4368" y="908720"/>
            <a:ext cx="957263" cy="1295400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34" name="Text Box 49"/>
          <p:cNvSpPr txBox="1">
            <a:spLocks noChangeArrowheads="1"/>
          </p:cNvSpPr>
          <p:nvPr/>
        </p:nvSpPr>
        <p:spPr bwMode="auto">
          <a:xfrm>
            <a:off x="4860479" y="41243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Roman Walczak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35" name="Picture 50" descr="roman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76354" y="2781300"/>
            <a:ext cx="830262" cy="12954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6" name="Text Box 51"/>
          <p:cNvSpPr txBox="1">
            <a:spLocks noChangeArrowheads="1"/>
          </p:cNvSpPr>
          <p:nvPr/>
        </p:nvSpPr>
        <p:spPr bwMode="auto">
          <a:xfrm>
            <a:off x="0" y="4124325"/>
            <a:ext cx="1115615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Steve </a:t>
            </a:r>
            <a:r>
              <a:rPr lang="en-GB" sz="12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Molloy (now ESS)</a:t>
            </a:r>
            <a:endParaRPr lang="en-GB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37" name="Picture 54" descr="Steve Mollo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504" y="2781300"/>
            <a:ext cx="936625" cy="1295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</p:pic>
      <p:pic>
        <p:nvPicPr>
          <p:cNvPr id="38" name="Picture 55" descr="TedWilson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45640" y="2781300"/>
            <a:ext cx="865188" cy="1295400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  <a:headEnd/>
            <a:tailEnd/>
          </a:ln>
        </p:spPr>
      </p:pic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5796235" y="2761001"/>
            <a:ext cx="2016125" cy="1944687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41" name="Picture 67" descr="MicheleW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75735" y="2832438"/>
            <a:ext cx="865188" cy="1296987"/>
          </a:xfrm>
          <a:prstGeom prst="rect">
            <a:avLst/>
          </a:prstGeom>
          <a:noFill/>
          <a:ln w="9525">
            <a:solidFill>
              <a:schemeClr val="accent2"/>
            </a:solidFill>
            <a:prstDash val="solid"/>
            <a:miter lim="800000"/>
            <a:headEnd/>
            <a:tailEnd/>
          </a:ln>
        </p:spPr>
      </p:pic>
      <p:pic>
        <p:nvPicPr>
          <p:cNvPr id="42" name="Picture 68" descr="facets_logo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991498" y="3624601"/>
            <a:ext cx="692150" cy="692150"/>
          </a:xfrm>
          <a:prstGeom prst="rect">
            <a:avLst/>
          </a:prstGeom>
          <a:noFill/>
          <a:ln w="0">
            <a:noFill/>
            <a:prstDash val="solid"/>
            <a:miter lim="800000"/>
            <a:headEnd/>
            <a:tailEnd/>
          </a:ln>
        </p:spPr>
      </p:pic>
      <p:sp>
        <p:nvSpPr>
          <p:cNvPr id="43" name="Text Box 69"/>
          <p:cNvSpPr txBox="1">
            <a:spLocks noChangeArrowheads="1"/>
          </p:cNvSpPr>
          <p:nvPr/>
        </p:nvSpPr>
        <p:spPr bwMode="auto">
          <a:xfrm>
            <a:off x="6875735" y="4200863"/>
            <a:ext cx="863600" cy="457200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Michele Warren</a:t>
            </a:r>
            <a:endParaRPr lang="en-GB" sz="1400" b="1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4" name="Text Box 70"/>
          <p:cNvSpPr txBox="1">
            <a:spLocks noChangeArrowheads="1"/>
          </p:cNvSpPr>
          <p:nvPr/>
        </p:nvSpPr>
        <p:spPr bwMode="auto">
          <a:xfrm>
            <a:off x="5869260" y="2832438"/>
            <a:ext cx="935038" cy="731837"/>
          </a:xfrm>
          <a:prstGeom prst="rect">
            <a:avLst/>
          </a:prstGeom>
          <a:solidFill>
            <a:schemeClr val="bg1"/>
          </a:solidFill>
          <a:ln w="0">
            <a:noFill/>
            <a:prstDash val="solid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Research Facilitator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[FACETS]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45" name="Picture 72" descr="John Cobb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110162" y="908050"/>
            <a:ext cx="863600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6" name="Picture 73" descr="Tsmelis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945640" y="4652963"/>
            <a:ext cx="863600" cy="1295400"/>
          </a:xfrm>
          <a:prstGeom prst="rect">
            <a:avLst/>
          </a:prstGeom>
          <a:noFill/>
          <a:ln w="9525">
            <a:solidFill>
              <a:schemeClr val="accent2"/>
            </a:solidFill>
            <a:prstDash val="lgDash"/>
            <a:miter lim="800000"/>
            <a:headEnd/>
            <a:tailEnd/>
          </a:ln>
        </p:spPr>
      </p:pic>
      <p:sp>
        <p:nvSpPr>
          <p:cNvPr id="47" name="Text Box 74"/>
          <p:cNvSpPr txBox="1">
            <a:spLocks noChangeArrowheads="1"/>
          </p:cNvSpPr>
          <p:nvPr/>
        </p:nvSpPr>
        <p:spPr bwMode="auto">
          <a:xfrm>
            <a:off x="7874203" y="6067425"/>
            <a:ext cx="10080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Emmanuel Tsesmelis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8" name="Rectangle 90"/>
          <p:cNvSpPr>
            <a:spLocks noChangeArrowheads="1"/>
          </p:cNvSpPr>
          <p:nvPr/>
        </p:nvSpPr>
        <p:spPr bwMode="auto">
          <a:xfrm>
            <a:off x="107504" y="4652963"/>
            <a:ext cx="2016125" cy="1944687"/>
          </a:xfrm>
          <a:prstGeom prst="rect">
            <a:avLst/>
          </a:prstGeom>
          <a:solidFill>
            <a:srgbClr val="E5FBFF"/>
          </a:solidFill>
          <a:ln w="3175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49" name="Text Box 93"/>
          <p:cNvSpPr txBox="1">
            <a:spLocks noChangeArrowheads="1"/>
          </p:cNvSpPr>
          <p:nvPr/>
        </p:nvSpPr>
        <p:spPr bwMode="auto">
          <a:xfrm>
            <a:off x="1186607" y="6092825"/>
            <a:ext cx="86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Bleddyn Jones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0" name="Text Box 94"/>
          <p:cNvSpPr txBox="1">
            <a:spLocks noChangeArrowheads="1"/>
          </p:cNvSpPr>
          <p:nvPr/>
        </p:nvSpPr>
        <p:spPr bwMode="auto">
          <a:xfrm>
            <a:off x="180132" y="4729163"/>
            <a:ext cx="935038" cy="1004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Particle Therapy Cancer Research institute</a:t>
            </a:r>
            <a:endParaRPr lang="en-GB" sz="1400" b="1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1" name="Picture 95" descr="Bleddyn_Jones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188195" y="4724400"/>
            <a:ext cx="863600" cy="1295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2" name="Picture 96" descr="PTCRi-Logo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80132" y="5843588"/>
            <a:ext cx="935038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 Box 98"/>
          <p:cNvSpPr txBox="1">
            <a:spLocks noChangeArrowheads="1"/>
          </p:cNvSpPr>
          <p:nvPr/>
        </p:nvSpPr>
        <p:spPr bwMode="auto">
          <a:xfrm flipV="1">
            <a:off x="8701290" y="4040188"/>
            <a:ext cx="4889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 eaLnBrk="0" hangingPunct="0"/>
            <a:r>
              <a:rPr lang="en-GB" sz="2000" b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CERN</a:t>
            </a:r>
          </a:p>
        </p:txBody>
      </p:sp>
      <p:pic>
        <p:nvPicPr>
          <p:cNvPr id="54" name="Picture 104" descr="Blair_graham_bwback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192337" y="908050"/>
            <a:ext cx="973138" cy="129698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55" name="Picture 105" descr="Bartolini-1"/>
          <p:cNvPicPr>
            <a:picLocks noChangeAspect="1" noChangeArrowheads="1"/>
          </p:cNvPicPr>
          <p:nvPr/>
        </p:nvPicPr>
        <p:blipFill>
          <a:blip r:embed="rId25" cstate="print">
            <a:lum bright="20000" contrast="1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90" y="908994"/>
            <a:ext cx="914725" cy="1296044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56" name="Picture 107" descr="boogert_lowres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238500" y="908050"/>
            <a:ext cx="914400" cy="127952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925168" y="2786522"/>
            <a:ext cx="876284" cy="1290550"/>
          </a:xfrm>
          <a:prstGeom prst="rect">
            <a:avLst/>
          </a:prstGeom>
          <a:noFill/>
          <a:ln w="19050">
            <a:pattFill prst="wdDnDiag">
              <a:fgClr>
                <a:srgbClr val="FF6600"/>
              </a:fgClr>
              <a:bgClr>
                <a:schemeClr val="accent2"/>
              </a:bgClr>
            </a:patt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5262" y="901607"/>
            <a:ext cx="872555" cy="130325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0"/>
          <p:cNvSpPr txBox="1">
            <a:spLocks/>
          </p:cNvSpPr>
          <p:nvPr/>
        </p:nvSpPr>
        <p:spPr>
          <a:xfrm>
            <a:off x="0" y="5921896"/>
            <a:ext cx="2915816" cy="675456"/>
          </a:xfrm>
          <a:prstGeom prst="rect">
            <a:avLst/>
          </a:prstGeom>
          <a:noFill/>
        </p:spPr>
        <p:txBody>
          <a:bodyPr>
            <a:normAutofit fontScale="97500"/>
          </a:bodyPr>
          <a:lstStyle/>
          <a:p>
            <a:pPr eaLnBrk="0" hangingPunct="0">
              <a:defRPr/>
            </a:pPr>
            <a:r>
              <a:rPr lang="en-GB" sz="1800" b="1" kern="0" dirty="0" smtClean="0">
                <a:solidFill>
                  <a:srgbClr val="C00000"/>
                </a:solidFill>
                <a:latin typeface="Arial"/>
                <a:ea typeface="ＭＳ Ｐゴシック" charset="-128"/>
                <a:cs typeface="ＭＳ Ｐゴシック" charset="-128"/>
              </a:rPr>
              <a:t>Enhance science, training and impact</a:t>
            </a:r>
          </a:p>
          <a:p>
            <a:pPr algn="ctr" eaLnBrk="0" hangingPunct="0">
              <a:defRPr/>
            </a:pPr>
            <a:endParaRPr lang="en-GB" sz="2000" b="1" kern="0" dirty="0">
              <a:solidFill>
                <a:srgbClr val="C00000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Cube 3"/>
          <p:cNvSpPr/>
          <p:nvPr/>
        </p:nvSpPr>
        <p:spPr>
          <a:xfrm>
            <a:off x="2767013" y="5805488"/>
            <a:ext cx="3671887" cy="863600"/>
          </a:xfrm>
          <a:prstGeom prst="cub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rgbClr val="000000"/>
                </a:solidFill>
                <a:latin typeface="Arial"/>
              </a:rPr>
              <a:t>Training in </a:t>
            </a:r>
            <a:r>
              <a:rPr lang="en-GB" dirty="0" err="1" smtClean="0">
                <a:solidFill>
                  <a:srgbClr val="000000"/>
                </a:solidFill>
                <a:latin typeface="Arial"/>
              </a:rPr>
              <a:t>Accel</a:t>
            </a:r>
            <a:r>
              <a:rPr lang="en-GB" dirty="0" smtClean="0">
                <a:solidFill>
                  <a:srgbClr val="000000"/>
                </a:solidFill>
                <a:latin typeface="Arial"/>
              </a:rPr>
              <a:t>. Sci.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1916832"/>
            <a:ext cx="2736850" cy="1295400"/>
            <a:chOff x="683568" y="1268760"/>
            <a:chExt cx="2736304" cy="1296144"/>
          </a:xfrm>
        </p:grpSpPr>
        <p:sp>
          <p:nvSpPr>
            <p:cNvPr id="6" name="Oval 5"/>
            <p:cNvSpPr/>
            <p:nvPr/>
          </p:nvSpPr>
          <p:spPr bwMode="auto">
            <a:xfrm>
              <a:off x="683568" y="1268760"/>
              <a:ext cx="2736304" cy="129614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69279" tIns="84640" rIns="169279" bIns="84640">
              <a:spAutoFit/>
            </a:bodyPr>
            <a:lstStyle/>
            <a:p>
              <a:pPr defTabSz="1695450">
                <a:defRPr/>
              </a:pPr>
              <a:endParaRPr lang="en-GB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pic>
          <p:nvPicPr>
            <p:cNvPr id="10270" name="Picture 18" descr="OU-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1593676"/>
              <a:ext cx="1949450" cy="61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3356694"/>
            <a:ext cx="2736850" cy="1296988"/>
            <a:chOff x="611560" y="2636912"/>
            <a:chExt cx="2736304" cy="1296144"/>
          </a:xfrm>
        </p:grpSpPr>
        <p:sp>
          <p:nvSpPr>
            <p:cNvPr id="9" name="Oval 8"/>
            <p:cNvSpPr/>
            <p:nvPr/>
          </p:nvSpPr>
          <p:spPr bwMode="auto">
            <a:xfrm>
              <a:off x="611560" y="2636912"/>
              <a:ext cx="2736304" cy="129614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8575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69279" tIns="84640" rIns="169279" bIns="84640">
              <a:spAutoFit/>
            </a:bodyPr>
            <a:lstStyle/>
            <a:p>
              <a:pPr defTabSz="1695450">
                <a:defRPr/>
              </a:pPr>
              <a:endParaRPr lang="en-GB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pic>
          <p:nvPicPr>
            <p:cNvPr id="10268" name="Picture 17" descr="RHUL-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2996952"/>
              <a:ext cx="1944687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5" name="Picture 4" descr="JA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708920"/>
            <a:ext cx="17272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132138" y="115888"/>
            <a:ext cx="3311525" cy="5761037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D1C39F"/>
              </a:gs>
              <a:gs pos="35001">
                <a:srgbClr val="F0EBD5"/>
              </a:gs>
              <a:gs pos="100000">
                <a:srgbClr val="FFEF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rIns="0" anchor="ctr"/>
          <a:lstStyle/>
          <a:p>
            <a:pPr algn="ctr" eaLnBrk="0" hangingPunct="0">
              <a:spcBef>
                <a:spcPct val="20000"/>
              </a:spcBef>
            </a:pPr>
            <a:r>
              <a:rPr lang="en-GB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JAI research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directions</a:t>
            </a:r>
          </a:p>
          <a:p>
            <a:pPr algn="ctr" eaLnBrk="0" hangingPunct="0">
              <a:spcBef>
                <a:spcPct val="20000"/>
              </a:spcBef>
            </a:pPr>
            <a:endParaRPr lang="en-GB" sz="1200" b="1" dirty="0">
              <a:solidFill>
                <a:srgbClr val="000099"/>
              </a:solidFill>
              <a:latin typeface="Arial"/>
              <a:ea typeface="ＭＳ Ｐゴシック" pitchFamily="34" charset="-128"/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Enabling accelerator </a:t>
            </a:r>
          </a:p>
          <a:p>
            <a:pPr algn="ctr" eaLnBrk="0" hangingPunct="0">
              <a:spcBef>
                <a:spcPts val="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techniques for </a:t>
            </a:r>
            <a:b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</a:b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scientific, medical and 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energy applications </a:t>
            </a:r>
          </a:p>
          <a:p>
            <a:pPr algn="ctr" eaLnBrk="0" hangingPunct="0">
              <a:spcBef>
                <a:spcPct val="20000"/>
              </a:spcBef>
            </a:pPr>
            <a:endParaRPr lang="en-GB" sz="1600" b="1" dirty="0">
              <a:solidFill>
                <a:srgbClr val="000099"/>
              </a:solidFill>
              <a:latin typeface="Arial"/>
              <a:ea typeface="ＭＳ Ｐゴシック" pitchFamily="34" charset="-128"/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Next generation </a:t>
            </a:r>
            <a:b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</a:br>
            <a: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compact  light sources </a:t>
            </a:r>
            <a:b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</a:br>
            <a: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and laser-plasma </a:t>
            </a:r>
            <a:b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</a:br>
            <a:r>
              <a:rPr lang="en-GB" sz="1600" b="1" dirty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acceleration FEL </a:t>
            </a:r>
          </a:p>
          <a:p>
            <a:pPr algn="ctr" eaLnBrk="0" hangingPunct="0">
              <a:spcBef>
                <a:spcPct val="20000"/>
              </a:spcBef>
            </a:pPr>
            <a:endParaRPr lang="en-GB" sz="1600" b="1" dirty="0">
              <a:solidFill>
                <a:srgbClr val="000099"/>
              </a:solidFill>
              <a:latin typeface="Arial"/>
              <a:ea typeface="ＭＳ Ｐゴシック" pitchFamily="34" charset="-128"/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Advanced accelerator </a:t>
            </a:r>
          </a:p>
          <a:p>
            <a:pPr algn="ctr" eaLnBrk="0" hangingPunct="0">
              <a:spcBef>
                <a:spcPts val="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instrumentation, </a:t>
            </a:r>
          </a:p>
          <a:p>
            <a:pPr algn="ctr" eaLnBrk="0" hangingPunct="0">
              <a:spcBef>
                <a:spcPts val="0"/>
              </a:spcBef>
            </a:pPr>
            <a:r>
              <a:rPr lang="en-GB" sz="1600" b="1" dirty="0">
                <a:solidFill>
                  <a:srgbClr val="000099"/>
                </a:solidFill>
                <a:latin typeface="Arial"/>
                <a:ea typeface="ＭＳ Ｐゴシック" pitchFamily="34" charset="-128"/>
              </a:rPr>
              <a:t>diagnostics and devices </a:t>
            </a:r>
          </a:p>
        </p:txBody>
      </p:sp>
      <p:cxnSp>
        <p:nvCxnSpPr>
          <p:cNvPr id="10255" name="Straight Arrow Connector 25"/>
          <p:cNvCxnSpPr>
            <a:cxnSpLocks noChangeShapeType="1"/>
          </p:cNvCxnSpPr>
          <p:nvPr/>
        </p:nvCxnSpPr>
        <p:spPr bwMode="auto">
          <a:xfrm rot="5400000" flipH="1" flipV="1">
            <a:off x="2987625" y="2420369"/>
            <a:ext cx="719759" cy="57678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256" name="Straight Arrow Connector 26"/>
          <p:cNvCxnSpPr>
            <a:cxnSpLocks noChangeShapeType="1"/>
          </p:cNvCxnSpPr>
          <p:nvPr/>
        </p:nvCxnSpPr>
        <p:spPr bwMode="auto">
          <a:xfrm>
            <a:off x="3131840" y="3573016"/>
            <a:ext cx="576064" cy="36004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10257" name="Straight Arrow Connector 29"/>
          <p:cNvCxnSpPr>
            <a:cxnSpLocks noChangeShapeType="1"/>
          </p:cNvCxnSpPr>
          <p:nvPr/>
        </p:nvCxnSpPr>
        <p:spPr bwMode="auto">
          <a:xfrm rot="16200000" flipH="1">
            <a:off x="2843810" y="3861049"/>
            <a:ext cx="864095" cy="72007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1" name="Title 30"/>
          <p:cNvSpPr txBox="1">
            <a:spLocks/>
          </p:cNvSpPr>
          <p:nvPr/>
        </p:nvSpPr>
        <p:spPr>
          <a:xfrm>
            <a:off x="179388" y="1125538"/>
            <a:ext cx="3240087" cy="776287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algn="ctr" eaLnBrk="0" hangingPunct="0">
              <a:defRPr/>
            </a:pPr>
            <a:r>
              <a:rPr lang="en-GB" sz="2800" b="1" kern="0" dirty="0">
                <a:solidFill>
                  <a:srgbClr val="FF3300"/>
                </a:solidFill>
                <a:latin typeface="Arial"/>
                <a:ea typeface="ＭＳ Ｐゴシック" charset="-128"/>
                <a:cs typeface="ＭＳ Ｐゴシック" charset="-128"/>
              </a:rPr>
              <a:t>JAI is moving INTO new directions</a:t>
            </a:r>
          </a:p>
        </p:txBody>
      </p:sp>
      <p:sp>
        <p:nvSpPr>
          <p:cNvPr id="35" name="Right Arrow 34"/>
          <p:cNvSpPr/>
          <p:nvPr/>
        </p:nvSpPr>
        <p:spPr bwMode="auto">
          <a:xfrm>
            <a:off x="6084168" y="2492896"/>
            <a:ext cx="504056" cy="18722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GB" sz="1400" b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IMPACT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660232" y="2348880"/>
            <a:ext cx="2451312" cy="400110"/>
          </a:xfrm>
          <a:prstGeom prst="rect">
            <a:avLst/>
          </a:prstGeom>
          <a:solidFill>
            <a:srgbClr val="FFD13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Discovery Science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79512" y="4724300"/>
            <a:ext cx="2736850" cy="1296988"/>
            <a:chOff x="395536" y="5157192"/>
            <a:chExt cx="2736850" cy="1296988"/>
          </a:xfrm>
        </p:grpSpPr>
        <p:sp>
          <p:nvSpPr>
            <p:cNvPr id="20" name="Oval 19"/>
            <p:cNvSpPr/>
            <p:nvPr/>
          </p:nvSpPr>
          <p:spPr bwMode="auto">
            <a:xfrm>
              <a:off x="395536" y="5157192"/>
              <a:ext cx="2736850" cy="129698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 w="28575" cap="flat" cmpd="sng" algn="ctr">
              <a:solidFill>
                <a:schemeClr val="tx2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69279" tIns="84640" rIns="169279" bIns="84640">
              <a:spAutoFit/>
            </a:bodyPr>
            <a:lstStyle/>
            <a:p>
              <a:pPr defTabSz="1695450">
                <a:defRPr/>
              </a:pPr>
              <a:endParaRPr lang="en-GB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3568" y="5517232"/>
              <a:ext cx="2199517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TextBox 27"/>
          <p:cNvSpPr txBox="1"/>
          <p:nvPr/>
        </p:nvSpPr>
        <p:spPr>
          <a:xfrm>
            <a:off x="6660232" y="3532946"/>
            <a:ext cx="2451312" cy="400110"/>
          </a:xfrm>
          <a:prstGeom prst="rect">
            <a:avLst/>
          </a:prstGeom>
          <a:solidFill>
            <a:srgbClr val="FFD13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Energy challenges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0232" y="2924944"/>
            <a:ext cx="2451312" cy="400110"/>
          </a:xfrm>
          <a:prstGeom prst="rect">
            <a:avLst/>
          </a:prstGeom>
          <a:solidFill>
            <a:srgbClr val="FFD13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Industry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60232" y="4109010"/>
            <a:ext cx="2451312" cy="400110"/>
          </a:xfrm>
          <a:prstGeom prst="rect">
            <a:avLst/>
          </a:prstGeom>
          <a:solidFill>
            <a:srgbClr val="FFD13F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  <a:latin typeface="Arial"/>
                <a:ea typeface="ＭＳ Ｐゴシック" pitchFamily="34" charset="-128"/>
              </a:rPr>
              <a:t>Societal benefit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4509120"/>
            <a:ext cx="8856984" cy="20882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→"/>
              <a:defRPr/>
            </a:pPr>
            <a:r>
              <a:rPr lang="en-GB" b="1" spc="-100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 Compact X-ray light sources based on laser-plasma </a:t>
            </a:r>
            <a:r>
              <a:rPr lang="en-GB" b="1" spc="-100" dirty="0" err="1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accel</a:t>
            </a:r>
            <a:r>
              <a:rPr lang="en-GB" b="1" spc="-100" baseline="30000" dirty="0" err="1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n</a:t>
            </a:r>
            <a:endParaRPr lang="en-GB" b="1" spc="-100" baseline="30000" dirty="0" smtClean="0">
              <a:solidFill>
                <a:srgbClr val="FFC000"/>
              </a:solidFill>
              <a:latin typeface="Arial"/>
              <a:ea typeface="ＭＳ Ｐゴシック" pitchFamily="34" charset="-128"/>
            </a:endParaRPr>
          </a:p>
          <a:p>
            <a:pPr lvl="1"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→"/>
              <a:defRPr/>
            </a:pPr>
            <a:r>
              <a:rPr lang="en-GB" b="1" spc="-100" baseline="30000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 </a:t>
            </a:r>
            <a:r>
              <a:rPr lang="en-GB" b="1" spc="-100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Aim to develop commercial applications </a:t>
            </a:r>
            <a:br>
              <a:rPr lang="en-GB" b="1" spc="-100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</a:br>
            <a:endParaRPr lang="en-GB" sz="2000" b="1" spc="-100" dirty="0" smtClean="0">
              <a:solidFill>
                <a:srgbClr val="FFC000"/>
              </a:solidFill>
              <a:latin typeface="Arial"/>
              <a:ea typeface="ＭＳ Ｐゴシック" pitchFamily="34" charset="-128"/>
            </a:endParaRPr>
          </a:p>
          <a:p>
            <a:pPr lvl="8">
              <a:defRPr/>
            </a:pPr>
            <a:r>
              <a:rPr lang="en-GB" sz="1800" b="1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Project to be developed in collaboration </a:t>
            </a:r>
          </a:p>
          <a:p>
            <a:pPr lvl="8">
              <a:defRPr/>
            </a:pPr>
            <a:r>
              <a:rPr lang="en-GB" sz="1800" b="1" dirty="0" smtClean="0">
                <a:solidFill>
                  <a:srgbClr val="FFC000"/>
                </a:solidFill>
                <a:latin typeface="Arial"/>
                <a:ea typeface="ＭＳ Ｐゴシック" pitchFamily="34" charset="-128"/>
              </a:rPr>
              <a:t>with science centres in UK and worldwide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95596" y="928816"/>
            <a:ext cx="4419740" cy="115212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6485" y="3349441"/>
            <a:ext cx="8919467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  <a:latin typeface="Arial"/>
              </a:rPr>
              <a:t>Rapid progress in beam energy achieved with laser-plasma acceleration shows that the synergy of accelerators, laser and plasma is revolutionizing the field</a:t>
            </a:r>
            <a:endParaRPr lang="en-GB" sz="2000" b="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067944" y="1998888"/>
            <a:ext cx="50760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GB" sz="2000" dirty="0" smtClean="0">
                <a:solidFill>
                  <a:srgbClr val="000000"/>
                </a:solidFill>
                <a:ea typeface="ＭＳ Ｐゴシック" pitchFamily="34" charset="-128"/>
              </a:rPr>
              <a:t>1GeV acceleration in just 3cm of plasma</a:t>
            </a:r>
          </a:p>
          <a:p>
            <a:pPr lvl="1"/>
            <a:r>
              <a:rPr lang="en-GB" sz="1200" dirty="0" smtClean="0">
                <a:solidFill>
                  <a:srgbClr val="000000"/>
                </a:solidFill>
                <a:ea typeface="ＭＳ Ｐゴシック" pitchFamily="34" charset="-128"/>
              </a:rPr>
              <a:t>W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1200" dirty="0" err="1">
                <a:solidFill>
                  <a:srgbClr val="000000"/>
                </a:solidFill>
                <a:ea typeface="ＭＳ Ｐゴシック" pitchFamily="34" charset="-128"/>
              </a:rPr>
              <a:t>Leemans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B. </a:t>
            </a:r>
            <a:r>
              <a:rPr lang="en-GB" sz="1200" dirty="0" err="1">
                <a:solidFill>
                  <a:srgbClr val="000000"/>
                </a:solidFill>
                <a:ea typeface="ＭＳ Ｐゴシック" pitchFamily="34" charset="-128"/>
              </a:rPr>
              <a:t>Nagler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A. </a:t>
            </a:r>
            <a:r>
              <a:rPr lang="en-GB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Gonsalves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C. </a:t>
            </a:r>
            <a:r>
              <a:rPr lang="en-GB" sz="1200" dirty="0" err="1">
                <a:solidFill>
                  <a:srgbClr val="000000"/>
                </a:solidFill>
                <a:ea typeface="ＭＳ Ｐゴシック" pitchFamily="34" charset="-128"/>
              </a:rPr>
              <a:t>Toth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K. Nakamura, C. </a:t>
            </a:r>
            <a:r>
              <a:rPr lang="en-GB" sz="1200" dirty="0" smtClean="0">
                <a:solidFill>
                  <a:srgbClr val="000000"/>
                </a:solidFill>
                <a:ea typeface="ＭＳ Ｐゴシック" pitchFamily="34" charset="-128"/>
              </a:rPr>
              <a:t>Geddes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E. Esarey, C. </a:t>
            </a:r>
            <a:r>
              <a:rPr lang="en-GB" sz="1200" dirty="0" err="1">
                <a:solidFill>
                  <a:srgbClr val="000000"/>
                </a:solidFill>
                <a:ea typeface="ＭＳ Ｐゴシック" pitchFamily="34" charset="-128"/>
              </a:rPr>
              <a:t>B.Schroeder</a:t>
            </a:r>
            <a:r>
              <a:rPr lang="en-GB" sz="1200" dirty="0">
                <a:solidFill>
                  <a:srgbClr val="000000"/>
                </a:solidFill>
                <a:ea typeface="ＭＳ Ｐゴシック" pitchFamily="34" charset="-128"/>
              </a:rPr>
              <a:t>, &amp; S. </a:t>
            </a:r>
            <a:r>
              <a:rPr lang="en-GB" sz="1200" dirty="0" smtClean="0">
                <a:solidFill>
                  <a:srgbClr val="000000"/>
                </a:solidFill>
                <a:ea typeface="ＭＳ Ｐゴシック" pitchFamily="34" charset="-128"/>
              </a:rPr>
              <a:t>Hooker, </a:t>
            </a:r>
            <a:r>
              <a:rPr lang="fr-FR" sz="1200" b="1" i="1" dirty="0" smtClean="0">
                <a:solidFill>
                  <a:srgbClr val="000000"/>
                </a:solidFill>
                <a:ea typeface="ＭＳ Ｐゴシック" pitchFamily="34" charset="-128"/>
              </a:rPr>
              <a:t>Nature </a:t>
            </a:r>
            <a:r>
              <a:rPr lang="en-GB" sz="1200" b="1" i="1" dirty="0" smtClean="0">
                <a:solidFill>
                  <a:srgbClr val="000000"/>
                </a:solidFill>
                <a:ea typeface="ＭＳ Ｐゴシック" pitchFamily="34" charset="-128"/>
              </a:rPr>
              <a:t>Physics</a:t>
            </a:r>
            <a:r>
              <a:rPr lang="fr-FR" sz="1200" b="1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fr-FR" sz="1200" dirty="0" smtClean="0">
                <a:solidFill>
                  <a:srgbClr val="000000"/>
                </a:solidFill>
                <a:ea typeface="ＭＳ Ｐゴシック" pitchFamily="34" charset="-128"/>
              </a:rPr>
              <a:t>2006</a:t>
            </a:r>
            <a:endParaRPr lang="en-GB" sz="120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74136" y="2749112"/>
            <a:ext cx="3779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3333CC">
                    <a:lumMod val="75000"/>
                  </a:srgbClr>
                </a:solidFill>
                <a:ea typeface="ＭＳ Ｐゴシック" pitchFamily="34" charset="-128"/>
              </a:rPr>
              <a:t>Simulation of laser-plasma acceleration</a:t>
            </a:r>
            <a:endParaRPr lang="en-GB" sz="1600" b="1" dirty="0">
              <a:solidFill>
                <a:srgbClr val="3333CC">
                  <a:lumMod val="75000"/>
                </a:srgbClr>
              </a:solidFill>
              <a:ea typeface="ＭＳ Ｐゴシック" pitchFamily="34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4499992" y="2923355"/>
            <a:ext cx="86409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891616"/>
            <a:ext cx="3096344" cy="23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88832" cy="647973"/>
          </a:xfrm>
        </p:spPr>
        <p:txBody>
          <a:bodyPr/>
          <a:lstStyle/>
          <a:p>
            <a:r>
              <a:rPr lang="en-GB" dirty="0" smtClean="0"/>
              <a:t>New directions: Laser-Plasma Acceleration</a:t>
            </a:r>
            <a:endParaRPr lang="en-GB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JAI">
  <a:themeElements>
    <a:clrScheme name="JAI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3300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1122</Words>
  <Application>Microsoft Office PowerPoint</Application>
  <PresentationFormat>On-screen Show (4:3)</PresentationFormat>
  <Paragraphs>237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Custom Design</vt:lpstr>
      <vt:lpstr>Metro</vt:lpstr>
      <vt:lpstr>JAI</vt:lpstr>
      <vt:lpstr>Super-B Workshop Welcome!</vt:lpstr>
      <vt:lpstr>Slide 2</vt:lpstr>
      <vt:lpstr>Slide 3</vt:lpstr>
      <vt:lpstr>Slide 4</vt:lpstr>
      <vt:lpstr>Slide 5</vt:lpstr>
      <vt:lpstr>What is JAI</vt:lpstr>
      <vt:lpstr>Slide 7</vt:lpstr>
      <vt:lpstr>Slide 8</vt:lpstr>
      <vt:lpstr>New directions: Laser-Plasma Acceleration</vt:lpstr>
      <vt:lpstr>Slide 10</vt:lpstr>
      <vt:lpstr>Slide 11</vt:lpstr>
      <vt:lpstr>JAI Portfolio of projects</vt:lpstr>
      <vt:lpstr>JAI Portfolio of projects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2010-11-07T11:31:21Z</dcterms:created>
  <dcterms:modified xsi:type="dcterms:W3CDTF">2011-05-18T06:30:43Z</dcterms:modified>
</cp:coreProperties>
</file>