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60" r:id="rId2"/>
    <p:sldId id="261" r:id="rId3"/>
    <p:sldId id="262" r:id="rId4"/>
    <p:sldId id="263" r:id="rId5"/>
    <p:sldId id="265" r:id="rId6"/>
    <p:sldId id="267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66FF66"/>
    <a:srgbClr val="0066FF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49" autoAdjust="0"/>
    <p:restoredTop sz="94660"/>
  </p:normalViewPr>
  <p:slideViewPr>
    <p:cSldViewPr>
      <p:cViewPr varScale="1">
        <p:scale>
          <a:sx n="79" d="100"/>
          <a:sy n="79" d="100"/>
        </p:scale>
        <p:origin x="-57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212B0A-A979-47E8-9EF6-72535F99AA23}" type="datetimeFigureOut">
              <a:rPr lang="it-IT" smtClean="0"/>
              <a:t>17/05/2011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D8F28D-B598-4109-A006-45BF7301160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333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C93AE55-7472-400F-AE43-CDCAF5438BDB}" type="slidenum">
              <a:rPr lang="en-US">
                <a:solidFill>
                  <a:srgbClr val="FFFFFF"/>
                </a:solidFill>
              </a:rPr>
              <a:pPr/>
              <a:t>‹N›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8194" name="Picture 2" descr="C:\SuperB\Figures&amp;Movies\weblogo5.gif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6355086"/>
            <a:ext cx="792088" cy="502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3942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383880A-6D90-4E49-948F-D18A5D42113E}" type="slidenum">
              <a:rPr lang="en-US">
                <a:solidFill>
                  <a:srgbClr val="FFFFFF"/>
                </a:solidFill>
              </a:rPr>
              <a:pPr/>
              <a:t>‹N›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267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126163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126163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B449EAA-12A4-472C-8430-1819725FE36E}" type="slidenum">
              <a:rPr lang="en-US">
                <a:solidFill>
                  <a:srgbClr val="FFFFFF"/>
                </a:solidFill>
              </a:rPr>
              <a:pPr/>
              <a:t>‹N›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4359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24333FA-739C-436F-B8EA-B47258ED0B50}" type="slidenum">
              <a:rPr lang="en-US">
                <a:solidFill>
                  <a:srgbClr val="FFFFFF"/>
                </a:solidFill>
              </a:rPr>
              <a:pPr/>
              <a:t>‹N›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227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1DD9BB2-ABFE-47E7-A3CC-BC47A8E62751}" type="slidenum">
              <a:rPr lang="en-US">
                <a:solidFill>
                  <a:srgbClr val="FFFFFF"/>
                </a:solidFill>
              </a:rPr>
              <a:pPr/>
              <a:t>‹N›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065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CBE0ECB-5CB3-48BF-9888-9E0878C2BAF4}" type="slidenum">
              <a:rPr lang="en-US">
                <a:solidFill>
                  <a:srgbClr val="FFFFFF"/>
                </a:solidFill>
              </a:rPr>
              <a:pPr/>
              <a:t>‹N›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096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8011BA4-4F7F-44BF-B319-47F92CCB83AA}" type="slidenum">
              <a:rPr lang="en-US">
                <a:solidFill>
                  <a:srgbClr val="FFFFFF"/>
                </a:solidFill>
              </a:rPr>
              <a:pPr/>
              <a:t>‹N›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694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8F4BE43-6CD9-4592-A741-8972DB5A3AAA}" type="slidenum">
              <a:rPr lang="en-US">
                <a:solidFill>
                  <a:srgbClr val="FFFFFF"/>
                </a:solidFill>
              </a:rPr>
              <a:pPr/>
              <a:t>‹N›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322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EE96369-2F0F-4DCD-8BD0-19381B14AD11}" type="slidenum">
              <a:rPr lang="en-US">
                <a:solidFill>
                  <a:srgbClr val="FFFFFF"/>
                </a:solidFill>
              </a:rPr>
              <a:pPr/>
              <a:t>‹N›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657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3747BD0-E23F-4D63-9948-AD1A7B7FAA1B}" type="slidenum">
              <a:rPr lang="en-US">
                <a:solidFill>
                  <a:srgbClr val="FFFFFF"/>
                </a:solidFill>
              </a:rPr>
              <a:pPr/>
              <a:t>‹N›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489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2A53B314-C055-46ED-B41F-D7F751834A9F}" type="slidenum">
              <a:rPr lang="en-US">
                <a:solidFill>
                  <a:srgbClr val="FFFFFF"/>
                </a:solidFill>
              </a:rPr>
              <a:pPr/>
              <a:t>‹N›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404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60555AD-9472-44C6-A86A-E82E28DA19C3}" type="slidenum">
              <a:rPr lang="en-US">
                <a:solidFill>
                  <a:srgbClr val="FFFFFF"/>
                </a:solidFill>
              </a:rPr>
              <a:pPr/>
              <a:t>‹N›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59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0033CC">
                <a:gamma/>
                <a:shade val="41176"/>
                <a:invGamma/>
              </a:srgbClr>
            </a:gs>
            <a:gs pos="100000">
              <a:srgbClr val="0033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83338"/>
            <a:ext cx="511175" cy="474662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C:\SuperB\Figures&amp;Movies\weblogo5.gif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6355086"/>
            <a:ext cx="792088" cy="502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0934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i="1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i="1">
          <a:solidFill>
            <a:schemeClr val="bg1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i="1">
          <a:solidFill>
            <a:schemeClr val="bg1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i="1">
          <a:solidFill>
            <a:schemeClr val="bg1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i="1">
          <a:solidFill>
            <a:schemeClr val="bg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i="1">
          <a:solidFill>
            <a:schemeClr val="bg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i="1">
          <a:solidFill>
            <a:schemeClr val="bg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i="1">
          <a:solidFill>
            <a:schemeClr val="bg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i="1">
          <a:solidFill>
            <a:schemeClr val="bg1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85000"/>
        <a:buBlip>
          <a:blip r:embed="rId16"/>
        </a:buBlip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bg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1008.1541v1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arxiv.org/abs/1009.6178v1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solidFill>
            <a:srgbClr val="00B0F0"/>
          </a:solidFill>
        </p:spPr>
        <p:txBody>
          <a:bodyPr/>
          <a:lstStyle/>
          <a:p>
            <a:r>
              <a:rPr lang="it-IT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SuperB</a:t>
            </a:r>
            <a:r>
              <a:rPr lang="it-IT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Project </a:t>
            </a:r>
            <a:r>
              <a:rPr lang="it-IT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Overview</a:t>
            </a:r>
            <a:endParaRPr lang="it-I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i="1" dirty="0" smtClean="0">
                <a:solidFill>
                  <a:srgbClr val="FFFF00"/>
                </a:solidFill>
              </a:rPr>
              <a:t>P. </a:t>
            </a:r>
            <a:r>
              <a:rPr lang="it-IT" i="1" dirty="0" err="1" smtClean="0">
                <a:solidFill>
                  <a:srgbClr val="FFFF00"/>
                </a:solidFill>
              </a:rPr>
              <a:t>Raimondi</a:t>
            </a:r>
            <a:r>
              <a:rPr lang="it-IT" i="1" dirty="0" smtClean="0">
                <a:solidFill>
                  <a:srgbClr val="FFFF00"/>
                </a:solidFill>
              </a:rPr>
              <a:t>,</a:t>
            </a:r>
          </a:p>
          <a:p>
            <a:r>
              <a:rPr lang="it-IT" i="1" dirty="0" smtClean="0">
                <a:solidFill>
                  <a:srgbClr val="FFFF00"/>
                </a:solidFill>
              </a:rPr>
              <a:t>INFN-LNF</a:t>
            </a:r>
          </a:p>
          <a:p>
            <a:r>
              <a:rPr lang="it-IT" i="1" dirty="0" smtClean="0">
                <a:solidFill>
                  <a:srgbClr val="FFFF00"/>
                </a:solidFill>
              </a:rPr>
              <a:t>Oxford, </a:t>
            </a:r>
            <a:r>
              <a:rPr lang="it-IT" i="1" dirty="0" err="1" smtClean="0">
                <a:solidFill>
                  <a:srgbClr val="FFFF00"/>
                </a:solidFill>
              </a:rPr>
              <a:t>May</a:t>
            </a:r>
            <a:r>
              <a:rPr lang="it-IT" i="1" dirty="0" smtClean="0">
                <a:solidFill>
                  <a:srgbClr val="FFFF00"/>
                </a:solidFill>
              </a:rPr>
              <a:t> 18-19, 2011</a:t>
            </a:r>
            <a:endParaRPr lang="it-IT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203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5,2011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M.A.Giorgi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3EBD0-19EB-41E8-92E3-E70AEADB721E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3568" y="2286000"/>
            <a:ext cx="7924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</a:rPr>
              <a:t>In March 2011 CIPE (Inter Ministry Committee) has </a:t>
            </a:r>
            <a:r>
              <a:rPr lang="en-US" sz="3600" dirty="0" smtClean="0">
                <a:solidFill>
                  <a:schemeClr val="bg1"/>
                </a:solidFill>
              </a:rPr>
              <a:t>formally approved </a:t>
            </a:r>
            <a:r>
              <a:rPr lang="en-US" sz="3600" dirty="0" smtClean="0">
                <a:solidFill>
                  <a:schemeClr val="bg1"/>
                </a:solidFill>
              </a:rPr>
              <a:t>the National Research Plan, </a:t>
            </a:r>
            <a:r>
              <a:rPr lang="en-US" sz="3600" dirty="0" smtClean="0">
                <a:solidFill>
                  <a:schemeClr val="bg1"/>
                </a:solidFill>
              </a:rPr>
              <a:t>including </a:t>
            </a:r>
            <a:r>
              <a:rPr lang="en-US" sz="3600" dirty="0" smtClean="0">
                <a:solidFill>
                  <a:schemeClr val="bg1"/>
                </a:solidFill>
              </a:rPr>
              <a:t>the </a:t>
            </a:r>
            <a:r>
              <a:rPr lang="en-US" sz="3600" dirty="0" err="1" smtClean="0">
                <a:solidFill>
                  <a:schemeClr val="bg1"/>
                </a:solidFill>
              </a:rPr>
              <a:t>SuperB</a:t>
            </a:r>
            <a:r>
              <a:rPr lang="en-US" sz="3600" dirty="0" smtClean="0">
                <a:solidFill>
                  <a:schemeClr val="bg1"/>
                </a:solidFill>
              </a:rPr>
              <a:t> </a:t>
            </a:r>
            <a:r>
              <a:rPr lang="en-US" sz="3600" dirty="0" smtClean="0">
                <a:solidFill>
                  <a:schemeClr val="bg1"/>
                </a:solidFill>
              </a:rPr>
              <a:t>funding plan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38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5,2011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M.A.Giorgi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3EBD0-19EB-41E8-92E3-E70AEADB721E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From now ….. Plan for future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1340768"/>
            <a:ext cx="8305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Establish the organization necessary to 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make the </a:t>
            </a:r>
            <a:r>
              <a:rPr lang="en-US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SuperB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Accelerator TDR</a:t>
            </a:r>
            <a:endParaRPr lang="en-US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The team will have the charge of the construction Phase as well. Such phase should proceed as much as possible in parallel with the TDR. </a:t>
            </a:r>
            <a:endParaRPr lang="en-US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Start 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recruitment, mainly 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Accelerator  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Physicists, Engineers and Technicians.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Finalize the project for a given site. At the moment we are studying the </a:t>
            </a:r>
            <a:r>
              <a:rPr lang="en-US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TorVergata</a:t>
            </a:r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one that presents a lot of advantages. We hope that this solution will be feasible.</a:t>
            </a:r>
            <a:endParaRPr lang="en-US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Prepare  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for  spending  a reasonable fraction of the initial contribution  in 2011</a:t>
            </a:r>
            <a:endParaRPr lang="en-US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448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US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Move forward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Formalize the Collaboration among the Italian parties, at the moment: INFN, IIT,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TorVergata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University, Ministry of Research.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Formalize the collaboration with contributing international partners.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Prepare to submit to EU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SuperB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infrastructure as an ERIC entity.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draft of governance is ready and under examination.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5,2011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71D41-1CD1-4F29-8B0C-DF70B7781FB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M.A.Giorgi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35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Cover Page of the Governance Draft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marR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dirty="0" smtClean="0">
                <a:latin typeface="Times New Roman"/>
                <a:ea typeface="Times New Roman"/>
              </a:rPr>
              <a:t>                                               </a:t>
            </a:r>
            <a:r>
              <a:rPr lang="en-US" sz="2200" u="sng" dirty="0" err="1" smtClean="0">
                <a:solidFill>
                  <a:srgbClr val="FFFF66"/>
                </a:solidFill>
                <a:latin typeface="Times New Roman"/>
                <a:ea typeface="Times New Roman"/>
              </a:rPr>
              <a:t>SuperB</a:t>
            </a:r>
            <a:r>
              <a:rPr lang="en-US" sz="2200" u="sng" dirty="0" smtClean="0">
                <a:solidFill>
                  <a:srgbClr val="FFFF66"/>
                </a:solidFill>
                <a:latin typeface="Times New Roman"/>
                <a:ea typeface="Times New Roman"/>
              </a:rPr>
              <a:t> ERIC Statute</a:t>
            </a:r>
            <a:endParaRPr lang="en-US" sz="2200" i="1" u="sng" dirty="0" smtClean="0">
              <a:solidFill>
                <a:srgbClr val="FFFF66"/>
              </a:solidFill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i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                                                                           </a:t>
            </a:r>
            <a:r>
              <a:rPr lang="en-US" sz="1900" i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12 October 2010-</a:t>
            </a:r>
            <a:r>
              <a:rPr lang="en-US" sz="1900" i="1" dirty="0" smtClean="0">
                <a:solidFill>
                  <a:srgbClr val="0070C0"/>
                </a:solidFill>
                <a:latin typeface="Times New Roman"/>
                <a:ea typeface="Times New Roman"/>
              </a:rPr>
              <a:t>Draft</a:t>
            </a:r>
          </a:p>
          <a:p>
            <a:pPr marL="0" algn="ctr">
              <a:spcBef>
                <a:spcPts val="0"/>
              </a:spcBef>
              <a:spcAft>
                <a:spcPts val="600"/>
              </a:spcAft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algn="ctr">
              <a:spcBef>
                <a:spcPts val="0"/>
              </a:spcBef>
              <a:spcAft>
                <a:spcPts val="600"/>
              </a:spcAft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algn="ctr">
              <a:spcBef>
                <a:spcPts val="0"/>
              </a:spcBef>
              <a:spcAft>
                <a:spcPts val="600"/>
              </a:spcAft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DRAFT</a:t>
            </a:r>
          </a:p>
          <a:p>
            <a:pPr marL="0" marR="0" algn="ctr">
              <a:spcBef>
                <a:spcPts val="0"/>
              </a:spcBef>
              <a:spcAft>
                <a:spcPts val="600"/>
              </a:spcAft>
              <a:buNone/>
            </a:pPr>
            <a:endParaRPr lang="en-US" b="1" dirty="0" smtClean="0"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dirty="0" smtClean="0">
                <a:latin typeface="Times New Roman"/>
                <a:ea typeface="Times New Roman"/>
              </a:rPr>
              <a:t>Statute of the European Research Infrastructure Consortium </a:t>
            </a:r>
            <a:r>
              <a:rPr lang="en-US" b="1" dirty="0" err="1" smtClean="0">
                <a:latin typeface="Times New Roman"/>
                <a:ea typeface="Times New Roman"/>
              </a:rPr>
              <a:t>SuperB</a:t>
            </a:r>
            <a:r>
              <a:rPr lang="en-US" b="1" dirty="0" smtClean="0">
                <a:latin typeface="Times New Roman"/>
                <a:ea typeface="Times New Roman"/>
              </a:rPr>
              <a:t> </a:t>
            </a:r>
          </a:p>
          <a:p>
            <a:pPr marL="0" marR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dirty="0" smtClean="0">
                <a:latin typeface="Times New Roman"/>
                <a:ea typeface="Times New Roman"/>
              </a:rPr>
              <a:t>(</a:t>
            </a:r>
            <a:r>
              <a:rPr lang="en-US" b="1" dirty="0" err="1" smtClean="0">
                <a:latin typeface="Times New Roman"/>
                <a:ea typeface="Times New Roman"/>
              </a:rPr>
              <a:t>SuperB</a:t>
            </a:r>
            <a:r>
              <a:rPr lang="en-US" b="1" dirty="0" smtClean="0">
                <a:latin typeface="Times New Roman"/>
                <a:ea typeface="Times New Roman"/>
              </a:rPr>
              <a:t> “N. </a:t>
            </a:r>
            <a:r>
              <a:rPr lang="en-US" b="1" dirty="0" err="1" smtClean="0">
                <a:latin typeface="Times New Roman"/>
                <a:ea typeface="Times New Roman"/>
              </a:rPr>
              <a:t>Cabibbo</a:t>
            </a:r>
            <a:r>
              <a:rPr lang="en-US" b="1" dirty="0" smtClean="0">
                <a:latin typeface="Times New Roman"/>
                <a:ea typeface="Times New Roman"/>
              </a:rPr>
              <a:t>” ERIC)</a:t>
            </a:r>
          </a:p>
          <a:p>
            <a:pPr marL="0" marR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-US" i="1" dirty="0" smtClean="0">
                <a:latin typeface="Times New Roman"/>
                <a:ea typeface="Times New Roman"/>
              </a:rPr>
              <a:t> </a:t>
            </a:r>
          </a:p>
          <a:p>
            <a:pPr marL="0" marR="0" algn="ctr">
              <a:spcBef>
                <a:spcPts val="0"/>
              </a:spcBef>
              <a:spcAft>
                <a:spcPts val="600"/>
              </a:spcAft>
              <a:buNone/>
            </a:pPr>
            <a:endParaRPr lang="en-US" dirty="0" smtClean="0">
              <a:latin typeface="Times New Roman"/>
              <a:ea typeface="Times New Roman"/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000250"/>
            <a:ext cx="787944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5,2011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71D41-1CD1-4F29-8B0C-DF70B7781FB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M.A.Giorgi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837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76201"/>
            <a:ext cx="7772400" cy="1120552"/>
          </a:xfrm>
          <a:solidFill>
            <a:srgbClr val="00B0F0"/>
          </a:solidFill>
          <a:ln>
            <a:solidFill>
              <a:srgbClr val="00B0F0"/>
            </a:solidFill>
          </a:ln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Moving to next phase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1524000"/>
            <a:ext cx="845820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baseline="30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General </a:t>
            </a:r>
            <a:r>
              <a:rPr lang="en-US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Meeting </a:t>
            </a:r>
          </a:p>
          <a:p>
            <a:endParaRPr lang="en-US" sz="2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Preliminary organization and WBS for  </a:t>
            </a:r>
            <a:r>
              <a:rPr lang="en-US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Machine </a:t>
            </a:r>
            <a:r>
              <a:rPr lang="en-US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TDR and Construction</a:t>
            </a:r>
            <a:endParaRPr lang="en-US" sz="2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Initiate </a:t>
            </a:r>
            <a:r>
              <a:rPr lang="en-US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the collaboration for Detector  Construction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Physics  document to establish physics reach w.r.t.  LHC (and other) experiments?</a:t>
            </a:r>
            <a:endParaRPr lang="en-US" sz="2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Validation </a:t>
            </a:r>
            <a:r>
              <a:rPr lang="en-US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of  Machine Footprint by a possible MAC/</a:t>
            </a:r>
            <a:r>
              <a:rPr lang="en-US" sz="24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MiniMAC</a:t>
            </a:r>
            <a:r>
              <a:rPr lang="en-US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by the end of</a:t>
            </a:r>
            <a:r>
              <a:rPr lang="en-US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2011</a:t>
            </a:r>
          </a:p>
          <a:p>
            <a:endParaRPr lang="en-US" sz="28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La </a:t>
            </a:r>
            <a:r>
              <a:rPr lang="en-US" sz="28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Biodola</a:t>
            </a:r>
            <a:r>
              <a:rPr lang="en-US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Isola</a:t>
            </a:r>
            <a:r>
              <a:rPr lang="en-US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d’Elba</a:t>
            </a:r>
            <a:endParaRPr lang="en-US" sz="28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May 28-June 1  + Appendix June 2 and 3</a:t>
            </a: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87313"/>
            <a:ext cx="64135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April 5,2011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3EBD0-19EB-41E8-92E3-E70AEADB721E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M.A.Giorgi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78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24881-AF7B-437E-921E-A4E80A394BF1}" type="slidenum">
              <a:rPr lang="en-US"/>
              <a:pPr/>
              <a:t>2</a:t>
            </a:fld>
            <a:endParaRPr lang="en-US"/>
          </a:p>
        </p:txBody>
      </p:sp>
      <p:sp>
        <p:nvSpPr>
          <p:cNvPr id="571394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it-IT">
                <a:latin typeface="Times New Roman" pitchFamily="18" charset="0"/>
                <a:cs typeface="Times New Roman" pitchFamily="18" charset="0"/>
              </a:rPr>
              <a:t>SuperB History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1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2005 started SuperB studies</a:t>
            </a:r>
          </a:p>
          <a:p>
            <a:r>
              <a:rPr lang="it-IT"/>
              <a:t>2005 KEK had an KEKB upgrade plan to be completed in 2008</a:t>
            </a:r>
          </a:p>
          <a:p>
            <a:r>
              <a:rPr lang="it-IT"/>
              <a:t>KEK Upgrade never done</a:t>
            </a:r>
          </a:p>
          <a:p>
            <a:r>
              <a:rPr lang="it-IT"/>
              <a:t>2009 KEK Upgrade Plan was reconed to be unfeasible and not Self-Consistent</a:t>
            </a:r>
          </a:p>
          <a:p>
            <a:r>
              <a:rPr lang="it-IT"/>
              <a:t>2009 KEK adopted SuperB design as only possible solution for a KEKB upgrade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903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BF69A-DEEE-4FB2-A2E4-25AA01288D08}" type="slidenum">
              <a:rPr lang="en-US"/>
              <a:pPr/>
              <a:t>3</a:t>
            </a:fld>
            <a:endParaRPr lang="en-US"/>
          </a:p>
        </p:txBody>
      </p:sp>
      <p:sp>
        <p:nvSpPr>
          <p:cNvPr id="578562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it-IT">
                <a:latin typeface="Times New Roman" pitchFamily="18" charset="0"/>
                <a:cs typeface="Times New Roman" pitchFamily="18" charset="0"/>
              </a:rPr>
              <a:t>SuperB Possible Fall Outs 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8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8229600" cy="4525963"/>
          </a:xfrm>
        </p:spPr>
        <p:txBody>
          <a:bodyPr/>
          <a:lstStyle/>
          <a:p>
            <a:r>
              <a:rPr lang="it-IT"/>
              <a:t>LHC might adopt the CrabWaist for the LHC-Upgrade</a:t>
            </a:r>
          </a:p>
          <a:p>
            <a:r>
              <a:rPr lang="it-IT"/>
              <a:t>ILC migth upgrade the Damping Rings to the SuperB design</a:t>
            </a:r>
            <a:endParaRPr lang="en-US"/>
          </a:p>
          <a:p>
            <a:r>
              <a:rPr lang="en-US"/>
              <a:t>Beijing is studying the possibility to adopt the CrabWaist to improve the Luminosity of the Tau-Charm Factory</a:t>
            </a:r>
          </a:p>
        </p:txBody>
      </p:sp>
    </p:spTree>
    <p:extLst>
      <p:ext uri="{BB962C8B-B14F-4D97-AF65-F5344CB8AC3E}">
        <p14:creationId xmlns:p14="http://schemas.microsoft.com/office/powerpoint/2010/main" val="117825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9317E-F38E-4924-AE6E-C3A90679DA9D}" type="slidenum">
              <a:rPr lang="en-US"/>
              <a:pPr/>
              <a:t>4</a:t>
            </a:fld>
            <a:endParaRPr lang="en-US"/>
          </a:p>
        </p:txBody>
      </p:sp>
      <p:sp>
        <p:nvSpPr>
          <p:cNvPr id="579586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it-IT">
                <a:latin typeface="Times New Roman" pitchFamily="18" charset="0"/>
                <a:cs typeface="Times New Roman" pitchFamily="18" charset="0"/>
              </a:rPr>
              <a:t>SuperB International Collaboration 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9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8229600" cy="4525963"/>
          </a:xfrm>
        </p:spPr>
        <p:txBody>
          <a:bodyPr/>
          <a:lstStyle/>
          <a:p>
            <a:r>
              <a:rPr lang="it-IT" dirty="0"/>
              <a:t>SLAC (DOE) </a:t>
            </a:r>
            <a:r>
              <a:rPr lang="it-IT" dirty="0" err="1"/>
              <a:t>is</a:t>
            </a:r>
            <a:r>
              <a:rPr lang="it-IT" dirty="0"/>
              <a:t> ready to </a:t>
            </a:r>
            <a:r>
              <a:rPr lang="it-IT" dirty="0" err="1"/>
              <a:t>contribute</a:t>
            </a:r>
            <a:r>
              <a:rPr lang="it-IT" dirty="0"/>
              <a:t> to the </a:t>
            </a:r>
            <a:r>
              <a:rPr lang="it-IT" dirty="0" err="1"/>
              <a:t>project</a:t>
            </a:r>
            <a:r>
              <a:rPr lang="it-IT" dirty="0"/>
              <a:t> with the PEP-B hardware </a:t>
            </a:r>
            <a:r>
              <a:rPr lang="it-IT" dirty="0" err="1"/>
              <a:t>worth</a:t>
            </a:r>
            <a:r>
              <a:rPr lang="it-IT" dirty="0"/>
              <a:t> more </a:t>
            </a:r>
            <a:r>
              <a:rPr lang="it-IT" dirty="0" err="1"/>
              <a:t>than</a:t>
            </a:r>
            <a:r>
              <a:rPr lang="it-IT" dirty="0"/>
              <a:t> 150Meuro and SLAC </a:t>
            </a:r>
            <a:r>
              <a:rPr lang="it-IT" dirty="0" err="1"/>
              <a:t>physicist</a:t>
            </a:r>
            <a:r>
              <a:rPr lang="it-IT" dirty="0"/>
              <a:t> </a:t>
            </a:r>
            <a:r>
              <a:rPr lang="it-IT" dirty="0" err="1"/>
              <a:t>FTEs</a:t>
            </a:r>
            <a:endParaRPr lang="it-IT" dirty="0"/>
          </a:p>
          <a:p>
            <a:r>
              <a:rPr lang="it-IT" dirty="0" smtClean="0"/>
              <a:t>Novosibirsk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heavily</a:t>
            </a:r>
            <a:r>
              <a:rPr lang="it-IT" dirty="0"/>
              <a:t> </a:t>
            </a:r>
            <a:r>
              <a:rPr lang="it-IT" dirty="0" err="1"/>
              <a:t>contributing</a:t>
            </a:r>
            <a:r>
              <a:rPr lang="it-IT" dirty="0"/>
              <a:t> to the </a:t>
            </a:r>
            <a:r>
              <a:rPr lang="it-IT" dirty="0" err="1"/>
              <a:t>project</a:t>
            </a:r>
            <a:r>
              <a:rPr lang="it-IT" dirty="0"/>
              <a:t> with </a:t>
            </a:r>
            <a:r>
              <a:rPr lang="it-IT" dirty="0" err="1"/>
              <a:t>physicist</a:t>
            </a:r>
            <a:r>
              <a:rPr lang="it-IT" dirty="0"/>
              <a:t> </a:t>
            </a:r>
            <a:r>
              <a:rPr lang="it-IT" dirty="0" err="1"/>
              <a:t>FTEs</a:t>
            </a:r>
            <a:r>
              <a:rPr lang="it-IT" dirty="0"/>
              <a:t>, R&amp;D on </a:t>
            </a:r>
            <a:r>
              <a:rPr lang="it-IT" dirty="0" err="1"/>
              <a:t>critical</a:t>
            </a:r>
            <a:r>
              <a:rPr lang="it-IT" dirty="0"/>
              <a:t> </a:t>
            </a:r>
            <a:r>
              <a:rPr lang="it-IT" dirty="0" err="1"/>
              <a:t>components</a:t>
            </a:r>
            <a:r>
              <a:rPr lang="it-IT" dirty="0"/>
              <a:t> and hardware </a:t>
            </a:r>
            <a:r>
              <a:rPr lang="it-IT" dirty="0" err="1"/>
              <a:t>construction</a:t>
            </a:r>
            <a:r>
              <a:rPr lang="it-IT" dirty="0"/>
              <a:t> (</a:t>
            </a:r>
            <a:r>
              <a:rPr lang="it-IT" dirty="0" err="1"/>
              <a:t>when</a:t>
            </a:r>
            <a:r>
              <a:rPr lang="it-IT" dirty="0"/>
              <a:t> </a:t>
            </a:r>
            <a:r>
              <a:rPr lang="it-IT" dirty="0" err="1"/>
              <a:t>it</a:t>
            </a:r>
            <a:r>
              <a:rPr lang="it-IT" dirty="0"/>
              <a:t> </a:t>
            </a:r>
            <a:r>
              <a:rPr lang="it-IT" dirty="0" err="1"/>
              <a:t>will</a:t>
            </a:r>
            <a:r>
              <a:rPr lang="it-IT" dirty="0"/>
              <a:t> be </a:t>
            </a:r>
            <a:r>
              <a:rPr lang="it-IT" dirty="0" err="1"/>
              <a:t>needed</a:t>
            </a:r>
            <a:r>
              <a:rPr lang="it-IT" dirty="0"/>
              <a:t>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8919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2ABF2-2B6D-4B75-A41F-7C817008FF9C}" type="slidenum">
              <a:rPr lang="en-US"/>
              <a:pPr/>
              <a:t>5</a:t>
            </a:fld>
            <a:endParaRPr lang="en-US"/>
          </a:p>
        </p:txBody>
      </p:sp>
      <p:sp>
        <p:nvSpPr>
          <p:cNvPr id="581634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r>
              <a:rPr lang="it-IT">
                <a:latin typeface="Times New Roman" pitchFamily="18" charset="0"/>
                <a:cs typeface="Times New Roman" pitchFamily="18" charset="0"/>
              </a:rPr>
              <a:t>SuperB International Collaboration 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1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8587680" cy="4525963"/>
          </a:xfrm>
        </p:spPr>
        <p:txBody>
          <a:bodyPr/>
          <a:lstStyle/>
          <a:p>
            <a:r>
              <a:rPr lang="it-IT" dirty="0"/>
              <a:t>In Europe the </a:t>
            </a:r>
            <a:r>
              <a:rPr lang="it-IT" dirty="0" err="1"/>
              <a:t>biggest</a:t>
            </a:r>
            <a:r>
              <a:rPr lang="it-IT" dirty="0"/>
              <a:t> </a:t>
            </a:r>
            <a:r>
              <a:rPr lang="it-IT" dirty="0" err="1"/>
              <a:t>contribution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from France (Orsay, </a:t>
            </a:r>
            <a:r>
              <a:rPr lang="it-IT" dirty="0" err="1"/>
              <a:t>Saclay</a:t>
            </a:r>
            <a:r>
              <a:rPr lang="it-IT" dirty="0"/>
              <a:t>, Annecy, Grenoble), in hardware (e.g. </a:t>
            </a:r>
            <a:r>
              <a:rPr lang="it-IT" dirty="0" err="1"/>
              <a:t>Bhabha</a:t>
            </a:r>
            <a:r>
              <a:rPr lang="it-IT" dirty="0"/>
              <a:t> </a:t>
            </a:r>
            <a:r>
              <a:rPr lang="it-IT" dirty="0" err="1"/>
              <a:t>Calorimeter</a:t>
            </a:r>
            <a:r>
              <a:rPr lang="it-IT" dirty="0"/>
              <a:t> for </a:t>
            </a:r>
            <a:r>
              <a:rPr lang="it-IT" dirty="0" smtClean="0"/>
              <a:t>DA</a:t>
            </a:r>
            <a:r>
              <a:rPr lang="it-IT" dirty="0" smtClean="0">
                <a:latin typeface="Symbol" pitchFamily="18" charset="2"/>
              </a:rPr>
              <a:t>F</a:t>
            </a:r>
            <a:r>
              <a:rPr lang="it-IT" dirty="0" smtClean="0"/>
              <a:t>NE </a:t>
            </a:r>
            <a:r>
              <a:rPr lang="it-IT" dirty="0"/>
              <a:t>upgrade), R&amp;D and </a:t>
            </a:r>
            <a:r>
              <a:rPr lang="it-IT" dirty="0" err="1"/>
              <a:t>FTEs</a:t>
            </a:r>
            <a:endParaRPr lang="it-IT" dirty="0"/>
          </a:p>
          <a:p>
            <a:r>
              <a:rPr lang="it-IT" dirty="0" err="1"/>
              <a:t>Smaller</a:t>
            </a:r>
            <a:r>
              <a:rPr lang="it-IT" dirty="0"/>
              <a:t> </a:t>
            </a:r>
            <a:r>
              <a:rPr lang="it-IT" dirty="0" err="1"/>
              <a:t>Contributors</a:t>
            </a:r>
            <a:r>
              <a:rPr lang="it-IT" dirty="0"/>
              <a:t> </a:t>
            </a:r>
            <a:r>
              <a:rPr lang="it-IT" dirty="0" smtClean="0"/>
              <a:t>are </a:t>
            </a:r>
            <a:r>
              <a:rPr lang="it-IT" dirty="0"/>
              <a:t>from </a:t>
            </a:r>
            <a:r>
              <a:rPr lang="it-IT" dirty="0" smtClean="0"/>
              <a:t>UK </a:t>
            </a:r>
            <a:r>
              <a:rPr lang="it-IT" dirty="0"/>
              <a:t>and </a:t>
            </a:r>
            <a:r>
              <a:rPr lang="it-IT" dirty="0" smtClean="0"/>
              <a:t>CERN</a:t>
            </a:r>
          </a:p>
          <a:p>
            <a:r>
              <a:rPr lang="it-IT" dirty="0" err="1"/>
              <a:t>SuperKEKB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contributing</a:t>
            </a:r>
            <a:r>
              <a:rPr lang="it-IT" dirty="0"/>
              <a:t> with </a:t>
            </a:r>
            <a:r>
              <a:rPr lang="it-IT" dirty="0" err="1"/>
              <a:t>FTEs</a:t>
            </a:r>
            <a:r>
              <a:rPr lang="it-IT" dirty="0"/>
              <a:t> (</a:t>
            </a:r>
            <a:r>
              <a:rPr lang="it-IT" dirty="0" err="1"/>
              <a:t>as</a:t>
            </a:r>
            <a:r>
              <a:rPr lang="it-IT" dirty="0"/>
              <a:t> </a:t>
            </a:r>
            <a:r>
              <a:rPr lang="it-IT" dirty="0" err="1"/>
              <a:t>well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</a:t>
            </a:r>
            <a:r>
              <a:rPr lang="it-IT" dirty="0" err="1"/>
              <a:t>us</a:t>
            </a:r>
            <a:r>
              <a:rPr lang="it-IT" dirty="0"/>
              <a:t> </a:t>
            </a:r>
            <a:r>
              <a:rPr lang="it-IT" dirty="0" err="1"/>
              <a:t>toward</a:t>
            </a:r>
            <a:r>
              <a:rPr lang="it-IT" dirty="0"/>
              <a:t> </a:t>
            </a:r>
            <a:r>
              <a:rPr lang="it-IT" dirty="0" err="1"/>
              <a:t>SuperKEKB</a:t>
            </a:r>
            <a:r>
              <a:rPr lang="it-IT" dirty="0"/>
              <a:t>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54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152401" y="152400"/>
            <a:ext cx="3124201" cy="1857210"/>
            <a:chOff x="152400" y="762000"/>
            <a:chExt cx="3195638" cy="2011978"/>
          </a:xfrm>
          <a:solidFill>
            <a:schemeClr val="bg1"/>
          </a:solidFill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2400" y="762000"/>
              <a:ext cx="3195637" cy="161186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5"/>
            <p:cNvSpPr/>
            <p:nvPr/>
          </p:nvSpPr>
          <p:spPr>
            <a:xfrm>
              <a:off x="152401" y="2373868"/>
              <a:ext cx="3195637" cy="40011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66FF"/>
                  </a:solidFill>
                  <a:hlinkClick r:id="rId3" action="ppaction://hlinkfile"/>
                </a:rPr>
                <a:t>arXiv:1008.1541v1</a:t>
              </a:r>
              <a:endParaRPr lang="en-US" dirty="0">
                <a:solidFill>
                  <a:srgbClr val="0066FF"/>
                </a:solidFill>
              </a:endParaRPr>
            </a:p>
          </p:txBody>
        </p:sp>
      </p:grpSp>
      <p:grpSp>
        <p:nvGrpSpPr>
          <p:cNvPr id="3" name="Group 9"/>
          <p:cNvGrpSpPr/>
          <p:nvPr/>
        </p:nvGrpSpPr>
        <p:grpSpPr>
          <a:xfrm>
            <a:off x="431378" y="2133600"/>
            <a:ext cx="2238375" cy="1885950"/>
            <a:chOff x="3452813" y="2486025"/>
            <a:chExt cx="2238375" cy="1885950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52813" y="2486025"/>
              <a:ext cx="2238375" cy="188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6"/>
            <p:cNvSpPr/>
            <p:nvPr/>
          </p:nvSpPr>
          <p:spPr>
            <a:xfrm>
              <a:off x="3488979" y="3821668"/>
              <a:ext cx="217239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 </a:t>
              </a:r>
              <a:r>
                <a:rPr lang="en-US" u="sng" dirty="0" smtClean="0">
                  <a:solidFill>
                    <a:srgbClr val="FF0000"/>
                  </a:solidFill>
                </a:rPr>
                <a:t>arXiv:1007.4241v2</a:t>
              </a:r>
              <a:endParaRPr lang="en-US" u="sng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4" name="Group 10"/>
          <p:cNvGrpSpPr/>
          <p:nvPr/>
        </p:nvGrpSpPr>
        <p:grpSpPr>
          <a:xfrm>
            <a:off x="604101" y="4221088"/>
            <a:ext cx="2065652" cy="2092851"/>
            <a:chOff x="533400" y="4003149"/>
            <a:chExt cx="2065652" cy="2092851"/>
          </a:xfrm>
          <a:solidFill>
            <a:schemeClr val="bg1"/>
          </a:solidFill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33400" y="4003149"/>
              <a:ext cx="2065652" cy="209285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Rectangle 4"/>
            <p:cNvSpPr/>
            <p:nvPr/>
          </p:nvSpPr>
          <p:spPr>
            <a:xfrm>
              <a:off x="533400" y="5486400"/>
              <a:ext cx="2053767" cy="36933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r>
                <a:rPr lang="en-US" dirty="0" smtClean="0">
                  <a:hlinkClick r:id="rId6" action="ppaction://hlinkfile"/>
                </a:rPr>
                <a:t>arXiv:1009.6178v1</a:t>
              </a:r>
              <a:r>
                <a:rPr lang="en-US" dirty="0" smtClean="0"/>
                <a:t> </a:t>
              </a:r>
              <a:endParaRPr lang="en-US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707904" y="0"/>
            <a:ext cx="4464496" cy="76944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4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Towards the</a:t>
            </a:r>
            <a:r>
              <a:rPr lang="en-US" sz="4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TDR</a:t>
            </a:r>
            <a:endParaRPr lang="en-US" sz="44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07904" y="1052736"/>
            <a:ext cx="46482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cs typeface="Times New Roman" pitchFamily="18" charset="0"/>
              </a:rPr>
              <a:t>Since September 2010 the three </a:t>
            </a:r>
            <a:r>
              <a:rPr lang="en-US" sz="2400" dirty="0" err="1" smtClean="0">
                <a:solidFill>
                  <a:schemeClr val="bg1"/>
                </a:solidFill>
                <a:cs typeface="Times New Roman" pitchFamily="18" charset="0"/>
              </a:rPr>
              <a:t>SuperB</a:t>
            </a:r>
            <a:r>
              <a:rPr lang="en-US" sz="2400" dirty="0" smtClean="0">
                <a:solidFill>
                  <a:schemeClr val="bg1"/>
                </a:solidFill>
                <a:cs typeface="Times New Roman" pitchFamily="18" charset="0"/>
              </a:rPr>
              <a:t> Progress Reports </a:t>
            </a:r>
            <a:r>
              <a:rPr lang="en-US" sz="2400" dirty="0" smtClean="0">
                <a:solidFill>
                  <a:schemeClr val="bg1"/>
                </a:solidFill>
                <a:cs typeface="Times New Roman" pitchFamily="18" charset="0"/>
              </a:rPr>
              <a:t> “CDR2s” have </a:t>
            </a:r>
            <a:r>
              <a:rPr lang="en-US" sz="2400" dirty="0" smtClean="0">
                <a:solidFill>
                  <a:schemeClr val="bg1"/>
                </a:solidFill>
                <a:cs typeface="Times New Roman" pitchFamily="18" charset="0"/>
              </a:rPr>
              <a:t>been published, it was an important </a:t>
            </a:r>
            <a:r>
              <a:rPr lang="en-US" sz="2400" dirty="0" smtClean="0">
                <a:solidFill>
                  <a:schemeClr val="bg1"/>
                </a:solidFill>
                <a:cs typeface="Times New Roman" pitchFamily="18" charset="0"/>
              </a:rPr>
              <a:t>step forward.</a:t>
            </a:r>
          </a:p>
          <a:p>
            <a:endParaRPr lang="en-US" sz="2400" dirty="0">
              <a:solidFill>
                <a:schemeClr val="bg1"/>
              </a:solidFill>
              <a:cs typeface="Times New Roman" pitchFamily="18" charset="0"/>
            </a:endParaRPr>
          </a:p>
          <a:p>
            <a:r>
              <a:rPr lang="en-US" sz="2400" dirty="0" smtClean="0">
                <a:solidFill>
                  <a:schemeClr val="bg1"/>
                </a:solidFill>
                <a:cs typeface="Times New Roman" pitchFamily="18" charset="0"/>
              </a:rPr>
              <a:t>Physics updated </a:t>
            </a:r>
            <a:r>
              <a:rPr lang="en-US" sz="2400" dirty="0">
                <a:solidFill>
                  <a:schemeClr val="bg1"/>
                </a:solidFill>
                <a:cs typeface="Times New Roman" pitchFamily="18" charset="0"/>
              </a:rPr>
              <a:t>after the 2008 Valencia document.</a:t>
            </a:r>
          </a:p>
          <a:p>
            <a:endParaRPr lang="en-US" sz="2400" dirty="0" smtClean="0">
              <a:solidFill>
                <a:schemeClr val="bg1"/>
              </a:solidFill>
              <a:cs typeface="Times New Roman" pitchFamily="18" charset="0"/>
            </a:endParaRPr>
          </a:p>
          <a:p>
            <a:r>
              <a:rPr lang="en-US" sz="2400" dirty="0" smtClean="0">
                <a:solidFill>
                  <a:schemeClr val="bg1"/>
                </a:solidFill>
                <a:cs typeface="Times New Roman" pitchFamily="18" charset="0"/>
              </a:rPr>
              <a:t>Machine </a:t>
            </a:r>
            <a:r>
              <a:rPr lang="en-US" sz="2400" dirty="0" smtClean="0">
                <a:solidFill>
                  <a:schemeClr val="bg1"/>
                </a:solidFill>
                <a:cs typeface="Times New Roman" pitchFamily="18" charset="0"/>
              </a:rPr>
              <a:t>layout and parameters much better defined and optimized w.r.t. the original CDR.</a:t>
            </a:r>
          </a:p>
          <a:p>
            <a:r>
              <a:rPr lang="en-US" sz="2400" dirty="0" smtClean="0">
                <a:solidFill>
                  <a:schemeClr val="bg1"/>
                </a:solidFill>
                <a:cs typeface="Times New Roman" pitchFamily="18" charset="0"/>
              </a:rPr>
              <a:t> </a:t>
            </a:r>
            <a:endParaRPr lang="en-US" sz="2400" dirty="0" smtClean="0">
              <a:solidFill>
                <a:schemeClr val="bg1"/>
              </a:solidFill>
              <a:cs typeface="Times New Roman" pitchFamily="18" charset="0"/>
            </a:endParaRPr>
          </a:p>
          <a:p>
            <a:r>
              <a:rPr lang="en-US" sz="2400" dirty="0" smtClean="0">
                <a:solidFill>
                  <a:schemeClr val="bg1"/>
                </a:solidFill>
                <a:cs typeface="Times New Roman" pitchFamily="18" charset="0"/>
              </a:rPr>
              <a:t>Detector </a:t>
            </a:r>
            <a:r>
              <a:rPr lang="en-US" sz="2400" dirty="0" smtClean="0">
                <a:solidFill>
                  <a:schemeClr val="bg1"/>
                </a:solidFill>
                <a:cs typeface="Times New Roman" pitchFamily="18" charset="0"/>
              </a:rPr>
              <a:t>is almost frozen.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5,2011</a:t>
            </a: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3EBD0-19EB-41E8-92E3-E70AEADB721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85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291858"/>
            <a:ext cx="2699792" cy="2419653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it-IT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Italian</a:t>
            </a:r>
            <a:r>
              <a:rPr lang="it-IT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it-IT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it-IT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Flagship</a:t>
            </a:r>
            <a:r>
              <a:rPr lang="it-IT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Projects</a:t>
            </a:r>
            <a:endParaRPr lang="it-IT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l="-2175" r="-1784"/>
          <a:stretch/>
        </p:blipFill>
        <p:spPr>
          <a:xfrm>
            <a:off x="2677548" y="0"/>
            <a:ext cx="6555951" cy="6332442"/>
          </a:xfrm>
        </p:spPr>
      </p:pic>
      <p:sp>
        <p:nvSpPr>
          <p:cNvPr id="5" name="Rettangolo arrotondato 4"/>
          <p:cNvSpPr/>
          <p:nvPr/>
        </p:nvSpPr>
        <p:spPr>
          <a:xfrm>
            <a:off x="2763368" y="2059331"/>
            <a:ext cx="3724539" cy="291738"/>
          </a:xfrm>
          <a:prstGeom prst="roundRect">
            <a:avLst/>
          </a:prstGeom>
          <a:solidFill>
            <a:srgbClr val="FFFF00">
              <a:alpha val="33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arrotondato 5"/>
          <p:cNvSpPr/>
          <p:nvPr/>
        </p:nvSpPr>
        <p:spPr>
          <a:xfrm>
            <a:off x="2763368" y="1542449"/>
            <a:ext cx="3724539" cy="291738"/>
          </a:xfrm>
          <a:prstGeom prst="roundRect">
            <a:avLst/>
          </a:prstGeom>
          <a:solidFill>
            <a:srgbClr val="FFFF00">
              <a:alpha val="33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arrotondato 6"/>
          <p:cNvSpPr/>
          <p:nvPr/>
        </p:nvSpPr>
        <p:spPr>
          <a:xfrm>
            <a:off x="2780532" y="5920577"/>
            <a:ext cx="3724539" cy="291738"/>
          </a:xfrm>
          <a:prstGeom prst="roundRect">
            <a:avLst/>
          </a:prstGeom>
          <a:solidFill>
            <a:srgbClr val="FFFF00">
              <a:alpha val="33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arrotondato 7"/>
          <p:cNvSpPr/>
          <p:nvPr/>
        </p:nvSpPr>
        <p:spPr>
          <a:xfrm>
            <a:off x="2812784" y="4116611"/>
            <a:ext cx="3724539" cy="291738"/>
          </a:xfrm>
          <a:prstGeom prst="roundRect">
            <a:avLst/>
          </a:prstGeom>
          <a:solidFill>
            <a:srgbClr val="FFFF00">
              <a:alpha val="33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ttangolo arrotondato 8"/>
          <p:cNvSpPr/>
          <p:nvPr/>
        </p:nvSpPr>
        <p:spPr>
          <a:xfrm>
            <a:off x="2812784" y="2846692"/>
            <a:ext cx="3724539" cy="291738"/>
          </a:xfrm>
          <a:prstGeom prst="roundRect">
            <a:avLst/>
          </a:prstGeom>
          <a:solidFill>
            <a:srgbClr val="FFFF00">
              <a:alpha val="33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ttangolo arrotondato 9"/>
          <p:cNvSpPr/>
          <p:nvPr/>
        </p:nvSpPr>
        <p:spPr>
          <a:xfrm>
            <a:off x="2780532" y="4908071"/>
            <a:ext cx="3724539" cy="444138"/>
          </a:xfrm>
          <a:prstGeom prst="roundRect">
            <a:avLst/>
          </a:prstGeom>
          <a:solidFill>
            <a:srgbClr val="FFFF00">
              <a:alpha val="33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5,2011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3EBD0-19EB-41E8-92E3-E70AEADB721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M.A.Giorgi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5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5,2011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M.A.Giorgi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3EBD0-19EB-41E8-92E3-E70AEADB721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-99392"/>
            <a:ext cx="9144000" cy="147002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4400" i="1" dirty="0" smtClean="0">
                <a:solidFill>
                  <a:schemeClr val="bg1"/>
                </a:solidFill>
                <a:cs typeface="Times New Roman" pitchFamily="18" charset="0"/>
              </a:rPr>
              <a:t>Extracts from official documents of Italian Government and Italian Parliament</a:t>
            </a:r>
            <a:endParaRPr kumimoji="0" lang="en-US" sz="4400" b="0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+mj-ea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76401"/>
            <a:ext cx="3871912" cy="284317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1981200"/>
            <a:ext cx="4444943" cy="25146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33400" y="5105400"/>
            <a:ext cx="815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Ministerial act sent to parliament on DEC 3 , 2010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99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5,2011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M.A.Giorgi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3EBD0-19EB-41E8-92E3-E70AEADB721E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4448175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38400"/>
            <a:ext cx="4572000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953000" y="685800"/>
            <a:ext cx="35052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Out of the original 12 Flagship Projects “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Progetto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Bandiera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” as presented by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Ministry of  Research at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end of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May 2010 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and reported on the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Italian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media, </a:t>
            </a:r>
            <a:r>
              <a:rPr lang="en-US" dirty="0" smtClean="0">
                <a:solidFill>
                  <a:srgbClr val="66FF66"/>
                </a:solidFill>
                <a:latin typeface="Times New Roman" pitchFamily="18" charset="0"/>
                <a:cs typeface="Times New Roman" pitchFamily="18" charset="0"/>
              </a:rPr>
              <a:t>now only 6 are funded.</a:t>
            </a: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act says that 8% of the Full Budget of the Research agencies will be used from now on to ensure the full funding of the multiyear 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Progetti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Bandiera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dirty="0" err="1" smtClean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SuperB</a:t>
            </a:r>
            <a:r>
              <a:rPr lang="en-US" dirty="0" smtClean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 is the only one quoted as multiyear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Minister Act was  finally approved by the Senate and Chamber on  Dec 14 and 15, 2010</a:t>
            </a:r>
          </a:p>
          <a:p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3390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per">
  <a:themeElements>
    <a:clrScheme name="Sup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up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up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p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p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p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p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up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p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p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p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p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p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up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531</TotalTime>
  <Words>701</Words>
  <Application>Microsoft Office PowerPoint</Application>
  <PresentationFormat>Presentazione su schermo (4:3)</PresentationFormat>
  <Paragraphs>102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5" baseType="lpstr">
      <vt:lpstr>Super</vt:lpstr>
      <vt:lpstr>SuperB Project Overview</vt:lpstr>
      <vt:lpstr>SuperB History</vt:lpstr>
      <vt:lpstr>SuperB Possible Fall Outs </vt:lpstr>
      <vt:lpstr>SuperB International Collaboration </vt:lpstr>
      <vt:lpstr>SuperB International Collaboration </vt:lpstr>
      <vt:lpstr>Presentazione standard di PowerPoint</vt:lpstr>
      <vt:lpstr>Italian Flagship Projects</vt:lpstr>
      <vt:lpstr>Presentazione standard di PowerPoint</vt:lpstr>
      <vt:lpstr>Presentazione standard di PowerPoint</vt:lpstr>
      <vt:lpstr>Presentazione standard di PowerPoint</vt:lpstr>
      <vt:lpstr>From now ….. Plan for future</vt:lpstr>
      <vt:lpstr>Move forward</vt:lpstr>
      <vt:lpstr>Cover Page of the Governance Draft</vt:lpstr>
      <vt:lpstr>Moving to next phase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SuperB design</dc:title>
  <dc:creator>Marica</dc:creator>
  <cp:lastModifiedBy>Marica</cp:lastModifiedBy>
  <cp:revision>120</cp:revision>
  <dcterms:created xsi:type="dcterms:W3CDTF">2011-05-09T20:38:43Z</dcterms:created>
  <dcterms:modified xsi:type="dcterms:W3CDTF">2011-05-17T17:47:47Z</dcterms:modified>
</cp:coreProperties>
</file>