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theme/theme9.xml" ContentType="application/vnd.openxmlformats-officedocument.them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4" r:id="rId1"/>
    <p:sldMasterId id="2147483665" r:id="rId2"/>
    <p:sldMasterId id="2147483666" r:id="rId3"/>
    <p:sldMasterId id="2147483724" r:id="rId4"/>
    <p:sldMasterId id="2147483882" r:id="rId5"/>
    <p:sldMasterId id="2147483894" r:id="rId6"/>
    <p:sldMasterId id="2147483906" r:id="rId7"/>
  </p:sldMasterIdLst>
  <p:notesMasterIdLst>
    <p:notesMasterId r:id="rId22"/>
  </p:notesMasterIdLst>
  <p:handoutMasterIdLst>
    <p:handoutMasterId r:id="rId23"/>
  </p:handoutMasterIdLst>
  <p:sldIdLst>
    <p:sldId id="451" r:id="rId8"/>
    <p:sldId id="453" r:id="rId9"/>
    <p:sldId id="523" r:id="rId10"/>
    <p:sldId id="505" r:id="rId11"/>
    <p:sldId id="525" r:id="rId12"/>
    <p:sldId id="528" r:id="rId13"/>
    <p:sldId id="541" r:id="rId14"/>
    <p:sldId id="545" r:id="rId15"/>
    <p:sldId id="571" r:id="rId16"/>
    <p:sldId id="572" r:id="rId17"/>
    <p:sldId id="573" r:id="rId18"/>
    <p:sldId id="574" r:id="rId19"/>
    <p:sldId id="575" r:id="rId20"/>
    <p:sldId id="570" r:id="rId21"/>
  </p:sldIdLst>
  <p:sldSz cx="9144000" cy="6858000" type="screen4x3"/>
  <p:notesSz cx="6797675" cy="9928225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Lucida Grande" charset="0"/>
        <a:ea typeface="ヒラギノ角ゴ Pro W3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8C93"/>
    <a:srgbClr val="006666"/>
    <a:srgbClr val="CFCFCF"/>
    <a:srgbClr val="F2B8AC"/>
    <a:srgbClr val="FF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0967" autoAdjust="0"/>
  </p:normalViewPr>
  <p:slideViewPr>
    <p:cSldViewPr>
      <p:cViewPr varScale="1">
        <p:scale>
          <a:sx n="72" d="100"/>
          <a:sy n="72" d="100"/>
        </p:scale>
        <p:origin x="-384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786"/>
    </p:cViewPr>
  </p:sorterViewPr>
  <p:notesViewPr>
    <p:cSldViewPr>
      <p:cViewPr>
        <p:scale>
          <a:sx n="150" d="100"/>
          <a:sy n="150" d="100"/>
        </p:scale>
        <p:origin x="-72" y="2280"/>
      </p:cViewPr>
      <p:guideLst>
        <p:guide orient="horz" pos="3127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4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9.xml"/><Relationship Id="rId20" Type="http://schemas.openxmlformats.org/officeDocument/2006/relationships/slide" Target="slides/slide13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3.xml"/><Relationship Id="rId19" Type="http://schemas.openxmlformats.org/officeDocument/2006/relationships/slide" Target="slides/slide12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defTabSz="915988" eaLnBrk="0" hangingPunct="0">
              <a:defRPr sz="1200">
                <a:latin typeface="Lucida Grande" pitchFamily="48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Lucida Grande" pitchFamily="48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8449C333-36FB-426C-9188-793833570466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3328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defTabSz="915988" eaLnBrk="0" hangingPunct="0">
              <a:defRPr sz="1200">
                <a:latin typeface="Lucida Grande" pitchFamily="48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328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431338"/>
            <a:ext cx="294481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 defTabSz="915988" eaLnBrk="0" hangingPunct="0">
              <a:defRPr sz="1200">
                <a:latin typeface="Lucida Grande" pitchFamily="48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5DEA301C-D27D-4194-8F9C-FE892FD4F7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1733737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11E0CF91-7539-43D5-B042-CBF2F120FF35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  <p:sp>
        <p:nvSpPr>
          <p:cNvPr id="6963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4113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048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48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76F8C60E-AB4E-4556-A295-DADC9FC54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8992611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 txBox="1">
            <a:spLocks noGrp="1" noChangeArrowheads="1"/>
          </p:cNvSpPr>
          <p:nvPr/>
        </p:nvSpPr>
        <p:spPr bwMode="auto">
          <a:xfrm>
            <a:off x="3849688" y="9429750"/>
            <a:ext cx="2946400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0" hangingPunct="0"/>
            <a:fld id="{7F34280D-DF06-45D4-B2DF-A59AA48D18CD}" type="slidenum">
              <a:rPr lang="en-US" sz="1200" b="1">
                <a:solidFill>
                  <a:srgbClr val="000000"/>
                </a:solidFill>
              </a:rPr>
              <a:pPr algn="r" eaLnBrk="0" hangingPunct="0"/>
              <a:t>1</a:t>
            </a:fld>
            <a:endParaRPr lang="en-US" sz="1200" b="1">
              <a:solidFill>
                <a:srgbClr val="000000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1440" tIns="45720" rIns="91440" bIns="45720"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7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4714875"/>
            <a:ext cx="5438775" cy="4468813"/>
          </a:xfrm>
          <a:noFill/>
          <a:ln/>
        </p:spPr>
        <p:txBody>
          <a:bodyPr lIns="91440" tIns="45720" rIns="91440" bIns="45720"/>
          <a:lstStyle/>
          <a:p>
            <a:r>
              <a:rPr lang="en-US" smtClean="0">
                <a:latin typeface="Corisande" pitchFamily="2" charset="0"/>
              </a:rPr>
              <a:t>The Science and Technology Facilities Council is an independent, non-departmental public body of the Department for Business, Innovation and Skills (DBIS). </a:t>
            </a:r>
          </a:p>
          <a:p>
            <a:endParaRPr lang="en-US" smtClean="0">
              <a:latin typeface="Corisande" pitchFamily="2" charset="0"/>
            </a:endParaRPr>
          </a:p>
          <a:p>
            <a:r>
              <a:rPr lang="en-GB" smtClean="0">
                <a:latin typeface="Corisande" pitchFamily="2" charset="0"/>
              </a:rPr>
              <a:t>T</a:t>
            </a:r>
            <a:r>
              <a:rPr lang="en-US" smtClean="0">
                <a:latin typeface="Corisande" pitchFamily="2" charset="0"/>
              </a:rPr>
              <a:t>he majority of our funding is public money from DBIS, allocated through the Comprehensive Spending Review.</a:t>
            </a:r>
          </a:p>
          <a:p>
            <a:endParaRPr lang="en-US" smtClean="0">
              <a:latin typeface="Corisande" pitchFamily="2" charset="0"/>
            </a:endParaRPr>
          </a:p>
          <a:p>
            <a:r>
              <a:rPr lang="en-US" smtClean="0">
                <a:latin typeface="Corisande" pitchFamily="2" charset="0"/>
              </a:rPr>
              <a:t>STFC also receives a capital allocation from government for investment in infrastructure or assets.</a:t>
            </a:r>
          </a:p>
          <a:p>
            <a:endParaRPr lang="en-US" smtClean="0">
              <a:latin typeface="Corisande" pitchFamily="2" charset="0"/>
            </a:endParaRPr>
          </a:p>
          <a:p>
            <a:r>
              <a:rPr lang="en-US" smtClean="0">
                <a:latin typeface="Corisande" pitchFamily="2" charset="0"/>
              </a:rPr>
              <a:t>STFC receives additional funding from a variety of other sources, including the other Research Councils, the European Space Agency, the European Commission and industry.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ln/>
        </p:spPr>
      </p:sp>
      <p:sp>
        <p:nvSpPr>
          <p:cNvPr id="60418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lIns="91440" tIns="45720" rIns="91440" bIns="45720"/>
          <a:lstStyle/>
          <a:p>
            <a:endParaRPr lang="en-US">
              <a:latin typeface="Calibri" charset="0"/>
            </a:endParaRPr>
          </a:p>
        </p:txBody>
      </p:sp>
      <p:sp>
        <p:nvSpPr>
          <p:cNvPr id="60419" name="Slide Number Placeholder 3"/>
          <p:cNvSpPr txBox="1">
            <a:spLocks noGrp="1"/>
          </p:cNvSpPr>
          <p:nvPr/>
        </p:nvSpPr>
        <p:spPr bwMode="auto">
          <a:xfrm>
            <a:off x="3851275" y="9431338"/>
            <a:ext cx="2946400" cy="496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Lucida Grande" charset="0"/>
                <a:ea typeface="ヒラギノ角ゴ Pro W3" charset="0"/>
                <a:cs typeface="ヒラギノ角ゴ Pro W3" charset="0"/>
              </a:defRPr>
            </a:lvl9pPr>
          </a:lstStyle>
          <a:p>
            <a:pPr algn="r" eaLnBrk="1" hangingPunct="1"/>
            <a:fld id="{A078C8FC-D437-D242-88E8-5CC7217B5540}" type="slidenum">
              <a:rPr lang="en-US" sz="1200">
                <a:solidFill>
                  <a:srgbClr val="000000"/>
                </a:solidFill>
                <a:latin typeface="Arial" charset="0"/>
              </a:rPr>
              <a:pPr algn="r" eaLnBrk="1" hangingPunct="1"/>
              <a:t>13</a:t>
            </a:fld>
            <a:endParaRPr lang="en-US" sz="1200">
              <a:solidFill>
                <a:srgbClr val="000000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A44C50-6C20-412A-8850-C1C1BAAB7421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8F4D7C-E21E-4DFC-A24E-9B8B3A6E54B7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33375"/>
            <a:ext cx="1943100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33375"/>
            <a:ext cx="567690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CD4D5-E290-4F1B-95E1-68ABB1CD805F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ED28-5E7E-4923-9302-BDC6D3B643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C215BF-F920-42C6-8E49-B8513EA6E1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C3A034-4CFB-4207-9A39-C9E58D0D21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376E8E-A139-4CFE-AB00-6AB852AC81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152E4A-1AC0-4176-9E25-E8FAC238F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D4BE32-9099-4F35-A240-4C3F29F36D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ABE13C-AC06-45AD-8258-4489CAC000B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E1CAF8-479E-42DD-9D69-9EB73463CF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55C18-D4EC-4C37-ABF6-83A67E56D071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65B61D-15A4-4137-840C-AB75C7D70E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C1C59B-A063-4E93-A8A0-D037F9F3ED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433388"/>
            <a:ext cx="2114550" cy="594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33388"/>
            <a:ext cx="6192837" cy="594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D6E3A1-86DA-4899-A85F-942ED1CE0A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38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4538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4BDCA-1EF0-4539-AEA8-8399FD7FD603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333375"/>
            <a:ext cx="2286000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333375"/>
            <a:ext cx="670560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4290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1970065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D359F826-060E-409D-9726-4029629A9C99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25000"/>
                  </a:schemeClr>
                </a:solidFill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57338"/>
            <a:ext cx="7772400" cy="3800488"/>
          </a:xfrm>
        </p:spPr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786047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1285860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B2325985-32B3-4C31-B902-6D767EEF6AEB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1486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38004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20E970D4-B109-42B4-927B-A0A7F41BAFAC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89733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18295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482BA152-B365-4CCF-B251-80042A6D3E59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EBF1C997-6640-44BA-A6E5-DD1D4E519A30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38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4538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017436-E1EB-4536-B945-D51B3A9BF887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834AA02E-48EB-4E96-ACD3-3422A4862621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08477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8514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33BD361A-79AE-48F9-8B7C-AF64922BE9E9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71942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345916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638680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0" y="6400800"/>
            <a:ext cx="1905000" cy="457200"/>
          </a:xfrm>
        </p:spPr>
        <p:txBody>
          <a:bodyPr/>
          <a:lstStyle>
            <a:lvl1pPr eaLnBrk="1" hangingPunct="1">
              <a:defRPr/>
            </a:lvl1pPr>
          </a:lstStyle>
          <a:p>
            <a:pPr>
              <a:defRPr/>
            </a:pPr>
            <a:fld id="{44EB341A-7E6C-48C6-BBDB-3AF400991296}" type="datetimeFigureOut">
              <a:rPr lang="en-US"/>
              <a:pPr>
                <a:defRPr/>
              </a:pPr>
              <a:t>5/18/2011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66F5F7C-AC02-41C7-97C8-DAF08548752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C7C3F79-34FD-4052-AB05-E17CE20DFFD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025240-9B1E-439C-B194-E25CCA9D789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6F0B98-5678-4494-9DD7-CB1D38BF9C6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B95C2A-0F2A-4083-B53A-7483175840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092E7E4-9E5D-4917-9C9A-91A10011647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00EC479-CE42-43BE-981C-D9B05E6BE5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3C3375-ED6B-4F04-8838-B05C083B845C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7AEDF0-7F6F-43CE-B30E-7427AB12F7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C4AC00F-FAAA-4233-81D4-D5673F4F5D9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BACF9A4-5ECB-4E81-BFB9-F41ECFFBD7A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433388"/>
            <a:ext cx="2114550" cy="594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33388"/>
            <a:ext cx="6192837" cy="594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6A9222E-1EC9-4ECA-A7BF-75293A2C751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74EA805-B448-4DFD-B8A2-D2F2569A2CC5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CD31F17-A1CE-41E6-89BE-6DED028AD74A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1C692BB-1A3C-4BC8-8964-7FDDC2DC5BD7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557338"/>
            <a:ext cx="3810000" cy="4538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57338"/>
            <a:ext cx="3810000" cy="45386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A736959-8AAA-4130-8B1B-D41F2AAE9201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27A4C4-E631-483F-B955-DEF7E6660F77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3AF67AF-D06D-4033-ABCD-78F82E681CB2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848989-5E35-4204-B3F2-FB96888B869A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56C2BFA-8173-404D-998F-822ABD015C73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AA24A6A-0005-45BB-9944-2C4EE4D4F4C3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B2A2C7-64A3-4D59-8525-80A15FF394F7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33594BF-5384-4A5F-A1E1-804BBDA64980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33375"/>
            <a:ext cx="1943100" cy="57626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33375"/>
            <a:ext cx="5676900" cy="57626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1940A06-CE77-4137-AE42-38B4409BD744}" type="datetimeFigureOut">
              <a:rPr lang="en-US"/>
              <a:pPr/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B72391A-4CFC-4BED-9C50-8173F7004E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F82FAF8-D32E-451D-80A9-300F7CFD18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DEF10FC-D15B-466E-856C-02FED196FBD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6613" y="1484313"/>
            <a:ext cx="3810000" cy="489743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C054FD3-ACC1-4217-9DD4-E07ED352BB1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7EDD09A-2B0C-454A-A45A-897F84B9B0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8114A98-C30E-4025-9EFF-35797CA63304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D07875C-070C-4988-B20A-B0D23942338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FF30BDC-B532-4A48-8AAC-1BCB47348C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ABADC2-0A64-4346-8927-539098B8CEB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2883225-1CCC-4A1B-9C13-34A968EF16C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D5CCFD7-5AE7-4097-BF09-58FAE79D6A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29450" y="433388"/>
            <a:ext cx="2114550" cy="594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4213" y="433388"/>
            <a:ext cx="6192837" cy="594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8F749B-9556-4CF8-804E-F3E8E3E9E55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C22EB1-FF4D-434C-B3A3-B4DCA5D23811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D1E455-0312-41AD-A260-E25F1504F26A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38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56.xml"/><Relationship Id="rId7" Type="http://schemas.openxmlformats.org/officeDocument/2006/relationships/slideLayout" Target="../slideLayouts/slideLayout60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5.xml"/><Relationship Id="rId1" Type="http://schemas.openxmlformats.org/officeDocument/2006/relationships/slideLayout" Target="../slideLayouts/slideLayout54.xml"/><Relationship Id="rId6" Type="http://schemas.openxmlformats.org/officeDocument/2006/relationships/slideLayout" Target="../slideLayouts/slideLayout59.xml"/><Relationship Id="rId11" Type="http://schemas.openxmlformats.org/officeDocument/2006/relationships/slideLayout" Target="../slideLayouts/slideLayout64.xml"/><Relationship Id="rId5" Type="http://schemas.openxmlformats.org/officeDocument/2006/relationships/slideLayout" Target="../slideLayouts/slideLayout58.xml"/><Relationship Id="rId10" Type="http://schemas.openxmlformats.org/officeDocument/2006/relationships/slideLayout" Target="../slideLayouts/slideLayout63.xml"/><Relationship Id="rId4" Type="http://schemas.openxmlformats.org/officeDocument/2006/relationships/slideLayout" Target="../slideLayouts/slideLayout57.xml"/><Relationship Id="rId9" Type="http://schemas.openxmlformats.org/officeDocument/2006/relationships/slideLayout" Target="../slideLayouts/slideLayout62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67.xml"/><Relationship Id="rId7" Type="http://schemas.openxmlformats.org/officeDocument/2006/relationships/slideLayout" Target="../slideLayouts/slideLayout71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6.xml"/><Relationship Id="rId1" Type="http://schemas.openxmlformats.org/officeDocument/2006/relationships/slideLayout" Target="../slideLayouts/slideLayout65.xml"/><Relationship Id="rId6" Type="http://schemas.openxmlformats.org/officeDocument/2006/relationships/slideLayout" Target="../slideLayouts/slideLayout70.xml"/><Relationship Id="rId11" Type="http://schemas.openxmlformats.org/officeDocument/2006/relationships/slideLayout" Target="../slideLayouts/slideLayout75.xml"/><Relationship Id="rId5" Type="http://schemas.openxmlformats.org/officeDocument/2006/relationships/slideLayout" Target="../slideLayouts/slideLayout69.xml"/><Relationship Id="rId10" Type="http://schemas.openxmlformats.org/officeDocument/2006/relationships/slideLayout" Target="../slideLayouts/slideLayout74.xml"/><Relationship Id="rId4" Type="http://schemas.openxmlformats.org/officeDocument/2006/relationships/slideLayout" Target="../slideLayouts/slideLayout68.xml"/><Relationship Id="rId9" Type="http://schemas.openxmlformats.org/officeDocument/2006/relationships/slideLayout" Target="../slideLayouts/slideLayout7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9" descr="SCI41098_PPT_Templates_bottom_STF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fontAlgn="auto" hangingPunct="0">
              <a:spcBef>
                <a:spcPts val="0"/>
              </a:spcBef>
              <a:spcAft>
                <a:spcPts val="0"/>
              </a:spcAft>
              <a:defRPr sz="140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5334297C-379E-4342-96E2-2831E14F1937}" type="datetimeFigureOut">
              <a:rPr lang="en-US"/>
              <a:pPr>
                <a:defRPr/>
              </a:pPr>
              <a:t>5/18/2011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9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0C69662D-2976-4169-A55A-BFE09C69CC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5125" name="Picture 11" descr="SCI_PPT_templ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6372225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433388"/>
            <a:ext cx="63722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999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9" descr="SCI41098_PPT_Templates_bottom_STF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333375"/>
            <a:ext cx="914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52" r:id="rId2"/>
    <p:sldLayoutId id="2147483853" r:id="rId3"/>
    <p:sldLayoutId id="2147483854" r:id="rId4"/>
    <p:sldLayoutId id="2147483855" r:id="rId5"/>
    <p:sldLayoutId id="2147483856" r:id="rId6"/>
    <p:sldLayoutId id="2147483857" r:id="rId7"/>
    <p:sldLayoutId id="2147483858" r:id="rId8"/>
    <p:sldLayoutId id="2147483859" r:id="rId9"/>
    <p:sldLayoutId id="2147483860" r:id="rId10"/>
    <p:sldLayoutId id="2147483861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rgbClr val="002060"/>
          </a:solidFill>
          <a:latin typeface="Arial" pitchFamily="34" charset="0"/>
          <a:ea typeface="ヒラギノ角ゴ Pro W3"/>
          <a:cs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solidFill>
                  <a:srgbClr val="000000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Lucida Grande" pitchFamily="84" charset="0"/>
                <a:ea typeface="ヒラギノ角ゴ Pro W3" pitchFamily="84" charset="-128"/>
                <a:cs typeface="+mn-cs"/>
              </a:defRPr>
            </a:lvl1pPr>
          </a:lstStyle>
          <a:p>
            <a:pPr>
              <a:defRPr/>
            </a:pPr>
            <a:fld id="{2515A002-FF32-45A1-AA7E-EA4BCEE65F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8199" name="Picture 19" descr="SCI41098_PPT_Templates_bottom_STFC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  <p:sldLayoutId id="2147483879" r:id="rId7"/>
    <p:sldLayoutId id="2147483880" r:id="rId8"/>
    <p:sldLayoutId id="2147483881" r:id="rId9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ヒラギノ角ゴ Pro W3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  <a:cs typeface="ヒラギノ角ゴ Pro W3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 pitchFamily="84" charset="0"/>
          <a:ea typeface="ヒラギノ角ゴ Pro W3" pitchFamily="84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ヒラギノ角ゴ Pro W3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ヒラギノ角ゴ Pro W3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ヒラギノ角ゴ Pro W3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900" b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solidFill>
                  <a:srgbClr val="000000"/>
                </a:solidFill>
                <a:latin typeface="Lucida Sans" pitchFamily="34" charset="0"/>
              </a:defRPr>
            </a:lvl1pPr>
          </a:lstStyle>
          <a:p>
            <a:fld id="{DC4832DD-CD1C-4EDC-9BF7-0D018AD3A5AB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3317" name="Picture 11" descr="SCI_PPT_templ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6372225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433388"/>
            <a:ext cx="63722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3" r:id="rId1"/>
    <p:sldLayoutId id="2147483884" r:id="rId2"/>
    <p:sldLayoutId id="2147483885" r:id="rId3"/>
    <p:sldLayoutId id="2147483886" r:id="rId4"/>
    <p:sldLayoutId id="2147483887" r:id="rId5"/>
    <p:sldLayoutId id="2147483888" r:id="rId6"/>
    <p:sldLayoutId id="2147483889" r:id="rId7"/>
    <p:sldLayoutId id="2147483890" r:id="rId8"/>
    <p:sldLayoutId id="2147483891" r:id="rId9"/>
    <p:sldLayoutId id="2147483892" r:id="rId10"/>
    <p:sldLayoutId id="2147483893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999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9" descr="SCI41098_PPT_Templates_bottom_STFC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5294313"/>
            <a:ext cx="9144000" cy="1563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33375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57338"/>
            <a:ext cx="7772400" cy="4538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0" y="64008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solidFill>
                  <a:srgbClr val="000000"/>
                </a:solidFill>
              </a:defRPr>
            </a:lvl1pPr>
          </a:lstStyle>
          <a:p>
            <a:fld id="{215EDDF5-9939-445F-9050-5AC21827F39F}" type="datetimeFigureOut">
              <a:rPr lang="en-US"/>
              <a:pPr/>
              <a:t>5/18/2011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5" r:id="rId1"/>
    <p:sldLayoutId id="2147483896" r:id="rId2"/>
    <p:sldLayoutId id="2147483897" r:id="rId3"/>
    <p:sldLayoutId id="2147483898" r:id="rId4"/>
    <p:sldLayoutId id="2147483899" r:id="rId5"/>
    <p:sldLayoutId id="2147483900" r:id="rId6"/>
    <p:sldLayoutId id="2147483901" r:id="rId7"/>
    <p:sldLayoutId id="2147483902" r:id="rId8"/>
    <p:sldLayoutId id="2147483903" r:id="rId9"/>
    <p:sldLayoutId id="2147483904" r:id="rId10"/>
    <p:sldLayoutId id="214748390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Lucida Grande"/>
          <a:ea typeface="ヒラギノ角ゴ Pro W3"/>
          <a:cs typeface="ヒラギノ角ゴ Pro W3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84313"/>
            <a:ext cx="7772400" cy="489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900" b="0">
                <a:solidFill>
                  <a:srgbClr val="000000"/>
                </a:solidFill>
                <a:latin typeface="Lucida Sans"/>
                <a:ea typeface="ヒラギノ角ゴ Pro W3"/>
                <a:cs typeface="ヒラギノ角ゴ Pro W3"/>
              </a:defRPr>
            </a:lvl1pPr>
          </a:lstStyle>
          <a:p>
            <a:pPr>
              <a:defRPr/>
            </a:pPr>
            <a:r>
              <a:rPr lang="en-GB"/>
              <a:t>John Womersley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>
                <a:solidFill>
                  <a:srgbClr val="000000"/>
                </a:solidFill>
                <a:latin typeface="Lucida Sans" pitchFamily="34" charset="0"/>
              </a:defRPr>
            </a:lvl1pPr>
          </a:lstStyle>
          <a:p>
            <a:fld id="{BE3DC024-6CEC-4D7E-999C-BB84B470C348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35845" name="Picture 11" descr="SCI_PPT_templ4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6372225" cy="134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771775" y="433388"/>
            <a:ext cx="6372225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sldNum="0"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rgbClr val="009999"/>
          </a:solidFill>
          <a:latin typeface="Lucida Sans" pitchFamily="34" charset="0"/>
          <a:ea typeface="ヒラギノ角ゴ Pro W3"/>
          <a:cs typeface="ヒラギノ角ゴ Pro W3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Wingdings" pitchFamily="2" charset="2"/>
        <a:buChar char="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rgbClr val="009999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bg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12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6.jpeg"/><Relationship Id="rId11" Type="http://schemas.openxmlformats.org/officeDocument/2006/relationships/image" Target="../media/image11.jpeg"/><Relationship Id="rId5" Type="http://schemas.openxmlformats.org/officeDocument/2006/relationships/image" Target="../media/image5.jpe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Rectangle 2"/>
          <p:cNvSpPr>
            <a:spLocks noGrp="1" noChangeArrowheads="1"/>
          </p:cNvSpPr>
          <p:nvPr>
            <p:ph type="ctrTitle" idx="4294967295"/>
          </p:nvPr>
        </p:nvSpPr>
        <p:spPr>
          <a:xfrm>
            <a:off x="0" y="2286000"/>
            <a:ext cx="9144000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006666"/>
                </a:solidFill>
                <a:latin typeface="Calibri" pitchFamily="34" charset="0"/>
              </a:rPr>
              <a:t>Remarks from STFC</a:t>
            </a:r>
            <a:r>
              <a:rPr lang="en-GB" b="1" dirty="0" smtClean="0">
                <a:latin typeface="Calibri" pitchFamily="34" charset="0"/>
              </a:rPr>
              <a:t/>
            </a:r>
            <a:br>
              <a:rPr lang="en-GB" b="1" dirty="0" smtClean="0">
                <a:latin typeface="Calibri" pitchFamily="34" charset="0"/>
              </a:rPr>
            </a:br>
            <a:endParaRPr lang="en-GB" b="1" dirty="0" smtClean="0">
              <a:latin typeface="Calibri" pitchFamily="34" charset="0"/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subTitle" idx="4294967295"/>
          </p:nvPr>
        </p:nvSpPr>
        <p:spPr>
          <a:xfrm>
            <a:off x="0" y="3573462"/>
            <a:ext cx="9144000" cy="2303809"/>
          </a:xfrm>
        </p:spPr>
        <p:txBody>
          <a:bodyPr/>
          <a:lstStyle/>
          <a:p>
            <a:pPr marL="0" indent="0" algn="ctr" eaLnBrk="1" hangingPunct="1">
              <a:buFont typeface="Wingdings" pitchFamily="2" charset="2"/>
              <a:buNone/>
            </a:pPr>
            <a:r>
              <a:rPr lang="en-GB" sz="2400" b="1" dirty="0" smtClean="0">
                <a:solidFill>
                  <a:srgbClr val="4D4D4D"/>
                </a:solidFill>
                <a:latin typeface="Calibri" pitchFamily="34" charset="0"/>
              </a:rPr>
              <a:t>John Womersley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en-GB" sz="2400" dirty="0" smtClean="0">
              <a:solidFill>
                <a:srgbClr val="4D4D4D"/>
              </a:solidFill>
              <a:latin typeface="Calibri" pitchFamily="34" charset="0"/>
            </a:endParaRP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sz="2400" dirty="0" smtClean="0">
                <a:solidFill>
                  <a:srgbClr val="7F7F7F"/>
                </a:solidFill>
                <a:latin typeface="Calibri" pitchFamily="34" charset="0"/>
              </a:rPr>
              <a:t>Super-B Workshop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sz="2400" dirty="0" smtClean="0">
                <a:solidFill>
                  <a:srgbClr val="7F7F7F"/>
                </a:solidFill>
                <a:latin typeface="Calibri" pitchFamily="34" charset="0"/>
              </a:rPr>
              <a:t>Oxford</a:t>
            </a:r>
          </a:p>
          <a:p>
            <a:pPr marL="0" indent="0" algn="ctr" eaLnBrk="1" hangingPunct="1">
              <a:buFont typeface="Wingdings" pitchFamily="2" charset="2"/>
              <a:buNone/>
            </a:pPr>
            <a:r>
              <a:rPr lang="en-GB" sz="2400" dirty="0" smtClean="0">
                <a:solidFill>
                  <a:srgbClr val="7F7F7F"/>
                </a:solidFill>
                <a:latin typeface="Calibri" pitchFamily="34" charset="0"/>
              </a:rPr>
              <a:t>May 2011</a:t>
            </a:r>
          </a:p>
          <a:p>
            <a:pPr marL="0" indent="0" algn="ctr" eaLnBrk="1" hangingPunct="1">
              <a:buFont typeface="Wingdings" pitchFamily="2" charset="2"/>
              <a:buNone/>
            </a:pPr>
            <a:endParaRPr lang="en-GB" sz="2400" dirty="0" smtClean="0">
              <a:solidFill>
                <a:srgbClr val="4D4D4D"/>
              </a:solidFill>
              <a:latin typeface="Calibri" pitchFamily="34" charset="0"/>
            </a:endParaRPr>
          </a:p>
        </p:txBody>
      </p:sp>
      <p:pic>
        <p:nvPicPr>
          <p:cNvPr id="18437" name="Picture 4" descr="SCI_PPT_templ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8575"/>
            <a:ext cx="1076325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549275"/>
            <a:ext cx="7596187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  <a:t>What could the UK bring to Super-B? (2)</a:t>
            </a:r>
          </a:p>
        </p:txBody>
      </p:sp>
      <p:sp>
        <p:nvSpPr>
          <p:cNvPr id="1167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73238"/>
            <a:ext cx="7918648" cy="4538662"/>
          </a:xfrm>
        </p:spPr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World class detector capabilities especially in silicon tracking and vertex detectors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In RAL and in the university groups</a:t>
            </a:r>
          </a:p>
          <a:p>
            <a:endParaRPr lang="en-US" sz="2400" dirty="0" smtClean="0">
              <a:latin typeface="Calibri"/>
              <a:cs typeface="Calibri"/>
            </a:endParaRPr>
          </a:p>
          <a:p>
            <a:r>
              <a:rPr lang="en-US" sz="2400" dirty="0" smtClean="0">
                <a:latin typeface="Calibri"/>
                <a:cs typeface="Calibri"/>
              </a:rPr>
              <a:t>Leading </a:t>
            </a:r>
            <a:r>
              <a:rPr lang="en-US" sz="2400" dirty="0" err="1" smtClean="0">
                <a:latin typeface="Calibri"/>
                <a:cs typeface="Calibri"/>
              </a:rPr>
              <a:t>flavour</a:t>
            </a:r>
            <a:r>
              <a:rPr lang="en-US" sz="2400" dirty="0" smtClean="0">
                <a:latin typeface="Calibri"/>
                <a:cs typeface="Calibri"/>
              </a:rPr>
              <a:t> physics community with a great deal of highly relevant experience in </a:t>
            </a:r>
            <a:r>
              <a:rPr lang="en-US" sz="2400" dirty="0" err="1" smtClean="0">
                <a:latin typeface="Calibri"/>
                <a:cs typeface="Calibri"/>
              </a:rPr>
              <a:t>BaBar</a:t>
            </a:r>
            <a:endParaRPr lang="en-US" sz="2400" dirty="0" smtClean="0">
              <a:solidFill>
                <a:schemeClr val="accent1">
                  <a:lumMod val="2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49437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549275"/>
            <a:ext cx="7596187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  <a:t>Potential hurdles to participation</a:t>
            </a:r>
          </a:p>
        </p:txBody>
      </p:sp>
      <p:sp>
        <p:nvSpPr>
          <p:cNvPr id="1167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73238"/>
            <a:ext cx="7772400" cy="4538662"/>
          </a:xfrm>
        </p:spPr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Funding landscape is tight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Essentially no headroom for next 3-4 years:  </a:t>
            </a:r>
            <a:br>
              <a:rPr lang="en-US" sz="2400" dirty="0" smtClean="0">
                <a:latin typeface="Calibri"/>
                <a:cs typeface="Calibri"/>
              </a:rPr>
            </a:br>
            <a:r>
              <a:rPr lang="en-US" sz="2400" dirty="0" smtClean="0">
                <a:latin typeface="Calibri"/>
                <a:cs typeface="Calibri"/>
              </a:rPr>
              <a:t>new projects depend on slippages and squeezes in the </a:t>
            </a:r>
            <a:r>
              <a:rPr lang="en-US" sz="2400" dirty="0" err="1" smtClean="0">
                <a:latin typeface="Calibri"/>
                <a:cs typeface="Calibri"/>
              </a:rPr>
              <a:t>programme</a:t>
            </a:r>
            <a:endParaRPr lang="en-US" sz="2400" dirty="0" smtClean="0">
              <a:latin typeface="Calibri"/>
              <a:cs typeface="Calibri"/>
            </a:endParaRP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Need to leverage existing effort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Need to share R&amp;D with other projects where possible </a:t>
            </a:r>
          </a:p>
          <a:p>
            <a:endParaRPr lang="en-US" sz="2400" dirty="0" smtClean="0">
              <a:latin typeface="Calibri"/>
              <a:cs typeface="Calibri"/>
            </a:endParaRPr>
          </a:p>
          <a:p>
            <a:r>
              <a:rPr lang="en-US" sz="2400" dirty="0" smtClean="0">
                <a:latin typeface="Calibri"/>
                <a:cs typeface="Calibri"/>
              </a:rPr>
              <a:t>Is the level of community interest increasing, now that Super-B is moving towards </a:t>
            </a:r>
            <a:r>
              <a:rPr lang="en-US" sz="2400" dirty="0" err="1" smtClean="0">
                <a:latin typeface="Calibri"/>
                <a:cs typeface="Calibri"/>
              </a:rPr>
              <a:t>realisation</a:t>
            </a:r>
            <a:r>
              <a:rPr lang="en-US" sz="2400" dirty="0" smtClean="0">
                <a:latin typeface="Calibri"/>
                <a:cs typeface="Calibri"/>
              </a:rPr>
              <a:t>?</a:t>
            </a:r>
            <a:endParaRPr lang="en-US" sz="2400" dirty="0" smtClean="0">
              <a:solidFill>
                <a:schemeClr val="accent1">
                  <a:lumMod val="25000"/>
                </a:schemeClr>
              </a:solidFill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91516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549275"/>
            <a:ext cx="7596187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  <a:t>Areas of collaboration?</a:t>
            </a:r>
          </a:p>
        </p:txBody>
      </p:sp>
      <p:sp>
        <p:nvSpPr>
          <p:cNvPr id="1167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73238"/>
            <a:ext cx="7772400" cy="4538662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Calibri"/>
                <a:cs typeface="Calibri"/>
              </a:rPr>
              <a:t>A</a:t>
            </a:r>
            <a:r>
              <a:rPr lang="en-US" sz="2400" dirty="0" smtClean="0">
                <a:latin typeface="Calibri"/>
                <a:cs typeface="Calibri"/>
              </a:rPr>
              <a:t>lready contributed significantly to design studies </a:t>
            </a:r>
          </a:p>
          <a:p>
            <a:pPr marL="0" indent="0">
              <a:buNone/>
            </a:pPr>
            <a:endParaRPr lang="en-US" sz="2400" dirty="0">
              <a:latin typeface="Calibri"/>
              <a:cs typeface="Calibri"/>
            </a:endParaRPr>
          </a:p>
          <a:p>
            <a:pPr marL="0" indent="0">
              <a:buNone/>
            </a:pPr>
            <a:r>
              <a:rPr lang="en-US" sz="2400" dirty="0" smtClean="0">
                <a:latin typeface="Calibri"/>
                <a:cs typeface="Calibri"/>
              </a:rPr>
              <a:t>Possible future contributions</a:t>
            </a:r>
          </a:p>
          <a:p>
            <a:pPr marL="0" indent="0">
              <a:buNone/>
            </a:pPr>
            <a:endParaRPr lang="en-US" sz="2400" dirty="0" smtClean="0">
              <a:latin typeface="Calibri"/>
              <a:cs typeface="Calibri"/>
            </a:endParaRPr>
          </a:p>
          <a:p>
            <a:r>
              <a:rPr lang="en-US" sz="2400" dirty="0" smtClean="0">
                <a:latin typeface="Calibri"/>
                <a:cs typeface="Calibri"/>
              </a:rPr>
              <a:t>Collaboration on the accelerator</a:t>
            </a:r>
          </a:p>
          <a:p>
            <a:r>
              <a:rPr lang="en-US" sz="2400" dirty="0" smtClean="0">
                <a:latin typeface="Calibri"/>
                <a:cs typeface="Calibri"/>
              </a:rPr>
              <a:t>A substantial contribution to the pixel vertex detector has been suggested</a:t>
            </a:r>
          </a:p>
          <a:p>
            <a:pPr lvl="1"/>
            <a:r>
              <a:rPr lang="en-US" sz="2400" dirty="0" smtClean="0">
                <a:solidFill>
                  <a:srgbClr val="3C8C93"/>
                </a:solidFill>
                <a:latin typeface="Calibri"/>
                <a:cs typeface="Calibri"/>
              </a:rPr>
              <a:t>O(£5-10M)</a:t>
            </a:r>
          </a:p>
        </p:txBody>
      </p:sp>
    </p:spTree>
    <p:extLst>
      <p:ext uri="{BB962C8B-B14F-4D97-AF65-F5344CB8AC3E}">
        <p14:creationId xmlns:p14="http://schemas.microsoft.com/office/powerpoint/2010/main" xmlns="" val="665695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Content Placeholder 2"/>
          <p:cNvSpPr>
            <a:spLocks noGrp="1"/>
          </p:cNvSpPr>
          <p:nvPr>
            <p:ph idx="4294967295"/>
          </p:nvPr>
        </p:nvSpPr>
        <p:spPr>
          <a:xfrm>
            <a:off x="611188" y="1268760"/>
            <a:ext cx="8064500" cy="4752527"/>
          </a:xfrm>
        </p:spPr>
        <p:txBody>
          <a:bodyPr/>
          <a:lstStyle/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sz="2400" dirty="0" smtClean="0">
                <a:latin typeface="Calibri" charset="0"/>
                <a:ea typeface="ヒラギノ角ゴ Pro W3" charset="0"/>
                <a:cs typeface="Arial" charset="0"/>
              </a:rPr>
              <a:t>Over the next four years, we</a:t>
            </a:r>
            <a:r>
              <a:rPr lang="en-GB" sz="2400" i="1" dirty="0" smtClean="0">
                <a:latin typeface="Calibri" charset="0"/>
                <a:ea typeface="ヒラギノ角ゴ Pro W3" charset="0"/>
                <a:cs typeface="Arial" charset="0"/>
              </a:rPr>
              <a:t> </a:t>
            </a:r>
            <a:r>
              <a:rPr lang="en-GB" sz="2400" dirty="0" smtClean="0">
                <a:latin typeface="Calibri" charset="0"/>
                <a:ea typeface="ヒラギノ角ゴ Pro W3" charset="0"/>
                <a:cs typeface="Arial" charset="0"/>
              </a:rPr>
              <a:t>have to </a:t>
            </a:r>
            <a:r>
              <a:rPr lang="en-GB" sz="2400" dirty="0">
                <a:latin typeface="Calibri" charset="0"/>
                <a:ea typeface="ヒラギノ角ゴ Pro W3" charset="0"/>
                <a:cs typeface="Arial" charset="0"/>
              </a:rPr>
              <a:t>find ways to maintain our scientific position on essentially flat funding while protecting our long term vision and prospects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n-GB" sz="1000" dirty="0">
              <a:latin typeface="Calibri" charset="0"/>
              <a:ea typeface="ヒラギノ角ゴ Pro W3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</a:pPr>
            <a:r>
              <a:rPr lang="en-GB" sz="2400" b="1" dirty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We need scientifically excellent projects that are imaginative, affordable, and </a:t>
            </a:r>
            <a:r>
              <a:rPr lang="en-GB" sz="2400" b="1" dirty="0" smtClean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relevant</a:t>
            </a:r>
          </a:p>
          <a:p>
            <a:pPr marL="0" indent="0" eaLnBrk="1" hangingPunct="1">
              <a:spcBef>
                <a:spcPct val="0"/>
              </a:spcBef>
              <a:spcAft>
                <a:spcPts val="600"/>
              </a:spcAft>
              <a:buNone/>
            </a:pPr>
            <a:r>
              <a:rPr lang="en-GB" sz="2400" b="1" i="1" dirty="0" smtClean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    	Is Super-B one of them?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n-GB" sz="1000" b="1" i="1" dirty="0">
              <a:solidFill>
                <a:srgbClr val="006666"/>
              </a:solidFill>
              <a:latin typeface="Calibri" charset="0"/>
              <a:ea typeface="ヒラギノ角ゴ Pro W3" charset="0"/>
              <a:cs typeface="Arial" charset="0"/>
            </a:endParaRP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sz="2400" b="1" i="1" dirty="0" smtClean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		Key questions: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sz="2400" b="1" i="1" dirty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	</a:t>
            </a:r>
            <a:r>
              <a:rPr lang="en-GB" sz="2400" b="1" i="1" dirty="0" smtClean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		Science excellence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sz="2400" b="1" i="1" dirty="0" smtClean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			Affordability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r>
              <a:rPr lang="en-GB" sz="2400" b="1" i="1" dirty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	</a:t>
            </a:r>
            <a:r>
              <a:rPr lang="en-GB" sz="2400" b="1" i="1" dirty="0" smtClean="0">
                <a:solidFill>
                  <a:srgbClr val="006666"/>
                </a:solidFill>
                <a:latin typeface="Calibri" charset="0"/>
                <a:ea typeface="ヒラギノ角ゴ Pro W3" charset="0"/>
                <a:cs typeface="Arial" charset="0"/>
              </a:rPr>
              <a:t>		Level of community interest</a:t>
            </a:r>
          </a:p>
          <a:p>
            <a:pPr eaLnBrk="1" hangingPunct="1">
              <a:spcBef>
                <a:spcPct val="0"/>
              </a:spcBef>
              <a:spcAft>
                <a:spcPts val="600"/>
              </a:spcAft>
              <a:buFontTx/>
              <a:buNone/>
            </a:pPr>
            <a:endParaRPr lang="en-GB" sz="2400" b="1" dirty="0">
              <a:solidFill>
                <a:srgbClr val="006666"/>
              </a:solidFill>
              <a:latin typeface="Calibri" charset="0"/>
              <a:ea typeface="ヒラギノ角ゴ Pro W3" charset="0"/>
              <a:cs typeface="Arial" charset="0"/>
            </a:endParaRPr>
          </a:p>
          <a:p>
            <a:pPr marL="0" indent="0" eaLnBrk="1" hangingPunct="1">
              <a:buNone/>
            </a:pPr>
            <a:endParaRPr lang="en-US" sz="2400" b="1" dirty="0">
              <a:latin typeface="Calibri" charset="0"/>
              <a:ea typeface="ヒラギノ角ゴ Pro W3" charset="0"/>
              <a:cs typeface="Arial" charset="0"/>
            </a:endParaRPr>
          </a:p>
        </p:txBody>
      </p:sp>
      <p:sp>
        <p:nvSpPr>
          <p:cNvPr id="3" name="Title 1"/>
          <p:cNvSpPr txBox="1">
            <a:spLocks/>
          </p:cNvSpPr>
          <p:nvPr/>
        </p:nvSpPr>
        <p:spPr bwMode="auto">
          <a:xfrm>
            <a:off x="2627784" y="44450"/>
            <a:ext cx="6516216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en-GB" sz="3200" b="1" kern="0" dirty="0">
                <a:solidFill>
                  <a:srgbClr val="006666"/>
                </a:solidFill>
                <a:latin typeface="Calibri" pitchFamily="34" charset="0"/>
                <a:ea typeface="ＭＳ Ｐゴシック" charset="-128"/>
                <a:cs typeface="+mj-cs"/>
              </a:rPr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xmlns="" val="3271539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Content Placeholder 2"/>
          <p:cNvSpPr>
            <a:spLocks noGrp="1"/>
          </p:cNvSpPr>
          <p:nvPr>
            <p:ph idx="4294967295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 eaLnBrk="1" hangingPunct="1"/>
            <a:endParaRPr lang="en-US" sz="2400" smtClean="0">
              <a:latin typeface="Calibri" pitchFamily="34" charset="0"/>
            </a:endParaRPr>
          </a:p>
        </p:txBody>
      </p:sp>
      <p:pic>
        <p:nvPicPr>
          <p:cNvPr id="53250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00063" y="0"/>
            <a:ext cx="10499726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4938" y="211138"/>
            <a:ext cx="2293922" cy="64633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GB" sz="3600" b="1" dirty="0" smtClean="0">
                <a:solidFill>
                  <a:srgbClr val="FFFFFF"/>
                </a:solidFill>
                <a:latin typeface="Calibri" pitchFamily="34" charset="0"/>
                <a:ea typeface="ヒラギノ角ゴ Pro W3" pitchFamily="84" charset="-128"/>
              </a:rPr>
              <a:t>Questions</a:t>
            </a:r>
            <a:endParaRPr lang="en-GB" sz="3600" b="1" dirty="0">
              <a:solidFill>
                <a:srgbClr val="FFFFFF"/>
              </a:solidFill>
              <a:latin typeface="Calibri" pitchFamily="34" charset="0"/>
              <a:ea typeface="ヒラギノ角ゴ Pro W3" pitchFamily="84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8" descr="http://www.carbonculture.net/uploads/organisation_logos/hm-treasury-logo-static_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9488" y="261938"/>
            <a:ext cx="2085975" cy="1914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Text Box 2"/>
          <p:cNvSpPr txBox="1">
            <a:spLocks noChangeArrowheads="1"/>
          </p:cNvSpPr>
          <p:nvPr/>
        </p:nvSpPr>
        <p:spPr bwMode="auto">
          <a:xfrm>
            <a:off x="2339975" y="1414463"/>
            <a:ext cx="3132138" cy="427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GB" sz="2200" b="1">
                <a:solidFill>
                  <a:srgbClr val="000066"/>
                </a:solidFill>
                <a:latin typeface="Calibri" pitchFamily="34" charset="0"/>
              </a:rPr>
              <a:t>HM Government &amp;</a:t>
            </a:r>
            <a:endParaRPr lang="en-US" sz="2200" b="1">
              <a:solidFill>
                <a:srgbClr val="000066"/>
              </a:solidFill>
              <a:latin typeface="Calibri" pitchFamily="34" charset="0"/>
            </a:endParaRPr>
          </a:p>
        </p:txBody>
      </p:sp>
      <p:pic>
        <p:nvPicPr>
          <p:cNvPr id="20484" name="Picture 3" descr="dbis%20log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87675" y="2565400"/>
            <a:ext cx="5851525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Line 4"/>
          <p:cNvSpPr>
            <a:spLocks noChangeShapeType="1"/>
          </p:cNvSpPr>
          <p:nvPr/>
        </p:nvSpPr>
        <p:spPr bwMode="auto">
          <a:xfrm>
            <a:off x="4572000" y="1989138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sp>
        <p:nvSpPr>
          <p:cNvPr id="20486" name="Line 5"/>
          <p:cNvSpPr>
            <a:spLocks noChangeShapeType="1"/>
          </p:cNvSpPr>
          <p:nvPr/>
        </p:nvSpPr>
        <p:spPr bwMode="auto">
          <a:xfrm>
            <a:off x="4572000" y="3405188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GB"/>
          </a:p>
        </p:txBody>
      </p:sp>
      <p:pic>
        <p:nvPicPr>
          <p:cNvPr id="20487" name="Picture 6" descr="logo_rcuk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4213" y="4275138"/>
            <a:ext cx="1158875" cy="1144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8" name="Picture 7" descr="ahrccolor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13000" y="4487863"/>
            <a:ext cx="855663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9" name="Picture 8" descr="bbsrc_logo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814763" y="4632325"/>
            <a:ext cx="13335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0" name="Picture 9" descr="esrc_logo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53088" y="4486275"/>
            <a:ext cx="885825" cy="73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1" name="Picture 10" descr="New EPSRC_logo_rgb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237413" y="4584700"/>
            <a:ext cx="915987" cy="53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2" name="Picture 11" descr="mrc_logo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411413" y="5549900"/>
            <a:ext cx="1168400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3" name="Picture 12" descr="NERC%20logo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995738" y="5567363"/>
            <a:ext cx="1427162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13" descr="stfc_logo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653088" y="5494338"/>
            <a:ext cx="2519362" cy="54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5" name="Line 14"/>
          <p:cNvSpPr>
            <a:spLocks noChangeShapeType="1"/>
          </p:cNvSpPr>
          <p:nvPr/>
        </p:nvSpPr>
        <p:spPr bwMode="auto">
          <a:xfrm>
            <a:off x="2339975" y="4270375"/>
            <a:ext cx="58324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  <p:sp>
        <p:nvSpPr>
          <p:cNvPr id="20496" name="Line 15"/>
          <p:cNvSpPr>
            <a:spLocks noChangeShapeType="1"/>
          </p:cNvSpPr>
          <p:nvPr/>
        </p:nvSpPr>
        <p:spPr bwMode="auto">
          <a:xfrm>
            <a:off x="2339975" y="6357938"/>
            <a:ext cx="5832475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Content Placeholder 2"/>
          <p:cNvSpPr>
            <a:spLocks noGrp="1"/>
          </p:cNvSpPr>
          <p:nvPr>
            <p:ph idx="4294967295"/>
          </p:nvPr>
        </p:nvSpPr>
        <p:spPr>
          <a:xfrm>
            <a:off x="684213" y="765175"/>
            <a:ext cx="7775575" cy="5256213"/>
          </a:xfrm>
        </p:spPr>
        <p:txBody>
          <a:bodyPr/>
          <a:lstStyle/>
          <a:p>
            <a:pPr marL="0" indent="0" algn="r" eaLnBrk="1" hangingPunct="1">
              <a:buFont typeface="Wingdings" charset="0"/>
              <a:buNone/>
              <a:defRPr/>
            </a:pP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  <a:t>Making the case for STFC’s science</a:t>
            </a:r>
            <a:b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</a:br>
            <a:r>
              <a:rPr lang="en-US" sz="3200" b="1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  <a:t> in the 2010 comprehensive spending review</a:t>
            </a:r>
          </a:p>
          <a:p>
            <a:pPr eaLnBrk="1" hangingPunct="1">
              <a:buFont typeface="Wingdings" pitchFamily="2" charset="2"/>
              <a:buNone/>
              <a:defRPr/>
            </a:pPr>
            <a:endParaRPr lang="en-US" sz="2400" b="1" dirty="0" smtClean="0">
              <a:solidFill>
                <a:srgbClr val="3C8C93"/>
              </a:solidFill>
              <a:latin typeface="Calibri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 smtClean="0">
                <a:latin typeface="Calibri" charset="0"/>
              </a:rPr>
              <a:t>UK research is world leading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 smtClean="0">
                <a:latin typeface="Calibri" charset="0"/>
              </a:rPr>
              <a:t>Knowledge economy 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  <a:t>STEM skills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 smtClean="0">
                <a:latin typeface="Calibri" charset="0"/>
              </a:rPr>
              <a:t>Inspirational power of </a:t>
            </a:r>
            <a:br>
              <a:rPr lang="en-US" sz="2400" dirty="0" smtClean="0">
                <a:latin typeface="Calibri" charset="0"/>
              </a:rPr>
            </a:br>
            <a:r>
              <a:rPr lang="en-US" sz="2400" dirty="0" smtClean="0">
                <a:latin typeface="Calibri" charset="0"/>
              </a:rPr>
              <a:t>STFC science areas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  <a:t>90% of undergraduate</a:t>
            </a:r>
            <a:b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</a:b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  <a:t>physics students . . .</a:t>
            </a:r>
          </a:p>
          <a:p>
            <a:pPr eaLnBrk="1" hangingPunct="1">
              <a:buFont typeface="Arial" charset="0"/>
              <a:buChar char="•"/>
              <a:defRPr/>
            </a:pPr>
            <a:r>
              <a:rPr lang="en-US" sz="2400" dirty="0" smtClean="0">
                <a:latin typeface="Calibri" charset="0"/>
              </a:rPr>
              <a:t>Quantifiable value of </a:t>
            </a:r>
            <a:br>
              <a:rPr lang="en-US" sz="2400" dirty="0" smtClean="0">
                <a:latin typeface="Calibri" charset="0"/>
              </a:rPr>
            </a:br>
            <a:r>
              <a:rPr lang="en-US" sz="2400" dirty="0" smtClean="0">
                <a:latin typeface="Calibri" charset="0"/>
              </a:rPr>
              <a:t>PhD students  to economy</a:t>
            </a:r>
            <a:endParaRPr lang="en-US" sz="2400" dirty="0">
              <a:latin typeface="Calibri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sz="2400" b="1" dirty="0">
              <a:solidFill>
                <a:srgbClr val="3C8C93"/>
              </a:solidFill>
              <a:latin typeface="Calibri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US" sz="800" b="1" dirty="0">
              <a:solidFill>
                <a:srgbClr val="3C8C93"/>
              </a:solidFill>
              <a:latin typeface="Calibri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GB" sz="2400" dirty="0">
              <a:latin typeface="Calibri" charset="0"/>
            </a:endParaRPr>
          </a:p>
        </p:txBody>
      </p:sp>
      <p:pic>
        <p:nvPicPr>
          <p:cNvPr id="52226" name="Picture 3" descr="B:\Public\Martyn Bull\superconductorboy_98mc336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428868"/>
            <a:ext cx="3671888" cy="332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/>
          <p:cNvSpPr>
            <a:spLocks noGrp="1"/>
          </p:cNvSpPr>
          <p:nvPr>
            <p:ph type="title" idx="4294967295"/>
          </p:nvPr>
        </p:nvSpPr>
        <p:spPr>
          <a:xfrm>
            <a:off x="685800" y="333375"/>
            <a:ext cx="7772400" cy="1143000"/>
          </a:xfrm>
        </p:spPr>
        <p:txBody>
          <a:bodyPr/>
          <a:lstStyle/>
          <a:p>
            <a:pPr eaLnBrk="1" hangingPunct="1"/>
            <a:endParaRPr lang="en-US" sz="3600" b="1" smtClean="0">
              <a:solidFill>
                <a:srgbClr val="1E4649"/>
              </a:solidFill>
              <a:latin typeface="Calibri" pitchFamily="34" charset="0"/>
            </a:endParaRPr>
          </a:p>
        </p:txBody>
      </p:sp>
      <p:sp>
        <p:nvSpPr>
          <p:cNvPr id="25603" name="Content Placeholder 2"/>
          <p:cNvSpPr>
            <a:spLocks noGrp="1"/>
          </p:cNvSpPr>
          <p:nvPr>
            <p:ph idx="4294967295"/>
          </p:nvPr>
        </p:nvSpPr>
        <p:spPr>
          <a:xfrm>
            <a:off x="685800" y="1557338"/>
            <a:ext cx="7772400" cy="3800475"/>
          </a:xfrm>
        </p:spPr>
        <p:txBody>
          <a:bodyPr/>
          <a:lstStyle/>
          <a:p>
            <a:pPr eaLnBrk="1" hangingPunct="1"/>
            <a:endParaRPr lang="en-US" sz="2400" smtClean="0">
              <a:latin typeface="Calibri" pitchFamily="34" charset="0"/>
            </a:endParaRPr>
          </a:p>
        </p:txBody>
      </p:sp>
      <p:pic>
        <p:nvPicPr>
          <p:cNvPr id="2560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25" y="0"/>
            <a:ext cx="102838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34938" y="211138"/>
            <a:ext cx="5310236" cy="646331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</p:spPr>
        <p:txBody>
          <a:bodyPr wrap="none">
            <a:spAutoFit/>
          </a:bodyPr>
          <a:lstStyle/>
          <a:p>
            <a:pPr>
              <a:defRPr/>
            </a:pPr>
            <a:r>
              <a:rPr lang="en-GB" sz="3600" b="1" dirty="0" smtClean="0">
                <a:solidFill>
                  <a:schemeClr val="bg1"/>
                </a:solidFill>
                <a:latin typeface="Calibri" pitchFamily="34" charset="0"/>
                <a:ea typeface="ヒラギノ角ゴ Pro W3" pitchFamily="84" charset="-128"/>
              </a:rPr>
              <a:t>Impact through inspiration</a:t>
            </a:r>
            <a:endParaRPr lang="en-GB" sz="3600" b="1" dirty="0">
              <a:solidFill>
                <a:schemeClr val="bg1"/>
              </a:solidFill>
              <a:latin typeface="Calibri" pitchFamily="34" charset="0"/>
              <a:ea typeface="ヒラギノ角ゴ Pro W3" pitchFamily="84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Content Placeholder 2"/>
          <p:cNvSpPr>
            <a:spLocks noGrp="1"/>
          </p:cNvSpPr>
          <p:nvPr>
            <p:ph idx="4294967295"/>
          </p:nvPr>
        </p:nvSpPr>
        <p:spPr>
          <a:xfrm>
            <a:off x="684213" y="476250"/>
            <a:ext cx="8064500" cy="59055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pitchFamily="34" charset="0"/>
              </a:rPr>
              <a:t>Our science also drives technological innovation: </a:t>
            </a:r>
          </a:p>
          <a:p>
            <a:pPr lvl="1" eaLnBrk="1" hangingPunct="1"/>
            <a:r>
              <a:rPr lang="en-US" sz="2400" dirty="0" smtClean="0">
                <a:solidFill>
                  <a:srgbClr val="3C8C93"/>
                </a:solidFill>
                <a:latin typeface="Calibri" pitchFamily="34" charset="0"/>
              </a:rPr>
              <a:t>optics, detectors, signal processing, </a:t>
            </a:r>
            <a:r>
              <a:rPr lang="en-US" sz="2400" dirty="0" err="1" smtClean="0">
                <a:solidFill>
                  <a:srgbClr val="3C8C93"/>
                </a:solidFill>
                <a:latin typeface="Calibri" pitchFamily="34" charset="0"/>
              </a:rPr>
              <a:t>wi-fi</a:t>
            </a:r>
            <a:endParaRPr lang="en-US" sz="2400" dirty="0" smtClean="0">
              <a:solidFill>
                <a:srgbClr val="3C8C93"/>
              </a:solidFill>
              <a:latin typeface="Calibri" pitchFamily="34" charset="0"/>
            </a:endParaRPr>
          </a:p>
          <a:p>
            <a:pPr lvl="1" eaLnBrk="1" hangingPunct="1"/>
            <a:r>
              <a:rPr lang="en-US" sz="2400" dirty="0" smtClean="0">
                <a:solidFill>
                  <a:srgbClr val="3C8C93"/>
                </a:solidFill>
                <a:latin typeface="Calibri" pitchFamily="34" charset="0"/>
              </a:rPr>
              <a:t>data intensive e-science …</a:t>
            </a:r>
          </a:p>
        </p:txBody>
      </p:sp>
      <p:pic>
        <p:nvPicPr>
          <p:cNvPr id="5427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563" y="2060575"/>
            <a:ext cx="5618162" cy="332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/>
          </p:nvPr>
        </p:nvSpPr>
        <p:spPr>
          <a:xfrm>
            <a:off x="2195513" y="333375"/>
            <a:ext cx="6948487" cy="10795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  <a:t>Outcome of the 2010 </a:t>
            </a:r>
            <a:b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</a:br>
            <a: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  <a:t>Comprehensive Spending Review</a:t>
            </a:r>
          </a:p>
        </p:txBody>
      </p:sp>
      <p:sp>
        <p:nvSpPr>
          <p:cNvPr id="55298" name="Rectangle 3"/>
          <p:cNvSpPr>
            <a:spLocks noGrp="1" noChangeArrowheads="1"/>
          </p:cNvSpPr>
          <p:nvPr>
            <p:ph idx="1"/>
          </p:nvPr>
        </p:nvSpPr>
        <p:spPr>
          <a:xfrm>
            <a:off x="684213" y="1557338"/>
            <a:ext cx="7772400" cy="4824412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latin typeface="Calibri" pitchFamily="34" charset="0"/>
              </a:rPr>
              <a:t>Overall the settlement was a good one for STFC 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 smtClean="0">
                <a:solidFill>
                  <a:srgbClr val="3C8C93"/>
                </a:solidFill>
                <a:latin typeface="Calibri" pitchFamily="34" charset="0"/>
              </a:rPr>
              <a:t>Especially compared to what we were led to expect earlier in 2010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latin typeface="Calibri" pitchFamily="34" charset="0"/>
              </a:rPr>
              <a:t>Essentially a flat cash outcome with full support of our international subscriptions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 smtClean="0">
                <a:latin typeface="Calibri" pitchFamily="34" charset="0"/>
              </a:rPr>
              <a:t>However, challenging reductions to our capital allocation</a:t>
            </a:r>
          </a:p>
          <a:p>
            <a:pPr eaLnBrk="1" hangingPunct="1">
              <a:lnSpc>
                <a:spcPct val="90000"/>
              </a:lnSpc>
            </a:pPr>
            <a:r>
              <a:rPr lang="en-GB" sz="2400" dirty="0" smtClean="0">
                <a:latin typeface="Calibri" pitchFamily="34" charset="0"/>
              </a:rPr>
              <a:t>Will not require any cuts to our programme or to our grants or studentships compared with our 2009 plans</a:t>
            </a:r>
          </a:p>
          <a:p>
            <a:pPr lvl="1" eaLnBrk="1" hangingPunct="1">
              <a:lnSpc>
                <a:spcPct val="90000"/>
              </a:lnSpc>
            </a:pPr>
            <a:r>
              <a:rPr lang="en-GB" sz="2400" dirty="0" smtClean="0">
                <a:latin typeface="Calibri" pitchFamily="34" charset="0"/>
              </a:rPr>
              <a:t>However, the 2009 prioritised programme was already quite narrow, and the CSR settlement does not provide any headroom to add new initiatives</a:t>
            </a:r>
          </a:p>
          <a:p>
            <a:pPr lvl="1" eaLnBrk="1" hangingPunct="1">
              <a:lnSpc>
                <a:spcPct val="90000"/>
              </a:lnSpc>
            </a:pPr>
            <a:endParaRPr lang="en-GB" sz="2400" dirty="0" smtClean="0">
              <a:solidFill>
                <a:srgbClr val="3C8C93"/>
              </a:solidFill>
              <a:latin typeface="Calibri" pitchFamily="34" charset="0"/>
            </a:endParaRPr>
          </a:p>
          <a:p>
            <a:pPr lvl="1" eaLnBrk="1" hangingPunct="1">
              <a:lnSpc>
                <a:spcPct val="90000"/>
              </a:lnSpc>
            </a:pPr>
            <a:endParaRPr lang="en-GB" sz="2400" dirty="0" smtClean="0">
              <a:solidFill>
                <a:srgbClr val="3C8C93"/>
              </a:solidFill>
              <a:latin typeface="Calibri" pitchFamily="34" charset="0"/>
            </a:endParaRPr>
          </a:p>
          <a:p>
            <a:pPr eaLnBrk="1" hangingPunct="1">
              <a:lnSpc>
                <a:spcPct val="90000"/>
              </a:lnSpc>
            </a:pPr>
            <a:endParaRPr lang="en-GB" sz="24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pPr eaLnBrk="1" hangingPunct="1"/>
            <a:r>
              <a:rPr lang="en-GB" b="1" smtClean="0">
                <a:solidFill>
                  <a:srgbClr val="3C8C93"/>
                </a:solidFill>
                <a:latin typeface="Calibri" pitchFamily="34" charset="0"/>
              </a:rPr>
              <a:t>Particle Physics</a:t>
            </a:r>
            <a:endParaRPr lang="en-US" b="1" smtClean="0">
              <a:solidFill>
                <a:srgbClr val="3C8C93"/>
              </a:solidFill>
              <a:latin typeface="Calibri" pitchFamily="34" charset="0"/>
            </a:endParaRPr>
          </a:p>
        </p:txBody>
      </p:sp>
      <p:sp>
        <p:nvSpPr>
          <p:cNvPr id="107522" name="Content Placeholder 2"/>
          <p:cNvSpPr>
            <a:spLocks noGrp="1"/>
          </p:cNvSpPr>
          <p:nvPr>
            <p:ph idx="4294967295"/>
          </p:nvPr>
        </p:nvSpPr>
        <p:spPr>
          <a:xfrm>
            <a:off x="684213" y="1341438"/>
            <a:ext cx="7991475" cy="4897437"/>
          </a:xfrm>
        </p:spPr>
        <p:txBody>
          <a:bodyPr/>
          <a:lstStyle/>
          <a:p>
            <a:pPr eaLnBrk="1" hangingPunct="1">
              <a:lnSpc>
                <a:spcPts val="2800"/>
              </a:lnSpc>
              <a:buFont typeface="Arial" charset="0"/>
              <a:buChar char="•"/>
              <a:defRPr/>
            </a:pPr>
            <a:r>
              <a:rPr lang="en-US" sz="2400" dirty="0">
                <a:latin typeface="Calibri" charset="0"/>
              </a:rPr>
              <a:t>Our highest priority in particle physics is the exploitation of  the </a:t>
            </a:r>
            <a:r>
              <a:rPr lang="en-US" sz="2400" dirty="0">
                <a:solidFill>
                  <a:srgbClr val="3C8C93"/>
                </a:solidFill>
                <a:latin typeface="Calibri" charset="0"/>
              </a:rPr>
              <a:t>Large Hadron Collider </a:t>
            </a:r>
            <a:r>
              <a:rPr lang="en-US" sz="2400" dirty="0">
                <a:latin typeface="Calibri" charset="0"/>
              </a:rPr>
              <a:t>at CERN. The LHC will reveal how nature operates at energy scales where the standard model of particle physics breaks down and will transform our understanding of the fundamental rules of the </a:t>
            </a:r>
            <a:r>
              <a:rPr lang="en-US" sz="2400" dirty="0" smtClean="0">
                <a:latin typeface="Calibri" charset="0"/>
              </a:rPr>
              <a:t>universe</a:t>
            </a:r>
            <a:endParaRPr lang="en-US" sz="2400" dirty="0">
              <a:latin typeface="Calibri" charset="0"/>
            </a:endParaRPr>
          </a:p>
          <a:p>
            <a:pPr eaLnBrk="1" hangingPunct="1">
              <a:lnSpc>
                <a:spcPts val="2800"/>
              </a:lnSpc>
              <a:buFont typeface="Arial" charset="0"/>
              <a:buChar char="•"/>
              <a:defRPr/>
            </a:pPr>
            <a:r>
              <a:rPr lang="en-US" sz="2400" dirty="0" smtClean="0">
                <a:latin typeface="Calibri" charset="0"/>
              </a:rPr>
              <a:t>Exploring neutrino mass and mixing with </a:t>
            </a:r>
            <a:r>
              <a:rPr lang="en-US" sz="2400" dirty="0" smtClean="0">
                <a:solidFill>
                  <a:srgbClr val="3C8C93"/>
                </a:solidFill>
                <a:latin typeface="Calibri" charset="0"/>
              </a:rPr>
              <a:t>MINOS, T2K </a:t>
            </a:r>
            <a:r>
              <a:rPr lang="en-US" sz="2400" dirty="0" smtClean="0">
                <a:latin typeface="Calibri" charset="0"/>
              </a:rPr>
              <a:t>and </a:t>
            </a:r>
            <a:r>
              <a:rPr lang="en-US" sz="2400" dirty="0" err="1" smtClean="0">
                <a:solidFill>
                  <a:schemeClr val="accent1">
                    <a:lumMod val="50000"/>
                  </a:schemeClr>
                </a:solidFill>
                <a:latin typeface="Calibri" charset="0"/>
              </a:rPr>
              <a:t>SuperNEMO</a:t>
            </a:r>
            <a:endParaRPr lang="en-US" sz="2400" dirty="0">
              <a:solidFill>
                <a:schemeClr val="accent1">
                  <a:lumMod val="50000"/>
                </a:schemeClr>
              </a:solidFill>
              <a:latin typeface="Calibri" charset="0"/>
            </a:endParaRPr>
          </a:p>
          <a:p>
            <a:pPr eaLnBrk="1" hangingPunct="1">
              <a:lnSpc>
                <a:spcPts val="3800"/>
              </a:lnSpc>
              <a:buFont typeface="Arial" charset="0"/>
              <a:buChar char="•"/>
              <a:defRPr/>
            </a:pPr>
            <a:endParaRPr lang="en-US" sz="2400" dirty="0">
              <a:latin typeface="Calibri" charset="0"/>
            </a:endParaRPr>
          </a:p>
          <a:p>
            <a:pPr eaLnBrk="1" hangingPunct="1">
              <a:lnSpc>
                <a:spcPts val="3800"/>
              </a:lnSpc>
              <a:buFont typeface="Arial" charset="0"/>
              <a:buChar char="•"/>
              <a:defRPr/>
            </a:pPr>
            <a:endParaRPr lang="en-US" sz="2400" dirty="0">
              <a:latin typeface="Calibri" charset="0"/>
            </a:endParaRPr>
          </a:p>
          <a:p>
            <a:pPr eaLnBrk="1" hangingPunct="1">
              <a:lnSpc>
                <a:spcPts val="3800"/>
              </a:lnSpc>
              <a:buFont typeface="Arial" charset="0"/>
              <a:buChar char="•"/>
              <a:defRPr/>
            </a:pPr>
            <a:endParaRPr lang="en-US" sz="2400" dirty="0">
              <a:latin typeface="Calibri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endParaRPr lang="en-GB" sz="2400" dirty="0">
              <a:latin typeface="Calibri" charset="0"/>
            </a:endParaRPr>
          </a:p>
        </p:txBody>
      </p:sp>
      <p:sp>
        <p:nvSpPr>
          <p:cNvPr id="101379" name="Date Placeholder 3"/>
          <p:cNvSpPr txBox="1">
            <a:spLocks noGrp="1"/>
          </p:cNvSpPr>
          <p:nvPr/>
        </p:nvSpPr>
        <p:spPr bwMode="auto">
          <a:xfrm>
            <a:off x="685800" y="6453188"/>
            <a:ext cx="19050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/>
            <a:r>
              <a:rPr lang="en-GB" sz="900">
                <a:solidFill>
                  <a:srgbClr val="000000"/>
                </a:solidFill>
                <a:latin typeface="Lucida Sans" pitchFamily="34" charset="0"/>
              </a:rPr>
              <a:t>John Womersley</a:t>
            </a:r>
            <a:endParaRPr lang="en-US" sz="900">
              <a:solidFill>
                <a:srgbClr val="000000"/>
              </a:solidFill>
              <a:latin typeface="Lucida Sans" pitchFamily="34" charset="0"/>
            </a:endParaRPr>
          </a:p>
        </p:txBody>
      </p:sp>
      <p:pic>
        <p:nvPicPr>
          <p:cNvPr id="101380" name="Picture 4" descr="ATLAS_Toroid_0507009_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5863" y="4076700"/>
            <a:ext cx="3314700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1381" name="Picture 4" descr="CERN-atlas-001_30_3_2010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4076700"/>
            <a:ext cx="3578225" cy="2147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771775" y="333375"/>
            <a:ext cx="6372225" cy="90805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  <a:t>Accelerator R&amp;D</a:t>
            </a:r>
          </a:p>
        </p:txBody>
      </p:sp>
      <p:pic>
        <p:nvPicPr>
          <p:cNvPr id="105474" name="Picture 1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4075" y="4352925"/>
            <a:ext cx="7462838" cy="248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54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4213" y="1241425"/>
            <a:ext cx="7772400" cy="5040313"/>
          </a:xfrm>
        </p:spPr>
        <p:txBody>
          <a:bodyPr/>
          <a:lstStyle/>
          <a:p>
            <a:pPr eaLnBrk="1" hangingPunct="1"/>
            <a:r>
              <a:rPr lang="en-GB" sz="2400" dirty="0" smtClean="0">
                <a:latin typeface="Calibri" pitchFamily="34" charset="0"/>
              </a:rPr>
              <a:t>Our new Accelerator Strategy Board provides strategic programme advice</a:t>
            </a:r>
          </a:p>
          <a:p>
            <a:pPr lvl="1" eaLnBrk="1" hangingPunct="1"/>
            <a:r>
              <a:rPr lang="en-GB" sz="2400" dirty="0" smtClean="0">
                <a:solidFill>
                  <a:srgbClr val="3C8C93"/>
                </a:solidFill>
                <a:latin typeface="Calibri" pitchFamily="34" charset="0"/>
              </a:rPr>
              <a:t>Set out the programme and future funding level for electron, laser-plasma and proton accelerator R&amp;D </a:t>
            </a:r>
          </a:p>
          <a:p>
            <a:pPr lvl="1" eaLnBrk="1" hangingPunct="1"/>
            <a:r>
              <a:rPr lang="en-GB" sz="2400" dirty="0" smtClean="0">
                <a:solidFill>
                  <a:srgbClr val="3C8C93"/>
                </a:solidFill>
                <a:latin typeface="Calibri" pitchFamily="34" charset="0"/>
              </a:rPr>
              <a:t>Will be reviewing future funding for John Adams Institute and High Power Proton Accelerator work this summer, along with a mid-term review of the Cockcroft Institute later this year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547813" y="549275"/>
            <a:ext cx="7596187" cy="1143000"/>
          </a:xfrm>
        </p:spPr>
        <p:txBody>
          <a:bodyPr/>
          <a:lstStyle/>
          <a:p>
            <a:pPr eaLnBrk="1" hangingPunct="1"/>
            <a:r>
              <a:rPr lang="en-GB" b="1" dirty="0" smtClean="0">
                <a:solidFill>
                  <a:srgbClr val="3C8C93"/>
                </a:solidFill>
                <a:latin typeface="Calibri" pitchFamily="34" charset="0"/>
              </a:rPr>
              <a:t>What could the UK bring to Super-B? (1)</a:t>
            </a:r>
          </a:p>
        </p:txBody>
      </p:sp>
      <p:sp>
        <p:nvSpPr>
          <p:cNvPr id="11673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685800" y="1773238"/>
            <a:ext cx="7918648" cy="4538662"/>
          </a:xfrm>
        </p:spPr>
        <p:txBody>
          <a:bodyPr/>
          <a:lstStyle/>
          <a:p>
            <a:r>
              <a:rPr lang="en-US" sz="2400" dirty="0" smtClean="0">
                <a:latin typeface="Calibri"/>
                <a:cs typeface="Calibri"/>
              </a:rPr>
              <a:t>Broad variety of relevant expertise in accelerator </a:t>
            </a:r>
            <a:r>
              <a:rPr lang="en-US" sz="2400" dirty="0">
                <a:latin typeface="Calibri"/>
                <a:cs typeface="Calibri"/>
              </a:rPr>
              <a:t>science and </a:t>
            </a:r>
            <a:r>
              <a:rPr lang="en-US" sz="2400" dirty="0" smtClean="0">
                <a:latin typeface="Calibri"/>
                <a:cs typeface="Calibri"/>
              </a:rPr>
              <a:t>technology: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Large scale electron storage rings </a:t>
            </a:r>
            <a:endParaRPr lang="en-US" sz="2400" dirty="0">
              <a:latin typeface="Calibri"/>
              <a:cs typeface="Calibri"/>
            </a:endParaRPr>
          </a:p>
          <a:p>
            <a:pPr lvl="2"/>
            <a:r>
              <a:rPr lang="en-US" sz="2400" dirty="0" smtClean="0">
                <a:latin typeface="Calibri"/>
                <a:cs typeface="Calibri"/>
              </a:rPr>
              <a:t>Diamond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Test facilities</a:t>
            </a:r>
          </a:p>
          <a:p>
            <a:pPr lvl="2"/>
            <a:r>
              <a:rPr lang="en-US" sz="2400" dirty="0" smtClean="0">
                <a:latin typeface="Calibri"/>
                <a:cs typeface="Calibri"/>
              </a:rPr>
              <a:t>ALICE </a:t>
            </a:r>
          </a:p>
          <a:p>
            <a:pPr lvl="1"/>
            <a:r>
              <a:rPr lang="en-US" sz="2400" dirty="0" smtClean="0">
                <a:latin typeface="Calibri"/>
                <a:cs typeface="Calibri"/>
              </a:rPr>
              <a:t>In the universities and accelerator Institutes</a:t>
            </a:r>
          </a:p>
          <a:p>
            <a:pPr lvl="2"/>
            <a:r>
              <a:rPr lang="en-US" sz="2400" dirty="0" smtClean="0">
                <a:latin typeface="Calibri"/>
                <a:cs typeface="Calibri"/>
              </a:rPr>
              <a:t>MDI, FF, optics …</a:t>
            </a:r>
            <a:endParaRPr lang="en-US" sz="2400" dirty="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12627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6_Blank Presentation">
  <a:themeElements>
    <a:clrScheme name="16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6_Blank Presentation">
      <a:majorFont>
        <a:latin typeface="Lucida Grande"/>
        <a:ea typeface="ヒラギノ角ゴ Pro W3"/>
        <a:cs typeface="ヒラギノ角ゴ Pro W3"/>
      </a:majorFont>
      <a:minorFont>
        <a:latin typeface="Lucida Grande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Lucida Sans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8_Blank Presentation">
  <a:themeElements>
    <a:clrScheme name="8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8_Blank Presentation">
      <a:majorFont>
        <a:latin typeface="Arial"/>
        <a:ea typeface="ヒラギノ角ゴ Pro W3"/>
        <a:cs typeface="Arial"/>
      </a:majorFont>
      <a:minorFont>
        <a:latin typeface="Arial"/>
        <a:ea typeface="ヒラギノ角ゴ Pro W3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Lucida Grande"/>
        <a:ea typeface="ヒラギノ角ゴ Pro W3"/>
        <a:cs typeface=""/>
      </a:majorFont>
      <a:minorFont>
        <a:latin typeface="Lucida Grande"/>
        <a:ea typeface="ヒラギノ角ゴ Pro W3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Grande" pitchFamily="84" charset="0"/>
            <a:ea typeface="ヒラギノ角ゴ Pro W3" pitchFamily="84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3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Lucida Sans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17_Blank Presentation">
  <a:themeElements>
    <a:clrScheme name="16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6_Blank Presentation">
      <a:majorFont>
        <a:latin typeface="Lucida Grande"/>
        <a:ea typeface="ヒラギノ角ゴ Pro W3"/>
        <a:cs typeface="ヒラギノ角ゴ Pro W3"/>
      </a:majorFont>
      <a:minorFont>
        <a:latin typeface="Lucida Grande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6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6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6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Blank Presentation">
  <a:themeElements>
    <a:clrScheme name="1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Blank Presentation">
      <a:majorFont>
        <a:latin typeface="Lucida Sans"/>
        <a:ea typeface="ヒラギノ角ゴ Pro W3"/>
        <a:cs typeface="ヒラギノ角ゴ Pro W3"/>
      </a:majorFont>
      <a:minorFont>
        <a:latin typeface="Lucida Sans"/>
        <a:ea typeface="ヒラギノ角ゴ Pro W3"/>
        <a:cs typeface="ヒラギノ角ゴ Pro W3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STFC_top_nav_horizon_master_small</Template>
  <TotalTime>7031</TotalTime>
  <Words>516</Words>
  <Application>Microsoft Office PowerPoint</Application>
  <PresentationFormat>On-screen Show (4:3)</PresentationFormat>
  <Paragraphs>86</Paragraphs>
  <Slides>14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7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16_Blank Presentation</vt:lpstr>
      <vt:lpstr>1_Blank Presentation</vt:lpstr>
      <vt:lpstr>8_Blank Presentation</vt:lpstr>
      <vt:lpstr>2_Blank Presentation</vt:lpstr>
      <vt:lpstr>3_Blank Presentation</vt:lpstr>
      <vt:lpstr>17_Blank Presentation</vt:lpstr>
      <vt:lpstr>4_Blank Presentation</vt:lpstr>
      <vt:lpstr>Remarks from STFC </vt:lpstr>
      <vt:lpstr>Slide 2</vt:lpstr>
      <vt:lpstr>Slide 3</vt:lpstr>
      <vt:lpstr>Slide 4</vt:lpstr>
      <vt:lpstr>Slide 5</vt:lpstr>
      <vt:lpstr>Outcome of the 2010  Comprehensive Spending Review</vt:lpstr>
      <vt:lpstr>Particle Physics</vt:lpstr>
      <vt:lpstr>Accelerator R&amp;D</vt:lpstr>
      <vt:lpstr>What could the UK bring to Super-B? (1)</vt:lpstr>
      <vt:lpstr>What could the UK bring to Super-B? (2)</vt:lpstr>
      <vt:lpstr>Potential hurdles to participation</vt:lpstr>
      <vt:lpstr>Areas of collaboration?</vt:lpstr>
      <vt:lpstr>Slide 13</vt:lpstr>
      <vt:lpstr>Slide 14</vt:lpstr>
    </vt:vector>
  </TitlesOfParts>
  <Company>STFC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Vision &amp; Strategy Meeting</dc:title>
  <dc:creator>Authorised User</dc:creator>
  <cp:lastModifiedBy>LectureTheatre</cp:lastModifiedBy>
  <cp:revision>472</cp:revision>
  <dcterms:created xsi:type="dcterms:W3CDTF">2008-01-30T14:59:13Z</dcterms:created>
  <dcterms:modified xsi:type="dcterms:W3CDTF">2011-05-18T07:42:28Z</dcterms:modified>
</cp:coreProperties>
</file>