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84" r:id="rId2"/>
  </p:sldMasterIdLst>
  <p:notesMasterIdLst>
    <p:notesMasterId r:id="rId23"/>
  </p:notesMasterIdLst>
  <p:sldIdLst>
    <p:sldId id="294" r:id="rId3"/>
    <p:sldId id="278" r:id="rId4"/>
    <p:sldId id="374" r:id="rId5"/>
    <p:sldId id="350" r:id="rId6"/>
    <p:sldId id="352" r:id="rId7"/>
    <p:sldId id="353" r:id="rId8"/>
    <p:sldId id="356" r:id="rId9"/>
    <p:sldId id="375" r:id="rId10"/>
    <p:sldId id="376" r:id="rId11"/>
    <p:sldId id="377" r:id="rId12"/>
    <p:sldId id="380" r:id="rId13"/>
    <p:sldId id="358" r:id="rId14"/>
    <p:sldId id="360" r:id="rId15"/>
    <p:sldId id="362" r:id="rId16"/>
    <p:sldId id="284" r:id="rId17"/>
    <p:sldId id="287" r:id="rId18"/>
    <p:sldId id="318" r:id="rId19"/>
    <p:sldId id="366" r:id="rId20"/>
    <p:sldId id="364" r:id="rId21"/>
    <p:sldId id="36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00FF"/>
    <a:srgbClr val="F1FA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4168" autoAdjust="0"/>
  </p:normalViewPr>
  <p:slideViewPr>
    <p:cSldViewPr snapToGrid="0">
      <p:cViewPr>
        <p:scale>
          <a:sx n="70" d="100"/>
          <a:sy n="70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7B2E3208-4D41-4BD6-B570-824B992A24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B3093-1041-452A-9DBC-23E02FB0C4C4}" type="slidenum">
              <a:rPr lang="en-GB" smtClean="0"/>
              <a:pPr/>
              <a:t>10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DD077-5A07-4034-84D8-6ED349CD2C6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21C089-98C6-459F-9628-3C3ABFBCEB8D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FCD362-29D5-411B-94BB-A063704EDBB1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DD2AF2-FE14-4212-BE59-7E2BDFACCF83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2E3208-4D41-4BD6-B570-824B992A248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114F6-88A7-422B-ACF8-508DA1D0B185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778374-5C10-4E50-955A-CDEDC7A89387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Lucida Grande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21618-EEEF-430B-8AF6-C13AA5F55850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2E3208-4D41-4BD6-B570-824B992A248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9D0AEC-DF19-45F2-82ED-92B54309712C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6C7919-06DA-47F7-8CC7-6E5D30CF9632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2DFF54-B94C-4F76-AC18-FF2FB89CE064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1F450-0A7E-4BD2-AD36-A3DF0981C036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1F66D7-9A12-4307-87BB-3D703920419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FB4BE-42F9-4F11-8D1C-941D38C63606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36467-221F-47E1-9587-F807F4184B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A8757BF8-42EE-408D-BAEF-A9710FD597FD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6D0E4875-9987-4734-86CE-DB812E58E959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7D7BF541-A913-45BC-BC03-C2FC08F04FC2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5E928F1-0FB3-445C-A0D6-B6BC173F0DF4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578885E-394C-46AA-8957-1BEA2B3495D2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F9ABB59B-6E94-402B-AFDF-DB338B7321E8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736EA7A-AD1C-413A-B348-F13DB7F0076C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E9383491-9562-49AA-863A-DC7F02BF672F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7AD8684-39A4-45F7-9E43-E5E2BD028CF1}" type="datetime1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1438"/>
            <a:ext cx="7772400" cy="4538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BC4F13-188C-478B-B519-B4E79AD9460F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2E6DD3-59A7-4980-8EF9-9EFD748DF9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A2F38-D962-4AA4-AB71-34540B5EF5DF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3993F-C8F6-47C4-A788-3B98B89E6D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F53E15-1008-4D42-A4D5-F311DC06EAB7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E44061-2E43-44B6-9908-E88A718559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765175"/>
            <a:ext cx="5614987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844675"/>
            <a:ext cx="8229600" cy="4321175"/>
          </a:xfrm>
        </p:spPr>
        <p:txBody>
          <a:bodyPr/>
          <a:lstStyle/>
          <a:p>
            <a:pPr lvl="0"/>
            <a:endParaRPr lang="en-GB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67EE7-C9FA-4553-AC7E-8011B2B2E8B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E26054-7266-4B71-99DD-255F41F0B450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0591A-BB39-4DD7-B947-1ED9F53A3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9E8AE0-2F8A-4AEB-997A-63415BF7D237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139AE-0307-4594-9F54-E272603B26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571744"/>
            <a:ext cx="4040188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14686"/>
            <a:ext cx="4040188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2571744"/>
            <a:ext cx="4041775" cy="587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14686"/>
            <a:ext cx="4041775" cy="2911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AC0DE3-1474-476F-ACFF-FBF88C64A9F0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60BB9-C887-4B15-A448-3E3A41F5A0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53DAC-5DC0-4044-8C09-D80FB1564B7A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FD555-9BA9-4481-9410-6E2660C52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73681-F91A-418A-A107-3A544C288F09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D9E8E-D471-4766-8284-7CF531D300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3008313" cy="1090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57430"/>
            <a:ext cx="3008313" cy="37687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7773E-CD2B-421B-8D2D-AE75E7E3CF79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4A801-AA74-420E-8AEC-70F04FA3A8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FDF4A2-8511-40AC-93EB-1148918B6E3D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14895-4B17-4C64-95F3-A64122DC4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E475DEF8-6624-4963-B477-39C04C0DEC81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08DDA8F-49DB-4F94-A3B4-89E210998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 userDrawn="1"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700" r:id="rId3"/>
    <p:sldLayoutId id="2147483699" r:id="rId4"/>
    <p:sldLayoutId id="2147483698" r:id="rId5"/>
    <p:sldLayoutId id="2147483697" r:id="rId6"/>
    <p:sldLayoutId id="2147483696" r:id="rId7"/>
    <p:sldLayoutId id="2147483695" r:id="rId8"/>
    <p:sldLayoutId id="2147483694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1588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1879E2AF-8C51-4F2B-96E6-BCBA9B993DF7}" type="datetime1">
              <a:rPr lang="en-US"/>
              <a:pPr/>
              <a:t>5/18/2011</a:t>
            </a:fld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44140698-0F9C-47A9-BA23-91F8E3F7F6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271" name="Picture 19" descr="SCI41098_PPT_Templates_bottom_STFC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03" r:id="rId10"/>
    <p:sldLayoutId id="2147483704" r:id="rId11"/>
    <p:sldLayoutId id="214748371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3966A82-C8BF-4DC8-B616-A37D84BEDF5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596207"/>
            <a:ext cx="8207375" cy="3241675"/>
          </a:xfrm>
        </p:spPr>
        <p:txBody>
          <a:bodyPr/>
          <a:lstStyle/>
          <a:p>
            <a:r>
              <a:rPr lang="en-GB" b="1" dirty="0" smtClean="0">
                <a:solidFill>
                  <a:schemeClr val="accent2"/>
                </a:solidFill>
              </a:rPr>
              <a:t>Magnet and Wiggler Expertise Within STFC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3480150"/>
            <a:ext cx="8201025" cy="2547937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Jim Clarke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b="1" dirty="0" smtClean="0">
                <a:solidFill>
                  <a:srgbClr val="0000FF"/>
                </a:solidFill>
              </a:rPr>
              <a:t>ASTeC, STFC Daresbury Laboratory</a:t>
            </a:r>
          </a:p>
          <a:p>
            <a:r>
              <a:rPr lang="en-GB" dirty="0" smtClean="0"/>
              <a:t>SuperB mini-workshop, Oxford, May 2011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13255" y="1432631"/>
            <a:ext cx="1513945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33CC"/>
                </a:solidFill>
                <a:cs typeface="Arial" charset="0"/>
              </a:rPr>
              <a:t>Concept  </a:t>
            </a:r>
            <a:endParaRPr lang="el-GR" sz="2000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3180292" y="1524705"/>
            <a:ext cx="1958623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33CC"/>
                </a:solidFill>
                <a:cs typeface="Arial" charset="0"/>
              </a:rPr>
              <a:t>Field quality</a:t>
            </a:r>
            <a:endParaRPr lang="el-GR" sz="2000" dirty="0">
              <a:solidFill>
                <a:srgbClr val="0033CC"/>
              </a:solidFill>
              <a:cs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5892823" y="1551162"/>
            <a:ext cx="285606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33CC"/>
                </a:solidFill>
                <a:cs typeface="Arial" charset="0"/>
              </a:rPr>
              <a:t>In-situ field probe</a:t>
            </a:r>
            <a:endParaRPr lang="el-GR" sz="2000" dirty="0">
              <a:solidFill>
                <a:srgbClr val="0033CC"/>
              </a:solidFill>
              <a:cs typeface="Arial" charset="0"/>
            </a:endParaRPr>
          </a:p>
        </p:txBody>
      </p:sp>
      <p:pic>
        <p:nvPicPr>
          <p:cNvPr id="24580" name="Picture 4" descr="New Pictur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786" y="4402667"/>
            <a:ext cx="2115908" cy="211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3" descr="homog18kV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65474" y="1930399"/>
            <a:ext cx="3317119" cy="229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0668" y="4107040"/>
            <a:ext cx="3264857" cy="260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4" descr="Kicker_long_2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52975" y="3175794"/>
            <a:ext cx="971550" cy="65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AutoShape 34"/>
          <p:cNvSpPr>
            <a:spLocks noChangeArrowheads="1"/>
          </p:cNvSpPr>
          <p:nvPr/>
        </p:nvSpPr>
        <p:spPr bwMode="auto">
          <a:xfrm rot="18365379">
            <a:off x="4804318" y="3315992"/>
            <a:ext cx="303587" cy="45719"/>
          </a:xfrm>
          <a:prstGeom prst="leftRightArrow">
            <a:avLst>
              <a:gd name="adj1" fmla="val 50000"/>
              <a:gd name="adj2" fmla="val 79780"/>
            </a:avLst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55881" y="2066925"/>
            <a:ext cx="2678544" cy="188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9" descr="kicker.pn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14300" y="1838325"/>
            <a:ext cx="2924175" cy="2085975"/>
          </a:xfrm>
          <a:prstGeom prst="rect">
            <a:avLst/>
          </a:prstGeom>
        </p:spPr>
      </p:pic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0" y="3910542"/>
            <a:ext cx="26289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33CC"/>
                </a:solidFill>
                <a:cs typeface="Arial" charset="0"/>
              </a:rPr>
              <a:t>Before installation</a:t>
            </a:r>
            <a:endParaRPr lang="el-GR" sz="2000" dirty="0">
              <a:solidFill>
                <a:srgbClr val="0033CC"/>
              </a:solidFill>
              <a:cs typeface="Arial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092452" y="4273920"/>
            <a:ext cx="3051548" cy="2350532"/>
            <a:chOff x="6133042" y="4191705"/>
            <a:chExt cx="3051548" cy="2350532"/>
          </a:xfrm>
          <a:solidFill>
            <a:schemeClr val="bg1"/>
          </a:solidFill>
        </p:grpSpPr>
        <p:sp>
          <p:nvSpPr>
            <p:cNvPr id="31" name="Text Box 12"/>
            <p:cNvSpPr txBox="1">
              <a:spLocks noChangeArrowheads="1"/>
            </p:cNvSpPr>
            <p:nvPr/>
          </p:nvSpPr>
          <p:spPr bwMode="auto">
            <a:xfrm>
              <a:off x="6133042" y="4191705"/>
              <a:ext cx="2966484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cs typeface="Arial" charset="0"/>
                </a:rPr>
                <a:t>Max. strength   0.007 Tm </a:t>
              </a:r>
              <a:endParaRPr lang="el-GR" sz="1800" dirty="0">
                <a:cs typeface="Arial" charset="0"/>
              </a:endParaRPr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>
              <a:off x="6133042" y="5820480"/>
              <a:ext cx="3051548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cs typeface="Arial" charset="0"/>
                </a:rPr>
                <a:t>Timing jitter 	1.7 ns</a:t>
              </a:r>
              <a:endParaRPr lang="el-GR" sz="1800" dirty="0">
                <a:cs typeface="Arial" charset="0"/>
              </a:endParaRPr>
            </a:p>
          </p:txBody>
        </p:sp>
        <p:sp>
          <p:nvSpPr>
            <p:cNvPr id="33" name="Text Box 12"/>
            <p:cNvSpPr txBox="1">
              <a:spLocks noChangeArrowheads="1"/>
            </p:cNvSpPr>
            <p:nvPr/>
          </p:nvSpPr>
          <p:spPr bwMode="auto">
            <a:xfrm>
              <a:off x="6133042" y="6172905"/>
              <a:ext cx="2610908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cs typeface="Arial" charset="0"/>
                </a:rPr>
                <a:t>Amplitude stability 4%.</a:t>
              </a:r>
              <a:endParaRPr lang="el-GR" sz="1800" dirty="0">
                <a:cs typeface="Arial" charset="0"/>
              </a:endParaRPr>
            </a:p>
          </p:txBody>
        </p:sp>
        <p:sp>
          <p:nvSpPr>
            <p:cNvPr id="34" name="Text Box 12"/>
            <p:cNvSpPr txBox="1">
              <a:spLocks noChangeArrowheads="1"/>
            </p:cNvSpPr>
            <p:nvPr/>
          </p:nvSpPr>
          <p:spPr bwMode="auto">
            <a:xfrm>
              <a:off x="6133042" y="5429955"/>
              <a:ext cx="2610908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solidFill>
                    <a:srgbClr val="FF0000"/>
                  </a:solidFill>
                  <a:cs typeface="Arial" charset="0"/>
                </a:rPr>
                <a:t>Fall time  	58 ns</a:t>
              </a:r>
              <a:endParaRPr lang="el-GR" sz="1800" dirty="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6133042" y="5048955"/>
              <a:ext cx="2610908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cs typeface="Arial" charset="0"/>
                </a:rPr>
                <a:t>Field variation 	1.5%</a:t>
              </a:r>
              <a:endParaRPr lang="el-GR" sz="1800" dirty="0">
                <a:cs typeface="Arial" charset="0"/>
              </a:endParaRPr>
            </a:p>
          </p:txBody>
        </p:sp>
        <p:sp>
          <p:nvSpPr>
            <p:cNvPr id="36" name="Text Box 12"/>
            <p:cNvSpPr txBox="1">
              <a:spLocks noChangeArrowheads="1"/>
            </p:cNvSpPr>
            <p:nvPr/>
          </p:nvSpPr>
          <p:spPr bwMode="auto">
            <a:xfrm>
              <a:off x="6133042" y="4591755"/>
              <a:ext cx="2966484" cy="369332"/>
            </a:xfrm>
            <a:prstGeom prst="rect">
              <a:avLst/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cs typeface="Arial" charset="0"/>
                </a:rPr>
                <a:t>Effective length 	130 mm</a:t>
              </a:r>
              <a:endParaRPr lang="el-GR" sz="1800" dirty="0">
                <a:cs typeface="Arial" charset="0"/>
              </a:endParaRPr>
            </a:p>
          </p:txBody>
        </p:sp>
      </p:grp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799006" y="189420"/>
            <a:ext cx="53673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 dirty="0" smtClean="0"/>
              <a:t>EMMA Kickers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685800" y="115888"/>
            <a:ext cx="7772400" cy="669925"/>
          </a:xfrm>
        </p:spPr>
        <p:txBody>
          <a:bodyPr/>
          <a:lstStyle/>
          <a:p>
            <a:r>
              <a:rPr lang="en-GB" dirty="0" smtClean="0"/>
              <a:t>PM Quadrupoles for CLIC</a:t>
            </a:r>
          </a:p>
        </p:txBody>
      </p:sp>
      <p:sp>
        <p:nvSpPr>
          <p:cNvPr id="26631" name="TextBox 6"/>
          <p:cNvSpPr txBox="1">
            <a:spLocks noChangeArrowheads="1"/>
          </p:cNvSpPr>
          <p:nvPr/>
        </p:nvSpPr>
        <p:spPr bwMode="auto">
          <a:xfrm>
            <a:off x="533400" y="6287860"/>
            <a:ext cx="2228850" cy="466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/>
              <a:t>Fully Open</a:t>
            </a:r>
          </a:p>
        </p:txBody>
      </p:sp>
      <p:sp>
        <p:nvSpPr>
          <p:cNvPr id="26632" name="TextBox 7"/>
          <p:cNvSpPr txBox="1">
            <a:spLocks noChangeArrowheads="1"/>
          </p:cNvSpPr>
          <p:nvPr/>
        </p:nvSpPr>
        <p:spPr bwMode="auto">
          <a:xfrm>
            <a:off x="3197977" y="6213851"/>
            <a:ext cx="2228850" cy="466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/>
              <a:t>Fully Closed</a:t>
            </a:r>
          </a:p>
        </p:txBody>
      </p:sp>
      <p:pic>
        <p:nvPicPr>
          <p:cNvPr id="10" name="Picture 9" descr="CLIC PM Ope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3708" y="2065894"/>
            <a:ext cx="2368296" cy="4105656"/>
          </a:xfrm>
          <a:prstGeom prst="rect">
            <a:avLst/>
          </a:prstGeom>
        </p:spPr>
      </p:pic>
      <p:pic>
        <p:nvPicPr>
          <p:cNvPr id="11" name="Content Placeholder 3" descr="CLIC PM Close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199407" y="2031274"/>
            <a:ext cx="222656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41580" y="5082363"/>
            <a:ext cx="3168503" cy="156966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Design has been patented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Prototype to be constructed this year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398967" y="287063"/>
            <a:ext cx="1521124" cy="4605448"/>
            <a:chOff x="7250112" y="189835"/>
            <a:chExt cx="1893888" cy="5734050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7250112" y="1299498"/>
              <a:ext cx="1893888" cy="3519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Up-Down Arrow 26"/>
            <p:cNvSpPr>
              <a:spLocks noChangeArrowheads="1"/>
            </p:cNvSpPr>
            <p:nvPr/>
          </p:nvSpPr>
          <p:spPr bwMode="auto">
            <a:xfrm>
              <a:off x="7983537" y="4818985"/>
              <a:ext cx="495300" cy="1104900"/>
            </a:xfrm>
            <a:prstGeom prst="upDownArrow">
              <a:avLst>
                <a:gd name="adj1" fmla="val 50000"/>
                <a:gd name="adj2" fmla="val 49996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GB" dirty="0"/>
            </a:p>
          </p:txBody>
        </p:sp>
        <p:sp>
          <p:nvSpPr>
            <p:cNvPr id="16" name="Up-Down Arrow 27"/>
            <p:cNvSpPr>
              <a:spLocks noChangeArrowheads="1"/>
            </p:cNvSpPr>
            <p:nvPr/>
          </p:nvSpPr>
          <p:spPr bwMode="auto">
            <a:xfrm>
              <a:off x="7954962" y="189835"/>
              <a:ext cx="495300" cy="1104900"/>
            </a:xfrm>
            <a:prstGeom prst="upDownArrow">
              <a:avLst>
                <a:gd name="adj1" fmla="val 50000"/>
                <a:gd name="adj2" fmla="val 49996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GB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97712" y="988828"/>
            <a:ext cx="5613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GB" dirty="0" smtClean="0"/>
              <a:t>   Wide tunability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   High gradient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Undulators &amp; Wigglers</a:t>
            </a:r>
          </a:p>
        </p:txBody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76362"/>
            <a:ext cx="8496300" cy="5098865"/>
          </a:xfrm>
        </p:spPr>
        <p:txBody>
          <a:bodyPr/>
          <a:lstStyle/>
          <a:p>
            <a:r>
              <a:rPr lang="en-GB" sz="2800" dirty="0" smtClean="0"/>
              <a:t>Recent </a:t>
            </a:r>
            <a:r>
              <a:rPr lang="en-GB" sz="2800" dirty="0"/>
              <a:t>projects include </a:t>
            </a:r>
            <a:endParaRPr lang="en-GB" sz="2800" dirty="0" smtClean="0"/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SRS</a:t>
            </a:r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Diamond</a:t>
            </a:r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ALPHA-X</a:t>
            </a:r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ALICE</a:t>
            </a:r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ILC</a:t>
            </a:r>
          </a:p>
          <a:p>
            <a:r>
              <a:rPr lang="en-GB" sz="2800" b="1" dirty="0" smtClean="0"/>
              <a:t>Permanent magnets</a:t>
            </a:r>
            <a:endParaRPr lang="en-GB" sz="2800" b="1" dirty="0"/>
          </a:p>
          <a:p>
            <a:r>
              <a:rPr lang="en-GB" sz="2800" b="1" dirty="0" smtClean="0"/>
              <a:t>Superconducting</a:t>
            </a:r>
            <a:endParaRPr lang="en-GB" sz="2800" b="1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4132" name="Picture 4" descr="mpw ass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4788" y="712788"/>
            <a:ext cx="2889250" cy="2965450"/>
          </a:xfrm>
          <a:prstGeom prst="rect">
            <a:avLst/>
          </a:prstGeom>
          <a:noFill/>
        </p:spPr>
      </p:pic>
      <p:pic>
        <p:nvPicPr>
          <p:cNvPr id="944133" name="Picture 5" descr="mpw assembly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41825" y="125413"/>
            <a:ext cx="3268663" cy="4357687"/>
          </a:xfrm>
          <a:prstGeom prst="rect">
            <a:avLst/>
          </a:prstGeom>
          <a:noFill/>
        </p:spPr>
      </p:pic>
      <p:pic>
        <p:nvPicPr>
          <p:cNvPr id="94413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744913"/>
            <a:ext cx="3673475" cy="311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944136" name="Picture 8" descr="Hall probe measuring HU5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81588" y="3811588"/>
            <a:ext cx="4062412" cy="3046412"/>
          </a:xfrm>
          <a:prstGeom prst="rect">
            <a:avLst/>
          </a:prstGeom>
          <a:noFill/>
        </p:spPr>
      </p:pic>
      <p:sp>
        <p:nvSpPr>
          <p:cNvPr id="944137" name="Text Box 9"/>
          <p:cNvSpPr txBox="1">
            <a:spLocks noChangeArrowheads="1"/>
          </p:cNvSpPr>
          <p:nvPr/>
        </p:nvSpPr>
        <p:spPr bwMode="auto">
          <a:xfrm>
            <a:off x="2205038" y="933450"/>
            <a:ext cx="3114675" cy="396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2.4T </a:t>
            </a:r>
            <a:r>
              <a:rPr lang="en-GB" sz="2000" dirty="0" smtClean="0"/>
              <a:t>PM Wiggler</a:t>
            </a:r>
            <a:endParaRPr lang="en-GB" sz="2000" dirty="0"/>
          </a:p>
        </p:txBody>
      </p:sp>
      <p:sp>
        <p:nvSpPr>
          <p:cNvPr id="944138" name="Line 10"/>
          <p:cNvSpPr>
            <a:spLocks noChangeShapeType="1"/>
          </p:cNvSpPr>
          <p:nvPr/>
        </p:nvSpPr>
        <p:spPr bwMode="auto">
          <a:xfrm flipH="1">
            <a:off x="2466975" y="1419225"/>
            <a:ext cx="1174750" cy="1349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44139" name="Line 11"/>
          <p:cNvSpPr>
            <a:spLocks noChangeShapeType="1"/>
          </p:cNvSpPr>
          <p:nvPr/>
        </p:nvSpPr>
        <p:spPr bwMode="auto">
          <a:xfrm>
            <a:off x="3670300" y="1419225"/>
            <a:ext cx="1203325" cy="968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44140" name="Text Box 12"/>
          <p:cNvSpPr txBox="1">
            <a:spLocks noChangeArrowheads="1"/>
          </p:cNvSpPr>
          <p:nvPr/>
        </p:nvSpPr>
        <p:spPr bwMode="auto">
          <a:xfrm>
            <a:off x="2794000" y="4794250"/>
            <a:ext cx="3114675" cy="396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Undulator</a:t>
            </a:r>
          </a:p>
        </p:txBody>
      </p:sp>
      <p:sp>
        <p:nvSpPr>
          <p:cNvPr id="944141" name="Line 13"/>
          <p:cNvSpPr>
            <a:spLocks noChangeShapeType="1"/>
          </p:cNvSpPr>
          <p:nvPr/>
        </p:nvSpPr>
        <p:spPr bwMode="auto">
          <a:xfrm flipH="1">
            <a:off x="3113088" y="5289550"/>
            <a:ext cx="1174750" cy="1349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44142" name="Line 14"/>
          <p:cNvSpPr>
            <a:spLocks noChangeShapeType="1"/>
          </p:cNvSpPr>
          <p:nvPr/>
        </p:nvSpPr>
        <p:spPr bwMode="auto">
          <a:xfrm>
            <a:off x="4316413" y="5289550"/>
            <a:ext cx="1203325" cy="968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558"/>
            <a:ext cx="3429000" cy="731837"/>
          </a:xfrm>
        </p:spPr>
        <p:txBody>
          <a:bodyPr/>
          <a:lstStyle/>
          <a:p>
            <a:r>
              <a:rPr lang="en-GB" sz="3600" dirty="0" smtClean="0"/>
              <a:t>SRS</a:t>
            </a:r>
            <a:endParaRPr lang="en-GB" sz="36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731837"/>
          </a:xfrm>
        </p:spPr>
        <p:txBody>
          <a:bodyPr/>
          <a:lstStyle/>
          <a:p>
            <a:r>
              <a:rPr lang="en-GB" dirty="0"/>
              <a:t>Diamond</a:t>
            </a:r>
          </a:p>
        </p:txBody>
      </p:sp>
      <p:pic>
        <p:nvPicPr>
          <p:cNvPr id="93798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7400" y="695325"/>
            <a:ext cx="2654300" cy="3402013"/>
          </a:xfrm>
          <a:prstGeom prst="rect">
            <a:avLst/>
          </a:prstGeom>
          <a:noFill/>
        </p:spPr>
      </p:pic>
      <p:pic>
        <p:nvPicPr>
          <p:cNvPr id="93799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850" y="679450"/>
            <a:ext cx="2835275" cy="3735388"/>
          </a:xfrm>
          <a:prstGeom prst="rect">
            <a:avLst/>
          </a:prstGeom>
          <a:noFill/>
        </p:spPr>
      </p:pic>
      <p:pic>
        <p:nvPicPr>
          <p:cNvPr id="93799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200" y="4030663"/>
            <a:ext cx="3629025" cy="2703512"/>
          </a:xfrm>
          <a:prstGeom prst="rect">
            <a:avLst/>
          </a:prstGeom>
          <a:noFill/>
        </p:spPr>
      </p:pic>
      <p:pic>
        <p:nvPicPr>
          <p:cNvPr id="937992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1825" y="4278313"/>
            <a:ext cx="3267075" cy="2403475"/>
          </a:xfrm>
          <a:prstGeom prst="rect">
            <a:avLst/>
          </a:prstGeom>
          <a:noFill/>
        </p:spPr>
      </p:pic>
      <p:sp>
        <p:nvSpPr>
          <p:cNvPr id="937993" name="Text Box 9"/>
          <p:cNvSpPr txBox="1">
            <a:spLocks noChangeArrowheads="1"/>
          </p:cNvSpPr>
          <p:nvPr/>
        </p:nvSpPr>
        <p:spPr bwMode="auto">
          <a:xfrm>
            <a:off x="3332532" y="913293"/>
            <a:ext cx="2600435" cy="396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In-vacuum undulator</a:t>
            </a:r>
          </a:p>
        </p:txBody>
      </p:sp>
      <p:sp>
        <p:nvSpPr>
          <p:cNvPr id="937994" name="Text Box 10"/>
          <p:cNvSpPr txBox="1">
            <a:spLocks noChangeArrowheads="1"/>
          </p:cNvSpPr>
          <p:nvPr/>
        </p:nvSpPr>
        <p:spPr bwMode="auto">
          <a:xfrm>
            <a:off x="3673475" y="4548188"/>
            <a:ext cx="2171700" cy="2246769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/>
              <a:t>Variable Polarisation</a:t>
            </a:r>
          </a:p>
          <a:p>
            <a:pPr>
              <a:spcBef>
                <a:spcPct val="50000"/>
              </a:spcBef>
            </a:pPr>
            <a:endParaRPr lang="en-GB" sz="2000" dirty="0"/>
          </a:p>
          <a:p>
            <a:pPr>
              <a:spcBef>
                <a:spcPct val="50000"/>
              </a:spcBef>
            </a:pPr>
            <a:r>
              <a:rPr lang="en-GB" sz="2000" dirty="0"/>
              <a:t>Superconducting </a:t>
            </a:r>
            <a:r>
              <a:rPr lang="en-GB" sz="2000" dirty="0" smtClean="0"/>
              <a:t>Wiggler (built by BINP)</a:t>
            </a:r>
            <a:endParaRPr lang="en-GB" sz="2000" dirty="0"/>
          </a:p>
        </p:txBody>
      </p:sp>
      <p:sp>
        <p:nvSpPr>
          <p:cNvPr id="937995" name="Line 11"/>
          <p:cNvSpPr>
            <a:spLocks noChangeShapeType="1"/>
          </p:cNvSpPr>
          <p:nvPr/>
        </p:nvSpPr>
        <p:spPr bwMode="auto">
          <a:xfrm flipH="1">
            <a:off x="3214688" y="5332413"/>
            <a:ext cx="1174750" cy="134937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37996" name="Line 12"/>
          <p:cNvSpPr>
            <a:spLocks noChangeShapeType="1"/>
          </p:cNvSpPr>
          <p:nvPr/>
        </p:nvSpPr>
        <p:spPr bwMode="auto">
          <a:xfrm flipV="1">
            <a:off x="5603358" y="5873823"/>
            <a:ext cx="1046200" cy="32495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37997" name="Line 13"/>
          <p:cNvSpPr>
            <a:spLocks noChangeShapeType="1"/>
          </p:cNvSpPr>
          <p:nvPr/>
        </p:nvSpPr>
        <p:spPr bwMode="auto">
          <a:xfrm flipH="1">
            <a:off x="3343275" y="1419225"/>
            <a:ext cx="1174750" cy="1349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37998" name="Line 14"/>
          <p:cNvSpPr>
            <a:spLocks noChangeShapeType="1"/>
          </p:cNvSpPr>
          <p:nvPr/>
        </p:nvSpPr>
        <p:spPr bwMode="auto">
          <a:xfrm>
            <a:off x="4546600" y="1419225"/>
            <a:ext cx="1203325" cy="968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CB09D-5E6C-475C-B08E-A3B800101B42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7772400" cy="692150"/>
          </a:xfrm>
        </p:spPr>
        <p:txBody>
          <a:bodyPr/>
          <a:lstStyle/>
          <a:p>
            <a:r>
              <a:rPr lang="en-GB" dirty="0" smtClean="0"/>
              <a:t>SC Helical Undulators</a:t>
            </a:r>
          </a:p>
        </p:txBody>
      </p:sp>
      <p:pic>
        <p:nvPicPr>
          <p:cNvPr id="159747" name="Picture 3" descr="P61500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605338"/>
            <a:ext cx="25193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48" name="Picture 4" descr="P101000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3" y="1081088"/>
            <a:ext cx="2697162" cy="35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50" name="Picture 6" descr="371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67325" y="4232275"/>
            <a:ext cx="3724275" cy="2130425"/>
          </a:xfrm>
          <a:prstGeom prst="rect">
            <a:avLst/>
          </a:prstGeom>
          <a:noFill/>
        </p:spPr>
      </p:pic>
      <p:pic>
        <p:nvPicPr>
          <p:cNvPr id="159751" name="Picture 7" descr="magnet 2 cracks april 2008 (3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44938" y="1230313"/>
            <a:ext cx="4816475" cy="2654300"/>
          </a:xfrm>
          <a:prstGeom prst="rect">
            <a:avLst/>
          </a:prstGeom>
          <a:noFill/>
        </p:spPr>
      </p:pic>
      <p:pic>
        <p:nvPicPr>
          <p:cNvPr id="159753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41588" y="4322763"/>
            <a:ext cx="26479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4E22E-521D-46AF-857C-C3A515E5FFCB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 Helical Undulator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113" y="1420813"/>
            <a:ext cx="3079750" cy="3825875"/>
          </a:xfrm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</a:rPr>
              <a:t>A 4m module containing 2 x 1.75m helical undulators (11.5 mm period) built by STFC</a:t>
            </a:r>
          </a:p>
          <a:p>
            <a:r>
              <a:rPr lang="en-GB" sz="2400" dirty="0" smtClean="0"/>
              <a:t>Closed loop cryo system with cryocooler</a:t>
            </a:r>
          </a:p>
        </p:txBody>
      </p:sp>
      <p:pic>
        <p:nvPicPr>
          <p:cNvPr id="16589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9775" y="1354138"/>
            <a:ext cx="5727700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53198-FFA3-48B1-B1A7-D415FE033216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865187"/>
          </a:xfrm>
        </p:spPr>
        <p:txBody>
          <a:bodyPr/>
          <a:lstStyle/>
          <a:p>
            <a:r>
              <a:rPr lang="en-GB" dirty="0" smtClean="0"/>
              <a:t>Experience with Nb</a:t>
            </a:r>
            <a:r>
              <a:rPr lang="en-GB" baseline="-25000" dirty="0" smtClean="0"/>
              <a:t>3</a:t>
            </a:r>
            <a:r>
              <a:rPr lang="en-GB" dirty="0" smtClean="0"/>
              <a:t>Sn</a:t>
            </a:r>
          </a:p>
        </p:txBody>
      </p:sp>
      <p:pic>
        <p:nvPicPr>
          <p:cNvPr id="256004" name="Picture 4" descr="DSC_0085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6925" y="1069975"/>
            <a:ext cx="3541713" cy="2371725"/>
          </a:xfrm>
          <a:prstGeom prst="rect">
            <a:avLst/>
          </a:prstGeom>
          <a:noFill/>
        </p:spPr>
      </p:pic>
      <p:pic>
        <p:nvPicPr>
          <p:cNvPr id="256006" name="Picture 6" descr="DSC_0132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37113" y="1058863"/>
            <a:ext cx="3541712" cy="2371725"/>
          </a:xfrm>
          <a:prstGeom prst="rect">
            <a:avLst/>
          </a:prstGeom>
          <a:noFill/>
        </p:spPr>
      </p:pic>
      <p:pic>
        <p:nvPicPr>
          <p:cNvPr id="256007" name="Picture 7" descr="DSC_0136a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46138" y="3654425"/>
            <a:ext cx="3541712" cy="2371725"/>
          </a:xfrm>
          <a:prstGeom prst="rect">
            <a:avLst/>
          </a:prstGeom>
          <a:noFill/>
        </p:spPr>
      </p:pic>
      <p:pic>
        <p:nvPicPr>
          <p:cNvPr id="256008" name="Picture 8" descr="DSC_0138a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11713" y="3667125"/>
            <a:ext cx="3541712" cy="2371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588962"/>
          </a:xfrm>
        </p:spPr>
        <p:txBody>
          <a:bodyPr/>
          <a:lstStyle/>
          <a:p>
            <a:r>
              <a:rPr lang="en-GB" sz="3600" dirty="0" smtClean="0"/>
              <a:t>Magnet Test Facilities at Daresbury</a:t>
            </a:r>
            <a:endParaRPr lang="en-GB" sz="3600" dirty="0"/>
          </a:p>
        </p:txBody>
      </p:sp>
      <p:pic>
        <p:nvPicPr>
          <p:cNvPr id="940036" name="Picture 4" descr="Hall probe measuring HU56 (2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6050" y="755650"/>
            <a:ext cx="4062413" cy="3046413"/>
          </a:xfrm>
          <a:prstGeom prst="rect">
            <a:avLst/>
          </a:prstGeom>
          <a:noFill/>
        </p:spPr>
      </p:pic>
      <p:pic>
        <p:nvPicPr>
          <p:cNvPr id="940037" name="Picture 5" descr="DSCF000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49800" y="758164"/>
            <a:ext cx="4062413" cy="3046413"/>
          </a:xfrm>
          <a:prstGeom prst="rect">
            <a:avLst/>
          </a:prstGeom>
          <a:noFill/>
        </p:spPr>
      </p:pic>
      <p:pic>
        <p:nvPicPr>
          <p:cNvPr id="940038" name="Picture 6" descr="DSCF004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6525" y="3811588"/>
            <a:ext cx="4062413" cy="3046412"/>
          </a:xfrm>
          <a:prstGeom prst="rect">
            <a:avLst/>
          </a:prstGeom>
          <a:noFill/>
        </p:spPr>
      </p:pic>
      <p:pic>
        <p:nvPicPr>
          <p:cNvPr id="940040" name="Picture 8" descr="Hall probe bench, end on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29325" y="3777440"/>
            <a:ext cx="2244725" cy="299243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Codes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5815"/>
            <a:ext cx="7772400" cy="4524485"/>
          </a:xfrm>
        </p:spPr>
        <p:txBody>
          <a:bodyPr/>
          <a:lstStyle/>
          <a:p>
            <a:r>
              <a:rPr lang="en-GB" sz="2800" dirty="0"/>
              <a:t>We </a:t>
            </a:r>
            <a:r>
              <a:rPr lang="en-GB" sz="2800" dirty="0" smtClean="0"/>
              <a:t>have access to a wide variety </a:t>
            </a:r>
            <a:r>
              <a:rPr lang="en-GB" sz="2800" dirty="0"/>
              <a:t>of codes for magnet modelling</a:t>
            </a:r>
          </a:p>
          <a:p>
            <a:pPr lvl="1"/>
            <a:r>
              <a:rPr lang="en-GB" sz="2000" b="1" dirty="0">
                <a:solidFill>
                  <a:srgbClr val="FF0000"/>
                </a:solidFill>
              </a:rPr>
              <a:t>Opera 2D</a:t>
            </a:r>
          </a:p>
          <a:p>
            <a:pPr lvl="1"/>
            <a:r>
              <a:rPr lang="en-GB" sz="2000" b="1" dirty="0">
                <a:solidFill>
                  <a:srgbClr val="FF0000"/>
                </a:solidFill>
              </a:rPr>
              <a:t>Opera 3D</a:t>
            </a:r>
          </a:p>
          <a:p>
            <a:pPr lvl="2"/>
            <a:r>
              <a:rPr lang="en-GB" sz="2000" b="1" dirty="0">
                <a:solidFill>
                  <a:srgbClr val="FF0000"/>
                </a:solidFill>
              </a:rPr>
              <a:t>Tosca</a:t>
            </a:r>
          </a:p>
          <a:p>
            <a:pPr lvl="2"/>
            <a:r>
              <a:rPr lang="en-GB" sz="2000" b="1" dirty="0">
                <a:solidFill>
                  <a:srgbClr val="FF0000"/>
                </a:solidFill>
              </a:rPr>
              <a:t>Elektra</a:t>
            </a:r>
          </a:p>
          <a:p>
            <a:pPr lvl="1"/>
            <a:r>
              <a:rPr lang="en-GB" sz="2000" dirty="0">
                <a:solidFill>
                  <a:srgbClr val="0000FF"/>
                </a:solidFill>
              </a:rPr>
              <a:t>CST EM Studio (3D)</a:t>
            </a:r>
          </a:p>
          <a:p>
            <a:pPr lvl="1"/>
            <a:r>
              <a:rPr lang="en-GB" sz="2000" dirty="0">
                <a:solidFill>
                  <a:srgbClr val="0000FF"/>
                </a:solidFill>
              </a:rPr>
              <a:t>RADIA (3D</a:t>
            </a:r>
            <a:r>
              <a:rPr lang="en-GB" sz="2000" dirty="0" smtClean="0">
                <a:solidFill>
                  <a:srgbClr val="0000FF"/>
                </a:solidFill>
              </a:rPr>
              <a:t>) - very good for PM undulators</a:t>
            </a:r>
            <a:endParaRPr lang="en-GB" sz="2000" dirty="0">
              <a:solidFill>
                <a:srgbClr val="0000FF"/>
              </a:solidFill>
            </a:endParaRPr>
          </a:p>
          <a:p>
            <a:pPr lvl="1"/>
            <a:endParaRPr lang="en-GB" sz="2000" dirty="0"/>
          </a:p>
          <a:p>
            <a:r>
              <a:rPr lang="en-GB" sz="2400" dirty="0"/>
              <a:t>There are 7 physicists in the MaRS group and they are all </a:t>
            </a:r>
            <a:r>
              <a:rPr lang="en-GB" sz="2400" dirty="0" smtClean="0"/>
              <a:t>proficient with </a:t>
            </a:r>
            <a:r>
              <a:rPr lang="en-GB" sz="2400" dirty="0"/>
              <a:t>at least one of these codes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824159-F87F-4CF6-B33C-DEE9F35A982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87438"/>
            <a:ext cx="7772400" cy="4538662"/>
          </a:xfrm>
        </p:spPr>
        <p:txBody>
          <a:bodyPr/>
          <a:lstStyle/>
          <a:p>
            <a:r>
              <a:rPr lang="en-GB" sz="2800" dirty="0" smtClean="0"/>
              <a:t>Introduction</a:t>
            </a:r>
          </a:p>
          <a:p>
            <a:r>
              <a:rPr lang="en-GB" sz="2800" dirty="0" smtClean="0"/>
              <a:t>Electromagnets</a:t>
            </a:r>
          </a:p>
          <a:p>
            <a:r>
              <a:rPr lang="en-GB" sz="2800" dirty="0" smtClean="0"/>
              <a:t>Permanent Magnets</a:t>
            </a:r>
          </a:p>
          <a:p>
            <a:r>
              <a:rPr lang="en-GB" sz="2800" dirty="0" smtClean="0"/>
              <a:t>Superconducting Magnets</a:t>
            </a:r>
          </a:p>
          <a:p>
            <a:r>
              <a:rPr lang="en-GB" sz="2800" dirty="0" smtClean="0"/>
              <a:t>Facilities &amp; Codes</a:t>
            </a:r>
          </a:p>
          <a:p>
            <a:r>
              <a:rPr lang="en-GB" sz="2800" dirty="0" smtClean="0"/>
              <a:t>Summary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Remarks</a:t>
            </a:r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242" y="1304925"/>
            <a:ext cx="8389088" cy="4052901"/>
          </a:xfrm>
        </p:spPr>
        <p:txBody>
          <a:bodyPr/>
          <a:lstStyle/>
          <a:p>
            <a:r>
              <a:rPr lang="en-GB" sz="2400" b="1" dirty="0" smtClean="0">
                <a:solidFill>
                  <a:srgbClr val="008000"/>
                </a:solidFill>
              </a:rPr>
              <a:t>The Magnetics and Radiation Sources Group within STFC </a:t>
            </a:r>
            <a:r>
              <a:rPr lang="en-GB" sz="2400" b="1" smtClean="0">
                <a:solidFill>
                  <a:srgbClr val="008000"/>
                </a:solidFill>
              </a:rPr>
              <a:t>is </a:t>
            </a:r>
            <a:r>
              <a:rPr lang="en-GB" sz="2400" b="1" smtClean="0">
                <a:solidFill>
                  <a:srgbClr val="008000"/>
                </a:solidFill>
              </a:rPr>
              <a:t>a key UK </a:t>
            </a:r>
            <a:r>
              <a:rPr lang="en-GB" sz="2400" b="1" dirty="0" smtClean="0">
                <a:solidFill>
                  <a:srgbClr val="008000"/>
                </a:solidFill>
              </a:rPr>
              <a:t>centre of mass for accelerator magnet expertise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We have skills in all areas of magnets over all technologies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We have access to powerful magnet design codes</a:t>
            </a:r>
          </a:p>
          <a:p>
            <a:r>
              <a:rPr lang="en-GB" sz="2400" dirty="0" smtClean="0"/>
              <a:t>We operate a state of the art Magnet Test Laboratory</a:t>
            </a:r>
            <a:endParaRPr lang="en-GB" sz="2400" dirty="0"/>
          </a:p>
          <a:p>
            <a:endParaRPr lang="en-GB" sz="2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13590"/>
            <a:ext cx="7772400" cy="3827722"/>
          </a:xfrm>
        </p:spPr>
        <p:txBody>
          <a:bodyPr/>
          <a:lstStyle/>
          <a:p>
            <a:r>
              <a:rPr lang="en-GB" sz="2800" smtClean="0"/>
              <a:t>Key</a:t>
            </a:r>
            <a:r>
              <a:rPr lang="en-GB" sz="2800" smtClean="0"/>
              <a:t> </a:t>
            </a:r>
            <a:r>
              <a:rPr lang="en-GB" sz="2800" dirty="0" smtClean="0"/>
              <a:t>centre of mass for accelerator magnet expertise within the UK resides in the </a:t>
            </a:r>
            <a:r>
              <a:rPr lang="en-GB" sz="2800" b="1" dirty="0" smtClean="0">
                <a:solidFill>
                  <a:srgbClr val="0000FF"/>
                </a:solidFill>
              </a:rPr>
              <a:t>Magnetics &amp; Radiation Sources Group </a:t>
            </a:r>
            <a:r>
              <a:rPr lang="en-GB" sz="2800" dirty="0" smtClean="0"/>
              <a:t>at Daresbury Laboratory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7 physicists who have all worked actively on various magnet projects</a:t>
            </a:r>
          </a:p>
          <a:p>
            <a:r>
              <a:rPr lang="en-GB" sz="2800" dirty="0" smtClean="0"/>
              <a:t>Backed up by an experienced </a:t>
            </a:r>
            <a:r>
              <a:rPr lang="en-GB" sz="2800" b="1" dirty="0" smtClean="0"/>
              <a:t>engineering team </a:t>
            </a:r>
            <a:r>
              <a:rPr lang="en-GB" sz="2800" dirty="0" smtClean="0"/>
              <a:t>at Daresbury and Rutherford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E6DD3-59A7-4980-8EF9-9EFD748DF96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2918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865" y="1301714"/>
            <a:ext cx="8589009" cy="107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Conventional Magnets</a:t>
            </a:r>
          </a:p>
        </p:txBody>
      </p:sp>
      <p:sp>
        <p:nvSpPr>
          <p:cNvPr id="90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19188"/>
            <a:ext cx="7772400" cy="5300662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Dipoles, Quadrupoles, Sextupoles, ...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Kickers &amp; Septums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Recent </a:t>
            </a:r>
            <a:r>
              <a:rPr lang="en-GB" dirty="0" smtClean="0"/>
              <a:t>projects</a:t>
            </a:r>
          </a:p>
          <a:p>
            <a:pPr lvl="1"/>
            <a:r>
              <a:rPr lang="en-GB" dirty="0" smtClean="0"/>
              <a:t>Diamond</a:t>
            </a:r>
          </a:p>
          <a:p>
            <a:pPr lvl="1"/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EMMA</a:t>
            </a:r>
            <a:endParaRPr lang="en-GB" dirty="0"/>
          </a:p>
          <a:p>
            <a:endParaRPr lang="en-GB" dirty="0"/>
          </a:p>
          <a:p>
            <a:r>
              <a:rPr lang="en-GB" b="1" dirty="0" smtClean="0"/>
              <a:t>DC, AC, &amp; Pulsed</a:t>
            </a:r>
            <a:endParaRPr lang="en-GB" b="1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79387"/>
            <a:ext cx="7772400" cy="989012"/>
          </a:xfrm>
        </p:spPr>
        <p:txBody>
          <a:bodyPr/>
          <a:lstStyle/>
          <a:p>
            <a:r>
              <a:rPr lang="en-GB" dirty="0"/>
              <a:t>Diamond Storage Ring</a:t>
            </a:r>
          </a:p>
        </p:txBody>
      </p:sp>
      <p:pic>
        <p:nvPicPr>
          <p:cNvPr id="93184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625475"/>
            <a:ext cx="3890963" cy="357028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931846" name="Picture 6" descr="Sextapole_magnet_Apr05_0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286250"/>
            <a:ext cx="3873500" cy="2571750"/>
          </a:xfrm>
          <a:prstGeom prst="rect">
            <a:avLst/>
          </a:prstGeom>
          <a:noFill/>
        </p:spPr>
      </p:pic>
      <p:pic>
        <p:nvPicPr>
          <p:cNvPr id="931847" name="Picture 7" descr="girder18_1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29088" y="3228975"/>
            <a:ext cx="4703762" cy="3629025"/>
          </a:xfrm>
          <a:prstGeom prst="rect">
            <a:avLst/>
          </a:prstGeom>
          <a:noFill/>
        </p:spPr>
      </p:pic>
      <p:pic>
        <p:nvPicPr>
          <p:cNvPr id="931848" name="Picture 8" descr="04EC415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99063" y="677863"/>
            <a:ext cx="2341562" cy="304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2723"/>
            <a:ext cx="7772400" cy="862311"/>
          </a:xfrm>
        </p:spPr>
        <p:txBody>
          <a:bodyPr/>
          <a:lstStyle/>
          <a:p>
            <a:r>
              <a:rPr lang="en-GB" dirty="0"/>
              <a:t>Diamond </a:t>
            </a:r>
            <a:r>
              <a:rPr lang="en-GB" dirty="0" smtClean="0"/>
              <a:t>Booster, 5 Hz</a:t>
            </a:r>
            <a:endParaRPr lang="en-GB" dirty="0"/>
          </a:p>
        </p:txBody>
      </p:sp>
      <p:pic>
        <p:nvPicPr>
          <p:cNvPr id="93389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70363" y="1006475"/>
            <a:ext cx="4240212" cy="18351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93389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535" y="1198341"/>
            <a:ext cx="3251200" cy="22145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93389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04547" y="3529383"/>
            <a:ext cx="2874962" cy="21050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933895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588" y="4402138"/>
            <a:ext cx="2432050" cy="245586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933896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49888" y="3001963"/>
            <a:ext cx="3694112" cy="27765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</a:t>
            </a:r>
          </a:p>
        </p:txBody>
      </p:sp>
      <p:pic>
        <p:nvPicPr>
          <p:cNvPr id="925702" name="Picture 6" descr="DD Ing Coi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1182" y="1429925"/>
            <a:ext cx="3548063" cy="2005013"/>
          </a:xfrm>
          <a:prstGeom prst="rect">
            <a:avLst/>
          </a:prstGeom>
          <a:noFill/>
        </p:spPr>
      </p:pic>
      <p:pic>
        <p:nvPicPr>
          <p:cNvPr id="925703" name="Picture 7" descr="DCP_3221 Modul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1645" y="1593438"/>
            <a:ext cx="47529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LICE ERL Prototype Accelerator 2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07263" y="3784413"/>
            <a:ext cx="4005942" cy="266066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1799006" y="189420"/>
            <a:ext cx="53673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 dirty="0" smtClean="0"/>
              <a:t>EMMA Quadrupoles</a:t>
            </a:r>
            <a:endParaRPr lang="en-GB" sz="3600" b="1" dirty="0"/>
          </a:p>
        </p:txBody>
      </p:sp>
      <p:sp>
        <p:nvSpPr>
          <p:cNvPr id="25604" name="Text Box 16"/>
          <p:cNvSpPr txBox="1">
            <a:spLocks noChangeArrowheads="1"/>
          </p:cNvSpPr>
          <p:nvPr/>
        </p:nvSpPr>
        <p:spPr bwMode="auto">
          <a:xfrm>
            <a:off x="1531938" y="3802063"/>
            <a:ext cx="898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Ion</a:t>
            </a:r>
          </a:p>
          <a:p>
            <a:pPr algn="ctr"/>
            <a:r>
              <a:rPr lang="en-GB" sz="2000" b="1" dirty="0">
                <a:solidFill>
                  <a:schemeClr val="bg1"/>
                </a:solidFill>
              </a:rPr>
              <a:t>Pump</a:t>
            </a:r>
          </a:p>
        </p:txBody>
      </p:sp>
      <p:sp>
        <p:nvSpPr>
          <p:cNvPr id="25615" name="Text Box 34"/>
          <p:cNvSpPr txBox="1">
            <a:spLocks noChangeArrowheads="1"/>
          </p:cNvSpPr>
          <p:nvPr/>
        </p:nvSpPr>
        <p:spPr bwMode="auto">
          <a:xfrm>
            <a:off x="4211638" y="5229225"/>
            <a:ext cx="16557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Girder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7" name="Picture 2" descr="R:\DSC_02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847384"/>
            <a:ext cx="9144000" cy="3836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0"/>
          <p:cNvGrpSpPr/>
          <p:nvPr/>
        </p:nvGrpSpPr>
        <p:grpSpPr>
          <a:xfrm>
            <a:off x="6476456" y="5703605"/>
            <a:ext cx="2408237" cy="511175"/>
            <a:chOff x="6492994" y="4543545"/>
            <a:chExt cx="2408237" cy="511175"/>
          </a:xfrm>
        </p:grpSpPr>
        <p:sp>
          <p:nvSpPr>
            <p:cNvPr id="25609" name="Text Box 22"/>
            <p:cNvSpPr txBox="1">
              <a:spLocks noChangeArrowheads="1"/>
            </p:cNvSpPr>
            <p:nvPr/>
          </p:nvSpPr>
          <p:spPr bwMode="auto">
            <a:xfrm rot="-355287">
              <a:off x="6492994" y="4543545"/>
              <a:ext cx="2408237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 b="1" dirty="0">
                  <a:solidFill>
                    <a:schemeClr val="bg1"/>
                  </a:solidFill>
                </a:rPr>
                <a:t>Beam direction</a:t>
              </a:r>
              <a:endParaRPr lang="en-GB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25610" name="Line 23"/>
            <p:cNvSpPr>
              <a:spLocks noChangeShapeType="1"/>
            </p:cNvSpPr>
            <p:nvPr/>
          </p:nvSpPr>
          <p:spPr bwMode="auto">
            <a:xfrm flipH="1">
              <a:off x="7254994" y="4910257"/>
              <a:ext cx="1225550" cy="144463"/>
            </a:xfrm>
            <a:prstGeom prst="line">
              <a:avLst/>
            </a:prstGeom>
            <a:noFill/>
            <a:ln w="635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5605" name="Text Box 17"/>
          <p:cNvSpPr txBox="1">
            <a:spLocks noChangeArrowheads="1"/>
          </p:cNvSpPr>
          <p:nvPr/>
        </p:nvSpPr>
        <p:spPr bwMode="auto">
          <a:xfrm>
            <a:off x="3174267" y="1139047"/>
            <a:ext cx="954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chemeClr val="hlink"/>
                </a:solidFill>
              </a:rPr>
              <a:t>Cavity</a:t>
            </a:r>
            <a:endParaRPr lang="en-GB" sz="1800" b="1" dirty="0">
              <a:solidFill>
                <a:schemeClr val="hlink"/>
              </a:solidFill>
            </a:endParaRPr>
          </a:p>
        </p:txBody>
      </p:sp>
      <p:sp>
        <p:nvSpPr>
          <p:cNvPr id="25608" name="Text Box 21"/>
          <p:cNvSpPr txBox="1">
            <a:spLocks noChangeArrowheads="1"/>
          </p:cNvSpPr>
          <p:nvPr/>
        </p:nvSpPr>
        <p:spPr bwMode="auto">
          <a:xfrm>
            <a:off x="4103570" y="1001196"/>
            <a:ext cx="10983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hlink"/>
                </a:solidFill>
              </a:rPr>
              <a:t>FQUAD</a:t>
            </a:r>
            <a:endParaRPr lang="en-GB" sz="2000" b="1" dirty="0">
              <a:solidFill>
                <a:schemeClr val="hlink"/>
              </a:solidFill>
            </a:endParaRPr>
          </a:p>
        </p:txBody>
      </p:sp>
      <p:sp>
        <p:nvSpPr>
          <p:cNvPr id="25611" name="Line 25"/>
          <p:cNvSpPr>
            <a:spLocks noChangeShapeType="1"/>
          </p:cNvSpPr>
          <p:nvPr/>
        </p:nvSpPr>
        <p:spPr bwMode="auto">
          <a:xfrm>
            <a:off x="3767920" y="1587671"/>
            <a:ext cx="0" cy="647700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25612" name="Line 27"/>
          <p:cNvSpPr>
            <a:spLocks noChangeShapeType="1"/>
          </p:cNvSpPr>
          <p:nvPr/>
        </p:nvSpPr>
        <p:spPr bwMode="auto">
          <a:xfrm>
            <a:off x="4673292" y="1435223"/>
            <a:ext cx="0" cy="936625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25613" name="Line 29"/>
          <p:cNvSpPr>
            <a:spLocks noChangeShapeType="1"/>
          </p:cNvSpPr>
          <p:nvPr/>
        </p:nvSpPr>
        <p:spPr bwMode="auto">
          <a:xfrm>
            <a:off x="5488817" y="1850177"/>
            <a:ext cx="0" cy="433387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5088482" y="1317370"/>
            <a:ext cx="11272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hlink"/>
                </a:solidFill>
              </a:rPr>
              <a:t>DQUAD</a:t>
            </a:r>
            <a:endParaRPr lang="en-GB" sz="2000" b="1" dirty="0">
              <a:solidFill>
                <a:schemeClr val="hlink"/>
              </a:solidFill>
            </a:endParaRPr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7596" y="4231767"/>
            <a:ext cx="2898965" cy="250677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9" descr="\\Engserve\CONFORM\EMMA\photo - photographs\9 June 2010 - Extraction Septum M35\Extraction Septum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9613" y="1166813"/>
            <a:ext cx="318135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207-10987-xsec-plan-is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4005263"/>
            <a:ext cx="36004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0" y="6521450"/>
            <a:ext cx="441007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dirty="0"/>
              <a:t>Section view of septum in vacuum chamber</a:t>
            </a:r>
            <a:endParaRPr lang="en-US" sz="1600" b="1" dirty="0"/>
          </a:p>
        </p:txBody>
      </p:sp>
      <p:sp>
        <p:nvSpPr>
          <p:cNvPr id="36870" name="Line 13"/>
          <p:cNvSpPr>
            <a:spLocks noChangeShapeType="1"/>
          </p:cNvSpPr>
          <p:nvPr/>
        </p:nvSpPr>
        <p:spPr bwMode="auto">
          <a:xfrm>
            <a:off x="2381250" y="1241425"/>
            <a:ext cx="1138238" cy="12223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36871" name="Line 15"/>
          <p:cNvSpPr>
            <a:spLocks noChangeShapeType="1"/>
          </p:cNvSpPr>
          <p:nvPr/>
        </p:nvSpPr>
        <p:spPr bwMode="auto">
          <a:xfrm flipH="1">
            <a:off x="2254250" y="4676775"/>
            <a:ext cx="863600" cy="5032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36872" name="Line 16"/>
          <p:cNvSpPr>
            <a:spLocks noChangeShapeType="1"/>
          </p:cNvSpPr>
          <p:nvPr/>
        </p:nvSpPr>
        <p:spPr bwMode="auto">
          <a:xfrm>
            <a:off x="1765300" y="5661025"/>
            <a:ext cx="79375" cy="58261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dirty="0"/>
          </a:p>
        </p:txBody>
      </p:sp>
      <p:sp>
        <p:nvSpPr>
          <p:cNvPr id="36873" name="Rectangle 19"/>
          <p:cNvSpPr>
            <a:spLocks noChangeArrowheads="1"/>
          </p:cNvSpPr>
          <p:nvPr/>
        </p:nvSpPr>
        <p:spPr bwMode="auto">
          <a:xfrm>
            <a:off x="317500" y="3698875"/>
            <a:ext cx="4465638" cy="649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49263" y="4005263"/>
            <a:ext cx="37004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 b="1" dirty="0"/>
              <a:t>Septum out of vacuum chamber</a:t>
            </a:r>
            <a:endParaRPr lang="en-US" sz="1600" b="1" dirty="0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509963" y="2508250"/>
            <a:ext cx="0" cy="11525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3403600" y="3236913"/>
            <a:ext cx="230188" cy="431800"/>
          </a:xfrm>
          <a:prstGeom prst="curvedLeftArrow">
            <a:avLst>
              <a:gd name="adj1" fmla="val 37517"/>
              <a:gd name="adj2" fmla="val 75034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616655" name="Group 207"/>
          <p:cNvGraphicFramePr>
            <a:graphicFrameLocks noGrp="1"/>
          </p:cNvGraphicFramePr>
          <p:nvPr>
            <p:ph idx="1"/>
          </p:nvPr>
        </p:nvGraphicFramePr>
        <p:xfrm>
          <a:off x="4643438" y="1393825"/>
          <a:ext cx="4176712" cy="3451227"/>
        </p:xfrm>
        <a:graphic>
          <a:graphicData uri="http://schemas.openxmlformats.org/drawingml/2006/table">
            <a:tbl>
              <a:tblPr/>
              <a:tblGrid>
                <a:gridCol w="2808287"/>
                <a:gridCol w="503238"/>
                <a:gridCol w="865187"/>
              </a:tblGrid>
              <a:tr h="574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Maximum beam deflection angle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77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degrees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Maximum flux density in gap 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0.91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 core magnet gap height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22.0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mm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Internal horizontal beam ‘stay-clear’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62.5 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mm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Turns on excitation coil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Excitation half-sine-wave duration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µs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Excitation peak current 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9.1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Excitation peak voltage 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900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Septum magnet repetition rate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Hz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9" name="Text Box 209"/>
          <p:cNvSpPr txBox="1">
            <a:spLocks noChangeArrowheads="1"/>
          </p:cNvSpPr>
          <p:nvPr/>
        </p:nvSpPr>
        <p:spPr bwMode="auto">
          <a:xfrm>
            <a:off x="2511425" y="3644900"/>
            <a:ext cx="1974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Rotation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6920" name="Text Box 210"/>
          <p:cNvSpPr txBox="1">
            <a:spLocks noChangeArrowheads="1"/>
          </p:cNvSpPr>
          <p:nvPr/>
        </p:nvSpPr>
        <p:spPr bwMode="auto">
          <a:xfrm>
            <a:off x="2205038" y="788988"/>
            <a:ext cx="1824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Translation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799006" y="189420"/>
            <a:ext cx="53673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b="1" dirty="0" smtClean="0"/>
              <a:t>EMMA Septum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4978</TotalTime>
  <Words>433</Words>
  <Application>Microsoft Office PowerPoint</Application>
  <PresentationFormat>On-screen Show (4:3)</PresentationFormat>
  <Paragraphs>143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Blank Presentation</vt:lpstr>
      <vt:lpstr>1_Blank Presentation</vt:lpstr>
      <vt:lpstr>Magnet and Wiggler Expertise Within STFC</vt:lpstr>
      <vt:lpstr>Contents</vt:lpstr>
      <vt:lpstr>Introduction</vt:lpstr>
      <vt:lpstr>Conventional Magnets</vt:lpstr>
      <vt:lpstr>Diamond Storage Ring</vt:lpstr>
      <vt:lpstr>Diamond Booster, 5 Hz</vt:lpstr>
      <vt:lpstr>ALICE</vt:lpstr>
      <vt:lpstr>Slide 8</vt:lpstr>
      <vt:lpstr>Slide 9</vt:lpstr>
      <vt:lpstr>Slide 10</vt:lpstr>
      <vt:lpstr>PM Quadrupoles for CLIC</vt:lpstr>
      <vt:lpstr>Undulators &amp; Wigglers</vt:lpstr>
      <vt:lpstr>SRS</vt:lpstr>
      <vt:lpstr>Diamond</vt:lpstr>
      <vt:lpstr>SC Helical Undulators</vt:lpstr>
      <vt:lpstr>SC Helical Undulator</vt:lpstr>
      <vt:lpstr>Experience with Nb3Sn</vt:lpstr>
      <vt:lpstr>Magnet Test Facilities at Daresbury</vt:lpstr>
      <vt:lpstr>Codes</vt:lpstr>
      <vt:lpstr>General Remarks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EUCard Undulator development</dc:title>
  <dc:subject>Undulators</dc:subject>
  <dc:creator>Tom Bradshaw</dc:creator>
  <cp:keywords>Undulator eucard superconductor</cp:keywords>
  <dc:description/>
  <cp:lastModifiedBy> </cp:lastModifiedBy>
  <cp:revision>307</cp:revision>
  <dcterms:created xsi:type="dcterms:W3CDTF">2007-03-15T09:55:48Z</dcterms:created>
  <dcterms:modified xsi:type="dcterms:W3CDTF">2011-05-18T10:49:00Z</dcterms:modified>
</cp:coreProperties>
</file>