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6.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7.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8.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9.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10.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11.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2.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13.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14.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theme/theme15.xml" ContentType="application/vnd.openxmlformats-officedocument.theme+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08" r:id="rId1"/>
    <p:sldMasterId id="2147484137" r:id="rId2"/>
    <p:sldMasterId id="2147484201" r:id="rId3"/>
    <p:sldMasterId id="2147484213" r:id="rId4"/>
    <p:sldMasterId id="2147484225" r:id="rId5"/>
    <p:sldMasterId id="2147484311" r:id="rId6"/>
    <p:sldMasterId id="2147484326" r:id="rId7"/>
    <p:sldMasterId id="2147484338" r:id="rId8"/>
    <p:sldMasterId id="2147484350" r:id="rId9"/>
    <p:sldMasterId id="2147484363" r:id="rId10"/>
    <p:sldMasterId id="2147484374" r:id="rId11"/>
    <p:sldMasterId id="2147484390" r:id="rId12"/>
    <p:sldMasterId id="2147484438" r:id="rId13"/>
    <p:sldMasterId id="2147484452" r:id="rId14"/>
    <p:sldMasterId id="2147484472" r:id="rId15"/>
    <p:sldMasterId id="2147484477" r:id="rId16"/>
  </p:sldMasterIdLst>
  <p:notesMasterIdLst>
    <p:notesMasterId r:id="rId48"/>
  </p:notesMasterIdLst>
  <p:handoutMasterIdLst>
    <p:handoutMasterId r:id="rId49"/>
  </p:handoutMasterIdLst>
  <p:sldIdLst>
    <p:sldId id="5330" r:id="rId17"/>
    <p:sldId id="355" r:id="rId18"/>
    <p:sldId id="2871" r:id="rId19"/>
    <p:sldId id="1338" r:id="rId20"/>
    <p:sldId id="2040" r:id="rId21"/>
    <p:sldId id="1333" r:id="rId22"/>
    <p:sldId id="1337" r:id="rId23"/>
    <p:sldId id="4467" r:id="rId24"/>
    <p:sldId id="2036" r:id="rId25"/>
    <p:sldId id="4519" r:id="rId26"/>
    <p:sldId id="999" r:id="rId27"/>
    <p:sldId id="2873" r:id="rId28"/>
    <p:sldId id="4461" r:id="rId29"/>
    <p:sldId id="4454" r:id="rId30"/>
    <p:sldId id="2862" r:id="rId31"/>
    <p:sldId id="1413" r:id="rId32"/>
    <p:sldId id="1414" r:id="rId33"/>
    <p:sldId id="5331" r:id="rId34"/>
    <p:sldId id="5332" r:id="rId35"/>
    <p:sldId id="340" r:id="rId36"/>
    <p:sldId id="5329" r:id="rId37"/>
    <p:sldId id="2907" r:id="rId38"/>
    <p:sldId id="2754" r:id="rId39"/>
    <p:sldId id="5333" r:id="rId40"/>
    <p:sldId id="4555" r:id="rId41"/>
    <p:sldId id="5334" r:id="rId42"/>
    <p:sldId id="292" r:id="rId43"/>
    <p:sldId id="4530" r:id="rId44"/>
    <p:sldId id="2899" r:id="rId45"/>
    <p:sldId id="2798" r:id="rId46"/>
    <p:sldId id="261" r:id="rId4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nneman" initial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0000"/>
    <a:srgbClr val="0000FF"/>
    <a:srgbClr val="0C377B"/>
    <a:srgbClr val="66FF66"/>
    <a:srgbClr val="FF6600"/>
    <a:srgbClr val="00CC00"/>
    <a:srgbClr val="006600"/>
    <a:srgbClr val="006666"/>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618" autoAdjust="0"/>
    <p:restoredTop sz="93515" autoAdjust="0"/>
  </p:normalViewPr>
  <p:slideViewPr>
    <p:cSldViewPr>
      <p:cViewPr>
        <p:scale>
          <a:sx n="110" d="100"/>
          <a:sy n="110" d="100"/>
        </p:scale>
        <p:origin x="288" y="288"/>
      </p:cViewPr>
      <p:guideLst>
        <p:guide orient="horz" pos="2160"/>
        <p:guide pos="3840"/>
      </p:guideLst>
    </p:cSldViewPr>
  </p:slideViewPr>
  <p:outlineViewPr>
    <p:cViewPr>
      <p:scale>
        <a:sx n="33" d="100"/>
        <a:sy n="33" d="100"/>
      </p:scale>
      <p:origin x="0" y="0"/>
    </p:cViewPr>
  </p:outlineViewPr>
  <p:notesTextViewPr>
    <p:cViewPr>
      <p:scale>
        <a:sx n="95" d="100"/>
        <a:sy n="95" d="100"/>
      </p:scale>
      <p:origin x="0" y="0"/>
    </p:cViewPr>
  </p:notesTextViewPr>
  <p:sorterViewPr>
    <p:cViewPr>
      <p:scale>
        <a:sx n="1" d="1"/>
        <a:sy n="1" d="1"/>
      </p:scale>
      <p:origin x="0" y="-6600"/>
    </p:cViewPr>
  </p:sorterViewPr>
  <p:notesViewPr>
    <p:cSldViewPr>
      <p:cViewPr varScale="1">
        <p:scale>
          <a:sx n="101" d="100"/>
          <a:sy n="101" d="100"/>
        </p:scale>
        <p:origin x="-3576" y="-90"/>
      </p:cViewPr>
      <p:guideLst>
        <p:guide orient="horz" pos="2929"/>
        <p:guide pos="220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2.xml"/><Relationship Id="rId26" Type="http://schemas.openxmlformats.org/officeDocument/2006/relationships/slide" Target="slides/slide10.xml"/><Relationship Id="rId39" Type="http://schemas.openxmlformats.org/officeDocument/2006/relationships/slide" Target="slides/slide23.xml"/><Relationship Id="rId21" Type="http://schemas.openxmlformats.org/officeDocument/2006/relationships/slide" Target="slides/slide5.xml"/><Relationship Id="rId34" Type="http://schemas.openxmlformats.org/officeDocument/2006/relationships/slide" Target="slides/slide18.xml"/><Relationship Id="rId42" Type="http://schemas.openxmlformats.org/officeDocument/2006/relationships/slide" Target="slides/slide26.xml"/><Relationship Id="rId47" Type="http://schemas.openxmlformats.org/officeDocument/2006/relationships/slide" Target="slides/slide31.xml"/><Relationship Id="rId50" Type="http://schemas.openxmlformats.org/officeDocument/2006/relationships/commentAuthors" Target="commentAuthor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3.xml"/><Relationship Id="rId11" Type="http://schemas.openxmlformats.org/officeDocument/2006/relationships/slideMaster" Target="slideMasters/slideMaster11.xml"/><Relationship Id="rId24" Type="http://schemas.openxmlformats.org/officeDocument/2006/relationships/slide" Target="slides/slide8.xml"/><Relationship Id="rId32" Type="http://schemas.openxmlformats.org/officeDocument/2006/relationships/slide" Target="slides/slide16.xml"/><Relationship Id="rId37" Type="http://schemas.openxmlformats.org/officeDocument/2006/relationships/slide" Target="slides/slide21.xml"/><Relationship Id="rId40" Type="http://schemas.openxmlformats.org/officeDocument/2006/relationships/slide" Target="slides/slide24.xml"/><Relationship Id="rId45" Type="http://schemas.openxmlformats.org/officeDocument/2006/relationships/slide" Target="slides/slide29.xml"/><Relationship Id="rId53" Type="http://schemas.openxmlformats.org/officeDocument/2006/relationships/theme" Target="theme/theme1.xml"/><Relationship Id="rId5" Type="http://schemas.openxmlformats.org/officeDocument/2006/relationships/slideMaster" Target="slideMasters/slideMaster5.xml"/><Relationship Id="rId10" Type="http://schemas.openxmlformats.org/officeDocument/2006/relationships/slideMaster" Target="slideMasters/slideMaster10.xml"/><Relationship Id="rId19" Type="http://schemas.openxmlformats.org/officeDocument/2006/relationships/slide" Target="slides/slide3.xml"/><Relationship Id="rId31" Type="http://schemas.openxmlformats.org/officeDocument/2006/relationships/slide" Target="slides/slide15.xml"/><Relationship Id="rId44" Type="http://schemas.openxmlformats.org/officeDocument/2006/relationships/slide" Target="slides/slide28.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 Id="rId43" Type="http://schemas.openxmlformats.org/officeDocument/2006/relationships/slide" Target="slides/slide27.xml"/><Relationship Id="rId48"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slide" Target="slides/slide30.xml"/><Relationship Id="rId20" Type="http://schemas.openxmlformats.org/officeDocument/2006/relationships/slide" Target="slides/slide4.xml"/><Relationship Id="rId41" Type="http://schemas.openxmlformats.org/officeDocument/2006/relationships/slide" Target="slides/slide25.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openxmlformats.org/officeDocument/2006/relationships/handoutMaster" Target="handoutMasters/handout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svg"/><Relationship Id="rId1" Type="http://schemas.openxmlformats.org/officeDocument/2006/relationships/image" Target="../media/image78.png"/><Relationship Id="rId6" Type="http://schemas.openxmlformats.org/officeDocument/2006/relationships/image" Target="../media/image83.svg"/><Relationship Id="rId5" Type="http://schemas.openxmlformats.org/officeDocument/2006/relationships/image" Target="../media/image82.png"/><Relationship Id="rId4" Type="http://schemas.openxmlformats.org/officeDocument/2006/relationships/image" Target="../media/image81.svg"/></Relationships>
</file>

<file path=ppt/diagrams/_rels/drawing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svg"/><Relationship Id="rId1" Type="http://schemas.openxmlformats.org/officeDocument/2006/relationships/image" Target="../media/image78.png"/><Relationship Id="rId6" Type="http://schemas.openxmlformats.org/officeDocument/2006/relationships/image" Target="../media/image83.svg"/><Relationship Id="rId5" Type="http://schemas.openxmlformats.org/officeDocument/2006/relationships/image" Target="../media/image82.png"/><Relationship Id="rId4" Type="http://schemas.openxmlformats.org/officeDocument/2006/relationships/image" Target="../media/image81.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412428-F7CD-4CE1-B4F0-70B19D453E41}"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83D550DB-1925-4AC0-B8E6-3FCDD2B9594E}">
      <dgm:prSet/>
      <dgm:spPr/>
      <dgm:t>
        <a:bodyPr/>
        <a:lstStyle/>
        <a:p>
          <a:pPr>
            <a:lnSpc>
              <a:spcPct val="100000"/>
            </a:lnSpc>
          </a:pPr>
          <a:r>
            <a:rPr lang="en-US"/>
            <a:t>Participation in FCC through </a:t>
          </a:r>
          <a:r>
            <a:rPr lang="en-US" b="1"/>
            <a:t>MoU and Addenda</a:t>
          </a:r>
          <a:r>
            <a:rPr lang="en-US"/>
            <a:t>.</a:t>
          </a:r>
        </a:p>
      </dgm:t>
    </dgm:pt>
    <dgm:pt modelId="{D852E146-D119-45D3-9B57-C309B49B903D}" type="parTrans" cxnId="{A08C8A1D-43BC-429A-B9E2-5C01B2BDD79C}">
      <dgm:prSet/>
      <dgm:spPr/>
      <dgm:t>
        <a:bodyPr/>
        <a:lstStyle/>
        <a:p>
          <a:endParaRPr lang="en-US"/>
        </a:p>
      </dgm:t>
    </dgm:pt>
    <dgm:pt modelId="{848B9D3A-E956-4E0D-8D2B-187D2267199E}" type="sibTrans" cxnId="{A08C8A1D-43BC-429A-B9E2-5C01B2BDD79C}">
      <dgm:prSet/>
      <dgm:spPr/>
      <dgm:t>
        <a:bodyPr/>
        <a:lstStyle/>
        <a:p>
          <a:endParaRPr lang="en-US"/>
        </a:p>
      </dgm:t>
    </dgm:pt>
    <dgm:pt modelId="{5C7A5E50-D98F-4A86-BECA-BA610F362D53}">
      <dgm:prSet/>
      <dgm:spPr/>
      <dgm:t>
        <a:bodyPr/>
        <a:lstStyle/>
        <a:p>
          <a:pPr>
            <a:lnSpc>
              <a:spcPct val="100000"/>
            </a:lnSpc>
          </a:pPr>
          <a:r>
            <a:rPr lang="en-US"/>
            <a:t>The FCC MoU for the first phase of the study is being </a:t>
          </a:r>
          <a:r>
            <a:rPr lang="en-US" b="1"/>
            <a:t>updated to cover the Feasibility Study</a:t>
          </a:r>
          <a:r>
            <a:rPr lang="en-US"/>
            <a:t>.</a:t>
          </a:r>
        </a:p>
      </dgm:t>
    </dgm:pt>
    <dgm:pt modelId="{C62DC9ED-75F0-4126-9C16-3768F22B915D}" type="parTrans" cxnId="{4DD83C92-AAC9-4625-A7F4-7CC14307F8C2}">
      <dgm:prSet/>
      <dgm:spPr/>
      <dgm:t>
        <a:bodyPr/>
        <a:lstStyle/>
        <a:p>
          <a:endParaRPr lang="en-US"/>
        </a:p>
      </dgm:t>
    </dgm:pt>
    <dgm:pt modelId="{5D7E641A-24BC-4FDB-9448-F7CD382BB6AB}" type="sibTrans" cxnId="{4DD83C92-AAC9-4625-A7F4-7CC14307F8C2}">
      <dgm:prSet/>
      <dgm:spPr/>
      <dgm:t>
        <a:bodyPr/>
        <a:lstStyle/>
        <a:p>
          <a:endParaRPr lang="en-US"/>
        </a:p>
      </dgm:t>
    </dgm:pt>
    <dgm:pt modelId="{3BE4576A-0BD0-4541-A832-A598E54E7A3D}">
      <dgm:prSet/>
      <dgm:spPr/>
      <dgm:t>
        <a:bodyPr/>
        <a:lstStyle/>
        <a:p>
          <a:pPr>
            <a:lnSpc>
              <a:spcPct val="100000"/>
            </a:lnSpc>
          </a:pPr>
          <a:r>
            <a:rPr lang="en-US"/>
            <a:t>The current participating institutes who wish to take part in the Feasibility Study can continue to participate on the basis of the previously signed MoU until the updated MoU is signed.</a:t>
          </a:r>
        </a:p>
      </dgm:t>
    </dgm:pt>
    <dgm:pt modelId="{AD909FF1-493C-4663-BF07-B493F179FFE6}" type="parTrans" cxnId="{31100169-4BBE-4E80-AA36-2E75E8252E2E}">
      <dgm:prSet/>
      <dgm:spPr/>
      <dgm:t>
        <a:bodyPr/>
        <a:lstStyle/>
        <a:p>
          <a:endParaRPr lang="en-US"/>
        </a:p>
      </dgm:t>
    </dgm:pt>
    <dgm:pt modelId="{6464ED52-D07B-42F6-98AF-CE159EAAF029}" type="sibTrans" cxnId="{31100169-4BBE-4E80-AA36-2E75E8252E2E}">
      <dgm:prSet/>
      <dgm:spPr/>
      <dgm:t>
        <a:bodyPr/>
        <a:lstStyle/>
        <a:p>
          <a:endParaRPr lang="en-US"/>
        </a:p>
      </dgm:t>
    </dgm:pt>
    <dgm:pt modelId="{D579D1B3-E8DC-44C4-8317-9AAC44925338}" type="pres">
      <dgm:prSet presAssocID="{0B412428-F7CD-4CE1-B4F0-70B19D453E41}" presName="root" presStyleCnt="0">
        <dgm:presLayoutVars>
          <dgm:dir/>
          <dgm:resizeHandles val="exact"/>
        </dgm:presLayoutVars>
      </dgm:prSet>
      <dgm:spPr/>
    </dgm:pt>
    <dgm:pt modelId="{802872CF-1FA7-4365-B4E9-BA775F2BF80D}" type="pres">
      <dgm:prSet presAssocID="{83D550DB-1925-4AC0-B8E6-3FCDD2B9594E}" presName="compNode" presStyleCnt="0"/>
      <dgm:spPr/>
    </dgm:pt>
    <dgm:pt modelId="{BB0660C1-14DD-4492-8F55-DBAAE37649DE}" type="pres">
      <dgm:prSet presAssocID="{83D550DB-1925-4AC0-B8E6-3FCDD2B9594E}" presName="bgRect" presStyleLbl="bgShp" presStyleIdx="0" presStyleCnt="3"/>
      <dgm:spPr/>
    </dgm:pt>
    <dgm:pt modelId="{6D2210D4-80C0-4C0D-84A4-424BA9C730ED}" type="pres">
      <dgm:prSet presAssocID="{83D550DB-1925-4AC0-B8E6-3FCDD2B9594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Web Design"/>
        </a:ext>
      </dgm:extLst>
    </dgm:pt>
    <dgm:pt modelId="{B41707FA-82B9-4825-9193-1BB8A87F4929}" type="pres">
      <dgm:prSet presAssocID="{83D550DB-1925-4AC0-B8E6-3FCDD2B9594E}" presName="spaceRect" presStyleCnt="0"/>
      <dgm:spPr/>
    </dgm:pt>
    <dgm:pt modelId="{7608C780-1243-4EFE-B9F0-CD4CA264D923}" type="pres">
      <dgm:prSet presAssocID="{83D550DB-1925-4AC0-B8E6-3FCDD2B9594E}" presName="parTx" presStyleLbl="revTx" presStyleIdx="0" presStyleCnt="3">
        <dgm:presLayoutVars>
          <dgm:chMax val="0"/>
          <dgm:chPref val="0"/>
        </dgm:presLayoutVars>
      </dgm:prSet>
      <dgm:spPr/>
    </dgm:pt>
    <dgm:pt modelId="{984C961C-5675-4CC8-8BE7-4A5F5530EC8E}" type="pres">
      <dgm:prSet presAssocID="{848B9D3A-E956-4E0D-8D2B-187D2267199E}" presName="sibTrans" presStyleCnt="0"/>
      <dgm:spPr/>
    </dgm:pt>
    <dgm:pt modelId="{0F06500F-E043-4730-85EA-05A4DFC3C457}" type="pres">
      <dgm:prSet presAssocID="{5C7A5E50-D98F-4A86-BECA-BA610F362D53}" presName="compNode" presStyleCnt="0"/>
      <dgm:spPr/>
    </dgm:pt>
    <dgm:pt modelId="{71586B0B-3615-4B17-B0AF-EA9EB891D7A1}" type="pres">
      <dgm:prSet presAssocID="{5C7A5E50-D98F-4A86-BECA-BA610F362D53}" presName="bgRect" presStyleLbl="bgShp" presStyleIdx="1" presStyleCnt="3"/>
      <dgm:spPr/>
    </dgm:pt>
    <dgm:pt modelId="{93E747BD-49F2-4769-8390-2194E2CB34B3}" type="pres">
      <dgm:prSet presAssocID="{5C7A5E50-D98F-4A86-BECA-BA610F362D5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Satellite dish"/>
        </a:ext>
      </dgm:extLst>
    </dgm:pt>
    <dgm:pt modelId="{CAE75BFF-667F-41E0-8D85-1239A727A21A}" type="pres">
      <dgm:prSet presAssocID="{5C7A5E50-D98F-4A86-BECA-BA610F362D53}" presName="spaceRect" presStyleCnt="0"/>
      <dgm:spPr/>
    </dgm:pt>
    <dgm:pt modelId="{0AB9EEE7-166A-415D-9A61-9568FEF5DCCD}" type="pres">
      <dgm:prSet presAssocID="{5C7A5E50-D98F-4A86-BECA-BA610F362D53}" presName="parTx" presStyleLbl="revTx" presStyleIdx="1" presStyleCnt="3">
        <dgm:presLayoutVars>
          <dgm:chMax val="0"/>
          <dgm:chPref val="0"/>
        </dgm:presLayoutVars>
      </dgm:prSet>
      <dgm:spPr/>
    </dgm:pt>
    <dgm:pt modelId="{5C49BB5D-25F4-41F1-A04F-2E94C8B076F8}" type="pres">
      <dgm:prSet presAssocID="{5D7E641A-24BC-4FDB-9448-F7CD382BB6AB}" presName="sibTrans" presStyleCnt="0"/>
      <dgm:spPr/>
    </dgm:pt>
    <dgm:pt modelId="{1E4B55B8-0B14-4CB4-BBB5-8C3C9C1FE3C4}" type="pres">
      <dgm:prSet presAssocID="{3BE4576A-0BD0-4541-A832-A598E54E7A3D}" presName="compNode" presStyleCnt="0"/>
      <dgm:spPr/>
    </dgm:pt>
    <dgm:pt modelId="{0D8BE7C5-AE58-4725-911C-B3F78F0EABA6}" type="pres">
      <dgm:prSet presAssocID="{3BE4576A-0BD0-4541-A832-A598E54E7A3D}" presName="bgRect" presStyleLbl="bgShp" presStyleIdx="2" presStyleCnt="3"/>
      <dgm:spPr/>
    </dgm:pt>
    <dgm:pt modelId="{CC974AA8-6473-415D-B594-D398F5FD76D5}" type="pres">
      <dgm:prSet presAssocID="{3BE4576A-0BD0-4541-A832-A598E54E7A3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resentation with Checklist"/>
        </a:ext>
      </dgm:extLst>
    </dgm:pt>
    <dgm:pt modelId="{2AB5C693-2869-498D-97CC-21036D755B38}" type="pres">
      <dgm:prSet presAssocID="{3BE4576A-0BD0-4541-A832-A598E54E7A3D}" presName="spaceRect" presStyleCnt="0"/>
      <dgm:spPr/>
    </dgm:pt>
    <dgm:pt modelId="{B46A3C89-D348-473E-9BB9-051BF365A775}" type="pres">
      <dgm:prSet presAssocID="{3BE4576A-0BD0-4541-A832-A598E54E7A3D}" presName="parTx" presStyleLbl="revTx" presStyleIdx="2" presStyleCnt="3">
        <dgm:presLayoutVars>
          <dgm:chMax val="0"/>
          <dgm:chPref val="0"/>
        </dgm:presLayoutVars>
      </dgm:prSet>
      <dgm:spPr/>
    </dgm:pt>
  </dgm:ptLst>
  <dgm:cxnLst>
    <dgm:cxn modelId="{B4B5F00C-5F9E-6D42-BE49-5B2768FE5610}" type="presOf" srcId="{3BE4576A-0BD0-4541-A832-A598E54E7A3D}" destId="{B46A3C89-D348-473E-9BB9-051BF365A775}" srcOrd="0" destOrd="0" presId="urn:microsoft.com/office/officeart/2018/2/layout/IconVerticalSolidList"/>
    <dgm:cxn modelId="{D9D8AA18-15AB-4A4A-9A48-CA53539DD532}" type="presOf" srcId="{83D550DB-1925-4AC0-B8E6-3FCDD2B9594E}" destId="{7608C780-1243-4EFE-B9F0-CD4CA264D923}" srcOrd="0" destOrd="0" presId="urn:microsoft.com/office/officeart/2018/2/layout/IconVerticalSolidList"/>
    <dgm:cxn modelId="{A08C8A1D-43BC-429A-B9E2-5C01B2BDD79C}" srcId="{0B412428-F7CD-4CE1-B4F0-70B19D453E41}" destId="{83D550DB-1925-4AC0-B8E6-3FCDD2B9594E}" srcOrd="0" destOrd="0" parTransId="{D852E146-D119-45D3-9B57-C309B49B903D}" sibTransId="{848B9D3A-E956-4E0D-8D2B-187D2267199E}"/>
    <dgm:cxn modelId="{31100169-4BBE-4E80-AA36-2E75E8252E2E}" srcId="{0B412428-F7CD-4CE1-B4F0-70B19D453E41}" destId="{3BE4576A-0BD0-4541-A832-A598E54E7A3D}" srcOrd="2" destOrd="0" parTransId="{AD909FF1-493C-4663-BF07-B493F179FFE6}" sibTransId="{6464ED52-D07B-42F6-98AF-CE159EAAF029}"/>
    <dgm:cxn modelId="{643FDF81-6E41-4845-B5C2-7E3A338B2622}" type="presOf" srcId="{0B412428-F7CD-4CE1-B4F0-70B19D453E41}" destId="{D579D1B3-E8DC-44C4-8317-9AAC44925338}" srcOrd="0" destOrd="0" presId="urn:microsoft.com/office/officeart/2018/2/layout/IconVerticalSolidList"/>
    <dgm:cxn modelId="{4DD83C92-AAC9-4625-A7F4-7CC14307F8C2}" srcId="{0B412428-F7CD-4CE1-B4F0-70B19D453E41}" destId="{5C7A5E50-D98F-4A86-BECA-BA610F362D53}" srcOrd="1" destOrd="0" parTransId="{C62DC9ED-75F0-4126-9C16-3768F22B915D}" sibTransId="{5D7E641A-24BC-4FDB-9448-F7CD382BB6AB}"/>
    <dgm:cxn modelId="{DD698CB7-71B8-3141-8044-BD9228CBC824}" type="presOf" srcId="{5C7A5E50-D98F-4A86-BECA-BA610F362D53}" destId="{0AB9EEE7-166A-415D-9A61-9568FEF5DCCD}" srcOrd="0" destOrd="0" presId="urn:microsoft.com/office/officeart/2018/2/layout/IconVerticalSolidList"/>
    <dgm:cxn modelId="{9C31D4CA-AACF-BC47-8F9E-0015459DF7B8}" type="presParOf" srcId="{D579D1B3-E8DC-44C4-8317-9AAC44925338}" destId="{802872CF-1FA7-4365-B4E9-BA775F2BF80D}" srcOrd="0" destOrd="0" presId="urn:microsoft.com/office/officeart/2018/2/layout/IconVerticalSolidList"/>
    <dgm:cxn modelId="{D029329D-9EB9-D841-95D0-4B86C13336DC}" type="presParOf" srcId="{802872CF-1FA7-4365-B4E9-BA775F2BF80D}" destId="{BB0660C1-14DD-4492-8F55-DBAAE37649DE}" srcOrd="0" destOrd="0" presId="urn:microsoft.com/office/officeart/2018/2/layout/IconVerticalSolidList"/>
    <dgm:cxn modelId="{3CC8A082-132B-2E41-9214-BAF18BA6771C}" type="presParOf" srcId="{802872CF-1FA7-4365-B4E9-BA775F2BF80D}" destId="{6D2210D4-80C0-4C0D-84A4-424BA9C730ED}" srcOrd="1" destOrd="0" presId="urn:microsoft.com/office/officeart/2018/2/layout/IconVerticalSolidList"/>
    <dgm:cxn modelId="{E37D1746-1BDB-DF46-8644-383011E7A47E}" type="presParOf" srcId="{802872CF-1FA7-4365-B4E9-BA775F2BF80D}" destId="{B41707FA-82B9-4825-9193-1BB8A87F4929}" srcOrd="2" destOrd="0" presId="urn:microsoft.com/office/officeart/2018/2/layout/IconVerticalSolidList"/>
    <dgm:cxn modelId="{43C4DC05-4962-4C4F-ACF6-7EE3755A8074}" type="presParOf" srcId="{802872CF-1FA7-4365-B4E9-BA775F2BF80D}" destId="{7608C780-1243-4EFE-B9F0-CD4CA264D923}" srcOrd="3" destOrd="0" presId="urn:microsoft.com/office/officeart/2018/2/layout/IconVerticalSolidList"/>
    <dgm:cxn modelId="{5FAD18B8-6486-9C43-A6D6-D7A6E4DBFE55}" type="presParOf" srcId="{D579D1B3-E8DC-44C4-8317-9AAC44925338}" destId="{984C961C-5675-4CC8-8BE7-4A5F5530EC8E}" srcOrd="1" destOrd="0" presId="urn:microsoft.com/office/officeart/2018/2/layout/IconVerticalSolidList"/>
    <dgm:cxn modelId="{AB2AAA9E-BA43-CB4B-A2C9-3C90BC5DE8F0}" type="presParOf" srcId="{D579D1B3-E8DC-44C4-8317-9AAC44925338}" destId="{0F06500F-E043-4730-85EA-05A4DFC3C457}" srcOrd="2" destOrd="0" presId="urn:microsoft.com/office/officeart/2018/2/layout/IconVerticalSolidList"/>
    <dgm:cxn modelId="{2E98B38D-B60D-AE40-AFB7-F8D0047CE770}" type="presParOf" srcId="{0F06500F-E043-4730-85EA-05A4DFC3C457}" destId="{71586B0B-3615-4B17-B0AF-EA9EB891D7A1}" srcOrd="0" destOrd="0" presId="urn:microsoft.com/office/officeart/2018/2/layout/IconVerticalSolidList"/>
    <dgm:cxn modelId="{D9757C7E-B93B-6E40-9BE6-8CB7E877221E}" type="presParOf" srcId="{0F06500F-E043-4730-85EA-05A4DFC3C457}" destId="{93E747BD-49F2-4769-8390-2194E2CB34B3}" srcOrd="1" destOrd="0" presId="urn:microsoft.com/office/officeart/2018/2/layout/IconVerticalSolidList"/>
    <dgm:cxn modelId="{9978EBA2-1818-D544-A22A-04084F8230EF}" type="presParOf" srcId="{0F06500F-E043-4730-85EA-05A4DFC3C457}" destId="{CAE75BFF-667F-41E0-8D85-1239A727A21A}" srcOrd="2" destOrd="0" presId="urn:microsoft.com/office/officeart/2018/2/layout/IconVerticalSolidList"/>
    <dgm:cxn modelId="{0A76AF00-2598-5C48-B8BB-D4873BD9BD22}" type="presParOf" srcId="{0F06500F-E043-4730-85EA-05A4DFC3C457}" destId="{0AB9EEE7-166A-415D-9A61-9568FEF5DCCD}" srcOrd="3" destOrd="0" presId="urn:microsoft.com/office/officeart/2018/2/layout/IconVerticalSolidList"/>
    <dgm:cxn modelId="{B59D8B41-DA99-704B-9825-B80D1A4C4C5F}" type="presParOf" srcId="{D579D1B3-E8DC-44C4-8317-9AAC44925338}" destId="{5C49BB5D-25F4-41F1-A04F-2E94C8B076F8}" srcOrd="3" destOrd="0" presId="urn:microsoft.com/office/officeart/2018/2/layout/IconVerticalSolidList"/>
    <dgm:cxn modelId="{F5584A57-4838-CA44-80BF-2B5470A65775}" type="presParOf" srcId="{D579D1B3-E8DC-44C4-8317-9AAC44925338}" destId="{1E4B55B8-0B14-4CB4-BBB5-8C3C9C1FE3C4}" srcOrd="4" destOrd="0" presId="urn:microsoft.com/office/officeart/2018/2/layout/IconVerticalSolidList"/>
    <dgm:cxn modelId="{F20A5F57-CD51-944D-951B-BC5CCC07D79E}" type="presParOf" srcId="{1E4B55B8-0B14-4CB4-BBB5-8C3C9C1FE3C4}" destId="{0D8BE7C5-AE58-4725-911C-B3F78F0EABA6}" srcOrd="0" destOrd="0" presId="urn:microsoft.com/office/officeart/2018/2/layout/IconVerticalSolidList"/>
    <dgm:cxn modelId="{D785748F-C6C7-6448-B554-ABE2C7F49966}" type="presParOf" srcId="{1E4B55B8-0B14-4CB4-BBB5-8C3C9C1FE3C4}" destId="{CC974AA8-6473-415D-B594-D398F5FD76D5}" srcOrd="1" destOrd="0" presId="urn:microsoft.com/office/officeart/2018/2/layout/IconVerticalSolidList"/>
    <dgm:cxn modelId="{DC3EB35A-2781-A841-8547-984635194885}" type="presParOf" srcId="{1E4B55B8-0B14-4CB4-BBB5-8C3C9C1FE3C4}" destId="{2AB5C693-2869-498D-97CC-21036D755B38}" srcOrd="2" destOrd="0" presId="urn:microsoft.com/office/officeart/2018/2/layout/IconVerticalSolidList"/>
    <dgm:cxn modelId="{4B8245C3-0728-6247-B7BC-47E84D7B52D7}" type="presParOf" srcId="{1E4B55B8-0B14-4CB4-BBB5-8C3C9C1FE3C4}" destId="{B46A3C89-D348-473E-9BB9-051BF365A77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0660C1-14DD-4492-8F55-DBAAE37649DE}">
      <dsp:nvSpPr>
        <dsp:cNvPr id="0" name=""/>
        <dsp:cNvSpPr/>
      </dsp:nvSpPr>
      <dsp:spPr>
        <a:xfrm>
          <a:off x="0" y="3650"/>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2210D4-80C0-4C0D-84A4-424BA9C730ED}">
      <dsp:nvSpPr>
        <dsp:cNvPr id="0" name=""/>
        <dsp:cNvSpPr/>
      </dsp:nvSpPr>
      <dsp:spPr>
        <a:xfrm>
          <a:off x="378260" y="285001"/>
          <a:ext cx="688419" cy="68774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08C780-1243-4EFE-B9F0-CD4CA264D923}">
      <dsp:nvSpPr>
        <dsp:cNvPr id="0" name=""/>
        <dsp:cNvSpPr/>
      </dsp:nvSpPr>
      <dsp:spPr>
        <a:xfrm>
          <a:off x="1444941" y="3650"/>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Participation in FCC through </a:t>
          </a:r>
          <a:r>
            <a:rPr lang="en-US" sz="1400" b="1" kern="1200"/>
            <a:t>MoU and Addenda</a:t>
          </a:r>
          <a:r>
            <a:rPr lang="en-US" sz="1400" kern="1200"/>
            <a:t>.</a:t>
          </a:r>
        </a:p>
      </dsp:txBody>
      <dsp:txXfrm>
        <a:off x="1444941" y="3650"/>
        <a:ext cx="3660754" cy="1251671"/>
      </dsp:txXfrm>
    </dsp:sp>
    <dsp:sp modelId="{71586B0B-3615-4B17-B0AF-EA9EB891D7A1}">
      <dsp:nvSpPr>
        <dsp:cNvPr id="0" name=""/>
        <dsp:cNvSpPr/>
      </dsp:nvSpPr>
      <dsp:spPr>
        <a:xfrm>
          <a:off x="0" y="1549833"/>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E747BD-49F2-4769-8390-2194E2CB34B3}">
      <dsp:nvSpPr>
        <dsp:cNvPr id="0" name=""/>
        <dsp:cNvSpPr/>
      </dsp:nvSpPr>
      <dsp:spPr>
        <a:xfrm>
          <a:off x="378260" y="1831184"/>
          <a:ext cx="688419" cy="68774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B9EEE7-166A-415D-9A61-9568FEF5DCCD}">
      <dsp:nvSpPr>
        <dsp:cNvPr id="0" name=""/>
        <dsp:cNvSpPr/>
      </dsp:nvSpPr>
      <dsp:spPr>
        <a:xfrm>
          <a:off x="1444941" y="1549833"/>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The FCC MoU for the first phase of the study is being </a:t>
          </a:r>
          <a:r>
            <a:rPr lang="en-US" sz="1400" b="1" kern="1200"/>
            <a:t>updated to cover the Feasibility Study</a:t>
          </a:r>
          <a:r>
            <a:rPr lang="en-US" sz="1400" kern="1200"/>
            <a:t>.</a:t>
          </a:r>
        </a:p>
      </dsp:txBody>
      <dsp:txXfrm>
        <a:off x="1444941" y="1549833"/>
        <a:ext cx="3660754" cy="1251671"/>
      </dsp:txXfrm>
    </dsp:sp>
    <dsp:sp modelId="{0D8BE7C5-AE58-4725-911C-B3F78F0EABA6}">
      <dsp:nvSpPr>
        <dsp:cNvPr id="0" name=""/>
        <dsp:cNvSpPr/>
      </dsp:nvSpPr>
      <dsp:spPr>
        <a:xfrm>
          <a:off x="0" y="3096015"/>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974AA8-6473-415D-B594-D398F5FD76D5}">
      <dsp:nvSpPr>
        <dsp:cNvPr id="0" name=""/>
        <dsp:cNvSpPr/>
      </dsp:nvSpPr>
      <dsp:spPr>
        <a:xfrm>
          <a:off x="378630" y="3377367"/>
          <a:ext cx="688419" cy="68774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6A3C89-D348-473E-9BB9-051BF365A775}">
      <dsp:nvSpPr>
        <dsp:cNvPr id="0" name=""/>
        <dsp:cNvSpPr/>
      </dsp:nvSpPr>
      <dsp:spPr>
        <a:xfrm>
          <a:off x="1445680" y="3096015"/>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The current participating institutes who wish to take part in the Feasibility Study can continue to participate on the basis of the previously signed MoU until the updated MoU is signed.</a:t>
          </a:r>
        </a:p>
      </dsp:txBody>
      <dsp:txXfrm>
        <a:off x="1445680" y="3096015"/>
        <a:ext cx="3660754" cy="1251671"/>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sz="quarter" idx="1"/>
          </p:nvPr>
        </p:nvSpPr>
        <p:spPr>
          <a:xfrm>
            <a:off x="3970938" y="1"/>
            <a:ext cx="3037840" cy="464820"/>
          </a:xfrm>
          <a:prstGeom prst="rect">
            <a:avLst/>
          </a:prstGeom>
        </p:spPr>
        <p:txBody>
          <a:bodyPr vert="horz" lIns="92153" tIns="46077" rIns="92153" bIns="46077" rtlCol="0"/>
          <a:lstStyle>
            <a:lvl1pPr algn="r">
              <a:defRPr sz="1200"/>
            </a:lvl1pPr>
          </a:lstStyle>
          <a:p>
            <a:fld id="{CB310BA0-050A-4997-B1AC-FD3BCC455418}" type="datetimeFigureOut">
              <a:rPr lang="en-GB" smtClean="0"/>
              <a:t>24/10/2023</a:t>
            </a:fld>
            <a:endParaRPr lang="en-GB"/>
          </a:p>
        </p:txBody>
      </p:sp>
      <p:sp>
        <p:nvSpPr>
          <p:cNvPr id="4" name="Footer Placeholder 3"/>
          <p:cNvSpPr>
            <a:spLocks noGrp="1"/>
          </p:cNvSpPr>
          <p:nvPr>
            <p:ph type="ftr" sz="quarter" idx="2"/>
          </p:nvPr>
        </p:nvSpPr>
        <p:spPr>
          <a:xfrm>
            <a:off x="0" y="8829968"/>
            <a:ext cx="3037840" cy="464820"/>
          </a:xfrm>
          <a:prstGeom prst="rect">
            <a:avLst/>
          </a:prstGeom>
        </p:spPr>
        <p:txBody>
          <a:bodyPr vert="horz" lIns="92153" tIns="46077" rIns="92153" bIns="46077" rtlCol="0" anchor="b"/>
          <a:lstStyle>
            <a:lvl1pPr algn="l">
              <a:defRPr sz="1200"/>
            </a:lvl1pPr>
          </a:lstStyle>
          <a:p>
            <a:endParaRPr lang="en-GB"/>
          </a:p>
        </p:txBody>
      </p:sp>
      <p:sp>
        <p:nvSpPr>
          <p:cNvPr id="5" name="Slide Number Placeholder 4"/>
          <p:cNvSpPr>
            <a:spLocks noGrp="1"/>
          </p:cNvSpPr>
          <p:nvPr>
            <p:ph type="sldNum" sz="quarter" idx="3"/>
          </p:nvPr>
        </p:nvSpPr>
        <p:spPr>
          <a:xfrm>
            <a:off x="3970938" y="8829968"/>
            <a:ext cx="3037840" cy="464820"/>
          </a:xfrm>
          <a:prstGeom prst="rect">
            <a:avLst/>
          </a:prstGeom>
        </p:spPr>
        <p:txBody>
          <a:bodyPr vert="horz" lIns="92153" tIns="46077" rIns="92153" bIns="46077" rtlCol="0" anchor="b"/>
          <a:lstStyle>
            <a:lvl1pPr algn="r">
              <a:defRPr sz="1200"/>
            </a:lvl1pPr>
          </a:lstStyle>
          <a:p>
            <a:fld id="{2299761C-D337-4915-A6DD-157470CC0978}" type="slidenum">
              <a:rPr lang="en-GB" smtClean="0"/>
              <a:t>‹#›</a:t>
            </a:fld>
            <a:endParaRPr lang="en-GB"/>
          </a:p>
        </p:txBody>
      </p:sp>
    </p:spTree>
    <p:extLst>
      <p:ext uri="{BB962C8B-B14F-4D97-AF65-F5344CB8AC3E}">
        <p14:creationId xmlns:p14="http://schemas.microsoft.com/office/powerpoint/2010/main" val="17514741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3970938" y="1"/>
            <a:ext cx="3037840" cy="464820"/>
          </a:xfrm>
          <a:prstGeom prst="rect">
            <a:avLst/>
          </a:prstGeom>
        </p:spPr>
        <p:txBody>
          <a:bodyPr vert="horz" lIns="92153" tIns="46077" rIns="92153" bIns="46077" rtlCol="0"/>
          <a:lstStyle>
            <a:lvl1pPr algn="r">
              <a:defRPr sz="1200"/>
            </a:lvl1pPr>
          </a:lstStyle>
          <a:p>
            <a:fld id="{F8632A1A-D26E-42D0-A2DF-B39D9B2C3CCA}" type="datetimeFigureOut">
              <a:rPr lang="en-GB" smtClean="0"/>
              <a:pPr/>
              <a:t>24/10/2023</a:t>
            </a:fld>
            <a:endParaRPr lang="en-GB"/>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701041" y="4415791"/>
            <a:ext cx="5608320" cy="4183381"/>
          </a:xfrm>
          <a:prstGeom prst="rect">
            <a:avLst/>
          </a:prstGeom>
        </p:spPr>
        <p:txBody>
          <a:bodyPr vert="horz" lIns="92153" tIns="46077" rIns="92153" bIns="4607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8"/>
            <a:ext cx="3037840" cy="464820"/>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3970938" y="8829968"/>
            <a:ext cx="3037840" cy="464820"/>
          </a:xfrm>
          <a:prstGeom prst="rect">
            <a:avLst/>
          </a:prstGeom>
        </p:spPr>
        <p:txBody>
          <a:bodyPr vert="horz" lIns="92153" tIns="46077" rIns="92153" bIns="46077" rtlCol="0" anchor="b"/>
          <a:lstStyle>
            <a:lvl1pPr algn="r">
              <a:defRPr sz="1200"/>
            </a:lvl1pPr>
          </a:lstStyle>
          <a:p>
            <a:fld id="{05604DCD-C511-4B12-9DBB-AC80DD19A492}" type="slidenum">
              <a:rPr lang="en-GB" smtClean="0"/>
              <a:pPr/>
              <a:t>‹#›</a:t>
            </a:fld>
            <a:endParaRPr lang="en-GB"/>
          </a:p>
        </p:txBody>
      </p:sp>
    </p:spTree>
    <p:extLst>
      <p:ext uri="{BB962C8B-B14F-4D97-AF65-F5344CB8AC3E}">
        <p14:creationId xmlns:p14="http://schemas.microsoft.com/office/powerpoint/2010/main" val="1386123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63342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66D6A5A0-806E-4E21-A59A-4D6E0AB8A47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19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684714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972122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10">
            <a:extLst>
              <a:ext uri="{FF2B5EF4-FFF2-40B4-BE49-F238E27FC236}">
                <a16:creationId xmlns:a16="http://schemas.microsoft.com/office/drawing/2014/main" id="{A582808F-1B55-4C8C-B67D-F80A35D284E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A3518953-E347-4627-8DB3-12FB50EACE8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23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68611" name="Rectangle 1">
            <a:extLst>
              <a:ext uri="{FF2B5EF4-FFF2-40B4-BE49-F238E27FC236}">
                <a16:creationId xmlns:a16="http://schemas.microsoft.com/office/drawing/2014/main" id="{C7B0C01B-24EA-4180-9283-C92EDC04C4F2}"/>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2" name="Text Box 2">
            <a:extLst>
              <a:ext uri="{FF2B5EF4-FFF2-40B4-BE49-F238E27FC236}">
                <a16:creationId xmlns:a16="http://schemas.microsoft.com/office/drawing/2014/main" id="{957D2B46-F92D-430A-9CA1-5338D568E772}"/>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897800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72946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information, the ESPPU recommendations in more detail:</a:t>
            </a:r>
          </a:p>
          <a:p>
            <a:pPr lvl="0"/>
            <a:r>
              <a:rPr lang="en-US" sz="1200" kern="1200" dirty="0">
                <a:solidFill>
                  <a:schemeClr val="tx1"/>
                </a:solidFill>
                <a:effectLst/>
                <a:latin typeface="+mn-lt"/>
                <a:ea typeface="+mn-ea"/>
                <a:cs typeface="+mn-cs"/>
              </a:rPr>
              <a:t>Full exploitation of the HL-LHC</a:t>
            </a:r>
          </a:p>
          <a:p>
            <a:pPr lvl="0"/>
            <a:r>
              <a:rPr lang="en-US" sz="1200" kern="1200" dirty="0">
                <a:solidFill>
                  <a:schemeClr val="tx1"/>
                </a:solidFill>
                <a:effectLst/>
                <a:latin typeface="+mn-lt"/>
                <a:ea typeface="+mn-ea"/>
                <a:cs typeface="+mn-cs"/>
              </a:rPr>
              <a:t>An electron-positron Higgs factory is the highest priority after the LHC</a:t>
            </a:r>
          </a:p>
          <a:p>
            <a:pPr lvl="0"/>
            <a:r>
              <a:rPr lang="en-US" sz="1200" kern="1200" dirty="0">
                <a:solidFill>
                  <a:schemeClr val="tx1"/>
                </a:solidFill>
                <a:effectLst/>
                <a:latin typeface="+mn-lt"/>
                <a:ea typeface="+mn-ea"/>
                <a:cs typeface="+mn-cs"/>
              </a:rPr>
              <a:t>Ramp up R&amp;D efforts for advanced accelerator technologies</a:t>
            </a:r>
          </a:p>
          <a:p>
            <a:pPr lvl="0"/>
            <a:r>
              <a:rPr lang="en-US" sz="1200" kern="1200" dirty="0">
                <a:solidFill>
                  <a:schemeClr val="tx1"/>
                </a:solidFill>
                <a:effectLst/>
                <a:latin typeface="+mn-lt"/>
                <a:ea typeface="+mn-ea"/>
                <a:cs typeface="+mn-cs"/>
              </a:rPr>
              <a:t>Support long-baseline neutrino projects in Japan and US</a:t>
            </a:r>
          </a:p>
          <a:p>
            <a:pPr lvl="0"/>
            <a:r>
              <a:rPr lang="en-US" sz="1200" kern="1200" dirty="0">
                <a:solidFill>
                  <a:schemeClr val="tx1"/>
                </a:solidFill>
                <a:effectLst/>
                <a:latin typeface="+mn-lt"/>
                <a:ea typeface="+mn-ea"/>
                <a:cs typeface="+mn-cs"/>
              </a:rPr>
              <a:t>Investigation of feasibility of a future 100 </a:t>
            </a:r>
            <a:r>
              <a:rPr lang="en-US" sz="1200" kern="1200" dirty="0" err="1">
                <a:solidFill>
                  <a:schemeClr val="tx1"/>
                </a:solidFill>
                <a:effectLst/>
                <a:latin typeface="+mn-lt"/>
                <a:ea typeface="+mn-ea"/>
                <a:cs typeface="+mn-cs"/>
              </a:rPr>
              <a:t>TeV</a:t>
            </a:r>
            <a:r>
              <a:rPr lang="en-US" sz="1200" kern="1200" dirty="0">
                <a:solidFill>
                  <a:schemeClr val="tx1"/>
                </a:solidFill>
                <a:effectLst/>
                <a:latin typeface="+mn-lt"/>
                <a:ea typeface="+mn-ea"/>
                <a:cs typeface="+mn-cs"/>
              </a:rPr>
              <a:t> hadron collider at CERN</a:t>
            </a: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IS THE LAST SLIDE IN THE “RESEARCH” SECTION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3292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61015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4195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896551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84915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en-GB" dirty="0">
                <a:solidFill>
                  <a:schemeClr val="tx1">
                    <a:lumMod val="65000"/>
                    <a:lumOff val="35000"/>
                  </a:schemeClr>
                </a:solidFill>
              </a:rPr>
              <a:t>“Continuous flow” operation: succession of 8 months operation, 4 months installation shutdown (LEP-like) </a:t>
            </a:r>
            <a:endParaRPr lang="de-DE" dirty="0">
              <a:solidFill>
                <a:schemeClr val="tx1">
                  <a:lumMod val="65000"/>
                  <a:lumOff val="35000"/>
                </a:schemeClr>
              </a:solidFill>
            </a:endParaRPr>
          </a:p>
          <a:p>
            <a:pPr marL="285750" indent="-285750">
              <a:buFont typeface="Arial" pitchFamily="34" charset="0"/>
              <a:buChar char="•"/>
            </a:pPr>
            <a:r>
              <a:rPr lang="de-DE" dirty="0">
                <a:solidFill>
                  <a:schemeClr val="tx1">
                    <a:lumMod val="65000"/>
                    <a:lumOff val="35000"/>
                  </a:schemeClr>
                </a:solidFill>
              </a:rPr>
              <a:t>Three sets of cavities to cover all options (+ booster):</a:t>
            </a:r>
          </a:p>
          <a:p>
            <a:pPr marL="742950" lvl="1" indent="-285750">
              <a:buFont typeface="Arial" pitchFamily="34" charset="0"/>
              <a:buChar char="•"/>
            </a:pPr>
            <a:r>
              <a:rPr lang="en-GB" u="sng" dirty="0">
                <a:solidFill>
                  <a:schemeClr val="tx1">
                    <a:lumMod val="65000"/>
                    <a:lumOff val="35000"/>
                  </a:schemeClr>
                </a:solidFill>
              </a:rPr>
              <a:t>high intensity (Z, </a:t>
            </a:r>
            <a:r>
              <a:rPr lang="en-GB" u="sng" dirty="0" err="1">
                <a:solidFill>
                  <a:schemeClr val="tx1">
                    <a:lumMod val="65000"/>
                    <a:lumOff val="35000"/>
                  </a:schemeClr>
                </a:solidFill>
              </a:rPr>
              <a:t>FCC_hh</a:t>
            </a:r>
            <a:r>
              <a:rPr lang="en-GB" u="sng" dirty="0">
                <a:solidFill>
                  <a:schemeClr val="tx1">
                    <a:lumMod val="65000"/>
                    <a:lumOff val="35000"/>
                  </a:schemeClr>
                </a:solidFill>
              </a:rPr>
              <a:t>):</a:t>
            </a:r>
            <a:r>
              <a:rPr lang="en-GB" dirty="0">
                <a:solidFill>
                  <a:schemeClr val="tx1">
                    <a:lumMod val="65000"/>
                    <a:lumOff val="35000"/>
                  </a:schemeClr>
                </a:solidFill>
              </a:rPr>
              <a:t> 400 MHz mono-cell cavities, ≈1MW RF source</a:t>
            </a:r>
          </a:p>
          <a:p>
            <a:pPr marL="742950" lvl="1" indent="-285750">
              <a:buFont typeface="Arial" pitchFamily="34" charset="0"/>
              <a:buChar char="•"/>
            </a:pPr>
            <a:r>
              <a:rPr lang="en-GB" u="sng" dirty="0">
                <a:solidFill>
                  <a:schemeClr val="tx1">
                    <a:lumMod val="65000"/>
                    <a:lumOff val="35000"/>
                  </a:schemeClr>
                </a:solidFill>
              </a:rPr>
              <a:t>high energy (H, t):</a:t>
            </a:r>
            <a:r>
              <a:rPr lang="en-GB" dirty="0">
                <a:solidFill>
                  <a:schemeClr val="tx1">
                    <a:lumMod val="65000"/>
                    <a:lumOff val="35000"/>
                  </a:schemeClr>
                </a:solidFill>
              </a:rPr>
              <a:t> 400 MHz four-cell cavities   -&gt; will be used for the W machine</a:t>
            </a:r>
          </a:p>
          <a:p>
            <a:pPr marL="742950" lvl="1" indent="-285750">
              <a:buFont typeface="Arial" pitchFamily="34" charset="0"/>
              <a:buChar char="•"/>
            </a:pPr>
            <a:r>
              <a:rPr lang="en-GB" u="sng" dirty="0">
                <a:solidFill>
                  <a:schemeClr val="tx1">
                    <a:lumMod val="65000"/>
                    <a:lumOff val="35000"/>
                  </a:schemeClr>
                </a:solidFill>
              </a:rPr>
              <a:t>booster and t machine complement:</a:t>
            </a:r>
            <a:r>
              <a:rPr lang="en-GB" dirty="0">
                <a:solidFill>
                  <a:schemeClr val="tx1">
                    <a:lumMod val="65000"/>
                    <a:lumOff val="35000"/>
                  </a:schemeClr>
                </a:solidFill>
              </a:rPr>
              <a:t> 800 MHz four-cell cavities (400 MHz would do the job as well) </a:t>
            </a:r>
          </a:p>
          <a:p>
            <a:pPr marL="285750" indent="-285750">
              <a:buFont typeface="Arial" pitchFamily="34" charset="0"/>
              <a:buChar char="•"/>
            </a:pPr>
            <a:r>
              <a:rPr lang="en-GB" b="1" dirty="0">
                <a:solidFill>
                  <a:srgbClr val="FF0000"/>
                </a:solidFill>
              </a:rPr>
              <a:t>High energy</a:t>
            </a:r>
            <a:r>
              <a:rPr lang="en-GB" b="1" baseline="0" dirty="0">
                <a:solidFill>
                  <a:srgbClr val="FF0000"/>
                </a:solidFill>
              </a:rPr>
              <a:t> set for the W-machine not optimal (20-30% reduction of beam current) – building &amp; installing 48 specialized CM would impact more (&gt;&gt;1 </a:t>
            </a:r>
            <a:r>
              <a:rPr lang="en-GB" b="1" baseline="0">
                <a:solidFill>
                  <a:srgbClr val="FF0000"/>
                </a:solidFill>
              </a:rPr>
              <a:t>year delay)</a:t>
            </a:r>
            <a:endParaRPr lang="en-GB" b="1" dirty="0">
              <a:solidFill>
                <a:srgbClr val="FF0000"/>
              </a:solidFill>
            </a:endParaRPr>
          </a:p>
          <a:p>
            <a:pPr marL="285750" indent="-285750">
              <a:buFont typeface="Arial" pitchFamily="34" charset="0"/>
              <a:buChar char="•"/>
            </a:pPr>
            <a:r>
              <a:rPr lang="en-GB" dirty="0">
                <a:solidFill>
                  <a:schemeClr val="tx1">
                    <a:lumMod val="65000"/>
                    <a:lumOff val="35000"/>
                  </a:schemeClr>
                </a:solidFill>
              </a:rPr>
              <a:t>Optimize the re-use of the 100MW, 400MHz RF power &amp; controls hardware installed for the ‘Z-machine’ </a:t>
            </a:r>
          </a:p>
          <a:p>
            <a:pPr marL="742950" lvl="1" indent="-285750">
              <a:buFont typeface="Arial" pitchFamily="34" charset="0"/>
              <a:buChar char="•"/>
            </a:pPr>
            <a:r>
              <a:rPr lang="de-DE" dirty="0">
                <a:solidFill>
                  <a:schemeClr val="tx1">
                    <a:lumMod val="65000"/>
                    <a:lumOff val="35000"/>
                  </a:schemeClr>
                </a:solidFill>
              </a:rPr>
              <a:t>design an easily adaptable and modular RF power distribution system</a:t>
            </a:r>
            <a:endParaRPr lang="en-GB" dirty="0">
              <a:solidFill>
                <a:schemeClr val="tx1">
                  <a:lumMod val="65000"/>
                  <a:lumOff val="35000"/>
                </a:schemeClr>
              </a:solidFill>
            </a:endParaRP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EBDC04-82DE-414C-8AF1-057005818799}"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5380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62766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10">
            <a:extLst>
              <a:ext uri="{FF2B5EF4-FFF2-40B4-BE49-F238E27FC236}">
                <a16:creationId xmlns:a16="http://schemas.microsoft.com/office/drawing/2014/main" id="{4E38255B-83E6-42BE-B9C1-6E6CC13E7154}"/>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A4C87531-EA7C-45E4-9208-72F5D5FC7080}"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15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8371" name="Rectangle 1">
            <a:extLst>
              <a:ext uri="{FF2B5EF4-FFF2-40B4-BE49-F238E27FC236}">
                <a16:creationId xmlns:a16="http://schemas.microsoft.com/office/drawing/2014/main" id="{38D06D29-D04A-40BF-AC81-6CC6799F2716}"/>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8372" name="Text Box 2">
            <a:extLst>
              <a:ext uri="{FF2B5EF4-FFF2-40B4-BE49-F238E27FC236}">
                <a16:creationId xmlns:a16="http://schemas.microsoft.com/office/drawing/2014/main" id="{99CEB362-F068-4F89-83F3-79A680256E5F}"/>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34440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24/10/2023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775508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24/10/2023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29605442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3853579852"/>
      </p:ext>
    </p:extLst>
  </p:cSld>
  <p:clrMapOvr>
    <a:overrideClrMapping bg1="dk1" tx1="lt1" bg2="dk2" tx2="lt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05288242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10/24/23</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8194917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609163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12192000" cy="6858000"/>
          </a:xfrm>
        </p:spPr>
        <p:txBody>
          <a:bodyPr/>
          <a:lstStyle>
            <a:lvl1pPr algn="ctr">
              <a:lnSpc>
                <a:spcPct val="200000"/>
              </a:lnSpc>
              <a:defRPr sz="4000">
                <a:solidFill>
                  <a:schemeClr val="bg1"/>
                </a:solidFill>
              </a:defRPr>
            </a:lvl1pPr>
          </a:lstStyle>
          <a:p>
            <a:r>
              <a:rPr lang="en-US" noProof="0" dirty="0"/>
              <a:t>Add Movie</a:t>
            </a:r>
          </a:p>
        </p:txBody>
      </p:sp>
    </p:spTree>
    <p:extLst>
      <p:ext uri="{BB962C8B-B14F-4D97-AF65-F5344CB8AC3E}">
        <p14:creationId xmlns:p14="http://schemas.microsoft.com/office/powerpoint/2010/main" val="35254605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rtlCol="0">
            <a:normAutofit/>
          </a:bodyPr>
          <a:lstStyle/>
          <a:p>
            <a:pPr lvl="0"/>
            <a:endParaRPr lang="en-US" noProof="0"/>
          </a:p>
        </p:txBody>
      </p:sp>
      <p:sp>
        <p:nvSpPr>
          <p:cNvPr id="7" name="Espace réservé de la date 3">
            <a:extLst>
              <a:ext uri="{FF2B5EF4-FFF2-40B4-BE49-F238E27FC236}">
                <a16:creationId xmlns:a16="http://schemas.microsoft.com/office/drawing/2014/main" id="{A2FACE27-0AD0-8C42-A014-4ECAC15F6CC0}"/>
              </a:ext>
            </a:extLst>
          </p:cNvPr>
          <p:cNvSpPr>
            <a:spLocks noGrp="1"/>
          </p:cNvSpPr>
          <p:nvPr>
            <p:ph type="dt" sz="half" idx="14"/>
          </p:nvPr>
        </p:nvSpPr>
        <p:spPr/>
        <p:txBody>
          <a:bodyPr/>
          <a:lstStyle>
            <a:lvl1pPr>
              <a:defRPr/>
            </a:lvl1pPr>
          </a:lstStyle>
          <a:p>
            <a:pPr>
              <a:defRPr/>
            </a:pPr>
            <a:fld id="{5DC98BF3-DCB6-5043-BFBB-19AE44B38875}" type="datetime1">
              <a:rPr lang="de-CH" smtClean="0"/>
              <a:t>24.10.23</a:t>
            </a:fld>
            <a:endParaRPr lang="fr-FR"/>
          </a:p>
        </p:txBody>
      </p:sp>
      <p:sp>
        <p:nvSpPr>
          <p:cNvPr id="8" name="Espace réservé du pied de page 4">
            <a:extLst>
              <a:ext uri="{FF2B5EF4-FFF2-40B4-BE49-F238E27FC236}">
                <a16:creationId xmlns:a16="http://schemas.microsoft.com/office/drawing/2014/main" id="{BC1CFED0-2CD7-A74A-92E5-0DF24E6C11C2}"/>
              </a:ext>
            </a:extLst>
          </p:cNvPr>
          <p:cNvSpPr>
            <a:spLocks noGrp="1"/>
          </p:cNvSpPr>
          <p:nvPr>
            <p:ph type="ftr" sz="quarter" idx="15"/>
          </p:nvPr>
        </p:nvSpPr>
        <p:spPr/>
        <p:txBody>
          <a:bodyPr/>
          <a:lstStyle>
            <a:lvl1pPr>
              <a:defRPr/>
            </a:lvl1pPr>
          </a:lstStyle>
          <a:p>
            <a:pPr>
              <a:defRPr/>
            </a:pPr>
            <a:endParaRPr lang="fr-FR"/>
          </a:p>
        </p:txBody>
      </p:sp>
      <p:sp>
        <p:nvSpPr>
          <p:cNvPr id="10" name="Espace réservé du numéro de diapositive 5">
            <a:extLst>
              <a:ext uri="{FF2B5EF4-FFF2-40B4-BE49-F238E27FC236}">
                <a16:creationId xmlns:a16="http://schemas.microsoft.com/office/drawing/2014/main" id="{29F8651B-DE00-684C-BC19-8B3CB4FCD5EE}"/>
              </a:ext>
            </a:extLst>
          </p:cNvPr>
          <p:cNvSpPr>
            <a:spLocks noGrp="1"/>
          </p:cNvSpPr>
          <p:nvPr>
            <p:ph type="sldNum" sz="quarter" idx="16"/>
          </p:nvPr>
        </p:nvSpPr>
        <p:spPr/>
        <p:txBody>
          <a:bodyPr/>
          <a:lstStyle>
            <a:lvl1pPr>
              <a:defRPr/>
            </a:lvl1pPr>
          </a:lstStyle>
          <a:p>
            <a:pPr>
              <a:defRPr/>
            </a:pPr>
            <a:fld id="{471FA2D9-1890-8B47-82BA-906A36275701}" type="slidenum">
              <a:rPr lang="fr-FR"/>
              <a:pPr>
                <a:defRPr/>
              </a:pPr>
              <a:t>‹#›</a:t>
            </a:fld>
            <a:endParaRPr lang="fr-FR"/>
          </a:p>
        </p:txBody>
      </p:sp>
    </p:spTree>
    <p:extLst>
      <p:ext uri="{BB962C8B-B14F-4D97-AF65-F5344CB8AC3E}">
        <p14:creationId xmlns:p14="http://schemas.microsoft.com/office/powerpoint/2010/main" val="46902875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en-GB"/>
              <a:t>Click to edit Master text styles</a:t>
            </a:r>
          </a:p>
          <a:p>
            <a:pPr lvl="1"/>
            <a:r>
              <a:rPr lang="en-GB"/>
              <a:t>Second level</a:t>
            </a:r>
          </a:p>
          <a:p>
            <a:pPr lvl="2"/>
            <a:r>
              <a:rPr lang="en-GB"/>
              <a:t>Third level</a:t>
            </a:r>
          </a:p>
        </p:txBody>
      </p:sp>
      <p:sp>
        <p:nvSpPr>
          <p:cNvPr id="4" name="Espace réservé de la date 3">
            <a:extLst>
              <a:ext uri="{FF2B5EF4-FFF2-40B4-BE49-F238E27FC236}">
                <a16:creationId xmlns:a16="http://schemas.microsoft.com/office/drawing/2014/main" id="{59AF829C-118E-6B40-A8E6-879D3D3B35B1}"/>
              </a:ext>
            </a:extLst>
          </p:cNvPr>
          <p:cNvSpPr>
            <a:spLocks noGrp="1"/>
          </p:cNvSpPr>
          <p:nvPr>
            <p:ph type="dt" sz="half" idx="10"/>
          </p:nvPr>
        </p:nvSpPr>
        <p:spPr/>
        <p:txBody>
          <a:bodyPr/>
          <a:lstStyle>
            <a:lvl1pPr>
              <a:defRPr/>
            </a:lvl1pPr>
          </a:lstStyle>
          <a:p>
            <a:pPr>
              <a:defRPr/>
            </a:pPr>
            <a:fld id="{6A8DC9ED-809D-0B41-8BD9-3238E48C5D35}" type="datetime1">
              <a:rPr lang="de-CH" smtClean="0"/>
              <a:t>24.10.23</a:t>
            </a:fld>
            <a:endParaRPr lang="fr-FR"/>
          </a:p>
        </p:txBody>
      </p:sp>
      <p:sp>
        <p:nvSpPr>
          <p:cNvPr id="5" name="Espace réservé du pied de page 4">
            <a:extLst>
              <a:ext uri="{FF2B5EF4-FFF2-40B4-BE49-F238E27FC236}">
                <a16:creationId xmlns:a16="http://schemas.microsoft.com/office/drawing/2014/main" id="{DBB7A1FA-7DC9-854E-9066-24A9D1401CAB}"/>
              </a:ext>
            </a:extLst>
          </p:cNvPr>
          <p:cNvSpPr>
            <a:spLocks noGrp="1"/>
          </p:cNvSpPr>
          <p:nvPr>
            <p:ph type="ftr" sz="quarter" idx="11"/>
          </p:nvPr>
        </p:nvSpPr>
        <p:spPr>
          <a:xfrm>
            <a:off x="1295400" y="6316664"/>
            <a:ext cx="3608917" cy="365125"/>
          </a:xfrm>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7263C6CA-C6C7-6847-8D28-FCB2D73D7D5F}"/>
              </a:ext>
            </a:extLst>
          </p:cNvPr>
          <p:cNvSpPr>
            <a:spLocks noGrp="1"/>
          </p:cNvSpPr>
          <p:nvPr>
            <p:ph type="sldNum" sz="quarter" idx="12"/>
          </p:nvPr>
        </p:nvSpPr>
        <p:spPr>
          <a:xfrm>
            <a:off x="11290300" y="6316664"/>
            <a:ext cx="205317" cy="365125"/>
          </a:xfrm>
        </p:spPr>
        <p:txBody>
          <a:bodyPr/>
          <a:lstStyle>
            <a:lvl1pPr>
              <a:defRPr/>
            </a:lvl1pPr>
          </a:lstStyle>
          <a:p>
            <a:pPr>
              <a:defRPr/>
            </a:pPr>
            <a:fld id="{8C82EBAB-B07B-5443-9647-323AB7F9F0DD}" type="slidenum">
              <a:rPr lang="fr-FR"/>
              <a:pPr>
                <a:defRPr/>
              </a:pPr>
              <a:t>‹#›</a:t>
            </a:fld>
            <a:endParaRPr lang="fr-FR"/>
          </a:p>
        </p:txBody>
      </p:sp>
    </p:spTree>
    <p:extLst>
      <p:ext uri="{BB962C8B-B14F-4D97-AF65-F5344CB8AC3E}">
        <p14:creationId xmlns:p14="http://schemas.microsoft.com/office/powerpoint/2010/main" val="63832486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rtlCol="0">
            <a:normAutofit/>
          </a:bodyPr>
          <a:lstStyle/>
          <a:p>
            <a:pPr lvl="0"/>
            <a:endParaRPr lang="en-US" noProof="0"/>
          </a:p>
        </p:txBody>
      </p:sp>
      <p:sp>
        <p:nvSpPr>
          <p:cNvPr id="2" name="Titre 1"/>
          <p:cNvSpPr>
            <a:spLocks noGrp="1"/>
          </p:cNvSpPr>
          <p:nvPr>
            <p:ph type="title"/>
          </p:nvPr>
        </p:nvSpPr>
        <p:spPr>
          <a:xfrm>
            <a:off x="8412480" y="465592"/>
            <a:ext cx="3413760" cy="1116849"/>
          </a:xfrm>
        </p:spPr>
        <p:txBody>
          <a:bodyPr>
            <a:noAutofit/>
          </a:bodyPr>
          <a:lstStyle>
            <a:lvl1pPr algn="l">
              <a:defRPr sz="2700">
                <a:solidFill>
                  <a:schemeClr val="bg1"/>
                </a:solidFill>
              </a:defRPr>
            </a:lvl1pPr>
          </a:lstStyle>
          <a:p>
            <a:r>
              <a:rPr lang="fr-FR" dirty="0"/>
              <a:t>Cliquez et modifiez le titre</a:t>
            </a:r>
          </a:p>
        </p:txBody>
      </p:sp>
      <p:sp>
        <p:nvSpPr>
          <p:cNvPr id="3" name="Espace réservé du contenu 2"/>
          <p:cNvSpPr>
            <a:spLocks noGrp="1"/>
          </p:cNvSpPr>
          <p:nvPr>
            <p:ph idx="1"/>
          </p:nvPr>
        </p:nvSpPr>
        <p:spPr>
          <a:xfrm>
            <a:off x="8412480" y="1752451"/>
            <a:ext cx="3413760" cy="4409398"/>
          </a:xfrm>
        </p:spPr>
        <p:txBody>
          <a:bodyPr/>
          <a:lstStyle>
            <a:lvl1pPr>
              <a:defRPr sz="1500">
                <a:solidFill>
                  <a:schemeClr val="bg1"/>
                </a:solidFill>
              </a:defRPr>
            </a:lvl1pPr>
            <a:lvl2pPr>
              <a:defRPr sz="1500">
                <a:solidFill>
                  <a:schemeClr val="bg1"/>
                </a:solidFill>
              </a:defRPr>
            </a:lvl2pPr>
            <a:lvl3pPr>
              <a:defRPr sz="1500">
                <a:solidFill>
                  <a:schemeClr val="bg1"/>
                </a:solidFill>
              </a:defRPr>
            </a:lvl3pPr>
            <a:lvl4pPr>
              <a:defRPr sz="1500">
                <a:solidFill>
                  <a:schemeClr val="bg1"/>
                </a:solidFill>
              </a:defRPr>
            </a:lvl4pPr>
            <a:lvl5pPr>
              <a:defRPr sz="1500">
                <a:solidFill>
                  <a:schemeClr val="bg1"/>
                </a:solidFill>
              </a:defRPr>
            </a:lvl5pPr>
          </a:lstStyle>
          <a:p>
            <a:pPr lvl="0"/>
            <a:r>
              <a:rPr lang="en-GB"/>
              <a:t>Click to edit Master text styles</a:t>
            </a:r>
          </a:p>
          <a:p>
            <a:pPr lvl="1"/>
            <a:r>
              <a:rPr lang="en-GB"/>
              <a:t>Second level</a:t>
            </a:r>
          </a:p>
          <a:p>
            <a:pPr lvl="2"/>
            <a:r>
              <a:rPr lang="en-GB"/>
              <a:t>Third level</a:t>
            </a:r>
          </a:p>
        </p:txBody>
      </p:sp>
      <p:sp>
        <p:nvSpPr>
          <p:cNvPr id="5" name="Espace réservé de la date 3">
            <a:extLst>
              <a:ext uri="{FF2B5EF4-FFF2-40B4-BE49-F238E27FC236}">
                <a16:creationId xmlns:a16="http://schemas.microsoft.com/office/drawing/2014/main" id="{64A48B17-A1EA-3D49-8829-FB3EFC1B20BE}"/>
              </a:ext>
            </a:extLst>
          </p:cNvPr>
          <p:cNvSpPr>
            <a:spLocks noGrp="1"/>
          </p:cNvSpPr>
          <p:nvPr>
            <p:ph type="dt" sz="half" idx="14"/>
          </p:nvPr>
        </p:nvSpPr>
        <p:spPr/>
        <p:txBody>
          <a:bodyPr/>
          <a:lstStyle>
            <a:lvl1pPr>
              <a:defRPr/>
            </a:lvl1pPr>
          </a:lstStyle>
          <a:p>
            <a:pPr>
              <a:defRPr/>
            </a:pPr>
            <a:fld id="{1BBD0211-D26D-0140-ABEF-2CC8B57A07DB}" type="datetime1">
              <a:rPr lang="de-CH" smtClean="0"/>
              <a:t>24.10.23</a:t>
            </a:fld>
            <a:endParaRPr lang="fr-FR" dirty="0"/>
          </a:p>
        </p:txBody>
      </p:sp>
      <p:sp>
        <p:nvSpPr>
          <p:cNvPr id="6" name="Espace réservé du pied de page 4">
            <a:extLst>
              <a:ext uri="{FF2B5EF4-FFF2-40B4-BE49-F238E27FC236}">
                <a16:creationId xmlns:a16="http://schemas.microsoft.com/office/drawing/2014/main" id="{EBF43798-D0F1-7840-8728-38B59F94E64A}"/>
              </a:ext>
            </a:extLst>
          </p:cNvPr>
          <p:cNvSpPr>
            <a:spLocks noGrp="1"/>
          </p:cNvSpPr>
          <p:nvPr>
            <p:ph type="ftr" sz="quarter" idx="15"/>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B3266DCC-1E16-BC44-BF6C-138430F705E6}"/>
              </a:ext>
            </a:extLst>
          </p:cNvPr>
          <p:cNvSpPr>
            <a:spLocks noGrp="1"/>
          </p:cNvSpPr>
          <p:nvPr>
            <p:ph type="sldNum" sz="quarter" idx="16"/>
          </p:nvPr>
        </p:nvSpPr>
        <p:spPr/>
        <p:txBody>
          <a:bodyPr/>
          <a:lstStyle>
            <a:lvl1pPr>
              <a:defRPr/>
            </a:lvl1pPr>
          </a:lstStyle>
          <a:p>
            <a:pPr>
              <a:defRPr/>
            </a:pPr>
            <a:fld id="{D31EFAC8-FE49-3F44-A413-8E0D220C979E}" type="slidenum">
              <a:rPr lang="fr-FR"/>
              <a:pPr>
                <a:defRPr/>
              </a:pPr>
              <a:t>‹#›</a:t>
            </a:fld>
            <a:endParaRPr lang="fr-FR" dirty="0"/>
          </a:p>
        </p:txBody>
      </p:sp>
    </p:spTree>
    <p:extLst>
      <p:ext uri="{BB962C8B-B14F-4D97-AF65-F5344CB8AC3E}">
        <p14:creationId xmlns:p14="http://schemas.microsoft.com/office/powerpoint/2010/main" val="98499046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0FA5C33-0829-754F-B9D6-E352AAE694F3}"/>
              </a:ext>
            </a:extLst>
          </p:cNvPr>
          <p:cNvSpPr>
            <a:spLocks noChangeArrowheads="1"/>
          </p:cNvSpPr>
          <p:nvPr userDrawn="1"/>
        </p:nvSpPr>
        <p:spPr bwMode="auto">
          <a:xfrm>
            <a:off x="696384" y="2082800"/>
            <a:ext cx="4705349"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CH" sz="1800">
              <a:cs typeface="Arial" panose="020B0604020202020204" pitchFamily="34" charset="0"/>
            </a:endParaRPr>
          </a:p>
        </p:txBody>
      </p:sp>
      <p:sp>
        <p:nvSpPr>
          <p:cNvPr id="5" name="ZoneTexte 2">
            <a:extLst>
              <a:ext uri="{FF2B5EF4-FFF2-40B4-BE49-F238E27FC236}">
                <a16:creationId xmlns:a16="http://schemas.microsoft.com/office/drawing/2014/main" id="{77069668-55A6-864C-B874-FA4FDCFB6B02}"/>
              </a:ext>
            </a:extLst>
          </p:cNvPr>
          <p:cNvSpPr txBox="1">
            <a:spLocks noChangeArrowheads="1"/>
          </p:cNvSpPr>
          <p:nvPr userDrawn="1"/>
        </p:nvSpPr>
        <p:spPr bwMode="auto">
          <a:xfrm>
            <a:off x="694267" y="1658939"/>
            <a:ext cx="5092700" cy="166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a:spAutoFit/>
          </a:bodyPr>
          <a:lstStyle/>
          <a:p>
            <a:r>
              <a:rPr lang="fr-FR" altLang="en-CH" sz="2100">
                <a:solidFill>
                  <a:schemeClr val="tx2"/>
                </a:solidFill>
              </a:rPr>
              <a:t>Cliquez pour modifier les styles du texte du masque</a:t>
            </a:r>
          </a:p>
          <a:p>
            <a:pPr lvl="1"/>
            <a:r>
              <a:rPr lang="fr-FR" altLang="en-CH" sz="2100">
                <a:solidFill>
                  <a:schemeClr val="tx2"/>
                </a:solidFill>
              </a:rPr>
              <a:t>Deuxième niveau</a:t>
            </a:r>
          </a:p>
          <a:p>
            <a:pPr lvl="2"/>
            <a:r>
              <a:rPr lang="fr-FR" altLang="en-CH" sz="2100">
                <a:solidFill>
                  <a:schemeClr val="tx2"/>
                </a:solidFill>
              </a:rPr>
              <a:t>Troisième niveau</a:t>
            </a:r>
          </a:p>
          <a:p>
            <a:endParaRPr lang="fr-FR" altLang="en-CH" sz="1800"/>
          </a:p>
        </p:txBody>
      </p:sp>
      <p:sp>
        <p:nvSpPr>
          <p:cNvPr id="7" name="Titre 1"/>
          <p:cNvSpPr>
            <a:spLocks noGrp="1"/>
          </p:cNvSpPr>
          <p:nvPr>
            <p:ph type="title"/>
          </p:nvPr>
        </p:nvSpPr>
        <p:spPr>
          <a:xfrm>
            <a:off x="696001" y="465592"/>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6" name="Espace réservé de la date 3">
            <a:extLst>
              <a:ext uri="{FF2B5EF4-FFF2-40B4-BE49-F238E27FC236}">
                <a16:creationId xmlns:a16="http://schemas.microsoft.com/office/drawing/2014/main" id="{B4D6131D-9966-F44F-81AF-E67C35ED5313}"/>
              </a:ext>
            </a:extLst>
          </p:cNvPr>
          <p:cNvSpPr>
            <a:spLocks noGrp="1"/>
          </p:cNvSpPr>
          <p:nvPr>
            <p:ph type="dt" sz="half" idx="15"/>
          </p:nvPr>
        </p:nvSpPr>
        <p:spPr/>
        <p:txBody>
          <a:bodyPr/>
          <a:lstStyle>
            <a:lvl1pPr>
              <a:defRPr/>
            </a:lvl1pPr>
          </a:lstStyle>
          <a:p>
            <a:pPr>
              <a:defRPr/>
            </a:pPr>
            <a:fld id="{2E650C9D-7DE8-0347-8133-4FF9129164A4}" type="datetime1">
              <a:rPr lang="de-CH" smtClean="0"/>
              <a:t>24.10.23</a:t>
            </a:fld>
            <a:endParaRPr lang="fr-FR"/>
          </a:p>
        </p:txBody>
      </p:sp>
      <p:sp>
        <p:nvSpPr>
          <p:cNvPr id="8" name="Espace réservé du pied de page 4">
            <a:extLst>
              <a:ext uri="{FF2B5EF4-FFF2-40B4-BE49-F238E27FC236}">
                <a16:creationId xmlns:a16="http://schemas.microsoft.com/office/drawing/2014/main" id="{8FFBDCE7-4E7F-704E-AAB5-4EA0A6D1C87B}"/>
              </a:ext>
            </a:extLst>
          </p:cNvPr>
          <p:cNvSpPr>
            <a:spLocks noGrp="1"/>
          </p:cNvSpPr>
          <p:nvPr>
            <p:ph type="ftr" sz="quarter" idx="16"/>
          </p:nvPr>
        </p:nvSpPr>
        <p:spPr/>
        <p:txBody>
          <a:bodyPr/>
          <a:lstStyle>
            <a:lvl1pPr>
              <a:defRPr/>
            </a:lvl1pPr>
          </a:lstStyle>
          <a:p>
            <a:pPr>
              <a:defRPr/>
            </a:pPr>
            <a:endParaRPr lang="fr-FR"/>
          </a:p>
        </p:txBody>
      </p:sp>
      <p:sp>
        <p:nvSpPr>
          <p:cNvPr id="9" name="Espace réservé du numéro de diapositive 5">
            <a:extLst>
              <a:ext uri="{FF2B5EF4-FFF2-40B4-BE49-F238E27FC236}">
                <a16:creationId xmlns:a16="http://schemas.microsoft.com/office/drawing/2014/main" id="{65EF570F-4997-F146-92B2-AA45FFBF1978}"/>
              </a:ext>
            </a:extLst>
          </p:cNvPr>
          <p:cNvSpPr>
            <a:spLocks noGrp="1"/>
          </p:cNvSpPr>
          <p:nvPr>
            <p:ph type="sldNum" sz="quarter" idx="17"/>
          </p:nvPr>
        </p:nvSpPr>
        <p:spPr/>
        <p:txBody>
          <a:bodyPr/>
          <a:lstStyle>
            <a:lvl1pPr>
              <a:defRPr/>
            </a:lvl1pPr>
          </a:lstStyle>
          <a:p>
            <a:pPr>
              <a:defRPr/>
            </a:pPr>
            <a:fld id="{55702256-0E1B-6F4C-9C8A-77A42DF7AB2F}" type="slidenum">
              <a:rPr lang="fr-FR"/>
              <a:pPr>
                <a:defRPr/>
              </a:pPr>
              <a:t>‹#›</a:t>
            </a:fld>
            <a:endParaRPr lang="fr-FR"/>
          </a:p>
        </p:txBody>
      </p:sp>
    </p:spTree>
    <p:extLst>
      <p:ext uri="{BB962C8B-B14F-4D97-AF65-F5344CB8AC3E}">
        <p14:creationId xmlns:p14="http://schemas.microsoft.com/office/powerpoint/2010/main" val="1078839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2" y="2519916"/>
            <a:ext cx="10799999" cy="2494871"/>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4" name="Espace réservé de la date 3">
            <a:extLst>
              <a:ext uri="{FF2B5EF4-FFF2-40B4-BE49-F238E27FC236}">
                <a16:creationId xmlns:a16="http://schemas.microsoft.com/office/drawing/2014/main" id="{CF21CA23-76F6-AF4A-9872-364D6BAEE478}"/>
              </a:ext>
            </a:extLst>
          </p:cNvPr>
          <p:cNvSpPr>
            <a:spLocks noGrp="1"/>
          </p:cNvSpPr>
          <p:nvPr>
            <p:ph type="dt" sz="half" idx="14"/>
          </p:nvPr>
        </p:nvSpPr>
        <p:spPr/>
        <p:txBody>
          <a:bodyPr/>
          <a:lstStyle>
            <a:lvl1pPr>
              <a:defRPr/>
            </a:lvl1pPr>
          </a:lstStyle>
          <a:p>
            <a:pPr>
              <a:defRPr/>
            </a:pPr>
            <a:fld id="{9AB83BA1-D724-D946-AF2B-FFE3C9FF42BF}" type="datetime1">
              <a:rPr lang="de-CH" smtClean="0"/>
              <a:t>24.10.23</a:t>
            </a:fld>
            <a:endParaRPr lang="fr-FR" dirty="0"/>
          </a:p>
        </p:txBody>
      </p:sp>
      <p:sp>
        <p:nvSpPr>
          <p:cNvPr id="5" name="Espace réservé du pied de page 4">
            <a:extLst>
              <a:ext uri="{FF2B5EF4-FFF2-40B4-BE49-F238E27FC236}">
                <a16:creationId xmlns:a16="http://schemas.microsoft.com/office/drawing/2014/main" id="{0DB143C0-2764-3A47-B28A-705447FB317E}"/>
              </a:ext>
            </a:extLst>
          </p:cNvPr>
          <p:cNvSpPr>
            <a:spLocks noGrp="1"/>
          </p:cNvSpPr>
          <p:nvPr>
            <p:ph type="ftr" sz="quarter" idx="15"/>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DB581440-2AAC-2146-93A3-2AE35CCBAB9E}"/>
              </a:ext>
            </a:extLst>
          </p:cNvPr>
          <p:cNvSpPr>
            <a:spLocks noGrp="1"/>
          </p:cNvSpPr>
          <p:nvPr>
            <p:ph type="sldNum" sz="quarter" idx="16"/>
          </p:nvPr>
        </p:nvSpPr>
        <p:spPr/>
        <p:txBody>
          <a:bodyPr/>
          <a:lstStyle>
            <a:lvl1pPr>
              <a:defRPr/>
            </a:lvl1pPr>
          </a:lstStyle>
          <a:p>
            <a:pPr>
              <a:defRPr/>
            </a:pPr>
            <a:fld id="{10531DDA-A54C-4749-9E91-AB66529021CF}" type="slidenum">
              <a:rPr lang="fr-FR"/>
              <a:pPr>
                <a:defRPr/>
              </a:pPr>
              <a:t>‹#›</a:t>
            </a:fld>
            <a:endParaRPr lang="fr-FR" dirty="0"/>
          </a:p>
        </p:txBody>
      </p:sp>
    </p:spTree>
    <p:extLst>
      <p:ext uri="{BB962C8B-B14F-4D97-AF65-F5344CB8AC3E}">
        <p14:creationId xmlns:p14="http://schemas.microsoft.com/office/powerpoint/2010/main" val="650240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24/10/2023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70112769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6" y="478540"/>
            <a:ext cx="10801351" cy="1084263"/>
          </a:xfrm>
        </p:spPr>
        <p:txBody>
          <a:bodyPr/>
          <a:lstStyle/>
          <a:p>
            <a:r>
              <a:rPr lang="en-US" dirty="0"/>
              <a:t>Click to edit Master title style</a:t>
            </a:r>
          </a:p>
        </p:txBody>
      </p:sp>
      <p:sp>
        <p:nvSpPr>
          <p:cNvPr id="5" name="Text Placeholder 2"/>
          <p:cNvSpPr>
            <a:spLocks noGrp="1"/>
          </p:cNvSpPr>
          <p:nvPr>
            <p:ph type="body" idx="15"/>
          </p:nvPr>
        </p:nvSpPr>
        <p:spPr bwMode="auto">
          <a:xfrm>
            <a:off x="4116387" y="1601378"/>
            <a:ext cx="3960000" cy="1131215"/>
          </a:xfrm>
          <a:prstGeom prst="rect">
            <a:avLst/>
          </a:prstGeom>
          <a:solidFill>
            <a:schemeClr val="accent6"/>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Picture Placeholder 10"/>
          <p:cNvSpPr>
            <a:spLocks noGrp="1"/>
          </p:cNvSpPr>
          <p:nvPr>
            <p:ph type="pic" sz="quarter" idx="16"/>
          </p:nvPr>
        </p:nvSpPr>
        <p:spPr bwMode="auto">
          <a:xfrm>
            <a:off x="4116388" y="2732444"/>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10" name="Text Placeholder 2"/>
          <p:cNvSpPr>
            <a:spLocks noGrp="1"/>
          </p:cNvSpPr>
          <p:nvPr>
            <p:ph type="body" idx="20"/>
          </p:nvPr>
        </p:nvSpPr>
        <p:spPr bwMode="auto">
          <a:xfrm>
            <a:off x="3275" y="5078526"/>
            <a:ext cx="3960000" cy="1131215"/>
          </a:xfrm>
          <a:prstGeom prst="rect">
            <a:avLst/>
          </a:prstGeom>
          <a:solidFill>
            <a:schemeClr val="accent6"/>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1" name="Picture Placeholder 10"/>
          <p:cNvSpPr>
            <a:spLocks noGrp="1"/>
          </p:cNvSpPr>
          <p:nvPr>
            <p:ph type="pic" sz="quarter" idx="21"/>
          </p:nvPr>
        </p:nvSpPr>
        <p:spPr bwMode="auto">
          <a:xfrm>
            <a:off x="4052" y="1601378"/>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12" name="Text Placeholder 2"/>
          <p:cNvSpPr>
            <a:spLocks noGrp="1"/>
          </p:cNvSpPr>
          <p:nvPr>
            <p:ph type="body" idx="22"/>
          </p:nvPr>
        </p:nvSpPr>
        <p:spPr bwMode="auto">
          <a:xfrm>
            <a:off x="8232388" y="5078526"/>
            <a:ext cx="3960000" cy="1131215"/>
          </a:xfrm>
          <a:prstGeom prst="rect">
            <a:avLst/>
          </a:prstGeom>
          <a:solidFill>
            <a:schemeClr val="accent6"/>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3" name="Picture Placeholder 10"/>
          <p:cNvSpPr>
            <a:spLocks noGrp="1"/>
          </p:cNvSpPr>
          <p:nvPr>
            <p:ph type="pic" sz="quarter" idx="23"/>
          </p:nvPr>
        </p:nvSpPr>
        <p:spPr bwMode="auto">
          <a:xfrm>
            <a:off x="8232389" y="1601378"/>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9" name="Date Placeholder 3">
            <a:extLst>
              <a:ext uri="{FF2B5EF4-FFF2-40B4-BE49-F238E27FC236}">
                <a16:creationId xmlns:a16="http://schemas.microsoft.com/office/drawing/2014/main" id="{A154C35A-5B7C-F244-80AE-7267D3443727}"/>
              </a:ext>
            </a:extLst>
          </p:cNvPr>
          <p:cNvSpPr>
            <a:spLocks noGrp="1"/>
          </p:cNvSpPr>
          <p:nvPr>
            <p:ph type="dt" sz="half" idx="24"/>
          </p:nvPr>
        </p:nvSpPr>
        <p:spPr bwMode="auto"/>
        <p:txBody>
          <a:bodyPr/>
          <a:lstStyle>
            <a:lvl1pPr>
              <a:defRPr/>
            </a:lvl1pPr>
          </a:lstStyle>
          <a:p>
            <a:pPr>
              <a:defRPr/>
            </a:pPr>
            <a:fld id="{32BD067B-375E-BE4D-BDA0-BBA27803228A}" type="datetime1">
              <a:rPr lang="de-CH" smtClean="0"/>
              <a:t>24.10.23</a:t>
            </a:fld>
            <a:endParaRPr lang="en-US"/>
          </a:p>
        </p:txBody>
      </p:sp>
      <p:sp>
        <p:nvSpPr>
          <p:cNvPr id="14" name="Footer Placeholder 5">
            <a:extLst>
              <a:ext uri="{FF2B5EF4-FFF2-40B4-BE49-F238E27FC236}">
                <a16:creationId xmlns:a16="http://schemas.microsoft.com/office/drawing/2014/main" id="{45AD8259-1E85-1348-B37E-93EC25A78229}"/>
              </a:ext>
            </a:extLst>
          </p:cNvPr>
          <p:cNvSpPr>
            <a:spLocks noGrp="1"/>
          </p:cNvSpPr>
          <p:nvPr>
            <p:ph type="ftr" sz="quarter" idx="25"/>
          </p:nvPr>
        </p:nvSpPr>
        <p:spPr bwMode="auto"/>
        <p:txBody>
          <a:bodyPr/>
          <a:lstStyle>
            <a:lvl1pPr>
              <a:defRPr/>
            </a:lvl1pPr>
          </a:lstStyle>
          <a:p>
            <a:pPr>
              <a:defRPr/>
            </a:pPr>
            <a:endParaRPr lang="en-US"/>
          </a:p>
        </p:txBody>
      </p:sp>
      <p:sp>
        <p:nvSpPr>
          <p:cNvPr id="15" name="Slide Number Placeholder 13">
            <a:extLst>
              <a:ext uri="{FF2B5EF4-FFF2-40B4-BE49-F238E27FC236}">
                <a16:creationId xmlns:a16="http://schemas.microsoft.com/office/drawing/2014/main" id="{A2A02AD2-30C3-CA43-B97D-143EED8CA2BD}"/>
              </a:ext>
            </a:extLst>
          </p:cNvPr>
          <p:cNvSpPr>
            <a:spLocks noGrp="1"/>
          </p:cNvSpPr>
          <p:nvPr>
            <p:ph type="sldNum" sz="quarter" idx="26"/>
          </p:nvPr>
        </p:nvSpPr>
        <p:spPr bwMode="auto"/>
        <p:txBody>
          <a:bodyPr/>
          <a:lstStyle>
            <a:lvl1pPr>
              <a:defRPr/>
            </a:lvl1pPr>
          </a:lstStyle>
          <a:p>
            <a:pPr>
              <a:defRPr/>
            </a:pPr>
            <a:fld id="{3843A5D4-743A-D148-B90B-A1D396A897A3}" type="slidenum">
              <a:rPr lang="en-US"/>
              <a:pPr>
                <a:defRPr/>
              </a:pPr>
              <a:t>‹#›</a:t>
            </a:fld>
            <a:endParaRPr lang="en-US"/>
          </a:p>
        </p:txBody>
      </p:sp>
    </p:spTree>
    <p:extLst>
      <p:ext uri="{BB962C8B-B14F-4D97-AF65-F5344CB8AC3E}">
        <p14:creationId xmlns:p14="http://schemas.microsoft.com/office/powerpoint/2010/main" val="328074424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3"/>
            <a:ext cx="12192000" cy="2494871"/>
          </a:xfrm>
          <a:pattFill prst="smCheck">
            <a:fgClr>
              <a:schemeClr val="bg2"/>
            </a:fgClr>
            <a:bgClr>
              <a:schemeClr val="bg1"/>
            </a:bgClr>
          </a:pattFill>
        </p:spPr>
        <p:txBody>
          <a:bodyPr rtlCol="0" anchor="ctr">
            <a:normAutofit/>
          </a:bodyPr>
          <a:lstStyle>
            <a:lvl1pPr algn="ctr">
              <a:defRPr/>
            </a:lvl1pPr>
          </a:lstStyle>
          <a:p>
            <a:pPr lvl="0"/>
            <a:r>
              <a:rPr lang="fr-FR" noProof="0" dirty="0"/>
              <a:t>Faire glisser l'image vers l'espace réservé ou cliquer sur l'icône pour l'ajouter</a:t>
            </a:r>
          </a:p>
        </p:txBody>
      </p:sp>
      <p:sp>
        <p:nvSpPr>
          <p:cNvPr id="8" name="Text Placeholder 5"/>
          <p:cNvSpPr>
            <a:spLocks noGrp="1"/>
          </p:cNvSpPr>
          <p:nvPr>
            <p:ph type="body" sz="quarter" idx="14"/>
          </p:nvPr>
        </p:nvSpPr>
        <p:spPr bwMode="auto">
          <a:xfrm>
            <a:off x="696000" y="4600353"/>
            <a:ext cx="3416525" cy="1560510"/>
          </a:xfrm>
          <a:solidFill>
            <a:schemeClr val="tx1"/>
          </a:solidFill>
        </p:spPr>
        <p:txBody>
          <a:bodyPr lIns="72000" anchor="ctr"/>
          <a:lstStyle>
            <a:lvl1pPr algn="ctr">
              <a:buFontTx/>
              <a:buNone/>
              <a:defRPr sz="1575">
                <a:solidFill>
                  <a:schemeClr val="bg1"/>
                </a:solidFill>
              </a:defRPr>
            </a:lvl1pPr>
            <a:lvl2pPr marL="342900" indent="0" algn="ctr">
              <a:buFontTx/>
              <a:buNone/>
              <a:defRPr sz="1350">
                <a:solidFill>
                  <a:schemeClr val="bg1"/>
                </a:solidFill>
              </a:defRPr>
            </a:lvl2pPr>
            <a:lvl3pPr marL="685800" indent="0" algn="ctr">
              <a:buFontTx/>
              <a:buNone/>
              <a:defRPr sz="1350">
                <a:solidFill>
                  <a:schemeClr val="bg1"/>
                </a:solidFill>
              </a:defRPr>
            </a:lvl3pPr>
          </a:lstStyle>
          <a:p>
            <a:pPr lvl="0"/>
            <a:r>
              <a:rPr lang="en-US" dirty="0"/>
              <a:t>Edit Master text styles</a:t>
            </a:r>
          </a:p>
        </p:txBody>
      </p:sp>
      <p:sp>
        <p:nvSpPr>
          <p:cNvPr id="9" name="Text Placeholder 5"/>
          <p:cNvSpPr>
            <a:spLocks noGrp="1"/>
          </p:cNvSpPr>
          <p:nvPr>
            <p:ph type="body" sz="quarter" idx="15"/>
          </p:nvPr>
        </p:nvSpPr>
        <p:spPr bwMode="auto">
          <a:xfrm>
            <a:off x="4409907" y="4600354"/>
            <a:ext cx="3377036" cy="1560511"/>
          </a:xfrm>
          <a:solidFill>
            <a:schemeClr val="tx1"/>
          </a:solidFill>
        </p:spPr>
        <p:txBody>
          <a:bodyPr lIns="72000" anchor="ctr"/>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r>
              <a:rPr lang="en-US" dirty="0"/>
              <a:t>Edit Master text styles</a:t>
            </a:r>
          </a:p>
        </p:txBody>
      </p:sp>
      <p:sp>
        <p:nvSpPr>
          <p:cNvPr id="10" name="Text Placeholder 5"/>
          <p:cNvSpPr>
            <a:spLocks noGrp="1"/>
          </p:cNvSpPr>
          <p:nvPr>
            <p:ph type="body" sz="quarter" idx="19"/>
          </p:nvPr>
        </p:nvSpPr>
        <p:spPr bwMode="auto">
          <a:xfrm>
            <a:off x="8084327" y="4600353"/>
            <a:ext cx="3411672" cy="1560510"/>
          </a:xfrm>
          <a:solidFill>
            <a:schemeClr val="tx1"/>
          </a:solidFill>
        </p:spPr>
        <p:txBody>
          <a:bodyPr lIns="72000" anchor="ctr"/>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r>
              <a:rPr lang="en-US" dirty="0"/>
              <a:t>Edit Master text styles</a:t>
            </a:r>
          </a:p>
        </p:txBody>
      </p:sp>
      <p:sp>
        <p:nvSpPr>
          <p:cNvPr id="11" name="Espace réservé de la date 3">
            <a:extLst>
              <a:ext uri="{FF2B5EF4-FFF2-40B4-BE49-F238E27FC236}">
                <a16:creationId xmlns:a16="http://schemas.microsoft.com/office/drawing/2014/main" id="{D13C4DC0-4A07-BA44-8FB9-778D7EA800B7}"/>
              </a:ext>
            </a:extLst>
          </p:cNvPr>
          <p:cNvSpPr>
            <a:spLocks noGrp="1"/>
          </p:cNvSpPr>
          <p:nvPr>
            <p:ph type="dt" sz="half" idx="20"/>
          </p:nvPr>
        </p:nvSpPr>
        <p:spPr/>
        <p:txBody>
          <a:bodyPr/>
          <a:lstStyle>
            <a:lvl1pPr>
              <a:defRPr/>
            </a:lvl1pPr>
          </a:lstStyle>
          <a:p>
            <a:pPr>
              <a:defRPr/>
            </a:pPr>
            <a:fld id="{ED053EEE-0EC6-6547-AFA9-FC9EF1B02371}" type="datetime1">
              <a:rPr lang="de-CH" smtClean="0"/>
              <a:t>24.10.23</a:t>
            </a:fld>
            <a:endParaRPr lang="fr-FR" dirty="0"/>
          </a:p>
        </p:txBody>
      </p:sp>
      <p:sp>
        <p:nvSpPr>
          <p:cNvPr id="13" name="Espace réservé du pied de page 4">
            <a:extLst>
              <a:ext uri="{FF2B5EF4-FFF2-40B4-BE49-F238E27FC236}">
                <a16:creationId xmlns:a16="http://schemas.microsoft.com/office/drawing/2014/main" id="{E98240A6-8A23-384D-94A3-9F38CAC41D35}"/>
              </a:ext>
            </a:extLst>
          </p:cNvPr>
          <p:cNvSpPr>
            <a:spLocks noGrp="1"/>
          </p:cNvSpPr>
          <p:nvPr>
            <p:ph type="ftr" sz="quarter" idx="21"/>
          </p:nvPr>
        </p:nvSpPr>
        <p:spPr/>
        <p:txBody>
          <a:bodyPr/>
          <a:lstStyle>
            <a:lvl1pPr>
              <a:defRPr/>
            </a:lvl1pPr>
          </a:lstStyle>
          <a:p>
            <a:pPr>
              <a:defRPr/>
            </a:pPr>
            <a:endParaRPr lang="fr-FR"/>
          </a:p>
        </p:txBody>
      </p:sp>
      <p:sp>
        <p:nvSpPr>
          <p:cNvPr id="14" name="Espace réservé du numéro de diapositive 5">
            <a:extLst>
              <a:ext uri="{FF2B5EF4-FFF2-40B4-BE49-F238E27FC236}">
                <a16:creationId xmlns:a16="http://schemas.microsoft.com/office/drawing/2014/main" id="{0382F2E5-A27B-CD4A-B0A4-4D501F603412}"/>
              </a:ext>
            </a:extLst>
          </p:cNvPr>
          <p:cNvSpPr>
            <a:spLocks noGrp="1"/>
          </p:cNvSpPr>
          <p:nvPr>
            <p:ph type="sldNum" sz="quarter" idx="22"/>
          </p:nvPr>
        </p:nvSpPr>
        <p:spPr/>
        <p:txBody>
          <a:bodyPr/>
          <a:lstStyle>
            <a:lvl1pPr>
              <a:defRPr/>
            </a:lvl1pPr>
          </a:lstStyle>
          <a:p>
            <a:pPr>
              <a:defRPr/>
            </a:pPr>
            <a:fld id="{85DBC0C8-A904-A84F-9D0B-C2171D0A1279}" type="slidenum">
              <a:rPr lang="fr-FR"/>
              <a:pPr>
                <a:defRPr/>
              </a:pPr>
              <a:t>‹#›</a:t>
            </a:fld>
            <a:endParaRPr lang="fr-FR" dirty="0"/>
          </a:p>
        </p:txBody>
      </p:sp>
    </p:spTree>
    <p:extLst>
      <p:ext uri="{BB962C8B-B14F-4D97-AF65-F5344CB8AC3E}">
        <p14:creationId xmlns:p14="http://schemas.microsoft.com/office/powerpoint/2010/main" val="84251230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6" y="476250"/>
            <a:ext cx="10801351" cy="973138"/>
          </a:xfrm>
        </p:spPr>
        <p:txBody>
          <a:bodyPr/>
          <a:lstStyle/>
          <a:p>
            <a:r>
              <a:rPr lang="en-US" dirty="0"/>
              <a:t>Click to edit Master title style</a:t>
            </a:r>
          </a:p>
        </p:txBody>
      </p:sp>
      <p:sp>
        <p:nvSpPr>
          <p:cNvPr id="5" name="Picture Placeholder 10"/>
          <p:cNvSpPr>
            <a:spLocks noGrp="1"/>
          </p:cNvSpPr>
          <p:nvPr>
            <p:ph type="pic" sz="quarter" idx="13"/>
          </p:nvPr>
        </p:nvSpPr>
        <p:spPr bwMode="auto">
          <a:xfrm>
            <a:off x="694650" y="1684948"/>
            <a:ext cx="10801351" cy="2563906"/>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6" name="Text Placeholder 5"/>
          <p:cNvSpPr>
            <a:spLocks noGrp="1"/>
          </p:cNvSpPr>
          <p:nvPr>
            <p:ph type="body" sz="quarter" idx="14"/>
          </p:nvPr>
        </p:nvSpPr>
        <p:spPr bwMode="auto">
          <a:xfrm>
            <a:off x="695325" y="4391027"/>
            <a:ext cx="3415859"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7" name="Text Placeholder 5"/>
          <p:cNvSpPr>
            <a:spLocks noGrp="1"/>
          </p:cNvSpPr>
          <p:nvPr>
            <p:ph type="body" sz="quarter" idx="15"/>
          </p:nvPr>
        </p:nvSpPr>
        <p:spPr bwMode="auto">
          <a:xfrm>
            <a:off x="4410237" y="4393425"/>
            <a:ext cx="3376379"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11" name="Text Placeholder 5"/>
          <p:cNvSpPr>
            <a:spLocks noGrp="1"/>
          </p:cNvSpPr>
          <p:nvPr>
            <p:ph type="body" sz="quarter" idx="19"/>
          </p:nvPr>
        </p:nvSpPr>
        <p:spPr bwMode="auto">
          <a:xfrm>
            <a:off x="8085670" y="4393425"/>
            <a:ext cx="3411007"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8" name="Date Placeholder 2">
            <a:extLst>
              <a:ext uri="{FF2B5EF4-FFF2-40B4-BE49-F238E27FC236}">
                <a16:creationId xmlns:a16="http://schemas.microsoft.com/office/drawing/2014/main" id="{93B6E174-779E-2549-B3CB-7789DAD394F2}"/>
              </a:ext>
            </a:extLst>
          </p:cNvPr>
          <p:cNvSpPr>
            <a:spLocks noGrp="1"/>
          </p:cNvSpPr>
          <p:nvPr>
            <p:ph type="dt" sz="half" idx="20"/>
          </p:nvPr>
        </p:nvSpPr>
        <p:spPr bwMode="auto"/>
        <p:txBody>
          <a:bodyPr/>
          <a:lstStyle>
            <a:lvl1pPr>
              <a:defRPr/>
            </a:lvl1pPr>
          </a:lstStyle>
          <a:p>
            <a:pPr>
              <a:defRPr/>
            </a:pPr>
            <a:fld id="{5C83E6EB-1A90-9840-8B40-BA4BF553E6D1}" type="datetime1">
              <a:rPr lang="de-CH" smtClean="0"/>
              <a:t>24.10.23</a:t>
            </a:fld>
            <a:endParaRPr lang="en-US"/>
          </a:p>
        </p:txBody>
      </p:sp>
      <p:sp>
        <p:nvSpPr>
          <p:cNvPr id="9" name="Footer Placeholder 3">
            <a:extLst>
              <a:ext uri="{FF2B5EF4-FFF2-40B4-BE49-F238E27FC236}">
                <a16:creationId xmlns:a16="http://schemas.microsoft.com/office/drawing/2014/main" id="{B853A0F6-3FA9-7D42-8E59-9F5E054C6739}"/>
              </a:ext>
            </a:extLst>
          </p:cNvPr>
          <p:cNvSpPr>
            <a:spLocks noGrp="1"/>
          </p:cNvSpPr>
          <p:nvPr>
            <p:ph type="ftr" sz="quarter" idx="21"/>
          </p:nvPr>
        </p:nvSpPr>
        <p:spPr bwMode="auto"/>
        <p:txBody>
          <a:bodyPr/>
          <a:lstStyle>
            <a:lvl1pPr>
              <a:defRPr/>
            </a:lvl1pPr>
          </a:lstStyle>
          <a:p>
            <a:pPr>
              <a:defRPr/>
            </a:pPr>
            <a:endParaRPr lang="en-US"/>
          </a:p>
        </p:txBody>
      </p:sp>
      <p:sp>
        <p:nvSpPr>
          <p:cNvPr id="10" name="Slide Number Placeholder 4">
            <a:extLst>
              <a:ext uri="{FF2B5EF4-FFF2-40B4-BE49-F238E27FC236}">
                <a16:creationId xmlns:a16="http://schemas.microsoft.com/office/drawing/2014/main" id="{366165D1-FF93-5545-9128-887E6F770689}"/>
              </a:ext>
            </a:extLst>
          </p:cNvPr>
          <p:cNvSpPr>
            <a:spLocks noGrp="1"/>
          </p:cNvSpPr>
          <p:nvPr>
            <p:ph type="sldNum" sz="quarter" idx="22"/>
          </p:nvPr>
        </p:nvSpPr>
        <p:spPr bwMode="auto"/>
        <p:txBody>
          <a:bodyPr/>
          <a:lstStyle>
            <a:lvl1pPr>
              <a:defRPr/>
            </a:lvl1pPr>
          </a:lstStyle>
          <a:p>
            <a:pPr>
              <a:defRPr/>
            </a:pPr>
            <a:fld id="{1434DE53-75DD-F045-A9D6-4A20EFE2B3B8}" type="slidenum">
              <a:rPr lang="en-US"/>
              <a:pPr>
                <a:defRPr/>
              </a:pPr>
              <a:t>‹#›</a:t>
            </a:fld>
            <a:endParaRPr lang="en-US"/>
          </a:p>
        </p:txBody>
      </p:sp>
    </p:spTree>
    <p:extLst>
      <p:ext uri="{BB962C8B-B14F-4D97-AF65-F5344CB8AC3E}">
        <p14:creationId xmlns:p14="http://schemas.microsoft.com/office/powerpoint/2010/main" val="398769149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5" name="Espace réservé de la date 3">
            <a:extLst>
              <a:ext uri="{FF2B5EF4-FFF2-40B4-BE49-F238E27FC236}">
                <a16:creationId xmlns:a16="http://schemas.microsoft.com/office/drawing/2014/main" id="{98940E45-C9D9-B641-BB28-BF9D8D66AAC9}"/>
              </a:ext>
            </a:extLst>
          </p:cNvPr>
          <p:cNvSpPr>
            <a:spLocks noGrp="1"/>
          </p:cNvSpPr>
          <p:nvPr>
            <p:ph type="dt" sz="half" idx="15"/>
          </p:nvPr>
        </p:nvSpPr>
        <p:spPr/>
        <p:txBody>
          <a:bodyPr/>
          <a:lstStyle>
            <a:lvl1pPr>
              <a:defRPr/>
            </a:lvl1pPr>
          </a:lstStyle>
          <a:p>
            <a:pPr>
              <a:defRPr/>
            </a:pPr>
            <a:fld id="{CE400A17-03AA-A84F-9CEF-7BECEDFEF5E3}" type="datetime1">
              <a:rPr lang="de-CH" smtClean="0"/>
              <a:t>24.10.23</a:t>
            </a:fld>
            <a:endParaRPr lang="fr-FR" dirty="0"/>
          </a:p>
        </p:txBody>
      </p:sp>
      <p:sp>
        <p:nvSpPr>
          <p:cNvPr id="6" name="Espace réservé du pied de page 4">
            <a:extLst>
              <a:ext uri="{FF2B5EF4-FFF2-40B4-BE49-F238E27FC236}">
                <a16:creationId xmlns:a16="http://schemas.microsoft.com/office/drawing/2014/main" id="{1D6BEF59-B387-1844-94B9-D9324F82CC48}"/>
              </a:ext>
            </a:extLst>
          </p:cNvPr>
          <p:cNvSpPr>
            <a:spLocks noGrp="1"/>
          </p:cNvSpPr>
          <p:nvPr>
            <p:ph type="ftr" sz="quarter" idx="16"/>
          </p:nvPr>
        </p:nvSpPr>
        <p:spPr/>
        <p:txBody>
          <a:bodyPr/>
          <a:lstStyle>
            <a:lvl1pPr>
              <a:defRPr/>
            </a:lvl1pPr>
          </a:lstStyle>
          <a:p>
            <a:pPr>
              <a:defRPr/>
            </a:pPr>
            <a:endParaRPr lang="fr-FR"/>
          </a:p>
        </p:txBody>
      </p:sp>
      <p:sp>
        <p:nvSpPr>
          <p:cNvPr id="8" name="Espace réservé du numéro de diapositive 5">
            <a:extLst>
              <a:ext uri="{FF2B5EF4-FFF2-40B4-BE49-F238E27FC236}">
                <a16:creationId xmlns:a16="http://schemas.microsoft.com/office/drawing/2014/main" id="{206B27B7-BA3E-7840-ADDD-1C96BF61D22D}"/>
              </a:ext>
            </a:extLst>
          </p:cNvPr>
          <p:cNvSpPr>
            <a:spLocks noGrp="1"/>
          </p:cNvSpPr>
          <p:nvPr>
            <p:ph type="sldNum" sz="quarter" idx="17"/>
          </p:nvPr>
        </p:nvSpPr>
        <p:spPr/>
        <p:txBody>
          <a:bodyPr/>
          <a:lstStyle>
            <a:lvl1pPr>
              <a:defRPr/>
            </a:lvl1pPr>
          </a:lstStyle>
          <a:p>
            <a:pPr>
              <a:defRPr/>
            </a:pPr>
            <a:fld id="{11184F97-0DE0-7949-80BD-14E41F573350}" type="slidenum">
              <a:rPr lang="fr-FR"/>
              <a:pPr>
                <a:defRPr/>
              </a:pPr>
              <a:t>‹#›</a:t>
            </a:fld>
            <a:endParaRPr lang="fr-FR" dirty="0"/>
          </a:p>
        </p:txBody>
      </p:sp>
    </p:spTree>
    <p:extLst>
      <p:ext uri="{BB962C8B-B14F-4D97-AF65-F5344CB8AC3E}">
        <p14:creationId xmlns:p14="http://schemas.microsoft.com/office/powerpoint/2010/main" val="424403779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20" name="Espace réservé du contenu 2"/>
          <p:cNvSpPr>
            <a:spLocks noGrp="1"/>
          </p:cNvSpPr>
          <p:nvPr>
            <p:ph idx="1"/>
          </p:nvPr>
        </p:nvSpPr>
        <p:spPr>
          <a:xfrm>
            <a:off x="696000" y="1767567"/>
            <a:ext cx="10800000" cy="1050063"/>
          </a:xfrm>
        </p:spPr>
        <p:txBody>
          <a:bodyPr/>
          <a:lstStyle/>
          <a:p>
            <a:pPr lvl="0"/>
            <a:r>
              <a:rPr lang="fr-FR"/>
              <a:t>Cliquez pour modifier les styles du texte du masque</a:t>
            </a:r>
          </a:p>
        </p:txBody>
      </p:sp>
      <p:sp>
        <p:nvSpPr>
          <p:cNvPr id="8" name="Espace réservé de la date 3">
            <a:extLst>
              <a:ext uri="{FF2B5EF4-FFF2-40B4-BE49-F238E27FC236}">
                <a16:creationId xmlns:a16="http://schemas.microsoft.com/office/drawing/2014/main" id="{9C8C1BA2-A8B4-9848-B26C-B07E832E8E18}"/>
              </a:ext>
            </a:extLst>
          </p:cNvPr>
          <p:cNvSpPr>
            <a:spLocks noGrp="1"/>
          </p:cNvSpPr>
          <p:nvPr>
            <p:ph type="dt" sz="half" idx="16"/>
          </p:nvPr>
        </p:nvSpPr>
        <p:spPr/>
        <p:txBody>
          <a:bodyPr/>
          <a:lstStyle>
            <a:lvl1pPr>
              <a:defRPr/>
            </a:lvl1pPr>
          </a:lstStyle>
          <a:p>
            <a:pPr>
              <a:defRPr/>
            </a:pPr>
            <a:fld id="{E2B50FA6-62A1-5A48-AA0C-A0D7A697A29A}" type="datetime1">
              <a:rPr lang="de-CH" smtClean="0"/>
              <a:t>24.10.23</a:t>
            </a:fld>
            <a:endParaRPr lang="fr-FR" dirty="0"/>
          </a:p>
        </p:txBody>
      </p:sp>
      <p:sp>
        <p:nvSpPr>
          <p:cNvPr id="9" name="Espace réservé du pied de page 4">
            <a:extLst>
              <a:ext uri="{FF2B5EF4-FFF2-40B4-BE49-F238E27FC236}">
                <a16:creationId xmlns:a16="http://schemas.microsoft.com/office/drawing/2014/main" id="{063837EC-5F8F-3B4C-A11E-E1428424BA17}"/>
              </a:ext>
            </a:extLst>
          </p:cNvPr>
          <p:cNvSpPr>
            <a:spLocks noGrp="1"/>
          </p:cNvSpPr>
          <p:nvPr>
            <p:ph type="ftr" sz="quarter" idx="17"/>
          </p:nvPr>
        </p:nvSpPr>
        <p:spPr/>
        <p:txBody>
          <a:bodyPr/>
          <a:lstStyle>
            <a:lvl1pPr>
              <a:defRPr/>
            </a:lvl1pPr>
          </a:lstStyle>
          <a:p>
            <a:pPr>
              <a:defRPr/>
            </a:pPr>
            <a:endParaRPr lang="fr-FR"/>
          </a:p>
        </p:txBody>
      </p:sp>
      <p:sp>
        <p:nvSpPr>
          <p:cNvPr id="10" name="Espace réservé du numéro de diapositive 5">
            <a:extLst>
              <a:ext uri="{FF2B5EF4-FFF2-40B4-BE49-F238E27FC236}">
                <a16:creationId xmlns:a16="http://schemas.microsoft.com/office/drawing/2014/main" id="{F7010AF7-1268-D64F-84DE-2026111AC5AC}"/>
              </a:ext>
            </a:extLst>
          </p:cNvPr>
          <p:cNvSpPr>
            <a:spLocks noGrp="1"/>
          </p:cNvSpPr>
          <p:nvPr>
            <p:ph type="sldNum" sz="quarter" idx="18"/>
          </p:nvPr>
        </p:nvSpPr>
        <p:spPr/>
        <p:txBody>
          <a:bodyPr/>
          <a:lstStyle>
            <a:lvl1pPr>
              <a:defRPr/>
            </a:lvl1pPr>
          </a:lstStyle>
          <a:p>
            <a:pPr>
              <a:defRPr/>
            </a:pPr>
            <a:fld id="{F3061154-C047-A144-B014-5CDE2A7D9FB1}" type="slidenum">
              <a:rPr lang="fr-FR"/>
              <a:pPr>
                <a:defRPr/>
              </a:pPr>
              <a:t>‹#›</a:t>
            </a:fld>
            <a:endParaRPr lang="fr-FR" dirty="0"/>
          </a:p>
        </p:txBody>
      </p:sp>
    </p:spTree>
    <p:extLst>
      <p:ext uri="{BB962C8B-B14F-4D97-AF65-F5344CB8AC3E}">
        <p14:creationId xmlns:p14="http://schemas.microsoft.com/office/powerpoint/2010/main" val="2327741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1" name="Espace réservé de la date 3">
            <a:extLst>
              <a:ext uri="{FF2B5EF4-FFF2-40B4-BE49-F238E27FC236}">
                <a16:creationId xmlns:a16="http://schemas.microsoft.com/office/drawing/2014/main" id="{5819A35C-0EFD-2349-BA02-21DFCD8D7475}"/>
              </a:ext>
            </a:extLst>
          </p:cNvPr>
          <p:cNvSpPr>
            <a:spLocks noGrp="1"/>
          </p:cNvSpPr>
          <p:nvPr>
            <p:ph type="dt" sz="half" idx="17"/>
          </p:nvPr>
        </p:nvSpPr>
        <p:spPr/>
        <p:txBody>
          <a:bodyPr/>
          <a:lstStyle>
            <a:lvl1pPr>
              <a:defRPr/>
            </a:lvl1pPr>
          </a:lstStyle>
          <a:p>
            <a:pPr>
              <a:defRPr/>
            </a:pPr>
            <a:fld id="{64E40FE0-A260-8944-9E1C-9BDA5D54C839}" type="datetime1">
              <a:rPr lang="de-CH" smtClean="0"/>
              <a:t>24.10.23</a:t>
            </a:fld>
            <a:endParaRPr lang="fr-FR" dirty="0"/>
          </a:p>
        </p:txBody>
      </p:sp>
      <p:sp>
        <p:nvSpPr>
          <p:cNvPr id="12" name="Espace réservé du pied de page 4">
            <a:extLst>
              <a:ext uri="{FF2B5EF4-FFF2-40B4-BE49-F238E27FC236}">
                <a16:creationId xmlns:a16="http://schemas.microsoft.com/office/drawing/2014/main" id="{F45F3289-F89E-E24F-A396-F0A61EE789FB}"/>
              </a:ext>
            </a:extLst>
          </p:cNvPr>
          <p:cNvSpPr>
            <a:spLocks noGrp="1"/>
          </p:cNvSpPr>
          <p:nvPr>
            <p:ph type="ftr" sz="quarter" idx="18"/>
          </p:nvPr>
        </p:nvSpPr>
        <p:spPr/>
        <p:txBody>
          <a:bodyPr/>
          <a:lstStyle>
            <a:lvl1pPr>
              <a:defRPr/>
            </a:lvl1pPr>
          </a:lstStyle>
          <a:p>
            <a:pPr>
              <a:defRPr/>
            </a:pPr>
            <a:endParaRPr lang="fr-FR"/>
          </a:p>
        </p:txBody>
      </p:sp>
      <p:sp>
        <p:nvSpPr>
          <p:cNvPr id="13" name="Espace réservé du numéro de diapositive 5">
            <a:extLst>
              <a:ext uri="{FF2B5EF4-FFF2-40B4-BE49-F238E27FC236}">
                <a16:creationId xmlns:a16="http://schemas.microsoft.com/office/drawing/2014/main" id="{2F292C72-0714-4C4C-8A40-ACA98D68D40E}"/>
              </a:ext>
            </a:extLst>
          </p:cNvPr>
          <p:cNvSpPr>
            <a:spLocks noGrp="1"/>
          </p:cNvSpPr>
          <p:nvPr>
            <p:ph type="sldNum" sz="quarter" idx="19"/>
          </p:nvPr>
        </p:nvSpPr>
        <p:spPr/>
        <p:txBody>
          <a:bodyPr/>
          <a:lstStyle>
            <a:lvl1pPr>
              <a:defRPr/>
            </a:lvl1pPr>
          </a:lstStyle>
          <a:p>
            <a:pPr>
              <a:defRPr/>
            </a:pPr>
            <a:fld id="{977FCE1B-1A68-9B4F-8D9A-4AD68235A486}" type="slidenum">
              <a:rPr lang="fr-FR"/>
              <a:pPr>
                <a:defRPr/>
              </a:pPr>
              <a:t>‹#›</a:t>
            </a:fld>
            <a:endParaRPr lang="fr-FR" dirty="0"/>
          </a:p>
        </p:txBody>
      </p:sp>
    </p:spTree>
    <p:extLst>
      <p:ext uri="{BB962C8B-B14F-4D97-AF65-F5344CB8AC3E}">
        <p14:creationId xmlns:p14="http://schemas.microsoft.com/office/powerpoint/2010/main" val="212005207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6"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4" name="Espace réservé pour une image  8"/>
          <p:cNvSpPr>
            <a:spLocks noGrp="1"/>
          </p:cNvSpPr>
          <p:nvPr>
            <p:ph type="pic" sz="quarter" idx="14"/>
          </p:nvPr>
        </p:nvSpPr>
        <p:spPr>
          <a:xfrm>
            <a:off x="3427305"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5" name="Espace réservé pour une image  8"/>
          <p:cNvSpPr>
            <a:spLocks noGrp="1"/>
          </p:cNvSpPr>
          <p:nvPr>
            <p:ph type="pic" sz="quarter" idx="15"/>
          </p:nvPr>
        </p:nvSpPr>
        <p:spPr>
          <a:xfrm>
            <a:off x="6159285"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6" name="Espace réservé pour une image  8"/>
          <p:cNvSpPr>
            <a:spLocks noGrp="1"/>
          </p:cNvSpPr>
          <p:nvPr>
            <p:ph type="pic" sz="quarter" idx="16"/>
          </p:nvPr>
        </p:nvSpPr>
        <p:spPr>
          <a:xfrm>
            <a:off x="8891264"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9" name="Espace réservé de la date 3">
            <a:extLst>
              <a:ext uri="{FF2B5EF4-FFF2-40B4-BE49-F238E27FC236}">
                <a16:creationId xmlns:a16="http://schemas.microsoft.com/office/drawing/2014/main" id="{264FD7DA-0E0B-8A42-AB74-36CF10F578E0}"/>
              </a:ext>
            </a:extLst>
          </p:cNvPr>
          <p:cNvSpPr>
            <a:spLocks noGrp="1"/>
          </p:cNvSpPr>
          <p:nvPr>
            <p:ph type="dt" sz="half" idx="17"/>
          </p:nvPr>
        </p:nvSpPr>
        <p:spPr/>
        <p:txBody>
          <a:bodyPr/>
          <a:lstStyle>
            <a:lvl1pPr>
              <a:defRPr/>
            </a:lvl1pPr>
          </a:lstStyle>
          <a:p>
            <a:pPr>
              <a:defRPr/>
            </a:pPr>
            <a:fld id="{26B64FE5-EE93-C148-8302-81AC2E864B97}" type="datetime1">
              <a:rPr lang="de-CH" smtClean="0"/>
              <a:t>24.10.23</a:t>
            </a:fld>
            <a:endParaRPr lang="fr-FR" dirty="0"/>
          </a:p>
        </p:txBody>
      </p:sp>
      <p:sp>
        <p:nvSpPr>
          <p:cNvPr id="10" name="Espace réservé du pied de page 4">
            <a:extLst>
              <a:ext uri="{FF2B5EF4-FFF2-40B4-BE49-F238E27FC236}">
                <a16:creationId xmlns:a16="http://schemas.microsoft.com/office/drawing/2014/main" id="{BA235879-3A5A-7C4C-B11C-EAA0A74A2529}"/>
              </a:ext>
            </a:extLst>
          </p:cNvPr>
          <p:cNvSpPr>
            <a:spLocks noGrp="1"/>
          </p:cNvSpPr>
          <p:nvPr>
            <p:ph type="ftr" sz="quarter" idx="18"/>
          </p:nvPr>
        </p:nvSpPr>
        <p:spPr/>
        <p:txBody>
          <a:bodyPr/>
          <a:lstStyle>
            <a:lvl1pPr>
              <a:defRPr/>
            </a:lvl1pPr>
          </a:lstStyle>
          <a:p>
            <a:pPr>
              <a:defRPr/>
            </a:pPr>
            <a:endParaRPr lang="fr-FR"/>
          </a:p>
        </p:txBody>
      </p:sp>
      <p:sp>
        <p:nvSpPr>
          <p:cNvPr id="11" name="Espace réservé du numéro de diapositive 5">
            <a:extLst>
              <a:ext uri="{FF2B5EF4-FFF2-40B4-BE49-F238E27FC236}">
                <a16:creationId xmlns:a16="http://schemas.microsoft.com/office/drawing/2014/main" id="{D653D693-FE74-D34E-B242-D358574B1112}"/>
              </a:ext>
            </a:extLst>
          </p:cNvPr>
          <p:cNvSpPr>
            <a:spLocks noGrp="1"/>
          </p:cNvSpPr>
          <p:nvPr>
            <p:ph type="sldNum" sz="quarter" idx="19"/>
          </p:nvPr>
        </p:nvSpPr>
        <p:spPr/>
        <p:txBody>
          <a:bodyPr/>
          <a:lstStyle>
            <a:lvl1pPr>
              <a:defRPr/>
            </a:lvl1pPr>
          </a:lstStyle>
          <a:p>
            <a:pPr>
              <a:defRPr/>
            </a:pPr>
            <a:fld id="{831EB901-C623-B142-BA22-9B70560BF773}" type="slidenum">
              <a:rPr lang="fr-FR"/>
              <a:pPr>
                <a:defRPr/>
              </a:pPr>
              <a:t>‹#›</a:t>
            </a:fld>
            <a:endParaRPr lang="fr-FR" dirty="0"/>
          </a:p>
        </p:txBody>
      </p:sp>
    </p:spTree>
    <p:extLst>
      <p:ext uri="{BB962C8B-B14F-4D97-AF65-F5344CB8AC3E}">
        <p14:creationId xmlns:p14="http://schemas.microsoft.com/office/powerpoint/2010/main" val="337945377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4" name="Espace réservé pour une image  8"/>
          <p:cNvSpPr>
            <a:spLocks noGrp="1"/>
          </p:cNvSpPr>
          <p:nvPr>
            <p:ph type="pic" sz="quarter" idx="14"/>
          </p:nvPr>
        </p:nvSpPr>
        <p:spPr>
          <a:xfrm>
            <a:off x="308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5" name="Espace réservé pour une image  8"/>
          <p:cNvSpPr>
            <a:spLocks noGrp="1"/>
          </p:cNvSpPr>
          <p:nvPr>
            <p:ph type="pic" sz="quarter" idx="15"/>
          </p:nvPr>
        </p:nvSpPr>
        <p:spPr>
          <a:xfrm>
            <a:off x="616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6" name="Espace réservé pour une image  8"/>
          <p:cNvSpPr>
            <a:spLocks noGrp="1"/>
          </p:cNvSpPr>
          <p:nvPr>
            <p:ph type="pic" sz="quarter" idx="16"/>
          </p:nvPr>
        </p:nvSpPr>
        <p:spPr>
          <a:xfrm>
            <a:off x="924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9" name="Espace réservé de la date 3">
            <a:extLst>
              <a:ext uri="{FF2B5EF4-FFF2-40B4-BE49-F238E27FC236}">
                <a16:creationId xmlns:a16="http://schemas.microsoft.com/office/drawing/2014/main" id="{BFE5E989-CF64-2B4B-9CC1-87C400EA8A53}"/>
              </a:ext>
            </a:extLst>
          </p:cNvPr>
          <p:cNvSpPr>
            <a:spLocks noGrp="1"/>
          </p:cNvSpPr>
          <p:nvPr>
            <p:ph type="dt" sz="half" idx="17"/>
          </p:nvPr>
        </p:nvSpPr>
        <p:spPr/>
        <p:txBody>
          <a:bodyPr/>
          <a:lstStyle>
            <a:lvl1pPr>
              <a:defRPr/>
            </a:lvl1pPr>
          </a:lstStyle>
          <a:p>
            <a:pPr>
              <a:defRPr/>
            </a:pPr>
            <a:fld id="{20BF2F0A-39EE-4044-91A2-9C77F9F07EC9}" type="datetime1">
              <a:rPr lang="de-CH" smtClean="0"/>
              <a:t>24.10.23</a:t>
            </a:fld>
            <a:endParaRPr lang="fr-FR" dirty="0"/>
          </a:p>
        </p:txBody>
      </p:sp>
      <p:sp>
        <p:nvSpPr>
          <p:cNvPr id="10" name="Espace réservé du pied de page 4">
            <a:extLst>
              <a:ext uri="{FF2B5EF4-FFF2-40B4-BE49-F238E27FC236}">
                <a16:creationId xmlns:a16="http://schemas.microsoft.com/office/drawing/2014/main" id="{D0B272F8-3B8C-7D4F-AD36-020B92759F4A}"/>
              </a:ext>
            </a:extLst>
          </p:cNvPr>
          <p:cNvSpPr>
            <a:spLocks noGrp="1"/>
          </p:cNvSpPr>
          <p:nvPr>
            <p:ph type="ftr" sz="quarter" idx="18"/>
          </p:nvPr>
        </p:nvSpPr>
        <p:spPr/>
        <p:txBody>
          <a:bodyPr/>
          <a:lstStyle>
            <a:lvl1pPr>
              <a:defRPr/>
            </a:lvl1pPr>
          </a:lstStyle>
          <a:p>
            <a:pPr>
              <a:defRPr/>
            </a:pPr>
            <a:endParaRPr lang="fr-FR"/>
          </a:p>
        </p:txBody>
      </p:sp>
      <p:sp>
        <p:nvSpPr>
          <p:cNvPr id="11" name="Espace réservé du numéro de diapositive 5">
            <a:extLst>
              <a:ext uri="{FF2B5EF4-FFF2-40B4-BE49-F238E27FC236}">
                <a16:creationId xmlns:a16="http://schemas.microsoft.com/office/drawing/2014/main" id="{44CDFE89-FBCC-EE4C-8EA8-7137C2DC4C7A}"/>
              </a:ext>
            </a:extLst>
          </p:cNvPr>
          <p:cNvSpPr>
            <a:spLocks noGrp="1"/>
          </p:cNvSpPr>
          <p:nvPr>
            <p:ph type="sldNum" sz="quarter" idx="19"/>
          </p:nvPr>
        </p:nvSpPr>
        <p:spPr/>
        <p:txBody>
          <a:bodyPr/>
          <a:lstStyle>
            <a:lvl1pPr>
              <a:defRPr/>
            </a:lvl1pPr>
          </a:lstStyle>
          <a:p>
            <a:pPr>
              <a:defRPr/>
            </a:pPr>
            <a:fld id="{3E027F6D-0854-E24F-A730-A206242B2CAF}" type="slidenum">
              <a:rPr lang="fr-FR"/>
              <a:pPr>
                <a:defRPr/>
              </a:pPr>
              <a:t>‹#›</a:t>
            </a:fld>
            <a:endParaRPr lang="fr-FR" dirty="0"/>
          </a:p>
        </p:txBody>
      </p:sp>
    </p:spTree>
    <p:extLst>
      <p:ext uri="{BB962C8B-B14F-4D97-AF65-F5344CB8AC3E}">
        <p14:creationId xmlns:p14="http://schemas.microsoft.com/office/powerpoint/2010/main" val="327624052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696000" y="1825625"/>
            <a:ext cx="5323800" cy="4351338"/>
          </a:xfrm>
        </p:spPr>
        <p:txBody>
          <a:bodyPr/>
          <a:lstStyle/>
          <a:p>
            <a:pPr lvl="0"/>
            <a:r>
              <a:rPr lang="en-GB"/>
              <a:t>Click to edit Master text styles</a:t>
            </a:r>
          </a:p>
          <a:p>
            <a:pPr lvl="1"/>
            <a:r>
              <a:rPr lang="en-GB"/>
              <a:t>Second level</a:t>
            </a:r>
          </a:p>
          <a:p>
            <a:pPr lvl="2"/>
            <a:r>
              <a:rPr lang="en-GB"/>
              <a:t>Third level</a:t>
            </a:r>
          </a:p>
        </p:txBody>
      </p:sp>
      <p:sp>
        <p:nvSpPr>
          <p:cNvPr id="4" name="Espace réservé du contenu 3"/>
          <p:cNvSpPr>
            <a:spLocks noGrp="1"/>
          </p:cNvSpPr>
          <p:nvPr>
            <p:ph sz="half" idx="2"/>
          </p:nvPr>
        </p:nvSpPr>
        <p:spPr>
          <a:xfrm>
            <a:off x="6172201" y="1825625"/>
            <a:ext cx="5323799" cy="4351338"/>
          </a:xfrm>
        </p:spPr>
        <p:txBody>
          <a:bodyPr/>
          <a:lstStyle/>
          <a:p>
            <a:pPr lvl="0"/>
            <a:r>
              <a:rPr lang="en-GB"/>
              <a:t>Click to edit Master text styles</a:t>
            </a:r>
          </a:p>
          <a:p>
            <a:pPr lvl="1"/>
            <a:r>
              <a:rPr lang="en-GB"/>
              <a:t>Second level</a:t>
            </a:r>
          </a:p>
          <a:p>
            <a:pPr lvl="2"/>
            <a:r>
              <a:rPr lang="en-GB"/>
              <a:t>Third level</a:t>
            </a:r>
          </a:p>
        </p:txBody>
      </p:sp>
      <p:sp>
        <p:nvSpPr>
          <p:cNvPr id="5" name="Espace réservé de la date 3">
            <a:extLst>
              <a:ext uri="{FF2B5EF4-FFF2-40B4-BE49-F238E27FC236}">
                <a16:creationId xmlns:a16="http://schemas.microsoft.com/office/drawing/2014/main" id="{149CEB51-C2D6-B944-BC8F-62A0599D04DD}"/>
              </a:ext>
            </a:extLst>
          </p:cNvPr>
          <p:cNvSpPr>
            <a:spLocks noGrp="1"/>
          </p:cNvSpPr>
          <p:nvPr>
            <p:ph type="dt" sz="half" idx="10"/>
          </p:nvPr>
        </p:nvSpPr>
        <p:spPr/>
        <p:txBody>
          <a:bodyPr/>
          <a:lstStyle>
            <a:lvl1pPr>
              <a:defRPr/>
            </a:lvl1pPr>
          </a:lstStyle>
          <a:p>
            <a:pPr>
              <a:defRPr/>
            </a:pPr>
            <a:fld id="{583DEF84-BEB1-8444-9C5B-D229704ACB56}" type="datetime1">
              <a:rPr lang="de-CH" smtClean="0"/>
              <a:t>24.10.23</a:t>
            </a:fld>
            <a:endParaRPr lang="fr-FR" dirty="0"/>
          </a:p>
        </p:txBody>
      </p:sp>
      <p:sp>
        <p:nvSpPr>
          <p:cNvPr id="6" name="Espace réservé du pied de page 4">
            <a:extLst>
              <a:ext uri="{FF2B5EF4-FFF2-40B4-BE49-F238E27FC236}">
                <a16:creationId xmlns:a16="http://schemas.microsoft.com/office/drawing/2014/main" id="{BDF63AE6-5228-2E48-9C1B-1A626AAA037A}"/>
              </a:ext>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AC6DDE07-8A05-EC40-B7D3-0664B4579B81}"/>
              </a:ext>
            </a:extLst>
          </p:cNvPr>
          <p:cNvSpPr>
            <a:spLocks noGrp="1"/>
          </p:cNvSpPr>
          <p:nvPr>
            <p:ph type="sldNum" sz="quarter" idx="12"/>
          </p:nvPr>
        </p:nvSpPr>
        <p:spPr/>
        <p:txBody>
          <a:bodyPr/>
          <a:lstStyle>
            <a:lvl1pPr>
              <a:defRPr/>
            </a:lvl1pPr>
          </a:lstStyle>
          <a:p>
            <a:pPr>
              <a:defRPr/>
            </a:pPr>
            <a:fld id="{CF21A4C3-DABF-2D40-B34F-10D02BA8765B}" type="slidenum">
              <a:rPr lang="fr-FR"/>
              <a:pPr>
                <a:defRPr/>
              </a:pPr>
              <a:t>‹#›</a:t>
            </a:fld>
            <a:endParaRPr lang="fr-FR" dirty="0"/>
          </a:p>
        </p:txBody>
      </p:sp>
    </p:spTree>
    <p:extLst>
      <p:ext uri="{BB962C8B-B14F-4D97-AF65-F5344CB8AC3E}">
        <p14:creationId xmlns:p14="http://schemas.microsoft.com/office/powerpoint/2010/main" val="354728322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12192000" cy="6858000"/>
          </a:xfrm>
        </p:spPr>
        <p:txBody>
          <a:bodyPr/>
          <a:lstStyle>
            <a:lvl1pPr algn="ctr">
              <a:lnSpc>
                <a:spcPct val="200000"/>
              </a:lnSpc>
              <a:defRPr sz="4000">
                <a:solidFill>
                  <a:schemeClr val="bg1"/>
                </a:solidFill>
              </a:defRPr>
            </a:lvl1pPr>
          </a:lstStyle>
          <a:p>
            <a:r>
              <a:rPr lang="en-US" noProof="0" dirty="0"/>
              <a:t>Add Movie</a:t>
            </a:r>
          </a:p>
        </p:txBody>
      </p:sp>
    </p:spTree>
    <p:extLst>
      <p:ext uri="{BB962C8B-B14F-4D97-AF65-F5344CB8AC3E}">
        <p14:creationId xmlns:p14="http://schemas.microsoft.com/office/powerpoint/2010/main" val="2429277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BEF4F-5C60-42D7-9922-3151F8126FF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5E9079B-4159-4BEA-B589-4E7C4243D1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6F1DA2C-5EB4-477B-B92A-8B252375E5F7}"/>
              </a:ext>
            </a:extLst>
          </p:cNvPr>
          <p:cNvSpPr>
            <a:spLocks noGrp="1"/>
          </p:cNvSpPr>
          <p:nvPr>
            <p:ph type="dt" sz="half" idx="10"/>
          </p:nvPr>
        </p:nvSpPr>
        <p:spPr/>
        <p:txBody>
          <a:bodyPr/>
          <a:lstStyle/>
          <a:p>
            <a:fld id="{D0B677EF-FB9D-4A79-A554-DFB520C2AF47}" type="datetime1">
              <a:rPr lang="en-GB" smtClean="0"/>
              <a:t>24/10/2023</a:t>
            </a:fld>
            <a:endParaRPr lang="en-GB"/>
          </a:p>
        </p:txBody>
      </p:sp>
      <p:sp>
        <p:nvSpPr>
          <p:cNvPr id="5" name="Footer Placeholder 4">
            <a:extLst>
              <a:ext uri="{FF2B5EF4-FFF2-40B4-BE49-F238E27FC236}">
                <a16:creationId xmlns:a16="http://schemas.microsoft.com/office/drawing/2014/main" id="{7F0D3A74-3681-435F-A9B9-1AEFDB1E1EF9}"/>
              </a:ext>
            </a:extLst>
          </p:cNvPr>
          <p:cNvSpPr>
            <a:spLocks noGrp="1"/>
          </p:cNvSpPr>
          <p:nvPr>
            <p:ph type="ftr" sz="quarter" idx="11"/>
          </p:nvPr>
        </p:nvSpPr>
        <p:spPr/>
        <p:txBody>
          <a:bodyPr/>
          <a:lstStyle/>
          <a:p>
            <a:r>
              <a:rPr lang="en-GB"/>
              <a:t>FCC-2109171430_FS-Organization</a:t>
            </a:r>
          </a:p>
        </p:txBody>
      </p:sp>
      <p:sp>
        <p:nvSpPr>
          <p:cNvPr id="6" name="Slide Number Placeholder 5">
            <a:extLst>
              <a:ext uri="{FF2B5EF4-FFF2-40B4-BE49-F238E27FC236}">
                <a16:creationId xmlns:a16="http://schemas.microsoft.com/office/drawing/2014/main" id="{4402D359-A155-4E4C-9DE3-51E54BF517F9}"/>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261040203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51649176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971179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0213068"/>
      </p:ext>
    </p:extLst>
  </p:cSld>
  <p:clrMapOvr>
    <a:overrideClrMapping bg1="dk1" tx1="lt1" bg2="dk2" tx2="lt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3522403832"/>
      </p:ext>
    </p:extLst>
  </p:cSld>
  <p:clrMapOvr>
    <a:overrideClrMapping bg1="dk1" tx1="lt1" bg2="dk2" tx2="lt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26936751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10/24/23</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7342638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3359E-5CCD-43CC-B410-518511AA55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6B32639-3166-4953-83DF-B18C852AB0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FC95B10-4710-45DB-96EB-5F287C009FAA}"/>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DB888DF1-9BA6-450D-BD07-F00998AE304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0801D9A-BD02-4C80-A028-237F7B15855D}"/>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308635139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F1410-0847-474C-9FC8-F01C1FB0D17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3D985F8-FC5D-44A7-85BE-9A1DE128F5F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DE5B92B-B5D4-4FA3-8EB1-3C399BA17DA4}"/>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4C164C06-DCD2-4693-9C45-1E678A5205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356212-4348-4B8F-92B7-83CA6474086F}"/>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88290693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1AD17-04BE-41A4-9848-968885127773}"/>
              </a:ext>
            </a:extLst>
          </p:cNvPr>
          <p:cNvSpPr>
            <a:spLocks noGrp="1"/>
          </p:cNvSpPr>
          <p:nvPr>
            <p:ph type="title"/>
          </p:nvPr>
        </p:nvSpPr>
        <p:spPr>
          <a:xfrm>
            <a:off x="831850" y="1709739"/>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A15EAE0-C368-4030-966B-0298E57988EB}"/>
              </a:ext>
            </a:extLst>
          </p:cNvPr>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920AAC-9DEC-4E0A-8960-A4197A231837}"/>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B17DE9D6-3A0D-45DD-9014-090A55E2D0A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46DF7D-311F-432A-B698-4A8C6B837F7B}"/>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2801946523"/>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5175C-E204-44D6-8209-F6956130F53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4A5B1A5-94AA-47CE-8E22-FF20BB3C6F1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3B24DD3-C965-4BEB-9175-D086023F00A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72888E8-A490-4330-8134-4E37DDFD2658}"/>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071DF546-9D29-4504-8983-472683D1091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2D13E6F-3C11-4A1E-AD0C-FC0389E99A47}"/>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33315996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F102A-1439-49BF-ADCA-FDE382AABAB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2E596F4-A36E-400D-A303-124DCEC6723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09414C-B9B7-477C-85E4-0E316E1DC2FB}"/>
              </a:ext>
            </a:extLst>
          </p:cNvPr>
          <p:cNvSpPr>
            <a:spLocks noGrp="1"/>
          </p:cNvSpPr>
          <p:nvPr>
            <p:ph type="dt" sz="half" idx="10"/>
          </p:nvPr>
        </p:nvSpPr>
        <p:spPr/>
        <p:txBody>
          <a:bodyPr/>
          <a:lstStyle/>
          <a:p>
            <a:fld id="{6552D45F-6D5D-4293-9BBD-C749E9F810AC}" type="datetime1">
              <a:rPr lang="en-GB" smtClean="0"/>
              <a:t>24/10/2023</a:t>
            </a:fld>
            <a:endParaRPr lang="en-GB"/>
          </a:p>
        </p:txBody>
      </p:sp>
      <p:sp>
        <p:nvSpPr>
          <p:cNvPr id="5" name="Footer Placeholder 4">
            <a:extLst>
              <a:ext uri="{FF2B5EF4-FFF2-40B4-BE49-F238E27FC236}">
                <a16:creationId xmlns:a16="http://schemas.microsoft.com/office/drawing/2014/main" id="{819E41AF-DB81-4E0A-A93A-58424B4E03B9}"/>
              </a:ext>
            </a:extLst>
          </p:cNvPr>
          <p:cNvSpPr>
            <a:spLocks noGrp="1"/>
          </p:cNvSpPr>
          <p:nvPr>
            <p:ph type="ftr" sz="quarter" idx="11"/>
          </p:nvPr>
        </p:nvSpPr>
        <p:spPr/>
        <p:txBody>
          <a:bodyPr/>
          <a:lstStyle/>
          <a:p>
            <a:r>
              <a:rPr lang="en-GB"/>
              <a:t>FCC-2109171430_FS-Organization</a:t>
            </a:r>
          </a:p>
        </p:txBody>
      </p:sp>
      <p:sp>
        <p:nvSpPr>
          <p:cNvPr id="6" name="Slide Number Placeholder 5">
            <a:extLst>
              <a:ext uri="{FF2B5EF4-FFF2-40B4-BE49-F238E27FC236}">
                <a16:creationId xmlns:a16="http://schemas.microsoft.com/office/drawing/2014/main" id="{0B5E2DDA-E142-49C9-A25B-7E4980A9C0AC}"/>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395750974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26BC09-878C-4FAD-89CE-FB8F74149C70}"/>
              </a:ext>
            </a:extLst>
          </p:cNvPr>
          <p:cNvSpPr>
            <a:spLocks noGrp="1"/>
          </p:cNvSpPr>
          <p:nvPr>
            <p:ph type="title"/>
          </p:nvPr>
        </p:nvSpPr>
        <p:spPr>
          <a:xfrm>
            <a:off x="839788" y="365126"/>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BC028A4-8E79-4530-98FB-D22D33E013D4}"/>
              </a:ext>
            </a:extLst>
          </p:cNvPr>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C2303E8-4CB5-49EA-BC2C-F1EEEDA21734}"/>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42BD23E-CDCB-4FA2-A79E-AA5E87454B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E10ACFD-0BA5-48FF-8D74-2FECD19CEF0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F33B024-7920-4793-BC32-197086D37AB3}"/>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1A6954DE-ABF6-4461-9EAC-28009044C8C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79521E4-5CB4-4F8C-B625-B3DBF536F3EF}"/>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96614215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19C43-80F3-46D0-A124-810D27A65AF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30BF48F-675E-444C-9201-F5B42F08D7F7}"/>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8F0C9244-A835-4163-9AD4-35D3C13D021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F4E3F52-C0DE-42B4-95D3-2799673C47FD}"/>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23191206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6C1C0-534B-4D31-B42B-D153D2633E61}"/>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11BB7BAA-8390-4B74-8835-C83B7A2A5A1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6478679-EB38-4B19-B380-5323A1E8B5A5}"/>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99865096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05487-0C87-427B-AD0D-13D9E885F51D}"/>
              </a:ext>
            </a:extLst>
          </p:cNvPr>
          <p:cNvSpPr>
            <a:spLocks noGrp="1"/>
          </p:cNvSpPr>
          <p:nvPr>
            <p:ph type="title"/>
          </p:nvPr>
        </p:nvSpPr>
        <p:spPr>
          <a:xfrm>
            <a:off x="839789"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0DBDAB3-824E-480B-8B49-1D7935CBC22C}"/>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A3B09A8-0654-4DE4-A99E-636B714A3AC1}"/>
              </a:ext>
            </a:extLst>
          </p:cNvPr>
          <p:cNvSpPr>
            <a:spLocks noGrp="1"/>
          </p:cNvSpPr>
          <p:nvPr>
            <p:ph type="body" sz="half" idx="2"/>
          </p:nvPr>
        </p:nvSpPr>
        <p:spPr>
          <a:xfrm>
            <a:off x="839789"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A3E5D5-4343-422F-B727-39BC264D2043}"/>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A7169821-88B5-4270-AD21-268E12CFF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58AE6AE-3F12-458F-B62E-A843ADEC4D19}"/>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225822310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E803A-ADF1-464A-B92F-718DDB9CC891}"/>
              </a:ext>
            </a:extLst>
          </p:cNvPr>
          <p:cNvSpPr>
            <a:spLocks noGrp="1"/>
          </p:cNvSpPr>
          <p:nvPr>
            <p:ph type="title"/>
          </p:nvPr>
        </p:nvSpPr>
        <p:spPr>
          <a:xfrm>
            <a:off x="839789"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2B3A0FE-F370-4513-9011-5F6B430AE594}"/>
              </a:ext>
            </a:extLst>
          </p:cNvPr>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7825EF2-9AD7-4373-863E-D10C8411526A}"/>
              </a:ext>
            </a:extLst>
          </p:cNvPr>
          <p:cNvSpPr>
            <a:spLocks noGrp="1"/>
          </p:cNvSpPr>
          <p:nvPr>
            <p:ph type="body" sz="half" idx="2"/>
          </p:nvPr>
        </p:nvSpPr>
        <p:spPr>
          <a:xfrm>
            <a:off x="839789"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3F4F8F-5706-4BCC-9A86-4E296FC38FF4}"/>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E75605C0-BBB2-4F51-9417-9BF3EE51141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1AD5D7D-E6F0-4C96-8491-80D376E4A583}"/>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80757661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4E5C9-FE7F-410B-AC0B-AA3C2CA6591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6E509A9-48AE-47E5-B999-0D02DCBB346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79799D8-4325-4652-9BEF-96DC798040D0}"/>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AF0F6288-F038-4774-8E21-3F4D821DE06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C746420-382C-4FBC-98A8-692D43DC32A6}"/>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197147197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7FC176F-0A6A-41DD-9FF4-450FF0FCE78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64634FF-A9A9-4FB4-A1B8-0308C3790C5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C66AC12-81EF-451F-8A78-443F91581157}"/>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DC718A01-0FC1-4265-B7AD-2DBA45B2C51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28D712-B7FE-4651-89D5-D37F773D6B3B}"/>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217639353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53414482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02462300"/>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24/10/2023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9426359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1FE91-8E65-4282-A941-1F848577FE7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3DF09DC-1282-454C-AC84-64A2318855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F1212B-7FA8-4F56-8294-23124A45DE0C}"/>
              </a:ext>
            </a:extLst>
          </p:cNvPr>
          <p:cNvSpPr>
            <a:spLocks noGrp="1"/>
          </p:cNvSpPr>
          <p:nvPr>
            <p:ph type="dt" sz="half" idx="10"/>
          </p:nvPr>
        </p:nvSpPr>
        <p:spPr/>
        <p:txBody>
          <a:bodyPr/>
          <a:lstStyle/>
          <a:p>
            <a:fld id="{96C7A6EE-FC5B-4782-AE5D-321A7A3FF074}" type="datetime1">
              <a:rPr lang="en-GB" smtClean="0"/>
              <a:t>24/10/2023</a:t>
            </a:fld>
            <a:endParaRPr lang="en-GB"/>
          </a:p>
        </p:txBody>
      </p:sp>
      <p:sp>
        <p:nvSpPr>
          <p:cNvPr id="5" name="Footer Placeholder 4">
            <a:extLst>
              <a:ext uri="{FF2B5EF4-FFF2-40B4-BE49-F238E27FC236}">
                <a16:creationId xmlns:a16="http://schemas.microsoft.com/office/drawing/2014/main" id="{29B63198-99E5-4E0E-B223-DFBF0A330AF5}"/>
              </a:ext>
            </a:extLst>
          </p:cNvPr>
          <p:cNvSpPr>
            <a:spLocks noGrp="1"/>
          </p:cNvSpPr>
          <p:nvPr>
            <p:ph type="ftr" sz="quarter" idx="11"/>
          </p:nvPr>
        </p:nvSpPr>
        <p:spPr/>
        <p:txBody>
          <a:bodyPr/>
          <a:lstStyle/>
          <a:p>
            <a:r>
              <a:rPr lang="en-GB"/>
              <a:t>FCC-2109171430_FS-Organization</a:t>
            </a:r>
          </a:p>
        </p:txBody>
      </p:sp>
      <p:sp>
        <p:nvSpPr>
          <p:cNvPr id="6" name="Slide Number Placeholder 5">
            <a:extLst>
              <a:ext uri="{FF2B5EF4-FFF2-40B4-BE49-F238E27FC236}">
                <a16:creationId xmlns:a16="http://schemas.microsoft.com/office/drawing/2014/main" id="{9E56EFFC-7483-4D2C-94B3-BC711F431070}"/>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2652955748"/>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24/10/2023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62090498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24/10/2023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53457817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24/10/2023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045475932"/>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24/10/2023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53942911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24/10/2023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21163720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24/10/2023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4337882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24/10/2023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818657399"/>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24/10/2023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745315829"/>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24/10/2023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158484226"/>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24/10/2023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302069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E6F35-1F39-422C-8759-6A0A611F2DE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7A10309-0A7A-4F16-B99F-3F6FFBC5631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973029E-F2DF-4FE7-A1AA-D25BA1F0220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355298E-D966-414A-927E-26A42DBE3E24}"/>
              </a:ext>
            </a:extLst>
          </p:cNvPr>
          <p:cNvSpPr>
            <a:spLocks noGrp="1"/>
          </p:cNvSpPr>
          <p:nvPr>
            <p:ph type="dt" sz="half" idx="10"/>
          </p:nvPr>
        </p:nvSpPr>
        <p:spPr/>
        <p:txBody>
          <a:bodyPr/>
          <a:lstStyle/>
          <a:p>
            <a:fld id="{B1055406-3E39-483A-8677-61E5FF02282B}" type="datetime1">
              <a:rPr lang="en-GB" smtClean="0"/>
              <a:t>24/10/2023</a:t>
            </a:fld>
            <a:endParaRPr lang="en-GB"/>
          </a:p>
        </p:txBody>
      </p:sp>
      <p:sp>
        <p:nvSpPr>
          <p:cNvPr id="6" name="Footer Placeholder 5">
            <a:extLst>
              <a:ext uri="{FF2B5EF4-FFF2-40B4-BE49-F238E27FC236}">
                <a16:creationId xmlns:a16="http://schemas.microsoft.com/office/drawing/2014/main" id="{D7784653-B219-402C-85B7-9335200436FA}"/>
              </a:ext>
            </a:extLst>
          </p:cNvPr>
          <p:cNvSpPr>
            <a:spLocks noGrp="1"/>
          </p:cNvSpPr>
          <p:nvPr>
            <p:ph type="ftr" sz="quarter" idx="11"/>
          </p:nvPr>
        </p:nvSpPr>
        <p:spPr/>
        <p:txBody>
          <a:bodyPr/>
          <a:lstStyle/>
          <a:p>
            <a:r>
              <a:rPr lang="en-GB"/>
              <a:t>FCC-2109171430_FS-Organization</a:t>
            </a:r>
          </a:p>
        </p:txBody>
      </p:sp>
      <p:sp>
        <p:nvSpPr>
          <p:cNvPr id="7" name="Slide Number Placeholder 6">
            <a:extLst>
              <a:ext uri="{FF2B5EF4-FFF2-40B4-BE49-F238E27FC236}">
                <a16:creationId xmlns:a16="http://schemas.microsoft.com/office/drawing/2014/main" id="{B07F8DCE-4FDF-45DC-B815-65E66A99C7E4}"/>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4082827639"/>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ctr">
              <a:defRPr sz="2640">
                <a:solidFill>
                  <a:srgbClr val="FF0000"/>
                </a:solidFil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a:xfrm>
            <a:off x="609600" y="1355170"/>
            <a:ext cx="10972800" cy="4525963"/>
          </a:xfrm>
        </p:spPr>
        <p:txBody>
          <a:bodyPr>
            <a:normAutofit/>
          </a:bodyPr>
          <a:lstStyle>
            <a:lvl1pPr>
              <a:defRPr sz="2400">
                <a:solidFill>
                  <a:srgbClr val="3518E6"/>
                </a:solidFill>
                <a:latin typeface="Arial" panose="020B0604020202020204" pitchFamily="34" charset="0"/>
                <a:cs typeface="Arial" panose="020B0604020202020204" pitchFamily="34" charset="0"/>
              </a:defRPr>
            </a:lvl1pPr>
            <a:lvl2pPr>
              <a:defRPr sz="2160">
                <a:solidFill>
                  <a:srgbClr val="3518E6"/>
                </a:solidFill>
                <a:latin typeface="Arial" panose="020B0604020202020204" pitchFamily="34" charset="0"/>
                <a:cs typeface="Arial" panose="020B0604020202020204" pitchFamily="34" charset="0"/>
              </a:defRPr>
            </a:lvl2pPr>
            <a:lvl3pPr>
              <a:defRPr sz="1920">
                <a:solidFill>
                  <a:srgbClr val="3518E6"/>
                </a:solidFill>
                <a:latin typeface="Arial" panose="020B0604020202020204" pitchFamily="34" charset="0"/>
                <a:cs typeface="Arial" panose="020B0604020202020204" pitchFamily="34" charset="0"/>
              </a:defRPr>
            </a:lvl3pPr>
            <a:lvl4pPr>
              <a:defRPr sz="1680">
                <a:solidFill>
                  <a:srgbClr val="3518E6"/>
                </a:solidFill>
                <a:latin typeface="Arial" panose="020B0604020202020204" pitchFamily="34" charset="0"/>
                <a:cs typeface="Arial" panose="020B0604020202020204" pitchFamily="34" charset="0"/>
              </a:defRPr>
            </a:lvl4pPr>
            <a:lvl5pPr>
              <a:defRPr sz="1680">
                <a:solidFill>
                  <a:srgbClr val="3518E6"/>
                </a:solidFill>
                <a:latin typeface="Arial" panose="020B0604020202020204" pitchFamily="34" charset="0"/>
                <a:cs typeface="Arial" panose="020B0604020202020204" pitchFamily="34" charset="0"/>
              </a:defRPr>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Tree>
    <p:extLst>
      <p:ext uri="{BB962C8B-B14F-4D97-AF65-F5344CB8AC3E}">
        <p14:creationId xmlns:p14="http://schemas.microsoft.com/office/powerpoint/2010/main" val="31268626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7">
            <a:extLst>
              <a:ext uri="{FF2B5EF4-FFF2-40B4-BE49-F238E27FC236}">
                <a16:creationId xmlns:a16="http://schemas.microsoft.com/office/drawing/2014/main" id="{F6BA7E7A-86AD-46DD-B358-847ECB1365BB}"/>
              </a:ext>
            </a:extLst>
          </p:cNvPr>
          <p:cNvPicPr>
            <a:picLocks noChangeAspect="1"/>
          </p:cNvPicPr>
          <p:nvPr userDrawn="1"/>
        </p:nvPicPr>
        <p:blipFill>
          <a:blip r:embed="rId2"/>
          <a:stretch>
            <a:fillRect/>
          </a:stretch>
        </p:blipFill>
        <p:spPr>
          <a:xfrm>
            <a:off x="1" y="0"/>
            <a:ext cx="1637703" cy="663893"/>
          </a:xfrm>
          <a:prstGeom prst="rect">
            <a:avLst/>
          </a:prstGeom>
        </p:spPr>
      </p:pic>
    </p:spTree>
    <p:extLst>
      <p:ext uri="{BB962C8B-B14F-4D97-AF65-F5344CB8AC3E}">
        <p14:creationId xmlns:p14="http://schemas.microsoft.com/office/powerpoint/2010/main" val="657471969"/>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152400"/>
            <a:ext cx="11480800" cy="575734"/>
          </a:xfrm>
          <a:solidFill>
            <a:srgbClr val="CCFFFF"/>
          </a:solidFill>
          <a:ln>
            <a:solidFill>
              <a:schemeClr val="bg1"/>
            </a:solidFill>
          </a:ln>
        </p:spPr>
        <p:txBody>
          <a:bodyPr>
            <a:noAutofit/>
          </a:bodyPr>
          <a:lstStyle>
            <a:lvl1pPr algn="ctr">
              <a:defRPr sz="1980" b="1">
                <a:solidFill>
                  <a:srgbClr val="FF0000"/>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406400" y="914400"/>
            <a:ext cx="11480800" cy="5378450"/>
          </a:xfrm>
        </p:spPr>
        <p:txBody>
          <a:bodyPr/>
          <a:lstStyle>
            <a:lvl1pPr>
              <a:defRPr sz="2052"/>
            </a:lvl1pPr>
            <a:lvl2pPr>
              <a:defRPr sz="1847"/>
            </a:lvl2pPr>
            <a:lvl3pPr>
              <a:defRPr sz="1642"/>
            </a:lvl3pPr>
            <a:lvl4pPr>
              <a:defRPr sz="1436"/>
            </a:lvl4pPr>
            <a:lvl5pPr>
              <a:buNone/>
              <a:defRPr sz="1231"/>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694767" y="6610007"/>
            <a:ext cx="2540000" cy="206375"/>
          </a:xfrm>
        </p:spPr>
        <p:txBody>
          <a:bodyPr/>
          <a:lstStyle>
            <a:lvl1pPr>
              <a:defRPr sz="1231" dirty="0" smtClean="0"/>
            </a:lvl1pPr>
          </a:lstStyle>
          <a:p>
            <a:pPr>
              <a:defRPr/>
            </a:pPr>
            <a:r>
              <a:rPr lang="fr-FR" altLang="en-US"/>
              <a:t>17 Feb 2022</a:t>
            </a:r>
            <a:endParaRPr lang="en-US" altLang="en-US"/>
          </a:p>
        </p:txBody>
      </p:sp>
      <p:sp>
        <p:nvSpPr>
          <p:cNvPr id="5" name="Footer Placeholder 4"/>
          <p:cNvSpPr>
            <a:spLocks noGrp="1"/>
          </p:cNvSpPr>
          <p:nvPr>
            <p:ph type="ftr" sz="quarter" idx="11"/>
          </p:nvPr>
        </p:nvSpPr>
        <p:spPr/>
        <p:txBody>
          <a:bodyPr/>
          <a:lstStyle>
            <a:lvl1pPr>
              <a:defRPr sz="1231" dirty="0" err="1" smtClean="0"/>
            </a:lvl1pPr>
          </a:lstStyle>
          <a:p>
            <a:pPr>
              <a:defRPr/>
            </a:pPr>
            <a:r>
              <a:rPr lang="en-US" altLang="en-US"/>
              <a:t>FCC PED Coordination meeting</a:t>
            </a:r>
          </a:p>
        </p:txBody>
      </p:sp>
      <p:sp>
        <p:nvSpPr>
          <p:cNvPr id="6" name="Slide Number Placeholder 5"/>
          <p:cNvSpPr>
            <a:spLocks noGrp="1"/>
          </p:cNvSpPr>
          <p:nvPr>
            <p:ph type="sldNum" sz="quarter" idx="12"/>
          </p:nvPr>
        </p:nvSpPr>
        <p:spPr/>
        <p:txBody>
          <a:bodyPr/>
          <a:lstStyle>
            <a:lvl1pPr>
              <a:defRPr/>
            </a:lvl1pPr>
          </a:lstStyle>
          <a:p>
            <a:pPr>
              <a:defRPr/>
            </a:pPr>
            <a:fld id="{58F37CEC-7426-473D-BB9A-C0489BA294D7}" type="slidenum">
              <a:rPr lang="en-US" altLang="en-US"/>
              <a:pPr>
                <a:defRPr/>
              </a:pPr>
              <a:t>‹#›</a:t>
            </a:fld>
            <a:endParaRPr lang="en-US" altLang="en-US" dirty="0"/>
          </a:p>
        </p:txBody>
      </p:sp>
    </p:spTree>
    <p:extLst>
      <p:ext uri="{BB962C8B-B14F-4D97-AF65-F5344CB8AC3E}">
        <p14:creationId xmlns:p14="http://schemas.microsoft.com/office/powerpoint/2010/main" val="301525857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FE468-185C-8946-B269-640BE1E03B31}"/>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5AB1BCA7-9D73-7A4C-8D52-307AFB7518D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1472BC15-56EE-EA44-8EA9-2F41C9116BA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DA4E2554-D013-2D4A-86DC-7CAB731F3845}"/>
              </a:ext>
            </a:extLst>
          </p:cNvPr>
          <p:cNvSpPr>
            <a:spLocks noGrp="1"/>
          </p:cNvSpPr>
          <p:nvPr>
            <p:ph type="dt" sz="half" idx="10"/>
          </p:nvPr>
        </p:nvSpPr>
        <p:spPr/>
        <p:txBody>
          <a:bodyPr/>
          <a:lstStyle/>
          <a:p>
            <a:fld id="{80DAF1F5-BD63-284B-B389-D0FA4F04485C}" type="datetimeFigureOut">
              <a:rPr lang="en-CH" smtClean="0"/>
              <a:t>24.10.23</a:t>
            </a:fld>
            <a:endParaRPr lang="en-CH"/>
          </a:p>
        </p:txBody>
      </p:sp>
      <p:sp>
        <p:nvSpPr>
          <p:cNvPr id="6" name="Footer Placeholder 5">
            <a:extLst>
              <a:ext uri="{FF2B5EF4-FFF2-40B4-BE49-F238E27FC236}">
                <a16:creationId xmlns:a16="http://schemas.microsoft.com/office/drawing/2014/main" id="{EEAF5A97-B860-C241-96B3-2863FBD58DF6}"/>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EEFDB0DD-8488-F24E-8CCE-CFD85736BD49}"/>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4239831404"/>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542567070"/>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endParaRPr lang="en-US" dirty="0"/>
          </a:p>
        </p:txBody>
      </p:sp>
      <p:sp>
        <p:nvSpPr>
          <p:cNvPr id="5" name="Footer Placeholder 4"/>
          <p:cNvSpPr>
            <a:spLocks noGrp="1"/>
          </p:cNvSpPr>
          <p:nvPr>
            <p:ph type="ftr" sz="quarter" idx="11"/>
          </p:nvPr>
        </p:nvSpPr>
        <p:spPr/>
        <p:txBody>
          <a:bodyPr/>
          <a:lstStyle/>
          <a:p>
            <a:r>
              <a:rPr lang="en-US"/>
              <a:t>Snowmass Agora: Linear Colliders</a:t>
            </a:r>
            <a:endParaRPr lang="en-US" dirty="0"/>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622255826"/>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22308337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38981469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12/15/21</a:t>
            </a:r>
          </a:p>
        </p:txBody>
      </p:sp>
      <p:sp>
        <p:nvSpPr>
          <p:cNvPr id="8" name="Footer Placeholder 7"/>
          <p:cNvSpPr>
            <a:spLocks noGrp="1"/>
          </p:cNvSpPr>
          <p:nvPr>
            <p:ph type="ftr" sz="quarter" idx="11"/>
          </p:nvPr>
        </p:nvSpPr>
        <p:spPr/>
        <p:txBody>
          <a:bodyPr/>
          <a:lstStyle/>
          <a:p>
            <a:r>
              <a:rPr lang="en-US"/>
              <a:t>Snowmass Agora: Linear Colliders</a:t>
            </a:r>
          </a:p>
        </p:txBody>
      </p:sp>
      <p:sp>
        <p:nvSpPr>
          <p:cNvPr id="9" name="Slide Number Placeholder 8"/>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705418090"/>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12/15/21</a:t>
            </a:r>
          </a:p>
        </p:txBody>
      </p:sp>
      <p:sp>
        <p:nvSpPr>
          <p:cNvPr id="4" name="Footer Placeholder 3"/>
          <p:cNvSpPr>
            <a:spLocks noGrp="1"/>
          </p:cNvSpPr>
          <p:nvPr>
            <p:ph type="ftr" sz="quarter" idx="11"/>
          </p:nvPr>
        </p:nvSpPr>
        <p:spPr/>
        <p:txBody>
          <a:bodyPr/>
          <a:lstStyle/>
          <a:p>
            <a:r>
              <a:rPr lang="en-US"/>
              <a:t>Snowmass Agora: Linear Colliders</a:t>
            </a:r>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4051575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52734-78E2-4E8F-A8CB-6138B4F46B1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4C956EF-7343-48D0-AD7A-FB6DF3409A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C6A10D2-2E1F-4775-8683-253FEC9FF54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8567CD0-5023-414B-B869-494ADAA172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AA61C9B-5388-47F0-9B94-32E26E9D8D4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4C822B3-7D3D-4D1D-AAAE-A00C11EAC15C}"/>
              </a:ext>
            </a:extLst>
          </p:cNvPr>
          <p:cNvSpPr>
            <a:spLocks noGrp="1"/>
          </p:cNvSpPr>
          <p:nvPr>
            <p:ph type="dt" sz="half" idx="10"/>
          </p:nvPr>
        </p:nvSpPr>
        <p:spPr/>
        <p:txBody>
          <a:bodyPr/>
          <a:lstStyle/>
          <a:p>
            <a:fld id="{7B4A4A03-FD58-4208-B8EA-8D506CDEB3F6}" type="datetime1">
              <a:rPr lang="en-GB" smtClean="0"/>
              <a:t>24/10/2023</a:t>
            </a:fld>
            <a:endParaRPr lang="en-GB"/>
          </a:p>
        </p:txBody>
      </p:sp>
      <p:sp>
        <p:nvSpPr>
          <p:cNvPr id="8" name="Footer Placeholder 7">
            <a:extLst>
              <a:ext uri="{FF2B5EF4-FFF2-40B4-BE49-F238E27FC236}">
                <a16:creationId xmlns:a16="http://schemas.microsoft.com/office/drawing/2014/main" id="{248E4AB3-42D8-44F9-9013-ED3F85CF5102}"/>
              </a:ext>
            </a:extLst>
          </p:cNvPr>
          <p:cNvSpPr>
            <a:spLocks noGrp="1"/>
          </p:cNvSpPr>
          <p:nvPr>
            <p:ph type="ftr" sz="quarter" idx="11"/>
          </p:nvPr>
        </p:nvSpPr>
        <p:spPr/>
        <p:txBody>
          <a:bodyPr/>
          <a:lstStyle/>
          <a:p>
            <a:r>
              <a:rPr lang="en-GB"/>
              <a:t>FCC-2109171430_FS-Organization</a:t>
            </a:r>
          </a:p>
        </p:txBody>
      </p:sp>
      <p:sp>
        <p:nvSpPr>
          <p:cNvPr id="9" name="Slide Number Placeholder 8">
            <a:extLst>
              <a:ext uri="{FF2B5EF4-FFF2-40B4-BE49-F238E27FC236}">
                <a16:creationId xmlns:a16="http://schemas.microsoft.com/office/drawing/2014/main" id="{070BBC7D-4B90-46EE-9014-990F686B4FBF}"/>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178027219"/>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12/15/21</a:t>
            </a:r>
          </a:p>
        </p:txBody>
      </p:sp>
      <p:sp>
        <p:nvSpPr>
          <p:cNvPr id="3" name="Footer Placeholder 2"/>
          <p:cNvSpPr>
            <a:spLocks noGrp="1"/>
          </p:cNvSpPr>
          <p:nvPr>
            <p:ph type="ftr" sz="quarter" idx="11"/>
          </p:nvPr>
        </p:nvSpPr>
        <p:spPr/>
        <p:txBody>
          <a:bodyPr/>
          <a:lstStyle/>
          <a:p>
            <a:r>
              <a:rPr lang="en-US"/>
              <a:t>Snowmass Agora: Linear Colliders</a:t>
            </a:r>
          </a:p>
        </p:txBody>
      </p:sp>
      <p:sp>
        <p:nvSpPr>
          <p:cNvPr id="4" name="Slide Number Placeholder 3"/>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1878588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900719525"/>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512049958"/>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771095125"/>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755896099"/>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12/15/21</a:t>
            </a:r>
          </a:p>
        </p:txBody>
      </p:sp>
      <p:sp>
        <p:nvSpPr>
          <p:cNvPr id="4" name="Footer Placeholder 3"/>
          <p:cNvSpPr>
            <a:spLocks noGrp="1"/>
          </p:cNvSpPr>
          <p:nvPr>
            <p:ph type="ftr" sz="quarter" idx="11"/>
          </p:nvPr>
        </p:nvSpPr>
        <p:spPr/>
        <p:txBody>
          <a:bodyPr/>
          <a:lstStyle/>
          <a:p>
            <a:r>
              <a:rPr lang="en-US"/>
              <a:t>Snowmass Agora: Linear Colliders</a:t>
            </a:r>
            <a:endParaRPr lang="en-US" dirty="0"/>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234570224"/>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Chart Placeholder 2"/>
          <p:cNvSpPr>
            <a:spLocks noGrp="1"/>
          </p:cNvSpPr>
          <p:nvPr>
            <p:ph type="chart" idx="1"/>
          </p:nvPr>
        </p:nvSpPr>
        <p:spPr>
          <a:xfrm>
            <a:off x="609600" y="1600201"/>
            <a:ext cx="10972800" cy="4525963"/>
          </a:xfrm>
        </p:spPr>
        <p:txBody>
          <a:bodyPr/>
          <a:lstStyle/>
          <a:p>
            <a:endParaRPr lang="en-US"/>
          </a:p>
        </p:txBody>
      </p:sp>
      <p:sp>
        <p:nvSpPr>
          <p:cNvPr id="4" name="Date Placeholder 3"/>
          <p:cNvSpPr>
            <a:spLocks noGrp="1"/>
          </p:cNvSpPr>
          <p:nvPr>
            <p:ph type="dt" sz="half" idx="10"/>
          </p:nvPr>
        </p:nvSpPr>
        <p:spPr>
          <a:xfrm>
            <a:off x="609600" y="6245225"/>
            <a:ext cx="2844800" cy="476250"/>
          </a:xfrm>
        </p:spPr>
        <p:txBody>
          <a:bodyPr/>
          <a:lstStyle>
            <a:lvl1pPr>
              <a:defRPr/>
            </a:lvl1pPr>
          </a:lstStyle>
          <a:p>
            <a:r>
              <a:rPr lang="en-US"/>
              <a:t>12/15/21</a:t>
            </a:r>
          </a:p>
        </p:txBody>
      </p:sp>
      <p:sp>
        <p:nvSpPr>
          <p:cNvPr id="5" name="Footer Placeholder 4"/>
          <p:cNvSpPr>
            <a:spLocks noGrp="1"/>
          </p:cNvSpPr>
          <p:nvPr>
            <p:ph type="ftr" sz="quarter" idx="11"/>
          </p:nvPr>
        </p:nvSpPr>
        <p:spPr>
          <a:xfrm>
            <a:off x="4165600" y="6245225"/>
            <a:ext cx="3860800" cy="476250"/>
          </a:xfrm>
        </p:spPr>
        <p:txBody>
          <a:bodyPr/>
          <a:lstStyle>
            <a:lvl1pPr>
              <a:defRPr/>
            </a:lvl1pPr>
          </a:lstStyle>
          <a:p>
            <a:r>
              <a:rPr lang="en-US"/>
              <a:t>Snowmass Agora: Linear Colliders</a:t>
            </a:r>
          </a:p>
        </p:txBody>
      </p:sp>
      <p:sp>
        <p:nvSpPr>
          <p:cNvPr id="6" name="Slide Number Placeholder 5"/>
          <p:cNvSpPr>
            <a:spLocks noGrp="1"/>
          </p:cNvSpPr>
          <p:nvPr>
            <p:ph type="sldNum" sz="quarter" idx="12"/>
          </p:nvPr>
        </p:nvSpPr>
        <p:spPr>
          <a:xfrm>
            <a:off x="8737600" y="6245225"/>
            <a:ext cx="2844800" cy="476250"/>
          </a:xfrm>
        </p:spPr>
        <p:txBody>
          <a:bodyPr/>
          <a:lstStyle>
            <a:lvl1pPr>
              <a:defRPr/>
            </a:lvl1pPr>
          </a:lstStyle>
          <a:p>
            <a:fld id="{8A7BBD36-3257-8E4A-8984-B9E452B60DAC}" type="slidenum">
              <a:rPr lang="en-US"/>
              <a:pPr/>
              <a:t>‹#›</a:t>
            </a:fld>
            <a:endParaRPr lang="en-US"/>
          </a:p>
        </p:txBody>
      </p:sp>
    </p:spTree>
    <p:extLst>
      <p:ext uri="{BB962C8B-B14F-4D97-AF65-F5344CB8AC3E}">
        <p14:creationId xmlns:p14="http://schemas.microsoft.com/office/powerpoint/2010/main" val="353187744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855662"/>
          </a:xfrm>
        </p:spPr>
        <p:txBody>
          <a:bodyPr/>
          <a:lstStyle/>
          <a:p>
            <a:r>
              <a:rPr lang="en-US"/>
              <a:t>Click to edit Master title style</a:t>
            </a:r>
          </a:p>
        </p:txBody>
      </p:sp>
      <p:sp>
        <p:nvSpPr>
          <p:cNvPr id="3" name="Text Placeholder 2"/>
          <p:cNvSpPr>
            <a:spLocks noGrp="1"/>
          </p:cNvSpPr>
          <p:nvPr>
            <p:ph type="body" sz="half" idx="1"/>
          </p:nvPr>
        </p:nvSpPr>
        <p:spPr>
          <a:xfrm>
            <a:off x="609600" y="1312863"/>
            <a:ext cx="5384800" cy="4813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312863"/>
            <a:ext cx="5384800" cy="4813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12/15/21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Snowmass Agora: Linear Colliders</a:t>
            </a:r>
          </a:p>
        </p:txBody>
      </p:sp>
      <p:sp>
        <p:nvSpPr>
          <p:cNvPr id="7" name="Rectangle 6"/>
          <p:cNvSpPr>
            <a:spLocks noGrp="1" noChangeArrowheads="1"/>
          </p:cNvSpPr>
          <p:nvPr>
            <p:ph type="sldNum" sz="quarter" idx="12"/>
          </p:nvPr>
        </p:nvSpPr>
        <p:spPr>
          <a:ln/>
        </p:spPr>
        <p:txBody>
          <a:bodyPr/>
          <a:lstStyle>
            <a:lvl1pPr>
              <a:defRPr/>
            </a:lvl1pPr>
          </a:lstStyle>
          <a:p>
            <a:fld id="{C1E73930-EDB2-5B4C-99D8-72732A3B2E2F}" type="slidenum">
              <a:rPr lang="en-US"/>
              <a:pPr/>
              <a:t>‹#›</a:t>
            </a:fld>
            <a:endParaRPr lang="en-US"/>
          </a:p>
        </p:txBody>
      </p:sp>
    </p:spTree>
    <p:extLst>
      <p:ext uri="{BB962C8B-B14F-4D97-AF65-F5344CB8AC3E}">
        <p14:creationId xmlns:p14="http://schemas.microsoft.com/office/powerpoint/2010/main" val="3848245887"/>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9217499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00E4C-E2E4-48CE-9DBF-34186457702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1B612F2-3C25-4B2A-8A25-851342F992DF}"/>
              </a:ext>
            </a:extLst>
          </p:cNvPr>
          <p:cNvSpPr>
            <a:spLocks noGrp="1"/>
          </p:cNvSpPr>
          <p:nvPr>
            <p:ph type="dt" sz="half" idx="10"/>
          </p:nvPr>
        </p:nvSpPr>
        <p:spPr/>
        <p:txBody>
          <a:bodyPr/>
          <a:lstStyle/>
          <a:p>
            <a:fld id="{9D9E25C2-0552-462E-87DF-DB5A00A815B8}" type="datetime1">
              <a:rPr lang="en-GB" smtClean="0"/>
              <a:t>24/10/2023</a:t>
            </a:fld>
            <a:endParaRPr lang="en-GB"/>
          </a:p>
        </p:txBody>
      </p:sp>
      <p:sp>
        <p:nvSpPr>
          <p:cNvPr id="4" name="Footer Placeholder 3">
            <a:extLst>
              <a:ext uri="{FF2B5EF4-FFF2-40B4-BE49-F238E27FC236}">
                <a16:creationId xmlns:a16="http://schemas.microsoft.com/office/drawing/2014/main" id="{09A25CCD-87DC-42CC-B7B7-49A2A8682AA4}"/>
              </a:ext>
            </a:extLst>
          </p:cNvPr>
          <p:cNvSpPr>
            <a:spLocks noGrp="1"/>
          </p:cNvSpPr>
          <p:nvPr>
            <p:ph type="ftr" sz="quarter" idx="11"/>
          </p:nvPr>
        </p:nvSpPr>
        <p:spPr/>
        <p:txBody>
          <a:bodyPr/>
          <a:lstStyle/>
          <a:p>
            <a:r>
              <a:rPr lang="en-GB"/>
              <a:t>FCC-2109171430_FS-Organization</a:t>
            </a:r>
          </a:p>
        </p:txBody>
      </p:sp>
      <p:sp>
        <p:nvSpPr>
          <p:cNvPr id="5" name="Slide Number Placeholder 4">
            <a:extLst>
              <a:ext uri="{FF2B5EF4-FFF2-40B4-BE49-F238E27FC236}">
                <a16:creationId xmlns:a16="http://schemas.microsoft.com/office/drawing/2014/main" id="{43FE8D70-28ED-4AAD-893E-2EDDEC91994E}"/>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34738511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7B4E92-B08F-4821-9CBF-323F7DD8076B}"/>
              </a:ext>
            </a:extLst>
          </p:cNvPr>
          <p:cNvSpPr>
            <a:spLocks noGrp="1"/>
          </p:cNvSpPr>
          <p:nvPr>
            <p:ph type="dt" sz="half" idx="10"/>
          </p:nvPr>
        </p:nvSpPr>
        <p:spPr/>
        <p:txBody>
          <a:bodyPr/>
          <a:lstStyle/>
          <a:p>
            <a:fld id="{548FB976-6D0C-4448-90B8-3140F5DE2296}" type="datetime1">
              <a:rPr lang="en-GB" smtClean="0"/>
              <a:t>24/10/2023</a:t>
            </a:fld>
            <a:endParaRPr lang="en-GB"/>
          </a:p>
        </p:txBody>
      </p:sp>
      <p:sp>
        <p:nvSpPr>
          <p:cNvPr id="3" name="Footer Placeholder 2">
            <a:extLst>
              <a:ext uri="{FF2B5EF4-FFF2-40B4-BE49-F238E27FC236}">
                <a16:creationId xmlns:a16="http://schemas.microsoft.com/office/drawing/2014/main" id="{9F73274C-B38F-4718-9BAB-2C154D74D280}"/>
              </a:ext>
            </a:extLst>
          </p:cNvPr>
          <p:cNvSpPr>
            <a:spLocks noGrp="1"/>
          </p:cNvSpPr>
          <p:nvPr>
            <p:ph type="ftr" sz="quarter" idx="11"/>
          </p:nvPr>
        </p:nvSpPr>
        <p:spPr/>
        <p:txBody>
          <a:bodyPr/>
          <a:lstStyle/>
          <a:p>
            <a:r>
              <a:rPr lang="en-GB"/>
              <a:t>FCC-2109171430_FS-Organization</a:t>
            </a:r>
          </a:p>
        </p:txBody>
      </p:sp>
      <p:sp>
        <p:nvSpPr>
          <p:cNvPr id="4" name="Slide Number Placeholder 3">
            <a:extLst>
              <a:ext uri="{FF2B5EF4-FFF2-40B4-BE49-F238E27FC236}">
                <a16:creationId xmlns:a16="http://schemas.microsoft.com/office/drawing/2014/main" id="{51EC012D-7983-4017-B88D-FD1FAE9C7FED}"/>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12872707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0FD8D-3BF3-4238-BBC4-CC800B18CD8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1E1A8B0-4D39-4DC0-A5EB-7FE71C6E26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D97DF9D-25D0-4B8B-934D-E3188E5B38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E706F17-3151-4DC0-9C83-39B7255DA0FE}"/>
              </a:ext>
            </a:extLst>
          </p:cNvPr>
          <p:cNvSpPr>
            <a:spLocks noGrp="1"/>
          </p:cNvSpPr>
          <p:nvPr>
            <p:ph type="dt" sz="half" idx="10"/>
          </p:nvPr>
        </p:nvSpPr>
        <p:spPr/>
        <p:txBody>
          <a:bodyPr/>
          <a:lstStyle/>
          <a:p>
            <a:fld id="{97958D5C-45AE-4F4F-9C20-C1ECFF4F2ED5}" type="datetime1">
              <a:rPr lang="en-GB" smtClean="0"/>
              <a:t>24/10/2023</a:t>
            </a:fld>
            <a:endParaRPr lang="en-GB"/>
          </a:p>
        </p:txBody>
      </p:sp>
      <p:sp>
        <p:nvSpPr>
          <p:cNvPr id="6" name="Footer Placeholder 5">
            <a:extLst>
              <a:ext uri="{FF2B5EF4-FFF2-40B4-BE49-F238E27FC236}">
                <a16:creationId xmlns:a16="http://schemas.microsoft.com/office/drawing/2014/main" id="{11006F1D-6BF0-4316-9E1F-D8638DA13DC3}"/>
              </a:ext>
            </a:extLst>
          </p:cNvPr>
          <p:cNvSpPr>
            <a:spLocks noGrp="1"/>
          </p:cNvSpPr>
          <p:nvPr>
            <p:ph type="ftr" sz="quarter" idx="11"/>
          </p:nvPr>
        </p:nvSpPr>
        <p:spPr/>
        <p:txBody>
          <a:bodyPr/>
          <a:lstStyle/>
          <a:p>
            <a:r>
              <a:rPr lang="en-GB"/>
              <a:t>FCC-2109171430_FS-Organization</a:t>
            </a:r>
          </a:p>
        </p:txBody>
      </p:sp>
      <p:sp>
        <p:nvSpPr>
          <p:cNvPr id="7" name="Slide Number Placeholder 6">
            <a:extLst>
              <a:ext uri="{FF2B5EF4-FFF2-40B4-BE49-F238E27FC236}">
                <a16:creationId xmlns:a16="http://schemas.microsoft.com/office/drawing/2014/main" id="{D77CCFE5-5096-4F5E-AD2F-0431A89C2E8C}"/>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745951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24/10/2023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2904101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D196C-AF90-44E3-91D3-E4ED21DEA9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1E4FF66-B4C1-4D0D-9242-B440FC3C7F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2DD6BB1-0901-45EC-AFBA-F11A44A466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D2FD60-C7C5-4B33-83A2-EE4EFC044B0E}"/>
              </a:ext>
            </a:extLst>
          </p:cNvPr>
          <p:cNvSpPr>
            <a:spLocks noGrp="1"/>
          </p:cNvSpPr>
          <p:nvPr>
            <p:ph type="dt" sz="half" idx="10"/>
          </p:nvPr>
        </p:nvSpPr>
        <p:spPr/>
        <p:txBody>
          <a:bodyPr/>
          <a:lstStyle/>
          <a:p>
            <a:fld id="{CC256076-956A-44DD-9D95-241129F96BC7}" type="datetime1">
              <a:rPr lang="en-GB" smtClean="0"/>
              <a:t>24/10/2023</a:t>
            </a:fld>
            <a:endParaRPr lang="en-GB"/>
          </a:p>
        </p:txBody>
      </p:sp>
      <p:sp>
        <p:nvSpPr>
          <p:cNvPr id="6" name="Footer Placeholder 5">
            <a:extLst>
              <a:ext uri="{FF2B5EF4-FFF2-40B4-BE49-F238E27FC236}">
                <a16:creationId xmlns:a16="http://schemas.microsoft.com/office/drawing/2014/main" id="{CF21AE1E-65E6-44A0-96FF-B2D091265E65}"/>
              </a:ext>
            </a:extLst>
          </p:cNvPr>
          <p:cNvSpPr>
            <a:spLocks noGrp="1"/>
          </p:cNvSpPr>
          <p:nvPr>
            <p:ph type="ftr" sz="quarter" idx="11"/>
          </p:nvPr>
        </p:nvSpPr>
        <p:spPr/>
        <p:txBody>
          <a:bodyPr/>
          <a:lstStyle/>
          <a:p>
            <a:r>
              <a:rPr lang="en-GB"/>
              <a:t>FCC-2109171430_FS-Organization</a:t>
            </a:r>
          </a:p>
        </p:txBody>
      </p:sp>
      <p:sp>
        <p:nvSpPr>
          <p:cNvPr id="7" name="Slide Number Placeholder 6">
            <a:extLst>
              <a:ext uri="{FF2B5EF4-FFF2-40B4-BE49-F238E27FC236}">
                <a16:creationId xmlns:a16="http://schemas.microsoft.com/office/drawing/2014/main" id="{A58A2F2A-0CE8-489A-81CB-3CCF98AE5B81}"/>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33870220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9048D-1699-4140-AAAC-2BD7C98FCBE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C7ED98-F62F-4AAF-B365-C93A25CCD9C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C72C2B2-0CE9-4D1C-8A2A-EE2A721DA22B}"/>
              </a:ext>
            </a:extLst>
          </p:cNvPr>
          <p:cNvSpPr>
            <a:spLocks noGrp="1"/>
          </p:cNvSpPr>
          <p:nvPr>
            <p:ph type="dt" sz="half" idx="10"/>
          </p:nvPr>
        </p:nvSpPr>
        <p:spPr/>
        <p:txBody>
          <a:bodyPr/>
          <a:lstStyle/>
          <a:p>
            <a:fld id="{BB529C28-7951-4186-92F7-1FAACB8A7B7E}" type="datetime1">
              <a:rPr lang="en-GB" smtClean="0"/>
              <a:t>24/10/2023</a:t>
            </a:fld>
            <a:endParaRPr lang="en-GB"/>
          </a:p>
        </p:txBody>
      </p:sp>
      <p:sp>
        <p:nvSpPr>
          <p:cNvPr id="5" name="Footer Placeholder 4">
            <a:extLst>
              <a:ext uri="{FF2B5EF4-FFF2-40B4-BE49-F238E27FC236}">
                <a16:creationId xmlns:a16="http://schemas.microsoft.com/office/drawing/2014/main" id="{EAF0F964-FAE2-46B2-BF58-32A5230D764D}"/>
              </a:ext>
            </a:extLst>
          </p:cNvPr>
          <p:cNvSpPr>
            <a:spLocks noGrp="1"/>
          </p:cNvSpPr>
          <p:nvPr>
            <p:ph type="ftr" sz="quarter" idx="11"/>
          </p:nvPr>
        </p:nvSpPr>
        <p:spPr/>
        <p:txBody>
          <a:bodyPr/>
          <a:lstStyle/>
          <a:p>
            <a:r>
              <a:rPr lang="en-GB"/>
              <a:t>FCC-2109171430_FS-Organization</a:t>
            </a:r>
          </a:p>
        </p:txBody>
      </p:sp>
      <p:sp>
        <p:nvSpPr>
          <p:cNvPr id="6" name="Slide Number Placeholder 5">
            <a:extLst>
              <a:ext uri="{FF2B5EF4-FFF2-40B4-BE49-F238E27FC236}">
                <a16:creationId xmlns:a16="http://schemas.microsoft.com/office/drawing/2014/main" id="{80DC755C-8D59-419D-9AA2-C5E1E043FD8C}"/>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27298765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129C4A-ED36-40E3-A142-3DB45B2E21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BF9713-5F1E-41C2-96F8-F79B19150E0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2D846E-D601-4792-9003-EC5BE9521101}"/>
              </a:ext>
            </a:extLst>
          </p:cNvPr>
          <p:cNvSpPr>
            <a:spLocks noGrp="1"/>
          </p:cNvSpPr>
          <p:nvPr>
            <p:ph type="dt" sz="half" idx="10"/>
          </p:nvPr>
        </p:nvSpPr>
        <p:spPr/>
        <p:txBody>
          <a:bodyPr/>
          <a:lstStyle/>
          <a:p>
            <a:fld id="{D522E5B4-373D-4875-973A-119B844FDD20}" type="datetime1">
              <a:rPr lang="en-GB" smtClean="0"/>
              <a:t>24/10/2023</a:t>
            </a:fld>
            <a:endParaRPr lang="en-GB"/>
          </a:p>
        </p:txBody>
      </p:sp>
      <p:sp>
        <p:nvSpPr>
          <p:cNvPr id="5" name="Footer Placeholder 4">
            <a:extLst>
              <a:ext uri="{FF2B5EF4-FFF2-40B4-BE49-F238E27FC236}">
                <a16:creationId xmlns:a16="http://schemas.microsoft.com/office/drawing/2014/main" id="{2F1A60D0-2419-4838-93E1-7971140B2748}"/>
              </a:ext>
            </a:extLst>
          </p:cNvPr>
          <p:cNvSpPr>
            <a:spLocks noGrp="1"/>
          </p:cNvSpPr>
          <p:nvPr>
            <p:ph type="ftr" sz="quarter" idx="11"/>
          </p:nvPr>
        </p:nvSpPr>
        <p:spPr/>
        <p:txBody>
          <a:bodyPr/>
          <a:lstStyle/>
          <a:p>
            <a:r>
              <a:rPr lang="en-GB"/>
              <a:t>FCC-2109171430_FS-Organization</a:t>
            </a:r>
          </a:p>
        </p:txBody>
      </p:sp>
      <p:sp>
        <p:nvSpPr>
          <p:cNvPr id="6" name="Slide Number Placeholder 5">
            <a:extLst>
              <a:ext uri="{FF2B5EF4-FFF2-40B4-BE49-F238E27FC236}">
                <a16:creationId xmlns:a16="http://schemas.microsoft.com/office/drawing/2014/main" id="{CEEA7084-7A2E-4548-8E80-03C8EC16B128}"/>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31704838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24349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28515973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574132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2659487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9699966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1555763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132474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3D3CB2-CB46-4D73-9AF3-8191DEA4D6E1}" type="datetimeFigureOut">
              <a:rPr lang="en-GB" smtClean="0"/>
              <a:t>24/10/2023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4690511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577673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044447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6863851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3262098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0910792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461686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572894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43589856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6954827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074546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3D3CB2-CB46-4D73-9AF3-8191DEA4D6E1}" type="datetimeFigureOut">
              <a:rPr lang="en-GB" smtClean="0"/>
              <a:t>24/10/2023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62059667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16246444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33522385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7196648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00114812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019245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5442751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7" name="Picture 6">
            <a:extLst>
              <a:ext uri="{FF2B5EF4-FFF2-40B4-BE49-F238E27FC236}">
                <a16:creationId xmlns:a16="http://schemas.microsoft.com/office/drawing/2014/main" id="{D6B5E205-83B0-487B-8FA6-15C7E2138FA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8" name="TextBox 7">
            <a:extLst>
              <a:ext uri="{FF2B5EF4-FFF2-40B4-BE49-F238E27FC236}">
                <a16:creationId xmlns:a16="http://schemas.microsoft.com/office/drawing/2014/main" id="{3B1FFAB9-5D5F-4BB5-8816-8175C22B56E7}"/>
              </a:ext>
            </a:extLst>
          </p:cNvPr>
          <p:cNvSpPr txBox="1"/>
          <p:nvPr userDrawn="1"/>
        </p:nvSpPr>
        <p:spPr>
          <a:xfrm>
            <a:off x="911424" y="6339090"/>
            <a:ext cx="6197663" cy="400110"/>
          </a:xfrm>
          <a:prstGeom prst="rect">
            <a:avLst/>
          </a:prstGeom>
          <a:noFill/>
        </p:spPr>
        <p:txBody>
          <a:bodyPr wrap="square" rtlCol="0">
            <a:spAutoFit/>
          </a:bodyPr>
          <a:lstStyle/>
          <a:p>
            <a:r>
              <a:rPr lang="en-GB" sz="1000" b="1" dirty="0">
                <a:solidFill>
                  <a:schemeClr val="bg1"/>
                </a:solidFill>
              </a:rPr>
              <a:t>FCC Feasibility Study Status </a:t>
            </a:r>
            <a:br>
              <a:rPr lang="en-GB" sz="1000" b="1" dirty="0">
                <a:solidFill>
                  <a:schemeClr val="bg1"/>
                </a:solidFill>
              </a:rPr>
            </a:br>
            <a:r>
              <a:rPr lang="fr-CH" sz="1000" b="0" dirty="0">
                <a:solidFill>
                  <a:schemeClr val="bg1"/>
                </a:solidFill>
              </a:rPr>
              <a:t>Emmanuel </a:t>
            </a:r>
            <a:r>
              <a:rPr lang="fr-CH" sz="1000" b="0" dirty="0" err="1">
                <a:solidFill>
                  <a:schemeClr val="bg1"/>
                </a:solidFill>
              </a:rPr>
              <a:t>Tsesmelis</a:t>
            </a:r>
            <a:endParaRPr lang="fr-CH" sz="1000" b="0" dirty="0">
              <a:solidFill>
                <a:schemeClr val="bg1"/>
              </a:solidFill>
            </a:endParaRPr>
          </a:p>
        </p:txBody>
      </p:sp>
    </p:spTree>
    <p:extLst>
      <p:ext uri="{BB962C8B-B14F-4D97-AF65-F5344CB8AC3E}">
        <p14:creationId xmlns:p14="http://schemas.microsoft.com/office/powerpoint/2010/main" val="27948498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036540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5643779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689537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3D3CB2-CB46-4D73-9AF3-8191DEA4D6E1}" type="datetimeFigureOut">
              <a:rPr lang="en-GB" smtClean="0"/>
              <a:t>24/10/2023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62671203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192533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4002254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1617201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13910797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38913478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59262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20087222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322813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0766612"/>
      </p:ext>
    </p:extLst>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1689555524"/>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3D3CB2-CB46-4D73-9AF3-8191DEA4D6E1}" type="datetimeFigureOut">
              <a:rPr lang="en-GB" smtClean="0"/>
              <a:t>24/10/2023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02320179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44587119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02788445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10/24/23</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13058696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980651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428019929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3084828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236307777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60542348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9938718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30989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D3CB2-CB46-4D73-9AF3-8191DEA4D6E1}" type="datetimeFigureOut">
              <a:rPr lang="en-GB" smtClean="0"/>
              <a:t>24/10/2023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405385668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9188152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1771264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70356890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Cliquez et modifiez le titre</a:t>
            </a:r>
            <a:endParaRPr kumimoji="0" lang="en-US"/>
          </a:p>
        </p:txBody>
      </p:sp>
      <p:sp>
        <p:nvSpPr>
          <p:cNvPr id="3" name="Espace réservé du contenu 2"/>
          <p:cNvSpPr>
            <a:spLocks noGrp="1"/>
          </p:cNvSpPr>
          <p:nvPr>
            <p:ph idx="1"/>
          </p:nvPr>
        </p:nvSpPr>
        <p:spPr/>
        <p:txBody>
          <a:body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dirty="0"/>
          </a:p>
        </p:txBody>
      </p:sp>
      <p:sp>
        <p:nvSpPr>
          <p:cNvPr id="8" name="Footer Placeholder 2"/>
          <p:cNvSpPr>
            <a:spLocks noGrp="1"/>
          </p:cNvSpPr>
          <p:nvPr>
            <p:ph type="ftr" sz="quarter" idx="3"/>
          </p:nvPr>
        </p:nvSpPr>
        <p:spPr>
          <a:xfrm>
            <a:off x="5626309" y="6356351"/>
            <a:ext cx="5144834" cy="365126"/>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a:t>CERN Governance Structure – CERN Legal Service</a:t>
            </a:r>
          </a:p>
        </p:txBody>
      </p:sp>
      <p:sp>
        <p:nvSpPr>
          <p:cNvPr id="9" name="Slide Number Placeholder 3"/>
          <p:cNvSpPr>
            <a:spLocks noGrp="1"/>
          </p:cNvSpPr>
          <p:nvPr>
            <p:ph type="sldNum" sz="quarter" idx="4"/>
          </p:nvPr>
        </p:nvSpPr>
        <p:spPr>
          <a:xfrm>
            <a:off x="10913835" y="6356351"/>
            <a:ext cx="668566" cy="365126"/>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90201763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648198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15782180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2146954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360111616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80331132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07396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24/10/2023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09865326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8520170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9426958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84689899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78442066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fld id="{2D04FFD4-3815-3643-9F4D-65F666F1027F}" type="datetime1">
              <a:rPr lang="en-US" smtClean="0"/>
              <a:pPr/>
              <a:t>10/24/23</a:t>
            </a:fld>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dirty="0"/>
              <a:t>Document reference</a:t>
            </a:r>
          </a:p>
        </p:txBody>
      </p:sp>
      <p:sp>
        <p:nvSpPr>
          <p:cNvPr id="12" name="Slide Number Placeholder 3"/>
          <p:cNvSpPr>
            <a:spLocks noGrp="1"/>
          </p:cNvSpPr>
          <p:nvPr>
            <p:ph type="sldNum" sz="quarter" idx="4"/>
          </p:nvPr>
        </p:nvSpPr>
        <p:spPr>
          <a:xfrm>
            <a:off x="11354103" y="6355615"/>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52750851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0DA3C-B240-EC42-825D-E01343AB4E3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26FBCAC6-044F-8248-8A36-5C8E04B672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7D32AD30-4E7D-9F45-B75B-7CCA192D92E4}"/>
              </a:ext>
            </a:extLst>
          </p:cNvPr>
          <p:cNvSpPr>
            <a:spLocks noGrp="1"/>
          </p:cNvSpPr>
          <p:nvPr>
            <p:ph type="dt" sz="half" idx="10"/>
          </p:nvPr>
        </p:nvSpPr>
        <p:spPr/>
        <p:txBody>
          <a:bodyPr/>
          <a:lstStyle/>
          <a:p>
            <a:fld id="{FCD9AFCD-B29B-2D46-B814-173B5C9AB47A}" type="datetime1">
              <a:rPr lang="de-CH" smtClean="0"/>
              <a:t>24.10.23</a:t>
            </a:fld>
            <a:endParaRPr lang="en-CH"/>
          </a:p>
        </p:txBody>
      </p:sp>
      <p:sp>
        <p:nvSpPr>
          <p:cNvPr id="5" name="Footer Placeholder 4">
            <a:extLst>
              <a:ext uri="{FF2B5EF4-FFF2-40B4-BE49-F238E27FC236}">
                <a16:creationId xmlns:a16="http://schemas.microsoft.com/office/drawing/2014/main" id="{129A66C8-2E16-7246-915C-CB80630291BF}"/>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809057B4-595F-B445-9705-8D0BA6B360AF}"/>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60945167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C421C-4456-9741-90F7-A0A23468A990}"/>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440C6F54-2384-0243-8D4C-AABF8B31375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9E80BB7C-8BFF-8A47-8790-29B4A6127B25}"/>
              </a:ext>
            </a:extLst>
          </p:cNvPr>
          <p:cNvSpPr>
            <a:spLocks noGrp="1"/>
          </p:cNvSpPr>
          <p:nvPr>
            <p:ph type="dt" sz="half" idx="10"/>
          </p:nvPr>
        </p:nvSpPr>
        <p:spPr/>
        <p:txBody>
          <a:bodyPr/>
          <a:lstStyle/>
          <a:p>
            <a:fld id="{4580DB85-D063-F846-A2C7-E27045B35E20}" type="datetime1">
              <a:rPr lang="de-CH" smtClean="0"/>
              <a:t>24.10.23</a:t>
            </a:fld>
            <a:endParaRPr lang="en-CH"/>
          </a:p>
        </p:txBody>
      </p:sp>
      <p:sp>
        <p:nvSpPr>
          <p:cNvPr id="5" name="Footer Placeholder 4">
            <a:extLst>
              <a:ext uri="{FF2B5EF4-FFF2-40B4-BE49-F238E27FC236}">
                <a16:creationId xmlns:a16="http://schemas.microsoft.com/office/drawing/2014/main" id="{49F1EB8B-ACDA-124D-B2EC-F3EA35D30D6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3256ACAE-4F1D-D141-A5F8-0142188772A4}"/>
              </a:ext>
            </a:extLst>
          </p:cNvPr>
          <p:cNvSpPr>
            <a:spLocks noGrp="1"/>
          </p:cNvSpPr>
          <p:nvPr>
            <p:ph type="sldNum" sz="quarter" idx="12"/>
          </p:nvPr>
        </p:nvSpPr>
        <p:spPr/>
        <p:txBody>
          <a:bodyPr/>
          <a:lstStyle/>
          <a:p>
            <a:fld id="{3992EDF0-CD77-624F-83C4-34D41631A30F}" type="slidenum">
              <a:rPr lang="en-CH" smtClean="0"/>
              <a:t>‹#›</a:t>
            </a:fld>
            <a:endParaRPr lang="en-CH"/>
          </a:p>
        </p:txBody>
      </p:sp>
      <p:pic>
        <p:nvPicPr>
          <p:cNvPr id="7" name="Picture 6">
            <a:extLst>
              <a:ext uri="{FF2B5EF4-FFF2-40B4-BE49-F238E27FC236}">
                <a16:creationId xmlns:a16="http://schemas.microsoft.com/office/drawing/2014/main" id="{493161B0-A008-2045-B922-488D6DC5F6B2}"/>
              </a:ext>
            </a:extLst>
          </p:cNvPr>
          <p:cNvPicPr>
            <a:picLocks noChangeAspect="1"/>
          </p:cNvPicPr>
          <p:nvPr userDrawn="1"/>
        </p:nvPicPr>
        <p:blipFill>
          <a:blip r:embed="rId2"/>
          <a:stretch>
            <a:fillRect/>
          </a:stretch>
        </p:blipFill>
        <p:spPr>
          <a:xfrm>
            <a:off x="87353" y="57873"/>
            <a:ext cx="1203889" cy="538324"/>
          </a:xfrm>
          <a:prstGeom prst="rect">
            <a:avLst/>
          </a:prstGeom>
        </p:spPr>
      </p:pic>
      <p:pic>
        <p:nvPicPr>
          <p:cNvPr id="8" name="Picture 7">
            <a:extLst>
              <a:ext uri="{FF2B5EF4-FFF2-40B4-BE49-F238E27FC236}">
                <a16:creationId xmlns:a16="http://schemas.microsoft.com/office/drawing/2014/main" id="{56D24A33-F8D7-F344-AC91-145693440A54}"/>
              </a:ext>
            </a:extLst>
          </p:cNvPr>
          <p:cNvPicPr>
            <a:picLocks noChangeAspect="1"/>
          </p:cNvPicPr>
          <p:nvPr userDrawn="1"/>
        </p:nvPicPr>
        <p:blipFill>
          <a:blip r:embed="rId3"/>
          <a:stretch>
            <a:fillRect/>
          </a:stretch>
        </p:blipFill>
        <p:spPr>
          <a:xfrm>
            <a:off x="11678856" y="1"/>
            <a:ext cx="513144" cy="631562"/>
          </a:xfrm>
          <a:prstGeom prst="rect">
            <a:avLst/>
          </a:prstGeom>
        </p:spPr>
      </p:pic>
    </p:spTree>
    <p:extLst>
      <p:ext uri="{BB962C8B-B14F-4D97-AF65-F5344CB8AC3E}">
        <p14:creationId xmlns:p14="http://schemas.microsoft.com/office/powerpoint/2010/main" val="35883779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99E13-5CBD-8B43-BB4E-47353B992FB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3CDDC9AB-D651-3A43-85E9-C0C9D23300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CC75855-43EC-594E-ADFD-17356C50A864}"/>
              </a:ext>
            </a:extLst>
          </p:cNvPr>
          <p:cNvSpPr>
            <a:spLocks noGrp="1"/>
          </p:cNvSpPr>
          <p:nvPr>
            <p:ph type="dt" sz="half" idx="10"/>
          </p:nvPr>
        </p:nvSpPr>
        <p:spPr/>
        <p:txBody>
          <a:bodyPr/>
          <a:lstStyle/>
          <a:p>
            <a:fld id="{6DB05238-A677-5B46-8146-A70510F92B21}" type="datetime1">
              <a:rPr lang="de-CH" smtClean="0"/>
              <a:t>24.10.23</a:t>
            </a:fld>
            <a:endParaRPr lang="en-CH"/>
          </a:p>
        </p:txBody>
      </p:sp>
      <p:sp>
        <p:nvSpPr>
          <p:cNvPr id="5" name="Footer Placeholder 4">
            <a:extLst>
              <a:ext uri="{FF2B5EF4-FFF2-40B4-BE49-F238E27FC236}">
                <a16:creationId xmlns:a16="http://schemas.microsoft.com/office/drawing/2014/main" id="{CDAB5C86-D64B-D944-8645-E5DF5A5F703B}"/>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450C5120-7828-5343-AF4E-359FF432268D}"/>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33141285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FE468-185C-8946-B269-640BE1E03B31}"/>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5AB1BCA7-9D73-7A4C-8D52-307AFB7518D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1472BC15-56EE-EA44-8EA9-2F41C9116BA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DA4E2554-D013-2D4A-86DC-7CAB731F3845}"/>
              </a:ext>
            </a:extLst>
          </p:cNvPr>
          <p:cNvSpPr>
            <a:spLocks noGrp="1"/>
          </p:cNvSpPr>
          <p:nvPr>
            <p:ph type="dt" sz="half" idx="10"/>
          </p:nvPr>
        </p:nvSpPr>
        <p:spPr/>
        <p:txBody>
          <a:bodyPr/>
          <a:lstStyle/>
          <a:p>
            <a:fld id="{7C693829-2800-364F-AA3D-A9FB7B5BDA37}" type="datetime1">
              <a:rPr lang="de-CH" smtClean="0"/>
              <a:t>24.10.23</a:t>
            </a:fld>
            <a:endParaRPr lang="en-CH"/>
          </a:p>
        </p:txBody>
      </p:sp>
      <p:sp>
        <p:nvSpPr>
          <p:cNvPr id="6" name="Footer Placeholder 5">
            <a:extLst>
              <a:ext uri="{FF2B5EF4-FFF2-40B4-BE49-F238E27FC236}">
                <a16:creationId xmlns:a16="http://schemas.microsoft.com/office/drawing/2014/main" id="{EEAF5A97-B860-C241-96B3-2863FBD58DF6}"/>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EEFDB0DD-8488-F24E-8CCE-CFD85736BD49}"/>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4619462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21E0A-03D6-5045-9621-95A794A93645}"/>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E0DC5A07-189F-7C47-A88E-AEDB522FE3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947C835-2A04-3746-BD85-3B6BA19D09D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7EAE922F-1143-6444-BC15-3A4F0E64FB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54FF5AD-38FD-0148-9165-AEC0F7E563C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984DAA0E-C510-004A-B764-244BE533E7F9}"/>
              </a:ext>
            </a:extLst>
          </p:cNvPr>
          <p:cNvSpPr>
            <a:spLocks noGrp="1"/>
          </p:cNvSpPr>
          <p:nvPr>
            <p:ph type="dt" sz="half" idx="10"/>
          </p:nvPr>
        </p:nvSpPr>
        <p:spPr/>
        <p:txBody>
          <a:bodyPr/>
          <a:lstStyle/>
          <a:p>
            <a:fld id="{C1E36612-2435-1245-AD5F-1847E95CFA02}" type="datetime1">
              <a:rPr lang="de-CH" smtClean="0"/>
              <a:t>24.10.23</a:t>
            </a:fld>
            <a:endParaRPr lang="en-CH"/>
          </a:p>
        </p:txBody>
      </p:sp>
      <p:sp>
        <p:nvSpPr>
          <p:cNvPr id="8" name="Footer Placeholder 7">
            <a:extLst>
              <a:ext uri="{FF2B5EF4-FFF2-40B4-BE49-F238E27FC236}">
                <a16:creationId xmlns:a16="http://schemas.microsoft.com/office/drawing/2014/main" id="{1697D38A-83BA-FD42-BDC3-5B2C0AFF7DFA}"/>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EB08FF8A-7630-B64A-917F-63F4A4115B98}"/>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295691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24/10/2023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3450904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D0159-D45D-8F47-9E25-0E30158C5571}"/>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44F68950-C8F7-574E-8D7A-79444CCAA196}"/>
              </a:ext>
            </a:extLst>
          </p:cNvPr>
          <p:cNvSpPr>
            <a:spLocks noGrp="1"/>
          </p:cNvSpPr>
          <p:nvPr>
            <p:ph type="dt" sz="half" idx="10"/>
          </p:nvPr>
        </p:nvSpPr>
        <p:spPr/>
        <p:txBody>
          <a:bodyPr/>
          <a:lstStyle/>
          <a:p>
            <a:fld id="{F343E72A-272C-3842-88C2-0657275EA54A}" type="datetime1">
              <a:rPr lang="de-CH" smtClean="0"/>
              <a:t>24.10.23</a:t>
            </a:fld>
            <a:endParaRPr lang="en-CH"/>
          </a:p>
        </p:txBody>
      </p:sp>
      <p:sp>
        <p:nvSpPr>
          <p:cNvPr id="4" name="Footer Placeholder 3">
            <a:extLst>
              <a:ext uri="{FF2B5EF4-FFF2-40B4-BE49-F238E27FC236}">
                <a16:creationId xmlns:a16="http://schemas.microsoft.com/office/drawing/2014/main" id="{7705F8C2-79F5-774B-8842-2B58A3194EAC}"/>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4233D608-1894-4D42-A65B-6DEF54950F19}"/>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34714292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53AB69-9515-8D4B-B342-532C776032F4}"/>
              </a:ext>
            </a:extLst>
          </p:cNvPr>
          <p:cNvSpPr>
            <a:spLocks noGrp="1"/>
          </p:cNvSpPr>
          <p:nvPr>
            <p:ph type="dt" sz="half" idx="10"/>
          </p:nvPr>
        </p:nvSpPr>
        <p:spPr/>
        <p:txBody>
          <a:bodyPr/>
          <a:lstStyle/>
          <a:p>
            <a:fld id="{399E56B8-C652-FC4F-9F27-BFE6336D6F72}" type="datetime1">
              <a:rPr lang="de-CH" smtClean="0"/>
              <a:t>24.10.23</a:t>
            </a:fld>
            <a:endParaRPr lang="en-CH"/>
          </a:p>
        </p:txBody>
      </p:sp>
      <p:sp>
        <p:nvSpPr>
          <p:cNvPr id="3" name="Footer Placeholder 2">
            <a:extLst>
              <a:ext uri="{FF2B5EF4-FFF2-40B4-BE49-F238E27FC236}">
                <a16:creationId xmlns:a16="http://schemas.microsoft.com/office/drawing/2014/main" id="{B8E53DF2-143F-7743-B16D-EC55BA4AEFAD}"/>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2FE826CA-B9CC-244A-A30D-1ED290097274}"/>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72884780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106CD-9F48-B94C-B974-2614C3C8CE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28CD93CD-F179-FF4B-9B07-A3A70B270E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7802A115-EC06-FA44-80F8-9386685B58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263E8F-CAD1-D249-842C-54416A501CC3}"/>
              </a:ext>
            </a:extLst>
          </p:cNvPr>
          <p:cNvSpPr>
            <a:spLocks noGrp="1"/>
          </p:cNvSpPr>
          <p:nvPr>
            <p:ph type="dt" sz="half" idx="10"/>
          </p:nvPr>
        </p:nvSpPr>
        <p:spPr/>
        <p:txBody>
          <a:bodyPr/>
          <a:lstStyle/>
          <a:p>
            <a:fld id="{D40FA61B-74E3-BB49-9376-7712953EE95B}" type="datetime1">
              <a:rPr lang="de-CH" smtClean="0"/>
              <a:t>24.10.23</a:t>
            </a:fld>
            <a:endParaRPr lang="en-CH"/>
          </a:p>
        </p:txBody>
      </p:sp>
      <p:sp>
        <p:nvSpPr>
          <p:cNvPr id="6" name="Footer Placeholder 5">
            <a:extLst>
              <a:ext uri="{FF2B5EF4-FFF2-40B4-BE49-F238E27FC236}">
                <a16:creationId xmlns:a16="http://schemas.microsoft.com/office/drawing/2014/main" id="{B6D58034-E90C-7C49-AB10-0D419AEEC96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68F618E8-D484-9A4A-B8CC-97BE9B8BF75A}"/>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94314713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15BBC-BA3B-364E-85C1-9BDD786B35B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FFFBF24A-08F2-F142-AE56-0A0B09374B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FEDB4AE5-B66F-D442-A3CF-34C643BB9B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ACC9436-AB86-AF41-91EF-222896B53DD2}"/>
              </a:ext>
            </a:extLst>
          </p:cNvPr>
          <p:cNvSpPr>
            <a:spLocks noGrp="1"/>
          </p:cNvSpPr>
          <p:nvPr>
            <p:ph type="dt" sz="half" idx="10"/>
          </p:nvPr>
        </p:nvSpPr>
        <p:spPr/>
        <p:txBody>
          <a:bodyPr/>
          <a:lstStyle/>
          <a:p>
            <a:fld id="{1883C914-286A-124A-ACA1-3B4D19BF3E30}" type="datetime1">
              <a:rPr lang="de-CH" smtClean="0"/>
              <a:t>24.10.23</a:t>
            </a:fld>
            <a:endParaRPr lang="en-CH"/>
          </a:p>
        </p:txBody>
      </p:sp>
      <p:sp>
        <p:nvSpPr>
          <p:cNvPr id="6" name="Footer Placeholder 5">
            <a:extLst>
              <a:ext uri="{FF2B5EF4-FFF2-40B4-BE49-F238E27FC236}">
                <a16:creationId xmlns:a16="http://schemas.microsoft.com/office/drawing/2014/main" id="{2FBB864D-374B-BD4E-95F7-9EB8F4BDD04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89BE332F-DA49-C64F-AD9E-B41EAB16756C}"/>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21255258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772DF-B6D0-984F-AAF9-856E7C19D210}"/>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356B5498-73DF-964B-8101-811615AF215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363712A4-9AEA-B04F-BD2C-CCB0E1F3E946}"/>
              </a:ext>
            </a:extLst>
          </p:cNvPr>
          <p:cNvSpPr>
            <a:spLocks noGrp="1"/>
          </p:cNvSpPr>
          <p:nvPr>
            <p:ph type="dt" sz="half" idx="10"/>
          </p:nvPr>
        </p:nvSpPr>
        <p:spPr/>
        <p:txBody>
          <a:bodyPr/>
          <a:lstStyle/>
          <a:p>
            <a:fld id="{2EC3EC57-6BB3-E843-B04A-FC58731CCAFC}" type="datetime1">
              <a:rPr lang="de-CH" smtClean="0"/>
              <a:t>24.10.23</a:t>
            </a:fld>
            <a:endParaRPr lang="en-CH"/>
          </a:p>
        </p:txBody>
      </p:sp>
      <p:sp>
        <p:nvSpPr>
          <p:cNvPr id="5" name="Footer Placeholder 4">
            <a:extLst>
              <a:ext uri="{FF2B5EF4-FFF2-40B4-BE49-F238E27FC236}">
                <a16:creationId xmlns:a16="http://schemas.microsoft.com/office/drawing/2014/main" id="{A551E0CB-BDE8-8947-8199-374EB6EAA237}"/>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D1486560-4FF5-9E41-A420-B3D1A70BBD8A}"/>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96211284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979346-4404-374C-9EB8-0315312E6C9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59051247-40A8-774A-8C00-A3234EA3A74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AB187B8D-9D2B-C84E-9327-9466E4B0241D}"/>
              </a:ext>
            </a:extLst>
          </p:cNvPr>
          <p:cNvSpPr>
            <a:spLocks noGrp="1"/>
          </p:cNvSpPr>
          <p:nvPr>
            <p:ph type="dt" sz="half" idx="10"/>
          </p:nvPr>
        </p:nvSpPr>
        <p:spPr/>
        <p:txBody>
          <a:bodyPr/>
          <a:lstStyle/>
          <a:p>
            <a:fld id="{7521DDDF-A60B-CE42-B832-5B495C3DACBD}" type="datetime1">
              <a:rPr lang="de-CH" smtClean="0"/>
              <a:t>24.10.23</a:t>
            </a:fld>
            <a:endParaRPr lang="en-CH"/>
          </a:p>
        </p:txBody>
      </p:sp>
      <p:sp>
        <p:nvSpPr>
          <p:cNvPr id="5" name="Footer Placeholder 4">
            <a:extLst>
              <a:ext uri="{FF2B5EF4-FFF2-40B4-BE49-F238E27FC236}">
                <a16:creationId xmlns:a16="http://schemas.microsoft.com/office/drawing/2014/main" id="{CDE79994-3978-2741-8DCD-04CE094E3212}"/>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65DABEB6-3BD3-E049-8E8B-082726FE619E}"/>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8900505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107546" y="6356350"/>
            <a:ext cx="681254"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A1DFE4-5FC5-43BD-BB7E-75EAD82B965F}" type="slidenum">
              <a:rPr kumimoji="0" lang="en-US" sz="1800" b="0" i="0" u="none" strike="noStrike" kern="1200" cap="none" spc="0" normalizeH="0" baseline="0" noProof="0" smtClean="0">
                <a:ln>
                  <a:noFill/>
                </a:ln>
                <a:solidFill>
                  <a:srgbClr val="0C377B"/>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71847477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187961143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370075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4986375"/>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4.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image" Target="../media/image10.png"/><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image" Target="../media/image9.png"/><Relationship Id="rId5" Type="http://schemas.openxmlformats.org/officeDocument/2006/relationships/slideLayout" Target="../slideLayouts/slideLayout101.xml"/><Relationship Id="rId10" Type="http://schemas.openxmlformats.org/officeDocument/2006/relationships/image" Target="../media/image7.emf"/><Relationship Id="rId4" Type="http://schemas.openxmlformats.org/officeDocument/2006/relationships/slideLayout" Target="../slideLayouts/slideLayout100.xml"/><Relationship Id="rId9"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2.xml"/><Relationship Id="rId13" Type="http://schemas.openxmlformats.org/officeDocument/2006/relationships/slideLayout" Target="../slideLayouts/slideLayout117.xml"/><Relationship Id="rId3" Type="http://schemas.openxmlformats.org/officeDocument/2006/relationships/slideLayout" Target="../slideLayouts/slideLayout107.xml"/><Relationship Id="rId7" Type="http://schemas.openxmlformats.org/officeDocument/2006/relationships/slideLayout" Target="../slideLayouts/slideLayout111.xml"/><Relationship Id="rId12" Type="http://schemas.openxmlformats.org/officeDocument/2006/relationships/slideLayout" Target="../slideLayouts/slideLayout116.xml"/><Relationship Id="rId2" Type="http://schemas.openxmlformats.org/officeDocument/2006/relationships/slideLayout" Target="../slideLayouts/slideLayout106.xml"/><Relationship Id="rId16" Type="http://schemas.openxmlformats.org/officeDocument/2006/relationships/theme" Target="../theme/theme11.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11" Type="http://schemas.openxmlformats.org/officeDocument/2006/relationships/slideLayout" Target="../slideLayouts/slideLayout115.xml"/><Relationship Id="rId5" Type="http://schemas.openxmlformats.org/officeDocument/2006/relationships/slideLayout" Target="../slideLayouts/slideLayout109.xml"/><Relationship Id="rId15" Type="http://schemas.openxmlformats.org/officeDocument/2006/relationships/slideLayout" Target="../slideLayouts/slideLayout119.xml"/><Relationship Id="rId10" Type="http://schemas.openxmlformats.org/officeDocument/2006/relationships/slideLayout" Target="../slideLayouts/slideLayout114.xml"/><Relationship Id="rId4" Type="http://schemas.openxmlformats.org/officeDocument/2006/relationships/slideLayout" Target="../slideLayouts/slideLayout108.xml"/><Relationship Id="rId9" Type="http://schemas.openxmlformats.org/officeDocument/2006/relationships/slideLayout" Target="../slideLayouts/slideLayout113.xml"/><Relationship Id="rId14" Type="http://schemas.openxmlformats.org/officeDocument/2006/relationships/slideLayout" Target="../slideLayouts/slideLayout118.xml"/></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slideLayout" Target="../slideLayouts/slideLayout122.xml"/><Relationship Id="rId7" Type="http://schemas.openxmlformats.org/officeDocument/2006/relationships/theme" Target="../theme/theme12.xml"/><Relationship Id="rId2" Type="http://schemas.openxmlformats.org/officeDocument/2006/relationships/slideLayout" Target="../slideLayouts/slideLayout121.xml"/><Relationship Id="rId1" Type="http://schemas.openxmlformats.org/officeDocument/2006/relationships/slideLayout" Target="../slideLayouts/slideLayout120.xml"/><Relationship Id="rId6" Type="http://schemas.openxmlformats.org/officeDocument/2006/relationships/slideLayout" Target="../slideLayouts/slideLayout125.xml"/><Relationship Id="rId5" Type="http://schemas.openxmlformats.org/officeDocument/2006/relationships/slideLayout" Target="../slideLayouts/slideLayout124.xml"/><Relationship Id="rId4" Type="http://schemas.openxmlformats.org/officeDocument/2006/relationships/slideLayout" Target="../slideLayouts/slideLayout123.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slideLayout" Target="../slideLayouts/slideLayout138.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46.xml"/><Relationship Id="rId3" Type="http://schemas.openxmlformats.org/officeDocument/2006/relationships/slideLayout" Target="../slideLayouts/slideLayout141.xml"/><Relationship Id="rId7" Type="http://schemas.openxmlformats.org/officeDocument/2006/relationships/slideLayout" Target="../slideLayouts/slideLayout145.xml"/><Relationship Id="rId12" Type="http://schemas.openxmlformats.org/officeDocument/2006/relationships/theme" Target="../theme/theme14.xml"/><Relationship Id="rId2" Type="http://schemas.openxmlformats.org/officeDocument/2006/relationships/slideLayout" Target="../slideLayouts/slideLayout140.xml"/><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5" Type="http://schemas.openxmlformats.org/officeDocument/2006/relationships/slideLayout" Target="../slideLayouts/slideLayout143.xml"/><Relationship Id="rId10" Type="http://schemas.openxmlformats.org/officeDocument/2006/relationships/slideLayout" Target="../slideLayouts/slideLayout148.xml"/><Relationship Id="rId4" Type="http://schemas.openxmlformats.org/officeDocument/2006/relationships/slideLayout" Target="../slideLayouts/slideLayout142.xml"/><Relationship Id="rId9" Type="http://schemas.openxmlformats.org/officeDocument/2006/relationships/slideLayout" Target="../slideLayouts/slideLayout147.xml"/></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152.xml"/><Relationship Id="rId2" Type="http://schemas.openxmlformats.org/officeDocument/2006/relationships/slideLayout" Target="../slideLayouts/slideLayout151.xml"/><Relationship Id="rId1" Type="http://schemas.openxmlformats.org/officeDocument/2006/relationships/slideLayout" Target="../slideLayouts/slideLayout150.xml"/><Relationship Id="rId6" Type="http://schemas.openxmlformats.org/officeDocument/2006/relationships/image" Target="../media/image11.emf"/><Relationship Id="rId5" Type="http://schemas.openxmlformats.org/officeDocument/2006/relationships/theme" Target="../theme/theme15.xml"/><Relationship Id="rId4" Type="http://schemas.openxmlformats.org/officeDocument/2006/relationships/slideLayout" Target="../slideLayouts/slideLayout15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61.xml"/><Relationship Id="rId13" Type="http://schemas.openxmlformats.org/officeDocument/2006/relationships/slideLayout" Target="../slideLayouts/slideLayout166.xml"/><Relationship Id="rId3" Type="http://schemas.openxmlformats.org/officeDocument/2006/relationships/slideLayout" Target="../slideLayouts/slideLayout156.xml"/><Relationship Id="rId7" Type="http://schemas.openxmlformats.org/officeDocument/2006/relationships/slideLayout" Target="../slideLayouts/slideLayout160.xml"/><Relationship Id="rId12" Type="http://schemas.openxmlformats.org/officeDocument/2006/relationships/slideLayout" Target="../slideLayouts/slideLayout165.xml"/><Relationship Id="rId2" Type="http://schemas.openxmlformats.org/officeDocument/2006/relationships/slideLayout" Target="../slideLayouts/slideLayout155.xml"/><Relationship Id="rId16" Type="http://schemas.openxmlformats.org/officeDocument/2006/relationships/theme" Target="../theme/theme16.xml"/><Relationship Id="rId1" Type="http://schemas.openxmlformats.org/officeDocument/2006/relationships/slideLayout" Target="../slideLayouts/slideLayout154.xml"/><Relationship Id="rId6" Type="http://schemas.openxmlformats.org/officeDocument/2006/relationships/slideLayout" Target="../slideLayouts/slideLayout159.xml"/><Relationship Id="rId11" Type="http://schemas.openxmlformats.org/officeDocument/2006/relationships/slideLayout" Target="../slideLayouts/slideLayout164.xml"/><Relationship Id="rId5" Type="http://schemas.openxmlformats.org/officeDocument/2006/relationships/slideLayout" Target="../slideLayouts/slideLayout158.xml"/><Relationship Id="rId15" Type="http://schemas.openxmlformats.org/officeDocument/2006/relationships/slideLayout" Target="../slideLayouts/slideLayout168.xml"/><Relationship Id="rId10" Type="http://schemas.openxmlformats.org/officeDocument/2006/relationships/slideLayout" Target="../slideLayouts/slideLayout163.xml"/><Relationship Id="rId4" Type="http://schemas.openxmlformats.org/officeDocument/2006/relationships/slideLayout" Target="../slideLayouts/slideLayout157.xml"/><Relationship Id="rId9" Type="http://schemas.openxmlformats.org/officeDocument/2006/relationships/slideLayout" Target="../slideLayouts/slideLayout162.xml"/><Relationship Id="rId14" Type="http://schemas.openxmlformats.org/officeDocument/2006/relationships/slideLayout" Target="../slideLayouts/slideLayout16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1.pn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image" Target="../media/image5.png"/><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theme" Target="../theme/theme5.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image" Target="../media/image5.png"/></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58.xml"/><Relationship Id="rId7" Type="http://schemas.openxmlformats.org/officeDocument/2006/relationships/slideLayout" Target="../slideLayouts/slideLayout62.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 Id="rId9" Type="http://schemas.openxmlformats.org/officeDocument/2006/relationships/image" Target="../media/image7.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image" Target="../media/image1.png"/><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7.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image" Target="../media/image1.png"/><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theme" Target="../theme/theme8.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9.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3D3CB2-CB46-4D73-9AF3-8191DEA4D6E1}" type="datetimeFigureOut">
              <a:rPr lang="en-GB" smtClean="0"/>
              <a:t>24/10/2023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F4100A-E962-4EDC-8177-67B64A99A009}" type="slidenum">
              <a:rPr lang="en-GB" smtClean="0"/>
              <a:t>‹#›</a:t>
            </a:fld>
            <a:endParaRPr lang="en-GB"/>
          </a:p>
        </p:txBody>
      </p:sp>
    </p:spTree>
    <p:extLst>
      <p:ext uri="{BB962C8B-B14F-4D97-AF65-F5344CB8AC3E}">
        <p14:creationId xmlns:p14="http://schemas.microsoft.com/office/powerpoint/2010/main" val="1945043272"/>
      </p:ext>
    </p:extLst>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11" name="TextBox 10"/>
          <p:cNvSpPr txBox="1"/>
          <p:nvPr userDrawn="1"/>
        </p:nvSpPr>
        <p:spPr>
          <a:xfrm>
            <a:off x="695400" y="6244114"/>
            <a:ext cx="6197663" cy="553998"/>
          </a:xfrm>
          <a:prstGeom prst="rect">
            <a:avLst/>
          </a:prstGeom>
          <a:noFill/>
        </p:spPr>
        <p:txBody>
          <a:bodyPr wrap="square" rtlCol="0">
            <a:spAutoFit/>
          </a:bodyPr>
          <a:lstStyle/>
          <a:p>
            <a:r>
              <a:rPr lang="en-GB" sz="1000" b="1" dirty="0">
                <a:solidFill>
                  <a:schemeClr val="bg1"/>
                </a:solidFill>
              </a:rPr>
              <a:t>FCC Feasibility Study Status</a:t>
            </a:r>
            <a:br>
              <a:rPr lang="en-GB" sz="1000" b="1" dirty="0">
                <a:solidFill>
                  <a:schemeClr val="bg1"/>
                </a:solidFill>
              </a:rPr>
            </a:br>
            <a:r>
              <a:rPr lang="en-GB" sz="1000" b="0" dirty="0">
                <a:solidFill>
                  <a:schemeClr val="bg1"/>
                </a:solidFill>
              </a:rPr>
              <a:t>Emmanuel </a:t>
            </a:r>
            <a:r>
              <a:rPr lang="en-GB" sz="1000" b="0" dirty="0" err="1">
                <a:solidFill>
                  <a:schemeClr val="bg1"/>
                </a:solidFill>
              </a:rPr>
              <a:t>Tsesmelis</a:t>
            </a:r>
            <a:br>
              <a:rPr lang="en-GB" sz="1000" b="1" dirty="0">
                <a:solidFill>
                  <a:schemeClr val="bg1"/>
                </a:solidFill>
              </a:rPr>
            </a:br>
            <a:endParaRPr lang="en-GB" sz="1000" b="0" dirty="0">
              <a:solidFill>
                <a:schemeClr val="bg1"/>
              </a:solidFill>
            </a:endParaRPr>
          </a:p>
        </p:txBody>
      </p:sp>
      <p:pic>
        <p:nvPicPr>
          <p:cNvPr id="12" name="Picture 11">
            <a:extLst>
              <a:ext uri="{FF2B5EF4-FFF2-40B4-BE49-F238E27FC236}">
                <a16:creationId xmlns:a16="http://schemas.microsoft.com/office/drawing/2014/main" id="{AB1CB57D-669C-9748-89A6-AD79C3275F82}"/>
              </a:ext>
            </a:extLst>
          </p:cNvPr>
          <p:cNvPicPr>
            <a:picLocks noChangeAspect="1"/>
          </p:cNvPicPr>
          <p:nvPr userDrawn="1"/>
        </p:nvPicPr>
        <p:blipFill>
          <a:blip r:embed="rId11"/>
          <a:stretch>
            <a:fillRect/>
          </a:stretch>
        </p:blipFill>
        <p:spPr>
          <a:xfrm>
            <a:off x="87353" y="57873"/>
            <a:ext cx="1203889" cy="538324"/>
          </a:xfrm>
          <a:prstGeom prst="rect">
            <a:avLst/>
          </a:prstGeom>
        </p:spPr>
      </p:pic>
      <p:pic>
        <p:nvPicPr>
          <p:cNvPr id="13" name="Picture 12">
            <a:extLst>
              <a:ext uri="{FF2B5EF4-FFF2-40B4-BE49-F238E27FC236}">
                <a16:creationId xmlns:a16="http://schemas.microsoft.com/office/drawing/2014/main" id="{3977E474-BC44-E343-91B8-A5486CDC795A}"/>
              </a:ext>
            </a:extLst>
          </p:cNvPr>
          <p:cNvPicPr>
            <a:picLocks noChangeAspect="1"/>
          </p:cNvPicPr>
          <p:nvPr userDrawn="1"/>
        </p:nvPicPr>
        <p:blipFill>
          <a:blip r:embed="rId12"/>
          <a:stretch>
            <a:fillRect/>
          </a:stretch>
        </p:blipFill>
        <p:spPr>
          <a:xfrm>
            <a:off x="11678856" y="1"/>
            <a:ext cx="513144" cy="631562"/>
          </a:xfrm>
          <a:prstGeom prst="rect">
            <a:avLst/>
          </a:prstGeom>
        </p:spPr>
      </p:pic>
    </p:spTree>
    <p:extLst>
      <p:ext uri="{BB962C8B-B14F-4D97-AF65-F5344CB8AC3E}">
        <p14:creationId xmlns:p14="http://schemas.microsoft.com/office/powerpoint/2010/main" val="2518576062"/>
      </p:ext>
    </p:extLst>
  </p:cSld>
  <p:clrMap bg1="lt1" tx1="dk1" bg2="lt2" tx2="dk2" accent1="accent1" accent2="accent2" accent3="accent3" accent4="accent4" accent5="accent5" accent6="accent6" hlink="hlink" folHlink="folHlink"/>
  <p:sldLayoutIdLst>
    <p:sldLayoutId id="2147484364" r:id="rId1"/>
    <p:sldLayoutId id="2147484365" r:id="rId2"/>
    <p:sldLayoutId id="2147484366" r:id="rId3"/>
    <p:sldLayoutId id="2147484367" r:id="rId4"/>
    <p:sldLayoutId id="2147484368" r:id="rId5"/>
    <p:sldLayoutId id="2147484369" r:id="rId6"/>
    <p:sldLayoutId id="2147484370" r:id="rId7"/>
    <p:sldLayoutId id="2147484372" r:id="rId8"/>
  </p:sldLayoutIdLs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Espace réservé du titre 1">
            <a:extLst>
              <a:ext uri="{FF2B5EF4-FFF2-40B4-BE49-F238E27FC236}">
                <a16:creationId xmlns:a16="http://schemas.microsoft.com/office/drawing/2014/main" id="{88304440-5991-FB4D-9F55-4FBF75EB5174}"/>
              </a:ext>
            </a:extLst>
          </p:cNvPr>
          <p:cNvSpPr>
            <a:spLocks noGrp="1" noChangeArrowheads="1"/>
          </p:cNvSpPr>
          <p:nvPr>
            <p:ph type="title"/>
          </p:nvPr>
        </p:nvSpPr>
        <p:spPr bwMode="auto">
          <a:xfrm>
            <a:off x="696385" y="465138"/>
            <a:ext cx="10799233"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en-CH"/>
              <a:t>Cliquez et modifiez le titre</a:t>
            </a:r>
          </a:p>
        </p:txBody>
      </p:sp>
      <p:sp>
        <p:nvSpPr>
          <p:cNvPr id="88067" name="Espace réservé du texte 2">
            <a:extLst>
              <a:ext uri="{FF2B5EF4-FFF2-40B4-BE49-F238E27FC236}">
                <a16:creationId xmlns:a16="http://schemas.microsoft.com/office/drawing/2014/main" id="{84C93D13-2801-7C45-8813-0FA7A94AA828}"/>
              </a:ext>
            </a:extLst>
          </p:cNvPr>
          <p:cNvSpPr>
            <a:spLocks noGrp="1" noChangeArrowheads="1"/>
          </p:cNvSpPr>
          <p:nvPr>
            <p:ph type="body" idx="1"/>
          </p:nvPr>
        </p:nvSpPr>
        <p:spPr bwMode="auto">
          <a:xfrm>
            <a:off x="696385" y="1752600"/>
            <a:ext cx="10799233" cy="440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en-CH"/>
              <a:t>Cliquez pour modifier les styles du texte du masque</a:t>
            </a:r>
          </a:p>
          <a:p>
            <a:pPr lvl="1"/>
            <a:r>
              <a:rPr lang="fr-FR" altLang="en-CH"/>
              <a:t>Deuxième niveau</a:t>
            </a:r>
          </a:p>
          <a:p>
            <a:pPr lvl="2"/>
            <a:r>
              <a:rPr lang="fr-FR" altLang="en-CH"/>
              <a:t>Troisième niveau</a:t>
            </a:r>
          </a:p>
        </p:txBody>
      </p:sp>
      <p:sp>
        <p:nvSpPr>
          <p:cNvPr id="4" name="Espace réservé de la date 3">
            <a:extLst>
              <a:ext uri="{FF2B5EF4-FFF2-40B4-BE49-F238E27FC236}">
                <a16:creationId xmlns:a16="http://schemas.microsoft.com/office/drawing/2014/main" id="{F7B35C6B-EB6E-A44F-9393-5904DD632868}"/>
              </a:ext>
            </a:extLst>
          </p:cNvPr>
          <p:cNvSpPr>
            <a:spLocks noGrp="1"/>
          </p:cNvSpPr>
          <p:nvPr>
            <p:ph type="dt" sz="half" idx="2"/>
          </p:nvPr>
        </p:nvSpPr>
        <p:spPr>
          <a:xfrm>
            <a:off x="9666818" y="6442076"/>
            <a:ext cx="1517649" cy="239713"/>
          </a:xfrm>
          <a:prstGeom prst="rect">
            <a:avLst/>
          </a:prstGeom>
        </p:spPr>
        <p:txBody>
          <a:bodyPr vert="horz" wrap="none" lIns="0" tIns="0" rIns="0" bIns="0" rtlCol="0" anchor="b" anchorCtr="0"/>
          <a:lstStyle>
            <a:lvl1pPr algn="r">
              <a:defRPr sz="600">
                <a:solidFill>
                  <a:schemeClr val="tx1"/>
                </a:solidFill>
              </a:defRPr>
            </a:lvl1pPr>
          </a:lstStyle>
          <a:p>
            <a:pPr>
              <a:defRPr/>
            </a:pPr>
            <a:fld id="{8F70EBFF-9AA9-B946-84CA-B28ECE9EB4B8}" type="datetime1">
              <a:rPr lang="de-CH" smtClean="0"/>
              <a:t>24.10.23</a:t>
            </a:fld>
            <a:endParaRPr lang="fr-FR" dirty="0"/>
          </a:p>
        </p:txBody>
      </p:sp>
      <p:sp>
        <p:nvSpPr>
          <p:cNvPr id="5" name="Espace réservé du pied de page 4">
            <a:extLst>
              <a:ext uri="{FF2B5EF4-FFF2-40B4-BE49-F238E27FC236}">
                <a16:creationId xmlns:a16="http://schemas.microsoft.com/office/drawing/2014/main" id="{8FD9231E-3E9F-024C-8D56-54146240129B}"/>
              </a:ext>
            </a:extLst>
          </p:cNvPr>
          <p:cNvSpPr>
            <a:spLocks noGrp="1"/>
          </p:cNvSpPr>
          <p:nvPr>
            <p:ph type="ftr" sz="quarter" idx="3"/>
          </p:nvPr>
        </p:nvSpPr>
        <p:spPr>
          <a:xfrm>
            <a:off x="1240367" y="6442076"/>
            <a:ext cx="4119033" cy="239713"/>
          </a:xfrm>
          <a:prstGeom prst="rect">
            <a:avLst/>
          </a:prstGeom>
        </p:spPr>
        <p:txBody>
          <a:bodyPr vert="horz" lIns="0" tIns="0" rIns="0" bIns="0" rtlCol="0" anchor="b" anchorCtr="0"/>
          <a:lstStyle>
            <a:lvl1pPr algn="l">
              <a:defRPr sz="600" i="1">
                <a:solidFill>
                  <a:schemeClr val="tx1"/>
                </a:solidFill>
                <a:latin typeface="+mn-lt"/>
              </a:defRPr>
            </a:lvl1pPr>
          </a:lstStyle>
          <a:p>
            <a:pPr>
              <a:defRPr/>
            </a:pPr>
            <a:endParaRPr lang="fr-FR"/>
          </a:p>
        </p:txBody>
      </p:sp>
      <p:sp>
        <p:nvSpPr>
          <p:cNvPr id="6" name="Espace réservé du numéro de diapositive 5">
            <a:extLst>
              <a:ext uri="{FF2B5EF4-FFF2-40B4-BE49-F238E27FC236}">
                <a16:creationId xmlns:a16="http://schemas.microsoft.com/office/drawing/2014/main" id="{C71CBF1C-3BBD-2A4A-BC17-CED25B10A3C2}"/>
              </a:ext>
            </a:extLst>
          </p:cNvPr>
          <p:cNvSpPr>
            <a:spLocks noGrp="1"/>
          </p:cNvSpPr>
          <p:nvPr>
            <p:ph type="sldNum" sz="quarter" idx="4"/>
          </p:nvPr>
        </p:nvSpPr>
        <p:spPr>
          <a:xfrm>
            <a:off x="11294534" y="6442076"/>
            <a:ext cx="201084" cy="239713"/>
          </a:xfrm>
          <a:prstGeom prst="rect">
            <a:avLst/>
          </a:prstGeom>
        </p:spPr>
        <p:txBody>
          <a:bodyPr vert="horz" wrap="square" lIns="0" tIns="0" rIns="0" bIns="0" rtlCol="0" anchor="b" anchorCtr="0"/>
          <a:lstStyle>
            <a:lvl1pPr algn="r">
              <a:defRPr sz="600">
                <a:solidFill>
                  <a:schemeClr val="tx1"/>
                </a:solidFill>
              </a:defRPr>
            </a:lvl1pPr>
          </a:lstStyle>
          <a:p>
            <a:pPr>
              <a:defRPr/>
            </a:pPr>
            <a:fld id="{385C39AE-0D11-974E-ACB1-5BA5B0B65E84}" type="slidenum">
              <a:rPr lang="fr-FR"/>
              <a:pPr>
                <a:defRPr/>
              </a:pPr>
              <a:t>‹#›</a:t>
            </a:fld>
            <a:endParaRPr lang="fr-FR" dirty="0"/>
          </a:p>
        </p:txBody>
      </p:sp>
      <p:sp>
        <p:nvSpPr>
          <p:cNvPr id="88075" name="ZoneTexte 15">
            <a:extLst>
              <a:ext uri="{FF2B5EF4-FFF2-40B4-BE49-F238E27FC236}">
                <a16:creationId xmlns:a16="http://schemas.microsoft.com/office/drawing/2014/main" id="{02EC54C8-82CB-F54D-B6B3-784C507C648B}"/>
              </a:ext>
            </a:extLst>
          </p:cNvPr>
          <p:cNvSpPr txBox="1">
            <a:spLocks noChangeArrowheads="1"/>
          </p:cNvSpPr>
          <p:nvPr userDrawn="1"/>
        </p:nvSpPr>
        <p:spPr bwMode="auto">
          <a:xfrm>
            <a:off x="696384" y="6589714"/>
            <a:ext cx="47413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p>
            <a:r>
              <a:rPr lang="fr-FR" altLang="en-CH" sz="600"/>
              <a:t>CERN</a:t>
            </a:r>
          </a:p>
        </p:txBody>
      </p:sp>
      <p:cxnSp>
        <p:nvCxnSpPr>
          <p:cNvPr id="17" name="Connecteur droit 12">
            <a:extLst>
              <a:ext uri="{FF2B5EF4-FFF2-40B4-BE49-F238E27FC236}">
                <a16:creationId xmlns:a16="http://schemas.microsoft.com/office/drawing/2014/main" id="{BA64B949-6C60-074F-9ECD-A16B1B8DC1ED}"/>
              </a:ext>
            </a:extLst>
          </p:cNvPr>
          <p:cNvCxnSpPr>
            <a:cxnSpLocks/>
          </p:cNvCxnSpPr>
          <p:nvPr userDrawn="1"/>
        </p:nvCxnSpPr>
        <p:spPr>
          <a:xfrm flipV="1">
            <a:off x="1094317" y="6557964"/>
            <a:ext cx="0" cy="12382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276124D-ED9E-B847-8EA0-83D42C6F67C3}"/>
              </a:ext>
            </a:extLst>
          </p:cNvPr>
          <p:cNvCxnSpPr>
            <a:cxnSpLocks/>
          </p:cNvCxnSpPr>
          <p:nvPr userDrawn="1"/>
        </p:nvCxnSpPr>
        <p:spPr>
          <a:xfrm flipV="1">
            <a:off x="11271251" y="6557964"/>
            <a:ext cx="0" cy="12382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3654188"/>
      </p:ext>
    </p:extLst>
  </p:cSld>
  <p:clrMap bg1="lt1" tx1="dk1" bg2="lt2" tx2="dk2" accent1="accent1" accent2="accent2" accent3="accent3" accent4="accent4" accent5="accent5" accent6="accent6" hlink="hlink" folHlink="folHlink"/>
  <p:sldLayoutIdLst>
    <p:sldLayoutId id="2147484375" r:id="rId1"/>
    <p:sldLayoutId id="2147484376" r:id="rId2"/>
    <p:sldLayoutId id="2147484377" r:id="rId3"/>
    <p:sldLayoutId id="2147484378" r:id="rId4"/>
    <p:sldLayoutId id="2147484379" r:id="rId5"/>
    <p:sldLayoutId id="2147484380" r:id="rId6"/>
    <p:sldLayoutId id="2147484381" r:id="rId7"/>
    <p:sldLayoutId id="2147484382" r:id="rId8"/>
    <p:sldLayoutId id="2147484383" r:id="rId9"/>
    <p:sldLayoutId id="2147484384" r:id="rId10"/>
    <p:sldLayoutId id="2147484385" r:id="rId11"/>
    <p:sldLayoutId id="2147484386" r:id="rId12"/>
    <p:sldLayoutId id="2147484387" r:id="rId13"/>
    <p:sldLayoutId id="2147484388" r:id="rId14"/>
    <p:sldLayoutId id="2147484389" r:id="rId15"/>
  </p:sldLayoutIdLst>
  <p:hf hdr="0" ftr="0" dt="0"/>
  <p:txStyles>
    <p:titleStyle>
      <a:lvl1pPr algn="ctr" defTabSz="685800" rtl="0" eaLnBrk="0" fontAlgn="base" hangingPunct="0">
        <a:lnSpc>
          <a:spcPct val="90000"/>
        </a:lnSpc>
        <a:spcBef>
          <a:spcPct val="0"/>
        </a:spcBef>
        <a:spcAft>
          <a:spcPct val="0"/>
        </a:spcAft>
        <a:defRPr sz="3100" kern="1200">
          <a:solidFill>
            <a:schemeClr val="tx1"/>
          </a:solidFill>
          <a:latin typeface="+mj-lt"/>
          <a:ea typeface="+mj-ea"/>
          <a:cs typeface="+mj-cs"/>
        </a:defRPr>
      </a:lvl1pPr>
      <a:lvl2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2pPr>
      <a:lvl3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3pPr>
      <a:lvl4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4pPr>
      <a:lvl5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5pPr>
      <a:lvl6pPr marL="457200" algn="ctr" defTabSz="685800" rtl="0" fontAlgn="base">
        <a:lnSpc>
          <a:spcPct val="90000"/>
        </a:lnSpc>
        <a:spcBef>
          <a:spcPct val="0"/>
        </a:spcBef>
        <a:spcAft>
          <a:spcPct val="0"/>
        </a:spcAft>
        <a:defRPr sz="3100">
          <a:solidFill>
            <a:schemeClr val="tx1"/>
          </a:solidFill>
          <a:latin typeface="Arial" panose="020B0604020202020204" pitchFamily="34" charset="0"/>
        </a:defRPr>
      </a:lvl6pPr>
      <a:lvl7pPr marL="914400" algn="ctr" defTabSz="685800" rtl="0" fontAlgn="base">
        <a:lnSpc>
          <a:spcPct val="90000"/>
        </a:lnSpc>
        <a:spcBef>
          <a:spcPct val="0"/>
        </a:spcBef>
        <a:spcAft>
          <a:spcPct val="0"/>
        </a:spcAft>
        <a:defRPr sz="3100">
          <a:solidFill>
            <a:schemeClr val="tx1"/>
          </a:solidFill>
          <a:latin typeface="Arial" panose="020B0604020202020204" pitchFamily="34" charset="0"/>
        </a:defRPr>
      </a:lvl7pPr>
      <a:lvl8pPr marL="1371600" algn="ctr" defTabSz="685800" rtl="0" fontAlgn="base">
        <a:lnSpc>
          <a:spcPct val="90000"/>
        </a:lnSpc>
        <a:spcBef>
          <a:spcPct val="0"/>
        </a:spcBef>
        <a:spcAft>
          <a:spcPct val="0"/>
        </a:spcAft>
        <a:defRPr sz="3100">
          <a:solidFill>
            <a:schemeClr val="tx1"/>
          </a:solidFill>
          <a:latin typeface="Arial" panose="020B0604020202020204" pitchFamily="34" charset="0"/>
        </a:defRPr>
      </a:lvl8pPr>
      <a:lvl9pPr marL="1828800" algn="ctr" defTabSz="685800" rtl="0" fontAlgn="base">
        <a:lnSpc>
          <a:spcPct val="90000"/>
        </a:lnSpc>
        <a:spcBef>
          <a:spcPct val="0"/>
        </a:spcBef>
        <a:spcAft>
          <a:spcPct val="0"/>
        </a:spcAft>
        <a:defRPr sz="3100">
          <a:solidFill>
            <a:schemeClr val="tx1"/>
          </a:solidFill>
          <a:latin typeface="Arial" panose="020B0604020202020204" pitchFamily="34" charset="0"/>
        </a:defRPr>
      </a:lvl9pPr>
    </p:titleStyle>
    <p:bodyStyle>
      <a:lvl1pPr algn="l" defTabSz="685800" rtl="0" eaLnBrk="0" fontAlgn="base" hangingPunct="0">
        <a:lnSpc>
          <a:spcPct val="90000"/>
        </a:lnSpc>
        <a:spcBef>
          <a:spcPts val="750"/>
        </a:spcBef>
        <a:spcAft>
          <a:spcPct val="0"/>
        </a:spcAft>
        <a:buFont typeface="Arial" panose="020B0604020202020204" pitchFamily="34" charset="0"/>
        <a:defRPr kern="1200">
          <a:solidFill>
            <a:srgbClr val="0033A0"/>
          </a:solidFill>
          <a:latin typeface="+mn-lt"/>
          <a:ea typeface="+mn-ea"/>
          <a:cs typeface="+mn-cs"/>
        </a:defRPr>
      </a:lvl1pPr>
      <a:lvl2pPr marL="600075" indent="-257175" algn="l" defTabSz="685800" rtl="0" eaLnBrk="0" fontAlgn="base" hangingPunct="0">
        <a:lnSpc>
          <a:spcPct val="90000"/>
        </a:lnSpc>
        <a:spcBef>
          <a:spcPts val="375"/>
        </a:spcBef>
        <a:spcAft>
          <a:spcPct val="0"/>
        </a:spcAft>
        <a:buFont typeface="Arial" panose="020B0604020202020204" pitchFamily="34" charset="0"/>
        <a:buChar char="•"/>
        <a:defRPr sz="1500" kern="1200">
          <a:solidFill>
            <a:srgbClr val="0033A0"/>
          </a:solidFill>
          <a:latin typeface="+mn-lt"/>
          <a:ea typeface="+mn-ea"/>
          <a:cs typeface="+mn-cs"/>
        </a:defRPr>
      </a:lvl2pPr>
      <a:lvl3pPr marL="942975" indent="-257175" algn="l" defTabSz="685800" rtl="0" eaLnBrk="0" fontAlgn="base" hangingPunct="0">
        <a:lnSpc>
          <a:spcPct val="90000"/>
        </a:lnSpc>
        <a:spcBef>
          <a:spcPts val="375"/>
        </a:spcBef>
        <a:spcAft>
          <a:spcPct val="0"/>
        </a:spcAft>
        <a:buFont typeface="Arial" panose="020B0604020202020204" pitchFamily="34" charset="0"/>
        <a:buChar char="•"/>
        <a:defRPr sz="1300" kern="1200">
          <a:solidFill>
            <a:srgbClr val="0033A0"/>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11" name="TextBox 10"/>
          <p:cNvSpPr txBox="1"/>
          <p:nvPr userDrawn="1"/>
        </p:nvSpPr>
        <p:spPr>
          <a:xfrm>
            <a:off x="695400" y="6244114"/>
            <a:ext cx="6197663" cy="553998"/>
          </a:xfrm>
          <a:prstGeom prst="rect">
            <a:avLst/>
          </a:prstGeom>
          <a:noFill/>
        </p:spPr>
        <p:txBody>
          <a:bodyPr wrap="square" rtlCol="0">
            <a:spAutoFit/>
          </a:bodyPr>
          <a:lstStyle/>
          <a:p>
            <a:r>
              <a:rPr lang="en-GB" sz="1000" b="1" dirty="0">
                <a:solidFill>
                  <a:schemeClr val="bg1"/>
                </a:solidFill>
              </a:rPr>
              <a:t>FCC Feasibility Study Status</a:t>
            </a:r>
            <a:br>
              <a:rPr lang="en-GB" sz="1000" b="1" dirty="0">
                <a:solidFill>
                  <a:schemeClr val="bg1"/>
                </a:solidFill>
              </a:rPr>
            </a:br>
            <a:r>
              <a:rPr lang="en-GB" sz="1000" b="0" dirty="0">
                <a:solidFill>
                  <a:schemeClr val="bg1"/>
                </a:solidFill>
              </a:rPr>
              <a:t>Emmanuel </a:t>
            </a:r>
            <a:r>
              <a:rPr lang="en-GB" sz="1000" b="0" dirty="0" err="1">
                <a:solidFill>
                  <a:schemeClr val="bg1"/>
                </a:solidFill>
              </a:rPr>
              <a:t>Tsesmelis</a:t>
            </a:r>
            <a:br>
              <a:rPr lang="en-GB" sz="1000" b="1" dirty="0">
                <a:solidFill>
                  <a:schemeClr val="bg1"/>
                </a:solidFill>
              </a:rPr>
            </a:br>
            <a:endParaRPr lang="en-GB" sz="1000" b="0" dirty="0">
              <a:solidFill>
                <a:schemeClr val="bg1"/>
              </a:solidFill>
            </a:endParaRPr>
          </a:p>
        </p:txBody>
      </p:sp>
    </p:spTree>
    <p:extLst>
      <p:ext uri="{BB962C8B-B14F-4D97-AF65-F5344CB8AC3E}">
        <p14:creationId xmlns:p14="http://schemas.microsoft.com/office/powerpoint/2010/main" val="2918644081"/>
      </p:ext>
    </p:extLst>
  </p:cSld>
  <p:clrMap bg1="lt1" tx1="dk1" bg2="lt2" tx2="dk2" accent1="accent1" accent2="accent2" accent3="accent3" accent4="accent4" accent5="accent5" accent6="accent6" hlink="hlink" folHlink="folHlink"/>
  <p:sldLayoutIdLst>
    <p:sldLayoutId id="2147484391" r:id="rId1"/>
    <p:sldLayoutId id="2147484392" r:id="rId2"/>
    <p:sldLayoutId id="2147484393" r:id="rId3"/>
    <p:sldLayoutId id="2147484394" r:id="rId4"/>
    <p:sldLayoutId id="2147484395" r:id="rId5"/>
    <p:sldLayoutId id="2147484396" r:id="rId6"/>
  </p:sldLayoutIdLs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F5D0FA-6FF1-4D5D-AC9F-9EE3D0189E78}"/>
              </a:ext>
            </a:extLst>
          </p:cNvPr>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641A979-64FD-4BBC-A1CF-1DF9B39939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F5F27E8-C320-41C5-8838-AC15EC6A1C4C}"/>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CBC5BCCB-51A5-4D62-BFEA-D18CD8B60AC6}"/>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9F72471-CF75-41F7-8A0D-CC53EF3C327D}"/>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666338-2F73-4B46-9AE7-5D8ED890EDE0}" type="slidenum">
              <a:rPr lang="en-GB" smtClean="0"/>
              <a:t>‹#›</a:t>
            </a:fld>
            <a:endParaRPr lang="en-GB"/>
          </a:p>
        </p:txBody>
      </p:sp>
    </p:spTree>
    <p:extLst>
      <p:ext uri="{BB962C8B-B14F-4D97-AF65-F5344CB8AC3E}">
        <p14:creationId xmlns:p14="http://schemas.microsoft.com/office/powerpoint/2010/main" val="1544865471"/>
      </p:ext>
    </p:extLst>
  </p:cSld>
  <p:clrMap bg1="lt1" tx1="dk1" bg2="lt2" tx2="dk2" accent1="accent1" accent2="accent2" accent3="accent3" accent4="accent4" accent5="accent5" accent6="accent6" hlink="hlink" folHlink="folHlink"/>
  <p:sldLayoutIdLst>
    <p:sldLayoutId id="2147484439" r:id="rId1"/>
    <p:sldLayoutId id="2147484440" r:id="rId2"/>
    <p:sldLayoutId id="2147484441" r:id="rId3"/>
    <p:sldLayoutId id="2147484442" r:id="rId4"/>
    <p:sldLayoutId id="2147484443" r:id="rId5"/>
    <p:sldLayoutId id="2147484444" r:id="rId6"/>
    <p:sldLayoutId id="2147484445" r:id="rId7"/>
    <p:sldLayoutId id="2147484446" r:id="rId8"/>
    <p:sldLayoutId id="2147484447" r:id="rId9"/>
    <p:sldLayoutId id="2147484448" r:id="rId10"/>
    <p:sldLayoutId id="2147484449" r:id="rId11"/>
    <p:sldLayoutId id="2147484450" r:id="rId12"/>
    <p:sldLayoutId id="2147484451" r:id="rId1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24/10/2023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1420742503"/>
      </p:ext>
    </p:extLst>
  </p:cSld>
  <p:clrMap bg1="lt1" tx1="dk1" bg2="lt2" tx2="dk2" accent1="accent1" accent2="accent2" accent3="accent3" accent4="accent4" accent5="accent5" accent6="accent6" hlink="hlink" folHlink="folHlink"/>
  <p:sldLayoutIdLst>
    <p:sldLayoutId id="2147484453" r:id="rId1"/>
    <p:sldLayoutId id="2147484454" r:id="rId2"/>
    <p:sldLayoutId id="2147484455" r:id="rId3"/>
    <p:sldLayoutId id="2147484456" r:id="rId4"/>
    <p:sldLayoutId id="2147484457" r:id="rId5"/>
    <p:sldLayoutId id="2147484458" r:id="rId6"/>
    <p:sldLayoutId id="2147484459" r:id="rId7"/>
    <p:sldLayoutId id="2147484460" r:id="rId8"/>
    <p:sldLayoutId id="2147484461" r:id="rId9"/>
    <p:sldLayoutId id="2147484462" r:id="rId10"/>
    <p:sldLayoutId id="21474844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27381" y="-200203"/>
            <a:ext cx="10972800"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3">
            <a:extLst>
              <a:ext uri="{FF2B5EF4-FFF2-40B4-BE49-F238E27FC236}">
                <a16:creationId xmlns:a16="http://schemas.microsoft.com/office/drawing/2014/main" id="{1A9F9905-AD90-4873-8B30-F297CAB57C49}"/>
              </a:ext>
            </a:extLst>
          </p:cNvPr>
          <p:cNvSpPr txBox="1">
            <a:spLocks/>
          </p:cNvSpPr>
          <p:nvPr userDrawn="1"/>
        </p:nvSpPr>
        <p:spPr>
          <a:xfrm>
            <a:off x="11796149" y="6621956"/>
            <a:ext cx="540544" cy="365125"/>
          </a:xfrm>
          <a:prstGeom prst="rect">
            <a:avLst/>
          </a:prstGeom>
        </p:spPr>
        <p:txBody>
          <a:bodyPr/>
          <a:lstStyle>
            <a:defPPr>
              <a:defRPr lang="en-US"/>
            </a:defPPr>
            <a:lvl1pPr marL="0" algn="l" defTabSz="914400" rtl="0" eaLnBrk="1" latinLnBrk="0" hangingPunct="1">
              <a:defRPr sz="9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4C473A-E14C-4812-A0D4-922FFA49B43C}" type="slidenum">
              <a:rPr lang="en-GB" sz="1080" smtClean="0"/>
              <a:pPr/>
              <a:t>‹#›</a:t>
            </a:fld>
            <a:endParaRPr lang="en-GB" sz="1080" dirty="0"/>
          </a:p>
        </p:txBody>
      </p:sp>
      <p:pic>
        <p:nvPicPr>
          <p:cNvPr id="9" name="Picture 7">
            <a:extLst>
              <a:ext uri="{FF2B5EF4-FFF2-40B4-BE49-F238E27FC236}">
                <a16:creationId xmlns:a16="http://schemas.microsoft.com/office/drawing/2014/main" id="{FF9D92D4-F94D-4877-893D-F0BC641C81BD}"/>
              </a:ext>
            </a:extLst>
          </p:cNvPr>
          <p:cNvPicPr>
            <a:picLocks noChangeAspect="1"/>
          </p:cNvPicPr>
          <p:nvPr userDrawn="1"/>
        </p:nvPicPr>
        <p:blipFill>
          <a:blip r:embed="rId6"/>
          <a:stretch>
            <a:fillRect/>
          </a:stretch>
        </p:blipFill>
        <p:spPr>
          <a:xfrm>
            <a:off x="1" y="9144"/>
            <a:ext cx="1637703" cy="663893"/>
          </a:xfrm>
          <a:prstGeom prst="rect">
            <a:avLst/>
          </a:prstGeom>
        </p:spPr>
      </p:pic>
    </p:spTree>
    <p:extLst>
      <p:ext uri="{BB962C8B-B14F-4D97-AF65-F5344CB8AC3E}">
        <p14:creationId xmlns:p14="http://schemas.microsoft.com/office/powerpoint/2010/main" val="231118207"/>
      </p:ext>
    </p:extLst>
  </p:cSld>
  <p:clrMap bg1="lt1" tx1="dk1" bg2="lt2" tx2="dk2" accent1="accent1" accent2="accent2" accent3="accent3" accent4="accent4" accent5="accent5" accent6="accent6" hlink="hlink" folHlink="folHlink"/>
  <p:sldLayoutIdLst>
    <p:sldLayoutId id="2147484473" r:id="rId1"/>
    <p:sldLayoutId id="2147484474" r:id="rId2"/>
    <p:sldLayoutId id="2147484475" r:id="rId3"/>
    <p:sldLayoutId id="2147484476" r:id="rId4"/>
  </p:sldLayoutIdLst>
  <p:hf hdr="0"/>
  <p:txStyles>
    <p:titleStyle>
      <a:lvl1pPr algn="ctr" defTabSz="1097280" rtl="0" eaLnBrk="1" latinLnBrk="0" hangingPunct="1">
        <a:spcBef>
          <a:spcPct val="0"/>
        </a:spcBef>
        <a:buNone/>
        <a:defRPr sz="2640" b="1" kern="1200">
          <a:solidFill>
            <a:srgbClr val="FF0000"/>
          </a:solidFill>
          <a:latin typeface="Arial" panose="020B0604020202020204" pitchFamily="34" charset="0"/>
          <a:ea typeface="+mj-ea"/>
          <a:cs typeface="Arial" panose="020B0604020202020204" pitchFamily="34" charset="0"/>
        </a:defRPr>
      </a:lvl1pPr>
    </p:titleStyle>
    <p:bodyStyle>
      <a:lvl1pPr marL="411480" indent="-411480" algn="l" defTabSz="1097280" rtl="0" eaLnBrk="1" latinLnBrk="0" hangingPunct="1">
        <a:spcBef>
          <a:spcPct val="20000"/>
        </a:spcBef>
        <a:buFont typeface="Arial" panose="020B0604020202020204" pitchFamily="34" charset="0"/>
        <a:buChar char="•"/>
        <a:defRPr sz="2400" kern="1200">
          <a:solidFill>
            <a:srgbClr val="3518E6"/>
          </a:solidFill>
          <a:latin typeface="Arial" panose="020B0604020202020204" pitchFamily="34" charset="0"/>
          <a:ea typeface="+mn-ea"/>
          <a:cs typeface="Arial" panose="020B0604020202020204" pitchFamily="34" charset="0"/>
        </a:defRPr>
      </a:lvl1pPr>
      <a:lvl2pPr marL="891540" indent="-342900" algn="l" defTabSz="1097280" rtl="0" eaLnBrk="1" latinLnBrk="0" hangingPunct="1">
        <a:spcBef>
          <a:spcPct val="20000"/>
        </a:spcBef>
        <a:buFont typeface="Arial" panose="020B0604020202020204" pitchFamily="34" charset="0"/>
        <a:buChar char="–"/>
        <a:defRPr sz="2160" kern="1200">
          <a:solidFill>
            <a:srgbClr val="3518E6"/>
          </a:solidFill>
          <a:latin typeface="Arial" panose="020B0604020202020204" pitchFamily="34" charset="0"/>
          <a:ea typeface="+mn-ea"/>
          <a:cs typeface="Arial" panose="020B0604020202020204" pitchFamily="34" charset="0"/>
        </a:defRPr>
      </a:lvl2pPr>
      <a:lvl3pPr marL="1371600" indent="-274320" algn="l" defTabSz="1097280" rtl="0" eaLnBrk="1" latinLnBrk="0" hangingPunct="1">
        <a:spcBef>
          <a:spcPct val="20000"/>
        </a:spcBef>
        <a:buFont typeface="Arial" panose="020B0604020202020204" pitchFamily="34" charset="0"/>
        <a:buChar char="•"/>
        <a:defRPr sz="1920" kern="1200">
          <a:solidFill>
            <a:srgbClr val="3518E6"/>
          </a:solidFill>
          <a:latin typeface="Arial" panose="020B0604020202020204" pitchFamily="34" charset="0"/>
          <a:ea typeface="+mn-ea"/>
          <a:cs typeface="Arial" panose="020B0604020202020204" pitchFamily="34" charset="0"/>
        </a:defRPr>
      </a:lvl3pPr>
      <a:lvl4pPr marL="1920240" indent="-274320" algn="l" defTabSz="1097280" rtl="0" eaLnBrk="1" latinLnBrk="0" hangingPunct="1">
        <a:spcBef>
          <a:spcPct val="20000"/>
        </a:spcBef>
        <a:buFont typeface="Arial" panose="020B0604020202020204" pitchFamily="34" charset="0"/>
        <a:buChar char="–"/>
        <a:defRPr sz="1680" kern="1200">
          <a:solidFill>
            <a:srgbClr val="3518E6"/>
          </a:solidFill>
          <a:latin typeface="Arial" panose="020B0604020202020204" pitchFamily="34" charset="0"/>
          <a:ea typeface="+mn-ea"/>
          <a:cs typeface="Arial" panose="020B0604020202020204" pitchFamily="34" charset="0"/>
        </a:defRPr>
      </a:lvl4pPr>
      <a:lvl5pPr marL="2468880" indent="-274320" algn="l" defTabSz="1097280" rtl="0" eaLnBrk="1" latinLnBrk="0" hangingPunct="1">
        <a:spcBef>
          <a:spcPct val="20000"/>
        </a:spcBef>
        <a:buFont typeface="Arial" panose="020B0604020202020204" pitchFamily="34" charset="0"/>
        <a:buChar char="»"/>
        <a:defRPr sz="1680" kern="1200">
          <a:solidFill>
            <a:srgbClr val="3518E6"/>
          </a:solidFill>
          <a:latin typeface="Arial" panose="020B0604020202020204" pitchFamily="34" charset="0"/>
          <a:ea typeface="+mn-ea"/>
          <a:cs typeface="Arial" panose="020B0604020202020204" pitchFamily="34" charset="0"/>
        </a:defRPr>
      </a:lvl5pPr>
      <a:lvl6pPr marL="3017520" indent="-274320" algn="l" defTabSz="109728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68792"/>
            <a:ext cx="12192000" cy="83207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181958"/>
            <a:ext cx="10972800" cy="517439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01/19/22</a:t>
            </a: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Snowmass Agora 2: FCC-</a:t>
            </a:r>
            <a:r>
              <a:rPr lang="en-US" dirty="0" err="1"/>
              <a:t>ee</a:t>
            </a: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881E7D-5A17-EB4A-B013-04381A7C357D}" type="slidenum">
              <a:rPr lang="en-US" smtClean="0"/>
              <a:t>‹#›</a:t>
            </a:fld>
            <a:endParaRPr lang="en-US"/>
          </a:p>
        </p:txBody>
      </p:sp>
    </p:spTree>
    <p:extLst>
      <p:ext uri="{BB962C8B-B14F-4D97-AF65-F5344CB8AC3E}">
        <p14:creationId xmlns:p14="http://schemas.microsoft.com/office/powerpoint/2010/main" val="3452371334"/>
      </p:ext>
    </p:extLst>
  </p:cSld>
  <p:clrMap bg1="lt1" tx1="dk1" bg2="lt2" tx2="dk2" accent1="accent1" accent2="accent2" accent3="accent3" accent4="accent4" accent5="accent5" accent6="accent6" hlink="hlink" folHlink="folHlink"/>
  <p:sldLayoutIdLst>
    <p:sldLayoutId id="2147484478" r:id="rId1"/>
    <p:sldLayoutId id="2147484479" r:id="rId2"/>
    <p:sldLayoutId id="2147484480" r:id="rId3"/>
    <p:sldLayoutId id="2147484481" r:id="rId4"/>
    <p:sldLayoutId id="2147484482" r:id="rId5"/>
    <p:sldLayoutId id="2147484483" r:id="rId6"/>
    <p:sldLayoutId id="2147484484" r:id="rId7"/>
    <p:sldLayoutId id="2147484485" r:id="rId8"/>
    <p:sldLayoutId id="2147484486" r:id="rId9"/>
    <p:sldLayoutId id="2147484487" r:id="rId10"/>
    <p:sldLayoutId id="2147484488" r:id="rId11"/>
    <p:sldLayoutId id="2147484489" r:id="rId12"/>
    <p:sldLayoutId id="2147484490" r:id="rId13"/>
    <p:sldLayoutId id="2147484491" r:id="rId14"/>
    <p:sldLayoutId id="2147484492" r:id="rId15"/>
  </p:sldLayoutIdLst>
  <p:hf hdr="0"/>
  <p:txStyles>
    <p:titleStyle>
      <a:lvl1pPr algn="ctr" defTabSz="457200" rtl="0" eaLnBrk="1" latinLnBrk="0" hangingPunct="1">
        <a:spcBef>
          <a:spcPct val="0"/>
        </a:spcBef>
        <a:buNone/>
        <a:defRPr sz="3400" kern="1200">
          <a:solidFill>
            <a:schemeClr val="bg2">
              <a:lumMod val="50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0C8457C-0944-4106-8661-AAD79E3A96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054DF29-668E-4B5B-B951-C43CBF07DB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ACF71F6-28D8-4C5B-BCEF-F409296938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746C95-741A-48FF-A26C-532813C472FD}" type="datetime1">
              <a:rPr lang="en-GB" smtClean="0"/>
              <a:t>24/10/2023</a:t>
            </a:fld>
            <a:endParaRPr lang="en-GB"/>
          </a:p>
        </p:txBody>
      </p:sp>
      <p:sp>
        <p:nvSpPr>
          <p:cNvPr id="5" name="Footer Placeholder 4">
            <a:extLst>
              <a:ext uri="{FF2B5EF4-FFF2-40B4-BE49-F238E27FC236}">
                <a16:creationId xmlns:a16="http://schemas.microsoft.com/office/drawing/2014/main" id="{74416468-A52C-45C1-93F7-D4253BA7B9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FCC-2109171430_FS-Organization</a:t>
            </a:r>
          </a:p>
        </p:txBody>
      </p:sp>
      <p:sp>
        <p:nvSpPr>
          <p:cNvPr id="6" name="Slide Number Placeholder 5">
            <a:extLst>
              <a:ext uri="{FF2B5EF4-FFF2-40B4-BE49-F238E27FC236}">
                <a16:creationId xmlns:a16="http://schemas.microsoft.com/office/drawing/2014/main" id="{DD980A5F-A08F-4510-8EEA-6F1930C692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EF5360-3BB3-4461-B336-126C1FE3DF5C}" type="slidenum">
              <a:rPr lang="en-GB" smtClean="0"/>
              <a:t>‹#›</a:t>
            </a:fld>
            <a:endParaRPr lang="en-GB"/>
          </a:p>
        </p:txBody>
      </p:sp>
    </p:spTree>
    <p:extLst>
      <p:ext uri="{BB962C8B-B14F-4D97-AF65-F5344CB8AC3E}">
        <p14:creationId xmlns:p14="http://schemas.microsoft.com/office/powerpoint/2010/main" val="29845458"/>
      </p:ext>
    </p:extLst>
  </p:cSld>
  <p:clrMap bg1="lt1" tx1="dk1" bg2="lt2" tx2="dk2" accent1="accent1" accent2="accent2" accent3="accent3" accent4="accent4" accent5="accent5" accent6="accent6" hlink="hlink" folHlink="folHlink"/>
  <p:sldLayoutIdLst>
    <p:sldLayoutId id="2147484138" r:id="rId1"/>
    <p:sldLayoutId id="2147484139" r:id="rId2"/>
    <p:sldLayoutId id="2147484140" r:id="rId3"/>
    <p:sldLayoutId id="2147484141" r:id="rId4"/>
    <p:sldLayoutId id="2147484142" r:id="rId5"/>
    <p:sldLayoutId id="2147484143" r:id="rId6"/>
    <p:sldLayoutId id="2147484144" r:id="rId7"/>
    <p:sldLayoutId id="2147484145" r:id="rId8"/>
    <p:sldLayoutId id="2147484146" r:id="rId9"/>
    <p:sldLayoutId id="2147484147" r:id="rId10"/>
    <p:sldLayoutId id="2147484148"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906749187"/>
      </p:ext>
    </p:extLst>
  </p:cSld>
  <p:clrMap bg1="lt1" tx1="dk1" bg2="lt2" tx2="dk2" accent1="accent1" accent2="accent2" accent3="accent3" accent4="accent4" accent5="accent5" accent6="accent6" hlink="hlink" folHlink="folHlink"/>
  <p:sldLayoutIdLst>
    <p:sldLayoutId id="2147484202" r:id="rId1"/>
    <p:sldLayoutId id="2147484203" r:id="rId2"/>
    <p:sldLayoutId id="2147484204" r:id="rId3"/>
    <p:sldLayoutId id="2147484205" r:id="rId4"/>
    <p:sldLayoutId id="2147484206" r:id="rId5"/>
    <p:sldLayoutId id="2147484207" r:id="rId6"/>
    <p:sldLayoutId id="2147484208" r:id="rId7"/>
    <p:sldLayoutId id="2147484209" r:id="rId8"/>
    <p:sldLayoutId id="2147484210" r:id="rId9"/>
    <p:sldLayoutId id="2147484211" r:id="rId10"/>
  </p:sldLayoutIdLs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2022-05-16</a:t>
            </a:r>
          </a:p>
        </p:txBody>
      </p:sp>
    </p:spTree>
    <p:extLst>
      <p:ext uri="{BB962C8B-B14F-4D97-AF65-F5344CB8AC3E}">
        <p14:creationId xmlns:p14="http://schemas.microsoft.com/office/powerpoint/2010/main" val="4083090387"/>
      </p:ext>
    </p:extLst>
  </p:cSld>
  <p:clrMap bg1="lt1" tx1="dk1" bg2="lt2" tx2="dk2" accent1="accent1" accent2="accent2" accent3="accent3" accent4="accent4" accent5="accent5" accent6="accent6" hlink="hlink" folHlink="folHlink"/>
  <p:sldLayoutIdLst>
    <p:sldLayoutId id="2147484214" r:id="rId1"/>
    <p:sldLayoutId id="2147484215" r:id="rId2"/>
    <p:sldLayoutId id="2147484216" r:id="rId3"/>
    <p:sldLayoutId id="2147484217" r:id="rId4"/>
    <p:sldLayoutId id="2147484218" r:id="rId5"/>
    <p:sldLayoutId id="2147484219" r:id="rId6"/>
    <p:sldLayoutId id="2147484220" r:id="rId7"/>
    <p:sldLayoutId id="2147484221" r:id="rId8"/>
    <p:sldLayoutId id="2147484222" r:id="rId9"/>
    <p:sldLayoutId id="2147484223" r:id="rId10"/>
    <p:sldLayoutId id="2147484224"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734540119"/>
      </p:ext>
    </p:extLst>
  </p:cSld>
  <p:clrMap bg1="lt1" tx1="dk1" bg2="lt2" tx2="dk2" accent1="accent1" accent2="accent2" accent3="accent3" accent4="accent4" accent5="accent5" accent6="accent6" hlink="hlink" folHlink="folHlink"/>
  <p:sldLayoutIdLst>
    <p:sldLayoutId id="2147484226" r:id="rId1"/>
    <p:sldLayoutId id="2147484227" r:id="rId2"/>
    <p:sldLayoutId id="2147484228" r:id="rId3"/>
    <p:sldLayoutId id="2147484229" r:id="rId4"/>
    <p:sldLayoutId id="2147484230" r:id="rId5"/>
    <p:sldLayoutId id="2147484231" r:id="rId6"/>
    <p:sldLayoutId id="2147484232" r:id="rId7"/>
    <p:sldLayoutId id="2147484233" r:id="rId8"/>
    <p:sldLayoutId id="2147484234" r:id="rId9"/>
    <p:sldLayoutId id="2147484235" r:id="rId10"/>
    <p:sldLayoutId id="2147484236" r:id="rId11"/>
    <p:sldLayoutId id="2147484501" r:id="rId12"/>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12" name="TextBox 11">
            <a:extLst>
              <a:ext uri="{FF2B5EF4-FFF2-40B4-BE49-F238E27FC236}">
                <a16:creationId xmlns:a16="http://schemas.microsoft.com/office/drawing/2014/main" id="{1CB206E7-12DD-439F-84AB-5975CBB1C836}"/>
              </a:ext>
            </a:extLst>
          </p:cNvPr>
          <p:cNvSpPr txBox="1"/>
          <p:nvPr userDrawn="1"/>
        </p:nvSpPr>
        <p:spPr>
          <a:xfrm>
            <a:off x="695400" y="6244114"/>
            <a:ext cx="6197663" cy="553998"/>
          </a:xfrm>
          <a:prstGeom prst="rect">
            <a:avLst/>
          </a:prstGeom>
          <a:noFill/>
        </p:spPr>
        <p:txBody>
          <a:bodyPr wrap="square" rtlCol="0">
            <a:spAutoFit/>
          </a:bodyPr>
          <a:lstStyle/>
          <a:p>
            <a:r>
              <a:rPr lang="en-GB" sz="1000" b="1" dirty="0">
                <a:solidFill>
                  <a:schemeClr val="bg1"/>
                </a:solidFill>
              </a:rPr>
              <a:t>FCC Feasibility Study Status </a:t>
            </a:r>
            <a:br>
              <a:rPr lang="en-GB" sz="1000" b="1" dirty="0">
                <a:solidFill>
                  <a:schemeClr val="bg1"/>
                </a:solidFill>
              </a:rPr>
            </a:br>
            <a:r>
              <a:rPr lang="en-GB" sz="1000" b="0" dirty="0">
                <a:solidFill>
                  <a:schemeClr val="bg1"/>
                </a:solidFill>
              </a:rPr>
              <a:t>Emmanuel </a:t>
            </a:r>
            <a:r>
              <a:rPr lang="en-GB" sz="1000" b="0" dirty="0" err="1">
                <a:solidFill>
                  <a:schemeClr val="bg1"/>
                </a:solidFill>
              </a:rPr>
              <a:t>Tsesmelis</a:t>
            </a:r>
            <a:br>
              <a:rPr lang="en-GB" sz="1000" b="1" dirty="0">
                <a:solidFill>
                  <a:schemeClr val="bg1"/>
                </a:solidFill>
              </a:rPr>
            </a:br>
            <a:endParaRPr lang="en-GB" sz="1000" b="0" dirty="0">
              <a:solidFill>
                <a:schemeClr val="bg1"/>
              </a:solidFill>
            </a:endParaRPr>
          </a:p>
        </p:txBody>
      </p:sp>
    </p:spTree>
    <p:extLst>
      <p:ext uri="{BB962C8B-B14F-4D97-AF65-F5344CB8AC3E}">
        <p14:creationId xmlns:p14="http://schemas.microsoft.com/office/powerpoint/2010/main" val="888934781"/>
      </p:ext>
    </p:extLst>
  </p:cSld>
  <p:clrMap bg1="lt1" tx1="dk1" bg2="lt2" tx2="dk2" accent1="accent1" accent2="accent2" accent3="accent3" accent4="accent4" accent5="accent5" accent6="accent6" hlink="hlink" folHlink="folHlink"/>
  <p:sldLayoutIdLst>
    <p:sldLayoutId id="2147484312" r:id="rId1"/>
    <p:sldLayoutId id="2147484313" r:id="rId2"/>
    <p:sldLayoutId id="2147484314" r:id="rId3"/>
    <p:sldLayoutId id="2147484315" r:id="rId4"/>
    <p:sldLayoutId id="2147484316" r:id="rId5"/>
    <p:sldLayoutId id="2147484317" r:id="rId6"/>
    <p:sldLayoutId id="2147484318" r:id="rId7"/>
  </p:sldLayoutIdLs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653059144"/>
      </p:ext>
    </p:extLst>
  </p:cSld>
  <p:clrMap bg1="lt1" tx1="dk1" bg2="lt2" tx2="dk2" accent1="accent1" accent2="accent2" accent3="accent3" accent4="accent4" accent5="accent5" accent6="accent6" hlink="hlink" folHlink="folHlink"/>
  <p:sldLayoutIdLst>
    <p:sldLayoutId id="2147484327" r:id="rId1"/>
    <p:sldLayoutId id="2147484328" r:id="rId2"/>
    <p:sldLayoutId id="2147484329" r:id="rId3"/>
    <p:sldLayoutId id="2147484330" r:id="rId4"/>
    <p:sldLayoutId id="2147484331" r:id="rId5"/>
    <p:sldLayoutId id="2147484332" r:id="rId6"/>
    <p:sldLayoutId id="2147484333" r:id="rId7"/>
    <p:sldLayoutId id="2147484334" r:id="rId8"/>
    <p:sldLayoutId id="2147484335" r:id="rId9"/>
    <p:sldLayoutId id="2147484336" r:id="rId10"/>
    <p:sldLayoutId id="2147484337" r:id="rId11"/>
  </p:sldLayoutIdLs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981738156"/>
      </p:ext>
    </p:extLst>
  </p:cSld>
  <p:clrMap bg1="lt1" tx1="dk1" bg2="lt2" tx2="dk2" accent1="accent1" accent2="accent2" accent3="accent3" accent4="accent4" accent5="accent5" accent6="accent6" hlink="hlink" folHlink="folHlink"/>
  <p:sldLayoutIdLst>
    <p:sldLayoutId id="2147484339" r:id="rId1"/>
    <p:sldLayoutId id="2147484340" r:id="rId2"/>
    <p:sldLayoutId id="2147484341" r:id="rId3"/>
    <p:sldLayoutId id="2147484342" r:id="rId4"/>
    <p:sldLayoutId id="2147484343" r:id="rId5"/>
    <p:sldLayoutId id="2147484344" r:id="rId6"/>
    <p:sldLayoutId id="2147484345" r:id="rId7"/>
    <p:sldLayoutId id="2147484346" r:id="rId8"/>
    <p:sldLayoutId id="2147484347" r:id="rId9"/>
    <p:sldLayoutId id="2147484348" r:id="rId10"/>
    <p:sldLayoutId id="2147484349" r:id="rId11"/>
  </p:sldLayoutIdLs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12779E-3229-5F47-A4C9-7CB01E395D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968787ED-6B04-3E47-9EE9-CC802C0702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CA0CE84E-476B-994F-96C5-90848F5D03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C0F1E6-E564-DA46-99FB-E0E07A836226}" type="datetime1">
              <a:rPr lang="de-CH" smtClean="0"/>
              <a:t>24.10.23</a:t>
            </a:fld>
            <a:endParaRPr lang="en-CH"/>
          </a:p>
        </p:txBody>
      </p:sp>
      <p:sp>
        <p:nvSpPr>
          <p:cNvPr id="5" name="Footer Placeholder 4">
            <a:extLst>
              <a:ext uri="{FF2B5EF4-FFF2-40B4-BE49-F238E27FC236}">
                <a16:creationId xmlns:a16="http://schemas.microsoft.com/office/drawing/2014/main" id="{22008800-59CE-4848-B360-CDBFDD3410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C47B112D-589B-0D44-98C5-A234BF4BCB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92EDF0-CD77-624F-83C4-34D41631A30F}" type="slidenum">
              <a:rPr lang="en-CH" smtClean="0"/>
              <a:t>‹#›</a:t>
            </a:fld>
            <a:endParaRPr lang="en-CH"/>
          </a:p>
        </p:txBody>
      </p:sp>
    </p:spTree>
    <p:extLst>
      <p:ext uri="{BB962C8B-B14F-4D97-AF65-F5344CB8AC3E}">
        <p14:creationId xmlns:p14="http://schemas.microsoft.com/office/powerpoint/2010/main" val="2185107658"/>
      </p:ext>
    </p:extLst>
  </p:cSld>
  <p:clrMap bg1="lt1" tx1="dk1" bg2="lt2" tx2="dk2" accent1="accent1" accent2="accent2" accent3="accent3" accent4="accent4" accent5="accent5" accent6="accent6" hlink="hlink" folHlink="folHlink"/>
  <p:sldLayoutIdLst>
    <p:sldLayoutId id="2147484351" r:id="rId1"/>
    <p:sldLayoutId id="2147484352" r:id="rId2"/>
    <p:sldLayoutId id="2147484353" r:id="rId3"/>
    <p:sldLayoutId id="2147484354" r:id="rId4"/>
    <p:sldLayoutId id="2147484355" r:id="rId5"/>
    <p:sldLayoutId id="2147484356" r:id="rId6"/>
    <p:sldLayoutId id="2147484357" r:id="rId7"/>
    <p:sldLayoutId id="2147484358" r:id="rId8"/>
    <p:sldLayoutId id="2147484359" r:id="rId9"/>
    <p:sldLayoutId id="2147484360" r:id="rId10"/>
    <p:sldLayoutId id="2147484361" r:id="rId11"/>
    <p:sldLayoutId id="2147484362"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1.png"/><Relationship Id="rId3" Type="http://schemas.openxmlformats.org/officeDocument/2006/relationships/image" Target="../media/image12.emf"/><Relationship Id="rId7" Type="http://schemas.openxmlformats.org/officeDocument/2006/relationships/image" Target="../media/image16.png"/><Relationship Id="rId12"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145.xml"/><Relationship Id="rId6" Type="http://schemas.openxmlformats.org/officeDocument/2006/relationships/image" Target="../media/image15.jpeg"/><Relationship Id="rId11" Type="http://schemas.openxmlformats.org/officeDocument/2006/relationships/hyperlink" Target="http://cern.ch/fcc" TargetMode="External"/><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2.png"/></Relationships>
</file>

<file path=ppt/slides/_rels/slide1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5.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98.xml"/><Relationship Id="rId6" Type="http://schemas.openxmlformats.org/officeDocument/2006/relationships/image" Target="../media/image40.png"/><Relationship Id="rId5" Type="http://schemas.openxmlformats.org/officeDocument/2006/relationships/image" Target="../media/image39.JP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52.jpeg"/><Relationship Id="rId3" Type="http://schemas.openxmlformats.org/officeDocument/2006/relationships/image" Target="../media/image42.png"/><Relationship Id="rId7" Type="http://schemas.openxmlformats.org/officeDocument/2006/relationships/image" Target="../media/image46.png"/><Relationship Id="rId12" Type="http://schemas.openxmlformats.org/officeDocument/2006/relationships/image" Target="../media/image51.png"/><Relationship Id="rId2" Type="http://schemas.openxmlformats.org/officeDocument/2006/relationships/image" Target="../media/image41.jpeg"/><Relationship Id="rId1" Type="http://schemas.openxmlformats.org/officeDocument/2006/relationships/slideLayout" Target="../slideLayouts/slideLayout98.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jpg"/><Relationship Id="rId1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7.png"/><Relationship Id="rId2" Type="http://schemas.openxmlformats.org/officeDocument/2006/relationships/image" Target="../media/image53.jpg"/><Relationship Id="rId1" Type="http://schemas.openxmlformats.org/officeDocument/2006/relationships/slideLayout" Target="../slideLayouts/slideLayout121.xml"/><Relationship Id="rId6" Type="http://schemas.openxmlformats.org/officeDocument/2006/relationships/image" Target="../media/image28.png"/><Relationship Id="rId5" Type="http://schemas.openxmlformats.org/officeDocument/2006/relationships/image" Target="../media/image56.png"/><Relationship Id="rId4" Type="http://schemas.openxmlformats.org/officeDocument/2006/relationships/image" Target="../media/image55.png"/></Relationships>
</file>

<file path=ppt/slides/_rels/slide1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8.xml"/><Relationship Id="rId1" Type="http://schemas.openxmlformats.org/officeDocument/2006/relationships/slideLayout" Target="../slideLayouts/slideLayout145.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9.xml"/><Relationship Id="rId1" Type="http://schemas.openxmlformats.org/officeDocument/2006/relationships/slideLayout" Target="../slideLayouts/slideLayout57.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0.emf"/><Relationship Id="rId1" Type="http://schemas.openxmlformats.org/officeDocument/2006/relationships/slideLayout" Target="../slideLayouts/slideLayout97.xml"/><Relationship Id="rId6" Type="http://schemas.openxmlformats.org/officeDocument/2006/relationships/image" Target="../media/image10.png"/><Relationship Id="rId5" Type="http://schemas.openxmlformats.org/officeDocument/2006/relationships/image" Target="../media/image28.png"/><Relationship Id="rId4" Type="http://schemas.openxmlformats.org/officeDocument/2006/relationships/image" Target="../media/image62.emf"/></Relationships>
</file>

<file path=ppt/slides/_rels/slide1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emf"/><Relationship Id="rId1" Type="http://schemas.openxmlformats.org/officeDocument/2006/relationships/slideLayout" Target="../slideLayouts/slideLayout97.xml"/><Relationship Id="rId6" Type="http://schemas.openxmlformats.org/officeDocument/2006/relationships/image" Target="../media/image10.png"/><Relationship Id="rId5" Type="http://schemas.openxmlformats.org/officeDocument/2006/relationships/image" Target="../media/image28.png"/><Relationship Id="rId4" Type="http://schemas.openxmlformats.org/officeDocument/2006/relationships/image" Target="../media/image65.emf"/></Relationships>
</file>

<file path=ppt/slides/_rels/slide1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28.png"/><Relationship Id="rId1" Type="http://schemas.openxmlformats.org/officeDocument/2006/relationships/slideLayout" Target="../slideLayouts/slideLayout145.xml"/><Relationship Id="rId4" Type="http://schemas.openxmlformats.org/officeDocument/2006/relationships/image" Target="../media/image67.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55.xml"/><Relationship Id="rId5" Type="http://schemas.openxmlformats.org/officeDocument/2006/relationships/image" Target="../media/image69.png"/><Relationship Id="rId4" Type="http://schemas.openxmlformats.org/officeDocument/2006/relationships/image" Target="../media/image68.png"/></Relationships>
</file>

<file path=ppt/slides/_rels/slide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xml"/><Relationship Id="rId1" Type="http://schemas.openxmlformats.org/officeDocument/2006/relationships/slideLayout" Target="../slideLayouts/slideLayout86.xml"/><Relationship Id="rId5" Type="http://schemas.openxmlformats.org/officeDocument/2006/relationships/image" Target="../media/image25.png"/><Relationship Id="rId4" Type="http://schemas.openxmlformats.org/officeDocument/2006/relationships/image" Target="../media/image24.png"/></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0.jpeg"/><Relationship Id="rId1" Type="http://schemas.openxmlformats.org/officeDocument/2006/relationships/slideLayout" Target="../slideLayouts/slideLayout86.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50.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openxmlformats.org/officeDocument/2006/relationships/image" Target="../media/image72.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160.xml"/><Relationship Id="rId5" Type="http://schemas.openxmlformats.org/officeDocument/2006/relationships/image" Target="../media/image74.png"/><Relationship Id="rId4" Type="http://schemas.openxmlformats.org/officeDocument/2006/relationships/image" Target="../media/image7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25.xml.rels><?xml version="1.0" encoding="UTF-8" standalone="yes"?>
<Relationships xmlns="http://schemas.openxmlformats.org/package/2006/relationships"><Relationship Id="rId3" Type="http://schemas.openxmlformats.org/officeDocument/2006/relationships/image" Target="../media/image76.tiff"/><Relationship Id="rId2" Type="http://schemas.openxmlformats.org/officeDocument/2006/relationships/image" Target="../media/image75.tiff"/><Relationship Id="rId1" Type="http://schemas.openxmlformats.org/officeDocument/2006/relationships/slideLayout" Target="../slideLayouts/slideLayout145.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40.xml"/><Relationship Id="rId5" Type="http://schemas.openxmlformats.org/officeDocument/2006/relationships/image" Target="../media/image77.png"/><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Layout" Target="../diagrams/layout1.xml"/><Relationship Id="rId7" Type="http://schemas.openxmlformats.org/officeDocument/2006/relationships/hyperlink" Target="https://fccis.web.cern.ch/join-now" TargetMode="External"/><Relationship Id="rId2" Type="http://schemas.openxmlformats.org/officeDocument/2006/relationships/diagramData" Target="../diagrams/data1.xml"/><Relationship Id="rId1" Type="http://schemas.openxmlformats.org/officeDocument/2006/relationships/slideLayout" Target="../slideLayouts/slideLayout88.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84.png"/><Relationship Id="rId4" Type="http://schemas.openxmlformats.org/officeDocument/2006/relationships/diagramQuickStyle" Target="../diagrams/quickStyle1.xml"/><Relationship Id="rId9"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28.png"/><Relationship Id="rId1" Type="http://schemas.openxmlformats.org/officeDocument/2006/relationships/slideLayout" Target="../slideLayouts/slideLayout13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96.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3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97.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19.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8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86.xml"/><Relationship Id="rId5" Type="http://schemas.openxmlformats.org/officeDocument/2006/relationships/image" Target="../media/image10.png"/><Relationship Id="rId4" Type="http://schemas.openxmlformats.org/officeDocument/2006/relationships/image" Target="../media/image31.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86.xml"/><Relationship Id="rId5" Type="http://schemas.openxmlformats.org/officeDocument/2006/relationships/image" Target="../media/image10.png"/><Relationship Id="rId4" Type="http://schemas.openxmlformats.org/officeDocument/2006/relationships/image" Target="../media/image32.png"/></Relationships>
</file>

<file path=ppt/slides/_rels/slide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97.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97.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97.xml"/><Relationship Id="rId4" Type="http://schemas.openxmlformats.org/officeDocument/2006/relationships/image" Target="../media/image37.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8.png"/><Relationship Id="rId1" Type="http://schemas.openxmlformats.org/officeDocument/2006/relationships/slideLayout" Target="../slideLayouts/slideLayout98.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rc 9"/>
          <p:cNvSpPr/>
          <p:nvPr/>
        </p:nvSpPr>
        <p:spPr>
          <a:xfrm>
            <a:off x="583469" y="4094589"/>
            <a:ext cx="6030464" cy="1358292"/>
          </a:xfrm>
          <a:prstGeom prst="arc">
            <a:avLst>
              <a:gd name="adj1" fmla="val 11568746"/>
              <a:gd name="adj2" fmla="val 488561"/>
            </a:avLst>
          </a:prstGeom>
          <a:noFill/>
          <a:ln w="38100" cap="flat" cmpd="sng" algn="ctr">
            <a:solidFill>
              <a:schemeClr val="bg1"/>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Arial"/>
              <a:ea typeface="+mn-ea"/>
              <a:cs typeface="+mn-cs"/>
            </a:endParaRPr>
          </a:p>
        </p:txBody>
      </p:sp>
      <p:grpSp>
        <p:nvGrpSpPr>
          <p:cNvPr id="19" name="Group 18"/>
          <p:cNvGrpSpPr/>
          <p:nvPr/>
        </p:nvGrpSpPr>
        <p:grpSpPr>
          <a:xfrm>
            <a:off x="-906378" y="0"/>
            <a:ext cx="16992592" cy="6858000"/>
            <a:chOff x="786608" y="-54911"/>
            <a:chExt cx="12644785" cy="6917447"/>
          </a:xfrm>
        </p:grpSpPr>
        <p:pic>
          <p:nvPicPr>
            <p:cNvPr id="6" name="Picture 5"/>
            <p:cNvPicPr>
              <a:picLocks noChangeAspect="1"/>
            </p:cNvPicPr>
            <p:nvPr/>
          </p:nvPicPr>
          <p:blipFill>
            <a:blip r:embed="rId3"/>
            <a:stretch>
              <a:fillRect/>
            </a:stretch>
          </p:blipFill>
          <p:spPr>
            <a:xfrm>
              <a:off x="1434218" y="-54911"/>
              <a:ext cx="9171384" cy="6917447"/>
            </a:xfrm>
            <a:prstGeom prst="rect">
              <a:avLst/>
            </a:prstGeom>
            <a:ln>
              <a:noFill/>
            </a:ln>
            <a:effectLst/>
          </p:spPr>
        </p:pic>
        <p:sp>
          <p:nvSpPr>
            <p:cNvPr id="7" name="Oval 6"/>
            <p:cNvSpPr/>
            <p:nvPr/>
          </p:nvSpPr>
          <p:spPr>
            <a:xfrm>
              <a:off x="3187800" y="4113292"/>
              <a:ext cx="2884972" cy="617406"/>
            </a:xfrm>
            <a:prstGeom prst="ellipse">
              <a:avLst/>
            </a:prstGeom>
            <a:noFill/>
            <a:ln w="38100" cap="flat" cmpd="sng" algn="ctr">
              <a:solidFill>
                <a:srgbClr val="00B0F0"/>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8" name="Oval 7"/>
            <p:cNvSpPr/>
            <p:nvPr/>
          </p:nvSpPr>
          <p:spPr>
            <a:xfrm>
              <a:off x="6072772" y="4196756"/>
              <a:ext cx="381668" cy="107375"/>
            </a:xfrm>
            <a:prstGeom prst="ellipse">
              <a:avLst/>
            </a:prstGeom>
            <a:noFill/>
            <a:ln w="28575" cap="flat" cmpd="sng" algn="ctr">
              <a:solidFill>
                <a:srgbClr val="33FF00"/>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23" name="Arc 22"/>
            <p:cNvSpPr/>
            <p:nvPr/>
          </p:nvSpPr>
          <p:spPr>
            <a:xfrm>
              <a:off x="3352800" y="3011602"/>
              <a:ext cx="10078593" cy="1638687"/>
            </a:xfrm>
            <a:prstGeom prst="arc">
              <a:avLst>
                <a:gd name="adj1" fmla="val 776254"/>
                <a:gd name="adj2" fmla="val 11036784"/>
              </a:avLst>
            </a:prstGeom>
            <a:ln w="28575" cap="rnd" cmpd="sng">
              <a:solidFill>
                <a:srgbClr val="FFFF00"/>
              </a:solidFill>
              <a:prstDash val="sysDash"/>
              <a:headEnd type="none"/>
              <a:tailEnd type="none"/>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5" name="Arc 24"/>
            <p:cNvSpPr/>
            <p:nvPr/>
          </p:nvSpPr>
          <p:spPr>
            <a:xfrm rot="10800000">
              <a:off x="786608" y="4073016"/>
              <a:ext cx="5667832" cy="1362322"/>
            </a:xfrm>
            <a:prstGeom prst="arc">
              <a:avLst>
                <a:gd name="adj1" fmla="val 413169"/>
                <a:gd name="adj2" fmla="val 11745777"/>
              </a:avLst>
            </a:prstGeom>
            <a:ln w="28575" cap="rnd" cmpd="sng">
              <a:solidFill>
                <a:schemeClr val="accent2"/>
              </a:solidFill>
              <a:prstDash val="solid"/>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grpSp>
      <p:sp>
        <p:nvSpPr>
          <p:cNvPr id="31" name="TextBox 30"/>
          <p:cNvSpPr txBox="1"/>
          <p:nvPr/>
        </p:nvSpPr>
        <p:spPr>
          <a:xfrm>
            <a:off x="9000082" y="4747472"/>
            <a:ext cx="87838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FFFF00"/>
                </a:solidFill>
                <a:effectLst/>
                <a:uLnTx/>
                <a:uFillTx/>
                <a:latin typeface="Arial"/>
                <a:ea typeface="+mn-ea"/>
                <a:cs typeface="+mn-cs"/>
              </a:rPr>
              <a:t>FCC</a:t>
            </a:r>
            <a:endParaRPr kumimoji="0" lang="en-GB" sz="2400" b="1" i="0" u="none" strike="noStrike" kern="1200" cap="none" spc="0" normalizeH="0" baseline="0" noProof="0" dirty="0">
              <a:ln>
                <a:noFill/>
              </a:ln>
              <a:solidFill>
                <a:srgbClr val="FFFF00"/>
              </a:solidFill>
              <a:effectLst/>
              <a:uLnTx/>
              <a:uFillTx/>
              <a:latin typeface="Arial"/>
              <a:ea typeface="+mn-ea"/>
              <a:cs typeface="+mn-cs"/>
            </a:endParaRPr>
          </a:p>
        </p:txBody>
      </p:sp>
      <p:sp>
        <p:nvSpPr>
          <p:cNvPr id="32" name="TextBox 31"/>
          <p:cNvSpPr txBox="1"/>
          <p:nvPr/>
        </p:nvSpPr>
        <p:spPr>
          <a:xfrm>
            <a:off x="6698324" y="4090748"/>
            <a:ext cx="65151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00B050"/>
                </a:solidFill>
                <a:effectLst/>
                <a:uLnTx/>
                <a:uFillTx/>
                <a:latin typeface="Arial"/>
                <a:ea typeface="+mn-ea"/>
                <a:cs typeface="+mn-cs"/>
              </a:rPr>
              <a:t>PS</a:t>
            </a:r>
            <a:endParaRPr kumimoji="0" lang="en-GB" sz="2400" b="0" i="0" u="none" strike="noStrike" kern="1200" cap="none" spc="0" normalizeH="0" baseline="0" noProof="0" dirty="0">
              <a:ln>
                <a:noFill/>
              </a:ln>
              <a:solidFill>
                <a:srgbClr val="00B050"/>
              </a:solidFill>
              <a:effectLst/>
              <a:uLnTx/>
              <a:uFillTx/>
              <a:latin typeface="Arial"/>
              <a:ea typeface="+mn-ea"/>
              <a:cs typeface="+mn-cs"/>
            </a:endParaRPr>
          </a:p>
        </p:txBody>
      </p:sp>
      <p:sp>
        <p:nvSpPr>
          <p:cNvPr id="33" name="TextBox 32"/>
          <p:cNvSpPr txBox="1"/>
          <p:nvPr/>
        </p:nvSpPr>
        <p:spPr>
          <a:xfrm>
            <a:off x="4033743" y="4741846"/>
            <a:ext cx="88757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00B0F0"/>
                </a:solidFill>
                <a:effectLst/>
                <a:uLnTx/>
                <a:uFillTx/>
                <a:latin typeface="Arial"/>
                <a:ea typeface="+mn-ea"/>
                <a:cs typeface="+mn-cs"/>
              </a:rPr>
              <a:t>SPS</a:t>
            </a:r>
            <a:endParaRPr kumimoji="0" lang="en-GB" sz="2400" b="0" i="0" u="none" strike="noStrike" kern="1200" cap="none" spc="0" normalizeH="0" baseline="0" noProof="0" dirty="0">
              <a:ln>
                <a:noFill/>
              </a:ln>
              <a:solidFill>
                <a:srgbClr val="00B0F0"/>
              </a:solidFill>
              <a:effectLst/>
              <a:uLnTx/>
              <a:uFillTx/>
              <a:latin typeface="Arial"/>
              <a:ea typeface="+mn-ea"/>
              <a:cs typeface="+mn-cs"/>
            </a:endParaRPr>
          </a:p>
        </p:txBody>
      </p:sp>
      <p:sp>
        <p:nvSpPr>
          <p:cNvPr id="34" name="TextBox 33"/>
          <p:cNvSpPr txBox="1"/>
          <p:nvPr/>
        </p:nvSpPr>
        <p:spPr>
          <a:xfrm>
            <a:off x="142603" y="3741747"/>
            <a:ext cx="92196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ED7D31"/>
                </a:solidFill>
                <a:effectLst/>
                <a:uLnTx/>
                <a:uFillTx/>
                <a:latin typeface="Arial"/>
                <a:ea typeface="+mn-ea"/>
                <a:cs typeface="+mn-cs"/>
              </a:rPr>
              <a:t>LHC</a:t>
            </a:r>
            <a:endParaRPr kumimoji="0" lang="en-GB" sz="2400" b="0" i="0" u="none" strike="noStrike" kern="1200" cap="none" spc="0" normalizeH="0" baseline="0" noProof="0" dirty="0">
              <a:ln>
                <a:noFill/>
              </a:ln>
              <a:solidFill>
                <a:srgbClr val="ED7D31"/>
              </a:solidFill>
              <a:effectLst/>
              <a:uLnTx/>
              <a:uFillTx/>
              <a:latin typeface="Arial"/>
              <a:ea typeface="+mn-ea"/>
              <a:cs typeface="+mn-cs"/>
            </a:endParaRPr>
          </a:p>
        </p:txBody>
      </p:sp>
      <p:sp>
        <p:nvSpPr>
          <p:cNvPr id="28" name="TextBox 27"/>
          <p:cNvSpPr txBox="1"/>
          <p:nvPr/>
        </p:nvSpPr>
        <p:spPr>
          <a:xfrm>
            <a:off x="234706" y="46177"/>
            <a:ext cx="11925367" cy="175432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rPr>
              <a:t>The Path Towards</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5400" b="1" dirty="0">
                <a:solidFill>
                  <a:srgbClr val="FFFF00"/>
                </a:solidFill>
                <a:latin typeface="Calibri" panose="020F0502020204030204"/>
              </a:rPr>
              <a:t>the Future Circular Collider at CERN</a:t>
            </a:r>
            <a:endParaRPr kumimoji="0" lang="de-DE" sz="5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TextBox 2">
            <a:extLst>
              <a:ext uri="{FF2B5EF4-FFF2-40B4-BE49-F238E27FC236}">
                <a16:creationId xmlns:a16="http://schemas.microsoft.com/office/drawing/2014/main" id="{885E0B1D-EE02-4D08-B4B7-6B086A825C46}"/>
              </a:ext>
            </a:extLst>
          </p:cNvPr>
          <p:cNvSpPr txBox="1"/>
          <p:nvPr/>
        </p:nvSpPr>
        <p:spPr>
          <a:xfrm>
            <a:off x="8904312" y="6597352"/>
            <a:ext cx="1656031"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photo: J. Wenninger</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4" name="Rectangle 43">
            <a:extLst>
              <a:ext uri="{FF2B5EF4-FFF2-40B4-BE49-F238E27FC236}">
                <a16:creationId xmlns:a16="http://schemas.microsoft.com/office/drawing/2014/main" id="{254A8740-16D4-4760-ABC1-0CB85366A0F7}"/>
              </a:ext>
            </a:extLst>
          </p:cNvPr>
          <p:cNvSpPr/>
          <p:nvPr/>
        </p:nvSpPr>
        <p:spPr>
          <a:xfrm>
            <a:off x="336376" y="6259620"/>
            <a:ext cx="8807624" cy="64633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srgbClr val="0000CC"/>
                </a:solidFill>
                <a:effectLst/>
                <a:uLnTx/>
                <a:uFillTx/>
                <a:latin typeface="Calibri" panose="020F0502020204030204"/>
                <a:ea typeface="+mn-ea"/>
                <a:cs typeface="+mn-cs"/>
              </a:rPr>
              <a:t>Work supported by the </a:t>
            </a:r>
            <a:r>
              <a:rPr kumimoji="0" lang="en-US" sz="1200" b="1" i="1" u="none" strike="noStrike" kern="0" cap="none" spc="0" normalizeH="0" baseline="0" noProof="0" dirty="0">
                <a:ln>
                  <a:noFill/>
                </a:ln>
                <a:solidFill>
                  <a:srgbClr val="0000CC"/>
                </a:solidFill>
                <a:effectLst/>
                <a:uLnTx/>
                <a:uFillTx/>
                <a:latin typeface="Calibri" panose="020F0502020204030204"/>
                <a:ea typeface="+mn-ea"/>
                <a:cs typeface="+mn-cs"/>
              </a:rPr>
              <a:t>European Commission </a:t>
            </a:r>
            <a:r>
              <a:rPr kumimoji="0" lang="en-US" sz="1200" b="0" i="1" u="none" strike="noStrike" kern="0" cap="none" spc="0" normalizeH="0" baseline="0" noProof="0" dirty="0">
                <a:ln>
                  <a:noFill/>
                </a:ln>
                <a:solidFill>
                  <a:srgbClr val="0000CC"/>
                </a:solidFill>
                <a:effectLst/>
                <a:uLnTx/>
                <a:uFillTx/>
                <a:latin typeface="Calibri" panose="020F0502020204030204"/>
                <a:ea typeface="+mn-ea"/>
                <a:cs typeface="+mn-cs"/>
              </a:rPr>
              <a:t>under </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the </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HORIZON 2020 projects </a:t>
            </a:r>
            <a:r>
              <a:rPr kumimoji="0" lang="en-GB" sz="1200" b="1" i="1" u="none" strike="noStrike" kern="0" cap="none" spc="0" normalizeH="0" baseline="0" noProof="0" dirty="0" err="1">
                <a:ln>
                  <a:noFill/>
                </a:ln>
                <a:solidFill>
                  <a:srgbClr val="0000CC"/>
                </a:solidFill>
                <a:effectLst/>
                <a:uLnTx/>
                <a:uFillTx/>
                <a:latin typeface="Calibri" panose="020F0502020204030204"/>
                <a:ea typeface="+mn-ea"/>
                <a:cs typeface="+mn-cs"/>
              </a:rPr>
              <a:t>EuroCirCol</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 grant agreement 654305; </a:t>
            </a:r>
            <a:r>
              <a:rPr kumimoji="0" lang="en-GB" sz="1200" b="1" i="1" u="none" strike="noStrike" kern="0" cap="none" spc="0" normalizeH="0" baseline="0" noProof="0" dirty="0" err="1">
                <a:ln>
                  <a:noFill/>
                </a:ln>
                <a:solidFill>
                  <a:srgbClr val="0000CC"/>
                </a:solidFill>
                <a:effectLst/>
                <a:uLnTx/>
                <a:uFillTx/>
                <a:latin typeface="Calibri" panose="020F0502020204030204"/>
                <a:ea typeface="+mn-ea"/>
                <a:cs typeface="+mn-cs"/>
              </a:rPr>
              <a:t>EASITrain</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 </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grant agreement no. 764879; </a:t>
            </a:r>
            <a:r>
              <a:rPr kumimoji="0" lang="en-GB" sz="1200" b="1" i="1" u="none" strike="noStrike" kern="0" cap="none" spc="0" normalizeH="0" baseline="0" noProof="0" dirty="0" err="1">
                <a:ln>
                  <a:noFill/>
                </a:ln>
                <a:solidFill>
                  <a:srgbClr val="0000CC"/>
                </a:solidFill>
                <a:effectLst/>
                <a:uLnTx/>
                <a:uFillTx/>
                <a:latin typeface="Calibri" panose="020F0502020204030204"/>
                <a:ea typeface="+mn-ea"/>
                <a:cs typeface="+mn-cs"/>
              </a:rPr>
              <a:t>iFAST</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 grant agreement 101004730, </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FCCIS</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 grant agreement 951754; </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E-JADE,</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 contract no. 645479; EAJADE,  contact number 101086276; and by the Swiss </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CHART </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program</a:t>
            </a:r>
          </a:p>
        </p:txBody>
      </p:sp>
      <p:pic>
        <p:nvPicPr>
          <p:cNvPr id="45" name="Picture 44">
            <a:extLst>
              <a:ext uri="{FF2B5EF4-FFF2-40B4-BE49-F238E27FC236}">
                <a16:creationId xmlns:a16="http://schemas.microsoft.com/office/drawing/2014/main" id="{1D1F60EA-2701-4D84-AA78-272DEA2FD04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42608" y="6158120"/>
            <a:ext cx="2814032" cy="4392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6" name="TextBox 11">
            <a:extLst>
              <a:ext uri="{FF2B5EF4-FFF2-40B4-BE49-F238E27FC236}">
                <a16:creationId xmlns:a16="http://schemas.microsoft.com/office/drawing/2014/main" id="{35D5C610-92BF-4ACA-BD6F-9E763AC912C3}"/>
              </a:ext>
            </a:extLst>
          </p:cNvPr>
          <p:cNvSpPr txBox="1"/>
          <p:nvPr/>
        </p:nvSpPr>
        <p:spPr>
          <a:xfrm>
            <a:off x="174531" y="5516664"/>
            <a:ext cx="12017469" cy="726216"/>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47" name="Picture 46">
            <a:extLst>
              <a:ext uri="{FF2B5EF4-FFF2-40B4-BE49-F238E27FC236}">
                <a16:creationId xmlns:a16="http://schemas.microsoft.com/office/drawing/2014/main" id="{A6F9B256-6972-4B30-AD3F-FDD6C64A23E5}"/>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72303" y="5626473"/>
            <a:ext cx="1175441" cy="491584"/>
          </a:xfrm>
          <a:prstGeom prst="rect">
            <a:avLst/>
          </a:prstGeom>
          <a:solidFill>
            <a:schemeClr val="bg1"/>
          </a:solidFill>
        </p:spPr>
      </p:pic>
      <p:pic>
        <p:nvPicPr>
          <p:cNvPr id="48" name="Picture 47">
            <a:extLst>
              <a:ext uri="{FF2B5EF4-FFF2-40B4-BE49-F238E27FC236}">
                <a16:creationId xmlns:a16="http://schemas.microsoft.com/office/drawing/2014/main" id="{F5B25BE4-E4C9-446B-843A-99590BFBDAE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78133" y="5558774"/>
            <a:ext cx="1302192" cy="626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48">
            <a:extLst>
              <a:ext uri="{FF2B5EF4-FFF2-40B4-BE49-F238E27FC236}">
                <a16:creationId xmlns:a16="http://schemas.microsoft.com/office/drawing/2014/main" id="{9A162FAA-1BA1-4CAD-90C8-EA624DFEF9A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99606" y="5559732"/>
            <a:ext cx="983594" cy="640080"/>
          </a:xfrm>
          <a:prstGeom prst="rect">
            <a:avLst/>
          </a:prstGeom>
        </p:spPr>
      </p:pic>
      <p:pic>
        <p:nvPicPr>
          <p:cNvPr id="51" name="Picture 50">
            <a:extLst>
              <a:ext uri="{FF2B5EF4-FFF2-40B4-BE49-F238E27FC236}">
                <a16:creationId xmlns:a16="http://schemas.microsoft.com/office/drawing/2014/main" id="{7245894D-936D-47D6-A2B6-50F540F97240}"/>
              </a:ext>
            </a:extLst>
          </p:cNvPr>
          <p:cNvPicPr>
            <a:picLocks noChangeAspect="1"/>
          </p:cNvPicPr>
          <p:nvPr/>
        </p:nvPicPr>
        <p:blipFill rotWithShape="1">
          <a:blip r:embed="rId8">
            <a:extLst>
              <a:ext uri="{28A0092B-C50C-407E-A947-70E740481C1C}">
                <a14:useLocalDpi xmlns:a14="http://schemas.microsoft.com/office/drawing/2010/main" val="0"/>
              </a:ext>
            </a:extLst>
          </a:blip>
          <a:srcRect l="23997" t="16876" r="24262" b="24372"/>
          <a:stretch/>
        </p:blipFill>
        <p:spPr>
          <a:xfrm>
            <a:off x="6834634" y="5527326"/>
            <a:ext cx="424542" cy="640080"/>
          </a:xfrm>
          <a:prstGeom prst="rect">
            <a:avLst/>
          </a:prstGeom>
        </p:spPr>
      </p:pic>
      <p:pic>
        <p:nvPicPr>
          <p:cNvPr id="52" name="Picture 51">
            <a:extLst>
              <a:ext uri="{FF2B5EF4-FFF2-40B4-BE49-F238E27FC236}">
                <a16:creationId xmlns:a16="http://schemas.microsoft.com/office/drawing/2014/main" id="{5786B6B1-4A82-437B-8B0F-4445B9D4CDE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169469" y="5576810"/>
            <a:ext cx="1619272" cy="573294"/>
          </a:xfrm>
          <a:prstGeom prst="rect">
            <a:avLst/>
          </a:prstGeom>
        </p:spPr>
      </p:pic>
      <p:pic>
        <p:nvPicPr>
          <p:cNvPr id="53" name="Picture 52">
            <a:extLst>
              <a:ext uri="{FF2B5EF4-FFF2-40B4-BE49-F238E27FC236}">
                <a16:creationId xmlns:a16="http://schemas.microsoft.com/office/drawing/2014/main" id="{681B5742-71F9-4313-A343-B42421E146DC}"/>
              </a:ext>
            </a:extLst>
          </p:cNvPr>
          <p:cNvPicPr>
            <a:picLocks noChangeAspect="1"/>
          </p:cNvPicPr>
          <p:nvPr/>
        </p:nvPicPr>
        <p:blipFill>
          <a:blip r:embed="rId10"/>
          <a:stretch>
            <a:fillRect/>
          </a:stretch>
        </p:blipFill>
        <p:spPr>
          <a:xfrm>
            <a:off x="11471695" y="5603048"/>
            <a:ext cx="601024" cy="640080"/>
          </a:xfrm>
          <a:prstGeom prst="rect">
            <a:avLst/>
          </a:prstGeom>
          <a:solidFill>
            <a:schemeClr val="bg1"/>
          </a:solidFill>
        </p:spPr>
      </p:pic>
      <p:sp>
        <p:nvSpPr>
          <p:cNvPr id="54" name="Rectangle 53">
            <a:extLst>
              <a:ext uri="{FF2B5EF4-FFF2-40B4-BE49-F238E27FC236}">
                <a16:creationId xmlns:a16="http://schemas.microsoft.com/office/drawing/2014/main" id="{233FF6E1-7024-4633-94D1-8097A4DFBEE6}"/>
              </a:ext>
            </a:extLst>
          </p:cNvPr>
          <p:cNvSpPr/>
          <p:nvPr/>
        </p:nvSpPr>
        <p:spPr>
          <a:xfrm>
            <a:off x="9501784" y="5755599"/>
            <a:ext cx="1858009" cy="369332"/>
          </a:xfrm>
          <a:prstGeom prst="rect">
            <a:avLst/>
          </a:prstGeom>
          <a:solidFill>
            <a:schemeClr val="bg1"/>
          </a:solid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dirty="0">
                <a:ln>
                  <a:noFill/>
                </a:ln>
                <a:solidFill>
                  <a:prstClr val="white"/>
                </a:solidFill>
                <a:effectLst/>
                <a:uLnTx/>
                <a:uFillTx/>
                <a:latin typeface="Calibri" panose="020F0502020204030204"/>
                <a:ea typeface="Calibri"/>
                <a:cs typeface="Times New Roman"/>
                <a:hlinkClick r:id="rId11"/>
              </a:rPr>
              <a:t>http://cern.ch/fcc</a:t>
            </a:r>
            <a:endParaRPr kumimoji="0" lang="en-GB" sz="1800" b="0" i="0" u="none" strike="noStrike" kern="1200" cap="none" spc="0" normalizeH="0" baseline="0" noProof="0" dirty="0">
              <a:ln>
                <a:noFill/>
              </a:ln>
              <a:solidFill>
                <a:prstClr val="white"/>
              </a:solidFill>
              <a:effectLst/>
              <a:uLnTx/>
              <a:uFillTx/>
              <a:latin typeface="Arial"/>
              <a:ea typeface="+mn-ea"/>
              <a:cs typeface="+mn-cs"/>
            </a:endParaRPr>
          </a:p>
        </p:txBody>
      </p:sp>
      <p:pic>
        <p:nvPicPr>
          <p:cNvPr id="5" name="Picture 4">
            <a:extLst>
              <a:ext uri="{FF2B5EF4-FFF2-40B4-BE49-F238E27FC236}">
                <a16:creationId xmlns:a16="http://schemas.microsoft.com/office/drawing/2014/main" id="{4C81B4A5-E51C-77AE-7753-FD65C0B1042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083201" y="5516648"/>
            <a:ext cx="1086268" cy="669108"/>
          </a:xfrm>
          <a:prstGeom prst="rect">
            <a:avLst/>
          </a:prstGeom>
        </p:spPr>
      </p:pic>
      <p:pic>
        <p:nvPicPr>
          <p:cNvPr id="2" name="Picture 1">
            <a:extLst>
              <a:ext uri="{FF2B5EF4-FFF2-40B4-BE49-F238E27FC236}">
                <a16:creationId xmlns:a16="http://schemas.microsoft.com/office/drawing/2014/main" id="{528DC0F1-84C9-8FCC-31F3-E39949EFE3B3}"/>
              </a:ext>
            </a:extLst>
          </p:cNvPr>
          <p:cNvPicPr>
            <a:picLocks noChangeAspect="1"/>
          </p:cNvPicPr>
          <p:nvPr/>
        </p:nvPicPr>
        <p:blipFill>
          <a:blip r:embed="rId13"/>
          <a:stretch>
            <a:fillRect/>
          </a:stretch>
        </p:blipFill>
        <p:spPr>
          <a:xfrm>
            <a:off x="7737481" y="5559096"/>
            <a:ext cx="1745939" cy="600603"/>
          </a:xfrm>
          <a:prstGeom prst="rect">
            <a:avLst/>
          </a:prstGeom>
        </p:spPr>
      </p:pic>
      <p:pic>
        <p:nvPicPr>
          <p:cNvPr id="1026" name="Picture 2">
            <a:extLst>
              <a:ext uri="{FF2B5EF4-FFF2-40B4-BE49-F238E27FC236}">
                <a16:creationId xmlns:a16="http://schemas.microsoft.com/office/drawing/2014/main" id="{1B61DB9A-2F37-39C0-7A2A-DA68E24E885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59340" y="5589462"/>
            <a:ext cx="453717" cy="58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12A5E055-E6AD-2DF5-BE36-65AF019F9F0F}"/>
              </a:ext>
            </a:extLst>
          </p:cNvPr>
          <p:cNvSpPr txBox="1"/>
          <p:nvPr/>
        </p:nvSpPr>
        <p:spPr>
          <a:xfrm flipH="1">
            <a:off x="336376" y="995357"/>
            <a:ext cx="11412638" cy="3170099"/>
          </a:xfrm>
          <a:prstGeom prst="rect">
            <a:avLst/>
          </a:prstGeom>
          <a:noFill/>
        </p:spPr>
        <p:txBody>
          <a:bodyPr wrap="square" rtlCol="0">
            <a:spAutoFit/>
          </a:bodyPr>
          <a:lstStyle/>
          <a:p>
            <a:pPr algn="ctr">
              <a:defRPr/>
            </a:pPr>
            <a:endParaRPr lang="en-GB" sz="2000" dirty="0">
              <a:solidFill>
                <a:prstClr val="white"/>
              </a:solidFill>
            </a:endParaRPr>
          </a:p>
          <a:p>
            <a:pPr algn="ctr">
              <a:defRPr/>
            </a:pPr>
            <a:endParaRPr lang="en-GB" sz="2000" dirty="0">
              <a:solidFill>
                <a:prstClr val="white"/>
              </a:solidFill>
            </a:endParaRPr>
          </a:p>
          <a:p>
            <a:pPr algn="ctr">
              <a:defRPr/>
            </a:pPr>
            <a:r>
              <a:rPr lang="en-GB" sz="2000" dirty="0">
                <a:solidFill>
                  <a:schemeClr val="bg1"/>
                </a:solidFill>
              </a:rPr>
              <a:t>Emmanuel </a:t>
            </a:r>
            <a:r>
              <a:rPr lang="en-GB" sz="2000" dirty="0" err="1">
                <a:solidFill>
                  <a:schemeClr val="bg1"/>
                </a:solidFill>
              </a:rPr>
              <a:t>Tsesmelis</a:t>
            </a:r>
            <a:endParaRPr lang="en-GB" sz="2000" dirty="0">
              <a:solidFill>
                <a:schemeClr val="bg1"/>
              </a:solidFill>
            </a:endParaRPr>
          </a:p>
          <a:p>
            <a:pPr algn="ctr">
              <a:defRPr/>
            </a:pPr>
            <a:r>
              <a:rPr lang="en-GB" sz="2000" dirty="0">
                <a:solidFill>
                  <a:schemeClr val="bg1"/>
                </a:solidFill>
              </a:rPr>
              <a:t>CERN</a:t>
            </a:r>
          </a:p>
          <a:p>
            <a:pPr algn="ctr"/>
            <a:r>
              <a:rPr lang="en-US" sz="2000" dirty="0">
                <a:solidFill>
                  <a:schemeClr val="bg1"/>
                </a:solidFill>
              </a:rPr>
              <a:t>Head of Associate Member State and Non-Member State Relations</a:t>
            </a:r>
          </a:p>
          <a:p>
            <a:pPr algn="ctr"/>
            <a:r>
              <a:rPr lang="en-US" sz="2000" dirty="0">
                <a:solidFill>
                  <a:schemeClr val="bg1"/>
                </a:solidFill>
              </a:rPr>
              <a:t>Convenor of FCC Global Collaboration Working Group</a:t>
            </a:r>
          </a:p>
          <a:p>
            <a:pPr algn="ctr"/>
            <a:endParaRPr lang="en-US" sz="2000" dirty="0">
              <a:solidFill>
                <a:schemeClr val="bg1"/>
              </a:solidFill>
            </a:endParaRPr>
          </a:p>
          <a:p>
            <a:pPr algn="ctr"/>
            <a:r>
              <a:rPr lang="en-US" sz="2000" dirty="0">
                <a:solidFill>
                  <a:schemeClr val="bg1"/>
                </a:solidFill>
              </a:rPr>
              <a:t>KPS Pioneer Session - Present and Future of the LHC </a:t>
            </a:r>
            <a:r>
              <a:rPr lang="en-US" sz="2000" dirty="0" err="1">
                <a:solidFill>
                  <a:schemeClr val="bg1"/>
                </a:solidFill>
              </a:rPr>
              <a:t>Programme</a:t>
            </a:r>
            <a:r>
              <a:rPr lang="en-US" sz="2000" dirty="0">
                <a:solidFill>
                  <a:schemeClr val="bg1"/>
                </a:solidFill>
              </a:rPr>
              <a:t> at CERN</a:t>
            </a:r>
            <a:br>
              <a:rPr lang="en-US" sz="2000" dirty="0">
                <a:solidFill>
                  <a:schemeClr val="bg1"/>
                </a:solidFill>
              </a:rPr>
            </a:br>
            <a:r>
              <a:rPr lang="en-US" sz="2000" dirty="0">
                <a:solidFill>
                  <a:schemeClr val="bg1"/>
                </a:solidFill>
              </a:rPr>
              <a:t>Changwon, Republic of Korea</a:t>
            </a:r>
          </a:p>
          <a:p>
            <a:pPr algn="ctr"/>
            <a:r>
              <a:rPr lang="en-US" sz="2000" dirty="0">
                <a:solidFill>
                  <a:schemeClr val="bg1"/>
                </a:solidFill>
              </a:rPr>
              <a:t>26 October 2023</a:t>
            </a:r>
          </a:p>
        </p:txBody>
      </p:sp>
    </p:spTree>
    <p:extLst>
      <p:ext uri="{BB962C8B-B14F-4D97-AF65-F5344CB8AC3E}">
        <p14:creationId xmlns:p14="http://schemas.microsoft.com/office/powerpoint/2010/main" val="24150367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Stage 1: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ee</a:t>
            </a:r>
            <a:r>
              <a:rPr lang="en-US" dirty="0"/>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Collider </a:t>
            </a:r>
            <a:r>
              <a:rPr lang="en-US" dirty="0"/>
              <a:t>P</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arameters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9" name="TextBox 18">
            <a:extLst>
              <a:ext uri="{FF2B5EF4-FFF2-40B4-BE49-F238E27FC236}">
                <a16:creationId xmlns:a16="http://schemas.microsoft.com/office/drawing/2014/main" id="{FC2581DC-F8B2-722D-073C-ED4B8B36F07D}"/>
              </a:ext>
            </a:extLst>
          </p:cNvPr>
          <p:cNvSpPr txBox="1"/>
          <p:nvPr/>
        </p:nvSpPr>
        <p:spPr>
          <a:xfrm>
            <a:off x="10914658" y="6547751"/>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F. Gianotti</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20" name="Group 19">
            <a:extLst>
              <a:ext uri="{FF2B5EF4-FFF2-40B4-BE49-F238E27FC236}">
                <a16:creationId xmlns:a16="http://schemas.microsoft.com/office/drawing/2014/main" id="{1C059DA9-6852-5F46-4BD1-A8C0F4DFAF4A}"/>
              </a:ext>
            </a:extLst>
          </p:cNvPr>
          <p:cNvGrpSpPr/>
          <p:nvPr/>
        </p:nvGrpSpPr>
        <p:grpSpPr>
          <a:xfrm>
            <a:off x="4306747" y="5088414"/>
            <a:ext cx="5438760" cy="636965"/>
            <a:chOff x="4522771" y="5032864"/>
            <a:chExt cx="5438760" cy="648856"/>
          </a:xfrm>
        </p:grpSpPr>
        <p:sp>
          <p:nvSpPr>
            <p:cNvPr id="22" name="TextBox 21">
              <a:extLst>
                <a:ext uri="{FF2B5EF4-FFF2-40B4-BE49-F238E27FC236}">
                  <a16:creationId xmlns:a16="http://schemas.microsoft.com/office/drawing/2014/main" id="{38FF2026-FC83-262E-6CF6-F2800838C0C7}"/>
                </a:ext>
              </a:extLst>
            </p:cNvPr>
            <p:cNvSpPr txBox="1"/>
            <p:nvPr/>
          </p:nvSpPr>
          <p:spPr>
            <a:xfrm>
              <a:off x="7358820" y="5032864"/>
              <a:ext cx="883255" cy="430887"/>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Calibri" panose="020F0502020204030204"/>
                  <a:ea typeface="+mn-ea"/>
                  <a:cs typeface="+mn-cs"/>
                </a:rPr>
                <a:t>  </a:t>
              </a:r>
              <a:r>
                <a:rPr kumimoji="0" lang="en-CH" sz="1400" b="0" i="0" u="none" strike="noStrike" kern="1200" cap="none" spc="0" normalizeH="0" baseline="0" noProof="0" dirty="0">
                  <a:ln>
                    <a:noFill/>
                  </a:ln>
                  <a:solidFill>
                    <a:prstClr val="white"/>
                  </a:solidFill>
                  <a:effectLst/>
                  <a:uLnTx/>
                  <a:uFillTx/>
                  <a:latin typeface="Calibri" panose="020F0502020204030204"/>
                  <a:ea typeface="+mn-ea"/>
                  <a:cs typeface="+mn-cs"/>
                </a:rPr>
                <a:t>3 years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prstClr val="white"/>
                  </a:solidFill>
                  <a:effectLst/>
                  <a:uLnTx/>
                  <a:uFillTx/>
                  <a:latin typeface="Calibri" panose="020F0502020204030204"/>
                  <a:ea typeface="+mn-ea"/>
                  <a:cs typeface="+mn-cs"/>
                </a:rPr>
                <a:t>  2 x 10</a:t>
              </a:r>
              <a:r>
                <a:rPr kumimoji="0" lang="en-CH" sz="1400" b="0" i="0" u="none" strike="noStrike" kern="1200" cap="none" spc="0" normalizeH="0" baseline="30000" noProof="0" dirty="0">
                  <a:ln>
                    <a:noFill/>
                  </a:ln>
                  <a:solidFill>
                    <a:prstClr val="white"/>
                  </a:solidFill>
                  <a:effectLst/>
                  <a:uLnTx/>
                  <a:uFillTx/>
                  <a:latin typeface="Calibri" panose="020F0502020204030204"/>
                  <a:ea typeface="+mn-ea"/>
                  <a:cs typeface="+mn-cs"/>
                </a:rPr>
                <a:t>6</a:t>
              </a:r>
              <a:r>
                <a:rPr kumimoji="0" lang="en-CH" sz="1400" b="0" i="0" u="none" strike="noStrike" kern="1200" cap="none" spc="0" normalizeH="0" baseline="0" noProof="0" dirty="0">
                  <a:ln>
                    <a:noFill/>
                  </a:ln>
                  <a:solidFill>
                    <a:prstClr val="white"/>
                  </a:solidFill>
                  <a:effectLst/>
                  <a:uLnTx/>
                  <a:uFillTx/>
                  <a:latin typeface="Calibri" panose="020F0502020204030204"/>
                  <a:ea typeface="+mn-ea"/>
                  <a:cs typeface="+mn-cs"/>
                </a:rPr>
                <a:t> H </a:t>
              </a:r>
            </a:p>
          </p:txBody>
        </p:sp>
        <p:sp>
          <p:nvSpPr>
            <p:cNvPr id="23" name="TextBox 22">
              <a:extLst>
                <a:ext uri="{FF2B5EF4-FFF2-40B4-BE49-F238E27FC236}">
                  <a16:creationId xmlns:a16="http://schemas.microsoft.com/office/drawing/2014/main" id="{42CB4B26-7E2C-95EC-94B1-D34619C64AD6}"/>
                </a:ext>
              </a:extLst>
            </p:cNvPr>
            <p:cNvSpPr txBox="1"/>
            <p:nvPr/>
          </p:nvSpPr>
          <p:spPr>
            <a:xfrm>
              <a:off x="8720807" y="5032864"/>
              <a:ext cx="1240724" cy="430887"/>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Calibri" panose="020F0502020204030204"/>
                  <a:ea typeface="+mn-ea"/>
                  <a:cs typeface="+mn-cs"/>
                </a:rPr>
                <a:t>  </a:t>
              </a:r>
              <a:r>
                <a:rPr kumimoji="0" lang="en-CH" sz="1400" b="0" i="0" u="none" strike="noStrike" kern="1200" cap="none" spc="0" normalizeH="0" baseline="0" noProof="0" dirty="0">
                  <a:ln>
                    <a:noFill/>
                  </a:ln>
                  <a:solidFill>
                    <a:prstClr val="white"/>
                  </a:solidFill>
                  <a:effectLst/>
                  <a:uLnTx/>
                  <a:uFillTx/>
                  <a:latin typeface="Calibri" panose="020F0502020204030204"/>
                  <a:ea typeface="+mn-ea"/>
                  <a:cs typeface="+mn-cs"/>
                </a:rPr>
                <a:t>5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prstClr val="white"/>
                  </a:solidFill>
                  <a:effectLst/>
                  <a:uLnTx/>
                  <a:uFillTx/>
                  <a:latin typeface="Calibri" panose="020F0502020204030204"/>
                  <a:ea typeface="+mn-ea"/>
                  <a:cs typeface="+mn-cs"/>
                </a:rPr>
                <a:t> 2 x 10</a:t>
              </a:r>
              <a:r>
                <a:rPr kumimoji="0" lang="en-CH" sz="1400" b="0" i="0" u="none" strike="noStrike" kern="1200" cap="none" spc="0" normalizeH="0" baseline="30000" noProof="0" dirty="0">
                  <a:ln>
                    <a:noFill/>
                  </a:ln>
                  <a:solidFill>
                    <a:prstClr val="white"/>
                  </a:solidFill>
                  <a:effectLst/>
                  <a:uLnTx/>
                  <a:uFillTx/>
                  <a:latin typeface="Calibri" panose="020F0502020204030204"/>
                  <a:ea typeface="+mn-ea"/>
                  <a:cs typeface="+mn-cs"/>
                </a:rPr>
                <a:t>6</a:t>
              </a:r>
              <a:r>
                <a:rPr kumimoji="0" lang="en-CH" sz="1400" b="0" i="0" u="none" strike="noStrike" kern="1200" cap="none" spc="0" normalizeH="0" baseline="0" noProof="0" dirty="0">
                  <a:ln>
                    <a:noFill/>
                  </a:ln>
                  <a:solidFill>
                    <a:prstClr val="white"/>
                  </a:solidFill>
                  <a:effectLst/>
                  <a:uLnTx/>
                  <a:uFillTx/>
                  <a:latin typeface="Calibri" panose="020F0502020204030204"/>
                  <a:ea typeface="+mn-ea"/>
                  <a:cs typeface="+mn-cs"/>
                </a:rPr>
                <a:t> tt pairs </a:t>
              </a:r>
            </a:p>
          </p:txBody>
        </p:sp>
        <p:sp>
          <p:nvSpPr>
            <p:cNvPr id="24" name="TextBox 23">
              <a:extLst>
                <a:ext uri="{FF2B5EF4-FFF2-40B4-BE49-F238E27FC236}">
                  <a16:creationId xmlns:a16="http://schemas.microsoft.com/office/drawing/2014/main" id="{EE652B48-2136-B6F2-9091-ECBDA3B79FF7}"/>
                </a:ext>
              </a:extLst>
            </p:cNvPr>
            <p:cNvSpPr txBox="1"/>
            <p:nvPr/>
          </p:nvSpPr>
          <p:spPr>
            <a:xfrm>
              <a:off x="5971185" y="5032864"/>
              <a:ext cx="908903" cy="646331"/>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Calibri" panose="020F0502020204030204"/>
                  <a:ea typeface="+mn-ea"/>
                  <a:cs typeface="+mn-cs"/>
                </a:rPr>
                <a:t>  </a:t>
              </a:r>
              <a:r>
                <a:rPr kumimoji="0" lang="en-CH" sz="1400" b="0" i="0" u="none" strike="noStrike" kern="1200" cap="none" spc="0" normalizeH="0" baseline="0" noProof="0" dirty="0">
                  <a:ln>
                    <a:noFill/>
                  </a:ln>
                  <a:solidFill>
                    <a:prstClr val="white"/>
                  </a:solidFill>
                  <a:effectLst/>
                  <a:uLnTx/>
                  <a:uFillTx/>
                  <a:latin typeface="Calibri" panose="020F0502020204030204"/>
                  <a:ea typeface="+mn-ea"/>
                  <a:cs typeface="+mn-cs"/>
                </a:rPr>
                <a:t>2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prstClr val="white"/>
                  </a:solidFill>
                  <a:effectLst/>
                  <a:uLnTx/>
                  <a:uFillTx/>
                  <a:latin typeface="Calibri" panose="020F0502020204030204"/>
                  <a:ea typeface="+mn-ea"/>
                  <a:cs typeface="+mn-cs"/>
                </a:rPr>
                <a:t> &gt; 10</a:t>
              </a:r>
              <a:r>
                <a:rPr kumimoji="0" lang="en-CH" sz="1400" b="0" i="0" u="none" strike="noStrike" kern="1200" cap="none" spc="0" normalizeH="0" baseline="30000" noProof="0" dirty="0">
                  <a:ln>
                    <a:noFill/>
                  </a:ln>
                  <a:solidFill>
                    <a:prstClr val="white"/>
                  </a:solidFill>
                  <a:effectLst/>
                  <a:uLnTx/>
                  <a:uFillTx/>
                  <a:latin typeface="Calibri" panose="020F0502020204030204"/>
                  <a:ea typeface="+mn-ea"/>
                  <a:cs typeface="+mn-cs"/>
                </a:rPr>
                <a:t>8</a:t>
              </a:r>
              <a:r>
                <a:rPr kumimoji="0" lang="en-CH" sz="1400" b="0" i="0" u="none" strike="noStrike" kern="1200" cap="none" spc="0" normalizeH="0" baseline="0" noProof="0" dirty="0">
                  <a:ln>
                    <a:noFill/>
                  </a:ln>
                  <a:solidFill>
                    <a:prstClr val="white"/>
                  </a:solidFill>
                  <a:effectLst/>
                  <a:uLnTx/>
                  <a:uFillTx/>
                  <a:latin typeface="Calibri" panose="020F0502020204030204"/>
                  <a:ea typeface="+mn-ea"/>
                  <a:cs typeface="+mn-cs"/>
                </a:rPr>
                <a:t> WW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prstClr val="white"/>
                  </a:solidFill>
                  <a:effectLst/>
                  <a:uLnTx/>
                  <a:uFillTx/>
                  <a:latin typeface="Calibri" panose="020F0502020204030204"/>
                  <a:ea typeface="+mn-ea"/>
                  <a:cs typeface="+mn-cs"/>
                </a:rPr>
                <a:t> LEP x 10</a:t>
              </a:r>
              <a:r>
                <a:rPr kumimoji="0" lang="en-CH" sz="1400" b="0" i="0" u="none" strike="noStrike" kern="1200" cap="none" spc="0" normalizeH="0" baseline="30000" noProof="0" dirty="0">
                  <a:ln>
                    <a:noFill/>
                  </a:ln>
                  <a:solidFill>
                    <a:prstClr val="white"/>
                  </a:solidFill>
                  <a:effectLst/>
                  <a:uLnTx/>
                  <a:uFillTx/>
                  <a:latin typeface="Calibri" panose="020F0502020204030204"/>
                  <a:ea typeface="+mn-ea"/>
                  <a:cs typeface="+mn-cs"/>
                </a:rPr>
                <a:t>4</a:t>
              </a:r>
            </a:p>
          </p:txBody>
        </p:sp>
        <p:sp>
          <p:nvSpPr>
            <p:cNvPr id="32" name="TextBox 31">
              <a:extLst>
                <a:ext uri="{FF2B5EF4-FFF2-40B4-BE49-F238E27FC236}">
                  <a16:creationId xmlns:a16="http://schemas.microsoft.com/office/drawing/2014/main" id="{F0A360B2-03B4-AC99-C17D-AFDEF8267013}"/>
                </a:ext>
              </a:extLst>
            </p:cNvPr>
            <p:cNvSpPr txBox="1"/>
            <p:nvPr/>
          </p:nvSpPr>
          <p:spPr>
            <a:xfrm>
              <a:off x="4522771" y="5035389"/>
              <a:ext cx="880049" cy="646331"/>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Calibri" panose="020F0502020204030204"/>
                  <a:ea typeface="+mn-ea"/>
                  <a:cs typeface="+mn-cs"/>
                </a:rPr>
                <a:t> </a:t>
              </a:r>
              <a:r>
                <a:rPr kumimoji="0" lang="en-CH" sz="1400" b="0" i="0" u="none" strike="noStrike" kern="1200" cap="none" spc="0" normalizeH="0" baseline="0" noProof="0" dirty="0">
                  <a:ln>
                    <a:noFill/>
                  </a:ln>
                  <a:solidFill>
                    <a:prstClr val="white"/>
                  </a:solidFill>
                  <a:effectLst/>
                  <a:uLnTx/>
                  <a:uFillTx/>
                  <a:latin typeface="Calibri" panose="020F0502020204030204"/>
                  <a:ea typeface="+mn-ea"/>
                  <a:cs typeface="+mn-cs"/>
                </a:rPr>
                <a:t>4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prstClr val="white"/>
                  </a:solidFill>
                  <a:effectLst/>
                  <a:uLnTx/>
                  <a:uFillTx/>
                  <a:latin typeface="Calibri" panose="020F0502020204030204"/>
                  <a:ea typeface="+mn-ea"/>
                  <a:cs typeface="+mn-cs"/>
                </a:rPr>
                <a:t> 5 x 10</a:t>
              </a:r>
              <a:r>
                <a:rPr kumimoji="0" lang="en-CH" sz="1400" b="0" i="0" u="none" strike="noStrike" kern="1200" cap="none" spc="0" normalizeH="0" baseline="30000" noProof="0" dirty="0">
                  <a:ln>
                    <a:noFill/>
                  </a:ln>
                  <a:solidFill>
                    <a:prstClr val="white"/>
                  </a:solidFill>
                  <a:effectLst/>
                  <a:uLnTx/>
                  <a:uFillTx/>
                  <a:latin typeface="Calibri" panose="020F0502020204030204"/>
                  <a:ea typeface="+mn-ea"/>
                  <a:cs typeface="+mn-cs"/>
                </a:rPr>
                <a:t>12</a:t>
              </a:r>
              <a:r>
                <a:rPr kumimoji="0" lang="en-CH" sz="1400" b="0" i="0" u="none" strike="noStrike" kern="1200" cap="none" spc="0" normalizeH="0" baseline="0" noProof="0" dirty="0">
                  <a:ln>
                    <a:noFill/>
                  </a:ln>
                  <a:solidFill>
                    <a:prstClr val="white"/>
                  </a:solidFill>
                  <a:effectLst/>
                  <a:uLnTx/>
                  <a:uFillTx/>
                  <a:latin typeface="Calibri" panose="020F0502020204030204"/>
                  <a:ea typeface="+mn-ea"/>
                  <a:cs typeface="+mn-cs"/>
                </a:rPr>
                <a:t> Z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prstClr val="white"/>
                  </a:solidFill>
                  <a:effectLst/>
                  <a:uLnTx/>
                  <a:uFillTx/>
                  <a:latin typeface="Calibri" panose="020F0502020204030204"/>
                  <a:ea typeface="+mn-ea"/>
                  <a:cs typeface="+mn-cs"/>
                </a:rPr>
                <a:t> LEP x 10</a:t>
              </a:r>
              <a:r>
                <a:rPr kumimoji="0" lang="en-CH" sz="1400" b="0" i="0" u="none" strike="noStrike" kern="1200" cap="none" spc="0" normalizeH="0" baseline="30000" noProof="0" dirty="0">
                  <a:ln>
                    <a:noFill/>
                  </a:ln>
                  <a:solidFill>
                    <a:prstClr val="white"/>
                  </a:solidFill>
                  <a:effectLst/>
                  <a:uLnTx/>
                  <a:uFillTx/>
                  <a:latin typeface="Calibri" panose="020F0502020204030204"/>
                  <a:ea typeface="+mn-ea"/>
                  <a:cs typeface="+mn-cs"/>
                </a:rPr>
                <a:t>5</a:t>
              </a:r>
            </a:p>
          </p:txBody>
        </p:sp>
      </p:grpSp>
      <p:sp>
        <p:nvSpPr>
          <p:cNvPr id="33" name="TextBox 32">
            <a:extLst>
              <a:ext uri="{FF2B5EF4-FFF2-40B4-BE49-F238E27FC236}">
                <a16:creationId xmlns:a16="http://schemas.microsoft.com/office/drawing/2014/main" id="{8F8E2F0E-1D84-8E22-6C48-D9EA6111E4A6}"/>
              </a:ext>
            </a:extLst>
          </p:cNvPr>
          <p:cNvSpPr txBox="1"/>
          <p:nvPr/>
        </p:nvSpPr>
        <p:spPr>
          <a:xfrm>
            <a:off x="176265" y="5659214"/>
            <a:ext cx="6959982" cy="1154162"/>
          </a:xfrm>
          <a:prstGeom prst="rect">
            <a:avLst/>
          </a:prstGeom>
          <a:noFill/>
        </p:spPr>
        <p:txBody>
          <a:bodyPr wrap="none" lIns="0" tIns="0" rIns="0" bIns="0" rtlCol="0">
            <a:spAutoFit/>
          </a:bodyPr>
          <a:lstStyle/>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GB" sz="1500" b="0" i="0" u="none" strike="noStrike" kern="1200" cap="none" spc="0" normalizeH="0" baseline="0" noProof="0" dirty="0">
                <a:ln>
                  <a:noFill/>
                </a:ln>
                <a:solidFill>
                  <a:srgbClr val="0432FF"/>
                </a:solidFill>
                <a:effectLst/>
                <a:uLnTx/>
                <a:uFillTx/>
                <a:latin typeface="Calibri" panose="020F0502020204030204"/>
                <a:ea typeface="+mn-ea"/>
                <a:cs typeface="+mn-cs"/>
              </a:rPr>
              <a:t>x</a:t>
            </a: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10-50 improvements on all EW observables</a:t>
            </a:r>
            <a:endParaRPr kumimoji="0" lang="en-CH" sz="15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lang="en-CH" sz="1500" dirty="0">
                <a:solidFill>
                  <a:srgbClr val="0432FF"/>
                </a:solidFill>
                <a:latin typeface="Calibri" panose="020F0502020204030204"/>
              </a:rPr>
              <a:t>U</a:t>
            </a: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p to x 10 improvement on Higgs coupling </a:t>
            </a:r>
            <a:r>
              <a:rPr kumimoji="0" lang="en-CH" sz="1400" b="0" i="0" u="none" strike="noStrike" kern="1200" cap="none" spc="0" normalizeH="0" baseline="0" noProof="0" dirty="0">
                <a:ln>
                  <a:noFill/>
                </a:ln>
                <a:solidFill>
                  <a:srgbClr val="44546A"/>
                </a:solidFill>
                <a:effectLst/>
                <a:uLnTx/>
                <a:uFillTx/>
                <a:latin typeface="Calibri" panose="020F0502020204030204"/>
                <a:ea typeface="+mn-ea"/>
                <a:cs typeface="+mn-cs"/>
              </a:rPr>
              <a:t>(model-indep.) </a:t>
            </a: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measurements over HL-LHC</a:t>
            </a:r>
            <a:r>
              <a:rPr kumimoji="0" lang="en-CH" sz="15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x10 Belle II statistics for b, c, τ </a:t>
            </a:r>
            <a:endParaRPr kumimoji="0" lang="en-CH" sz="15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lang="en-CH" sz="1500" dirty="0">
                <a:solidFill>
                  <a:srgbClr val="0432FF"/>
                </a:solidFill>
                <a:latin typeface="Calibri" panose="020F0502020204030204"/>
              </a:rPr>
              <a:t>I</a:t>
            </a: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ndirect discovery potential up to ~ 70 TeV</a:t>
            </a:r>
            <a:endParaRPr kumimoji="0" lang="en-CH" sz="15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lang="en-CH" sz="1500" dirty="0">
                <a:solidFill>
                  <a:srgbClr val="0432FF"/>
                </a:solidFill>
                <a:latin typeface="Calibri" panose="020F0502020204030204"/>
              </a:rPr>
              <a:t>D</a:t>
            </a: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irect discovery potential for feebly-interacting particles over 5-100 GeV mass range</a:t>
            </a:r>
            <a:endParaRPr kumimoji="0" lang="en-CH"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4" name="TextBox 33">
            <a:extLst>
              <a:ext uri="{FF2B5EF4-FFF2-40B4-BE49-F238E27FC236}">
                <a16:creationId xmlns:a16="http://schemas.microsoft.com/office/drawing/2014/main" id="{A3CEFC28-1CAA-5C5B-85FE-E180D49CE279}"/>
              </a:ext>
            </a:extLst>
          </p:cNvPr>
          <p:cNvSpPr txBox="1"/>
          <p:nvPr/>
        </p:nvSpPr>
        <p:spPr>
          <a:xfrm>
            <a:off x="8112224" y="5688831"/>
            <a:ext cx="3746218" cy="69249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Calibri" panose="020F0502020204030204"/>
                <a:ea typeface="+mn-ea"/>
                <a:cs typeface="+mn-cs"/>
              </a:rPr>
              <a:t>Up to 4 interaction points </a:t>
            </a: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a:t>
            </a:r>
            <a:r>
              <a:rPr kumimoji="0" lang="en-CH" sz="1500" b="0" i="0" u="none" strike="noStrike" kern="1200" cap="none" spc="0" normalizeH="0" baseline="0" noProof="0" dirty="0">
                <a:ln>
                  <a:noFill/>
                </a:ln>
                <a:solidFill>
                  <a:srgbClr val="009051"/>
                </a:solidFill>
                <a:effectLst/>
                <a:uLnTx/>
                <a:uFillTx/>
                <a:latin typeface="Calibri" panose="020F0502020204030204"/>
                <a:ea typeface="+mn-ea"/>
                <a:cs typeface="+mn-cs"/>
                <a:sym typeface="Wingdings" pitchFamily="2" charset="2"/>
              </a:rPr>
              <a:t> robustness,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Calibri" panose="020F0502020204030204"/>
                <a:ea typeface="+mn-ea"/>
                <a:cs typeface="+mn-cs"/>
                <a:sym typeface="Wingdings" pitchFamily="2" charset="2"/>
              </a:rPr>
              <a:t>statistics, </a:t>
            </a:r>
            <a:r>
              <a:rPr kumimoji="0" lang="en-GB" sz="1500" b="0" i="0" u="none" strike="noStrike" kern="1200" cap="none" spc="0" normalizeH="0" baseline="0" noProof="0" dirty="0">
                <a:ln>
                  <a:noFill/>
                </a:ln>
                <a:solidFill>
                  <a:srgbClr val="009051"/>
                </a:solidFill>
                <a:effectLst/>
                <a:uLnTx/>
                <a:uFillTx/>
                <a:latin typeface="Calibri" panose="020F0502020204030204"/>
                <a:ea typeface="+mn-ea"/>
                <a:cs typeface="+mn-cs"/>
                <a:sym typeface="Wingdings" pitchFamily="2" charset="2"/>
              </a:rPr>
              <a:t>p</a:t>
            </a:r>
            <a:r>
              <a:rPr kumimoji="0" lang="en-CH" sz="1500" b="0" i="0" u="none" strike="noStrike" kern="1200" cap="none" spc="0" normalizeH="0" baseline="0" noProof="0" dirty="0">
                <a:ln>
                  <a:noFill/>
                </a:ln>
                <a:solidFill>
                  <a:srgbClr val="009051"/>
                </a:solidFill>
                <a:effectLst/>
                <a:uLnTx/>
                <a:uFillTx/>
                <a:latin typeface="Calibri" panose="020F0502020204030204"/>
                <a:ea typeface="+mn-ea"/>
                <a:cs typeface="+mn-cs"/>
                <a:sym typeface="Wingdings" pitchFamily="2" charset="2"/>
              </a:rPr>
              <a:t>ossibility </a:t>
            </a:r>
            <a:r>
              <a:rPr kumimoji="0" lang="en-GB" sz="1500" b="0" i="0" u="none" strike="noStrike" kern="1200" cap="none" spc="0" normalizeH="0" baseline="0" noProof="0" dirty="0">
                <a:ln>
                  <a:noFill/>
                </a:ln>
                <a:solidFill>
                  <a:srgbClr val="009051"/>
                </a:solidFill>
                <a:effectLst/>
                <a:uLnTx/>
                <a:uFillTx/>
                <a:latin typeface="Calibri" panose="020F0502020204030204"/>
                <a:ea typeface="+mn-ea"/>
                <a:cs typeface="+mn-cs"/>
                <a:sym typeface="Wingdings" pitchFamily="2" charset="2"/>
              </a:rPr>
              <a:t>o</a:t>
            </a:r>
            <a:r>
              <a:rPr kumimoji="0" lang="en-CH" sz="1500" b="0" i="0" u="none" strike="noStrike" kern="1200" cap="none" spc="0" normalizeH="0" baseline="0" noProof="0" dirty="0">
                <a:ln>
                  <a:noFill/>
                </a:ln>
                <a:solidFill>
                  <a:srgbClr val="009051"/>
                </a:solidFill>
                <a:effectLst/>
                <a:uLnTx/>
                <a:uFillTx/>
                <a:latin typeface="Calibri" panose="020F0502020204030204"/>
                <a:ea typeface="+mn-ea"/>
                <a:cs typeface="+mn-cs"/>
                <a:sym typeface="Wingdings" pitchFamily="2" charset="2"/>
              </a:rPr>
              <a:t>f specialised detectors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09051"/>
                </a:solidFill>
                <a:effectLst/>
                <a:uLnTx/>
                <a:uFillTx/>
                <a:latin typeface="Calibri" panose="020F0502020204030204"/>
                <a:ea typeface="+mn-ea"/>
                <a:cs typeface="+mn-cs"/>
                <a:sym typeface="Wingdings" pitchFamily="2" charset="2"/>
              </a:rPr>
              <a:t>to</a:t>
            </a:r>
            <a:r>
              <a:rPr kumimoji="0" lang="en-CH" sz="1500" b="0" i="0" u="none" strike="noStrike" kern="1200" cap="none" spc="0" normalizeH="0" baseline="0" noProof="0" dirty="0">
                <a:ln>
                  <a:noFill/>
                </a:ln>
                <a:solidFill>
                  <a:srgbClr val="009051"/>
                </a:solidFill>
                <a:effectLst/>
                <a:uLnTx/>
                <a:uFillTx/>
                <a:latin typeface="Calibri" panose="020F0502020204030204"/>
                <a:ea typeface="+mn-ea"/>
                <a:cs typeface="+mn-cs"/>
                <a:sym typeface="Wingdings" pitchFamily="2" charset="2"/>
              </a:rPr>
              <a:t> maximise physics output</a:t>
            </a:r>
            <a:endParaRPr kumimoji="0" lang="en-CH" sz="1500" b="0" i="0" u="none" strike="noStrike" kern="1200" cap="none" spc="0" normalizeH="0" baseline="0" noProof="0" dirty="0">
              <a:ln>
                <a:noFill/>
              </a:ln>
              <a:solidFill>
                <a:srgbClr val="009051"/>
              </a:solidFill>
              <a:effectLst/>
              <a:uLnTx/>
              <a:uFillTx/>
              <a:latin typeface="Calibri" panose="020F0502020204030204"/>
              <a:ea typeface="+mn-ea"/>
              <a:cs typeface="+mn-cs"/>
            </a:endParaRPr>
          </a:p>
        </p:txBody>
      </p:sp>
      <p:sp>
        <p:nvSpPr>
          <p:cNvPr id="35" name="TextBox 34">
            <a:extLst>
              <a:ext uri="{FF2B5EF4-FFF2-40B4-BE49-F238E27FC236}">
                <a16:creationId xmlns:a16="http://schemas.microsoft.com/office/drawing/2014/main" id="{B2C0840C-CD5D-50B6-15EA-FBB03CEF32E4}"/>
              </a:ext>
            </a:extLst>
          </p:cNvPr>
          <p:cNvSpPr txBox="1"/>
          <p:nvPr/>
        </p:nvSpPr>
        <p:spPr>
          <a:xfrm>
            <a:off x="9931052" y="2202830"/>
            <a:ext cx="1939698" cy="1154162"/>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dirty="0">
                <a:solidFill>
                  <a:srgbClr val="44546A"/>
                </a:solidFill>
                <a:latin typeface="Calibri" panose="020F0502020204030204"/>
              </a:rPr>
              <a:t>C</a:t>
            </a: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urrently assessing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technical feasibility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of changing operation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44546A"/>
                </a:solidFill>
                <a:effectLst/>
                <a:uLnTx/>
                <a:uFillTx/>
                <a:latin typeface="Calibri" panose="020F0502020204030204"/>
                <a:ea typeface="+mn-ea"/>
                <a:cs typeface="+mn-cs"/>
              </a:rPr>
              <a:t>s</a:t>
            </a: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equence</a:t>
            </a:r>
            <a:r>
              <a:rPr kumimoji="0" lang="en-US" sz="1500" b="0" i="0" u="none" strike="noStrike" kern="1200" cap="none" spc="0" normalizeH="0" baseline="0" noProof="0" dirty="0">
                <a:ln>
                  <a:noFill/>
                </a:ln>
                <a:solidFill>
                  <a:srgbClr val="44546A"/>
                </a:solidFill>
                <a:effectLst/>
                <a:uLnTx/>
                <a:uFillTx/>
                <a:latin typeface="Calibri" panose="020F0502020204030204"/>
                <a:ea typeface="+mn-ea"/>
                <a:cs typeface="+mn-cs"/>
              </a:rPr>
              <a:t>s</a:t>
            </a:r>
            <a:endPar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44546A"/>
                </a:solidFill>
                <a:effectLst/>
                <a:uLnTx/>
                <a:uFillTx/>
                <a:latin typeface="Calibri" panose="020F0502020204030204"/>
                <a:ea typeface="+mn-ea"/>
                <a:cs typeface="+mn-cs"/>
              </a:rPr>
              <a:t>(e.g. starting at ZH energy</a:t>
            </a: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a:t>
            </a:r>
          </a:p>
        </p:txBody>
      </p:sp>
      <p:graphicFrame>
        <p:nvGraphicFramePr>
          <p:cNvPr id="2" name="Table 1">
            <a:extLst>
              <a:ext uri="{FF2B5EF4-FFF2-40B4-BE49-F238E27FC236}">
                <a16:creationId xmlns:a16="http://schemas.microsoft.com/office/drawing/2014/main" id="{49A7F6A9-2F45-6EDC-9088-C302A44C5EB2}"/>
              </a:ext>
            </a:extLst>
          </p:cNvPr>
          <p:cNvGraphicFramePr>
            <a:graphicFrameLocks noGrp="1"/>
          </p:cNvGraphicFramePr>
          <p:nvPr/>
        </p:nvGraphicFramePr>
        <p:xfrm>
          <a:off x="11929" y="712495"/>
          <a:ext cx="9872936" cy="4386354"/>
        </p:xfrm>
        <a:graphic>
          <a:graphicData uri="http://schemas.openxmlformats.org/drawingml/2006/table">
            <a:tbl>
              <a:tblPr firstRow="1" bandRow="1"/>
              <a:tblGrid>
                <a:gridCol w="4143539">
                  <a:extLst>
                    <a:ext uri="{9D8B030D-6E8A-4147-A177-3AD203B41FA5}">
                      <a16:colId xmlns:a16="http://schemas.microsoft.com/office/drawing/2014/main" val="20000"/>
                    </a:ext>
                  </a:extLst>
                </a:gridCol>
                <a:gridCol w="1320340">
                  <a:extLst>
                    <a:ext uri="{9D8B030D-6E8A-4147-A177-3AD203B41FA5}">
                      <a16:colId xmlns:a16="http://schemas.microsoft.com/office/drawing/2014/main" val="20001"/>
                    </a:ext>
                  </a:extLst>
                </a:gridCol>
                <a:gridCol w="1399497">
                  <a:extLst>
                    <a:ext uri="{9D8B030D-6E8A-4147-A177-3AD203B41FA5}">
                      <a16:colId xmlns:a16="http://schemas.microsoft.com/office/drawing/2014/main" val="20004"/>
                    </a:ext>
                  </a:extLst>
                </a:gridCol>
                <a:gridCol w="1531045">
                  <a:extLst>
                    <a:ext uri="{9D8B030D-6E8A-4147-A177-3AD203B41FA5}">
                      <a16:colId xmlns:a16="http://schemas.microsoft.com/office/drawing/2014/main" val="20005"/>
                    </a:ext>
                  </a:extLst>
                </a:gridCol>
                <a:gridCol w="1478515">
                  <a:extLst>
                    <a:ext uri="{9D8B030D-6E8A-4147-A177-3AD203B41FA5}">
                      <a16:colId xmlns:a16="http://schemas.microsoft.com/office/drawing/2014/main" val="818795718"/>
                    </a:ext>
                  </a:extLst>
                </a:gridCol>
              </a:tblGrid>
              <a:tr h="271554">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050" b="1" dirty="0">
                          <a:solidFill>
                            <a:schemeClr val="bg1"/>
                          </a:solidFill>
                        </a:rPr>
                        <a:t>Parameter</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05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05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H</a:t>
                      </a:r>
                      <a:r>
                        <a:rPr lang="de-AT" sz="1050" b="1" baseline="0" dirty="0">
                          <a:solidFill>
                            <a:schemeClr val="bg1"/>
                          </a:solidFill>
                        </a:rPr>
                        <a:t> (ZH)</a:t>
                      </a:r>
                      <a:endParaRPr lang="de-AT" sz="105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050" b="1" kern="1200" dirty="0">
                          <a:solidFill>
                            <a:srgbClr val="FF0000"/>
                          </a:solidFill>
                          <a:latin typeface="Arial"/>
                          <a:ea typeface="+mn-ea"/>
                          <a:cs typeface="+mn-cs"/>
                        </a:rPr>
                        <a:t>45.6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80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120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182.5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1270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050" b="1" kern="1200" dirty="0">
                          <a:solidFill>
                            <a:srgbClr val="FF0000"/>
                          </a:solidFill>
                          <a:latin typeface="Arial"/>
                          <a:ea typeface="+mn-ea"/>
                          <a:cs typeface="+mn-cs"/>
                        </a:rPr>
                        <a:t>137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26.7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4.9</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number bunches/beam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11200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1780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440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60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bunch intensity  [10</a:t>
                      </a:r>
                      <a:r>
                        <a:rPr kumimoji="0" lang="en-GB" sz="1000" b="1" kern="1200" baseline="30000" dirty="0">
                          <a:solidFill>
                            <a:schemeClr val="tx1"/>
                          </a:solidFill>
                          <a:latin typeface="Arial"/>
                          <a:ea typeface="+mn-ea"/>
                          <a:cs typeface="+mn-cs"/>
                        </a:rPr>
                        <a:t>11</a:t>
                      </a:r>
                      <a:r>
                        <a:rPr kumimoji="0" lang="en-GB" sz="10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050" b="1" kern="1200" dirty="0">
                          <a:solidFill>
                            <a:schemeClr val="tx1"/>
                          </a:solidFill>
                          <a:latin typeface="Arial"/>
                          <a:ea typeface="+mn-ea"/>
                          <a:cs typeface="+mn-cs"/>
                        </a:rPr>
                        <a:t>2.14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1.45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SR</a:t>
                      </a:r>
                      <a:r>
                        <a:rPr kumimoji="0" lang="en-GB" sz="1000" b="1" kern="1200" baseline="0" dirty="0">
                          <a:solidFill>
                            <a:schemeClr val="tx1"/>
                          </a:solidFill>
                          <a:latin typeface="Arial"/>
                          <a:ea typeface="+mn-ea"/>
                          <a:cs typeface="+mn-cs"/>
                        </a:rPr>
                        <a:t> e</a:t>
                      </a:r>
                      <a:r>
                        <a:rPr kumimoji="0" lang="en-GB" sz="10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0.0394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0.374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10.4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total RF voltage 400/800 MHz [GV]</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0.120/0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2.1/9.4</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panose="020B0604020202020204" pitchFamily="34" charset="0"/>
                          <a:ea typeface="+mn-ea"/>
                          <a:cs typeface="Arial" panose="020B0604020202020204" pitchFamily="34" charset="0"/>
                        </a:rPr>
                        <a:t>long.</a:t>
                      </a:r>
                      <a:r>
                        <a:rPr kumimoji="0" lang="en-GB" sz="1000" b="1" kern="1200" baseline="0" dirty="0">
                          <a:solidFill>
                            <a:schemeClr val="tx1"/>
                          </a:solidFill>
                          <a:latin typeface="Arial" panose="020B0604020202020204" pitchFamily="34" charset="0"/>
                          <a:ea typeface="+mn-ea"/>
                          <a:cs typeface="Arial" panose="020B0604020202020204" pitchFamily="34" charset="0"/>
                        </a:rPr>
                        <a:t> </a:t>
                      </a:r>
                      <a:r>
                        <a:rPr kumimoji="0" lang="en-GB" sz="10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215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64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000" b="1" kern="1200" dirty="0">
                          <a:solidFill>
                            <a:schemeClr val="tx1"/>
                          </a:solidFill>
                          <a:latin typeface="Arial"/>
                          <a:ea typeface="+mn-ea"/>
                          <a:cs typeface="+mn-cs"/>
                        </a:rPr>
                        <a:t>horizontal beta*</a:t>
                      </a:r>
                      <a:r>
                        <a:rPr kumimoji="0" lang="de-AT" sz="1000" b="1" kern="1200" baseline="0" dirty="0">
                          <a:solidFill>
                            <a:schemeClr val="tx1"/>
                          </a:solidFill>
                          <a:latin typeface="Arial"/>
                          <a:ea typeface="+mn-ea"/>
                          <a:cs typeface="+mn-cs"/>
                        </a:rPr>
                        <a:t> </a:t>
                      </a:r>
                      <a:r>
                        <a:rPr kumimoji="0" lang="en-GB" sz="1000" b="1" kern="1200" dirty="0">
                          <a:solidFill>
                            <a:schemeClr val="tx1"/>
                          </a:solidFill>
                          <a:latin typeface="+mn-lt"/>
                          <a:ea typeface="+mn-ea"/>
                          <a:cs typeface="+mn-cs"/>
                        </a:rPr>
                        <a:t>[m]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0.11</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0.2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050" b="1" kern="1200" dirty="0">
                          <a:solidFill>
                            <a:srgbClr val="FF0000"/>
                          </a:solidFill>
                          <a:latin typeface="Arial"/>
                          <a:ea typeface="+mn-ea"/>
                          <a:cs typeface="+mn-cs"/>
                        </a:rPr>
                        <a:t>0.24</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a:t>
                      </a:r>
                      <a:r>
                        <a:rPr kumimoji="0" lang="en-US" sz="1000" b="1" kern="1200" baseline="0" dirty="0">
                          <a:solidFill>
                            <a:schemeClr val="tx1"/>
                          </a:solidFill>
                          <a:latin typeface="Arial"/>
                          <a:ea typeface="+mn-ea"/>
                          <a:cs typeface="+mn-cs"/>
                        </a:rPr>
                        <a:t> beta* [mm]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1.0</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1.0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horizontal geometric emittance</a:t>
                      </a:r>
                      <a:r>
                        <a:rPr kumimoji="0" lang="en-US" sz="1000" b="1" kern="1200" baseline="0" dirty="0">
                          <a:solidFill>
                            <a:schemeClr val="tx1"/>
                          </a:solidFill>
                          <a:latin typeface="Arial"/>
                          <a:ea typeface="+mn-ea"/>
                          <a:cs typeface="+mn-cs"/>
                        </a:rPr>
                        <a:t> [nm]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2.17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 geom. emittance [pm]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horizontal rms IP spot size [</a:t>
                      </a:r>
                      <a:r>
                        <a:rPr kumimoji="0" lang="en-US" sz="1000" b="1" kern="1200" dirty="0">
                          <a:solidFill>
                            <a:schemeClr val="tx1"/>
                          </a:solidFill>
                          <a:latin typeface="Symbol" panose="05050102010706020507" pitchFamily="18" charset="2"/>
                          <a:ea typeface="+mn-ea"/>
                          <a:cs typeface="+mn-cs"/>
                        </a:rPr>
                        <a:t>m</a:t>
                      </a:r>
                      <a:r>
                        <a:rPr kumimoji="0" lang="en-US" sz="1000" b="1" kern="1200" dirty="0">
                          <a:solidFill>
                            <a:schemeClr val="tx1"/>
                          </a:solidFill>
                          <a:latin typeface="Arial"/>
                          <a:ea typeface="+mn-ea"/>
                          <a:cs typeface="+mn-cs"/>
                        </a:rPr>
                        <a:t>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21</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13</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40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967911388"/>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vertical rms IP spot size [nm]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36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51</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beam-beam parameter </a:t>
                      </a:r>
                      <a:r>
                        <a:rPr kumimoji="0" lang="en-US" sz="1000" b="1" kern="1200" dirty="0">
                          <a:solidFill>
                            <a:schemeClr val="tx1"/>
                          </a:solidFill>
                          <a:latin typeface="Symbol" panose="05050102010706020507" pitchFamily="18" charset="2"/>
                          <a:ea typeface="+mn-ea"/>
                          <a:cs typeface="+mn-cs"/>
                        </a:rPr>
                        <a:t>x</a:t>
                      </a:r>
                      <a:r>
                        <a:rPr kumimoji="0" lang="en-US" sz="1000" b="1" kern="1200" baseline="-25000" dirty="0">
                          <a:solidFill>
                            <a:schemeClr val="tx1"/>
                          </a:solidFill>
                          <a:latin typeface="Arial"/>
                          <a:ea typeface="+mn-ea"/>
                          <a:cs typeface="+mn-cs"/>
                        </a:rPr>
                        <a:t>x</a:t>
                      </a:r>
                      <a:r>
                        <a:rPr kumimoji="0" lang="en-US" sz="1000" b="1" kern="1200" dirty="0">
                          <a:solidFill>
                            <a:schemeClr val="tx1"/>
                          </a:solidFill>
                          <a:latin typeface="Arial"/>
                          <a:ea typeface="+mn-ea"/>
                          <a:cs typeface="+mn-cs"/>
                        </a:rPr>
                        <a:t> / </a:t>
                      </a:r>
                      <a:r>
                        <a:rPr kumimoji="0" lang="en-US" sz="1000" b="1" kern="1200" dirty="0" err="1">
                          <a:solidFill>
                            <a:schemeClr val="tx1"/>
                          </a:solidFill>
                          <a:latin typeface="Symbol" panose="05050102010706020507" pitchFamily="18" charset="2"/>
                          <a:ea typeface="+mn-ea"/>
                          <a:cs typeface="+mn-cs"/>
                        </a:rPr>
                        <a:t>x</a:t>
                      </a:r>
                      <a:r>
                        <a:rPr kumimoji="0" lang="en-US" sz="1000" b="1" kern="1200" baseline="-25000" dirty="0" err="1">
                          <a:solidFill>
                            <a:schemeClr val="tx1"/>
                          </a:solidFill>
                          <a:latin typeface="Arial"/>
                          <a:ea typeface="+mn-ea"/>
                          <a:cs typeface="+mn-cs"/>
                        </a:rPr>
                        <a:t>y</a:t>
                      </a:r>
                      <a:endParaRPr kumimoji="0" lang="en-GB" sz="10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0.002/0.0973</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0.013/0.128</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0.010/0.088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0.073/0.134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rms bunch length </a:t>
                      </a:r>
                      <a:r>
                        <a:rPr kumimoji="0" lang="en-US" sz="1000" b="1" kern="1200" dirty="0">
                          <a:solidFill>
                            <a:schemeClr val="tx1"/>
                          </a:solidFill>
                          <a:latin typeface="Arial"/>
                          <a:ea typeface="+mn-ea"/>
                          <a:cs typeface="+mn-cs"/>
                        </a:rPr>
                        <a:t>with SR / </a:t>
                      </a:r>
                      <a:r>
                        <a:rPr kumimoji="0" lang="en-US" sz="1000" b="1" kern="1200" dirty="0">
                          <a:solidFill>
                            <a:srgbClr val="FF0000"/>
                          </a:solidFill>
                          <a:latin typeface="Arial"/>
                          <a:ea typeface="+mn-ea"/>
                          <a:cs typeface="+mn-cs"/>
                        </a:rPr>
                        <a:t>BS [mm]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5.6 / </a:t>
                      </a:r>
                      <a:r>
                        <a:rPr kumimoji="0" lang="en-US" sz="1050" b="1" kern="1200" dirty="0">
                          <a:solidFill>
                            <a:srgbClr val="FF0000"/>
                          </a:solidFill>
                          <a:latin typeface="Arial"/>
                          <a:ea typeface="+mn-ea"/>
                          <a:cs typeface="+mn-cs"/>
                        </a:rPr>
                        <a:t>15.5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3.5 / </a:t>
                      </a:r>
                      <a:r>
                        <a:rPr kumimoji="0" lang="de-AT" sz="1050" b="1" kern="1200" dirty="0">
                          <a:solidFill>
                            <a:srgbClr val="FF0000"/>
                          </a:solidFill>
                          <a:latin typeface="Arial"/>
                          <a:ea typeface="+mn-ea"/>
                          <a:cs typeface="+mn-cs"/>
                        </a:rPr>
                        <a:t>5.4</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3.4 / </a:t>
                      </a:r>
                      <a:r>
                        <a:rPr kumimoji="0" lang="en-US" sz="1050" b="1" kern="1200" dirty="0">
                          <a:solidFill>
                            <a:srgbClr val="FF0000"/>
                          </a:solidFill>
                          <a:latin typeface="Arial"/>
                          <a:ea typeface="+mn-ea"/>
                          <a:cs typeface="+mn-cs"/>
                        </a:rPr>
                        <a:t>4.7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 / </a:t>
                      </a:r>
                      <a:r>
                        <a:rPr kumimoji="0" lang="en-US" sz="1050" b="1" kern="1200" dirty="0">
                          <a:solidFill>
                            <a:srgbClr val="FF0000"/>
                          </a:solidFill>
                          <a:latin typeface="Arial"/>
                          <a:ea typeface="+mn-ea"/>
                          <a:cs typeface="+mn-cs"/>
                        </a:rPr>
                        <a:t>2.</a:t>
                      </a:r>
                      <a:r>
                        <a:rPr kumimoji="0" lang="en-GB" sz="1050" b="1" kern="1200" dirty="0">
                          <a:solidFill>
                            <a:srgbClr val="FF0000"/>
                          </a:solidFill>
                          <a:latin typeface="Arial"/>
                          <a:ea typeface="+mn-ea"/>
                          <a:cs typeface="+mn-cs"/>
                        </a:rPr>
                        <a:t>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luminosity per IP [10</a:t>
                      </a:r>
                      <a:r>
                        <a:rPr kumimoji="0" lang="en-US" sz="1000" b="1" kern="1200" baseline="30000" dirty="0">
                          <a:solidFill>
                            <a:srgbClr val="FF0000"/>
                          </a:solidFill>
                          <a:latin typeface="Arial"/>
                          <a:ea typeface="+mn-ea"/>
                          <a:cs typeface="+mn-cs"/>
                        </a:rPr>
                        <a:t>34</a:t>
                      </a:r>
                      <a:r>
                        <a:rPr kumimoji="0" lang="en-US" sz="1000" b="1" kern="1200" dirty="0">
                          <a:solidFill>
                            <a:srgbClr val="FF0000"/>
                          </a:solidFill>
                          <a:latin typeface="Arial"/>
                          <a:ea typeface="+mn-ea"/>
                          <a:cs typeface="+mn-cs"/>
                        </a:rPr>
                        <a:t> cm</a:t>
                      </a:r>
                      <a:r>
                        <a:rPr kumimoji="0" lang="en-US" sz="1000" b="1" kern="1200" baseline="30000" dirty="0">
                          <a:solidFill>
                            <a:srgbClr val="FF0000"/>
                          </a:solidFill>
                          <a:latin typeface="Arial"/>
                          <a:ea typeface="+mn-ea"/>
                          <a:cs typeface="+mn-cs"/>
                        </a:rPr>
                        <a:t>-2</a:t>
                      </a:r>
                      <a:r>
                        <a:rPr kumimoji="0" lang="en-US" sz="1000" b="1" kern="1200" dirty="0">
                          <a:solidFill>
                            <a:srgbClr val="FF0000"/>
                          </a:solidFill>
                          <a:latin typeface="Arial"/>
                          <a:ea typeface="+mn-ea"/>
                          <a:cs typeface="+mn-cs"/>
                        </a:rPr>
                        <a:t>s</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20</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total integrated luminosity / IP / year [ab</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r>
                        <a:rPr kumimoji="0" lang="en-US" sz="1000" b="1" kern="1200" dirty="0" err="1">
                          <a:solidFill>
                            <a:srgbClr val="FF0000"/>
                          </a:solidFill>
                          <a:latin typeface="Arial"/>
                          <a:ea typeface="+mn-ea"/>
                          <a:cs typeface="+mn-cs"/>
                        </a:rPr>
                        <a:t>yr</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2.4</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beam lifetime rad Bhabha + BS [min]</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Tree>
    <p:extLst>
      <p:ext uri="{BB962C8B-B14F-4D97-AF65-F5344CB8AC3E}">
        <p14:creationId xmlns:p14="http://schemas.microsoft.com/office/powerpoint/2010/main" val="28314205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0" cap="none" spc="0" normalizeH="0" baseline="0" noProof="0" dirty="0">
                <a:ln>
                  <a:noFill/>
                </a:ln>
                <a:solidFill>
                  <a:srgbClr val="FFFF00"/>
                </a:solidFill>
                <a:effectLst/>
                <a:uLnTx/>
                <a:uFillTx/>
                <a:latin typeface="Arial"/>
                <a:ea typeface="+mj-ea"/>
                <a:cs typeface="+mj-cs"/>
              </a:rPr>
              <a:t>          </a:t>
            </a:r>
            <a:r>
              <a:rPr kumimoji="0" lang="en-GB" sz="4000" b="1" i="0" u="none" strike="noStrike" kern="0" cap="none" spc="0" normalizeH="0" baseline="0" noProof="0" dirty="0">
                <a:ln>
                  <a:noFill/>
                </a:ln>
                <a:solidFill>
                  <a:srgbClr val="FFFF00"/>
                </a:solidFill>
                <a:effectLst/>
                <a:uLnTx/>
                <a:uFillTx/>
                <a:latin typeface="Arial"/>
                <a:ea typeface="+mj-ea"/>
                <a:cs typeface="+mj-cs"/>
              </a:rPr>
              <a:t>FCC-ee RF Staging Scenario</a:t>
            </a:r>
          </a:p>
          <a:p>
            <a:pPr marL="0" marR="0" lvl="0" indent="0" defTabSz="914400" rtl="0" eaLnBrk="1" fontAlgn="auto" latinLnBrk="0" hangingPunct="1">
              <a:lnSpc>
                <a:spcPct val="100000"/>
              </a:lnSpc>
              <a:spcBef>
                <a:spcPct val="0"/>
              </a:spcBef>
              <a:spcAft>
                <a:spcPts val="0"/>
              </a:spcAft>
              <a:buClrTx/>
              <a:buSzTx/>
              <a:buFontTx/>
              <a:buNone/>
              <a:tabLst/>
              <a:defRPr/>
            </a:pPr>
            <a:r>
              <a:rPr lang="en-GB" sz="2800" kern="0" dirty="0">
                <a:latin typeface="Arial"/>
              </a:rPr>
              <a:t>	  Baseline Operational Sequence Starting from Z</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sp>
        <p:nvSpPr>
          <p:cNvPr id="256" name="Rectangle 255"/>
          <p:cNvSpPr/>
          <p:nvPr/>
        </p:nvSpPr>
        <p:spPr>
          <a:xfrm>
            <a:off x="3719736" y="1154883"/>
            <a:ext cx="8424000" cy="2646878"/>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GB" sz="2000" b="1" kern="0" dirty="0">
                <a:solidFill>
                  <a:srgbClr val="FF0000"/>
                </a:solidFill>
                <a:latin typeface="Arial"/>
                <a:cs typeface="Calibri" pitchFamily="34" charset="0"/>
              </a:rPr>
              <a:t>T</a:t>
            </a:r>
            <a:r>
              <a:rPr kumimoji="0" lang="en-GB" sz="2000" b="1" i="0" u="none" strike="noStrike" kern="0" cap="none" spc="0" normalizeH="0" baseline="0" noProof="0" dirty="0" err="1">
                <a:ln>
                  <a:noFill/>
                </a:ln>
                <a:solidFill>
                  <a:srgbClr val="FF0000"/>
                </a:solidFill>
                <a:effectLst/>
                <a:uLnTx/>
                <a:uFillTx/>
                <a:latin typeface="Arial"/>
                <a:ea typeface="+mn-ea"/>
                <a:cs typeface="Calibri" pitchFamily="34" charset="0"/>
              </a:rPr>
              <a:t>hree</a:t>
            </a:r>
            <a:r>
              <a:rPr kumimoji="0" lang="en-GB" sz="2000" b="1" i="0" u="none" strike="noStrike" kern="0" cap="none" spc="0" normalizeH="0" baseline="0" noProof="0" dirty="0">
                <a:ln>
                  <a:noFill/>
                </a:ln>
                <a:solidFill>
                  <a:srgbClr val="FF0000"/>
                </a:solidFill>
                <a:effectLst/>
                <a:uLnTx/>
                <a:uFillTx/>
                <a:latin typeface="Arial"/>
                <a:ea typeface="+mn-ea"/>
                <a:cs typeface="Calibri" pitchFamily="34" charset="0"/>
              </a:rPr>
              <a:t> sets of RF cavities to cover all options for FCC-</a:t>
            </a:r>
            <a:r>
              <a:rPr kumimoji="0" lang="en-GB" sz="2000" b="1" i="0" u="none" strike="noStrike" kern="0" cap="none" spc="0" normalizeH="0" baseline="0" noProof="0" dirty="0" err="1">
                <a:ln>
                  <a:noFill/>
                </a:ln>
                <a:solidFill>
                  <a:srgbClr val="FF0000"/>
                </a:solidFill>
                <a:effectLst/>
                <a:uLnTx/>
                <a:uFillTx/>
                <a:latin typeface="Arial"/>
                <a:ea typeface="+mn-ea"/>
                <a:cs typeface="Calibri" pitchFamily="34" charset="0"/>
              </a:rPr>
              <a:t>ee</a:t>
            </a:r>
            <a:r>
              <a:rPr kumimoji="0" lang="en-GB" sz="2000" b="1" i="0" u="none" strike="noStrike" kern="0" cap="none" spc="0" normalizeH="0" baseline="0" noProof="0" dirty="0">
                <a:ln>
                  <a:noFill/>
                </a:ln>
                <a:solidFill>
                  <a:srgbClr val="FF0000"/>
                </a:solidFill>
                <a:effectLst/>
                <a:uLnTx/>
                <a:uFillTx/>
                <a:latin typeface="Arial"/>
                <a:ea typeface="+mn-ea"/>
                <a:cs typeface="Calibri" pitchFamily="34" charset="0"/>
              </a:rPr>
              <a:t> &amp; booster:</a:t>
            </a:r>
          </a:p>
          <a:p>
            <a:pPr marL="342900" marR="0" lvl="0" indent="-3429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GB" sz="2000" b="1" kern="0" dirty="0">
                <a:solidFill>
                  <a:srgbClr val="0C377B"/>
                </a:solidFill>
                <a:latin typeface="Arial"/>
                <a:cs typeface="Calibri" pitchFamily="34" charset="0"/>
              </a:rPr>
              <a:t>H</a:t>
            </a:r>
            <a:r>
              <a:rPr kumimoji="0" lang="en-GB" sz="2000" b="1" i="0" u="none" strike="noStrike" kern="0" cap="none" spc="0" normalizeH="0" baseline="0" noProof="0" dirty="0" err="1">
                <a:ln>
                  <a:noFill/>
                </a:ln>
                <a:solidFill>
                  <a:srgbClr val="0C377B"/>
                </a:solidFill>
                <a:effectLst/>
                <a:uLnTx/>
                <a:uFillTx/>
                <a:latin typeface="Arial"/>
                <a:ea typeface="+mn-ea"/>
                <a:cs typeface="Calibri" pitchFamily="34" charset="0"/>
              </a:rPr>
              <a:t>igh</a:t>
            </a:r>
            <a:r>
              <a:rPr kumimoji="0" lang="en-GB" sz="2000" b="1" i="0" u="none" strike="noStrike" kern="0" cap="none" spc="0" normalizeH="0" baseline="0" noProof="0" dirty="0">
                <a:ln>
                  <a:noFill/>
                </a:ln>
                <a:solidFill>
                  <a:srgbClr val="0C377B"/>
                </a:solidFill>
                <a:effectLst/>
                <a:uLnTx/>
                <a:uFillTx/>
                <a:latin typeface="Arial"/>
                <a:ea typeface="+mn-ea"/>
                <a:cs typeface="Calibri" pitchFamily="34" charset="0"/>
              </a:rPr>
              <a:t> intensity (Z, FCC-</a:t>
            </a:r>
            <a:r>
              <a:rPr kumimoji="0" lang="en-GB" sz="2000" b="1" i="0" u="none" strike="noStrike" kern="0" cap="none" spc="0" normalizeH="0" baseline="0" noProof="0" dirty="0" err="1">
                <a:ln>
                  <a:noFill/>
                </a:ln>
                <a:solidFill>
                  <a:srgbClr val="0C377B"/>
                </a:solidFill>
                <a:effectLst/>
                <a:uLnTx/>
                <a:uFillTx/>
                <a:latin typeface="Arial"/>
                <a:ea typeface="+mn-ea"/>
                <a:cs typeface="Calibri" pitchFamily="34" charset="0"/>
              </a:rPr>
              <a:t>hh</a:t>
            </a:r>
            <a:r>
              <a:rPr kumimoji="0" lang="en-GB" sz="2000" b="1" i="0" u="none" strike="noStrike" kern="0" cap="none" spc="0" normalizeH="0" baseline="0" noProof="0" dirty="0">
                <a:ln>
                  <a:noFill/>
                </a:ln>
                <a:solidFill>
                  <a:srgbClr val="0C377B"/>
                </a:solidFill>
                <a:effectLst/>
                <a:uLnTx/>
                <a:uFillTx/>
                <a:latin typeface="Arial"/>
                <a:ea typeface="+mn-ea"/>
                <a:cs typeface="Calibri" pitchFamily="34" charset="0"/>
              </a:rPr>
              <a:t>): </a:t>
            </a:r>
            <a:r>
              <a:rPr kumimoji="0" lang="en-GB" sz="2000" b="1" i="0" u="none" strike="noStrike" kern="0" cap="none" spc="0" normalizeH="0" baseline="0" noProof="0" dirty="0">
                <a:ln>
                  <a:noFill/>
                </a:ln>
                <a:solidFill>
                  <a:srgbClr val="FF0000"/>
                </a:solidFill>
                <a:effectLst/>
                <a:uLnTx/>
                <a:uFillTx/>
                <a:latin typeface="Arial"/>
                <a:ea typeface="+mn-ea"/>
                <a:cs typeface="Calibri" pitchFamily="34" charset="0"/>
              </a:rPr>
              <a:t>400 MHz mono-cell cavities (4/</a:t>
            </a:r>
            <a:r>
              <a:rPr kumimoji="0" lang="en-GB" sz="2000" b="1" i="0" u="none" strike="noStrike" kern="0" cap="none" spc="0" normalizeH="0" baseline="0" noProof="0" dirty="0" err="1">
                <a:ln>
                  <a:noFill/>
                </a:ln>
                <a:solidFill>
                  <a:srgbClr val="FF0000"/>
                </a:solidFill>
                <a:effectLst/>
                <a:uLnTx/>
                <a:uFillTx/>
                <a:latin typeface="Arial"/>
                <a:ea typeface="+mn-ea"/>
                <a:cs typeface="Calibri" pitchFamily="34" charset="0"/>
              </a:rPr>
              <a:t>cryom</a:t>
            </a:r>
            <a:r>
              <a:rPr kumimoji="0" lang="en-GB" sz="2000" b="1" i="0" u="none" strike="noStrike" kern="0" cap="none" spc="0" normalizeH="0" baseline="0" noProof="0" dirty="0">
                <a:ln>
                  <a:noFill/>
                </a:ln>
                <a:solidFill>
                  <a:srgbClr val="FF0000"/>
                </a:solidFill>
                <a:effectLst/>
                <a:uLnTx/>
                <a:uFillTx/>
                <a:latin typeface="Arial"/>
                <a:ea typeface="+mn-ea"/>
                <a:cs typeface="Calibri" pitchFamily="34" charset="0"/>
              </a:rPr>
              <a:t>.)</a:t>
            </a:r>
            <a:endParaRPr kumimoji="0" lang="en-GB" sz="2000" b="1" i="0" u="none" strike="noStrike" kern="0" cap="none" spc="0" normalizeH="0" baseline="0" noProof="0" dirty="0">
              <a:ln>
                <a:noFill/>
              </a:ln>
              <a:solidFill>
                <a:srgbClr val="0C377B"/>
              </a:solidFill>
              <a:effectLst/>
              <a:uLnTx/>
              <a:uFillTx/>
              <a:latin typeface="Arial"/>
              <a:ea typeface="+mn-ea"/>
              <a:cs typeface="Calibri" pitchFamily="34" charset="0"/>
            </a:endParaRPr>
          </a:p>
          <a:p>
            <a:pPr marL="342900" marR="0" lvl="0" indent="-3429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GB" sz="2000" b="1" kern="0" dirty="0">
                <a:solidFill>
                  <a:srgbClr val="0C377B"/>
                </a:solidFill>
                <a:latin typeface="Arial"/>
                <a:cs typeface="Calibri" pitchFamily="34" charset="0"/>
              </a:rPr>
              <a:t>H</a:t>
            </a:r>
            <a:r>
              <a:rPr kumimoji="0" lang="en-GB" sz="2000" b="1" i="0" u="none" strike="noStrike" kern="0" cap="none" spc="0" normalizeH="0" baseline="0" noProof="0" dirty="0" err="1">
                <a:ln>
                  <a:noFill/>
                </a:ln>
                <a:solidFill>
                  <a:srgbClr val="0C377B"/>
                </a:solidFill>
                <a:effectLst/>
                <a:uLnTx/>
                <a:uFillTx/>
                <a:latin typeface="Arial"/>
                <a:ea typeface="+mn-ea"/>
                <a:cs typeface="Calibri" pitchFamily="34" charset="0"/>
              </a:rPr>
              <a:t>igher</a:t>
            </a:r>
            <a:r>
              <a:rPr kumimoji="0" lang="en-GB" sz="2000" b="1" i="0" u="none" strike="noStrike" kern="0" cap="none" spc="0" normalizeH="0" baseline="0" noProof="0" dirty="0">
                <a:ln>
                  <a:noFill/>
                </a:ln>
                <a:solidFill>
                  <a:srgbClr val="0C377B"/>
                </a:solidFill>
                <a:effectLst/>
                <a:uLnTx/>
                <a:uFillTx/>
                <a:latin typeface="Arial"/>
                <a:ea typeface="+mn-ea"/>
                <a:cs typeface="Calibri" pitchFamily="34" charset="0"/>
              </a:rPr>
              <a:t> energy (W, H, t): </a:t>
            </a:r>
            <a:r>
              <a:rPr kumimoji="0" lang="en-GB" sz="2000" b="1" i="0" u="none" strike="noStrike" kern="0" cap="none" spc="0" normalizeH="0" baseline="0" noProof="0" dirty="0">
                <a:ln>
                  <a:noFill/>
                </a:ln>
                <a:solidFill>
                  <a:srgbClr val="FF0000"/>
                </a:solidFill>
                <a:effectLst/>
                <a:uLnTx/>
                <a:uFillTx/>
                <a:latin typeface="Arial"/>
                <a:ea typeface="+mn-ea"/>
                <a:cs typeface="Calibri" pitchFamily="34" charset="0"/>
              </a:rPr>
              <a:t>400 MHz four-cell cavities (4/cryomodule)</a:t>
            </a:r>
            <a:endParaRPr kumimoji="0" lang="en-GB" sz="2000" b="1" i="0" u="none" strike="noStrike" kern="0" cap="none" spc="0" normalizeH="0" baseline="0" noProof="0" dirty="0">
              <a:ln>
                <a:noFill/>
              </a:ln>
              <a:solidFill>
                <a:srgbClr val="0C377B"/>
              </a:solidFill>
              <a:effectLst/>
              <a:uLnTx/>
              <a:uFillTx/>
              <a:latin typeface="Arial"/>
              <a:ea typeface="+mn-ea"/>
              <a:cs typeface="Calibri" pitchFamily="34" charset="0"/>
            </a:endParaRPr>
          </a:p>
          <a:p>
            <a:pPr marL="342900" marR="0" lvl="0" indent="-342900" algn="l" defTabSz="4572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2000" b="1" i="0" u="none" strike="noStrike" kern="0" cap="none" spc="0" normalizeH="0" baseline="0" noProof="0" dirty="0" err="1">
                <a:ln>
                  <a:noFill/>
                </a:ln>
                <a:solidFill>
                  <a:srgbClr val="0C377B"/>
                </a:solidFill>
                <a:effectLst/>
                <a:uLnTx/>
                <a:uFillTx/>
                <a:latin typeface="Arial"/>
                <a:ea typeface="+mn-ea"/>
                <a:cs typeface="Calibri" pitchFamily="34" charset="0"/>
              </a:rPr>
              <a:t>ttbar</a:t>
            </a:r>
            <a:r>
              <a:rPr kumimoji="0" lang="en-GB" sz="2000" b="1" i="0" u="none" strike="noStrike" kern="0" cap="none" spc="0" normalizeH="0" baseline="0" noProof="0" dirty="0">
                <a:ln>
                  <a:noFill/>
                </a:ln>
                <a:solidFill>
                  <a:srgbClr val="0C377B"/>
                </a:solidFill>
                <a:effectLst/>
                <a:uLnTx/>
                <a:uFillTx/>
                <a:latin typeface="Arial"/>
                <a:ea typeface="+mn-ea"/>
                <a:cs typeface="Calibri" pitchFamily="34" charset="0"/>
              </a:rPr>
              <a:t> machine complement: </a:t>
            </a:r>
            <a:r>
              <a:rPr kumimoji="0" lang="en-GB" sz="2000" b="1" i="0" u="none" strike="noStrike" kern="0" cap="none" spc="0" normalizeH="0" baseline="0" noProof="0" dirty="0">
                <a:ln>
                  <a:noFill/>
                </a:ln>
                <a:solidFill>
                  <a:srgbClr val="FF0000"/>
                </a:solidFill>
                <a:effectLst/>
                <a:uLnTx/>
                <a:uFillTx/>
                <a:latin typeface="Arial"/>
                <a:ea typeface="+mn-ea"/>
                <a:cs typeface="Calibri" pitchFamily="34" charset="0"/>
              </a:rPr>
              <a:t>800 MHz five-cell cavities (4/</a:t>
            </a:r>
            <a:r>
              <a:rPr kumimoji="0" lang="en-GB" sz="2000" b="1" i="0" u="none" strike="noStrike" kern="0" cap="none" spc="0" normalizeH="0" baseline="0" noProof="0" dirty="0" err="1">
                <a:ln>
                  <a:noFill/>
                </a:ln>
                <a:solidFill>
                  <a:srgbClr val="FF0000"/>
                </a:solidFill>
                <a:effectLst/>
                <a:uLnTx/>
                <a:uFillTx/>
                <a:latin typeface="Arial"/>
                <a:ea typeface="+mn-ea"/>
                <a:cs typeface="Calibri" pitchFamily="34" charset="0"/>
              </a:rPr>
              <a:t>cryom</a:t>
            </a:r>
            <a:r>
              <a:rPr kumimoji="0" lang="en-GB" sz="2000" b="1" i="0" u="none" strike="noStrike" kern="0" cap="none" spc="0" normalizeH="0" baseline="0" noProof="0" dirty="0">
                <a:ln>
                  <a:noFill/>
                </a:ln>
                <a:solidFill>
                  <a:srgbClr val="FF0000"/>
                </a:solidFill>
                <a:effectLst/>
                <a:uLnTx/>
                <a:uFillTx/>
                <a:latin typeface="Arial"/>
                <a:ea typeface="+mn-ea"/>
                <a:cs typeface="Calibri" pitchFamily="34" charset="0"/>
              </a:rPr>
              <a:t>.)</a:t>
            </a:r>
            <a:r>
              <a:rPr kumimoji="0" lang="en-GB" sz="2000" b="1" i="0" u="none" strike="noStrike" kern="0" cap="none" spc="0" normalizeH="0" baseline="0" noProof="0" dirty="0">
                <a:ln>
                  <a:noFill/>
                </a:ln>
                <a:solidFill>
                  <a:srgbClr val="0C377B"/>
                </a:solidFill>
                <a:effectLst/>
                <a:uLnTx/>
                <a:uFillTx/>
                <a:latin typeface="Arial"/>
                <a:ea typeface="+mn-ea"/>
                <a:cs typeface="Calibri" pitchFamily="34" charset="0"/>
              </a:rPr>
              <a:t> </a:t>
            </a:r>
          </a:p>
          <a:p>
            <a:pPr marL="342900" marR="0" lvl="0" indent="-342900" algn="l" defTabSz="4572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GB" sz="2000" b="1" kern="0" dirty="0">
                <a:solidFill>
                  <a:srgbClr val="0C377B"/>
                </a:solidFill>
                <a:latin typeface="Arial"/>
                <a:cs typeface="Calibri" pitchFamily="34" charset="0"/>
              </a:rPr>
              <a:t>I</a:t>
            </a:r>
            <a:r>
              <a:rPr kumimoji="0" lang="en-GB" sz="2000" b="1" i="0" u="none" strike="noStrike" kern="0" cap="none" spc="0" normalizeH="0" baseline="0" noProof="0" dirty="0" err="1">
                <a:ln>
                  <a:noFill/>
                </a:ln>
                <a:solidFill>
                  <a:srgbClr val="0C377B"/>
                </a:solidFill>
                <a:effectLst/>
                <a:uLnTx/>
                <a:uFillTx/>
                <a:latin typeface="Arial"/>
                <a:ea typeface="+mn-ea"/>
                <a:cs typeface="Calibri" pitchFamily="34" charset="0"/>
              </a:rPr>
              <a:t>nstallation</a:t>
            </a:r>
            <a:r>
              <a:rPr kumimoji="0" lang="en-GB" sz="2000" b="1" i="0" u="none" strike="noStrike" kern="0" cap="none" spc="0" normalizeH="0" baseline="0" noProof="0" dirty="0">
                <a:ln>
                  <a:noFill/>
                </a:ln>
                <a:solidFill>
                  <a:srgbClr val="0C377B"/>
                </a:solidFill>
                <a:effectLst/>
                <a:uLnTx/>
                <a:uFillTx/>
                <a:latin typeface="Arial"/>
                <a:ea typeface="+mn-ea"/>
                <a:cs typeface="Calibri" pitchFamily="34" charset="0"/>
              </a:rPr>
              <a:t> sequence comparable to LEP ( ≈ 30 CM/shutdown)</a:t>
            </a:r>
          </a:p>
          <a:p>
            <a:pPr marL="342900" marR="0" lvl="0" indent="-3429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GB" sz="2000" b="1" i="0" u="none" strike="noStrike" kern="0" cap="none" spc="0" normalizeH="0" baseline="0" noProof="0" dirty="0">
              <a:ln>
                <a:noFill/>
              </a:ln>
              <a:solidFill>
                <a:srgbClr val="FF0000"/>
              </a:solidFill>
              <a:effectLst/>
              <a:uLnTx/>
              <a:uFillTx/>
              <a:latin typeface="Arial"/>
              <a:ea typeface="+mn-ea"/>
              <a:cs typeface="Calibri" pitchFamily="34" charset="0"/>
            </a:endParaRPr>
          </a:p>
          <a:p>
            <a:pPr marL="342900" marR="0" lvl="0" indent="-3429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GB" sz="1600" b="1" i="0" u="none" strike="noStrike" kern="0" cap="none" spc="0" normalizeH="0" baseline="0" noProof="0" dirty="0">
              <a:ln>
                <a:noFill/>
              </a:ln>
              <a:solidFill>
                <a:srgbClr val="0C377B"/>
              </a:solidFill>
              <a:effectLst/>
              <a:uLnTx/>
              <a:uFillTx/>
              <a:latin typeface="Arial"/>
              <a:ea typeface="+mn-ea"/>
              <a:cs typeface="Calibri" pitchFamily="34" charset="0"/>
            </a:endParaRPr>
          </a:p>
        </p:txBody>
      </p:sp>
      <p:graphicFrame>
        <p:nvGraphicFramePr>
          <p:cNvPr id="10" name="Table 9"/>
          <p:cNvGraphicFramePr>
            <a:graphicFrameLocks noGrp="1"/>
          </p:cNvGraphicFramePr>
          <p:nvPr/>
        </p:nvGraphicFramePr>
        <p:xfrm>
          <a:off x="47328" y="1454377"/>
          <a:ext cx="3591599" cy="1604191"/>
        </p:xfrm>
        <a:graphic>
          <a:graphicData uri="http://schemas.openxmlformats.org/drawingml/2006/table">
            <a:tbl>
              <a:tblPr firstRow="1" bandRow="1">
                <a:tableStyleId>{5C22544A-7EE6-4342-B048-85BDC9FD1C3A}</a:tableStyleId>
              </a:tblPr>
              <a:tblGrid>
                <a:gridCol w="586105">
                  <a:extLst>
                    <a:ext uri="{9D8B030D-6E8A-4147-A177-3AD203B41FA5}">
                      <a16:colId xmlns:a16="http://schemas.microsoft.com/office/drawing/2014/main" val="2695382812"/>
                    </a:ext>
                  </a:extLst>
                </a:gridCol>
                <a:gridCol w="828977">
                  <a:extLst>
                    <a:ext uri="{9D8B030D-6E8A-4147-A177-3AD203B41FA5}">
                      <a16:colId xmlns:a16="http://schemas.microsoft.com/office/drawing/2014/main" val="211581498"/>
                    </a:ext>
                  </a:extLst>
                </a:gridCol>
                <a:gridCol w="1116565">
                  <a:extLst>
                    <a:ext uri="{9D8B030D-6E8A-4147-A177-3AD203B41FA5}">
                      <a16:colId xmlns:a16="http://schemas.microsoft.com/office/drawing/2014/main" val="571250755"/>
                    </a:ext>
                  </a:extLst>
                </a:gridCol>
                <a:gridCol w="1059952">
                  <a:extLst>
                    <a:ext uri="{9D8B030D-6E8A-4147-A177-3AD203B41FA5}">
                      <a16:colId xmlns:a16="http://schemas.microsoft.com/office/drawing/2014/main" val="1542903392"/>
                    </a:ext>
                  </a:extLst>
                </a:gridCol>
              </a:tblGrid>
              <a:tr h="384991">
                <a:tc>
                  <a:txBody>
                    <a:bodyPr/>
                    <a:lstStyle/>
                    <a:p>
                      <a:r>
                        <a:rPr lang="en-US" sz="1400" dirty="0">
                          <a:solidFill>
                            <a:sysClr val="windowText" lastClr="000000"/>
                          </a:solidFill>
                        </a:rPr>
                        <a:t>WP</a:t>
                      </a:r>
                      <a:endParaRPr lang="en-GB"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err="1">
                          <a:solidFill>
                            <a:sysClr val="windowText" lastClr="000000"/>
                          </a:solidFill>
                        </a:rPr>
                        <a:t>V</a:t>
                      </a:r>
                      <a:r>
                        <a:rPr lang="en-US" sz="1400" baseline="-25000" dirty="0" err="1">
                          <a:solidFill>
                            <a:sysClr val="windowText" lastClr="000000"/>
                          </a:solidFill>
                        </a:rPr>
                        <a:t>rf</a:t>
                      </a:r>
                      <a:r>
                        <a:rPr lang="en-US" sz="1400" baseline="-25000" dirty="0">
                          <a:solidFill>
                            <a:sysClr val="windowText" lastClr="000000"/>
                          </a:solidFill>
                        </a:rPr>
                        <a:t> </a:t>
                      </a:r>
                      <a:r>
                        <a:rPr lang="en-US" sz="1400" dirty="0">
                          <a:solidFill>
                            <a:sysClr val="windowText" lastClr="000000"/>
                          </a:solidFill>
                        </a:rPr>
                        <a:t>[GV]</a:t>
                      </a:r>
                      <a:endParaRPr lang="en-GB"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solidFill>
                            <a:sysClr val="windowText" lastClr="000000"/>
                          </a:solidFill>
                        </a:rPr>
                        <a:t>#bunches</a:t>
                      </a:r>
                      <a:endParaRPr lang="en-GB"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err="1">
                          <a:solidFill>
                            <a:sysClr val="windowText" lastClr="000000"/>
                          </a:solidFill>
                        </a:rPr>
                        <a:t>I</a:t>
                      </a:r>
                      <a:r>
                        <a:rPr lang="en-US" sz="1400" baseline="-25000" dirty="0" err="1">
                          <a:solidFill>
                            <a:sysClr val="windowText" lastClr="000000"/>
                          </a:solidFill>
                        </a:rPr>
                        <a:t>beam</a:t>
                      </a:r>
                      <a:r>
                        <a:rPr lang="en-US" sz="1400" dirty="0">
                          <a:solidFill>
                            <a:sysClr val="windowText" lastClr="000000"/>
                          </a:solidFill>
                        </a:rPr>
                        <a:t> [mA]</a:t>
                      </a:r>
                      <a:endParaRPr lang="en-GB"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63773298"/>
                  </a:ext>
                </a:extLst>
              </a:tr>
              <a:tr h="288148">
                <a:tc>
                  <a:txBody>
                    <a:bodyPr/>
                    <a:lstStyle/>
                    <a:p>
                      <a:pPr algn="ctr"/>
                      <a:r>
                        <a:rPr lang="en-US" sz="1400" b="1" dirty="0"/>
                        <a:t>Z</a:t>
                      </a:r>
                      <a:endParaRPr lang="en-GB"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1A56D"/>
                    </a:solidFill>
                  </a:tcPr>
                </a:tc>
                <a:tc>
                  <a:txBody>
                    <a:bodyPr/>
                    <a:lstStyle/>
                    <a:p>
                      <a:pPr algn="ctr"/>
                      <a:r>
                        <a:rPr lang="en-US" sz="1400" dirty="0"/>
                        <a:t>0.1</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t>16640</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t>1390</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80057827"/>
                  </a:ext>
                </a:extLst>
              </a:tr>
              <a:tr h="288148">
                <a:tc>
                  <a:txBody>
                    <a:bodyPr/>
                    <a:lstStyle/>
                    <a:p>
                      <a:pPr algn="ctr"/>
                      <a:r>
                        <a:rPr lang="en-US" sz="1400" b="1" dirty="0"/>
                        <a:t>W</a:t>
                      </a:r>
                      <a:endParaRPr lang="en-GB"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5050"/>
                    </a:solidFill>
                  </a:tcPr>
                </a:tc>
                <a:tc>
                  <a:txBody>
                    <a:bodyPr/>
                    <a:lstStyle/>
                    <a:p>
                      <a:pPr algn="ctr"/>
                      <a:r>
                        <a:rPr lang="en-US" sz="1400" dirty="0"/>
                        <a:t>0.44</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t>2000</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t>147</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4626709"/>
                  </a:ext>
                </a:extLst>
              </a:tr>
              <a:tr h="288148">
                <a:tc>
                  <a:txBody>
                    <a:bodyPr/>
                    <a:lstStyle/>
                    <a:p>
                      <a:pPr algn="ctr"/>
                      <a:r>
                        <a:rPr lang="en-US" sz="1400" b="1" dirty="0"/>
                        <a:t>H</a:t>
                      </a:r>
                      <a:endParaRPr lang="en-GB"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US" sz="1400" dirty="0"/>
                        <a:t>2.0</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t>393</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t>29</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2652332"/>
                  </a:ext>
                </a:extLst>
              </a:tr>
              <a:tr h="288148">
                <a:tc>
                  <a:txBody>
                    <a:bodyPr/>
                    <a:lstStyle/>
                    <a:p>
                      <a:pPr algn="ctr"/>
                      <a:r>
                        <a:rPr lang="en-US" sz="1400" b="1" dirty="0" err="1"/>
                        <a:t>ttbar</a:t>
                      </a:r>
                      <a:endParaRPr lang="en-GB"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r>
                        <a:rPr lang="en-US" sz="1400" dirty="0"/>
                        <a:t>10.9</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t>48</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t>5.4</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10879777"/>
                  </a:ext>
                </a:extLst>
              </a:tr>
            </a:tbl>
          </a:graphicData>
        </a:graphic>
      </p:graphicFrame>
      <p:sp>
        <p:nvSpPr>
          <p:cNvPr id="11" name="Oval 10"/>
          <p:cNvSpPr/>
          <p:nvPr/>
        </p:nvSpPr>
        <p:spPr>
          <a:xfrm>
            <a:off x="2641147" y="1790363"/>
            <a:ext cx="970059" cy="373711"/>
          </a:xfrm>
          <a:prstGeom prst="ellipse">
            <a:avLst/>
          </a:prstGeom>
          <a:noFill/>
          <a:ln w="1905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FF"/>
              </a:solidFill>
              <a:effectLst/>
              <a:uLnTx/>
              <a:uFillTx/>
              <a:latin typeface="Calibri" panose="020F0502020204030204"/>
              <a:ea typeface="+mn-ea"/>
              <a:cs typeface="+mn-cs"/>
            </a:endParaRPr>
          </a:p>
        </p:txBody>
      </p:sp>
      <p:cxnSp>
        <p:nvCxnSpPr>
          <p:cNvPr id="12" name="Straight Arrow Connector 11"/>
          <p:cNvCxnSpPr/>
          <p:nvPr/>
        </p:nvCxnSpPr>
        <p:spPr>
          <a:xfrm flipH="1">
            <a:off x="3575158" y="1434583"/>
            <a:ext cx="562" cy="486995"/>
          </a:xfrm>
          <a:prstGeom prst="straightConnector1">
            <a:avLst/>
          </a:prstGeom>
          <a:ln w="1905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080456" y="1052736"/>
            <a:ext cx="2537776" cy="338554"/>
          </a:xfrm>
          <a:prstGeom prst="rect">
            <a:avLst/>
          </a:prstGeom>
          <a:noFill/>
          <a:ln w="19050">
            <a:solidFill>
              <a:schemeClr val="tx1">
                <a:lumMod val="60000"/>
                <a:lumOff val="40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lumMod val="75000"/>
                  </a:srgbClr>
                </a:solidFill>
                <a:effectLst/>
                <a:uLnTx/>
                <a:uFillTx/>
                <a:latin typeface="Calibri" panose="020F0502020204030204"/>
                <a:ea typeface="+mn-ea"/>
                <a:cs typeface="+mn-cs"/>
              </a:rPr>
              <a:t>“Ampere-class” machine</a:t>
            </a:r>
            <a:endParaRPr kumimoji="0" lang="en-GB" sz="1600" b="1" i="0" u="none" strike="noStrike" kern="1200" cap="none" spc="0" normalizeH="0" baseline="0" noProof="0" dirty="0">
              <a:ln>
                <a:noFill/>
              </a:ln>
              <a:solidFill>
                <a:srgbClr val="0C377B">
                  <a:lumMod val="75000"/>
                </a:srgbClr>
              </a:solidFill>
              <a:effectLst/>
              <a:uLnTx/>
              <a:uFillTx/>
              <a:latin typeface="Calibri" panose="020F0502020204030204"/>
              <a:ea typeface="+mn-ea"/>
              <a:cs typeface="+mn-cs"/>
            </a:endParaRPr>
          </a:p>
        </p:txBody>
      </p:sp>
      <p:sp>
        <p:nvSpPr>
          <p:cNvPr id="14" name="Oval 13"/>
          <p:cNvSpPr/>
          <p:nvPr/>
        </p:nvSpPr>
        <p:spPr>
          <a:xfrm>
            <a:off x="566242" y="2704651"/>
            <a:ext cx="970059" cy="373711"/>
          </a:xfrm>
          <a:prstGeom prst="ellipse">
            <a:avLst/>
          </a:prstGeom>
          <a:noFill/>
          <a:ln w="1905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C377B">
                  <a:lumMod val="75000"/>
                </a:srgbClr>
              </a:solidFill>
              <a:effectLst/>
              <a:uLnTx/>
              <a:uFillTx/>
              <a:latin typeface="Calibri" panose="020F0502020204030204"/>
              <a:ea typeface="+mn-ea"/>
              <a:cs typeface="+mn-cs"/>
            </a:endParaRPr>
          </a:p>
        </p:txBody>
      </p:sp>
      <p:cxnSp>
        <p:nvCxnSpPr>
          <p:cNvPr id="15" name="Straight Arrow Connector 14"/>
          <p:cNvCxnSpPr/>
          <p:nvPr/>
        </p:nvCxnSpPr>
        <p:spPr>
          <a:xfrm flipV="1">
            <a:off x="990806" y="3068960"/>
            <a:ext cx="2" cy="253666"/>
          </a:xfrm>
          <a:prstGeom prst="straightConnector1">
            <a:avLst/>
          </a:prstGeom>
          <a:ln w="1905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7328" y="3306470"/>
            <a:ext cx="2328543" cy="338554"/>
          </a:xfrm>
          <a:prstGeom prst="rect">
            <a:avLst/>
          </a:prstGeom>
          <a:noFill/>
          <a:ln w="19050">
            <a:solidFill>
              <a:schemeClr val="tx1">
                <a:lumMod val="60000"/>
                <a:lumOff val="40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lumMod val="75000"/>
                  </a:srgbClr>
                </a:solidFill>
                <a:effectLst/>
                <a:uLnTx/>
                <a:uFillTx/>
                <a:latin typeface="Calibri" panose="020F0502020204030204"/>
                <a:ea typeface="+mn-ea"/>
                <a:cs typeface="+mn-cs"/>
              </a:rPr>
              <a:t>“high-gradient” machine</a:t>
            </a:r>
            <a:endParaRPr kumimoji="0" lang="en-GB" sz="1600" b="1" i="0" u="none" strike="noStrike" kern="1200" cap="none" spc="0" normalizeH="0" baseline="0" noProof="0" dirty="0">
              <a:ln>
                <a:noFill/>
              </a:ln>
              <a:solidFill>
                <a:srgbClr val="0C377B">
                  <a:lumMod val="75000"/>
                </a:srgbClr>
              </a:solidFill>
              <a:effectLst/>
              <a:uLnTx/>
              <a:uFillTx/>
              <a:latin typeface="Calibri" panose="020F0502020204030204"/>
              <a:ea typeface="+mn-ea"/>
              <a:cs typeface="+mn-cs"/>
            </a:endParaRPr>
          </a:p>
        </p:txBody>
      </p:sp>
      <p:pic>
        <p:nvPicPr>
          <p:cNvPr id="17" name="Picture 16" descr="A picture containing icon&#10;&#10;Description automatically generated">
            <a:extLst>
              <a:ext uri="{FF2B5EF4-FFF2-40B4-BE49-F238E27FC236}">
                <a16:creationId xmlns:a16="http://schemas.microsoft.com/office/drawing/2014/main" id="{D69FFE5D-F940-43B8-B78F-4A2483121F6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906" y="176910"/>
            <a:ext cx="1935386" cy="654292"/>
          </a:xfrm>
          <a:prstGeom prst="rect">
            <a:avLst/>
          </a:prstGeom>
        </p:spPr>
      </p:pic>
      <p:pic>
        <p:nvPicPr>
          <p:cNvPr id="18" name="Picture 17">
            <a:extLst>
              <a:ext uri="{FF2B5EF4-FFF2-40B4-BE49-F238E27FC236}">
                <a16:creationId xmlns:a16="http://schemas.microsoft.com/office/drawing/2014/main" id="{22F3199E-FFF9-F14D-AF50-6DEF33DD3B05}"/>
              </a:ext>
            </a:extLst>
          </p:cNvPr>
          <p:cNvPicPr>
            <a:picLocks noChangeAspect="1"/>
          </p:cNvPicPr>
          <p:nvPr/>
        </p:nvPicPr>
        <p:blipFill>
          <a:blip r:embed="rId4"/>
          <a:stretch>
            <a:fillRect/>
          </a:stretch>
        </p:blipFill>
        <p:spPr>
          <a:xfrm>
            <a:off x="11678856" y="1"/>
            <a:ext cx="513144" cy="631562"/>
          </a:xfrm>
          <a:prstGeom prst="rect">
            <a:avLst/>
          </a:prstGeom>
        </p:spPr>
      </p:pic>
      <p:pic>
        <p:nvPicPr>
          <p:cNvPr id="4" name="Picture 3" descr="A diagram of a graph&#10;&#10;Description automatically generated with medium confidence">
            <a:extLst>
              <a:ext uri="{FF2B5EF4-FFF2-40B4-BE49-F238E27FC236}">
                <a16:creationId xmlns:a16="http://schemas.microsoft.com/office/drawing/2014/main" id="{782E2E48-3778-F034-303B-B827AD7CE740}"/>
              </a:ext>
            </a:extLst>
          </p:cNvPr>
          <p:cNvPicPr>
            <a:picLocks noChangeAspect="1"/>
          </p:cNvPicPr>
          <p:nvPr/>
        </p:nvPicPr>
        <p:blipFill rotWithShape="1">
          <a:blip r:embed="rId5">
            <a:extLst>
              <a:ext uri="{28A0092B-C50C-407E-A947-70E740481C1C}">
                <a14:useLocalDpi xmlns:a14="http://schemas.microsoft.com/office/drawing/2010/main" val="0"/>
              </a:ext>
            </a:extLst>
          </a:blip>
          <a:srcRect l="1431" t="5980" r="1586"/>
          <a:stretch/>
        </p:blipFill>
        <p:spPr>
          <a:xfrm>
            <a:off x="106434" y="3779196"/>
            <a:ext cx="5904656" cy="2671336"/>
          </a:xfrm>
          <a:prstGeom prst="rect">
            <a:avLst/>
          </a:prstGeom>
        </p:spPr>
      </p:pic>
      <p:pic>
        <p:nvPicPr>
          <p:cNvPr id="5" name="Picture 4" descr="A picture containing text, line, plot, diagram&#10;&#10;Description automatically generated">
            <a:extLst>
              <a:ext uri="{FF2B5EF4-FFF2-40B4-BE49-F238E27FC236}">
                <a16:creationId xmlns:a16="http://schemas.microsoft.com/office/drawing/2014/main" id="{26F6ADE4-C01C-B1AE-5561-C4AAD02ECEA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76800" y="3675145"/>
            <a:ext cx="6168440" cy="2775387"/>
          </a:xfrm>
          <a:prstGeom prst="rect">
            <a:avLst/>
          </a:prstGeom>
        </p:spPr>
      </p:pic>
      <p:sp>
        <p:nvSpPr>
          <p:cNvPr id="6" name="TextBox 5">
            <a:extLst>
              <a:ext uri="{FF2B5EF4-FFF2-40B4-BE49-F238E27FC236}">
                <a16:creationId xmlns:a16="http://schemas.microsoft.com/office/drawing/2014/main" id="{DBCCA366-2FAD-BA29-52BA-219BCB11D78F}"/>
              </a:ext>
            </a:extLst>
          </p:cNvPr>
          <p:cNvSpPr txBox="1"/>
          <p:nvPr/>
        </p:nvSpPr>
        <p:spPr>
          <a:xfrm>
            <a:off x="10371217" y="3424824"/>
            <a:ext cx="1564211"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O. Brunner, F. Peauger</a:t>
            </a: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71871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E3C8BB-7B71-0847-79EC-BE9240C4FCF9}"/>
              </a:ext>
            </a:extLst>
          </p:cNvPr>
          <p:cNvSpPr txBox="1"/>
          <p:nvPr/>
        </p:nvSpPr>
        <p:spPr>
          <a:xfrm>
            <a:off x="154066" y="810284"/>
            <a:ext cx="457842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b="1" kern="0" dirty="0">
                <a:solidFill>
                  <a:srgbClr val="0000CC"/>
                </a:solidFill>
                <a:latin typeface="Calibri" panose="020F0502020204030204"/>
              </a:rPr>
              <a:t>E</a:t>
            </a:r>
            <a:r>
              <a:rPr kumimoji="0" lang="en-US" sz="2400" b="1" i="0" u="none" strike="noStrike" kern="0" cap="none" spc="0" normalizeH="0" baseline="0" noProof="0" dirty="0" err="1">
                <a:ln>
                  <a:noFill/>
                </a:ln>
                <a:solidFill>
                  <a:srgbClr val="0000CC"/>
                </a:solidFill>
                <a:effectLst/>
                <a:uLnTx/>
                <a:uFillTx/>
                <a:latin typeface="Calibri" panose="020F0502020204030204"/>
                <a:ea typeface="+mn-ea"/>
                <a:cs typeface="+mn-cs"/>
              </a:rPr>
              <a:t>fficient</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 RF power sources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(400 &amp; 800 MHz)</a:t>
            </a:r>
            <a:endParaRPr kumimoji="0" lang="en-GB" sz="2400" b="0" i="0" u="none" strike="noStrike" kern="0" cap="none" spc="0" normalizeH="0" baseline="0" noProof="0" dirty="0">
              <a:ln>
                <a:noFill/>
              </a:ln>
              <a:solidFill>
                <a:srgbClr val="0000CC"/>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A4CD4DCB-161F-B783-3FF0-F1206243DC79}"/>
              </a:ext>
            </a:extLst>
          </p:cNvPr>
          <p:cNvSpPr txBox="1"/>
          <p:nvPr/>
        </p:nvSpPr>
        <p:spPr>
          <a:xfrm>
            <a:off x="5731738" y="744137"/>
            <a:ext cx="2717411"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b="1" kern="0" dirty="0">
                <a:solidFill>
                  <a:srgbClr val="0000CC"/>
                </a:solidFill>
                <a:latin typeface="Calibri" panose="020F0502020204030204"/>
              </a:rPr>
              <a:t>E</a:t>
            </a:r>
            <a:r>
              <a:rPr kumimoji="0" lang="en-US" sz="2400" b="1" i="0" u="none" strike="noStrike" kern="0" cap="none" spc="0" normalizeH="0" baseline="0" noProof="0" dirty="0" err="1">
                <a:ln>
                  <a:noFill/>
                </a:ln>
                <a:solidFill>
                  <a:srgbClr val="0000CC"/>
                </a:solidFill>
                <a:effectLst/>
                <a:uLnTx/>
                <a:uFillTx/>
                <a:latin typeface="Calibri" panose="020F0502020204030204"/>
                <a:ea typeface="+mn-ea"/>
                <a:cs typeface="+mn-cs"/>
              </a:rPr>
              <a:t>fficient</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 SC cavities </a:t>
            </a:r>
            <a:endParaRPr kumimoji="0" lang="en-GB" sz="2400" b="1" i="0" u="none" strike="noStrike" kern="0" cap="none" spc="0" normalizeH="0" baseline="0" noProof="0" dirty="0">
              <a:ln>
                <a:noFill/>
              </a:ln>
              <a:solidFill>
                <a:srgbClr val="0000CC"/>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D19B0DEE-0CD7-5C37-E679-462FB7B854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482" y="4745550"/>
            <a:ext cx="2887641" cy="1927099"/>
          </a:xfrm>
          <a:prstGeom prst="rect">
            <a:avLst/>
          </a:prstGeom>
        </p:spPr>
      </p:pic>
      <p:pic>
        <p:nvPicPr>
          <p:cNvPr id="5" name="Picture 4">
            <a:extLst>
              <a:ext uri="{FF2B5EF4-FFF2-40B4-BE49-F238E27FC236}">
                <a16:creationId xmlns:a16="http://schemas.microsoft.com/office/drawing/2014/main" id="{79F00F8A-A40B-D7BB-68E2-122A96AF55C3}"/>
              </a:ext>
            </a:extLst>
          </p:cNvPr>
          <p:cNvPicPr>
            <a:picLocks noChangeAspect="1"/>
          </p:cNvPicPr>
          <p:nvPr/>
        </p:nvPicPr>
        <p:blipFill rotWithShape="1">
          <a:blip r:embed="rId3">
            <a:clrChange>
              <a:clrFrom>
                <a:srgbClr val="FFFFFF"/>
              </a:clrFrom>
              <a:clrTo>
                <a:srgbClr val="FFFFFF">
                  <a:alpha val="0"/>
                </a:srgbClr>
              </a:clrTo>
            </a:clrChange>
          </a:blip>
          <a:srcRect t="9393"/>
          <a:stretch/>
        </p:blipFill>
        <p:spPr>
          <a:xfrm>
            <a:off x="2886277" y="4724083"/>
            <a:ext cx="4169615" cy="1746034"/>
          </a:xfrm>
          <a:prstGeom prst="rect">
            <a:avLst/>
          </a:prstGeom>
        </p:spPr>
      </p:pic>
      <p:sp>
        <p:nvSpPr>
          <p:cNvPr id="6" name="TextBox 5">
            <a:extLst>
              <a:ext uri="{FF2B5EF4-FFF2-40B4-BE49-F238E27FC236}">
                <a16:creationId xmlns:a16="http://schemas.microsoft.com/office/drawing/2014/main" id="{7DCADE54-006D-74E0-CEB1-91207E1C2122}"/>
              </a:ext>
            </a:extLst>
          </p:cNvPr>
          <p:cNvSpPr txBox="1"/>
          <p:nvPr/>
        </p:nvSpPr>
        <p:spPr>
          <a:xfrm>
            <a:off x="189523" y="4203862"/>
            <a:ext cx="5408853"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kern="0" dirty="0">
                <a:solidFill>
                  <a:srgbClr val="0000CC"/>
                </a:solidFill>
                <a:latin typeface="Calibri" panose="020F0502020204030204"/>
              </a:rPr>
              <a:t>E</a:t>
            </a:r>
            <a:r>
              <a:rPr kumimoji="0" lang="en-US" sz="2400" b="0" i="0" u="none" strike="noStrike" kern="0" cap="none" spc="0" normalizeH="0" baseline="0" noProof="0" dirty="0" err="1">
                <a:ln>
                  <a:noFill/>
                </a:ln>
                <a:solidFill>
                  <a:srgbClr val="0000CC"/>
                </a:solidFill>
                <a:effectLst/>
                <a:uLnTx/>
                <a:uFillTx/>
                <a:latin typeface="Calibri" panose="020F0502020204030204"/>
                <a:ea typeface="+mn-ea"/>
                <a:cs typeface="+mn-cs"/>
              </a:rPr>
              <a:t>nergy</a:t>
            </a: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 </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efficient</a:t>
            </a: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 twin aperture </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arc dipoles</a:t>
            </a:r>
            <a:endParaRPr kumimoji="0" lang="en-GB" sz="2400" b="1" i="0" u="none" strike="noStrike" kern="0" cap="none" spc="0" normalizeH="0" baseline="0" noProof="0" dirty="0">
              <a:ln>
                <a:noFill/>
              </a:ln>
              <a:solidFill>
                <a:srgbClr val="0000CC"/>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FC02E451-4A1B-A3ED-6784-BB1D857B4EE6}"/>
              </a:ext>
            </a:extLst>
          </p:cNvPr>
          <p:cNvSpPr txBox="1"/>
          <p:nvPr/>
        </p:nvSpPr>
        <p:spPr>
          <a:xfrm>
            <a:off x="2614904" y="1289188"/>
            <a:ext cx="1061389"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I. Syratchev</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D758BE03-07ED-C010-54A0-BA12786EF1D9}"/>
              </a:ext>
            </a:extLst>
          </p:cNvPr>
          <p:cNvSpPr txBox="1"/>
          <p:nvPr/>
        </p:nvSpPr>
        <p:spPr>
          <a:xfrm>
            <a:off x="5280398" y="6401904"/>
            <a:ext cx="1061389"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A. Milanese</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21A7C2B2-F2B6-27AA-FDCA-A76D1CB5D354}"/>
              </a:ext>
            </a:extLst>
          </p:cNvPr>
          <p:cNvSpPr txBox="1"/>
          <p:nvPr/>
        </p:nvSpPr>
        <p:spPr>
          <a:xfrm>
            <a:off x="6317163" y="4214273"/>
            <a:ext cx="598951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kern="0" dirty="0">
                <a:solidFill>
                  <a:srgbClr val="0000CC"/>
                </a:solidFill>
                <a:latin typeface="Calibri" panose="020F0502020204030204"/>
              </a:rPr>
              <a:t>U</a:t>
            </a:r>
            <a:r>
              <a:rPr kumimoji="0" lang="en-US" sz="2400" b="0" i="0" u="none" strike="noStrike" kern="0" cap="none" spc="0" normalizeH="0" baseline="0" noProof="0" dirty="0" err="1">
                <a:ln>
                  <a:noFill/>
                </a:ln>
                <a:solidFill>
                  <a:srgbClr val="0000CC"/>
                </a:solidFill>
                <a:effectLst/>
                <a:uLnTx/>
                <a:uFillTx/>
                <a:latin typeface="Calibri" panose="020F0502020204030204"/>
                <a:ea typeface="+mn-ea"/>
                <a:cs typeface="+mn-cs"/>
              </a:rPr>
              <a:t>nder</a:t>
            </a: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 study: </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CCT HTS quads &amp; sexts for arcs</a:t>
            </a:r>
            <a:endParaRPr kumimoji="0" lang="en-GB" sz="2400" b="1" i="0" u="none" strike="noStrike" kern="0" cap="none" spc="0" normalizeH="0" baseline="0" noProof="0" dirty="0">
              <a:ln>
                <a:noFill/>
              </a:ln>
              <a:solidFill>
                <a:srgbClr val="0000CC"/>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C636AA84-FAF4-8A13-542F-A5EDF195205E}"/>
              </a:ext>
            </a:extLst>
          </p:cNvPr>
          <p:cNvPicPr>
            <a:picLocks noChangeAspect="1"/>
          </p:cNvPicPr>
          <p:nvPr/>
        </p:nvPicPr>
        <p:blipFill>
          <a:blip r:embed="rId4"/>
          <a:stretch>
            <a:fillRect/>
          </a:stretch>
        </p:blipFill>
        <p:spPr>
          <a:xfrm>
            <a:off x="7146359" y="5237075"/>
            <a:ext cx="2166235" cy="1559137"/>
          </a:xfrm>
          <a:prstGeom prst="rect">
            <a:avLst/>
          </a:prstGeom>
        </p:spPr>
      </p:pic>
      <p:pic>
        <p:nvPicPr>
          <p:cNvPr id="11" name="Picture 10">
            <a:extLst>
              <a:ext uri="{FF2B5EF4-FFF2-40B4-BE49-F238E27FC236}">
                <a16:creationId xmlns:a16="http://schemas.microsoft.com/office/drawing/2014/main" id="{ED9917B6-2892-28D4-3BA1-374AE751C6CD}"/>
              </a:ext>
            </a:extLst>
          </p:cNvPr>
          <p:cNvPicPr>
            <a:picLocks noChangeAspect="1"/>
          </p:cNvPicPr>
          <p:nvPr/>
        </p:nvPicPr>
        <p:blipFill>
          <a:blip r:embed="rId5"/>
          <a:stretch>
            <a:fillRect/>
          </a:stretch>
        </p:blipFill>
        <p:spPr>
          <a:xfrm>
            <a:off x="8937055" y="4696623"/>
            <a:ext cx="1353688" cy="1453894"/>
          </a:xfrm>
          <a:prstGeom prst="rect">
            <a:avLst/>
          </a:prstGeom>
        </p:spPr>
      </p:pic>
      <p:pic>
        <p:nvPicPr>
          <p:cNvPr id="12" name="Picture 11">
            <a:extLst>
              <a:ext uri="{FF2B5EF4-FFF2-40B4-BE49-F238E27FC236}">
                <a16:creationId xmlns:a16="http://schemas.microsoft.com/office/drawing/2014/main" id="{A9C10FD3-E7F2-C750-88E2-D6C222F1C570}"/>
              </a:ext>
            </a:extLst>
          </p:cNvPr>
          <p:cNvPicPr>
            <a:picLocks noChangeAspect="1"/>
          </p:cNvPicPr>
          <p:nvPr/>
        </p:nvPicPr>
        <p:blipFill>
          <a:blip r:embed="rId6"/>
          <a:stretch>
            <a:fillRect/>
          </a:stretch>
        </p:blipFill>
        <p:spPr>
          <a:xfrm>
            <a:off x="10325800" y="4696623"/>
            <a:ext cx="1410786" cy="1453894"/>
          </a:xfrm>
          <a:prstGeom prst="rect">
            <a:avLst/>
          </a:prstGeom>
        </p:spPr>
      </p:pic>
      <p:pic>
        <p:nvPicPr>
          <p:cNvPr id="13" name="Picture 12">
            <a:extLst>
              <a:ext uri="{FF2B5EF4-FFF2-40B4-BE49-F238E27FC236}">
                <a16:creationId xmlns:a16="http://schemas.microsoft.com/office/drawing/2014/main" id="{A703300C-0A24-D699-6013-CD6BD17FA215}"/>
              </a:ext>
            </a:extLst>
          </p:cNvPr>
          <p:cNvPicPr>
            <a:picLocks noChangeAspect="1"/>
          </p:cNvPicPr>
          <p:nvPr/>
        </p:nvPicPr>
        <p:blipFill>
          <a:blip r:embed="rId7"/>
          <a:stretch>
            <a:fillRect/>
          </a:stretch>
        </p:blipFill>
        <p:spPr>
          <a:xfrm>
            <a:off x="8014116" y="1253559"/>
            <a:ext cx="3733059" cy="2713931"/>
          </a:xfrm>
          <a:prstGeom prst="rect">
            <a:avLst/>
          </a:prstGeom>
        </p:spPr>
      </p:pic>
      <p:pic>
        <p:nvPicPr>
          <p:cNvPr id="14" name="Picture 13">
            <a:extLst>
              <a:ext uri="{FF2B5EF4-FFF2-40B4-BE49-F238E27FC236}">
                <a16:creationId xmlns:a16="http://schemas.microsoft.com/office/drawing/2014/main" id="{BA0A54A8-A426-0394-9792-46795FE0E8B5}"/>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979443" y="2883148"/>
            <a:ext cx="1609780" cy="86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6">
            <a:extLst>
              <a:ext uri="{FF2B5EF4-FFF2-40B4-BE49-F238E27FC236}">
                <a16:creationId xmlns:a16="http://schemas.microsoft.com/office/drawing/2014/main" id="{228C9DF1-22D6-BCC1-AD14-BB8519C7BB81}"/>
              </a:ext>
            </a:extLst>
          </p:cNvPr>
          <p:cNvSpPr txBox="1"/>
          <p:nvPr/>
        </p:nvSpPr>
        <p:spPr>
          <a:xfrm>
            <a:off x="7623689" y="2237759"/>
            <a:ext cx="2356735"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rPr>
              <a:t>800 MHz 5-cell </a:t>
            </a:r>
            <a:r>
              <a:rPr kumimoji="0" lang="en-US" sz="1600" b="1" i="0" u="none" strike="noStrike" kern="1200" cap="none" spc="0" normalizeH="0" baseline="0" noProof="0" dirty="0" err="1">
                <a:ln>
                  <a:noFill/>
                </a:ln>
                <a:solidFill>
                  <a:srgbClr val="0C377B"/>
                </a:solidFill>
                <a:effectLst/>
                <a:uLnTx/>
                <a:uFillTx/>
                <a:latin typeface="Calibri" panose="020F0502020204030204"/>
                <a:ea typeface="+mn-ea"/>
                <a:cs typeface="+mn-cs"/>
              </a:rPr>
              <a:t>Nb</a:t>
            </a:r>
            <a:endPar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rPr>
              <a:t>prototype / JLAB, 2 K</a:t>
            </a:r>
            <a:endParaRPr kumimoji="0" lang="en-GB" sz="16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pic>
        <p:nvPicPr>
          <p:cNvPr id="16" name="Picture 15" descr="A picture containing drawing&#10;&#10;Description automatically generated">
            <a:extLst>
              <a:ext uri="{FF2B5EF4-FFF2-40B4-BE49-F238E27FC236}">
                <a16:creationId xmlns:a16="http://schemas.microsoft.com/office/drawing/2014/main" id="{F51C5094-4570-3BBC-69C0-D9FCC8CF43E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219611" y="718134"/>
            <a:ext cx="1782866" cy="517606"/>
          </a:xfrm>
          <a:prstGeom prst="rect">
            <a:avLst/>
          </a:prstGeom>
        </p:spPr>
      </p:pic>
      <p:pic>
        <p:nvPicPr>
          <p:cNvPr id="17" name="Picture 16" descr="Text&#10;&#10;Description automatically generated with low confidence">
            <a:extLst>
              <a:ext uri="{FF2B5EF4-FFF2-40B4-BE49-F238E27FC236}">
                <a16:creationId xmlns:a16="http://schemas.microsoft.com/office/drawing/2014/main" id="{D9835773-8944-BC32-3358-C5D3774A79A4}"/>
              </a:ext>
            </a:extLst>
          </p:cNvPr>
          <p:cNvPicPr>
            <a:picLocks noChangeAspect="1"/>
          </p:cNvPicPr>
          <p:nvPr/>
        </p:nvPicPr>
        <p:blipFill>
          <a:blip r:embed="rId10"/>
          <a:stretch>
            <a:fillRect/>
          </a:stretch>
        </p:blipFill>
        <p:spPr>
          <a:xfrm>
            <a:off x="10838498" y="5867628"/>
            <a:ext cx="1347078" cy="896419"/>
          </a:xfrm>
          <a:prstGeom prst="rect">
            <a:avLst/>
          </a:prstGeom>
        </p:spPr>
      </p:pic>
      <p:sp>
        <p:nvSpPr>
          <p:cNvPr id="18" name="TextBox 17">
            <a:extLst>
              <a:ext uri="{FF2B5EF4-FFF2-40B4-BE49-F238E27FC236}">
                <a16:creationId xmlns:a16="http://schemas.microsoft.com/office/drawing/2014/main" id="{503D9FC1-4C36-DA75-22D8-C355C622F887}"/>
              </a:ext>
            </a:extLst>
          </p:cNvPr>
          <p:cNvSpPr txBox="1"/>
          <p:nvPr/>
        </p:nvSpPr>
        <p:spPr>
          <a:xfrm>
            <a:off x="10863184" y="1686541"/>
            <a:ext cx="1353534"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F. Marhauser</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19" name="Picture 18">
            <a:extLst>
              <a:ext uri="{FF2B5EF4-FFF2-40B4-BE49-F238E27FC236}">
                <a16:creationId xmlns:a16="http://schemas.microsoft.com/office/drawing/2014/main" id="{5D88D8EE-F751-8541-A86A-FCFF36FFB975}"/>
              </a:ext>
            </a:extLst>
          </p:cNvPr>
          <p:cNvPicPr>
            <a:picLocks noChangeAspect="1"/>
          </p:cNvPicPr>
          <p:nvPr/>
        </p:nvPicPr>
        <p:blipFill rotWithShape="1">
          <a:blip r:embed="rId11"/>
          <a:srcRect r="3846" b="17716"/>
          <a:stretch/>
        </p:blipFill>
        <p:spPr>
          <a:xfrm>
            <a:off x="154066" y="1704324"/>
            <a:ext cx="4168007" cy="1360008"/>
          </a:xfrm>
          <a:prstGeom prst="rect">
            <a:avLst/>
          </a:prstGeom>
        </p:spPr>
      </p:pic>
      <p:sp>
        <p:nvSpPr>
          <p:cNvPr id="20" name="TextBox 16">
            <a:extLst>
              <a:ext uri="{FF2B5EF4-FFF2-40B4-BE49-F238E27FC236}">
                <a16:creationId xmlns:a16="http://schemas.microsoft.com/office/drawing/2014/main" id="{6F8194A7-1E36-3806-3DDC-FF41FCD17629}"/>
              </a:ext>
            </a:extLst>
          </p:cNvPr>
          <p:cNvSpPr txBox="1"/>
          <p:nvPr/>
        </p:nvSpPr>
        <p:spPr>
          <a:xfrm>
            <a:off x="4437658" y="1428246"/>
            <a:ext cx="1000110" cy="132343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rPr>
              <a:t>400 MHz 1-,2- &amp; 4-cell Nb/Cu , 4.5 K</a:t>
            </a:r>
          </a:p>
        </p:txBody>
      </p:sp>
      <p:sp>
        <p:nvSpPr>
          <p:cNvPr id="21" name="TextBox 20">
            <a:extLst>
              <a:ext uri="{FF2B5EF4-FFF2-40B4-BE49-F238E27FC236}">
                <a16:creationId xmlns:a16="http://schemas.microsoft.com/office/drawing/2014/main" id="{4F6868AB-CC69-139A-B9E3-03488F88716B}"/>
              </a:ext>
            </a:extLst>
          </p:cNvPr>
          <p:cNvSpPr txBox="1"/>
          <p:nvPr/>
        </p:nvSpPr>
        <p:spPr>
          <a:xfrm>
            <a:off x="203695" y="3244258"/>
            <a:ext cx="457842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FPC &amp; HOM coupler, cryomodule, thin-film coatings…</a:t>
            </a:r>
            <a:endParaRPr kumimoji="0" lang="en-GB" sz="2400" b="0" i="0" u="none" strike="noStrike" kern="0" cap="none" spc="0" normalizeH="0" baseline="0" noProof="0" dirty="0">
              <a:ln>
                <a:noFill/>
              </a:ln>
              <a:solidFill>
                <a:srgbClr val="0000CC"/>
              </a:solidFill>
              <a:effectLst/>
              <a:uLnTx/>
              <a:uFillTx/>
              <a:latin typeface="Calibri" panose="020F0502020204030204"/>
              <a:ea typeface="+mn-ea"/>
              <a:cs typeface="+mn-cs"/>
            </a:endParaRPr>
          </a:p>
        </p:txBody>
      </p:sp>
      <p:pic>
        <p:nvPicPr>
          <p:cNvPr id="23" name="Picture 22">
            <a:extLst>
              <a:ext uri="{FF2B5EF4-FFF2-40B4-BE49-F238E27FC236}">
                <a16:creationId xmlns:a16="http://schemas.microsoft.com/office/drawing/2014/main" id="{12121F43-AF31-FA29-DFA1-A9B6988D221C}"/>
              </a:ext>
            </a:extLst>
          </p:cNvPr>
          <p:cNvPicPr>
            <a:picLocks noChangeAspect="1"/>
          </p:cNvPicPr>
          <p:nvPr/>
        </p:nvPicPr>
        <p:blipFill>
          <a:blip r:embed="rId12"/>
          <a:stretch>
            <a:fillRect/>
          </a:stretch>
        </p:blipFill>
        <p:spPr>
          <a:xfrm>
            <a:off x="7186019" y="4651540"/>
            <a:ext cx="1248511" cy="523220"/>
          </a:xfrm>
          <a:prstGeom prst="rect">
            <a:avLst/>
          </a:prstGeom>
        </p:spPr>
      </p:pic>
      <p:pic>
        <p:nvPicPr>
          <p:cNvPr id="24" name="Picture 23" descr="A picture containing indoor, building, table, sitting&#10;&#10;Description automatically generated">
            <a:extLst>
              <a:ext uri="{FF2B5EF4-FFF2-40B4-BE49-F238E27FC236}">
                <a16:creationId xmlns:a16="http://schemas.microsoft.com/office/drawing/2014/main" id="{1E7C2BD4-4E43-AFFA-872C-D0F4B4D1B4E6}"/>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575205" y="1281793"/>
            <a:ext cx="1834682" cy="2446242"/>
          </a:xfrm>
          <a:prstGeom prst="rect">
            <a:avLst/>
          </a:prstGeom>
        </p:spPr>
      </p:pic>
      <p:sp>
        <p:nvSpPr>
          <p:cNvPr id="25" name="TextBox 24">
            <a:extLst>
              <a:ext uri="{FF2B5EF4-FFF2-40B4-BE49-F238E27FC236}">
                <a16:creationId xmlns:a16="http://schemas.microsoft.com/office/drawing/2014/main" id="{0336A8FF-2C44-FFBD-9274-101CE2975EF4}"/>
              </a:ext>
            </a:extLst>
          </p:cNvPr>
          <p:cNvSpPr txBox="1"/>
          <p:nvPr/>
        </p:nvSpPr>
        <p:spPr>
          <a:xfrm>
            <a:off x="9632407" y="6504998"/>
            <a:ext cx="1353534"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M. Koratzinos</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27" name="Title 1">
            <a:extLst>
              <a:ext uri="{FF2B5EF4-FFF2-40B4-BE49-F238E27FC236}">
                <a16:creationId xmlns:a16="http://schemas.microsoft.com/office/drawing/2014/main" id="{02010B2E-8073-7086-9406-205197A1E44D}"/>
              </a:ext>
            </a:extLst>
          </p:cNvPr>
          <p:cNvSpPr txBox="1">
            <a:spLocks/>
          </p:cNvSpPr>
          <p:nvPr/>
        </p:nvSpPr>
        <p:spPr>
          <a:xfrm>
            <a:off x="-28930" y="0"/>
            <a:ext cx="12220930" cy="72631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0" cap="none" spc="0" normalizeH="0" baseline="0" noProof="0" dirty="0">
                <a:ln>
                  <a:noFill/>
                </a:ln>
                <a:solidFill>
                  <a:srgbClr val="FFFF00"/>
                </a:solidFill>
                <a:effectLst/>
                <a:uLnTx/>
                <a:uFillTx/>
                <a:latin typeface="Arial"/>
                <a:ea typeface="+mj-ea"/>
                <a:cs typeface="+mj-cs"/>
              </a:rPr>
              <a:t>          FCC-</a:t>
            </a:r>
            <a:r>
              <a:rPr kumimoji="0" lang="en-US" sz="4000" b="1" i="0" u="none" strike="noStrike" kern="0" cap="none" spc="0" normalizeH="0" baseline="0" noProof="0" dirty="0" err="1">
                <a:ln>
                  <a:noFill/>
                </a:ln>
                <a:solidFill>
                  <a:srgbClr val="FFFF00"/>
                </a:solidFill>
                <a:effectLst/>
                <a:uLnTx/>
                <a:uFillTx/>
                <a:latin typeface="Arial"/>
                <a:ea typeface="+mj-ea"/>
                <a:cs typeface="+mj-cs"/>
              </a:rPr>
              <a:t>ee</a:t>
            </a:r>
            <a:r>
              <a:rPr kumimoji="0" lang="en-US" sz="4000" b="1" i="0" u="none" strike="noStrike" kern="0" cap="none" spc="0" normalizeH="0" baseline="0" noProof="0" dirty="0">
                <a:ln>
                  <a:noFill/>
                </a:ln>
                <a:solidFill>
                  <a:srgbClr val="FFFF00"/>
                </a:solidFill>
                <a:effectLst/>
                <a:uLnTx/>
                <a:uFillTx/>
                <a:latin typeface="Arial"/>
                <a:ea typeface="+mj-ea"/>
                <a:cs typeface="+mj-cs"/>
              </a:rPr>
              <a:t> Accelerator R&amp;D Examples</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28" name="Picture 27" descr="A picture containing icon&#10;&#10;Description automatically generated">
            <a:extLst>
              <a:ext uri="{FF2B5EF4-FFF2-40B4-BE49-F238E27FC236}">
                <a16:creationId xmlns:a16="http://schemas.microsoft.com/office/drawing/2014/main" id="{6F64FEE2-F4EC-8AD0-3F2B-9104758068BC}"/>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03695" y="66029"/>
            <a:ext cx="1935386" cy="654292"/>
          </a:xfrm>
          <a:prstGeom prst="rect">
            <a:avLst/>
          </a:prstGeom>
        </p:spPr>
      </p:pic>
    </p:spTree>
    <p:extLst>
      <p:ext uri="{BB962C8B-B14F-4D97-AF65-F5344CB8AC3E}">
        <p14:creationId xmlns:p14="http://schemas.microsoft.com/office/powerpoint/2010/main" val="41269482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7129"/>
          <a:stretch/>
        </p:blipFill>
        <p:spPr>
          <a:xfrm>
            <a:off x="191344" y="5044084"/>
            <a:ext cx="2674616" cy="1792536"/>
          </a:xfrm>
          <a:prstGeom prst="rect">
            <a:avLst/>
          </a:prstGeom>
        </p:spPr>
      </p:pic>
      <p:sp>
        <p:nvSpPr>
          <p:cNvPr id="2" name="Content Placeholder 1"/>
          <p:cNvSpPr>
            <a:spLocks noGrp="1"/>
          </p:cNvSpPr>
          <p:nvPr>
            <p:ph idx="4294967295"/>
          </p:nvPr>
        </p:nvSpPr>
        <p:spPr>
          <a:xfrm>
            <a:off x="6528048" y="3739711"/>
            <a:ext cx="5249778" cy="1273465"/>
          </a:xfrm>
        </p:spPr>
        <p:txBody>
          <a:bodyPr>
            <a:noAutofit/>
          </a:bodyPr>
          <a:lstStyle/>
          <a:p>
            <a:pPr marL="0" indent="0">
              <a:spcBef>
                <a:spcPts val="1200"/>
              </a:spcBef>
              <a:buClr>
                <a:schemeClr val="tx2"/>
              </a:buClr>
              <a:buNone/>
            </a:pPr>
            <a:r>
              <a:rPr lang="en-US" sz="2200" dirty="0"/>
              <a:t>Similar performance increase as from Tevatron to LHC</a:t>
            </a:r>
          </a:p>
          <a:p>
            <a:pPr marL="0" indent="0">
              <a:spcBef>
                <a:spcPts val="1200"/>
              </a:spcBef>
              <a:buClr>
                <a:schemeClr val="tx2"/>
              </a:buClr>
              <a:buNone/>
            </a:pPr>
            <a:r>
              <a:rPr lang="en-US" sz="2200" b="1" dirty="0">
                <a:solidFill>
                  <a:srgbClr val="003399"/>
                </a:solidFill>
              </a:rPr>
              <a:t>Key technology: high-field magnets</a:t>
            </a:r>
          </a:p>
        </p:txBody>
      </p:sp>
      <p:sp>
        <p:nvSpPr>
          <p:cNvPr id="15" name="TextBox 14"/>
          <p:cNvSpPr txBox="1"/>
          <p:nvPr/>
        </p:nvSpPr>
        <p:spPr>
          <a:xfrm>
            <a:off x="8505025" y="5229200"/>
            <a:ext cx="1767439" cy="1477328"/>
          </a:xfrm>
          <a:prstGeom prst="rect">
            <a:avLst/>
          </a:prstGeom>
          <a:solidFill>
            <a:schemeClr val="accent4">
              <a:lumMod val="40000"/>
              <a:lumOff val="6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FNAL dipole demonstrator</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4-layer </a:t>
            </a:r>
            <a:r>
              <a:rPr kumimoji="0" lang="en-US" sz="1800" b="1" i="0" u="none" strike="noStrike" kern="1200" cap="none" spc="0" normalizeH="0" baseline="0" noProof="0" dirty="0" err="1">
                <a:ln>
                  <a:noFill/>
                </a:ln>
                <a:solidFill>
                  <a:srgbClr val="0C377B"/>
                </a:solidFill>
                <a:effectLst/>
                <a:uLnTx/>
                <a:uFillTx/>
                <a:latin typeface="Arial"/>
                <a:ea typeface="+mn-ea"/>
                <a:cs typeface="+mn-cs"/>
              </a:rPr>
              <a:t>cos</a:t>
            </a:r>
            <a:r>
              <a:rPr kumimoji="0" lang="en-US" sz="1800" b="1" i="0" u="none" strike="noStrike" kern="1200" cap="none" spc="0" normalizeH="0" baseline="0" noProof="0" dirty="0" err="1">
                <a:ln>
                  <a:noFill/>
                </a:ln>
                <a:solidFill>
                  <a:srgbClr val="0C377B"/>
                </a:solidFill>
                <a:effectLst/>
                <a:uLnTx/>
                <a:uFillTx/>
                <a:latin typeface="Symbol" panose="05050102010706020507" pitchFamily="18" charset="2"/>
                <a:ea typeface="+mn-ea"/>
                <a:cs typeface="+mn-cs"/>
              </a:rPr>
              <a:t>J</a:t>
            </a:r>
            <a:r>
              <a:rPr kumimoji="0" lang="en-US" sz="1800" b="1" i="0" u="none" strike="noStrike" kern="1200" cap="none" spc="0" normalizeH="0" baseline="0" noProof="0" dirty="0">
                <a:ln>
                  <a:noFill/>
                </a:ln>
                <a:solidFill>
                  <a:srgbClr val="0C377B"/>
                </a:solidFill>
                <a:effectLst/>
                <a:uLnTx/>
                <a:uFillTx/>
                <a:latin typeface="Arial"/>
                <a:ea typeface="+mn-ea"/>
                <a:cs typeface="+mn-cs"/>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14.5 T Nb</a:t>
            </a:r>
            <a:r>
              <a:rPr kumimoji="0" lang="en-US" sz="1800" b="1" i="0" u="none" strike="noStrike" kern="1200" cap="none" spc="0" normalizeH="0" baseline="-25000" noProof="0" dirty="0">
                <a:ln>
                  <a:noFill/>
                </a:ln>
                <a:solidFill>
                  <a:srgbClr val="0C377B"/>
                </a:solidFill>
                <a:effectLst/>
                <a:uLnTx/>
                <a:uFillTx/>
                <a:latin typeface="Arial"/>
                <a:ea typeface="+mn-ea"/>
                <a:cs typeface="+mn-cs"/>
              </a:rPr>
              <a:t>3</a:t>
            </a:r>
            <a:r>
              <a:rPr kumimoji="0" lang="en-US" sz="1800" b="1" i="0" u="none" strike="noStrike" kern="1200" cap="none" spc="0" normalizeH="0" baseline="0" noProof="0" dirty="0">
                <a:ln>
                  <a:noFill/>
                </a:ln>
                <a:solidFill>
                  <a:srgbClr val="0C377B"/>
                </a:solidFill>
                <a:effectLst/>
                <a:uLnTx/>
                <a:uFillTx/>
                <a:latin typeface="Arial"/>
                <a:ea typeface="+mn-ea"/>
                <a:cs typeface="+mn-cs"/>
              </a:rPr>
              <a:t>Sn     in 2019</a:t>
            </a:r>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120" y="1052736"/>
            <a:ext cx="5934147" cy="3146493"/>
          </a:xfrm>
          <a:prstGeom prst="rect">
            <a:avLst/>
          </a:prstGeom>
        </p:spPr>
      </p:pic>
      <p:sp>
        <p:nvSpPr>
          <p:cNvPr id="19" name="TextBox 18"/>
          <p:cNvSpPr txBox="1"/>
          <p:nvPr/>
        </p:nvSpPr>
        <p:spPr>
          <a:xfrm>
            <a:off x="-240704" y="4149080"/>
            <a:ext cx="3001149" cy="9233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from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LHC technology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8.3 T </a:t>
            </a:r>
            <a:r>
              <a:rPr kumimoji="0" lang="en-US" sz="1800" b="1" i="0" u="none" strike="noStrike" kern="1200" cap="none" spc="0" normalizeH="0" baseline="0" noProof="0" dirty="0" err="1">
                <a:ln>
                  <a:noFill/>
                </a:ln>
                <a:solidFill>
                  <a:srgbClr val="0C377B"/>
                </a:solidFill>
                <a:effectLst/>
                <a:uLnTx/>
                <a:uFillTx/>
                <a:latin typeface="Arial"/>
                <a:ea typeface="+mn-ea"/>
                <a:cs typeface="+mn-cs"/>
              </a:rPr>
              <a:t>NbTi</a:t>
            </a:r>
            <a:r>
              <a:rPr kumimoji="0" lang="en-US" sz="1800" b="1" i="0" u="none" strike="noStrike" kern="1200" cap="none" spc="0" normalizeH="0" baseline="0" noProof="0" dirty="0">
                <a:ln>
                  <a:noFill/>
                </a:ln>
                <a:solidFill>
                  <a:srgbClr val="0C377B"/>
                </a:solidFill>
                <a:effectLst/>
                <a:uLnTx/>
                <a:uFillTx/>
                <a:latin typeface="Arial"/>
                <a:ea typeface="+mn-ea"/>
                <a:cs typeface="+mn-cs"/>
              </a:rPr>
              <a:t> dipole</a:t>
            </a:r>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20" name="TextBox 19"/>
          <p:cNvSpPr txBox="1"/>
          <p:nvPr/>
        </p:nvSpPr>
        <p:spPr>
          <a:xfrm>
            <a:off x="3173914" y="4159747"/>
            <a:ext cx="2634054" cy="95410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via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HL-LHC technology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rPr>
              <a:t>12 T Nb</a:t>
            </a:r>
            <a:r>
              <a:rPr kumimoji="0" lang="en-US" sz="2000" b="1" i="0" u="none" strike="noStrike" kern="1200" cap="none" spc="0" normalizeH="0" baseline="-25000" noProof="0" dirty="0">
                <a:ln>
                  <a:noFill/>
                </a:ln>
                <a:solidFill>
                  <a:srgbClr val="0C377B"/>
                </a:solidFill>
                <a:effectLst/>
                <a:uLnTx/>
                <a:uFillTx/>
                <a:latin typeface="Calibri" panose="020F0502020204030204"/>
                <a:ea typeface="+mn-ea"/>
                <a:cs typeface="+mn-cs"/>
              </a:rPr>
              <a:t>3</a:t>
            </a:r>
            <a:r>
              <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rPr>
              <a:t>Sn quadrupole</a:t>
            </a:r>
            <a:endParaRPr kumimoji="0" lang="en-US" sz="2000" b="0" i="0" u="none" strike="noStrike" kern="1200" cap="none" spc="0" normalizeH="0" baseline="0" noProof="0" dirty="0">
              <a:ln>
                <a:noFill/>
              </a:ln>
              <a:solidFill>
                <a:srgbClr val="0C377B"/>
              </a:solidFill>
              <a:effectLst/>
              <a:uLnTx/>
              <a:uFillTx/>
              <a:latin typeface="Arial"/>
              <a:ea typeface="+mn-ea"/>
              <a:cs typeface="+mn-cs"/>
            </a:endParaRPr>
          </a:p>
        </p:txBody>
      </p:sp>
      <p:cxnSp>
        <p:nvCxnSpPr>
          <p:cNvPr id="22" name="Straight Arrow Connector 21"/>
          <p:cNvCxnSpPr/>
          <p:nvPr/>
        </p:nvCxnSpPr>
        <p:spPr>
          <a:xfrm flipV="1">
            <a:off x="3604509" y="2080671"/>
            <a:ext cx="576064" cy="393292"/>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26" name="Straight Arrow Connector 25"/>
          <p:cNvCxnSpPr/>
          <p:nvPr/>
        </p:nvCxnSpPr>
        <p:spPr>
          <a:xfrm flipV="1">
            <a:off x="4410012" y="1524482"/>
            <a:ext cx="576064" cy="393292"/>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27" name="Straight Arrow Connector 26"/>
          <p:cNvCxnSpPr/>
          <p:nvPr/>
        </p:nvCxnSpPr>
        <p:spPr>
          <a:xfrm>
            <a:off x="2351584" y="5805264"/>
            <a:ext cx="830589" cy="0"/>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16" name="Title 1"/>
          <p:cNvSpPr txBox="1">
            <a:spLocks/>
          </p:cNvSpPr>
          <p:nvPr/>
        </p:nvSpPr>
        <p:spPr>
          <a:xfrm>
            <a:off x="0" y="-49764"/>
            <a:ext cx="12192000" cy="923326"/>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0" cap="none" spc="0" normalizeH="0" baseline="0" noProof="0" dirty="0">
                <a:ln>
                  <a:noFill/>
                </a:ln>
                <a:solidFill>
                  <a:srgbClr val="FFFF00"/>
                </a:solidFill>
                <a:effectLst/>
                <a:uLnTx/>
                <a:uFillTx/>
                <a:latin typeface="Arial"/>
                <a:ea typeface="+mj-ea"/>
                <a:cs typeface="+mj-cs"/>
              </a:rPr>
              <a:t>Stage 2: </a:t>
            </a:r>
            <a:r>
              <a:rPr kumimoji="0" lang="en-US" sz="32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FCC-</a:t>
            </a:r>
            <a:r>
              <a:rPr kumimoji="0" lang="en-US" sz="3200" b="1" i="0" u="none" strike="noStrike" kern="1200" cap="none" spc="0" normalizeH="0" baseline="0" noProof="0" dirty="0" err="1">
                <a:ln>
                  <a:noFill/>
                </a:ln>
                <a:solidFill>
                  <a:srgbClr val="FFFF00"/>
                </a:solidFill>
                <a:effectLst/>
                <a:uLnTx/>
                <a:uFillTx/>
                <a:latin typeface="Arial" panose="020B0604020202020204" pitchFamily="34" charset="0"/>
                <a:ea typeface="+mj-ea"/>
                <a:cs typeface="Arial" panose="020B0604020202020204" pitchFamily="34" charset="0"/>
              </a:rPr>
              <a:t>hh</a:t>
            </a:r>
            <a:r>
              <a:rPr lang="en-US" sz="3200" dirty="0">
                <a:latin typeface="Arial" panose="020B0604020202020204" pitchFamily="34" charset="0"/>
                <a:cs typeface="Arial" panose="020B0604020202020204" pitchFamily="34" charset="0"/>
              </a:rPr>
              <a:t> H</a:t>
            </a:r>
            <a:r>
              <a:rPr kumimoji="0" lang="en-US" sz="3200" b="1" i="0" u="none" strike="noStrike" kern="1200" cap="none" spc="0" normalizeH="0" baseline="0" noProof="0" dirty="0" err="1">
                <a:ln>
                  <a:noFill/>
                </a:ln>
                <a:solidFill>
                  <a:srgbClr val="FFFF00"/>
                </a:solidFill>
                <a:effectLst/>
                <a:uLnTx/>
                <a:uFillTx/>
                <a:latin typeface="Arial" panose="020B0604020202020204" pitchFamily="34" charset="0"/>
                <a:ea typeface="+mj-ea"/>
                <a:cs typeface="Arial" panose="020B0604020202020204" pitchFamily="34" charset="0"/>
              </a:rPr>
              <a:t>ighest</a:t>
            </a:r>
            <a:r>
              <a:rPr kumimoji="0" lang="en-US" sz="32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 </a:t>
            </a:r>
            <a:r>
              <a:rPr lang="en-US" sz="3200" dirty="0">
                <a:latin typeface="Arial" panose="020B0604020202020204" pitchFamily="34" charset="0"/>
                <a:cs typeface="Arial" panose="020B0604020202020204" pitchFamily="34" charset="0"/>
              </a:rPr>
              <a:t>C</a:t>
            </a:r>
            <a:r>
              <a:rPr kumimoji="0" lang="en-US" sz="3200" b="1" i="0" u="none" strike="noStrike" kern="1200" cap="none" spc="0" normalizeH="0" baseline="0" noProof="0" dirty="0" err="1">
                <a:ln>
                  <a:noFill/>
                </a:ln>
                <a:solidFill>
                  <a:srgbClr val="FFFF00"/>
                </a:solidFill>
                <a:effectLst/>
                <a:uLnTx/>
                <a:uFillTx/>
                <a:latin typeface="Arial" panose="020B0604020202020204" pitchFamily="34" charset="0"/>
                <a:ea typeface="+mj-ea"/>
                <a:cs typeface="Arial" panose="020B0604020202020204" pitchFamily="34" charset="0"/>
              </a:rPr>
              <a:t>ollision</a:t>
            </a:r>
            <a:r>
              <a:rPr kumimoji="0" lang="en-US" sz="32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 </a:t>
            </a:r>
            <a:r>
              <a:rPr lang="en-US" sz="3200" dirty="0">
                <a:latin typeface="Arial" panose="020B0604020202020204" pitchFamily="34" charset="0"/>
                <a:cs typeface="Arial" panose="020B0604020202020204" pitchFamily="34" charset="0"/>
              </a:rPr>
              <a:t>E</a:t>
            </a:r>
            <a:r>
              <a:rPr kumimoji="0" lang="en-US" sz="3200" b="1" i="0" u="none" strike="noStrike" kern="1200" cap="none" spc="0" normalizeH="0" baseline="0" noProof="0" dirty="0" err="1">
                <a:ln>
                  <a:noFill/>
                </a:ln>
                <a:solidFill>
                  <a:srgbClr val="FFFF00"/>
                </a:solidFill>
                <a:effectLst/>
                <a:uLnTx/>
                <a:uFillTx/>
                <a:latin typeface="Arial" panose="020B0604020202020204" pitchFamily="34" charset="0"/>
                <a:ea typeface="+mj-ea"/>
                <a:cs typeface="Arial" panose="020B0604020202020204" pitchFamily="34" charset="0"/>
              </a:rPr>
              <a:t>nergies</a:t>
            </a:r>
            <a:endParaRPr kumimoji="0" lang="en-US" sz="36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endParaRPr>
          </a:p>
        </p:txBody>
      </p:sp>
      <p:pic>
        <p:nvPicPr>
          <p:cNvPr id="6" name="Picture 5">
            <a:extLst>
              <a:ext uri="{FF2B5EF4-FFF2-40B4-BE49-F238E27FC236}">
                <a16:creationId xmlns:a16="http://schemas.microsoft.com/office/drawing/2014/main" id="{1DEF8952-17D8-4139-8075-39ED7CE797DA}"/>
              </a:ext>
            </a:extLst>
          </p:cNvPr>
          <p:cNvPicPr>
            <a:picLocks noChangeAspect="1"/>
          </p:cNvPicPr>
          <p:nvPr/>
        </p:nvPicPr>
        <p:blipFill>
          <a:blip r:embed="rId4"/>
          <a:stretch>
            <a:fillRect/>
          </a:stretch>
        </p:blipFill>
        <p:spPr>
          <a:xfrm>
            <a:off x="6240016" y="5149624"/>
            <a:ext cx="2242223" cy="1681667"/>
          </a:xfrm>
          <a:prstGeom prst="rect">
            <a:avLst/>
          </a:prstGeom>
        </p:spPr>
      </p:pic>
      <p:pic>
        <p:nvPicPr>
          <p:cNvPr id="4" name="Picture 3">
            <a:extLst>
              <a:ext uri="{FF2B5EF4-FFF2-40B4-BE49-F238E27FC236}">
                <a16:creationId xmlns:a16="http://schemas.microsoft.com/office/drawing/2014/main" id="{2ABDBB53-6551-4FE2-9241-EE34F823B830}"/>
              </a:ext>
            </a:extLst>
          </p:cNvPr>
          <p:cNvPicPr>
            <a:picLocks noChangeAspect="1"/>
          </p:cNvPicPr>
          <p:nvPr/>
        </p:nvPicPr>
        <p:blipFill>
          <a:blip r:embed="rId5"/>
          <a:stretch>
            <a:fillRect/>
          </a:stretch>
        </p:blipFill>
        <p:spPr>
          <a:xfrm>
            <a:off x="3265971" y="5149625"/>
            <a:ext cx="2533755" cy="1692092"/>
          </a:xfrm>
          <a:prstGeom prst="rect">
            <a:avLst/>
          </a:prstGeom>
        </p:spPr>
      </p:pic>
      <p:pic>
        <p:nvPicPr>
          <p:cNvPr id="21" name="Picture 20" descr="A picture containing icon&#10;&#10;Description automatically generated">
            <a:extLst>
              <a:ext uri="{FF2B5EF4-FFF2-40B4-BE49-F238E27FC236}">
                <a16:creationId xmlns:a16="http://schemas.microsoft.com/office/drawing/2014/main" id="{2D4C270D-72D7-4C01-9895-16DD31C4D35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9620" y="110412"/>
            <a:ext cx="1935386" cy="654292"/>
          </a:xfrm>
          <a:prstGeom prst="rect">
            <a:avLst/>
          </a:prstGeom>
        </p:spPr>
      </p:pic>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D8E7B12E-A9AB-AC6E-64E5-100E34867C87}"/>
                  </a:ext>
                </a:extLst>
              </p:cNvPr>
              <p:cNvSpPr txBox="1"/>
              <p:nvPr/>
            </p:nvSpPr>
            <p:spPr>
              <a:xfrm>
                <a:off x="6550177" y="1195332"/>
                <a:ext cx="5460429" cy="2277547"/>
              </a:xfrm>
              <a:prstGeom prst="rect">
                <a:avLst/>
              </a:prstGeom>
              <a:solidFill>
                <a:srgbClr val="C00000"/>
              </a:solid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14:m>
                  <m:oMath xmlns:m="http://schemas.openxmlformats.org/officeDocument/2006/math">
                    <m:r>
                      <a:rPr kumimoji="0" lang="en-US" sz="2200" b="1" i="1" u="none" strike="noStrike" kern="1200" cap="none" spc="0" normalizeH="0" baseline="0" noProof="0" dirty="0" smtClean="0">
                        <a:ln>
                          <a:noFill/>
                        </a:ln>
                        <a:solidFill>
                          <a:prstClr val="white"/>
                        </a:solidFill>
                        <a:effectLst/>
                        <a:uLnTx/>
                        <a:uFillTx/>
                        <a:latin typeface="Cambria Math" panose="02040503050406030204" pitchFamily="18" charset="0"/>
                        <a:ea typeface="+mn-ea"/>
                        <a:cs typeface="+mn-cs"/>
                      </a:rPr>
                      <m:t>~</m:t>
                    </m:r>
                    <m:r>
                      <a:rPr kumimoji="0" lang="fr-CH" sz="2200" b="1" i="0" u="none" strike="noStrike" kern="1200" cap="none" spc="0" normalizeH="0" baseline="0" noProof="0" dirty="0" smtClean="0">
                        <a:ln>
                          <a:noFill/>
                        </a:ln>
                        <a:solidFill>
                          <a:prstClr val="white"/>
                        </a:solidFill>
                        <a:effectLst/>
                        <a:uLnTx/>
                        <a:uFillTx/>
                        <a:latin typeface="Cambria Math" panose="02040503050406030204" pitchFamily="18" charset="0"/>
                        <a:ea typeface="+mn-ea"/>
                        <a:cs typeface="+mn-cs"/>
                      </a:rPr>
                      <m:t>𝐎</m:t>
                    </m:r>
                  </m:oMath>
                </a14:m>
                <a:r>
                  <a:rPr kumimoji="0" lang="en-US" sz="2200" b="1" i="0" u="none" strike="noStrike" kern="1200" cap="none" spc="0" normalizeH="0" baseline="0" noProof="0" dirty="0">
                    <a:ln>
                      <a:noFill/>
                    </a:ln>
                    <a:solidFill>
                      <a:prstClr val="white"/>
                    </a:solidFill>
                    <a:effectLst/>
                    <a:uLnTx/>
                    <a:uFillTx/>
                    <a:latin typeface="Calibri" panose="020F0502020204030204"/>
                    <a:ea typeface="+mn-ea"/>
                    <a:cs typeface="+mn-cs"/>
                  </a:rPr>
                  <a:t>rder of magnitude performance increase in both energy &amp; luminosity </a:t>
                </a:r>
                <a:r>
                  <a:rPr kumimoji="0" lang="en-US" sz="2200" b="1" i="0" u="none" strike="noStrike" kern="1200" cap="none" spc="0" normalizeH="0" baseline="0" noProof="0" dirty="0" err="1">
                    <a:ln>
                      <a:noFill/>
                    </a:ln>
                    <a:solidFill>
                      <a:prstClr val="white"/>
                    </a:solidFill>
                    <a:effectLst/>
                    <a:uLnTx/>
                    <a:uFillTx/>
                    <a:latin typeface="Calibri" panose="020F0502020204030204"/>
                    <a:ea typeface="+mn-ea"/>
                    <a:cs typeface="+mn-cs"/>
                  </a:rPr>
                  <a:t>w.r.t.</a:t>
                </a:r>
                <a:r>
                  <a:rPr kumimoji="0" lang="en-US" sz="2200" b="1" i="0" u="none" strike="noStrike" kern="1200" cap="none" spc="0" normalizeH="0" baseline="0" noProof="0" dirty="0">
                    <a:ln>
                      <a:noFill/>
                    </a:ln>
                    <a:solidFill>
                      <a:prstClr val="white"/>
                    </a:solidFill>
                    <a:effectLst/>
                    <a:uLnTx/>
                    <a:uFillTx/>
                    <a:latin typeface="Calibri" panose="020F0502020204030204"/>
                    <a:ea typeface="+mn-ea"/>
                    <a:cs typeface="+mn-cs"/>
                  </a:rPr>
                  <a:t> LHC</a:t>
                </a:r>
              </a:p>
              <a:p>
                <a:pPr marL="0" marR="0" lvl="0" indent="0" algn="l" defTabSz="914400" rtl="0" eaLnBrk="1" fontAlgn="auto" latinLnBrk="0" hangingPunct="1">
                  <a:lnSpc>
                    <a:spcPct val="100000"/>
                  </a:lnSpc>
                  <a:spcBef>
                    <a:spcPts val="600"/>
                  </a:spcBef>
                  <a:spcAft>
                    <a:spcPts val="0"/>
                  </a:spcAft>
                  <a:buClrTx/>
                  <a:buSzTx/>
                  <a:buFontTx/>
                  <a:buNone/>
                  <a:tabLst/>
                  <a:defRPr/>
                </a:pPr>
                <a14:m>
                  <m:oMath xmlns:m="http://schemas.openxmlformats.org/officeDocument/2006/math">
                    <m:r>
                      <a:rPr kumimoji="0" lang="en-US" sz="2200" b="1" i="1" u="none" strike="noStrike" kern="1200" cap="none" spc="0" normalizeH="0" baseline="0" noProof="0" dirty="0" smtClean="0">
                        <a:ln>
                          <a:noFill/>
                        </a:ln>
                        <a:solidFill>
                          <a:prstClr val="white"/>
                        </a:solidFill>
                        <a:effectLst/>
                        <a:uLnTx/>
                        <a:uFillTx/>
                        <a:latin typeface="Cambria Math" panose="02040503050406030204" pitchFamily="18" charset="0"/>
                        <a:ea typeface="+mn-ea"/>
                        <a:cs typeface="+mn-cs"/>
                      </a:rPr>
                      <m:t>~</m:t>
                    </m:r>
                  </m:oMath>
                </a14:m>
                <a:r>
                  <a:rPr kumimoji="0" lang="en-US" sz="2200" b="1" i="0" u="none" strike="noStrike" kern="1200" cap="none" spc="0" normalizeH="0" baseline="0" noProof="0" dirty="0">
                    <a:ln>
                      <a:noFill/>
                    </a:ln>
                    <a:solidFill>
                      <a:prstClr val="white"/>
                    </a:solidFill>
                    <a:effectLst/>
                    <a:uLnTx/>
                    <a:uFillTx/>
                    <a:latin typeface="Calibri" panose="020F0502020204030204"/>
                    <a:ea typeface="+mn-ea"/>
                    <a:cs typeface="+mn-cs"/>
                  </a:rPr>
                  <a:t>100 </a:t>
                </a:r>
                <a:r>
                  <a:rPr kumimoji="0" lang="en-US" sz="2200" b="1" i="0" u="none" strike="noStrike" kern="1200" cap="none" spc="0" normalizeH="0" baseline="0" noProof="0" dirty="0" err="1">
                    <a:ln>
                      <a:noFill/>
                    </a:ln>
                    <a:solidFill>
                      <a:prstClr val="white"/>
                    </a:solidFill>
                    <a:effectLst/>
                    <a:uLnTx/>
                    <a:uFillTx/>
                    <a:latin typeface="Calibri" panose="020F0502020204030204"/>
                    <a:ea typeface="+mn-ea"/>
                    <a:cs typeface="+mn-cs"/>
                  </a:rPr>
                  <a:t>TeV</a:t>
                </a:r>
                <a:r>
                  <a:rPr kumimoji="0" lang="en-US" sz="2200" b="1" i="0" u="none" strike="noStrike" kern="1200" cap="none" spc="0" normalizeH="0" baseline="0" noProof="0" dirty="0">
                    <a:ln>
                      <a:noFill/>
                    </a:ln>
                    <a:solidFill>
                      <a:prstClr val="white"/>
                    </a:solidFill>
                    <a:effectLst/>
                    <a:uLnTx/>
                    <a:uFillTx/>
                    <a:latin typeface="Calibri" panose="020F0502020204030204"/>
                    <a:ea typeface="+mn-ea"/>
                    <a:cs typeface="+mn-cs"/>
                  </a:rPr>
                  <a:t> cm collision energy                                   (vs 14 </a:t>
                </a:r>
                <a:r>
                  <a:rPr kumimoji="0" lang="en-US" sz="2200" b="1" i="0" u="none" strike="noStrike" kern="1200" cap="none" spc="0" normalizeH="0" baseline="0" noProof="0" dirty="0" err="1">
                    <a:ln>
                      <a:noFill/>
                    </a:ln>
                    <a:solidFill>
                      <a:prstClr val="white"/>
                    </a:solidFill>
                    <a:effectLst/>
                    <a:uLnTx/>
                    <a:uFillTx/>
                    <a:latin typeface="Calibri" panose="020F0502020204030204"/>
                    <a:ea typeface="+mn-ea"/>
                    <a:cs typeface="+mn-cs"/>
                  </a:rPr>
                  <a:t>TeV</a:t>
                </a:r>
                <a:r>
                  <a:rPr kumimoji="0" lang="en-US" sz="2200" b="1" i="0" u="none" strike="noStrike" kern="1200" cap="none" spc="0" normalizeH="0" baseline="0" noProof="0" dirty="0">
                    <a:ln>
                      <a:noFill/>
                    </a:ln>
                    <a:solidFill>
                      <a:prstClr val="white"/>
                    </a:solidFill>
                    <a:effectLst/>
                    <a:uLnTx/>
                    <a:uFillTx/>
                    <a:latin typeface="Calibri" panose="020F0502020204030204"/>
                    <a:ea typeface="+mn-ea"/>
                    <a:cs typeface="+mn-cs"/>
                  </a:rPr>
                  <a:t> for LHC)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2200" b="1" i="0" u="none" strike="noStrike" kern="1200" cap="none" spc="0" normalizeH="0" baseline="0" noProof="0" dirty="0">
                    <a:ln>
                      <a:noFill/>
                    </a:ln>
                    <a:solidFill>
                      <a:prstClr val="white"/>
                    </a:solidFill>
                    <a:effectLst/>
                    <a:uLnTx/>
                    <a:uFillTx/>
                    <a:latin typeface="Calibri" panose="020F0502020204030204"/>
                    <a:ea typeface="+mn-ea"/>
                    <a:cs typeface="+mn-cs"/>
                  </a:rPr>
                  <a:t>20 ab</a:t>
                </a:r>
                <a:r>
                  <a:rPr kumimoji="0" lang="en-US" sz="2200" b="1" i="0" u="none" strike="noStrike" kern="1200" cap="none" spc="0" normalizeH="0" baseline="30000" noProof="0" dirty="0">
                    <a:ln>
                      <a:noFill/>
                    </a:ln>
                    <a:solidFill>
                      <a:prstClr val="white"/>
                    </a:solidFill>
                    <a:effectLst/>
                    <a:uLnTx/>
                    <a:uFillTx/>
                    <a:latin typeface="Calibri" panose="020F0502020204030204"/>
                    <a:ea typeface="+mn-ea"/>
                    <a:cs typeface="+mn-cs"/>
                  </a:rPr>
                  <a:t>-1</a:t>
                </a:r>
                <a:r>
                  <a:rPr kumimoji="0" lang="en-US" sz="2200" b="1" i="0" u="none" strike="noStrike" kern="1200" cap="none" spc="0" normalizeH="0" baseline="0" noProof="0" dirty="0">
                    <a:ln>
                      <a:noFill/>
                    </a:ln>
                    <a:solidFill>
                      <a:prstClr val="white"/>
                    </a:solidFill>
                    <a:effectLst/>
                    <a:uLnTx/>
                    <a:uFillTx/>
                    <a:latin typeface="Calibri" panose="020F0502020204030204"/>
                    <a:ea typeface="+mn-ea"/>
                    <a:cs typeface="+mn-cs"/>
                  </a:rPr>
                  <a:t> per experiment over 25 years                of operation (vs 3 ab</a:t>
                </a:r>
                <a:r>
                  <a:rPr kumimoji="0" lang="en-US" sz="2200" b="1" i="0" u="none" strike="noStrike" kern="1200" cap="none" spc="0" normalizeH="0" baseline="30000" noProof="0" dirty="0">
                    <a:ln>
                      <a:noFill/>
                    </a:ln>
                    <a:solidFill>
                      <a:prstClr val="white"/>
                    </a:solidFill>
                    <a:effectLst/>
                    <a:uLnTx/>
                    <a:uFillTx/>
                    <a:latin typeface="Calibri" panose="020F0502020204030204"/>
                    <a:ea typeface="+mn-ea"/>
                    <a:cs typeface="+mn-cs"/>
                  </a:rPr>
                  <a:t>-1</a:t>
                </a:r>
                <a:r>
                  <a:rPr kumimoji="0" lang="en-US" sz="2200" b="1" i="0" u="none" strike="noStrike" kern="1200" cap="none" spc="0" normalizeH="0" baseline="0" noProof="0" dirty="0">
                    <a:ln>
                      <a:noFill/>
                    </a:ln>
                    <a:solidFill>
                      <a:prstClr val="white"/>
                    </a:solidFill>
                    <a:effectLst/>
                    <a:uLnTx/>
                    <a:uFillTx/>
                    <a:latin typeface="Calibri" panose="020F0502020204030204"/>
                    <a:ea typeface="+mn-ea"/>
                    <a:cs typeface="+mn-cs"/>
                  </a:rPr>
                  <a:t> for LHC)</a:t>
                </a:r>
              </a:p>
            </p:txBody>
          </p:sp>
        </mc:Choice>
        <mc:Fallback>
          <p:sp>
            <p:nvSpPr>
              <p:cNvPr id="3" name="TextBox 2">
                <a:extLst>
                  <a:ext uri="{FF2B5EF4-FFF2-40B4-BE49-F238E27FC236}">
                    <a16:creationId xmlns:a16="http://schemas.microsoft.com/office/drawing/2014/main" id="{D8E7B12E-A9AB-AC6E-64E5-100E34867C87}"/>
                  </a:ext>
                </a:extLst>
              </p:cNvPr>
              <p:cNvSpPr txBox="1">
                <a:spLocks noRot="1" noChangeAspect="1" noMove="1" noResize="1" noEditPoints="1" noAdjustHandles="1" noChangeArrowheads="1" noChangeShapeType="1" noTextEdit="1"/>
              </p:cNvSpPr>
              <p:nvPr/>
            </p:nvSpPr>
            <p:spPr>
              <a:xfrm>
                <a:off x="6550177" y="1195332"/>
                <a:ext cx="5460429" cy="2277547"/>
              </a:xfrm>
              <a:prstGeom prst="rect">
                <a:avLst/>
              </a:prstGeom>
              <a:blipFill>
                <a:blip r:embed="rId7"/>
                <a:stretch>
                  <a:fillRect l="-1628" t="-1667" r="-7442" b="-4444"/>
                </a:stretch>
              </a:blipFill>
            </p:spPr>
            <p:txBody>
              <a:bodyPr/>
              <a:lstStyle/>
              <a:p>
                <a:r>
                  <a:rPr lang="en-CH">
                    <a:noFill/>
                  </a:rPr>
                  <a:t> </a:t>
                </a:r>
              </a:p>
            </p:txBody>
          </p:sp>
        </mc:Fallback>
      </mc:AlternateContent>
      <p:cxnSp>
        <p:nvCxnSpPr>
          <p:cNvPr id="30" name="Straight Arrow Connector 29"/>
          <p:cNvCxnSpPr/>
          <p:nvPr/>
        </p:nvCxnSpPr>
        <p:spPr>
          <a:xfrm>
            <a:off x="5375920" y="5805264"/>
            <a:ext cx="830589" cy="0"/>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7" name="TextBox 6">
            <a:extLst>
              <a:ext uri="{FF2B5EF4-FFF2-40B4-BE49-F238E27FC236}">
                <a16:creationId xmlns:a16="http://schemas.microsoft.com/office/drawing/2014/main" id="{5405E0BE-3EA6-559B-5C14-E54348F6373F}"/>
              </a:ext>
            </a:extLst>
          </p:cNvPr>
          <p:cNvSpPr txBox="1"/>
          <p:nvPr/>
        </p:nvSpPr>
        <p:spPr>
          <a:xfrm>
            <a:off x="10423840" y="5238639"/>
            <a:ext cx="1767439" cy="1477328"/>
          </a:xfrm>
          <a:prstGeom prst="rect">
            <a:avLst/>
          </a:prstGeom>
          <a:solidFill>
            <a:schemeClr val="accent6">
              <a:lumMod val="60000"/>
              <a:lumOff val="4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HTS technology</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0C377B"/>
              </a:solidFill>
              <a:effectLst/>
              <a:uLnTx/>
              <a:uFillTx/>
              <a:latin typeface="Arial"/>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Hybrid           Nb-</a:t>
            </a:r>
            <a:r>
              <a:rPr kumimoji="0" lang="en-US" sz="1800" b="1" i="0" u="none" strike="noStrike" kern="1200" cap="none" spc="0" normalizeH="0" baseline="0" noProof="0" dirty="0" err="1">
                <a:ln>
                  <a:noFill/>
                </a:ln>
                <a:solidFill>
                  <a:srgbClr val="0C377B"/>
                </a:solidFill>
                <a:effectLst/>
                <a:uLnTx/>
                <a:uFillTx/>
                <a:latin typeface="Arial"/>
                <a:ea typeface="+mn-ea"/>
                <a:cs typeface="+mn-cs"/>
              </a:rPr>
              <a:t>Ti</a:t>
            </a:r>
            <a:r>
              <a:rPr kumimoji="0" lang="en-US" sz="1800" b="1" i="0" u="none" strike="noStrike" kern="1200" cap="none" spc="0" normalizeH="0" baseline="0" noProof="0" dirty="0">
                <a:ln>
                  <a:noFill/>
                </a:ln>
                <a:solidFill>
                  <a:srgbClr val="0C377B"/>
                </a:solidFill>
                <a:effectLst/>
                <a:uLnTx/>
                <a:uFillTx/>
                <a:latin typeface="Arial"/>
                <a:ea typeface="+mn-ea"/>
                <a:cs typeface="+mn-cs"/>
              </a:rPr>
              <a:t>/HTS</a:t>
            </a:r>
          </a:p>
        </p:txBody>
      </p:sp>
    </p:spTree>
    <p:extLst>
      <p:ext uri="{BB962C8B-B14F-4D97-AF65-F5344CB8AC3E}">
        <p14:creationId xmlns:p14="http://schemas.microsoft.com/office/powerpoint/2010/main" val="24351407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5">
            <a:extLst>
              <a:ext uri="{FF2B5EF4-FFF2-40B4-BE49-F238E27FC236}">
                <a16:creationId xmlns:a16="http://schemas.microsoft.com/office/drawing/2014/main" id="{92D6A66F-92A9-BC48-837E-6DC3916EFBFF}"/>
              </a:ext>
            </a:extLst>
          </p:cNvPr>
          <p:cNvSpPr txBox="1">
            <a:spLocks noChangeArrowheads="1"/>
          </p:cNvSpPr>
          <p:nvPr/>
        </p:nvSpPr>
        <p:spPr bwMode="auto">
          <a:xfrm>
            <a:off x="119336" y="5229200"/>
            <a:ext cx="6869188" cy="14773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500" b="0" i="0" u="none" strike="noStrike" kern="1200" cap="none" spc="0" normalizeH="0" baseline="0" noProof="0" dirty="0">
                <a:ln>
                  <a:noFill/>
                </a:ln>
                <a:solidFill>
                  <a:srgbClr val="2F2F2F"/>
                </a:solidFill>
                <a:effectLst/>
                <a:uLnTx/>
                <a:uFillTx/>
                <a:latin typeface="Arial"/>
                <a:ea typeface="+mn-ea"/>
                <a:cs typeface="+mn-cs"/>
              </a:rPr>
              <a:t>Formidable challenges: </a:t>
            </a:r>
          </a:p>
          <a:p>
            <a:pPr marL="0" marR="0" lvl="0" indent="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r>
              <a:rPr kumimoji="0" lang="en-US" altLang="en-US" sz="1500" b="0" i="0" u="none" strike="noStrike" kern="1200" cap="none" spc="0" normalizeH="0" baseline="0" noProof="0" dirty="0">
                <a:ln>
                  <a:noFill/>
                </a:ln>
                <a:solidFill>
                  <a:srgbClr val="007742"/>
                </a:solidFill>
                <a:effectLst/>
                <a:uLnTx/>
                <a:uFillTx/>
                <a:latin typeface="Arial"/>
                <a:ea typeface="+mn-ea"/>
                <a:cs typeface="+mn-cs"/>
              </a:rPr>
              <a:t> </a:t>
            </a:r>
            <a:r>
              <a:rPr lang="en-US" altLang="en-US" sz="1500" dirty="0">
                <a:solidFill>
                  <a:srgbClr val="C00000"/>
                </a:solidFill>
                <a:latin typeface="Arial"/>
              </a:rPr>
              <a:t>H</a:t>
            </a:r>
            <a:r>
              <a:rPr kumimoji="0" lang="en-US" altLang="en-US" sz="1500" b="0" i="0" u="none" strike="noStrike" kern="1200" cap="none" spc="0" normalizeH="0" baseline="0" noProof="0" dirty="0" err="1">
                <a:ln>
                  <a:noFill/>
                </a:ln>
                <a:solidFill>
                  <a:srgbClr val="C00000"/>
                </a:solidFill>
                <a:effectLst/>
                <a:uLnTx/>
                <a:uFillTx/>
                <a:latin typeface="Arial"/>
                <a:ea typeface="+mn-ea"/>
                <a:cs typeface="+mn-cs"/>
              </a:rPr>
              <a:t>igh</a:t>
            </a:r>
            <a:r>
              <a:rPr kumimoji="0" lang="en-US" altLang="en-US" sz="1500" b="0" i="0" u="none" strike="noStrike" kern="1200" cap="none" spc="0" normalizeH="0" baseline="0" noProof="0" dirty="0">
                <a:ln>
                  <a:noFill/>
                </a:ln>
                <a:solidFill>
                  <a:srgbClr val="C00000"/>
                </a:solidFill>
                <a:effectLst/>
                <a:uLnTx/>
                <a:uFillTx/>
                <a:latin typeface="Arial"/>
                <a:ea typeface="+mn-ea"/>
                <a:cs typeface="+mn-cs"/>
              </a:rPr>
              <a:t>-field superconducting magnets</a:t>
            </a:r>
            <a:r>
              <a:rPr kumimoji="0" lang="en-US" altLang="en-US" sz="1500" b="0" i="0" u="none" strike="noStrike" kern="1200" cap="none" spc="0" normalizeH="0" baseline="0" noProof="0" dirty="0">
                <a:ln>
                  <a:noFill/>
                </a:ln>
                <a:solidFill>
                  <a:srgbClr val="2F2F2F"/>
                </a:solidFill>
                <a:effectLst/>
                <a:uLnTx/>
                <a:uFillTx/>
                <a:latin typeface="Arial"/>
                <a:ea typeface="+mn-ea"/>
                <a:cs typeface="+mn-cs"/>
              </a:rPr>
              <a:t>:</a:t>
            </a:r>
            <a:r>
              <a:rPr kumimoji="0" lang="en-US" altLang="en-US" sz="1500" b="0" i="0" u="none" strike="noStrike" kern="1200" cap="none" spc="0" normalizeH="0" baseline="0" noProof="0" dirty="0">
                <a:ln>
                  <a:noFill/>
                </a:ln>
                <a:solidFill>
                  <a:srgbClr val="0033A0"/>
                </a:solidFill>
                <a:effectLst/>
                <a:uLnTx/>
                <a:uFillTx/>
                <a:latin typeface="Arial"/>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Arial"/>
                <a:ea typeface="+mn-ea"/>
                <a:cs typeface="+mn-cs"/>
              </a:rPr>
              <a:t>14 - 20 T</a:t>
            </a:r>
          </a:p>
          <a:p>
            <a:pPr marL="0" marR="0" lvl="0" indent="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Arial"/>
                <a:ea typeface="+mn-ea"/>
                <a:cs typeface="+mn-cs"/>
              </a:rPr>
              <a:t> Power load </a:t>
            </a:r>
            <a:r>
              <a:rPr kumimoji="0" lang="en-US" altLang="en-US" sz="1500" b="0" i="0" u="none" strike="noStrike" kern="1200" cap="none" spc="0" normalizeH="0" baseline="0" noProof="0" dirty="0">
                <a:ln>
                  <a:noFill/>
                </a:ln>
                <a:solidFill>
                  <a:srgbClr val="2F2F2F"/>
                </a:solidFill>
                <a:effectLst/>
                <a:uLnTx/>
                <a:uFillTx/>
                <a:latin typeface="Arial"/>
                <a:ea typeface="+mn-ea"/>
                <a:cs typeface="+mn-cs"/>
              </a:rPr>
              <a:t>in arcs from </a:t>
            </a:r>
            <a:r>
              <a:rPr kumimoji="0" lang="en-US" altLang="en-US" sz="1500" b="0" i="0" u="none" strike="noStrike" kern="1200" cap="none" spc="0" normalizeH="0" baseline="0" noProof="0" dirty="0">
                <a:ln>
                  <a:noFill/>
                </a:ln>
                <a:solidFill>
                  <a:srgbClr val="C00000"/>
                </a:solidFill>
                <a:effectLst/>
                <a:uLnTx/>
                <a:uFillTx/>
                <a:latin typeface="Arial"/>
                <a:ea typeface="+mn-ea"/>
                <a:cs typeface="+mn-cs"/>
              </a:rPr>
              <a:t>synchrotron radiation</a:t>
            </a:r>
            <a:r>
              <a:rPr kumimoji="0" lang="en-US" altLang="en-US" sz="1500" b="0" i="0" u="none" strike="noStrike" kern="1200" cap="none" spc="0" normalizeH="0" baseline="0" noProof="0" dirty="0">
                <a:ln>
                  <a:noFill/>
                </a:ln>
                <a:solidFill>
                  <a:srgbClr val="0033A0"/>
                </a:solidFill>
                <a:effectLst/>
                <a:uLnTx/>
                <a:uFillTx/>
                <a:latin typeface="Arial"/>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Arial"/>
                <a:ea typeface="+mn-ea"/>
                <a:cs typeface="+mn-cs"/>
              </a:rPr>
              <a:t> 5 MW </a:t>
            </a:r>
            <a:r>
              <a:rPr kumimoji="0" lang="en-US" altLang="en-US" sz="1500" b="0" i="0" u="none" strike="noStrike" kern="1200" cap="none" spc="0" normalizeH="0" baseline="0" noProof="0" dirty="0">
                <a:ln>
                  <a:noFill/>
                </a:ln>
                <a:solidFill>
                  <a:srgbClr val="2F2F2F"/>
                </a:solidFill>
                <a:effectLst/>
                <a:uLnTx/>
                <a:uFillTx/>
                <a:latin typeface="Arial"/>
                <a:ea typeface="+mn-ea"/>
                <a:cs typeface="+mn-cs"/>
                <a:sym typeface="Wingdings" pitchFamily="2" charset="2"/>
              </a:rPr>
              <a:t> cryogenics,</a:t>
            </a:r>
            <a:r>
              <a:rPr kumimoji="0" lang="en-US" altLang="en-US" sz="1500" b="0" i="0" u="none" strike="noStrike" kern="1200" cap="none" spc="0" normalizeH="0" baseline="0" noProof="0" dirty="0">
                <a:ln>
                  <a:noFill/>
                </a:ln>
                <a:solidFill>
                  <a:srgbClr val="2F2F2F"/>
                </a:solidFill>
                <a:effectLst/>
                <a:uLnTx/>
                <a:uFillTx/>
                <a:latin typeface="Arial"/>
                <a:ea typeface="+mn-ea"/>
                <a:cs typeface="+mn-cs"/>
              </a:rPr>
              <a:t> vacuum</a:t>
            </a:r>
          </a:p>
          <a:p>
            <a:pPr marL="0" marR="0" lvl="0" indent="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r>
              <a:rPr kumimoji="0" lang="en-US" altLang="en-US" sz="1500" b="0" i="0" u="none" strike="noStrike" kern="1200" cap="none" spc="0" normalizeH="0" baseline="0" noProof="0" dirty="0">
                <a:ln>
                  <a:noFill/>
                </a:ln>
                <a:solidFill>
                  <a:srgbClr val="0033A0"/>
                </a:solidFill>
                <a:effectLst/>
                <a:uLnTx/>
                <a:uFillTx/>
                <a:latin typeface="Arial"/>
                <a:ea typeface="+mn-ea"/>
                <a:cs typeface="+mn-cs"/>
              </a:rPr>
              <a:t> </a:t>
            </a:r>
            <a:r>
              <a:rPr lang="en-US" altLang="en-US" sz="1500" dirty="0">
                <a:solidFill>
                  <a:srgbClr val="C00000"/>
                </a:solidFill>
                <a:latin typeface="Arial"/>
              </a:rPr>
              <a:t>S</a:t>
            </a:r>
            <a:r>
              <a:rPr kumimoji="0" lang="en-US" altLang="en-US" sz="1500" b="0" i="0" u="none" strike="noStrike" kern="1200" cap="none" spc="0" normalizeH="0" baseline="0" noProof="0" dirty="0" err="1">
                <a:ln>
                  <a:noFill/>
                </a:ln>
                <a:solidFill>
                  <a:srgbClr val="C00000"/>
                </a:solidFill>
                <a:effectLst/>
                <a:uLnTx/>
                <a:uFillTx/>
                <a:latin typeface="Arial"/>
                <a:ea typeface="+mn-ea"/>
                <a:cs typeface="+mn-cs"/>
              </a:rPr>
              <a:t>tored</a:t>
            </a:r>
            <a:r>
              <a:rPr kumimoji="0" lang="en-US" altLang="en-US" sz="1500" b="0" i="0" u="none" strike="noStrike" kern="1200" cap="none" spc="0" normalizeH="0" baseline="0" noProof="0" dirty="0">
                <a:ln>
                  <a:noFill/>
                </a:ln>
                <a:solidFill>
                  <a:srgbClr val="C00000"/>
                </a:solidFill>
                <a:effectLst/>
                <a:uLnTx/>
                <a:uFillTx/>
                <a:latin typeface="Arial"/>
                <a:ea typeface="+mn-ea"/>
                <a:cs typeface="+mn-cs"/>
              </a:rPr>
              <a:t> beam energy</a:t>
            </a:r>
            <a:r>
              <a:rPr kumimoji="0" lang="en-US" altLang="en-US" sz="1500" b="0" i="0" u="none" strike="noStrike" kern="1200" cap="none" spc="0" normalizeH="0" baseline="0" noProof="0" dirty="0">
                <a:ln>
                  <a:noFill/>
                </a:ln>
                <a:solidFill>
                  <a:srgbClr val="0033A0"/>
                </a:solidFill>
                <a:effectLst/>
                <a:uLnTx/>
                <a:uFillTx/>
                <a:latin typeface="Arial"/>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Arial"/>
                <a:ea typeface="+mn-ea"/>
                <a:cs typeface="+mn-cs"/>
              </a:rPr>
              <a:t> 8 GJ </a:t>
            </a:r>
            <a:r>
              <a:rPr kumimoji="0" lang="en-US" altLang="en-US" sz="1500" b="0" i="0" u="none" strike="noStrike" kern="1200" cap="none" spc="0" normalizeH="0" baseline="0" noProof="0" dirty="0">
                <a:ln>
                  <a:noFill/>
                </a:ln>
                <a:solidFill>
                  <a:srgbClr val="2F2F2F"/>
                </a:solidFill>
                <a:effectLst/>
                <a:uLnTx/>
                <a:uFillTx/>
                <a:latin typeface="Arial"/>
                <a:ea typeface="+mn-ea"/>
                <a:cs typeface="+mn-cs"/>
                <a:sym typeface="Wingdings" pitchFamily="2" charset="2"/>
              </a:rPr>
              <a:t> machine protection</a:t>
            </a:r>
          </a:p>
          <a:p>
            <a:pPr marL="0" marR="0" lvl="0" indent="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Arial"/>
                <a:ea typeface="+mn-ea"/>
                <a:cs typeface="+mn-cs"/>
                <a:sym typeface="Wingdings" pitchFamily="2" charset="2"/>
              </a:rPr>
              <a:t> </a:t>
            </a:r>
            <a:r>
              <a:rPr lang="en-US" altLang="en-US" sz="1500" dirty="0">
                <a:solidFill>
                  <a:srgbClr val="C00000"/>
                </a:solidFill>
                <a:latin typeface="Arial"/>
                <a:sym typeface="Wingdings" pitchFamily="2" charset="2"/>
              </a:rPr>
              <a:t>P</a:t>
            </a:r>
            <a:r>
              <a:rPr kumimoji="0" lang="en-US" altLang="en-US" sz="1500" b="0" i="0" u="none" strike="noStrike" kern="1200" cap="none" spc="0" normalizeH="0" baseline="0" noProof="0" dirty="0" err="1">
                <a:ln>
                  <a:noFill/>
                </a:ln>
                <a:solidFill>
                  <a:srgbClr val="C00000"/>
                </a:solidFill>
                <a:effectLst/>
                <a:uLnTx/>
                <a:uFillTx/>
                <a:latin typeface="Arial"/>
                <a:ea typeface="+mn-ea"/>
                <a:cs typeface="+mn-cs"/>
              </a:rPr>
              <a:t>ile</a:t>
            </a:r>
            <a:r>
              <a:rPr kumimoji="0" lang="en-US" altLang="en-US" sz="1500" b="0" i="0" u="none" strike="noStrike" kern="1200" cap="none" spc="0" normalizeH="0" baseline="0" noProof="0" dirty="0">
                <a:ln>
                  <a:noFill/>
                </a:ln>
                <a:solidFill>
                  <a:srgbClr val="C00000"/>
                </a:solidFill>
                <a:effectLst/>
                <a:uLnTx/>
                <a:uFillTx/>
                <a:latin typeface="Arial"/>
                <a:ea typeface="+mn-ea"/>
                <a:cs typeface="+mn-cs"/>
              </a:rPr>
              <a:t>-up</a:t>
            </a:r>
            <a:r>
              <a:rPr kumimoji="0" lang="en-US" altLang="en-US" sz="1500" b="0" i="0" u="none" strike="noStrike" kern="1200" cap="none" spc="0" normalizeH="0" baseline="0" noProof="0" dirty="0">
                <a:ln>
                  <a:noFill/>
                </a:ln>
                <a:solidFill>
                  <a:srgbClr val="0033A0"/>
                </a:solidFill>
                <a:effectLst/>
                <a:uLnTx/>
                <a:uFillTx/>
                <a:latin typeface="Arial"/>
                <a:ea typeface="+mn-ea"/>
                <a:cs typeface="+mn-cs"/>
              </a:rPr>
              <a:t> </a:t>
            </a:r>
            <a:r>
              <a:rPr kumimoji="0" lang="en-US" altLang="en-US" sz="1500" b="0" i="0" u="none" strike="noStrike" kern="1200" cap="none" spc="0" normalizeH="0" baseline="0" noProof="0" dirty="0">
                <a:ln>
                  <a:noFill/>
                </a:ln>
                <a:solidFill>
                  <a:srgbClr val="2F2F2F"/>
                </a:solidFill>
                <a:effectLst/>
                <a:uLnTx/>
                <a:uFillTx/>
                <a:latin typeface="Arial"/>
                <a:ea typeface="+mn-ea"/>
                <a:cs typeface="+mn-cs"/>
              </a:rPr>
              <a:t>in the detectors: ~</a:t>
            </a:r>
            <a:r>
              <a:rPr kumimoji="0" lang="en-US" altLang="en-US" sz="1500" b="0" i="0" u="none" strike="noStrike" kern="1200" cap="none" spc="0" normalizeH="0" baseline="0" noProof="0" dirty="0">
                <a:ln>
                  <a:noFill/>
                </a:ln>
                <a:solidFill>
                  <a:srgbClr val="C00000"/>
                </a:solidFill>
                <a:effectLst/>
                <a:uLnTx/>
                <a:uFillTx/>
                <a:latin typeface="Arial"/>
                <a:ea typeface="+mn-ea"/>
                <a:cs typeface="+mn-cs"/>
              </a:rPr>
              <a:t>1000 events</a:t>
            </a:r>
            <a:r>
              <a:rPr kumimoji="0" lang="en-US" altLang="en-US" sz="1500" b="0" i="0" u="none" strike="noStrike" kern="1200" cap="none" spc="0" normalizeH="0" baseline="0" noProof="0" dirty="0">
                <a:ln>
                  <a:noFill/>
                </a:ln>
                <a:solidFill>
                  <a:srgbClr val="2F2F2F"/>
                </a:solidFill>
                <a:effectLst/>
                <a:uLnTx/>
                <a:uFillTx/>
                <a:latin typeface="Arial"/>
                <a:ea typeface="+mn-ea"/>
                <a:cs typeface="+mn-cs"/>
              </a:rPr>
              <a:t>/</a:t>
            </a:r>
            <a:r>
              <a:rPr kumimoji="0" lang="en-US" altLang="en-US" sz="1500" b="0" i="0" u="none" strike="noStrike" kern="1200" cap="none" spc="0" normalizeH="0" baseline="0" noProof="0" dirty="0" err="1">
                <a:ln>
                  <a:noFill/>
                </a:ln>
                <a:solidFill>
                  <a:srgbClr val="2F2F2F"/>
                </a:solidFill>
                <a:effectLst/>
                <a:uLnTx/>
                <a:uFillTx/>
                <a:latin typeface="Arial"/>
                <a:ea typeface="+mn-ea"/>
                <a:cs typeface="+mn-cs"/>
              </a:rPr>
              <a:t>xing</a:t>
            </a:r>
            <a:endParaRPr kumimoji="0" lang="en-US" altLang="en-US" sz="1500" b="0" i="0" u="none" strike="noStrike" kern="1200" cap="none" spc="0" normalizeH="0" baseline="0" noProof="0" dirty="0">
              <a:ln>
                <a:noFill/>
              </a:ln>
              <a:solidFill>
                <a:srgbClr val="2F2F2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Arial"/>
                <a:ea typeface="+mn-ea"/>
                <a:cs typeface="+mn-cs"/>
              </a:rPr>
              <a:t> Energy consumption</a:t>
            </a:r>
            <a:r>
              <a:rPr kumimoji="0" lang="en-US" altLang="en-US" sz="1500" b="0" i="0" u="none" strike="noStrike" kern="1200" cap="none" spc="0" normalizeH="0" baseline="0" noProof="0" dirty="0">
                <a:ln>
                  <a:noFill/>
                </a:ln>
                <a:solidFill>
                  <a:srgbClr val="0033A0"/>
                </a:solidFill>
                <a:effectLst/>
                <a:uLnTx/>
                <a:uFillTx/>
                <a:latin typeface="Arial"/>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Arial"/>
                <a:ea typeface="+mn-ea"/>
                <a:cs typeface="+mn-cs"/>
              </a:rPr>
              <a:t>4 </a:t>
            </a:r>
            <a:r>
              <a:rPr kumimoji="0" lang="en-US" altLang="en-US" sz="1500" b="0" i="0" u="none" strike="noStrike" kern="1200" cap="none" spc="0" normalizeH="0" baseline="0" noProof="0" dirty="0" err="1">
                <a:ln>
                  <a:noFill/>
                </a:ln>
                <a:solidFill>
                  <a:srgbClr val="C00000"/>
                </a:solidFill>
                <a:effectLst/>
                <a:uLnTx/>
                <a:uFillTx/>
                <a:latin typeface="Arial"/>
                <a:ea typeface="+mn-ea"/>
                <a:cs typeface="+mn-cs"/>
              </a:rPr>
              <a:t>TWh</a:t>
            </a:r>
            <a:r>
              <a:rPr kumimoji="0" lang="en-US" altLang="en-US" sz="1500" b="0" i="0" u="none" strike="noStrike" kern="1200" cap="none" spc="0" normalizeH="0" baseline="0" noProof="0" dirty="0">
                <a:ln>
                  <a:noFill/>
                </a:ln>
                <a:solidFill>
                  <a:srgbClr val="C00000"/>
                </a:solidFill>
                <a:effectLst/>
                <a:uLnTx/>
                <a:uFillTx/>
                <a:latin typeface="Arial"/>
                <a:ea typeface="+mn-ea"/>
                <a:cs typeface="+mn-cs"/>
              </a:rPr>
              <a:t>/year </a:t>
            </a:r>
            <a:r>
              <a:rPr kumimoji="0" lang="en-US" altLang="en-US" sz="1500" b="0" i="0" u="none" strike="noStrike" kern="1200" cap="none" spc="0" normalizeH="0" baseline="0" noProof="0" dirty="0">
                <a:ln>
                  <a:noFill/>
                </a:ln>
                <a:solidFill>
                  <a:srgbClr val="2F2F2F"/>
                </a:solidFill>
                <a:effectLst/>
                <a:uLnTx/>
                <a:uFillTx/>
                <a:latin typeface="Arial"/>
                <a:ea typeface="+mn-ea"/>
                <a:cs typeface="+mn-cs"/>
                <a:sym typeface="Wingdings" pitchFamily="2" charset="2"/>
              </a:rPr>
              <a:t> R&amp;D </a:t>
            </a:r>
            <a:r>
              <a:rPr kumimoji="0" lang="en-US" altLang="en-US" sz="1400" b="0" i="0" u="none" strike="noStrike" kern="1200" cap="none" spc="0" normalizeH="0" baseline="0" noProof="0" dirty="0">
                <a:ln>
                  <a:noFill/>
                </a:ln>
                <a:solidFill>
                  <a:srgbClr val="2F2F2F"/>
                </a:solidFill>
                <a:effectLst/>
                <a:uLnTx/>
                <a:uFillTx/>
                <a:latin typeface="Arial"/>
                <a:ea typeface="+mn-ea"/>
                <a:cs typeface="+mn-cs"/>
                <a:sym typeface="Wingdings" pitchFamily="2" charset="2"/>
              </a:rPr>
              <a:t>on </a:t>
            </a:r>
            <a:r>
              <a:rPr kumimoji="0" lang="en-US" altLang="en-US" sz="1400" b="0" i="0" u="none" strike="noStrike" kern="1200" cap="none" spc="0" normalizeH="0" baseline="0" noProof="0" dirty="0" err="1">
                <a:ln>
                  <a:noFill/>
                </a:ln>
                <a:solidFill>
                  <a:srgbClr val="2F2F2F"/>
                </a:solidFill>
                <a:effectLst/>
                <a:uLnTx/>
                <a:uFillTx/>
                <a:latin typeface="Arial"/>
                <a:ea typeface="+mn-ea"/>
                <a:cs typeface="+mn-cs"/>
                <a:sym typeface="Wingdings" pitchFamily="2" charset="2"/>
              </a:rPr>
              <a:t>cryo</a:t>
            </a:r>
            <a:r>
              <a:rPr kumimoji="0" lang="en-US" altLang="en-US" sz="1400" b="0" i="0" u="none" strike="noStrike" kern="1200" cap="none" spc="0" normalizeH="0" baseline="0" noProof="0" dirty="0">
                <a:ln>
                  <a:noFill/>
                </a:ln>
                <a:solidFill>
                  <a:srgbClr val="2F2F2F"/>
                </a:solidFill>
                <a:effectLst/>
                <a:uLnTx/>
                <a:uFillTx/>
                <a:latin typeface="Arial"/>
                <a:ea typeface="+mn-ea"/>
                <a:cs typeface="+mn-cs"/>
                <a:sym typeface="Wingdings" pitchFamily="2" charset="2"/>
              </a:rPr>
              <a:t>, HTS, beam current, … </a:t>
            </a:r>
            <a:endParaRPr kumimoji="0" lang="en-US" altLang="en-US" sz="1400" b="0" i="0" u="none" strike="noStrike" kern="1200" cap="none" spc="0" normalizeH="0" baseline="0" noProof="0" dirty="0">
              <a:ln>
                <a:noFill/>
              </a:ln>
              <a:solidFill>
                <a:srgbClr val="2F2F2F"/>
              </a:solidFill>
              <a:effectLst/>
              <a:uLnTx/>
              <a:uFillTx/>
              <a:latin typeface="Arial"/>
              <a:ea typeface="+mn-ea"/>
              <a:cs typeface="+mn-cs"/>
            </a:endParaRPr>
          </a:p>
        </p:txBody>
      </p:sp>
      <p:sp>
        <p:nvSpPr>
          <p:cNvPr id="2" name="TextBox 1">
            <a:extLst>
              <a:ext uri="{FF2B5EF4-FFF2-40B4-BE49-F238E27FC236}">
                <a16:creationId xmlns:a16="http://schemas.microsoft.com/office/drawing/2014/main" id="{C6E5994E-3E0C-A348-9551-8CB8E23F9518}"/>
              </a:ext>
            </a:extLst>
          </p:cNvPr>
          <p:cNvSpPr txBox="1"/>
          <p:nvPr/>
        </p:nvSpPr>
        <p:spPr>
          <a:xfrm>
            <a:off x="7248128" y="5301208"/>
            <a:ext cx="4667945" cy="1384995"/>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
                <a:srgbClr val="2F2F2F"/>
              </a:buClr>
              <a:buSzTx/>
              <a:buFontTx/>
              <a:buNone/>
              <a:tabLst/>
              <a:defRPr/>
            </a:pPr>
            <a:r>
              <a:rPr kumimoji="0" lang="en-CH" sz="1500" b="0" i="0" u="none" strike="noStrike" kern="1200" cap="none" spc="0" normalizeH="0" baseline="0" noProof="0" dirty="0">
                <a:ln>
                  <a:noFill/>
                </a:ln>
                <a:solidFill>
                  <a:srgbClr val="2F2F2F"/>
                </a:solidFill>
                <a:effectLst/>
                <a:uLnTx/>
                <a:uFillTx/>
                <a:latin typeface="Arial"/>
                <a:ea typeface="+mn-ea"/>
                <a:cs typeface="+mn-cs"/>
              </a:rPr>
              <a:t>Formidable physics reach, including:</a:t>
            </a:r>
          </a:p>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Direct discovery potential up to ~ 40 TeV</a:t>
            </a:r>
          </a:p>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r>
              <a:rPr kumimoji="0" lang="en-CH" sz="1500" b="0" i="0" u="none" strike="noStrike" kern="1200" cap="none" spc="0" normalizeH="0" baseline="0" noProof="0" dirty="0">
                <a:ln>
                  <a:noFill/>
                </a:ln>
                <a:solidFill>
                  <a:srgbClr val="2F2F2F"/>
                </a:solidFill>
                <a:effectLst/>
                <a:uLnTx/>
                <a:uFillTx/>
                <a:latin typeface="Arial"/>
                <a:ea typeface="+mn-ea"/>
                <a:cs typeface="+mn-cs"/>
              </a:rPr>
              <a:t>Measurement of Higgs self to ~ 5% and ttH to ~ 1%</a:t>
            </a:r>
          </a:p>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High-precision and model-indep </a:t>
            </a:r>
            <a:r>
              <a:rPr kumimoji="0" lang="en-CH" sz="1400" b="0" i="0" u="none" strike="noStrike" kern="1200" cap="none" spc="0" normalizeH="0" baseline="0" noProof="0" dirty="0">
                <a:ln>
                  <a:noFill/>
                </a:ln>
                <a:solidFill>
                  <a:srgbClr val="2F2F2F"/>
                </a:solidFill>
                <a:effectLst/>
                <a:uLnTx/>
                <a:uFillTx/>
                <a:latin typeface="Arial"/>
                <a:ea typeface="+mn-ea"/>
                <a:cs typeface="+mn-cs"/>
              </a:rPr>
              <a:t>(with FCC-ee input)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432FF"/>
                </a:solidFill>
                <a:effectLst/>
                <a:uLnTx/>
                <a:uFillTx/>
                <a:latin typeface="Arial"/>
                <a:ea typeface="+mn-ea"/>
                <a:cs typeface="+mn-cs"/>
              </a:rPr>
              <a:t>     m</a:t>
            </a:r>
            <a:r>
              <a:rPr kumimoji="0" lang="en-CH" sz="1500" b="0" i="0" u="none" strike="noStrike" kern="1200" cap="none" spc="0" normalizeH="0" baseline="0" noProof="0" dirty="0">
                <a:ln>
                  <a:noFill/>
                </a:ln>
                <a:solidFill>
                  <a:srgbClr val="0432FF"/>
                </a:solidFill>
                <a:effectLst/>
                <a:uLnTx/>
                <a:uFillTx/>
                <a:latin typeface="Arial"/>
                <a:ea typeface="+mn-ea"/>
                <a:cs typeface="+mn-cs"/>
              </a:rPr>
              <a:t>easurements of  rare Higgs decays </a:t>
            </a:r>
            <a:r>
              <a:rPr kumimoji="0" lang="en-CH" sz="1500" b="0" i="0" u="none" strike="noStrike" kern="1200" cap="none" spc="0" normalizeH="0" baseline="0" noProof="0" dirty="0">
                <a:ln>
                  <a:noFill/>
                </a:ln>
                <a:solidFill>
                  <a:srgbClr val="2F2F2F"/>
                </a:solidFill>
                <a:effectLst/>
                <a:uLnTx/>
                <a:uFillTx/>
                <a:latin typeface="Arial"/>
                <a:ea typeface="+mn-ea"/>
                <a:cs typeface="+mn-cs"/>
              </a:rPr>
              <a:t>(𝛄𝛄, Z𝛄, µµ) </a:t>
            </a:r>
          </a:p>
          <a:p>
            <a:pPr marL="285750" marR="0" lvl="0" indent="-285750" algn="l" defTabSz="914400" rtl="0" eaLnBrk="1" fontAlgn="auto" latinLnBrk="0" hangingPunct="1">
              <a:lnSpc>
                <a:spcPct val="100000"/>
              </a:lnSpc>
              <a:spcBef>
                <a:spcPts val="0"/>
              </a:spcBef>
              <a:spcAft>
                <a:spcPts val="0"/>
              </a:spcAft>
              <a:buClr>
                <a:srgbClr val="2F2F2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Final word about WIMP dark matter</a:t>
            </a:r>
          </a:p>
        </p:txBody>
      </p:sp>
      <p:pic>
        <p:nvPicPr>
          <p:cNvPr id="10" name="Picture 9" descr="Table&#10;&#10;Description automatically generated">
            <a:extLst>
              <a:ext uri="{FF2B5EF4-FFF2-40B4-BE49-F238E27FC236}">
                <a16:creationId xmlns:a16="http://schemas.microsoft.com/office/drawing/2014/main" id="{BD2EAD12-C377-704D-8CA2-A7E86E293B69}"/>
              </a:ext>
            </a:extLst>
          </p:cNvPr>
          <p:cNvPicPr preferRelativeResize="0">
            <a:picLocks noChangeAspect="1"/>
          </p:cNvPicPr>
          <p:nvPr/>
        </p:nvPicPr>
        <p:blipFill>
          <a:blip r:embed="rId3"/>
          <a:stretch>
            <a:fillRect/>
          </a:stretch>
        </p:blipFill>
        <p:spPr>
          <a:xfrm>
            <a:off x="1422216" y="712467"/>
            <a:ext cx="8778240" cy="4438336"/>
          </a:xfrm>
          <a:prstGeom prst="rect">
            <a:avLst/>
          </a:prstGeom>
          <a:ln w="28575">
            <a:solidFill>
              <a:schemeClr val="accent3">
                <a:lumMod val="50000"/>
              </a:schemeClr>
            </a:solidFill>
          </a:ln>
        </p:spPr>
      </p:pic>
      <p:pic>
        <p:nvPicPr>
          <p:cNvPr id="3" name="Picture 2" descr="A picture containing icon&#10;&#10;Description automatically generated">
            <a:extLst>
              <a:ext uri="{FF2B5EF4-FFF2-40B4-BE49-F238E27FC236}">
                <a16:creationId xmlns:a16="http://schemas.microsoft.com/office/drawing/2014/main" id="{757871DA-F700-2E4F-1623-F7268F69D79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4961" y="0"/>
            <a:ext cx="1597243" cy="539977"/>
          </a:xfrm>
          <a:prstGeom prst="rect">
            <a:avLst/>
          </a:prstGeom>
        </p:spPr>
      </p:pic>
      <p:sp>
        <p:nvSpPr>
          <p:cNvPr id="4" name="TextBox 3">
            <a:extLst>
              <a:ext uri="{FF2B5EF4-FFF2-40B4-BE49-F238E27FC236}">
                <a16:creationId xmlns:a16="http://schemas.microsoft.com/office/drawing/2014/main" id="{A46BFC71-F43F-1AF1-0D86-A8B3A2456E8D}"/>
              </a:ext>
            </a:extLst>
          </p:cNvPr>
          <p:cNvSpPr txBox="1"/>
          <p:nvPr/>
        </p:nvSpPr>
        <p:spPr>
          <a:xfrm>
            <a:off x="10745202" y="715648"/>
            <a:ext cx="1038811" cy="276999"/>
          </a:xfrm>
          <a:prstGeom prst="rect">
            <a:avLst/>
          </a:prstGeom>
          <a:solidFill>
            <a:srgbClr val="FFFF00"/>
          </a:solidFill>
        </p:spPr>
        <p:txBody>
          <a:bodyPr wrap="none" lIns="0" tIns="0" rIns="0" bIns="0" rtlCol="0">
            <a:spAutoFit/>
          </a:bodyPr>
          <a:lstStyle/>
          <a:p>
            <a:pPr algn="l"/>
            <a:r>
              <a:rPr lang="en-US" dirty="0"/>
              <a:t>F. Gianotti</a:t>
            </a:r>
            <a:endParaRPr lang="en-GB" dirty="0"/>
          </a:p>
        </p:txBody>
      </p:sp>
      <p:sp>
        <p:nvSpPr>
          <p:cNvPr id="6" name="Title 1">
            <a:extLst>
              <a:ext uri="{FF2B5EF4-FFF2-40B4-BE49-F238E27FC236}">
                <a16:creationId xmlns:a16="http://schemas.microsoft.com/office/drawing/2014/main" id="{52B2869C-366D-B588-A7EB-7A8C927FAC52}"/>
              </a:ext>
            </a:extLst>
          </p:cNvPr>
          <p:cNvSpPr txBox="1">
            <a:spLocks/>
          </p:cNvSpPr>
          <p:nvPr/>
        </p:nvSpPr>
        <p:spPr>
          <a:xfrm>
            <a:off x="0" y="-28070"/>
            <a:ext cx="12192000" cy="65429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FCC-hh: Main </a:t>
            </a:r>
            <a:r>
              <a:rPr lang="en-US" sz="2800" kern="0" dirty="0">
                <a:latin typeface="Arial"/>
              </a:rPr>
              <a:t>M</a:t>
            </a:r>
            <a:r>
              <a:rPr kumimoji="0" lang="en-US" sz="2800" b="1" i="0" u="none" strike="noStrike" kern="0" cap="none" spc="0" normalizeH="0" baseline="0" noProof="0" dirty="0" err="1">
                <a:ln>
                  <a:noFill/>
                </a:ln>
                <a:solidFill>
                  <a:srgbClr val="FFFF00"/>
                </a:solidFill>
                <a:effectLst/>
                <a:uLnTx/>
                <a:uFillTx/>
                <a:latin typeface="Arial"/>
                <a:ea typeface="+mj-ea"/>
                <a:cs typeface="+mj-cs"/>
              </a:rPr>
              <a:t>achine</a:t>
            </a: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lang="en-US" sz="2800" kern="0" dirty="0">
                <a:latin typeface="Arial"/>
              </a:rPr>
              <a:t>P</a:t>
            </a:r>
            <a:r>
              <a:rPr kumimoji="0" lang="en-US" sz="2800" b="1" i="0" u="none" strike="noStrike" kern="0" cap="none" spc="0" normalizeH="0" baseline="0" noProof="0" dirty="0" err="1">
                <a:ln>
                  <a:noFill/>
                </a:ln>
                <a:solidFill>
                  <a:srgbClr val="FFFF00"/>
                </a:solidFill>
                <a:effectLst/>
                <a:uLnTx/>
                <a:uFillTx/>
                <a:latin typeface="Arial"/>
                <a:ea typeface="+mj-ea"/>
                <a:cs typeface="+mj-cs"/>
              </a:rPr>
              <a:t>arameters</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8" name="Picture 7" descr="A picture containing icon&#10;&#10;Description automatically generated">
            <a:extLst>
              <a:ext uri="{FF2B5EF4-FFF2-40B4-BE49-F238E27FC236}">
                <a16:creationId xmlns:a16="http://schemas.microsoft.com/office/drawing/2014/main" id="{32FF2F27-BC9A-4E44-1D08-5B3CD4B3BF9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53" y="-20222"/>
            <a:ext cx="1935386" cy="654292"/>
          </a:xfrm>
          <a:prstGeom prst="rect">
            <a:avLst/>
          </a:prstGeom>
        </p:spPr>
      </p:pic>
    </p:spTree>
    <p:extLst>
      <p:ext uri="{BB962C8B-B14F-4D97-AF65-F5344CB8AC3E}">
        <p14:creationId xmlns:p14="http://schemas.microsoft.com/office/powerpoint/2010/main" val="27388774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A picture containing diagram&#10;&#10;Description automatically generated">
            <a:extLst>
              <a:ext uri="{FF2B5EF4-FFF2-40B4-BE49-F238E27FC236}">
                <a16:creationId xmlns:a16="http://schemas.microsoft.com/office/drawing/2014/main" id="{046D725A-2851-4A55-8BBD-FEBDE097D3E4}"/>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80" y="1451743"/>
            <a:ext cx="7111579" cy="4713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5" name="TextBox 1">
            <a:extLst>
              <a:ext uri="{FF2B5EF4-FFF2-40B4-BE49-F238E27FC236}">
                <a16:creationId xmlns:a16="http://schemas.microsoft.com/office/drawing/2014/main" id="{88B7F750-FE0B-4355-83D8-4BAFCD4BBD64}"/>
              </a:ext>
            </a:extLst>
          </p:cNvPr>
          <p:cNvSpPr txBox="1">
            <a:spLocks noChangeArrowheads="1"/>
          </p:cNvSpPr>
          <p:nvPr/>
        </p:nvSpPr>
        <p:spPr bwMode="auto">
          <a:xfrm>
            <a:off x="7104112" y="1322759"/>
            <a:ext cx="4968552" cy="4524315"/>
          </a:xfrm>
          <a:prstGeom prst="rect">
            <a:avLst/>
          </a:prstGeom>
          <a:solidFill>
            <a:schemeClr val="bg1"/>
          </a:solid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altLang="en-CH" sz="1800" b="0" i="0" u="none" strike="noStrike" kern="1200" cap="none" spc="0" normalizeH="0" baseline="0" noProof="0" dirty="0">
              <a:ln>
                <a:noFill/>
              </a:ln>
              <a:solidFill>
                <a:srgbClr val="0C377B"/>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Main R&amp;D activities:</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Arial"/>
                <a:ea typeface="+mn-ea"/>
                <a:cs typeface="+mn-cs"/>
                <a:sym typeface="Wingdings" pitchFamily="2" charset="2"/>
              </a:rPr>
              <a:t>materials</a:t>
            </a:r>
            <a:r>
              <a:rPr kumimoji="0" lang="en-GB"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 </a:t>
            </a:r>
            <a:r>
              <a:rPr kumimoji="0" lang="en-GB" sz="1800" b="0" i="0" u="none" strike="noStrike" kern="1200" cap="none" spc="0" normalizeH="0" baseline="0" noProof="0" dirty="0">
                <a:ln>
                  <a:noFill/>
                </a:ln>
                <a:solidFill>
                  <a:srgbClr val="0432FF"/>
                </a:solidFill>
                <a:effectLst/>
                <a:uLnTx/>
                <a:uFillTx/>
                <a:latin typeface="Arial"/>
                <a:ea typeface="+mn-ea"/>
                <a:cs typeface="+mn-cs"/>
                <a:sym typeface="Wingdings" pitchFamily="2" charset="2"/>
              </a:rPr>
              <a:t>goal is ~16 T for Nb</a:t>
            </a:r>
            <a:r>
              <a:rPr kumimoji="0" lang="en-GB" sz="1800" b="0" i="0" u="none" strike="noStrike" kern="1200" cap="none" spc="0" normalizeH="0" baseline="-25000" noProof="0" dirty="0">
                <a:ln>
                  <a:noFill/>
                </a:ln>
                <a:solidFill>
                  <a:srgbClr val="0432FF"/>
                </a:solidFill>
                <a:effectLst/>
                <a:uLnTx/>
                <a:uFillTx/>
                <a:latin typeface="Arial"/>
                <a:ea typeface="+mn-ea"/>
                <a:cs typeface="+mn-cs"/>
                <a:sym typeface="Wingdings" pitchFamily="2" charset="2"/>
              </a:rPr>
              <a:t>3</a:t>
            </a:r>
            <a:r>
              <a:rPr kumimoji="0" lang="en-GB" sz="1800" b="0" i="0" u="none" strike="noStrike" kern="1200" cap="none" spc="0" normalizeH="0" baseline="0" noProof="0" dirty="0">
                <a:ln>
                  <a:noFill/>
                </a:ln>
                <a:solidFill>
                  <a:srgbClr val="0432FF"/>
                </a:solidFill>
                <a:effectLst/>
                <a:uLnTx/>
                <a:uFillTx/>
                <a:latin typeface="Arial"/>
                <a:ea typeface="+mn-ea"/>
                <a:cs typeface="+mn-cs"/>
                <a:sym typeface="Wingdings" pitchFamily="2" charset="2"/>
              </a:rPr>
              <a:t>Sn, at least ~20 T for HTS inserts</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Arial"/>
                <a:ea typeface="+mn-ea"/>
                <a:cs typeface="+mn-cs"/>
                <a:sym typeface="Wingdings" pitchFamily="2" charset="2"/>
              </a:rPr>
              <a:t>magnet technology</a:t>
            </a:r>
            <a:r>
              <a:rPr kumimoji="0" lang="en-GB"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 engineering, mechanical robustness, insulating materials, field quality</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Arial"/>
                <a:ea typeface="+mn-ea"/>
                <a:cs typeface="+mn-cs"/>
                <a:sym typeface="Wingdings" pitchFamily="2" charset="2"/>
              </a:rPr>
              <a:t>production of models and prototypes: </a:t>
            </a:r>
            <a:r>
              <a:rPr kumimoji="0" lang="en-GB"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to demonstrate material, design and engineering choices,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     industrialisation and costs</a:t>
            </a:r>
          </a:p>
          <a:p>
            <a:pPr marL="285750" marR="0" lvl="0" indent="-285750" algn="l" defTabSz="914400" rtl="0" eaLnBrk="1" fontAlgn="auto" latinLnBrk="0" hangingPunct="1">
              <a:lnSpc>
                <a:spcPct val="100000"/>
              </a:lnSpc>
              <a:spcBef>
                <a:spcPts val="0"/>
              </a:spcBef>
              <a:spcAft>
                <a:spcPts val="0"/>
              </a:spcAft>
              <a:buClr>
                <a:srgbClr val="000000"/>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Arial"/>
                <a:ea typeface="+mn-ea"/>
                <a:cs typeface="+mn-cs"/>
                <a:sym typeface="Wingdings" pitchFamily="2" charset="2"/>
              </a:rPr>
              <a:t>infrastructure and test stations: </a:t>
            </a:r>
            <a:r>
              <a:rPr kumimoji="0" lang="en-GB"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for tests up to ~ 20 T and 20-50 kA</a:t>
            </a:r>
          </a:p>
          <a:p>
            <a:pPr marL="285750" marR="0" lvl="0" indent="-285750" algn="l" defTabSz="914400" rtl="0" eaLnBrk="1" fontAlgn="auto" latinLnBrk="0" hangingPunct="1">
              <a:lnSpc>
                <a:spcPct val="100000"/>
              </a:lnSpc>
              <a:spcBef>
                <a:spcPts val="0"/>
              </a:spcBef>
              <a:spcAft>
                <a:spcPts val="0"/>
              </a:spcAft>
              <a:buClr>
                <a:srgbClr val="000000"/>
              </a:buClr>
              <a:buSzTx/>
              <a:buFont typeface="Wingdings" pitchFamily="2" charset="2"/>
              <a:buChar char="q"/>
              <a:tabLst/>
              <a:defRPr/>
            </a:pPr>
            <a:endParaRPr kumimoji="0" lang="en-GB"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CH" sz="1800" b="0" i="0" u="none" strike="noStrike" kern="1200" cap="none" spc="0" normalizeH="0" baseline="0" noProof="0" dirty="0">
                <a:ln>
                  <a:noFill/>
                </a:ln>
                <a:solidFill>
                  <a:srgbClr val="0C377B"/>
                </a:solidFill>
                <a:effectLst/>
                <a:uLnTx/>
                <a:uFillTx/>
                <a:latin typeface="Arial"/>
                <a:ea typeface="+mn-ea"/>
                <a:cs typeface="+mn-cs"/>
              </a:rPr>
              <a:t>Global collaborations already established during FCC CDR phase.</a:t>
            </a:r>
          </a:p>
        </p:txBody>
      </p:sp>
      <p:sp>
        <p:nvSpPr>
          <p:cNvPr id="5" name="Title 1">
            <a:extLst>
              <a:ext uri="{FF2B5EF4-FFF2-40B4-BE49-F238E27FC236}">
                <a16:creationId xmlns:a16="http://schemas.microsoft.com/office/drawing/2014/main" id="{64028A6F-894B-4E61-AB49-20E9C00430B3}"/>
              </a:ext>
            </a:extLst>
          </p:cNvPr>
          <p:cNvSpPr txBox="1">
            <a:spLocks/>
          </p:cNvSpPr>
          <p:nvPr/>
        </p:nvSpPr>
        <p:spPr>
          <a:xfrm>
            <a:off x="15280" y="-39035"/>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kumimoji="0" lang="en-GB" altLang="en-GB" sz="3200" b="1" i="0" u="none" strike="noStrike" kern="1200" cap="none" spc="0" normalizeH="0" baseline="0" noProof="0" dirty="0">
                <a:ln>
                  <a:noFill/>
                </a:ln>
                <a:solidFill>
                  <a:srgbClr val="FFFF00"/>
                </a:solidFill>
                <a:effectLst/>
                <a:uLnTx/>
                <a:uFillTx/>
                <a:latin typeface="Arial"/>
                <a:ea typeface="+mj-ea"/>
                <a:cs typeface="+mj-cs"/>
              </a:rPr>
              <a:t>High-field Magnet R&amp;D: </a:t>
            </a:r>
            <a:r>
              <a:rPr lang="en-GB" altLang="en-GB" sz="3200" dirty="0">
                <a:latin typeface="Arial"/>
              </a:rPr>
              <a:t>First s</a:t>
            </a:r>
            <a:r>
              <a:rPr kumimoji="0" lang="en-GB" altLang="en-GB" sz="3200" b="1" i="0" u="none" strike="noStrike" kern="1200" cap="none" spc="0" normalizeH="0" baseline="0" noProof="0" dirty="0" err="1">
                <a:ln>
                  <a:noFill/>
                </a:ln>
                <a:solidFill>
                  <a:srgbClr val="FFFF00"/>
                </a:solidFill>
                <a:effectLst/>
                <a:uLnTx/>
                <a:uFillTx/>
                <a:latin typeface="Arial"/>
                <a:ea typeface="+mj-ea"/>
                <a:cs typeface="+mj-cs"/>
              </a:rPr>
              <a:t>teps</a:t>
            </a:r>
            <a:r>
              <a:rPr kumimoji="0" lang="en-GB" altLang="en-GB" sz="3200" b="1" i="0" u="none" strike="noStrike" kern="1200" cap="none" spc="0" normalizeH="0" baseline="0" noProof="0" dirty="0">
                <a:ln>
                  <a:noFill/>
                </a:ln>
                <a:solidFill>
                  <a:srgbClr val="FFFF00"/>
                </a:solidFill>
                <a:effectLst/>
                <a:uLnTx/>
                <a:uFillTx/>
                <a:latin typeface="Arial"/>
                <a:ea typeface="+mj-ea"/>
                <a:cs typeface="+mj-cs"/>
              </a:rPr>
              <a:t> towards FCC-</a:t>
            </a:r>
            <a:r>
              <a:rPr kumimoji="0" lang="en-GB" altLang="en-GB" sz="3200" b="1" i="0" u="none" strike="noStrike" kern="1200" cap="none" spc="0" normalizeH="0" baseline="0" noProof="0" dirty="0" err="1">
                <a:ln>
                  <a:noFill/>
                </a:ln>
                <a:solidFill>
                  <a:srgbClr val="FFFF00"/>
                </a:solidFill>
                <a:effectLst/>
                <a:uLnTx/>
                <a:uFillTx/>
                <a:latin typeface="Arial"/>
                <a:ea typeface="+mj-ea"/>
                <a:cs typeface="+mj-cs"/>
              </a:rPr>
              <a:t>hh</a:t>
            </a:r>
            <a:endParaRPr kumimoji="0" lang="en-GB" altLang="en-GB" sz="3200" b="1" i="0" u="none" strike="noStrike" kern="1200" cap="none" spc="0" normalizeH="0" baseline="0" noProof="0" dirty="0">
              <a:ln>
                <a:noFill/>
              </a:ln>
              <a:solidFill>
                <a:srgbClr val="FFFF00"/>
              </a:solidFill>
              <a:effectLst/>
              <a:uLnTx/>
              <a:uFillTx/>
              <a:latin typeface="Arial"/>
              <a:ea typeface="+mj-ea"/>
              <a:cs typeface="+mj-cs"/>
            </a:endParaRPr>
          </a:p>
        </p:txBody>
      </p:sp>
      <p:pic>
        <p:nvPicPr>
          <p:cNvPr id="6" name="Picture 5" descr="A picture containing icon&#10;&#10;Description automatically generated">
            <a:extLst>
              <a:ext uri="{FF2B5EF4-FFF2-40B4-BE49-F238E27FC236}">
                <a16:creationId xmlns:a16="http://schemas.microsoft.com/office/drawing/2014/main" id="{2392B136-0635-4A5E-855F-16D8DCBDE38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209" y="19168"/>
            <a:ext cx="1935386" cy="654292"/>
          </a:xfrm>
          <a:prstGeom prst="rect">
            <a:avLst/>
          </a:prstGeom>
        </p:spPr>
      </p:pic>
      <p:sp>
        <p:nvSpPr>
          <p:cNvPr id="7" name="TextBox 1">
            <a:extLst>
              <a:ext uri="{FF2B5EF4-FFF2-40B4-BE49-F238E27FC236}">
                <a16:creationId xmlns:a16="http://schemas.microsoft.com/office/drawing/2014/main" id="{487EBED0-63CB-4502-AAB0-3B48B3FF6911}"/>
              </a:ext>
            </a:extLst>
          </p:cNvPr>
          <p:cNvSpPr txBox="1">
            <a:spLocks noChangeArrowheads="1"/>
          </p:cNvSpPr>
          <p:nvPr/>
        </p:nvSpPr>
        <p:spPr bwMode="auto">
          <a:xfrm>
            <a:off x="695400" y="827420"/>
            <a:ext cx="11304913" cy="400110"/>
          </a:xfrm>
          <a:prstGeom prst="rect">
            <a:avLst/>
          </a:prstGeom>
          <a:solidFill>
            <a:schemeClr val="bg1"/>
          </a:solid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CH" sz="2000" b="1" i="0" u="none" strike="noStrike" kern="1200" cap="none" spc="0" normalizeH="0" baseline="0" noProof="0" dirty="0">
                <a:ln>
                  <a:noFill/>
                </a:ln>
                <a:solidFill>
                  <a:srgbClr val="0432FF"/>
                </a:solidFill>
                <a:effectLst/>
                <a:uLnTx/>
                <a:uFillTx/>
                <a:latin typeface="Arial"/>
                <a:ea typeface="+mn-ea"/>
                <a:cs typeface="+mn-cs"/>
              </a:rPr>
              <a:t>In parallel to FCC Study, HFM development </a:t>
            </a:r>
            <a:r>
              <a:rPr kumimoji="0" lang="en-US" altLang="en-CH" sz="2000" b="1" i="0" u="none" strike="noStrike" kern="1200" cap="none" spc="0" normalizeH="0" baseline="0" noProof="0" dirty="0" err="1">
                <a:ln>
                  <a:noFill/>
                </a:ln>
                <a:solidFill>
                  <a:srgbClr val="0432FF"/>
                </a:solidFill>
                <a:effectLst/>
                <a:uLnTx/>
                <a:uFillTx/>
                <a:latin typeface="Arial"/>
                <a:ea typeface="+mn-ea"/>
                <a:cs typeface="+mn-cs"/>
              </a:rPr>
              <a:t>programme</a:t>
            </a:r>
            <a:r>
              <a:rPr kumimoji="0" lang="en-US" altLang="en-CH" sz="2000" b="1" i="0" u="none" strike="noStrike" kern="1200" cap="none" spc="0" normalizeH="0" baseline="0" noProof="0" dirty="0">
                <a:ln>
                  <a:noFill/>
                </a:ln>
                <a:solidFill>
                  <a:srgbClr val="0432FF"/>
                </a:solidFill>
                <a:effectLst/>
                <a:uLnTx/>
                <a:uFillTx/>
                <a:latin typeface="Arial"/>
                <a:ea typeface="+mn-ea"/>
                <a:cs typeface="+mn-cs"/>
              </a:rPr>
              <a:t> as long-term separate R&amp;D project</a:t>
            </a:r>
            <a:endParaRPr kumimoji="0" lang="en-CH" altLang="en-CH" sz="2000" b="1"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7583248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a:t>
            </a:r>
            <a:r>
              <a:rPr kumimoji="0" lang="en-US" sz="360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World-wide FCC </a:t>
            </a:r>
            <a:r>
              <a:rPr kumimoji="0" lang="en-US" sz="36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Nb</a:t>
            </a:r>
            <a:r>
              <a:rPr kumimoji="0" lang="en-US" sz="3600" b="1" i="0" u="none" strike="noStrike" kern="1200" cap="none" spc="0" normalizeH="0" baseline="-25000" noProof="0" dirty="0">
                <a:ln>
                  <a:noFill/>
                </a:ln>
                <a:solidFill>
                  <a:srgbClr val="FFFF00"/>
                </a:solidFill>
                <a:effectLst/>
                <a:uLnTx/>
                <a:uFillTx/>
                <a:latin typeface="Arial" panose="020B0604020202020204" pitchFamily="34" charset="0"/>
                <a:ea typeface="+mj-ea"/>
                <a:cs typeface="Arial" panose="020B0604020202020204" pitchFamily="34" charset="0"/>
              </a:rPr>
              <a:t>3</a:t>
            </a:r>
            <a:r>
              <a:rPr kumimoji="0" lang="en-US" sz="36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Sn </a:t>
            </a:r>
            <a:r>
              <a:rPr kumimoji="0" lang="en-US" sz="3600" b="1" i="0" u="none" strike="noStrike" kern="1200" cap="none" spc="0" normalizeH="0" baseline="0" noProof="0" dirty="0" err="1">
                <a:ln>
                  <a:noFill/>
                </a:ln>
                <a:solidFill>
                  <a:srgbClr val="FFFF00"/>
                </a:solidFill>
                <a:effectLst/>
                <a:uLnTx/>
                <a:uFillTx/>
                <a:latin typeface="Arial" panose="020B0604020202020204" pitchFamily="34" charset="0"/>
                <a:ea typeface="+mj-ea"/>
                <a:cs typeface="Arial" panose="020B0604020202020204" pitchFamily="34" charset="0"/>
              </a:rPr>
              <a:t>Programme</a:t>
            </a:r>
            <a:endParaRPr kumimoji="0" lang="en-US" sz="1800" b="1" i="0" u="none" strike="noStrike" kern="0" cap="none" spc="0" normalizeH="0" baseline="0" noProof="0" dirty="0">
              <a:ln>
                <a:noFill/>
              </a:ln>
              <a:solidFill>
                <a:srgbClr val="FFFF00"/>
              </a:solidFill>
              <a:effectLst/>
              <a:uLnTx/>
              <a:uFillTx/>
              <a:latin typeface="Arial"/>
              <a:ea typeface="+mj-ea"/>
              <a:cs typeface="+mj-cs"/>
            </a:endParaRPr>
          </a:p>
        </p:txBody>
      </p:sp>
      <p:pic>
        <p:nvPicPr>
          <p:cNvPr id="11" name="Picture 10">
            <a:extLst>
              <a:ext uri="{FF2B5EF4-FFF2-40B4-BE49-F238E27FC236}">
                <a16:creationId xmlns:a16="http://schemas.microsoft.com/office/drawing/2014/main" id="{240877B3-43DE-4EF7-8C76-994A8464CA2E}"/>
              </a:ext>
            </a:extLst>
          </p:cNvPr>
          <p:cNvPicPr>
            <a:picLocks noChangeAspect="1"/>
          </p:cNvPicPr>
          <p:nvPr/>
        </p:nvPicPr>
        <p:blipFill>
          <a:blip r:embed="rId2"/>
          <a:stretch>
            <a:fillRect/>
          </a:stretch>
        </p:blipFill>
        <p:spPr>
          <a:xfrm>
            <a:off x="479376" y="3296429"/>
            <a:ext cx="4762462" cy="2868875"/>
          </a:xfrm>
          <a:prstGeom prst="rect">
            <a:avLst/>
          </a:prstGeom>
        </p:spPr>
      </p:pic>
      <p:sp>
        <p:nvSpPr>
          <p:cNvPr id="13" name="Rectangle 12">
            <a:extLst>
              <a:ext uri="{FF2B5EF4-FFF2-40B4-BE49-F238E27FC236}">
                <a16:creationId xmlns:a16="http://schemas.microsoft.com/office/drawing/2014/main" id="{40F29910-F164-4E4D-B5BC-FBFBB11A46BC}"/>
              </a:ext>
            </a:extLst>
          </p:cNvPr>
          <p:cNvSpPr/>
          <p:nvPr/>
        </p:nvSpPr>
        <p:spPr>
          <a:xfrm>
            <a:off x="93456" y="1052736"/>
            <a:ext cx="7802744" cy="1123384"/>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200" b="1" i="0" u="none" strike="noStrike" kern="1200" cap="none" spc="0" normalizeH="0" baseline="0" noProof="0" dirty="0">
                <a:ln>
                  <a:noFill/>
                </a:ln>
                <a:solidFill>
                  <a:srgbClr val="000000"/>
                </a:solidFill>
                <a:effectLst/>
                <a:uLnTx/>
                <a:uFillTx/>
                <a:latin typeface="Arial"/>
                <a:ea typeface="+mn-ea"/>
                <a:cs typeface="+mn-cs"/>
              </a:rPr>
              <a:t>Main </a:t>
            </a:r>
            <a:r>
              <a:rPr kumimoji="0" lang="fr-CH" sz="2200" b="1" i="0" u="none" strike="noStrike" kern="1200" cap="none" spc="0" normalizeH="0" baseline="0" noProof="0" dirty="0" err="1">
                <a:ln>
                  <a:noFill/>
                </a:ln>
                <a:solidFill>
                  <a:srgbClr val="000000"/>
                </a:solidFill>
                <a:effectLst/>
                <a:uLnTx/>
                <a:uFillTx/>
                <a:latin typeface="Arial"/>
                <a:ea typeface="+mn-ea"/>
                <a:cs typeface="+mn-cs"/>
              </a:rPr>
              <a:t>development</a:t>
            </a:r>
            <a:r>
              <a:rPr kumimoji="0" lang="fr-CH" sz="2200" b="1" i="0" u="none" strike="noStrike" kern="1200" cap="none" spc="0" normalizeH="0" baseline="0" noProof="0" dirty="0">
                <a:ln>
                  <a:noFill/>
                </a:ln>
                <a:solidFill>
                  <a:srgbClr val="000000"/>
                </a:solidFill>
                <a:effectLst/>
                <a:uLnTx/>
                <a:uFillTx/>
                <a:latin typeface="Arial"/>
                <a:ea typeface="+mn-ea"/>
                <a:cs typeface="+mn-cs"/>
              </a:rPr>
              <a:t> goal </a:t>
            </a:r>
            <a:r>
              <a:rPr kumimoji="0" lang="fr-CH" sz="2200" b="1" i="0" u="none" strike="noStrike" kern="1200" cap="none" spc="0" normalizeH="0" baseline="0" noProof="0" dirty="0" err="1">
                <a:ln>
                  <a:noFill/>
                </a:ln>
                <a:solidFill>
                  <a:srgbClr val="000000"/>
                </a:solidFill>
                <a:effectLst/>
                <a:uLnTx/>
                <a:uFillTx/>
                <a:latin typeface="Arial"/>
                <a:ea typeface="+mn-ea"/>
                <a:cs typeface="+mn-cs"/>
              </a:rPr>
              <a:t>is</a:t>
            </a:r>
            <a:r>
              <a:rPr kumimoji="0" lang="fr-CH" sz="2200" b="1" i="0" u="none" strike="noStrike" kern="1200" cap="none" spc="0" normalizeH="0" baseline="0" noProof="0" dirty="0">
                <a:ln>
                  <a:noFill/>
                </a:ln>
                <a:solidFill>
                  <a:srgbClr val="000000"/>
                </a:solidFill>
                <a:effectLst/>
                <a:uLnTx/>
                <a:uFillTx/>
                <a:latin typeface="Arial"/>
                <a:ea typeface="+mn-ea"/>
                <a:cs typeface="+mn-cs"/>
              </a:rPr>
              <a:t> </a:t>
            </a:r>
            <a:r>
              <a:rPr kumimoji="0" lang="fr-CH" sz="2200" b="1" i="0" u="none" strike="noStrike" kern="1200" cap="none" spc="0" normalizeH="0" baseline="0" noProof="0" dirty="0" err="1">
                <a:ln>
                  <a:noFill/>
                </a:ln>
                <a:solidFill>
                  <a:srgbClr val="000000"/>
                </a:solidFill>
                <a:effectLst/>
                <a:uLnTx/>
                <a:uFillTx/>
                <a:latin typeface="Arial"/>
                <a:ea typeface="+mn-ea"/>
                <a:cs typeface="+mn-cs"/>
              </a:rPr>
              <a:t>wire</a:t>
            </a:r>
            <a:r>
              <a:rPr kumimoji="0" lang="fr-CH" sz="2200" b="1" i="0" u="none" strike="noStrike" kern="1200" cap="none" spc="0" normalizeH="0" baseline="0" noProof="0" dirty="0">
                <a:ln>
                  <a:noFill/>
                </a:ln>
                <a:solidFill>
                  <a:srgbClr val="000000"/>
                </a:solidFill>
                <a:effectLst/>
                <a:uLnTx/>
                <a:uFillTx/>
                <a:latin typeface="Arial"/>
                <a:ea typeface="+mn-ea"/>
                <a:cs typeface="+mn-cs"/>
              </a:rPr>
              <a:t> performance </a:t>
            </a:r>
            <a:r>
              <a:rPr kumimoji="0" lang="fr-CH" sz="2200" b="1" i="0" u="none" strike="noStrike" kern="1200" cap="none" spc="0" normalizeH="0" baseline="0" noProof="0" dirty="0" err="1">
                <a:ln>
                  <a:noFill/>
                </a:ln>
                <a:solidFill>
                  <a:srgbClr val="000000"/>
                </a:solidFill>
                <a:effectLst/>
                <a:uLnTx/>
                <a:uFillTx/>
                <a:latin typeface="Arial"/>
                <a:ea typeface="+mn-ea"/>
                <a:cs typeface="+mn-cs"/>
              </a:rPr>
              <a:t>increase</a:t>
            </a:r>
            <a:r>
              <a:rPr kumimoji="0" lang="fr-CH" sz="2200" b="1" i="0" u="none" strike="noStrike" kern="1200" cap="none" spc="0" normalizeH="0" baseline="0" noProof="0" dirty="0">
                <a:ln>
                  <a:noFill/>
                </a:ln>
                <a:solidFill>
                  <a:srgbClr val="000000"/>
                </a:solidFill>
                <a:effectLst/>
                <a:uLnTx/>
                <a:uFillTx/>
                <a:latin typeface="Arial"/>
                <a:ea typeface="+mn-ea"/>
                <a:cs typeface="+mn-cs"/>
              </a:rPr>
              <a:t>:</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CH" sz="2000" b="1" i="0" u="none" strike="noStrike" kern="1200" cap="none" spc="0" normalizeH="0" baseline="0" noProof="0" dirty="0" err="1">
                <a:ln>
                  <a:noFill/>
                </a:ln>
                <a:solidFill>
                  <a:srgbClr val="000000"/>
                </a:solidFill>
                <a:effectLst/>
                <a:uLnTx/>
                <a:uFillTx/>
                <a:latin typeface="Arial"/>
                <a:ea typeface="+mn-ea"/>
                <a:cs typeface="+mn-cs"/>
              </a:rPr>
              <a:t>J</a:t>
            </a:r>
            <a:r>
              <a:rPr kumimoji="0" lang="fr-CH" sz="2000" b="1" i="0" u="none" strike="noStrike" kern="1200" cap="none" spc="0" normalizeH="0" baseline="-25000" noProof="0" dirty="0" err="1">
                <a:ln>
                  <a:noFill/>
                </a:ln>
                <a:solidFill>
                  <a:srgbClr val="000000"/>
                </a:solidFill>
                <a:effectLst/>
                <a:uLnTx/>
                <a:uFillTx/>
                <a:latin typeface="Arial"/>
                <a:ea typeface="+mn-ea"/>
                <a:cs typeface="+mn-cs"/>
              </a:rPr>
              <a:t>c</a:t>
            </a:r>
            <a:r>
              <a:rPr kumimoji="0" lang="fr-CH" sz="2000" b="1" i="0" u="none" strike="noStrike" kern="1200" cap="none" spc="0" normalizeH="0" baseline="0" noProof="0" dirty="0">
                <a:ln>
                  <a:noFill/>
                </a:ln>
                <a:solidFill>
                  <a:srgbClr val="000000"/>
                </a:solidFill>
                <a:effectLst/>
                <a:uLnTx/>
                <a:uFillTx/>
                <a:latin typeface="Arial"/>
                <a:ea typeface="+mn-ea"/>
                <a:cs typeface="+mn-cs"/>
              </a:rPr>
              <a:t> (16T, 4.2K) &gt; 1500 A/mm</a:t>
            </a:r>
            <a:r>
              <a:rPr kumimoji="0" lang="fr-CH" sz="2000" b="1" i="0" u="none" strike="noStrike" kern="1200" cap="none" spc="0" normalizeH="0" baseline="30000" noProof="0" dirty="0">
                <a:ln>
                  <a:noFill/>
                </a:ln>
                <a:solidFill>
                  <a:srgbClr val="000000"/>
                </a:solidFill>
                <a:effectLst/>
                <a:uLnTx/>
                <a:uFillTx/>
                <a:latin typeface="Arial"/>
                <a:ea typeface="+mn-ea"/>
                <a:cs typeface="+mn-cs"/>
              </a:rPr>
              <a:t>2 </a:t>
            </a:r>
            <a:r>
              <a:rPr kumimoji="0" lang="fr-CH" sz="2000" b="1" i="0" u="none" strike="noStrike" kern="1200" cap="none" spc="0" normalizeH="0" baseline="0" noProof="0" dirty="0">
                <a:ln>
                  <a:noFill/>
                </a:ln>
                <a:solidFill>
                  <a:srgbClr val="000000"/>
                </a:solidFill>
                <a:effectLst/>
                <a:uLnTx/>
                <a:uFillTx/>
                <a:latin typeface="Arial"/>
                <a:ea typeface="+mn-ea"/>
                <a:cs typeface="+mn-cs"/>
              </a:rPr>
              <a:t> </a:t>
            </a:r>
            <a:r>
              <a:rPr kumimoji="0" lang="fr-CH" sz="2000" b="1" i="0" u="none" strike="noStrike" kern="1200" cap="none" spc="0" normalizeH="0" baseline="0" noProof="0" dirty="0">
                <a:ln>
                  <a:noFill/>
                </a:ln>
                <a:solidFill>
                  <a:srgbClr val="000000"/>
                </a:solidFill>
                <a:effectLst/>
                <a:uLnTx/>
                <a:uFillTx/>
                <a:latin typeface="Arial"/>
                <a:ea typeface="+mn-ea"/>
                <a:cs typeface="+mn-cs"/>
                <a:sym typeface="Wingdings" panose="05000000000000000000" pitchFamily="2" charset="2"/>
              </a:rPr>
              <a:t></a:t>
            </a:r>
            <a:r>
              <a:rPr kumimoji="0" lang="fr-CH" sz="2000" b="1" i="0" u="none" strike="noStrike" kern="1200" cap="none" spc="0" normalizeH="0" baseline="0" noProof="0" dirty="0">
                <a:ln>
                  <a:noFill/>
                </a:ln>
                <a:solidFill>
                  <a:srgbClr val="000000"/>
                </a:solidFill>
                <a:effectLst/>
                <a:uLnTx/>
                <a:uFillTx/>
                <a:latin typeface="Arial"/>
                <a:ea typeface="+mn-ea"/>
                <a:cs typeface="+mn-cs"/>
              </a:rPr>
              <a:t>50% </a:t>
            </a:r>
            <a:r>
              <a:rPr kumimoji="0" lang="fr-CH" sz="2000" b="1" i="0" u="none" strike="noStrike" kern="1200" cap="none" spc="0" normalizeH="0" baseline="0" noProof="0" dirty="0" err="1">
                <a:ln>
                  <a:noFill/>
                </a:ln>
                <a:solidFill>
                  <a:srgbClr val="000000"/>
                </a:solidFill>
                <a:effectLst/>
                <a:uLnTx/>
                <a:uFillTx/>
                <a:latin typeface="Arial"/>
                <a:ea typeface="+mn-ea"/>
                <a:cs typeface="+mn-cs"/>
              </a:rPr>
              <a:t>increase</a:t>
            </a:r>
            <a:r>
              <a:rPr kumimoji="0" lang="fr-CH" sz="2000" b="1" i="0" u="none" strike="noStrike" kern="1200" cap="none" spc="0" normalizeH="0" baseline="0" noProof="0" dirty="0">
                <a:ln>
                  <a:noFill/>
                </a:ln>
                <a:solidFill>
                  <a:srgbClr val="000000"/>
                </a:solidFill>
                <a:effectLst/>
                <a:uLnTx/>
                <a:uFillTx/>
                <a:latin typeface="Arial"/>
                <a:ea typeface="+mn-ea"/>
                <a:cs typeface="+mn-cs"/>
              </a:rPr>
              <a:t> </a:t>
            </a:r>
            <a:r>
              <a:rPr kumimoji="0" lang="fr-CH" sz="2000" b="1" i="0" u="none" strike="noStrike" kern="1200" cap="none" spc="0" normalizeH="0" baseline="0" noProof="0" dirty="0" err="1">
                <a:ln>
                  <a:noFill/>
                </a:ln>
                <a:solidFill>
                  <a:srgbClr val="000000"/>
                </a:solidFill>
                <a:effectLst/>
                <a:uLnTx/>
                <a:uFillTx/>
                <a:latin typeface="Arial"/>
                <a:ea typeface="+mn-ea"/>
                <a:cs typeface="+mn-cs"/>
              </a:rPr>
              <a:t>wrt</a:t>
            </a:r>
            <a:r>
              <a:rPr kumimoji="0" lang="fr-CH" sz="2000" b="1" i="0" u="none" strike="noStrike" kern="1200" cap="none" spc="0" normalizeH="0" baseline="0" noProof="0" dirty="0">
                <a:ln>
                  <a:noFill/>
                </a:ln>
                <a:solidFill>
                  <a:srgbClr val="000000"/>
                </a:solidFill>
                <a:effectLst/>
                <a:uLnTx/>
                <a:uFillTx/>
                <a:latin typeface="Arial"/>
                <a:ea typeface="+mn-ea"/>
                <a:cs typeface="+mn-cs"/>
              </a:rPr>
              <a:t> HL-LHC </a:t>
            </a:r>
            <a:r>
              <a:rPr kumimoji="0" lang="fr-CH" sz="2000" b="1" i="0" u="none" strike="noStrike" kern="1200" cap="none" spc="0" normalizeH="0" baseline="0" noProof="0" dirty="0" err="1">
                <a:ln>
                  <a:noFill/>
                </a:ln>
                <a:solidFill>
                  <a:srgbClr val="000000"/>
                </a:solidFill>
                <a:effectLst/>
                <a:uLnTx/>
                <a:uFillTx/>
                <a:latin typeface="Arial"/>
                <a:ea typeface="+mn-ea"/>
                <a:cs typeface="+mn-cs"/>
              </a:rPr>
              <a:t>wire</a:t>
            </a:r>
            <a:r>
              <a:rPr kumimoji="0" lang="fr-CH" sz="2000" b="1" i="0" u="none" strike="noStrike" kern="1200" cap="none" spc="0" normalizeH="0" baseline="0" noProof="0" dirty="0">
                <a:ln>
                  <a:noFill/>
                </a:ln>
                <a:solidFill>
                  <a:srgbClr val="000000"/>
                </a:solidFill>
                <a:effectLst/>
                <a:uLnTx/>
                <a:uFillTx/>
                <a:latin typeface="Arial"/>
                <a:ea typeface="+mn-ea"/>
                <a:cs typeface="+mn-cs"/>
              </a:rPr>
              <a:t>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000000"/>
                </a:solidFill>
                <a:effectLst/>
                <a:uLnTx/>
                <a:uFillTx/>
                <a:latin typeface="Arial"/>
                <a:ea typeface="+mn-ea"/>
                <a:cs typeface="+mn-cs"/>
              </a:rPr>
              <a:t>Reduction of coil &amp; magnet cross-section </a:t>
            </a:r>
            <a:endParaRPr kumimoji="0" lang="fr-CH" sz="2000" b="1" i="0" u="none" strike="noStrike" kern="1200" cap="none" spc="0" normalizeH="0" baseline="0" noProof="0" dirty="0">
              <a:ln>
                <a:noFill/>
              </a:ln>
              <a:solidFill>
                <a:srgbClr val="000000"/>
              </a:solidFill>
              <a:effectLst/>
              <a:uLnTx/>
              <a:uFillTx/>
              <a:latin typeface="Arial"/>
              <a:ea typeface="+mn-ea"/>
              <a:cs typeface="+mn-cs"/>
            </a:endParaRPr>
          </a:p>
        </p:txBody>
      </p:sp>
      <p:pic>
        <p:nvPicPr>
          <p:cNvPr id="14" name="Picture 13">
            <a:extLst>
              <a:ext uri="{FF2B5EF4-FFF2-40B4-BE49-F238E27FC236}">
                <a16:creationId xmlns:a16="http://schemas.microsoft.com/office/drawing/2014/main" id="{20FCDC3B-CDC4-4599-9246-96F77D6D50F0}"/>
              </a:ext>
            </a:extLst>
          </p:cNvPr>
          <p:cNvPicPr>
            <a:picLocks noChangeAspect="1"/>
          </p:cNvPicPr>
          <p:nvPr/>
        </p:nvPicPr>
        <p:blipFill>
          <a:blip r:embed="rId3"/>
          <a:stretch>
            <a:fillRect/>
          </a:stretch>
        </p:blipFill>
        <p:spPr>
          <a:xfrm>
            <a:off x="10462922" y="1105817"/>
            <a:ext cx="1524235" cy="1253206"/>
          </a:xfrm>
          <a:prstGeom prst="rect">
            <a:avLst/>
          </a:prstGeom>
        </p:spPr>
      </p:pic>
      <p:sp>
        <p:nvSpPr>
          <p:cNvPr id="15" name="TextBox 14">
            <a:extLst>
              <a:ext uri="{FF2B5EF4-FFF2-40B4-BE49-F238E27FC236}">
                <a16:creationId xmlns:a16="http://schemas.microsoft.com/office/drawing/2014/main" id="{8CC2DE62-A57E-4223-9283-703955897B69}"/>
              </a:ext>
            </a:extLst>
          </p:cNvPr>
          <p:cNvSpPr txBox="1"/>
          <p:nvPr/>
        </p:nvSpPr>
        <p:spPr>
          <a:xfrm>
            <a:off x="10835029" y="989217"/>
            <a:ext cx="997389" cy="45140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C377B"/>
                </a:solidFill>
                <a:effectLst/>
                <a:uLnTx/>
                <a:uFillTx/>
                <a:latin typeface="Arial"/>
                <a:ea typeface="+mn-ea"/>
                <a:cs typeface="+mn-cs"/>
              </a:rPr>
              <a:t>3150 mm</a:t>
            </a:r>
            <a:r>
              <a:rPr kumimoji="0" lang="en-GB" sz="1400" b="0" i="0" u="none" strike="noStrike" kern="1200" cap="none" spc="0" normalizeH="0" baseline="30000" noProof="0" dirty="0">
                <a:ln>
                  <a:noFill/>
                </a:ln>
                <a:solidFill>
                  <a:srgbClr val="0C377B"/>
                </a:solidFill>
                <a:effectLst/>
                <a:uLnTx/>
                <a:uFillTx/>
                <a:latin typeface="Arial"/>
                <a:ea typeface="+mn-ea"/>
                <a:cs typeface="+mn-cs"/>
              </a:rPr>
              <a:t>2</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30000" noProof="0" dirty="0">
              <a:ln>
                <a:noFill/>
              </a:ln>
              <a:solidFill>
                <a:srgbClr val="0C377B"/>
              </a:solidFill>
              <a:effectLst/>
              <a:uLnTx/>
              <a:uFillTx/>
              <a:latin typeface="Arial"/>
              <a:ea typeface="+mn-ea"/>
              <a:cs typeface="+mn-cs"/>
            </a:endParaRPr>
          </a:p>
        </p:txBody>
      </p:sp>
      <p:sp>
        <p:nvSpPr>
          <p:cNvPr id="16" name="TextBox 15">
            <a:extLst>
              <a:ext uri="{FF2B5EF4-FFF2-40B4-BE49-F238E27FC236}">
                <a16:creationId xmlns:a16="http://schemas.microsoft.com/office/drawing/2014/main" id="{71D76138-940B-4F96-9163-D3C545BCD9E3}"/>
              </a:ext>
            </a:extLst>
          </p:cNvPr>
          <p:cNvSpPr txBox="1"/>
          <p:nvPr/>
        </p:nvSpPr>
        <p:spPr>
          <a:xfrm>
            <a:off x="9455864" y="1426963"/>
            <a:ext cx="12486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C377B"/>
                </a:solidFill>
                <a:effectLst/>
                <a:uLnTx/>
                <a:uFillTx/>
                <a:latin typeface="Arial"/>
                <a:ea typeface="+mn-ea"/>
                <a:cs typeface="+mn-cs"/>
              </a:rPr>
              <a:t>~1.7 times less SC</a:t>
            </a:r>
          </a:p>
        </p:txBody>
      </p:sp>
      <p:cxnSp>
        <p:nvCxnSpPr>
          <p:cNvPr id="17" name="Straight Arrow Connector 16">
            <a:extLst>
              <a:ext uri="{FF2B5EF4-FFF2-40B4-BE49-F238E27FC236}">
                <a16:creationId xmlns:a16="http://schemas.microsoft.com/office/drawing/2014/main" id="{31767284-149F-4CC3-ADAA-C0D1BAB1726E}"/>
              </a:ext>
            </a:extLst>
          </p:cNvPr>
          <p:cNvCxnSpPr/>
          <p:nvPr/>
        </p:nvCxnSpPr>
        <p:spPr>
          <a:xfrm>
            <a:off x="9617620" y="1935250"/>
            <a:ext cx="726852" cy="5269"/>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56728703-1693-48E3-B00E-F93C84A6DA32}"/>
              </a:ext>
            </a:extLst>
          </p:cNvPr>
          <p:cNvSpPr txBox="1"/>
          <p:nvPr/>
        </p:nvSpPr>
        <p:spPr>
          <a:xfrm>
            <a:off x="8054871" y="2113692"/>
            <a:ext cx="1244251"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C377B"/>
                </a:solidFill>
                <a:effectLst/>
                <a:uLnTx/>
                <a:uFillTx/>
                <a:latin typeface="Arial"/>
                <a:ea typeface="+mn-ea"/>
                <a:cs typeface="+mn-cs"/>
              </a:rPr>
              <a:t>~10% margin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C377B"/>
                </a:solidFill>
                <a:effectLst/>
                <a:uLnTx/>
                <a:uFillTx/>
                <a:latin typeface="Arial"/>
                <a:ea typeface="+mn-ea"/>
                <a:cs typeface="+mn-cs"/>
              </a:rPr>
              <a:t>HL-LHC</a:t>
            </a:r>
          </a:p>
        </p:txBody>
      </p:sp>
      <p:pic>
        <p:nvPicPr>
          <p:cNvPr id="26" name="Picture 25">
            <a:extLst>
              <a:ext uri="{FF2B5EF4-FFF2-40B4-BE49-F238E27FC236}">
                <a16:creationId xmlns:a16="http://schemas.microsoft.com/office/drawing/2014/main" id="{5D0DC2A7-4628-4A86-ACB1-1CDEC5A7C61F}"/>
              </a:ext>
            </a:extLst>
          </p:cNvPr>
          <p:cNvPicPr>
            <a:picLocks noChangeAspect="1"/>
          </p:cNvPicPr>
          <p:nvPr/>
        </p:nvPicPr>
        <p:blipFill>
          <a:blip r:embed="rId4"/>
          <a:stretch>
            <a:fillRect/>
          </a:stretch>
        </p:blipFill>
        <p:spPr>
          <a:xfrm>
            <a:off x="8040216" y="1116249"/>
            <a:ext cx="1524235" cy="1253206"/>
          </a:xfrm>
          <a:prstGeom prst="rect">
            <a:avLst/>
          </a:prstGeom>
        </p:spPr>
      </p:pic>
      <p:sp>
        <p:nvSpPr>
          <p:cNvPr id="27" name="TextBox 26">
            <a:extLst>
              <a:ext uri="{FF2B5EF4-FFF2-40B4-BE49-F238E27FC236}">
                <a16:creationId xmlns:a16="http://schemas.microsoft.com/office/drawing/2014/main" id="{424C22AC-B304-414D-A344-329685C07D17}"/>
              </a:ext>
            </a:extLst>
          </p:cNvPr>
          <p:cNvSpPr txBox="1"/>
          <p:nvPr/>
        </p:nvSpPr>
        <p:spPr>
          <a:xfrm>
            <a:off x="10764001" y="2069730"/>
            <a:ext cx="1150764"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C377B"/>
                </a:solidFill>
                <a:effectLst/>
                <a:uLnTx/>
                <a:uFillTx/>
                <a:latin typeface="Arial"/>
                <a:ea typeface="+mn-ea"/>
                <a:cs typeface="+mn-cs"/>
              </a:rPr>
              <a:t>~10% margin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C377B"/>
                </a:solidFill>
                <a:effectLst/>
                <a:uLnTx/>
                <a:uFillTx/>
                <a:latin typeface="Arial"/>
                <a:ea typeface="+mn-ea"/>
                <a:cs typeface="+mn-cs"/>
              </a:rPr>
              <a:t>FCC ultimate</a:t>
            </a:r>
          </a:p>
        </p:txBody>
      </p:sp>
      <p:sp>
        <p:nvSpPr>
          <p:cNvPr id="28" name="TextBox 27">
            <a:extLst>
              <a:ext uri="{FF2B5EF4-FFF2-40B4-BE49-F238E27FC236}">
                <a16:creationId xmlns:a16="http://schemas.microsoft.com/office/drawing/2014/main" id="{D669540B-8BAD-4BFB-8B53-55EA90341BFC}"/>
              </a:ext>
            </a:extLst>
          </p:cNvPr>
          <p:cNvSpPr txBox="1"/>
          <p:nvPr/>
        </p:nvSpPr>
        <p:spPr>
          <a:xfrm>
            <a:off x="8400256" y="971741"/>
            <a:ext cx="997389"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C377B"/>
                </a:solidFill>
                <a:effectLst/>
                <a:uLnTx/>
                <a:uFillTx/>
                <a:latin typeface="Arial"/>
                <a:ea typeface="+mn-ea"/>
                <a:cs typeface="+mn-cs"/>
              </a:rPr>
              <a:t>5400 mm</a:t>
            </a:r>
            <a:r>
              <a:rPr kumimoji="0" lang="en-GB" sz="1400" b="0" i="0" u="none" strike="noStrike" kern="1200" cap="none" spc="0" normalizeH="0" baseline="30000" noProof="0" dirty="0">
                <a:ln>
                  <a:noFill/>
                </a:ln>
                <a:solidFill>
                  <a:srgbClr val="0C377B"/>
                </a:solidFill>
                <a:effectLst/>
                <a:uLnTx/>
                <a:uFillTx/>
                <a:latin typeface="Arial"/>
                <a:ea typeface="+mn-ea"/>
                <a:cs typeface="+mn-cs"/>
              </a:rPr>
              <a:t>2</a:t>
            </a:r>
          </a:p>
        </p:txBody>
      </p:sp>
      <p:sp>
        <p:nvSpPr>
          <p:cNvPr id="29" name="Rectangle 28">
            <a:extLst>
              <a:ext uri="{FF2B5EF4-FFF2-40B4-BE49-F238E27FC236}">
                <a16:creationId xmlns:a16="http://schemas.microsoft.com/office/drawing/2014/main" id="{65A3703B-9433-48A9-BCEE-7DB7F302AA74}"/>
              </a:ext>
            </a:extLst>
          </p:cNvPr>
          <p:cNvSpPr/>
          <p:nvPr/>
        </p:nvSpPr>
        <p:spPr>
          <a:xfrm>
            <a:off x="81703" y="2204864"/>
            <a:ext cx="5942289" cy="1015663"/>
          </a:xfrm>
          <a:prstGeom prst="rect">
            <a:avLst/>
          </a:prstGeom>
          <a:solidFill>
            <a:srgbClr val="FFFF00"/>
          </a:solidFill>
        </p:spPr>
        <p:txBody>
          <a:bodyPr wrap="square">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2000" b="0" i="0" u="none" strike="noStrike" kern="1200" cap="none" spc="0" normalizeH="0" baseline="0" noProof="0" dirty="0">
                <a:ln>
                  <a:noFill/>
                </a:ln>
                <a:solidFill>
                  <a:srgbClr val="0C377B"/>
                </a:solidFill>
                <a:effectLst/>
                <a:uLnTx/>
                <a:uFillTx/>
                <a:latin typeface="Arial" panose="020B0604020202020204" pitchFamily="34" charset="0"/>
                <a:ea typeface="+mn-ea"/>
                <a:cs typeface="Arial" panose="020B0604020202020204" pitchFamily="34" charset="0"/>
              </a:rPr>
              <a:t>After 1-2 years development</a:t>
            </a:r>
            <a:r>
              <a:rPr kumimoji="0" lang="en-GB" sz="2000" b="1" i="0" u="none" strike="noStrike" kern="1200" cap="none" spc="0" normalizeH="0" baseline="0" noProof="0" dirty="0">
                <a:ln>
                  <a:noFill/>
                </a:ln>
                <a:solidFill>
                  <a:srgbClr val="0C377B"/>
                </a:solidFill>
                <a:effectLst/>
                <a:uLnTx/>
                <a:uFillTx/>
                <a:latin typeface="Arial" panose="020B0604020202020204" pitchFamily="34" charset="0"/>
                <a:ea typeface="+mn-ea"/>
                <a:cs typeface="Arial" panose="020B0604020202020204" pitchFamily="34" charset="0"/>
              </a:rPr>
              <a:t>, prototype Nb</a:t>
            </a:r>
            <a:r>
              <a:rPr kumimoji="0" lang="en-GB" sz="2000" b="1" i="0" u="none" strike="noStrike" kern="1200" cap="none" spc="0" normalizeH="0" baseline="-25000" noProof="0" dirty="0">
                <a:ln>
                  <a:noFill/>
                </a:ln>
                <a:solidFill>
                  <a:srgbClr val="0C377B"/>
                </a:solidFill>
                <a:effectLst/>
                <a:uLnTx/>
                <a:uFillTx/>
                <a:latin typeface="Arial" panose="020B0604020202020204" pitchFamily="34" charset="0"/>
                <a:ea typeface="+mn-ea"/>
                <a:cs typeface="Arial" panose="020B0604020202020204" pitchFamily="34" charset="0"/>
              </a:rPr>
              <a:t>3</a:t>
            </a:r>
            <a:r>
              <a:rPr kumimoji="0" lang="en-GB" sz="2000" b="1" i="0" u="none" strike="noStrike" kern="1200" cap="none" spc="0" normalizeH="0" baseline="0" noProof="0" dirty="0">
                <a:ln>
                  <a:noFill/>
                </a:ln>
                <a:solidFill>
                  <a:srgbClr val="0C377B"/>
                </a:solidFill>
                <a:effectLst/>
                <a:uLnTx/>
                <a:uFillTx/>
                <a:latin typeface="Arial" panose="020B0604020202020204" pitchFamily="34" charset="0"/>
                <a:ea typeface="+mn-ea"/>
                <a:cs typeface="Arial" panose="020B0604020202020204" pitchFamily="34" charset="0"/>
              </a:rPr>
              <a:t>Sn wires from several new industrial FCC partners already achieve HL-LHC </a:t>
            </a:r>
            <a:r>
              <a:rPr kumimoji="0" lang="en-GB" sz="2000" b="1" i="0" u="none" strike="noStrike" kern="1200" cap="none" spc="0" normalizeH="0" baseline="0" noProof="0" dirty="0" err="1">
                <a:ln>
                  <a:noFill/>
                </a:ln>
                <a:solidFill>
                  <a:srgbClr val="0C377B"/>
                </a:solidFill>
                <a:effectLst/>
                <a:uLnTx/>
                <a:uFillTx/>
                <a:latin typeface="Arial" panose="020B0604020202020204" pitchFamily="34" charset="0"/>
                <a:ea typeface="+mn-ea"/>
                <a:cs typeface="Arial" panose="020B0604020202020204" pitchFamily="34" charset="0"/>
              </a:rPr>
              <a:t>J</a:t>
            </a:r>
            <a:r>
              <a:rPr kumimoji="0" lang="en-GB" sz="2000" b="1" i="0" u="none" strike="noStrike" kern="1200" cap="none" spc="0" normalizeH="0" baseline="-25000" noProof="0" dirty="0" err="1">
                <a:ln>
                  <a:noFill/>
                </a:ln>
                <a:solidFill>
                  <a:srgbClr val="0C377B"/>
                </a:solidFill>
                <a:effectLst/>
                <a:uLnTx/>
                <a:uFillTx/>
                <a:latin typeface="Arial" panose="020B0604020202020204" pitchFamily="34" charset="0"/>
                <a:ea typeface="+mn-ea"/>
                <a:cs typeface="Arial" panose="020B0604020202020204" pitchFamily="34" charset="0"/>
              </a:rPr>
              <a:t>c</a:t>
            </a:r>
            <a:r>
              <a:rPr kumimoji="0" lang="en-GB" sz="2000" b="1" i="0" u="none" strike="noStrike" kern="1200" cap="none" spc="0" normalizeH="0" baseline="0" noProof="0" dirty="0">
                <a:ln>
                  <a:noFill/>
                </a:ln>
                <a:solidFill>
                  <a:srgbClr val="0C377B"/>
                </a:solidFill>
                <a:effectLst/>
                <a:uLnTx/>
                <a:uFillTx/>
                <a:latin typeface="Arial" panose="020B0604020202020204" pitchFamily="34" charset="0"/>
                <a:ea typeface="+mn-ea"/>
                <a:cs typeface="Arial" panose="020B0604020202020204" pitchFamily="34" charset="0"/>
              </a:rPr>
              <a:t> performance</a:t>
            </a:r>
            <a:endParaRPr kumimoji="0" lang="en-GB" sz="2000" b="0" i="0" u="none" strike="noStrike" kern="1200" cap="none" spc="0" normalizeH="0" baseline="0" noProof="0" dirty="0">
              <a:ln>
                <a:noFill/>
              </a:ln>
              <a:solidFill>
                <a:srgbClr val="0C377B"/>
              </a:solidFill>
              <a:effectLst/>
              <a:uLnTx/>
              <a:uFillTx/>
              <a:latin typeface="Arial" panose="020B0604020202020204" pitchFamily="34" charset="0"/>
              <a:ea typeface="+mn-ea"/>
              <a:cs typeface="Arial" panose="020B0604020202020204" pitchFamily="34" charset="0"/>
              <a:sym typeface="Symbol" panose="05050102010706020507" pitchFamily="18" charset="2"/>
            </a:endParaRPr>
          </a:p>
        </p:txBody>
      </p:sp>
      <p:sp>
        <p:nvSpPr>
          <p:cNvPr id="30" name="Rectangle 29">
            <a:extLst>
              <a:ext uri="{FF2B5EF4-FFF2-40B4-BE49-F238E27FC236}">
                <a16:creationId xmlns:a16="http://schemas.microsoft.com/office/drawing/2014/main" id="{1851C71F-FD50-49B5-B118-A12787950F9A}"/>
              </a:ext>
            </a:extLst>
          </p:cNvPr>
          <p:cNvSpPr/>
          <p:nvPr/>
        </p:nvSpPr>
        <p:spPr>
          <a:xfrm>
            <a:off x="6387598" y="2564904"/>
            <a:ext cx="5541050" cy="298543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FCC conductor development collaboration: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err="1">
                <a:ln>
                  <a:noFill/>
                </a:ln>
                <a:solidFill>
                  <a:prstClr val="black"/>
                </a:solidFill>
                <a:effectLst/>
                <a:uLnTx/>
                <a:uFillTx/>
                <a:latin typeface="Calibri"/>
                <a:ea typeface="+mn-ea"/>
                <a:cs typeface="+mn-cs"/>
              </a:rPr>
              <a:t>Bochvar</a:t>
            </a:r>
            <a:r>
              <a:rPr kumimoji="0" lang="en-GB" sz="2000" b="1" i="0" u="none" strike="noStrike" kern="1200" cap="none" spc="0" normalizeH="0" baseline="0" noProof="0" dirty="0">
                <a:ln>
                  <a:noFill/>
                </a:ln>
                <a:solidFill>
                  <a:prstClr val="black"/>
                </a:solidFill>
                <a:effectLst/>
                <a:uLnTx/>
                <a:uFillTx/>
                <a:latin typeface="Calibri"/>
                <a:ea typeface="+mn-ea"/>
                <a:cs typeface="+mn-cs"/>
              </a:rPr>
              <a:t> Institute </a:t>
            </a:r>
            <a:r>
              <a:rPr kumimoji="0" lang="en-GB" sz="2000" b="0" i="0" u="none" strike="noStrike" kern="1200" cap="none" spc="0" normalizeH="0" baseline="0" noProof="0" dirty="0">
                <a:ln>
                  <a:noFill/>
                </a:ln>
                <a:solidFill>
                  <a:prstClr val="black"/>
                </a:solidFill>
                <a:effectLst/>
                <a:uLnTx/>
                <a:uFillTx/>
                <a:latin typeface="Calibri"/>
                <a:ea typeface="+mn-ea"/>
                <a:cs typeface="+mn-cs"/>
              </a:rPr>
              <a:t>(production at </a:t>
            </a:r>
            <a:r>
              <a:rPr kumimoji="0" lang="en-GB" sz="2000" b="1" i="0" u="none" strike="noStrike" kern="1200" cap="none" spc="0" normalizeH="0" baseline="0" noProof="0" dirty="0">
                <a:ln>
                  <a:noFill/>
                </a:ln>
                <a:solidFill>
                  <a:prstClr val="black"/>
                </a:solidFill>
                <a:effectLst/>
                <a:uLnTx/>
                <a:uFillTx/>
                <a:latin typeface="Calibri"/>
                <a:ea typeface="+mn-ea"/>
                <a:cs typeface="+mn-cs"/>
              </a:rPr>
              <a:t>TVEL</a:t>
            </a:r>
            <a:r>
              <a:rPr kumimoji="0" lang="en-GB" sz="2000" b="0" i="0" u="none" strike="noStrike" kern="1200" cap="none" spc="0" normalizeH="0" baseline="0" noProof="0" dirty="0">
                <a:ln>
                  <a:noFill/>
                </a:ln>
                <a:solidFill>
                  <a:prstClr val="black"/>
                </a:solidFill>
                <a:effectLst/>
                <a:uLnTx/>
                <a:uFillTx/>
                <a:latin typeface="Calibri"/>
                <a:ea typeface="+mn-ea"/>
                <a:cs typeface="+mn-cs"/>
              </a:rPr>
              <a:t>), </a:t>
            </a:r>
            <a:r>
              <a:rPr kumimoji="0" lang="en-GB" sz="2000" b="1" i="0" u="none" strike="noStrike" kern="1200" cap="none" spc="0" normalizeH="0" baseline="0" noProof="0" dirty="0">
                <a:ln>
                  <a:noFill/>
                </a:ln>
                <a:solidFill>
                  <a:srgbClr val="FF0000"/>
                </a:solidFill>
                <a:effectLst/>
                <a:uLnTx/>
                <a:uFillTx/>
                <a:latin typeface="Calibri"/>
                <a:ea typeface="+mn-ea"/>
                <a:cs typeface="+mn-cs"/>
              </a:rPr>
              <a:t>Russia</a:t>
            </a:r>
            <a:r>
              <a:rPr kumimoji="0" lang="en-GB" sz="2000" b="0" i="0" u="none" strike="noStrike" kern="1200" cap="none" spc="0" normalizeH="0" baseline="0" noProof="0" dirty="0">
                <a:ln>
                  <a:noFill/>
                </a:ln>
                <a:solidFill>
                  <a:prstClr val="black"/>
                </a:solidFill>
                <a:effectLst/>
                <a:uLnTx/>
                <a:uFillTx/>
                <a:latin typeface="Calibri"/>
                <a:ea typeface="+mn-ea"/>
                <a:cs typeface="+mn-cs"/>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Calibri"/>
                <a:ea typeface="+mn-ea"/>
                <a:cs typeface="+mn-cs"/>
              </a:rPr>
              <a:t>Bruker,</a:t>
            </a:r>
            <a:r>
              <a:rPr kumimoji="0" lang="en-GB" sz="2000" b="0" i="0" u="none" strike="noStrike" kern="1200" cap="none" spc="0" normalizeH="0" baseline="0" noProof="0" dirty="0">
                <a:ln>
                  <a:noFill/>
                </a:ln>
                <a:solidFill>
                  <a:prstClr val="black"/>
                </a:solidFill>
                <a:effectLst/>
                <a:uLnTx/>
                <a:uFillTx/>
                <a:latin typeface="Calibri"/>
                <a:ea typeface="+mn-ea"/>
                <a:cs typeface="+mn-cs"/>
              </a:rPr>
              <a:t> </a:t>
            </a:r>
            <a:r>
              <a:rPr kumimoji="0" lang="en-GB" sz="2000" b="1" i="0" u="none" strike="noStrike" kern="1200" cap="none" spc="0" normalizeH="0" baseline="0" noProof="0" dirty="0">
                <a:ln>
                  <a:noFill/>
                </a:ln>
                <a:solidFill>
                  <a:srgbClr val="FF0000"/>
                </a:solidFill>
                <a:effectLst/>
                <a:uLnTx/>
                <a:uFillTx/>
                <a:latin typeface="Calibri"/>
                <a:ea typeface="+mn-ea"/>
                <a:cs typeface="+mn-cs"/>
              </a:rPr>
              <a:t>Germany, </a:t>
            </a:r>
            <a:r>
              <a:rPr kumimoji="0" lang="en-GB" sz="2000" b="1" i="0" u="none" strike="noStrike" kern="1200" cap="none" spc="0" normalizeH="0" baseline="0" noProof="0" dirty="0" err="1">
                <a:ln>
                  <a:noFill/>
                </a:ln>
                <a:solidFill>
                  <a:prstClr val="black"/>
                </a:solidFill>
                <a:effectLst/>
                <a:uLnTx/>
                <a:uFillTx/>
                <a:latin typeface="Calibri"/>
                <a:ea typeface="+mn-ea"/>
                <a:cs typeface="+mn-cs"/>
              </a:rPr>
              <a:t>Luvata</a:t>
            </a:r>
            <a:r>
              <a:rPr kumimoji="0" lang="en-GB" sz="2000" b="1" i="0" u="none" strike="noStrike" kern="1200" cap="none" spc="0" normalizeH="0" baseline="0" noProof="0" dirty="0">
                <a:ln>
                  <a:noFill/>
                </a:ln>
                <a:solidFill>
                  <a:prstClr val="black"/>
                </a:solidFill>
                <a:effectLst/>
                <a:uLnTx/>
                <a:uFillTx/>
                <a:latin typeface="Calibri"/>
                <a:ea typeface="+mn-ea"/>
                <a:cs typeface="+mn-cs"/>
              </a:rPr>
              <a:t> Pori, </a:t>
            </a:r>
            <a:r>
              <a:rPr kumimoji="0" lang="en-GB" sz="2000" b="1" i="0" u="none" strike="noStrike" kern="1200" cap="none" spc="0" normalizeH="0" baseline="0" noProof="0" dirty="0">
                <a:ln>
                  <a:noFill/>
                </a:ln>
                <a:solidFill>
                  <a:srgbClr val="FF0000"/>
                </a:solidFill>
                <a:effectLst/>
                <a:uLnTx/>
                <a:uFillTx/>
                <a:latin typeface="Calibri"/>
                <a:ea typeface="+mn-ea"/>
                <a:cs typeface="+mn-cs"/>
              </a:rPr>
              <a:t>Finland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Calibri"/>
                <a:ea typeface="+mn-ea"/>
                <a:cs typeface="+mn-cs"/>
              </a:rPr>
              <a:t>KEK </a:t>
            </a:r>
            <a:r>
              <a:rPr kumimoji="0" lang="en-GB" sz="2000" b="0" i="0" u="none" strike="noStrike" kern="1200" cap="none" spc="0" normalizeH="0" baseline="0" noProof="0" dirty="0">
                <a:ln>
                  <a:noFill/>
                </a:ln>
                <a:solidFill>
                  <a:prstClr val="black"/>
                </a:solidFill>
                <a:effectLst/>
                <a:uLnTx/>
                <a:uFillTx/>
                <a:latin typeface="Calibri"/>
                <a:ea typeface="+mn-ea"/>
                <a:cs typeface="+mn-cs"/>
              </a:rPr>
              <a:t>(</a:t>
            </a:r>
            <a:r>
              <a:rPr kumimoji="0" lang="en-GB" sz="2000" b="1" i="0" u="none" strike="noStrike" kern="1200" cap="none" spc="0" normalizeH="0" baseline="0" noProof="0" dirty="0" err="1">
                <a:ln>
                  <a:noFill/>
                </a:ln>
                <a:solidFill>
                  <a:prstClr val="black"/>
                </a:solidFill>
                <a:effectLst/>
                <a:uLnTx/>
                <a:uFillTx/>
                <a:latin typeface="Calibri"/>
                <a:ea typeface="+mn-ea"/>
                <a:cs typeface="+mn-cs"/>
              </a:rPr>
              <a:t>Jastec</a:t>
            </a:r>
            <a:r>
              <a:rPr kumimoji="0" lang="en-GB" sz="2000" b="0" i="0" u="none" strike="noStrike" kern="1200" cap="none" spc="0" normalizeH="0" baseline="0" noProof="0" dirty="0">
                <a:ln>
                  <a:noFill/>
                </a:ln>
                <a:solidFill>
                  <a:prstClr val="black"/>
                </a:solidFill>
                <a:effectLst/>
                <a:uLnTx/>
                <a:uFillTx/>
                <a:latin typeface="Calibri"/>
                <a:ea typeface="+mn-ea"/>
                <a:cs typeface="+mn-cs"/>
              </a:rPr>
              <a:t> and </a:t>
            </a:r>
            <a:r>
              <a:rPr kumimoji="0" lang="en-GB" sz="2000" b="1" i="0" u="none" strike="noStrike" kern="1200" cap="none" spc="0" normalizeH="0" baseline="0" noProof="0" dirty="0">
                <a:ln>
                  <a:noFill/>
                </a:ln>
                <a:solidFill>
                  <a:prstClr val="black"/>
                </a:solidFill>
                <a:effectLst/>
                <a:uLnTx/>
                <a:uFillTx/>
                <a:latin typeface="Calibri"/>
                <a:ea typeface="+mn-ea"/>
                <a:cs typeface="+mn-cs"/>
              </a:rPr>
              <a:t>Furukawa</a:t>
            </a:r>
            <a:r>
              <a:rPr kumimoji="0" lang="en-GB" sz="2000" b="0" i="0" u="none" strike="noStrike" kern="1200" cap="none" spc="0" normalizeH="0" baseline="0" noProof="0" dirty="0">
                <a:ln>
                  <a:noFill/>
                </a:ln>
                <a:solidFill>
                  <a:prstClr val="black"/>
                </a:solidFill>
                <a:effectLst/>
                <a:uLnTx/>
                <a:uFillTx/>
                <a:latin typeface="Calibri"/>
                <a:ea typeface="+mn-ea"/>
                <a:cs typeface="+mn-cs"/>
              </a:rPr>
              <a:t>), </a:t>
            </a:r>
            <a:r>
              <a:rPr kumimoji="0" lang="en-GB" sz="2000" b="1" i="0" u="none" strike="noStrike" kern="1200" cap="none" spc="0" normalizeH="0" baseline="0" noProof="0" dirty="0">
                <a:ln>
                  <a:noFill/>
                </a:ln>
                <a:solidFill>
                  <a:srgbClr val="FF0000"/>
                </a:solidFill>
                <a:effectLst/>
                <a:uLnTx/>
                <a:uFillTx/>
                <a:latin typeface="Calibri"/>
                <a:ea typeface="+mn-ea"/>
                <a:cs typeface="+mn-cs"/>
              </a:rPr>
              <a:t>Japan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Calibri"/>
                <a:ea typeface="+mn-ea"/>
                <a:cs typeface="+mn-cs"/>
              </a:rPr>
              <a:t>KAT</a:t>
            </a:r>
            <a:r>
              <a:rPr kumimoji="0" lang="en-GB" sz="2000" b="0" i="0" u="none" strike="noStrike" kern="1200" cap="none" spc="0" normalizeH="0" baseline="0" noProof="0" dirty="0">
                <a:ln>
                  <a:noFill/>
                </a:ln>
                <a:solidFill>
                  <a:prstClr val="black"/>
                </a:solidFill>
                <a:effectLst/>
                <a:uLnTx/>
                <a:uFillTx/>
                <a:latin typeface="Calibri"/>
                <a:ea typeface="+mn-ea"/>
                <a:cs typeface="+mn-cs"/>
              </a:rPr>
              <a:t>, </a:t>
            </a:r>
            <a:r>
              <a:rPr kumimoji="0" lang="en-GB" sz="2000" b="1" i="0" u="none" strike="noStrike" kern="1200" cap="none" spc="0" normalizeH="0" baseline="0" noProof="0" dirty="0">
                <a:ln>
                  <a:noFill/>
                </a:ln>
                <a:solidFill>
                  <a:srgbClr val="FF0000"/>
                </a:solidFill>
                <a:effectLst/>
                <a:uLnTx/>
                <a:uFillTx/>
                <a:latin typeface="Calibri"/>
                <a:ea typeface="+mn-ea"/>
                <a:cs typeface="+mn-cs"/>
              </a:rPr>
              <a:t>Korea, </a:t>
            </a:r>
            <a:r>
              <a:rPr kumimoji="0" lang="en-GB" sz="2000" b="1" i="0" u="none" strike="noStrike" kern="1200" cap="none" spc="0" normalizeH="0" baseline="0" noProof="0" dirty="0">
                <a:ln>
                  <a:noFill/>
                </a:ln>
                <a:solidFill>
                  <a:prstClr val="black"/>
                </a:solidFill>
                <a:effectLst/>
                <a:uLnTx/>
                <a:uFillTx/>
                <a:latin typeface="Calibri"/>
                <a:ea typeface="+mn-ea"/>
                <a:cs typeface="+mn-cs"/>
              </a:rPr>
              <a:t>Columbus,</a:t>
            </a:r>
            <a:r>
              <a:rPr kumimoji="0" lang="en-GB" sz="2000" b="0" i="0" u="none" strike="noStrike" kern="1200" cap="none" spc="0" normalizeH="0" baseline="0" noProof="0" dirty="0">
                <a:ln>
                  <a:noFill/>
                </a:ln>
                <a:solidFill>
                  <a:prstClr val="black"/>
                </a:solidFill>
                <a:effectLst/>
                <a:uLnTx/>
                <a:uFillTx/>
                <a:latin typeface="Calibri"/>
                <a:ea typeface="+mn-ea"/>
                <a:cs typeface="+mn-cs"/>
              </a:rPr>
              <a:t> </a:t>
            </a:r>
            <a:r>
              <a:rPr kumimoji="0" lang="en-GB" sz="2000" b="1" i="0" u="none" strike="noStrike" kern="1200" cap="none" spc="0" normalizeH="0" baseline="0" noProof="0" dirty="0">
                <a:ln>
                  <a:noFill/>
                </a:ln>
                <a:solidFill>
                  <a:srgbClr val="FF0000"/>
                </a:solidFill>
                <a:effectLst/>
                <a:uLnTx/>
                <a:uFillTx/>
                <a:latin typeface="Calibri"/>
                <a:ea typeface="+mn-ea"/>
                <a:cs typeface="+mn-cs"/>
              </a:rPr>
              <a:t>Italy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Calibri"/>
                <a:ea typeface="+mn-ea"/>
                <a:cs typeface="+mn-cs"/>
              </a:rPr>
              <a:t>University of Geneva</a:t>
            </a:r>
            <a:r>
              <a:rPr kumimoji="0" lang="en-GB" sz="2000" b="0" i="0" u="none" strike="noStrike" kern="1200" cap="none" spc="0" normalizeH="0" baseline="0" noProof="0" dirty="0">
                <a:ln>
                  <a:noFill/>
                </a:ln>
                <a:solidFill>
                  <a:prstClr val="black"/>
                </a:solidFill>
                <a:effectLst/>
                <a:uLnTx/>
                <a:uFillTx/>
                <a:latin typeface="Calibri"/>
                <a:ea typeface="+mn-ea"/>
                <a:cs typeface="+mn-cs"/>
              </a:rPr>
              <a:t>, </a:t>
            </a:r>
            <a:r>
              <a:rPr kumimoji="0" lang="en-GB" sz="2000" b="1" i="0" u="none" strike="noStrike" kern="1200" cap="none" spc="0" normalizeH="0" baseline="0" noProof="0" dirty="0">
                <a:ln>
                  <a:noFill/>
                </a:ln>
                <a:solidFill>
                  <a:srgbClr val="FF0000"/>
                </a:solidFill>
                <a:effectLst/>
                <a:uLnTx/>
                <a:uFillTx/>
                <a:latin typeface="Calibri"/>
                <a:ea typeface="+mn-ea"/>
                <a:cs typeface="+mn-cs"/>
              </a:rPr>
              <a:t>Switzerland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Calibri"/>
                <a:ea typeface="+mn-ea"/>
                <a:cs typeface="+mn-cs"/>
              </a:rPr>
              <a:t>Technical University of Vienna</a:t>
            </a:r>
            <a:r>
              <a:rPr kumimoji="0" lang="en-GB" sz="2000" b="0" i="0" u="none" strike="noStrike" kern="1200" cap="none" spc="0" normalizeH="0" baseline="0" noProof="0" dirty="0">
                <a:ln>
                  <a:noFill/>
                </a:ln>
                <a:solidFill>
                  <a:prstClr val="black"/>
                </a:solidFill>
                <a:effectLst/>
                <a:uLnTx/>
                <a:uFillTx/>
                <a:latin typeface="Calibri"/>
                <a:ea typeface="+mn-ea"/>
                <a:cs typeface="+mn-cs"/>
              </a:rPr>
              <a:t>, </a:t>
            </a:r>
            <a:r>
              <a:rPr kumimoji="0" lang="en-GB" sz="2000" b="1" i="0" u="none" strike="noStrike" kern="1200" cap="none" spc="0" normalizeH="0" baseline="0" noProof="0" dirty="0">
                <a:ln>
                  <a:noFill/>
                </a:ln>
                <a:solidFill>
                  <a:srgbClr val="FF0000"/>
                </a:solidFill>
                <a:effectLst/>
                <a:uLnTx/>
                <a:uFillTx/>
                <a:latin typeface="Calibri"/>
                <a:ea typeface="+mn-ea"/>
                <a:cs typeface="+mn-cs"/>
              </a:rPr>
              <a:t>Austria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Calibri"/>
                <a:ea typeface="+mn-ea"/>
                <a:cs typeface="+mn-cs"/>
              </a:rPr>
              <a:t>SPIN</a:t>
            </a:r>
            <a:r>
              <a:rPr kumimoji="0" lang="en-GB" sz="2000" b="0" i="0" u="none" strike="noStrike" kern="1200" cap="none" spc="0" normalizeH="0" baseline="0" noProof="0" dirty="0">
                <a:ln>
                  <a:noFill/>
                </a:ln>
                <a:solidFill>
                  <a:prstClr val="black"/>
                </a:solidFill>
                <a:effectLst/>
                <a:uLnTx/>
                <a:uFillTx/>
                <a:latin typeface="Calibri"/>
                <a:ea typeface="+mn-ea"/>
                <a:cs typeface="+mn-cs"/>
              </a:rPr>
              <a:t>, </a:t>
            </a:r>
            <a:r>
              <a:rPr kumimoji="0" lang="en-GB" sz="2000" b="1" i="0" u="none" strike="noStrike" kern="1200" cap="none" spc="0" normalizeH="0" baseline="0" noProof="0" dirty="0">
                <a:ln>
                  <a:noFill/>
                </a:ln>
                <a:solidFill>
                  <a:srgbClr val="FF0000"/>
                </a:solidFill>
                <a:effectLst/>
                <a:uLnTx/>
                <a:uFillTx/>
                <a:latin typeface="Calibri"/>
                <a:ea typeface="+mn-ea"/>
                <a:cs typeface="+mn-cs"/>
              </a:rPr>
              <a:t>Italy, </a:t>
            </a:r>
            <a:r>
              <a:rPr kumimoji="0" lang="en-GB" sz="2000" b="1" i="0" u="none" strike="noStrike" kern="1200" cap="none" spc="0" normalizeH="0" baseline="0" noProof="0" dirty="0">
                <a:ln>
                  <a:noFill/>
                </a:ln>
                <a:solidFill>
                  <a:prstClr val="black"/>
                </a:solidFill>
                <a:effectLst/>
                <a:uLnTx/>
                <a:uFillTx/>
                <a:latin typeface="Calibri"/>
                <a:ea typeface="+mn-ea"/>
                <a:cs typeface="+mn-cs"/>
              </a:rPr>
              <a:t>University of Freiberg, </a:t>
            </a:r>
            <a:r>
              <a:rPr kumimoji="0" lang="en-GB" sz="2000" b="1" i="0" u="none" strike="noStrike" kern="1200" cap="none" spc="0" normalizeH="0" baseline="0" noProof="0" dirty="0">
                <a:ln>
                  <a:noFill/>
                </a:ln>
                <a:solidFill>
                  <a:srgbClr val="FF0000"/>
                </a:solidFill>
                <a:effectLst/>
                <a:uLnTx/>
                <a:uFillTx/>
                <a:latin typeface="Calibri"/>
                <a:ea typeface="+mn-ea"/>
                <a:cs typeface="+mn-cs"/>
              </a:rPr>
              <a:t>Germany</a:t>
            </a:r>
          </a:p>
        </p:txBody>
      </p:sp>
      <p:sp>
        <p:nvSpPr>
          <p:cNvPr id="31" name="Rectangle 30">
            <a:extLst>
              <a:ext uri="{FF2B5EF4-FFF2-40B4-BE49-F238E27FC236}">
                <a16:creationId xmlns:a16="http://schemas.microsoft.com/office/drawing/2014/main" id="{7E4D3E47-1C67-4CD1-A22F-22DEBE4EF817}"/>
              </a:ext>
            </a:extLst>
          </p:cNvPr>
          <p:cNvSpPr/>
          <p:nvPr/>
        </p:nvSpPr>
        <p:spPr>
          <a:xfrm>
            <a:off x="5519937" y="5500389"/>
            <a:ext cx="6672064" cy="1384995"/>
          </a:xfrm>
          <a:prstGeom prst="rect">
            <a:avLst/>
          </a:prstGeom>
          <a:solidFill>
            <a:srgbClr val="66FF66"/>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2019/20 results from US, meeting FCC </a:t>
            </a:r>
            <a:r>
              <a:rPr kumimoji="0" lang="en-GB" sz="2400" b="1" i="0" u="none" strike="noStrike" kern="1200" cap="none" spc="0" normalizeH="0" baseline="0" noProof="0" dirty="0" err="1">
                <a:ln>
                  <a:noFill/>
                </a:ln>
                <a:solidFill>
                  <a:srgbClr val="0C377B"/>
                </a:solidFill>
                <a:effectLst/>
                <a:uLnTx/>
                <a:uFillTx/>
                <a:latin typeface="Calibri"/>
                <a:ea typeface="+mn-ea"/>
                <a:cs typeface="+mn-cs"/>
              </a:rPr>
              <a:t>J</a:t>
            </a:r>
            <a:r>
              <a:rPr kumimoji="0" lang="en-GB" sz="2400" b="1" i="0" u="none" strike="noStrike" kern="1200" cap="none" spc="0" normalizeH="0" baseline="-25000" noProof="0" dirty="0" err="1">
                <a:ln>
                  <a:noFill/>
                </a:ln>
                <a:solidFill>
                  <a:srgbClr val="0C377B"/>
                </a:solidFill>
                <a:effectLst/>
                <a:uLnTx/>
                <a:uFillTx/>
                <a:latin typeface="Calibri"/>
                <a:ea typeface="+mn-ea"/>
                <a:cs typeface="+mn-cs"/>
              </a:rPr>
              <a:t>c</a:t>
            </a:r>
            <a:r>
              <a:rPr kumimoji="0" lang="en-GB" sz="2400" b="1" i="0" u="none" strike="noStrike" kern="1200" cap="none" spc="0" normalizeH="0" baseline="0" noProof="0" dirty="0">
                <a:ln>
                  <a:noFill/>
                </a:ln>
                <a:solidFill>
                  <a:srgbClr val="0C377B"/>
                </a:solidFill>
                <a:effectLst/>
                <a:uLnTx/>
                <a:uFillTx/>
                <a:latin typeface="Calibri"/>
                <a:ea typeface="+mn-ea"/>
                <a:cs typeface="+mn-cs"/>
              </a:rPr>
              <a:t> specs: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Calibri"/>
                <a:ea typeface="+mn-ea"/>
                <a:cs typeface="+mn-cs"/>
              </a:rPr>
              <a:t>Florida State University: </a:t>
            </a:r>
            <a:r>
              <a:rPr kumimoji="0" lang="en-GB" sz="2000" b="0" i="0" u="none" strike="noStrike" kern="1200" cap="none" spc="0" normalizeH="0" baseline="0" noProof="0" dirty="0">
                <a:ln>
                  <a:noFill/>
                </a:ln>
                <a:solidFill>
                  <a:prstClr val="black"/>
                </a:solidFill>
                <a:effectLst/>
                <a:uLnTx/>
                <a:uFillTx/>
                <a:latin typeface="Calibri"/>
                <a:ea typeface="+mn-ea"/>
                <a:cs typeface="+mn-cs"/>
              </a:rPr>
              <a:t>h</a:t>
            </a:r>
            <a:r>
              <a:rPr kumimoji="0" lang="en-GB" sz="2000" b="0" i="0" u="none" strike="noStrike" kern="1200" cap="none" spc="0" normalizeH="0" baseline="0" noProof="0" dirty="0" err="1">
                <a:ln>
                  <a:noFill/>
                </a:ln>
                <a:solidFill>
                  <a:prstClr val="black"/>
                </a:solidFill>
                <a:effectLst/>
                <a:uLnTx/>
                <a:uFillTx/>
                <a:latin typeface="Calibri"/>
                <a:ea typeface="+mn-ea"/>
                <a:cs typeface="+mn-cs"/>
              </a:rPr>
              <a:t>igh-J</a:t>
            </a:r>
            <a:r>
              <a:rPr kumimoji="0" lang="en-GB" sz="2000" b="0" i="0" u="none" strike="noStrike" kern="1200" cap="none" spc="0" normalizeH="0" baseline="-25000" noProof="0" dirty="0" err="1">
                <a:ln>
                  <a:noFill/>
                </a:ln>
                <a:solidFill>
                  <a:prstClr val="black"/>
                </a:solidFill>
                <a:effectLst/>
                <a:uLnTx/>
                <a:uFillTx/>
                <a:latin typeface="Calibri"/>
                <a:ea typeface="+mn-ea"/>
                <a:cs typeface="+mn-cs"/>
              </a:rPr>
              <a:t>c</a:t>
            </a:r>
            <a:r>
              <a:rPr kumimoji="0" lang="en-GB" sz="2000" b="0" i="0" u="none" strike="noStrike" kern="1200" cap="none" spc="0" normalizeH="0" baseline="0" noProof="0" dirty="0">
                <a:ln>
                  <a:noFill/>
                </a:ln>
                <a:solidFill>
                  <a:prstClr val="black"/>
                </a:solidFill>
                <a:effectLst/>
                <a:uLnTx/>
                <a:uFillTx/>
                <a:latin typeface="Calibri"/>
                <a:ea typeface="+mn-ea"/>
                <a:cs typeface="+mn-cs"/>
              </a:rPr>
              <a:t> Nb</a:t>
            </a:r>
            <a:r>
              <a:rPr kumimoji="0" lang="en-GB" sz="2000" b="0" i="0" u="none" strike="noStrike" kern="1200" cap="none" spc="0" normalizeH="0" baseline="-25000" noProof="0" dirty="0">
                <a:ln>
                  <a:noFill/>
                </a:ln>
                <a:solidFill>
                  <a:prstClr val="black"/>
                </a:solidFill>
                <a:effectLst/>
                <a:uLnTx/>
                <a:uFillTx/>
                <a:latin typeface="Calibri"/>
                <a:ea typeface="+mn-ea"/>
                <a:cs typeface="+mn-cs"/>
              </a:rPr>
              <a:t>3</a:t>
            </a:r>
            <a:r>
              <a:rPr kumimoji="0" lang="en-GB" sz="2000" b="0" i="0" u="none" strike="noStrike" kern="1200" cap="none" spc="0" normalizeH="0" baseline="0" noProof="0" dirty="0">
                <a:ln>
                  <a:noFill/>
                </a:ln>
                <a:solidFill>
                  <a:prstClr val="black"/>
                </a:solidFill>
                <a:effectLst/>
                <a:uLnTx/>
                <a:uFillTx/>
                <a:latin typeface="Calibri"/>
                <a:ea typeface="+mn-ea"/>
                <a:cs typeface="+mn-cs"/>
              </a:rPr>
              <a:t>Sn via </a:t>
            </a:r>
            <a:r>
              <a:rPr kumimoji="0" lang="en-GB" sz="2000" b="0" i="0" u="none" strike="noStrike" kern="1200" cap="none" spc="0" normalizeH="0" baseline="0" noProof="0" dirty="0" err="1">
                <a:ln>
                  <a:noFill/>
                </a:ln>
                <a:solidFill>
                  <a:prstClr val="black"/>
                </a:solidFill>
                <a:effectLst/>
                <a:uLnTx/>
                <a:uFillTx/>
                <a:latin typeface="Calibri"/>
                <a:ea typeface="+mn-ea"/>
                <a:cs typeface="+mn-cs"/>
              </a:rPr>
              <a:t>Hf</a:t>
            </a:r>
            <a:r>
              <a:rPr kumimoji="0" lang="en-GB" sz="2000" b="0" i="0" u="none" strike="noStrike" kern="1200" cap="none" spc="0" normalizeH="0" baseline="0" noProof="0" dirty="0">
                <a:ln>
                  <a:noFill/>
                </a:ln>
                <a:solidFill>
                  <a:prstClr val="black"/>
                </a:solidFill>
                <a:effectLst/>
                <a:uLnTx/>
                <a:uFillTx/>
                <a:latin typeface="Calibri"/>
                <a:ea typeface="+mn-ea"/>
                <a:cs typeface="+mn-cs"/>
              </a:rPr>
              <a:t> addition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prstClr val="black"/>
                </a:solidFill>
                <a:effectLst/>
                <a:uLnTx/>
                <a:uFillTx/>
                <a:latin typeface="Calibri"/>
                <a:ea typeface="+mn-ea"/>
                <a:cs typeface="+mn-cs"/>
              </a:rPr>
              <a:t>Hyper Tech /Ohio SU/FNAL</a:t>
            </a:r>
            <a:r>
              <a:rPr kumimoji="0" lang="en-US" sz="2000" b="0" i="0" u="none" strike="noStrike" kern="1200" cap="none" spc="0" normalizeH="0" baseline="0" noProof="0" dirty="0">
                <a:ln>
                  <a:noFill/>
                </a:ln>
                <a:solidFill>
                  <a:prstClr val="black"/>
                </a:solidFill>
                <a:effectLst/>
                <a:uLnTx/>
                <a:uFillTx/>
                <a:latin typeface="Calibri"/>
                <a:ea typeface="+mn-ea"/>
                <a:cs typeface="+mn-cs"/>
              </a:rPr>
              <a:t>: </a:t>
            </a:r>
            <a:r>
              <a:rPr kumimoji="0" lang="en-GB" sz="2000" b="0" i="0" u="none" strike="noStrike" kern="1200" cap="none" spc="0" normalizeH="0" baseline="0" noProof="0" dirty="0">
                <a:ln>
                  <a:noFill/>
                </a:ln>
                <a:solidFill>
                  <a:prstClr val="black"/>
                </a:solidFill>
                <a:effectLst/>
                <a:uLnTx/>
                <a:uFillTx/>
                <a:latin typeface="Calibri"/>
                <a:ea typeface="+mn-ea"/>
                <a:cs typeface="+mn-cs"/>
              </a:rPr>
              <a:t>high-</a:t>
            </a:r>
            <a:r>
              <a:rPr kumimoji="0" lang="en-GB" sz="2000" b="0" i="0" u="none" strike="noStrike" kern="1200" cap="none" spc="0" normalizeH="0" baseline="0" noProof="0" dirty="0" err="1">
                <a:ln>
                  <a:noFill/>
                </a:ln>
                <a:solidFill>
                  <a:prstClr val="black"/>
                </a:solidFill>
                <a:effectLst/>
                <a:uLnTx/>
                <a:uFillTx/>
                <a:latin typeface="Calibri"/>
                <a:ea typeface="+mn-ea"/>
                <a:cs typeface="+mn-cs"/>
              </a:rPr>
              <a:t>J</a:t>
            </a:r>
            <a:r>
              <a:rPr kumimoji="0" lang="en-GB" sz="2000" b="0" i="0" u="none" strike="noStrike" kern="1200" cap="none" spc="0" normalizeH="0" baseline="-25000" noProof="0" dirty="0" err="1">
                <a:ln>
                  <a:noFill/>
                </a:ln>
                <a:solidFill>
                  <a:prstClr val="black"/>
                </a:solidFill>
                <a:effectLst/>
                <a:uLnTx/>
                <a:uFillTx/>
                <a:latin typeface="Calibri"/>
                <a:ea typeface="+mn-ea"/>
                <a:cs typeface="+mn-cs"/>
              </a:rPr>
              <a:t>c</a:t>
            </a:r>
            <a:r>
              <a:rPr kumimoji="0" lang="en-GB" sz="2000" b="0" i="0" u="none" strike="noStrike" kern="1200" cap="none" spc="0" normalizeH="0" baseline="-25000" noProof="0" dirty="0">
                <a:ln>
                  <a:noFill/>
                </a:ln>
                <a:solidFill>
                  <a:prstClr val="black"/>
                </a:solidFill>
                <a:effectLst/>
                <a:uLnTx/>
                <a:uFillTx/>
                <a:latin typeface="Calibri"/>
                <a:ea typeface="+mn-ea"/>
                <a:cs typeface="+mn-cs"/>
              </a:rPr>
              <a:t> </a:t>
            </a:r>
            <a:r>
              <a:rPr kumimoji="0" lang="en-GB" sz="2000" b="0" i="0" u="none" strike="noStrike" kern="1200" cap="none" spc="0" normalizeH="0" baseline="0" noProof="0" dirty="0">
                <a:ln>
                  <a:noFill/>
                </a:ln>
                <a:solidFill>
                  <a:prstClr val="black"/>
                </a:solidFill>
                <a:effectLst/>
                <a:uLnTx/>
                <a:uFillTx/>
                <a:latin typeface="Calibri"/>
                <a:ea typeface="+mn-ea"/>
                <a:cs typeface="+mn-cs"/>
              </a:rPr>
              <a:t> Nb</a:t>
            </a:r>
            <a:r>
              <a:rPr kumimoji="0" lang="en-GB" sz="2000" b="0" i="0" u="none" strike="noStrike" kern="1200" cap="none" spc="0" normalizeH="0" baseline="-25000" noProof="0" dirty="0">
                <a:ln>
                  <a:noFill/>
                </a:ln>
                <a:solidFill>
                  <a:prstClr val="black"/>
                </a:solidFill>
                <a:effectLst/>
                <a:uLnTx/>
                <a:uFillTx/>
                <a:latin typeface="Calibri"/>
                <a:ea typeface="+mn-ea"/>
                <a:cs typeface="+mn-cs"/>
              </a:rPr>
              <a:t>3</a:t>
            </a:r>
            <a:r>
              <a:rPr kumimoji="0" lang="en-GB" sz="2000" b="0" i="0" u="none" strike="noStrike" kern="1200" cap="none" spc="0" normalizeH="0" baseline="0" noProof="0" dirty="0">
                <a:ln>
                  <a:noFill/>
                </a:ln>
                <a:solidFill>
                  <a:prstClr val="black"/>
                </a:solidFill>
                <a:effectLst/>
                <a:uLnTx/>
                <a:uFillTx/>
                <a:latin typeface="Calibri"/>
                <a:ea typeface="+mn-ea"/>
                <a:cs typeface="+mn-cs"/>
              </a:rPr>
              <a:t>Sn via artificial pinning centres based on </a:t>
            </a:r>
            <a:r>
              <a:rPr kumimoji="0" lang="en-GB" sz="2000" b="0" i="0" u="none" strike="noStrike" kern="1200" cap="none" spc="0" normalizeH="0" baseline="0" noProof="0" dirty="0" err="1">
                <a:ln>
                  <a:noFill/>
                </a:ln>
                <a:solidFill>
                  <a:prstClr val="black"/>
                </a:solidFill>
                <a:effectLst/>
                <a:uLnTx/>
                <a:uFillTx/>
                <a:latin typeface="Calibri"/>
                <a:ea typeface="+mn-ea"/>
                <a:cs typeface="+mn-cs"/>
              </a:rPr>
              <a:t>Zr</a:t>
            </a:r>
            <a:r>
              <a:rPr kumimoji="0" lang="en-GB" sz="2000" b="0" i="0" u="none" strike="noStrike" kern="1200" cap="none" spc="0" normalizeH="0" baseline="0" noProof="0" dirty="0">
                <a:ln>
                  <a:noFill/>
                </a:ln>
                <a:solidFill>
                  <a:prstClr val="black"/>
                </a:solidFill>
                <a:effectLst/>
                <a:uLnTx/>
                <a:uFillTx/>
                <a:latin typeface="Calibri"/>
                <a:ea typeface="+mn-ea"/>
                <a:cs typeface="+mn-cs"/>
              </a:rPr>
              <a:t> oxide.</a:t>
            </a:r>
          </a:p>
        </p:txBody>
      </p:sp>
      <p:pic>
        <p:nvPicPr>
          <p:cNvPr id="21" name="Picture 20" descr="A picture containing icon&#10;&#10;Description automatically generated">
            <a:extLst>
              <a:ext uri="{FF2B5EF4-FFF2-40B4-BE49-F238E27FC236}">
                <a16:creationId xmlns:a16="http://schemas.microsoft.com/office/drawing/2014/main" id="{56502351-9D07-4ED6-BD99-1B00139F2E0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352" y="127214"/>
            <a:ext cx="1935386" cy="654292"/>
          </a:xfrm>
          <a:prstGeom prst="rect">
            <a:avLst/>
          </a:prstGeom>
        </p:spPr>
      </p:pic>
      <p:pic>
        <p:nvPicPr>
          <p:cNvPr id="19" name="Picture 18">
            <a:extLst>
              <a:ext uri="{FF2B5EF4-FFF2-40B4-BE49-F238E27FC236}">
                <a16:creationId xmlns:a16="http://schemas.microsoft.com/office/drawing/2014/main" id="{2D617FBE-1122-E247-B09C-54A42EBBCA69}"/>
              </a:ext>
            </a:extLst>
          </p:cNvPr>
          <p:cNvPicPr>
            <a:picLocks noChangeAspect="1"/>
          </p:cNvPicPr>
          <p:nvPr/>
        </p:nvPicPr>
        <p:blipFill>
          <a:blip r:embed="rId6"/>
          <a:stretch>
            <a:fillRect/>
          </a:stretch>
        </p:blipFill>
        <p:spPr>
          <a:xfrm>
            <a:off x="11678856" y="1"/>
            <a:ext cx="513144" cy="631562"/>
          </a:xfrm>
          <a:prstGeom prst="rect">
            <a:avLst/>
          </a:prstGeom>
        </p:spPr>
      </p:pic>
    </p:spTree>
    <p:extLst>
      <p:ext uri="{BB962C8B-B14F-4D97-AF65-F5344CB8AC3E}">
        <p14:creationId xmlns:p14="http://schemas.microsoft.com/office/powerpoint/2010/main" val="19982015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US – MDP: </a:t>
            </a:r>
            <a:r>
              <a:rPr kumimoji="0" lang="en-US" sz="3600" b="1" i="0" u="none" strike="noStrike" kern="1200" cap="none" spc="0" normalizeH="0" baseline="0" noProof="0" dirty="0">
                <a:ln>
                  <a:noFill/>
                </a:ln>
                <a:solidFill>
                  <a:srgbClr val="FFFF00"/>
                </a:solidFill>
                <a:effectLst/>
                <a:uLnTx/>
                <a:uFillTx/>
                <a:latin typeface="Arial"/>
                <a:ea typeface="+mj-ea"/>
                <a:cs typeface="+mj-cs"/>
              </a:rPr>
              <a:t>14.5 T Magnet T</a:t>
            </a:r>
            <a:r>
              <a:rPr kumimoji="0" lang="en-US" sz="3600" b="1" i="0" u="none" strike="noStrike" kern="1200" cap="none" spc="0" normalizeH="0" baseline="0" noProof="0" dirty="0" err="1">
                <a:ln>
                  <a:noFill/>
                </a:ln>
                <a:solidFill>
                  <a:srgbClr val="FFFF00"/>
                </a:solidFill>
                <a:effectLst/>
                <a:uLnTx/>
                <a:uFillTx/>
                <a:latin typeface="Arial"/>
                <a:ea typeface="+mj-ea"/>
                <a:cs typeface="+mj-cs"/>
              </a:rPr>
              <a:t>ested</a:t>
            </a:r>
            <a:r>
              <a:rPr kumimoji="0" lang="en-US" sz="3600" b="1" i="0" u="none" strike="noStrike" kern="1200" cap="none" spc="0" normalizeH="0" baseline="0" noProof="0" dirty="0">
                <a:ln>
                  <a:noFill/>
                </a:ln>
                <a:solidFill>
                  <a:srgbClr val="FFFF00"/>
                </a:solidFill>
                <a:effectLst/>
                <a:uLnTx/>
                <a:uFillTx/>
                <a:latin typeface="Arial"/>
                <a:ea typeface="+mj-ea"/>
                <a:cs typeface="+mj-cs"/>
              </a:rPr>
              <a:t> at FNAL</a:t>
            </a:r>
            <a:endParaRPr kumimoji="0" lang="en-US" sz="1800" b="1" i="0" u="none" strike="noStrike" kern="0" cap="none" spc="0" normalizeH="0" baseline="0" noProof="0" dirty="0">
              <a:ln>
                <a:noFill/>
              </a:ln>
              <a:solidFill>
                <a:srgbClr val="FFFF00"/>
              </a:solidFill>
              <a:effectLst/>
              <a:uLnTx/>
              <a:uFillTx/>
              <a:latin typeface="Arial"/>
              <a:ea typeface="+mj-ea"/>
              <a:cs typeface="+mj-cs"/>
            </a:endParaRPr>
          </a:p>
        </p:txBody>
      </p:sp>
      <p:pic>
        <p:nvPicPr>
          <p:cNvPr id="19" name="Picture 18">
            <a:extLst>
              <a:ext uri="{FF2B5EF4-FFF2-40B4-BE49-F238E27FC236}">
                <a16:creationId xmlns:a16="http://schemas.microsoft.com/office/drawing/2014/main" id="{D4999468-AAF2-4054-9A21-F32897A12D22}"/>
              </a:ext>
            </a:extLst>
          </p:cNvPr>
          <p:cNvPicPr>
            <a:picLocks noChangeAspect="1"/>
          </p:cNvPicPr>
          <p:nvPr/>
        </p:nvPicPr>
        <p:blipFill>
          <a:blip r:embed="rId2"/>
          <a:stretch>
            <a:fillRect/>
          </a:stretch>
        </p:blipFill>
        <p:spPr>
          <a:xfrm>
            <a:off x="168561" y="1079300"/>
            <a:ext cx="6737063" cy="5058248"/>
          </a:xfrm>
          <a:prstGeom prst="rect">
            <a:avLst/>
          </a:prstGeom>
        </p:spPr>
      </p:pic>
      <p:sp>
        <p:nvSpPr>
          <p:cNvPr id="20" name="Rectangle 19">
            <a:extLst>
              <a:ext uri="{FF2B5EF4-FFF2-40B4-BE49-F238E27FC236}">
                <a16:creationId xmlns:a16="http://schemas.microsoft.com/office/drawing/2014/main" id="{837D231A-2E7D-4765-8CD8-E5168A2C58F1}"/>
              </a:ext>
            </a:extLst>
          </p:cNvPr>
          <p:cNvSpPr/>
          <p:nvPr/>
        </p:nvSpPr>
        <p:spPr>
          <a:xfrm>
            <a:off x="7327900" y="4252153"/>
            <a:ext cx="4737059" cy="1985159"/>
          </a:xfrm>
          <a:prstGeom prst="rect">
            <a:avLst/>
          </a:prstGeom>
        </p:spPr>
        <p:txBody>
          <a:bodyPr wrap="square">
            <a:spAutoFit/>
          </a:bodyPr>
          <a:lstStyle/>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15 T dipole demonstrator</a:t>
            </a:r>
          </a:p>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Staged approach: In first step pre-stressed for 14 T </a:t>
            </a:r>
          </a:p>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Second test in June 2020 with additional pre-stress reached 14.5 T</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pic>
        <p:nvPicPr>
          <p:cNvPr id="21" name="Picture 20">
            <a:extLst>
              <a:ext uri="{FF2B5EF4-FFF2-40B4-BE49-F238E27FC236}">
                <a16:creationId xmlns:a16="http://schemas.microsoft.com/office/drawing/2014/main" id="{2829FBE4-3DC3-4DE8-A008-8F09D5493179}"/>
              </a:ext>
            </a:extLst>
          </p:cNvPr>
          <p:cNvPicPr>
            <a:picLocks noChangeAspect="1"/>
          </p:cNvPicPr>
          <p:nvPr/>
        </p:nvPicPr>
        <p:blipFill>
          <a:blip r:embed="rId3"/>
          <a:stretch>
            <a:fillRect/>
          </a:stretch>
        </p:blipFill>
        <p:spPr>
          <a:xfrm>
            <a:off x="6921476" y="1079300"/>
            <a:ext cx="4791100" cy="2788170"/>
          </a:xfrm>
          <a:prstGeom prst="rect">
            <a:avLst/>
          </a:prstGeom>
        </p:spPr>
      </p:pic>
      <p:pic>
        <p:nvPicPr>
          <p:cNvPr id="22" name="Picture 21">
            <a:extLst>
              <a:ext uri="{FF2B5EF4-FFF2-40B4-BE49-F238E27FC236}">
                <a16:creationId xmlns:a16="http://schemas.microsoft.com/office/drawing/2014/main" id="{4CC91DCE-037C-4219-9A35-9CF0810AFABF}"/>
              </a:ext>
            </a:extLst>
          </p:cNvPr>
          <p:cNvPicPr>
            <a:picLocks noChangeAspect="1"/>
          </p:cNvPicPr>
          <p:nvPr/>
        </p:nvPicPr>
        <p:blipFill rotWithShape="1">
          <a:blip r:embed="rId4"/>
          <a:srcRect l="13885"/>
          <a:stretch/>
        </p:blipFill>
        <p:spPr>
          <a:xfrm>
            <a:off x="9931401" y="2000542"/>
            <a:ext cx="1581626" cy="1337187"/>
          </a:xfrm>
          <a:prstGeom prst="rect">
            <a:avLst/>
          </a:prstGeom>
        </p:spPr>
      </p:pic>
      <p:sp>
        <p:nvSpPr>
          <p:cNvPr id="23" name="Rectangle 22">
            <a:extLst>
              <a:ext uri="{FF2B5EF4-FFF2-40B4-BE49-F238E27FC236}">
                <a16:creationId xmlns:a16="http://schemas.microsoft.com/office/drawing/2014/main" id="{C4A3F388-B2AD-4195-970A-EF25F52CCC4F}"/>
              </a:ext>
            </a:extLst>
          </p:cNvPr>
          <p:cNvSpPr/>
          <p:nvPr/>
        </p:nvSpPr>
        <p:spPr>
          <a:xfrm>
            <a:off x="8182214" y="2617232"/>
            <a:ext cx="2540000" cy="653135"/>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60-mm aperture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4-layer graded coil</a:t>
            </a:r>
          </a:p>
        </p:txBody>
      </p:sp>
      <p:sp>
        <p:nvSpPr>
          <p:cNvPr id="24" name="TextBox 23">
            <a:extLst>
              <a:ext uri="{FF2B5EF4-FFF2-40B4-BE49-F238E27FC236}">
                <a16:creationId xmlns:a16="http://schemas.microsoft.com/office/drawing/2014/main" id="{E84F0214-D3EE-450C-ADCD-100C13F91C6B}"/>
              </a:ext>
            </a:extLst>
          </p:cNvPr>
          <p:cNvSpPr txBox="1"/>
          <p:nvPr/>
        </p:nvSpPr>
        <p:spPr>
          <a:xfrm>
            <a:off x="7629919" y="1161869"/>
            <a:ext cx="1774845"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C377B"/>
                </a:solidFill>
                <a:effectLst/>
                <a:uLnTx/>
                <a:uFillTx/>
                <a:latin typeface="Arial"/>
                <a:ea typeface="+mn-ea"/>
                <a:cs typeface="+mn-cs"/>
              </a:rPr>
              <a:t>84% on the </a:t>
            </a:r>
            <a:r>
              <a:rPr kumimoji="0" lang="en-US" sz="1000" b="0" i="0" u="none" strike="noStrike" kern="1200" cap="none" spc="0" normalizeH="0" baseline="0" noProof="0" dirty="0" err="1">
                <a:ln>
                  <a:noFill/>
                </a:ln>
                <a:solidFill>
                  <a:srgbClr val="0C377B"/>
                </a:solidFill>
                <a:effectLst/>
                <a:uLnTx/>
                <a:uFillTx/>
                <a:latin typeface="Arial"/>
                <a:ea typeface="+mn-ea"/>
                <a:cs typeface="+mn-cs"/>
              </a:rPr>
              <a:t>laodline</a:t>
            </a:r>
            <a:r>
              <a:rPr kumimoji="0" lang="en-US" sz="1000" b="0" i="0" u="none" strike="noStrike" kern="1200" cap="none" spc="0" normalizeH="0" baseline="0" noProof="0" dirty="0">
                <a:ln>
                  <a:noFill/>
                </a:ln>
                <a:solidFill>
                  <a:srgbClr val="0C377B"/>
                </a:solidFill>
                <a:effectLst/>
                <a:uLnTx/>
                <a:uFillTx/>
                <a:latin typeface="Arial"/>
                <a:ea typeface="+mn-ea"/>
                <a:cs typeface="+mn-cs"/>
              </a:rPr>
              <a:t> at 1.9 K</a:t>
            </a:r>
            <a:endParaRPr kumimoji="0" lang="en-GB" sz="1000" b="0" i="0" u="none" strike="noStrike" kern="1200" cap="none" spc="0" normalizeH="0" baseline="0" noProof="0" dirty="0">
              <a:ln>
                <a:noFill/>
              </a:ln>
              <a:solidFill>
                <a:srgbClr val="0C377B"/>
              </a:solidFill>
              <a:effectLst/>
              <a:uLnTx/>
              <a:uFillTx/>
              <a:latin typeface="Arial"/>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C377B"/>
                </a:solidFill>
                <a:effectLst/>
                <a:uLnTx/>
                <a:uFillTx/>
                <a:latin typeface="Arial"/>
                <a:ea typeface="+mn-ea"/>
                <a:cs typeface="+mn-cs"/>
              </a:rPr>
              <a:t>92% on the </a:t>
            </a:r>
            <a:r>
              <a:rPr kumimoji="0" lang="en-US" sz="1000" b="0" i="0" u="none" strike="noStrike" kern="1200" cap="none" spc="0" normalizeH="0" baseline="0" noProof="0" dirty="0" err="1">
                <a:ln>
                  <a:noFill/>
                </a:ln>
                <a:solidFill>
                  <a:srgbClr val="0C377B"/>
                </a:solidFill>
                <a:effectLst/>
                <a:uLnTx/>
                <a:uFillTx/>
                <a:latin typeface="Arial"/>
                <a:ea typeface="+mn-ea"/>
                <a:cs typeface="+mn-cs"/>
              </a:rPr>
              <a:t>loadline</a:t>
            </a:r>
            <a:r>
              <a:rPr kumimoji="0" lang="en-US" sz="1000" b="0" i="0" u="none" strike="noStrike" kern="1200" cap="none" spc="0" normalizeH="0" baseline="0" noProof="0" dirty="0">
                <a:ln>
                  <a:noFill/>
                </a:ln>
                <a:solidFill>
                  <a:srgbClr val="0C377B"/>
                </a:solidFill>
                <a:effectLst/>
                <a:uLnTx/>
                <a:uFillTx/>
                <a:latin typeface="Arial"/>
                <a:ea typeface="+mn-ea"/>
                <a:cs typeface="+mn-cs"/>
              </a:rPr>
              <a:t> at 4.2 K</a:t>
            </a:r>
          </a:p>
        </p:txBody>
      </p:sp>
      <p:pic>
        <p:nvPicPr>
          <p:cNvPr id="13" name="Picture 12" descr="A picture containing icon&#10;&#10;Description automatically generated">
            <a:extLst>
              <a:ext uri="{FF2B5EF4-FFF2-40B4-BE49-F238E27FC236}">
                <a16:creationId xmlns:a16="http://schemas.microsoft.com/office/drawing/2014/main" id="{F0414716-617C-4BD6-8B38-7B5F9DA8DDE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906" y="176910"/>
            <a:ext cx="1935386" cy="654292"/>
          </a:xfrm>
          <a:prstGeom prst="rect">
            <a:avLst/>
          </a:prstGeom>
        </p:spPr>
      </p:pic>
      <p:pic>
        <p:nvPicPr>
          <p:cNvPr id="11" name="Picture 10">
            <a:extLst>
              <a:ext uri="{FF2B5EF4-FFF2-40B4-BE49-F238E27FC236}">
                <a16:creationId xmlns:a16="http://schemas.microsoft.com/office/drawing/2014/main" id="{3B58A301-1617-5A46-AE6C-951093D4F2AF}"/>
              </a:ext>
            </a:extLst>
          </p:cNvPr>
          <p:cNvPicPr>
            <a:picLocks noChangeAspect="1"/>
          </p:cNvPicPr>
          <p:nvPr/>
        </p:nvPicPr>
        <p:blipFill>
          <a:blip r:embed="rId6"/>
          <a:stretch>
            <a:fillRect/>
          </a:stretch>
        </p:blipFill>
        <p:spPr>
          <a:xfrm>
            <a:off x="11678856" y="1"/>
            <a:ext cx="513144" cy="631562"/>
          </a:xfrm>
          <a:prstGeom prst="rect">
            <a:avLst/>
          </a:prstGeom>
        </p:spPr>
      </p:pic>
    </p:spTree>
    <p:extLst>
      <p:ext uri="{BB962C8B-B14F-4D97-AF65-F5344CB8AC3E}">
        <p14:creationId xmlns:p14="http://schemas.microsoft.com/office/powerpoint/2010/main" val="32324032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A2475962-042C-2BB3-4BC9-B691C6118B6B}"/>
              </a:ext>
            </a:extLst>
          </p:cNvPr>
          <p:cNvSpPr txBox="1">
            <a:spLocks/>
          </p:cNvSpPr>
          <p:nvPr/>
        </p:nvSpPr>
        <p:spPr>
          <a:xfrm>
            <a:off x="-10885" y="-13678"/>
            <a:ext cx="12330810" cy="762955"/>
          </a:xfrm>
          <a:prstGeom prst="rect">
            <a:avLst/>
          </a:prstGeom>
          <a:solidFill>
            <a:srgbClr val="0C377B"/>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pic>
        <p:nvPicPr>
          <p:cNvPr id="17" name="Picture 16" descr="A picture containing icon&#10;&#10;Description automatically generated">
            <a:extLst>
              <a:ext uri="{FF2B5EF4-FFF2-40B4-BE49-F238E27FC236}">
                <a16:creationId xmlns:a16="http://schemas.microsoft.com/office/drawing/2014/main" id="{12589E13-511C-8F85-2888-77966A69961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3180" y="0"/>
            <a:ext cx="1935386" cy="654292"/>
          </a:xfrm>
          <a:prstGeom prst="rect">
            <a:avLst/>
          </a:prstGeom>
        </p:spPr>
      </p:pic>
      <p:sp>
        <p:nvSpPr>
          <p:cNvPr id="25" name="TextBox 24">
            <a:extLst>
              <a:ext uri="{FF2B5EF4-FFF2-40B4-BE49-F238E27FC236}">
                <a16:creationId xmlns:a16="http://schemas.microsoft.com/office/drawing/2014/main" id="{4732628E-DCE3-CBF1-99E7-77B7777100C4}"/>
              </a:ext>
            </a:extLst>
          </p:cNvPr>
          <p:cNvSpPr txBox="1"/>
          <p:nvPr/>
        </p:nvSpPr>
        <p:spPr>
          <a:xfrm>
            <a:off x="2999253" y="8828"/>
            <a:ext cx="8119274"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4000" b="1" dirty="0">
                <a:solidFill>
                  <a:srgbClr val="FFFF00"/>
                </a:solidFill>
                <a:latin typeface="Calibri" panose="020F0502020204030204"/>
              </a:rPr>
              <a:t>O</a:t>
            </a:r>
            <a:r>
              <a:rPr kumimoji="0" lang="en-GB" sz="4000" b="1" i="0" u="none" strike="noStrike" kern="1200" cap="none" spc="0" normalizeH="0" baseline="0" noProof="0" dirty="0" err="1">
                <a:ln>
                  <a:noFill/>
                </a:ln>
                <a:solidFill>
                  <a:srgbClr val="FFFF00"/>
                </a:solidFill>
                <a:effectLst/>
                <a:uLnTx/>
                <a:uFillTx/>
                <a:latin typeface="Calibri" panose="020F0502020204030204"/>
                <a:ea typeface="+mn-ea"/>
                <a:cs typeface="+mn-cs"/>
              </a:rPr>
              <a:t>ptimised</a:t>
            </a:r>
            <a:r>
              <a:rPr kumimoji="0" lang="en-GB" sz="4000" b="1" i="0" u="none" strike="noStrike" kern="1200" cap="none" spc="0" normalizeH="0" baseline="0" noProof="0" dirty="0">
                <a:ln>
                  <a:noFill/>
                </a:ln>
                <a:solidFill>
                  <a:srgbClr val="FFFF00"/>
                </a:solidFill>
                <a:effectLst/>
                <a:uLnTx/>
                <a:uFillTx/>
                <a:latin typeface="Calibri" panose="020F0502020204030204"/>
                <a:ea typeface="+mn-ea"/>
                <a:cs typeface="+mn-cs"/>
              </a:rPr>
              <a:t> </a:t>
            </a:r>
            <a:r>
              <a:rPr lang="en-GB" sz="4000" b="1" dirty="0">
                <a:solidFill>
                  <a:srgbClr val="FFFF00"/>
                </a:solidFill>
                <a:latin typeface="Calibri" panose="020F0502020204030204"/>
              </a:rPr>
              <a:t>P</a:t>
            </a:r>
            <a:r>
              <a:rPr kumimoji="0" lang="en-GB" sz="4000" b="1" i="0" u="none" strike="noStrike" kern="1200" cap="none" spc="0" normalizeH="0" baseline="0" noProof="0" dirty="0" err="1">
                <a:ln>
                  <a:noFill/>
                </a:ln>
                <a:solidFill>
                  <a:srgbClr val="FFFF00"/>
                </a:solidFill>
                <a:effectLst/>
                <a:uLnTx/>
                <a:uFillTx/>
                <a:latin typeface="Calibri" panose="020F0502020204030204"/>
                <a:ea typeface="+mn-ea"/>
                <a:cs typeface="+mn-cs"/>
              </a:rPr>
              <a:t>lacement</a:t>
            </a:r>
            <a:r>
              <a:rPr kumimoji="0" lang="en-GB" sz="4000" b="1" i="0" u="none" strike="noStrike" kern="1200" cap="none" spc="0" normalizeH="0" baseline="0" noProof="0" dirty="0">
                <a:ln>
                  <a:noFill/>
                </a:ln>
                <a:solidFill>
                  <a:srgbClr val="FFFF00"/>
                </a:solidFill>
                <a:effectLst/>
                <a:uLnTx/>
                <a:uFillTx/>
                <a:latin typeface="Calibri" panose="020F0502020204030204"/>
                <a:ea typeface="+mn-ea"/>
                <a:cs typeface="+mn-cs"/>
              </a:rPr>
              <a:t> and Layout </a:t>
            </a:r>
          </a:p>
        </p:txBody>
      </p:sp>
      <p:grpSp>
        <p:nvGrpSpPr>
          <p:cNvPr id="4" name="Group 3">
            <a:extLst>
              <a:ext uri="{FF2B5EF4-FFF2-40B4-BE49-F238E27FC236}">
                <a16:creationId xmlns:a16="http://schemas.microsoft.com/office/drawing/2014/main" id="{E3778690-9B7C-CF5B-1603-623EC6FD8F75}"/>
              </a:ext>
            </a:extLst>
          </p:cNvPr>
          <p:cNvGrpSpPr>
            <a:grpSpLocks noChangeAspect="1"/>
          </p:cNvGrpSpPr>
          <p:nvPr/>
        </p:nvGrpSpPr>
        <p:grpSpPr>
          <a:xfrm>
            <a:off x="6118063" y="739717"/>
            <a:ext cx="6098617" cy="6116087"/>
            <a:chOff x="4943872" y="426891"/>
            <a:chExt cx="6368243" cy="6386485"/>
          </a:xfrm>
        </p:grpSpPr>
        <p:sp>
          <p:nvSpPr>
            <p:cNvPr id="6" name="Slide Number Placeholder 1">
              <a:extLst>
                <a:ext uri="{FF2B5EF4-FFF2-40B4-BE49-F238E27FC236}">
                  <a16:creationId xmlns:a16="http://schemas.microsoft.com/office/drawing/2014/main" id="{32B507C4-FE40-38C4-A592-160F15BB287E}"/>
                </a:ext>
              </a:extLst>
            </p:cNvPr>
            <p:cNvSpPr txBox="1">
              <a:spLocks/>
            </p:cNvSpPr>
            <p:nvPr/>
          </p:nvSpPr>
          <p:spPr>
            <a:xfrm>
              <a:off x="7706627" y="6284342"/>
              <a:ext cx="274320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18</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9" name="Picture 8" descr="Map&#10;&#10;Description automatically generated">
              <a:extLst>
                <a:ext uri="{FF2B5EF4-FFF2-40B4-BE49-F238E27FC236}">
                  <a16:creationId xmlns:a16="http://schemas.microsoft.com/office/drawing/2014/main" id="{BCBA99D0-3DBF-6212-44AE-C5E817B583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3872" y="426891"/>
              <a:ext cx="6344156" cy="6386485"/>
            </a:xfrm>
            <a:prstGeom prst="rect">
              <a:avLst/>
            </a:prstGeom>
          </p:spPr>
        </p:pic>
        <p:sp>
          <p:nvSpPr>
            <p:cNvPr id="10" name="TextBox 9">
              <a:extLst>
                <a:ext uri="{FF2B5EF4-FFF2-40B4-BE49-F238E27FC236}">
                  <a16:creationId xmlns:a16="http://schemas.microsoft.com/office/drawing/2014/main" id="{6C003D95-F40D-A64C-832D-F6ECCC9EDFFA}"/>
                </a:ext>
              </a:extLst>
            </p:cNvPr>
            <p:cNvSpPr txBox="1"/>
            <p:nvPr/>
          </p:nvSpPr>
          <p:spPr>
            <a:xfrm>
              <a:off x="6453009" y="732505"/>
              <a:ext cx="150771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PA: Experiment</a:t>
              </a:r>
            </a:p>
          </p:txBody>
        </p:sp>
        <p:sp>
          <p:nvSpPr>
            <p:cNvPr id="11" name="TextBox 10">
              <a:extLst>
                <a:ext uri="{FF2B5EF4-FFF2-40B4-BE49-F238E27FC236}">
                  <a16:creationId xmlns:a16="http://schemas.microsoft.com/office/drawing/2014/main" id="{AA91DA8E-9F50-EDAC-EDE1-AB2C7A12E392}"/>
                </a:ext>
              </a:extLst>
            </p:cNvPr>
            <p:cNvSpPr txBox="1"/>
            <p:nvPr/>
          </p:nvSpPr>
          <p:spPr>
            <a:xfrm>
              <a:off x="9653758" y="1193313"/>
              <a:ext cx="131038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PB: technical</a:t>
              </a:r>
            </a:p>
          </p:txBody>
        </p:sp>
        <p:sp>
          <p:nvSpPr>
            <p:cNvPr id="12" name="TextBox 11">
              <a:extLst>
                <a:ext uri="{FF2B5EF4-FFF2-40B4-BE49-F238E27FC236}">
                  <a16:creationId xmlns:a16="http://schemas.microsoft.com/office/drawing/2014/main" id="{B09A09EB-3683-AED0-63E4-5CEA40855296}"/>
                </a:ext>
              </a:extLst>
            </p:cNvPr>
            <p:cNvSpPr txBox="1"/>
            <p:nvPr/>
          </p:nvSpPr>
          <p:spPr>
            <a:xfrm>
              <a:off x="9802150" y="3018438"/>
              <a:ext cx="150996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PD: experiment</a:t>
              </a:r>
            </a:p>
          </p:txBody>
        </p:sp>
        <p:sp>
          <p:nvSpPr>
            <p:cNvPr id="13" name="TextBox 12">
              <a:extLst>
                <a:ext uri="{FF2B5EF4-FFF2-40B4-BE49-F238E27FC236}">
                  <a16:creationId xmlns:a16="http://schemas.microsoft.com/office/drawing/2014/main" id="{70BCB069-FAA9-B593-C223-1E851E167C52}"/>
                </a:ext>
              </a:extLst>
            </p:cNvPr>
            <p:cNvSpPr txBox="1"/>
            <p:nvPr/>
          </p:nvSpPr>
          <p:spPr>
            <a:xfrm>
              <a:off x="9529142" y="5139854"/>
              <a:ext cx="129844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PF: technical</a:t>
              </a:r>
            </a:p>
          </p:txBody>
        </p:sp>
        <p:sp>
          <p:nvSpPr>
            <p:cNvPr id="26" name="TextBox 25">
              <a:extLst>
                <a:ext uri="{FF2B5EF4-FFF2-40B4-BE49-F238E27FC236}">
                  <a16:creationId xmlns:a16="http://schemas.microsoft.com/office/drawing/2014/main" id="{1C36C721-7248-AD42-A839-E8FDD1D8C66D}"/>
                </a:ext>
              </a:extLst>
            </p:cNvPr>
            <p:cNvSpPr txBox="1"/>
            <p:nvPr/>
          </p:nvSpPr>
          <p:spPr>
            <a:xfrm>
              <a:off x="8677198" y="6435701"/>
              <a:ext cx="1520200"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PG: experiment</a:t>
              </a:r>
            </a:p>
          </p:txBody>
        </p:sp>
        <p:sp>
          <p:nvSpPr>
            <p:cNvPr id="27" name="TextBox 26">
              <a:extLst>
                <a:ext uri="{FF2B5EF4-FFF2-40B4-BE49-F238E27FC236}">
                  <a16:creationId xmlns:a16="http://schemas.microsoft.com/office/drawing/2014/main" id="{4A18E6B2-2F43-4DF9-4C6B-116AA454C6D3}"/>
                </a:ext>
              </a:extLst>
            </p:cNvPr>
            <p:cNvSpPr txBox="1"/>
            <p:nvPr/>
          </p:nvSpPr>
          <p:spPr>
            <a:xfrm>
              <a:off x="6453009" y="5975924"/>
              <a:ext cx="132062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PH: technical</a:t>
              </a:r>
            </a:p>
          </p:txBody>
        </p:sp>
        <p:sp>
          <p:nvSpPr>
            <p:cNvPr id="28" name="TextBox 27">
              <a:extLst>
                <a:ext uri="{FF2B5EF4-FFF2-40B4-BE49-F238E27FC236}">
                  <a16:creationId xmlns:a16="http://schemas.microsoft.com/office/drawing/2014/main" id="{981DF8D1-B2B9-921B-09B6-3980AA1768C1}"/>
                </a:ext>
              </a:extLst>
            </p:cNvPr>
            <p:cNvSpPr txBox="1"/>
            <p:nvPr/>
          </p:nvSpPr>
          <p:spPr>
            <a:xfrm>
              <a:off x="5323611" y="4073012"/>
              <a:ext cx="1467322"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PJ: experiment</a:t>
              </a:r>
            </a:p>
          </p:txBody>
        </p:sp>
        <p:sp>
          <p:nvSpPr>
            <p:cNvPr id="29" name="TextBox 28">
              <a:extLst>
                <a:ext uri="{FF2B5EF4-FFF2-40B4-BE49-F238E27FC236}">
                  <a16:creationId xmlns:a16="http://schemas.microsoft.com/office/drawing/2014/main" id="{5A00A708-0F98-3301-8744-9198B2CCAE39}"/>
                </a:ext>
              </a:extLst>
            </p:cNvPr>
            <p:cNvSpPr txBox="1"/>
            <p:nvPr/>
          </p:nvSpPr>
          <p:spPr>
            <a:xfrm>
              <a:off x="5754954" y="1919718"/>
              <a:ext cx="128821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PL: technical</a:t>
              </a:r>
            </a:p>
          </p:txBody>
        </p:sp>
      </p:grpSp>
      <p:sp>
        <p:nvSpPr>
          <p:cNvPr id="30" name="TextBox 29">
            <a:extLst>
              <a:ext uri="{FF2B5EF4-FFF2-40B4-BE49-F238E27FC236}">
                <a16:creationId xmlns:a16="http://schemas.microsoft.com/office/drawing/2014/main" id="{95DA98CD-BAEE-0C4C-18E3-19391715CE6B}"/>
              </a:ext>
            </a:extLst>
          </p:cNvPr>
          <p:cNvSpPr txBox="1"/>
          <p:nvPr/>
        </p:nvSpPr>
        <p:spPr>
          <a:xfrm>
            <a:off x="130517" y="764704"/>
            <a:ext cx="5943422" cy="116955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8F00"/>
                </a:solidFill>
                <a:effectLst/>
                <a:uLnTx/>
                <a:uFillTx/>
                <a:latin typeface="Arial"/>
                <a:ea typeface="+mn-ea"/>
                <a:cs typeface="+mn-cs"/>
              </a:rPr>
              <a:t>Major achievement: </a:t>
            </a:r>
            <a:r>
              <a:rPr kumimoji="0" lang="en-US" sz="1600" b="0" i="0" u="none" strike="noStrike" kern="1200" cap="none" spc="0" normalizeH="0" baseline="0" noProof="0" dirty="0" err="1">
                <a:ln>
                  <a:noFill/>
                </a:ln>
                <a:solidFill>
                  <a:srgbClr val="008F00"/>
                </a:solidFill>
                <a:effectLst/>
                <a:uLnTx/>
                <a:uFillTx/>
                <a:latin typeface="Arial"/>
                <a:ea typeface="+mn-ea"/>
                <a:cs typeface="+mn-cs"/>
              </a:rPr>
              <a:t>optimisation</a:t>
            </a:r>
            <a:r>
              <a:rPr kumimoji="0" lang="en-US" sz="1600" b="0" i="0" u="none" strike="noStrike" kern="1200" cap="none" spc="0" normalizeH="0" baseline="0" noProof="0" dirty="0">
                <a:ln>
                  <a:noFill/>
                </a:ln>
                <a:solidFill>
                  <a:srgbClr val="008F00"/>
                </a:solidFill>
                <a:effectLst/>
                <a:uLnTx/>
                <a:uFillTx/>
                <a:latin typeface="Arial"/>
                <a:ea typeface="+mn-ea"/>
                <a:cs typeface="+mn-cs"/>
              </a:rPr>
              <a:t> of the ring placement</a:t>
            </a:r>
            <a:endParaRPr kumimoji="0" lang="en-US" sz="1500" b="0" i="0" u="none" strike="noStrike" kern="1200" cap="none" spc="0" normalizeH="0" baseline="0" noProof="0" dirty="0">
              <a:ln>
                <a:noFill/>
              </a:ln>
              <a:solidFill>
                <a:srgbClr val="008F00"/>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Layout chosen out of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50 initial variants, based on geology and </a:t>
            </a:r>
            <a:endParaRPr kumimoji="0" lang="en-US" altLang="root" sz="15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surface constraints</a:t>
            </a:r>
            <a:r>
              <a:rPr kumimoji="0" lang="en-US"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(land availability, access to roads, etc.), </a:t>
            </a:r>
            <a:r>
              <a:rPr kumimoji="0" lang="en-GB" altLang="root" sz="1500" b="0" i="0" u="none" strike="noStrike" kern="1200" cap="none" spc="0" normalizeH="0" baseline="0" noProof="0" dirty="0">
                <a:ln>
                  <a:noFill/>
                </a:ln>
                <a:solidFill>
                  <a:prstClr val="black"/>
                </a:solidFill>
                <a:effectLst/>
                <a:uLnTx/>
                <a:uFillTx/>
                <a:latin typeface="Arial"/>
                <a:ea typeface="+mn-ea"/>
                <a:cs typeface="+mn-cs"/>
              </a:rPr>
              <a:t>e</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nvironment </a:t>
            </a:r>
            <a:endParaRPr kumimoji="0" lang="en-US" altLang="root" sz="15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(protected zones),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infrastructure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(water, electricity, transport), etc.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root" sz="1500" b="0" i="0" u="none" strike="noStrike" kern="1200" cap="none" spc="0" normalizeH="0" baseline="0" noProof="0" dirty="0">
                <a:ln>
                  <a:noFill/>
                </a:ln>
                <a:solidFill>
                  <a:prstClr val="black"/>
                </a:solidFill>
                <a:effectLst/>
                <a:uLnTx/>
                <a:uFillTx/>
                <a:latin typeface="Arial"/>
                <a:ea typeface="+mn-ea"/>
                <a:cs typeface="+mn-cs"/>
              </a:rPr>
              <a:t>“</a:t>
            </a:r>
            <a:r>
              <a:rPr kumimoji="0" lang="en-GB" altLang="root" sz="1500" b="0" i="0" u="none" strike="noStrike" kern="1200" cap="none" spc="0" normalizeH="0" baseline="0" noProof="0" dirty="0" err="1">
                <a:ln>
                  <a:noFill/>
                </a:ln>
                <a:solidFill>
                  <a:prstClr val="black"/>
                </a:solidFill>
                <a:effectLst/>
                <a:uLnTx/>
                <a:uFillTx/>
                <a:latin typeface="Arial"/>
                <a:ea typeface="+mn-ea"/>
                <a:cs typeface="+mn-cs"/>
              </a:rPr>
              <a:t>É</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viter, reduire, compenser” principle of EU and French regulations</a:t>
            </a:r>
          </a:p>
        </p:txBody>
      </p:sp>
      <p:sp>
        <p:nvSpPr>
          <p:cNvPr id="31" name="TextBox 30">
            <a:extLst>
              <a:ext uri="{FF2B5EF4-FFF2-40B4-BE49-F238E27FC236}">
                <a16:creationId xmlns:a16="http://schemas.microsoft.com/office/drawing/2014/main" id="{775E66E2-14A5-8198-5273-277F34E124CD}"/>
              </a:ext>
            </a:extLst>
          </p:cNvPr>
          <p:cNvSpPr txBox="1"/>
          <p:nvPr/>
        </p:nvSpPr>
        <p:spPr>
          <a:xfrm>
            <a:off x="119336" y="2132856"/>
            <a:ext cx="5748369" cy="116955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8F00"/>
                </a:solidFill>
                <a:effectLst/>
                <a:uLnTx/>
                <a:uFillTx/>
                <a:latin typeface="Arial"/>
                <a:ea typeface="+mn-ea"/>
                <a:cs typeface="+mn-cs"/>
              </a:rPr>
              <a:t>Baseline ring: 90.7 km ring, 8 surface points</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Whole project now being adapted to this placement</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root" altLang="root" sz="15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Site investigation: </a:t>
            </a:r>
            <a:r>
              <a:rPr kumimoji="0" lang="root" altLang="root" sz="1500" b="0" i="0" u="none" strike="noStrike" kern="1200" cap="none" spc="0" normalizeH="0" baseline="0" noProof="0">
                <a:ln>
                  <a:noFill/>
                </a:ln>
                <a:solidFill>
                  <a:prstClr val="black"/>
                </a:solidFill>
                <a:effectLst/>
                <a:uLnTx/>
                <a:uFillTx/>
                <a:latin typeface="Arial" panose="020B0604020202020204" pitchFamily="34" charset="0"/>
                <a:ea typeface="+mn-ea"/>
                <a:cs typeface="+mn-cs"/>
              </a:rPr>
              <a:t>9 areas </a:t>
            </a:r>
            <a:r>
              <a:rPr kumimoji="0" lang="en-US" altLang="root" sz="15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with uncertain geological conditions</a:t>
            </a:r>
            <a:endParaRPr kumimoji="0" lang="root" altLang="root" sz="15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400" b="0" i="0" u="none" strike="noStrike" kern="1200" cap="none" spc="0" normalizeH="0" baseline="0" noProof="0">
                <a:ln>
                  <a:noFill/>
                </a:ln>
                <a:solidFill>
                  <a:prstClr val="black"/>
                </a:solidFill>
                <a:effectLst/>
                <a:uLnTx/>
                <a:uFillTx/>
                <a:latin typeface="Arial" panose="020B0604020202020204" pitchFamily="34" charset="0"/>
                <a:ea typeface="+mn-ea"/>
                <a:cs typeface="+mn-cs"/>
              </a:rPr>
              <a:t>     </a:t>
            </a:r>
            <a:r>
              <a:rPr kumimoji="0" lang="en-US" altLang="root" sz="14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 </a:t>
            </a:r>
            <a:r>
              <a:rPr kumimoji="0" lang="root" altLang="root" sz="1500" b="0" i="0" u="none" strike="noStrike" kern="1200" cap="none" spc="0" normalizeH="0" baseline="0" noProof="0">
                <a:ln>
                  <a:noFill/>
                </a:ln>
                <a:solidFill>
                  <a:prstClr val="black"/>
                </a:solidFill>
                <a:effectLst/>
                <a:uLnTx/>
                <a:uFillTx/>
                <a:latin typeface="Arial" panose="020B0604020202020204" pitchFamily="34" charset="0"/>
                <a:ea typeface="+mn-ea"/>
                <a:cs typeface="+mn-cs"/>
              </a:rPr>
              <a:t>to </a:t>
            </a:r>
            <a:r>
              <a:rPr kumimoji="0" lang="root" altLang="root" sz="15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be further </a:t>
            </a:r>
            <a:r>
              <a:rPr kumimoji="0" lang="root" altLang="root" sz="1500" b="0" i="0" u="none" strike="noStrike" kern="1200" cap="none" spc="0" normalizeH="0" baseline="0" noProof="0">
                <a:ln>
                  <a:noFill/>
                </a:ln>
                <a:solidFill>
                  <a:prstClr val="black"/>
                </a:solidFill>
                <a:effectLst/>
                <a:uLnTx/>
                <a:uFillTx/>
                <a:latin typeface="Arial" panose="020B0604020202020204" pitchFamily="34" charset="0"/>
                <a:ea typeface="+mn-ea"/>
                <a:cs typeface="+mn-cs"/>
              </a:rPr>
              <a:t>investigated </a:t>
            </a:r>
            <a:r>
              <a:rPr kumimoji="0" lang="en-US" altLang="root" sz="14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a:t>
            </a:r>
            <a:r>
              <a:rPr kumimoji="0" lang="root" altLang="root" sz="1400" b="0" i="0" u="none" strike="noStrike" kern="1200" cap="none" spc="0" normalizeH="0" baseline="0" noProof="0">
                <a:ln>
                  <a:noFill/>
                </a:ln>
                <a:solidFill>
                  <a:prstClr val="black"/>
                </a:solidFill>
                <a:effectLst/>
                <a:uLnTx/>
                <a:uFillTx/>
                <a:latin typeface="Arial" panose="020B0604020202020204" pitchFamily="34" charset="0"/>
                <a:ea typeface="+mn-ea"/>
                <a:cs typeface="+mn-cs"/>
              </a:rPr>
              <a:t>~</a:t>
            </a:r>
            <a:r>
              <a:rPr kumimoji="0" lang="root" altLang="root" sz="14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40 drillings and 100 km of seismic lines)</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endParaRPr kumimoji="0" lang="en-US" sz="1500" b="0" i="0" u="none" strike="noStrike" kern="1200" cap="none" spc="0" normalizeH="0" baseline="0" noProof="0" dirty="0">
              <a:ln>
                <a:noFill/>
              </a:ln>
              <a:solidFill>
                <a:srgbClr val="2F2F2F"/>
              </a:solidFill>
              <a:effectLst/>
              <a:uLnTx/>
              <a:uFillTx/>
              <a:latin typeface="Arial"/>
              <a:ea typeface="+mn-ea"/>
              <a:cs typeface="+mn-cs"/>
            </a:endParaRPr>
          </a:p>
        </p:txBody>
      </p:sp>
      <p:grpSp>
        <p:nvGrpSpPr>
          <p:cNvPr id="32" name="Group 31">
            <a:extLst>
              <a:ext uri="{FF2B5EF4-FFF2-40B4-BE49-F238E27FC236}">
                <a16:creationId xmlns:a16="http://schemas.microsoft.com/office/drawing/2014/main" id="{AC6159C0-AF54-5746-5BE5-35FCAE4E3930}"/>
              </a:ext>
            </a:extLst>
          </p:cNvPr>
          <p:cNvGrpSpPr>
            <a:grpSpLocks noChangeAspect="1"/>
          </p:cNvGrpSpPr>
          <p:nvPr/>
        </p:nvGrpSpPr>
        <p:grpSpPr>
          <a:xfrm>
            <a:off x="413003" y="3193666"/>
            <a:ext cx="4618851" cy="3616012"/>
            <a:chOff x="194344" y="3284984"/>
            <a:chExt cx="4324471" cy="3385547"/>
          </a:xfrm>
        </p:grpSpPr>
        <p:pic>
          <p:nvPicPr>
            <p:cNvPr id="33" name="Picture 32" descr="Diagram, radar chart&#10;&#10;Description automatically generated">
              <a:extLst>
                <a:ext uri="{FF2B5EF4-FFF2-40B4-BE49-F238E27FC236}">
                  <a16:creationId xmlns:a16="http://schemas.microsoft.com/office/drawing/2014/main" id="{99D2A051-B53D-F360-A2F1-25CDA652B76E}"/>
                </a:ext>
              </a:extLst>
            </p:cNvPr>
            <p:cNvPicPr preferRelativeResize="0">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4344" y="3284984"/>
              <a:ext cx="4324471" cy="3385547"/>
            </a:xfrm>
            <a:prstGeom prst="rect">
              <a:avLst/>
            </a:prstGeom>
          </p:spPr>
        </p:pic>
        <p:sp>
          <p:nvSpPr>
            <p:cNvPr id="34" name="TextBox 33">
              <a:extLst>
                <a:ext uri="{FF2B5EF4-FFF2-40B4-BE49-F238E27FC236}">
                  <a16:creationId xmlns:a16="http://schemas.microsoft.com/office/drawing/2014/main" id="{AEBCFDC3-E1BA-4107-2C42-9506BCD6A69C}"/>
                </a:ext>
              </a:extLst>
            </p:cNvPr>
            <p:cNvSpPr txBox="1"/>
            <p:nvPr/>
          </p:nvSpPr>
          <p:spPr>
            <a:xfrm>
              <a:off x="1629470" y="5013756"/>
              <a:ext cx="1253548" cy="215444"/>
            </a:xfrm>
            <a:prstGeom prst="rect">
              <a:avLst/>
            </a:prstGeom>
            <a:solidFill>
              <a:schemeClr val="accent6">
                <a:lumMod val="20000"/>
                <a:lumOff val="80000"/>
              </a:schemeClr>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2F2F2F"/>
                  </a:solidFill>
                  <a:effectLst/>
                  <a:uLnTx/>
                  <a:uFillTx/>
                  <a:latin typeface="Arial"/>
                  <a:ea typeface="+mn-ea"/>
                  <a:cs typeface="+mn-cs"/>
                </a:rPr>
                <a:t> FCC-</a:t>
              </a:r>
              <a:r>
                <a:rPr kumimoji="0" lang="en-US" sz="1400" b="0" i="0" u="none" strike="noStrike" kern="1200" cap="none" spc="0" normalizeH="0" baseline="0" noProof="0" dirty="0" err="1">
                  <a:ln>
                    <a:noFill/>
                  </a:ln>
                  <a:solidFill>
                    <a:srgbClr val="2F2F2F"/>
                  </a:solidFill>
                  <a:effectLst/>
                  <a:uLnTx/>
                  <a:uFillTx/>
                  <a:latin typeface="Arial"/>
                  <a:ea typeface="+mn-ea"/>
                  <a:cs typeface="+mn-cs"/>
                </a:rPr>
                <a:t>ee</a:t>
              </a:r>
              <a:r>
                <a:rPr kumimoji="0" lang="en-US" sz="1400" b="0" i="0" u="none" strike="noStrike" kern="1200" cap="none" spc="0" normalizeH="0" baseline="0" noProof="0" dirty="0">
                  <a:ln>
                    <a:noFill/>
                  </a:ln>
                  <a:solidFill>
                    <a:srgbClr val="2F2F2F"/>
                  </a:solidFill>
                  <a:effectLst/>
                  <a:uLnTx/>
                  <a:uFillTx/>
                  <a:latin typeface="Arial"/>
                  <a:ea typeface="+mn-ea"/>
                  <a:cs typeface="+mn-cs"/>
                </a:rPr>
                <a:t> layout </a:t>
              </a:r>
            </a:p>
          </p:txBody>
        </p:sp>
      </p:grpSp>
      <p:graphicFrame>
        <p:nvGraphicFramePr>
          <p:cNvPr id="35" name="Table 7">
            <a:extLst>
              <a:ext uri="{FF2B5EF4-FFF2-40B4-BE49-F238E27FC236}">
                <a16:creationId xmlns:a16="http://schemas.microsoft.com/office/drawing/2014/main" id="{A0126627-3D2F-1468-82D9-B847F45BFE4A}"/>
              </a:ext>
            </a:extLst>
          </p:cNvPr>
          <p:cNvGraphicFramePr>
            <a:graphicFrameLocks noGrp="1"/>
          </p:cNvGraphicFramePr>
          <p:nvPr/>
        </p:nvGraphicFramePr>
        <p:xfrm>
          <a:off x="7901220" y="3469705"/>
          <a:ext cx="2873846" cy="1712160"/>
        </p:xfrm>
        <a:graphic>
          <a:graphicData uri="http://schemas.openxmlformats.org/drawingml/2006/table">
            <a:tbl>
              <a:tblPr bandRow="1"/>
              <a:tblGrid>
                <a:gridCol w="2112473">
                  <a:extLst>
                    <a:ext uri="{9D8B030D-6E8A-4147-A177-3AD203B41FA5}">
                      <a16:colId xmlns:a16="http://schemas.microsoft.com/office/drawing/2014/main" val="3540313235"/>
                    </a:ext>
                  </a:extLst>
                </a:gridCol>
                <a:gridCol w="761373">
                  <a:extLst>
                    <a:ext uri="{9D8B030D-6E8A-4147-A177-3AD203B41FA5}">
                      <a16:colId xmlns:a16="http://schemas.microsoft.com/office/drawing/2014/main" val="1716970435"/>
                    </a:ext>
                  </a:extLst>
                </a:gridCol>
              </a:tblGrid>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Number of surface sites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8</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359806506"/>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LSS@IP </a:t>
                      </a:r>
                      <a:r>
                        <a:rPr lang="en-CH" sz="1400" b="0" dirty="0"/>
                        <a:t>(PA, PD, PG, PJ)</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1400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433831990"/>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LSS@TECH </a:t>
                      </a:r>
                      <a:r>
                        <a:rPr lang="en-CH" sz="1400" b="0" dirty="0"/>
                        <a:t>(PB, PF, PH, PL)</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2</a:t>
                      </a:r>
                      <a:r>
                        <a:rPr lang="en-US" sz="1400" dirty="0"/>
                        <a:t>032</a:t>
                      </a:r>
                      <a:r>
                        <a:rPr lang="en-CH" sz="1400" dirty="0"/>
                        <a:t>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1478057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Arc length</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9.6 km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16886502"/>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Sum of arc lengths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76.9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5580955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Total length</a:t>
                      </a:r>
                      <a:endParaRPr lang="en-CH" sz="1400" b="1" dirty="0"/>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b="1" dirty="0"/>
                        <a:t>90.6 km</a:t>
                      </a:r>
                      <a:endParaRPr lang="en-CH" sz="1400" b="1" dirty="0"/>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650398293"/>
                  </a:ext>
                </a:extLst>
              </a:tr>
            </a:tbl>
          </a:graphicData>
        </a:graphic>
      </p:graphicFrame>
    </p:spTree>
    <p:extLst>
      <p:ext uri="{BB962C8B-B14F-4D97-AF65-F5344CB8AC3E}">
        <p14:creationId xmlns:p14="http://schemas.microsoft.com/office/powerpoint/2010/main" val="34252901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FCC Implementation - Footprint </a:t>
            </a:r>
            <a:r>
              <a:rPr lang="en-US" kern="0" dirty="0">
                <a:latin typeface="Arial"/>
              </a:rPr>
              <a:t>B</a:t>
            </a:r>
            <a:r>
              <a:rPr kumimoji="0" lang="en-US" sz="3600" b="1" i="0" u="none" strike="noStrike" kern="0" cap="none" spc="0" normalizeH="0" baseline="0" noProof="0" dirty="0" err="1">
                <a:ln>
                  <a:noFill/>
                </a:ln>
                <a:solidFill>
                  <a:srgbClr val="FFFF00"/>
                </a:solidFill>
                <a:effectLst/>
                <a:uLnTx/>
                <a:uFillTx/>
                <a:latin typeface="Arial"/>
                <a:ea typeface="+mj-ea"/>
                <a:cs typeface="+mj-cs"/>
              </a:rPr>
              <a:t>aseline</a:t>
            </a:r>
            <a:endParaRPr kumimoji="0" lang="en-GB" altLang="en-GB" sz="3600" b="1" i="0" u="none" strike="noStrike" kern="1200" cap="none" spc="0" normalizeH="0" baseline="0" noProof="0" dirty="0">
              <a:ln>
                <a:noFill/>
              </a:ln>
              <a:solidFill>
                <a:srgbClr val="FFFF00"/>
              </a:solidFill>
              <a:effectLst/>
              <a:uLnTx/>
              <a:uFillTx/>
              <a:latin typeface="Arial"/>
              <a:ea typeface="+mj-ea"/>
              <a:cs typeface="+mj-cs"/>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4" name="Picture 3">
            <a:extLst>
              <a:ext uri="{FF2B5EF4-FFF2-40B4-BE49-F238E27FC236}">
                <a16:creationId xmlns:a16="http://schemas.microsoft.com/office/drawing/2014/main" id="{35D8555C-BE26-AB62-6BFA-8F2BF5C887BF}"/>
              </a:ext>
            </a:extLst>
          </p:cNvPr>
          <p:cNvPicPr>
            <a:picLocks noChangeAspect="1"/>
          </p:cNvPicPr>
          <p:nvPr/>
        </p:nvPicPr>
        <p:blipFill>
          <a:blip r:embed="rId4"/>
          <a:stretch>
            <a:fillRect/>
          </a:stretch>
        </p:blipFill>
        <p:spPr>
          <a:xfrm>
            <a:off x="19442" y="968461"/>
            <a:ext cx="8435066" cy="2831274"/>
          </a:xfrm>
          <a:prstGeom prst="rect">
            <a:avLst/>
          </a:prstGeom>
        </p:spPr>
      </p:pic>
      <p:sp>
        <p:nvSpPr>
          <p:cNvPr id="5" name="TextBox 4">
            <a:extLst>
              <a:ext uri="{FF2B5EF4-FFF2-40B4-BE49-F238E27FC236}">
                <a16:creationId xmlns:a16="http://schemas.microsoft.com/office/drawing/2014/main" id="{D064F697-AE59-151A-414F-6282A5DC9A03}"/>
              </a:ext>
            </a:extLst>
          </p:cNvPr>
          <p:cNvSpPr txBox="1"/>
          <p:nvPr/>
        </p:nvSpPr>
        <p:spPr>
          <a:xfrm>
            <a:off x="191344" y="3745483"/>
            <a:ext cx="11881320" cy="29238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Present baseline implementation</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91 km circumference</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95% in molasse geology for minimising tunnel construction risks</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8 surface sites with ~5 ha area each</a:t>
            </a:r>
            <a:r>
              <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Site investigations planned for 2024 and 2025 in areas with uncertain geological conditions: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Limestone-molasse border, karstification, water pressure, moraine properties, water bearing layers, etc.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~40-50 drillings, 100 km of seismic lines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pic>
        <p:nvPicPr>
          <p:cNvPr id="6" name="Image 2">
            <a:extLst>
              <a:ext uri="{FF2B5EF4-FFF2-40B4-BE49-F238E27FC236}">
                <a16:creationId xmlns:a16="http://schemas.microsoft.com/office/drawing/2014/main" id="{B30A6755-4E3C-D2B3-CADA-28A636BE5E3D}"/>
              </a:ext>
            </a:extLst>
          </p:cNvPr>
          <p:cNvPicPr>
            <a:picLocks noChangeAspect="1"/>
          </p:cNvPicPr>
          <p:nvPr/>
        </p:nvPicPr>
        <p:blipFill rotWithShape="1">
          <a:blip r:embed="rId5"/>
          <a:srcRect l="41337" t="22001" r="19597" b="14656"/>
          <a:stretch/>
        </p:blipFill>
        <p:spPr>
          <a:xfrm>
            <a:off x="8293840" y="968461"/>
            <a:ext cx="3888000" cy="3546148"/>
          </a:xfrm>
          <a:prstGeom prst="rect">
            <a:avLst/>
          </a:prstGeom>
        </p:spPr>
      </p:pic>
    </p:spTree>
    <p:extLst>
      <p:ext uri="{BB962C8B-B14F-4D97-AF65-F5344CB8AC3E}">
        <p14:creationId xmlns:p14="http://schemas.microsoft.com/office/powerpoint/2010/main" val="1449850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10249C-1622-084B-B3C5-583661E9FC14}"/>
              </a:ext>
            </a:extLst>
          </p:cNvPr>
          <p:cNvSpPr>
            <a:spLocks noGrp="1"/>
          </p:cNvSpPr>
          <p:nvPr>
            <p:ph type="title"/>
          </p:nvPr>
        </p:nvSpPr>
        <p:spPr>
          <a:xfrm>
            <a:off x="6603999" y="465591"/>
            <a:ext cx="4892000" cy="1116849"/>
          </a:xfrm>
        </p:spPr>
        <p:txBody>
          <a:bodyPr>
            <a:normAutofit/>
          </a:bodyPr>
          <a:lstStyle/>
          <a:p>
            <a:pPr algn="ctr"/>
            <a:r>
              <a:rPr lang="en-US" sz="3200" b="1" dirty="0">
                <a:solidFill>
                  <a:srgbClr val="FF0000"/>
                </a:solidFill>
              </a:rPr>
              <a:t>CERN Scientific Priorities</a:t>
            </a:r>
            <a:br>
              <a:rPr lang="en-US" sz="3200" b="1" dirty="0">
                <a:solidFill>
                  <a:srgbClr val="FF0000"/>
                </a:solidFill>
              </a:rPr>
            </a:br>
            <a:r>
              <a:rPr lang="en-US" sz="3200" b="1" dirty="0">
                <a:solidFill>
                  <a:srgbClr val="FF0000"/>
                </a:solidFill>
              </a:rPr>
              <a:t>for the Future</a:t>
            </a:r>
          </a:p>
        </p:txBody>
      </p:sp>
      <p:sp>
        <p:nvSpPr>
          <p:cNvPr id="8" name="Content Placeholder 7">
            <a:extLst>
              <a:ext uri="{FF2B5EF4-FFF2-40B4-BE49-F238E27FC236}">
                <a16:creationId xmlns:a16="http://schemas.microsoft.com/office/drawing/2014/main" id="{EFADA8D5-0BD6-6A4F-83D1-4061043FD86D}"/>
              </a:ext>
            </a:extLst>
          </p:cNvPr>
          <p:cNvSpPr>
            <a:spLocks noGrp="1"/>
          </p:cNvSpPr>
          <p:nvPr>
            <p:ph idx="1"/>
          </p:nvPr>
        </p:nvSpPr>
        <p:spPr>
          <a:xfrm>
            <a:off x="6603999" y="1767565"/>
            <a:ext cx="5183424" cy="4409398"/>
          </a:xfrm>
        </p:spPr>
        <p:txBody>
          <a:bodyPr>
            <a:normAutofit fontScale="92500" lnSpcReduction="10000"/>
          </a:bodyPr>
          <a:lstStyle/>
          <a:p>
            <a:pPr marL="36576" indent="0">
              <a:lnSpc>
                <a:spcPct val="120000"/>
              </a:lnSpc>
              <a:buNone/>
            </a:pPr>
            <a:r>
              <a:rPr lang="en-US" sz="2100" dirty="0">
                <a:solidFill>
                  <a:srgbClr val="2F2F2F"/>
                </a:solidFill>
              </a:rPr>
              <a:t>Implementation of the recommendations </a:t>
            </a:r>
            <a:br>
              <a:rPr lang="en-US" sz="2100" dirty="0">
                <a:solidFill>
                  <a:srgbClr val="2F2F2F"/>
                </a:solidFill>
              </a:rPr>
            </a:br>
            <a:r>
              <a:rPr lang="en-US" sz="2100" dirty="0">
                <a:solidFill>
                  <a:srgbClr val="2F2F2F"/>
                </a:solidFill>
              </a:rPr>
              <a:t>of the </a:t>
            </a:r>
            <a:r>
              <a:rPr lang="en-US" sz="2100" b="1" dirty="0">
                <a:solidFill>
                  <a:srgbClr val="2F2F2F"/>
                </a:solidFill>
              </a:rPr>
              <a:t>2020 Update of the European Strategy for Particle Physics</a:t>
            </a:r>
            <a:r>
              <a:rPr lang="en-US" sz="2100" dirty="0">
                <a:solidFill>
                  <a:srgbClr val="2F2F2F"/>
                </a:solidFill>
              </a:rPr>
              <a:t>:</a:t>
            </a:r>
          </a:p>
          <a:p>
            <a:pPr>
              <a:lnSpc>
                <a:spcPct val="120000"/>
              </a:lnSpc>
            </a:pPr>
            <a:endParaRPr lang="en-US" sz="2100" dirty="0">
              <a:solidFill>
                <a:srgbClr val="2F2F2F"/>
              </a:solidFill>
            </a:endParaRPr>
          </a:p>
          <a:p>
            <a:pPr defTabSz="288000">
              <a:lnSpc>
                <a:spcPct val="110000"/>
              </a:lnSpc>
            </a:pPr>
            <a:r>
              <a:rPr lang="en-US" sz="1900" dirty="0"/>
              <a:t>Fully exploit the LHC &amp; HL-LHC. </a:t>
            </a:r>
          </a:p>
          <a:p>
            <a:pPr defTabSz="288000">
              <a:lnSpc>
                <a:spcPct val="110000"/>
              </a:lnSpc>
            </a:pPr>
            <a:r>
              <a:rPr lang="en-US" sz="1900" dirty="0"/>
              <a:t>Build a Higgs factory to further understand this unique particle.</a:t>
            </a:r>
          </a:p>
          <a:p>
            <a:pPr defTabSz="288000">
              <a:lnSpc>
                <a:spcPct val="110000"/>
              </a:lnSpc>
            </a:pPr>
            <a:r>
              <a:rPr lang="en-US" sz="1900" dirty="0"/>
              <a:t>Investigate the technical and financial feasibility of a future energy-frontier 100 km collider at CERN.</a:t>
            </a:r>
          </a:p>
          <a:p>
            <a:pPr defTabSz="288000">
              <a:lnSpc>
                <a:spcPct val="110000"/>
              </a:lnSpc>
            </a:pPr>
            <a:r>
              <a:rPr lang="en-US" sz="1900" dirty="0"/>
              <a:t>Ramp up relevant R&amp;D. </a:t>
            </a:r>
          </a:p>
          <a:p>
            <a:pPr defTabSz="288000">
              <a:lnSpc>
                <a:spcPct val="110000"/>
              </a:lnSpc>
            </a:pPr>
            <a:r>
              <a:rPr lang="en-US" sz="1900" dirty="0"/>
              <a:t>Continue supporting other projects around the world.</a:t>
            </a:r>
          </a:p>
        </p:txBody>
      </p:sp>
      <p:sp>
        <p:nvSpPr>
          <p:cNvPr id="4" name="Slide Number Placeholder 3">
            <a:extLst>
              <a:ext uri="{FF2B5EF4-FFF2-40B4-BE49-F238E27FC236}">
                <a16:creationId xmlns:a16="http://schemas.microsoft.com/office/drawing/2014/main" id="{8E15D611-DF88-C544-9DAA-BD0F2F507F76}"/>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CF4100A-E962-4EDC-8177-67B64A99A009}"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8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pic>
        <p:nvPicPr>
          <p:cNvPr id="19" name="Picture 18">
            <a:extLst>
              <a:ext uri="{FF2B5EF4-FFF2-40B4-BE49-F238E27FC236}">
                <a16:creationId xmlns:a16="http://schemas.microsoft.com/office/drawing/2014/main" id="{BA77DA2E-5EC6-E54F-AF23-8697ABCF8A40}"/>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8468" y="2179637"/>
            <a:ext cx="6038321" cy="4541838"/>
          </a:xfrm>
          <a:prstGeom prst="rect">
            <a:avLst/>
          </a:prstGeom>
        </p:spPr>
      </p:pic>
      <p:sp>
        <p:nvSpPr>
          <p:cNvPr id="13" name="TextBox 12">
            <a:extLst>
              <a:ext uri="{FF2B5EF4-FFF2-40B4-BE49-F238E27FC236}">
                <a16:creationId xmlns:a16="http://schemas.microsoft.com/office/drawing/2014/main" id="{54A21133-BE3D-CA4C-9949-FD7A2CE184C7}"/>
              </a:ext>
            </a:extLst>
          </p:cNvPr>
          <p:cNvSpPr txBox="1"/>
          <p:nvPr/>
        </p:nvSpPr>
        <p:spPr>
          <a:xfrm>
            <a:off x="1051132" y="5511825"/>
            <a:ext cx="64266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LHC</a:t>
            </a:r>
          </a:p>
        </p:txBody>
      </p:sp>
      <p:pic>
        <p:nvPicPr>
          <p:cNvPr id="6" name="Picture 5">
            <a:extLst>
              <a:ext uri="{FF2B5EF4-FFF2-40B4-BE49-F238E27FC236}">
                <a16:creationId xmlns:a16="http://schemas.microsoft.com/office/drawing/2014/main" id="{7FA04256-306C-6D46-80E0-4CE520AA20E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0" y="684548"/>
            <a:ext cx="6033525" cy="1988390"/>
          </a:xfrm>
          <a:prstGeom prst="rect">
            <a:avLst/>
          </a:prstGeom>
        </p:spPr>
      </p:pic>
      <p:pic>
        <p:nvPicPr>
          <p:cNvPr id="9" name="Picture 8">
            <a:extLst>
              <a:ext uri="{FF2B5EF4-FFF2-40B4-BE49-F238E27FC236}">
                <a16:creationId xmlns:a16="http://schemas.microsoft.com/office/drawing/2014/main" id="{64078421-353E-164F-988D-773D902CE5F3}"/>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843778" y="4691213"/>
            <a:ext cx="1060565" cy="358450"/>
          </a:xfrm>
          <a:prstGeom prst="rect">
            <a:avLst/>
          </a:prstGeom>
        </p:spPr>
      </p:pic>
    </p:spTree>
    <p:extLst>
      <p:ext uri="{BB962C8B-B14F-4D97-AF65-F5344CB8AC3E}">
        <p14:creationId xmlns:p14="http://schemas.microsoft.com/office/powerpoint/2010/main" val="39596408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A966FB8-983F-7643-BB06-7D5527DCD7FF}"/>
              </a:ext>
            </a:extLst>
          </p:cNvPr>
          <p:cNvSpPr txBox="1">
            <a:spLocks/>
          </p:cNvSpPr>
          <p:nvPr/>
        </p:nvSpPr>
        <p:spPr>
          <a:xfrm>
            <a:off x="0" y="42397"/>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FCC </a:t>
            </a:r>
            <a:r>
              <a:rPr kumimoji="0" lang="en-US" sz="3600" b="1" i="0" u="none" strike="noStrike" kern="0" cap="none" spc="0" normalizeH="0" baseline="0" noProof="0" dirty="0" err="1">
                <a:ln>
                  <a:noFill/>
                </a:ln>
                <a:solidFill>
                  <a:srgbClr val="FFFF00"/>
                </a:solidFill>
                <a:effectLst/>
                <a:uLnTx/>
                <a:uFillTx/>
                <a:latin typeface="Arial"/>
                <a:ea typeface="+mj-ea"/>
                <a:cs typeface="+mj-cs"/>
              </a:rPr>
              <a:t>Organisational</a:t>
            </a:r>
            <a:r>
              <a:rPr kumimoji="0" lang="en-US" sz="3600" b="1" i="0" u="none" strike="noStrike" kern="0" cap="none" spc="0" normalizeH="0" baseline="0" noProof="0" dirty="0">
                <a:ln>
                  <a:noFill/>
                </a:ln>
                <a:solidFill>
                  <a:srgbClr val="FFFF00"/>
                </a:solidFill>
                <a:effectLst/>
                <a:uLnTx/>
                <a:uFillTx/>
                <a:latin typeface="Arial"/>
                <a:ea typeface="+mj-ea"/>
                <a:cs typeface="+mj-cs"/>
              </a:rPr>
              <a:t> Structure</a:t>
            </a:r>
          </a:p>
        </p:txBody>
      </p:sp>
      <p:sp>
        <p:nvSpPr>
          <p:cNvPr id="6" name="Slide Number Placeholder 5"/>
          <p:cNvSpPr>
            <a:spLocks noGrp="1"/>
          </p:cNvSpPr>
          <p:nvPr>
            <p:ph type="sldNum" sz="quarter" idx="4"/>
          </p:nvPr>
        </p:nvSpPr>
        <p:spPr>
          <a:xfrm>
            <a:off x="11354102" y="6355614"/>
            <a:ext cx="668565" cy="365125"/>
          </a:xfrm>
          <a:prstGeom prst="rect">
            <a:avLst/>
          </a:prstGeom>
        </p:spPr>
        <p:txBody>
          <a:bodyPr vert="horz" lIns="91440" tIns="45720" rIns="91440" bIns="45720" rtlCol="0" anchor="ctr"/>
          <a:lstStyle>
            <a:defPPr>
              <a:defRPr lang="fr-FR"/>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9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Rectangle 4"/>
          <p:cNvSpPr/>
          <p:nvPr/>
        </p:nvSpPr>
        <p:spPr>
          <a:xfrm>
            <a:off x="0" y="1565585"/>
            <a:ext cx="4547899" cy="4401205"/>
          </a:xfrm>
          <a:prstGeom prst="rect">
            <a:avLst/>
          </a:prstGeom>
        </p:spPr>
        <p:txBody>
          <a:bodyPr wrap="square">
            <a:spAutoFit/>
          </a:bodyPr>
          <a:lstStyle/>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Ownership</a:t>
            </a:r>
            <a:r>
              <a:rPr kumimoji="0" lang="en-US" sz="2000" b="0" i="0" u="none" strike="noStrike" kern="1200" cap="none" spc="0" normalizeH="0" baseline="0" noProof="0" dirty="0">
                <a:ln>
                  <a:noFill/>
                </a:ln>
                <a:solidFill>
                  <a:srgbClr val="0033A0"/>
                </a:solidFill>
                <a:effectLst/>
                <a:uLnTx/>
                <a:uFillTx/>
                <a:latin typeface="Arial"/>
                <a:ea typeface="+mn-ea"/>
                <a:cs typeface="+mn-cs"/>
              </a:rPr>
              <a:t> of the Feasibility Study by the Council</a:t>
            </a:r>
            <a:r>
              <a:rPr kumimoji="0" lang="en-US" sz="2000" b="1" i="0" u="none" strike="noStrike" kern="1200" cap="none" spc="0" normalizeH="0" baseline="0" noProof="0" dirty="0">
                <a:ln>
                  <a:noFill/>
                </a:ln>
                <a:solidFill>
                  <a:srgbClr val="0033A0"/>
                </a:solidFill>
                <a:effectLst/>
                <a:uLnTx/>
                <a:uFillTx/>
                <a:latin typeface="Arial"/>
                <a:ea typeface="+mn-ea"/>
                <a:cs typeface="+mn-cs"/>
              </a:rPr>
              <a:t>.</a:t>
            </a:r>
            <a:endParaRPr kumimoji="0" lang="en-GB" sz="2000" b="1" i="0" u="none" strike="noStrike" kern="1200" cap="none" spc="0" normalizeH="0" baseline="0" noProof="0" dirty="0">
              <a:ln>
                <a:noFill/>
              </a:ln>
              <a:solidFill>
                <a:srgbClr val="0033A0"/>
              </a:solidFill>
              <a:effectLst/>
              <a:uLnTx/>
              <a:uFillTx/>
              <a:latin typeface="Arial"/>
              <a:ea typeface="+mn-ea"/>
              <a:cs typeface="+mn-cs"/>
            </a:endParaRP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33A0"/>
                </a:solidFill>
                <a:effectLst/>
                <a:uLnTx/>
                <a:uFillTx/>
                <a:latin typeface="Arial"/>
                <a:ea typeface="+mn-ea"/>
                <a:cs typeface="+mn-cs"/>
              </a:rPr>
              <a:t>Effective and timely </a:t>
            </a:r>
            <a:r>
              <a:rPr kumimoji="0" lang="en-US" sz="2000" b="1" i="0" u="none" strike="noStrike" kern="1200" cap="none" spc="0" normalizeH="0" baseline="0" noProof="0" dirty="0">
                <a:ln>
                  <a:noFill/>
                </a:ln>
                <a:solidFill>
                  <a:srgbClr val="FF0000"/>
                </a:solidFill>
                <a:effectLst/>
                <a:uLnTx/>
                <a:uFillTx/>
                <a:latin typeface="Arial"/>
                <a:ea typeface="+mn-ea"/>
                <a:cs typeface="+mn-cs"/>
              </a:rPr>
              <a:t>supervision</a:t>
            </a:r>
            <a:r>
              <a:rPr kumimoji="0" lang="en-US" sz="2000" b="0" i="0" u="none" strike="noStrike" kern="1200" cap="none" spc="0" normalizeH="0" baseline="0" noProof="0" dirty="0">
                <a:ln>
                  <a:noFill/>
                </a:ln>
                <a:solidFill>
                  <a:srgbClr val="0033A0"/>
                </a:solidFill>
                <a:effectLst/>
                <a:uLnTx/>
                <a:uFillTx/>
                <a:latin typeface="Arial"/>
                <a:ea typeface="+mn-ea"/>
                <a:cs typeface="+mn-cs"/>
              </a:rPr>
              <a:t>.</a:t>
            </a: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33A0"/>
                </a:solidFill>
                <a:effectLst/>
                <a:uLnTx/>
                <a:uFillTx/>
                <a:latin typeface="Arial"/>
                <a:ea typeface="+mn-ea"/>
                <a:cs typeface="+mn-cs"/>
              </a:rPr>
              <a:t>Integration of scientific and technical </a:t>
            </a:r>
            <a:r>
              <a:rPr kumimoji="0" lang="en-US" sz="2000" b="1" i="0" u="none" strike="noStrike" kern="1200" cap="none" spc="0" normalizeH="0" baseline="0" noProof="0" dirty="0">
                <a:ln>
                  <a:noFill/>
                </a:ln>
                <a:solidFill>
                  <a:srgbClr val="FF0000"/>
                </a:solidFill>
                <a:effectLst/>
                <a:uLnTx/>
                <a:uFillTx/>
                <a:latin typeface="Arial"/>
                <a:ea typeface="+mn-ea"/>
                <a:cs typeface="+mn-cs"/>
              </a:rPr>
              <a:t>advice</a:t>
            </a:r>
            <a:r>
              <a:rPr kumimoji="0" lang="en-US" sz="2000" b="0" i="0" u="none" strike="noStrike" kern="1200" cap="none" spc="0" normalizeH="0" baseline="0" noProof="0" dirty="0">
                <a:ln>
                  <a:noFill/>
                </a:ln>
                <a:solidFill>
                  <a:srgbClr val="0033A0"/>
                </a:solidFill>
                <a:effectLst/>
                <a:uLnTx/>
                <a:uFillTx/>
                <a:latin typeface="Arial"/>
                <a:ea typeface="+mn-ea"/>
                <a:cs typeface="+mn-cs"/>
              </a:rPr>
              <a:t>. </a:t>
            </a:r>
            <a:endParaRPr kumimoji="0" lang="en-GB" sz="2000" b="0" i="0" u="none" strike="noStrike" kern="1200" cap="none" spc="0" normalizeH="0" baseline="0" noProof="0" dirty="0">
              <a:ln>
                <a:noFill/>
              </a:ln>
              <a:solidFill>
                <a:srgbClr val="0033A0"/>
              </a:solidFill>
              <a:effectLst/>
              <a:uLnTx/>
              <a:uFillTx/>
              <a:latin typeface="Arial"/>
              <a:ea typeface="+mn-ea"/>
              <a:cs typeface="+mn-cs"/>
            </a:endParaRP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Participation of stakeholders </a:t>
            </a:r>
            <a:r>
              <a:rPr kumimoji="0" lang="en-US" sz="2000" b="0" i="0" u="none" strike="noStrike" kern="1200" cap="none" spc="0" normalizeH="0" baseline="0" noProof="0" dirty="0">
                <a:ln>
                  <a:noFill/>
                </a:ln>
                <a:solidFill>
                  <a:srgbClr val="0033A0"/>
                </a:solidFill>
                <a:effectLst/>
                <a:uLnTx/>
                <a:uFillTx/>
                <a:latin typeface="Arial"/>
                <a:ea typeface="+mn-ea"/>
                <a:cs typeface="+mn-cs"/>
              </a:rPr>
              <a:t>that can potentially make significant financial and technical contributions to a possible future project.</a:t>
            </a: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Execution</a:t>
            </a:r>
            <a:r>
              <a:rPr kumimoji="0" lang="en-US" sz="2000" b="0" i="0" u="none" strike="noStrike" kern="1200" cap="none" spc="0" normalizeH="0" baseline="0" noProof="0" dirty="0">
                <a:ln>
                  <a:noFill/>
                </a:ln>
                <a:solidFill>
                  <a:srgbClr val="0033A0"/>
                </a:solidFill>
                <a:effectLst/>
                <a:uLnTx/>
                <a:uFillTx/>
                <a:latin typeface="Arial"/>
                <a:ea typeface="+mn-ea"/>
                <a:cs typeface="+mn-cs"/>
              </a:rPr>
              <a:t> of Feasibility Study.</a:t>
            </a:r>
            <a:endParaRPr kumimoji="0" lang="en-GB" sz="2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026" name="Picture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2584" y="1439334"/>
            <a:ext cx="7661230" cy="452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1AE93C08-A2E4-A449-8EB0-61C2C4BF1B97}"/>
              </a:ext>
            </a:extLst>
          </p:cNvPr>
          <p:cNvSpPr txBox="1">
            <a:spLocks/>
          </p:cNvSpPr>
          <p:nvPr/>
        </p:nvSpPr>
        <p:spPr>
          <a:xfrm>
            <a:off x="0" y="0"/>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FCC Feasibility Study </a:t>
            </a:r>
            <a:r>
              <a:rPr kumimoji="0" lang="en-US" sz="3600" b="1" i="0" u="none" strike="noStrike" kern="0" cap="none" spc="0" normalizeH="0" baseline="0" noProof="0" dirty="0" err="1">
                <a:ln>
                  <a:noFill/>
                </a:ln>
                <a:solidFill>
                  <a:srgbClr val="FFFF00"/>
                </a:solidFill>
                <a:effectLst/>
                <a:uLnTx/>
                <a:uFillTx/>
                <a:latin typeface="Arial"/>
                <a:ea typeface="+mj-ea"/>
                <a:cs typeface="+mj-cs"/>
              </a:rPr>
              <a:t>Organisational</a:t>
            </a:r>
            <a:r>
              <a:rPr kumimoji="0" lang="en-US" sz="3600" b="1" i="0" u="none" strike="noStrike" kern="0" cap="none" spc="0" normalizeH="0" baseline="0" noProof="0" dirty="0">
                <a:ln>
                  <a:noFill/>
                </a:ln>
                <a:solidFill>
                  <a:srgbClr val="FFFF00"/>
                </a:solidFill>
                <a:effectLst/>
                <a:uLnTx/>
                <a:uFillTx/>
                <a:latin typeface="Arial"/>
                <a:ea typeface="+mj-ea"/>
                <a:cs typeface="+mj-cs"/>
              </a:rPr>
              <a:t> Structure</a:t>
            </a:r>
          </a:p>
        </p:txBody>
      </p:sp>
      <p:pic>
        <p:nvPicPr>
          <p:cNvPr id="10" name="Picture 9">
            <a:extLst>
              <a:ext uri="{FF2B5EF4-FFF2-40B4-BE49-F238E27FC236}">
                <a16:creationId xmlns:a16="http://schemas.microsoft.com/office/drawing/2014/main" id="{95C76E31-FE5C-DA46-A618-2DD9511D11C3}"/>
              </a:ext>
            </a:extLst>
          </p:cNvPr>
          <p:cNvPicPr>
            <a:picLocks noChangeAspect="1"/>
          </p:cNvPicPr>
          <p:nvPr/>
        </p:nvPicPr>
        <p:blipFill>
          <a:blip r:embed="rId3"/>
          <a:stretch>
            <a:fillRect/>
          </a:stretch>
        </p:blipFill>
        <p:spPr>
          <a:xfrm>
            <a:off x="87353" y="63731"/>
            <a:ext cx="1203889" cy="538324"/>
          </a:xfrm>
          <a:prstGeom prst="rect">
            <a:avLst/>
          </a:prstGeom>
        </p:spPr>
      </p:pic>
      <p:pic>
        <p:nvPicPr>
          <p:cNvPr id="12" name="Picture 11">
            <a:extLst>
              <a:ext uri="{FF2B5EF4-FFF2-40B4-BE49-F238E27FC236}">
                <a16:creationId xmlns:a16="http://schemas.microsoft.com/office/drawing/2014/main" id="{7FC63F68-4184-DC47-B9B4-726BAD095C60}"/>
              </a:ext>
            </a:extLst>
          </p:cNvPr>
          <p:cNvPicPr>
            <a:picLocks noChangeAspect="1"/>
          </p:cNvPicPr>
          <p:nvPr/>
        </p:nvPicPr>
        <p:blipFill>
          <a:blip r:embed="rId4"/>
          <a:stretch>
            <a:fillRect/>
          </a:stretch>
        </p:blipFill>
        <p:spPr>
          <a:xfrm>
            <a:off x="11591503" y="63731"/>
            <a:ext cx="513144" cy="631562"/>
          </a:xfrm>
          <a:prstGeom prst="rect">
            <a:avLst/>
          </a:prstGeom>
        </p:spPr>
      </p:pic>
    </p:spTree>
    <p:extLst>
      <p:ext uri="{BB962C8B-B14F-4D97-AF65-F5344CB8AC3E}">
        <p14:creationId xmlns:p14="http://schemas.microsoft.com/office/powerpoint/2010/main" val="5708525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2E21E3-83FD-43E0-9991-2D7BCDC2605E}"/>
              </a:ext>
            </a:extLst>
          </p:cNvPr>
          <p:cNvSpPr>
            <a:spLocks noGrp="1"/>
          </p:cNvSpPr>
          <p:nvPr>
            <p:ph type="title"/>
          </p:nvPr>
        </p:nvSpPr>
        <p:spPr>
          <a:xfrm>
            <a:off x="1049243" y="-27384"/>
            <a:ext cx="9464040" cy="640701"/>
          </a:xfrm>
        </p:spPr>
        <p:txBody>
          <a:bodyPr>
            <a:normAutofit fontScale="90000"/>
          </a:bodyPr>
          <a:lstStyle/>
          <a:p>
            <a:pPr algn="ctr"/>
            <a:br>
              <a:rPr lang="fr-FR" sz="2880" dirty="0"/>
            </a:br>
            <a:r>
              <a:rPr lang="fr-FR" sz="2880" dirty="0"/>
              <a:t>FGC and IFNC </a:t>
            </a:r>
            <a:br>
              <a:rPr lang="fr-FR" sz="2880" dirty="0"/>
            </a:br>
            <a:endParaRPr lang="fr-FR" sz="2880" dirty="0"/>
          </a:p>
        </p:txBody>
      </p:sp>
      <p:pic>
        <p:nvPicPr>
          <p:cNvPr id="6" name="Image 5">
            <a:extLst>
              <a:ext uri="{FF2B5EF4-FFF2-40B4-BE49-F238E27FC236}">
                <a16:creationId xmlns:a16="http://schemas.microsoft.com/office/drawing/2014/main" id="{970AD9BD-7E93-4832-8BC6-2A6B48FD8408}"/>
              </a:ext>
            </a:extLst>
          </p:cNvPr>
          <p:cNvPicPr>
            <a:picLocks noChangeAspect="1"/>
          </p:cNvPicPr>
          <p:nvPr/>
        </p:nvPicPr>
        <p:blipFill>
          <a:blip r:embed="rId2"/>
          <a:stretch>
            <a:fillRect/>
          </a:stretch>
        </p:blipFill>
        <p:spPr>
          <a:xfrm>
            <a:off x="1007935" y="794028"/>
            <a:ext cx="9713167" cy="5996825"/>
          </a:xfrm>
          <a:prstGeom prst="rect">
            <a:avLst/>
          </a:prstGeom>
        </p:spPr>
      </p:pic>
      <p:sp>
        <p:nvSpPr>
          <p:cNvPr id="3" name="Rectangle 2">
            <a:extLst>
              <a:ext uri="{FF2B5EF4-FFF2-40B4-BE49-F238E27FC236}">
                <a16:creationId xmlns:a16="http://schemas.microsoft.com/office/drawing/2014/main" id="{2519F749-4650-4F1A-809F-116169C33A83}"/>
              </a:ext>
            </a:extLst>
          </p:cNvPr>
          <p:cNvSpPr/>
          <p:nvPr/>
        </p:nvSpPr>
        <p:spPr>
          <a:xfrm>
            <a:off x="2460569" y="1255222"/>
            <a:ext cx="1587730" cy="44057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angle 6">
            <a:extLst>
              <a:ext uri="{FF2B5EF4-FFF2-40B4-BE49-F238E27FC236}">
                <a16:creationId xmlns:a16="http://schemas.microsoft.com/office/drawing/2014/main" id="{4D455FCF-1676-4B4D-9FA7-48FFEB31B1D4}"/>
              </a:ext>
            </a:extLst>
          </p:cNvPr>
          <p:cNvSpPr/>
          <p:nvPr/>
        </p:nvSpPr>
        <p:spPr>
          <a:xfrm>
            <a:off x="1025234" y="1490751"/>
            <a:ext cx="1327268" cy="4405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9905361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Detectors Under Study for FCC-</a:t>
            </a:r>
            <a:r>
              <a:rPr kumimoji="0" lang="en-US" sz="3600" b="1" i="0" u="none" strike="noStrike" kern="0" cap="none" spc="0" normalizeH="0" baseline="0" noProof="0" dirty="0" err="1">
                <a:ln>
                  <a:noFill/>
                </a:ln>
                <a:solidFill>
                  <a:srgbClr val="FFFF00"/>
                </a:solidFill>
                <a:effectLst/>
                <a:uLnTx/>
                <a:uFillTx/>
                <a:latin typeface="Arial"/>
                <a:ea typeface="+mj-ea"/>
                <a:cs typeface="+mj-cs"/>
              </a:rPr>
              <a:t>ee</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6" name="Picture 5">
            <a:extLst>
              <a:ext uri="{FF2B5EF4-FFF2-40B4-BE49-F238E27FC236}">
                <a16:creationId xmlns:a16="http://schemas.microsoft.com/office/drawing/2014/main" id="{C7F96794-C577-C84B-809C-6030BF3E7E3F}"/>
              </a:ext>
            </a:extLst>
          </p:cNvPr>
          <p:cNvPicPr>
            <a:picLocks noChangeAspect="1"/>
          </p:cNvPicPr>
          <p:nvPr/>
        </p:nvPicPr>
        <p:blipFill>
          <a:blip r:embed="rId3"/>
          <a:stretch>
            <a:fillRect/>
          </a:stretch>
        </p:blipFill>
        <p:spPr>
          <a:xfrm>
            <a:off x="87353" y="57873"/>
            <a:ext cx="1203889" cy="538324"/>
          </a:xfrm>
          <a:prstGeom prst="rect">
            <a:avLst/>
          </a:prstGeom>
        </p:spPr>
      </p:pic>
      <p:pic>
        <p:nvPicPr>
          <p:cNvPr id="8" name="Picture 7">
            <a:extLst>
              <a:ext uri="{FF2B5EF4-FFF2-40B4-BE49-F238E27FC236}">
                <a16:creationId xmlns:a16="http://schemas.microsoft.com/office/drawing/2014/main" id="{E91C263A-F23C-4845-9B19-D5BD69BFA10E}"/>
              </a:ext>
            </a:extLst>
          </p:cNvPr>
          <p:cNvPicPr>
            <a:picLocks noChangeAspect="1"/>
          </p:cNvPicPr>
          <p:nvPr/>
        </p:nvPicPr>
        <p:blipFill>
          <a:blip r:embed="rId4"/>
          <a:stretch>
            <a:fillRect/>
          </a:stretch>
        </p:blipFill>
        <p:spPr>
          <a:xfrm>
            <a:off x="11678856" y="1"/>
            <a:ext cx="513144" cy="631562"/>
          </a:xfrm>
          <a:prstGeom prst="rect">
            <a:avLst/>
          </a:prstGeom>
        </p:spPr>
      </p:pic>
      <p:pic>
        <p:nvPicPr>
          <p:cNvPr id="7" name="Content Placeholder 6">
            <a:extLst>
              <a:ext uri="{FF2B5EF4-FFF2-40B4-BE49-F238E27FC236}">
                <a16:creationId xmlns:a16="http://schemas.microsoft.com/office/drawing/2014/main" id="{0ABD378F-D2F6-4272-9D69-1BACF83B50EE}"/>
              </a:ext>
            </a:extLst>
          </p:cNvPr>
          <p:cNvPicPr>
            <a:picLocks noGrp="1" noChangeAspect="1"/>
          </p:cNvPicPr>
          <p:nvPr>
            <p:ph idx="1"/>
          </p:nvPr>
        </p:nvPicPr>
        <p:blipFill>
          <a:blip r:embed="rId5"/>
          <a:stretch>
            <a:fillRect/>
          </a:stretch>
        </p:blipFill>
        <p:spPr>
          <a:xfrm>
            <a:off x="1310784" y="1268760"/>
            <a:ext cx="9786435" cy="5400599"/>
          </a:xfrm>
          <a:prstGeom prst="rect">
            <a:avLst/>
          </a:prstGeom>
        </p:spPr>
      </p:pic>
    </p:spTree>
    <p:extLst>
      <p:ext uri="{BB962C8B-B14F-4D97-AF65-F5344CB8AC3E}">
        <p14:creationId xmlns:p14="http://schemas.microsoft.com/office/powerpoint/2010/main" val="18189157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45E17BD-A76D-5E7C-C8EC-C469BDCFE26A}"/>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altLang="en-GB" sz="3000" b="1" i="0" u="none" strike="noStrike" kern="1200" cap="none" spc="0" normalizeH="0" baseline="0" noProof="0" dirty="0">
                <a:ln>
                  <a:noFill/>
                </a:ln>
                <a:solidFill>
                  <a:srgbClr val="FFFF00"/>
                </a:solidFill>
                <a:effectLst/>
                <a:uLnTx/>
                <a:uFillTx/>
                <a:latin typeface="Arial"/>
                <a:ea typeface="+mj-ea"/>
                <a:cs typeface="+mj-cs"/>
              </a:rPr>
              <a:t>FCC Timeline</a:t>
            </a:r>
          </a:p>
        </p:txBody>
      </p:sp>
      <p:pic>
        <p:nvPicPr>
          <p:cNvPr id="4" name="Picture 3" descr="A picture containing icon&#10;&#10;Description automatically generated">
            <a:extLst>
              <a:ext uri="{FF2B5EF4-FFF2-40B4-BE49-F238E27FC236}">
                <a16:creationId xmlns:a16="http://schemas.microsoft.com/office/drawing/2014/main" id="{EFB04E3C-08A1-16AD-BAC8-3A3E5E55D0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7" name="Picture 16" descr="Timeline&#10;&#10;Description automatically generated">
            <a:extLst>
              <a:ext uri="{FF2B5EF4-FFF2-40B4-BE49-F238E27FC236}">
                <a16:creationId xmlns:a16="http://schemas.microsoft.com/office/drawing/2014/main" id="{0814408A-ED5C-4CD9-FD27-B8A1A0C041B4}"/>
              </a:ext>
            </a:extLst>
          </p:cNvPr>
          <p:cNvPicPr preferRelativeResize="0">
            <a:picLocks noChangeAspect="1"/>
          </p:cNvPicPr>
          <p:nvPr/>
        </p:nvPicPr>
        <p:blipFill>
          <a:blip r:embed="rId4"/>
          <a:stretch>
            <a:fillRect/>
          </a:stretch>
        </p:blipFill>
        <p:spPr>
          <a:xfrm>
            <a:off x="74678" y="3933056"/>
            <a:ext cx="7389474" cy="2808000"/>
          </a:xfrm>
          <a:prstGeom prst="rect">
            <a:avLst/>
          </a:prstGeom>
          <a:ln>
            <a:solidFill>
              <a:srgbClr val="2F2F2F"/>
            </a:solidFill>
          </a:ln>
        </p:spPr>
      </p:pic>
      <p:pic>
        <p:nvPicPr>
          <p:cNvPr id="18" name="Picture 5" descr="Diagram, timeline&#10;&#10;Description automatically generated">
            <a:extLst>
              <a:ext uri="{FF2B5EF4-FFF2-40B4-BE49-F238E27FC236}">
                <a16:creationId xmlns:a16="http://schemas.microsoft.com/office/drawing/2014/main" id="{F42F742E-58B1-ED46-936C-63B428931EA7}"/>
              </a:ext>
            </a:extLst>
          </p:cNvPr>
          <p:cNvPicPr preferRelativeResize="0">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7145" y="864501"/>
            <a:ext cx="8012417" cy="2971799"/>
          </a:xfrm>
          <a:prstGeom prst="rect">
            <a:avLst/>
          </a:prstGeom>
          <a:noFill/>
          <a:ln w="9525">
            <a:solidFill>
              <a:srgbClr val="2F2F2F"/>
            </a:solidFill>
            <a:miter lim="800000"/>
            <a:headEnd/>
            <a:tailEnd/>
          </a:ln>
          <a:extLst>
            <a:ext uri="{909E8E84-426E-40DD-AFC4-6F175D3DCCD1}">
              <a14:hiddenFill xmlns:a14="http://schemas.microsoft.com/office/drawing/2010/main">
                <a:solidFill>
                  <a:srgbClr val="FFFFFF"/>
                </a:solidFill>
              </a14:hiddenFill>
            </a:ext>
          </a:extLst>
        </p:spPr>
      </p:pic>
      <p:cxnSp>
        <p:nvCxnSpPr>
          <p:cNvPr id="19" name="Straight Arrow Connector 18">
            <a:extLst>
              <a:ext uri="{FF2B5EF4-FFF2-40B4-BE49-F238E27FC236}">
                <a16:creationId xmlns:a16="http://schemas.microsoft.com/office/drawing/2014/main" id="{856E6150-CE5D-E34D-5353-C58BA31D91F8}"/>
              </a:ext>
            </a:extLst>
          </p:cNvPr>
          <p:cNvCxnSpPr/>
          <p:nvPr/>
        </p:nvCxnSpPr>
        <p:spPr>
          <a:xfrm flipH="1">
            <a:off x="7392144" y="2060848"/>
            <a:ext cx="1152128" cy="0"/>
          </a:xfrm>
          <a:prstGeom prst="straightConnector1">
            <a:avLst/>
          </a:prstGeom>
          <a:noFill/>
          <a:ln w="38100" cap="flat" cmpd="sng" algn="ctr">
            <a:solidFill>
              <a:srgbClr val="2F2F2F"/>
            </a:solidFill>
            <a:prstDash val="solid"/>
            <a:miter lim="800000"/>
            <a:tailEnd type="triangle"/>
          </a:ln>
          <a:effectLst/>
        </p:spPr>
      </p:cxnSp>
      <p:sp>
        <p:nvSpPr>
          <p:cNvPr id="20" name="TextBox 6">
            <a:extLst>
              <a:ext uri="{FF2B5EF4-FFF2-40B4-BE49-F238E27FC236}">
                <a16:creationId xmlns:a16="http://schemas.microsoft.com/office/drawing/2014/main" id="{936B80B2-D5A1-D85C-02A5-7FFECA194E2F}"/>
              </a:ext>
            </a:extLst>
          </p:cNvPr>
          <p:cNvSpPr txBox="1">
            <a:spLocks noChangeArrowheads="1"/>
          </p:cNvSpPr>
          <p:nvPr/>
        </p:nvSpPr>
        <p:spPr bwMode="auto">
          <a:xfrm>
            <a:off x="8400256" y="1700808"/>
            <a:ext cx="2571538" cy="800219"/>
          </a:xfrm>
          <a:prstGeom prst="rect">
            <a:avLst/>
          </a:prstGeom>
          <a:solidFill>
            <a:srgbClr val="1C446A">
              <a:lumMod val="20000"/>
              <a:lumOff val="80000"/>
            </a:srgbClr>
          </a:solidFill>
          <a:ln>
            <a:noFill/>
          </a:ln>
        </p:spPr>
        <p:txBody>
          <a:bodyPr wrap="non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CH" altLang="en-CH" sz="1600" b="1" i="0" u="none" strike="noStrike" kern="0" cap="none" spc="0" normalizeH="0" baseline="0" noProof="0" dirty="0">
                <a:ln>
                  <a:noFill/>
                </a:ln>
                <a:solidFill>
                  <a:srgbClr val="2F2F2F"/>
                </a:solidFill>
                <a:effectLst/>
                <a:uLnTx/>
                <a:uFillTx/>
                <a:latin typeface="Arial" panose="020B0604020202020204" pitchFamily="34" charset="0"/>
                <a:ea typeface="+mn-ea"/>
                <a:cs typeface="+mn-cs"/>
              </a:rPr>
              <a:t>Technical </a:t>
            </a:r>
            <a:r>
              <a:rPr kumimoji="0" lang="en-US" altLang="en-CH" sz="1600" b="1" i="0" u="none" strike="noStrike" kern="0" cap="none" spc="0" normalizeH="0" baseline="0" noProof="0" dirty="0">
                <a:ln>
                  <a:noFill/>
                </a:ln>
                <a:solidFill>
                  <a:srgbClr val="2F2F2F"/>
                </a:solidFill>
                <a:effectLst/>
                <a:uLnTx/>
                <a:uFillTx/>
                <a:latin typeface="Arial" panose="020B0604020202020204" pitchFamily="34" charset="0"/>
                <a:ea typeface="+mn-ea"/>
                <a:cs typeface="+mn-cs"/>
              </a:rPr>
              <a:t> </a:t>
            </a:r>
            <a:r>
              <a:rPr kumimoji="0" lang="en-CH" altLang="en-CH" sz="1600" b="1" i="0" u="none" strike="noStrike" kern="0" cap="none" spc="0" normalizeH="0" baseline="0" noProof="0" dirty="0">
                <a:ln>
                  <a:noFill/>
                </a:ln>
                <a:solidFill>
                  <a:srgbClr val="2F2F2F"/>
                </a:solidFill>
                <a:effectLst/>
                <a:uLnTx/>
                <a:uFillTx/>
                <a:latin typeface="Arial" panose="020B0604020202020204" pitchFamily="34" charset="0"/>
                <a:ea typeface="+mn-ea"/>
                <a:cs typeface="+mn-cs"/>
              </a:rPr>
              <a:t>schedule: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CH"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rPr>
              <a:t>FCC-ee could start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CH"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rPr>
              <a:t>operation </a:t>
            </a:r>
            <a:r>
              <a:rPr kumimoji="0" lang="en-GB" altLang="en-CH" sz="1500" b="1" i="0" u="none" strike="noStrike" kern="0" cap="none" spc="0" normalizeH="0" baseline="0" noProof="0" dirty="0">
                <a:ln>
                  <a:noFill/>
                </a:ln>
                <a:solidFill>
                  <a:srgbClr val="2F2F2F"/>
                </a:solidFill>
                <a:effectLst/>
                <a:uLnTx/>
                <a:uFillTx/>
                <a:latin typeface="Arial" panose="020B0604020202020204" pitchFamily="34" charset="0"/>
                <a:ea typeface="+mn-ea"/>
                <a:cs typeface="+mn-cs"/>
              </a:rPr>
              <a:t>in</a:t>
            </a:r>
            <a:r>
              <a:rPr kumimoji="0" lang="en-CH" altLang="en-CH" sz="1500" b="1" i="0" u="none" strike="noStrike" kern="0" cap="none" spc="0" normalizeH="0" baseline="0" noProof="0" dirty="0">
                <a:ln>
                  <a:noFill/>
                </a:ln>
                <a:solidFill>
                  <a:srgbClr val="2F2F2F"/>
                </a:solidFill>
                <a:effectLst/>
                <a:uLnTx/>
                <a:uFillTx/>
                <a:latin typeface="Arial" panose="020B0604020202020204" pitchFamily="34" charset="0"/>
                <a:ea typeface="+mn-ea"/>
                <a:cs typeface="+mn-cs"/>
              </a:rPr>
              <a:t> 2040 or earlier</a:t>
            </a:r>
          </a:p>
        </p:txBody>
      </p:sp>
      <p:cxnSp>
        <p:nvCxnSpPr>
          <p:cNvPr id="21" name="Straight Arrow Connector 20">
            <a:extLst>
              <a:ext uri="{FF2B5EF4-FFF2-40B4-BE49-F238E27FC236}">
                <a16:creationId xmlns:a16="http://schemas.microsoft.com/office/drawing/2014/main" id="{FAD39D76-2AF3-7CD7-B5FB-3ACFD8134F83}"/>
              </a:ext>
            </a:extLst>
          </p:cNvPr>
          <p:cNvCxnSpPr/>
          <p:nvPr/>
        </p:nvCxnSpPr>
        <p:spPr>
          <a:xfrm flipH="1">
            <a:off x="7248128" y="4653136"/>
            <a:ext cx="1152128" cy="0"/>
          </a:xfrm>
          <a:prstGeom prst="straightConnector1">
            <a:avLst/>
          </a:prstGeom>
          <a:noFill/>
          <a:ln w="38100" cap="flat" cmpd="sng" algn="ctr">
            <a:solidFill>
              <a:srgbClr val="2F2F2F"/>
            </a:solidFill>
            <a:prstDash val="solid"/>
            <a:miter lim="800000"/>
            <a:tailEnd type="triangle"/>
          </a:ln>
          <a:effectLst/>
        </p:spPr>
      </p:cxnSp>
      <p:sp>
        <p:nvSpPr>
          <p:cNvPr id="22" name="TextBox 6">
            <a:extLst>
              <a:ext uri="{FF2B5EF4-FFF2-40B4-BE49-F238E27FC236}">
                <a16:creationId xmlns:a16="http://schemas.microsoft.com/office/drawing/2014/main" id="{D98CAFA7-230D-5277-DC88-832CB5F81E95}"/>
              </a:ext>
            </a:extLst>
          </p:cNvPr>
          <p:cNvSpPr txBox="1">
            <a:spLocks noChangeArrowheads="1"/>
          </p:cNvSpPr>
          <p:nvPr/>
        </p:nvSpPr>
        <p:spPr bwMode="auto">
          <a:xfrm>
            <a:off x="7741029" y="4149080"/>
            <a:ext cx="4352474" cy="1954381"/>
          </a:xfrm>
          <a:prstGeom prst="rect">
            <a:avLst/>
          </a:prstGeom>
          <a:solidFill>
            <a:srgbClr val="1C446A">
              <a:lumMod val="20000"/>
              <a:lumOff val="80000"/>
            </a:srgbClr>
          </a:solidFill>
          <a:ln>
            <a:noFill/>
          </a:ln>
        </p:spPr>
        <p:txBody>
          <a:bodyPr wrap="non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CH" altLang="en-CH" sz="1600" b="1" i="0" u="none" strike="noStrike" kern="0" cap="none" spc="0" normalizeH="0" baseline="0" noProof="0" dirty="0">
                <a:ln>
                  <a:noFill/>
                </a:ln>
                <a:solidFill>
                  <a:srgbClr val="2F2F2F"/>
                </a:solidFill>
                <a:effectLst/>
                <a:uLnTx/>
                <a:uFillTx/>
                <a:latin typeface="Arial" panose="020B0604020202020204" pitchFamily="34" charset="0"/>
                <a:ea typeface="+mn-ea"/>
                <a:cs typeface="+mn-cs"/>
              </a:rPr>
              <a:t>Realistic schedule </a:t>
            </a:r>
            <a:r>
              <a:rPr kumimoji="0" lang="en-CH" altLang="en-CH" sz="1600" b="0" i="0" u="none" strike="noStrike" kern="0" cap="none" spc="0" normalizeH="0" baseline="0" noProof="0" dirty="0">
                <a:ln>
                  <a:noFill/>
                </a:ln>
                <a:solidFill>
                  <a:srgbClr val="2F2F2F"/>
                </a:solidFill>
                <a:effectLst/>
                <a:uLnTx/>
                <a:uFillTx/>
                <a:latin typeface="Arial" panose="020B0604020202020204" pitchFamily="34" charset="0"/>
                <a:ea typeface="+mn-ea"/>
                <a:cs typeface="+mn-cs"/>
              </a:rPr>
              <a:t>takes into account:</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CH"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rPr>
              <a:t>CERN Council approval timeline </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lang="en-GB" altLang="en-CH" sz="1500" kern="0" dirty="0">
                <a:solidFill>
                  <a:srgbClr val="2F2F2F"/>
                </a:solidFill>
                <a:latin typeface="Arial" panose="020B0604020202020204" pitchFamily="34" charset="0"/>
              </a:rPr>
              <a:t>P</a:t>
            </a:r>
            <a:r>
              <a:rPr kumimoji="0" lang="en-CH"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rPr>
              <a:t>ast experience in building colliders at CERN</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CH"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rPr>
              <a:t>HL-LHC will run until ~ 2041 </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à"/>
              <a:tabLst/>
              <a:defRPr/>
            </a:pPr>
            <a:r>
              <a:rPr kumimoji="0" lang="en-CH" altLang="en-CH" sz="1500" b="1" i="0" u="none" strike="noStrike" kern="0" cap="none" spc="0" normalizeH="0" baseline="0" noProof="0" dirty="0">
                <a:ln>
                  <a:noFill/>
                </a:ln>
                <a:solidFill>
                  <a:srgbClr val="2F2F2F"/>
                </a:solidFill>
                <a:effectLst/>
                <a:uLnTx/>
                <a:uFillTx/>
                <a:latin typeface="Arial" panose="020B0604020202020204" pitchFamily="34" charset="0"/>
                <a:ea typeface="+mn-ea"/>
                <a:cs typeface="+mn-cs"/>
                <a:sym typeface="Wingdings" pitchFamily="2" charset="2"/>
              </a:rPr>
              <a:t>ANY</a:t>
            </a:r>
            <a:r>
              <a:rPr kumimoji="0" lang="en-CH"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sym typeface="Wingdings" pitchFamily="2" charset="2"/>
              </a:rPr>
              <a:t> </a:t>
            </a:r>
            <a:r>
              <a:rPr kumimoji="0" lang="en-CH" altLang="en-CH" sz="1500" b="1" i="0" u="none" strike="noStrike" kern="0" cap="none" spc="0" normalizeH="0" baseline="0" noProof="0" dirty="0">
                <a:ln>
                  <a:noFill/>
                </a:ln>
                <a:solidFill>
                  <a:srgbClr val="2F2F2F"/>
                </a:solidFill>
                <a:effectLst/>
                <a:uLnTx/>
                <a:uFillTx/>
                <a:latin typeface="Arial" panose="020B0604020202020204" pitchFamily="34" charset="0"/>
                <a:ea typeface="+mn-ea"/>
                <a:cs typeface="+mn-cs"/>
                <a:sym typeface="Wingdings" pitchFamily="2" charset="2"/>
              </a:rPr>
              <a:t>future </a:t>
            </a:r>
            <a:r>
              <a:rPr kumimoji="0" lang="en-GB" altLang="en-CH" sz="1500" b="1" i="0" u="none" strike="noStrike" kern="0" cap="none" spc="0" normalizeH="0" baseline="0" noProof="0" dirty="0">
                <a:ln>
                  <a:noFill/>
                </a:ln>
                <a:solidFill>
                  <a:srgbClr val="2F2F2F"/>
                </a:solidFill>
                <a:effectLst/>
                <a:uLnTx/>
                <a:uFillTx/>
                <a:latin typeface="Arial" panose="020B0604020202020204" pitchFamily="34" charset="0"/>
                <a:ea typeface="+mn-ea"/>
                <a:cs typeface="+mn-cs"/>
                <a:sym typeface="Wingdings" pitchFamily="2" charset="2"/>
              </a:rPr>
              <a:t>c</a:t>
            </a:r>
            <a:r>
              <a:rPr kumimoji="0" lang="en-CH" altLang="en-CH" sz="1500" b="1" i="0" u="none" strike="noStrike" kern="0" cap="none" spc="0" normalizeH="0" baseline="0" noProof="0" dirty="0">
                <a:ln>
                  <a:noFill/>
                </a:ln>
                <a:solidFill>
                  <a:srgbClr val="2F2F2F"/>
                </a:solidFill>
                <a:effectLst/>
                <a:uLnTx/>
                <a:uFillTx/>
                <a:latin typeface="Arial" panose="020B0604020202020204" pitchFamily="34" charset="0"/>
                <a:ea typeface="+mn-ea"/>
                <a:cs typeface="+mn-cs"/>
                <a:sym typeface="Wingdings" pitchFamily="2" charset="2"/>
              </a:rPr>
              <a:t>ollider at CERN cannot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CH" altLang="en-CH" sz="1500" b="1" i="0" u="none" strike="noStrike" kern="0" cap="none" spc="0" normalizeH="0" baseline="0" noProof="0" dirty="0">
                <a:ln>
                  <a:noFill/>
                </a:ln>
                <a:solidFill>
                  <a:srgbClr val="2F2F2F"/>
                </a:solidFill>
                <a:effectLst/>
                <a:uLnTx/>
                <a:uFillTx/>
                <a:latin typeface="Arial" panose="020B0604020202020204" pitchFamily="34" charset="0"/>
                <a:ea typeface="+mn-ea"/>
                <a:cs typeface="+mn-cs"/>
                <a:sym typeface="Wingdings" pitchFamily="2" charset="2"/>
              </a:rPr>
              <a:t>     start physics operation before 2045-2048</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CH"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sym typeface="Wingdings" pitchFamily="2" charset="2"/>
              </a:rPr>
              <a:t>     (but construction will proceed in parallel to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CH" altLang="en-CH" sz="1500" b="0" i="0" u="none" strike="noStrike" kern="0" cap="none" spc="0" normalizeH="0" baseline="0" noProof="0" dirty="0">
                <a:ln>
                  <a:noFill/>
                </a:ln>
                <a:solidFill>
                  <a:srgbClr val="2F2F2F"/>
                </a:solidFill>
                <a:effectLst/>
                <a:uLnTx/>
                <a:uFillTx/>
                <a:latin typeface="Arial" panose="020B0604020202020204" pitchFamily="34" charset="0"/>
                <a:ea typeface="+mn-ea"/>
                <a:cs typeface="+mn-cs"/>
                <a:sym typeface="Wingdings" pitchFamily="2" charset="2"/>
              </a:rPr>
              <a:t>      HL-LHC operation)</a:t>
            </a:r>
          </a:p>
        </p:txBody>
      </p:sp>
      <p:sp>
        <p:nvSpPr>
          <p:cNvPr id="23" name="TextBox 22">
            <a:extLst>
              <a:ext uri="{FF2B5EF4-FFF2-40B4-BE49-F238E27FC236}">
                <a16:creationId xmlns:a16="http://schemas.microsoft.com/office/drawing/2014/main" id="{3075D1ED-0FF4-475C-FEBE-7DF5B95A5625}"/>
              </a:ext>
            </a:extLst>
          </p:cNvPr>
          <p:cNvSpPr txBox="1"/>
          <p:nvPr/>
        </p:nvSpPr>
        <p:spPr>
          <a:xfrm>
            <a:off x="8349396" y="836712"/>
            <a:ext cx="3270126" cy="692497"/>
          </a:xfrm>
          <a:prstGeom prst="rect">
            <a:avLst/>
          </a:prstGeom>
          <a:solidFill>
            <a:srgbClr val="E15E32">
              <a:lumMod val="20000"/>
              <a:lumOff val="80000"/>
            </a:srgbClr>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Note: FCC Conceptual Design Study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started in 2014</a:t>
            </a:r>
            <a:r>
              <a:rPr kumimoji="0" lang="en-GB" sz="1500" b="0" i="0" u="none" strike="noStrike" kern="0" cap="none" spc="0" normalizeH="0" baseline="0" noProof="0" dirty="0">
                <a:ln>
                  <a:noFill/>
                </a:ln>
                <a:solidFill>
                  <a:srgbClr val="2F2F2F"/>
                </a:solidFill>
                <a:effectLst/>
                <a:uLnTx/>
                <a:uFillTx/>
                <a:latin typeface="Arial"/>
                <a:ea typeface="+mn-ea"/>
                <a:cs typeface="+mn-cs"/>
              </a:rPr>
              <a:t> l</a:t>
            </a:r>
            <a:r>
              <a:rPr kumimoji="0" lang="en-CH" sz="1500" b="0" i="0" u="none" strike="noStrike" kern="0" cap="none" spc="0" normalizeH="0" baseline="0" noProof="0" dirty="0">
                <a:ln>
                  <a:noFill/>
                </a:ln>
                <a:solidFill>
                  <a:srgbClr val="2F2F2F"/>
                </a:solidFill>
                <a:effectLst/>
                <a:uLnTx/>
                <a:uFillTx/>
                <a:latin typeface="Arial"/>
                <a:ea typeface="+mn-ea"/>
                <a:cs typeface="+mn-cs"/>
              </a:rPr>
              <a:t>eading to CDR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in 2018</a:t>
            </a:r>
          </a:p>
        </p:txBody>
      </p:sp>
      <p:sp>
        <p:nvSpPr>
          <p:cNvPr id="24" name="TextBox 23">
            <a:extLst>
              <a:ext uri="{FF2B5EF4-FFF2-40B4-BE49-F238E27FC236}">
                <a16:creationId xmlns:a16="http://schemas.microsoft.com/office/drawing/2014/main" id="{D2DA36BB-30BA-121B-1B33-B3817B5386FE}"/>
              </a:ext>
            </a:extLst>
          </p:cNvPr>
          <p:cNvSpPr txBox="1"/>
          <p:nvPr/>
        </p:nvSpPr>
        <p:spPr>
          <a:xfrm>
            <a:off x="10745202" y="6402233"/>
            <a:ext cx="1038811" cy="276999"/>
          </a:xfrm>
          <a:prstGeom prst="rect">
            <a:avLst/>
          </a:prstGeom>
          <a:solidFill>
            <a:srgbClr val="FFFF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33A0"/>
                </a:solidFill>
                <a:effectLst/>
                <a:uLnTx/>
                <a:uFillTx/>
                <a:latin typeface="Arial"/>
                <a:ea typeface="+mn-ea"/>
                <a:cs typeface="+mn-cs"/>
              </a:rPr>
              <a:t>F. Gianotti</a:t>
            </a: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spTree>
    <p:extLst>
      <p:ext uri="{BB962C8B-B14F-4D97-AF65-F5344CB8AC3E}">
        <p14:creationId xmlns:p14="http://schemas.microsoft.com/office/powerpoint/2010/main" val="36369906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ounded Rectangle 82">
            <a:extLst>
              <a:ext uri="{FF2B5EF4-FFF2-40B4-BE49-F238E27FC236}">
                <a16:creationId xmlns:a16="http://schemas.microsoft.com/office/drawing/2014/main" id="{1A7030E3-86F0-A649-9E42-528971175FA9}"/>
              </a:ext>
            </a:extLst>
          </p:cNvPr>
          <p:cNvSpPr/>
          <p:nvPr/>
        </p:nvSpPr>
        <p:spPr>
          <a:xfrm>
            <a:off x="6448854" y="5289056"/>
            <a:ext cx="250237" cy="119557"/>
          </a:xfrm>
          <a:prstGeom prst="roundRect">
            <a:avLst>
              <a:gd name="adj" fmla="val 22727"/>
            </a:avLst>
          </a:prstGeom>
          <a:solidFill>
            <a:schemeClr val="bg1"/>
          </a:solidFill>
          <a:ln w="9525">
            <a:solidFill>
              <a:schemeClr val="accent1"/>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80" b="1" dirty="0">
              <a:solidFill>
                <a:schemeClr val="tx1"/>
              </a:solidFill>
              <a:latin typeface="Corbel" panose="020B0503020204020204" pitchFamily="34" charset="0"/>
            </a:endParaRPr>
          </a:p>
        </p:txBody>
      </p:sp>
      <p:sp>
        <p:nvSpPr>
          <p:cNvPr id="81" name="Rounded Rectangle 80">
            <a:extLst>
              <a:ext uri="{FF2B5EF4-FFF2-40B4-BE49-F238E27FC236}">
                <a16:creationId xmlns:a16="http://schemas.microsoft.com/office/drawing/2014/main" id="{12DD5FD7-068E-A441-AEB6-A9821B7831AB}"/>
              </a:ext>
            </a:extLst>
          </p:cNvPr>
          <p:cNvSpPr/>
          <p:nvPr/>
        </p:nvSpPr>
        <p:spPr>
          <a:xfrm>
            <a:off x="6617136" y="5293710"/>
            <a:ext cx="326917" cy="219833"/>
          </a:xfrm>
          <a:prstGeom prst="roundRect">
            <a:avLst>
              <a:gd name="adj" fmla="val 22727"/>
            </a:avLst>
          </a:prstGeom>
          <a:solidFill>
            <a:schemeClr val="bg1"/>
          </a:solidFill>
          <a:ln w="9525">
            <a:solidFill>
              <a:schemeClr val="accent1"/>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80" b="1" dirty="0">
              <a:solidFill>
                <a:schemeClr val="tx1"/>
              </a:solidFill>
              <a:latin typeface="Corbel" panose="020B0503020204020204" pitchFamily="34" charset="0"/>
            </a:endParaRPr>
          </a:p>
        </p:txBody>
      </p:sp>
      <p:sp>
        <p:nvSpPr>
          <p:cNvPr id="80" name="Rounded Rectangle 79">
            <a:extLst>
              <a:ext uri="{FF2B5EF4-FFF2-40B4-BE49-F238E27FC236}">
                <a16:creationId xmlns:a16="http://schemas.microsoft.com/office/drawing/2014/main" id="{2D693039-CC79-3E4F-BFEA-182387D003D5}"/>
              </a:ext>
            </a:extLst>
          </p:cNvPr>
          <p:cNvSpPr/>
          <p:nvPr/>
        </p:nvSpPr>
        <p:spPr>
          <a:xfrm>
            <a:off x="6826543" y="5375911"/>
            <a:ext cx="572296" cy="237895"/>
          </a:xfrm>
          <a:prstGeom prst="roundRect">
            <a:avLst>
              <a:gd name="adj" fmla="val 22727"/>
            </a:avLst>
          </a:prstGeom>
          <a:solidFill>
            <a:schemeClr val="bg1"/>
          </a:solidFill>
          <a:ln w="9525">
            <a:solidFill>
              <a:schemeClr val="accent1"/>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80" b="1" dirty="0">
              <a:solidFill>
                <a:schemeClr val="tx1"/>
              </a:solidFill>
              <a:latin typeface="Corbel" panose="020B0503020204020204" pitchFamily="34" charset="0"/>
            </a:endParaRPr>
          </a:p>
        </p:txBody>
      </p:sp>
      <p:sp>
        <p:nvSpPr>
          <p:cNvPr id="78" name="Rounded Rectangle 77">
            <a:extLst>
              <a:ext uri="{FF2B5EF4-FFF2-40B4-BE49-F238E27FC236}">
                <a16:creationId xmlns:a16="http://schemas.microsoft.com/office/drawing/2014/main" id="{1CBC7F5C-E614-DA42-BF34-C11227FAE5B9}"/>
              </a:ext>
            </a:extLst>
          </p:cNvPr>
          <p:cNvSpPr/>
          <p:nvPr/>
        </p:nvSpPr>
        <p:spPr>
          <a:xfrm>
            <a:off x="7136184" y="5508848"/>
            <a:ext cx="1108097" cy="296699"/>
          </a:xfrm>
          <a:prstGeom prst="roundRect">
            <a:avLst>
              <a:gd name="adj" fmla="val 22727"/>
            </a:avLst>
          </a:prstGeom>
          <a:solidFill>
            <a:schemeClr val="bg1"/>
          </a:solidFill>
          <a:ln w="9525">
            <a:solidFill>
              <a:schemeClr val="accent1"/>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80" b="1" dirty="0">
              <a:solidFill>
                <a:schemeClr val="tx1"/>
              </a:solidFill>
              <a:latin typeface="Corbel" panose="020B0503020204020204" pitchFamily="34" charset="0"/>
            </a:endParaRPr>
          </a:p>
        </p:txBody>
      </p:sp>
      <p:sp>
        <p:nvSpPr>
          <p:cNvPr id="77" name="Rounded Rectangle 76">
            <a:extLst>
              <a:ext uri="{FF2B5EF4-FFF2-40B4-BE49-F238E27FC236}">
                <a16:creationId xmlns:a16="http://schemas.microsoft.com/office/drawing/2014/main" id="{0D4B594B-8D23-2F49-8896-12DD7B921BF8}"/>
              </a:ext>
            </a:extLst>
          </p:cNvPr>
          <p:cNvSpPr/>
          <p:nvPr/>
        </p:nvSpPr>
        <p:spPr>
          <a:xfrm>
            <a:off x="5045426" y="5289055"/>
            <a:ext cx="326917" cy="219833"/>
          </a:xfrm>
          <a:prstGeom prst="roundRect">
            <a:avLst>
              <a:gd name="adj" fmla="val 22727"/>
            </a:avLst>
          </a:prstGeom>
          <a:solidFill>
            <a:schemeClr val="bg1"/>
          </a:solidFill>
          <a:ln w="9525">
            <a:solidFill>
              <a:srgbClr val="16A117"/>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80" b="1" dirty="0">
              <a:solidFill>
                <a:schemeClr val="tx1"/>
              </a:solidFill>
              <a:latin typeface="Corbel" panose="020B0503020204020204" pitchFamily="34" charset="0"/>
            </a:endParaRPr>
          </a:p>
        </p:txBody>
      </p:sp>
      <p:sp>
        <p:nvSpPr>
          <p:cNvPr id="76" name="Rounded Rectangle 75">
            <a:extLst>
              <a:ext uri="{FF2B5EF4-FFF2-40B4-BE49-F238E27FC236}">
                <a16:creationId xmlns:a16="http://schemas.microsoft.com/office/drawing/2014/main" id="{400EA548-4C8F-3847-87D7-21918D61FE82}"/>
              </a:ext>
            </a:extLst>
          </p:cNvPr>
          <p:cNvSpPr/>
          <p:nvPr/>
        </p:nvSpPr>
        <p:spPr>
          <a:xfrm>
            <a:off x="7511276" y="5600399"/>
            <a:ext cx="1537825" cy="434190"/>
          </a:xfrm>
          <a:prstGeom prst="roundRect">
            <a:avLst>
              <a:gd name="adj" fmla="val 22727"/>
            </a:avLst>
          </a:prstGeom>
          <a:solidFill>
            <a:schemeClr val="bg1"/>
          </a:solidFill>
          <a:ln w="9525">
            <a:solidFill>
              <a:schemeClr val="accent1"/>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80" b="1" dirty="0">
              <a:solidFill>
                <a:schemeClr val="tx1"/>
              </a:solidFill>
              <a:latin typeface="Corbel" panose="020B0503020204020204" pitchFamily="34" charset="0"/>
            </a:endParaRPr>
          </a:p>
        </p:txBody>
      </p:sp>
      <p:sp>
        <p:nvSpPr>
          <p:cNvPr id="75" name="Rounded Rectangle 74">
            <a:extLst>
              <a:ext uri="{FF2B5EF4-FFF2-40B4-BE49-F238E27FC236}">
                <a16:creationId xmlns:a16="http://schemas.microsoft.com/office/drawing/2014/main" id="{BA941D17-9DA2-D948-A2E4-92C6EBA863F7}"/>
              </a:ext>
            </a:extLst>
          </p:cNvPr>
          <p:cNvSpPr/>
          <p:nvPr/>
        </p:nvSpPr>
        <p:spPr>
          <a:xfrm>
            <a:off x="7961312" y="5774110"/>
            <a:ext cx="2504631" cy="521051"/>
          </a:xfrm>
          <a:prstGeom prst="roundRect">
            <a:avLst>
              <a:gd name="adj" fmla="val 22727"/>
            </a:avLst>
          </a:prstGeom>
          <a:solidFill>
            <a:schemeClr val="bg1"/>
          </a:solidFill>
          <a:ln w="9525">
            <a:solidFill>
              <a:schemeClr val="accent1"/>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80" b="1" dirty="0">
              <a:solidFill>
                <a:schemeClr val="tx1"/>
              </a:solidFill>
              <a:latin typeface="Corbel" panose="020B0503020204020204" pitchFamily="34" charset="0"/>
            </a:endParaRPr>
          </a:p>
        </p:txBody>
      </p:sp>
      <p:sp>
        <p:nvSpPr>
          <p:cNvPr id="74" name="Rounded Rectangle 73">
            <a:extLst>
              <a:ext uri="{FF2B5EF4-FFF2-40B4-BE49-F238E27FC236}">
                <a16:creationId xmlns:a16="http://schemas.microsoft.com/office/drawing/2014/main" id="{A4E82973-CC92-F14D-8019-8FBA501C927A}"/>
              </a:ext>
            </a:extLst>
          </p:cNvPr>
          <p:cNvSpPr/>
          <p:nvPr/>
        </p:nvSpPr>
        <p:spPr>
          <a:xfrm>
            <a:off x="5792004" y="5290343"/>
            <a:ext cx="355156" cy="154417"/>
          </a:xfrm>
          <a:prstGeom prst="roundRect">
            <a:avLst>
              <a:gd name="adj" fmla="val 22727"/>
            </a:avLst>
          </a:prstGeom>
          <a:solidFill>
            <a:schemeClr val="bg1"/>
          </a:solidFill>
          <a:ln w="9525">
            <a:solidFill>
              <a:srgbClr val="CC0099"/>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80" b="1" dirty="0">
              <a:solidFill>
                <a:schemeClr val="tx1"/>
              </a:solidFill>
              <a:latin typeface="Corbel" panose="020B0503020204020204" pitchFamily="34" charset="0"/>
            </a:endParaRPr>
          </a:p>
        </p:txBody>
      </p:sp>
      <p:sp>
        <p:nvSpPr>
          <p:cNvPr id="73" name="Rounded Rectangle 72">
            <a:extLst>
              <a:ext uri="{FF2B5EF4-FFF2-40B4-BE49-F238E27FC236}">
                <a16:creationId xmlns:a16="http://schemas.microsoft.com/office/drawing/2014/main" id="{B41B53A6-B847-AB4C-AAD8-4152D14C3980}"/>
              </a:ext>
            </a:extLst>
          </p:cNvPr>
          <p:cNvSpPr/>
          <p:nvPr/>
        </p:nvSpPr>
        <p:spPr>
          <a:xfrm>
            <a:off x="5669078" y="5339807"/>
            <a:ext cx="595733" cy="347448"/>
          </a:xfrm>
          <a:prstGeom prst="roundRect">
            <a:avLst>
              <a:gd name="adj" fmla="val 22727"/>
            </a:avLst>
          </a:prstGeom>
          <a:solidFill>
            <a:schemeClr val="bg1"/>
          </a:solidFill>
          <a:ln w="9525">
            <a:solidFill>
              <a:srgbClr val="CC0099"/>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80" b="1" dirty="0">
              <a:solidFill>
                <a:schemeClr val="tx1"/>
              </a:solidFill>
              <a:latin typeface="Corbel" panose="020B0503020204020204" pitchFamily="34" charset="0"/>
            </a:endParaRPr>
          </a:p>
        </p:txBody>
      </p:sp>
      <p:sp>
        <p:nvSpPr>
          <p:cNvPr id="72" name="Rounded Rectangle 71">
            <a:extLst>
              <a:ext uri="{FF2B5EF4-FFF2-40B4-BE49-F238E27FC236}">
                <a16:creationId xmlns:a16="http://schemas.microsoft.com/office/drawing/2014/main" id="{65930487-359A-114A-ABA3-42F45751C3C6}"/>
              </a:ext>
            </a:extLst>
          </p:cNvPr>
          <p:cNvSpPr/>
          <p:nvPr/>
        </p:nvSpPr>
        <p:spPr>
          <a:xfrm>
            <a:off x="5386429" y="5531592"/>
            <a:ext cx="1187282" cy="273954"/>
          </a:xfrm>
          <a:prstGeom prst="roundRect">
            <a:avLst>
              <a:gd name="adj" fmla="val 22727"/>
            </a:avLst>
          </a:prstGeom>
          <a:solidFill>
            <a:schemeClr val="bg1"/>
          </a:solidFill>
          <a:ln w="9525">
            <a:solidFill>
              <a:srgbClr val="CC0099"/>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80" b="1" dirty="0">
              <a:solidFill>
                <a:schemeClr val="tx1"/>
              </a:solidFill>
              <a:latin typeface="Corbel" panose="020B0503020204020204" pitchFamily="34" charset="0"/>
            </a:endParaRPr>
          </a:p>
        </p:txBody>
      </p:sp>
      <p:sp>
        <p:nvSpPr>
          <p:cNvPr id="70" name="Rounded Rectangle 69">
            <a:extLst>
              <a:ext uri="{FF2B5EF4-FFF2-40B4-BE49-F238E27FC236}">
                <a16:creationId xmlns:a16="http://schemas.microsoft.com/office/drawing/2014/main" id="{D153407D-00B9-464D-9819-F05AA264A30D}"/>
              </a:ext>
            </a:extLst>
          </p:cNvPr>
          <p:cNvSpPr/>
          <p:nvPr/>
        </p:nvSpPr>
        <p:spPr>
          <a:xfrm>
            <a:off x="5021160" y="5756060"/>
            <a:ext cx="1954257" cy="447634"/>
          </a:xfrm>
          <a:prstGeom prst="roundRect">
            <a:avLst>
              <a:gd name="adj" fmla="val 22727"/>
            </a:avLst>
          </a:prstGeom>
          <a:solidFill>
            <a:schemeClr val="bg1"/>
          </a:solidFill>
          <a:ln w="9525">
            <a:solidFill>
              <a:srgbClr val="CC0099"/>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80" b="1" dirty="0">
              <a:solidFill>
                <a:schemeClr val="tx1"/>
              </a:solidFill>
              <a:latin typeface="Corbel" panose="020B0503020204020204" pitchFamily="34" charset="0"/>
            </a:endParaRPr>
          </a:p>
        </p:txBody>
      </p:sp>
      <p:sp>
        <p:nvSpPr>
          <p:cNvPr id="69" name="Rounded Rectangle 68">
            <a:extLst>
              <a:ext uri="{FF2B5EF4-FFF2-40B4-BE49-F238E27FC236}">
                <a16:creationId xmlns:a16="http://schemas.microsoft.com/office/drawing/2014/main" id="{FB403F5D-24BD-4C4A-9426-303F9AC9C14D}"/>
              </a:ext>
            </a:extLst>
          </p:cNvPr>
          <p:cNvSpPr/>
          <p:nvPr/>
        </p:nvSpPr>
        <p:spPr>
          <a:xfrm>
            <a:off x="5401153" y="5252975"/>
            <a:ext cx="187956" cy="86832"/>
          </a:xfrm>
          <a:prstGeom prst="roundRect">
            <a:avLst>
              <a:gd name="adj" fmla="val 22727"/>
            </a:avLst>
          </a:prstGeom>
          <a:solidFill>
            <a:schemeClr val="bg1"/>
          </a:solidFill>
          <a:ln w="9525">
            <a:solidFill>
              <a:srgbClr val="16A117"/>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80" b="1" dirty="0">
              <a:solidFill>
                <a:schemeClr val="tx1"/>
              </a:solidFill>
              <a:latin typeface="Corbel" panose="020B0503020204020204" pitchFamily="34" charset="0"/>
            </a:endParaRPr>
          </a:p>
        </p:txBody>
      </p:sp>
      <p:sp>
        <p:nvSpPr>
          <p:cNvPr id="68" name="Rounded Rectangle 67">
            <a:extLst>
              <a:ext uri="{FF2B5EF4-FFF2-40B4-BE49-F238E27FC236}">
                <a16:creationId xmlns:a16="http://schemas.microsoft.com/office/drawing/2014/main" id="{362EFEC1-DAB1-8443-8DDE-3F2F6579A2E9}"/>
              </a:ext>
            </a:extLst>
          </p:cNvPr>
          <p:cNvSpPr/>
          <p:nvPr/>
        </p:nvSpPr>
        <p:spPr>
          <a:xfrm>
            <a:off x="4619449" y="5375911"/>
            <a:ext cx="523226" cy="224488"/>
          </a:xfrm>
          <a:prstGeom prst="roundRect">
            <a:avLst>
              <a:gd name="adj" fmla="val 22727"/>
            </a:avLst>
          </a:prstGeom>
          <a:solidFill>
            <a:schemeClr val="bg1"/>
          </a:solidFill>
          <a:ln w="9525">
            <a:solidFill>
              <a:srgbClr val="16A117"/>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80" b="1" dirty="0">
              <a:solidFill>
                <a:schemeClr val="tx1"/>
              </a:solidFill>
              <a:latin typeface="Corbel" panose="020B0503020204020204" pitchFamily="34" charset="0"/>
            </a:endParaRPr>
          </a:p>
        </p:txBody>
      </p:sp>
      <p:sp>
        <p:nvSpPr>
          <p:cNvPr id="67" name="Rounded Rectangle 66">
            <a:extLst>
              <a:ext uri="{FF2B5EF4-FFF2-40B4-BE49-F238E27FC236}">
                <a16:creationId xmlns:a16="http://schemas.microsoft.com/office/drawing/2014/main" id="{4FC9B308-767F-1F4D-BA4C-6B354E874DC6}"/>
              </a:ext>
            </a:extLst>
          </p:cNvPr>
          <p:cNvSpPr/>
          <p:nvPr/>
        </p:nvSpPr>
        <p:spPr>
          <a:xfrm>
            <a:off x="3466517" y="5513543"/>
            <a:ext cx="1279722" cy="352119"/>
          </a:xfrm>
          <a:prstGeom prst="roundRect">
            <a:avLst>
              <a:gd name="adj" fmla="val 22727"/>
            </a:avLst>
          </a:prstGeom>
          <a:solidFill>
            <a:schemeClr val="bg1"/>
          </a:solidFill>
          <a:ln w="9525">
            <a:solidFill>
              <a:srgbClr val="16A117"/>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80" b="1" dirty="0">
              <a:solidFill>
                <a:schemeClr val="tx1"/>
              </a:solidFill>
              <a:latin typeface="Corbel" panose="020B0503020204020204" pitchFamily="34" charset="0"/>
            </a:endParaRPr>
          </a:p>
        </p:txBody>
      </p:sp>
      <p:sp>
        <p:nvSpPr>
          <p:cNvPr id="65" name="Rounded Rectangle 64">
            <a:extLst>
              <a:ext uri="{FF2B5EF4-FFF2-40B4-BE49-F238E27FC236}">
                <a16:creationId xmlns:a16="http://schemas.microsoft.com/office/drawing/2014/main" id="{044B156C-E3D0-4449-A5D6-38129211D6EB}"/>
              </a:ext>
            </a:extLst>
          </p:cNvPr>
          <p:cNvSpPr/>
          <p:nvPr/>
        </p:nvSpPr>
        <p:spPr>
          <a:xfrm>
            <a:off x="2161122" y="5687250"/>
            <a:ext cx="2123851" cy="434274"/>
          </a:xfrm>
          <a:prstGeom prst="roundRect">
            <a:avLst>
              <a:gd name="adj" fmla="val 22727"/>
            </a:avLst>
          </a:prstGeom>
          <a:solidFill>
            <a:schemeClr val="bg1"/>
          </a:solidFill>
          <a:ln w="9525">
            <a:solidFill>
              <a:srgbClr val="16A117"/>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80" b="1" dirty="0">
              <a:solidFill>
                <a:schemeClr val="tx1"/>
              </a:solidFill>
              <a:latin typeface="Corbel" panose="020B0503020204020204" pitchFamily="34" charset="0"/>
            </a:endParaRPr>
          </a:p>
        </p:txBody>
      </p:sp>
      <p:sp>
        <p:nvSpPr>
          <p:cNvPr id="64" name="Rounded Rectangle 63">
            <a:extLst>
              <a:ext uri="{FF2B5EF4-FFF2-40B4-BE49-F238E27FC236}">
                <a16:creationId xmlns:a16="http://schemas.microsoft.com/office/drawing/2014/main" id="{ADE766AD-CD18-E34B-99CA-9DBF50C86EFC}"/>
              </a:ext>
            </a:extLst>
          </p:cNvPr>
          <p:cNvSpPr/>
          <p:nvPr/>
        </p:nvSpPr>
        <p:spPr>
          <a:xfrm>
            <a:off x="1031996" y="5860977"/>
            <a:ext cx="2784039" cy="521125"/>
          </a:xfrm>
          <a:prstGeom prst="roundRect">
            <a:avLst>
              <a:gd name="adj" fmla="val 22727"/>
            </a:avLst>
          </a:prstGeom>
          <a:solidFill>
            <a:schemeClr val="bg1"/>
          </a:solidFill>
          <a:ln w="9525">
            <a:solidFill>
              <a:srgbClr val="16A117"/>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280" b="1" dirty="0">
              <a:solidFill>
                <a:schemeClr val="tx1"/>
              </a:solidFill>
              <a:latin typeface="Corbel" panose="020B0503020204020204" pitchFamily="34" charset="0"/>
            </a:endParaRPr>
          </a:p>
        </p:txBody>
      </p:sp>
      <p:sp>
        <p:nvSpPr>
          <p:cNvPr id="47" name="Rounded Rectangle 46">
            <a:extLst>
              <a:ext uri="{FF2B5EF4-FFF2-40B4-BE49-F238E27FC236}">
                <a16:creationId xmlns:a16="http://schemas.microsoft.com/office/drawing/2014/main" id="{5A12E72B-D215-F648-B23E-363A7A58312D}"/>
              </a:ext>
            </a:extLst>
          </p:cNvPr>
          <p:cNvSpPr/>
          <p:nvPr/>
        </p:nvSpPr>
        <p:spPr>
          <a:xfrm>
            <a:off x="3664034" y="41620"/>
            <a:ext cx="4603365" cy="447675"/>
          </a:xfrm>
          <a:prstGeom prst="roundRect">
            <a:avLst>
              <a:gd name="adj" fmla="val 25482"/>
            </a:avLst>
          </a:prstGeom>
          <a:gradFill flip="none" rotWithShape="1">
            <a:gsLst>
              <a:gs pos="0">
                <a:srgbClr val="CC0099">
                  <a:tint val="66000"/>
                  <a:satMod val="160000"/>
                </a:srgbClr>
              </a:gs>
              <a:gs pos="50000">
                <a:srgbClr val="CC0099">
                  <a:tint val="44500"/>
                  <a:satMod val="160000"/>
                </a:srgbClr>
              </a:gs>
              <a:gs pos="100000">
                <a:srgbClr val="CC0099">
                  <a:tint val="23500"/>
                  <a:satMod val="160000"/>
                </a:srgbClr>
              </a:gs>
            </a:gsLst>
            <a:lin ang="2700000" scaled="1"/>
            <a:tileRect/>
          </a:grad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736" b="1" dirty="0">
                <a:solidFill>
                  <a:schemeClr val="tx1"/>
                </a:solidFill>
                <a:latin typeface="Corbel" panose="020B0503020204020204" pitchFamily="34" charset="0"/>
              </a:rPr>
              <a:t>Start of FCC-</a:t>
            </a:r>
            <a:r>
              <a:rPr lang="en-GB" sz="2736" b="1" dirty="0" err="1">
                <a:solidFill>
                  <a:schemeClr val="tx1"/>
                </a:solidFill>
                <a:latin typeface="Corbel" panose="020B0503020204020204" pitchFamily="34" charset="0"/>
              </a:rPr>
              <a:t>ee</a:t>
            </a:r>
            <a:r>
              <a:rPr lang="en-GB" sz="2736" b="1" dirty="0">
                <a:solidFill>
                  <a:schemeClr val="tx1"/>
                </a:solidFill>
                <a:latin typeface="Corbel" panose="020B0503020204020204" pitchFamily="34" charset="0"/>
              </a:rPr>
              <a:t> Physics Run</a:t>
            </a:r>
          </a:p>
        </p:txBody>
      </p:sp>
      <p:sp>
        <p:nvSpPr>
          <p:cNvPr id="5" name="Rounded Rectangle 4">
            <a:extLst>
              <a:ext uri="{FF2B5EF4-FFF2-40B4-BE49-F238E27FC236}">
                <a16:creationId xmlns:a16="http://schemas.microsoft.com/office/drawing/2014/main" id="{6C130CB4-74F4-7042-80C3-A6154E464FD9}"/>
              </a:ext>
            </a:extLst>
          </p:cNvPr>
          <p:cNvSpPr/>
          <p:nvPr/>
        </p:nvSpPr>
        <p:spPr>
          <a:xfrm>
            <a:off x="287510" y="5947820"/>
            <a:ext cx="3115956" cy="694850"/>
          </a:xfrm>
          <a:prstGeom prst="roundRect">
            <a:avLst>
              <a:gd name="adj" fmla="val 22727"/>
            </a:avLst>
          </a:prstGeom>
          <a:gradFill flip="none" rotWithShape="1">
            <a:gsLst>
              <a:gs pos="0">
                <a:srgbClr val="16A117">
                  <a:tint val="66000"/>
                  <a:satMod val="160000"/>
                </a:srgbClr>
              </a:gs>
              <a:gs pos="50000">
                <a:srgbClr val="16A117">
                  <a:tint val="44500"/>
                  <a:satMod val="160000"/>
                </a:srgbClr>
              </a:gs>
              <a:gs pos="100000">
                <a:srgbClr val="16A117">
                  <a:tint val="23500"/>
                  <a:satMod val="160000"/>
                </a:srgbClr>
              </a:gs>
            </a:gsLst>
            <a:lin ang="2700000" scaled="1"/>
            <a:tileRect/>
          </a:gradFill>
          <a:ln>
            <a:solidFill>
              <a:srgbClr val="16A117"/>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80" b="1" dirty="0">
                <a:solidFill>
                  <a:schemeClr val="tx1"/>
                </a:solidFill>
                <a:latin typeface="Corbel" panose="020B0503020204020204" pitchFamily="34" charset="0"/>
              </a:rPr>
              <a:t>FCC-</a:t>
            </a:r>
            <a:r>
              <a:rPr lang="en-GB" sz="2280" b="1" dirty="0" err="1">
                <a:solidFill>
                  <a:schemeClr val="tx1"/>
                </a:solidFill>
                <a:latin typeface="Corbel" panose="020B0503020204020204" pitchFamily="34" charset="0"/>
              </a:rPr>
              <a:t>ee</a:t>
            </a:r>
            <a:r>
              <a:rPr lang="en-GB" sz="2280" b="1" dirty="0">
                <a:solidFill>
                  <a:schemeClr val="tx1"/>
                </a:solidFill>
                <a:latin typeface="Corbel" panose="020B0503020204020204" pitchFamily="34" charset="0"/>
              </a:rPr>
              <a:t> Accelerator</a:t>
            </a:r>
          </a:p>
        </p:txBody>
      </p:sp>
      <p:sp>
        <p:nvSpPr>
          <p:cNvPr id="6" name="Rounded Rectangle 5">
            <a:extLst>
              <a:ext uri="{FF2B5EF4-FFF2-40B4-BE49-F238E27FC236}">
                <a16:creationId xmlns:a16="http://schemas.microsoft.com/office/drawing/2014/main" id="{A0C44598-A86F-8647-8722-0B43C85E436D}"/>
              </a:ext>
            </a:extLst>
          </p:cNvPr>
          <p:cNvSpPr/>
          <p:nvPr/>
        </p:nvSpPr>
        <p:spPr>
          <a:xfrm>
            <a:off x="4532593" y="6034678"/>
            <a:ext cx="2953102" cy="694847"/>
          </a:xfrm>
          <a:prstGeom prst="roundRect">
            <a:avLst>
              <a:gd name="adj" fmla="val 25758"/>
            </a:avLst>
          </a:prstGeom>
          <a:gradFill flip="none" rotWithShape="1">
            <a:gsLst>
              <a:gs pos="0">
                <a:srgbClr val="CC0099">
                  <a:tint val="66000"/>
                  <a:satMod val="160000"/>
                </a:srgbClr>
              </a:gs>
              <a:gs pos="50000">
                <a:srgbClr val="CC0099">
                  <a:tint val="44500"/>
                  <a:satMod val="160000"/>
                </a:srgbClr>
              </a:gs>
              <a:gs pos="100000">
                <a:srgbClr val="CC0099">
                  <a:tint val="23500"/>
                  <a:satMod val="160000"/>
                </a:srgbClr>
              </a:gs>
            </a:gsLst>
            <a:lin ang="2700000" scaled="1"/>
            <a:tileRect/>
          </a:grad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736" b="1" dirty="0">
                <a:solidFill>
                  <a:schemeClr val="tx1"/>
                </a:solidFill>
                <a:latin typeface="Corbel" panose="020B0503020204020204" pitchFamily="34" charset="0"/>
              </a:rPr>
              <a:t>Key dates</a:t>
            </a:r>
          </a:p>
        </p:txBody>
      </p:sp>
      <p:sp>
        <p:nvSpPr>
          <p:cNvPr id="7" name="Rounded Rectangle 6">
            <a:extLst>
              <a:ext uri="{FF2B5EF4-FFF2-40B4-BE49-F238E27FC236}">
                <a16:creationId xmlns:a16="http://schemas.microsoft.com/office/drawing/2014/main" id="{644DBF99-8C37-BF47-BF35-294296C970EB}"/>
              </a:ext>
            </a:extLst>
          </p:cNvPr>
          <p:cNvSpPr/>
          <p:nvPr/>
        </p:nvSpPr>
        <p:spPr>
          <a:xfrm>
            <a:off x="8522537" y="5947822"/>
            <a:ext cx="3016682" cy="694847"/>
          </a:xfrm>
          <a:prstGeom prst="roundRect">
            <a:avLst>
              <a:gd name="adj" fmla="val 21212"/>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80" b="1" dirty="0">
                <a:solidFill>
                  <a:schemeClr val="tx1"/>
                </a:solidFill>
                <a:latin typeface="Corbel" panose="020B0503020204020204" pitchFamily="34" charset="0"/>
              </a:rPr>
              <a:t>FCC-</a:t>
            </a:r>
            <a:r>
              <a:rPr lang="en-GB" sz="2280" b="1" dirty="0" err="1">
                <a:solidFill>
                  <a:schemeClr val="tx1"/>
                </a:solidFill>
                <a:latin typeface="Corbel" panose="020B0503020204020204" pitchFamily="34" charset="0"/>
              </a:rPr>
              <a:t>ee</a:t>
            </a:r>
            <a:r>
              <a:rPr lang="en-GB" sz="2280" b="1" dirty="0">
                <a:solidFill>
                  <a:schemeClr val="tx1"/>
                </a:solidFill>
                <a:latin typeface="Corbel" panose="020B0503020204020204" pitchFamily="34" charset="0"/>
              </a:rPr>
              <a:t> Detectors</a:t>
            </a:r>
          </a:p>
        </p:txBody>
      </p:sp>
      <p:sp>
        <p:nvSpPr>
          <p:cNvPr id="8" name="Snip Same-side Corner of Rectangle 7">
            <a:extLst>
              <a:ext uri="{FF2B5EF4-FFF2-40B4-BE49-F238E27FC236}">
                <a16:creationId xmlns:a16="http://schemas.microsoft.com/office/drawing/2014/main" id="{7DF69DFC-82B1-B948-870C-1089A4277CBF}"/>
              </a:ext>
            </a:extLst>
          </p:cNvPr>
          <p:cNvSpPr/>
          <p:nvPr/>
        </p:nvSpPr>
        <p:spPr>
          <a:xfrm>
            <a:off x="5835432" y="475877"/>
            <a:ext cx="258477" cy="4777099"/>
          </a:xfrm>
          <a:prstGeom prst="snip2SameRect">
            <a:avLst>
              <a:gd name="adj1" fmla="val 50000"/>
              <a:gd name="adj2" fmla="val 0"/>
            </a:avLst>
          </a:prstGeom>
          <a:gradFill flip="none" rotWithShape="1">
            <a:gsLst>
              <a:gs pos="0">
                <a:srgbClr val="CC0099">
                  <a:shade val="30000"/>
                  <a:satMod val="115000"/>
                </a:srgbClr>
              </a:gs>
              <a:gs pos="50000">
                <a:srgbClr val="CC0099">
                  <a:shade val="67500"/>
                  <a:satMod val="115000"/>
                </a:srgbClr>
              </a:gs>
              <a:gs pos="100000">
                <a:srgbClr val="CC0099">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52"/>
          </a:p>
        </p:txBody>
      </p:sp>
      <p:sp>
        <p:nvSpPr>
          <p:cNvPr id="9" name="Snip Same-side Corner of Rectangle 8">
            <a:extLst>
              <a:ext uri="{FF2B5EF4-FFF2-40B4-BE49-F238E27FC236}">
                <a16:creationId xmlns:a16="http://schemas.microsoft.com/office/drawing/2014/main" id="{596FCB11-9E89-4A46-AD1B-E3A8B70EEA27}"/>
              </a:ext>
            </a:extLst>
          </p:cNvPr>
          <p:cNvSpPr/>
          <p:nvPr/>
        </p:nvSpPr>
        <p:spPr>
          <a:xfrm>
            <a:off x="5485918" y="475876"/>
            <a:ext cx="262658" cy="4777099"/>
          </a:xfrm>
          <a:prstGeom prst="snip2SameRect">
            <a:avLst>
              <a:gd name="adj1" fmla="val 50000"/>
              <a:gd name="adj2" fmla="val 0"/>
            </a:avLst>
          </a:prstGeom>
          <a:gradFill flip="none" rotWithShape="1">
            <a:gsLst>
              <a:gs pos="0">
                <a:srgbClr val="16A117">
                  <a:shade val="30000"/>
                  <a:satMod val="115000"/>
                </a:srgbClr>
              </a:gs>
              <a:gs pos="50000">
                <a:srgbClr val="16A117">
                  <a:shade val="67500"/>
                  <a:satMod val="115000"/>
                </a:srgbClr>
              </a:gs>
              <a:gs pos="100000">
                <a:srgbClr val="16A117">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52"/>
          </a:p>
        </p:txBody>
      </p:sp>
      <p:sp>
        <p:nvSpPr>
          <p:cNvPr id="10" name="Snip Same-side Corner of Rectangle 9">
            <a:extLst>
              <a:ext uri="{FF2B5EF4-FFF2-40B4-BE49-F238E27FC236}">
                <a16:creationId xmlns:a16="http://schemas.microsoft.com/office/drawing/2014/main" id="{70E1FEA7-32A3-5E4B-8093-1CBBE05D8F9A}"/>
              </a:ext>
            </a:extLst>
          </p:cNvPr>
          <p:cNvSpPr/>
          <p:nvPr/>
        </p:nvSpPr>
        <p:spPr>
          <a:xfrm>
            <a:off x="6182855" y="475874"/>
            <a:ext cx="258477" cy="4777099"/>
          </a:xfrm>
          <a:prstGeom prst="snip2SameRect">
            <a:avLst>
              <a:gd name="adj1" fmla="val 50000"/>
              <a:gd name="adj2" fmla="val 0"/>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52"/>
          </a:p>
        </p:txBody>
      </p:sp>
      <p:cxnSp>
        <p:nvCxnSpPr>
          <p:cNvPr id="15" name="Straight Connector 14">
            <a:extLst>
              <a:ext uri="{FF2B5EF4-FFF2-40B4-BE49-F238E27FC236}">
                <a16:creationId xmlns:a16="http://schemas.microsoft.com/office/drawing/2014/main" id="{7395FDEB-41AB-734D-9AAA-553EA03B5914}"/>
              </a:ext>
            </a:extLst>
          </p:cNvPr>
          <p:cNvCxnSpPr>
            <a:cxnSpLocks/>
          </p:cNvCxnSpPr>
          <p:nvPr/>
        </p:nvCxnSpPr>
        <p:spPr>
          <a:xfrm flipV="1">
            <a:off x="3316610" y="5252977"/>
            <a:ext cx="2388538" cy="694843"/>
          </a:xfrm>
          <a:prstGeom prst="line">
            <a:avLst/>
          </a:prstGeom>
          <a:ln w="28575">
            <a:solidFill>
              <a:srgbClr val="16A117"/>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79F20AD-E823-A041-BCAB-71A15D297141}"/>
              </a:ext>
            </a:extLst>
          </p:cNvPr>
          <p:cNvCxnSpPr>
            <a:cxnSpLocks/>
          </p:cNvCxnSpPr>
          <p:nvPr/>
        </p:nvCxnSpPr>
        <p:spPr>
          <a:xfrm flipV="1">
            <a:off x="3316610" y="5252975"/>
            <a:ext cx="2431966" cy="1389695"/>
          </a:xfrm>
          <a:prstGeom prst="line">
            <a:avLst/>
          </a:prstGeom>
          <a:ln w="28575">
            <a:solidFill>
              <a:srgbClr val="16A117"/>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80E579D-DE89-7B4C-8040-E949052256A8}"/>
              </a:ext>
            </a:extLst>
          </p:cNvPr>
          <p:cNvCxnSpPr>
            <a:cxnSpLocks/>
          </p:cNvCxnSpPr>
          <p:nvPr/>
        </p:nvCxnSpPr>
        <p:spPr>
          <a:xfrm flipV="1">
            <a:off x="4629527" y="5252971"/>
            <a:ext cx="1205905" cy="781617"/>
          </a:xfrm>
          <a:prstGeom prst="line">
            <a:avLst/>
          </a:prstGeom>
          <a:ln w="28575">
            <a:solidFill>
              <a:srgbClr val="CC0099"/>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0D962FA-5CA9-9643-9029-91FE5E943807}"/>
              </a:ext>
            </a:extLst>
          </p:cNvPr>
          <p:cNvCxnSpPr>
            <a:cxnSpLocks/>
          </p:cNvCxnSpPr>
          <p:nvPr/>
        </p:nvCxnSpPr>
        <p:spPr>
          <a:xfrm flipH="1" flipV="1">
            <a:off x="6096000" y="5252970"/>
            <a:ext cx="1302839" cy="781708"/>
          </a:xfrm>
          <a:prstGeom prst="line">
            <a:avLst/>
          </a:prstGeom>
          <a:ln w="28575">
            <a:solidFill>
              <a:srgbClr val="CC009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BFABE132-1662-A94D-A6F2-8057EA15A5B2}"/>
              </a:ext>
            </a:extLst>
          </p:cNvPr>
          <p:cNvCxnSpPr>
            <a:cxnSpLocks/>
          </p:cNvCxnSpPr>
          <p:nvPr/>
        </p:nvCxnSpPr>
        <p:spPr>
          <a:xfrm flipH="1" flipV="1">
            <a:off x="6182856" y="5252973"/>
            <a:ext cx="2431966" cy="138969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9B55834E-7160-D144-9BAA-DEAEF11939CE}"/>
              </a:ext>
            </a:extLst>
          </p:cNvPr>
          <p:cNvCxnSpPr>
            <a:cxnSpLocks/>
          </p:cNvCxnSpPr>
          <p:nvPr/>
        </p:nvCxnSpPr>
        <p:spPr>
          <a:xfrm flipV="1">
            <a:off x="5368582" y="4992408"/>
            <a:ext cx="709571" cy="1042272"/>
          </a:xfrm>
          <a:prstGeom prst="line">
            <a:avLst/>
          </a:prstGeom>
          <a:ln w="9525">
            <a:solidFill>
              <a:srgbClr val="CC0099"/>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4C42D637-22C0-274B-B6DC-7276D8D07DD8}"/>
              </a:ext>
            </a:extLst>
          </p:cNvPr>
          <p:cNvCxnSpPr>
            <a:cxnSpLocks/>
          </p:cNvCxnSpPr>
          <p:nvPr/>
        </p:nvCxnSpPr>
        <p:spPr>
          <a:xfrm flipH="1" flipV="1">
            <a:off x="5922288" y="5166103"/>
            <a:ext cx="868559" cy="868575"/>
          </a:xfrm>
          <a:prstGeom prst="line">
            <a:avLst/>
          </a:prstGeom>
          <a:ln w="9525">
            <a:solidFill>
              <a:srgbClr val="CC0099"/>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CD50B68-E419-624A-B21A-B17E3F1651F6}"/>
              </a:ext>
            </a:extLst>
          </p:cNvPr>
          <p:cNvCxnSpPr>
            <a:cxnSpLocks/>
            <a:stCxn id="6" idx="0"/>
            <a:endCxn id="8" idx="1"/>
          </p:cNvCxnSpPr>
          <p:nvPr/>
        </p:nvCxnSpPr>
        <p:spPr>
          <a:xfrm flipH="1" flipV="1">
            <a:off x="5964672" y="5252977"/>
            <a:ext cx="44473" cy="781702"/>
          </a:xfrm>
          <a:prstGeom prst="line">
            <a:avLst/>
          </a:prstGeom>
          <a:ln w="9525">
            <a:solidFill>
              <a:srgbClr val="CC0099"/>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FC8E0A1B-2AC7-9D40-8D1C-817AD1A55800}"/>
              </a:ext>
            </a:extLst>
          </p:cNvPr>
          <p:cNvCxnSpPr>
            <a:cxnSpLocks/>
          </p:cNvCxnSpPr>
          <p:nvPr/>
        </p:nvCxnSpPr>
        <p:spPr>
          <a:xfrm flipH="1" flipV="1">
            <a:off x="6512432" y="5252936"/>
            <a:ext cx="4110935" cy="694866"/>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057DE32-F162-A547-B083-021AF15225A4}"/>
              </a:ext>
            </a:extLst>
          </p:cNvPr>
          <p:cNvCxnSpPr>
            <a:cxnSpLocks/>
          </p:cNvCxnSpPr>
          <p:nvPr/>
        </p:nvCxnSpPr>
        <p:spPr>
          <a:xfrm flipV="1">
            <a:off x="363508" y="5252975"/>
            <a:ext cx="5211356" cy="694843"/>
          </a:xfrm>
          <a:prstGeom prst="line">
            <a:avLst/>
          </a:prstGeom>
          <a:ln w="28575">
            <a:solidFill>
              <a:srgbClr val="16A117"/>
            </a:solidFill>
          </a:ln>
        </p:spPr>
        <p:style>
          <a:lnRef idx="1">
            <a:schemeClr val="accent1"/>
          </a:lnRef>
          <a:fillRef idx="0">
            <a:schemeClr val="accent1"/>
          </a:fillRef>
          <a:effectRef idx="0">
            <a:schemeClr val="accent1"/>
          </a:effectRef>
          <a:fontRef idx="minor">
            <a:schemeClr val="tx1"/>
          </a:fontRef>
        </p:style>
      </p:cxnSp>
      <p:sp>
        <p:nvSpPr>
          <p:cNvPr id="112" name="Chevron 111">
            <a:extLst>
              <a:ext uri="{FF2B5EF4-FFF2-40B4-BE49-F238E27FC236}">
                <a16:creationId xmlns:a16="http://schemas.microsoft.com/office/drawing/2014/main" id="{31E8FC45-4B6B-6245-A79F-CA1CD80F5222}"/>
              </a:ext>
            </a:extLst>
          </p:cNvPr>
          <p:cNvSpPr/>
          <p:nvPr/>
        </p:nvSpPr>
        <p:spPr>
          <a:xfrm>
            <a:off x="363508" y="4471271"/>
            <a:ext cx="5558780" cy="260566"/>
          </a:xfrm>
          <a:prstGeom prst="chevron">
            <a:avLst/>
          </a:prstGeom>
          <a:gradFill flip="none" rotWithShape="1">
            <a:gsLst>
              <a:gs pos="0">
                <a:srgbClr val="CC0099">
                  <a:tint val="66000"/>
                  <a:satMod val="160000"/>
                </a:srgbClr>
              </a:gs>
              <a:gs pos="50000">
                <a:srgbClr val="CC0099">
                  <a:tint val="44500"/>
                  <a:satMod val="160000"/>
                </a:srgbClr>
              </a:gs>
              <a:gs pos="100000">
                <a:srgbClr val="CC0099">
                  <a:tint val="23500"/>
                  <a:satMod val="16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96" b="1" dirty="0">
                <a:solidFill>
                  <a:schemeClr val="tx1"/>
                </a:solidFill>
              </a:rPr>
              <a:t>FCC Approval: Start of prototyping work             </a:t>
            </a:r>
            <a:r>
              <a:rPr lang="en-GB" sz="1596" dirty="0">
                <a:solidFill>
                  <a:srgbClr val="FFADC0"/>
                </a:solidFill>
              </a:rPr>
              <a:t>.</a:t>
            </a:r>
            <a:endParaRPr lang="en-GB" sz="1596" b="1" dirty="0">
              <a:solidFill>
                <a:schemeClr val="tx1"/>
              </a:solidFill>
            </a:endParaRPr>
          </a:p>
        </p:txBody>
      </p:sp>
      <p:sp>
        <p:nvSpPr>
          <p:cNvPr id="110" name="Chevron 109">
            <a:extLst>
              <a:ext uri="{FF2B5EF4-FFF2-40B4-BE49-F238E27FC236}">
                <a16:creationId xmlns:a16="http://schemas.microsoft.com/office/drawing/2014/main" id="{F3574D9E-6A50-B94E-8037-7D2B3B12B93D}"/>
              </a:ext>
            </a:extLst>
          </p:cNvPr>
          <p:cNvSpPr/>
          <p:nvPr/>
        </p:nvSpPr>
        <p:spPr>
          <a:xfrm flipH="1">
            <a:off x="6003714" y="4731841"/>
            <a:ext cx="5824778" cy="347392"/>
          </a:xfrm>
          <a:prstGeom prst="chevron">
            <a:avLst/>
          </a:prstGeom>
          <a:gradFill flip="none" rotWithShape="1">
            <a:gsLst>
              <a:gs pos="0">
                <a:srgbClr val="CC0099">
                  <a:tint val="66000"/>
                  <a:satMod val="160000"/>
                </a:srgbClr>
              </a:gs>
              <a:gs pos="50000">
                <a:srgbClr val="CC0099">
                  <a:tint val="44500"/>
                  <a:satMod val="160000"/>
                </a:srgbClr>
              </a:gs>
              <a:gs pos="100000">
                <a:srgbClr val="CC0099">
                  <a:tint val="23500"/>
                  <a:satMod val="16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96" b="1" dirty="0">
                <a:solidFill>
                  <a:schemeClr val="tx1"/>
                </a:solidFill>
              </a:rPr>
              <a:t>               European Strategy Update: FCC Recommendation</a:t>
            </a:r>
          </a:p>
        </p:txBody>
      </p:sp>
      <p:sp>
        <p:nvSpPr>
          <p:cNvPr id="113" name="Chevron 112">
            <a:extLst>
              <a:ext uri="{FF2B5EF4-FFF2-40B4-BE49-F238E27FC236}">
                <a16:creationId xmlns:a16="http://schemas.microsoft.com/office/drawing/2014/main" id="{DA33664A-39C6-624F-BD66-529EB819D302}"/>
              </a:ext>
            </a:extLst>
          </p:cNvPr>
          <p:cNvSpPr/>
          <p:nvPr/>
        </p:nvSpPr>
        <p:spPr>
          <a:xfrm flipH="1">
            <a:off x="6392637" y="4471230"/>
            <a:ext cx="5435855" cy="260610"/>
          </a:xfrm>
          <a:prstGeom prst="chevron">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96" b="1" dirty="0">
                <a:solidFill>
                  <a:schemeClr val="tx1"/>
                </a:solidFill>
              </a:rPr>
              <a:t>     FC</a:t>
            </a:r>
            <a:r>
              <a:rPr lang="en-GB" sz="1596" b="1" baseline="30000" dirty="0">
                <a:solidFill>
                  <a:schemeClr val="tx1"/>
                </a:solidFill>
              </a:rPr>
              <a:t>3</a:t>
            </a:r>
            <a:r>
              <a:rPr lang="en-GB" sz="1596" b="1" dirty="0">
                <a:solidFill>
                  <a:schemeClr val="tx1"/>
                </a:solidFill>
              </a:rPr>
              <a:t> formation, call for CDRs, collaboration forming</a:t>
            </a:r>
          </a:p>
        </p:txBody>
      </p:sp>
      <p:sp>
        <p:nvSpPr>
          <p:cNvPr id="33" name="Chevron 32">
            <a:extLst>
              <a:ext uri="{FF2B5EF4-FFF2-40B4-BE49-F238E27FC236}">
                <a16:creationId xmlns:a16="http://schemas.microsoft.com/office/drawing/2014/main" id="{A5AC53A9-29E9-0C40-9E1F-9DB8C798C1CF}"/>
              </a:ext>
            </a:extLst>
          </p:cNvPr>
          <p:cNvSpPr/>
          <p:nvPr/>
        </p:nvSpPr>
        <p:spPr>
          <a:xfrm>
            <a:off x="363508" y="4279444"/>
            <a:ext cx="5558780" cy="191825"/>
          </a:xfrm>
          <a:prstGeom prst="chevron">
            <a:avLst/>
          </a:prstGeom>
          <a:gradFill flip="none" rotWithShape="1">
            <a:gsLst>
              <a:gs pos="0">
                <a:srgbClr val="CC0099">
                  <a:tint val="66000"/>
                  <a:satMod val="160000"/>
                </a:srgbClr>
              </a:gs>
              <a:gs pos="50000">
                <a:srgbClr val="CC0099">
                  <a:tint val="44500"/>
                  <a:satMod val="160000"/>
                </a:srgbClr>
              </a:gs>
              <a:gs pos="100000">
                <a:srgbClr val="CC0099">
                  <a:tint val="23500"/>
                  <a:satMod val="16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68" b="1" dirty="0">
                <a:solidFill>
                  <a:schemeClr val="tx1"/>
                </a:solidFill>
              </a:rPr>
              <a:t>End of HL-LHC upgrade: more ATS personnel available      </a:t>
            </a:r>
            <a:r>
              <a:rPr lang="en-GB" sz="1368" b="1" dirty="0">
                <a:solidFill>
                  <a:srgbClr val="FFADC0"/>
                </a:solidFill>
              </a:rPr>
              <a:t>.</a:t>
            </a:r>
            <a:endParaRPr lang="en-GB" sz="1368" b="1" dirty="0">
              <a:solidFill>
                <a:schemeClr val="tx1"/>
              </a:solidFill>
            </a:endParaRPr>
          </a:p>
        </p:txBody>
      </p:sp>
      <p:sp>
        <p:nvSpPr>
          <p:cNvPr id="34" name="Chevron 33">
            <a:extLst>
              <a:ext uri="{FF2B5EF4-FFF2-40B4-BE49-F238E27FC236}">
                <a16:creationId xmlns:a16="http://schemas.microsoft.com/office/drawing/2014/main" id="{275E6F15-EB63-1A4A-8A12-BC7FA907AD60}"/>
              </a:ext>
            </a:extLst>
          </p:cNvPr>
          <p:cNvSpPr/>
          <p:nvPr/>
        </p:nvSpPr>
        <p:spPr>
          <a:xfrm flipH="1">
            <a:off x="6356568" y="3863280"/>
            <a:ext cx="5435855" cy="260610"/>
          </a:xfrm>
          <a:prstGeom prst="chevron">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96" b="1" dirty="0">
                <a:solidFill>
                  <a:schemeClr val="tx1"/>
                </a:solidFill>
              </a:rPr>
              <a:t>Detector CDRs (&gt;4) submitted to FC</a:t>
            </a:r>
            <a:r>
              <a:rPr lang="en-GB" sz="1596" b="1" baseline="30000" dirty="0">
                <a:solidFill>
                  <a:schemeClr val="tx1"/>
                </a:solidFill>
              </a:rPr>
              <a:t>3</a:t>
            </a:r>
            <a:endParaRPr lang="en-GB" sz="1596" b="1" dirty="0">
              <a:solidFill>
                <a:schemeClr val="tx1"/>
              </a:solidFill>
            </a:endParaRPr>
          </a:p>
        </p:txBody>
      </p:sp>
      <p:sp>
        <p:nvSpPr>
          <p:cNvPr id="35" name="Chevron 34">
            <a:extLst>
              <a:ext uri="{FF2B5EF4-FFF2-40B4-BE49-F238E27FC236}">
                <a16:creationId xmlns:a16="http://schemas.microsoft.com/office/drawing/2014/main" id="{178ED941-041F-854F-99F5-0566638CD847}"/>
              </a:ext>
            </a:extLst>
          </p:cNvPr>
          <p:cNvSpPr/>
          <p:nvPr/>
        </p:nvSpPr>
        <p:spPr>
          <a:xfrm flipH="1">
            <a:off x="6356568" y="2734152"/>
            <a:ext cx="5435855" cy="521136"/>
          </a:xfrm>
          <a:prstGeom prst="chevron">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96" b="1" dirty="0">
                <a:solidFill>
                  <a:schemeClr val="tx1"/>
                </a:solidFill>
              </a:rPr>
              <a:t>Detector component production</a:t>
            </a:r>
          </a:p>
          <a:p>
            <a:pPr algn="ctr"/>
            <a:r>
              <a:rPr lang="en-GB" sz="1596" b="1" dirty="0">
                <a:solidFill>
                  <a:schemeClr val="tx1"/>
                </a:solidFill>
              </a:rPr>
              <a:t>Four detector TDRs completed</a:t>
            </a:r>
          </a:p>
        </p:txBody>
      </p:sp>
      <p:sp>
        <p:nvSpPr>
          <p:cNvPr id="36" name="Chevron 35">
            <a:extLst>
              <a:ext uri="{FF2B5EF4-FFF2-40B4-BE49-F238E27FC236}">
                <a16:creationId xmlns:a16="http://schemas.microsoft.com/office/drawing/2014/main" id="{58BB66C1-0000-7C4C-A37B-7FF7ABE7B681}"/>
              </a:ext>
            </a:extLst>
          </p:cNvPr>
          <p:cNvSpPr/>
          <p:nvPr/>
        </p:nvSpPr>
        <p:spPr>
          <a:xfrm flipH="1">
            <a:off x="6356568" y="1691882"/>
            <a:ext cx="5435855" cy="260610"/>
          </a:xfrm>
          <a:prstGeom prst="chevron">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96" b="1" dirty="0">
                <a:solidFill>
                  <a:schemeClr val="tx1"/>
                </a:solidFill>
              </a:rPr>
              <a:t>Start detector installation</a:t>
            </a:r>
          </a:p>
        </p:txBody>
      </p:sp>
      <p:sp>
        <p:nvSpPr>
          <p:cNvPr id="37" name="Chevron 36">
            <a:extLst>
              <a:ext uri="{FF2B5EF4-FFF2-40B4-BE49-F238E27FC236}">
                <a16:creationId xmlns:a16="http://schemas.microsoft.com/office/drawing/2014/main" id="{EF8C2D32-6BF2-C640-838C-405E33C215AC}"/>
              </a:ext>
            </a:extLst>
          </p:cNvPr>
          <p:cNvSpPr/>
          <p:nvPr/>
        </p:nvSpPr>
        <p:spPr>
          <a:xfrm flipH="1">
            <a:off x="6356568" y="823322"/>
            <a:ext cx="5435855" cy="260610"/>
          </a:xfrm>
          <a:prstGeom prst="chevron">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96" b="1" dirty="0">
                <a:solidFill>
                  <a:schemeClr val="tx1"/>
                </a:solidFill>
              </a:rPr>
              <a:t>Start detector commissioning</a:t>
            </a:r>
          </a:p>
        </p:txBody>
      </p:sp>
      <p:sp>
        <p:nvSpPr>
          <p:cNvPr id="38" name="Chevron 37">
            <a:extLst>
              <a:ext uri="{FF2B5EF4-FFF2-40B4-BE49-F238E27FC236}">
                <a16:creationId xmlns:a16="http://schemas.microsoft.com/office/drawing/2014/main" id="{67496221-88E9-2641-82A1-CE9CD2B3AD31}"/>
              </a:ext>
            </a:extLst>
          </p:cNvPr>
          <p:cNvSpPr/>
          <p:nvPr/>
        </p:nvSpPr>
        <p:spPr>
          <a:xfrm>
            <a:off x="363508" y="1691881"/>
            <a:ext cx="5558780" cy="260568"/>
          </a:xfrm>
          <a:prstGeom prst="chevron">
            <a:avLst/>
          </a:prstGeom>
          <a:gradFill flip="none" rotWithShape="1">
            <a:gsLst>
              <a:gs pos="0">
                <a:srgbClr val="CC0099">
                  <a:tint val="66000"/>
                  <a:satMod val="160000"/>
                </a:srgbClr>
              </a:gs>
              <a:gs pos="50000">
                <a:srgbClr val="CC0099">
                  <a:tint val="44500"/>
                  <a:satMod val="160000"/>
                </a:srgbClr>
              </a:gs>
              <a:gs pos="100000">
                <a:srgbClr val="CC0099">
                  <a:tint val="23500"/>
                  <a:satMod val="16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96" b="1" dirty="0">
                <a:solidFill>
                  <a:schemeClr val="tx1"/>
                </a:solidFill>
              </a:rPr>
              <a:t>End of HL-LHC</a:t>
            </a:r>
          </a:p>
        </p:txBody>
      </p:sp>
      <p:sp>
        <p:nvSpPr>
          <p:cNvPr id="39" name="Chevron 38">
            <a:extLst>
              <a:ext uri="{FF2B5EF4-FFF2-40B4-BE49-F238E27FC236}">
                <a16:creationId xmlns:a16="http://schemas.microsoft.com/office/drawing/2014/main" id="{90D94652-7341-D744-9946-53CD57143F8D}"/>
              </a:ext>
            </a:extLst>
          </p:cNvPr>
          <p:cNvSpPr/>
          <p:nvPr/>
        </p:nvSpPr>
        <p:spPr>
          <a:xfrm>
            <a:off x="399577" y="3602712"/>
            <a:ext cx="5175287" cy="260566"/>
          </a:xfrm>
          <a:prstGeom prst="chevron">
            <a:avLst/>
          </a:prstGeom>
          <a:gradFill flip="none" rotWithShape="1">
            <a:gsLst>
              <a:gs pos="0">
                <a:srgbClr val="16A117">
                  <a:tint val="66000"/>
                  <a:satMod val="160000"/>
                </a:srgbClr>
              </a:gs>
              <a:gs pos="50000">
                <a:srgbClr val="16A117">
                  <a:tint val="44500"/>
                  <a:satMod val="160000"/>
                </a:srgbClr>
              </a:gs>
              <a:gs pos="100000">
                <a:srgbClr val="16A117">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96" b="1" dirty="0">
                <a:solidFill>
                  <a:schemeClr val="tx1"/>
                </a:solidFill>
              </a:rPr>
              <a:t>Start of ground-breaking and CE at IPs</a:t>
            </a:r>
          </a:p>
        </p:txBody>
      </p:sp>
      <p:sp>
        <p:nvSpPr>
          <p:cNvPr id="41" name="Chevron 40">
            <a:extLst>
              <a:ext uri="{FF2B5EF4-FFF2-40B4-BE49-F238E27FC236}">
                <a16:creationId xmlns:a16="http://schemas.microsoft.com/office/drawing/2014/main" id="{54BBA1CF-7581-2B45-9096-B507660B835B}"/>
              </a:ext>
            </a:extLst>
          </p:cNvPr>
          <p:cNvSpPr/>
          <p:nvPr/>
        </p:nvSpPr>
        <p:spPr>
          <a:xfrm>
            <a:off x="399577" y="2734153"/>
            <a:ext cx="5175287" cy="521133"/>
          </a:xfrm>
          <a:prstGeom prst="chevron">
            <a:avLst/>
          </a:prstGeom>
          <a:gradFill flip="none" rotWithShape="1">
            <a:gsLst>
              <a:gs pos="0">
                <a:srgbClr val="16A117">
                  <a:tint val="66000"/>
                  <a:satMod val="160000"/>
                </a:srgbClr>
              </a:gs>
              <a:gs pos="50000">
                <a:srgbClr val="16A117">
                  <a:tint val="44500"/>
                  <a:satMod val="160000"/>
                </a:srgbClr>
              </a:gs>
              <a:gs pos="100000">
                <a:srgbClr val="16A117">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96" b="1" dirty="0">
                <a:solidFill>
                  <a:schemeClr val="tx1"/>
                </a:solidFill>
              </a:rPr>
              <a:t>Industrialisation and component production</a:t>
            </a:r>
          </a:p>
          <a:p>
            <a:pPr algn="ctr"/>
            <a:r>
              <a:rPr lang="en-GB" sz="1596" b="1" dirty="0">
                <a:solidFill>
                  <a:schemeClr val="tx1"/>
                </a:solidFill>
              </a:rPr>
              <a:t>Technical design &amp; prototyping completed</a:t>
            </a:r>
          </a:p>
        </p:txBody>
      </p:sp>
      <p:sp>
        <p:nvSpPr>
          <p:cNvPr id="42" name="Chevron 41">
            <a:extLst>
              <a:ext uri="{FF2B5EF4-FFF2-40B4-BE49-F238E27FC236}">
                <a16:creationId xmlns:a16="http://schemas.microsoft.com/office/drawing/2014/main" id="{934E4D6A-0430-224E-A0CA-3D2F0981D98E}"/>
              </a:ext>
            </a:extLst>
          </p:cNvPr>
          <p:cNvSpPr/>
          <p:nvPr/>
        </p:nvSpPr>
        <p:spPr>
          <a:xfrm>
            <a:off x="363508" y="1952449"/>
            <a:ext cx="5175287" cy="260566"/>
          </a:xfrm>
          <a:prstGeom prst="chevron">
            <a:avLst/>
          </a:prstGeom>
          <a:gradFill flip="none" rotWithShape="1">
            <a:gsLst>
              <a:gs pos="0">
                <a:srgbClr val="16A117">
                  <a:tint val="66000"/>
                  <a:satMod val="160000"/>
                </a:srgbClr>
              </a:gs>
              <a:gs pos="50000">
                <a:srgbClr val="16A117">
                  <a:tint val="44500"/>
                  <a:satMod val="160000"/>
                </a:srgbClr>
              </a:gs>
              <a:gs pos="100000">
                <a:srgbClr val="16A117">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96" b="1" dirty="0">
                <a:solidFill>
                  <a:schemeClr val="tx1"/>
                </a:solidFill>
              </a:rPr>
              <a:t>Start accelerator installation</a:t>
            </a:r>
          </a:p>
        </p:txBody>
      </p:sp>
      <p:sp>
        <p:nvSpPr>
          <p:cNvPr id="46" name="Chevron 45">
            <a:extLst>
              <a:ext uri="{FF2B5EF4-FFF2-40B4-BE49-F238E27FC236}">
                <a16:creationId xmlns:a16="http://schemas.microsoft.com/office/drawing/2014/main" id="{C278F0AC-103E-AE41-9DB3-E1D8FDB8ADAB}"/>
              </a:ext>
            </a:extLst>
          </p:cNvPr>
          <p:cNvSpPr/>
          <p:nvPr/>
        </p:nvSpPr>
        <p:spPr>
          <a:xfrm>
            <a:off x="399577" y="910180"/>
            <a:ext cx="5175287" cy="260566"/>
          </a:xfrm>
          <a:prstGeom prst="chevron">
            <a:avLst/>
          </a:prstGeom>
          <a:gradFill flip="none" rotWithShape="1">
            <a:gsLst>
              <a:gs pos="0">
                <a:srgbClr val="16A117">
                  <a:tint val="66000"/>
                  <a:satMod val="160000"/>
                </a:srgbClr>
              </a:gs>
              <a:gs pos="50000">
                <a:srgbClr val="16A117">
                  <a:tint val="44500"/>
                  <a:satMod val="160000"/>
                </a:srgbClr>
              </a:gs>
              <a:gs pos="100000">
                <a:srgbClr val="16A117">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96" b="1" dirty="0">
                <a:solidFill>
                  <a:schemeClr val="tx1"/>
                </a:solidFill>
              </a:rPr>
              <a:t>Start accelerator commissioning</a:t>
            </a:r>
          </a:p>
        </p:txBody>
      </p:sp>
      <p:sp>
        <p:nvSpPr>
          <p:cNvPr id="62" name="Chevron 61">
            <a:extLst>
              <a:ext uri="{FF2B5EF4-FFF2-40B4-BE49-F238E27FC236}">
                <a16:creationId xmlns:a16="http://schemas.microsoft.com/office/drawing/2014/main" id="{6D564228-A509-3548-AA3B-48DF30AA35AA}"/>
              </a:ext>
            </a:extLst>
          </p:cNvPr>
          <p:cNvSpPr/>
          <p:nvPr/>
        </p:nvSpPr>
        <p:spPr>
          <a:xfrm flipH="1">
            <a:off x="6041714" y="4279445"/>
            <a:ext cx="5786778" cy="191827"/>
          </a:xfrm>
          <a:prstGeom prst="chevron">
            <a:avLst/>
          </a:prstGeom>
          <a:gradFill flip="none" rotWithShape="1">
            <a:gsLst>
              <a:gs pos="0">
                <a:srgbClr val="CC0099">
                  <a:tint val="66000"/>
                  <a:satMod val="160000"/>
                </a:srgbClr>
              </a:gs>
              <a:gs pos="50000">
                <a:srgbClr val="CC0099">
                  <a:tint val="44500"/>
                  <a:satMod val="160000"/>
                </a:srgbClr>
              </a:gs>
              <a:gs pos="100000">
                <a:srgbClr val="CC0099">
                  <a:tint val="23500"/>
                  <a:satMod val="16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68" b="1" dirty="0">
                <a:solidFill>
                  <a:schemeClr val="tx1"/>
                </a:solidFill>
              </a:rPr>
              <a:t>                End of HL-LHC upgrade: more detector experts available</a:t>
            </a:r>
          </a:p>
        </p:txBody>
      </p:sp>
      <p:cxnSp>
        <p:nvCxnSpPr>
          <p:cNvPr id="54" name="Straight Connector 53">
            <a:extLst>
              <a:ext uri="{FF2B5EF4-FFF2-40B4-BE49-F238E27FC236}">
                <a16:creationId xmlns:a16="http://schemas.microsoft.com/office/drawing/2014/main" id="{3FC0576A-D509-E245-9802-733819B00351}"/>
              </a:ext>
            </a:extLst>
          </p:cNvPr>
          <p:cNvCxnSpPr>
            <a:cxnSpLocks/>
          </p:cNvCxnSpPr>
          <p:nvPr/>
        </p:nvCxnSpPr>
        <p:spPr>
          <a:xfrm flipH="1" flipV="1">
            <a:off x="6425576" y="5252970"/>
            <a:ext cx="5055492" cy="694841"/>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7D205CE3-FAF5-5B4E-A933-1C7786CEB61E}"/>
              </a:ext>
            </a:extLst>
          </p:cNvPr>
          <p:cNvCxnSpPr>
            <a:cxnSpLocks/>
          </p:cNvCxnSpPr>
          <p:nvPr/>
        </p:nvCxnSpPr>
        <p:spPr>
          <a:xfrm flipH="1" flipV="1">
            <a:off x="6313140" y="5252974"/>
            <a:ext cx="2301682" cy="69483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5748DC95-7391-8F4B-B6AB-9C4CC4E2EE89}"/>
              </a:ext>
            </a:extLst>
          </p:cNvPr>
          <p:cNvCxnSpPr>
            <a:cxnSpLocks/>
          </p:cNvCxnSpPr>
          <p:nvPr/>
        </p:nvCxnSpPr>
        <p:spPr>
          <a:xfrm flipV="1">
            <a:off x="2610906" y="5252974"/>
            <a:ext cx="3007387" cy="694838"/>
          </a:xfrm>
          <a:prstGeom prst="line">
            <a:avLst/>
          </a:prstGeom>
          <a:ln w="9525">
            <a:solidFill>
              <a:srgbClr val="16A117"/>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A024E80D-9B61-C044-8FB1-593F1974DA2C}"/>
              </a:ext>
            </a:extLst>
          </p:cNvPr>
          <p:cNvCxnSpPr>
            <a:cxnSpLocks/>
            <a:stCxn id="5" idx="0"/>
          </p:cNvCxnSpPr>
          <p:nvPr/>
        </p:nvCxnSpPr>
        <p:spPr>
          <a:xfrm flipV="1">
            <a:off x="1845489" y="5252975"/>
            <a:ext cx="3772804" cy="694845"/>
          </a:xfrm>
          <a:prstGeom prst="line">
            <a:avLst/>
          </a:prstGeom>
          <a:ln w="9525">
            <a:solidFill>
              <a:srgbClr val="16A117"/>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08359690-F210-304D-9A79-83ED0361CB4C}"/>
              </a:ext>
            </a:extLst>
          </p:cNvPr>
          <p:cNvCxnSpPr>
            <a:cxnSpLocks/>
          </p:cNvCxnSpPr>
          <p:nvPr/>
        </p:nvCxnSpPr>
        <p:spPr>
          <a:xfrm flipV="1">
            <a:off x="1145211" y="5252974"/>
            <a:ext cx="4473081" cy="694838"/>
          </a:xfrm>
          <a:prstGeom prst="line">
            <a:avLst/>
          </a:prstGeom>
          <a:ln w="9525">
            <a:solidFill>
              <a:srgbClr val="16A117"/>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48EA7F63-758D-1C4E-A6ED-3B7CE54D2614}"/>
              </a:ext>
            </a:extLst>
          </p:cNvPr>
          <p:cNvCxnSpPr>
            <a:cxnSpLocks/>
          </p:cNvCxnSpPr>
          <p:nvPr/>
        </p:nvCxnSpPr>
        <p:spPr>
          <a:xfrm flipH="1" flipV="1">
            <a:off x="6313140" y="5252974"/>
            <a:ext cx="3029104" cy="694838"/>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92D5E1F2-A968-CC43-A537-BAB79EAE91CC}"/>
              </a:ext>
            </a:extLst>
          </p:cNvPr>
          <p:cNvCxnSpPr>
            <a:cxnSpLocks/>
            <a:stCxn id="7" idx="0"/>
          </p:cNvCxnSpPr>
          <p:nvPr/>
        </p:nvCxnSpPr>
        <p:spPr>
          <a:xfrm flipH="1" flipV="1">
            <a:off x="6454283" y="5252959"/>
            <a:ext cx="3576595" cy="694863"/>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09" name="Chevron 108">
            <a:extLst>
              <a:ext uri="{FF2B5EF4-FFF2-40B4-BE49-F238E27FC236}">
                <a16:creationId xmlns:a16="http://schemas.microsoft.com/office/drawing/2014/main" id="{5921532A-57DE-1E45-89AF-48B71540A26E}"/>
              </a:ext>
            </a:extLst>
          </p:cNvPr>
          <p:cNvSpPr/>
          <p:nvPr/>
        </p:nvSpPr>
        <p:spPr>
          <a:xfrm flipH="1">
            <a:off x="6351665" y="5079245"/>
            <a:ext cx="5476826" cy="260562"/>
          </a:xfrm>
          <a:prstGeom prst="chevron">
            <a:avLst>
              <a:gd name="adj" fmla="val 52753"/>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96" b="1" dirty="0">
                <a:solidFill>
                  <a:schemeClr val="tx1"/>
                </a:solidFill>
                <a:latin typeface="Corbel" panose="020B0503020204020204" pitchFamily="34" charset="0"/>
              </a:rPr>
              <a:t>           Detector </a:t>
            </a:r>
            <a:r>
              <a:rPr lang="en-GB" sz="1596" b="1" dirty="0" err="1">
                <a:solidFill>
                  <a:schemeClr val="tx1"/>
                </a:solidFill>
                <a:latin typeface="Corbel" panose="020B0503020204020204" pitchFamily="34" charset="0"/>
              </a:rPr>
              <a:t>EoI</a:t>
            </a:r>
            <a:r>
              <a:rPr lang="en-GB" sz="1596" b="1" dirty="0">
                <a:solidFill>
                  <a:schemeClr val="tx1"/>
                </a:solidFill>
                <a:latin typeface="Corbel" panose="020B0503020204020204" pitchFamily="34" charset="0"/>
              </a:rPr>
              <a:t> submission by the community</a:t>
            </a:r>
          </a:p>
        </p:txBody>
      </p:sp>
      <p:sp>
        <p:nvSpPr>
          <p:cNvPr id="104" name="TextBox 103">
            <a:extLst>
              <a:ext uri="{FF2B5EF4-FFF2-40B4-BE49-F238E27FC236}">
                <a16:creationId xmlns:a16="http://schemas.microsoft.com/office/drawing/2014/main" id="{8A2ED28C-AC03-674B-81A1-FFED0FBA08F3}"/>
              </a:ext>
            </a:extLst>
          </p:cNvPr>
          <p:cNvSpPr txBox="1"/>
          <p:nvPr/>
        </p:nvSpPr>
        <p:spPr>
          <a:xfrm>
            <a:off x="6356569" y="215330"/>
            <a:ext cx="611065" cy="5103448"/>
          </a:xfrm>
          <a:prstGeom prst="rect">
            <a:avLst/>
          </a:prstGeom>
          <a:noFill/>
        </p:spPr>
        <p:txBody>
          <a:bodyPr wrap="none" rtlCol="0">
            <a:spAutoFit/>
          </a:bodyPr>
          <a:lstStyle/>
          <a:p>
            <a:pPr>
              <a:spcAft>
                <a:spcPts val="228"/>
              </a:spcAft>
            </a:pPr>
            <a:r>
              <a:rPr lang="en-GB" sz="1197" dirty="0"/>
              <a:t> </a:t>
            </a:r>
          </a:p>
          <a:p>
            <a:pPr>
              <a:spcAft>
                <a:spcPts val="228"/>
              </a:spcAft>
            </a:pPr>
            <a:r>
              <a:rPr lang="en-GB" sz="1197" dirty="0"/>
              <a:t>– 2047</a:t>
            </a:r>
          </a:p>
          <a:p>
            <a:pPr>
              <a:spcAft>
                <a:spcPts val="228"/>
              </a:spcAft>
            </a:pPr>
            <a:r>
              <a:rPr lang="en-GB" sz="1197" dirty="0"/>
              <a:t>– 2046</a:t>
            </a:r>
          </a:p>
          <a:p>
            <a:pPr>
              <a:spcAft>
                <a:spcPts val="228"/>
              </a:spcAft>
            </a:pPr>
            <a:r>
              <a:rPr lang="en-GB" sz="1197" dirty="0"/>
              <a:t>– </a:t>
            </a:r>
            <a:r>
              <a:rPr lang="en-GB" sz="1197" b="1" dirty="0">
                <a:solidFill>
                  <a:schemeClr val="bg1"/>
                </a:solidFill>
              </a:rPr>
              <a:t>2045</a:t>
            </a:r>
          </a:p>
          <a:p>
            <a:pPr>
              <a:spcAft>
                <a:spcPts val="228"/>
              </a:spcAft>
            </a:pPr>
            <a:r>
              <a:rPr lang="en-GB" sz="1197" dirty="0"/>
              <a:t>– 2044</a:t>
            </a:r>
          </a:p>
          <a:p>
            <a:pPr>
              <a:spcAft>
                <a:spcPts val="228"/>
              </a:spcAft>
            </a:pPr>
            <a:r>
              <a:rPr lang="en-GB" sz="1197" dirty="0"/>
              <a:t>– 2043</a:t>
            </a:r>
          </a:p>
          <a:p>
            <a:pPr>
              <a:spcAft>
                <a:spcPts val="228"/>
              </a:spcAft>
            </a:pPr>
            <a:r>
              <a:rPr lang="en-GB" sz="1197" dirty="0"/>
              <a:t>– 2042</a:t>
            </a:r>
          </a:p>
          <a:p>
            <a:pPr>
              <a:spcAft>
                <a:spcPts val="228"/>
              </a:spcAft>
            </a:pPr>
            <a:r>
              <a:rPr lang="en-GB" sz="1197" dirty="0"/>
              <a:t>– </a:t>
            </a:r>
            <a:r>
              <a:rPr lang="en-GB" sz="1197" b="1" dirty="0">
                <a:solidFill>
                  <a:schemeClr val="bg1"/>
                </a:solidFill>
              </a:rPr>
              <a:t>2041</a:t>
            </a:r>
          </a:p>
          <a:p>
            <a:pPr>
              <a:spcAft>
                <a:spcPts val="228"/>
              </a:spcAft>
            </a:pPr>
            <a:r>
              <a:rPr lang="en-GB" sz="1197" dirty="0"/>
              <a:t>– 2040</a:t>
            </a:r>
          </a:p>
          <a:p>
            <a:pPr>
              <a:spcAft>
                <a:spcPts val="228"/>
              </a:spcAft>
            </a:pPr>
            <a:r>
              <a:rPr lang="en-GB" sz="1197" dirty="0"/>
              <a:t>– 2039</a:t>
            </a:r>
          </a:p>
          <a:p>
            <a:pPr>
              <a:spcAft>
                <a:spcPts val="228"/>
              </a:spcAft>
            </a:pPr>
            <a:r>
              <a:rPr lang="en-GB" sz="1197" dirty="0"/>
              <a:t>– 2038</a:t>
            </a:r>
          </a:p>
          <a:p>
            <a:pPr>
              <a:spcAft>
                <a:spcPts val="228"/>
              </a:spcAft>
            </a:pPr>
            <a:r>
              <a:rPr lang="en-GB" sz="1197" dirty="0"/>
              <a:t>– 2037</a:t>
            </a:r>
          </a:p>
          <a:p>
            <a:pPr>
              <a:spcAft>
                <a:spcPts val="228"/>
              </a:spcAft>
            </a:pPr>
            <a:r>
              <a:rPr lang="en-GB" sz="1197" dirty="0"/>
              <a:t>– </a:t>
            </a:r>
            <a:r>
              <a:rPr lang="en-GB" sz="1197" b="1" dirty="0">
                <a:solidFill>
                  <a:schemeClr val="bg1"/>
                </a:solidFill>
              </a:rPr>
              <a:t>2036</a:t>
            </a:r>
          </a:p>
          <a:p>
            <a:pPr>
              <a:spcAft>
                <a:spcPts val="228"/>
              </a:spcAft>
            </a:pPr>
            <a:r>
              <a:rPr lang="en-GB" sz="1197" dirty="0"/>
              <a:t>– </a:t>
            </a:r>
            <a:r>
              <a:rPr lang="en-GB" sz="1197" b="1" dirty="0">
                <a:solidFill>
                  <a:schemeClr val="bg1"/>
                </a:solidFill>
              </a:rPr>
              <a:t>2035</a:t>
            </a:r>
          </a:p>
          <a:p>
            <a:pPr>
              <a:spcAft>
                <a:spcPts val="228"/>
              </a:spcAft>
            </a:pPr>
            <a:r>
              <a:rPr lang="en-GB" sz="1197" dirty="0"/>
              <a:t>– 2034</a:t>
            </a:r>
          </a:p>
          <a:p>
            <a:pPr>
              <a:spcAft>
                <a:spcPts val="228"/>
              </a:spcAft>
            </a:pPr>
            <a:r>
              <a:rPr lang="en-GB" sz="1197" dirty="0"/>
              <a:t>– 2033</a:t>
            </a:r>
          </a:p>
          <a:p>
            <a:pPr>
              <a:spcAft>
                <a:spcPts val="228"/>
              </a:spcAft>
            </a:pPr>
            <a:r>
              <a:rPr lang="en-GB" sz="1197" dirty="0"/>
              <a:t>– 2032</a:t>
            </a:r>
          </a:p>
          <a:p>
            <a:pPr>
              <a:spcAft>
                <a:spcPts val="228"/>
              </a:spcAft>
            </a:pPr>
            <a:r>
              <a:rPr lang="en-GB" sz="1197" dirty="0"/>
              <a:t>– </a:t>
            </a:r>
            <a:r>
              <a:rPr lang="en-GB" sz="1197" b="1" dirty="0">
                <a:solidFill>
                  <a:schemeClr val="bg1"/>
                </a:solidFill>
              </a:rPr>
              <a:t>2031</a:t>
            </a:r>
          </a:p>
          <a:p>
            <a:pPr>
              <a:spcAft>
                <a:spcPts val="228"/>
              </a:spcAft>
            </a:pPr>
            <a:r>
              <a:rPr lang="en-GB" sz="1197" dirty="0"/>
              <a:t>– 2030</a:t>
            </a:r>
          </a:p>
          <a:p>
            <a:pPr>
              <a:spcAft>
                <a:spcPts val="228"/>
              </a:spcAft>
            </a:pPr>
            <a:r>
              <a:rPr lang="en-GB" sz="1197" dirty="0"/>
              <a:t>– </a:t>
            </a:r>
            <a:r>
              <a:rPr lang="en-GB" sz="1197" b="1" dirty="0">
                <a:solidFill>
                  <a:schemeClr val="bg1"/>
                </a:solidFill>
              </a:rPr>
              <a:t>2029</a:t>
            </a:r>
          </a:p>
          <a:p>
            <a:pPr>
              <a:spcAft>
                <a:spcPts val="228"/>
              </a:spcAft>
            </a:pPr>
            <a:r>
              <a:rPr lang="en-GB" sz="1197" dirty="0"/>
              <a:t>– </a:t>
            </a:r>
            <a:r>
              <a:rPr lang="en-GB" sz="1197" b="1" dirty="0">
                <a:solidFill>
                  <a:schemeClr val="bg1"/>
                </a:solidFill>
              </a:rPr>
              <a:t>2028</a:t>
            </a:r>
          </a:p>
          <a:p>
            <a:pPr>
              <a:spcAft>
                <a:spcPts val="228"/>
              </a:spcAft>
            </a:pPr>
            <a:r>
              <a:rPr lang="en-GB" sz="1197" dirty="0"/>
              <a:t>– </a:t>
            </a:r>
            <a:r>
              <a:rPr lang="en-GB" sz="1197" b="1" dirty="0">
                <a:solidFill>
                  <a:schemeClr val="bg1"/>
                </a:solidFill>
              </a:rPr>
              <a:t>2027</a:t>
            </a:r>
          </a:p>
          <a:p>
            <a:pPr>
              <a:spcAft>
                <a:spcPts val="228"/>
              </a:spcAft>
            </a:pPr>
            <a:r>
              <a:rPr lang="en-GB" sz="1197" dirty="0"/>
              <a:t>– </a:t>
            </a:r>
            <a:r>
              <a:rPr lang="en-GB" sz="1197" b="1" dirty="0">
                <a:solidFill>
                  <a:schemeClr val="bg1"/>
                </a:solidFill>
              </a:rPr>
              <a:t>2026</a:t>
            </a:r>
          </a:p>
          <a:p>
            <a:pPr>
              <a:spcAft>
                <a:spcPts val="228"/>
              </a:spcAft>
            </a:pPr>
            <a:r>
              <a:rPr lang="en-GB" sz="1197" dirty="0"/>
              <a:t>– </a:t>
            </a:r>
            <a:r>
              <a:rPr lang="en-GB" sz="1197" b="1" dirty="0">
                <a:solidFill>
                  <a:schemeClr val="bg1"/>
                </a:solidFill>
              </a:rPr>
              <a:t>2025</a:t>
            </a:r>
          </a:p>
        </p:txBody>
      </p:sp>
      <p:sp>
        <p:nvSpPr>
          <p:cNvPr id="106" name="Chevron 105">
            <a:extLst>
              <a:ext uri="{FF2B5EF4-FFF2-40B4-BE49-F238E27FC236}">
                <a16:creationId xmlns:a16="http://schemas.microsoft.com/office/drawing/2014/main" id="{7FA61849-84AB-774E-830E-46773ACD5E77}"/>
              </a:ext>
            </a:extLst>
          </p:cNvPr>
          <p:cNvSpPr/>
          <p:nvPr/>
        </p:nvSpPr>
        <p:spPr>
          <a:xfrm>
            <a:off x="363508" y="5079263"/>
            <a:ext cx="5175287" cy="260566"/>
          </a:xfrm>
          <a:prstGeom prst="chevron">
            <a:avLst/>
          </a:prstGeom>
          <a:gradFill flip="none" rotWithShape="1">
            <a:gsLst>
              <a:gs pos="0">
                <a:srgbClr val="16A117">
                  <a:tint val="66000"/>
                  <a:satMod val="160000"/>
                </a:srgbClr>
              </a:gs>
              <a:gs pos="50000">
                <a:srgbClr val="16A117">
                  <a:tint val="44500"/>
                  <a:satMod val="160000"/>
                </a:srgbClr>
              </a:gs>
              <a:gs pos="100000">
                <a:srgbClr val="16A117">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96" b="1" dirty="0">
                <a:solidFill>
                  <a:schemeClr val="tx1"/>
                </a:solidFill>
              </a:rPr>
              <a:t>FCC Feasibility Study Report</a:t>
            </a:r>
          </a:p>
        </p:txBody>
      </p:sp>
      <p:sp>
        <p:nvSpPr>
          <p:cNvPr id="103" name="TextBox 102">
            <a:extLst>
              <a:ext uri="{FF2B5EF4-FFF2-40B4-BE49-F238E27FC236}">
                <a16:creationId xmlns:a16="http://schemas.microsoft.com/office/drawing/2014/main" id="{B7FE2D4F-E8BC-0246-9BB1-15C1E905BC48}"/>
              </a:ext>
            </a:extLst>
          </p:cNvPr>
          <p:cNvSpPr txBox="1"/>
          <p:nvPr/>
        </p:nvSpPr>
        <p:spPr>
          <a:xfrm>
            <a:off x="4880018" y="215330"/>
            <a:ext cx="611065" cy="5103448"/>
          </a:xfrm>
          <a:prstGeom prst="rect">
            <a:avLst/>
          </a:prstGeom>
          <a:noFill/>
        </p:spPr>
        <p:txBody>
          <a:bodyPr wrap="none" rtlCol="0">
            <a:spAutoFit/>
          </a:bodyPr>
          <a:lstStyle/>
          <a:p>
            <a:pPr>
              <a:spcAft>
                <a:spcPts val="228"/>
              </a:spcAft>
            </a:pPr>
            <a:endParaRPr lang="en-GB" sz="1197" dirty="0"/>
          </a:p>
          <a:p>
            <a:pPr>
              <a:spcAft>
                <a:spcPts val="228"/>
              </a:spcAft>
            </a:pPr>
            <a:r>
              <a:rPr lang="en-GB" sz="1197" dirty="0"/>
              <a:t>2047 –</a:t>
            </a:r>
          </a:p>
          <a:p>
            <a:pPr>
              <a:spcAft>
                <a:spcPts val="228"/>
              </a:spcAft>
            </a:pPr>
            <a:r>
              <a:rPr lang="en-GB" sz="1197" dirty="0"/>
              <a:t>2046 –</a:t>
            </a:r>
          </a:p>
          <a:p>
            <a:pPr>
              <a:spcAft>
                <a:spcPts val="228"/>
              </a:spcAft>
            </a:pPr>
            <a:r>
              <a:rPr lang="en-GB" sz="1197" b="1" dirty="0">
                <a:solidFill>
                  <a:schemeClr val="bg1"/>
                </a:solidFill>
              </a:rPr>
              <a:t>2045</a:t>
            </a:r>
            <a:r>
              <a:rPr lang="en-GB" sz="1197" dirty="0"/>
              <a:t> –</a:t>
            </a:r>
          </a:p>
          <a:p>
            <a:pPr>
              <a:spcAft>
                <a:spcPts val="228"/>
              </a:spcAft>
            </a:pPr>
            <a:r>
              <a:rPr lang="en-GB" sz="1197" dirty="0"/>
              <a:t>2044 –</a:t>
            </a:r>
          </a:p>
          <a:p>
            <a:pPr>
              <a:spcAft>
                <a:spcPts val="228"/>
              </a:spcAft>
            </a:pPr>
            <a:r>
              <a:rPr lang="en-GB" sz="1197" dirty="0"/>
              <a:t>2043 –</a:t>
            </a:r>
          </a:p>
          <a:p>
            <a:pPr>
              <a:spcAft>
                <a:spcPts val="228"/>
              </a:spcAft>
            </a:pPr>
            <a:r>
              <a:rPr lang="en-GB" sz="1197" dirty="0"/>
              <a:t>2042 –</a:t>
            </a:r>
          </a:p>
          <a:p>
            <a:pPr>
              <a:spcAft>
                <a:spcPts val="228"/>
              </a:spcAft>
            </a:pPr>
            <a:r>
              <a:rPr lang="en-GB" sz="1197" b="1" dirty="0">
                <a:solidFill>
                  <a:schemeClr val="bg1"/>
                </a:solidFill>
              </a:rPr>
              <a:t>2041</a:t>
            </a:r>
            <a:r>
              <a:rPr lang="en-GB" sz="1197" dirty="0"/>
              <a:t> –</a:t>
            </a:r>
          </a:p>
          <a:p>
            <a:pPr>
              <a:spcAft>
                <a:spcPts val="228"/>
              </a:spcAft>
            </a:pPr>
            <a:r>
              <a:rPr lang="en-GB" sz="1197" b="1" dirty="0">
                <a:solidFill>
                  <a:schemeClr val="bg1"/>
                </a:solidFill>
              </a:rPr>
              <a:t>2040</a:t>
            </a:r>
            <a:r>
              <a:rPr lang="en-GB" sz="1197" dirty="0"/>
              <a:t> –</a:t>
            </a:r>
          </a:p>
          <a:p>
            <a:pPr>
              <a:spcAft>
                <a:spcPts val="228"/>
              </a:spcAft>
            </a:pPr>
            <a:r>
              <a:rPr lang="en-GB" sz="1197" dirty="0"/>
              <a:t>2039 –</a:t>
            </a:r>
          </a:p>
          <a:p>
            <a:pPr>
              <a:spcAft>
                <a:spcPts val="228"/>
              </a:spcAft>
            </a:pPr>
            <a:r>
              <a:rPr lang="en-GB" sz="1197" dirty="0"/>
              <a:t>2038 –</a:t>
            </a:r>
          </a:p>
          <a:p>
            <a:pPr>
              <a:spcAft>
                <a:spcPts val="228"/>
              </a:spcAft>
            </a:pPr>
            <a:r>
              <a:rPr lang="en-GB" sz="1197" dirty="0"/>
              <a:t>2037 –</a:t>
            </a:r>
          </a:p>
          <a:p>
            <a:pPr>
              <a:spcAft>
                <a:spcPts val="228"/>
              </a:spcAft>
            </a:pPr>
            <a:r>
              <a:rPr lang="en-GB" sz="1197" b="1" dirty="0">
                <a:solidFill>
                  <a:schemeClr val="bg1"/>
                </a:solidFill>
              </a:rPr>
              <a:t>2036</a:t>
            </a:r>
            <a:r>
              <a:rPr lang="en-GB" sz="1197" dirty="0"/>
              <a:t> –</a:t>
            </a:r>
          </a:p>
          <a:p>
            <a:pPr>
              <a:spcAft>
                <a:spcPts val="228"/>
              </a:spcAft>
            </a:pPr>
            <a:r>
              <a:rPr lang="en-GB" sz="1197" b="1" dirty="0">
                <a:solidFill>
                  <a:schemeClr val="bg1"/>
                </a:solidFill>
              </a:rPr>
              <a:t>2035</a:t>
            </a:r>
            <a:r>
              <a:rPr lang="en-GB" sz="1197" dirty="0"/>
              <a:t> –</a:t>
            </a:r>
          </a:p>
          <a:p>
            <a:pPr>
              <a:spcAft>
                <a:spcPts val="228"/>
              </a:spcAft>
            </a:pPr>
            <a:r>
              <a:rPr lang="en-GB" sz="1197" dirty="0"/>
              <a:t>2034 –</a:t>
            </a:r>
          </a:p>
          <a:p>
            <a:pPr>
              <a:spcAft>
                <a:spcPts val="228"/>
              </a:spcAft>
            </a:pPr>
            <a:r>
              <a:rPr lang="en-GB" sz="1197" dirty="0"/>
              <a:t>2033 –</a:t>
            </a:r>
          </a:p>
          <a:p>
            <a:pPr>
              <a:spcAft>
                <a:spcPts val="228"/>
              </a:spcAft>
            </a:pPr>
            <a:r>
              <a:rPr lang="en-GB" sz="1197" dirty="0"/>
              <a:t>2032 –</a:t>
            </a:r>
          </a:p>
          <a:p>
            <a:pPr>
              <a:spcAft>
                <a:spcPts val="228"/>
              </a:spcAft>
            </a:pPr>
            <a:r>
              <a:rPr lang="en-GB" sz="1197" dirty="0"/>
              <a:t>2031 –</a:t>
            </a:r>
          </a:p>
          <a:p>
            <a:pPr>
              <a:spcAft>
                <a:spcPts val="228"/>
              </a:spcAft>
            </a:pPr>
            <a:r>
              <a:rPr lang="en-GB" sz="1197" dirty="0"/>
              <a:t>2030 –</a:t>
            </a:r>
          </a:p>
          <a:p>
            <a:pPr>
              <a:spcAft>
                <a:spcPts val="228"/>
              </a:spcAft>
            </a:pPr>
            <a:r>
              <a:rPr lang="en-GB" sz="1197" b="1" dirty="0">
                <a:solidFill>
                  <a:schemeClr val="bg1"/>
                </a:solidFill>
              </a:rPr>
              <a:t>2029</a:t>
            </a:r>
            <a:r>
              <a:rPr lang="en-GB" sz="1197" dirty="0"/>
              <a:t> –</a:t>
            </a:r>
          </a:p>
          <a:p>
            <a:pPr>
              <a:spcAft>
                <a:spcPts val="228"/>
              </a:spcAft>
            </a:pPr>
            <a:r>
              <a:rPr lang="en-GB" sz="1197" b="1" dirty="0">
                <a:solidFill>
                  <a:schemeClr val="bg1"/>
                </a:solidFill>
              </a:rPr>
              <a:t>2028</a:t>
            </a:r>
            <a:r>
              <a:rPr lang="en-GB" sz="1197" dirty="0"/>
              <a:t> –</a:t>
            </a:r>
          </a:p>
          <a:p>
            <a:pPr>
              <a:spcAft>
                <a:spcPts val="228"/>
              </a:spcAft>
            </a:pPr>
            <a:r>
              <a:rPr lang="en-GB" sz="1197" dirty="0"/>
              <a:t>2027 –</a:t>
            </a:r>
          </a:p>
          <a:p>
            <a:pPr>
              <a:spcAft>
                <a:spcPts val="228"/>
              </a:spcAft>
            </a:pPr>
            <a:r>
              <a:rPr lang="en-GB" sz="1197" dirty="0"/>
              <a:t>2026 –</a:t>
            </a:r>
          </a:p>
          <a:p>
            <a:pPr>
              <a:spcAft>
                <a:spcPts val="228"/>
              </a:spcAft>
            </a:pPr>
            <a:r>
              <a:rPr lang="en-GB" sz="1197" b="1" dirty="0">
                <a:solidFill>
                  <a:schemeClr val="bg1"/>
                </a:solidFill>
              </a:rPr>
              <a:t>2025</a:t>
            </a:r>
            <a:r>
              <a:rPr lang="en-GB" sz="1197" dirty="0"/>
              <a:t> –</a:t>
            </a:r>
          </a:p>
        </p:txBody>
      </p:sp>
    </p:spTree>
    <p:extLst>
      <p:ext uri="{BB962C8B-B14F-4D97-AF65-F5344CB8AC3E}">
        <p14:creationId xmlns:p14="http://schemas.microsoft.com/office/powerpoint/2010/main" val="27476958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Content Placeholder 6">
            <a:extLst>
              <a:ext uri="{FF2B5EF4-FFF2-40B4-BE49-F238E27FC236}">
                <a16:creationId xmlns:a16="http://schemas.microsoft.com/office/drawing/2014/main" id="{EEE120BE-3B1A-CE8B-5427-7506B2B4213F}"/>
              </a:ext>
            </a:extLst>
          </p:cNvPr>
          <p:cNvPicPr>
            <a:picLocks noChangeAspect="1"/>
          </p:cNvPicPr>
          <p:nvPr/>
        </p:nvPicPr>
        <p:blipFill rotWithShape="1">
          <a:blip r:embed="rId2"/>
          <a:srcRect t="7782" b="26122"/>
          <a:stretch/>
        </p:blipFill>
        <p:spPr>
          <a:xfrm>
            <a:off x="11929" y="537837"/>
            <a:ext cx="12201097" cy="6320163"/>
          </a:xfrm>
          <a:prstGeom prst="rect">
            <a:avLst/>
          </a:prstGeom>
          <a:ln>
            <a:solidFill>
              <a:srgbClr val="FF0000"/>
            </a:solidFill>
          </a:ln>
        </p:spPr>
      </p:pic>
      <p:sp>
        <p:nvSpPr>
          <p:cNvPr id="36" name="Rounded Rectangle 8">
            <a:extLst>
              <a:ext uri="{FF2B5EF4-FFF2-40B4-BE49-F238E27FC236}">
                <a16:creationId xmlns:a16="http://schemas.microsoft.com/office/drawing/2014/main" id="{88A86CD9-9F81-584C-9AFB-9824F18CCAB3}"/>
              </a:ext>
            </a:extLst>
          </p:cNvPr>
          <p:cNvSpPr/>
          <p:nvPr/>
        </p:nvSpPr>
        <p:spPr>
          <a:xfrm>
            <a:off x="1856074" y="4051920"/>
            <a:ext cx="1440000" cy="1440000"/>
          </a:xfrm>
          <a:prstGeom prst="roundRect">
            <a:avLst>
              <a:gd name="adj" fmla="val 4512"/>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32</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Companies</a:t>
            </a:r>
          </a:p>
        </p:txBody>
      </p:sp>
      <p:sp>
        <p:nvSpPr>
          <p:cNvPr id="37" name="Rounded Rectangle 9">
            <a:extLst>
              <a:ext uri="{FF2B5EF4-FFF2-40B4-BE49-F238E27FC236}">
                <a16:creationId xmlns:a16="http://schemas.microsoft.com/office/drawing/2014/main" id="{A17CA0EB-1B64-5273-861F-7DFF2B3D69DC}"/>
              </a:ext>
            </a:extLst>
          </p:cNvPr>
          <p:cNvSpPr/>
          <p:nvPr/>
        </p:nvSpPr>
        <p:spPr>
          <a:xfrm>
            <a:off x="5024347" y="4051920"/>
            <a:ext cx="1440000" cy="1440000"/>
          </a:xfrm>
          <a:prstGeom prst="roundRect">
            <a:avLst>
              <a:gd name="adj" fmla="val 4512"/>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34</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Countries</a:t>
            </a:r>
          </a:p>
        </p:txBody>
      </p:sp>
      <p:sp>
        <p:nvSpPr>
          <p:cNvPr id="38" name="Rounded Rectangle 10">
            <a:extLst>
              <a:ext uri="{FF2B5EF4-FFF2-40B4-BE49-F238E27FC236}">
                <a16:creationId xmlns:a16="http://schemas.microsoft.com/office/drawing/2014/main" id="{04EDC67D-5544-87EE-D830-584D572D109F}"/>
              </a:ext>
            </a:extLst>
          </p:cNvPr>
          <p:cNvSpPr/>
          <p:nvPr/>
        </p:nvSpPr>
        <p:spPr>
          <a:xfrm>
            <a:off x="190247" y="4051920"/>
            <a:ext cx="1495977" cy="1440000"/>
          </a:xfrm>
          <a:prstGeom prst="roundRect">
            <a:avLst>
              <a:gd name="adj" fmla="val 4512"/>
            </a:avLst>
          </a:prstGeom>
          <a:solidFill>
            <a:srgbClr val="FF85FF"/>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150</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Institutes</a:t>
            </a:r>
          </a:p>
        </p:txBody>
      </p:sp>
      <p:grpSp>
        <p:nvGrpSpPr>
          <p:cNvPr id="39" name="Group 38">
            <a:extLst>
              <a:ext uri="{FF2B5EF4-FFF2-40B4-BE49-F238E27FC236}">
                <a16:creationId xmlns:a16="http://schemas.microsoft.com/office/drawing/2014/main" id="{971185BF-1292-E158-6A00-13E479E847F8}"/>
              </a:ext>
            </a:extLst>
          </p:cNvPr>
          <p:cNvGrpSpPr/>
          <p:nvPr/>
        </p:nvGrpSpPr>
        <p:grpSpPr>
          <a:xfrm>
            <a:off x="7594201" y="4079453"/>
            <a:ext cx="1446586" cy="1441608"/>
            <a:chOff x="5729374" y="5011728"/>
            <a:chExt cx="1446586" cy="1441608"/>
          </a:xfrm>
        </p:grpSpPr>
        <p:pic>
          <p:nvPicPr>
            <p:cNvPr id="40" name="Picture 39">
              <a:extLst>
                <a:ext uri="{FF2B5EF4-FFF2-40B4-BE49-F238E27FC236}">
                  <a16:creationId xmlns:a16="http://schemas.microsoft.com/office/drawing/2014/main" id="{3FC0304F-8746-276C-40AC-55938E40CC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29374" y="5027801"/>
              <a:ext cx="1440001" cy="1425535"/>
            </a:xfrm>
            <a:prstGeom prst="roundRect">
              <a:avLst>
                <a:gd name="adj" fmla="val 3715"/>
              </a:avLst>
            </a:prstGeom>
          </p:spPr>
        </p:pic>
        <p:sp>
          <p:nvSpPr>
            <p:cNvPr id="41" name="Rounded Rectangle 12">
              <a:extLst>
                <a:ext uri="{FF2B5EF4-FFF2-40B4-BE49-F238E27FC236}">
                  <a16:creationId xmlns:a16="http://schemas.microsoft.com/office/drawing/2014/main" id="{89226594-A513-51BE-31A1-271EC40FE562}"/>
                </a:ext>
              </a:extLst>
            </p:cNvPr>
            <p:cNvSpPr/>
            <p:nvPr/>
          </p:nvSpPr>
          <p:spPr>
            <a:xfrm>
              <a:off x="5735960" y="5011728"/>
              <a:ext cx="1440000" cy="1440000"/>
            </a:xfrm>
            <a:prstGeom prst="roundRect">
              <a:avLst>
                <a:gd name="adj" fmla="val 4512"/>
              </a:avLst>
            </a:prstGeom>
            <a:no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FFFF"/>
                  </a:solidFill>
                  <a:effectLst/>
                  <a:uLnTx/>
                  <a:uFillTx/>
                  <a:latin typeface="Arial"/>
                  <a:ea typeface="+mn-ea"/>
                  <a:cs typeface="+mn-cs"/>
                </a:rPr>
                <a:t>EC</a:t>
              </a:r>
              <a:r>
                <a:rPr kumimoji="0" lang="en-US" sz="6000" b="0" i="0" u="none" strike="noStrike" kern="1200" cap="none" spc="0" normalizeH="0" baseline="0" noProof="0" dirty="0">
                  <a:ln>
                    <a:noFill/>
                  </a:ln>
                  <a:solidFill>
                    <a:srgbClr val="FFFFFF"/>
                  </a:solidFill>
                  <a:effectLst/>
                  <a:uLnTx/>
                  <a:uFillTx/>
                  <a:latin typeface="Arial"/>
                  <a:ea typeface="+mn-ea"/>
                  <a:cs typeface="+mn-cs"/>
                </a:rPr>
                <a:t>  </a:t>
              </a: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H2020</a:t>
              </a:r>
            </a:p>
          </p:txBody>
        </p:sp>
      </p:grpSp>
      <p:sp>
        <p:nvSpPr>
          <p:cNvPr id="42" name="Oval 41">
            <a:extLst>
              <a:ext uri="{FF2B5EF4-FFF2-40B4-BE49-F238E27FC236}">
                <a16:creationId xmlns:a16="http://schemas.microsoft.com/office/drawing/2014/main" id="{9F0E0788-254F-E96B-49F3-7859FA68AE20}"/>
              </a:ext>
            </a:extLst>
          </p:cNvPr>
          <p:cNvSpPr/>
          <p:nvPr/>
        </p:nvSpPr>
        <p:spPr>
          <a:xfrm>
            <a:off x="10944371" y="572911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3" name="Oval 42">
            <a:extLst>
              <a:ext uri="{FF2B5EF4-FFF2-40B4-BE49-F238E27FC236}">
                <a16:creationId xmlns:a16="http://schemas.microsoft.com/office/drawing/2014/main" id="{6B7301E6-AB7D-2B0D-A31C-BC412E68D69E}"/>
              </a:ext>
            </a:extLst>
          </p:cNvPr>
          <p:cNvSpPr/>
          <p:nvPr/>
        </p:nvSpPr>
        <p:spPr>
          <a:xfrm>
            <a:off x="2648083" y="282778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Oval 43">
            <a:extLst>
              <a:ext uri="{FF2B5EF4-FFF2-40B4-BE49-F238E27FC236}">
                <a16:creationId xmlns:a16="http://schemas.microsoft.com/office/drawing/2014/main" id="{BFC60EEB-104B-BAC7-D86C-50CC410E2CC5}"/>
              </a:ext>
            </a:extLst>
          </p:cNvPr>
          <p:cNvSpPr/>
          <p:nvPr/>
        </p:nvSpPr>
        <p:spPr>
          <a:xfrm>
            <a:off x="3080131" y="3784898"/>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5" name="Oval 44">
            <a:extLst>
              <a:ext uri="{FF2B5EF4-FFF2-40B4-BE49-F238E27FC236}">
                <a16:creationId xmlns:a16="http://schemas.microsoft.com/office/drawing/2014/main" id="{DD02F381-BB8B-7D2D-3B62-E8D59979A536}"/>
              </a:ext>
            </a:extLst>
          </p:cNvPr>
          <p:cNvSpPr/>
          <p:nvPr/>
        </p:nvSpPr>
        <p:spPr>
          <a:xfrm>
            <a:off x="8500826" y="3389586"/>
            <a:ext cx="105103" cy="105104"/>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6" name="Oval 45">
            <a:extLst>
              <a:ext uri="{FF2B5EF4-FFF2-40B4-BE49-F238E27FC236}">
                <a16:creationId xmlns:a16="http://schemas.microsoft.com/office/drawing/2014/main" id="{4A9AE4D3-BB95-1CAF-8428-DB153C3A48F7}"/>
              </a:ext>
            </a:extLst>
          </p:cNvPr>
          <p:cNvSpPr/>
          <p:nvPr/>
        </p:nvSpPr>
        <p:spPr>
          <a:xfrm rot="4287791">
            <a:off x="9517523" y="4013833"/>
            <a:ext cx="105103" cy="105104"/>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6" name="Rectangle 15">
            <a:extLst>
              <a:ext uri="{FF2B5EF4-FFF2-40B4-BE49-F238E27FC236}">
                <a16:creationId xmlns:a16="http://schemas.microsoft.com/office/drawing/2014/main" id="{C0965F5C-4C44-D473-381F-DF96F4227C76}"/>
              </a:ext>
            </a:extLst>
          </p:cNvPr>
          <p:cNvSpPr/>
          <p:nvPr/>
        </p:nvSpPr>
        <p:spPr>
          <a:xfrm>
            <a:off x="449175" y="870580"/>
            <a:ext cx="11188643" cy="867930"/>
          </a:xfrm>
          <a:prstGeom prst="rect">
            <a:avLst/>
          </a:prstGeom>
        </p:spPr>
        <p:txBody>
          <a:bodyPr wrap="square">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sz="2520" b="1" dirty="0">
                <a:solidFill>
                  <a:srgbClr val="FFFFFF"/>
                </a:solidFill>
                <a:latin typeface="Arial"/>
              </a:rPr>
              <a:t>I</a:t>
            </a:r>
            <a:r>
              <a:rPr kumimoji="0" lang="en-GB" sz="2520" b="1" i="0" u="none" strike="noStrike" kern="1200" cap="none" spc="0" normalizeH="0" baseline="0" noProof="0" dirty="0" err="1">
                <a:ln>
                  <a:noFill/>
                </a:ln>
                <a:solidFill>
                  <a:srgbClr val="FFFFFF"/>
                </a:solidFill>
                <a:effectLst/>
                <a:uLnTx/>
                <a:uFillTx/>
                <a:latin typeface="Arial"/>
                <a:ea typeface="+mn-ea"/>
                <a:cs typeface="+mn-cs"/>
              </a:rPr>
              <a:t>ncreasing</a:t>
            </a:r>
            <a:r>
              <a:rPr kumimoji="0" lang="en-GB" sz="2520" b="1" i="0" u="none" strike="noStrike" kern="1200" cap="none" spc="0" normalizeH="0" baseline="0" noProof="0" dirty="0">
                <a:ln>
                  <a:noFill/>
                </a:ln>
                <a:solidFill>
                  <a:srgbClr val="FFFFFF"/>
                </a:solidFill>
                <a:effectLst/>
                <a:uLnTx/>
                <a:uFillTx/>
                <a:latin typeface="Arial"/>
                <a:ea typeface="+mn-ea"/>
                <a:cs typeface="+mn-cs"/>
              </a:rPr>
              <a:t> international collaboration as a prerequisite for success</a:t>
            </a:r>
            <a:br>
              <a:rPr kumimoji="0" lang="en-GB" sz="2520" b="1" i="0" u="none" strike="noStrike" kern="1200" cap="none" spc="0" normalizeH="0" baseline="0" noProof="0" dirty="0">
                <a:ln>
                  <a:noFill/>
                </a:ln>
                <a:solidFill>
                  <a:srgbClr val="FFFFFF"/>
                </a:solidFill>
                <a:effectLst/>
                <a:uLnTx/>
                <a:uFillTx/>
                <a:latin typeface="Arial"/>
                <a:ea typeface="+mn-ea"/>
                <a:cs typeface="+mn-cs"/>
              </a:rPr>
            </a:br>
            <a:endParaRPr kumimoji="0" lang="en-US" sz="2520" b="0" i="0" u="none" strike="noStrike" kern="1200" cap="none" spc="0" normalizeH="0" baseline="0" noProof="0" dirty="0">
              <a:ln>
                <a:noFill/>
              </a:ln>
              <a:solidFill>
                <a:srgbClr val="FFFFFF"/>
              </a:solidFill>
              <a:effectLst/>
              <a:uLnTx/>
              <a:uFillTx/>
              <a:latin typeface="Arial"/>
              <a:ea typeface="+mn-ea"/>
              <a:cs typeface="+mn-cs"/>
            </a:endParaRPr>
          </a:p>
        </p:txBody>
      </p:sp>
      <p:sp>
        <p:nvSpPr>
          <p:cNvPr id="17" name="TextBox 16">
            <a:extLst>
              <a:ext uri="{FF2B5EF4-FFF2-40B4-BE49-F238E27FC236}">
                <a16:creationId xmlns:a16="http://schemas.microsoft.com/office/drawing/2014/main" id="{253599F7-8DF8-E21A-A5C7-55593675A52A}"/>
              </a:ext>
            </a:extLst>
          </p:cNvPr>
          <p:cNvSpPr txBox="1"/>
          <p:nvPr/>
        </p:nvSpPr>
        <p:spPr>
          <a:xfrm>
            <a:off x="923738" y="5777346"/>
            <a:ext cx="10106076" cy="1089529"/>
          </a:xfrm>
          <a:prstGeom prst="rect">
            <a:avLst/>
          </a:prstGeom>
          <a:noFill/>
        </p:spPr>
        <p:txBody>
          <a:bodyPr wrap="square" rtlCol="0">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CH" sz="2160" b="0" i="0" u="none" strike="noStrike" kern="1200" cap="none" spc="0" normalizeH="0" baseline="0" noProof="0" dirty="0">
                <a:ln>
                  <a:noFill/>
                </a:ln>
                <a:solidFill>
                  <a:prstClr val="white"/>
                </a:solidFill>
                <a:effectLst/>
                <a:uLnTx/>
                <a:uFillTx/>
                <a:latin typeface="Arial"/>
                <a:ea typeface="+mn-ea"/>
                <a:cs typeface="+mn-cs"/>
              </a:rPr>
              <a:t>FCC Feasibility Study: </a:t>
            </a:r>
            <a:r>
              <a:rPr kumimoji="0" lang="fr-FR" sz="2160" b="0" i="0" u="none" strike="noStrike" kern="1200" cap="none" spc="0" normalizeH="0" baseline="0" noProof="0" dirty="0">
                <a:ln>
                  <a:noFill/>
                </a:ln>
                <a:solidFill>
                  <a:prstClr val="white"/>
                </a:solidFill>
                <a:effectLst/>
                <a:uLnTx/>
                <a:uFillTx/>
                <a:latin typeface="Arial"/>
                <a:ea typeface="+mn-ea"/>
                <a:cs typeface="+mn-cs"/>
              </a:rPr>
              <a:t>Aim </a:t>
            </a:r>
            <a:r>
              <a:rPr kumimoji="0" lang="fr-FR" sz="2160" b="0" i="0" u="none" strike="noStrike" kern="1200" cap="none" spc="0" normalizeH="0" baseline="0" noProof="0" dirty="0" err="1">
                <a:ln>
                  <a:noFill/>
                </a:ln>
                <a:solidFill>
                  <a:prstClr val="white"/>
                </a:solidFill>
                <a:effectLst/>
                <a:uLnTx/>
                <a:uFillTx/>
                <a:latin typeface="Arial"/>
                <a:ea typeface="+mn-ea"/>
                <a:cs typeface="+mn-cs"/>
              </a:rPr>
              <a:t>is</a:t>
            </a:r>
            <a:r>
              <a:rPr kumimoji="0" lang="fr-FR" sz="2160" b="0" i="0" u="none" strike="noStrike" kern="1200" cap="none" spc="0" normalizeH="0" baseline="0" noProof="0" dirty="0">
                <a:ln>
                  <a:noFill/>
                </a:ln>
                <a:solidFill>
                  <a:prstClr val="white"/>
                </a:solidFill>
                <a:effectLst/>
                <a:uLnTx/>
                <a:uFillTx/>
                <a:latin typeface="Arial"/>
                <a:ea typeface="+mn-ea"/>
                <a:cs typeface="+mn-cs"/>
              </a:rPr>
              <a:t> to </a:t>
            </a:r>
            <a:r>
              <a:rPr kumimoji="0" lang="fr-FR" sz="2160" b="0" i="0" u="none" strike="noStrike" kern="1200" cap="none" spc="0" normalizeH="0" baseline="0" noProof="0" dirty="0" err="1">
                <a:ln>
                  <a:noFill/>
                </a:ln>
                <a:solidFill>
                  <a:prstClr val="white"/>
                </a:solidFill>
                <a:effectLst/>
                <a:uLnTx/>
                <a:uFillTx/>
                <a:latin typeface="Arial"/>
                <a:ea typeface="+mn-ea"/>
                <a:cs typeface="+mn-cs"/>
              </a:rPr>
              <a:t>increase</a:t>
            </a:r>
            <a:r>
              <a:rPr kumimoji="0" lang="fr-FR" sz="2160" b="0" i="0" u="none" strike="noStrike" kern="1200" cap="none" spc="0" normalizeH="0" baseline="0" noProof="0" dirty="0">
                <a:ln>
                  <a:noFill/>
                </a:ln>
                <a:solidFill>
                  <a:prstClr val="white"/>
                </a:solidFill>
                <a:effectLst/>
                <a:uLnTx/>
                <a:uFillTx/>
                <a:latin typeface="Arial"/>
                <a:ea typeface="+mn-ea"/>
                <a:cs typeface="+mn-cs"/>
              </a:rPr>
              <a:t> </a:t>
            </a:r>
            <a:r>
              <a:rPr kumimoji="0" lang="fr-FR" sz="2160" b="0" i="0" u="none" strike="noStrike" kern="1200" cap="none" spc="0" normalizeH="0" baseline="0" noProof="0" dirty="0" err="1">
                <a:ln>
                  <a:noFill/>
                </a:ln>
                <a:solidFill>
                  <a:prstClr val="white"/>
                </a:solidFill>
                <a:effectLst/>
                <a:uLnTx/>
                <a:uFillTx/>
                <a:latin typeface="Arial"/>
                <a:ea typeface="+mn-ea"/>
                <a:cs typeface="+mn-cs"/>
              </a:rPr>
              <a:t>further</a:t>
            </a:r>
            <a:r>
              <a:rPr kumimoji="0" lang="fr-FR" sz="2160" b="0" i="0" u="none" strike="noStrike" kern="1200" cap="none" spc="0" normalizeH="0" baseline="0" noProof="0" dirty="0">
                <a:ln>
                  <a:noFill/>
                </a:ln>
                <a:solidFill>
                  <a:prstClr val="white"/>
                </a:solidFill>
                <a:effectLst/>
                <a:uLnTx/>
                <a:uFillTx/>
                <a:latin typeface="Arial"/>
                <a:ea typeface="+mn-ea"/>
                <a:cs typeface="+mn-cs"/>
              </a:rPr>
              <a:t> the collaboration, on all aspects,</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2160" b="0" i="0" u="none" strike="noStrike" kern="1200" cap="none" spc="0" normalizeH="0" baseline="0" noProof="0" dirty="0">
                <a:ln>
                  <a:noFill/>
                </a:ln>
                <a:solidFill>
                  <a:prstClr val="white"/>
                </a:solidFill>
                <a:effectLst/>
                <a:uLnTx/>
                <a:uFillTx/>
                <a:latin typeface="Arial"/>
                <a:ea typeface="+mn-ea"/>
                <a:cs typeface="+mn-cs"/>
              </a:rPr>
              <a:t>       in </a:t>
            </a:r>
            <a:r>
              <a:rPr kumimoji="0" lang="fr-FR" sz="2160" b="0" i="0" u="none" strike="noStrike" kern="1200" cap="none" spc="0" normalizeH="0" baseline="0" noProof="0" dirty="0" err="1">
                <a:ln>
                  <a:noFill/>
                </a:ln>
                <a:solidFill>
                  <a:prstClr val="white"/>
                </a:solidFill>
                <a:effectLst/>
                <a:uLnTx/>
                <a:uFillTx/>
                <a:latin typeface="Arial"/>
                <a:ea typeface="+mn-ea"/>
                <a:cs typeface="+mn-cs"/>
              </a:rPr>
              <a:t>particular</a:t>
            </a:r>
            <a:r>
              <a:rPr kumimoji="0" lang="fr-FR" sz="2160" b="0" i="0" u="none" strike="noStrike" kern="1200" cap="none" spc="0" normalizeH="0" baseline="0" noProof="0" dirty="0">
                <a:ln>
                  <a:noFill/>
                </a:ln>
                <a:solidFill>
                  <a:prstClr val="white"/>
                </a:solidFill>
                <a:effectLst/>
                <a:uLnTx/>
                <a:uFillTx/>
                <a:latin typeface="Arial"/>
                <a:ea typeface="+mn-ea"/>
                <a:cs typeface="+mn-cs"/>
              </a:rPr>
              <a:t>, on Accelerator and </a:t>
            </a:r>
            <a:r>
              <a:rPr kumimoji="0" lang="fr-FR" sz="2160" b="0" i="0" u="none" strike="noStrike" kern="1200" cap="none" spc="0" normalizeH="0" baseline="0" noProof="0" dirty="0" err="1">
                <a:ln>
                  <a:noFill/>
                </a:ln>
                <a:solidFill>
                  <a:prstClr val="white"/>
                </a:solidFill>
                <a:effectLst/>
                <a:uLnTx/>
                <a:uFillTx/>
                <a:latin typeface="Arial"/>
                <a:ea typeface="+mn-ea"/>
                <a:cs typeface="+mn-cs"/>
              </a:rPr>
              <a:t>Particle</a:t>
            </a:r>
            <a:r>
              <a:rPr kumimoji="0" lang="fr-FR" sz="2160" b="0" i="0" u="none" strike="noStrike" kern="1200" cap="none" spc="0" normalizeH="0" baseline="0" noProof="0" dirty="0">
                <a:ln>
                  <a:noFill/>
                </a:ln>
                <a:solidFill>
                  <a:prstClr val="white"/>
                </a:solidFill>
                <a:effectLst/>
                <a:uLnTx/>
                <a:uFillTx/>
                <a:latin typeface="Arial"/>
                <a:ea typeface="+mn-ea"/>
                <a:cs typeface="+mn-cs"/>
              </a:rPr>
              <a:t>/</a:t>
            </a:r>
            <a:r>
              <a:rPr kumimoji="0" lang="fr-FR" sz="2160" b="0" i="0" u="none" strike="noStrike" kern="1200" cap="none" spc="0" normalizeH="0" baseline="0" noProof="0" dirty="0" err="1">
                <a:ln>
                  <a:noFill/>
                </a:ln>
                <a:solidFill>
                  <a:prstClr val="white"/>
                </a:solidFill>
                <a:effectLst/>
                <a:uLnTx/>
                <a:uFillTx/>
                <a:latin typeface="Arial"/>
                <a:ea typeface="+mn-ea"/>
                <a:cs typeface="+mn-cs"/>
              </a:rPr>
              <a:t>Experiments</a:t>
            </a:r>
            <a:r>
              <a:rPr kumimoji="0" lang="fr-FR" sz="2160" b="0" i="0" u="none" strike="noStrike" kern="1200" cap="none" spc="0" normalizeH="0" baseline="0" noProof="0" dirty="0">
                <a:ln>
                  <a:noFill/>
                </a:ln>
                <a:solidFill>
                  <a:prstClr val="white"/>
                </a:solidFill>
                <a:effectLst/>
                <a:uLnTx/>
                <a:uFillTx/>
                <a:latin typeface="Arial"/>
                <a:ea typeface="+mn-ea"/>
                <a:cs typeface="+mn-cs"/>
              </a:rPr>
              <a:t>/Detectors (PED). </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2160" b="0" i="0" u="none" strike="noStrike" kern="1200" cap="none" spc="0" normalizeH="0" baseline="0" noProof="0" dirty="0">
                <a:ln>
                  <a:noFill/>
                </a:ln>
                <a:solidFill>
                  <a:prstClr val="white"/>
                </a:solidFill>
                <a:effectLst/>
                <a:uLnTx/>
                <a:uFillTx/>
                <a:latin typeface="Arial"/>
                <a:ea typeface="+mn-ea"/>
                <a:cs typeface="+mn-cs"/>
              </a:rPr>
              <a:t>			</a:t>
            </a:r>
            <a:endParaRPr kumimoji="0" lang="fr-FR" sz="2160" b="1" i="0" u="none" strike="noStrike" kern="1200" cap="none" spc="0" normalizeH="0" baseline="0" noProof="0" dirty="0">
              <a:ln>
                <a:noFill/>
              </a:ln>
              <a:solidFill>
                <a:srgbClr val="FFFF00"/>
              </a:solidFill>
              <a:effectLst/>
              <a:uLnTx/>
              <a:uFillTx/>
              <a:latin typeface="Arial"/>
              <a:ea typeface="+mn-ea"/>
              <a:cs typeface="+mn-cs"/>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Status of FCC global collaboration</a:t>
            </a:r>
            <a:endParaRPr kumimoji="0" lang="en-CH" sz="3200" b="1" i="0" u="none" strike="noStrike" kern="1200" cap="none" spc="0" normalizeH="0" baseline="0" noProof="0" dirty="0">
              <a:ln>
                <a:noFill/>
              </a:ln>
              <a:solidFill>
                <a:srgbClr val="FFFF00"/>
              </a:solidFill>
              <a:effectLst/>
              <a:uLnTx/>
              <a:uFillTx/>
              <a:latin typeface="Calibri"/>
              <a:ea typeface="+mj-ea"/>
              <a:cs typeface="Calibri" panose="020F0502020204030204" pitchFamily="34" charset="0"/>
            </a:endParaRPr>
          </a:p>
        </p:txBody>
      </p:sp>
      <p:pic>
        <p:nvPicPr>
          <p:cNvPr id="8" name="Picture 7" descr="A picture containing icon&#10;&#10;Description automatically generated">
            <a:extLst>
              <a:ext uri="{FF2B5EF4-FFF2-40B4-BE49-F238E27FC236}">
                <a16:creationId xmlns:a16="http://schemas.microsoft.com/office/drawing/2014/main" id="{4C03B7B9-05B5-F52F-AFB7-92459497889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321" y="58203"/>
            <a:ext cx="1935386" cy="654292"/>
          </a:xfrm>
          <a:prstGeom prst="rect">
            <a:avLst/>
          </a:prstGeom>
        </p:spPr>
      </p:pic>
      <p:sp>
        <p:nvSpPr>
          <p:cNvPr id="2" name="TextBox 1">
            <a:extLst>
              <a:ext uri="{FF2B5EF4-FFF2-40B4-BE49-F238E27FC236}">
                <a16:creationId xmlns:a16="http://schemas.microsoft.com/office/drawing/2014/main" id="{915DD6BE-9755-CC84-455E-45AAB6213629}"/>
              </a:ext>
            </a:extLst>
          </p:cNvPr>
          <p:cNvSpPr txBox="1"/>
          <p:nvPr/>
        </p:nvSpPr>
        <p:spPr>
          <a:xfrm>
            <a:off x="7418831" y="3434571"/>
            <a:ext cx="4838184" cy="646331"/>
          </a:xfrm>
          <a:prstGeom prst="rect">
            <a:avLst/>
          </a:prstGeom>
          <a:noFill/>
        </p:spPr>
        <p:txBody>
          <a:bodyPr wrap="none" rtlCol="0">
            <a:spAutoFit/>
          </a:bodyPr>
          <a:lstStyle/>
          <a:p>
            <a:r>
              <a:rPr lang="en-CH" b="1" dirty="0">
                <a:solidFill>
                  <a:srgbClr val="FFFF00"/>
                </a:solidFill>
              </a:rPr>
              <a:t>FCC Engagement Meeting with Republic of Korea</a:t>
            </a:r>
          </a:p>
          <a:p>
            <a:r>
              <a:rPr lang="en-CH" b="1" dirty="0">
                <a:solidFill>
                  <a:srgbClr val="FFFF00"/>
                </a:solidFill>
              </a:rPr>
              <a:t>held on 3 September 2021</a:t>
            </a:r>
          </a:p>
        </p:txBody>
      </p:sp>
    </p:spTree>
    <p:extLst>
      <p:ext uri="{BB962C8B-B14F-4D97-AF65-F5344CB8AC3E}">
        <p14:creationId xmlns:p14="http://schemas.microsoft.com/office/powerpoint/2010/main" val="32143001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FCC and the Republic of Korea</a:t>
            </a: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6" name="Picture 5">
            <a:extLst>
              <a:ext uri="{FF2B5EF4-FFF2-40B4-BE49-F238E27FC236}">
                <a16:creationId xmlns:a16="http://schemas.microsoft.com/office/drawing/2014/main" id="{C7F96794-C577-C84B-809C-6030BF3E7E3F}"/>
              </a:ext>
            </a:extLst>
          </p:cNvPr>
          <p:cNvPicPr>
            <a:picLocks noChangeAspect="1"/>
          </p:cNvPicPr>
          <p:nvPr/>
        </p:nvPicPr>
        <p:blipFill>
          <a:blip r:embed="rId3"/>
          <a:stretch>
            <a:fillRect/>
          </a:stretch>
        </p:blipFill>
        <p:spPr>
          <a:xfrm>
            <a:off x="87353" y="57873"/>
            <a:ext cx="1203889" cy="538324"/>
          </a:xfrm>
          <a:prstGeom prst="rect">
            <a:avLst/>
          </a:prstGeom>
        </p:spPr>
      </p:pic>
      <p:pic>
        <p:nvPicPr>
          <p:cNvPr id="8" name="Picture 7">
            <a:extLst>
              <a:ext uri="{FF2B5EF4-FFF2-40B4-BE49-F238E27FC236}">
                <a16:creationId xmlns:a16="http://schemas.microsoft.com/office/drawing/2014/main" id="{E91C263A-F23C-4845-9B19-D5BD69BFA10E}"/>
              </a:ext>
            </a:extLst>
          </p:cNvPr>
          <p:cNvPicPr>
            <a:picLocks noChangeAspect="1"/>
          </p:cNvPicPr>
          <p:nvPr/>
        </p:nvPicPr>
        <p:blipFill>
          <a:blip r:embed="rId4"/>
          <a:stretch>
            <a:fillRect/>
          </a:stretch>
        </p:blipFill>
        <p:spPr>
          <a:xfrm>
            <a:off x="11678856" y="1"/>
            <a:ext cx="513144" cy="631562"/>
          </a:xfrm>
          <a:prstGeom prst="rect">
            <a:avLst/>
          </a:prstGeom>
        </p:spPr>
      </p:pic>
      <p:sp>
        <p:nvSpPr>
          <p:cNvPr id="4" name="Content Placeholder 3">
            <a:extLst>
              <a:ext uri="{FF2B5EF4-FFF2-40B4-BE49-F238E27FC236}">
                <a16:creationId xmlns:a16="http://schemas.microsoft.com/office/drawing/2014/main" id="{29B5D484-1F42-555C-F632-A4000CD04E27}"/>
              </a:ext>
            </a:extLst>
          </p:cNvPr>
          <p:cNvSpPr>
            <a:spLocks noGrp="1"/>
          </p:cNvSpPr>
          <p:nvPr>
            <p:ph idx="1"/>
          </p:nvPr>
        </p:nvSpPr>
        <p:spPr/>
        <p:txBody>
          <a:bodyPr>
            <a:normAutofit fontScale="92500" lnSpcReduction="10000"/>
          </a:bodyPr>
          <a:lstStyle/>
          <a:p>
            <a:r>
              <a:rPr lang="en-GB" sz="2200" dirty="0"/>
              <a:t>Members of FCC Collaboration through MoU (&amp; Addenda) from the Republic of Korea</a:t>
            </a:r>
          </a:p>
          <a:p>
            <a:pPr marL="0" indent="0">
              <a:buNone/>
            </a:pPr>
            <a:endParaRPr lang="en-GB" sz="2200" dirty="0"/>
          </a:p>
          <a:p>
            <a:pPr lvl="1"/>
            <a:r>
              <a:rPr lang="en-GB" sz="1800" dirty="0" err="1">
                <a:solidFill>
                  <a:srgbClr val="FF0000"/>
                </a:solidFill>
              </a:rPr>
              <a:t>Gangneung-Wonju</a:t>
            </a:r>
            <a:r>
              <a:rPr lang="en-GB" sz="1800" dirty="0">
                <a:solidFill>
                  <a:srgbClr val="FF0000"/>
                </a:solidFill>
              </a:rPr>
              <a:t> National University </a:t>
            </a:r>
            <a:r>
              <a:rPr lang="en-GB" sz="1800" dirty="0"/>
              <a:t>(GWNU, </a:t>
            </a:r>
            <a:r>
              <a:rPr lang="en-GB" sz="1800" dirty="0" err="1"/>
              <a:t>Gangneung</a:t>
            </a:r>
            <a:r>
              <a:rPr lang="en-GB" sz="1800" dirty="0"/>
              <a:t>)</a:t>
            </a:r>
          </a:p>
          <a:p>
            <a:pPr lvl="1"/>
            <a:r>
              <a:rPr lang="en-GB" sz="1800" dirty="0">
                <a:solidFill>
                  <a:srgbClr val="FF0000"/>
                </a:solidFill>
              </a:rPr>
              <a:t>Korea Advanced Institute of Science and Technology </a:t>
            </a:r>
            <a:r>
              <a:rPr lang="en-GB" sz="1800" dirty="0"/>
              <a:t>(KAIST, </a:t>
            </a:r>
            <a:r>
              <a:rPr lang="en-GB" sz="1800" dirty="0" err="1"/>
              <a:t>Yuseong-gu</a:t>
            </a:r>
            <a:r>
              <a:rPr lang="en-GB" sz="1800" dirty="0"/>
              <a:t>)</a:t>
            </a:r>
          </a:p>
          <a:p>
            <a:pPr lvl="1"/>
            <a:r>
              <a:rPr lang="en-GB" sz="1800" dirty="0">
                <a:solidFill>
                  <a:srgbClr val="FF0000"/>
                </a:solidFill>
              </a:rPr>
              <a:t>Korea Institute for Advanced Study </a:t>
            </a:r>
            <a:r>
              <a:rPr lang="en-GB" sz="1800" dirty="0"/>
              <a:t>(KIAS, Seoul)</a:t>
            </a:r>
            <a:endParaRPr lang="en-GB" sz="1800" b="1" dirty="0">
              <a:solidFill>
                <a:srgbClr val="7030A0"/>
              </a:solidFill>
            </a:endParaRPr>
          </a:p>
          <a:p>
            <a:pPr lvl="1"/>
            <a:r>
              <a:rPr lang="en-GB" sz="1800" dirty="0">
                <a:solidFill>
                  <a:srgbClr val="FF0000"/>
                </a:solidFill>
              </a:rPr>
              <a:t>Korea University</a:t>
            </a:r>
            <a:r>
              <a:rPr lang="en-GB" sz="1800" dirty="0"/>
              <a:t> (KU, Seoul)</a:t>
            </a:r>
            <a:endParaRPr lang="en-GB" sz="1800" b="1" dirty="0">
              <a:solidFill>
                <a:srgbClr val="7030A0"/>
              </a:solidFill>
            </a:endParaRPr>
          </a:p>
          <a:p>
            <a:pPr lvl="1"/>
            <a:r>
              <a:rPr lang="en-GB" sz="1800" dirty="0">
                <a:solidFill>
                  <a:srgbClr val="FF0000"/>
                </a:solidFill>
              </a:rPr>
              <a:t>Korea University</a:t>
            </a:r>
            <a:r>
              <a:rPr lang="en-GB" sz="1800" dirty="0"/>
              <a:t> (KUS, Sejong)</a:t>
            </a:r>
          </a:p>
          <a:p>
            <a:pPr lvl="1"/>
            <a:r>
              <a:rPr lang="en-GB" sz="1800" dirty="0">
                <a:solidFill>
                  <a:srgbClr val="FF0000"/>
                </a:solidFill>
              </a:rPr>
              <a:t>Pohang Accelerator Laboratory </a:t>
            </a:r>
            <a:r>
              <a:rPr lang="en-GB" sz="1800" dirty="0"/>
              <a:t>(PAL, Pohang) </a:t>
            </a:r>
          </a:p>
          <a:p>
            <a:pPr lvl="1"/>
            <a:r>
              <a:rPr lang="en-GB" sz="1800" dirty="0">
                <a:solidFill>
                  <a:srgbClr val="FF0000"/>
                </a:solidFill>
              </a:rPr>
              <a:t>Yonsei University </a:t>
            </a:r>
            <a:r>
              <a:rPr lang="en-GB" sz="1800" dirty="0"/>
              <a:t>(YU, Seoul)</a:t>
            </a:r>
          </a:p>
          <a:p>
            <a:pPr lvl="1"/>
            <a:r>
              <a:rPr lang="en-GB" sz="1800" dirty="0">
                <a:solidFill>
                  <a:srgbClr val="FF0000"/>
                </a:solidFill>
              </a:rPr>
              <a:t>Kyungpook National University</a:t>
            </a:r>
            <a:r>
              <a:rPr lang="en-GB" sz="1800" dirty="0"/>
              <a:t> (KNU, Daegu)</a:t>
            </a:r>
          </a:p>
          <a:p>
            <a:pPr lvl="1"/>
            <a:r>
              <a:rPr lang="en-GB" sz="1800" dirty="0">
                <a:solidFill>
                  <a:srgbClr val="FF0000"/>
                </a:solidFill>
              </a:rPr>
              <a:t>University of Seoul </a:t>
            </a:r>
            <a:r>
              <a:rPr lang="en-GB" sz="1800" dirty="0"/>
              <a:t>(UOS, Seoul)</a:t>
            </a:r>
          </a:p>
          <a:p>
            <a:pPr lvl="1"/>
            <a:r>
              <a:rPr lang="en-GB" sz="1800" dirty="0">
                <a:solidFill>
                  <a:srgbClr val="FF0000"/>
                </a:solidFill>
              </a:rPr>
              <a:t>Pusan National University </a:t>
            </a:r>
            <a:r>
              <a:rPr lang="en-GB" sz="1800" dirty="0"/>
              <a:t>(PNU, Busan)</a:t>
            </a:r>
          </a:p>
          <a:p>
            <a:pPr lvl="1"/>
            <a:r>
              <a:rPr lang="en-GB" sz="1800" dirty="0">
                <a:solidFill>
                  <a:srgbClr val="FF0000"/>
                </a:solidFill>
              </a:rPr>
              <a:t>Sungkyunkwan University </a:t>
            </a:r>
            <a:r>
              <a:rPr lang="en-GB" sz="1800" dirty="0"/>
              <a:t>(SKKU, Seoul)</a:t>
            </a:r>
          </a:p>
          <a:p>
            <a:pPr lvl="1"/>
            <a:r>
              <a:rPr lang="en-GB" sz="1800" dirty="0" err="1">
                <a:solidFill>
                  <a:srgbClr val="FF0000"/>
                </a:solidFill>
              </a:rPr>
              <a:t>Hanyang</a:t>
            </a:r>
            <a:r>
              <a:rPr lang="en-GB" sz="1800" dirty="0">
                <a:solidFill>
                  <a:srgbClr val="FF0000"/>
                </a:solidFill>
              </a:rPr>
              <a:t> University </a:t>
            </a:r>
            <a:r>
              <a:rPr lang="en-GB" sz="1800" dirty="0"/>
              <a:t>(HUY, Seoul)</a:t>
            </a:r>
          </a:p>
          <a:p>
            <a:pPr lvl="1"/>
            <a:r>
              <a:rPr lang="en-GB" sz="1800" dirty="0" err="1">
                <a:solidFill>
                  <a:srgbClr val="FF0000"/>
                </a:solidFill>
              </a:rPr>
              <a:t>Kyunghee</a:t>
            </a:r>
            <a:r>
              <a:rPr lang="en-GB" sz="1800" dirty="0">
                <a:solidFill>
                  <a:srgbClr val="FF0000"/>
                </a:solidFill>
              </a:rPr>
              <a:t> University </a:t>
            </a:r>
            <a:r>
              <a:rPr lang="en-GB" sz="1800" dirty="0"/>
              <a:t>(KHU, Seoul)</a:t>
            </a:r>
            <a:endParaRPr lang="en-CH" dirty="0"/>
          </a:p>
        </p:txBody>
      </p:sp>
      <p:pic>
        <p:nvPicPr>
          <p:cNvPr id="9" name="Picture 2" descr="Flag">
            <a:extLst>
              <a:ext uri="{FF2B5EF4-FFF2-40B4-BE49-F238E27FC236}">
                <a16:creationId xmlns:a16="http://schemas.microsoft.com/office/drawing/2014/main" id="{1BF55E8E-20BC-F981-D2A4-C9A4643AFE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9496" y="53322"/>
            <a:ext cx="941573" cy="6277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2686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17A9A-C12A-EE44-847E-ABBC48C912C8}"/>
              </a:ext>
            </a:extLst>
          </p:cNvPr>
          <p:cNvSpPr>
            <a:spLocks noGrp="1"/>
          </p:cNvSpPr>
          <p:nvPr>
            <p:ph type="title"/>
          </p:nvPr>
        </p:nvSpPr>
        <p:spPr>
          <a:xfrm>
            <a:off x="486137" y="365125"/>
            <a:ext cx="11088547" cy="1325563"/>
          </a:xfrm>
        </p:spPr>
        <p:txBody>
          <a:bodyPr/>
          <a:lstStyle/>
          <a:p>
            <a:r>
              <a:rPr lang="en-CH" b="1" dirty="0">
                <a:solidFill>
                  <a:schemeClr val="accent6">
                    <a:lumMod val="50000"/>
                  </a:schemeClr>
                </a:solidFill>
              </a:rPr>
              <a:t>FCC Feasibility Study Collaboration Membership</a:t>
            </a:r>
          </a:p>
        </p:txBody>
      </p:sp>
      <p:graphicFrame>
        <p:nvGraphicFramePr>
          <p:cNvPr id="17" name="Content Placeholder 2">
            <a:extLst>
              <a:ext uri="{FF2B5EF4-FFF2-40B4-BE49-F238E27FC236}">
                <a16:creationId xmlns:a16="http://schemas.microsoft.com/office/drawing/2014/main" id="{00C707ED-4B0C-4B5B-AA28-A816760E6B6B}"/>
              </a:ext>
            </a:extLst>
          </p:cNvPr>
          <p:cNvGraphicFramePr>
            <a:graphicFrameLocks noGrp="1"/>
          </p:cNvGraphicFramePr>
          <p:nvPr>
            <p:ph sz="half" idx="2"/>
          </p:nvPr>
        </p:nvGraphicFramePr>
        <p:xfrm>
          <a:off x="204020" y="164233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3BE31050-5EA2-474A-A57A-951248C33118}"/>
              </a:ext>
            </a:extLst>
          </p:cNvPr>
          <p:cNvSpPr txBox="1"/>
          <p:nvPr/>
        </p:nvSpPr>
        <p:spPr>
          <a:xfrm>
            <a:off x="7102997" y="4706594"/>
            <a:ext cx="352025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C00000"/>
                </a:solidFill>
                <a:effectLst/>
                <a:uLnTx/>
                <a:uFillTx/>
                <a:latin typeface="Calibri" panose="020F0502020204030204"/>
                <a:ea typeface="+mn-ea"/>
                <a:cs typeface="+mn-cs"/>
                <a:hlinkClick r:id="rId7"/>
              </a:rPr>
              <a:t>https://</a:t>
            </a:r>
            <a:r>
              <a:rPr kumimoji="0" lang="en-GB" sz="1800" b="1" i="0" u="none" strike="noStrike" kern="1200" cap="none" spc="0" normalizeH="0" baseline="0" noProof="0" dirty="0" err="1">
                <a:ln>
                  <a:noFill/>
                </a:ln>
                <a:solidFill>
                  <a:srgbClr val="C00000"/>
                </a:solidFill>
                <a:effectLst/>
                <a:uLnTx/>
                <a:uFillTx/>
                <a:latin typeface="Calibri" panose="020F0502020204030204"/>
                <a:ea typeface="+mn-ea"/>
                <a:cs typeface="+mn-cs"/>
                <a:hlinkClick r:id="rId7"/>
              </a:rPr>
              <a:t>fccis.web.cern.ch</a:t>
            </a:r>
            <a:r>
              <a:rPr kumimoji="0" lang="en-GB" sz="1800" b="1" i="0" u="none" strike="noStrike" kern="1200" cap="none" spc="0" normalizeH="0" baseline="0" noProof="0" dirty="0">
                <a:ln>
                  <a:noFill/>
                </a:ln>
                <a:solidFill>
                  <a:srgbClr val="C00000"/>
                </a:solidFill>
                <a:effectLst/>
                <a:uLnTx/>
                <a:uFillTx/>
                <a:latin typeface="Calibri" panose="020F0502020204030204"/>
                <a:ea typeface="+mn-ea"/>
                <a:cs typeface="+mn-cs"/>
                <a:hlinkClick r:id="rId7"/>
              </a:rPr>
              <a:t>/join-now</a:t>
            </a:r>
            <a:endParaRPr kumimoji="0" lang="en-CH" sz="1800" b="1" i="0" u="none" strike="noStrike" kern="1200" cap="none" spc="0" normalizeH="0" baseline="0" noProof="0" dirty="0">
              <a:ln>
                <a:noFill/>
              </a:ln>
              <a:solidFill>
                <a:srgbClr val="C00000"/>
              </a:solidFill>
              <a:effectLst/>
              <a:uLnTx/>
              <a:uFillTx/>
              <a:latin typeface="Calibri" panose="020F0502020204030204"/>
              <a:ea typeface="+mn-ea"/>
              <a:cs typeface="+mn-cs"/>
            </a:endParaRPr>
          </a:p>
        </p:txBody>
      </p:sp>
      <p:pic>
        <p:nvPicPr>
          <p:cNvPr id="12" name="Picture 11">
            <a:extLst>
              <a:ext uri="{FF2B5EF4-FFF2-40B4-BE49-F238E27FC236}">
                <a16:creationId xmlns:a16="http://schemas.microsoft.com/office/drawing/2014/main" id="{7B245912-6DF9-AC48-9F13-A2473DAAE9A2}"/>
              </a:ext>
            </a:extLst>
          </p:cNvPr>
          <p:cNvPicPr>
            <a:picLocks noChangeAspect="1"/>
          </p:cNvPicPr>
          <p:nvPr/>
        </p:nvPicPr>
        <p:blipFill>
          <a:blip r:embed="rId8"/>
          <a:stretch>
            <a:fillRect/>
          </a:stretch>
        </p:blipFill>
        <p:spPr>
          <a:xfrm>
            <a:off x="87353" y="57873"/>
            <a:ext cx="1203889" cy="538324"/>
          </a:xfrm>
          <a:prstGeom prst="rect">
            <a:avLst/>
          </a:prstGeom>
        </p:spPr>
      </p:pic>
      <p:pic>
        <p:nvPicPr>
          <p:cNvPr id="14" name="Picture 13">
            <a:extLst>
              <a:ext uri="{FF2B5EF4-FFF2-40B4-BE49-F238E27FC236}">
                <a16:creationId xmlns:a16="http://schemas.microsoft.com/office/drawing/2014/main" id="{81ECA03E-4AC1-B44C-95AF-D800C09D63DC}"/>
              </a:ext>
            </a:extLst>
          </p:cNvPr>
          <p:cNvPicPr>
            <a:picLocks noChangeAspect="1"/>
          </p:cNvPicPr>
          <p:nvPr/>
        </p:nvPicPr>
        <p:blipFill>
          <a:blip r:embed="rId9"/>
          <a:stretch>
            <a:fillRect/>
          </a:stretch>
        </p:blipFill>
        <p:spPr>
          <a:xfrm>
            <a:off x="11678856" y="1"/>
            <a:ext cx="513144" cy="631562"/>
          </a:xfrm>
          <a:prstGeom prst="rect">
            <a:avLst/>
          </a:prstGeom>
        </p:spPr>
      </p:pic>
      <p:pic>
        <p:nvPicPr>
          <p:cNvPr id="3" name="Picture 2">
            <a:extLst>
              <a:ext uri="{FF2B5EF4-FFF2-40B4-BE49-F238E27FC236}">
                <a16:creationId xmlns:a16="http://schemas.microsoft.com/office/drawing/2014/main" id="{812EB717-FF33-134D-A2C7-3D1A9C9952A1}"/>
              </a:ext>
            </a:extLst>
          </p:cNvPr>
          <p:cNvPicPr>
            <a:picLocks noChangeAspect="1"/>
          </p:cNvPicPr>
          <p:nvPr/>
        </p:nvPicPr>
        <p:blipFill>
          <a:blip r:embed="rId10"/>
          <a:stretch>
            <a:fillRect/>
          </a:stretch>
        </p:blipFill>
        <p:spPr>
          <a:xfrm>
            <a:off x="5585013" y="1642336"/>
            <a:ext cx="6488548" cy="2675022"/>
          </a:xfrm>
          <a:prstGeom prst="rect">
            <a:avLst/>
          </a:prstGeom>
        </p:spPr>
      </p:pic>
    </p:spTree>
    <p:extLst>
      <p:ext uri="{BB962C8B-B14F-4D97-AF65-F5344CB8AC3E}">
        <p14:creationId xmlns:p14="http://schemas.microsoft.com/office/powerpoint/2010/main" val="14047993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41EBBBB-F9EC-DD4A-DA90-809B5C8F4847}"/>
              </a:ext>
            </a:extLst>
          </p:cNvPr>
          <p:cNvSpPr txBox="1">
            <a:spLocks/>
          </p:cNvSpPr>
          <p:nvPr/>
        </p:nvSpPr>
        <p:spPr>
          <a:xfrm>
            <a:off x="11519" y="8531"/>
            <a:ext cx="12288687" cy="766621"/>
          </a:xfrm>
          <a:prstGeom prst="rect">
            <a:avLst/>
          </a:prstGeom>
          <a:solidFill>
            <a:schemeClr val="tx1"/>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600" b="1" i="0" u="none" strike="noStrike" kern="1200" cap="none" spc="0" normalizeH="0" baseline="0" noProof="0" dirty="0">
              <a:ln>
                <a:noFill/>
              </a:ln>
              <a:solidFill>
                <a:srgbClr val="FFFF00"/>
              </a:solidFill>
              <a:effectLst/>
              <a:uLnTx/>
              <a:uFillTx/>
              <a:latin typeface="Arial"/>
              <a:ea typeface="+mj-ea"/>
              <a:cs typeface="+mj-cs"/>
            </a:endParaRPr>
          </a:p>
        </p:txBody>
      </p:sp>
      <p:pic>
        <p:nvPicPr>
          <p:cNvPr id="6" name="Picture 5" descr="A picture containing icon&#10;&#10;Description automatically generated">
            <a:extLst>
              <a:ext uri="{FF2B5EF4-FFF2-40B4-BE49-F238E27FC236}">
                <a16:creationId xmlns:a16="http://schemas.microsoft.com/office/drawing/2014/main" id="{B6ECC079-0B08-AD60-BF4C-615ACF7861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69279"/>
            <a:ext cx="1935386" cy="654292"/>
          </a:xfrm>
          <a:prstGeom prst="rect">
            <a:avLst/>
          </a:prstGeom>
        </p:spPr>
      </p:pic>
      <p:sp>
        <p:nvSpPr>
          <p:cNvPr id="10" name="TextBox 9">
            <a:extLst>
              <a:ext uri="{FF2B5EF4-FFF2-40B4-BE49-F238E27FC236}">
                <a16:creationId xmlns:a16="http://schemas.microsoft.com/office/drawing/2014/main" id="{3BC1F2C4-A8C3-1DCD-81C9-CB23B0CB4434}"/>
              </a:ext>
            </a:extLst>
          </p:cNvPr>
          <p:cNvSpPr txBox="1"/>
          <p:nvPr/>
        </p:nvSpPr>
        <p:spPr>
          <a:xfrm>
            <a:off x="518751" y="1913313"/>
            <a:ext cx="2096886" cy="2369880"/>
          </a:xfrm>
          <a:prstGeom prst="rect">
            <a:avLst/>
          </a:prstGeom>
          <a:noFill/>
        </p:spPr>
        <p:txBody>
          <a:bodyPr wrap="square" lIns="0" tIns="0" rIns="0" bIns="0" rtlCol="0">
            <a:spAutoFit/>
          </a:bodyPr>
          <a:lstStyle/>
          <a:p>
            <a:pPr marL="0" marR="0" lvl="0" indent="0" algn="l" defTabSz="914303"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srgbClr val="FFFF00"/>
                </a:solidFill>
                <a:effectLst/>
                <a:uLnTx/>
                <a:uFillTx/>
                <a:latin typeface="Arial"/>
                <a:ea typeface="+mn-ea"/>
                <a:cs typeface="+mn-cs"/>
              </a:rPr>
              <a:t>FCC Week 2023 London, UK</a:t>
            </a:r>
          </a:p>
          <a:p>
            <a:pPr marL="0" marR="0" lvl="0" indent="0" algn="l" defTabSz="914303" rtl="0" eaLnBrk="1" fontAlgn="auto" latinLnBrk="0" hangingPunct="1">
              <a:lnSpc>
                <a:spcPct val="100000"/>
              </a:lnSpc>
              <a:spcBef>
                <a:spcPts val="0"/>
              </a:spcBef>
              <a:spcAft>
                <a:spcPts val="0"/>
              </a:spcAft>
              <a:buClrTx/>
              <a:buSzTx/>
              <a:buFontTx/>
              <a:buNone/>
              <a:tabLst/>
              <a:defRPr/>
            </a:pPr>
            <a:endParaRPr kumimoji="0" lang="en-US" sz="2200" b="0" i="0" u="none" strike="noStrike" kern="1200" cap="none" spc="0" normalizeH="0" baseline="0" noProof="0" dirty="0">
              <a:ln>
                <a:noFill/>
              </a:ln>
              <a:solidFill>
                <a:srgbClr val="FFFF00"/>
              </a:solidFill>
              <a:effectLst/>
              <a:uLnTx/>
              <a:uFillTx/>
              <a:latin typeface="Arial"/>
              <a:ea typeface="+mn-ea"/>
              <a:cs typeface="+mn-cs"/>
            </a:endParaRPr>
          </a:p>
          <a:p>
            <a:pPr marL="0" marR="0" lvl="0" indent="0" algn="l" defTabSz="914303"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srgbClr val="FFFF00"/>
                </a:solidFill>
                <a:effectLst/>
                <a:uLnTx/>
                <a:uFillTx/>
                <a:latin typeface="Arial"/>
                <a:ea typeface="+mn-ea"/>
                <a:cs typeface="+mn-cs"/>
              </a:rPr>
              <a:t>473 participants</a:t>
            </a:r>
          </a:p>
          <a:p>
            <a:pPr marL="0" marR="0" lvl="0" indent="0" algn="l" defTabSz="914303" rtl="0" eaLnBrk="1" fontAlgn="auto" latinLnBrk="0" hangingPunct="1">
              <a:lnSpc>
                <a:spcPct val="100000"/>
              </a:lnSpc>
              <a:spcBef>
                <a:spcPts val="0"/>
              </a:spcBef>
              <a:spcAft>
                <a:spcPts val="0"/>
              </a:spcAft>
              <a:buClrTx/>
              <a:buSzTx/>
              <a:buFontTx/>
              <a:buNone/>
              <a:tabLst/>
              <a:defRPr/>
            </a:pPr>
            <a:endParaRPr kumimoji="0" lang="en-US" sz="22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303" rtl="0" eaLnBrk="1" fontAlgn="auto" latinLnBrk="0" hangingPunct="1">
              <a:lnSpc>
                <a:spcPct val="100000"/>
              </a:lnSpc>
              <a:spcBef>
                <a:spcPts val="0"/>
              </a:spcBef>
              <a:spcAft>
                <a:spcPts val="0"/>
              </a:spcAft>
              <a:buClrTx/>
              <a:buSzTx/>
              <a:buFontTx/>
              <a:buNone/>
              <a:tabLst/>
              <a:defRPr/>
            </a:pPr>
            <a:r>
              <a:rPr kumimoji="0" lang="en-CH" sz="2200" b="0" i="0" u="none" strike="noStrike" kern="1200" cap="none" spc="0" normalizeH="0" baseline="0" noProof="0" dirty="0">
                <a:ln>
                  <a:noFill/>
                </a:ln>
                <a:solidFill>
                  <a:prstClr val="white"/>
                </a:solidFill>
                <a:effectLst/>
                <a:uLnTx/>
                <a:uFillTx/>
                <a:latin typeface="Calibri" panose="020F0502020204030204"/>
                <a:ea typeface="+mn-ea"/>
                <a:cs typeface="+mn-cs"/>
              </a:rPr>
              <a:t>362 in person and 111 remote</a:t>
            </a:r>
          </a:p>
        </p:txBody>
      </p:sp>
      <p:pic>
        <p:nvPicPr>
          <p:cNvPr id="11" name="Picture 10">
            <a:extLst>
              <a:ext uri="{FF2B5EF4-FFF2-40B4-BE49-F238E27FC236}">
                <a16:creationId xmlns:a16="http://schemas.microsoft.com/office/drawing/2014/main" id="{C0DDD379-431E-DC1E-5462-9B9B965D4213}"/>
              </a:ext>
            </a:extLst>
          </p:cNvPr>
          <p:cNvPicPr>
            <a:picLocks noChangeAspect="1"/>
          </p:cNvPicPr>
          <p:nvPr/>
        </p:nvPicPr>
        <p:blipFill>
          <a:blip r:embed="rId3"/>
          <a:stretch>
            <a:fillRect/>
          </a:stretch>
        </p:blipFill>
        <p:spPr>
          <a:xfrm>
            <a:off x="3143488" y="21231"/>
            <a:ext cx="9156718" cy="6858000"/>
          </a:xfrm>
          <a:prstGeom prst="rect">
            <a:avLst/>
          </a:prstGeom>
        </p:spPr>
      </p:pic>
      <p:sp>
        <p:nvSpPr>
          <p:cNvPr id="12" name="TextBox 11">
            <a:extLst>
              <a:ext uri="{FF2B5EF4-FFF2-40B4-BE49-F238E27FC236}">
                <a16:creationId xmlns:a16="http://schemas.microsoft.com/office/drawing/2014/main" id="{FF4852B8-FB41-98C6-B214-D26825A81DBD}"/>
              </a:ext>
            </a:extLst>
          </p:cNvPr>
          <p:cNvSpPr txBox="1"/>
          <p:nvPr/>
        </p:nvSpPr>
        <p:spPr>
          <a:xfrm flipH="1">
            <a:off x="571500" y="6080698"/>
            <a:ext cx="2177576" cy="338554"/>
          </a:xfrm>
          <a:prstGeom prst="rect">
            <a:avLst/>
          </a:prstGeom>
          <a:noFill/>
        </p:spPr>
        <p:txBody>
          <a:bodyPr wrap="square" rtlCol="0">
            <a:spAutoFit/>
          </a:bodyPr>
          <a:lstStyle/>
          <a:p>
            <a:pPr marL="0" marR="0" lvl="0" indent="0" algn="l" defTabSz="914303"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Courtesy P. Charitos</a:t>
            </a:r>
            <a:endPar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40807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89EAA-4C67-B3DA-A5E3-323725F51D1E}"/>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GB" sz="4000" b="1" i="0" u="none" strike="noStrike" kern="0" cap="none" spc="0" normalizeH="0" baseline="0" noProof="0" dirty="0">
                <a:ln>
                  <a:noFill/>
                </a:ln>
                <a:solidFill>
                  <a:srgbClr val="FFFF00"/>
                </a:solidFill>
                <a:effectLst/>
                <a:uLnTx/>
                <a:uFillTx/>
                <a:latin typeface="Arial"/>
                <a:ea typeface="+mj-ea"/>
                <a:cs typeface="+mj-cs"/>
              </a:rPr>
              <a:t>Outlook</a:t>
            </a:r>
            <a:endParaRPr kumimoji="0" lang="en-US" sz="3600" b="1" i="0" u="none" strike="noStrike" kern="0" cap="none" spc="0" normalizeH="0" baseline="0" noProof="0" dirty="0">
              <a:ln>
                <a:noFill/>
              </a:ln>
              <a:solidFill>
                <a:srgbClr val="FFFF00"/>
              </a:solidFill>
              <a:effectLst/>
              <a:uLnTx/>
              <a:uFillTx/>
              <a:latin typeface="Arial"/>
              <a:ea typeface="+mj-ea"/>
              <a:cs typeface="Arial" panose="020B0604020202020204" pitchFamily="34" charset="0"/>
            </a:endParaRPr>
          </a:p>
        </p:txBody>
      </p:sp>
      <p:pic>
        <p:nvPicPr>
          <p:cNvPr id="3" name="Picture 2" descr="A picture containing icon&#10;&#10;Description automatically generated">
            <a:extLst>
              <a:ext uri="{FF2B5EF4-FFF2-40B4-BE49-F238E27FC236}">
                <a16:creationId xmlns:a16="http://schemas.microsoft.com/office/drawing/2014/main" id="{21104F4F-ECCF-1932-A2C8-28B9CF43AC7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extBox 4">
            <a:extLst>
              <a:ext uri="{FF2B5EF4-FFF2-40B4-BE49-F238E27FC236}">
                <a16:creationId xmlns:a16="http://schemas.microsoft.com/office/drawing/2014/main" id="{023BE9FE-8E40-FC43-B883-0FC85513FA47}"/>
              </a:ext>
            </a:extLst>
          </p:cNvPr>
          <p:cNvSpPr txBox="1"/>
          <p:nvPr/>
        </p:nvSpPr>
        <p:spPr>
          <a:xfrm>
            <a:off x="407368" y="908720"/>
            <a:ext cx="11364513" cy="540147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Comprehensive R&amp;D programme and implementation preparation is presently being carried out in the frameworks of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FCC FS</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the EU co-financed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FCC Innovation Study</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the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Swiss CHART</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programme, and the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CERN High-Field Magnet Programme</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a:t>
            </a:r>
            <a:b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Goal: demonstrate FCC feasibility by 2025/26.</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Plenty of opportunities for collaborations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and for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joint innovative developments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with international partners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first stage of FCC could be approved within a few years after the 2027 European Strategy Update</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if the latter is supportive.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Tunnel construction could then start in the early 2030s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and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FCC-</a:t>
            </a:r>
            <a:r>
              <a:rPr kumimoji="0" lang="en-GB" sz="2400" b="1" i="0" u="none" strike="noStrike" kern="1200" cap="none" spc="0" normalizeH="0" baseline="0" noProof="0" dirty="0" err="1">
                <a:ln>
                  <a:noFill/>
                </a:ln>
                <a:solidFill>
                  <a:prstClr val="black"/>
                </a:solidFill>
                <a:effectLst/>
                <a:uLnTx/>
                <a:uFillTx/>
                <a:latin typeface="Calibri" panose="020F0502020204030204"/>
                <a:ea typeface="+mn-ea"/>
                <a:cs typeface="+mn-cs"/>
              </a:rPr>
              <a:t>ee</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 physics programme could begin in the second half of the 2040s</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a few years after the completion of the HL-LHC physics runs, expected by 2041.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Long-term goal: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world-leading HEP infrastructure for 21</a:t>
            </a:r>
            <a:r>
              <a:rPr kumimoji="0" lang="en-GB" sz="2400" b="1" i="0" u="none" strike="noStrike" kern="1200" cap="none" spc="0" normalizeH="0" baseline="30000" noProof="0" dirty="0">
                <a:ln>
                  <a:noFill/>
                </a:ln>
                <a:solidFill>
                  <a:prstClr val="black"/>
                </a:solidFill>
                <a:effectLst/>
                <a:uLnTx/>
                <a:uFillTx/>
                <a:latin typeface="Calibri" panose="020F0502020204030204"/>
                <a:ea typeface="+mn-ea"/>
                <a:cs typeface="+mn-cs"/>
              </a:rPr>
              <a:t>st</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 century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to push particle-physics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precision and energy frontiers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far beyond present limits.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31067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Diagram, radar chart&#10;&#10;Description automatically generated">
            <a:extLst>
              <a:ext uri="{FF2B5EF4-FFF2-40B4-BE49-F238E27FC236}">
                <a16:creationId xmlns:a16="http://schemas.microsoft.com/office/drawing/2014/main" id="{D0165216-A624-45DD-8EEC-B188896AFB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7055" y="2777714"/>
            <a:ext cx="3867190" cy="3027550"/>
          </a:xfrm>
          <a:prstGeom prst="rect">
            <a:avLst/>
          </a:prstGeom>
        </p:spPr>
      </p:pic>
      <p:pic>
        <p:nvPicPr>
          <p:cNvPr id="6" name="Picture 5" descr="Diagram&#10;&#10;Description automatically generated">
            <a:extLst>
              <a:ext uri="{FF2B5EF4-FFF2-40B4-BE49-F238E27FC236}">
                <a16:creationId xmlns:a16="http://schemas.microsoft.com/office/drawing/2014/main" id="{DD6D7D01-2D74-4BB7-8843-013BC6A4AF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4674" y="2704347"/>
            <a:ext cx="2823067" cy="3144813"/>
          </a:xfrm>
          <a:prstGeom prst="rect">
            <a:avLst/>
          </a:prstGeom>
        </p:spPr>
      </p:pic>
      <p:sp>
        <p:nvSpPr>
          <p:cNvPr id="10" name="Content Placeholder 2">
            <a:extLst>
              <a:ext uri="{FF2B5EF4-FFF2-40B4-BE49-F238E27FC236}">
                <a16:creationId xmlns:a16="http://schemas.microsoft.com/office/drawing/2014/main" id="{8EE6EA8D-9A1F-440C-B2B5-2ADA3E1F4F72}"/>
              </a:ext>
            </a:extLst>
          </p:cNvPr>
          <p:cNvSpPr txBox="1">
            <a:spLocks/>
          </p:cNvSpPr>
          <p:nvPr/>
        </p:nvSpPr>
        <p:spPr>
          <a:xfrm>
            <a:off x="5614566" y="3483093"/>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sp>
        <p:nvSpPr>
          <p:cNvPr id="22" name="Title 1">
            <a:extLst>
              <a:ext uri="{FF2B5EF4-FFF2-40B4-BE49-F238E27FC236}">
                <a16:creationId xmlns:a16="http://schemas.microsoft.com/office/drawing/2014/main" id="{80BD2F77-2369-4621-9D1B-559C15528B8A}"/>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The </a:t>
            </a:r>
            <a:r>
              <a:rPr kumimoji="0" lang="en-US" sz="3200" b="1" i="0" u="none" strike="noStrike" kern="0" cap="none" spc="0" normalizeH="0" baseline="0" noProof="0" dirty="0">
                <a:ln>
                  <a:noFill/>
                </a:ln>
                <a:solidFill>
                  <a:srgbClr val="FFFF00"/>
                </a:solidFill>
                <a:effectLst/>
                <a:uLnTx/>
                <a:uFillTx/>
                <a:latin typeface="Arial"/>
                <a:ea typeface="+mj-ea"/>
                <a:cs typeface="+mj-cs"/>
              </a:rPr>
              <a:t>FCC Integrated P</a:t>
            </a:r>
            <a:r>
              <a:rPr kumimoji="0" lang="en-US" sz="3200" b="1" i="0" u="none" strike="noStrike" kern="0" cap="none" spc="0" normalizeH="0" baseline="0" noProof="0" dirty="0" err="1">
                <a:ln>
                  <a:noFill/>
                </a:ln>
                <a:solidFill>
                  <a:srgbClr val="FFFF00"/>
                </a:solidFill>
                <a:effectLst/>
                <a:uLnTx/>
                <a:uFillTx/>
                <a:latin typeface="Arial"/>
                <a:ea typeface="+mj-ea"/>
                <a:cs typeface="+mj-cs"/>
              </a:rPr>
              <a:t>rogramme</a:t>
            </a:r>
            <a:endParaRPr kumimoji="0" lang="en-US" sz="3200" b="1" i="0" u="none" strike="noStrike" kern="0" cap="none" spc="0" normalizeH="0" baseline="0" noProof="0" dirty="0">
              <a:ln>
                <a:noFill/>
              </a:ln>
              <a:solidFill>
                <a:srgbClr val="FFFF00"/>
              </a:solidFill>
              <a:effectLst/>
              <a:uLnTx/>
              <a:uFillTx/>
              <a:latin typeface="Arial"/>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kumimoji="0" lang="en-US" sz="2400" b="1" i="0" u="none" strike="noStrike" kern="0" cap="none" spc="0" normalizeH="0" baseline="0" noProof="0" dirty="0">
                <a:ln>
                  <a:noFill/>
                </a:ln>
                <a:solidFill>
                  <a:srgbClr val="FFFF00"/>
                </a:solidFill>
                <a:effectLst/>
                <a:uLnTx/>
                <a:uFillTx/>
                <a:latin typeface="Arial"/>
                <a:ea typeface="+mj-ea"/>
                <a:cs typeface="+mj-cs"/>
              </a:rPr>
              <a:t>Inspired by Successful LEP – LHC P</a:t>
            </a:r>
            <a:r>
              <a:rPr kumimoji="0" lang="en-US" sz="2400" b="1" i="0" u="none" strike="noStrike" kern="0" cap="none" spc="0" normalizeH="0" baseline="0" noProof="0" dirty="0" err="1">
                <a:ln>
                  <a:noFill/>
                </a:ln>
                <a:solidFill>
                  <a:srgbClr val="FFFF00"/>
                </a:solidFill>
                <a:effectLst/>
                <a:uLnTx/>
                <a:uFillTx/>
                <a:latin typeface="Arial"/>
                <a:ea typeface="+mj-ea"/>
                <a:cs typeface="+mj-cs"/>
              </a:rPr>
              <a:t>rogrammes</a:t>
            </a:r>
            <a:r>
              <a:rPr kumimoji="0" lang="en-US" sz="2400" b="1" i="0" u="none" strike="noStrike" kern="0" cap="none" spc="0" normalizeH="0" baseline="0" noProof="0" dirty="0">
                <a:ln>
                  <a:noFill/>
                </a:ln>
                <a:solidFill>
                  <a:srgbClr val="FFFF00"/>
                </a:solidFill>
                <a:effectLst/>
                <a:uLnTx/>
                <a:uFillTx/>
                <a:latin typeface="Arial"/>
                <a:ea typeface="+mj-ea"/>
                <a:cs typeface="+mj-cs"/>
              </a:rPr>
              <a:t> at CERN</a:t>
            </a:r>
          </a:p>
        </p:txBody>
      </p:sp>
      <p:sp>
        <p:nvSpPr>
          <p:cNvPr id="42" name="Rectangle 41">
            <a:extLst>
              <a:ext uri="{FF2B5EF4-FFF2-40B4-BE49-F238E27FC236}">
                <a16:creationId xmlns:a16="http://schemas.microsoft.com/office/drawing/2014/main" id="{04A6F745-D9B7-4661-96DE-5262EDD3D473}"/>
              </a:ext>
            </a:extLst>
          </p:cNvPr>
          <p:cNvSpPr/>
          <p:nvPr/>
        </p:nvSpPr>
        <p:spPr>
          <a:xfrm>
            <a:off x="335360" y="5871057"/>
            <a:ext cx="4320480"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43" name="Rectangle 42">
            <a:extLst>
              <a:ext uri="{FF2B5EF4-FFF2-40B4-BE49-F238E27FC236}">
                <a16:creationId xmlns:a16="http://schemas.microsoft.com/office/drawing/2014/main" id="{E9A1F3B5-C082-491A-84D8-A42455525EA3}"/>
              </a:ext>
            </a:extLst>
          </p:cNvPr>
          <p:cNvSpPr/>
          <p:nvPr/>
        </p:nvSpPr>
        <p:spPr>
          <a:xfrm>
            <a:off x="4655840" y="5871057"/>
            <a:ext cx="2784309"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44" name="Rectangle 43">
            <a:extLst>
              <a:ext uri="{FF2B5EF4-FFF2-40B4-BE49-F238E27FC236}">
                <a16:creationId xmlns:a16="http://schemas.microsoft.com/office/drawing/2014/main" id="{BE52CCC7-CED5-4B33-A4AA-3B117F2FC897}"/>
              </a:ext>
            </a:extLst>
          </p:cNvPr>
          <p:cNvSpPr/>
          <p:nvPr/>
        </p:nvSpPr>
        <p:spPr>
          <a:xfrm>
            <a:off x="7440149" y="5871057"/>
            <a:ext cx="4320480"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45" name="TextBox 44">
            <a:extLst>
              <a:ext uri="{FF2B5EF4-FFF2-40B4-BE49-F238E27FC236}">
                <a16:creationId xmlns:a16="http://schemas.microsoft.com/office/drawing/2014/main" id="{EC54DD9B-1A26-401F-B369-F15CA5DCE1F6}"/>
              </a:ext>
            </a:extLst>
          </p:cNvPr>
          <p:cNvSpPr txBox="1"/>
          <p:nvPr/>
        </p:nvSpPr>
        <p:spPr>
          <a:xfrm>
            <a:off x="1679509" y="5785648"/>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2020 - 2040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46" name="TextBox 45">
            <a:extLst>
              <a:ext uri="{FF2B5EF4-FFF2-40B4-BE49-F238E27FC236}">
                <a16:creationId xmlns:a16="http://schemas.microsoft.com/office/drawing/2014/main" id="{13903001-0ACB-4513-B18B-CA408CDDAE82}"/>
              </a:ext>
            </a:extLst>
          </p:cNvPr>
          <p:cNvSpPr txBox="1"/>
          <p:nvPr/>
        </p:nvSpPr>
        <p:spPr>
          <a:xfrm>
            <a:off x="5377213" y="5785648"/>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2045 - 2063</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47" name="TextBox 46">
            <a:extLst>
              <a:ext uri="{FF2B5EF4-FFF2-40B4-BE49-F238E27FC236}">
                <a16:creationId xmlns:a16="http://schemas.microsoft.com/office/drawing/2014/main" id="{4212EEE7-ACD1-48CE-BCC5-DC8FDBD3371D}"/>
              </a:ext>
            </a:extLst>
          </p:cNvPr>
          <p:cNvSpPr txBox="1"/>
          <p:nvPr/>
        </p:nvSpPr>
        <p:spPr>
          <a:xfrm>
            <a:off x="9168341" y="5775047"/>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2070 - 2095</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p:pic>
        <p:nvPicPr>
          <p:cNvPr id="20" name="Picture 19" descr="Diagram, radar chart&#10;&#10;Description automatically generated">
            <a:extLst>
              <a:ext uri="{FF2B5EF4-FFF2-40B4-BE49-F238E27FC236}">
                <a16:creationId xmlns:a16="http://schemas.microsoft.com/office/drawing/2014/main" id="{48CF1153-D3BB-4DEF-AA1D-2D82EC636517}"/>
              </a:ext>
            </a:extLst>
          </p:cNvPr>
          <p:cNvPicPr>
            <a:picLocks noChangeAspect="1"/>
          </p:cNvPicPr>
          <p:nvPr/>
        </p:nvPicPr>
        <p:blipFill>
          <a:blip r:embed="rId5"/>
          <a:stretch>
            <a:fillRect/>
          </a:stretch>
        </p:blipFill>
        <p:spPr>
          <a:xfrm>
            <a:off x="8253473" y="2728084"/>
            <a:ext cx="3795188" cy="3077180"/>
          </a:xfrm>
          <a:prstGeom prst="rect">
            <a:avLst/>
          </a:prstGeom>
        </p:spPr>
      </p:pic>
      <p:sp>
        <p:nvSpPr>
          <p:cNvPr id="9" name="Content Placeholder 2">
            <a:extLst>
              <a:ext uri="{FF2B5EF4-FFF2-40B4-BE49-F238E27FC236}">
                <a16:creationId xmlns:a16="http://schemas.microsoft.com/office/drawing/2014/main" id="{1087C655-90B7-45C3-A94A-4DFD06F3A12D}"/>
              </a:ext>
            </a:extLst>
          </p:cNvPr>
          <p:cNvSpPr txBox="1">
            <a:spLocks/>
          </p:cNvSpPr>
          <p:nvPr/>
        </p:nvSpPr>
        <p:spPr>
          <a:xfrm>
            <a:off x="9582873" y="3392822"/>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01AC379-67C8-4569-86AA-5EFD69B598D9}"/>
                  </a:ext>
                </a:extLst>
              </p:cNvPr>
              <p:cNvSpPr txBox="1"/>
              <p:nvPr/>
            </p:nvSpPr>
            <p:spPr>
              <a:xfrm>
                <a:off x="129275" y="937037"/>
                <a:ext cx="11953328"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a:t>
                </a:r>
                <a:r>
                  <a:rPr kumimoji="0" lang="en-GB" sz="20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000" b="1" i="0" u="none" strike="noStrike" kern="1200" cap="none" spc="0" normalizeH="0" baseline="0" noProof="0" dirty="0">
                    <a:ln>
                      <a:noFill/>
                    </a:ln>
                    <a:solidFill>
                      <a:srgbClr val="0C377B"/>
                    </a:solidFill>
                    <a:effectLst/>
                    <a:uLnTx/>
                    <a:uFillTx/>
                    <a:latin typeface="Arial"/>
                    <a:ea typeface="+mn-ea"/>
                    <a:cs typeface="+mn-cs"/>
                  </a:rPr>
                  <a:t> long-term programme maximising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a:t>
                </a:r>
                <a:r>
                  <a:rPr kumimoji="0" lang="en-GB" sz="1800" b="1" i="0" u="none" strike="noStrike" kern="1200" cap="none" spc="0" normalizeH="0" baseline="0" noProof="0" dirty="0" err="1">
                    <a:ln>
                      <a:noFill/>
                    </a:ln>
                    <a:solidFill>
                      <a:srgbClr val="3333FF"/>
                    </a:solidFill>
                    <a:effectLst/>
                    <a:uLnTx/>
                    <a:uFillTx/>
                    <a:latin typeface="Arial"/>
                    <a:ea typeface="+mn-ea"/>
                    <a:cs typeface="+mn-cs"/>
                  </a:rPr>
                  <a:t>tage</a:t>
                </a:r>
                <a:r>
                  <a:rPr kumimoji="0" lang="en-GB" sz="1800" b="1" i="0" u="none" strike="noStrike" kern="1200" cap="none" spc="0" normalizeH="0" baseline="0" noProof="0" dirty="0">
                    <a:ln>
                      <a:noFill/>
                    </a:ln>
                    <a:solidFill>
                      <a:srgbClr val="3333FF"/>
                    </a:solidFill>
                    <a:effectLst/>
                    <a:uLnTx/>
                    <a:uFillTx/>
                    <a:latin typeface="Arial"/>
                    <a:ea typeface="+mn-ea"/>
                    <a:cs typeface="+mn-cs"/>
                  </a:rPr>
                  <a:t> 1: FCC-ee (Z, W, H, </a:t>
                </a:r>
                <a14:m>
                  <m:oMath xmlns:m="http://schemas.openxmlformats.org/officeDocument/2006/math">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8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8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a:t>
                </a:r>
                <a:r>
                  <a:rPr kumimoji="0" lang="en-GB" sz="1800" b="1" i="0" u="none" strike="noStrike" kern="1200" cap="none" spc="0" normalizeH="0" baseline="0" noProof="0" dirty="0" err="1">
                    <a:ln>
                      <a:noFill/>
                    </a:ln>
                    <a:solidFill>
                      <a:srgbClr val="3333FF"/>
                    </a:solidFill>
                    <a:effectLst/>
                    <a:uLnTx/>
                    <a:uFillTx/>
                    <a:latin typeface="Arial"/>
                    <a:ea typeface="+mn-ea"/>
                    <a:cs typeface="+mn-cs"/>
                  </a:rPr>
                  <a:t>tage</a:t>
                </a:r>
                <a:r>
                  <a:rPr kumimoji="0" lang="en-GB" sz="1800" b="1" i="0" u="none" strike="noStrike" kern="1200" cap="none" spc="0" normalizeH="0" baseline="0" noProof="0" dirty="0">
                    <a:ln>
                      <a:noFill/>
                    </a:ln>
                    <a:solidFill>
                      <a:srgbClr val="3333FF"/>
                    </a:solidFill>
                    <a:effectLst/>
                    <a:uLnTx/>
                    <a:uFillTx/>
                    <a:latin typeface="Arial"/>
                    <a:ea typeface="+mn-ea"/>
                    <a:cs typeface="+mn-cs"/>
                  </a:rPr>
                  <a:t> 2: FCC-</a:t>
                </a:r>
                <a:r>
                  <a:rPr kumimoji="0" lang="en-GB" sz="1800" b="1" i="0" u="none" strike="noStrike" kern="1200" cap="none" spc="0" normalizeH="0" baseline="0" noProof="0" dirty="0" err="1">
                    <a:ln>
                      <a:noFill/>
                    </a:ln>
                    <a:solidFill>
                      <a:srgbClr val="3333FF"/>
                    </a:solidFill>
                    <a:effectLst/>
                    <a:uLnTx/>
                    <a:uFillTx/>
                    <a:latin typeface="Arial"/>
                    <a:ea typeface="+mn-ea"/>
                    <a:cs typeface="+mn-cs"/>
                  </a:rPr>
                  <a:t>hh</a:t>
                </a:r>
                <a:r>
                  <a:rPr kumimoji="0" lang="en-GB" sz="1800" b="1" i="0" u="none" strike="noStrike" kern="1200" cap="none" spc="0" normalizeH="0" baseline="0" noProof="0" dirty="0">
                    <a:ln>
                      <a:noFill/>
                    </a:ln>
                    <a:solidFill>
                      <a:srgbClr val="3333FF"/>
                    </a:solidFill>
                    <a:effectLst/>
                    <a:uLnTx/>
                    <a:uFillTx/>
                    <a:latin typeface="Arial"/>
                    <a:ea typeface="+mn-ea"/>
                    <a:cs typeface="+mn-cs"/>
                  </a:rPr>
                  <a:t> (~100 </a:t>
                </a:r>
                <a:r>
                  <a:rPr kumimoji="0" lang="en-GB" sz="18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8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with ion and eh options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Highly synergistic and complementary physics.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a:t>
                </a:r>
                <a:r>
                  <a:rPr kumimoji="0" lang="en-GB" sz="1800" b="0" i="0" u="none" strike="noStrike" kern="1200" cap="none" spc="0" normalizeH="0" baseline="0" noProof="0" dirty="0" err="1">
                    <a:ln>
                      <a:noFill/>
                    </a:ln>
                    <a:solidFill>
                      <a:srgbClr val="0C377B"/>
                    </a:solidFill>
                    <a:effectLst/>
                    <a:uLnTx/>
                    <a:uFillTx/>
                    <a:latin typeface="Arial"/>
                    <a:ea typeface="+mn-ea"/>
                    <a:cs typeface="+mn-cs"/>
                  </a:rPr>
                  <a:t>ommon</a:t>
                </a:r>
                <a:r>
                  <a:rPr kumimoji="0" lang="en-GB" sz="1800" b="0" i="0" u="none" strike="noStrike" kern="1200" cap="none" spc="0" normalizeH="0" baseline="0" noProof="0" dirty="0">
                    <a:ln>
                      <a:noFill/>
                    </a:ln>
                    <a:solidFill>
                      <a:srgbClr val="0C377B"/>
                    </a:solidFill>
                    <a:effectLst/>
                    <a:uLnTx/>
                    <a:uFillTx/>
                    <a:latin typeface="Arial"/>
                    <a:ea typeface="+mn-ea"/>
                    <a:cs typeface="+mn-cs"/>
                  </a:rPr>
                  <a:t> civil engineering and technical infrastructures, </a:t>
                </a:r>
                <a:r>
                  <a:rPr kumimoji="0" lang="en-US" sz="1800" b="0" i="0" u="none" strike="noStrike" kern="1200" cap="none" spc="0" normalizeH="0" baseline="0" noProof="0" dirty="0">
                    <a:ln>
                      <a:noFill/>
                    </a:ln>
                    <a:solidFill>
                      <a:srgbClr val="0C377B"/>
                    </a:solidFill>
                    <a:effectLst/>
                    <a:uLnTx/>
                    <a:uFillTx/>
                    <a:latin typeface="Arial"/>
                    <a:ea typeface="+mn-ea"/>
                    <a:cs typeface="+mn-cs"/>
                  </a:rPr>
                  <a:t>building on and 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0C377B"/>
                    </a:solidFill>
                    <a:effectLst/>
                    <a:uLnTx/>
                    <a:uFillTx/>
                    <a:latin typeface="Arial"/>
                    <a:ea typeface="+mn-ea"/>
                    <a:cs typeface="+mn-cs"/>
                  </a:rPr>
                  <a:t>FCC integrated project allows seamless continuation of HEP soon after completion of the HL-LHC </a:t>
                </a:r>
                <a:r>
                  <a:rPr kumimoji="0" lang="en-US" sz="1800" b="0" i="0" u="none" strike="noStrike" kern="0" cap="none" spc="0" normalizeH="0" baseline="0" noProof="0" dirty="0" err="1">
                    <a:ln>
                      <a:noFill/>
                    </a:ln>
                    <a:solidFill>
                      <a:srgbClr val="0C377B"/>
                    </a:solidFill>
                    <a:effectLst/>
                    <a:uLnTx/>
                    <a:uFillTx/>
                    <a:latin typeface="Arial"/>
                    <a:ea typeface="+mn-ea"/>
                    <a:cs typeface="+mn-cs"/>
                  </a:rPr>
                  <a:t>programme</a:t>
                </a:r>
                <a:r>
                  <a:rPr kumimoji="0" lang="en-US" sz="1800" b="0" i="0" u="none" strike="noStrike" kern="0" cap="none" spc="0" normalizeH="0" baseline="0" noProof="0" dirty="0">
                    <a:ln>
                      <a:noFill/>
                    </a:ln>
                    <a:solidFill>
                      <a:srgbClr val="0C377B"/>
                    </a:solidFill>
                    <a:effectLst/>
                    <a:uLnTx/>
                    <a:uFillTx/>
                    <a:latin typeface="Arial"/>
                    <a:ea typeface="+mn-ea"/>
                    <a:cs typeface="+mn-cs"/>
                  </a:rPr>
                  <a:t>.</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23" name="TextBox 22">
                <a:extLst>
                  <a:ext uri="{FF2B5EF4-FFF2-40B4-BE49-F238E27FC236}">
                    <a16:creationId xmlns:a16="http://schemas.microsoft.com/office/drawing/2014/main" id="{001AC379-67C8-4569-86AA-5EFD69B598D9}"/>
                  </a:ext>
                </a:extLst>
              </p:cNvPr>
              <p:cNvSpPr txBox="1">
                <a:spLocks noRot="1" noChangeAspect="1" noMove="1" noResize="1" noEditPoints="1" noAdjustHandles="1" noChangeArrowheads="1" noChangeShapeType="1" noTextEdit="1"/>
              </p:cNvSpPr>
              <p:nvPr/>
            </p:nvSpPr>
            <p:spPr>
              <a:xfrm>
                <a:off x="129275" y="937037"/>
                <a:ext cx="11953328" cy="1785104"/>
              </a:xfrm>
              <a:prstGeom prst="rect">
                <a:avLst/>
              </a:prstGeom>
              <a:blipFill>
                <a:blip r:embed="rId6"/>
                <a:stretch>
                  <a:fillRect l="-531" t="-1408" b="-4225"/>
                </a:stretch>
              </a:blipFill>
            </p:spPr>
            <p:txBody>
              <a:bodyPr/>
              <a:lstStyle/>
              <a:p>
                <a:r>
                  <a:rPr lang="en-CH">
                    <a:noFill/>
                  </a:rPr>
                  <a:t> </a:t>
                </a:r>
              </a:p>
            </p:txBody>
          </p:sp>
        </mc:Fallback>
      </mc:AlternateContent>
      <p:sp>
        <p:nvSpPr>
          <p:cNvPr id="2" name="TextBox 1">
            <a:extLst>
              <a:ext uri="{FF2B5EF4-FFF2-40B4-BE49-F238E27FC236}">
                <a16:creationId xmlns:a16="http://schemas.microsoft.com/office/drawing/2014/main" id="{162313FE-7511-2965-68C3-9C920C7EDD10}"/>
              </a:ext>
            </a:extLst>
          </p:cNvPr>
          <p:cNvSpPr txBox="1"/>
          <p:nvPr/>
        </p:nvSpPr>
        <p:spPr>
          <a:xfrm>
            <a:off x="2343714" y="6310588"/>
            <a:ext cx="8000758"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solidFill>
                  <a:srgbClr val="003399"/>
                </a:solidFill>
                <a:latin typeface="Arial"/>
              </a:rPr>
              <a:t>A</a:t>
            </a:r>
            <a:r>
              <a:rPr kumimoji="0" lang="en-GB" sz="2000" b="1" i="0" u="none" strike="noStrike" kern="1200" cap="none" spc="0" normalizeH="0" baseline="0" noProof="0" dirty="0">
                <a:ln>
                  <a:noFill/>
                </a:ln>
                <a:solidFill>
                  <a:srgbClr val="003399"/>
                </a:solidFill>
                <a:effectLst/>
                <a:uLnTx/>
                <a:uFillTx/>
                <a:latin typeface="Arial"/>
                <a:ea typeface="+mn-ea"/>
                <a:cs typeface="+mn-cs"/>
              </a:rPr>
              <a:t> similar two-stage project CEPC/</a:t>
            </a:r>
            <a:r>
              <a:rPr kumimoji="0" lang="en-GB" sz="2000" b="1" i="0" u="none" strike="noStrike" kern="1200" cap="none" spc="0" normalizeH="0" baseline="0" noProof="0" dirty="0" err="1">
                <a:ln>
                  <a:noFill/>
                </a:ln>
                <a:solidFill>
                  <a:srgbClr val="003399"/>
                </a:solidFill>
                <a:effectLst/>
                <a:uLnTx/>
                <a:uFillTx/>
                <a:latin typeface="Arial"/>
                <a:ea typeface="+mn-ea"/>
                <a:cs typeface="+mn-cs"/>
              </a:rPr>
              <a:t>SppC</a:t>
            </a:r>
            <a:r>
              <a:rPr kumimoji="0" lang="en-GB" sz="2000" b="1" i="0" u="none" strike="noStrike" kern="1200" cap="none" spc="0" normalizeH="0" baseline="0" noProof="0" dirty="0">
                <a:ln>
                  <a:noFill/>
                </a:ln>
                <a:solidFill>
                  <a:srgbClr val="003399"/>
                </a:solidFill>
                <a:effectLst/>
                <a:uLnTx/>
                <a:uFillTx/>
                <a:latin typeface="Arial"/>
                <a:ea typeface="+mn-ea"/>
                <a:cs typeface="+mn-cs"/>
              </a:rPr>
              <a:t> is under study in China</a:t>
            </a:r>
          </a:p>
        </p:txBody>
      </p:sp>
    </p:spTree>
    <p:extLst>
      <p:ext uri="{BB962C8B-B14F-4D97-AF65-F5344CB8AC3E}">
        <p14:creationId xmlns:p14="http://schemas.microsoft.com/office/powerpoint/2010/main" val="27619291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27384"/>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FCC Summary</a:t>
            </a:r>
          </a:p>
        </p:txBody>
      </p:sp>
      <p:pic>
        <p:nvPicPr>
          <p:cNvPr id="6" name="Picture 5">
            <a:extLst>
              <a:ext uri="{FF2B5EF4-FFF2-40B4-BE49-F238E27FC236}">
                <a16:creationId xmlns:a16="http://schemas.microsoft.com/office/drawing/2014/main" id="{E7492A1C-A6EC-4744-BF2F-643EE1A752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000" y="132684"/>
            <a:ext cx="1866092" cy="638842"/>
          </a:xfrm>
          <a:prstGeom prst="rect">
            <a:avLst/>
          </a:prstGeom>
        </p:spPr>
      </p:pic>
      <p:sp>
        <p:nvSpPr>
          <p:cNvPr id="7" name="Content Placeholder 4">
            <a:extLst>
              <a:ext uri="{FF2B5EF4-FFF2-40B4-BE49-F238E27FC236}">
                <a16:creationId xmlns:a16="http://schemas.microsoft.com/office/drawing/2014/main" id="{114B6FD6-91B4-4FD5-B8C4-D34350B19B99}"/>
              </a:ext>
            </a:extLst>
          </p:cNvPr>
          <p:cNvSpPr>
            <a:spLocks noGrp="1"/>
          </p:cNvSpPr>
          <p:nvPr>
            <p:ph idx="1"/>
          </p:nvPr>
        </p:nvSpPr>
        <p:spPr>
          <a:xfrm>
            <a:off x="66675" y="1077120"/>
            <a:ext cx="12105861" cy="4896543"/>
          </a:xfrm>
        </p:spPr>
        <p:txBody>
          <a:bodyPr>
            <a:noAutofit/>
          </a:bodyPr>
          <a:lstStyle/>
          <a:p>
            <a:pPr marL="360000" indent="-360000">
              <a:spcBef>
                <a:spcPts val="600"/>
              </a:spcBef>
              <a:buClr>
                <a:srgbClr val="0C377B"/>
              </a:buClr>
              <a:buFont typeface="Arial" panose="020B0604020202020204" pitchFamily="34" charset="0"/>
              <a:buChar char="•"/>
            </a:pPr>
            <a:r>
              <a:rPr lang="en-US" dirty="0"/>
              <a:t>The European Strategy Update in 2020 issued the </a:t>
            </a:r>
            <a:r>
              <a:rPr lang="en-US" b="1" dirty="0"/>
              <a:t>r</a:t>
            </a:r>
            <a:r>
              <a:rPr lang="en-US" b="1" dirty="0">
                <a:sym typeface="Wingdings" panose="05000000000000000000" pitchFamily="2" charset="2"/>
              </a:rPr>
              <a:t>equest for a feasibility study of the FCC integrated </a:t>
            </a:r>
            <a:r>
              <a:rPr lang="en-US" b="1" dirty="0" err="1">
                <a:sym typeface="Wingdings" panose="05000000000000000000" pitchFamily="2" charset="2"/>
              </a:rPr>
              <a:t>programme</a:t>
            </a:r>
            <a:r>
              <a:rPr lang="en-US" b="1" dirty="0">
                <a:sym typeface="Wingdings" panose="05000000000000000000" pitchFamily="2" charset="2"/>
              </a:rPr>
              <a:t> to be delivered by end 2025.</a:t>
            </a:r>
            <a:endParaRPr lang="en-US" dirty="0"/>
          </a:p>
          <a:p>
            <a:pPr marL="360000" indent="-360000">
              <a:spcBef>
                <a:spcPts val="600"/>
              </a:spcBef>
              <a:buClr>
                <a:srgbClr val="0C377B"/>
              </a:buClr>
              <a:buFont typeface="Arial" panose="020B0604020202020204" pitchFamily="34" charset="0"/>
              <a:buChar char="•"/>
            </a:pPr>
            <a:r>
              <a:rPr lang="en-US" b="1" dirty="0"/>
              <a:t>The main activities of the FCC Feasibility Study are: </a:t>
            </a:r>
          </a:p>
          <a:p>
            <a:pPr marL="771480" lvl="1" indent="-360000">
              <a:spcBef>
                <a:spcPts val="600"/>
              </a:spcBef>
              <a:buClr>
                <a:srgbClr val="0C377B"/>
              </a:buClr>
              <a:buFont typeface="Arial" panose="020B0604020202020204" pitchFamily="34" charset="0"/>
              <a:buChar char="•"/>
            </a:pPr>
            <a:r>
              <a:rPr lang="en-US" sz="2200" b="1" dirty="0"/>
              <a:t>Local/regional implementation scenario</a:t>
            </a:r>
            <a:r>
              <a:rPr lang="en-US" sz="2200" dirty="0"/>
              <a:t> in collaboration </a:t>
            </a:r>
            <a:r>
              <a:rPr lang="en-US" sz="2200" b="1" dirty="0"/>
              <a:t>with Host State authorities.</a:t>
            </a:r>
            <a:r>
              <a:rPr lang="en-US" sz="2200" dirty="0"/>
              <a:t> </a:t>
            </a:r>
          </a:p>
          <a:p>
            <a:pPr marL="771480" lvl="1" indent="-360000">
              <a:spcBef>
                <a:spcPts val="600"/>
              </a:spcBef>
              <a:buClr>
                <a:srgbClr val="0C377B"/>
              </a:buClr>
              <a:buFont typeface="Arial" panose="020B0604020202020204" pitchFamily="34" charset="0"/>
              <a:buChar char="•"/>
            </a:pPr>
            <a:r>
              <a:rPr lang="en-US" sz="2200" dirty="0"/>
              <a:t>Accompanied by </a:t>
            </a:r>
            <a:r>
              <a:rPr lang="en-US" sz="2200" b="1" dirty="0"/>
              <a:t>machine </a:t>
            </a:r>
            <a:r>
              <a:rPr lang="en-US" sz="2200" b="1" dirty="0" err="1"/>
              <a:t>optimisation</a:t>
            </a:r>
            <a:r>
              <a:rPr lang="en-US" sz="2200" b="1" dirty="0"/>
              <a:t>, physics studies and technology R&amp;D.</a:t>
            </a:r>
            <a:r>
              <a:rPr lang="en-US" sz="2200" dirty="0"/>
              <a:t> </a:t>
            </a:r>
          </a:p>
          <a:p>
            <a:pPr marL="771480" lvl="1" indent="-360000">
              <a:spcBef>
                <a:spcPts val="600"/>
              </a:spcBef>
              <a:buClr>
                <a:srgbClr val="0C377B"/>
              </a:buClr>
              <a:buFont typeface="Arial" panose="020B0604020202020204" pitchFamily="34" charset="0"/>
              <a:buChar char="•"/>
            </a:pPr>
            <a:r>
              <a:rPr lang="en-US" sz="2200" dirty="0"/>
              <a:t>Performed </a:t>
            </a:r>
            <a:r>
              <a:rPr lang="en-US" sz="2200" b="1" dirty="0"/>
              <a:t>via global collaboration</a:t>
            </a:r>
            <a:r>
              <a:rPr lang="en-US" sz="2200" dirty="0"/>
              <a:t> and supported by </a:t>
            </a:r>
            <a:r>
              <a:rPr lang="en-US" sz="2200" b="1" dirty="0"/>
              <a:t>EC H2020 Design Study FCCIS. </a:t>
            </a:r>
          </a:p>
          <a:p>
            <a:pPr marL="771480" lvl="1" indent="-360000">
              <a:spcBef>
                <a:spcPts val="600"/>
              </a:spcBef>
              <a:buClr>
                <a:srgbClr val="0C377B"/>
              </a:buClr>
              <a:buFont typeface="Arial" panose="020B0604020202020204" pitchFamily="34" charset="0"/>
              <a:buChar char="•"/>
            </a:pPr>
            <a:r>
              <a:rPr lang="en-GB" sz="2200" dirty="0"/>
              <a:t>In parallel </a:t>
            </a:r>
            <a:r>
              <a:rPr lang="en-GB" sz="2200" b="1" dirty="0"/>
              <a:t>High-Field Magnet R&amp;D programme </a:t>
            </a:r>
            <a:r>
              <a:rPr lang="en-GB" sz="2200" dirty="0"/>
              <a:t>as separate line, to prepare for FCC-</a:t>
            </a:r>
            <a:r>
              <a:rPr lang="en-GB" sz="2200" dirty="0" err="1"/>
              <a:t>hh</a:t>
            </a:r>
            <a:r>
              <a:rPr lang="en-GB" sz="2200" dirty="0"/>
              <a:t>.</a:t>
            </a:r>
          </a:p>
          <a:p>
            <a:pPr marL="360000" indent="-360000">
              <a:spcBef>
                <a:spcPts val="600"/>
              </a:spcBef>
              <a:buClr>
                <a:srgbClr val="0C377B"/>
              </a:buClr>
              <a:buFont typeface="Arial" panose="020B0604020202020204" pitchFamily="34" charset="0"/>
              <a:buChar char="•"/>
            </a:pPr>
            <a:r>
              <a:rPr lang="en-GB" dirty="0"/>
              <a:t>Long term goal: </a:t>
            </a:r>
            <a:r>
              <a:rPr lang="en-GB" b="1" dirty="0"/>
              <a:t>world-leading HEP infrastructure for 21</a:t>
            </a:r>
            <a:r>
              <a:rPr lang="en-GB" b="1" baseline="30000" dirty="0"/>
              <a:t>st</a:t>
            </a:r>
            <a:r>
              <a:rPr lang="en-GB" b="1" dirty="0"/>
              <a:t> century </a:t>
            </a:r>
            <a:r>
              <a:rPr lang="en-GB" dirty="0"/>
              <a:t>to push the particle-physics </a:t>
            </a:r>
            <a:r>
              <a:rPr lang="en-GB" b="1" dirty="0"/>
              <a:t>precision and energy frontiers </a:t>
            </a:r>
            <a:r>
              <a:rPr lang="en-GB" dirty="0"/>
              <a:t>far beyond present limits.</a:t>
            </a:r>
          </a:p>
          <a:p>
            <a:pPr marL="360000" indent="-360000">
              <a:spcBef>
                <a:spcPts val="600"/>
              </a:spcBef>
              <a:buClr>
                <a:srgbClr val="0C377B"/>
              </a:buClr>
              <a:buFont typeface="Arial" panose="020B0604020202020204" pitchFamily="34" charset="0"/>
              <a:buChar char="•"/>
            </a:pPr>
            <a:endParaRPr lang="en-GB" dirty="0"/>
          </a:p>
          <a:p>
            <a:pPr marL="0" indent="0" algn="ctr">
              <a:spcBef>
                <a:spcPts val="600"/>
              </a:spcBef>
              <a:buClr>
                <a:srgbClr val="0C377B"/>
              </a:buClr>
              <a:buNone/>
            </a:pPr>
            <a:r>
              <a:rPr lang="en-US" b="1" i="1" dirty="0">
                <a:solidFill>
                  <a:srgbClr val="C00000"/>
                </a:solidFill>
              </a:rPr>
              <a:t>Success of FCC relies on strong global participation. </a:t>
            </a:r>
            <a:br>
              <a:rPr lang="en-US" b="1" i="1" dirty="0">
                <a:solidFill>
                  <a:srgbClr val="C00000"/>
                </a:solidFill>
              </a:rPr>
            </a:br>
            <a:r>
              <a:rPr lang="en-US" b="1" i="1" dirty="0">
                <a:solidFill>
                  <a:srgbClr val="C00000"/>
                </a:solidFill>
              </a:rPr>
              <a:t>Everybody interested is warmly welcome to join the effort!</a:t>
            </a:r>
          </a:p>
          <a:p>
            <a:pPr marL="0" indent="0">
              <a:spcBef>
                <a:spcPts val="600"/>
              </a:spcBef>
              <a:buClr>
                <a:srgbClr val="0C377B"/>
              </a:buClr>
              <a:buNone/>
            </a:pPr>
            <a:endParaRPr lang="en-GB" sz="2600" dirty="0"/>
          </a:p>
        </p:txBody>
      </p:sp>
    </p:spTree>
    <p:extLst>
      <p:ext uri="{BB962C8B-B14F-4D97-AF65-F5344CB8AC3E}">
        <p14:creationId xmlns:p14="http://schemas.microsoft.com/office/powerpoint/2010/main" val="8776165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FCC_anim_logo_powerpoint">
            <a:hlinkClick r:id="" action="ppaction://media"/>
            <a:extLst>
              <a:ext uri="{FF2B5EF4-FFF2-40B4-BE49-F238E27FC236}">
                <a16:creationId xmlns:a16="http://schemas.microsoft.com/office/drawing/2014/main" id="{F27B576C-AA40-4536-882D-C4EC01A31DB2}"/>
              </a:ext>
            </a:extLst>
          </p:cNvPr>
          <p:cNvPicPr>
            <a:picLocks noGrp="1" noChangeAspect="1"/>
          </p:cNvPicPr>
          <p:nvPr>
            <p:ph type="media" sz="quarter" idx="10"/>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858000"/>
          </a:xfrm>
        </p:spPr>
      </p:pic>
      <p:sp>
        <p:nvSpPr>
          <p:cNvPr id="5" name="TextBox 1">
            <a:extLst>
              <a:ext uri="{FF2B5EF4-FFF2-40B4-BE49-F238E27FC236}">
                <a16:creationId xmlns:a16="http://schemas.microsoft.com/office/drawing/2014/main" id="{D0ADB040-CCC7-D541-99AE-CD2B421B4C88}"/>
              </a:ext>
            </a:extLst>
          </p:cNvPr>
          <p:cNvSpPr txBox="1">
            <a:spLocks noChangeArrowheads="1"/>
          </p:cNvSpPr>
          <p:nvPr/>
        </p:nvSpPr>
        <p:spPr bwMode="auto">
          <a:xfrm>
            <a:off x="4899026" y="5229226"/>
            <a:ext cx="2492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449263" rtl="0" eaLnBrk="0" fontAlgn="base" latinLnBrk="0" hangingPunct="0">
              <a:lnSpc>
                <a:spcPct val="100000"/>
              </a:lnSpc>
              <a:spcBef>
                <a:spcPct val="0"/>
              </a:spcBef>
              <a:spcAft>
                <a:spcPct val="0"/>
              </a:spcAft>
              <a:buClrTx/>
              <a:buSzTx/>
              <a:buFontTx/>
              <a:buNone/>
              <a:tabLst/>
              <a:defRPr/>
            </a:pPr>
            <a:r>
              <a:rPr kumimoji="0" lang="en-CH" altLang="en-CH" sz="3600" b="1" i="0" u="none" strike="noStrike" kern="1200" cap="none" spc="0" normalizeH="0" baseline="0" noProof="0" dirty="0">
                <a:ln>
                  <a:noFill/>
                </a:ln>
                <a:solidFill>
                  <a:srgbClr val="FFFF00"/>
                </a:solidFill>
                <a:effectLst/>
                <a:uLnTx/>
                <a:uFillTx/>
                <a:latin typeface="Bradley Hand" pitchFamily="2" charset="77"/>
                <a:ea typeface="MS PGothic" panose="020B0600070205080204" pitchFamily="34" charset="-128"/>
                <a:cs typeface="+mn-cs"/>
              </a:rPr>
              <a:t>Thank you</a:t>
            </a:r>
          </a:p>
        </p:txBody>
      </p:sp>
    </p:spTree>
    <p:extLst>
      <p:ext uri="{BB962C8B-B14F-4D97-AF65-F5344CB8AC3E}">
        <p14:creationId xmlns:p14="http://schemas.microsoft.com/office/powerpoint/2010/main" val="1650799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34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FCC-</a:t>
            </a:r>
            <a:r>
              <a:rPr kumimoji="0" lang="en-US" sz="3600" b="1" i="0" u="none" strike="noStrike" kern="0" cap="none" spc="0" normalizeH="0" baseline="0" noProof="0" dirty="0" err="1">
                <a:ln>
                  <a:noFill/>
                </a:ln>
                <a:solidFill>
                  <a:srgbClr val="FFFF00"/>
                </a:solidFill>
                <a:effectLst/>
                <a:uLnTx/>
                <a:uFillTx/>
                <a:latin typeface="Arial"/>
                <a:ea typeface="+mj-ea"/>
                <a:cs typeface="+mj-cs"/>
              </a:rPr>
              <a:t>ee</a:t>
            </a:r>
            <a:r>
              <a:rPr kumimoji="0" lang="en-US" sz="3600" b="1" i="0" u="none" strike="noStrike" kern="0" cap="none" spc="0" normalizeH="0" baseline="0" noProof="0" dirty="0">
                <a:ln>
                  <a:noFill/>
                </a:ln>
                <a:solidFill>
                  <a:srgbClr val="FFFF00"/>
                </a:solidFill>
                <a:effectLst/>
                <a:uLnTx/>
                <a:uFillTx/>
                <a:latin typeface="Arial"/>
                <a:ea typeface="+mj-ea"/>
                <a:cs typeface="+mj-cs"/>
              </a:rPr>
              <a:t> Higgs and Electroweak Factory</a:t>
            </a: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5" name="Picture 4">
            <a:extLst>
              <a:ext uri="{FF2B5EF4-FFF2-40B4-BE49-F238E27FC236}">
                <a16:creationId xmlns:a16="http://schemas.microsoft.com/office/drawing/2014/main" id="{4EE6A649-687A-6640-AF43-B974C8C520D6}"/>
              </a:ext>
            </a:extLst>
          </p:cNvPr>
          <p:cNvPicPr>
            <a:picLocks noChangeAspect="1"/>
          </p:cNvPicPr>
          <p:nvPr/>
        </p:nvPicPr>
        <p:blipFill>
          <a:blip r:embed="rId3"/>
          <a:stretch>
            <a:fillRect/>
          </a:stretch>
        </p:blipFill>
        <p:spPr>
          <a:xfrm>
            <a:off x="87353" y="57873"/>
            <a:ext cx="1203889" cy="538324"/>
          </a:xfrm>
          <a:prstGeom prst="rect">
            <a:avLst/>
          </a:prstGeom>
        </p:spPr>
      </p:pic>
      <p:pic>
        <p:nvPicPr>
          <p:cNvPr id="7" name="Picture 6">
            <a:extLst>
              <a:ext uri="{FF2B5EF4-FFF2-40B4-BE49-F238E27FC236}">
                <a16:creationId xmlns:a16="http://schemas.microsoft.com/office/drawing/2014/main" id="{CDE942D1-6250-C149-B1C1-C1FCC0BC5950}"/>
              </a:ext>
            </a:extLst>
          </p:cNvPr>
          <p:cNvPicPr>
            <a:picLocks noChangeAspect="1"/>
          </p:cNvPicPr>
          <p:nvPr/>
        </p:nvPicPr>
        <p:blipFill>
          <a:blip r:embed="rId4"/>
          <a:stretch>
            <a:fillRect/>
          </a:stretch>
        </p:blipFill>
        <p:spPr>
          <a:xfrm>
            <a:off x="558307" y="1412775"/>
            <a:ext cx="10250943" cy="4698349"/>
          </a:xfrm>
          <a:prstGeom prst="rect">
            <a:avLst/>
          </a:prstGeom>
        </p:spPr>
      </p:pic>
      <p:sp>
        <p:nvSpPr>
          <p:cNvPr id="8" name="TextBox 7">
            <a:extLst>
              <a:ext uri="{FF2B5EF4-FFF2-40B4-BE49-F238E27FC236}">
                <a16:creationId xmlns:a16="http://schemas.microsoft.com/office/drawing/2014/main" id="{C4FE7D68-5EB1-D14E-9978-5D6C0978A62C}"/>
              </a:ext>
            </a:extLst>
          </p:cNvPr>
          <p:cNvSpPr txBox="1"/>
          <p:nvPr/>
        </p:nvSpPr>
        <p:spPr>
          <a:xfrm>
            <a:off x="9624392" y="6223018"/>
            <a:ext cx="1001300" cy="369332"/>
          </a:xfrm>
          <a:prstGeom prst="rect">
            <a:avLst/>
          </a:prstGeom>
          <a:noFill/>
        </p:spPr>
        <p:txBody>
          <a:bodyPr wrap="none" rtlCol="0">
            <a:spAutoFit/>
          </a:bodyPr>
          <a:lstStyle/>
          <a:p>
            <a:r>
              <a:rPr lang="en-CH" dirty="0"/>
              <a:t>P. Janot</a:t>
            </a:r>
          </a:p>
        </p:txBody>
      </p:sp>
      <p:pic>
        <p:nvPicPr>
          <p:cNvPr id="10" name="Picture 9">
            <a:extLst>
              <a:ext uri="{FF2B5EF4-FFF2-40B4-BE49-F238E27FC236}">
                <a16:creationId xmlns:a16="http://schemas.microsoft.com/office/drawing/2014/main" id="{00E3C625-2A44-C142-9E99-775E39385FDA}"/>
              </a:ext>
            </a:extLst>
          </p:cNvPr>
          <p:cNvPicPr>
            <a:picLocks noChangeAspect="1"/>
          </p:cNvPicPr>
          <p:nvPr/>
        </p:nvPicPr>
        <p:blipFill>
          <a:blip r:embed="rId5"/>
          <a:stretch>
            <a:fillRect/>
          </a:stretch>
        </p:blipFill>
        <p:spPr>
          <a:xfrm>
            <a:off x="11678856" y="1"/>
            <a:ext cx="513144" cy="631562"/>
          </a:xfrm>
          <a:prstGeom prst="rect">
            <a:avLst/>
          </a:prstGeom>
        </p:spPr>
      </p:pic>
    </p:spTree>
    <p:extLst>
      <p:ext uri="{BB962C8B-B14F-4D97-AF65-F5344CB8AC3E}">
        <p14:creationId xmlns:p14="http://schemas.microsoft.com/office/powerpoint/2010/main" val="709059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Physics Opportunities with FCC-</a:t>
            </a:r>
            <a:r>
              <a:rPr kumimoji="0" lang="en-US" sz="3600" b="1" i="0" u="none" strike="noStrike" kern="0" cap="none" spc="0" normalizeH="0" baseline="0" noProof="0" dirty="0" err="1">
                <a:ln>
                  <a:noFill/>
                </a:ln>
                <a:solidFill>
                  <a:srgbClr val="FFFF00"/>
                </a:solidFill>
                <a:effectLst/>
                <a:uLnTx/>
                <a:uFillTx/>
                <a:latin typeface="Arial"/>
                <a:ea typeface="+mj-ea"/>
                <a:cs typeface="+mj-cs"/>
              </a:rPr>
              <a:t>hh</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5" name="Picture 4">
            <a:extLst>
              <a:ext uri="{FF2B5EF4-FFF2-40B4-BE49-F238E27FC236}">
                <a16:creationId xmlns:a16="http://schemas.microsoft.com/office/drawing/2014/main" id="{4EE6A649-687A-6640-AF43-B974C8C520D6}"/>
              </a:ext>
            </a:extLst>
          </p:cNvPr>
          <p:cNvPicPr>
            <a:picLocks noChangeAspect="1"/>
          </p:cNvPicPr>
          <p:nvPr/>
        </p:nvPicPr>
        <p:blipFill>
          <a:blip r:embed="rId3"/>
          <a:stretch>
            <a:fillRect/>
          </a:stretch>
        </p:blipFill>
        <p:spPr>
          <a:xfrm>
            <a:off x="87353" y="57873"/>
            <a:ext cx="1203889" cy="538324"/>
          </a:xfrm>
          <a:prstGeom prst="rect">
            <a:avLst/>
          </a:prstGeom>
        </p:spPr>
      </p:pic>
      <p:pic>
        <p:nvPicPr>
          <p:cNvPr id="3" name="Picture 2">
            <a:extLst>
              <a:ext uri="{FF2B5EF4-FFF2-40B4-BE49-F238E27FC236}">
                <a16:creationId xmlns:a16="http://schemas.microsoft.com/office/drawing/2014/main" id="{EC154AA5-819A-B44B-8216-7D0C1BB3A37E}"/>
              </a:ext>
            </a:extLst>
          </p:cNvPr>
          <p:cNvPicPr>
            <a:picLocks noChangeAspect="1"/>
          </p:cNvPicPr>
          <p:nvPr/>
        </p:nvPicPr>
        <p:blipFill>
          <a:blip r:embed="rId4"/>
          <a:stretch>
            <a:fillRect/>
          </a:stretch>
        </p:blipFill>
        <p:spPr>
          <a:xfrm>
            <a:off x="398661" y="1116215"/>
            <a:ext cx="11376495" cy="5337121"/>
          </a:xfrm>
          <a:prstGeom prst="rect">
            <a:avLst/>
          </a:prstGeom>
        </p:spPr>
      </p:pic>
      <p:sp>
        <p:nvSpPr>
          <p:cNvPr id="6" name="TextBox 5">
            <a:extLst>
              <a:ext uri="{FF2B5EF4-FFF2-40B4-BE49-F238E27FC236}">
                <a16:creationId xmlns:a16="http://schemas.microsoft.com/office/drawing/2014/main" id="{395CD52A-E0B3-5849-847A-021C20CA6720}"/>
              </a:ext>
            </a:extLst>
          </p:cNvPr>
          <p:cNvSpPr txBox="1"/>
          <p:nvPr/>
        </p:nvSpPr>
        <p:spPr>
          <a:xfrm>
            <a:off x="10677556" y="6453336"/>
            <a:ext cx="1001300" cy="369332"/>
          </a:xfrm>
          <a:prstGeom prst="rect">
            <a:avLst/>
          </a:prstGeom>
          <a:noFill/>
        </p:spPr>
        <p:txBody>
          <a:bodyPr wrap="square" rtlCol="0">
            <a:spAutoFit/>
          </a:bodyPr>
          <a:lstStyle/>
          <a:p>
            <a:r>
              <a:rPr lang="en-CH" dirty="0"/>
              <a:t>P. Janot</a:t>
            </a:r>
          </a:p>
        </p:txBody>
      </p:sp>
      <p:pic>
        <p:nvPicPr>
          <p:cNvPr id="7" name="Picture 6">
            <a:extLst>
              <a:ext uri="{FF2B5EF4-FFF2-40B4-BE49-F238E27FC236}">
                <a16:creationId xmlns:a16="http://schemas.microsoft.com/office/drawing/2014/main" id="{AA63DA82-D0E8-AC48-B951-1CD4C7D14B0D}"/>
              </a:ext>
            </a:extLst>
          </p:cNvPr>
          <p:cNvPicPr>
            <a:picLocks noChangeAspect="1"/>
          </p:cNvPicPr>
          <p:nvPr/>
        </p:nvPicPr>
        <p:blipFill>
          <a:blip r:embed="rId5"/>
          <a:stretch>
            <a:fillRect/>
          </a:stretch>
        </p:blipFill>
        <p:spPr>
          <a:xfrm>
            <a:off x="11678856" y="1"/>
            <a:ext cx="513144" cy="631562"/>
          </a:xfrm>
          <a:prstGeom prst="rect">
            <a:avLst/>
          </a:prstGeom>
        </p:spPr>
      </p:pic>
    </p:spTree>
    <p:extLst>
      <p:ext uri="{BB962C8B-B14F-4D97-AF65-F5344CB8AC3E}">
        <p14:creationId xmlns:p14="http://schemas.microsoft.com/office/powerpoint/2010/main" val="1902169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FCC Feasibility Study</a:t>
            </a: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85F348C3-3596-2F4D-A1EC-32A8B120AA9B}"/>
              </a:ext>
            </a:extLst>
          </p:cNvPr>
          <p:cNvPicPr>
            <a:picLocks noChangeAspect="1"/>
          </p:cNvPicPr>
          <p:nvPr/>
        </p:nvPicPr>
        <p:blipFill>
          <a:blip r:embed="rId3"/>
          <a:stretch>
            <a:fillRect/>
          </a:stretch>
        </p:blipFill>
        <p:spPr>
          <a:xfrm>
            <a:off x="-3188" y="1026332"/>
            <a:ext cx="12192000" cy="5849888"/>
          </a:xfrm>
          <a:prstGeom prst="rect">
            <a:avLst/>
          </a:prstGeom>
        </p:spPr>
      </p:pic>
      <p:pic>
        <p:nvPicPr>
          <p:cNvPr id="6" name="Picture 5">
            <a:extLst>
              <a:ext uri="{FF2B5EF4-FFF2-40B4-BE49-F238E27FC236}">
                <a16:creationId xmlns:a16="http://schemas.microsoft.com/office/drawing/2014/main" id="{6335C938-16F8-1248-B578-E97FB7F35607}"/>
              </a:ext>
            </a:extLst>
          </p:cNvPr>
          <p:cNvPicPr>
            <a:picLocks noChangeAspect="1"/>
          </p:cNvPicPr>
          <p:nvPr/>
        </p:nvPicPr>
        <p:blipFill>
          <a:blip r:embed="rId4"/>
          <a:stretch>
            <a:fillRect/>
          </a:stretch>
        </p:blipFill>
        <p:spPr>
          <a:xfrm>
            <a:off x="87353" y="57873"/>
            <a:ext cx="1203889" cy="538324"/>
          </a:xfrm>
          <a:prstGeom prst="rect">
            <a:avLst/>
          </a:prstGeom>
        </p:spPr>
      </p:pic>
      <p:pic>
        <p:nvPicPr>
          <p:cNvPr id="8" name="Picture 7">
            <a:extLst>
              <a:ext uri="{FF2B5EF4-FFF2-40B4-BE49-F238E27FC236}">
                <a16:creationId xmlns:a16="http://schemas.microsoft.com/office/drawing/2014/main" id="{ADAEAF94-9F8F-1E4D-AA4E-CEFA14548FCD}"/>
              </a:ext>
            </a:extLst>
          </p:cNvPr>
          <p:cNvPicPr>
            <a:picLocks noChangeAspect="1"/>
          </p:cNvPicPr>
          <p:nvPr/>
        </p:nvPicPr>
        <p:blipFill>
          <a:blip r:embed="rId5"/>
          <a:stretch>
            <a:fillRect/>
          </a:stretch>
        </p:blipFill>
        <p:spPr>
          <a:xfrm>
            <a:off x="11678856" y="1"/>
            <a:ext cx="513144" cy="631562"/>
          </a:xfrm>
          <a:prstGeom prst="rect">
            <a:avLst/>
          </a:prstGeom>
        </p:spPr>
      </p:pic>
      <p:sp>
        <p:nvSpPr>
          <p:cNvPr id="5" name="TextBox 4">
            <a:extLst>
              <a:ext uri="{FF2B5EF4-FFF2-40B4-BE49-F238E27FC236}">
                <a16:creationId xmlns:a16="http://schemas.microsoft.com/office/drawing/2014/main" id="{16822179-E255-CF32-2F3A-070ED5647CFA}"/>
              </a:ext>
            </a:extLst>
          </p:cNvPr>
          <p:cNvSpPr txBox="1"/>
          <p:nvPr/>
        </p:nvSpPr>
        <p:spPr>
          <a:xfrm>
            <a:off x="34528" y="5741785"/>
            <a:ext cx="7920880" cy="10772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Arial"/>
                <a:ea typeface="+mn-ea"/>
                <a:cs typeface="+mn-cs"/>
              </a:rPr>
              <a:t>FCC FS is organised as an </a:t>
            </a:r>
            <a:r>
              <a:rPr kumimoji="0" lang="en-GB" sz="1600" b="1" i="0" u="none" strike="noStrike" kern="1200" cap="none" spc="0" normalizeH="0" baseline="0" noProof="0" dirty="0">
                <a:ln>
                  <a:noFill/>
                </a:ln>
                <a:solidFill>
                  <a:srgbClr val="FF0000"/>
                </a:solidFill>
                <a:effectLst/>
                <a:uLnTx/>
                <a:uFillTx/>
                <a:latin typeface="Arial"/>
                <a:ea typeface="+mn-ea"/>
                <a:cs typeface="+mn-cs"/>
              </a:rPr>
              <a:t>international collaboration</a:t>
            </a:r>
            <a:r>
              <a:rPr kumimoji="0" lang="en-GB" sz="1600" b="1" i="0" u="none" strike="noStrike" kern="1200" cap="none" spc="0" normalizeH="0" baseline="0" noProof="0" dirty="0">
                <a:ln>
                  <a:noFill/>
                </a:ln>
                <a:solidFill>
                  <a:srgbClr val="0C377B"/>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C377B"/>
                </a:solidFill>
                <a:effectLst/>
                <a:uLnTx/>
                <a:uFillTx/>
                <a:latin typeface="Arial"/>
                <a:ea typeface="+mn-ea"/>
                <a:cs typeface="+mn-cs"/>
              </a:rPr>
              <a:t>The FCC FS and a possible future project will profit from CERN’s decades-long experience with successful large international accelerator projects, e.g. the </a:t>
            </a:r>
            <a:r>
              <a:rPr kumimoji="0" lang="en-GB" sz="1600" b="0" i="0" u="none" strike="noStrike" kern="1200" cap="none" spc="0" normalizeH="0" baseline="0" noProof="0" dirty="0">
                <a:ln>
                  <a:noFill/>
                </a:ln>
                <a:solidFill>
                  <a:srgbClr val="FF0000"/>
                </a:solidFill>
                <a:effectLst/>
                <a:uLnTx/>
                <a:uFillTx/>
                <a:latin typeface="Arial"/>
                <a:ea typeface="+mn-ea"/>
                <a:cs typeface="+mn-cs"/>
              </a:rPr>
              <a:t>LHC</a:t>
            </a:r>
            <a:r>
              <a:rPr kumimoji="0" lang="en-GB" sz="1600" b="0" i="0" u="none" strike="noStrike" kern="1200" cap="none" spc="0" normalizeH="0" baseline="0" noProof="0" dirty="0">
                <a:ln>
                  <a:noFill/>
                </a:ln>
                <a:solidFill>
                  <a:srgbClr val="0C377B"/>
                </a:solidFill>
                <a:effectLst/>
                <a:uLnTx/>
                <a:uFillTx/>
                <a:latin typeface="Arial"/>
                <a:ea typeface="+mn-ea"/>
                <a:cs typeface="+mn-cs"/>
              </a:rPr>
              <a:t> and </a:t>
            </a:r>
            <a:r>
              <a:rPr kumimoji="0" lang="en-GB" sz="1600" b="0" i="0" u="none" strike="noStrike" kern="1200" cap="none" spc="0" normalizeH="0" baseline="0" noProof="0" dirty="0">
                <a:ln>
                  <a:noFill/>
                </a:ln>
                <a:solidFill>
                  <a:srgbClr val="FF0000"/>
                </a:solidFill>
                <a:effectLst/>
                <a:uLnTx/>
                <a:uFillTx/>
                <a:latin typeface="Arial"/>
                <a:ea typeface="+mn-ea"/>
                <a:cs typeface="+mn-cs"/>
              </a:rPr>
              <a:t>HL-LHC</a:t>
            </a:r>
            <a:r>
              <a:rPr kumimoji="0" lang="en-GB" sz="1600" b="0" i="0" u="none" strike="noStrike" kern="1200" cap="none" spc="0" normalizeH="0" baseline="0" noProof="0" dirty="0">
                <a:ln>
                  <a:noFill/>
                </a:ln>
                <a:solidFill>
                  <a:srgbClr val="0C377B"/>
                </a:solidFill>
                <a:effectLst/>
                <a:uLnTx/>
                <a:uFillTx/>
                <a:latin typeface="Arial"/>
                <a:ea typeface="+mn-ea"/>
                <a:cs typeface="+mn-cs"/>
              </a:rPr>
              <a:t>, and the associated global experiments</a:t>
            </a:r>
            <a:r>
              <a:rPr lang="en-GB" sz="1600" dirty="0">
                <a:solidFill>
                  <a:srgbClr val="0C377B"/>
                </a:solidFill>
                <a:latin typeface="Arial"/>
              </a:rPr>
              <a:t>, </a:t>
            </a:r>
            <a:r>
              <a:rPr kumimoji="0" lang="en-GB" sz="1600" b="0" i="0" u="none" strike="noStrike" kern="1200" cap="none" spc="0" normalizeH="0" baseline="0" noProof="0" dirty="0">
                <a:ln>
                  <a:noFill/>
                </a:ln>
                <a:solidFill>
                  <a:srgbClr val="0C377B"/>
                </a:solidFill>
                <a:effectLst/>
                <a:uLnTx/>
                <a:uFillTx/>
                <a:latin typeface="Arial"/>
                <a:ea typeface="+mn-ea"/>
                <a:cs typeface="+mn-cs"/>
              </a:rPr>
              <a:t>such as </a:t>
            </a:r>
            <a:r>
              <a:rPr kumimoji="0" lang="en-GB" sz="1600" b="0" i="0" u="none" strike="noStrike" kern="1200" cap="none" spc="0" normalizeH="0" baseline="0" noProof="0" dirty="0">
                <a:ln>
                  <a:noFill/>
                </a:ln>
                <a:solidFill>
                  <a:srgbClr val="FF0000"/>
                </a:solidFill>
                <a:effectLst/>
                <a:uLnTx/>
                <a:uFillTx/>
                <a:latin typeface="Arial"/>
                <a:ea typeface="+mn-ea"/>
                <a:cs typeface="+mn-cs"/>
              </a:rPr>
              <a:t>ATLAS</a:t>
            </a:r>
            <a:r>
              <a:rPr kumimoji="0" lang="en-GB" sz="1600" b="0" i="0" u="none" strike="noStrike" kern="1200" cap="none" spc="0" normalizeH="0" baseline="0" noProof="0" dirty="0">
                <a:ln>
                  <a:noFill/>
                </a:ln>
                <a:solidFill>
                  <a:srgbClr val="0C377B"/>
                </a:solidFill>
                <a:effectLst/>
                <a:uLnTx/>
                <a:uFillTx/>
                <a:latin typeface="Arial"/>
                <a:ea typeface="+mn-ea"/>
                <a:cs typeface="+mn-cs"/>
              </a:rPr>
              <a:t> and </a:t>
            </a:r>
            <a:r>
              <a:rPr kumimoji="0" lang="en-GB" sz="1600" b="0" i="0" u="none" strike="noStrike" kern="1200" cap="none" spc="0" normalizeH="0" baseline="0" noProof="0" dirty="0">
                <a:ln>
                  <a:noFill/>
                </a:ln>
                <a:solidFill>
                  <a:srgbClr val="FF0000"/>
                </a:solidFill>
                <a:effectLst/>
                <a:uLnTx/>
                <a:uFillTx/>
                <a:latin typeface="Arial"/>
                <a:ea typeface="+mn-ea"/>
                <a:cs typeface="+mn-cs"/>
              </a:rPr>
              <a:t>CMS</a:t>
            </a:r>
            <a:r>
              <a:rPr kumimoji="0" lang="en-GB" sz="1600" b="0" i="0" u="none" strike="noStrike" kern="1200" cap="none" spc="0" normalizeH="0" baseline="0" noProof="0" dirty="0">
                <a:ln>
                  <a:noFill/>
                </a:ln>
                <a:solidFill>
                  <a:srgbClr val="0C377B"/>
                </a:solidFill>
                <a:effectLst/>
                <a:uLnTx/>
                <a:uFillTx/>
                <a:latin typeface="Arial"/>
                <a:ea typeface="+mn-ea"/>
                <a:cs typeface="+mn-cs"/>
              </a:rPr>
              <a:t>.</a:t>
            </a:r>
          </a:p>
        </p:txBody>
      </p:sp>
    </p:spTree>
    <p:extLst>
      <p:ext uri="{BB962C8B-B14F-4D97-AF65-F5344CB8AC3E}">
        <p14:creationId xmlns:p14="http://schemas.microsoft.com/office/powerpoint/2010/main" val="1084405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High-level Goals of Feasibility Study</a:t>
            </a: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CEBECC11-BE7B-7B49-91B8-18296F623124}"/>
              </a:ext>
            </a:extLst>
          </p:cNvPr>
          <p:cNvPicPr>
            <a:picLocks noChangeAspect="1"/>
          </p:cNvPicPr>
          <p:nvPr/>
        </p:nvPicPr>
        <p:blipFill>
          <a:blip r:embed="rId3"/>
          <a:stretch>
            <a:fillRect/>
          </a:stretch>
        </p:blipFill>
        <p:spPr>
          <a:xfrm>
            <a:off x="0" y="1008112"/>
            <a:ext cx="12192000" cy="5865912"/>
          </a:xfrm>
          <a:prstGeom prst="rect">
            <a:avLst/>
          </a:prstGeom>
        </p:spPr>
      </p:pic>
      <p:pic>
        <p:nvPicPr>
          <p:cNvPr id="6" name="Picture 5">
            <a:extLst>
              <a:ext uri="{FF2B5EF4-FFF2-40B4-BE49-F238E27FC236}">
                <a16:creationId xmlns:a16="http://schemas.microsoft.com/office/drawing/2014/main" id="{C7F96794-C577-C84B-809C-6030BF3E7E3F}"/>
              </a:ext>
            </a:extLst>
          </p:cNvPr>
          <p:cNvPicPr>
            <a:picLocks noChangeAspect="1"/>
          </p:cNvPicPr>
          <p:nvPr/>
        </p:nvPicPr>
        <p:blipFill>
          <a:blip r:embed="rId4"/>
          <a:stretch>
            <a:fillRect/>
          </a:stretch>
        </p:blipFill>
        <p:spPr>
          <a:xfrm>
            <a:off x="87353" y="57873"/>
            <a:ext cx="1203889" cy="538324"/>
          </a:xfrm>
          <a:prstGeom prst="rect">
            <a:avLst/>
          </a:prstGeom>
        </p:spPr>
      </p:pic>
      <p:pic>
        <p:nvPicPr>
          <p:cNvPr id="8" name="Picture 7">
            <a:extLst>
              <a:ext uri="{FF2B5EF4-FFF2-40B4-BE49-F238E27FC236}">
                <a16:creationId xmlns:a16="http://schemas.microsoft.com/office/drawing/2014/main" id="{E91C263A-F23C-4845-9B19-D5BD69BFA10E}"/>
              </a:ext>
            </a:extLst>
          </p:cNvPr>
          <p:cNvPicPr>
            <a:picLocks noChangeAspect="1"/>
          </p:cNvPicPr>
          <p:nvPr/>
        </p:nvPicPr>
        <p:blipFill>
          <a:blip r:embed="rId5"/>
          <a:stretch>
            <a:fillRect/>
          </a:stretch>
        </p:blipFill>
        <p:spPr>
          <a:xfrm>
            <a:off x="11678856" y="1"/>
            <a:ext cx="513144" cy="631562"/>
          </a:xfrm>
          <a:prstGeom prst="rect">
            <a:avLst/>
          </a:prstGeom>
        </p:spPr>
      </p:pic>
    </p:spTree>
    <p:extLst>
      <p:ext uri="{BB962C8B-B14F-4D97-AF65-F5344CB8AC3E}">
        <p14:creationId xmlns:p14="http://schemas.microsoft.com/office/powerpoint/2010/main" val="682891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6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lang="en-US" smtClean="0"/>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 y="-27384"/>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0" cap="none" spc="0" normalizeH="0" baseline="0" noProof="0" dirty="0">
                <a:ln>
                  <a:noFill/>
                </a:ln>
                <a:solidFill>
                  <a:srgbClr val="FFFF00"/>
                </a:solidFill>
                <a:effectLst/>
                <a:uLnTx/>
                <a:uFillTx/>
                <a:latin typeface="Arial"/>
                <a:ea typeface="+mj-ea"/>
                <a:cs typeface="+mj-cs"/>
              </a:rPr>
              <a:t>                    Stage 1: FCC-</a:t>
            </a:r>
            <a:r>
              <a:rPr kumimoji="0" lang="en-US" sz="3000" b="1" i="0" u="none" strike="noStrike" kern="0" cap="none" spc="0" normalizeH="0" baseline="0" noProof="0" dirty="0" err="1">
                <a:ln>
                  <a:noFill/>
                </a:ln>
                <a:solidFill>
                  <a:srgbClr val="FFFF00"/>
                </a:solidFill>
                <a:effectLst/>
                <a:uLnTx/>
                <a:uFillTx/>
                <a:latin typeface="Arial"/>
                <a:ea typeface="+mj-ea"/>
                <a:cs typeface="+mj-cs"/>
              </a:rPr>
              <a:t>ee</a:t>
            </a:r>
            <a:r>
              <a:rPr lang="en-US" sz="3000" kern="0" dirty="0">
                <a:latin typeface="Arial"/>
              </a:rPr>
              <a:t> </a:t>
            </a:r>
            <a:r>
              <a:rPr kumimoji="0" lang="en-US" sz="3000" b="1" i="0" u="none" strike="noStrike" kern="0" cap="none" spc="0" normalizeH="0" baseline="0" noProof="0" dirty="0">
                <a:ln>
                  <a:noFill/>
                </a:ln>
                <a:solidFill>
                  <a:srgbClr val="FFFF00"/>
                </a:solidFill>
                <a:effectLst/>
                <a:uLnTx/>
                <a:uFillTx/>
                <a:latin typeface="Arial"/>
                <a:ea typeface="+mj-ea"/>
                <a:cs typeface="+mj-cs"/>
              </a:rPr>
              <a:t>Highest </a:t>
            </a:r>
            <a:r>
              <a:rPr lang="en-US" sz="3000" kern="0" dirty="0">
                <a:latin typeface="Arial"/>
              </a:rPr>
              <a:t>L</a:t>
            </a:r>
            <a:r>
              <a:rPr kumimoji="0" lang="en-US" sz="3000" b="1" i="0" u="none" strike="noStrike" kern="0" cap="none" spc="0" normalizeH="0" baseline="0" noProof="0" dirty="0" err="1">
                <a:ln>
                  <a:noFill/>
                </a:ln>
                <a:solidFill>
                  <a:srgbClr val="FFFF00"/>
                </a:solidFill>
                <a:effectLst/>
                <a:uLnTx/>
                <a:uFillTx/>
                <a:latin typeface="Arial"/>
                <a:ea typeface="+mj-ea"/>
                <a:cs typeface="+mj-cs"/>
              </a:rPr>
              <a:t>uminosity</a:t>
            </a:r>
            <a:r>
              <a:rPr kumimoji="0" lang="en-US" sz="3000" b="1" i="0" u="none" strike="noStrike" kern="0" cap="none" spc="0" normalizeH="0" baseline="0" noProof="0" dirty="0">
                <a:ln>
                  <a:noFill/>
                </a:ln>
                <a:solidFill>
                  <a:srgbClr val="FFFF00"/>
                </a:solidFill>
                <a:effectLst/>
                <a:uLnTx/>
                <a:uFillTx/>
                <a:latin typeface="Arial"/>
                <a:ea typeface="+mj-ea"/>
                <a:cs typeface="+mj-cs"/>
              </a:rPr>
              <a:t> </a:t>
            </a:r>
            <a:r>
              <a:rPr lang="en-US" sz="3000" kern="0" dirty="0">
                <a:latin typeface="Arial"/>
              </a:rPr>
              <a:t>L</a:t>
            </a:r>
            <a:r>
              <a:rPr kumimoji="0" lang="en-US" sz="3000" b="1" i="0" u="none" strike="noStrike" kern="0" cap="none" spc="0" normalizeH="0" baseline="0" noProof="0" dirty="0" err="1">
                <a:ln>
                  <a:noFill/>
                </a:ln>
                <a:solidFill>
                  <a:srgbClr val="FFFF00"/>
                </a:solidFill>
                <a:effectLst/>
                <a:uLnTx/>
                <a:uFillTx/>
                <a:latin typeface="Arial"/>
                <a:ea typeface="+mj-ea"/>
                <a:cs typeface="+mj-cs"/>
              </a:rPr>
              <a:t>epton</a:t>
            </a:r>
            <a:r>
              <a:rPr kumimoji="0" lang="en-US" sz="3000" b="1" i="0" u="none" strike="noStrike" kern="0" cap="none" spc="0" normalizeH="0" baseline="0" noProof="0" dirty="0">
                <a:ln>
                  <a:noFill/>
                </a:ln>
                <a:solidFill>
                  <a:srgbClr val="FFFF00"/>
                </a:solidFill>
                <a:effectLst/>
                <a:uLnTx/>
                <a:uFillTx/>
                <a:latin typeface="Arial"/>
                <a:ea typeface="+mj-ea"/>
                <a:cs typeface="+mj-cs"/>
              </a:rPr>
              <a:t> </a:t>
            </a:r>
            <a:r>
              <a:rPr lang="en-US" sz="3000" kern="0" dirty="0">
                <a:latin typeface="Arial"/>
              </a:rPr>
              <a:t>C</a:t>
            </a:r>
            <a:r>
              <a:rPr kumimoji="0" lang="en-US" sz="3000" b="1" i="0" u="none" strike="noStrike" kern="0" cap="none" spc="0" normalizeH="0" baseline="0" noProof="0" dirty="0" err="1">
                <a:ln>
                  <a:noFill/>
                </a:ln>
                <a:solidFill>
                  <a:srgbClr val="FFFF00"/>
                </a:solidFill>
                <a:effectLst/>
                <a:uLnTx/>
                <a:uFillTx/>
                <a:latin typeface="Arial"/>
                <a:ea typeface="+mj-ea"/>
                <a:cs typeface="+mj-cs"/>
              </a:rPr>
              <a:t>ollider</a:t>
            </a:r>
            <a:r>
              <a:rPr kumimoji="0" lang="en-US" sz="3000" b="1" i="0" u="none" strike="noStrike" kern="0" cap="none" spc="0" normalizeH="0" baseline="0" noProof="0" dirty="0">
                <a:ln>
                  <a:noFill/>
                </a:ln>
                <a:solidFill>
                  <a:srgbClr val="FFFF00"/>
                </a:solidFill>
                <a:effectLst/>
                <a:uLnTx/>
                <a:uFillTx/>
                <a:latin typeface="Arial"/>
                <a:ea typeface="+mj-ea"/>
                <a:cs typeface="+mj-cs"/>
              </a:rPr>
              <a:t> </a:t>
            </a: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108664"/>
            <a:ext cx="2046444" cy="724532"/>
          </a:xfrm>
          <a:prstGeom prst="rect">
            <a:avLst/>
          </a:prstGeom>
        </p:spPr>
      </p:pic>
      <p:pic>
        <p:nvPicPr>
          <p:cNvPr id="8" name="Picture 7">
            <a:extLst>
              <a:ext uri="{FF2B5EF4-FFF2-40B4-BE49-F238E27FC236}">
                <a16:creationId xmlns:a16="http://schemas.microsoft.com/office/drawing/2014/main" id="{1ED48039-380B-93A0-A225-0752C36AD330}"/>
              </a:ext>
            </a:extLst>
          </p:cNvPr>
          <p:cNvPicPr>
            <a:picLocks noChangeAspect="1"/>
          </p:cNvPicPr>
          <p:nvPr/>
        </p:nvPicPr>
        <p:blipFill>
          <a:blip r:embed="rId3"/>
          <a:stretch>
            <a:fillRect/>
          </a:stretch>
        </p:blipFill>
        <p:spPr>
          <a:xfrm>
            <a:off x="5803519" y="1556792"/>
            <a:ext cx="6299608" cy="3603376"/>
          </a:xfrm>
          <a:prstGeom prst="rect">
            <a:avLst/>
          </a:prstGeom>
        </p:spPr>
      </p:pic>
      <mc:AlternateContent xmlns:mc="http://schemas.openxmlformats.org/markup-compatibility/2006">
        <mc:Choice xmlns:a14="http://schemas.microsoft.com/office/drawing/2010/main" Requires="a14">
          <p:sp>
            <p:nvSpPr>
              <p:cNvPr id="11" name="Rectangle 10">
                <a:extLst>
                  <a:ext uri="{FF2B5EF4-FFF2-40B4-BE49-F238E27FC236}">
                    <a16:creationId xmlns:a16="http://schemas.microsoft.com/office/drawing/2014/main" id="{27F7A127-57B6-EE50-D6F7-59981D49499B}"/>
                  </a:ext>
                </a:extLst>
              </p:cNvPr>
              <p:cNvSpPr/>
              <p:nvPr/>
            </p:nvSpPr>
            <p:spPr>
              <a:xfrm>
                <a:off x="138386" y="908720"/>
                <a:ext cx="5813598" cy="4247317"/>
              </a:xfrm>
              <a:prstGeom prst="rect">
                <a:avLst/>
              </a:prstGeom>
            </p:spPr>
            <p:txBody>
              <a:bodyPr wrap="square">
                <a:spAutoFit/>
              </a:bodyPr>
              <a:lstStyle/>
              <a:p>
                <a:pPr marL="36576" marR="0" lvl="0" indent="0" algn="l" defTabSz="914400" rtl="0" eaLnBrk="1" fontAlgn="auto" latinLnBrk="0" hangingPunct="1">
                  <a:lnSpc>
                    <a:spcPct val="100000"/>
                  </a:lnSpc>
                  <a:spcBef>
                    <a:spcPts val="1200"/>
                  </a:spcBef>
                  <a:spcAft>
                    <a:spcPts val="0"/>
                  </a:spcAft>
                  <a:buClr>
                    <a:srgbClr val="0C377B"/>
                  </a:buClr>
                  <a:buSzTx/>
                  <a:buFontTx/>
                  <a:buNone/>
                  <a:tabLst/>
                  <a:defRPr/>
                </a:pPr>
                <a:r>
                  <a:rPr lang="en-US" sz="2800" b="1" dirty="0">
                    <a:solidFill>
                      <a:srgbClr val="0C377B"/>
                    </a:solidFill>
                    <a:latin typeface="Calibri" panose="020F0502020204030204" pitchFamily="34" charset="0"/>
                    <a:cs typeface="Calibri" panose="020F0502020204030204" pitchFamily="34" charset="0"/>
                  </a:rPr>
                  <a:t>D</a:t>
                </a:r>
                <a:r>
                  <a:rPr kumimoji="0" lang="en-US" sz="2800" b="1" i="0" u="none" strike="noStrike" kern="1200" cap="none" spc="0" normalizeH="0" baseline="0" noProof="0" dirty="0" err="1">
                    <a:ln>
                      <a:noFill/>
                    </a:ln>
                    <a:solidFill>
                      <a:srgbClr val="0C377B"/>
                    </a:solidFill>
                    <a:effectLst/>
                    <a:uLnTx/>
                    <a:uFillTx/>
                    <a:latin typeface="Calibri" panose="020F0502020204030204" pitchFamily="34" charset="0"/>
                    <a:ea typeface="+mn-ea"/>
                    <a:cs typeface="Calibri" panose="020F0502020204030204" pitchFamily="34" charset="0"/>
                  </a:rPr>
                  <a:t>ouble</a:t>
                </a:r>
                <a:r>
                  <a:rPr kumimoji="0" lang="en-US" sz="2800" b="1" i="0" u="none" strike="noStrike" kern="1200" cap="none" spc="0" normalizeH="0" baseline="0" noProof="0" dirty="0">
                    <a:ln>
                      <a:noFill/>
                    </a:ln>
                    <a:solidFill>
                      <a:srgbClr val="0C377B"/>
                    </a:solidFill>
                    <a:effectLst/>
                    <a:uLnTx/>
                    <a:uFillTx/>
                    <a:latin typeface="Calibri" panose="020F0502020204030204" pitchFamily="34" charset="0"/>
                    <a:ea typeface="+mn-ea"/>
                    <a:cs typeface="Calibri" panose="020F0502020204030204" pitchFamily="34" charset="0"/>
                  </a:rPr>
                  <a:t> ring </a:t>
                </a:r>
                <a:r>
                  <a:rPr kumimoji="0" lang="en-US" sz="2800" b="1" i="0" u="none" strike="noStrike" kern="1200" cap="none" spc="0" normalizeH="0" baseline="0" noProof="0" dirty="0" err="1">
                    <a:ln>
                      <a:noFill/>
                    </a:ln>
                    <a:solidFill>
                      <a:srgbClr val="0C377B"/>
                    </a:solidFill>
                    <a:effectLst/>
                    <a:uLnTx/>
                    <a:uFillTx/>
                    <a:latin typeface="Calibri" panose="020F0502020204030204" pitchFamily="34" charset="0"/>
                    <a:ea typeface="+mn-ea"/>
                    <a:cs typeface="Calibri" panose="020F0502020204030204" pitchFamily="34" charset="0"/>
                  </a:rPr>
                  <a:t>e</a:t>
                </a:r>
                <a:r>
                  <a:rPr kumimoji="0" lang="en-US" sz="2800" b="1" i="0" u="none" strike="noStrike" kern="1200" cap="none" spc="0" normalizeH="0" baseline="30000" noProof="0" dirty="0" err="1">
                    <a:ln>
                      <a:noFill/>
                    </a:ln>
                    <a:solidFill>
                      <a:srgbClr val="0C377B"/>
                    </a:solidFill>
                    <a:effectLst/>
                    <a:uLnTx/>
                    <a:uFillTx/>
                    <a:latin typeface="Calibri" panose="020F0502020204030204" pitchFamily="34" charset="0"/>
                    <a:ea typeface="+mn-ea"/>
                    <a:cs typeface="Calibri" panose="020F0502020204030204" pitchFamily="34" charset="0"/>
                  </a:rPr>
                  <a:t>+</a:t>
                </a:r>
                <a:r>
                  <a:rPr kumimoji="0" lang="en-US" sz="2800" b="1" i="0" u="none" strike="noStrike" kern="1200" cap="none" spc="0" normalizeH="0" baseline="0" noProof="0" dirty="0" err="1">
                    <a:ln>
                      <a:noFill/>
                    </a:ln>
                    <a:solidFill>
                      <a:srgbClr val="0C377B"/>
                    </a:solidFill>
                    <a:effectLst/>
                    <a:uLnTx/>
                    <a:uFillTx/>
                    <a:latin typeface="Calibri" panose="020F0502020204030204" pitchFamily="34" charset="0"/>
                    <a:ea typeface="+mn-ea"/>
                    <a:cs typeface="Calibri" panose="020F0502020204030204" pitchFamily="34" charset="0"/>
                  </a:rPr>
                  <a:t>e</a:t>
                </a:r>
                <a:r>
                  <a:rPr kumimoji="0" lang="en-US" sz="2800" b="1" i="0" u="none" strike="noStrike" kern="1200" cap="none" spc="0" normalizeH="0" baseline="30000" noProof="0" dirty="0">
                    <a:ln>
                      <a:noFill/>
                    </a:ln>
                    <a:solidFill>
                      <a:srgbClr val="0C377B"/>
                    </a:solidFill>
                    <a:effectLst/>
                    <a:uLnTx/>
                    <a:uFillTx/>
                    <a:latin typeface="Calibri" panose="020F0502020204030204" pitchFamily="34" charset="0"/>
                    <a:ea typeface="+mn-ea"/>
                    <a:cs typeface="Calibri" panose="020F0502020204030204" pitchFamily="34" charset="0"/>
                  </a:rPr>
                  <a:t>-</a:t>
                </a:r>
                <a:r>
                  <a:rPr kumimoji="0" lang="en-US" sz="2800" b="1" i="0" u="none" strike="noStrike" kern="1200" cap="none" spc="0" normalizeH="0" baseline="0" noProof="0" dirty="0">
                    <a:ln>
                      <a:noFill/>
                    </a:ln>
                    <a:solidFill>
                      <a:srgbClr val="0C377B"/>
                    </a:solidFill>
                    <a:effectLst/>
                    <a:uLnTx/>
                    <a:uFillTx/>
                    <a:latin typeface="Calibri" panose="020F0502020204030204" pitchFamily="34" charset="0"/>
                    <a:ea typeface="+mn-ea"/>
                    <a:cs typeface="Calibri" panose="020F0502020204030204" pitchFamily="34" charset="0"/>
                  </a:rPr>
                  <a:t> collider,  </a:t>
                </a:r>
                <a:r>
                  <a:rPr kumimoji="0" lang="en-US" sz="2800" b="0" i="0" u="none" strike="noStrike" kern="1200" cap="none" spc="0" normalizeH="0" baseline="0" noProof="0" dirty="0">
                    <a:ln>
                      <a:noFill/>
                    </a:ln>
                    <a:solidFill>
                      <a:srgbClr val="0C377B"/>
                    </a:solidFill>
                    <a:effectLst/>
                    <a:uLnTx/>
                    <a:uFillTx/>
                    <a:latin typeface="Calibri" panose="020F0502020204030204" pitchFamily="34" charset="0"/>
                    <a:ea typeface="+mn-ea"/>
                    <a:cs typeface="Calibri" panose="020F0502020204030204" pitchFamily="34" charset="0"/>
                  </a:rPr>
                  <a:t>with           full-energy booster</a:t>
                </a:r>
              </a:p>
              <a:p>
                <a:pPr marL="36576" marR="0" lvl="0" indent="0" algn="l" defTabSz="914400" rtl="0" eaLnBrk="1" fontAlgn="auto" latinLnBrk="0" hangingPunct="1">
                  <a:lnSpc>
                    <a:spcPct val="100000"/>
                  </a:lnSpc>
                  <a:spcBef>
                    <a:spcPts val="1200"/>
                  </a:spcBef>
                  <a:spcAft>
                    <a:spcPts val="0"/>
                  </a:spcAft>
                  <a:buClr>
                    <a:srgbClr val="0C377B"/>
                  </a:buClr>
                  <a:buSzTx/>
                  <a:buFontTx/>
                  <a:buNone/>
                  <a:tabLst/>
                  <a:defRPr/>
                </a:pPr>
                <a:r>
                  <a:rPr kumimoji="0" lang="en-US" sz="2800" b="1" i="0" u="none" strike="noStrike" kern="1200" cap="none" spc="0" normalizeH="0" baseline="0" noProof="0" dirty="0">
                    <a:ln>
                      <a:noFill/>
                    </a:ln>
                    <a:solidFill>
                      <a:srgbClr val="0C377B"/>
                    </a:solidFill>
                    <a:effectLst/>
                    <a:uLnTx/>
                    <a:uFillTx/>
                    <a:latin typeface="Calibri" panose="020F0502020204030204" pitchFamily="34" charset="0"/>
                    <a:ea typeface="+mn-ea"/>
                    <a:cs typeface="Calibri" panose="020F0502020204030204" pitchFamily="34" charset="0"/>
                  </a:rPr>
                  <a:t>2 or 4 interaction points</a:t>
                </a:r>
              </a:p>
              <a:p>
                <a:pPr marL="0" marR="0" lvl="0" indent="0" algn="l" defTabSz="457189" rtl="0" eaLnBrk="1" fontAlgn="auto" latinLnBrk="0" hangingPunct="1">
                  <a:lnSpc>
                    <a:spcPct val="100000"/>
                  </a:lnSpc>
                  <a:spcBef>
                    <a:spcPts val="1200"/>
                  </a:spcBef>
                  <a:spcAft>
                    <a:spcPts val="0"/>
                  </a:spcAft>
                  <a:buClrTx/>
                  <a:buSzTx/>
                  <a:buFontTx/>
                  <a:buNone/>
                  <a:tabLst/>
                  <a:defRPr/>
                </a:pPr>
                <a:r>
                  <a:rPr lang="en-US" sz="2800" b="1" dirty="0">
                    <a:solidFill>
                      <a:srgbClr val="0C377B"/>
                    </a:solidFill>
                    <a:latin typeface="Calibri"/>
                  </a:rPr>
                  <a:t>E</a:t>
                </a:r>
                <a:r>
                  <a:rPr kumimoji="0" lang="en-US" sz="2800" b="1" i="0" u="none" strike="noStrike" kern="1200" cap="none" spc="0" normalizeH="0" baseline="0" noProof="0" dirty="0" err="1">
                    <a:ln>
                      <a:noFill/>
                    </a:ln>
                    <a:solidFill>
                      <a:srgbClr val="0C377B"/>
                    </a:solidFill>
                    <a:effectLst/>
                    <a:uLnTx/>
                    <a:uFillTx/>
                    <a:latin typeface="Calibri"/>
                    <a:ea typeface="+mn-ea"/>
                    <a:cs typeface="+mn-cs"/>
                  </a:rPr>
                  <a:t>fficient</a:t>
                </a:r>
                <a:r>
                  <a:rPr kumimoji="0" lang="en-US" sz="2800" b="1" i="0" u="none" strike="noStrike" kern="1200" cap="none" spc="0" normalizeH="0" baseline="0" noProof="0" dirty="0">
                    <a:ln>
                      <a:noFill/>
                    </a:ln>
                    <a:solidFill>
                      <a:srgbClr val="0C377B"/>
                    </a:solidFill>
                    <a:effectLst/>
                    <a:uLnTx/>
                    <a:uFillTx/>
                    <a:latin typeface="Calibri"/>
                    <a:ea typeface="+mn-ea"/>
                    <a:cs typeface="+mn-cs"/>
                  </a:rPr>
                  <a:t> </a:t>
                </a:r>
                <a:r>
                  <a:rPr kumimoji="0" lang="en-US" sz="2800" b="1" i="0" u="none" strike="noStrike" kern="1200" cap="none" spc="0" normalizeH="0" baseline="0" noProof="0" dirty="0">
                    <a:ln>
                      <a:noFill/>
                    </a:ln>
                    <a:solidFill>
                      <a:srgbClr val="0C377B"/>
                    </a:solidFill>
                    <a:effectLst/>
                    <a:uLnTx/>
                    <a:uFillTx/>
                    <a:latin typeface="Lucida Calligraphy" panose="03010101010101010101" pitchFamily="66" charset="0"/>
                    <a:ea typeface="+mn-ea"/>
                    <a:cs typeface="+mn-cs"/>
                  </a:rPr>
                  <a:t>L</a:t>
                </a:r>
                <a:r>
                  <a:rPr kumimoji="0" lang="en-US" sz="2800" b="1" i="0" u="none" strike="noStrike" kern="1200" cap="none" spc="0" normalizeH="0" baseline="0" noProof="0" dirty="0">
                    <a:ln>
                      <a:noFill/>
                    </a:ln>
                    <a:solidFill>
                      <a:srgbClr val="0C377B"/>
                    </a:solidFill>
                    <a:effectLst/>
                    <a:uLnTx/>
                    <a:uFillTx/>
                    <a:latin typeface="Calibri"/>
                    <a:ea typeface="+mn-ea"/>
                    <a:cs typeface="+mn-cs"/>
                  </a:rPr>
                  <a:t> from Z to 𝑡𝑡 ̅  </a:t>
                </a:r>
              </a:p>
              <a:p>
                <a:pPr marL="323991" marR="0" lvl="1" indent="0" algn="l" defTabSz="457189" rtl="0" eaLnBrk="1" fontAlgn="auto" latinLnBrk="0" hangingPunct="1">
                  <a:lnSpc>
                    <a:spcPct val="100000"/>
                  </a:lnSpc>
                  <a:spcBef>
                    <a:spcPts val="400"/>
                  </a:spcBef>
                  <a:spcAft>
                    <a:spcPts val="0"/>
                  </a:spcAft>
                  <a:buClrTx/>
                  <a:buSzTx/>
                  <a:buFontTx/>
                  <a:buNone/>
                  <a:tabLst/>
                  <a:defRPr/>
                </a:pPr>
                <a:r>
                  <a:rPr kumimoji="0" lang="en-US" sz="2400" b="0" i="0" u="none" strike="noStrike" kern="1200" cap="none" spc="0" normalizeH="0" baseline="0" noProof="0" dirty="0">
                    <a:ln>
                      <a:noFill/>
                    </a:ln>
                    <a:solidFill>
                      <a:srgbClr val="0F124A"/>
                    </a:solidFill>
                    <a:effectLst/>
                    <a:uLnTx/>
                    <a:uFillTx/>
                    <a:latin typeface="Calibri"/>
                    <a:ea typeface="+mn-ea"/>
                    <a:cs typeface="+mn-cs"/>
                  </a:rPr>
                  <a:t>thanks to twin-aperture magnets, high-Q SRF, efficient RF power sources, top-up injection, etc.</a:t>
                </a:r>
              </a:p>
              <a:p>
                <a:pPr marL="0" marR="0" lvl="0" indent="0" algn="l" defTabSz="457189" rtl="0" eaLnBrk="1" fontAlgn="auto" latinLnBrk="0" hangingPunct="1">
                  <a:lnSpc>
                    <a:spcPct val="100000"/>
                  </a:lnSpc>
                  <a:spcBef>
                    <a:spcPts val="400"/>
                  </a:spcBef>
                  <a:spcAft>
                    <a:spcPts val="0"/>
                  </a:spcAft>
                  <a:buClrTx/>
                  <a:buSzTx/>
                  <a:buFontTx/>
                  <a:buNone/>
                  <a:tabLst/>
                  <a:defRPr/>
                </a:pPr>
                <a:r>
                  <a:rPr kumimoji="0" lang="en-US" sz="2800" b="1" i="0" u="none" strike="noStrike" kern="1200" cap="none" spc="0" normalizeH="0" baseline="0" noProof="0" dirty="0">
                    <a:ln>
                      <a:noFill/>
                    </a:ln>
                    <a:solidFill>
                      <a:srgbClr val="115CA9"/>
                    </a:solidFill>
                    <a:effectLst/>
                    <a:uLnTx/>
                    <a:uFillTx/>
                    <a:latin typeface="Calibri"/>
                    <a:ea typeface="+mn-ea"/>
                    <a:cs typeface="+mn-cs"/>
                  </a:rPr>
                  <a:t>	&gt;2.5 ab</a:t>
                </a:r>
                <a:r>
                  <a:rPr kumimoji="0" lang="en-US" sz="2800" b="1" i="0" u="none" strike="noStrike" kern="1200" cap="none" spc="0" normalizeH="0" baseline="30000" noProof="0" dirty="0">
                    <a:ln>
                      <a:noFill/>
                    </a:ln>
                    <a:solidFill>
                      <a:srgbClr val="115CA9"/>
                    </a:solidFill>
                    <a:effectLst/>
                    <a:uLnTx/>
                    <a:uFillTx/>
                    <a:latin typeface="Calibri"/>
                    <a:ea typeface="+mn-ea"/>
                    <a:cs typeface="+mn-cs"/>
                  </a:rPr>
                  <a:t>-1</a:t>
                </a:r>
                <a:r>
                  <a:rPr kumimoji="0" lang="en-US" sz="2800" b="1" i="0" u="none" strike="noStrike" kern="1200" cap="none" spc="0" normalizeH="0" baseline="0" noProof="0" dirty="0">
                    <a:ln>
                      <a:noFill/>
                    </a:ln>
                    <a:solidFill>
                      <a:srgbClr val="115CA9"/>
                    </a:solidFill>
                    <a:effectLst/>
                    <a:uLnTx/>
                    <a:uFillTx/>
                    <a:latin typeface="Calibri"/>
                    <a:ea typeface="+mn-ea"/>
                    <a:cs typeface="+mn-cs"/>
                  </a:rPr>
                  <a:t> with </a:t>
                </a:r>
                <a14:m>
                  <m:oMath xmlns:m="http://schemas.openxmlformats.org/officeDocument/2006/math">
                    <m:r>
                      <a:rPr kumimoji="0" lang="en-US" sz="2800" b="1" i="1" u="none" strike="noStrike" kern="1200" cap="none" spc="0" normalizeH="0" baseline="0" noProof="0" dirty="0" smtClean="0">
                        <a:ln>
                          <a:noFill/>
                        </a:ln>
                        <a:solidFill>
                          <a:srgbClr val="115CA9"/>
                        </a:solidFill>
                        <a:effectLst/>
                        <a:uLnTx/>
                        <a:uFillTx/>
                        <a:latin typeface="Cambria Math" panose="02040503050406030204" pitchFamily="18" charset="0"/>
                        <a:ea typeface="+mn-ea"/>
                        <a:cs typeface="+mn-cs"/>
                      </a:rPr>
                      <m:t>~</m:t>
                    </m:r>
                  </m:oMath>
                </a14:m>
                <a:r>
                  <a:rPr kumimoji="0" lang="en-US" sz="2800" b="1" i="0" u="none" strike="noStrike" kern="1200" cap="none" spc="0" normalizeH="0" baseline="0" noProof="0" dirty="0">
                    <a:ln>
                      <a:noFill/>
                    </a:ln>
                    <a:solidFill>
                      <a:srgbClr val="115CA9"/>
                    </a:solidFill>
                    <a:effectLst/>
                    <a:uLnTx/>
                    <a:uFillTx/>
                    <a:latin typeface="Calibri"/>
                    <a:ea typeface="+mn-ea"/>
                    <a:cs typeface="+mn-cs"/>
                  </a:rPr>
                  <a:t>0.5x10</a:t>
                </a:r>
                <a:r>
                  <a:rPr kumimoji="0" lang="en-US" sz="2800" b="1" i="0" u="none" strike="noStrike" kern="1200" cap="none" spc="0" normalizeH="0" baseline="30000" noProof="0" dirty="0">
                    <a:ln>
                      <a:noFill/>
                    </a:ln>
                    <a:solidFill>
                      <a:srgbClr val="115CA9"/>
                    </a:solidFill>
                    <a:effectLst/>
                    <a:uLnTx/>
                    <a:uFillTx/>
                    <a:latin typeface="Calibri"/>
                    <a:ea typeface="+mn-ea"/>
                    <a:cs typeface="+mn-cs"/>
                  </a:rPr>
                  <a:t>6</a:t>
                </a:r>
                <a:r>
                  <a:rPr kumimoji="0" lang="en-US" sz="2800" b="1" i="0" u="none" strike="noStrike" kern="1200" cap="none" spc="0" normalizeH="0" baseline="0" noProof="0" dirty="0">
                    <a:ln>
                      <a:noFill/>
                    </a:ln>
                    <a:solidFill>
                      <a:srgbClr val="115CA9"/>
                    </a:solidFill>
                    <a:effectLst/>
                    <a:uLnTx/>
                    <a:uFillTx/>
                    <a:latin typeface="Calibri"/>
                    <a:ea typeface="+mn-ea"/>
                    <a:cs typeface="+mn-cs"/>
                  </a:rPr>
                  <a:t> H / IP (3y) </a:t>
                </a:r>
              </a:p>
              <a:p>
                <a:pPr marL="0" marR="0" lvl="0" indent="0" algn="l" defTabSz="457189" rtl="0" eaLnBrk="1" fontAlgn="auto" latinLnBrk="0" hangingPunct="1">
                  <a:lnSpc>
                    <a:spcPct val="100000"/>
                  </a:lnSpc>
                  <a:spcBef>
                    <a:spcPts val="400"/>
                  </a:spcBef>
                  <a:spcAft>
                    <a:spcPts val="0"/>
                  </a:spcAft>
                  <a:buClrTx/>
                  <a:buSzTx/>
                  <a:buFontTx/>
                  <a:buNone/>
                  <a:tabLst/>
                  <a:defRPr/>
                </a:pPr>
                <a:r>
                  <a:rPr kumimoji="0" lang="en-US" sz="2800" b="1" i="0" u="none" strike="noStrike" kern="1200" cap="none" spc="0" normalizeH="0" baseline="0" noProof="0" dirty="0">
                    <a:ln>
                      <a:noFill/>
                    </a:ln>
                    <a:solidFill>
                      <a:srgbClr val="115CA9"/>
                    </a:solidFill>
                    <a:effectLst/>
                    <a:uLnTx/>
                    <a:uFillTx/>
                    <a:latin typeface="Calibri"/>
                    <a:ea typeface="+mn-ea"/>
                    <a:cs typeface="+mn-cs"/>
                  </a:rPr>
                  <a:t>	&gt;75 ab</a:t>
                </a:r>
                <a:r>
                  <a:rPr kumimoji="0" lang="en-US" sz="2800" b="1" i="0" u="none" strike="noStrike" kern="1200" cap="none" spc="0" normalizeH="0" baseline="30000" noProof="0" dirty="0">
                    <a:ln>
                      <a:noFill/>
                    </a:ln>
                    <a:solidFill>
                      <a:srgbClr val="115CA9"/>
                    </a:solidFill>
                    <a:effectLst/>
                    <a:uLnTx/>
                    <a:uFillTx/>
                    <a:latin typeface="Calibri"/>
                    <a:ea typeface="+mn-ea"/>
                    <a:cs typeface="+mn-cs"/>
                  </a:rPr>
                  <a:t>-1</a:t>
                </a:r>
                <a:r>
                  <a:rPr kumimoji="0" lang="en-US" sz="2800" b="1" i="0" u="none" strike="noStrike" kern="1200" cap="none" spc="0" normalizeH="0" baseline="0" noProof="0" dirty="0">
                    <a:ln>
                      <a:noFill/>
                    </a:ln>
                    <a:solidFill>
                      <a:srgbClr val="115CA9"/>
                    </a:solidFill>
                    <a:effectLst/>
                    <a:uLnTx/>
                    <a:uFillTx/>
                    <a:latin typeface="Calibri"/>
                    <a:ea typeface="+mn-ea"/>
                    <a:cs typeface="+mn-cs"/>
                  </a:rPr>
                  <a:t> with </a:t>
                </a:r>
                <a14:m>
                  <m:oMath xmlns:m="http://schemas.openxmlformats.org/officeDocument/2006/math">
                    <m:r>
                      <a:rPr kumimoji="0" lang="en-US" sz="2800" b="1" i="1" u="none" strike="noStrike" kern="1200" cap="none" spc="0" normalizeH="0" baseline="0" noProof="0" dirty="0" smtClean="0">
                        <a:ln>
                          <a:noFill/>
                        </a:ln>
                        <a:solidFill>
                          <a:srgbClr val="115CA9"/>
                        </a:solidFill>
                        <a:effectLst/>
                        <a:uLnTx/>
                        <a:uFillTx/>
                        <a:latin typeface="Cambria Math" panose="02040503050406030204" pitchFamily="18" charset="0"/>
                        <a:ea typeface="+mn-ea"/>
                        <a:cs typeface="+mn-cs"/>
                      </a:rPr>
                      <m:t>~</m:t>
                    </m:r>
                  </m:oMath>
                </a14:m>
                <a:r>
                  <a:rPr kumimoji="0" lang="en-US" sz="2800" b="1" i="0" u="none" strike="noStrike" kern="1200" cap="none" spc="0" normalizeH="0" baseline="0" noProof="0" dirty="0">
                    <a:ln>
                      <a:noFill/>
                    </a:ln>
                    <a:solidFill>
                      <a:srgbClr val="115CA9"/>
                    </a:solidFill>
                    <a:effectLst/>
                    <a:uLnTx/>
                    <a:uFillTx/>
                    <a:latin typeface="Calibri"/>
                    <a:ea typeface="+mn-ea"/>
                    <a:cs typeface="+mn-cs"/>
                  </a:rPr>
                  <a:t>2x10</a:t>
                </a:r>
                <a:r>
                  <a:rPr kumimoji="0" lang="en-US" sz="2800" b="1" i="0" u="none" strike="noStrike" kern="1200" cap="none" spc="0" normalizeH="0" baseline="30000" noProof="0" dirty="0">
                    <a:ln>
                      <a:noFill/>
                    </a:ln>
                    <a:solidFill>
                      <a:srgbClr val="115CA9"/>
                    </a:solidFill>
                    <a:effectLst/>
                    <a:uLnTx/>
                    <a:uFillTx/>
                    <a:latin typeface="Calibri"/>
                    <a:ea typeface="+mn-ea"/>
                    <a:cs typeface="+mn-cs"/>
                  </a:rPr>
                  <a:t>12</a:t>
                </a:r>
                <a:r>
                  <a:rPr kumimoji="0" lang="en-US" sz="2800" b="1" i="0" u="none" strike="noStrike" kern="1200" cap="none" spc="0" normalizeH="0" baseline="0" noProof="0" dirty="0">
                    <a:ln>
                      <a:noFill/>
                    </a:ln>
                    <a:solidFill>
                      <a:srgbClr val="115CA9"/>
                    </a:solidFill>
                    <a:effectLst/>
                    <a:uLnTx/>
                    <a:uFillTx/>
                    <a:latin typeface="Calibri"/>
                    <a:ea typeface="+mn-ea"/>
                    <a:cs typeface="+mn-cs"/>
                  </a:rPr>
                  <a:t> Z / IP (4y)</a:t>
                </a:r>
              </a:p>
            </p:txBody>
          </p:sp>
        </mc:Choice>
        <mc:Fallback>
          <p:sp>
            <p:nvSpPr>
              <p:cNvPr id="11" name="Rectangle 10">
                <a:extLst>
                  <a:ext uri="{FF2B5EF4-FFF2-40B4-BE49-F238E27FC236}">
                    <a16:creationId xmlns:a16="http://schemas.microsoft.com/office/drawing/2014/main" id="{27F7A127-57B6-EE50-D6F7-59981D49499B}"/>
                  </a:ext>
                </a:extLst>
              </p:cNvPr>
              <p:cNvSpPr>
                <a:spLocks noRot="1" noChangeAspect="1" noMove="1" noResize="1" noEditPoints="1" noAdjustHandles="1" noChangeArrowheads="1" noChangeShapeType="1" noTextEdit="1"/>
              </p:cNvSpPr>
              <p:nvPr/>
            </p:nvSpPr>
            <p:spPr>
              <a:xfrm>
                <a:off x="138386" y="908720"/>
                <a:ext cx="5813598" cy="4247317"/>
              </a:xfrm>
              <a:prstGeom prst="rect">
                <a:avLst/>
              </a:prstGeom>
              <a:blipFill>
                <a:blip r:embed="rId4"/>
                <a:stretch>
                  <a:fillRect l="-2402" t="-1488" r="-873" b="-2976"/>
                </a:stretch>
              </a:blipFill>
            </p:spPr>
            <p:txBody>
              <a:bodyPr/>
              <a:lstStyle/>
              <a:p>
                <a:r>
                  <a:rPr lang="en-CH">
                    <a:noFill/>
                  </a:rPr>
                  <a:t> </a:t>
                </a:r>
              </a:p>
            </p:txBody>
          </p:sp>
        </mc:Fallback>
      </mc:AlternateContent>
      <p:sp>
        <p:nvSpPr>
          <p:cNvPr id="12" name="TextBox 11">
            <a:extLst>
              <a:ext uri="{FF2B5EF4-FFF2-40B4-BE49-F238E27FC236}">
                <a16:creationId xmlns:a16="http://schemas.microsoft.com/office/drawing/2014/main" id="{D09EB8BC-21CF-A054-0FFB-1475F498003B}"/>
              </a:ext>
            </a:extLst>
          </p:cNvPr>
          <p:cNvSpPr txBox="1"/>
          <p:nvPr/>
        </p:nvSpPr>
        <p:spPr>
          <a:xfrm>
            <a:off x="119336" y="5373216"/>
            <a:ext cx="5867055" cy="769441"/>
          </a:xfrm>
          <a:prstGeom prst="rect">
            <a:avLst/>
          </a:prstGeom>
          <a:solidFill>
            <a:srgbClr val="C000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FFFFFF"/>
                </a:solidFill>
                <a:effectLst/>
                <a:uLnTx/>
                <a:uFillTx/>
                <a:latin typeface="Arial"/>
                <a:ea typeface="+mn-ea"/>
                <a:cs typeface="+mn-cs"/>
              </a:rPr>
              <a:t>Enormous performance increase: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200" b="1" dirty="0">
                <a:solidFill>
                  <a:srgbClr val="FFFFFF"/>
                </a:solidFill>
                <a:latin typeface="Arial"/>
              </a:rPr>
              <a:t>collects</a:t>
            </a:r>
            <a:r>
              <a:rPr kumimoji="0" lang="en-US" sz="2200" b="1" i="0" u="none" strike="noStrike" kern="1200" cap="none" spc="0" normalizeH="0" baseline="0" noProof="0" dirty="0">
                <a:ln>
                  <a:noFill/>
                </a:ln>
                <a:solidFill>
                  <a:srgbClr val="FFFFFF"/>
                </a:solidFill>
                <a:effectLst/>
                <a:uLnTx/>
                <a:uFillTx/>
                <a:latin typeface="Arial"/>
                <a:ea typeface="+mn-ea"/>
                <a:cs typeface="+mn-cs"/>
              </a:rPr>
              <a:t> LEP data statistics in few minutes</a:t>
            </a:r>
            <a:endParaRPr kumimoji="0" lang="en-GB" sz="2200" b="1" i="0" u="none" strike="noStrike" kern="1200" cap="none" spc="0" normalizeH="0" baseline="0" noProof="0" dirty="0">
              <a:ln>
                <a:noFill/>
              </a:ln>
              <a:solidFill>
                <a:srgbClr val="FFFFFF"/>
              </a:solidFill>
              <a:effectLst/>
              <a:uLnTx/>
              <a:uFillTx/>
              <a:latin typeface="Arial"/>
              <a:ea typeface="+mn-ea"/>
              <a:cs typeface="+mn-cs"/>
            </a:endParaRPr>
          </a:p>
        </p:txBody>
      </p:sp>
      <p:sp>
        <p:nvSpPr>
          <p:cNvPr id="13" name="Rectangle 12">
            <a:extLst>
              <a:ext uri="{FF2B5EF4-FFF2-40B4-BE49-F238E27FC236}">
                <a16:creationId xmlns:a16="http://schemas.microsoft.com/office/drawing/2014/main" id="{6E97FF59-109C-1DE4-0382-4E5364002A44}"/>
              </a:ext>
            </a:extLst>
          </p:cNvPr>
          <p:cNvSpPr/>
          <p:nvPr/>
        </p:nvSpPr>
        <p:spPr>
          <a:xfrm>
            <a:off x="5803519" y="1023119"/>
            <a:ext cx="6372821"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33A0"/>
                </a:solidFill>
                <a:effectLst/>
                <a:uLnTx/>
                <a:uFillTx/>
                <a:latin typeface="Arial"/>
                <a:ea typeface="+mn-ea"/>
                <a:cs typeface="+mn-cs"/>
              </a:rPr>
              <a:t>     Luminosity vs. Electricity </a:t>
            </a:r>
            <a:r>
              <a:rPr lang="en-US" sz="2400" b="1" dirty="0">
                <a:solidFill>
                  <a:srgbClr val="0033A0"/>
                </a:solidFill>
                <a:latin typeface="Arial"/>
              </a:rPr>
              <a:t>C</a:t>
            </a:r>
            <a:r>
              <a:rPr kumimoji="0" lang="en-US" sz="2400" b="1" i="0" u="none" strike="noStrike" kern="1200" cap="none" spc="0" normalizeH="0" baseline="0" noProof="0" dirty="0" err="1">
                <a:ln>
                  <a:noFill/>
                </a:ln>
                <a:solidFill>
                  <a:srgbClr val="0033A0"/>
                </a:solidFill>
                <a:effectLst/>
                <a:uLnTx/>
                <a:uFillTx/>
                <a:latin typeface="Arial"/>
                <a:ea typeface="+mn-ea"/>
                <a:cs typeface="+mn-cs"/>
              </a:rPr>
              <a:t>onsumption</a:t>
            </a:r>
            <a:endParaRPr kumimoji="0" lang="en-GB" sz="3600" b="0" i="0" u="none" strike="noStrike" kern="1200" cap="none" spc="0" normalizeH="0" baseline="0" noProof="0" dirty="0">
              <a:ln>
                <a:noFill/>
              </a:ln>
              <a:solidFill>
                <a:srgbClr val="0033A0"/>
              </a:solidFill>
              <a:effectLst/>
              <a:uLnTx/>
              <a:uFillTx/>
              <a:latin typeface="Arial"/>
              <a:ea typeface="+mn-ea"/>
              <a:cs typeface="+mn-cs"/>
            </a:endParaRPr>
          </a:p>
        </p:txBody>
      </p:sp>
      <p:sp>
        <p:nvSpPr>
          <p:cNvPr id="14" name="Rectangle 13">
            <a:extLst>
              <a:ext uri="{FF2B5EF4-FFF2-40B4-BE49-F238E27FC236}">
                <a16:creationId xmlns:a16="http://schemas.microsoft.com/office/drawing/2014/main" id="{1A9750BE-9E8C-88F5-1CC1-603508455216}"/>
              </a:ext>
            </a:extLst>
          </p:cNvPr>
          <p:cNvSpPr/>
          <p:nvPr/>
        </p:nvSpPr>
        <p:spPr>
          <a:xfrm>
            <a:off x="6264536" y="5518393"/>
            <a:ext cx="5897768" cy="430887"/>
          </a:xfrm>
          <a:prstGeom prst="rect">
            <a:avLst/>
          </a:prstGeom>
          <a:solidFill>
            <a:srgbClr val="C000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FFFFFF"/>
                </a:solidFill>
                <a:effectLst/>
                <a:uLnTx/>
                <a:uFillTx/>
                <a:latin typeface="Arial"/>
                <a:ea typeface="+mn-ea"/>
                <a:cs typeface="+mn-cs"/>
              </a:rPr>
              <a:t>Highest </a:t>
            </a:r>
            <a:r>
              <a:rPr kumimoji="0" lang="en-US" sz="2200" b="1" i="0" u="none" strike="noStrike" kern="1200" cap="none" spc="0" normalizeH="0" baseline="0" noProof="0" dirty="0" err="1">
                <a:ln>
                  <a:noFill/>
                </a:ln>
                <a:solidFill>
                  <a:srgbClr val="FFFFFF"/>
                </a:solidFill>
                <a:effectLst/>
                <a:uLnTx/>
                <a:uFillTx/>
                <a:latin typeface="Arial"/>
                <a:ea typeface="+mn-ea"/>
                <a:cs typeface="+mn-cs"/>
              </a:rPr>
              <a:t>lumi</a:t>
            </a:r>
            <a:r>
              <a:rPr kumimoji="0" lang="en-US" sz="2200" b="1" i="0" u="none" strike="noStrike" kern="1200" cap="none" spc="0" normalizeH="0" baseline="0" noProof="0" dirty="0">
                <a:ln>
                  <a:noFill/>
                </a:ln>
                <a:solidFill>
                  <a:srgbClr val="FFFFFF"/>
                </a:solidFill>
                <a:effectLst/>
                <a:uLnTx/>
                <a:uFillTx/>
                <a:latin typeface="Arial"/>
                <a:ea typeface="+mn-ea"/>
                <a:cs typeface="+mn-cs"/>
              </a:rPr>
              <a:t>/power of all </a:t>
            </a:r>
            <a:r>
              <a:rPr kumimoji="0" lang="en-US" sz="2200" b="1" i="1" u="none" strike="noStrike" kern="1200" cap="none" spc="0" normalizeH="0" baseline="0" noProof="0" dirty="0">
                <a:ln>
                  <a:noFill/>
                </a:ln>
                <a:solidFill>
                  <a:srgbClr val="FFFFFF"/>
                </a:solidFill>
                <a:effectLst/>
                <a:uLnTx/>
                <a:uFillTx/>
                <a:latin typeface="Arial"/>
                <a:ea typeface="+mn-ea"/>
                <a:cs typeface="+mn-cs"/>
              </a:rPr>
              <a:t>H</a:t>
            </a:r>
            <a:r>
              <a:rPr kumimoji="0" lang="en-US" sz="2200" b="1" i="0" u="none" strike="noStrike" kern="1200" cap="none" spc="0" normalizeH="0" baseline="0" noProof="0" dirty="0">
                <a:ln>
                  <a:noFill/>
                </a:ln>
                <a:solidFill>
                  <a:srgbClr val="FFFFFF"/>
                </a:solidFill>
                <a:effectLst/>
                <a:uLnTx/>
                <a:uFillTx/>
                <a:latin typeface="Arial"/>
                <a:ea typeface="+mn-ea"/>
                <a:cs typeface="+mn-cs"/>
              </a:rPr>
              <a:t> fact. proposals</a:t>
            </a:r>
            <a:endParaRPr kumimoji="0" lang="en-GB" sz="2200" b="1"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5948ABB2-6EC5-D819-A137-D90347431A3B}"/>
              </a:ext>
            </a:extLst>
          </p:cNvPr>
          <p:cNvSpPr txBox="1"/>
          <p:nvPr/>
        </p:nvSpPr>
        <p:spPr>
          <a:xfrm>
            <a:off x="7744469" y="6379513"/>
            <a:ext cx="3824139" cy="369332"/>
          </a:xfrm>
          <a:prstGeom prst="rect">
            <a:avLst/>
          </a:prstGeom>
          <a:solidFill>
            <a:srgbClr val="66FF66"/>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33A0"/>
                </a:solidFill>
                <a:effectLst/>
                <a:uLnTx/>
                <a:uFillTx/>
                <a:latin typeface="Arial"/>
                <a:ea typeface="+mn-ea"/>
                <a:cs typeface="+mn-cs"/>
              </a:rPr>
              <a:t>Nature Physics 16, 402–407 (2020)</a:t>
            </a: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spTree>
    <p:extLst>
      <p:ext uri="{BB962C8B-B14F-4D97-AF65-F5344CB8AC3E}">
        <p14:creationId xmlns:p14="http://schemas.microsoft.com/office/powerpoint/2010/main" val="4784440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2283518" y="4528255"/>
            <a:ext cx="1146468" cy="276999"/>
          </a:xfrm>
          <a:prstGeom prst="rect">
            <a:avLst/>
          </a:prstGeom>
          <a:solidFill>
            <a:srgbClr val="FFFF00"/>
          </a:solidFill>
        </p:spPr>
        <p:txBody>
          <a:bodyPr wrap="none">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C377B"/>
                </a:solidFill>
                <a:effectLst/>
                <a:uLnTx/>
                <a:uFillTx/>
                <a:latin typeface="Arial"/>
                <a:ea typeface="+mn-ea"/>
                <a:cs typeface="+mn-cs"/>
              </a:rPr>
              <a:t>Marica Biagini</a:t>
            </a:r>
          </a:p>
        </p:txBody>
      </p:sp>
      <p:sp>
        <p:nvSpPr>
          <p:cNvPr id="29" name="TextBox 28"/>
          <p:cNvSpPr txBox="1"/>
          <p:nvPr/>
        </p:nvSpPr>
        <p:spPr>
          <a:xfrm>
            <a:off x="7024586" y="975431"/>
            <a:ext cx="5391439" cy="4793620"/>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de-AT" sz="2400" b="1" i="1" u="none" strike="noStrike" kern="1200" cap="none" spc="0" normalizeH="0" baseline="0" noProof="0" dirty="0">
                <a:ln>
                  <a:noFill/>
                </a:ln>
                <a:solidFill>
                  <a:srgbClr val="0C377B"/>
                </a:solidFill>
                <a:effectLst/>
                <a:uLnTx/>
                <a:uFillTx/>
                <a:latin typeface="Calibri"/>
                <a:ea typeface="+mn-ea"/>
                <a:cs typeface="+mn-cs"/>
              </a:rPr>
              <a:t>B-factories:</a:t>
            </a:r>
            <a:r>
              <a:rPr kumimoji="0" lang="en-GB" sz="2400" b="1" i="1" u="none" strike="noStrike" kern="1200" cap="none" spc="0" normalizeH="0" baseline="0" noProof="0" dirty="0">
                <a:ln>
                  <a:noFill/>
                </a:ln>
                <a:solidFill>
                  <a:srgbClr val="0C377B"/>
                </a:solidFill>
                <a:effectLst/>
                <a:uLnTx/>
                <a:uFillTx/>
                <a:latin typeface="Calibri"/>
                <a:ea typeface="+mn-ea"/>
                <a:cs typeface="+mn-cs"/>
              </a:rPr>
              <a:t> </a:t>
            </a:r>
            <a:r>
              <a:rPr kumimoji="0" lang="en-GB" sz="2400" b="1" i="0" u="none" strike="noStrike" kern="1200" cap="none" spc="0" normalizeH="0" baseline="0" noProof="0" dirty="0">
                <a:ln>
                  <a:noFill/>
                </a:ln>
                <a:solidFill>
                  <a:srgbClr val="0C377B"/>
                </a:solidFill>
                <a:effectLst/>
                <a:uLnTx/>
                <a:uFillTx/>
                <a:latin typeface="Calibri"/>
                <a:ea typeface="+mn-ea"/>
                <a:cs typeface="+mn-cs"/>
              </a:rPr>
              <a:t>KEKB &amp; PEP-II:</a:t>
            </a:r>
          </a:p>
          <a:p>
            <a:pPr marL="0" marR="0" lvl="0" indent="0" algn="l" defTabSz="20002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alibri"/>
                <a:ea typeface="+mn-ea"/>
                <a:cs typeface="+mn-cs"/>
              </a:rPr>
              <a:t>	double-ring lepton colliders, </a:t>
            </a:r>
          </a:p>
          <a:p>
            <a:pPr marL="0" marR="0" lvl="0" indent="0" algn="l" defTabSz="20002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	</a:t>
            </a:r>
            <a:r>
              <a:rPr kumimoji="0" lang="en-GB" sz="2400" b="1" i="0" u="none" strike="noStrike" kern="1200" cap="none" spc="0" normalizeH="0" baseline="0" noProof="0" dirty="0">
                <a:ln>
                  <a:noFill/>
                </a:ln>
                <a:solidFill>
                  <a:srgbClr val="FF0000"/>
                </a:solidFill>
                <a:effectLst/>
                <a:uLnTx/>
                <a:uFillTx/>
                <a:latin typeface="Calibri"/>
                <a:ea typeface="+mn-ea"/>
                <a:cs typeface="+mn-cs"/>
              </a:rPr>
              <a:t>high beam currents,</a:t>
            </a:r>
            <a:endParaRPr kumimoji="0" lang="en-GB" sz="2400" b="1" i="0"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20002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	</a:t>
            </a:r>
            <a:r>
              <a:rPr kumimoji="0" lang="en-GB" sz="2400" b="1" i="0" u="none" strike="noStrike" kern="1200" cap="none" spc="0" normalizeH="0" baseline="0" noProof="0" dirty="0">
                <a:ln>
                  <a:noFill/>
                </a:ln>
                <a:solidFill>
                  <a:srgbClr val="FF0000"/>
                </a:solidFill>
                <a:effectLst/>
                <a:uLnTx/>
                <a:uFillTx/>
                <a:latin typeface="Calibri"/>
                <a:ea typeface="+mn-ea"/>
                <a:cs typeface="+mn-cs"/>
              </a:rPr>
              <a:t>top-up injection</a:t>
            </a:r>
          </a:p>
          <a:p>
            <a:pPr marL="0" marR="0" lvl="0" indent="0" algn="l" defTabSz="20002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C377B"/>
                </a:solidFill>
                <a:effectLst/>
                <a:uLnTx/>
                <a:uFillTx/>
                <a:latin typeface="Calibri"/>
                <a:ea typeface="+mn-ea"/>
                <a:cs typeface="+mn-cs"/>
              </a:rPr>
              <a:t>  </a:t>
            </a:r>
          </a:p>
          <a:p>
            <a:pPr marL="0" marR="0" lvl="0" indent="0" algn="l" defTabSz="20002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DAFNE: </a:t>
            </a:r>
            <a:r>
              <a:rPr kumimoji="0" lang="en-GB" sz="2400" b="1" i="0" u="none" strike="noStrike" kern="1200" cap="none" spc="0" normalizeH="0" baseline="0" noProof="0" dirty="0">
                <a:ln>
                  <a:noFill/>
                </a:ln>
                <a:solidFill>
                  <a:srgbClr val="FF0000"/>
                </a:solidFill>
                <a:effectLst/>
                <a:uLnTx/>
                <a:uFillTx/>
                <a:latin typeface="Calibri"/>
                <a:ea typeface="+mn-ea"/>
                <a:cs typeface="+mn-cs"/>
              </a:rPr>
              <a:t>crab waist, double ring</a:t>
            </a:r>
          </a:p>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de-AT" sz="1100" b="1" i="1"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S-KEKB: </a:t>
            </a:r>
            <a:r>
              <a:rPr kumimoji="0" lang="en-GB" sz="2400" b="1" i="0" u="none" strike="noStrike" kern="1200" cap="none" spc="0" normalizeH="0" baseline="0" noProof="0" dirty="0">
                <a:ln>
                  <a:noFill/>
                </a:ln>
                <a:solidFill>
                  <a:srgbClr val="FF0000"/>
                </a:solidFill>
                <a:effectLst/>
                <a:uLnTx/>
                <a:uFillTx/>
                <a:latin typeface="Calibri"/>
                <a:ea typeface="+mn-ea"/>
                <a:cs typeface="+mn-cs"/>
              </a:rPr>
              <a:t>low </a:t>
            </a:r>
            <a:r>
              <a:rPr kumimoji="0" lang="en-GB" sz="2400" b="1" i="0" u="none" strike="noStrike" kern="1200" cap="none" spc="0" normalizeH="0" baseline="0" noProof="0" dirty="0">
                <a:ln>
                  <a:noFill/>
                </a:ln>
                <a:solidFill>
                  <a:srgbClr val="FF0000"/>
                </a:solidFill>
                <a:effectLst/>
                <a:uLnTx/>
                <a:uFillTx/>
                <a:latin typeface="Symbol" panose="05050102010706020507" pitchFamily="18" charset="2"/>
                <a:ea typeface="+mn-ea"/>
                <a:cs typeface="+mn-cs"/>
              </a:rPr>
              <a:t>b</a:t>
            </a:r>
            <a:r>
              <a:rPr kumimoji="0" lang="en-GB" sz="2400" b="1" i="0" u="none" strike="noStrike" kern="1200" cap="none" spc="0" normalizeH="0" baseline="-25000" noProof="0" dirty="0">
                <a:ln>
                  <a:noFill/>
                </a:ln>
                <a:solidFill>
                  <a:srgbClr val="FF0000"/>
                </a:solidFill>
                <a:effectLst/>
                <a:uLnTx/>
                <a:uFillTx/>
                <a:latin typeface="Calibri"/>
                <a:ea typeface="+mn-ea"/>
                <a:cs typeface="+mn-cs"/>
              </a:rPr>
              <a:t>y</a:t>
            </a:r>
            <a:r>
              <a:rPr kumimoji="0" lang="en-GB" sz="2400" b="1" i="0" u="none" strike="noStrike" kern="1200" cap="none" spc="0" normalizeH="0" baseline="0" noProof="0" dirty="0">
                <a:ln>
                  <a:noFill/>
                </a:ln>
                <a:solidFill>
                  <a:srgbClr val="FF0000"/>
                </a:solidFill>
                <a:effectLst/>
                <a:uLnTx/>
                <a:uFillTx/>
                <a:latin typeface="Calibri"/>
                <a:ea typeface="+mn-ea"/>
                <a:cs typeface="+mn-cs"/>
              </a:rPr>
              <a:t>*, crab waist</a:t>
            </a:r>
          </a:p>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de-AT" sz="1100" b="1" i="1"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panose="020F0502020204030204"/>
                <a:ea typeface="+mn-ea"/>
                <a:cs typeface="+mn-cs"/>
              </a:rPr>
              <a:t>LEP:  </a:t>
            </a:r>
            <a:r>
              <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rPr>
              <a:t>high energy, SR effects</a:t>
            </a:r>
          </a:p>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GB" sz="1100" b="1" i="1"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panose="020F0502020204030204"/>
                <a:ea typeface="+mn-ea"/>
                <a:cs typeface="+mn-cs"/>
              </a:rPr>
              <a:t>VEPP-4M, LEP: </a:t>
            </a:r>
            <a:r>
              <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rPr>
              <a:t>precision E calibration </a:t>
            </a:r>
          </a:p>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GB" sz="1100" b="1" i="1"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KEKB: </a:t>
            </a:r>
            <a:r>
              <a:rPr kumimoji="0" lang="en-GB" sz="2400" b="1" i="1" u="none" strike="noStrike" kern="1200" cap="none" spc="0" normalizeH="0" baseline="0" noProof="0" dirty="0">
                <a:ln>
                  <a:noFill/>
                </a:ln>
                <a:solidFill>
                  <a:srgbClr val="FF0000"/>
                </a:solidFill>
                <a:effectLst/>
                <a:uLnTx/>
                <a:uFillTx/>
                <a:latin typeface="Calibri"/>
                <a:ea typeface="+mn-ea"/>
                <a:cs typeface="+mn-cs"/>
              </a:rPr>
              <a:t>e</a:t>
            </a:r>
            <a:r>
              <a:rPr kumimoji="0" lang="en-GB" sz="2400" b="1" i="0" u="none" strike="noStrike" kern="1200" cap="none" spc="0" normalizeH="0" baseline="30000" noProof="0" dirty="0">
                <a:ln>
                  <a:noFill/>
                </a:ln>
                <a:solidFill>
                  <a:srgbClr val="FF0000"/>
                </a:solidFill>
                <a:effectLst/>
                <a:uLnTx/>
                <a:uFillTx/>
                <a:latin typeface="Calibri"/>
                <a:ea typeface="+mn-ea"/>
                <a:cs typeface="+mn-cs"/>
              </a:rPr>
              <a:t>+</a:t>
            </a:r>
            <a:r>
              <a:rPr kumimoji="0" lang="en-GB" sz="2400" b="1" i="0" u="none" strike="noStrike" kern="1200" cap="none" spc="0" normalizeH="0" baseline="0" noProof="0" dirty="0">
                <a:ln>
                  <a:noFill/>
                </a:ln>
                <a:solidFill>
                  <a:srgbClr val="FF0000"/>
                </a:solidFill>
                <a:effectLst/>
                <a:uLnTx/>
                <a:uFillTx/>
                <a:latin typeface="Calibri"/>
                <a:ea typeface="+mn-ea"/>
                <a:cs typeface="+mn-cs"/>
              </a:rPr>
              <a:t> source </a:t>
            </a:r>
          </a:p>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GB" sz="1100" b="1" i="1"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HERA, LEP, RHIC: </a:t>
            </a:r>
            <a:r>
              <a:rPr kumimoji="0" lang="en-GB" sz="2400" b="1" i="0" u="none" strike="noStrike" kern="1200" cap="none" spc="0" normalizeH="0" baseline="0" noProof="0" dirty="0">
                <a:ln>
                  <a:noFill/>
                </a:ln>
                <a:solidFill>
                  <a:srgbClr val="FF0000"/>
                </a:solidFill>
                <a:effectLst/>
                <a:uLnTx/>
                <a:uFillTx/>
                <a:latin typeface="Calibri"/>
                <a:ea typeface="+mn-ea"/>
                <a:cs typeface="+mn-cs"/>
              </a:rPr>
              <a:t>spin gymnastics </a:t>
            </a:r>
          </a:p>
        </p:txBody>
      </p:sp>
      <p:sp>
        <p:nvSpPr>
          <p:cNvPr id="22" name="TextBox 21"/>
          <p:cNvSpPr txBox="1"/>
          <p:nvPr/>
        </p:nvSpPr>
        <p:spPr>
          <a:xfrm>
            <a:off x="-55428" y="5828159"/>
            <a:ext cx="9144000" cy="369332"/>
          </a:xfrm>
          <a:prstGeom prst="rect">
            <a:avLst/>
          </a:prstGeom>
          <a:solidFill>
            <a:srgbClr val="99FFCC">
              <a:alpha val="70000"/>
            </a:srgbClr>
          </a:solidFill>
        </p:spPr>
        <p:txBody>
          <a:bodyPr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combining successful ingredients of several recent colliders → highest luminosities &amp; energies</a:t>
            </a:r>
          </a:p>
        </p:txBody>
      </p:sp>
      <p:sp>
        <p:nvSpPr>
          <p:cNvPr id="20" name="Title 1"/>
          <p:cNvSpPr txBox="1">
            <a:spLocks/>
          </p:cNvSpPr>
          <p:nvPr/>
        </p:nvSpPr>
        <p:spPr>
          <a:xfrm>
            <a:off x="0" y="-49765"/>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FCC-</a:t>
            </a:r>
            <a:r>
              <a:rPr kumimoji="0" lang="en-US" sz="3200" b="1" i="0" u="none" strike="noStrike" kern="1200" cap="none" spc="0" normalizeH="0" baseline="0" noProof="0" dirty="0" err="1">
                <a:ln>
                  <a:noFill/>
                </a:ln>
                <a:solidFill>
                  <a:srgbClr val="FFFF00"/>
                </a:solidFill>
                <a:effectLst/>
                <a:uLnTx/>
                <a:uFillTx/>
                <a:latin typeface="Arial" panose="020B0604020202020204" pitchFamily="34" charset="0"/>
                <a:ea typeface="+mj-ea"/>
                <a:cs typeface="Arial" panose="020B0604020202020204" pitchFamily="34" charset="0"/>
              </a:rPr>
              <a:t>ee</a:t>
            </a:r>
            <a:r>
              <a:rPr kumimoji="0" lang="en-US" sz="32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 Design C</a:t>
            </a:r>
            <a:r>
              <a:rPr kumimoji="0" lang="en-US" sz="3200" b="1" i="0" u="none" strike="noStrike" kern="1200" cap="none" spc="0" normalizeH="0" baseline="0" noProof="0" dirty="0" err="1">
                <a:ln>
                  <a:noFill/>
                </a:ln>
                <a:solidFill>
                  <a:srgbClr val="FFFF00"/>
                </a:solidFill>
                <a:effectLst/>
                <a:uLnTx/>
                <a:uFillTx/>
                <a:latin typeface="Arial" panose="020B0604020202020204" pitchFamily="34" charset="0"/>
                <a:ea typeface="+mj-ea"/>
                <a:cs typeface="Arial" panose="020B0604020202020204" pitchFamily="34" charset="0"/>
              </a:rPr>
              <a:t>oncept</a:t>
            </a:r>
            <a:endParaRPr kumimoji="0" lang="en-US" sz="32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25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			Based on lessons and techniques from past colliders (last 40 years)</a:t>
            </a:r>
            <a:endParaRPr kumimoji="0" lang="en-US" sz="225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endParaRPr>
          </a:p>
        </p:txBody>
      </p:sp>
      <p:pic>
        <p:nvPicPr>
          <p:cNvPr id="18" name="Picture 17">
            <a:extLst>
              <a:ext uri="{FF2B5EF4-FFF2-40B4-BE49-F238E27FC236}">
                <a16:creationId xmlns:a16="http://schemas.microsoft.com/office/drawing/2014/main" id="{49E7577D-433A-4A44-A3CD-9F0D0D0849E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824"/>
          <a:stretch/>
        </p:blipFill>
        <p:spPr>
          <a:xfrm>
            <a:off x="32433" y="958347"/>
            <a:ext cx="6786103" cy="4869811"/>
          </a:xfrm>
          <a:prstGeom prst="rect">
            <a:avLst/>
          </a:prstGeom>
        </p:spPr>
      </p:pic>
      <p:cxnSp>
        <p:nvCxnSpPr>
          <p:cNvPr id="23" name="Straight Arrow Connector 22">
            <a:extLst>
              <a:ext uri="{FF2B5EF4-FFF2-40B4-BE49-F238E27FC236}">
                <a16:creationId xmlns:a16="http://schemas.microsoft.com/office/drawing/2014/main" id="{A122C149-1D75-4719-BFCA-31310A29313D}"/>
              </a:ext>
            </a:extLst>
          </p:cNvPr>
          <p:cNvCxnSpPr>
            <a:cxnSpLocks/>
          </p:cNvCxnSpPr>
          <p:nvPr/>
        </p:nvCxnSpPr>
        <p:spPr>
          <a:xfrm flipV="1">
            <a:off x="2408708" y="1880967"/>
            <a:ext cx="2934202" cy="802255"/>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9A58B364-1C20-4CA1-8AEB-062007B8BC13}"/>
              </a:ext>
            </a:extLst>
          </p:cNvPr>
          <p:cNvCxnSpPr/>
          <p:nvPr/>
        </p:nvCxnSpPr>
        <p:spPr>
          <a:xfrm flipV="1">
            <a:off x="5548960" y="2166158"/>
            <a:ext cx="144016" cy="549855"/>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sp>
        <p:nvSpPr>
          <p:cNvPr id="25" name="Rectangle 24">
            <a:extLst>
              <a:ext uri="{FF2B5EF4-FFF2-40B4-BE49-F238E27FC236}">
                <a16:creationId xmlns:a16="http://schemas.microsoft.com/office/drawing/2014/main" id="{A34144AD-C4F8-492C-9EF2-2A275B7E1307}"/>
              </a:ext>
            </a:extLst>
          </p:cNvPr>
          <p:cNvSpPr/>
          <p:nvPr/>
        </p:nvSpPr>
        <p:spPr>
          <a:xfrm>
            <a:off x="4871864" y="4941168"/>
            <a:ext cx="1470274" cy="338554"/>
          </a:xfrm>
          <a:prstGeom prst="rect">
            <a:avLst/>
          </a:prstGeom>
          <a:solidFill>
            <a:srgbClr val="FFFF00"/>
          </a:solid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C377B"/>
                </a:solidFill>
                <a:effectLst/>
                <a:uLnTx/>
                <a:uFillTx/>
                <a:latin typeface="Arial"/>
                <a:ea typeface="+mn-ea"/>
                <a:cs typeface="+mn-cs"/>
              </a:rPr>
              <a:t>Marica Biagini</a:t>
            </a:r>
          </a:p>
        </p:txBody>
      </p:sp>
      <p:cxnSp>
        <p:nvCxnSpPr>
          <p:cNvPr id="34" name="Straight Arrow Connector 33">
            <a:extLst>
              <a:ext uri="{FF2B5EF4-FFF2-40B4-BE49-F238E27FC236}">
                <a16:creationId xmlns:a16="http://schemas.microsoft.com/office/drawing/2014/main" id="{33F9D0DD-47E2-4718-B463-8B93AD5BDB95}"/>
              </a:ext>
            </a:extLst>
          </p:cNvPr>
          <p:cNvCxnSpPr>
            <a:cxnSpLocks/>
          </p:cNvCxnSpPr>
          <p:nvPr/>
        </p:nvCxnSpPr>
        <p:spPr>
          <a:xfrm flipV="1">
            <a:off x="4019143" y="1269757"/>
            <a:ext cx="852721" cy="608417"/>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37D4943F-5BC2-4C61-817D-2E9FDE1319C1}"/>
              </a:ext>
            </a:extLst>
          </p:cNvPr>
          <p:cNvCxnSpPr>
            <a:cxnSpLocks/>
          </p:cNvCxnSpPr>
          <p:nvPr/>
        </p:nvCxnSpPr>
        <p:spPr>
          <a:xfrm flipV="1">
            <a:off x="3928184" y="1192500"/>
            <a:ext cx="871672" cy="139570"/>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B22C50DA-9248-4ECB-B4F4-28D1ADED44A4}"/>
              </a:ext>
            </a:extLst>
          </p:cNvPr>
          <p:cNvCxnSpPr>
            <a:cxnSpLocks/>
          </p:cNvCxnSpPr>
          <p:nvPr/>
        </p:nvCxnSpPr>
        <p:spPr>
          <a:xfrm flipV="1">
            <a:off x="3761215" y="2166158"/>
            <a:ext cx="1787745" cy="1262843"/>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pic>
        <p:nvPicPr>
          <p:cNvPr id="16" name="Picture 15" descr="A picture containing icon&#10;&#10;Description automatically generated">
            <a:extLst>
              <a:ext uri="{FF2B5EF4-FFF2-40B4-BE49-F238E27FC236}">
                <a16:creationId xmlns:a16="http://schemas.microsoft.com/office/drawing/2014/main" id="{93AC1A16-2D8C-4E35-A504-4EE325C6C8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906" y="176910"/>
            <a:ext cx="1935386" cy="654292"/>
          </a:xfrm>
          <a:prstGeom prst="rect">
            <a:avLst/>
          </a:prstGeom>
        </p:spPr>
      </p:pic>
      <p:pic>
        <p:nvPicPr>
          <p:cNvPr id="14" name="Picture 13">
            <a:extLst>
              <a:ext uri="{FF2B5EF4-FFF2-40B4-BE49-F238E27FC236}">
                <a16:creationId xmlns:a16="http://schemas.microsoft.com/office/drawing/2014/main" id="{4043977D-9C99-1E48-99C3-14114B74C459}"/>
              </a:ext>
            </a:extLst>
          </p:cNvPr>
          <p:cNvPicPr>
            <a:picLocks noChangeAspect="1"/>
          </p:cNvPicPr>
          <p:nvPr/>
        </p:nvPicPr>
        <p:blipFill>
          <a:blip r:embed="rId4"/>
          <a:stretch>
            <a:fillRect/>
          </a:stretch>
        </p:blipFill>
        <p:spPr>
          <a:xfrm>
            <a:off x="11678856" y="1"/>
            <a:ext cx="513144" cy="631562"/>
          </a:xfrm>
          <a:prstGeom prst="rect">
            <a:avLst/>
          </a:prstGeom>
        </p:spPr>
      </p:pic>
    </p:spTree>
    <p:extLst>
      <p:ext uri="{BB962C8B-B14F-4D97-AF65-F5344CB8AC3E}">
        <p14:creationId xmlns:p14="http://schemas.microsoft.com/office/powerpoint/2010/main" val="1717003605"/>
      </p:ext>
    </p:extLst>
  </p:cSld>
  <p:clrMapOvr>
    <a:masterClrMapping/>
  </p:clrMapOvr>
</p:sld>
</file>

<file path=ppt/theme/theme1.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9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12.xml><?xml version="1.0" encoding="utf-8"?>
<a:theme xmlns:a="http://schemas.openxmlformats.org/drawingml/2006/main" name="10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5.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l">
          <a:lnSpc>
            <a:spcPts val="1238"/>
          </a:lnSpc>
          <a:defRPr sz="900" dirty="0" smtClean="0">
            <a:solidFill>
              <a:schemeClr val="bg1"/>
            </a:solidFill>
          </a:defRPr>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6.xml><?xml version="1.0" encoding="utf-8"?>
<a:theme xmlns:a="http://schemas.openxmlformats.org/drawingml/2006/main" name="7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8.xml><?xml version="1.0" encoding="utf-8"?>
<a:theme xmlns:a="http://schemas.openxmlformats.org/drawingml/2006/main" name="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9.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93091</TotalTime>
  <Words>3358</Words>
  <Application>Microsoft Macintosh PowerPoint</Application>
  <PresentationFormat>Widescreen</PresentationFormat>
  <Paragraphs>555</Paragraphs>
  <Slides>31</Slides>
  <Notes>13</Notes>
  <HiddenSlides>0</HiddenSlides>
  <MMClips>1</MMClips>
  <ScaleCrop>false</ScaleCrop>
  <HeadingPairs>
    <vt:vector size="6" baseType="variant">
      <vt:variant>
        <vt:lpstr>Fonts Used</vt:lpstr>
      </vt:variant>
      <vt:variant>
        <vt:i4>10</vt:i4>
      </vt:variant>
      <vt:variant>
        <vt:lpstr>Theme</vt:lpstr>
      </vt:variant>
      <vt:variant>
        <vt:i4>16</vt:i4>
      </vt:variant>
      <vt:variant>
        <vt:lpstr>Slide Titles</vt:lpstr>
      </vt:variant>
      <vt:variant>
        <vt:i4>31</vt:i4>
      </vt:variant>
    </vt:vector>
  </HeadingPairs>
  <TitlesOfParts>
    <vt:vector size="57" baseType="lpstr">
      <vt:lpstr>Arial</vt:lpstr>
      <vt:lpstr>Bradley Hand</vt:lpstr>
      <vt:lpstr>Calibri</vt:lpstr>
      <vt:lpstr>Calibri Light</vt:lpstr>
      <vt:lpstr>Cambria Math</vt:lpstr>
      <vt:lpstr>Corbel</vt:lpstr>
      <vt:lpstr>Lucida Calligraphy</vt:lpstr>
      <vt:lpstr>Symbol</vt:lpstr>
      <vt:lpstr>Times New Roman</vt:lpstr>
      <vt:lpstr>Wingdings</vt:lpstr>
      <vt:lpstr>2_Office Theme</vt:lpstr>
      <vt:lpstr>3_Office Theme</vt:lpstr>
      <vt:lpstr>2_Content Slides - Deep Blue</vt:lpstr>
      <vt:lpstr>3_Content Slides - Deep Blue</vt:lpstr>
      <vt:lpstr>1_Content Slides - Deep Blue</vt:lpstr>
      <vt:lpstr>7_FC5643-CERN3027 - Scale of contributions</vt:lpstr>
      <vt:lpstr>Content Slides - Deep Blue</vt:lpstr>
      <vt:lpstr>4_Content Slides - Deep Blue</vt:lpstr>
      <vt:lpstr>1_Office Theme</vt:lpstr>
      <vt:lpstr>9_FC5643-CERN3027 - Scale of contributions</vt:lpstr>
      <vt:lpstr>CERN_Corporate</vt:lpstr>
      <vt:lpstr>10_FC5643-CERN3027 - Scale of contributions</vt:lpstr>
      <vt:lpstr>Office Theme</vt:lpstr>
      <vt:lpstr>4_Office Theme</vt:lpstr>
      <vt:lpstr>5_Office Theme</vt:lpstr>
      <vt:lpstr>11_Office Theme</vt:lpstr>
      <vt:lpstr>PowerPoint Presentation</vt:lpstr>
      <vt:lpstr>CERN Scientific Priorities for the Future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FGC and IFNC  </vt:lpstr>
      <vt:lpstr>PowerPoint Presentation</vt:lpstr>
      <vt:lpstr>PowerPoint Presentation</vt:lpstr>
      <vt:lpstr>PowerPoint Presentation</vt:lpstr>
      <vt:lpstr>PowerPoint Presentation</vt:lpstr>
      <vt:lpstr>PowerPoint Presentation</vt:lpstr>
      <vt:lpstr>FCC Feasibility Study Collaboration Membership</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FCC presentation at 6th TLEP WS</dc:title>
  <dc:creator>Michael Benedikt</dc:creator>
  <cp:lastModifiedBy>Emmanuel Tsesmelis</cp:lastModifiedBy>
  <cp:revision>1923</cp:revision>
  <cp:lastPrinted>2022-08-26T13:20:26Z</cp:lastPrinted>
  <dcterms:created xsi:type="dcterms:W3CDTF">2012-06-07T06:34:51Z</dcterms:created>
  <dcterms:modified xsi:type="dcterms:W3CDTF">2023-10-25T21:59:55Z</dcterms:modified>
</cp:coreProperties>
</file>