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3"/>
  </p:notesMasterIdLst>
  <p:sldIdLst>
    <p:sldId id="256" r:id="rId5"/>
    <p:sldId id="279" r:id="rId6"/>
    <p:sldId id="264" r:id="rId7"/>
    <p:sldId id="267" r:id="rId8"/>
    <p:sldId id="266" r:id="rId9"/>
    <p:sldId id="261" r:id="rId10"/>
    <p:sldId id="275" r:id="rId11"/>
    <p:sldId id="280" r:id="rId12"/>
    <p:sldId id="282" r:id="rId13"/>
    <p:sldId id="290" r:id="rId14"/>
    <p:sldId id="284" r:id="rId15"/>
    <p:sldId id="285" r:id="rId16"/>
    <p:sldId id="287" r:id="rId17"/>
    <p:sldId id="286" r:id="rId18"/>
    <p:sldId id="289" r:id="rId19"/>
    <p:sldId id="293" r:id="rId20"/>
    <p:sldId id="292" r:id="rId21"/>
    <p:sldId id="278" r:id="rId22"/>
  </p:sldIdLst>
  <p:sldSz cx="12192000" cy="6858000"/>
  <p:notesSz cx="6858000" cy="12192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E00"/>
    <a:srgbClr val="00FC00"/>
    <a:srgbClr val="73FB79"/>
    <a:srgbClr val="8EFA00"/>
    <a:srgbClr val="00FB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8D326A9-A81B-9881-C969-13F38E75D658}">
  <a:tblStyle styleId="{88D326A9-A81B-9881-C969-13F38E75D658}" styleName="Medium Style 3">
    <a:wholeTbl>
      <a:tcTxStyle>
        <a:fontRef idx="minor"/>
        <a:schemeClr val="dk1"/>
      </a:tcTxStyle>
      <a:tcStyle>
        <a:tcBdr>
          <a:left>
            <a:ln w="12700">
              <a:noFill/>
            </a:ln>
          </a:left>
          <a:right>
            <a:ln w="12700">
              <a:noFill/>
            </a:ln>
          </a:right>
          <a:top>
            <a:ln w="25400">
              <a:solidFill>
                <a:schemeClr val="dk1"/>
              </a:solidFill>
            </a:ln>
          </a:top>
          <a:bottom>
            <a:ln w="25400">
              <a:solidFill>
                <a:schemeClr val="dk1"/>
              </a:solidFill>
            </a:ln>
          </a:bottom>
          <a:insideH>
            <a:ln w="12700">
              <a:noFill/>
            </a:ln>
          </a:insideH>
          <a:insideV>
            <a:ln w="12700">
              <a:noFill/>
            </a:ln>
          </a:insideV>
        </a:tcBdr>
        <a:fill>
          <a:solidFill>
            <a:schemeClr val="lt1"/>
          </a:solidFill>
        </a:fill>
      </a:tcStyle>
    </a:wholeTbl>
    <a:band1H>
      <a:tcStyle>
        <a:tcBdr/>
        <a:fill>
          <a:solidFill>
            <a:schemeClr val="dk1">
              <a:tint val="20000"/>
            </a:schemeClr>
          </a:solidFill>
        </a:fill>
      </a:tcStyle>
    </a:band1H>
    <a:band2H>
      <a:tcStyle>
        <a:tcBdr/>
      </a:tcStyle>
    </a:band2H>
    <a:band1V>
      <a:tcStyle>
        <a:tcBdr/>
        <a:fill>
          <a:solidFill>
            <a:schemeClr val="dk1">
              <a:tint val="20000"/>
            </a:schemeClr>
          </a:solidFill>
        </a:fill>
      </a:tcStyle>
    </a:band1V>
    <a:band2V>
      <a:tcStyle>
        <a:tcBdr/>
        <a:fill>
          <a:solidFill>
            <a:schemeClr val="dk1">
              <a:tint val="20000"/>
            </a:schemeClr>
          </a:solidFill>
        </a:fill>
      </a:tcStyle>
    </a:band2V>
    <a:lastCol>
      <a:tcTxStyle b="on">
        <a:fontRef idx="minor">
          <a:srgbClr val="000000"/>
        </a:fontRef>
        <a:schemeClr val="lt1"/>
      </a:tcTxStyle>
      <a:tcStyle>
        <a:tcBdr/>
        <a:fill>
          <a:solidFill>
            <a:schemeClr val="dk1"/>
          </a:solidFill>
        </a:fill>
      </a:tcStyle>
    </a:lastCol>
    <a:firstCol>
      <a:tcTxStyle b="on">
        <a:fontRef idx="minor">
          <a:srgbClr val="000000"/>
        </a:fontRef>
        <a:schemeClr val="lt1"/>
      </a:tcTxStyle>
      <a:tcStyle>
        <a:tcBdr/>
        <a:fill>
          <a:solidFill>
            <a:schemeClr val="dk1"/>
          </a:solidFill>
        </a:fill>
      </a:tcStyle>
    </a:firstCol>
    <a:lastRow>
      <a:tcStyle>
        <a:tcBdr>
          <a:top>
            <a:ln w="50800">
              <a:solidFill>
                <a:schemeClr val="dk1"/>
              </a:solidFill>
            </a:ln>
          </a:top>
        </a:tcBdr>
        <a:fill>
          <a:solidFill>
            <a:schemeClr val="lt1"/>
          </a:solidFill>
        </a:fill>
      </a:tcStyle>
    </a:lastRow>
    <a:seCell>
      <a:tcTxStyle b="on">
        <a:fontRef idx="minor">
          <a:srgbClr val="000000"/>
        </a:fontRef>
        <a:schemeClr val="dk1"/>
      </a:tcTxStyle>
      <a:tcStyle>
        <a:tcBdr/>
      </a:tcStyle>
    </a:seCell>
    <a:swCell>
      <a:tcTxStyle b="on">
        <a:fontRef idx="minor">
          <a:srgbClr val="000000"/>
        </a:fontRef>
        <a:schemeClr val="dk1"/>
      </a:tcTxStyle>
      <a:tcStyle>
        <a:tcBdr/>
      </a:tcStyle>
    </a:swCell>
    <a:firstRow>
      <a:tcTxStyle b="on">
        <a:fontRef idx="minor">
          <a:srgbClr val="000000"/>
        </a:fontRef>
        <a:schemeClr val="lt1"/>
      </a:tcTxStyle>
      <a:tcStyle>
        <a:tcBdr>
          <a:bottom>
            <a:ln w="25400">
              <a:solidFill>
                <a:schemeClr val="dk1"/>
              </a:solidFill>
            </a:ln>
          </a:bottom>
        </a:tcBdr>
        <a:fill>
          <a:solidFill>
            <a:schemeClr val="dk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907" autoAdjust="0"/>
    <p:restoredTop sz="90780"/>
  </p:normalViewPr>
  <p:slideViewPr>
    <p:cSldViewPr>
      <p:cViewPr varScale="1">
        <p:scale>
          <a:sx n="201" d="100"/>
          <a:sy n="201" d="100"/>
        </p:scale>
        <p:origin x="904" y="192"/>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6111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611188"/>
          </a:xfrm>
          <a:prstGeom prst="rect">
            <a:avLst/>
          </a:prstGeom>
        </p:spPr>
        <p:txBody>
          <a:bodyPr vert="horz" lIns="91440" tIns="45720" rIns="91440" bIns="45720" rtlCol="0"/>
          <a:lstStyle>
            <a:lvl1pPr algn="r">
              <a:defRPr sz="1200"/>
            </a:lvl1pPr>
          </a:lstStyle>
          <a:p>
            <a:fld id="{12623AC6-E0BD-BE48-A614-F0E7C08BAB76}" type="datetimeFigureOut">
              <a:rPr lang="en-US" smtClean="0"/>
              <a:t>12/14/23</a:t>
            </a:fld>
            <a:endParaRPr lang="en-US"/>
          </a:p>
        </p:txBody>
      </p:sp>
      <p:sp>
        <p:nvSpPr>
          <p:cNvPr id="4" name="Slide Image Placeholder 3"/>
          <p:cNvSpPr>
            <a:spLocks noGrp="1" noRot="1" noChangeAspect="1"/>
          </p:cNvSpPr>
          <p:nvPr>
            <p:ph type="sldImg" idx="2"/>
          </p:nvPr>
        </p:nvSpPr>
        <p:spPr>
          <a:xfrm>
            <a:off x="-228600" y="1524000"/>
            <a:ext cx="7315200" cy="41148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5867400"/>
            <a:ext cx="5486400" cy="480060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1580813"/>
            <a:ext cx="2971800" cy="6111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11580813"/>
            <a:ext cx="2971800" cy="611187"/>
          </a:xfrm>
          <a:prstGeom prst="rect">
            <a:avLst/>
          </a:prstGeom>
        </p:spPr>
        <p:txBody>
          <a:bodyPr vert="horz" lIns="91440" tIns="45720" rIns="91440" bIns="45720" rtlCol="0" anchor="b"/>
          <a:lstStyle>
            <a:lvl1pPr algn="r">
              <a:defRPr sz="1200"/>
            </a:lvl1pPr>
          </a:lstStyle>
          <a:p>
            <a:fld id="{3A5F38DB-CAFA-D341-B4D5-64BB60628ED1}" type="slidenum">
              <a:rPr lang="en-US" smtClean="0"/>
              <a:t>‹#›</a:t>
            </a:fld>
            <a:endParaRPr lang="en-US"/>
          </a:p>
        </p:txBody>
      </p:sp>
    </p:spTree>
    <p:extLst>
      <p:ext uri="{BB962C8B-B14F-4D97-AF65-F5344CB8AC3E}">
        <p14:creationId xmlns:p14="http://schemas.microsoft.com/office/powerpoint/2010/main" val="4124784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3A5F38DB-CAFA-D341-B4D5-64BB60628ED1}" type="slidenum">
              <a:rPr lang="en-US" smtClean="0"/>
              <a:t>3</a:t>
            </a:fld>
            <a:endParaRPr lang="en-US"/>
          </a:p>
        </p:txBody>
      </p:sp>
    </p:spTree>
    <p:extLst>
      <p:ext uri="{BB962C8B-B14F-4D97-AF65-F5344CB8AC3E}">
        <p14:creationId xmlns:p14="http://schemas.microsoft.com/office/powerpoint/2010/main" val="32133511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3A5F38DB-CAFA-D341-B4D5-64BB60628ED1}" type="slidenum">
              <a:rPr lang="en-US" smtClean="0"/>
              <a:t>16</a:t>
            </a:fld>
            <a:endParaRPr lang="en-US"/>
          </a:p>
        </p:txBody>
      </p:sp>
    </p:spTree>
    <p:extLst>
      <p:ext uri="{BB962C8B-B14F-4D97-AF65-F5344CB8AC3E}">
        <p14:creationId xmlns:p14="http://schemas.microsoft.com/office/powerpoint/2010/main" val="10044033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3A5F38DB-CAFA-D341-B4D5-64BB60628ED1}" type="slidenum">
              <a:rPr lang="en-US" smtClean="0"/>
              <a:t>17</a:t>
            </a:fld>
            <a:endParaRPr lang="en-US"/>
          </a:p>
        </p:txBody>
      </p:sp>
    </p:spTree>
    <p:extLst>
      <p:ext uri="{BB962C8B-B14F-4D97-AF65-F5344CB8AC3E}">
        <p14:creationId xmlns:p14="http://schemas.microsoft.com/office/powerpoint/2010/main" val="37857958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H" dirty="0"/>
          </a:p>
        </p:txBody>
      </p:sp>
      <p:sp>
        <p:nvSpPr>
          <p:cNvPr id="4" name="Slide Number Placeholder 3"/>
          <p:cNvSpPr>
            <a:spLocks noGrp="1"/>
          </p:cNvSpPr>
          <p:nvPr>
            <p:ph type="sldNum" sz="quarter" idx="5"/>
          </p:nvPr>
        </p:nvSpPr>
        <p:spPr/>
        <p:txBody>
          <a:bodyPr/>
          <a:lstStyle/>
          <a:p>
            <a:fld id="{3A5F38DB-CAFA-D341-B4D5-64BB60628ED1}" type="slidenum">
              <a:rPr lang="en-US" smtClean="0"/>
              <a:t>5</a:t>
            </a:fld>
            <a:endParaRPr lang="en-US"/>
          </a:p>
        </p:txBody>
      </p:sp>
    </p:spTree>
    <p:extLst>
      <p:ext uri="{BB962C8B-B14F-4D97-AF65-F5344CB8AC3E}">
        <p14:creationId xmlns:p14="http://schemas.microsoft.com/office/powerpoint/2010/main" val="38931174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3A5F38DB-CAFA-D341-B4D5-64BB60628ED1}" type="slidenum">
              <a:rPr lang="en-US" smtClean="0"/>
              <a:t>7</a:t>
            </a:fld>
            <a:endParaRPr lang="en-US"/>
          </a:p>
        </p:txBody>
      </p:sp>
    </p:spTree>
    <p:extLst>
      <p:ext uri="{BB962C8B-B14F-4D97-AF65-F5344CB8AC3E}">
        <p14:creationId xmlns:p14="http://schemas.microsoft.com/office/powerpoint/2010/main" val="9735306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3A5F38DB-CAFA-D341-B4D5-64BB60628ED1}" type="slidenum">
              <a:rPr lang="en-US" smtClean="0"/>
              <a:t>9</a:t>
            </a:fld>
            <a:endParaRPr lang="en-US"/>
          </a:p>
        </p:txBody>
      </p:sp>
    </p:spTree>
    <p:extLst>
      <p:ext uri="{BB962C8B-B14F-4D97-AF65-F5344CB8AC3E}">
        <p14:creationId xmlns:p14="http://schemas.microsoft.com/office/powerpoint/2010/main" val="12549508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3A5F38DB-CAFA-D341-B4D5-64BB60628ED1}" type="slidenum">
              <a:rPr lang="en-US" smtClean="0"/>
              <a:t>10</a:t>
            </a:fld>
            <a:endParaRPr lang="en-US"/>
          </a:p>
        </p:txBody>
      </p:sp>
    </p:spTree>
    <p:extLst>
      <p:ext uri="{BB962C8B-B14F-4D97-AF65-F5344CB8AC3E}">
        <p14:creationId xmlns:p14="http://schemas.microsoft.com/office/powerpoint/2010/main" val="33697846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3A5F38DB-CAFA-D341-B4D5-64BB60628ED1}" type="slidenum">
              <a:rPr lang="en-US" smtClean="0"/>
              <a:t>11</a:t>
            </a:fld>
            <a:endParaRPr lang="en-US"/>
          </a:p>
        </p:txBody>
      </p:sp>
    </p:spTree>
    <p:extLst>
      <p:ext uri="{BB962C8B-B14F-4D97-AF65-F5344CB8AC3E}">
        <p14:creationId xmlns:p14="http://schemas.microsoft.com/office/powerpoint/2010/main" val="5958570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3A5F38DB-CAFA-D341-B4D5-64BB60628ED1}" type="slidenum">
              <a:rPr lang="en-US" smtClean="0"/>
              <a:t>12</a:t>
            </a:fld>
            <a:endParaRPr lang="en-US"/>
          </a:p>
        </p:txBody>
      </p:sp>
    </p:spTree>
    <p:extLst>
      <p:ext uri="{BB962C8B-B14F-4D97-AF65-F5344CB8AC3E}">
        <p14:creationId xmlns:p14="http://schemas.microsoft.com/office/powerpoint/2010/main" val="22617554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3A5F38DB-CAFA-D341-B4D5-64BB60628ED1}" type="slidenum">
              <a:rPr lang="en-US" smtClean="0"/>
              <a:t>13</a:t>
            </a:fld>
            <a:endParaRPr lang="en-US"/>
          </a:p>
        </p:txBody>
      </p:sp>
    </p:spTree>
    <p:extLst>
      <p:ext uri="{BB962C8B-B14F-4D97-AF65-F5344CB8AC3E}">
        <p14:creationId xmlns:p14="http://schemas.microsoft.com/office/powerpoint/2010/main" val="24185468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3A5F38DB-CAFA-D341-B4D5-64BB60628ED1}" type="slidenum">
              <a:rPr lang="en-US" smtClean="0"/>
              <a:t>15</a:t>
            </a:fld>
            <a:endParaRPr lang="en-US"/>
          </a:p>
        </p:txBody>
      </p:sp>
    </p:spTree>
    <p:extLst>
      <p:ext uri="{BB962C8B-B14F-4D97-AF65-F5344CB8AC3E}">
        <p14:creationId xmlns:p14="http://schemas.microsoft.com/office/powerpoint/2010/main" val="18645592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emf"/><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
        <p:nvSpPr>
          <p:cNvPr id="6" name="Date Placeholder 6"/>
          <p:cNvSpPr>
            <a:spLocks noGrp="1"/>
          </p:cNvSpPr>
          <p:nvPr>
            <p:ph type="dt" sz="half" idx="10"/>
          </p:nvPr>
        </p:nvSpPr>
        <p:spPr bwMode="auto"/>
        <p:txBody>
          <a:bodyPr/>
          <a:lstStyle/>
          <a:p>
            <a:pPr>
              <a:defRPr/>
            </a:pPr>
            <a:r>
              <a:rPr lang="en-US" dirty="0"/>
              <a:t>15/12/23</a:t>
            </a:r>
          </a:p>
        </p:txBody>
      </p:sp>
      <p:sp>
        <p:nvSpPr>
          <p:cNvPr id="7" name="Footer Placeholder 7"/>
          <p:cNvSpPr>
            <a:spLocks noGrp="1"/>
          </p:cNvSpPr>
          <p:nvPr>
            <p:ph type="ftr" sz="quarter" idx="11"/>
          </p:nvPr>
        </p:nvSpPr>
        <p:spPr bwMode="auto"/>
        <p:txBody>
          <a:bodyPr/>
          <a:lstStyle/>
          <a:p>
            <a:pPr>
              <a:defRPr/>
            </a:pPr>
            <a:endParaRPr lang="en-US" dirty="0"/>
          </a:p>
          <a:p>
            <a:pPr>
              <a:defRPr/>
            </a:pPr>
            <a:r>
              <a:rPr lang="en-US" dirty="0"/>
              <a:t>Melania Averna  | Electrical Safety - Oil &amp; Gas Platform Case</a:t>
            </a:r>
            <a:br>
              <a:rPr lang="en-US" dirty="0"/>
            </a:br>
            <a:endParaRPr lang="en-US" dirty="0"/>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Picture Placeholder 8"/>
          <p:cNvSpPr>
            <a:spLocks noGrp="1"/>
          </p:cNvSpPr>
          <p:nvPr>
            <p:ph type="pic" sz="quarter" idx="13" hasCustomPrompt="1"/>
          </p:nvPr>
        </p:nvSpPr>
        <p:spPr bwMode="auto">
          <a:xfrm>
            <a:off x="6167438" y="0"/>
            <a:ext cx="6024562" cy="631798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2" name="Date Placeholder 10">
            <a:extLst>
              <a:ext uri="{FF2B5EF4-FFF2-40B4-BE49-F238E27FC236}">
                <a16:creationId xmlns:a16="http://schemas.microsoft.com/office/drawing/2014/main" id="{B0B684D8-834E-C381-2CF3-7E1BDC19BFFE}"/>
              </a:ext>
            </a:extLst>
          </p:cNvPr>
          <p:cNvSpPr>
            <a:spLocks noGrp="1"/>
          </p:cNvSpPr>
          <p:nvPr>
            <p:ph type="dt" sz="half" idx="10"/>
          </p:nvPr>
        </p:nvSpPr>
        <p:spPr bwMode="auto">
          <a:xfrm>
            <a:off x="3248526" y="6408000"/>
            <a:ext cx="867862" cy="365125"/>
          </a:xfrm>
        </p:spPr>
        <p:txBody>
          <a:bodyPr/>
          <a:lstStyle/>
          <a:p>
            <a:pPr>
              <a:defRPr/>
            </a:pPr>
            <a:r>
              <a:rPr lang="en-US" dirty="0"/>
              <a:t>15/12/23</a:t>
            </a:r>
          </a:p>
        </p:txBody>
      </p:sp>
      <p:sp>
        <p:nvSpPr>
          <p:cNvPr id="3" name="Footer Placeholder 7">
            <a:extLst>
              <a:ext uri="{FF2B5EF4-FFF2-40B4-BE49-F238E27FC236}">
                <a16:creationId xmlns:a16="http://schemas.microsoft.com/office/drawing/2014/main" id="{5ED4DA5A-DA66-DF80-8C79-F0AB0CB30668}"/>
              </a:ext>
            </a:extLst>
          </p:cNvPr>
          <p:cNvSpPr txBox="1">
            <a:spLocks/>
          </p:cNvSpPr>
          <p:nvPr userDrawn="1"/>
        </p:nvSpPr>
        <p:spPr bwMode="auto">
          <a:xfrm>
            <a:off x="4304359" y="6421672"/>
            <a:ext cx="6572221" cy="365125"/>
          </a:xfrm>
          <a:prstGeom prst="rect">
            <a:avLst/>
          </a:prstGeom>
        </p:spPr>
        <p:txBody>
          <a:bodyPr vert="horz" lIns="91440" tIns="45720" rIns="91440" bIns="45720" rtlCol="0" anchor="ctr"/>
          <a:lstStyle>
            <a:defPPr>
              <a:defRPr lang="en-US"/>
            </a:defPPr>
            <a:lvl1pPr marL="0" algn="ctr" defTabSz="914400">
              <a:defRPr sz="14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endParaRPr lang="en-US" dirty="0"/>
          </a:p>
          <a:p>
            <a:pPr>
              <a:defRPr/>
            </a:pPr>
            <a:r>
              <a:rPr lang="en-US" dirty="0"/>
              <a:t>Melania Averna  | Electrical Safety - Oil &amp; Gas Platform Case</a:t>
            </a:r>
            <a:br>
              <a:rPr lang="en-US" dirty="0"/>
            </a:b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6167438" y="159226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38" y="396970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2" name="Date Placeholder 10">
            <a:extLst>
              <a:ext uri="{FF2B5EF4-FFF2-40B4-BE49-F238E27FC236}">
                <a16:creationId xmlns:a16="http://schemas.microsoft.com/office/drawing/2014/main" id="{6FF51BB7-4BC2-1D31-E1A3-556E4C881178}"/>
              </a:ext>
            </a:extLst>
          </p:cNvPr>
          <p:cNvSpPr>
            <a:spLocks noGrp="1"/>
          </p:cNvSpPr>
          <p:nvPr>
            <p:ph type="dt" sz="half" idx="10"/>
          </p:nvPr>
        </p:nvSpPr>
        <p:spPr bwMode="auto">
          <a:xfrm>
            <a:off x="3248526" y="6408000"/>
            <a:ext cx="867862" cy="365125"/>
          </a:xfrm>
        </p:spPr>
        <p:txBody>
          <a:bodyPr/>
          <a:lstStyle/>
          <a:p>
            <a:pPr>
              <a:defRPr/>
            </a:pPr>
            <a:r>
              <a:rPr lang="en-US" dirty="0"/>
              <a:t>15/12/23</a:t>
            </a:r>
          </a:p>
        </p:txBody>
      </p:sp>
      <p:sp>
        <p:nvSpPr>
          <p:cNvPr id="3" name="Footer Placeholder 7">
            <a:extLst>
              <a:ext uri="{FF2B5EF4-FFF2-40B4-BE49-F238E27FC236}">
                <a16:creationId xmlns:a16="http://schemas.microsoft.com/office/drawing/2014/main" id="{B6B46C41-9769-C00D-FEDA-13DFCAEB205A}"/>
              </a:ext>
            </a:extLst>
          </p:cNvPr>
          <p:cNvSpPr txBox="1">
            <a:spLocks/>
          </p:cNvSpPr>
          <p:nvPr userDrawn="1"/>
        </p:nvSpPr>
        <p:spPr bwMode="auto">
          <a:xfrm>
            <a:off x="4304359" y="6421672"/>
            <a:ext cx="6572221" cy="365125"/>
          </a:xfrm>
          <a:prstGeom prst="rect">
            <a:avLst/>
          </a:prstGeom>
        </p:spPr>
        <p:txBody>
          <a:bodyPr vert="horz" lIns="91440" tIns="45720" rIns="91440" bIns="45720" rtlCol="0" anchor="ctr"/>
          <a:lstStyle>
            <a:defPPr>
              <a:defRPr lang="en-US"/>
            </a:defPPr>
            <a:lvl1pPr marL="0" algn="ctr" defTabSz="914400">
              <a:defRPr sz="14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endParaRPr lang="en-US" dirty="0"/>
          </a:p>
          <a:p>
            <a:pPr>
              <a:defRPr/>
            </a:pPr>
            <a:r>
              <a:rPr lang="en-US" dirty="0"/>
              <a:t>Melania Averna  | Electrical Safety - Oil &amp; Gas Platform Case</a:t>
            </a:r>
            <a:br>
              <a:rPr lang="en-US" dirty="0"/>
            </a:br>
            <a:r>
              <a:rPr lang="en-US" dirty="0"/>
              <a:t>e</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8075613" y="1592263"/>
            <a:ext cx="3708400"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124681" y="396970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4259263" y="3978015"/>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2" name="Date Placeholder 10">
            <a:extLst>
              <a:ext uri="{FF2B5EF4-FFF2-40B4-BE49-F238E27FC236}">
                <a16:creationId xmlns:a16="http://schemas.microsoft.com/office/drawing/2014/main" id="{4C2EF0D1-DB51-91C7-EB83-377CA133B7BB}"/>
              </a:ext>
            </a:extLst>
          </p:cNvPr>
          <p:cNvSpPr>
            <a:spLocks noGrp="1"/>
          </p:cNvSpPr>
          <p:nvPr>
            <p:ph type="dt" sz="half" idx="10"/>
          </p:nvPr>
        </p:nvSpPr>
        <p:spPr bwMode="auto">
          <a:xfrm>
            <a:off x="3248526" y="6408000"/>
            <a:ext cx="867862" cy="365125"/>
          </a:xfrm>
        </p:spPr>
        <p:txBody>
          <a:bodyPr/>
          <a:lstStyle/>
          <a:p>
            <a:pPr>
              <a:defRPr/>
            </a:pPr>
            <a:r>
              <a:rPr lang="en-US" dirty="0"/>
              <a:t>15/12/23</a:t>
            </a:r>
          </a:p>
        </p:txBody>
      </p:sp>
      <p:sp>
        <p:nvSpPr>
          <p:cNvPr id="3" name="Footer Placeholder 7">
            <a:extLst>
              <a:ext uri="{FF2B5EF4-FFF2-40B4-BE49-F238E27FC236}">
                <a16:creationId xmlns:a16="http://schemas.microsoft.com/office/drawing/2014/main" id="{C3259E2F-6455-8FF2-41C3-F3C1C5492C75}"/>
              </a:ext>
            </a:extLst>
          </p:cNvPr>
          <p:cNvSpPr txBox="1">
            <a:spLocks/>
          </p:cNvSpPr>
          <p:nvPr userDrawn="1"/>
        </p:nvSpPr>
        <p:spPr bwMode="auto">
          <a:xfrm>
            <a:off x="4304359" y="6421672"/>
            <a:ext cx="6572221" cy="365125"/>
          </a:xfrm>
          <a:prstGeom prst="rect">
            <a:avLst/>
          </a:prstGeom>
        </p:spPr>
        <p:txBody>
          <a:bodyPr vert="horz" lIns="91440" tIns="45720" rIns="91440" bIns="45720" rtlCol="0" anchor="ctr"/>
          <a:lstStyle>
            <a:defPPr>
              <a:defRPr lang="en-US"/>
            </a:defPPr>
            <a:lvl1pPr marL="0" algn="ctr" defTabSz="914400">
              <a:defRPr sz="14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endParaRPr lang="en-US" dirty="0"/>
          </a:p>
          <a:p>
            <a:pPr>
              <a:defRPr/>
            </a:pPr>
            <a:r>
              <a:rPr lang="en-US" dirty="0"/>
              <a:t>Melania Averna  | Electrical Safety - Oil &amp; Gas Platform Case</a:t>
            </a:r>
            <a:br>
              <a:rPr lang="en-US" dirty="0"/>
            </a:b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GB"/>
              <a:t>Drag and Drop picture</a:t>
            </a:r>
            <a:endParaRPr/>
          </a:p>
        </p:txBody>
      </p:sp>
      <p:sp>
        <p:nvSpPr>
          <p:cNvPr id="2" name="Date Placeholder 10">
            <a:extLst>
              <a:ext uri="{FF2B5EF4-FFF2-40B4-BE49-F238E27FC236}">
                <a16:creationId xmlns:a16="http://schemas.microsoft.com/office/drawing/2014/main" id="{EBBACE28-6692-5D9E-281D-3C973AA28640}"/>
              </a:ext>
            </a:extLst>
          </p:cNvPr>
          <p:cNvSpPr>
            <a:spLocks noGrp="1"/>
          </p:cNvSpPr>
          <p:nvPr>
            <p:ph type="dt" sz="half" idx="10"/>
          </p:nvPr>
        </p:nvSpPr>
        <p:spPr bwMode="auto">
          <a:xfrm>
            <a:off x="3248526" y="6408000"/>
            <a:ext cx="867862" cy="365125"/>
          </a:xfrm>
        </p:spPr>
        <p:txBody>
          <a:bodyPr/>
          <a:lstStyle/>
          <a:p>
            <a:pPr>
              <a:defRPr/>
            </a:pPr>
            <a:r>
              <a:rPr lang="en-US" dirty="0"/>
              <a:t>15/12/23</a:t>
            </a:r>
          </a:p>
        </p:txBody>
      </p:sp>
      <p:sp>
        <p:nvSpPr>
          <p:cNvPr id="3" name="Footer Placeholder 7">
            <a:extLst>
              <a:ext uri="{FF2B5EF4-FFF2-40B4-BE49-F238E27FC236}">
                <a16:creationId xmlns:a16="http://schemas.microsoft.com/office/drawing/2014/main" id="{40906152-CBB5-8FA3-7B65-A16AEBEB34BA}"/>
              </a:ext>
            </a:extLst>
          </p:cNvPr>
          <p:cNvSpPr txBox="1">
            <a:spLocks/>
          </p:cNvSpPr>
          <p:nvPr userDrawn="1"/>
        </p:nvSpPr>
        <p:spPr bwMode="auto">
          <a:xfrm>
            <a:off x="4304359" y="6421672"/>
            <a:ext cx="6572221" cy="365125"/>
          </a:xfrm>
          <a:prstGeom prst="rect">
            <a:avLst/>
          </a:prstGeom>
        </p:spPr>
        <p:txBody>
          <a:bodyPr vert="horz" lIns="91440" tIns="45720" rIns="91440" bIns="45720" rtlCol="0" anchor="ctr"/>
          <a:lstStyle>
            <a:defPPr>
              <a:defRPr lang="en-US"/>
            </a:defPPr>
            <a:lvl1pPr marL="0" algn="ctr" defTabSz="914400">
              <a:defRPr sz="14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endParaRPr lang="en-US" dirty="0"/>
          </a:p>
          <a:p>
            <a:pPr>
              <a:defRPr/>
            </a:pPr>
            <a:r>
              <a:rPr lang="en-US" dirty="0"/>
              <a:t>Melania Averna  | Electrical Safety - Oil &amp; Gas Platform Case</a:t>
            </a:r>
            <a:br>
              <a:rPr lang="en-US" dirty="0"/>
            </a:b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9" y="2420938"/>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5"/>
            <a:ext cx="3713187" cy="3779837"/>
          </a:xfrm>
          <a:prstGeom prst="rect">
            <a:avLst/>
          </a:prstGeom>
          <a:pattFill prst="lgCheck">
            <a:fgClr>
              <a:schemeClr val="tx2">
                <a:lumMod val="25000"/>
                <a:lumOff val="75000"/>
              </a:schemeClr>
            </a:fgClr>
            <a:bgClr>
              <a:schemeClr val="bg1"/>
            </a:bgClr>
          </a:pattFill>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p>
        </p:txBody>
      </p:sp>
      <p:sp>
        <p:nvSpPr>
          <p:cNvPr id="9"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10" name="Picture Placeholder 10"/>
          <p:cNvSpPr>
            <a:spLocks noGrp="1"/>
          </p:cNvSpPr>
          <p:nvPr>
            <p:ph type="pic" sz="quarter" idx="16" hasCustomPrompt="1"/>
          </p:nvPr>
        </p:nvSpPr>
        <p:spPr bwMode="auto">
          <a:xfrm>
            <a:off x="4253848" y="2429902"/>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2" name="Date Placeholder 10">
            <a:extLst>
              <a:ext uri="{FF2B5EF4-FFF2-40B4-BE49-F238E27FC236}">
                <a16:creationId xmlns:a16="http://schemas.microsoft.com/office/drawing/2014/main" id="{0A2AC647-0005-253B-7BDB-B89FAA5717A3}"/>
              </a:ext>
            </a:extLst>
          </p:cNvPr>
          <p:cNvSpPr>
            <a:spLocks noGrp="1"/>
          </p:cNvSpPr>
          <p:nvPr>
            <p:ph type="dt" sz="half" idx="10"/>
          </p:nvPr>
        </p:nvSpPr>
        <p:spPr bwMode="auto">
          <a:xfrm>
            <a:off x="3248526" y="6408000"/>
            <a:ext cx="867862" cy="365125"/>
          </a:xfrm>
        </p:spPr>
        <p:txBody>
          <a:bodyPr/>
          <a:lstStyle/>
          <a:p>
            <a:pPr>
              <a:defRPr/>
            </a:pPr>
            <a:r>
              <a:rPr lang="en-US" dirty="0"/>
              <a:t>15/12/23</a:t>
            </a:r>
          </a:p>
        </p:txBody>
      </p:sp>
      <p:sp>
        <p:nvSpPr>
          <p:cNvPr id="3" name="Footer Placeholder 7">
            <a:extLst>
              <a:ext uri="{FF2B5EF4-FFF2-40B4-BE49-F238E27FC236}">
                <a16:creationId xmlns:a16="http://schemas.microsoft.com/office/drawing/2014/main" id="{3A25F84C-3759-C1B8-00C6-C5FE5899D081}"/>
              </a:ext>
            </a:extLst>
          </p:cNvPr>
          <p:cNvSpPr txBox="1">
            <a:spLocks/>
          </p:cNvSpPr>
          <p:nvPr userDrawn="1"/>
        </p:nvSpPr>
        <p:spPr bwMode="auto">
          <a:xfrm>
            <a:off x="4304359" y="6421672"/>
            <a:ext cx="6572221" cy="365125"/>
          </a:xfrm>
          <a:prstGeom prst="rect">
            <a:avLst/>
          </a:prstGeom>
        </p:spPr>
        <p:txBody>
          <a:bodyPr vert="horz" lIns="91440" tIns="45720" rIns="91440" bIns="45720" rtlCol="0" anchor="ctr"/>
          <a:lstStyle>
            <a:defPPr>
              <a:defRPr lang="en-US"/>
            </a:defPPr>
            <a:lvl1pPr marL="0" algn="ctr" defTabSz="914400">
              <a:defRPr sz="14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endParaRPr lang="en-US" dirty="0"/>
          </a:p>
          <a:p>
            <a:pPr>
              <a:defRPr/>
            </a:pPr>
            <a:r>
              <a:rPr lang="en-US" dirty="0"/>
              <a:t>Melania Averna  | Electrical Safety - Oil &amp; Gas Platform Case</a:t>
            </a:r>
            <a:br>
              <a:rPr lang="en-US" dirty="0"/>
            </a:b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Picture Placeholder 10"/>
          <p:cNvSpPr>
            <a:spLocks noGrp="1"/>
          </p:cNvSpPr>
          <p:nvPr>
            <p:ph type="pic" sz="quarter" idx="13" hasCustomPrompt="1"/>
          </p:nvPr>
        </p:nvSpPr>
        <p:spPr bwMode="auto">
          <a:xfrm>
            <a:off x="412776" y="1592263"/>
            <a:ext cx="11376024" cy="256390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2" name="Date Placeholder 10">
            <a:extLst>
              <a:ext uri="{FF2B5EF4-FFF2-40B4-BE49-F238E27FC236}">
                <a16:creationId xmlns:a16="http://schemas.microsoft.com/office/drawing/2014/main" id="{02652E86-B98A-D8B2-92C1-9593C7E2B904}"/>
              </a:ext>
            </a:extLst>
          </p:cNvPr>
          <p:cNvSpPr>
            <a:spLocks noGrp="1"/>
          </p:cNvSpPr>
          <p:nvPr>
            <p:ph type="dt" sz="half" idx="10"/>
          </p:nvPr>
        </p:nvSpPr>
        <p:spPr bwMode="auto">
          <a:xfrm>
            <a:off x="3248526" y="6408000"/>
            <a:ext cx="867862" cy="365125"/>
          </a:xfrm>
        </p:spPr>
        <p:txBody>
          <a:bodyPr/>
          <a:lstStyle/>
          <a:p>
            <a:pPr>
              <a:defRPr/>
            </a:pPr>
            <a:r>
              <a:rPr lang="en-US" dirty="0"/>
              <a:t>15/12/23</a:t>
            </a:r>
          </a:p>
        </p:txBody>
      </p:sp>
      <p:sp>
        <p:nvSpPr>
          <p:cNvPr id="3" name="Footer Placeholder 7">
            <a:extLst>
              <a:ext uri="{FF2B5EF4-FFF2-40B4-BE49-F238E27FC236}">
                <a16:creationId xmlns:a16="http://schemas.microsoft.com/office/drawing/2014/main" id="{735DE000-3718-9C15-E18C-4D5EB6F53214}"/>
              </a:ext>
            </a:extLst>
          </p:cNvPr>
          <p:cNvSpPr txBox="1">
            <a:spLocks/>
          </p:cNvSpPr>
          <p:nvPr userDrawn="1"/>
        </p:nvSpPr>
        <p:spPr bwMode="auto">
          <a:xfrm>
            <a:off x="4304359" y="6421672"/>
            <a:ext cx="6572221" cy="365125"/>
          </a:xfrm>
          <a:prstGeom prst="rect">
            <a:avLst/>
          </a:prstGeom>
        </p:spPr>
        <p:txBody>
          <a:bodyPr vert="horz" lIns="91440" tIns="45720" rIns="91440" bIns="45720" rtlCol="0" anchor="ctr"/>
          <a:lstStyle>
            <a:defPPr>
              <a:defRPr lang="en-US"/>
            </a:defPPr>
            <a:lvl1pPr marL="0" algn="ctr" defTabSz="914400">
              <a:defRPr sz="14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endParaRPr lang="en-US" dirty="0"/>
          </a:p>
          <a:p>
            <a:pPr>
              <a:defRPr/>
            </a:pPr>
            <a:r>
              <a:rPr lang="en-US" dirty="0"/>
              <a:t>Melania Averna  | Electrical Safety - Oil &amp; Gas Platform Case</a:t>
            </a:r>
            <a:br>
              <a:rPr lang="en-US" dirty="0"/>
            </a:br>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Click to edit Master text styles</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2" name="Date Placeholder 10">
            <a:extLst>
              <a:ext uri="{FF2B5EF4-FFF2-40B4-BE49-F238E27FC236}">
                <a16:creationId xmlns:a16="http://schemas.microsoft.com/office/drawing/2014/main" id="{5EF8F166-9483-350D-3D24-8BC8F5663D6F}"/>
              </a:ext>
            </a:extLst>
          </p:cNvPr>
          <p:cNvSpPr>
            <a:spLocks noGrp="1"/>
          </p:cNvSpPr>
          <p:nvPr>
            <p:ph type="dt" sz="half" idx="10"/>
          </p:nvPr>
        </p:nvSpPr>
        <p:spPr bwMode="auto">
          <a:xfrm>
            <a:off x="3248526" y="6408000"/>
            <a:ext cx="867862" cy="365125"/>
          </a:xfrm>
        </p:spPr>
        <p:txBody>
          <a:bodyPr/>
          <a:lstStyle/>
          <a:p>
            <a:pPr>
              <a:defRPr/>
            </a:pPr>
            <a:r>
              <a:rPr lang="en-US" dirty="0"/>
              <a:t>15/12/23</a:t>
            </a:r>
          </a:p>
        </p:txBody>
      </p:sp>
      <p:sp>
        <p:nvSpPr>
          <p:cNvPr id="3" name="Footer Placeholder 7">
            <a:extLst>
              <a:ext uri="{FF2B5EF4-FFF2-40B4-BE49-F238E27FC236}">
                <a16:creationId xmlns:a16="http://schemas.microsoft.com/office/drawing/2014/main" id="{74E0D4FF-1508-3441-289E-F745B1A16994}"/>
              </a:ext>
            </a:extLst>
          </p:cNvPr>
          <p:cNvSpPr txBox="1">
            <a:spLocks/>
          </p:cNvSpPr>
          <p:nvPr userDrawn="1"/>
        </p:nvSpPr>
        <p:spPr bwMode="auto">
          <a:xfrm>
            <a:off x="4304359" y="6421672"/>
            <a:ext cx="6572221" cy="365125"/>
          </a:xfrm>
          <a:prstGeom prst="rect">
            <a:avLst/>
          </a:prstGeom>
        </p:spPr>
        <p:txBody>
          <a:bodyPr vert="horz" lIns="91440" tIns="45720" rIns="91440" bIns="45720" rtlCol="0" anchor="ctr"/>
          <a:lstStyle>
            <a:defPPr>
              <a:defRPr lang="en-US"/>
            </a:defPPr>
            <a:lvl1pPr marL="0" algn="ctr" defTabSz="914400">
              <a:defRPr sz="14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endParaRPr lang="en-US" dirty="0"/>
          </a:p>
          <a:p>
            <a:pPr>
              <a:defRPr/>
            </a:pPr>
            <a:r>
              <a:rPr lang="en-US" dirty="0"/>
              <a:t>Melania Averna  | Electrical Safety -  Oil &amp; Gas Platform Case</a:t>
            </a:r>
            <a:br>
              <a:rPr lang="en-US" dirty="0"/>
            </a:b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2" name="Date Placeholder 10">
            <a:extLst>
              <a:ext uri="{FF2B5EF4-FFF2-40B4-BE49-F238E27FC236}">
                <a16:creationId xmlns:a16="http://schemas.microsoft.com/office/drawing/2014/main" id="{19721DE7-FBE5-B76B-4E59-D869D7F29E86}"/>
              </a:ext>
            </a:extLst>
          </p:cNvPr>
          <p:cNvSpPr>
            <a:spLocks noGrp="1"/>
          </p:cNvSpPr>
          <p:nvPr>
            <p:ph type="dt" sz="half" idx="10"/>
          </p:nvPr>
        </p:nvSpPr>
        <p:spPr bwMode="auto">
          <a:xfrm>
            <a:off x="3248526" y="6408000"/>
            <a:ext cx="867862" cy="365125"/>
          </a:xfrm>
        </p:spPr>
        <p:txBody>
          <a:bodyPr/>
          <a:lstStyle/>
          <a:p>
            <a:pPr>
              <a:defRPr/>
            </a:pPr>
            <a:r>
              <a:rPr lang="en-US" dirty="0"/>
              <a:t>15/12/23</a:t>
            </a:r>
          </a:p>
        </p:txBody>
      </p:sp>
      <p:sp>
        <p:nvSpPr>
          <p:cNvPr id="3" name="Footer Placeholder 7">
            <a:extLst>
              <a:ext uri="{FF2B5EF4-FFF2-40B4-BE49-F238E27FC236}">
                <a16:creationId xmlns:a16="http://schemas.microsoft.com/office/drawing/2014/main" id="{485D14C3-E447-77D5-963D-26BF5278328A}"/>
              </a:ext>
            </a:extLst>
          </p:cNvPr>
          <p:cNvSpPr txBox="1">
            <a:spLocks/>
          </p:cNvSpPr>
          <p:nvPr userDrawn="1"/>
        </p:nvSpPr>
        <p:spPr bwMode="auto">
          <a:xfrm>
            <a:off x="4304359" y="6421672"/>
            <a:ext cx="6572221" cy="365125"/>
          </a:xfrm>
          <a:prstGeom prst="rect">
            <a:avLst/>
          </a:prstGeom>
        </p:spPr>
        <p:txBody>
          <a:bodyPr vert="horz" lIns="91440" tIns="45720" rIns="91440" bIns="45720" rtlCol="0" anchor="ctr"/>
          <a:lstStyle>
            <a:defPPr>
              <a:defRPr lang="en-US"/>
            </a:defPPr>
            <a:lvl1pPr marL="0" algn="ctr" defTabSz="914400">
              <a:defRPr sz="14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endParaRPr lang="en-US" dirty="0"/>
          </a:p>
          <a:p>
            <a:pPr>
              <a:defRPr/>
            </a:pPr>
            <a:r>
              <a:rPr lang="en-US" dirty="0"/>
              <a:t>Melania Averna  | Electrical Safety - Oil &amp; Gas Platform Case</a:t>
            </a:r>
            <a:br>
              <a:rPr lang="en-US" dirty="0"/>
            </a:b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p:cNvPicPr>
            <a:picLocks noChangeAspect="1"/>
          </p:cNvPicPr>
          <p:nvPr userDrawn="1"/>
        </p:nvPicPr>
        <p:blipFill>
          <a:blip r:embed="rId2"/>
          <a:stretch/>
        </p:blipFill>
        <p:spPr bwMode="auto">
          <a:xfrm>
            <a:off x="5231904" y="2244864"/>
            <a:ext cx="1728192" cy="172819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191344" y="3429000"/>
            <a:ext cx="11881319" cy="2153265"/>
          </a:xfrm>
        </p:spPr>
        <p:txBody>
          <a:bodyPr anchor="t" anchorCtr="0"/>
          <a:lstStyle>
            <a:lvl1pPr algn="l">
              <a:defRPr sz="5000">
                <a:solidFill>
                  <a:schemeClr val="bg1"/>
                </a:solidFill>
              </a:defRPr>
            </a:lvl1pPr>
          </a:lstStyle>
          <a:p>
            <a:pPr>
              <a:defRPr/>
            </a:pPr>
            <a:r>
              <a:rPr lang="en-US" dirty="0"/>
              <a:t>Electrical Safety - Oil &amp; Gas Platform Case</a:t>
            </a:r>
            <a:br>
              <a:rPr lang="en-US" dirty="0"/>
            </a:br>
            <a:endParaRPr lang="en-US" dirty="0"/>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dirty="0"/>
              <a:t>Click to edit Master subtitle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preserve="1" userDrawn="1">
  <p:cSld name="1_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3647728" y="757891"/>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pic>
        <p:nvPicPr>
          <p:cNvPr id="8" name="Picture 4">
            <a:extLst>
              <a:ext uri="{FF2B5EF4-FFF2-40B4-BE49-F238E27FC236}">
                <a16:creationId xmlns:a16="http://schemas.microsoft.com/office/drawing/2014/main" id="{9C586C67-E5AB-2148-8000-3D5AD3404719}"/>
              </a:ext>
            </a:extLst>
          </p:cNvPr>
          <p:cNvPicPr>
            <a:picLocks noChangeAspect="1" noChangeArrowheads="1"/>
          </p:cNvPicPr>
          <p:nvPr userDrawn="1"/>
        </p:nvPicPr>
        <p:blipFill>
          <a:blip r:embed="rId3">
            <a:biLevel thresh="25000"/>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5990132" y="216024"/>
            <a:ext cx="2996952" cy="2996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5623023"/>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3248526" y="6408000"/>
            <a:ext cx="867862" cy="365125"/>
          </a:xfrm>
        </p:spPr>
        <p:txBody>
          <a:bodyPr/>
          <a:lstStyle/>
          <a:p>
            <a:pPr>
              <a:defRPr/>
            </a:pPr>
            <a:r>
              <a:rPr lang="en-US" dirty="0"/>
              <a:t>15/12/23</a:t>
            </a:r>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
        <p:nvSpPr>
          <p:cNvPr id="2" name="Footer Placeholder 7">
            <a:extLst>
              <a:ext uri="{FF2B5EF4-FFF2-40B4-BE49-F238E27FC236}">
                <a16:creationId xmlns:a16="http://schemas.microsoft.com/office/drawing/2014/main" id="{6C5B6C25-2321-7EA3-299B-A1137FFA3734}"/>
              </a:ext>
            </a:extLst>
          </p:cNvPr>
          <p:cNvSpPr txBox="1">
            <a:spLocks/>
          </p:cNvSpPr>
          <p:nvPr userDrawn="1"/>
        </p:nvSpPr>
        <p:spPr bwMode="auto">
          <a:xfrm>
            <a:off x="4304359" y="6421672"/>
            <a:ext cx="6572221" cy="365125"/>
          </a:xfrm>
          <a:prstGeom prst="rect">
            <a:avLst/>
          </a:prstGeom>
        </p:spPr>
        <p:txBody>
          <a:bodyPr vert="horz" lIns="91440" tIns="45720" rIns="91440" bIns="45720" rtlCol="0" anchor="ctr"/>
          <a:lstStyle>
            <a:defPPr>
              <a:defRPr lang="en-US"/>
            </a:defPPr>
            <a:lvl1pPr marL="0" algn="ctr" defTabSz="914400">
              <a:defRPr sz="14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endParaRPr lang="en-US" dirty="0"/>
          </a:p>
          <a:p>
            <a:pPr>
              <a:defRPr/>
            </a:pPr>
            <a:r>
              <a:rPr lang="en-US" dirty="0"/>
              <a:t>Melania Averna  | Electrical Safety - Oil &amp; Gas Platform Case</a:t>
            </a:r>
            <a:br>
              <a:rPr lang="en-US" dirty="0"/>
            </a:b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0">
              <a:defRPr/>
            </a:pPr>
            <a:endParaRPr lang="en-US" dirty="0"/>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3274866" y="6407999"/>
            <a:ext cx="867862" cy="365125"/>
          </a:xfrm>
        </p:spPr>
        <p:txBody>
          <a:bodyPr/>
          <a:lstStyle/>
          <a:p>
            <a:pPr>
              <a:defRPr/>
            </a:pPr>
            <a:r>
              <a:rPr lang="en-US" dirty="0"/>
              <a:t>15/12/2023</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3" name="Footer Placeholder 7">
            <a:extLst>
              <a:ext uri="{FF2B5EF4-FFF2-40B4-BE49-F238E27FC236}">
                <a16:creationId xmlns:a16="http://schemas.microsoft.com/office/drawing/2014/main" id="{37C4F301-B8A4-5C50-A928-97760855DC3B}"/>
              </a:ext>
            </a:extLst>
          </p:cNvPr>
          <p:cNvSpPr txBox="1">
            <a:spLocks/>
          </p:cNvSpPr>
          <p:nvPr userDrawn="1"/>
        </p:nvSpPr>
        <p:spPr bwMode="auto">
          <a:xfrm>
            <a:off x="4295800" y="6421672"/>
            <a:ext cx="6572221" cy="365125"/>
          </a:xfrm>
          <a:prstGeom prst="rect">
            <a:avLst/>
          </a:prstGeom>
        </p:spPr>
        <p:txBody>
          <a:bodyPr vert="horz" lIns="91440" tIns="45720" rIns="91440" bIns="45720" rtlCol="0" anchor="ctr"/>
          <a:lstStyle>
            <a:defPPr>
              <a:defRPr lang="en-US"/>
            </a:defPPr>
            <a:lvl1pPr marL="0" algn="ctr" defTabSz="914400">
              <a:defRPr sz="14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endParaRPr lang="en-US" dirty="0"/>
          </a:p>
          <a:p>
            <a:pPr>
              <a:defRPr/>
            </a:pPr>
            <a:r>
              <a:rPr lang="en-US" dirty="0"/>
              <a:t>Melania Averna  | Electrical Safety - Oil &amp; Gas Platform Case</a:t>
            </a:r>
            <a:br>
              <a:rPr lang="en-US" dirty="0"/>
            </a:b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8" name="Picture Placeholder 3"/>
          <p:cNvSpPr>
            <a:spLocks noGrp="1"/>
          </p:cNvSpPr>
          <p:nvPr>
            <p:ph type="pic" sz="quarter" idx="13" hasCustomPrompt="1"/>
          </p:nvPr>
        </p:nvSpPr>
        <p:spPr bwMode="auto">
          <a:xfrm>
            <a:off x="407988" y="1439863"/>
            <a:ext cx="11376025" cy="4760912"/>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2" name="Date Placeholder 10">
            <a:extLst>
              <a:ext uri="{FF2B5EF4-FFF2-40B4-BE49-F238E27FC236}">
                <a16:creationId xmlns:a16="http://schemas.microsoft.com/office/drawing/2014/main" id="{32D04BE7-981E-E70C-F13A-78314DAD5484}"/>
              </a:ext>
            </a:extLst>
          </p:cNvPr>
          <p:cNvSpPr>
            <a:spLocks noGrp="1"/>
          </p:cNvSpPr>
          <p:nvPr>
            <p:ph type="dt" sz="half" idx="10"/>
          </p:nvPr>
        </p:nvSpPr>
        <p:spPr bwMode="auto">
          <a:xfrm>
            <a:off x="3248526" y="6408000"/>
            <a:ext cx="867862" cy="365125"/>
          </a:xfrm>
        </p:spPr>
        <p:txBody>
          <a:bodyPr/>
          <a:lstStyle/>
          <a:p>
            <a:pPr>
              <a:defRPr/>
            </a:pPr>
            <a:r>
              <a:rPr lang="en-US" dirty="0"/>
              <a:t>15/12/23</a:t>
            </a:r>
          </a:p>
        </p:txBody>
      </p:sp>
      <p:sp>
        <p:nvSpPr>
          <p:cNvPr id="3" name="Footer Placeholder 7">
            <a:extLst>
              <a:ext uri="{FF2B5EF4-FFF2-40B4-BE49-F238E27FC236}">
                <a16:creationId xmlns:a16="http://schemas.microsoft.com/office/drawing/2014/main" id="{557D596D-AF44-33DE-F5A7-1FBCB6414A57}"/>
              </a:ext>
            </a:extLst>
          </p:cNvPr>
          <p:cNvSpPr txBox="1">
            <a:spLocks/>
          </p:cNvSpPr>
          <p:nvPr userDrawn="1"/>
        </p:nvSpPr>
        <p:spPr bwMode="auto">
          <a:xfrm>
            <a:off x="4304359" y="6421672"/>
            <a:ext cx="6572221" cy="365125"/>
          </a:xfrm>
          <a:prstGeom prst="rect">
            <a:avLst/>
          </a:prstGeom>
        </p:spPr>
        <p:txBody>
          <a:bodyPr vert="horz" lIns="91440" tIns="45720" rIns="91440" bIns="45720" rtlCol="0" anchor="ctr"/>
          <a:lstStyle>
            <a:defPPr>
              <a:defRPr lang="en-US"/>
            </a:defPPr>
            <a:lvl1pPr marL="0" algn="ctr" defTabSz="914400">
              <a:defRPr sz="14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endParaRPr lang="en-US" dirty="0"/>
          </a:p>
          <a:p>
            <a:pPr>
              <a:defRPr/>
            </a:pPr>
            <a:r>
              <a:rPr lang="en-US" dirty="0"/>
              <a:t>Melania Averna  | Electrical Safety - Oil &amp; Gas Platform Case</a:t>
            </a:r>
            <a:br>
              <a:rPr lang="en-US" dirty="0"/>
            </a:b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29980"/>
            <a:ext cx="12192000" cy="6351588"/>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US"/>
              <a:t>Drag and drop picture</a:t>
            </a:r>
            <a:endParaRPr/>
          </a:p>
        </p:txBody>
      </p:sp>
      <p:sp>
        <p:nvSpPr>
          <p:cNvPr id="5" name="Content Placeholder 2"/>
          <p:cNvSpPr>
            <a:spLocks noGrp="1"/>
          </p:cNvSpPr>
          <p:nvPr>
            <p:ph idx="1"/>
          </p:nvPr>
        </p:nvSpPr>
        <p:spPr bwMode="auto">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2" name="Date Placeholder 10">
            <a:extLst>
              <a:ext uri="{FF2B5EF4-FFF2-40B4-BE49-F238E27FC236}">
                <a16:creationId xmlns:a16="http://schemas.microsoft.com/office/drawing/2014/main" id="{035149B9-5133-C432-C425-A30FEB3976AE}"/>
              </a:ext>
            </a:extLst>
          </p:cNvPr>
          <p:cNvSpPr>
            <a:spLocks noGrp="1"/>
          </p:cNvSpPr>
          <p:nvPr>
            <p:ph type="dt" sz="half" idx="10"/>
          </p:nvPr>
        </p:nvSpPr>
        <p:spPr bwMode="auto">
          <a:xfrm>
            <a:off x="3248526" y="6408000"/>
            <a:ext cx="867862" cy="365125"/>
          </a:xfrm>
        </p:spPr>
        <p:txBody>
          <a:bodyPr/>
          <a:lstStyle/>
          <a:p>
            <a:pPr>
              <a:defRPr/>
            </a:pPr>
            <a:r>
              <a:rPr lang="en-US" dirty="0"/>
              <a:t>15/12/23</a:t>
            </a:r>
          </a:p>
        </p:txBody>
      </p:sp>
      <p:sp>
        <p:nvSpPr>
          <p:cNvPr id="3" name="Footer Placeholder 7">
            <a:extLst>
              <a:ext uri="{FF2B5EF4-FFF2-40B4-BE49-F238E27FC236}">
                <a16:creationId xmlns:a16="http://schemas.microsoft.com/office/drawing/2014/main" id="{19E0E70C-B278-1C3A-983B-C229F97B96C3}"/>
              </a:ext>
            </a:extLst>
          </p:cNvPr>
          <p:cNvSpPr txBox="1">
            <a:spLocks/>
          </p:cNvSpPr>
          <p:nvPr userDrawn="1"/>
        </p:nvSpPr>
        <p:spPr bwMode="auto">
          <a:xfrm>
            <a:off x="4304359" y="6421672"/>
            <a:ext cx="6572221" cy="365125"/>
          </a:xfrm>
          <a:prstGeom prst="rect">
            <a:avLst/>
          </a:prstGeom>
        </p:spPr>
        <p:txBody>
          <a:bodyPr vert="horz" lIns="91440" tIns="45720" rIns="91440" bIns="45720" rtlCol="0" anchor="ctr"/>
          <a:lstStyle>
            <a:defPPr>
              <a:defRPr lang="en-US"/>
            </a:defPPr>
            <a:lvl1pPr marL="0" algn="ctr" defTabSz="914400">
              <a:defRPr sz="14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endParaRPr lang="en-US" dirty="0"/>
          </a:p>
          <a:p>
            <a:pPr>
              <a:defRPr/>
            </a:pPr>
            <a:r>
              <a:rPr lang="en-US" dirty="0"/>
              <a:t>Melania Averna  | Electrical Safety - Oil &amp; Gas Platform Case</a:t>
            </a:r>
            <a:br>
              <a:rPr lang="en-US" dirty="0"/>
            </a:b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6172199" y="1592264"/>
            <a:ext cx="5611813" cy="4608511"/>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3" name="Date Placeholder 10">
            <a:extLst>
              <a:ext uri="{FF2B5EF4-FFF2-40B4-BE49-F238E27FC236}">
                <a16:creationId xmlns:a16="http://schemas.microsoft.com/office/drawing/2014/main" id="{306106E8-9FC4-3378-A379-3A1CC4246E46}"/>
              </a:ext>
            </a:extLst>
          </p:cNvPr>
          <p:cNvSpPr>
            <a:spLocks noGrp="1"/>
          </p:cNvSpPr>
          <p:nvPr>
            <p:ph type="dt" sz="half" idx="10"/>
          </p:nvPr>
        </p:nvSpPr>
        <p:spPr bwMode="auto">
          <a:xfrm>
            <a:off x="3248526" y="6408000"/>
            <a:ext cx="867862" cy="365125"/>
          </a:xfrm>
        </p:spPr>
        <p:txBody>
          <a:bodyPr/>
          <a:lstStyle/>
          <a:p>
            <a:pPr>
              <a:defRPr/>
            </a:pPr>
            <a:r>
              <a:rPr lang="en-US" dirty="0"/>
              <a:t>15/12/23</a:t>
            </a:r>
          </a:p>
        </p:txBody>
      </p:sp>
      <p:sp>
        <p:nvSpPr>
          <p:cNvPr id="10" name="Footer Placeholder 7">
            <a:extLst>
              <a:ext uri="{FF2B5EF4-FFF2-40B4-BE49-F238E27FC236}">
                <a16:creationId xmlns:a16="http://schemas.microsoft.com/office/drawing/2014/main" id="{75E5D22A-FAB0-4643-8195-EDE9DA1A59CB}"/>
              </a:ext>
            </a:extLst>
          </p:cNvPr>
          <p:cNvSpPr txBox="1">
            <a:spLocks/>
          </p:cNvSpPr>
          <p:nvPr userDrawn="1"/>
        </p:nvSpPr>
        <p:spPr bwMode="auto">
          <a:xfrm>
            <a:off x="4304359" y="6421672"/>
            <a:ext cx="6572221" cy="365125"/>
          </a:xfrm>
          <a:prstGeom prst="rect">
            <a:avLst/>
          </a:prstGeom>
        </p:spPr>
        <p:txBody>
          <a:bodyPr vert="horz" lIns="91440" tIns="45720" rIns="91440" bIns="45720" rtlCol="0" anchor="ctr"/>
          <a:lstStyle>
            <a:defPPr>
              <a:defRPr lang="en-US"/>
            </a:defPPr>
            <a:lvl1pPr marL="0" algn="ctr" defTabSz="914400">
              <a:defRPr sz="14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endParaRPr lang="en-US" dirty="0"/>
          </a:p>
          <a:p>
            <a:pPr>
              <a:defRPr/>
            </a:pPr>
            <a:r>
              <a:rPr lang="en-US" dirty="0"/>
              <a:t>Melania Averna  | Electrical Safety - Oil &amp; Gas Platform Case</a:t>
            </a:r>
            <a:br>
              <a:rPr lang="en-US" dirty="0"/>
            </a:b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8"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2" name="Date Placeholder 10">
            <a:extLst>
              <a:ext uri="{FF2B5EF4-FFF2-40B4-BE49-F238E27FC236}">
                <a16:creationId xmlns:a16="http://schemas.microsoft.com/office/drawing/2014/main" id="{81FF3234-D2AD-6993-B5B4-A94BD7B006C2}"/>
              </a:ext>
            </a:extLst>
          </p:cNvPr>
          <p:cNvSpPr>
            <a:spLocks noGrp="1"/>
          </p:cNvSpPr>
          <p:nvPr>
            <p:ph type="dt" sz="half" idx="10"/>
          </p:nvPr>
        </p:nvSpPr>
        <p:spPr bwMode="auto">
          <a:xfrm>
            <a:off x="3248526" y="6408000"/>
            <a:ext cx="867862" cy="365125"/>
          </a:xfrm>
        </p:spPr>
        <p:txBody>
          <a:bodyPr/>
          <a:lstStyle/>
          <a:p>
            <a:pPr>
              <a:defRPr/>
            </a:pPr>
            <a:r>
              <a:rPr lang="en-US" dirty="0"/>
              <a:t>15/12/23</a:t>
            </a:r>
          </a:p>
        </p:txBody>
      </p:sp>
      <p:sp>
        <p:nvSpPr>
          <p:cNvPr id="3" name="Footer Placeholder 7">
            <a:extLst>
              <a:ext uri="{FF2B5EF4-FFF2-40B4-BE49-F238E27FC236}">
                <a16:creationId xmlns:a16="http://schemas.microsoft.com/office/drawing/2014/main" id="{26C9E1F1-5B36-F4BB-C5B3-F8C7C4F7CEAF}"/>
              </a:ext>
            </a:extLst>
          </p:cNvPr>
          <p:cNvSpPr txBox="1">
            <a:spLocks/>
          </p:cNvSpPr>
          <p:nvPr userDrawn="1"/>
        </p:nvSpPr>
        <p:spPr bwMode="auto">
          <a:xfrm>
            <a:off x="4304359" y="6421672"/>
            <a:ext cx="6572221" cy="365125"/>
          </a:xfrm>
          <a:prstGeom prst="rect">
            <a:avLst/>
          </a:prstGeom>
        </p:spPr>
        <p:txBody>
          <a:bodyPr vert="horz" lIns="91440" tIns="45720" rIns="91440" bIns="45720" rtlCol="0" anchor="ctr"/>
          <a:lstStyle>
            <a:defPPr>
              <a:defRPr lang="en-US"/>
            </a:defPPr>
            <a:lvl1pPr marL="0" algn="ctr" defTabSz="914400">
              <a:defRPr sz="14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endParaRPr lang="en-US" dirty="0"/>
          </a:p>
          <a:p>
            <a:pPr>
              <a:defRPr/>
            </a:pPr>
            <a:r>
              <a:rPr lang="en-US" dirty="0"/>
              <a:t>Melania Averna  | Electrical Safety - Oil &amp; Gas Platform Case</a:t>
            </a:r>
            <a:br>
              <a:rPr lang="en-US" dirty="0"/>
            </a:b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p>
        </p:txBody>
      </p:sp>
      <p:pic>
        <p:nvPicPr>
          <p:cNvPr id="3" name="Picture 2">
            <a:extLst>
              <a:ext uri="{FF2B5EF4-FFF2-40B4-BE49-F238E27FC236}">
                <a16:creationId xmlns:a16="http://schemas.microsoft.com/office/drawing/2014/main" id="{30A4E4AD-84F6-3A4A-90B6-0E4AEED05A62}"/>
              </a:ext>
            </a:extLst>
          </p:cNvPr>
          <p:cNvPicPr>
            <a:picLocks noChangeAspect="1"/>
          </p:cNvPicPr>
          <p:nvPr userDrawn="1"/>
        </p:nvPicPr>
        <p:blipFill>
          <a:blip r:embed="rId20"/>
          <a:stretch>
            <a:fillRect/>
          </a:stretch>
        </p:blipFill>
        <p:spPr>
          <a:xfrm>
            <a:off x="0" y="6332400"/>
            <a:ext cx="12192000" cy="533400"/>
          </a:xfrm>
          <a:prstGeom prst="rect">
            <a:avLst/>
          </a:prstGeom>
        </p:spPr>
      </p:pic>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3248526" y="6408000"/>
            <a:ext cx="867862" cy="365125"/>
          </a:xfrm>
          <a:prstGeom prst="rect">
            <a:avLst/>
          </a:prstGeom>
        </p:spPr>
        <p:txBody>
          <a:bodyPr vert="horz" lIns="0" tIns="0" rIns="0" bIns="0" rtlCol="0" anchor="ctr"/>
          <a:lstStyle>
            <a:lvl1pPr algn="r">
              <a:defRPr sz="1050">
                <a:solidFill>
                  <a:schemeClr val="bg1"/>
                </a:solidFill>
              </a:defRPr>
            </a:lvl1pPr>
          </a:lstStyle>
          <a:p>
            <a:pPr>
              <a:defRPr/>
            </a:pPr>
            <a:fld id="{1DDD1933-E90B-7840-9B80-3952FF1C8C56}" type="datetime1">
              <a:rPr lang="en-US" smtClean="0"/>
              <a:pPr>
                <a:defRPr/>
              </a:pPr>
              <a:t>12/14/23</a:t>
            </a:fld>
            <a:endParaRPr lang="en-US"/>
          </a:p>
        </p:txBody>
      </p:sp>
      <p:sp>
        <p:nvSpPr>
          <p:cNvPr id="8" name="Slide Number Placeholder 5"/>
          <p:cNvSpPr>
            <a:spLocks noGrp="1"/>
          </p:cNvSpPr>
          <p:nvPr>
            <p:ph type="sldNum" sz="quarter" idx="4"/>
          </p:nvPr>
        </p:nvSpPr>
        <p:spPr bwMode="auto">
          <a:xfrm>
            <a:off x="11064552" y="6408000"/>
            <a:ext cx="681254" cy="365125"/>
          </a:xfrm>
          <a:prstGeom prst="rect">
            <a:avLst/>
          </a:prstGeom>
        </p:spPr>
        <p:txBody>
          <a:bodyPr vert="horz" lIns="0" tIns="0" rIns="0" bIns="0" rtlCol="0" anchor="ctr"/>
          <a:lstStyle>
            <a:lvl1pPr algn="r">
              <a:defRPr sz="1050">
                <a:solidFill>
                  <a:schemeClr val="bg1"/>
                </a:solidFill>
              </a:defRPr>
            </a:lvl1pPr>
          </a:lstStyle>
          <a:p>
            <a:pPr>
              <a:defRPr/>
            </a:pPr>
            <a:fld id="{36B5EA5A-BC32-A742-B11B-8E7414D5B535}" type="slidenum">
              <a:rPr lang="en-US" smtClean="0"/>
              <a:pPr>
                <a:defRPr/>
              </a:pPr>
              <a:t>‹#›</a:t>
            </a:fld>
            <a:endParaRPr lang="en-US"/>
          </a:p>
        </p:txBody>
      </p:sp>
      <p:sp>
        <p:nvSpPr>
          <p:cNvPr id="9" name="Footer Placeholder 6"/>
          <p:cNvSpPr>
            <a:spLocks noGrp="1"/>
          </p:cNvSpPr>
          <p:nvPr>
            <p:ph type="ftr" sz="quarter" idx="3"/>
          </p:nvPr>
        </p:nvSpPr>
        <p:spPr bwMode="auto">
          <a:xfrm>
            <a:off x="4259262" y="6408000"/>
            <a:ext cx="6572221" cy="365125"/>
          </a:xfrm>
          <a:prstGeom prst="rect">
            <a:avLst/>
          </a:prstGeom>
        </p:spPr>
        <p:txBody>
          <a:bodyPr vert="horz" lIns="91440" tIns="45720" rIns="91440" bIns="45720" rtlCol="0" anchor="ctr"/>
          <a:lstStyle>
            <a:lvl1pPr algn="ctr">
              <a:defRPr sz="1400">
                <a:solidFill>
                  <a:schemeClr val="bg1"/>
                </a:solidFill>
              </a:defRPr>
            </a:lvl1pPr>
          </a:lstStyle>
          <a:p>
            <a:pPr>
              <a:defRPr/>
            </a:pPr>
            <a:r>
              <a:rPr lang="en-US"/>
              <a:t>Presenter | Presentation Title</a:t>
            </a:r>
          </a:p>
        </p:txBody>
      </p:sp>
      <p:pic>
        <p:nvPicPr>
          <p:cNvPr id="10" name="Picture 4">
            <a:extLst>
              <a:ext uri="{FF2B5EF4-FFF2-40B4-BE49-F238E27FC236}">
                <a16:creationId xmlns:a16="http://schemas.microsoft.com/office/drawing/2014/main" id="{9F5DECC8-1817-1C40-A787-5BBEA9EC14FB}"/>
              </a:ext>
            </a:extLst>
          </p:cNvPr>
          <p:cNvPicPr>
            <a:picLocks noChangeAspect="1" noChangeArrowheads="1"/>
          </p:cNvPicPr>
          <p:nvPr userDrawn="1"/>
        </p:nvPicPr>
        <p:blipFill>
          <a:blip r:embed="rId21">
            <a:biLevel thresh="25000"/>
            <a:extLst>
              <a:ext uri="{BEBA8EAE-BF5A-486C-A8C5-ECC9F3942E4B}">
                <a14:imgProps xmlns:a14="http://schemas.microsoft.com/office/drawing/2010/main">
                  <a14:imgLayer r:embed="rId22">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991544" y="6258472"/>
            <a:ext cx="681255" cy="681255"/>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7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4" r:id="rId15"/>
    <p:sldLayoutId id="2147483666" r:id="rId16"/>
    <p:sldLayoutId id="2147483668" r:id="rId17"/>
    <p:sldLayoutId id="2147483669" r:id="rId18"/>
  </p:sldLayoutIdLst>
  <p:hf hdr="0" ftr="0" dt="0"/>
  <p:txStyles>
    <p:titleStyle>
      <a:lvl1pPr algn="l" defTabSz="914400" eaLnBrk="1" hangingPunct="1">
        <a:lnSpc>
          <a:spcPct val="90000"/>
        </a:lnSpc>
        <a:spcBef>
          <a:spcPts val="0"/>
        </a:spcBef>
        <a:buNone/>
        <a:defRPr sz="3600" b="1">
          <a:solidFill>
            <a:schemeClr val="tx1"/>
          </a:solidFill>
          <a:latin typeface="+mj-lt"/>
          <a:ea typeface="+mj-ea"/>
          <a:cs typeface="+mj-cs"/>
        </a:defRPr>
      </a:lvl1pPr>
    </p:titleStyle>
    <p:bodyStyle>
      <a:lvl1pPr marL="0" indent="0" algn="l" defTabSz="914400" eaLnBrk="1" hangingPunct="1">
        <a:lnSpc>
          <a:spcPct val="90000"/>
        </a:lnSpc>
        <a:spcBef>
          <a:spcPts val="1800"/>
        </a:spcBef>
        <a:spcAft>
          <a:spcPts val="400"/>
        </a:spcAft>
        <a:buFont typeface="Arial"/>
        <a:buNone/>
        <a:defRPr sz="28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24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20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20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slidesgo.com/theme/superheroes#search-Superhero&amp;position-3&amp;results-36" TargetMode="External"/><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image" Target="../media/image10.tiff"/><Relationship Id="rId3" Type="http://schemas.openxmlformats.org/officeDocument/2006/relationships/image" Target="../media/image5.png"/><Relationship Id="rId7" Type="http://schemas.openxmlformats.org/officeDocument/2006/relationships/image" Target="../media/image9.tiff"/><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8.tiff"/><Relationship Id="rId11" Type="http://schemas.openxmlformats.org/officeDocument/2006/relationships/image" Target="../media/image13.jpg"/><Relationship Id="rId5" Type="http://schemas.openxmlformats.org/officeDocument/2006/relationships/image" Target="../media/image7.png"/><Relationship Id="rId10" Type="http://schemas.openxmlformats.org/officeDocument/2006/relationships/image" Target="../media/image12.jpeg"/><Relationship Id="rId4" Type="http://schemas.openxmlformats.org/officeDocument/2006/relationships/image" Target="../media/image6.png"/><Relationship Id="rId9" Type="http://schemas.openxmlformats.org/officeDocument/2006/relationships/image" Target="../media/image11.tif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0.xml"/><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91344" y="3429000"/>
            <a:ext cx="11784013" cy="2153265"/>
          </a:xfrm>
        </p:spPr>
        <p:txBody>
          <a:bodyPr/>
          <a:lstStyle/>
          <a:p>
            <a:pPr>
              <a:defRPr/>
            </a:pPr>
            <a:r>
              <a:rPr lang="en-US" dirty="0"/>
              <a:t>Electrical Safety - Oil &amp; Gas Platform Case</a:t>
            </a:r>
            <a:endParaRPr dirty="0"/>
          </a:p>
        </p:txBody>
      </p:sp>
      <p:sp>
        <p:nvSpPr>
          <p:cNvPr id="5" name="Subtitle 2"/>
          <p:cNvSpPr>
            <a:spLocks noGrp="1"/>
          </p:cNvSpPr>
          <p:nvPr>
            <p:ph type="subTitle" idx="1"/>
          </p:nvPr>
        </p:nvSpPr>
        <p:spPr bwMode="auto"/>
        <p:txBody>
          <a:bodyPr/>
          <a:lstStyle/>
          <a:p>
            <a:pPr algn="l">
              <a:defRPr/>
            </a:pPr>
            <a:r>
              <a:rPr lang="en-US" sz="1800" dirty="0"/>
              <a:t>Melania Averna SY-STI-RBS</a:t>
            </a:r>
            <a:endParaRPr dirty="0"/>
          </a:p>
          <a:p>
            <a:pPr algn="l">
              <a:defRPr/>
            </a:pPr>
            <a:r>
              <a:rPr lang="en-US" sz="1800" dirty="0"/>
              <a:t>15 December 2023</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 name="Slide Number Placeholder 6"/>
          <p:cNvSpPr>
            <a:spLocks noGrp="1"/>
          </p:cNvSpPr>
          <p:nvPr>
            <p:ph type="sldNum" sz="quarter" idx="12"/>
          </p:nvPr>
        </p:nvSpPr>
        <p:spPr bwMode="auto"/>
        <p:txBody>
          <a:bodyPr/>
          <a:lstStyle/>
          <a:p>
            <a:pPr>
              <a:defRPr/>
            </a:pPr>
            <a:fld id="{36B5EA5A-BC32-A742-B11B-8E7414D5B535}" type="slidenum">
              <a:rPr lang="en-US"/>
              <a:t>10</a:t>
            </a:fld>
            <a:endParaRPr lang="en-US"/>
          </a:p>
        </p:txBody>
      </p:sp>
      <p:sp>
        <p:nvSpPr>
          <p:cNvPr id="2" name="TextBox 1">
            <a:extLst>
              <a:ext uri="{FF2B5EF4-FFF2-40B4-BE49-F238E27FC236}">
                <a16:creationId xmlns:a16="http://schemas.microsoft.com/office/drawing/2014/main" id="{DB618C18-F253-5AA2-D2A8-F5F30BDB9792}"/>
              </a:ext>
            </a:extLst>
          </p:cNvPr>
          <p:cNvSpPr txBox="1"/>
          <p:nvPr/>
        </p:nvSpPr>
        <p:spPr>
          <a:xfrm>
            <a:off x="-160329" y="1149857"/>
            <a:ext cx="7840505" cy="2031325"/>
          </a:xfrm>
          <a:prstGeom prst="rect">
            <a:avLst/>
          </a:prstGeom>
          <a:noFill/>
        </p:spPr>
        <p:txBody>
          <a:bodyPr wrap="square" rtlCol="0">
            <a:spAutoFit/>
          </a:bodyPr>
          <a:lstStyle/>
          <a:p>
            <a:pPr lvl="1"/>
            <a:r>
              <a:rPr lang="en-GB" dirty="0">
                <a:solidFill>
                  <a:srgbClr val="7030A0"/>
                </a:solidFill>
              </a:rPr>
              <a:t>Who is in charge?</a:t>
            </a:r>
          </a:p>
          <a:p>
            <a:pPr lvl="1"/>
            <a:br>
              <a:rPr lang="en-GB" dirty="0"/>
            </a:br>
            <a:r>
              <a:rPr lang="en-US" dirty="0"/>
              <a:t>  </a:t>
            </a:r>
          </a:p>
          <a:p>
            <a:endParaRPr lang="en-GB" dirty="0"/>
          </a:p>
          <a:p>
            <a:endParaRPr lang="en-CH" dirty="0">
              <a:hlinkClick r:id="rId3"/>
            </a:endParaRPr>
          </a:p>
          <a:p>
            <a:endParaRPr lang="en-GB" dirty="0"/>
          </a:p>
          <a:p>
            <a:pPr algn="just"/>
            <a:endParaRPr lang="en-CH" dirty="0"/>
          </a:p>
        </p:txBody>
      </p:sp>
      <p:sp>
        <p:nvSpPr>
          <p:cNvPr id="6" name="Title 1">
            <a:extLst>
              <a:ext uri="{FF2B5EF4-FFF2-40B4-BE49-F238E27FC236}">
                <a16:creationId xmlns:a16="http://schemas.microsoft.com/office/drawing/2014/main" id="{9CA647A1-A13B-F472-815D-D5F6D646DC04}"/>
              </a:ext>
            </a:extLst>
          </p:cNvPr>
          <p:cNvSpPr txBox="1">
            <a:spLocks/>
          </p:cNvSpPr>
          <p:nvPr/>
        </p:nvSpPr>
        <p:spPr bwMode="auto">
          <a:xfrm>
            <a:off x="369781" y="340246"/>
            <a:ext cx="11376025" cy="1065742"/>
          </a:xfrm>
          <a:prstGeom prst="rect">
            <a:avLst/>
          </a:prstGeom>
        </p:spPr>
        <p:txBody>
          <a:bodyPr vert="horz" lIns="0" tIns="0" rIns="0" bIns="0" rtlCol="0" anchor="t" anchorCtr="0">
            <a:no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a:defRPr/>
            </a:pPr>
            <a:r>
              <a:rPr lang="en-US" dirty="0"/>
              <a:t>Electrical Safety – Step 4</a:t>
            </a:r>
          </a:p>
        </p:txBody>
      </p:sp>
      <p:pic>
        <p:nvPicPr>
          <p:cNvPr id="8" name="Picture 7" descr="A black shirt with white text&#10;&#10;Description automatically generated">
            <a:extLst>
              <a:ext uri="{FF2B5EF4-FFF2-40B4-BE49-F238E27FC236}">
                <a16:creationId xmlns:a16="http://schemas.microsoft.com/office/drawing/2014/main" id="{293EBA2D-CBB2-1BFB-2AC7-EDEF44FED3BF}"/>
              </a:ext>
            </a:extLst>
          </p:cNvPr>
          <p:cNvPicPr>
            <a:picLocks noChangeAspect="1"/>
          </p:cNvPicPr>
          <p:nvPr/>
        </p:nvPicPr>
        <p:blipFill rotWithShape="1">
          <a:blip r:embed="rId4">
            <a:alphaModFix/>
            <a:duotone>
              <a:schemeClr val="accent5">
                <a:shade val="45000"/>
                <a:satMod val="135000"/>
              </a:schemeClr>
              <a:prstClr val="white"/>
            </a:duotone>
          </a:blip>
          <a:srcRect l="21419" t="24401" r="13882" b="9449"/>
          <a:stretch/>
        </p:blipFill>
        <p:spPr>
          <a:xfrm>
            <a:off x="7021759" y="2043813"/>
            <a:ext cx="3960441" cy="3024336"/>
          </a:xfrm>
          <a:prstGeom prst="rect">
            <a:avLst/>
          </a:prstGeom>
          <a:effectLst>
            <a:glow rad="160952">
              <a:schemeClr val="accent1">
                <a:alpha val="85000"/>
              </a:schemeClr>
            </a:glow>
          </a:effectLst>
          <a:scene3d>
            <a:camera prst="obliqueTopRight">
              <a:rot lat="0" lon="1500000" rev="0"/>
            </a:camera>
            <a:lightRig rig="threePt" dir="t"/>
          </a:scene3d>
          <a:sp3d prstMaterial="translucentPowder"/>
        </p:spPr>
      </p:pic>
      <p:sp>
        <p:nvSpPr>
          <p:cNvPr id="32" name="TextBox 31">
            <a:extLst>
              <a:ext uri="{FF2B5EF4-FFF2-40B4-BE49-F238E27FC236}">
                <a16:creationId xmlns:a16="http://schemas.microsoft.com/office/drawing/2014/main" id="{6C361FBA-C50D-7287-CE1C-709137D770D4}"/>
              </a:ext>
            </a:extLst>
          </p:cNvPr>
          <p:cNvSpPr txBox="1"/>
          <p:nvPr/>
        </p:nvSpPr>
        <p:spPr bwMode="auto">
          <a:xfrm>
            <a:off x="7464152" y="5382821"/>
            <a:ext cx="4392488" cy="307777"/>
          </a:xfrm>
          <a:prstGeom prst="rect">
            <a:avLst/>
          </a:prstGeom>
          <a:solidFill>
            <a:schemeClr val="bg1"/>
          </a:solidFill>
        </p:spPr>
        <p:txBody>
          <a:bodyPr wrap="square" rtlCol="0">
            <a:spAutoFit/>
          </a:bodyPr>
          <a:lstStyle/>
          <a:p>
            <a:pPr marL="4763" lvl="1" indent="-4763"/>
            <a:r>
              <a:rPr lang="en-US" sz="1400" dirty="0"/>
              <a:t>*Offshore Installation Manager (ATS Directorate) </a:t>
            </a:r>
          </a:p>
        </p:txBody>
      </p:sp>
      <p:pic>
        <p:nvPicPr>
          <p:cNvPr id="4" name="Picture 3" descr="A puzzle pieces with text and numbers&#10;&#10;Description automatically generated with medium confidence">
            <a:extLst>
              <a:ext uri="{FF2B5EF4-FFF2-40B4-BE49-F238E27FC236}">
                <a16:creationId xmlns:a16="http://schemas.microsoft.com/office/drawing/2014/main" id="{12E4C0F3-481C-19E1-8E4F-EC068F1257CF}"/>
              </a:ext>
            </a:extLst>
          </p:cNvPr>
          <p:cNvPicPr>
            <a:picLocks noChangeAspect="1"/>
          </p:cNvPicPr>
          <p:nvPr/>
        </p:nvPicPr>
        <p:blipFill rotWithShape="1">
          <a:blip r:embed="rId5"/>
          <a:srcRect l="5161" t="8707"/>
          <a:stretch/>
        </p:blipFill>
        <p:spPr>
          <a:xfrm>
            <a:off x="1199456" y="1543500"/>
            <a:ext cx="5480269" cy="4266638"/>
          </a:xfrm>
          <a:prstGeom prst="rect">
            <a:avLst/>
          </a:prstGeom>
        </p:spPr>
      </p:pic>
      <p:sp>
        <p:nvSpPr>
          <p:cNvPr id="3" name="TextBox 2">
            <a:extLst>
              <a:ext uri="{FF2B5EF4-FFF2-40B4-BE49-F238E27FC236}">
                <a16:creationId xmlns:a16="http://schemas.microsoft.com/office/drawing/2014/main" id="{4A31CD25-560F-794F-9717-D784B2DEDA6F}"/>
              </a:ext>
            </a:extLst>
          </p:cNvPr>
          <p:cNvSpPr txBox="1"/>
          <p:nvPr/>
        </p:nvSpPr>
        <p:spPr bwMode="auto">
          <a:xfrm>
            <a:off x="8832304" y="1736036"/>
            <a:ext cx="2376264" cy="307777"/>
          </a:xfrm>
          <a:prstGeom prst="rect">
            <a:avLst/>
          </a:prstGeom>
          <a:noFill/>
        </p:spPr>
        <p:txBody>
          <a:bodyPr wrap="square" rtlCol="0">
            <a:spAutoFit/>
          </a:bodyPr>
          <a:lstStyle/>
          <a:p>
            <a:pPr marL="4763" lvl="1" indent="-4763"/>
            <a:r>
              <a:rPr lang="en-US" sz="1400" i="1" dirty="0"/>
              <a:t>Courtesy of S. Desban</a:t>
            </a:r>
          </a:p>
        </p:txBody>
      </p:sp>
    </p:spTree>
    <p:extLst>
      <p:ext uri="{BB962C8B-B14F-4D97-AF65-F5344CB8AC3E}">
        <p14:creationId xmlns:p14="http://schemas.microsoft.com/office/powerpoint/2010/main" val="1026668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 name="Slide Number Placeholder 6"/>
          <p:cNvSpPr>
            <a:spLocks noGrp="1"/>
          </p:cNvSpPr>
          <p:nvPr>
            <p:ph type="sldNum" sz="quarter" idx="12"/>
          </p:nvPr>
        </p:nvSpPr>
        <p:spPr bwMode="auto"/>
        <p:txBody>
          <a:bodyPr/>
          <a:lstStyle/>
          <a:p>
            <a:pPr>
              <a:defRPr/>
            </a:pPr>
            <a:fld id="{36B5EA5A-BC32-A742-B11B-8E7414D5B535}" type="slidenum">
              <a:rPr lang="en-US"/>
              <a:t>11</a:t>
            </a:fld>
            <a:endParaRPr lang="en-US"/>
          </a:p>
        </p:txBody>
      </p:sp>
      <p:sp>
        <p:nvSpPr>
          <p:cNvPr id="3" name="TextBox 2">
            <a:extLst>
              <a:ext uri="{FF2B5EF4-FFF2-40B4-BE49-F238E27FC236}">
                <a16:creationId xmlns:a16="http://schemas.microsoft.com/office/drawing/2014/main" id="{5283520F-49A2-8110-E9A8-B990281B0CC0}"/>
              </a:ext>
            </a:extLst>
          </p:cNvPr>
          <p:cNvSpPr txBox="1"/>
          <p:nvPr/>
        </p:nvSpPr>
        <p:spPr>
          <a:xfrm>
            <a:off x="0" y="1052736"/>
            <a:ext cx="11784011" cy="6278642"/>
          </a:xfrm>
          <a:prstGeom prst="rect">
            <a:avLst/>
          </a:prstGeom>
          <a:noFill/>
        </p:spPr>
        <p:txBody>
          <a:bodyPr wrap="square" rtlCol="0">
            <a:spAutoFit/>
          </a:bodyPr>
          <a:lstStyle/>
          <a:p>
            <a:pPr lvl="1"/>
            <a:r>
              <a:rPr lang="en-GB" dirty="0">
                <a:solidFill>
                  <a:srgbClr val="7030A0"/>
                </a:solidFill>
              </a:rPr>
              <a:t>Permit to work (PTW or e-PTW)</a:t>
            </a:r>
          </a:p>
          <a:p>
            <a:pPr lvl="1"/>
            <a:r>
              <a:rPr lang="en-GB" sz="1400" i="1" dirty="0"/>
              <a:t>For non-routine hazardous work, to be carried out in the safest possible manner, the Operator (duty holder) shall ensure that such work is carried out only in accordance with the written instructions ( ‘permit to work’) </a:t>
            </a:r>
            <a:r>
              <a:rPr lang="en-GB" sz="1400" i="1" u="sng" dirty="0"/>
              <a:t>issued</a:t>
            </a:r>
            <a:r>
              <a:rPr lang="en-GB" sz="1400" i="1" dirty="0"/>
              <a:t> by a person authorized by the Offshore Installation Manager </a:t>
            </a:r>
          </a:p>
          <a:p>
            <a:endParaRPr lang="en-US" dirty="0"/>
          </a:p>
          <a:p>
            <a:pPr marL="742950" lvl="1" indent="-285750">
              <a:buFont typeface="Wingdings" pitchFamily="2" charset="2"/>
              <a:buChar char="Ø"/>
            </a:pPr>
            <a:r>
              <a:rPr lang="en-GB" dirty="0"/>
              <a:t> formal, signed, documented system </a:t>
            </a:r>
          </a:p>
          <a:p>
            <a:pPr marL="285750" indent="-285750">
              <a:buFont typeface="Wingdings" pitchFamily="2" charset="2"/>
              <a:buChar char="Ø"/>
            </a:pPr>
            <a:endParaRPr lang="en-GB" dirty="0"/>
          </a:p>
          <a:p>
            <a:r>
              <a:rPr lang="en-GB" dirty="0"/>
              <a:t>        </a:t>
            </a:r>
            <a:r>
              <a:rPr lang="en-GB" b="1" dirty="0"/>
              <a:t>PTW aims to</a:t>
            </a:r>
            <a:r>
              <a:rPr lang="en-GB" dirty="0"/>
              <a:t>:</a:t>
            </a:r>
          </a:p>
          <a:p>
            <a:endParaRPr lang="en-GB" dirty="0"/>
          </a:p>
          <a:p>
            <a:pPr marL="742950" lvl="1" indent="-285750">
              <a:buFont typeface="Wingdings" pitchFamily="2" charset="2"/>
              <a:buChar char="Ø"/>
            </a:pPr>
            <a:r>
              <a:rPr lang="en-GB" dirty="0"/>
              <a:t>ensure proper planning &amp; precautions are in place </a:t>
            </a:r>
          </a:p>
          <a:p>
            <a:pPr marL="742950" lvl="1" indent="-285750">
              <a:buFont typeface="Wingdings" pitchFamily="2" charset="2"/>
              <a:buChar char="Ø"/>
            </a:pPr>
            <a:r>
              <a:rPr lang="en-GB" dirty="0"/>
              <a:t>define and control risk reduction measures</a:t>
            </a:r>
          </a:p>
          <a:p>
            <a:pPr marL="742950" lvl="1" indent="-285750">
              <a:buFont typeface="Wingdings" pitchFamily="2" charset="2"/>
              <a:buChar char="Ø"/>
            </a:pPr>
            <a:r>
              <a:rPr lang="en-GB" dirty="0"/>
              <a:t>reduce risk  to ALARP</a:t>
            </a:r>
          </a:p>
          <a:p>
            <a:pPr marL="742950" lvl="1" indent="-285750">
              <a:buFont typeface="Wingdings" pitchFamily="2" charset="2"/>
              <a:buChar char="Ø"/>
            </a:pPr>
            <a:r>
              <a:rPr lang="en-GB" dirty="0"/>
              <a:t>enhance safety culture</a:t>
            </a:r>
          </a:p>
          <a:p>
            <a:pPr marL="742950" lvl="1" indent="-285750">
              <a:buFont typeface="Wingdings" pitchFamily="2" charset="2"/>
              <a:buChar char="Ø"/>
            </a:pPr>
            <a:r>
              <a:rPr lang="en-GB" sz="1800" dirty="0"/>
              <a:t>formalise communication between parties ( site management, supervisors, operators &amp; those who carry out the job)</a:t>
            </a:r>
          </a:p>
          <a:p>
            <a:pPr marL="742950" lvl="1" indent="-285750">
              <a:buFont typeface="Wingdings" pitchFamily="2" charset="2"/>
              <a:buChar char="Ø"/>
            </a:pPr>
            <a:r>
              <a:rPr lang="en-GB" sz="1800" dirty="0"/>
              <a:t>define the responsibilities of various personnel involved in execution of the particular work activities</a:t>
            </a:r>
          </a:p>
          <a:p>
            <a:pPr marL="742950" lvl="1" indent="-285750">
              <a:buFont typeface="Wingdings" pitchFamily="2" charset="2"/>
              <a:buChar char="Ø"/>
            </a:pPr>
            <a:r>
              <a:rPr lang="en-GB" dirty="0"/>
              <a:t>specify the place, date, time and duration of such work, the precautions to be taken, the parameters to be monitored during the work and the persons </a:t>
            </a:r>
            <a:r>
              <a:rPr lang="en-GB" b="1" dirty="0"/>
              <a:t>responsible for compliance</a:t>
            </a:r>
            <a:endParaRPr lang="en-GB" sz="1800" b="1" dirty="0"/>
          </a:p>
          <a:p>
            <a:pPr marL="742950" lvl="1" indent="-285750">
              <a:buFont typeface="Wingdings" pitchFamily="2" charset="2"/>
              <a:buChar char="Ø"/>
            </a:pPr>
            <a:endParaRPr lang="en-GB" sz="1800" dirty="0"/>
          </a:p>
          <a:p>
            <a:pPr marL="742950" lvl="1" indent="-285750">
              <a:buFont typeface="Wingdings" pitchFamily="2" charset="2"/>
              <a:buChar char="Ø"/>
            </a:pPr>
            <a:endParaRPr lang="en-GB" sz="1800" dirty="0"/>
          </a:p>
          <a:p>
            <a:endParaRPr lang="en-GB" dirty="0"/>
          </a:p>
          <a:p>
            <a:endParaRPr lang="en-GB" dirty="0"/>
          </a:p>
          <a:p>
            <a:pPr algn="just"/>
            <a:endParaRPr lang="en-CH" dirty="0"/>
          </a:p>
        </p:txBody>
      </p:sp>
      <p:sp>
        <p:nvSpPr>
          <p:cNvPr id="2" name="Title 1">
            <a:extLst>
              <a:ext uri="{FF2B5EF4-FFF2-40B4-BE49-F238E27FC236}">
                <a16:creationId xmlns:a16="http://schemas.microsoft.com/office/drawing/2014/main" id="{6C339C78-E184-2249-CADF-A451973B4161}"/>
              </a:ext>
            </a:extLst>
          </p:cNvPr>
          <p:cNvSpPr txBox="1">
            <a:spLocks/>
          </p:cNvSpPr>
          <p:nvPr/>
        </p:nvSpPr>
        <p:spPr bwMode="auto">
          <a:xfrm>
            <a:off x="369781" y="332656"/>
            <a:ext cx="11376025" cy="1065742"/>
          </a:xfrm>
          <a:prstGeom prst="rect">
            <a:avLst/>
          </a:prstGeom>
        </p:spPr>
        <p:txBody>
          <a:bodyPr vert="horz" lIns="0" tIns="0" rIns="0" bIns="0" rtlCol="0" anchor="t" anchorCtr="0">
            <a:no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a:defRPr/>
            </a:pPr>
            <a:r>
              <a:rPr lang="en-US" dirty="0"/>
              <a:t>Electrical Safety – Step 5</a:t>
            </a:r>
          </a:p>
        </p:txBody>
      </p:sp>
    </p:spTree>
    <p:extLst>
      <p:ext uri="{BB962C8B-B14F-4D97-AF65-F5344CB8AC3E}">
        <p14:creationId xmlns:p14="http://schemas.microsoft.com/office/powerpoint/2010/main" val="2882076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 name="Slide Number Placeholder 6"/>
          <p:cNvSpPr>
            <a:spLocks noGrp="1"/>
          </p:cNvSpPr>
          <p:nvPr>
            <p:ph type="sldNum" sz="quarter" idx="12"/>
          </p:nvPr>
        </p:nvSpPr>
        <p:spPr bwMode="auto"/>
        <p:txBody>
          <a:bodyPr/>
          <a:lstStyle/>
          <a:p>
            <a:pPr>
              <a:defRPr/>
            </a:pPr>
            <a:fld id="{36B5EA5A-BC32-A742-B11B-8E7414D5B535}" type="slidenum">
              <a:rPr lang="en-US"/>
              <a:t>12</a:t>
            </a:fld>
            <a:endParaRPr lang="en-US"/>
          </a:p>
        </p:txBody>
      </p:sp>
      <p:sp>
        <p:nvSpPr>
          <p:cNvPr id="3" name="TextBox 2">
            <a:extLst>
              <a:ext uri="{FF2B5EF4-FFF2-40B4-BE49-F238E27FC236}">
                <a16:creationId xmlns:a16="http://schemas.microsoft.com/office/drawing/2014/main" id="{B31E8C41-B650-6EFF-3557-597BA9275644}"/>
              </a:ext>
            </a:extLst>
          </p:cNvPr>
          <p:cNvSpPr txBox="1"/>
          <p:nvPr/>
        </p:nvSpPr>
        <p:spPr>
          <a:xfrm>
            <a:off x="479376" y="1196752"/>
            <a:ext cx="11784013" cy="1754326"/>
          </a:xfrm>
          <a:prstGeom prst="rect">
            <a:avLst/>
          </a:prstGeom>
          <a:noFill/>
        </p:spPr>
        <p:txBody>
          <a:bodyPr wrap="square" rtlCol="0">
            <a:spAutoFit/>
          </a:bodyPr>
          <a:lstStyle/>
          <a:p>
            <a:pPr marL="415925" lvl="1" indent="-415925"/>
            <a:r>
              <a:rPr lang="en-GB" dirty="0">
                <a:solidFill>
                  <a:srgbClr val="7030A0"/>
                </a:solidFill>
              </a:rPr>
              <a:t>Electrical Isolation Permit</a:t>
            </a:r>
          </a:p>
          <a:p>
            <a:pPr lvl="1"/>
            <a:endParaRPr lang="en-GB" dirty="0">
              <a:solidFill>
                <a:srgbClr val="7030A0"/>
              </a:solidFill>
            </a:endParaRPr>
          </a:p>
          <a:p>
            <a:r>
              <a:rPr lang="en-GB" sz="1800" dirty="0"/>
              <a:t>For work on electrical systems, it</a:t>
            </a:r>
            <a:r>
              <a:rPr lang="en-GB" dirty="0"/>
              <a:t> means the disconnecting of the electrical supply to electrical installation to make the electrical system dead. Once the electrical supply to electrical installation has been isolated, the sources of isolation must then be protected so that plants or equipment cannot be negligently or intentionally made functional again: LOTO (lock out tag out)</a:t>
            </a:r>
            <a:endParaRPr lang="en-GB" sz="1800" dirty="0"/>
          </a:p>
        </p:txBody>
      </p:sp>
      <p:sp>
        <p:nvSpPr>
          <p:cNvPr id="6" name="Title 1">
            <a:extLst>
              <a:ext uri="{FF2B5EF4-FFF2-40B4-BE49-F238E27FC236}">
                <a16:creationId xmlns:a16="http://schemas.microsoft.com/office/drawing/2014/main" id="{8A022CF3-8FC5-BDAF-AD9D-0A5E2803B055}"/>
              </a:ext>
            </a:extLst>
          </p:cNvPr>
          <p:cNvSpPr txBox="1">
            <a:spLocks/>
          </p:cNvSpPr>
          <p:nvPr/>
        </p:nvSpPr>
        <p:spPr bwMode="auto">
          <a:xfrm>
            <a:off x="369781" y="332656"/>
            <a:ext cx="11376025" cy="1065742"/>
          </a:xfrm>
          <a:prstGeom prst="rect">
            <a:avLst/>
          </a:prstGeom>
        </p:spPr>
        <p:txBody>
          <a:bodyPr vert="horz" lIns="0" tIns="0" rIns="0" bIns="0" rtlCol="0" anchor="t" anchorCtr="0">
            <a:no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a:defRPr/>
            </a:pPr>
            <a:r>
              <a:rPr lang="en-US" dirty="0"/>
              <a:t>Electrical Safety – Step 6</a:t>
            </a:r>
          </a:p>
        </p:txBody>
      </p:sp>
    </p:spTree>
    <p:extLst>
      <p:ext uri="{BB962C8B-B14F-4D97-AF65-F5344CB8AC3E}">
        <p14:creationId xmlns:p14="http://schemas.microsoft.com/office/powerpoint/2010/main" val="2425872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 name="Slide Number Placeholder 6"/>
          <p:cNvSpPr>
            <a:spLocks noGrp="1"/>
          </p:cNvSpPr>
          <p:nvPr>
            <p:ph type="sldNum" sz="quarter" idx="12"/>
          </p:nvPr>
        </p:nvSpPr>
        <p:spPr bwMode="auto"/>
        <p:txBody>
          <a:bodyPr/>
          <a:lstStyle/>
          <a:p>
            <a:pPr>
              <a:defRPr/>
            </a:pPr>
            <a:fld id="{36B5EA5A-BC32-A742-B11B-8E7414D5B535}" type="slidenum">
              <a:rPr lang="en-US"/>
              <a:t>13</a:t>
            </a:fld>
            <a:endParaRPr lang="en-US"/>
          </a:p>
        </p:txBody>
      </p:sp>
      <p:sp>
        <p:nvSpPr>
          <p:cNvPr id="6" name="Title 5">
            <a:extLst>
              <a:ext uri="{FF2B5EF4-FFF2-40B4-BE49-F238E27FC236}">
                <a16:creationId xmlns:a16="http://schemas.microsoft.com/office/drawing/2014/main" id="{92B58AA8-D856-FCBE-2E6C-F7C15011B707}"/>
              </a:ext>
            </a:extLst>
          </p:cNvPr>
          <p:cNvSpPr>
            <a:spLocks noGrp="1"/>
          </p:cNvSpPr>
          <p:nvPr>
            <p:ph type="title"/>
          </p:nvPr>
        </p:nvSpPr>
        <p:spPr>
          <a:xfrm>
            <a:off x="224880" y="373593"/>
            <a:ext cx="11936221" cy="1065742"/>
          </a:xfrm>
        </p:spPr>
        <p:txBody>
          <a:bodyPr/>
          <a:lstStyle/>
          <a:p>
            <a:r>
              <a:rPr lang="en-GB" dirty="0"/>
              <a:t>Permit to Work System in the Oil &amp; Gas Sector</a:t>
            </a:r>
            <a:endParaRPr lang="en-CH" dirty="0"/>
          </a:p>
        </p:txBody>
      </p:sp>
      <p:sp>
        <p:nvSpPr>
          <p:cNvPr id="7" name="TextBox 6">
            <a:extLst>
              <a:ext uri="{FF2B5EF4-FFF2-40B4-BE49-F238E27FC236}">
                <a16:creationId xmlns:a16="http://schemas.microsoft.com/office/drawing/2014/main" id="{1D03C2FD-3262-2462-2EE4-66A7A8B4CB68}"/>
              </a:ext>
            </a:extLst>
          </p:cNvPr>
          <p:cNvSpPr txBox="1"/>
          <p:nvPr/>
        </p:nvSpPr>
        <p:spPr>
          <a:xfrm>
            <a:off x="224880" y="1196752"/>
            <a:ext cx="11554462" cy="4468916"/>
          </a:xfrm>
          <a:prstGeom prst="rect">
            <a:avLst/>
          </a:prstGeom>
          <a:solidFill>
            <a:schemeClr val="bg1"/>
          </a:solidFill>
        </p:spPr>
        <p:txBody>
          <a:bodyPr wrap="square" rtlCol="0">
            <a:spAutoFit/>
          </a:bodyPr>
          <a:lstStyle/>
          <a:p>
            <a:pPr>
              <a:spcBef>
                <a:spcPct val="20000"/>
              </a:spcBef>
            </a:pPr>
            <a:r>
              <a:rPr lang="en-GB" dirty="0"/>
              <a:t>It is a digital management system that ensures that work is done safely and efficiently, providing the procedures for requests, review, authorization, documentation, and hazard mitigation, all of which are necessary to protect the front-line workers</a:t>
            </a:r>
          </a:p>
          <a:p>
            <a:pPr>
              <a:spcBef>
                <a:spcPct val="20000"/>
              </a:spcBef>
            </a:pPr>
            <a:endParaRPr lang="en-GB" dirty="0"/>
          </a:p>
          <a:p>
            <a:pPr>
              <a:spcBef>
                <a:spcPct val="20000"/>
              </a:spcBef>
            </a:pPr>
            <a:r>
              <a:rPr lang="en-GB" dirty="0"/>
              <a:t>PTW is needed for better risk control</a:t>
            </a:r>
          </a:p>
          <a:p>
            <a:pPr>
              <a:spcBef>
                <a:spcPct val="20000"/>
              </a:spcBef>
            </a:pPr>
            <a:endParaRPr lang="en-GB" dirty="0"/>
          </a:p>
          <a:p>
            <a:pPr marL="285750" indent="-285750">
              <a:spcBef>
                <a:spcPct val="20000"/>
              </a:spcBef>
              <a:buFont typeface="Wingdings" pitchFamily="2" charset="2"/>
              <a:buChar char="v"/>
            </a:pPr>
            <a:r>
              <a:rPr lang="en-GB" dirty="0"/>
              <a:t>Performing a hazard assessment is crucial and often requires a list of all permits that may be needed for each job and its specific environment </a:t>
            </a:r>
          </a:p>
          <a:p>
            <a:pPr>
              <a:spcBef>
                <a:spcPct val="20000"/>
              </a:spcBef>
            </a:pPr>
            <a:endParaRPr lang="en-GB" dirty="0"/>
          </a:p>
          <a:p>
            <a:pPr marL="285750" indent="-285750">
              <a:spcBef>
                <a:spcPct val="20000"/>
              </a:spcBef>
              <a:buFont typeface="Wingdings" pitchFamily="2" charset="2"/>
              <a:buChar char="v"/>
            </a:pPr>
            <a:r>
              <a:rPr lang="en-GB" dirty="0"/>
              <a:t>Assessing its effectiveness, there are a few </a:t>
            </a:r>
            <a:r>
              <a:rPr lang="en-GB" u="sng" dirty="0"/>
              <a:t>key elements</a:t>
            </a:r>
            <a:r>
              <a:rPr lang="en-GB" dirty="0"/>
              <a:t> that must be predefined for each job. This checklist ensures that the right permits and processes are used for </a:t>
            </a:r>
            <a:r>
              <a:rPr lang="en-GB" b="1" dirty="0"/>
              <a:t>each unique situation</a:t>
            </a:r>
          </a:p>
          <a:p>
            <a:pPr>
              <a:spcBef>
                <a:spcPct val="20000"/>
              </a:spcBef>
            </a:pPr>
            <a:endParaRPr lang="en-GB" dirty="0"/>
          </a:p>
          <a:p>
            <a:pPr>
              <a:spcBef>
                <a:spcPct val="20000"/>
              </a:spcBef>
            </a:pPr>
            <a:endParaRPr lang="en-GB" dirty="0"/>
          </a:p>
          <a:p>
            <a:pPr>
              <a:spcBef>
                <a:spcPct val="20000"/>
              </a:spcBef>
            </a:pPr>
            <a:endParaRPr lang="en-GB" dirty="0"/>
          </a:p>
        </p:txBody>
      </p:sp>
    </p:spTree>
    <p:extLst>
      <p:ext uri="{BB962C8B-B14F-4D97-AF65-F5344CB8AC3E}">
        <p14:creationId xmlns:p14="http://schemas.microsoft.com/office/powerpoint/2010/main" val="30224555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 name="Slide Number Placeholder 6"/>
          <p:cNvSpPr>
            <a:spLocks noGrp="1"/>
          </p:cNvSpPr>
          <p:nvPr>
            <p:ph type="sldNum" sz="quarter" idx="12"/>
          </p:nvPr>
        </p:nvSpPr>
        <p:spPr bwMode="auto"/>
        <p:txBody>
          <a:bodyPr/>
          <a:lstStyle/>
          <a:p>
            <a:pPr>
              <a:defRPr/>
            </a:pPr>
            <a:fld id="{36B5EA5A-BC32-A742-B11B-8E7414D5B535}" type="slidenum">
              <a:rPr lang="en-US"/>
              <a:t>14</a:t>
            </a:fld>
            <a:endParaRPr lang="en-US"/>
          </a:p>
        </p:txBody>
      </p:sp>
      <p:sp>
        <p:nvSpPr>
          <p:cNvPr id="6" name="Title 5">
            <a:extLst>
              <a:ext uri="{FF2B5EF4-FFF2-40B4-BE49-F238E27FC236}">
                <a16:creationId xmlns:a16="http://schemas.microsoft.com/office/drawing/2014/main" id="{92B58AA8-D856-FCBE-2E6C-F7C15011B707}"/>
              </a:ext>
            </a:extLst>
          </p:cNvPr>
          <p:cNvSpPr>
            <a:spLocks noGrp="1"/>
          </p:cNvSpPr>
          <p:nvPr>
            <p:ph type="title"/>
          </p:nvPr>
        </p:nvSpPr>
        <p:spPr>
          <a:xfrm>
            <a:off x="191344" y="332656"/>
            <a:ext cx="12000656" cy="1065742"/>
          </a:xfrm>
        </p:spPr>
        <p:txBody>
          <a:bodyPr/>
          <a:lstStyle/>
          <a:p>
            <a:r>
              <a:rPr lang="en-GB" dirty="0"/>
              <a:t>Permit to Work System in the Oil &amp; Gas Sector</a:t>
            </a:r>
            <a:br>
              <a:rPr lang="en-GB" dirty="0"/>
            </a:br>
            <a:endParaRPr lang="en-CH" dirty="0"/>
          </a:p>
        </p:txBody>
      </p:sp>
      <p:sp>
        <p:nvSpPr>
          <p:cNvPr id="7" name="TextBox 6">
            <a:extLst>
              <a:ext uri="{FF2B5EF4-FFF2-40B4-BE49-F238E27FC236}">
                <a16:creationId xmlns:a16="http://schemas.microsoft.com/office/drawing/2014/main" id="{1D03C2FD-3262-2462-2EE4-66A7A8B4CB68}"/>
              </a:ext>
            </a:extLst>
          </p:cNvPr>
          <p:cNvSpPr txBox="1"/>
          <p:nvPr/>
        </p:nvSpPr>
        <p:spPr>
          <a:xfrm>
            <a:off x="191344" y="915099"/>
            <a:ext cx="11554462" cy="3360920"/>
          </a:xfrm>
          <a:prstGeom prst="rect">
            <a:avLst/>
          </a:prstGeom>
          <a:solidFill>
            <a:schemeClr val="bg1"/>
          </a:solidFill>
        </p:spPr>
        <p:txBody>
          <a:bodyPr wrap="square" rtlCol="0">
            <a:spAutoFit/>
          </a:bodyPr>
          <a:lstStyle/>
          <a:p>
            <a:pPr>
              <a:spcBef>
                <a:spcPct val="20000"/>
              </a:spcBef>
            </a:pPr>
            <a:r>
              <a:rPr lang="en-GB" dirty="0"/>
              <a:t>Some of the commonly used permits in the sector:</a:t>
            </a:r>
          </a:p>
          <a:p>
            <a:pPr>
              <a:spcBef>
                <a:spcPct val="20000"/>
              </a:spcBef>
            </a:pPr>
            <a:endParaRPr lang="en-GB" dirty="0"/>
          </a:p>
          <a:p>
            <a:pPr marL="342900" indent="-342900">
              <a:spcBef>
                <a:spcPct val="20000"/>
              </a:spcBef>
              <a:buFont typeface="+mj-lt"/>
              <a:buAutoNum type="arabicPeriod"/>
            </a:pPr>
            <a:r>
              <a:rPr lang="en-GB" dirty="0"/>
              <a:t>Hot Works</a:t>
            </a:r>
          </a:p>
          <a:p>
            <a:pPr marL="342900" indent="-342900">
              <a:spcBef>
                <a:spcPct val="20000"/>
              </a:spcBef>
              <a:buFont typeface="+mj-lt"/>
              <a:buAutoNum type="arabicPeriod"/>
            </a:pPr>
            <a:r>
              <a:rPr lang="en-GB" dirty="0"/>
              <a:t>Confined Space</a:t>
            </a:r>
          </a:p>
          <a:p>
            <a:pPr marL="342900" indent="-342900">
              <a:spcBef>
                <a:spcPct val="20000"/>
              </a:spcBef>
              <a:buFont typeface="+mj-lt"/>
              <a:buAutoNum type="arabicPeriod"/>
            </a:pPr>
            <a:r>
              <a:rPr lang="en-GB" dirty="0"/>
              <a:t>Excavation or Ground Disturbance Permit </a:t>
            </a:r>
          </a:p>
          <a:p>
            <a:pPr marL="342900" indent="-342900">
              <a:spcBef>
                <a:spcPct val="20000"/>
              </a:spcBef>
              <a:buFont typeface="+mj-lt"/>
              <a:buAutoNum type="arabicPeriod"/>
            </a:pPr>
            <a:r>
              <a:rPr lang="en-GB" dirty="0"/>
              <a:t>Hazardous Materials Safety </a:t>
            </a:r>
          </a:p>
          <a:p>
            <a:pPr marL="342900" indent="-342900">
              <a:spcBef>
                <a:spcPct val="20000"/>
              </a:spcBef>
              <a:buFont typeface="+mj-lt"/>
              <a:buAutoNum type="arabicPeriod"/>
            </a:pPr>
            <a:r>
              <a:rPr lang="en-GB" dirty="0"/>
              <a:t>Electrical Isolation </a:t>
            </a:r>
          </a:p>
          <a:p>
            <a:pPr marL="342900" indent="-342900">
              <a:spcBef>
                <a:spcPct val="20000"/>
              </a:spcBef>
              <a:buFont typeface="+mj-lt"/>
              <a:buAutoNum type="arabicPeriod"/>
            </a:pPr>
            <a:r>
              <a:rPr lang="en-GB" u="sng" dirty="0"/>
              <a:t>Drilling Permit </a:t>
            </a:r>
            <a:r>
              <a:rPr lang="en-GB" dirty="0"/>
              <a:t>– drilling a new well or completing an existing producing well</a:t>
            </a:r>
          </a:p>
          <a:p>
            <a:pPr marL="342900" indent="-342900">
              <a:spcBef>
                <a:spcPct val="20000"/>
              </a:spcBef>
              <a:buAutoNum type="arabicPeriod" startAt="7"/>
            </a:pPr>
            <a:r>
              <a:rPr lang="en-GB" dirty="0"/>
              <a:t>Cold Work Permit – general chemical safety</a:t>
            </a:r>
          </a:p>
          <a:p>
            <a:pPr>
              <a:spcBef>
                <a:spcPct val="20000"/>
              </a:spcBef>
            </a:pPr>
            <a:endParaRPr lang="en-GB" dirty="0"/>
          </a:p>
        </p:txBody>
      </p:sp>
    </p:spTree>
    <p:extLst>
      <p:ext uri="{BB962C8B-B14F-4D97-AF65-F5344CB8AC3E}">
        <p14:creationId xmlns:p14="http://schemas.microsoft.com/office/powerpoint/2010/main" val="31269816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 name="Slide Number Placeholder 6"/>
          <p:cNvSpPr>
            <a:spLocks noGrp="1"/>
          </p:cNvSpPr>
          <p:nvPr>
            <p:ph type="sldNum" sz="quarter" idx="12"/>
          </p:nvPr>
        </p:nvSpPr>
        <p:spPr bwMode="auto"/>
        <p:txBody>
          <a:bodyPr/>
          <a:lstStyle/>
          <a:p>
            <a:pPr>
              <a:defRPr/>
            </a:pPr>
            <a:fld id="{36B5EA5A-BC32-A742-B11B-8E7414D5B535}" type="slidenum">
              <a:rPr lang="en-US"/>
              <a:t>15</a:t>
            </a:fld>
            <a:endParaRPr lang="en-US"/>
          </a:p>
        </p:txBody>
      </p:sp>
      <p:sp>
        <p:nvSpPr>
          <p:cNvPr id="6" name="Title 5">
            <a:extLst>
              <a:ext uri="{FF2B5EF4-FFF2-40B4-BE49-F238E27FC236}">
                <a16:creationId xmlns:a16="http://schemas.microsoft.com/office/drawing/2014/main" id="{92B58AA8-D856-FCBE-2E6C-F7C15011B707}"/>
              </a:ext>
            </a:extLst>
          </p:cNvPr>
          <p:cNvSpPr>
            <a:spLocks noGrp="1"/>
          </p:cNvSpPr>
          <p:nvPr>
            <p:ph type="title"/>
          </p:nvPr>
        </p:nvSpPr>
        <p:spPr>
          <a:xfrm>
            <a:off x="407988" y="373593"/>
            <a:ext cx="11753113" cy="1065742"/>
          </a:xfrm>
        </p:spPr>
        <p:txBody>
          <a:bodyPr/>
          <a:lstStyle/>
          <a:p>
            <a:r>
              <a:rPr lang="en-GB" dirty="0"/>
              <a:t>Permit to Work System in the Oil &amp; Gas Sector</a:t>
            </a:r>
            <a:br>
              <a:rPr lang="en-GB" dirty="0"/>
            </a:br>
            <a:endParaRPr lang="en-CH" dirty="0"/>
          </a:p>
        </p:txBody>
      </p:sp>
      <p:sp>
        <p:nvSpPr>
          <p:cNvPr id="3" name="TextBox 2">
            <a:extLst>
              <a:ext uri="{FF2B5EF4-FFF2-40B4-BE49-F238E27FC236}">
                <a16:creationId xmlns:a16="http://schemas.microsoft.com/office/drawing/2014/main" id="{39FA0958-BAD3-2027-90A3-A6EA03A1B2CF}"/>
              </a:ext>
            </a:extLst>
          </p:cNvPr>
          <p:cNvSpPr txBox="1"/>
          <p:nvPr/>
        </p:nvSpPr>
        <p:spPr>
          <a:xfrm>
            <a:off x="257180" y="1091995"/>
            <a:ext cx="11047667" cy="646331"/>
          </a:xfrm>
          <a:prstGeom prst="rect">
            <a:avLst/>
          </a:prstGeom>
          <a:solidFill>
            <a:schemeClr val="bg1"/>
          </a:solidFill>
        </p:spPr>
        <p:txBody>
          <a:bodyPr wrap="square" rtlCol="0">
            <a:spAutoFit/>
          </a:bodyPr>
          <a:lstStyle/>
          <a:p>
            <a:pPr>
              <a:spcBef>
                <a:spcPct val="20000"/>
              </a:spcBef>
            </a:pPr>
            <a:r>
              <a:rPr lang="en-GB" dirty="0"/>
              <a:t>The key elements of a </a:t>
            </a:r>
            <a:r>
              <a:rPr lang="en-GB" b="1" dirty="0"/>
              <a:t>PTW</a:t>
            </a:r>
            <a:r>
              <a:rPr lang="en-GB" dirty="0"/>
              <a:t> System should be provided in a documented </a:t>
            </a:r>
            <a:r>
              <a:rPr lang="en-GB" b="1" dirty="0"/>
              <a:t>Permit to Work procedure - </a:t>
            </a:r>
            <a:r>
              <a:rPr lang="en-GB" dirty="0"/>
              <a:t>not in a chronological order</a:t>
            </a:r>
          </a:p>
        </p:txBody>
      </p:sp>
      <p:pic>
        <p:nvPicPr>
          <p:cNvPr id="10" name="Picture 9" descr="A diagram of a company's workflow&#10;&#10;Description automatically generated with medium confidence">
            <a:extLst>
              <a:ext uri="{FF2B5EF4-FFF2-40B4-BE49-F238E27FC236}">
                <a16:creationId xmlns:a16="http://schemas.microsoft.com/office/drawing/2014/main" id="{3CC27A87-25D2-9879-7837-6CB264A6A088}"/>
              </a:ext>
            </a:extLst>
          </p:cNvPr>
          <p:cNvPicPr>
            <a:picLocks noChangeAspect="1"/>
          </p:cNvPicPr>
          <p:nvPr/>
        </p:nvPicPr>
        <p:blipFill>
          <a:blip r:embed="rId3"/>
          <a:stretch>
            <a:fillRect/>
          </a:stretch>
        </p:blipFill>
        <p:spPr>
          <a:xfrm>
            <a:off x="0" y="1954350"/>
            <a:ext cx="12067079" cy="3850914"/>
          </a:xfrm>
          <a:prstGeom prst="rect">
            <a:avLst/>
          </a:prstGeom>
        </p:spPr>
      </p:pic>
    </p:spTree>
    <p:extLst>
      <p:ext uri="{BB962C8B-B14F-4D97-AF65-F5344CB8AC3E}">
        <p14:creationId xmlns:p14="http://schemas.microsoft.com/office/powerpoint/2010/main" val="39962780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 name="Slide Number Placeholder 6"/>
          <p:cNvSpPr>
            <a:spLocks noGrp="1"/>
          </p:cNvSpPr>
          <p:nvPr>
            <p:ph type="sldNum" sz="quarter" idx="12"/>
          </p:nvPr>
        </p:nvSpPr>
        <p:spPr bwMode="auto"/>
        <p:txBody>
          <a:bodyPr/>
          <a:lstStyle/>
          <a:p>
            <a:pPr>
              <a:defRPr/>
            </a:pPr>
            <a:fld id="{36B5EA5A-BC32-A742-B11B-8E7414D5B535}" type="slidenum">
              <a:rPr lang="en-US"/>
              <a:t>16</a:t>
            </a:fld>
            <a:endParaRPr lang="en-US"/>
          </a:p>
        </p:txBody>
      </p:sp>
      <p:sp>
        <p:nvSpPr>
          <p:cNvPr id="6" name="Title 1">
            <a:extLst>
              <a:ext uri="{FF2B5EF4-FFF2-40B4-BE49-F238E27FC236}">
                <a16:creationId xmlns:a16="http://schemas.microsoft.com/office/drawing/2014/main" id="{9CA647A1-A13B-F472-815D-D5F6D646DC04}"/>
              </a:ext>
            </a:extLst>
          </p:cNvPr>
          <p:cNvSpPr txBox="1">
            <a:spLocks/>
          </p:cNvSpPr>
          <p:nvPr/>
        </p:nvSpPr>
        <p:spPr bwMode="auto">
          <a:xfrm>
            <a:off x="369781" y="340246"/>
            <a:ext cx="11376025" cy="1065742"/>
          </a:xfrm>
          <a:prstGeom prst="rect">
            <a:avLst/>
          </a:prstGeom>
        </p:spPr>
        <p:txBody>
          <a:bodyPr vert="horz" lIns="0" tIns="0" rIns="0" bIns="0" rtlCol="0" anchor="t" anchorCtr="0">
            <a:no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a:defRPr/>
            </a:pPr>
            <a:r>
              <a:rPr lang="en-US" dirty="0"/>
              <a:t>Electrical Safety – PTW</a:t>
            </a:r>
          </a:p>
        </p:txBody>
      </p:sp>
      <p:sp>
        <p:nvSpPr>
          <p:cNvPr id="3" name="TextBox 2">
            <a:extLst>
              <a:ext uri="{FF2B5EF4-FFF2-40B4-BE49-F238E27FC236}">
                <a16:creationId xmlns:a16="http://schemas.microsoft.com/office/drawing/2014/main" id="{1D2D8480-B7E6-540B-1BEA-02F05B487E28}"/>
              </a:ext>
            </a:extLst>
          </p:cNvPr>
          <p:cNvSpPr txBox="1"/>
          <p:nvPr/>
        </p:nvSpPr>
        <p:spPr bwMode="auto">
          <a:xfrm>
            <a:off x="8102604" y="1733756"/>
            <a:ext cx="2913502" cy="307777"/>
          </a:xfrm>
          <a:prstGeom prst="rect">
            <a:avLst/>
          </a:prstGeom>
          <a:noFill/>
        </p:spPr>
        <p:txBody>
          <a:bodyPr wrap="square" rtlCol="0">
            <a:spAutoFit/>
          </a:bodyPr>
          <a:lstStyle/>
          <a:p>
            <a:pPr marL="4763" lvl="1" indent="-4763"/>
            <a:r>
              <a:rPr lang="en-US" sz="1400" i="1" dirty="0"/>
              <a:t>Courtesy of L. Pasquio</a:t>
            </a:r>
          </a:p>
        </p:txBody>
      </p:sp>
      <p:sp>
        <p:nvSpPr>
          <p:cNvPr id="4" name="TextBox 3">
            <a:extLst>
              <a:ext uri="{FF2B5EF4-FFF2-40B4-BE49-F238E27FC236}">
                <a16:creationId xmlns:a16="http://schemas.microsoft.com/office/drawing/2014/main" id="{7E421DFC-5222-1685-6EC0-82D28FA72A58}"/>
              </a:ext>
            </a:extLst>
          </p:cNvPr>
          <p:cNvSpPr txBox="1"/>
          <p:nvPr/>
        </p:nvSpPr>
        <p:spPr bwMode="auto">
          <a:xfrm>
            <a:off x="1631504" y="908720"/>
            <a:ext cx="1152128" cy="369332"/>
          </a:xfrm>
          <a:prstGeom prst="rect">
            <a:avLst/>
          </a:prstGeom>
          <a:solidFill>
            <a:schemeClr val="bg1"/>
          </a:solidFill>
        </p:spPr>
        <p:txBody>
          <a:bodyPr wrap="square" rtlCol="0">
            <a:spAutoFit/>
          </a:bodyPr>
          <a:lstStyle/>
          <a:p>
            <a:endParaRPr lang="en-CH" dirty="0"/>
          </a:p>
        </p:txBody>
      </p:sp>
      <p:pic>
        <p:nvPicPr>
          <p:cNvPr id="11" name="Picture 10" descr="A document with text and numbers&#10;&#10;Description automatically generated">
            <a:extLst>
              <a:ext uri="{FF2B5EF4-FFF2-40B4-BE49-F238E27FC236}">
                <a16:creationId xmlns:a16="http://schemas.microsoft.com/office/drawing/2014/main" id="{99BF6E14-4FD0-70C9-1381-E148A758191A}"/>
              </a:ext>
            </a:extLst>
          </p:cNvPr>
          <p:cNvPicPr>
            <a:picLocks noChangeAspect="1"/>
          </p:cNvPicPr>
          <p:nvPr/>
        </p:nvPicPr>
        <p:blipFill>
          <a:blip r:embed="rId3"/>
          <a:stretch>
            <a:fillRect/>
          </a:stretch>
        </p:blipFill>
        <p:spPr>
          <a:xfrm>
            <a:off x="502324" y="768301"/>
            <a:ext cx="7537892" cy="5546841"/>
          </a:xfrm>
          <a:prstGeom prst="rect">
            <a:avLst/>
          </a:prstGeom>
        </p:spPr>
      </p:pic>
    </p:spTree>
    <p:extLst>
      <p:ext uri="{BB962C8B-B14F-4D97-AF65-F5344CB8AC3E}">
        <p14:creationId xmlns:p14="http://schemas.microsoft.com/office/powerpoint/2010/main" val="2718248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 name="Slide Number Placeholder 6"/>
          <p:cNvSpPr>
            <a:spLocks noGrp="1"/>
          </p:cNvSpPr>
          <p:nvPr>
            <p:ph type="sldNum" sz="quarter" idx="12"/>
          </p:nvPr>
        </p:nvSpPr>
        <p:spPr bwMode="auto"/>
        <p:txBody>
          <a:bodyPr/>
          <a:lstStyle/>
          <a:p>
            <a:pPr>
              <a:defRPr/>
            </a:pPr>
            <a:fld id="{36B5EA5A-BC32-A742-B11B-8E7414D5B535}" type="slidenum">
              <a:rPr lang="en-US"/>
              <a:t>17</a:t>
            </a:fld>
            <a:endParaRPr lang="en-US"/>
          </a:p>
        </p:txBody>
      </p:sp>
      <p:sp>
        <p:nvSpPr>
          <p:cNvPr id="6" name="Title 1">
            <a:extLst>
              <a:ext uri="{FF2B5EF4-FFF2-40B4-BE49-F238E27FC236}">
                <a16:creationId xmlns:a16="http://schemas.microsoft.com/office/drawing/2014/main" id="{9CA647A1-A13B-F472-815D-D5F6D646DC04}"/>
              </a:ext>
            </a:extLst>
          </p:cNvPr>
          <p:cNvSpPr txBox="1">
            <a:spLocks/>
          </p:cNvSpPr>
          <p:nvPr/>
        </p:nvSpPr>
        <p:spPr bwMode="auto">
          <a:xfrm>
            <a:off x="369781" y="340246"/>
            <a:ext cx="11376025" cy="1065742"/>
          </a:xfrm>
          <a:prstGeom prst="rect">
            <a:avLst/>
          </a:prstGeom>
        </p:spPr>
        <p:txBody>
          <a:bodyPr vert="horz" lIns="0" tIns="0" rIns="0" bIns="0" rtlCol="0" anchor="t" anchorCtr="0">
            <a:no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a:defRPr/>
            </a:pPr>
            <a:r>
              <a:rPr lang="en-US" dirty="0"/>
              <a:t>Electrical Safety – PTW</a:t>
            </a:r>
          </a:p>
        </p:txBody>
      </p:sp>
      <p:pic>
        <p:nvPicPr>
          <p:cNvPr id="10" name="Picture 9" descr="A yellow and white document&#10;&#10;Description automatically generated">
            <a:extLst>
              <a:ext uri="{FF2B5EF4-FFF2-40B4-BE49-F238E27FC236}">
                <a16:creationId xmlns:a16="http://schemas.microsoft.com/office/drawing/2014/main" id="{981EA054-5915-6565-84B2-BDFB27724F99}"/>
              </a:ext>
            </a:extLst>
          </p:cNvPr>
          <p:cNvPicPr>
            <a:picLocks noChangeAspect="1"/>
          </p:cNvPicPr>
          <p:nvPr/>
        </p:nvPicPr>
        <p:blipFill>
          <a:blip r:embed="rId3"/>
          <a:stretch>
            <a:fillRect/>
          </a:stretch>
        </p:blipFill>
        <p:spPr>
          <a:xfrm>
            <a:off x="695400" y="884701"/>
            <a:ext cx="9217024" cy="5233304"/>
          </a:xfrm>
          <a:prstGeom prst="rect">
            <a:avLst/>
          </a:prstGeom>
        </p:spPr>
      </p:pic>
    </p:spTree>
    <p:extLst>
      <p:ext uri="{BB962C8B-B14F-4D97-AF65-F5344CB8AC3E}">
        <p14:creationId xmlns:p14="http://schemas.microsoft.com/office/powerpoint/2010/main" val="19488990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2</a:t>
            </a:fld>
            <a:endParaRPr lang="en-US"/>
          </a:p>
        </p:txBody>
      </p:sp>
      <p:sp>
        <p:nvSpPr>
          <p:cNvPr id="5" name="TextBox 4">
            <a:extLst>
              <a:ext uri="{FF2B5EF4-FFF2-40B4-BE49-F238E27FC236}">
                <a16:creationId xmlns:a16="http://schemas.microsoft.com/office/drawing/2014/main" id="{E8E49548-43AA-579E-4A0D-E87885B47685}"/>
              </a:ext>
            </a:extLst>
          </p:cNvPr>
          <p:cNvSpPr txBox="1"/>
          <p:nvPr/>
        </p:nvSpPr>
        <p:spPr bwMode="auto">
          <a:xfrm>
            <a:off x="767408" y="1268760"/>
            <a:ext cx="6096000" cy="3970318"/>
          </a:xfrm>
          <a:prstGeom prst="rect">
            <a:avLst/>
          </a:prstGeom>
          <a:noFill/>
        </p:spPr>
        <p:txBody>
          <a:bodyPr wrap="square">
            <a:spAutoFit/>
          </a:bodyPr>
          <a:lstStyle/>
          <a:p>
            <a:endParaRPr lang="en-US" sz="1800" dirty="0"/>
          </a:p>
          <a:p>
            <a:pPr marL="285750" indent="-285750">
              <a:buFont typeface="Arial" panose="020B0604020202020204" pitchFamily="34" charset="0"/>
              <a:buChar char="•"/>
            </a:pPr>
            <a:r>
              <a:rPr lang="en-US" sz="2400" dirty="0"/>
              <a:t>Career Overview in O&amp;G</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Safety in O&amp;G </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Regulations &amp; Class Rules</a:t>
            </a:r>
          </a:p>
          <a:p>
            <a:r>
              <a:rPr lang="en-US" sz="2400" dirty="0"/>
              <a:t> </a:t>
            </a:r>
          </a:p>
          <a:p>
            <a:pPr marL="285750" indent="-285750">
              <a:buFont typeface="Arial" panose="020B0604020202020204" pitchFamily="34" charset="0"/>
              <a:buChar char="•"/>
            </a:pPr>
            <a:r>
              <a:rPr lang="en-US" sz="2400" dirty="0"/>
              <a:t>Electrical Safety in O&amp;G</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Permit to Work in O&amp;G</a:t>
            </a:r>
          </a:p>
          <a:p>
            <a:endParaRPr lang="en-US" sz="1800" dirty="0"/>
          </a:p>
        </p:txBody>
      </p:sp>
      <p:sp>
        <p:nvSpPr>
          <p:cNvPr id="2" name="TextBox 1">
            <a:extLst>
              <a:ext uri="{FF2B5EF4-FFF2-40B4-BE49-F238E27FC236}">
                <a16:creationId xmlns:a16="http://schemas.microsoft.com/office/drawing/2014/main" id="{8A540E15-B7BB-2FD4-B430-F0226E8DDE0B}"/>
              </a:ext>
            </a:extLst>
          </p:cNvPr>
          <p:cNvSpPr txBox="1"/>
          <p:nvPr/>
        </p:nvSpPr>
        <p:spPr>
          <a:xfrm>
            <a:off x="551384" y="332656"/>
            <a:ext cx="8402784" cy="646331"/>
          </a:xfrm>
          <a:prstGeom prst="rect">
            <a:avLst/>
          </a:prstGeom>
          <a:noFill/>
        </p:spPr>
        <p:txBody>
          <a:bodyPr wrap="square" rtlCol="0">
            <a:spAutoFit/>
          </a:bodyPr>
          <a:lstStyle/>
          <a:p>
            <a:r>
              <a:rPr lang="en-US" sz="3600" b="1" dirty="0">
                <a:latin typeface="+mj-lt"/>
                <a:ea typeface="+mj-ea"/>
                <a:cs typeface="+mj-cs"/>
              </a:rPr>
              <a:t>Table</a:t>
            </a:r>
            <a:r>
              <a:rPr lang="en-US" sz="3200" b="1" dirty="0">
                <a:latin typeface="+mj-lt"/>
                <a:ea typeface="+mj-ea"/>
                <a:cs typeface="+mj-cs"/>
              </a:rPr>
              <a:t> </a:t>
            </a:r>
            <a:r>
              <a:rPr lang="en-US" sz="3600" b="1" dirty="0">
                <a:latin typeface="+mj-lt"/>
                <a:ea typeface="+mj-ea"/>
                <a:cs typeface="+mj-cs"/>
              </a:rPr>
              <a:t>of Contents</a:t>
            </a:r>
            <a:endParaRPr lang="en-GB" sz="3600" b="1" dirty="0">
              <a:latin typeface="+mj-lt"/>
              <a:ea typeface="+mj-ea"/>
              <a:cs typeface="+mj-cs"/>
            </a:endParaRPr>
          </a:p>
        </p:txBody>
      </p:sp>
      <p:sp>
        <p:nvSpPr>
          <p:cNvPr id="8" name="Rettangolo 6">
            <a:extLst>
              <a:ext uri="{FF2B5EF4-FFF2-40B4-BE49-F238E27FC236}">
                <a16:creationId xmlns:a16="http://schemas.microsoft.com/office/drawing/2014/main" id="{C70C7057-DC9F-33CD-8FD4-9EEBE7AC34A2}"/>
              </a:ext>
            </a:extLst>
          </p:cNvPr>
          <p:cNvSpPr/>
          <p:nvPr/>
        </p:nvSpPr>
        <p:spPr>
          <a:xfrm flipV="1">
            <a:off x="759322" y="908720"/>
            <a:ext cx="10986484" cy="474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464301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Slide Number Placeholder 4"/>
          <p:cNvSpPr>
            <a:spLocks noGrp="1"/>
          </p:cNvSpPr>
          <p:nvPr>
            <p:ph type="sldNum" sz="quarter" idx="12"/>
          </p:nvPr>
        </p:nvSpPr>
        <p:spPr bwMode="auto"/>
        <p:txBody>
          <a:bodyPr/>
          <a:lstStyle/>
          <a:p>
            <a:pPr>
              <a:defRPr/>
            </a:pPr>
            <a:fld id="{36B5EA5A-BC32-A742-B11B-8E7414D5B535}" type="slidenum">
              <a:rPr lang="en-US"/>
              <a:t>3</a:t>
            </a:fld>
            <a:endParaRPr lang="en-US"/>
          </a:p>
        </p:txBody>
      </p:sp>
      <p:sp>
        <p:nvSpPr>
          <p:cNvPr id="3" name="Date Placeholder 2">
            <a:extLst>
              <a:ext uri="{FF2B5EF4-FFF2-40B4-BE49-F238E27FC236}">
                <a16:creationId xmlns:a16="http://schemas.microsoft.com/office/drawing/2014/main" id="{90B7942F-8323-18BB-FF43-407404BB0664}"/>
              </a:ext>
            </a:extLst>
          </p:cNvPr>
          <p:cNvSpPr txBox="1">
            <a:spLocks/>
          </p:cNvSpPr>
          <p:nvPr/>
        </p:nvSpPr>
        <p:spPr>
          <a:xfrm>
            <a:off x="2969335" y="6362377"/>
            <a:ext cx="2133600" cy="365125"/>
          </a:xfrm>
          <a:prstGeom prst="rect">
            <a:avLst/>
          </a:prstGeom>
        </p:spPr>
        <p:txBody>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gn="ctr"/>
            <a:r>
              <a:rPr lang="en-US"/>
              <a:t>9/29/2020</a:t>
            </a:r>
            <a:endParaRPr lang="en-US" dirty="0"/>
          </a:p>
        </p:txBody>
      </p:sp>
      <p:sp>
        <p:nvSpPr>
          <p:cNvPr id="9" name="Rettangolo 6">
            <a:extLst>
              <a:ext uri="{FF2B5EF4-FFF2-40B4-BE49-F238E27FC236}">
                <a16:creationId xmlns:a16="http://schemas.microsoft.com/office/drawing/2014/main" id="{A6436F45-4F25-68F1-0981-AF248B0E7EF6}"/>
              </a:ext>
            </a:extLst>
          </p:cNvPr>
          <p:cNvSpPr/>
          <p:nvPr/>
        </p:nvSpPr>
        <p:spPr>
          <a:xfrm>
            <a:off x="427981" y="746148"/>
            <a:ext cx="8332315"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10" name="Group 9">
            <a:extLst>
              <a:ext uri="{FF2B5EF4-FFF2-40B4-BE49-F238E27FC236}">
                <a16:creationId xmlns:a16="http://schemas.microsoft.com/office/drawing/2014/main" id="{168AD05C-163E-E9DD-65BE-91B397F1FEB3}"/>
              </a:ext>
            </a:extLst>
          </p:cNvPr>
          <p:cNvGrpSpPr/>
          <p:nvPr/>
        </p:nvGrpSpPr>
        <p:grpSpPr>
          <a:xfrm>
            <a:off x="414278" y="3789040"/>
            <a:ext cx="5249674" cy="1080799"/>
            <a:chOff x="414278" y="3746752"/>
            <a:chExt cx="5249674" cy="1080799"/>
          </a:xfrm>
        </p:grpSpPr>
        <p:sp>
          <p:nvSpPr>
            <p:cNvPr id="11" name="Chevron 10">
              <a:extLst>
                <a:ext uri="{FF2B5EF4-FFF2-40B4-BE49-F238E27FC236}">
                  <a16:creationId xmlns:a16="http://schemas.microsoft.com/office/drawing/2014/main" id="{D430B0A2-BD62-F86A-FC10-FE004876FE17}"/>
                </a:ext>
              </a:extLst>
            </p:cNvPr>
            <p:cNvSpPr/>
            <p:nvPr/>
          </p:nvSpPr>
          <p:spPr>
            <a:xfrm>
              <a:off x="414278" y="3747431"/>
              <a:ext cx="2088232" cy="1080120"/>
            </a:xfrm>
            <a:prstGeom prst="chevron">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Chevron 11">
              <a:extLst>
                <a:ext uri="{FF2B5EF4-FFF2-40B4-BE49-F238E27FC236}">
                  <a16:creationId xmlns:a16="http://schemas.microsoft.com/office/drawing/2014/main" id="{2A660F55-33D5-0731-3DEF-759438633BAE}"/>
                </a:ext>
              </a:extLst>
            </p:cNvPr>
            <p:cNvSpPr/>
            <p:nvPr/>
          </p:nvSpPr>
          <p:spPr>
            <a:xfrm>
              <a:off x="1991544" y="3746752"/>
              <a:ext cx="2088232" cy="1080120"/>
            </a:xfrm>
            <a:prstGeom prst="chevron">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Chevron 12">
              <a:extLst>
                <a:ext uri="{FF2B5EF4-FFF2-40B4-BE49-F238E27FC236}">
                  <a16:creationId xmlns:a16="http://schemas.microsoft.com/office/drawing/2014/main" id="{14B1E219-17DC-8E01-C8AC-103919589146}"/>
                </a:ext>
              </a:extLst>
            </p:cNvPr>
            <p:cNvSpPr/>
            <p:nvPr/>
          </p:nvSpPr>
          <p:spPr>
            <a:xfrm>
              <a:off x="3575720" y="3746752"/>
              <a:ext cx="2088232" cy="1080120"/>
            </a:xfrm>
            <a:prstGeom prst="chevron">
              <a:avLst/>
            </a:prstGeom>
            <a:solidFill>
              <a:srgbClr val="00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4" name="Picture 1">
              <a:extLst>
                <a:ext uri="{FF2B5EF4-FFF2-40B4-BE49-F238E27FC236}">
                  <a16:creationId xmlns:a16="http://schemas.microsoft.com/office/drawing/2014/main" id="{78173E3D-BDD3-EEA4-66FC-F8D55F1863FB}"/>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l="84595" t="29517" r="2811" b="62093"/>
            <a:stretch>
              <a:fillRect/>
            </a:stretch>
          </p:blipFill>
          <p:spPr bwMode="auto">
            <a:xfrm>
              <a:off x="983432" y="4056683"/>
              <a:ext cx="1174627" cy="44017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a:extLst>
                <a:ext uri="{FF2B5EF4-FFF2-40B4-BE49-F238E27FC236}">
                  <a16:creationId xmlns:a16="http://schemas.microsoft.com/office/drawing/2014/main" id="{7DF1BEB8-116A-E310-3C3C-F89B904A426F}"/>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l="84245" t="29303" r="2663" b="58957"/>
            <a:stretch>
              <a:fillRect/>
            </a:stretch>
          </p:blipFill>
          <p:spPr bwMode="auto">
            <a:xfrm>
              <a:off x="2547994" y="3962655"/>
              <a:ext cx="1221075" cy="61592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3">
              <a:extLst>
                <a:ext uri="{FF2B5EF4-FFF2-40B4-BE49-F238E27FC236}">
                  <a16:creationId xmlns:a16="http://schemas.microsoft.com/office/drawing/2014/main" id="{7016CD5B-F290-1C3B-75D3-BF88B58A9DA7}"/>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l="61401" t="26326" r="29919" b="61301"/>
            <a:stretch>
              <a:fillRect/>
            </a:stretch>
          </p:blipFill>
          <p:spPr bwMode="auto">
            <a:xfrm>
              <a:off x="4223792" y="3929445"/>
              <a:ext cx="809573" cy="649134"/>
            </a:xfrm>
            <a:prstGeom prst="rect">
              <a:avLst/>
            </a:prstGeom>
            <a:noFill/>
            <a:extLst>
              <a:ext uri="{909E8E84-426E-40DD-AFC4-6F175D3DCCD1}">
                <a14:hiddenFill xmlns:a14="http://schemas.microsoft.com/office/drawing/2010/main">
                  <a:solidFill>
                    <a:srgbClr val="FFFFFF"/>
                  </a:solidFill>
                </a14:hiddenFill>
              </a:ext>
            </a:extLst>
          </p:spPr>
        </p:pic>
      </p:grpSp>
      <p:pic>
        <p:nvPicPr>
          <p:cNvPr id="17" name="Picture 16">
            <a:extLst>
              <a:ext uri="{FF2B5EF4-FFF2-40B4-BE49-F238E27FC236}">
                <a16:creationId xmlns:a16="http://schemas.microsoft.com/office/drawing/2014/main" id="{37F80F16-468C-C0A2-5923-363042721CD6}"/>
              </a:ext>
            </a:extLst>
          </p:cNvPr>
          <p:cNvPicPr>
            <a:picLocks noChangeAspect="1"/>
          </p:cNvPicPr>
          <p:nvPr/>
        </p:nvPicPr>
        <p:blipFill>
          <a:blip r:embed="rId6"/>
          <a:stretch>
            <a:fillRect/>
          </a:stretch>
        </p:blipFill>
        <p:spPr>
          <a:xfrm>
            <a:off x="2709644" y="2436129"/>
            <a:ext cx="1871416" cy="1256717"/>
          </a:xfrm>
          <a:prstGeom prst="rect">
            <a:avLst/>
          </a:prstGeom>
        </p:spPr>
      </p:pic>
      <p:pic>
        <p:nvPicPr>
          <p:cNvPr id="18" name="Picture 17">
            <a:extLst>
              <a:ext uri="{FF2B5EF4-FFF2-40B4-BE49-F238E27FC236}">
                <a16:creationId xmlns:a16="http://schemas.microsoft.com/office/drawing/2014/main" id="{9F450EB6-0000-F8F4-4178-1C9DA481891A}"/>
              </a:ext>
            </a:extLst>
          </p:cNvPr>
          <p:cNvPicPr>
            <a:picLocks noChangeAspect="1"/>
          </p:cNvPicPr>
          <p:nvPr/>
        </p:nvPicPr>
        <p:blipFill>
          <a:blip r:embed="rId7"/>
          <a:stretch>
            <a:fillRect/>
          </a:stretch>
        </p:blipFill>
        <p:spPr>
          <a:xfrm>
            <a:off x="414278" y="1412466"/>
            <a:ext cx="1970048" cy="844582"/>
          </a:xfrm>
          <a:prstGeom prst="rect">
            <a:avLst/>
          </a:prstGeom>
        </p:spPr>
      </p:pic>
      <p:pic>
        <p:nvPicPr>
          <p:cNvPr id="19" name="Picture 18">
            <a:extLst>
              <a:ext uri="{FF2B5EF4-FFF2-40B4-BE49-F238E27FC236}">
                <a16:creationId xmlns:a16="http://schemas.microsoft.com/office/drawing/2014/main" id="{09931B4B-9225-D483-D1FD-73261B840CCC}"/>
              </a:ext>
            </a:extLst>
          </p:cNvPr>
          <p:cNvPicPr>
            <a:picLocks noChangeAspect="1"/>
          </p:cNvPicPr>
          <p:nvPr/>
        </p:nvPicPr>
        <p:blipFill>
          <a:blip r:embed="rId8"/>
          <a:stretch>
            <a:fillRect/>
          </a:stretch>
        </p:blipFill>
        <p:spPr>
          <a:xfrm>
            <a:off x="2709644" y="1330650"/>
            <a:ext cx="1871416" cy="1098578"/>
          </a:xfrm>
          <a:prstGeom prst="rect">
            <a:avLst/>
          </a:prstGeom>
        </p:spPr>
      </p:pic>
      <p:pic>
        <p:nvPicPr>
          <p:cNvPr id="20" name="Picture 19">
            <a:extLst>
              <a:ext uri="{FF2B5EF4-FFF2-40B4-BE49-F238E27FC236}">
                <a16:creationId xmlns:a16="http://schemas.microsoft.com/office/drawing/2014/main" id="{443A04DD-26FA-9125-6F23-32581D43C029}"/>
              </a:ext>
            </a:extLst>
          </p:cNvPr>
          <p:cNvPicPr>
            <a:picLocks noChangeAspect="1"/>
          </p:cNvPicPr>
          <p:nvPr/>
        </p:nvPicPr>
        <p:blipFill>
          <a:blip r:embed="rId9"/>
          <a:stretch>
            <a:fillRect/>
          </a:stretch>
        </p:blipFill>
        <p:spPr>
          <a:xfrm>
            <a:off x="5764475" y="3698824"/>
            <a:ext cx="2285923" cy="1248234"/>
          </a:xfrm>
          <a:prstGeom prst="rect">
            <a:avLst/>
          </a:prstGeom>
        </p:spPr>
      </p:pic>
      <p:pic>
        <p:nvPicPr>
          <p:cNvPr id="22" name="Picture 8" descr="Ichthys LNG project implements advanced separation technology">
            <a:extLst>
              <a:ext uri="{FF2B5EF4-FFF2-40B4-BE49-F238E27FC236}">
                <a16:creationId xmlns:a16="http://schemas.microsoft.com/office/drawing/2014/main" id="{7B3241F6-4A83-3F63-729A-19577359959B}"/>
              </a:ext>
            </a:extLst>
          </p:cNvPr>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412134" y="2282705"/>
            <a:ext cx="1972192" cy="1251180"/>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408993A7-449C-3586-C0FE-4A85684BADA8}"/>
              </a:ext>
            </a:extLst>
          </p:cNvPr>
          <p:cNvSpPr txBox="1"/>
          <p:nvPr/>
        </p:nvSpPr>
        <p:spPr>
          <a:xfrm>
            <a:off x="7894822" y="1349326"/>
            <a:ext cx="4297178" cy="2308324"/>
          </a:xfrm>
          <a:prstGeom prst="rect">
            <a:avLst/>
          </a:prstGeom>
          <a:solidFill>
            <a:schemeClr val="bg1"/>
          </a:solidFill>
        </p:spPr>
        <p:txBody>
          <a:bodyPr wrap="square" rtlCol="0">
            <a:spAutoFit/>
          </a:bodyPr>
          <a:lstStyle/>
          <a:p>
            <a:r>
              <a:rPr lang="en-US" sz="1600" b="1" dirty="0">
                <a:solidFill>
                  <a:srgbClr val="FF0000"/>
                </a:solidFill>
              </a:rPr>
              <a:t>Lead Electrical Engineer </a:t>
            </a:r>
            <a:r>
              <a:rPr lang="en-US" sz="1600" dirty="0">
                <a:solidFill>
                  <a:srgbClr val="FF0000"/>
                </a:solidFill>
              </a:rPr>
              <a:t> </a:t>
            </a:r>
          </a:p>
          <a:p>
            <a:endParaRPr lang="en-US" sz="1600" dirty="0">
              <a:solidFill>
                <a:srgbClr val="FF0000"/>
              </a:solidFill>
            </a:endParaRPr>
          </a:p>
          <a:p>
            <a:r>
              <a:rPr lang="en-US" sz="1600" b="1" dirty="0">
                <a:solidFill>
                  <a:srgbClr val="FF0000"/>
                </a:solidFill>
              </a:rPr>
              <a:t>Managed &amp; Delivered</a:t>
            </a:r>
            <a:r>
              <a:rPr lang="en-US" sz="1600" dirty="0">
                <a:solidFill>
                  <a:srgbClr val="FF0000"/>
                </a:solidFill>
              </a:rPr>
              <a:t> multi MM Projects</a:t>
            </a:r>
          </a:p>
          <a:p>
            <a:endParaRPr lang="en-US" sz="1600" dirty="0">
              <a:solidFill>
                <a:srgbClr val="FF0000"/>
              </a:solidFill>
            </a:endParaRPr>
          </a:p>
          <a:p>
            <a:r>
              <a:rPr lang="en-US" sz="1600" b="1" dirty="0">
                <a:solidFill>
                  <a:srgbClr val="FF0000"/>
                </a:solidFill>
              </a:rPr>
              <a:t>Notified  Body – Offshore Class Certificate</a:t>
            </a:r>
          </a:p>
          <a:p>
            <a:endParaRPr lang="en-US" sz="1600" b="1" dirty="0">
              <a:solidFill>
                <a:srgbClr val="FF0000"/>
              </a:solidFill>
            </a:endParaRPr>
          </a:p>
          <a:p>
            <a:pPr lvl="1"/>
            <a:r>
              <a:rPr lang="en-US" sz="1600" b="1" dirty="0">
                <a:solidFill>
                  <a:srgbClr val="FF0000"/>
                </a:solidFill>
              </a:rPr>
              <a:t>Interpretation </a:t>
            </a:r>
          </a:p>
          <a:p>
            <a:pPr lvl="1"/>
            <a:r>
              <a:rPr lang="en-US" sz="1600" b="1" dirty="0">
                <a:solidFill>
                  <a:srgbClr val="FF0000"/>
                </a:solidFill>
              </a:rPr>
              <a:t>Equivalent level of safety</a:t>
            </a:r>
          </a:p>
          <a:p>
            <a:endParaRPr lang="en-GB" sz="1600" dirty="0">
              <a:solidFill>
                <a:srgbClr val="FF0000"/>
              </a:solidFill>
            </a:endParaRPr>
          </a:p>
        </p:txBody>
      </p:sp>
      <p:sp>
        <p:nvSpPr>
          <p:cNvPr id="24" name="TextBox 23">
            <a:extLst>
              <a:ext uri="{FF2B5EF4-FFF2-40B4-BE49-F238E27FC236}">
                <a16:creationId xmlns:a16="http://schemas.microsoft.com/office/drawing/2014/main" id="{D536AB41-7C18-2BB5-1779-52F196945683}"/>
              </a:ext>
            </a:extLst>
          </p:cNvPr>
          <p:cNvSpPr txBox="1"/>
          <p:nvPr/>
        </p:nvSpPr>
        <p:spPr>
          <a:xfrm>
            <a:off x="263352" y="155640"/>
            <a:ext cx="10153128" cy="646331"/>
          </a:xfrm>
          <a:prstGeom prst="rect">
            <a:avLst/>
          </a:prstGeom>
          <a:noFill/>
        </p:spPr>
        <p:txBody>
          <a:bodyPr wrap="square" rtlCol="0">
            <a:spAutoFit/>
          </a:bodyPr>
          <a:lstStyle/>
          <a:p>
            <a:r>
              <a:rPr lang="en-US" sz="3600" b="1" dirty="0">
                <a:latin typeface="+mj-lt"/>
                <a:ea typeface="+mj-ea"/>
                <a:cs typeface="+mj-cs"/>
              </a:rPr>
              <a:t>  Career Overview prior CERN – O&amp;G</a:t>
            </a:r>
            <a:endParaRPr lang="en-GB" sz="3600" b="1" dirty="0"/>
          </a:p>
        </p:txBody>
      </p:sp>
      <p:sp>
        <p:nvSpPr>
          <p:cNvPr id="27" name="Rectangle 26">
            <a:extLst>
              <a:ext uri="{FF2B5EF4-FFF2-40B4-BE49-F238E27FC236}">
                <a16:creationId xmlns:a16="http://schemas.microsoft.com/office/drawing/2014/main" id="{97AA8BB7-0CE3-E7DB-3B93-40AB76DB2F9D}"/>
              </a:ext>
            </a:extLst>
          </p:cNvPr>
          <p:cNvSpPr/>
          <p:nvPr/>
        </p:nvSpPr>
        <p:spPr>
          <a:xfrm>
            <a:off x="418569" y="837873"/>
            <a:ext cx="9061807" cy="430887"/>
          </a:xfrm>
          <a:prstGeom prst="rect">
            <a:avLst/>
          </a:prstGeom>
        </p:spPr>
        <p:txBody>
          <a:bodyPr wrap="square">
            <a:spAutoFit/>
          </a:bodyPr>
          <a:lstStyle/>
          <a:p>
            <a:r>
              <a:rPr lang="en-GB" sz="2200" dirty="0"/>
              <a:t>12+ year experience in Electrical and Safety Critical Systems Design</a:t>
            </a:r>
          </a:p>
        </p:txBody>
      </p:sp>
      <p:grpSp>
        <p:nvGrpSpPr>
          <p:cNvPr id="28" name="Group 27">
            <a:extLst>
              <a:ext uri="{FF2B5EF4-FFF2-40B4-BE49-F238E27FC236}">
                <a16:creationId xmlns:a16="http://schemas.microsoft.com/office/drawing/2014/main" id="{F134F5A3-C981-2BBC-D636-4BC02A5E2C0C}"/>
              </a:ext>
            </a:extLst>
          </p:cNvPr>
          <p:cNvGrpSpPr/>
          <p:nvPr/>
        </p:nvGrpSpPr>
        <p:grpSpPr>
          <a:xfrm>
            <a:off x="569051" y="5023468"/>
            <a:ext cx="9199357" cy="1025603"/>
            <a:chOff x="-472159" y="5023468"/>
            <a:chExt cx="9199357" cy="1025603"/>
          </a:xfrm>
        </p:grpSpPr>
        <p:cxnSp>
          <p:nvCxnSpPr>
            <p:cNvPr id="29" name="Straight Connector 28">
              <a:extLst>
                <a:ext uri="{FF2B5EF4-FFF2-40B4-BE49-F238E27FC236}">
                  <a16:creationId xmlns:a16="http://schemas.microsoft.com/office/drawing/2014/main" id="{623DF400-191B-9A7F-7A86-D609A6BED88A}"/>
                </a:ext>
              </a:extLst>
            </p:cNvPr>
            <p:cNvCxnSpPr/>
            <p:nvPr/>
          </p:nvCxnSpPr>
          <p:spPr>
            <a:xfrm>
              <a:off x="446278" y="5534613"/>
              <a:ext cx="7992888" cy="0"/>
            </a:xfrm>
            <a:prstGeom prst="line">
              <a:avLst/>
            </a:prstGeom>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140E92-0F6B-A585-1BDE-10EEE80066F8}"/>
                </a:ext>
              </a:extLst>
            </p:cNvPr>
            <p:cNvCxnSpPr/>
            <p:nvPr/>
          </p:nvCxnSpPr>
          <p:spPr>
            <a:xfrm flipV="1">
              <a:off x="446278" y="5318589"/>
              <a:ext cx="0" cy="21602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347AD310-93B7-2BD1-04FD-A060D4A6FFC9}"/>
                </a:ext>
              </a:extLst>
            </p:cNvPr>
            <p:cNvCxnSpPr/>
            <p:nvPr/>
          </p:nvCxnSpPr>
          <p:spPr>
            <a:xfrm flipV="1">
              <a:off x="1958446" y="5318589"/>
              <a:ext cx="0" cy="21602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itolo 1">
              <a:extLst>
                <a:ext uri="{FF2B5EF4-FFF2-40B4-BE49-F238E27FC236}">
                  <a16:creationId xmlns:a16="http://schemas.microsoft.com/office/drawing/2014/main" id="{C20305BB-47E9-5895-0210-7C3C3A05D528}"/>
                </a:ext>
              </a:extLst>
            </p:cNvPr>
            <p:cNvSpPr txBox="1">
              <a:spLocks/>
            </p:cNvSpPr>
            <p:nvPr/>
          </p:nvSpPr>
          <p:spPr>
            <a:xfrm>
              <a:off x="1670414" y="5030557"/>
              <a:ext cx="576064" cy="288032"/>
            </a:xfrm>
            <a:prstGeom prst="rect">
              <a:avLst/>
            </a:prstGeom>
          </p:spPr>
          <p:txBody>
            <a:bodyPr vert="horz" lIns="91440" tIns="45720" rIns="91440" bIns="45720" rtlCol="0" anchor="t" anchorCtr="0">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lnSpc>
                  <a:spcPct val="110000"/>
                </a:lnSpc>
              </a:pPr>
              <a:r>
                <a:rPr lang="en-US" sz="1500" dirty="0">
                  <a:solidFill>
                    <a:srgbClr val="0C377B"/>
                  </a:solidFill>
                  <a:latin typeface="Ubuntu Light"/>
                  <a:ea typeface="+mn-ea"/>
                  <a:cs typeface="Ubuntu Light"/>
                </a:rPr>
                <a:t>2007</a:t>
              </a:r>
            </a:p>
            <a:p>
              <a:pPr algn="just">
                <a:lnSpc>
                  <a:spcPct val="110000"/>
                </a:lnSpc>
              </a:pPr>
              <a:endParaRPr lang="en-US" sz="1000" b="1" dirty="0"/>
            </a:p>
            <a:p>
              <a:pPr marL="342900" indent="-342900" algn="just">
                <a:lnSpc>
                  <a:spcPct val="124000"/>
                </a:lnSpc>
                <a:buClr>
                  <a:schemeClr val="tx1"/>
                </a:buClr>
                <a:buFont typeface="Wingdings" panose="05000000000000000000" pitchFamily="2" charset="2"/>
                <a:buChar char="§"/>
              </a:pPr>
              <a:endParaRPr lang="en-GB" sz="1600" dirty="0">
                <a:solidFill>
                  <a:srgbClr val="0C377B"/>
                </a:solidFill>
                <a:latin typeface="Ubuntu Light"/>
                <a:ea typeface="+mn-ea"/>
                <a:cs typeface="Ubuntu Light"/>
              </a:endParaRPr>
            </a:p>
          </p:txBody>
        </p:sp>
        <p:sp>
          <p:nvSpPr>
            <p:cNvPr id="33" name="Titolo 1">
              <a:extLst>
                <a:ext uri="{FF2B5EF4-FFF2-40B4-BE49-F238E27FC236}">
                  <a16:creationId xmlns:a16="http://schemas.microsoft.com/office/drawing/2014/main" id="{495F0DE1-6B9C-3A4A-F32E-36BCC366DBF3}"/>
                </a:ext>
              </a:extLst>
            </p:cNvPr>
            <p:cNvSpPr txBox="1">
              <a:spLocks/>
            </p:cNvSpPr>
            <p:nvPr/>
          </p:nvSpPr>
          <p:spPr>
            <a:xfrm>
              <a:off x="3254590" y="5030557"/>
              <a:ext cx="576064" cy="288032"/>
            </a:xfrm>
            <a:prstGeom prst="rect">
              <a:avLst/>
            </a:prstGeom>
          </p:spPr>
          <p:txBody>
            <a:bodyPr vert="horz" lIns="91440" tIns="45720" rIns="91440" bIns="45720" rtlCol="0" anchor="t" anchorCtr="0">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lnSpc>
                  <a:spcPct val="110000"/>
                </a:lnSpc>
              </a:pPr>
              <a:r>
                <a:rPr lang="en-US" sz="1500" dirty="0">
                  <a:solidFill>
                    <a:srgbClr val="0C377B"/>
                  </a:solidFill>
                  <a:latin typeface="Ubuntu Light"/>
                  <a:ea typeface="+mn-ea"/>
                  <a:cs typeface="Ubuntu Light"/>
                </a:rPr>
                <a:t>2013</a:t>
              </a:r>
            </a:p>
            <a:p>
              <a:pPr algn="just">
                <a:lnSpc>
                  <a:spcPct val="110000"/>
                </a:lnSpc>
              </a:pPr>
              <a:endParaRPr lang="en-US" sz="1000" b="1" dirty="0"/>
            </a:p>
            <a:p>
              <a:pPr marL="342900" indent="-342900" algn="just">
                <a:lnSpc>
                  <a:spcPct val="124000"/>
                </a:lnSpc>
                <a:buClr>
                  <a:schemeClr val="tx1"/>
                </a:buClr>
                <a:buFont typeface="Wingdings" panose="05000000000000000000" pitchFamily="2" charset="2"/>
                <a:buChar char="§"/>
              </a:pPr>
              <a:endParaRPr lang="en-GB" sz="1600" dirty="0">
                <a:solidFill>
                  <a:srgbClr val="0C377B"/>
                </a:solidFill>
                <a:latin typeface="Ubuntu Light"/>
                <a:ea typeface="+mn-ea"/>
                <a:cs typeface="Ubuntu Light"/>
              </a:endParaRPr>
            </a:p>
          </p:txBody>
        </p:sp>
        <p:sp>
          <p:nvSpPr>
            <p:cNvPr id="34" name="Titolo 1">
              <a:extLst>
                <a:ext uri="{FF2B5EF4-FFF2-40B4-BE49-F238E27FC236}">
                  <a16:creationId xmlns:a16="http://schemas.microsoft.com/office/drawing/2014/main" id="{653A02F1-8415-037C-4C55-50537AF99DDB}"/>
                </a:ext>
              </a:extLst>
            </p:cNvPr>
            <p:cNvSpPr txBox="1">
              <a:spLocks/>
            </p:cNvSpPr>
            <p:nvPr/>
          </p:nvSpPr>
          <p:spPr>
            <a:xfrm>
              <a:off x="-472159" y="5639209"/>
              <a:ext cx="1638517" cy="406266"/>
            </a:xfrm>
            <a:prstGeom prst="rect">
              <a:avLst/>
            </a:prstGeom>
            <a:solidFill>
              <a:schemeClr val="bg1">
                <a:lumMod val="95000"/>
              </a:schemeClr>
            </a:solidFill>
            <a:ln w="12700">
              <a:solidFill>
                <a:schemeClr val="accent1"/>
              </a:solidFill>
            </a:ln>
          </p:spPr>
          <p:txBody>
            <a:bodyPr vert="horz" lIns="91440" tIns="45720" rIns="91440" bIns="45720" rtlCol="0" anchor="t"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10000"/>
                </a:lnSpc>
              </a:pPr>
              <a:r>
                <a:rPr lang="en-GB" sz="1000" b="1" dirty="0">
                  <a:solidFill>
                    <a:srgbClr val="FF0000"/>
                  </a:solidFill>
                  <a:latin typeface="+mn-lt"/>
                  <a:ea typeface="+mn-ea"/>
                  <a:cs typeface="Ubuntu Light"/>
                </a:rPr>
                <a:t>Master of Science from </a:t>
              </a:r>
              <a:r>
                <a:rPr lang="en-US" sz="1000" b="1" dirty="0">
                  <a:solidFill>
                    <a:srgbClr val="FF0000"/>
                  </a:solidFill>
                  <a:latin typeface="+mn-lt"/>
                  <a:ea typeface="+mn-ea"/>
                  <a:cs typeface="Ubuntu Light"/>
                </a:rPr>
                <a:t>Turin Polytechnic, Italy</a:t>
              </a:r>
              <a:endParaRPr lang="en-GB" sz="1000" b="1" dirty="0">
                <a:solidFill>
                  <a:srgbClr val="FF0000"/>
                </a:solidFill>
                <a:latin typeface="+mn-lt"/>
                <a:ea typeface="+mn-ea"/>
                <a:cs typeface="Ubuntu Light"/>
              </a:endParaRPr>
            </a:p>
          </p:txBody>
        </p:sp>
        <p:sp>
          <p:nvSpPr>
            <p:cNvPr id="35" name="Titolo 1">
              <a:extLst>
                <a:ext uri="{FF2B5EF4-FFF2-40B4-BE49-F238E27FC236}">
                  <a16:creationId xmlns:a16="http://schemas.microsoft.com/office/drawing/2014/main" id="{BEFDFC60-7D14-17E3-01BD-2D6C0D2F8D00}"/>
                </a:ext>
              </a:extLst>
            </p:cNvPr>
            <p:cNvSpPr txBox="1">
              <a:spLocks/>
            </p:cNvSpPr>
            <p:nvPr/>
          </p:nvSpPr>
          <p:spPr>
            <a:xfrm>
              <a:off x="4838766" y="5030557"/>
              <a:ext cx="576064" cy="288032"/>
            </a:xfrm>
            <a:prstGeom prst="rect">
              <a:avLst/>
            </a:prstGeom>
          </p:spPr>
          <p:txBody>
            <a:bodyPr vert="horz" lIns="91440" tIns="45720" rIns="91440" bIns="45720" rtlCol="0" anchor="t" anchorCtr="0">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lnSpc>
                  <a:spcPct val="110000"/>
                </a:lnSpc>
              </a:pPr>
              <a:r>
                <a:rPr lang="en-US" sz="1500" dirty="0">
                  <a:solidFill>
                    <a:srgbClr val="0C377B"/>
                  </a:solidFill>
                  <a:latin typeface="Ubuntu Light"/>
                  <a:ea typeface="+mn-ea"/>
                  <a:cs typeface="Ubuntu Light"/>
                </a:rPr>
                <a:t>2016</a:t>
              </a:r>
            </a:p>
            <a:p>
              <a:pPr algn="just">
                <a:lnSpc>
                  <a:spcPct val="110000"/>
                </a:lnSpc>
              </a:pPr>
              <a:endParaRPr lang="en-US" sz="1000" b="1" dirty="0"/>
            </a:p>
            <a:p>
              <a:pPr marL="342900" indent="-342900" algn="just">
                <a:lnSpc>
                  <a:spcPct val="124000"/>
                </a:lnSpc>
                <a:buClr>
                  <a:schemeClr val="tx1"/>
                </a:buClr>
                <a:buFont typeface="Wingdings" panose="05000000000000000000" pitchFamily="2" charset="2"/>
                <a:buChar char="§"/>
              </a:pPr>
              <a:endParaRPr lang="en-GB" sz="1600" dirty="0">
                <a:solidFill>
                  <a:srgbClr val="0C377B"/>
                </a:solidFill>
                <a:latin typeface="Ubuntu Light"/>
                <a:ea typeface="+mn-ea"/>
                <a:cs typeface="Ubuntu Light"/>
              </a:endParaRPr>
            </a:p>
          </p:txBody>
        </p:sp>
        <p:cxnSp>
          <p:nvCxnSpPr>
            <p:cNvPr id="36" name="Straight Connector 35">
              <a:extLst>
                <a:ext uri="{FF2B5EF4-FFF2-40B4-BE49-F238E27FC236}">
                  <a16:creationId xmlns:a16="http://schemas.microsoft.com/office/drawing/2014/main" id="{2F01B5D3-DA91-E4A2-7A05-69B2333A3D5E}"/>
                </a:ext>
              </a:extLst>
            </p:cNvPr>
            <p:cNvCxnSpPr/>
            <p:nvPr/>
          </p:nvCxnSpPr>
          <p:spPr>
            <a:xfrm flipV="1">
              <a:off x="3542622" y="5318589"/>
              <a:ext cx="0" cy="21602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08AE2D80-EE30-7B36-E5AB-75AFCADB349F}"/>
                </a:ext>
              </a:extLst>
            </p:cNvPr>
            <p:cNvCxnSpPr/>
            <p:nvPr/>
          </p:nvCxnSpPr>
          <p:spPr>
            <a:xfrm flipV="1">
              <a:off x="5126798" y="5318589"/>
              <a:ext cx="0" cy="21602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Titolo 1">
              <a:extLst>
                <a:ext uri="{FF2B5EF4-FFF2-40B4-BE49-F238E27FC236}">
                  <a16:creationId xmlns:a16="http://schemas.microsoft.com/office/drawing/2014/main" id="{3015D43E-D622-DFC6-6A5B-D704A7AD86BF}"/>
                </a:ext>
              </a:extLst>
            </p:cNvPr>
            <p:cNvSpPr txBox="1">
              <a:spLocks/>
            </p:cNvSpPr>
            <p:nvPr/>
          </p:nvSpPr>
          <p:spPr>
            <a:xfrm>
              <a:off x="1238366" y="5635612"/>
              <a:ext cx="6162336" cy="413459"/>
            </a:xfrm>
            <a:prstGeom prst="rect">
              <a:avLst/>
            </a:prstGeom>
            <a:solidFill>
              <a:schemeClr val="bg1">
                <a:lumMod val="95000"/>
              </a:schemeClr>
            </a:solidFill>
            <a:ln>
              <a:solidFill>
                <a:schemeClr val="accent1"/>
              </a:solidFill>
            </a:ln>
          </p:spPr>
          <p:txBody>
            <a:bodyPr vert="horz" lIns="91440" tIns="45720" rIns="91440" bIns="45720" rtlCol="0" anchor="t" anchorCtr="0">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lnSpc>
                  <a:spcPct val="110000"/>
                </a:lnSpc>
              </a:pPr>
              <a:r>
                <a:rPr lang="en-US" sz="1300" b="1" dirty="0">
                  <a:solidFill>
                    <a:srgbClr val="FF0000"/>
                  </a:solidFill>
                  <a:latin typeface="+mn-lt"/>
                  <a:ea typeface="+mn-ea"/>
                  <a:cs typeface="Ubuntu Light"/>
                </a:rPr>
                <a:t>12+years experience in Design and Installation of Main Power and Emergency Generation and distribution, Safety and Control systems on Floating Production Storage and Offloading platforms </a:t>
              </a:r>
              <a:endParaRPr lang="en-US" sz="1300" b="1" dirty="0">
                <a:latin typeface="+mn-lt"/>
              </a:endParaRPr>
            </a:p>
            <a:p>
              <a:pPr marL="342900" indent="-342900" algn="just">
                <a:lnSpc>
                  <a:spcPct val="124000"/>
                </a:lnSpc>
                <a:buClr>
                  <a:schemeClr val="tx1"/>
                </a:buClr>
                <a:buFont typeface="Wingdings" panose="05000000000000000000" pitchFamily="2" charset="2"/>
                <a:buChar char="§"/>
              </a:pPr>
              <a:endParaRPr lang="en-GB" sz="1600" dirty="0">
                <a:solidFill>
                  <a:srgbClr val="0C377B"/>
                </a:solidFill>
                <a:latin typeface="Ubuntu Light"/>
                <a:ea typeface="+mn-ea"/>
                <a:cs typeface="Ubuntu Light"/>
              </a:endParaRPr>
            </a:p>
          </p:txBody>
        </p:sp>
        <p:cxnSp>
          <p:nvCxnSpPr>
            <p:cNvPr id="39" name="Straight Connector 38">
              <a:extLst>
                <a:ext uri="{FF2B5EF4-FFF2-40B4-BE49-F238E27FC236}">
                  <a16:creationId xmlns:a16="http://schemas.microsoft.com/office/drawing/2014/main" id="{B5A89FCA-7B77-784D-01B0-7E0B2E628B09}"/>
                </a:ext>
              </a:extLst>
            </p:cNvPr>
            <p:cNvCxnSpPr/>
            <p:nvPr/>
          </p:nvCxnSpPr>
          <p:spPr>
            <a:xfrm flipV="1">
              <a:off x="8439166" y="5318589"/>
              <a:ext cx="0" cy="21602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Titolo 1">
              <a:extLst>
                <a:ext uri="{FF2B5EF4-FFF2-40B4-BE49-F238E27FC236}">
                  <a16:creationId xmlns:a16="http://schemas.microsoft.com/office/drawing/2014/main" id="{9E3D1622-B19E-B946-498B-A5AA5E26A155}"/>
                </a:ext>
              </a:extLst>
            </p:cNvPr>
            <p:cNvSpPr txBox="1">
              <a:spLocks/>
            </p:cNvSpPr>
            <p:nvPr/>
          </p:nvSpPr>
          <p:spPr>
            <a:xfrm>
              <a:off x="8151134" y="5030557"/>
              <a:ext cx="576064" cy="288032"/>
            </a:xfrm>
            <a:prstGeom prst="rect">
              <a:avLst/>
            </a:prstGeom>
          </p:spPr>
          <p:txBody>
            <a:bodyPr vert="horz" lIns="91440" tIns="45720" rIns="91440" bIns="45720" rtlCol="0" anchor="t" anchorCtr="0">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lnSpc>
                  <a:spcPct val="110000"/>
                </a:lnSpc>
              </a:pPr>
              <a:r>
                <a:rPr lang="en-US" sz="1500" dirty="0">
                  <a:solidFill>
                    <a:srgbClr val="0C377B"/>
                  </a:solidFill>
                  <a:latin typeface="Ubuntu Light"/>
                  <a:ea typeface="+mn-ea"/>
                  <a:cs typeface="Ubuntu Light"/>
                </a:rPr>
                <a:t>20XX</a:t>
              </a:r>
            </a:p>
            <a:p>
              <a:pPr algn="just">
                <a:lnSpc>
                  <a:spcPct val="110000"/>
                </a:lnSpc>
              </a:pPr>
              <a:endParaRPr lang="en-US" sz="1000" b="1" dirty="0"/>
            </a:p>
            <a:p>
              <a:pPr marL="342900" indent="-342900" algn="just">
                <a:lnSpc>
                  <a:spcPct val="124000"/>
                </a:lnSpc>
                <a:buClr>
                  <a:schemeClr val="tx1"/>
                </a:buClr>
                <a:buFont typeface="Wingdings" panose="05000000000000000000" pitchFamily="2" charset="2"/>
                <a:buChar char="§"/>
              </a:pPr>
              <a:endParaRPr lang="en-GB" sz="1600" dirty="0">
                <a:solidFill>
                  <a:srgbClr val="0C377B"/>
                </a:solidFill>
                <a:latin typeface="Ubuntu Light"/>
                <a:ea typeface="+mn-ea"/>
                <a:cs typeface="Ubuntu Light"/>
              </a:endParaRPr>
            </a:p>
          </p:txBody>
        </p:sp>
        <p:sp>
          <p:nvSpPr>
            <p:cNvPr id="41" name="Titolo 1">
              <a:extLst>
                <a:ext uri="{FF2B5EF4-FFF2-40B4-BE49-F238E27FC236}">
                  <a16:creationId xmlns:a16="http://schemas.microsoft.com/office/drawing/2014/main" id="{5A6E27B0-322D-44EF-B381-37107530DFB6}"/>
                </a:ext>
              </a:extLst>
            </p:cNvPr>
            <p:cNvSpPr txBox="1">
              <a:spLocks/>
            </p:cNvSpPr>
            <p:nvPr/>
          </p:nvSpPr>
          <p:spPr>
            <a:xfrm>
              <a:off x="238561" y="5023468"/>
              <a:ext cx="576064" cy="288032"/>
            </a:xfrm>
            <a:prstGeom prst="rect">
              <a:avLst/>
            </a:prstGeom>
          </p:spPr>
          <p:txBody>
            <a:bodyPr vert="horz" lIns="91440" tIns="45720" rIns="91440" bIns="45720" rtlCol="0" anchor="t" anchorCtr="0">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lnSpc>
                  <a:spcPct val="110000"/>
                </a:lnSpc>
              </a:pPr>
              <a:r>
                <a:rPr lang="en-US" sz="1500" dirty="0">
                  <a:solidFill>
                    <a:srgbClr val="0C377B"/>
                  </a:solidFill>
                  <a:latin typeface="Ubuntu Light"/>
                  <a:ea typeface="+mn-ea"/>
                  <a:cs typeface="Ubuntu Light"/>
                </a:rPr>
                <a:t>2004</a:t>
              </a:r>
            </a:p>
            <a:p>
              <a:pPr algn="just">
                <a:lnSpc>
                  <a:spcPct val="110000"/>
                </a:lnSpc>
              </a:pPr>
              <a:endParaRPr lang="en-US" sz="1000" b="1" dirty="0"/>
            </a:p>
            <a:p>
              <a:pPr marL="342900" indent="-342900" algn="just">
                <a:lnSpc>
                  <a:spcPct val="124000"/>
                </a:lnSpc>
                <a:buClr>
                  <a:schemeClr val="tx1"/>
                </a:buClr>
                <a:buFont typeface="Wingdings" panose="05000000000000000000" pitchFamily="2" charset="2"/>
                <a:buChar char="§"/>
              </a:pPr>
              <a:endParaRPr lang="en-GB" sz="1600" dirty="0">
                <a:solidFill>
                  <a:srgbClr val="0C377B"/>
                </a:solidFill>
                <a:latin typeface="Ubuntu Light"/>
                <a:ea typeface="+mn-ea"/>
                <a:cs typeface="Ubuntu Light"/>
              </a:endParaRPr>
            </a:p>
          </p:txBody>
        </p:sp>
      </p:grpSp>
      <p:pic>
        <p:nvPicPr>
          <p:cNvPr id="4" name="Picture 3" descr="A diagram of a ship in the ocean&#10;&#10;Description automatically generated">
            <a:extLst>
              <a:ext uri="{FF2B5EF4-FFF2-40B4-BE49-F238E27FC236}">
                <a16:creationId xmlns:a16="http://schemas.microsoft.com/office/drawing/2014/main" id="{900E3128-3771-82AE-EAEA-6D8B58AA9A5C}"/>
              </a:ext>
            </a:extLst>
          </p:cNvPr>
          <p:cNvPicPr>
            <a:picLocks noChangeAspect="1"/>
          </p:cNvPicPr>
          <p:nvPr/>
        </p:nvPicPr>
        <p:blipFill>
          <a:blip r:embed="rId11"/>
          <a:stretch>
            <a:fillRect/>
          </a:stretch>
        </p:blipFill>
        <p:spPr>
          <a:xfrm>
            <a:off x="4799856" y="1330650"/>
            <a:ext cx="3094966" cy="225088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500" fill="hold"/>
                                        <p:tgtEl>
                                          <p:spTgt spid="23"/>
                                        </p:tgtEl>
                                        <p:attrNameLst>
                                          <p:attrName>ppt_x</p:attrName>
                                        </p:attrNameLst>
                                      </p:cBhvr>
                                      <p:tavLst>
                                        <p:tav tm="0">
                                          <p:val>
                                            <p:strVal val="#ppt_x"/>
                                          </p:val>
                                        </p:tav>
                                        <p:tav tm="100000">
                                          <p:val>
                                            <p:strVal val="#ppt_x"/>
                                          </p:val>
                                        </p:tav>
                                      </p:tavLst>
                                    </p:anim>
                                    <p:anim calcmode="lin" valueType="num">
                                      <p:cBhvr additive="base">
                                        <p:cTn id="2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3">
                                            <p:txEl>
                                              <p:pRg st="6" end="6"/>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8" name="Slide Number Placeholder 5"/>
          <p:cNvSpPr>
            <a:spLocks noGrp="1"/>
          </p:cNvSpPr>
          <p:nvPr>
            <p:ph type="sldNum" sz="quarter" idx="16"/>
          </p:nvPr>
        </p:nvSpPr>
        <p:spPr bwMode="auto"/>
        <p:txBody>
          <a:bodyPr/>
          <a:lstStyle/>
          <a:p>
            <a:pPr>
              <a:defRPr/>
            </a:pPr>
            <a:fld id="{36B5EA5A-BC32-A742-B11B-8E7414D5B535}" type="slidenum">
              <a:rPr lang="en-US"/>
              <a:t>4</a:t>
            </a:fld>
            <a:endParaRPr lang="en-US"/>
          </a:p>
        </p:txBody>
      </p:sp>
      <p:sp>
        <p:nvSpPr>
          <p:cNvPr id="5" name="Rectangle 2">
            <a:extLst>
              <a:ext uri="{FF2B5EF4-FFF2-40B4-BE49-F238E27FC236}">
                <a16:creationId xmlns:a16="http://schemas.microsoft.com/office/drawing/2014/main" id="{B40DE133-3B78-E65E-6B75-BDBA230F8471}"/>
              </a:ext>
            </a:extLst>
          </p:cNvPr>
          <p:cNvSpPr>
            <a:spLocks noGrp="1" noChangeArrowheads="1"/>
          </p:cNvSpPr>
          <p:nvPr>
            <p:ph type="title"/>
          </p:nvPr>
        </p:nvSpPr>
        <p:spPr>
          <a:xfrm>
            <a:off x="156678" y="276771"/>
            <a:ext cx="7446962" cy="523875"/>
          </a:xfrm>
        </p:spPr>
        <p:txBody>
          <a:bodyPr/>
          <a:lstStyle/>
          <a:p>
            <a:r>
              <a:rPr lang="en-GB" dirty="0"/>
              <a:t>Regulations &amp; Class rules</a:t>
            </a:r>
          </a:p>
        </p:txBody>
      </p:sp>
      <p:sp>
        <p:nvSpPr>
          <p:cNvPr id="6" name="Rectangle 3">
            <a:extLst>
              <a:ext uri="{FF2B5EF4-FFF2-40B4-BE49-F238E27FC236}">
                <a16:creationId xmlns:a16="http://schemas.microsoft.com/office/drawing/2014/main" id="{8B4CB71C-E2DE-B59B-5D1B-C52B919BFD68}"/>
              </a:ext>
            </a:extLst>
          </p:cNvPr>
          <p:cNvSpPr txBox="1">
            <a:spLocks noChangeArrowheads="1"/>
          </p:cNvSpPr>
          <p:nvPr/>
        </p:nvSpPr>
        <p:spPr bwMode="auto">
          <a:xfrm>
            <a:off x="5773302" y="1079723"/>
            <a:ext cx="6083338" cy="4581525"/>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8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24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20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20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r>
              <a:rPr lang="en-GB" sz="1800" b="0"/>
              <a:t>Internationally recognised standard</a:t>
            </a:r>
          </a:p>
          <a:p>
            <a:r>
              <a:rPr lang="en-GB" sz="1800" b="0"/>
              <a:t>Independent verification: risk-based approach</a:t>
            </a:r>
          </a:p>
          <a:p>
            <a:endParaRPr lang="en-GB" sz="1800" b="0"/>
          </a:p>
          <a:p>
            <a:r>
              <a:rPr lang="en-GB" sz="1800" b="0"/>
              <a:t>Compliance with International Maritime Regulations ( IMO)  / Flag State requirements</a:t>
            </a:r>
          </a:p>
          <a:p>
            <a:endParaRPr lang="en-GB" sz="1800" b="0"/>
          </a:p>
          <a:p>
            <a:r>
              <a:rPr lang="en-GB" sz="1800" b="0"/>
              <a:t>Main Class  - Prescriptive approach</a:t>
            </a:r>
          </a:p>
          <a:p>
            <a:endParaRPr lang="en-GB" sz="1800" b="0" dirty="0"/>
          </a:p>
        </p:txBody>
      </p:sp>
      <p:sp>
        <p:nvSpPr>
          <p:cNvPr id="7" name="Rectangle 4">
            <a:extLst>
              <a:ext uri="{FF2B5EF4-FFF2-40B4-BE49-F238E27FC236}">
                <a16:creationId xmlns:a16="http://schemas.microsoft.com/office/drawing/2014/main" id="{E11A3538-928B-47D5-4BDD-8009D3F89189}"/>
              </a:ext>
            </a:extLst>
          </p:cNvPr>
          <p:cNvSpPr>
            <a:spLocks noChangeArrowheads="1"/>
          </p:cNvSpPr>
          <p:nvPr/>
        </p:nvSpPr>
        <p:spPr bwMode="auto">
          <a:xfrm>
            <a:off x="1843347" y="1741487"/>
            <a:ext cx="2897187" cy="3055938"/>
          </a:xfrm>
          <a:prstGeom prst="rect">
            <a:avLst/>
          </a:prstGeom>
          <a:solidFill>
            <a:srgbClr val="C9DBFF"/>
          </a:solidFill>
          <a:ln>
            <a:noFill/>
          </a:ln>
          <a:effectLst/>
          <a:extLs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folHlink"/>
                  </a:outerShdw>
                </a:effectLst>
              </a14:hiddenEffects>
            </a:ext>
          </a:extLst>
        </p:spPr>
        <p:txBody>
          <a:bodyPr wrap="none" lIns="90488" tIns="44450" rIns="90488" bIns="44450"/>
          <a:lstStyle/>
          <a:p>
            <a:r>
              <a:rPr lang="en-GB" dirty="0">
                <a:solidFill>
                  <a:srgbClr val="6598FF"/>
                </a:solidFill>
              </a:rPr>
              <a:t>Regulations, Verification</a:t>
            </a:r>
          </a:p>
        </p:txBody>
      </p:sp>
      <p:sp>
        <p:nvSpPr>
          <p:cNvPr id="9" name="Rectangle 5">
            <a:extLst>
              <a:ext uri="{FF2B5EF4-FFF2-40B4-BE49-F238E27FC236}">
                <a16:creationId xmlns:a16="http://schemas.microsoft.com/office/drawing/2014/main" id="{53E14777-8F2A-5201-B3B2-97AA09B38AF6}"/>
              </a:ext>
            </a:extLst>
          </p:cNvPr>
          <p:cNvSpPr>
            <a:spLocks noChangeArrowheads="1"/>
          </p:cNvSpPr>
          <p:nvPr/>
        </p:nvSpPr>
        <p:spPr bwMode="auto">
          <a:xfrm>
            <a:off x="1854459" y="2863851"/>
            <a:ext cx="1839913" cy="1944687"/>
          </a:xfrm>
          <a:prstGeom prst="rect">
            <a:avLst/>
          </a:prstGeom>
          <a:solidFill>
            <a:srgbClr val="003399"/>
          </a:solidFill>
          <a:ln w="12700">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nchorCtr="1"/>
          <a:lstStyle/>
          <a:p>
            <a:r>
              <a:rPr lang="en-GB">
                <a:solidFill>
                  <a:srgbClr val="C9DBFF"/>
                </a:solidFill>
              </a:rPr>
              <a:t>DNV-Class</a:t>
            </a:r>
          </a:p>
        </p:txBody>
      </p:sp>
      <p:sp>
        <p:nvSpPr>
          <p:cNvPr id="10" name="Rectangle 6">
            <a:extLst>
              <a:ext uri="{FF2B5EF4-FFF2-40B4-BE49-F238E27FC236}">
                <a16:creationId xmlns:a16="http://schemas.microsoft.com/office/drawing/2014/main" id="{9F276EBA-3040-C4B2-39FC-EA5FD9D768C1}"/>
              </a:ext>
            </a:extLst>
          </p:cNvPr>
          <p:cNvSpPr>
            <a:spLocks noChangeArrowheads="1"/>
          </p:cNvSpPr>
          <p:nvPr/>
        </p:nvSpPr>
        <p:spPr bwMode="auto">
          <a:xfrm>
            <a:off x="1863983" y="2190750"/>
            <a:ext cx="1862138" cy="673100"/>
          </a:xfrm>
          <a:prstGeom prst="rect">
            <a:avLst/>
          </a:prstGeom>
          <a:solidFill>
            <a:srgbClr val="6598FF"/>
          </a:solidFill>
          <a:ln>
            <a:noFill/>
          </a:ln>
          <a:effectLst/>
          <a:extLst>
            <a:ext uri="{91240B29-F687-4F45-9708-019B960494DF}">
              <a14:hiddenLine xmlns:a14="http://schemas.microsoft.com/office/drawing/2010/main" w="127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p>
            <a:pPr algn="ctr"/>
            <a:endParaRPr lang="en-GB" b="1"/>
          </a:p>
        </p:txBody>
      </p:sp>
      <p:sp>
        <p:nvSpPr>
          <p:cNvPr id="12" name="Rectangle 7">
            <a:extLst>
              <a:ext uri="{FF2B5EF4-FFF2-40B4-BE49-F238E27FC236}">
                <a16:creationId xmlns:a16="http://schemas.microsoft.com/office/drawing/2014/main" id="{32A86535-B215-3E59-EB9D-B2D2B28FACA0}"/>
              </a:ext>
            </a:extLst>
          </p:cNvPr>
          <p:cNvSpPr>
            <a:spLocks noChangeArrowheads="1"/>
          </p:cNvSpPr>
          <p:nvPr/>
        </p:nvSpPr>
        <p:spPr bwMode="auto">
          <a:xfrm>
            <a:off x="3702308" y="2190751"/>
            <a:ext cx="514350" cy="2617787"/>
          </a:xfrm>
          <a:prstGeom prst="rect">
            <a:avLst/>
          </a:prstGeom>
          <a:solidFill>
            <a:srgbClr val="6598FF"/>
          </a:solidFill>
          <a:ln>
            <a:noFill/>
          </a:ln>
          <a:effectLst/>
          <a:extLst>
            <a:ext uri="{91240B29-F687-4F45-9708-019B960494DF}">
              <a14:hiddenLine xmlns:a14="http://schemas.microsoft.com/office/drawing/2010/main" w="1270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p>
            <a:pPr algn="ctr"/>
            <a:endParaRPr lang="en-GB" b="1" dirty="0">
              <a:solidFill>
                <a:schemeClr val="tx2"/>
              </a:solidFill>
            </a:endParaRPr>
          </a:p>
        </p:txBody>
      </p:sp>
      <p:sp>
        <p:nvSpPr>
          <p:cNvPr id="13" name="Line 8">
            <a:extLst>
              <a:ext uri="{FF2B5EF4-FFF2-40B4-BE49-F238E27FC236}">
                <a16:creationId xmlns:a16="http://schemas.microsoft.com/office/drawing/2014/main" id="{22D258FD-51F0-705F-2B24-167494F2FBAF}"/>
              </a:ext>
            </a:extLst>
          </p:cNvPr>
          <p:cNvSpPr>
            <a:spLocks noChangeShapeType="1"/>
          </p:cNvSpPr>
          <p:nvPr/>
        </p:nvSpPr>
        <p:spPr bwMode="auto">
          <a:xfrm>
            <a:off x="1840171" y="1260475"/>
            <a:ext cx="0" cy="3567112"/>
          </a:xfrm>
          <a:prstGeom prst="line">
            <a:avLst/>
          </a:prstGeom>
          <a:noFill/>
          <a:ln w="76200">
            <a:solidFill>
              <a:srgbClr val="003399"/>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 name="Rectangle 9">
            <a:extLst>
              <a:ext uri="{FF2B5EF4-FFF2-40B4-BE49-F238E27FC236}">
                <a16:creationId xmlns:a16="http://schemas.microsoft.com/office/drawing/2014/main" id="{CD4BE7D8-D7DF-B190-DADF-DE9399962985}"/>
              </a:ext>
            </a:extLst>
          </p:cNvPr>
          <p:cNvSpPr>
            <a:spLocks noChangeArrowheads="1"/>
          </p:cNvSpPr>
          <p:nvPr/>
        </p:nvSpPr>
        <p:spPr bwMode="auto">
          <a:xfrm>
            <a:off x="2179896" y="4897437"/>
            <a:ext cx="2197100" cy="287338"/>
          </a:xfrm>
          <a:prstGeom prst="rect">
            <a:avLst/>
          </a:prstGeom>
          <a:solidFill>
            <a:srgbClr val="003399"/>
          </a:solidFill>
          <a:ln>
            <a:noFill/>
          </a:ln>
          <a:effectLst/>
          <a:extLst>
            <a:ext uri="{91240B29-F687-4F45-9708-019B960494DF}">
              <a14:hiddenLine xmlns:a14="http://schemas.microsoft.com/office/drawing/2010/main" w="12700">
                <a:solidFill>
                  <a:schemeClr val="accent1"/>
                </a:solidFill>
                <a:miter lim="800000"/>
                <a:headEnd/>
                <a:tailEnd/>
              </a14:hiddenLine>
            </a:ext>
            <a:ext uri="{AF507438-7753-43E0-B8FC-AC1667EBCBE1}">
              <a14:hiddenEffects xmlns:a14="http://schemas.microsoft.com/office/drawing/2010/main">
                <a:effectLst>
                  <a:outerShdw dist="125724" dir="2700000" algn="ctr" rotWithShape="0">
                    <a:schemeClr val="bg2"/>
                  </a:outerShdw>
                </a:effectLst>
              </a14:hiddenEffects>
            </a:ext>
          </a:extLst>
        </p:spPr>
        <p:txBody>
          <a:bodyPr wrap="none" lIns="90488" tIns="44450" rIns="90488" bIns="44450" anchor="ctr"/>
          <a:lstStyle/>
          <a:p>
            <a:pPr algn="ctr"/>
            <a:r>
              <a:rPr lang="en-GB">
                <a:solidFill>
                  <a:schemeClr val="bg1"/>
                </a:solidFill>
              </a:rPr>
              <a:t>Work Scope</a:t>
            </a:r>
          </a:p>
        </p:txBody>
      </p:sp>
      <p:sp>
        <p:nvSpPr>
          <p:cNvPr id="15" name="Line 10">
            <a:extLst>
              <a:ext uri="{FF2B5EF4-FFF2-40B4-BE49-F238E27FC236}">
                <a16:creationId xmlns:a16="http://schemas.microsoft.com/office/drawing/2014/main" id="{BF0D8965-0148-B134-6A9E-908D2492FE39}"/>
              </a:ext>
            </a:extLst>
          </p:cNvPr>
          <p:cNvSpPr>
            <a:spLocks noChangeShapeType="1"/>
          </p:cNvSpPr>
          <p:nvPr/>
        </p:nvSpPr>
        <p:spPr bwMode="auto">
          <a:xfrm>
            <a:off x="1805247" y="4819650"/>
            <a:ext cx="3419475" cy="4762"/>
          </a:xfrm>
          <a:prstGeom prst="line">
            <a:avLst/>
          </a:prstGeom>
          <a:noFill/>
          <a:ln w="50800">
            <a:solidFill>
              <a:srgbClr val="003399"/>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 name="Rectangle 11">
            <a:extLst>
              <a:ext uri="{FF2B5EF4-FFF2-40B4-BE49-F238E27FC236}">
                <a16:creationId xmlns:a16="http://schemas.microsoft.com/office/drawing/2014/main" id="{ABCD6ACA-C0F9-174D-CF2F-CD16C2A877B1}"/>
              </a:ext>
            </a:extLst>
          </p:cNvPr>
          <p:cNvSpPr>
            <a:spLocks noChangeArrowheads="1"/>
          </p:cNvSpPr>
          <p:nvPr/>
        </p:nvSpPr>
        <p:spPr bwMode="auto">
          <a:xfrm rot="-5400000">
            <a:off x="505878" y="3107532"/>
            <a:ext cx="2157413" cy="263525"/>
          </a:xfrm>
          <a:prstGeom prst="rect">
            <a:avLst/>
          </a:prstGeom>
          <a:solidFill>
            <a:srgbClr val="003399"/>
          </a:solidFill>
          <a:ln>
            <a:noFill/>
          </a:ln>
          <a:effectLst/>
          <a:extLst>
            <a:ext uri="{91240B29-F687-4F45-9708-019B960494DF}">
              <a14:hiddenLine xmlns:a14="http://schemas.microsoft.com/office/drawing/2010/main" w="12700" algn="ctr">
                <a:solidFill>
                  <a:schemeClr val="accent1"/>
                </a:solidFill>
                <a:miter lim="800000"/>
                <a:headEnd/>
                <a:tailEnd/>
              </a14:hiddenLine>
            </a:ext>
            <a:ext uri="{AF507438-7753-43E0-B8FC-AC1667EBCBE1}">
              <a14:hiddenEffects xmlns:a14="http://schemas.microsoft.com/office/drawing/2010/main">
                <a:effectLst>
                  <a:outerShdw dist="125724" dir="2700000" algn="ctr" rotWithShape="0">
                    <a:schemeClr val="bg2"/>
                  </a:outerShdw>
                </a:effectLst>
              </a14:hiddenEffects>
            </a:ext>
          </a:extLst>
        </p:spPr>
        <p:txBody>
          <a:bodyPr wrap="none" lIns="90488" tIns="44450" rIns="90488" bIns="44450" anchor="ctr"/>
          <a:lstStyle/>
          <a:p>
            <a:pPr algn="ctr"/>
            <a:r>
              <a:rPr lang="en-GB">
                <a:solidFill>
                  <a:schemeClr val="bg1"/>
                </a:solidFill>
              </a:rPr>
              <a:t>Requirements</a:t>
            </a:r>
          </a:p>
        </p:txBody>
      </p:sp>
      <p:sp>
        <p:nvSpPr>
          <p:cNvPr id="17" name="Text Box 12">
            <a:extLst>
              <a:ext uri="{FF2B5EF4-FFF2-40B4-BE49-F238E27FC236}">
                <a16:creationId xmlns:a16="http://schemas.microsoft.com/office/drawing/2014/main" id="{5136DFA5-62DC-F9A8-FE64-C07422D88833}"/>
              </a:ext>
            </a:extLst>
          </p:cNvPr>
          <p:cNvSpPr txBox="1">
            <a:spLocks noChangeArrowheads="1"/>
          </p:cNvSpPr>
          <p:nvPr/>
        </p:nvSpPr>
        <p:spPr bwMode="auto">
          <a:xfrm>
            <a:off x="1848109" y="2519363"/>
            <a:ext cx="695325" cy="366713"/>
          </a:xfrm>
          <a:prstGeom prst="rect">
            <a:avLst/>
          </a:prstGeom>
          <a:noFill/>
          <a:ln>
            <a:noFill/>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1270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GB" dirty="0">
                <a:solidFill>
                  <a:srgbClr val="003399"/>
                </a:solidFill>
              </a:rPr>
              <a:t>Flag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2" grpId="0" animBg="1"/>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119336" y="373593"/>
            <a:ext cx="6192688" cy="1065742"/>
          </a:xfrm>
        </p:spPr>
        <p:txBody>
          <a:bodyPr/>
          <a:lstStyle/>
          <a:p>
            <a:pPr>
              <a:defRPr/>
            </a:pPr>
            <a:r>
              <a:rPr lang="en-US" dirty="0"/>
              <a:t>Safety in Oil &amp;Gas Industry</a:t>
            </a:r>
            <a:endParaRPr dirty="0"/>
          </a:p>
        </p:txBody>
      </p:sp>
      <p:sp>
        <p:nvSpPr>
          <p:cNvPr id="9" name="Slide Number Placeholder 6"/>
          <p:cNvSpPr>
            <a:spLocks noGrp="1"/>
          </p:cNvSpPr>
          <p:nvPr>
            <p:ph type="sldNum" sz="quarter" idx="16"/>
          </p:nvPr>
        </p:nvSpPr>
        <p:spPr bwMode="auto"/>
        <p:txBody>
          <a:bodyPr/>
          <a:lstStyle/>
          <a:p>
            <a:pPr>
              <a:defRPr/>
            </a:pPr>
            <a:fld id="{36B5EA5A-BC32-A742-B11B-8E7414D5B535}" type="slidenum">
              <a:rPr lang="en-US"/>
              <a:t>5</a:t>
            </a:fld>
            <a:endParaRPr lang="en-US"/>
          </a:p>
        </p:txBody>
      </p:sp>
      <p:pic>
        <p:nvPicPr>
          <p:cNvPr id="12" name="Content Placeholder 2">
            <a:extLst>
              <a:ext uri="{FF2B5EF4-FFF2-40B4-BE49-F238E27FC236}">
                <a16:creationId xmlns:a16="http://schemas.microsoft.com/office/drawing/2014/main" id="{F5D0376F-ECC1-9FD4-DBB7-3C069A90FD50}"/>
              </a:ext>
            </a:extLst>
          </p:cNvPr>
          <p:cNvPicPr>
            <a:picLocks noGrp="1" noChangeAspect="1"/>
          </p:cNvPicPr>
          <p:nvPr>
            <p:ph type="pic" sz="quarter" idx="13"/>
          </p:nvPr>
        </p:nvPicPr>
        <p:blipFill>
          <a:blip r:embed="rId3"/>
          <a:srcRect l="17632" r="17632"/>
          <a:stretch>
            <a:fillRect/>
          </a:stretch>
        </p:blipFill>
        <p:spPr bwMode="auto">
          <a:xfrm>
            <a:off x="6168008" y="-7343"/>
            <a:ext cx="6024562" cy="6316663"/>
          </a:xfrm>
        </p:spPr>
      </p:pic>
      <p:sp>
        <p:nvSpPr>
          <p:cNvPr id="13" name="Content Placeholder 12">
            <a:extLst>
              <a:ext uri="{FF2B5EF4-FFF2-40B4-BE49-F238E27FC236}">
                <a16:creationId xmlns:a16="http://schemas.microsoft.com/office/drawing/2014/main" id="{9F6023FC-15DE-802F-B815-FB01F865933F}"/>
              </a:ext>
            </a:extLst>
          </p:cNvPr>
          <p:cNvSpPr txBox="1">
            <a:spLocks noGrp="1"/>
          </p:cNvSpPr>
          <p:nvPr>
            <p:ph sz="half" idx="1"/>
          </p:nvPr>
        </p:nvSpPr>
        <p:spPr bwMode="auto">
          <a:xfrm>
            <a:off x="451906" y="1213156"/>
            <a:ext cx="5616575" cy="997196"/>
          </a:xfrm>
          <a:prstGeom prst="rect">
            <a:avLst/>
          </a:prstGeom>
          <a:noFill/>
        </p:spPr>
        <p:txBody>
          <a:bodyPr wrap="square">
            <a:spAutoFit/>
          </a:bodyPr>
          <a:lstStyle/>
          <a:p>
            <a:pPr>
              <a:defRPr/>
            </a:pPr>
            <a:r>
              <a:rPr lang="en-GB" sz="1800" b="0" dirty="0"/>
              <a:t>The </a:t>
            </a:r>
            <a:r>
              <a:rPr lang="en-GB" sz="1800" dirty="0"/>
              <a:t>flammable</a:t>
            </a:r>
            <a:r>
              <a:rPr lang="en-GB" sz="1800" b="0" dirty="0"/>
              <a:t> and </a:t>
            </a:r>
            <a:r>
              <a:rPr lang="en-GB" sz="1800" dirty="0"/>
              <a:t>toxic</a:t>
            </a:r>
            <a:r>
              <a:rPr lang="en-GB" sz="1800" b="0" dirty="0"/>
              <a:t> nature of key processes  in the oil and gas industry necessitates extreme caution and </a:t>
            </a:r>
            <a:r>
              <a:rPr lang="en-GB" sz="1800" dirty="0"/>
              <a:t>risk management </a:t>
            </a:r>
            <a:r>
              <a:rPr lang="en-GB" sz="1800" b="0" dirty="0"/>
              <a:t>from </a:t>
            </a:r>
            <a:r>
              <a:rPr lang="en-GB" sz="1800" dirty="0"/>
              <a:t>extraction</a:t>
            </a:r>
            <a:r>
              <a:rPr lang="en-GB" sz="1800" b="0" dirty="0"/>
              <a:t>, to </a:t>
            </a:r>
            <a:r>
              <a:rPr lang="en-GB" sz="1800" dirty="0"/>
              <a:t>separation</a:t>
            </a:r>
            <a:r>
              <a:rPr lang="en-GB" sz="1800" b="0" dirty="0"/>
              <a:t>, </a:t>
            </a:r>
            <a:r>
              <a:rPr lang="en-GB" sz="1800" dirty="0"/>
              <a:t>storage</a:t>
            </a:r>
            <a:r>
              <a:rPr lang="en-GB" sz="1800" b="0" dirty="0"/>
              <a:t> and </a:t>
            </a:r>
            <a:r>
              <a:rPr lang="en-GB" sz="1800" dirty="0"/>
              <a:t>transportation</a:t>
            </a:r>
          </a:p>
        </p:txBody>
      </p:sp>
      <p:sp>
        <p:nvSpPr>
          <p:cNvPr id="2" name="TextBox 1">
            <a:extLst>
              <a:ext uri="{FF2B5EF4-FFF2-40B4-BE49-F238E27FC236}">
                <a16:creationId xmlns:a16="http://schemas.microsoft.com/office/drawing/2014/main" id="{8DBF6145-0331-2E84-1A91-AB99A31ED2A0}"/>
              </a:ext>
            </a:extLst>
          </p:cNvPr>
          <p:cNvSpPr txBox="1"/>
          <p:nvPr/>
        </p:nvSpPr>
        <p:spPr bwMode="auto">
          <a:xfrm>
            <a:off x="501650" y="3752850"/>
            <a:ext cx="4852610" cy="369332"/>
          </a:xfrm>
          <a:prstGeom prst="rect">
            <a:avLst/>
          </a:prstGeom>
          <a:noFill/>
        </p:spPr>
        <p:txBody>
          <a:bodyPr wrap="none" rtlCol="0">
            <a:spAutoFit/>
          </a:bodyPr>
          <a:lstStyle/>
          <a:p>
            <a:r>
              <a:rPr lang="en-GB" b="1" dirty="0">
                <a:solidFill>
                  <a:schemeClr val="tx2">
                    <a:lumMod val="50000"/>
                  </a:schemeClr>
                </a:solidFill>
              </a:rPr>
              <a:t>Accidents: </a:t>
            </a:r>
            <a:r>
              <a:rPr lang="en-GB" dirty="0">
                <a:solidFill>
                  <a:schemeClr val="tx2">
                    <a:lumMod val="50000"/>
                  </a:schemeClr>
                </a:solidFill>
              </a:rPr>
              <a:t>why do we want to identify risks?</a:t>
            </a:r>
            <a:r>
              <a:rPr lang="en-GB" sz="1800" dirty="0"/>
              <a:t> </a:t>
            </a:r>
          </a:p>
        </p:txBody>
      </p:sp>
      <p:sp>
        <p:nvSpPr>
          <p:cNvPr id="3" name="TextBox 2">
            <a:extLst>
              <a:ext uri="{FF2B5EF4-FFF2-40B4-BE49-F238E27FC236}">
                <a16:creationId xmlns:a16="http://schemas.microsoft.com/office/drawing/2014/main" id="{85BB0184-497D-587D-C462-ED34FD527560}"/>
              </a:ext>
            </a:extLst>
          </p:cNvPr>
          <p:cNvSpPr txBox="1"/>
          <p:nvPr/>
        </p:nvSpPr>
        <p:spPr bwMode="auto">
          <a:xfrm>
            <a:off x="9048328" y="29766"/>
            <a:ext cx="3012363" cy="1477328"/>
          </a:xfrm>
          <a:prstGeom prst="rect">
            <a:avLst/>
          </a:prstGeom>
          <a:noFill/>
        </p:spPr>
        <p:txBody>
          <a:bodyPr wrap="none" rtlCol="0">
            <a:spAutoFit/>
          </a:bodyPr>
          <a:lstStyle/>
          <a:p>
            <a:r>
              <a:rPr lang="en-GB" b="1" dirty="0">
                <a:solidFill>
                  <a:schemeClr val="bg1"/>
                </a:solidFill>
              </a:rPr>
              <a:t>2010: Deep Water Horizon</a:t>
            </a:r>
          </a:p>
          <a:p>
            <a:pPr marL="285750" indent="-285750">
              <a:buFont typeface="Wingdings" pitchFamily="2" charset="2"/>
              <a:buChar char="q"/>
            </a:pPr>
            <a:r>
              <a:rPr lang="en-GB" b="1" dirty="0">
                <a:solidFill>
                  <a:schemeClr val="bg1"/>
                </a:solidFill>
              </a:rPr>
              <a:t>11 fatalities</a:t>
            </a:r>
          </a:p>
          <a:p>
            <a:pPr marL="285750" indent="-285750">
              <a:buFont typeface="Wingdings" pitchFamily="2" charset="2"/>
              <a:buChar char="q"/>
            </a:pPr>
            <a:r>
              <a:rPr lang="en-GB" b="1" dirty="0">
                <a:solidFill>
                  <a:schemeClr val="bg1"/>
                </a:solidFill>
              </a:rPr>
              <a:t>Ecocide</a:t>
            </a:r>
          </a:p>
          <a:p>
            <a:pPr marL="285750" indent="-285750">
              <a:buFont typeface="Wingdings" pitchFamily="2" charset="2"/>
              <a:buChar char="q"/>
            </a:pPr>
            <a:r>
              <a:rPr lang="en-GB" b="1" dirty="0">
                <a:solidFill>
                  <a:schemeClr val="bg1"/>
                </a:solidFill>
              </a:rPr>
              <a:t>Reputation/Bankruptcy</a:t>
            </a:r>
          </a:p>
          <a:p>
            <a:r>
              <a:rPr lang="en-GB" b="1" dirty="0">
                <a:solidFill>
                  <a:schemeClr val="bg1"/>
                </a:solidFill>
              </a:rPr>
              <a:t> </a:t>
            </a:r>
            <a:endParaRPr lang="en-GB" sz="1800" dirty="0">
              <a:solidFill>
                <a:schemeClr val="bg1"/>
              </a:solidFill>
            </a:endParaRPr>
          </a:p>
        </p:txBody>
      </p:sp>
      <p:sp>
        <p:nvSpPr>
          <p:cNvPr id="6" name="TextBox 5">
            <a:extLst>
              <a:ext uri="{FF2B5EF4-FFF2-40B4-BE49-F238E27FC236}">
                <a16:creationId xmlns:a16="http://schemas.microsoft.com/office/drawing/2014/main" id="{6E1A1CDD-CEFC-3109-D146-D72C8F3AFC35}"/>
              </a:ext>
            </a:extLst>
          </p:cNvPr>
          <p:cNvSpPr txBox="1"/>
          <p:nvPr/>
        </p:nvSpPr>
        <p:spPr bwMode="auto">
          <a:xfrm>
            <a:off x="9882581" y="5113234"/>
            <a:ext cx="2121093" cy="1477328"/>
          </a:xfrm>
          <a:prstGeom prst="rect">
            <a:avLst/>
          </a:prstGeom>
          <a:noFill/>
        </p:spPr>
        <p:txBody>
          <a:bodyPr wrap="none" rtlCol="0">
            <a:spAutoFit/>
          </a:bodyPr>
          <a:lstStyle/>
          <a:p>
            <a:r>
              <a:rPr lang="en-GB" b="1" dirty="0">
                <a:solidFill>
                  <a:schemeClr val="bg1"/>
                </a:solidFill>
              </a:rPr>
              <a:t>1988: Piper Alpha</a:t>
            </a:r>
          </a:p>
          <a:p>
            <a:pPr marL="285750" indent="-285750">
              <a:buFont typeface="Wingdings" pitchFamily="2" charset="2"/>
              <a:buChar char="q"/>
            </a:pPr>
            <a:r>
              <a:rPr lang="en-GB" b="1" dirty="0">
                <a:solidFill>
                  <a:schemeClr val="bg1"/>
                </a:solidFill>
              </a:rPr>
              <a:t>167 fatalities</a:t>
            </a:r>
          </a:p>
          <a:p>
            <a:pPr marL="285750" indent="-285750">
              <a:buFont typeface="Wingdings" pitchFamily="2" charset="2"/>
              <a:buChar char="q"/>
            </a:pPr>
            <a:r>
              <a:rPr lang="en-GB" b="1" dirty="0">
                <a:solidFill>
                  <a:schemeClr val="bg1"/>
                </a:solidFill>
              </a:rPr>
              <a:t>Safety Case </a:t>
            </a:r>
          </a:p>
          <a:p>
            <a:pPr marL="285750" indent="-285750">
              <a:buFont typeface="Wingdings" pitchFamily="2" charset="2"/>
              <a:buChar char="q"/>
            </a:pPr>
            <a:r>
              <a:rPr lang="en-GB" b="1" dirty="0">
                <a:solidFill>
                  <a:schemeClr val="bg1"/>
                </a:solidFill>
              </a:rPr>
              <a:t>Reputation</a:t>
            </a:r>
          </a:p>
          <a:p>
            <a:r>
              <a:rPr lang="en-GB" b="1" dirty="0">
                <a:solidFill>
                  <a:schemeClr val="bg1"/>
                </a:solidFill>
              </a:rPr>
              <a:t> </a:t>
            </a:r>
            <a:endParaRPr lang="en-GB" sz="1800" dirty="0">
              <a:solidFill>
                <a:schemeClr val="bg1"/>
              </a:solidFill>
            </a:endParaRPr>
          </a:p>
        </p:txBody>
      </p:sp>
      <p:pic>
        <p:nvPicPr>
          <p:cNvPr id="8" name="Picture 4" descr="Piper%20Alpha1">
            <a:extLst>
              <a:ext uri="{FF2B5EF4-FFF2-40B4-BE49-F238E27FC236}">
                <a16:creationId xmlns:a16="http://schemas.microsoft.com/office/drawing/2014/main" id="{47AB9CFB-4AA4-D992-B9E8-0B285852686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7493" y="3737570"/>
            <a:ext cx="3790950"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dirty="0"/>
              <a:t>Electrical Safety in O&amp;G</a:t>
            </a:r>
            <a:r>
              <a:rPr lang="en-GB" dirty="0"/>
              <a:t> </a:t>
            </a:r>
            <a:endParaRPr dirty="0"/>
          </a:p>
        </p:txBody>
      </p:sp>
      <p:sp>
        <p:nvSpPr>
          <p:cNvPr id="11" name="Slide Number Placeholder 8"/>
          <p:cNvSpPr>
            <a:spLocks noGrp="1"/>
          </p:cNvSpPr>
          <p:nvPr>
            <p:ph type="sldNum" sz="quarter" idx="12"/>
          </p:nvPr>
        </p:nvSpPr>
        <p:spPr bwMode="auto"/>
        <p:txBody>
          <a:bodyPr/>
          <a:lstStyle/>
          <a:p>
            <a:pPr>
              <a:defRPr/>
            </a:pPr>
            <a:fld id="{36B5EA5A-BC32-A742-B11B-8E7414D5B535}" type="slidenum">
              <a:rPr lang="en-US"/>
              <a:t>6</a:t>
            </a:fld>
            <a:endParaRPr lang="en-US"/>
          </a:p>
        </p:txBody>
      </p:sp>
      <p:pic>
        <p:nvPicPr>
          <p:cNvPr id="9" name="Content Placeholder 13" descr="A diagram of electrical safety&#10;&#10;Description automatically generated">
            <a:extLst>
              <a:ext uri="{FF2B5EF4-FFF2-40B4-BE49-F238E27FC236}">
                <a16:creationId xmlns:a16="http://schemas.microsoft.com/office/drawing/2014/main" id="{5E5B7174-86D9-48F4-E283-962A6F758C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3589403" y="1341438"/>
            <a:ext cx="4090773" cy="4525962"/>
          </a:xfrm>
          <a:prstGeom prst="rect">
            <a:avLst/>
          </a:prstGeom>
        </p:spPr>
      </p:pic>
      <p:grpSp>
        <p:nvGrpSpPr>
          <p:cNvPr id="10" name="Group 9">
            <a:extLst>
              <a:ext uri="{FF2B5EF4-FFF2-40B4-BE49-F238E27FC236}">
                <a16:creationId xmlns:a16="http://schemas.microsoft.com/office/drawing/2014/main" id="{A87B9BB8-EEC3-6A1C-4904-EA1959BD3911}"/>
              </a:ext>
            </a:extLst>
          </p:cNvPr>
          <p:cNvGrpSpPr/>
          <p:nvPr/>
        </p:nvGrpSpPr>
        <p:grpSpPr>
          <a:xfrm>
            <a:off x="5008546" y="1860577"/>
            <a:ext cx="1152128" cy="646331"/>
            <a:chOff x="4367808" y="1716561"/>
            <a:chExt cx="1152128" cy="646331"/>
          </a:xfrm>
        </p:grpSpPr>
        <p:pic>
          <p:nvPicPr>
            <p:cNvPr id="12" name="Picture 11">
              <a:extLst>
                <a:ext uri="{FF2B5EF4-FFF2-40B4-BE49-F238E27FC236}">
                  <a16:creationId xmlns:a16="http://schemas.microsoft.com/office/drawing/2014/main" id="{CB1397AC-629B-E6FC-A5FF-33F8B0B622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05164" y="1802583"/>
              <a:ext cx="864095" cy="474289"/>
            </a:xfrm>
            <a:prstGeom prst="rect">
              <a:avLst/>
            </a:prstGeom>
          </p:spPr>
        </p:pic>
        <p:sp>
          <p:nvSpPr>
            <p:cNvPr id="13" name="TextBox 12">
              <a:extLst>
                <a:ext uri="{FF2B5EF4-FFF2-40B4-BE49-F238E27FC236}">
                  <a16:creationId xmlns:a16="http://schemas.microsoft.com/office/drawing/2014/main" id="{6FF8316A-43FC-2BD9-A922-E570488F2B00}"/>
                </a:ext>
              </a:extLst>
            </p:cNvPr>
            <p:cNvSpPr txBox="1"/>
            <p:nvPr/>
          </p:nvSpPr>
          <p:spPr>
            <a:xfrm>
              <a:off x="4367808" y="1716561"/>
              <a:ext cx="1152128" cy="646331"/>
            </a:xfrm>
            <a:prstGeom prst="rect">
              <a:avLst/>
            </a:prstGeom>
            <a:noFill/>
          </p:spPr>
          <p:txBody>
            <a:bodyPr wrap="square" rtlCol="0">
              <a:spAutoFit/>
            </a:bodyPr>
            <a:lstStyle/>
            <a:p>
              <a:pPr algn="ctr"/>
              <a:r>
                <a:rPr lang="en-CH" dirty="0">
                  <a:solidFill>
                    <a:schemeClr val="bg1"/>
                  </a:solidFill>
                </a:rPr>
                <a:t>RISK </a:t>
              </a:r>
              <a:r>
                <a:rPr lang="en-CH" sz="900" dirty="0">
                  <a:solidFill>
                    <a:schemeClr val="bg1"/>
                  </a:solidFill>
                </a:rPr>
                <a:t>IDENTIFICATION</a:t>
              </a:r>
              <a:r>
                <a:rPr lang="en-CH" dirty="0">
                  <a:solidFill>
                    <a:schemeClr val="bg1"/>
                  </a:solidFill>
                </a:rPr>
                <a:t> </a:t>
              </a:r>
            </a:p>
          </p:txBody>
        </p:sp>
      </p:grpSp>
      <p:grpSp>
        <p:nvGrpSpPr>
          <p:cNvPr id="14" name="Group 13">
            <a:extLst>
              <a:ext uri="{FF2B5EF4-FFF2-40B4-BE49-F238E27FC236}">
                <a16:creationId xmlns:a16="http://schemas.microsoft.com/office/drawing/2014/main" id="{D9194312-29EB-0935-44D2-3ADE22A10239}"/>
              </a:ext>
            </a:extLst>
          </p:cNvPr>
          <p:cNvGrpSpPr/>
          <p:nvPr/>
        </p:nvGrpSpPr>
        <p:grpSpPr>
          <a:xfrm>
            <a:off x="6364866" y="2701632"/>
            <a:ext cx="1111067" cy="547254"/>
            <a:chOff x="7205351" y="2857996"/>
            <a:chExt cx="1111067" cy="547254"/>
          </a:xfrm>
        </p:grpSpPr>
        <p:grpSp>
          <p:nvGrpSpPr>
            <p:cNvPr id="15" name="Group 14">
              <a:extLst>
                <a:ext uri="{FF2B5EF4-FFF2-40B4-BE49-F238E27FC236}">
                  <a16:creationId xmlns:a16="http://schemas.microsoft.com/office/drawing/2014/main" id="{CD0ABC41-C02E-6C53-F1CC-B7062D555237}"/>
                </a:ext>
              </a:extLst>
            </p:cNvPr>
            <p:cNvGrpSpPr/>
            <p:nvPr/>
          </p:nvGrpSpPr>
          <p:grpSpPr>
            <a:xfrm>
              <a:off x="7308304" y="2880081"/>
              <a:ext cx="1008114" cy="525169"/>
              <a:chOff x="7164289" y="2919930"/>
              <a:chExt cx="1008114" cy="525169"/>
            </a:xfrm>
          </p:grpSpPr>
          <p:pic>
            <p:nvPicPr>
              <p:cNvPr id="17" name="Picture 16">
                <a:extLst>
                  <a:ext uri="{FF2B5EF4-FFF2-40B4-BE49-F238E27FC236}">
                    <a16:creationId xmlns:a16="http://schemas.microsoft.com/office/drawing/2014/main" id="{C8717991-24EA-D08D-8B0F-58D2B4BE64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4289" y="2919930"/>
                <a:ext cx="1008114" cy="352739"/>
              </a:xfrm>
              <a:prstGeom prst="rect">
                <a:avLst/>
              </a:prstGeom>
            </p:spPr>
          </p:pic>
          <p:pic>
            <p:nvPicPr>
              <p:cNvPr id="18" name="Picture 17">
                <a:extLst>
                  <a:ext uri="{FF2B5EF4-FFF2-40B4-BE49-F238E27FC236}">
                    <a16:creationId xmlns:a16="http://schemas.microsoft.com/office/drawing/2014/main" id="{14141D33-062E-84A3-F2C1-39521CA32A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26353" y="3227457"/>
                <a:ext cx="771329" cy="217642"/>
              </a:xfrm>
              <a:prstGeom prst="rect">
                <a:avLst/>
              </a:prstGeom>
            </p:spPr>
          </p:pic>
        </p:grpSp>
        <p:sp>
          <p:nvSpPr>
            <p:cNvPr id="16" name="TextBox 15">
              <a:extLst>
                <a:ext uri="{FF2B5EF4-FFF2-40B4-BE49-F238E27FC236}">
                  <a16:creationId xmlns:a16="http://schemas.microsoft.com/office/drawing/2014/main" id="{742AF1AE-6157-FBB2-30E2-F9CDA3C73F11}"/>
                </a:ext>
              </a:extLst>
            </p:cNvPr>
            <p:cNvSpPr txBox="1"/>
            <p:nvPr/>
          </p:nvSpPr>
          <p:spPr>
            <a:xfrm>
              <a:off x="7205351" y="2857996"/>
              <a:ext cx="1080119" cy="400110"/>
            </a:xfrm>
            <a:prstGeom prst="rect">
              <a:avLst/>
            </a:prstGeom>
            <a:noFill/>
          </p:spPr>
          <p:txBody>
            <a:bodyPr wrap="square" rtlCol="0">
              <a:spAutoFit/>
            </a:bodyPr>
            <a:lstStyle/>
            <a:p>
              <a:pPr algn="ctr"/>
              <a:r>
                <a:rPr lang="en-CH" sz="2000" dirty="0">
                  <a:solidFill>
                    <a:schemeClr val="bg1"/>
                  </a:solidFill>
                </a:rPr>
                <a:t>    EMN</a:t>
              </a:r>
              <a:endParaRPr lang="en-CH" dirty="0">
                <a:solidFill>
                  <a:schemeClr val="bg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 name="Slide Number Placeholder 6"/>
          <p:cNvSpPr>
            <a:spLocks noGrp="1"/>
          </p:cNvSpPr>
          <p:nvPr>
            <p:ph type="sldNum" sz="quarter" idx="12"/>
          </p:nvPr>
        </p:nvSpPr>
        <p:spPr bwMode="auto"/>
        <p:txBody>
          <a:bodyPr/>
          <a:lstStyle/>
          <a:p>
            <a:pPr>
              <a:defRPr/>
            </a:pPr>
            <a:fld id="{36B5EA5A-BC32-A742-B11B-8E7414D5B535}" type="slidenum">
              <a:rPr lang="en-US"/>
              <a:t>7</a:t>
            </a:fld>
            <a:endParaRPr lang="en-US"/>
          </a:p>
        </p:txBody>
      </p:sp>
      <p:sp>
        <p:nvSpPr>
          <p:cNvPr id="7" name="Content Placeholder 6">
            <a:extLst>
              <a:ext uri="{FF2B5EF4-FFF2-40B4-BE49-F238E27FC236}">
                <a16:creationId xmlns:a16="http://schemas.microsoft.com/office/drawing/2014/main" id="{DA696FF1-BA40-C33C-7327-2AA79A5D4037}"/>
              </a:ext>
            </a:extLst>
          </p:cNvPr>
          <p:cNvSpPr txBox="1">
            <a:spLocks noGrp="1"/>
          </p:cNvSpPr>
          <p:nvPr>
            <p:ph sz="half" idx="1"/>
          </p:nvPr>
        </p:nvSpPr>
        <p:spPr>
          <a:xfrm>
            <a:off x="479377" y="1337711"/>
            <a:ext cx="11521280" cy="2906437"/>
          </a:xfrm>
          <a:prstGeom prst="rect">
            <a:avLst/>
          </a:prstGeom>
          <a:noFill/>
        </p:spPr>
        <p:txBody>
          <a:bodyPr wrap="square" rtlCol="0">
            <a:spAutoFit/>
          </a:bodyPr>
          <a:lstStyle/>
          <a:p>
            <a:r>
              <a:rPr lang="en-GB" sz="1800" b="0" dirty="0">
                <a:solidFill>
                  <a:srgbClr val="7030A0"/>
                </a:solidFill>
              </a:rPr>
              <a:t>Risk identification and risk analysis: </a:t>
            </a:r>
          </a:p>
          <a:p>
            <a:pPr marL="285750" indent="-285750">
              <a:buFont typeface="Wingdings" pitchFamily="2" charset="2"/>
              <a:buChar char="v"/>
            </a:pPr>
            <a:r>
              <a:rPr lang="en-GB" sz="1800" b="0" dirty="0">
                <a:solidFill>
                  <a:schemeClr val="tx1"/>
                </a:solidFill>
              </a:rPr>
              <a:t>systematically identify hazards</a:t>
            </a:r>
          </a:p>
          <a:p>
            <a:pPr marL="285750" indent="-285750">
              <a:buFont typeface="Wingdings" pitchFamily="2" charset="2"/>
              <a:buChar char="v"/>
            </a:pPr>
            <a:r>
              <a:rPr lang="en-GB" sz="1800" b="0" dirty="0">
                <a:solidFill>
                  <a:schemeClr val="tx1"/>
                </a:solidFill>
              </a:rPr>
              <a:t>assess the risks and consequences of those hazards being realised</a:t>
            </a:r>
          </a:p>
          <a:p>
            <a:pPr marL="285750" indent="-285750">
              <a:buFont typeface="Wingdings" pitchFamily="2" charset="2"/>
              <a:buChar char="v"/>
            </a:pPr>
            <a:r>
              <a:rPr lang="en-GB" sz="1800" b="0" dirty="0">
                <a:solidFill>
                  <a:schemeClr val="tx1"/>
                </a:solidFill>
              </a:rPr>
              <a:t>put in place suitable procedures and measures to </a:t>
            </a:r>
            <a:r>
              <a:rPr lang="en-GB" sz="1800" b="0" u="sng" dirty="0">
                <a:solidFill>
                  <a:schemeClr val="tx1"/>
                </a:solidFill>
              </a:rPr>
              <a:t>reduce risks</a:t>
            </a:r>
            <a:endParaRPr lang="en-CH" sz="1800" u="sng" dirty="0"/>
          </a:p>
          <a:p>
            <a:endParaRPr lang="en-GB" sz="1800" b="0" dirty="0">
              <a:solidFill>
                <a:srgbClr val="7030A0"/>
              </a:solidFill>
            </a:endParaRPr>
          </a:p>
          <a:p>
            <a:r>
              <a:rPr lang="en-GB" sz="1800" b="0" dirty="0">
                <a:solidFill>
                  <a:schemeClr val="tx1"/>
                </a:solidFill>
              </a:rPr>
              <a:t>Implementing strategies to identify, assess, monitor, and revaluate risks.</a:t>
            </a:r>
          </a:p>
        </p:txBody>
      </p:sp>
      <p:sp>
        <p:nvSpPr>
          <p:cNvPr id="2" name="Title 1">
            <a:extLst>
              <a:ext uri="{FF2B5EF4-FFF2-40B4-BE49-F238E27FC236}">
                <a16:creationId xmlns:a16="http://schemas.microsoft.com/office/drawing/2014/main" id="{45F6B3B1-4FA3-6C7A-EBF1-8758E14A662C}"/>
              </a:ext>
            </a:extLst>
          </p:cNvPr>
          <p:cNvSpPr txBox="1">
            <a:spLocks/>
          </p:cNvSpPr>
          <p:nvPr/>
        </p:nvSpPr>
        <p:spPr bwMode="auto">
          <a:xfrm>
            <a:off x="391064" y="273366"/>
            <a:ext cx="11380812" cy="1084263"/>
          </a:xfrm>
          <a:prstGeom prst="rect">
            <a:avLst/>
          </a:prstGeom>
        </p:spPr>
        <p:txBody>
          <a:bodyPr vert="horz" lIns="0" tIns="0" rIns="0" bIns="0" rtlCol="0" anchor="t" anchorCtr="0">
            <a:no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a:defRPr/>
            </a:pPr>
            <a:r>
              <a:rPr lang="en-US" dirty="0"/>
              <a:t>Electrical Safety – Step 1</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 name="Slide Number Placeholder 6"/>
          <p:cNvSpPr>
            <a:spLocks noGrp="1"/>
          </p:cNvSpPr>
          <p:nvPr>
            <p:ph type="sldNum" sz="quarter" idx="12"/>
          </p:nvPr>
        </p:nvSpPr>
        <p:spPr bwMode="auto"/>
        <p:txBody>
          <a:bodyPr/>
          <a:lstStyle/>
          <a:p>
            <a:pPr>
              <a:defRPr/>
            </a:pPr>
            <a:fld id="{36B5EA5A-BC32-A742-B11B-8E7414D5B535}" type="slidenum">
              <a:rPr lang="en-US"/>
              <a:t>8</a:t>
            </a:fld>
            <a:endParaRPr lang="en-US"/>
          </a:p>
        </p:txBody>
      </p:sp>
      <p:sp>
        <p:nvSpPr>
          <p:cNvPr id="5" name="TextBox 4">
            <a:extLst>
              <a:ext uri="{FF2B5EF4-FFF2-40B4-BE49-F238E27FC236}">
                <a16:creationId xmlns:a16="http://schemas.microsoft.com/office/drawing/2014/main" id="{6F7D064E-5203-967E-D85B-D2CD6E3A9F8F}"/>
              </a:ext>
            </a:extLst>
          </p:cNvPr>
          <p:cNvSpPr txBox="1"/>
          <p:nvPr/>
        </p:nvSpPr>
        <p:spPr>
          <a:xfrm>
            <a:off x="30899" y="1104828"/>
            <a:ext cx="11033653" cy="3693319"/>
          </a:xfrm>
          <a:prstGeom prst="rect">
            <a:avLst/>
          </a:prstGeom>
          <a:noFill/>
        </p:spPr>
        <p:txBody>
          <a:bodyPr wrap="square" rtlCol="0">
            <a:spAutoFit/>
          </a:bodyPr>
          <a:lstStyle/>
          <a:p>
            <a:pPr lvl="1"/>
            <a:r>
              <a:rPr lang="en-US" dirty="0">
                <a:solidFill>
                  <a:srgbClr val="7030A0"/>
                </a:solidFill>
              </a:rPr>
              <a:t>Collecting </a:t>
            </a:r>
            <a:r>
              <a:rPr lang="en-US" b="1" u="sng" dirty="0">
                <a:solidFill>
                  <a:srgbClr val="7030A0"/>
                </a:solidFill>
              </a:rPr>
              <a:t>information</a:t>
            </a:r>
            <a:r>
              <a:rPr lang="en-US" dirty="0">
                <a:solidFill>
                  <a:srgbClr val="7030A0"/>
                </a:solidFill>
              </a:rPr>
              <a:t> and </a:t>
            </a:r>
            <a:r>
              <a:rPr lang="en-GB" b="1" u="sng" dirty="0">
                <a:solidFill>
                  <a:srgbClr val="7030A0"/>
                </a:solidFill>
              </a:rPr>
              <a:t>populating</a:t>
            </a:r>
            <a:r>
              <a:rPr lang="en-GB" dirty="0">
                <a:solidFill>
                  <a:srgbClr val="7030A0"/>
                </a:solidFill>
              </a:rPr>
              <a:t> the risk register -&gt; Electrical Maintenance Network </a:t>
            </a:r>
          </a:p>
          <a:p>
            <a:pPr lvl="1"/>
            <a:br>
              <a:rPr lang="en-GB" dirty="0"/>
            </a:br>
            <a:endParaRPr lang="en-US" sz="1800" dirty="0"/>
          </a:p>
          <a:p>
            <a:pPr marL="742950" lvl="1" indent="-285750">
              <a:buFont typeface="Wingdings" pitchFamily="2" charset="2"/>
              <a:buChar char="Ø"/>
            </a:pPr>
            <a:r>
              <a:rPr lang="en-US" dirty="0"/>
              <a:t>PFD  process flow diagram / PID</a:t>
            </a:r>
          </a:p>
          <a:p>
            <a:pPr marL="742950" lvl="1" indent="-285750">
              <a:buFont typeface="Wingdings" pitchFamily="2" charset="2"/>
              <a:buChar char="Ø"/>
            </a:pPr>
            <a:r>
              <a:rPr lang="en-US" dirty="0"/>
              <a:t>Key single line diagram</a:t>
            </a:r>
          </a:p>
          <a:p>
            <a:pPr marL="742950" lvl="1" indent="-285750">
              <a:buFont typeface="Wingdings" pitchFamily="2" charset="2"/>
              <a:buChar char="Ø"/>
            </a:pPr>
            <a:r>
              <a:rPr lang="en-US" dirty="0"/>
              <a:t>Equipment list</a:t>
            </a:r>
          </a:p>
          <a:p>
            <a:pPr marL="742950" lvl="1" indent="-285750">
              <a:buFont typeface="Wingdings" pitchFamily="2" charset="2"/>
              <a:buChar char="Ø"/>
            </a:pPr>
            <a:r>
              <a:rPr lang="en-US" sz="1800" dirty="0"/>
              <a:t>Maintenance plan</a:t>
            </a:r>
          </a:p>
          <a:p>
            <a:pPr marL="742950" lvl="1" indent="-285750">
              <a:buFont typeface="Wingdings" pitchFamily="2" charset="2"/>
              <a:buChar char="Ø"/>
            </a:pPr>
            <a:r>
              <a:rPr lang="en-US" sz="1800" dirty="0"/>
              <a:t>Safeguards in place </a:t>
            </a:r>
          </a:p>
          <a:p>
            <a:pPr marL="742950" lvl="1" indent="-285750">
              <a:buFont typeface="Wingdings" pitchFamily="2" charset="2"/>
              <a:buChar char="Ø"/>
            </a:pPr>
            <a:r>
              <a:rPr lang="en-US" sz="1800" dirty="0"/>
              <a:t>Frequency of inspection </a:t>
            </a:r>
          </a:p>
          <a:p>
            <a:pPr marL="742950" lvl="1" indent="-285750">
              <a:buFont typeface="Wingdings" pitchFamily="2" charset="2"/>
              <a:buChar char="Ø"/>
            </a:pPr>
            <a:r>
              <a:rPr lang="en-US" dirty="0"/>
              <a:t>Facility</a:t>
            </a:r>
            <a:r>
              <a:rPr lang="en-US" sz="1800" dirty="0"/>
              <a:t> Layout</a:t>
            </a:r>
          </a:p>
          <a:p>
            <a:endParaRPr lang="en-GB" dirty="0"/>
          </a:p>
          <a:p>
            <a:endParaRPr lang="en-GB" dirty="0"/>
          </a:p>
          <a:p>
            <a:pPr algn="just"/>
            <a:endParaRPr lang="en-CH" dirty="0"/>
          </a:p>
        </p:txBody>
      </p:sp>
      <p:sp>
        <p:nvSpPr>
          <p:cNvPr id="6" name="Title 1">
            <a:extLst>
              <a:ext uri="{FF2B5EF4-FFF2-40B4-BE49-F238E27FC236}">
                <a16:creationId xmlns:a16="http://schemas.microsoft.com/office/drawing/2014/main" id="{6146711D-C336-A285-4E34-96958FEA0AE5}"/>
              </a:ext>
            </a:extLst>
          </p:cNvPr>
          <p:cNvSpPr txBox="1">
            <a:spLocks noGrp="1"/>
          </p:cNvSpPr>
          <p:nvPr>
            <p:ph type="title"/>
          </p:nvPr>
        </p:nvSpPr>
        <p:spPr bwMode="auto">
          <a:xfrm>
            <a:off x="407987" y="260648"/>
            <a:ext cx="11376025" cy="720080"/>
          </a:xfrm>
          <a:prstGeom prst="rect">
            <a:avLst/>
          </a:prstGeom>
        </p:spPr>
        <p:txBody>
          <a:bodyPr vert="horz" lIns="0" tIns="0" rIns="0" bIns="0" rtlCol="0" anchor="t" anchorCtr="0">
            <a:no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a:defRPr/>
            </a:pPr>
            <a:r>
              <a:rPr lang="en-US" dirty="0"/>
              <a:t>Electrical Safety – Step 2</a:t>
            </a:r>
          </a:p>
        </p:txBody>
      </p:sp>
    </p:spTree>
    <p:extLst>
      <p:ext uri="{BB962C8B-B14F-4D97-AF65-F5344CB8AC3E}">
        <p14:creationId xmlns:p14="http://schemas.microsoft.com/office/powerpoint/2010/main" val="11912825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 name="Slide Number Placeholder 6"/>
          <p:cNvSpPr>
            <a:spLocks noGrp="1"/>
          </p:cNvSpPr>
          <p:nvPr>
            <p:ph type="sldNum" sz="quarter" idx="12"/>
          </p:nvPr>
        </p:nvSpPr>
        <p:spPr bwMode="auto"/>
        <p:txBody>
          <a:bodyPr/>
          <a:lstStyle/>
          <a:p>
            <a:pPr>
              <a:defRPr/>
            </a:pPr>
            <a:fld id="{36B5EA5A-BC32-A742-B11B-8E7414D5B535}" type="slidenum">
              <a:rPr lang="en-US"/>
              <a:t>9</a:t>
            </a:fld>
            <a:endParaRPr lang="en-US"/>
          </a:p>
        </p:txBody>
      </p:sp>
      <p:sp>
        <p:nvSpPr>
          <p:cNvPr id="5" name="TextBox 4">
            <a:extLst>
              <a:ext uri="{FF2B5EF4-FFF2-40B4-BE49-F238E27FC236}">
                <a16:creationId xmlns:a16="http://schemas.microsoft.com/office/drawing/2014/main" id="{EB0BC07E-48E4-A993-978E-018A0CA8823E}"/>
              </a:ext>
            </a:extLst>
          </p:cNvPr>
          <p:cNvSpPr txBox="1"/>
          <p:nvPr/>
        </p:nvSpPr>
        <p:spPr>
          <a:xfrm>
            <a:off x="263352" y="1196752"/>
            <a:ext cx="7840505" cy="2862322"/>
          </a:xfrm>
          <a:prstGeom prst="rect">
            <a:avLst/>
          </a:prstGeom>
          <a:noFill/>
        </p:spPr>
        <p:txBody>
          <a:bodyPr wrap="square" rtlCol="0">
            <a:spAutoFit/>
          </a:bodyPr>
          <a:lstStyle/>
          <a:p>
            <a:pPr lvl="1"/>
            <a:r>
              <a:rPr lang="en-GB" dirty="0">
                <a:solidFill>
                  <a:srgbClr val="7030A0"/>
                </a:solidFill>
              </a:rPr>
              <a:t>Rigorous and consistent throughout the facility lifecycle</a:t>
            </a:r>
          </a:p>
          <a:p>
            <a:pPr lvl="1"/>
            <a:br>
              <a:rPr lang="en-GB" dirty="0"/>
            </a:br>
            <a:endParaRPr lang="en-US" sz="1800" dirty="0"/>
          </a:p>
          <a:p>
            <a:pPr marL="742950" lvl="1" indent="-285750">
              <a:buFont typeface="Wingdings" pitchFamily="2" charset="2"/>
              <a:buChar char="Ø"/>
            </a:pPr>
            <a:r>
              <a:rPr lang="en-US" dirty="0"/>
              <a:t>Inherently safe design</a:t>
            </a:r>
          </a:p>
          <a:p>
            <a:pPr marL="742950" lvl="1" indent="-285750">
              <a:buFont typeface="Wingdings" pitchFamily="2" charset="2"/>
              <a:buChar char="Ø"/>
            </a:pPr>
            <a:r>
              <a:rPr lang="en-US" dirty="0"/>
              <a:t>Management of Change</a:t>
            </a:r>
          </a:p>
          <a:p>
            <a:pPr marL="742950" lvl="1" indent="-285750">
              <a:buFont typeface="Wingdings" pitchFamily="2" charset="2"/>
              <a:buChar char="Ø"/>
            </a:pPr>
            <a:r>
              <a:rPr lang="en-US" dirty="0"/>
              <a:t>Traceability </a:t>
            </a:r>
          </a:p>
          <a:p>
            <a:pPr marL="742950" lvl="1" indent="-285750">
              <a:buFont typeface="Wingdings" pitchFamily="2" charset="2"/>
              <a:buChar char="Ø"/>
            </a:pPr>
            <a:r>
              <a:rPr lang="en-US" u="sng" dirty="0"/>
              <a:t>Documentation</a:t>
            </a:r>
            <a:r>
              <a:rPr lang="en-US" dirty="0"/>
              <a:t> QA/QC</a:t>
            </a:r>
          </a:p>
          <a:p>
            <a:endParaRPr lang="en-GB" dirty="0"/>
          </a:p>
          <a:p>
            <a:endParaRPr lang="en-GB" dirty="0"/>
          </a:p>
          <a:p>
            <a:pPr algn="just"/>
            <a:endParaRPr lang="en-CH" dirty="0"/>
          </a:p>
        </p:txBody>
      </p:sp>
      <p:sp>
        <p:nvSpPr>
          <p:cNvPr id="2" name="Title 1">
            <a:extLst>
              <a:ext uri="{FF2B5EF4-FFF2-40B4-BE49-F238E27FC236}">
                <a16:creationId xmlns:a16="http://schemas.microsoft.com/office/drawing/2014/main" id="{335F8BBD-DE20-7429-2125-E4F31C4C0364}"/>
              </a:ext>
            </a:extLst>
          </p:cNvPr>
          <p:cNvSpPr txBox="1">
            <a:spLocks/>
          </p:cNvSpPr>
          <p:nvPr/>
        </p:nvSpPr>
        <p:spPr bwMode="auto">
          <a:xfrm>
            <a:off x="263352" y="260648"/>
            <a:ext cx="11376025" cy="1065742"/>
          </a:xfrm>
          <a:prstGeom prst="rect">
            <a:avLst/>
          </a:prstGeom>
        </p:spPr>
        <p:txBody>
          <a:bodyPr vert="horz" lIns="0" tIns="0" rIns="0" bIns="0" rtlCol="0" anchor="t" anchorCtr="0">
            <a:no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a:defRPr/>
            </a:pPr>
            <a:r>
              <a:rPr lang="en-US" dirty="0"/>
              <a:t>Electrical Safety – Step 3</a:t>
            </a:r>
          </a:p>
        </p:txBody>
      </p:sp>
    </p:spTree>
    <p:extLst>
      <p:ext uri="{BB962C8B-B14F-4D97-AF65-F5344CB8AC3E}">
        <p14:creationId xmlns:p14="http://schemas.microsoft.com/office/powerpoint/2010/main" val="1662481110"/>
      </p:ext>
    </p:extLst>
  </p:cSld>
  <p:clrMapOvr>
    <a:masterClrMapping/>
  </p:clrMapOvr>
</p:sld>
</file>

<file path=ppt/theme/theme1.xml><?xml version="1.0" encoding="utf-8"?>
<a:theme xmlns:a="http://schemas.openxmlformats.org/drawingml/2006/main" name="Office Theme">
  <a:themeElements>
    <a:clrScheme name="CERN 1">
      <a:dk1>
        <a:srgbClr val="0033A0"/>
      </a:dk1>
      <a:lt1>
        <a:srgbClr val="FFFFFF"/>
      </a:lt1>
      <a:dk2>
        <a:srgbClr val="2F2F2F"/>
      </a:dk2>
      <a:lt2>
        <a:srgbClr val="E7E6E6"/>
      </a:lt2>
      <a:accent1>
        <a:srgbClr val="0033A0"/>
      </a:accent1>
      <a:accent2>
        <a:srgbClr val="61C4D3"/>
      </a:accent2>
      <a:accent3>
        <a:srgbClr val="E15E32"/>
      </a:accent3>
      <a:accent4>
        <a:srgbClr val="BDBDCB"/>
      </a:accent4>
      <a:accent5>
        <a:srgbClr val="6E2466"/>
      </a:accent5>
      <a:accent6>
        <a:srgbClr val="1C4469"/>
      </a:accent6>
      <a:hlink>
        <a:srgbClr val="6D2466"/>
      </a:hlink>
      <a:folHlink>
        <a:srgbClr val="61C4D3"/>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Presentation1" id="{4BAFF76A-A20B-4089-AB48-234926712CC8}" vid="{5EFE5F0C-CD44-4BF7-ACEE-B23D5F6DD08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642D3C01287B4394D2EB50E725BA72" ma:contentTypeVersion="0" ma:contentTypeDescription="Create a new document." ma:contentTypeScope="" ma:versionID="46bad4e6e135bb73b871e343f509b013">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F5D0817-F952-43E6-9AD0-1B83CCCA731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920A14D0-225C-42CC-B73E-58FC2FEE0F45}">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A15AE4A8-7242-48AB-BE2C-E1126E7F778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SY PowerPoint template</Template>
  <TotalTime>4522</TotalTime>
  <Words>859</Words>
  <Application>Microsoft Macintosh PowerPoint</Application>
  <DocSecurity>0</DocSecurity>
  <PresentationFormat>Widescreen</PresentationFormat>
  <Paragraphs>166</Paragraphs>
  <Slides>18</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Ubuntu Light</vt:lpstr>
      <vt:lpstr>Wingdings</vt:lpstr>
      <vt:lpstr>Office Theme</vt:lpstr>
      <vt:lpstr>Electrical Safety - Oil &amp; Gas Platform Case</vt:lpstr>
      <vt:lpstr>PowerPoint Presentation</vt:lpstr>
      <vt:lpstr>PowerPoint Presentation</vt:lpstr>
      <vt:lpstr>Regulations &amp; Class rules</vt:lpstr>
      <vt:lpstr>Safety in Oil &amp;Gas Industry</vt:lpstr>
      <vt:lpstr>Electrical Safety in O&amp;G </vt:lpstr>
      <vt:lpstr>PowerPoint Presentation</vt:lpstr>
      <vt:lpstr>Electrical Safety – Step 2</vt:lpstr>
      <vt:lpstr>PowerPoint Presentation</vt:lpstr>
      <vt:lpstr>PowerPoint Presentation</vt:lpstr>
      <vt:lpstr>PowerPoint Presentation</vt:lpstr>
      <vt:lpstr>PowerPoint Presentation</vt:lpstr>
      <vt:lpstr>Permit to Work System in the Oil &amp; Gas Sector</vt:lpstr>
      <vt:lpstr>Permit to Work System in the Oil &amp; Gas Sector </vt:lpstr>
      <vt:lpstr>Permit to Work System in the Oil &amp; Gas Sector </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subject/>
  <dc:creator>Marco Calviani</dc:creator>
  <cp:keywords/>
  <dc:description/>
  <cp:lastModifiedBy>Melania Averna</cp:lastModifiedBy>
  <cp:revision>61</cp:revision>
  <dcterms:created xsi:type="dcterms:W3CDTF">2021-11-08T12:53:02Z</dcterms:created>
  <dcterms:modified xsi:type="dcterms:W3CDTF">2023-12-15T07:16:07Z</dcterms:modified>
  <cp:category/>
  <dc:identifier/>
  <cp:contentStatus/>
  <dc:language/>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0x010100A1642D3C01287B4394D2EB50E725BA72</vt:lpwstr>
  </property>
</Properties>
</file>