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264" r:id="rId7"/>
    <p:sldId id="276" r:id="rId8"/>
    <p:sldId id="283" r:id="rId9"/>
    <p:sldId id="271" r:id="rId10"/>
    <p:sldId id="296" r:id="rId11"/>
    <p:sldId id="297" r:id="rId12"/>
    <p:sldId id="298" r:id="rId13"/>
    <p:sldId id="300" r:id="rId14"/>
    <p:sldId id="268" r:id="rId15"/>
    <p:sldId id="301" r:id="rId16"/>
    <p:sldId id="269" r:id="rId17"/>
    <p:sldId id="286" r:id="rId18"/>
    <p:sldId id="302" r:id="rId19"/>
    <p:sldId id="303" r:id="rId20"/>
    <p:sldId id="284" r:id="rId21"/>
    <p:sldId id="305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5F6A98-5D15-51B9-9137-A48307A86688}" name="Jan Meizner" initials="JM" userId="S::j.meizner@sanoscience.org::1693d91d-2c9c-4f4a-96c6-a86285e1c75f" providerId="AD"/>
  <p188:author id="{C711F5BF-D6B6-9F05-1ED8-F1694DB52FF8}" name="Taras Zhyhulin" initials="TZ" userId="S::t.zhyhulin@sanoscience.org::05471ac8-032b-4dfc-8cd2-ede1adda60b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FFFF"/>
    <a:srgbClr val="7B8B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1C8508-937D-49AD-BC65-BDFED537F203}" v="348" dt="2024-03-12T09:34:53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764" autoAdjust="0"/>
  </p:normalViewPr>
  <p:slideViewPr>
    <p:cSldViewPr snapToGrid="0">
      <p:cViewPr varScale="1">
        <p:scale>
          <a:sx n="66" d="100"/>
          <a:sy n="66" d="100"/>
        </p:scale>
        <p:origin x="130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92565-85FA-43B8-852C-27AAACD1FCBD}" type="datetimeFigureOut">
              <a:rPr lang="pl-PL" smtClean="0"/>
              <a:t>12.03.2024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FDD84-034C-4222-9841-EC62871BC79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5535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scientific programmer at the Sano Centre for Computational Medicine in Poland.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dedicated to enhancing medical research through developing tools and models for it in collaboration with High-Performance Computing infrastructure. 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development of part of our toolkit designed to leverage high-performance computing infrastructure for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medical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research which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involves Integration of Data Sharing Repositories with HPC Simulation Platform.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258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membership’s data repository token, can be entered by user only if some data repository instance is configured in current organization.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tokens are unique for each instance, organization and user.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0073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Moving on, to the implementation of described integration from script writers perspective.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data repository features is possible by adding interpolated tags to the model scripts.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tags are substituted in the scripts on the script generation stage by the codes, which interact with data repository and retrieve or send data there.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type of repository has three tags: two for stage in and one for staging out data.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FILES CAN BE UPLOADED TO BOTH UNPUBLISHDE AND PUBLISHED DATASETS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1720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FILES CAN BE UPLOADED TO BOTH PUBLISHED RECORDS AND UNPUBLISHED ONES WHICH ARE CALLED DEPOSITS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tags are sufficient to manage data on repositories from the script level, which allows scientists to benefit from </a:t>
            </a:r>
            <a:r>
              <a:rPr lang="en-US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automatical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flow from the user perspective.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5472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Several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liquid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tags inserted, that stage in a file and a dataset, and upload a file to the instance in two versions: one with metadata and one without. File includes accumulated content of all the downloaded text files.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execute this script using MEE, we create a step, associated with it, and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order to specify which specific file and dataset need to be downloaded, we define text parameters in the step, where we can input persistent identifiers before pipeline execution.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4162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obtain the persistent identifiers in DOI format from the file and dataset metadata on the Sano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instance and input them into the fields of the previously defined parameters.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5239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script is then generated with them and passed to the HPC, where it is successfully executed.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74069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draft version of the dataset we staged out files to on our Sano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files have the same names, but they have different metadata, such as labels, description, and path, which then affect the directory structure of the dataset.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Thus, with just a few steps, we fetched, processed and uploaded back the data from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instance by adding several lines to a script and using the MEE utility possibilities.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5546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willing to investigate some more advanced ideas for rule-based data sharing to introduce an incentive aspect to it, in order to motivate researchers to publish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lanning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develop universal liquid tags that do not require any configuration of an API token and instance. </a:t>
            </a:r>
            <a:endParaRPr lang="pl-PL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collaborating with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InSilicoWorld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project by executing simulations on their models using our integration, and we want to continue doing so.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12488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3964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concept of the digital twin—a digital model of a real object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system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scientists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for simulations and predict real-world behavior—is gaining popularity.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demand significant computational power, making HPC resources an attractive solution.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utilizing HPC requires technical expertise, posing a challenge for some scientists.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simulation models necessitate substantial input data and produce large output files,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 securely stored and 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shared among research team members to prevent any data breaches.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8082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solution – Model Execution Environment and toolkit integrated with it.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provides scientists with handy interface for executing models on HPC, allows to </a:t>
            </a:r>
            <a:r>
              <a:rPr lang="en-US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structurize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organize workflows and data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user can benefit from model versioning mechanism for the model script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with Git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Repository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This allows to keep scripts up to date automatically and ease sharing of them between team members.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are executed on the HPC infrastructure using SSH driven jobs and inputs and outputs for the simulations are stored on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storages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S3 or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data repositories, providing users with possibility to stage data in and out from computations directly.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8743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Benefits of data repositories usage may be presented in such use case.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scientist derives and publishes some patient data needed for model execution.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scientist wants to run a simulation using this data on MEE.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pass a persistent identifier of the published dataset as an argument of a computation in MEE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will be staged in automatically and processed on the HPC.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results of a computation can be uploaded back to the data repository and update previous version of the dataset or create a new one. After this, they can be easily published and used in next computations in the same way.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378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 is uploaded to the dataset, 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new draft version of the dataset is created, including the added file. </a:t>
            </a:r>
            <a:endParaRPr lang="pl-PL" sz="18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 of DATAVERSE (</a:t>
            </a:r>
            <a:r>
              <a:rPr lang="pl-PL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pl-P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l-PL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pl-P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COMMUNITY (</a:t>
            </a:r>
            <a:r>
              <a:rPr lang="pl-PL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Zenodo</a:t>
            </a:r>
            <a:r>
              <a:rPr lang="pl-P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where the dataset resides, can review if the file needs to be published. </a:t>
            </a:r>
            <a:endParaRPr lang="pl-PL" sz="18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approve the draft version to become a new public version of the dataset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prevents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misus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of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our integration by uploading non-valuable data to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 a draft version is published, it is accessible only to the user, who created it, by uploading data to the dataset.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 grant access to the draft for team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modify it without it being accessible to the public, ensuring the privacy of the research process.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final results are derived, they can be easily published without the need to re-upload them.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571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example of where this practice is being introduced is our Sano’s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instance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 team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upload the results of their simulations, performed utilizing our integration, share input data for them, etc.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8170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better understand the computational workflow in MEE, let me outline its structure.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rather represent abstract entities upon which computations are performed.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pl-PL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 pipeline has a flow type and is built using the pattern of a selected flow.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flow consists of steps, which in turn are blueprints for individual computations.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all the such inputs are provided, each computation is executed one after another on HPC.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structured approach makes the simulation process easily configurable.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8518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Additionally, there is a structure for user accounts in MEE that allows to delineate access to HPC resources and integrated services for different research teams and single users.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PLGrid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team ID—an 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identifier for a team in the HPC managing infrastructure used in Poland to manage access for research groups and ensure security</a:t>
            </a:r>
            <a:endParaRPr lang="pl-PL" sz="18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membership is an entity that connects a single user with a single organization and stores data specific to their pairing, such as a data repository token. </a:t>
            </a:r>
            <a:endParaRPr lang="pl-PL" sz="18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an API token from the data repository instance, which is used to perform communication with it and can be found in the User Account section on either </a:t>
            </a:r>
            <a:r>
              <a:rPr lang="en-US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180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Zenodo</a:t>
            </a:r>
            <a:r>
              <a:rPr lang="en-US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0066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repository config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 be turned on only by admin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onsists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data repository type, which can be either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now and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repository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where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an instance, admin wants to integrate this organization with, should be provided. 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9FDD84-034C-4222-9841-EC62871BC799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3282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6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5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76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3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65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69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2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4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1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0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7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7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020E4C6-2D5D-6808-EEF7-94584B5CA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283FC9-FC63-3EB3-1967-EDCB9CBD1341}"/>
              </a:ext>
            </a:extLst>
          </p:cNvPr>
          <p:cNvSpPr txBox="1"/>
          <p:nvPr/>
        </p:nvSpPr>
        <p:spPr>
          <a:xfrm>
            <a:off x="2299250" y="1838525"/>
            <a:ext cx="7593500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Museo Sans 500"/>
              </a:rPr>
              <a:t>Seamless Integration of Data Sharing Repositories with High-Performance Computing Simulation Platform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23CA14E-4E11-2742-6B82-483A7F2CD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527439" y="3334567"/>
            <a:ext cx="5137122" cy="9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AB5758-432E-2DA6-3178-41C847CD1A29}"/>
              </a:ext>
            </a:extLst>
          </p:cNvPr>
          <p:cNvSpPr txBox="1"/>
          <p:nvPr/>
        </p:nvSpPr>
        <p:spPr>
          <a:xfrm>
            <a:off x="1816373" y="3690389"/>
            <a:ext cx="85592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pl-PL" sz="2000" b="1">
                <a:solidFill>
                  <a:schemeClr val="bg1"/>
                </a:solidFill>
              </a:rPr>
              <a:t>Taras Zhyhulin, Karol Zając, Marek </a:t>
            </a:r>
            <a:r>
              <a:rPr lang="pl-PL" sz="2000" b="1" err="1">
                <a:solidFill>
                  <a:schemeClr val="bg1"/>
                </a:solidFill>
              </a:rPr>
              <a:t>Kasztelnik</a:t>
            </a:r>
            <a:r>
              <a:rPr lang="pl-PL" sz="2000" b="1">
                <a:solidFill>
                  <a:schemeClr val="bg1"/>
                </a:solidFill>
              </a:rPr>
              <a:t>, Maciej Malawski, Jan </a:t>
            </a:r>
            <a:r>
              <a:rPr lang="pl-PL" sz="2000" b="1" err="1">
                <a:solidFill>
                  <a:schemeClr val="bg1"/>
                </a:solidFill>
              </a:rPr>
              <a:t>Meizner</a:t>
            </a:r>
            <a:r>
              <a:rPr lang="pl-PL" sz="2000" b="1">
                <a:solidFill>
                  <a:schemeClr val="bg1"/>
                </a:solidFill>
              </a:rPr>
              <a:t>, Piotr Nowakowski, Piotr Połeć</a:t>
            </a:r>
          </a:p>
        </p:txBody>
      </p:sp>
      <p:pic>
        <p:nvPicPr>
          <p:cNvPr id="10" name="Obraz 9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0727C2C9-20D6-8148-C558-F34C96EF24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3811" y="4610847"/>
            <a:ext cx="2444377" cy="542365"/>
          </a:xfrm>
          <a:prstGeom prst="rect">
            <a:avLst/>
          </a:prstGeom>
        </p:spPr>
      </p:pic>
      <p:sp>
        <p:nvSpPr>
          <p:cNvPr id="2" name="pole tekstowe 12">
            <a:extLst>
              <a:ext uri="{FF2B5EF4-FFF2-40B4-BE49-F238E27FC236}">
                <a16:creationId xmlns:a16="http://schemas.microsoft.com/office/drawing/2014/main" id="{9DDE5B81-BC63-5AA3-8FC3-734C1EE756AF}"/>
              </a:ext>
            </a:extLst>
          </p:cNvPr>
          <p:cNvSpPr txBox="1"/>
          <p:nvPr/>
        </p:nvSpPr>
        <p:spPr>
          <a:xfrm>
            <a:off x="9175531" y="1074711"/>
            <a:ext cx="27326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  <a:t>Centre for Computational</a:t>
            </a:r>
            <a:b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</a:br>
            <a: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  <a:t>Personalised Medicine </a:t>
            </a:r>
            <a:br>
              <a:rPr lang="en-GB" sz="900">
                <a:solidFill>
                  <a:schemeClr val="bg1"/>
                </a:solidFill>
                <a:latin typeface="Museo Sans 500" panose="02000000000000000000" pitchFamily="2" charset="0"/>
              </a:rPr>
            </a:br>
            <a: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  <a:t>International Research Foundation</a:t>
            </a:r>
            <a:b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</a:br>
            <a:br>
              <a:rPr lang="en-GB" sz="900" b="0">
                <a:solidFill>
                  <a:schemeClr val="bg1"/>
                </a:solidFill>
                <a:latin typeface="Museo Sans 500" panose="02000000000000000000" pitchFamily="2" charset="0"/>
              </a:rPr>
            </a:br>
            <a:r>
              <a:rPr lang="en-GB" sz="900" b="0" i="1">
                <a:solidFill>
                  <a:schemeClr val="bg1"/>
                </a:solidFill>
                <a:latin typeface="Museo Sans 500" panose="02000000000000000000" pitchFamily="2" charset="0"/>
              </a:rPr>
              <a:t>We create computational technologies </a:t>
            </a:r>
          </a:p>
          <a:p>
            <a:pPr algn="r"/>
            <a:r>
              <a:rPr lang="en-GB" sz="900" b="0" i="1">
                <a:solidFill>
                  <a:schemeClr val="bg1"/>
                </a:solidFill>
                <a:latin typeface="Museo Sans 500" panose="02000000000000000000" pitchFamily="2" charset="0"/>
              </a:rPr>
              <a:t>for optimised healthcare</a:t>
            </a:r>
            <a:endParaRPr lang="en-GB" sz="900" b="0">
              <a:solidFill>
                <a:schemeClr val="bg1"/>
              </a:solidFill>
              <a:latin typeface="Museo Sans 500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302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340061" y="286221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MEE and Data </a:t>
            </a:r>
            <a:r>
              <a:rPr lang="pl-PL" sz="3600" b="1" err="1">
                <a:solidFill>
                  <a:srgbClr val="2C0070"/>
                </a:solidFill>
                <a:ea typeface="Calibri"/>
                <a:cs typeface="Calibri"/>
              </a:rPr>
              <a:t>Repository</a:t>
            </a:r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 Integration</a:t>
            </a:r>
            <a:endParaRPr lang="pl-PL" sz="3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7592"/>
            <a:ext cx="2145554" cy="590028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EE7547B0-F3A9-B11C-5E4F-18414A586BDA}"/>
              </a:ext>
            </a:extLst>
          </p:cNvPr>
          <p:cNvSpPr txBox="1"/>
          <p:nvPr/>
        </p:nvSpPr>
        <p:spPr>
          <a:xfrm>
            <a:off x="203765" y="1497206"/>
            <a:ext cx="5554427" cy="3785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Instance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Configuration</a:t>
            </a:r>
            <a:endParaRPr lang="pl-PL" sz="24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 „Organization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Details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”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by admin</a:t>
            </a: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token</a:t>
            </a:r>
            <a:endParaRPr lang="pl-PL" sz="24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only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if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integration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in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current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organization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is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turned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on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Unique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for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every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instance</a:t>
            </a:r>
            <a:endParaRPr lang="pl-PL" sz="24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by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user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in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each</a:t>
            </a:r>
            <a:r>
              <a:rPr lang="pl-PL" sz="24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organization</a:t>
            </a:r>
            <a:endParaRPr lang="pl-PL" sz="24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0B2235-8715-540D-0772-F1016229D2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4240" y="1859875"/>
            <a:ext cx="5554427" cy="315643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1F3ADFB-19A2-562F-93FF-A546CB0BEEC3}"/>
              </a:ext>
            </a:extLst>
          </p:cNvPr>
          <p:cNvCxnSpPr>
            <a:cxnSpLocks/>
          </p:cNvCxnSpPr>
          <p:nvPr/>
        </p:nvCxnSpPr>
        <p:spPr>
          <a:xfrm>
            <a:off x="3411020" y="2856217"/>
            <a:ext cx="2813220" cy="0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51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202380" y="1905794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600" err="1">
                <a:solidFill>
                  <a:srgbClr val="2C0070"/>
                </a:solidFill>
              </a:rPr>
              <a:t>Script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features</a:t>
            </a:r>
            <a:r>
              <a:rPr lang="pl-PL" sz="3600">
                <a:solidFill>
                  <a:srgbClr val="2C0070"/>
                </a:solidFill>
              </a:rPr>
              <a:t> – </a:t>
            </a:r>
            <a:r>
              <a:rPr lang="pl-PL" sz="3600" err="1">
                <a:solidFill>
                  <a:srgbClr val="2C0070"/>
                </a:solidFill>
              </a:rPr>
              <a:t>liquid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tags</a:t>
            </a:r>
            <a:endParaRPr lang="pl-PL"/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65F055-F7E1-ECF1-B03B-4413261DDC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632" y="3178101"/>
            <a:ext cx="6604309" cy="5017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46CD49-03D1-89F5-80D1-966E59A3A5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466" y="4056495"/>
            <a:ext cx="5238284" cy="3991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824923-47F8-8B5E-110A-4129C10252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428" y="4919323"/>
            <a:ext cx="5786554" cy="3925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DFAC39-BF98-7D56-6DAE-33A8C3A780FD}"/>
              </a:ext>
            </a:extLst>
          </p:cNvPr>
          <p:cNvSpPr txBox="1"/>
          <p:nvPr/>
        </p:nvSpPr>
        <p:spPr>
          <a:xfrm>
            <a:off x="7160941" y="1537921"/>
            <a:ext cx="490307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err="1">
                <a:solidFill>
                  <a:srgbClr val="2C0070"/>
                </a:solidFill>
              </a:rPr>
              <a:t>filePath</a:t>
            </a:r>
            <a:r>
              <a:rPr lang="en-US" sz="2000">
                <a:solidFill>
                  <a:srgbClr val="2C0070"/>
                </a:solidFill>
              </a:rPr>
              <a:t>: The path to the file that you want to upload to </a:t>
            </a:r>
            <a:r>
              <a:rPr lang="en-US" sz="2000" err="1">
                <a:solidFill>
                  <a:srgbClr val="2C0070"/>
                </a:solidFill>
              </a:rPr>
              <a:t>Dataverse</a:t>
            </a:r>
            <a:r>
              <a:rPr lang="en-US" sz="2000">
                <a:solidFill>
                  <a:srgbClr val="2C0070"/>
                </a:solidFill>
              </a:rPr>
              <a:t>. </a:t>
            </a:r>
            <a:endParaRPr lang="pl-PL" sz="2000">
              <a:solidFill>
                <a:srgbClr val="2C007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err="1">
                <a:solidFill>
                  <a:srgbClr val="2C0070"/>
                </a:solidFill>
              </a:rPr>
              <a:t>persistentID</a:t>
            </a:r>
            <a:r>
              <a:rPr lang="en-US" sz="2000">
                <a:solidFill>
                  <a:srgbClr val="2C0070"/>
                </a:solidFill>
              </a:rPr>
              <a:t>: The identifier for the target file </a:t>
            </a:r>
            <a:r>
              <a:rPr lang="pl-PL" sz="2000" err="1">
                <a:solidFill>
                  <a:srgbClr val="2C0070"/>
                </a:solidFill>
              </a:rPr>
              <a:t>or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pl-PL" sz="2000" err="1">
                <a:solidFill>
                  <a:srgbClr val="2C0070"/>
                </a:solidFill>
              </a:rPr>
              <a:t>dataset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en-US" sz="2000">
                <a:solidFill>
                  <a:srgbClr val="2C0070"/>
                </a:solidFill>
              </a:rPr>
              <a:t>in </a:t>
            </a:r>
            <a:r>
              <a:rPr lang="en-US" sz="2000" err="1">
                <a:solidFill>
                  <a:srgbClr val="2C0070"/>
                </a:solidFill>
              </a:rPr>
              <a:t>Dataverse</a:t>
            </a:r>
            <a:r>
              <a:rPr lang="en-US" sz="2000">
                <a:solidFill>
                  <a:srgbClr val="2C0070"/>
                </a:solidFill>
              </a:rPr>
              <a:t>, provided in </a:t>
            </a:r>
            <a:r>
              <a:rPr lang="pl-PL" sz="2000">
                <a:solidFill>
                  <a:srgbClr val="2C0070"/>
                </a:solidFill>
              </a:rPr>
              <a:t>a </a:t>
            </a:r>
            <a:r>
              <a:rPr lang="pl-PL" sz="2000" err="1">
                <a:solidFill>
                  <a:srgbClr val="2C0070"/>
                </a:solidFill>
              </a:rPr>
              <a:t>specific</a:t>
            </a:r>
            <a:r>
              <a:rPr lang="pl-PL" sz="2000">
                <a:solidFill>
                  <a:srgbClr val="2C0070"/>
                </a:solidFill>
              </a:rPr>
              <a:t> format, for </a:t>
            </a:r>
            <a:r>
              <a:rPr lang="pl-PL" sz="2000" err="1">
                <a:solidFill>
                  <a:srgbClr val="2C0070"/>
                </a:solidFill>
              </a:rPr>
              <a:t>example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en-US" sz="2000">
                <a:solidFill>
                  <a:srgbClr val="2C0070"/>
                </a:solidFill>
              </a:rPr>
              <a:t>DOI (e.g., </a:t>
            </a:r>
            <a:r>
              <a:rPr lang="en-US" sz="2000" i="1">
                <a:solidFill>
                  <a:srgbClr val="2C0070"/>
                </a:solidFill>
              </a:rPr>
              <a:t>"doi:10.12326/shoulder/23GF4H"</a:t>
            </a:r>
            <a:r>
              <a:rPr lang="en-US" sz="2000">
                <a:solidFill>
                  <a:srgbClr val="2C0070"/>
                </a:solidFill>
              </a:rPr>
              <a:t>).</a:t>
            </a:r>
            <a:endParaRPr lang="pl-PL" sz="2000">
              <a:solidFill>
                <a:srgbClr val="2C007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2C0070"/>
                </a:solidFill>
              </a:rPr>
              <a:t>metadata</a:t>
            </a:r>
            <a:r>
              <a:rPr lang="en-US" sz="2000">
                <a:solidFill>
                  <a:srgbClr val="2C0070"/>
                </a:solidFill>
              </a:rPr>
              <a:t>: An optional parameter that can be included in JSON format to provide additional file metadata. </a:t>
            </a:r>
            <a:r>
              <a:rPr lang="en-US" sz="2000" b="1">
                <a:solidFill>
                  <a:srgbClr val="2C0070"/>
                </a:solidFill>
              </a:rPr>
              <a:t>(OPTIONAL)</a:t>
            </a:r>
            <a:br>
              <a:rPr lang="pl-PL" sz="2000" b="1">
                <a:solidFill>
                  <a:srgbClr val="2C0070"/>
                </a:solidFill>
              </a:rPr>
            </a:br>
            <a:r>
              <a:rPr lang="pl-PL" sz="2000">
                <a:solidFill>
                  <a:srgbClr val="2C0070"/>
                </a:solidFill>
              </a:rPr>
              <a:t>For </a:t>
            </a:r>
            <a:r>
              <a:rPr lang="pl-PL" sz="2000" err="1">
                <a:solidFill>
                  <a:srgbClr val="2C0070"/>
                </a:solidFill>
              </a:rPr>
              <a:t>example</a:t>
            </a:r>
            <a:r>
              <a:rPr lang="pl-PL" sz="2000">
                <a:solidFill>
                  <a:srgbClr val="2C0070"/>
                </a:solidFill>
              </a:rPr>
              <a:t>:</a:t>
            </a:r>
            <a:br>
              <a:rPr lang="pl-PL" sz="2000">
                <a:solidFill>
                  <a:srgbClr val="2C0070"/>
                </a:solidFill>
              </a:rPr>
            </a:br>
            <a:r>
              <a:rPr lang="pl-PL" sz="2000" i="1">
                <a:solidFill>
                  <a:srgbClr val="2C0070"/>
                </a:solidFill>
              </a:rPr>
              <a:t>{"directoryLabel":"dir1/</a:t>
            </a:r>
            <a:r>
              <a:rPr lang="pl-PL" sz="2000" i="1" err="1">
                <a:solidFill>
                  <a:srgbClr val="2C0070"/>
                </a:solidFill>
              </a:rPr>
              <a:t>subdir</a:t>
            </a:r>
            <a:r>
              <a:rPr lang="pl-PL" sz="2000" i="1">
                <a:solidFill>
                  <a:srgbClr val="2C0070"/>
                </a:solidFill>
              </a:rPr>
              <a:t>","</a:t>
            </a:r>
            <a:r>
              <a:rPr lang="pl-PL" sz="2000" i="1" err="1">
                <a:solidFill>
                  <a:srgbClr val="2C0070"/>
                </a:solidFill>
              </a:rPr>
              <a:t>categories</a:t>
            </a:r>
            <a:r>
              <a:rPr lang="pl-PL" sz="2000" i="1">
                <a:solidFill>
                  <a:srgbClr val="2C0070"/>
                </a:solidFill>
              </a:rPr>
              <a:t>":["Data"], "</a:t>
            </a:r>
            <a:r>
              <a:rPr lang="pl-PL" sz="2000" i="1" err="1">
                <a:solidFill>
                  <a:srgbClr val="2C0070"/>
                </a:solidFill>
              </a:rPr>
              <a:t>restrict</a:t>
            </a:r>
            <a:r>
              <a:rPr lang="pl-PL" sz="2000" i="1">
                <a:solidFill>
                  <a:srgbClr val="2C0070"/>
                </a:solidFill>
              </a:rPr>
              <a:t>":"</a:t>
            </a:r>
            <a:r>
              <a:rPr lang="pl-PL" sz="2000" i="1" err="1">
                <a:solidFill>
                  <a:srgbClr val="2C0070"/>
                </a:solidFill>
              </a:rPr>
              <a:t>false</a:t>
            </a:r>
            <a:r>
              <a:rPr lang="pl-PL" sz="2000" i="1">
                <a:solidFill>
                  <a:srgbClr val="2C0070"/>
                </a:solidFill>
              </a:rPr>
              <a:t>"}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2C0070"/>
                </a:solidFill>
              </a:rPr>
              <a:t>target</a:t>
            </a:r>
            <a:r>
              <a:rPr lang="en-US" sz="2000">
                <a:solidFill>
                  <a:srgbClr val="2C0070"/>
                </a:solidFill>
              </a:rPr>
              <a:t>: The name of the file where downloaded content should be saved.</a:t>
            </a:r>
            <a:r>
              <a:rPr lang="pl-PL" sz="2000">
                <a:solidFill>
                  <a:srgbClr val="2C0070"/>
                </a:solidFill>
              </a:rPr>
              <a:t>(zip </a:t>
            </a:r>
            <a:r>
              <a:rPr lang="pl-PL" sz="2000" err="1">
                <a:solidFill>
                  <a:srgbClr val="2C0070"/>
                </a:solidFill>
              </a:rPr>
              <a:t>archive</a:t>
            </a:r>
            <a:r>
              <a:rPr lang="pl-PL" sz="2000">
                <a:solidFill>
                  <a:srgbClr val="2C0070"/>
                </a:solidFill>
              </a:rPr>
              <a:t> in </a:t>
            </a:r>
            <a:r>
              <a:rPr lang="pl-PL" sz="2000" err="1">
                <a:solidFill>
                  <a:srgbClr val="2C0070"/>
                </a:solidFill>
              </a:rPr>
              <a:t>case</a:t>
            </a:r>
            <a:r>
              <a:rPr lang="pl-PL" sz="2000">
                <a:solidFill>
                  <a:srgbClr val="2C0070"/>
                </a:solidFill>
              </a:rPr>
              <a:t> of </a:t>
            </a:r>
            <a:r>
              <a:rPr lang="pl-PL" sz="2000" err="1">
                <a:solidFill>
                  <a:srgbClr val="2C0070"/>
                </a:solidFill>
              </a:rPr>
              <a:t>dataset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pl-PL" sz="2000" err="1">
                <a:solidFill>
                  <a:srgbClr val="2C0070"/>
                </a:solidFill>
              </a:rPr>
              <a:t>downloading</a:t>
            </a:r>
            <a:r>
              <a:rPr lang="pl-PL" sz="2000">
                <a:solidFill>
                  <a:srgbClr val="2C0070"/>
                </a:solidFill>
              </a:rPr>
              <a:t>)</a:t>
            </a:r>
            <a:r>
              <a:rPr lang="en-US" sz="2000">
                <a:solidFill>
                  <a:srgbClr val="2C0070"/>
                </a:solidFill>
              </a:rPr>
              <a:t> </a:t>
            </a:r>
            <a:r>
              <a:rPr lang="en-US" sz="2000" b="1">
                <a:solidFill>
                  <a:srgbClr val="2C0070"/>
                </a:solidFill>
              </a:rPr>
              <a:t>(OPTIONAL)</a:t>
            </a:r>
            <a:endParaRPr lang="pl-PL" sz="2000" b="1">
              <a:solidFill>
                <a:srgbClr val="2C0070"/>
              </a:solidFill>
            </a:endParaRPr>
          </a:p>
        </p:txBody>
      </p:sp>
      <p:sp>
        <p:nvSpPr>
          <p:cNvPr id="8" name="pole tekstowe 6">
            <a:extLst>
              <a:ext uri="{FF2B5EF4-FFF2-40B4-BE49-F238E27FC236}">
                <a16:creationId xmlns:a16="http://schemas.microsoft.com/office/drawing/2014/main" id="{EB28BE96-4655-8697-A922-0D7045E09F1B}"/>
              </a:ext>
            </a:extLst>
          </p:cNvPr>
          <p:cNvSpPr txBox="1"/>
          <p:nvPr/>
        </p:nvSpPr>
        <p:spPr>
          <a:xfrm>
            <a:off x="340061" y="286221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MEE and Data </a:t>
            </a:r>
            <a:r>
              <a:rPr lang="pl-PL" sz="3600" b="1" err="1">
                <a:solidFill>
                  <a:srgbClr val="2C0070"/>
                </a:solidFill>
                <a:ea typeface="Calibri"/>
                <a:cs typeface="Calibri"/>
              </a:rPr>
              <a:t>Repository</a:t>
            </a:r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 Integration</a:t>
            </a:r>
            <a:endParaRPr lang="pl-PL" sz="36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3616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202380" y="1905794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600" err="1">
                <a:solidFill>
                  <a:srgbClr val="2C0070"/>
                </a:solidFill>
              </a:rPr>
              <a:t>Script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features</a:t>
            </a:r>
            <a:r>
              <a:rPr lang="pl-PL" sz="3600">
                <a:solidFill>
                  <a:srgbClr val="2C0070"/>
                </a:solidFill>
              </a:rPr>
              <a:t> – </a:t>
            </a:r>
            <a:r>
              <a:rPr lang="pl-PL" sz="3600" err="1">
                <a:solidFill>
                  <a:srgbClr val="2C0070"/>
                </a:solidFill>
              </a:rPr>
              <a:t>liquid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tags</a:t>
            </a:r>
            <a:endParaRPr lang="pl-PL"/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65F055-F7E1-ECF1-B03B-4413261DDC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633" y="3298860"/>
            <a:ext cx="5022234" cy="379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824923-47F8-8B5E-110A-4129C10252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510" y="4956807"/>
            <a:ext cx="5323130" cy="3479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DFAC39-BF98-7D56-6DAE-33A8C3A780FD}"/>
              </a:ext>
            </a:extLst>
          </p:cNvPr>
          <p:cNvSpPr txBox="1"/>
          <p:nvPr/>
        </p:nvSpPr>
        <p:spPr>
          <a:xfrm>
            <a:off x="7160941" y="1537921"/>
            <a:ext cx="49030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err="1">
                <a:solidFill>
                  <a:srgbClr val="2C0070"/>
                </a:solidFill>
              </a:rPr>
              <a:t>filePath</a:t>
            </a:r>
            <a:r>
              <a:rPr lang="en-US" sz="2000">
                <a:solidFill>
                  <a:srgbClr val="2C0070"/>
                </a:solidFill>
              </a:rPr>
              <a:t>: The path to the file that you want to upload to </a:t>
            </a:r>
            <a:r>
              <a:rPr lang="pl-PL" sz="2000" err="1">
                <a:solidFill>
                  <a:srgbClr val="2C0070"/>
                </a:solidFill>
              </a:rPr>
              <a:t>Zenodo</a:t>
            </a:r>
            <a:r>
              <a:rPr lang="en-US" sz="2000">
                <a:solidFill>
                  <a:srgbClr val="2C0070"/>
                </a:solidFill>
              </a:rPr>
              <a:t>. </a:t>
            </a:r>
            <a:endParaRPr lang="pl-PL" sz="2000">
              <a:solidFill>
                <a:srgbClr val="2C007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b="1" err="1">
                <a:solidFill>
                  <a:srgbClr val="2C0070"/>
                </a:solidFill>
              </a:rPr>
              <a:t>depositID</a:t>
            </a:r>
            <a:r>
              <a:rPr lang="en-US" sz="2000">
                <a:solidFill>
                  <a:srgbClr val="2C0070"/>
                </a:solidFill>
              </a:rPr>
              <a:t>: The identifier for the upload deposition in </a:t>
            </a:r>
            <a:r>
              <a:rPr lang="en-US" sz="2000" err="1">
                <a:solidFill>
                  <a:srgbClr val="2C0070"/>
                </a:solidFill>
              </a:rPr>
              <a:t>Zenodo</a:t>
            </a:r>
            <a:r>
              <a:rPr lang="pl-PL" sz="2000">
                <a:solidFill>
                  <a:srgbClr val="2C0070"/>
                </a:solidFill>
              </a:rPr>
              <a:t> (</a:t>
            </a:r>
            <a:r>
              <a:rPr lang="pl-PL" sz="2000" err="1">
                <a:solidFill>
                  <a:srgbClr val="2C0070"/>
                </a:solidFill>
              </a:rPr>
              <a:t>may</a:t>
            </a:r>
            <a:r>
              <a:rPr lang="pl-PL" sz="2000">
                <a:solidFill>
                  <a:srgbClr val="2C0070"/>
                </a:solidFill>
              </a:rPr>
              <a:t> be </a:t>
            </a:r>
            <a:r>
              <a:rPr lang="pl-PL" sz="2000" err="1">
                <a:solidFill>
                  <a:srgbClr val="2C0070"/>
                </a:solidFill>
              </a:rPr>
              <a:t>unpublished</a:t>
            </a:r>
            <a:r>
              <a:rPr lang="pl-PL" sz="2000">
                <a:solidFill>
                  <a:srgbClr val="2C0070"/>
                </a:solidFill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b="1" err="1">
                <a:solidFill>
                  <a:srgbClr val="2C0070"/>
                </a:solidFill>
              </a:rPr>
              <a:t>recordID</a:t>
            </a:r>
            <a:r>
              <a:rPr lang="en-US" sz="2000">
                <a:solidFill>
                  <a:srgbClr val="2C0070"/>
                </a:solidFill>
              </a:rPr>
              <a:t>: The identifier of the record (dataset) containing the file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pl-PL" sz="2000" err="1">
                <a:solidFill>
                  <a:srgbClr val="2C0070"/>
                </a:solidFill>
              </a:rPr>
              <a:t>or</a:t>
            </a:r>
            <a:r>
              <a:rPr lang="pl-PL" sz="2000">
                <a:solidFill>
                  <a:srgbClr val="2C0070"/>
                </a:solidFill>
              </a:rPr>
              <a:t> a target to </a:t>
            </a:r>
            <a:r>
              <a:rPr lang="pl-PL" sz="2000" err="1">
                <a:solidFill>
                  <a:srgbClr val="2C0070"/>
                </a:solidFill>
              </a:rPr>
              <a:t>upload</a:t>
            </a:r>
            <a:r>
              <a:rPr lang="pl-PL" sz="2000">
                <a:solidFill>
                  <a:srgbClr val="2C0070"/>
                </a:solidFill>
              </a:rPr>
              <a:t> to</a:t>
            </a:r>
            <a:r>
              <a:rPr lang="en-US" sz="2000">
                <a:solidFill>
                  <a:srgbClr val="2C0070"/>
                </a:solidFill>
              </a:rPr>
              <a:t> in </a:t>
            </a:r>
            <a:r>
              <a:rPr lang="en-US" sz="2000" err="1">
                <a:solidFill>
                  <a:srgbClr val="2C0070"/>
                </a:solidFill>
              </a:rPr>
              <a:t>Zenodo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en-US" sz="2000">
                <a:solidFill>
                  <a:srgbClr val="2C0070"/>
                </a:solidFill>
              </a:rPr>
              <a:t>.</a:t>
            </a:r>
            <a:endParaRPr lang="pl-PL" sz="2000">
              <a:solidFill>
                <a:srgbClr val="2C007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b="1" err="1">
                <a:solidFill>
                  <a:srgbClr val="2C0070"/>
                </a:solidFill>
              </a:rPr>
              <a:t>filename</a:t>
            </a:r>
            <a:r>
              <a:rPr lang="pl-PL" sz="2000">
                <a:solidFill>
                  <a:srgbClr val="2C0070"/>
                </a:solidFill>
              </a:rPr>
              <a:t>: T</a:t>
            </a:r>
            <a:r>
              <a:rPr lang="en-US" sz="2000">
                <a:solidFill>
                  <a:srgbClr val="2C0070"/>
                </a:solidFill>
              </a:rPr>
              <a:t>he filename of the file that you want to download.</a:t>
            </a:r>
            <a:endParaRPr lang="pl-PL" sz="2000">
              <a:solidFill>
                <a:srgbClr val="2C007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2C0070"/>
                </a:solidFill>
              </a:rPr>
              <a:t>target</a:t>
            </a:r>
            <a:r>
              <a:rPr lang="en-US" sz="2000">
                <a:solidFill>
                  <a:srgbClr val="2C0070"/>
                </a:solidFill>
              </a:rPr>
              <a:t>: The name of the file where downloaded content should be saved.</a:t>
            </a:r>
            <a:r>
              <a:rPr lang="pl-PL" sz="2000">
                <a:solidFill>
                  <a:srgbClr val="2C0070"/>
                </a:solidFill>
              </a:rPr>
              <a:t>(zip </a:t>
            </a:r>
            <a:r>
              <a:rPr lang="pl-PL" sz="2000" err="1">
                <a:solidFill>
                  <a:srgbClr val="2C0070"/>
                </a:solidFill>
              </a:rPr>
              <a:t>archive</a:t>
            </a:r>
            <a:r>
              <a:rPr lang="pl-PL" sz="2000">
                <a:solidFill>
                  <a:srgbClr val="2C0070"/>
                </a:solidFill>
              </a:rPr>
              <a:t> in </a:t>
            </a:r>
            <a:r>
              <a:rPr lang="pl-PL" sz="2000" err="1">
                <a:solidFill>
                  <a:srgbClr val="2C0070"/>
                </a:solidFill>
              </a:rPr>
              <a:t>case</a:t>
            </a:r>
            <a:r>
              <a:rPr lang="pl-PL" sz="2000">
                <a:solidFill>
                  <a:srgbClr val="2C0070"/>
                </a:solidFill>
              </a:rPr>
              <a:t> of </a:t>
            </a:r>
            <a:r>
              <a:rPr lang="pl-PL" sz="2000" err="1">
                <a:solidFill>
                  <a:srgbClr val="2C0070"/>
                </a:solidFill>
              </a:rPr>
              <a:t>dataset</a:t>
            </a:r>
            <a:r>
              <a:rPr lang="pl-PL" sz="2000">
                <a:solidFill>
                  <a:srgbClr val="2C0070"/>
                </a:solidFill>
              </a:rPr>
              <a:t> </a:t>
            </a:r>
            <a:r>
              <a:rPr lang="pl-PL" sz="2000" err="1">
                <a:solidFill>
                  <a:srgbClr val="2C0070"/>
                </a:solidFill>
              </a:rPr>
              <a:t>downloading</a:t>
            </a:r>
            <a:r>
              <a:rPr lang="pl-PL" sz="2000">
                <a:solidFill>
                  <a:srgbClr val="2C0070"/>
                </a:solidFill>
              </a:rPr>
              <a:t>)</a:t>
            </a:r>
            <a:r>
              <a:rPr lang="en-US" sz="2000">
                <a:solidFill>
                  <a:srgbClr val="2C0070"/>
                </a:solidFill>
              </a:rPr>
              <a:t> </a:t>
            </a:r>
            <a:r>
              <a:rPr lang="en-US" sz="2000" b="1">
                <a:solidFill>
                  <a:srgbClr val="2C0070"/>
                </a:solidFill>
              </a:rPr>
              <a:t>(OPTIONAL)</a:t>
            </a:r>
            <a:endParaRPr lang="pl-PL" sz="2000" b="1">
              <a:solidFill>
                <a:srgbClr val="2C0070"/>
              </a:solidFill>
            </a:endParaRPr>
          </a:p>
        </p:txBody>
      </p:sp>
      <p:sp>
        <p:nvSpPr>
          <p:cNvPr id="8" name="pole tekstowe 6">
            <a:extLst>
              <a:ext uri="{FF2B5EF4-FFF2-40B4-BE49-F238E27FC236}">
                <a16:creationId xmlns:a16="http://schemas.microsoft.com/office/drawing/2014/main" id="{A7F9E2E0-1F51-6AD8-DFC2-32BA626FF1B2}"/>
              </a:ext>
            </a:extLst>
          </p:cNvPr>
          <p:cNvSpPr txBox="1"/>
          <p:nvPr/>
        </p:nvSpPr>
        <p:spPr>
          <a:xfrm>
            <a:off x="340061" y="286221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MEE and Data </a:t>
            </a:r>
            <a:r>
              <a:rPr lang="pl-PL" sz="3600" b="1" err="1">
                <a:solidFill>
                  <a:srgbClr val="2C0070"/>
                </a:solidFill>
                <a:ea typeface="Calibri"/>
                <a:cs typeface="Calibri"/>
              </a:rPr>
              <a:t>Repository</a:t>
            </a:r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 Integration</a:t>
            </a:r>
            <a:endParaRPr lang="pl-PL" sz="3600">
              <a:ea typeface="Calibri"/>
              <a:cs typeface="Calibri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27CB4A5-34D1-E48D-CFEE-7C320BFB53EA}"/>
              </a:ext>
            </a:extLst>
          </p:cNvPr>
          <p:cNvGrpSpPr/>
          <p:nvPr/>
        </p:nvGrpSpPr>
        <p:grpSpPr>
          <a:xfrm>
            <a:off x="551725" y="4090819"/>
            <a:ext cx="5684689" cy="363555"/>
            <a:chOff x="551725" y="4090819"/>
            <a:chExt cx="5684689" cy="36355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046CD49-03D1-89F5-80D1-966E59A3A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1725" y="4090819"/>
              <a:ext cx="5684689" cy="363555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C9ABFC9-17F5-843F-D1A3-D38F83A8F36E}"/>
                </a:ext>
              </a:extLst>
            </p:cNvPr>
            <p:cNvSpPr/>
            <p:nvPr/>
          </p:nvSpPr>
          <p:spPr>
            <a:xfrm>
              <a:off x="4084320" y="4246880"/>
              <a:ext cx="55880" cy="13716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0982F80-536D-67A1-D777-82C919FCCF77}"/>
                </a:ext>
              </a:extLst>
            </p:cNvPr>
            <p:cNvSpPr/>
            <p:nvPr/>
          </p:nvSpPr>
          <p:spPr>
            <a:xfrm>
              <a:off x="5074887" y="4246880"/>
              <a:ext cx="55879" cy="137160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1484930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 err="1">
                <a:solidFill>
                  <a:srgbClr val="2C0070"/>
                </a:solidFill>
                <a:latin typeface="Museo Sans 500"/>
              </a:rPr>
              <a:t>Integrated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Simulation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 sz="3600"/>
          </a:p>
        </p:txBody>
      </p:sp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0" y="1136528"/>
            <a:ext cx="10944226" cy="58477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200" err="1">
                <a:solidFill>
                  <a:srgbClr val="2C0070"/>
                </a:solidFill>
              </a:rPr>
              <a:t>Example</a:t>
            </a:r>
            <a:r>
              <a:rPr lang="pl-PL" sz="3200">
                <a:solidFill>
                  <a:srgbClr val="2C0070"/>
                </a:solidFill>
              </a:rPr>
              <a:t> </a:t>
            </a:r>
            <a:r>
              <a:rPr lang="pl-PL" sz="3200" err="1">
                <a:solidFill>
                  <a:srgbClr val="2C0070"/>
                </a:solidFill>
              </a:rPr>
              <a:t>basic</a:t>
            </a:r>
            <a:r>
              <a:rPr lang="pl-PL" sz="3200">
                <a:solidFill>
                  <a:srgbClr val="2C0070"/>
                </a:solidFill>
              </a:rPr>
              <a:t> </a:t>
            </a:r>
            <a:r>
              <a:rPr lang="pl-PL" sz="3200" err="1">
                <a:solidFill>
                  <a:srgbClr val="2C0070"/>
                </a:solidFill>
              </a:rPr>
              <a:t>script</a:t>
            </a:r>
            <a:r>
              <a:rPr lang="pl-PL" sz="3200">
                <a:solidFill>
                  <a:srgbClr val="2C0070"/>
                </a:solidFill>
              </a:rPr>
              <a:t> and step </a:t>
            </a:r>
            <a:r>
              <a:rPr lang="pl-PL" sz="3200" err="1">
                <a:solidFill>
                  <a:srgbClr val="2C0070"/>
                </a:solidFill>
              </a:rPr>
              <a:t>configuration</a:t>
            </a:r>
            <a:endParaRPr lang="pl-PL" sz="1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004714-6D2C-58A0-66EF-F968F34E47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730" y="2555923"/>
            <a:ext cx="6924395" cy="3964485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B36D3B-4BD4-2AFF-B08E-CAD0F94A572D}"/>
              </a:ext>
            </a:extLst>
          </p:cNvPr>
          <p:cNvSpPr/>
          <p:nvPr/>
        </p:nvSpPr>
        <p:spPr>
          <a:xfrm>
            <a:off x="1032051" y="3235385"/>
            <a:ext cx="3484756" cy="20443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F13E226-F3D0-6205-739D-077E8E242380}"/>
              </a:ext>
            </a:extLst>
          </p:cNvPr>
          <p:cNvSpPr/>
          <p:nvPr/>
        </p:nvSpPr>
        <p:spPr>
          <a:xfrm>
            <a:off x="1029635" y="3587747"/>
            <a:ext cx="3484756" cy="1951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F5C0AFF-3954-CF82-7E9E-ECD92716D71A}"/>
              </a:ext>
            </a:extLst>
          </p:cNvPr>
          <p:cNvSpPr/>
          <p:nvPr/>
        </p:nvSpPr>
        <p:spPr>
          <a:xfrm>
            <a:off x="1019362" y="5109062"/>
            <a:ext cx="4130596" cy="2183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DB4CEEF-2A6F-5F4E-EDF3-E7A7B50EC975}"/>
              </a:ext>
            </a:extLst>
          </p:cNvPr>
          <p:cNvSpPr/>
          <p:nvPr/>
        </p:nvSpPr>
        <p:spPr>
          <a:xfrm>
            <a:off x="1019361" y="5440454"/>
            <a:ext cx="6477763" cy="6315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DC511B-2B20-0900-547D-5FE86775A4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6805" y="1259386"/>
            <a:ext cx="3362465" cy="542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278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9C4DC05-6509-450B-BDCE-589A24867C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203" y="2552472"/>
            <a:ext cx="6041252" cy="4124717"/>
          </a:xfrm>
          <a:prstGeom prst="rect">
            <a:avLst/>
          </a:prstGeom>
        </p:spPr>
      </p:pic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 err="1">
                <a:solidFill>
                  <a:srgbClr val="2C0070"/>
                </a:solidFill>
                <a:latin typeface="Museo Sans 500"/>
              </a:rPr>
              <a:t>Integrated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Simulation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 sz="3600"/>
          </a:p>
        </p:txBody>
      </p:sp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140735" y="1080142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600">
                <a:solidFill>
                  <a:srgbClr val="2C0070"/>
                </a:solidFill>
              </a:rPr>
              <a:t>Input data </a:t>
            </a:r>
            <a:r>
              <a:rPr lang="pl-PL" sz="3600" err="1">
                <a:solidFill>
                  <a:srgbClr val="2C0070"/>
                </a:solidFill>
              </a:rPr>
              <a:t>example</a:t>
            </a:r>
            <a:endParaRPr lang="pl-PL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E7B330-0764-0FC9-CC15-9AE46F7530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204" y="1922111"/>
            <a:ext cx="6041252" cy="41247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49FF98-FC98-6D3F-242C-D68982F432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7406" y="1924672"/>
            <a:ext cx="5051389" cy="412215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1351A83-29E7-09A2-7DA4-5D2C672BCBB8}"/>
              </a:ext>
            </a:extLst>
          </p:cNvPr>
          <p:cNvSpPr/>
          <p:nvPr/>
        </p:nvSpPr>
        <p:spPr>
          <a:xfrm>
            <a:off x="8007694" y="3395135"/>
            <a:ext cx="1850267" cy="2424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A9064-6F97-76BE-827E-570E910AD6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90654" y="4491300"/>
            <a:ext cx="4410691" cy="2029108"/>
          </a:xfrm>
          <a:prstGeom prst="rect">
            <a:avLst/>
          </a:prstGeom>
          <a:ln>
            <a:solidFill>
              <a:srgbClr val="7B8B9A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74B458C-7116-B1FB-D95A-CD6D9B230E53}"/>
              </a:ext>
            </a:extLst>
          </p:cNvPr>
          <p:cNvCxnSpPr>
            <a:cxnSpLocks/>
          </p:cNvCxnSpPr>
          <p:nvPr/>
        </p:nvCxnSpPr>
        <p:spPr>
          <a:xfrm>
            <a:off x="2848092" y="2675255"/>
            <a:ext cx="1042562" cy="2235792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4BA07CF-8398-14F0-5630-9556897B5BA1}"/>
              </a:ext>
            </a:extLst>
          </p:cNvPr>
          <p:cNvCxnSpPr>
            <a:cxnSpLocks/>
          </p:cNvCxnSpPr>
          <p:nvPr/>
        </p:nvCxnSpPr>
        <p:spPr>
          <a:xfrm flipH="1">
            <a:off x="8301345" y="3647172"/>
            <a:ext cx="672176" cy="2430400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CFAC2A-54BF-EE39-C1BB-2AC0CFB39DFA}"/>
              </a:ext>
            </a:extLst>
          </p:cNvPr>
          <p:cNvSpPr/>
          <p:nvPr/>
        </p:nvSpPr>
        <p:spPr>
          <a:xfrm>
            <a:off x="1922958" y="2419143"/>
            <a:ext cx="1850267" cy="2424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333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 err="1">
                <a:solidFill>
                  <a:srgbClr val="2C0070"/>
                </a:solidFill>
                <a:latin typeface="Museo Sans 500"/>
              </a:rPr>
              <a:t>Integrated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Simulation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 sz="3600"/>
          </a:p>
        </p:txBody>
      </p:sp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140735" y="1085884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600" err="1">
                <a:solidFill>
                  <a:srgbClr val="2C0070"/>
                </a:solidFill>
              </a:rPr>
              <a:t>Simulation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execution</a:t>
            </a:r>
            <a:r>
              <a:rPr lang="pl-PL" sz="3600">
                <a:solidFill>
                  <a:srgbClr val="2C0070"/>
                </a:solidFill>
              </a:rPr>
              <a:t> </a:t>
            </a:r>
            <a:r>
              <a:rPr lang="pl-PL" sz="3600" err="1">
                <a:solidFill>
                  <a:srgbClr val="2C0070"/>
                </a:solidFill>
              </a:rPr>
              <a:t>result</a:t>
            </a:r>
            <a:endParaRPr lang="pl-PL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F640DA-6B06-E81C-2F1E-E7DB0CD35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4643" y="1834176"/>
            <a:ext cx="8782714" cy="465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6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 err="1">
                <a:solidFill>
                  <a:srgbClr val="2C0070"/>
                </a:solidFill>
                <a:latin typeface="Museo Sans 500"/>
              </a:rPr>
              <a:t>Integrated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Simulation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 sz="3600"/>
          </a:p>
        </p:txBody>
      </p:sp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202380" y="1043725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Simulation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execution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result</a:t>
            </a:r>
            <a:endParaRPr lang="pl-PL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7ACD7A-E1AD-AF80-905D-2B605238D7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380" y="2518523"/>
            <a:ext cx="5616208" cy="31875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59FD8B-8920-57B3-061D-308FDD31C5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211" y="1537921"/>
            <a:ext cx="5694229" cy="499664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EA1A63-ADB7-7CDD-934A-243D7E72314B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5818588" y="4112311"/>
            <a:ext cx="473623" cy="1"/>
          </a:xfrm>
          <a:prstGeom prst="straightConnector1">
            <a:avLst/>
          </a:prstGeom>
          <a:ln w="7620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753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>
                <a:solidFill>
                  <a:srgbClr val="2C0070"/>
                </a:solidFill>
                <a:latin typeface="Museo Sans 500"/>
              </a:rPr>
              <a:t>Next steps</a:t>
            </a:r>
            <a:endParaRPr lang="pl-PL"/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283308"/>
            <a:ext cx="2145554" cy="590028"/>
          </a:xfrm>
          <a:prstGeom prst="rect">
            <a:avLst/>
          </a:prstGeom>
        </p:spPr>
      </p:pic>
      <p:sp>
        <p:nvSpPr>
          <p:cNvPr id="5" name="pole tekstowe 5">
            <a:extLst>
              <a:ext uri="{FF2B5EF4-FFF2-40B4-BE49-F238E27FC236}">
                <a16:creationId xmlns:a16="http://schemas.microsoft.com/office/drawing/2014/main" id="{B781D06B-BD82-04D6-C39E-E7AF4DD3B67D}"/>
              </a:ext>
            </a:extLst>
          </p:cNvPr>
          <p:cNvSpPr txBox="1"/>
          <p:nvPr/>
        </p:nvSpPr>
        <p:spPr>
          <a:xfrm>
            <a:off x="328504" y="2212801"/>
            <a:ext cx="10944226" cy="34163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Investigate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 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ideas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for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rule-based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data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sharing</a:t>
            </a: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Develop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universal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liquid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tags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for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any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repository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type</a:t>
            </a: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Collaborate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with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InSilicoWorld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and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perform</a:t>
            </a:r>
            <a:r>
              <a:rPr lang="pl-PL" sz="3600">
                <a:solidFill>
                  <a:srgbClr val="2C0070"/>
                </a:solidFill>
                <a:ea typeface="Calibri"/>
                <a:cs typeface="Calibri"/>
              </a:rPr>
              <a:t> </a:t>
            </a:r>
            <a:r>
              <a:rPr lang="pl-PL" sz="3600" err="1">
                <a:solidFill>
                  <a:srgbClr val="2C0070"/>
                </a:solidFill>
                <a:ea typeface="Calibri"/>
                <a:cs typeface="Calibri"/>
              </a:rPr>
              <a:t>simulations</a:t>
            </a: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  <a:p>
            <a:pPr marL="800100" lvl="1" indent="-342900">
              <a:buClr>
                <a:srgbClr val="FFC000"/>
              </a:buClr>
              <a:buSzPct val="100000"/>
              <a:buBlip>
                <a:blip r:embed="rId5"/>
              </a:buBlip>
            </a:pP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  <a:p>
            <a:pPr marL="342900" indent="-342900">
              <a:buClr>
                <a:srgbClr val="FFC000"/>
              </a:buClr>
              <a:buSzPct val="100000"/>
              <a:buBlip>
                <a:blip r:embed="rId5"/>
              </a:buBlip>
            </a:pPr>
            <a:endParaRPr lang="pl-PL" sz="3600">
              <a:solidFill>
                <a:srgbClr val="2C007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9460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4">
            <a:extLst>
              <a:ext uri="{FF2B5EF4-FFF2-40B4-BE49-F238E27FC236}">
                <a16:creationId xmlns:a16="http://schemas.microsoft.com/office/drawing/2014/main" id="{DA560495-9615-16A6-27A0-699DC4AFEC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1D15ADA4-25FA-313F-ACC0-C722DA96AE74}"/>
              </a:ext>
            </a:extLst>
          </p:cNvPr>
          <p:cNvSpPr txBox="1"/>
          <p:nvPr/>
        </p:nvSpPr>
        <p:spPr>
          <a:xfrm>
            <a:off x="183077" y="1048157"/>
            <a:ext cx="6957785" cy="95410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  <a:latin typeface="Museo Sans 500"/>
                <a:cs typeface="Calibri"/>
              </a:rPr>
              <a:t>Taras Zhyhulin</a:t>
            </a:r>
          </a:p>
          <a:p>
            <a:r>
              <a:rPr lang="en-US" sz="2800" dirty="0">
                <a:solidFill>
                  <a:schemeClr val="bg1"/>
                </a:solidFill>
                <a:latin typeface="Museo Sans 500"/>
                <a:cs typeface="Calibri"/>
              </a:rPr>
              <a:t>t.zhyhulin@sanoscience.org</a:t>
            </a:r>
          </a:p>
        </p:txBody>
      </p:sp>
      <p:pic>
        <p:nvPicPr>
          <p:cNvPr id="7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F8C02774-738F-CAD4-A8C9-9633C9547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77" y="4728058"/>
            <a:ext cx="2145554" cy="590028"/>
          </a:xfrm>
          <a:prstGeom prst="rect">
            <a:avLst/>
          </a:prstGeom>
        </p:spPr>
      </p:pic>
      <p:pic>
        <p:nvPicPr>
          <p:cNvPr id="2050" name="Picture 2" descr="🇺🇦 Flag: Ukraine Emoji, UA Flag Emoji, Ukraine Flag Emoji, Ukrainian Flag  Emoji, Flaga Ukrainy Emoji">
            <a:extLst>
              <a:ext uri="{FF2B5EF4-FFF2-40B4-BE49-F238E27FC236}">
                <a16:creationId xmlns:a16="http://schemas.microsoft.com/office/drawing/2014/main" id="{26D2AB1A-A541-DDAA-6DD8-65628A980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77" y="-17565"/>
            <a:ext cx="954108" cy="9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C80E9640-0721-B6F6-C186-8AEDD49622E6}"/>
              </a:ext>
            </a:extLst>
          </p:cNvPr>
          <p:cNvSpPr txBox="1"/>
          <p:nvPr/>
        </p:nvSpPr>
        <p:spPr>
          <a:xfrm>
            <a:off x="-45513" y="4224790"/>
            <a:ext cx="12283025" cy="46166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0" i="0">
                <a:effectLst/>
                <a:latin typeface="Times New Roman" panose="02020603050405020304" pitchFamily="18" charset="0"/>
              </a:rPr>
              <a:t>This publication is (partly) supported</a:t>
            </a:r>
            <a:r>
              <a:rPr lang="pl-PL" sz="1200" b="0" i="0"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by the European Union</a:t>
            </a:r>
            <a:r>
              <a:rPr lang="en-US" sz="1200" b="0" i="0">
                <a:effectLst/>
                <a:latin typeface="Courier New" panose="02070309020205020404" pitchFamily="49" charset="0"/>
              </a:rPr>
              <a:t>’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s Horizon 2020 research and innovation </a:t>
            </a:r>
            <a:r>
              <a:rPr lang="en-US" sz="1200" b="0" i="0" err="1">
                <a:effectLst/>
                <a:latin typeface="Times New Roman" panose="02020603050405020304" pitchFamily="18" charset="0"/>
              </a:rPr>
              <a:t>programme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 under grant agreement ISW</a:t>
            </a:r>
            <a:r>
              <a:rPr lang="pl-PL" sz="1200" b="0" i="0"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No 101016503. We gratefully acknowledge Polish high-performance computing infrastructure </a:t>
            </a:r>
            <a:r>
              <a:rPr lang="en-US" sz="1200" b="0" i="0" err="1">
                <a:effectLst/>
                <a:latin typeface="Times New Roman" panose="02020603050405020304" pitchFamily="18" charset="0"/>
              </a:rPr>
              <a:t>PLGrid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 (HPC</a:t>
            </a:r>
            <a:r>
              <a:rPr lang="pl-PL" sz="1200" b="0" i="0"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Centers: ACK </a:t>
            </a:r>
            <a:r>
              <a:rPr lang="en-US" sz="1200" b="0" i="0" err="1">
                <a:effectLst/>
                <a:latin typeface="Times New Roman" panose="02020603050405020304" pitchFamily="18" charset="0"/>
              </a:rPr>
              <a:t>Cyfronet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 AGH) for providing computer facilities and support within computational grant no.</a:t>
            </a:r>
            <a:r>
              <a:rPr lang="pl-PL" sz="1200" b="0" i="0">
                <a:effectLst/>
                <a:latin typeface="Times New Roman" panose="02020603050405020304" pitchFamily="18" charset="0"/>
              </a:rPr>
              <a:t> </a:t>
            </a:r>
            <a:r>
              <a:rPr lang="en-US" sz="1200" b="0" i="0">
                <a:effectLst/>
                <a:latin typeface="Times New Roman" panose="02020603050405020304" pitchFamily="18" charset="0"/>
              </a:rPr>
              <a:t>PLG/2023/016227.</a:t>
            </a:r>
            <a:endParaRPr lang="en-US" sz="1200">
              <a:solidFill>
                <a:schemeClr val="tx1">
                  <a:lumMod val="95000"/>
                  <a:lumOff val="5000"/>
                </a:schemeClr>
              </a:solidFill>
              <a:latin typeface="Museo Sans 50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349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06061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</a:rPr>
              <a:t>Technical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Problems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in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Research</a:t>
            </a:r>
            <a:endParaRPr lang="pl-PL" sz="3600" b="1">
              <a:solidFill>
                <a:srgbClr val="2C0070"/>
              </a:solidFill>
              <a:latin typeface="Museo Sans 500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283309"/>
            <a:ext cx="2145554" cy="590028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56A90FB7-6DDE-F6D9-5AD7-B47A7EF8D08C}"/>
              </a:ext>
            </a:extLst>
          </p:cNvPr>
          <p:cNvSpPr txBox="1"/>
          <p:nvPr/>
        </p:nvSpPr>
        <p:spPr>
          <a:xfrm>
            <a:off x="563354" y="2151727"/>
            <a:ext cx="11065291" cy="255454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HPC – not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easy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to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</a:t>
            </a:r>
            <a:endParaRPr lang="pl-PL" sz="32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Model,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input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and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output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needs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to be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shared</a:t>
            </a:r>
            <a:endParaRPr lang="pl-PL" sz="32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Storing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input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and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output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locally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– a lot of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memory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used</a:t>
            </a:r>
            <a:endParaRPr lang="pl-PL" sz="32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Secure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rule-based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sharing</a:t>
            </a:r>
            <a:endParaRPr lang="pl-PL" sz="320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Results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need</a:t>
            </a:r>
            <a:r>
              <a:rPr lang="pl-PL" sz="320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134108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</a:rPr>
              <a:t>We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have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a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solution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!</a:t>
            </a:r>
            <a:endParaRPr lang="pl-PL" sz="3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0BAFDF62-B549-D5F5-BE8D-A4661CE9AA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7319" y="1321515"/>
            <a:ext cx="2317109" cy="10949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23D12C-75C4-3AD2-13A2-63FA2781A5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15" y="1672782"/>
            <a:ext cx="9606736" cy="427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49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263418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</a:rPr>
              <a:t>Data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Repositories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and MEE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/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50D30724-4F44-97EA-4827-EAD810D26A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" b="767"/>
          <a:stretch/>
        </p:blipFill>
        <p:spPr>
          <a:xfrm>
            <a:off x="2068286" y="1364397"/>
            <a:ext cx="6096000" cy="2263059"/>
          </a:xfrm>
          <a:prstGeom prst="rect">
            <a:avLst/>
          </a:prstGeom>
        </p:spPr>
      </p:pic>
      <p:pic>
        <p:nvPicPr>
          <p:cNvPr id="5" name="Obraz 6" descr="Obraz zawierający tekst, zrzut ekranu, komputer, oprogramowanie&#10;&#10;Opis wygenerowany automatycznie">
            <a:extLst>
              <a:ext uri="{FF2B5EF4-FFF2-40B4-BE49-F238E27FC236}">
                <a16:creationId xmlns:a16="http://schemas.microsoft.com/office/drawing/2014/main" id="{BEC92D86-193E-0408-52D7-B992AEE32B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490" t="18715" b="25898"/>
          <a:stretch/>
        </p:blipFill>
        <p:spPr>
          <a:xfrm>
            <a:off x="7899918" y="2198437"/>
            <a:ext cx="2091618" cy="3053724"/>
          </a:xfrm>
          <a:prstGeom prst="rect">
            <a:avLst/>
          </a:prstGeom>
        </p:spPr>
      </p:pic>
      <p:pic>
        <p:nvPicPr>
          <p:cNvPr id="7" name="Obraz 1" descr="Obraz zawierający tekst, zrzut ekranu, design&#10;&#10;Opis wygenerowany automatycznie">
            <a:extLst>
              <a:ext uri="{FF2B5EF4-FFF2-40B4-BE49-F238E27FC236}">
                <a16:creationId xmlns:a16="http://schemas.microsoft.com/office/drawing/2014/main" id="{0F60D96B-AFCE-0CE6-F399-5ECDDBF44B8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-329" b="4142"/>
          <a:stretch/>
        </p:blipFill>
        <p:spPr>
          <a:xfrm>
            <a:off x="7791748" y="1962538"/>
            <a:ext cx="2307975" cy="366375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148A153-1F76-A924-D6B8-1D24F5097032}"/>
              </a:ext>
            </a:extLst>
          </p:cNvPr>
          <p:cNvGrpSpPr/>
          <p:nvPr/>
        </p:nvGrpSpPr>
        <p:grpSpPr>
          <a:xfrm>
            <a:off x="1940033" y="4151393"/>
            <a:ext cx="6352506" cy="2090755"/>
            <a:chOff x="1971364" y="4150598"/>
            <a:chExt cx="6352506" cy="2090755"/>
          </a:xfrm>
        </p:grpSpPr>
        <p:pic>
          <p:nvPicPr>
            <p:cNvPr id="2" name="Obraz 4">
              <a:extLst>
                <a:ext uri="{FF2B5EF4-FFF2-40B4-BE49-F238E27FC236}">
                  <a16:creationId xmlns:a16="http://schemas.microsoft.com/office/drawing/2014/main" id="{16CF6454-C286-22CB-A865-0A0810D96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0" b="1040"/>
            <a:stretch/>
          </p:blipFill>
          <p:spPr>
            <a:xfrm>
              <a:off x="1971364" y="4150598"/>
              <a:ext cx="5928554" cy="1849962"/>
            </a:xfrm>
            <a:prstGeom prst="rect">
              <a:avLst/>
            </a:prstGeom>
          </p:spPr>
        </p:pic>
        <p:pic>
          <p:nvPicPr>
            <p:cNvPr id="14" name="Picture 13" descr="A diagram of a computer&#10;&#10;Description automatically generated">
              <a:extLst>
                <a:ext uri="{FF2B5EF4-FFF2-40B4-BE49-F238E27FC236}">
                  <a16:creationId xmlns:a16="http://schemas.microsoft.com/office/drawing/2014/main" id="{05C3A4CA-0AB3-6151-C548-1CFA6DEA07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74" t="87497" r="23301" b="7629"/>
            <a:stretch/>
          </p:blipFill>
          <p:spPr>
            <a:xfrm>
              <a:off x="5637230" y="5968396"/>
              <a:ext cx="2686640" cy="272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437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sp>
        <p:nvSpPr>
          <p:cNvPr id="2" name="pole tekstowe 6">
            <a:extLst>
              <a:ext uri="{FF2B5EF4-FFF2-40B4-BE49-F238E27FC236}">
                <a16:creationId xmlns:a16="http://schemas.microsoft.com/office/drawing/2014/main" id="{7B71639D-CE34-1119-CFD9-09CCD59DBFB9}"/>
              </a:ext>
            </a:extLst>
          </p:cNvPr>
          <p:cNvSpPr txBox="1"/>
          <p:nvPr/>
        </p:nvSpPr>
        <p:spPr>
          <a:xfrm>
            <a:off x="263418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</a:rPr>
              <a:t>Data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Repositories</a:t>
            </a:r>
            <a:r>
              <a:rPr lang="pl-PL" sz="3600" b="1">
                <a:solidFill>
                  <a:srgbClr val="2C0070"/>
                </a:solidFill>
                <a:latin typeface="Museo Sans 500"/>
              </a:rPr>
              <a:t> and MEE </a:t>
            </a:r>
            <a:r>
              <a:rPr lang="pl-PL" sz="3600" b="1" err="1">
                <a:solidFill>
                  <a:srgbClr val="2C0070"/>
                </a:solidFill>
                <a:latin typeface="Museo Sans 500"/>
              </a:rPr>
              <a:t>Workflow</a:t>
            </a:r>
            <a:endParaRPr lang="pl-PL"/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9797FA25-C61C-AF12-47A5-A2130F065D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14"/>
          <a:stretch/>
        </p:blipFill>
        <p:spPr>
          <a:xfrm>
            <a:off x="567179" y="1614490"/>
            <a:ext cx="11057641" cy="2488322"/>
          </a:xfrm>
          <a:prstGeom prst="rect">
            <a:avLst/>
          </a:prstGeom>
        </p:spPr>
      </p:pic>
      <p:sp>
        <p:nvSpPr>
          <p:cNvPr id="4" name="pole tekstowe 5">
            <a:extLst>
              <a:ext uri="{FF2B5EF4-FFF2-40B4-BE49-F238E27FC236}">
                <a16:creationId xmlns:a16="http://schemas.microsoft.com/office/drawing/2014/main" id="{B00F9116-61C0-7F6C-C722-F705727E8F58}"/>
              </a:ext>
            </a:extLst>
          </p:cNvPr>
          <p:cNvSpPr txBox="1"/>
          <p:nvPr/>
        </p:nvSpPr>
        <p:spPr>
          <a:xfrm>
            <a:off x="559529" y="4458680"/>
            <a:ext cx="11065291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rgbClr val="FFC000"/>
              </a:buClr>
              <a:buSzPct val="100000"/>
              <a:buBlip>
                <a:blip r:embed="rId6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After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upload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is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not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published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–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stored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in draft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dataset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indent="-342900">
              <a:buClr>
                <a:srgbClr val="FFC000"/>
              </a:buClr>
              <a:buSzPct val="100000"/>
              <a:buBlip>
                <a:blip r:embed="rId6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Draft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accessible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only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to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dataset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owner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and admin</a:t>
            </a:r>
          </a:p>
          <a:p>
            <a:pPr indent="-342900">
              <a:buClr>
                <a:srgbClr val="FFC000"/>
              </a:buClr>
              <a:buSzPct val="100000"/>
              <a:buBlip>
                <a:blip r:embed="rId6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Access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can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be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granted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to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research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team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members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5293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>
                <a:solidFill>
                  <a:srgbClr val="2C0070"/>
                </a:solidFill>
                <a:latin typeface="Museo Sans 500"/>
              </a:rPr>
              <a:t>Sano Dataverse</a:t>
            </a:r>
            <a:endParaRPr lang="pl-PL" sz="3600">
              <a:ea typeface="Calibri"/>
              <a:cs typeface="Calibri"/>
            </a:endParaRPr>
          </a:p>
        </p:txBody>
      </p:sp>
      <p:sp>
        <p:nvSpPr>
          <p:cNvPr id="5" name="pole tekstowe 5">
            <a:extLst>
              <a:ext uri="{FF2B5EF4-FFF2-40B4-BE49-F238E27FC236}">
                <a16:creationId xmlns:a16="http://schemas.microsoft.com/office/drawing/2014/main" id="{87928F78-E62B-A50D-7229-1E0EF1943EE6}"/>
              </a:ext>
            </a:extLst>
          </p:cNvPr>
          <p:cNvSpPr txBox="1"/>
          <p:nvPr/>
        </p:nvSpPr>
        <p:spPr>
          <a:xfrm>
            <a:off x="202380" y="1905794"/>
            <a:ext cx="10944226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FFC000"/>
              </a:buClr>
              <a:buSzPct val="100000"/>
              <a:buBlip>
                <a:blip r:embed="rId4"/>
              </a:buBlip>
            </a:pPr>
            <a:r>
              <a:rPr lang="pl-PL" sz="3600">
                <a:solidFill>
                  <a:srgbClr val="2C0070"/>
                </a:solidFill>
                <a:latin typeface="Museo Sans 500" panose="02000000000000000000" pitchFamily="2" charset="0"/>
              </a:rPr>
              <a:t>Sano </a:t>
            </a:r>
            <a:r>
              <a:rPr lang="pl-PL" sz="3600" err="1">
                <a:solidFill>
                  <a:srgbClr val="2C0070"/>
                </a:solidFill>
                <a:latin typeface="Museo Sans 500" panose="02000000000000000000" pitchFamily="2" charset="0"/>
              </a:rPr>
              <a:t>Dataverse</a:t>
            </a:r>
            <a:r>
              <a:rPr lang="pl-PL" sz="3600">
                <a:solidFill>
                  <a:srgbClr val="2C0070"/>
                </a:solidFill>
                <a:latin typeface="Museo Sans 500" panose="02000000000000000000" pitchFamily="2" charset="0"/>
              </a:rPr>
              <a:t> </a:t>
            </a:r>
            <a:r>
              <a:rPr lang="pl-PL" sz="3600" err="1">
                <a:solidFill>
                  <a:srgbClr val="2C0070"/>
                </a:solidFill>
                <a:latin typeface="Museo Sans 500" panose="02000000000000000000" pitchFamily="2" charset="0"/>
              </a:rPr>
              <a:t>instance</a:t>
            </a:r>
            <a:endParaRPr lang="pl-PL" sz="3600">
              <a:solidFill>
                <a:srgbClr val="2C0070"/>
              </a:solidFill>
              <a:latin typeface="Museo Sans 500" panose="02000000000000000000" pitchFamily="2" charset="0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AE63E3-BFBA-3014-C8D5-23C85E373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636" y="2868751"/>
            <a:ext cx="7200378" cy="28742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53A7A8-D89B-7307-8548-24EA79FDF888}"/>
              </a:ext>
            </a:extLst>
          </p:cNvPr>
          <p:cNvSpPr txBox="1"/>
          <p:nvPr/>
        </p:nvSpPr>
        <p:spPr>
          <a:xfrm>
            <a:off x="826717" y="5936293"/>
            <a:ext cx="595925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solidFill>
                  <a:srgbClr val="2C0070"/>
                </a:solidFill>
                <a:latin typeface="Museo Sans 500"/>
              </a:rPr>
              <a:t>Header of the Sano Dataverse instance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3ACCB72-C812-60BD-8147-5645953DAE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06014" y="2445249"/>
            <a:ext cx="4660726" cy="1826582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9608358-11A6-03E8-3CB0-2C8CE6A70AA2}"/>
              </a:ext>
            </a:extLst>
          </p:cNvPr>
          <p:cNvCxnSpPr>
            <a:cxnSpLocks/>
          </p:cNvCxnSpPr>
          <p:nvPr/>
        </p:nvCxnSpPr>
        <p:spPr>
          <a:xfrm flipH="1">
            <a:off x="6894578" y="5210828"/>
            <a:ext cx="1891203" cy="0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86E5572-BCAE-9127-76D5-3DF71CCF778B}"/>
              </a:ext>
            </a:extLst>
          </p:cNvPr>
          <p:cNvSpPr txBox="1"/>
          <p:nvPr/>
        </p:nvSpPr>
        <p:spPr>
          <a:xfrm>
            <a:off x="8600684" y="5010773"/>
            <a:ext cx="227138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2C0070"/>
                </a:solidFill>
                <a:latin typeface="Museo Sans 500"/>
              </a:rPr>
              <a:t>Sub-</a:t>
            </a:r>
            <a:r>
              <a:rPr lang="en-US" sz="2000" dirty="0" err="1">
                <a:solidFill>
                  <a:srgbClr val="2C0070"/>
                </a:solidFill>
                <a:latin typeface="Museo Sans 500"/>
              </a:rPr>
              <a:t>Dataverses</a:t>
            </a:r>
            <a:endParaRPr lang="en-US" sz="2000" dirty="0">
              <a:solidFill>
                <a:srgbClr val="2C0070"/>
              </a:solidFill>
              <a:latin typeface="Museo Sans 500"/>
            </a:endParaRPr>
          </a:p>
        </p:txBody>
      </p:sp>
    </p:spTree>
    <p:extLst>
      <p:ext uri="{BB962C8B-B14F-4D97-AF65-F5344CB8AC3E}">
        <p14:creationId xmlns:p14="http://schemas.microsoft.com/office/powerpoint/2010/main" val="50483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Model </a:t>
            </a:r>
            <a:r>
              <a:rPr lang="pl-PL" sz="3600" b="1" err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Execution</a:t>
            </a:r>
            <a:r>
              <a:rPr lang="pl-PL" sz="3600" b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 Environment</a:t>
            </a:r>
            <a:endParaRPr lang="pl-PL" sz="3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4679"/>
            <a:ext cx="2145554" cy="59002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8C783E15-EBB4-25EF-CB56-2CC295216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2" y="2087008"/>
            <a:ext cx="101631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234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473623" y="337592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Model </a:t>
            </a:r>
            <a:r>
              <a:rPr lang="pl-PL" sz="3600" b="1" err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Execution</a:t>
            </a:r>
            <a:r>
              <a:rPr lang="pl-PL" sz="3600" b="1">
                <a:solidFill>
                  <a:srgbClr val="2C0070"/>
                </a:solidFill>
                <a:latin typeface="Museo Sans 500"/>
                <a:ea typeface="Calibri"/>
                <a:cs typeface="Calibri"/>
              </a:rPr>
              <a:t> Environment</a:t>
            </a:r>
            <a:endParaRPr lang="pl-PL" sz="3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7592"/>
            <a:ext cx="2145554" cy="590028"/>
          </a:xfrm>
          <a:prstGeom prst="rect">
            <a:avLst/>
          </a:prstGeom>
        </p:spPr>
      </p:pic>
      <p:sp>
        <p:nvSpPr>
          <p:cNvPr id="11" name="pole tekstowe 5">
            <a:extLst>
              <a:ext uri="{FF2B5EF4-FFF2-40B4-BE49-F238E27FC236}">
                <a16:creationId xmlns:a16="http://schemas.microsoft.com/office/drawing/2014/main" id="{B0DDD39D-2D55-656C-2E85-6FB8A38C892F}"/>
              </a:ext>
            </a:extLst>
          </p:cNvPr>
          <p:cNvSpPr txBox="1"/>
          <p:nvPr/>
        </p:nvSpPr>
        <p:spPr>
          <a:xfrm>
            <a:off x="563354" y="1372518"/>
            <a:ext cx="11065291" cy="50167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Organization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Name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, Logo,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Description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Git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</a:t>
            </a:r>
            <a:endParaRPr lang="uk-UA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PLGrid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team id</a:t>
            </a: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User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Name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, Email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PLGrid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user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login</a:t>
            </a: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Membership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32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32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token</a:t>
            </a:r>
            <a:endParaRPr lang="pl-PL" sz="32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10" name="Picture 9" descr="A group of white rectangular shapes with black text&#10;&#10;Description automatically generated">
            <a:extLst>
              <a:ext uri="{FF2B5EF4-FFF2-40B4-BE49-F238E27FC236}">
                <a16:creationId xmlns:a16="http://schemas.microsoft.com/office/drawing/2014/main" id="{7AD3A905-A2CC-739E-A0D2-0555DD3A5E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553" y="2528389"/>
            <a:ext cx="3961983" cy="2693020"/>
          </a:xfrm>
          <a:prstGeom prst="rect">
            <a:avLst/>
          </a:prstGeom>
        </p:spPr>
      </p:pic>
      <p:pic>
        <p:nvPicPr>
          <p:cNvPr id="1026" name="Picture 2" descr="Case study: Cyfronet / PLGrid – FitSM">
            <a:extLst>
              <a:ext uri="{FF2B5EF4-FFF2-40B4-BE49-F238E27FC236}">
                <a16:creationId xmlns:a16="http://schemas.microsoft.com/office/drawing/2014/main" id="{9E3CE03B-6B32-77DB-89FD-637ED38BE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873" y="3786263"/>
            <a:ext cx="1125325" cy="110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6A20E70-7CF3-C4AF-73B2-D481170B2261}"/>
              </a:ext>
            </a:extLst>
          </p:cNvPr>
          <p:cNvCxnSpPr>
            <a:cxnSpLocks/>
          </p:cNvCxnSpPr>
          <p:nvPr/>
        </p:nvCxnSpPr>
        <p:spPr>
          <a:xfrm>
            <a:off x="4110087" y="3629320"/>
            <a:ext cx="1088361" cy="509047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A08A3AF-6E63-555E-AD52-142EDCC6319A}"/>
              </a:ext>
            </a:extLst>
          </p:cNvPr>
          <p:cNvCxnSpPr>
            <a:cxnSpLocks/>
          </p:cNvCxnSpPr>
          <p:nvPr/>
        </p:nvCxnSpPr>
        <p:spPr>
          <a:xfrm flipV="1">
            <a:off x="4430598" y="4703975"/>
            <a:ext cx="767850" cy="367646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18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0D0451EE-FFBB-2C41-C121-3B0ADE6EA5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6">
            <a:extLst>
              <a:ext uri="{FF2B5EF4-FFF2-40B4-BE49-F238E27FC236}">
                <a16:creationId xmlns:a16="http://schemas.microsoft.com/office/drawing/2014/main" id="{77DA94BA-CE03-F2F9-0873-70B5B28E4114}"/>
              </a:ext>
            </a:extLst>
          </p:cNvPr>
          <p:cNvSpPr txBox="1"/>
          <p:nvPr/>
        </p:nvSpPr>
        <p:spPr>
          <a:xfrm>
            <a:off x="340061" y="286221"/>
            <a:ext cx="99458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MEE and Data </a:t>
            </a:r>
            <a:r>
              <a:rPr lang="pl-PL" sz="3600" b="1" err="1">
                <a:solidFill>
                  <a:srgbClr val="2C0070"/>
                </a:solidFill>
                <a:ea typeface="Calibri"/>
                <a:cs typeface="Calibri"/>
              </a:rPr>
              <a:t>Repository</a:t>
            </a:r>
            <a:r>
              <a:rPr lang="pl-PL" sz="3600" b="1">
                <a:solidFill>
                  <a:srgbClr val="2C0070"/>
                </a:solidFill>
                <a:ea typeface="Calibri"/>
                <a:cs typeface="Calibri"/>
              </a:rPr>
              <a:t> Integration</a:t>
            </a:r>
            <a:endParaRPr lang="pl-PL" sz="3600">
              <a:ea typeface="Calibri"/>
              <a:cs typeface="Calibri"/>
            </a:endParaRPr>
          </a:p>
        </p:txBody>
      </p:sp>
      <p:pic>
        <p:nvPicPr>
          <p:cNvPr id="3" name="Obraz 2" descr="Obraz zawierający tekst, Czcionka, Grafika, logo&#10;&#10;Opis wygenerowany automatycznie">
            <a:extLst>
              <a:ext uri="{FF2B5EF4-FFF2-40B4-BE49-F238E27FC236}">
                <a16:creationId xmlns:a16="http://schemas.microsoft.com/office/drawing/2014/main" id="{4B22C29B-E8D9-754C-87EE-459A4C604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241" y="337592"/>
            <a:ext cx="2145554" cy="590028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EE7547B0-F3A9-B11C-5E4F-18414A586BDA}"/>
              </a:ext>
            </a:extLst>
          </p:cNvPr>
          <p:cNvSpPr txBox="1"/>
          <p:nvPr/>
        </p:nvSpPr>
        <p:spPr>
          <a:xfrm>
            <a:off x="203765" y="1497206"/>
            <a:ext cx="5554427" cy="3785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Instance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Configuration</a:t>
            </a:r>
            <a:endParaRPr lang="pl-PL" sz="24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 „Organization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Details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”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by admin</a:t>
            </a:r>
          </a:p>
          <a:p>
            <a:pPr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Data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token</a:t>
            </a:r>
            <a:endParaRPr lang="pl-PL" sz="24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only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if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Data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Repository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integration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in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current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organization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is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turned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on</a:t>
            </a: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Unique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for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every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instance</a:t>
            </a:r>
            <a:endParaRPr lang="pl-PL" sz="24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lvl="2" indent="-342900">
              <a:buClr>
                <a:srgbClr val="FFC000"/>
              </a:buClr>
              <a:buSzPct val="100000"/>
              <a:buBlip>
                <a:blip r:embed="rId5"/>
              </a:buBlip>
            </a:pP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Configured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by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user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in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each</a:t>
            </a:r>
            <a:r>
              <a:rPr lang="pl-PL" sz="2400" dirty="0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 </a:t>
            </a:r>
            <a:r>
              <a:rPr lang="pl-PL" sz="2400" dirty="0" err="1">
                <a:solidFill>
                  <a:srgbClr val="2C0070"/>
                </a:solidFill>
                <a:latin typeface="Calibri" panose="020F0502020204030204"/>
                <a:ea typeface="Calibri" panose="020F0502020204030204"/>
                <a:cs typeface="Calibri" panose="020F0502020204030204"/>
              </a:rPr>
              <a:t>organization</a:t>
            </a:r>
            <a:endParaRPr lang="pl-PL" sz="2400" dirty="0">
              <a:solidFill>
                <a:srgbClr val="2C007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02826A-2E8C-535A-F73C-5291156AB4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1957" y="1722267"/>
            <a:ext cx="5871652" cy="134953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07B5B2D-B0DE-938E-9F82-EA97EB4185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9417" y="3257624"/>
            <a:ext cx="6456732" cy="331415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F02C9ED-FCA3-3EC0-B3D3-DFE74F9BF6F3}"/>
              </a:ext>
            </a:extLst>
          </p:cNvPr>
          <p:cNvCxnSpPr>
            <a:cxnSpLocks/>
          </p:cNvCxnSpPr>
          <p:nvPr/>
        </p:nvCxnSpPr>
        <p:spPr>
          <a:xfrm flipH="1">
            <a:off x="8123274" y="2270589"/>
            <a:ext cx="856339" cy="1248788"/>
          </a:xfrm>
          <a:prstGeom prst="straightConnector1">
            <a:avLst/>
          </a:prstGeom>
          <a:ln w="57150">
            <a:solidFill>
              <a:srgbClr val="7B8B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61148ED-325C-897B-C1CC-C465542F136E}"/>
              </a:ext>
            </a:extLst>
          </p:cNvPr>
          <p:cNvSpPr/>
          <p:nvPr/>
        </p:nvSpPr>
        <p:spPr>
          <a:xfrm>
            <a:off x="7952435" y="5341069"/>
            <a:ext cx="4069519" cy="4345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50E86A-7650-1BAB-A144-A4B4410BAB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4752" y="5363332"/>
            <a:ext cx="4004883" cy="72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6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8331EBA0695341824012B8156EC763" ma:contentTypeVersion="10" ma:contentTypeDescription="Create a new document." ma:contentTypeScope="" ma:versionID="efdef9705ec953c8e6cce21042da54e9">
  <xsd:schema xmlns:xsd="http://www.w3.org/2001/XMLSchema" xmlns:xs="http://www.w3.org/2001/XMLSchema" xmlns:p="http://schemas.microsoft.com/office/2006/metadata/properties" xmlns:ns2="e2f67baf-ce8e-44ab-8e88-b57b90aa13de" xmlns:ns3="6fbf52f8-386c-4390-85d7-0fab279873ce" targetNamespace="http://schemas.microsoft.com/office/2006/metadata/properties" ma:root="true" ma:fieldsID="d80d1b237734c6d01e7910b2f15673e0" ns2:_="" ns3:_="">
    <xsd:import namespace="e2f67baf-ce8e-44ab-8e88-b57b90aa13de"/>
    <xsd:import namespace="6fbf52f8-386c-4390-85d7-0fab279873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f67baf-ce8e-44ab-8e88-b57b90aa13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bf52f8-386c-4390-85d7-0fab279873c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38B7BB3-0D1C-408D-97FF-244A11815217}">
  <ds:schemaRefs>
    <ds:schemaRef ds:uri="6fbf52f8-386c-4390-85d7-0fab279873ce"/>
    <ds:schemaRef ds:uri="e2f67baf-ce8e-44ab-8e88-b57b90aa13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C8EF4ED-8959-4D20-94B5-F69E505F26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3B6D2B-C06D-4C08-9E25-6646D918553E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e2f67baf-ce8e-44ab-8e88-b57b90aa13de"/>
    <ds:schemaRef ds:uri="http://purl.org/dc/dcmitype/"/>
    <ds:schemaRef ds:uri="6fbf52f8-386c-4390-85d7-0fab279873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1889</Words>
  <Application>Microsoft Office PowerPoint</Application>
  <PresentationFormat>Widescreen</PresentationFormat>
  <Paragraphs>156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Museo Sans 500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Taras Zhyhulin</dc:creator>
  <cp:lastModifiedBy>Taras Zhyhulin</cp:lastModifiedBy>
  <cp:revision>4</cp:revision>
  <dcterms:created xsi:type="dcterms:W3CDTF">2023-04-12T11:13:45Z</dcterms:created>
  <dcterms:modified xsi:type="dcterms:W3CDTF">2024-03-12T14:14:21Z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0x010100B98331EBA0695341824012B8156EC763</vt:lpwstr>
  </property>
</Properties>
</file>