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72.jpg" ContentType="image/tiff"/>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56"/>
  </p:notesMasterIdLst>
  <p:sldIdLst>
    <p:sldId id="517" r:id="rId2"/>
    <p:sldId id="438" r:id="rId3"/>
    <p:sldId id="518" r:id="rId4"/>
    <p:sldId id="526" r:id="rId5"/>
    <p:sldId id="486" r:id="rId6"/>
    <p:sldId id="511" r:id="rId7"/>
    <p:sldId id="512" r:id="rId8"/>
    <p:sldId id="429" r:id="rId9"/>
    <p:sldId id="513" r:id="rId10"/>
    <p:sldId id="440" r:id="rId11"/>
    <p:sldId id="525" r:id="rId12"/>
    <p:sldId id="421" r:id="rId13"/>
    <p:sldId id="441" r:id="rId14"/>
    <p:sldId id="487" r:id="rId15"/>
    <p:sldId id="442" r:id="rId16"/>
    <p:sldId id="422" r:id="rId17"/>
    <p:sldId id="488" r:id="rId18"/>
    <p:sldId id="423" r:id="rId19"/>
    <p:sldId id="492" r:id="rId20"/>
    <p:sldId id="445" r:id="rId21"/>
    <p:sldId id="277" r:id="rId22"/>
    <p:sldId id="493" r:id="rId23"/>
    <p:sldId id="494" r:id="rId24"/>
    <p:sldId id="495" r:id="rId25"/>
    <p:sldId id="496" r:id="rId26"/>
    <p:sldId id="489" r:id="rId27"/>
    <p:sldId id="519" r:id="rId28"/>
    <p:sldId id="524" r:id="rId29"/>
    <p:sldId id="522" r:id="rId30"/>
    <p:sldId id="446" r:id="rId31"/>
    <p:sldId id="447" r:id="rId32"/>
    <p:sldId id="448" r:id="rId33"/>
    <p:sldId id="497" r:id="rId34"/>
    <p:sldId id="523" r:id="rId35"/>
    <p:sldId id="450" r:id="rId36"/>
    <p:sldId id="516" r:id="rId37"/>
    <p:sldId id="499" r:id="rId38"/>
    <p:sldId id="501" r:id="rId39"/>
    <p:sldId id="502" r:id="rId40"/>
    <p:sldId id="500" r:id="rId41"/>
    <p:sldId id="461" r:id="rId42"/>
    <p:sldId id="481" r:id="rId43"/>
    <p:sldId id="504" r:id="rId44"/>
    <p:sldId id="503" r:id="rId45"/>
    <p:sldId id="514" r:id="rId46"/>
    <p:sldId id="515" r:id="rId47"/>
    <p:sldId id="505" r:id="rId48"/>
    <p:sldId id="506" r:id="rId49"/>
    <p:sldId id="507" r:id="rId50"/>
    <p:sldId id="508" r:id="rId51"/>
    <p:sldId id="509" r:id="rId52"/>
    <p:sldId id="510" r:id="rId53"/>
    <p:sldId id="368" r:id="rId54"/>
    <p:sldId id="437" r:id="rId5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33"/>
    <a:srgbClr val="FF9966"/>
    <a:srgbClr val="1E5AAE"/>
    <a:srgbClr val="FF5050"/>
    <a:srgbClr val="C68B34"/>
    <a:srgbClr val="B0AC00"/>
    <a:srgbClr val="EBE600"/>
    <a:srgbClr val="0055A0"/>
    <a:srgbClr val="C6E0B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89136" autoAdjust="0"/>
  </p:normalViewPr>
  <p:slideViewPr>
    <p:cSldViewPr snapToGrid="0" snapToObjects="1">
      <p:cViewPr varScale="1">
        <p:scale>
          <a:sx n="75" d="100"/>
          <a:sy n="75" d="100"/>
        </p:scale>
        <p:origin x="1012" y="36"/>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115.png"/></Relationships>
</file>

<file path=ppt/diagrams/_rels/data2.xml.rels><?xml version="1.0" encoding="UTF-8" standalone="yes"?>
<Relationships xmlns="http://schemas.openxmlformats.org/package/2006/relationships"><Relationship Id="rId1" Type="http://schemas.openxmlformats.org/officeDocument/2006/relationships/image" Target="../media/image13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5.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33.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09EE1-7CEB-4C89-8E15-D68E7F2CFD7B}" type="doc">
      <dgm:prSet loTypeId="urn:microsoft.com/office/officeart/2011/layout/HexagonRadial" loCatId="cycle" qsTypeId="urn:microsoft.com/office/officeart/2005/8/quickstyle/3d1" qsCatId="3D" csTypeId="urn:microsoft.com/office/officeart/2005/8/colors/colorful2" csCatId="colorful" phldr="1"/>
      <dgm:spPr/>
      <dgm:t>
        <a:bodyPr/>
        <a:lstStyle/>
        <a:p>
          <a:endParaRPr lang="en-GB"/>
        </a:p>
      </dgm:t>
    </dgm:pt>
    <dgm:pt modelId="{80CA0868-0FAB-4CB5-876B-2F6DE1044EC7}">
      <dgm:prSet phldrT="[Text]" custT="1"/>
      <dgm:spPr>
        <a:xfrm>
          <a:off x="1679853" y="1395741"/>
          <a:ext cx="2418825" cy="1441500"/>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GB" sz="2200" u="sng" dirty="0">
              <a:solidFill>
                <a:srgbClr val="000000"/>
              </a:solidFill>
              <a:latin typeface="Arial"/>
              <a:ea typeface="+mn-ea"/>
              <a:cs typeface="+mn-cs"/>
            </a:rPr>
            <a:t>CERN</a:t>
          </a:r>
          <a:br>
            <a:rPr lang="bg-BG" sz="2200" dirty="0">
              <a:solidFill>
                <a:srgbClr val="000000"/>
              </a:solidFill>
              <a:latin typeface="Arial"/>
              <a:ea typeface="+mn-ea"/>
              <a:cs typeface="+mn-cs"/>
            </a:rPr>
          </a:br>
          <a:r>
            <a:rPr lang="bg-BG" sz="2200" dirty="0">
              <a:solidFill>
                <a:srgbClr val="000000"/>
              </a:solidFill>
              <a:latin typeface="Arial"/>
              <a:ea typeface="+mn-ea"/>
              <a:cs typeface="+mn-cs"/>
            </a:rPr>
            <a:t>Инженерни предизви-</a:t>
          </a:r>
          <a:br>
            <a:rPr lang="bg-BG" sz="2200" dirty="0">
              <a:solidFill>
                <a:srgbClr val="000000"/>
              </a:solidFill>
              <a:latin typeface="Arial"/>
              <a:ea typeface="+mn-ea"/>
              <a:cs typeface="+mn-cs"/>
            </a:rPr>
          </a:br>
          <a:r>
            <a:rPr lang="bg-BG" sz="2200" dirty="0">
              <a:solidFill>
                <a:srgbClr val="000000"/>
              </a:solidFill>
              <a:latin typeface="Arial"/>
              <a:ea typeface="+mn-ea"/>
              <a:cs typeface="+mn-cs"/>
            </a:rPr>
            <a:t>кателства</a:t>
          </a:r>
          <a:endParaRPr lang="en-GB" sz="2200" dirty="0">
            <a:solidFill>
              <a:srgbClr val="000000"/>
            </a:solidFill>
            <a:latin typeface="Arial"/>
            <a:ea typeface="+mn-ea"/>
            <a:cs typeface="+mn-cs"/>
          </a:endParaRPr>
        </a:p>
      </dgm:t>
    </dgm:pt>
    <dgm:pt modelId="{3472495A-9205-4088-9CD3-89B5990246B9}" type="parTrans" cxnId="{BBDFFB37-CE56-4855-B693-BAF6DAE151B7}">
      <dgm:prSet/>
      <dgm:spPr/>
      <dgm:t>
        <a:bodyPr/>
        <a:lstStyle/>
        <a:p>
          <a:endParaRPr lang="en-GB"/>
        </a:p>
      </dgm:t>
    </dgm:pt>
    <dgm:pt modelId="{83B32ABE-2371-4A82-B8D9-C46BA30A076B}" type="sibTrans" cxnId="{BBDFFB37-CE56-4855-B693-BAF6DAE151B7}">
      <dgm:prSet/>
      <dgm:spPr/>
      <dgm:t>
        <a:bodyPr/>
        <a:lstStyle/>
        <a:p>
          <a:endParaRPr lang="en-GB"/>
        </a:p>
      </dgm:t>
    </dgm:pt>
    <dgm:pt modelId="{BA2F0891-FAD1-4207-A20E-7862E7815644}">
      <dgm:prSet phldrT="[Text]" custT="1"/>
      <dgm:spPr>
        <a:xfrm>
          <a:off x="211222" y="1156465"/>
          <a:ext cx="1728194" cy="763872"/>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Високо</a:t>
          </a:r>
          <a:r>
            <a:rPr lang="en-GB" sz="1400" b="1" dirty="0">
              <a:solidFill>
                <a:srgbClr val="000000"/>
              </a:solidFill>
              <a:latin typeface="Arial"/>
              <a:ea typeface="+mn-ea"/>
              <a:cs typeface="+mn-cs"/>
            </a:rPr>
            <a:t> </a:t>
          </a:r>
          <a:r>
            <a:rPr lang="en-GB" altLang="fr-FR" sz="1400" b="1" dirty="0">
              <a:solidFill>
                <a:srgbClr val="000000"/>
              </a:solidFill>
              <a:latin typeface="Arial"/>
              <a:ea typeface="+mn-ea"/>
              <a:cs typeface="+mn-cs"/>
            </a:rPr>
            <a:t>ч</a:t>
          </a:r>
          <a:r>
            <a:rPr lang="bg-BG" sz="1400" b="1" dirty="0">
              <a:solidFill>
                <a:srgbClr val="000000"/>
              </a:solidFill>
              <a:latin typeface="Arial"/>
              <a:ea typeface="+mn-ea"/>
              <a:cs typeface="+mn-cs"/>
            </a:rPr>
            <a:t>естотни</a:t>
          </a:r>
          <a:r>
            <a:rPr lang="en-GB" sz="1400" b="1" dirty="0">
              <a:solidFill>
                <a:srgbClr val="000000"/>
              </a:solidFill>
              <a:latin typeface="Arial"/>
              <a:ea typeface="+mn-ea"/>
              <a:cs typeface="+mn-cs"/>
            </a:rPr>
            <a:t> </a:t>
          </a:r>
          <a:r>
            <a:rPr lang="bg-BG" sz="1400" b="1" dirty="0">
              <a:solidFill>
                <a:srgbClr val="000000"/>
              </a:solidFill>
              <a:latin typeface="Arial"/>
              <a:ea typeface="+mn-ea"/>
              <a:cs typeface="+mn-cs"/>
            </a:rPr>
            <a:t>камери</a:t>
          </a:r>
          <a:endParaRPr lang="en-GB" sz="1400" b="1" dirty="0">
            <a:solidFill>
              <a:srgbClr val="000000"/>
            </a:solidFill>
            <a:latin typeface="Arial"/>
            <a:ea typeface="+mn-ea"/>
            <a:cs typeface="+mn-cs"/>
          </a:endParaRPr>
        </a:p>
      </dgm:t>
    </dgm:pt>
    <dgm:pt modelId="{48544390-895B-48F8-AF26-55632872EA11}" type="parTrans" cxnId="{3AF4DA1F-0C4C-4426-9567-CE8A276994A8}">
      <dgm:prSet/>
      <dgm:spPr/>
      <dgm:t>
        <a:bodyPr/>
        <a:lstStyle/>
        <a:p>
          <a:endParaRPr lang="en-GB"/>
        </a:p>
      </dgm:t>
    </dgm:pt>
    <dgm:pt modelId="{C96B2D54-2BEB-498D-98DF-9CAABDE963B7}" type="sibTrans" cxnId="{3AF4DA1F-0C4C-4426-9567-CE8A276994A8}">
      <dgm:prSet/>
      <dgm:spPr/>
      <dgm:t>
        <a:bodyPr/>
        <a:lstStyle/>
        <a:p>
          <a:endParaRPr lang="en-GB"/>
        </a:p>
      </dgm:t>
    </dgm:pt>
    <dgm:pt modelId="{71CEA393-DA07-421C-8B7F-3DBE9583337C}">
      <dgm:prSet phldrT="[Text]" custT="1"/>
      <dgm:spPr>
        <a:xfrm>
          <a:off x="3856551" y="1229762"/>
          <a:ext cx="1855741" cy="753795"/>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Съхраняване на антиматерия</a:t>
          </a:r>
          <a:endParaRPr lang="en-GB" sz="1400" b="1" dirty="0">
            <a:solidFill>
              <a:srgbClr val="000000"/>
            </a:solidFill>
            <a:latin typeface="Arial"/>
            <a:ea typeface="+mn-ea"/>
            <a:cs typeface="+mn-cs"/>
          </a:endParaRPr>
        </a:p>
      </dgm:t>
    </dgm:pt>
    <dgm:pt modelId="{AB5A663F-A82F-4FEA-B350-B01115AA5AE5}" type="parTrans" cxnId="{ECF01D28-55EA-4264-BDA4-182FBCA7E672}">
      <dgm:prSet/>
      <dgm:spPr/>
      <dgm:t>
        <a:bodyPr/>
        <a:lstStyle/>
        <a:p>
          <a:endParaRPr lang="en-GB"/>
        </a:p>
      </dgm:t>
    </dgm:pt>
    <dgm:pt modelId="{955956DC-F635-4B4E-87B7-212B78527DAA}" type="sibTrans" cxnId="{ECF01D28-55EA-4264-BDA4-182FBCA7E672}">
      <dgm:prSet/>
      <dgm:spPr/>
      <dgm:t>
        <a:bodyPr/>
        <a:lstStyle/>
        <a:p>
          <a:endParaRPr lang="en-GB"/>
        </a:p>
      </dgm:t>
    </dgm:pt>
    <dgm:pt modelId="{0914F696-6E55-414D-8EFD-3588E0E1F725}">
      <dgm:prSet phldrT="[Text]" custT="1"/>
      <dgm:spPr>
        <a:xfrm>
          <a:off x="3840089" y="2092572"/>
          <a:ext cx="1633790" cy="1181404"/>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Вакуумни инсталации</a:t>
          </a:r>
          <a:endParaRPr lang="en-GB" sz="1400" b="1" dirty="0">
            <a:solidFill>
              <a:srgbClr val="000000"/>
            </a:solidFill>
            <a:latin typeface="Arial"/>
            <a:ea typeface="+mn-ea"/>
            <a:cs typeface="+mn-cs"/>
          </a:endParaRPr>
        </a:p>
      </dgm:t>
    </dgm:pt>
    <dgm:pt modelId="{E2E82A50-0F00-4F78-8C10-1564A827A5E1}" type="parTrans" cxnId="{7E59A3CF-05B6-4C94-9AE2-2161E3E0D541}">
      <dgm:prSet/>
      <dgm:spPr/>
      <dgm:t>
        <a:bodyPr/>
        <a:lstStyle/>
        <a:p>
          <a:endParaRPr lang="en-GB"/>
        </a:p>
      </dgm:t>
    </dgm:pt>
    <dgm:pt modelId="{032E80DB-A63C-4FC4-AE5B-6D8620316025}" type="sibTrans" cxnId="{7E59A3CF-05B6-4C94-9AE2-2161E3E0D541}">
      <dgm:prSet/>
      <dgm:spPr/>
      <dgm:t>
        <a:bodyPr/>
        <a:lstStyle/>
        <a:p>
          <a:endParaRPr lang="en-GB"/>
        </a:p>
      </dgm:t>
    </dgm:pt>
    <dgm:pt modelId="{BA268A4D-A3AA-44C8-8368-C8438E76BEA8}">
      <dgm:prSet phldrT="[Text]" custT="1"/>
      <dgm:spPr>
        <a:xfrm>
          <a:off x="1823860" y="3028675"/>
          <a:ext cx="2213283" cy="42509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300" b="1" dirty="0">
              <a:solidFill>
                <a:srgbClr val="000000"/>
              </a:solidFill>
              <a:latin typeface="Arial"/>
              <a:ea typeface="+mn-ea"/>
              <a:cs typeface="+mn-cs"/>
            </a:rPr>
            <a:t>Свръхпроводници</a:t>
          </a:r>
          <a:endParaRPr lang="en-GB" sz="1300" b="1" dirty="0">
            <a:solidFill>
              <a:srgbClr val="000000"/>
            </a:solidFill>
            <a:latin typeface="Arial"/>
            <a:ea typeface="+mn-ea"/>
            <a:cs typeface="+mn-cs"/>
          </a:endParaRPr>
        </a:p>
      </dgm:t>
    </dgm:pt>
    <dgm:pt modelId="{06918499-F9E4-4186-A6B9-6C339D8E8C12}" type="parTrans" cxnId="{02966709-9633-4072-BD3E-A91701A3F055}">
      <dgm:prSet/>
      <dgm:spPr/>
      <dgm:t>
        <a:bodyPr/>
        <a:lstStyle/>
        <a:p>
          <a:endParaRPr lang="en-GB"/>
        </a:p>
      </dgm:t>
    </dgm:pt>
    <dgm:pt modelId="{7AEE6616-7591-4FE7-AB7E-36DBCE1909B3}" type="sibTrans" cxnId="{02966709-9633-4072-BD3E-A91701A3F055}">
      <dgm:prSet/>
      <dgm:spPr/>
      <dgm:t>
        <a:bodyPr/>
        <a:lstStyle/>
        <a:p>
          <a:endParaRPr lang="en-GB"/>
        </a:p>
      </dgm:t>
    </dgm:pt>
    <dgm:pt modelId="{10F1A20A-D838-4FBC-99E8-D7BD30ECC347}">
      <dgm:prSet phldrT="[Text]" custT="1"/>
      <dgm:spPr>
        <a:xfrm>
          <a:off x="167682" y="2164576"/>
          <a:ext cx="1797621" cy="1181404"/>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Криогенни инсталации</a:t>
          </a:r>
          <a:r>
            <a:rPr lang="en-GB" sz="1400" b="1" dirty="0">
              <a:solidFill>
                <a:srgbClr val="000000"/>
              </a:solidFill>
              <a:latin typeface="Arial"/>
              <a:ea typeface="+mn-ea"/>
              <a:cs typeface="+mn-cs"/>
            </a:rPr>
            <a:t> </a:t>
          </a:r>
        </a:p>
      </dgm:t>
    </dgm:pt>
    <dgm:pt modelId="{33508E63-4FCC-41CC-88DA-09D9C12EF1ED}" type="parTrans" cxnId="{FB9144AD-5E64-4952-BFB0-7B0762FDDC0F}">
      <dgm:prSet/>
      <dgm:spPr/>
      <dgm:t>
        <a:bodyPr/>
        <a:lstStyle/>
        <a:p>
          <a:endParaRPr lang="en-GB"/>
        </a:p>
      </dgm:t>
    </dgm:pt>
    <dgm:pt modelId="{31934496-D81F-4B71-9383-501DEA1D4A6C}" type="sibTrans" cxnId="{FB9144AD-5E64-4952-BFB0-7B0762FDDC0F}">
      <dgm:prSet/>
      <dgm:spPr/>
      <dgm:t>
        <a:bodyPr/>
        <a:lstStyle/>
        <a:p>
          <a:endParaRPr lang="en-GB"/>
        </a:p>
      </dgm:t>
    </dgm:pt>
    <dgm:pt modelId="{E0501572-79E4-4885-87F9-60C8472426DC}">
      <dgm:prSet phldrT="[Text]" custT="1"/>
      <dgm:spPr>
        <a:xfrm>
          <a:off x="1967878" y="580407"/>
          <a:ext cx="1767319" cy="70899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Магнитни модули</a:t>
          </a:r>
          <a:endParaRPr lang="en-GB" sz="1400" b="1" dirty="0">
            <a:solidFill>
              <a:srgbClr val="000000"/>
            </a:solidFill>
            <a:latin typeface="Arial"/>
            <a:ea typeface="+mn-ea"/>
            <a:cs typeface="+mn-cs"/>
          </a:endParaRPr>
        </a:p>
      </dgm:t>
    </dgm:pt>
    <dgm:pt modelId="{81CAFF8C-F857-4432-A5B5-0CE231041BFD}" type="parTrans" cxnId="{B9E98EE8-E582-4D50-912C-DB192839C27E}">
      <dgm:prSet/>
      <dgm:spPr/>
      <dgm:t>
        <a:bodyPr/>
        <a:lstStyle/>
        <a:p>
          <a:endParaRPr lang="en-GB"/>
        </a:p>
      </dgm:t>
    </dgm:pt>
    <dgm:pt modelId="{3C1C497C-2BDD-422F-86AA-1437D9CFBFD9}" type="sibTrans" cxnId="{B9E98EE8-E582-4D50-912C-DB192839C27E}">
      <dgm:prSet/>
      <dgm:spPr/>
      <dgm:t>
        <a:bodyPr/>
        <a:lstStyle/>
        <a:p>
          <a:endParaRPr lang="en-GB"/>
        </a:p>
      </dgm:t>
    </dgm:pt>
    <dgm:pt modelId="{7BF159A5-F509-4808-9CF9-A45C93FC24D0}" type="pres">
      <dgm:prSet presAssocID="{D6409EE1-7CEB-4C89-8E15-D68E7F2CFD7B}" presName="Name0" presStyleCnt="0">
        <dgm:presLayoutVars>
          <dgm:chMax val="1"/>
          <dgm:chPref val="1"/>
          <dgm:dir/>
          <dgm:animOne val="branch"/>
          <dgm:animLvl val="lvl"/>
        </dgm:presLayoutVars>
      </dgm:prSet>
      <dgm:spPr/>
    </dgm:pt>
    <dgm:pt modelId="{1CE35288-E2AC-4DFA-B015-D6808E98CD21}" type="pres">
      <dgm:prSet presAssocID="{80CA0868-0FAB-4CB5-876B-2F6DE1044EC7}" presName="Parent" presStyleLbl="node0" presStyleIdx="0" presStyleCnt="1" custScaleX="145153" custLinFactNeighborX="-8642">
        <dgm:presLayoutVars>
          <dgm:chMax val="6"/>
          <dgm:chPref val="6"/>
        </dgm:presLayoutVars>
      </dgm:prSet>
      <dgm:spPr/>
    </dgm:pt>
    <dgm:pt modelId="{49B9D232-4E39-4D0A-B01D-7A49E5FB19CC}" type="pres">
      <dgm:prSet presAssocID="{BA2F0891-FAD1-4207-A20E-7862E7815644}" presName="Accent1" presStyleCnt="0"/>
      <dgm:spPr/>
    </dgm:pt>
    <dgm:pt modelId="{D40ABA84-4C44-4928-A2C6-17F1E45141A5}" type="pres">
      <dgm:prSet presAssocID="{BA2F0891-FAD1-4207-A20E-7862E7815644}" presName="Accent" presStyleLbl="bgShp" presStyleIdx="0" presStyleCnt="6"/>
      <dgm:spPr/>
    </dgm:pt>
    <dgm:pt modelId="{D82EAD50-10CE-4B23-9194-E3D98A6EFB0E}" type="pres">
      <dgm:prSet presAssocID="{BA2F0891-FAD1-4207-A20E-7862E7815644}" presName="Child1" presStyleLbl="node1" presStyleIdx="0" presStyleCnt="6" custScaleX="126552" custScaleY="64658" custLinFactX="-43604" custLinFactNeighborX="-100000" custLinFactNeighborY="73049">
        <dgm:presLayoutVars>
          <dgm:chMax val="0"/>
          <dgm:chPref val="0"/>
          <dgm:bulletEnabled val="1"/>
        </dgm:presLayoutVars>
      </dgm:prSet>
      <dgm:spPr/>
    </dgm:pt>
    <dgm:pt modelId="{470D7ADC-62BB-43DA-BA8D-2BBD0ED9EC1D}" type="pres">
      <dgm:prSet presAssocID="{71CEA393-DA07-421C-8B7F-3DBE9583337C}" presName="Accent2" presStyleCnt="0"/>
      <dgm:spPr/>
    </dgm:pt>
    <dgm:pt modelId="{D93C9ECC-9D7C-4D30-9234-37326F4731B7}" type="pres">
      <dgm:prSet presAssocID="{71CEA393-DA07-421C-8B7F-3DBE9583337C}" presName="Accent" presStyleLbl="bgShp" presStyleIdx="1" presStyleCnt="6" custLinFactX="-140335" custLinFactY="175206" custLinFactNeighborX="-200000" custLinFactNeighborY="200000"/>
      <dgm:spPr>
        <a:xfrm>
          <a:off x="1103785" y="2738688"/>
          <a:ext cx="628726" cy="541731"/>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gm:spPr>
    </dgm:pt>
    <dgm:pt modelId="{DE7B81BB-F2BA-461C-8A19-7979BC7E6656}" type="pres">
      <dgm:prSet presAssocID="{71CEA393-DA07-421C-8B7F-3DBE9583337C}" presName="Child2" presStyleLbl="node1" presStyleIdx="1" presStyleCnt="6" custScaleX="135892" custScaleY="63805" custLinFactNeighborX="36294" custLinFactNeighborY="17320">
        <dgm:presLayoutVars>
          <dgm:chMax val="0"/>
          <dgm:chPref val="0"/>
          <dgm:bulletEnabled val="1"/>
        </dgm:presLayoutVars>
      </dgm:prSet>
      <dgm:spPr/>
    </dgm:pt>
    <dgm:pt modelId="{856949D8-74AD-4A66-A4BD-24BF250F4A4B}" type="pres">
      <dgm:prSet presAssocID="{0914F696-6E55-414D-8EFD-3588E0E1F725}" presName="Accent3" presStyleCnt="0"/>
      <dgm:spPr/>
    </dgm:pt>
    <dgm:pt modelId="{9267FBE0-B0C2-4D6E-AD47-6EA4AF178A12}" type="pres">
      <dgm:prSet presAssocID="{0914F696-6E55-414D-8EFD-3588E0E1F725}" presName="Accent" presStyleLbl="bgShp" presStyleIdx="2" presStyleCnt="6" custLinFactX="-200000" custLinFactY="28337" custLinFactNeighborX="-231706" custLinFactNeighborY="100000"/>
      <dgm:spPr>
        <a:xfrm>
          <a:off x="1263084" y="2414070"/>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8F05C293-1138-49D3-B60E-7F372B8B50BC}" type="pres">
      <dgm:prSet presAssocID="{0914F696-6E55-414D-8EFD-3588E0E1F725}" presName="Child3" presStyleLbl="node1" presStyleIdx="2" presStyleCnt="6" custScaleX="119639" custLinFactNeighborX="26962" custLinFactNeighborY="-12465">
        <dgm:presLayoutVars>
          <dgm:chMax val="0"/>
          <dgm:chPref val="0"/>
          <dgm:bulletEnabled val="1"/>
        </dgm:presLayoutVars>
      </dgm:prSet>
      <dgm:spPr/>
    </dgm:pt>
    <dgm:pt modelId="{2DC208B2-6208-4F4E-A1B6-C5DA8B26FB4D}" type="pres">
      <dgm:prSet presAssocID="{BA268A4D-A3AA-44C8-8368-C8438E76BEA8}" presName="Accent4" presStyleCnt="0"/>
      <dgm:spPr/>
    </dgm:pt>
    <dgm:pt modelId="{F237A752-9CA0-4D45-B1C3-33DCB9F3730C}" type="pres">
      <dgm:prSet presAssocID="{BA268A4D-A3AA-44C8-8368-C8438E76BEA8}" presName="Accent" presStyleLbl="bgShp" presStyleIdx="3" presStyleCnt="6" custLinFactX="-141611" custLinFactNeighborX="-200000" custLinFactNeighborY="-71537"/>
      <dgm:spPr>
        <a:xfrm>
          <a:off x="1319809" y="247449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C487FC1B-B7B6-44E1-A0F1-B58B998DF576}" type="pres">
      <dgm:prSet presAssocID="{BA268A4D-A3AA-44C8-8368-C8438E76BEA8}" presName="Child4" presStyleLbl="node1" presStyleIdx="3" presStyleCnt="6" custScaleX="162074" custScaleY="35982" custLinFactNeighborX="-7753" custLinFactNeighborY="-26813">
        <dgm:presLayoutVars>
          <dgm:chMax val="0"/>
          <dgm:chPref val="0"/>
          <dgm:bulletEnabled val="1"/>
        </dgm:presLayoutVars>
      </dgm:prSet>
      <dgm:spPr/>
    </dgm:pt>
    <dgm:pt modelId="{DFEAC04F-6DC7-494F-A2B3-5239138C7913}" type="pres">
      <dgm:prSet presAssocID="{10F1A20A-D838-4FBC-99E8-D7BD30ECC347}" presName="Accent5" presStyleCnt="0"/>
      <dgm:spPr/>
    </dgm:pt>
    <dgm:pt modelId="{B5031BAC-E488-4398-BB7E-EFE47A7A4D75}" type="pres">
      <dgm:prSet presAssocID="{10F1A20A-D838-4FBC-99E8-D7BD30ECC347}" presName="Accent" presStyleLbl="bgShp" presStyleIdx="4" presStyleCnt="6" custLinFactX="-51954" custLinFactNeighborX="-100000" custLinFactNeighborY="-93443"/>
      <dgm:spPr>
        <a:xfrm>
          <a:off x="1247803" y="2474491"/>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130F003C-4215-4254-A8AD-CF5B00A02E20}" type="pres">
      <dgm:prSet presAssocID="{10F1A20A-D838-4FBC-99E8-D7BD30ECC347}" presName="Child5" presStyleLbl="node1" presStyleIdx="4" presStyleCnt="6" custScaleX="131636" custLinFactNeighborX="-52113" custLinFactNeighborY="-6439">
        <dgm:presLayoutVars>
          <dgm:chMax val="0"/>
          <dgm:chPref val="0"/>
          <dgm:bulletEnabled val="1"/>
        </dgm:presLayoutVars>
      </dgm:prSet>
      <dgm:spPr/>
    </dgm:pt>
    <dgm:pt modelId="{57B37469-8F55-4088-ADA2-2357EA5E5317}" type="pres">
      <dgm:prSet presAssocID="{E0501572-79E4-4885-87F9-60C8472426DC}" presName="Accent6" presStyleCnt="0"/>
      <dgm:spPr/>
    </dgm:pt>
    <dgm:pt modelId="{0D20736E-1B6C-4B22-AFA4-521183B68E1A}" type="pres">
      <dgm:prSet presAssocID="{E0501572-79E4-4885-87F9-60C8472426DC}" presName="Accent" presStyleLbl="bgShp" presStyleIdx="5" presStyleCnt="6" custLinFactNeighborX="-33336" custLinFactNeighborY="55691"/>
      <dgm:spPr>
        <a:xfrm>
          <a:off x="1247797" y="227005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FF968200-1664-4268-853D-9B12CFD867CB}" type="pres">
      <dgm:prSet presAssocID="{E0501572-79E4-4885-87F9-60C8472426DC}" presName="Child6" presStyleLbl="node1" presStyleIdx="5" presStyleCnt="6" custScaleX="129417" custScaleY="60013" custLinFactNeighborX="78602" custLinFactNeighborY="-39403">
        <dgm:presLayoutVars>
          <dgm:chMax val="0"/>
          <dgm:chPref val="0"/>
          <dgm:bulletEnabled val="1"/>
        </dgm:presLayoutVars>
      </dgm:prSet>
      <dgm:spPr/>
    </dgm:pt>
  </dgm:ptLst>
  <dgm:cxnLst>
    <dgm:cxn modelId="{02966709-9633-4072-BD3E-A91701A3F055}" srcId="{80CA0868-0FAB-4CB5-876B-2F6DE1044EC7}" destId="{BA268A4D-A3AA-44C8-8368-C8438E76BEA8}" srcOrd="3" destOrd="0" parTransId="{06918499-F9E4-4186-A6B9-6C339D8E8C12}" sibTransId="{7AEE6616-7591-4FE7-AB7E-36DBCE1909B3}"/>
    <dgm:cxn modelId="{3AF4DA1F-0C4C-4426-9567-CE8A276994A8}" srcId="{80CA0868-0FAB-4CB5-876B-2F6DE1044EC7}" destId="{BA2F0891-FAD1-4207-A20E-7862E7815644}" srcOrd="0" destOrd="0" parTransId="{48544390-895B-48F8-AF26-55632872EA11}" sibTransId="{C96B2D54-2BEB-498D-98DF-9CAABDE963B7}"/>
    <dgm:cxn modelId="{F5836024-1759-49EB-AF6F-D600C8AB0944}" type="presOf" srcId="{E0501572-79E4-4885-87F9-60C8472426DC}" destId="{FF968200-1664-4268-853D-9B12CFD867CB}" srcOrd="0" destOrd="0" presId="urn:microsoft.com/office/officeart/2011/layout/HexagonRadial"/>
    <dgm:cxn modelId="{9C12CA26-7967-497F-88CF-46521776F941}" type="presOf" srcId="{71CEA393-DA07-421C-8B7F-3DBE9583337C}" destId="{DE7B81BB-F2BA-461C-8A19-7979BC7E6656}" srcOrd="0" destOrd="0" presId="urn:microsoft.com/office/officeart/2011/layout/HexagonRadial"/>
    <dgm:cxn modelId="{ECF01D28-55EA-4264-BDA4-182FBCA7E672}" srcId="{80CA0868-0FAB-4CB5-876B-2F6DE1044EC7}" destId="{71CEA393-DA07-421C-8B7F-3DBE9583337C}" srcOrd="1" destOrd="0" parTransId="{AB5A663F-A82F-4FEA-B350-B01115AA5AE5}" sibTransId="{955956DC-F635-4B4E-87B7-212B78527DAA}"/>
    <dgm:cxn modelId="{BBDFFB37-CE56-4855-B693-BAF6DAE151B7}" srcId="{D6409EE1-7CEB-4C89-8E15-D68E7F2CFD7B}" destId="{80CA0868-0FAB-4CB5-876B-2F6DE1044EC7}" srcOrd="0" destOrd="0" parTransId="{3472495A-9205-4088-9CD3-89B5990246B9}" sibTransId="{83B32ABE-2371-4A82-B8D9-C46BA30A076B}"/>
    <dgm:cxn modelId="{6A43A046-A761-4F73-8E4C-C80E4FDB92B9}" type="presOf" srcId="{D6409EE1-7CEB-4C89-8E15-D68E7F2CFD7B}" destId="{7BF159A5-F509-4808-9CF9-A45C93FC24D0}" srcOrd="0" destOrd="0" presId="urn:microsoft.com/office/officeart/2011/layout/HexagonRadial"/>
    <dgm:cxn modelId="{FB9144AD-5E64-4952-BFB0-7B0762FDDC0F}" srcId="{80CA0868-0FAB-4CB5-876B-2F6DE1044EC7}" destId="{10F1A20A-D838-4FBC-99E8-D7BD30ECC347}" srcOrd="4" destOrd="0" parTransId="{33508E63-4FCC-41CC-88DA-09D9C12EF1ED}" sibTransId="{31934496-D81F-4B71-9383-501DEA1D4A6C}"/>
    <dgm:cxn modelId="{DA799FB2-D43F-497A-B645-B7DC2908A340}" type="presOf" srcId="{0914F696-6E55-414D-8EFD-3588E0E1F725}" destId="{8F05C293-1138-49D3-B60E-7F372B8B50BC}" srcOrd="0" destOrd="0" presId="urn:microsoft.com/office/officeart/2011/layout/HexagonRadial"/>
    <dgm:cxn modelId="{910793CD-980B-4E75-B9B9-E47ECA122684}" type="presOf" srcId="{BA268A4D-A3AA-44C8-8368-C8438E76BEA8}" destId="{C487FC1B-B7B6-44E1-A0F1-B58B998DF576}" srcOrd="0" destOrd="0" presId="urn:microsoft.com/office/officeart/2011/layout/HexagonRadial"/>
    <dgm:cxn modelId="{7E59A3CF-05B6-4C94-9AE2-2161E3E0D541}" srcId="{80CA0868-0FAB-4CB5-876B-2F6DE1044EC7}" destId="{0914F696-6E55-414D-8EFD-3588E0E1F725}" srcOrd="2" destOrd="0" parTransId="{E2E82A50-0F00-4F78-8C10-1564A827A5E1}" sibTransId="{032E80DB-A63C-4FC4-AE5B-6D8620316025}"/>
    <dgm:cxn modelId="{4E88B3DA-D4F2-4D5C-A2BC-6F5FF97DF637}" type="presOf" srcId="{10F1A20A-D838-4FBC-99E8-D7BD30ECC347}" destId="{130F003C-4215-4254-A8AD-CF5B00A02E20}" srcOrd="0" destOrd="0" presId="urn:microsoft.com/office/officeart/2011/layout/HexagonRadial"/>
    <dgm:cxn modelId="{40F90DE4-E3C0-4ECB-8561-F3A1B8BC5AA0}" type="presOf" srcId="{80CA0868-0FAB-4CB5-876B-2F6DE1044EC7}" destId="{1CE35288-E2AC-4DFA-B015-D6808E98CD21}" srcOrd="0" destOrd="0" presId="urn:microsoft.com/office/officeart/2011/layout/HexagonRadial"/>
    <dgm:cxn modelId="{B9E98EE8-E582-4D50-912C-DB192839C27E}" srcId="{80CA0868-0FAB-4CB5-876B-2F6DE1044EC7}" destId="{E0501572-79E4-4885-87F9-60C8472426DC}" srcOrd="5" destOrd="0" parTransId="{81CAFF8C-F857-4432-A5B5-0CE231041BFD}" sibTransId="{3C1C497C-2BDD-422F-86AA-1437D9CFBFD9}"/>
    <dgm:cxn modelId="{A374CEE8-19A3-49D2-95DD-48AB856BCD35}" type="presOf" srcId="{BA2F0891-FAD1-4207-A20E-7862E7815644}" destId="{D82EAD50-10CE-4B23-9194-E3D98A6EFB0E}" srcOrd="0" destOrd="0" presId="urn:microsoft.com/office/officeart/2011/layout/HexagonRadial"/>
    <dgm:cxn modelId="{F26F21FF-88B0-480E-9FFD-90F346633715}" type="presParOf" srcId="{7BF159A5-F509-4808-9CF9-A45C93FC24D0}" destId="{1CE35288-E2AC-4DFA-B015-D6808E98CD21}" srcOrd="0" destOrd="0" presId="urn:microsoft.com/office/officeart/2011/layout/HexagonRadial"/>
    <dgm:cxn modelId="{0DA60AE5-5607-48D1-BB05-2F80F0B8BFAC}" type="presParOf" srcId="{7BF159A5-F509-4808-9CF9-A45C93FC24D0}" destId="{49B9D232-4E39-4D0A-B01D-7A49E5FB19CC}" srcOrd="1" destOrd="0" presId="urn:microsoft.com/office/officeart/2011/layout/HexagonRadial"/>
    <dgm:cxn modelId="{35923C06-974D-4DC5-B1A0-38827817E340}" type="presParOf" srcId="{49B9D232-4E39-4D0A-B01D-7A49E5FB19CC}" destId="{D40ABA84-4C44-4928-A2C6-17F1E45141A5}" srcOrd="0" destOrd="0" presId="urn:microsoft.com/office/officeart/2011/layout/HexagonRadial"/>
    <dgm:cxn modelId="{3D58A014-C9E9-4858-996D-66C543249C0B}" type="presParOf" srcId="{7BF159A5-F509-4808-9CF9-A45C93FC24D0}" destId="{D82EAD50-10CE-4B23-9194-E3D98A6EFB0E}" srcOrd="2" destOrd="0" presId="urn:microsoft.com/office/officeart/2011/layout/HexagonRadial"/>
    <dgm:cxn modelId="{7FE8BB85-0F95-4F56-820C-C7CA8C91F237}" type="presParOf" srcId="{7BF159A5-F509-4808-9CF9-A45C93FC24D0}" destId="{470D7ADC-62BB-43DA-BA8D-2BBD0ED9EC1D}" srcOrd="3" destOrd="0" presId="urn:microsoft.com/office/officeart/2011/layout/HexagonRadial"/>
    <dgm:cxn modelId="{D876298E-B7B0-40E7-BD9B-17FED93BFAA9}" type="presParOf" srcId="{470D7ADC-62BB-43DA-BA8D-2BBD0ED9EC1D}" destId="{D93C9ECC-9D7C-4D30-9234-37326F4731B7}" srcOrd="0" destOrd="0" presId="urn:microsoft.com/office/officeart/2011/layout/HexagonRadial"/>
    <dgm:cxn modelId="{B41C1E4F-A2FA-43B1-94F6-B591BEA98E65}" type="presParOf" srcId="{7BF159A5-F509-4808-9CF9-A45C93FC24D0}" destId="{DE7B81BB-F2BA-461C-8A19-7979BC7E6656}" srcOrd="4" destOrd="0" presId="urn:microsoft.com/office/officeart/2011/layout/HexagonRadial"/>
    <dgm:cxn modelId="{C31466EA-322F-4187-A0B7-48D09FBECAA7}" type="presParOf" srcId="{7BF159A5-F509-4808-9CF9-A45C93FC24D0}" destId="{856949D8-74AD-4A66-A4BD-24BF250F4A4B}" srcOrd="5" destOrd="0" presId="urn:microsoft.com/office/officeart/2011/layout/HexagonRadial"/>
    <dgm:cxn modelId="{8976E576-B616-4544-A628-0DC72C9B34D0}" type="presParOf" srcId="{856949D8-74AD-4A66-A4BD-24BF250F4A4B}" destId="{9267FBE0-B0C2-4D6E-AD47-6EA4AF178A12}" srcOrd="0" destOrd="0" presId="urn:microsoft.com/office/officeart/2011/layout/HexagonRadial"/>
    <dgm:cxn modelId="{876F2AA3-F2F0-4CE1-9478-009230490B76}" type="presParOf" srcId="{7BF159A5-F509-4808-9CF9-A45C93FC24D0}" destId="{8F05C293-1138-49D3-B60E-7F372B8B50BC}" srcOrd="6" destOrd="0" presId="urn:microsoft.com/office/officeart/2011/layout/HexagonRadial"/>
    <dgm:cxn modelId="{32BE706F-910A-4432-BC37-FC002DE5F6F8}" type="presParOf" srcId="{7BF159A5-F509-4808-9CF9-A45C93FC24D0}" destId="{2DC208B2-6208-4F4E-A1B6-C5DA8B26FB4D}" srcOrd="7" destOrd="0" presId="urn:microsoft.com/office/officeart/2011/layout/HexagonRadial"/>
    <dgm:cxn modelId="{4C670D63-1569-49D1-9EB7-DBE80CAE0B1D}" type="presParOf" srcId="{2DC208B2-6208-4F4E-A1B6-C5DA8B26FB4D}" destId="{F237A752-9CA0-4D45-B1C3-33DCB9F3730C}" srcOrd="0" destOrd="0" presId="urn:microsoft.com/office/officeart/2011/layout/HexagonRadial"/>
    <dgm:cxn modelId="{CD372B0C-E0CA-40E0-A98D-752FD12A0FD4}" type="presParOf" srcId="{7BF159A5-F509-4808-9CF9-A45C93FC24D0}" destId="{C487FC1B-B7B6-44E1-A0F1-B58B998DF576}" srcOrd="8" destOrd="0" presId="urn:microsoft.com/office/officeart/2011/layout/HexagonRadial"/>
    <dgm:cxn modelId="{1652DC71-FDB8-437F-9EF1-BFE05C2140D8}" type="presParOf" srcId="{7BF159A5-F509-4808-9CF9-A45C93FC24D0}" destId="{DFEAC04F-6DC7-494F-A2B3-5239138C7913}" srcOrd="9" destOrd="0" presId="urn:microsoft.com/office/officeart/2011/layout/HexagonRadial"/>
    <dgm:cxn modelId="{33D7D968-FE5A-4A59-B727-05E6EE5F9084}" type="presParOf" srcId="{DFEAC04F-6DC7-494F-A2B3-5239138C7913}" destId="{B5031BAC-E488-4398-BB7E-EFE47A7A4D75}" srcOrd="0" destOrd="0" presId="urn:microsoft.com/office/officeart/2011/layout/HexagonRadial"/>
    <dgm:cxn modelId="{63CBA3B2-F8F1-4A8C-9854-5C0C2E1DF1F3}" type="presParOf" srcId="{7BF159A5-F509-4808-9CF9-A45C93FC24D0}" destId="{130F003C-4215-4254-A8AD-CF5B00A02E20}" srcOrd="10" destOrd="0" presId="urn:microsoft.com/office/officeart/2011/layout/HexagonRadial"/>
    <dgm:cxn modelId="{FE1001C6-7795-48FD-886B-65590491623B}" type="presParOf" srcId="{7BF159A5-F509-4808-9CF9-A45C93FC24D0}" destId="{57B37469-8F55-4088-ADA2-2357EA5E5317}" srcOrd="11" destOrd="0" presId="urn:microsoft.com/office/officeart/2011/layout/HexagonRadial"/>
    <dgm:cxn modelId="{B4D3E777-6378-4D50-A97D-3DA6CC161576}" type="presParOf" srcId="{57B37469-8F55-4088-ADA2-2357EA5E5317}" destId="{0D20736E-1B6C-4B22-AFA4-521183B68E1A}" srcOrd="0" destOrd="0" presId="urn:microsoft.com/office/officeart/2011/layout/HexagonRadial"/>
    <dgm:cxn modelId="{0ECCBD95-2692-401A-B78C-777151BC55E3}" type="presParOf" srcId="{7BF159A5-F509-4808-9CF9-A45C93FC24D0}" destId="{FF968200-1664-4268-853D-9B12CFD867CB}" srcOrd="12" destOrd="0" presId="urn:microsoft.com/office/officeart/2011/layout/HexagonRadial"/>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C0E744-9F19-444E-9046-E9EB797214D6}" type="doc">
      <dgm:prSet loTypeId="urn:microsoft.com/office/officeart/2005/8/layout/hProcess11" loCatId="process" qsTypeId="urn:microsoft.com/office/officeart/2005/8/quickstyle/simple1" qsCatId="simple" csTypeId="urn:microsoft.com/office/officeart/2005/8/colors/accent0_2" csCatId="mainScheme" phldr="1"/>
      <dgm:spPr/>
    </dgm:pt>
    <dgm:pt modelId="{45974A11-F57A-4692-A6FC-7361EE07A958}">
      <dgm:prSet phldrT="[Text]" custT="1"/>
      <dgm:spPr/>
      <dgm:t>
        <a:bodyPr/>
        <a:lstStyle/>
        <a:p>
          <a:endParaRPr lang="en-US" sz="1200" b="1" dirty="0">
            <a:solidFill>
              <a:srgbClr val="FF9966"/>
            </a:solidFill>
          </a:endParaRPr>
        </a:p>
      </dgm:t>
    </dgm:pt>
    <dgm:pt modelId="{C54DA256-B036-45C3-9A3D-EDD9AB09BC73}" type="parTrans" cxnId="{99477F1B-687B-4E4D-B89A-8E9ED1F1138F}">
      <dgm:prSet/>
      <dgm:spPr/>
      <dgm:t>
        <a:bodyPr/>
        <a:lstStyle/>
        <a:p>
          <a:endParaRPr lang="en-US"/>
        </a:p>
      </dgm:t>
    </dgm:pt>
    <dgm:pt modelId="{80DB20F1-357E-4708-9A7F-7393509B2042}" type="sibTrans" cxnId="{99477F1B-687B-4E4D-B89A-8E9ED1F1138F}">
      <dgm:prSet/>
      <dgm:spPr/>
      <dgm:t>
        <a:bodyPr/>
        <a:lstStyle/>
        <a:p>
          <a:endParaRPr lang="en-US"/>
        </a:p>
      </dgm:t>
    </dgm:pt>
    <dgm:pt modelId="{68BA5795-F1DD-4C08-A7D5-46C0F1F7C4E7}">
      <dgm:prSet phldrT="[Text]" custT="1"/>
      <dgm:spPr/>
      <dgm:t>
        <a:bodyPr/>
        <a:lstStyle/>
        <a:p>
          <a:endParaRPr lang="en-US" sz="1100" dirty="0"/>
        </a:p>
      </dgm:t>
    </dgm:pt>
    <dgm:pt modelId="{D458AC24-A6C1-4CDB-A8C0-0C187E634C83}" type="parTrans" cxnId="{BF675821-DC21-4712-98FA-76639026C278}">
      <dgm:prSet/>
      <dgm:spPr/>
      <dgm:t>
        <a:bodyPr/>
        <a:lstStyle/>
        <a:p>
          <a:endParaRPr lang="en-US"/>
        </a:p>
      </dgm:t>
    </dgm:pt>
    <dgm:pt modelId="{F0DE446D-724D-4A44-B788-EDF88BA7295B}" type="sibTrans" cxnId="{BF675821-DC21-4712-98FA-76639026C278}">
      <dgm:prSet/>
      <dgm:spPr/>
      <dgm:t>
        <a:bodyPr/>
        <a:lstStyle/>
        <a:p>
          <a:endParaRPr lang="en-US"/>
        </a:p>
      </dgm:t>
    </dgm:pt>
    <dgm:pt modelId="{231A1200-069A-4681-B09D-02F123E37DB2}">
      <dgm:prSet phldrT="[Text]" custT="1"/>
      <dgm:spPr/>
      <dgm:t>
        <a:bodyPr/>
        <a:lstStyle/>
        <a:p>
          <a:pPr>
            <a:spcBef>
              <a:spcPts val="600"/>
            </a:spcBef>
          </a:pPr>
          <a:endParaRPr lang="en-US" sz="1200" b="1" dirty="0">
            <a:solidFill>
              <a:srgbClr val="FF9966"/>
            </a:solidFill>
          </a:endParaRPr>
        </a:p>
      </dgm:t>
    </dgm:pt>
    <dgm:pt modelId="{A36A1F89-DE84-4CC7-9B79-78D261120BB6}" type="parTrans" cxnId="{955B3DB8-B4A6-4335-91BC-935F0A7D15AF}">
      <dgm:prSet/>
      <dgm:spPr/>
      <dgm:t>
        <a:bodyPr/>
        <a:lstStyle/>
        <a:p>
          <a:endParaRPr lang="en-US"/>
        </a:p>
      </dgm:t>
    </dgm:pt>
    <dgm:pt modelId="{F1A3FF19-5973-43AD-887B-B369FF0D30A7}" type="sibTrans" cxnId="{955B3DB8-B4A6-4335-91BC-935F0A7D15AF}">
      <dgm:prSet/>
      <dgm:spPr/>
      <dgm:t>
        <a:bodyPr/>
        <a:lstStyle/>
        <a:p>
          <a:endParaRPr lang="en-US"/>
        </a:p>
      </dgm:t>
    </dgm:pt>
    <dgm:pt modelId="{B7E6B3F0-03D2-42B8-B538-A6E8C069FF1E}">
      <dgm:prSet phldrT="[Text]" custT="1"/>
      <dgm:spPr/>
      <dgm:t>
        <a:bodyPr/>
        <a:lstStyle/>
        <a:p>
          <a:endParaRPr lang="en-US" sz="1100" b="0" dirty="0">
            <a:solidFill>
              <a:srgbClr val="0055A0"/>
            </a:solidFill>
          </a:endParaRPr>
        </a:p>
      </dgm:t>
    </dgm:pt>
    <dgm:pt modelId="{D50D06B3-D964-4F3D-B522-B03F66CCE80D}" type="parTrans" cxnId="{BD694558-6ECF-40F0-AACD-05284858581A}">
      <dgm:prSet/>
      <dgm:spPr/>
      <dgm:t>
        <a:bodyPr/>
        <a:lstStyle/>
        <a:p>
          <a:endParaRPr lang="en-US"/>
        </a:p>
      </dgm:t>
    </dgm:pt>
    <dgm:pt modelId="{D2B28638-EF3E-484D-9A08-6194396AE8EA}" type="sibTrans" cxnId="{BD694558-6ECF-40F0-AACD-05284858581A}">
      <dgm:prSet/>
      <dgm:spPr/>
      <dgm:t>
        <a:bodyPr/>
        <a:lstStyle/>
        <a:p>
          <a:endParaRPr lang="en-US"/>
        </a:p>
      </dgm:t>
    </dgm:pt>
    <dgm:pt modelId="{23964F37-1C7B-47A6-B709-2AA351EE869F}">
      <dgm:prSet phldrT="[Text]" custT="1"/>
      <dgm:spPr/>
      <dgm:t>
        <a:bodyPr/>
        <a:lstStyle/>
        <a:p>
          <a:endParaRPr lang="en-US" sz="1200" b="0" dirty="0">
            <a:solidFill>
              <a:srgbClr val="0055A0"/>
            </a:solidFill>
          </a:endParaRPr>
        </a:p>
      </dgm:t>
    </dgm:pt>
    <dgm:pt modelId="{36659384-D346-4EFA-87B7-6F4ED62DF119}" type="parTrans" cxnId="{39F674AC-9136-4FBA-9C76-FC0F0D4FAB84}">
      <dgm:prSet/>
      <dgm:spPr/>
      <dgm:t>
        <a:bodyPr/>
        <a:lstStyle/>
        <a:p>
          <a:endParaRPr lang="en-US"/>
        </a:p>
      </dgm:t>
    </dgm:pt>
    <dgm:pt modelId="{01B83671-0842-4863-9462-46213540BDCB}" type="sibTrans" cxnId="{39F674AC-9136-4FBA-9C76-FC0F0D4FAB84}">
      <dgm:prSet/>
      <dgm:spPr/>
      <dgm:t>
        <a:bodyPr/>
        <a:lstStyle/>
        <a:p>
          <a:endParaRPr lang="en-US"/>
        </a:p>
      </dgm:t>
    </dgm:pt>
    <dgm:pt modelId="{AA7CFDC0-5212-41CF-BCAA-16F9380D845C}">
      <dgm:prSet phldrT="[Text]" custT="1"/>
      <dgm:spPr/>
      <dgm:t>
        <a:bodyPr/>
        <a:lstStyle/>
        <a:p>
          <a:endParaRPr lang="en-US" sz="1200" b="1" dirty="0">
            <a:solidFill>
              <a:srgbClr val="FF9966"/>
            </a:solidFill>
          </a:endParaRPr>
        </a:p>
      </dgm:t>
    </dgm:pt>
    <dgm:pt modelId="{69C4202B-B297-4F7E-BDA9-0C52086A9255}" type="parTrans" cxnId="{5836A7EB-D27C-4080-8120-AA6163FF9953}">
      <dgm:prSet/>
      <dgm:spPr/>
      <dgm:t>
        <a:bodyPr/>
        <a:lstStyle/>
        <a:p>
          <a:endParaRPr lang="en-US"/>
        </a:p>
      </dgm:t>
    </dgm:pt>
    <dgm:pt modelId="{C555B726-B227-4479-B337-697C0F60FB41}" type="sibTrans" cxnId="{5836A7EB-D27C-4080-8120-AA6163FF9953}">
      <dgm:prSet/>
      <dgm:spPr/>
      <dgm:t>
        <a:bodyPr/>
        <a:lstStyle/>
        <a:p>
          <a:endParaRPr lang="en-US"/>
        </a:p>
      </dgm:t>
    </dgm:pt>
    <dgm:pt modelId="{14BA1DD5-2A8A-4FFB-9070-02D41E584D4C}">
      <dgm:prSet phldrT="[Text]" custT="1"/>
      <dgm:spPr/>
      <dgm:t>
        <a:bodyPr/>
        <a:lstStyle/>
        <a:p>
          <a:endParaRPr lang="en-US" sz="1100" b="0" dirty="0">
            <a:solidFill>
              <a:srgbClr val="0055A0"/>
            </a:solidFill>
          </a:endParaRPr>
        </a:p>
      </dgm:t>
    </dgm:pt>
    <dgm:pt modelId="{39E7F955-9D94-4B0B-A06C-598519E1CFDB}" type="parTrans" cxnId="{EEEB8538-D255-4948-BCBE-E0499A0DA04F}">
      <dgm:prSet/>
      <dgm:spPr/>
      <dgm:t>
        <a:bodyPr/>
        <a:lstStyle/>
        <a:p>
          <a:endParaRPr lang="en-US"/>
        </a:p>
      </dgm:t>
    </dgm:pt>
    <dgm:pt modelId="{0015369F-15AD-4621-9262-55839065AD5F}" type="sibTrans" cxnId="{EEEB8538-D255-4948-BCBE-E0499A0DA04F}">
      <dgm:prSet/>
      <dgm:spPr/>
      <dgm:t>
        <a:bodyPr/>
        <a:lstStyle/>
        <a:p>
          <a:endParaRPr lang="en-US"/>
        </a:p>
      </dgm:t>
    </dgm:pt>
    <dgm:pt modelId="{016B1EC6-136B-4183-A35D-68F1D8992433}" type="pres">
      <dgm:prSet presAssocID="{77C0E744-9F19-444E-9046-E9EB797214D6}" presName="Name0" presStyleCnt="0">
        <dgm:presLayoutVars>
          <dgm:dir/>
          <dgm:resizeHandles val="exact"/>
        </dgm:presLayoutVars>
      </dgm:prSet>
      <dgm:spPr/>
    </dgm:pt>
    <dgm:pt modelId="{5B55E64E-0C35-4238-B80D-BF10B513675F}" type="pres">
      <dgm:prSet presAssocID="{77C0E744-9F19-444E-9046-E9EB797214D6}" presName="arrow" presStyleLbl="bgShp" presStyleIdx="0" presStyleCnt="1" custScaleY="58206" custLinFactNeighborY="0"/>
      <dgm:spPr>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gm:spPr>
    </dgm:pt>
    <dgm:pt modelId="{64CB5C52-220A-46AF-8B5D-ABBDE8AAAEFB}" type="pres">
      <dgm:prSet presAssocID="{77C0E744-9F19-444E-9046-E9EB797214D6}" presName="points" presStyleCnt="0"/>
      <dgm:spPr/>
    </dgm:pt>
    <dgm:pt modelId="{ED22C2EA-6A17-416A-B2E8-CB972BEB1C88}" type="pres">
      <dgm:prSet presAssocID="{45974A11-F57A-4692-A6FC-7361EE07A958}" presName="compositeA" presStyleCnt="0"/>
      <dgm:spPr/>
    </dgm:pt>
    <dgm:pt modelId="{583CDE89-47ED-4C24-8461-38206355CB4A}" type="pres">
      <dgm:prSet presAssocID="{45974A11-F57A-4692-A6FC-7361EE07A958}" presName="textA" presStyleLbl="revTx" presStyleIdx="0" presStyleCnt="7" custScaleX="374984">
        <dgm:presLayoutVars>
          <dgm:bulletEnabled val="1"/>
        </dgm:presLayoutVars>
      </dgm:prSet>
      <dgm:spPr/>
    </dgm:pt>
    <dgm:pt modelId="{F0212FE8-C7AC-4DBD-932F-413AE02E6969}" type="pres">
      <dgm:prSet presAssocID="{45974A11-F57A-4692-A6FC-7361EE07A958}" presName="circleA" presStyleLbl="node1" presStyleIdx="0" presStyleCnt="7" custLinFactNeighborX="35326" custLinFactNeighborY="-1732"/>
      <dgm:spPr/>
    </dgm:pt>
    <dgm:pt modelId="{FA6B88B5-2283-47B7-81D9-EF1803F8F3C0}" type="pres">
      <dgm:prSet presAssocID="{45974A11-F57A-4692-A6FC-7361EE07A958}" presName="spaceA" presStyleCnt="0"/>
      <dgm:spPr/>
    </dgm:pt>
    <dgm:pt modelId="{0D9B90AB-0807-4312-89C3-C5A86E8808B5}" type="pres">
      <dgm:prSet presAssocID="{80DB20F1-357E-4708-9A7F-7393509B2042}" presName="space" presStyleCnt="0"/>
      <dgm:spPr/>
    </dgm:pt>
    <dgm:pt modelId="{2A46CF3E-0420-4A21-8BCA-EF55807E4722}" type="pres">
      <dgm:prSet presAssocID="{68BA5795-F1DD-4C08-A7D5-46C0F1F7C4E7}" presName="compositeB" presStyleCnt="0"/>
      <dgm:spPr/>
    </dgm:pt>
    <dgm:pt modelId="{89C19108-3727-4B1C-9663-835FC30B2E6B}" type="pres">
      <dgm:prSet presAssocID="{68BA5795-F1DD-4C08-A7D5-46C0F1F7C4E7}" presName="textB" presStyleLbl="revTx" presStyleIdx="1" presStyleCnt="7" custScaleX="404298" custLinFactX="-25859" custLinFactNeighborX="-100000">
        <dgm:presLayoutVars>
          <dgm:bulletEnabled val="1"/>
        </dgm:presLayoutVars>
      </dgm:prSet>
      <dgm:spPr/>
    </dgm:pt>
    <dgm:pt modelId="{B519AAF4-0452-4F92-86CE-FA536B7BF343}" type="pres">
      <dgm:prSet presAssocID="{68BA5795-F1DD-4C08-A7D5-46C0F1F7C4E7}" presName="circleB" presStyleLbl="node1" presStyleIdx="1" presStyleCnt="7" custLinFactNeighborX="-46608" custLinFactNeighborY="0"/>
      <dgm:spPr/>
    </dgm:pt>
    <dgm:pt modelId="{7863F118-D8A3-4ECD-A3A8-ECE76FE45094}" type="pres">
      <dgm:prSet presAssocID="{68BA5795-F1DD-4C08-A7D5-46C0F1F7C4E7}" presName="spaceB" presStyleCnt="0"/>
      <dgm:spPr/>
    </dgm:pt>
    <dgm:pt modelId="{A44229C7-8038-4C5E-8EAD-5CE74011C2D5}" type="pres">
      <dgm:prSet presAssocID="{F0DE446D-724D-4A44-B788-EDF88BA7295B}" presName="space" presStyleCnt="0"/>
      <dgm:spPr/>
    </dgm:pt>
    <dgm:pt modelId="{5D9306B8-A552-42F7-8B9A-9CAF5A41C06A}" type="pres">
      <dgm:prSet presAssocID="{231A1200-069A-4681-B09D-02F123E37DB2}" presName="compositeA" presStyleCnt="0"/>
      <dgm:spPr/>
    </dgm:pt>
    <dgm:pt modelId="{5FF499F2-5F37-428E-9DAC-C35B0499921E}" type="pres">
      <dgm:prSet presAssocID="{231A1200-069A-4681-B09D-02F123E37DB2}" presName="textA" presStyleLbl="revTx" presStyleIdx="2" presStyleCnt="7" custScaleX="347592" custLinFactX="-36803" custLinFactNeighborX="-100000" custLinFactNeighborY="2425">
        <dgm:presLayoutVars>
          <dgm:bulletEnabled val="1"/>
        </dgm:presLayoutVars>
      </dgm:prSet>
      <dgm:spPr/>
    </dgm:pt>
    <dgm:pt modelId="{05886526-E1DD-43B3-A596-6A04CB58B039}" type="pres">
      <dgm:prSet presAssocID="{231A1200-069A-4681-B09D-02F123E37DB2}" presName="circleA" presStyleLbl="node1" presStyleIdx="2" presStyleCnt="7" custLinFactNeighborX="-95942" custLinFactNeighborY="0"/>
      <dgm:spPr>
        <a:blipFill rotWithShape="0">
          <a:blip xmlns:r="http://schemas.openxmlformats.org/officeDocument/2006/relationships" r:embed="rId1"/>
          <a:stretch>
            <a:fillRect/>
          </a:stretch>
        </a:blipFill>
      </dgm:spPr>
    </dgm:pt>
    <dgm:pt modelId="{2BD8061D-EDF9-40F1-918D-AD2C6CF6BE71}" type="pres">
      <dgm:prSet presAssocID="{231A1200-069A-4681-B09D-02F123E37DB2}" presName="spaceA" presStyleCnt="0"/>
      <dgm:spPr/>
    </dgm:pt>
    <dgm:pt modelId="{1AF19E99-4CB1-484F-B38A-EC0F87C320F8}" type="pres">
      <dgm:prSet presAssocID="{F1A3FF19-5973-43AD-887B-B369FF0D30A7}" presName="space" presStyleCnt="0"/>
      <dgm:spPr/>
    </dgm:pt>
    <dgm:pt modelId="{353F249F-599B-4B12-A6FF-5B27CADE307C}" type="pres">
      <dgm:prSet presAssocID="{B7E6B3F0-03D2-42B8-B538-A6E8C069FF1E}" presName="compositeB" presStyleCnt="0"/>
      <dgm:spPr/>
    </dgm:pt>
    <dgm:pt modelId="{7C62EEF9-681D-453C-925A-76353C57D206}" type="pres">
      <dgm:prSet presAssocID="{B7E6B3F0-03D2-42B8-B538-A6E8C069FF1E}" presName="textB" presStyleLbl="revTx" presStyleIdx="3" presStyleCnt="7" custScaleX="435421" custLinFactX="-88789" custLinFactNeighborX="-100000">
        <dgm:presLayoutVars>
          <dgm:bulletEnabled val="1"/>
        </dgm:presLayoutVars>
      </dgm:prSet>
      <dgm:spPr/>
    </dgm:pt>
    <dgm:pt modelId="{62A209A0-20E9-4BEC-A747-711736603700}" type="pres">
      <dgm:prSet presAssocID="{B7E6B3F0-03D2-42B8-B538-A6E8C069FF1E}" presName="circleB" presStyleLbl="node1" presStyleIdx="3" presStyleCnt="7" custLinFactNeighborX="-71023" custLinFactNeighborY="-228"/>
      <dgm:spPr/>
    </dgm:pt>
    <dgm:pt modelId="{21AFADD6-1BAD-4733-9CB0-51FAB3DB6793}" type="pres">
      <dgm:prSet presAssocID="{B7E6B3F0-03D2-42B8-B538-A6E8C069FF1E}" presName="spaceB" presStyleCnt="0"/>
      <dgm:spPr/>
    </dgm:pt>
    <dgm:pt modelId="{19FA7CDF-3F20-442F-9117-E492D1E6F324}" type="pres">
      <dgm:prSet presAssocID="{D2B28638-EF3E-484D-9A08-6194396AE8EA}" presName="space" presStyleCnt="0"/>
      <dgm:spPr/>
    </dgm:pt>
    <dgm:pt modelId="{F927CE87-00B2-4B16-9AB1-87DFB577A6E9}" type="pres">
      <dgm:prSet presAssocID="{AA7CFDC0-5212-41CF-BCAA-16F9380D845C}" presName="compositeA" presStyleCnt="0"/>
      <dgm:spPr/>
    </dgm:pt>
    <dgm:pt modelId="{3C63ED51-C69D-4F9B-AABF-4C34E71E743B}" type="pres">
      <dgm:prSet presAssocID="{AA7CFDC0-5212-41CF-BCAA-16F9380D845C}" presName="textA" presStyleLbl="revTx" presStyleIdx="4" presStyleCnt="7" custScaleX="433950" custLinFactX="-100000" custLinFactNeighborX="-144048" custLinFactNeighborY="3952">
        <dgm:presLayoutVars>
          <dgm:bulletEnabled val="1"/>
        </dgm:presLayoutVars>
      </dgm:prSet>
      <dgm:spPr/>
    </dgm:pt>
    <dgm:pt modelId="{4FB21C7D-064F-4F76-A893-993615F91E14}" type="pres">
      <dgm:prSet presAssocID="{AA7CFDC0-5212-41CF-BCAA-16F9380D845C}" presName="circleA" presStyleLbl="node1" presStyleIdx="4" presStyleCnt="7" custLinFactX="-989" custLinFactNeighborX="-100000" custLinFactNeighborY="1960"/>
      <dgm:spPr/>
    </dgm:pt>
    <dgm:pt modelId="{748290B9-4F28-4BC2-9266-41F1AE5E661C}" type="pres">
      <dgm:prSet presAssocID="{AA7CFDC0-5212-41CF-BCAA-16F9380D845C}" presName="spaceA" presStyleCnt="0"/>
      <dgm:spPr/>
    </dgm:pt>
    <dgm:pt modelId="{81865E83-0AA4-4AAE-9E72-2CA2E4EB77B1}" type="pres">
      <dgm:prSet presAssocID="{C555B726-B227-4479-B337-697C0F60FB41}" presName="space" presStyleCnt="0"/>
      <dgm:spPr/>
    </dgm:pt>
    <dgm:pt modelId="{5A49B04D-23E2-48E7-9AFD-B02AF52E4ED2}" type="pres">
      <dgm:prSet presAssocID="{14BA1DD5-2A8A-4FFB-9070-02D41E584D4C}" presName="compositeB" presStyleCnt="0"/>
      <dgm:spPr/>
    </dgm:pt>
    <dgm:pt modelId="{82ABABCB-A0EA-4F74-9DF6-C3447ADE3484}" type="pres">
      <dgm:prSet presAssocID="{14BA1DD5-2A8A-4FFB-9070-02D41E584D4C}" presName="textB" presStyleLbl="revTx" presStyleIdx="5" presStyleCnt="7" custScaleX="424337" custLinFactX="-100000" custLinFactNeighborX="-165712">
        <dgm:presLayoutVars>
          <dgm:bulletEnabled val="1"/>
        </dgm:presLayoutVars>
      </dgm:prSet>
      <dgm:spPr/>
    </dgm:pt>
    <dgm:pt modelId="{6BA06721-5B6E-4757-A564-625CC972FD02}" type="pres">
      <dgm:prSet presAssocID="{14BA1DD5-2A8A-4FFB-9070-02D41E584D4C}" presName="circleB" presStyleLbl="node1" presStyleIdx="5" presStyleCnt="7" custLinFactNeighborX="-78124" custLinFactNeighborY="0"/>
      <dgm:spPr/>
    </dgm:pt>
    <dgm:pt modelId="{116C4CE1-6254-43CC-923F-32EC833A2950}" type="pres">
      <dgm:prSet presAssocID="{14BA1DD5-2A8A-4FFB-9070-02D41E584D4C}" presName="spaceB" presStyleCnt="0"/>
      <dgm:spPr/>
    </dgm:pt>
    <dgm:pt modelId="{B5477F66-DFCC-4618-A3D8-D169AEC5DC9D}" type="pres">
      <dgm:prSet presAssocID="{0015369F-15AD-4621-9262-55839065AD5F}" presName="space" presStyleCnt="0"/>
      <dgm:spPr/>
    </dgm:pt>
    <dgm:pt modelId="{39F2CEBF-997E-41F0-8D13-166129F69917}" type="pres">
      <dgm:prSet presAssocID="{23964F37-1C7B-47A6-B709-2AA351EE869F}" presName="compositeA" presStyleCnt="0"/>
      <dgm:spPr/>
    </dgm:pt>
    <dgm:pt modelId="{9E475A5A-D091-4CB2-A92B-0F9F9ECFED11}" type="pres">
      <dgm:prSet presAssocID="{23964F37-1C7B-47A6-B709-2AA351EE869F}" presName="textA" presStyleLbl="revTx" presStyleIdx="6" presStyleCnt="7" custScaleX="452136" custLinFactX="-121488" custLinFactNeighborX="-200000" custLinFactNeighborY="2425">
        <dgm:presLayoutVars>
          <dgm:bulletEnabled val="1"/>
        </dgm:presLayoutVars>
      </dgm:prSet>
      <dgm:spPr/>
    </dgm:pt>
    <dgm:pt modelId="{AB4FD3FE-16A2-4E1D-A895-4411A2EFB35A}" type="pres">
      <dgm:prSet presAssocID="{23964F37-1C7B-47A6-B709-2AA351EE869F}" presName="circleA" presStyleLbl="node1" presStyleIdx="6" presStyleCnt="7" custLinFactX="-69634" custLinFactNeighborX="-100000" custLinFactNeighborY="-1064"/>
      <dgm:spPr/>
    </dgm:pt>
    <dgm:pt modelId="{A634A5FC-3815-45FA-AD05-8A786CEE1A7D}" type="pres">
      <dgm:prSet presAssocID="{23964F37-1C7B-47A6-B709-2AA351EE869F}" presName="spaceA" presStyleCnt="0"/>
      <dgm:spPr/>
    </dgm:pt>
  </dgm:ptLst>
  <dgm:cxnLst>
    <dgm:cxn modelId="{282DBB09-F7A4-4846-9EB9-B35CC8DD54EA}" type="presOf" srcId="{AA7CFDC0-5212-41CF-BCAA-16F9380D845C}" destId="{3C63ED51-C69D-4F9B-AABF-4C34E71E743B}" srcOrd="0" destOrd="0" presId="urn:microsoft.com/office/officeart/2005/8/layout/hProcess11"/>
    <dgm:cxn modelId="{99477F1B-687B-4E4D-B89A-8E9ED1F1138F}" srcId="{77C0E744-9F19-444E-9046-E9EB797214D6}" destId="{45974A11-F57A-4692-A6FC-7361EE07A958}" srcOrd="0" destOrd="0" parTransId="{C54DA256-B036-45C3-9A3D-EDD9AB09BC73}" sibTransId="{80DB20F1-357E-4708-9A7F-7393509B2042}"/>
    <dgm:cxn modelId="{BF675821-DC21-4712-98FA-76639026C278}" srcId="{77C0E744-9F19-444E-9046-E9EB797214D6}" destId="{68BA5795-F1DD-4C08-A7D5-46C0F1F7C4E7}" srcOrd="1" destOrd="0" parTransId="{D458AC24-A6C1-4CDB-A8C0-0C187E634C83}" sibTransId="{F0DE446D-724D-4A44-B788-EDF88BA7295B}"/>
    <dgm:cxn modelId="{A6BA0423-15BC-4C44-BDB1-233F556C6F83}" type="presOf" srcId="{B7E6B3F0-03D2-42B8-B538-A6E8C069FF1E}" destId="{7C62EEF9-681D-453C-925A-76353C57D206}" srcOrd="0" destOrd="0" presId="urn:microsoft.com/office/officeart/2005/8/layout/hProcess11"/>
    <dgm:cxn modelId="{EEEB8538-D255-4948-BCBE-E0499A0DA04F}" srcId="{77C0E744-9F19-444E-9046-E9EB797214D6}" destId="{14BA1DD5-2A8A-4FFB-9070-02D41E584D4C}" srcOrd="5" destOrd="0" parTransId="{39E7F955-9D94-4B0B-A06C-598519E1CFDB}" sibTransId="{0015369F-15AD-4621-9262-55839065AD5F}"/>
    <dgm:cxn modelId="{0092F95C-4736-4CFE-A85E-B5175AFFCC68}" type="presOf" srcId="{45974A11-F57A-4692-A6FC-7361EE07A958}" destId="{583CDE89-47ED-4C24-8461-38206355CB4A}" srcOrd="0" destOrd="0" presId="urn:microsoft.com/office/officeart/2005/8/layout/hProcess11"/>
    <dgm:cxn modelId="{BA54396B-D5F5-419E-9FFF-AB481F8507F5}" type="presOf" srcId="{68BA5795-F1DD-4C08-A7D5-46C0F1F7C4E7}" destId="{89C19108-3727-4B1C-9663-835FC30B2E6B}" srcOrd="0" destOrd="0" presId="urn:microsoft.com/office/officeart/2005/8/layout/hProcess11"/>
    <dgm:cxn modelId="{BD694558-6ECF-40F0-AACD-05284858581A}" srcId="{77C0E744-9F19-444E-9046-E9EB797214D6}" destId="{B7E6B3F0-03D2-42B8-B538-A6E8C069FF1E}" srcOrd="3" destOrd="0" parTransId="{D50D06B3-D964-4F3D-B522-B03F66CCE80D}" sibTransId="{D2B28638-EF3E-484D-9A08-6194396AE8EA}"/>
    <dgm:cxn modelId="{DB628D8D-678C-46C6-841E-EC78EBDD842A}" type="presOf" srcId="{231A1200-069A-4681-B09D-02F123E37DB2}" destId="{5FF499F2-5F37-428E-9DAC-C35B0499921E}" srcOrd="0" destOrd="0" presId="urn:microsoft.com/office/officeart/2005/8/layout/hProcess11"/>
    <dgm:cxn modelId="{7888F8A4-D3B7-414B-B5D6-B7F21A21493C}" type="presOf" srcId="{23964F37-1C7B-47A6-B709-2AA351EE869F}" destId="{9E475A5A-D091-4CB2-A92B-0F9F9ECFED11}" srcOrd="0" destOrd="0" presId="urn:microsoft.com/office/officeart/2005/8/layout/hProcess11"/>
    <dgm:cxn modelId="{39F674AC-9136-4FBA-9C76-FC0F0D4FAB84}" srcId="{77C0E744-9F19-444E-9046-E9EB797214D6}" destId="{23964F37-1C7B-47A6-B709-2AA351EE869F}" srcOrd="6" destOrd="0" parTransId="{36659384-D346-4EFA-87B7-6F4ED62DF119}" sibTransId="{01B83671-0842-4863-9462-46213540BDCB}"/>
    <dgm:cxn modelId="{955B3DB8-B4A6-4335-91BC-935F0A7D15AF}" srcId="{77C0E744-9F19-444E-9046-E9EB797214D6}" destId="{231A1200-069A-4681-B09D-02F123E37DB2}" srcOrd="2" destOrd="0" parTransId="{A36A1F89-DE84-4CC7-9B79-78D261120BB6}" sibTransId="{F1A3FF19-5973-43AD-887B-B369FF0D30A7}"/>
    <dgm:cxn modelId="{FB304DCD-BAD0-4B40-802C-C3F296887BC1}" type="presOf" srcId="{77C0E744-9F19-444E-9046-E9EB797214D6}" destId="{016B1EC6-136B-4183-A35D-68F1D8992433}" srcOrd="0" destOrd="0" presId="urn:microsoft.com/office/officeart/2005/8/layout/hProcess11"/>
    <dgm:cxn modelId="{157713D1-A795-4FBC-8B95-B6D4DD5FC5EE}" type="presOf" srcId="{14BA1DD5-2A8A-4FFB-9070-02D41E584D4C}" destId="{82ABABCB-A0EA-4F74-9DF6-C3447ADE3484}" srcOrd="0" destOrd="0" presId="urn:microsoft.com/office/officeart/2005/8/layout/hProcess11"/>
    <dgm:cxn modelId="{5836A7EB-D27C-4080-8120-AA6163FF9953}" srcId="{77C0E744-9F19-444E-9046-E9EB797214D6}" destId="{AA7CFDC0-5212-41CF-BCAA-16F9380D845C}" srcOrd="4" destOrd="0" parTransId="{69C4202B-B297-4F7E-BDA9-0C52086A9255}" sibTransId="{C555B726-B227-4479-B337-697C0F60FB41}"/>
    <dgm:cxn modelId="{3D7EC192-D4BB-4956-80BC-89C5769818CA}" type="presParOf" srcId="{016B1EC6-136B-4183-A35D-68F1D8992433}" destId="{5B55E64E-0C35-4238-B80D-BF10B513675F}" srcOrd="0" destOrd="0" presId="urn:microsoft.com/office/officeart/2005/8/layout/hProcess11"/>
    <dgm:cxn modelId="{03AA2517-FF16-473C-B18E-CBC692E5FD7B}" type="presParOf" srcId="{016B1EC6-136B-4183-A35D-68F1D8992433}" destId="{64CB5C52-220A-46AF-8B5D-ABBDE8AAAEFB}" srcOrd="1" destOrd="0" presId="urn:microsoft.com/office/officeart/2005/8/layout/hProcess11"/>
    <dgm:cxn modelId="{58EE681A-6F00-46B9-9B06-7809D4CD106C}" type="presParOf" srcId="{64CB5C52-220A-46AF-8B5D-ABBDE8AAAEFB}" destId="{ED22C2EA-6A17-416A-B2E8-CB972BEB1C88}" srcOrd="0" destOrd="0" presId="urn:microsoft.com/office/officeart/2005/8/layout/hProcess11"/>
    <dgm:cxn modelId="{3322DD24-0F8C-4752-9E09-5EE4754CDE7E}" type="presParOf" srcId="{ED22C2EA-6A17-416A-B2E8-CB972BEB1C88}" destId="{583CDE89-47ED-4C24-8461-38206355CB4A}" srcOrd="0" destOrd="0" presId="urn:microsoft.com/office/officeart/2005/8/layout/hProcess11"/>
    <dgm:cxn modelId="{B8B431B1-B49F-490E-8DF0-3772FCCA1669}" type="presParOf" srcId="{ED22C2EA-6A17-416A-B2E8-CB972BEB1C88}" destId="{F0212FE8-C7AC-4DBD-932F-413AE02E6969}" srcOrd="1" destOrd="0" presId="urn:microsoft.com/office/officeart/2005/8/layout/hProcess11"/>
    <dgm:cxn modelId="{422F151F-6379-48FA-89CD-169FF5BCC437}" type="presParOf" srcId="{ED22C2EA-6A17-416A-B2E8-CB972BEB1C88}" destId="{FA6B88B5-2283-47B7-81D9-EF1803F8F3C0}" srcOrd="2" destOrd="0" presId="urn:microsoft.com/office/officeart/2005/8/layout/hProcess11"/>
    <dgm:cxn modelId="{D82ABD79-40BA-452F-BBBE-7E20B42D7B4F}" type="presParOf" srcId="{64CB5C52-220A-46AF-8B5D-ABBDE8AAAEFB}" destId="{0D9B90AB-0807-4312-89C3-C5A86E8808B5}" srcOrd="1" destOrd="0" presId="urn:microsoft.com/office/officeart/2005/8/layout/hProcess11"/>
    <dgm:cxn modelId="{744F8F93-96EC-40F0-8430-7EE668C14D79}" type="presParOf" srcId="{64CB5C52-220A-46AF-8B5D-ABBDE8AAAEFB}" destId="{2A46CF3E-0420-4A21-8BCA-EF55807E4722}" srcOrd="2" destOrd="0" presId="urn:microsoft.com/office/officeart/2005/8/layout/hProcess11"/>
    <dgm:cxn modelId="{2D3C4509-165F-4F27-8E51-B15C7335D4BA}" type="presParOf" srcId="{2A46CF3E-0420-4A21-8BCA-EF55807E4722}" destId="{89C19108-3727-4B1C-9663-835FC30B2E6B}" srcOrd="0" destOrd="0" presId="urn:microsoft.com/office/officeart/2005/8/layout/hProcess11"/>
    <dgm:cxn modelId="{3FA5131C-C437-4CF4-B490-78E148E6C017}" type="presParOf" srcId="{2A46CF3E-0420-4A21-8BCA-EF55807E4722}" destId="{B519AAF4-0452-4F92-86CE-FA536B7BF343}" srcOrd="1" destOrd="0" presId="urn:microsoft.com/office/officeart/2005/8/layout/hProcess11"/>
    <dgm:cxn modelId="{9AB2B0A1-2871-4C39-8FED-463ED32EA2E9}" type="presParOf" srcId="{2A46CF3E-0420-4A21-8BCA-EF55807E4722}" destId="{7863F118-D8A3-4ECD-A3A8-ECE76FE45094}" srcOrd="2" destOrd="0" presId="urn:microsoft.com/office/officeart/2005/8/layout/hProcess11"/>
    <dgm:cxn modelId="{C3BDF2BE-9B11-48D0-87C7-88385263E90A}" type="presParOf" srcId="{64CB5C52-220A-46AF-8B5D-ABBDE8AAAEFB}" destId="{A44229C7-8038-4C5E-8EAD-5CE74011C2D5}" srcOrd="3" destOrd="0" presId="urn:microsoft.com/office/officeart/2005/8/layout/hProcess11"/>
    <dgm:cxn modelId="{534BA92A-7F17-4EDD-91D7-7343E337DE10}" type="presParOf" srcId="{64CB5C52-220A-46AF-8B5D-ABBDE8AAAEFB}" destId="{5D9306B8-A552-42F7-8B9A-9CAF5A41C06A}" srcOrd="4" destOrd="0" presId="urn:microsoft.com/office/officeart/2005/8/layout/hProcess11"/>
    <dgm:cxn modelId="{934EA1C3-CE3C-4CA1-B2B3-931D27802509}" type="presParOf" srcId="{5D9306B8-A552-42F7-8B9A-9CAF5A41C06A}" destId="{5FF499F2-5F37-428E-9DAC-C35B0499921E}" srcOrd="0" destOrd="0" presId="urn:microsoft.com/office/officeart/2005/8/layout/hProcess11"/>
    <dgm:cxn modelId="{BDBEDCE4-5287-48E3-9D4D-593F70EB098C}" type="presParOf" srcId="{5D9306B8-A552-42F7-8B9A-9CAF5A41C06A}" destId="{05886526-E1DD-43B3-A596-6A04CB58B039}" srcOrd="1" destOrd="0" presId="urn:microsoft.com/office/officeart/2005/8/layout/hProcess11"/>
    <dgm:cxn modelId="{3F9FFCC3-500B-4AC8-A674-567C0394970A}" type="presParOf" srcId="{5D9306B8-A552-42F7-8B9A-9CAF5A41C06A}" destId="{2BD8061D-EDF9-40F1-918D-AD2C6CF6BE71}" srcOrd="2" destOrd="0" presId="urn:microsoft.com/office/officeart/2005/8/layout/hProcess11"/>
    <dgm:cxn modelId="{A3AF244C-6611-48CD-970F-63F5D07260C6}" type="presParOf" srcId="{64CB5C52-220A-46AF-8B5D-ABBDE8AAAEFB}" destId="{1AF19E99-4CB1-484F-B38A-EC0F87C320F8}" srcOrd="5" destOrd="0" presId="urn:microsoft.com/office/officeart/2005/8/layout/hProcess11"/>
    <dgm:cxn modelId="{C064710E-C6AE-4B74-B4D5-85883E223143}" type="presParOf" srcId="{64CB5C52-220A-46AF-8B5D-ABBDE8AAAEFB}" destId="{353F249F-599B-4B12-A6FF-5B27CADE307C}" srcOrd="6" destOrd="0" presId="urn:microsoft.com/office/officeart/2005/8/layout/hProcess11"/>
    <dgm:cxn modelId="{B0389C67-A688-461E-AEE7-DC983A53DEEE}" type="presParOf" srcId="{353F249F-599B-4B12-A6FF-5B27CADE307C}" destId="{7C62EEF9-681D-453C-925A-76353C57D206}" srcOrd="0" destOrd="0" presId="urn:microsoft.com/office/officeart/2005/8/layout/hProcess11"/>
    <dgm:cxn modelId="{D673932E-6FCC-4E40-8BFA-6A1F4EE76B2A}" type="presParOf" srcId="{353F249F-599B-4B12-A6FF-5B27CADE307C}" destId="{62A209A0-20E9-4BEC-A747-711736603700}" srcOrd="1" destOrd="0" presId="urn:microsoft.com/office/officeart/2005/8/layout/hProcess11"/>
    <dgm:cxn modelId="{9D45292A-6965-4251-B2EA-5BFDA17641C4}" type="presParOf" srcId="{353F249F-599B-4B12-A6FF-5B27CADE307C}" destId="{21AFADD6-1BAD-4733-9CB0-51FAB3DB6793}" srcOrd="2" destOrd="0" presId="urn:microsoft.com/office/officeart/2005/8/layout/hProcess11"/>
    <dgm:cxn modelId="{46500FDA-1906-4B57-8F26-E824FB87FB0D}" type="presParOf" srcId="{64CB5C52-220A-46AF-8B5D-ABBDE8AAAEFB}" destId="{19FA7CDF-3F20-442F-9117-E492D1E6F324}" srcOrd="7" destOrd="0" presId="urn:microsoft.com/office/officeart/2005/8/layout/hProcess11"/>
    <dgm:cxn modelId="{1F37336C-2516-4273-A94F-F95512A94F0F}" type="presParOf" srcId="{64CB5C52-220A-46AF-8B5D-ABBDE8AAAEFB}" destId="{F927CE87-00B2-4B16-9AB1-87DFB577A6E9}" srcOrd="8" destOrd="0" presId="urn:microsoft.com/office/officeart/2005/8/layout/hProcess11"/>
    <dgm:cxn modelId="{46C8B72B-8D83-4FDB-BE9A-A799FFB98E44}" type="presParOf" srcId="{F927CE87-00B2-4B16-9AB1-87DFB577A6E9}" destId="{3C63ED51-C69D-4F9B-AABF-4C34E71E743B}" srcOrd="0" destOrd="0" presId="urn:microsoft.com/office/officeart/2005/8/layout/hProcess11"/>
    <dgm:cxn modelId="{1F414D96-1EDF-4939-8F26-A616930AFB89}" type="presParOf" srcId="{F927CE87-00B2-4B16-9AB1-87DFB577A6E9}" destId="{4FB21C7D-064F-4F76-A893-993615F91E14}" srcOrd="1" destOrd="0" presId="urn:microsoft.com/office/officeart/2005/8/layout/hProcess11"/>
    <dgm:cxn modelId="{EF1F8D85-3373-4A78-9BDE-74355DEAE027}" type="presParOf" srcId="{F927CE87-00B2-4B16-9AB1-87DFB577A6E9}" destId="{748290B9-4F28-4BC2-9266-41F1AE5E661C}" srcOrd="2" destOrd="0" presId="urn:microsoft.com/office/officeart/2005/8/layout/hProcess11"/>
    <dgm:cxn modelId="{7C6F207F-5A66-4F22-AD87-12C6538569A7}" type="presParOf" srcId="{64CB5C52-220A-46AF-8B5D-ABBDE8AAAEFB}" destId="{81865E83-0AA4-4AAE-9E72-2CA2E4EB77B1}" srcOrd="9" destOrd="0" presId="urn:microsoft.com/office/officeart/2005/8/layout/hProcess11"/>
    <dgm:cxn modelId="{61448DFD-6AE8-4585-B078-CE0756C3507F}" type="presParOf" srcId="{64CB5C52-220A-46AF-8B5D-ABBDE8AAAEFB}" destId="{5A49B04D-23E2-48E7-9AFD-B02AF52E4ED2}" srcOrd="10" destOrd="0" presId="urn:microsoft.com/office/officeart/2005/8/layout/hProcess11"/>
    <dgm:cxn modelId="{D1FDB6BF-DD85-4611-86BB-EAFB5E69162A}" type="presParOf" srcId="{5A49B04D-23E2-48E7-9AFD-B02AF52E4ED2}" destId="{82ABABCB-A0EA-4F74-9DF6-C3447ADE3484}" srcOrd="0" destOrd="0" presId="urn:microsoft.com/office/officeart/2005/8/layout/hProcess11"/>
    <dgm:cxn modelId="{01CFBE49-E1CA-4A54-BA31-85AEE9B61B97}" type="presParOf" srcId="{5A49B04D-23E2-48E7-9AFD-B02AF52E4ED2}" destId="{6BA06721-5B6E-4757-A564-625CC972FD02}" srcOrd="1" destOrd="0" presId="urn:microsoft.com/office/officeart/2005/8/layout/hProcess11"/>
    <dgm:cxn modelId="{CAC2EF4F-B7D2-41D8-9F60-54CDFD557D3B}" type="presParOf" srcId="{5A49B04D-23E2-48E7-9AFD-B02AF52E4ED2}" destId="{116C4CE1-6254-43CC-923F-32EC833A2950}" srcOrd="2" destOrd="0" presId="urn:microsoft.com/office/officeart/2005/8/layout/hProcess11"/>
    <dgm:cxn modelId="{32B173E5-7007-4592-BBD5-23FBDDE0BB40}" type="presParOf" srcId="{64CB5C52-220A-46AF-8B5D-ABBDE8AAAEFB}" destId="{B5477F66-DFCC-4618-A3D8-D169AEC5DC9D}" srcOrd="11" destOrd="0" presId="urn:microsoft.com/office/officeart/2005/8/layout/hProcess11"/>
    <dgm:cxn modelId="{034E3BE8-DCFB-4A5F-A282-665C1BB7EF5E}" type="presParOf" srcId="{64CB5C52-220A-46AF-8B5D-ABBDE8AAAEFB}" destId="{39F2CEBF-997E-41F0-8D13-166129F69917}" srcOrd="12" destOrd="0" presId="urn:microsoft.com/office/officeart/2005/8/layout/hProcess11"/>
    <dgm:cxn modelId="{F60B85E5-C17A-47A0-8647-6D9B78022D92}" type="presParOf" srcId="{39F2CEBF-997E-41F0-8D13-166129F69917}" destId="{9E475A5A-D091-4CB2-A92B-0F9F9ECFED11}" srcOrd="0" destOrd="0" presId="urn:microsoft.com/office/officeart/2005/8/layout/hProcess11"/>
    <dgm:cxn modelId="{D32FD4D3-72CF-4C16-B8FD-48B556FC484E}" type="presParOf" srcId="{39F2CEBF-997E-41F0-8D13-166129F69917}" destId="{AB4FD3FE-16A2-4E1D-A895-4411A2EFB35A}" srcOrd="1" destOrd="0" presId="urn:microsoft.com/office/officeart/2005/8/layout/hProcess11"/>
    <dgm:cxn modelId="{06CA854D-D64E-43AB-AF5D-1B5A3FC8864A}" type="presParOf" srcId="{39F2CEBF-997E-41F0-8D13-166129F69917}" destId="{A634A5FC-3815-45FA-AD05-8A786CEE1A7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55F0A3-5CDA-4CFD-91F6-94D9F84ED640}" type="doc">
      <dgm:prSet loTypeId="urn:microsoft.com/office/officeart/2005/8/layout/list1" loCatId="list" qsTypeId="urn:microsoft.com/office/officeart/2005/8/quickstyle/3d3" qsCatId="3D" csTypeId="urn:microsoft.com/office/officeart/2005/8/colors/accent2_2" csCatId="accent2" phldr="1"/>
      <dgm:spPr/>
      <dgm:t>
        <a:bodyPr/>
        <a:lstStyle/>
        <a:p>
          <a:endParaRPr lang="en-GB"/>
        </a:p>
      </dgm:t>
    </dgm:pt>
    <dgm:pt modelId="{8FA908CC-2B66-4B21-8F0E-C3FD83608231}">
      <dgm:prSet phldrT="[Text]"/>
      <dgm:spPr>
        <a:solidFill>
          <a:schemeClr val="tx2"/>
        </a:solidFill>
      </dgm:spPr>
      <dgm:t>
        <a:bodyPr/>
        <a:lstStyle/>
        <a:p>
          <a:r>
            <a:rPr lang="bg-BG" dirty="0"/>
            <a:t>Цел</a:t>
          </a:r>
          <a:endParaRPr lang="en-GB" dirty="0"/>
        </a:p>
      </dgm:t>
    </dgm:pt>
    <dgm:pt modelId="{A90054FA-64B5-49E6-9344-22D0DDBCF41E}" type="parTrans" cxnId="{8A001B23-AB8C-42D5-9AE8-0987DAA242F7}">
      <dgm:prSet/>
      <dgm:spPr/>
      <dgm:t>
        <a:bodyPr/>
        <a:lstStyle/>
        <a:p>
          <a:endParaRPr lang="en-GB"/>
        </a:p>
      </dgm:t>
    </dgm:pt>
    <dgm:pt modelId="{D57EA016-A467-40C2-B81D-5B88064A6FF5}" type="sibTrans" cxnId="{8A001B23-AB8C-42D5-9AE8-0987DAA242F7}">
      <dgm:prSet/>
      <dgm:spPr/>
      <dgm:t>
        <a:bodyPr/>
        <a:lstStyle/>
        <a:p>
          <a:endParaRPr lang="en-GB"/>
        </a:p>
      </dgm:t>
    </dgm:pt>
    <dgm:pt modelId="{4533BF8E-E4AD-4F72-A3A5-70BF049530C0}">
      <dgm:prSet phldrT="[Text]"/>
      <dgm:spPr>
        <a:solidFill>
          <a:schemeClr val="tx2"/>
        </a:solidFill>
      </dgm:spPr>
      <dgm:t>
        <a:bodyPr/>
        <a:lstStyle/>
        <a:p>
          <a:r>
            <a:rPr lang="bg-BG" dirty="0"/>
            <a:t>Как?</a:t>
          </a:r>
          <a:endParaRPr lang="en-GB" dirty="0"/>
        </a:p>
      </dgm:t>
    </dgm:pt>
    <dgm:pt modelId="{5FE3CA0A-E89A-44ED-974C-B6866532D5B0}" type="parTrans" cxnId="{BDAD6D32-AC43-4218-AB70-AC9D1F3AA887}">
      <dgm:prSet/>
      <dgm:spPr/>
      <dgm:t>
        <a:bodyPr/>
        <a:lstStyle/>
        <a:p>
          <a:endParaRPr lang="en-GB"/>
        </a:p>
      </dgm:t>
    </dgm:pt>
    <dgm:pt modelId="{9A1D1468-CD60-48B8-B7A9-4257EBEB61FA}" type="sibTrans" cxnId="{BDAD6D32-AC43-4218-AB70-AC9D1F3AA887}">
      <dgm:prSet/>
      <dgm:spPr/>
      <dgm:t>
        <a:bodyPr/>
        <a:lstStyle/>
        <a:p>
          <a:endParaRPr lang="en-GB"/>
        </a:p>
      </dgm:t>
    </dgm:pt>
    <dgm:pt modelId="{D3BD5155-229A-4906-90B7-187C2735517D}">
      <dgm:prSet phldrT="[Text]"/>
      <dgm:spPr>
        <a:solidFill>
          <a:schemeClr val="tx2"/>
        </a:solidFill>
      </dgm:spPr>
      <dgm:t>
        <a:bodyPr/>
        <a:lstStyle/>
        <a:p>
          <a:r>
            <a:rPr lang="bg-BG" dirty="0">
              <a:latin typeface="Calibri" pitchFamily="34" charset="0"/>
              <a:ea typeface="Calibri" pitchFamily="34" charset="0"/>
              <a:cs typeface="Calibri" pitchFamily="34" charset="0"/>
              <a:sym typeface="Calibri" pitchFamily="34" charset="0"/>
            </a:rPr>
            <a:t>Защо?</a:t>
          </a:r>
          <a:endParaRPr lang="en-GB" dirty="0"/>
        </a:p>
      </dgm:t>
    </dgm:pt>
    <dgm:pt modelId="{4FD5058F-686B-4FAB-B017-B2255782A5FB}" type="parTrans" cxnId="{4EC6B708-D9BF-477B-A056-3EADAA2F447F}">
      <dgm:prSet/>
      <dgm:spPr/>
      <dgm:t>
        <a:bodyPr/>
        <a:lstStyle/>
        <a:p>
          <a:endParaRPr lang="en-GB"/>
        </a:p>
      </dgm:t>
    </dgm:pt>
    <dgm:pt modelId="{1FA84E50-64F0-45CB-82AA-E9A863171219}" type="sibTrans" cxnId="{4EC6B708-D9BF-477B-A056-3EADAA2F447F}">
      <dgm:prSet/>
      <dgm:spPr/>
      <dgm:t>
        <a:bodyPr/>
        <a:lstStyle/>
        <a:p>
          <a:endParaRPr lang="en-GB"/>
        </a:p>
      </dgm:t>
    </dgm:pt>
    <dgm:pt modelId="{322527F7-C487-48CE-A797-2C01C71B5C7C}">
      <dgm:prSet/>
      <dgm:spPr/>
      <dgm:t>
        <a:bodyPr/>
        <a:lstStyle/>
        <a:p>
          <a:r>
            <a:rPr lang="bg-BG" dirty="0">
              <a:latin typeface="Calibri" pitchFamily="34" charset="0"/>
              <a:ea typeface="Calibri" pitchFamily="34" charset="0"/>
              <a:cs typeface="Calibri" pitchFamily="34" charset="0"/>
              <a:sym typeface="Calibri" pitchFamily="34" charset="0"/>
            </a:rPr>
            <a:t>Да се събуди интерес в учениците към </a:t>
          </a:r>
          <a:br>
            <a:rPr lang="bg-BG" dirty="0">
              <a:latin typeface="Calibri" pitchFamily="34" charset="0"/>
              <a:ea typeface="Calibri" pitchFamily="34" charset="0"/>
              <a:cs typeface="Calibri" pitchFamily="34" charset="0"/>
              <a:sym typeface="Calibri" pitchFamily="34" charset="0"/>
            </a:rPr>
          </a:br>
          <a:r>
            <a:rPr lang="bg-BG" dirty="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dirty="0"/>
        </a:p>
      </dgm:t>
    </dgm:pt>
    <dgm:pt modelId="{38F596C4-9A6B-4698-BF7A-53EBE44909C1}" type="parTrans" cxnId="{C0D51A89-0356-4DF3-93E8-CC784AAD5245}">
      <dgm:prSet/>
      <dgm:spPr/>
      <dgm:t>
        <a:bodyPr/>
        <a:lstStyle/>
        <a:p>
          <a:endParaRPr lang="en-GB"/>
        </a:p>
      </dgm:t>
    </dgm:pt>
    <dgm:pt modelId="{0C8875C5-A136-4F3C-B2E8-783D4D12E1A4}" type="sibTrans" cxnId="{C0D51A89-0356-4DF3-93E8-CC784AAD5245}">
      <dgm:prSet/>
      <dgm:spPr/>
      <dgm:t>
        <a:bodyPr/>
        <a:lstStyle/>
        <a:p>
          <a:endParaRPr lang="en-GB"/>
        </a:p>
      </dgm:t>
    </dgm:pt>
    <dgm:pt modelId="{0EE66B75-39EF-4580-B7E2-0CA77A598F33}">
      <dgm:prSet/>
      <dgm:spPr/>
      <dgm:t>
        <a:bodyPr/>
        <a:lstStyle/>
        <a:p>
          <a:r>
            <a:rPr lang="bg-BG" dirty="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интересен</a:t>
          </a:r>
          <a:br>
            <a:rPr lang="bg-BG" dirty="0">
              <a:latin typeface="Calibri" pitchFamily="34" charset="0"/>
              <a:ea typeface="Calibri" pitchFamily="34" charset="0"/>
              <a:cs typeface="Calibri" pitchFamily="34" charset="0"/>
              <a:sym typeface="Calibri" pitchFamily="34" charset="0"/>
            </a:rPr>
          </a:br>
          <a:r>
            <a:rPr lang="en-GB"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a:t>
          </a:r>
          <a:r>
            <a:rPr lang="en-GB" dirty="0">
              <a:latin typeface="Calibri" pitchFamily="34" charset="0"/>
              <a:ea typeface="Calibri" pitchFamily="34" charset="0"/>
              <a:cs typeface="Calibri" pitchFamily="34" charset="0"/>
              <a:sym typeface="Calibri" pitchFamily="34" charset="0"/>
            </a:rPr>
            <a:t>&gt; </a:t>
          </a:r>
          <a:r>
            <a:rPr lang="bg-BG" dirty="0">
              <a:latin typeface="Calibri" pitchFamily="34" charset="0"/>
              <a:ea typeface="Calibri" pitchFamily="34" charset="0"/>
              <a:cs typeface="Calibri" pitchFamily="34" charset="0"/>
              <a:sym typeface="Calibri" pitchFamily="34" charset="0"/>
            </a:rPr>
            <a:t>Да представим това което </a:t>
          </a:r>
          <a:r>
            <a:rPr lang="en-GB" dirty="0">
              <a:latin typeface="Calibri" pitchFamily="34" charset="0"/>
              <a:ea typeface="Calibri" pitchFamily="34" charset="0"/>
              <a:cs typeface="Calibri" pitchFamily="34" charset="0"/>
              <a:sym typeface="Calibri" pitchFamily="34" charset="0"/>
            </a:rPr>
            <a:t>CERN</a:t>
          </a:r>
          <a:r>
            <a:rPr lang="bg-BG" dirty="0">
              <a:latin typeface="Calibri" pitchFamily="34" charset="0"/>
              <a:ea typeface="Calibri" pitchFamily="34" charset="0"/>
              <a:cs typeface="Calibri" pitchFamily="34" charset="0"/>
              <a:sym typeface="Calibri" pitchFamily="34" charset="0"/>
            </a:rPr>
            <a:t> прави</a:t>
          </a:r>
          <a:endParaRPr lang="en-GB" dirty="0"/>
        </a:p>
      </dgm:t>
    </dgm:pt>
    <dgm:pt modelId="{0CC64CB2-5558-4118-A2BB-E20E14E3BDB5}" type="parTrans" cxnId="{DDD522D4-F03B-4CBC-A27E-DFC5614CF805}">
      <dgm:prSet/>
      <dgm:spPr/>
      <dgm:t>
        <a:bodyPr/>
        <a:lstStyle/>
        <a:p>
          <a:endParaRPr lang="en-GB"/>
        </a:p>
      </dgm:t>
    </dgm:pt>
    <dgm:pt modelId="{FE1AC1B0-58B5-48DC-88BE-4BE286546D3A}" type="sibTrans" cxnId="{DDD522D4-F03B-4CBC-A27E-DFC5614CF805}">
      <dgm:prSet/>
      <dgm:spPr/>
      <dgm:t>
        <a:bodyPr/>
        <a:lstStyle/>
        <a:p>
          <a:endParaRPr lang="en-GB"/>
        </a:p>
      </dgm:t>
    </dgm:pt>
    <dgm:pt modelId="{76A16E70-A0DD-474F-AB25-C087E911ED6C}">
      <dgm:prSet/>
      <dgm:spPr/>
      <dgm:t>
        <a:bodyPr/>
        <a:lstStyle/>
        <a:p>
          <a:r>
            <a:rPr lang="bg-BG" dirty="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подобряват резултатите си</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в училище</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dirty="0"/>
        </a:p>
      </dgm:t>
    </dgm:pt>
    <dgm:pt modelId="{DC3416EE-F0C9-4830-A3B3-D0FCC3AEDAB2}" type="parTrans" cxnId="{10DF88BA-69D6-4E9B-AD8E-2D80457DEB4D}">
      <dgm:prSet/>
      <dgm:spPr/>
      <dgm:t>
        <a:bodyPr/>
        <a:lstStyle/>
        <a:p>
          <a:endParaRPr lang="en-GB"/>
        </a:p>
      </dgm:t>
    </dgm:pt>
    <dgm:pt modelId="{753EA649-CCB9-41E2-872C-0EE292C0FEB0}" type="sibTrans" cxnId="{10DF88BA-69D6-4E9B-AD8E-2D80457DEB4D}">
      <dgm:prSet/>
      <dgm:spPr/>
      <dgm:t>
        <a:bodyPr/>
        <a:lstStyle/>
        <a:p>
          <a:endParaRPr lang="en-GB"/>
        </a:p>
      </dgm:t>
    </dgm:pt>
    <dgm:pt modelId="{C48489CB-6DA7-49B9-A3F8-AC6FE3A1CD69}" type="pres">
      <dgm:prSet presAssocID="{9F55F0A3-5CDA-4CFD-91F6-94D9F84ED640}" presName="linear" presStyleCnt="0">
        <dgm:presLayoutVars>
          <dgm:dir/>
          <dgm:animLvl val="lvl"/>
          <dgm:resizeHandles val="exact"/>
        </dgm:presLayoutVars>
      </dgm:prSet>
      <dgm:spPr/>
    </dgm:pt>
    <dgm:pt modelId="{09F46667-E7EA-4EAF-BBE0-264FF57188B2}" type="pres">
      <dgm:prSet presAssocID="{8FA908CC-2B66-4B21-8F0E-C3FD83608231}" presName="parentLin" presStyleCnt="0"/>
      <dgm:spPr/>
    </dgm:pt>
    <dgm:pt modelId="{3A65A686-F14A-44A4-8290-63B918FA4CE8}" type="pres">
      <dgm:prSet presAssocID="{8FA908CC-2B66-4B21-8F0E-C3FD83608231}" presName="parentLeftMargin" presStyleLbl="node1" presStyleIdx="0" presStyleCnt="3"/>
      <dgm:spPr/>
    </dgm:pt>
    <dgm:pt modelId="{E1A4DC28-4503-409A-963E-22A9A5CE2913}" type="pres">
      <dgm:prSet presAssocID="{8FA908CC-2B66-4B21-8F0E-C3FD83608231}" presName="parentText" presStyleLbl="node1" presStyleIdx="0" presStyleCnt="3">
        <dgm:presLayoutVars>
          <dgm:chMax val="0"/>
          <dgm:bulletEnabled val="1"/>
        </dgm:presLayoutVars>
      </dgm:prSet>
      <dgm:spPr/>
    </dgm:pt>
    <dgm:pt modelId="{F6EA6E68-10D7-49FD-AA5F-98BC248B2DE7}" type="pres">
      <dgm:prSet presAssocID="{8FA908CC-2B66-4B21-8F0E-C3FD83608231}" presName="negativeSpace" presStyleCnt="0"/>
      <dgm:spPr/>
    </dgm:pt>
    <dgm:pt modelId="{0D99D365-2D7E-42B6-BD41-ABF9F651912D}" type="pres">
      <dgm:prSet presAssocID="{8FA908CC-2B66-4B21-8F0E-C3FD83608231}" presName="childText" presStyleLbl="conFgAcc1" presStyleIdx="0" presStyleCnt="3">
        <dgm:presLayoutVars>
          <dgm:bulletEnabled val="1"/>
        </dgm:presLayoutVars>
      </dgm:prSet>
      <dgm:spPr/>
    </dgm:pt>
    <dgm:pt modelId="{F890F245-598E-44EC-9EB1-CE5A082AB9CF}" type="pres">
      <dgm:prSet presAssocID="{D57EA016-A467-40C2-B81D-5B88064A6FF5}" presName="spaceBetweenRectangles" presStyleCnt="0"/>
      <dgm:spPr/>
    </dgm:pt>
    <dgm:pt modelId="{E39B00B0-F96E-4FD1-BD8A-E7B86672D5B0}" type="pres">
      <dgm:prSet presAssocID="{4533BF8E-E4AD-4F72-A3A5-70BF049530C0}" presName="parentLin" presStyleCnt="0"/>
      <dgm:spPr/>
    </dgm:pt>
    <dgm:pt modelId="{047D5224-83EF-4C1A-BE6A-2F8475FD6F58}" type="pres">
      <dgm:prSet presAssocID="{4533BF8E-E4AD-4F72-A3A5-70BF049530C0}" presName="parentLeftMargin" presStyleLbl="node1" presStyleIdx="0" presStyleCnt="3"/>
      <dgm:spPr/>
    </dgm:pt>
    <dgm:pt modelId="{B2C26FB4-9FFE-403E-8709-8670CD0BFC6B}" type="pres">
      <dgm:prSet presAssocID="{4533BF8E-E4AD-4F72-A3A5-70BF049530C0}" presName="parentText" presStyleLbl="node1" presStyleIdx="1" presStyleCnt="3">
        <dgm:presLayoutVars>
          <dgm:chMax val="0"/>
          <dgm:bulletEnabled val="1"/>
        </dgm:presLayoutVars>
      </dgm:prSet>
      <dgm:spPr/>
    </dgm:pt>
    <dgm:pt modelId="{1003A704-9310-4645-B410-E8E8159B73F9}" type="pres">
      <dgm:prSet presAssocID="{4533BF8E-E4AD-4F72-A3A5-70BF049530C0}" presName="negativeSpace" presStyleCnt="0"/>
      <dgm:spPr/>
    </dgm:pt>
    <dgm:pt modelId="{E22C55CC-3A83-49BF-85B7-9BB3C51B33A0}" type="pres">
      <dgm:prSet presAssocID="{4533BF8E-E4AD-4F72-A3A5-70BF049530C0}" presName="childText" presStyleLbl="conFgAcc1" presStyleIdx="1" presStyleCnt="3">
        <dgm:presLayoutVars>
          <dgm:bulletEnabled val="1"/>
        </dgm:presLayoutVars>
      </dgm:prSet>
      <dgm:spPr/>
    </dgm:pt>
    <dgm:pt modelId="{03983310-827B-42EA-8735-CE017D0EDDE2}" type="pres">
      <dgm:prSet presAssocID="{9A1D1468-CD60-48B8-B7A9-4257EBEB61FA}" presName="spaceBetweenRectangles" presStyleCnt="0"/>
      <dgm:spPr/>
    </dgm:pt>
    <dgm:pt modelId="{B0AADAB7-67B2-4031-A81F-63DE1D167144}" type="pres">
      <dgm:prSet presAssocID="{D3BD5155-229A-4906-90B7-187C2735517D}" presName="parentLin" presStyleCnt="0"/>
      <dgm:spPr/>
    </dgm:pt>
    <dgm:pt modelId="{9734AAB4-59C5-4283-9B45-1BB6E3D40E93}" type="pres">
      <dgm:prSet presAssocID="{D3BD5155-229A-4906-90B7-187C2735517D}" presName="parentLeftMargin" presStyleLbl="node1" presStyleIdx="1" presStyleCnt="3"/>
      <dgm:spPr/>
    </dgm:pt>
    <dgm:pt modelId="{B91F2B08-597A-48DA-B803-D14588EAAF6E}" type="pres">
      <dgm:prSet presAssocID="{D3BD5155-229A-4906-90B7-187C2735517D}" presName="parentText" presStyleLbl="node1" presStyleIdx="2" presStyleCnt="3">
        <dgm:presLayoutVars>
          <dgm:chMax val="0"/>
          <dgm:bulletEnabled val="1"/>
        </dgm:presLayoutVars>
      </dgm:prSet>
      <dgm:spPr/>
    </dgm:pt>
    <dgm:pt modelId="{2957C328-8B44-413C-9B77-F880BAC5BCAB}" type="pres">
      <dgm:prSet presAssocID="{D3BD5155-229A-4906-90B7-187C2735517D}" presName="negativeSpace" presStyleCnt="0"/>
      <dgm:spPr/>
    </dgm:pt>
    <dgm:pt modelId="{26559CD4-832B-431F-AD21-2A09692F5C8A}" type="pres">
      <dgm:prSet presAssocID="{D3BD5155-229A-4906-90B7-187C2735517D}" presName="childText" presStyleLbl="conFgAcc1" presStyleIdx="2" presStyleCnt="3" custLinFactY="97467" custLinFactNeighborX="28738" custLinFactNeighborY="100000">
        <dgm:presLayoutVars>
          <dgm:bulletEnabled val="1"/>
        </dgm:presLayoutVars>
      </dgm:prSet>
      <dgm:spPr/>
    </dgm:pt>
  </dgm:ptLst>
  <dgm:cxnLst>
    <dgm:cxn modelId="{4EC6B708-D9BF-477B-A056-3EADAA2F447F}" srcId="{9F55F0A3-5CDA-4CFD-91F6-94D9F84ED640}" destId="{D3BD5155-229A-4906-90B7-187C2735517D}" srcOrd="2" destOrd="0" parTransId="{4FD5058F-686B-4FAB-B017-B2255782A5FB}" sibTransId="{1FA84E50-64F0-45CB-82AA-E9A863171219}"/>
    <dgm:cxn modelId="{8A001B23-AB8C-42D5-9AE8-0987DAA242F7}" srcId="{9F55F0A3-5CDA-4CFD-91F6-94D9F84ED640}" destId="{8FA908CC-2B66-4B21-8F0E-C3FD83608231}" srcOrd="0" destOrd="0" parTransId="{A90054FA-64B5-49E6-9344-22D0DDBCF41E}" sibTransId="{D57EA016-A467-40C2-B81D-5B88064A6FF5}"/>
    <dgm:cxn modelId="{BDAD6D32-AC43-4218-AB70-AC9D1F3AA887}" srcId="{9F55F0A3-5CDA-4CFD-91F6-94D9F84ED640}" destId="{4533BF8E-E4AD-4F72-A3A5-70BF049530C0}" srcOrd="1" destOrd="0" parTransId="{5FE3CA0A-E89A-44ED-974C-B6866532D5B0}" sibTransId="{9A1D1468-CD60-48B8-B7A9-4257EBEB61FA}"/>
    <dgm:cxn modelId="{20C95B3A-AC2F-4CC6-9886-F8C8DF2AB3D8}" type="presOf" srcId="{0EE66B75-39EF-4580-B7E2-0CA77A598F33}" destId="{E22C55CC-3A83-49BF-85B7-9BB3C51B33A0}" srcOrd="0" destOrd="0" presId="urn:microsoft.com/office/officeart/2005/8/layout/list1"/>
    <dgm:cxn modelId="{2188CB40-75D7-4BAA-8671-7FCD7642D28A}" type="presOf" srcId="{8FA908CC-2B66-4B21-8F0E-C3FD83608231}" destId="{3A65A686-F14A-44A4-8290-63B918FA4CE8}" srcOrd="0" destOrd="0" presId="urn:microsoft.com/office/officeart/2005/8/layout/list1"/>
    <dgm:cxn modelId="{B419B161-A5B5-4771-BE1F-2D52F916D264}" type="presOf" srcId="{D3BD5155-229A-4906-90B7-187C2735517D}" destId="{B91F2B08-597A-48DA-B803-D14588EAAF6E}" srcOrd="1" destOrd="0" presId="urn:microsoft.com/office/officeart/2005/8/layout/list1"/>
    <dgm:cxn modelId="{93755763-D661-470B-A52B-B0E5E41B0A09}" type="presOf" srcId="{322527F7-C487-48CE-A797-2C01C71B5C7C}" destId="{0D99D365-2D7E-42B6-BD41-ABF9F651912D}" srcOrd="0" destOrd="0" presId="urn:microsoft.com/office/officeart/2005/8/layout/list1"/>
    <dgm:cxn modelId="{D52A9A6C-E428-4E29-B44D-42B12E877660}" type="presOf" srcId="{76A16E70-A0DD-474F-AB25-C087E911ED6C}" destId="{26559CD4-832B-431F-AD21-2A09692F5C8A}" srcOrd="0" destOrd="0" presId="urn:microsoft.com/office/officeart/2005/8/layout/list1"/>
    <dgm:cxn modelId="{041C4373-5534-4BF9-8C05-B7C79C491BC1}" type="presOf" srcId="{8FA908CC-2B66-4B21-8F0E-C3FD83608231}" destId="{E1A4DC28-4503-409A-963E-22A9A5CE2913}" srcOrd="1" destOrd="0" presId="urn:microsoft.com/office/officeart/2005/8/layout/list1"/>
    <dgm:cxn modelId="{C0D51A89-0356-4DF3-93E8-CC784AAD5245}" srcId="{8FA908CC-2B66-4B21-8F0E-C3FD83608231}" destId="{322527F7-C487-48CE-A797-2C01C71B5C7C}" srcOrd="0" destOrd="0" parTransId="{38F596C4-9A6B-4698-BF7A-53EBE44909C1}" sibTransId="{0C8875C5-A136-4F3C-B2E8-783D4D12E1A4}"/>
    <dgm:cxn modelId="{CA57989A-96D9-4EB5-9590-1ED4CBE79742}" type="presOf" srcId="{D3BD5155-229A-4906-90B7-187C2735517D}" destId="{9734AAB4-59C5-4283-9B45-1BB6E3D40E93}" srcOrd="0" destOrd="0" presId="urn:microsoft.com/office/officeart/2005/8/layout/list1"/>
    <dgm:cxn modelId="{DDFF29AF-BE03-4BAC-A479-198B49A56B76}" type="presOf" srcId="{4533BF8E-E4AD-4F72-A3A5-70BF049530C0}" destId="{047D5224-83EF-4C1A-BE6A-2F8475FD6F58}" srcOrd="0" destOrd="0" presId="urn:microsoft.com/office/officeart/2005/8/layout/list1"/>
    <dgm:cxn modelId="{10DF88BA-69D6-4E9B-AD8E-2D80457DEB4D}" srcId="{D3BD5155-229A-4906-90B7-187C2735517D}" destId="{76A16E70-A0DD-474F-AB25-C087E911ED6C}" srcOrd="0" destOrd="0" parTransId="{DC3416EE-F0C9-4830-A3B3-D0FCC3AEDAB2}" sibTransId="{753EA649-CCB9-41E2-872C-0EE292C0FEB0}"/>
    <dgm:cxn modelId="{DDD522D4-F03B-4CBC-A27E-DFC5614CF805}" srcId="{4533BF8E-E4AD-4F72-A3A5-70BF049530C0}" destId="{0EE66B75-39EF-4580-B7E2-0CA77A598F33}" srcOrd="0" destOrd="0" parTransId="{0CC64CB2-5558-4118-A2BB-E20E14E3BDB5}" sibTransId="{FE1AC1B0-58B5-48DC-88BE-4BE286546D3A}"/>
    <dgm:cxn modelId="{4BDE09E0-7E18-48EA-A458-6ADC61BCCF5F}" type="presOf" srcId="{9F55F0A3-5CDA-4CFD-91F6-94D9F84ED640}" destId="{C48489CB-6DA7-49B9-A3F8-AC6FE3A1CD69}" srcOrd="0" destOrd="0" presId="urn:microsoft.com/office/officeart/2005/8/layout/list1"/>
    <dgm:cxn modelId="{5BEB85E1-4E58-425C-9227-C22031CFD792}" type="presOf" srcId="{4533BF8E-E4AD-4F72-A3A5-70BF049530C0}" destId="{B2C26FB4-9FFE-403E-8709-8670CD0BFC6B}" srcOrd="1" destOrd="0" presId="urn:microsoft.com/office/officeart/2005/8/layout/list1"/>
    <dgm:cxn modelId="{87027BB4-8A44-40C8-AACD-55017ED7D89D}" type="presParOf" srcId="{C48489CB-6DA7-49B9-A3F8-AC6FE3A1CD69}" destId="{09F46667-E7EA-4EAF-BBE0-264FF57188B2}" srcOrd="0" destOrd="0" presId="urn:microsoft.com/office/officeart/2005/8/layout/list1"/>
    <dgm:cxn modelId="{B8B29E8D-FB66-47C6-8190-A563C4C65268}" type="presParOf" srcId="{09F46667-E7EA-4EAF-BBE0-264FF57188B2}" destId="{3A65A686-F14A-44A4-8290-63B918FA4CE8}" srcOrd="0" destOrd="0" presId="urn:microsoft.com/office/officeart/2005/8/layout/list1"/>
    <dgm:cxn modelId="{8A757ABB-ABFA-4AD4-BD6A-7665CAB2DEB3}" type="presParOf" srcId="{09F46667-E7EA-4EAF-BBE0-264FF57188B2}" destId="{E1A4DC28-4503-409A-963E-22A9A5CE2913}" srcOrd="1" destOrd="0" presId="urn:microsoft.com/office/officeart/2005/8/layout/list1"/>
    <dgm:cxn modelId="{7C3BA1A4-C481-4D6D-8C86-E209439669C0}" type="presParOf" srcId="{C48489CB-6DA7-49B9-A3F8-AC6FE3A1CD69}" destId="{F6EA6E68-10D7-49FD-AA5F-98BC248B2DE7}" srcOrd="1" destOrd="0" presId="urn:microsoft.com/office/officeart/2005/8/layout/list1"/>
    <dgm:cxn modelId="{8AFB9012-B8E1-4EC2-8E5D-4737C73BED12}" type="presParOf" srcId="{C48489CB-6DA7-49B9-A3F8-AC6FE3A1CD69}" destId="{0D99D365-2D7E-42B6-BD41-ABF9F651912D}" srcOrd="2" destOrd="0" presId="urn:microsoft.com/office/officeart/2005/8/layout/list1"/>
    <dgm:cxn modelId="{20109BCC-9246-448E-8B00-804B64458C4F}" type="presParOf" srcId="{C48489CB-6DA7-49B9-A3F8-AC6FE3A1CD69}" destId="{F890F245-598E-44EC-9EB1-CE5A082AB9CF}" srcOrd="3" destOrd="0" presId="urn:microsoft.com/office/officeart/2005/8/layout/list1"/>
    <dgm:cxn modelId="{40422079-D116-4DD3-A8DA-F99BECB98B7A}" type="presParOf" srcId="{C48489CB-6DA7-49B9-A3F8-AC6FE3A1CD69}" destId="{E39B00B0-F96E-4FD1-BD8A-E7B86672D5B0}" srcOrd="4" destOrd="0" presId="urn:microsoft.com/office/officeart/2005/8/layout/list1"/>
    <dgm:cxn modelId="{691762A5-51A4-475D-A751-26033E622347}" type="presParOf" srcId="{E39B00B0-F96E-4FD1-BD8A-E7B86672D5B0}" destId="{047D5224-83EF-4C1A-BE6A-2F8475FD6F58}" srcOrd="0" destOrd="0" presId="urn:microsoft.com/office/officeart/2005/8/layout/list1"/>
    <dgm:cxn modelId="{6CF251AD-9E7E-4D6F-8101-18CEFB3BCCF3}" type="presParOf" srcId="{E39B00B0-F96E-4FD1-BD8A-E7B86672D5B0}" destId="{B2C26FB4-9FFE-403E-8709-8670CD0BFC6B}" srcOrd="1" destOrd="0" presId="urn:microsoft.com/office/officeart/2005/8/layout/list1"/>
    <dgm:cxn modelId="{6CA736C8-5A87-4BA6-A56C-E70AF181E486}" type="presParOf" srcId="{C48489CB-6DA7-49B9-A3F8-AC6FE3A1CD69}" destId="{1003A704-9310-4645-B410-E8E8159B73F9}" srcOrd="5" destOrd="0" presId="urn:microsoft.com/office/officeart/2005/8/layout/list1"/>
    <dgm:cxn modelId="{0529F9C5-74B3-4CC0-B7BB-46A33FE691A7}" type="presParOf" srcId="{C48489CB-6DA7-49B9-A3F8-AC6FE3A1CD69}" destId="{E22C55CC-3A83-49BF-85B7-9BB3C51B33A0}" srcOrd="6" destOrd="0" presId="urn:microsoft.com/office/officeart/2005/8/layout/list1"/>
    <dgm:cxn modelId="{8B0B3709-7DE6-4C88-964E-A3E8652EB282}" type="presParOf" srcId="{C48489CB-6DA7-49B9-A3F8-AC6FE3A1CD69}" destId="{03983310-827B-42EA-8735-CE017D0EDDE2}" srcOrd="7" destOrd="0" presId="urn:microsoft.com/office/officeart/2005/8/layout/list1"/>
    <dgm:cxn modelId="{719ED4BB-0EA1-4986-BE20-99806C693A82}" type="presParOf" srcId="{C48489CB-6DA7-49B9-A3F8-AC6FE3A1CD69}" destId="{B0AADAB7-67B2-4031-A81F-63DE1D167144}" srcOrd="8" destOrd="0" presId="urn:microsoft.com/office/officeart/2005/8/layout/list1"/>
    <dgm:cxn modelId="{2E953CEA-82BC-44FA-96D4-3E3ACCE75AAF}" type="presParOf" srcId="{B0AADAB7-67B2-4031-A81F-63DE1D167144}" destId="{9734AAB4-59C5-4283-9B45-1BB6E3D40E93}" srcOrd="0" destOrd="0" presId="urn:microsoft.com/office/officeart/2005/8/layout/list1"/>
    <dgm:cxn modelId="{A6A406FE-408F-4B05-AA07-40F908A9787B}" type="presParOf" srcId="{B0AADAB7-67B2-4031-A81F-63DE1D167144}" destId="{B91F2B08-597A-48DA-B803-D14588EAAF6E}" srcOrd="1" destOrd="0" presId="urn:microsoft.com/office/officeart/2005/8/layout/list1"/>
    <dgm:cxn modelId="{A4588131-F8C5-4C08-B58D-43BEF6C02E77}" type="presParOf" srcId="{C48489CB-6DA7-49B9-A3F8-AC6FE3A1CD69}" destId="{2957C328-8B44-413C-9B77-F880BAC5BCAB}" srcOrd="9" destOrd="0" presId="urn:microsoft.com/office/officeart/2005/8/layout/list1"/>
    <dgm:cxn modelId="{582654A5-D838-4D47-99F5-C37869F6B405}" type="presParOf" srcId="{C48489CB-6DA7-49B9-A3F8-AC6FE3A1CD69}" destId="{26559CD4-832B-431F-AD21-2A09692F5C8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35288-E2AC-4DFA-B015-D6808E98CD21}">
      <dsp:nvSpPr>
        <dsp:cNvPr id="0" name=""/>
        <dsp:cNvSpPr/>
      </dsp:nvSpPr>
      <dsp:spPr>
        <a:xfrm>
          <a:off x="1807850" y="1265163"/>
          <a:ext cx="2192532" cy="1306641"/>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u="sng" kern="1200" dirty="0">
              <a:solidFill>
                <a:srgbClr val="000000"/>
              </a:solidFill>
              <a:latin typeface="Arial"/>
              <a:ea typeface="+mn-ea"/>
              <a:cs typeface="+mn-cs"/>
            </a:rPr>
            <a:t>CERN</a:t>
          </a:r>
          <a:br>
            <a:rPr lang="bg-BG" sz="2200" kern="1200" dirty="0">
              <a:solidFill>
                <a:srgbClr val="000000"/>
              </a:solidFill>
              <a:latin typeface="Arial"/>
              <a:ea typeface="+mn-ea"/>
              <a:cs typeface="+mn-cs"/>
            </a:rPr>
          </a:br>
          <a:r>
            <a:rPr lang="bg-BG" sz="2200" kern="1200" dirty="0">
              <a:solidFill>
                <a:srgbClr val="000000"/>
              </a:solidFill>
              <a:latin typeface="Arial"/>
              <a:ea typeface="+mn-ea"/>
              <a:cs typeface="+mn-cs"/>
            </a:rPr>
            <a:t>Инженерни предизви-</a:t>
          </a:r>
          <a:br>
            <a:rPr lang="bg-BG" sz="2200" kern="1200" dirty="0">
              <a:solidFill>
                <a:srgbClr val="000000"/>
              </a:solidFill>
              <a:latin typeface="Arial"/>
              <a:ea typeface="+mn-ea"/>
              <a:cs typeface="+mn-cs"/>
            </a:rPr>
          </a:br>
          <a:r>
            <a:rPr lang="bg-BG" sz="2200" kern="1200" dirty="0">
              <a:solidFill>
                <a:srgbClr val="000000"/>
              </a:solidFill>
              <a:latin typeface="Arial"/>
              <a:ea typeface="+mn-ea"/>
              <a:cs typeface="+mn-cs"/>
            </a:rPr>
            <a:t>кателства</a:t>
          </a:r>
          <a:endParaRPr lang="en-GB" sz="2200" kern="1200" dirty="0">
            <a:solidFill>
              <a:srgbClr val="000000"/>
            </a:solidFill>
            <a:latin typeface="Arial"/>
            <a:ea typeface="+mn-ea"/>
            <a:cs typeface="+mn-cs"/>
          </a:endParaRPr>
        </a:p>
      </dsp:txBody>
      <dsp:txXfrm>
        <a:off x="2114997" y="1448207"/>
        <a:ext cx="1578238" cy="940553"/>
      </dsp:txXfrm>
    </dsp:sp>
    <dsp:sp modelId="{D93C9ECC-9D7C-4D30-9234-37326F4731B7}">
      <dsp:nvSpPr>
        <dsp:cNvPr id="0" name=""/>
        <dsp:cNvSpPr/>
      </dsp:nvSpPr>
      <dsp:spPr>
        <a:xfrm>
          <a:off x="1285675" y="2482471"/>
          <a:ext cx="569906" cy="491049"/>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82EAD50-10CE-4B23-9194-E3D98A6EFB0E}">
      <dsp:nvSpPr>
        <dsp:cNvPr id="0" name=""/>
        <dsp:cNvSpPr/>
      </dsp:nvSpPr>
      <dsp:spPr>
        <a:xfrm>
          <a:off x="476616" y="1048272"/>
          <a:ext cx="1566514" cy="692408"/>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Високо</a:t>
          </a:r>
          <a:r>
            <a:rPr lang="en-GB" sz="1400" b="1" kern="1200" dirty="0">
              <a:solidFill>
                <a:srgbClr val="000000"/>
              </a:solidFill>
              <a:latin typeface="Arial"/>
              <a:ea typeface="+mn-ea"/>
              <a:cs typeface="+mn-cs"/>
            </a:rPr>
            <a:t> </a:t>
          </a:r>
          <a:r>
            <a:rPr lang="en-GB" altLang="fr-FR" sz="1400" b="1" kern="1200" dirty="0">
              <a:solidFill>
                <a:srgbClr val="000000"/>
              </a:solidFill>
              <a:latin typeface="Arial"/>
              <a:ea typeface="+mn-ea"/>
              <a:cs typeface="+mn-cs"/>
            </a:rPr>
            <a:t>ч</a:t>
          </a:r>
          <a:r>
            <a:rPr lang="bg-BG" sz="1400" b="1" kern="1200" dirty="0">
              <a:solidFill>
                <a:srgbClr val="000000"/>
              </a:solidFill>
              <a:latin typeface="Arial"/>
              <a:ea typeface="+mn-ea"/>
              <a:cs typeface="+mn-cs"/>
            </a:rPr>
            <a:t>естотни</a:t>
          </a:r>
          <a:r>
            <a:rPr lang="en-GB" sz="1400" b="1" kern="1200" dirty="0">
              <a:solidFill>
                <a:srgbClr val="000000"/>
              </a:solidFill>
              <a:latin typeface="Arial"/>
              <a:ea typeface="+mn-ea"/>
              <a:cs typeface="+mn-cs"/>
            </a:rPr>
            <a:t> </a:t>
          </a:r>
          <a:r>
            <a:rPr lang="bg-BG" sz="1400" b="1" kern="1200" dirty="0">
              <a:solidFill>
                <a:srgbClr val="000000"/>
              </a:solidFill>
              <a:latin typeface="Arial"/>
              <a:ea typeface="+mn-ea"/>
              <a:cs typeface="+mn-cs"/>
            </a:rPr>
            <a:t>камери</a:t>
          </a:r>
          <a:endParaRPr lang="en-GB" sz="1400" b="1" kern="1200" dirty="0">
            <a:solidFill>
              <a:srgbClr val="000000"/>
            </a:solidFill>
            <a:latin typeface="Arial"/>
            <a:ea typeface="+mn-ea"/>
            <a:cs typeface="+mn-cs"/>
          </a:endParaRPr>
        </a:p>
      </dsp:txBody>
      <dsp:txXfrm>
        <a:off x="673099" y="1135119"/>
        <a:ext cx="1173548" cy="518714"/>
      </dsp:txXfrm>
    </dsp:sp>
    <dsp:sp modelId="{9267FBE0-B0C2-4D6E-AD47-6EA4AF178A12}">
      <dsp:nvSpPr>
        <dsp:cNvPr id="0" name=""/>
        <dsp:cNvSpPr/>
      </dsp:nvSpPr>
      <dsp:spPr>
        <a:xfrm>
          <a:off x="1430071" y="218822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E7B81BB-F2BA-461C-8A19-7979BC7E6656}">
      <dsp:nvSpPr>
        <dsp:cNvPr id="0" name=""/>
        <dsp:cNvSpPr/>
      </dsp:nvSpPr>
      <dsp:spPr>
        <a:xfrm>
          <a:off x="3780907" y="1114712"/>
          <a:ext cx="1682128" cy="683274"/>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Съхраняване на антиматерия</a:t>
          </a:r>
          <a:endParaRPr lang="en-GB" sz="1400" b="1" kern="1200" dirty="0">
            <a:solidFill>
              <a:srgbClr val="000000"/>
            </a:solidFill>
            <a:latin typeface="Arial"/>
            <a:ea typeface="+mn-ea"/>
            <a:cs typeface="+mn-cs"/>
          </a:endParaRPr>
        </a:p>
      </dsp:txBody>
      <dsp:txXfrm>
        <a:off x="3986155" y="1198083"/>
        <a:ext cx="1271632" cy="516532"/>
      </dsp:txXfrm>
    </dsp:sp>
    <dsp:sp modelId="{F237A752-9CA0-4D45-B1C3-33DCB9F3730C}">
      <dsp:nvSpPr>
        <dsp:cNvPr id="0" name=""/>
        <dsp:cNvSpPr/>
      </dsp:nvSpPr>
      <dsp:spPr>
        <a:xfrm>
          <a:off x="1481490" y="224299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F05C293-1138-49D3-B60E-7F372B8B50BC}">
      <dsp:nvSpPr>
        <dsp:cNvPr id="0" name=""/>
        <dsp:cNvSpPr/>
      </dsp:nvSpPr>
      <dsp:spPr>
        <a:xfrm>
          <a:off x="3765985" y="1896802"/>
          <a:ext cx="1480942" cy="1070878"/>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Вакуумни инсталации</a:t>
          </a:r>
          <a:endParaRPr lang="en-GB" sz="1400" b="1" kern="1200" dirty="0">
            <a:solidFill>
              <a:srgbClr val="000000"/>
            </a:solidFill>
            <a:latin typeface="Arial"/>
            <a:ea typeface="+mn-ea"/>
            <a:cs typeface="+mn-cs"/>
          </a:endParaRPr>
        </a:p>
      </dsp:txBody>
      <dsp:txXfrm>
        <a:off x="3991380" y="2059787"/>
        <a:ext cx="1030152" cy="744908"/>
      </dsp:txXfrm>
    </dsp:sp>
    <dsp:sp modelId="{B5031BAC-E488-4398-BB7E-EFE47A7A4D75}">
      <dsp:nvSpPr>
        <dsp:cNvPr id="0" name=""/>
        <dsp:cNvSpPr/>
      </dsp:nvSpPr>
      <dsp:spPr>
        <a:xfrm>
          <a:off x="1416220" y="2242991"/>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487FC1B-B7B6-44E1-A0F1-B58B998DF576}">
      <dsp:nvSpPr>
        <dsp:cNvPr id="0" name=""/>
        <dsp:cNvSpPr/>
      </dsp:nvSpPr>
      <dsp:spPr>
        <a:xfrm>
          <a:off x="1938384" y="2745329"/>
          <a:ext cx="2006220" cy="38532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bg-BG" sz="1300" b="1" kern="1200" dirty="0">
              <a:solidFill>
                <a:srgbClr val="000000"/>
              </a:solidFill>
              <a:latin typeface="Arial"/>
              <a:ea typeface="+mn-ea"/>
              <a:cs typeface="+mn-cs"/>
            </a:rPr>
            <a:t>Свръхпроводници</a:t>
          </a:r>
          <a:endParaRPr lang="en-GB" sz="1300" b="1" kern="1200" dirty="0">
            <a:solidFill>
              <a:srgbClr val="000000"/>
            </a:solidFill>
            <a:latin typeface="Arial"/>
            <a:ea typeface="+mn-ea"/>
            <a:cs typeface="+mn-cs"/>
          </a:endParaRPr>
        </a:p>
      </dsp:txBody>
      <dsp:txXfrm>
        <a:off x="2142265" y="2784487"/>
        <a:ext cx="1598458" cy="307007"/>
      </dsp:txXfrm>
    </dsp:sp>
    <dsp:sp modelId="{0D20736E-1B6C-4B22-AFA4-521183B68E1A}">
      <dsp:nvSpPr>
        <dsp:cNvPr id="0" name=""/>
        <dsp:cNvSpPr/>
      </dsp:nvSpPr>
      <dsp:spPr>
        <a:xfrm>
          <a:off x="1416214" y="2057680"/>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30F003C-4215-4254-A8AD-CF5B00A02E20}">
      <dsp:nvSpPr>
        <dsp:cNvPr id="0" name=""/>
        <dsp:cNvSpPr/>
      </dsp:nvSpPr>
      <dsp:spPr>
        <a:xfrm>
          <a:off x="437149" y="1962070"/>
          <a:ext cx="1629446" cy="1070878"/>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Криогенни инсталации</a:t>
          </a:r>
          <a:r>
            <a:rPr lang="en-GB" sz="1400" b="1" kern="1200" dirty="0">
              <a:solidFill>
                <a:srgbClr val="000000"/>
              </a:solidFill>
              <a:latin typeface="Arial"/>
              <a:ea typeface="+mn-ea"/>
              <a:cs typeface="+mn-cs"/>
            </a:rPr>
            <a:t> </a:t>
          </a:r>
        </a:p>
      </dsp:txBody>
      <dsp:txXfrm>
        <a:off x="674919" y="2118334"/>
        <a:ext cx="1153906" cy="758350"/>
      </dsp:txXfrm>
    </dsp:sp>
    <dsp:sp modelId="{FF968200-1664-4268-853D-9B12CFD867CB}">
      <dsp:nvSpPr>
        <dsp:cNvPr id="0" name=""/>
        <dsp:cNvSpPr/>
      </dsp:nvSpPr>
      <dsp:spPr>
        <a:xfrm>
          <a:off x="2068928" y="526107"/>
          <a:ext cx="1601978" cy="64266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Магнитни модули</a:t>
          </a:r>
          <a:endParaRPr lang="en-GB" sz="1400" b="1" kern="1200" dirty="0">
            <a:solidFill>
              <a:srgbClr val="000000"/>
            </a:solidFill>
            <a:latin typeface="Arial"/>
            <a:ea typeface="+mn-ea"/>
            <a:cs typeface="+mn-cs"/>
          </a:endParaRPr>
        </a:p>
      </dsp:txBody>
      <dsp:txXfrm>
        <a:off x="2263629" y="604215"/>
        <a:ext cx="1212576" cy="4864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5E64E-0C35-4238-B80D-BF10B513675F}">
      <dsp:nvSpPr>
        <dsp:cNvPr id="0" name=""/>
        <dsp:cNvSpPr/>
      </dsp:nvSpPr>
      <dsp:spPr>
        <a:xfrm>
          <a:off x="0" y="1217145"/>
          <a:ext cx="9126854" cy="738763"/>
        </a:xfrm>
        <a:prstGeom prst="notchedRightArrow">
          <a:avLst/>
        </a:prstGeom>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583CDE89-47ED-4C24-8461-38206355CB4A}">
      <dsp:nvSpPr>
        <dsp:cNvPr id="0" name=""/>
        <dsp:cNvSpPr/>
      </dsp:nvSpPr>
      <dsp:spPr>
        <a:xfrm>
          <a:off x="3176" y="0"/>
          <a:ext cx="1060316"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3176" y="0"/>
        <a:ext cx="1060316" cy="1269222"/>
      </dsp:txXfrm>
    </dsp:sp>
    <dsp:sp modelId="{F0212FE8-C7AC-4DBD-932F-413AE02E6969}">
      <dsp:nvSpPr>
        <dsp:cNvPr id="0" name=""/>
        <dsp:cNvSpPr/>
      </dsp:nvSpPr>
      <dsp:spPr>
        <a:xfrm>
          <a:off x="504044" y="144024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C19108-3727-4B1C-9663-835FC30B2E6B}">
      <dsp:nvSpPr>
        <dsp:cNvPr id="0" name=""/>
        <dsp:cNvSpPr/>
      </dsp:nvSpPr>
      <dsp:spPr>
        <a:xfrm>
          <a:off x="721747" y="1903833"/>
          <a:ext cx="1143205"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kern="1200" dirty="0"/>
        </a:p>
      </dsp:txBody>
      <dsp:txXfrm>
        <a:off x="721747" y="1903833"/>
        <a:ext cx="1143205" cy="1269222"/>
      </dsp:txXfrm>
    </dsp:sp>
    <dsp:sp modelId="{B519AAF4-0452-4F92-86CE-FA536B7BF343}">
      <dsp:nvSpPr>
        <dsp:cNvPr id="0" name=""/>
        <dsp:cNvSpPr/>
      </dsp:nvSpPr>
      <dsp:spPr>
        <a:xfrm>
          <a:off x="135996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F499F2-5F37-428E-9DAC-C35B0499921E}">
      <dsp:nvSpPr>
        <dsp:cNvPr id="0" name=""/>
        <dsp:cNvSpPr/>
      </dsp:nvSpPr>
      <dsp:spPr>
        <a:xfrm>
          <a:off x="1848146" y="30778"/>
          <a:ext cx="982862"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1848146" y="30778"/>
        <a:ext cx="982862" cy="1269222"/>
      </dsp:txXfrm>
    </dsp:sp>
    <dsp:sp modelId="{05886526-E1DD-43B3-A596-6A04CB58B039}">
      <dsp:nvSpPr>
        <dsp:cNvPr id="0" name=""/>
        <dsp:cNvSpPr/>
      </dsp:nvSpPr>
      <dsp:spPr>
        <a:xfrm>
          <a:off x="2280594" y="1445145"/>
          <a:ext cx="317305" cy="282763"/>
        </a:xfrm>
        <a:prstGeom prst="ellipse">
          <a:avLst/>
        </a:prstGeom>
        <a:blipFill rotWithShape="0">
          <a:blip xmlns:r="http://schemas.openxmlformats.org/officeDocument/2006/relationships" r:embed="rId1"/>
          <a:stretch>
            <a:fillRect/>
          </a:stretch>
        </a:blip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2EEF9-681D-453C-925A-76353C57D206}">
      <dsp:nvSpPr>
        <dsp:cNvPr id="0" name=""/>
        <dsp:cNvSpPr/>
      </dsp:nvSpPr>
      <dsp:spPr>
        <a:xfrm>
          <a:off x="2698149" y="1903833"/>
          <a:ext cx="123121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b="0" kern="1200" dirty="0">
            <a:solidFill>
              <a:srgbClr val="0055A0"/>
            </a:solidFill>
          </a:endParaRPr>
        </a:p>
      </dsp:txBody>
      <dsp:txXfrm>
        <a:off x="2698149" y="1903833"/>
        <a:ext cx="1231210" cy="1269222"/>
      </dsp:txXfrm>
    </dsp:sp>
    <dsp:sp modelId="{62A209A0-20E9-4BEC-A747-711736603700}">
      <dsp:nvSpPr>
        <dsp:cNvPr id="0" name=""/>
        <dsp:cNvSpPr/>
      </dsp:nvSpPr>
      <dsp:spPr>
        <a:xfrm>
          <a:off x="3480838" y="1444501"/>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63ED51-C69D-4F9B-AABF-4C34E71E743B}">
      <dsp:nvSpPr>
        <dsp:cNvPr id="0" name=""/>
        <dsp:cNvSpPr/>
      </dsp:nvSpPr>
      <dsp:spPr>
        <a:xfrm>
          <a:off x="3787245" y="50159"/>
          <a:ext cx="122705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3787245" y="50159"/>
        <a:ext cx="1227050" cy="1269222"/>
      </dsp:txXfrm>
    </dsp:sp>
    <dsp:sp modelId="{4FB21C7D-064F-4F76-A893-993615F91E14}">
      <dsp:nvSpPr>
        <dsp:cNvPr id="0" name=""/>
        <dsp:cNvSpPr/>
      </dsp:nvSpPr>
      <dsp:spPr>
        <a:xfrm>
          <a:off x="4629023" y="145068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ABABCB-A0EA-4F74-9DF6-C3447ADE3484}">
      <dsp:nvSpPr>
        <dsp:cNvPr id="0" name=""/>
        <dsp:cNvSpPr/>
      </dsp:nvSpPr>
      <dsp:spPr>
        <a:xfrm>
          <a:off x="4967176" y="1903833"/>
          <a:ext cx="1199868"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b="0" kern="1200" dirty="0">
            <a:solidFill>
              <a:srgbClr val="0055A0"/>
            </a:solidFill>
          </a:endParaRPr>
        </a:p>
      </dsp:txBody>
      <dsp:txXfrm>
        <a:off x="4967176" y="1903833"/>
        <a:ext cx="1199868" cy="1269222"/>
      </dsp:txXfrm>
    </dsp:sp>
    <dsp:sp modelId="{6BA06721-5B6E-4757-A564-625CC972FD02}">
      <dsp:nvSpPr>
        <dsp:cNvPr id="0" name=""/>
        <dsp:cNvSpPr/>
      </dsp:nvSpPr>
      <dsp:spPr>
        <a:xfrm>
          <a:off x="592917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475A5A-D091-4CB2-A92B-0F9F9ECFED11}">
      <dsp:nvSpPr>
        <dsp:cNvPr id="0" name=""/>
        <dsp:cNvSpPr/>
      </dsp:nvSpPr>
      <dsp:spPr>
        <a:xfrm>
          <a:off x="6023468" y="30778"/>
          <a:ext cx="1278473"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0" kern="1200" dirty="0">
            <a:solidFill>
              <a:srgbClr val="0055A0"/>
            </a:solidFill>
          </a:endParaRPr>
        </a:p>
      </dsp:txBody>
      <dsp:txXfrm>
        <a:off x="6023468" y="30778"/>
        <a:ext cx="1278473" cy="1269222"/>
      </dsp:txXfrm>
    </dsp:sp>
    <dsp:sp modelId="{AB4FD3FE-16A2-4E1D-A895-4411A2EFB35A}">
      <dsp:nvSpPr>
        <dsp:cNvPr id="0" name=""/>
        <dsp:cNvSpPr/>
      </dsp:nvSpPr>
      <dsp:spPr>
        <a:xfrm>
          <a:off x="6892115" y="1442137"/>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9D365-2D7E-42B6-BD41-ABF9F651912D}">
      <dsp:nvSpPr>
        <dsp:cNvPr id="0" name=""/>
        <dsp:cNvSpPr/>
      </dsp:nvSpPr>
      <dsp:spPr>
        <a:xfrm>
          <a:off x="0" y="364012"/>
          <a:ext cx="4312712" cy="6237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Да се събуди интерес в учениците към </a:t>
          </a:r>
          <a:br>
            <a:rPr lang="bg-BG" sz="1100" kern="1200" dirty="0">
              <a:latin typeface="Calibri" pitchFamily="34" charset="0"/>
              <a:ea typeface="Calibri" pitchFamily="34" charset="0"/>
              <a:cs typeface="Calibri" pitchFamily="34" charset="0"/>
              <a:sym typeface="Calibri" pitchFamily="34" charset="0"/>
            </a:rPr>
          </a:br>
          <a:r>
            <a:rPr lang="bg-BG" sz="1100" kern="1200" dirty="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sz="1100" kern="1200" dirty="0"/>
        </a:p>
      </dsp:txBody>
      <dsp:txXfrm>
        <a:off x="0" y="364012"/>
        <a:ext cx="4312712" cy="623700"/>
      </dsp:txXfrm>
    </dsp:sp>
    <dsp:sp modelId="{E1A4DC28-4503-409A-963E-22A9A5CE2913}">
      <dsp:nvSpPr>
        <dsp:cNvPr id="0" name=""/>
        <dsp:cNvSpPr/>
      </dsp:nvSpPr>
      <dsp:spPr>
        <a:xfrm>
          <a:off x="215635" y="20165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t>Цел</a:t>
          </a:r>
          <a:endParaRPr lang="en-GB" sz="1100" kern="1200" dirty="0"/>
        </a:p>
      </dsp:txBody>
      <dsp:txXfrm>
        <a:off x="231487" y="217504"/>
        <a:ext cx="2987194" cy="293016"/>
      </dsp:txXfrm>
    </dsp:sp>
    <dsp:sp modelId="{E22C55CC-3A83-49BF-85B7-9BB3C51B33A0}">
      <dsp:nvSpPr>
        <dsp:cNvPr id="0" name=""/>
        <dsp:cNvSpPr/>
      </dsp:nvSpPr>
      <dsp:spPr>
        <a:xfrm>
          <a:off x="0" y="1209472"/>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интересен</a:t>
          </a:r>
          <a:br>
            <a:rPr lang="bg-BG" sz="1100" kern="1200" dirty="0">
              <a:latin typeface="Calibri" pitchFamily="34" charset="0"/>
              <a:ea typeface="Calibri" pitchFamily="34" charset="0"/>
              <a:cs typeface="Calibri" pitchFamily="34" charset="0"/>
              <a:sym typeface="Calibri" pitchFamily="34" charset="0"/>
            </a:rPr>
          </a:br>
          <a:r>
            <a:rPr lang="en-GB"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a:t>
          </a:r>
          <a:r>
            <a:rPr lang="en-GB" sz="1100" kern="1200" dirty="0">
              <a:latin typeface="Calibri" pitchFamily="34" charset="0"/>
              <a:ea typeface="Calibri" pitchFamily="34" charset="0"/>
              <a:cs typeface="Calibri" pitchFamily="34" charset="0"/>
              <a:sym typeface="Calibri" pitchFamily="34" charset="0"/>
            </a:rPr>
            <a:t>&gt; </a:t>
          </a:r>
          <a:r>
            <a:rPr lang="bg-BG" sz="1100" kern="1200" dirty="0">
              <a:latin typeface="Calibri" pitchFamily="34" charset="0"/>
              <a:ea typeface="Calibri" pitchFamily="34" charset="0"/>
              <a:cs typeface="Calibri" pitchFamily="34" charset="0"/>
              <a:sym typeface="Calibri" pitchFamily="34" charset="0"/>
            </a:rPr>
            <a:t>Да представим това което </a:t>
          </a:r>
          <a:r>
            <a:rPr lang="en-GB" sz="1100" kern="1200" dirty="0">
              <a:latin typeface="Calibri" pitchFamily="34" charset="0"/>
              <a:ea typeface="Calibri" pitchFamily="34" charset="0"/>
              <a:cs typeface="Calibri" pitchFamily="34" charset="0"/>
              <a:sym typeface="Calibri" pitchFamily="34" charset="0"/>
            </a:rPr>
            <a:t>CERN</a:t>
          </a:r>
          <a:r>
            <a:rPr lang="bg-BG" sz="1100" kern="1200" dirty="0">
              <a:latin typeface="Calibri" pitchFamily="34" charset="0"/>
              <a:ea typeface="Calibri" pitchFamily="34" charset="0"/>
              <a:cs typeface="Calibri" pitchFamily="34" charset="0"/>
              <a:sym typeface="Calibri" pitchFamily="34" charset="0"/>
            </a:rPr>
            <a:t> прави</a:t>
          </a:r>
          <a:endParaRPr lang="en-GB" sz="1100" kern="1200" dirty="0"/>
        </a:p>
      </dsp:txBody>
      <dsp:txXfrm>
        <a:off x="0" y="1209472"/>
        <a:ext cx="4312712" cy="935550"/>
      </dsp:txXfrm>
    </dsp:sp>
    <dsp:sp modelId="{B2C26FB4-9FFE-403E-8709-8670CD0BFC6B}">
      <dsp:nvSpPr>
        <dsp:cNvPr id="0" name=""/>
        <dsp:cNvSpPr/>
      </dsp:nvSpPr>
      <dsp:spPr>
        <a:xfrm>
          <a:off x="215635" y="104711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t>Как?</a:t>
          </a:r>
          <a:endParaRPr lang="en-GB" sz="1100" kern="1200" dirty="0"/>
        </a:p>
      </dsp:txBody>
      <dsp:txXfrm>
        <a:off x="231487" y="1062964"/>
        <a:ext cx="2987194" cy="293016"/>
      </dsp:txXfrm>
    </dsp:sp>
    <dsp:sp modelId="{26559CD4-832B-431F-AD21-2A09692F5C8A}">
      <dsp:nvSpPr>
        <dsp:cNvPr id="0" name=""/>
        <dsp:cNvSpPr/>
      </dsp:nvSpPr>
      <dsp:spPr>
        <a:xfrm>
          <a:off x="0" y="2568435"/>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подобряват резултатите си</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в училище</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sz="1100" kern="1200" dirty="0"/>
        </a:p>
      </dsp:txBody>
      <dsp:txXfrm>
        <a:off x="0" y="2568435"/>
        <a:ext cx="4312712" cy="935550"/>
      </dsp:txXfrm>
    </dsp:sp>
    <dsp:sp modelId="{B91F2B08-597A-48DA-B803-D14588EAAF6E}">
      <dsp:nvSpPr>
        <dsp:cNvPr id="0" name=""/>
        <dsp:cNvSpPr/>
      </dsp:nvSpPr>
      <dsp:spPr>
        <a:xfrm>
          <a:off x="215635" y="220442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latin typeface="Calibri" pitchFamily="34" charset="0"/>
              <a:ea typeface="Calibri" pitchFamily="34" charset="0"/>
              <a:cs typeface="Calibri" pitchFamily="34" charset="0"/>
              <a:sym typeface="Calibri" pitchFamily="34" charset="0"/>
            </a:rPr>
            <a:t>Защо?</a:t>
          </a:r>
          <a:endParaRPr lang="en-GB" sz="1100" kern="1200" dirty="0"/>
        </a:p>
      </dsp:txBody>
      <dsp:txXfrm>
        <a:off x="231487" y="2220274"/>
        <a:ext cx="2987194" cy="29301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0A4A62-7845-4F09-BD9A-F650CE0DF07A}" type="datetimeFigureOut">
              <a:rPr lang="en-GB" smtClean="0"/>
              <a:t>15/09/2024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D18A6-5D31-4692-B154-07D432B62218}" type="slidenum">
              <a:rPr lang="en-GB" smtClean="0"/>
              <a:t>‹#›</a:t>
            </a:fld>
            <a:endParaRPr lang="en-GB"/>
          </a:p>
        </p:txBody>
      </p:sp>
    </p:spTree>
    <p:extLst>
      <p:ext uri="{BB962C8B-B14F-4D97-AF65-F5344CB8AC3E}">
        <p14:creationId xmlns:p14="http://schemas.microsoft.com/office/powerpoint/2010/main" val="2350953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hilumilhc.web.cern.ch/about/fp7-hilumi-lhc" TargetMode="External"/><Relationship Id="rId13" Type="http://schemas.openxmlformats.org/officeDocument/2006/relationships/hyperlink" Target="http://home.cern/about/accelerators/super-proton-synchrotron" TargetMode="External"/><Relationship Id="rId3" Type="http://schemas.openxmlformats.org/officeDocument/2006/relationships/hyperlink" Target="http://home.web.cern.ch/about/how-accelerator-works" TargetMode="External"/><Relationship Id="rId7" Type="http://schemas.openxmlformats.org/officeDocument/2006/relationships/hyperlink" Target="http://cern.ch/hilumilhc" TargetMode="External"/><Relationship Id="rId12" Type="http://schemas.openxmlformats.org/officeDocument/2006/relationships/hyperlink" Target="http://home.cern/about/accelerators/proton-synchrotron"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home.cern/new-technologies-high-luminosity-lhc" TargetMode="External"/><Relationship Id="rId11" Type="http://schemas.openxmlformats.org/officeDocument/2006/relationships/hyperlink" Target="http://home.cern/about/accelerators/proton-synchrotron-booster" TargetMode="External"/><Relationship Id="rId5" Type="http://schemas.openxmlformats.org/officeDocument/2006/relationships/hyperlink" Target="http://home.web.cern.ch/about/updates/2013/05/cern-council-updates-european-strategy-particle-physics" TargetMode="External"/><Relationship Id="rId10" Type="http://schemas.openxmlformats.org/officeDocument/2006/relationships/hyperlink" Target="http://home.cern/about/accelerators/linear-accelerator-2" TargetMode="External"/><Relationship Id="rId4" Type="http://schemas.openxmlformats.org/officeDocument/2006/relationships/hyperlink" Target="http://home.web.cern.ch/topics/higgs-boson" TargetMode="External"/><Relationship Id="rId9" Type="http://schemas.openxmlformats.org/officeDocument/2006/relationships/hyperlink" Target="http://home.cern/about/accelerators/linear-accelerator-4" TargetMode="External"/></Relationships>
</file>

<file path=ppt/notesSlides/_rels/notesSlide23.xml.rels><?xml version="1.0" encoding="UTF-8" standalone="yes"?>
<Relationships xmlns="http://schemas.openxmlformats.org/package/2006/relationships"><Relationship Id="rId8" Type="http://schemas.openxmlformats.org/officeDocument/2006/relationships/hyperlink" Target="https://hilumilhc.web.cern.ch/about/fp7-hilumi-lhc" TargetMode="External"/><Relationship Id="rId13" Type="http://schemas.openxmlformats.org/officeDocument/2006/relationships/hyperlink" Target="http://home.cern/about/accelerators/super-proton-synchrotron" TargetMode="External"/><Relationship Id="rId3" Type="http://schemas.openxmlformats.org/officeDocument/2006/relationships/hyperlink" Target="http://home.web.cern.ch/about/how-accelerator-works" TargetMode="External"/><Relationship Id="rId7" Type="http://schemas.openxmlformats.org/officeDocument/2006/relationships/hyperlink" Target="http://cern.ch/hilumilhc" TargetMode="External"/><Relationship Id="rId12" Type="http://schemas.openxmlformats.org/officeDocument/2006/relationships/hyperlink" Target="http://home.cern/about/accelerators/proton-synchrotron"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home.cern/new-technologies-high-luminosity-lhc" TargetMode="External"/><Relationship Id="rId11" Type="http://schemas.openxmlformats.org/officeDocument/2006/relationships/hyperlink" Target="http://home.cern/about/accelerators/proton-synchrotron-booster" TargetMode="External"/><Relationship Id="rId5" Type="http://schemas.openxmlformats.org/officeDocument/2006/relationships/hyperlink" Target="http://home.web.cern.ch/about/updates/2013/05/cern-council-updates-european-strategy-particle-physics" TargetMode="External"/><Relationship Id="rId10" Type="http://schemas.openxmlformats.org/officeDocument/2006/relationships/hyperlink" Target="http://home.cern/about/accelerators/linear-accelerator-2" TargetMode="External"/><Relationship Id="rId4" Type="http://schemas.openxmlformats.org/officeDocument/2006/relationships/hyperlink" Target="http://home.web.cern.ch/topics/higgs-boson" TargetMode="External"/><Relationship Id="rId9" Type="http://schemas.openxmlformats.org/officeDocument/2006/relationships/hyperlink" Target="http://home.cern/about/accelerators/linear-accelerator-4"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9D18A6-5D31-4692-B154-07D432B62218}" type="slidenum">
              <a:rPr lang="en-GB" smtClean="0"/>
              <a:t>2</a:t>
            </a:fld>
            <a:endParaRPr lang="en-GB"/>
          </a:p>
        </p:txBody>
      </p:sp>
    </p:spTree>
    <p:extLst>
      <p:ext uri="{BB962C8B-B14F-4D97-AF65-F5344CB8AC3E}">
        <p14:creationId xmlns:p14="http://schemas.microsoft.com/office/powerpoint/2010/main" val="1888468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3AC32E7-DD9F-4426-A341-7992E4535790}" type="slidenum">
              <a:rPr lang="en-US" altLang="en-US" sz="1200" smtClean="0"/>
              <a:pPr/>
              <a:t>13</a:t>
            </a:fld>
            <a:endParaRPr lang="en-US" altLang="en-US" sz="1200"/>
          </a:p>
        </p:txBody>
      </p:sp>
      <p:sp>
        <p:nvSpPr>
          <p:cNvPr id="89091" name="Rectangle 7"/>
          <p:cNvSpPr txBox="1">
            <a:spLocks noGrp="1" noChangeArrowheads="1"/>
          </p:cNvSpPr>
          <p:nvPr/>
        </p:nvSpPr>
        <p:spPr bwMode="auto">
          <a:xfrm>
            <a:off x="3852863" y="9380538"/>
            <a:ext cx="29448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nchor="b"/>
          <a:lstStyle>
            <a:lvl1pPr defTabSz="919163">
              <a:defRPr sz="2400">
                <a:solidFill>
                  <a:schemeClr val="tx1"/>
                </a:solidFill>
                <a:latin typeface="Arial" panose="020B0604020202020204" pitchFamily="34" charset="0"/>
              </a:defRPr>
            </a:lvl1pPr>
            <a:lvl2pPr marL="742950" indent="-285750" defTabSz="919163">
              <a:defRPr sz="2400">
                <a:solidFill>
                  <a:schemeClr val="tx1"/>
                </a:solidFill>
                <a:latin typeface="Arial" panose="020B0604020202020204" pitchFamily="34" charset="0"/>
              </a:defRPr>
            </a:lvl2pPr>
            <a:lvl3pPr marL="1143000" indent="-228600" defTabSz="919163">
              <a:defRPr sz="2400">
                <a:solidFill>
                  <a:schemeClr val="tx1"/>
                </a:solidFill>
                <a:latin typeface="Arial" panose="020B0604020202020204" pitchFamily="34" charset="0"/>
              </a:defRPr>
            </a:lvl3pPr>
            <a:lvl4pPr marL="1600200" indent="-228600" defTabSz="919163">
              <a:defRPr sz="2400">
                <a:solidFill>
                  <a:schemeClr val="tx1"/>
                </a:solidFill>
                <a:latin typeface="Arial" panose="020B0604020202020204" pitchFamily="34" charset="0"/>
              </a:defRPr>
            </a:lvl4pPr>
            <a:lvl5pPr marL="2057400" indent="-228600" defTabSz="919163">
              <a:defRPr sz="2400">
                <a:solidFill>
                  <a:schemeClr val="tx1"/>
                </a:solidFill>
                <a:latin typeface="Arial" panose="020B0604020202020204" pitchFamily="34" charset="0"/>
              </a:defRPr>
            </a:lvl5pPr>
            <a:lvl6pPr marL="2514600" indent="-228600" defTabSz="919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9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9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9163" eaLnBrk="0" fontAlgn="base" hangingPunct="0">
              <a:spcBef>
                <a:spcPct val="0"/>
              </a:spcBef>
              <a:spcAft>
                <a:spcPct val="0"/>
              </a:spcAft>
              <a:defRPr sz="2400">
                <a:solidFill>
                  <a:schemeClr val="tx1"/>
                </a:solidFill>
                <a:latin typeface="Arial" panose="020B0604020202020204" pitchFamily="34" charset="0"/>
              </a:defRPr>
            </a:lvl9pPr>
          </a:lstStyle>
          <a:p>
            <a:pPr algn="r"/>
            <a:fld id="{E8D3B061-4BB1-4AA9-86E9-46AFC9A845D8}" type="slidenum">
              <a:rPr lang="en-US" altLang="en-US" sz="1200">
                <a:latin typeface="Times" panose="02020603050405020304" pitchFamily="18" charset="0"/>
                <a:ea typeface="MS PGothic" panose="020B0600070205080204" pitchFamily="34" charset="-128"/>
              </a:rPr>
              <a:pPr algn="r"/>
              <a:t>13</a:t>
            </a:fld>
            <a:endParaRPr lang="en-US" altLang="en-US" sz="1200">
              <a:latin typeface="Times" panose="02020603050405020304" pitchFamily="18" charset="0"/>
              <a:ea typeface="MS PGothic" panose="020B0600070205080204" pitchFamily="34" charset="-128"/>
            </a:endParaRPr>
          </a:p>
        </p:txBody>
      </p:sp>
      <p:sp>
        <p:nvSpPr>
          <p:cNvPr id="89092" name="Rectangle 2"/>
          <p:cNvSpPr>
            <a:spLocks noGrp="1" noRot="1" noChangeAspect="1" noChangeArrowheads="1" noTextEdit="1"/>
          </p:cNvSpPr>
          <p:nvPr>
            <p:ph type="sldImg"/>
          </p:nvPr>
        </p:nvSpPr>
        <p:spPr>
          <a:xfrm>
            <a:off x="106363" y="741363"/>
            <a:ext cx="6583362" cy="3703637"/>
          </a:xfrm>
          <a:ln/>
        </p:spPr>
      </p:sp>
      <p:sp>
        <p:nvSpPr>
          <p:cNvPr id="89093" name="Rectangle 3"/>
          <p:cNvSpPr>
            <a:spLocks noGrp="1" noChangeArrowheads="1"/>
          </p:cNvSpPr>
          <p:nvPr>
            <p:ph type="body" idx="1"/>
          </p:nvPr>
        </p:nvSpPr>
        <p:spPr>
          <a:xfrm>
            <a:off x="906463" y="4691063"/>
            <a:ext cx="4984750"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lstStyle/>
          <a:p>
            <a:pPr eaLnBrk="1" hangingPunct="1"/>
            <a:endParaRPr lang="en-US" altLang="en-US"/>
          </a:p>
        </p:txBody>
      </p:sp>
    </p:spTree>
    <p:extLst>
      <p:ext uri="{BB962C8B-B14F-4D97-AF65-F5344CB8AC3E}">
        <p14:creationId xmlns:p14="http://schemas.microsoft.com/office/powerpoint/2010/main" val="3677761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1388495-400A-48BB-B1D0-6DC598388A14}" type="slidenum">
              <a:rPr lang="en-US" altLang="en-US" sz="1200" smtClean="0"/>
              <a:pPr/>
              <a:t>14</a:t>
            </a:fld>
            <a:endParaRPr lang="en-US" altLang="en-US" sz="1200"/>
          </a:p>
        </p:txBody>
      </p:sp>
      <p:sp>
        <p:nvSpPr>
          <p:cNvPr id="93187"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AB9CD136-609A-49AE-9255-7D188941329D}" type="slidenum">
              <a:rPr lang="en-GB" altLang="en-US" sz="1200" b="1">
                <a:ea typeface="MS PGothic" panose="020B0600070205080204" pitchFamily="34" charset="-128"/>
              </a:rPr>
              <a:pPr algn="r"/>
              <a:t>14</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DE83C771-D2C0-4810-80E6-E4CD691AF27C}" type="slidenum">
              <a:rPr lang="en-GB" altLang="en-US" sz="1200">
                <a:ea typeface="MS PGothic" panose="020B0600070205080204" pitchFamily="34" charset="-128"/>
              </a:rPr>
              <a:pPr algn="r"/>
              <a:t>14</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xfrm>
            <a:off x="109538" y="741363"/>
            <a:ext cx="6580187" cy="3702050"/>
          </a:xfrm>
          <a:solidFill>
            <a:srgbClr val="FFFFFF"/>
          </a:solidFill>
          <a:ln/>
        </p:spPr>
      </p:sp>
      <p:sp>
        <p:nvSpPr>
          <p:cNvPr id="93190" name="Rectangle 3"/>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de-CH" altLang="en-US"/>
          </a:p>
        </p:txBody>
      </p:sp>
    </p:spTree>
    <p:extLst>
      <p:ext uri="{BB962C8B-B14F-4D97-AF65-F5344CB8AC3E}">
        <p14:creationId xmlns:p14="http://schemas.microsoft.com/office/powerpoint/2010/main" val="3974162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08FF7BC-BC3E-4A96-AA22-D4E6E23D4F2C}" type="slidenum">
              <a:rPr lang="en-US" altLang="en-US" sz="1200" smtClean="0"/>
              <a:pPr/>
              <a:t>15</a:t>
            </a:fld>
            <a:endParaRPr lang="en-US" altLang="en-US" sz="1200"/>
          </a:p>
        </p:txBody>
      </p:sp>
      <p:sp>
        <p:nvSpPr>
          <p:cNvPr id="9113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434B8B64-4BF9-448B-8C7E-B40DC82EB4E2}" type="slidenum">
              <a:rPr lang="en-GB" altLang="en-US" sz="1200" b="1">
                <a:ea typeface="MS PGothic" panose="020B0600070205080204" pitchFamily="34" charset="-128"/>
              </a:rPr>
              <a:pPr algn="r"/>
              <a:t>15</a:t>
            </a:fld>
            <a:endParaRPr lang="en-GB" altLang="en-US" sz="1200" b="1">
              <a:ea typeface="MS PGothic" panose="020B0600070205080204" pitchFamily="34" charset="-128"/>
            </a:endParaRPr>
          </a:p>
        </p:txBody>
      </p:sp>
      <p:sp>
        <p:nvSpPr>
          <p:cNvPr id="91140" name="Rectangle 1026"/>
          <p:cNvSpPr>
            <a:spLocks noGrp="1" noRot="1" noChangeAspect="1" noChangeArrowheads="1" noTextEdit="1"/>
          </p:cNvSpPr>
          <p:nvPr>
            <p:ph type="sldImg"/>
          </p:nvPr>
        </p:nvSpPr>
        <p:spPr>
          <a:xfrm>
            <a:off x="109538" y="741363"/>
            <a:ext cx="6580187" cy="3702050"/>
          </a:xfrm>
          <a:ln/>
        </p:spPr>
      </p:sp>
      <p:sp>
        <p:nvSpPr>
          <p:cNvPr id="91141" name="Rectangle 1027"/>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en-US" altLang="en-US"/>
          </a:p>
        </p:txBody>
      </p:sp>
    </p:spTree>
    <p:extLst>
      <p:ext uri="{BB962C8B-B14F-4D97-AF65-F5344CB8AC3E}">
        <p14:creationId xmlns:p14="http://schemas.microsoft.com/office/powerpoint/2010/main" val="3065685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130">
              <a:defRPr sz="2400">
                <a:solidFill>
                  <a:schemeClr val="tx1"/>
                </a:solidFill>
                <a:latin typeface="Arial" panose="020B0604020202020204" pitchFamily="34" charset="0"/>
              </a:defRPr>
            </a:lvl1pPr>
            <a:lvl2pPr marL="748745" indent="-287979" defTabSz="947130">
              <a:defRPr sz="2400">
                <a:solidFill>
                  <a:schemeClr val="tx1"/>
                </a:solidFill>
                <a:latin typeface="Arial" panose="020B0604020202020204" pitchFamily="34" charset="0"/>
              </a:defRPr>
            </a:lvl2pPr>
            <a:lvl3pPr marL="1151915" indent="-230383" defTabSz="947130">
              <a:defRPr sz="2400">
                <a:solidFill>
                  <a:schemeClr val="tx1"/>
                </a:solidFill>
                <a:latin typeface="Arial" panose="020B0604020202020204" pitchFamily="34" charset="0"/>
              </a:defRPr>
            </a:lvl3pPr>
            <a:lvl4pPr marL="1612682" indent="-230383" defTabSz="947130">
              <a:defRPr sz="2400">
                <a:solidFill>
                  <a:schemeClr val="tx1"/>
                </a:solidFill>
                <a:latin typeface="Arial" panose="020B0604020202020204" pitchFamily="34" charset="0"/>
              </a:defRPr>
            </a:lvl4pPr>
            <a:lvl5pPr marL="2073448" indent="-230383" defTabSz="947130">
              <a:defRPr sz="2400">
                <a:solidFill>
                  <a:schemeClr val="tx1"/>
                </a:solidFill>
                <a:latin typeface="Arial" panose="020B0604020202020204" pitchFamily="34" charset="0"/>
              </a:defRPr>
            </a:lvl5pPr>
            <a:lvl6pPr marL="2534214" indent="-230383" defTabSz="947130" eaLnBrk="0" fontAlgn="base" hangingPunct="0">
              <a:spcBef>
                <a:spcPct val="0"/>
              </a:spcBef>
              <a:spcAft>
                <a:spcPct val="0"/>
              </a:spcAft>
              <a:defRPr sz="2400">
                <a:solidFill>
                  <a:schemeClr val="tx1"/>
                </a:solidFill>
                <a:latin typeface="Arial" panose="020B0604020202020204" pitchFamily="34" charset="0"/>
              </a:defRPr>
            </a:lvl6pPr>
            <a:lvl7pPr marL="2994980" indent="-230383" defTabSz="947130" eaLnBrk="0" fontAlgn="base" hangingPunct="0">
              <a:spcBef>
                <a:spcPct val="0"/>
              </a:spcBef>
              <a:spcAft>
                <a:spcPct val="0"/>
              </a:spcAft>
              <a:defRPr sz="2400">
                <a:solidFill>
                  <a:schemeClr val="tx1"/>
                </a:solidFill>
                <a:latin typeface="Arial" panose="020B0604020202020204" pitchFamily="34" charset="0"/>
              </a:defRPr>
            </a:lvl7pPr>
            <a:lvl8pPr marL="3455746" indent="-230383" defTabSz="947130" eaLnBrk="0" fontAlgn="base" hangingPunct="0">
              <a:spcBef>
                <a:spcPct val="0"/>
              </a:spcBef>
              <a:spcAft>
                <a:spcPct val="0"/>
              </a:spcAft>
              <a:defRPr sz="2400">
                <a:solidFill>
                  <a:schemeClr val="tx1"/>
                </a:solidFill>
                <a:latin typeface="Arial" panose="020B0604020202020204" pitchFamily="34" charset="0"/>
              </a:defRPr>
            </a:lvl8pPr>
            <a:lvl9pPr marL="3916512" indent="-230383" defTabSz="947130" eaLnBrk="0" fontAlgn="base" hangingPunct="0">
              <a:spcBef>
                <a:spcPct val="0"/>
              </a:spcBef>
              <a:spcAft>
                <a:spcPct val="0"/>
              </a:spcAft>
              <a:defRPr sz="2400">
                <a:solidFill>
                  <a:schemeClr val="tx1"/>
                </a:solidFill>
                <a:latin typeface="Arial" panose="020B0604020202020204" pitchFamily="34" charset="0"/>
              </a:defRPr>
            </a:lvl9pPr>
          </a:lstStyle>
          <a:p>
            <a:fld id="{892E26BC-DCCA-409D-BA8C-39C8BF29356B}" type="slidenum">
              <a:rPr lang="en-US" altLang="en-US" sz="1200"/>
              <a:pPr/>
              <a:t>16</a:t>
            </a:fld>
            <a:endParaRPr lang="en-US" altLang="en-US" sz="1200"/>
          </a:p>
        </p:txBody>
      </p:sp>
      <p:sp>
        <p:nvSpPr>
          <p:cNvPr id="93187"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5F1062F8-3BF2-486A-B7A5-71BF0920DA12}" type="slidenum">
              <a:rPr lang="en-GB" altLang="en-US" sz="1200" b="1">
                <a:ea typeface="MS PGothic" panose="020B0600070205080204" pitchFamily="34" charset="-128"/>
              </a:rPr>
              <a:pPr algn="r"/>
              <a:t>16</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E77E9E66-A626-4329-B9D8-7F4EFDFE78F9}" type="slidenum">
              <a:rPr lang="en-GB" altLang="en-US" sz="1200">
                <a:ea typeface="MS PGothic" panose="020B0600070205080204" pitchFamily="34" charset="-128"/>
              </a:rPr>
              <a:pPr algn="r"/>
              <a:t>16</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xfrm>
            <a:off x="692551" y="4691813"/>
            <a:ext cx="5543640" cy="4444122"/>
          </a:xfrm>
          <a:solidFill>
            <a:srgbClr val="FFFFFF"/>
          </a:solidFill>
          <a:ln>
            <a:solidFill>
              <a:srgbClr val="000000"/>
            </a:solidFill>
          </a:ln>
        </p:spPr>
        <p:txBody>
          <a:bodyPr lIns="92153" tIns="46077" rIns="92153" bIns="46077"/>
          <a:lstStyle/>
          <a:p>
            <a:pPr eaLnBrk="1" hangingPunct="1"/>
            <a:endParaRPr lang="en-US" altLang="en-US" dirty="0"/>
          </a:p>
        </p:txBody>
      </p:sp>
    </p:spTree>
    <p:extLst>
      <p:ext uri="{BB962C8B-B14F-4D97-AF65-F5344CB8AC3E}">
        <p14:creationId xmlns:p14="http://schemas.microsoft.com/office/powerpoint/2010/main" val="1600161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3BB0B930-25FA-4AD4-8129-D42ED590B3CC}" type="slidenum">
              <a:rPr lang="en-US" altLang="en-US" sz="1200" smtClean="0"/>
              <a:pPr/>
              <a:t>17</a:t>
            </a:fld>
            <a:endParaRPr lang="en-US" altLang="en-US" sz="120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874375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865F2A7-E62E-4377-99A7-6F98905B11EB}" type="slidenum">
              <a:rPr lang="en-US" altLang="en-US" sz="1200" smtClean="0"/>
              <a:pPr/>
              <a:t>19</a:t>
            </a:fld>
            <a:endParaRPr lang="en-US" altLang="en-US" sz="120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367319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537094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Possible complementary information (TIME PERMITTING)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collision point, the energy density or temperature is equivalent to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Big Bang (10</a:t>
            </a:r>
            <a:r>
              <a:rPr lang="en-US" sz="1200" kern="1200" baseline="30000" dirty="0">
                <a:solidFill>
                  <a:schemeClr val="tx1"/>
                </a:solidFill>
                <a:effectLst/>
                <a:latin typeface="+mn-lt"/>
                <a:ea typeface="+mn-ea"/>
                <a:cs typeface="+mn-cs"/>
              </a:rPr>
              <a:t>16</a:t>
            </a:r>
            <a:r>
              <a:rPr lang="en-US" sz="1200" kern="1200" dirty="0">
                <a:solidFill>
                  <a:schemeClr val="tx1"/>
                </a:solidFill>
                <a:effectLst/>
                <a:latin typeface="+mn-lt"/>
                <a:ea typeface="+mn-ea"/>
                <a:cs typeface="+mn-cs"/>
                <a:sym typeface="Symbol" pitchFamily="2" charset="2"/>
              </a:rPr>
              <a:t></a:t>
            </a:r>
            <a:r>
              <a:rPr lang="en-US" sz="1200" kern="1200" dirty="0">
                <a:solidFill>
                  <a:schemeClr val="tx1"/>
                </a:solidFill>
                <a:effectLst/>
                <a:latin typeface="+mn-lt"/>
                <a:ea typeface="+mn-ea"/>
                <a:cs typeface="+mn-cs"/>
              </a:rPr>
              <a:t>C).</a:t>
            </a:r>
          </a:p>
          <a:p>
            <a:r>
              <a:rPr lang="en-US" sz="1200" kern="1200" dirty="0">
                <a:solidFill>
                  <a:schemeClr val="tx1"/>
                </a:solidFill>
                <a:effectLst/>
                <a:latin typeface="+mn-lt"/>
                <a:ea typeface="+mn-ea"/>
                <a:cs typeface="+mn-cs"/>
              </a:rPr>
              <a:t>- The two proton beams collide at a combined energy of 13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A flying mosquito has about 4 trillion </a:t>
            </a:r>
            <a:r>
              <a:rPr lang="en-US" sz="1200" kern="1200" dirty="0" err="1">
                <a:solidFill>
                  <a:schemeClr val="tx1"/>
                </a:solidFill>
                <a:effectLst/>
                <a:latin typeface="+mn-lt"/>
                <a:ea typeface="+mn-ea"/>
                <a:cs typeface="+mn-cs"/>
              </a:rPr>
              <a:t>electronvolts</a:t>
            </a:r>
            <a:r>
              <a:rPr lang="en-US" sz="1200" kern="1200" dirty="0">
                <a:solidFill>
                  <a:schemeClr val="tx1"/>
                </a:solidFill>
                <a:effectLst/>
                <a:latin typeface="+mn-lt"/>
                <a:ea typeface="+mn-ea"/>
                <a:cs typeface="+mn-cs"/>
              </a:rPr>
              <a:t> of energy, so a collision in the LHC generates the energy of about 3 flying mosquitoes. But the energy is crammed into a space about 1 trillion times smaller across than the insect. </a:t>
            </a:r>
          </a:p>
          <a:p>
            <a:r>
              <a:rPr lang="en-US" sz="1200" kern="1200" dirty="0">
                <a:solidFill>
                  <a:schemeClr val="tx1"/>
                </a:solidFill>
                <a:effectLst/>
                <a:latin typeface="+mn-lt"/>
                <a:ea typeface="+mn-ea"/>
                <a:cs typeface="+mn-cs"/>
              </a:rPr>
              <a:t>Nowhere else on Earth can we concentrate energy to that extent.</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8567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39800" rtl="0" eaLnBrk="0" fontAlgn="base" latinLnBrk="0" hangingPunct="0">
              <a:lnSpc>
                <a:spcPct val="100000"/>
              </a:lnSpc>
              <a:spcBef>
                <a:spcPct val="0"/>
              </a:spcBef>
              <a:spcAft>
                <a:spcPct val="0"/>
              </a:spcAft>
              <a:buClrTx/>
              <a:buSzTx/>
              <a:buFontTx/>
              <a:buNone/>
              <a:tabLst/>
              <a:defRPr/>
            </a:pPr>
            <a:fld id="{769EA9E1-7944-4ED2-89D6-9BC5E54B169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9800" rtl="0" eaLnBrk="0" fontAlgn="base" latinLnBrk="0" hangingPunct="0">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8003" name="Rectangle 2"/>
          <p:cNvSpPr>
            <a:spLocks noGrp="1" noRot="1" noChangeAspect="1" noChangeArrowheads="1" noTextEdit="1"/>
          </p:cNvSpPr>
          <p:nvPr>
            <p:ph type="sldImg"/>
          </p:nvPr>
        </p:nvSpPr>
        <p:spPr>
          <a:solidFill>
            <a:srgbClr val="FFFFFF"/>
          </a:solidFill>
          <a:ln/>
        </p:spPr>
      </p:sp>
      <p:sp>
        <p:nvSpPr>
          <p:cNvPr id="128004"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4074307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A2ADB3A-0809-44CE-8C0C-77AD53CC42F6}" type="slidenum">
              <a:rPr lang="en-US" altLang="en-US" sz="1200" smtClean="0"/>
              <a:pPr/>
              <a:t>23</a:t>
            </a:fld>
            <a:endParaRPr lang="en-US" altLang="en-US" sz="120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60374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4C39B-AE3D-4488-AE4E-CE9383D97B8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7827" name="Rectangle 2"/>
          <p:cNvSpPr>
            <a:spLocks noGrp="1" noRot="1" noChangeAspect="1" noChangeArrowheads="1" noTextEdit="1"/>
          </p:cNvSpPr>
          <p:nvPr>
            <p:ph type="sldImg"/>
          </p:nvPr>
        </p:nvSpPr>
        <p:spPr>
          <a:xfrm>
            <a:off x="109538" y="739775"/>
            <a:ext cx="6580187" cy="3702050"/>
          </a:xfrm>
          <a:ln/>
        </p:spPr>
      </p:sp>
      <p:sp>
        <p:nvSpPr>
          <p:cNvPr id="7782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endParaRPr lang="en-GB" altLang="en-US"/>
          </a:p>
        </p:txBody>
      </p:sp>
    </p:spTree>
    <p:extLst>
      <p:ext uri="{BB962C8B-B14F-4D97-AF65-F5344CB8AC3E}">
        <p14:creationId xmlns:p14="http://schemas.microsoft.com/office/powerpoint/2010/main" val="10145278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99D623C-9F0C-4DA2-9533-E8C035E37248}" type="slidenum">
              <a:rPr lang="en-US" altLang="en-US" sz="1200" smtClean="0">
                <a:solidFill>
                  <a:srgbClr val="000000"/>
                </a:solidFill>
              </a:rPr>
              <a:pPr/>
              <a:t>24</a:t>
            </a:fld>
            <a:endParaRPr lang="en-US" altLang="en-US" sz="1200">
              <a:solidFill>
                <a:srgbClr val="000000"/>
              </a:solidFill>
            </a:endParaRPr>
          </a:p>
        </p:txBody>
      </p:sp>
      <p:sp>
        <p:nvSpPr>
          <p:cNvPr id="132099" name="Rectangle 2"/>
          <p:cNvSpPr>
            <a:spLocks noGrp="1" noRot="1" noChangeAspect="1" noChangeArrowheads="1" noTextEdit="1"/>
          </p:cNvSpPr>
          <p:nvPr>
            <p:ph type="sldImg"/>
          </p:nvPr>
        </p:nvSpPr>
        <p:spPr>
          <a:solidFill>
            <a:srgbClr val="FFFFFF"/>
          </a:solidFill>
          <a:ln/>
        </p:spPr>
      </p:sp>
      <p:sp>
        <p:nvSpPr>
          <p:cNvPr id="132100"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649511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4F949D5-60EC-4DD0-90E0-0EEF6E6FC306}" type="slidenum">
              <a:rPr lang="en-US" altLang="en-US" sz="1200" smtClean="0"/>
              <a:pPr/>
              <a:t>25</a:t>
            </a:fld>
            <a:endParaRPr lang="en-US" altLang="en-US" sz="1200"/>
          </a:p>
        </p:txBody>
      </p:sp>
      <p:sp>
        <p:nvSpPr>
          <p:cNvPr id="134147" name="Rectangle 2"/>
          <p:cNvSpPr>
            <a:spLocks noGrp="1" noRot="1" noChangeAspect="1" noChangeArrowheads="1" noTextEdit="1"/>
          </p:cNvSpPr>
          <p:nvPr>
            <p:ph type="sldImg"/>
          </p:nvPr>
        </p:nvSpPr>
        <p:spPr>
          <a:solidFill>
            <a:srgbClr val="FFFFFF"/>
          </a:solidFill>
          <a:ln/>
        </p:spPr>
      </p:sp>
      <p:sp>
        <p:nvSpPr>
          <p:cNvPr id="134148"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3649445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6C7674C7-EECE-4E8A-74A5-C4D9F4DA0F3B}"/>
              </a:ext>
            </a:extLst>
          </p:cNvPr>
          <p:cNvSpPr txBox="1">
            <a:spLocks noGrp="1" noChangeArrowheads="1"/>
          </p:cNvSpPr>
          <p:nvPr/>
        </p:nvSpPr>
        <p:spPr bwMode="auto">
          <a:xfrm>
            <a:off x="5583238" y="6380163"/>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168D606-0A08-4632-9A2C-ADD79370B117}" type="slidenum">
              <a:rPr lang="en-US" altLang="en-US" sz="1200"/>
              <a:pPr algn="r" eaLnBrk="1" hangingPunct="1"/>
              <a:t>28</a:t>
            </a:fld>
            <a:endParaRPr lang="en-US" altLang="en-US" sz="1200"/>
          </a:p>
        </p:txBody>
      </p:sp>
      <p:sp>
        <p:nvSpPr>
          <p:cNvPr id="73731" name="Rectangle 2">
            <a:extLst>
              <a:ext uri="{FF2B5EF4-FFF2-40B4-BE49-F238E27FC236}">
                <a16:creationId xmlns:a16="http://schemas.microsoft.com/office/drawing/2014/main" id="{B5632902-88F0-7718-9402-A08FDBC81752}"/>
              </a:ext>
            </a:extLst>
          </p:cNvPr>
          <p:cNvSpPr>
            <a:spLocks noGrp="1" noRot="1" noChangeAspect="1" noChangeArrowheads="1" noTextEdit="1"/>
          </p:cNvSpPr>
          <p:nvPr>
            <p:ph type="sldImg"/>
          </p:nvPr>
        </p:nvSpPr>
        <p:spPr>
          <a:ln/>
        </p:spPr>
      </p:sp>
      <p:sp>
        <p:nvSpPr>
          <p:cNvPr id="73732" name="Rectangle 3">
            <a:extLst>
              <a:ext uri="{FF2B5EF4-FFF2-40B4-BE49-F238E27FC236}">
                <a16:creationId xmlns:a16="http://schemas.microsoft.com/office/drawing/2014/main" id="{E1116B16-77FA-A8E6-65A3-FF18B3A15B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000">
                <a:latin typeface="Arial" panose="020B0604020202020204" pitchFamily="34" charset="0"/>
              </a:rPr>
              <a:t>The High-Luminosity Large Hadron Collider (HL-LHC) project aims to crank up the performance of the LHC in order to increase the potential for discoveries after 2025. The objective is to increase luminosity by a factor of 10 beyond the LHC’s design value.</a:t>
            </a:r>
          </a:p>
          <a:p>
            <a:r>
              <a:rPr lang="en-GB" altLang="en-US" sz="1000">
                <a:latin typeface="Arial" panose="020B0604020202020204" pitchFamily="34" charset="0"/>
              </a:rPr>
              <a:t>Luminosity is an important indicator of the performance of an </a:t>
            </a:r>
            <a:r>
              <a:rPr lang="en-GB" altLang="en-US" sz="1000">
                <a:latin typeface="Arial" panose="020B0604020202020204" pitchFamily="34" charset="0"/>
                <a:hlinkClick r:id="rId3"/>
              </a:rPr>
              <a:t>accelerator</a:t>
            </a:r>
            <a:r>
              <a:rPr lang="en-GB" altLang="en-US" sz="1000">
                <a:latin typeface="Arial" panose="020B0604020202020204" pitchFamily="34" charset="0"/>
              </a:rPr>
              <a:t>: it is proportional to the number of collisions that occur in a given amount of time. The higher the luminosity, the more data the experiments can gather to allow them to observe rare processes. The High-Luminosity LHC, which should be operational by 2025, will allow precise studies of the new particles observed at the LHC, such as the </a:t>
            </a:r>
            <a:r>
              <a:rPr lang="en-GB" altLang="en-US" sz="1000">
                <a:latin typeface="Arial" panose="020B0604020202020204" pitchFamily="34" charset="0"/>
                <a:hlinkClick r:id="rId4"/>
              </a:rPr>
              <a:t>Higgs boson</a:t>
            </a:r>
            <a:r>
              <a:rPr lang="en-GB" altLang="en-US" sz="1000">
                <a:latin typeface="Arial" panose="020B0604020202020204" pitchFamily="34" charset="0"/>
              </a:rPr>
              <a:t>. It will allow the observation of rare processes that are inaccessible at the LHC’s current sensitivity level. For example, the High-Luminosity LHC will produce up to 15 million Higgs bosons per year, compared to the 1.2 million produced in 2011 and 2012.</a:t>
            </a:r>
          </a:p>
          <a:p>
            <a:r>
              <a:rPr lang="en-GB" altLang="en-US" sz="1000">
                <a:latin typeface="Arial" panose="020B0604020202020204" pitchFamily="34" charset="0"/>
              </a:rPr>
              <a:t>The High-Luminosity LHC project was announced as the top priority of the </a:t>
            </a:r>
            <a:r>
              <a:rPr lang="en-GB" altLang="en-US" sz="1000">
                <a:latin typeface="Arial" panose="020B0604020202020204" pitchFamily="34" charset="0"/>
                <a:hlinkClick r:id="rId5"/>
              </a:rPr>
              <a:t>European Strategy for Particle Physics</a:t>
            </a:r>
            <a:r>
              <a:rPr lang="en-GB" altLang="en-US" sz="1000">
                <a:latin typeface="Arial" panose="020B0604020202020204" pitchFamily="34" charset="0"/>
              </a:rPr>
              <a:t> in 2013 and its funding is enshrined in CERN’s Medium-Term Plan.</a:t>
            </a:r>
          </a:p>
          <a:p>
            <a:r>
              <a:rPr lang="en-GB" altLang="en-US" sz="1000">
                <a:latin typeface="Arial" panose="020B0604020202020204" pitchFamily="34" charset="0"/>
              </a:rPr>
              <a:t>Its development depends on several </a:t>
            </a:r>
            <a:r>
              <a:rPr lang="en-GB" altLang="en-US" sz="1000">
                <a:latin typeface="Arial" panose="020B0604020202020204" pitchFamily="34" charset="0"/>
                <a:hlinkClick r:id="rId6"/>
              </a:rPr>
              <a:t>technological innovations</a:t>
            </a:r>
            <a:r>
              <a:rPr lang="en-GB" altLang="en-US" sz="1000">
                <a:latin typeface="Arial" panose="020B0604020202020204" pitchFamily="34" charset="0"/>
              </a:rPr>
              <a:t>.  The first phase of the project began in 2011 with the</a:t>
            </a:r>
            <a:r>
              <a:rPr lang="en-GB" altLang="en-US" sz="1000">
                <a:latin typeface="Arial" panose="020B0604020202020204" pitchFamily="34" charset="0"/>
                <a:hlinkClick r:id="rId7"/>
              </a:rPr>
              <a:t> </a:t>
            </a:r>
            <a:r>
              <a:rPr lang="en-GB" altLang="en-US" sz="1000">
                <a:latin typeface="Arial" panose="020B0604020202020204" pitchFamily="34" charset="0"/>
                <a:hlinkClick r:id="rId8"/>
              </a:rPr>
              <a:t>“HiLumi LHC”</a:t>
            </a:r>
            <a:r>
              <a:rPr lang="en-GB" altLang="en-US" sz="1000">
                <a:latin typeface="Arial" panose="020B0604020202020204" pitchFamily="34" charset="0"/>
                <a:hlinkClick r:id="rId7"/>
              </a:rPr>
              <a:t> </a:t>
            </a:r>
            <a:r>
              <a:rPr lang="en-GB" altLang="en-US" sz="1000">
                <a:latin typeface="Arial" panose="020B0604020202020204" pitchFamily="34" charset="0"/>
              </a:rPr>
              <a:t>design study, which was partly financed by the European Commission’s seventh framework programme (FP7). This first phase brought together many laboratories from CERN’s Member States, as well as from Russia, Japan and the US. The institutes in the US took part in the project thanks to the support of LARP (US LHC Accelerator Research Program), funded by the US Department of Energy.</a:t>
            </a:r>
          </a:p>
          <a:p>
            <a:r>
              <a:rPr lang="en-GB" altLang="en-US" sz="1000">
                <a:latin typeface="Arial" panose="020B0604020202020204" pitchFamily="34" charset="0"/>
              </a:rPr>
              <a:t>The design study came to a close on 31 October 2015 with the publication of a technical design report, marking the start of the construction phase for the project at CERN and in industry.</a:t>
            </a:r>
          </a:p>
          <a:p>
            <a:r>
              <a:rPr lang="en-GB" altLang="en-US" sz="1000">
                <a:latin typeface="Arial" panose="020B0604020202020204" pitchFamily="34" charset="0"/>
              </a:rPr>
              <a:t>CERN will devote 950 million CHF of its budget over a period of 10 years to the development of the High-Luminosity LHC.</a:t>
            </a:r>
          </a:p>
          <a:p>
            <a:pPr eaLnBrk="1" hangingPunct="1"/>
            <a:endParaRPr lang="en-GB" altLang="en-US" sz="1000">
              <a:latin typeface="Arial" panose="020B0604020202020204" pitchFamily="34" charset="0"/>
            </a:endParaRPr>
          </a:p>
          <a:p>
            <a:pPr eaLnBrk="1" hangingPunct="1"/>
            <a:endParaRPr lang="en-GB" altLang="en-US" sz="1000">
              <a:latin typeface="Arial" panose="020B0604020202020204" pitchFamily="34" charset="0"/>
            </a:endParaRPr>
          </a:p>
          <a:p>
            <a:r>
              <a:rPr lang="en-GB" altLang="en-US" sz="1000" b="1">
                <a:latin typeface="Arial" panose="020B0604020202020204" pitchFamily="34" charset="0"/>
              </a:rPr>
              <a:t>Unprecedented beam optics</a:t>
            </a:r>
          </a:p>
          <a:p>
            <a:r>
              <a:rPr lang="en-GB" altLang="en-US" sz="1000">
                <a:latin typeface="Arial" panose="020B0604020202020204" pitchFamily="34" charset="0"/>
              </a:rPr>
              <a:t>Increasing the luminosity means increasing the number of collisions. The aim is to produce 140 collisions each time the particle bunches meet in the centre of the ATLAS and CMS</a:t>
            </a:r>
            <a:r>
              <a:rPr lang="bg-BG" altLang="en-US" sz="1000">
                <a:latin typeface="Arial" panose="020B0604020202020204" pitchFamily="34" charset="0"/>
              </a:rPr>
              <a:t> </a:t>
            </a:r>
            <a:r>
              <a:rPr lang="en-GB" altLang="en-US" sz="1000">
                <a:latin typeface="Arial" panose="020B0604020202020204" pitchFamily="34" charset="0"/>
              </a:rPr>
              <a:t>detectors, as opposed to 30 at present. To achieve this, the beam will be more intense and more concentrated than at present in the LHC. One particular challenge will be maintaining luminosity at a constant level throughout the lifespan of the beam. At present, it decreases as the protons collide and disappear. In the High-Luminosity LHC, the beam focusing (the concentration of the beam before impact) will be designed in such a way that the number of collisions remains constant. Other improvements to the beam optics are being studied, like the novel achromatic telescopic squeezing (ATS) scheme, as well as new instrumentation to measure the beam parameters.</a:t>
            </a:r>
          </a:p>
          <a:p>
            <a:r>
              <a:rPr lang="en-GB" altLang="en-US" sz="1000" b="1">
                <a:latin typeface="Arial" panose="020B0604020202020204" pitchFamily="34" charset="0"/>
              </a:rPr>
              <a:t>More powerful focusing magnets</a:t>
            </a:r>
          </a:p>
          <a:p>
            <a:r>
              <a:rPr lang="en-GB" altLang="en-US" sz="1000">
                <a:latin typeface="Arial" panose="020B0604020202020204" pitchFamily="34" charset="0"/>
              </a:rPr>
              <a:t>To increase the number of collisions, the beams will be more focused before they collide. New, more powerful quadrupole magnets, generating a 12-tesla magnetic field (compared to 8 tesla for those currently in the LHC), will be installed either side of the ATLAS and CMS experiments. Twelve of these magnets, made of a superconducting intermetallic compound of niobium and tin will be installed close to each detector. The LHC’s magnets today use a niobium-titanium alloy. (1)</a:t>
            </a:r>
          </a:p>
          <a:p>
            <a:r>
              <a:rPr lang="en-GB" altLang="en-US" sz="1000" b="1">
                <a:latin typeface="Arial" panose="020B0604020202020204" pitchFamily="34" charset="0"/>
              </a:rPr>
              <a:t>“Crab” cavities for tilting the beams</a:t>
            </a:r>
          </a:p>
          <a:p>
            <a:r>
              <a:rPr lang="en-GB" altLang="en-US" sz="1000">
                <a:latin typeface="Arial" panose="020B0604020202020204" pitchFamily="34" charset="0"/>
              </a:rPr>
              <a:t>These superconducting cavities will tilt the particle bunches before collision in order to enlarge the area where they meet by giving them a transverse momentum. Sixteen crab cavities will be installed close to each of the ATLAS and CMS experiments. (3)</a:t>
            </a:r>
          </a:p>
          <a:p>
            <a:r>
              <a:rPr lang="en-GB" altLang="en-US" sz="1000" b="1">
                <a:latin typeface="Arial" panose="020B0604020202020204" pitchFamily="34" charset="0"/>
              </a:rPr>
              <a:t>Reinforced machine protection</a:t>
            </a:r>
          </a:p>
          <a:p>
            <a:r>
              <a:rPr lang="en-GB" altLang="en-US" sz="1000">
                <a:latin typeface="Arial" panose="020B0604020202020204" pitchFamily="34" charset="0"/>
              </a:rPr>
              <a:t>As the beams will contain more particles, machine protection will need to be reinforced. This protection is based on collimators – devices that absorb particles that stray from the beam trajectory and might otherwise damage the machine. New collimators, made from a material that produces less electromagnetic interference on the beam and equipped with new instrumentation, are being developed. Around 60 of the 118 existing collimators will be replaced by new collimators and 15 to 20 new ones will be added. (5)</a:t>
            </a:r>
          </a:p>
          <a:p>
            <a:r>
              <a:rPr lang="en-GB" altLang="en-US" sz="1000" b="1">
                <a:latin typeface="Arial" panose="020B0604020202020204" pitchFamily="34" charset="0"/>
              </a:rPr>
              <a:t>More compact and powerful bending magnets</a:t>
            </a:r>
          </a:p>
          <a:p>
            <a:r>
              <a:rPr lang="en-GB" altLang="en-US" sz="1000">
                <a:latin typeface="Arial" panose="020B0604020202020204" pitchFamily="34" charset="0"/>
              </a:rPr>
              <a:t>The LHC ring is already full of equipment. To allow the insertion of additional collimators, four 15-metre-long dipole magnets will be replaced with four pairs of shorter magnets (each measuring 5.5 metres) and four collimators. These new dipole magnets will be more powerful since they must bend the trajectory of the protons over 11 metres instead of 15. They too are based on the superconducting intermetallic niobium-tin compound and will generate an 11-tesla magnetic field, compared with 8.3 tesla for the current dipole magnets. (4)</a:t>
            </a:r>
          </a:p>
          <a:p>
            <a:r>
              <a:rPr lang="en-GB" altLang="en-US" sz="1000" b="1">
                <a:latin typeface="Arial" panose="020B0604020202020204" pitchFamily="34" charset="0"/>
              </a:rPr>
              <a:t>Civil-engineering work</a:t>
            </a:r>
          </a:p>
          <a:p>
            <a:r>
              <a:rPr lang="en-GB" altLang="en-US" sz="1000">
                <a:latin typeface="Arial" panose="020B0604020202020204" pitchFamily="34" charset="0"/>
              </a:rPr>
              <a:t>Two new 300-metre-long service tunnels will be excavated next to the ATLAS and CMS experimental caverns to house equipment that is particularly sensitive to radiation, such as power converters, which transform alternating current from the electrical network into high-intensity direct current for the magnets. Other equipment, relating to cryogenics in particular, will be moved into these service tunnels. Two new shafts, some 100 metres deep, will also be excavated to allow access to the service tunnels from the surface. (2)</a:t>
            </a:r>
          </a:p>
          <a:p>
            <a:r>
              <a:rPr lang="en-GB" altLang="en-US" sz="1000" b="1">
                <a:latin typeface="Arial" panose="020B0604020202020204" pitchFamily="34" charset="0"/>
              </a:rPr>
              <a:t>Innovative superconducting transmission lines</a:t>
            </a:r>
          </a:p>
          <a:p>
            <a:r>
              <a:rPr lang="en-GB" altLang="en-US" sz="1000">
                <a:latin typeface="Arial" panose="020B0604020202020204" pitchFamily="34" charset="0"/>
              </a:rPr>
              <a:t>Innovative superconducting electrical transmission lines will connect the power converters to the accelerator. These cables will be made from a high-temperature superconducting material, magnesium diboride, which will operate at 20 kelvin and is more stable than other superconductors. They will be able to carry currents of record intensities of up to 100,000 amps. (6)</a:t>
            </a:r>
          </a:p>
          <a:p>
            <a:r>
              <a:rPr lang="en-GB" altLang="en-US" sz="1000" b="1">
                <a:latin typeface="Arial" panose="020B0604020202020204" pitchFamily="34" charset="0"/>
              </a:rPr>
              <a:t>A renovated accelerator chain</a:t>
            </a:r>
          </a:p>
          <a:p>
            <a:r>
              <a:rPr lang="en-GB" altLang="en-US" sz="1000">
                <a:latin typeface="Arial" panose="020B0604020202020204" pitchFamily="34" charset="0"/>
              </a:rPr>
              <a:t>The performance of the LHC and its successor, the High-Luminosity LHC, relies on the injector chain, the four accelerators that pre-accelerate the beams before sending them into the 27-kilometre ring. This accelerator chain is being upgraded as part of the LIU (LHC Injectors Upgrade) project. A major step in the upgrade process will come in 2020 when a new linear accelerator, </a:t>
            </a:r>
            <a:r>
              <a:rPr lang="en-GB" altLang="en-US" sz="1000">
                <a:latin typeface="Arial" panose="020B0604020202020204" pitchFamily="34" charset="0"/>
                <a:hlinkClick r:id="rId9"/>
              </a:rPr>
              <a:t>Linac4</a:t>
            </a:r>
            <a:r>
              <a:rPr lang="en-GB" altLang="en-US" sz="1000">
                <a:latin typeface="Arial" panose="020B0604020202020204" pitchFamily="34" charset="0"/>
              </a:rPr>
              <a:t>, the first link in the chain, will replace the current </a:t>
            </a:r>
            <a:r>
              <a:rPr lang="en-GB" altLang="en-US" sz="1000">
                <a:latin typeface="Arial" panose="020B0604020202020204" pitchFamily="34" charset="0"/>
                <a:hlinkClick r:id="rId10"/>
              </a:rPr>
              <a:t>Linac2</a:t>
            </a:r>
            <a:r>
              <a:rPr lang="en-GB" altLang="en-US" sz="1000">
                <a:latin typeface="Arial" panose="020B0604020202020204" pitchFamily="34" charset="0"/>
              </a:rPr>
              <a:t>. Improvements are also planned for the three other links in the accelerator chain: the </a:t>
            </a:r>
            <a:r>
              <a:rPr lang="en-GB" altLang="en-US" sz="1000">
                <a:latin typeface="Arial" panose="020B0604020202020204" pitchFamily="34" charset="0"/>
                <a:hlinkClick r:id="rId11"/>
              </a:rPr>
              <a:t>Proton Synchrotron Booster</a:t>
            </a:r>
            <a:r>
              <a:rPr lang="en-GB" altLang="en-US" sz="1000">
                <a:latin typeface="Arial" panose="020B0604020202020204" pitchFamily="34" charset="0"/>
              </a:rPr>
              <a:t>, the </a:t>
            </a:r>
            <a:r>
              <a:rPr lang="en-GB" altLang="en-US" sz="1000">
                <a:latin typeface="Arial" panose="020B0604020202020204" pitchFamily="34" charset="0"/>
                <a:hlinkClick r:id="rId12"/>
              </a:rPr>
              <a:t>Proton Synchrotron</a:t>
            </a:r>
            <a:r>
              <a:rPr lang="en-GB" altLang="en-US" sz="1000">
                <a:latin typeface="Arial" panose="020B0604020202020204" pitchFamily="34" charset="0"/>
              </a:rPr>
              <a:t> and the </a:t>
            </a:r>
            <a:r>
              <a:rPr lang="en-GB" altLang="en-US" sz="1000">
                <a:latin typeface="Arial" panose="020B0604020202020204" pitchFamily="34" charset="0"/>
                <a:hlinkClick r:id="rId13"/>
              </a:rPr>
              <a:t>Super Proton Synchrotron</a:t>
            </a:r>
            <a:r>
              <a:rPr lang="en-GB" altLang="en-US" sz="1000">
                <a:latin typeface="Arial" panose="020B0604020202020204" pitchFamily="34" charset="0"/>
              </a:rPr>
              <a:t>.</a:t>
            </a:r>
          </a:p>
          <a:p>
            <a:pPr eaLnBrk="1" hangingPunct="1"/>
            <a:endParaRPr lang="en-GB" altLang="en-US" sz="100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6C7674C7-EECE-4E8A-74A5-C4D9F4DA0F3B}"/>
              </a:ext>
            </a:extLst>
          </p:cNvPr>
          <p:cNvSpPr txBox="1">
            <a:spLocks noGrp="1" noChangeArrowheads="1"/>
          </p:cNvSpPr>
          <p:nvPr/>
        </p:nvSpPr>
        <p:spPr bwMode="auto">
          <a:xfrm>
            <a:off x="5583238" y="6380163"/>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168D606-0A08-4632-9A2C-ADD79370B117}" type="slidenum">
              <a:rPr lang="en-US" altLang="en-US" sz="1200"/>
              <a:pPr algn="r" eaLnBrk="1" hangingPunct="1"/>
              <a:t>29</a:t>
            </a:fld>
            <a:endParaRPr lang="en-US" altLang="en-US" sz="1200"/>
          </a:p>
        </p:txBody>
      </p:sp>
      <p:sp>
        <p:nvSpPr>
          <p:cNvPr id="73731" name="Rectangle 2">
            <a:extLst>
              <a:ext uri="{FF2B5EF4-FFF2-40B4-BE49-F238E27FC236}">
                <a16:creationId xmlns:a16="http://schemas.microsoft.com/office/drawing/2014/main" id="{B5632902-88F0-7718-9402-A08FDBC81752}"/>
              </a:ext>
            </a:extLst>
          </p:cNvPr>
          <p:cNvSpPr>
            <a:spLocks noGrp="1" noRot="1" noChangeAspect="1" noChangeArrowheads="1" noTextEdit="1"/>
          </p:cNvSpPr>
          <p:nvPr>
            <p:ph type="sldImg"/>
          </p:nvPr>
        </p:nvSpPr>
        <p:spPr>
          <a:ln/>
        </p:spPr>
      </p:sp>
      <p:sp>
        <p:nvSpPr>
          <p:cNvPr id="73732" name="Rectangle 3">
            <a:extLst>
              <a:ext uri="{FF2B5EF4-FFF2-40B4-BE49-F238E27FC236}">
                <a16:creationId xmlns:a16="http://schemas.microsoft.com/office/drawing/2014/main" id="{E1116B16-77FA-A8E6-65A3-FF18B3A15B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000">
                <a:latin typeface="Arial" panose="020B0604020202020204" pitchFamily="34" charset="0"/>
              </a:rPr>
              <a:t>The High-Luminosity Large Hadron Collider (HL-LHC) project aims to crank up the performance of the LHC in order to increase the potential for discoveries after 2025. The objective is to increase luminosity by a factor of 10 beyond the LHC’s design value.</a:t>
            </a:r>
          </a:p>
          <a:p>
            <a:r>
              <a:rPr lang="en-GB" altLang="en-US" sz="1000">
                <a:latin typeface="Arial" panose="020B0604020202020204" pitchFamily="34" charset="0"/>
              </a:rPr>
              <a:t>Luminosity is an important indicator of the performance of an </a:t>
            </a:r>
            <a:r>
              <a:rPr lang="en-GB" altLang="en-US" sz="1000">
                <a:latin typeface="Arial" panose="020B0604020202020204" pitchFamily="34" charset="0"/>
                <a:hlinkClick r:id="rId3"/>
              </a:rPr>
              <a:t>accelerator</a:t>
            </a:r>
            <a:r>
              <a:rPr lang="en-GB" altLang="en-US" sz="1000">
                <a:latin typeface="Arial" panose="020B0604020202020204" pitchFamily="34" charset="0"/>
              </a:rPr>
              <a:t>: it is proportional to the number of collisions that occur in a given amount of time. The higher the luminosity, the more data the experiments can gather to allow them to observe rare processes. The High-Luminosity LHC, which should be operational by 2025, will allow precise studies of the new particles observed at the LHC, such as the </a:t>
            </a:r>
            <a:r>
              <a:rPr lang="en-GB" altLang="en-US" sz="1000">
                <a:latin typeface="Arial" panose="020B0604020202020204" pitchFamily="34" charset="0"/>
                <a:hlinkClick r:id="rId4"/>
              </a:rPr>
              <a:t>Higgs boson</a:t>
            </a:r>
            <a:r>
              <a:rPr lang="en-GB" altLang="en-US" sz="1000">
                <a:latin typeface="Arial" panose="020B0604020202020204" pitchFamily="34" charset="0"/>
              </a:rPr>
              <a:t>. It will allow the observation of rare processes that are inaccessible at the LHC’s current sensitivity level. For example, the High-Luminosity LHC will produce up to 15 million Higgs bosons per year, compared to the 1.2 million produced in 2011 and 2012.</a:t>
            </a:r>
          </a:p>
          <a:p>
            <a:r>
              <a:rPr lang="en-GB" altLang="en-US" sz="1000">
                <a:latin typeface="Arial" panose="020B0604020202020204" pitchFamily="34" charset="0"/>
              </a:rPr>
              <a:t>The High-Luminosity LHC project was announced as the top priority of the </a:t>
            </a:r>
            <a:r>
              <a:rPr lang="en-GB" altLang="en-US" sz="1000">
                <a:latin typeface="Arial" panose="020B0604020202020204" pitchFamily="34" charset="0"/>
                <a:hlinkClick r:id="rId5"/>
              </a:rPr>
              <a:t>European Strategy for Particle Physics</a:t>
            </a:r>
            <a:r>
              <a:rPr lang="en-GB" altLang="en-US" sz="1000">
                <a:latin typeface="Arial" panose="020B0604020202020204" pitchFamily="34" charset="0"/>
              </a:rPr>
              <a:t> in 2013 and its funding is enshrined in CERN’s Medium-Term Plan.</a:t>
            </a:r>
          </a:p>
          <a:p>
            <a:r>
              <a:rPr lang="en-GB" altLang="en-US" sz="1000">
                <a:latin typeface="Arial" panose="020B0604020202020204" pitchFamily="34" charset="0"/>
              </a:rPr>
              <a:t>Its development depends on several </a:t>
            </a:r>
            <a:r>
              <a:rPr lang="en-GB" altLang="en-US" sz="1000">
                <a:latin typeface="Arial" panose="020B0604020202020204" pitchFamily="34" charset="0"/>
                <a:hlinkClick r:id="rId6"/>
              </a:rPr>
              <a:t>technological innovations</a:t>
            </a:r>
            <a:r>
              <a:rPr lang="en-GB" altLang="en-US" sz="1000">
                <a:latin typeface="Arial" panose="020B0604020202020204" pitchFamily="34" charset="0"/>
              </a:rPr>
              <a:t>.  The first phase of the project began in 2011 with the</a:t>
            </a:r>
            <a:r>
              <a:rPr lang="en-GB" altLang="en-US" sz="1000">
                <a:latin typeface="Arial" panose="020B0604020202020204" pitchFamily="34" charset="0"/>
                <a:hlinkClick r:id="rId7"/>
              </a:rPr>
              <a:t> </a:t>
            </a:r>
            <a:r>
              <a:rPr lang="en-GB" altLang="en-US" sz="1000">
                <a:latin typeface="Arial" panose="020B0604020202020204" pitchFamily="34" charset="0"/>
                <a:hlinkClick r:id="rId8"/>
              </a:rPr>
              <a:t>“HiLumi LHC”</a:t>
            </a:r>
            <a:r>
              <a:rPr lang="en-GB" altLang="en-US" sz="1000">
                <a:latin typeface="Arial" panose="020B0604020202020204" pitchFamily="34" charset="0"/>
                <a:hlinkClick r:id="rId7"/>
              </a:rPr>
              <a:t> </a:t>
            </a:r>
            <a:r>
              <a:rPr lang="en-GB" altLang="en-US" sz="1000">
                <a:latin typeface="Arial" panose="020B0604020202020204" pitchFamily="34" charset="0"/>
              </a:rPr>
              <a:t>design study, which was partly financed by the European Commission’s seventh framework programme (FP7). This first phase brought together many laboratories from CERN’s Member States, as well as from Russia, Japan and the US. The institutes in the US took part in the project thanks to the support of LARP (US LHC Accelerator Research Program), funded by the US Department of Energy.</a:t>
            </a:r>
          </a:p>
          <a:p>
            <a:r>
              <a:rPr lang="en-GB" altLang="en-US" sz="1000">
                <a:latin typeface="Arial" panose="020B0604020202020204" pitchFamily="34" charset="0"/>
              </a:rPr>
              <a:t>The design study came to a close on 31 October 2015 with the publication of a technical design report, marking the start of the construction phase for the project at CERN and in industry.</a:t>
            </a:r>
          </a:p>
          <a:p>
            <a:r>
              <a:rPr lang="en-GB" altLang="en-US" sz="1000">
                <a:latin typeface="Arial" panose="020B0604020202020204" pitchFamily="34" charset="0"/>
              </a:rPr>
              <a:t>CERN will devote 950 million CHF of its budget over a period of 10 years to the development of the High-Luminosity LHC.</a:t>
            </a:r>
          </a:p>
          <a:p>
            <a:pPr eaLnBrk="1" hangingPunct="1"/>
            <a:endParaRPr lang="en-GB" altLang="en-US" sz="1000">
              <a:latin typeface="Arial" panose="020B0604020202020204" pitchFamily="34" charset="0"/>
            </a:endParaRPr>
          </a:p>
          <a:p>
            <a:pPr eaLnBrk="1" hangingPunct="1"/>
            <a:endParaRPr lang="en-GB" altLang="en-US" sz="1000">
              <a:latin typeface="Arial" panose="020B0604020202020204" pitchFamily="34" charset="0"/>
            </a:endParaRPr>
          </a:p>
          <a:p>
            <a:r>
              <a:rPr lang="en-GB" altLang="en-US" sz="1000" b="1">
                <a:latin typeface="Arial" panose="020B0604020202020204" pitchFamily="34" charset="0"/>
              </a:rPr>
              <a:t>Unprecedented beam optics</a:t>
            </a:r>
          </a:p>
          <a:p>
            <a:r>
              <a:rPr lang="en-GB" altLang="en-US" sz="1000">
                <a:latin typeface="Arial" panose="020B0604020202020204" pitchFamily="34" charset="0"/>
              </a:rPr>
              <a:t>Increasing the luminosity means increasing the number of collisions. The aim is to produce 140 collisions each time the particle bunches meet in the centre of the ATLAS and CMS</a:t>
            </a:r>
            <a:r>
              <a:rPr lang="bg-BG" altLang="en-US" sz="1000">
                <a:latin typeface="Arial" panose="020B0604020202020204" pitchFamily="34" charset="0"/>
              </a:rPr>
              <a:t> </a:t>
            </a:r>
            <a:r>
              <a:rPr lang="en-GB" altLang="en-US" sz="1000">
                <a:latin typeface="Arial" panose="020B0604020202020204" pitchFamily="34" charset="0"/>
              </a:rPr>
              <a:t>detectors, as opposed to 30 at present. To achieve this, the beam will be more intense and more concentrated than at present in the LHC. One particular challenge will be maintaining luminosity at a constant level throughout the lifespan of the beam. At present, it decreases as the protons collide and disappear. In the High-Luminosity LHC, the beam focusing (the concentration of the beam before impact) will be designed in such a way that the number of collisions remains constant. Other improvements to the beam optics are being studied, like the novel achromatic telescopic squeezing (ATS) scheme, as well as new instrumentation to measure the beam parameters.</a:t>
            </a:r>
          </a:p>
          <a:p>
            <a:r>
              <a:rPr lang="en-GB" altLang="en-US" sz="1000" b="1">
                <a:latin typeface="Arial" panose="020B0604020202020204" pitchFamily="34" charset="0"/>
              </a:rPr>
              <a:t>More powerful focusing magnets</a:t>
            </a:r>
          </a:p>
          <a:p>
            <a:r>
              <a:rPr lang="en-GB" altLang="en-US" sz="1000">
                <a:latin typeface="Arial" panose="020B0604020202020204" pitchFamily="34" charset="0"/>
              </a:rPr>
              <a:t>To increase the number of collisions, the beams will be more focused before they collide. New, more powerful quadrupole magnets, generating a 12-tesla magnetic field (compared to 8 tesla for those currently in the LHC), will be installed either side of the ATLAS and CMS experiments. Twelve of these magnets, made of a superconducting intermetallic compound of niobium and tin will be installed close to each detector. The LHC’s magnets today use a niobium-titanium alloy. (1)</a:t>
            </a:r>
          </a:p>
          <a:p>
            <a:r>
              <a:rPr lang="en-GB" altLang="en-US" sz="1000" b="1">
                <a:latin typeface="Arial" panose="020B0604020202020204" pitchFamily="34" charset="0"/>
              </a:rPr>
              <a:t>“Crab” cavities for tilting the beams</a:t>
            </a:r>
          </a:p>
          <a:p>
            <a:r>
              <a:rPr lang="en-GB" altLang="en-US" sz="1000">
                <a:latin typeface="Arial" panose="020B0604020202020204" pitchFamily="34" charset="0"/>
              </a:rPr>
              <a:t>These superconducting cavities will tilt the particle bunches before collision in order to enlarge the area where they meet by giving them a transverse momentum. Sixteen crab cavities will be installed close to each of the ATLAS and CMS experiments. (3)</a:t>
            </a:r>
          </a:p>
          <a:p>
            <a:r>
              <a:rPr lang="en-GB" altLang="en-US" sz="1000" b="1">
                <a:latin typeface="Arial" panose="020B0604020202020204" pitchFamily="34" charset="0"/>
              </a:rPr>
              <a:t>Reinforced machine protection</a:t>
            </a:r>
          </a:p>
          <a:p>
            <a:r>
              <a:rPr lang="en-GB" altLang="en-US" sz="1000">
                <a:latin typeface="Arial" panose="020B0604020202020204" pitchFamily="34" charset="0"/>
              </a:rPr>
              <a:t>As the beams will contain more particles, machine protection will need to be reinforced. This protection is based on collimators – devices that absorb particles that stray from the beam trajectory and might otherwise damage the machine. New collimators, made from a material that produces less electromagnetic interference on the beam and equipped with new instrumentation, are being developed. Around 60 of the 118 existing collimators will be replaced by new collimators and 15 to 20 new ones will be added. (5)</a:t>
            </a:r>
          </a:p>
          <a:p>
            <a:r>
              <a:rPr lang="en-GB" altLang="en-US" sz="1000" b="1">
                <a:latin typeface="Arial" panose="020B0604020202020204" pitchFamily="34" charset="0"/>
              </a:rPr>
              <a:t>More compact and powerful bending magnets</a:t>
            </a:r>
          </a:p>
          <a:p>
            <a:r>
              <a:rPr lang="en-GB" altLang="en-US" sz="1000">
                <a:latin typeface="Arial" panose="020B0604020202020204" pitchFamily="34" charset="0"/>
              </a:rPr>
              <a:t>The LHC ring is already full of equipment. To allow the insertion of additional collimators, four 15-metre-long dipole magnets will be replaced with four pairs of shorter magnets (each measuring 5.5 metres) and four collimators. These new dipole magnets will be more powerful since they must bend the trajectory of the protons over 11 metres instead of 15. They too are based on the superconducting intermetallic niobium-tin compound and will generate an 11-tesla magnetic field, compared with 8.3 tesla for the current dipole magnets. (4)</a:t>
            </a:r>
          </a:p>
          <a:p>
            <a:r>
              <a:rPr lang="en-GB" altLang="en-US" sz="1000" b="1">
                <a:latin typeface="Arial" panose="020B0604020202020204" pitchFamily="34" charset="0"/>
              </a:rPr>
              <a:t>Civil-engineering work</a:t>
            </a:r>
          </a:p>
          <a:p>
            <a:r>
              <a:rPr lang="en-GB" altLang="en-US" sz="1000">
                <a:latin typeface="Arial" panose="020B0604020202020204" pitchFamily="34" charset="0"/>
              </a:rPr>
              <a:t>Two new 300-metre-long service tunnels will be excavated next to the ATLAS and CMS experimental caverns to house equipment that is particularly sensitive to radiation, such as power converters, which transform alternating current from the electrical network into high-intensity direct current for the magnets. Other equipment, relating to cryogenics in particular, will be moved into these service tunnels. Two new shafts, some 100 metres deep, will also be excavated to allow access to the service tunnels from the surface. (2)</a:t>
            </a:r>
          </a:p>
          <a:p>
            <a:r>
              <a:rPr lang="en-GB" altLang="en-US" sz="1000" b="1">
                <a:latin typeface="Arial" panose="020B0604020202020204" pitchFamily="34" charset="0"/>
              </a:rPr>
              <a:t>Innovative superconducting transmission lines</a:t>
            </a:r>
          </a:p>
          <a:p>
            <a:r>
              <a:rPr lang="en-GB" altLang="en-US" sz="1000">
                <a:latin typeface="Arial" panose="020B0604020202020204" pitchFamily="34" charset="0"/>
              </a:rPr>
              <a:t>Innovative superconducting electrical transmission lines will connect the power converters to the accelerator. These cables will be made from a high-temperature superconducting material, magnesium diboride, which will operate at 20 kelvin and is more stable than other superconductors. They will be able to carry currents of record intensities of up to 100,000 amps. (6)</a:t>
            </a:r>
          </a:p>
          <a:p>
            <a:r>
              <a:rPr lang="en-GB" altLang="en-US" sz="1000" b="1">
                <a:latin typeface="Arial" panose="020B0604020202020204" pitchFamily="34" charset="0"/>
              </a:rPr>
              <a:t>A renovated accelerator chain</a:t>
            </a:r>
          </a:p>
          <a:p>
            <a:r>
              <a:rPr lang="en-GB" altLang="en-US" sz="1000">
                <a:latin typeface="Arial" panose="020B0604020202020204" pitchFamily="34" charset="0"/>
              </a:rPr>
              <a:t>The performance of the LHC and its successor, the High-Luminosity LHC, relies on the injector chain, the four accelerators that pre-accelerate the beams before sending them into the 27-kilometre ring. This accelerator chain is being upgraded as part of the LIU (LHC Injectors Upgrade) project. A major step in the upgrade process will come in 2020 when a new linear accelerator, </a:t>
            </a:r>
            <a:r>
              <a:rPr lang="en-GB" altLang="en-US" sz="1000">
                <a:latin typeface="Arial" panose="020B0604020202020204" pitchFamily="34" charset="0"/>
                <a:hlinkClick r:id="rId9"/>
              </a:rPr>
              <a:t>Linac4</a:t>
            </a:r>
            <a:r>
              <a:rPr lang="en-GB" altLang="en-US" sz="1000">
                <a:latin typeface="Arial" panose="020B0604020202020204" pitchFamily="34" charset="0"/>
              </a:rPr>
              <a:t>, the first link in the chain, will replace the current </a:t>
            </a:r>
            <a:r>
              <a:rPr lang="en-GB" altLang="en-US" sz="1000">
                <a:latin typeface="Arial" panose="020B0604020202020204" pitchFamily="34" charset="0"/>
                <a:hlinkClick r:id="rId10"/>
              </a:rPr>
              <a:t>Linac2</a:t>
            </a:r>
            <a:r>
              <a:rPr lang="en-GB" altLang="en-US" sz="1000">
                <a:latin typeface="Arial" panose="020B0604020202020204" pitchFamily="34" charset="0"/>
              </a:rPr>
              <a:t>. Improvements are also planned for the three other links in the accelerator chain: the </a:t>
            </a:r>
            <a:r>
              <a:rPr lang="en-GB" altLang="en-US" sz="1000">
                <a:latin typeface="Arial" panose="020B0604020202020204" pitchFamily="34" charset="0"/>
                <a:hlinkClick r:id="rId11"/>
              </a:rPr>
              <a:t>Proton Synchrotron Booster</a:t>
            </a:r>
            <a:r>
              <a:rPr lang="en-GB" altLang="en-US" sz="1000">
                <a:latin typeface="Arial" panose="020B0604020202020204" pitchFamily="34" charset="0"/>
              </a:rPr>
              <a:t>, the </a:t>
            </a:r>
            <a:r>
              <a:rPr lang="en-GB" altLang="en-US" sz="1000">
                <a:latin typeface="Arial" panose="020B0604020202020204" pitchFamily="34" charset="0"/>
                <a:hlinkClick r:id="rId12"/>
              </a:rPr>
              <a:t>Proton Synchrotron</a:t>
            </a:r>
            <a:r>
              <a:rPr lang="en-GB" altLang="en-US" sz="1000">
                <a:latin typeface="Arial" panose="020B0604020202020204" pitchFamily="34" charset="0"/>
              </a:rPr>
              <a:t> and the </a:t>
            </a:r>
            <a:r>
              <a:rPr lang="en-GB" altLang="en-US" sz="1000">
                <a:latin typeface="Arial" panose="020B0604020202020204" pitchFamily="34" charset="0"/>
                <a:hlinkClick r:id="rId13"/>
              </a:rPr>
              <a:t>Super Proton Synchrotron</a:t>
            </a:r>
            <a:r>
              <a:rPr lang="en-GB" altLang="en-US" sz="1000">
                <a:latin typeface="Arial" panose="020B0604020202020204" pitchFamily="34" charset="0"/>
              </a:rPr>
              <a:t>.</a:t>
            </a:r>
          </a:p>
          <a:p>
            <a:pPr eaLnBrk="1" hangingPunct="1"/>
            <a:endParaRPr lang="en-GB" altLang="en-US" sz="1000">
              <a:latin typeface="Arial" panose="020B0604020202020204" pitchFamily="34" charset="0"/>
            </a:endParaRPr>
          </a:p>
        </p:txBody>
      </p:sp>
    </p:spTree>
    <p:extLst>
      <p:ext uri="{BB962C8B-B14F-4D97-AF65-F5344CB8AC3E}">
        <p14:creationId xmlns:p14="http://schemas.microsoft.com/office/powerpoint/2010/main" val="154516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139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39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DE162EBD-9B40-4C88-B661-F0B6F8752421}" type="slidenum">
              <a:rPr lang="en-US" altLang="en-US" sz="1200" smtClean="0">
                <a:solidFill>
                  <a:srgbClr val="000000"/>
                </a:solidFill>
              </a:rPr>
              <a:pPr eaLnBrk="1" hangingPunct="1"/>
              <a:t>39</a:t>
            </a:fld>
            <a:endParaRPr lang="en-US" altLang="en-US" sz="1200">
              <a:solidFill>
                <a:srgbClr val="000000"/>
              </a:solidFill>
            </a:endParaRPr>
          </a:p>
        </p:txBody>
      </p:sp>
    </p:spTree>
    <p:extLst>
      <p:ext uri="{BB962C8B-B14F-4D97-AF65-F5344CB8AC3E}">
        <p14:creationId xmlns:p14="http://schemas.microsoft.com/office/powerpoint/2010/main" val="1190843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75A3934-2C82-4C9E-9A7A-BFC61AEDDA68}" type="slidenum">
              <a:rPr lang="en-US" altLang="en-US" sz="1200" smtClean="0">
                <a:solidFill>
                  <a:srgbClr val="000000"/>
                </a:solidFill>
              </a:rPr>
              <a:pPr/>
              <a:t>52</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139656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FD791656-A987-4F28-A7E7-7BBB600C8964}" type="slidenum">
              <a:rPr lang="en-US" altLang="en-US" sz="1200">
                <a:solidFill>
                  <a:srgbClr val="000000"/>
                </a:solidFill>
              </a:rPr>
              <a:pPr/>
              <a:t>53</a:t>
            </a:fld>
            <a:endParaRPr lang="en-US" altLang="en-US" sz="1200">
              <a:solidFill>
                <a:srgbClr val="000000"/>
              </a:solidFill>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20051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74F9A0FF-592E-4B8C-80E7-E9FCB60F4599}" type="slidenum">
              <a:rPr lang="en-US" altLang="en-US" sz="1200">
                <a:solidFill>
                  <a:srgbClr val="000000"/>
                </a:solidFill>
              </a:rPr>
              <a:pPr algn="r" eaLnBrk="1" hangingPunct="1"/>
              <a:t>6</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09538" y="739775"/>
            <a:ext cx="6580187" cy="3702050"/>
          </a:xfrm>
          <a:ln/>
        </p:spPr>
      </p:sp>
      <p:sp>
        <p:nvSpPr>
          <p:cNvPr id="1556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2200863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8F639D56-AC6C-4AF7-8320-1F2CB7A76F16}" type="slidenum">
              <a:rPr lang="en-US" altLang="en-US" sz="1200">
                <a:solidFill>
                  <a:srgbClr val="000000"/>
                </a:solidFill>
              </a:rPr>
              <a:pPr algn="r" eaLnBrk="1" hangingPunct="1"/>
              <a:t>7</a:t>
            </a:fld>
            <a:endParaRPr lang="en-US" altLang="en-US" sz="1200">
              <a:solidFill>
                <a:srgbClr val="000000"/>
              </a:solidFill>
            </a:endParaRPr>
          </a:p>
        </p:txBody>
      </p:sp>
      <p:sp>
        <p:nvSpPr>
          <p:cNvPr id="157699" name="Rectangle 2"/>
          <p:cNvSpPr>
            <a:spLocks noGrp="1" noRot="1" noChangeAspect="1" noChangeArrowheads="1" noTextEdit="1"/>
          </p:cNvSpPr>
          <p:nvPr>
            <p:ph type="sldImg"/>
          </p:nvPr>
        </p:nvSpPr>
        <p:spPr>
          <a:xfrm>
            <a:off x="109538" y="739775"/>
            <a:ext cx="6580187" cy="3702050"/>
          </a:xfrm>
          <a:ln/>
        </p:spPr>
      </p:sp>
      <p:sp>
        <p:nvSpPr>
          <p:cNvPr id="157700"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42552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A14BE4EC-0E3D-40AF-A60E-29D4375F9926}" type="slidenum">
              <a:rPr lang="en-US" altLang="en-US" sz="1200"/>
              <a:pPr algn="r" eaLnBrk="1" hangingPunct="1"/>
              <a:t>8</a:t>
            </a:fld>
            <a:endParaRPr lang="en-US" altLang="en-US" sz="1200"/>
          </a:p>
        </p:txBody>
      </p:sp>
      <p:sp>
        <p:nvSpPr>
          <p:cNvPr id="78851" name="Rectangle 2"/>
          <p:cNvSpPr>
            <a:spLocks noGrp="1" noRot="1" noChangeAspect="1" noChangeArrowheads="1" noTextEdit="1"/>
          </p:cNvSpPr>
          <p:nvPr>
            <p:ph type="sldImg"/>
          </p:nvPr>
        </p:nvSpPr>
        <p:spPr>
          <a:xfrm>
            <a:off x="109538" y="739775"/>
            <a:ext cx="6580187" cy="3702050"/>
          </a:xfrm>
          <a:ln/>
        </p:spPr>
      </p:sp>
      <p:sp>
        <p:nvSpPr>
          <p:cNvPr id="788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176942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C8425E8F-14C7-467B-811C-9D09D300D84A}" type="slidenum">
              <a:rPr lang="en-US" altLang="en-US" sz="1200">
                <a:solidFill>
                  <a:srgbClr val="000000"/>
                </a:solidFill>
              </a:rPr>
              <a:pPr algn="r" eaLnBrk="1" hangingPunct="1"/>
              <a:t>9</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09538" y="739775"/>
            <a:ext cx="6580187" cy="3702050"/>
          </a:xfrm>
          <a:ln/>
        </p:spPr>
      </p:sp>
      <p:sp>
        <p:nvSpPr>
          <p:cNvPr id="15974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395884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8D472BDE-FE33-4C2F-AA85-2D3DCD98C929}" type="slidenum">
              <a:rPr lang="en-US" altLang="en-US" sz="1200" smtClean="0"/>
              <a:pPr/>
              <a:t>10</a:t>
            </a:fld>
            <a:endParaRPr lang="en-US" altLang="en-US" sz="1200"/>
          </a:p>
        </p:txBody>
      </p:sp>
      <p:sp>
        <p:nvSpPr>
          <p:cNvPr id="8089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9941B8D1-2B45-4252-AA21-245EFD1A8780}" type="slidenum">
              <a:rPr lang="en-GB" altLang="en-US" sz="1200" b="1">
                <a:ea typeface="MS PGothic" panose="020B0600070205080204" pitchFamily="34" charset="-128"/>
              </a:rPr>
              <a:pPr algn="r"/>
              <a:t>10</a:t>
            </a:fld>
            <a:endParaRPr lang="en-GB" altLang="en-US" sz="1200" b="1">
              <a:ea typeface="MS PGothic" panose="020B0600070205080204" pitchFamily="34" charset="-128"/>
            </a:endParaRPr>
          </a:p>
        </p:txBody>
      </p:sp>
      <p:sp>
        <p:nvSpPr>
          <p:cNvPr id="80900"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BB1D78E3-D00D-4205-97BE-BB42BACCEB6A}" type="slidenum">
              <a:rPr lang="en-GB" altLang="en-US" sz="1200">
                <a:ea typeface="MS PGothic" panose="020B0600070205080204" pitchFamily="34" charset="-128"/>
              </a:rPr>
              <a:pPr algn="r"/>
              <a:t>10</a:t>
            </a:fld>
            <a:endParaRPr lang="en-GB" altLang="en-US" sz="1200">
              <a:ea typeface="MS PGothic" panose="020B0600070205080204" pitchFamily="34" charset="-128"/>
            </a:endParaRPr>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xfrm>
            <a:off x="679450" y="4691063"/>
            <a:ext cx="5438775" cy="4443412"/>
          </a:xfrm>
          <a:solidFill>
            <a:srgbClr val="FFFFFF"/>
          </a:solidFill>
          <a:ln>
            <a:solidFill>
              <a:srgbClr val="000000"/>
            </a:solidFill>
          </a:ln>
        </p:spPr>
        <p:txBody>
          <a:bodyPr lIns="91440" tIns="45720" rIns="91440" bIns="45720"/>
          <a:lstStyle/>
          <a:p>
            <a:pPr eaLnBrk="1" hangingPunct="1"/>
            <a:endParaRPr lang="en-US" altLang="en-US"/>
          </a:p>
        </p:txBody>
      </p:sp>
    </p:spTree>
    <p:extLst>
      <p:ext uri="{BB962C8B-B14F-4D97-AF65-F5344CB8AC3E}">
        <p14:creationId xmlns:p14="http://schemas.microsoft.com/office/powerpoint/2010/main" val="381404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1295114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12</a:t>
            </a:fld>
            <a:endParaRPr lang="en-GB" dirty="0"/>
          </a:p>
        </p:txBody>
      </p:sp>
      <p:sp>
        <p:nvSpPr>
          <p:cNvPr id="17411" name="Rectangle 7"/>
          <p:cNvSpPr txBox="1">
            <a:spLocks noGrp="1" noChangeArrowheads="1"/>
          </p:cNvSpPr>
          <p:nvPr/>
        </p:nvSpPr>
        <p:spPr bwMode="auto">
          <a:xfrm>
            <a:off x="3926288" y="9433323"/>
            <a:ext cx="3002454" cy="496490"/>
          </a:xfrm>
          <a:prstGeom prst="rect">
            <a:avLst/>
          </a:prstGeom>
          <a:noFill/>
          <a:ln w="9525">
            <a:noFill/>
            <a:miter lim="800000"/>
            <a:headEnd/>
            <a:tailEnd/>
          </a:ln>
        </p:spPr>
        <p:txBody>
          <a:bodyPr lIns="92153" tIns="46077" rIns="92153" bIns="46077" anchor="b">
            <a:prstTxWarp prst="textNoShape">
              <a:avLst/>
            </a:prstTxWarp>
          </a:bodyPr>
          <a:lstStyle/>
          <a:p>
            <a:pPr algn="r"/>
            <a:fld id="{66ABDDD2-2266-1E4D-AD49-39AAE94C9749}" type="slidenum">
              <a:rPr lang="en-GB" sz="1200"/>
              <a:pPr algn="r"/>
              <a:t>12</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34672385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11" name="Slide Number Placeholder 3"/>
          <p:cNvSpPr txBox="1">
            <a:spLocks/>
          </p:cNvSpPr>
          <p:nvPr userDrawn="1"/>
        </p:nvSpPr>
        <p:spPr>
          <a:xfrm>
            <a:off x="791501" y="4701453"/>
            <a:ext cx="6891887" cy="19546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950" baseline="0" dirty="0"/>
              <a:t>Зорница Захариева</a:t>
            </a:r>
            <a:r>
              <a:rPr lang="en-US" sz="950" baseline="0" dirty="0"/>
              <a:t>        </a:t>
            </a:r>
            <a:r>
              <a:rPr lang="bg-BG" sz="950" baseline="0" dirty="0"/>
              <a:t>	</a:t>
            </a:r>
            <a:r>
              <a:rPr lang="en-US" sz="950" baseline="0" dirty="0"/>
              <a:t>             </a:t>
            </a:r>
            <a:r>
              <a:rPr lang="bg-BG" sz="950" dirty="0"/>
              <a:t>			Въведение</a:t>
            </a:r>
            <a:r>
              <a:rPr lang="bg-BG" sz="950" baseline="0" dirty="0"/>
              <a:t> в ЦЕРН</a:t>
            </a:r>
            <a:endParaRPr lang="en-US" sz="900" dirty="0"/>
          </a:p>
        </p:txBody>
      </p:sp>
      <p:sp>
        <p:nvSpPr>
          <p:cNvPr id="10" name="Slide Number Placeholder 3"/>
          <p:cNvSpPr txBox="1">
            <a:spLocks/>
          </p:cNvSpPr>
          <p:nvPr userDrawn="1"/>
        </p:nvSpPr>
        <p:spPr>
          <a:xfrm>
            <a:off x="8642576" y="4658049"/>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D1566A-BDED-45E6-BF9A-CD1C5C1FE66D}" type="slidenum">
              <a:rPr lang="en-US" smtClean="0"/>
              <a:pPr/>
              <a:t>‹#›</a:t>
            </a:fld>
            <a:endParaRPr lang="en-US" dirty="0"/>
          </a:p>
        </p:txBody>
      </p:sp>
      <p:cxnSp>
        <p:nvCxnSpPr>
          <p:cNvPr id="5" name="Straight Connector 4"/>
          <p:cNvCxnSpPr/>
          <p:nvPr userDrawn="1"/>
        </p:nvCxnSpPr>
        <p:spPr>
          <a:xfrm>
            <a:off x="791501" y="4547419"/>
            <a:ext cx="0" cy="511200"/>
          </a:xfrm>
          <a:prstGeom prst="line">
            <a:avLst/>
          </a:prstGeom>
          <a:ln w="635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908810" y="488940"/>
            <a:ext cx="6777990"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a:t>Click to edit Master title style</a:t>
            </a:r>
            <a:endParaRPr lang="en-GB" dirty="0"/>
          </a:p>
        </p:txBody>
      </p:sp>
      <p:sp>
        <p:nvSpPr>
          <p:cNvPr id="5" name="Text Placeholder 4"/>
          <p:cNvSpPr>
            <a:spLocks noGrp="1"/>
          </p:cNvSpPr>
          <p:nvPr>
            <p:ph type="body" sz="quarter" idx="17"/>
          </p:nvPr>
        </p:nvSpPr>
        <p:spPr>
          <a:xfrm>
            <a:off x="199800" y="878682"/>
            <a:ext cx="8731800" cy="361369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2"/>
          </p:nvPr>
        </p:nvSpPr>
        <p:spPr>
          <a:xfrm>
            <a:off x="708314" y="4696763"/>
            <a:ext cx="760268" cy="273808"/>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10.12.2019</a:t>
            </a:r>
            <a:endParaRPr lang="en-GB" dirty="0"/>
          </a:p>
        </p:txBody>
      </p:sp>
      <p:sp>
        <p:nvSpPr>
          <p:cNvPr id="8" name="Footer Placeholder 4"/>
          <p:cNvSpPr>
            <a:spLocks noGrp="1"/>
          </p:cNvSpPr>
          <p:nvPr>
            <p:ph type="ftr" sz="quarter" idx="3"/>
          </p:nvPr>
        </p:nvSpPr>
        <p:spPr>
          <a:xfrm>
            <a:off x="1468582" y="4697641"/>
            <a:ext cx="6684814" cy="27293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Z. Zaharieva,         CERN Narrative Reporting with Oracle Cloud</a:t>
            </a:r>
            <a:endParaRPr lang="en-GB" dirty="0"/>
          </a:p>
        </p:txBody>
      </p:sp>
      <p:sp>
        <p:nvSpPr>
          <p:cNvPr id="9" name="Slide Number Placeholder 5"/>
          <p:cNvSpPr>
            <a:spLocks noGrp="1"/>
          </p:cNvSpPr>
          <p:nvPr>
            <p:ph type="sldNum" sz="quarter" idx="4"/>
          </p:nvPr>
        </p:nvSpPr>
        <p:spPr>
          <a:xfrm>
            <a:off x="8153397" y="4696727"/>
            <a:ext cx="798368"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CD55979-00CC-4874-A80E-0959E76EB92F}" type="slidenum">
              <a:rPr lang="en-GB" smtClean="0"/>
              <a:t>‹#›</a:t>
            </a:fld>
            <a:endParaRPr lang="en-GB"/>
          </a:p>
        </p:txBody>
      </p:sp>
    </p:spTree>
    <p:extLst>
      <p:ext uri="{BB962C8B-B14F-4D97-AF65-F5344CB8AC3E}">
        <p14:creationId xmlns:p14="http://schemas.microsoft.com/office/powerpoint/2010/main" val="2248655715"/>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itle"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1597819"/>
            <a:ext cx="7772400" cy="1102519"/>
          </a:xfrm>
        </p:spPr>
        <p:txBody>
          <a:bodyPr/>
          <a:lstStyle/>
          <a:p>
            <a:pPr>
              <a:defRPr/>
            </a:pPr>
            <a:r>
              <a:rPr lang="en-US"/>
              <a:t>Click to edit Master title style</a:t>
            </a:r>
            <a:endParaRPr/>
          </a:p>
        </p:txBody>
      </p:sp>
      <p:sp>
        <p:nvSpPr>
          <p:cNvPr id="5" name="Subtitle 2"/>
          <p:cNvSpPr>
            <a:spLocks noGrp="1"/>
          </p:cNvSpPr>
          <p:nvPr>
            <p:ph type="subTitle" idx="1"/>
          </p:nvPr>
        </p:nvSpPr>
        <p:spPr bwMode="auto">
          <a:xfrm>
            <a:off x="1371600" y="2914651"/>
            <a:ext cx="6400800" cy="1314449"/>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a:defRPr/>
            </a:pPr>
            <a:r>
              <a:rPr lang="en-US"/>
              <a:t>Click to edit Master subtitle style</a:t>
            </a:r>
            <a:endParaRPr/>
          </a:p>
        </p:txBody>
      </p:sp>
      <p:sp>
        <p:nvSpPr>
          <p:cNvPr id="6" name="Date Placeholder 3"/>
          <p:cNvSpPr>
            <a:spLocks noGrp="1"/>
          </p:cNvSpPr>
          <p:nvPr>
            <p:ph type="dt" sz="half" idx="10"/>
          </p:nvPr>
        </p:nvSpPr>
        <p:spPr bwMode="auto">
          <a:xfrm>
            <a:off x="457200" y="4767263"/>
            <a:ext cx="2133600" cy="273844"/>
          </a:xfrm>
          <a:prstGeom prst="rect">
            <a:avLst/>
          </a:prstGeom>
        </p:spPr>
        <p:txBody>
          <a:bodyPr/>
          <a:lstStyle/>
          <a:p>
            <a:pPr>
              <a:defRPr/>
            </a:pPr>
            <a:fld id="{BAFA8C01-0A37-2448-9BA5-7289468EE6BE}" type="datetimeFigureOut">
              <a:rPr lang="en-US"/>
              <a:t>9/15/2024</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5CF73B2E-1C2D-D240-9120-9C4B082A013B}" type="slidenum">
              <a:rPr lang="en-US"/>
              <a:t>‹#›</a:t>
            </a:fld>
            <a:endParaRPr lang="en-US"/>
          </a:p>
        </p:txBody>
      </p:sp>
    </p:spTree>
    <p:extLst>
      <p:ext uri="{BB962C8B-B14F-4D97-AF65-F5344CB8AC3E}">
        <p14:creationId xmlns:p14="http://schemas.microsoft.com/office/powerpoint/2010/main" val="3709204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Само заглавие">
    <p:spTree>
      <p:nvGrpSpPr>
        <p:cNvPr id="1" name=""/>
        <p:cNvGrpSpPr/>
        <p:nvPr/>
      </p:nvGrpSpPr>
      <p:grpSpPr>
        <a:xfrm>
          <a:off x="0" y="0"/>
          <a:ext cx="0" cy="0"/>
          <a:chOff x="0" y="0"/>
          <a:chExt cx="0" cy="0"/>
        </a:xfrm>
      </p:grpSpPr>
      <p:sp>
        <p:nvSpPr>
          <p:cNvPr id="2" name="Text Box 4"/>
          <p:cNvSpPr txBox="1">
            <a:spLocks noChangeArrowheads="1"/>
          </p:cNvSpPr>
          <p:nvPr userDrawn="1"/>
        </p:nvSpPr>
        <p:spPr bwMode="auto">
          <a:xfrm>
            <a:off x="8645526" y="4962525"/>
            <a:ext cx="2825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188" tIns="24094" rIns="48188" bIns="24094"/>
          <a:lstStyle>
            <a:lvl1pPr defTabSz="642938">
              <a:defRPr sz="2400">
                <a:solidFill>
                  <a:schemeClr val="tx1"/>
                </a:solidFill>
                <a:latin typeface="Arial" panose="020B0604020202020204" pitchFamily="34" charset="0"/>
              </a:defRPr>
            </a:lvl1pPr>
            <a:lvl2pPr marL="742950" indent="-285750" defTabSz="642938">
              <a:defRPr sz="2400">
                <a:solidFill>
                  <a:schemeClr val="tx1"/>
                </a:solidFill>
                <a:latin typeface="Arial" panose="020B0604020202020204" pitchFamily="34" charset="0"/>
              </a:defRPr>
            </a:lvl2pPr>
            <a:lvl3pPr marL="1143000" indent="-228600" defTabSz="642938">
              <a:defRPr sz="2400">
                <a:solidFill>
                  <a:schemeClr val="tx1"/>
                </a:solidFill>
                <a:latin typeface="Arial" panose="020B0604020202020204" pitchFamily="34" charset="0"/>
              </a:defRPr>
            </a:lvl3pPr>
            <a:lvl4pPr marL="1600200" indent="-228600" defTabSz="642938">
              <a:defRPr sz="2400">
                <a:solidFill>
                  <a:schemeClr val="tx1"/>
                </a:solidFill>
                <a:latin typeface="Arial" panose="020B0604020202020204" pitchFamily="34" charset="0"/>
              </a:defRPr>
            </a:lvl4pPr>
            <a:lvl5pPr marL="2057400" indent="-228600" defTabSz="642938">
              <a:defRPr sz="2400">
                <a:solidFill>
                  <a:schemeClr val="tx1"/>
                </a:solidFill>
                <a:latin typeface="Arial" panose="020B0604020202020204" pitchFamily="34" charset="0"/>
              </a:defRPr>
            </a:lvl5pPr>
            <a:lvl6pPr marL="2514600" indent="-228600" defTabSz="6429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29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29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29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fld id="{2CC1A6C6-E790-4BEC-B83F-3442AC270A99}" type="slidenum">
              <a:rPr lang="en-US" altLang="en-US" sz="825" b="1" smtClean="0">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eaLnBrk="1" hangingPunct="1">
                <a:defRPr/>
              </a:pPr>
              <a:t>‹#›</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pic>
        <p:nvPicPr>
          <p:cNvPr id="3" name="Picture 36" descr="THECERNlogoWhi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01063" y="54769"/>
            <a:ext cx="601662"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3"/>
          <p:cNvSpPr>
            <a:spLocks noChangeArrowheads="1"/>
          </p:cNvSpPr>
          <p:nvPr userDrawn="1"/>
        </p:nvSpPr>
        <p:spPr bwMode="auto">
          <a:xfrm>
            <a:off x="42075" y="522685"/>
            <a:ext cx="9008650" cy="27386"/>
          </a:xfrm>
          <a:prstGeom prst="rect">
            <a:avLst/>
          </a:prstGeom>
          <a:gradFill rotWithShape="1">
            <a:gsLst>
              <a:gs pos="0">
                <a:srgbClr val="003366">
                  <a:alpha val="10001"/>
                </a:srgbClr>
              </a:gs>
              <a:gs pos="50000">
                <a:schemeClr val="tx1"/>
              </a:gs>
              <a:gs pos="100000">
                <a:srgbClr val="003366">
                  <a:alpha val="10001"/>
                </a:srgbClr>
              </a:gs>
            </a:gsLst>
            <a:lin ang="0" scaled="1"/>
          </a:gradFill>
          <a:ln w="9525">
            <a:noFill/>
            <a:miter lim="800000"/>
            <a:headEnd/>
            <a:tailEnd/>
          </a:ln>
          <a:effectLst/>
        </p:spPr>
        <p:txBody>
          <a:bodyPr wrap="none" lIns="68537" tIns="34269" rIns="68537" bIns="34269" anchor="ctr"/>
          <a:lstStyle/>
          <a:p>
            <a:pPr>
              <a:defRPr/>
            </a:pPr>
            <a:endParaRPr lang="en-GB" sz="1350">
              <a:solidFill>
                <a:srgbClr val="000000"/>
              </a:solidFill>
              <a:latin typeface="Arial" charset="0"/>
            </a:endParaRPr>
          </a:p>
        </p:txBody>
      </p:sp>
      <p:sp>
        <p:nvSpPr>
          <p:cNvPr id="5" name="TextBox 4"/>
          <p:cNvSpPr txBox="1">
            <a:spLocks noChangeArrowheads="1"/>
          </p:cNvSpPr>
          <p:nvPr userDrawn="1"/>
        </p:nvSpPr>
        <p:spPr bwMode="auto">
          <a:xfrm>
            <a:off x="0" y="4935141"/>
            <a:ext cx="9144000"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defRPr/>
            </a:pPr>
            <a:r>
              <a:rPr lang="en-US" sz="975" b="1" dirty="0">
                <a:solidFill>
                  <a:srgbClr val="222268"/>
                </a:solidFill>
              </a:rPr>
              <a:t>13</a:t>
            </a:r>
            <a:r>
              <a:rPr lang="bg-BG" sz="975" b="1" dirty="0">
                <a:solidFill>
                  <a:srgbClr val="222268"/>
                </a:solidFill>
              </a:rPr>
              <a:t>.</a:t>
            </a:r>
            <a:r>
              <a:rPr lang="en-US" sz="975" b="1" dirty="0">
                <a:solidFill>
                  <a:srgbClr val="222268"/>
                </a:solidFill>
              </a:rPr>
              <a:t>09</a:t>
            </a:r>
            <a:r>
              <a:rPr lang="bg-BG" sz="975" b="1" dirty="0">
                <a:solidFill>
                  <a:srgbClr val="222268"/>
                </a:solidFill>
              </a:rPr>
              <a:t>.20</a:t>
            </a:r>
            <a:r>
              <a:rPr lang="en-US" sz="975" b="1" dirty="0">
                <a:solidFill>
                  <a:srgbClr val="222268"/>
                </a:solidFill>
              </a:rPr>
              <a:t>22</a:t>
            </a:r>
            <a:r>
              <a:rPr lang="bg-BG" sz="975" b="1" dirty="0">
                <a:solidFill>
                  <a:srgbClr val="222268"/>
                </a:solidFill>
              </a:rPr>
              <a:t>                                                           Въведение в ЦЕРН                                 </a:t>
            </a:r>
            <a:endParaRPr lang="en-GB" sz="975" b="1" dirty="0"/>
          </a:p>
        </p:txBody>
      </p:sp>
    </p:spTree>
    <p:extLst>
      <p:ext uri="{BB962C8B-B14F-4D97-AF65-F5344CB8AC3E}">
        <p14:creationId xmlns:p14="http://schemas.microsoft.com/office/powerpoint/2010/main" val="3417898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81534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4" r:id="rId14"/>
    <p:sldLayoutId id="2147483686" r:id="rId15"/>
    <p:sldLayoutId id="2147483716" r:id="rId16"/>
    <p:sldLayoutId id="2147483717" r:id="rId17"/>
  </p:sldLayoutIdLst>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eg"/><Relationship Id="rId7" Type="http://schemas.openxmlformats.org/officeDocument/2006/relationships/image" Target="../media/image34.jpeg"/><Relationship Id="rId12" Type="http://schemas.openxmlformats.org/officeDocument/2006/relationships/image" Target="../media/image39.jpe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33.jpeg"/><Relationship Id="rId11" Type="http://schemas.openxmlformats.org/officeDocument/2006/relationships/image" Target="../media/image38.jpe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42.jpeg"/><Relationship Id="rId4" Type="http://schemas.openxmlformats.org/officeDocument/2006/relationships/image" Target="../media/image41.jpeg"/></Relationships>
</file>

<file path=ppt/slides/_rels/slide14.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46.jpeg"/><Relationship Id="rId11" Type="http://schemas.openxmlformats.org/officeDocument/2006/relationships/image" Target="../media/image41.jpeg"/><Relationship Id="rId5" Type="http://schemas.openxmlformats.org/officeDocument/2006/relationships/image" Target="../media/image45.png"/><Relationship Id="rId10" Type="http://schemas.openxmlformats.org/officeDocument/2006/relationships/image" Target="../media/image8.png"/><Relationship Id="rId4" Type="http://schemas.openxmlformats.org/officeDocument/2006/relationships/image" Target="../media/image44.jpeg"/><Relationship Id="rId9"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g"/><Relationship Id="rId2" Type="http://schemas.openxmlformats.org/officeDocument/2006/relationships/image" Target="../media/image58.jpeg"/><Relationship Id="rId1" Type="http://schemas.openxmlformats.org/officeDocument/2006/relationships/slideLayout" Target="../slideLayouts/slideLayout10.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19.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jp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74.jpg"/><Relationship Id="rId5" Type="http://schemas.openxmlformats.org/officeDocument/2006/relationships/image" Target="../media/image73.jpg"/><Relationship Id="rId4" Type="http://schemas.openxmlformats.org/officeDocument/2006/relationships/image" Target="../media/image72.jpg"/></Relationships>
</file>

<file path=ppt/slides/_rels/slide2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78.jpeg"/><Relationship Id="rId7" Type="http://schemas.openxmlformats.org/officeDocument/2006/relationships/image" Target="../media/image82.jpeg"/><Relationship Id="rId2" Type="http://schemas.openxmlformats.org/officeDocument/2006/relationships/notesSlide" Target="../notesSlides/notesSlide19.xml"/><Relationship Id="rId1" Type="http://schemas.openxmlformats.org/officeDocument/2006/relationships/slideLayout" Target="../slideLayouts/slideLayout17.xml"/><Relationship Id="rId6" Type="http://schemas.openxmlformats.org/officeDocument/2006/relationships/image" Target="../media/image81.jpeg"/><Relationship Id="rId11" Type="http://schemas.openxmlformats.org/officeDocument/2006/relationships/image" Target="../media/image86.jpeg"/><Relationship Id="rId5" Type="http://schemas.openxmlformats.org/officeDocument/2006/relationships/image" Target="../media/image80.jpeg"/><Relationship Id="rId10" Type="http://schemas.openxmlformats.org/officeDocument/2006/relationships/image" Target="../media/image85.jpeg"/><Relationship Id="rId4" Type="http://schemas.openxmlformats.org/officeDocument/2006/relationships/image" Target="../media/image79.jpeg"/><Relationship Id="rId9" Type="http://schemas.openxmlformats.org/officeDocument/2006/relationships/image" Target="../media/image84.jpeg"/></Relationships>
</file>

<file path=ppt/slides/_rels/slide2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91.jpeg"/><Relationship Id="rId11" Type="http://schemas.openxmlformats.org/officeDocument/2006/relationships/image" Target="../media/image96.png"/><Relationship Id="rId5" Type="http://schemas.openxmlformats.org/officeDocument/2006/relationships/image" Target="../media/image90.jpeg"/><Relationship Id="rId10" Type="http://schemas.openxmlformats.org/officeDocument/2006/relationships/image" Target="../media/image95.jpeg"/><Relationship Id="rId4" Type="http://schemas.openxmlformats.org/officeDocument/2006/relationships/image" Target="../media/image89.jpeg"/><Relationship Id="rId9" Type="http://schemas.openxmlformats.org/officeDocument/2006/relationships/image" Target="../media/image94.jpeg"/></Relationships>
</file>

<file path=ppt/slides/_rels/slide2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10.xml"/><Relationship Id="rId5" Type="http://schemas.openxmlformats.org/officeDocument/2006/relationships/image" Target="../media/image102.jpeg"/><Relationship Id="rId4" Type="http://schemas.openxmlformats.org/officeDocument/2006/relationships/image" Target="../media/image101.png"/></Relationships>
</file>

<file path=ppt/slides/_rels/slide2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106.png"/><Relationship Id="rId4" Type="http://schemas.openxmlformats.org/officeDocument/2006/relationships/image" Target="../media/image105.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8" Type="http://schemas.openxmlformats.org/officeDocument/2006/relationships/image" Target="../media/image112.jpeg"/><Relationship Id="rId13" Type="http://schemas.openxmlformats.org/officeDocument/2006/relationships/diagramQuickStyle" Target="../diagrams/quickStyle1.xml"/><Relationship Id="rId3" Type="http://schemas.openxmlformats.org/officeDocument/2006/relationships/image" Target="../media/image108.jpeg"/><Relationship Id="rId7" Type="http://schemas.openxmlformats.org/officeDocument/2006/relationships/image" Target="../media/image111.jpeg"/><Relationship Id="rId12" Type="http://schemas.openxmlformats.org/officeDocument/2006/relationships/diagramLayout" Target="../diagrams/layout1.xml"/><Relationship Id="rId2" Type="http://schemas.openxmlformats.org/officeDocument/2006/relationships/image" Target="../media/image107.jpeg"/><Relationship Id="rId1" Type="http://schemas.openxmlformats.org/officeDocument/2006/relationships/slideLayout" Target="../slideLayouts/slideLayout10.xml"/><Relationship Id="rId6" Type="http://schemas.openxmlformats.org/officeDocument/2006/relationships/image" Target="../media/image110.jpeg"/><Relationship Id="rId11" Type="http://schemas.openxmlformats.org/officeDocument/2006/relationships/diagramData" Target="../diagrams/data1.xml"/><Relationship Id="rId5" Type="http://schemas.openxmlformats.org/officeDocument/2006/relationships/image" Target="../media/image62.jpeg"/><Relationship Id="rId15" Type="http://schemas.microsoft.com/office/2007/relationships/diagramDrawing" Target="../diagrams/drawing1.xml"/><Relationship Id="rId10" Type="http://schemas.openxmlformats.org/officeDocument/2006/relationships/image" Target="../media/image114.jpeg"/><Relationship Id="rId4" Type="http://schemas.openxmlformats.org/officeDocument/2006/relationships/image" Target="../media/image109.jpeg"/><Relationship Id="rId9" Type="http://schemas.openxmlformats.org/officeDocument/2006/relationships/image" Target="../media/image113.jpeg"/><Relationship Id="rId14" Type="http://schemas.openxmlformats.org/officeDocument/2006/relationships/diagramColors" Target="../diagrams/colors1.xml"/></Relationships>
</file>

<file path=ppt/slides/_rels/slide3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jpe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jpeg"/><Relationship Id="rId1" Type="http://schemas.openxmlformats.org/officeDocument/2006/relationships/slideLayout" Target="../slideLayouts/slideLayout10.xml"/><Relationship Id="rId4" Type="http://schemas.openxmlformats.org/officeDocument/2006/relationships/image" Target="../media/image120.png"/></Relationships>
</file>

<file path=ppt/slides/_rels/slide3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2.png"/><Relationship Id="rId7" Type="http://schemas.openxmlformats.org/officeDocument/2006/relationships/image" Target="../media/image31.png"/><Relationship Id="rId2" Type="http://schemas.openxmlformats.org/officeDocument/2006/relationships/image" Target="../media/image121.jpeg"/><Relationship Id="rId1" Type="http://schemas.openxmlformats.org/officeDocument/2006/relationships/slideLayout" Target="../slideLayouts/slideLayout10.xml"/><Relationship Id="rId6" Type="http://schemas.openxmlformats.org/officeDocument/2006/relationships/image" Target="../media/image124.png"/><Relationship Id="rId5" Type="http://schemas.openxmlformats.org/officeDocument/2006/relationships/image" Target="../media/image38.jpeg"/><Relationship Id="rId4" Type="http://schemas.openxmlformats.org/officeDocument/2006/relationships/image" Target="../media/image123.png"/><Relationship Id="rId9" Type="http://schemas.openxmlformats.org/officeDocument/2006/relationships/image" Target="../media/image126.jpeg"/></Relationships>
</file>

<file path=ppt/slides/_rels/slide35.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32.jpeg"/><Relationship Id="rId2" Type="http://schemas.openxmlformats.org/officeDocument/2006/relationships/image" Target="../media/image127.jpeg"/><Relationship Id="rId1" Type="http://schemas.openxmlformats.org/officeDocument/2006/relationships/slideLayout" Target="../slideLayouts/slideLayout10.xml"/><Relationship Id="rId6" Type="http://schemas.openxmlformats.org/officeDocument/2006/relationships/image" Target="../media/image131.jpeg"/><Relationship Id="rId5" Type="http://schemas.openxmlformats.org/officeDocument/2006/relationships/image" Target="../media/image130.jpeg"/><Relationship Id="rId4" Type="http://schemas.openxmlformats.org/officeDocument/2006/relationships/image" Target="../media/image129.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138.pn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8" Type="http://schemas.openxmlformats.org/officeDocument/2006/relationships/image" Target="../media/image140.jpeg"/><Relationship Id="rId3" Type="http://schemas.openxmlformats.org/officeDocument/2006/relationships/diagramLayout" Target="../diagrams/layout3.xml"/><Relationship Id="rId7" Type="http://schemas.openxmlformats.org/officeDocument/2006/relationships/image" Target="../media/image139.jpeg"/><Relationship Id="rId2" Type="http://schemas.openxmlformats.org/officeDocument/2006/relationships/diagramData" Target="../diagrams/data3.xml"/><Relationship Id="rId1" Type="http://schemas.openxmlformats.org/officeDocument/2006/relationships/slideLayout" Target="../slideLayouts/slideLayout1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8" Type="http://schemas.openxmlformats.org/officeDocument/2006/relationships/image" Target="../media/image147.jpeg"/><Relationship Id="rId3" Type="http://schemas.openxmlformats.org/officeDocument/2006/relationships/image" Target="../media/image142.jpeg"/><Relationship Id="rId7" Type="http://schemas.openxmlformats.org/officeDocument/2006/relationships/image" Target="../media/image146.jpeg"/><Relationship Id="rId12" Type="http://schemas.openxmlformats.org/officeDocument/2006/relationships/image" Target="../media/image151.png"/><Relationship Id="rId2" Type="http://schemas.openxmlformats.org/officeDocument/2006/relationships/image" Target="../media/image141.jpeg"/><Relationship Id="rId1" Type="http://schemas.openxmlformats.org/officeDocument/2006/relationships/slideLayout" Target="../slideLayouts/slideLayout10.xml"/><Relationship Id="rId6" Type="http://schemas.openxmlformats.org/officeDocument/2006/relationships/image" Target="../media/image145.png"/><Relationship Id="rId11" Type="http://schemas.openxmlformats.org/officeDocument/2006/relationships/image" Target="../media/image150.jpg"/><Relationship Id="rId5" Type="http://schemas.openxmlformats.org/officeDocument/2006/relationships/image" Target="../media/image144.png"/><Relationship Id="rId10" Type="http://schemas.openxmlformats.org/officeDocument/2006/relationships/image" Target="../media/image149.jpeg"/><Relationship Id="rId4" Type="http://schemas.openxmlformats.org/officeDocument/2006/relationships/image" Target="../media/image143.jpeg"/><Relationship Id="rId9" Type="http://schemas.openxmlformats.org/officeDocument/2006/relationships/image" Target="../media/image148.png"/></Relationships>
</file>

<file path=ppt/slides/_rels/slide42.xml.rels><?xml version="1.0" encoding="UTF-8" standalone="yes"?>
<Relationships xmlns="http://schemas.openxmlformats.org/package/2006/relationships"><Relationship Id="rId8" Type="http://schemas.openxmlformats.org/officeDocument/2006/relationships/image" Target="../media/image154.jpeg"/><Relationship Id="rId3" Type="http://schemas.openxmlformats.org/officeDocument/2006/relationships/hyperlink" Target="https://solvay-education-programme.web.cern.ch/" TargetMode="External"/><Relationship Id="rId7" Type="http://schemas.openxmlformats.org/officeDocument/2006/relationships/image" Target="../media/image153.jpeg"/><Relationship Id="rId2" Type="http://schemas.openxmlformats.org/officeDocument/2006/relationships/hyperlink" Target="http://cern.ch/bl4s" TargetMode="External"/><Relationship Id="rId1" Type="http://schemas.openxmlformats.org/officeDocument/2006/relationships/slideLayout" Target="../slideLayouts/slideLayout10.xml"/><Relationship Id="rId6" Type="http://schemas.openxmlformats.org/officeDocument/2006/relationships/image" Target="../media/image152.jpeg"/><Relationship Id="rId11" Type="http://schemas.openxmlformats.org/officeDocument/2006/relationships/image" Target="../media/image157.png"/><Relationship Id="rId5" Type="http://schemas.openxmlformats.org/officeDocument/2006/relationships/hyperlink" Target="https://scoollab.web.cern.ch/classroom-activities" TargetMode="External"/><Relationship Id="rId10" Type="http://schemas.openxmlformats.org/officeDocument/2006/relationships/image" Target="../media/image156.jpeg"/><Relationship Id="rId4" Type="http://schemas.openxmlformats.org/officeDocument/2006/relationships/hyperlink" Target="http://home.cern/students-educators" TargetMode="External"/><Relationship Id="rId9" Type="http://schemas.openxmlformats.org/officeDocument/2006/relationships/image" Target="../media/image155.jpeg"/></Relationships>
</file>

<file path=ppt/slides/_rels/slide43.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hyperlink" Target="https://indico.cern.ch/e/BGHSSIP17" TargetMode="External"/><Relationship Id="rId1" Type="http://schemas.openxmlformats.org/officeDocument/2006/relationships/slideLayout" Target="../slideLayouts/slideLayout10.xml"/><Relationship Id="rId5" Type="http://schemas.openxmlformats.org/officeDocument/2006/relationships/image" Target="../media/image160.png"/><Relationship Id="rId4" Type="http://schemas.openxmlformats.org/officeDocument/2006/relationships/image" Target="../media/image159.jpeg"/></Relationships>
</file>

<file path=ppt/slides/_rels/slide44.xml.rels><?xml version="1.0" encoding="UTF-8" standalone="yes"?>
<Relationships xmlns="http://schemas.openxmlformats.org/package/2006/relationships"><Relationship Id="rId8" Type="http://schemas.openxmlformats.org/officeDocument/2006/relationships/image" Target="../media/image167.jpg"/><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png"/><Relationship Id="rId1" Type="http://schemas.openxmlformats.org/officeDocument/2006/relationships/slideLayout" Target="../slideLayouts/slideLayout10.xml"/><Relationship Id="rId6" Type="http://schemas.openxmlformats.org/officeDocument/2006/relationships/image" Target="../media/image165.jpeg"/><Relationship Id="rId5" Type="http://schemas.openxmlformats.org/officeDocument/2006/relationships/image" Target="../media/image164.jpeg"/><Relationship Id="rId4" Type="http://schemas.openxmlformats.org/officeDocument/2006/relationships/image" Target="../media/image163.jpeg"/><Relationship Id="rId9" Type="http://schemas.openxmlformats.org/officeDocument/2006/relationships/image" Target="../media/image168.jpeg"/></Relationships>
</file>

<file path=ppt/slides/_rels/slide45.xml.rels><?xml version="1.0" encoding="UTF-8" standalone="yes"?>
<Relationships xmlns="http://schemas.openxmlformats.org/package/2006/relationships"><Relationship Id="rId8" Type="http://schemas.openxmlformats.org/officeDocument/2006/relationships/image" Target="../media/image175.jpeg"/><Relationship Id="rId3" Type="http://schemas.openxmlformats.org/officeDocument/2006/relationships/image" Target="../media/image170.png"/><Relationship Id="rId7" Type="http://schemas.openxmlformats.org/officeDocument/2006/relationships/image" Target="../media/image174.png"/><Relationship Id="rId2" Type="http://schemas.openxmlformats.org/officeDocument/2006/relationships/image" Target="../media/image169.png"/><Relationship Id="rId1" Type="http://schemas.openxmlformats.org/officeDocument/2006/relationships/slideLayout" Target="../slideLayouts/slideLayout10.xml"/><Relationship Id="rId6" Type="http://schemas.openxmlformats.org/officeDocument/2006/relationships/image" Target="../media/image173.jpeg"/><Relationship Id="rId5" Type="http://schemas.openxmlformats.org/officeDocument/2006/relationships/image" Target="../media/image172.jpeg"/><Relationship Id="rId4" Type="http://schemas.openxmlformats.org/officeDocument/2006/relationships/image" Target="../media/image171.jpeg"/><Relationship Id="rId9" Type="http://schemas.openxmlformats.org/officeDocument/2006/relationships/image" Target="../media/image176.jpeg"/></Relationships>
</file>

<file path=ppt/slides/_rels/slide46.xml.rels><?xml version="1.0" encoding="UTF-8" standalone="yes"?>
<Relationships xmlns="http://schemas.openxmlformats.org/package/2006/relationships"><Relationship Id="rId3" Type="http://schemas.openxmlformats.org/officeDocument/2006/relationships/image" Target="../media/image178.jpeg"/><Relationship Id="rId2" Type="http://schemas.openxmlformats.org/officeDocument/2006/relationships/image" Target="../media/image177.jpeg"/><Relationship Id="rId1" Type="http://schemas.openxmlformats.org/officeDocument/2006/relationships/slideLayout" Target="../slideLayouts/slideLayout10.xml"/><Relationship Id="rId6" Type="http://schemas.openxmlformats.org/officeDocument/2006/relationships/image" Target="../media/image181.jpeg"/><Relationship Id="rId5" Type="http://schemas.openxmlformats.org/officeDocument/2006/relationships/image" Target="../media/image180.jpeg"/><Relationship Id="rId4" Type="http://schemas.openxmlformats.org/officeDocument/2006/relationships/image" Target="../media/image179.jpeg"/></Relationships>
</file>

<file path=ppt/slides/_rels/slide47.xml.rels><?xml version="1.0" encoding="UTF-8" standalone="yes"?>
<Relationships xmlns="http://schemas.openxmlformats.org/package/2006/relationships"><Relationship Id="rId3" Type="http://schemas.openxmlformats.org/officeDocument/2006/relationships/image" Target="../media/image182.jpeg"/><Relationship Id="rId2" Type="http://schemas.openxmlformats.org/officeDocument/2006/relationships/hyperlink" Target="https://esplanade.web.cern.ch/bg" TargetMode="Externa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184.tiff"/><Relationship Id="rId2" Type="http://schemas.openxmlformats.org/officeDocument/2006/relationships/image" Target="../media/image183.png"/><Relationship Id="rId1" Type="http://schemas.openxmlformats.org/officeDocument/2006/relationships/slideLayout" Target="../slideLayouts/slideLayout10.xml"/><Relationship Id="rId5" Type="http://schemas.openxmlformats.org/officeDocument/2006/relationships/image" Target="../media/image186.tiff"/><Relationship Id="rId4" Type="http://schemas.openxmlformats.org/officeDocument/2006/relationships/image" Target="../media/image185.tiff"/></Relationships>
</file>

<file path=ppt/slides/_rels/slide49.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190.png"/><Relationship Id="rId5" Type="http://schemas.openxmlformats.org/officeDocument/2006/relationships/image" Target="../media/image189.jpeg"/><Relationship Id="rId4" Type="http://schemas.openxmlformats.org/officeDocument/2006/relationships/image" Target="../media/image188.pn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image" Target="../media/image191.jpeg"/><Relationship Id="rId1" Type="http://schemas.openxmlformats.org/officeDocument/2006/relationships/slideLayout" Target="../slideLayouts/slideLayout10.xml"/><Relationship Id="rId4" Type="http://schemas.openxmlformats.org/officeDocument/2006/relationships/image" Target="../media/image193.jpg"/></Relationships>
</file>

<file path=ppt/slides/_rels/slide51.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194.png"/><Relationship Id="rId1" Type="http://schemas.openxmlformats.org/officeDocument/2006/relationships/slideLayout" Target="../slideLayouts/slideLayout10.xml"/><Relationship Id="rId6" Type="http://schemas.openxmlformats.org/officeDocument/2006/relationships/image" Target="../media/image198.png"/><Relationship Id="rId5" Type="http://schemas.openxmlformats.org/officeDocument/2006/relationships/image" Target="../media/image197.jpeg"/><Relationship Id="rId4" Type="http://schemas.openxmlformats.org/officeDocument/2006/relationships/image" Target="../media/image196.png"/></Relationships>
</file>

<file path=ppt/slides/_rels/slide52.xml.rels><?xml version="1.0" encoding="UTF-8" standalone="yes"?>
<Relationships xmlns="http://schemas.openxmlformats.org/package/2006/relationships"><Relationship Id="rId3" Type="http://schemas.openxmlformats.org/officeDocument/2006/relationships/image" Target="../media/image199.jpe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29.png"/></Relationships>
</file>

<file path=ppt/slides/_rels/slide53.xml.rels><?xml version="1.0" encoding="UTF-8" standalone="yes"?>
<Relationships xmlns="http://schemas.openxmlformats.org/package/2006/relationships"><Relationship Id="rId8" Type="http://schemas.openxmlformats.org/officeDocument/2006/relationships/image" Target="../media/image205.png"/><Relationship Id="rId3" Type="http://schemas.openxmlformats.org/officeDocument/2006/relationships/image" Target="../media/image200.png"/><Relationship Id="rId7" Type="http://schemas.openxmlformats.org/officeDocument/2006/relationships/image" Target="../media/image204.jpeg"/><Relationship Id="rId12" Type="http://schemas.openxmlformats.org/officeDocument/2006/relationships/image" Target="../media/image208.jpeg"/><Relationship Id="rId2" Type="http://schemas.openxmlformats.org/officeDocument/2006/relationships/notesSlide" Target="../notesSlides/notesSlide26.xml"/><Relationship Id="rId1" Type="http://schemas.openxmlformats.org/officeDocument/2006/relationships/slideLayout" Target="../slideLayouts/slideLayout10.xml"/><Relationship Id="rId6" Type="http://schemas.openxmlformats.org/officeDocument/2006/relationships/image" Target="../media/image203.jpeg"/><Relationship Id="rId11" Type="http://schemas.openxmlformats.org/officeDocument/2006/relationships/image" Target="../media/image207.png"/><Relationship Id="rId5" Type="http://schemas.openxmlformats.org/officeDocument/2006/relationships/image" Target="../media/image202.jpeg"/><Relationship Id="rId10" Type="http://schemas.openxmlformats.org/officeDocument/2006/relationships/hyperlink" Target="http://www.cern.ch/" TargetMode="External"/><Relationship Id="rId4" Type="http://schemas.openxmlformats.org/officeDocument/2006/relationships/image" Target="../media/image201.jpeg"/><Relationship Id="rId9" Type="http://schemas.openxmlformats.org/officeDocument/2006/relationships/image" Target="../media/image206.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99AAC8-CCE6-6E4B-0BC2-9B5968BC7431}"/>
              </a:ext>
            </a:extLst>
          </p:cNvPr>
          <p:cNvSpPr txBox="1">
            <a:spLocks noChangeArrowheads="1"/>
          </p:cNvSpPr>
          <p:nvPr/>
        </p:nvSpPr>
        <p:spPr bwMode="auto">
          <a:xfrm>
            <a:off x="0" y="144381"/>
            <a:ext cx="9126582"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ts val="1800"/>
              </a:spcBef>
            </a:pPr>
            <a:r>
              <a:rPr lang="bg-BG" altLang="en-US" sz="3500" dirty="0"/>
              <a:t>Добре  дошли  в</a:t>
            </a:r>
            <a:endParaRPr lang="en-GB" altLang="en-US" sz="3500" dirty="0"/>
          </a:p>
        </p:txBody>
      </p:sp>
    </p:spTree>
    <p:extLst>
      <p:ext uri="{BB962C8B-B14F-4D97-AF65-F5344CB8AC3E}">
        <p14:creationId xmlns:p14="http://schemas.microsoft.com/office/powerpoint/2010/main" val="374824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flags"/>
          <p:cNvPicPr>
            <a:picLocks noChangeAspect="1" noChangeArrowheads="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0" y="0"/>
            <a:ext cx="9144000" cy="516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5" name="Footer Placeholder 1"/>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79876" name="Slide Number Placeholder 2"/>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A5DEC101-82BF-45B6-A256-C4067FE8A02D}"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10</a:t>
            </a:fld>
            <a:endParaRPr lang="en-US" altLang="en-US" sz="900">
              <a:solidFill>
                <a:srgbClr val="0967A4"/>
              </a:solidFill>
              <a:latin typeface="Helvetica" panose="020B0604020202020204" pitchFamily="34" charset="0"/>
              <a:ea typeface="MS PGothic" panose="020B0600070205080204" pitchFamily="34" charset="-128"/>
            </a:endParaRPr>
          </a:p>
        </p:txBody>
      </p:sp>
      <p:sp>
        <p:nvSpPr>
          <p:cNvPr id="79877" name="Slide Number Placeholder 1"/>
          <p:cNvSpPr txBox="1">
            <a:spLocks noGrp="1"/>
          </p:cNvSpPr>
          <p:nvPr/>
        </p:nvSpPr>
        <p:spPr bwMode="auto">
          <a:xfrm>
            <a:off x="6400800" y="4869657"/>
            <a:ext cx="16002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8A165FB8-B9FC-4030-8ABA-3023F550AE7E}" type="slidenum">
              <a:rPr lang="en-US" altLang="en-US" sz="900" b="1">
                <a:solidFill>
                  <a:srgbClr val="898989"/>
                </a:solidFill>
                <a:ea typeface="MS PGothic" panose="020B0600070205080204" pitchFamily="34" charset="-128"/>
              </a:rPr>
              <a:pPr algn="r" eaLnBrk="1" hangingPunct="1">
                <a:spcBef>
                  <a:spcPct val="0"/>
                </a:spcBef>
                <a:buFontTx/>
                <a:buNone/>
              </a:pPr>
              <a:t>10</a:t>
            </a:fld>
            <a:endParaRPr lang="en-US" altLang="en-US" sz="900" b="1">
              <a:solidFill>
                <a:srgbClr val="898989"/>
              </a:solidFill>
              <a:ea typeface="MS PGothic" panose="020B0600070205080204" pitchFamily="34" charset="-128"/>
            </a:endParaRPr>
          </a:p>
        </p:txBody>
      </p:sp>
      <p:sp>
        <p:nvSpPr>
          <p:cNvPr id="11" name="Rectangle 5"/>
          <p:cNvSpPr txBox="1">
            <a:spLocks noChangeArrowheads="1"/>
          </p:cNvSpPr>
          <p:nvPr/>
        </p:nvSpPr>
        <p:spPr bwMode="auto">
          <a:xfrm>
            <a:off x="126087" y="3416236"/>
            <a:ext cx="8938260" cy="1727264"/>
          </a:xfrm>
          <a:prstGeom prst="rect">
            <a:avLst/>
          </a:prstGeom>
          <a:gradFill rotWithShape="1">
            <a:gsLst>
              <a:gs pos="0">
                <a:srgbClr val="333399"/>
              </a:gs>
              <a:gs pos="100000">
                <a:srgbClr val="4F81BD">
                  <a:alpha val="67000"/>
                </a:srgbClr>
              </a:gs>
            </a:gsLst>
            <a:lin ang="3600000" scaled="0"/>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46050" indent="-146050">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90000"/>
              </a:lnSpc>
              <a:spcBef>
                <a:spcPct val="20000"/>
              </a:spcBef>
              <a:buFontTx/>
              <a:buChar char="•"/>
              <a:defRPr/>
            </a:pPr>
            <a:r>
              <a:rPr lang="en-GB" altLang="en-US" sz="1275" kern="0" dirty="0">
                <a:solidFill>
                  <a:srgbClr val="FFFF00"/>
                </a:solidFill>
                <a:ea typeface="MS PGothic" pitchFamily="34" charset="-128"/>
              </a:rPr>
              <a:t>2</a:t>
            </a:r>
            <a:r>
              <a:rPr lang="bg-BG" altLang="en-US" sz="1275" kern="0" dirty="0">
                <a:solidFill>
                  <a:srgbClr val="FFFF00"/>
                </a:solidFill>
                <a:ea typeface="MS PGothic" pitchFamily="34" charset="-128"/>
              </a:rPr>
              <a:t>3</a:t>
            </a:r>
            <a:r>
              <a:rPr lang="en-GB" altLang="en-US" sz="1275" kern="0" dirty="0">
                <a:solidFill>
                  <a:srgbClr val="FFFF00"/>
                </a:solidFill>
                <a:ea typeface="MS PGothic" pitchFamily="34" charset="-128"/>
              </a:rPr>
              <a:t> </a:t>
            </a:r>
            <a:r>
              <a:rPr lang="az-Cyrl-AZ" altLang="en-US" sz="1275" kern="0" dirty="0">
                <a:solidFill>
                  <a:srgbClr val="FFFF00"/>
                </a:solidFill>
                <a:ea typeface="MS PGothic" pitchFamily="34" charset="-128"/>
              </a:rPr>
              <a:t>страни</a:t>
            </a:r>
            <a:r>
              <a:rPr lang="bg-BG" altLang="en-US" sz="1275" kern="0" dirty="0">
                <a:solidFill>
                  <a:srgbClr val="FFFF00"/>
                </a:solidFill>
                <a:ea typeface="MS PGothic" pitchFamily="34" charset="-128"/>
              </a:rPr>
              <a:t>-членки</a:t>
            </a:r>
            <a:r>
              <a:rPr lang="en-GB" altLang="en-US" sz="1275" kern="0" dirty="0">
                <a:solidFill>
                  <a:srgbClr val="FFFF00"/>
                </a:solidFill>
                <a:ea typeface="MS PGothic" pitchFamily="34" charset="-128"/>
              </a:rPr>
              <a:t>:</a:t>
            </a:r>
            <a:r>
              <a:rPr lang="en-GB" altLang="en-US" sz="1275" kern="0" dirty="0">
                <a:solidFill>
                  <a:srgbClr val="000000"/>
                </a:solidFill>
                <a:ea typeface="MS PGothic" pitchFamily="34" charset="-128"/>
              </a:rPr>
              <a:t> </a:t>
            </a:r>
            <a:r>
              <a:rPr lang="bg-BG" altLang="en-US" sz="1275" kern="0" dirty="0">
                <a:solidFill>
                  <a:srgbClr val="FFFFFF"/>
                </a:solidFill>
              </a:rPr>
              <a:t>Австрия, Белгия</a:t>
            </a:r>
            <a:r>
              <a:rPr lang="en-GB" altLang="en-US" sz="1275" kern="0" dirty="0">
                <a:solidFill>
                  <a:srgbClr val="FFFFFF"/>
                </a:solidFill>
              </a:rPr>
              <a:t>, </a:t>
            </a:r>
            <a:r>
              <a:rPr lang="bg-BG" altLang="en-US" sz="1275" kern="0" dirty="0">
                <a:solidFill>
                  <a:srgbClr val="FFFFFF"/>
                </a:solidFill>
              </a:rPr>
              <a:t>България</a:t>
            </a:r>
            <a:r>
              <a:rPr lang="en-GB" altLang="en-US" sz="1275" kern="0" dirty="0">
                <a:solidFill>
                  <a:srgbClr val="FFFFFF"/>
                </a:solidFill>
              </a:rPr>
              <a:t>, </a:t>
            </a:r>
            <a:r>
              <a:rPr lang="bg-BG" altLang="en-US" sz="1275" kern="0" dirty="0">
                <a:solidFill>
                  <a:srgbClr val="FFFFFF"/>
                </a:solidFill>
              </a:rPr>
              <a:t>Великобритания, Германия</a:t>
            </a:r>
            <a:r>
              <a:rPr lang="en-GB" altLang="en-US" sz="1275" kern="0" dirty="0">
                <a:solidFill>
                  <a:srgbClr val="FFFFFF"/>
                </a:solidFill>
              </a:rPr>
              <a:t>, </a:t>
            </a:r>
            <a:r>
              <a:rPr lang="bg-BG" altLang="en-US" sz="1275" kern="0" dirty="0">
                <a:solidFill>
                  <a:srgbClr val="FFFFFF"/>
                </a:solidFill>
              </a:rPr>
              <a:t>Гърция</a:t>
            </a:r>
            <a:r>
              <a:rPr lang="en-GB" altLang="en-US" sz="1275" kern="0" dirty="0">
                <a:solidFill>
                  <a:srgbClr val="FFFFFF"/>
                </a:solidFill>
              </a:rPr>
              <a:t>, </a:t>
            </a:r>
            <a:r>
              <a:rPr lang="bg-BG" altLang="en-US" sz="1275" kern="0" dirty="0">
                <a:solidFill>
                  <a:srgbClr val="FFFFFF"/>
                </a:solidFill>
              </a:rPr>
              <a:t>Дания</a:t>
            </a:r>
            <a:r>
              <a:rPr lang="en-GB" altLang="en-US" sz="1275" kern="0" dirty="0">
                <a:solidFill>
                  <a:srgbClr val="FFFFFF"/>
                </a:solidFill>
              </a:rPr>
              <a:t>, </a:t>
            </a:r>
            <a:r>
              <a:rPr lang="bg-BG" altLang="en-US" sz="1400" kern="0" dirty="0">
                <a:solidFill>
                  <a:srgbClr val="FFFFFF"/>
                </a:solidFill>
              </a:rPr>
              <a:t>Естония</a:t>
            </a:r>
            <a:r>
              <a:rPr lang="en-US" altLang="en-US" sz="1400" kern="0" dirty="0">
                <a:solidFill>
                  <a:srgbClr val="FFFFFF"/>
                </a:solidFill>
              </a:rPr>
              <a:t>, </a:t>
            </a:r>
            <a:r>
              <a:rPr lang="bg-BG" altLang="en-US" sz="1275" kern="0" dirty="0">
                <a:solidFill>
                  <a:srgbClr val="FFFFFF"/>
                </a:solidFill>
              </a:rPr>
              <a:t>Израел</a:t>
            </a:r>
            <a:r>
              <a:rPr lang="en-GB" altLang="en-US" sz="1275" kern="0" dirty="0">
                <a:solidFill>
                  <a:srgbClr val="FFFFFF"/>
                </a:solidFill>
              </a:rPr>
              <a:t>, </a:t>
            </a:r>
            <a:r>
              <a:rPr lang="bg-BG" altLang="en-US" sz="1275" kern="0" dirty="0">
                <a:solidFill>
                  <a:srgbClr val="FFFFFF"/>
                </a:solidFill>
              </a:rPr>
              <a:t>Испания</a:t>
            </a:r>
            <a:r>
              <a:rPr lang="en-GB" altLang="en-US" sz="1275" kern="0" dirty="0">
                <a:solidFill>
                  <a:srgbClr val="FFFFFF"/>
                </a:solidFill>
              </a:rPr>
              <a:t>,</a:t>
            </a:r>
            <a:r>
              <a:rPr lang="bg-BG" altLang="en-US" sz="1275" kern="0" dirty="0">
                <a:solidFill>
                  <a:srgbClr val="FFFFFF"/>
                </a:solidFill>
              </a:rPr>
              <a:t> Италия</a:t>
            </a:r>
            <a:r>
              <a:rPr lang="en-GB" altLang="en-US" sz="1275" kern="0" dirty="0">
                <a:solidFill>
                  <a:srgbClr val="FFFFFF"/>
                </a:solidFill>
              </a:rPr>
              <a:t>, </a:t>
            </a:r>
            <a:r>
              <a:rPr lang="bg-BG" altLang="en-US" sz="1275" kern="0" dirty="0">
                <a:solidFill>
                  <a:srgbClr val="FFFFFF"/>
                </a:solidFill>
              </a:rPr>
              <a:t>Нидерландия</a:t>
            </a:r>
            <a:r>
              <a:rPr lang="en-GB" altLang="en-US" sz="1275" kern="0" dirty="0">
                <a:solidFill>
                  <a:srgbClr val="FFFFFF"/>
                </a:solidFill>
              </a:rPr>
              <a:t>, </a:t>
            </a:r>
            <a:r>
              <a:rPr lang="bg-BG" altLang="en-US" sz="1275" kern="0" dirty="0">
                <a:solidFill>
                  <a:srgbClr val="FFFFFF"/>
                </a:solidFill>
              </a:rPr>
              <a:t>Норвегия</a:t>
            </a:r>
            <a:r>
              <a:rPr lang="en-GB" altLang="en-US" sz="1275" kern="0" dirty="0">
                <a:solidFill>
                  <a:srgbClr val="FFFFFF"/>
                </a:solidFill>
              </a:rPr>
              <a:t>, </a:t>
            </a:r>
            <a:r>
              <a:rPr lang="bg-BG" altLang="en-US" sz="1275" kern="0" dirty="0">
                <a:solidFill>
                  <a:srgbClr val="FFFFFF"/>
                </a:solidFill>
              </a:rPr>
              <a:t>Полша</a:t>
            </a:r>
            <a:r>
              <a:rPr lang="en-GB" altLang="en-US" sz="1275" kern="0" dirty="0">
                <a:solidFill>
                  <a:srgbClr val="FFFFFF"/>
                </a:solidFill>
              </a:rPr>
              <a:t>, </a:t>
            </a:r>
            <a:r>
              <a:rPr lang="bg-BG" altLang="en-US" sz="1275" kern="0" dirty="0">
                <a:solidFill>
                  <a:srgbClr val="FFFFFF"/>
                </a:solidFill>
              </a:rPr>
              <a:t>Португалия</a:t>
            </a:r>
            <a:r>
              <a:rPr lang="en-GB" altLang="en-US" sz="1275" kern="0" dirty="0">
                <a:solidFill>
                  <a:srgbClr val="FFFFFF"/>
                </a:solidFill>
              </a:rPr>
              <a:t>, </a:t>
            </a:r>
            <a:r>
              <a:rPr lang="bg-BG" altLang="en-US" sz="1275" kern="0" dirty="0">
                <a:solidFill>
                  <a:srgbClr val="FFFFFF"/>
                </a:solidFill>
              </a:rPr>
              <a:t>Румъния, Сърбия, Словакия</a:t>
            </a:r>
            <a:r>
              <a:rPr lang="en-GB" altLang="en-US" sz="1275" kern="0" dirty="0">
                <a:solidFill>
                  <a:srgbClr val="FFFFFF"/>
                </a:solidFill>
              </a:rPr>
              <a:t>, </a:t>
            </a:r>
            <a:r>
              <a:rPr lang="bg-BG" altLang="en-US" sz="1275" kern="0" dirty="0">
                <a:solidFill>
                  <a:srgbClr val="FFFFFF"/>
                </a:solidFill>
              </a:rPr>
              <a:t>Унгария</a:t>
            </a:r>
            <a:r>
              <a:rPr lang="en-GB" altLang="en-US" sz="1275" kern="0" dirty="0">
                <a:solidFill>
                  <a:srgbClr val="FFFFFF"/>
                </a:solidFill>
              </a:rPr>
              <a:t>, </a:t>
            </a:r>
            <a:r>
              <a:rPr lang="bg-BG" altLang="en-US" sz="1275" kern="0" dirty="0">
                <a:solidFill>
                  <a:srgbClr val="FFFFFF"/>
                </a:solidFill>
              </a:rPr>
              <a:t>Финландия</a:t>
            </a:r>
            <a:r>
              <a:rPr lang="en-GB" altLang="en-US" sz="1275" kern="0" dirty="0">
                <a:solidFill>
                  <a:srgbClr val="FFFFFF"/>
                </a:solidFill>
              </a:rPr>
              <a:t>, </a:t>
            </a:r>
            <a:r>
              <a:rPr lang="bg-BG" altLang="en-US" sz="1275" kern="0" dirty="0">
                <a:solidFill>
                  <a:srgbClr val="FFFFFF"/>
                </a:solidFill>
              </a:rPr>
              <a:t>Франция, Чехия</a:t>
            </a:r>
            <a:r>
              <a:rPr lang="en-GB" altLang="en-US" sz="1275" kern="0" dirty="0">
                <a:solidFill>
                  <a:srgbClr val="FFFFFF"/>
                </a:solidFill>
              </a:rPr>
              <a:t>, </a:t>
            </a:r>
            <a:r>
              <a:rPr lang="bg-BG" altLang="en-US" sz="1275" kern="0" dirty="0">
                <a:solidFill>
                  <a:srgbClr val="FFFFFF"/>
                </a:solidFill>
              </a:rPr>
              <a:t>Швеция</a:t>
            </a:r>
            <a:r>
              <a:rPr lang="en-GB" altLang="en-US" sz="1275" kern="0" dirty="0">
                <a:solidFill>
                  <a:srgbClr val="FFFFFF"/>
                </a:solidFill>
              </a:rPr>
              <a:t>, </a:t>
            </a:r>
            <a:r>
              <a:rPr lang="bg-BG" altLang="en-US" sz="1275" kern="0" dirty="0">
                <a:solidFill>
                  <a:srgbClr val="FFFFFF"/>
                </a:solidFill>
              </a:rPr>
              <a:t>Швейцария, </a:t>
            </a:r>
            <a:endParaRPr lang="en-GB" altLang="en-US" sz="600" kern="0" dirty="0">
              <a:solidFill>
                <a:srgbClr val="FFFFFF"/>
              </a:solidFill>
              <a:ea typeface="MS PGothic" pitchFamily="34" charset="-128"/>
            </a:endParaRPr>
          </a:p>
          <a:p>
            <a:pPr>
              <a:lnSpc>
                <a:spcPct val="90000"/>
              </a:lnSpc>
              <a:spcBef>
                <a:spcPts val="900"/>
              </a:spcBef>
              <a:buFontTx/>
              <a:buChar char="•"/>
              <a:defRPr/>
            </a:pPr>
            <a:r>
              <a:rPr lang="en-GB" altLang="en-US" sz="1200" kern="0" dirty="0">
                <a:solidFill>
                  <a:srgbClr val="FFFF00"/>
                </a:solidFill>
                <a:ea typeface="MS PGothic" pitchFamily="34" charset="-128"/>
              </a:rPr>
              <a:t>3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 чакащи пълноправно членство</a:t>
            </a:r>
            <a:r>
              <a:rPr lang="bg-BG" altLang="en-US" sz="1200" kern="0" dirty="0">
                <a:solidFill>
                  <a:srgbClr val="FFFF00"/>
                </a:solidFill>
                <a:ea typeface="MS PGothic" pitchFamily="34" charset="-128"/>
              </a:rPr>
              <a:t>:</a:t>
            </a:r>
            <a:r>
              <a:rPr lang="bg-BG" altLang="en-US" sz="1200" kern="0" dirty="0">
                <a:solidFill>
                  <a:srgbClr val="FFFFFF"/>
                </a:solidFill>
              </a:rPr>
              <a:t> Кипър, Словения</a:t>
            </a:r>
          </a:p>
          <a:p>
            <a:pPr>
              <a:lnSpc>
                <a:spcPct val="90000"/>
              </a:lnSpc>
              <a:spcBef>
                <a:spcPts val="900"/>
              </a:spcBef>
              <a:buFontTx/>
              <a:buChar char="•"/>
              <a:defRPr/>
            </a:pPr>
            <a:r>
              <a:rPr lang="en-GB" altLang="en-US" sz="1200" kern="0" dirty="0">
                <a:solidFill>
                  <a:srgbClr val="FFFF00"/>
                </a:solidFill>
                <a:ea typeface="MS PGothic" pitchFamily="34" charset="-128"/>
              </a:rPr>
              <a:t>8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a:t>
            </a:r>
            <a:r>
              <a:rPr lang="en-GB" altLang="en-US" sz="1200" kern="0" dirty="0">
                <a:solidFill>
                  <a:srgbClr val="FFFF00"/>
                </a:solidFill>
                <a:ea typeface="MS PGothic" pitchFamily="34" charset="-128"/>
              </a:rPr>
              <a:t>:</a:t>
            </a:r>
            <a:r>
              <a:rPr lang="en-GB" altLang="en-US" sz="1200" kern="0" dirty="0">
                <a:solidFill>
                  <a:srgbClr val="FFFFFF"/>
                </a:solidFill>
              </a:rPr>
              <a:t> </a:t>
            </a:r>
            <a:r>
              <a:rPr lang="bg-BG" altLang="en-US" sz="1200" kern="0" dirty="0">
                <a:solidFill>
                  <a:srgbClr val="FFFFFF"/>
                </a:solidFill>
              </a:rPr>
              <a:t>Бразилия, Индия, Латвия, Литва, Пакистан, Турция</a:t>
            </a:r>
            <a:r>
              <a:rPr lang="en-GB" altLang="en-US" sz="1200" kern="0" dirty="0">
                <a:solidFill>
                  <a:srgbClr val="FFFFFF"/>
                </a:solidFill>
              </a:rPr>
              <a:t>, </a:t>
            </a:r>
            <a:r>
              <a:rPr lang="bg-BG" altLang="en-US" sz="1200" kern="0" dirty="0">
                <a:solidFill>
                  <a:srgbClr val="FFFFFF"/>
                </a:solidFill>
              </a:rPr>
              <a:t>Украйна, Хърватия</a:t>
            </a:r>
          </a:p>
          <a:p>
            <a:pPr>
              <a:lnSpc>
                <a:spcPct val="90000"/>
              </a:lnSpc>
              <a:spcBef>
                <a:spcPts val="900"/>
              </a:spcBef>
              <a:buFontTx/>
              <a:buChar char="•"/>
              <a:defRPr/>
            </a:pPr>
            <a:r>
              <a:rPr lang="en-US" altLang="en-US" sz="1200" kern="0" dirty="0">
                <a:solidFill>
                  <a:srgbClr val="FFFF00"/>
                </a:solidFill>
                <a:ea typeface="MS PGothic" pitchFamily="34" charset="-128"/>
              </a:rPr>
              <a:t>6 c</a:t>
            </a:r>
            <a:r>
              <a:rPr lang="bg-BG" altLang="en-US" sz="1200" kern="0" dirty="0">
                <a:solidFill>
                  <a:srgbClr val="FFFF00"/>
                </a:solidFill>
                <a:ea typeface="MS PGothic" pitchFamily="34" charset="-128"/>
              </a:rPr>
              <a:t>трани-наблюдатели</a:t>
            </a:r>
            <a:r>
              <a:rPr lang="en-GB" altLang="en-US" sz="1200" kern="0" dirty="0">
                <a:solidFill>
                  <a:srgbClr val="FFFF00"/>
                </a:solidFill>
                <a:ea typeface="MS PGothic" pitchFamily="34" charset="-128"/>
              </a:rPr>
              <a:t>:</a:t>
            </a:r>
            <a:r>
              <a:rPr lang="en-GB" altLang="en-US" sz="1200" kern="0" dirty="0">
                <a:solidFill>
                  <a:srgbClr val="000000"/>
                </a:solidFill>
                <a:ea typeface="MS PGothic" pitchFamily="34" charset="-128"/>
              </a:rPr>
              <a:t> </a:t>
            </a:r>
            <a:r>
              <a:rPr lang="bg-BG" altLang="en-US" sz="1200" kern="0" dirty="0">
                <a:solidFill>
                  <a:srgbClr val="FFFFFF"/>
                </a:solidFill>
              </a:rPr>
              <a:t>САЩ, Япония</a:t>
            </a:r>
            <a:r>
              <a:rPr lang="en-GB" altLang="en-US" sz="1200" kern="0" dirty="0">
                <a:solidFill>
                  <a:srgbClr val="FFFFFF"/>
                </a:solidFill>
              </a:rPr>
              <a:t>, </a:t>
            </a:r>
            <a:r>
              <a:rPr lang="bg-BG" altLang="en-US" sz="1200" kern="0" dirty="0">
                <a:solidFill>
                  <a:srgbClr val="FFFFFF"/>
                </a:solidFill>
              </a:rPr>
              <a:t>Европейската комисия, ЮНЕСКО, </a:t>
            </a:r>
            <a:r>
              <a:rPr lang="bg-BG" altLang="en-US" sz="1200" i="1" kern="0" dirty="0">
                <a:solidFill>
                  <a:srgbClr val="FF9933"/>
                </a:solidFill>
              </a:rPr>
              <a:t>Русия</a:t>
            </a:r>
            <a:r>
              <a:rPr lang="en-GB" altLang="en-US" sz="1200" i="1" kern="0" dirty="0">
                <a:solidFill>
                  <a:srgbClr val="FF9933"/>
                </a:solidFill>
              </a:rPr>
              <a:t>, </a:t>
            </a:r>
            <a:r>
              <a:rPr lang="bg-BG" altLang="en-US" sz="1200" i="1" kern="0" dirty="0">
                <a:solidFill>
                  <a:srgbClr val="FF9933"/>
                </a:solidFill>
              </a:rPr>
              <a:t>ОИЯИ – Дубна</a:t>
            </a:r>
          </a:p>
          <a:p>
            <a:pPr>
              <a:lnSpc>
                <a:spcPct val="90000"/>
              </a:lnSpc>
              <a:spcBef>
                <a:spcPts val="900"/>
              </a:spcBef>
              <a:buFontTx/>
              <a:buChar char="•"/>
              <a:defRPr/>
            </a:pPr>
            <a:r>
              <a:rPr lang="bg-BG" altLang="en-US" sz="1200" kern="0" dirty="0">
                <a:solidFill>
                  <a:srgbClr val="FFFF00"/>
                </a:solidFill>
                <a:ea typeface="MS PGothic" pitchFamily="34" charset="-128"/>
              </a:rPr>
              <a:t>&gt; 50 споразумения за сътрудничество с други страни и територии</a:t>
            </a:r>
            <a:endParaRPr lang="en-GB" altLang="en-US" sz="1200" i="1" kern="0" dirty="0">
              <a:solidFill>
                <a:srgbClr val="FF9933"/>
              </a:solidFill>
              <a:ea typeface="MS PGothic" pitchFamily="34" charset="-128"/>
            </a:endParaRPr>
          </a:p>
        </p:txBody>
      </p:sp>
      <p:sp>
        <p:nvSpPr>
          <p:cNvPr id="13" name="Rectangle 4"/>
          <p:cNvSpPr txBox="1">
            <a:spLocks noChangeArrowheads="1"/>
          </p:cNvSpPr>
          <p:nvPr/>
        </p:nvSpPr>
        <p:spPr bwMode="auto">
          <a:xfrm>
            <a:off x="0" y="901013"/>
            <a:ext cx="5012293" cy="1028700"/>
          </a:xfrm>
          <a:prstGeom prst="rect">
            <a:avLst/>
          </a:prstGeom>
          <a:gradFill rotWithShape="1">
            <a:gsLst>
              <a:gs pos="0">
                <a:srgbClr val="333399">
                  <a:alpha val="70000"/>
                </a:srgbClr>
              </a:gs>
              <a:gs pos="100000">
                <a:srgbClr val="4F81BD">
                  <a:alpha val="67000"/>
                </a:srgbClr>
              </a:gs>
            </a:gsLst>
            <a:lin ang="5400000" scaled="1"/>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69863" indent="-169863">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80000"/>
              </a:lnSpc>
              <a:spcBef>
                <a:spcPct val="20000"/>
              </a:spcBef>
              <a:buFontTx/>
              <a:buChar char="•"/>
              <a:defRPr/>
            </a:pPr>
            <a:r>
              <a:rPr lang="en-GB" altLang="en-US" sz="1500" kern="0" dirty="0">
                <a:solidFill>
                  <a:srgbClr val="FFFFFF"/>
                </a:solidFill>
                <a:ea typeface="MS PGothic" pitchFamily="34" charset="-128"/>
              </a:rPr>
              <a:t>~ 2</a:t>
            </a:r>
            <a:r>
              <a:rPr lang="bg-BG" altLang="en-US" sz="1500" kern="0" dirty="0">
                <a:solidFill>
                  <a:srgbClr val="FFFFFF"/>
                </a:solidFill>
                <a:ea typeface="MS PGothic" pitchFamily="34" charset="-128"/>
              </a:rPr>
              <a:t> 666</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щатни служители</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1002</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млади специалисти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513</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други </a:t>
            </a:r>
            <a:r>
              <a:rPr lang="bg-BG" altLang="en-US" sz="1500" kern="0" dirty="0">
                <a:solidFill>
                  <a:srgbClr val="FFFFFF"/>
                </a:solidFill>
              </a:rPr>
              <a:t>асоциирани</a:t>
            </a:r>
            <a:r>
              <a:rPr lang="en-GB" altLang="en-US" sz="1500" kern="0" dirty="0">
                <a:solidFill>
                  <a:srgbClr val="FFFFFF"/>
                </a:solidFill>
              </a:rPr>
              <a:t> </a:t>
            </a:r>
            <a:r>
              <a:rPr lang="bg-BG" altLang="en-US" sz="1500" kern="0" dirty="0">
                <a:solidFill>
                  <a:srgbClr val="FFFFFF"/>
                </a:solidFill>
                <a:ea typeface="MS PGothic" pitchFamily="34" charset="-128"/>
              </a:rPr>
              <a:t>служители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2 370</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участници по проекти (потребители)</a:t>
            </a:r>
          </a:p>
          <a:p>
            <a:pPr>
              <a:spcBef>
                <a:spcPct val="20000"/>
              </a:spcBef>
              <a:buFontTx/>
              <a:buChar char="•"/>
              <a:defRPr/>
            </a:pPr>
            <a:r>
              <a:rPr lang="bg-BG" altLang="en-US" sz="1500" kern="0" dirty="0">
                <a:solidFill>
                  <a:srgbClr val="FFFFFF"/>
                </a:solidFill>
                <a:ea typeface="MS PGothic" pitchFamily="34" charset="-128"/>
              </a:rPr>
              <a:t>Годишен бюджет</a:t>
            </a: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2</a:t>
            </a:r>
            <a:r>
              <a:rPr lang="en-GB" altLang="en-US" sz="1500" kern="0" dirty="0">
                <a:solidFill>
                  <a:srgbClr val="FFFFFF"/>
                </a:solidFill>
                <a:ea typeface="MS PGothic" pitchFamily="34" charset="-128"/>
              </a:rPr>
              <a:t>00 MCHF</a:t>
            </a:r>
          </a:p>
        </p:txBody>
      </p:sp>
      <p:sp>
        <p:nvSpPr>
          <p:cNvPr id="2" name="Rectangle 1"/>
          <p:cNvSpPr/>
          <p:nvPr/>
        </p:nvSpPr>
        <p:spPr>
          <a:xfrm>
            <a:off x="269749" y="98487"/>
            <a:ext cx="4233672" cy="704039"/>
          </a:xfrm>
          <a:prstGeom prst="rect">
            <a:avLst/>
          </a:prstGeom>
        </p:spPr>
        <p:txBody>
          <a:bodyPr wrap="square">
            <a:spAutoFit/>
          </a:bodyPr>
          <a:lstStyle/>
          <a:p>
            <a:pPr eaLnBrk="1" hangingPunct="1">
              <a:defRPr/>
            </a:pPr>
            <a:r>
              <a:rPr lang="en-GB" sz="1500" b="1" dirty="0">
                <a:solidFill>
                  <a:schemeClr val="accent1"/>
                </a:solidFill>
                <a:effectLst>
                  <a:outerShdw blurRad="38100" dist="38100" dir="2700000" algn="tl">
                    <a:srgbClr val="000000">
                      <a:alpha val="43137"/>
                    </a:srgbClr>
                  </a:outerShdw>
                </a:effectLst>
              </a:rPr>
              <a:t> </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Наука за мир</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     </a:t>
            </a:r>
            <a:br>
              <a:rPr lang="bg-BG" sz="1950" b="1" dirty="0">
                <a:solidFill>
                  <a:srgbClr val="FFFFFF"/>
                </a:solidFill>
                <a:effectLst>
                  <a:outerShdw blurRad="38100" dist="38100" dir="2700000" algn="tl">
                    <a:srgbClr val="000000">
                      <a:alpha val="43137"/>
                    </a:srgbClr>
                  </a:outerShdw>
                </a:effectLst>
              </a:rPr>
            </a:br>
            <a:r>
              <a:rPr lang="bg-BG" sz="1950" b="1" dirty="0">
                <a:solidFill>
                  <a:srgbClr val="FFFFFF"/>
                </a:solidFill>
                <a:effectLst>
                  <a:outerShdw blurRad="38100" dist="38100" dir="2700000" algn="tl">
                    <a:srgbClr val="000000">
                      <a:alpha val="43137"/>
                    </a:srgbClr>
                  </a:outerShdw>
                </a:effectLst>
              </a:rPr>
              <a:t> </a:t>
            </a:r>
            <a:r>
              <a:rPr lang="en-US" sz="1950" b="1" dirty="0">
                <a:solidFill>
                  <a:srgbClr val="FFFF00"/>
                </a:solidFill>
                <a:effectLst>
                  <a:outerShdw blurRad="38100" dist="38100" dir="2700000" algn="tl">
                    <a:srgbClr val="000000">
                      <a:alpha val="43137"/>
                    </a:srgbClr>
                  </a:outerShdw>
                </a:effectLst>
              </a:rPr>
              <a:t>CERN</a:t>
            </a:r>
            <a:r>
              <a:rPr lang="en-US" sz="1950" b="1" dirty="0">
                <a:solidFill>
                  <a:srgbClr val="FFFFFF"/>
                </a:solidFill>
                <a:effectLst>
                  <a:outerShdw blurRad="38100" dist="38100" dir="2700000" algn="tl">
                    <a:srgbClr val="000000">
                      <a:alpha val="43137"/>
                    </a:srgbClr>
                  </a:outerShdw>
                </a:effectLst>
              </a:rPr>
              <a:t> </a:t>
            </a:r>
            <a:r>
              <a:rPr lang="bg-BG" sz="2025" b="1" dirty="0">
                <a:solidFill>
                  <a:srgbClr val="FFFF00"/>
                </a:solidFill>
                <a:effectLst>
                  <a:outerShdw blurRad="38100" dist="38100" dir="2700000" algn="tl">
                    <a:srgbClr val="000000">
                      <a:alpha val="43137"/>
                    </a:srgbClr>
                  </a:outerShdw>
                </a:effectLst>
              </a:rPr>
              <a:t>днес</a:t>
            </a:r>
            <a:r>
              <a:rPr lang="en-GB" sz="2025" b="1" dirty="0">
                <a:solidFill>
                  <a:srgbClr val="FFFF00"/>
                </a:solidFill>
                <a:effectLst>
                  <a:outerShdw blurRad="38100" dist="38100" dir="2700000" algn="tl">
                    <a:srgbClr val="000000">
                      <a:alpha val="43137"/>
                    </a:srgbClr>
                  </a:outerShdw>
                </a:effectLst>
              </a:rPr>
              <a:t>: 2</a:t>
            </a:r>
            <a:r>
              <a:rPr lang="en-US" sz="2025" b="1" dirty="0">
                <a:solidFill>
                  <a:srgbClr val="FFFF00"/>
                </a:solidFill>
                <a:effectLst>
                  <a:outerShdw blurRad="38100" dist="38100" dir="2700000" algn="tl">
                    <a:srgbClr val="000000">
                      <a:alpha val="43137"/>
                    </a:srgbClr>
                  </a:outerShdw>
                </a:effectLst>
              </a:rPr>
              <a:t>4</a:t>
            </a:r>
            <a:r>
              <a:rPr lang="en-GB" sz="2025" b="1" dirty="0">
                <a:solidFill>
                  <a:srgbClr val="FFFF00"/>
                </a:solidFill>
                <a:effectLst>
                  <a:outerShdw blurRad="38100" dist="38100" dir="2700000" algn="tl">
                    <a:srgbClr val="000000">
                      <a:alpha val="43137"/>
                    </a:srgbClr>
                  </a:outerShdw>
                </a:effectLst>
              </a:rPr>
              <a:t> </a:t>
            </a:r>
            <a:r>
              <a:rPr lang="bg-BG" sz="2025" b="1" dirty="0">
                <a:solidFill>
                  <a:srgbClr val="FFFF00"/>
                </a:solidFill>
                <a:effectLst>
                  <a:outerShdw blurRad="38100" dist="38100" dir="2700000" algn="tl">
                    <a:srgbClr val="000000">
                      <a:alpha val="43137"/>
                    </a:srgbClr>
                  </a:outerShdw>
                </a:effectLst>
              </a:rPr>
              <a:t>страни членки</a:t>
            </a:r>
            <a:endParaRPr lang="en-GB" sz="2025"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062781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1560786" y="-20099"/>
            <a:ext cx="7583215" cy="458151"/>
          </a:xfrm>
        </p:spPr>
        <p:txBody>
          <a:bodyPr>
            <a:normAutofit/>
          </a:bodyPr>
          <a:lstStyle/>
          <a:p>
            <a:pPr algn="ctr"/>
            <a:r>
              <a:rPr lang="bg-BG" sz="2100" b="1" i="1" dirty="0"/>
              <a:t>Глобални Научни проекти</a:t>
            </a:r>
            <a:endParaRPr lang="en-US" sz="2100" b="1" i="1" dirty="0"/>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4294967295"/>
          </p:nvPr>
        </p:nvSpPr>
        <p:spPr/>
        <p:txBody>
          <a:bodyPr/>
          <a:lstStyle/>
          <a:p>
            <a:fld id="{E913BDB7-F1C9-3B45-B89F-58140BBE33A4}" type="datetime3">
              <a:rPr lang="de-CH" smtClean="0"/>
              <a:t>15/09/24</a:t>
            </a:fld>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4294967295"/>
          </p:nvPr>
        </p:nvSpPr>
        <p:spPr/>
        <p:txBody>
          <a:bodyPr/>
          <a:lstStyle/>
          <a:p>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4294967295"/>
          </p:nvPr>
        </p:nvSpPr>
        <p:spPr/>
        <p:txBody>
          <a:bodyPr/>
          <a:lstStyle/>
          <a:p>
            <a:fld id="{490AA3F6-1618-3548-975A-DD1A2939A246}" type="slidenum">
              <a:rPr lang="fr-FR" smtClean="0"/>
              <a:t>11</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057424" y="1238298"/>
            <a:ext cx="5030831" cy="248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TextBox 754">
            <a:extLst>
              <a:ext uri="{FF2B5EF4-FFF2-40B4-BE49-F238E27FC236}">
                <a16:creationId xmlns:a16="http://schemas.microsoft.com/office/drawing/2014/main" id="{370A23ED-C0A0-6B4C-8F18-70D93F06AEB8}"/>
              </a:ext>
            </a:extLst>
          </p:cNvPr>
          <p:cNvSpPr txBox="1"/>
          <p:nvPr/>
        </p:nvSpPr>
        <p:spPr>
          <a:xfrm>
            <a:off x="4116065" y="3524599"/>
            <a:ext cx="4809898" cy="1247279"/>
          </a:xfrm>
          <a:prstGeom prst="rect">
            <a:avLst/>
          </a:prstGeom>
          <a:noFill/>
        </p:spPr>
        <p:txBody>
          <a:bodyPr wrap="square" rtlCol="0" anchor="t" anchorCtr="0">
            <a:noAutofit/>
          </a:bodyPr>
          <a:lstStyle/>
          <a:p>
            <a:r>
              <a:rPr lang="en-US" sz="1200" dirty="0">
                <a:solidFill>
                  <a:schemeClr val="tx2">
                    <a:lumMod val="75000"/>
                    <a:lumOff val="25000"/>
                  </a:schemeClr>
                </a:solidFill>
              </a:rPr>
              <a:t>Non-Member States and Territories </a:t>
            </a:r>
            <a:r>
              <a:rPr lang="fr-FR" sz="1200" b="1" dirty="0">
                <a:solidFill>
                  <a:schemeClr val="tx2">
                    <a:lumMod val="75000"/>
                    <a:lumOff val="25000"/>
                  </a:schemeClr>
                </a:solidFill>
                <a:latin typeface="Arial" charset="0"/>
                <a:ea typeface="Arial" charset="0"/>
                <a:cs typeface="Arial" charset="0"/>
              </a:rPr>
              <a:t>1317</a:t>
            </a:r>
            <a:r>
              <a:rPr lang="fr-FR" sz="1200" dirty="0">
                <a:solidFill>
                  <a:schemeClr val="tx2">
                    <a:lumMod val="75000"/>
                    <a:lumOff val="25000"/>
                  </a:schemeClr>
                </a:solidFill>
                <a:latin typeface="Arial" charset="0"/>
                <a:ea typeface="Arial" charset="0"/>
                <a:cs typeface="Arial" charset="0"/>
              </a:rPr>
              <a:t> </a:t>
            </a:r>
            <a:endParaRPr lang="en-US" sz="1200" dirty="0">
              <a:solidFill>
                <a:schemeClr val="tx2">
                  <a:lumMod val="75000"/>
                  <a:lumOff val="25000"/>
                </a:schemeClr>
              </a:solidFill>
              <a:latin typeface="Arial" charset="0"/>
              <a:ea typeface="Arial" charset="0"/>
              <a:cs typeface="Arial" charset="0"/>
            </a:endParaRPr>
          </a:p>
          <a:p>
            <a:r>
              <a:rPr lang="en-US" sz="675" b="1" dirty="0">
                <a:solidFill>
                  <a:schemeClr val="tx2">
                    <a:lumMod val="75000"/>
                    <a:lumOff val="25000"/>
                  </a:schemeClr>
                </a:solidFill>
              </a:rPr>
              <a:t>Algeria 2</a:t>
            </a:r>
            <a:r>
              <a:rPr lang="en-US" sz="675" dirty="0">
                <a:solidFill>
                  <a:schemeClr val="tx2">
                    <a:lumMod val="75000"/>
                    <a:lumOff val="25000"/>
                  </a:schemeClr>
                </a:solidFill>
              </a:rPr>
              <a:t> –</a:t>
            </a:r>
            <a:r>
              <a:rPr lang="en-US" sz="675" b="1" dirty="0">
                <a:solidFill>
                  <a:schemeClr val="tx2">
                    <a:lumMod val="75000"/>
                    <a:lumOff val="25000"/>
                  </a:schemeClr>
                </a:solidFill>
              </a:rPr>
              <a:t> Argentina </a:t>
            </a:r>
            <a:r>
              <a:rPr lang="en-US" sz="675" dirty="0">
                <a:solidFill>
                  <a:schemeClr val="tx2">
                    <a:lumMod val="75000"/>
                    <a:lumOff val="25000"/>
                  </a:schemeClr>
                </a:solidFill>
              </a:rPr>
              <a:t>16 –</a:t>
            </a:r>
            <a:r>
              <a:rPr lang="en-US" sz="675" b="1" dirty="0">
                <a:solidFill>
                  <a:schemeClr val="tx2">
                    <a:lumMod val="75000"/>
                    <a:lumOff val="25000"/>
                  </a:schemeClr>
                </a:solidFill>
              </a:rPr>
              <a:t> Armenia </a:t>
            </a:r>
            <a:r>
              <a:rPr lang="en-US" sz="675" dirty="0">
                <a:solidFill>
                  <a:schemeClr val="tx2">
                    <a:lumMod val="75000"/>
                    <a:lumOff val="25000"/>
                  </a:schemeClr>
                </a:solidFill>
              </a:rPr>
              <a:t>16 –</a:t>
            </a:r>
            <a:r>
              <a:rPr lang="en-US" sz="675" b="1" dirty="0">
                <a:solidFill>
                  <a:schemeClr val="tx2">
                    <a:lumMod val="75000"/>
                    <a:lumOff val="25000"/>
                  </a:schemeClr>
                </a:solidFill>
              </a:rPr>
              <a:t> Australia </a:t>
            </a:r>
            <a:r>
              <a:rPr lang="en-US" sz="675" dirty="0">
                <a:solidFill>
                  <a:schemeClr val="tx2">
                    <a:lumMod val="75000"/>
                    <a:lumOff val="25000"/>
                  </a:schemeClr>
                </a:solidFill>
              </a:rPr>
              <a:t>26 –</a:t>
            </a:r>
            <a:r>
              <a:rPr lang="en-US" sz="675" b="1" dirty="0">
                <a:solidFill>
                  <a:schemeClr val="tx2">
                    <a:lumMod val="75000"/>
                    <a:lumOff val="25000"/>
                  </a:schemeClr>
                </a:solidFill>
              </a:rPr>
              <a:t> Azerbaijan </a:t>
            </a:r>
            <a:r>
              <a:rPr lang="en-US" sz="675" dirty="0">
                <a:solidFill>
                  <a:schemeClr val="tx2">
                    <a:lumMod val="75000"/>
                    <a:lumOff val="25000"/>
                  </a:schemeClr>
                </a:solidFill>
              </a:rPr>
              <a:t>3 –</a:t>
            </a:r>
            <a:r>
              <a:rPr lang="en-US" sz="675" b="1" dirty="0">
                <a:solidFill>
                  <a:schemeClr val="tx2">
                    <a:lumMod val="75000"/>
                    <a:lumOff val="25000"/>
                  </a:schemeClr>
                </a:solidFill>
              </a:rPr>
              <a:t> Bahrain</a:t>
            </a:r>
            <a:r>
              <a:rPr lang="en-US" sz="675" dirty="0">
                <a:solidFill>
                  <a:schemeClr val="tx2">
                    <a:lumMod val="75000"/>
                    <a:lumOff val="25000"/>
                  </a:schemeClr>
                </a:solidFill>
              </a:rPr>
              <a:t> 3 –</a:t>
            </a:r>
            <a:r>
              <a:rPr lang="en-US" sz="675" b="1" dirty="0">
                <a:solidFill>
                  <a:schemeClr val="tx2">
                    <a:lumMod val="75000"/>
                    <a:lumOff val="25000"/>
                  </a:schemeClr>
                </a:solidFill>
              </a:rPr>
              <a:t> Belarus 1</a:t>
            </a:r>
            <a:r>
              <a:rPr lang="en-US" sz="675" dirty="0">
                <a:solidFill>
                  <a:schemeClr val="tx2">
                    <a:lumMod val="75000"/>
                    <a:lumOff val="25000"/>
                  </a:schemeClr>
                </a:solidFill>
              </a:rPr>
              <a:t>4 - </a:t>
            </a:r>
            <a:r>
              <a:rPr lang="en-US" sz="675" b="1" dirty="0">
                <a:solidFill>
                  <a:schemeClr val="tx2">
                    <a:lumMod val="75000"/>
                    <a:lumOff val="25000"/>
                  </a:schemeClr>
                </a:solidFill>
              </a:rPr>
              <a:t>Canada 206</a:t>
            </a:r>
            <a:r>
              <a:rPr lang="en-US" sz="675" dirty="0">
                <a:solidFill>
                  <a:schemeClr val="tx2">
                    <a:lumMod val="75000"/>
                    <a:lumOff val="25000"/>
                  </a:schemeClr>
                </a:solidFill>
              </a:rPr>
              <a:t> –</a:t>
            </a:r>
            <a:r>
              <a:rPr lang="en-US" sz="675" b="1" dirty="0">
                <a:solidFill>
                  <a:schemeClr val="tx2">
                    <a:lumMod val="75000"/>
                    <a:lumOff val="25000"/>
                  </a:schemeClr>
                </a:solidFill>
              </a:rPr>
              <a:t> Chile 45</a:t>
            </a:r>
            <a:r>
              <a:rPr lang="en-US" sz="675" dirty="0">
                <a:solidFill>
                  <a:schemeClr val="tx2">
                    <a:lumMod val="75000"/>
                    <a:lumOff val="25000"/>
                  </a:schemeClr>
                </a:solidFill>
              </a:rPr>
              <a:t>  –</a:t>
            </a:r>
            <a:r>
              <a:rPr lang="en-US" sz="675" b="1" dirty="0">
                <a:solidFill>
                  <a:schemeClr val="tx2">
                    <a:lumMod val="75000"/>
                    <a:lumOff val="25000"/>
                  </a:schemeClr>
                </a:solidFill>
              </a:rPr>
              <a:t> China 414 - Colombia 24</a:t>
            </a:r>
            <a:r>
              <a:rPr lang="en-US" sz="675" dirty="0">
                <a:solidFill>
                  <a:schemeClr val="tx2">
                    <a:lumMod val="75000"/>
                    <a:lumOff val="25000"/>
                  </a:schemeClr>
                </a:solidFill>
              </a:rPr>
              <a:t> –</a:t>
            </a:r>
            <a:r>
              <a:rPr lang="en-US" sz="675" b="1" dirty="0">
                <a:solidFill>
                  <a:schemeClr val="tx2">
                    <a:lumMod val="75000"/>
                    <a:lumOff val="25000"/>
                  </a:schemeClr>
                </a:solidFill>
              </a:rPr>
              <a:t> Costa Rica 3 - Cuba </a:t>
            </a:r>
            <a:r>
              <a:rPr lang="en-US" sz="675" dirty="0">
                <a:solidFill>
                  <a:schemeClr val="tx2">
                    <a:lumMod val="75000"/>
                    <a:lumOff val="25000"/>
                  </a:schemeClr>
                </a:solidFill>
              </a:rPr>
              <a:t>3 –</a:t>
            </a:r>
            <a:r>
              <a:rPr lang="en-US" sz="675" b="1" dirty="0">
                <a:solidFill>
                  <a:schemeClr val="tx2">
                    <a:lumMod val="75000"/>
                    <a:lumOff val="25000"/>
                  </a:schemeClr>
                </a:solidFill>
              </a:rPr>
              <a:t> Ecuador 4</a:t>
            </a:r>
            <a:r>
              <a:rPr lang="en-US" sz="675" dirty="0">
                <a:solidFill>
                  <a:schemeClr val="tx2">
                    <a:lumMod val="75000"/>
                    <a:lumOff val="25000"/>
                  </a:schemeClr>
                </a:solidFill>
              </a:rPr>
              <a:t> –</a:t>
            </a:r>
            <a:r>
              <a:rPr lang="en-US" sz="675" b="1" dirty="0">
                <a:solidFill>
                  <a:schemeClr val="tx2">
                    <a:lumMod val="75000"/>
                    <a:lumOff val="25000"/>
                  </a:schemeClr>
                </a:solidFill>
              </a:rPr>
              <a:t> Egypt 24</a:t>
            </a:r>
            <a:r>
              <a:rPr lang="en-US" sz="675" dirty="0">
                <a:solidFill>
                  <a:schemeClr val="tx2">
                    <a:lumMod val="75000"/>
                    <a:lumOff val="25000"/>
                  </a:schemeClr>
                </a:solidFill>
              </a:rPr>
              <a:t> –</a:t>
            </a:r>
            <a:r>
              <a:rPr lang="en-US" sz="675" b="1" dirty="0">
                <a:solidFill>
                  <a:schemeClr val="tx2">
                    <a:lumMod val="75000"/>
                    <a:lumOff val="25000"/>
                  </a:schemeClr>
                </a:solidFill>
              </a:rPr>
              <a:t> Georgia </a:t>
            </a:r>
            <a:r>
              <a:rPr lang="en-US" sz="675" dirty="0">
                <a:solidFill>
                  <a:schemeClr val="tx2">
                    <a:lumMod val="75000"/>
                    <a:lumOff val="25000"/>
                  </a:schemeClr>
                </a:solidFill>
              </a:rPr>
              <a:t>34 –</a:t>
            </a:r>
            <a:r>
              <a:rPr lang="en-US" sz="675" b="1" dirty="0">
                <a:solidFill>
                  <a:schemeClr val="tx2">
                    <a:lumMod val="75000"/>
                    <a:lumOff val="25000"/>
                  </a:schemeClr>
                </a:solidFill>
              </a:rPr>
              <a:t> Hong Kong </a:t>
            </a:r>
            <a:r>
              <a:rPr lang="en-US" sz="675" dirty="0">
                <a:solidFill>
                  <a:schemeClr val="tx2">
                    <a:lumMod val="75000"/>
                    <a:lumOff val="25000"/>
                  </a:schemeClr>
                </a:solidFill>
              </a:rPr>
              <a:t>15 - </a:t>
            </a:r>
            <a:r>
              <a:rPr lang="en-US" sz="675" b="1" dirty="0">
                <a:solidFill>
                  <a:schemeClr val="tx2">
                    <a:lumMod val="75000"/>
                    <a:lumOff val="25000"/>
                  </a:schemeClr>
                </a:solidFill>
              </a:rPr>
              <a:t>Iceland </a:t>
            </a:r>
            <a:r>
              <a:rPr lang="en-US" sz="675" dirty="0">
                <a:solidFill>
                  <a:schemeClr val="tx2">
                    <a:lumMod val="75000"/>
                    <a:lumOff val="25000"/>
                  </a:schemeClr>
                </a:solidFill>
              </a:rPr>
              <a:t>3 –</a:t>
            </a:r>
            <a:r>
              <a:rPr lang="en-US" sz="675" b="1" dirty="0">
                <a:solidFill>
                  <a:schemeClr val="tx2">
                    <a:lumMod val="75000"/>
                    <a:lumOff val="25000"/>
                  </a:schemeClr>
                </a:solidFill>
              </a:rPr>
              <a:t> Indonesia 7</a:t>
            </a:r>
            <a:r>
              <a:rPr lang="en-US" sz="675" dirty="0">
                <a:solidFill>
                  <a:schemeClr val="tx2">
                    <a:lumMod val="75000"/>
                    <a:lumOff val="25000"/>
                  </a:schemeClr>
                </a:solidFill>
              </a:rPr>
              <a:t> –</a:t>
            </a:r>
            <a:r>
              <a:rPr lang="en-US" sz="675" b="1" dirty="0">
                <a:solidFill>
                  <a:schemeClr val="tx2">
                    <a:lumMod val="75000"/>
                    <a:lumOff val="25000"/>
                  </a:schemeClr>
                </a:solidFill>
              </a:rPr>
              <a:t> Iran </a:t>
            </a:r>
            <a:r>
              <a:rPr lang="en-US" sz="675" dirty="0">
                <a:solidFill>
                  <a:schemeClr val="tx2">
                    <a:lumMod val="75000"/>
                    <a:lumOff val="25000"/>
                  </a:schemeClr>
                </a:solidFill>
              </a:rPr>
              <a:t>14 –</a:t>
            </a:r>
            <a:r>
              <a:rPr lang="en-US" sz="675" b="1" dirty="0">
                <a:solidFill>
                  <a:schemeClr val="tx2">
                    <a:lumMod val="75000"/>
                    <a:lumOff val="25000"/>
                  </a:schemeClr>
                </a:solidFill>
              </a:rPr>
              <a:t> Ireland 4 </a:t>
            </a:r>
            <a:r>
              <a:rPr lang="en-US" sz="675" dirty="0">
                <a:solidFill>
                  <a:schemeClr val="tx2">
                    <a:lumMod val="75000"/>
                    <a:lumOff val="25000"/>
                  </a:schemeClr>
                </a:solidFill>
              </a:rPr>
              <a:t>–</a:t>
            </a:r>
            <a:r>
              <a:rPr lang="en-US" sz="675" b="1" dirty="0">
                <a:solidFill>
                  <a:schemeClr val="tx2">
                    <a:lumMod val="75000"/>
                    <a:lumOff val="25000"/>
                  </a:schemeClr>
                </a:solidFill>
              </a:rPr>
              <a:t> Jordan 3 </a:t>
            </a:r>
            <a:r>
              <a:rPr lang="en-US" sz="675" dirty="0">
                <a:solidFill>
                  <a:schemeClr val="tx2">
                    <a:lumMod val="75000"/>
                    <a:lumOff val="25000"/>
                  </a:schemeClr>
                </a:solidFill>
              </a:rPr>
              <a:t>–</a:t>
            </a:r>
            <a:r>
              <a:rPr lang="en-US" sz="675" b="1" dirty="0">
                <a:solidFill>
                  <a:schemeClr val="tx2">
                    <a:lumMod val="75000"/>
                    <a:lumOff val="25000"/>
                  </a:schemeClr>
                </a:solidFill>
              </a:rPr>
              <a:t> Kuwait 2</a:t>
            </a:r>
            <a:r>
              <a:rPr lang="en-US" sz="675" dirty="0">
                <a:solidFill>
                  <a:schemeClr val="tx2">
                    <a:lumMod val="75000"/>
                    <a:lumOff val="25000"/>
                  </a:schemeClr>
                </a:solidFill>
              </a:rPr>
              <a:t> –</a:t>
            </a:r>
            <a:r>
              <a:rPr lang="en-US" sz="675" b="1" dirty="0">
                <a:solidFill>
                  <a:schemeClr val="tx2">
                    <a:lumMod val="75000"/>
                    <a:lumOff val="25000"/>
                  </a:schemeClr>
                </a:solidFill>
              </a:rPr>
              <a:t> Lebanon 7</a:t>
            </a:r>
            <a:r>
              <a:rPr lang="en-US" sz="675" dirty="0">
                <a:solidFill>
                  <a:schemeClr val="tx2">
                    <a:lumMod val="75000"/>
                    <a:lumOff val="25000"/>
                  </a:schemeClr>
                </a:solidFill>
              </a:rPr>
              <a:t> – M</a:t>
            </a:r>
            <a:r>
              <a:rPr lang="en-US" sz="675" b="1" dirty="0">
                <a:solidFill>
                  <a:schemeClr val="tx2">
                    <a:lumMod val="75000"/>
                    <a:lumOff val="25000"/>
                  </a:schemeClr>
                </a:solidFill>
              </a:rPr>
              <a:t>adagascar </a:t>
            </a:r>
            <a:r>
              <a:rPr lang="en-US" sz="675" dirty="0">
                <a:solidFill>
                  <a:schemeClr val="tx2">
                    <a:lumMod val="75000"/>
                    <a:lumOff val="25000"/>
                  </a:schemeClr>
                </a:solidFill>
              </a:rPr>
              <a:t>1</a:t>
            </a:r>
          </a:p>
          <a:p>
            <a:r>
              <a:rPr lang="en-US" sz="675" b="1" dirty="0">
                <a:solidFill>
                  <a:schemeClr val="tx2">
                    <a:lumMod val="75000"/>
                    <a:lumOff val="25000"/>
                  </a:schemeClr>
                </a:solidFill>
              </a:rPr>
              <a:t>Malaysia </a:t>
            </a:r>
            <a:r>
              <a:rPr lang="en-US" sz="675" dirty="0">
                <a:solidFill>
                  <a:schemeClr val="tx2">
                    <a:lumMod val="75000"/>
                    <a:lumOff val="25000"/>
                  </a:schemeClr>
                </a:solidFill>
              </a:rPr>
              <a:t>4 –</a:t>
            </a:r>
            <a:r>
              <a:rPr lang="en-US" sz="675" b="1" dirty="0">
                <a:solidFill>
                  <a:schemeClr val="tx2">
                    <a:lumMod val="75000"/>
                    <a:lumOff val="25000"/>
                  </a:schemeClr>
                </a:solidFill>
              </a:rPr>
              <a:t> Malta 1</a:t>
            </a:r>
            <a:r>
              <a:rPr lang="en-US" sz="675" dirty="0">
                <a:solidFill>
                  <a:schemeClr val="tx2">
                    <a:lumMod val="75000"/>
                    <a:lumOff val="25000"/>
                  </a:schemeClr>
                </a:solidFill>
              </a:rPr>
              <a:t> – </a:t>
            </a:r>
            <a:r>
              <a:rPr lang="en-US" sz="675" b="1" dirty="0">
                <a:solidFill>
                  <a:schemeClr val="tx2">
                    <a:lumMod val="75000"/>
                    <a:lumOff val="25000"/>
                  </a:schemeClr>
                </a:solidFill>
              </a:rPr>
              <a:t>Mexico 56</a:t>
            </a:r>
            <a:r>
              <a:rPr lang="en-US" sz="675" dirty="0">
                <a:solidFill>
                  <a:schemeClr val="tx2">
                    <a:lumMod val="75000"/>
                    <a:lumOff val="25000"/>
                  </a:schemeClr>
                </a:solidFill>
              </a:rPr>
              <a:t> –</a:t>
            </a:r>
            <a:r>
              <a:rPr lang="en-US" sz="675" b="1" dirty="0">
                <a:solidFill>
                  <a:schemeClr val="tx2">
                    <a:lumMod val="75000"/>
                    <a:lumOff val="25000"/>
                  </a:schemeClr>
                </a:solidFill>
              </a:rPr>
              <a:t> Montenegro 3</a:t>
            </a:r>
            <a:r>
              <a:rPr lang="en-US" sz="675" dirty="0">
                <a:solidFill>
                  <a:schemeClr val="tx2">
                    <a:lumMod val="75000"/>
                    <a:lumOff val="25000"/>
                  </a:schemeClr>
                </a:solidFill>
              </a:rPr>
              <a:t> –</a:t>
            </a:r>
            <a:r>
              <a:rPr lang="en-US" sz="675" b="1" dirty="0">
                <a:solidFill>
                  <a:schemeClr val="tx2">
                    <a:lumMod val="75000"/>
                    <a:lumOff val="25000"/>
                  </a:schemeClr>
                </a:solidFill>
              </a:rPr>
              <a:t> Morocco </a:t>
            </a:r>
            <a:r>
              <a:rPr lang="en-US" sz="675" dirty="0">
                <a:solidFill>
                  <a:schemeClr val="tx2">
                    <a:lumMod val="75000"/>
                    <a:lumOff val="25000"/>
                  </a:schemeClr>
                </a:solidFill>
              </a:rPr>
              <a:t>18 –</a:t>
            </a:r>
            <a:r>
              <a:rPr lang="en-US" sz="675" b="1" dirty="0">
                <a:solidFill>
                  <a:schemeClr val="tx2">
                    <a:lumMod val="75000"/>
                    <a:lumOff val="25000"/>
                  </a:schemeClr>
                </a:solidFill>
              </a:rPr>
              <a:t> New Zealand 2</a:t>
            </a:r>
            <a:r>
              <a:rPr lang="en-US" sz="675" dirty="0">
                <a:solidFill>
                  <a:schemeClr val="tx2">
                    <a:lumMod val="75000"/>
                    <a:lumOff val="25000"/>
                  </a:schemeClr>
                </a:solidFill>
              </a:rPr>
              <a:t> – Nigeria 2 -</a:t>
            </a:r>
            <a:r>
              <a:rPr lang="en-US" sz="675" b="1" dirty="0">
                <a:solidFill>
                  <a:schemeClr val="tx2">
                    <a:lumMod val="75000"/>
                    <a:lumOff val="25000"/>
                  </a:schemeClr>
                </a:solidFill>
              </a:rPr>
              <a:t> Oman </a:t>
            </a:r>
            <a:r>
              <a:rPr lang="en-US" sz="675" dirty="0">
                <a:solidFill>
                  <a:schemeClr val="tx2">
                    <a:lumMod val="75000"/>
                    <a:lumOff val="25000"/>
                  </a:schemeClr>
                </a:solidFill>
              </a:rPr>
              <a:t>1 –</a:t>
            </a:r>
            <a:r>
              <a:rPr lang="en-US" sz="675" b="1" dirty="0">
                <a:solidFill>
                  <a:schemeClr val="tx2">
                    <a:lumMod val="75000"/>
                    <a:lumOff val="25000"/>
                  </a:schemeClr>
                </a:solidFill>
              </a:rPr>
              <a:t> Palestine 1 </a:t>
            </a:r>
            <a:r>
              <a:rPr lang="en-US" sz="675" dirty="0">
                <a:solidFill>
                  <a:schemeClr val="tx2">
                    <a:lumMod val="75000"/>
                    <a:lumOff val="25000"/>
                  </a:schemeClr>
                </a:solidFill>
              </a:rPr>
              <a:t>–  </a:t>
            </a:r>
            <a:r>
              <a:rPr lang="en-US" sz="675" b="1" dirty="0">
                <a:solidFill>
                  <a:schemeClr val="tx2">
                    <a:lumMod val="75000"/>
                    <a:lumOff val="25000"/>
                  </a:schemeClr>
                </a:solidFill>
              </a:rPr>
              <a:t>Peru 3</a:t>
            </a:r>
            <a:r>
              <a:rPr lang="en-US" sz="675" dirty="0">
                <a:solidFill>
                  <a:schemeClr val="tx2">
                    <a:lumMod val="75000"/>
                    <a:lumOff val="25000"/>
                  </a:schemeClr>
                </a:solidFill>
              </a:rPr>
              <a:t> –</a:t>
            </a:r>
            <a:r>
              <a:rPr lang="en-US" sz="675" b="1" dirty="0">
                <a:solidFill>
                  <a:schemeClr val="tx2">
                    <a:lumMod val="75000"/>
                    <a:lumOff val="25000"/>
                  </a:schemeClr>
                </a:solidFill>
              </a:rPr>
              <a:t> </a:t>
            </a:r>
            <a:r>
              <a:rPr lang="en-GB" sz="675" b="1" dirty="0">
                <a:solidFill>
                  <a:schemeClr val="tx2">
                    <a:lumMod val="75000"/>
                    <a:lumOff val="25000"/>
                  </a:schemeClr>
                </a:solidFill>
              </a:rPr>
              <a:t>Philippines </a:t>
            </a:r>
            <a:r>
              <a:rPr lang="en-GB" sz="675" dirty="0">
                <a:solidFill>
                  <a:schemeClr val="tx2">
                    <a:lumMod val="75000"/>
                    <a:lumOff val="25000"/>
                  </a:schemeClr>
                </a:solidFill>
              </a:rPr>
              <a:t>1 </a:t>
            </a:r>
            <a:r>
              <a:rPr lang="en-US" sz="675" dirty="0">
                <a:solidFill>
                  <a:schemeClr val="tx2">
                    <a:lumMod val="75000"/>
                    <a:lumOff val="25000"/>
                  </a:schemeClr>
                </a:solidFill>
              </a:rPr>
              <a:t>– </a:t>
            </a:r>
            <a:r>
              <a:rPr lang="en-US" sz="675" b="1" dirty="0">
                <a:solidFill>
                  <a:schemeClr val="tx2">
                    <a:lumMod val="75000"/>
                    <a:lumOff val="25000"/>
                  </a:schemeClr>
                </a:solidFill>
              </a:rPr>
              <a:t>Republic of Korea </a:t>
            </a:r>
            <a:r>
              <a:rPr lang="en-US" sz="675" dirty="0">
                <a:solidFill>
                  <a:schemeClr val="tx2">
                    <a:lumMod val="75000"/>
                    <a:lumOff val="25000"/>
                  </a:schemeClr>
                </a:solidFill>
              </a:rPr>
              <a:t>168 –</a:t>
            </a:r>
            <a:r>
              <a:rPr lang="en-US" sz="675" b="1" dirty="0">
                <a:solidFill>
                  <a:schemeClr val="tx2">
                    <a:lumMod val="75000"/>
                    <a:lumOff val="25000"/>
                  </a:schemeClr>
                </a:solidFill>
              </a:rPr>
              <a:t> Saudi Arabia 6 – South Africa 61 - Sri Lanka </a:t>
            </a:r>
            <a:r>
              <a:rPr lang="en-US" sz="675" dirty="0">
                <a:solidFill>
                  <a:schemeClr val="tx2">
                    <a:lumMod val="75000"/>
                    <a:lumOff val="25000"/>
                  </a:schemeClr>
                </a:solidFill>
              </a:rPr>
              <a:t>10 –</a:t>
            </a:r>
            <a:r>
              <a:rPr lang="en-US" sz="675" b="1" dirty="0">
                <a:solidFill>
                  <a:schemeClr val="tx2">
                    <a:lumMod val="75000"/>
                    <a:lumOff val="25000"/>
                  </a:schemeClr>
                </a:solidFill>
              </a:rPr>
              <a:t> Taiwan </a:t>
            </a:r>
            <a:r>
              <a:rPr lang="en-US" sz="675" dirty="0">
                <a:solidFill>
                  <a:schemeClr val="tx2">
                    <a:lumMod val="75000"/>
                    <a:lumOff val="25000"/>
                  </a:schemeClr>
                </a:solidFill>
              </a:rPr>
              <a:t>45 –</a:t>
            </a:r>
            <a:r>
              <a:rPr lang="en-US" sz="675" b="1" dirty="0">
                <a:solidFill>
                  <a:schemeClr val="tx2">
                    <a:lumMod val="75000"/>
                    <a:lumOff val="25000"/>
                  </a:schemeClr>
                </a:solidFill>
              </a:rPr>
              <a:t> Thailand 52</a:t>
            </a:r>
            <a:r>
              <a:rPr lang="en-US" sz="675" dirty="0">
                <a:solidFill>
                  <a:schemeClr val="tx2">
                    <a:lumMod val="75000"/>
                    <a:lumOff val="25000"/>
                  </a:schemeClr>
                </a:solidFill>
              </a:rPr>
              <a:t> – Tunisia 4 - </a:t>
            </a:r>
            <a:r>
              <a:rPr lang="en-US" sz="675" b="1" dirty="0">
                <a:solidFill>
                  <a:schemeClr val="tx2">
                    <a:lumMod val="75000"/>
                    <a:lumOff val="25000"/>
                  </a:schemeClr>
                </a:solidFill>
              </a:rPr>
              <a:t>United Arab Emirates 10 – Vietnam 1</a:t>
            </a:r>
            <a:endParaRPr lang="en-US" sz="675" dirty="0">
              <a:solidFill>
                <a:schemeClr val="tx2">
                  <a:lumMod val="75000"/>
                  <a:lumOff val="25000"/>
                </a:schemeClr>
              </a:solidFill>
            </a:endParaRPr>
          </a:p>
        </p:txBody>
      </p:sp>
      <p:sp>
        <p:nvSpPr>
          <p:cNvPr id="896" name="ZoneTexte 15">
            <a:extLst>
              <a:ext uri="{FF2B5EF4-FFF2-40B4-BE49-F238E27FC236}">
                <a16:creationId xmlns:a16="http://schemas.microsoft.com/office/drawing/2014/main" id="{9FCF8CFA-D161-954A-B280-A5DD293A3A7A}"/>
              </a:ext>
            </a:extLst>
          </p:cNvPr>
          <p:cNvSpPr txBox="1"/>
          <p:nvPr/>
        </p:nvSpPr>
        <p:spPr>
          <a:xfrm>
            <a:off x="206186" y="2154403"/>
            <a:ext cx="2517627" cy="776965"/>
          </a:xfrm>
          <a:prstGeom prst="rect">
            <a:avLst/>
          </a:prstGeom>
          <a:noFill/>
        </p:spPr>
        <p:txBody>
          <a:bodyPr wrap="square" lIns="0" tIns="0" rIns="0" bIns="0" rtlCol="0">
            <a:noAutofit/>
          </a:bodyPr>
          <a:lstStyle/>
          <a:p>
            <a:r>
              <a:rPr lang="en-US" sz="1200" b="1" dirty="0"/>
              <a:t>Member States 7438</a:t>
            </a:r>
            <a:endParaRPr lang="en-US" sz="1050" dirty="0"/>
          </a:p>
          <a:p>
            <a:r>
              <a:rPr lang="en-US" sz="675" b="1" dirty="0"/>
              <a:t>Austria 86</a:t>
            </a:r>
            <a:r>
              <a:rPr lang="en-US" sz="675" dirty="0"/>
              <a:t> –</a:t>
            </a:r>
            <a:r>
              <a:rPr lang="en-US" sz="675" b="1" dirty="0"/>
              <a:t> Belgium </a:t>
            </a:r>
            <a:r>
              <a:rPr lang="en-US" sz="675" dirty="0"/>
              <a:t>129 –</a:t>
            </a:r>
            <a:r>
              <a:rPr lang="en-US" sz="675" b="1" dirty="0"/>
              <a:t> Bulgaria 46</a:t>
            </a:r>
            <a:r>
              <a:rPr lang="en-US" sz="675" dirty="0"/>
              <a:t> –</a:t>
            </a:r>
            <a:r>
              <a:rPr lang="en-US" sz="675" b="1" dirty="0"/>
              <a:t> Czech Republic </a:t>
            </a:r>
            <a:r>
              <a:rPr lang="en-US" sz="675" dirty="0"/>
              <a:t>252 </a:t>
            </a:r>
            <a:r>
              <a:rPr lang="en-US" sz="675" b="1" dirty="0"/>
              <a:t>Denmark</a:t>
            </a:r>
            <a:r>
              <a:rPr lang="en-US" sz="675" dirty="0"/>
              <a:t> 47 –</a:t>
            </a:r>
            <a:r>
              <a:rPr lang="en-US" sz="675" b="1" dirty="0"/>
              <a:t> Finland 88</a:t>
            </a:r>
            <a:r>
              <a:rPr lang="en-US" sz="675" dirty="0"/>
              <a:t> –</a:t>
            </a:r>
            <a:r>
              <a:rPr lang="en-US" sz="675" b="1" dirty="0"/>
              <a:t> France </a:t>
            </a:r>
            <a:r>
              <a:rPr lang="en-US" sz="675" dirty="0"/>
              <a:t>842 –</a:t>
            </a:r>
            <a:r>
              <a:rPr lang="en-US" sz="675" b="1" dirty="0"/>
              <a:t> Germany </a:t>
            </a:r>
            <a:r>
              <a:rPr lang="en-US" sz="675" dirty="0"/>
              <a:t>1296 </a:t>
            </a:r>
            <a:r>
              <a:rPr lang="en-US" sz="675" b="1" dirty="0"/>
              <a:t>Greece </a:t>
            </a:r>
            <a:r>
              <a:rPr lang="en-US" sz="675" dirty="0"/>
              <a:t>112 –</a:t>
            </a:r>
            <a:r>
              <a:rPr lang="en-US" sz="675" b="1" dirty="0"/>
              <a:t> Hungary 80</a:t>
            </a:r>
            <a:r>
              <a:rPr lang="en-US" sz="675" dirty="0"/>
              <a:t> –</a:t>
            </a:r>
            <a:r>
              <a:rPr lang="en-US" sz="675" b="1" dirty="0"/>
              <a:t> Israel 74</a:t>
            </a:r>
            <a:r>
              <a:rPr lang="en-US" sz="675" dirty="0"/>
              <a:t> –</a:t>
            </a:r>
            <a:r>
              <a:rPr lang="en-US" sz="675" b="1" dirty="0"/>
              <a:t> Italy </a:t>
            </a:r>
            <a:r>
              <a:rPr lang="en-US" sz="675" dirty="0"/>
              <a:t>1609 </a:t>
            </a:r>
          </a:p>
          <a:p>
            <a:r>
              <a:rPr lang="en-US" sz="675" b="1" dirty="0"/>
              <a:t>Netherlands </a:t>
            </a:r>
            <a:r>
              <a:rPr lang="en-US" sz="675" dirty="0"/>
              <a:t>167 –</a:t>
            </a:r>
            <a:r>
              <a:rPr lang="en-US" sz="675" b="1" dirty="0"/>
              <a:t> Norway</a:t>
            </a:r>
            <a:r>
              <a:rPr lang="en-US" sz="675" dirty="0"/>
              <a:t> 77 –</a:t>
            </a:r>
            <a:r>
              <a:rPr lang="en-US" sz="675" b="1" dirty="0"/>
              <a:t> Poland 322</a:t>
            </a:r>
            <a:r>
              <a:rPr lang="en-US" sz="675" dirty="0"/>
              <a:t> –</a:t>
            </a:r>
            <a:r>
              <a:rPr lang="en-US" sz="675" b="1" dirty="0"/>
              <a:t> Portugal 105</a:t>
            </a:r>
            <a:r>
              <a:rPr lang="en-US" sz="675" dirty="0"/>
              <a:t> </a:t>
            </a:r>
            <a:r>
              <a:rPr lang="en-US" sz="675" b="1" dirty="0"/>
              <a:t>Romania </a:t>
            </a:r>
            <a:r>
              <a:rPr lang="en-US" sz="675" dirty="0"/>
              <a:t>113 –</a:t>
            </a:r>
            <a:r>
              <a:rPr lang="en-US" sz="675" b="1" dirty="0"/>
              <a:t> Serbia </a:t>
            </a:r>
            <a:r>
              <a:rPr lang="en-US" sz="675" dirty="0"/>
              <a:t>38 –</a:t>
            </a:r>
            <a:r>
              <a:rPr lang="en-US" sz="675" b="1" dirty="0"/>
              <a:t> Slovakia </a:t>
            </a:r>
            <a:r>
              <a:rPr lang="en-US" sz="675" dirty="0"/>
              <a:t>67 –</a:t>
            </a:r>
            <a:r>
              <a:rPr lang="en-US" sz="675" b="1" dirty="0"/>
              <a:t> Spain 413 </a:t>
            </a:r>
            <a:br>
              <a:rPr lang="en-US" sz="675" b="1" dirty="0"/>
            </a:br>
            <a:r>
              <a:rPr lang="en-US" sz="675" b="1" dirty="0"/>
              <a:t>Sweden 106</a:t>
            </a:r>
            <a:r>
              <a:rPr lang="en-US" sz="675" dirty="0"/>
              <a:t> –</a:t>
            </a:r>
            <a:r>
              <a:rPr lang="en-US" sz="675" b="1" dirty="0"/>
              <a:t> Switzerland 419</a:t>
            </a:r>
            <a:r>
              <a:rPr lang="en-US" sz="675" dirty="0"/>
              <a:t> –</a:t>
            </a:r>
            <a:r>
              <a:rPr lang="en-US" sz="675" b="1" dirty="0"/>
              <a:t> United Kingdom</a:t>
            </a:r>
            <a:r>
              <a:rPr lang="en-US" sz="675" dirty="0"/>
              <a:t> 950</a:t>
            </a:r>
            <a:r>
              <a:rPr lang="en-US" sz="675" b="1" dirty="0"/>
              <a:t> </a:t>
            </a:r>
            <a:endParaRPr lang="en-US" sz="675"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45302" y="2983612"/>
            <a:ext cx="4146811" cy="1371535"/>
          </a:xfrm>
          <a:prstGeom prst="rect">
            <a:avLst/>
          </a:prstGeom>
          <a:noFill/>
          <a:ln>
            <a:noFill/>
          </a:ln>
        </p:spPr>
        <p:txBody>
          <a:bodyPr wrap="square" lIns="243000" rIns="54000" rtlCol="0">
            <a:noAutofit/>
          </a:bodyPr>
          <a:lstStyle/>
          <a:p>
            <a:pPr marL="338138" indent="-338138"/>
            <a:r>
              <a:rPr lang="fr-FR" sz="1200" dirty="0">
                <a:solidFill>
                  <a:schemeClr val="accent4">
                    <a:lumMod val="75000"/>
                  </a:schemeClr>
                </a:solidFill>
                <a:latin typeface="Arial" charset="0"/>
                <a:ea typeface="Arial" charset="0"/>
                <a:cs typeface="Arial" charset="0"/>
              </a:rPr>
              <a:t>Associate </a:t>
            </a:r>
            <a:r>
              <a:rPr lang="fr-FR" sz="1200" dirty="0" err="1">
                <a:solidFill>
                  <a:schemeClr val="accent4">
                    <a:lumMod val="75000"/>
                  </a:schemeClr>
                </a:solidFill>
                <a:latin typeface="Arial" charset="0"/>
                <a:ea typeface="Arial" charset="0"/>
                <a:cs typeface="Arial" charset="0"/>
              </a:rPr>
              <a:t>Member</a:t>
            </a:r>
            <a:r>
              <a:rPr lang="fr-FR" sz="1200" dirty="0">
                <a:solidFill>
                  <a:schemeClr val="accent4">
                    <a:lumMod val="75000"/>
                  </a:schemeClr>
                </a:solidFill>
                <a:latin typeface="Arial" charset="0"/>
                <a:ea typeface="Arial" charset="0"/>
                <a:cs typeface="Arial" charset="0"/>
              </a:rPr>
              <a:t> States in the </a:t>
            </a:r>
            <a:r>
              <a:rPr lang="fr-FR" sz="1200" dirty="0" err="1">
                <a:solidFill>
                  <a:schemeClr val="accent4">
                    <a:lumMod val="75000"/>
                  </a:schemeClr>
                </a:solidFill>
                <a:latin typeface="Arial" charset="0"/>
                <a:ea typeface="Arial" charset="0"/>
                <a:cs typeface="Arial" charset="0"/>
              </a:rPr>
              <a:t>pre</a:t>
            </a:r>
            <a:r>
              <a:rPr lang="fr-FR" sz="1200" dirty="0">
                <a:solidFill>
                  <a:schemeClr val="accent4">
                    <a:lumMod val="75000"/>
                  </a:schemeClr>
                </a:solidFill>
                <a:latin typeface="Arial" charset="0"/>
                <a:ea typeface="Arial" charset="0"/>
                <a:cs typeface="Arial" charset="0"/>
              </a:rPr>
              <a:t>-stage to </a:t>
            </a:r>
            <a:br>
              <a:rPr lang="fr-FR" sz="1200" dirty="0">
                <a:solidFill>
                  <a:schemeClr val="accent4">
                    <a:lumMod val="75000"/>
                  </a:schemeClr>
                </a:solidFill>
                <a:latin typeface="Arial" charset="0"/>
                <a:ea typeface="Arial" charset="0"/>
                <a:cs typeface="Arial" charset="0"/>
              </a:rPr>
            </a:br>
            <a:r>
              <a:rPr lang="fr-FR" sz="1200" dirty="0" err="1">
                <a:solidFill>
                  <a:schemeClr val="accent4">
                    <a:lumMod val="75000"/>
                  </a:schemeClr>
                </a:solidFill>
                <a:latin typeface="Arial" charset="0"/>
                <a:ea typeface="Arial" charset="0"/>
                <a:cs typeface="Arial" charset="0"/>
              </a:rPr>
              <a:t>membership</a:t>
            </a:r>
            <a:r>
              <a:rPr lang="fr-FR" sz="1200" dirty="0">
                <a:solidFill>
                  <a:schemeClr val="accent4">
                    <a:lumMod val="75000"/>
                  </a:schemeClr>
                </a:solidFill>
                <a:latin typeface="Arial" charset="0"/>
                <a:ea typeface="Arial" charset="0"/>
                <a:cs typeface="Arial" charset="0"/>
              </a:rPr>
              <a:t> </a:t>
            </a:r>
            <a:r>
              <a:rPr lang="fr-FR" sz="1200" b="1" dirty="0">
                <a:solidFill>
                  <a:schemeClr val="accent4">
                    <a:lumMod val="75000"/>
                  </a:schemeClr>
                </a:solidFill>
                <a:latin typeface="Arial" charset="0"/>
                <a:ea typeface="Arial" charset="0"/>
                <a:cs typeface="Arial" charset="0"/>
              </a:rPr>
              <a:t>69</a:t>
            </a:r>
            <a:r>
              <a:rPr lang="fr-FR" sz="1200" dirty="0">
                <a:solidFill>
                  <a:schemeClr val="accent4">
                    <a:lumMod val="75000"/>
                  </a:schemeClr>
                </a:solidFill>
                <a:latin typeface="Arial" charset="0"/>
                <a:ea typeface="Arial" charset="0"/>
                <a:cs typeface="Arial" charset="0"/>
              </a:rPr>
              <a:t> </a:t>
            </a:r>
          </a:p>
          <a:p>
            <a:r>
              <a:rPr lang="en-US" sz="675" b="1" dirty="0">
                <a:solidFill>
                  <a:schemeClr val="accent4">
                    <a:lumMod val="75000"/>
                  </a:schemeClr>
                </a:solidFill>
              </a:rPr>
              <a:t>Cyprus</a:t>
            </a:r>
            <a:r>
              <a:rPr lang="en-US" sz="675" dirty="0">
                <a:solidFill>
                  <a:schemeClr val="accent4">
                    <a:lumMod val="75000"/>
                  </a:schemeClr>
                </a:solidFill>
              </a:rPr>
              <a:t> 14 – </a:t>
            </a:r>
            <a:r>
              <a:rPr lang="en-US" sz="675" b="1" dirty="0">
                <a:solidFill>
                  <a:schemeClr val="accent4">
                    <a:lumMod val="75000"/>
                  </a:schemeClr>
                </a:solidFill>
              </a:rPr>
              <a:t>Estonia</a:t>
            </a:r>
            <a:r>
              <a:rPr lang="en-US" sz="675" dirty="0">
                <a:solidFill>
                  <a:schemeClr val="accent4">
                    <a:lumMod val="75000"/>
                  </a:schemeClr>
                </a:solidFill>
              </a:rPr>
              <a:t> 29 – </a:t>
            </a:r>
            <a:r>
              <a:rPr lang="en-US" sz="675" b="1" dirty="0">
                <a:solidFill>
                  <a:schemeClr val="accent4">
                    <a:lumMod val="75000"/>
                  </a:schemeClr>
                </a:solidFill>
              </a:rPr>
              <a:t>Slovenia </a:t>
            </a:r>
            <a:r>
              <a:rPr lang="en-US" sz="675" dirty="0">
                <a:solidFill>
                  <a:schemeClr val="accent4">
                    <a:lumMod val="75000"/>
                  </a:schemeClr>
                </a:solidFill>
              </a:rPr>
              <a:t>26</a:t>
            </a:r>
          </a:p>
          <a:p>
            <a:pPr marL="338138" indent="-338138"/>
            <a:endParaRPr lang="fr-FR" sz="675" b="1" dirty="0">
              <a:solidFill>
                <a:srgbClr val="6698CB"/>
              </a:solidFill>
              <a:latin typeface="Arial" charset="0"/>
              <a:ea typeface="Arial" charset="0"/>
              <a:cs typeface="Arial" charset="0"/>
            </a:endParaRPr>
          </a:p>
          <a:p>
            <a:r>
              <a:rPr lang="fr-FR" sz="1200" dirty="0">
                <a:solidFill>
                  <a:srgbClr val="668BCC"/>
                </a:solidFill>
                <a:latin typeface="Arial" charset="0"/>
                <a:ea typeface="Arial" charset="0"/>
                <a:cs typeface="Arial" charset="0"/>
              </a:rPr>
              <a:t>Associate </a:t>
            </a:r>
            <a:r>
              <a:rPr lang="fr-FR" sz="1200" dirty="0" err="1">
                <a:solidFill>
                  <a:srgbClr val="668BCC"/>
                </a:solidFill>
                <a:latin typeface="Arial" charset="0"/>
                <a:ea typeface="Arial" charset="0"/>
                <a:cs typeface="Arial" charset="0"/>
              </a:rPr>
              <a:t>Member</a:t>
            </a:r>
            <a:r>
              <a:rPr lang="fr-FR" sz="1200" dirty="0">
                <a:solidFill>
                  <a:srgbClr val="668BCC"/>
                </a:solidFill>
                <a:latin typeface="Arial" charset="0"/>
                <a:ea typeface="Arial" charset="0"/>
                <a:cs typeface="Arial" charset="0"/>
              </a:rPr>
              <a:t> States </a:t>
            </a:r>
            <a:r>
              <a:rPr lang="fr-FR" sz="1200" b="1" dirty="0">
                <a:solidFill>
                  <a:srgbClr val="668BCC"/>
                </a:solidFill>
                <a:latin typeface="Arial" charset="0"/>
                <a:ea typeface="Arial" charset="0"/>
                <a:cs typeface="Arial" charset="0"/>
              </a:rPr>
              <a:t>541</a:t>
            </a:r>
            <a:endParaRPr lang="fr-FR" sz="1200" dirty="0">
              <a:solidFill>
                <a:srgbClr val="668BCC"/>
              </a:solidFill>
              <a:latin typeface="Arial" charset="0"/>
              <a:ea typeface="Arial" charset="0"/>
              <a:cs typeface="Arial" charset="0"/>
            </a:endParaRPr>
          </a:p>
          <a:p>
            <a:r>
              <a:rPr lang="en-US" sz="675" b="1" dirty="0">
                <a:solidFill>
                  <a:srgbClr val="668BCC"/>
                </a:solidFill>
              </a:rPr>
              <a:t>Brazil 135 - Croatia</a:t>
            </a:r>
            <a:r>
              <a:rPr lang="en-US" sz="675" dirty="0">
                <a:solidFill>
                  <a:srgbClr val="668BCC"/>
                </a:solidFill>
              </a:rPr>
              <a:t> 37 –</a:t>
            </a:r>
            <a:r>
              <a:rPr lang="en-US" sz="675" b="1" dirty="0">
                <a:solidFill>
                  <a:srgbClr val="668BCC"/>
                </a:solidFill>
              </a:rPr>
              <a:t> India </a:t>
            </a:r>
            <a:r>
              <a:rPr lang="en-US" sz="675" dirty="0">
                <a:solidFill>
                  <a:srgbClr val="668BCC"/>
                </a:solidFill>
              </a:rPr>
              <a:t>145 –  </a:t>
            </a:r>
            <a:r>
              <a:rPr lang="en-US" sz="675" b="1" dirty="0">
                <a:solidFill>
                  <a:srgbClr val="668BCC"/>
                </a:solidFill>
              </a:rPr>
              <a:t>Latvia 2</a:t>
            </a:r>
            <a:r>
              <a:rPr lang="en-US" sz="675" dirty="0">
                <a:solidFill>
                  <a:srgbClr val="668BCC"/>
                </a:solidFill>
              </a:rPr>
              <a:t>1 – </a:t>
            </a:r>
            <a:r>
              <a:rPr lang="en-US" sz="675" b="1" dirty="0">
                <a:solidFill>
                  <a:srgbClr val="668BCC"/>
                </a:solidFill>
              </a:rPr>
              <a:t>Lithuania </a:t>
            </a:r>
            <a:r>
              <a:rPr lang="en-US" sz="675" dirty="0">
                <a:solidFill>
                  <a:srgbClr val="668BCC"/>
                </a:solidFill>
              </a:rPr>
              <a:t>17 – </a:t>
            </a:r>
            <a:r>
              <a:rPr lang="en-US" sz="675" b="1" dirty="0">
                <a:solidFill>
                  <a:srgbClr val="668BCC"/>
                </a:solidFill>
              </a:rPr>
              <a:t>Pakistan </a:t>
            </a:r>
            <a:r>
              <a:rPr lang="en-US" sz="675" dirty="0">
                <a:solidFill>
                  <a:srgbClr val="668BCC"/>
                </a:solidFill>
              </a:rPr>
              <a:t>30 </a:t>
            </a:r>
          </a:p>
          <a:p>
            <a:r>
              <a:rPr lang="en-US" sz="675" b="1" dirty="0">
                <a:solidFill>
                  <a:srgbClr val="668BCC"/>
                </a:solidFill>
              </a:rPr>
              <a:t>Türkiye </a:t>
            </a:r>
            <a:r>
              <a:rPr lang="en-US" sz="675" dirty="0">
                <a:solidFill>
                  <a:srgbClr val="668BCC"/>
                </a:solidFill>
              </a:rPr>
              <a:t>129 –</a:t>
            </a:r>
            <a:r>
              <a:rPr lang="en-US" sz="675" b="1" dirty="0">
                <a:solidFill>
                  <a:srgbClr val="668BCC"/>
                </a:solidFill>
              </a:rPr>
              <a:t> Ukraine</a:t>
            </a:r>
            <a:r>
              <a:rPr lang="en-US" sz="675" dirty="0">
                <a:solidFill>
                  <a:srgbClr val="668BCC"/>
                </a:solidFill>
              </a:rPr>
              <a:t> 27</a:t>
            </a:r>
          </a:p>
          <a:p>
            <a:endParaRPr lang="en-US" sz="750" b="1" dirty="0">
              <a:solidFill>
                <a:schemeClr val="tx2"/>
              </a:solidFill>
              <a:latin typeface="Arial" charset="0"/>
              <a:ea typeface="Arial" charset="0"/>
              <a:cs typeface="Arial" charset="0"/>
            </a:endParaRPr>
          </a:p>
          <a:p>
            <a:r>
              <a:rPr lang="fr-FR" sz="1200" dirty="0" err="1">
                <a:solidFill>
                  <a:schemeClr val="tx1">
                    <a:lumMod val="60000"/>
                    <a:lumOff val="40000"/>
                  </a:schemeClr>
                </a:solidFill>
                <a:latin typeface="Arial" charset="0"/>
                <a:ea typeface="Arial" charset="0"/>
                <a:cs typeface="Arial" charset="0"/>
              </a:rPr>
              <a:t>Observers</a:t>
            </a:r>
            <a:r>
              <a:rPr lang="fr-FR" sz="1200" dirty="0">
                <a:solidFill>
                  <a:schemeClr val="tx1">
                    <a:lumMod val="60000"/>
                    <a:lumOff val="40000"/>
                  </a:schemeClr>
                </a:solidFill>
                <a:latin typeface="Arial" charset="0"/>
                <a:ea typeface="Arial" charset="0"/>
                <a:cs typeface="Arial" charset="0"/>
              </a:rPr>
              <a:t> </a:t>
            </a:r>
            <a:r>
              <a:rPr lang="en-US" sz="1200" b="1" dirty="0">
                <a:solidFill>
                  <a:schemeClr val="tx1">
                    <a:lumMod val="60000"/>
                    <a:lumOff val="40000"/>
                  </a:schemeClr>
                </a:solidFill>
                <a:latin typeface="Arial" charset="0"/>
                <a:ea typeface="Arial" charset="0"/>
                <a:cs typeface="Arial" charset="0"/>
              </a:rPr>
              <a:t>3005</a:t>
            </a:r>
            <a:endParaRPr lang="en-US" sz="1200" dirty="0">
              <a:solidFill>
                <a:schemeClr val="tx1">
                  <a:lumMod val="60000"/>
                  <a:lumOff val="40000"/>
                </a:schemeClr>
              </a:solidFill>
            </a:endParaRPr>
          </a:p>
          <a:p>
            <a:r>
              <a:rPr lang="en-US" sz="675" b="1" dirty="0">
                <a:solidFill>
                  <a:schemeClr val="tx1">
                    <a:lumMod val="60000"/>
                    <a:lumOff val="40000"/>
                  </a:schemeClr>
                </a:solidFill>
              </a:rPr>
              <a:t>Japan 219</a:t>
            </a:r>
            <a:r>
              <a:rPr lang="en-US" sz="675" dirty="0">
                <a:solidFill>
                  <a:schemeClr val="tx1">
                    <a:lumMod val="60000"/>
                    <a:lumOff val="40000"/>
                  </a:schemeClr>
                </a:solidFill>
              </a:rPr>
              <a:t> – </a:t>
            </a:r>
            <a:r>
              <a:rPr lang="en-US" sz="675" b="1" dirty="0">
                <a:solidFill>
                  <a:schemeClr val="tx1">
                    <a:lumMod val="60000"/>
                    <a:lumOff val="40000"/>
                  </a:schemeClr>
                </a:solidFill>
              </a:rPr>
              <a:t>Russia </a:t>
            </a:r>
            <a:r>
              <a:rPr lang="en-US" sz="675" dirty="0">
                <a:solidFill>
                  <a:schemeClr val="tx1">
                    <a:lumMod val="60000"/>
                    <a:lumOff val="40000"/>
                  </a:schemeClr>
                </a:solidFill>
              </a:rPr>
              <a:t>(suspended) 779 – </a:t>
            </a:r>
            <a:r>
              <a:rPr lang="en-US" sz="675" b="1" dirty="0">
                <a:solidFill>
                  <a:schemeClr val="tx1">
                    <a:lumMod val="60000"/>
                    <a:lumOff val="40000"/>
                  </a:schemeClr>
                </a:solidFill>
              </a:rPr>
              <a:t>United States of America</a:t>
            </a:r>
            <a:r>
              <a:rPr lang="en-US" sz="675" dirty="0">
                <a:solidFill>
                  <a:schemeClr val="tx1">
                    <a:lumMod val="60000"/>
                    <a:lumOff val="40000"/>
                  </a:schemeClr>
                </a:solidFill>
              </a:rPr>
              <a:t> 2007</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219716" y="432657"/>
            <a:ext cx="9019171" cy="507831"/>
          </a:xfrm>
          <a:prstGeom prst="rect">
            <a:avLst/>
          </a:prstGeom>
          <a:noFill/>
        </p:spPr>
        <p:txBody>
          <a:bodyPr wrap="square" rtlCol="0">
            <a:spAutoFit/>
          </a:bodyPr>
          <a:lstStyle/>
          <a:p>
            <a:r>
              <a:rPr lang="bg-BG" sz="1350" b="1" dirty="0"/>
              <a:t>Разпределение на всички потребители в ЦЕРН спрямо националността на научно-изследователското звено от където идват (</a:t>
            </a:r>
            <a:r>
              <a:rPr lang="en-US" sz="1350" b="1" dirty="0"/>
              <a:t>31 December 2021</a:t>
            </a:r>
            <a:r>
              <a:rPr lang="bg-BG" sz="1350" b="1" dirty="0"/>
              <a:t>)</a:t>
            </a:r>
            <a:endParaRPr lang="en-US" sz="1350" b="1" dirty="0"/>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219716" y="1272134"/>
            <a:ext cx="2037068" cy="776927"/>
          </a:xfrm>
          <a:prstGeom prst="rect">
            <a:avLst/>
          </a:prstGeom>
          <a:solidFill>
            <a:srgbClr val="FF6600"/>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050" dirty="0" err="1">
                <a:solidFill>
                  <a:schemeClr val="bg1"/>
                </a:solidFill>
              </a:rPr>
              <a:t>Geographical</a:t>
            </a:r>
            <a:r>
              <a:rPr lang="fr-CH" sz="1050" dirty="0">
                <a:solidFill>
                  <a:schemeClr val="bg1"/>
                </a:solidFill>
              </a:rPr>
              <a:t> &amp; cultural </a:t>
            </a:r>
            <a:r>
              <a:rPr lang="fr-CH" sz="1050" dirty="0" err="1">
                <a:solidFill>
                  <a:schemeClr val="bg1"/>
                </a:solidFill>
              </a:rPr>
              <a:t>diversity</a:t>
            </a:r>
            <a:endParaRPr lang="fr-CH" sz="1050" dirty="0">
              <a:solidFill>
                <a:schemeClr val="bg1"/>
              </a:solidFill>
            </a:endParaRPr>
          </a:p>
          <a:p>
            <a:pPr algn="ctr"/>
            <a:r>
              <a:rPr lang="fr-CH" sz="1050" dirty="0" err="1">
                <a:solidFill>
                  <a:schemeClr val="bg1"/>
                </a:solidFill>
              </a:rPr>
              <a:t>Users</a:t>
            </a:r>
            <a:r>
              <a:rPr lang="fr-CH" sz="1050" b="1" dirty="0">
                <a:solidFill>
                  <a:schemeClr val="bg1"/>
                </a:solidFill>
              </a:rPr>
              <a:t> </a:t>
            </a:r>
            <a:r>
              <a:rPr lang="fr-CH" sz="1050" dirty="0">
                <a:solidFill>
                  <a:schemeClr val="bg1"/>
                </a:solidFill>
              </a:rPr>
              <a:t>of </a:t>
            </a:r>
            <a:r>
              <a:rPr lang="fr-CH" sz="1050" b="1" dirty="0">
                <a:solidFill>
                  <a:schemeClr val="bg1"/>
                </a:solidFill>
              </a:rPr>
              <a:t>110</a:t>
            </a:r>
            <a:r>
              <a:rPr lang="fr-CH" sz="1050" dirty="0">
                <a:solidFill>
                  <a:schemeClr val="bg1"/>
                </a:solidFill>
              </a:rPr>
              <a:t> </a:t>
            </a:r>
            <a:r>
              <a:rPr lang="fr-CH" sz="1050" b="1" dirty="0" err="1">
                <a:solidFill>
                  <a:schemeClr val="bg1"/>
                </a:solidFill>
              </a:rPr>
              <a:t>nationalities</a:t>
            </a:r>
            <a:endParaRPr lang="fr-CH" sz="1050" b="1" dirty="0">
              <a:solidFill>
                <a:schemeClr val="bg1"/>
              </a:solidFill>
            </a:endParaRPr>
          </a:p>
          <a:p>
            <a:pPr algn="ctr"/>
            <a:r>
              <a:rPr lang="en-US" sz="1050" b="1" dirty="0">
                <a:solidFill>
                  <a:schemeClr val="bg1"/>
                </a:solidFill>
                <a:effectLst>
                  <a:outerShdw sx="1000" sy="1000" algn="ctr" rotWithShape="0">
                    <a:schemeClr val="tx1"/>
                  </a:outerShdw>
                </a:effectLst>
              </a:rPr>
              <a:t>22.5</a:t>
            </a:r>
            <a:r>
              <a:rPr lang="fr-CH" sz="1050" b="1" dirty="0">
                <a:solidFill>
                  <a:schemeClr val="bg1"/>
                </a:solidFill>
              </a:rPr>
              <a:t>% </a:t>
            </a:r>
            <a:r>
              <a:rPr lang="fr-CH" sz="1050" b="1" dirty="0" err="1">
                <a:solidFill>
                  <a:schemeClr val="bg1"/>
                </a:solidFill>
              </a:rPr>
              <a:t>women</a:t>
            </a:r>
            <a:endParaRPr lang="fr-CH" sz="105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450637" y="956604"/>
            <a:ext cx="1606787" cy="229848"/>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2738369" y="940488"/>
            <a:ext cx="4210050" cy="2686050"/>
          </a:xfrm>
          <a:prstGeom prst="rect">
            <a:avLst/>
          </a:prstGeom>
        </p:spPr>
      </p:pic>
      <p:grpSp>
        <p:nvGrpSpPr>
          <p:cNvPr id="16" name="Group 15">
            <a:extLst>
              <a:ext uri="{FF2B5EF4-FFF2-40B4-BE49-F238E27FC236}">
                <a16:creationId xmlns:a16="http://schemas.microsoft.com/office/drawing/2014/main" id="{E4D2F86E-5206-CF44-914F-117F0AD349EC}"/>
              </a:ext>
            </a:extLst>
          </p:cNvPr>
          <p:cNvGrpSpPr/>
          <p:nvPr/>
        </p:nvGrpSpPr>
        <p:grpSpPr>
          <a:xfrm>
            <a:off x="6962975" y="2145285"/>
            <a:ext cx="2181025" cy="511206"/>
            <a:chOff x="9039930" y="2860378"/>
            <a:chExt cx="3442575" cy="1576715"/>
          </a:xfrm>
        </p:grpSpPr>
        <p:grpSp>
          <p:nvGrpSpPr>
            <p:cNvPr id="18" name="Group 17">
              <a:extLst>
                <a:ext uri="{FF2B5EF4-FFF2-40B4-BE49-F238E27FC236}">
                  <a16:creationId xmlns:a16="http://schemas.microsoft.com/office/drawing/2014/main" id="{2E1D8B0C-B399-E047-8422-8F6862E068FE}"/>
                </a:ext>
              </a:extLst>
            </p:cNvPr>
            <p:cNvGrpSpPr/>
            <p:nvPr/>
          </p:nvGrpSpPr>
          <p:grpSpPr>
            <a:xfrm>
              <a:off x="9039930" y="2860378"/>
              <a:ext cx="3442575" cy="1576715"/>
              <a:chOff x="9890649" y="2463049"/>
              <a:chExt cx="2220198" cy="1085241"/>
            </a:xfrm>
          </p:grpSpPr>
          <p:sp>
            <p:nvSpPr>
              <p:cNvPr id="21" name="Google Shape;437;p44">
                <a:extLst>
                  <a:ext uri="{FF2B5EF4-FFF2-40B4-BE49-F238E27FC236}">
                    <a16:creationId xmlns:a16="http://schemas.microsoft.com/office/drawing/2014/main" id="{26E51BB3-B3DF-344E-A6C4-B6050D6B4777}"/>
                  </a:ext>
                </a:extLst>
              </p:cNvPr>
              <p:cNvSpPr/>
              <p:nvPr/>
            </p:nvSpPr>
            <p:spPr>
              <a:xfrm rot="5400000">
                <a:off x="10364450" y="1989248"/>
                <a:ext cx="1085241" cy="2032844"/>
              </a:xfrm>
              <a:prstGeom prst="flowChartOffpageConnector">
                <a:avLst/>
              </a:prstGeom>
              <a:solidFill>
                <a:schemeClr val="tx1"/>
              </a:solidFill>
              <a:ln>
                <a:noFill/>
              </a:ln>
            </p:spPr>
            <p:txBody>
              <a:bodyPr spcFirstLastPara="1" wrap="square" lIns="68569" tIns="68569" rIns="68569" bIns="68569" anchor="ctr" anchorCtr="0">
                <a:noAutofit/>
              </a:bodyPr>
              <a:lstStyle/>
              <a:p>
                <a:endParaRPr sz="1350" dirty="0">
                  <a:solidFill>
                    <a:srgbClr val="E15E32"/>
                  </a:solidFill>
                </a:endParaRPr>
              </a:p>
            </p:txBody>
          </p:sp>
          <p:sp>
            <p:nvSpPr>
              <p:cNvPr id="22" name="TextBox 6">
                <a:extLst>
                  <a:ext uri="{FF2B5EF4-FFF2-40B4-BE49-F238E27FC236}">
                    <a16:creationId xmlns:a16="http://schemas.microsoft.com/office/drawing/2014/main" id="{BDBB4F1E-6FA7-5244-8DE8-EA94555E2C64}"/>
                  </a:ext>
                </a:extLst>
              </p:cNvPr>
              <p:cNvSpPr txBox="1"/>
              <p:nvPr/>
            </p:nvSpPr>
            <p:spPr>
              <a:xfrm>
                <a:off x="10286735" y="2505246"/>
                <a:ext cx="1824112" cy="963734"/>
              </a:xfrm>
              <a:prstGeom prst="rect">
                <a:avLst/>
              </a:prstGeom>
              <a:noFill/>
            </p:spPr>
            <p:txBody>
              <a:bodyPr wrap="square" rtlCol="0">
                <a:spAutoFit/>
              </a:bodyPr>
              <a:lstStyle/>
              <a:p>
                <a:pPr marL="214313" indent="-214313">
                  <a:buFont typeface="Arial" panose="020B0604020202020204" pitchFamily="34" charset="0"/>
                  <a:buChar char="•"/>
                </a:pPr>
                <a:endParaRPr lang="en-US" sz="1050" dirty="0">
                  <a:solidFill>
                    <a:schemeClr val="bg2"/>
                  </a:solidFill>
                </a:endParaRPr>
              </a:p>
              <a:p>
                <a:pPr marL="214313" indent="-214313">
                  <a:buFont typeface="Arial" panose="020B0604020202020204" pitchFamily="34" charset="0"/>
                  <a:buChar char="•"/>
                </a:pPr>
                <a:r>
                  <a:rPr lang="en-GB" sz="1300" b="1" dirty="0">
                    <a:solidFill>
                      <a:schemeClr val="bg2"/>
                    </a:solidFill>
                    <a:effectLst>
                      <a:outerShdw sx="1000" sy="1000" algn="tl" rotWithShape="0">
                        <a:prstClr val="black"/>
                      </a:outerShdw>
                    </a:effectLst>
                  </a:rPr>
                  <a:t>46</a:t>
                </a:r>
                <a:r>
                  <a:rPr lang="en-GB" sz="1300" dirty="0">
                    <a:solidFill>
                      <a:schemeClr val="bg2"/>
                    </a:solidFill>
                    <a:effectLst>
                      <a:outerShdw sx="1000" sy="1000" algn="tl" rotWithShape="0">
                        <a:prstClr val="black"/>
                      </a:outerShdw>
                    </a:effectLst>
                  </a:rPr>
                  <a:t> users</a:t>
                </a:r>
              </a:p>
            </p:txBody>
          </p:sp>
        </p:grpSp>
        <p:sp>
          <p:nvSpPr>
            <p:cNvPr id="19" name="TextBox 6">
              <a:extLst>
                <a:ext uri="{FF2B5EF4-FFF2-40B4-BE49-F238E27FC236}">
                  <a16:creationId xmlns:a16="http://schemas.microsoft.com/office/drawing/2014/main" id="{73FFEAEE-FB35-914D-A87C-8494DFA55EA2}"/>
                </a:ext>
              </a:extLst>
            </p:cNvPr>
            <p:cNvSpPr txBox="1"/>
            <p:nvPr/>
          </p:nvSpPr>
          <p:spPr>
            <a:xfrm>
              <a:off x="9215561" y="2967850"/>
              <a:ext cx="2976438" cy="338555"/>
            </a:xfrm>
            <a:prstGeom prst="rect">
              <a:avLst/>
            </a:prstGeom>
            <a:noFill/>
          </p:spPr>
          <p:txBody>
            <a:bodyPr wrap="square" rtlCol="0">
              <a:spAutoFit/>
            </a:bodyPr>
            <a:lstStyle/>
            <a:p>
              <a:pPr algn="ctr"/>
              <a:r>
                <a:rPr lang="en-US" sz="1050" b="1" dirty="0">
                  <a:solidFill>
                    <a:schemeClr val="bg1"/>
                  </a:solidFill>
                </a:rPr>
                <a:t>Numbers for Bulgaria</a:t>
              </a:r>
              <a:endParaRPr lang="en-US" sz="600" dirty="0">
                <a:solidFill>
                  <a:schemeClr val="bg1"/>
                </a:solidFill>
              </a:endParaRPr>
            </a:p>
          </p:txBody>
        </p:sp>
      </p:grpSp>
      <p:cxnSp>
        <p:nvCxnSpPr>
          <p:cNvPr id="23" name="Straight Connector 22"/>
          <p:cNvCxnSpPr/>
          <p:nvPr/>
        </p:nvCxnSpPr>
        <p:spPr>
          <a:xfrm>
            <a:off x="1908810" y="457408"/>
            <a:ext cx="677799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5551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1028"/>
          <p:cNvSpPr>
            <a:spLocks noGrp="1" noChangeArrowheads="1"/>
          </p:cNvSpPr>
          <p:nvPr>
            <p:ph type="body" idx="4294967295"/>
          </p:nvPr>
        </p:nvSpPr>
        <p:spPr>
          <a:xfrm>
            <a:off x="-91688" y="535997"/>
            <a:ext cx="6335974" cy="3886200"/>
          </a:xfrm>
        </p:spPr>
        <p:txBody>
          <a:bodyPr>
            <a:normAutofit/>
          </a:bodyPr>
          <a:lstStyle/>
          <a:p>
            <a:pPr>
              <a:lnSpc>
                <a:spcPct val="90000"/>
              </a:lnSpc>
              <a:buClrTx/>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Научни изследвания</a:t>
            </a:r>
            <a:r>
              <a:rPr lang="ru-RU" sz="1600" dirty="0">
                <a:solidFill>
                  <a:srgbClr val="0050A0"/>
                </a:solidFill>
                <a:latin typeface="Arial" panose="020B0604020202020204" pitchFamily="34" charset="0"/>
                <a:cs typeface="Arial" panose="020B0604020202020204" pitchFamily="34" charset="0"/>
              </a:rPr>
              <a:t>: разширяват границите на познанието</a:t>
            </a:r>
          </a:p>
          <a:p>
            <a:pPr>
              <a:lnSpc>
                <a:spcPct val="90000"/>
              </a:lnSpc>
              <a:buClrTx/>
              <a:buNone/>
              <a:defRPr/>
            </a:pPr>
            <a:r>
              <a:rPr lang="ru-RU" sz="1800" dirty="0">
                <a:solidFill>
                  <a:srgbClr val="0050A0"/>
                </a:solidFill>
                <a:latin typeface="Arial" panose="020B0604020202020204" pitchFamily="34" charset="0"/>
                <a:cs typeface="Arial" panose="020B0604020202020204" pitchFamily="34" charset="0"/>
              </a:rPr>
              <a:t> 	</a:t>
            </a:r>
            <a:r>
              <a:rPr lang="ru-RU" sz="1100" dirty="0">
                <a:solidFill>
                  <a:srgbClr val="0050A0"/>
                </a:solidFill>
                <a:latin typeface="Arial" panose="020B0604020202020204" pitchFamily="34" charset="0"/>
                <a:cs typeface="Arial" panose="020B0604020202020204" pitchFamily="34" charset="0"/>
              </a:rPr>
              <a:t>Примери - тайните на Големия Взрив…как е изглеждала материята</a:t>
            </a:r>
            <a:br>
              <a:rPr lang="ru-RU" sz="1100" dirty="0">
                <a:solidFill>
                  <a:srgbClr val="0050A0"/>
                </a:solidFill>
                <a:latin typeface="Arial" panose="020B0604020202020204" pitchFamily="34" charset="0"/>
                <a:cs typeface="Arial" panose="020B0604020202020204" pitchFamily="34" charset="0"/>
              </a:rPr>
            </a:br>
            <a:r>
              <a:rPr lang="ru-RU" sz="1100" dirty="0">
                <a:solidFill>
                  <a:srgbClr val="0050A0"/>
                </a:solidFill>
                <a:latin typeface="Arial" panose="020B0604020202020204" pitchFamily="34" charset="0"/>
                <a:cs typeface="Arial" panose="020B0604020202020204" pitchFamily="34" charset="0"/>
              </a:rPr>
              <a:t> в първите моменти от съществуването на Вселената? </a:t>
            </a:r>
            <a:br>
              <a:rPr lang="ru-RU" sz="1100" dirty="0">
                <a:solidFill>
                  <a:srgbClr val="0050A0"/>
                </a:solidFill>
                <a:latin typeface="Arial" panose="020B0604020202020204" pitchFamily="34" charset="0"/>
                <a:cs typeface="Arial" panose="020B0604020202020204" pitchFamily="34" charset="0"/>
              </a:rPr>
            </a:br>
            <a:r>
              <a:rPr lang="ru-RU" sz="1100" dirty="0">
                <a:solidFill>
                  <a:srgbClr val="0050A0"/>
                </a:solidFill>
                <a:latin typeface="Arial" panose="020B0604020202020204" pitchFamily="34" charset="0"/>
                <a:cs typeface="Arial" panose="020B0604020202020204" pitchFamily="34" charset="0"/>
              </a:rPr>
              <a:t>От какво е изградена 96% от нашата вселена? ...</a:t>
            </a:r>
          </a:p>
          <a:p>
            <a:pPr>
              <a:lnSpc>
                <a:spcPct val="90000"/>
              </a:lnSpc>
              <a:buClrTx/>
              <a:buNone/>
              <a:defRPr/>
            </a:pPr>
            <a:endParaRPr lang="ru-RU" sz="1100" dirty="0">
              <a:solidFill>
                <a:srgbClr val="0050A0"/>
              </a:solidFill>
              <a:latin typeface="Arial" panose="020B0604020202020204" pitchFamily="34" charset="0"/>
              <a:cs typeface="Arial" panose="020B0604020202020204" pitchFamily="34" charset="0"/>
            </a:endParaRP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Нови технологии </a:t>
            </a:r>
            <a:r>
              <a:rPr lang="ru-RU" sz="1600" dirty="0">
                <a:solidFill>
                  <a:srgbClr val="0050A0"/>
                </a:solidFill>
                <a:latin typeface="Arial" panose="020B0604020202020204" pitchFamily="34" charset="0"/>
                <a:cs typeface="Arial" panose="020B0604020202020204" pitchFamily="34" charset="0"/>
              </a:rPr>
              <a:t>за  ускорители и детектори</a:t>
            </a:r>
            <a:br>
              <a:rPr lang="ru-RU" sz="1600" dirty="0">
                <a:solidFill>
                  <a:srgbClr val="0050A0"/>
                </a:solidFill>
                <a:latin typeface="Arial" panose="020B0604020202020204" pitchFamily="34" charset="0"/>
                <a:cs typeface="Arial" panose="020B0604020202020204" pitchFamily="34" charset="0"/>
              </a:rPr>
            </a:br>
            <a:r>
              <a:rPr lang="en-GB" sz="1600" dirty="0">
                <a:solidFill>
                  <a:srgbClr val="0050A0"/>
                </a:solidFill>
                <a:latin typeface="Arial" panose="020B0604020202020204" pitchFamily="34" charset="0"/>
                <a:cs typeface="Arial" panose="020B0604020202020204" pitchFamily="34" charset="0"/>
              </a:rPr>
              <a:t>=&gt; </a:t>
            </a:r>
            <a:r>
              <a:rPr lang="bg-BG" sz="1600" dirty="0">
                <a:solidFill>
                  <a:srgbClr val="00B050"/>
                </a:solidFill>
                <a:latin typeface="Arial" panose="020B0604020202020204" pitchFamily="34" charset="0"/>
                <a:cs typeface="Arial" panose="020B0604020202020204" pitchFamily="34" charset="0"/>
              </a:rPr>
              <a:t>трансфер на технологии</a:t>
            </a:r>
            <a:endParaRPr lang="en-GB" sz="1600" i="1" dirty="0">
              <a:solidFill>
                <a:srgbClr val="00B050"/>
              </a:solidFill>
              <a:latin typeface="Arial" panose="020B0604020202020204" pitchFamily="34" charset="0"/>
              <a:cs typeface="Arial" panose="020B0604020202020204" pitchFamily="34" charset="0"/>
            </a:endParaRPr>
          </a:p>
          <a:p>
            <a:pPr eaLnBrk="1" hangingPunct="1">
              <a:lnSpc>
                <a:spcPct val="90000"/>
              </a:lnSpc>
              <a:buClrTx/>
              <a:buFont typeface="Wingdings" pitchFamily="-112" charset="2"/>
              <a:buNone/>
              <a:defRPr/>
            </a:pPr>
            <a:r>
              <a:rPr lang="en-GB" sz="1800" dirty="0">
                <a:solidFill>
                  <a:srgbClr val="0050A0"/>
                </a:solidFill>
                <a:latin typeface="Arial" panose="020B0604020202020204" pitchFamily="34" charset="0"/>
                <a:cs typeface="Arial" panose="020B0604020202020204" pitchFamily="34" charset="0"/>
              </a:rPr>
              <a:t>	</a:t>
            </a:r>
            <a:r>
              <a:rPr lang="en-GB" sz="1200" dirty="0">
                <a:solidFill>
                  <a:srgbClr val="0050A0"/>
                </a:solidFill>
                <a:latin typeface="Arial" panose="020B0604020202020204" pitchFamily="34" charset="0"/>
                <a:cs typeface="Arial" panose="020B0604020202020204" pitchFamily="34" charset="0"/>
              </a:rPr>
              <a:t>E.g. Information technology - the Web and the GRID</a:t>
            </a:r>
          </a:p>
          <a:p>
            <a:pPr eaLnBrk="1" hangingPunct="1">
              <a:lnSpc>
                <a:spcPct val="90000"/>
              </a:lnSpc>
              <a:buClrTx/>
              <a:buFont typeface="Wingdings" pitchFamily="-112" charset="2"/>
              <a:buNone/>
              <a:defRPr/>
            </a:pPr>
            <a:r>
              <a:rPr lang="en-GB" sz="1200" dirty="0">
                <a:solidFill>
                  <a:srgbClr val="0050A0"/>
                </a:solidFill>
                <a:latin typeface="Arial" panose="020B0604020202020204" pitchFamily="34" charset="0"/>
                <a:cs typeface="Arial" panose="020B0604020202020204" pitchFamily="34" charset="0"/>
              </a:rPr>
              <a:t>	Medicine – diagnosis (e.g. PET scanners) and </a:t>
            </a:r>
            <a:br>
              <a:rPr lang="en-GB" sz="1200" dirty="0">
                <a:solidFill>
                  <a:srgbClr val="0050A0"/>
                </a:solidFill>
                <a:latin typeface="Arial" panose="020B0604020202020204" pitchFamily="34" charset="0"/>
                <a:cs typeface="Arial" panose="020B0604020202020204" pitchFamily="34" charset="0"/>
              </a:rPr>
            </a:br>
            <a:r>
              <a:rPr lang="en-GB" sz="1200" dirty="0">
                <a:solidFill>
                  <a:srgbClr val="0050A0"/>
                </a:solidFill>
                <a:latin typeface="Arial" panose="020B0604020202020204" pitchFamily="34" charset="0"/>
                <a:cs typeface="Arial" panose="020B0604020202020204" pitchFamily="34" charset="0"/>
              </a:rPr>
              <a:t>cancer therapy</a:t>
            </a: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Образование: </a:t>
            </a:r>
            <a:r>
              <a:rPr lang="ru-RU" sz="1600" dirty="0">
                <a:solidFill>
                  <a:schemeClr val="tx2"/>
                </a:solidFill>
                <a:latin typeface="Arial" panose="020B0604020202020204" pitchFamily="34" charset="0"/>
                <a:cs typeface="Arial" panose="020B0604020202020204" pitchFamily="34" charset="0"/>
              </a:rPr>
              <a:t>обучава бъдещите учени </a:t>
            </a:r>
            <a:br>
              <a:rPr lang="ru-RU" sz="1600" dirty="0">
                <a:solidFill>
                  <a:schemeClr val="tx2"/>
                </a:solidFill>
                <a:latin typeface="Arial" panose="020B0604020202020204" pitchFamily="34" charset="0"/>
                <a:cs typeface="Arial" panose="020B0604020202020204" pitchFamily="34" charset="0"/>
              </a:rPr>
            </a:br>
            <a:r>
              <a:rPr lang="ru-RU" sz="1600" dirty="0">
                <a:solidFill>
                  <a:schemeClr val="tx2"/>
                </a:solidFill>
                <a:latin typeface="Arial" panose="020B0604020202020204" pitchFamily="34" charset="0"/>
                <a:cs typeface="Arial" panose="020B0604020202020204" pitchFamily="34" charset="0"/>
              </a:rPr>
              <a:t>и инженери</a:t>
            </a:r>
            <a:br>
              <a:rPr lang="ru-RU" sz="1600" dirty="0">
                <a:solidFill>
                  <a:schemeClr val="tx2"/>
                </a:solidFill>
                <a:latin typeface="Arial" panose="020B0604020202020204" pitchFamily="34" charset="0"/>
                <a:cs typeface="Arial" panose="020B0604020202020204" pitchFamily="34" charset="0"/>
              </a:rPr>
            </a:br>
            <a:endParaRPr lang="en-GB" sz="1000" dirty="0">
              <a:solidFill>
                <a:schemeClr val="tx2"/>
              </a:solidFill>
              <a:latin typeface="Arial" panose="020B0604020202020204" pitchFamily="34" charset="0"/>
              <a:cs typeface="Arial" panose="020B0604020202020204" pitchFamily="34" charset="0"/>
            </a:endParaRPr>
          </a:p>
          <a:p>
            <a:pPr>
              <a:lnSpc>
                <a:spcPct val="90000"/>
              </a:lnSpc>
              <a:buClrTx/>
              <a:buFont typeface="Wingdings" panose="05000000000000000000" pitchFamily="2" charset="2"/>
              <a:buChar char="ü"/>
              <a:defRPr/>
            </a:pPr>
            <a:r>
              <a:rPr lang="ru-RU" sz="1600" dirty="0">
                <a:solidFill>
                  <a:srgbClr val="FF9933"/>
                </a:solidFill>
                <a:latin typeface="Arial" panose="020B0604020202020204" pitchFamily="34" charset="0"/>
                <a:cs typeface="Arial" panose="020B0604020202020204" pitchFamily="34" charset="0"/>
              </a:rPr>
              <a:t>Сътрудничество</a:t>
            </a:r>
            <a:r>
              <a:rPr lang="ru-RU" sz="1600" dirty="0">
                <a:solidFill>
                  <a:srgbClr val="0050A0"/>
                </a:solidFill>
                <a:latin typeface="Arial" panose="020B0604020202020204" pitchFamily="34" charset="0"/>
                <a:cs typeface="Arial" panose="020B0604020202020204" pitchFamily="34" charset="0"/>
              </a:rPr>
              <a:t>: обединява хора от различни страни и култури </a:t>
            </a:r>
            <a:r>
              <a:rPr lang="en-150" sz="1600" dirty="0">
                <a:solidFill>
                  <a:srgbClr val="0050A0"/>
                </a:solidFill>
                <a:latin typeface="Arial" panose="020B0604020202020204" pitchFamily="34" charset="0"/>
                <a:cs typeface="Arial" panose="020B0604020202020204" pitchFamily="34" charset="0"/>
              </a:rPr>
              <a:t>–</a:t>
            </a:r>
            <a:r>
              <a:rPr lang="en-GB" sz="1600" dirty="0">
                <a:solidFill>
                  <a:srgbClr val="0050A0"/>
                </a:solidFill>
                <a:latin typeface="Arial" panose="020B0604020202020204" pitchFamily="34" charset="0"/>
                <a:cs typeface="Arial" panose="020B0604020202020204" pitchFamily="34" charset="0"/>
              </a:rPr>
              <a:t> </a:t>
            </a:r>
            <a:r>
              <a:rPr lang="en-GB" sz="1600" i="1" dirty="0">
                <a:solidFill>
                  <a:srgbClr val="FF9933"/>
                </a:solidFill>
                <a:latin typeface="Arial" panose="020B0604020202020204" pitchFamily="34" charset="0"/>
                <a:cs typeface="Arial" panose="020B0604020202020204" pitchFamily="34" charset="0"/>
              </a:rPr>
              <a:t>110</a:t>
            </a:r>
            <a:r>
              <a:rPr lang="bg-BG" sz="1600" i="1" dirty="0">
                <a:solidFill>
                  <a:srgbClr val="FF9933"/>
                </a:solidFill>
                <a:latin typeface="Arial" panose="020B0604020202020204" pitchFamily="34" charset="0"/>
                <a:cs typeface="Arial" panose="020B0604020202020204" pitchFamily="34" charset="0"/>
              </a:rPr>
              <a:t> националности</a:t>
            </a:r>
            <a:endParaRPr lang="en-GB" sz="1600" i="1" dirty="0">
              <a:solidFill>
                <a:srgbClr val="FF9933"/>
              </a:solidFill>
              <a:latin typeface="Arial" panose="020B0604020202020204" pitchFamily="34" charset="0"/>
              <a:cs typeface="Arial" panose="020B0604020202020204" pitchFamily="34" charset="0"/>
            </a:endParaRPr>
          </a:p>
        </p:txBody>
      </p:sp>
      <p:pic>
        <p:nvPicPr>
          <p:cNvPr id="37894" name="Picture 1030" descr="einstein-1"/>
          <p:cNvPicPr>
            <a:picLocks noChangeAspect="1" noChangeArrowheads="1"/>
          </p:cNvPicPr>
          <p:nvPr/>
        </p:nvPicPr>
        <p:blipFill>
          <a:blip r:embed="rId3"/>
          <a:srcRect/>
          <a:stretch>
            <a:fillRect/>
          </a:stretch>
        </p:blipFill>
        <p:spPr bwMode="auto">
          <a:xfrm>
            <a:off x="8171260" y="756643"/>
            <a:ext cx="913209" cy="12573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896" name="Picture 1032" descr="PET_Alzheimer"/>
          <p:cNvPicPr>
            <a:picLocks noChangeAspect="1" noChangeArrowheads="1"/>
          </p:cNvPicPr>
          <p:nvPr/>
        </p:nvPicPr>
        <p:blipFill rotWithShape="1">
          <a:blip r:embed="rId4"/>
          <a:srcRect l="853" b="-1647"/>
          <a:stretch/>
        </p:blipFill>
        <p:spPr bwMode="auto">
          <a:xfrm>
            <a:off x="6375144" y="2307685"/>
            <a:ext cx="1359900" cy="10287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905" name="Picture 1041" descr="Picture 2"/>
          <p:cNvPicPr>
            <a:picLocks noChangeAspect="1" noChangeArrowheads="1"/>
          </p:cNvPicPr>
          <p:nvPr/>
        </p:nvPicPr>
        <p:blipFill>
          <a:blip r:embed="rId5"/>
          <a:srcRect/>
          <a:stretch>
            <a:fillRect/>
          </a:stretch>
        </p:blipFill>
        <p:spPr bwMode="auto">
          <a:xfrm>
            <a:off x="7134906" y="804882"/>
            <a:ext cx="948929" cy="941785"/>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grpSp>
        <p:nvGrpSpPr>
          <p:cNvPr id="4" name="Grouper 3"/>
          <p:cNvGrpSpPr/>
          <p:nvPr/>
        </p:nvGrpSpPr>
        <p:grpSpPr>
          <a:xfrm>
            <a:off x="6092792" y="3556190"/>
            <a:ext cx="2991677" cy="1011053"/>
            <a:chOff x="5483225" y="4293096"/>
            <a:chExt cx="3505200" cy="1128881"/>
          </a:xfrm>
        </p:grpSpPr>
        <p:pic>
          <p:nvPicPr>
            <p:cNvPr id="14" name="Picture 2" descr="ttps://cds.cern.ch/record/2138941/files/DSC_0088.jpg?subformat=icon-64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83225" y="4293096"/>
              <a:ext cx="1692000" cy="1123595"/>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15" name="Picture 6" descr="ttps://cds.cern.ch/record/2210064/files/summerstudents-5.jpg?subformat=icon-64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96425" y="4293096"/>
              <a:ext cx="1692000" cy="1128881"/>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grpSp>
      <p:pic>
        <p:nvPicPr>
          <p:cNvPr id="18" name="Picture 3" descr="CMB_Timeline150nt"/>
          <p:cNvPicPr>
            <a:picLocks noChangeArrowheads="1"/>
          </p:cNvPicPr>
          <p:nvPr/>
        </p:nvPicPr>
        <p:blipFill>
          <a:blip r:embed="rId8"/>
          <a:srcRect/>
          <a:stretch>
            <a:fillRect/>
          </a:stretch>
        </p:blipFill>
        <p:spPr bwMode="auto">
          <a:xfrm>
            <a:off x="5003181" y="921527"/>
            <a:ext cx="2102050" cy="1220635"/>
          </a:xfrm>
          <a:prstGeom prst="rect">
            <a:avLst/>
          </a:prstGeom>
          <a:noFill/>
          <a:ln w="9525">
            <a:noFill/>
            <a:miter lim="800000"/>
            <a:headEnd/>
            <a:tailEnd/>
          </a:ln>
          <a:scene3d>
            <a:camera prst="orthographicFront"/>
            <a:lightRig rig="threePt" dir="t"/>
          </a:scene3d>
          <a:sp3d>
            <a:bevelT/>
          </a:sp3d>
        </p:spPr>
      </p:pic>
      <p:sp>
        <p:nvSpPr>
          <p:cNvPr id="5" name="TextBox 4"/>
          <p:cNvSpPr txBox="1"/>
          <p:nvPr/>
        </p:nvSpPr>
        <p:spPr>
          <a:xfrm>
            <a:off x="5370896" y="1833613"/>
            <a:ext cx="1227222" cy="253916"/>
          </a:xfrm>
          <a:prstGeom prst="rect">
            <a:avLst/>
          </a:prstGeom>
          <a:noFill/>
        </p:spPr>
        <p:txBody>
          <a:bodyPr wrap="square" rtlCol="0">
            <a:spAutoFit/>
          </a:bodyPr>
          <a:lstStyle/>
          <a:p>
            <a:r>
              <a:rPr lang="en-US" sz="1050" dirty="0">
                <a:solidFill>
                  <a:schemeClr val="bg1"/>
                </a:solidFill>
              </a:rPr>
              <a:t>13.8 Billion years</a:t>
            </a:r>
            <a:endParaRPr lang="en-GB" sz="1050" dirty="0">
              <a:solidFill>
                <a:schemeClr val="bg1"/>
              </a:solidFill>
            </a:endParaRPr>
          </a:p>
        </p:txBody>
      </p:sp>
      <p:cxnSp>
        <p:nvCxnSpPr>
          <p:cNvPr id="7" name="Straight Arrow Connector 6"/>
          <p:cNvCxnSpPr/>
          <p:nvPr/>
        </p:nvCxnSpPr>
        <p:spPr>
          <a:xfrm>
            <a:off x="5370896" y="2064446"/>
            <a:ext cx="125850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99109" y="1907381"/>
            <a:ext cx="711206" cy="242374"/>
          </a:xfrm>
          <a:prstGeom prst="rect">
            <a:avLst/>
          </a:prstGeom>
          <a:noFill/>
          <a:ln>
            <a:noFill/>
          </a:ln>
        </p:spPr>
        <p:txBody>
          <a:bodyPr wrap="square" rtlCol="0">
            <a:spAutoFit/>
          </a:bodyPr>
          <a:lstStyle/>
          <a:p>
            <a:r>
              <a:rPr lang="en-US" sz="975" dirty="0">
                <a:solidFill>
                  <a:schemeClr val="bg1"/>
                </a:solidFill>
              </a:rPr>
              <a:t>Today</a:t>
            </a:r>
            <a:endParaRPr lang="en-GB" sz="975" dirty="0">
              <a:solidFill>
                <a:schemeClr val="bg1"/>
              </a:solidFill>
            </a:endParaRPr>
          </a:p>
        </p:txBody>
      </p:sp>
      <p:grpSp>
        <p:nvGrpSpPr>
          <p:cNvPr id="11" name="Group 10"/>
          <p:cNvGrpSpPr/>
          <p:nvPr/>
        </p:nvGrpSpPr>
        <p:grpSpPr>
          <a:xfrm>
            <a:off x="4391819" y="2237588"/>
            <a:ext cx="1884135" cy="1263189"/>
            <a:chOff x="5855758" y="2983451"/>
            <a:chExt cx="2512180" cy="1684252"/>
          </a:xfrm>
        </p:grpSpPr>
        <p:grpSp>
          <p:nvGrpSpPr>
            <p:cNvPr id="9" name="Group 8"/>
            <p:cNvGrpSpPr/>
            <p:nvPr/>
          </p:nvGrpSpPr>
          <p:grpSpPr>
            <a:xfrm>
              <a:off x="5855758" y="2983451"/>
              <a:ext cx="2512180" cy="1628692"/>
              <a:chOff x="5855758" y="2983451"/>
              <a:chExt cx="2512180" cy="1628692"/>
            </a:xfrm>
          </p:grpSpPr>
          <p:pic>
            <p:nvPicPr>
              <p:cNvPr id="16" name="Picture 2" descr="lhc25.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63241" y="3038802"/>
                <a:ext cx="2362473" cy="1573341"/>
              </a:xfrm>
              <a:prstGeom prst="rect">
                <a:avLst/>
              </a:prstGeom>
              <a:ln/>
              <a:scene3d>
                <a:camera prst="orthographicFront" fov="0">
                  <a:rot lat="0" lon="0" rev="0"/>
                </a:camera>
                <a:lightRig rig="harsh" dir="t">
                  <a:rot lat="6000000" lon="6000000" rev="0"/>
                </a:lightRig>
              </a:scene3d>
              <a:sp3d contourW="10000" prstMaterial="metal">
                <a:bevelT w="20000" h="9000"/>
                <a:contourClr>
                  <a:schemeClr val="accent2">
                    <a:shade val="30000"/>
                    <a:satMod val="200000"/>
                  </a:schemeClr>
                </a:contourClr>
              </a:sp3d>
            </p:spPr>
            <p:style>
              <a:lnRef idx="0">
                <a:schemeClr val="accent2"/>
              </a:lnRef>
              <a:fillRef idx="3">
                <a:schemeClr val="accent2"/>
              </a:fillRef>
              <a:effectRef idx="3">
                <a:schemeClr val="accent2"/>
              </a:effectRef>
              <a:fontRef idx="minor">
                <a:schemeClr val="lt1"/>
              </a:fontRef>
            </p:style>
          </p:pic>
          <p:sp>
            <p:nvSpPr>
              <p:cNvPr id="17" name="Title 1"/>
              <p:cNvSpPr txBox="1">
                <a:spLocks/>
              </p:cNvSpPr>
              <p:nvPr/>
            </p:nvSpPr>
            <p:spPr>
              <a:xfrm>
                <a:off x="5855758" y="2983451"/>
                <a:ext cx="2512180" cy="668655"/>
              </a:xfrm>
              <a:prstGeom prst="rect">
                <a:avLst/>
              </a:prstGeom>
              <a:scene3d>
                <a:camera prst="orthographicFront"/>
                <a:lightRig rig="threePt" dir="t"/>
              </a:scene3d>
              <a:sp3d>
                <a:bevelT/>
              </a:sp3d>
            </p:spPr>
            <p:txBody>
              <a:bodyPr>
                <a:no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500" b="1" kern="0" dirty="0">
                    <a:solidFill>
                      <a:srgbClr val="FF5050"/>
                    </a:solidFill>
                    <a:effectLst>
                      <a:outerShdw blurRad="38100" dist="38100" dir="2700000" algn="tl">
                        <a:srgbClr val="000000">
                          <a:alpha val="43137"/>
                        </a:srgbClr>
                      </a:outerShdw>
                    </a:effectLst>
                    <a:latin typeface="Calibri"/>
                    <a:cs typeface="Calibri"/>
                  </a:rPr>
                  <a:t>Large Scale Computing (GRID)</a:t>
                </a:r>
                <a:endParaRPr lang="en-GB" sz="1500" b="1" kern="0" dirty="0">
                  <a:solidFill>
                    <a:srgbClr val="FF5050"/>
                  </a:solidFill>
                  <a:effectLst>
                    <a:outerShdw blurRad="38100" dist="38100" dir="2700000" algn="tl">
                      <a:srgbClr val="000000">
                        <a:alpha val="43137"/>
                      </a:srgbClr>
                    </a:outerShdw>
                  </a:effectLst>
                  <a:latin typeface="Calibri"/>
                  <a:cs typeface="Calibri"/>
                </a:endParaRPr>
              </a:p>
            </p:txBody>
          </p:sp>
        </p:grpSp>
        <p:pic>
          <p:nvPicPr>
            <p:cNvPr id="25" name="Picture 1" descr="Screen Shot 2012-12-11 at 11.55.51.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428080" y="3722460"/>
              <a:ext cx="926905" cy="94524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
          <p:cNvGrpSpPr/>
          <p:nvPr/>
        </p:nvGrpSpPr>
        <p:grpSpPr>
          <a:xfrm>
            <a:off x="7766504" y="2292128"/>
            <a:ext cx="1433020" cy="936504"/>
            <a:chOff x="10355338" y="3056168"/>
            <a:chExt cx="1910693" cy="1248672"/>
          </a:xfrm>
        </p:grpSpPr>
        <p:pic>
          <p:nvPicPr>
            <p:cNvPr id="19" name="Picture 8" descr="single_spot"/>
            <p:cNvPicPr>
              <a:picLocks noChangeAspect="1" noChangeArrowheads="1"/>
            </p:cNvPicPr>
            <p:nvPr/>
          </p:nvPicPr>
          <p:blipFill>
            <a:blip r:embed="rId11"/>
            <a:srcRect/>
            <a:stretch>
              <a:fillRect/>
            </a:stretch>
          </p:blipFill>
          <p:spPr bwMode="auto">
            <a:xfrm>
              <a:off x="10477055" y="3072979"/>
              <a:ext cx="1625313" cy="1219200"/>
            </a:xfrm>
            <a:prstGeom prst="rect">
              <a:avLst/>
            </a:prstGeom>
            <a:noFill/>
            <a:ln w="9525">
              <a:noFill/>
              <a:miter lim="800000"/>
              <a:headEnd/>
              <a:tailEnd/>
            </a:ln>
            <a:scene3d>
              <a:camera prst="orthographicFront"/>
              <a:lightRig rig="threePt" dir="t"/>
            </a:scene3d>
            <a:sp3d>
              <a:bevelT/>
            </a:sp3d>
          </p:spPr>
        </p:pic>
        <p:sp>
          <p:nvSpPr>
            <p:cNvPr id="26" name="Rectangle 25"/>
            <p:cNvSpPr/>
            <p:nvPr/>
          </p:nvSpPr>
          <p:spPr>
            <a:xfrm>
              <a:off x="11275431" y="3056168"/>
              <a:ext cx="990600" cy="553997"/>
            </a:xfrm>
            <a:prstGeom prst="rect">
              <a:avLst/>
            </a:prstGeom>
          </p:spPr>
          <p:txBody>
            <a:bodyPr wrap="square">
              <a:spAutoFit/>
            </a:bodyPr>
            <a:lstStyle/>
            <a:p>
              <a:pPr algn="ctr" eaLnBrk="1" hangingPunct="1"/>
              <a:r>
                <a:rPr lang="en-GB" sz="1050" dirty="0">
                  <a:solidFill>
                    <a:srgbClr val="FFFF00"/>
                  </a:solidFill>
                  <a:effectLst>
                    <a:outerShdw blurRad="38100" dist="38100" dir="2700000" algn="tl" rotWithShape="0">
                      <a:prstClr val="black"/>
                    </a:outerShdw>
                  </a:effectLst>
                </a:rPr>
                <a:t>Tumour Target</a:t>
              </a:r>
            </a:p>
          </p:txBody>
        </p:sp>
        <p:sp>
          <p:nvSpPr>
            <p:cNvPr id="27" name="Rectangle 26"/>
            <p:cNvSpPr/>
            <p:nvPr/>
          </p:nvSpPr>
          <p:spPr>
            <a:xfrm>
              <a:off x="10355338" y="3750843"/>
              <a:ext cx="1460048" cy="553997"/>
            </a:xfrm>
            <a:prstGeom prst="rect">
              <a:avLst/>
            </a:prstGeom>
          </p:spPr>
          <p:txBody>
            <a:bodyPr wrap="square">
              <a:spAutoFit/>
            </a:bodyPr>
            <a:lstStyle/>
            <a:p>
              <a:pPr algn="ctr" eaLnBrk="1" hangingPunct="1"/>
              <a:r>
                <a:rPr lang="en-US" sz="1050" dirty="0">
                  <a:solidFill>
                    <a:srgbClr val="FFFF00"/>
                  </a:solidFill>
                  <a:effectLst>
                    <a:outerShdw blurRad="38100" dist="38100" dir="2700000" algn="tl" rotWithShape="0">
                      <a:prstClr val="black"/>
                    </a:outerShdw>
                  </a:effectLst>
                </a:rPr>
                <a:t>Hadron particles beam</a:t>
              </a:r>
              <a:endParaRPr lang="en-GB" sz="1050" dirty="0">
                <a:solidFill>
                  <a:srgbClr val="FFFF00"/>
                </a:solidFill>
                <a:effectLst>
                  <a:outerShdw blurRad="38100" dist="38100" dir="2700000" algn="tl" rotWithShape="0">
                    <a:prstClr val="black"/>
                  </a:outerShdw>
                </a:effectLst>
              </a:endParaRPr>
            </a:p>
          </p:txBody>
        </p:sp>
      </p:grpSp>
      <p:pic>
        <p:nvPicPr>
          <p:cNvPr id="28" name="Picture 1039" descr="Picture 1"/>
          <p:cNvPicPr>
            <a:picLocks noChangeAspect="1" noChangeArrowheads="1"/>
          </p:cNvPicPr>
          <p:nvPr/>
        </p:nvPicPr>
        <p:blipFill>
          <a:blip r:embed="rId12"/>
          <a:srcRect/>
          <a:stretch>
            <a:fillRect/>
          </a:stretch>
        </p:blipFill>
        <p:spPr bwMode="auto">
          <a:xfrm>
            <a:off x="3888123" y="3952328"/>
            <a:ext cx="2152948" cy="1161519"/>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sp>
        <p:nvSpPr>
          <p:cNvPr id="29" name="TextBox 28"/>
          <p:cNvSpPr txBox="1"/>
          <p:nvPr/>
        </p:nvSpPr>
        <p:spPr>
          <a:xfrm>
            <a:off x="3375102" y="83765"/>
            <a:ext cx="5768897" cy="446276"/>
          </a:xfrm>
          <a:prstGeom prst="rect">
            <a:avLst/>
          </a:prstGeom>
          <a:noFill/>
        </p:spPr>
        <p:txBody>
          <a:bodyPr wrap="square" rtlCol="0">
            <a:spAutoFit/>
          </a:bodyPr>
          <a:lstStyle/>
          <a:p>
            <a:r>
              <a:rPr lang="bg-BG" sz="2300" b="1" i="1" dirty="0"/>
              <a:t> Мисиите на </a:t>
            </a:r>
            <a:r>
              <a:rPr lang="en-GB" sz="2300" b="1" i="1" dirty="0"/>
              <a:t>CERN</a:t>
            </a:r>
          </a:p>
        </p:txBody>
      </p:sp>
    </p:spTree>
    <p:extLst>
      <p:ext uri="{BB962C8B-B14F-4D97-AF65-F5344CB8AC3E}">
        <p14:creationId xmlns:p14="http://schemas.microsoft.com/office/powerpoint/2010/main" val="40213394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2">
                                            <p:txEl>
                                              <p:pRg st="3" end="3"/>
                                            </p:txEl>
                                          </p:spTgt>
                                        </p:tgtEl>
                                        <p:attrNameLst>
                                          <p:attrName>style.visibility</p:attrName>
                                        </p:attrNameLst>
                                      </p:cBhvr>
                                      <p:to>
                                        <p:strVal val="visible"/>
                                      </p:to>
                                    </p:set>
                                    <p:animEffect transition="in" filter="fade">
                                      <p:cBhvr>
                                        <p:cTn id="7" dur="1000"/>
                                        <p:tgtEl>
                                          <p:spTgt spid="37892">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2">
                                            <p:txEl>
                                              <p:pRg st="4" end="4"/>
                                            </p:txEl>
                                          </p:spTgt>
                                        </p:tgtEl>
                                        <p:attrNameLst>
                                          <p:attrName>style.visibility</p:attrName>
                                        </p:attrNameLst>
                                      </p:cBhvr>
                                      <p:to>
                                        <p:strVal val="visible"/>
                                      </p:to>
                                    </p:set>
                                    <p:animEffect transition="in" filter="fade">
                                      <p:cBhvr>
                                        <p:cTn id="10" dur="1000"/>
                                        <p:tgtEl>
                                          <p:spTgt spid="37892">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2">
                                            <p:txEl>
                                              <p:pRg st="5" end="5"/>
                                            </p:txEl>
                                          </p:spTgt>
                                        </p:tgtEl>
                                        <p:attrNameLst>
                                          <p:attrName>style.visibility</p:attrName>
                                        </p:attrNameLst>
                                      </p:cBhvr>
                                      <p:to>
                                        <p:strVal val="visible"/>
                                      </p:to>
                                    </p:set>
                                    <p:animEffect transition="in" filter="fade">
                                      <p:cBhvr>
                                        <p:cTn id="13" dur="1000"/>
                                        <p:tgtEl>
                                          <p:spTgt spid="37892">
                                            <p:txEl>
                                              <p:pRg st="5" end="5"/>
                                            </p:txEl>
                                          </p:spTgt>
                                        </p:tgtEl>
                                      </p:cBhvr>
                                    </p:animEffect>
                                  </p:childTnLst>
                                </p:cTn>
                              </p:par>
                              <p:par>
                                <p:cTn id="14" presetID="1"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789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7892">
                                            <p:txEl>
                                              <p:pRg st="6" end="6"/>
                                            </p:txEl>
                                          </p:spTgt>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892">
                                            <p:txEl>
                                              <p:pRg st="7" end="7"/>
                                            </p:txEl>
                                          </p:spTgt>
                                        </p:tgtEl>
                                        <p:attrNameLst>
                                          <p:attrName>style.visibility</p:attrName>
                                        </p:attrNameLst>
                                      </p:cBhvr>
                                      <p:to>
                                        <p:strVal val="visible"/>
                                      </p:to>
                                    </p:set>
                                    <p:animEffect transition="in" filter="fade">
                                      <p:cBhvr>
                                        <p:cTn id="31" dur="1000"/>
                                        <p:tgtEl>
                                          <p:spTgt spid="3789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9" name="Picture 11" descr="0002010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51796">
            <a:off x="3265320" y="955449"/>
            <a:ext cx="2360680" cy="157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Rectangle 8"/>
          <p:cNvSpPr>
            <a:spLocks noGrp="1" noChangeArrowheads="1"/>
          </p:cNvSpPr>
          <p:nvPr>
            <p:ph type="ctrTitle" idx="4294967295"/>
          </p:nvPr>
        </p:nvSpPr>
        <p:spPr>
          <a:xfrm>
            <a:off x="2325469" y="6230"/>
            <a:ext cx="6210300" cy="513609"/>
          </a:xfrm>
        </p:spPr>
        <p:txBody>
          <a:bodyPr>
            <a:normAutofit/>
          </a:bodyPr>
          <a:lstStyle/>
          <a:p>
            <a:pPr eaLnBrk="1" hangingPunct="1">
              <a:defRPr/>
            </a:pPr>
            <a:r>
              <a:rPr lang="ru-RU" sz="2100" b="1" i="1" dirty="0">
                <a:latin typeface="+mn-lt"/>
                <a:ea typeface="+mn-ea"/>
                <a:cs typeface="+mn-cs"/>
              </a:rPr>
              <a:t>Напредък в нашето разбиране за Вселената</a:t>
            </a:r>
          </a:p>
        </p:txBody>
      </p:sp>
      <p:pic>
        <p:nvPicPr>
          <p:cNvPr id="8806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376" y="559329"/>
            <a:ext cx="1963093" cy="388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8" name="Picture 10" descr="0701190946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8472" y="644948"/>
            <a:ext cx="2740915" cy="244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Text Box 12"/>
          <p:cNvSpPr txBox="1">
            <a:spLocks noChangeArrowheads="1"/>
          </p:cNvSpPr>
          <p:nvPr/>
        </p:nvSpPr>
        <p:spPr bwMode="auto">
          <a:xfrm>
            <a:off x="1801368" y="3032522"/>
            <a:ext cx="737920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a:spcBef>
                <a:spcPct val="0"/>
              </a:spcBef>
              <a:buFontTx/>
              <a:buChar char="-"/>
            </a:pPr>
            <a:r>
              <a:rPr lang="bg-BG" altLang="en-US" sz="1500" dirty="0"/>
              <a:t>Какво е маса</a:t>
            </a:r>
            <a:r>
              <a:rPr lang="en-GB" altLang="en-US" sz="1500" dirty="0"/>
              <a:t>? </a:t>
            </a:r>
            <a:r>
              <a:rPr lang="bg-BG" altLang="en-US" sz="1500" dirty="0"/>
              <a:t>Как е придобита</a:t>
            </a:r>
            <a:r>
              <a:rPr lang="en-GB" altLang="en-US" sz="1500" dirty="0"/>
              <a:t>? </a:t>
            </a:r>
          </a:p>
          <a:p>
            <a:pPr marL="257175" indent="-257175">
              <a:spcBef>
                <a:spcPct val="0"/>
              </a:spcBef>
              <a:buFontTx/>
              <a:buChar char="-"/>
            </a:pPr>
            <a:r>
              <a:rPr lang="bg-BG" altLang="en-US" sz="1500" dirty="0"/>
              <a:t>Защо някой елементарни частици нямат маса</a:t>
            </a:r>
            <a:r>
              <a:rPr lang="en-GB" altLang="en-US" sz="1500" dirty="0"/>
              <a:t>?</a:t>
            </a:r>
          </a:p>
          <a:p>
            <a:pPr marL="257175" indent="-257175">
              <a:spcBef>
                <a:spcPct val="0"/>
              </a:spcBef>
              <a:buFontTx/>
              <a:buChar char="-"/>
            </a:pPr>
            <a:r>
              <a:rPr lang="bg-BG" altLang="en-US" sz="1500" dirty="0"/>
              <a:t>От какво е направена 96%от Вселената</a:t>
            </a:r>
            <a:r>
              <a:rPr lang="en-GB" altLang="en-US" sz="1500" dirty="0"/>
              <a:t> (</a:t>
            </a:r>
            <a:r>
              <a:rPr lang="bg-BG" altLang="en-US" sz="1500" dirty="0"/>
              <a:t>тъмна материя</a:t>
            </a:r>
            <a:r>
              <a:rPr lang="en-GB" altLang="en-US" sz="1500" dirty="0"/>
              <a:t>/</a:t>
            </a:r>
            <a:r>
              <a:rPr lang="bg-BG" altLang="en-US" sz="1500" dirty="0"/>
              <a:t>енергия</a:t>
            </a:r>
            <a:r>
              <a:rPr lang="en-GB" altLang="en-US" sz="1500" dirty="0"/>
              <a:t>)?</a:t>
            </a:r>
          </a:p>
          <a:p>
            <a:pPr marL="257175" indent="-257175">
              <a:spcBef>
                <a:spcPct val="0"/>
              </a:spcBef>
              <a:buFontTx/>
              <a:buChar char="-"/>
            </a:pPr>
            <a:r>
              <a:rPr lang="bg-BG" altLang="en-US" sz="1500" dirty="0"/>
              <a:t>Фаворитизация на природата</a:t>
            </a:r>
            <a:r>
              <a:rPr lang="en-GB" altLang="en-US" sz="1500" dirty="0"/>
              <a:t>… </a:t>
            </a:r>
            <a:r>
              <a:rPr lang="bg-BG" altLang="en-US" sz="1500" dirty="0"/>
              <a:t>защо няма анти-материя</a:t>
            </a:r>
            <a:r>
              <a:rPr lang="en-GB" altLang="en-US" sz="1500" dirty="0"/>
              <a:t>?</a:t>
            </a:r>
          </a:p>
          <a:p>
            <a:pPr marL="257175" indent="-257175">
              <a:spcBef>
                <a:spcPct val="0"/>
              </a:spcBef>
              <a:buFontTx/>
              <a:buChar char="-"/>
            </a:pPr>
            <a:r>
              <a:rPr lang="bg-BG" altLang="en-US" sz="1500" dirty="0"/>
              <a:t>Как е изглеждала материята</a:t>
            </a:r>
            <a:r>
              <a:rPr lang="en-GB" altLang="en-US" sz="1500" dirty="0"/>
              <a:t> </a:t>
            </a:r>
            <a:r>
              <a:rPr lang="bg-BG" altLang="en-US" sz="1500" dirty="0"/>
              <a:t>в първите мигове от създаването на Вселената</a:t>
            </a:r>
            <a:r>
              <a:rPr lang="en-GB" altLang="en-US" sz="1500" dirty="0"/>
              <a:t>?</a:t>
            </a:r>
          </a:p>
        </p:txBody>
      </p:sp>
    </p:spTree>
    <p:extLst>
      <p:ext uri="{BB962C8B-B14F-4D97-AF65-F5344CB8AC3E}">
        <p14:creationId xmlns:p14="http://schemas.microsoft.com/office/powerpoint/2010/main" val="230000351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10939" y="4388646"/>
            <a:ext cx="9154939" cy="76175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 name="Group 46"/>
          <p:cNvGrpSpPr>
            <a:grpSpLocks/>
          </p:cNvGrpSpPr>
          <p:nvPr/>
        </p:nvGrpSpPr>
        <p:grpSpPr bwMode="auto">
          <a:xfrm>
            <a:off x="5715002" y="3600451"/>
            <a:ext cx="2162176" cy="1225154"/>
            <a:chOff x="3696" y="3264"/>
            <a:chExt cx="1816" cy="1029"/>
          </a:xfrm>
        </p:grpSpPr>
        <p:grpSp>
          <p:nvGrpSpPr>
            <p:cNvPr id="92201" name="Group 47"/>
            <p:cNvGrpSpPr>
              <a:grpSpLocks/>
            </p:cNvGrpSpPr>
            <p:nvPr/>
          </p:nvGrpSpPr>
          <p:grpSpPr bwMode="auto">
            <a:xfrm>
              <a:off x="3696" y="3264"/>
              <a:ext cx="604" cy="578"/>
              <a:chOff x="3744" y="3408"/>
              <a:chExt cx="604" cy="578"/>
            </a:xfrm>
          </p:grpSpPr>
          <p:pic>
            <p:nvPicPr>
              <p:cNvPr id="92211"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3408"/>
                <a:ext cx="604"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2" name="Text Box 49"/>
              <p:cNvSpPr txBox="1">
                <a:spLocks noChangeArrowheads="1"/>
              </p:cNvSpPr>
              <p:nvPr/>
            </p:nvSpPr>
            <p:spPr bwMode="auto">
              <a:xfrm>
                <a:off x="3840" y="3792"/>
                <a:ext cx="45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Hubble</a:t>
                </a:r>
              </a:p>
            </p:txBody>
          </p:sp>
        </p:grpSp>
        <p:grpSp>
          <p:nvGrpSpPr>
            <p:cNvPr id="92202" name="Group 50"/>
            <p:cNvGrpSpPr>
              <a:grpSpLocks/>
            </p:cNvGrpSpPr>
            <p:nvPr/>
          </p:nvGrpSpPr>
          <p:grpSpPr bwMode="auto">
            <a:xfrm>
              <a:off x="4927" y="3744"/>
              <a:ext cx="585" cy="486"/>
              <a:chOff x="4848" y="3792"/>
              <a:chExt cx="585" cy="486"/>
            </a:xfrm>
          </p:grpSpPr>
          <p:pic>
            <p:nvPicPr>
              <p:cNvPr id="92209" name="Picture 51" descr="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 y="3815"/>
                <a:ext cx="528"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8" name="Text Box 52"/>
              <p:cNvSpPr txBox="1">
                <a:spLocks noChangeArrowheads="1"/>
              </p:cNvSpPr>
              <p:nvPr/>
            </p:nvSpPr>
            <p:spPr bwMode="auto">
              <a:xfrm>
                <a:off x="5040" y="3792"/>
                <a:ext cx="393"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ALMA</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nvGrpSpPr>
            <p:cNvPr id="92203" name="Group 53"/>
            <p:cNvGrpSpPr>
              <a:grpSpLocks/>
            </p:cNvGrpSpPr>
            <p:nvPr/>
          </p:nvGrpSpPr>
          <p:grpSpPr bwMode="auto">
            <a:xfrm>
              <a:off x="4320" y="3933"/>
              <a:ext cx="576" cy="360"/>
              <a:chOff x="4128" y="3933"/>
              <a:chExt cx="576" cy="360"/>
            </a:xfrm>
          </p:grpSpPr>
          <p:pic>
            <p:nvPicPr>
              <p:cNvPr id="92207" name="Picture 54" descr="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3933"/>
                <a:ext cx="52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8" name="Text Box 55"/>
              <p:cNvSpPr txBox="1">
                <a:spLocks noChangeArrowheads="1"/>
              </p:cNvSpPr>
              <p:nvPr/>
            </p:nvSpPr>
            <p:spPr bwMode="auto">
              <a:xfrm>
                <a:off x="4128" y="4099"/>
                <a:ext cx="31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VLT</a:t>
                </a:r>
              </a:p>
            </p:txBody>
          </p:sp>
        </p:grpSp>
        <p:grpSp>
          <p:nvGrpSpPr>
            <p:cNvPr id="92204" name="Group 56"/>
            <p:cNvGrpSpPr>
              <a:grpSpLocks/>
            </p:cNvGrpSpPr>
            <p:nvPr/>
          </p:nvGrpSpPr>
          <p:grpSpPr bwMode="auto">
            <a:xfrm>
              <a:off x="4224" y="3600"/>
              <a:ext cx="669" cy="339"/>
              <a:chOff x="4371" y="3885"/>
              <a:chExt cx="669" cy="339"/>
            </a:xfrm>
          </p:grpSpPr>
          <p:pic>
            <p:nvPicPr>
              <p:cNvPr id="92205"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1" y="3885"/>
                <a:ext cx="669"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4" name="Text Box 58"/>
              <p:cNvSpPr txBox="1">
                <a:spLocks noChangeArrowheads="1"/>
              </p:cNvSpPr>
              <p:nvPr/>
            </p:nvSpPr>
            <p:spPr bwMode="auto">
              <a:xfrm>
                <a:off x="4371" y="3932"/>
                <a:ext cx="428"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WMAP</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grpSp>
        <p:nvGrpSpPr>
          <p:cNvPr id="92163" name="Group 62"/>
          <p:cNvGrpSpPr>
            <a:grpSpLocks/>
          </p:cNvGrpSpPr>
          <p:nvPr/>
        </p:nvGrpSpPr>
        <p:grpSpPr bwMode="auto">
          <a:xfrm>
            <a:off x="1941910" y="400050"/>
            <a:ext cx="5842397" cy="3852863"/>
            <a:chOff x="671" y="362"/>
            <a:chExt cx="4907" cy="3236"/>
          </a:xfrm>
        </p:grpSpPr>
        <p:pic>
          <p:nvPicPr>
            <p:cNvPr id="92182" name="Picture 62" descr="Picture 1"/>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83" name="Group 59"/>
            <p:cNvGrpSpPr>
              <a:grpSpLocks/>
            </p:cNvGrpSpPr>
            <p:nvPr/>
          </p:nvGrpSpPr>
          <p:grpSpPr bwMode="auto">
            <a:xfrm>
              <a:off x="895" y="362"/>
              <a:ext cx="1590" cy="783"/>
              <a:chOff x="895" y="362"/>
              <a:chExt cx="1590" cy="783"/>
            </a:xfrm>
          </p:grpSpPr>
          <p:sp>
            <p:nvSpPr>
              <p:cNvPr id="92195" name="Line 67"/>
              <p:cNvSpPr>
                <a:spLocks noChangeShapeType="1"/>
              </p:cNvSpPr>
              <p:nvPr/>
            </p:nvSpPr>
            <p:spPr bwMode="auto">
              <a:xfrm rot="21300000" flipV="1">
                <a:off x="1664" y="954"/>
                <a:ext cx="139" cy="46"/>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6" name="Line 68"/>
              <p:cNvSpPr>
                <a:spLocks noChangeShapeType="1"/>
              </p:cNvSpPr>
              <p:nvPr/>
            </p:nvSpPr>
            <p:spPr bwMode="auto">
              <a:xfrm rot="21420000" flipV="1">
                <a:off x="895" y="554"/>
                <a:ext cx="144" cy="48"/>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7" name="Rectangle 72"/>
              <p:cNvSpPr>
                <a:spLocks noChangeArrowheads="1"/>
              </p:cNvSpPr>
              <p:nvPr/>
            </p:nvSpPr>
            <p:spPr bwMode="auto">
              <a:xfrm>
                <a:off x="2029" y="912"/>
                <a:ext cx="45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Атом</a:t>
                </a:r>
                <a:endParaRPr lang="de-DE" altLang="en-US" sz="1200">
                  <a:solidFill>
                    <a:srgbClr val="FF6600"/>
                  </a:solidFill>
                  <a:ea typeface="MS PGothic" panose="020B0600070205080204" pitchFamily="34" charset="-128"/>
                </a:endParaRPr>
              </a:p>
            </p:txBody>
          </p:sp>
          <p:sp>
            <p:nvSpPr>
              <p:cNvPr id="92198" name="Rectangle 73"/>
              <p:cNvSpPr>
                <a:spLocks noChangeArrowheads="1"/>
              </p:cNvSpPr>
              <p:nvPr/>
            </p:nvSpPr>
            <p:spPr bwMode="auto">
              <a:xfrm>
                <a:off x="1794" y="790"/>
                <a:ext cx="58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Протон</a:t>
                </a:r>
                <a:endParaRPr lang="de-DE" altLang="en-US" sz="1200">
                  <a:solidFill>
                    <a:srgbClr val="FF6600"/>
                  </a:solidFill>
                  <a:ea typeface="MS PGothic" panose="020B0600070205080204" pitchFamily="34" charset="-128"/>
                </a:endParaRPr>
              </a:p>
            </p:txBody>
          </p:sp>
          <p:sp>
            <p:nvSpPr>
              <p:cNvPr id="92199" name="Rectangle 74"/>
              <p:cNvSpPr>
                <a:spLocks noChangeArrowheads="1"/>
              </p:cNvSpPr>
              <p:nvPr/>
            </p:nvSpPr>
            <p:spPr bwMode="auto">
              <a:xfrm>
                <a:off x="973" y="362"/>
                <a:ext cx="723"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Големият</a:t>
                </a:r>
              </a:p>
              <a:p>
                <a:pPr>
                  <a:spcBef>
                    <a:spcPct val="0"/>
                  </a:spcBef>
                  <a:buFontTx/>
                  <a:buNone/>
                </a:pPr>
                <a:r>
                  <a:rPr lang="bg-BG" altLang="en-US" sz="1200">
                    <a:solidFill>
                      <a:srgbClr val="FF6600"/>
                    </a:solidFill>
                    <a:ea typeface="MS PGothic" panose="020B0600070205080204" pitchFamily="34" charset="-128"/>
                  </a:rPr>
                  <a:t>Взрив</a:t>
                </a:r>
                <a:endParaRPr lang="de-DE" altLang="en-US" sz="1200">
                  <a:solidFill>
                    <a:srgbClr val="FF6600"/>
                  </a:solidFill>
                  <a:ea typeface="MS PGothic" panose="020B0600070205080204" pitchFamily="34" charset="-128"/>
                </a:endParaRPr>
              </a:p>
            </p:txBody>
          </p:sp>
          <p:sp>
            <p:nvSpPr>
              <p:cNvPr id="92200" name="Line 79"/>
              <p:cNvSpPr>
                <a:spLocks noChangeShapeType="1"/>
              </p:cNvSpPr>
              <p:nvPr/>
            </p:nvSpPr>
            <p:spPr bwMode="auto">
              <a:xfrm rot="21180000" flipV="1">
                <a:off x="1880" y="1056"/>
                <a:ext cx="139" cy="46"/>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grpSp>
          <p:nvGrpSpPr>
            <p:cNvPr id="92184" name="Group 61"/>
            <p:cNvGrpSpPr>
              <a:grpSpLocks/>
            </p:cNvGrpSpPr>
            <p:nvPr/>
          </p:nvGrpSpPr>
          <p:grpSpPr bwMode="auto">
            <a:xfrm>
              <a:off x="2899" y="1296"/>
              <a:ext cx="2679" cy="2254"/>
              <a:chOff x="2899" y="1296"/>
              <a:chExt cx="2679" cy="2254"/>
            </a:xfrm>
          </p:grpSpPr>
          <p:sp>
            <p:nvSpPr>
              <p:cNvPr id="92185" name="Line 63"/>
              <p:cNvSpPr>
                <a:spLocks noChangeShapeType="1"/>
              </p:cNvSpPr>
              <p:nvPr/>
            </p:nvSpPr>
            <p:spPr bwMode="auto">
              <a:xfrm rot="21360000" flipV="1">
                <a:off x="4337" y="2238"/>
                <a:ext cx="240"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6" name="Line 64"/>
              <p:cNvSpPr>
                <a:spLocks noChangeShapeType="1"/>
              </p:cNvSpPr>
              <p:nvPr/>
            </p:nvSpPr>
            <p:spPr bwMode="auto">
              <a:xfrm flipV="1">
                <a:off x="3373" y="1764"/>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7" name="Line 65"/>
              <p:cNvSpPr>
                <a:spLocks noChangeShapeType="1"/>
              </p:cNvSpPr>
              <p:nvPr/>
            </p:nvSpPr>
            <p:spPr bwMode="auto">
              <a:xfrm flipV="1">
                <a:off x="2899" y="1520"/>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8" name="Line 69"/>
              <p:cNvSpPr>
                <a:spLocks noChangeShapeType="1"/>
              </p:cNvSpPr>
              <p:nvPr/>
            </p:nvSpPr>
            <p:spPr bwMode="auto">
              <a:xfrm>
                <a:off x="4913" y="2446"/>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9" name="Line 70"/>
              <p:cNvSpPr>
                <a:spLocks noChangeShapeType="1"/>
              </p:cNvSpPr>
              <p:nvPr/>
            </p:nvSpPr>
            <p:spPr bwMode="auto">
              <a:xfrm rot="5400000">
                <a:off x="4973" y="2762"/>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0" name="Rectangle 75"/>
              <p:cNvSpPr>
                <a:spLocks noChangeArrowheads="1"/>
              </p:cNvSpPr>
              <p:nvPr/>
            </p:nvSpPr>
            <p:spPr bwMode="auto">
              <a:xfrm>
                <a:off x="2999" y="1296"/>
                <a:ext cx="123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ea typeface="MS PGothic" panose="020B0600070205080204" pitchFamily="34" charset="-128"/>
                  </a:rPr>
                  <a:t>Радиус на Земята</a:t>
                </a:r>
                <a:endParaRPr lang="de-DE" altLang="en-US" sz="1200">
                  <a:ea typeface="MS PGothic" panose="020B0600070205080204" pitchFamily="34" charset="-128"/>
                </a:endParaRPr>
              </a:p>
            </p:txBody>
          </p:sp>
          <p:sp>
            <p:nvSpPr>
              <p:cNvPr id="92191" name="Rectangle 76"/>
              <p:cNvSpPr>
                <a:spLocks noChangeArrowheads="1"/>
              </p:cNvSpPr>
              <p:nvPr/>
            </p:nvSpPr>
            <p:spPr bwMode="auto">
              <a:xfrm>
                <a:off x="4455" y="2006"/>
                <a:ext cx="88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Радиус на </a:t>
                </a:r>
              </a:p>
              <a:p>
                <a:pPr>
                  <a:lnSpc>
                    <a:spcPct val="80000"/>
                  </a:lnSpc>
                  <a:spcBef>
                    <a:spcPct val="0"/>
                  </a:spcBef>
                  <a:buFontTx/>
                  <a:buNone/>
                </a:pPr>
                <a:r>
                  <a:rPr lang="bg-BG" altLang="en-US" sz="1200" dirty="0">
                    <a:solidFill>
                      <a:schemeClr val="tx2"/>
                    </a:solidFill>
                    <a:ea typeface="MS PGothic" panose="020B0600070205080204" pitchFamily="34" charset="-128"/>
                  </a:rPr>
                  <a:t>Галактиките</a:t>
                </a:r>
                <a:endParaRPr lang="de-DE" altLang="en-US" sz="1200" dirty="0">
                  <a:solidFill>
                    <a:schemeClr val="tx2"/>
                  </a:solidFill>
                  <a:ea typeface="MS PGothic" panose="020B0600070205080204" pitchFamily="34" charset="-128"/>
                </a:endParaRPr>
              </a:p>
            </p:txBody>
          </p:sp>
          <p:sp>
            <p:nvSpPr>
              <p:cNvPr id="24610" name="Rectangle 77"/>
              <p:cNvSpPr>
                <a:spLocks noChangeArrowheads="1"/>
              </p:cNvSpPr>
              <p:nvPr/>
            </p:nvSpPr>
            <p:spPr bwMode="auto">
              <a:xfrm>
                <a:off x="3457" y="1536"/>
                <a:ext cx="1438" cy="388"/>
              </a:xfrm>
              <a:prstGeom prst="rect">
                <a:avLst/>
              </a:prstGeom>
              <a:noFill/>
              <a:ln w="9525">
                <a:noFill/>
                <a:miter lim="800000"/>
                <a:headEnd/>
                <a:tailEnd/>
              </a:ln>
            </p:spPr>
            <p:txBody>
              <a:bodyPr wrap="none">
                <a:spAutoFit/>
              </a:bodyPr>
              <a:lstStyle/>
              <a:p>
                <a:pPr>
                  <a:defRPr/>
                </a:pPr>
                <a:r>
                  <a:rPr lang="bg-BG" sz="1200" dirty="0">
                    <a:solidFill>
                      <a:schemeClr val="tx2"/>
                    </a:solidFill>
                    <a:ea typeface="MS PGothic" pitchFamily="34" charset="-128"/>
                  </a:rPr>
                  <a:t>Разстояние от</a:t>
                </a:r>
              </a:p>
              <a:p>
                <a:pPr>
                  <a:defRPr/>
                </a:pPr>
                <a:r>
                  <a:rPr lang="bg-BG" sz="1200" dirty="0">
                    <a:solidFill>
                      <a:schemeClr val="tx2"/>
                    </a:solidFill>
                    <a:ea typeface="MS PGothic" pitchFamily="34" charset="-128"/>
                  </a:rPr>
                  <a:t>Земята до Слънцето </a:t>
                </a:r>
                <a:endParaRPr lang="en-GB" sz="1200" dirty="0">
                  <a:solidFill>
                    <a:schemeClr val="tx2"/>
                  </a:solidFill>
                  <a:ea typeface="MS PGothic" pitchFamily="34" charset="-128"/>
                </a:endParaRPr>
              </a:p>
            </p:txBody>
          </p:sp>
          <p:sp>
            <p:nvSpPr>
              <p:cNvPr id="92193" name="Rectangle 78"/>
              <p:cNvSpPr>
                <a:spLocks noChangeArrowheads="1"/>
              </p:cNvSpPr>
              <p:nvPr/>
            </p:nvSpPr>
            <p:spPr bwMode="auto">
              <a:xfrm>
                <a:off x="4916" y="2287"/>
                <a:ext cx="66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Вселена</a:t>
                </a:r>
                <a:endParaRPr lang="en-GB" altLang="en-US" sz="1200" dirty="0">
                  <a:solidFill>
                    <a:schemeClr val="tx2"/>
                  </a:solidFill>
                  <a:ea typeface="MS PGothic" panose="020B0600070205080204" pitchFamily="34" charset="-128"/>
                </a:endParaRPr>
              </a:p>
            </p:txBody>
          </p:sp>
          <p:sp>
            <p:nvSpPr>
              <p:cNvPr id="92194" name="Rectangle 42"/>
              <p:cNvSpPr>
                <a:spLocks noChangeArrowheads="1"/>
              </p:cNvSpPr>
              <p:nvPr/>
            </p:nvSpPr>
            <p:spPr bwMode="auto">
              <a:xfrm rot="19742175">
                <a:off x="5113" y="3348"/>
                <a:ext cx="32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de-DE" altLang="en-US" sz="1200">
                    <a:solidFill>
                      <a:schemeClr val="accent2"/>
                    </a:solidFill>
                    <a:ea typeface="MS PGothic" panose="020B0600070205080204" pitchFamily="34" charset="-128"/>
                  </a:rPr>
                  <a:t>cm</a:t>
                </a:r>
              </a:p>
            </p:txBody>
          </p:sp>
        </p:grpSp>
      </p:grpSp>
      <p:pic>
        <p:nvPicPr>
          <p:cNvPr id="28694" name="Picture 22" descr="sriimg20040301_4754942_0"/>
          <p:cNvPicPr>
            <a:picLocks noChangeAspect="1" noChangeArrowheads="1"/>
          </p:cNvPicPr>
          <p:nvPr/>
        </p:nvPicPr>
        <p:blipFill>
          <a:blip r:embed="rId8"/>
          <a:srcRect/>
          <a:stretch>
            <a:fillRect/>
          </a:stretch>
        </p:blipFill>
        <p:spPr bwMode="auto">
          <a:xfrm>
            <a:off x="6343650" y="891779"/>
            <a:ext cx="1428750" cy="1048940"/>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10" name="Group 51"/>
          <p:cNvGrpSpPr>
            <a:grpSpLocks/>
          </p:cNvGrpSpPr>
          <p:nvPr/>
        </p:nvGrpSpPr>
        <p:grpSpPr bwMode="auto">
          <a:xfrm>
            <a:off x="1314450" y="3624261"/>
            <a:ext cx="4229100" cy="1412433"/>
            <a:chOff x="228600" y="4832350"/>
            <a:chExt cx="5638800" cy="1882740"/>
          </a:xfrm>
        </p:grpSpPr>
        <p:sp>
          <p:nvSpPr>
            <p:cNvPr id="46" name="Rectangle 41"/>
            <p:cNvSpPr>
              <a:spLocks noChangeArrowheads="1"/>
            </p:cNvSpPr>
            <p:nvPr/>
          </p:nvSpPr>
          <p:spPr bwMode="auto">
            <a:xfrm>
              <a:off x="228600" y="5373544"/>
              <a:ext cx="5638800" cy="1341546"/>
            </a:xfrm>
            <a:prstGeom prst="rect">
              <a:avLst/>
            </a:prstGeom>
            <a:noFill/>
            <a:ln w="9525">
              <a:noFill/>
              <a:miter lim="800000"/>
              <a:headEnd/>
              <a:tailEnd/>
            </a:ln>
            <a:effectLst/>
          </p:spPr>
          <p:txBody>
            <a:bodyPr>
              <a:spAutoFit/>
            </a:bodyPr>
            <a:lstStyle/>
            <a:p>
              <a:pPr>
                <a:lnSpc>
                  <a:spcPct val="110000"/>
                </a:lnSpc>
                <a:buFontTx/>
                <a:buChar char="•"/>
                <a:defRPr/>
              </a:pPr>
              <a:r>
                <a:rPr lang="en-GB" sz="1350" dirty="0">
                  <a:solidFill>
                    <a:schemeClr val="tx2"/>
                  </a:solidFill>
                  <a:ea typeface="MS PGothic" pitchFamily="34" charset="-128"/>
                </a:rPr>
                <a:t> </a:t>
              </a:r>
              <a:r>
                <a:rPr lang="bg-BG" sz="1350" dirty="0">
                  <a:solidFill>
                    <a:schemeClr val="tx2"/>
                  </a:solidFill>
                  <a:ea typeface="MS PGothic" pitchFamily="34" charset="-128"/>
                </a:rPr>
                <a:t>Изучаване физичните закони от първия момент след Големият Взрив</a:t>
              </a:r>
              <a:endParaRPr lang="en-GB" sz="1350" dirty="0">
                <a:solidFill>
                  <a:schemeClr val="tx2"/>
                </a:solidFill>
                <a:ea typeface="MS PGothic" pitchFamily="34" charset="-128"/>
              </a:endParaRPr>
            </a:p>
            <a:p>
              <a:pPr>
                <a:lnSpc>
                  <a:spcPct val="110000"/>
                </a:lnSpc>
                <a:buFont typeface="Monotype Sorts"/>
                <a:buChar char="•"/>
                <a:defRPr/>
              </a:pPr>
              <a:r>
                <a:rPr lang="en-GB" sz="1350" dirty="0">
                  <a:solidFill>
                    <a:schemeClr val="tx2"/>
                  </a:solidFill>
                  <a:ea typeface="MS PGothic" pitchFamily="34" charset="-128"/>
                  <a:sym typeface="Monotype Sorts"/>
                </a:rPr>
                <a:t> </a:t>
              </a:r>
              <a:r>
                <a:rPr lang="bg-BG" sz="1350" dirty="0">
                  <a:solidFill>
                    <a:schemeClr val="tx2"/>
                  </a:solidFill>
                  <a:ea typeface="MS PGothic" pitchFamily="34" charset="-128"/>
                </a:rPr>
                <a:t>Симбиоза между Физика на елементарните частици,Астрофизика и Космология</a:t>
              </a:r>
              <a:endParaRPr lang="de-DE" sz="1350" dirty="0">
                <a:solidFill>
                  <a:schemeClr val="tx2"/>
                </a:solidFill>
                <a:effectLst>
                  <a:outerShdw blurRad="38100" dist="38100" dir="2700000" algn="tl">
                    <a:srgbClr val="FFFFFF"/>
                  </a:outerShdw>
                </a:effectLst>
                <a:ea typeface="MS PGothic" pitchFamily="34" charset="-128"/>
              </a:endParaRPr>
            </a:p>
          </p:txBody>
        </p:sp>
        <p:sp>
          <p:nvSpPr>
            <p:cNvPr id="92181" name="AutoShape 42"/>
            <p:cNvSpPr>
              <a:spLocks noChangeArrowheads="1"/>
            </p:cNvSpPr>
            <p:nvPr/>
          </p:nvSpPr>
          <p:spPr bwMode="auto">
            <a:xfrm rot="5400000">
              <a:off x="1058863" y="4916487"/>
              <a:ext cx="654050" cy="4857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en-GB" sz="1350"/>
            </a:p>
          </p:txBody>
        </p:sp>
      </p:grpSp>
      <p:grpSp>
        <p:nvGrpSpPr>
          <p:cNvPr id="11" name="Group 54"/>
          <p:cNvGrpSpPr>
            <a:grpSpLocks/>
          </p:cNvGrpSpPr>
          <p:nvPr/>
        </p:nvGrpSpPr>
        <p:grpSpPr bwMode="auto">
          <a:xfrm>
            <a:off x="1314451" y="1574006"/>
            <a:ext cx="2343150" cy="2012157"/>
            <a:chOff x="144" y="1322"/>
            <a:chExt cx="1968" cy="1690"/>
          </a:xfrm>
        </p:grpSpPr>
        <p:sp>
          <p:nvSpPr>
            <p:cNvPr id="92173" name="Line 45"/>
            <p:cNvSpPr>
              <a:spLocks noChangeShapeType="1"/>
            </p:cNvSpPr>
            <p:nvPr/>
          </p:nvSpPr>
          <p:spPr bwMode="auto">
            <a:xfrm>
              <a:off x="1500" y="1322"/>
              <a:ext cx="0" cy="144"/>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74" name="Line 46"/>
            <p:cNvSpPr>
              <a:spLocks noChangeShapeType="1"/>
            </p:cNvSpPr>
            <p:nvPr/>
          </p:nvSpPr>
          <p:spPr bwMode="auto">
            <a:xfrm>
              <a:off x="692" y="1466"/>
              <a:ext cx="0" cy="336"/>
            </a:xfrm>
            <a:prstGeom prst="line">
              <a:avLst/>
            </a:prstGeom>
            <a:noFill/>
            <a:ln w="19050">
              <a:solidFill>
                <a:srgbClr val="3A62AB"/>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92175" name="Line 48"/>
            <p:cNvSpPr>
              <a:spLocks noChangeShapeType="1"/>
            </p:cNvSpPr>
            <p:nvPr/>
          </p:nvSpPr>
          <p:spPr bwMode="auto">
            <a:xfrm>
              <a:off x="684" y="1463"/>
              <a:ext cx="816" cy="0"/>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8721" name="Rectangle 49"/>
            <p:cNvSpPr>
              <a:spLocks noChangeArrowheads="1"/>
            </p:cNvSpPr>
            <p:nvPr/>
          </p:nvSpPr>
          <p:spPr bwMode="auto">
            <a:xfrm>
              <a:off x="222" y="2761"/>
              <a:ext cx="1346" cy="251"/>
            </a:xfrm>
            <a:prstGeom prst="rect">
              <a:avLst/>
            </a:prstGeom>
            <a:noFill/>
            <a:ln w="9525">
              <a:noFill/>
              <a:miter lim="800000"/>
              <a:headEnd/>
              <a:tailEnd/>
            </a:ln>
            <a:effectLst/>
          </p:spPr>
          <p:txBody>
            <a:bodyPr wrap="none">
              <a:spAutoFit/>
            </a:bodyPr>
            <a:lstStyle/>
            <a:p>
              <a:pPr algn="ctr" eaLnBrk="1" hangingPunct="1">
                <a:lnSpc>
                  <a:spcPct val="107000"/>
                </a:lnSpc>
                <a:defRPr/>
              </a:pPr>
              <a:r>
                <a:rPr lang="bg-BG" sz="1350" dirty="0">
                  <a:solidFill>
                    <a:schemeClr val="tx2"/>
                  </a:solidFill>
                  <a:ea typeface="MS PGothic" pitchFamily="34" charset="-128"/>
                </a:rPr>
                <a:t>Свръх Микроскоп</a:t>
              </a:r>
              <a:endParaRPr lang="en-GB" sz="1500" dirty="0">
                <a:solidFill>
                  <a:schemeClr val="tx2"/>
                </a:solidFill>
                <a:effectLst>
                  <a:outerShdw blurRad="38100" dist="38100" dir="2700000" algn="tl">
                    <a:srgbClr val="FFFFFF"/>
                  </a:outerShdw>
                </a:effectLst>
                <a:ea typeface="MS PGothic" pitchFamily="34" charset="-128"/>
              </a:endParaRPr>
            </a:p>
          </p:txBody>
        </p:sp>
        <p:sp>
          <p:nvSpPr>
            <p:cNvPr id="92177" name="Text Box 50"/>
            <p:cNvSpPr txBox="1">
              <a:spLocks noChangeArrowheads="1"/>
            </p:cNvSpPr>
            <p:nvPr/>
          </p:nvSpPr>
          <p:spPr bwMode="auto">
            <a:xfrm>
              <a:off x="1632" y="2373"/>
              <a:ext cx="48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90000"/>
                </a:lnSpc>
                <a:spcBef>
                  <a:spcPct val="0"/>
                </a:spcBef>
                <a:buFontTx/>
                <a:buNone/>
              </a:pPr>
              <a:r>
                <a:rPr lang="de-CH" altLang="en-US" sz="1500" dirty="0">
                  <a:solidFill>
                    <a:schemeClr val="tx2"/>
                  </a:solidFill>
                  <a:ea typeface="MS PGothic" panose="020B0600070205080204" pitchFamily="34" charset="-128"/>
                </a:rPr>
                <a:t>LHC</a:t>
              </a:r>
            </a:p>
          </p:txBody>
        </p:sp>
        <p:pic>
          <p:nvPicPr>
            <p:cNvPr id="92178" name="Picture 7" descr="interconnec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 y="1814"/>
              <a:ext cx="1488" cy="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1" name="Picture 9"/>
            <p:cNvPicPr>
              <a:picLocks noChangeAspect="1"/>
            </p:cNvPicPr>
            <p:nvPr/>
          </p:nvPicPr>
          <p:blipFill>
            <a:blip r:embed="rId10"/>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grpSp>
        <p:nvGrpSpPr>
          <p:cNvPr id="12" name="Group 52"/>
          <p:cNvGrpSpPr>
            <a:grpSpLocks/>
          </p:cNvGrpSpPr>
          <p:nvPr/>
        </p:nvGrpSpPr>
        <p:grpSpPr bwMode="auto">
          <a:xfrm>
            <a:off x="3253979" y="379008"/>
            <a:ext cx="3221831" cy="3468291"/>
            <a:chOff x="2714612" y="861994"/>
            <a:chExt cx="4295788" cy="4624406"/>
          </a:xfrm>
        </p:grpSpPr>
        <p:pic>
          <p:nvPicPr>
            <p:cNvPr id="28725" name="Picture 53"/>
            <p:cNvPicPr>
              <a:picLocks noChangeAspect="1" noChangeArrowheads="1"/>
            </p:cNvPicPr>
            <p:nvPr/>
          </p:nvPicPr>
          <p:blipFill>
            <a:blip r:embed="rId11"/>
            <a:srcRect/>
            <a:stretch>
              <a:fillRect/>
            </a:stretch>
          </p:blipFill>
          <p:spPr bwMode="auto">
            <a:xfrm>
              <a:off x="4305292" y="914382"/>
              <a:ext cx="2705108" cy="4572018"/>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70264" y="2193912"/>
              <a:ext cx="796927" cy="3292488"/>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sp>
          <p:nvSpPr>
            <p:cNvPr id="12339" name="Line 55"/>
            <p:cNvSpPr>
              <a:spLocks noChangeShapeType="1"/>
            </p:cNvSpPr>
            <p:nvPr/>
          </p:nvSpPr>
          <p:spPr bwMode="auto">
            <a:xfrm flipV="1">
              <a:off x="2714612" y="861994"/>
              <a:ext cx="1752605" cy="579440"/>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grpSp>
      <p:pic>
        <p:nvPicPr>
          <p:cNvPr id="53" name="Picture 2"/>
          <p:cNvPicPr>
            <a:picLocks noChangeAspect="1" noChangeArrowheads="1"/>
          </p:cNvPicPr>
          <p:nvPr/>
        </p:nvPicPr>
        <p:blipFill>
          <a:blip r:embed="rId12"/>
          <a:srcRect/>
          <a:stretch>
            <a:fillRect/>
          </a:stretch>
        </p:blipFill>
        <p:spPr bwMode="auto">
          <a:xfrm>
            <a:off x="3654028" y="1329929"/>
            <a:ext cx="900113" cy="561975"/>
          </a:xfrm>
          <a:prstGeom prst="rect">
            <a:avLst/>
          </a:prstGeom>
          <a:noFill/>
          <a:ln w="9525">
            <a:noFill/>
            <a:miter lim="800000"/>
            <a:headEnd/>
            <a:tailEnd/>
          </a:ln>
          <a:effectLst>
            <a:outerShdw blurRad="38100" dist="38100" dir="2700000" algn="tl" rotWithShape="0">
              <a:prstClr val="black"/>
            </a:outerShdw>
          </a:effectLst>
        </p:spPr>
      </p:pic>
    </p:spTree>
    <p:extLst>
      <p:ext uri="{BB962C8B-B14F-4D97-AF65-F5344CB8AC3E}">
        <p14:creationId xmlns:p14="http://schemas.microsoft.com/office/powerpoint/2010/main" val="41645427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2000"/>
                                        <p:tgtEl>
                                          <p:spTgt spid="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3"/>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90115" name="Slide Number Placeholder 4"/>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0579268-6094-433D-AFB5-D0547AD1B687}"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15</a:t>
            </a:fld>
            <a:endParaRPr lang="en-US" altLang="en-US" sz="900">
              <a:solidFill>
                <a:srgbClr val="0967A4"/>
              </a:solidFill>
              <a:latin typeface="Helvetica" panose="020B0604020202020204" pitchFamily="34" charset="0"/>
              <a:ea typeface="MS PGothic" panose="020B0600070205080204" pitchFamily="34" charset="-128"/>
            </a:endParaRPr>
          </a:p>
        </p:txBody>
      </p:sp>
      <p:pic>
        <p:nvPicPr>
          <p:cNvPr id="90117" name="Picture 1027" descr="CMB_Timeline150nt"/>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 y="-13716"/>
            <a:ext cx="9189720" cy="52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8" name="Rectangle 1028"/>
          <p:cNvSpPr>
            <a:spLocks noChangeArrowheads="1"/>
          </p:cNvSpPr>
          <p:nvPr/>
        </p:nvSpPr>
        <p:spPr bwMode="auto">
          <a:xfrm>
            <a:off x="1319503" y="2155032"/>
            <a:ext cx="1213857" cy="5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Големият </a:t>
            </a:r>
          </a:p>
          <a:p>
            <a:pPr algn="ctr" eaLnBrk="1" hangingPunct="1">
              <a:spcBef>
                <a:spcPct val="0"/>
              </a:spcBef>
              <a:buFontTx/>
              <a:buNone/>
            </a:pPr>
            <a:r>
              <a:rPr lang="bg-BG" altLang="en-US" sz="1500">
                <a:solidFill>
                  <a:schemeClr val="bg1"/>
                </a:solidFill>
                <a:ea typeface="MS PGothic" panose="020B0600070205080204" pitchFamily="34" charset="-128"/>
              </a:rPr>
              <a:t>Взрив</a:t>
            </a:r>
            <a:endParaRPr lang="de-DE" altLang="en-US" sz="1500">
              <a:solidFill>
                <a:schemeClr val="bg1"/>
              </a:solidFill>
              <a:ea typeface="MS PGothic" panose="020B0600070205080204" pitchFamily="34" charset="-128"/>
            </a:endParaRPr>
          </a:p>
        </p:txBody>
      </p:sp>
      <p:sp>
        <p:nvSpPr>
          <p:cNvPr id="90119" name="Rectangle 1029"/>
          <p:cNvSpPr>
            <a:spLocks noChangeArrowheads="1"/>
          </p:cNvSpPr>
          <p:nvPr/>
        </p:nvSpPr>
        <p:spPr bwMode="auto">
          <a:xfrm>
            <a:off x="0" y="13210"/>
            <a:ext cx="6903719" cy="809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600" b="1" i="1" dirty="0">
                <a:solidFill>
                  <a:schemeClr val="bg1"/>
                </a:solidFill>
                <a:latin typeface="+mn-lt"/>
              </a:rPr>
              <a:t>Предизвикателство пред науката:</a:t>
            </a:r>
          </a:p>
          <a:p>
            <a:pPr algn="ctr" eaLnBrk="1" hangingPunct="1">
              <a:spcBef>
                <a:spcPct val="0"/>
              </a:spcBef>
              <a:buFontTx/>
              <a:buNone/>
            </a:pPr>
            <a:r>
              <a:rPr lang="bg-BG" altLang="en-US" sz="1600" b="1" i="1" dirty="0">
                <a:solidFill>
                  <a:schemeClr val="bg1"/>
                </a:solidFill>
                <a:latin typeface="+mn-lt"/>
              </a:rPr>
              <a:t>да разберем първите мигове от създаването на Вселената</a:t>
            </a:r>
            <a:br>
              <a:rPr lang="bg-BG" altLang="en-US" sz="1600" b="1" i="1" dirty="0">
                <a:solidFill>
                  <a:schemeClr val="bg1"/>
                </a:solidFill>
                <a:latin typeface="+mn-lt"/>
              </a:rPr>
            </a:br>
            <a:r>
              <a:rPr lang="bg-BG" altLang="en-US" sz="1600" b="1" i="1" dirty="0">
                <a:solidFill>
                  <a:schemeClr val="bg1"/>
                </a:solidFill>
                <a:latin typeface="+mn-lt"/>
              </a:rPr>
              <a:t>след Големия Взрив</a:t>
            </a:r>
          </a:p>
        </p:txBody>
      </p:sp>
      <p:grpSp>
        <p:nvGrpSpPr>
          <p:cNvPr id="90120" name="Group 1030"/>
          <p:cNvGrpSpPr>
            <a:grpSpLocks/>
          </p:cNvGrpSpPr>
          <p:nvPr/>
        </p:nvGrpSpPr>
        <p:grpSpPr bwMode="auto">
          <a:xfrm>
            <a:off x="2514601" y="4270771"/>
            <a:ext cx="5013722" cy="735806"/>
            <a:chOff x="1152" y="3384"/>
            <a:chExt cx="4211" cy="618"/>
          </a:xfrm>
        </p:grpSpPr>
        <p:sp>
          <p:nvSpPr>
            <p:cNvPr id="90121" name="Line 1031"/>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67500" tIns="35100" rIns="67500" bIns="35100" anchor="ctr"/>
            <a:lstStyle/>
            <a:p>
              <a:endParaRPr lang="en-GB" sz="1350"/>
            </a:p>
          </p:txBody>
        </p:sp>
        <p:sp>
          <p:nvSpPr>
            <p:cNvPr id="90122" name="Rectangle 1032"/>
            <p:cNvSpPr>
              <a:spLocks noChangeArrowheads="1"/>
            </p:cNvSpPr>
            <p:nvPr/>
          </p:nvSpPr>
          <p:spPr bwMode="auto">
            <a:xfrm>
              <a:off x="4804" y="3552"/>
              <a:ext cx="559"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Днес</a:t>
              </a:r>
              <a:endParaRPr lang="en-GB" altLang="en-US" sz="1800">
                <a:solidFill>
                  <a:schemeClr val="bg1"/>
                </a:solidFill>
                <a:ea typeface="MS PGothic" panose="020B0600070205080204" pitchFamily="34" charset="-128"/>
              </a:endParaRPr>
            </a:p>
          </p:txBody>
        </p:sp>
        <p:sp>
          <p:nvSpPr>
            <p:cNvPr id="90123" name="Rectangle 1033"/>
            <p:cNvSpPr>
              <a:spLocks noChangeArrowheads="1"/>
            </p:cNvSpPr>
            <p:nvPr/>
          </p:nvSpPr>
          <p:spPr bwMode="auto">
            <a:xfrm>
              <a:off x="2130" y="3384"/>
              <a:ext cx="1723"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solidFill>
                    <a:schemeClr val="bg1"/>
                  </a:solidFill>
                  <a:ea typeface="MS PGothic" panose="020B0600070205080204" pitchFamily="34" charset="-128"/>
                </a:rPr>
                <a:t>13.7 </a:t>
              </a:r>
              <a:r>
                <a:rPr lang="bg-BG" altLang="en-US" sz="1800">
                  <a:solidFill>
                    <a:schemeClr val="bg1"/>
                  </a:solidFill>
                  <a:ea typeface="MS PGothic" panose="020B0600070205080204" pitchFamily="34" charset="-128"/>
                </a:rPr>
                <a:t>млрд.</a:t>
              </a:r>
              <a:r>
                <a:rPr lang="en-GB" altLang="en-US" sz="1800">
                  <a:solidFill>
                    <a:schemeClr val="bg1"/>
                  </a:solidFill>
                  <a:ea typeface="MS PGothic" panose="020B0600070205080204" pitchFamily="34" charset="-128"/>
                </a:rPr>
                <a:t> </a:t>
              </a:r>
              <a:r>
                <a:rPr lang="bg-BG" altLang="en-US" sz="1800">
                  <a:solidFill>
                    <a:schemeClr val="bg1"/>
                  </a:solidFill>
                  <a:ea typeface="MS PGothic" panose="020B0600070205080204" pitchFamily="34" charset="-128"/>
                </a:rPr>
                <a:t>години</a:t>
              </a:r>
              <a:endParaRPr lang="en-GB" altLang="en-US" sz="1800">
                <a:solidFill>
                  <a:schemeClr val="bg1"/>
                </a:solidFill>
                <a:ea typeface="MS PGothic" panose="020B0600070205080204" pitchFamily="34" charset="-128"/>
              </a:endParaRPr>
            </a:p>
          </p:txBody>
        </p:sp>
        <p:sp>
          <p:nvSpPr>
            <p:cNvPr id="90124" name="Rectangle 1034"/>
            <p:cNvSpPr>
              <a:spLocks noChangeArrowheads="1"/>
            </p:cNvSpPr>
            <p:nvPr/>
          </p:nvSpPr>
          <p:spPr bwMode="auto">
            <a:xfrm>
              <a:off x="2515" y="3710"/>
              <a:ext cx="785"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en-US" sz="1800">
                  <a:solidFill>
                    <a:schemeClr val="bg1"/>
                  </a:solidFill>
                  <a:ea typeface="MS PGothic" panose="020B0600070205080204" pitchFamily="34" charset="-128"/>
                </a:rPr>
                <a:t>10</a:t>
              </a:r>
              <a:r>
                <a:rPr lang="de-DE" altLang="en-US" sz="1800" baseline="30000">
                  <a:solidFill>
                    <a:schemeClr val="bg1"/>
                  </a:solidFill>
                  <a:ea typeface="MS PGothic" panose="020B0600070205080204" pitchFamily="34" charset="-128"/>
                </a:rPr>
                <a:t>28</a:t>
              </a:r>
              <a:r>
                <a:rPr lang="de-DE" altLang="en-US" sz="1800">
                  <a:solidFill>
                    <a:schemeClr val="bg1"/>
                  </a:solidFill>
                  <a:ea typeface="MS PGothic" panose="020B0600070205080204" pitchFamily="34" charset="-128"/>
                </a:rPr>
                <a:t> cm</a:t>
              </a:r>
              <a:endParaRPr lang="en-US" altLang="en-US" sz="1800">
                <a:solidFill>
                  <a:schemeClr val="bg1"/>
                </a:solidFill>
                <a:ea typeface="MS PGothic" panose="020B0600070205080204" pitchFamily="34" charset="-128"/>
              </a:endParaRPr>
            </a:p>
          </p:txBody>
        </p:sp>
        <p:sp>
          <p:nvSpPr>
            <p:cNvPr id="90125" name="Line 1035"/>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spTree>
    <p:extLst>
      <p:ext uri="{BB962C8B-B14F-4D97-AF65-F5344CB8AC3E}">
        <p14:creationId xmlns:p14="http://schemas.microsoft.com/office/powerpoint/2010/main" val="720143430"/>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311" y="571605"/>
            <a:ext cx="4572309" cy="3127826"/>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50"/>
          <p:cNvSpPr>
            <a:spLocks noChangeArrowheads="1"/>
          </p:cNvSpPr>
          <p:nvPr/>
        </p:nvSpPr>
        <p:spPr bwMode="auto">
          <a:xfrm>
            <a:off x="1283173" y="1476022"/>
            <a:ext cx="3367184" cy="1221477"/>
          </a:xfrm>
          <a:prstGeom prst="ellipse">
            <a:avLst/>
          </a:prstGeom>
          <a:noFill/>
          <a:ln w="57150">
            <a:solidFill>
              <a:srgbClr val="E30B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endParaRPr lang="fr-FR" altLang="fr-FR" sz="1800">
              <a:solidFill>
                <a:srgbClr val="E30B0B"/>
              </a:solidFill>
              <a:latin typeface="Times" panose="02020603050405020304" pitchFamily="18" charset="0"/>
            </a:endParaRPr>
          </a:p>
        </p:txBody>
      </p:sp>
      <p:grpSp>
        <p:nvGrpSpPr>
          <p:cNvPr id="76" name="Group 5"/>
          <p:cNvGrpSpPr>
            <a:grpSpLocks/>
          </p:cNvGrpSpPr>
          <p:nvPr/>
        </p:nvGrpSpPr>
        <p:grpSpPr bwMode="auto">
          <a:xfrm>
            <a:off x="194562" y="2869998"/>
            <a:ext cx="1222668" cy="302419"/>
            <a:chOff x="2994" y="3755"/>
            <a:chExt cx="863" cy="291"/>
          </a:xfrm>
        </p:grpSpPr>
        <p:sp>
          <p:nvSpPr>
            <p:cNvPr id="77" name="Text Box 6"/>
            <p:cNvSpPr txBox="1">
              <a:spLocks noChangeArrowheads="1"/>
            </p:cNvSpPr>
            <p:nvPr/>
          </p:nvSpPr>
          <p:spPr bwMode="auto">
            <a:xfrm>
              <a:off x="2994" y="3868"/>
              <a:ext cx="545" cy="178"/>
            </a:xfrm>
            <a:prstGeom prst="rect">
              <a:avLst/>
            </a:prstGeom>
            <a:solidFill>
              <a:srgbClr val="000039"/>
            </a:solidFill>
            <a:ln w="28575">
              <a:solidFill>
                <a:srgbClr val="FF8000"/>
              </a:solidFill>
              <a:miter lim="800000"/>
              <a:headEnd/>
              <a:tailEnd/>
            </a:ln>
          </p:spPr>
          <p:txBody>
            <a:bodyPr wrap="non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750" kern="0" dirty="0">
                  <a:solidFill>
                    <a:srgbClr val="FF9933"/>
                  </a:solidFill>
                  <a:latin typeface="Arial" panose="020B0604020202020204" pitchFamily="34" charset="0"/>
                </a:rPr>
                <a:t>Geneva airport</a:t>
              </a:r>
            </a:p>
          </p:txBody>
        </p:sp>
        <p:sp>
          <p:nvSpPr>
            <p:cNvPr id="78" name="Line 7"/>
            <p:cNvSpPr>
              <a:spLocks noChangeShapeType="1"/>
            </p:cNvSpPr>
            <p:nvPr/>
          </p:nvSpPr>
          <p:spPr bwMode="auto">
            <a:xfrm flipV="1">
              <a:off x="3656" y="3755"/>
              <a:ext cx="201" cy="156"/>
            </a:xfrm>
            <a:prstGeom prst="line">
              <a:avLst/>
            </a:prstGeom>
            <a:noFill/>
            <a:ln w="28575">
              <a:solidFill>
                <a:srgbClr val="FF8000"/>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79" name="Group 8"/>
          <p:cNvGrpSpPr>
            <a:grpSpLocks/>
          </p:cNvGrpSpPr>
          <p:nvPr/>
        </p:nvGrpSpPr>
        <p:grpSpPr bwMode="auto">
          <a:xfrm>
            <a:off x="4249897" y="2255948"/>
            <a:ext cx="445183" cy="485140"/>
            <a:chOff x="4598" y="2664"/>
            <a:chExt cx="474" cy="504"/>
          </a:xfrm>
        </p:grpSpPr>
        <p:sp>
          <p:nvSpPr>
            <p:cNvPr id="80" name="Text Box 9"/>
            <p:cNvSpPr txBox="1">
              <a:spLocks noChangeArrowheads="1"/>
            </p:cNvSpPr>
            <p:nvPr/>
          </p:nvSpPr>
          <p:spPr bwMode="auto">
            <a:xfrm>
              <a:off x="4598" y="2904"/>
              <a:ext cx="474" cy="264"/>
            </a:xfrm>
            <a:prstGeom prst="rect">
              <a:avLst/>
            </a:prstGeom>
            <a:solidFill>
              <a:srgbClr val="FFCC00"/>
            </a:solidFill>
            <a:ln w="28575">
              <a:solidFill>
                <a:srgbClr val="000039"/>
              </a:solidFill>
              <a:miter lim="800000"/>
              <a:headEnd/>
              <a:tailEnd/>
            </a:ln>
          </p:spPr>
          <p:txBody>
            <a:bodyPr wrap="squar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1200" kern="0" dirty="0">
                  <a:solidFill>
                    <a:srgbClr val="000039"/>
                  </a:solidFill>
                  <a:latin typeface="Arial" panose="020B0604020202020204" pitchFamily="34" charset="0"/>
                </a:rPr>
                <a:t>LHC</a:t>
              </a:r>
            </a:p>
          </p:txBody>
        </p:sp>
        <p:sp>
          <p:nvSpPr>
            <p:cNvPr id="81" name="Line 10"/>
            <p:cNvSpPr>
              <a:spLocks noChangeShapeType="1"/>
            </p:cNvSpPr>
            <p:nvPr/>
          </p:nvSpPr>
          <p:spPr bwMode="auto">
            <a:xfrm flipH="1" flipV="1">
              <a:off x="4784" y="2664"/>
              <a:ext cx="142" cy="207"/>
            </a:xfrm>
            <a:prstGeom prst="line">
              <a:avLst/>
            </a:prstGeom>
            <a:noFill/>
            <a:ln w="28575">
              <a:solidFill>
                <a:srgbClr val="000039"/>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84" name="Group 68"/>
          <p:cNvGrpSpPr>
            <a:grpSpLocks/>
          </p:cNvGrpSpPr>
          <p:nvPr/>
        </p:nvGrpSpPr>
        <p:grpSpPr bwMode="auto">
          <a:xfrm rot="-360127">
            <a:off x="1292278" y="1989179"/>
            <a:ext cx="872644" cy="240400"/>
            <a:chOff x="1728" y="1872"/>
            <a:chExt cx="912" cy="288"/>
          </a:xfrm>
        </p:grpSpPr>
        <p:sp>
          <p:nvSpPr>
            <p:cNvPr id="85" name="Oval 54"/>
            <p:cNvSpPr>
              <a:spLocks noChangeArrowheads="1"/>
            </p:cNvSpPr>
            <p:nvPr/>
          </p:nvSpPr>
          <p:spPr bwMode="auto">
            <a:xfrm>
              <a:off x="1728" y="1872"/>
              <a:ext cx="768" cy="288"/>
            </a:xfrm>
            <a:prstGeom prst="ellipse">
              <a:avLst/>
            </a:prstGeom>
            <a:noFill/>
            <a:ln w="28575">
              <a:solidFill>
                <a:srgbClr val="33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86" name="Line 55"/>
            <p:cNvSpPr>
              <a:spLocks noChangeShapeType="1"/>
            </p:cNvSpPr>
            <p:nvPr/>
          </p:nvSpPr>
          <p:spPr bwMode="auto">
            <a:xfrm>
              <a:off x="2254" y="1872"/>
              <a:ext cx="384" cy="48"/>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grpSp>
      <p:grpSp>
        <p:nvGrpSpPr>
          <p:cNvPr id="87" name="Group 71"/>
          <p:cNvGrpSpPr>
            <a:grpSpLocks/>
          </p:cNvGrpSpPr>
          <p:nvPr/>
        </p:nvGrpSpPr>
        <p:grpSpPr bwMode="auto">
          <a:xfrm>
            <a:off x="2367348" y="2217375"/>
            <a:ext cx="573361" cy="527568"/>
            <a:chOff x="2400" y="2112"/>
            <a:chExt cx="609" cy="508"/>
          </a:xfrm>
        </p:grpSpPr>
        <p:sp>
          <p:nvSpPr>
            <p:cNvPr id="88" name="Line 56"/>
            <p:cNvSpPr>
              <a:spLocks noChangeShapeType="1"/>
            </p:cNvSpPr>
            <p:nvPr/>
          </p:nvSpPr>
          <p:spPr bwMode="auto">
            <a:xfrm>
              <a:off x="2400" y="2112"/>
              <a:ext cx="192" cy="240"/>
            </a:xfrm>
            <a:prstGeom prst="line">
              <a:avLst/>
            </a:prstGeom>
            <a:noFill/>
            <a:ln w="952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89" name="Text Box 57"/>
            <p:cNvSpPr txBox="1">
              <a:spLocks noChangeArrowheads="1"/>
            </p:cNvSpPr>
            <p:nvPr/>
          </p:nvSpPr>
          <p:spPr bwMode="auto">
            <a:xfrm>
              <a:off x="2486" y="2353"/>
              <a:ext cx="523" cy="267"/>
            </a:xfrm>
            <a:prstGeom prst="rect">
              <a:avLst/>
            </a:prstGeom>
            <a:solidFill>
              <a:srgbClr val="FFCC00"/>
            </a:solidFill>
            <a:ln w="28575">
              <a:solidFill>
                <a:srgbClr val="000039"/>
              </a:solidFill>
              <a:miter lim="800000"/>
              <a:headEnd/>
              <a:tailEnd/>
            </a:ln>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fr-FR" altLang="fr-FR" sz="1200" kern="0" dirty="0">
                  <a:solidFill>
                    <a:srgbClr val="000039"/>
                  </a:solidFill>
                  <a:latin typeface="Arial" panose="020B0604020202020204" pitchFamily="34" charset="0"/>
                </a:rPr>
                <a:t>SPS</a:t>
              </a:r>
              <a:endParaRPr lang="en-GB" altLang="fr-FR" sz="1200" kern="0" dirty="0">
                <a:solidFill>
                  <a:srgbClr val="000039"/>
                </a:solidFill>
                <a:latin typeface="Arial" panose="020B0604020202020204" pitchFamily="34" charset="0"/>
              </a:endParaRPr>
            </a:p>
          </p:txBody>
        </p:sp>
      </p:grpSp>
      <p:grpSp>
        <p:nvGrpSpPr>
          <p:cNvPr id="94" name="Group 70"/>
          <p:cNvGrpSpPr>
            <a:grpSpLocks/>
          </p:cNvGrpSpPr>
          <p:nvPr/>
        </p:nvGrpSpPr>
        <p:grpSpPr bwMode="auto">
          <a:xfrm>
            <a:off x="200052" y="1512493"/>
            <a:ext cx="3883819" cy="1445419"/>
            <a:chOff x="625" y="1728"/>
            <a:chExt cx="4127" cy="1392"/>
          </a:xfrm>
        </p:grpSpPr>
        <p:grpSp>
          <p:nvGrpSpPr>
            <p:cNvPr id="92180" name="Group 69"/>
            <p:cNvGrpSpPr>
              <a:grpSpLocks/>
            </p:cNvGrpSpPr>
            <p:nvPr/>
          </p:nvGrpSpPr>
          <p:grpSpPr bwMode="auto">
            <a:xfrm>
              <a:off x="1056" y="1728"/>
              <a:ext cx="3696" cy="1392"/>
              <a:chOff x="1056" y="1728"/>
              <a:chExt cx="3696" cy="1392"/>
            </a:xfrm>
          </p:grpSpPr>
          <p:sp>
            <p:nvSpPr>
              <p:cNvPr id="98" name="Oval 22"/>
              <p:cNvSpPr>
                <a:spLocks noChangeArrowheads="1"/>
              </p:cNvSpPr>
              <p:nvPr/>
            </p:nvSpPr>
            <p:spPr bwMode="auto">
              <a:xfrm>
                <a:off x="172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nvGrpSpPr>
              <p:cNvPr id="92184" name="Group 61"/>
              <p:cNvGrpSpPr>
                <a:grpSpLocks/>
              </p:cNvGrpSpPr>
              <p:nvPr/>
            </p:nvGrpSpPr>
            <p:grpSpPr bwMode="auto">
              <a:xfrm>
                <a:off x="1056" y="1728"/>
                <a:ext cx="3696" cy="1392"/>
                <a:chOff x="1056" y="1728"/>
                <a:chExt cx="3696" cy="1392"/>
              </a:xfrm>
            </p:grpSpPr>
            <p:sp>
              <p:nvSpPr>
                <p:cNvPr id="100" name="Oval 11"/>
                <p:cNvSpPr>
                  <a:spLocks noChangeArrowheads="1"/>
                </p:cNvSpPr>
                <p:nvPr/>
              </p:nvSpPr>
              <p:spPr bwMode="auto">
                <a:xfrm>
                  <a:off x="1056" y="172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1" name="Oval 12"/>
                <p:cNvSpPr>
                  <a:spLocks noChangeArrowheads="1"/>
                </p:cNvSpPr>
                <p:nvPr/>
              </p:nvSpPr>
              <p:spPr bwMode="auto">
                <a:xfrm>
                  <a:off x="2065" y="268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2" name="Oval 13"/>
                <p:cNvSpPr>
                  <a:spLocks noChangeArrowheads="1"/>
                </p:cNvSpPr>
                <p:nvPr/>
              </p:nvSpPr>
              <p:spPr bwMode="auto">
                <a:xfrm>
                  <a:off x="1250" y="17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3" name="Oval 14"/>
                <p:cNvSpPr>
                  <a:spLocks noChangeArrowheads="1"/>
                </p:cNvSpPr>
                <p:nvPr/>
              </p:nvSpPr>
              <p:spPr bwMode="auto">
                <a:xfrm>
                  <a:off x="1345"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4" name="Oval 15"/>
                <p:cNvSpPr>
                  <a:spLocks noChangeArrowheads="1"/>
                </p:cNvSpPr>
                <p:nvPr/>
              </p:nvSpPr>
              <p:spPr bwMode="auto">
                <a:xfrm>
                  <a:off x="1440"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5" name="Oval 16"/>
                <p:cNvSpPr>
                  <a:spLocks noChangeArrowheads="1"/>
                </p:cNvSpPr>
                <p:nvPr/>
              </p:nvSpPr>
              <p:spPr bwMode="auto">
                <a:xfrm>
                  <a:off x="148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6" name="Oval 17"/>
                <p:cNvSpPr>
                  <a:spLocks noChangeArrowheads="1"/>
                </p:cNvSpPr>
                <p:nvPr/>
              </p:nvSpPr>
              <p:spPr bwMode="auto">
                <a:xfrm>
                  <a:off x="1632"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7" name="Oval 18"/>
                <p:cNvSpPr>
                  <a:spLocks noChangeArrowheads="1"/>
                </p:cNvSpPr>
                <p:nvPr/>
              </p:nvSpPr>
              <p:spPr bwMode="auto">
                <a:xfrm>
                  <a:off x="172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8" name="Oval 19"/>
                <p:cNvSpPr>
                  <a:spLocks noChangeArrowheads="1"/>
                </p:cNvSpPr>
                <p:nvPr/>
              </p:nvSpPr>
              <p:spPr bwMode="auto">
                <a:xfrm>
                  <a:off x="1584" y="191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9" name="Oval 20"/>
                <p:cNvSpPr>
                  <a:spLocks noChangeArrowheads="1"/>
                </p:cNvSpPr>
                <p:nvPr/>
              </p:nvSpPr>
              <p:spPr bwMode="auto">
                <a:xfrm>
                  <a:off x="148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0" name="Oval 21"/>
                <p:cNvSpPr>
                  <a:spLocks noChangeArrowheads="1"/>
                </p:cNvSpPr>
                <p:nvPr/>
              </p:nvSpPr>
              <p:spPr bwMode="auto">
                <a:xfrm>
                  <a:off x="1584"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1" name="Oval 23"/>
                <p:cNvSpPr>
                  <a:spLocks noChangeArrowheads="1"/>
                </p:cNvSpPr>
                <p:nvPr/>
              </p:nvSpPr>
              <p:spPr bwMode="auto">
                <a:xfrm>
                  <a:off x="1922"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2" name="Oval 24"/>
                <p:cNvSpPr>
                  <a:spLocks noChangeArrowheads="1"/>
                </p:cNvSpPr>
                <p:nvPr/>
              </p:nvSpPr>
              <p:spPr bwMode="auto">
                <a:xfrm>
                  <a:off x="2065" y="206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3" name="Oval 25"/>
                <p:cNvSpPr>
                  <a:spLocks noChangeArrowheads="1"/>
                </p:cNvSpPr>
                <p:nvPr/>
              </p:nvSpPr>
              <p:spPr bwMode="auto">
                <a:xfrm>
                  <a:off x="2017"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4" name="Oval 26"/>
                <p:cNvSpPr>
                  <a:spLocks noChangeArrowheads="1"/>
                </p:cNvSpPr>
                <p:nvPr/>
              </p:nvSpPr>
              <p:spPr bwMode="auto">
                <a:xfrm>
                  <a:off x="2113"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5" name="Oval 27"/>
                <p:cNvSpPr>
                  <a:spLocks noChangeArrowheads="1"/>
                </p:cNvSpPr>
                <p:nvPr/>
              </p:nvSpPr>
              <p:spPr bwMode="auto">
                <a:xfrm>
                  <a:off x="2256"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6" name="Oval 28"/>
                <p:cNvSpPr>
                  <a:spLocks noChangeArrowheads="1"/>
                </p:cNvSpPr>
                <p:nvPr/>
              </p:nvSpPr>
              <p:spPr bwMode="auto">
                <a:xfrm>
                  <a:off x="2400" y="230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7" name="Oval 29"/>
                <p:cNvSpPr>
                  <a:spLocks noChangeArrowheads="1"/>
                </p:cNvSpPr>
                <p:nvPr/>
              </p:nvSpPr>
              <p:spPr bwMode="auto">
                <a:xfrm>
                  <a:off x="2352"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8" name="Oval 30"/>
                <p:cNvSpPr>
                  <a:spLocks noChangeArrowheads="1"/>
                </p:cNvSpPr>
                <p:nvPr/>
              </p:nvSpPr>
              <p:spPr bwMode="auto">
                <a:xfrm>
                  <a:off x="2256" y="254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9" name="Oval 31"/>
                <p:cNvSpPr>
                  <a:spLocks noChangeArrowheads="1"/>
                </p:cNvSpPr>
                <p:nvPr/>
              </p:nvSpPr>
              <p:spPr bwMode="auto">
                <a:xfrm>
                  <a:off x="1154"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0" name="Oval 32"/>
                <p:cNvSpPr>
                  <a:spLocks noChangeArrowheads="1"/>
                </p:cNvSpPr>
                <p:nvPr/>
              </p:nvSpPr>
              <p:spPr bwMode="auto">
                <a:xfrm>
                  <a:off x="2208" y="273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1" name="Oval 33"/>
                <p:cNvSpPr>
                  <a:spLocks noChangeArrowheads="1"/>
                </p:cNvSpPr>
                <p:nvPr/>
              </p:nvSpPr>
              <p:spPr bwMode="auto">
                <a:xfrm>
                  <a:off x="2256" y="283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2" name="Oval 34"/>
                <p:cNvSpPr>
                  <a:spLocks noChangeArrowheads="1"/>
                </p:cNvSpPr>
                <p:nvPr/>
              </p:nvSpPr>
              <p:spPr bwMode="auto">
                <a:xfrm>
                  <a:off x="2400"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3" name="Oval 35"/>
                <p:cNvSpPr>
                  <a:spLocks noChangeArrowheads="1"/>
                </p:cNvSpPr>
                <p:nvPr/>
              </p:nvSpPr>
              <p:spPr bwMode="auto">
                <a:xfrm>
                  <a:off x="2592"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4" name="Oval 36"/>
                <p:cNvSpPr>
                  <a:spLocks noChangeArrowheads="1"/>
                </p:cNvSpPr>
                <p:nvPr/>
              </p:nvSpPr>
              <p:spPr bwMode="auto">
                <a:xfrm>
                  <a:off x="2738" y="29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5" name="Oval 37"/>
                <p:cNvSpPr>
                  <a:spLocks noChangeArrowheads="1"/>
                </p:cNvSpPr>
                <p:nvPr/>
              </p:nvSpPr>
              <p:spPr bwMode="auto">
                <a:xfrm>
                  <a:off x="2881" y="3024"/>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6" name="Oval 38"/>
                <p:cNvSpPr>
                  <a:spLocks noChangeArrowheads="1"/>
                </p:cNvSpPr>
                <p:nvPr/>
              </p:nvSpPr>
              <p:spPr bwMode="auto">
                <a:xfrm>
                  <a:off x="3024"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7" name="Oval 39"/>
                <p:cNvSpPr>
                  <a:spLocks noChangeArrowheads="1"/>
                </p:cNvSpPr>
                <p:nvPr/>
              </p:nvSpPr>
              <p:spPr bwMode="auto">
                <a:xfrm>
                  <a:off x="3216" y="307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8" name="Oval 40"/>
                <p:cNvSpPr>
                  <a:spLocks noChangeArrowheads="1"/>
                </p:cNvSpPr>
                <p:nvPr/>
              </p:nvSpPr>
              <p:spPr bwMode="auto">
                <a:xfrm>
                  <a:off x="3360"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9" name="Oval 41"/>
                <p:cNvSpPr>
                  <a:spLocks noChangeArrowheads="1"/>
                </p:cNvSpPr>
                <p:nvPr/>
              </p:nvSpPr>
              <p:spPr bwMode="auto">
                <a:xfrm>
                  <a:off x="3456"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0" name="Oval 42"/>
                <p:cNvSpPr>
                  <a:spLocks noChangeArrowheads="1"/>
                </p:cNvSpPr>
                <p:nvPr/>
              </p:nvSpPr>
              <p:spPr bwMode="auto">
                <a:xfrm>
                  <a:off x="3648"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1" name="Oval 43"/>
                <p:cNvSpPr>
                  <a:spLocks noChangeArrowheads="1"/>
                </p:cNvSpPr>
                <p:nvPr/>
              </p:nvSpPr>
              <p:spPr bwMode="auto">
                <a:xfrm>
                  <a:off x="3744" y="278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2" name="Oval 44"/>
                <p:cNvSpPr>
                  <a:spLocks noChangeArrowheads="1"/>
                </p:cNvSpPr>
                <p:nvPr/>
              </p:nvSpPr>
              <p:spPr bwMode="auto">
                <a:xfrm>
                  <a:off x="3888" y="2593"/>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3" name="Oval 45"/>
                <p:cNvSpPr>
                  <a:spLocks noChangeArrowheads="1"/>
                </p:cNvSpPr>
                <p:nvPr/>
              </p:nvSpPr>
              <p:spPr bwMode="auto">
                <a:xfrm>
                  <a:off x="4080"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4" name="Oval 46"/>
                <p:cNvSpPr>
                  <a:spLocks noChangeArrowheads="1"/>
                </p:cNvSpPr>
                <p:nvPr/>
              </p:nvSpPr>
              <p:spPr bwMode="auto">
                <a:xfrm>
                  <a:off x="4128" y="235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5" name="Oval 47"/>
                <p:cNvSpPr>
                  <a:spLocks noChangeArrowheads="1"/>
                </p:cNvSpPr>
                <p:nvPr/>
              </p:nvSpPr>
              <p:spPr bwMode="auto">
                <a:xfrm>
                  <a:off x="4321"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6" name="Oval 48"/>
                <p:cNvSpPr>
                  <a:spLocks noChangeArrowheads="1"/>
                </p:cNvSpPr>
                <p:nvPr/>
              </p:nvSpPr>
              <p:spPr bwMode="auto">
                <a:xfrm>
                  <a:off x="4512"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7" name="Oval 49"/>
                <p:cNvSpPr>
                  <a:spLocks noChangeArrowheads="1"/>
                </p:cNvSpPr>
                <p:nvPr/>
              </p:nvSpPr>
              <p:spPr bwMode="auto">
                <a:xfrm>
                  <a:off x="4704"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grpSp>
        <p:sp>
          <p:nvSpPr>
            <p:cNvPr id="96" name="Text Box 65"/>
            <p:cNvSpPr txBox="1">
              <a:spLocks noChangeArrowheads="1"/>
            </p:cNvSpPr>
            <p:nvPr/>
          </p:nvSpPr>
          <p:spPr bwMode="auto">
            <a:xfrm>
              <a:off x="2697" y="2067"/>
              <a:ext cx="731"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France</a:t>
              </a:r>
              <a:endParaRPr lang="en-GB" altLang="en-US" sz="1200" b="1" kern="0" dirty="0">
                <a:solidFill>
                  <a:srgbClr val="FF00FF"/>
                </a:solidFill>
                <a:latin typeface="Arial" panose="020B0604020202020204" pitchFamily="34" charset="0"/>
              </a:endParaRPr>
            </a:p>
          </p:txBody>
        </p:sp>
        <p:sp>
          <p:nvSpPr>
            <p:cNvPr id="97" name="Text Box 66"/>
            <p:cNvSpPr txBox="1">
              <a:spLocks noChangeArrowheads="1"/>
            </p:cNvSpPr>
            <p:nvPr/>
          </p:nvSpPr>
          <p:spPr bwMode="auto">
            <a:xfrm>
              <a:off x="625" y="2206"/>
              <a:ext cx="1106"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Switzerland</a:t>
              </a:r>
              <a:endParaRPr lang="en-GB" altLang="en-US" sz="1200" b="1" kern="0" dirty="0">
                <a:solidFill>
                  <a:srgbClr val="FF00FF"/>
                </a:solidFill>
                <a:latin typeface="Arial" panose="020B0604020202020204" pitchFamily="34" charset="0"/>
              </a:endParaRPr>
            </a:p>
          </p:txBody>
        </p:sp>
      </p:grpSp>
      <p:sp>
        <p:nvSpPr>
          <p:cNvPr id="138" name="Oval 72"/>
          <p:cNvSpPr>
            <a:spLocks noChangeArrowheads="1"/>
          </p:cNvSpPr>
          <p:nvPr/>
        </p:nvSpPr>
        <p:spPr bwMode="auto">
          <a:xfrm>
            <a:off x="1301405" y="1871289"/>
            <a:ext cx="261938" cy="125016"/>
          </a:xfrm>
          <a:prstGeom prst="ellipse">
            <a:avLst/>
          </a:prstGeom>
          <a:noFill/>
          <a:ln w="28575">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1350" dirty="0">
                <a:solidFill>
                  <a:srgbClr val="FFFFFF"/>
                </a:solidFill>
              </a:rPr>
              <a:t>    </a:t>
            </a:r>
          </a:p>
        </p:txBody>
      </p:sp>
      <p:grpSp>
        <p:nvGrpSpPr>
          <p:cNvPr id="139" name="Group 76"/>
          <p:cNvGrpSpPr>
            <a:grpSpLocks/>
          </p:cNvGrpSpPr>
          <p:nvPr/>
        </p:nvGrpSpPr>
        <p:grpSpPr bwMode="auto">
          <a:xfrm>
            <a:off x="654775" y="1283770"/>
            <a:ext cx="1220391" cy="627459"/>
            <a:chOff x="1056" y="1344"/>
            <a:chExt cx="1098" cy="1039"/>
          </a:xfrm>
        </p:grpSpPr>
        <p:sp>
          <p:nvSpPr>
            <p:cNvPr id="140" name="Line 74"/>
            <p:cNvSpPr>
              <a:spLocks noChangeShapeType="1"/>
            </p:cNvSpPr>
            <p:nvPr/>
          </p:nvSpPr>
          <p:spPr bwMode="auto">
            <a:xfrm flipV="1">
              <a:off x="1686" y="1535"/>
              <a:ext cx="42" cy="848"/>
            </a:xfrm>
            <a:prstGeom prst="line">
              <a:avLst/>
            </a:prstGeom>
            <a:noFill/>
            <a:ln w="2857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141" name="Text Box 75"/>
            <p:cNvSpPr txBox="1">
              <a:spLocks noChangeArrowheads="1"/>
            </p:cNvSpPr>
            <p:nvPr/>
          </p:nvSpPr>
          <p:spPr bwMode="auto">
            <a:xfrm>
              <a:off x="1056" y="1344"/>
              <a:ext cx="1098" cy="459"/>
            </a:xfrm>
            <a:prstGeom prst="rect">
              <a:avLst/>
            </a:prstGeom>
            <a:solidFill>
              <a:srgbClr val="FFCC00"/>
            </a:solidFill>
            <a:ln w="28575">
              <a:solidFill>
                <a:srgbClr val="000039"/>
              </a:solidFill>
              <a:miter lim="800000"/>
              <a:headEnd/>
              <a:tailEnd/>
            </a:ln>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GB" altLang="fr-FR" sz="1200" kern="0" dirty="0">
                  <a:solidFill>
                    <a:srgbClr val="000039"/>
                  </a:solidFill>
                  <a:latin typeface="Arial" panose="020B0604020202020204" pitchFamily="34" charset="0"/>
                </a:rPr>
                <a:t>PS</a:t>
              </a:r>
              <a:r>
                <a:rPr lang="bg-BG" altLang="fr-FR" sz="1200" kern="0" dirty="0">
                  <a:solidFill>
                    <a:srgbClr val="000039"/>
                  </a:solidFill>
                  <a:latin typeface="Arial" panose="020B0604020202020204" pitchFamily="34" charset="0"/>
                </a:rPr>
                <a:t> </a:t>
              </a:r>
              <a:r>
                <a:rPr lang="en-US" altLang="fr-FR" sz="1200" kern="0" dirty="0">
                  <a:solidFill>
                    <a:srgbClr val="000039"/>
                  </a:solidFill>
                  <a:latin typeface="Arial" panose="020B0604020202020204" pitchFamily="34" charset="0"/>
                </a:rPr>
                <a:t>complex</a:t>
              </a:r>
              <a:endParaRPr lang="en-GB" altLang="fr-FR" sz="1200" kern="0" dirty="0">
                <a:solidFill>
                  <a:srgbClr val="000039"/>
                </a:solidFill>
                <a:latin typeface="Arial" panose="020B0604020202020204" pitchFamily="34" charset="0"/>
              </a:endParaRPr>
            </a:p>
          </p:txBody>
        </p:sp>
      </p:grpSp>
      <p:pic>
        <p:nvPicPr>
          <p:cNvPr id="92173"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03877" y="591497"/>
            <a:ext cx="2400605" cy="1411628"/>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4" name="Picture 20" descr="Linac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07736" y="606583"/>
            <a:ext cx="1606187" cy="1204962"/>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5" name="Picture 10" descr="PS_now"/>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05201" y="1821939"/>
            <a:ext cx="3715561" cy="1193902"/>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6" name="Picture 16" descr="sps_accelerating_caviti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9626" y="2897429"/>
            <a:ext cx="2188584" cy="1382509"/>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72" name="TextBox 71"/>
          <p:cNvSpPr txBox="1"/>
          <p:nvPr/>
        </p:nvSpPr>
        <p:spPr>
          <a:xfrm>
            <a:off x="1577787" y="52609"/>
            <a:ext cx="7626898" cy="415498"/>
          </a:xfrm>
          <a:prstGeom prst="rect">
            <a:avLst/>
          </a:prstGeom>
          <a:noFill/>
        </p:spPr>
        <p:txBody>
          <a:bodyPr wrap="square" rtlCol="0">
            <a:spAutoFit/>
          </a:bodyPr>
          <a:lstStyle/>
          <a:p>
            <a:r>
              <a:rPr lang="ru-RU" sz="2100" b="1" i="1" dirty="0"/>
              <a:t>Най-големият комплекс от ускорители в света </a:t>
            </a:r>
          </a:p>
        </p:txBody>
      </p:sp>
      <p:pic>
        <p:nvPicPr>
          <p:cNvPr id="92177" name="Picture 148" descr="Στιγμιότυπο 2015-07-06, 9.43.09 μ.μ..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70782" y="3584195"/>
            <a:ext cx="4038883" cy="1527274"/>
          </a:xfrm>
          <a:prstGeom prst="rect">
            <a:avLst/>
          </a:prstGeom>
          <a:noFill/>
          <a:ln w="12700">
            <a:solidFill>
              <a:schemeClr val="tx1"/>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68069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1000"/>
                                        <p:tgtEl>
                                          <p:spTgt spid="94"/>
                                        </p:tgtEl>
                                      </p:cBhvr>
                                    </p:animEffect>
                                  </p:childTnLst>
                                </p:cTn>
                              </p:par>
                            </p:childTnLst>
                          </p:cTn>
                        </p:par>
                        <p:par>
                          <p:cTn id="8" fill="hold" nodeType="afterGroup">
                            <p:stCondLst>
                              <p:cond delay="1000"/>
                            </p:stCondLst>
                            <p:childTnLst>
                              <p:par>
                                <p:cTn id="9" presetID="22" presetClass="entr" presetSubtype="4"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down)">
                                      <p:cBhvr>
                                        <p:cTn id="11" dur="500"/>
                                        <p:tgtEl>
                                          <p:spTgt spid="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8"/>
                                        </p:tgtEl>
                                        <p:attrNameLst>
                                          <p:attrName>style.visibility</p:attrName>
                                        </p:attrNameLst>
                                      </p:cBhvr>
                                      <p:to>
                                        <p:strVal val="visible"/>
                                      </p:to>
                                    </p:set>
                                    <p:animEffect transition="in" filter="wipe(left)">
                                      <p:cBhvr>
                                        <p:cTn id="16" dur="500"/>
                                        <p:tgtEl>
                                          <p:spTgt spid="138"/>
                                        </p:tgtEl>
                                      </p:cBhvr>
                                    </p:animEffect>
                                  </p:childTnLst>
                                </p:cTn>
                              </p:par>
                              <p:par>
                                <p:cTn id="17" presetID="1" presetClass="entr" presetSubtype="0" fill="hold" nodeType="withEffect">
                                  <p:stCondLst>
                                    <p:cond delay="0"/>
                                  </p:stCondLst>
                                  <p:childTnLst>
                                    <p:set>
                                      <p:cBhvr>
                                        <p:cTn id="18" dur="1" fill="hold">
                                          <p:stCondLst>
                                            <p:cond delay="0"/>
                                          </p:stCondLst>
                                        </p:cTn>
                                        <p:tgtEl>
                                          <p:spTgt spid="13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left)">
                                      <p:cBhvr>
                                        <p:cTn id="23" dur="500"/>
                                        <p:tgtEl>
                                          <p:spTgt spid="84"/>
                                        </p:tgtEl>
                                      </p:cBhvr>
                                    </p:animEffect>
                                  </p:childTnLst>
                                </p:cTn>
                              </p:par>
                              <p:par>
                                <p:cTn id="24" presetID="22" presetClass="entr" presetSubtype="4" fill="hold" nodeType="with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down)">
                                      <p:cBhvr>
                                        <p:cTn id="26" dur="500"/>
                                        <p:tgtEl>
                                          <p:spTgt spid="8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par>
                                <p:cTn id="32" presetID="1" presetClass="entr" presetSubtype="0"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autoUpdateAnimBg="0"/>
      <p:bldP spid="1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7" name="Group 42"/>
          <p:cNvGrpSpPr>
            <a:grpSpLocks/>
          </p:cNvGrpSpPr>
          <p:nvPr/>
        </p:nvGrpSpPr>
        <p:grpSpPr bwMode="auto">
          <a:xfrm>
            <a:off x="1223962" y="86916"/>
            <a:ext cx="6398666" cy="5056584"/>
            <a:chOff x="-259442" y="223"/>
            <a:chExt cx="7193642" cy="6650547"/>
          </a:xfrm>
        </p:grpSpPr>
        <p:grpSp>
          <p:nvGrpSpPr>
            <p:cNvPr id="98312" name="Group 41"/>
            <p:cNvGrpSpPr>
              <a:grpSpLocks/>
            </p:cNvGrpSpPr>
            <p:nvPr/>
          </p:nvGrpSpPr>
          <p:grpSpPr bwMode="auto">
            <a:xfrm>
              <a:off x="-216452" y="223"/>
              <a:ext cx="7150652" cy="6650547"/>
              <a:chOff x="-216452" y="223"/>
              <a:chExt cx="7150652" cy="6650547"/>
            </a:xfrm>
          </p:grpSpPr>
          <p:pic>
            <p:nvPicPr>
              <p:cNvPr id="98314" name="Picture 11" descr="CERN accelerator complex"/>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167" t="13632" r="3334" b="22105"/>
              <a:stretch>
                <a:fillRect/>
              </a:stretch>
            </p:blipFill>
            <p:spPr bwMode="auto">
              <a:xfrm>
                <a:off x="0" y="223"/>
                <a:ext cx="6934200" cy="4840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98315" name="Group 40"/>
              <p:cNvGrpSpPr>
                <a:grpSpLocks/>
              </p:cNvGrpSpPr>
              <p:nvPr/>
            </p:nvGrpSpPr>
            <p:grpSpPr bwMode="auto">
              <a:xfrm>
                <a:off x="-216452" y="4630000"/>
                <a:ext cx="7150652" cy="2020770"/>
                <a:chOff x="-216452" y="4630000"/>
                <a:chExt cx="7150652" cy="2020770"/>
              </a:xfrm>
            </p:grpSpPr>
            <p:sp>
              <p:nvSpPr>
                <p:cNvPr id="18" name="Rectangle 39"/>
                <p:cNvSpPr>
                  <a:spLocks noChangeArrowheads="1"/>
                </p:cNvSpPr>
                <p:nvPr/>
              </p:nvSpPr>
              <p:spPr bwMode="auto">
                <a:xfrm>
                  <a:off x="3353143" y="4768975"/>
                  <a:ext cx="3581057" cy="1829287"/>
                </a:xfrm>
                <a:prstGeom prst="rect">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9" name="TextBox 18"/>
                <p:cNvSpPr txBox="1"/>
                <p:nvPr/>
              </p:nvSpPr>
              <p:spPr>
                <a:xfrm>
                  <a:off x="3353143" y="5182665"/>
                  <a:ext cx="2016225" cy="1143536"/>
                </a:xfrm>
                <a:prstGeom prst="rect">
                  <a:avLst/>
                </a:prstGeom>
                <a:solidFill>
                  <a:srgbClr val="FFFFFF"/>
                </a:solidFill>
              </p:spPr>
              <p:txBody>
                <a:bodyPr>
                  <a:spAutoFit/>
                </a:bodyPr>
                <a:lstStyle/>
                <a:p>
                  <a:pPr>
                    <a:buSzPct val="100000"/>
                    <a:buFont typeface="Lucida Grande"/>
                    <a:buChar char="▸"/>
                    <a:defRPr/>
                  </a:pPr>
                  <a:r>
                    <a:rPr lang="bg-BG" sz="975" b="1" kern="0" dirty="0">
                      <a:solidFill>
                        <a:srgbClr val="A6B1C8"/>
                      </a:solidFill>
                    </a:rPr>
                    <a:t> Протони</a:t>
                  </a:r>
                </a:p>
                <a:p>
                  <a:pPr>
                    <a:buSzPct val="100000"/>
                    <a:buFont typeface="Lucida Grande"/>
                    <a:buChar char="▸"/>
                    <a:defRPr/>
                  </a:pPr>
                  <a:r>
                    <a:rPr lang="bg-BG" sz="975" b="1" kern="0" dirty="0">
                      <a:solidFill>
                        <a:srgbClr val="767D93"/>
                      </a:solidFill>
                    </a:rPr>
                    <a:t> Йони</a:t>
                  </a:r>
                </a:p>
                <a:p>
                  <a:pPr>
                    <a:buSzPct val="100000"/>
                    <a:buFont typeface="Lucida Grande"/>
                    <a:buChar char="▸"/>
                    <a:defRPr/>
                  </a:pPr>
                  <a:r>
                    <a:rPr lang="bg-BG" sz="975" b="1" kern="0" dirty="0">
                      <a:solidFill>
                        <a:srgbClr val="F79037"/>
                      </a:solidFill>
                    </a:rPr>
                    <a:t> Неутрони</a:t>
                  </a:r>
                </a:p>
                <a:p>
                  <a:pPr>
                    <a:buSzPct val="100000"/>
                    <a:buFont typeface="Lucida Grande"/>
                    <a:buChar char="▸"/>
                    <a:defRPr/>
                  </a:pPr>
                  <a:r>
                    <a:rPr lang="bg-BG" sz="975" b="1" kern="0" dirty="0">
                      <a:solidFill>
                        <a:srgbClr val="4FA176"/>
                      </a:solidFill>
                    </a:rPr>
                    <a:t> Антипротони</a:t>
                  </a:r>
                  <a:endParaRPr lang="bg-BG" sz="975" b="1" kern="0" dirty="0">
                    <a:solidFill>
                      <a:srgbClr val="00BBE6"/>
                    </a:solidFill>
                  </a:endParaRPr>
                </a:p>
                <a:p>
                  <a:pPr>
                    <a:buSzPct val="100000"/>
                    <a:buFont typeface="Lucida Grande"/>
                    <a:buChar char="▸"/>
                    <a:defRPr/>
                  </a:pPr>
                  <a:r>
                    <a:rPr lang="bg-BG" sz="975" b="1" kern="0" dirty="0">
                      <a:solidFill>
                        <a:srgbClr val="957762"/>
                      </a:solidFill>
                    </a:rPr>
                    <a:t> Електрони</a:t>
                  </a:r>
                </a:p>
              </p:txBody>
            </p:sp>
            <p:sp>
              <p:nvSpPr>
                <p:cNvPr id="20" name="TextBox 19"/>
                <p:cNvSpPr txBox="1"/>
                <p:nvPr/>
              </p:nvSpPr>
              <p:spPr>
                <a:xfrm>
                  <a:off x="3353143" y="4841695"/>
                  <a:ext cx="1668008" cy="375957"/>
                </a:xfrm>
                <a:prstGeom prst="rect">
                  <a:avLst/>
                </a:prstGeom>
                <a:solidFill>
                  <a:srgbClr val="FFFFFF"/>
                </a:solidFill>
                <a:ln>
                  <a:noFill/>
                </a:ln>
              </p:spPr>
              <p:txBody>
                <a:bodyPr>
                  <a:spAutoFit/>
                </a:bodyPr>
                <a:lstStyle/>
                <a:p>
                  <a:pPr>
                    <a:defRPr/>
                  </a:pPr>
                  <a:r>
                    <a:rPr lang="bg-BG" sz="1200" b="1" i="1" kern="0" dirty="0">
                      <a:solidFill>
                        <a:srgbClr val="002F53"/>
                      </a:solidFill>
                      <a:latin typeface="Arial Unicode MS"/>
                    </a:rPr>
                    <a:t>Снопове:</a:t>
                  </a:r>
                  <a:endParaRPr lang="en-US" sz="1200" b="1" i="1" kern="0" dirty="0">
                    <a:solidFill>
                      <a:srgbClr val="002F53"/>
                    </a:solidFill>
                    <a:latin typeface="Arial Unicode MS"/>
                  </a:endParaRPr>
                </a:p>
              </p:txBody>
            </p:sp>
            <p:sp>
              <p:nvSpPr>
                <p:cNvPr id="21" name="TextBox 20"/>
                <p:cNvSpPr txBox="1"/>
                <p:nvPr/>
              </p:nvSpPr>
              <p:spPr>
                <a:xfrm>
                  <a:off x="-216452" y="4630000"/>
                  <a:ext cx="3569594" cy="2020770"/>
                </a:xfrm>
                <a:prstGeom prst="rect">
                  <a:avLst/>
                </a:prstGeom>
                <a:solidFill>
                  <a:srgbClr val="FFFFFF"/>
                </a:solidFill>
              </p:spPr>
              <p:txBody>
                <a:bodyPr>
                  <a:spAutoFit/>
                </a:bodyPr>
                <a:lstStyle/>
                <a:p>
                  <a:pPr>
                    <a:defRPr/>
                  </a:pPr>
                  <a:r>
                    <a:rPr lang="en-US" sz="825" b="1" kern="0" dirty="0">
                      <a:solidFill>
                        <a:srgbClr val="495A79"/>
                      </a:solidFill>
                    </a:rPr>
                    <a:t>LHC – </a:t>
                  </a:r>
                  <a:r>
                    <a:rPr lang="bg-BG" sz="825" b="1" kern="0" dirty="0">
                      <a:solidFill>
                        <a:srgbClr val="495A79"/>
                      </a:solidFill>
                    </a:rPr>
                    <a:t>Голям Адронен Колайдер</a:t>
                  </a:r>
                </a:p>
                <a:p>
                  <a:pPr>
                    <a:defRPr/>
                  </a:pPr>
                  <a:r>
                    <a:rPr lang="en-US" sz="825" b="1" kern="0" dirty="0">
                      <a:solidFill>
                        <a:srgbClr val="5680B9"/>
                      </a:solidFill>
                    </a:rPr>
                    <a:t>SPS – </a:t>
                  </a:r>
                  <a:r>
                    <a:rPr lang="bg-BG" sz="825" b="1" kern="0" dirty="0">
                      <a:solidFill>
                        <a:srgbClr val="5680B9"/>
                      </a:solidFill>
                    </a:rPr>
                    <a:t>Супер Протонен Синхротрон</a:t>
                  </a:r>
                </a:p>
                <a:p>
                  <a:pPr>
                    <a:defRPr/>
                  </a:pPr>
                  <a:r>
                    <a:rPr lang="en-US" sz="825" b="1" kern="0" dirty="0">
                      <a:solidFill>
                        <a:srgbClr val="C62387"/>
                      </a:solidFill>
                    </a:rPr>
                    <a:t>PS – </a:t>
                  </a:r>
                  <a:r>
                    <a:rPr lang="bg-BG" sz="825" b="1" kern="0" dirty="0">
                      <a:solidFill>
                        <a:srgbClr val="C62387"/>
                      </a:solidFill>
                    </a:rPr>
                    <a:t>  Протонен Синхротрон</a:t>
                  </a:r>
                </a:p>
                <a:p>
                  <a:pPr>
                    <a:defRPr/>
                  </a:pPr>
                  <a:r>
                    <a:rPr lang="en-US" sz="825" b="1" kern="0" dirty="0">
                      <a:solidFill>
                        <a:srgbClr val="C06A58"/>
                      </a:solidFill>
                    </a:rPr>
                    <a:t>AD – </a:t>
                  </a:r>
                  <a:r>
                    <a:rPr lang="bg-BG" sz="825" b="1" kern="0" dirty="0">
                      <a:solidFill>
                        <a:srgbClr val="C06A58"/>
                      </a:solidFill>
                    </a:rPr>
                    <a:t> Антипротонен деселе</a:t>
                  </a:r>
                  <a:r>
                    <a:rPr lang="bg-BG" sz="825" b="1" kern="0" dirty="0">
                      <a:solidFill>
                        <a:srgbClr val="D43E3A"/>
                      </a:solidFill>
                    </a:rPr>
                    <a:t>ра</a:t>
                  </a:r>
                  <a:r>
                    <a:rPr lang="bg-BG" sz="825" b="1" kern="0" dirty="0">
                      <a:solidFill>
                        <a:srgbClr val="C06A58"/>
                      </a:solidFill>
                    </a:rPr>
                    <a:t>тор</a:t>
                  </a:r>
                </a:p>
                <a:p>
                  <a:pPr>
                    <a:defRPr/>
                  </a:pPr>
                  <a:r>
                    <a:rPr lang="en-US" sz="825" b="1" kern="0" dirty="0">
                      <a:solidFill>
                        <a:srgbClr val="9D7A64"/>
                      </a:solidFill>
                    </a:rPr>
                    <a:t>CTF3 – </a:t>
                  </a:r>
                  <a:r>
                    <a:rPr lang="bg-BG" sz="825" b="1" kern="0" dirty="0">
                      <a:solidFill>
                        <a:srgbClr val="9D7A64"/>
                      </a:solidFill>
                    </a:rPr>
                    <a:t>Тестов Стенд за Експеримента </a:t>
                  </a:r>
                  <a:r>
                    <a:rPr lang="en-US" sz="825" b="1" kern="0" dirty="0">
                      <a:solidFill>
                        <a:srgbClr val="9D7A64"/>
                      </a:solidFill>
                    </a:rPr>
                    <a:t>CLIC</a:t>
                  </a:r>
                  <a:endParaRPr lang="bg-BG" sz="825" b="1" kern="0" dirty="0">
                    <a:solidFill>
                      <a:srgbClr val="9D7A64"/>
                    </a:solidFill>
                  </a:endParaRPr>
                </a:p>
                <a:p>
                  <a:pPr>
                    <a:defRPr/>
                  </a:pPr>
                  <a:r>
                    <a:rPr lang="en-US" sz="825" b="1" kern="0" dirty="0">
                      <a:solidFill>
                        <a:srgbClr val="8A4D8B"/>
                      </a:solidFill>
                    </a:rPr>
                    <a:t>LINAC </a:t>
                  </a:r>
                  <a:r>
                    <a:rPr lang="bg-BG" sz="825" b="1" kern="0" dirty="0">
                      <a:solidFill>
                        <a:srgbClr val="8A4D8B"/>
                      </a:solidFill>
                    </a:rPr>
                    <a:t>4</a:t>
                  </a:r>
                  <a:r>
                    <a:rPr lang="en-US" sz="825" b="1" kern="0" dirty="0">
                      <a:solidFill>
                        <a:srgbClr val="8A4D8B"/>
                      </a:solidFill>
                    </a:rPr>
                    <a:t> – </a:t>
                  </a:r>
                  <a:r>
                    <a:rPr lang="bg-BG" sz="825" b="1" kern="0" dirty="0">
                      <a:solidFill>
                        <a:srgbClr val="8A4D8B"/>
                      </a:solidFill>
                    </a:rPr>
                    <a:t>Линеен Ускорител</a:t>
                  </a:r>
                  <a:r>
                    <a:rPr lang="en-GB" sz="825" b="1" kern="0" dirty="0">
                      <a:solidFill>
                        <a:srgbClr val="8A4D8B"/>
                      </a:solidFill>
                    </a:rPr>
                    <a:t> </a:t>
                  </a:r>
                  <a:r>
                    <a:rPr lang="bg-BG" sz="825" b="1" kern="0" dirty="0">
                      <a:solidFill>
                        <a:srgbClr val="8A4D8B"/>
                      </a:solidFill>
                    </a:rPr>
                    <a:t>4</a:t>
                  </a:r>
                  <a:endParaRPr lang="bg-BG" sz="825" b="1" kern="0" dirty="0">
                    <a:solidFill>
                      <a:srgbClr val="D43E3A"/>
                    </a:solidFill>
                  </a:endParaRPr>
                </a:p>
                <a:p>
                  <a:pPr>
                    <a:defRPr/>
                  </a:pPr>
                  <a:r>
                    <a:rPr lang="en-US" sz="825" b="1" kern="0" dirty="0">
                      <a:solidFill>
                        <a:srgbClr val="86B768"/>
                      </a:solidFill>
                    </a:rPr>
                    <a:t>ISOLDE – </a:t>
                  </a:r>
                  <a:r>
                    <a:rPr lang="bg-BG" sz="825" b="1" kern="0" dirty="0">
                      <a:solidFill>
                        <a:srgbClr val="86B768"/>
                      </a:solidFill>
                    </a:rPr>
                    <a:t>Установка за изучаване на Ядрени Изотопи</a:t>
                  </a:r>
                </a:p>
                <a:p>
                  <a:pPr>
                    <a:defRPr/>
                  </a:pPr>
                  <a:r>
                    <a:rPr lang="en-US" sz="825" b="1" kern="0" dirty="0">
                      <a:solidFill>
                        <a:srgbClr val="6875B4"/>
                      </a:solidFill>
                    </a:rPr>
                    <a:t>LEIR – </a:t>
                  </a:r>
                  <a:r>
                    <a:rPr lang="bg-BG" sz="825" b="1" kern="0" dirty="0">
                      <a:solidFill>
                        <a:srgbClr val="6875B4"/>
                      </a:solidFill>
                    </a:rPr>
                    <a:t> Пръстен за Йони с Ниски Енергии</a:t>
                  </a:r>
                </a:p>
                <a:p>
                  <a:pPr>
                    <a:defRPr/>
                  </a:pPr>
                  <a:r>
                    <a:rPr lang="en-US" sz="825" b="1" kern="0" dirty="0">
                      <a:solidFill>
                        <a:srgbClr val="6875B4"/>
                      </a:solidFill>
                    </a:rPr>
                    <a:t>LINAC </a:t>
                  </a:r>
                  <a:r>
                    <a:rPr lang="bg-BG" sz="825" b="1" kern="0" dirty="0">
                      <a:solidFill>
                        <a:srgbClr val="6875B4"/>
                      </a:solidFill>
                    </a:rPr>
                    <a:t>3</a:t>
                  </a:r>
                  <a:r>
                    <a:rPr lang="en-US" sz="825" b="1" kern="0" dirty="0">
                      <a:solidFill>
                        <a:srgbClr val="6875B4"/>
                      </a:solidFill>
                    </a:rPr>
                    <a:t> – </a:t>
                  </a:r>
                  <a:r>
                    <a:rPr lang="bg-BG" sz="825" b="1" kern="0" dirty="0">
                      <a:solidFill>
                        <a:srgbClr val="6875B4"/>
                      </a:solidFill>
                    </a:rPr>
                    <a:t>Линеен Ускорител</a:t>
                  </a:r>
                  <a:r>
                    <a:rPr lang="en-GB" sz="825" b="1" kern="0" dirty="0">
                      <a:solidFill>
                        <a:srgbClr val="6875B4"/>
                      </a:solidFill>
                    </a:rPr>
                    <a:t> </a:t>
                  </a:r>
                  <a:r>
                    <a:rPr lang="bg-BG" sz="825" b="1" kern="0" dirty="0">
                      <a:solidFill>
                        <a:srgbClr val="6875B4"/>
                      </a:solidFill>
                    </a:rPr>
                    <a:t>3</a:t>
                  </a:r>
                </a:p>
                <a:p>
                  <a:pPr>
                    <a:defRPr/>
                  </a:pPr>
                  <a:r>
                    <a:rPr lang="en-US" sz="825" b="1" kern="0" dirty="0">
                      <a:solidFill>
                        <a:srgbClr val="F59138"/>
                      </a:solidFill>
                    </a:rPr>
                    <a:t>N-TOF – </a:t>
                  </a:r>
                  <a:r>
                    <a:rPr lang="bg-BG" sz="825" b="1" kern="0" dirty="0">
                      <a:solidFill>
                        <a:srgbClr val="F59138"/>
                      </a:solidFill>
                    </a:rPr>
                    <a:t>Неутрона Установка </a:t>
                  </a:r>
                </a:p>
              </p:txBody>
            </p:sp>
          </p:grpSp>
        </p:grpSp>
        <p:sp>
          <p:nvSpPr>
            <p:cNvPr id="15" name="TextBox 14"/>
            <p:cNvSpPr txBox="1"/>
            <p:nvPr/>
          </p:nvSpPr>
          <p:spPr>
            <a:xfrm>
              <a:off x="-259442" y="4041784"/>
              <a:ext cx="1494616" cy="626596"/>
            </a:xfrm>
            <a:prstGeom prst="rect">
              <a:avLst/>
            </a:prstGeom>
            <a:solidFill>
              <a:srgbClr val="FFFFFF"/>
            </a:solidFill>
          </p:spPr>
          <p:txBody>
            <a:bodyPr>
              <a:spAutoFit/>
            </a:bodyPr>
            <a:lstStyle/>
            <a:p>
              <a:pPr>
                <a:defRPr/>
              </a:pPr>
              <a:r>
                <a:rPr lang="bg-BG" sz="1200" b="1" i="1" kern="0" dirty="0">
                  <a:solidFill>
                    <a:srgbClr val="002F53"/>
                  </a:solidFill>
                  <a:latin typeface="Arial Unicode MS"/>
                </a:rPr>
                <a:t>Ускорители</a:t>
              </a:r>
              <a:endParaRPr lang="en-US" sz="1200" b="1" i="1" kern="0" dirty="0">
                <a:solidFill>
                  <a:srgbClr val="002F53"/>
                </a:solidFill>
                <a:latin typeface="Arial Unicode MS"/>
              </a:endParaRPr>
            </a:p>
          </p:txBody>
        </p:sp>
      </p:grpSp>
      <p:sp>
        <p:nvSpPr>
          <p:cNvPr id="32" name="TextBox 1"/>
          <p:cNvSpPr txBox="1">
            <a:spLocks noChangeArrowheads="1"/>
          </p:cNvSpPr>
          <p:nvPr/>
        </p:nvSpPr>
        <p:spPr bwMode="auto">
          <a:xfrm>
            <a:off x="6294835" y="1289448"/>
            <a:ext cx="892969" cy="207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r>
              <a:rPr lang="en-GB" altLang="en-US" sz="750" kern="0" dirty="0" err="1">
                <a:solidFill>
                  <a:srgbClr val="000039"/>
                </a:solidFill>
                <a:latin typeface="Arial" panose="020B0604020202020204" pitchFamily="34" charset="0"/>
              </a:rPr>
              <a:t>AWAKEx</a:t>
            </a:r>
            <a:endParaRPr lang="en-GB" altLang="en-US" sz="750" kern="0" dirty="0">
              <a:solidFill>
                <a:srgbClr val="000039"/>
              </a:solidFill>
              <a:latin typeface="Arial" panose="020B0604020202020204" pitchFamily="34" charset="0"/>
            </a:endParaRPr>
          </a:p>
        </p:txBody>
      </p:sp>
      <p:sp>
        <p:nvSpPr>
          <p:cNvPr id="98309" name="TextBox 1"/>
          <p:cNvSpPr txBox="1">
            <a:spLocks noChangeArrowheads="1"/>
          </p:cNvSpPr>
          <p:nvPr/>
        </p:nvSpPr>
        <p:spPr bwMode="auto">
          <a:xfrm>
            <a:off x="6346032" y="1728788"/>
            <a:ext cx="432197"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0" name="TextBox 33"/>
          <p:cNvSpPr txBox="1">
            <a:spLocks noChangeArrowheads="1"/>
          </p:cNvSpPr>
          <p:nvPr/>
        </p:nvSpPr>
        <p:spPr bwMode="auto">
          <a:xfrm>
            <a:off x="5862638" y="1538288"/>
            <a:ext cx="48339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1" name="Rectangle 1"/>
          <p:cNvSpPr>
            <a:spLocks noChangeArrowheads="1"/>
          </p:cNvSpPr>
          <p:nvPr/>
        </p:nvSpPr>
        <p:spPr bwMode="auto">
          <a:xfrm>
            <a:off x="3600451" y="3057525"/>
            <a:ext cx="431006" cy="161925"/>
          </a:xfrm>
          <a:prstGeom prst="rect">
            <a:avLst/>
          </a:prstGeom>
          <a:solidFill>
            <a:schemeClr val="bg1"/>
          </a:solidFill>
          <a:ln w="9525" algn="ctr">
            <a:solidFill>
              <a:schemeClr val="bg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t>LINAC 4</a:t>
            </a:r>
            <a:endParaRPr lang="en-GB" altLang="en-US" sz="600"/>
          </a:p>
        </p:txBody>
      </p:sp>
      <p:sp>
        <p:nvSpPr>
          <p:cNvPr id="2" name="Rectangle 1"/>
          <p:cNvSpPr/>
          <p:nvPr/>
        </p:nvSpPr>
        <p:spPr>
          <a:xfrm>
            <a:off x="6230727" y="1498873"/>
            <a:ext cx="1045059" cy="47499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7796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134100" y="4642016"/>
            <a:ext cx="1615440" cy="383844"/>
          </a:xfrm>
          <a:prstGeom prst="rect">
            <a:avLst/>
          </a:prstGeom>
          <a:solidFill>
            <a:srgbClr val="1E5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sz="quarter" idx="4294967295"/>
          </p:nvPr>
        </p:nvSpPr>
        <p:spPr>
          <a:xfrm>
            <a:off x="-6610" y="493992"/>
            <a:ext cx="8731250" cy="3531117"/>
          </a:xfrm>
        </p:spPr>
        <p:txBody>
          <a:bodyPr>
            <a:noAutofit/>
          </a:bodyPr>
          <a:lstStyle/>
          <a:p>
            <a:pPr eaLnBrk="1" hangingPunct="1">
              <a:lnSpc>
                <a:spcPct val="110000"/>
              </a:lnSpc>
              <a:defRPr/>
            </a:pPr>
            <a:r>
              <a:rPr lang="bg-BG" altLang="en-US" sz="1400" dirty="0">
                <a:solidFill>
                  <a:schemeClr val="tx1"/>
                </a:solidFill>
                <a:latin typeface="+mj-lt"/>
              </a:rPr>
              <a:t>Най-мощния инструмент някога създаван за изследване на елементарни частици</a:t>
            </a:r>
            <a:endParaRPr lang="en-GB" altLang="fr-FR" sz="1400" dirty="0">
              <a:solidFill>
                <a:schemeClr val="tx1"/>
              </a:solidFill>
              <a:latin typeface="+mj-lt"/>
            </a:endParaRPr>
          </a:p>
          <a:p>
            <a:pPr eaLnBrk="1" hangingPunct="1">
              <a:lnSpc>
                <a:spcPct val="110000"/>
              </a:lnSpc>
              <a:defRPr/>
            </a:pPr>
            <a:r>
              <a:rPr lang="bg-BG" altLang="en-US" sz="1400" dirty="0">
                <a:solidFill>
                  <a:schemeClr val="tx1"/>
                </a:solidFill>
                <a:latin typeface="+mj-lt"/>
              </a:rPr>
              <a:t>Най-големият ускорител в света –</a:t>
            </a:r>
            <a:r>
              <a:rPr lang="en-GB" altLang="en-US" sz="1400" dirty="0">
                <a:solidFill>
                  <a:schemeClr val="tx1"/>
                </a:solidFill>
                <a:latin typeface="+mj-lt"/>
              </a:rPr>
              <a:t> </a:t>
            </a:r>
            <a:r>
              <a:rPr lang="en-GB" altLang="fr-FR" sz="1400" dirty="0">
                <a:solidFill>
                  <a:srgbClr val="FF6600"/>
                </a:solidFill>
                <a:latin typeface="+mj-lt"/>
              </a:rPr>
              <a:t>27</a:t>
            </a:r>
            <a:r>
              <a:rPr lang="bg-BG" altLang="fr-FR" sz="1400" dirty="0">
                <a:solidFill>
                  <a:srgbClr val="FF6600"/>
                </a:solidFill>
                <a:latin typeface="+mj-lt"/>
              </a:rPr>
              <a:t> </a:t>
            </a:r>
            <a:r>
              <a:rPr lang="fr-FR" altLang="fr-FR" sz="1400" dirty="0">
                <a:solidFill>
                  <a:srgbClr val="FF6600"/>
                </a:solidFill>
                <a:latin typeface="+mj-lt"/>
              </a:rPr>
              <a:t>k</a:t>
            </a:r>
            <a:r>
              <a:rPr lang="en-GB" altLang="fr-FR" sz="1400" dirty="0">
                <a:solidFill>
                  <a:srgbClr val="FF6600"/>
                </a:solidFill>
                <a:latin typeface="+mj-lt"/>
              </a:rPr>
              <a:t>m </a:t>
            </a:r>
            <a:r>
              <a:rPr lang="fr-FR" altLang="fr-FR" sz="1400" dirty="0">
                <a:solidFill>
                  <a:schemeClr val="tx1"/>
                </a:solidFill>
                <a:latin typeface="+mj-lt"/>
              </a:rPr>
              <a:t>, </a:t>
            </a:r>
            <a:r>
              <a:rPr lang="fr-FR" altLang="fr-FR" sz="1400" dirty="0">
                <a:solidFill>
                  <a:srgbClr val="FF6600"/>
                </a:solidFill>
                <a:latin typeface="+mj-lt"/>
              </a:rPr>
              <a:t>100</a:t>
            </a:r>
            <a:r>
              <a:rPr lang="bg-BG" altLang="fr-FR" sz="1400" dirty="0">
                <a:solidFill>
                  <a:srgbClr val="FF6600"/>
                </a:solidFill>
                <a:latin typeface="+mj-lt"/>
              </a:rPr>
              <a:t> </a:t>
            </a:r>
            <a:r>
              <a:rPr lang="fr-FR" altLang="fr-FR" sz="1400" dirty="0">
                <a:solidFill>
                  <a:srgbClr val="FF6600"/>
                </a:solidFill>
                <a:latin typeface="+mj-lt"/>
              </a:rPr>
              <a:t>m</a:t>
            </a:r>
            <a:r>
              <a:rPr lang="fr-FR" altLang="fr-FR" sz="1400" dirty="0">
                <a:solidFill>
                  <a:schemeClr val="tx1"/>
                </a:solidFill>
                <a:latin typeface="+mj-lt"/>
              </a:rPr>
              <a:t> </a:t>
            </a:r>
            <a:r>
              <a:rPr lang="bg-BG" altLang="fr-FR" sz="1400" dirty="0">
                <a:solidFill>
                  <a:schemeClr val="tx1"/>
                </a:solidFill>
                <a:latin typeface="+mj-lt"/>
              </a:rPr>
              <a:t>под земната повърхност</a:t>
            </a:r>
            <a:endParaRPr lang="en-GB" altLang="fr-FR" sz="1400" dirty="0">
              <a:solidFill>
                <a:schemeClr val="tx1"/>
              </a:solidFill>
              <a:latin typeface="+mj-lt"/>
            </a:endParaRPr>
          </a:p>
          <a:p>
            <a:pPr>
              <a:spcBef>
                <a:spcPts val="600"/>
              </a:spcBef>
            </a:pPr>
            <a:r>
              <a:rPr lang="fr-FR" altLang="fr-FR" sz="1400" dirty="0" err="1">
                <a:solidFill>
                  <a:schemeClr val="tx1"/>
                </a:solidFill>
                <a:latin typeface="Arial" panose="020B0604020202020204" pitchFamily="34" charset="0"/>
              </a:rPr>
              <a:t>Сноп</a:t>
            </a:r>
            <a:r>
              <a:rPr lang="fr-FR" altLang="fr-FR" sz="1400" dirty="0">
                <a:solidFill>
                  <a:schemeClr val="tx1"/>
                </a:solidFill>
                <a:latin typeface="Arial" panose="020B0604020202020204" pitchFamily="34" charset="0"/>
              </a:rPr>
              <a:t> </a:t>
            </a:r>
            <a:r>
              <a:rPr lang="bg-BG" altLang="fr-FR" sz="1400" dirty="0">
                <a:solidFill>
                  <a:schemeClr val="tx1"/>
                </a:solidFill>
                <a:latin typeface="Arial" panose="020B0604020202020204" pitchFamily="34" charset="0"/>
              </a:rPr>
              <a:t>от</a:t>
            </a:r>
            <a:r>
              <a:rPr lang="en-GB" altLang="fr-FR" sz="1400" dirty="0">
                <a:solidFill>
                  <a:schemeClr val="tx1"/>
                </a:solidFill>
                <a:latin typeface="Arial" panose="020B0604020202020204" pitchFamily="34" charset="0"/>
              </a:rPr>
              <a:t> </a:t>
            </a:r>
            <a:r>
              <a:rPr lang="en-GB" altLang="fr-FR" sz="1400" dirty="0" err="1">
                <a:solidFill>
                  <a:schemeClr val="tx1"/>
                </a:solidFill>
                <a:latin typeface="Arial" panose="020B0604020202020204" pitchFamily="34" charset="0"/>
              </a:rPr>
              <a:t>частици</a:t>
            </a:r>
            <a:r>
              <a:rPr lang="en-GB" altLang="fr-FR" sz="1400" dirty="0">
                <a:solidFill>
                  <a:schemeClr val="tx1"/>
                </a:solidFill>
                <a:latin typeface="Arial" panose="020B0604020202020204" pitchFamily="34" charset="0"/>
              </a:rPr>
              <a:t> </a:t>
            </a:r>
            <a:r>
              <a:rPr lang="bg-BG" altLang="fr-FR" sz="1400" dirty="0">
                <a:solidFill>
                  <a:schemeClr val="tx1"/>
                </a:solidFill>
                <a:latin typeface="Arial" panose="020B0604020202020204" pitchFamily="34" charset="0"/>
              </a:rPr>
              <a:t>с най-високи енергийни нива в света – </a:t>
            </a:r>
            <a:r>
              <a:rPr lang="bg-BG" altLang="fr-FR" sz="1400" dirty="0">
                <a:solidFill>
                  <a:srgbClr val="FF6600"/>
                </a:solidFill>
                <a:latin typeface="Arial" panose="020B0604020202020204" pitchFamily="34" charset="0"/>
              </a:rPr>
              <a:t>6.</a:t>
            </a:r>
            <a:r>
              <a:rPr lang="en-US" altLang="fr-FR" sz="1400" dirty="0">
                <a:solidFill>
                  <a:srgbClr val="FF6600"/>
                </a:solidFill>
                <a:latin typeface="Arial" panose="020B0604020202020204" pitchFamily="34" charset="0"/>
              </a:rPr>
              <a:t>8</a:t>
            </a:r>
            <a:r>
              <a:rPr lang="bg-BG" altLang="fr-FR" sz="1400" dirty="0">
                <a:solidFill>
                  <a:srgbClr val="FF6600"/>
                </a:solidFill>
                <a:latin typeface="Arial" panose="020B0604020202020204" pitchFamily="34" charset="0"/>
              </a:rPr>
              <a:t> </a:t>
            </a:r>
            <a:r>
              <a:rPr lang="fr-FR" altLang="fr-FR" sz="1400" dirty="0" err="1">
                <a:solidFill>
                  <a:srgbClr val="FF6600"/>
                </a:solidFill>
                <a:latin typeface="Arial" panose="020B0604020202020204" pitchFamily="34" charset="0"/>
              </a:rPr>
              <a:t>TeV</a:t>
            </a:r>
            <a:r>
              <a:rPr lang="fr-FR" altLang="fr-FR" sz="1400" dirty="0">
                <a:solidFill>
                  <a:srgbClr val="FF6600"/>
                </a:solidFill>
                <a:latin typeface="Arial" panose="020B0604020202020204" pitchFamily="34" charset="0"/>
              </a:rPr>
              <a:t> </a:t>
            </a:r>
            <a:r>
              <a:rPr lang="fr-FR" altLang="fr-FR" sz="1400" dirty="0">
                <a:solidFill>
                  <a:schemeClr val="tx1"/>
                </a:solidFill>
                <a:latin typeface="Arial" panose="020B0604020202020204" pitchFamily="34" charset="0"/>
              </a:rPr>
              <a:t>(</a:t>
            </a:r>
            <a:r>
              <a:rPr lang="bg-BG" altLang="fr-FR" sz="1400" dirty="0">
                <a:solidFill>
                  <a:schemeClr val="tx1"/>
                </a:solidFill>
                <a:latin typeface="Arial" panose="020B0604020202020204" pitchFamily="34" charset="0"/>
              </a:rPr>
              <a:t>13</a:t>
            </a:r>
            <a:r>
              <a:rPr lang="en-US" altLang="fr-FR" sz="1400" dirty="0">
                <a:solidFill>
                  <a:schemeClr val="tx1"/>
                </a:solidFill>
                <a:latin typeface="Arial" panose="020B0604020202020204" pitchFamily="34" charset="0"/>
              </a:rPr>
              <a:t>.6</a:t>
            </a:r>
            <a:r>
              <a:rPr lang="bg-BG" altLang="fr-FR" sz="1400" dirty="0">
                <a:solidFill>
                  <a:schemeClr val="tx1"/>
                </a:solidFill>
                <a:latin typeface="Arial" panose="020B0604020202020204" pitchFamily="34" charset="0"/>
              </a:rPr>
              <a:t> </a:t>
            </a:r>
            <a:r>
              <a:rPr lang="fr-FR" altLang="fr-FR" sz="1400" dirty="0" err="1">
                <a:solidFill>
                  <a:schemeClr val="tx1"/>
                </a:solidFill>
                <a:latin typeface="Arial" panose="020B0604020202020204" pitchFamily="34" charset="0"/>
              </a:rPr>
              <a:t>TeV</a:t>
            </a:r>
            <a:r>
              <a:rPr lang="fr-FR" altLang="fr-FR" sz="1400" dirty="0">
                <a:solidFill>
                  <a:schemeClr val="tx1"/>
                </a:solidFill>
                <a:latin typeface="Arial" panose="020B0604020202020204" pitchFamily="34" charset="0"/>
              </a:rPr>
              <a:t>)</a:t>
            </a:r>
          </a:p>
          <a:p>
            <a:pPr lvl="1">
              <a:spcBef>
                <a:spcPts val="600"/>
              </a:spcBef>
            </a:pPr>
            <a:r>
              <a:rPr lang="ru-RU" sz="1300" dirty="0">
                <a:solidFill>
                  <a:srgbClr val="FF6600"/>
                </a:solidFill>
                <a:latin typeface="+mj-lt"/>
              </a:rPr>
              <a:t>16 microns </a:t>
            </a:r>
            <a:r>
              <a:rPr lang="en-US" sz="1300" dirty="0">
                <a:solidFill>
                  <a:srgbClr val="FF6600"/>
                </a:solidFill>
                <a:latin typeface="+mj-lt"/>
              </a:rPr>
              <a:t>(10</a:t>
            </a:r>
            <a:r>
              <a:rPr lang="en-US" sz="1300" baseline="30000" dirty="0">
                <a:solidFill>
                  <a:srgbClr val="FF6600"/>
                </a:solidFill>
                <a:latin typeface="+mj-lt"/>
              </a:rPr>
              <a:t>-6</a:t>
            </a:r>
            <a:r>
              <a:rPr lang="en-US" sz="1300" dirty="0">
                <a:solidFill>
                  <a:srgbClr val="FF6600"/>
                </a:solidFill>
                <a:latin typeface="+mj-lt"/>
              </a:rPr>
              <a:t> m) </a:t>
            </a:r>
            <a:r>
              <a:rPr lang="ru-RU" sz="1300" dirty="0">
                <a:latin typeface="+mj-lt"/>
              </a:rPr>
              <a:t>диаметър на сечението на снопа от частици</a:t>
            </a:r>
            <a:endParaRPr lang="en-GB" sz="1400" dirty="0">
              <a:solidFill>
                <a:srgbClr val="FF9966"/>
              </a:solidFill>
              <a:cs typeface="Arial" panose="020B0604020202020204" pitchFamily="34" charset="0"/>
            </a:endParaRPr>
          </a:p>
          <a:p>
            <a:pPr>
              <a:spcBef>
                <a:spcPts val="600"/>
              </a:spcBef>
            </a:pPr>
            <a:r>
              <a:rPr lang="bg-BG" sz="1400" dirty="0">
                <a:cs typeface="Arial" panose="020B0604020202020204" pitchFamily="34" charset="0"/>
              </a:rPr>
              <a:t>Най-студеното място в нашата галактика -</a:t>
            </a:r>
            <a:r>
              <a:rPr lang="en-GB" sz="1400" dirty="0">
                <a:cs typeface="Arial" panose="020B0604020202020204" pitchFamily="34" charset="0"/>
              </a:rPr>
              <a:t> </a:t>
            </a:r>
            <a:r>
              <a:rPr lang="en-GB" sz="1400" dirty="0">
                <a:solidFill>
                  <a:srgbClr val="FF9966"/>
                </a:solidFill>
                <a:cs typeface="Arial" panose="020B0604020202020204" pitchFamily="34" charset="0"/>
              </a:rPr>
              <a:t>1.9 K (-271 C)</a:t>
            </a:r>
          </a:p>
          <a:p>
            <a:pPr>
              <a:spcBef>
                <a:spcPts val="600"/>
              </a:spcBef>
            </a:pPr>
            <a:r>
              <a:rPr lang="ru-RU" sz="1400" dirty="0">
                <a:latin typeface="+mj-lt"/>
              </a:rPr>
              <a:t>Най-бързата “писта” на планетата</a:t>
            </a:r>
          </a:p>
          <a:p>
            <a:pPr lvl="1">
              <a:spcBef>
                <a:spcPts val="600"/>
              </a:spcBef>
            </a:pPr>
            <a:r>
              <a:rPr lang="ru-RU" sz="1300" dirty="0">
                <a:latin typeface="+mj-lt"/>
              </a:rPr>
              <a:t>Сноп от протони обикалят LHC </a:t>
            </a:r>
            <a:r>
              <a:rPr lang="bg-BG" sz="1300" dirty="0">
                <a:latin typeface="+mj-lt"/>
              </a:rPr>
              <a:t>тунела </a:t>
            </a:r>
            <a:r>
              <a:rPr lang="ru-RU" sz="1300" dirty="0">
                <a:solidFill>
                  <a:srgbClr val="FF6600"/>
                </a:solidFill>
                <a:latin typeface="+mj-lt"/>
              </a:rPr>
              <a:t>11 245 пъти/s</a:t>
            </a:r>
          </a:p>
          <a:p>
            <a:pPr lvl="1">
              <a:spcBef>
                <a:spcPts val="600"/>
              </a:spcBef>
            </a:pPr>
            <a:r>
              <a:rPr lang="ru-RU" sz="1300" dirty="0">
                <a:solidFill>
                  <a:srgbClr val="FF6600"/>
                </a:solidFill>
                <a:latin typeface="+mj-lt"/>
              </a:rPr>
              <a:t>99.9999991% </a:t>
            </a:r>
            <a:r>
              <a:rPr lang="ru-RU" sz="1300" dirty="0">
                <a:latin typeface="+mj-lt"/>
              </a:rPr>
              <a:t>от скоростта на светлината</a:t>
            </a:r>
          </a:p>
          <a:p>
            <a:pPr lvl="1">
              <a:spcBef>
                <a:spcPts val="600"/>
              </a:spcBef>
            </a:pPr>
            <a:r>
              <a:rPr lang="en-US" sz="1300" dirty="0">
                <a:solidFill>
                  <a:srgbClr val="FF6600"/>
                </a:solidFill>
                <a:latin typeface="+mj-lt"/>
              </a:rPr>
              <a:t>&gt; </a:t>
            </a:r>
            <a:r>
              <a:rPr lang="ru-RU" sz="1300" dirty="0">
                <a:solidFill>
                  <a:srgbClr val="FF6600"/>
                </a:solidFill>
                <a:latin typeface="+mj-lt"/>
              </a:rPr>
              <a:t>600 милиона </a:t>
            </a:r>
            <a:r>
              <a:rPr lang="ru-RU" sz="1300" dirty="0">
                <a:latin typeface="+mj-lt"/>
              </a:rPr>
              <a:t>сблъсъка в секунда</a:t>
            </a:r>
            <a:endParaRPr lang="en-GB" sz="1400" dirty="0">
              <a:solidFill>
                <a:srgbClr val="FF9966"/>
              </a:solidFill>
              <a:cs typeface="Arial" panose="020B0604020202020204" pitchFamily="34" charset="0"/>
            </a:endParaRPr>
          </a:p>
          <a:p>
            <a:pPr>
              <a:lnSpc>
                <a:spcPct val="110000"/>
              </a:lnSpc>
            </a:pPr>
            <a:r>
              <a:rPr lang="bg-BG" altLang="fr-FR" sz="1400" dirty="0">
                <a:latin typeface="Arial" panose="020B0604020202020204" pitchFamily="34" charset="0"/>
              </a:rPr>
              <a:t>Висок</a:t>
            </a:r>
            <a:r>
              <a:rPr lang="fr-FR" altLang="fr-FR" sz="1400" dirty="0">
                <a:latin typeface="Arial" panose="020B0604020202020204" pitchFamily="34" charset="0"/>
              </a:rPr>
              <a:t>а</a:t>
            </a:r>
            <a:r>
              <a:rPr lang="bg-BG" altLang="fr-FR" sz="1400" dirty="0">
                <a:latin typeface="Arial" panose="020B0604020202020204" pitchFamily="34" charset="0"/>
              </a:rPr>
              <a:t> степен на вакуум </a:t>
            </a:r>
            <a:r>
              <a:rPr lang="fr-FR" altLang="fr-FR" sz="1400" dirty="0">
                <a:latin typeface="Arial" panose="020B0604020202020204" pitchFamily="34" charset="0"/>
              </a:rPr>
              <a:t>(ultra-high vacuum</a:t>
            </a:r>
            <a:r>
              <a:rPr lang="bg-BG" altLang="fr-FR" sz="1400" dirty="0">
                <a:latin typeface="Arial" panose="020B0604020202020204" pitchFamily="34" charset="0"/>
              </a:rPr>
              <a:t> – </a:t>
            </a:r>
            <a:r>
              <a:rPr lang="en-GB" altLang="en-US" sz="1400" dirty="0">
                <a:latin typeface="Arial" panose="020B0604020202020204" pitchFamily="34" charset="0"/>
              </a:rPr>
              <a:t>10</a:t>
            </a:r>
            <a:r>
              <a:rPr lang="en-GB" altLang="en-US" sz="1400" baseline="30000" dirty="0">
                <a:latin typeface="Arial" panose="020B0604020202020204" pitchFamily="34" charset="0"/>
              </a:rPr>
              <a:t>-13</a:t>
            </a:r>
            <a:r>
              <a:rPr lang="en-GB" altLang="en-US" sz="1400" dirty="0">
                <a:latin typeface="Arial" panose="020B0604020202020204" pitchFamily="34" charset="0"/>
              </a:rPr>
              <a:t> </a:t>
            </a:r>
            <a:r>
              <a:rPr lang="en-GB" altLang="en-US" sz="1400" dirty="0" err="1">
                <a:latin typeface="Arial" panose="020B0604020202020204" pitchFamily="34" charset="0"/>
              </a:rPr>
              <a:t>atm</a:t>
            </a:r>
            <a:r>
              <a:rPr lang="fr-FR" altLang="fr-FR" sz="1400" dirty="0">
                <a:latin typeface="Arial" panose="020B0604020202020204" pitchFamily="34" charset="0"/>
              </a:rPr>
              <a:t>)</a:t>
            </a:r>
            <a:endParaRPr lang="bg-BG" altLang="fr-FR" sz="1400" dirty="0">
              <a:latin typeface="Arial" panose="020B0604020202020204" pitchFamily="34" charset="0"/>
            </a:endParaRPr>
          </a:p>
          <a:p>
            <a:pPr>
              <a:lnSpc>
                <a:spcPct val="110000"/>
              </a:lnSpc>
            </a:pPr>
            <a:r>
              <a:rPr lang="en-GB" sz="1400" dirty="0">
                <a:cs typeface="Arial" panose="020B0604020202020204" pitchFamily="34" charset="0"/>
              </a:rPr>
              <a:t>~10 000 </a:t>
            </a:r>
            <a:r>
              <a:rPr lang="bg-BG" sz="1400" dirty="0">
                <a:cs typeface="Arial" panose="020B0604020202020204" pitchFamily="34" charset="0"/>
              </a:rPr>
              <a:t>магнитни модули</a:t>
            </a:r>
            <a:r>
              <a:rPr lang="en-GB" sz="1400" dirty="0">
                <a:cs typeface="Arial" panose="020B0604020202020204" pitchFamily="34" charset="0"/>
              </a:rPr>
              <a:t>: </a:t>
            </a:r>
            <a:r>
              <a:rPr lang="en-GB" sz="1400" dirty="0">
                <a:solidFill>
                  <a:srgbClr val="FF9966"/>
                </a:solidFill>
                <a:cs typeface="Arial" panose="020B0604020202020204" pitchFamily="34" charset="0"/>
              </a:rPr>
              <a:t>8.4 Tesla, ~12 kA</a:t>
            </a:r>
          </a:p>
          <a:p>
            <a:pPr>
              <a:lnSpc>
                <a:spcPct val="110000"/>
              </a:lnSpc>
            </a:pPr>
            <a:endParaRPr lang="bg-BG" altLang="fr-FR" sz="1400" dirty="0">
              <a:latin typeface="Arial" panose="020B0604020202020204" pitchFamily="34" charset="0"/>
            </a:endParaRPr>
          </a:p>
        </p:txBody>
      </p:sp>
      <p:sp>
        <p:nvSpPr>
          <p:cNvPr id="7" name="Slide Number Placeholder 6"/>
          <p:cNvSpPr>
            <a:spLocks noGrp="1"/>
          </p:cNvSpPr>
          <p:nvPr>
            <p:ph type="sldNum" sz="quarter" idx="4294967295"/>
          </p:nvPr>
        </p:nvSpPr>
        <p:spPr>
          <a:xfrm>
            <a:off x="8345488" y="4697413"/>
            <a:ext cx="798512" cy="273050"/>
          </a:xfrm>
        </p:spPr>
        <p:txBody>
          <a:bodyPr/>
          <a:lstStyle/>
          <a:p>
            <a:fld id="{BCD55979-00CC-4874-A80E-0959E76EB92F}" type="slidenum">
              <a:rPr lang="en-GB" smtClean="0"/>
              <a:t>18</a:t>
            </a:fld>
            <a:endParaRPr lang="en-GB"/>
          </a:p>
        </p:txBody>
      </p:sp>
      <p:pic>
        <p:nvPicPr>
          <p:cNvPr id="8" name="Picture 7" descr="diagram_801386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53515" y="3325209"/>
            <a:ext cx="2757164" cy="177938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visits_2012\additional_materials\RF-caviti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7150" y="3763553"/>
            <a:ext cx="1798724" cy="1262307"/>
          </a:xfrm>
          <a:prstGeom prst="rect">
            <a:avLst/>
          </a:prstGeom>
          <a:no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0" descr="C:\visits_2012\additional_materials\LHC fibr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38816" y="630553"/>
            <a:ext cx="1575635" cy="105024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descr="tunnel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1259" y="3787797"/>
            <a:ext cx="2502289" cy="129791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cry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6147" y="1622607"/>
            <a:ext cx="1775459" cy="119024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5809" y="2757897"/>
            <a:ext cx="1476770" cy="1098185"/>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pic>
        <p:nvPicPr>
          <p:cNvPr id="11" name="Picture 4" descr="C:\junk\Teachers_programme\pictures\9705015_04-A5-at-72-dpi.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55724" y="1723594"/>
            <a:ext cx="755296" cy="112046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2758068" y="83765"/>
            <a:ext cx="4705815" cy="400110"/>
          </a:xfrm>
          <a:prstGeom prst="rect">
            <a:avLst/>
          </a:prstGeom>
          <a:noFill/>
        </p:spPr>
        <p:txBody>
          <a:bodyPr wrap="square" rtlCol="0">
            <a:spAutoFit/>
          </a:bodyPr>
          <a:lstStyle/>
          <a:p>
            <a:r>
              <a:rPr lang="bg-BG" sz="2000" b="1" i="1" dirty="0"/>
              <a:t> </a:t>
            </a:r>
            <a:r>
              <a:rPr lang="en-GB" sz="2000" b="1" i="1" dirty="0"/>
              <a:t>The Large Hadron Collider</a:t>
            </a:r>
          </a:p>
        </p:txBody>
      </p:sp>
    </p:spTree>
    <p:extLst>
      <p:ext uri="{BB962C8B-B14F-4D97-AF65-F5344CB8AC3E}">
        <p14:creationId xmlns:p14="http://schemas.microsoft.com/office/powerpoint/2010/main" val="1356907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4" descr="MagnetDesc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5" descr="MagnetTranspo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
            <a:ext cx="6858000" cy="519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3" name="Picture 7" descr="Magnet instal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0"/>
            <a:ext cx="6858000" cy="518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4" name="Picture 8" descr="MagnetInstall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0"/>
            <a:ext cx="6858000" cy="5226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5" name="Picture 9" descr="MagnetWeld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5616" y="0"/>
            <a:ext cx="6858001" cy="5217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6" name="Picture 10" descr="Magnet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9807" y="1"/>
            <a:ext cx="7898524" cy="5222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6" name="Text Box 6"/>
          <p:cNvSpPr txBox="1">
            <a:spLocks noChangeArrowheads="1"/>
          </p:cNvSpPr>
          <p:nvPr/>
        </p:nvSpPr>
        <p:spPr bwMode="auto">
          <a:xfrm>
            <a:off x="1143001" y="4731544"/>
            <a:ext cx="3536156" cy="46166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FontTx/>
              <a:buNone/>
            </a:pPr>
            <a:r>
              <a:rPr lang="bg-BG" altLang="en-US" sz="2400" b="1">
                <a:solidFill>
                  <a:schemeClr val="bg2"/>
                </a:solidFill>
              </a:rPr>
              <a:t>Магнитна инсталация</a:t>
            </a:r>
            <a:endParaRPr lang="en-GB" altLang="en-US" sz="2400" b="1">
              <a:solidFill>
                <a:schemeClr val="bg2"/>
              </a:solidFill>
            </a:endParaRPr>
          </a:p>
        </p:txBody>
      </p:sp>
    </p:spTree>
    <p:extLst>
      <p:ext uri="{BB962C8B-B14F-4D97-AF65-F5344CB8AC3E}">
        <p14:creationId xmlns:p14="http://schemas.microsoft.com/office/powerpoint/2010/main" val="21839047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5783"/>
                                        </p:tgtEl>
                                        <p:attrNameLst>
                                          <p:attrName>style.visibility</p:attrName>
                                        </p:attrNameLst>
                                      </p:cBhvr>
                                      <p:to>
                                        <p:strVal val="visible"/>
                                      </p:to>
                                    </p:set>
                                    <p:animEffect transition="in" filter="fade">
                                      <p:cBhvr>
                                        <p:cTn id="12" dur="1000"/>
                                        <p:tgtEl>
                                          <p:spTgt spid="757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5784"/>
                                        </p:tgtEl>
                                        <p:attrNameLst>
                                          <p:attrName>style.visibility</p:attrName>
                                        </p:attrNameLst>
                                      </p:cBhvr>
                                      <p:to>
                                        <p:strVal val="visible"/>
                                      </p:to>
                                    </p:set>
                                    <p:animEffect transition="in" filter="fade">
                                      <p:cBhvr>
                                        <p:cTn id="17" dur="1000"/>
                                        <p:tgtEl>
                                          <p:spTgt spid="757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5785"/>
                                        </p:tgtEl>
                                        <p:attrNameLst>
                                          <p:attrName>style.visibility</p:attrName>
                                        </p:attrNameLst>
                                      </p:cBhvr>
                                      <p:to>
                                        <p:strVal val="visible"/>
                                      </p:to>
                                    </p:set>
                                    <p:animEffect transition="in" filter="fade">
                                      <p:cBhvr>
                                        <p:cTn id="22" dur="1000"/>
                                        <p:tgtEl>
                                          <p:spTgt spid="7578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5786"/>
                                        </p:tgtEl>
                                        <p:attrNameLst>
                                          <p:attrName>style.visibility</p:attrName>
                                        </p:attrNameLst>
                                      </p:cBhvr>
                                      <p:to>
                                        <p:strVal val="visible"/>
                                      </p:to>
                                    </p:set>
                                    <p:animEffect transition="in" filter="fade">
                                      <p:cBhvr>
                                        <p:cTn id="27" dur="1000"/>
                                        <p:tgtEl>
                                          <p:spTgt spid="7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3" descr="0807031_01-A4-at-144-dpi.jpg"/>
          <p:cNvPicPr>
            <a:picLocks noChangeAspect="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1977" y="-19050"/>
            <a:ext cx="9143999"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411957" y="71141"/>
            <a:ext cx="6743700" cy="553998"/>
          </a:xfrm>
          <a:prstGeom prst="rect">
            <a:avLst/>
          </a:prstGeom>
          <a:noFill/>
          <a:ln w="9525">
            <a:noFill/>
            <a:miter lim="800000"/>
            <a:headEnd/>
            <a:tailEnd/>
          </a:ln>
          <a:effectLst>
            <a:outerShdw blurRad="50800" dist="38100" dir="2700000">
              <a:srgbClr val="000000">
                <a:alpha val="43000"/>
              </a:srgbClr>
            </a:outerShdw>
          </a:effectLst>
        </p:spPr>
        <p:txBody>
          <a:bodyPr>
            <a:spAutoFit/>
          </a:bodyPr>
          <a:lstStyle/>
          <a:p>
            <a:pPr>
              <a:spcBef>
                <a:spcPts val="1800"/>
              </a:spcBef>
              <a:defRPr/>
            </a:pPr>
            <a:r>
              <a:rPr lang="az-Cyrl-AZ" sz="3000" b="1" dirty="0">
                <a:solidFill>
                  <a:schemeClr val="accent1"/>
                </a:solidFill>
                <a:effectLst>
                  <a:outerShdw blurRad="38100" dist="38100" dir="2700000">
                    <a:srgbClr val="000000"/>
                  </a:outerShdw>
                </a:effectLst>
              </a:rPr>
              <a:t>Добре дошли!</a:t>
            </a:r>
            <a:endParaRPr lang="es-ES_tradnl" sz="3000" b="1" i="1" dirty="0">
              <a:solidFill>
                <a:schemeClr val="accent1"/>
              </a:solidFill>
              <a:effectLst>
                <a:outerShdw blurRad="38100" dist="38100" dir="2700000" algn="tl">
                  <a:srgbClr val="000000"/>
                </a:outerShdw>
              </a:effectLst>
            </a:endParaRPr>
          </a:p>
        </p:txBody>
      </p:sp>
      <p:pic>
        <p:nvPicPr>
          <p:cNvPr id="7" name="Picture 9"/>
          <p:cNvPicPr>
            <a:picLocks noChangeAspect="1"/>
          </p:cNvPicPr>
          <p:nvPr/>
        </p:nvPicPr>
        <p:blipFill>
          <a:blip r:embed="rId4"/>
          <a:srcRect/>
          <a:stretch>
            <a:fillRect/>
          </a:stretch>
        </p:blipFill>
        <p:spPr bwMode="auto">
          <a:xfrm>
            <a:off x="8270747" y="71141"/>
            <a:ext cx="746047" cy="744985"/>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8" name="Text Box 6"/>
          <p:cNvSpPr txBox="1">
            <a:spLocks noChangeArrowheads="1"/>
          </p:cNvSpPr>
          <p:nvPr/>
        </p:nvSpPr>
        <p:spPr bwMode="auto">
          <a:xfrm>
            <a:off x="558451" y="1525538"/>
            <a:ext cx="2700338"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Изследвания</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Открития</a:t>
            </a:r>
            <a:endParaRPr lang="en-GB" sz="2100" b="1" u="sng" dirty="0">
              <a:solidFill>
                <a:schemeClr val="bg1"/>
              </a:solidFill>
              <a:effectLst>
                <a:outerShdw blurRad="38100" dist="38100" dir="2700000" algn="tl">
                  <a:srgbClr val="000000">
                    <a:alpha val="43137"/>
                  </a:srgbClr>
                </a:outerShdw>
              </a:effectLst>
            </a:endParaRPr>
          </a:p>
        </p:txBody>
      </p:sp>
      <p:sp>
        <p:nvSpPr>
          <p:cNvPr id="9" name="Text Box 8"/>
          <p:cNvSpPr txBox="1">
            <a:spLocks noChangeArrowheads="1"/>
          </p:cNvSpPr>
          <p:nvPr/>
        </p:nvSpPr>
        <p:spPr bwMode="auto">
          <a:xfrm>
            <a:off x="6961585" y="1177875"/>
            <a:ext cx="2105025"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Технологии</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Иновации</a:t>
            </a:r>
            <a:endParaRPr lang="en-GB" sz="2100" b="1" u="sng" dirty="0">
              <a:solidFill>
                <a:schemeClr val="bg1"/>
              </a:solidFill>
              <a:effectLst>
                <a:outerShdw blurRad="38100" dist="38100" dir="2700000" algn="tl">
                  <a:srgbClr val="000000">
                    <a:alpha val="43137"/>
                  </a:srgbClr>
                </a:outerShdw>
              </a:effectLst>
            </a:endParaRPr>
          </a:p>
        </p:txBody>
      </p:sp>
      <p:sp>
        <p:nvSpPr>
          <p:cNvPr id="10" name="Text Box 7"/>
          <p:cNvSpPr txBox="1">
            <a:spLocks noChangeArrowheads="1"/>
          </p:cNvSpPr>
          <p:nvPr/>
        </p:nvSpPr>
        <p:spPr bwMode="auto">
          <a:xfrm>
            <a:off x="1232154" y="3235930"/>
            <a:ext cx="1890713" cy="1038746"/>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Обучение</a:t>
            </a:r>
            <a:endParaRPr lang="en-GB" sz="2100" b="1" u="sng" dirty="0">
              <a:solidFill>
                <a:schemeClr val="bg1"/>
              </a:solidFill>
              <a:effectLst>
                <a:outerShdw blurRad="38100" dist="38100" dir="2700000" algn="tl">
                  <a:srgbClr val="000000">
                    <a:alpha val="43137"/>
                  </a:srgbClr>
                </a:outerShdw>
              </a:effectLst>
            </a:endParaRPr>
          </a:p>
          <a:p>
            <a:pPr>
              <a:spcBef>
                <a:spcPct val="50000"/>
              </a:spcBef>
              <a:defRPr/>
            </a:pPr>
            <a:endParaRPr lang="en-GB" sz="2700" b="1" dirty="0">
              <a:solidFill>
                <a:schemeClr val="bg1"/>
              </a:solidFill>
            </a:endParaRPr>
          </a:p>
        </p:txBody>
      </p:sp>
      <p:sp>
        <p:nvSpPr>
          <p:cNvPr id="11" name="Text Box 9"/>
          <p:cNvSpPr txBox="1">
            <a:spLocks noChangeArrowheads="1"/>
          </p:cNvSpPr>
          <p:nvPr/>
        </p:nvSpPr>
        <p:spPr bwMode="auto">
          <a:xfrm>
            <a:off x="5381625" y="3238500"/>
            <a:ext cx="3053954" cy="415498"/>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Сътрудничество</a:t>
            </a:r>
            <a:endParaRPr lang="en-GB" sz="2100" b="1" u="sng" dirty="0">
              <a:solidFill>
                <a:schemeClr val="bg1"/>
              </a:solidFill>
              <a:effectLst>
                <a:outerShdw blurRad="38100" dist="38100" dir="2700000" algn="tl">
                  <a:srgbClr val="000000">
                    <a:alpha val="43137"/>
                  </a:srgbClr>
                </a:outerShdw>
              </a:effectLst>
            </a:endParaRPr>
          </a:p>
        </p:txBody>
      </p:sp>
      <p:sp>
        <p:nvSpPr>
          <p:cNvPr id="2" name="Rectangle 3">
            <a:extLst>
              <a:ext uri="{FF2B5EF4-FFF2-40B4-BE49-F238E27FC236}">
                <a16:creationId xmlns:a16="http://schemas.microsoft.com/office/drawing/2014/main" id="{C281CE1C-BA61-38C5-B89F-6C5006F0EA27}"/>
              </a:ext>
            </a:extLst>
          </p:cNvPr>
          <p:cNvSpPr txBox="1">
            <a:spLocks noChangeArrowheads="1"/>
          </p:cNvSpPr>
          <p:nvPr/>
        </p:nvSpPr>
        <p:spPr bwMode="auto">
          <a:xfrm>
            <a:off x="1977" y="4579977"/>
            <a:ext cx="9161463" cy="553998"/>
          </a:xfrm>
          <a:prstGeom prst="rect">
            <a:avLst/>
          </a:prstGeom>
          <a:solidFill>
            <a:schemeClr val="accent6">
              <a:lumMod val="20000"/>
              <a:lumOff val="80000"/>
              <a:alpha val="47000"/>
            </a:schemeClr>
          </a:solidFill>
          <a:ln>
            <a:noFill/>
          </a:ln>
        </p:spPr>
        <p:txBody>
          <a:bodyPr/>
          <a:lstStyle>
            <a:lvl1pPr marL="0" indent="0" algn="l" rtl="0" eaLnBrk="0" fontAlgn="base" hangingPunct="0">
              <a:spcBef>
                <a:spcPct val="20000"/>
              </a:spcBef>
              <a:spcAft>
                <a:spcPct val="0"/>
              </a:spcAft>
              <a:buClr>
                <a:schemeClr val="hlink"/>
              </a:buClr>
              <a:buFont typeface="Wingdings" pitchFamily="2" charset="2"/>
              <a:buNone/>
              <a:defRPr sz="22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hlink"/>
              </a:buClr>
              <a:buSzPct val="120000"/>
              <a:buFont typeface="Wingdings" pitchFamily="2" charset="2"/>
              <a:buChar char="ð"/>
              <a:defRPr sz="2000">
                <a:solidFill>
                  <a:schemeClr val="tx2"/>
                </a:solidFill>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a:solidFill>
                  <a:schemeClr val="tx2"/>
                </a:solidFill>
                <a:latin typeface="+mn-lt"/>
              </a:defRPr>
            </a:lvl3pPr>
            <a:lvl4pPr marL="1600200" indent="-228600" algn="l" rtl="0" eaLnBrk="0" fontAlgn="base" hangingPunct="0">
              <a:spcBef>
                <a:spcPct val="20000"/>
              </a:spcBef>
              <a:spcAft>
                <a:spcPct val="0"/>
              </a:spcAft>
              <a:buClr>
                <a:schemeClr val="hlink"/>
              </a:buClr>
              <a:buFont typeface="Wingdings" pitchFamily="2" charset="2"/>
              <a:buChar char="§"/>
              <a:defRPr sz="1600">
                <a:solidFill>
                  <a:schemeClr val="tx2"/>
                </a:solidFill>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1400">
                <a:solidFill>
                  <a:schemeClr val="tx2"/>
                </a:solidFill>
                <a:latin typeface="+mn-lt"/>
              </a:defRPr>
            </a:lvl5pPr>
            <a:lvl6pPr marL="25146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6pPr>
            <a:lvl7pPr marL="29718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7pPr>
            <a:lvl8pPr marL="34290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8pPr>
            <a:lvl9pPr marL="38862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9pPr>
          </a:lstStyle>
          <a:p>
            <a:pPr algn="ctr" eaLnBrk="1" hangingPunct="1">
              <a:spcBef>
                <a:spcPts val="1200"/>
              </a:spcBef>
              <a:buClr>
                <a:srgbClr val="3399FF"/>
              </a:buClr>
              <a:defRPr/>
            </a:pPr>
            <a:r>
              <a:rPr lang="en-US" sz="1500" i="1" kern="0" dirty="0">
                <a:solidFill>
                  <a:srgbClr val="FFFFFF"/>
                </a:solidFill>
                <a:effectLst>
                  <a:outerShdw blurRad="38100" dist="38100" dir="2700000" algn="tl">
                    <a:srgbClr val="000000">
                      <a:alpha val="43137"/>
                    </a:srgbClr>
                  </a:outerShdw>
                </a:effectLst>
                <a:cs typeface="Arial" pitchFamily="34" charset="0"/>
              </a:rPr>
              <a:t>16</a:t>
            </a:r>
            <a:r>
              <a:rPr lang="bg-BG" sz="1500" i="1" kern="0" dirty="0">
                <a:solidFill>
                  <a:srgbClr val="FFFFFF"/>
                </a:solidFill>
                <a:effectLst>
                  <a:outerShdw blurRad="38100" dist="38100" dir="2700000" algn="tl">
                    <a:srgbClr val="000000">
                      <a:alpha val="43137"/>
                    </a:srgbClr>
                  </a:outerShdw>
                </a:effectLst>
                <a:cs typeface="Arial" pitchFamily="34" charset="0"/>
              </a:rPr>
              <a:t>.0</a:t>
            </a:r>
            <a:r>
              <a:rPr lang="en-US" sz="1500" i="1" kern="0" dirty="0">
                <a:solidFill>
                  <a:srgbClr val="FFFFFF"/>
                </a:solidFill>
                <a:effectLst>
                  <a:outerShdw blurRad="38100" dist="38100" dir="2700000" algn="tl">
                    <a:srgbClr val="000000">
                      <a:alpha val="43137"/>
                    </a:srgbClr>
                  </a:outerShdw>
                </a:effectLst>
                <a:cs typeface="Arial" pitchFamily="34" charset="0"/>
              </a:rPr>
              <a:t>9.</a:t>
            </a:r>
            <a:r>
              <a:rPr lang="bg-BG" sz="1500" i="1" kern="0" dirty="0">
                <a:solidFill>
                  <a:srgbClr val="FFFFFF"/>
                </a:solidFill>
                <a:effectLst>
                  <a:outerShdw blurRad="38100" dist="38100" dir="2700000" algn="tl">
                    <a:srgbClr val="000000">
                      <a:alpha val="43137"/>
                    </a:srgbClr>
                  </a:outerShdw>
                </a:effectLst>
                <a:cs typeface="Arial" pitchFamily="34" charset="0"/>
              </a:rPr>
              <a:t>20</a:t>
            </a:r>
            <a:r>
              <a:rPr lang="en-US" sz="1500" i="1" kern="0" dirty="0">
                <a:solidFill>
                  <a:srgbClr val="FFFFFF"/>
                </a:solidFill>
                <a:effectLst>
                  <a:outerShdw blurRad="38100" dist="38100" dir="2700000" algn="tl">
                    <a:srgbClr val="000000">
                      <a:alpha val="43137"/>
                    </a:srgbClr>
                  </a:outerShdw>
                </a:effectLst>
                <a:cs typeface="Arial" pitchFamily="34" charset="0"/>
              </a:rPr>
              <a:t>24</a:t>
            </a:r>
            <a:br>
              <a:rPr lang="bg-BG" sz="1500" i="1" kern="0" dirty="0">
                <a:solidFill>
                  <a:srgbClr val="FFFFFF"/>
                </a:solidFill>
                <a:effectLst>
                  <a:outerShdw blurRad="38100" dist="38100" dir="2700000" algn="tl">
                    <a:srgbClr val="000000">
                      <a:alpha val="43137"/>
                    </a:srgbClr>
                  </a:outerShdw>
                </a:effectLst>
                <a:cs typeface="Arial" pitchFamily="34" charset="0"/>
              </a:rPr>
            </a:br>
            <a:r>
              <a:rPr lang="bg-BG" sz="1500" i="1" kern="0" dirty="0">
                <a:solidFill>
                  <a:srgbClr val="FFFFFF"/>
                </a:solidFill>
                <a:effectLst>
                  <a:outerShdw blurRad="38100" dist="38100" dir="2700000" algn="tl">
                    <a:srgbClr val="000000">
                      <a:alpha val="43137"/>
                    </a:srgbClr>
                  </a:outerShdw>
                </a:effectLst>
                <a:cs typeface="Arial" pitchFamily="34" charset="0"/>
              </a:rPr>
              <a:t>инж. </a:t>
            </a:r>
            <a:r>
              <a:rPr lang="bg-BG" sz="1400" i="1" kern="0" dirty="0">
                <a:solidFill>
                  <a:srgbClr val="FFFFFF"/>
                </a:solidFill>
                <a:effectLst>
                  <a:outerShdw blurRad="38100" dist="38100" dir="2700000" algn="tl">
                    <a:srgbClr val="000000">
                      <a:alpha val="43137"/>
                    </a:srgbClr>
                  </a:outerShdw>
                </a:effectLst>
                <a:cs typeface="Arial" pitchFamily="34" charset="0"/>
              </a:rPr>
              <a:t>Зорница Захариева (</a:t>
            </a:r>
            <a:r>
              <a:rPr lang="en-US" sz="1400" i="1" kern="0" dirty="0">
                <a:solidFill>
                  <a:srgbClr val="FFFFFF"/>
                </a:solidFill>
                <a:effectLst>
                  <a:outerShdw blurRad="38100" dist="38100" dir="2700000" algn="tl">
                    <a:srgbClr val="000000">
                      <a:alpha val="43137"/>
                    </a:srgbClr>
                  </a:outerShdw>
                </a:effectLst>
                <a:cs typeface="Arial" pitchFamily="34" charset="0"/>
              </a:rPr>
              <a:t>CERN</a:t>
            </a:r>
            <a:r>
              <a:rPr lang="bg-BG" sz="1400" i="1" kern="0" dirty="0">
                <a:solidFill>
                  <a:srgbClr val="FFFFFF"/>
                </a:solidFill>
                <a:effectLst>
                  <a:outerShdw blurRad="38100" dist="38100" dir="2700000" algn="tl">
                    <a:srgbClr val="000000">
                      <a:alpha val="43137"/>
                    </a:srgbClr>
                  </a:outerShdw>
                </a:effectLst>
                <a:cs typeface="Arial" pitchFamily="34" charset="0"/>
              </a:rPr>
              <a:t>)</a:t>
            </a:r>
            <a:endParaRPr lang="en-US" sz="1400" kern="0" dirty="0">
              <a:solidFill>
                <a:srgbClr val="FFFFFF"/>
              </a:solidFill>
              <a:effectLst>
                <a:outerShdw blurRad="38100" dist="38100" dir="2700000" algn="tl">
                  <a:srgbClr val="000000">
                    <a:alpha val="43137"/>
                  </a:srgbClr>
                </a:outerShdw>
              </a:effectLst>
              <a:cs typeface="Arial" pitchFamily="34" charset="0"/>
            </a:endParaRPr>
          </a:p>
          <a:p>
            <a:pPr algn="ctr" eaLnBrk="1" hangingPunct="1">
              <a:lnSpc>
                <a:spcPct val="115000"/>
              </a:lnSpc>
              <a:buClr>
                <a:srgbClr val="3399FF"/>
              </a:buClr>
              <a:defRPr/>
            </a:pPr>
            <a:endParaRPr lang="en-US" sz="1600" u="sng" kern="0" dirty="0">
              <a:solidFill>
                <a:srgbClr val="CCECFF"/>
              </a:solidFill>
              <a:effectLst>
                <a:outerShdw blurRad="38100" dist="38100" dir="2700000" algn="tl">
                  <a:srgbClr val="000000">
                    <a:alpha val="43137"/>
                  </a:srgbClr>
                </a:outerShdw>
              </a:effectLst>
              <a:latin typeface="Verdana" pitchFamily="34" charset="0"/>
            </a:endParaRPr>
          </a:p>
        </p:txBody>
      </p:sp>
    </p:spTree>
    <p:extLst>
      <p:ext uri="{BB962C8B-B14F-4D97-AF65-F5344CB8AC3E}">
        <p14:creationId xmlns:p14="http://schemas.microsoft.com/office/powerpoint/2010/main" val="3034470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additive="base">
                                        <p:cTn id="9" dur="500" fill="hold"/>
                                        <p:tgtEl>
                                          <p:spTgt spid="9"/>
                                        </p:tgtEl>
                                        <p:attrNameLst>
                                          <p:attrName>ppt_x</p:attrName>
                                        </p:attrNameLst>
                                      </p:cBhvr>
                                      <p:tavLst>
                                        <p:tav tm="0">
                                          <p:val>
                                            <p:strVal val="0-#ppt_w/2"/>
                                          </p:val>
                                        </p:tav>
                                        <p:tav tm="100000">
                                          <p:val>
                                            <p:strVal val="#ppt_x"/>
                                          </p:val>
                                        </p:tav>
                                      </p:tavLst>
                                    </p:anim>
                                    <p:anim calcmode="lin" valueType="num">
                                      <p:cBhvr additive="base">
                                        <p:cTn id="10" dur="500" fill="hold"/>
                                        <p:tgtEl>
                                          <p:spTgt spid="9"/>
                                        </p:tgtEl>
                                        <p:attrNameLst>
                                          <p:attrName>ppt_y</p:attrName>
                                        </p:attrNameLst>
                                      </p:cBhvr>
                                      <p:tavLst>
                                        <p:tav tm="0">
                                          <p:val>
                                            <p:strVal val="#ppt_y"/>
                                          </p:val>
                                        </p:tav>
                                        <p:tav tm="100000">
                                          <p:val>
                                            <p:strVal val="#ppt_y"/>
                                          </p:val>
                                        </p:tav>
                                      </p:tavLst>
                                    </p:anim>
                                  </p:childTnLst>
                                </p:cTn>
                              </p:par>
                              <p:par>
                                <p:cTn id="11" presetID="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4294967295"/>
          </p:nvPr>
        </p:nvSpPr>
        <p:spPr/>
        <p:txBody>
          <a:bodyPr/>
          <a:lstStyle/>
          <a:p>
            <a:endParaRPr lang="fr-FR" dirty="0"/>
          </a:p>
        </p:txBody>
      </p:sp>
      <p:sp>
        <p:nvSpPr>
          <p:cNvPr id="38" name="Titre 4">
            <a:extLst>
              <a:ext uri="{FF2B5EF4-FFF2-40B4-BE49-F238E27FC236}">
                <a16:creationId xmlns:a16="http://schemas.microsoft.com/office/drawing/2014/main" id="{2504E1AE-6BD9-1A4E-A96E-261CC2209554}"/>
              </a:ext>
            </a:extLst>
          </p:cNvPr>
          <p:cNvSpPr>
            <a:spLocks noGrp="1"/>
          </p:cNvSpPr>
          <p:nvPr>
            <p:ph type="title" idx="4294967295"/>
          </p:nvPr>
        </p:nvSpPr>
        <p:spPr>
          <a:xfrm>
            <a:off x="132588" y="580644"/>
            <a:ext cx="9011412" cy="581406"/>
          </a:xfrm>
        </p:spPr>
        <p:txBody>
          <a:bodyPr>
            <a:noAutofit/>
          </a:bodyPr>
          <a:lstStyle/>
          <a:p>
            <a:r>
              <a:rPr lang="bg-BG" sz="1400" dirty="0"/>
              <a:t>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a:t>
            </a:r>
            <a:endParaRPr lang="fr-FR" sz="1400" dirty="0"/>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0" y="1186830"/>
            <a:ext cx="6742622" cy="3955261"/>
          </a:xfrm>
          <a:prstGeom prst="rect">
            <a:avLst/>
          </a:prstGeom>
        </p:spPr>
      </p:pic>
      <p:sp>
        <p:nvSpPr>
          <p:cNvPr id="40" name="Rectangle 39">
            <a:extLst>
              <a:ext uri="{FF2B5EF4-FFF2-40B4-BE49-F238E27FC236}">
                <a16:creationId xmlns:a16="http://schemas.microsoft.com/office/drawing/2014/main" id="{55EAB8B3-4A68-E94F-92A0-61800C95DE46}"/>
              </a:ext>
            </a:extLst>
          </p:cNvPr>
          <p:cNvSpPr/>
          <p:nvPr/>
        </p:nvSpPr>
        <p:spPr>
          <a:xfrm>
            <a:off x="6174000" y="1186830"/>
            <a:ext cx="2970000" cy="3956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3052370" y="1510325"/>
            <a:ext cx="513686" cy="272252"/>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38555"/>
            </a:xfrm>
            <a:prstGeom prst="rect">
              <a:avLst/>
            </a:prstGeom>
            <a:noFill/>
          </p:spPr>
          <p:txBody>
            <a:bodyPr wrap="square" rtlCol="0">
              <a:spAutoFit/>
            </a:bodyPr>
            <a:lstStyle/>
            <a:p>
              <a:pPr algn="ctr"/>
              <a:r>
                <a:rPr lang="en-US" sz="105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2348894" y="4216974"/>
            <a:ext cx="670782" cy="255184"/>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38554"/>
            </a:xfrm>
            <a:prstGeom prst="rect">
              <a:avLst/>
            </a:prstGeom>
            <a:noFill/>
          </p:spPr>
          <p:txBody>
            <a:bodyPr wrap="square" rtlCol="0">
              <a:spAutoFit/>
            </a:bodyPr>
            <a:lstStyle/>
            <a:p>
              <a:pPr algn="ctr"/>
              <a:r>
                <a:rPr lang="en-US" sz="105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3705283" y="4350618"/>
            <a:ext cx="558302" cy="281314"/>
            <a:chOff x="4973280" y="5801366"/>
            <a:chExt cx="744403" cy="604077"/>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9"/>
              <a:ext cx="744403" cy="545244"/>
            </a:xfrm>
            <a:prstGeom prst="rect">
              <a:avLst/>
            </a:prstGeom>
            <a:noFill/>
          </p:spPr>
          <p:txBody>
            <a:bodyPr wrap="square" rtlCol="0">
              <a:spAutoFit/>
            </a:bodyPr>
            <a:lstStyle/>
            <a:p>
              <a:pPr algn="ctr"/>
              <a:r>
                <a:rPr lang="en-US" sz="1050" b="1" err="1">
                  <a:solidFill>
                    <a:schemeClr val="bg1"/>
                  </a:solidFill>
                </a:rPr>
                <a:t>LHCb</a:t>
              </a:r>
              <a:endParaRPr lang="en-US" sz="105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6282638" y="4216974"/>
            <a:ext cx="2752725" cy="8001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6282638" y="1306720"/>
            <a:ext cx="2752725" cy="8001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266051" y="3955941"/>
            <a:ext cx="670782" cy="286346"/>
            <a:chOff x="1688068" y="5274592"/>
            <a:chExt cx="894376" cy="381795"/>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38555"/>
            </a:xfrm>
            <a:prstGeom prst="rect">
              <a:avLst/>
            </a:prstGeom>
            <a:noFill/>
          </p:spPr>
          <p:txBody>
            <a:bodyPr wrap="square" rtlCol="0">
              <a:spAutoFit/>
            </a:bodyPr>
            <a:lstStyle/>
            <a:p>
              <a:pPr algn="ctr"/>
              <a:r>
                <a:rPr lang="en-US" sz="105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6282638" y="3246889"/>
            <a:ext cx="2752725" cy="8001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6282638" y="2276804"/>
            <a:ext cx="2752725" cy="8001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8541544" y="1306720"/>
            <a:ext cx="493819" cy="346249"/>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8395063" y="3246889"/>
            <a:ext cx="640299" cy="219291"/>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8541543" y="2276804"/>
            <a:ext cx="493819" cy="219291"/>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8553677" y="4216975"/>
            <a:ext cx="481686" cy="219291"/>
          </a:xfrm>
          <a:prstGeom prst="rect">
            <a:avLst/>
          </a:prstGeom>
          <a:solidFill>
            <a:schemeClr val="tx1"/>
          </a:solidFill>
        </p:spPr>
        <p:txBody>
          <a:bodyPr wrap="square" rtlCol="0">
            <a:spAutoFit/>
          </a:bodyPr>
          <a:lstStyle/>
          <a:p>
            <a:pPr algn="ctr"/>
            <a:r>
              <a:rPr lang="en-US" sz="825" b="1" dirty="0" err="1">
                <a:solidFill>
                  <a:schemeClr val="bg1"/>
                </a:solidFill>
                <a:latin typeface="Arial" charset="0"/>
                <a:ea typeface="Arial" charset="0"/>
                <a:cs typeface="Arial" charset="0"/>
              </a:rPr>
              <a:t>LHCb</a:t>
            </a:r>
            <a:endParaRPr lang="en-US" sz="825" b="1" dirty="0">
              <a:solidFill>
                <a:schemeClr val="bg1"/>
              </a:solidFill>
              <a:latin typeface="Arial" charset="0"/>
              <a:ea typeface="Arial" charset="0"/>
              <a:cs typeface="Arial" charset="0"/>
            </a:endParaRPr>
          </a:p>
        </p:txBody>
      </p:sp>
      <p:sp>
        <p:nvSpPr>
          <p:cNvPr id="11" name="Rectangle 10"/>
          <p:cNvSpPr/>
          <p:nvPr/>
        </p:nvSpPr>
        <p:spPr>
          <a:xfrm>
            <a:off x="2164023" y="33593"/>
            <a:ext cx="6767323" cy="415498"/>
          </a:xfrm>
          <a:prstGeom prst="rect">
            <a:avLst/>
          </a:prstGeom>
        </p:spPr>
        <p:txBody>
          <a:bodyPr wrap="square">
            <a:spAutoFit/>
          </a:bodyPr>
          <a:lstStyle/>
          <a:p>
            <a:r>
              <a:rPr lang="ru-RU" sz="2100" b="1" i="1" dirty="0"/>
              <a:t>Навлиза нова eра във фундаменталната наука</a:t>
            </a:r>
            <a:endParaRPr lang="en-GB" sz="2100" b="1" i="1" dirty="0"/>
          </a:p>
        </p:txBody>
      </p:sp>
      <p:sp>
        <p:nvSpPr>
          <p:cNvPr id="29" name="TextBox 28"/>
          <p:cNvSpPr txBox="1"/>
          <p:nvPr/>
        </p:nvSpPr>
        <p:spPr>
          <a:xfrm>
            <a:off x="537974" y="4812721"/>
            <a:ext cx="5636026" cy="387418"/>
          </a:xfrm>
          <a:prstGeom prst="rect">
            <a:avLst/>
          </a:prstGeom>
          <a:noFill/>
        </p:spPr>
        <p:txBody>
          <a:bodyPr wrap="none" lIns="0" tIns="0" rIns="0" bIns="0" rtlCol="0">
            <a:noAutofit/>
          </a:bodyPr>
          <a:lstStyle/>
          <a:p>
            <a:pPr marL="257175" indent="-257175">
              <a:lnSpc>
                <a:spcPct val="90000"/>
              </a:lnSpc>
              <a:spcBef>
                <a:spcPts val="450"/>
              </a:spcBef>
              <a:buFont typeface="Arial" panose="020B0604020202020204" pitchFamily="34" charset="0"/>
              <a:buChar char="•"/>
            </a:pP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Изследване на  нова енергийна граница</a:t>
            </a:r>
            <a:r>
              <a:rPr lang="en-US" sz="1300" b="1" dirty="0">
                <a:solidFill>
                  <a:schemeClr val="bg1"/>
                </a:solidFill>
                <a:effectLst>
                  <a:outerShdw blurRad="38100" dist="38100" dir="2700000" algn="tl">
                    <a:srgbClr val="000000">
                      <a:alpha val="43137"/>
                    </a:srgbClr>
                  </a:outerShdw>
                </a:effectLst>
                <a:latin typeface="Arial" panose="020B0604020202020204" pitchFamily="34" charset="0"/>
              </a:rPr>
              <a:t> </a:t>
            </a: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p-p и Pb-Pb сблъсъци</a:t>
            </a:r>
          </a:p>
        </p:txBody>
      </p:sp>
    </p:spTree>
    <p:extLst>
      <p:ext uri="{BB962C8B-B14F-4D97-AF65-F5344CB8AC3E}">
        <p14:creationId xmlns:p14="http://schemas.microsoft.com/office/powerpoint/2010/main" val="302427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 presetClass="entr" presetSubtype="0" fill="hold" nodeType="with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7249500" y="4830301"/>
            <a:ext cx="1138277" cy="184883"/>
          </a:xfrm>
          <a:prstGeom prst="rect">
            <a:avLst/>
          </a:prstGeom>
        </p:spPr>
        <p:txBody>
          <a:bodyPr vert="horz" wrap="none" lIns="0" tIns="0" rIns="0" bIns="0" rtlCol="0" anchor="b" anchorCtr="0"/>
          <a:lstStyle>
            <a:defPPr>
              <a:defRPr lang="en-US"/>
            </a:defPPr>
            <a:lvl1pPr marL="0" algn="r" defTabSz="914400" rtl="0" eaLnBrk="1" latinLnBrk="0" hangingPunct="1">
              <a:defRPr sz="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r>
              <a:rPr lang="en-US"/>
              <a:t>23 November 2023</a:t>
            </a:r>
            <a:endParaRPr lang="fr-FR">
              <a:solidFill>
                <a:srgbClr val="0033A0"/>
              </a:solidFill>
              <a:latin typeface="Arial" panose="020B0604020202020204"/>
            </a:endParaRPr>
          </a:p>
        </p:txBody>
      </p:sp>
      <p:sp>
        <p:nvSpPr>
          <p:cNvPr id="5" name="Espace réservé du pied de page 4"/>
          <p:cNvSpPr>
            <a:spLocks noGrp="1"/>
          </p:cNvSpPr>
          <p:nvPr>
            <p:ph type="ftr" sz="quarter" idx="11"/>
          </p:nvPr>
        </p:nvSpPr>
        <p:spPr>
          <a:xfrm>
            <a:off x="931500" y="4830301"/>
            <a:ext cx="3086100" cy="184883"/>
          </a:xfrm>
          <a:prstGeom prst="rect">
            <a:avLst/>
          </a:prstGeom>
        </p:spPr>
        <p:txBody>
          <a:bodyPr vert="horz" lIns="0" tIns="0" rIns="0" bIns="0" rtlCol="0" anchor="b" anchorCtr="0"/>
          <a:lstStyle>
            <a:defPPr>
              <a:defRPr lang="en-US"/>
            </a:defPPr>
            <a:lvl1pPr marL="0" algn="l" defTabSz="914400" rtl="0" eaLnBrk="1" latinLnBrk="0" hangingPunct="1">
              <a:defRPr sz="6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r>
              <a:rPr lang="fr-FR"/>
              <a:t>Presentation - Bulgaria</a:t>
            </a:r>
            <a:endParaRPr lang="fr-FR">
              <a:solidFill>
                <a:srgbClr val="0033A0"/>
              </a:solidFill>
              <a:latin typeface="Arial" panose="020B0604020202020204"/>
            </a:endParaRPr>
          </a:p>
        </p:txBody>
      </p:sp>
      <p:sp>
        <p:nvSpPr>
          <p:cNvPr id="6" name="Espace réservé du numéro de diapositive 5"/>
          <p:cNvSpPr>
            <a:spLocks noGrp="1"/>
          </p:cNvSpPr>
          <p:nvPr>
            <p:ph type="sldNum" sz="quarter" idx="12"/>
          </p:nvPr>
        </p:nvSpPr>
        <p:spPr>
          <a:xfrm>
            <a:off x="8472600" y="4830301"/>
            <a:ext cx="161312" cy="184883"/>
          </a:xfrm>
          <a:prstGeom prst="rect">
            <a:avLst/>
          </a:prstGeom>
        </p:spPr>
        <p:txBody>
          <a:bodyPr vert="horz" wrap="square" lIns="0" tIns="0" rIns="0" bIns="0" rtlCol="0" anchor="b" anchorCtr="0"/>
          <a:lstStyle>
            <a:defPPr>
              <a:defRPr lang="en-US"/>
            </a:defPPr>
            <a:lvl1pPr marL="0" algn="r" defTabSz="914400" rtl="0" eaLnBrk="1" latinLnBrk="0" hangingPunct="1">
              <a:defRPr sz="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fld id="{490AA3F6-1618-3548-975A-DD1A2939A246}" type="slidenum">
              <a:rPr lang="fr-FR" smtClean="0"/>
              <a:pPr/>
              <a:t>21</a:t>
            </a:fld>
            <a:endParaRPr lang="fr-FR">
              <a:solidFill>
                <a:srgbClr val="0033A0"/>
              </a:solidFill>
              <a:latin typeface="Arial" panose="020B0604020202020204"/>
            </a:endParaRPr>
          </a:p>
        </p:txBody>
      </p:sp>
      <p:pic>
        <p:nvPicPr>
          <p:cNvPr id="20" name="Content Placeholder 19">
            <a:extLst>
              <a:ext uri="{FF2B5EF4-FFF2-40B4-BE49-F238E27FC236}">
                <a16:creationId xmlns:a16="http://schemas.microsoft.com/office/drawing/2014/main" id="{AC3FEF9E-A8B7-1C4C-A81E-DFC958AE4626}"/>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58" t="10273" b="6676"/>
          <a:stretch/>
        </p:blipFill>
        <p:spPr>
          <a:xfrm>
            <a:off x="0" y="148281"/>
            <a:ext cx="9144000" cy="4995219"/>
          </a:xfrm>
        </p:spPr>
      </p:pic>
      <p:sp>
        <p:nvSpPr>
          <p:cNvPr id="2" name="Titre 1"/>
          <p:cNvSpPr>
            <a:spLocks noGrp="1"/>
          </p:cNvSpPr>
          <p:nvPr>
            <p:ph type="title"/>
          </p:nvPr>
        </p:nvSpPr>
        <p:spPr>
          <a:xfrm>
            <a:off x="127000" y="319362"/>
            <a:ext cx="8959343" cy="837637"/>
          </a:xfrm>
        </p:spPr>
        <p:txBody>
          <a:bodyPr>
            <a:noAutofit/>
          </a:bodyPr>
          <a:lstStyle/>
          <a:p>
            <a:r>
              <a:rPr lang="en-US" sz="2400" dirty="0">
                <a:solidFill>
                  <a:schemeClr val="bg1"/>
                </a:solidFill>
              </a:rPr>
              <a:t>LHC </a:t>
            </a:r>
            <a:r>
              <a:rPr lang="bg-BG" sz="2400" dirty="0">
                <a:solidFill>
                  <a:schemeClr val="bg1"/>
                </a:solidFill>
              </a:rPr>
              <a:t>достига повече от 1 билион сблъсъка на частици за секунда в детекторите</a:t>
            </a:r>
            <a:endParaRPr lang="fr-FR" sz="2400" dirty="0">
              <a:solidFill>
                <a:schemeClr val="bg1"/>
              </a:solidFill>
            </a:endParaRPr>
          </a:p>
        </p:txBody>
      </p:sp>
      <p:sp>
        <p:nvSpPr>
          <p:cNvPr id="9" name="ZoneTexte 8"/>
          <p:cNvSpPr txBox="1"/>
          <p:nvPr/>
        </p:nvSpPr>
        <p:spPr>
          <a:xfrm>
            <a:off x="6493933" y="1762547"/>
            <a:ext cx="2429934" cy="1114175"/>
          </a:xfrm>
          <a:prstGeom prst="rect">
            <a:avLst/>
          </a:prstGeom>
          <a:solidFill>
            <a:schemeClr val="accent3">
              <a:alpha val="70000"/>
            </a:schemeClr>
          </a:solidFill>
          <a:ln>
            <a:noFill/>
          </a:ln>
        </p:spPr>
        <p:txBody>
          <a:bodyPr wrap="square" lIns="162000" tIns="108000" rIns="162000" bIns="81000" rtlCol="0">
            <a:spAutoFit/>
          </a:bodyPr>
          <a:lstStyle/>
          <a:p>
            <a:pPr defTabSz="685800"/>
            <a:r>
              <a:rPr lang="bg-BG" sz="1500" dirty="0">
                <a:solidFill>
                  <a:srgbClr val="FFFFFF"/>
                </a:solidFill>
                <a:latin typeface="Arial" panose="020B0604020202020204"/>
              </a:rPr>
              <a:t>Енергията на частиците при сблъсък се трансформира в нови частици</a:t>
            </a:r>
            <a:r>
              <a:rPr lang="en-US" sz="1500" dirty="0">
                <a:solidFill>
                  <a:srgbClr val="FFFFFF"/>
                </a:solidFill>
                <a:latin typeface="Arial" panose="020B0604020202020204"/>
              </a:rPr>
              <a:t>.</a:t>
            </a:r>
            <a:endParaRPr lang="en-GB" sz="1500" dirty="0">
              <a:solidFill>
                <a:srgbClr val="FFFFFF"/>
              </a:solidFill>
              <a:latin typeface="Arial" panose="020B0604020202020204"/>
            </a:endParaRPr>
          </a:p>
        </p:txBody>
      </p:sp>
      <p:sp>
        <p:nvSpPr>
          <p:cNvPr id="7" name="TextBox 6">
            <a:extLst>
              <a:ext uri="{FF2B5EF4-FFF2-40B4-BE49-F238E27FC236}">
                <a16:creationId xmlns:a16="http://schemas.microsoft.com/office/drawing/2014/main" id="{09A6FC6F-2DCA-E229-91A6-C7CB5CD2B7B6}"/>
              </a:ext>
            </a:extLst>
          </p:cNvPr>
          <p:cNvSpPr txBox="1"/>
          <p:nvPr/>
        </p:nvSpPr>
        <p:spPr>
          <a:xfrm>
            <a:off x="5560142" y="3768689"/>
            <a:ext cx="3526202" cy="1246495"/>
          </a:xfrm>
          <a:prstGeom prst="rect">
            <a:avLst/>
          </a:prstGeom>
          <a:noFill/>
        </p:spPr>
        <p:txBody>
          <a:bodyPr wrap="square">
            <a:spAutoFit/>
          </a:bodyPr>
          <a:lstStyle/>
          <a:p>
            <a:r>
              <a:rPr lang="en-US" sz="1500" b="1" dirty="0">
                <a:solidFill>
                  <a:srgbClr val="FFFF00"/>
                </a:solidFill>
                <a:effectLst>
                  <a:outerShdw blurRad="38100" dist="38100" dir="2700000" algn="tl">
                    <a:srgbClr val="000000">
                      <a:alpha val="43137"/>
                    </a:srgbClr>
                  </a:outerShdw>
                </a:effectLst>
              </a:rPr>
              <a:t>The most intense beams of colliding particles (13 </a:t>
            </a:r>
            <a:r>
              <a:rPr lang="en-US" sz="1500" b="1" dirty="0" err="1">
                <a:solidFill>
                  <a:srgbClr val="FFFF00"/>
                </a:solidFill>
                <a:effectLst>
                  <a:outerShdw blurRad="38100" dist="38100" dir="2700000" algn="tl">
                    <a:srgbClr val="000000">
                      <a:alpha val="43137"/>
                    </a:srgbClr>
                  </a:outerShdw>
                </a:effectLst>
              </a:rPr>
              <a:t>TeV</a:t>
            </a:r>
            <a:r>
              <a:rPr lang="en-US" sz="1500" b="1" dirty="0">
                <a:solidFill>
                  <a:srgbClr val="FFFF00"/>
                </a:solidFill>
                <a:effectLst>
                  <a:outerShdw blurRad="38100" dist="38100" dir="2700000" algn="tl">
                    <a:srgbClr val="000000">
                      <a:alpha val="43137"/>
                    </a:srgbClr>
                  </a:outerShdw>
                </a:effectLst>
              </a:rPr>
              <a:t>)</a:t>
            </a:r>
          </a:p>
          <a:p>
            <a:endParaRPr lang="en-US" sz="1500" b="1" dirty="0">
              <a:solidFill>
                <a:srgbClr val="FFFF00"/>
              </a:solidFill>
              <a:effectLst>
                <a:outerShdw blurRad="38100" dist="38100" dir="2700000" algn="tl">
                  <a:srgbClr val="000000">
                    <a:alpha val="43137"/>
                  </a:srgbClr>
                </a:outerShdw>
              </a:effectLst>
            </a:endParaRPr>
          </a:p>
          <a:p>
            <a:r>
              <a:rPr lang="en-US" sz="1500" b="1" dirty="0">
                <a:solidFill>
                  <a:srgbClr val="FF9966"/>
                </a:solidFill>
                <a:effectLst>
                  <a:outerShdw blurRad="38100" dist="38100" dir="2700000" algn="tl">
                    <a:srgbClr val="000000">
                      <a:alpha val="43137"/>
                    </a:srgbClr>
                  </a:outerShdw>
                </a:effectLst>
              </a:rPr>
              <a:t>Exploration of new energy frontier: </a:t>
            </a:r>
            <a:br>
              <a:rPr lang="en-US" sz="1500" b="1" dirty="0">
                <a:solidFill>
                  <a:srgbClr val="FF9966"/>
                </a:solidFill>
                <a:effectLst>
                  <a:outerShdw blurRad="38100" dist="38100" dir="2700000" algn="tl">
                    <a:srgbClr val="000000">
                      <a:alpha val="43137"/>
                    </a:srgbClr>
                  </a:outerShdw>
                </a:effectLst>
              </a:rPr>
            </a:br>
            <a:r>
              <a:rPr lang="en-US" sz="1500" b="1" dirty="0">
                <a:solidFill>
                  <a:srgbClr val="FF9966"/>
                </a:solidFill>
                <a:effectLst>
                  <a:outerShdw blurRad="38100" dist="38100" dir="2700000" algn="tl">
                    <a:srgbClr val="000000">
                      <a:alpha val="43137"/>
                    </a:srgbClr>
                  </a:outerShdw>
                </a:effectLst>
              </a:rPr>
              <a:t>2012 Higgs particle discovery</a:t>
            </a:r>
            <a:endParaRPr lang="en-150" sz="1500" b="1" dirty="0"/>
          </a:p>
        </p:txBody>
      </p:sp>
    </p:spTree>
    <p:extLst>
      <p:ext uri="{BB962C8B-B14F-4D97-AF65-F5344CB8AC3E}">
        <p14:creationId xmlns:p14="http://schemas.microsoft.com/office/powerpoint/2010/main" val="1521314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223962" y="157162"/>
            <a:ext cx="6263879" cy="415498"/>
          </a:xfrm>
          <a:prstGeom prst="rect">
            <a:avLst/>
          </a:prstGeom>
          <a:noFill/>
          <a:ln w="9525">
            <a:noFill/>
            <a:miter lim="800000"/>
            <a:headEnd/>
            <a:tailEnd/>
          </a:ln>
        </p:spPr>
        <p:txBody>
          <a:bodyPr>
            <a:spAutoFit/>
          </a:bodyPr>
          <a:lstStyle/>
          <a:p>
            <a:pPr algn="ctr" defTabSz="685800" eaLnBrk="0" fontAlgn="base" hangingPunct="0">
              <a:spcBef>
                <a:spcPct val="0"/>
              </a:spcBef>
              <a:spcAft>
                <a:spcPct val="0"/>
              </a:spcAft>
              <a:defRPr/>
            </a:pP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ATLAS (A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Toroidal</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LHC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ApparatuS</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a:t>
            </a:r>
            <a:r>
              <a:rPr lang="bg-BG" sz="2100" b="1" i="1" dirty="0">
                <a:solidFill>
                  <a:srgbClr val="002F53"/>
                </a:solidFill>
                <a:effectLst>
                  <a:outerShdw blurRad="38100" dist="38100" dir="2700000" algn="tl">
                    <a:srgbClr val="000000">
                      <a:alpha val="43137"/>
                    </a:srgbClr>
                  </a:outerShdw>
                </a:effectLst>
                <a:latin typeface="Arial" panose="020B0604020202020204" pitchFamily="34" charset="0"/>
              </a:rPr>
              <a:t>Детектор</a:t>
            </a:r>
            <a:endParaRPr lang="en-GB" sz="2100" b="1" i="1" dirty="0">
              <a:solidFill>
                <a:srgbClr val="002F53"/>
              </a:solidFill>
              <a:effectLst>
                <a:outerShdw blurRad="38100" dist="38100" dir="2700000" algn="tl">
                  <a:srgbClr val="000000">
                    <a:alpha val="43137"/>
                  </a:srgbClr>
                </a:outerShdw>
              </a:effectLst>
              <a:latin typeface="Arial" panose="020B0604020202020204" pitchFamily="34" charset="0"/>
            </a:endParaRPr>
          </a:p>
        </p:txBody>
      </p:sp>
      <p:pic>
        <p:nvPicPr>
          <p:cNvPr id="126979"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888" y="682228"/>
            <a:ext cx="6374606" cy="446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460" name="Text Box 4"/>
          <p:cNvSpPr txBox="1">
            <a:spLocks noChangeArrowheads="1"/>
          </p:cNvSpPr>
          <p:nvPr/>
        </p:nvSpPr>
        <p:spPr bwMode="auto">
          <a:xfrm>
            <a:off x="3028950" y="2343150"/>
            <a:ext cx="3086100" cy="1200329"/>
          </a:xfrm>
          <a:prstGeom prst="rect">
            <a:avLst/>
          </a:prstGeom>
          <a:solidFill>
            <a:schemeClr val="tx2"/>
          </a:solidFill>
          <a:ln>
            <a:noFill/>
          </a:ln>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defTabSz="685800" eaLnBrk="0" fontAlgn="base" hangingPunct="0">
              <a:spcBef>
                <a:spcPct val="50000"/>
              </a:spcBef>
              <a:spcAft>
                <a:spcPct val="0"/>
              </a:spcAft>
              <a:buNone/>
              <a:tabLst>
                <a:tab pos="2857500" algn="dec"/>
              </a:tabLst>
            </a:pPr>
            <a:r>
              <a:rPr lang="bg-BG" altLang="en-US" sz="1800" dirty="0">
                <a:solidFill>
                  <a:srgbClr val="FFFF00"/>
                </a:solidFill>
              </a:rPr>
              <a:t>Брой на учените</a:t>
            </a:r>
            <a:r>
              <a:rPr lang="en-GB" altLang="en-US" sz="1800" dirty="0">
                <a:solidFill>
                  <a:srgbClr val="FFFF00"/>
                </a:solidFill>
              </a:rPr>
              <a:t>:	&gt;5000</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институти</a:t>
            </a:r>
            <a:r>
              <a:rPr lang="en-GB" altLang="en-US" sz="1800" dirty="0">
                <a:solidFill>
                  <a:srgbClr val="FFFF00"/>
                </a:solidFill>
              </a:rPr>
              <a:t>:	174</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страни</a:t>
            </a:r>
            <a:r>
              <a:rPr lang="en-GB" altLang="en-US" sz="1800" dirty="0">
                <a:solidFill>
                  <a:srgbClr val="FFFF00"/>
                </a:solidFill>
              </a:rPr>
              <a:t>:	38</a:t>
            </a:r>
          </a:p>
        </p:txBody>
      </p:sp>
      <p:sp>
        <p:nvSpPr>
          <p:cNvPr id="126981" name="Text Box 4"/>
          <p:cNvSpPr txBox="1">
            <a:spLocks noChangeArrowheads="1"/>
          </p:cNvSpPr>
          <p:nvPr/>
        </p:nvSpPr>
        <p:spPr bwMode="auto">
          <a:xfrm>
            <a:off x="7627144" y="4855369"/>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482204" fontAlgn="base">
              <a:spcBef>
                <a:spcPct val="0"/>
              </a:spcBef>
              <a:spcAft>
                <a:spcPct val="0"/>
              </a:spcAft>
              <a:buNone/>
            </a:pPr>
            <a:fld id="{78621EA5-B299-4C5B-A1E1-AE4C4FC7D019}" type="slidenum">
              <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defTabSz="482204" fontAlgn="base">
                <a:spcBef>
                  <a:spcPct val="0"/>
                </a:spcBef>
                <a:spcAft>
                  <a:spcPct val="0"/>
                </a:spcAft>
                <a:buNone/>
              </a:pPr>
              <a:t>22</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327520049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wipe(up)">
                                      <p:cBhvr>
                                        <p:cTn id="7" dur="500"/>
                                        <p:tgtEl>
                                          <p:spTgt spid="27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ATLAS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84194" cy="517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3" descr="ATLAScav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3963" y="25003"/>
            <a:ext cx="6838950" cy="513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2" name="Picture 4" descr="ATLAS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33338"/>
            <a:ext cx="6858001" cy="5180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5" descr="ATLAScaver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5" y="20241"/>
            <a:ext cx="691277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6" descr="ATLAScavern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0"/>
            <a:ext cx="6858000" cy="5244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7" descr="ATLAScavern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1"/>
            <a:ext cx="7100888" cy="524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8" descr="ATLAScavern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0"/>
            <a:ext cx="7100888"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9" name="Picture 11" descr="ATLAScavern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20241"/>
            <a:ext cx="7102079" cy="5226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0" name="Picture 12" descr="ATLAS cavern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0"/>
            <a:ext cx="7100888"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35" name="Rectangle 9"/>
          <p:cNvSpPr>
            <a:spLocks noGrp="1" noChangeArrowheads="1"/>
          </p:cNvSpPr>
          <p:nvPr>
            <p:ph type="title"/>
          </p:nvPr>
        </p:nvSpPr>
        <p:spPr>
          <a:xfrm>
            <a:off x="5322094" y="4768453"/>
            <a:ext cx="2937272" cy="375047"/>
          </a:xfrm>
          <a:solidFill>
            <a:schemeClr val="tx2"/>
          </a:solidFill>
        </p:spPr>
        <p:txBody>
          <a:bodyPr>
            <a:normAutofit fontScale="90000"/>
          </a:bodyPr>
          <a:lstStyle/>
          <a:p>
            <a:pPr algn="l"/>
            <a:r>
              <a:rPr lang="en-US" altLang="en-US" sz="2400">
                <a:solidFill>
                  <a:schemeClr val="bg2"/>
                </a:solidFill>
              </a:rPr>
              <a:t>ATLAS</a:t>
            </a:r>
            <a:r>
              <a:rPr lang="bg-BG" altLang="en-US" sz="2400">
                <a:solidFill>
                  <a:schemeClr val="bg2"/>
                </a:solidFill>
              </a:rPr>
              <a:t> </a:t>
            </a:r>
            <a:r>
              <a:rPr lang="bg-BG" altLang="en-US" sz="2700">
                <a:solidFill>
                  <a:schemeClr val="bg2"/>
                </a:solidFill>
              </a:rPr>
              <a:t>Каверна</a:t>
            </a:r>
            <a:endParaRPr lang="en-GB" altLang="en-US" sz="2700">
              <a:solidFill>
                <a:schemeClr val="bg2"/>
              </a:solidFill>
            </a:endParaRPr>
          </a:p>
        </p:txBody>
      </p:sp>
    </p:spTree>
    <p:extLst>
      <p:ext uri="{BB962C8B-B14F-4D97-AF65-F5344CB8AC3E}">
        <p14:creationId xmlns:p14="http://schemas.microsoft.com/office/powerpoint/2010/main" val="72052783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fade">
                                      <p:cBhvr>
                                        <p:cTn id="7" dur="1000"/>
                                        <p:tgtEl>
                                          <p:spTgt spid="788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8852"/>
                                        </p:tgtEl>
                                        <p:attrNameLst>
                                          <p:attrName>style.visibility</p:attrName>
                                        </p:attrNameLst>
                                      </p:cBhvr>
                                      <p:to>
                                        <p:strVal val="visible"/>
                                      </p:to>
                                    </p:set>
                                    <p:animEffect transition="in" filter="fade">
                                      <p:cBhvr>
                                        <p:cTn id="12" dur="1000"/>
                                        <p:tgtEl>
                                          <p:spTgt spid="788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8853"/>
                                        </p:tgtEl>
                                        <p:attrNameLst>
                                          <p:attrName>style.visibility</p:attrName>
                                        </p:attrNameLst>
                                      </p:cBhvr>
                                      <p:to>
                                        <p:strVal val="visible"/>
                                      </p:to>
                                    </p:set>
                                    <p:animEffect transition="in" filter="fade">
                                      <p:cBhvr>
                                        <p:cTn id="17" dur="1000"/>
                                        <p:tgtEl>
                                          <p:spTgt spid="788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8854"/>
                                        </p:tgtEl>
                                        <p:attrNameLst>
                                          <p:attrName>style.visibility</p:attrName>
                                        </p:attrNameLst>
                                      </p:cBhvr>
                                      <p:to>
                                        <p:strVal val="visible"/>
                                      </p:to>
                                    </p:set>
                                    <p:animEffect transition="in" filter="fade">
                                      <p:cBhvr>
                                        <p:cTn id="22" dur="1000"/>
                                        <p:tgtEl>
                                          <p:spTgt spid="788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8855"/>
                                        </p:tgtEl>
                                        <p:attrNameLst>
                                          <p:attrName>style.visibility</p:attrName>
                                        </p:attrNameLst>
                                      </p:cBhvr>
                                      <p:to>
                                        <p:strVal val="visible"/>
                                      </p:to>
                                    </p:set>
                                    <p:animEffect transition="in" filter="fade">
                                      <p:cBhvr>
                                        <p:cTn id="27" dur="1000"/>
                                        <p:tgtEl>
                                          <p:spTgt spid="788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8856"/>
                                        </p:tgtEl>
                                        <p:attrNameLst>
                                          <p:attrName>style.visibility</p:attrName>
                                        </p:attrNameLst>
                                      </p:cBhvr>
                                      <p:to>
                                        <p:strVal val="visible"/>
                                      </p:to>
                                    </p:set>
                                    <p:animEffect transition="in" filter="fade">
                                      <p:cBhvr>
                                        <p:cTn id="32" dur="1000"/>
                                        <p:tgtEl>
                                          <p:spTgt spid="788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78859"/>
                                        </p:tgtEl>
                                        <p:attrNameLst>
                                          <p:attrName>style.visibility</p:attrName>
                                        </p:attrNameLst>
                                      </p:cBhvr>
                                      <p:to>
                                        <p:strVal val="visible"/>
                                      </p:to>
                                    </p:set>
                                    <p:animEffect transition="in" filter="fade">
                                      <p:cBhvr>
                                        <p:cTn id="37" dur="1000"/>
                                        <p:tgtEl>
                                          <p:spTgt spid="7885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78860"/>
                                        </p:tgtEl>
                                        <p:attrNameLst>
                                          <p:attrName>style.visibility</p:attrName>
                                        </p:attrNameLst>
                                      </p:cBhvr>
                                      <p:to>
                                        <p:strVal val="visible"/>
                                      </p:to>
                                    </p:set>
                                    <p:animEffect transition="in" filter="fade">
                                      <p:cBhvr>
                                        <p:cTn id="42" dur="1000"/>
                                        <p:tgtEl>
                                          <p:spTgt spid="78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0" y="4425925"/>
            <a:ext cx="9144000" cy="70108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794" name="Rectangle 2"/>
          <p:cNvSpPr>
            <a:spLocks noGrp="1" noChangeArrowheads="1"/>
          </p:cNvSpPr>
          <p:nvPr>
            <p:ph type="title" idx="4294967295"/>
          </p:nvPr>
        </p:nvSpPr>
        <p:spPr>
          <a:xfrm>
            <a:off x="0" y="87313"/>
            <a:ext cx="6858000" cy="571500"/>
          </a:xfrm>
          <a:solidFill>
            <a:srgbClr val="FFFFFF"/>
          </a:solidFill>
          <a:ln>
            <a:solidFill>
              <a:schemeClr val="bg1"/>
            </a:solidFill>
          </a:ln>
        </p:spPr>
        <p:txBody>
          <a:bodyPr anchor="t"/>
          <a:lstStyle/>
          <a:p>
            <a:pPr eaLnBrk="1" hangingPunct="1">
              <a:defRPr/>
            </a:pPr>
            <a:r>
              <a:rPr lang="en-US" sz="2550" b="1" i="1" dirty="0">
                <a:solidFill>
                  <a:srgbClr val="002F53"/>
                </a:solidFill>
                <a:effectLst>
                  <a:outerShdw blurRad="38100" dist="38100" dir="2700000" algn="tl">
                    <a:srgbClr val="000000">
                      <a:alpha val="43137"/>
                    </a:srgbClr>
                  </a:outerShdw>
                </a:effectLst>
              </a:rPr>
              <a:t>CMS </a:t>
            </a:r>
            <a:r>
              <a:rPr lang="bg-BG" sz="2550" b="1" i="1" dirty="0">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pic>
        <p:nvPicPr>
          <p:cNvPr id="131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1314450"/>
            <a:ext cx="4324350" cy="31432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1076" name="Line 4"/>
          <p:cNvSpPr>
            <a:spLocks noChangeShapeType="1"/>
          </p:cNvSpPr>
          <p:nvPr/>
        </p:nvSpPr>
        <p:spPr bwMode="auto">
          <a:xfrm flipH="1">
            <a:off x="4364832" y="1556147"/>
            <a:ext cx="427435" cy="800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77" name="Oval 5"/>
          <p:cNvSpPr>
            <a:spLocks noChangeArrowheads="1"/>
          </p:cNvSpPr>
          <p:nvPr/>
        </p:nvSpPr>
        <p:spPr bwMode="auto">
          <a:xfrm>
            <a:off x="4330304" y="2319338"/>
            <a:ext cx="67865"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78" name="Rectangle 6"/>
          <p:cNvSpPr>
            <a:spLocks noChangeArrowheads="1"/>
          </p:cNvSpPr>
          <p:nvPr/>
        </p:nvSpPr>
        <p:spPr bwMode="auto">
          <a:xfrm>
            <a:off x="4044553" y="4286250"/>
            <a:ext cx="1463542"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Мюонен барабан</a:t>
            </a:r>
            <a:endParaRPr lang="en-US" altLang="en-US" sz="2100">
              <a:solidFill>
                <a:srgbClr val="000000"/>
              </a:solidFill>
              <a:latin typeface="Times" panose="02020603050405020304" pitchFamily="18" charset="0"/>
            </a:endParaRPr>
          </a:p>
        </p:txBody>
      </p:sp>
      <p:sp>
        <p:nvSpPr>
          <p:cNvPr id="131079" name="Rectangle 7"/>
          <p:cNvSpPr>
            <a:spLocks noChangeArrowheads="1"/>
          </p:cNvSpPr>
          <p:nvPr/>
        </p:nvSpPr>
        <p:spPr bwMode="auto">
          <a:xfrm>
            <a:off x="5211366" y="1020366"/>
            <a:ext cx="480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350" b="1">
                <a:solidFill>
                  <a:srgbClr val="1C1C1C"/>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grpSp>
        <p:nvGrpSpPr>
          <p:cNvPr id="131080" name="Group 8"/>
          <p:cNvGrpSpPr>
            <a:grpSpLocks/>
          </p:cNvGrpSpPr>
          <p:nvPr/>
        </p:nvGrpSpPr>
        <p:grpSpPr bwMode="auto">
          <a:xfrm>
            <a:off x="1882379" y="3543297"/>
            <a:ext cx="1088176" cy="289322"/>
            <a:chOff x="622" y="3488"/>
            <a:chExt cx="994" cy="243"/>
          </a:xfrm>
        </p:grpSpPr>
        <p:sp>
          <p:nvSpPr>
            <p:cNvPr id="131134" name="Rectangle 9"/>
            <p:cNvSpPr>
              <a:spLocks noChangeArrowheads="1"/>
            </p:cNvSpPr>
            <p:nvPr/>
          </p:nvSpPr>
          <p:spPr bwMode="auto">
            <a:xfrm>
              <a:off x="622" y="3488"/>
              <a:ext cx="99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Silicon Microstrips</a:t>
              </a:r>
              <a:endParaRPr lang="en-US" altLang="en-US" sz="2100">
                <a:solidFill>
                  <a:srgbClr val="000000"/>
                </a:solidFill>
                <a:latin typeface="Times" panose="02020603050405020304" pitchFamily="18" charset="0"/>
              </a:endParaRPr>
            </a:p>
          </p:txBody>
        </p:sp>
        <p:sp>
          <p:nvSpPr>
            <p:cNvPr id="131135" name="Rectangle 10"/>
            <p:cNvSpPr>
              <a:spLocks noChangeArrowheads="1"/>
            </p:cNvSpPr>
            <p:nvPr/>
          </p:nvSpPr>
          <p:spPr bwMode="auto">
            <a:xfrm>
              <a:off x="622" y="3595"/>
              <a:ext cx="32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Pixels</a:t>
              </a:r>
              <a:endParaRPr lang="en-US" altLang="en-US" sz="2100">
                <a:solidFill>
                  <a:srgbClr val="000000"/>
                </a:solidFill>
                <a:latin typeface="Times" panose="02020603050405020304" pitchFamily="18" charset="0"/>
              </a:endParaRPr>
            </a:p>
          </p:txBody>
        </p:sp>
      </p:grpSp>
      <p:sp>
        <p:nvSpPr>
          <p:cNvPr id="131081" name="Rectangle 11"/>
          <p:cNvSpPr>
            <a:spLocks noChangeArrowheads="1"/>
          </p:cNvSpPr>
          <p:nvPr/>
        </p:nvSpPr>
        <p:spPr bwMode="auto">
          <a:xfrm>
            <a:off x="2138362" y="428029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82" name="Line 12"/>
          <p:cNvSpPr>
            <a:spLocks noChangeShapeType="1"/>
          </p:cNvSpPr>
          <p:nvPr/>
        </p:nvSpPr>
        <p:spPr bwMode="auto">
          <a:xfrm flipV="1">
            <a:off x="2570560" y="2474119"/>
            <a:ext cx="1693069" cy="97988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3" name="Oval 13"/>
          <p:cNvSpPr>
            <a:spLocks noChangeArrowheads="1"/>
          </p:cNvSpPr>
          <p:nvPr/>
        </p:nvSpPr>
        <p:spPr bwMode="auto">
          <a:xfrm>
            <a:off x="4230292" y="2436019"/>
            <a:ext cx="67865" cy="7501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4" name="Line 14"/>
          <p:cNvSpPr>
            <a:spLocks noChangeShapeType="1"/>
          </p:cNvSpPr>
          <p:nvPr/>
        </p:nvSpPr>
        <p:spPr bwMode="auto">
          <a:xfrm flipH="1">
            <a:off x="4742260" y="1375173"/>
            <a:ext cx="1264444" cy="105370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5" name="Oval 15"/>
          <p:cNvSpPr>
            <a:spLocks noChangeArrowheads="1"/>
          </p:cNvSpPr>
          <p:nvPr/>
        </p:nvSpPr>
        <p:spPr bwMode="auto">
          <a:xfrm>
            <a:off x="4707732" y="23907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6" name="Line 16"/>
          <p:cNvSpPr>
            <a:spLocks noChangeShapeType="1"/>
          </p:cNvSpPr>
          <p:nvPr/>
        </p:nvSpPr>
        <p:spPr bwMode="auto">
          <a:xfrm flipH="1" flipV="1">
            <a:off x="5706666" y="3655219"/>
            <a:ext cx="975122" cy="57388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7" name="Oval 17"/>
          <p:cNvSpPr>
            <a:spLocks noChangeArrowheads="1"/>
          </p:cNvSpPr>
          <p:nvPr/>
        </p:nvSpPr>
        <p:spPr bwMode="auto">
          <a:xfrm>
            <a:off x="5670948" y="3618310"/>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8" name="Line 18"/>
          <p:cNvSpPr>
            <a:spLocks noChangeShapeType="1"/>
          </p:cNvSpPr>
          <p:nvPr/>
        </p:nvSpPr>
        <p:spPr bwMode="auto">
          <a:xfrm flipH="1" flipV="1">
            <a:off x="5001816" y="3227785"/>
            <a:ext cx="159544" cy="117395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9" name="Oval 19"/>
          <p:cNvSpPr>
            <a:spLocks noChangeArrowheads="1"/>
          </p:cNvSpPr>
          <p:nvPr/>
        </p:nvSpPr>
        <p:spPr bwMode="auto">
          <a:xfrm>
            <a:off x="4967288" y="31908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0" name="Line 20"/>
          <p:cNvSpPr>
            <a:spLocks noChangeShapeType="1"/>
          </p:cNvSpPr>
          <p:nvPr/>
        </p:nvSpPr>
        <p:spPr bwMode="auto">
          <a:xfrm flipV="1">
            <a:off x="4188619" y="3209926"/>
            <a:ext cx="713185" cy="113704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91" name="Oval 21"/>
          <p:cNvSpPr>
            <a:spLocks noChangeArrowheads="1"/>
          </p:cNvSpPr>
          <p:nvPr/>
        </p:nvSpPr>
        <p:spPr bwMode="auto">
          <a:xfrm>
            <a:off x="4866085" y="3173016"/>
            <a:ext cx="69056" cy="7500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2" name="Rectangle 22"/>
          <p:cNvSpPr>
            <a:spLocks noChangeArrowheads="1"/>
          </p:cNvSpPr>
          <p:nvPr/>
        </p:nvSpPr>
        <p:spPr bwMode="auto">
          <a:xfrm>
            <a:off x="4888706" y="1085851"/>
            <a:ext cx="36708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ECAL</a:t>
            </a:r>
            <a:endParaRPr lang="en-US" altLang="en-US" sz="2100">
              <a:solidFill>
                <a:srgbClr val="000000"/>
              </a:solidFill>
              <a:latin typeface="Times" panose="02020603050405020304" pitchFamily="18" charset="0"/>
            </a:endParaRPr>
          </a:p>
        </p:txBody>
      </p:sp>
      <p:sp>
        <p:nvSpPr>
          <p:cNvPr id="131093" name="Rectangle 23"/>
          <p:cNvSpPr>
            <a:spLocks noChangeArrowheads="1"/>
          </p:cNvSpPr>
          <p:nvPr/>
        </p:nvSpPr>
        <p:spPr bwMode="auto">
          <a:xfrm>
            <a:off x="4676775" y="1257300"/>
            <a:ext cx="9650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Scintillating </a:t>
            </a:r>
          </a:p>
          <a:p>
            <a:pPr>
              <a:spcBef>
                <a:spcPct val="0"/>
              </a:spcBef>
              <a:buFontTx/>
              <a:buNone/>
            </a:pPr>
            <a:r>
              <a:rPr lang="en-US" altLang="en-US" sz="1050">
                <a:solidFill>
                  <a:srgbClr val="000000"/>
                </a:solidFill>
                <a:latin typeface="Helvetica" panose="020B0604020202020204" pitchFamily="34" charset="0"/>
              </a:rPr>
              <a:t>PbWO4 crystals</a:t>
            </a:r>
            <a:endParaRPr lang="en-US" altLang="en-US" sz="2100">
              <a:solidFill>
                <a:srgbClr val="000000"/>
              </a:solidFill>
              <a:latin typeface="Times" panose="02020603050405020304" pitchFamily="18" charset="0"/>
            </a:endParaRPr>
          </a:p>
        </p:txBody>
      </p:sp>
      <p:sp>
        <p:nvSpPr>
          <p:cNvPr id="131094" name="Rectangle 24"/>
          <p:cNvSpPr>
            <a:spLocks noChangeArrowheads="1"/>
          </p:cNvSpPr>
          <p:nvPr/>
        </p:nvSpPr>
        <p:spPr bwMode="auto">
          <a:xfrm>
            <a:off x="5238750" y="1103710"/>
            <a:ext cx="2084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5" name="Rectangle 25"/>
          <p:cNvSpPr>
            <a:spLocks noChangeArrowheads="1"/>
          </p:cNvSpPr>
          <p:nvPr/>
        </p:nvSpPr>
        <p:spPr bwMode="auto">
          <a:xfrm>
            <a:off x="4307681"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6" name="Rectangle 26"/>
          <p:cNvSpPr>
            <a:spLocks noChangeArrowheads="1"/>
          </p:cNvSpPr>
          <p:nvPr/>
        </p:nvSpPr>
        <p:spPr bwMode="auto">
          <a:xfrm>
            <a:off x="5907881" y="4546998"/>
            <a:ext cx="15597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Cathode Strip Chambers </a:t>
            </a:r>
            <a:endParaRPr lang="en-US" altLang="en-US" sz="2100">
              <a:solidFill>
                <a:srgbClr val="000000"/>
              </a:solidFill>
              <a:latin typeface="Times" panose="02020603050405020304" pitchFamily="18" charset="0"/>
            </a:endParaRPr>
          </a:p>
        </p:txBody>
      </p:sp>
      <p:sp>
        <p:nvSpPr>
          <p:cNvPr id="131097" name="Rectangle 27"/>
          <p:cNvSpPr>
            <a:spLocks noChangeArrowheads="1"/>
          </p:cNvSpPr>
          <p:nvPr/>
        </p:nvSpPr>
        <p:spPr bwMode="auto">
          <a:xfrm>
            <a:off x="5881687" y="4685110"/>
            <a:ext cx="155331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 Chambers</a:t>
            </a:r>
            <a:endParaRPr lang="en-US" altLang="en-US" sz="2100">
              <a:solidFill>
                <a:srgbClr val="000000"/>
              </a:solidFill>
              <a:latin typeface="Times" panose="02020603050405020304" pitchFamily="18" charset="0"/>
            </a:endParaRPr>
          </a:p>
        </p:txBody>
      </p:sp>
      <p:sp>
        <p:nvSpPr>
          <p:cNvPr id="131098" name="Rectangle 28"/>
          <p:cNvSpPr>
            <a:spLocks noChangeArrowheads="1"/>
          </p:cNvSpPr>
          <p:nvPr/>
        </p:nvSpPr>
        <p:spPr bwMode="auto">
          <a:xfrm>
            <a:off x="3737373" y="4538663"/>
            <a:ext cx="59150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Drift Tube</a:t>
            </a:r>
            <a:endParaRPr lang="en-US" altLang="en-US" sz="2100">
              <a:solidFill>
                <a:srgbClr val="000000"/>
              </a:solidFill>
              <a:latin typeface="Times" panose="02020603050405020304" pitchFamily="18" charset="0"/>
            </a:endParaRPr>
          </a:p>
        </p:txBody>
      </p:sp>
      <p:sp>
        <p:nvSpPr>
          <p:cNvPr id="131099" name="Rectangle 29"/>
          <p:cNvSpPr>
            <a:spLocks noChangeArrowheads="1"/>
          </p:cNvSpPr>
          <p:nvPr/>
        </p:nvSpPr>
        <p:spPr bwMode="auto">
          <a:xfrm>
            <a:off x="4249341" y="453866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0" name="Rectangle 30"/>
          <p:cNvSpPr>
            <a:spLocks noChangeArrowheads="1"/>
          </p:cNvSpPr>
          <p:nvPr/>
        </p:nvSpPr>
        <p:spPr bwMode="auto">
          <a:xfrm>
            <a:off x="3737373" y="4675585"/>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sp>
        <p:nvSpPr>
          <p:cNvPr id="131101" name="Rectangle 31"/>
          <p:cNvSpPr>
            <a:spLocks noChangeArrowheads="1"/>
          </p:cNvSpPr>
          <p:nvPr/>
        </p:nvSpPr>
        <p:spPr bwMode="auto">
          <a:xfrm>
            <a:off x="4572000" y="4686301"/>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2" name="Rectangle 32"/>
          <p:cNvSpPr>
            <a:spLocks noChangeArrowheads="1"/>
          </p:cNvSpPr>
          <p:nvPr/>
        </p:nvSpPr>
        <p:spPr bwMode="auto">
          <a:xfrm>
            <a:off x="4633913" y="4546998"/>
            <a:ext cx="89287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a:t>
            </a:r>
            <a:endParaRPr lang="en-US" altLang="en-US" sz="2100">
              <a:solidFill>
                <a:srgbClr val="000000"/>
              </a:solidFill>
              <a:latin typeface="Times" panose="02020603050405020304" pitchFamily="18" charset="0"/>
            </a:endParaRPr>
          </a:p>
        </p:txBody>
      </p:sp>
      <p:sp>
        <p:nvSpPr>
          <p:cNvPr id="131103" name="Rectangle 33"/>
          <p:cNvSpPr>
            <a:spLocks noChangeArrowheads="1"/>
          </p:cNvSpPr>
          <p:nvPr/>
        </p:nvSpPr>
        <p:spPr bwMode="auto">
          <a:xfrm>
            <a:off x="5405437" y="45565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4" name="Rectangle 34"/>
          <p:cNvSpPr>
            <a:spLocks noChangeArrowheads="1"/>
          </p:cNvSpPr>
          <p:nvPr/>
        </p:nvSpPr>
        <p:spPr bwMode="auto">
          <a:xfrm>
            <a:off x="4633913" y="4693444"/>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grpSp>
        <p:nvGrpSpPr>
          <p:cNvPr id="131105" name="Group 35"/>
          <p:cNvGrpSpPr>
            <a:grpSpLocks/>
          </p:cNvGrpSpPr>
          <p:nvPr/>
        </p:nvGrpSpPr>
        <p:grpSpPr bwMode="auto">
          <a:xfrm>
            <a:off x="1439466" y="1275160"/>
            <a:ext cx="1532700" cy="398860"/>
            <a:chOff x="622" y="720"/>
            <a:chExt cx="1394" cy="335"/>
          </a:xfrm>
        </p:grpSpPr>
        <p:sp>
          <p:nvSpPr>
            <p:cNvPr id="131132" name="Rectangle 36"/>
            <p:cNvSpPr>
              <a:spLocks noChangeArrowheads="1"/>
            </p:cNvSpPr>
            <p:nvPr/>
          </p:nvSpPr>
          <p:spPr bwMode="auto">
            <a:xfrm>
              <a:off x="622" y="720"/>
              <a:ext cx="139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Свръхпроводими</a:t>
              </a:r>
              <a:endParaRPr lang="en-US" altLang="en-US" sz="2100">
                <a:solidFill>
                  <a:srgbClr val="000000"/>
                </a:solidFill>
                <a:latin typeface="Times" panose="02020603050405020304" pitchFamily="18" charset="0"/>
              </a:endParaRPr>
            </a:p>
          </p:txBody>
        </p:sp>
        <p:sp>
          <p:nvSpPr>
            <p:cNvPr id="131133" name="Rectangle 37"/>
            <p:cNvSpPr>
              <a:spLocks noChangeArrowheads="1"/>
            </p:cNvSpPr>
            <p:nvPr/>
          </p:nvSpPr>
          <p:spPr bwMode="auto">
            <a:xfrm>
              <a:off x="622" y="881"/>
              <a:ext cx="66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Намотки</a:t>
              </a:r>
              <a:endParaRPr lang="en-US" altLang="en-US" sz="2100">
                <a:solidFill>
                  <a:srgbClr val="000000"/>
                </a:solidFill>
                <a:latin typeface="Times" panose="02020603050405020304" pitchFamily="18" charset="0"/>
              </a:endParaRPr>
            </a:p>
          </p:txBody>
        </p:sp>
      </p:grpSp>
      <p:sp>
        <p:nvSpPr>
          <p:cNvPr id="131106" name="Rectangle 38"/>
          <p:cNvSpPr>
            <a:spLocks noChangeArrowheads="1"/>
          </p:cNvSpPr>
          <p:nvPr/>
        </p:nvSpPr>
        <p:spPr bwMode="auto">
          <a:xfrm>
            <a:off x="6671073" y="2072878"/>
            <a:ext cx="75180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Желязна</a:t>
            </a:r>
          </a:p>
          <a:p>
            <a:pPr>
              <a:spcBef>
                <a:spcPct val="0"/>
              </a:spcBef>
              <a:buFontTx/>
              <a:buNone/>
            </a:pPr>
            <a:r>
              <a:rPr lang="bg-BG" altLang="en-US" sz="1350" b="1">
                <a:solidFill>
                  <a:srgbClr val="1C1C1C"/>
                </a:solidFill>
                <a:latin typeface="Helvetica" panose="020B0604020202020204" pitchFamily="34" charset="0"/>
              </a:rPr>
              <a:t> скоба</a:t>
            </a:r>
            <a:endParaRPr lang="en-US" altLang="en-US" sz="2100">
              <a:solidFill>
                <a:srgbClr val="000000"/>
              </a:solidFill>
              <a:latin typeface="Times" panose="02020603050405020304" pitchFamily="18" charset="0"/>
            </a:endParaRPr>
          </a:p>
        </p:txBody>
      </p:sp>
      <p:sp>
        <p:nvSpPr>
          <p:cNvPr id="131107" name="Line 39"/>
          <p:cNvSpPr>
            <a:spLocks noChangeShapeType="1"/>
          </p:cNvSpPr>
          <p:nvPr/>
        </p:nvSpPr>
        <p:spPr bwMode="auto">
          <a:xfrm>
            <a:off x="2577704" y="1491853"/>
            <a:ext cx="1694259" cy="6715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08" name="Oval 40"/>
          <p:cNvSpPr>
            <a:spLocks noChangeArrowheads="1"/>
          </p:cNvSpPr>
          <p:nvPr/>
        </p:nvSpPr>
        <p:spPr bwMode="auto">
          <a:xfrm>
            <a:off x="4236244" y="2127648"/>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09" name="Line 41"/>
          <p:cNvSpPr>
            <a:spLocks noChangeShapeType="1"/>
          </p:cNvSpPr>
          <p:nvPr/>
        </p:nvSpPr>
        <p:spPr bwMode="auto">
          <a:xfrm flipH="1" flipV="1">
            <a:off x="5478066" y="2156223"/>
            <a:ext cx="1075134" cy="2619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10" name="Oval 42"/>
          <p:cNvSpPr>
            <a:spLocks noChangeArrowheads="1"/>
          </p:cNvSpPr>
          <p:nvPr/>
        </p:nvSpPr>
        <p:spPr bwMode="auto">
          <a:xfrm>
            <a:off x="5443538" y="2118123"/>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11" name="Rectangle 43"/>
          <p:cNvSpPr>
            <a:spLocks noChangeArrowheads="1"/>
          </p:cNvSpPr>
          <p:nvPr/>
        </p:nvSpPr>
        <p:spPr bwMode="auto">
          <a:xfrm>
            <a:off x="1882379" y="3257550"/>
            <a:ext cx="58971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Тракер</a:t>
            </a:r>
            <a:endParaRPr lang="en-US" altLang="en-US" sz="2100">
              <a:solidFill>
                <a:srgbClr val="000000"/>
              </a:solidFill>
              <a:latin typeface="Times" panose="02020603050405020304" pitchFamily="18" charset="0"/>
            </a:endParaRPr>
          </a:p>
        </p:txBody>
      </p:sp>
      <p:sp>
        <p:nvSpPr>
          <p:cNvPr id="131112" name="Rectangle 44"/>
          <p:cNvSpPr>
            <a:spLocks noChangeArrowheads="1"/>
          </p:cNvSpPr>
          <p:nvPr/>
        </p:nvSpPr>
        <p:spPr bwMode="auto">
          <a:xfrm>
            <a:off x="6734175" y="4000500"/>
            <a:ext cx="75020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Мюонна </a:t>
            </a:r>
          </a:p>
          <a:p>
            <a:pPr>
              <a:spcBef>
                <a:spcPct val="0"/>
              </a:spcBef>
              <a:buFontTx/>
              <a:buNone/>
            </a:pPr>
            <a:r>
              <a:rPr lang="bg-BG" altLang="en-US" sz="1350" b="1">
                <a:solidFill>
                  <a:srgbClr val="1C1C1C"/>
                </a:solidFill>
                <a:latin typeface="Times" panose="02020603050405020304" pitchFamily="18" charset="0"/>
              </a:rPr>
              <a:t>Камера</a:t>
            </a:r>
            <a:endParaRPr lang="en-US" altLang="en-US" sz="2100">
              <a:solidFill>
                <a:srgbClr val="000000"/>
              </a:solidFill>
              <a:latin typeface="Times" panose="02020603050405020304" pitchFamily="18" charset="0"/>
            </a:endParaRPr>
          </a:p>
        </p:txBody>
      </p:sp>
      <p:grpSp>
        <p:nvGrpSpPr>
          <p:cNvPr id="131113" name="Group 45"/>
          <p:cNvGrpSpPr>
            <a:grpSpLocks/>
          </p:cNvGrpSpPr>
          <p:nvPr/>
        </p:nvGrpSpPr>
        <p:grpSpPr bwMode="auto">
          <a:xfrm>
            <a:off x="1170385" y="3943351"/>
            <a:ext cx="2193131" cy="717947"/>
            <a:chOff x="4574" y="1553"/>
            <a:chExt cx="1526" cy="632"/>
          </a:xfrm>
        </p:grpSpPr>
        <p:sp>
          <p:nvSpPr>
            <p:cNvPr id="131127" name="Rectangle 46"/>
            <p:cNvSpPr>
              <a:spLocks noChangeArrowheads="1"/>
            </p:cNvSpPr>
            <p:nvPr/>
          </p:nvSpPr>
          <p:spPr bwMode="auto">
            <a:xfrm>
              <a:off x="4574" y="1553"/>
              <a:ext cx="1304" cy="632"/>
            </a:xfrm>
            <a:prstGeom prst="rect">
              <a:avLst/>
            </a:prstGeom>
            <a:solidFill>
              <a:srgbClr val="FFCC99"/>
            </a:solidFill>
            <a:ln w="12700">
              <a:solidFill>
                <a:srgbClr val="000000"/>
              </a:solidFill>
              <a:miter lim="800000"/>
              <a:headEnd/>
              <a:tailEnd/>
            </a:ln>
            <a:effectLst>
              <a:outerShdw dist="35921" dir="2700000" algn="ctr" rotWithShape="0">
                <a:srgbClr val="808080"/>
              </a:outerShdw>
            </a:effec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28" name="Rectangle 47"/>
            <p:cNvSpPr>
              <a:spLocks noChangeArrowheads="1"/>
            </p:cNvSpPr>
            <p:nvPr/>
          </p:nvSpPr>
          <p:spPr bwMode="auto">
            <a:xfrm>
              <a:off x="4609" y="1572"/>
              <a:ext cx="1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Общо тегло</a:t>
              </a:r>
              <a:r>
                <a:rPr lang="en-US" altLang="en-US" sz="1050">
                  <a:solidFill>
                    <a:srgbClr val="000000"/>
                  </a:solidFill>
                  <a:latin typeface="Helvetica" panose="020B0604020202020204" pitchFamily="34" charset="0"/>
                </a:rPr>
                <a:t>: 14,000 t</a:t>
              </a:r>
              <a:endParaRPr lang="en-US" altLang="en-US" sz="2100">
                <a:solidFill>
                  <a:srgbClr val="000000"/>
                </a:solidFill>
                <a:latin typeface="Times" panose="02020603050405020304" pitchFamily="18" charset="0"/>
              </a:endParaRPr>
            </a:p>
          </p:txBody>
        </p:sp>
        <p:sp>
          <p:nvSpPr>
            <p:cNvPr id="131129" name="Rectangle 48"/>
            <p:cNvSpPr>
              <a:spLocks noChangeArrowheads="1"/>
            </p:cNvSpPr>
            <p:nvPr/>
          </p:nvSpPr>
          <p:spPr bwMode="auto">
            <a:xfrm>
              <a:off x="4616" y="1713"/>
              <a:ext cx="148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Външен диаметър </a:t>
              </a:r>
              <a:r>
                <a:rPr lang="en-US" altLang="en-US" sz="1050">
                  <a:solidFill>
                    <a:srgbClr val="000000"/>
                  </a:solidFill>
                  <a:latin typeface="Helvetica" panose="020B0604020202020204" pitchFamily="34" charset="0"/>
                </a:rPr>
                <a:t>: 15 m</a:t>
              </a:r>
              <a:endParaRPr lang="en-US" altLang="en-US" sz="2100">
                <a:solidFill>
                  <a:srgbClr val="000000"/>
                </a:solidFill>
                <a:latin typeface="Times" panose="02020603050405020304" pitchFamily="18" charset="0"/>
              </a:endParaRPr>
            </a:p>
          </p:txBody>
        </p:sp>
        <p:sp>
          <p:nvSpPr>
            <p:cNvPr id="131130" name="Rectangle 49"/>
            <p:cNvSpPr>
              <a:spLocks noChangeArrowheads="1"/>
            </p:cNvSpPr>
            <p:nvPr/>
          </p:nvSpPr>
          <p:spPr bwMode="auto">
            <a:xfrm>
              <a:off x="4613" y="1855"/>
              <a:ext cx="130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Обща дължина </a:t>
              </a:r>
              <a:r>
                <a:rPr lang="en-US" altLang="en-US" sz="1050">
                  <a:solidFill>
                    <a:srgbClr val="000000"/>
                  </a:solidFill>
                  <a:latin typeface="Helvetica" panose="020B0604020202020204" pitchFamily="34" charset="0"/>
                </a:rPr>
                <a:t>: 21.6 m</a:t>
              </a:r>
              <a:endParaRPr lang="en-US" altLang="en-US" sz="2100">
                <a:solidFill>
                  <a:srgbClr val="000000"/>
                </a:solidFill>
                <a:latin typeface="Times" panose="02020603050405020304" pitchFamily="18" charset="0"/>
              </a:endParaRPr>
            </a:p>
          </p:txBody>
        </p:sp>
        <p:sp>
          <p:nvSpPr>
            <p:cNvPr id="131131" name="Rectangle 50"/>
            <p:cNvSpPr>
              <a:spLocks noChangeArrowheads="1"/>
            </p:cNvSpPr>
            <p:nvPr/>
          </p:nvSpPr>
          <p:spPr bwMode="auto">
            <a:xfrm>
              <a:off x="4622" y="2010"/>
              <a:ext cx="1035"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Магнитно поле</a:t>
              </a:r>
              <a:r>
                <a:rPr lang="en-US" altLang="en-US" sz="1050">
                  <a:solidFill>
                    <a:srgbClr val="000000"/>
                  </a:solidFill>
                  <a:latin typeface="Helvetica" panose="020B0604020202020204" pitchFamily="34" charset="0"/>
                </a:rPr>
                <a:t> : 4 Tesla</a:t>
              </a:r>
              <a:endParaRPr lang="en-US" altLang="en-US" sz="2100">
                <a:solidFill>
                  <a:srgbClr val="000000"/>
                </a:solidFill>
                <a:latin typeface="Times" panose="02020603050405020304" pitchFamily="18" charset="0"/>
              </a:endParaRPr>
            </a:p>
          </p:txBody>
        </p:sp>
      </p:grpSp>
      <p:sp>
        <p:nvSpPr>
          <p:cNvPr id="131114" name="Rectangle 51"/>
          <p:cNvSpPr>
            <a:spLocks noChangeArrowheads="1"/>
          </p:cNvSpPr>
          <p:nvPr/>
        </p:nvSpPr>
        <p:spPr bwMode="auto">
          <a:xfrm>
            <a:off x="6101954" y="1143001"/>
            <a:ext cx="37510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HCAL</a:t>
            </a:r>
            <a:endParaRPr lang="en-US" altLang="en-US" sz="2100">
              <a:solidFill>
                <a:srgbClr val="000000"/>
              </a:solidFill>
              <a:latin typeface="Times" panose="02020603050405020304" pitchFamily="18" charset="0"/>
            </a:endParaRPr>
          </a:p>
        </p:txBody>
      </p:sp>
      <p:sp>
        <p:nvSpPr>
          <p:cNvPr id="131115" name="Rectangle 52"/>
          <p:cNvSpPr>
            <a:spLocks noChangeArrowheads="1"/>
          </p:cNvSpPr>
          <p:nvPr/>
        </p:nvSpPr>
        <p:spPr bwMode="auto">
          <a:xfrm>
            <a:off x="6049566" y="1371600"/>
            <a:ext cx="14026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Plastic scintillator/brass</a:t>
            </a:r>
          </a:p>
          <a:p>
            <a:pPr>
              <a:spcBef>
                <a:spcPct val="0"/>
              </a:spcBef>
              <a:buFontTx/>
              <a:buNone/>
            </a:pPr>
            <a:r>
              <a:rPr lang="en-US" altLang="en-US" sz="1050">
                <a:solidFill>
                  <a:srgbClr val="000000"/>
                </a:solidFill>
                <a:latin typeface="Helvetica" panose="020B0604020202020204" pitchFamily="34" charset="0"/>
              </a:rPr>
              <a:t>sandwich</a:t>
            </a:r>
            <a:endParaRPr lang="en-US" altLang="en-US" sz="2100">
              <a:solidFill>
                <a:srgbClr val="000000"/>
              </a:solidFill>
              <a:latin typeface="Times" panose="02020603050405020304" pitchFamily="18" charset="0"/>
            </a:endParaRPr>
          </a:p>
        </p:txBody>
      </p:sp>
      <p:sp>
        <p:nvSpPr>
          <p:cNvPr id="131116" name="Rectangle 53"/>
          <p:cNvSpPr>
            <a:spLocks noChangeArrowheads="1"/>
          </p:cNvSpPr>
          <p:nvPr/>
        </p:nvSpPr>
        <p:spPr bwMode="auto">
          <a:xfrm>
            <a:off x="6638925" y="106084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7" name="Rectangle 54"/>
          <p:cNvSpPr>
            <a:spLocks noChangeArrowheads="1"/>
          </p:cNvSpPr>
          <p:nvPr/>
        </p:nvSpPr>
        <p:spPr bwMode="auto">
          <a:xfrm>
            <a:off x="6692503"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8" name="Rectangle 55"/>
          <p:cNvSpPr>
            <a:spLocks noChangeArrowheads="1"/>
          </p:cNvSpPr>
          <p:nvPr/>
        </p:nvSpPr>
        <p:spPr bwMode="auto">
          <a:xfrm>
            <a:off x="5388769" y="1350169"/>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9" name="Rectangle 56"/>
          <p:cNvSpPr>
            <a:spLocks noChangeArrowheads="1"/>
          </p:cNvSpPr>
          <p:nvPr/>
        </p:nvSpPr>
        <p:spPr bwMode="auto">
          <a:xfrm>
            <a:off x="4836319" y="857250"/>
            <a:ext cx="1148456"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Калориметри</a:t>
            </a:r>
            <a:endParaRPr lang="en-US" altLang="en-US" sz="2100">
              <a:solidFill>
                <a:srgbClr val="000000"/>
              </a:solidFill>
              <a:latin typeface="Times" panose="02020603050405020304" pitchFamily="18" charset="0"/>
            </a:endParaRPr>
          </a:p>
        </p:txBody>
      </p:sp>
      <p:sp>
        <p:nvSpPr>
          <p:cNvPr id="131120" name="Text Box 57"/>
          <p:cNvSpPr txBox="1">
            <a:spLocks noChangeArrowheads="1"/>
          </p:cNvSpPr>
          <p:nvPr/>
        </p:nvSpPr>
        <p:spPr bwMode="auto">
          <a:xfrm>
            <a:off x="1277541" y="735806"/>
            <a:ext cx="333206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GB" altLang="en-US" sz="1350" b="1">
                <a:solidFill>
                  <a:srgbClr val="333399"/>
                </a:solidFill>
              </a:rPr>
              <a:t>CMS = </a:t>
            </a:r>
            <a:r>
              <a:rPr lang="bg-BG" altLang="en-US" sz="1350" b="1">
                <a:solidFill>
                  <a:srgbClr val="333399"/>
                </a:solidFill>
              </a:rPr>
              <a:t>Компактен Мюонен Соленоид</a:t>
            </a:r>
            <a:endParaRPr lang="en-GB" altLang="en-US" sz="1350" b="1">
              <a:solidFill>
                <a:srgbClr val="000000"/>
              </a:solidFill>
            </a:endParaRPr>
          </a:p>
        </p:txBody>
      </p:sp>
      <p:sp>
        <p:nvSpPr>
          <p:cNvPr id="277562" name="Text Box 58"/>
          <p:cNvSpPr txBox="1">
            <a:spLocks noChangeArrowheads="1"/>
          </p:cNvSpPr>
          <p:nvPr/>
        </p:nvSpPr>
        <p:spPr bwMode="auto">
          <a:xfrm>
            <a:off x="3028950" y="2343150"/>
            <a:ext cx="3086100" cy="12003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a:spcBef>
                <a:spcPct val="50000"/>
              </a:spcBef>
              <a:buFontTx/>
              <a:buNone/>
            </a:pPr>
            <a:r>
              <a:rPr lang="bg-BG" altLang="en-US" sz="1800" dirty="0">
                <a:solidFill>
                  <a:srgbClr val="FFFF00"/>
                </a:solidFill>
              </a:rPr>
              <a:t>Брой учени</a:t>
            </a:r>
            <a:r>
              <a:rPr lang="en-GB" altLang="en-US" sz="1800" dirty="0">
                <a:solidFill>
                  <a:srgbClr val="FFFF00"/>
                </a:solidFill>
              </a:rPr>
              <a:t>:	&gt;5000</a:t>
            </a:r>
          </a:p>
          <a:p>
            <a:pPr>
              <a:spcBef>
                <a:spcPct val="50000"/>
              </a:spcBef>
              <a:buFontTx/>
              <a:buNone/>
            </a:pPr>
            <a:r>
              <a:rPr lang="bg-BG" altLang="en-US" sz="1800" dirty="0">
                <a:solidFill>
                  <a:srgbClr val="FFFF00"/>
                </a:solidFill>
              </a:rPr>
              <a:t>Брой институти</a:t>
            </a:r>
            <a:r>
              <a:rPr lang="en-GB" altLang="en-US" sz="1800" dirty="0">
                <a:solidFill>
                  <a:srgbClr val="FFFF00"/>
                </a:solidFill>
              </a:rPr>
              <a:t>:	182</a:t>
            </a:r>
          </a:p>
          <a:p>
            <a:pPr>
              <a:spcBef>
                <a:spcPct val="50000"/>
              </a:spcBef>
              <a:buFontTx/>
              <a:buNone/>
            </a:pPr>
            <a:r>
              <a:rPr lang="bg-BG" altLang="en-US" sz="1800" dirty="0">
                <a:solidFill>
                  <a:srgbClr val="FFFF00"/>
                </a:solidFill>
              </a:rPr>
              <a:t>Брой страни</a:t>
            </a:r>
            <a:r>
              <a:rPr lang="en-GB" altLang="en-US" sz="1800" dirty="0">
                <a:solidFill>
                  <a:srgbClr val="FFFF00"/>
                </a:solidFill>
              </a:rPr>
              <a:t>:	42</a:t>
            </a:r>
          </a:p>
        </p:txBody>
      </p:sp>
      <p:sp>
        <p:nvSpPr>
          <p:cNvPr id="131122" name="Text Box 4"/>
          <p:cNvSpPr txBox="1">
            <a:spLocks noChangeArrowheads="1"/>
          </p:cNvSpPr>
          <p:nvPr/>
        </p:nvSpPr>
        <p:spPr bwMode="auto">
          <a:xfrm>
            <a:off x="7778354" y="4975622"/>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25124988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7562"/>
                                        </p:tgtEl>
                                        <p:attrNameLst>
                                          <p:attrName>style.visibility</p:attrName>
                                        </p:attrNameLst>
                                      </p:cBhvr>
                                      <p:to>
                                        <p:strVal val="visible"/>
                                      </p:to>
                                    </p:set>
                                    <p:animEffect transition="in" filter="wipe(up)">
                                      <p:cBhvr>
                                        <p:cTn id="7" dur="500"/>
                                        <p:tgtEl>
                                          <p:spTgt spid="277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6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txBox="1">
            <a:spLocks noChangeArrowheads="1"/>
          </p:cNvSpPr>
          <p:nvPr/>
        </p:nvSpPr>
        <p:spPr>
          <a:xfrm>
            <a:off x="0" y="87313"/>
            <a:ext cx="8828690" cy="571500"/>
          </a:xfrm>
          <a:prstGeom prst="rect">
            <a:avLst/>
          </a:prstGeom>
          <a:solidFill>
            <a:srgbClr val="FFFFFF"/>
          </a:solidFill>
          <a:ln>
            <a:solidFill>
              <a:schemeClr val="bg1"/>
            </a:solidFill>
          </a:ln>
        </p:spPr>
        <p:txBody>
          <a:bodyPr vert="horz" lIns="45720" rIns="45720" anchor="t">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defRPr/>
            </a:pPr>
            <a:r>
              <a:rPr lang="en-US" sz="2550" b="1" i="1">
                <a:solidFill>
                  <a:srgbClr val="002F53"/>
                </a:solidFill>
                <a:effectLst>
                  <a:outerShdw blurRad="38100" dist="38100" dir="2700000" algn="tl">
                    <a:srgbClr val="000000">
                      <a:alpha val="43137"/>
                    </a:srgbClr>
                  </a:outerShdw>
                </a:effectLst>
              </a:rPr>
              <a:t>CMS </a:t>
            </a:r>
            <a:r>
              <a:rPr lang="bg-BG" sz="2550" b="1" i="1">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sp>
        <p:nvSpPr>
          <p:cNvPr id="34818" name="Rectangle 2"/>
          <p:cNvSpPr>
            <a:spLocks noGrp="1" noChangeArrowheads="1"/>
          </p:cNvSpPr>
          <p:nvPr>
            <p:ph type="title" idx="4294967295"/>
          </p:nvPr>
        </p:nvSpPr>
        <p:spPr>
          <a:xfrm>
            <a:off x="0" y="0"/>
            <a:ext cx="6858000" cy="627063"/>
          </a:xfrm>
        </p:spPr>
        <p:txBody>
          <a:bodyPr/>
          <a:lstStyle/>
          <a:p>
            <a:pPr eaLnBrk="1" hangingPunct="1">
              <a:defRPr/>
            </a:pPr>
            <a:r>
              <a:rPr lang="en-GB" sz="2550" b="1" i="1" dirty="0">
                <a:solidFill>
                  <a:srgbClr val="002F53"/>
                </a:solidFill>
                <a:effectLst>
                  <a:outerShdw blurRad="38100" dist="38100" dir="2700000" algn="tl">
                    <a:srgbClr val="000000">
                      <a:alpha val="43137"/>
                    </a:srgbClr>
                  </a:outerShdw>
                </a:effectLst>
              </a:rPr>
              <a:t>CMS</a:t>
            </a:r>
          </a:p>
        </p:txBody>
      </p:sp>
      <p:pic>
        <p:nvPicPr>
          <p:cNvPr id="133123" name="Picture 3" descr="0509003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75"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6" name="Picture 4" descr="0611020_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647700"/>
            <a:ext cx="68580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7" name="Picture 5" descr="0611010_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659607"/>
            <a:ext cx="6858000" cy="448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8" name="Picture 6" descr="0509036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2759"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9" name="Picture 7" descr="0510024_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2759" y="661987"/>
            <a:ext cx="6878241" cy="448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0" name="Picture 8" descr="0604033_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554832"/>
            <a:ext cx="6858000" cy="458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1" name="Picture 9" descr="0610026_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552450"/>
            <a:ext cx="68580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2" name="Picture 10" descr="bul-pho-2004-03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551260"/>
            <a:ext cx="6858000" cy="459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3" name="Picture 11" descr="CMS_Slic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914400"/>
            <a:ext cx="6858000" cy="3606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1011518"/>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9556"/>
                                        </p:tgtEl>
                                        <p:attrNameLst>
                                          <p:attrName>style.visibility</p:attrName>
                                        </p:attrNameLst>
                                      </p:cBhvr>
                                      <p:to>
                                        <p:strVal val="visible"/>
                                      </p:to>
                                    </p:set>
                                    <p:animEffect transition="in" filter="fade">
                                      <p:cBhvr>
                                        <p:cTn id="7" dur="500"/>
                                        <p:tgtEl>
                                          <p:spTgt spid="279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79557"/>
                                        </p:tgtEl>
                                        <p:attrNameLst>
                                          <p:attrName>style.visibility</p:attrName>
                                        </p:attrNameLst>
                                      </p:cBhvr>
                                      <p:to>
                                        <p:strVal val="visible"/>
                                      </p:to>
                                    </p:set>
                                    <p:animEffect transition="in" filter="fade">
                                      <p:cBhvr>
                                        <p:cTn id="12" dur="500"/>
                                        <p:tgtEl>
                                          <p:spTgt spid="2795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79558"/>
                                        </p:tgtEl>
                                        <p:attrNameLst>
                                          <p:attrName>style.visibility</p:attrName>
                                        </p:attrNameLst>
                                      </p:cBhvr>
                                      <p:to>
                                        <p:strVal val="visible"/>
                                      </p:to>
                                    </p:set>
                                    <p:animEffect transition="in" filter="fade">
                                      <p:cBhvr>
                                        <p:cTn id="17" dur="500"/>
                                        <p:tgtEl>
                                          <p:spTgt spid="2795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79559"/>
                                        </p:tgtEl>
                                        <p:attrNameLst>
                                          <p:attrName>style.visibility</p:attrName>
                                        </p:attrNameLst>
                                      </p:cBhvr>
                                      <p:to>
                                        <p:strVal val="visible"/>
                                      </p:to>
                                    </p:set>
                                    <p:animEffect transition="in" filter="fade">
                                      <p:cBhvr>
                                        <p:cTn id="22" dur="500"/>
                                        <p:tgtEl>
                                          <p:spTgt spid="279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79560"/>
                                        </p:tgtEl>
                                        <p:attrNameLst>
                                          <p:attrName>style.visibility</p:attrName>
                                        </p:attrNameLst>
                                      </p:cBhvr>
                                      <p:to>
                                        <p:strVal val="visible"/>
                                      </p:to>
                                    </p:set>
                                    <p:animEffect transition="in" filter="fade">
                                      <p:cBhvr>
                                        <p:cTn id="27" dur="500"/>
                                        <p:tgtEl>
                                          <p:spTgt spid="27956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79561"/>
                                        </p:tgtEl>
                                        <p:attrNameLst>
                                          <p:attrName>style.visibility</p:attrName>
                                        </p:attrNameLst>
                                      </p:cBhvr>
                                      <p:to>
                                        <p:strVal val="visible"/>
                                      </p:to>
                                    </p:set>
                                    <p:animEffect transition="in" filter="fade">
                                      <p:cBhvr>
                                        <p:cTn id="32" dur="500"/>
                                        <p:tgtEl>
                                          <p:spTgt spid="27956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79562"/>
                                        </p:tgtEl>
                                        <p:attrNameLst>
                                          <p:attrName>style.visibility</p:attrName>
                                        </p:attrNameLst>
                                      </p:cBhvr>
                                      <p:to>
                                        <p:strVal val="visible"/>
                                      </p:to>
                                    </p:set>
                                    <p:animEffect transition="in" filter="fade">
                                      <p:cBhvr>
                                        <p:cTn id="37" dur="500"/>
                                        <p:tgtEl>
                                          <p:spTgt spid="2795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79563"/>
                                        </p:tgtEl>
                                        <p:attrNameLst>
                                          <p:attrName>style.visibility</p:attrName>
                                        </p:attrNameLst>
                                      </p:cBhvr>
                                      <p:to>
                                        <p:strVal val="visible"/>
                                      </p:to>
                                    </p:set>
                                    <p:animEffect transition="in" filter="fade">
                                      <p:cBhvr>
                                        <p:cTn id="42" dur="500"/>
                                        <p:tgtEl>
                                          <p:spTgt spid="279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t="871" b="871"/>
          <a:stretch>
            <a:fillRect/>
          </a:stretch>
        </p:blipFill>
        <p:spPr>
          <a:xfrm>
            <a:off x="1353278" y="731490"/>
            <a:ext cx="3028950" cy="4000500"/>
          </a:xfrm>
          <a:prstGeom prst="rect">
            <a:avLst/>
          </a:prstGeom>
          <a:ln>
            <a:solidFill>
              <a:schemeClr val="tx1"/>
            </a:solidFill>
            <a:miter lim="800000"/>
            <a:headEnd/>
            <a:tailEnd/>
          </a:ln>
          <a:effectLst>
            <a:innerShdw blurRad="63500" dist="50800" dir="2700000">
              <a:prstClr val="black">
                <a:alpha val="50000"/>
              </a:prstClr>
            </a:innerShdw>
          </a:effectLst>
        </p:spPr>
      </p:pic>
      <p:pic>
        <p:nvPicPr>
          <p:cNvPr id="6" name="Picture 5" descr="economist p1.jpg"/>
          <p:cNvPicPr>
            <a:picLocks noChangeAspect="1"/>
          </p:cNvPicPr>
          <p:nvPr/>
        </p:nvPicPr>
        <p:blipFill rotWithShape="1">
          <a:blip r:embed="rId3"/>
          <a:srcRect t="3979" r="3195"/>
          <a:stretch/>
        </p:blipFill>
        <p:spPr>
          <a:xfrm>
            <a:off x="5025152" y="735547"/>
            <a:ext cx="3106676" cy="3996443"/>
          </a:xfrm>
          <a:prstGeom prst="rect">
            <a:avLst/>
          </a:prstGeom>
          <a:ln>
            <a:solidFill>
              <a:srgbClr val="000000"/>
            </a:solidFill>
          </a:ln>
          <a:effectLst>
            <a:innerShdw blurRad="63500" dist="50800" dir="2700000">
              <a:prstClr val="black">
                <a:alpha val="50000"/>
              </a:prstClr>
            </a:innerShdw>
          </a:effectLst>
        </p:spPr>
      </p:pic>
      <p:sp>
        <p:nvSpPr>
          <p:cNvPr id="9" name="Rectangle 2"/>
          <p:cNvSpPr txBox="1">
            <a:spLocks noChangeArrowheads="1"/>
          </p:cNvSpPr>
          <p:nvPr/>
        </p:nvSpPr>
        <p:spPr bwMode="auto">
          <a:xfrm>
            <a:off x="900113" y="54769"/>
            <a:ext cx="8299066" cy="5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eaLnBrk="1" hangingPunct="1">
              <a:defRPr/>
            </a:pPr>
            <a:r>
              <a:rPr lang="bg-BG" altLang="en-US" sz="1950" b="1" i="1" dirty="0">
                <a:solidFill>
                  <a:srgbClr val="002F53"/>
                </a:solidFill>
                <a:effectLst>
                  <a:outerShdw blurRad="38100" dist="38100" dir="2700000" algn="tl">
                    <a:srgbClr val="C0C0C0"/>
                  </a:outerShdw>
                </a:effectLst>
                <a:ea typeface="MS PGothic" pitchFamily="34" charset="-128"/>
                <a:cs typeface="Arial" pitchFamily="34" charset="0"/>
              </a:rPr>
              <a:t>2012 - изключителна година за развитието на науката</a:t>
            </a:r>
            <a:endParaRPr lang="en-US" altLang="en-US" sz="1950" b="1" i="1" dirty="0">
              <a:solidFill>
                <a:srgbClr val="002F53"/>
              </a:solidFill>
              <a:effectLst>
                <a:outerShdw blurRad="38100" dist="38100" dir="2700000" algn="tl">
                  <a:srgbClr val="C0C0C0"/>
                </a:outerShdw>
              </a:effectLst>
              <a:ea typeface="MS PGothic" pitchFamily="34" charset="-128"/>
              <a:cs typeface="Arial" pitchFamily="34" charset="0"/>
            </a:endParaRPr>
          </a:p>
        </p:txBody>
      </p:sp>
    </p:spTree>
    <p:extLst>
      <p:ext uri="{BB962C8B-B14F-4D97-AF65-F5344CB8AC3E}">
        <p14:creationId xmlns:p14="http://schemas.microsoft.com/office/powerpoint/2010/main" val="1493837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31"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Picture 1">
            <a:extLst>
              <a:ext uri="{FF2B5EF4-FFF2-40B4-BE49-F238E27FC236}">
                <a16:creationId xmlns:a16="http://schemas.microsoft.com/office/drawing/2014/main" id="{DFCB28B0-01B8-609F-EEBE-E693A55BF2E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47978" y="3131928"/>
            <a:ext cx="2939399" cy="195959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srcRect l="5061" r="8784" b="30569"/>
          <a:stretch/>
        </p:blipFill>
        <p:spPr bwMode="auto">
          <a:xfrm>
            <a:off x="3503924" y="530419"/>
            <a:ext cx="4578505" cy="2462873"/>
          </a:xfrm>
          <a:prstGeom prst="rect">
            <a:avLst/>
          </a:prstGeom>
          <a:scene3d>
            <a:camera prst="orthographicFront"/>
            <a:lightRig rig="threePt" dir="t"/>
          </a:scene3d>
          <a:sp3d>
            <a:bevelT/>
          </a:sp3d>
        </p:spPr>
      </p:pic>
      <p:sp>
        <p:nvSpPr>
          <p:cNvPr id="6" name="TextBox 5"/>
          <p:cNvSpPr>
            <a:spLocks/>
          </p:cNvSpPr>
          <p:nvPr/>
        </p:nvSpPr>
        <p:spPr bwMode="auto">
          <a:xfrm>
            <a:off x="5229" y="562703"/>
            <a:ext cx="3349083" cy="3539430"/>
          </a:xfrm>
          <a:prstGeom prst="rect">
            <a:avLst/>
          </a:prstGeom>
          <a:noFill/>
        </p:spPr>
        <p:txBody>
          <a:bodyPr wrap="square" rtlCol="0">
            <a:spAutoFit/>
          </a:bodyPr>
          <a:lstStyle/>
          <a:p>
            <a:pPr algn="just">
              <a:defRPr/>
            </a:pPr>
            <a:r>
              <a:rPr lang="ru-RU" sz="1600" dirty="0">
                <a:solidFill>
                  <a:schemeClr val="tx2"/>
                </a:solidFill>
              </a:rPr>
              <a:t>Нобеловата награда по физика за 2013 е присъдена на François Englert и Peter W. Higgs</a:t>
            </a:r>
          </a:p>
          <a:p>
            <a:pPr algn="just">
              <a:defRPr/>
            </a:pPr>
            <a:r>
              <a:rPr lang="ru-RU" sz="1600" dirty="0">
                <a:solidFill>
                  <a:schemeClr val="tx2"/>
                </a:solidFill>
              </a:rPr>
              <a:t> </a:t>
            </a:r>
          </a:p>
          <a:p>
            <a:pPr algn="just">
              <a:defRPr/>
            </a:pPr>
            <a:r>
              <a:rPr lang="ru-RU" sz="1600" dirty="0">
                <a:solidFill>
                  <a:schemeClr val="tx2"/>
                </a:solidFill>
              </a:rPr>
              <a:t>”за теоретичното откритие на механизъм, помагащ за разбиране произхода на масата на елементарните частици, който наскоро е </a:t>
            </a:r>
            <a:r>
              <a:rPr lang="ru-RU" sz="1600" dirty="0">
                <a:solidFill>
                  <a:srgbClr val="FF9933"/>
                </a:solidFill>
              </a:rPr>
              <a:t>подтвърден чрез наблюдението на предсказаната фундаментална частица от експериментите ATLAS и CMS на големия адронен колайдер в CERN”</a:t>
            </a:r>
            <a:r>
              <a:rPr lang="ru-RU" sz="1600" dirty="0">
                <a:solidFill>
                  <a:schemeClr val="tx2"/>
                </a:solidFill>
              </a:rPr>
              <a:t>.</a:t>
            </a:r>
          </a:p>
        </p:txBody>
      </p:sp>
      <p:pic>
        <p:nvPicPr>
          <p:cNvPr id="7" name="Picture 1"/>
          <p:cNvPicPr>
            <a:picLocks noChangeAspect="1"/>
          </p:cNvPicPr>
          <p:nvPr/>
        </p:nvPicPr>
        <p:blipFill>
          <a:blip r:embed="rId4"/>
          <a:stretch/>
        </p:blipFill>
        <p:spPr bwMode="auto">
          <a:xfrm>
            <a:off x="7653985" y="472703"/>
            <a:ext cx="1329612" cy="1329612"/>
          </a:xfrm>
          <a:prstGeom prst="rect">
            <a:avLst/>
          </a:prstGeom>
        </p:spPr>
      </p:pic>
      <p:sp>
        <p:nvSpPr>
          <p:cNvPr id="8" name="TextBox 7"/>
          <p:cNvSpPr txBox="1"/>
          <p:nvPr/>
        </p:nvSpPr>
        <p:spPr>
          <a:xfrm>
            <a:off x="1266444" y="26373"/>
            <a:ext cx="7803212" cy="446276"/>
          </a:xfrm>
          <a:prstGeom prst="rect">
            <a:avLst/>
          </a:prstGeom>
          <a:noFill/>
        </p:spPr>
        <p:txBody>
          <a:bodyPr wrap="square" rtlCol="0">
            <a:spAutoFit/>
          </a:bodyPr>
          <a:lstStyle/>
          <a:p>
            <a:r>
              <a:rPr lang="ru-RU" sz="2300" b="1" i="1" dirty="0"/>
              <a:t>Откритие 2012, Нобелова Награда по Физика 2013</a:t>
            </a:r>
          </a:p>
        </p:txBody>
      </p:sp>
      <p:pic>
        <p:nvPicPr>
          <p:cNvPr id="2" name="Picture 3" descr="C:\visits_2012\additional_materials\higgs_annoucement_1.jpg">
            <a:extLst>
              <a:ext uri="{FF2B5EF4-FFF2-40B4-BE49-F238E27FC236}">
                <a16:creationId xmlns:a16="http://schemas.microsoft.com/office/drawing/2014/main" id="{1C0BB4B6-BF5D-480E-9191-3CDE8A6C2E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2057" y="2571974"/>
            <a:ext cx="3505287" cy="233685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2578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a:extLst>
              <a:ext uri="{FF2B5EF4-FFF2-40B4-BE49-F238E27FC236}">
                <a16:creationId xmlns:a16="http://schemas.microsoft.com/office/drawing/2014/main" id="{38FF117B-3479-74DE-9ABE-2C22D65071B2}"/>
              </a:ext>
            </a:extLst>
          </p:cNvPr>
          <p:cNvSpPr>
            <a:spLocks noGrp="1"/>
          </p:cNvSpPr>
          <p:nvPr>
            <p:ph type="sldNum" sz="quarter" idx="10"/>
          </p:nvPr>
        </p:nvSpPr>
        <p:spPr bwMode="auto">
          <a:xfrm>
            <a:off x="0" y="6591300"/>
            <a:ext cx="762000"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1100" b="1"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0"/>
              </a:spcBef>
              <a:buClrTx/>
              <a:buFontTx/>
              <a:buNone/>
            </a:pPr>
            <a:fld id="{97CF3217-4CCA-4650-850A-6428EFA431F1}" type="slidenum">
              <a:rPr lang="en-US" altLang="en-US" smtClean="0"/>
              <a:pPr>
                <a:spcBef>
                  <a:spcPct val="0"/>
                </a:spcBef>
                <a:buClrTx/>
                <a:buFontTx/>
                <a:buNone/>
              </a:pPr>
              <a:t>28</a:t>
            </a:fld>
            <a:endParaRPr lang="en-US" altLang="en-US" sz="825">
              <a:solidFill>
                <a:schemeClr val="tx1"/>
              </a:solidFill>
              <a:latin typeface="Verdana" panose="020B0604030504040204" pitchFamily="34" charset="0"/>
            </a:endParaRPr>
          </a:p>
        </p:txBody>
      </p:sp>
      <p:sp>
        <p:nvSpPr>
          <p:cNvPr id="8" name="Rectangle 2">
            <a:extLst>
              <a:ext uri="{FF2B5EF4-FFF2-40B4-BE49-F238E27FC236}">
                <a16:creationId xmlns:a16="http://schemas.microsoft.com/office/drawing/2014/main" id="{7E7C8541-0EC5-0428-4202-494084E90052}"/>
              </a:ext>
            </a:extLst>
          </p:cNvPr>
          <p:cNvSpPr txBox="1">
            <a:spLocks noChangeArrowheads="1"/>
          </p:cNvSpPr>
          <p:nvPr/>
        </p:nvSpPr>
        <p:spPr bwMode="auto">
          <a:xfrm>
            <a:off x="258945" y="30840"/>
            <a:ext cx="9144000" cy="342900"/>
          </a:xfrm>
          <a:prstGeom prst="rect">
            <a:avLst/>
          </a:prstGeom>
          <a:noFill/>
          <a:ln w="9525">
            <a:noFill/>
            <a:miter lim="800000"/>
            <a:headEnd/>
            <a:tailEnd/>
          </a:ln>
          <a:effectLst/>
        </p:spPr>
        <p:txBody>
          <a:bodyPr anchor="ctr"/>
          <a:lstStyle>
            <a:lvl1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2pPr>
            <a:lvl3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3pPr>
            <a:lvl4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4pPr>
            <a:lvl5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5pPr>
            <a:lvl6pPr marL="4572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6pPr>
            <a:lvl7pPr marL="9144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7pPr>
            <a:lvl8pPr marL="13716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8pPr>
            <a:lvl9pPr marL="18288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9pPr>
          </a:lstStyle>
          <a:p>
            <a:pPr eaLnBrk="1" hangingPunct="1">
              <a:defRPr/>
            </a:pPr>
            <a:r>
              <a:rPr lang="en-GB" sz="2300" b="1" i="1" dirty="0">
                <a:solidFill>
                  <a:schemeClr val="tx1"/>
                </a:solidFill>
                <a:effectLst/>
                <a:latin typeface="+mn-lt"/>
                <a:ea typeface="+mn-ea"/>
                <a:cs typeface="+mn-cs"/>
              </a:rPr>
              <a:t>High Luminosity LHC</a:t>
            </a:r>
          </a:p>
        </p:txBody>
      </p:sp>
      <p:pic>
        <p:nvPicPr>
          <p:cNvPr id="72708" name="Picture 2">
            <a:extLst>
              <a:ext uri="{FF2B5EF4-FFF2-40B4-BE49-F238E27FC236}">
                <a16:creationId xmlns:a16="http://schemas.microsoft.com/office/drawing/2014/main" id="{343EB65F-4450-03DA-3093-DC1F624BC3F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03979" y="509797"/>
            <a:ext cx="4842975" cy="419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Rectangle 3">
            <a:extLst>
              <a:ext uri="{FF2B5EF4-FFF2-40B4-BE49-F238E27FC236}">
                <a16:creationId xmlns:a16="http://schemas.microsoft.com/office/drawing/2014/main" id="{301263A5-19A8-3889-8399-427AA3560C84}"/>
              </a:ext>
            </a:extLst>
          </p:cNvPr>
          <p:cNvSpPr txBox="1">
            <a:spLocks noChangeArrowheads="1"/>
          </p:cNvSpPr>
          <p:nvPr/>
        </p:nvSpPr>
        <p:spPr bwMode="auto">
          <a:xfrm>
            <a:off x="0" y="580582"/>
            <a:ext cx="6740129" cy="381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eaLnBrk="1" hangingPunct="1">
              <a:spcBef>
                <a:spcPts val="1200"/>
              </a:spcBef>
              <a:buFont typeface="Arial" panose="020B0604020202020204" pitchFamily="34" charset="0"/>
              <a:buChar char="•"/>
            </a:pPr>
            <a:r>
              <a:rPr lang="bg-BG" altLang="en-US" sz="1650" dirty="0">
                <a:latin typeface="Arial" panose="020B0604020202020204" pitchFamily="34" charset="0"/>
              </a:rPr>
              <a:t>Увеличава светимостта на </a:t>
            </a:r>
            <a:r>
              <a:rPr lang="en-GB" altLang="en-US" sz="1650" dirty="0">
                <a:latin typeface="Arial" panose="020B0604020202020204" pitchFamily="34" charset="0"/>
              </a:rPr>
              <a:t>LHC </a:t>
            </a:r>
            <a:r>
              <a:rPr lang="bg-BG" altLang="en-US" sz="1650" dirty="0">
                <a:latin typeface="Arial" panose="020B0604020202020204" pitchFamily="34" charset="0"/>
              </a:rPr>
              <a:t>х </a:t>
            </a:r>
            <a:r>
              <a:rPr lang="en-US" altLang="en-US" sz="1650" dirty="0">
                <a:latin typeface="Arial" panose="020B0604020202020204" pitchFamily="34" charset="0"/>
              </a:rPr>
              <a:t>7.5</a:t>
            </a:r>
            <a:endParaRPr lang="bg-BG" altLang="en-US" sz="1650" dirty="0">
              <a:latin typeface="Arial" panose="020B0604020202020204" pitchFamily="34" charset="0"/>
            </a:endParaRPr>
          </a:p>
          <a:p>
            <a:pPr eaLnBrk="1" hangingPunct="1">
              <a:spcBef>
                <a:spcPts val="1200"/>
              </a:spcBef>
              <a:buFont typeface="Arial" panose="020B0604020202020204" pitchFamily="34" charset="0"/>
              <a:buChar char="•"/>
            </a:pPr>
            <a:r>
              <a:rPr lang="bg-BG" altLang="en-US" sz="1650" dirty="0">
                <a:latin typeface="Arial" panose="020B0604020202020204" pitchFamily="34" charset="0"/>
              </a:rPr>
              <a:t>15 милиона </a:t>
            </a:r>
            <a:r>
              <a:rPr lang="en-GB" altLang="en-US" sz="1650" dirty="0">
                <a:latin typeface="Arial" panose="020B0604020202020204" pitchFamily="34" charset="0"/>
              </a:rPr>
              <a:t>Higgs bosons / </a:t>
            </a:r>
            <a:r>
              <a:rPr lang="bg-BG" altLang="en-US" sz="1650" dirty="0">
                <a:latin typeface="Arial" panose="020B0604020202020204" pitchFamily="34" charset="0"/>
              </a:rPr>
              <a:t>година</a:t>
            </a:r>
            <a:endParaRPr lang="en-GB" altLang="en-US" sz="1650" dirty="0">
              <a:latin typeface="Arial" panose="020B0604020202020204" pitchFamily="34" charset="0"/>
            </a:endParaRPr>
          </a:p>
          <a:p>
            <a:pPr eaLnBrk="1" hangingPunct="1">
              <a:spcBef>
                <a:spcPts val="1200"/>
              </a:spcBef>
              <a:buFont typeface="Arial" panose="020B0604020202020204" pitchFamily="34" charset="0"/>
              <a:buChar char="•"/>
            </a:pPr>
            <a:r>
              <a:rPr lang="en-GB" altLang="en-US" sz="1650" dirty="0">
                <a:latin typeface="Arial" panose="020B0604020202020204" pitchFamily="34" charset="0"/>
              </a:rPr>
              <a:t>~ </a:t>
            </a:r>
            <a:r>
              <a:rPr lang="en-US" altLang="en-US" sz="1650" dirty="0">
                <a:latin typeface="Arial" panose="020B0604020202020204" pitchFamily="34" charset="0"/>
              </a:rPr>
              <a:t>2029</a:t>
            </a:r>
          </a:p>
          <a:p>
            <a:pPr eaLnBrk="1" hangingPunct="1">
              <a:spcBef>
                <a:spcPts val="1200"/>
              </a:spcBef>
              <a:buFont typeface="Arial" panose="020B0604020202020204" pitchFamily="34" charset="0"/>
              <a:buChar char="•"/>
            </a:pPr>
            <a:r>
              <a:rPr lang="bg-BG" sz="1650" dirty="0">
                <a:latin typeface="Arial" panose="020B0604020202020204" pitchFamily="34" charset="0"/>
              </a:rPr>
              <a:t>магнитни полета от 11-12 Т</a:t>
            </a:r>
            <a:r>
              <a:rPr lang="en-150" sz="1650" dirty="0">
                <a:latin typeface="Arial" panose="020B0604020202020204" pitchFamily="34" charset="0"/>
              </a:rPr>
              <a:t> </a:t>
            </a:r>
            <a:br>
              <a:rPr lang="en-US" sz="1650" dirty="0">
                <a:latin typeface="Arial" panose="020B0604020202020204" pitchFamily="34" charset="0"/>
              </a:rPr>
            </a:br>
            <a:r>
              <a:rPr lang="en-150" sz="1650" dirty="0">
                <a:latin typeface="Arial" panose="020B0604020202020204" pitchFamily="34" charset="0"/>
              </a:rPr>
              <a:t>(</a:t>
            </a:r>
            <a:r>
              <a:rPr lang="bg-BG" sz="1500" dirty="0">
                <a:latin typeface="Arial" panose="020B0604020202020204" pitchFamily="34" charset="0"/>
              </a:rPr>
              <a:t>над 200 000 пъти по-силно от </a:t>
            </a:r>
            <a:br>
              <a:rPr lang="en-US" sz="1500" dirty="0">
                <a:latin typeface="Arial" panose="020B0604020202020204" pitchFamily="34" charset="0"/>
              </a:rPr>
            </a:br>
            <a:r>
              <a:rPr lang="bg-BG" sz="1500" dirty="0">
                <a:latin typeface="Arial" panose="020B0604020202020204" pitchFamily="34" charset="0"/>
              </a:rPr>
              <a:t>земното магнитно поле</a:t>
            </a:r>
            <a:r>
              <a:rPr lang="en-US" sz="1500" dirty="0">
                <a:latin typeface="Arial" panose="020B0604020202020204" pitchFamily="34" charset="0"/>
              </a:rPr>
              <a:t>: </a:t>
            </a:r>
            <a:br>
              <a:rPr lang="en-US" sz="1650" dirty="0">
                <a:latin typeface="Arial" panose="020B0604020202020204" pitchFamily="34" charset="0"/>
              </a:rPr>
            </a:br>
            <a:r>
              <a:rPr lang="nn-NO" sz="1400" dirty="0"/>
              <a:t>50 microtesla, or </a:t>
            </a:r>
            <a:r>
              <a:rPr lang="nn-NO" sz="1400" b="1" dirty="0"/>
              <a:t>0.00005 tesla)</a:t>
            </a:r>
          </a:p>
          <a:p>
            <a:pPr eaLnBrk="1" hangingPunct="1">
              <a:spcBef>
                <a:spcPts val="1200"/>
              </a:spcBef>
              <a:buFont typeface="Arial" panose="020B0604020202020204" pitchFamily="34" charset="0"/>
              <a:buChar char="•"/>
            </a:pPr>
            <a:r>
              <a:rPr lang="ru-RU" altLang="en-US" sz="1650" dirty="0">
                <a:latin typeface="Arial" panose="020B0604020202020204" pitchFamily="34" charset="0"/>
              </a:rPr>
              <a:t>компактни свръхпроводящи кухини за </a:t>
            </a:r>
            <a:br>
              <a:rPr lang="en-US" altLang="en-US" sz="1650" dirty="0">
                <a:latin typeface="Arial" panose="020B0604020202020204" pitchFamily="34" charset="0"/>
              </a:rPr>
            </a:br>
            <a:r>
              <a:rPr lang="ru-RU" altLang="en-US" sz="1650" dirty="0">
                <a:latin typeface="Arial" panose="020B0604020202020204" pitchFamily="34" charset="0"/>
              </a:rPr>
              <a:t>завъртане на снопа от елементарни </a:t>
            </a:r>
            <a:br>
              <a:rPr lang="en-US" altLang="en-US" sz="1650" dirty="0">
                <a:latin typeface="Arial" panose="020B0604020202020204" pitchFamily="34" charset="0"/>
              </a:rPr>
            </a:br>
            <a:r>
              <a:rPr lang="ru-RU" altLang="en-US" sz="1650" dirty="0">
                <a:latin typeface="Arial" panose="020B0604020202020204" pitchFamily="34" charset="0"/>
              </a:rPr>
              <a:t>частици с ултра прецизен фазов контрол</a:t>
            </a:r>
            <a:endParaRPr lang="en-US" altLang="en-US" sz="1650" dirty="0">
              <a:latin typeface="Arial" panose="020B0604020202020204" pitchFamily="34" charset="0"/>
            </a:endParaRPr>
          </a:p>
          <a:p>
            <a:pPr eaLnBrk="1" hangingPunct="1">
              <a:spcBef>
                <a:spcPts val="1200"/>
              </a:spcBef>
              <a:buFont typeface="Arial" panose="020B0604020202020204" pitchFamily="34" charset="0"/>
              <a:buChar char="•"/>
            </a:pPr>
            <a:r>
              <a:rPr lang="ru-RU" altLang="en-US" sz="1650" dirty="0">
                <a:latin typeface="Arial" panose="020B0604020202020204" pitchFamily="34" charset="0"/>
              </a:rPr>
              <a:t>нови технологии за колимация </a:t>
            </a:r>
            <a:br>
              <a:rPr lang="en-US" altLang="en-US" sz="1650" dirty="0">
                <a:latin typeface="Arial" panose="020B0604020202020204" pitchFamily="34" charset="0"/>
              </a:rPr>
            </a:br>
            <a:r>
              <a:rPr lang="ru-RU" altLang="en-US" sz="1650" dirty="0">
                <a:latin typeface="Arial" panose="020B0604020202020204" pitchFamily="34" charset="0"/>
              </a:rPr>
              <a:t>на сноповете </a:t>
            </a:r>
            <a:endParaRPr lang="en-US" altLang="en-US" sz="1650" dirty="0">
              <a:latin typeface="Arial" panose="020B0604020202020204" pitchFamily="34" charset="0"/>
            </a:endParaRPr>
          </a:p>
          <a:p>
            <a:pPr marL="0" indent="0" eaLnBrk="1" hangingPunct="1">
              <a:buNone/>
            </a:pPr>
            <a:endParaRPr lang="bg-BG" altLang="en-US" sz="1650" dirty="0">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a:extLst>
              <a:ext uri="{FF2B5EF4-FFF2-40B4-BE49-F238E27FC236}">
                <a16:creationId xmlns:a16="http://schemas.microsoft.com/office/drawing/2014/main" id="{38FF117B-3479-74DE-9ABE-2C22D65071B2}"/>
              </a:ext>
            </a:extLst>
          </p:cNvPr>
          <p:cNvSpPr>
            <a:spLocks noGrp="1"/>
          </p:cNvSpPr>
          <p:nvPr>
            <p:ph type="sldNum" sz="quarter" idx="10"/>
          </p:nvPr>
        </p:nvSpPr>
        <p:spPr bwMode="auto">
          <a:xfrm>
            <a:off x="0" y="6591300"/>
            <a:ext cx="762000"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1100" b="1"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0"/>
              </a:spcBef>
              <a:buClrTx/>
              <a:buFontTx/>
              <a:buNone/>
            </a:pPr>
            <a:fld id="{97CF3217-4CCA-4650-850A-6428EFA431F1}" type="slidenum">
              <a:rPr lang="en-US" altLang="en-US" smtClean="0"/>
              <a:pPr>
                <a:spcBef>
                  <a:spcPct val="0"/>
                </a:spcBef>
                <a:buClrTx/>
                <a:buFontTx/>
                <a:buNone/>
              </a:pPr>
              <a:t>29</a:t>
            </a:fld>
            <a:endParaRPr lang="en-US" altLang="en-US" sz="825">
              <a:solidFill>
                <a:schemeClr val="tx1"/>
              </a:solidFill>
              <a:latin typeface="Verdana" panose="020B0604030504040204" pitchFamily="34" charset="0"/>
            </a:endParaRPr>
          </a:p>
        </p:txBody>
      </p:sp>
      <p:sp>
        <p:nvSpPr>
          <p:cNvPr id="8" name="Rectangle 2">
            <a:extLst>
              <a:ext uri="{FF2B5EF4-FFF2-40B4-BE49-F238E27FC236}">
                <a16:creationId xmlns:a16="http://schemas.microsoft.com/office/drawing/2014/main" id="{7E7C8541-0EC5-0428-4202-494084E90052}"/>
              </a:ext>
            </a:extLst>
          </p:cNvPr>
          <p:cNvSpPr txBox="1">
            <a:spLocks noChangeArrowheads="1"/>
          </p:cNvSpPr>
          <p:nvPr/>
        </p:nvSpPr>
        <p:spPr bwMode="auto">
          <a:xfrm>
            <a:off x="0" y="41978"/>
            <a:ext cx="9144000" cy="342900"/>
          </a:xfrm>
          <a:prstGeom prst="rect">
            <a:avLst/>
          </a:prstGeom>
          <a:noFill/>
          <a:ln w="9525">
            <a:noFill/>
            <a:miter lim="800000"/>
            <a:headEnd/>
            <a:tailEnd/>
          </a:ln>
          <a:effectLst/>
        </p:spPr>
        <p:txBody>
          <a:bodyPr anchor="ctr"/>
          <a:lstStyle>
            <a:lvl1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2pPr>
            <a:lvl3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3pPr>
            <a:lvl4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4pPr>
            <a:lvl5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5pPr>
            <a:lvl6pPr marL="4572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6pPr>
            <a:lvl7pPr marL="9144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7pPr>
            <a:lvl8pPr marL="13716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8pPr>
            <a:lvl9pPr marL="18288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9pPr>
          </a:lstStyle>
          <a:p>
            <a:pPr eaLnBrk="1" hangingPunct="1">
              <a:defRPr/>
            </a:pPr>
            <a:r>
              <a:rPr lang="bg-BG" sz="2300" b="1" i="1" dirty="0">
                <a:solidFill>
                  <a:schemeClr val="tx1"/>
                </a:solidFill>
                <a:effectLst/>
                <a:latin typeface="+mn-lt"/>
                <a:ea typeface="+mn-ea"/>
                <a:cs typeface="+mn-cs"/>
              </a:rPr>
              <a:t>Бъдещи Планове</a:t>
            </a:r>
          </a:p>
        </p:txBody>
      </p:sp>
      <p:sp>
        <p:nvSpPr>
          <p:cNvPr id="72709" name="Rectangle 3">
            <a:extLst>
              <a:ext uri="{FF2B5EF4-FFF2-40B4-BE49-F238E27FC236}">
                <a16:creationId xmlns:a16="http://schemas.microsoft.com/office/drawing/2014/main" id="{301263A5-19A8-3889-8399-427AA3560C84}"/>
              </a:ext>
            </a:extLst>
          </p:cNvPr>
          <p:cNvSpPr txBox="1">
            <a:spLocks noChangeArrowheads="1"/>
          </p:cNvSpPr>
          <p:nvPr/>
        </p:nvSpPr>
        <p:spPr bwMode="auto">
          <a:xfrm>
            <a:off x="0" y="580582"/>
            <a:ext cx="6740129" cy="381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eaLnBrk="1" hangingPunct="1">
              <a:spcBef>
                <a:spcPts val="1200"/>
              </a:spcBef>
              <a:buFont typeface="Arial" panose="020B0604020202020204" pitchFamily="34" charset="0"/>
              <a:buChar char="•"/>
            </a:pPr>
            <a:r>
              <a:rPr lang="bg-BG" altLang="en-US" sz="1650" dirty="0">
                <a:latin typeface="Arial" panose="020B0604020202020204" pitchFamily="34" charset="0"/>
              </a:rPr>
              <a:t>Европейска стратегия за развитието на </a:t>
            </a:r>
            <a:br>
              <a:rPr lang="bg-BG" altLang="en-US" sz="1650" dirty="0">
                <a:latin typeface="Arial" panose="020B0604020202020204" pitchFamily="34" charset="0"/>
              </a:rPr>
            </a:br>
            <a:r>
              <a:rPr lang="bg-BG" altLang="en-US" sz="1650" dirty="0">
                <a:latin typeface="Arial" panose="020B0604020202020204" pitchFamily="34" charset="0"/>
              </a:rPr>
              <a:t>физиката на високите енергии</a:t>
            </a:r>
          </a:p>
          <a:p>
            <a:pPr eaLnBrk="1" hangingPunct="1">
              <a:spcBef>
                <a:spcPts val="1200"/>
              </a:spcBef>
              <a:buFont typeface="Arial" panose="020B0604020202020204" pitchFamily="34" charset="0"/>
              <a:buChar char="•"/>
            </a:pPr>
            <a:r>
              <a:rPr lang="en-US" altLang="en-US" sz="1650" dirty="0">
                <a:latin typeface="Arial" panose="020B0604020202020204" pitchFamily="34" charset="0"/>
              </a:rPr>
              <a:t>High Luminosity LHC </a:t>
            </a:r>
            <a:r>
              <a:rPr lang="bg-BG" altLang="en-US" sz="1650" dirty="0">
                <a:latin typeface="Arial" panose="020B0604020202020204" pitchFamily="34" charset="0"/>
              </a:rPr>
              <a:t>до 2040</a:t>
            </a:r>
          </a:p>
          <a:p>
            <a:pPr>
              <a:spcBef>
                <a:spcPts val="1200"/>
              </a:spcBef>
              <a:buFont typeface="Arial" panose="020B0604020202020204" pitchFamily="34" charset="0"/>
              <a:buChar char="•"/>
            </a:pPr>
            <a:r>
              <a:rPr lang="bg-BG" altLang="en-US" sz="1650" dirty="0">
                <a:latin typeface="Arial" panose="020B0604020202020204" pitchFamily="34" charset="0"/>
              </a:rPr>
              <a:t>Текущи проучвания:</a:t>
            </a:r>
            <a:endParaRPr lang="en-US" altLang="en-US" sz="1650" dirty="0">
              <a:latin typeface="Arial" panose="020B0604020202020204" pitchFamily="34" charset="0"/>
            </a:endParaRPr>
          </a:p>
          <a:p>
            <a:pPr lvl="1">
              <a:spcBef>
                <a:spcPts val="1200"/>
              </a:spcBef>
              <a:buFont typeface="Arial" panose="020B0604020202020204" pitchFamily="34" charset="0"/>
              <a:buChar char="•"/>
            </a:pPr>
            <a:r>
              <a:rPr lang="en-US" altLang="en-US" sz="1450" dirty="0">
                <a:latin typeface="Arial" panose="020B0604020202020204" pitchFamily="34" charset="0"/>
              </a:rPr>
              <a:t>Future Circular Collider (FCC)</a:t>
            </a:r>
            <a:r>
              <a:rPr lang="bg-BG" altLang="en-US" sz="1450" dirty="0">
                <a:latin typeface="Arial" panose="020B0604020202020204" pitchFamily="34" charset="0"/>
              </a:rPr>
              <a:t> - </a:t>
            </a:r>
            <a:r>
              <a:rPr lang="en-US" altLang="en-US" sz="1250" dirty="0">
                <a:latin typeface="Arial" panose="020B0604020202020204" pitchFamily="34" charset="0"/>
              </a:rPr>
              <a:t>91 km ring	</a:t>
            </a:r>
            <a:br>
              <a:rPr lang="bg-BG" altLang="en-US" sz="1450" dirty="0">
                <a:latin typeface="Arial" panose="020B0604020202020204" pitchFamily="34" charset="0"/>
              </a:rPr>
            </a:br>
            <a:endParaRPr lang="bg-BG" altLang="en-US" sz="1450" dirty="0">
              <a:latin typeface="Arial" panose="020B0604020202020204" pitchFamily="34" charset="0"/>
            </a:endParaRPr>
          </a:p>
        </p:txBody>
      </p:sp>
      <p:pic>
        <p:nvPicPr>
          <p:cNvPr id="3" name="Picture 23">
            <a:extLst>
              <a:ext uri="{FF2B5EF4-FFF2-40B4-BE49-F238E27FC236}">
                <a16:creationId xmlns:a16="http://schemas.microsoft.com/office/drawing/2014/main" id="{62DEA0BF-CA26-FDEA-2D00-18173C39D5BD}"/>
              </a:ext>
            </a:extLst>
          </p:cNvPr>
          <p:cNvPicPr>
            <a:picLocks noChangeAspect="1"/>
          </p:cNvPicPr>
          <p:nvPr/>
        </p:nvPicPr>
        <p:blipFill>
          <a:blip r:embed="rId3">
            <a:extLst>
              <a:ext uri="{28A0092B-C50C-407E-A947-70E740481C1C}">
                <a14:useLocalDpi xmlns:a14="http://schemas.microsoft.com/office/drawing/2010/main" val="0"/>
              </a:ext>
            </a:extLst>
          </a:blip>
          <a:srcRect r="-191"/>
          <a:stretch>
            <a:fillRect/>
          </a:stretch>
        </p:blipFill>
        <p:spPr bwMode="auto">
          <a:xfrm>
            <a:off x="6461992" y="17703"/>
            <a:ext cx="2682007" cy="294805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C37280B-DB42-8B75-39D4-4861ED64300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71208" y="2383929"/>
            <a:ext cx="3556859" cy="2675359"/>
          </a:xfrm>
          <a:prstGeom prst="rect">
            <a:avLst/>
          </a:prstGeom>
        </p:spPr>
      </p:pic>
      <p:pic>
        <p:nvPicPr>
          <p:cNvPr id="5" name="Picture 4">
            <a:extLst>
              <a:ext uri="{FF2B5EF4-FFF2-40B4-BE49-F238E27FC236}">
                <a16:creationId xmlns:a16="http://schemas.microsoft.com/office/drawing/2014/main" id="{A5B723B3-088D-9612-A030-3930F11347B4}"/>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610771" y="3610229"/>
            <a:ext cx="4525144" cy="1491293"/>
          </a:xfrm>
          <a:prstGeom prst="rect">
            <a:avLst/>
          </a:prstGeom>
        </p:spPr>
      </p:pic>
    </p:spTree>
    <p:extLst>
      <p:ext uri="{BB962C8B-B14F-4D97-AF65-F5344CB8AC3E}">
        <p14:creationId xmlns:p14="http://schemas.microsoft.com/office/powerpoint/2010/main" val="161381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txBox="1">
            <a:spLocks noChangeArrowheads="1"/>
          </p:cNvSpPr>
          <p:nvPr/>
        </p:nvSpPr>
        <p:spPr bwMode="auto">
          <a:xfrm>
            <a:off x="1799063" y="509092"/>
            <a:ext cx="5851278" cy="178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Bef>
                <a:spcPts val="0"/>
              </a:spcBef>
              <a:spcAft>
                <a:spcPct val="0"/>
              </a:spcAft>
              <a:buClr>
                <a:srgbClr val="FFFFFF"/>
              </a:buClr>
              <a:buNone/>
              <a:defRPr/>
            </a:pPr>
            <a:r>
              <a:rPr lang="ru-RU" altLang="en-US" sz="1400" dirty="0">
                <a:solidFill>
                  <a:schemeClr val="tx2"/>
                </a:solidFill>
                <a:latin typeface="+mn-lt"/>
                <a:cs typeface="Calibri" panose="020F0502020204030204" pitchFamily="34" charset="0"/>
              </a:rPr>
              <a:t>Обединява усилията на европейските държави за изследвания</a:t>
            </a:r>
          </a:p>
          <a:p>
            <a:pPr marL="257175" indent="-257175" defTabSz="685800" fontAlgn="base">
              <a:spcBef>
                <a:spcPts val="0"/>
              </a:spcBef>
              <a:spcAft>
                <a:spcPct val="0"/>
              </a:spcAft>
              <a:buClr>
                <a:srgbClr val="FFFFFF"/>
              </a:buClr>
              <a:buNone/>
              <a:defRPr/>
            </a:pPr>
            <a:r>
              <a:rPr lang="ru-RU" altLang="en-US" sz="1400" b="1" u="sng" dirty="0">
                <a:solidFill>
                  <a:schemeClr val="tx2"/>
                </a:solidFill>
                <a:latin typeface="+mn-lt"/>
                <a:cs typeface="Calibri" panose="020F0502020204030204" pitchFamily="34" charset="0"/>
              </a:rPr>
              <a:t>за мирни цели </a:t>
            </a:r>
            <a:r>
              <a:rPr lang="ru-RU" altLang="en-US" sz="1400" dirty="0">
                <a:solidFill>
                  <a:schemeClr val="tx2"/>
                </a:solidFill>
                <a:latin typeface="+mn-lt"/>
                <a:cs typeface="Calibri" panose="020F0502020204030204" pitchFamily="34" charset="0"/>
              </a:rPr>
              <a:t>в областа на физиката</a:t>
            </a:r>
            <a:br>
              <a:rPr lang="ru-RU" altLang="en-US" sz="1500" dirty="0">
                <a:solidFill>
                  <a:schemeClr val="tx2"/>
                </a:solidFill>
                <a:latin typeface="+mn-lt"/>
                <a:cs typeface="Calibri" panose="020F0502020204030204" pitchFamily="34" charset="0"/>
              </a:rPr>
            </a:br>
            <a:endParaRPr lang="ru-RU" altLang="en-US" sz="600" dirty="0">
              <a:solidFill>
                <a:schemeClr val="tx2"/>
              </a:solidFill>
              <a:latin typeface="+mn-lt"/>
              <a:cs typeface="Calibri" panose="020F0502020204030204" pitchFamily="34" charset="0"/>
            </a:endParaRPr>
          </a:p>
          <a:p>
            <a:pPr marL="257175" indent="-257175" defTabSz="685800" fontAlgn="base">
              <a:spcBef>
                <a:spcPts val="0"/>
              </a:spcBef>
              <a:spcAft>
                <a:spcPct val="0"/>
              </a:spcAft>
              <a:buClr>
                <a:srgbClr val="FFFFFF"/>
              </a:buClr>
              <a:buNone/>
              <a:defRPr/>
            </a:pPr>
            <a:r>
              <a:rPr lang="ru-RU" altLang="en-US" sz="1500" dirty="0">
                <a:solidFill>
                  <a:schemeClr val="tx2"/>
                </a:solidFill>
                <a:latin typeface="+mn-lt"/>
                <a:cs typeface="Calibri" panose="020F0502020204030204" pitchFamily="34" charset="0"/>
              </a:rPr>
              <a:t>1954 г. </a:t>
            </a:r>
          </a:p>
          <a:p>
            <a:pPr marL="257175" indent="-257175" defTabSz="685800" fontAlgn="base">
              <a:spcBef>
                <a:spcPts val="0"/>
              </a:spcBef>
              <a:spcAft>
                <a:spcPct val="0"/>
              </a:spcAft>
              <a:buClr>
                <a:srgbClr val="FFFFFF"/>
              </a:buClr>
              <a:buNone/>
              <a:defRPr/>
            </a:pPr>
            <a:endParaRPr lang="ru-RU" altLang="en-US" sz="1200" dirty="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a:solidFill>
                  <a:schemeClr val="tx2"/>
                </a:solidFill>
                <a:latin typeface="+mn-lt"/>
                <a:cs typeface="Calibri" panose="020F0502020204030204" pitchFamily="34" charset="0"/>
              </a:rPr>
              <a:t>12 европейски държави</a:t>
            </a:r>
            <a:br>
              <a:rPr lang="ru-RU" altLang="en-US" sz="1500" dirty="0">
                <a:solidFill>
                  <a:schemeClr val="tx2"/>
                </a:solidFill>
                <a:latin typeface="+mn-lt"/>
                <a:cs typeface="Calibri" panose="020F0502020204030204" pitchFamily="34" charset="0"/>
              </a:rPr>
            </a:br>
            <a:endParaRPr lang="ru-RU" altLang="en-US" sz="1500" dirty="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a:solidFill>
                  <a:schemeClr val="tx2"/>
                </a:solidFill>
                <a:latin typeface="+mn-lt"/>
                <a:cs typeface="Calibri" panose="020F0502020204030204" pitchFamily="34" charset="0"/>
              </a:rPr>
              <a:t>в околностите на Женева</a:t>
            </a:r>
            <a:endParaRPr lang="en-US" altLang="en-US" sz="1500" dirty="0">
              <a:solidFill>
                <a:schemeClr val="tx2"/>
              </a:solidFill>
              <a:cs typeface="Arial" panose="020B0604020202020204" pitchFamily="34" charset="0"/>
            </a:endParaRPr>
          </a:p>
        </p:txBody>
      </p:sp>
      <p:pic>
        <p:nvPicPr>
          <p:cNvPr id="768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5935" y="3082085"/>
            <a:ext cx="3258374" cy="205821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12" name="Picture 14" descr="1952_11_04_amsterdam_Geneva_choos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50" y="3137198"/>
            <a:ext cx="2672159" cy="200630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877015" y="83765"/>
            <a:ext cx="6266984" cy="446276"/>
          </a:xfrm>
          <a:prstGeom prst="rect">
            <a:avLst/>
          </a:prstGeom>
          <a:noFill/>
        </p:spPr>
        <p:txBody>
          <a:bodyPr wrap="square" rtlCol="0">
            <a:spAutoFit/>
          </a:bodyPr>
          <a:lstStyle/>
          <a:p>
            <a:r>
              <a:rPr lang="en-GB" sz="2300" b="1" i="1" dirty="0"/>
              <a:t>CERN - </a:t>
            </a:r>
            <a:r>
              <a:rPr lang="bg-BG" sz="2300" b="1" i="1" dirty="0"/>
              <a:t>в началото ... </a:t>
            </a:r>
            <a:endParaRPr lang="en-GB" sz="2300" b="1" i="1" dirty="0"/>
          </a:p>
        </p:txBody>
      </p:sp>
      <p:sp>
        <p:nvSpPr>
          <p:cNvPr id="9" name="TextBox 7"/>
          <p:cNvSpPr txBox="1">
            <a:spLocks noChangeArrowheads="1"/>
          </p:cNvSpPr>
          <p:nvPr/>
        </p:nvSpPr>
        <p:spPr bwMode="auto">
          <a:xfrm>
            <a:off x="158369" y="579721"/>
            <a:ext cx="1498167"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bg-BG" altLang="en-US" sz="600" b="1" dirty="0">
              <a:solidFill>
                <a:srgbClr val="002F54"/>
              </a:solidFill>
              <a:latin typeface="Cambria" panose="02040503050406030204" pitchFamily="18"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Цел...</a:t>
            </a:r>
            <a:br>
              <a:rPr lang="en-GB" altLang="en-US" sz="1500" b="1" dirty="0">
                <a:solidFill>
                  <a:schemeClr val="tx2"/>
                </a:solidFill>
                <a:latin typeface="+mn-lt"/>
                <a:cs typeface="Calibri" panose="020F0502020204030204" pitchFamily="34" charset="0"/>
              </a:rPr>
            </a:br>
            <a:endParaRPr lang="en-GB"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Кога...</a:t>
            </a:r>
          </a:p>
          <a:p>
            <a:pPr defTabSz="685800" eaLnBrk="0" fontAlgn="base" hangingPunct="0">
              <a:spcBef>
                <a:spcPct val="0"/>
              </a:spcBef>
              <a:spcAft>
                <a:spcPct val="0"/>
              </a:spcAft>
              <a:buNone/>
              <a:defRPr/>
            </a:pP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Основатели...</a:t>
            </a:r>
            <a:br>
              <a:rPr lang="bg-BG" altLang="en-US" sz="1500" b="1" dirty="0">
                <a:solidFill>
                  <a:schemeClr val="tx2"/>
                </a:solidFill>
                <a:latin typeface="+mn-lt"/>
                <a:cs typeface="Calibri" panose="020F0502020204030204" pitchFamily="34" charset="0"/>
              </a:rPr>
            </a:b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Къде...</a:t>
            </a:r>
          </a:p>
          <a:p>
            <a:pPr defTabSz="685800" eaLnBrk="0" fontAlgn="base" hangingPunct="0">
              <a:spcBef>
                <a:spcPct val="0"/>
              </a:spcBef>
              <a:spcAft>
                <a:spcPct val="0"/>
              </a:spcAft>
              <a:buNone/>
              <a:defRPr/>
            </a:pP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Името...</a:t>
            </a:r>
          </a:p>
        </p:txBody>
      </p:sp>
      <p:pic>
        <p:nvPicPr>
          <p:cNvPr id="2" name="Picture 15" descr="1952_02_15_creation_of_CERN">
            <a:extLst>
              <a:ext uri="{FF2B5EF4-FFF2-40B4-BE49-F238E27FC236}">
                <a16:creationId xmlns:a16="http://schemas.microsoft.com/office/drawing/2014/main" id="{8FC332FA-72D9-622F-23B5-E377A0EF93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7860" y="1927297"/>
            <a:ext cx="2257202" cy="316227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A172598-6D6D-91DA-D129-6652F2E5E135}"/>
              </a:ext>
            </a:extLst>
          </p:cNvPr>
          <p:cNvSpPr txBox="1"/>
          <p:nvPr/>
        </p:nvSpPr>
        <p:spPr>
          <a:xfrm>
            <a:off x="1799063" y="2435541"/>
            <a:ext cx="5421356" cy="553998"/>
          </a:xfrm>
          <a:prstGeom prst="rect">
            <a:avLst/>
          </a:prstGeom>
          <a:noFill/>
        </p:spPr>
        <p:txBody>
          <a:bodyPr wrap="square">
            <a:spAutoFit/>
          </a:bodyPr>
          <a:lstStyle/>
          <a:p>
            <a:r>
              <a:rPr lang="en-US" altLang="en-US" sz="1500" b="1" dirty="0">
                <a:solidFill>
                  <a:schemeClr val="tx2"/>
                </a:solidFill>
                <a:latin typeface="+mn-lt"/>
                <a:cs typeface="Calibri" panose="020F0502020204030204" pitchFamily="34" charset="0"/>
              </a:rPr>
              <a:t>CERN</a:t>
            </a:r>
            <a:r>
              <a:rPr lang="en-US" altLang="en-US" sz="1500" dirty="0">
                <a:solidFill>
                  <a:schemeClr val="tx2"/>
                </a:solidFill>
                <a:latin typeface="+mn-lt"/>
                <a:cs typeface="Calibri" panose="020F0502020204030204" pitchFamily="34" charset="0"/>
              </a:rPr>
              <a:t> </a:t>
            </a:r>
            <a:r>
              <a:rPr lang="en-150" altLang="en-US" sz="1500" dirty="0">
                <a:solidFill>
                  <a:schemeClr val="tx2"/>
                </a:solidFill>
                <a:latin typeface="+mn-lt"/>
                <a:cs typeface="Calibri" panose="020F0502020204030204" pitchFamily="34" charset="0"/>
              </a:rPr>
              <a:t>–</a:t>
            </a:r>
            <a:r>
              <a:rPr lang="en-US" altLang="en-US" sz="1500" dirty="0">
                <a:solidFill>
                  <a:schemeClr val="tx2"/>
                </a:solidFill>
                <a:latin typeface="+mn-lt"/>
                <a:cs typeface="Calibri" panose="020F0502020204030204" pitchFamily="34" charset="0"/>
              </a:rPr>
              <a:t> </a:t>
            </a:r>
            <a:br>
              <a:rPr lang="en-US" altLang="en-US" sz="1500" dirty="0">
                <a:solidFill>
                  <a:schemeClr val="tx2"/>
                </a:solidFill>
                <a:latin typeface="+mn-lt"/>
                <a:cs typeface="Calibri" panose="020F0502020204030204" pitchFamily="34" charset="0"/>
              </a:rPr>
            </a:br>
            <a:r>
              <a:rPr lang="en-US" altLang="en-US" sz="1500" b="1" i="1" dirty="0">
                <a:solidFill>
                  <a:schemeClr val="tx2"/>
                </a:solidFill>
                <a:latin typeface="+mn-lt"/>
                <a:cs typeface="Calibri" panose="020F0502020204030204" pitchFamily="34" charset="0"/>
              </a:rPr>
              <a:t>Conseil </a:t>
            </a:r>
            <a:r>
              <a:rPr lang="en-US" altLang="en-US" sz="1500" b="1" i="1" dirty="0" err="1">
                <a:solidFill>
                  <a:schemeClr val="tx2"/>
                </a:solidFill>
                <a:latin typeface="+mn-lt"/>
                <a:cs typeface="Calibri" panose="020F0502020204030204" pitchFamily="34" charset="0"/>
              </a:rPr>
              <a:t>Européen</a:t>
            </a:r>
            <a:r>
              <a:rPr lang="bg-BG" altLang="en-US" sz="1500" b="1" i="1" dirty="0">
                <a:solidFill>
                  <a:schemeClr val="tx2"/>
                </a:solidFill>
                <a:latin typeface="+mn-lt"/>
                <a:cs typeface="Calibri" panose="020F0502020204030204" pitchFamily="34" charset="0"/>
              </a:rPr>
              <a:t> </a:t>
            </a:r>
            <a:r>
              <a:rPr lang="en-US" altLang="en-US" sz="1500" b="1" i="1" dirty="0">
                <a:solidFill>
                  <a:schemeClr val="tx2"/>
                </a:solidFill>
                <a:latin typeface="+mn-lt"/>
                <a:cs typeface="Calibri" panose="020F0502020204030204" pitchFamily="34" charset="0"/>
              </a:rPr>
              <a:t>pour la Recherche</a:t>
            </a:r>
            <a:r>
              <a:rPr lang="bg-BG" altLang="en-US" sz="1500" b="1" i="1" dirty="0">
                <a:solidFill>
                  <a:schemeClr val="tx2"/>
                </a:solidFill>
                <a:latin typeface="+mn-lt"/>
                <a:cs typeface="Calibri" panose="020F0502020204030204" pitchFamily="34" charset="0"/>
              </a:rPr>
              <a:t> </a:t>
            </a:r>
            <a:r>
              <a:rPr lang="en-US" altLang="en-US" sz="1500" b="1" i="1" dirty="0" err="1">
                <a:solidFill>
                  <a:schemeClr val="tx2"/>
                </a:solidFill>
                <a:latin typeface="+mn-lt"/>
                <a:cs typeface="Calibri" panose="020F0502020204030204" pitchFamily="34" charset="0"/>
              </a:rPr>
              <a:t>Nucléaire</a:t>
            </a:r>
            <a:endParaRPr lang="en-150" sz="1500" dirty="0"/>
          </a:p>
        </p:txBody>
      </p:sp>
      <p:sp>
        <p:nvSpPr>
          <p:cNvPr id="6" name="TextBox 5">
            <a:extLst>
              <a:ext uri="{FF2B5EF4-FFF2-40B4-BE49-F238E27FC236}">
                <a16:creationId xmlns:a16="http://schemas.microsoft.com/office/drawing/2014/main" id="{4AD38185-BFC6-F7CB-F4E7-15F23C8F1C3D}"/>
              </a:ext>
            </a:extLst>
          </p:cNvPr>
          <p:cNvSpPr txBox="1"/>
          <p:nvPr/>
        </p:nvSpPr>
        <p:spPr>
          <a:xfrm>
            <a:off x="4232456" y="1404077"/>
            <a:ext cx="4580708" cy="523220"/>
          </a:xfrm>
          <a:prstGeom prst="rect">
            <a:avLst/>
          </a:prstGeom>
          <a:noFill/>
        </p:spPr>
        <p:txBody>
          <a:bodyPr wrap="square">
            <a:spAutoFit/>
          </a:bodyPr>
          <a:lstStyle/>
          <a:p>
            <a:r>
              <a:rPr lang="en-GB" altLang="en-US" sz="1400" dirty="0">
                <a:solidFill>
                  <a:schemeClr val="tx2"/>
                </a:solidFill>
                <a:latin typeface="+mn-lt"/>
                <a:cs typeface="Calibri" panose="020F0502020204030204" pitchFamily="34" charset="0"/>
              </a:rPr>
              <a:t>Edoardo </a:t>
            </a:r>
            <a:r>
              <a:rPr lang="en-GB" altLang="en-US" sz="1400" dirty="0" err="1">
                <a:solidFill>
                  <a:schemeClr val="tx2"/>
                </a:solidFill>
                <a:latin typeface="+mn-lt"/>
                <a:cs typeface="Calibri" panose="020F0502020204030204" pitchFamily="34" charset="0"/>
              </a:rPr>
              <a:t>Amaldi</a:t>
            </a:r>
            <a:r>
              <a:rPr lang="en-GB" altLang="en-US" sz="1400" dirty="0">
                <a:solidFill>
                  <a:schemeClr val="tx2"/>
                </a:solidFill>
                <a:latin typeface="+mn-lt"/>
                <a:cs typeface="Calibri" panose="020F0502020204030204" pitchFamily="34" charset="0"/>
              </a:rPr>
              <a:t>, Niels Bohr, </a:t>
            </a:r>
            <a:br>
              <a:rPr lang="bg-BG" altLang="en-US" sz="1400" dirty="0">
                <a:solidFill>
                  <a:schemeClr val="tx2"/>
                </a:solidFill>
                <a:latin typeface="+mn-lt"/>
                <a:cs typeface="Calibri" panose="020F0502020204030204" pitchFamily="34" charset="0"/>
              </a:rPr>
            </a:br>
            <a:r>
              <a:rPr lang="en-GB" altLang="en-US" sz="1400" dirty="0">
                <a:solidFill>
                  <a:schemeClr val="tx2"/>
                </a:solidFill>
                <a:latin typeface="+mn-lt"/>
                <a:cs typeface="Calibri" panose="020F0502020204030204" pitchFamily="34" charset="0"/>
              </a:rPr>
              <a:t>Robert Oppenheimer, Isidor Rabi. ,,,</a:t>
            </a:r>
            <a:endParaRPr lang="en-150" sz="1400" dirty="0"/>
          </a:p>
        </p:txBody>
      </p:sp>
    </p:spTree>
    <p:extLst>
      <p:ext uri="{BB962C8B-B14F-4D97-AF65-F5344CB8AC3E}">
        <p14:creationId xmlns:p14="http://schemas.microsoft.com/office/powerpoint/2010/main" val="206834037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4" name="TextBox 29"/>
          <p:cNvSpPr txBox="1">
            <a:spLocks noChangeArrowheads="1"/>
          </p:cNvSpPr>
          <p:nvPr/>
        </p:nvSpPr>
        <p:spPr bwMode="auto">
          <a:xfrm>
            <a:off x="2372868" y="50514"/>
            <a:ext cx="5682996" cy="392373"/>
          </a:xfrm>
          <a:prstGeom prst="rect">
            <a:avLst/>
          </a:prstGeom>
          <a:noFill/>
          <a:ln w="9525">
            <a:noFill/>
            <a:miter lim="800000"/>
            <a:headEnd/>
            <a:tailEnd/>
          </a:ln>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defTabSz="685800" eaLnBrk="0" fontAlgn="base" hangingPunct="0">
              <a:spcBef>
                <a:spcPct val="0"/>
              </a:spcBef>
              <a:spcAft>
                <a:spcPct val="0"/>
              </a:spcAft>
              <a:defRPr/>
            </a:pPr>
            <a:r>
              <a:rPr lang="en-GB" altLang="en-US" sz="2100" b="1" i="1" dirty="0">
                <a:latin typeface="+mn-lt"/>
              </a:rPr>
              <a:t>CERN – </a:t>
            </a:r>
            <a:r>
              <a:rPr lang="bg-BG" altLang="en-US" sz="2100" b="1" i="1" dirty="0">
                <a:latin typeface="+mn-lt"/>
              </a:rPr>
              <a:t>Иновации</a:t>
            </a:r>
            <a:r>
              <a:rPr lang="en-GB" altLang="en-US" sz="2100" b="1" i="1" dirty="0">
                <a:latin typeface="+mn-lt"/>
              </a:rPr>
              <a:t> </a:t>
            </a:r>
            <a:r>
              <a:rPr lang="bg-BG" altLang="en-US" sz="2100" b="1" i="1" dirty="0">
                <a:latin typeface="+mn-lt"/>
              </a:rPr>
              <a:t>и технологии</a:t>
            </a:r>
            <a:endParaRPr lang="en-US" altLang="en-US" sz="2100" b="1" i="1" dirty="0">
              <a:latin typeface="+mn-lt"/>
            </a:endParaRPr>
          </a:p>
        </p:txBody>
      </p:sp>
      <p:pic>
        <p:nvPicPr>
          <p:cNvPr id="97288" name="Picture 1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8531" y="3308890"/>
            <a:ext cx="1404938" cy="114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9"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7326" y="2062687"/>
            <a:ext cx="1540614" cy="102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0"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7539" y="544238"/>
            <a:ext cx="1714500" cy="147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0" descr="cry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1057" y="4002346"/>
            <a:ext cx="1651208" cy="110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3"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08083" y="4076700"/>
            <a:ext cx="1350169"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5" descr="tunnel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0515" y="703909"/>
            <a:ext cx="2118122" cy="109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5" name="Picture 2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432203" y="4087416"/>
            <a:ext cx="1533525" cy="102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descr="cryo.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3318" y="2147413"/>
            <a:ext cx="1311471" cy="175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7"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96636" y="719573"/>
            <a:ext cx="2487882" cy="53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Diagram 22"/>
          <p:cNvGraphicFramePr/>
          <p:nvPr>
            <p:extLst>
              <p:ext uri="{D42A27DB-BD31-4B8C-83A1-F6EECF244321}">
                <p14:modId xmlns:p14="http://schemas.microsoft.com/office/powerpoint/2010/main" val="596312412"/>
              </p:ext>
            </p:extLst>
          </p:nvPr>
        </p:nvGraphicFramePr>
        <p:xfrm>
          <a:off x="1871472" y="914400"/>
          <a:ext cx="6096000" cy="368379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0368367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44"/>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4"/>
          <p:cNvSpPr txBox="1">
            <a:spLocks noChangeArrowheads="1"/>
          </p:cNvSpPr>
          <p:nvPr/>
        </p:nvSpPr>
        <p:spPr bwMode="auto">
          <a:xfrm>
            <a:off x="1143000" y="86916"/>
            <a:ext cx="6399610" cy="415498"/>
          </a:xfrm>
          <a:prstGeom prst="rect">
            <a:avLst/>
          </a:prstGeom>
          <a:noFill/>
          <a:ln w="9525">
            <a:noFill/>
            <a:miter lim="800000"/>
            <a:headEnd/>
            <a:tailEnd/>
          </a:ln>
        </p:spPr>
        <p:txBody>
          <a:bodyPr>
            <a:spAutoFit/>
          </a:bodyPr>
          <a:lstStyle/>
          <a:p>
            <a:pPr algn="ctr">
              <a:defRPr/>
            </a:pPr>
            <a:r>
              <a:rPr lang="en-US" sz="2100" b="1" i="1" dirty="0"/>
              <a:t>CERN – </a:t>
            </a:r>
            <a:r>
              <a:rPr lang="bg-BG" sz="2100" b="1" i="1" dirty="0"/>
              <a:t>родното място на </a:t>
            </a:r>
            <a:r>
              <a:rPr lang="en-US" sz="2100" b="1" i="1" dirty="0"/>
              <a:t>WWW</a:t>
            </a:r>
          </a:p>
        </p:txBody>
      </p:sp>
      <p:pic>
        <p:nvPicPr>
          <p:cNvPr id="98308" name="Picture 7" descr="1008289_02.jpg"/>
          <p:cNvPicPr>
            <a:picLocks noChangeAspect="1"/>
          </p:cNvPicPr>
          <p:nvPr/>
        </p:nvPicPr>
        <p:blipFill>
          <a:blip r:embed="rId2">
            <a:extLst>
              <a:ext uri="{28A0092B-C50C-407E-A947-70E740481C1C}">
                <a14:useLocalDpi xmlns:a14="http://schemas.microsoft.com/office/drawing/2010/main" val="0"/>
              </a:ext>
            </a:extLst>
          </a:blip>
          <a:srcRect r="7056"/>
          <a:stretch>
            <a:fillRect/>
          </a:stretch>
        </p:blipFill>
        <p:spPr bwMode="auto">
          <a:xfrm>
            <a:off x="1060704" y="526257"/>
            <a:ext cx="7324154" cy="385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9"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2544" y="581026"/>
            <a:ext cx="2375297" cy="237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a:xfrm>
            <a:off x="5187554" y="741760"/>
            <a:ext cx="2225278" cy="1837134"/>
          </a:xfrm>
          <a:prstGeom prst="rect">
            <a:avLst/>
          </a:prstGeom>
        </p:spPr>
        <p:txBody>
          <a:bodyPr>
            <a:normAutofit fontScale="90000" lnSpcReduction="10000"/>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650" kern="0">
                <a:solidFill>
                  <a:schemeClr val="bg1"/>
                </a:solidFill>
                <a:latin typeface="Calibri"/>
                <a:cs typeface="Calibri"/>
              </a:rPr>
              <a:t>The</a:t>
            </a:r>
            <a:r>
              <a:rPr lang="en-US" sz="3000" kern="0">
                <a:solidFill>
                  <a:schemeClr val="bg1"/>
                </a:solidFill>
                <a:latin typeface="Calibri"/>
                <a:cs typeface="Calibri"/>
              </a:rPr>
              <a:t> </a:t>
            </a:r>
            <a:br>
              <a:rPr lang="en-US" sz="3000" kern="0">
                <a:solidFill>
                  <a:schemeClr val="bg1"/>
                </a:solidFill>
                <a:latin typeface="Calibri"/>
                <a:cs typeface="Calibri"/>
              </a:rPr>
            </a:br>
            <a:r>
              <a:rPr lang="en-US" sz="3000" b="1" kern="0">
                <a:solidFill>
                  <a:srgbClr val="01A4A2"/>
                </a:solidFill>
                <a:latin typeface="Century Gothic" panose="020B0502020202020204" pitchFamily="34" charset="0"/>
                <a:cs typeface="Calibri"/>
              </a:rPr>
              <a:t>Birthplace</a:t>
            </a:r>
            <a:r>
              <a:rPr lang="en-US" sz="3000" kern="0">
                <a:solidFill>
                  <a:schemeClr val="bg1"/>
                </a:solidFill>
                <a:latin typeface="Calibri"/>
                <a:cs typeface="Calibri"/>
              </a:rPr>
              <a:t> </a:t>
            </a:r>
            <a:br>
              <a:rPr lang="en-US" sz="3000" kern="0">
                <a:solidFill>
                  <a:schemeClr val="bg1"/>
                </a:solidFill>
                <a:latin typeface="Calibri"/>
                <a:cs typeface="Calibri"/>
              </a:rPr>
            </a:br>
            <a:r>
              <a:rPr lang="en-US" sz="1650" kern="0">
                <a:solidFill>
                  <a:schemeClr val="bg1"/>
                </a:solidFill>
                <a:latin typeface="Calibri"/>
                <a:cs typeface="Calibri"/>
              </a:rPr>
              <a:t>of the </a:t>
            </a:r>
            <a:br>
              <a:rPr lang="en-US" sz="3000" kern="0">
                <a:solidFill>
                  <a:schemeClr val="bg1"/>
                </a:solidFill>
                <a:latin typeface="Calibri"/>
                <a:cs typeface="Calibri"/>
              </a:rPr>
            </a:br>
            <a:r>
              <a:rPr lang="en-US" sz="3000" b="1" kern="0">
                <a:solidFill>
                  <a:srgbClr val="F4904C"/>
                </a:solidFill>
                <a:latin typeface="Calibri"/>
                <a:cs typeface="Calibri"/>
              </a:rPr>
              <a:t>WORLD WIDE WEB</a:t>
            </a:r>
            <a:endParaRPr lang="en-GB" sz="3000" kern="0" dirty="0">
              <a:solidFill>
                <a:srgbClr val="F4904C"/>
              </a:solidFill>
              <a:latin typeface="Calibri"/>
              <a:cs typeface="Calibri"/>
            </a:endParaRPr>
          </a:p>
        </p:txBody>
      </p:sp>
    </p:spTree>
    <p:extLst>
      <p:ext uri="{BB962C8B-B14F-4D97-AF65-F5344CB8AC3E}">
        <p14:creationId xmlns:p14="http://schemas.microsoft.com/office/powerpoint/2010/main" val="20862761"/>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lhc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5454" y="1106581"/>
            <a:ext cx="4040427"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Στιγμιότυπο 2015-07-07, 7.17.04 μ.μ..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06581"/>
            <a:ext cx="2702719"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3" name="Slide Number Placeholder 17"/>
          <p:cNvSpPr txBox="1">
            <a:spLocks/>
          </p:cNvSpPr>
          <p:nvPr/>
        </p:nvSpPr>
        <p:spPr bwMode="auto">
          <a:xfrm>
            <a:off x="7618810" y="4510087"/>
            <a:ext cx="385763" cy="20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spcBef>
                <a:spcPct val="20000"/>
              </a:spcBef>
              <a:buChar char="•"/>
              <a:defRPr sz="3200">
                <a:solidFill>
                  <a:schemeClr val="tx1"/>
                </a:solidFill>
                <a:latin typeface="Arial" panose="020B0604020202020204" pitchFamily="34" charset="0"/>
              </a:defRPr>
            </a:lvl1pPr>
            <a:lvl2pPr marL="741363" indent="-284163" defTabSz="457200">
              <a:spcBef>
                <a:spcPct val="20000"/>
              </a:spcBef>
              <a:buChar char="–"/>
              <a:defRPr sz="2800">
                <a:solidFill>
                  <a:schemeClr val="tx1"/>
                </a:solidFill>
                <a:latin typeface="Arial" panose="020B0604020202020204" pitchFamily="34" charset="0"/>
              </a:defRPr>
            </a:lvl2pPr>
            <a:lvl3pPr marL="1141413" indent="-227013" defTabSz="457200">
              <a:spcBef>
                <a:spcPct val="20000"/>
              </a:spcBef>
              <a:buChar char="•"/>
              <a:defRPr sz="2400">
                <a:solidFill>
                  <a:schemeClr val="tx1"/>
                </a:solidFill>
                <a:latin typeface="Arial" panose="020B0604020202020204" pitchFamily="34" charset="0"/>
              </a:defRPr>
            </a:lvl3pPr>
            <a:lvl4pPr marL="1598613" indent="-227013" defTabSz="457200">
              <a:spcBef>
                <a:spcPct val="20000"/>
              </a:spcBef>
              <a:buChar char="–"/>
              <a:defRPr sz="2000">
                <a:solidFill>
                  <a:schemeClr val="tx1"/>
                </a:solidFill>
                <a:latin typeface="Arial" panose="020B0604020202020204" pitchFamily="34" charset="0"/>
              </a:defRPr>
            </a:lvl4pPr>
            <a:lvl5pPr marL="2055813" indent="-227013" defTabSz="457200">
              <a:spcBef>
                <a:spcPct val="20000"/>
              </a:spcBef>
              <a:buChar char="»"/>
              <a:defRPr sz="2000">
                <a:solidFill>
                  <a:schemeClr val="tx1"/>
                </a:solidFill>
                <a:latin typeface="Arial" panose="020B0604020202020204" pitchFamily="34" charset="0"/>
              </a:defRPr>
            </a:lvl5pPr>
            <a:lvl6pPr marL="25130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02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74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46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50A10E2-8513-40FA-81D6-1A798AB950B1}" type="slidenum">
              <a:rPr lang="en-US" altLang="en-US" sz="1125" b="1">
                <a:solidFill>
                  <a:srgbClr val="898989"/>
                </a:solidFill>
              </a:rPr>
              <a:pPr algn="r" eaLnBrk="1" hangingPunct="1">
                <a:spcBef>
                  <a:spcPct val="0"/>
                </a:spcBef>
                <a:buFontTx/>
                <a:buNone/>
              </a:pPr>
              <a:t>32</a:t>
            </a:fld>
            <a:endParaRPr lang="en-US" altLang="en-US" sz="1125" b="1">
              <a:solidFill>
                <a:srgbClr val="898989"/>
              </a:solidFill>
            </a:endParaRPr>
          </a:p>
        </p:txBody>
      </p:sp>
      <p:sp>
        <p:nvSpPr>
          <p:cNvPr id="11" name="TextBox 4"/>
          <p:cNvSpPr txBox="1">
            <a:spLocks noChangeArrowheads="1"/>
          </p:cNvSpPr>
          <p:nvPr/>
        </p:nvSpPr>
        <p:spPr bwMode="auto">
          <a:xfrm>
            <a:off x="1412081" y="85934"/>
            <a:ext cx="6399610" cy="415498"/>
          </a:xfrm>
          <a:prstGeom prst="rect">
            <a:avLst/>
          </a:prstGeom>
          <a:noFill/>
          <a:ln w="9525">
            <a:noFill/>
            <a:miter lim="800000"/>
            <a:headEnd/>
            <a:tailEnd/>
          </a:ln>
        </p:spPr>
        <p:txBody>
          <a:bodyPr>
            <a:spAutoFit/>
          </a:bodyPr>
          <a:lstStyle/>
          <a:p>
            <a:pPr algn="ctr">
              <a:defRPr/>
            </a:pPr>
            <a:r>
              <a:rPr lang="en-GB" sz="2100" b="1" i="1" dirty="0"/>
              <a:t>GRID </a:t>
            </a:r>
            <a:r>
              <a:rPr lang="bg-BG" sz="2100" b="1" i="1" dirty="0"/>
              <a:t>технологии за анализ на данни</a:t>
            </a:r>
            <a:endParaRPr lang="en-US" sz="2100" b="1" i="1" dirty="0"/>
          </a:p>
        </p:txBody>
      </p:sp>
      <p:pic>
        <p:nvPicPr>
          <p:cNvPr id="13" name="Picture 1" descr="Screen Shot 2012-12-11 at 11.55.5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21231" y="1095358"/>
            <a:ext cx="2622770" cy="267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0655" y="476635"/>
            <a:ext cx="9010007" cy="646331"/>
          </a:xfrm>
          <a:prstGeom prst="rect">
            <a:avLst/>
          </a:prstGeom>
          <a:noFill/>
          <a:effectLst/>
        </p:spPr>
        <p:txBody>
          <a:bodyPr wrap="square">
            <a:spAutoFit/>
          </a:bodyPr>
          <a:lstStyle/>
          <a:p>
            <a:pPr defTabSz="457200" fontAlgn="auto">
              <a:spcBef>
                <a:spcPts val="600"/>
              </a:spcBef>
              <a:spcAft>
                <a:spcPts val="0"/>
              </a:spcAft>
              <a:defRPr/>
            </a:pPr>
            <a:r>
              <a:rPr lang="bg-BG" dirty="0">
                <a:solidFill>
                  <a:schemeClr val="tx2"/>
                </a:solidFill>
                <a:latin typeface="Arial"/>
              </a:rPr>
              <a:t>И</a:t>
            </a:r>
            <a:r>
              <a:rPr lang="ru-RU" dirty="0">
                <a:solidFill>
                  <a:schemeClr val="tx2"/>
                </a:solidFill>
                <a:latin typeface="Arial"/>
              </a:rPr>
              <a:t>зграждат нова инфраструктура, разпространена по целия свят, която предоставя  непрекъснат достъп до изчислителни ресурси и ресурси за съхранение на данни</a:t>
            </a:r>
            <a:endParaRPr lang="en-GB" dirty="0">
              <a:solidFill>
                <a:schemeClr val="tx2"/>
              </a:solidFill>
              <a:latin typeface="Arial"/>
            </a:endParaRPr>
          </a:p>
        </p:txBody>
      </p:sp>
      <p:sp>
        <p:nvSpPr>
          <p:cNvPr id="10" name="Rectangle 9"/>
          <p:cNvSpPr/>
          <p:nvPr/>
        </p:nvSpPr>
        <p:spPr>
          <a:xfrm>
            <a:off x="0" y="4417728"/>
            <a:ext cx="9144000" cy="72909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a:spLocks noChangeArrowheads="1"/>
          </p:cNvSpPr>
          <p:nvPr/>
        </p:nvSpPr>
        <p:spPr bwMode="auto">
          <a:xfrm>
            <a:off x="5098977" y="3889727"/>
            <a:ext cx="52708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buFont typeface="Arial" panose="020B0604020202020204" pitchFamily="34" charset="0"/>
              <a:buChar char="•"/>
            </a:pPr>
            <a:r>
              <a:rPr lang="en-US" altLang="en-US" sz="1500" b="1" dirty="0">
                <a:solidFill>
                  <a:schemeClr val="tx2"/>
                </a:solidFill>
              </a:rPr>
              <a:t>1</a:t>
            </a:r>
            <a:r>
              <a:rPr lang="bg-BG" altLang="en-US" sz="1500" b="1" dirty="0">
                <a:solidFill>
                  <a:schemeClr val="tx2"/>
                </a:solidFill>
              </a:rPr>
              <a:t>7</a:t>
            </a:r>
            <a:r>
              <a:rPr lang="en-US" altLang="en-US" sz="1500" b="1" dirty="0">
                <a:solidFill>
                  <a:schemeClr val="tx2"/>
                </a:solidFill>
              </a:rPr>
              <a:t>0 </a:t>
            </a:r>
            <a:r>
              <a:rPr lang="bg-BG" altLang="en-US" sz="1500" b="1" dirty="0">
                <a:solidFill>
                  <a:schemeClr val="tx2"/>
                </a:solidFill>
              </a:rPr>
              <a:t>научно иследователски звена</a:t>
            </a:r>
          </a:p>
          <a:p>
            <a:pPr>
              <a:buFont typeface="Arial" panose="020B0604020202020204" pitchFamily="34" charset="0"/>
              <a:buChar char="•"/>
            </a:pPr>
            <a:r>
              <a:rPr lang="en-US" altLang="en-US" sz="1500" b="1" dirty="0">
                <a:solidFill>
                  <a:schemeClr val="tx2"/>
                </a:solidFill>
              </a:rPr>
              <a:t> </a:t>
            </a:r>
            <a:r>
              <a:rPr lang="bg-BG" altLang="en-US" sz="1500" b="1" dirty="0">
                <a:solidFill>
                  <a:schemeClr val="tx2"/>
                </a:solidFill>
              </a:rPr>
              <a:t>40</a:t>
            </a:r>
            <a:r>
              <a:rPr lang="en-US" altLang="en-US" sz="1500" b="1" dirty="0">
                <a:solidFill>
                  <a:schemeClr val="tx2"/>
                </a:solidFill>
              </a:rPr>
              <a:t> </a:t>
            </a:r>
            <a:r>
              <a:rPr lang="bg-BG" altLang="en-US" sz="1500" b="1" dirty="0">
                <a:solidFill>
                  <a:schemeClr val="tx2"/>
                </a:solidFill>
              </a:rPr>
              <a:t>държави</a:t>
            </a:r>
          </a:p>
          <a:p>
            <a:pPr>
              <a:buFont typeface="Arial" panose="020B0604020202020204" pitchFamily="34" charset="0"/>
              <a:buChar char="•"/>
            </a:pPr>
            <a:r>
              <a:rPr lang="bg-BG" altLang="en-US" sz="1500" b="1" dirty="0">
                <a:solidFill>
                  <a:schemeClr val="tx2"/>
                </a:solidFill>
              </a:rPr>
              <a:t>50</a:t>
            </a:r>
            <a:r>
              <a:rPr lang="en-US" altLang="en-US" sz="1500" b="1" dirty="0">
                <a:solidFill>
                  <a:schemeClr val="tx2"/>
                </a:solidFill>
              </a:rPr>
              <a:t>0</a:t>
            </a:r>
            <a:r>
              <a:rPr lang="bg-BG" altLang="en-US" sz="1500" b="1" dirty="0">
                <a:solidFill>
                  <a:schemeClr val="tx2"/>
                </a:solidFill>
              </a:rPr>
              <a:t> </a:t>
            </a:r>
            <a:r>
              <a:rPr lang="en-US" altLang="en-US" sz="1500" b="1" dirty="0">
                <a:solidFill>
                  <a:schemeClr val="tx2"/>
                </a:solidFill>
              </a:rPr>
              <a:t>PB </a:t>
            </a:r>
            <a:r>
              <a:rPr lang="bg-BG" altLang="en-US" sz="1500" b="1" dirty="0">
                <a:solidFill>
                  <a:schemeClr val="tx2"/>
                </a:solidFill>
              </a:rPr>
              <a:t>данни за съхранение</a:t>
            </a:r>
          </a:p>
          <a:p>
            <a:pPr>
              <a:buFont typeface="Arial" panose="020B0604020202020204" pitchFamily="34" charset="0"/>
              <a:buChar char="•"/>
            </a:pPr>
            <a:r>
              <a:rPr lang="en-GB" altLang="en-US" sz="1500" b="1" dirty="0">
                <a:solidFill>
                  <a:schemeClr val="tx2"/>
                </a:solidFill>
              </a:rPr>
              <a:t>&gt; 2 </a:t>
            </a:r>
            <a:r>
              <a:rPr lang="bg-BG" altLang="en-US" sz="1500" b="1" dirty="0">
                <a:solidFill>
                  <a:schemeClr val="tx2"/>
                </a:solidFill>
              </a:rPr>
              <a:t>милиона задачи за обработка/ден</a:t>
            </a:r>
            <a:endParaRPr lang="en-US" altLang="en-US" sz="1500" b="1" dirty="0">
              <a:solidFill>
                <a:schemeClr val="tx2"/>
              </a:solidFill>
            </a:endParaRPr>
          </a:p>
        </p:txBody>
      </p:sp>
      <p:sp>
        <p:nvSpPr>
          <p:cNvPr id="12" name="TextBox 11"/>
          <p:cNvSpPr txBox="1"/>
          <p:nvPr/>
        </p:nvSpPr>
        <p:spPr>
          <a:xfrm>
            <a:off x="0" y="3887170"/>
            <a:ext cx="4968875" cy="1200329"/>
          </a:xfrm>
          <a:prstGeom prst="rect">
            <a:avLst/>
          </a:prstGeom>
          <a:noFill/>
        </p:spPr>
        <p:txBody>
          <a:bodyPr>
            <a:spAutoFit/>
          </a:bodyPr>
          <a:lstStyle/>
          <a:p>
            <a:pPr fontAlgn="auto">
              <a:spcBef>
                <a:spcPts val="0"/>
              </a:spcBef>
              <a:spcAft>
                <a:spcPts val="0"/>
              </a:spcAft>
              <a:defRPr/>
            </a:pPr>
            <a:r>
              <a:rPr lang="en-US" sz="1200" b="1" u="sng" dirty="0">
                <a:solidFill>
                  <a:schemeClr val="tx2"/>
                </a:solidFill>
                <a:latin typeface="+mn-lt"/>
              </a:rPr>
              <a:t>Tier-0 (CERN): </a:t>
            </a:r>
            <a:r>
              <a:rPr lang="ru-RU" sz="1200" b="1" dirty="0">
                <a:solidFill>
                  <a:schemeClr val="tx2"/>
                </a:solidFill>
                <a:latin typeface="+mn-lt"/>
              </a:rPr>
              <a:t>записване на данни, реконструкции на събития и разпространение на данните към следващите нива</a:t>
            </a:r>
          </a:p>
          <a:p>
            <a:pPr fontAlgn="auto">
              <a:spcBef>
                <a:spcPts val="0"/>
              </a:spcBef>
              <a:spcAft>
                <a:spcPts val="0"/>
              </a:spcAft>
              <a:defRPr/>
            </a:pPr>
            <a:endParaRPr lang="ru-RU" sz="1200" b="1" dirty="0">
              <a:solidFill>
                <a:schemeClr val="tx2"/>
              </a:solidFill>
            </a:endParaRPr>
          </a:p>
          <a:p>
            <a:pPr>
              <a:defRPr/>
            </a:pPr>
            <a:r>
              <a:rPr lang="en-US" sz="1200" b="1" u="sng" dirty="0">
                <a:solidFill>
                  <a:schemeClr val="tx2"/>
                </a:solidFill>
              </a:rPr>
              <a:t>Tier-1</a:t>
            </a:r>
            <a:r>
              <a:rPr lang="en-US" sz="1200" b="1" dirty="0">
                <a:solidFill>
                  <a:schemeClr val="tx2"/>
                </a:solidFill>
              </a:rPr>
              <a:t>: </a:t>
            </a:r>
            <a:r>
              <a:rPr lang="ru-RU" sz="1200" b="1" dirty="0">
                <a:solidFill>
                  <a:schemeClr val="tx2"/>
                </a:solidFill>
              </a:rPr>
              <a:t>съхранение и обработка на данни</a:t>
            </a:r>
          </a:p>
          <a:p>
            <a:pPr>
              <a:defRPr/>
            </a:pPr>
            <a:endParaRPr lang="ru-RU" sz="1200" b="1" dirty="0">
              <a:solidFill>
                <a:schemeClr val="tx2"/>
              </a:solidFill>
            </a:endParaRPr>
          </a:p>
          <a:p>
            <a:pPr>
              <a:defRPr/>
            </a:pPr>
            <a:r>
              <a:rPr lang="en-US" sz="1200" b="1" u="sng" dirty="0">
                <a:solidFill>
                  <a:schemeClr val="tx2"/>
                </a:solidFill>
              </a:rPr>
              <a:t>Tier-2</a:t>
            </a:r>
            <a:r>
              <a:rPr lang="en-US" sz="1200" b="1" dirty="0">
                <a:solidFill>
                  <a:schemeClr val="tx2"/>
                </a:solidFill>
              </a:rPr>
              <a:t>: </a:t>
            </a:r>
            <a:r>
              <a:rPr lang="ru-RU" sz="1200" b="1" dirty="0">
                <a:solidFill>
                  <a:schemeClr val="tx2"/>
                </a:solidFill>
              </a:rPr>
              <a:t>симулации и анализи за крайни потребители</a:t>
            </a:r>
          </a:p>
        </p:txBody>
      </p:sp>
    </p:spTree>
    <p:extLst>
      <p:ext uri="{BB962C8B-B14F-4D97-AF65-F5344CB8AC3E}">
        <p14:creationId xmlns:p14="http://schemas.microsoft.com/office/powerpoint/2010/main" val="395338066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1" descr="Screen Shot 2012-12-11 at 11.55.5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2870" y="531790"/>
            <a:ext cx="4520188" cy="461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3" name="Text Box 8"/>
          <p:cNvSpPr txBox="1">
            <a:spLocks noChangeArrowheads="1"/>
          </p:cNvSpPr>
          <p:nvPr/>
        </p:nvSpPr>
        <p:spPr bwMode="auto">
          <a:xfrm>
            <a:off x="5166122" y="400091"/>
            <a:ext cx="2862263" cy="412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spAutoFit/>
          </a:bodyPr>
          <a:lstStyle>
            <a:lvl1pPr marL="342900" indent="-342900">
              <a:defRPr sz="2400">
                <a:solidFill>
                  <a:schemeClr val="tx1"/>
                </a:solidFill>
                <a:latin typeface="Arial" panose="020B0604020202020204" pitchFamily="34" charset="0"/>
              </a:defRPr>
            </a:lvl1pPr>
            <a:lvl2pPr marL="741363"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lvl="1" eaLnBrk="1" hangingPunct="1">
              <a:lnSpc>
                <a:spcPct val="150000"/>
              </a:lnSpc>
              <a:buFont typeface="Wingdings" panose="05000000000000000000" pitchFamily="2" charset="2"/>
              <a:buChar char="ü"/>
            </a:pPr>
            <a:r>
              <a:rPr lang="bg-BG" altLang="en-US" sz="1350" b="1" dirty="0">
                <a:solidFill>
                  <a:srgbClr val="000000"/>
                </a:solidFill>
              </a:rPr>
              <a:t>Археология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Астрономия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Гражданска защита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Компютърна химия</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Науки за земята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Финанси</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Ядрен синтез</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Геофизика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Физика на високите енергии</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Обществени  науки</a:t>
            </a:r>
          </a:p>
          <a:p>
            <a:pPr lvl="1" eaLnBrk="1" hangingPunct="1">
              <a:lnSpc>
                <a:spcPct val="150000"/>
              </a:lnSpc>
              <a:buFont typeface="Wingdings" panose="05000000000000000000" pitchFamily="2" charset="2"/>
              <a:buChar char="ü"/>
            </a:pPr>
            <a:r>
              <a:rPr lang="bg-BG" altLang="en-US" sz="1350" b="1" dirty="0">
                <a:solidFill>
                  <a:srgbClr val="000000"/>
                </a:solidFill>
              </a:rPr>
              <a:t>Медицина</a:t>
            </a:r>
            <a:endParaRPr lang="en-GB" altLang="en-US" sz="1350" b="1" dirty="0">
              <a:solidFill>
                <a:srgbClr val="000000"/>
              </a:solidFill>
            </a:endParaRPr>
          </a:p>
        </p:txBody>
      </p:sp>
      <p:sp>
        <p:nvSpPr>
          <p:cNvPr id="16" name="Text Box 3"/>
          <p:cNvSpPr txBox="1">
            <a:spLocks noChangeArrowheads="1"/>
          </p:cNvSpPr>
          <p:nvPr/>
        </p:nvSpPr>
        <p:spPr bwMode="auto">
          <a:xfrm>
            <a:off x="2303860" y="33338"/>
            <a:ext cx="4389834" cy="461622"/>
          </a:xfrm>
          <a:prstGeom prst="rect">
            <a:avLst/>
          </a:prstGeom>
          <a:noFill/>
          <a:ln w="9525">
            <a:noFill/>
            <a:miter lim="800000"/>
            <a:headEnd/>
            <a:tailEnd/>
          </a:ln>
        </p:spPr>
        <p:txBody>
          <a:bodyPr lIns="68537" tIns="34269" rIns="68537" bIns="34269">
            <a:spAutoFit/>
          </a:bodyPr>
          <a:lstStyle/>
          <a:p>
            <a:pPr algn="ctr" eaLnBrk="1" hangingPunct="1">
              <a:defRPr/>
            </a:pPr>
            <a:r>
              <a:rPr lang="en-GB" sz="2550" b="1" i="1" dirty="0">
                <a:solidFill>
                  <a:srgbClr val="002F53"/>
                </a:solidFill>
                <a:effectLst>
                  <a:outerShdw blurRad="38100" dist="38100" dir="2700000" algn="tl">
                    <a:srgbClr val="000000">
                      <a:alpha val="43137"/>
                    </a:srgbClr>
                  </a:outerShdw>
                </a:effectLst>
                <a:latin typeface="Arial"/>
              </a:rPr>
              <a:t>GRID</a:t>
            </a:r>
            <a:r>
              <a:rPr lang="bg-BG" sz="2550" b="1" i="1" dirty="0">
                <a:solidFill>
                  <a:srgbClr val="002F53"/>
                </a:solidFill>
                <a:effectLst>
                  <a:outerShdw blurRad="38100" dist="38100" dir="2700000" algn="tl">
                    <a:srgbClr val="000000">
                      <a:alpha val="43137"/>
                    </a:srgbClr>
                  </a:outerShdw>
                </a:effectLst>
                <a:latin typeface="Arial"/>
              </a:rPr>
              <a:t> Приложения</a:t>
            </a:r>
            <a:r>
              <a:rPr lang="en-US" sz="2550" b="1" i="1" dirty="0">
                <a:solidFill>
                  <a:srgbClr val="002F53"/>
                </a:solidFill>
                <a:effectLst>
                  <a:outerShdw blurRad="38100" dist="38100" dir="2700000" algn="tl">
                    <a:srgbClr val="000000">
                      <a:alpha val="43137"/>
                    </a:srgbClr>
                  </a:outerShdw>
                </a:effectLst>
                <a:latin typeface="Arial"/>
              </a:rPr>
              <a:t> </a:t>
            </a:r>
          </a:p>
        </p:txBody>
      </p:sp>
    </p:spTree>
    <p:extLst>
      <p:ext uri="{BB962C8B-B14F-4D97-AF65-F5344CB8AC3E}">
        <p14:creationId xmlns:p14="http://schemas.microsoft.com/office/powerpoint/2010/main" val="51942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3"/>
          <p:cNvSpPr txBox="1">
            <a:spLocks noChangeArrowheads="1"/>
          </p:cNvSpPr>
          <p:nvPr/>
        </p:nvSpPr>
        <p:spPr bwMode="auto">
          <a:xfrm>
            <a:off x="2303860" y="-7122"/>
            <a:ext cx="4389834" cy="461622"/>
          </a:xfrm>
          <a:prstGeom prst="rect">
            <a:avLst/>
          </a:prstGeom>
          <a:noFill/>
          <a:ln w="9525">
            <a:noFill/>
            <a:miter lim="800000"/>
            <a:headEnd/>
            <a:tailEnd/>
          </a:ln>
        </p:spPr>
        <p:txBody>
          <a:bodyPr lIns="68537" tIns="34269" rIns="68537" bIns="34269">
            <a:spAutoFit/>
          </a:bodyPr>
          <a:lstStyle/>
          <a:p>
            <a:pPr algn="ctr" eaLnBrk="1" hangingPunct="1">
              <a:defRPr/>
            </a:pPr>
            <a:r>
              <a:rPr lang="bg-BG" sz="2550" b="1" i="1" dirty="0">
                <a:solidFill>
                  <a:srgbClr val="002F53"/>
                </a:solidFill>
                <a:effectLst>
                  <a:outerShdw blurRad="38100" dist="38100" dir="2700000" algn="tl">
                    <a:srgbClr val="000000">
                      <a:alpha val="43137"/>
                    </a:srgbClr>
                  </a:outerShdw>
                </a:effectLst>
                <a:latin typeface="Arial"/>
              </a:rPr>
              <a:t>Медицински приложения</a:t>
            </a:r>
            <a:endParaRPr lang="en-US" sz="2550" b="1" i="1" dirty="0">
              <a:solidFill>
                <a:srgbClr val="002F53"/>
              </a:solidFill>
              <a:effectLst>
                <a:outerShdw blurRad="38100" dist="38100" dir="2700000" algn="tl">
                  <a:srgbClr val="000000">
                    <a:alpha val="43137"/>
                  </a:srgbClr>
                </a:outerShdw>
              </a:effectLst>
              <a:latin typeface="Arial"/>
            </a:endParaRPr>
          </a:p>
        </p:txBody>
      </p:sp>
      <p:sp>
        <p:nvSpPr>
          <p:cNvPr id="4" name="TextBox 3">
            <a:extLst>
              <a:ext uri="{FF2B5EF4-FFF2-40B4-BE49-F238E27FC236}">
                <a16:creationId xmlns:a16="http://schemas.microsoft.com/office/drawing/2014/main" id="{8519537B-7C23-90E6-41EC-856530B10A43}"/>
              </a:ext>
            </a:extLst>
          </p:cNvPr>
          <p:cNvSpPr txBox="1"/>
          <p:nvPr/>
        </p:nvSpPr>
        <p:spPr>
          <a:xfrm>
            <a:off x="1084428" y="537963"/>
            <a:ext cx="7424789" cy="353943"/>
          </a:xfrm>
          <a:prstGeom prst="rect">
            <a:avLst/>
          </a:prstGeom>
          <a:noFill/>
        </p:spPr>
        <p:txBody>
          <a:bodyPr wrap="none">
            <a:spAutoFit/>
          </a:bodyPr>
          <a:lstStyle/>
          <a:p>
            <a:pPr defTabSz="685800" fontAlgn="base">
              <a:spcBef>
                <a:spcPct val="0"/>
              </a:spcBef>
              <a:spcAft>
                <a:spcPct val="0"/>
              </a:spcAft>
              <a:defRPr/>
            </a:pPr>
            <a:r>
              <a:rPr lang="bg-BG" sz="1700" b="1" dirty="0">
                <a:latin typeface="Arial" charset="0"/>
                <a:ea typeface="ＭＳ Ｐゴシック" charset="-128"/>
              </a:rPr>
              <a:t>Използване на физика, биология и медицина в борбата срещу рак</a:t>
            </a:r>
            <a:endParaRPr lang="en-GB" sz="1700" b="1" dirty="0">
              <a:latin typeface="Arial" charset="0"/>
              <a:ea typeface="ＭＳ Ｐゴシック" charset="-128"/>
            </a:endParaRPr>
          </a:p>
        </p:txBody>
      </p:sp>
      <p:grpSp>
        <p:nvGrpSpPr>
          <p:cNvPr id="5" name="Group 45">
            <a:extLst>
              <a:ext uri="{FF2B5EF4-FFF2-40B4-BE49-F238E27FC236}">
                <a16:creationId xmlns:a16="http://schemas.microsoft.com/office/drawing/2014/main" id="{73EFF0B9-B6B3-263D-1C5C-E0901D1F56C5}"/>
              </a:ext>
            </a:extLst>
          </p:cNvPr>
          <p:cNvGrpSpPr>
            <a:grpSpLocks/>
          </p:cNvGrpSpPr>
          <p:nvPr/>
        </p:nvGrpSpPr>
        <p:grpSpPr bwMode="auto">
          <a:xfrm>
            <a:off x="954116" y="975369"/>
            <a:ext cx="7685411" cy="1934854"/>
            <a:chOff x="0" y="1811477"/>
            <a:chExt cx="7620000" cy="2579649"/>
          </a:xfrm>
        </p:grpSpPr>
        <p:pic>
          <p:nvPicPr>
            <p:cNvPr id="6" name="Picture 2" descr="Capture-003924web">
              <a:extLst>
                <a:ext uri="{FF2B5EF4-FFF2-40B4-BE49-F238E27FC236}">
                  <a16:creationId xmlns:a16="http://schemas.microsoft.com/office/drawing/2014/main" id="{9665E097-C781-5AFE-64B9-A8507DFC6100}"/>
                </a:ext>
              </a:extLst>
            </p:cNvPr>
            <p:cNvPicPr>
              <a:picLocks noChangeAspect="1" noChangeArrowheads="1"/>
            </p:cNvPicPr>
            <p:nvPr/>
          </p:nvPicPr>
          <p:blipFill>
            <a:blip r:embed="rId2"/>
            <a:srcRect/>
            <a:stretch>
              <a:fillRect/>
            </a:stretch>
          </p:blipFill>
          <p:spPr bwMode="auto">
            <a:xfrm>
              <a:off x="425323" y="1828939"/>
              <a:ext cx="2137744" cy="1469936"/>
            </a:xfrm>
            <a:prstGeom prst="rect">
              <a:avLst/>
            </a:prstGeom>
            <a:noFill/>
            <a:ln w="9525">
              <a:noFill/>
              <a:miter lim="800000"/>
              <a:headEnd/>
              <a:tailEnd/>
            </a:ln>
            <a:effectLst>
              <a:outerShdw blurRad="50800" dist="38100" dir="2700000">
                <a:srgbClr val="000000">
                  <a:alpha val="43000"/>
                </a:srgbClr>
              </a:outerShdw>
            </a:effectLst>
          </p:spPr>
        </p:pic>
        <p:sp>
          <p:nvSpPr>
            <p:cNvPr id="7" name="TextBox 6">
              <a:extLst>
                <a:ext uri="{FF2B5EF4-FFF2-40B4-BE49-F238E27FC236}">
                  <a16:creationId xmlns:a16="http://schemas.microsoft.com/office/drawing/2014/main" id="{B74F7B11-A025-1041-3DF7-206DAC208929}"/>
                </a:ext>
              </a:extLst>
            </p:cNvPr>
            <p:cNvSpPr txBox="1"/>
            <p:nvPr/>
          </p:nvSpPr>
          <p:spPr>
            <a:xfrm>
              <a:off x="0" y="3276651"/>
              <a:ext cx="3277246" cy="615516"/>
            </a:xfrm>
            <a:prstGeom prst="rect">
              <a:avLst/>
            </a:prstGeom>
            <a:noFill/>
          </p:spPr>
          <p:txBody>
            <a:bodyPr>
              <a:spAutoFit/>
            </a:bodyPr>
            <a:lstStyle/>
            <a:p>
              <a:pPr algn="ctr" defTabSz="685800" fontAlgn="base">
                <a:spcBef>
                  <a:spcPct val="0"/>
                </a:spcBef>
                <a:spcAft>
                  <a:spcPct val="0"/>
                </a:spcAft>
                <a:defRPr/>
              </a:pPr>
              <a:r>
                <a:rPr lang="en-US" sz="1200" dirty="0">
                  <a:latin typeface="Arial" charset="0"/>
                  <a:ea typeface="ＭＳ Ｐゴシック" charset="-128"/>
                </a:rPr>
                <a:t>~30’000 </a:t>
              </a:r>
              <a:r>
                <a:rPr lang="bg-BG" sz="1200" dirty="0">
                  <a:latin typeface="Arial" charset="0"/>
                  <a:ea typeface="ＭＳ Ｐゴシック" charset="-128"/>
                </a:rPr>
                <a:t>ускорители по света</a:t>
              </a:r>
              <a:endParaRPr lang="en-US" sz="1200" dirty="0">
                <a:latin typeface="Arial" charset="0"/>
                <a:ea typeface="ＭＳ Ｐゴシック" charset="-128"/>
              </a:endParaRPr>
            </a:p>
            <a:p>
              <a:pPr algn="ctr" defTabSz="685800" fontAlgn="base">
                <a:spcBef>
                  <a:spcPct val="0"/>
                </a:spcBef>
                <a:spcAft>
                  <a:spcPct val="0"/>
                </a:spcAft>
                <a:defRPr/>
              </a:pPr>
              <a:r>
                <a:rPr lang="en-US" sz="1200" dirty="0">
                  <a:latin typeface="Arial" charset="0"/>
                  <a:ea typeface="ＭＳ Ｐゴシック" charset="-128"/>
                </a:rPr>
                <a:t>~17’000 </a:t>
              </a:r>
              <a:r>
                <a:rPr lang="bg-BG" sz="1200" dirty="0">
                  <a:latin typeface="Arial" charset="0"/>
                  <a:ea typeface="ＭＳ Ｐゴシック" charset="-128"/>
                </a:rPr>
                <a:t>се използват за медицина</a:t>
              </a:r>
              <a:endParaRPr lang="en-US" sz="1200" dirty="0">
                <a:latin typeface="Arial" charset="0"/>
                <a:ea typeface="ＭＳ Ｐゴシック" charset="-128"/>
              </a:endParaRPr>
            </a:p>
          </p:txBody>
        </p:sp>
        <p:sp>
          <p:nvSpPr>
            <p:cNvPr id="8" name="TextBox 7">
              <a:extLst>
                <a:ext uri="{FF2B5EF4-FFF2-40B4-BE49-F238E27FC236}">
                  <a16:creationId xmlns:a16="http://schemas.microsoft.com/office/drawing/2014/main" id="{E544D039-D5C7-FA68-B0BB-3CCF1668F41C}"/>
                </a:ext>
              </a:extLst>
            </p:cNvPr>
            <p:cNvSpPr txBox="1"/>
            <p:nvPr/>
          </p:nvSpPr>
          <p:spPr>
            <a:xfrm>
              <a:off x="3269174" y="1811477"/>
              <a:ext cx="2657762" cy="553964"/>
            </a:xfrm>
            <a:prstGeom prst="rect">
              <a:avLst/>
            </a:prstGeom>
            <a:noFill/>
          </p:spPr>
          <p:txBody>
            <a:bodyPr wrap="none">
              <a:spAutoFit/>
            </a:bodyPr>
            <a:lstStyle/>
            <a:p>
              <a:pPr defTabSz="685800" fontAlgn="base">
                <a:spcBef>
                  <a:spcPct val="0"/>
                </a:spcBef>
                <a:spcAft>
                  <a:spcPct val="0"/>
                </a:spcAft>
                <a:defRPr/>
              </a:pPr>
              <a:r>
                <a:rPr lang="bg-BG" sz="2100" dirty="0">
                  <a:effectLst>
                    <a:outerShdw blurRad="38100" dist="38100" dir="2700000" algn="tl" rotWithShape="0">
                      <a:prstClr val="black"/>
                    </a:outerShdw>
                  </a:effectLst>
                  <a:latin typeface="Arial" charset="0"/>
                  <a:ea typeface="ＭＳ Ｐゴシック" charset="-128"/>
                </a:rPr>
                <a:t>Адронна терапия</a:t>
              </a:r>
              <a:endParaRPr lang="en-GB" sz="2100" dirty="0">
                <a:effectLst>
                  <a:outerShdw blurRad="38100" dist="38100" dir="2700000" algn="tl" rotWithShape="0">
                    <a:prstClr val="black"/>
                  </a:outerShdw>
                </a:effectLst>
                <a:latin typeface="Arial" charset="0"/>
                <a:ea typeface="ＭＳ Ｐゴシック" charset="-128"/>
              </a:endParaRPr>
            </a:p>
          </p:txBody>
        </p:sp>
        <p:pic>
          <p:nvPicPr>
            <p:cNvPr id="9" name="Picture 41" descr="Screen shot 2011-04-17 at 23.47.59.png">
              <a:extLst>
                <a:ext uri="{FF2B5EF4-FFF2-40B4-BE49-F238E27FC236}">
                  <a16:creationId xmlns:a16="http://schemas.microsoft.com/office/drawing/2014/main" id="{E9929E6C-DDDC-91DD-BF47-BDD1ABB81A9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438401"/>
              <a:ext cx="117882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2" descr="Screen shot 2011-04-17 at 23.48.11.png">
              <a:extLst>
                <a:ext uri="{FF2B5EF4-FFF2-40B4-BE49-F238E27FC236}">
                  <a16:creationId xmlns:a16="http://schemas.microsoft.com/office/drawing/2014/main" id="{45609959-9B82-4AB1-F7FA-78EFAA71F6B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799" y="2438400"/>
              <a:ext cx="11366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eft-Right Arrow 24">
              <a:extLst>
                <a:ext uri="{FF2B5EF4-FFF2-40B4-BE49-F238E27FC236}">
                  <a16:creationId xmlns:a16="http://schemas.microsoft.com/office/drawing/2014/main" id="{7A56769A-2A2C-66A3-BF86-A0E239925E5B}"/>
                </a:ext>
              </a:extLst>
            </p:cNvPr>
            <p:cNvSpPr/>
            <p:nvPr/>
          </p:nvSpPr>
          <p:spPr bwMode="auto">
            <a:xfrm>
              <a:off x="2627447" y="1889259"/>
              <a:ext cx="659216" cy="396851"/>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grpSp>
          <p:nvGrpSpPr>
            <p:cNvPr id="12" name="Group 31">
              <a:extLst>
                <a:ext uri="{FF2B5EF4-FFF2-40B4-BE49-F238E27FC236}">
                  <a16:creationId xmlns:a16="http://schemas.microsoft.com/office/drawing/2014/main" id="{DBD0F5D2-DCEF-886A-D4D2-6587BD3BA738}"/>
                </a:ext>
              </a:extLst>
            </p:cNvPr>
            <p:cNvGrpSpPr>
              <a:grpSpLocks/>
            </p:cNvGrpSpPr>
            <p:nvPr/>
          </p:nvGrpSpPr>
          <p:grpSpPr bwMode="auto">
            <a:xfrm>
              <a:off x="3423888" y="2349607"/>
              <a:ext cx="1630425" cy="1307993"/>
              <a:chOff x="3347688" y="2349607"/>
              <a:chExt cx="1630425" cy="1307993"/>
            </a:xfrm>
          </p:grpSpPr>
          <p:grpSp>
            <p:nvGrpSpPr>
              <p:cNvPr id="17" name="Group 43">
                <a:extLst>
                  <a:ext uri="{FF2B5EF4-FFF2-40B4-BE49-F238E27FC236}">
                    <a16:creationId xmlns:a16="http://schemas.microsoft.com/office/drawing/2014/main" id="{B4AF3C6E-09BF-D567-C4AD-E865B3649C07}"/>
                  </a:ext>
                </a:extLst>
              </p:cNvPr>
              <p:cNvGrpSpPr>
                <a:grpSpLocks/>
              </p:cNvGrpSpPr>
              <p:nvPr/>
            </p:nvGrpSpPr>
            <p:grpSpPr bwMode="auto">
              <a:xfrm>
                <a:off x="3352800" y="2349607"/>
                <a:ext cx="1625313" cy="1307993"/>
                <a:chOff x="6705600" y="2120725"/>
                <a:chExt cx="1625313" cy="1307993"/>
              </a:xfrm>
            </p:grpSpPr>
            <p:pic>
              <p:nvPicPr>
                <p:cNvPr id="19" name="Picture 8" descr="single_spot">
                  <a:extLst>
                    <a:ext uri="{FF2B5EF4-FFF2-40B4-BE49-F238E27FC236}">
                      <a16:creationId xmlns:a16="http://schemas.microsoft.com/office/drawing/2014/main" id="{10853D06-71A3-1A5C-FE56-2E9ADBFAFB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2209518"/>
                  <a:ext cx="16253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E0325374-A1F2-4F65-C2BC-F8911FDFEC71}"/>
                    </a:ext>
                  </a:extLst>
                </p:cNvPr>
                <p:cNvSpPr/>
                <p:nvPr/>
              </p:nvSpPr>
              <p:spPr>
                <a:xfrm>
                  <a:off x="7315307" y="2120725"/>
                  <a:ext cx="990169" cy="553964"/>
                </a:xfrm>
                <a:prstGeom prst="rect">
                  <a:avLst/>
                </a:prstGeom>
              </p:spPr>
              <p:txBody>
                <a:bodyPr>
                  <a:spAutoFit/>
                </a:bodyPr>
                <a:lstStyle/>
                <a:p>
                  <a:pPr algn="ctr" defTabSz="685800" fontAlgn="base">
                    <a:spcBef>
                      <a:spcPct val="0"/>
                    </a:spcBef>
                    <a:spcAft>
                      <a:spcPct val="0"/>
                    </a:spcAft>
                    <a:defRPr/>
                  </a:pPr>
                  <a:r>
                    <a:rPr lang="bg-BG" sz="1050" dirty="0">
                      <a:solidFill>
                        <a:srgbClr val="FFFF00"/>
                      </a:solidFill>
                      <a:effectLst>
                        <a:outerShdw blurRad="38100" dist="38100" dir="2700000" algn="tl" rotWithShape="0">
                          <a:prstClr val="black"/>
                        </a:outerShdw>
                      </a:effectLst>
                      <a:latin typeface="Arial" charset="0"/>
                      <a:ea typeface="ＭＳ Ｐゴシック" charset="-128"/>
                    </a:rPr>
                    <a:t>Туморна мишена</a:t>
                  </a:r>
                  <a:endParaRPr lang="en-GB" sz="1050" dirty="0">
                    <a:solidFill>
                      <a:srgbClr val="FFFF00"/>
                    </a:solidFill>
                    <a:effectLst>
                      <a:outerShdw blurRad="38100" dist="38100" dir="2700000" algn="tl" rotWithShape="0">
                        <a:prstClr val="black"/>
                      </a:outerShdw>
                    </a:effectLst>
                    <a:latin typeface="Arial" charset="0"/>
                    <a:ea typeface="ＭＳ Ｐゴシック" charset="-128"/>
                  </a:endParaRPr>
                </a:p>
              </p:txBody>
            </p:sp>
          </p:grpSp>
          <p:sp>
            <p:nvSpPr>
              <p:cNvPr id="18" name="TextBox 17">
                <a:extLst>
                  <a:ext uri="{FF2B5EF4-FFF2-40B4-BE49-F238E27FC236}">
                    <a16:creationId xmlns:a16="http://schemas.microsoft.com/office/drawing/2014/main" id="{519CA94A-8E09-9822-21EF-3EA36E2C142E}"/>
                  </a:ext>
                </a:extLst>
              </p:cNvPr>
              <p:cNvSpPr txBox="1"/>
              <p:nvPr/>
            </p:nvSpPr>
            <p:spPr>
              <a:xfrm>
                <a:off x="3347688" y="3048065"/>
                <a:ext cx="634319" cy="430861"/>
              </a:xfrm>
              <a:prstGeom prst="rect">
                <a:avLst/>
              </a:prstGeom>
              <a:noFill/>
            </p:spPr>
            <p:txBody>
              <a:bodyPr wrap="none">
                <a:spAutoFit/>
              </a:bodyPr>
              <a:lstStyle/>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Protons</a:t>
                </a:r>
              </a:p>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light ions</a:t>
                </a:r>
              </a:p>
            </p:txBody>
          </p:sp>
        </p:grpSp>
        <p:sp>
          <p:nvSpPr>
            <p:cNvPr id="13" name="TextBox 12">
              <a:extLst>
                <a:ext uri="{FF2B5EF4-FFF2-40B4-BE49-F238E27FC236}">
                  <a16:creationId xmlns:a16="http://schemas.microsoft.com/office/drawing/2014/main" id="{9CB77D16-61D3-3B64-A123-8499BB58906C}"/>
                </a:ext>
              </a:extLst>
            </p:cNvPr>
            <p:cNvSpPr txBox="1"/>
            <p:nvPr/>
          </p:nvSpPr>
          <p:spPr>
            <a:xfrm>
              <a:off x="3352585" y="3590956"/>
              <a:ext cx="4267415" cy="800170"/>
            </a:xfrm>
            <a:prstGeom prst="rect">
              <a:avLst/>
            </a:prstGeom>
            <a:noFill/>
          </p:spPr>
          <p:txBody>
            <a:bodyPr>
              <a:spAutoFit/>
            </a:bodyPr>
            <a:lstStyle/>
            <a:p>
              <a:pPr defTabSz="685800" fontAlgn="base">
                <a:spcBef>
                  <a:spcPct val="0"/>
                </a:spcBef>
                <a:spcAft>
                  <a:spcPct val="0"/>
                </a:spcAft>
                <a:defRPr/>
              </a:pPr>
              <a:r>
                <a:rPr lang="en-US" sz="1100" dirty="0">
                  <a:latin typeface="Arial" charset="0"/>
                  <a:ea typeface="ＭＳ Ｐゴシック" charset="-128"/>
                </a:rPr>
                <a:t>&gt;100’000 </a:t>
              </a:r>
              <a:r>
                <a:rPr lang="bg-BG" sz="1100" dirty="0">
                  <a:latin typeface="Arial" charset="0"/>
                  <a:ea typeface="ＭＳ Ｐゴシック" charset="-128"/>
                </a:rPr>
                <a:t>пациенти по цял свят</a:t>
              </a:r>
              <a:r>
                <a:rPr lang="en-US" sz="1100" dirty="0">
                  <a:latin typeface="Arial" charset="0"/>
                  <a:ea typeface="ＭＳ Ｐゴシック" charset="-128"/>
                </a:rPr>
                <a:t> (45 </a:t>
              </a:r>
              <a:r>
                <a:rPr lang="bg-BG" sz="1100" dirty="0">
                  <a:latin typeface="Arial" charset="0"/>
                  <a:ea typeface="ＭＳ Ｐゴシック" charset="-128"/>
                </a:rPr>
                <a:t>центъра за лечение)</a:t>
              </a:r>
              <a:endParaRPr lang="en-US" sz="1100" dirty="0">
                <a:latin typeface="Arial" charset="0"/>
                <a:ea typeface="ＭＳ Ｐゴシック" charset="-128"/>
              </a:endParaRPr>
            </a:p>
            <a:p>
              <a:pPr defTabSz="685800" fontAlgn="base">
                <a:spcBef>
                  <a:spcPct val="0"/>
                </a:spcBef>
                <a:spcAft>
                  <a:spcPct val="0"/>
                </a:spcAft>
                <a:defRPr/>
              </a:pPr>
              <a:r>
                <a:rPr lang="en-US" sz="1100" dirty="0">
                  <a:latin typeface="Arial" charset="0"/>
                  <a:ea typeface="ＭＳ Ｐゴシック" charset="-128"/>
                </a:rPr>
                <a:t>&gt;50’000 </a:t>
              </a:r>
              <a:r>
                <a:rPr lang="bg-BG" sz="1100" dirty="0">
                  <a:latin typeface="Arial" charset="0"/>
                  <a:ea typeface="ＭＳ Ｐゴシック" charset="-128"/>
                </a:rPr>
                <a:t>пациенти в Европа</a:t>
              </a:r>
              <a:r>
                <a:rPr lang="en-US" sz="1100" dirty="0">
                  <a:latin typeface="Arial" charset="0"/>
                  <a:ea typeface="ＭＳ Ｐゴシック" charset="-128"/>
                </a:rPr>
                <a:t> (14 </a:t>
              </a:r>
              <a:r>
                <a:rPr lang="bg-BG" sz="1100" dirty="0">
                  <a:latin typeface="Arial" charset="0"/>
                  <a:ea typeface="ＭＳ Ｐゴシック" charset="-128"/>
                </a:rPr>
                <a:t>центъра за лечение</a:t>
              </a:r>
              <a:r>
                <a:rPr lang="en-US" sz="1100" dirty="0">
                  <a:latin typeface="Arial" charset="0"/>
                  <a:ea typeface="ＭＳ Ｐゴシック" charset="-128"/>
                </a:rPr>
                <a:t>)</a:t>
              </a:r>
            </a:p>
          </p:txBody>
        </p:sp>
        <p:sp>
          <p:nvSpPr>
            <p:cNvPr id="14" name="TextBox 13">
              <a:extLst>
                <a:ext uri="{FF2B5EF4-FFF2-40B4-BE49-F238E27FC236}">
                  <a16:creationId xmlns:a16="http://schemas.microsoft.com/office/drawing/2014/main" id="{9402DF13-C733-88A1-5362-FA9790566029}"/>
                </a:ext>
              </a:extLst>
            </p:cNvPr>
            <p:cNvSpPr txBox="1"/>
            <p:nvPr/>
          </p:nvSpPr>
          <p:spPr>
            <a:xfrm>
              <a:off x="5486292" y="3352847"/>
              <a:ext cx="520206"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X-ray</a:t>
              </a:r>
            </a:p>
          </p:txBody>
        </p:sp>
        <p:sp>
          <p:nvSpPr>
            <p:cNvPr id="15" name="TextBox 14">
              <a:extLst>
                <a:ext uri="{FF2B5EF4-FFF2-40B4-BE49-F238E27FC236}">
                  <a16:creationId xmlns:a16="http://schemas.microsoft.com/office/drawing/2014/main" id="{4BDECC37-B713-31C8-F1E7-A3891859B328}"/>
                </a:ext>
              </a:extLst>
            </p:cNvPr>
            <p:cNvSpPr txBox="1"/>
            <p:nvPr/>
          </p:nvSpPr>
          <p:spPr>
            <a:xfrm>
              <a:off x="6617723" y="3379832"/>
              <a:ext cx="643375"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protons</a:t>
              </a:r>
            </a:p>
          </p:txBody>
        </p:sp>
      </p:grpSp>
      <p:grpSp>
        <p:nvGrpSpPr>
          <p:cNvPr id="21" name="Group 2">
            <a:extLst>
              <a:ext uri="{FF2B5EF4-FFF2-40B4-BE49-F238E27FC236}">
                <a16:creationId xmlns:a16="http://schemas.microsoft.com/office/drawing/2014/main" id="{F97E13E9-C377-8EFF-D044-509A0C7FED4B}"/>
              </a:ext>
            </a:extLst>
          </p:cNvPr>
          <p:cNvGrpSpPr>
            <a:grpSpLocks/>
          </p:cNvGrpSpPr>
          <p:nvPr/>
        </p:nvGrpSpPr>
        <p:grpSpPr bwMode="auto">
          <a:xfrm>
            <a:off x="1242055" y="2679731"/>
            <a:ext cx="6894279" cy="1786417"/>
            <a:chOff x="536821" y="4293096"/>
            <a:chExt cx="8959549" cy="2381673"/>
          </a:xfrm>
        </p:grpSpPr>
        <p:grpSp>
          <p:nvGrpSpPr>
            <p:cNvPr id="22" name="Group 46">
              <a:extLst>
                <a:ext uri="{FF2B5EF4-FFF2-40B4-BE49-F238E27FC236}">
                  <a16:creationId xmlns:a16="http://schemas.microsoft.com/office/drawing/2014/main" id="{2010774C-BD4A-B6A5-2D62-3D6F4314B377}"/>
                </a:ext>
              </a:extLst>
            </p:cNvPr>
            <p:cNvGrpSpPr>
              <a:grpSpLocks/>
            </p:cNvGrpSpPr>
            <p:nvPr/>
          </p:nvGrpSpPr>
          <p:grpSpPr bwMode="auto">
            <a:xfrm>
              <a:off x="536821" y="4508976"/>
              <a:ext cx="8959549" cy="2165793"/>
              <a:chOff x="536821" y="4508976"/>
              <a:chExt cx="8959549" cy="2165793"/>
            </a:xfrm>
          </p:grpSpPr>
          <p:sp>
            <p:nvSpPr>
              <p:cNvPr id="24" name="TextBox 23">
                <a:extLst>
                  <a:ext uri="{FF2B5EF4-FFF2-40B4-BE49-F238E27FC236}">
                    <a16:creationId xmlns:a16="http://schemas.microsoft.com/office/drawing/2014/main" id="{E89A97F4-862C-938C-CB98-EF1425F1A75B}"/>
                  </a:ext>
                </a:extLst>
              </p:cNvPr>
              <p:cNvSpPr txBox="1"/>
              <p:nvPr/>
            </p:nvSpPr>
            <p:spPr>
              <a:xfrm>
                <a:off x="536821" y="6183637"/>
                <a:ext cx="2666922" cy="400073"/>
              </a:xfrm>
              <a:prstGeom prst="rect">
                <a:avLst/>
              </a:prstGeom>
              <a:noFill/>
            </p:spPr>
            <p:txBody>
              <a:bodyPr>
                <a:spAutoFit/>
              </a:bodyPr>
              <a:lstStyle/>
              <a:p>
                <a:pPr algn="ctr" defTabSz="685800" fontAlgn="base">
                  <a:spcBef>
                    <a:spcPct val="0"/>
                  </a:spcBef>
                  <a:spcAft>
                    <a:spcPct val="0"/>
                  </a:spcAft>
                  <a:defRPr/>
                </a:pPr>
                <a:r>
                  <a:rPr lang="bg-BG" sz="1350" dirty="0">
                    <a:latin typeface="Arial" charset="0"/>
                    <a:ea typeface="ＭＳ Ｐゴシック" charset="-128"/>
                  </a:rPr>
                  <a:t>Детектори на частици</a:t>
                </a:r>
                <a:r>
                  <a:rPr lang="en-US" sz="1350" dirty="0">
                    <a:latin typeface="Arial" charset="0"/>
                    <a:ea typeface="ＭＳ Ｐゴシック" charset="-128"/>
                  </a:rPr>
                  <a:t> </a:t>
                </a:r>
              </a:p>
            </p:txBody>
          </p:sp>
          <p:sp>
            <p:nvSpPr>
              <p:cNvPr id="25" name="Left-Right Arrow 29">
                <a:extLst>
                  <a:ext uri="{FF2B5EF4-FFF2-40B4-BE49-F238E27FC236}">
                    <a16:creationId xmlns:a16="http://schemas.microsoft.com/office/drawing/2014/main" id="{CFC18C9B-F0EB-5DBD-11AF-2F2C7ADE977F}"/>
                  </a:ext>
                </a:extLst>
              </p:cNvPr>
              <p:cNvSpPr/>
              <p:nvPr/>
            </p:nvSpPr>
            <p:spPr bwMode="auto">
              <a:xfrm>
                <a:off x="2819580" y="4508976"/>
                <a:ext cx="658794" cy="395252"/>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sp>
            <p:nvSpPr>
              <p:cNvPr id="26" name="TextBox 30">
                <a:extLst>
                  <a:ext uri="{FF2B5EF4-FFF2-40B4-BE49-F238E27FC236}">
                    <a16:creationId xmlns:a16="http://schemas.microsoft.com/office/drawing/2014/main" id="{99413D69-A4FB-019F-D28B-6B58AC853ABB}"/>
                  </a:ext>
                </a:extLst>
              </p:cNvPr>
              <p:cNvSpPr txBox="1">
                <a:spLocks noChangeArrowheads="1"/>
              </p:cNvSpPr>
              <p:nvPr/>
            </p:nvSpPr>
            <p:spPr bwMode="auto">
              <a:xfrm>
                <a:off x="3506219" y="4509120"/>
                <a:ext cx="3869344" cy="47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MS PGothic"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MS PGothic"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MS PGothic"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MS PGothic"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9pPr>
              </a:lstStyle>
              <a:p>
                <a:pPr defTabSz="685800" eaLnBrk="0" fontAlgn="base" hangingPunct="0">
                  <a:spcBef>
                    <a:spcPct val="0"/>
                  </a:spcBef>
                  <a:spcAft>
                    <a:spcPct val="0"/>
                  </a:spcAft>
                  <a:buClrTx/>
                  <a:buSzTx/>
                  <a:buNone/>
                </a:pPr>
                <a:r>
                  <a:rPr lang="en-US" altLang="en-US" sz="1700" b="1" dirty="0">
                    <a:solidFill>
                      <a:schemeClr val="tx1"/>
                    </a:solidFill>
                    <a:latin typeface="Arial" panose="020B0604020202020204" pitchFamily="34" charset="0"/>
                  </a:rPr>
                  <a:t>M</a:t>
                </a:r>
                <a:r>
                  <a:rPr lang="az-Cyrl-AZ" altLang="en-US" sz="1700" b="1" dirty="0">
                    <a:solidFill>
                      <a:schemeClr val="tx1"/>
                    </a:solidFill>
                    <a:latin typeface="Arial" panose="020B0604020202020204" pitchFamily="34" charset="0"/>
                  </a:rPr>
                  <a:t>едицинска  диагностика</a:t>
                </a:r>
                <a:endParaRPr lang="en-GB" altLang="en-US" sz="1700" b="1" dirty="0">
                  <a:solidFill>
                    <a:schemeClr val="tx1"/>
                  </a:solidFill>
                  <a:latin typeface="Arial" panose="020B0604020202020204" pitchFamily="34" charset="0"/>
                </a:endParaRPr>
              </a:p>
            </p:txBody>
          </p:sp>
          <p:pic>
            <p:nvPicPr>
              <p:cNvPr id="27" name="Picture 32" descr="Screen shot 2011-04-17 at 23.19.02.png">
                <a:extLst>
                  <a:ext uri="{FF2B5EF4-FFF2-40B4-BE49-F238E27FC236}">
                    <a16:creationId xmlns:a16="http://schemas.microsoft.com/office/drawing/2014/main" id="{886DCAB5-1762-867B-3A51-F522311D50FA}"/>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34014" y="5092364"/>
                <a:ext cx="1511357" cy="158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a:extLst>
                  <a:ext uri="{FF2B5EF4-FFF2-40B4-BE49-F238E27FC236}">
                    <a16:creationId xmlns:a16="http://schemas.microsoft.com/office/drawing/2014/main" id="{1BF0F197-E9E8-9D6B-E215-08DD55E38BFD}"/>
                  </a:ext>
                </a:extLst>
              </p:cNvPr>
              <p:cNvSpPr txBox="1"/>
              <p:nvPr/>
            </p:nvSpPr>
            <p:spPr>
              <a:xfrm>
                <a:off x="3320747" y="4953436"/>
                <a:ext cx="1835719" cy="430848"/>
              </a:xfrm>
              <a:prstGeom prst="rect">
                <a:avLst/>
              </a:prstGeom>
              <a:noFill/>
            </p:spPr>
            <p:txBody>
              <a:bodyPr wrap="none">
                <a:spAutoFit/>
              </a:bodyPr>
              <a:lstStyle/>
              <a:p>
                <a:pPr defTabSz="685800" fontAlgn="base">
                  <a:spcBef>
                    <a:spcPct val="0"/>
                  </a:spcBef>
                  <a:spcAft>
                    <a:spcPct val="0"/>
                  </a:spcAft>
                  <a:defRPr/>
                </a:pPr>
                <a:r>
                  <a:rPr lang="en-GB" sz="1500" b="1" dirty="0">
                    <a:solidFill>
                      <a:srgbClr val="FF9966"/>
                    </a:solidFill>
                    <a:latin typeface="Arial" charset="0"/>
                    <a:ea typeface="ＭＳ Ｐゴシック" charset="-128"/>
                  </a:rPr>
                  <a:t>PET </a:t>
                </a:r>
                <a:r>
                  <a:rPr lang="bg-BG" sz="1500" b="1" dirty="0">
                    <a:solidFill>
                      <a:srgbClr val="FF9966"/>
                    </a:solidFill>
                    <a:latin typeface="Arial" charset="0"/>
                    <a:ea typeface="ＭＳ Ｐゴシック" charset="-128"/>
                  </a:rPr>
                  <a:t>Скенери</a:t>
                </a:r>
                <a:endParaRPr lang="en-GB" sz="1500" b="1" dirty="0">
                  <a:solidFill>
                    <a:srgbClr val="FF9966"/>
                  </a:solidFill>
                  <a:latin typeface="Arial" charset="0"/>
                  <a:ea typeface="ＭＳ Ｐゴシック" charset="-128"/>
                </a:endParaRPr>
              </a:p>
            </p:txBody>
          </p:sp>
          <p:pic>
            <p:nvPicPr>
              <p:cNvPr id="29" name="Picture 1032" descr="PET_Alzheimer">
                <a:extLst>
                  <a:ext uri="{FF2B5EF4-FFF2-40B4-BE49-F238E27FC236}">
                    <a16:creationId xmlns:a16="http://schemas.microsoft.com/office/drawing/2014/main" id="{6A9A6890-06F0-5D37-8E77-39E7D5E6FAD4}"/>
                  </a:ext>
                </a:extLst>
              </p:cNvPr>
              <p:cNvPicPr>
                <a:picLocks noChangeAspect="1" noChangeArrowheads="1"/>
              </p:cNvPicPr>
              <p:nvPr/>
            </p:nvPicPr>
            <p:blipFill>
              <a:blip r:embed="rId7"/>
              <a:srcRect/>
              <a:stretch>
                <a:fillRect/>
              </a:stretch>
            </p:blipFill>
            <p:spPr bwMode="auto">
              <a:xfrm>
                <a:off x="7261236" y="4953436"/>
                <a:ext cx="2235134" cy="1676248"/>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1" name="Picture 36" descr="Screen shot 2011-04-18 at 11.02.26.png">
                <a:extLst>
                  <a:ext uri="{FF2B5EF4-FFF2-40B4-BE49-F238E27FC236}">
                    <a16:creationId xmlns:a16="http://schemas.microsoft.com/office/drawing/2014/main" id="{C5D7C735-8904-1661-999C-A5A73300F5A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27161" y="5684679"/>
                <a:ext cx="1371600" cy="72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Picture 47" descr="cms_event.jpeg">
              <a:extLst>
                <a:ext uri="{FF2B5EF4-FFF2-40B4-BE49-F238E27FC236}">
                  <a16:creationId xmlns:a16="http://schemas.microsoft.com/office/drawing/2014/main" id="{A076F8E8-AE0C-F773-D001-885FA1BC2D05}"/>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83568" y="4293096"/>
              <a:ext cx="1944216" cy="184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3743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descr="https://scontent-fra3-1.xx.fbcdn.net/hphotos-xaf1/t31.0-8/s2048x2048/10269283_800321656695106_1505746838903839275_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33217"/>
            <a:ext cx="5651938" cy="1490043"/>
          </a:xfrm>
          <a:prstGeom prst="rect">
            <a:avLst/>
          </a:prstGeom>
          <a:noFill/>
          <a:ln w="1905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37" name="TextBox 31"/>
          <p:cNvSpPr txBox="1">
            <a:spLocks noChangeArrowheads="1"/>
          </p:cNvSpPr>
          <p:nvPr/>
        </p:nvSpPr>
        <p:spPr bwMode="auto">
          <a:xfrm>
            <a:off x="30162" y="2675115"/>
            <a:ext cx="7563711" cy="877163"/>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Български учителски програми в ЦЕРН </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a:defRPr/>
            </a:pPr>
            <a:r>
              <a:rPr kumimoji="0" lang="ru-RU" sz="1200" b="0" i="0" u="none" strike="noStrike" kern="0" cap="none" spc="0" normalizeH="0" baseline="0" noProof="0" dirty="0">
                <a:ln>
                  <a:noFill/>
                </a:ln>
                <a:solidFill>
                  <a:srgbClr val="330099"/>
                </a:solidFill>
                <a:effectLst/>
                <a:uLnTx/>
                <a:uFillTx/>
                <a:ea typeface="MS PGothic" pitchFamily="34" charset="-128"/>
              </a:rPr>
              <a:t> </a:t>
            </a:r>
            <a:r>
              <a:rPr lang="ru-RU" sz="1200" dirty="0">
                <a:solidFill>
                  <a:srgbClr val="330099"/>
                </a:solidFill>
                <a:ea typeface="MS PGothic" pitchFamily="34" charset="-128"/>
              </a:rPr>
              <a:t>- Програми за </a:t>
            </a:r>
            <a:r>
              <a:rPr lang="ru-RU" sz="1200" b="1" dirty="0">
                <a:solidFill>
                  <a:srgbClr val="FF9966"/>
                </a:solidFill>
                <a:ea typeface="MS PGothic" pitchFamily="34" charset="-128"/>
              </a:rPr>
              <a:t>учители по физика </a:t>
            </a:r>
            <a:r>
              <a:rPr lang="ru-RU" sz="1200" dirty="0">
                <a:solidFill>
                  <a:srgbClr val="330099"/>
                </a:solidFill>
                <a:ea typeface="MS PGothic" pitchFamily="34" charset="-128"/>
              </a:rPr>
              <a:t>- от 2008</a:t>
            </a:r>
          </a:p>
          <a:p>
            <a:pPr>
              <a:defRPr/>
            </a:pPr>
            <a:r>
              <a:rPr lang="ru-RU" sz="1200" dirty="0">
                <a:solidFill>
                  <a:srgbClr val="330099"/>
                </a:solidFill>
                <a:ea typeface="MS PGothic" pitchFamily="34" charset="-128"/>
              </a:rPr>
              <a:t> - Програми за </a:t>
            </a:r>
            <a:r>
              <a:rPr lang="ru-RU" sz="1200" b="1" dirty="0">
                <a:solidFill>
                  <a:srgbClr val="FF9966"/>
                </a:solidFill>
                <a:ea typeface="MS PGothic" pitchFamily="34" charset="-128"/>
              </a:rPr>
              <a:t>учители по инженерни и ИТ специалности</a:t>
            </a:r>
            <a:r>
              <a:rPr lang="ru-RU" sz="1200" b="1" dirty="0">
                <a:solidFill>
                  <a:schemeClr val="accent2"/>
                </a:solidFill>
                <a:ea typeface="MS PGothic" pitchFamily="34" charset="-128"/>
              </a:rPr>
              <a:t> </a:t>
            </a:r>
            <a:r>
              <a:rPr lang="ru-RU" sz="1200" dirty="0">
                <a:solidFill>
                  <a:srgbClr val="330099"/>
                </a:solidFill>
                <a:ea typeface="MS PGothic" pitchFamily="34" charset="-128"/>
              </a:rPr>
              <a:t>- oт 2014</a:t>
            </a:r>
          </a:p>
          <a:p>
            <a:pPr>
              <a:defRPr/>
            </a:pPr>
            <a:r>
              <a:rPr lang="ru-RU" sz="1200" dirty="0">
                <a:solidFill>
                  <a:srgbClr val="330099"/>
                </a:solidFill>
                <a:ea typeface="MS PGothic" pitchFamily="34" charset="-128"/>
              </a:rPr>
              <a:t> - От 2011 година програмите са официано подпомагани от Министерство на Образованието и Науката</a:t>
            </a:r>
          </a:p>
        </p:txBody>
      </p:sp>
      <p:sp>
        <p:nvSpPr>
          <p:cNvPr id="17" name="TextBox 30"/>
          <p:cNvSpPr txBox="1">
            <a:spLocks noChangeArrowheads="1"/>
          </p:cNvSpPr>
          <p:nvPr/>
        </p:nvSpPr>
        <p:spPr bwMode="auto">
          <a:xfrm>
            <a:off x="5906219" y="2471977"/>
            <a:ext cx="1374147" cy="553998"/>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bg-BG" sz="1500" kern="0" dirty="0">
                <a:solidFill>
                  <a:srgbClr val="BE0027"/>
                </a:solidFill>
                <a:ea typeface="MS PGothic" pitchFamily="34" charset="-128"/>
              </a:rPr>
              <a:t>Програми за ученици</a:t>
            </a:r>
            <a:endParaRPr kumimoji="0" lang="bg-BG" sz="1500" b="0" i="0" u="none" strike="noStrike" kern="0" cap="none" spc="0" normalizeH="0" noProof="0" dirty="0">
              <a:ln>
                <a:noFill/>
              </a:ln>
              <a:solidFill>
                <a:srgbClr val="BE0027"/>
              </a:solidFill>
              <a:effectLst/>
              <a:uLnTx/>
              <a:uFillTx/>
              <a:ea typeface="MS PGothic" pitchFamily="34" charset="-128"/>
            </a:endParaRPr>
          </a:p>
        </p:txBody>
      </p:sp>
      <p:sp>
        <p:nvSpPr>
          <p:cNvPr id="50182" name="TextBox 4"/>
          <p:cNvSpPr txBox="1">
            <a:spLocks noChangeArrowheads="1"/>
          </p:cNvSpPr>
          <p:nvPr/>
        </p:nvSpPr>
        <p:spPr bwMode="auto">
          <a:xfrm>
            <a:off x="1504188" y="35213"/>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 </a:t>
            </a:r>
            <a:r>
              <a:rPr lang="bg-BG" sz="2100" b="1" i="1" dirty="0"/>
              <a:t>Образователни дейности</a:t>
            </a:r>
            <a:endParaRPr lang="en-US" sz="2100" b="1" i="1" dirty="0"/>
          </a:p>
        </p:txBody>
      </p:sp>
      <p:pic>
        <p:nvPicPr>
          <p:cNvPr id="36" name="Picture 1039" descr="Picture 1"/>
          <p:cNvPicPr>
            <a:picLocks noChangeAspect="1" noChangeArrowheads="1"/>
          </p:cNvPicPr>
          <p:nvPr/>
        </p:nvPicPr>
        <p:blipFill>
          <a:blip r:embed="rId3"/>
          <a:srcRect/>
          <a:stretch>
            <a:fillRect/>
          </a:stretch>
        </p:blipFill>
        <p:spPr bwMode="auto">
          <a:xfrm>
            <a:off x="687389" y="1172679"/>
            <a:ext cx="1579959" cy="852488"/>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4" name="Picture 103" descr="Screen shot 2010-08-28 at 15.40.39.png"/>
          <p:cNvPicPr>
            <a:picLocks noChangeAspect="1"/>
          </p:cNvPicPr>
          <p:nvPr/>
        </p:nvPicPr>
        <p:blipFill>
          <a:blip r:embed="rId4"/>
          <a:stretch>
            <a:fillRect/>
          </a:stretch>
        </p:blipFill>
        <p:spPr>
          <a:xfrm>
            <a:off x="2593182" y="1175272"/>
            <a:ext cx="1583531" cy="854869"/>
          </a:xfrm>
          <a:prstGeom prst="rect">
            <a:avLst/>
          </a:prstGeom>
          <a:effectLst>
            <a:outerShdw blurRad="50800" dist="38100" dir="2700000">
              <a:srgbClr val="000000"/>
            </a:outerShdw>
          </a:effectLst>
        </p:spPr>
      </p:pic>
      <p:cxnSp>
        <p:nvCxnSpPr>
          <p:cNvPr id="28" name="Straight Connector 53"/>
          <p:cNvCxnSpPr>
            <a:cxnSpLocks noChangeShapeType="1"/>
            <a:stCxn id="34" idx="3"/>
            <a:endCxn id="33" idx="1"/>
          </p:cNvCxnSpPr>
          <p:nvPr/>
        </p:nvCxnSpPr>
        <p:spPr bwMode="auto">
          <a:xfrm flipV="1">
            <a:off x="5519738" y="1951609"/>
            <a:ext cx="229247" cy="403897"/>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29" name="Straight Connector 48"/>
          <p:cNvCxnSpPr>
            <a:cxnSpLocks noChangeShapeType="1"/>
            <a:stCxn id="32" idx="2"/>
            <a:endCxn id="33" idx="0"/>
          </p:cNvCxnSpPr>
          <p:nvPr/>
        </p:nvCxnSpPr>
        <p:spPr bwMode="auto">
          <a:xfrm>
            <a:off x="6383680" y="1295639"/>
            <a:ext cx="1021861" cy="240471"/>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30" name="Straight Connector 42"/>
          <p:cNvCxnSpPr>
            <a:cxnSpLocks noChangeShapeType="1"/>
            <a:stCxn id="31" idx="3"/>
            <a:endCxn id="32" idx="1"/>
          </p:cNvCxnSpPr>
          <p:nvPr/>
        </p:nvCxnSpPr>
        <p:spPr bwMode="auto">
          <a:xfrm>
            <a:off x="4176713" y="660453"/>
            <a:ext cx="390867" cy="347735"/>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sp>
        <p:nvSpPr>
          <p:cNvPr id="31" name="TextBox 28"/>
          <p:cNvSpPr txBox="1">
            <a:spLocks noChangeArrowheads="1"/>
          </p:cNvSpPr>
          <p:nvPr/>
        </p:nvSpPr>
        <p:spPr bwMode="auto">
          <a:xfrm>
            <a:off x="90488" y="532607"/>
            <a:ext cx="4086225" cy="538609"/>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Учени в ЦЕРН</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300" b="0" i="0" u="none" strike="noStrike" kern="0" cap="none" spc="0" normalizeH="0" baseline="0" noProof="0" dirty="0">
                <a:ln>
                  <a:noFill/>
                </a:ln>
                <a:solidFill>
                  <a:schemeClr val="tx2"/>
                </a:solidFill>
                <a:effectLst/>
                <a:uLnTx/>
                <a:uFillTx/>
                <a:ea typeface="MS PGothic" pitchFamily="34" charset="-128"/>
              </a:rPr>
              <a:t>Академични квалификационни програми</a:t>
            </a:r>
            <a:endParaRPr kumimoji="0" lang="en-GB" sz="1300" b="0" i="0" u="none" strike="noStrike" kern="0" cap="none" spc="0" normalizeH="0" baseline="0" noProof="0" dirty="0">
              <a:ln>
                <a:noFill/>
              </a:ln>
              <a:solidFill>
                <a:schemeClr val="tx2"/>
              </a:solidFill>
              <a:effectLst/>
              <a:uLnTx/>
              <a:uFillTx/>
              <a:ea typeface="MS PGothic" pitchFamily="34" charset="-128"/>
            </a:endParaRPr>
          </a:p>
        </p:txBody>
      </p:sp>
      <p:sp>
        <p:nvSpPr>
          <p:cNvPr id="32" name="TextBox 29"/>
          <p:cNvSpPr txBox="1">
            <a:spLocks noChangeArrowheads="1"/>
          </p:cNvSpPr>
          <p:nvPr/>
        </p:nvSpPr>
        <p:spPr bwMode="auto">
          <a:xfrm>
            <a:off x="4567580" y="538828"/>
            <a:ext cx="3632200" cy="938719"/>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Млади изследователи</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по Физика</a:t>
            </a:r>
            <a:endParaRPr kumimoji="0" lang="en-US" sz="13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по</a:t>
            </a:r>
            <a:r>
              <a:rPr kumimoji="0" lang="en-US" sz="1300" b="0" i="0" u="none" strike="noStrike" kern="0" cap="none" spc="0" normalizeH="0" baseline="0" noProof="0" dirty="0">
                <a:ln>
                  <a:noFill/>
                </a:ln>
                <a:solidFill>
                  <a:schemeClr val="tx2"/>
                </a:solidFill>
                <a:effectLst/>
                <a:uLnTx/>
                <a:uFillTx/>
                <a:ea typeface="MS PGothic" pitchFamily="34" charset="-128"/>
              </a:rPr>
              <a:t> IT</a:t>
            </a:r>
            <a:r>
              <a:rPr kumimoji="0" lang="bg-BG" sz="1300" b="0" i="0" u="none" strike="noStrike" kern="0" cap="none" spc="0" normalizeH="0" baseline="0" noProof="0" dirty="0">
                <a:ln>
                  <a:noFill/>
                </a:ln>
                <a:solidFill>
                  <a:schemeClr val="tx2"/>
                </a:solidFill>
                <a:effectLst/>
                <a:uLnTx/>
                <a:uFillTx/>
                <a:ea typeface="MS PGothic" pitchFamily="34" charset="-128"/>
              </a:rPr>
              <a:t> технологии</a:t>
            </a:r>
            <a:endParaRPr kumimoji="0" lang="en-US" sz="13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за Ускорители</a:t>
            </a:r>
            <a:endParaRPr kumimoji="0" lang="en-US" sz="1300" b="0" i="0" u="none" strike="noStrike" kern="0" cap="none" spc="0" normalizeH="0" baseline="0" noProof="0" dirty="0">
              <a:ln>
                <a:noFill/>
              </a:ln>
              <a:solidFill>
                <a:schemeClr val="tx2"/>
              </a:solidFill>
              <a:effectLst/>
              <a:uLnTx/>
              <a:uFillTx/>
              <a:ea typeface="MS PGothic" pitchFamily="34" charset="-128"/>
            </a:endParaRPr>
          </a:p>
        </p:txBody>
      </p:sp>
      <p:sp>
        <p:nvSpPr>
          <p:cNvPr id="33" name="TextBox 30"/>
          <p:cNvSpPr txBox="1">
            <a:spLocks noChangeArrowheads="1"/>
          </p:cNvSpPr>
          <p:nvPr/>
        </p:nvSpPr>
        <p:spPr bwMode="auto">
          <a:xfrm>
            <a:off x="5748985" y="1536110"/>
            <a:ext cx="3313112" cy="830997"/>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b="0" i="0" u="none" strike="noStrike" kern="0" cap="none" spc="0" normalizeH="0" baseline="0" noProof="0" dirty="0">
                <a:ln>
                  <a:noFill/>
                </a:ln>
                <a:solidFill>
                  <a:srgbClr val="BE0027"/>
                </a:solidFill>
                <a:effectLst/>
                <a:uLnTx/>
                <a:uFillTx/>
                <a:ea typeface="MS PGothic" pitchFamily="34" charset="-128"/>
              </a:rPr>
              <a:t>Студенти</a:t>
            </a:r>
            <a:endParaRPr kumimoji="0" lang="en-US"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400" b="0" i="0" u="none" strike="noStrike" kern="0" cap="none" spc="0" normalizeH="0" baseline="0" noProof="0" dirty="0">
                <a:ln>
                  <a:noFill/>
                </a:ln>
                <a:solidFill>
                  <a:schemeClr val="tx2"/>
                </a:solidFill>
                <a:effectLst/>
                <a:uLnTx/>
                <a:uFillTx/>
                <a:ea typeface="MS PGothic" pitchFamily="34" charset="-128"/>
              </a:rPr>
              <a:t>Лятна студентска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(3</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C</a:t>
            </a:r>
            <a:r>
              <a:rPr kumimoji="0" lang="bg-BG" sz="1400" b="0" i="0" u="none" strike="noStrike" kern="0" cap="none" spc="0" normalizeH="0" baseline="0" noProof="0" dirty="0">
                <a:ln>
                  <a:noFill/>
                </a:ln>
                <a:solidFill>
                  <a:schemeClr val="tx2"/>
                </a:solidFill>
                <a:effectLst/>
                <a:uLnTx/>
                <a:uFillTx/>
                <a:ea typeface="MS PGothic" pitchFamily="34" charset="-128"/>
              </a:rPr>
              <a:t>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(6-12</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p:txBody>
      </p:sp>
      <p:sp>
        <p:nvSpPr>
          <p:cNvPr id="34" name="TextBox 31"/>
          <p:cNvSpPr txBox="1">
            <a:spLocks noChangeArrowheads="1"/>
          </p:cNvSpPr>
          <p:nvPr/>
        </p:nvSpPr>
        <p:spPr bwMode="auto">
          <a:xfrm>
            <a:off x="30163" y="2086201"/>
            <a:ext cx="5489575" cy="538609"/>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Програми</a:t>
            </a:r>
            <a:r>
              <a:rPr kumimoji="0" lang="en-GB" sz="1500" b="0" i="0" u="none" strike="noStrike" kern="0" cap="none" spc="0" normalizeH="0" baseline="0" noProof="0" dirty="0">
                <a:ln>
                  <a:noFill/>
                </a:ln>
                <a:solidFill>
                  <a:srgbClr val="BE0027"/>
                </a:solidFill>
                <a:effectLst/>
                <a:uLnTx/>
                <a:uFillTx/>
                <a:ea typeface="MS PGothic" pitchFamily="34" charset="-128"/>
              </a:rPr>
              <a:t> </a:t>
            </a:r>
            <a:r>
              <a:rPr kumimoji="0" lang="az-Cyrl-AZ" sz="1500" b="0" i="0" u="none" strike="noStrike" kern="0" cap="none" spc="0" normalizeH="0" baseline="0" noProof="0" dirty="0">
                <a:ln>
                  <a:noFill/>
                </a:ln>
                <a:solidFill>
                  <a:srgbClr val="BE0027"/>
                </a:solidFill>
                <a:effectLst/>
                <a:uLnTx/>
                <a:uFillTx/>
                <a:ea typeface="MS PGothic" pitchFamily="34" charset="-128"/>
              </a:rPr>
              <a:t>за</a:t>
            </a:r>
            <a:r>
              <a:rPr kumimoji="0" lang="en-GB" sz="1500" b="0" i="0" u="none" strike="noStrike" kern="0" cap="none" spc="0" normalizeH="0" baseline="0" noProof="0" dirty="0">
                <a:ln>
                  <a:noFill/>
                </a:ln>
                <a:solidFill>
                  <a:srgbClr val="BE0027"/>
                </a:solidFill>
                <a:effectLst/>
                <a:uLnTx/>
                <a:uFillTx/>
                <a:ea typeface="MS PGothic" pitchFamily="34" charset="-128"/>
              </a:rPr>
              <a:t> </a:t>
            </a:r>
            <a:r>
              <a:rPr kumimoji="0" lang="bg-BG" sz="1500" b="0" i="0" u="none" strike="noStrike" kern="0" cap="none" spc="0" normalizeH="0" baseline="0" noProof="0" dirty="0">
                <a:ln>
                  <a:noFill/>
                </a:ln>
                <a:solidFill>
                  <a:srgbClr val="BE0027"/>
                </a:solidFill>
                <a:effectLst/>
                <a:uLnTx/>
                <a:uFillTx/>
                <a:ea typeface="MS PGothic" pitchFamily="34" charset="-128"/>
              </a:rPr>
              <a:t>учители </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300" b="0" i="0" u="none" strike="noStrike" kern="0" cap="none" spc="0" normalizeH="0" baseline="0" noProof="0" dirty="0">
                <a:ln>
                  <a:noFill/>
                </a:ln>
                <a:solidFill>
                  <a:schemeClr val="tx2"/>
                </a:solidFill>
                <a:effectLst/>
                <a:uLnTx/>
                <a:uFillTx/>
                <a:ea typeface="MS PGothic" pitchFamily="34" charset="-128"/>
              </a:rPr>
              <a:t>Международни (3 седмици) и Национални (1 седмица)</a:t>
            </a:r>
            <a:endParaRPr kumimoji="0" lang="ru-RU" sz="1300" b="0" i="0" u="none" strike="noStrike" kern="0" cap="none" spc="0" normalizeH="0" baseline="0" noProof="0" dirty="0">
              <a:ln>
                <a:noFill/>
              </a:ln>
              <a:solidFill>
                <a:schemeClr val="tx2"/>
              </a:solidFill>
              <a:effectLst/>
              <a:uLnTx/>
              <a:uFillTx/>
              <a:ea typeface="MS PGothic" pitchFamily="34" charset="-128"/>
            </a:endParaRPr>
          </a:p>
        </p:txBody>
      </p:sp>
      <p:sp>
        <p:nvSpPr>
          <p:cNvPr id="66" name="TextBox 30"/>
          <p:cNvSpPr txBox="1">
            <a:spLocks noChangeArrowheads="1"/>
          </p:cNvSpPr>
          <p:nvPr/>
        </p:nvSpPr>
        <p:spPr bwMode="auto">
          <a:xfrm>
            <a:off x="7455610" y="2460065"/>
            <a:ext cx="1588477" cy="584775"/>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600" b="0" i="0" u="none" strike="noStrike" kern="0" cap="none" spc="0" normalizeH="0" baseline="0" noProof="0" dirty="0">
                <a:ln>
                  <a:noFill/>
                </a:ln>
                <a:solidFill>
                  <a:srgbClr val="BE0027"/>
                </a:solidFill>
                <a:effectLst/>
                <a:uLnTx/>
                <a:uFillTx/>
                <a:ea typeface="MS PGothic" pitchFamily="34" charset="-128"/>
              </a:rPr>
              <a:t>Посетители</a:t>
            </a:r>
            <a:r>
              <a:rPr kumimoji="0" lang="bg-BG" b="0" i="0" u="none" strike="noStrike" kern="0" cap="none" spc="0" normalizeH="0" noProof="0" dirty="0">
                <a:ln>
                  <a:noFill/>
                </a:ln>
                <a:solidFill>
                  <a:srgbClr val="BE0027"/>
                </a:solidFill>
                <a:effectLst/>
                <a:uLnTx/>
                <a:uFillTx/>
                <a:ea typeface="MS PGothic" pitchFamily="34" charset="-128"/>
              </a:rPr>
              <a:t> </a:t>
            </a:r>
          </a:p>
          <a:p>
            <a:pPr marL="0" marR="0" lvl="0" indent="0" defTabSz="914400" eaLnBrk="0" fontAlgn="base" latinLnBrk="0" hangingPunct="0">
              <a:lnSpc>
                <a:spcPct val="100000"/>
              </a:lnSpc>
              <a:spcBef>
                <a:spcPct val="0"/>
              </a:spcBef>
              <a:spcAft>
                <a:spcPct val="0"/>
              </a:spcAft>
              <a:buClrTx/>
              <a:buSzTx/>
              <a:buFontTx/>
              <a:buNone/>
              <a:tabLst/>
              <a:defRPr/>
            </a:pPr>
            <a:r>
              <a:rPr kumimoji="0" lang="en-US" sz="1300" b="0" i="0" u="none" strike="noStrike" kern="0" cap="none" spc="0" normalizeH="0" noProof="0" dirty="0">
                <a:ln>
                  <a:noFill/>
                </a:ln>
                <a:solidFill>
                  <a:schemeClr val="tx2"/>
                </a:solidFill>
                <a:effectLst/>
                <a:uLnTx/>
                <a:uFillTx/>
                <a:ea typeface="MS PGothic" pitchFamily="34" charset="-128"/>
              </a:rPr>
              <a:t>~</a:t>
            </a:r>
            <a:r>
              <a:rPr kumimoji="0" lang="bg-BG" sz="1300" b="0" i="0" u="none" strike="noStrike" kern="0" cap="none" spc="0" normalizeH="0" noProof="0" dirty="0">
                <a:ln>
                  <a:noFill/>
                </a:ln>
                <a:solidFill>
                  <a:schemeClr val="tx2"/>
                </a:solidFill>
                <a:effectLst/>
                <a:uLnTx/>
                <a:uFillTx/>
                <a:ea typeface="MS PGothic" pitchFamily="34" charset="-128"/>
              </a:rPr>
              <a:t>150 000</a:t>
            </a:r>
            <a:r>
              <a:rPr kumimoji="0" lang="en-US" sz="1300" b="0" i="0" u="none" strike="noStrike" kern="0" cap="none" spc="0" normalizeH="0" noProof="0" dirty="0">
                <a:ln>
                  <a:noFill/>
                </a:ln>
                <a:solidFill>
                  <a:schemeClr val="tx2"/>
                </a:solidFill>
                <a:effectLst/>
                <a:uLnTx/>
                <a:uFillTx/>
                <a:ea typeface="MS PGothic" pitchFamily="34" charset="-128"/>
              </a:rPr>
              <a:t> /</a:t>
            </a:r>
            <a:r>
              <a:rPr kumimoji="0" lang="bg-BG" sz="1300" b="0" i="0" u="none" strike="noStrike" kern="0" cap="none" spc="0" normalizeH="0" noProof="0" dirty="0">
                <a:ln>
                  <a:noFill/>
                </a:ln>
                <a:solidFill>
                  <a:schemeClr val="tx2"/>
                </a:solidFill>
                <a:effectLst/>
                <a:uLnTx/>
                <a:uFillTx/>
                <a:ea typeface="MS PGothic" pitchFamily="34" charset="-128"/>
              </a:rPr>
              <a:t>година</a:t>
            </a:r>
            <a:endParaRPr kumimoji="0" lang="en-US" sz="1300" b="0" i="0" u="none" strike="noStrike" kern="0" cap="none" spc="0" normalizeH="0" baseline="0" noProof="0" dirty="0">
              <a:ln>
                <a:noFill/>
              </a:ln>
              <a:solidFill>
                <a:schemeClr val="tx2"/>
              </a:solidFill>
              <a:effectLst/>
              <a:uLnTx/>
              <a:uFillTx/>
              <a:ea typeface="MS PGothic" pitchFamily="34" charset="-128"/>
            </a:endParaRPr>
          </a:p>
        </p:txBody>
      </p:sp>
      <p:cxnSp>
        <p:nvCxnSpPr>
          <p:cNvPr id="67" name="Straight Connector 53"/>
          <p:cNvCxnSpPr>
            <a:cxnSpLocks noChangeShapeType="1"/>
            <a:stCxn id="37" idx="0"/>
            <a:endCxn id="34" idx="2"/>
          </p:cNvCxnSpPr>
          <p:nvPr/>
        </p:nvCxnSpPr>
        <p:spPr bwMode="auto">
          <a:xfrm flipH="1" flipV="1">
            <a:off x="2774951" y="2624810"/>
            <a:ext cx="1037067" cy="50305"/>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21" name="Straight Connector 53"/>
          <p:cNvCxnSpPr>
            <a:cxnSpLocks noChangeShapeType="1"/>
            <a:stCxn id="17" idx="0"/>
            <a:endCxn id="33" idx="2"/>
          </p:cNvCxnSpPr>
          <p:nvPr/>
        </p:nvCxnSpPr>
        <p:spPr bwMode="auto">
          <a:xfrm flipV="1">
            <a:off x="6593293" y="2367107"/>
            <a:ext cx="812248" cy="104870"/>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pic>
        <p:nvPicPr>
          <p:cNvPr id="38" name="Picture 2" descr="F:\CERN2\DSC00607.JPG"/>
          <p:cNvPicPr>
            <a:picLocks noChangeAspect="1" noChangeArrowheads="1"/>
          </p:cNvPicPr>
          <p:nvPr/>
        </p:nvPicPr>
        <p:blipFill>
          <a:blip r:embed="rId5" cstate="print"/>
          <a:srcRect/>
          <a:stretch>
            <a:fillRect/>
          </a:stretch>
        </p:blipFill>
        <p:spPr bwMode="auto">
          <a:xfrm>
            <a:off x="5970851" y="3779598"/>
            <a:ext cx="1847518" cy="1385885"/>
          </a:xfrm>
          <a:prstGeom prst="rect">
            <a:avLst/>
          </a:prstGeom>
          <a:noFill/>
          <a:ln w="19050">
            <a:solidFill>
              <a:schemeClr val="tx1"/>
            </a:solidFill>
            <a:miter lim="800000"/>
            <a:headEnd/>
            <a:tailEnd/>
          </a:ln>
          <a:scene3d>
            <a:camera prst="orthographicFront"/>
            <a:lightRig rig="threePt" dir="t"/>
          </a:scene3d>
          <a:sp3d>
            <a:bevelT/>
          </a:sp3d>
        </p:spPr>
      </p:pic>
      <p:pic>
        <p:nvPicPr>
          <p:cNvPr id="39" name="Picture 1" descr="C:\Users\samsung\Desktop\20294159_10212213127817628_9075948458539896056_n.jpg"/>
          <p:cNvPicPr>
            <a:picLocks noChangeAspect="1" noChangeArrowheads="1"/>
          </p:cNvPicPr>
          <p:nvPr/>
        </p:nvPicPr>
        <p:blipFill>
          <a:blip r:embed="rId6" cstate="print"/>
          <a:srcRect/>
          <a:stretch>
            <a:fillRect/>
          </a:stretch>
        </p:blipFill>
        <p:spPr bwMode="auto">
          <a:xfrm>
            <a:off x="7702956" y="3212035"/>
            <a:ext cx="1441044" cy="1921393"/>
          </a:xfrm>
          <a:prstGeom prst="rect">
            <a:avLst/>
          </a:prstGeom>
          <a:noFill/>
          <a:ln w="19050">
            <a:solidFill>
              <a:schemeClr val="tx1"/>
            </a:solidFill>
          </a:ln>
          <a:scene3d>
            <a:camera prst="orthographicFront"/>
            <a:lightRig rig="threePt" dir="t"/>
          </a:scene3d>
          <a:sp3d>
            <a:bevelT/>
          </a:sp3d>
        </p:spPr>
      </p:pic>
      <p:pic>
        <p:nvPicPr>
          <p:cNvPr id="35" name="Picture 3" descr="I:\DCIM\101MSDCF\DSC0500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67924" y="3737659"/>
            <a:ext cx="1893917" cy="1420438"/>
          </a:xfrm>
          <a:prstGeom prst="rect">
            <a:avLst/>
          </a:prstGeom>
          <a:noFill/>
          <a:ln w="19050">
            <a:solidFill>
              <a:schemeClr val="tx1"/>
            </a:solid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403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414955" y="61409"/>
            <a:ext cx="5988148" cy="338554"/>
          </a:xfrm>
          <a:prstGeom prst="rect">
            <a:avLst/>
          </a:prstGeom>
          <a:noFill/>
        </p:spPr>
        <p:txBody>
          <a:bodyPr wrap="square" rtlCol="0">
            <a:spAutoFit/>
          </a:bodyPr>
          <a:lstStyle/>
          <a:p>
            <a:r>
              <a:rPr lang="bg-BG" sz="1600" b="1" i="1" dirty="0"/>
              <a:t>Български програми за обучение свързани с ЦЕРН</a:t>
            </a:r>
            <a:endParaRPr lang="en-GB" sz="1600" b="1" i="1" dirty="0"/>
          </a:p>
        </p:txBody>
      </p:sp>
      <p:grpSp>
        <p:nvGrpSpPr>
          <p:cNvPr id="2" name="Group 1"/>
          <p:cNvGrpSpPr/>
          <p:nvPr/>
        </p:nvGrpSpPr>
        <p:grpSpPr>
          <a:xfrm>
            <a:off x="-6516" y="1320568"/>
            <a:ext cx="9150516" cy="3173055"/>
            <a:chOff x="-6516" y="1320568"/>
            <a:chExt cx="9150516" cy="3173055"/>
          </a:xfrm>
        </p:grpSpPr>
        <p:graphicFrame>
          <p:nvGraphicFramePr>
            <p:cNvPr id="25" name="Diagram 24"/>
            <p:cNvGraphicFramePr/>
            <p:nvPr/>
          </p:nvGraphicFramePr>
          <p:xfrm>
            <a:off x="17146" y="1320568"/>
            <a:ext cx="9126854" cy="3173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Oval 25"/>
            <p:cNvSpPr/>
            <p:nvPr/>
          </p:nvSpPr>
          <p:spPr>
            <a:xfrm>
              <a:off x="7932403" y="2742900"/>
              <a:ext cx="317305" cy="317305"/>
            </a:xfrm>
            <a:prstGeom prst="ellipse">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150"/>
            </a:p>
          </p:txBody>
        </p:sp>
        <p:sp>
          <p:nvSpPr>
            <p:cNvPr id="27" name="TextBox 26"/>
            <p:cNvSpPr txBox="1"/>
            <p:nvPr/>
          </p:nvSpPr>
          <p:spPr>
            <a:xfrm>
              <a:off x="7187736" y="3246645"/>
              <a:ext cx="1775983" cy="938719"/>
            </a:xfrm>
            <a:prstGeom prst="rect">
              <a:avLst/>
            </a:prstGeom>
            <a:noFill/>
          </p:spPr>
          <p:txBody>
            <a:bodyPr wrap="square" rtlCol="0">
              <a:spAutoFit/>
            </a:bodyPr>
            <a:lstStyle/>
            <a:p>
              <a:pPr algn="ctr"/>
              <a:r>
                <a:rPr lang="en-US" sz="1100" b="1" dirty="0">
                  <a:solidFill>
                    <a:srgbClr val="FF9966"/>
                  </a:solidFill>
                </a:rPr>
                <a:t>2020-2021</a:t>
              </a:r>
              <a:endParaRPr lang="en-US" sz="1100" dirty="0">
                <a:solidFill>
                  <a:srgbClr val="0055A0"/>
                </a:solidFill>
              </a:endParaRPr>
            </a:p>
            <a:p>
              <a:pPr lvl="0" algn="ctr"/>
              <a:r>
                <a:rPr lang="en-US" sz="1100" b="1" dirty="0">
                  <a:solidFill>
                    <a:srgbClr val="0055A0"/>
                  </a:solidFill>
                </a:rPr>
                <a:t>On-line</a:t>
              </a:r>
              <a:r>
                <a:rPr lang="en-US" sz="1100" dirty="0">
                  <a:solidFill>
                    <a:srgbClr val="0055A0"/>
                  </a:solidFill>
                </a:rPr>
                <a:t> </a:t>
              </a:r>
              <a:br>
                <a:rPr lang="en-US" sz="1100" dirty="0">
                  <a:solidFill>
                    <a:srgbClr val="0055A0"/>
                  </a:solidFill>
                </a:rPr>
              </a:br>
              <a:r>
                <a:rPr lang="en-US" sz="1100" b="1" dirty="0">
                  <a:solidFill>
                    <a:srgbClr val="0055A0"/>
                  </a:solidFill>
                </a:rPr>
                <a:t>Physics Masterclasses &amp; Lectures</a:t>
              </a:r>
              <a:br>
                <a:rPr lang="en-US" sz="1100" dirty="0">
                  <a:solidFill>
                    <a:srgbClr val="0055A0"/>
                  </a:solidFill>
                </a:rPr>
              </a:br>
              <a:endParaRPr lang="en-US" sz="1100" dirty="0">
                <a:solidFill>
                  <a:srgbClr val="0055A0"/>
                </a:solidFill>
              </a:endParaRPr>
            </a:p>
          </p:txBody>
        </p:sp>
        <p:sp>
          <p:nvSpPr>
            <p:cNvPr id="28" name="TextBox 27"/>
            <p:cNvSpPr txBox="1"/>
            <p:nvPr/>
          </p:nvSpPr>
          <p:spPr>
            <a:xfrm>
              <a:off x="5902603" y="1798255"/>
              <a:ext cx="2227244" cy="615553"/>
            </a:xfrm>
            <a:prstGeom prst="rect">
              <a:avLst/>
            </a:prstGeom>
            <a:noFill/>
          </p:spPr>
          <p:txBody>
            <a:bodyPr wrap="square" rtlCol="0">
              <a:spAutoFit/>
            </a:bodyPr>
            <a:lstStyle/>
            <a:p>
              <a:pPr lvl="0" algn="ctr"/>
              <a:r>
                <a:rPr lang="en-US" sz="1100" dirty="0">
                  <a:solidFill>
                    <a:srgbClr val="0055A0"/>
                  </a:solidFill>
                </a:rPr>
                <a:t>First </a:t>
              </a:r>
              <a:r>
                <a:rPr lang="en-US" sz="1100" b="1" i="1" dirty="0">
                  <a:solidFill>
                    <a:srgbClr val="0055A0"/>
                  </a:solidFill>
                </a:rPr>
                <a:t>Physics Masterclasses</a:t>
              </a:r>
              <a:r>
                <a:rPr lang="en-US" sz="1100" dirty="0">
                  <a:solidFill>
                    <a:srgbClr val="0055A0"/>
                  </a:solidFill>
                </a:rPr>
                <a:t> &amp; other IPPOG activities</a:t>
              </a:r>
              <a:br>
                <a:rPr lang="en-US" sz="1100" dirty="0">
                  <a:solidFill>
                    <a:srgbClr val="0055A0"/>
                  </a:solidFill>
                </a:rPr>
              </a:br>
              <a:r>
                <a:rPr lang="en-US" sz="1200" b="1" dirty="0">
                  <a:solidFill>
                    <a:srgbClr val="FF9966"/>
                  </a:solidFill>
                </a:rPr>
                <a:t>2018</a:t>
              </a:r>
              <a:endParaRPr lang="en-US" sz="1200" dirty="0">
                <a:solidFill>
                  <a:srgbClr val="0055A0"/>
                </a:solidFill>
              </a:endParaRPr>
            </a:p>
          </p:txBody>
        </p:sp>
        <p:sp>
          <p:nvSpPr>
            <p:cNvPr id="29" name="TextBox 28"/>
            <p:cNvSpPr txBox="1"/>
            <p:nvPr/>
          </p:nvSpPr>
          <p:spPr>
            <a:xfrm>
              <a:off x="5065221" y="3256771"/>
              <a:ext cx="1906385" cy="800219"/>
            </a:xfrm>
            <a:prstGeom prst="rect">
              <a:avLst/>
            </a:prstGeom>
            <a:noFill/>
          </p:spPr>
          <p:txBody>
            <a:bodyPr wrap="square" rtlCol="0">
              <a:spAutoFit/>
            </a:bodyPr>
            <a:lstStyle/>
            <a:p>
              <a:pPr lvl="0" algn="ctr"/>
              <a:r>
                <a:rPr lang="en-US" sz="1200" b="1" dirty="0">
                  <a:solidFill>
                    <a:srgbClr val="FF9966"/>
                  </a:solidFill>
                </a:rPr>
                <a:t>2017</a:t>
              </a:r>
              <a:br>
                <a:rPr lang="en-US" sz="1200" b="1" dirty="0">
                  <a:solidFill>
                    <a:srgbClr val="FF9966"/>
                  </a:solidFill>
                </a:rPr>
              </a:br>
              <a:r>
                <a:rPr lang="en-US" sz="1200" b="1" i="1" dirty="0"/>
                <a:t>BeamLine4 School</a:t>
              </a:r>
              <a:br>
                <a:rPr lang="en-US" sz="1200" b="1" dirty="0">
                  <a:solidFill>
                    <a:srgbClr val="FF9966"/>
                  </a:solidFill>
                </a:rPr>
              </a:br>
              <a:r>
                <a:rPr lang="en-US" sz="1100" dirty="0">
                  <a:solidFill>
                    <a:srgbClr val="0055A0"/>
                  </a:solidFill>
                </a:rPr>
                <a:t>First Bulgarian students team participated</a:t>
              </a:r>
            </a:p>
          </p:txBody>
        </p:sp>
        <p:sp>
          <p:nvSpPr>
            <p:cNvPr id="30" name="TextBox 29"/>
            <p:cNvSpPr txBox="1"/>
            <p:nvPr/>
          </p:nvSpPr>
          <p:spPr>
            <a:xfrm>
              <a:off x="1694412" y="1798255"/>
              <a:ext cx="1841268" cy="615553"/>
            </a:xfrm>
            <a:prstGeom prst="rect">
              <a:avLst/>
            </a:prstGeom>
            <a:noFill/>
          </p:spPr>
          <p:txBody>
            <a:bodyPr wrap="square" rtlCol="0">
              <a:spAutoFit/>
            </a:bodyPr>
            <a:lstStyle/>
            <a:p>
              <a:pPr lvl="0" algn="ctr">
                <a:spcBef>
                  <a:spcPts val="600"/>
                </a:spcBef>
              </a:pPr>
              <a:r>
                <a:rPr lang="en-US" sz="1100" dirty="0"/>
                <a:t>First </a:t>
              </a:r>
              <a:r>
                <a:rPr lang="en-US" sz="1100" b="1" i="1" dirty="0"/>
                <a:t>Video Conferences </a:t>
              </a:r>
              <a:r>
                <a:rPr lang="en-US" sz="1100" dirty="0"/>
                <a:t>and </a:t>
              </a:r>
              <a:r>
                <a:rPr lang="en-US" sz="1100" b="1" i="1" dirty="0"/>
                <a:t>Virtual Visits</a:t>
              </a:r>
              <a:br>
                <a:rPr lang="en-US" sz="1200" dirty="0"/>
              </a:br>
              <a:r>
                <a:rPr lang="en-US" sz="1200" b="1" dirty="0">
                  <a:solidFill>
                    <a:srgbClr val="FF9966"/>
                  </a:solidFill>
                </a:rPr>
                <a:t>2013</a:t>
              </a:r>
            </a:p>
          </p:txBody>
        </p:sp>
        <p:sp>
          <p:nvSpPr>
            <p:cNvPr id="31" name="TextBox 30"/>
            <p:cNvSpPr txBox="1"/>
            <p:nvPr/>
          </p:nvSpPr>
          <p:spPr>
            <a:xfrm>
              <a:off x="2649249" y="3307008"/>
              <a:ext cx="2128060" cy="769441"/>
            </a:xfrm>
            <a:prstGeom prst="rect">
              <a:avLst/>
            </a:prstGeom>
            <a:noFill/>
          </p:spPr>
          <p:txBody>
            <a:bodyPr wrap="square" rtlCol="0">
              <a:spAutoFit/>
            </a:bodyPr>
            <a:lstStyle/>
            <a:p>
              <a:pPr lvl="0" algn="ctr"/>
              <a:r>
                <a:rPr lang="en-US" sz="1100" b="1" dirty="0">
                  <a:solidFill>
                    <a:srgbClr val="FF9966"/>
                  </a:solidFill>
                </a:rPr>
                <a:t>2014</a:t>
              </a:r>
            </a:p>
            <a:p>
              <a:pPr lvl="0" algn="ctr"/>
              <a:r>
                <a:rPr lang="en-US" sz="1100" b="1" i="1" dirty="0">
                  <a:solidFill>
                    <a:srgbClr val="0055A0"/>
                  </a:solidFill>
                </a:rPr>
                <a:t>Bulgarian National Engineering and IT Teachers </a:t>
              </a:r>
              <a:r>
                <a:rPr lang="en-US" sz="1100" dirty="0">
                  <a:solidFill>
                    <a:srgbClr val="0055A0"/>
                  </a:solidFill>
                </a:rPr>
                <a:t>Program</a:t>
              </a:r>
            </a:p>
          </p:txBody>
        </p:sp>
        <p:sp>
          <p:nvSpPr>
            <p:cNvPr id="32" name="TextBox 31"/>
            <p:cNvSpPr txBox="1"/>
            <p:nvPr/>
          </p:nvSpPr>
          <p:spPr>
            <a:xfrm>
              <a:off x="3994266" y="1798255"/>
              <a:ext cx="1665316" cy="784830"/>
            </a:xfrm>
            <a:prstGeom prst="rect">
              <a:avLst/>
            </a:prstGeom>
            <a:noFill/>
          </p:spPr>
          <p:txBody>
            <a:bodyPr wrap="square" rtlCol="0">
              <a:spAutoFit/>
            </a:bodyPr>
            <a:lstStyle/>
            <a:p>
              <a:pPr lvl="0" algn="ctr"/>
              <a:r>
                <a:rPr lang="en-US" sz="1100" b="1" i="1" dirty="0">
                  <a:solidFill>
                    <a:srgbClr val="0055A0"/>
                  </a:solidFill>
                </a:rPr>
                <a:t>Bulgarian </a:t>
              </a:r>
              <a:br>
                <a:rPr lang="en-US" sz="1100" dirty="0">
                  <a:solidFill>
                    <a:srgbClr val="0055A0"/>
                  </a:solidFill>
                </a:rPr>
              </a:br>
              <a:r>
                <a:rPr lang="en-US" sz="1100" b="1" i="1" dirty="0">
                  <a:solidFill>
                    <a:srgbClr val="0055A0"/>
                  </a:solidFill>
                </a:rPr>
                <a:t>High School Students Internship </a:t>
              </a:r>
              <a:r>
                <a:rPr lang="en-US" sz="1100" dirty="0">
                  <a:solidFill>
                    <a:srgbClr val="0055A0"/>
                  </a:solidFill>
                </a:rPr>
                <a:t>Program</a:t>
              </a:r>
              <a:br>
                <a:rPr lang="en-US" sz="1100" dirty="0">
                  <a:solidFill>
                    <a:srgbClr val="0055A0"/>
                  </a:solidFill>
                </a:rPr>
              </a:br>
              <a:r>
                <a:rPr lang="en-US" sz="1200" b="1" dirty="0">
                  <a:solidFill>
                    <a:srgbClr val="FF9966"/>
                  </a:solidFill>
                </a:rPr>
                <a:t>2017</a:t>
              </a:r>
            </a:p>
          </p:txBody>
        </p:sp>
        <p:sp>
          <p:nvSpPr>
            <p:cNvPr id="33" name="TextBox 32"/>
            <p:cNvSpPr txBox="1"/>
            <p:nvPr/>
          </p:nvSpPr>
          <p:spPr>
            <a:xfrm>
              <a:off x="521189" y="3309619"/>
              <a:ext cx="2128060" cy="615553"/>
            </a:xfrm>
            <a:prstGeom prst="rect">
              <a:avLst/>
            </a:prstGeom>
            <a:noFill/>
          </p:spPr>
          <p:txBody>
            <a:bodyPr wrap="square" rtlCol="0">
              <a:spAutoFit/>
            </a:bodyPr>
            <a:lstStyle/>
            <a:p>
              <a:pPr lvl="0" algn="ctr"/>
              <a:r>
                <a:rPr lang="en-US" sz="1200" b="1" dirty="0">
                  <a:solidFill>
                    <a:srgbClr val="FF9966"/>
                  </a:solidFill>
                </a:rPr>
                <a:t>2010</a:t>
              </a:r>
              <a:br>
                <a:rPr lang="en-US" sz="1200" dirty="0"/>
              </a:br>
              <a:r>
                <a:rPr lang="en-US" sz="1100" dirty="0"/>
                <a:t>First </a:t>
              </a:r>
              <a:r>
                <a:rPr lang="en-US" sz="1100" b="1" i="1" dirty="0"/>
                <a:t>High School Students </a:t>
              </a:r>
              <a:r>
                <a:rPr lang="en-US" sz="1100" b="1" i="1" dirty="0" err="1"/>
                <a:t>Visits</a:t>
              </a:r>
              <a:r>
                <a:rPr lang="en-US" sz="1100" dirty="0" err="1"/>
                <a:t>@CERN</a:t>
              </a:r>
              <a:endParaRPr lang="en-US" sz="1100" dirty="0"/>
            </a:p>
          </p:txBody>
        </p:sp>
        <p:sp>
          <p:nvSpPr>
            <p:cNvPr id="34" name="TextBox 33"/>
            <p:cNvSpPr txBox="1"/>
            <p:nvPr/>
          </p:nvSpPr>
          <p:spPr>
            <a:xfrm>
              <a:off x="-6516" y="1798255"/>
              <a:ext cx="1579418" cy="784830"/>
            </a:xfrm>
            <a:prstGeom prst="rect">
              <a:avLst/>
            </a:prstGeom>
            <a:noFill/>
          </p:spPr>
          <p:txBody>
            <a:bodyPr wrap="square" rtlCol="0">
              <a:spAutoFit/>
            </a:bodyPr>
            <a:lstStyle/>
            <a:p>
              <a:pPr lvl="0" algn="ctr"/>
              <a:r>
                <a:rPr lang="en-US" sz="1100" b="1" i="1" dirty="0"/>
                <a:t>Bulgarian National Physics Teachers </a:t>
              </a:r>
              <a:r>
                <a:rPr lang="en-US" sz="1100" dirty="0"/>
                <a:t>Program</a:t>
              </a:r>
              <a:br>
                <a:rPr lang="en-US" sz="1100" dirty="0"/>
              </a:br>
              <a:r>
                <a:rPr lang="en-US" sz="1200" b="1" dirty="0">
                  <a:solidFill>
                    <a:srgbClr val="FF9966"/>
                  </a:solidFill>
                </a:rPr>
                <a:t>2008</a:t>
              </a:r>
            </a:p>
          </p:txBody>
        </p:sp>
      </p:grpSp>
      <p:sp>
        <p:nvSpPr>
          <p:cNvPr id="35" name="TextBox 34"/>
          <p:cNvSpPr txBox="1"/>
          <p:nvPr/>
        </p:nvSpPr>
        <p:spPr>
          <a:xfrm>
            <a:off x="132285" y="759909"/>
            <a:ext cx="9086742" cy="323165"/>
          </a:xfrm>
          <a:prstGeom prst="rect">
            <a:avLst/>
          </a:prstGeom>
          <a:noFill/>
        </p:spPr>
        <p:txBody>
          <a:bodyPr wrap="square" rtlCol="0">
            <a:spAutoFit/>
          </a:bodyPr>
          <a:lstStyle/>
          <a:p>
            <a:pPr marL="285750" indent="-285750">
              <a:buFont typeface="Arial" panose="020B0604020202020204" pitchFamily="34" charset="0"/>
              <a:buChar char="•"/>
            </a:pPr>
            <a:r>
              <a:rPr lang="bg-BG" sz="1500" dirty="0"/>
              <a:t>Развитие на българските програми свързани с ЦЕРН през последните 1</a:t>
            </a:r>
            <a:r>
              <a:rPr lang="en-US" sz="1500" dirty="0"/>
              <a:t>6</a:t>
            </a:r>
            <a:r>
              <a:rPr lang="bg-BG" sz="1500" dirty="0"/>
              <a:t> години</a:t>
            </a:r>
            <a:endParaRPr lang="en-GB" sz="1500" dirty="0"/>
          </a:p>
        </p:txBody>
      </p:sp>
    </p:spTree>
    <p:extLst>
      <p:ext uri="{BB962C8B-B14F-4D97-AF65-F5344CB8AC3E}">
        <p14:creationId xmlns:p14="http://schemas.microsoft.com/office/powerpoint/2010/main" val="13256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
          <p:cNvSpPr>
            <a:spLocks noChangeArrowheads="1"/>
          </p:cNvSpPr>
          <p:nvPr/>
        </p:nvSpPr>
        <p:spPr bwMode="auto">
          <a:xfrm>
            <a:off x="3806429" y="4875610"/>
            <a:ext cx="1791890" cy="28813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GB" altLang="en-US" sz="1800">
              <a:solidFill>
                <a:srgbClr val="000000"/>
              </a:solidFill>
            </a:endParaRPr>
          </a:p>
        </p:txBody>
      </p:sp>
      <p:sp>
        <p:nvSpPr>
          <p:cNvPr id="52229" name="Rectangle 5"/>
          <p:cNvSpPr>
            <a:spLocks/>
          </p:cNvSpPr>
          <p:nvPr/>
        </p:nvSpPr>
        <p:spPr bwMode="auto">
          <a:xfrm>
            <a:off x="1223962" y="141685"/>
            <a:ext cx="6425804" cy="346249"/>
          </a:xfrm>
          <a:prstGeom prst="rect">
            <a:avLst/>
          </a:prstGeom>
          <a:noFill/>
          <a:ln w="12700">
            <a:noFill/>
            <a:miter lim="800000"/>
            <a:headEnd/>
            <a:tailEnd/>
          </a:ln>
        </p:spPr>
        <p:txBody>
          <a:bodyPr lIns="0" tIns="0" rIns="30460" bIns="0">
            <a:spAutoFit/>
          </a:bodyPr>
          <a:lstStyle/>
          <a:p>
            <a:pPr marL="29748" algn="ctr" defTabSz="481907">
              <a:defRPr/>
            </a:pPr>
            <a:r>
              <a:rPr lang="ru-RU" sz="2250" b="1" i="1" dirty="0">
                <a:solidFill>
                  <a:srgbClr val="002F53"/>
                </a:solidFill>
                <a:effectLst>
                  <a:outerShdw blurRad="38100" dist="38100" dir="2700000" algn="tl">
                    <a:srgbClr val="000000">
                      <a:alpha val="43137"/>
                    </a:srgbClr>
                  </a:outerShdw>
                </a:effectLst>
                <a:sym typeface="Verdana" pitchFamily="34" charset="0"/>
              </a:rPr>
              <a:t>Българск</a:t>
            </a:r>
            <a:r>
              <a:rPr lang="bg-BG" sz="2250" b="1" i="1" dirty="0">
                <a:solidFill>
                  <a:srgbClr val="002F53"/>
                </a:solidFill>
                <a:effectLst>
                  <a:outerShdw blurRad="38100" dist="38100" dir="2700000" algn="tl">
                    <a:srgbClr val="000000">
                      <a:alpha val="43137"/>
                    </a:srgbClr>
                  </a:outerShdw>
                </a:effectLst>
                <a:sym typeface="Verdana" pitchFamily="34" charset="0"/>
              </a:rPr>
              <a:t>и</a:t>
            </a:r>
            <a:r>
              <a:rPr lang="ru-RU" sz="2250" b="1" i="1" dirty="0">
                <a:solidFill>
                  <a:srgbClr val="002F53"/>
                </a:solidFill>
                <a:effectLst>
                  <a:outerShdw blurRad="38100" dist="38100" dir="2700000" algn="tl">
                    <a:srgbClr val="000000">
                      <a:alpha val="43137"/>
                    </a:srgbClr>
                  </a:outerShdw>
                </a:effectLst>
                <a:sym typeface="Verdana" pitchFamily="34" charset="0"/>
              </a:rPr>
              <a:t> учителски програми в </a:t>
            </a:r>
            <a:r>
              <a:rPr lang="en-GB" sz="2250" b="1" i="1" dirty="0">
                <a:solidFill>
                  <a:srgbClr val="002F53"/>
                </a:solidFill>
                <a:effectLst>
                  <a:outerShdw blurRad="38100" dist="38100" dir="2700000" algn="tl">
                    <a:srgbClr val="000000">
                      <a:alpha val="43137"/>
                    </a:srgbClr>
                  </a:outerShdw>
                </a:effectLst>
                <a:sym typeface="Verdana" pitchFamily="34" charset="0"/>
              </a:rPr>
              <a:t>CERN</a:t>
            </a:r>
            <a:endParaRPr lang="en-US" sz="2250" b="1" i="1" dirty="0">
              <a:solidFill>
                <a:srgbClr val="002F53"/>
              </a:solidFill>
              <a:effectLst>
                <a:outerShdw blurRad="38100" dist="38100" dir="2700000" algn="tl">
                  <a:srgbClr val="000000">
                    <a:alpha val="43137"/>
                  </a:srgbClr>
                </a:outerShdw>
              </a:effectLst>
              <a:sym typeface="Verdana" pitchFamily="34" charset="0"/>
            </a:endParaRPr>
          </a:p>
        </p:txBody>
      </p:sp>
      <p:pic>
        <p:nvPicPr>
          <p:cNvPr id="1351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0558" y="2424068"/>
            <a:ext cx="7433441" cy="2719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5173" name="TextBox 2"/>
          <p:cNvSpPr txBox="1">
            <a:spLocks noChangeArrowheads="1"/>
          </p:cNvSpPr>
          <p:nvPr/>
        </p:nvSpPr>
        <p:spPr bwMode="auto">
          <a:xfrm>
            <a:off x="165538" y="519113"/>
            <a:ext cx="8978462" cy="1918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spcBef>
                <a:spcPts val="675"/>
              </a:spcBef>
              <a:buFont typeface="Wingdings" panose="05000000000000000000" pitchFamily="2" charset="2"/>
              <a:buChar char="Ø"/>
            </a:pPr>
            <a:r>
              <a:rPr lang="en-US" altLang="en-US" sz="1300" dirty="0">
                <a:solidFill>
                  <a:srgbClr val="002F53"/>
                </a:solidFill>
              </a:rPr>
              <a:t>14</a:t>
            </a:r>
            <a:r>
              <a:rPr lang="bg-BG" altLang="en-US" sz="1300" dirty="0">
                <a:solidFill>
                  <a:srgbClr val="002F53"/>
                </a:solidFill>
              </a:rPr>
              <a:t> програми за </a:t>
            </a:r>
            <a:r>
              <a:rPr lang="bg-BG" altLang="en-US" sz="1300" dirty="0">
                <a:solidFill>
                  <a:srgbClr val="FF6600"/>
                </a:solidFill>
              </a:rPr>
              <a:t>учители по физика</a:t>
            </a:r>
            <a:r>
              <a:rPr lang="en-US" altLang="en-US" sz="1300" dirty="0">
                <a:solidFill>
                  <a:srgbClr val="FF6600"/>
                </a:solidFill>
              </a:rPr>
              <a:t> </a:t>
            </a:r>
            <a:r>
              <a:rPr lang="bg-BG" altLang="en-US" sz="1300" dirty="0">
                <a:solidFill>
                  <a:srgbClr val="FF6600"/>
                </a:solidFill>
              </a:rPr>
              <a:t>и природни науки </a:t>
            </a:r>
            <a:r>
              <a:rPr lang="bg-BG" altLang="en-US" sz="1300" dirty="0">
                <a:solidFill>
                  <a:srgbClr val="002F53"/>
                </a:solidFill>
              </a:rPr>
              <a:t>(начало 2008)</a:t>
            </a:r>
          </a:p>
          <a:p>
            <a:pPr>
              <a:spcBef>
                <a:spcPts val="675"/>
              </a:spcBef>
              <a:buFont typeface="Wingdings" panose="05000000000000000000" pitchFamily="2" charset="2"/>
              <a:buChar char="Ø"/>
            </a:pPr>
            <a:r>
              <a:rPr lang="bg-BG" altLang="en-US" sz="1300" dirty="0">
                <a:solidFill>
                  <a:srgbClr val="002F53"/>
                </a:solidFill>
              </a:rPr>
              <a:t>1 програма за директори на училища (основно математически и природоматематически гимназии) през 2010 – 3-дневен курс</a:t>
            </a:r>
            <a:endParaRPr lang="en-US" altLang="en-US" sz="1300" dirty="0">
              <a:solidFill>
                <a:srgbClr val="002F53"/>
              </a:solidFill>
            </a:endParaRPr>
          </a:p>
          <a:p>
            <a:pPr>
              <a:spcBef>
                <a:spcPts val="675"/>
              </a:spcBef>
              <a:buFont typeface="Wingdings" panose="05000000000000000000" pitchFamily="2" charset="2"/>
              <a:buChar char="Ø"/>
            </a:pPr>
            <a:r>
              <a:rPr lang="en-US" altLang="en-US" sz="1300" dirty="0">
                <a:solidFill>
                  <a:srgbClr val="002F53"/>
                </a:solidFill>
              </a:rPr>
              <a:t>8</a:t>
            </a:r>
            <a:r>
              <a:rPr lang="bg-BG" altLang="en-US" sz="1300" dirty="0">
                <a:solidFill>
                  <a:srgbClr val="002F53"/>
                </a:solidFill>
              </a:rPr>
              <a:t> програми за </a:t>
            </a:r>
            <a:r>
              <a:rPr lang="bg-BG" altLang="en-US" sz="1300" dirty="0">
                <a:solidFill>
                  <a:srgbClr val="FF6600"/>
                </a:solidFill>
              </a:rPr>
              <a:t>учители по инженерни специалности и ИТ </a:t>
            </a:r>
            <a:r>
              <a:rPr lang="bg-BG" altLang="en-US" sz="1300" dirty="0">
                <a:solidFill>
                  <a:srgbClr val="002F53"/>
                </a:solidFill>
              </a:rPr>
              <a:t>(начало 2014)</a:t>
            </a:r>
          </a:p>
          <a:p>
            <a:pPr>
              <a:spcBef>
                <a:spcPts val="675"/>
              </a:spcBef>
              <a:buFont typeface="Wingdings" panose="05000000000000000000" pitchFamily="2" charset="2"/>
              <a:buChar char="Ø"/>
            </a:pPr>
            <a:r>
              <a:rPr lang="bg-BG" altLang="en-US" sz="1300" dirty="0">
                <a:solidFill>
                  <a:srgbClr val="002F53"/>
                </a:solidFill>
              </a:rPr>
              <a:t>От 2011 година програмите са официано подпомагани от Министерство на Образованието и Науката </a:t>
            </a:r>
          </a:p>
          <a:p>
            <a:pPr>
              <a:spcBef>
                <a:spcPts val="675"/>
              </a:spcBef>
              <a:buFont typeface="Wingdings" panose="05000000000000000000" pitchFamily="2" charset="2"/>
              <a:buChar char="Ø"/>
            </a:pPr>
            <a:r>
              <a:rPr lang="bg-BG" altLang="en-US" sz="1300" dirty="0">
                <a:solidFill>
                  <a:srgbClr val="002F53"/>
                </a:solidFill>
              </a:rPr>
              <a:t>Общо </a:t>
            </a:r>
            <a:r>
              <a:rPr lang="en-US" altLang="en-US" sz="1300" dirty="0">
                <a:solidFill>
                  <a:srgbClr val="002F53"/>
                </a:solidFill>
                <a:ea typeface="MS PGothic" panose="020B0600070205080204" pitchFamily="34" charset="-128"/>
              </a:rPr>
              <a:t>881</a:t>
            </a:r>
            <a:r>
              <a:rPr lang="bg-BG" altLang="en-US" sz="1300" dirty="0">
                <a:solidFill>
                  <a:srgbClr val="002F53"/>
                </a:solidFill>
                <a:ea typeface="MS PGothic" panose="020B0600070205080204" pitchFamily="34" charset="-128"/>
              </a:rPr>
              <a:t> участници</a:t>
            </a:r>
            <a:endParaRPr lang="en-US" altLang="en-US" sz="1300" dirty="0">
              <a:solidFill>
                <a:srgbClr val="002F53"/>
              </a:solidFill>
              <a:ea typeface="MS PGothic" panose="020B0600070205080204" pitchFamily="34" charset="-128"/>
            </a:endParaRPr>
          </a:p>
          <a:p>
            <a:pPr>
              <a:spcBef>
                <a:spcPts val="675"/>
              </a:spcBef>
              <a:buFont typeface="Wingdings" panose="05000000000000000000" pitchFamily="2" charset="2"/>
              <a:buChar char="Ø"/>
            </a:pPr>
            <a:r>
              <a:rPr lang="en-US" altLang="en-US" sz="1300" dirty="0">
                <a:solidFill>
                  <a:srgbClr val="002F53"/>
                </a:solidFill>
                <a:ea typeface="MS PGothic" panose="020B0600070205080204" pitchFamily="34" charset="-128"/>
              </a:rPr>
              <a:t>2021 – on-line </a:t>
            </a:r>
            <a:r>
              <a:rPr lang="bg-BG" altLang="en-US" sz="1300" dirty="0">
                <a:solidFill>
                  <a:srgbClr val="002F53"/>
                </a:solidFill>
                <a:ea typeface="MS PGothic" panose="020B0600070205080204" pitchFamily="34" charset="-128"/>
              </a:rPr>
              <a:t>кратка програма за алумни учители</a:t>
            </a:r>
            <a:r>
              <a:rPr lang="en-US" altLang="en-US" sz="1300" dirty="0">
                <a:solidFill>
                  <a:srgbClr val="002F53"/>
                </a:solidFill>
                <a:ea typeface="MS PGothic" panose="020B0600070205080204" pitchFamily="34" charset="-128"/>
              </a:rPr>
              <a:t> (65 </a:t>
            </a:r>
            <a:r>
              <a:rPr lang="bg-BG" altLang="en-US" sz="1300" dirty="0">
                <a:solidFill>
                  <a:srgbClr val="002F53"/>
                </a:solidFill>
                <a:ea typeface="MS PGothic" panose="020B0600070205080204" pitchFamily="34" charset="-128"/>
              </a:rPr>
              <a:t>участници)</a:t>
            </a:r>
            <a:endParaRPr lang="bg-BG" altLang="en-US" sz="1300" dirty="0">
              <a:solidFill>
                <a:srgbClr val="002F53"/>
              </a:solidFill>
            </a:endParaRPr>
          </a:p>
        </p:txBody>
      </p:sp>
    </p:spTree>
    <p:extLst>
      <p:ext uri="{BB962C8B-B14F-4D97-AF65-F5344CB8AC3E}">
        <p14:creationId xmlns:p14="http://schemas.microsoft.com/office/powerpoint/2010/main" val="802294765"/>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1595166" y="32010"/>
            <a:ext cx="8324490" cy="323165"/>
          </a:xfrm>
          <a:prstGeom prst="rect">
            <a:avLst/>
          </a:prstGeom>
          <a:noFill/>
          <a:ln w="12700">
            <a:noFill/>
            <a:miter lim="800000"/>
            <a:headEnd/>
            <a:tailEnd/>
          </a:ln>
        </p:spPr>
        <p:txBody>
          <a:bodyPr wrap="square" lIns="0" tIns="0" rIns="30478" bIns="0">
            <a:spAutoFit/>
          </a:bodyPr>
          <a:lstStyle/>
          <a:p>
            <a:pPr marL="29766" defTabSz="482204">
              <a:defRPr/>
            </a:pPr>
            <a:r>
              <a:rPr lang="ru-RU" sz="2100" i="1" dirty="0">
                <a:solidFill>
                  <a:srgbClr val="002F53"/>
                </a:solidFill>
                <a:effectLst>
                  <a:outerShdw blurRad="38100" dist="38100" dir="2700000" algn="tl">
                    <a:srgbClr val="000000">
                      <a:alpha val="43137"/>
                    </a:srgbClr>
                  </a:outerShdw>
                </a:effectLst>
                <a:sym typeface="Verdana" pitchFamily="34" charset="0"/>
              </a:rPr>
              <a:t>Как</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изглежда</a:t>
            </a:r>
            <a:r>
              <a:rPr lang="bg-BG" sz="2100" i="1" dirty="0">
                <a:solidFill>
                  <a:srgbClr val="002F53"/>
                </a:solidFill>
                <a:effectLst>
                  <a:outerShdw blurRad="38100" dist="38100" dir="2700000" algn="tl">
                    <a:srgbClr val="000000">
                      <a:alpha val="43137"/>
                    </a:srgbClr>
                  </a:outerShdw>
                </a:effectLst>
                <a:sym typeface="Verdana" pitchFamily="34" charset="0"/>
              </a:rPr>
              <a:t>т</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bg-BG" sz="2100" i="1" dirty="0">
                <a:solidFill>
                  <a:srgbClr val="002F53"/>
                </a:solidFill>
                <a:effectLst>
                  <a:outerShdw blurRad="38100" dist="38100" dir="2700000" algn="tl">
                    <a:srgbClr val="000000">
                      <a:alpha val="43137"/>
                    </a:srgbClr>
                  </a:outerShdw>
                </a:effectLst>
                <a:sym typeface="Verdana" pitchFamily="34" charset="0"/>
              </a:rPr>
              <a:t>природните науки</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за</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учени</a:t>
            </a:r>
            <a:r>
              <a:rPr lang="ru-RU" sz="2100" i="1" dirty="0">
                <a:solidFill>
                  <a:srgbClr val="002F53"/>
                </a:solidFill>
                <a:effectLst>
                  <a:outerShdw blurRad="38100" dist="38100" dir="2700000" algn="tl">
                    <a:srgbClr val="000000">
                      <a:alpha val="43137"/>
                    </a:srgbClr>
                  </a:outerShdw>
                </a:effectLst>
                <a:cs typeface="Arial" pitchFamily="34" charset="0"/>
                <a:sym typeface="Verdana" pitchFamily="34" charset="0"/>
              </a:rPr>
              <a:t>ци</a:t>
            </a:r>
            <a:r>
              <a:rPr lang="ru-RU" sz="2100" i="1" dirty="0">
                <a:solidFill>
                  <a:srgbClr val="002F53"/>
                </a:solidFill>
                <a:effectLst>
                  <a:outerShdw blurRad="38100" dist="38100" dir="2700000" algn="tl">
                    <a:srgbClr val="000000">
                      <a:alpha val="43137"/>
                    </a:srgbClr>
                  </a:outerShdw>
                </a:effectLst>
                <a:sym typeface="Verdana" pitchFamily="34" charset="0"/>
              </a:rPr>
              <a:t>те</a:t>
            </a:r>
            <a:r>
              <a:rPr lang="en-US" sz="2100" i="1" dirty="0">
                <a:solidFill>
                  <a:srgbClr val="002F53"/>
                </a:solidFill>
                <a:effectLst>
                  <a:outerShdw blurRad="38100" dist="38100" dir="2700000" algn="tl">
                    <a:srgbClr val="000000">
                      <a:alpha val="43137"/>
                    </a:srgbClr>
                  </a:outerShdw>
                </a:effectLst>
                <a:sym typeface="Verdana" pitchFamily="34" charset="0"/>
              </a:rPr>
              <a:t> </a:t>
            </a:r>
            <a:r>
              <a:rPr lang="en-US" sz="1875" i="1" dirty="0">
                <a:solidFill>
                  <a:srgbClr val="002F53"/>
                </a:solidFill>
                <a:effectLst>
                  <a:outerShdw blurRad="38100" dist="38100" dir="2700000" algn="tl">
                    <a:srgbClr val="000000">
                      <a:alpha val="43137"/>
                    </a:srgbClr>
                  </a:outerShdw>
                </a:effectLst>
                <a:sym typeface="Verdana" pitchFamily="34" charset="0"/>
              </a:rPr>
              <a:t>(</a:t>
            </a:r>
            <a:r>
              <a:rPr lang="bg-BG" sz="1875" i="1" dirty="0">
                <a:solidFill>
                  <a:srgbClr val="002F53"/>
                </a:solidFill>
                <a:effectLst>
                  <a:outerShdw blurRad="38100" dist="38100" dir="2700000" algn="tl">
                    <a:srgbClr val="000000">
                      <a:alpha val="43137"/>
                    </a:srgbClr>
                  </a:outerShdw>
                </a:effectLst>
                <a:sym typeface="Verdana" pitchFamily="34" charset="0"/>
              </a:rPr>
              <a:t>понякога)</a:t>
            </a:r>
            <a:endParaRPr lang="en-US" sz="1875" i="1" dirty="0">
              <a:solidFill>
                <a:srgbClr val="002F53"/>
              </a:solidFill>
              <a:effectLst>
                <a:outerShdw blurRad="38100" dist="38100" dir="2700000" algn="tl">
                  <a:srgbClr val="000000">
                    <a:alpha val="43137"/>
                  </a:srgbClr>
                </a:outerShdw>
              </a:effectLst>
              <a:sym typeface="Verdana" pitchFamily="34" charset="0"/>
            </a:endParaRPr>
          </a:p>
        </p:txBody>
      </p:sp>
      <p:pic>
        <p:nvPicPr>
          <p:cNvPr id="14342"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1" y="1341835"/>
            <a:ext cx="4413647" cy="323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22"/>
          <p:cNvGrpSpPr>
            <a:grpSpLocks/>
          </p:cNvGrpSpPr>
          <p:nvPr/>
        </p:nvGrpSpPr>
        <p:grpSpPr bwMode="auto">
          <a:xfrm>
            <a:off x="2247900" y="813198"/>
            <a:ext cx="4592241" cy="3768328"/>
            <a:chOff x="1320" y="1344"/>
            <a:chExt cx="5272" cy="4165"/>
          </a:xfrm>
        </p:grpSpPr>
        <p:grpSp>
          <p:nvGrpSpPr>
            <p:cNvPr id="137222" name="Group 7"/>
            <p:cNvGrpSpPr>
              <a:grpSpLocks/>
            </p:cNvGrpSpPr>
            <p:nvPr/>
          </p:nvGrpSpPr>
          <p:grpSpPr bwMode="auto">
            <a:xfrm>
              <a:off x="1320" y="1344"/>
              <a:ext cx="5272" cy="4165"/>
              <a:chOff x="0" y="-55"/>
              <a:chExt cx="6008" cy="4776"/>
            </a:xfrm>
          </p:grpSpPr>
          <p:pic>
            <p:nvPicPr>
              <p:cNvPr id="137230"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
                <a:ext cx="6008" cy="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7231" name="Rectangle 9"/>
              <p:cNvSpPr>
                <a:spLocks/>
              </p:cNvSpPr>
              <p:nvPr/>
            </p:nvSpPr>
            <p:spPr bwMode="auto">
              <a:xfrm>
                <a:off x="2045" y="-55"/>
                <a:ext cx="93"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27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
            <p:nvSpPr>
              <p:cNvPr id="137232" name="Rectangle 10"/>
              <p:cNvSpPr>
                <a:spLocks/>
              </p:cNvSpPr>
              <p:nvPr/>
            </p:nvSpPr>
            <p:spPr bwMode="auto">
              <a:xfrm>
                <a:off x="1296" y="2176"/>
                <a:ext cx="88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0478" bIns="0"/>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M g h</a:t>
                </a:r>
              </a:p>
            </p:txBody>
          </p:sp>
          <p:grpSp>
            <p:nvGrpSpPr>
              <p:cNvPr id="137233" name="Group 11"/>
              <p:cNvGrpSpPr>
                <a:grpSpLocks/>
              </p:cNvGrpSpPr>
              <p:nvPr/>
            </p:nvGrpSpPr>
            <p:grpSpPr bwMode="auto">
              <a:xfrm>
                <a:off x="343" y="1015"/>
                <a:ext cx="1909" cy="3289"/>
                <a:chOff x="0" y="0"/>
                <a:chExt cx="1908" cy="3288"/>
              </a:xfrm>
            </p:grpSpPr>
            <p:sp>
              <p:nvSpPr>
                <p:cNvPr id="137235" name="AutoShape 12"/>
                <p:cNvSpPr>
                  <a:spLocks/>
                </p:cNvSpPr>
                <p:nvPr/>
              </p:nvSpPr>
              <p:spPr bwMode="auto">
                <a:xfrm>
                  <a:off x="44" y="0"/>
                  <a:ext cx="1864" cy="3058"/>
                </a:xfrm>
                <a:custGeom>
                  <a:avLst/>
                  <a:gdLst>
                    <a:gd name="T0" fmla="*/ 0 w 21292"/>
                    <a:gd name="T1" fmla="*/ 0 h 19876"/>
                    <a:gd name="T2" fmla="*/ 0 w 21292"/>
                    <a:gd name="T3" fmla="*/ 0 h 19876"/>
                    <a:gd name="T4" fmla="*/ 0 w 21292"/>
                    <a:gd name="T5" fmla="*/ 0 h 19876"/>
                    <a:gd name="T6" fmla="*/ 0 w 21292"/>
                    <a:gd name="T7" fmla="*/ 0 h 19876"/>
                    <a:gd name="T8" fmla="*/ 0 60000 65536"/>
                    <a:gd name="T9" fmla="*/ 0 60000 65536"/>
                    <a:gd name="T10" fmla="*/ 0 60000 65536"/>
                    <a:gd name="T11" fmla="*/ 0 60000 65536"/>
                    <a:gd name="T12" fmla="*/ 0 w 21292"/>
                    <a:gd name="T13" fmla="*/ 0 h 19876"/>
                    <a:gd name="T14" fmla="*/ 21292 w 21292"/>
                    <a:gd name="T15" fmla="*/ 19876 h 19876"/>
                  </a:gdLst>
                  <a:ahLst/>
                  <a:cxnLst>
                    <a:cxn ang="T8">
                      <a:pos x="T0" y="T1"/>
                    </a:cxn>
                    <a:cxn ang="T9">
                      <a:pos x="T2" y="T3"/>
                    </a:cxn>
                    <a:cxn ang="T10">
                      <a:pos x="T4" y="T5"/>
                    </a:cxn>
                    <a:cxn ang="T11">
                      <a:pos x="T6" y="T7"/>
                    </a:cxn>
                  </a:cxnLst>
                  <a:rect l="T12" t="T13" r="T14" b="T15"/>
                  <a:pathLst>
                    <a:path w="21292" h="19876">
                      <a:moveTo>
                        <a:pt x="21292" y="1844"/>
                      </a:moveTo>
                      <a:cubicBezTo>
                        <a:pt x="16347" y="327"/>
                        <a:pt x="11403" y="-1189"/>
                        <a:pt x="8020" y="1400"/>
                      </a:cubicBezTo>
                      <a:cubicBezTo>
                        <a:pt x="4637" y="3989"/>
                        <a:pt x="2294" y="14345"/>
                        <a:pt x="993" y="17378"/>
                      </a:cubicBezTo>
                      <a:cubicBezTo>
                        <a:pt x="-308" y="20411"/>
                        <a:pt x="-48" y="20004"/>
                        <a:pt x="212" y="19597"/>
                      </a:cubicBezTo>
                    </a:path>
                  </a:pathLst>
                </a:custGeom>
                <a:noFill/>
                <a:ln w="63500">
                  <a:solidFill>
                    <a:srgbClr val="FAFF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36" name="Line 13"/>
                <p:cNvSpPr>
                  <a:spLocks noChangeShapeType="1"/>
                </p:cNvSpPr>
                <p:nvPr/>
              </p:nvSpPr>
              <p:spPr bwMode="auto">
                <a:xfrm flipH="1">
                  <a:off x="0" y="2947"/>
                  <a:ext cx="68" cy="341"/>
                </a:xfrm>
                <a:prstGeom prst="line">
                  <a:avLst/>
                </a:prstGeom>
                <a:noFill/>
                <a:ln w="76200">
                  <a:solidFill>
                    <a:srgbClr val="FAFF00"/>
                  </a:solidFill>
                  <a:round/>
                  <a:headEnd/>
                  <a:tailEnd type="triangle" w="med" len="med"/>
                </a:ln>
                <a:extLst>
                  <a:ext uri="{909E8E84-426E-40DD-AFC4-6F175D3DCCD1}">
                    <a14:hiddenFill xmlns:a14="http://schemas.microsoft.com/office/drawing/2010/main">
                      <a:noFill/>
                    </a14:hiddenFill>
                  </a:ext>
                </a:extLst>
              </p:spPr>
              <p:txBody>
                <a:bodyPr/>
                <a:lstStyle/>
                <a:p>
                  <a:endParaRPr lang="en-GB" sz="1350"/>
                </a:p>
              </p:txBody>
            </p:sp>
          </p:grpSp>
          <p:sp>
            <p:nvSpPr>
              <p:cNvPr id="137234" name="Rectangle 14"/>
              <p:cNvSpPr>
                <a:spLocks/>
              </p:cNvSpPr>
              <p:nvPr/>
            </p:nvSpPr>
            <p:spPr bwMode="auto">
              <a:xfrm>
                <a:off x="680" y="552"/>
                <a:ext cx="108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1/2 mv</a:t>
                </a:r>
                <a:r>
                  <a:rPr lang="en-US" altLang="en-US" sz="1275" b="1" baseline="30000">
                    <a:solidFill>
                      <a:srgbClr val="FAFF00"/>
                    </a:solidFill>
                    <a:latin typeface="Verdana" panose="020B0604030504040204" pitchFamily="34" charset="0"/>
                    <a:ea typeface="ヒラギノ角ゴ ProN W3"/>
                    <a:cs typeface="ヒラギノ角ゴ ProN W3"/>
                    <a:sym typeface="Verdana" panose="020B0604030504040204" pitchFamily="34" charset="0"/>
                  </a:rPr>
                  <a:t>2</a:t>
                </a:r>
              </a:p>
            </p:txBody>
          </p:sp>
        </p:grpSp>
        <p:grpSp>
          <p:nvGrpSpPr>
            <p:cNvPr id="137223" name="Group 15"/>
            <p:cNvGrpSpPr>
              <a:grpSpLocks/>
            </p:cNvGrpSpPr>
            <p:nvPr/>
          </p:nvGrpSpPr>
          <p:grpSpPr bwMode="auto">
            <a:xfrm>
              <a:off x="3479" y="1813"/>
              <a:ext cx="1972" cy="1259"/>
              <a:chOff x="0" y="0"/>
              <a:chExt cx="1972" cy="1259"/>
            </a:xfrm>
          </p:grpSpPr>
          <p:sp>
            <p:nvSpPr>
              <p:cNvPr id="137224" name="AutoShape 16"/>
              <p:cNvSpPr>
                <a:spLocks/>
              </p:cNvSpPr>
              <p:nvPr/>
            </p:nvSpPr>
            <p:spPr bwMode="auto">
              <a:xfrm>
                <a:off x="0" y="0"/>
                <a:ext cx="1972" cy="1028"/>
              </a:xfrm>
              <a:custGeom>
                <a:avLst/>
                <a:gdLst>
                  <a:gd name="T0" fmla="*/ 0 w 21263"/>
                  <a:gd name="T1" fmla="*/ 0 h 20623"/>
                  <a:gd name="T2" fmla="*/ 0 w 21263"/>
                  <a:gd name="T3" fmla="*/ 0 h 20623"/>
                  <a:gd name="T4" fmla="*/ 0 w 21263"/>
                  <a:gd name="T5" fmla="*/ 0 h 20623"/>
                  <a:gd name="T6" fmla="*/ 0 w 21263"/>
                  <a:gd name="T7" fmla="*/ 0 h 20623"/>
                  <a:gd name="T8" fmla="*/ 0 w 21263"/>
                  <a:gd name="T9" fmla="*/ 0 h 20623"/>
                  <a:gd name="T10" fmla="*/ 0 w 21263"/>
                  <a:gd name="T11" fmla="*/ 0 h 20623"/>
                  <a:gd name="T12" fmla="*/ 0 w 21263"/>
                  <a:gd name="T13" fmla="*/ 0 h 20623"/>
                  <a:gd name="T14" fmla="*/ 0 w 21263"/>
                  <a:gd name="T15" fmla="*/ 0 h 20623"/>
                  <a:gd name="T16" fmla="*/ 0 w 21263"/>
                  <a:gd name="T17" fmla="*/ 0 h 20623"/>
                  <a:gd name="T18" fmla="*/ 0 w 21263"/>
                  <a:gd name="T19" fmla="*/ 0 h 20623"/>
                  <a:gd name="T20" fmla="*/ 0 w 21263"/>
                  <a:gd name="T21" fmla="*/ 0 h 20623"/>
                  <a:gd name="T22" fmla="*/ 0 w 21263"/>
                  <a:gd name="T23" fmla="*/ 0 h 20623"/>
                  <a:gd name="T24" fmla="*/ 0 w 21263"/>
                  <a:gd name="T25" fmla="*/ 0 h 20623"/>
                  <a:gd name="T26" fmla="*/ 0 w 21263"/>
                  <a:gd name="T27" fmla="*/ 0 h 20623"/>
                  <a:gd name="T28" fmla="*/ 0 w 21263"/>
                  <a:gd name="T29" fmla="*/ 0 h 20623"/>
                  <a:gd name="T30" fmla="*/ 0 w 21263"/>
                  <a:gd name="T31" fmla="*/ 0 h 20623"/>
                  <a:gd name="T32" fmla="*/ 0 w 21263"/>
                  <a:gd name="T33" fmla="*/ 0 h 20623"/>
                  <a:gd name="T34" fmla="*/ 0 w 21263"/>
                  <a:gd name="T35" fmla="*/ 0 h 20623"/>
                  <a:gd name="T36" fmla="*/ 0 w 21263"/>
                  <a:gd name="T37" fmla="*/ 0 h 20623"/>
                  <a:gd name="T38" fmla="*/ 0 w 21263"/>
                  <a:gd name="T39" fmla="*/ 0 h 20623"/>
                  <a:gd name="T40" fmla="*/ 0 w 21263"/>
                  <a:gd name="T41" fmla="*/ 0 h 20623"/>
                  <a:gd name="T42" fmla="*/ 0 w 21263"/>
                  <a:gd name="T43" fmla="*/ 0 h 20623"/>
                  <a:gd name="T44" fmla="*/ 0 w 21263"/>
                  <a:gd name="T45" fmla="*/ 0 h 20623"/>
                  <a:gd name="T46" fmla="*/ 0 w 21263"/>
                  <a:gd name="T47" fmla="*/ 0 h 20623"/>
                  <a:gd name="T48" fmla="*/ 0 w 21263"/>
                  <a:gd name="T49" fmla="*/ 0 h 20623"/>
                  <a:gd name="T50" fmla="*/ 0 w 21263"/>
                  <a:gd name="T51" fmla="*/ 0 h 20623"/>
                  <a:gd name="T52" fmla="*/ 0 w 21263"/>
                  <a:gd name="T53" fmla="*/ 0 h 20623"/>
                  <a:gd name="T54" fmla="*/ 0 w 21263"/>
                  <a:gd name="T55" fmla="*/ 0 h 20623"/>
                  <a:gd name="T56" fmla="*/ 0 w 21263"/>
                  <a:gd name="T57" fmla="*/ 0 h 20623"/>
                  <a:gd name="T58" fmla="*/ 0 w 21263"/>
                  <a:gd name="T59" fmla="*/ 0 h 20623"/>
                  <a:gd name="T60" fmla="*/ 0 w 21263"/>
                  <a:gd name="T61" fmla="*/ 0 h 20623"/>
                  <a:gd name="T62" fmla="*/ 0 w 21263"/>
                  <a:gd name="T63" fmla="*/ 0 h 20623"/>
                  <a:gd name="T64" fmla="*/ 0 w 21263"/>
                  <a:gd name="T65" fmla="*/ 0 h 20623"/>
                  <a:gd name="T66" fmla="*/ 0 w 21263"/>
                  <a:gd name="T67" fmla="*/ 0 h 206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263"/>
                  <a:gd name="T103" fmla="*/ 0 h 20623"/>
                  <a:gd name="T104" fmla="*/ 21263 w 21263"/>
                  <a:gd name="T105" fmla="*/ 20623 h 206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263" h="20623">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2" y="15737"/>
                      <a:pt x="18401" y="15059"/>
                      <a:pt x="18406" y="1436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lnTo>
                      <a:pt x="1919" y="6857"/>
                    </a:lnTo>
                    <a:close/>
                    <a:moveTo>
                      <a:pt x="1919" y="6857"/>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5" name="AutoShape 17"/>
              <p:cNvSpPr>
                <a:spLocks/>
              </p:cNvSpPr>
              <p:nvPr/>
            </p:nvSpPr>
            <p:spPr bwMode="auto">
              <a:xfrm>
                <a:off x="177" y="941"/>
                <a:ext cx="285"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6" name="AutoShape 18"/>
              <p:cNvSpPr>
                <a:spLocks/>
              </p:cNvSpPr>
              <p:nvPr/>
            </p:nvSpPr>
            <p:spPr bwMode="auto">
              <a:xfrm>
                <a:off x="96" y="1096"/>
                <a:ext cx="190"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7" name="AutoShape 19"/>
              <p:cNvSpPr>
                <a:spLocks/>
              </p:cNvSpPr>
              <p:nvPr/>
            </p:nvSpPr>
            <p:spPr bwMode="auto">
              <a:xfrm>
                <a:off x="56" y="1203"/>
                <a:ext cx="96" cy="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8" name="AutoShape 20"/>
              <p:cNvSpPr>
                <a:spLocks/>
              </p:cNvSpPr>
              <p:nvPr/>
            </p:nvSpPr>
            <p:spPr bwMode="auto">
              <a:xfrm>
                <a:off x="84" y="55"/>
                <a:ext cx="1568" cy="8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307"/>
                    </a:moveTo>
                    <a:cubicBezTo>
                      <a:pt x="19218" y="14526"/>
                      <a:pt x="18528" y="12895"/>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29" name="Rectangle 21"/>
              <p:cNvSpPr>
                <a:spLocks/>
              </p:cNvSpPr>
              <p:nvPr/>
            </p:nvSpPr>
            <p:spPr bwMode="auto">
              <a:xfrm>
                <a:off x="110" y="374"/>
                <a:ext cx="1760"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20091" tIns="20091" rIns="45766" bIns="20091" anchor="ctr">
                <a:spAutoFit/>
              </a:bodyPr>
              <a:lstStyle>
                <a:lvl1pPr marL="12700"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Какво</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правя</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тук</a:t>
                </a:r>
                <a:r>
                  <a:rPr lang="en-US"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a:t>
                </a:r>
              </a:p>
            </p:txBody>
          </p:sp>
        </p:grpSp>
      </p:grpSp>
    </p:spTree>
    <p:extLst>
      <p:ext uri="{BB962C8B-B14F-4D97-AF65-F5344CB8AC3E}">
        <p14:creationId xmlns:p14="http://schemas.microsoft.com/office/powerpoint/2010/main" val="415996702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8" presetClass="exit" presetSubtype="0" fill="hold" nodeType="clickEffect">
                                  <p:stCondLst>
                                    <p:cond delay="0"/>
                                  </p:stCondLst>
                                  <p:childTnLst>
                                    <p:set>
                                      <p:cBhvr>
                                        <p:cTn id="6" dur="1" fill="hold">
                                          <p:stCondLst>
                                            <p:cond delay="499"/>
                                          </p:stCondLst>
                                        </p:cTn>
                                        <p:tgtEl>
                                          <p:spTgt spid="14342"/>
                                        </p:tgtEl>
                                        <p:attrNameLst>
                                          <p:attrName>style.visibility</p:attrName>
                                        </p:attrNameLst>
                                      </p:cBhvr>
                                      <p:to>
                                        <p:strVal val="hidden"/>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8244"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629A9438-A80C-41E6-90EB-F23A16342227}" type="slidenum">
              <a:rPr lang="en-US" altLang="en-US" sz="900">
                <a:solidFill>
                  <a:srgbClr val="FFFFFF"/>
                </a:solidFill>
              </a:rPr>
              <a:pPr eaLnBrk="1" hangingPunct="1">
                <a:spcBef>
                  <a:spcPct val="0"/>
                </a:spcBef>
                <a:buFontTx/>
                <a:buNone/>
              </a:pPr>
              <a:t>39</a:t>
            </a:fld>
            <a:endParaRPr lang="en-US" altLang="en-US" sz="900">
              <a:solidFill>
                <a:srgbClr val="FFFFFF"/>
              </a:solidFill>
            </a:endParaRPr>
          </a:p>
        </p:txBody>
      </p:sp>
      <p:sp>
        <p:nvSpPr>
          <p:cNvPr id="138245" name="Rectangle 1"/>
          <p:cNvSpPr>
            <a:spLocks noChangeArrowheads="1"/>
          </p:cNvSpPr>
          <p:nvPr/>
        </p:nvSpPr>
        <p:spPr bwMode="auto">
          <a:xfrm>
            <a:off x="-376466" y="716981"/>
            <a:ext cx="735298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eaLnBrk="1" hangingPunct="1">
              <a:spcBef>
                <a:spcPct val="0"/>
              </a:spcBef>
              <a:buFontTx/>
              <a:buNone/>
            </a:pPr>
            <a:r>
              <a:rPr lang="en-GB" altLang="en-US" sz="1500" i="1" dirty="0">
                <a:solidFill>
                  <a:srgbClr val="C00000"/>
                </a:solidFill>
              </a:rPr>
              <a:t>“The whole art of teaching is only the art of awakening the natural curiosity of young minds for the purpose of satisfying it afterwards.”</a:t>
            </a:r>
            <a:r>
              <a:rPr lang="bg-BG" altLang="en-US" sz="1500" i="1" dirty="0">
                <a:solidFill>
                  <a:srgbClr val="C00000"/>
                </a:solidFill>
              </a:rPr>
              <a:t> </a:t>
            </a:r>
            <a:br>
              <a:rPr lang="en-US" altLang="en-US" sz="1500" i="1" dirty="0">
                <a:solidFill>
                  <a:srgbClr val="C00000"/>
                </a:solidFill>
              </a:rPr>
            </a:br>
            <a:br>
              <a:rPr lang="bg-BG" altLang="en-US" sz="1500" i="1" dirty="0">
                <a:solidFill>
                  <a:srgbClr val="C00000"/>
                </a:solidFill>
              </a:rPr>
            </a:br>
            <a:r>
              <a:rPr lang="en-GB" altLang="en-US" sz="1500" i="1" dirty="0">
                <a:solidFill>
                  <a:srgbClr val="C00000"/>
                </a:solidFill>
              </a:rPr>
              <a:t>Anatole France</a:t>
            </a:r>
            <a:endParaRPr lang="bg-BG" altLang="en-US" sz="1500" i="1" dirty="0">
              <a:solidFill>
                <a:srgbClr val="C00000"/>
              </a:solidFill>
            </a:endParaRPr>
          </a:p>
          <a:p>
            <a:pPr lvl="1" eaLnBrk="1" hangingPunct="1">
              <a:spcBef>
                <a:spcPct val="0"/>
              </a:spcBef>
              <a:buFontTx/>
              <a:buNone/>
            </a:pPr>
            <a:br>
              <a:rPr lang="bg-BG" altLang="en-US" sz="900" i="1" dirty="0">
                <a:solidFill>
                  <a:srgbClr val="C00000"/>
                </a:solidFill>
              </a:rPr>
            </a:br>
            <a:endParaRPr lang="bg-BG" altLang="en-US" sz="900" i="1" dirty="0">
              <a:solidFill>
                <a:srgbClr val="C00000"/>
              </a:solidFill>
            </a:endParaRPr>
          </a:p>
          <a:p>
            <a:pPr lvl="1" eaLnBrk="1" hangingPunct="1">
              <a:spcBef>
                <a:spcPct val="0"/>
              </a:spcBef>
              <a:buFontTx/>
              <a:buNone/>
            </a:pPr>
            <a:r>
              <a:rPr lang="en-GB" altLang="en-US" sz="1700" i="1" dirty="0">
                <a:solidFill>
                  <a:srgbClr val="0055A0"/>
                </a:solidFill>
              </a:rPr>
              <a:t>“</a:t>
            </a:r>
            <a:r>
              <a:rPr lang="bg-BG" altLang="en-US" sz="1700" i="1" dirty="0">
                <a:solidFill>
                  <a:srgbClr val="0055A0"/>
                </a:solidFill>
              </a:rPr>
              <a:t>Изкуството да се преподава е всъщност </a:t>
            </a:r>
            <a:br>
              <a:rPr lang="bg-BG" altLang="en-US" sz="1700" i="1" dirty="0">
                <a:solidFill>
                  <a:srgbClr val="0055A0"/>
                </a:solidFill>
              </a:rPr>
            </a:br>
            <a:r>
              <a:rPr lang="bg-BG" altLang="en-US" sz="1700" i="1" dirty="0">
                <a:solidFill>
                  <a:srgbClr val="0055A0"/>
                </a:solidFill>
              </a:rPr>
              <a:t>изкуството да се разпали </a:t>
            </a:r>
            <a:br>
              <a:rPr lang="bg-BG" altLang="en-US" sz="1700" i="1" dirty="0">
                <a:solidFill>
                  <a:srgbClr val="0055A0"/>
                </a:solidFill>
              </a:rPr>
            </a:br>
            <a:r>
              <a:rPr lang="bg-BG" altLang="en-US" sz="1700" i="1" dirty="0">
                <a:solidFill>
                  <a:srgbClr val="0055A0"/>
                </a:solidFill>
              </a:rPr>
              <a:t>любознателността на младите и тя да </a:t>
            </a:r>
            <a:br>
              <a:rPr lang="bg-BG" altLang="en-US" sz="1700" i="1" dirty="0">
                <a:solidFill>
                  <a:srgbClr val="0055A0"/>
                </a:solidFill>
              </a:rPr>
            </a:br>
            <a:r>
              <a:rPr lang="bg-BG" altLang="en-US" sz="1700" i="1" dirty="0">
                <a:solidFill>
                  <a:srgbClr val="0055A0"/>
                </a:solidFill>
              </a:rPr>
              <a:t>се задоволи след това.</a:t>
            </a:r>
            <a:r>
              <a:rPr lang="en-GB" altLang="en-US" sz="1700" i="1" dirty="0">
                <a:solidFill>
                  <a:srgbClr val="0055A0"/>
                </a:solidFill>
              </a:rPr>
              <a:t>”</a:t>
            </a:r>
            <a:br>
              <a:rPr lang="en-GB" altLang="en-US" sz="1700" i="1" dirty="0">
                <a:solidFill>
                  <a:srgbClr val="0055A0"/>
                </a:solidFill>
              </a:rPr>
            </a:br>
            <a:endParaRPr lang="bg-BG" altLang="en-US" sz="1700" i="1" dirty="0">
              <a:solidFill>
                <a:srgbClr val="0055A0"/>
              </a:solidFill>
            </a:endParaRPr>
          </a:p>
          <a:p>
            <a:pPr lvl="1" eaLnBrk="1" hangingPunct="1">
              <a:spcBef>
                <a:spcPct val="0"/>
              </a:spcBef>
              <a:buFontTx/>
              <a:buNone/>
            </a:pPr>
            <a:r>
              <a:rPr lang="bg-BG" altLang="en-US" sz="1700" i="1" dirty="0">
                <a:solidFill>
                  <a:srgbClr val="0055A0"/>
                </a:solidFill>
              </a:rPr>
              <a:t> Анатол Франс</a:t>
            </a:r>
          </a:p>
        </p:txBody>
      </p:sp>
      <p:sp>
        <p:nvSpPr>
          <p:cNvPr id="53253" name="Rectangle 5"/>
          <p:cNvSpPr>
            <a:spLocks/>
          </p:cNvSpPr>
          <p:nvPr/>
        </p:nvSpPr>
        <p:spPr bwMode="auto">
          <a:xfrm>
            <a:off x="0" y="77391"/>
            <a:ext cx="9025759" cy="276999"/>
          </a:xfrm>
          <a:prstGeom prst="rect">
            <a:avLst/>
          </a:prstGeom>
          <a:noFill/>
          <a:ln w="12700">
            <a:noFill/>
            <a:miter lim="800000"/>
            <a:headEnd/>
            <a:tailEnd/>
          </a:ln>
        </p:spPr>
        <p:txBody>
          <a:bodyPr wrap="square" lIns="0" tIns="0" rIns="22845" bIns="0">
            <a:spAutoFit/>
          </a:bodyPr>
          <a:lstStyle/>
          <a:p>
            <a:pPr marL="22311" algn="ctr" defTabSz="361430">
              <a:defRPr/>
            </a:pPr>
            <a:r>
              <a:rPr lang="bg-BG"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Да вземем учениците на визита, за да се насладят на хубавите гледки</a:t>
            </a:r>
            <a:r>
              <a:rPr lang="en-US"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 …</a:t>
            </a:r>
          </a:p>
        </p:txBody>
      </p:sp>
      <p:grpSp>
        <p:nvGrpSpPr>
          <p:cNvPr id="138247" name="Group 7"/>
          <p:cNvGrpSpPr>
            <a:grpSpLocks/>
          </p:cNvGrpSpPr>
          <p:nvPr/>
        </p:nvGrpSpPr>
        <p:grpSpPr bwMode="auto">
          <a:xfrm>
            <a:off x="5005553" y="2081048"/>
            <a:ext cx="4144374" cy="2962795"/>
            <a:chOff x="0" y="0"/>
            <a:chExt cx="5720" cy="3776"/>
          </a:xfrm>
        </p:grpSpPr>
        <p:pic>
          <p:nvPicPr>
            <p:cNvPr id="138249"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20" cy="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8139" name="Rectangle 9"/>
            <p:cNvSpPr>
              <a:spLocks/>
            </p:cNvSpPr>
            <p:nvPr/>
          </p:nvSpPr>
          <p:spPr bwMode="auto">
            <a:xfrm>
              <a:off x="1809" y="65"/>
              <a:ext cx="972"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55A0"/>
                  </a:solidFill>
                  <a:latin typeface="Verdana" panose="020B0604030504040204" pitchFamily="34" charset="0"/>
                  <a:ea typeface="ヒラギノ角ゴ ProN W3"/>
                  <a:cs typeface="ヒラギノ角ゴ ProN W3"/>
                  <a:sym typeface="Verdana" panose="020B0604030504040204" pitchFamily="34" charset="0"/>
                </a:rPr>
                <a:t>Big Bang</a:t>
              </a:r>
            </a:p>
          </p:txBody>
        </p:sp>
        <p:sp>
          <p:nvSpPr>
            <p:cNvPr id="48140" name="Rectangle 10"/>
            <p:cNvSpPr>
              <a:spLocks/>
            </p:cNvSpPr>
            <p:nvPr/>
          </p:nvSpPr>
          <p:spPr bwMode="auto">
            <a:xfrm>
              <a:off x="3423" y="2224"/>
              <a:ext cx="1046"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FF0000"/>
                  </a:solidFill>
                  <a:latin typeface="Verdana" panose="020B0604030504040204" pitchFamily="34" charset="0"/>
                  <a:ea typeface="ヒラギノ角ゴ ProN W3"/>
                  <a:cs typeface="ヒラギノ角ゴ ProN W3"/>
                  <a:sym typeface="Verdana" panose="020B0604030504040204" pitchFamily="34" charset="0"/>
                </a:rPr>
                <a:t>Antimatter</a:t>
              </a:r>
            </a:p>
          </p:txBody>
        </p:sp>
        <p:sp>
          <p:nvSpPr>
            <p:cNvPr id="48141" name="Rectangle 11"/>
            <p:cNvSpPr>
              <a:spLocks/>
            </p:cNvSpPr>
            <p:nvPr/>
          </p:nvSpPr>
          <p:spPr bwMode="auto">
            <a:xfrm>
              <a:off x="1784" y="960"/>
              <a:ext cx="1279"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0900"/>
                  </a:solidFill>
                  <a:latin typeface="Verdana" panose="020B0604030504040204" pitchFamily="34" charset="0"/>
                  <a:ea typeface="ヒラギノ角ゴ ProN W3"/>
                  <a:cs typeface="ヒラギノ角ゴ ProN W3"/>
                  <a:sym typeface="Verdana" panose="020B0604030504040204" pitchFamily="34" charset="0"/>
                </a:rPr>
                <a:t>Dark Matter</a:t>
              </a:r>
            </a:p>
          </p:txBody>
        </p:sp>
        <p:sp>
          <p:nvSpPr>
            <p:cNvPr id="48142" name="Rectangle 12"/>
            <p:cNvSpPr>
              <a:spLocks/>
            </p:cNvSpPr>
            <p:nvPr/>
          </p:nvSpPr>
          <p:spPr bwMode="auto">
            <a:xfrm>
              <a:off x="168" y="568"/>
              <a:ext cx="110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080000"/>
                  </a:solidFill>
                  <a:latin typeface="Verdana" panose="020B0604030504040204" pitchFamily="34" charset="0"/>
                  <a:ea typeface="ヒラギノ角ゴ ProN W3"/>
                  <a:cs typeface="ヒラギノ角ゴ ProN W3"/>
                  <a:sym typeface="Verdana" panose="020B0604030504040204" pitchFamily="34" charset="0"/>
                </a:rPr>
                <a:t>Black Holes</a:t>
              </a:r>
            </a:p>
          </p:txBody>
        </p:sp>
        <p:sp>
          <p:nvSpPr>
            <p:cNvPr id="48143" name="Rectangle 13"/>
            <p:cNvSpPr>
              <a:spLocks/>
            </p:cNvSpPr>
            <p:nvPr/>
          </p:nvSpPr>
          <p:spPr bwMode="auto">
            <a:xfrm>
              <a:off x="3359" y="384"/>
              <a:ext cx="1153"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788" b="1">
                  <a:solidFill>
                    <a:srgbClr val="2500FF"/>
                  </a:solidFill>
                  <a:latin typeface="Verdana" panose="020B0604030504040204" pitchFamily="34" charset="0"/>
                  <a:ea typeface="ヒラギノ角ゴ ProN W3"/>
                  <a:cs typeface="ヒラギノ角ゴ ProN W3"/>
                  <a:sym typeface="Verdana" panose="020B0604030504040204" pitchFamily="34" charset="0"/>
                </a:rPr>
                <a:t>Dark Energy </a:t>
              </a:r>
            </a:p>
          </p:txBody>
        </p:sp>
        <p:sp>
          <p:nvSpPr>
            <p:cNvPr id="48144" name="Rectangle 14"/>
            <p:cNvSpPr>
              <a:spLocks/>
            </p:cNvSpPr>
            <p:nvPr/>
          </p:nvSpPr>
          <p:spPr bwMode="auto">
            <a:xfrm>
              <a:off x="4063" y="2832"/>
              <a:ext cx="133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5F63FF"/>
                  </a:solidFill>
                  <a:latin typeface="Verdana" panose="020B0604030504040204" pitchFamily="34" charset="0"/>
                  <a:ea typeface="ヒラギノ角ゴ ProN W3"/>
                  <a:cs typeface="ヒラギノ角ゴ ProN W3"/>
                  <a:sym typeface="Verdana" panose="020B0604030504040204" pitchFamily="34" charset="0"/>
                </a:rPr>
                <a:t>Dark Universe</a:t>
              </a:r>
            </a:p>
          </p:txBody>
        </p:sp>
      </p:grpSp>
      <p:pic>
        <p:nvPicPr>
          <p:cNvPr id="138248" name="Picture 18"/>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4592" y="1528244"/>
            <a:ext cx="1241452" cy="741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80750984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5833" y="1009215"/>
            <a:ext cx="6519821" cy="403975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0876" y="516772"/>
            <a:ext cx="8993124" cy="677621"/>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a:t>Eвропейска Oрганизация за Изследвания в Областта на Физика на Елементарните Частици</a:t>
            </a:r>
          </a:p>
        </p:txBody>
      </p:sp>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време</a:t>
            </a:r>
          </a:p>
        </p:txBody>
      </p:sp>
    </p:spTree>
    <p:extLst>
      <p:ext uri="{BB962C8B-B14F-4D97-AF65-F5344CB8AC3E}">
        <p14:creationId xmlns:p14="http://schemas.microsoft.com/office/powerpoint/2010/main" val="379806329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6195"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2171FFAD-DD52-4401-A538-51FDCCA329FA}" type="slidenum">
              <a:rPr lang="en-US" altLang="en-US" sz="900">
                <a:solidFill>
                  <a:srgbClr val="FFFFFF"/>
                </a:solidFill>
              </a:rPr>
              <a:pPr eaLnBrk="1" hangingPunct="1">
                <a:spcBef>
                  <a:spcPct val="0"/>
                </a:spcBef>
                <a:buFontTx/>
                <a:buNone/>
              </a:pPr>
              <a:t>40</a:t>
            </a:fld>
            <a:endParaRPr lang="en-US" altLang="en-US" sz="900">
              <a:solidFill>
                <a:srgbClr val="FFFFFF"/>
              </a:solidFill>
            </a:endParaRPr>
          </a:p>
        </p:txBody>
      </p:sp>
      <p:sp>
        <p:nvSpPr>
          <p:cNvPr id="6" name="Rectangle 2"/>
          <p:cNvSpPr txBox="1">
            <a:spLocks noChangeArrowheads="1"/>
          </p:cNvSpPr>
          <p:nvPr/>
        </p:nvSpPr>
        <p:spPr>
          <a:xfrm>
            <a:off x="1439466" y="141685"/>
            <a:ext cx="6073378" cy="389334"/>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6917" algn="ctr" rtl="0" fontAlgn="base">
              <a:spcBef>
                <a:spcPct val="0"/>
              </a:spcBef>
              <a:spcAft>
                <a:spcPct val="0"/>
              </a:spcAft>
              <a:defRPr sz="4400">
                <a:solidFill>
                  <a:schemeClr val="tx2"/>
                </a:solidFill>
                <a:latin typeface="Arial" pitchFamily="34" charset="0"/>
              </a:defRPr>
            </a:lvl6pPr>
            <a:lvl7pPr marL="913836" algn="ctr" rtl="0" fontAlgn="base">
              <a:spcBef>
                <a:spcPct val="0"/>
              </a:spcBef>
              <a:spcAft>
                <a:spcPct val="0"/>
              </a:spcAft>
              <a:defRPr sz="4400">
                <a:solidFill>
                  <a:schemeClr val="tx2"/>
                </a:solidFill>
                <a:latin typeface="Arial" pitchFamily="34" charset="0"/>
              </a:defRPr>
            </a:lvl7pPr>
            <a:lvl8pPr marL="1370760" algn="ctr" rtl="0" fontAlgn="base">
              <a:spcBef>
                <a:spcPct val="0"/>
              </a:spcBef>
              <a:spcAft>
                <a:spcPct val="0"/>
              </a:spcAft>
              <a:defRPr sz="4400">
                <a:solidFill>
                  <a:schemeClr val="tx2"/>
                </a:solidFill>
                <a:latin typeface="Arial" pitchFamily="34" charset="0"/>
              </a:defRPr>
            </a:lvl8pPr>
            <a:lvl9pPr marL="1827678" algn="ctr" rtl="0" fontAlgn="base">
              <a:spcBef>
                <a:spcPct val="0"/>
              </a:spcBef>
              <a:spcAft>
                <a:spcPct val="0"/>
              </a:spcAft>
              <a:defRPr sz="4400">
                <a:solidFill>
                  <a:schemeClr val="tx2"/>
                </a:solidFill>
                <a:latin typeface="Arial" pitchFamily="34" charset="0"/>
              </a:defRPr>
            </a:lvl9pPr>
          </a:lstStyle>
          <a:p>
            <a:pPr>
              <a:defRPr/>
            </a:pPr>
            <a:r>
              <a:rPr lang="bg-BG" sz="1875" b="1" i="1" kern="0" dirty="0">
                <a:solidFill>
                  <a:srgbClr val="002F53"/>
                </a:solidFill>
                <a:effectLst>
                  <a:outerShdw blurRad="38100" dist="38100" dir="2700000" algn="tl">
                    <a:srgbClr val="000000">
                      <a:alpha val="43137"/>
                    </a:srgbClr>
                  </a:outerShdw>
                </a:effectLst>
              </a:rPr>
              <a:t>Образователни програми за ученици в </a:t>
            </a:r>
            <a:r>
              <a:rPr lang="en-GB" sz="1875" b="1" i="1" kern="0" dirty="0">
                <a:solidFill>
                  <a:srgbClr val="002F53"/>
                </a:solidFill>
                <a:effectLst>
                  <a:outerShdw blurRad="38100" dist="38100" dir="2700000" algn="tl">
                    <a:srgbClr val="000000">
                      <a:alpha val="43137"/>
                    </a:srgbClr>
                  </a:outerShdw>
                </a:effectLst>
              </a:rPr>
              <a:t>CERN</a:t>
            </a:r>
            <a:endParaRPr lang="en-US" sz="1875" b="1" i="1" kern="0" dirty="0">
              <a:solidFill>
                <a:srgbClr val="002F53"/>
              </a:solidFill>
              <a:effectLst>
                <a:outerShdw blurRad="38100" dist="38100" dir="2700000" algn="tl">
                  <a:srgbClr val="000000">
                    <a:alpha val="43137"/>
                  </a:srgbClr>
                </a:outerShdw>
              </a:effectLst>
            </a:endParaRPr>
          </a:p>
        </p:txBody>
      </p:sp>
      <p:graphicFrame>
        <p:nvGraphicFramePr>
          <p:cNvPr id="4" name="Diagram 3"/>
          <p:cNvGraphicFramePr/>
          <p:nvPr/>
        </p:nvGraphicFramePr>
        <p:xfrm>
          <a:off x="1340110" y="563518"/>
          <a:ext cx="4312712" cy="3503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6198" name="Pictur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57367" y="748041"/>
            <a:ext cx="1963895" cy="144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199" name="Picture 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557366" y="2554088"/>
            <a:ext cx="1960521" cy="1292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03917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2134481" y="110222"/>
            <a:ext cx="6309360" cy="323165"/>
          </a:xfrm>
          <a:prstGeom prst="rect">
            <a:avLst/>
          </a:prstGeom>
          <a:noFill/>
          <a:ln w="12700">
            <a:noFill/>
            <a:miter lim="800000"/>
            <a:headEnd/>
            <a:tailEnd/>
          </a:ln>
        </p:spPr>
        <p:txBody>
          <a:bodyPr wrap="square" lIns="0" tIns="0" rIns="30460" bIns="0">
            <a:spAutoFit/>
          </a:bodyPr>
          <a:lstStyle/>
          <a:p>
            <a:pPr marL="29748" algn="ctr" defTabSz="481907">
              <a:defRPr/>
            </a:pPr>
            <a:r>
              <a:rPr lang="ru-RU" sz="2100" b="1" i="1" dirty="0">
                <a:sym typeface="Verdana" pitchFamily="34" charset="0"/>
              </a:rPr>
              <a:t>Посещения на български ученици</a:t>
            </a:r>
            <a:endParaRPr lang="en-US" sz="2100" b="1" i="1" dirty="0">
              <a:sym typeface="Verdana" pitchFamily="34" charset="0"/>
            </a:endParaRPr>
          </a:p>
        </p:txBody>
      </p:sp>
      <p:sp>
        <p:nvSpPr>
          <p:cNvPr id="103428" name="TextBox 2"/>
          <p:cNvSpPr txBox="1">
            <a:spLocks noChangeArrowheads="1"/>
          </p:cNvSpPr>
          <p:nvPr/>
        </p:nvSpPr>
        <p:spPr bwMode="auto">
          <a:xfrm>
            <a:off x="397764" y="573881"/>
            <a:ext cx="7463933" cy="161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spcBef>
                <a:spcPct val="20000"/>
              </a:spcBef>
              <a:buChar char="•"/>
              <a:defRPr sz="3200">
                <a:solidFill>
                  <a:schemeClr val="tx1"/>
                </a:solidFill>
                <a:latin typeface="Arial" panose="020B0604020202020204" pitchFamily="34" charset="0"/>
              </a:defRPr>
            </a:lvl1pPr>
            <a:lvl2pPr marL="1085850" indent="-3429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450"/>
              </a:spcBef>
            </a:pPr>
            <a:r>
              <a:rPr lang="en-US" altLang="en-US" sz="1400" dirty="0">
                <a:solidFill>
                  <a:schemeClr val="tx2"/>
                </a:solidFill>
                <a:latin typeface="+mn-lt"/>
              </a:rPr>
              <a:t>~ 5 0</a:t>
            </a:r>
            <a:r>
              <a:rPr lang="bg-BG" altLang="en-US" sz="1400" dirty="0">
                <a:solidFill>
                  <a:schemeClr val="tx2"/>
                </a:solidFill>
                <a:latin typeface="+mn-lt"/>
              </a:rPr>
              <a:t>00 ученици и техните учители са посетили </a:t>
            </a:r>
            <a:r>
              <a:rPr lang="en-GB" altLang="en-US" sz="1400" dirty="0">
                <a:solidFill>
                  <a:schemeClr val="tx2"/>
                </a:solidFill>
                <a:latin typeface="+mn-lt"/>
              </a:rPr>
              <a:t>CERN</a:t>
            </a:r>
            <a:r>
              <a:rPr lang="bg-BG" altLang="en-US" sz="1400" dirty="0">
                <a:solidFill>
                  <a:schemeClr val="tx2"/>
                </a:solidFill>
                <a:latin typeface="+mn-lt"/>
              </a:rPr>
              <a:t> за периода 2010 – 20</a:t>
            </a:r>
            <a:r>
              <a:rPr lang="en-US" altLang="en-US" sz="1400" dirty="0">
                <a:solidFill>
                  <a:schemeClr val="tx2"/>
                </a:solidFill>
                <a:latin typeface="+mn-lt"/>
              </a:rPr>
              <a:t>23</a:t>
            </a:r>
            <a:r>
              <a:rPr lang="bg-BG" altLang="en-US" sz="1400" dirty="0">
                <a:solidFill>
                  <a:schemeClr val="tx2"/>
                </a:solidFill>
                <a:latin typeface="+mn-lt"/>
              </a:rPr>
              <a:t> г. </a:t>
            </a:r>
          </a:p>
          <a:p>
            <a:pPr>
              <a:spcBef>
                <a:spcPts val="450"/>
              </a:spcBef>
            </a:pPr>
            <a:r>
              <a:rPr lang="bg-BG" altLang="en-US" sz="1400" dirty="0">
                <a:solidFill>
                  <a:schemeClr val="tx2"/>
                </a:solidFill>
                <a:latin typeface="+mn-lt"/>
              </a:rPr>
              <a:t>Програма в рамките на 1 ден</a:t>
            </a:r>
          </a:p>
          <a:p>
            <a:pPr lvl="1">
              <a:spcBef>
                <a:spcPts val="450"/>
              </a:spcBef>
              <a:buFont typeface="Wingdings" panose="05000000000000000000" pitchFamily="2" charset="2"/>
              <a:buChar char="ü"/>
            </a:pPr>
            <a:r>
              <a:rPr lang="bg-BG" altLang="en-US" sz="1400" dirty="0">
                <a:solidFill>
                  <a:schemeClr val="tx2"/>
                </a:solidFill>
                <a:latin typeface="+mn-lt"/>
              </a:rPr>
              <a:t>Лекции и дискусии с български учени и инженери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различни установки и експерименти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експозиции</a:t>
            </a:r>
          </a:p>
          <a:p>
            <a:pPr lvl="1">
              <a:spcBef>
                <a:spcPct val="0"/>
              </a:spcBef>
              <a:buFont typeface="Wingdings" panose="05000000000000000000" pitchFamily="2" charset="2"/>
              <a:buChar char="Ø"/>
            </a:pPr>
            <a:endParaRPr lang="bg-BG" altLang="en-US" sz="1350" dirty="0"/>
          </a:p>
        </p:txBody>
      </p:sp>
      <p:pic>
        <p:nvPicPr>
          <p:cNvPr id="103429"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0061" y="2306109"/>
            <a:ext cx="1669256" cy="1251347"/>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18413" y="3638550"/>
            <a:ext cx="1931194" cy="1448991"/>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2452" y="3718321"/>
            <a:ext cx="1827609" cy="137041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3432"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98" y="2167453"/>
            <a:ext cx="2540794" cy="1457325"/>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275" y="3555803"/>
            <a:ext cx="2568178" cy="1529954"/>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4" name="Picture 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42358" y="2065711"/>
            <a:ext cx="1648415" cy="123527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5" name="Picture 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450863" y="1976061"/>
            <a:ext cx="1479949" cy="1109666"/>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7383" y="811931"/>
            <a:ext cx="1540669" cy="126920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 name="Content Placeholder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25122" y="3803904"/>
            <a:ext cx="1518878" cy="1301463"/>
          </a:xfrm>
          <a:prstGeom prst="rect">
            <a:avLst/>
          </a:prstGeom>
          <a:ln w="19050">
            <a:solidFill>
              <a:schemeClr val="tx1"/>
            </a:solidFill>
          </a:ln>
          <a:scene3d>
            <a:camera prst="orthographicFront"/>
            <a:lightRig rig="threePt" dir="t"/>
          </a:scene3d>
          <a:sp3d>
            <a:bevelT/>
          </a:sp3d>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95769" y="2530894"/>
            <a:ext cx="1610819" cy="1145472"/>
          </a:xfrm>
          <a:prstGeom prst="rect">
            <a:avLst/>
          </a:prstGeom>
          <a:scene3d>
            <a:camera prst="orthographicFront"/>
            <a:lightRig rig="threePt" dir="t"/>
          </a:scene3d>
          <a:sp3d>
            <a:bevelT/>
          </a:sp3d>
        </p:spPr>
      </p:pic>
      <p:pic>
        <p:nvPicPr>
          <p:cNvPr id="16" name="Picture 15"/>
          <p:cNvPicPr>
            <a:picLocks noChangeAspect="1"/>
          </p:cNvPicPr>
          <p:nvPr/>
        </p:nvPicPr>
        <p:blipFill>
          <a:blip r:embed="rId12"/>
          <a:stretch>
            <a:fillRect/>
          </a:stretch>
        </p:blipFill>
        <p:spPr>
          <a:xfrm>
            <a:off x="4802" y="3918602"/>
            <a:ext cx="885815" cy="1186765"/>
          </a:xfrm>
          <a:prstGeom prst="rect">
            <a:avLst/>
          </a:prstGeom>
          <a:scene3d>
            <a:camera prst="orthographicFront"/>
            <a:lightRig rig="threePt" dir="t"/>
          </a:scene3d>
          <a:sp3d>
            <a:bevelT/>
          </a:sp3d>
        </p:spPr>
      </p:pic>
    </p:spTree>
    <p:extLst>
      <p:ext uri="{BB962C8B-B14F-4D97-AF65-F5344CB8AC3E}">
        <p14:creationId xmlns:p14="http://schemas.microsoft.com/office/powerpoint/2010/main" val="296085356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1"/>
          <p:cNvSpPr txBox="1">
            <a:spLocks noChangeArrowheads="1"/>
          </p:cNvSpPr>
          <p:nvPr/>
        </p:nvSpPr>
        <p:spPr bwMode="auto">
          <a:xfrm>
            <a:off x="386710" y="548753"/>
            <a:ext cx="6931202" cy="2739211"/>
          </a:xfrm>
          <a:prstGeom prst="rect">
            <a:avLst/>
          </a:prstGeom>
          <a:solidFill>
            <a:schemeClr val="bg1"/>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214313" indent="-214313">
              <a:buFont typeface="Arial" panose="020B0604020202020204" pitchFamily="34" charset="0"/>
              <a:buChar char="•"/>
              <a:defRPr/>
            </a:pPr>
            <a:r>
              <a:rPr lang="en-GB" sz="1200" dirty="0">
                <a:solidFill>
                  <a:srgbClr val="FF9933"/>
                </a:solidFill>
                <a:ea typeface="MS PGothic" pitchFamily="34" charset="-128"/>
              </a:rPr>
              <a:t>Beamline for Schools</a:t>
            </a:r>
            <a:r>
              <a:rPr lang="bg-BG" sz="1200" dirty="0">
                <a:solidFill>
                  <a:srgbClr val="FF9933"/>
                </a:solidFill>
                <a:ea typeface="MS PGothic" pitchFamily="34" charset="-128"/>
              </a:rPr>
              <a:t> състезание</a:t>
            </a:r>
          </a:p>
          <a:p>
            <a:pPr marL="403622" lvl="1" indent="-214313">
              <a:buFont typeface="Arial" panose="020B0604020202020204" pitchFamily="34" charset="0"/>
              <a:buChar char="•"/>
              <a:defRPr/>
            </a:pPr>
            <a:r>
              <a:rPr lang="bg-BG" sz="1100" dirty="0">
                <a:solidFill>
                  <a:schemeClr val="tx2"/>
                </a:solidFill>
                <a:ea typeface="MS PGothic" pitchFamily="34" charset="-128"/>
              </a:rPr>
              <a:t>отборно участие – награда 10-дневен престой в ЦЕРН</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2"/>
              </a:rPr>
              <a:t>http://cern.ch/bl4s</a:t>
            </a:r>
            <a:endParaRPr lang="bg-BG" sz="1100" dirty="0">
              <a:solidFill>
                <a:srgbClr val="330099"/>
              </a:solidFill>
              <a:ea typeface="MS PGothic" pitchFamily="34" charset="-128"/>
            </a:endParaRPr>
          </a:p>
          <a:p>
            <a:pPr marL="189309" lvl="1">
              <a:defRPr/>
            </a:pPr>
            <a:endParaRPr lang="bg-BG" sz="1200" dirty="0">
              <a:solidFill>
                <a:srgbClr val="330099"/>
              </a:solidFill>
              <a:ea typeface="MS PGothic" pitchFamily="34" charset="-128"/>
            </a:endParaRPr>
          </a:p>
          <a:p>
            <a:pPr marL="214313" indent="-214313">
              <a:buFont typeface="Arial" panose="020B0604020202020204" pitchFamily="34" charset="0"/>
              <a:buChar char="•"/>
              <a:defRPr/>
            </a:pPr>
            <a:r>
              <a:rPr lang="bg-BG" sz="1200" dirty="0">
                <a:solidFill>
                  <a:srgbClr val="FF9933"/>
                </a:solidFill>
                <a:ea typeface="MS PGothic" pitchFamily="34" charset="-128"/>
              </a:rPr>
              <a:t>Мастер Класове по физика </a:t>
            </a:r>
            <a:r>
              <a:rPr lang="ru-RU" sz="1200" dirty="0">
                <a:solidFill>
                  <a:srgbClr val="333399"/>
                </a:solidFill>
                <a:ea typeface="MS PGothic" pitchFamily="34" charset="-128"/>
              </a:rPr>
              <a:t>от 2018 в България</a:t>
            </a:r>
            <a:endParaRPr lang="bg-BG" sz="1200" dirty="0">
              <a:solidFill>
                <a:srgbClr val="FF9933"/>
              </a:solidFill>
              <a:ea typeface="MS PGothic" pitchFamily="34" charset="-128"/>
            </a:endParaRPr>
          </a:p>
          <a:p>
            <a:pPr>
              <a:defRPr/>
            </a:pPr>
            <a:endParaRPr lang="bg-BG" sz="1200" dirty="0">
              <a:solidFill>
                <a:srgbClr val="FF9933"/>
              </a:solidFill>
              <a:ea typeface="MS PGothic" pitchFamily="34" charset="-128"/>
            </a:endParaRPr>
          </a:p>
          <a:p>
            <a:pPr marL="214313" indent="-214313">
              <a:buFont typeface="Arial" panose="020B0604020202020204" pitchFamily="34" charset="0"/>
              <a:buChar char="•"/>
              <a:defRPr/>
            </a:pPr>
            <a:r>
              <a:rPr lang="en-GB" sz="1200" dirty="0">
                <a:solidFill>
                  <a:srgbClr val="FF9933"/>
                </a:solidFill>
                <a:ea typeface="MS PGothic" pitchFamily="34" charset="-128"/>
              </a:rPr>
              <a:t>CERN-Solvay Education Programme</a:t>
            </a:r>
            <a:endParaRPr lang="bg-BG" sz="1200" dirty="0">
              <a:solidFill>
                <a:srgbClr val="FF9933"/>
              </a:solidFill>
              <a:ea typeface="MS PGothic" pitchFamily="34" charset="-128"/>
            </a:endParaRPr>
          </a:p>
          <a:p>
            <a:pPr marL="403622" lvl="1" indent="-214313">
              <a:buFont typeface="Arial" panose="020B0604020202020204" pitchFamily="34" charset="0"/>
              <a:buChar char="•"/>
              <a:defRPr/>
            </a:pPr>
            <a:r>
              <a:rPr lang="en-US" sz="1100" dirty="0">
                <a:solidFill>
                  <a:schemeClr val="tx2"/>
                </a:solidFill>
                <a:ea typeface="MS PGothic" pitchFamily="34" charset="-128"/>
              </a:rPr>
              <a:t>7 </a:t>
            </a:r>
            <a:r>
              <a:rPr lang="bg-BG" sz="1100" dirty="0">
                <a:solidFill>
                  <a:schemeClr val="tx2"/>
                </a:solidFill>
                <a:ea typeface="MS PGothic" pitchFamily="34" charset="-128"/>
              </a:rPr>
              <a:t>дневен престой в ЦЕРН (ЦЕРН покрива всички разходи по пътуването и престоя)</a:t>
            </a:r>
          </a:p>
          <a:p>
            <a:pPr marL="403622" lvl="1" indent="-214313">
              <a:buFont typeface="Arial" panose="020B0604020202020204" pitchFamily="34" charset="0"/>
              <a:buChar char="•"/>
              <a:defRPr/>
            </a:pPr>
            <a:r>
              <a:rPr lang="bg-BG" sz="1100" dirty="0">
                <a:solidFill>
                  <a:schemeClr val="tx2"/>
                </a:solidFill>
                <a:ea typeface="MS PGothic" pitchFamily="34" charset="-128"/>
              </a:rPr>
              <a:t>индивидуално участие, възраст 16+</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3"/>
              </a:rPr>
              <a:t>https://solvay-education-programme.web.cern.ch/</a:t>
            </a:r>
            <a:endParaRPr lang="en-GB" sz="1100" dirty="0">
              <a:solidFill>
                <a:srgbClr val="330099"/>
              </a:solidFill>
              <a:ea typeface="MS PGothic" pitchFamily="34" charset="-128"/>
            </a:endParaRPr>
          </a:p>
          <a:p>
            <a:pPr>
              <a:defRPr/>
            </a:pPr>
            <a:endParaRPr lang="ru-RU" sz="1200" dirty="0">
              <a:solidFill>
                <a:srgbClr val="FF9933"/>
              </a:solidFill>
              <a:ea typeface="MS PGothic" pitchFamily="34" charset="-128"/>
            </a:endParaRPr>
          </a:p>
          <a:p>
            <a:pPr marL="60722" indent="-214313">
              <a:buFont typeface="Arial" panose="020B0604020202020204" pitchFamily="34" charset="0"/>
              <a:buChar char="•"/>
              <a:defRPr/>
            </a:pPr>
            <a:r>
              <a:rPr lang="ru-RU" sz="1200" dirty="0">
                <a:solidFill>
                  <a:srgbClr val="FF9933"/>
                </a:solidFill>
                <a:ea typeface="MS PGothic" pitchFamily="34" charset="-128"/>
              </a:rPr>
              <a:t>Материали за ученици</a:t>
            </a:r>
          </a:p>
          <a:p>
            <a:pPr marL="403622" lvl="1" indent="-214313">
              <a:buFont typeface="Arial" panose="020B0604020202020204" pitchFamily="34" charset="0"/>
              <a:buChar char="•"/>
              <a:defRPr/>
            </a:pPr>
            <a:r>
              <a:rPr lang="bg-BG" altLang="en-US" sz="1100" dirty="0">
                <a:solidFill>
                  <a:schemeClr val="tx2"/>
                </a:solidFill>
                <a:ea typeface="MS PGothic" pitchFamily="34" charset="-128"/>
                <a:sym typeface="Verdana" panose="020B0604030504040204" pitchFamily="34" charset="0"/>
              </a:rPr>
              <a:t>училищни материали, видео клипове, анимации, игри и много други</a:t>
            </a:r>
            <a:br>
              <a:rPr lang="bg-BG" altLang="en-US" sz="1100" dirty="0">
                <a:solidFill>
                  <a:schemeClr val="accent2"/>
                </a:solidFill>
                <a:ea typeface="ヒラギノ角ゴ ProN W3"/>
                <a:cs typeface="ヒラギノ角ゴ ProN W3"/>
                <a:sym typeface="Verdana" panose="020B0604030504040204" pitchFamily="34" charset="0"/>
              </a:rPr>
            </a:br>
            <a:r>
              <a:rPr lang="en-GB" altLang="en-US" sz="1100" dirty="0">
                <a:solidFill>
                  <a:schemeClr val="accent2"/>
                </a:solidFill>
                <a:ea typeface="ヒラギノ角ゴ ProN W3"/>
                <a:cs typeface="ヒラギノ角ゴ ProN W3"/>
                <a:sym typeface="Verdana" panose="020B0604030504040204" pitchFamily="34" charset="0"/>
                <a:hlinkClick r:id="rId4"/>
              </a:rPr>
              <a:t>http://home.cern/students-educators</a:t>
            </a:r>
            <a:r>
              <a:rPr lang="bg-BG" altLang="en-US" sz="1100" dirty="0">
                <a:solidFill>
                  <a:schemeClr val="accent2"/>
                </a:solidFill>
                <a:ea typeface="ヒラギノ角ゴ ProN W3"/>
                <a:cs typeface="ヒラギノ角ゴ ProN W3"/>
                <a:sym typeface="Verdana" panose="020B0604030504040204" pitchFamily="34" charset="0"/>
              </a:rPr>
              <a:t> </a:t>
            </a:r>
            <a:br>
              <a:rPr lang="bg-BG" altLang="en-US" sz="1100" dirty="0">
                <a:solidFill>
                  <a:schemeClr val="accent2"/>
                </a:solidFill>
                <a:ea typeface="ヒラギノ角ゴ ProN W3"/>
                <a:cs typeface="ヒラギノ角ゴ ProN W3"/>
                <a:sym typeface="Verdana" panose="020B0604030504040204" pitchFamily="34" charset="0"/>
              </a:rPr>
            </a:br>
            <a:r>
              <a:rPr lang="en-GB" sz="1100" dirty="0">
                <a:hlinkClick r:id="rId5"/>
              </a:rPr>
              <a:t>https://scoollab.web.cern.ch/classroom-activities</a:t>
            </a:r>
            <a:endParaRPr lang="bg-BG" altLang="en-US" sz="1100" dirty="0">
              <a:solidFill>
                <a:schemeClr val="accent2"/>
              </a:solidFill>
              <a:ea typeface="ヒラギノ角ゴ ProN W3"/>
              <a:cs typeface="ヒラギノ角ゴ ProN W3"/>
              <a:sym typeface="Verdana" panose="020B0604030504040204" pitchFamily="34" charset="0"/>
            </a:endParaRPr>
          </a:p>
        </p:txBody>
      </p:sp>
      <p:pic>
        <p:nvPicPr>
          <p:cNvPr id="16" name="Picture 2" descr="http://mediaarchive.cern.ch/MediaArchive/Photo/Public/2008/0808003/0808003_02/0808003_02-A4-at-144-dpi.jpg"/>
          <p:cNvPicPr>
            <a:picLocks noChangeAspect="1" noChangeArrowheads="1"/>
          </p:cNvPicPr>
          <p:nvPr/>
        </p:nvPicPr>
        <p:blipFill>
          <a:blip r:embed="rId6" cstate="print"/>
          <a:srcRect t="27049" b="6557"/>
          <a:stretch>
            <a:fillRect/>
          </a:stretch>
        </p:blipFill>
        <p:spPr bwMode="auto">
          <a:xfrm>
            <a:off x="4886824" y="2984977"/>
            <a:ext cx="3985568" cy="18010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0182" name="TextBox 4"/>
          <p:cNvSpPr txBox="1">
            <a:spLocks noChangeArrowheads="1"/>
          </p:cNvSpPr>
          <p:nvPr/>
        </p:nvSpPr>
        <p:spPr bwMode="auto">
          <a:xfrm>
            <a:off x="1143000" y="86916"/>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a:t>
            </a:r>
            <a:r>
              <a:rPr lang="bg-BG" sz="2100" b="1" i="1" dirty="0"/>
              <a:t> Програми за ученици</a:t>
            </a:r>
            <a:endParaRPr lang="en-US" sz="2100" b="1" i="1" dirty="0"/>
          </a:p>
        </p:txBody>
      </p:sp>
      <p:pic>
        <p:nvPicPr>
          <p:cNvPr id="65" name="Picture 64"/>
          <p:cNvPicPr>
            <a:picLocks noChangeAspect="1"/>
          </p:cNvPicPr>
          <p:nvPr/>
        </p:nvPicPr>
        <p:blipFill>
          <a:blip r:embed="rId7"/>
          <a:stretch>
            <a:fillRect/>
          </a:stretch>
        </p:blipFill>
        <p:spPr>
          <a:xfrm>
            <a:off x="7589520" y="1761449"/>
            <a:ext cx="1358675" cy="1019319"/>
          </a:xfrm>
          <a:prstGeom prst="rect">
            <a:avLst/>
          </a:prstGeom>
          <a:effectLst>
            <a:outerShdw blurRad="50800" dist="38100" dir="2700000" algn="tl" rotWithShape="0">
              <a:prstClr val="black">
                <a:alpha val="40000"/>
              </a:prstClr>
            </a:outerShdw>
          </a:effectLst>
        </p:spPr>
      </p:pic>
      <p:pic>
        <p:nvPicPr>
          <p:cNvPr id="21" name="Picture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12" y="3360031"/>
            <a:ext cx="2011444" cy="133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9" name="Rectangle 5"/>
          <p:cNvSpPr>
            <a:spLocks/>
          </p:cNvSpPr>
          <p:nvPr/>
        </p:nvSpPr>
        <p:spPr bwMode="auto">
          <a:xfrm>
            <a:off x="7748544" y="626220"/>
            <a:ext cx="1246033" cy="1099722"/>
          </a:xfrm>
          <a:prstGeom prst="rect">
            <a:avLst/>
          </a:prstGeom>
          <a:blipFill dpi="0" rotWithShape="0">
            <a:blip r:embed="rId9"/>
            <a:srcRect/>
            <a:stretch>
              <a:fillRect/>
            </a:stretch>
          </a:blip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lstStyle/>
          <a:p>
            <a:pPr>
              <a:defRPr/>
            </a:pPr>
            <a:endParaRPr lang="en-GB" sz="1350"/>
          </a:p>
        </p:txBody>
      </p:sp>
      <p:pic>
        <p:nvPicPr>
          <p:cNvPr id="3" name="Picture 2"/>
          <p:cNvPicPr>
            <a:picLocks noChangeAspect="1"/>
          </p:cNvPicPr>
          <p:nvPr/>
        </p:nvPicPr>
        <p:blipFill>
          <a:blip r:embed="rId10"/>
          <a:stretch>
            <a:fillRect/>
          </a:stretch>
        </p:blipFill>
        <p:spPr>
          <a:xfrm>
            <a:off x="1808790" y="4093943"/>
            <a:ext cx="3307120" cy="982973"/>
          </a:xfrm>
          <a:prstGeom prst="rect">
            <a:avLst/>
          </a:prstGeom>
          <a:effectLst>
            <a:outerShdw blurRad="50800" dist="38100" dir="2700000" algn="tl" rotWithShape="0">
              <a:prstClr val="black">
                <a:alpha val="40000"/>
              </a:prstClr>
            </a:outerShdw>
          </a:effectLst>
        </p:spPr>
      </p:pic>
      <p:pic>
        <p:nvPicPr>
          <p:cNvPr id="10" name="Picture 10"/>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950289"/>
            <a:ext cx="3001306" cy="8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484EE61-B81E-1262-3FB1-6B3ACD39791A}"/>
              </a:ext>
            </a:extLst>
          </p:cNvPr>
          <p:cNvSpPr txBox="1"/>
          <p:nvPr/>
        </p:nvSpPr>
        <p:spPr>
          <a:xfrm>
            <a:off x="5744431" y="4210673"/>
            <a:ext cx="4899025" cy="400110"/>
          </a:xfrm>
          <a:prstGeom prst="rect">
            <a:avLst/>
          </a:prstGeom>
          <a:noFill/>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2000" b="1" i="1"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rPr>
              <a:t>ЦЕРН ...        е и за ВАС!</a:t>
            </a:r>
            <a:endParaRPr kumimoji="0" lang="en-GB" sz="2000" b="1" i="1"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spTree>
    <p:extLst>
      <p:ext uri="{BB962C8B-B14F-4D97-AF65-F5344CB8AC3E}">
        <p14:creationId xmlns:p14="http://schemas.microsoft.com/office/powerpoint/2010/main" val="240214404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4387"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C28695DF-6595-4977-BA71-225B99AABFFB}" type="slidenum">
              <a:rPr lang="en-US" altLang="en-US" sz="900">
                <a:solidFill>
                  <a:srgbClr val="FFFFFF"/>
                </a:solidFill>
              </a:rPr>
              <a:pPr eaLnBrk="1" hangingPunct="1">
                <a:spcBef>
                  <a:spcPct val="0"/>
                </a:spcBef>
                <a:buFontTx/>
                <a:buNone/>
              </a:pPr>
              <a:t>43</a:t>
            </a:fld>
            <a:endParaRPr lang="en-US" altLang="en-US" sz="900">
              <a:solidFill>
                <a:srgbClr val="FFFFFF"/>
              </a:solidFill>
            </a:endParaRPr>
          </a:p>
        </p:txBody>
      </p:sp>
      <p:sp>
        <p:nvSpPr>
          <p:cNvPr id="144388" name="TextBox 4"/>
          <p:cNvSpPr txBox="1">
            <a:spLocks noChangeArrowheads="1"/>
          </p:cNvSpPr>
          <p:nvPr/>
        </p:nvSpPr>
        <p:spPr bwMode="auto">
          <a:xfrm>
            <a:off x="63062" y="519112"/>
            <a:ext cx="7915317"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Wingdings" panose="05000000000000000000" pitchFamily="2" charset="2"/>
              <a:buChar char="ü"/>
            </a:pPr>
            <a:r>
              <a:rPr lang="en-US" altLang="en-US" sz="1350" dirty="0">
                <a:solidFill>
                  <a:srgbClr val="003366"/>
                </a:solidFill>
              </a:rPr>
              <a:t>Bulgarian High School Student Internship Program </a:t>
            </a:r>
            <a:br>
              <a:rPr lang="en-US" altLang="en-US" sz="1200" dirty="0">
                <a:solidFill>
                  <a:srgbClr val="003366"/>
                </a:solidFill>
              </a:rPr>
            </a:br>
            <a:r>
              <a:rPr lang="en-US" altLang="en-US" sz="1200" dirty="0">
                <a:solidFill>
                  <a:srgbClr val="0055A0"/>
                </a:solidFill>
              </a:rPr>
              <a:t>(</a:t>
            </a:r>
            <a:r>
              <a:rPr lang="en-GB" altLang="en-US" sz="1200" b="1" dirty="0">
                <a:solidFill>
                  <a:srgbClr val="0055A0"/>
                </a:solidFill>
                <a:hlinkClick r:id="rId2"/>
              </a:rPr>
              <a:t>https://indico.cern.ch/e/BGHSSIP17</a:t>
            </a:r>
            <a:r>
              <a:rPr lang="en-US" altLang="en-US" sz="1200" dirty="0">
                <a:solidFill>
                  <a:srgbClr val="0055A0"/>
                </a:solidFill>
              </a:rPr>
              <a:t>)</a:t>
            </a:r>
            <a:endParaRPr lang="bg-BG" altLang="en-US" sz="1200" dirty="0">
              <a:solidFill>
                <a:srgbClr val="0055A0"/>
              </a:solidFill>
            </a:endParaRPr>
          </a:p>
          <a:p>
            <a:pPr lvl="1" eaLnBrk="1" hangingPunct="1">
              <a:spcBef>
                <a:spcPct val="0"/>
              </a:spcBef>
              <a:buFont typeface="Arial" panose="020B0604020202020204" pitchFamily="34" charset="0"/>
              <a:buChar char="•"/>
            </a:pPr>
            <a:r>
              <a:rPr lang="bg-BG" altLang="en-US" sz="1200" dirty="0">
                <a:solidFill>
                  <a:srgbClr val="003366"/>
                </a:solidFill>
              </a:rPr>
              <a:t>Пилотна програма (5 годишен цикъл)</a:t>
            </a:r>
          </a:p>
          <a:p>
            <a:pPr lvl="1" eaLnBrk="1" hangingPunct="1">
              <a:spcBef>
                <a:spcPct val="0"/>
              </a:spcBef>
              <a:buFont typeface="Arial" panose="020B0604020202020204" pitchFamily="34" charset="0"/>
              <a:buChar char="•"/>
            </a:pPr>
            <a:r>
              <a:rPr lang="bg-BG" altLang="en-US" sz="1200" dirty="0">
                <a:solidFill>
                  <a:srgbClr val="003366"/>
                </a:solidFill>
              </a:rPr>
              <a:t>Българската програма се проведе от 3-ти до 16-ти септември 2017</a:t>
            </a:r>
          </a:p>
          <a:p>
            <a:pPr lvl="1" eaLnBrk="1" hangingPunct="1">
              <a:spcBef>
                <a:spcPct val="0"/>
              </a:spcBef>
              <a:buFont typeface="Arial" panose="020B0604020202020204" pitchFamily="34" charset="0"/>
              <a:buChar char="•"/>
            </a:pPr>
            <a:r>
              <a:rPr lang="bg-BG" altLang="en-US" sz="1200" dirty="0">
                <a:solidFill>
                  <a:srgbClr val="003366"/>
                </a:solidFill>
              </a:rPr>
              <a:t>Селектирани – 24 ученици от 11 населени места - 7 момичета и 17 момчета</a:t>
            </a:r>
          </a:p>
        </p:txBody>
      </p:sp>
      <p:sp>
        <p:nvSpPr>
          <p:cNvPr id="8" name="Rectangle 5"/>
          <p:cNvSpPr>
            <a:spLocks/>
          </p:cNvSpPr>
          <p:nvPr/>
        </p:nvSpPr>
        <p:spPr bwMode="auto">
          <a:xfrm>
            <a:off x="1203722" y="141685"/>
            <a:ext cx="6766322" cy="207749"/>
          </a:xfrm>
          <a:prstGeom prst="rect">
            <a:avLst/>
          </a:prstGeom>
          <a:noFill/>
          <a:ln w="12700">
            <a:noFill/>
            <a:miter lim="800000"/>
            <a:headEnd/>
            <a:tailEnd/>
          </a:ln>
        </p:spPr>
        <p:txBody>
          <a:bodyPr lIns="0" tIns="0" rIns="22845" bIns="0">
            <a:spAutoFit/>
          </a:bodyPr>
          <a:lstStyle/>
          <a:p>
            <a:pPr marL="22311" algn="ctr" defTabSz="361430">
              <a:defRPr/>
            </a:pPr>
            <a:r>
              <a:rPr lang="bg-BG" sz="1350" b="1" i="1" dirty="0">
                <a:solidFill>
                  <a:srgbClr val="002F53"/>
                </a:solidFill>
                <a:effectLst>
                  <a:outerShdw blurRad="38100" dist="38100" dir="2700000" algn="tl">
                    <a:srgbClr val="000000">
                      <a:alpha val="43137"/>
                    </a:srgbClr>
                  </a:outerShdw>
                </a:effectLst>
                <a:latin typeface="Arial"/>
                <a:sym typeface="Verdana" pitchFamily="34" charset="0"/>
              </a:rPr>
              <a:t>Българска програма за </a:t>
            </a:r>
            <a:r>
              <a:rPr lang="ru-RU" sz="1350" b="1" i="1" dirty="0">
                <a:solidFill>
                  <a:srgbClr val="002F53"/>
                </a:solidFill>
                <a:effectLst>
                  <a:outerShdw blurRad="38100" dist="38100" dir="2700000" algn="tl">
                    <a:srgbClr val="000000">
                      <a:alpha val="43137"/>
                    </a:srgbClr>
                  </a:outerShdw>
                </a:effectLst>
                <a:latin typeface="Arial"/>
                <a:sym typeface="Verdana" pitchFamily="34" charset="0"/>
              </a:rPr>
              <a:t>ученици стажанти в</a:t>
            </a:r>
            <a:r>
              <a:rPr lang="en-US" sz="1350" b="1" i="1" dirty="0">
                <a:solidFill>
                  <a:srgbClr val="002F53"/>
                </a:solidFill>
                <a:effectLst>
                  <a:outerShdw blurRad="38100" dist="38100" dir="2700000" algn="tl">
                    <a:srgbClr val="000000">
                      <a:alpha val="43137"/>
                    </a:srgbClr>
                  </a:outerShdw>
                </a:effectLst>
                <a:latin typeface="Arial"/>
                <a:sym typeface="Verdana" pitchFamily="34" charset="0"/>
              </a:rPr>
              <a:t> CERN</a:t>
            </a:r>
          </a:p>
        </p:txBody>
      </p:sp>
      <p:pic>
        <p:nvPicPr>
          <p:cNvPr id="144390"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8167" y="573528"/>
            <a:ext cx="3301850" cy="53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9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6291" y="1557858"/>
            <a:ext cx="3950243" cy="296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42542" y="3074276"/>
            <a:ext cx="6177837" cy="2121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1909594"/>
      </p:ext>
    </p:extLst>
  </p:cSld>
  <p:clrMapOvr>
    <a:masterClrMapping/>
  </p:clrMapOvr>
  <p:transition>
    <p:cover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0AD9EF4-0A79-89C5-63BE-D1501A78E248}"/>
              </a:ext>
            </a:extLst>
          </p:cNvPr>
          <p:cNvPicPr>
            <a:picLocks noChangeAspect="1"/>
          </p:cNvPicPr>
          <p:nvPr/>
        </p:nvPicPr>
        <p:blipFill>
          <a:blip r:embed="rId2"/>
          <a:stretch>
            <a:fillRect/>
          </a:stretch>
        </p:blipFill>
        <p:spPr>
          <a:xfrm>
            <a:off x="6882241" y="3858579"/>
            <a:ext cx="2115814" cy="1045606"/>
          </a:xfrm>
          <a:prstGeom prst="rect">
            <a:avLst/>
          </a:prstGeom>
        </p:spPr>
      </p:pic>
      <p:sp>
        <p:nvSpPr>
          <p:cNvPr id="143362" name="Date Placeholder 1"/>
          <p:cNvSpPr>
            <a:spLocks noGrp="1"/>
          </p:cNvSpPr>
          <p:nvPr>
            <p:ph type="dt"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3363" name="Slide Number Placehold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82368E02-E26E-472E-A4E7-5AE7759CE396}" type="slidenum">
              <a:rPr lang="en-US" altLang="en-US" sz="900">
                <a:solidFill>
                  <a:srgbClr val="FFFFFF"/>
                </a:solidFill>
              </a:rPr>
              <a:pPr eaLnBrk="1" hangingPunct="1">
                <a:spcBef>
                  <a:spcPct val="0"/>
                </a:spcBef>
                <a:buFontTx/>
                <a:buNone/>
              </a:pPr>
              <a:t>44</a:t>
            </a:fld>
            <a:endParaRPr lang="en-US" altLang="en-US" sz="900">
              <a:solidFill>
                <a:srgbClr val="FFFFFF"/>
              </a:solidFill>
            </a:endParaRPr>
          </a:p>
        </p:txBody>
      </p:sp>
      <p:sp>
        <p:nvSpPr>
          <p:cNvPr id="8" name="Rectangle 5"/>
          <p:cNvSpPr>
            <a:spLocks/>
          </p:cNvSpPr>
          <p:nvPr/>
        </p:nvSpPr>
        <p:spPr bwMode="auto">
          <a:xfrm>
            <a:off x="1983581" y="105281"/>
            <a:ext cx="6618253" cy="307777"/>
          </a:xfrm>
          <a:prstGeom prst="rect">
            <a:avLst/>
          </a:prstGeom>
          <a:noFill/>
          <a:ln w="12700">
            <a:noFill/>
            <a:miter lim="800000"/>
            <a:headEnd/>
            <a:tailEnd/>
          </a:ln>
        </p:spPr>
        <p:txBody>
          <a:bodyPr wrap="square" lIns="0" tIns="0" rIns="22845" bIns="0">
            <a:spAutoFit/>
          </a:bodyPr>
          <a:lstStyle/>
          <a:p>
            <a:pPr marL="22311" algn="ctr" defTabSz="361430">
              <a:defRPr/>
            </a:pPr>
            <a:r>
              <a:rPr lang="bg-BG" sz="2000" i="1" dirty="0">
                <a:solidFill>
                  <a:srgbClr val="002F53"/>
                </a:solidFill>
                <a:effectLst>
                  <a:outerShdw blurRad="38100" dist="38100" dir="2700000" algn="tl">
                    <a:srgbClr val="000000">
                      <a:alpha val="43137"/>
                    </a:srgbClr>
                  </a:outerShdw>
                </a:effectLst>
                <a:latin typeface="Arial"/>
                <a:sym typeface="Verdana" pitchFamily="34" charset="0"/>
              </a:rPr>
              <a:t>Виртуални Визити и Видеоконферентни Връзки</a:t>
            </a:r>
            <a:endParaRPr lang="en-US" sz="2000"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1433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15" y="2305141"/>
            <a:ext cx="3295774" cy="15914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6" name="Picture 7" descr="https://scontent-fra3-1.xx.fbcdn.net/hphotos-xpf1/v/t1.0-9/11041777_10205196042834889_8702087493823252825_n.jpg?oh=6c3e0a00ffa1c8568b743f3e89e32901&amp;oe=562898C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0362" y="3538412"/>
            <a:ext cx="1671638" cy="12537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8" name="Picture 4" descr="https://scontent-fra3-1.xx.fbcdn.net/hphotos-xat1/v/t1.0-9/11079046_890433931007939_6919066112252610118_n.jpg?oh=a7f3dc8cde63ea873e8fc70b0326d522&amp;oe=56129FD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0535" y="2042058"/>
            <a:ext cx="1938102" cy="145386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9" name="Picture 9" descr="https://scontent-fra3-1.xx.fbcdn.net/hphotos-xpf1/t31.0-8/10669293_10204726070928757_3648278751557714741_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0706" y="3630282"/>
            <a:ext cx="2497760" cy="15242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370" name="TextBox 2"/>
          <p:cNvSpPr txBox="1">
            <a:spLocks noChangeArrowheads="1"/>
          </p:cNvSpPr>
          <p:nvPr/>
        </p:nvSpPr>
        <p:spPr bwMode="auto">
          <a:xfrm>
            <a:off x="1" y="550387"/>
            <a:ext cx="7797404" cy="158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marL="342900" indent="-342900">
              <a:spcBef>
                <a:spcPct val="20000"/>
              </a:spcBef>
              <a:buChar char="•"/>
              <a:defRPr sz="3200">
                <a:solidFill>
                  <a:schemeClr val="tx1"/>
                </a:solidFill>
                <a:latin typeface="Arial" panose="020B0604020202020204" pitchFamily="34" charset="0"/>
              </a:defRPr>
            </a:lvl1pPr>
            <a:lvl2pPr marL="360363" indent="-285750">
              <a:spcBef>
                <a:spcPct val="20000"/>
              </a:spcBef>
              <a:buChar char="–"/>
              <a:defRPr sz="2800">
                <a:solidFill>
                  <a:schemeClr val="tx1"/>
                </a:solidFill>
                <a:latin typeface="Arial" panose="020B0604020202020204" pitchFamily="34" charset="0"/>
              </a:defRPr>
            </a:lvl2pPr>
            <a:lvl3pPr marL="631825" indent="-257175">
              <a:spcBef>
                <a:spcPct val="20000"/>
              </a:spcBef>
              <a:buChar char="•"/>
              <a:defRPr sz="2400">
                <a:solidFill>
                  <a:schemeClr val="tx1"/>
                </a:solidFill>
                <a:latin typeface="Arial" panose="020B0604020202020204" pitchFamily="34" charset="0"/>
              </a:defRPr>
            </a:lvl3pPr>
            <a:lvl4pPr marL="804863" indent="-13335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spcBef>
                <a:spcPts val="338"/>
              </a:spcBef>
              <a:buClr>
                <a:srgbClr val="4F81BD"/>
              </a:buClr>
              <a:buFont typeface="Arial" panose="020B0604020202020204" pitchFamily="34" charset="0"/>
              <a:buChar char="•"/>
            </a:pPr>
            <a:r>
              <a:rPr lang="bg-BG" altLang="en-US" sz="1400" dirty="0">
                <a:solidFill>
                  <a:srgbClr val="003366"/>
                </a:solidFill>
              </a:rPr>
              <a:t>Започнахме тяхното провеждане от 201</a:t>
            </a:r>
            <a:r>
              <a:rPr lang="en-US" altLang="en-US" sz="1400" dirty="0">
                <a:solidFill>
                  <a:srgbClr val="003366"/>
                </a:solidFill>
              </a:rPr>
              <a:t>3</a:t>
            </a:r>
            <a:endParaRPr lang="bg-BG" altLang="en-US" sz="1400" dirty="0">
              <a:solidFill>
                <a:srgbClr val="003366"/>
              </a:solidFill>
            </a:endParaRPr>
          </a:p>
          <a:p>
            <a:pPr lvl="1">
              <a:spcBef>
                <a:spcPts val="338"/>
              </a:spcBef>
              <a:buClr>
                <a:srgbClr val="4F81BD"/>
              </a:buClr>
              <a:buFont typeface="Arial" panose="020B0604020202020204" pitchFamily="34" charset="0"/>
              <a:buChar char="•"/>
            </a:pPr>
            <a:r>
              <a:rPr lang="bg-BG" altLang="en-US" sz="1400" dirty="0">
                <a:solidFill>
                  <a:srgbClr val="003366"/>
                </a:solidFill>
              </a:rPr>
              <a:t>Много голям интерес към всяко едно събитие</a:t>
            </a:r>
          </a:p>
          <a:p>
            <a:pPr lvl="2">
              <a:spcBef>
                <a:spcPts val="338"/>
              </a:spcBef>
              <a:buClr>
                <a:srgbClr val="4F81BD"/>
              </a:buClr>
              <a:buFont typeface="Arial" panose="020B0604020202020204" pitchFamily="34" charset="0"/>
              <a:buChar char="•"/>
            </a:pPr>
            <a:r>
              <a:rPr lang="ru-RU" altLang="en-US" sz="1300" dirty="0">
                <a:solidFill>
                  <a:srgbClr val="003366"/>
                </a:solidFill>
              </a:rPr>
              <a:t>Пример - декември 2016: 18 училища от цялата страна ~ 1000 ученици</a:t>
            </a:r>
            <a:endParaRPr lang="bg-BG" altLang="en-US" sz="1300" dirty="0">
              <a:solidFill>
                <a:srgbClr val="003366"/>
              </a:solidFill>
            </a:endParaRPr>
          </a:p>
          <a:p>
            <a:pPr lvl="2">
              <a:spcBef>
                <a:spcPts val="338"/>
              </a:spcBef>
              <a:buClr>
                <a:srgbClr val="4F81BD"/>
              </a:buClr>
              <a:buFont typeface="Arial" panose="020B0604020202020204" pitchFamily="34" charset="0"/>
              <a:buChar char="•"/>
            </a:pPr>
            <a:r>
              <a:rPr lang="bg-BG" altLang="en-150" sz="1300" dirty="0">
                <a:solidFill>
                  <a:srgbClr val="003366"/>
                </a:solidFill>
              </a:rPr>
              <a:t>До момента: училища от 27 населени места в България</a:t>
            </a:r>
            <a:endParaRPr lang="en-GB" altLang="en-US" sz="1300" dirty="0">
              <a:solidFill>
                <a:srgbClr val="003366"/>
              </a:solidFill>
            </a:endParaRPr>
          </a:p>
          <a:p>
            <a:pPr lvl="1">
              <a:spcBef>
                <a:spcPts val="1200"/>
              </a:spcBef>
              <a:buClr>
                <a:srgbClr val="4F81BD"/>
              </a:buClr>
              <a:buFont typeface="Arial" panose="020B0604020202020204" pitchFamily="34" charset="0"/>
              <a:buChar char="•"/>
            </a:pPr>
            <a:r>
              <a:rPr lang="bg-BG" altLang="en-US" sz="1400" dirty="0">
                <a:solidFill>
                  <a:srgbClr val="003366"/>
                </a:solidFill>
              </a:rPr>
              <a:t>Виртуално участие в б</a:t>
            </a:r>
            <a:r>
              <a:rPr lang="ru-RU" altLang="en-US" sz="1400" dirty="0">
                <a:solidFill>
                  <a:srgbClr val="003366"/>
                </a:solidFill>
              </a:rPr>
              <a:t>ългарският младежки научен фестивал </a:t>
            </a:r>
            <a:br>
              <a:rPr lang="ru-RU" altLang="en-US" sz="1400" dirty="0">
                <a:solidFill>
                  <a:srgbClr val="003366"/>
                </a:solidFill>
              </a:rPr>
            </a:br>
            <a:r>
              <a:rPr lang="ru-RU" altLang="en-US" sz="1400" dirty="0">
                <a:solidFill>
                  <a:srgbClr val="003366"/>
                </a:solidFill>
              </a:rPr>
              <a:t>“АЛО, КОСМОС. Говори България” 2022</a:t>
            </a:r>
            <a:r>
              <a:rPr lang="en-US" altLang="en-US" sz="1400" dirty="0">
                <a:solidFill>
                  <a:srgbClr val="003366"/>
                </a:solidFill>
              </a:rPr>
              <a:t>, 2023</a:t>
            </a:r>
          </a:p>
        </p:txBody>
      </p:sp>
      <p:pic>
        <p:nvPicPr>
          <p:cNvPr id="143371" name="Picture 1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098505" y="600017"/>
            <a:ext cx="2045494" cy="13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oster of an astronaut jumping into the moon&#10;&#10;Description automatically generated">
            <a:extLst>
              <a:ext uri="{FF2B5EF4-FFF2-40B4-BE49-F238E27FC236}">
                <a16:creationId xmlns:a16="http://schemas.microsoft.com/office/drawing/2014/main" id="{5DF74D81-06ED-C223-F07D-677341246537}"/>
              </a:ext>
            </a:extLst>
          </p:cNvPr>
          <p:cNvPicPr>
            <a:picLocks noChangeAspect="1"/>
          </p:cNvPicPr>
          <p:nvPr/>
        </p:nvPicPr>
        <p:blipFill>
          <a:blip r:embed="rId8"/>
          <a:stretch>
            <a:fillRect/>
          </a:stretch>
        </p:blipFill>
        <p:spPr>
          <a:xfrm>
            <a:off x="6949265" y="2210965"/>
            <a:ext cx="2045495" cy="1150591"/>
          </a:xfrm>
          <a:prstGeom prst="rect">
            <a:avLst/>
          </a:prstGeom>
        </p:spPr>
      </p:pic>
      <p:pic>
        <p:nvPicPr>
          <p:cNvPr id="5" name="Picture 3" descr="C:\Users\Samsung\Desktop\12715931_1096920657020038_1540813630786770984_o.jpg">
            <a:extLst>
              <a:ext uri="{FF2B5EF4-FFF2-40B4-BE49-F238E27FC236}">
                <a16:creationId xmlns:a16="http://schemas.microsoft.com/office/drawing/2014/main" id="{87BE04ED-0852-DA75-5331-626D5287048D}"/>
              </a:ext>
            </a:extLst>
          </p:cNvPr>
          <p:cNvPicPr>
            <a:picLocks noChangeAspect="1" noChangeArrowheads="1"/>
          </p:cNvPicPr>
          <p:nvPr/>
        </p:nvPicPr>
        <p:blipFill>
          <a:blip r:embed="rId9" cstate="print"/>
          <a:srcRect/>
          <a:stretch>
            <a:fillRect/>
          </a:stretch>
        </p:blipFill>
        <p:spPr bwMode="auto">
          <a:xfrm>
            <a:off x="38484" y="3830208"/>
            <a:ext cx="3024964" cy="1314513"/>
          </a:xfrm>
          <a:prstGeom prst="rect">
            <a:avLst/>
          </a:prstGeom>
          <a:noFill/>
          <a:ln>
            <a:solidFill>
              <a:schemeClr val="tx1"/>
            </a:solidFill>
          </a:ln>
        </p:spPr>
      </p:pic>
    </p:spTree>
    <p:extLst>
      <p:ext uri="{BB962C8B-B14F-4D97-AF65-F5344CB8AC3E}">
        <p14:creationId xmlns:p14="http://schemas.microsoft.com/office/powerpoint/2010/main" val="122338566"/>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Date Placeholder 1"/>
          <p:cNvSpPr>
            <a:spLocks noGrp="1"/>
          </p:cNvSpPr>
          <p:nvPr>
            <p:ph type="dt" sz="quarter" idx="4294967295"/>
          </p:nvPr>
        </p:nvSpPr>
        <p:spPr bwMode="auto">
          <a:xfrm>
            <a:off x="8074025" y="4222750"/>
            <a:ext cx="1069975" cy="201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r>
              <a:rPr lang="en-US" altLang="en-US" sz="900">
                <a:solidFill>
                  <a:srgbClr val="FFFFFF"/>
                </a:solidFill>
              </a:rPr>
              <a:t>05.10.2017</a:t>
            </a:r>
          </a:p>
        </p:txBody>
      </p:sp>
      <p:sp>
        <p:nvSpPr>
          <p:cNvPr id="171012" name="Slide Number Placeholder 3"/>
          <p:cNvSpPr>
            <a:spLocks noGrp="1"/>
          </p:cNvSpPr>
          <p:nvPr>
            <p:ph type="sldNum" sz="quarter" idx="4294967295"/>
          </p:nvPr>
        </p:nvSpPr>
        <p:spPr bwMode="auto">
          <a:xfrm>
            <a:off x="8767763" y="4217988"/>
            <a:ext cx="376237" cy="206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fld id="{623B3EA9-7F3E-457D-97FE-E94DF5DB5BEA}" type="slidenum">
              <a:rPr lang="en-US" altLang="en-US" sz="900">
                <a:solidFill>
                  <a:srgbClr val="FFFFFF"/>
                </a:solidFill>
              </a:rPr>
              <a:pPr eaLnBrk="1" hangingPunct="1"/>
              <a:t>45</a:t>
            </a:fld>
            <a:endParaRPr lang="en-US" altLang="en-US" sz="900">
              <a:solidFill>
                <a:srgbClr val="FFFFFF"/>
              </a:solidFill>
            </a:endParaRPr>
          </a:p>
        </p:txBody>
      </p:sp>
      <p:sp>
        <p:nvSpPr>
          <p:cNvPr id="99336" name="TextBox 2"/>
          <p:cNvSpPr txBox="1">
            <a:spLocks noChangeArrowheads="1"/>
          </p:cNvSpPr>
          <p:nvPr/>
        </p:nvSpPr>
        <p:spPr bwMode="auto">
          <a:xfrm>
            <a:off x="-252248" y="625284"/>
            <a:ext cx="8962696" cy="36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632222" lvl="1">
              <a:spcBef>
                <a:spcPts val="600"/>
              </a:spcBef>
              <a:buFont typeface="Wingdings" panose="05000000000000000000" pitchFamily="2" charset="2"/>
              <a:buChar char="ü"/>
              <a:defRPr/>
            </a:pPr>
            <a:r>
              <a:rPr lang="ru-RU" sz="1400" dirty="0">
                <a:solidFill>
                  <a:srgbClr val="0055A0"/>
                </a:solidFill>
              </a:rPr>
              <a:t>Развиване и подобряване квалификацията</a:t>
            </a:r>
            <a:r>
              <a:rPr lang="en-GB" sz="1400" dirty="0">
                <a:solidFill>
                  <a:srgbClr val="0055A0"/>
                </a:solidFill>
              </a:rPr>
              <a:t>  </a:t>
            </a:r>
            <a:r>
              <a:rPr lang="bg-BG" sz="1400" dirty="0">
                <a:solidFill>
                  <a:srgbClr val="0055A0"/>
                </a:solidFill>
              </a:rPr>
              <a:t>на учителите</a:t>
            </a:r>
          </a:p>
          <a:p>
            <a:pPr marL="632222" lvl="1">
              <a:spcBef>
                <a:spcPts val="600"/>
              </a:spcBef>
              <a:buFont typeface="Wingdings" panose="05000000000000000000" pitchFamily="2" charset="2"/>
              <a:buChar char="ü"/>
              <a:defRPr/>
            </a:pPr>
            <a:r>
              <a:rPr lang="bg-BG" sz="1400" dirty="0">
                <a:solidFill>
                  <a:srgbClr val="0055A0"/>
                </a:solidFill>
              </a:rPr>
              <a:t>Изграждане на мрежи между учителите</a:t>
            </a:r>
            <a:endParaRPr lang="ru-RU"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055A0"/>
                </a:solidFill>
              </a:rPr>
              <a:t>Повишаване на научната и технологична култура</a:t>
            </a:r>
          </a:p>
          <a:p>
            <a:pPr marL="632222" lvl="1">
              <a:spcBef>
                <a:spcPts val="600"/>
              </a:spcBef>
              <a:buFont typeface="Wingdings" panose="05000000000000000000" pitchFamily="2" charset="2"/>
              <a:buChar char="ü"/>
              <a:defRPr/>
            </a:pPr>
            <a:r>
              <a:rPr lang="ru-RU" sz="1400" dirty="0">
                <a:solidFill>
                  <a:srgbClr val="0055A0"/>
                </a:solidFill>
              </a:rPr>
              <a:t>Мотивиране за по-задълбочено и интересно преподаване на физика в училище</a:t>
            </a:r>
          </a:p>
          <a:p>
            <a:pPr marL="632222" lvl="1">
              <a:spcBef>
                <a:spcPts val="600"/>
              </a:spcBef>
              <a:buFont typeface="Wingdings" panose="05000000000000000000" pitchFamily="2" charset="2"/>
              <a:buChar char="ü"/>
              <a:defRPr/>
            </a:pPr>
            <a:r>
              <a:rPr lang="ru-RU" sz="1400" dirty="0">
                <a:solidFill>
                  <a:srgbClr val="0055A0"/>
                </a:solidFill>
              </a:rPr>
              <a:t>Подготвят бъдещото поколение физици</a:t>
            </a:r>
            <a:r>
              <a:rPr lang="en-US" sz="1400" dirty="0">
                <a:solidFill>
                  <a:srgbClr val="0055A0"/>
                </a:solidFill>
              </a:rPr>
              <a:t>, </a:t>
            </a:r>
            <a:r>
              <a:rPr lang="ru-RU" sz="1400" dirty="0">
                <a:solidFill>
                  <a:srgbClr val="0055A0"/>
                </a:solidFill>
              </a:rPr>
              <a:t>изследователи, инженери и учители</a:t>
            </a:r>
            <a:endParaRPr lang="en-US"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B387C"/>
                </a:solidFill>
              </a:rPr>
              <a:t>Популяризиране на дейностите на ЦЕРН –</a:t>
            </a:r>
            <a:r>
              <a:rPr lang="en-US" sz="1400" dirty="0">
                <a:solidFill>
                  <a:srgbClr val="0B387C"/>
                </a:solidFill>
              </a:rPr>
              <a:t> </a:t>
            </a:r>
            <a:r>
              <a:rPr lang="ru-RU" sz="1400" dirty="0">
                <a:solidFill>
                  <a:srgbClr val="0B387C"/>
                </a:solidFill>
              </a:rPr>
              <a:t>посланици на </a:t>
            </a:r>
            <a:r>
              <a:rPr lang="en-GB" sz="1400" dirty="0">
                <a:solidFill>
                  <a:srgbClr val="0B387C"/>
                </a:solidFill>
              </a:rPr>
              <a:t>CERN</a:t>
            </a:r>
            <a:br>
              <a:rPr lang="bg-BG" sz="1125" dirty="0">
                <a:solidFill>
                  <a:srgbClr val="0B387C"/>
                </a:solidFill>
              </a:rPr>
            </a:br>
            <a:endParaRPr lang="ru-RU" sz="1125" dirty="0">
              <a:solidFill>
                <a:srgbClr val="0055A0"/>
              </a:solidFill>
            </a:endParaRPr>
          </a:p>
          <a:p>
            <a:pPr marL="417910" lvl="1" indent="0">
              <a:defRPr/>
            </a:pPr>
            <a:r>
              <a:rPr lang="en-GB" sz="1425" dirty="0">
                <a:solidFill>
                  <a:srgbClr val="C00000"/>
                </a:solidFill>
              </a:rPr>
              <a:t>“</a:t>
            </a:r>
            <a:r>
              <a:rPr lang="ru-RU" sz="1425" i="1" dirty="0">
                <a:solidFill>
                  <a:srgbClr val="C00000"/>
                </a:solidFill>
              </a:rPr>
              <a:t>Добрите учители преподават.</a:t>
            </a:r>
            <a:br>
              <a:rPr lang="ru-RU" sz="1425" i="1" dirty="0">
                <a:solidFill>
                  <a:srgbClr val="C00000"/>
                </a:solidFill>
              </a:rPr>
            </a:br>
            <a:r>
              <a:rPr lang="ru-RU" sz="1425" i="1" dirty="0">
                <a:solidFill>
                  <a:srgbClr val="C00000"/>
                </a:solidFill>
              </a:rPr>
              <a:t> Великите учители вдъхновяват</a:t>
            </a:r>
            <a:r>
              <a:rPr lang="en-GB" sz="1425" i="1" dirty="0">
                <a:solidFill>
                  <a:srgbClr val="C00000"/>
                </a:solidFill>
              </a:rPr>
              <a:t>”</a:t>
            </a:r>
            <a:br>
              <a:rPr lang="bg-BG" sz="1425" dirty="0">
                <a:solidFill>
                  <a:srgbClr val="0055A0"/>
                </a:solidFill>
              </a:rPr>
            </a:br>
            <a:r>
              <a:rPr lang="bg-BG" sz="1425" dirty="0">
                <a:solidFill>
                  <a:srgbClr val="C00000"/>
                </a:solidFill>
              </a:rPr>
              <a:t>                                Уилям Уорд</a:t>
            </a:r>
            <a:endParaRPr lang="en-GB" sz="1425" dirty="0">
              <a:solidFill>
                <a:srgbClr val="C00000"/>
              </a:solidFill>
            </a:endParaRPr>
          </a:p>
          <a:p>
            <a:pPr marL="610791" lvl="1" indent="-192881">
              <a:buFont typeface="Arial" pitchFamily="34" charset="0"/>
              <a:buChar char="•"/>
              <a:defRPr/>
            </a:pPr>
            <a:endParaRPr lang="bg-BG" sz="1238" dirty="0">
              <a:solidFill>
                <a:srgbClr val="0055A0"/>
              </a:solidFill>
            </a:endParaRPr>
          </a:p>
          <a:p>
            <a:pPr marL="610791" lvl="1" indent="-192881">
              <a:buFont typeface="Arial" pitchFamily="34" charset="0"/>
              <a:buChar char="•"/>
              <a:defRPr/>
            </a:pPr>
            <a:endParaRPr lang="bg-BG" sz="1238" dirty="0">
              <a:solidFill>
                <a:schemeClr val="tx2"/>
              </a:solidFill>
            </a:endParaRPr>
          </a:p>
          <a:p>
            <a:pPr lvl="1" indent="0">
              <a:defRPr/>
            </a:pPr>
            <a:br>
              <a:rPr lang="bg-BG" sz="1688" dirty="0">
                <a:solidFill>
                  <a:schemeClr val="tx2"/>
                </a:solidFill>
              </a:rPr>
            </a:br>
            <a:endParaRPr lang="bg-BG" sz="1688" dirty="0">
              <a:solidFill>
                <a:schemeClr val="tx2"/>
              </a:solidFill>
            </a:endParaRPr>
          </a:p>
          <a:p>
            <a:pPr>
              <a:defRPr/>
            </a:pPr>
            <a:r>
              <a:rPr lang="en-GB" sz="1350" dirty="0">
                <a:solidFill>
                  <a:schemeClr val="tx2"/>
                </a:solidFill>
              </a:rPr>
              <a:t>	</a:t>
            </a:r>
          </a:p>
        </p:txBody>
      </p:sp>
      <p:sp>
        <p:nvSpPr>
          <p:cNvPr id="8" name="Rectangle 5"/>
          <p:cNvSpPr>
            <a:spLocks/>
          </p:cNvSpPr>
          <p:nvPr/>
        </p:nvSpPr>
        <p:spPr bwMode="auto">
          <a:xfrm>
            <a:off x="1980009" y="95250"/>
            <a:ext cx="6094015" cy="307777"/>
          </a:xfrm>
          <a:prstGeom prst="rect">
            <a:avLst/>
          </a:prstGeom>
          <a:noFill/>
          <a:ln w="12700">
            <a:noFill/>
            <a:miter lim="800000"/>
            <a:headEnd/>
            <a:tailEnd/>
          </a:ln>
        </p:spPr>
        <p:txBody>
          <a:bodyPr wrap="square" lIns="0" tIns="0" rIns="22845" bIns="0">
            <a:spAutoFit/>
          </a:bodyPr>
          <a:lstStyle/>
          <a:p>
            <a:pPr marL="22311" algn="ctr" defTabSz="361430">
              <a:defRPr/>
            </a:pPr>
            <a:r>
              <a:rPr lang="ru-RU" sz="2000" b="1" i="1" dirty="0">
                <a:solidFill>
                  <a:srgbClr val="002F53"/>
                </a:solidFill>
                <a:effectLst>
                  <a:outerShdw blurRad="38100" dist="38100" dir="2700000" algn="tl">
                    <a:srgbClr val="000000">
                      <a:alpha val="43137"/>
                    </a:srgbClr>
                  </a:outerShdw>
                </a:effectLst>
                <a:latin typeface="Arial"/>
                <a:sym typeface="Verdana" pitchFamily="34" charset="0"/>
              </a:rPr>
              <a:t>Резултати от програмите за учители</a:t>
            </a:r>
            <a:endParaRPr lang="en-US" sz="2000" b="1"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391" y="2412052"/>
            <a:ext cx="1516856" cy="1179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10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6749" y="3546816"/>
            <a:ext cx="2220515" cy="13596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7" name="Picture 15" descr="399253_298070673565550_910544799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3" y="3749529"/>
            <a:ext cx="1858156" cy="1393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8" name="Picture 3" descr="C:\Users\Samsung\Desktop\12184252_10203695385823752_8032259557520919433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9988" y="3818398"/>
            <a:ext cx="1767259" cy="132510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9" name="Picture 9" descr="963886_10201174486503802_1437782623_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648" y="3341941"/>
            <a:ext cx="1897117" cy="142283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2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0076" y="575743"/>
            <a:ext cx="1846718" cy="11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021" name="Picture 2" descr="https://scontent-fra3-1.xx.fbcdn.net/hphotos-xfa1/v/t1.0-9/10457766_10203171981279774_7228009244521509245_n.jpg?oh=891ba446697f9342ca320290fe7bf8d0&amp;oe=5655166C"/>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6719" y="3810243"/>
            <a:ext cx="1777110" cy="13332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2" descr="1979522_764014656943664_320632023_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8359" y="1914033"/>
            <a:ext cx="2175641" cy="16327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32901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93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9336">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6" name="TextBox 2"/>
          <p:cNvSpPr txBox="1">
            <a:spLocks noChangeArrowheads="1"/>
          </p:cNvSpPr>
          <p:nvPr/>
        </p:nvSpPr>
        <p:spPr bwMode="auto">
          <a:xfrm>
            <a:off x="-338958" y="576263"/>
            <a:ext cx="9482958" cy="40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Мотивиране на учениците да са по-прилежни в училище в часовете по физика, математика, информатика и т.н.</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Обогатява се училищната програма с най-новите достижения в областта на физиката, инженерни разработки и информационни технологии</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Организират в училище – изложби, презенации, викторини, постерни сесии, клубове</a:t>
            </a:r>
            <a:r>
              <a:rPr lang="en-US" sz="1400" dirty="0">
                <a:latin typeface="Calibri" panose="020F0502020204030204" pitchFamily="34" charset="0"/>
              </a:rPr>
              <a:t> </a:t>
            </a:r>
            <a:r>
              <a:rPr lang="en-GB" sz="1400" dirty="0">
                <a:latin typeface="Calibri" panose="020F0502020204030204" pitchFamily="34" charset="0"/>
              </a:rPr>
              <a:t>‘</a:t>
            </a:r>
            <a:r>
              <a:rPr lang="bg-BG" sz="1400" dirty="0">
                <a:latin typeface="Calibri" panose="020F0502020204030204" pitchFamily="34" charset="0"/>
              </a:rPr>
              <a:t>Приятели на ЦЕРН</a:t>
            </a:r>
            <a:r>
              <a:rPr lang="en-GB" sz="1400" dirty="0">
                <a:latin typeface="Calibri" panose="020F0502020204030204" pitchFamily="34" charset="0"/>
              </a:rPr>
              <a:t>’</a:t>
            </a:r>
            <a:r>
              <a:rPr lang="bg-BG" sz="1400" dirty="0">
                <a:latin typeface="Calibri" panose="020F0502020204030204" pitchFamily="34" charset="0"/>
              </a:rPr>
              <a:t> ...</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Насърчава се любознателността и креативността на учениците</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Докосват се до съвременната наука</a:t>
            </a:r>
            <a:r>
              <a:rPr lang="en-GB" sz="1400" dirty="0">
                <a:latin typeface="Calibri" panose="020F0502020204030204" pitchFamily="34" charset="0"/>
              </a:rPr>
              <a:t> </a:t>
            </a:r>
            <a:r>
              <a:rPr lang="bg-BG" sz="1400" dirty="0">
                <a:latin typeface="Calibri" panose="020F0502020204030204" pitchFamily="34" charset="0"/>
              </a:rPr>
              <a:t>която се развива в </a:t>
            </a:r>
            <a:r>
              <a:rPr lang="en-GB" sz="1400" dirty="0">
                <a:latin typeface="Calibri" panose="020F0502020204030204" pitchFamily="34" charset="0"/>
              </a:rPr>
              <a:t>CERN</a:t>
            </a:r>
            <a:endParaRPr lang="bg-BG" sz="1400" dirty="0">
              <a:latin typeface="Calibri" panose="020F0502020204030204" pitchFamily="34" charset="0"/>
            </a:endParaRP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Мотивират се да продължат образованието си в областта на </a:t>
            </a:r>
            <a:r>
              <a:rPr lang="en-US" sz="1400" dirty="0">
                <a:latin typeface="Calibri" panose="020F0502020204030204" pitchFamily="34" charset="0"/>
              </a:rPr>
              <a:t>STEM </a:t>
            </a:r>
            <a:r>
              <a:rPr lang="bg-BG" sz="1400" dirty="0">
                <a:latin typeface="Calibri" panose="020F0502020204030204" pitchFamily="34" charset="0"/>
              </a:rPr>
              <a:t>дисциплини</a:t>
            </a:r>
          </a:p>
          <a:p>
            <a:pPr marL="814388" lvl="1" indent="-257175">
              <a:spcBef>
                <a:spcPts val="450"/>
              </a:spcBef>
              <a:buFont typeface="Wingdings" pitchFamily="2" charset="2"/>
              <a:buChar char="Ø"/>
              <a:defRPr/>
            </a:pPr>
            <a:endParaRPr lang="bg-BG" sz="1500" dirty="0"/>
          </a:p>
          <a:p>
            <a:pPr marL="814388" lvl="1" indent="-257175">
              <a:spcBef>
                <a:spcPts val="450"/>
              </a:spcBef>
              <a:buFont typeface="Arial" pitchFamily="34" charset="0"/>
              <a:buChar char="•"/>
              <a:defRPr/>
            </a:pPr>
            <a:endParaRPr lang="bg-BG" sz="1650" dirty="0"/>
          </a:p>
          <a:p>
            <a:pPr lvl="1" indent="0">
              <a:defRPr/>
            </a:pPr>
            <a:br>
              <a:rPr lang="bg-BG" sz="2250" dirty="0"/>
            </a:br>
            <a:endParaRPr lang="bg-BG" sz="2250" dirty="0"/>
          </a:p>
          <a:p>
            <a:pPr marL="814388" lvl="1" indent="-257175">
              <a:buFont typeface="Wingdings" pitchFamily="2" charset="2"/>
              <a:buChar char="Ø"/>
              <a:defRPr/>
            </a:pPr>
            <a:endParaRPr lang="bg-BG" sz="1800" dirty="0"/>
          </a:p>
          <a:p>
            <a:pPr lvl="1" indent="0">
              <a:defRPr/>
            </a:pPr>
            <a:endParaRPr lang="bg-BG" sz="1650" dirty="0"/>
          </a:p>
          <a:p>
            <a:pPr>
              <a:defRPr/>
            </a:pPr>
            <a:r>
              <a:rPr lang="en-GB" sz="1800" dirty="0"/>
              <a:t>	</a:t>
            </a:r>
          </a:p>
        </p:txBody>
      </p:sp>
      <p:sp>
        <p:nvSpPr>
          <p:cNvPr id="8" name="Rectangle 5"/>
          <p:cNvSpPr>
            <a:spLocks/>
          </p:cNvSpPr>
          <p:nvPr/>
        </p:nvSpPr>
        <p:spPr bwMode="auto">
          <a:xfrm>
            <a:off x="1143000" y="88106"/>
            <a:ext cx="7811814" cy="311624"/>
          </a:xfrm>
          <a:prstGeom prst="rect">
            <a:avLst/>
          </a:prstGeom>
          <a:noFill/>
          <a:ln w="12700">
            <a:noFill/>
            <a:miter lim="800000"/>
            <a:headEnd/>
            <a:tailEnd/>
          </a:ln>
        </p:spPr>
        <p:txBody>
          <a:bodyPr wrap="square" lIns="0" tIns="0" rIns="30460" bIns="0">
            <a:spAutoFit/>
          </a:bodyPr>
          <a:lstStyle/>
          <a:p>
            <a:pPr marL="29748" algn="ctr" defTabSz="481907">
              <a:defRPr/>
            </a:pPr>
            <a:r>
              <a:rPr lang="ru-RU" sz="2025" i="1" dirty="0">
                <a:solidFill>
                  <a:srgbClr val="002F53"/>
                </a:solidFill>
                <a:effectLst>
                  <a:outerShdw blurRad="38100" dist="38100" dir="2700000" algn="tl">
                    <a:srgbClr val="000000">
                      <a:alpha val="43137"/>
                    </a:srgbClr>
                  </a:outerShdw>
                </a:effectLst>
                <a:sym typeface="Verdana" pitchFamily="34" charset="0"/>
              </a:rPr>
              <a:t>Резултати от програмите за учители и ученици</a:t>
            </a:r>
            <a:endParaRPr lang="en-US" sz="2025" i="1" dirty="0">
              <a:solidFill>
                <a:srgbClr val="002F53"/>
              </a:solidFill>
              <a:effectLst>
                <a:outerShdw blurRad="38100" dist="38100" dir="2700000" algn="tl">
                  <a:srgbClr val="000000">
                    <a:alpha val="43137"/>
                  </a:srgbClr>
                </a:outerShdw>
              </a:effectLst>
              <a:sym typeface="Verdana" pitchFamily="34" charset="0"/>
            </a:endParaRPr>
          </a:p>
        </p:txBody>
      </p:sp>
      <p:pic>
        <p:nvPicPr>
          <p:cNvPr id="172037" name="Picture 3" descr="H:\FLASHKA SVEJINA\DSC003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0022" y="3168875"/>
            <a:ext cx="2634792" cy="1974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72038" name="Контейнер за съдържание 10" descr="u4enici_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07" y="3558601"/>
            <a:ext cx="2121303" cy="15848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9" name="Контейнер за съдържание 6" descr="u4enici_35.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43546" y="1702458"/>
            <a:ext cx="1875933" cy="140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040" name="Picture 4" descr="https://scontent-fra3-1.xx.fbcdn.net/hphotos-xfp1/t31.0-8/134232_546209918741638_1008765140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35" y="2751877"/>
            <a:ext cx="2396359" cy="17963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6" name="Picture 5" descr="H:\FLASHKA SVEJINA\snimki maketi\DSCI00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4441" y="3442962"/>
            <a:ext cx="2242172" cy="16813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700699"/>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TextBox 11"/>
          <p:cNvSpPr txBox="1">
            <a:spLocks noChangeArrowheads="1"/>
          </p:cNvSpPr>
          <p:nvPr/>
        </p:nvSpPr>
        <p:spPr bwMode="auto">
          <a:xfrm>
            <a:off x="1872343" y="54769"/>
            <a:ext cx="7167154"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dirty="0"/>
              <a:t>Портал на Науката в ЦЕРН </a:t>
            </a:r>
            <a:r>
              <a:rPr lang="en-US" altLang="en-US" sz="2250" b="1" i="1" dirty="0"/>
              <a:t>- Science Gateway</a:t>
            </a:r>
            <a:endParaRPr lang="en-GB" altLang="en-US" sz="2250" b="1" i="1" dirty="0"/>
          </a:p>
        </p:txBody>
      </p:sp>
      <p:sp>
        <p:nvSpPr>
          <p:cNvPr id="13" name="TextBox 12"/>
          <p:cNvSpPr txBox="1"/>
          <p:nvPr/>
        </p:nvSpPr>
        <p:spPr>
          <a:xfrm>
            <a:off x="94593" y="575073"/>
            <a:ext cx="9183414" cy="4008790"/>
          </a:xfrm>
          <a:prstGeom prst="rect">
            <a:avLst/>
          </a:prstGeom>
          <a:noFill/>
        </p:spPr>
        <p:txBody>
          <a:bodyPr wrap="square">
            <a:spAutoFit/>
          </a:bodyPr>
          <a:lstStyle/>
          <a:p>
            <a:pPr marL="214313" indent="-214313">
              <a:buFont typeface="Arial" panose="020B0604020202020204" pitchFamily="34" charset="0"/>
              <a:buChar char="•"/>
              <a:defRPr/>
            </a:pPr>
            <a:r>
              <a:rPr lang="bg-BG" sz="1400" dirty="0"/>
              <a:t>Нов образователен център за </a:t>
            </a:r>
            <a:br>
              <a:rPr lang="bg-BG" sz="1400" dirty="0"/>
            </a:br>
            <a:r>
              <a:rPr lang="bg-BG" sz="1400" dirty="0"/>
              <a:t>представяне на научната дейност </a:t>
            </a:r>
            <a:br>
              <a:rPr lang="bg-BG" sz="1400" dirty="0"/>
            </a:br>
            <a:r>
              <a:rPr lang="bg-BG" sz="1400" dirty="0"/>
              <a:t>в ЦЕРН</a:t>
            </a:r>
            <a:br>
              <a:rPr lang="bg-BG" sz="1200" dirty="0"/>
            </a:br>
            <a:endParaRPr lang="bg-BG" sz="1200" dirty="0"/>
          </a:p>
          <a:p>
            <a:pPr>
              <a:defRPr/>
            </a:pPr>
            <a:r>
              <a:rPr lang="bg-BG" sz="1200" dirty="0"/>
              <a:t> </a:t>
            </a:r>
            <a:r>
              <a:rPr lang="en-GB" sz="1200" dirty="0">
                <a:hlinkClick r:id="rId2"/>
              </a:rPr>
              <a:t>https://esplanade.web.cern.ch/bg</a:t>
            </a:r>
            <a:r>
              <a:rPr lang="bg-BG" sz="1200" dirty="0"/>
              <a:t> </a:t>
            </a:r>
          </a:p>
          <a:p>
            <a:pPr>
              <a:defRPr/>
            </a:pPr>
            <a:endParaRPr lang="bg-BG" sz="1200" dirty="0"/>
          </a:p>
          <a:p>
            <a:pPr>
              <a:defRPr/>
            </a:pPr>
            <a:endParaRPr lang="bg-BG" sz="1200" dirty="0"/>
          </a:p>
          <a:p>
            <a:pPr marL="285750" lvl="0" indent="-285750">
              <a:spcBef>
                <a:spcPts val="1200"/>
              </a:spcBef>
              <a:buFont typeface="Arial" panose="020B0604020202020204" pitchFamily="34" charset="0"/>
              <a:buChar char="•"/>
            </a:pPr>
            <a:r>
              <a:rPr lang="bg-BG" sz="1400" dirty="0">
                <a:solidFill>
                  <a:srgbClr val="0055A0"/>
                </a:solidFill>
              </a:rPr>
              <a:t>Световно известен архитект </a:t>
            </a:r>
            <a:r>
              <a:rPr lang="en-150" sz="1400" dirty="0">
                <a:solidFill>
                  <a:srgbClr val="0055A0"/>
                </a:solidFill>
              </a:rPr>
              <a:t>–</a:t>
            </a:r>
            <a:r>
              <a:rPr lang="bg-BG" sz="1400" dirty="0">
                <a:solidFill>
                  <a:srgbClr val="0055A0"/>
                </a:solidFill>
              </a:rPr>
              <a:t> </a:t>
            </a:r>
            <a:br>
              <a:rPr lang="bg-BG" sz="1400" dirty="0">
                <a:solidFill>
                  <a:srgbClr val="0055A0"/>
                </a:solidFill>
              </a:rPr>
            </a:br>
            <a:r>
              <a:rPr lang="bg-BG" sz="1400" dirty="0">
                <a:solidFill>
                  <a:srgbClr val="0055A0"/>
                </a:solidFill>
              </a:rPr>
              <a:t>Рензо Пиано</a:t>
            </a:r>
          </a:p>
          <a:p>
            <a:pPr marL="285750" lvl="0" indent="-285750">
              <a:spcBef>
                <a:spcPts val="1200"/>
              </a:spcBef>
              <a:buFont typeface="Arial" panose="020B0604020202020204" pitchFamily="34" charset="0"/>
              <a:buChar char="•"/>
            </a:pPr>
            <a:r>
              <a:rPr lang="bg-BG" sz="1400" dirty="0">
                <a:solidFill>
                  <a:srgbClr val="0055A0"/>
                </a:solidFill>
              </a:rPr>
              <a:t>Открит през октомври 2023</a:t>
            </a:r>
          </a:p>
          <a:p>
            <a:pPr marL="285750" lvl="0" indent="-285750">
              <a:spcBef>
                <a:spcPts val="1200"/>
              </a:spcBef>
              <a:buFont typeface="Arial" panose="020B0604020202020204" pitchFamily="34" charset="0"/>
              <a:buChar char="•"/>
            </a:pPr>
            <a:r>
              <a:rPr lang="bg-BG" sz="1400" dirty="0">
                <a:solidFill>
                  <a:srgbClr val="0055A0"/>
                </a:solidFill>
              </a:rPr>
              <a:t>Очакват се 300 000 посетители </a:t>
            </a:r>
            <a:br>
              <a:rPr lang="bg-BG" sz="1400" dirty="0">
                <a:solidFill>
                  <a:srgbClr val="0055A0"/>
                </a:solidFill>
              </a:rPr>
            </a:br>
            <a:r>
              <a:rPr lang="bg-BG" sz="1400" dirty="0">
                <a:solidFill>
                  <a:srgbClr val="0055A0"/>
                </a:solidFill>
              </a:rPr>
              <a:t>всяка година</a:t>
            </a:r>
          </a:p>
          <a:p>
            <a:pPr>
              <a:defRPr/>
            </a:pPr>
            <a:endParaRPr lang="bg-BG" sz="1400" dirty="0"/>
          </a:p>
          <a:p>
            <a:pPr>
              <a:defRPr/>
            </a:pPr>
            <a:br>
              <a:rPr lang="en-US" sz="1400" dirty="0"/>
            </a:br>
            <a:endParaRPr lang="bg-BG" sz="1400" dirty="0"/>
          </a:p>
          <a:p>
            <a:pPr>
              <a:defRPr/>
            </a:pPr>
            <a:endParaRPr lang="bg-BG" sz="1125" dirty="0"/>
          </a:p>
          <a:p>
            <a:pPr>
              <a:defRPr/>
            </a:pPr>
            <a:endParaRPr lang="en-GB" sz="1125" dirty="0"/>
          </a:p>
        </p:txBody>
      </p:sp>
      <p:pic>
        <p:nvPicPr>
          <p:cNvPr id="147461"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82556" y="575073"/>
            <a:ext cx="5361444" cy="4606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749159"/>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10359" y="573881"/>
            <a:ext cx="8862671" cy="2446824"/>
          </a:xfrm>
          <a:prstGeom prst="rect">
            <a:avLst/>
          </a:prstGeom>
          <a:noFill/>
        </p:spPr>
        <p:txBody>
          <a:bodyPr wrap="square">
            <a:spAutoFit/>
          </a:bodyPr>
          <a:lstStyle/>
          <a:p>
            <a:pPr marL="214313" indent="-214313">
              <a:buFont typeface="Arial" panose="020B0604020202020204" pitchFamily="34" charset="0"/>
              <a:buChar char="•"/>
              <a:defRPr/>
            </a:pPr>
            <a:r>
              <a:rPr lang="ru-RU" sz="1500" i="1" dirty="0"/>
              <a:t>Порталът на науката на CERN предлага на посетителите от всички възрасти (от 5 до 105 години) комбинация от </a:t>
            </a:r>
            <a:r>
              <a:rPr lang="ru-RU" sz="1500" i="1" dirty="0">
                <a:solidFill>
                  <a:srgbClr val="FF9966"/>
                </a:solidFill>
              </a:rPr>
              <a:t>изложби, лабораторни дейности и събития</a:t>
            </a:r>
            <a:r>
              <a:rPr lang="ru-RU" sz="1500" i="1" dirty="0"/>
              <a:t>, точно тук, на място, където учени от цял свят  изследват нашата Вселена.</a:t>
            </a:r>
          </a:p>
          <a:p>
            <a:pPr>
              <a:defRPr/>
            </a:pPr>
            <a:r>
              <a:rPr lang="ru-RU" sz="1500" i="1" dirty="0"/>
              <a:t> </a:t>
            </a:r>
          </a:p>
          <a:p>
            <a:pPr marL="214313" indent="-214313">
              <a:buFont typeface="Arial" panose="020B0604020202020204" pitchFamily="34" charset="0"/>
              <a:buChar char="•"/>
              <a:defRPr/>
            </a:pPr>
            <a:r>
              <a:rPr lang="ru-RU" sz="1500" i="1" dirty="0"/>
              <a:t>Този нов център за посетители ще предостави </a:t>
            </a:r>
            <a:br>
              <a:rPr lang="ru-RU" sz="1500" i="1" dirty="0"/>
            </a:br>
            <a:r>
              <a:rPr lang="ru-RU" sz="1500" i="1" dirty="0"/>
              <a:t>уникалната </a:t>
            </a:r>
            <a:r>
              <a:rPr lang="ru-RU" sz="1500" i="1" dirty="0">
                <a:solidFill>
                  <a:srgbClr val="FF9966"/>
                </a:solidFill>
              </a:rPr>
              <a:t>възможност да откриете науката и </a:t>
            </a:r>
            <a:br>
              <a:rPr lang="ru-RU" sz="1500" i="1" dirty="0">
                <a:solidFill>
                  <a:srgbClr val="FF9966"/>
                </a:solidFill>
              </a:rPr>
            </a:br>
            <a:r>
              <a:rPr lang="ru-RU" sz="1500" i="1" dirty="0">
                <a:solidFill>
                  <a:srgbClr val="FF9966"/>
                </a:solidFill>
              </a:rPr>
              <a:t>технологиите на CERN</a:t>
            </a:r>
            <a:r>
              <a:rPr lang="ru-RU" sz="1500" i="1" dirty="0"/>
              <a:t> чрез практически </a:t>
            </a:r>
            <a:br>
              <a:rPr lang="ru-RU" sz="1500" i="1" dirty="0"/>
            </a:br>
            <a:r>
              <a:rPr lang="ru-RU" sz="1500" i="1" dirty="0"/>
              <a:t>експерименти.</a:t>
            </a:r>
            <a:br>
              <a:rPr lang="en-US" sz="1050" dirty="0"/>
            </a:br>
            <a:endParaRPr lang="bg-BG" sz="1050" dirty="0"/>
          </a:p>
          <a:p>
            <a:pPr>
              <a:defRPr/>
            </a:pPr>
            <a:endParaRPr lang="bg-BG" sz="1125" dirty="0"/>
          </a:p>
          <a:p>
            <a:pPr>
              <a:defRPr/>
            </a:pPr>
            <a:endParaRPr lang="en-GB" sz="1125" dirty="0"/>
          </a:p>
        </p:txBody>
      </p:sp>
      <p:pic>
        <p:nvPicPr>
          <p:cNvPr id="17" name="Picture Placeholder 7">
            <a:extLst>
              <a:ext uri="{FF2B5EF4-FFF2-40B4-BE49-F238E27FC236}">
                <a16:creationId xmlns:a16="http://schemas.microsoft.com/office/drawing/2014/main" id="{31FE420F-6A2C-4C44-A9E3-73C4BEDA1B30}"/>
              </a:ext>
            </a:extLst>
          </p:cNvPr>
          <p:cNvPicPr>
            <a:picLocks noChangeAspect="1"/>
          </p:cNvPicPr>
          <p:nvPr/>
        </p:nvPicPr>
        <p:blipFill>
          <a:blip r:embed="rId2"/>
          <a:srcRect t="14140" b="14140"/>
          <a:stretch>
            <a:fillRect/>
          </a:stretch>
        </p:blipFill>
        <p:spPr>
          <a:xfrm>
            <a:off x="5667703" y="1359275"/>
            <a:ext cx="3305327" cy="1721955"/>
          </a:xfrm>
          <a:prstGeom prst="rect">
            <a:avLst/>
          </a:prstGeom>
          <a:scene3d>
            <a:camera prst="orthographicFront"/>
            <a:lightRig rig="threePt" dir="t"/>
          </a:scene3d>
          <a:sp3d>
            <a:bevelT/>
          </a:sp3d>
        </p:spPr>
      </p:pic>
      <p:pic>
        <p:nvPicPr>
          <p:cNvPr id="20" name="Picture Placeholder 10">
            <a:extLst>
              <a:ext uri="{FF2B5EF4-FFF2-40B4-BE49-F238E27FC236}">
                <a16:creationId xmlns:a16="http://schemas.microsoft.com/office/drawing/2014/main" id="{6425801A-C6EE-2F4D-8818-184FC4940781}"/>
              </a:ext>
            </a:extLst>
          </p:cNvPr>
          <p:cNvPicPr>
            <a:picLocks noChangeAspect="1"/>
          </p:cNvPicPr>
          <p:nvPr/>
        </p:nvPicPr>
        <p:blipFill>
          <a:blip r:embed="rId3"/>
          <a:srcRect t="3462" b="3462"/>
          <a:stretch>
            <a:fillRect/>
          </a:stretch>
        </p:blipFill>
        <p:spPr>
          <a:xfrm>
            <a:off x="752732" y="3516749"/>
            <a:ext cx="3122582" cy="1626751"/>
          </a:xfrm>
          <a:prstGeom prst="rect">
            <a:avLst/>
          </a:prstGeom>
          <a:scene3d>
            <a:camera prst="orthographicFront"/>
            <a:lightRig rig="threePt" dir="t"/>
          </a:scene3d>
          <a:sp3d>
            <a:bevelT/>
          </a:sp3d>
        </p:spPr>
      </p:pic>
      <p:pic>
        <p:nvPicPr>
          <p:cNvPr id="21" name="Picture Placeholder 2">
            <a:extLst>
              <a:ext uri="{FF2B5EF4-FFF2-40B4-BE49-F238E27FC236}">
                <a16:creationId xmlns:a16="http://schemas.microsoft.com/office/drawing/2014/main" id="{61F11194-5C5B-6C43-AA30-487D5AFE9E7A}"/>
              </a:ext>
            </a:extLst>
          </p:cNvPr>
          <p:cNvPicPr>
            <a:picLocks noChangeAspect="1"/>
          </p:cNvPicPr>
          <p:nvPr/>
        </p:nvPicPr>
        <p:blipFill>
          <a:blip r:embed="rId4"/>
          <a:srcRect t="8323" b="8323"/>
          <a:stretch>
            <a:fillRect/>
          </a:stretch>
        </p:blipFill>
        <p:spPr>
          <a:xfrm>
            <a:off x="5551478" y="3383032"/>
            <a:ext cx="3421552" cy="1782504"/>
          </a:xfrm>
          <a:prstGeom prst="rect">
            <a:avLst/>
          </a:prstGeom>
          <a:scene3d>
            <a:camera prst="orthographicFront"/>
            <a:lightRig rig="threePt" dir="t"/>
          </a:scene3d>
          <a:sp3d>
            <a:bevelT/>
          </a:sp3d>
        </p:spPr>
      </p:pic>
      <p:pic>
        <p:nvPicPr>
          <p:cNvPr id="18" name="Picture Placeholder 2">
            <a:extLst>
              <a:ext uri="{FF2B5EF4-FFF2-40B4-BE49-F238E27FC236}">
                <a16:creationId xmlns:a16="http://schemas.microsoft.com/office/drawing/2014/main" id="{B48ED1DC-46D9-B14E-BE2E-482C2453B418}"/>
              </a:ext>
            </a:extLst>
          </p:cNvPr>
          <p:cNvPicPr>
            <a:picLocks noChangeAspect="1"/>
          </p:cNvPicPr>
          <p:nvPr/>
        </p:nvPicPr>
        <p:blipFill>
          <a:blip r:embed="rId5"/>
          <a:srcRect t="10096" b="10096"/>
          <a:stretch>
            <a:fillRect/>
          </a:stretch>
        </p:blipFill>
        <p:spPr>
          <a:xfrm>
            <a:off x="2613999" y="2351245"/>
            <a:ext cx="3265578" cy="1701247"/>
          </a:xfrm>
          <a:prstGeom prst="rect">
            <a:avLst/>
          </a:prstGeom>
          <a:scene3d>
            <a:camera prst="orthographicFront"/>
            <a:lightRig rig="threePt" dir="t"/>
          </a:scene3d>
          <a:sp3d>
            <a:bevelT/>
          </a:sp3d>
        </p:spPr>
      </p:pic>
    </p:spTree>
    <p:extLst>
      <p:ext uri="{BB962C8B-B14F-4D97-AF65-F5344CB8AC3E}">
        <p14:creationId xmlns:p14="http://schemas.microsoft.com/office/powerpoint/2010/main" val="426139120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36" descr="THECERNlogo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797" y="54769"/>
            <a:ext cx="451247"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7"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36141" y="602479"/>
            <a:ext cx="6815138" cy="2408352"/>
          </a:xfrm>
          <a:prstGeom prst="rect">
            <a:avLst/>
          </a:prstGeom>
          <a:noFill/>
        </p:spPr>
        <p:txBody>
          <a:bodyPr>
            <a:spAutoFit/>
          </a:bodyPr>
          <a:lstStyle/>
          <a:p>
            <a:pPr marL="214313" indent="-214313">
              <a:buFont typeface="Arial" panose="020B0604020202020204" pitchFamily="34" charset="0"/>
              <a:buChar char="•"/>
              <a:defRPr/>
            </a:pPr>
            <a:r>
              <a:rPr lang="bg-BG" sz="1500" dirty="0"/>
              <a:t>Изложби – 1300 м2</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Discover CERN</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Our Universe</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Quantum World</a:t>
            </a:r>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r>
              <a:rPr lang="bg-BG" sz="1500" dirty="0"/>
              <a:t>Лекции и събития</a:t>
            </a:r>
            <a:br>
              <a:rPr lang="en-US" sz="1050" dirty="0"/>
            </a:br>
            <a:endParaRPr lang="bg-BG" sz="1050" dirty="0"/>
          </a:p>
          <a:p>
            <a:pPr>
              <a:defRPr/>
            </a:pPr>
            <a:endParaRPr lang="bg-BG" sz="1125" dirty="0"/>
          </a:p>
          <a:p>
            <a:pPr>
              <a:defRPr/>
            </a:pPr>
            <a:endParaRPr lang="en-GB" sz="1125" dirty="0"/>
          </a:p>
        </p:txBody>
      </p:sp>
      <p:pic>
        <p:nvPicPr>
          <p:cNvPr id="9" name="Picture 8"/>
          <p:cNvPicPr>
            <a:picLocks noChangeAspect="1"/>
          </p:cNvPicPr>
          <p:nvPr/>
        </p:nvPicPr>
        <p:blipFill>
          <a:blip r:embed="rId3"/>
          <a:stretch>
            <a:fillRect/>
          </a:stretch>
        </p:blipFill>
        <p:spPr>
          <a:xfrm>
            <a:off x="5123793" y="2905819"/>
            <a:ext cx="4020207" cy="2197996"/>
          </a:xfrm>
          <a:prstGeom prst="rect">
            <a:avLst/>
          </a:prstGeom>
          <a:scene3d>
            <a:camera prst="orthographicFront"/>
            <a:lightRig rig="threePt" dir="t"/>
          </a:scene3d>
          <a:sp3d>
            <a:bevelT/>
          </a:sp3d>
        </p:spPr>
      </p:pic>
      <p:pic>
        <p:nvPicPr>
          <p:cNvPr id="10" name="Picture 9"/>
          <p:cNvPicPr>
            <a:picLocks noChangeAspect="1"/>
          </p:cNvPicPr>
          <p:nvPr/>
        </p:nvPicPr>
        <p:blipFill>
          <a:blip r:embed="rId4"/>
          <a:stretch>
            <a:fillRect/>
          </a:stretch>
        </p:blipFill>
        <p:spPr>
          <a:xfrm>
            <a:off x="4897481" y="653645"/>
            <a:ext cx="4146508" cy="1984082"/>
          </a:xfrm>
          <a:prstGeom prst="rect">
            <a:avLst/>
          </a:prstGeom>
          <a:scene3d>
            <a:camera prst="orthographicFront"/>
            <a:lightRig rig="threePt" dir="t"/>
          </a:scene3d>
          <a:sp3d>
            <a:bevelT/>
          </a:sp3d>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30660"/>
          <a:stretch/>
        </p:blipFill>
        <p:spPr>
          <a:xfrm>
            <a:off x="0" y="2955705"/>
            <a:ext cx="4130566" cy="2148109"/>
          </a:xfrm>
          <a:prstGeom prst="rect">
            <a:avLst/>
          </a:prstGeom>
          <a:scene3d>
            <a:camera prst="orthographicFront"/>
            <a:lightRig rig="threePt" dir="t"/>
          </a:scene3d>
          <a:sp3d>
            <a:bevelT/>
          </a:sp3d>
        </p:spPr>
      </p:pic>
      <p:pic>
        <p:nvPicPr>
          <p:cNvPr id="11" name="Picture 10"/>
          <p:cNvPicPr>
            <a:picLocks noChangeAspect="1"/>
          </p:cNvPicPr>
          <p:nvPr/>
        </p:nvPicPr>
        <p:blipFill>
          <a:blip r:embed="rId6"/>
          <a:stretch>
            <a:fillRect/>
          </a:stretch>
        </p:blipFill>
        <p:spPr>
          <a:xfrm>
            <a:off x="3279228" y="1656701"/>
            <a:ext cx="2015622" cy="1880388"/>
          </a:xfrm>
          <a:prstGeom prst="rect">
            <a:avLst/>
          </a:prstGeom>
          <a:scene3d>
            <a:camera prst="orthographicFront"/>
            <a:lightRig rig="threePt" dir="t"/>
          </a:scene3d>
          <a:sp3d>
            <a:bevelT/>
          </a:sp3d>
        </p:spPr>
      </p:pic>
    </p:spTree>
    <p:extLst>
      <p:ext uri="{BB962C8B-B14F-4D97-AF65-F5344CB8AC3E}">
        <p14:creationId xmlns:p14="http://schemas.microsoft.com/office/powerpoint/2010/main" val="2037753555"/>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0876" y="516772"/>
            <a:ext cx="8993124" cy="369845"/>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a:t>Най-големият комплекс от ускорители в света </a:t>
            </a:r>
            <a:endParaRPr lang="en-GB" sz="1350" dirty="0">
              <a:solidFill>
                <a:schemeClr val="tx2"/>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004" y="912392"/>
            <a:ext cx="5568223" cy="417545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време</a:t>
            </a:r>
          </a:p>
        </p:txBody>
      </p:sp>
    </p:spTree>
    <p:extLst>
      <p:ext uri="{BB962C8B-B14F-4D97-AF65-F5344CB8AC3E}">
        <p14:creationId xmlns:p14="http://schemas.microsoft.com/office/powerpoint/2010/main" val="20731825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94593" y="573881"/>
            <a:ext cx="7944507"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bg-BG" sz="1500" dirty="0">
                <a:solidFill>
                  <a:srgbClr val="0055A0"/>
                </a:solidFill>
              </a:rPr>
              <a:t>Лаборатории – „</a:t>
            </a:r>
            <a:r>
              <a:rPr lang="ru-RU" sz="1500" dirty="0"/>
              <a:t>ОТКРИЙТЕ УЧЕНИЯ В СЕБЕ СИ</a:t>
            </a:r>
            <a:r>
              <a:rPr lang="bg-BG" sz="1500" dirty="0">
                <a:solidFill>
                  <a:srgbClr val="0055A0"/>
                </a:solidFill>
              </a:rPr>
              <a:t>“</a:t>
            </a:r>
            <a:endParaRPr lang="ru-RU" sz="1500" dirty="0"/>
          </a:p>
          <a:p>
            <a:pPr>
              <a:defRPr/>
            </a:pPr>
            <a:br>
              <a:rPr lang="en-US" sz="1050" dirty="0"/>
            </a:br>
            <a:endParaRPr lang="bg-BG" sz="1050" dirty="0"/>
          </a:p>
          <a:p>
            <a:pPr>
              <a:defRPr/>
            </a:pPr>
            <a:endParaRPr lang="bg-BG" sz="1125" dirty="0"/>
          </a:p>
          <a:p>
            <a:pPr>
              <a:defRPr/>
            </a:pPr>
            <a:endParaRPr lang="en-GB" sz="1125" dirty="0"/>
          </a:p>
        </p:txBody>
      </p:sp>
      <p:pic>
        <p:nvPicPr>
          <p:cNvPr id="15" name="Picture Placeholder 18" descr="A picture containing indoor, floor, ceiling&#10;&#10;Description automatically generated">
            <a:extLst>
              <a:ext uri="{FF2B5EF4-FFF2-40B4-BE49-F238E27FC236}">
                <a16:creationId xmlns:a16="http://schemas.microsoft.com/office/drawing/2014/main" id="{562B65D8-2F31-4062-9258-BA801F8617A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4593" y="942513"/>
            <a:ext cx="3757330" cy="3940327"/>
          </a:xfrm>
          <a:prstGeom prst="rect">
            <a:avLst/>
          </a:prstGeom>
          <a:scene3d>
            <a:camera prst="orthographicFront"/>
            <a:lightRig rig="threePt" dir="t"/>
          </a:scene3d>
          <a:sp3d>
            <a:bevelT/>
          </a:sp3d>
        </p:spPr>
      </p:pic>
      <p:pic>
        <p:nvPicPr>
          <p:cNvPr id="16" name="Picture 15"/>
          <p:cNvPicPr>
            <a:picLocks noChangeAspect="1"/>
          </p:cNvPicPr>
          <p:nvPr/>
        </p:nvPicPr>
        <p:blipFill>
          <a:blip r:embed="rId3"/>
          <a:stretch>
            <a:fillRect/>
          </a:stretch>
        </p:blipFill>
        <p:spPr>
          <a:xfrm>
            <a:off x="3962281" y="1872690"/>
            <a:ext cx="3065100" cy="3270810"/>
          </a:xfrm>
          <a:prstGeom prst="rect">
            <a:avLst/>
          </a:prstGeom>
          <a:scene3d>
            <a:camera prst="orthographicFront"/>
            <a:lightRig rig="threePt" dir="t"/>
          </a:scene3d>
          <a:sp3d>
            <a:bevelT/>
          </a:sp3d>
        </p:spPr>
      </p:pic>
      <p:pic>
        <p:nvPicPr>
          <p:cNvPr id="18" name="Picture 17" descr="A group of people looking at a computer&#10;&#10;Description automatically generated with medium confidence">
            <a:extLst>
              <a:ext uri="{FF2B5EF4-FFF2-40B4-BE49-F238E27FC236}">
                <a16:creationId xmlns:a16="http://schemas.microsoft.com/office/drawing/2014/main" id="{7A5FC261-646F-4823-9C76-846551682BCF}"/>
              </a:ext>
            </a:extLst>
          </p:cNvPr>
          <p:cNvPicPr>
            <a:picLocks noChangeAspect="1"/>
          </p:cNvPicPr>
          <p:nvPr/>
        </p:nvPicPr>
        <p:blipFill>
          <a:blip r:embed="rId4"/>
          <a:stretch>
            <a:fillRect/>
          </a:stretch>
        </p:blipFill>
        <p:spPr>
          <a:xfrm>
            <a:off x="6842234" y="573881"/>
            <a:ext cx="2278085" cy="1512395"/>
          </a:xfrm>
          <a:prstGeom prst="rect">
            <a:avLst/>
          </a:prstGeom>
          <a:scene3d>
            <a:camera prst="orthographicFront"/>
            <a:lightRig rig="threePt" dir="t"/>
          </a:scene3d>
          <a:sp3d>
            <a:bevelT/>
          </a:sp3d>
        </p:spPr>
      </p:pic>
    </p:spTree>
    <p:extLst>
      <p:ext uri="{BB962C8B-B14F-4D97-AF65-F5344CB8AC3E}">
        <p14:creationId xmlns:p14="http://schemas.microsoft.com/office/powerpoint/2010/main" val="4051838011"/>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63062" y="567929"/>
            <a:ext cx="7976038"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en-US" sz="1500" dirty="0">
                <a:solidFill>
                  <a:srgbClr val="0055A0"/>
                </a:solidFill>
              </a:rPr>
              <a:t>Science Shows</a:t>
            </a:r>
            <a:endParaRPr lang="en-GB" sz="1500" dirty="0">
              <a:solidFill>
                <a:srgbClr val="0055A0"/>
              </a:solidFill>
            </a:endParaRPr>
          </a:p>
          <a:p>
            <a:pPr>
              <a:defRPr/>
            </a:pPr>
            <a:br>
              <a:rPr lang="en-US" sz="1050" dirty="0"/>
            </a:br>
            <a:endParaRPr lang="bg-BG" sz="1050" dirty="0"/>
          </a:p>
          <a:p>
            <a:pPr>
              <a:defRPr/>
            </a:pPr>
            <a:endParaRPr lang="bg-BG" sz="1125" dirty="0"/>
          </a:p>
          <a:p>
            <a:pPr>
              <a:defRPr/>
            </a:pPr>
            <a:endParaRPr lang="en-GB" sz="1125" dirty="0"/>
          </a:p>
        </p:txBody>
      </p:sp>
      <p:pic>
        <p:nvPicPr>
          <p:cNvPr id="8" name="Picture 7"/>
          <p:cNvPicPr>
            <a:picLocks noChangeAspect="1"/>
          </p:cNvPicPr>
          <p:nvPr/>
        </p:nvPicPr>
        <p:blipFill>
          <a:blip r:embed="rId2"/>
          <a:stretch>
            <a:fillRect/>
          </a:stretch>
        </p:blipFill>
        <p:spPr>
          <a:xfrm>
            <a:off x="5884087" y="597301"/>
            <a:ext cx="3118154" cy="3339374"/>
          </a:xfrm>
          <a:prstGeom prst="rect">
            <a:avLst/>
          </a:prstGeom>
          <a:scene3d>
            <a:camera prst="orthographicFront"/>
            <a:lightRig rig="threePt" dir="t"/>
          </a:scene3d>
          <a:sp3d>
            <a:bevelT/>
          </a:sp3d>
        </p:spPr>
      </p:pic>
      <p:pic>
        <p:nvPicPr>
          <p:cNvPr id="9" name="BF023AB6-B9FE-4710-A7E9-3EF1AFA963EE">
            <a:extLst>
              <a:ext uri="{FF2B5EF4-FFF2-40B4-BE49-F238E27FC236}">
                <a16:creationId xmlns:a16="http://schemas.microsoft.com/office/drawing/2014/main" id="{74C7B85D-6C96-4305-9068-16F2E7216F3B}"/>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085654" y="616034"/>
            <a:ext cx="2700212" cy="180014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5" descr="Picture Placeholder 5">
            <a:extLst>
              <a:ext uri="{FF2B5EF4-FFF2-40B4-BE49-F238E27FC236}">
                <a16:creationId xmlns:a16="http://schemas.microsoft.com/office/drawing/2014/main" id="{7B9E80FC-18A2-44B2-855A-24D8FD69D52F}"/>
              </a:ext>
            </a:extLst>
          </p:cNvPr>
          <p:cNvPicPr>
            <a:picLocks noChangeAspect="1"/>
          </p:cNvPicPr>
          <p:nvPr/>
        </p:nvPicPr>
        <p:blipFill>
          <a:blip r:embed="rId4" cstate="hqprint">
            <a:extLst>
              <a:ext uri="{28A0092B-C50C-407E-A947-70E740481C1C}">
                <a14:useLocalDpi xmlns:a14="http://schemas.microsoft.com/office/drawing/2010/main"/>
              </a:ext>
            </a:extLst>
          </a:blip>
          <a:srcRect t="2106" b="2106"/>
          <a:stretch>
            <a:fillRect/>
          </a:stretch>
        </p:blipFill>
        <p:spPr>
          <a:xfrm>
            <a:off x="1621850" y="2369743"/>
            <a:ext cx="2844784" cy="1735188"/>
          </a:xfrm>
          <a:prstGeom prst="rect">
            <a:avLst/>
          </a:prstGeom>
          <a:scene3d>
            <a:camera prst="orthographicFront"/>
            <a:lightRig rig="threePt" dir="t"/>
          </a:scene3d>
          <a:sp3d>
            <a:bevelT/>
          </a:sp3d>
        </p:spPr>
      </p:pic>
      <p:pic>
        <p:nvPicPr>
          <p:cNvPr id="11" name="Picture Placeholder 5" descr="Picture Placeholder 5">
            <a:extLst>
              <a:ext uri="{FF2B5EF4-FFF2-40B4-BE49-F238E27FC236}">
                <a16:creationId xmlns:a16="http://schemas.microsoft.com/office/drawing/2014/main" id="{DCBAE713-207D-48BE-B32D-52CE5337570D}"/>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3965028" y="3746803"/>
            <a:ext cx="2289838" cy="1396697"/>
          </a:xfrm>
          <a:prstGeom prst="rect">
            <a:avLst/>
          </a:prstGeom>
          <a:scene3d>
            <a:camera prst="orthographicFront"/>
            <a:lightRig rig="threePt" dir="t"/>
          </a:scene3d>
          <a:sp3d>
            <a:bevelT/>
          </a:sp3d>
        </p:spPr>
      </p:pic>
      <p:pic>
        <p:nvPicPr>
          <p:cNvPr id="14" name="Picture Placeholder 5" descr="Picture Placeholder 5">
            <a:extLst>
              <a:ext uri="{FF2B5EF4-FFF2-40B4-BE49-F238E27FC236}">
                <a16:creationId xmlns:a16="http://schemas.microsoft.com/office/drawing/2014/main" id="{EEAE4729-3FFF-4550-9936-AD013ED4942A}"/>
              </a:ext>
            </a:extLst>
          </p:cNvPr>
          <p:cNvPicPr>
            <a:picLocks noChangeAspect="1"/>
          </p:cNvPicPr>
          <p:nvPr/>
        </p:nvPicPr>
        <p:blipFill>
          <a:blip r:embed="rId6" cstate="hqprint">
            <a:extLst>
              <a:ext uri="{28A0092B-C50C-407E-A947-70E740481C1C}">
                <a14:useLocalDpi xmlns:a14="http://schemas.microsoft.com/office/drawing/2010/main"/>
              </a:ext>
            </a:extLst>
          </a:blip>
          <a:srcRect l="7480" r="7480"/>
          <a:stretch>
            <a:fillRect/>
          </a:stretch>
        </p:blipFill>
        <p:spPr>
          <a:xfrm>
            <a:off x="505776" y="3670068"/>
            <a:ext cx="1646279" cy="1446270"/>
          </a:xfrm>
          <a:prstGeom prst="rect">
            <a:avLst/>
          </a:prstGeom>
          <a:scene3d>
            <a:camera prst="orthographicFront"/>
            <a:lightRig rig="threePt" dir="t"/>
          </a:scene3d>
          <a:sp3d>
            <a:bevelT/>
          </a:sp3d>
        </p:spPr>
      </p:pic>
    </p:spTree>
    <p:extLst>
      <p:ext uri="{BB962C8B-B14F-4D97-AF65-F5344CB8AC3E}">
        <p14:creationId xmlns:p14="http://schemas.microsoft.com/office/powerpoint/2010/main" val="841936279"/>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770019" y="2733675"/>
            <a:ext cx="226219" cy="6477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a:lstStyle/>
          <a:p>
            <a:pPr>
              <a:defRPr/>
            </a:pPr>
            <a:endParaRPr lang="en-GB" sz="1350">
              <a:solidFill>
                <a:srgbClr val="000000"/>
              </a:solidFill>
            </a:endParaRPr>
          </a:p>
        </p:txBody>
      </p:sp>
      <p:pic>
        <p:nvPicPr>
          <p:cNvPr id="173059" name="Picture 7" descr="fa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1" y="1653779"/>
            <a:ext cx="2783573" cy="256349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2"/>
          <p:cNvSpPr>
            <a:spLocks noGrp="1" noChangeArrowheads="1"/>
          </p:cNvSpPr>
          <p:nvPr>
            <p:ph type="title" idx="4294967295"/>
          </p:nvPr>
        </p:nvSpPr>
        <p:spPr>
          <a:xfrm>
            <a:off x="2191406" y="0"/>
            <a:ext cx="4666593" cy="519113"/>
          </a:xfrm>
        </p:spPr>
        <p:txBody>
          <a:bodyPr/>
          <a:lstStyle/>
          <a:p>
            <a:pPr>
              <a:defRPr/>
            </a:pPr>
            <a:r>
              <a:rPr lang="en-GB" sz="2250" b="1" i="1" dirty="0">
                <a:solidFill>
                  <a:srgbClr val="002F53"/>
                </a:solidFill>
                <a:effectLst>
                  <a:outerShdw blurRad="38100" dist="38100" dir="2700000" algn="tl">
                    <a:srgbClr val="000000">
                      <a:alpha val="43137"/>
                    </a:srgbClr>
                  </a:outerShdw>
                </a:effectLst>
              </a:rPr>
              <a:t>CERN</a:t>
            </a:r>
            <a:r>
              <a:rPr lang="bg-BG" sz="2250" b="1" i="1" dirty="0">
                <a:solidFill>
                  <a:srgbClr val="002F53"/>
                </a:solidFill>
                <a:effectLst>
                  <a:outerShdw blurRad="38100" dist="38100" dir="2700000" algn="tl">
                    <a:srgbClr val="000000">
                      <a:alpha val="43137"/>
                    </a:srgbClr>
                  </a:outerShdw>
                </a:effectLst>
              </a:rPr>
              <a:t> </a:t>
            </a:r>
            <a:r>
              <a:rPr lang="en-GB" sz="2250" b="1" i="1" dirty="0">
                <a:solidFill>
                  <a:srgbClr val="002F53"/>
                </a:solidFill>
                <a:effectLst>
                  <a:outerShdw blurRad="38100" dist="38100" dir="2700000" algn="tl">
                    <a:srgbClr val="000000">
                      <a:alpha val="43137"/>
                    </a:srgbClr>
                  </a:outerShdw>
                </a:effectLst>
              </a:rPr>
              <a:t>- </a:t>
            </a:r>
            <a:r>
              <a:rPr lang="bg-BG" sz="2250" b="1" i="1" dirty="0">
                <a:solidFill>
                  <a:srgbClr val="002F53"/>
                </a:solidFill>
                <a:effectLst>
                  <a:outerShdw blurRad="38100" dist="38100" dir="2700000" algn="tl">
                    <a:srgbClr val="000000">
                      <a:alpha val="43137"/>
                    </a:srgbClr>
                  </a:outerShdw>
                </a:effectLst>
              </a:rPr>
              <a:t>Обединява нации</a:t>
            </a:r>
            <a:endParaRPr lang="en-US" sz="2250" b="1" i="1" dirty="0">
              <a:solidFill>
                <a:srgbClr val="002F53"/>
              </a:solidFill>
              <a:effectLst>
                <a:outerShdw blurRad="38100" dist="38100" dir="2700000" algn="tl">
                  <a:srgbClr val="000000">
                    <a:alpha val="43137"/>
                  </a:srgbClr>
                </a:outerShdw>
              </a:effectLst>
            </a:endParaRPr>
          </a:p>
        </p:txBody>
      </p:sp>
      <p:sp>
        <p:nvSpPr>
          <p:cNvPr id="70660" name="Text Box 6"/>
          <p:cNvSpPr txBox="1">
            <a:spLocks noChangeArrowheads="1"/>
          </p:cNvSpPr>
          <p:nvPr/>
        </p:nvSpPr>
        <p:spPr bwMode="auto">
          <a:xfrm>
            <a:off x="4963471" y="795518"/>
            <a:ext cx="3786391" cy="1592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257175" indent="-257175">
              <a:spcBef>
                <a:spcPct val="50000"/>
              </a:spcBef>
              <a:buFont typeface="Wingdings" pitchFamily="2" charset="2"/>
              <a:buChar char="ü"/>
              <a:defRPr/>
            </a:pPr>
            <a:r>
              <a:rPr lang="en-US" sz="1575" b="1" dirty="0">
                <a:solidFill>
                  <a:srgbClr val="003366"/>
                </a:solidFill>
              </a:rPr>
              <a:t>33 </a:t>
            </a:r>
            <a:r>
              <a:rPr lang="bg-BG" sz="1575" b="1" dirty="0">
                <a:solidFill>
                  <a:srgbClr val="003366"/>
                </a:solidFill>
              </a:rPr>
              <a:t>Страни членки</a:t>
            </a:r>
            <a:r>
              <a:rPr lang="en-US" sz="1575" b="1" dirty="0">
                <a:solidFill>
                  <a:srgbClr val="003366"/>
                </a:solidFill>
              </a:rPr>
              <a:t> </a:t>
            </a:r>
            <a:r>
              <a:rPr lang="bg-BG" sz="1575" b="1" dirty="0">
                <a:solidFill>
                  <a:srgbClr val="003366"/>
                </a:solidFill>
              </a:rPr>
              <a:t>и асоциирани членки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Над </a:t>
            </a:r>
            <a:r>
              <a:rPr lang="en-US" sz="1575" b="1" dirty="0">
                <a:solidFill>
                  <a:srgbClr val="003366"/>
                </a:solidFill>
              </a:rPr>
              <a:t> 100 </a:t>
            </a:r>
            <a:r>
              <a:rPr lang="bg-BG" sz="1575" b="1" dirty="0">
                <a:solidFill>
                  <a:srgbClr val="003366"/>
                </a:solidFill>
              </a:rPr>
              <a:t>националности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Общност от над</a:t>
            </a:r>
            <a:r>
              <a:rPr lang="en-US" sz="1575" b="1" dirty="0">
                <a:solidFill>
                  <a:srgbClr val="003366"/>
                </a:solidFill>
              </a:rPr>
              <a:t> 17,000 </a:t>
            </a:r>
            <a:r>
              <a:rPr lang="bg-BG" sz="1575" b="1" dirty="0">
                <a:solidFill>
                  <a:srgbClr val="003366"/>
                </a:solidFill>
              </a:rPr>
              <a:t>човека</a:t>
            </a:r>
            <a:endParaRPr lang="en-US" sz="1575" b="1" dirty="0">
              <a:solidFill>
                <a:srgbClr val="003366"/>
              </a:solidFill>
            </a:endParaRPr>
          </a:p>
          <a:p>
            <a:pPr algn="ctr">
              <a:spcBef>
                <a:spcPct val="50000"/>
              </a:spcBef>
              <a:defRPr/>
            </a:pPr>
            <a:endParaRPr lang="en-GB" sz="1350" b="1" dirty="0">
              <a:solidFill>
                <a:srgbClr val="808080"/>
              </a:solidFill>
            </a:endParaRPr>
          </a:p>
        </p:txBody>
      </p:sp>
      <p:pic>
        <p:nvPicPr>
          <p:cNvPr id="8" name="Picture 7" descr="Screen shot 2010-08-28 at 15.40.39.png"/>
          <p:cNvPicPr>
            <a:picLocks noChangeAspect="1"/>
          </p:cNvPicPr>
          <p:nvPr/>
        </p:nvPicPr>
        <p:blipFill>
          <a:blip r:embed="rId4"/>
          <a:stretch>
            <a:fillRect/>
          </a:stretch>
        </p:blipFill>
        <p:spPr>
          <a:xfrm>
            <a:off x="3578772" y="2307193"/>
            <a:ext cx="5092261" cy="2746974"/>
          </a:xfrm>
          <a:prstGeom prst="rect">
            <a:avLst/>
          </a:prstGeom>
          <a:effectLst>
            <a:outerShdw blurRad="50800" dist="38100" dir="2700000">
              <a:srgbClr val="000000"/>
            </a:outerShdw>
          </a:effectLst>
          <a:scene3d>
            <a:camera prst="orthographicFront"/>
            <a:lightRig rig="threePt" dir="t"/>
          </a:scene3d>
          <a:sp3d>
            <a:bevelT/>
          </a:sp3d>
        </p:spPr>
      </p:pic>
      <p:sp>
        <p:nvSpPr>
          <p:cNvPr id="9" name="Text Box 6"/>
          <p:cNvSpPr txBox="1">
            <a:spLocks noChangeArrowheads="1"/>
          </p:cNvSpPr>
          <p:nvPr/>
        </p:nvSpPr>
        <p:spPr bwMode="auto">
          <a:xfrm>
            <a:off x="173421" y="670969"/>
            <a:ext cx="4671138" cy="830954"/>
          </a:xfrm>
          <a:prstGeom prst="rect">
            <a:avLst/>
          </a:prstGeom>
          <a:solidFill>
            <a:srgbClr val="0066CC"/>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spcBef>
                <a:spcPct val="50000"/>
              </a:spcBef>
              <a:defRPr/>
            </a:pPr>
            <a:r>
              <a:rPr lang="bg-BG" sz="1650" b="1" dirty="0">
                <a:solidFill>
                  <a:schemeClr val="bg1"/>
                </a:solidFill>
              </a:rPr>
              <a:t>Конвенцията на </a:t>
            </a:r>
            <a:r>
              <a:rPr lang="en-GB" sz="1650" b="1" dirty="0">
                <a:solidFill>
                  <a:schemeClr val="bg1"/>
                </a:solidFill>
              </a:rPr>
              <a:t>CERN: </a:t>
            </a:r>
            <a:br>
              <a:rPr lang="en-GB" sz="1650" b="1" dirty="0">
                <a:solidFill>
                  <a:schemeClr val="bg1"/>
                </a:solidFill>
              </a:rPr>
            </a:br>
            <a:r>
              <a:rPr lang="en-GB" sz="1650" b="1" dirty="0">
                <a:solidFill>
                  <a:schemeClr val="bg1"/>
                </a:solidFill>
              </a:rPr>
              <a:t>“…the promotion of contacts between, and </a:t>
            </a:r>
            <a:br>
              <a:rPr lang="en-GB" sz="1650" b="1" dirty="0">
                <a:solidFill>
                  <a:schemeClr val="bg1"/>
                </a:solidFill>
              </a:rPr>
            </a:br>
            <a:r>
              <a:rPr lang="en-GB" sz="1650" b="1" dirty="0">
                <a:solidFill>
                  <a:schemeClr val="bg1"/>
                </a:solidFill>
              </a:rPr>
              <a:t>the interchange of, scientists…”</a:t>
            </a:r>
          </a:p>
        </p:txBody>
      </p:sp>
    </p:spTree>
    <p:extLst>
      <p:ext uri="{BB962C8B-B14F-4D97-AF65-F5344CB8AC3E}">
        <p14:creationId xmlns:p14="http://schemas.microsoft.com/office/powerpoint/2010/main" val="4245528614"/>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spy-run139779-evt4994190-v1-Copyright-hires.png"/>
          <p:cNvPicPr>
            <a:picLocks noChangeAspect="1"/>
          </p:cNvPicPr>
          <p:nvPr/>
        </p:nvPicPr>
        <p:blipFill>
          <a:blip r:embed="rId3"/>
          <a:stretch>
            <a:fillRect/>
          </a:stretch>
        </p:blipFill>
        <p:spPr>
          <a:xfrm>
            <a:off x="6929437" y="3958068"/>
            <a:ext cx="2214562" cy="1193006"/>
          </a:xfrm>
          <a:prstGeom prst="rect">
            <a:avLst/>
          </a:prstGeom>
          <a:effectLst>
            <a:outerShdw blurRad="50800" dist="38100" dir="2700000">
              <a:srgbClr val="000000"/>
            </a:outerShdw>
          </a:effectLst>
        </p:spPr>
      </p:pic>
      <p:pic>
        <p:nvPicPr>
          <p:cNvPr id="69636" name="Picture 10" descr="9906046_13-A4-at-144-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1" y="3965971"/>
            <a:ext cx="2249416"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7" descr="G:\Departments\AB\Groups\CO\sections\DM\dropbox\Puzzle\CERN-aeri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497" y="3958068"/>
            <a:ext cx="1693564" cy="1207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9" descr="G:\Departments\AB\Groups\CO\sections\DM\dropbox\Puzzle\CCC-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5061" y="3958068"/>
            <a:ext cx="1890826"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10" descr="G:\Departments\AB\Groups\CO\sections\DM\dropbox\Puzzle\Alic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5886" y="3965971"/>
            <a:ext cx="1073551"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globe_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159" y="1409925"/>
            <a:ext cx="1407319" cy="97869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7" descr="LHCtunnel20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5650" y="1899272"/>
            <a:ext cx="1428750" cy="1058466"/>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sp>
        <p:nvSpPr>
          <p:cNvPr id="16" name="Rectangle 3"/>
          <p:cNvSpPr txBox="1">
            <a:spLocks noChangeArrowheads="1"/>
          </p:cNvSpPr>
          <p:nvPr/>
        </p:nvSpPr>
        <p:spPr>
          <a:xfrm>
            <a:off x="1742212" y="593467"/>
            <a:ext cx="7408985" cy="1193559"/>
          </a:xfrm>
          <a:prstGeom prst="rect">
            <a:avLst/>
          </a:prstGeom>
          <a:noFill/>
          <a:ln>
            <a:miter lim="800000"/>
            <a:headEnd/>
            <a:tailEnd/>
          </a:ln>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020708" lvl="1" indent="-609228">
              <a:spcBef>
                <a:spcPts val="1200"/>
              </a:spcBef>
              <a:defRPr/>
            </a:pPr>
            <a:r>
              <a:rPr lang="bg-BG" sz="1600" b="1" i="1" dirty="0"/>
              <a:t>Търси отговори на фундаментални въпроси</a:t>
            </a:r>
            <a:r>
              <a:rPr lang="en-GB" sz="1600" b="1" i="1" dirty="0"/>
              <a:t> </a:t>
            </a:r>
            <a:r>
              <a:rPr lang="bg-BG" sz="1600" b="1" i="1" dirty="0"/>
              <a:t>за Вселената</a:t>
            </a:r>
            <a:endParaRPr lang="en-GB" sz="1600" b="1" i="1" dirty="0"/>
          </a:p>
          <a:p>
            <a:pPr marL="1020708" lvl="1" indent="-609228">
              <a:defRPr/>
            </a:pPr>
            <a:r>
              <a:rPr lang="bg-BG" sz="1600" b="1" i="1" dirty="0"/>
              <a:t>Разширява предела на технологиите</a:t>
            </a:r>
            <a:endParaRPr lang="en-GB" sz="1600" b="1" i="1" dirty="0"/>
          </a:p>
          <a:p>
            <a:pPr marL="1020708" lvl="1" indent="-609228">
              <a:spcBef>
                <a:spcPct val="40000"/>
              </a:spcBef>
              <a:defRPr/>
            </a:pPr>
            <a:r>
              <a:rPr lang="bg-BG" sz="1600" b="1" i="1" dirty="0"/>
              <a:t>Подготвя утрешните учени</a:t>
            </a:r>
            <a:endParaRPr lang="en-GB" sz="1600" b="1" i="1" dirty="0"/>
          </a:p>
          <a:p>
            <a:pPr marL="1020708" lvl="1" indent="-609228">
              <a:defRPr/>
            </a:pPr>
            <a:r>
              <a:rPr lang="bg-BG" sz="1600" b="1" i="1" dirty="0"/>
              <a:t>Обединява нации</a:t>
            </a:r>
            <a:r>
              <a:rPr lang="en-GB" sz="1600" b="1" i="1" dirty="0"/>
              <a:t> </a:t>
            </a:r>
            <a:r>
              <a:rPr lang="bg-BG" sz="1600" b="1" i="1" dirty="0"/>
              <a:t>чрез наука</a:t>
            </a:r>
            <a:endParaRPr lang="en-GB" sz="1600" b="1" dirty="0">
              <a:effectLst>
                <a:outerShdw blurRad="38100" dist="38100" dir="2700000" algn="tl">
                  <a:srgbClr val="000000">
                    <a:alpha val="43137"/>
                  </a:srgbClr>
                </a:outerShdw>
              </a:effectLst>
            </a:endParaRPr>
          </a:p>
        </p:txBody>
      </p:sp>
      <p:sp>
        <p:nvSpPr>
          <p:cNvPr id="3" name="Rectangle 2"/>
          <p:cNvSpPr/>
          <p:nvPr/>
        </p:nvSpPr>
        <p:spPr>
          <a:xfrm>
            <a:off x="4923312" y="2182167"/>
            <a:ext cx="4227886" cy="1723549"/>
          </a:xfrm>
          <a:prstGeom prst="rect">
            <a:avLst/>
          </a:prstGeom>
        </p:spPr>
        <p:txBody>
          <a:bodyPr wrap="square">
            <a:spAutoFit/>
          </a:bodyPr>
          <a:lstStyle/>
          <a:p>
            <a:pPr algn="ctr"/>
            <a:r>
              <a:rPr lang="bg-BG" b="1" i="1" dirty="0"/>
              <a:t>Благодаря ви за вниманието!</a:t>
            </a:r>
            <a:endParaRPr lang="en-US" b="1" i="1" dirty="0"/>
          </a:p>
          <a:p>
            <a:pPr lvl="0" eaLnBrk="0" fontAlgn="base" hangingPunct="0">
              <a:spcBef>
                <a:spcPct val="0"/>
              </a:spcBef>
              <a:spcAft>
                <a:spcPct val="0"/>
              </a:spcAft>
              <a:defRPr/>
            </a:pPr>
            <a:br>
              <a:rPr lang="en-US" sz="1500" u="sng" kern="0" dirty="0">
                <a:solidFill>
                  <a:schemeClr val="tx2"/>
                </a:solidFill>
                <a:latin typeface="Arial" panose="020B0604020202020204" pitchFamily="34" charset="0"/>
              </a:rPr>
            </a:br>
            <a:r>
              <a:rPr lang="ru-RU" sz="1300" u="sng" kern="0" dirty="0">
                <a:solidFill>
                  <a:schemeClr val="tx2"/>
                </a:solidFill>
                <a:latin typeface="Arial" panose="020B0604020202020204" pitchFamily="34" charset="0"/>
              </a:rPr>
              <a:t>Посетете нашите уеб-ресурси</a:t>
            </a:r>
          </a:p>
          <a:p>
            <a:pPr lvl="0" eaLnBrk="0" fontAlgn="base" hangingPunct="0">
              <a:spcBef>
                <a:spcPct val="0"/>
              </a:spcBef>
              <a:spcAft>
                <a:spcPct val="0"/>
              </a:spcAft>
              <a:defRPr/>
            </a:pPr>
            <a:r>
              <a:rPr lang="bg-BG" sz="1200" b="1" kern="0" dirty="0">
                <a:solidFill>
                  <a:schemeClr val="tx2"/>
                </a:solidFill>
                <a:latin typeface="Arial" panose="020B0604020202020204" pitchFamily="34" charset="0"/>
              </a:rPr>
              <a:t>Уеб-саит на ЦЕРН</a:t>
            </a:r>
            <a:r>
              <a:rPr lang="ru-RU"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hlinkClick r:id="rId10"/>
              </a:rPr>
              <a:t>www.cern.ch</a:t>
            </a:r>
            <a:endParaRPr lang="en-US"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bg-BG" sz="1200" b="1" kern="0" dirty="0">
                <a:solidFill>
                  <a:schemeClr val="tx2"/>
                </a:solidFill>
                <a:latin typeface="Arial" panose="020B0604020202020204" pitchFamily="34" charset="0"/>
              </a:rPr>
              <a:t>Посетете </a:t>
            </a:r>
            <a:r>
              <a:rPr lang="ru-RU" sz="1200" b="1" kern="0" dirty="0">
                <a:solidFill>
                  <a:schemeClr val="tx2"/>
                </a:solidFill>
                <a:latin typeface="Arial" panose="020B0604020202020204" pitchFamily="34" charset="0"/>
              </a:rPr>
              <a:t>CERN: </a:t>
            </a:r>
            <a:r>
              <a:rPr lang="en-US" sz="1200" b="1" kern="0" dirty="0">
                <a:solidFill>
                  <a:schemeClr val="tx2"/>
                </a:solidFill>
                <a:latin typeface="Arial" panose="020B0604020202020204" pitchFamily="34" charset="0"/>
              </a:rPr>
              <a:t>      </a:t>
            </a:r>
            <a:r>
              <a:rPr lang="en-US" sz="1200" b="1" kern="0" dirty="0">
                <a:solidFill>
                  <a:srgbClr val="FF9933"/>
                </a:solidFill>
                <a:latin typeface="Arial" panose="020B0604020202020204" pitchFamily="34" charset="0"/>
              </a:rPr>
              <a:t>https://visit.cern/</a:t>
            </a:r>
            <a:endParaRPr lang="ru-RU"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CERN TV: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www.youtube.com/cern</a:t>
            </a: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Webcast:</a:t>
            </a:r>
            <a:r>
              <a:rPr lang="en-GB" sz="1200" b="1" kern="0" dirty="0">
                <a:solidFill>
                  <a:schemeClr val="tx2"/>
                </a:solidFill>
                <a:latin typeface="Arial" panose="020B0604020202020204" pitchFamily="34" charset="0"/>
              </a:rPr>
              <a:t>     </a:t>
            </a:r>
            <a:r>
              <a:rPr lang="bg-BG" sz="1200" b="1" kern="0" dirty="0">
                <a:solidFill>
                  <a:schemeClr val="tx2"/>
                </a:solidFill>
                <a:latin typeface="Arial" panose="020B0604020202020204" pitchFamily="34" charset="0"/>
              </a:rPr>
              <a:t>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webcast.web.cern.ch/webcast</a:t>
            </a:r>
            <a:endParaRPr lang="en-GB"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Recruitment: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www.cern.ch/jobs</a:t>
            </a:r>
            <a:r>
              <a:rPr lang="en-GB" sz="1200" b="1" kern="0" dirty="0">
                <a:solidFill>
                  <a:srgbClr val="FFFFFF"/>
                </a:solidFill>
                <a:latin typeface="Arial" panose="020B0604020202020204" pitchFamily="34" charset="0"/>
              </a:rPr>
              <a:t> </a:t>
            </a:r>
            <a:endParaRPr lang="en-US" i="1" dirty="0"/>
          </a:p>
        </p:txBody>
      </p:sp>
      <p:sp>
        <p:nvSpPr>
          <p:cNvPr id="21" name="TextBox 4"/>
          <p:cNvSpPr txBox="1">
            <a:spLocks noChangeArrowheads="1"/>
          </p:cNvSpPr>
          <p:nvPr/>
        </p:nvSpPr>
        <p:spPr bwMode="auto">
          <a:xfrm>
            <a:off x="705394" y="58733"/>
            <a:ext cx="8445803" cy="415498"/>
          </a:xfrm>
          <a:prstGeom prst="rect">
            <a:avLst/>
          </a:prstGeom>
          <a:noFill/>
          <a:ln w="9525">
            <a:noFill/>
            <a:miter lim="800000"/>
            <a:headEnd/>
            <a:tailEnd/>
          </a:ln>
        </p:spPr>
        <p:txBody>
          <a:bodyPr wrap="square">
            <a:spAutoFit/>
          </a:bodyPr>
          <a:lstStyle/>
          <a:p>
            <a:pPr algn="ctr">
              <a:defRPr/>
            </a:pPr>
            <a:r>
              <a:rPr lang="bg-BG" sz="2100" b="1" i="1" dirty="0"/>
              <a:t>ЦЕРН...</a:t>
            </a:r>
            <a:r>
              <a:rPr lang="en-US" sz="2100" b="1" i="1" dirty="0"/>
              <a:t>     Accelerating Science and Innovation</a:t>
            </a:r>
          </a:p>
        </p:txBody>
      </p:sp>
      <p:pic>
        <p:nvPicPr>
          <p:cNvPr id="17" name="Content Placeholder 20" descr="computing.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121482" y="2391596"/>
            <a:ext cx="1314450" cy="113228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66242" name="Picture 2" descr="C:\Conferences\Europe-territory_of_knowledge_2013\materials\cern_images\exhibition_globe.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22276" y="2854358"/>
            <a:ext cx="1654969" cy="11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82539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1500"/>
                            </p:stCondLst>
                            <p:childTnLst>
                              <p:par>
                                <p:cTn id="5" presetID="18" presetClass="entr" presetSubtype="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nodeType="afterGroup">
                            <p:stCondLst>
                              <p:cond delay="2500"/>
                            </p:stCondLst>
                            <p:childTnLst>
                              <p:par>
                                <p:cTn id="9" presetID="18" presetClass="entr" presetSubtype="6" fill="hold" nodeType="after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strips(downRight)">
                                      <p:cBhvr>
                                        <p:cTn id="11" dur="1000"/>
                                        <p:tgtEl>
                                          <p:spTgt spid="18"/>
                                        </p:tgtEl>
                                      </p:cBhvr>
                                    </p:animEffect>
                                  </p:childTnLst>
                                </p:cTn>
                              </p:par>
                            </p:childTnLst>
                          </p:cTn>
                        </p:par>
                        <p:par>
                          <p:cTn id="12" fill="hold">
                            <p:stCondLst>
                              <p:cond delay="4000"/>
                            </p:stCondLst>
                            <p:childTnLst>
                              <p:par>
                                <p:cTn id="13" presetID="18" presetClass="entr" presetSubtype="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500"/>
                                        <p:tgtEl>
                                          <p:spTgt spid="17"/>
                                        </p:tgtEl>
                                      </p:cBhvr>
                                    </p:animEffect>
                                  </p:childTnLst>
                                </p:cTn>
                              </p:par>
                            </p:childTnLst>
                          </p:cTn>
                        </p:par>
                        <p:par>
                          <p:cTn id="16" fill="hold" nodeType="afterGroup">
                            <p:stCondLst>
                              <p:cond delay="4500"/>
                            </p:stCondLst>
                            <p:childTnLst>
                              <p:par>
                                <p:cTn id="17" presetID="22" presetClass="entr" presetSubtype="8" fill="hold" nodeType="afterEffect">
                                  <p:stCondLst>
                                    <p:cond delay="0"/>
                                  </p:stCondLst>
                                  <p:childTnLst>
                                    <p:set>
                                      <p:cBhvr>
                                        <p:cTn id="18" dur="1" fill="hold">
                                          <p:stCondLst>
                                            <p:cond delay="0"/>
                                          </p:stCondLst>
                                        </p:cTn>
                                        <p:tgtEl>
                                          <p:spTgt spid="266242"/>
                                        </p:tgtEl>
                                        <p:attrNameLst>
                                          <p:attrName>style.visibility</p:attrName>
                                        </p:attrNameLst>
                                      </p:cBhvr>
                                      <p:to>
                                        <p:strVal val="visible"/>
                                      </p:to>
                                    </p:set>
                                    <p:animEffect transition="in" filter="wipe(left)">
                                      <p:cBhvr>
                                        <p:cTn id="19" dur="500"/>
                                        <p:tgtEl>
                                          <p:spTgt spid="26624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43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3"/>
          <p:cNvSpPr>
            <a:spLocks noGrp="1" noChangeArrowheads="1"/>
          </p:cNvSpPr>
          <p:nvPr>
            <p:ph type="body" sz="half" idx="4294967295"/>
          </p:nvPr>
        </p:nvSpPr>
        <p:spPr>
          <a:xfrm>
            <a:off x="212834" y="693738"/>
            <a:ext cx="8931166" cy="3714750"/>
          </a:xfrm>
        </p:spPr>
        <p:txBody>
          <a:bodyPr vert="horz" lIns="34290" rIns="34290">
            <a:normAutofit/>
          </a:bodyPr>
          <a:lstStyle/>
          <a:p>
            <a:pPr eaLnBrk="1" hangingPunct="1">
              <a:lnSpc>
                <a:spcPct val="150000"/>
              </a:lnSpc>
              <a:buFont typeface="Wingdings" panose="05000000000000000000" pitchFamily="2" charset="2"/>
              <a:buChar char="§"/>
            </a:pPr>
            <a:r>
              <a:rPr lang="bg-BG" altLang="fr-FR" sz="1500" dirty="0">
                <a:solidFill>
                  <a:srgbClr val="003366"/>
                </a:solidFill>
              </a:rPr>
              <a:t>Дългогодишно сътрудничество започнало през </a:t>
            </a:r>
            <a:r>
              <a:rPr lang="en-GB" altLang="fr-FR" sz="1500" dirty="0">
                <a:solidFill>
                  <a:srgbClr val="003366"/>
                </a:solidFill>
              </a:rPr>
              <a:t>70</a:t>
            </a:r>
            <a:r>
              <a:rPr lang="bg-BG" altLang="fr-FR" sz="1500" dirty="0">
                <a:solidFill>
                  <a:srgbClr val="003366"/>
                </a:solidFill>
              </a:rPr>
              <a:t>те и </a:t>
            </a:r>
            <a:r>
              <a:rPr lang="fr-FR" altLang="fr-FR" sz="1500" dirty="0">
                <a:solidFill>
                  <a:srgbClr val="003366"/>
                </a:solidFill>
              </a:rPr>
              <a:t>8</a:t>
            </a:r>
            <a:r>
              <a:rPr lang="bg-BG" altLang="fr-FR" sz="1500" dirty="0">
                <a:solidFill>
                  <a:srgbClr val="003366"/>
                </a:solidFill>
              </a:rPr>
              <a:t>0те години на 20в. </a:t>
            </a:r>
            <a:endParaRPr lang="en-GB" altLang="fr-FR" sz="150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Физика</a:t>
            </a:r>
            <a:r>
              <a:rPr lang="fr-FR" altLang="fr-FR" sz="1350" dirty="0">
                <a:solidFill>
                  <a:srgbClr val="003366"/>
                </a:solidFill>
              </a:rPr>
              <a:t>,</a:t>
            </a:r>
            <a:r>
              <a:rPr lang="bg-BG" altLang="fr-FR" sz="1350" dirty="0">
                <a:solidFill>
                  <a:srgbClr val="003366"/>
                </a:solidFill>
              </a:rPr>
              <a:t> 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a:t>
            </a:r>
            <a:r>
              <a:rPr lang="bg-BG" altLang="fr-FR" sz="1350" dirty="0">
                <a:solidFill>
                  <a:srgbClr val="003366"/>
                </a:solidFill>
              </a:rPr>
              <a:t>75г.</a:t>
            </a:r>
            <a:r>
              <a:rPr lang="en-GB" altLang="fr-FR" sz="1350" dirty="0">
                <a:solidFill>
                  <a:srgbClr val="003366"/>
                </a:solidFill>
              </a:rPr>
              <a:t> </a:t>
            </a:r>
            <a:r>
              <a:rPr lang="fr-FR" altLang="fr-FR" sz="1350" dirty="0">
                <a:solidFill>
                  <a:srgbClr val="003366"/>
                </a:solidFill>
              </a:rPr>
              <a:t>-</a:t>
            </a:r>
            <a:r>
              <a:rPr lang="bg-BG" altLang="fr-FR" sz="1350" dirty="0">
                <a:solidFill>
                  <a:srgbClr val="003366"/>
                </a:solidFill>
              </a:rPr>
              <a:t> </a:t>
            </a:r>
            <a:r>
              <a:rPr lang="en-GB" altLang="fr-FR" sz="1350" dirty="0">
                <a:solidFill>
                  <a:srgbClr val="003366"/>
                </a:solidFill>
              </a:rPr>
              <a:t>NA4 </a:t>
            </a:r>
            <a:r>
              <a:rPr lang="bg-BG" altLang="fr-FR" sz="1350" dirty="0">
                <a:solidFill>
                  <a:srgbClr val="003366"/>
                </a:solidFill>
              </a:rPr>
              <a:t>и</a:t>
            </a:r>
            <a:r>
              <a:rPr lang="fr-FR" altLang="fr-FR" sz="1350" dirty="0">
                <a:solidFill>
                  <a:srgbClr val="003366"/>
                </a:solidFill>
              </a:rPr>
              <a:t> 8</a:t>
            </a:r>
            <a:r>
              <a:rPr lang="bg-BG" altLang="fr-FR" sz="1350" dirty="0">
                <a:solidFill>
                  <a:srgbClr val="003366"/>
                </a:solidFill>
              </a:rPr>
              <a:t>0те </a:t>
            </a:r>
            <a:r>
              <a:rPr lang="en-GB" altLang="fr-FR" sz="1350" dirty="0">
                <a:solidFill>
                  <a:srgbClr val="003366"/>
                </a:solidFill>
              </a:rPr>
              <a:t>- L3</a:t>
            </a:r>
            <a:r>
              <a:rPr lang="fr-FR" altLang="fr-FR" sz="1350" dirty="0">
                <a:solidFill>
                  <a:srgbClr val="003366"/>
                </a:solidFill>
              </a:rPr>
              <a:t> </a:t>
            </a:r>
            <a:r>
              <a:rPr lang="en-GB" altLang="fr-FR" sz="1350" dirty="0">
                <a:solidFill>
                  <a:srgbClr val="003366"/>
                </a:solidFill>
              </a:rPr>
              <a:t>:</a:t>
            </a:r>
          </a:p>
          <a:p>
            <a:pPr lvl="2" eaLnBrk="1" hangingPunct="1">
              <a:lnSpc>
                <a:spcPct val="150000"/>
              </a:lnSpc>
              <a:buFont typeface="Wingdings" panose="05000000000000000000" pitchFamily="2" charset="2"/>
              <a:buChar char="Ø"/>
            </a:pPr>
            <a:r>
              <a:rPr lang="ru-RU" altLang="fr-FR" sz="1275" dirty="0">
                <a:solidFill>
                  <a:srgbClr val="003366"/>
                </a:solidFill>
              </a:rPr>
              <a:t>Институт за ядрени изследвания и ядрена енергетика,</a:t>
            </a:r>
            <a:r>
              <a:rPr lang="bg-BG" altLang="fr-FR" sz="1275" dirty="0">
                <a:solidFill>
                  <a:srgbClr val="003366"/>
                </a:solidFill>
              </a:rPr>
              <a:t> </a:t>
            </a:r>
            <a:br>
              <a:rPr lang="bg-BG" altLang="fr-FR" sz="1275" dirty="0">
                <a:solidFill>
                  <a:srgbClr val="003366"/>
                </a:solidFill>
              </a:rPr>
            </a:br>
            <a:r>
              <a:rPr lang="ru-RU" altLang="fr-FR" sz="1275" dirty="0">
                <a:solidFill>
                  <a:srgbClr val="003366"/>
                </a:solidFill>
              </a:rPr>
              <a:t>Българска Академия на Науките</a:t>
            </a:r>
            <a:endParaRPr lang="fr-FR" altLang="fr-FR" sz="1275" dirty="0">
              <a:solidFill>
                <a:srgbClr val="003366"/>
              </a:solidFill>
            </a:endParaRPr>
          </a:p>
          <a:p>
            <a:pPr lvl="2" eaLnBrk="1" hangingPunct="1">
              <a:lnSpc>
                <a:spcPct val="150000"/>
              </a:lnSpc>
              <a:buFont typeface="Wingdings" panose="05000000000000000000" pitchFamily="2" charset="2"/>
              <a:buChar char="Ø"/>
            </a:pPr>
            <a:r>
              <a:rPr lang="bg-BG" altLang="fr-FR" sz="1275" dirty="0">
                <a:solidFill>
                  <a:srgbClr val="003366"/>
                </a:solidFill>
              </a:rPr>
              <a:t>Факултет по физика</a:t>
            </a:r>
            <a:r>
              <a:rPr lang="fr-FR" altLang="fr-FR" sz="1275" dirty="0">
                <a:solidFill>
                  <a:srgbClr val="003366"/>
                </a:solidFill>
              </a:rPr>
              <a:t>,</a:t>
            </a:r>
            <a:r>
              <a:rPr lang="bg-BG" altLang="fr-FR" sz="1275" dirty="0">
                <a:solidFill>
                  <a:srgbClr val="003366"/>
                </a:solidFill>
              </a:rPr>
              <a:t> </a:t>
            </a:r>
            <a:r>
              <a:rPr lang="bg-BG" altLang="en-US" sz="1275" dirty="0">
                <a:solidFill>
                  <a:srgbClr val="003366"/>
                </a:solidFill>
              </a:rPr>
              <a:t>СУ</a:t>
            </a:r>
            <a:r>
              <a:rPr lang="fr-CH" altLang="en-US" sz="1275" dirty="0">
                <a:solidFill>
                  <a:srgbClr val="003366"/>
                </a:solidFill>
              </a:rPr>
              <a:t> </a:t>
            </a:r>
            <a:r>
              <a:rPr lang="ru-RU" altLang="fr-FR" sz="1275" dirty="0">
                <a:solidFill>
                  <a:srgbClr val="003366"/>
                </a:solidFill>
              </a:rPr>
              <a:t>“</a:t>
            </a:r>
            <a:r>
              <a:rPr lang="bg-BG" altLang="en-US" sz="1275" dirty="0">
                <a:solidFill>
                  <a:srgbClr val="003366"/>
                </a:solidFill>
              </a:rPr>
              <a:t>Св.Климент Охридски</a:t>
            </a:r>
            <a:r>
              <a:rPr lang="ru-RU" altLang="fr-FR" sz="1275" dirty="0">
                <a:solidFill>
                  <a:srgbClr val="003366"/>
                </a:solidFill>
              </a:rPr>
              <a:t>”</a:t>
            </a:r>
            <a:br>
              <a:rPr lang="fr-FR" altLang="fr-FR" sz="1350" dirty="0">
                <a:solidFill>
                  <a:srgbClr val="003366"/>
                </a:solidFill>
              </a:rPr>
            </a:br>
            <a:endParaRPr lang="fr-FR" altLang="fr-FR" sz="75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Инженерни проблеми</a:t>
            </a:r>
            <a:r>
              <a:rPr lang="en-GB" altLang="fr-FR" sz="1350" dirty="0">
                <a:solidFill>
                  <a:srgbClr val="003366"/>
                </a:solidFill>
              </a:rPr>
              <a:t>, </a:t>
            </a:r>
            <a:r>
              <a:rPr lang="bg-BG" altLang="fr-FR" sz="1350" dirty="0">
                <a:solidFill>
                  <a:srgbClr val="003366"/>
                </a:solidFill>
              </a:rPr>
              <a:t>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1987</a:t>
            </a:r>
            <a:r>
              <a:rPr lang="bg-BG" altLang="fr-FR" sz="1350" dirty="0">
                <a:solidFill>
                  <a:srgbClr val="003366"/>
                </a:solidFill>
              </a:rPr>
              <a:t>г</a:t>
            </a:r>
            <a:r>
              <a:rPr lang="en-GB" altLang="fr-FR" sz="1350" dirty="0">
                <a:solidFill>
                  <a:srgbClr val="003366"/>
                </a:solidFill>
              </a:rPr>
              <a:t> – L3:</a:t>
            </a:r>
            <a:endParaRPr lang="fr-FR" altLang="fr-FR" sz="1350" dirty="0">
              <a:solidFill>
                <a:srgbClr val="003366"/>
              </a:solidFill>
            </a:endParaRPr>
          </a:p>
          <a:p>
            <a:pPr lvl="2" eaLnBrk="1" hangingPunct="1">
              <a:lnSpc>
                <a:spcPct val="150000"/>
              </a:lnSpc>
              <a:buFont typeface="Wingdings" panose="05000000000000000000" pitchFamily="2" charset="2"/>
              <a:buChar char="Ø"/>
            </a:pPr>
            <a:r>
              <a:rPr lang="ru-RU" altLang="en-US" sz="1275" dirty="0">
                <a:solidFill>
                  <a:srgbClr val="003366"/>
                </a:solidFill>
              </a:rPr>
              <a:t>Институт по Роботика</a:t>
            </a:r>
            <a:r>
              <a:rPr lang="fr-FR" altLang="fr-FR" sz="1275" dirty="0">
                <a:solidFill>
                  <a:srgbClr val="003366"/>
                </a:solidFill>
              </a:rPr>
              <a:t>, </a:t>
            </a:r>
            <a:br>
              <a:rPr lang="fr-FR" altLang="fr-FR" sz="1275" dirty="0">
                <a:solidFill>
                  <a:srgbClr val="003366"/>
                </a:solidFill>
              </a:rPr>
            </a:br>
            <a:r>
              <a:rPr lang="bg-BG" altLang="fr-FR" sz="1275" dirty="0">
                <a:solidFill>
                  <a:srgbClr val="003366"/>
                </a:solidFill>
              </a:rPr>
              <a:t>Българска Академия на Науките</a:t>
            </a:r>
            <a:br>
              <a:rPr lang="bg-BG" altLang="fr-FR" sz="1350" dirty="0">
                <a:solidFill>
                  <a:schemeClr val="hlink"/>
                </a:solidFill>
              </a:rPr>
            </a:br>
            <a:endParaRPr lang="bg-BG" altLang="fr-FR" sz="1050" dirty="0">
              <a:solidFill>
                <a:schemeClr val="hlink"/>
              </a:solidFill>
            </a:endParaRPr>
          </a:p>
        </p:txBody>
      </p:sp>
      <p:sp>
        <p:nvSpPr>
          <p:cNvPr id="20482" name="Rectangle 2"/>
          <p:cNvSpPr>
            <a:spLocks noGrp="1" noChangeArrowheads="1"/>
          </p:cNvSpPr>
          <p:nvPr>
            <p:ph type="title" idx="4294967295"/>
          </p:nvPr>
        </p:nvSpPr>
        <p:spPr>
          <a:xfrm>
            <a:off x="2857500" y="-84907"/>
            <a:ext cx="6286500" cy="514350"/>
          </a:xfrm>
        </p:spPr>
        <p:txBody>
          <a:bodyP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a:solidFill>
                  <a:srgbClr val="002F53"/>
                </a:solidFill>
                <a:effectLst>
                  <a:outerShdw blurRad="38100" dist="38100" dir="2700000" algn="tl">
                    <a:srgbClr val="C0C0C0"/>
                  </a:outerShdw>
                </a:effectLst>
              </a:rPr>
              <a:t> </a:t>
            </a:r>
          </a:p>
        </p:txBody>
      </p:sp>
      <p:pic>
        <p:nvPicPr>
          <p:cNvPr id="154628" name="Picture 6" descr="inrne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0525" y="1328655"/>
            <a:ext cx="73699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024" y="52388"/>
            <a:ext cx="780803" cy="52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2"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83637" y="2057359"/>
            <a:ext cx="659606"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3"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1351" y="3619500"/>
            <a:ext cx="384572" cy="46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F1191F80-AD84-A72B-D031-B95711979284}"/>
              </a:ext>
            </a:extLst>
          </p:cNvPr>
          <p:cNvPicPr>
            <a:picLocks noChangeAspect="1"/>
          </p:cNvPicPr>
          <p:nvPr/>
        </p:nvPicPr>
        <p:blipFill>
          <a:blip r:embed="rId7"/>
          <a:stretch>
            <a:fillRect/>
          </a:stretch>
        </p:blipFill>
        <p:spPr>
          <a:xfrm>
            <a:off x="5461646" y="3324994"/>
            <a:ext cx="539104" cy="757660"/>
          </a:xfrm>
          <a:prstGeom prst="rect">
            <a:avLst/>
          </a:prstGeom>
        </p:spPr>
      </p:pic>
    </p:spTree>
    <p:extLst>
      <p:ext uri="{BB962C8B-B14F-4D97-AF65-F5344CB8AC3E}">
        <p14:creationId xmlns:p14="http://schemas.microsoft.com/office/powerpoint/2010/main" val="174786382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3"/>
          <p:cNvSpPr>
            <a:spLocks noGrp="1" noChangeArrowheads="1"/>
          </p:cNvSpPr>
          <p:nvPr>
            <p:ph type="body" sz="half" idx="4294967295"/>
          </p:nvPr>
        </p:nvSpPr>
        <p:spPr>
          <a:xfrm>
            <a:off x="204952" y="588963"/>
            <a:ext cx="8939048" cy="4537075"/>
          </a:xfrm>
        </p:spPr>
        <p:txBody>
          <a:bodyPr vert="horz" lIns="34290" tIns="34290" rIns="34290" bIns="34290">
            <a:normAutofit/>
          </a:bodyPr>
          <a:lstStyle/>
          <a:p>
            <a:pPr eaLnBrk="1" hangingPunct="1">
              <a:lnSpc>
                <a:spcPct val="110000"/>
              </a:lnSpc>
              <a:buFont typeface="Wingdings" panose="05000000000000000000" pitchFamily="2" charset="2"/>
              <a:buChar char="§"/>
            </a:pPr>
            <a:r>
              <a:rPr lang="bg-BG" altLang="en-US" sz="1350" dirty="0">
                <a:solidFill>
                  <a:srgbClr val="003366"/>
                </a:solidFill>
              </a:rPr>
              <a:t>Връзката продължава с  одобряването на </a:t>
            </a:r>
            <a:r>
              <a:rPr lang="en-US" altLang="en-US" sz="1350" dirty="0">
                <a:solidFill>
                  <a:srgbClr val="003366"/>
                </a:solidFill>
              </a:rPr>
              <a:t> CMS </a:t>
            </a:r>
            <a:r>
              <a:rPr lang="bg-BG" altLang="en-US" sz="1350" dirty="0">
                <a:solidFill>
                  <a:srgbClr val="003366"/>
                </a:solidFill>
              </a:rPr>
              <a:t>експеримента</a:t>
            </a:r>
            <a:r>
              <a:rPr lang="en-US" altLang="en-US" sz="1350" dirty="0">
                <a:solidFill>
                  <a:srgbClr val="003366"/>
                </a:solidFill>
              </a:rPr>
              <a:t>, </a:t>
            </a:r>
            <a:r>
              <a:rPr lang="bg-BG" altLang="en-US" sz="1350" dirty="0">
                <a:solidFill>
                  <a:srgbClr val="003366"/>
                </a:solidFill>
              </a:rPr>
              <a:t>където българи са натоварени с конструирането на Адронния калориметър и </a:t>
            </a:r>
            <a:r>
              <a:rPr lang="en-US" altLang="en-US" sz="1350" dirty="0">
                <a:solidFill>
                  <a:srgbClr val="003366"/>
                </a:solidFill>
              </a:rPr>
              <a:t> </a:t>
            </a:r>
            <a:r>
              <a:rPr lang="bg-BG" altLang="en-US" sz="1350" dirty="0">
                <a:solidFill>
                  <a:srgbClr val="003366"/>
                </a:solidFill>
              </a:rPr>
              <a:t>барабана на мюонната система</a:t>
            </a:r>
            <a:r>
              <a:rPr lang="en-US" altLang="en-US" sz="1350" dirty="0">
                <a:solidFill>
                  <a:srgbClr val="003366"/>
                </a:solidFill>
              </a:rPr>
              <a:t>.</a:t>
            </a:r>
            <a:br>
              <a:rPr lang="en-US" altLang="en-US" sz="1350" dirty="0">
                <a:solidFill>
                  <a:srgbClr val="003366"/>
                </a:solidFill>
              </a:rPr>
            </a:br>
            <a:endParaRPr lang="en-US" altLang="en-US" sz="300" dirty="0">
              <a:solidFill>
                <a:srgbClr val="003366"/>
              </a:solidFill>
            </a:endParaRPr>
          </a:p>
          <a:p>
            <a:pPr eaLnBrk="1" hangingPunct="1">
              <a:lnSpc>
                <a:spcPct val="150000"/>
              </a:lnSpc>
              <a:buFont typeface="Wingdings" panose="05000000000000000000" pitchFamily="2" charset="2"/>
              <a:buChar char="§"/>
            </a:pPr>
            <a:r>
              <a:rPr lang="en-GB" altLang="fr-FR" sz="1350" dirty="0">
                <a:solidFill>
                  <a:srgbClr val="003366"/>
                </a:solidFill>
              </a:rPr>
              <a:t>CMS collaboration:</a:t>
            </a:r>
          </a:p>
          <a:p>
            <a:pPr lvl="2" eaLnBrk="1" hangingPunct="1">
              <a:lnSpc>
                <a:spcPct val="110000"/>
              </a:lnSpc>
              <a:buFont typeface="Wingdings" panose="05000000000000000000" pitchFamily="2" charset="2"/>
              <a:buChar char="Ø"/>
            </a:pPr>
            <a:r>
              <a:rPr lang="ru-RU" altLang="fr-FR" sz="1200" dirty="0">
                <a:solidFill>
                  <a:srgbClr val="003366"/>
                </a:solidFill>
              </a:rPr>
              <a:t>Институт за ядрени изследвания и ядрена енергетика,</a:t>
            </a:r>
            <a:r>
              <a:rPr lang="bg-BG" altLang="fr-FR" sz="1200" dirty="0">
                <a:solidFill>
                  <a:srgbClr val="003366"/>
                </a:solidFill>
              </a:rPr>
              <a:t> </a:t>
            </a:r>
            <a:br>
              <a:rPr lang="bg-BG" altLang="fr-FR" sz="1200" dirty="0">
                <a:solidFill>
                  <a:srgbClr val="003366"/>
                </a:solidFill>
              </a:rPr>
            </a:br>
            <a:r>
              <a:rPr lang="ru-RU" altLang="fr-FR" sz="1200" dirty="0">
                <a:solidFill>
                  <a:srgbClr val="003366"/>
                </a:solidFill>
              </a:rPr>
              <a:t>Българска академия на науките</a:t>
            </a:r>
            <a:endParaRPr lang="fr-FR" altLang="fr-FR" sz="1200" dirty="0">
              <a:solidFill>
                <a:srgbClr val="003366"/>
              </a:solidFill>
            </a:endParaRPr>
          </a:p>
          <a:p>
            <a:pPr lvl="2" eaLnBrk="1" hangingPunct="1">
              <a:lnSpc>
                <a:spcPct val="110000"/>
              </a:lnSpc>
              <a:buFont typeface="Wingdings" panose="05000000000000000000" pitchFamily="2" charset="2"/>
              <a:buChar char="Ø"/>
            </a:pPr>
            <a:r>
              <a:rPr lang="bg-BG" altLang="fr-FR" sz="1200" dirty="0">
                <a:solidFill>
                  <a:srgbClr val="003366"/>
                </a:solidFill>
              </a:rPr>
              <a:t>Факултет по физика</a:t>
            </a:r>
            <a:r>
              <a:rPr lang="fr-FR" altLang="fr-FR" sz="1200" dirty="0">
                <a:solidFill>
                  <a:srgbClr val="003366"/>
                </a:solidFill>
              </a:rPr>
              <a:t>,</a:t>
            </a:r>
            <a:r>
              <a:rPr lang="bg-BG" altLang="fr-FR" sz="1200" dirty="0">
                <a:solidFill>
                  <a:srgbClr val="003366"/>
                </a:solidFill>
              </a:rPr>
              <a:t> </a:t>
            </a:r>
            <a:r>
              <a:rPr lang="bg-BG" altLang="en-US" sz="1200" dirty="0">
                <a:solidFill>
                  <a:srgbClr val="003366"/>
                </a:solidFill>
              </a:rPr>
              <a:t>Софийски Университет Св.Климент Охридски</a:t>
            </a:r>
            <a:r>
              <a:rPr lang="bg-BG" altLang="fr-FR" sz="1200" dirty="0">
                <a:solidFill>
                  <a:srgbClr val="003366"/>
                </a:solidFill>
              </a:rPr>
              <a:t> </a:t>
            </a:r>
            <a:endParaRPr lang="en-GB" altLang="fr-FR" sz="1200" dirty="0">
              <a:solidFill>
                <a:srgbClr val="003366"/>
              </a:solidFill>
            </a:endParaRPr>
          </a:p>
          <a:p>
            <a:pPr lvl="2" eaLnBrk="1" hangingPunct="1">
              <a:lnSpc>
                <a:spcPct val="110000"/>
              </a:lnSpc>
              <a:buFont typeface="Wingdings" panose="05000000000000000000" pitchFamily="2" charset="2"/>
              <a:buChar char="Ø"/>
            </a:pPr>
            <a:r>
              <a:rPr lang="ru-RU" altLang="en-US" sz="1200" dirty="0">
                <a:solidFill>
                  <a:srgbClr val="003366"/>
                </a:solidFill>
              </a:rPr>
              <a:t>Институт по Роботика</a:t>
            </a:r>
            <a:r>
              <a:rPr lang="fr-FR" altLang="fr-FR" sz="1200" dirty="0">
                <a:solidFill>
                  <a:srgbClr val="003366"/>
                </a:solidFill>
              </a:rPr>
              <a:t>, </a:t>
            </a:r>
            <a:r>
              <a:rPr lang="bg-BG" altLang="fr-FR" sz="1200" dirty="0">
                <a:solidFill>
                  <a:srgbClr val="003366"/>
                </a:solidFill>
              </a:rPr>
              <a:t>Българска Академия на Науките </a:t>
            </a:r>
            <a:endParaRPr lang="en-GB" altLang="fr-FR" dirty="0">
              <a:solidFill>
                <a:srgbClr val="003366"/>
              </a:solidFill>
            </a:endParaRPr>
          </a:p>
          <a:p>
            <a:pPr eaLnBrk="1" hangingPunct="1">
              <a:lnSpc>
                <a:spcPct val="110000"/>
              </a:lnSpc>
              <a:spcBef>
                <a:spcPts val="1200"/>
              </a:spcBef>
              <a:buFont typeface="Wingdings" panose="05000000000000000000" pitchFamily="2" charset="2"/>
              <a:buChar char="§"/>
            </a:pPr>
            <a:r>
              <a:rPr lang="ru-RU" altLang="fr-FR" sz="1350" dirty="0">
                <a:solidFill>
                  <a:srgbClr val="003366"/>
                </a:solidFill>
              </a:rPr>
              <a:t>Български специалисти са много активни по проекти </a:t>
            </a:r>
            <a:br>
              <a:rPr lang="ru-RU" altLang="fr-FR" sz="1350" dirty="0">
                <a:solidFill>
                  <a:srgbClr val="003366"/>
                </a:solidFill>
              </a:rPr>
            </a:br>
            <a:r>
              <a:rPr lang="ru-RU" altLang="fr-FR" sz="1350" dirty="0">
                <a:solidFill>
                  <a:srgbClr val="003366"/>
                </a:solidFill>
              </a:rPr>
              <a:t>свързани с LHC Computing Grid LCG, EGEE и SEEGRID</a:t>
            </a:r>
          </a:p>
          <a:p>
            <a:pPr eaLnBrk="1" hangingPunct="1">
              <a:lnSpc>
                <a:spcPct val="110000"/>
              </a:lnSpc>
              <a:buFont typeface="Wingdings" panose="05000000000000000000" pitchFamily="2" charset="2"/>
              <a:buChar char="§"/>
            </a:pPr>
            <a:r>
              <a:rPr lang="en-US" altLang="fr-FR" sz="1350" dirty="0">
                <a:solidFill>
                  <a:srgbClr val="003366"/>
                </a:solidFill>
              </a:rPr>
              <a:t>ATLAS, ALICE, NA61, NA62, ISOLDE</a:t>
            </a:r>
            <a:endParaRPr lang="ru-RU" altLang="fr-FR" sz="1350" dirty="0">
              <a:solidFill>
                <a:srgbClr val="003366"/>
              </a:solidFill>
            </a:endParaRPr>
          </a:p>
          <a:p>
            <a:pPr eaLnBrk="1" hangingPunct="1">
              <a:lnSpc>
                <a:spcPct val="150000"/>
              </a:lnSpc>
              <a:buFontTx/>
              <a:buNone/>
            </a:pPr>
            <a:endParaRPr lang="fr-FR" altLang="fr-FR" sz="1350" dirty="0">
              <a:solidFill>
                <a:schemeClr val="hlink"/>
              </a:solidFill>
            </a:endParaRPr>
          </a:p>
        </p:txBody>
      </p:sp>
      <p:sp>
        <p:nvSpPr>
          <p:cNvPr id="20482" name="Rectangle 2"/>
          <p:cNvSpPr>
            <a:spLocks noGrp="1" noChangeArrowheads="1"/>
          </p:cNvSpPr>
          <p:nvPr>
            <p:ph type="title" idx="4294967295"/>
          </p:nvPr>
        </p:nvSpPr>
        <p:spPr>
          <a:xfrm>
            <a:off x="3365938" y="33338"/>
            <a:ext cx="5778062" cy="321386"/>
          </a:xfrm>
        </p:spPr>
        <p:txBody>
          <a:bodyPr vert="horz" lIns="68580" tIns="34290" rIns="68580" bIns="34290" anchor="ct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a:solidFill>
                  <a:srgbClr val="002F53"/>
                </a:solidFill>
                <a:effectLst>
                  <a:outerShdw blurRad="38100" dist="38100" dir="2700000" algn="tl">
                    <a:srgbClr val="C0C0C0"/>
                  </a:outerShdw>
                </a:effectLst>
              </a:rPr>
              <a:t> </a:t>
            </a:r>
          </a:p>
        </p:txBody>
      </p:sp>
      <p:pic>
        <p:nvPicPr>
          <p:cNvPr id="15667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769" y="52388"/>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6678" name="Group 7"/>
          <p:cNvGrpSpPr>
            <a:grpSpLocks/>
          </p:cNvGrpSpPr>
          <p:nvPr/>
        </p:nvGrpSpPr>
        <p:grpSpPr bwMode="auto">
          <a:xfrm>
            <a:off x="2144428" y="3545681"/>
            <a:ext cx="4433888" cy="1597819"/>
            <a:chOff x="3225734" y="4114800"/>
            <a:chExt cx="5842066" cy="2133600"/>
          </a:xfrm>
        </p:grpSpPr>
        <p:pic>
          <p:nvPicPr>
            <p:cNvPr id="10" name="Picture 9" descr="0808022_01-A4-at-144-dpi.jpg"/>
            <p:cNvPicPr>
              <a:picLocks noChangeAspect="1"/>
            </p:cNvPicPr>
            <p:nvPr/>
          </p:nvPicPr>
          <p:blipFill>
            <a:blip r:embed="rId4"/>
            <a:stretch>
              <a:fillRect/>
            </a:stretch>
          </p:blipFill>
          <p:spPr>
            <a:xfrm>
              <a:off x="3225734" y="4114800"/>
              <a:ext cx="2842595" cy="2133600"/>
            </a:xfrm>
            <a:prstGeom prst="rect">
              <a:avLst/>
            </a:prstGeom>
            <a:effectLst>
              <a:outerShdw blurRad="50800" dist="38100" dir="2700000">
                <a:srgbClr val="000000">
                  <a:alpha val="43000"/>
                </a:srgbClr>
              </a:outerShdw>
            </a:effectLst>
          </p:spPr>
        </p:pic>
        <p:pic>
          <p:nvPicPr>
            <p:cNvPr id="11" name="Picture 10" descr="oreach-2005-011.jpg"/>
            <p:cNvPicPr>
              <a:picLocks noChangeAspect="1"/>
            </p:cNvPicPr>
            <p:nvPr/>
          </p:nvPicPr>
          <p:blipFill>
            <a:blip r:embed="rId5"/>
            <a:stretch>
              <a:fillRect/>
            </a:stretch>
          </p:blipFill>
          <p:spPr>
            <a:xfrm>
              <a:off x="6223636" y="4114800"/>
              <a:ext cx="2844164" cy="2133600"/>
            </a:xfrm>
            <a:prstGeom prst="rect">
              <a:avLst/>
            </a:prstGeom>
            <a:effectLst>
              <a:outerShdw blurRad="50800" dist="38100" dir="2700000">
                <a:srgbClr val="000000">
                  <a:alpha val="43000"/>
                </a:srgbClr>
              </a:outerShdw>
            </a:effectLst>
          </p:spPr>
        </p:pic>
      </p:grpSp>
      <p:pic>
        <p:nvPicPr>
          <p:cNvPr id="12" name="Picture 9" descr="CMS-Color"/>
          <p:cNvPicPr>
            <a:picLocks noChangeAspect="1" noChangeArrowheads="1"/>
          </p:cNvPicPr>
          <p:nvPr/>
        </p:nvPicPr>
        <p:blipFill>
          <a:blip r:embed="rId6"/>
          <a:srcRect/>
          <a:stretch>
            <a:fillRect/>
          </a:stretch>
        </p:blipFill>
        <p:spPr bwMode="auto">
          <a:xfrm>
            <a:off x="7200900" y="1113235"/>
            <a:ext cx="677466" cy="678656"/>
          </a:xfrm>
          <a:prstGeom prst="rect">
            <a:avLst/>
          </a:prstGeom>
          <a:noFill/>
          <a:ln w="9525">
            <a:noFill/>
            <a:miter lim="800000"/>
            <a:headEnd/>
            <a:tailEnd/>
          </a:ln>
          <a:effectLst>
            <a:outerShdw blurRad="50800" dist="38100" dir="2700000" algn="br">
              <a:srgbClr val="000000">
                <a:alpha val="43000"/>
              </a:srgbClr>
            </a:outerShdw>
          </a:effectLst>
        </p:spPr>
      </p:pic>
      <p:pic>
        <p:nvPicPr>
          <p:cNvPr id="156683" name="Picture 13" descr="DSC_171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67502" y="1902259"/>
            <a:ext cx="2106821" cy="323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153942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sz="half" idx="4294967295"/>
          </p:nvPr>
        </p:nvSpPr>
        <p:spPr>
          <a:xfrm>
            <a:off x="483220" y="655638"/>
            <a:ext cx="8660780" cy="1577347"/>
          </a:xfrm>
        </p:spPr>
        <p:txBody>
          <a:bodyPr vert="horz" lIns="34290" rIns="34290">
            <a:normAutofit/>
          </a:bodyPr>
          <a:lstStyle/>
          <a:p>
            <a:pPr>
              <a:lnSpc>
                <a:spcPct val="125000"/>
              </a:lnSpc>
            </a:pPr>
            <a:r>
              <a:rPr lang="ru-RU" altLang="fr-FR" sz="1500" dirty="0"/>
              <a:t>България става официална страна член на CERN след като ратифицира Конвенцията за членство в CERN и предава договора на UNESCO на 11 юни 1999г.</a:t>
            </a:r>
            <a:br>
              <a:rPr lang="ru-RU" altLang="fr-FR" sz="1500" dirty="0"/>
            </a:br>
            <a:endParaRPr lang="ru-RU" altLang="fr-FR" sz="1500" dirty="0"/>
          </a:p>
          <a:p>
            <a:pPr>
              <a:lnSpc>
                <a:spcPct val="125000"/>
              </a:lnSpc>
            </a:pPr>
            <a:r>
              <a:rPr lang="ru-RU" altLang="fr-FR" sz="1500" dirty="0"/>
              <a:t>113 сесия на Съвета за управление на CERN (CERN Council) – българското знаме е издигнато до знамената на останалите 19 страни членки</a:t>
            </a:r>
            <a:r>
              <a:rPr lang="en-US" altLang="fr-FR" sz="1500" dirty="0"/>
              <a:t>.</a:t>
            </a:r>
            <a:endParaRPr lang="en-GB" altLang="fr-FR" sz="1650" dirty="0">
              <a:solidFill>
                <a:schemeClr val="bg2"/>
              </a:solidFill>
            </a:endParaRPr>
          </a:p>
        </p:txBody>
      </p:sp>
      <p:pic>
        <p:nvPicPr>
          <p:cNvPr id="778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30" y="56555"/>
            <a:ext cx="702469" cy="46791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9" descr="9906037_04-A5-at-72-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799" y="2258193"/>
            <a:ext cx="3521135" cy="2365845"/>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10" descr="9906046_13-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6196" y="2258194"/>
            <a:ext cx="3558523" cy="236584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457450" y="83765"/>
            <a:ext cx="5229457" cy="415498"/>
          </a:xfrm>
          <a:prstGeom prst="rect">
            <a:avLst/>
          </a:prstGeom>
          <a:noFill/>
        </p:spPr>
        <p:txBody>
          <a:bodyPr wrap="square" rtlCol="0">
            <a:spAutoFit/>
          </a:bodyPr>
          <a:lstStyle/>
          <a:p>
            <a:r>
              <a:rPr lang="ru-RU" sz="2100" b="1" i="1" dirty="0"/>
              <a:t>България - 20 страна член на CERN </a:t>
            </a:r>
            <a:endParaRPr lang="en-GB" sz="2100" b="1" i="1" dirty="0"/>
          </a:p>
        </p:txBody>
      </p:sp>
    </p:spTree>
    <p:extLst>
      <p:ext uri="{BB962C8B-B14F-4D97-AF65-F5344CB8AC3E}">
        <p14:creationId xmlns:p14="http://schemas.microsoft.com/office/powerpoint/2010/main" val="6691299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337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2528888" y="33339"/>
            <a:ext cx="6615112" cy="371264"/>
          </a:xfrm>
        </p:spPr>
        <p:txBody>
          <a:bodyPr>
            <a:normAutofit fontScale="90000"/>
          </a:bodyPr>
          <a:lstStyle/>
          <a:p>
            <a:pPr eaLnBrk="1" hangingPunct="1">
              <a:defRPr/>
            </a:pPr>
            <a:r>
              <a:rPr lang="en-US" sz="2400" b="1" i="1" dirty="0" err="1">
                <a:solidFill>
                  <a:srgbClr val="002F53"/>
                </a:solidFill>
                <a:effectLst>
                  <a:outerShdw blurRad="38100" dist="38100" dir="2700000" algn="tl">
                    <a:srgbClr val="C0C0C0"/>
                  </a:outerShdw>
                </a:effectLst>
              </a:rPr>
              <a:t>Българите</a:t>
            </a:r>
            <a:r>
              <a:rPr lang="en-US" sz="2400" b="1" i="1" dirty="0">
                <a:solidFill>
                  <a:srgbClr val="002F53"/>
                </a:solidFill>
                <a:effectLst>
                  <a:outerShdw blurRad="38100" dist="38100" dir="2700000" algn="tl">
                    <a:srgbClr val="C0C0C0"/>
                  </a:outerShdw>
                </a:effectLst>
              </a:rPr>
              <a:t> в CERN</a:t>
            </a:r>
            <a:r>
              <a:rPr lang="en-US" b="1" i="1" dirty="0">
                <a:solidFill>
                  <a:srgbClr val="002F53"/>
                </a:solidFill>
                <a:effectLst>
                  <a:outerShdw blurRad="38100" dist="38100" dir="2700000" algn="tl">
                    <a:srgbClr val="C0C0C0"/>
                  </a:outerShdw>
                </a:effectLst>
              </a:rPr>
              <a:t> </a:t>
            </a:r>
          </a:p>
        </p:txBody>
      </p:sp>
      <p:sp>
        <p:nvSpPr>
          <p:cNvPr id="158723" name="Rectangle 3"/>
          <p:cNvSpPr>
            <a:spLocks noGrp="1" noChangeArrowheads="1"/>
          </p:cNvSpPr>
          <p:nvPr>
            <p:ph type="body" sz="half" idx="4294967295"/>
          </p:nvPr>
        </p:nvSpPr>
        <p:spPr>
          <a:xfrm>
            <a:off x="0" y="760193"/>
            <a:ext cx="8095593" cy="4242020"/>
          </a:xfrm>
        </p:spPr>
        <p:txBody>
          <a:bodyPr vert="horz" lIns="34290" rIns="34290">
            <a:normAutofit/>
          </a:bodyPr>
          <a:lstStyle/>
          <a:p>
            <a:pPr lvl="1" eaLnBrk="1" hangingPunct="1">
              <a:lnSpc>
                <a:spcPct val="125000"/>
              </a:lnSpc>
              <a:buClr>
                <a:schemeClr val="hlink"/>
              </a:buClr>
              <a:buSzPct val="120000"/>
              <a:buFont typeface="Wingdings" panose="05000000000000000000" pitchFamily="2" charset="2"/>
              <a:buChar char="ü"/>
            </a:pPr>
            <a:endParaRPr lang="en-GB" altLang="fr-FR" sz="750" dirty="0">
              <a:solidFill>
                <a:srgbClr val="003366"/>
              </a:solidFill>
            </a:endParaRPr>
          </a:p>
          <a:p>
            <a:pPr eaLnBrk="1" hangingPunct="1">
              <a:lnSpc>
                <a:spcPct val="125000"/>
              </a:lnSpc>
              <a:buClr>
                <a:schemeClr val="hlink"/>
              </a:buClr>
              <a:buFont typeface="Wingdings" panose="05000000000000000000" pitchFamily="2" charset="2"/>
              <a:buChar char="§"/>
            </a:pPr>
            <a:r>
              <a:rPr lang="bg-BG" altLang="fr-FR" sz="1500" dirty="0">
                <a:solidFill>
                  <a:srgbClr val="003366"/>
                </a:solidFill>
              </a:rPr>
              <a:t>202</a:t>
            </a:r>
            <a:r>
              <a:rPr lang="en-US" altLang="fr-FR" sz="1500" dirty="0">
                <a:solidFill>
                  <a:srgbClr val="003366"/>
                </a:solidFill>
              </a:rPr>
              <a:t>4</a:t>
            </a:r>
            <a:r>
              <a:rPr lang="bg-BG" altLang="fr-FR" sz="1500" dirty="0">
                <a:solidFill>
                  <a:srgbClr val="003366"/>
                </a:solidFill>
              </a:rPr>
              <a:t> статистика</a:t>
            </a:r>
            <a:endParaRPr lang="en-GB" altLang="fr-FR" sz="15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Служители на </a:t>
            </a:r>
            <a:r>
              <a:rPr lang="en-GB" altLang="fr-FR" sz="1300" dirty="0">
                <a:solidFill>
                  <a:srgbClr val="003366"/>
                </a:solidFill>
              </a:rPr>
              <a:t>CERN (staff)</a:t>
            </a:r>
            <a:r>
              <a:rPr lang="fr-FR" altLang="fr-FR" sz="1300" dirty="0">
                <a:solidFill>
                  <a:srgbClr val="003366"/>
                </a:solidFill>
              </a:rPr>
              <a:t> - 1</a:t>
            </a:r>
            <a:r>
              <a:rPr lang="en-US" altLang="fr-FR" sz="1300" dirty="0">
                <a:solidFill>
                  <a:srgbClr val="003366"/>
                </a:solidFill>
              </a:rPr>
              <a:t>3</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Млади специалисти</a:t>
            </a:r>
            <a:r>
              <a:rPr lang="en-GB" altLang="fr-FR" sz="1300" dirty="0">
                <a:solidFill>
                  <a:srgbClr val="003366"/>
                </a:solidFill>
              </a:rPr>
              <a:t> (fellows, graduates)</a:t>
            </a:r>
            <a:r>
              <a:rPr lang="bg-BG" altLang="fr-FR" sz="1300" dirty="0">
                <a:solidFill>
                  <a:srgbClr val="003366"/>
                </a:solidFill>
              </a:rPr>
              <a:t> </a:t>
            </a:r>
            <a:r>
              <a:rPr lang="fr-FR" altLang="fr-FR" sz="1300" dirty="0">
                <a:solidFill>
                  <a:srgbClr val="003366"/>
                </a:solidFill>
              </a:rPr>
              <a:t>– </a:t>
            </a:r>
            <a:r>
              <a:rPr lang="en-US" altLang="fr-FR" sz="1300" dirty="0">
                <a:solidFill>
                  <a:srgbClr val="003366"/>
                </a:solidFill>
              </a:rPr>
              <a:t>7</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az-Cyrl-AZ" altLang="fr-FR" sz="1300" dirty="0">
                <a:solidFill>
                  <a:srgbClr val="003366"/>
                </a:solidFill>
              </a:rPr>
              <a:t>Асоциирани</a:t>
            </a:r>
            <a:r>
              <a:rPr lang="fr-FR" altLang="fr-FR" sz="1300" dirty="0">
                <a:solidFill>
                  <a:srgbClr val="003366"/>
                </a:solidFill>
              </a:rPr>
              <a:t> </a:t>
            </a:r>
            <a:r>
              <a:rPr lang="fr-FR" altLang="fr-FR" sz="1300" dirty="0" err="1">
                <a:solidFill>
                  <a:srgbClr val="003366"/>
                </a:solidFill>
              </a:rPr>
              <a:t>сътрудни</a:t>
            </a:r>
            <a:r>
              <a:rPr lang="bg-BG" altLang="fr-FR" sz="1300" dirty="0">
                <a:solidFill>
                  <a:srgbClr val="003366"/>
                </a:solidFill>
              </a:rPr>
              <a:t>ци</a:t>
            </a:r>
            <a:r>
              <a:rPr lang="en-US" altLang="fr-FR" sz="1300" dirty="0">
                <a:solidFill>
                  <a:srgbClr val="003366"/>
                </a:solidFill>
              </a:rPr>
              <a:t> </a:t>
            </a:r>
            <a:br>
              <a:rPr lang="en-US" altLang="fr-FR" sz="1300" dirty="0">
                <a:solidFill>
                  <a:srgbClr val="003366"/>
                </a:solidFill>
              </a:rPr>
            </a:br>
            <a:r>
              <a:rPr lang="en-US" altLang="fr-FR" sz="1300" dirty="0">
                <a:solidFill>
                  <a:srgbClr val="003366"/>
                </a:solidFill>
              </a:rPr>
              <a:t>(project, cooperation associates)</a:t>
            </a:r>
            <a:r>
              <a:rPr lang="fr-FR" altLang="fr-FR" sz="1300" dirty="0">
                <a:solidFill>
                  <a:srgbClr val="003366"/>
                </a:solidFill>
              </a:rPr>
              <a:t> - </a:t>
            </a:r>
            <a:r>
              <a:rPr lang="en-GB" altLang="fr-FR" sz="1300" dirty="0">
                <a:solidFill>
                  <a:srgbClr val="003366"/>
                </a:solidFill>
              </a:rPr>
              <a:t>6</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Технически студенти (</a:t>
            </a:r>
            <a:r>
              <a:rPr lang="en-US" altLang="fr-FR" sz="1300" dirty="0">
                <a:solidFill>
                  <a:srgbClr val="003366"/>
                </a:solidFill>
              </a:rPr>
              <a:t>technical students</a:t>
            </a:r>
            <a:r>
              <a:rPr lang="bg-BG" altLang="fr-FR" sz="1300" dirty="0">
                <a:solidFill>
                  <a:srgbClr val="003366"/>
                </a:solidFill>
              </a:rPr>
              <a:t>) – </a:t>
            </a:r>
            <a:r>
              <a:rPr lang="en-US" altLang="fr-FR" sz="1300" dirty="0">
                <a:solidFill>
                  <a:srgbClr val="003366"/>
                </a:solidFill>
              </a:rPr>
              <a:t>1</a:t>
            </a:r>
          </a:p>
          <a:p>
            <a:pPr lvl="1">
              <a:lnSpc>
                <a:spcPct val="125000"/>
              </a:lnSpc>
              <a:buClr>
                <a:schemeClr val="hlink"/>
              </a:buClr>
              <a:buSzPct val="120000"/>
              <a:buFont typeface="Arial" panose="020B0604020202020204" pitchFamily="34" charset="0"/>
              <a:buChar char="•"/>
            </a:pPr>
            <a:r>
              <a:rPr lang="bg-BG" altLang="fr-FR" sz="1300" dirty="0">
                <a:solidFill>
                  <a:srgbClr val="003366"/>
                </a:solidFill>
              </a:rPr>
              <a:t>Докторанти - 1</a:t>
            </a:r>
            <a:endParaRPr lang="en-US"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Участници по проекти </a:t>
            </a:r>
            <a:br>
              <a:rPr lang="bg-BG" altLang="fr-FR" sz="1300" dirty="0">
                <a:solidFill>
                  <a:srgbClr val="003366"/>
                </a:solidFill>
              </a:rPr>
            </a:br>
            <a:r>
              <a:rPr lang="bg-BG" altLang="fr-FR" sz="1300" dirty="0">
                <a:solidFill>
                  <a:srgbClr val="003366"/>
                </a:solidFill>
              </a:rPr>
              <a:t>(потребители – </a:t>
            </a:r>
            <a:r>
              <a:rPr lang="en-GB" altLang="fr-FR" sz="1300" dirty="0">
                <a:solidFill>
                  <a:srgbClr val="003366"/>
                </a:solidFill>
              </a:rPr>
              <a:t>users &amp; visiting scientists)</a:t>
            </a:r>
            <a:r>
              <a:rPr lang="bg-BG" altLang="fr-FR" sz="1300" dirty="0">
                <a:solidFill>
                  <a:srgbClr val="003366"/>
                </a:solidFill>
              </a:rPr>
              <a:t> - </a:t>
            </a:r>
            <a:r>
              <a:rPr lang="en-US" altLang="fr-FR" sz="1300" dirty="0">
                <a:solidFill>
                  <a:srgbClr val="003366"/>
                </a:solidFill>
              </a:rPr>
              <a:t>46</a:t>
            </a:r>
            <a:endParaRPr lang="en-US" altLang="en-US" sz="1300" dirty="0">
              <a:solidFill>
                <a:srgbClr val="003366"/>
              </a:solidFill>
            </a:endParaRPr>
          </a:p>
        </p:txBody>
      </p:sp>
      <p:pic>
        <p:nvPicPr>
          <p:cNvPr id="15872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534" y="54769"/>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0" name="Picture 10" descr="0510037_02-A4-at-144-dpi.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5616" y="666853"/>
            <a:ext cx="3309996" cy="2156040"/>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1" name="Picture 9" descr="0510037_01-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4358" y="2939512"/>
            <a:ext cx="3309642" cy="215604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94598"/>
      </p:ext>
    </p:extLst>
  </p:cSld>
  <p:clrMapOvr>
    <a:masterClrMapping/>
  </p:clrMapOvr>
  <p:transition/>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34811</TotalTime>
  <Words>5563</Words>
  <Application>Microsoft Office PowerPoint</Application>
  <PresentationFormat>On-screen Show (16:9)</PresentationFormat>
  <Paragraphs>579</Paragraphs>
  <Slides>54</Slides>
  <Notes>26</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54</vt:i4>
      </vt:variant>
    </vt:vector>
  </HeadingPairs>
  <TitlesOfParts>
    <vt:vector size="70" baseType="lpstr">
      <vt:lpstr>Arial Unicode MS</vt:lpstr>
      <vt:lpstr>MS PGothic</vt:lpstr>
      <vt:lpstr>Arial</vt:lpstr>
      <vt:lpstr>Calibri</vt:lpstr>
      <vt:lpstr>Cambria</vt:lpstr>
      <vt:lpstr>Century Gothic</vt:lpstr>
      <vt:lpstr>Helvetica</vt:lpstr>
      <vt:lpstr>Lucida Grande</vt:lpstr>
      <vt:lpstr>Monotype Sorts</vt:lpstr>
      <vt:lpstr>Tahoma</vt:lpstr>
      <vt:lpstr>Times</vt:lpstr>
      <vt:lpstr>Verdana</vt:lpstr>
      <vt:lpstr>Wingdings</vt:lpstr>
      <vt:lpstr>Wingdings 2</vt:lpstr>
      <vt:lpstr>ヒラギノ角ゴ ProN W3</vt:lpstr>
      <vt:lpstr>CERNCorporate16-9</vt:lpstr>
      <vt:lpstr>PowerPoint Presentation</vt:lpstr>
      <vt:lpstr>PowerPoint Presentation</vt:lpstr>
      <vt:lpstr>PowerPoint Presentation</vt:lpstr>
      <vt:lpstr>PowerPoint Presentation</vt:lpstr>
      <vt:lpstr>PowerPoint Presentation</vt:lpstr>
      <vt:lpstr>България – колаборатор с CERN </vt:lpstr>
      <vt:lpstr>България – колаборатор с CERN </vt:lpstr>
      <vt:lpstr>PowerPoint Presentation</vt:lpstr>
      <vt:lpstr>Българите в CERN </vt:lpstr>
      <vt:lpstr>PowerPoint Presentation</vt:lpstr>
      <vt:lpstr>Глобални Научни проекти</vt:lpstr>
      <vt:lpstr>PowerPoint Presentation</vt:lpstr>
      <vt:lpstr>Напредък в нашето разбиране за Вселената</vt:lpstr>
      <vt:lpstr>PowerPoint Presentation</vt:lpstr>
      <vt:lpstr>PowerPoint Presentation</vt:lpstr>
      <vt:lpstr>PowerPoint Presentation</vt:lpstr>
      <vt:lpstr>PowerPoint Presentation</vt:lpstr>
      <vt:lpstr>PowerPoint Presentation</vt:lpstr>
      <vt:lpstr>PowerPoint Presentation</vt:lpstr>
      <vt:lpstr>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vt:lpstr>
      <vt:lpstr>LHC достига повече от 1 билион сблъсъка на частици за секунда в детекторите</vt:lpstr>
      <vt:lpstr>PowerPoint Presentation</vt:lpstr>
      <vt:lpstr>ATLAS Каверна</vt:lpstr>
      <vt:lpstr>CMS Детектор</vt:lpstr>
      <vt:lpstr>CMS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 Обединява нации</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Zornitsa Zaharieva</dc:creator>
  <cp:lastModifiedBy>Zornitsa Zaharieva</cp:lastModifiedBy>
  <cp:revision>1200</cp:revision>
  <dcterms:created xsi:type="dcterms:W3CDTF">2017-06-02T10:49:02Z</dcterms:created>
  <dcterms:modified xsi:type="dcterms:W3CDTF">2024-09-15T17:27:19Z</dcterms:modified>
</cp:coreProperties>
</file>