
<file path=[Content_Types].xml><?xml version="1.0" encoding="utf-8"?>
<Types xmlns="http://schemas.openxmlformats.org/package/2006/content-types">
  <Default Extension="bin" ContentType="application/vnd.openxmlformats-officedocument.oleObject"/>
  <Default Extension="gif" ContentType="image/gif"/>
  <Default Extension="jpeg" ContentType="image/jpeg"/>
  <Default Extension="jpg" ContentType="image/jpeg"/>
  <Default Extension="png" ContentType="image/png"/>
  <Default Extension="rels" ContentType="application/vnd.openxmlformats-package.relationships+xml"/>
  <Default Extension="tiff" ContentType="image/tiff"/>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804" r:id="rId2"/>
    <p:sldMasterId id="2147483816" r:id="rId3"/>
  </p:sldMasterIdLst>
  <p:notesMasterIdLst>
    <p:notesMasterId r:id="rId58"/>
  </p:notesMasterIdLst>
  <p:handoutMasterIdLst>
    <p:handoutMasterId r:id="rId59"/>
  </p:handoutMasterIdLst>
  <p:sldIdLst>
    <p:sldId id="642" r:id="rId4"/>
    <p:sldId id="526" r:id="rId5"/>
    <p:sldId id="455" r:id="rId6"/>
    <p:sldId id="475" r:id="rId7"/>
    <p:sldId id="462" r:id="rId8"/>
    <p:sldId id="474" r:id="rId9"/>
    <p:sldId id="643" r:id="rId10"/>
    <p:sldId id="527" r:id="rId11"/>
    <p:sldId id="528" r:id="rId12"/>
    <p:sldId id="353" r:id="rId13"/>
    <p:sldId id="535" r:id="rId14"/>
    <p:sldId id="536" r:id="rId15"/>
    <p:sldId id="540" r:id="rId16"/>
    <p:sldId id="542" r:id="rId17"/>
    <p:sldId id="543" r:id="rId18"/>
    <p:sldId id="545" r:id="rId19"/>
    <p:sldId id="546" r:id="rId20"/>
    <p:sldId id="550" r:id="rId21"/>
    <p:sldId id="551" r:id="rId22"/>
    <p:sldId id="552" r:id="rId23"/>
    <p:sldId id="596" r:id="rId24"/>
    <p:sldId id="595" r:id="rId25"/>
    <p:sldId id="605" r:id="rId26"/>
    <p:sldId id="566" r:id="rId27"/>
    <p:sldId id="619" r:id="rId28"/>
    <p:sldId id="627" r:id="rId29"/>
    <p:sldId id="628" r:id="rId30"/>
    <p:sldId id="629" r:id="rId31"/>
    <p:sldId id="630" r:id="rId32"/>
    <p:sldId id="631" r:id="rId33"/>
    <p:sldId id="633" r:id="rId34"/>
    <p:sldId id="634" r:id="rId35"/>
    <p:sldId id="635" r:id="rId36"/>
    <p:sldId id="636" r:id="rId37"/>
    <p:sldId id="609" r:id="rId38"/>
    <p:sldId id="279" r:id="rId39"/>
    <p:sldId id="258" r:id="rId40"/>
    <p:sldId id="260" r:id="rId41"/>
    <p:sldId id="261" r:id="rId42"/>
    <p:sldId id="262" r:id="rId43"/>
    <p:sldId id="263" r:id="rId44"/>
    <p:sldId id="264" r:id="rId45"/>
    <p:sldId id="265" r:id="rId46"/>
    <p:sldId id="266" r:id="rId47"/>
    <p:sldId id="267" r:id="rId48"/>
    <p:sldId id="268" r:id="rId49"/>
    <p:sldId id="269" r:id="rId50"/>
    <p:sldId id="270" r:id="rId51"/>
    <p:sldId id="272" r:id="rId52"/>
    <p:sldId id="273" r:id="rId53"/>
    <p:sldId id="274" r:id="rId54"/>
    <p:sldId id="275" r:id="rId55"/>
    <p:sldId id="276" r:id="rId56"/>
    <p:sldId id="644" r:id="rId57"/>
  </p:sldIdLst>
  <p:sldSz cx="12192000" cy="6858000"/>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F00"/>
    <a:srgbClr val="009900"/>
    <a:srgbClr val="FF0000"/>
    <a:srgbClr val="0033CC"/>
    <a:srgbClr val="FFCC00"/>
    <a:srgbClr val="FFFF00"/>
    <a:srgbClr val="00CC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D7924C2-9312-4050-B2E6-DF4E3D795C1E}" v="21" dt="2024-07-15T07:58:12.71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097" autoAdjust="0"/>
    <p:restoredTop sz="95921" autoAdjust="0"/>
  </p:normalViewPr>
  <p:slideViewPr>
    <p:cSldViewPr>
      <p:cViewPr varScale="1">
        <p:scale>
          <a:sx n="78" d="100"/>
          <a:sy n="78" d="100"/>
        </p:scale>
        <p:origin x="446" y="72"/>
      </p:cViewPr>
      <p:guideLst>
        <p:guide orient="horz" pos="2160"/>
        <p:guide pos="3840"/>
      </p:guideLst>
    </p:cSldViewPr>
  </p:slideViewPr>
  <p:notesTextViewPr>
    <p:cViewPr>
      <p:scale>
        <a:sx n="100" d="100"/>
        <a:sy n="100" d="100"/>
      </p:scale>
      <p:origin x="0" y="0"/>
    </p:cViewPr>
  </p:notesTextViewPr>
  <p:sorterViewPr>
    <p:cViewPr>
      <p:scale>
        <a:sx n="30" d="100"/>
        <a:sy n="3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63" Type="http://schemas.openxmlformats.org/officeDocument/2006/relationships/tableStyles" Target="tableStyle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notesMaster" Target="notesMasters/notesMaster1.xml"/><Relationship Id="rId5" Type="http://schemas.openxmlformats.org/officeDocument/2006/relationships/slide" Target="slides/slide2.xml"/><Relationship Id="rId61" Type="http://schemas.openxmlformats.org/officeDocument/2006/relationships/viewProps" Target="viewProps.xml"/><Relationship Id="rId19" Type="http://schemas.openxmlformats.org/officeDocument/2006/relationships/slide" Target="slides/slide1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microsoft.com/office/2015/10/relationships/revisionInfo" Target="revisionInfo.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handoutMaster" Target="handoutMasters/handoutMaster1.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hangingPunct="1">
              <a:defRPr sz="1200" smtClean="0"/>
            </a:lvl1pPr>
          </a:lstStyle>
          <a:p>
            <a:pPr>
              <a:defRPr/>
            </a:pPr>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eaLnBrk="1" hangingPunct="1">
              <a:defRPr sz="1200" smtClean="0"/>
            </a:lvl1pPr>
          </a:lstStyle>
          <a:p>
            <a:pPr>
              <a:defRPr/>
            </a:pPr>
            <a:fld id="{5C74CE1E-FCDB-7048-B95D-9B33593C65D0}" type="datetimeFigureOut">
              <a:rPr lang="en-GB"/>
              <a:pPr>
                <a:defRPr/>
              </a:pPr>
              <a:t>15/07/2024</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eaLnBrk="1" hangingPunct="1">
              <a:defRPr sz="1200" smtClean="0"/>
            </a:lvl1pPr>
          </a:lstStyle>
          <a:p>
            <a:pPr>
              <a:defRPr/>
            </a:pPr>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eaLnBrk="1" hangingPunct="1">
              <a:defRPr sz="1200" smtClean="0"/>
            </a:lvl1pPr>
          </a:lstStyle>
          <a:p>
            <a:pPr>
              <a:defRPr/>
            </a:pPr>
            <a:fld id="{4EE87B35-848E-B44C-AA7E-1ED9C10DDF39}" type="slidenum">
              <a:rPr lang="en-GB"/>
              <a:pPr>
                <a:defRPr/>
              </a:pPr>
              <a:t>‹#›</a:t>
            </a:fld>
            <a:endParaRPr lang="en-GB"/>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166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pitchFamily="34" charset="0"/>
              </a:defRPr>
            </a:lvl1pPr>
          </a:lstStyle>
          <a:p>
            <a:pPr>
              <a:defRPr/>
            </a:pPr>
            <a:endParaRPr lang="en-US"/>
          </a:p>
        </p:txBody>
      </p:sp>
      <p:sp>
        <p:nvSpPr>
          <p:cNvPr id="24166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pitchFamily="34" charset="0"/>
              </a:defRPr>
            </a:lvl1pPr>
          </a:lstStyle>
          <a:p>
            <a:pPr>
              <a:defRPr/>
            </a:pPr>
            <a:endParaRPr lang="en-US"/>
          </a:p>
        </p:txBody>
      </p:sp>
      <p:sp>
        <p:nvSpPr>
          <p:cNvPr id="13316" name="Rectangle 4"/>
          <p:cNvSpPr>
            <a:spLocks noGrp="1" noRot="1" noChangeAspect="1" noChangeArrowheads="1" noTextEdit="1"/>
          </p:cNvSpPr>
          <p:nvPr>
            <p:ph type="sldImg" idx="2"/>
          </p:nvPr>
        </p:nvSpPr>
        <p:spPr bwMode="auto">
          <a:xfrm>
            <a:off x="381000" y="685800"/>
            <a:ext cx="6096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24166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4167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pitchFamily="34" charset="0"/>
              </a:defRPr>
            </a:lvl1pPr>
          </a:lstStyle>
          <a:p>
            <a:pPr>
              <a:defRPr/>
            </a:pPr>
            <a:endParaRPr lang="en-US"/>
          </a:p>
        </p:txBody>
      </p:sp>
      <p:sp>
        <p:nvSpPr>
          <p:cNvPr id="24167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E48FEA7F-7DAA-CA40-B336-E7E1D0DA69B4}"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E48FEA7F-7DAA-CA40-B336-E7E1D0DA69B4}" type="slidenum">
              <a:rPr lang="en-US" altLang="en-US" smtClean="0"/>
              <a:pPr>
                <a:defRPr/>
              </a:pPr>
              <a:t>1</a:t>
            </a:fld>
            <a:endParaRPr lang="en-US" altLang="en-US"/>
          </a:p>
        </p:txBody>
      </p:sp>
    </p:spTree>
    <p:extLst>
      <p:ext uri="{BB962C8B-B14F-4D97-AF65-F5344CB8AC3E}">
        <p14:creationId xmlns:p14="http://schemas.microsoft.com/office/powerpoint/2010/main" val="10224160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gc223afb878_0_1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5" name="Google Shape;165;gc223afb878_0_1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Google Shape;170;gc223afb878_0_57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1" name="Google Shape;171;gc223afb878_0_57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Google Shape;183;gc223afb878_0_1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4" name="Google Shape;184;gc223afb878_0_1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Google Shape;192;gc223afb878_0_16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3" name="Google Shape;193;gc223afb878_0_16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gc223afb878_0_18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4" name="Google Shape;214;gc223afb878_0_18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Google Shape;221;gc223afb878_0_2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2" name="Google Shape;222;gc223afb878_0_2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Google Shape;227;gc223afb878_0_2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8" name="Google Shape;228;gc223afb878_0_2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Google Shape;264;gc223afb878_0_297:notes"/>
          <p:cNvSpPr txBox="1">
            <a:spLocks noGrp="1"/>
          </p:cNvSpPr>
          <p:nvPr>
            <p:ph type="body" idx="1"/>
          </p:nvPr>
        </p:nvSpPr>
        <p:spPr>
          <a:xfrm>
            <a:off x="704771" y="4085628"/>
            <a:ext cx="5640300" cy="387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65" name="Google Shape;265;gc223afb878_0_297:notes"/>
          <p:cNvSpPr>
            <a:spLocks noGrp="1" noRot="1" noChangeAspect="1"/>
          </p:cNvSpPr>
          <p:nvPr>
            <p:ph type="sldImg" idx="2"/>
          </p:nvPr>
        </p:nvSpPr>
        <p:spPr>
          <a:xfrm>
            <a:off x="658813" y="654050"/>
            <a:ext cx="5732462" cy="3224213"/>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5"/>
        <p:cNvGrpSpPr/>
        <p:nvPr/>
      </p:nvGrpSpPr>
      <p:grpSpPr>
        <a:xfrm>
          <a:off x="0" y="0"/>
          <a:ext cx="0" cy="0"/>
          <a:chOff x="0" y="0"/>
          <a:chExt cx="0" cy="0"/>
        </a:xfrm>
      </p:grpSpPr>
      <p:sp>
        <p:nvSpPr>
          <p:cNvPr id="276" name="Google Shape;276;gc223afb878_0_5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7" name="Google Shape;277;gc223afb878_0_5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2"/>
        <p:cNvGrpSpPr/>
        <p:nvPr/>
      </p:nvGrpSpPr>
      <p:grpSpPr>
        <a:xfrm>
          <a:off x="0" y="0"/>
          <a:ext cx="0" cy="0"/>
          <a:chOff x="0" y="0"/>
          <a:chExt cx="0" cy="0"/>
        </a:xfrm>
      </p:grpSpPr>
      <p:sp>
        <p:nvSpPr>
          <p:cNvPr id="283" name="Google Shape;283;gc223afb878_0_5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4" name="Google Shape;284;gc223afb878_0_5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E48FEA7F-7DAA-CA40-B336-E7E1D0DA69B4}" type="slidenum">
              <a:rPr lang="en-US" altLang="en-US" smtClean="0"/>
              <a:pPr>
                <a:defRPr/>
              </a:pPr>
              <a:t>21</a:t>
            </a:fld>
            <a:endParaRPr lang="en-US" altLang="en-US"/>
          </a:p>
        </p:txBody>
      </p:sp>
    </p:spTree>
    <p:extLst>
      <p:ext uri="{BB962C8B-B14F-4D97-AF65-F5344CB8AC3E}">
        <p14:creationId xmlns:p14="http://schemas.microsoft.com/office/powerpoint/2010/main" val="41230047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p:cNvGrpSpPr/>
        <p:nvPr/>
      </p:nvGrpSpPr>
      <p:grpSpPr>
        <a:xfrm>
          <a:off x="0" y="0"/>
          <a:ext cx="0" cy="0"/>
          <a:chOff x="0" y="0"/>
          <a:chExt cx="0" cy="0"/>
        </a:xfrm>
      </p:grpSpPr>
      <p:sp>
        <p:nvSpPr>
          <p:cNvPr id="289" name="Google Shape;289;gc223afb878_0_363:notes"/>
          <p:cNvSpPr txBox="1">
            <a:spLocks noGrp="1"/>
          </p:cNvSpPr>
          <p:nvPr>
            <p:ph type="body" idx="1"/>
          </p:nvPr>
        </p:nvSpPr>
        <p:spPr>
          <a:xfrm>
            <a:off x="704771" y="4085628"/>
            <a:ext cx="5640300" cy="387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90" name="Google Shape;290;gc223afb878_0_363:notes"/>
          <p:cNvSpPr>
            <a:spLocks noGrp="1" noRot="1" noChangeAspect="1"/>
          </p:cNvSpPr>
          <p:nvPr>
            <p:ph type="sldImg" idx="2"/>
          </p:nvPr>
        </p:nvSpPr>
        <p:spPr>
          <a:xfrm>
            <a:off x="658813" y="654050"/>
            <a:ext cx="5732462" cy="3224213"/>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8"/>
        <p:cNvGrpSpPr/>
        <p:nvPr/>
      </p:nvGrpSpPr>
      <p:grpSpPr>
        <a:xfrm>
          <a:off x="0" y="0"/>
          <a:ext cx="0" cy="0"/>
          <a:chOff x="0" y="0"/>
          <a:chExt cx="0" cy="0"/>
        </a:xfrm>
      </p:grpSpPr>
      <p:sp>
        <p:nvSpPr>
          <p:cNvPr id="299" name="Google Shape;299;gc223afb878_0_38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0" name="Google Shape;300;gc223afb878_0_38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E48FEA7F-7DAA-CA40-B336-E7E1D0DA69B4}" type="slidenum">
              <a:rPr lang="en-US" altLang="en-US" smtClean="0"/>
              <a:pPr>
                <a:defRPr/>
              </a:pPr>
              <a:t>22</a:t>
            </a:fld>
            <a:endParaRPr lang="en-US" altLang="en-US"/>
          </a:p>
        </p:txBody>
      </p:sp>
    </p:spTree>
    <p:extLst>
      <p:ext uri="{BB962C8B-B14F-4D97-AF65-F5344CB8AC3E}">
        <p14:creationId xmlns:p14="http://schemas.microsoft.com/office/powerpoint/2010/main" val="4188357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1"/>
        <p:cNvGrpSpPr/>
        <p:nvPr/>
      </p:nvGrpSpPr>
      <p:grpSpPr>
        <a:xfrm>
          <a:off x="0" y="0"/>
          <a:ext cx="0" cy="0"/>
          <a:chOff x="0" y="0"/>
          <a:chExt cx="0" cy="0"/>
        </a:xfrm>
      </p:grpSpPr>
      <p:sp>
        <p:nvSpPr>
          <p:cNvPr id="322" name="Google Shape;322;gc19b2fa034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3" name="Google Shape;323;gc19b2fa034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Google Shape;74;gbdd41be123_0_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5" name="Google Shape;75;gbdd41be123_0_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c223afb878_0_29:notes"/>
          <p:cNvSpPr txBox="1">
            <a:spLocks noGrp="1"/>
          </p:cNvSpPr>
          <p:nvPr>
            <p:ph type="body" idx="1"/>
          </p:nvPr>
        </p:nvSpPr>
        <p:spPr>
          <a:xfrm>
            <a:off x="704771" y="4085628"/>
            <a:ext cx="5640300" cy="387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6" name="Google Shape;106;gc223afb878_0_29:notes"/>
          <p:cNvSpPr>
            <a:spLocks noGrp="1" noRot="1" noChangeAspect="1"/>
          </p:cNvSpPr>
          <p:nvPr>
            <p:ph type="sldImg" idx="2"/>
          </p:nvPr>
        </p:nvSpPr>
        <p:spPr>
          <a:xfrm>
            <a:off x="658813" y="654050"/>
            <a:ext cx="5732462" cy="3224213"/>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gc223afb878_0_39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2" name="Google Shape;132;gc223afb878_0_39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gc223afb878_0_1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7" name="Google Shape;147;gc223afb878_0_1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gc223afb878_0_1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7" name="Google Shape;157;gc223afb878_0_1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fld id="{AC500D12-4024-9749-8471-6E416D6B11B8}" type="datetime1">
              <a:rPr lang="en-US" smtClean="0"/>
              <a:t>7/15/2024</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W. Riegler/CERN</a:t>
            </a:r>
          </a:p>
        </p:txBody>
      </p:sp>
      <p:sp>
        <p:nvSpPr>
          <p:cNvPr id="6" name="Rectangle 6"/>
          <p:cNvSpPr>
            <a:spLocks noGrp="1" noChangeArrowheads="1"/>
          </p:cNvSpPr>
          <p:nvPr>
            <p:ph type="sldNum" sz="quarter" idx="12"/>
          </p:nvPr>
        </p:nvSpPr>
        <p:spPr>
          <a:ln/>
        </p:spPr>
        <p:txBody>
          <a:bodyPr/>
          <a:lstStyle>
            <a:lvl1pPr>
              <a:defRPr/>
            </a:lvl1pPr>
          </a:lstStyle>
          <a:p>
            <a:pPr>
              <a:defRPr/>
            </a:pPr>
            <a:fld id="{FF398A59-56BE-E84A-8E7B-9EC114C96D31}" type="slidenum">
              <a:rPr lang="en-US" altLang="en-US"/>
              <a:pPr>
                <a:defRPr/>
              </a:pPr>
              <a:t>‹#›</a:t>
            </a:fld>
            <a:endParaRPr lang="en-US" altLang="en-US"/>
          </a:p>
        </p:txBody>
      </p:sp>
    </p:spTree>
    <p:extLst>
      <p:ext uri="{BB962C8B-B14F-4D97-AF65-F5344CB8AC3E}">
        <p14:creationId xmlns:p14="http://schemas.microsoft.com/office/powerpoint/2010/main" val="3967225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fld id="{BAF1186F-DDB7-9045-9648-D9B541885F98}" type="datetime1">
              <a:rPr lang="en-US" smtClean="0"/>
              <a:t>7/15/2024</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W. Riegler/CERN</a:t>
            </a:r>
          </a:p>
        </p:txBody>
      </p:sp>
      <p:sp>
        <p:nvSpPr>
          <p:cNvPr id="6" name="Rectangle 6"/>
          <p:cNvSpPr>
            <a:spLocks noGrp="1" noChangeArrowheads="1"/>
          </p:cNvSpPr>
          <p:nvPr>
            <p:ph type="sldNum" sz="quarter" idx="12"/>
          </p:nvPr>
        </p:nvSpPr>
        <p:spPr>
          <a:ln/>
        </p:spPr>
        <p:txBody>
          <a:bodyPr/>
          <a:lstStyle>
            <a:lvl1pPr>
              <a:defRPr/>
            </a:lvl1pPr>
          </a:lstStyle>
          <a:p>
            <a:pPr>
              <a:defRPr/>
            </a:pPr>
            <a:fld id="{EFC0F113-C1C8-D046-A772-2DC03CCCB391}" type="slidenum">
              <a:rPr lang="en-US" altLang="en-US"/>
              <a:pPr>
                <a:defRPr/>
              </a:pPr>
              <a:t>‹#›</a:t>
            </a:fld>
            <a:endParaRPr lang="en-US" altLang="en-US"/>
          </a:p>
        </p:txBody>
      </p:sp>
    </p:spTree>
    <p:extLst>
      <p:ext uri="{BB962C8B-B14F-4D97-AF65-F5344CB8AC3E}">
        <p14:creationId xmlns:p14="http://schemas.microsoft.com/office/powerpoint/2010/main" val="15011383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fld id="{9B30BC39-6BDF-2C4A-80C8-D8A3A2073602}" type="datetime1">
              <a:rPr lang="en-US" smtClean="0"/>
              <a:t>7/15/2024</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W. Riegler/CERN</a:t>
            </a:r>
          </a:p>
        </p:txBody>
      </p:sp>
      <p:sp>
        <p:nvSpPr>
          <p:cNvPr id="6" name="Rectangle 6"/>
          <p:cNvSpPr>
            <a:spLocks noGrp="1" noChangeArrowheads="1"/>
          </p:cNvSpPr>
          <p:nvPr>
            <p:ph type="sldNum" sz="quarter" idx="12"/>
          </p:nvPr>
        </p:nvSpPr>
        <p:spPr>
          <a:ln/>
        </p:spPr>
        <p:txBody>
          <a:bodyPr/>
          <a:lstStyle>
            <a:lvl1pPr>
              <a:defRPr/>
            </a:lvl1pPr>
          </a:lstStyle>
          <a:p>
            <a:pPr>
              <a:defRPr/>
            </a:pPr>
            <a:fld id="{FF786E84-0DAD-E94D-A6AC-D6466A6EBD66}" type="slidenum">
              <a:rPr lang="en-US" altLang="en-US"/>
              <a:pPr>
                <a:defRPr/>
              </a:pPr>
              <a:t>‹#›</a:t>
            </a:fld>
            <a:endParaRPr lang="en-US" altLang="en-US"/>
          </a:p>
        </p:txBody>
      </p:sp>
    </p:spTree>
    <p:extLst>
      <p:ext uri="{BB962C8B-B14F-4D97-AF65-F5344CB8AC3E}">
        <p14:creationId xmlns:p14="http://schemas.microsoft.com/office/powerpoint/2010/main" val="9949349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9"/>
        <p:cNvGrpSpPr/>
        <p:nvPr/>
      </p:nvGrpSpPr>
      <p:grpSpPr>
        <a:xfrm>
          <a:off x="0" y="0"/>
          <a:ext cx="0" cy="0"/>
          <a:chOff x="0" y="0"/>
          <a:chExt cx="0" cy="0"/>
        </a:xfrm>
      </p:grpSpPr>
      <p:sp>
        <p:nvSpPr>
          <p:cNvPr id="20" name="Google Shape;20;p4"/>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1" name="Google Shape;21;p4"/>
          <p:cNvSpPr txBox="1">
            <a:spLocks noGrp="1"/>
          </p:cNvSpPr>
          <p:nvPr>
            <p:ph type="body" idx="1"/>
          </p:nvPr>
        </p:nvSpPr>
        <p:spPr>
          <a:xfrm>
            <a:off x="415600" y="1645433"/>
            <a:ext cx="11360800" cy="4446400"/>
          </a:xfrm>
          <a:prstGeom prst="rect">
            <a:avLst/>
          </a:prstGeom>
        </p:spPr>
        <p:txBody>
          <a:bodyPr spcFirstLastPara="1" wrap="square" lIns="91425" tIns="91425" rIns="91425" bIns="91425" anchor="t" anchorCtr="0">
            <a:normAutofit/>
          </a:bodyPr>
          <a:lstStyle>
            <a:lvl1pPr marL="609585" lvl="0" indent="-457189">
              <a:spcBef>
                <a:spcPts val="0"/>
              </a:spcBef>
              <a:spcAft>
                <a:spcPts val="0"/>
              </a:spcAft>
              <a:buSzPts val="1800"/>
              <a:buChar char="●"/>
              <a:defRPr/>
            </a:lvl1pPr>
            <a:lvl2pPr marL="1219170" lvl="1" indent="-423323">
              <a:spcBef>
                <a:spcPts val="0"/>
              </a:spcBef>
              <a:spcAft>
                <a:spcPts val="0"/>
              </a:spcAft>
              <a:buSzPts val="1400"/>
              <a:buChar char="○"/>
              <a:defRPr/>
            </a:lvl2pPr>
            <a:lvl3pPr marL="1828754" lvl="2" indent="-423323">
              <a:spcBef>
                <a:spcPts val="0"/>
              </a:spcBef>
              <a:spcAft>
                <a:spcPts val="0"/>
              </a:spcAft>
              <a:buSzPts val="1400"/>
              <a:buChar char="■"/>
              <a:defRPr/>
            </a:lvl3pPr>
            <a:lvl4pPr marL="2438339" lvl="3" indent="-423323">
              <a:spcBef>
                <a:spcPts val="0"/>
              </a:spcBef>
              <a:spcAft>
                <a:spcPts val="0"/>
              </a:spcAft>
              <a:buSzPts val="1400"/>
              <a:buChar char="●"/>
              <a:defRPr/>
            </a:lvl4pPr>
            <a:lvl5pPr marL="3047924" lvl="4" indent="-423323">
              <a:spcBef>
                <a:spcPts val="0"/>
              </a:spcBef>
              <a:spcAft>
                <a:spcPts val="0"/>
              </a:spcAft>
              <a:buSzPts val="1400"/>
              <a:buChar char="○"/>
              <a:defRPr/>
            </a:lvl5pPr>
            <a:lvl6pPr marL="3657509" lvl="5" indent="-423323">
              <a:spcBef>
                <a:spcPts val="0"/>
              </a:spcBef>
              <a:spcAft>
                <a:spcPts val="0"/>
              </a:spcAft>
              <a:buSzPts val="1400"/>
              <a:buChar char="■"/>
              <a:defRPr/>
            </a:lvl6pPr>
            <a:lvl7pPr marL="4267093" lvl="6" indent="-423323">
              <a:spcBef>
                <a:spcPts val="0"/>
              </a:spcBef>
              <a:spcAft>
                <a:spcPts val="0"/>
              </a:spcAft>
              <a:buSzPts val="1400"/>
              <a:buChar char="●"/>
              <a:defRPr/>
            </a:lvl7pPr>
            <a:lvl8pPr marL="4876678" lvl="7" indent="-423323">
              <a:spcBef>
                <a:spcPts val="0"/>
              </a:spcBef>
              <a:spcAft>
                <a:spcPts val="0"/>
              </a:spcAft>
              <a:buSzPts val="1400"/>
              <a:buChar char="○"/>
              <a:defRPr/>
            </a:lvl8pPr>
            <a:lvl9pPr marL="5486263" lvl="8" indent="-423323">
              <a:spcBef>
                <a:spcPts val="0"/>
              </a:spcBef>
              <a:spcAft>
                <a:spcPts val="0"/>
              </a:spcAft>
              <a:buSzPts val="1400"/>
              <a:buChar char="■"/>
              <a:defRPr/>
            </a:lvl9pPr>
          </a:lstStyle>
          <a:p>
            <a:endParaRPr/>
          </a:p>
        </p:txBody>
      </p:sp>
      <p:sp>
        <p:nvSpPr>
          <p:cNvPr id="22" name="Google Shape;22;p4"/>
          <p:cNvSpPr txBox="1">
            <a:spLocks noGrp="1"/>
          </p:cNvSpPr>
          <p:nvPr>
            <p:ph type="sldNum" idx="12"/>
          </p:nvPr>
        </p:nvSpPr>
        <p:spPr>
          <a:xfrm>
            <a:off x="11330665" y="6251679"/>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a:spcBef>
                <a:spcPts val="0"/>
              </a:spcBef>
              <a:spcAft>
                <a:spcPts val="0"/>
              </a:spcAft>
            </a:pPr>
            <a:fld id="{00000000-1234-1234-1234-123412341234}" type="slidenum">
              <a:rPr lang="en" smtClean="0"/>
              <a:pPr>
                <a:spcBef>
                  <a:spcPts val="0"/>
                </a:spcBef>
                <a:spcAft>
                  <a:spcPts val="0"/>
                </a:spcAft>
              </a:pPr>
              <a:t>‹#›</a:t>
            </a:fld>
            <a:endParaRPr lang="en"/>
          </a:p>
        </p:txBody>
      </p:sp>
    </p:spTree>
    <p:extLst>
      <p:ext uri="{BB962C8B-B14F-4D97-AF65-F5344CB8AC3E}">
        <p14:creationId xmlns:p14="http://schemas.microsoft.com/office/powerpoint/2010/main" val="245016299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7"/>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2"/>
          <p:cNvSpPr>
            <a:spLocks noGrp="1" noChangeArrowheads="1"/>
          </p:cNvSpPr>
          <p:nvPr>
            <p:ph type="dt" sz="half" idx="10"/>
          </p:nvPr>
        </p:nvSpPr>
        <p:spPr>
          <a:ln/>
        </p:spPr>
        <p:txBody>
          <a:bodyPr/>
          <a:lstStyle>
            <a:lvl1pPr>
              <a:defRPr/>
            </a:lvl1pPr>
          </a:lstStyle>
          <a:p>
            <a:pPr>
              <a:defRPr/>
            </a:pPr>
            <a:fld id="{E3148AAE-615F-0141-8FEE-204105EE55D6}" type="datetime1">
              <a:rPr lang="en-US" smtClean="0">
                <a:solidFill>
                  <a:srgbClr val="000000"/>
                </a:solidFill>
              </a:rPr>
              <a:t>7/15/2024</a:t>
            </a:fld>
            <a:endParaRPr lang="en-US">
              <a:solidFill>
                <a:srgbClr val="000000"/>
              </a:solidFill>
            </a:endParaRPr>
          </a:p>
        </p:txBody>
      </p:sp>
      <p:sp>
        <p:nvSpPr>
          <p:cNvPr id="5" name="Rectangle 15"/>
          <p:cNvSpPr>
            <a:spLocks noGrp="1" noChangeArrowheads="1"/>
          </p:cNvSpPr>
          <p:nvPr>
            <p:ph type="sldNum" sz="quarter" idx="11"/>
          </p:nvPr>
        </p:nvSpPr>
        <p:spPr>
          <a:ln/>
        </p:spPr>
        <p:txBody>
          <a:bodyPr/>
          <a:lstStyle>
            <a:lvl1pPr>
              <a:defRPr/>
            </a:lvl1pPr>
          </a:lstStyle>
          <a:p>
            <a:pPr>
              <a:defRPr/>
            </a:pPr>
            <a:fld id="{E857223F-C94E-4DFE-BA72-6D1C06BFF808}" type="slidenum">
              <a:rPr lang="en-US">
                <a:solidFill>
                  <a:srgbClr val="000000"/>
                </a:solidFill>
              </a:rPr>
              <a:pPr>
                <a:defRPr/>
              </a:pPr>
              <a:t>‹#›</a:t>
            </a:fld>
            <a:endParaRPr lang="en-US" dirty="0">
              <a:solidFill>
                <a:srgbClr val="000000"/>
              </a:solidFill>
            </a:endParaRPr>
          </a:p>
        </p:txBody>
      </p:sp>
      <p:sp>
        <p:nvSpPr>
          <p:cNvPr id="6" name="Rectangle 3"/>
          <p:cNvSpPr>
            <a:spLocks noGrp="1" noChangeArrowheads="1"/>
          </p:cNvSpPr>
          <p:nvPr>
            <p:ph type="ftr" sz="quarter" idx="12"/>
          </p:nvPr>
        </p:nvSpPr>
        <p:spPr>
          <a:ln/>
        </p:spPr>
        <p:txBody>
          <a:bodyPr/>
          <a:lstStyle>
            <a:lvl1pPr>
              <a:defRPr/>
            </a:lvl1pPr>
          </a:lstStyle>
          <a:p>
            <a:pPr>
              <a:defRPr/>
            </a:pPr>
            <a:r>
              <a:rPr lang="en-US">
                <a:solidFill>
                  <a:srgbClr val="000000"/>
                </a:solidFill>
              </a:rPr>
              <a:t>W. Riegler/CERN</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
          <p:cNvSpPr>
            <a:spLocks noGrp="1" noChangeArrowheads="1"/>
          </p:cNvSpPr>
          <p:nvPr>
            <p:ph type="dt" sz="half" idx="10"/>
          </p:nvPr>
        </p:nvSpPr>
        <p:spPr/>
        <p:txBody>
          <a:bodyPr/>
          <a:lstStyle>
            <a:lvl1pPr>
              <a:defRPr/>
            </a:lvl1pPr>
          </a:lstStyle>
          <a:p>
            <a:pPr>
              <a:defRPr/>
            </a:pPr>
            <a:fld id="{C66EC5E1-6EDC-E743-A1EA-EFE44FCFF2F6}" type="datetime1">
              <a:rPr lang="en-US" smtClean="0">
                <a:solidFill>
                  <a:srgbClr val="000000"/>
                </a:solidFill>
              </a:rPr>
              <a:t>7/15/2024</a:t>
            </a:fld>
            <a:endParaRPr lang="en-US">
              <a:solidFill>
                <a:srgbClr val="000000"/>
              </a:solidFill>
            </a:endParaRPr>
          </a:p>
        </p:txBody>
      </p:sp>
      <p:sp>
        <p:nvSpPr>
          <p:cNvPr id="5" name="Rectangle 15"/>
          <p:cNvSpPr>
            <a:spLocks noGrp="1" noChangeArrowheads="1"/>
          </p:cNvSpPr>
          <p:nvPr>
            <p:ph type="sldNum" sz="quarter" idx="11"/>
          </p:nvPr>
        </p:nvSpPr>
        <p:spPr>
          <a:xfrm>
            <a:off x="11480800" y="6477000"/>
            <a:ext cx="711200" cy="457200"/>
          </a:xfrm>
        </p:spPr>
        <p:txBody>
          <a:bodyPr/>
          <a:lstStyle>
            <a:lvl1pPr>
              <a:defRPr sz="1200">
                <a:latin typeface="+mj-lt"/>
              </a:defRPr>
            </a:lvl1pPr>
          </a:lstStyle>
          <a:p>
            <a:pPr>
              <a:defRPr/>
            </a:pPr>
            <a:fld id="{AB4AE3A6-72E1-4052-B2AD-299F6F6A5451}" type="slidenum">
              <a:rPr lang="en-US">
                <a:solidFill>
                  <a:srgbClr val="000000"/>
                </a:solidFill>
              </a:rPr>
              <a:pPr>
                <a:defRPr/>
              </a:pPr>
              <a:t>‹#›</a:t>
            </a:fld>
            <a:endParaRPr lang="en-US" dirty="0">
              <a:solidFill>
                <a:srgbClr val="000000"/>
              </a:solidFill>
            </a:endParaRPr>
          </a:p>
        </p:txBody>
      </p:sp>
      <p:sp>
        <p:nvSpPr>
          <p:cNvPr id="6" name="Rectangle 3"/>
          <p:cNvSpPr>
            <a:spLocks noGrp="1" noChangeArrowheads="1"/>
          </p:cNvSpPr>
          <p:nvPr>
            <p:ph type="ftr" sz="quarter" idx="12"/>
          </p:nvPr>
        </p:nvSpPr>
        <p:spPr>
          <a:xfrm>
            <a:off x="-101600" y="6477000"/>
            <a:ext cx="2032000" cy="457200"/>
          </a:xfrm>
        </p:spPr>
        <p:txBody>
          <a:bodyPr/>
          <a:lstStyle>
            <a:lvl1pPr>
              <a:defRPr/>
            </a:lvl1pPr>
          </a:lstStyle>
          <a:p>
            <a:pPr>
              <a:defRPr/>
            </a:pPr>
            <a:r>
              <a:rPr lang="en-US">
                <a:solidFill>
                  <a:srgbClr val="000000"/>
                </a:solidFill>
              </a:rPr>
              <a:t>W. Riegler/CERN</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5"/>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2"/>
          <p:cNvSpPr>
            <a:spLocks noGrp="1" noChangeArrowheads="1"/>
          </p:cNvSpPr>
          <p:nvPr>
            <p:ph type="dt" sz="half" idx="10"/>
          </p:nvPr>
        </p:nvSpPr>
        <p:spPr>
          <a:ln/>
        </p:spPr>
        <p:txBody>
          <a:bodyPr/>
          <a:lstStyle>
            <a:lvl1pPr>
              <a:defRPr/>
            </a:lvl1pPr>
          </a:lstStyle>
          <a:p>
            <a:pPr>
              <a:defRPr/>
            </a:pPr>
            <a:fld id="{A8F57606-85D7-794E-A4F3-EC8FC670CADC}" type="datetime1">
              <a:rPr lang="en-US" smtClean="0">
                <a:solidFill>
                  <a:srgbClr val="000000"/>
                </a:solidFill>
              </a:rPr>
              <a:t>7/15/2024</a:t>
            </a:fld>
            <a:endParaRPr lang="en-US">
              <a:solidFill>
                <a:srgbClr val="000000"/>
              </a:solidFill>
            </a:endParaRPr>
          </a:p>
        </p:txBody>
      </p:sp>
      <p:sp>
        <p:nvSpPr>
          <p:cNvPr id="5" name="Rectangle 15"/>
          <p:cNvSpPr>
            <a:spLocks noGrp="1" noChangeArrowheads="1"/>
          </p:cNvSpPr>
          <p:nvPr>
            <p:ph type="sldNum" sz="quarter" idx="11"/>
          </p:nvPr>
        </p:nvSpPr>
        <p:spPr>
          <a:ln/>
        </p:spPr>
        <p:txBody>
          <a:bodyPr/>
          <a:lstStyle>
            <a:lvl1pPr>
              <a:defRPr/>
            </a:lvl1pPr>
          </a:lstStyle>
          <a:p>
            <a:pPr>
              <a:defRPr/>
            </a:pPr>
            <a:fld id="{1D1AC671-ECCC-4E53-A84E-DCB5FD7F5A31}" type="slidenum">
              <a:rPr lang="en-US">
                <a:solidFill>
                  <a:srgbClr val="000000"/>
                </a:solidFill>
              </a:rPr>
              <a:pPr>
                <a:defRPr/>
              </a:pPr>
              <a:t>‹#›</a:t>
            </a:fld>
            <a:endParaRPr lang="en-US" dirty="0">
              <a:solidFill>
                <a:srgbClr val="000000"/>
              </a:solidFill>
            </a:endParaRPr>
          </a:p>
        </p:txBody>
      </p:sp>
      <p:sp>
        <p:nvSpPr>
          <p:cNvPr id="6" name="Rectangle 3"/>
          <p:cNvSpPr>
            <a:spLocks noGrp="1" noChangeArrowheads="1"/>
          </p:cNvSpPr>
          <p:nvPr>
            <p:ph type="ftr" sz="quarter" idx="12"/>
          </p:nvPr>
        </p:nvSpPr>
        <p:spPr>
          <a:ln/>
        </p:spPr>
        <p:txBody>
          <a:bodyPr/>
          <a:lstStyle>
            <a:lvl1pPr>
              <a:defRPr/>
            </a:lvl1pPr>
          </a:lstStyle>
          <a:p>
            <a:pPr>
              <a:defRPr/>
            </a:pPr>
            <a:r>
              <a:rPr lang="en-US">
                <a:solidFill>
                  <a:srgbClr val="000000"/>
                </a:solidFill>
              </a:rPr>
              <a:t>W. Riegler/CERN</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2"/>
          <p:cNvSpPr>
            <a:spLocks noGrp="1" noChangeArrowheads="1"/>
          </p:cNvSpPr>
          <p:nvPr>
            <p:ph type="dt" sz="half" idx="10"/>
          </p:nvPr>
        </p:nvSpPr>
        <p:spPr>
          <a:ln/>
        </p:spPr>
        <p:txBody>
          <a:bodyPr/>
          <a:lstStyle>
            <a:lvl1pPr>
              <a:defRPr/>
            </a:lvl1pPr>
          </a:lstStyle>
          <a:p>
            <a:pPr>
              <a:defRPr/>
            </a:pPr>
            <a:fld id="{4F647B7E-6ADF-1E42-9F37-0C649FC42017}" type="datetime1">
              <a:rPr lang="en-US" smtClean="0">
                <a:solidFill>
                  <a:srgbClr val="000000"/>
                </a:solidFill>
              </a:rPr>
              <a:t>7/15/2024</a:t>
            </a:fld>
            <a:endParaRPr lang="en-US">
              <a:solidFill>
                <a:srgbClr val="000000"/>
              </a:solidFill>
            </a:endParaRPr>
          </a:p>
        </p:txBody>
      </p:sp>
      <p:sp>
        <p:nvSpPr>
          <p:cNvPr id="6" name="Rectangle 15"/>
          <p:cNvSpPr>
            <a:spLocks noGrp="1" noChangeArrowheads="1"/>
          </p:cNvSpPr>
          <p:nvPr>
            <p:ph type="sldNum" sz="quarter" idx="11"/>
          </p:nvPr>
        </p:nvSpPr>
        <p:spPr>
          <a:ln/>
        </p:spPr>
        <p:txBody>
          <a:bodyPr/>
          <a:lstStyle>
            <a:lvl1pPr>
              <a:defRPr/>
            </a:lvl1pPr>
          </a:lstStyle>
          <a:p>
            <a:pPr>
              <a:defRPr/>
            </a:pPr>
            <a:fld id="{F2EB983B-B825-45E4-92D4-06C220976238}" type="slidenum">
              <a:rPr lang="en-US">
                <a:solidFill>
                  <a:srgbClr val="000000"/>
                </a:solidFill>
              </a:rPr>
              <a:pPr>
                <a:defRPr/>
              </a:pPr>
              <a:t>‹#›</a:t>
            </a:fld>
            <a:endParaRPr lang="en-US" dirty="0">
              <a:solidFill>
                <a:srgbClr val="000000"/>
              </a:solidFill>
            </a:endParaRPr>
          </a:p>
        </p:txBody>
      </p:sp>
      <p:sp>
        <p:nvSpPr>
          <p:cNvPr id="7" name="Rectangle 3"/>
          <p:cNvSpPr>
            <a:spLocks noGrp="1" noChangeArrowheads="1"/>
          </p:cNvSpPr>
          <p:nvPr>
            <p:ph type="ftr" sz="quarter" idx="12"/>
          </p:nvPr>
        </p:nvSpPr>
        <p:spPr>
          <a:ln/>
        </p:spPr>
        <p:txBody>
          <a:bodyPr/>
          <a:lstStyle>
            <a:lvl1pPr>
              <a:defRPr/>
            </a:lvl1pPr>
          </a:lstStyle>
          <a:p>
            <a:pPr>
              <a:defRPr/>
            </a:pPr>
            <a:r>
              <a:rPr lang="en-US">
                <a:solidFill>
                  <a:srgbClr val="000000"/>
                </a:solidFill>
              </a:rPr>
              <a:t>W. Riegler/CERN</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2"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2"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2"/>
          <p:cNvSpPr>
            <a:spLocks noGrp="1" noChangeArrowheads="1"/>
          </p:cNvSpPr>
          <p:nvPr>
            <p:ph type="dt" sz="half" idx="10"/>
          </p:nvPr>
        </p:nvSpPr>
        <p:spPr>
          <a:ln/>
        </p:spPr>
        <p:txBody>
          <a:bodyPr/>
          <a:lstStyle>
            <a:lvl1pPr>
              <a:defRPr/>
            </a:lvl1pPr>
          </a:lstStyle>
          <a:p>
            <a:pPr>
              <a:defRPr/>
            </a:pPr>
            <a:fld id="{40DA7FC7-496F-1E45-A199-E6C3A8F3DA9D}" type="datetime1">
              <a:rPr lang="en-US" smtClean="0">
                <a:solidFill>
                  <a:srgbClr val="000000"/>
                </a:solidFill>
              </a:rPr>
              <a:t>7/15/2024</a:t>
            </a:fld>
            <a:endParaRPr lang="en-US">
              <a:solidFill>
                <a:srgbClr val="000000"/>
              </a:solidFill>
            </a:endParaRPr>
          </a:p>
        </p:txBody>
      </p:sp>
      <p:sp>
        <p:nvSpPr>
          <p:cNvPr id="8" name="Rectangle 15"/>
          <p:cNvSpPr>
            <a:spLocks noGrp="1" noChangeArrowheads="1"/>
          </p:cNvSpPr>
          <p:nvPr>
            <p:ph type="sldNum" sz="quarter" idx="11"/>
          </p:nvPr>
        </p:nvSpPr>
        <p:spPr>
          <a:ln/>
        </p:spPr>
        <p:txBody>
          <a:bodyPr/>
          <a:lstStyle>
            <a:lvl1pPr>
              <a:defRPr/>
            </a:lvl1pPr>
          </a:lstStyle>
          <a:p>
            <a:pPr>
              <a:defRPr/>
            </a:pPr>
            <a:fld id="{AD50D15F-9292-4FAF-969F-CE3258BF9305}" type="slidenum">
              <a:rPr lang="en-US">
                <a:solidFill>
                  <a:srgbClr val="000000"/>
                </a:solidFill>
              </a:rPr>
              <a:pPr>
                <a:defRPr/>
              </a:pPr>
              <a:t>‹#›</a:t>
            </a:fld>
            <a:endParaRPr lang="en-US" dirty="0">
              <a:solidFill>
                <a:srgbClr val="000000"/>
              </a:solidFill>
            </a:endParaRPr>
          </a:p>
        </p:txBody>
      </p:sp>
      <p:sp>
        <p:nvSpPr>
          <p:cNvPr id="9" name="Rectangle 3"/>
          <p:cNvSpPr>
            <a:spLocks noGrp="1" noChangeArrowheads="1"/>
          </p:cNvSpPr>
          <p:nvPr>
            <p:ph type="ftr" sz="quarter" idx="12"/>
          </p:nvPr>
        </p:nvSpPr>
        <p:spPr>
          <a:ln/>
        </p:spPr>
        <p:txBody>
          <a:bodyPr/>
          <a:lstStyle>
            <a:lvl1pPr>
              <a:defRPr/>
            </a:lvl1pPr>
          </a:lstStyle>
          <a:p>
            <a:pPr>
              <a:defRPr/>
            </a:pPr>
            <a:r>
              <a:rPr lang="en-US">
                <a:solidFill>
                  <a:srgbClr val="000000"/>
                </a:solidFill>
              </a:rPr>
              <a:t>W. Riegler/CERN</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2"/>
          <p:cNvSpPr>
            <a:spLocks noGrp="1" noChangeArrowheads="1"/>
          </p:cNvSpPr>
          <p:nvPr>
            <p:ph type="dt" sz="half" idx="10"/>
          </p:nvPr>
        </p:nvSpPr>
        <p:spPr>
          <a:ln/>
        </p:spPr>
        <p:txBody>
          <a:bodyPr/>
          <a:lstStyle>
            <a:lvl1pPr>
              <a:defRPr/>
            </a:lvl1pPr>
          </a:lstStyle>
          <a:p>
            <a:pPr>
              <a:defRPr/>
            </a:pPr>
            <a:fld id="{5D8C68A0-29B7-864A-8C3D-2D22CC6333F9}" type="datetime1">
              <a:rPr lang="en-US" smtClean="0">
                <a:solidFill>
                  <a:srgbClr val="000000"/>
                </a:solidFill>
              </a:rPr>
              <a:t>7/15/2024</a:t>
            </a:fld>
            <a:endParaRPr lang="en-US">
              <a:solidFill>
                <a:srgbClr val="000000"/>
              </a:solidFill>
            </a:endParaRPr>
          </a:p>
        </p:txBody>
      </p:sp>
      <p:sp>
        <p:nvSpPr>
          <p:cNvPr id="4" name="Rectangle 15"/>
          <p:cNvSpPr>
            <a:spLocks noGrp="1" noChangeArrowheads="1"/>
          </p:cNvSpPr>
          <p:nvPr>
            <p:ph type="sldNum" sz="quarter" idx="11"/>
          </p:nvPr>
        </p:nvSpPr>
        <p:spPr>
          <a:ln/>
        </p:spPr>
        <p:txBody>
          <a:bodyPr/>
          <a:lstStyle>
            <a:lvl1pPr>
              <a:defRPr/>
            </a:lvl1pPr>
          </a:lstStyle>
          <a:p>
            <a:pPr>
              <a:defRPr/>
            </a:pPr>
            <a:fld id="{FABBC7D2-1598-46B5-99AC-7F0CABACEFCD}" type="slidenum">
              <a:rPr lang="en-US">
                <a:solidFill>
                  <a:srgbClr val="000000"/>
                </a:solidFill>
              </a:rPr>
              <a:pPr>
                <a:defRPr/>
              </a:pPr>
              <a:t>‹#›</a:t>
            </a:fld>
            <a:endParaRPr lang="en-US" dirty="0">
              <a:solidFill>
                <a:srgbClr val="000000"/>
              </a:solidFill>
            </a:endParaRPr>
          </a:p>
        </p:txBody>
      </p:sp>
      <p:sp>
        <p:nvSpPr>
          <p:cNvPr id="5" name="Rectangle 3"/>
          <p:cNvSpPr>
            <a:spLocks noGrp="1" noChangeArrowheads="1"/>
          </p:cNvSpPr>
          <p:nvPr>
            <p:ph type="ftr" sz="quarter" idx="12"/>
          </p:nvPr>
        </p:nvSpPr>
        <p:spPr>
          <a:ln/>
        </p:spPr>
        <p:txBody>
          <a:bodyPr/>
          <a:lstStyle>
            <a:lvl1pPr>
              <a:defRPr/>
            </a:lvl1pPr>
          </a:lstStyle>
          <a:p>
            <a:pPr>
              <a:defRPr/>
            </a:pPr>
            <a:r>
              <a:rPr lang="en-US">
                <a:solidFill>
                  <a:srgbClr val="000000"/>
                </a:solidFill>
              </a:rPr>
              <a:t>W. Riegler/CERN</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dt" sz="half" idx="10"/>
          </p:nvPr>
        </p:nvSpPr>
        <p:spPr>
          <a:ln/>
        </p:spPr>
        <p:txBody>
          <a:bodyPr/>
          <a:lstStyle>
            <a:lvl1pPr>
              <a:defRPr/>
            </a:lvl1pPr>
          </a:lstStyle>
          <a:p>
            <a:pPr>
              <a:defRPr/>
            </a:pPr>
            <a:fld id="{419B6396-A743-3443-BD11-951DA5B7908D}" type="datetime1">
              <a:rPr lang="en-US" smtClean="0">
                <a:solidFill>
                  <a:srgbClr val="000000"/>
                </a:solidFill>
              </a:rPr>
              <a:t>7/15/2024</a:t>
            </a:fld>
            <a:endParaRPr lang="en-US">
              <a:solidFill>
                <a:srgbClr val="000000"/>
              </a:solidFill>
            </a:endParaRPr>
          </a:p>
        </p:txBody>
      </p:sp>
      <p:sp>
        <p:nvSpPr>
          <p:cNvPr id="3" name="Rectangle 15"/>
          <p:cNvSpPr>
            <a:spLocks noGrp="1" noChangeArrowheads="1"/>
          </p:cNvSpPr>
          <p:nvPr>
            <p:ph type="sldNum" sz="quarter" idx="11"/>
          </p:nvPr>
        </p:nvSpPr>
        <p:spPr>
          <a:ln/>
        </p:spPr>
        <p:txBody>
          <a:bodyPr/>
          <a:lstStyle>
            <a:lvl1pPr>
              <a:defRPr/>
            </a:lvl1pPr>
          </a:lstStyle>
          <a:p>
            <a:pPr>
              <a:defRPr/>
            </a:pPr>
            <a:fld id="{7139EE62-D25E-4D29-9274-D0BC29529B49}" type="slidenum">
              <a:rPr lang="en-US">
                <a:solidFill>
                  <a:srgbClr val="000000"/>
                </a:solidFill>
              </a:rPr>
              <a:pPr>
                <a:defRPr/>
              </a:pPr>
              <a:t>‹#›</a:t>
            </a:fld>
            <a:endParaRPr lang="en-US" dirty="0">
              <a:solidFill>
                <a:srgbClr val="000000"/>
              </a:solidFill>
            </a:endParaRPr>
          </a:p>
        </p:txBody>
      </p:sp>
      <p:sp>
        <p:nvSpPr>
          <p:cNvPr id="4" name="Rectangle 3"/>
          <p:cNvSpPr>
            <a:spLocks noGrp="1" noChangeArrowheads="1"/>
          </p:cNvSpPr>
          <p:nvPr>
            <p:ph type="ftr" sz="quarter" idx="12"/>
          </p:nvPr>
        </p:nvSpPr>
        <p:spPr>
          <a:ln/>
        </p:spPr>
        <p:txBody>
          <a:bodyPr/>
          <a:lstStyle>
            <a:lvl1pPr>
              <a:defRPr/>
            </a:lvl1pPr>
          </a:lstStyle>
          <a:p>
            <a:pPr>
              <a:defRPr/>
            </a:pPr>
            <a:r>
              <a:rPr lang="en-US">
                <a:solidFill>
                  <a:srgbClr val="000000"/>
                </a:solidFill>
              </a:rPr>
              <a:t>W. Riegler/CERN</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fld id="{21BD3C04-7BF3-F347-9D36-2D9E36892082}" type="datetime1">
              <a:rPr lang="en-US" smtClean="0"/>
              <a:t>7/15/2024</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W. Riegler/CERN</a:t>
            </a:r>
          </a:p>
        </p:txBody>
      </p:sp>
      <p:sp>
        <p:nvSpPr>
          <p:cNvPr id="6" name="Rectangle 6"/>
          <p:cNvSpPr>
            <a:spLocks noGrp="1" noChangeArrowheads="1"/>
          </p:cNvSpPr>
          <p:nvPr>
            <p:ph type="sldNum" sz="quarter" idx="12"/>
          </p:nvPr>
        </p:nvSpPr>
        <p:spPr>
          <a:ln/>
        </p:spPr>
        <p:txBody>
          <a:bodyPr/>
          <a:lstStyle>
            <a:lvl1pPr>
              <a:defRPr/>
            </a:lvl1pPr>
          </a:lstStyle>
          <a:p>
            <a:pPr>
              <a:defRPr/>
            </a:pPr>
            <a:fld id="{407AF533-B9D1-194D-966D-F0EEB2F8252D}" type="slidenum">
              <a:rPr lang="en-US" altLang="en-US"/>
              <a:pPr>
                <a:defRPr/>
              </a:pPr>
              <a:t>‹#›</a:t>
            </a:fld>
            <a:endParaRPr lang="en-US" altLang="en-US"/>
          </a:p>
        </p:txBody>
      </p:sp>
    </p:spTree>
    <p:extLst>
      <p:ext uri="{BB962C8B-B14F-4D97-AF65-F5344CB8AC3E}">
        <p14:creationId xmlns:p14="http://schemas.microsoft.com/office/powerpoint/2010/main" val="192727942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2"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4" y="273052"/>
            <a:ext cx="6815668"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2" y="1435102"/>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2"/>
          <p:cNvSpPr>
            <a:spLocks noGrp="1" noChangeArrowheads="1"/>
          </p:cNvSpPr>
          <p:nvPr>
            <p:ph type="dt" sz="half" idx="10"/>
          </p:nvPr>
        </p:nvSpPr>
        <p:spPr>
          <a:ln/>
        </p:spPr>
        <p:txBody>
          <a:bodyPr/>
          <a:lstStyle>
            <a:lvl1pPr>
              <a:defRPr/>
            </a:lvl1pPr>
          </a:lstStyle>
          <a:p>
            <a:pPr>
              <a:defRPr/>
            </a:pPr>
            <a:fld id="{78952505-C3E9-F743-BE2A-6E8F6B947EDE}" type="datetime1">
              <a:rPr lang="en-US" smtClean="0">
                <a:solidFill>
                  <a:srgbClr val="000000"/>
                </a:solidFill>
              </a:rPr>
              <a:t>7/15/2024</a:t>
            </a:fld>
            <a:endParaRPr lang="en-US">
              <a:solidFill>
                <a:srgbClr val="000000"/>
              </a:solidFill>
            </a:endParaRPr>
          </a:p>
        </p:txBody>
      </p:sp>
      <p:sp>
        <p:nvSpPr>
          <p:cNvPr id="6" name="Rectangle 15"/>
          <p:cNvSpPr>
            <a:spLocks noGrp="1" noChangeArrowheads="1"/>
          </p:cNvSpPr>
          <p:nvPr>
            <p:ph type="sldNum" sz="quarter" idx="11"/>
          </p:nvPr>
        </p:nvSpPr>
        <p:spPr>
          <a:ln/>
        </p:spPr>
        <p:txBody>
          <a:bodyPr/>
          <a:lstStyle>
            <a:lvl1pPr>
              <a:defRPr/>
            </a:lvl1pPr>
          </a:lstStyle>
          <a:p>
            <a:pPr>
              <a:defRPr/>
            </a:pPr>
            <a:fld id="{9BB9C3AF-607F-4143-A1A6-E1B13CE6EBF6}" type="slidenum">
              <a:rPr lang="en-US">
                <a:solidFill>
                  <a:srgbClr val="000000"/>
                </a:solidFill>
              </a:rPr>
              <a:pPr>
                <a:defRPr/>
              </a:pPr>
              <a:t>‹#›</a:t>
            </a:fld>
            <a:endParaRPr lang="en-US" dirty="0">
              <a:solidFill>
                <a:srgbClr val="000000"/>
              </a:solidFill>
            </a:endParaRPr>
          </a:p>
        </p:txBody>
      </p:sp>
      <p:sp>
        <p:nvSpPr>
          <p:cNvPr id="7" name="Rectangle 3"/>
          <p:cNvSpPr>
            <a:spLocks noGrp="1" noChangeArrowheads="1"/>
          </p:cNvSpPr>
          <p:nvPr>
            <p:ph type="ftr" sz="quarter" idx="12"/>
          </p:nvPr>
        </p:nvSpPr>
        <p:spPr>
          <a:ln/>
        </p:spPr>
        <p:txBody>
          <a:bodyPr/>
          <a:lstStyle>
            <a:lvl1pPr>
              <a:defRPr/>
            </a:lvl1pPr>
          </a:lstStyle>
          <a:p>
            <a:pPr>
              <a:defRPr/>
            </a:pPr>
            <a:r>
              <a:rPr lang="en-US">
                <a:solidFill>
                  <a:srgbClr val="000000"/>
                </a:solidFill>
              </a:rPr>
              <a:t>W. Riegler/CERN</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1"/>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9"/>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2"/>
          <p:cNvSpPr>
            <a:spLocks noGrp="1" noChangeArrowheads="1"/>
          </p:cNvSpPr>
          <p:nvPr>
            <p:ph type="dt" sz="half" idx="10"/>
          </p:nvPr>
        </p:nvSpPr>
        <p:spPr>
          <a:ln/>
        </p:spPr>
        <p:txBody>
          <a:bodyPr/>
          <a:lstStyle>
            <a:lvl1pPr>
              <a:defRPr/>
            </a:lvl1pPr>
          </a:lstStyle>
          <a:p>
            <a:pPr>
              <a:defRPr/>
            </a:pPr>
            <a:fld id="{F447B204-8B8D-1143-90EB-0C08B919B490}" type="datetime1">
              <a:rPr lang="en-US" smtClean="0">
                <a:solidFill>
                  <a:srgbClr val="000000"/>
                </a:solidFill>
              </a:rPr>
              <a:t>7/15/2024</a:t>
            </a:fld>
            <a:endParaRPr lang="en-US">
              <a:solidFill>
                <a:srgbClr val="000000"/>
              </a:solidFill>
            </a:endParaRPr>
          </a:p>
        </p:txBody>
      </p:sp>
      <p:sp>
        <p:nvSpPr>
          <p:cNvPr id="6" name="Rectangle 15"/>
          <p:cNvSpPr>
            <a:spLocks noGrp="1" noChangeArrowheads="1"/>
          </p:cNvSpPr>
          <p:nvPr>
            <p:ph type="sldNum" sz="quarter" idx="11"/>
          </p:nvPr>
        </p:nvSpPr>
        <p:spPr>
          <a:ln/>
        </p:spPr>
        <p:txBody>
          <a:bodyPr/>
          <a:lstStyle>
            <a:lvl1pPr>
              <a:defRPr/>
            </a:lvl1pPr>
          </a:lstStyle>
          <a:p>
            <a:pPr>
              <a:defRPr/>
            </a:pPr>
            <a:fld id="{17C35B30-C783-461C-9997-EBCCAD90200A}" type="slidenum">
              <a:rPr lang="en-US">
                <a:solidFill>
                  <a:srgbClr val="000000"/>
                </a:solidFill>
              </a:rPr>
              <a:pPr>
                <a:defRPr/>
              </a:pPr>
              <a:t>‹#›</a:t>
            </a:fld>
            <a:endParaRPr lang="en-US" dirty="0">
              <a:solidFill>
                <a:srgbClr val="000000"/>
              </a:solidFill>
            </a:endParaRPr>
          </a:p>
        </p:txBody>
      </p:sp>
      <p:sp>
        <p:nvSpPr>
          <p:cNvPr id="7" name="Rectangle 3"/>
          <p:cNvSpPr>
            <a:spLocks noGrp="1" noChangeArrowheads="1"/>
          </p:cNvSpPr>
          <p:nvPr>
            <p:ph type="ftr" sz="quarter" idx="12"/>
          </p:nvPr>
        </p:nvSpPr>
        <p:spPr>
          <a:ln/>
        </p:spPr>
        <p:txBody>
          <a:bodyPr/>
          <a:lstStyle>
            <a:lvl1pPr>
              <a:defRPr/>
            </a:lvl1pPr>
          </a:lstStyle>
          <a:p>
            <a:pPr>
              <a:defRPr/>
            </a:pPr>
            <a:r>
              <a:rPr lang="en-US">
                <a:solidFill>
                  <a:srgbClr val="000000"/>
                </a:solidFill>
              </a:rPr>
              <a:t>W. Riegler/CERN</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
          <p:cNvSpPr>
            <a:spLocks noGrp="1" noChangeArrowheads="1"/>
          </p:cNvSpPr>
          <p:nvPr>
            <p:ph type="dt" sz="half" idx="10"/>
          </p:nvPr>
        </p:nvSpPr>
        <p:spPr>
          <a:ln/>
        </p:spPr>
        <p:txBody>
          <a:bodyPr/>
          <a:lstStyle>
            <a:lvl1pPr>
              <a:defRPr/>
            </a:lvl1pPr>
          </a:lstStyle>
          <a:p>
            <a:pPr>
              <a:defRPr/>
            </a:pPr>
            <a:fld id="{BA683992-9623-BF4B-BAA3-6C33CE6384D7}" type="datetime1">
              <a:rPr lang="en-US" smtClean="0">
                <a:solidFill>
                  <a:srgbClr val="000000"/>
                </a:solidFill>
              </a:rPr>
              <a:t>7/15/2024</a:t>
            </a:fld>
            <a:endParaRPr lang="en-US">
              <a:solidFill>
                <a:srgbClr val="000000"/>
              </a:solidFill>
            </a:endParaRPr>
          </a:p>
        </p:txBody>
      </p:sp>
      <p:sp>
        <p:nvSpPr>
          <p:cNvPr id="5" name="Rectangle 15"/>
          <p:cNvSpPr>
            <a:spLocks noGrp="1" noChangeArrowheads="1"/>
          </p:cNvSpPr>
          <p:nvPr>
            <p:ph type="sldNum" sz="quarter" idx="11"/>
          </p:nvPr>
        </p:nvSpPr>
        <p:spPr>
          <a:ln/>
        </p:spPr>
        <p:txBody>
          <a:bodyPr/>
          <a:lstStyle>
            <a:lvl1pPr>
              <a:defRPr/>
            </a:lvl1pPr>
          </a:lstStyle>
          <a:p>
            <a:pPr>
              <a:defRPr/>
            </a:pPr>
            <a:fld id="{B01688F3-2DB2-40A6-94CF-DC4846358A1C}" type="slidenum">
              <a:rPr lang="en-US">
                <a:solidFill>
                  <a:srgbClr val="000000"/>
                </a:solidFill>
              </a:rPr>
              <a:pPr>
                <a:defRPr/>
              </a:pPr>
              <a:t>‹#›</a:t>
            </a:fld>
            <a:endParaRPr lang="en-US" dirty="0">
              <a:solidFill>
                <a:srgbClr val="000000"/>
              </a:solidFill>
            </a:endParaRPr>
          </a:p>
        </p:txBody>
      </p:sp>
      <p:sp>
        <p:nvSpPr>
          <p:cNvPr id="6" name="Rectangle 3"/>
          <p:cNvSpPr>
            <a:spLocks noGrp="1" noChangeArrowheads="1"/>
          </p:cNvSpPr>
          <p:nvPr>
            <p:ph type="ftr" sz="quarter" idx="12"/>
          </p:nvPr>
        </p:nvSpPr>
        <p:spPr>
          <a:ln/>
        </p:spPr>
        <p:txBody>
          <a:bodyPr/>
          <a:lstStyle>
            <a:lvl1pPr>
              <a:defRPr/>
            </a:lvl1pPr>
          </a:lstStyle>
          <a:p>
            <a:pPr>
              <a:defRPr/>
            </a:pPr>
            <a:r>
              <a:rPr lang="en-US">
                <a:solidFill>
                  <a:srgbClr val="000000"/>
                </a:solidFill>
              </a:rPr>
              <a:t>W. Riegler/CERN</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1" y="381000"/>
            <a:ext cx="2590800" cy="5715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1" y="381000"/>
            <a:ext cx="7569200" cy="5715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
          <p:cNvSpPr>
            <a:spLocks noGrp="1" noChangeArrowheads="1"/>
          </p:cNvSpPr>
          <p:nvPr>
            <p:ph type="dt" sz="half" idx="10"/>
          </p:nvPr>
        </p:nvSpPr>
        <p:spPr>
          <a:ln/>
        </p:spPr>
        <p:txBody>
          <a:bodyPr/>
          <a:lstStyle>
            <a:lvl1pPr>
              <a:defRPr/>
            </a:lvl1pPr>
          </a:lstStyle>
          <a:p>
            <a:pPr>
              <a:defRPr/>
            </a:pPr>
            <a:fld id="{EF4E4D1E-B977-1D46-A104-B766F6958EEB}" type="datetime1">
              <a:rPr lang="en-US" smtClean="0">
                <a:solidFill>
                  <a:srgbClr val="000000"/>
                </a:solidFill>
              </a:rPr>
              <a:t>7/15/2024</a:t>
            </a:fld>
            <a:endParaRPr lang="en-US">
              <a:solidFill>
                <a:srgbClr val="000000"/>
              </a:solidFill>
            </a:endParaRPr>
          </a:p>
        </p:txBody>
      </p:sp>
      <p:sp>
        <p:nvSpPr>
          <p:cNvPr id="5" name="Rectangle 15"/>
          <p:cNvSpPr>
            <a:spLocks noGrp="1" noChangeArrowheads="1"/>
          </p:cNvSpPr>
          <p:nvPr>
            <p:ph type="sldNum" sz="quarter" idx="11"/>
          </p:nvPr>
        </p:nvSpPr>
        <p:spPr>
          <a:ln/>
        </p:spPr>
        <p:txBody>
          <a:bodyPr/>
          <a:lstStyle>
            <a:lvl1pPr>
              <a:defRPr/>
            </a:lvl1pPr>
          </a:lstStyle>
          <a:p>
            <a:pPr>
              <a:defRPr/>
            </a:pPr>
            <a:fld id="{60891A9C-A867-46FB-83AB-C9ECFE36EBDC}" type="slidenum">
              <a:rPr lang="en-US">
                <a:solidFill>
                  <a:srgbClr val="000000"/>
                </a:solidFill>
              </a:rPr>
              <a:pPr>
                <a:defRPr/>
              </a:pPr>
              <a:t>‹#›</a:t>
            </a:fld>
            <a:endParaRPr lang="en-US" dirty="0">
              <a:solidFill>
                <a:srgbClr val="000000"/>
              </a:solidFill>
            </a:endParaRPr>
          </a:p>
        </p:txBody>
      </p:sp>
      <p:sp>
        <p:nvSpPr>
          <p:cNvPr id="6" name="Rectangle 3"/>
          <p:cNvSpPr>
            <a:spLocks noGrp="1" noChangeArrowheads="1"/>
          </p:cNvSpPr>
          <p:nvPr>
            <p:ph type="ftr" sz="quarter" idx="12"/>
          </p:nvPr>
        </p:nvSpPr>
        <p:spPr>
          <a:ln/>
        </p:spPr>
        <p:txBody>
          <a:bodyPr/>
          <a:lstStyle>
            <a:lvl1pPr>
              <a:defRPr/>
            </a:lvl1pPr>
          </a:lstStyle>
          <a:p>
            <a:pPr>
              <a:defRPr/>
            </a:pPr>
            <a:r>
              <a:rPr lang="en-US">
                <a:solidFill>
                  <a:srgbClr val="000000"/>
                </a:solidFill>
              </a:rPr>
              <a:t>W. Riegler/CERN</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fld id="{14B828FF-A608-A346-9537-A906C7361DEF}" type="datetime1">
              <a:rPr lang="en-US" smtClean="0">
                <a:solidFill>
                  <a:srgbClr val="000000"/>
                </a:solidFill>
              </a:rPr>
              <a:t>7/15/2024</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6" name="Rectangle 6"/>
          <p:cNvSpPr>
            <a:spLocks noGrp="1" noChangeArrowheads="1"/>
          </p:cNvSpPr>
          <p:nvPr>
            <p:ph type="sldNum" sz="quarter" idx="12"/>
          </p:nvPr>
        </p:nvSpPr>
        <p:spPr>
          <a:ln/>
        </p:spPr>
        <p:txBody>
          <a:bodyPr/>
          <a:lstStyle>
            <a:lvl1pPr>
              <a:defRPr/>
            </a:lvl1pPr>
          </a:lstStyle>
          <a:p>
            <a:pPr>
              <a:defRPr/>
            </a:pPr>
            <a:fld id="{3EC51770-7896-41AF-9C9C-E84622FEB404}" type="slidenum">
              <a:rPr lang="en-US">
                <a:solidFill>
                  <a:srgbClr val="000000"/>
                </a:solidFill>
              </a:rPr>
              <a:pPr>
                <a:defRPr/>
              </a:pPr>
              <a:t>‹#›</a:t>
            </a:fld>
            <a:endParaRPr lang="en-US" dirty="0">
              <a:solidFill>
                <a:srgbClr val="000000"/>
              </a:solidFil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fld id="{ADD2BDDA-11E1-234B-986C-55904673D561}" type="datetime1">
              <a:rPr lang="en-US" smtClean="0">
                <a:solidFill>
                  <a:srgbClr val="000000"/>
                </a:solidFill>
              </a:rPr>
              <a:t>7/15/2024</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6" name="Rectangle 6"/>
          <p:cNvSpPr>
            <a:spLocks noGrp="1" noChangeArrowheads="1"/>
          </p:cNvSpPr>
          <p:nvPr>
            <p:ph type="sldNum" sz="quarter" idx="12"/>
          </p:nvPr>
        </p:nvSpPr>
        <p:spPr>
          <a:ln/>
        </p:spPr>
        <p:txBody>
          <a:bodyPr/>
          <a:lstStyle>
            <a:lvl1pPr>
              <a:defRPr/>
            </a:lvl1pPr>
          </a:lstStyle>
          <a:p>
            <a:pPr>
              <a:defRPr/>
            </a:pPr>
            <a:fld id="{EE6C8553-B040-4283-B65C-89E947A25FE4}" type="slidenum">
              <a:rPr lang="en-US">
                <a:solidFill>
                  <a:srgbClr val="000000"/>
                </a:solidFill>
              </a:rPr>
              <a:pPr>
                <a:defRPr/>
              </a:pPr>
              <a:t>‹#›</a:t>
            </a:fld>
            <a:endParaRPr lang="en-US" dirty="0">
              <a:solidFill>
                <a:srgbClr val="000000"/>
              </a:solidFil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EE433D5A-0481-C84A-B767-8F2DC5D64DE7}" type="datetime1">
              <a:rPr lang="en-US" smtClean="0">
                <a:solidFill>
                  <a:srgbClr val="000000"/>
                </a:solidFill>
              </a:rPr>
              <a:t>7/15/2024</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6" name="Rectangle 6"/>
          <p:cNvSpPr>
            <a:spLocks noGrp="1" noChangeArrowheads="1"/>
          </p:cNvSpPr>
          <p:nvPr>
            <p:ph type="sldNum" sz="quarter" idx="12"/>
          </p:nvPr>
        </p:nvSpPr>
        <p:spPr>
          <a:ln/>
        </p:spPr>
        <p:txBody>
          <a:bodyPr/>
          <a:lstStyle>
            <a:lvl1pPr>
              <a:defRPr/>
            </a:lvl1pPr>
          </a:lstStyle>
          <a:p>
            <a:pPr>
              <a:defRPr/>
            </a:pPr>
            <a:fld id="{57A13C95-01D4-40F6-B241-501A57E4C1A5}" type="slidenum">
              <a:rPr lang="en-US">
                <a:solidFill>
                  <a:srgbClr val="000000"/>
                </a:solidFill>
              </a:rPr>
              <a:pPr>
                <a:defRPr/>
              </a:pPr>
              <a:t>‹#›</a:t>
            </a:fld>
            <a:endParaRPr lang="en-US" dirty="0">
              <a:solidFill>
                <a:srgbClr val="000000"/>
              </a:solidFil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fld id="{8AEA01D9-B3AE-CD4F-9163-B7EDD9CB57B6}" type="datetime1">
              <a:rPr lang="en-US" smtClean="0">
                <a:solidFill>
                  <a:srgbClr val="000000"/>
                </a:solidFill>
              </a:rPr>
              <a:t>7/15/2024</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7" name="Rectangle 6"/>
          <p:cNvSpPr>
            <a:spLocks noGrp="1" noChangeArrowheads="1"/>
          </p:cNvSpPr>
          <p:nvPr>
            <p:ph type="sldNum" sz="quarter" idx="12"/>
          </p:nvPr>
        </p:nvSpPr>
        <p:spPr>
          <a:ln/>
        </p:spPr>
        <p:txBody>
          <a:bodyPr/>
          <a:lstStyle>
            <a:lvl1pPr>
              <a:defRPr/>
            </a:lvl1pPr>
          </a:lstStyle>
          <a:p>
            <a:pPr>
              <a:defRPr/>
            </a:pPr>
            <a:fld id="{FE833B24-A718-4891-B5CE-F01E834EFD01}" type="slidenum">
              <a:rPr lang="en-US">
                <a:solidFill>
                  <a:srgbClr val="000000"/>
                </a:solidFill>
              </a:rPr>
              <a:pPr>
                <a:defRPr/>
              </a:pPr>
              <a:t>‹#›</a:t>
            </a:fld>
            <a:endParaRPr lang="en-US" dirty="0">
              <a:solidFill>
                <a:srgbClr val="000000"/>
              </a:solidFil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fld id="{EE4FA27E-2559-8744-9341-0D5D83BFE74F}" type="datetime1">
              <a:rPr lang="en-US" smtClean="0">
                <a:solidFill>
                  <a:srgbClr val="000000"/>
                </a:solidFill>
              </a:rPr>
              <a:t>7/15/2024</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9" name="Rectangle 6"/>
          <p:cNvSpPr>
            <a:spLocks noGrp="1" noChangeArrowheads="1"/>
          </p:cNvSpPr>
          <p:nvPr>
            <p:ph type="sldNum" sz="quarter" idx="12"/>
          </p:nvPr>
        </p:nvSpPr>
        <p:spPr>
          <a:ln/>
        </p:spPr>
        <p:txBody>
          <a:bodyPr/>
          <a:lstStyle>
            <a:lvl1pPr>
              <a:defRPr/>
            </a:lvl1pPr>
          </a:lstStyle>
          <a:p>
            <a:pPr>
              <a:defRPr/>
            </a:pPr>
            <a:fld id="{95C22732-3522-4B11-9C80-1AB7E8A46F86}" type="slidenum">
              <a:rPr lang="en-US">
                <a:solidFill>
                  <a:srgbClr val="000000"/>
                </a:solidFill>
              </a:rPr>
              <a:pPr>
                <a:defRPr/>
              </a:pPr>
              <a:t>‹#›</a:t>
            </a:fld>
            <a:endParaRPr lang="en-US" dirty="0">
              <a:solidFill>
                <a:srgbClr val="000000"/>
              </a:solidFil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fld id="{318FE64E-522E-3742-9C2B-82E261EEF555}" type="datetime1">
              <a:rPr lang="en-US" smtClean="0">
                <a:solidFill>
                  <a:srgbClr val="000000"/>
                </a:solidFill>
              </a:rPr>
              <a:t>7/15/2024</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5" name="Rectangle 6"/>
          <p:cNvSpPr>
            <a:spLocks noGrp="1" noChangeArrowheads="1"/>
          </p:cNvSpPr>
          <p:nvPr>
            <p:ph type="sldNum" sz="quarter" idx="12"/>
          </p:nvPr>
        </p:nvSpPr>
        <p:spPr>
          <a:ln/>
        </p:spPr>
        <p:txBody>
          <a:bodyPr/>
          <a:lstStyle>
            <a:lvl1pPr>
              <a:defRPr/>
            </a:lvl1pPr>
          </a:lstStyle>
          <a:p>
            <a:pPr>
              <a:defRPr/>
            </a:pPr>
            <a:fld id="{E6B186DA-F543-4265-85B5-3003E96237DB}" type="slidenum">
              <a:rPr lang="en-US">
                <a:solidFill>
                  <a:srgbClr val="000000"/>
                </a:solidFill>
              </a:rPr>
              <a:pPr>
                <a:defRPr/>
              </a:pPr>
              <a:t>‹#›</a:t>
            </a:fld>
            <a:endParaRPr lang="en-US" dirty="0">
              <a:solidFill>
                <a:srgbClr val="000000"/>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0EFF53AF-4A44-1A4F-8970-141FA6ADCF0B}" type="datetime1">
              <a:rPr lang="en-US" smtClean="0"/>
              <a:t>7/15/2024</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W. Riegler/CERN</a:t>
            </a:r>
          </a:p>
        </p:txBody>
      </p:sp>
      <p:sp>
        <p:nvSpPr>
          <p:cNvPr id="6" name="Rectangle 6"/>
          <p:cNvSpPr>
            <a:spLocks noGrp="1" noChangeArrowheads="1"/>
          </p:cNvSpPr>
          <p:nvPr>
            <p:ph type="sldNum" sz="quarter" idx="12"/>
          </p:nvPr>
        </p:nvSpPr>
        <p:spPr>
          <a:ln/>
        </p:spPr>
        <p:txBody>
          <a:bodyPr/>
          <a:lstStyle>
            <a:lvl1pPr>
              <a:defRPr/>
            </a:lvl1pPr>
          </a:lstStyle>
          <a:p>
            <a:pPr>
              <a:defRPr/>
            </a:pPr>
            <a:fld id="{CAD9DD78-9872-1442-8F56-8B98CC6FA952}" type="slidenum">
              <a:rPr lang="en-US" altLang="en-US"/>
              <a:pPr>
                <a:defRPr/>
              </a:pPr>
              <a:t>‹#›</a:t>
            </a:fld>
            <a:endParaRPr lang="en-US" altLang="en-US"/>
          </a:p>
        </p:txBody>
      </p:sp>
    </p:spTree>
    <p:extLst>
      <p:ext uri="{BB962C8B-B14F-4D97-AF65-F5344CB8AC3E}">
        <p14:creationId xmlns:p14="http://schemas.microsoft.com/office/powerpoint/2010/main" val="128938104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schlumpf2">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fld id="{7271234A-9786-EC42-8CDA-4C43611AB7FA}" type="datetime1">
              <a:rPr lang="en-US" smtClean="0">
                <a:solidFill>
                  <a:srgbClr val="000000"/>
                </a:solidFill>
              </a:rPr>
              <a:t>7/15/2024</a:t>
            </a:fld>
            <a:endParaRPr lang="en-US">
              <a:solidFill>
                <a:srgbClr val="000000"/>
              </a:solidFill>
            </a:endParaRPr>
          </a:p>
        </p:txBody>
      </p:sp>
      <p:sp>
        <p:nvSpPr>
          <p:cNvPr id="3" name="Rectangle 5"/>
          <p:cNvSpPr>
            <a:spLocks noGrp="1" noChangeArrowheads="1"/>
          </p:cNvSpPr>
          <p:nvPr>
            <p:ph type="ftr" sz="quarter" idx="11"/>
          </p:nvPr>
        </p:nvSpPr>
        <p:spPr>
          <a:xfrm>
            <a:off x="0" y="6553201"/>
            <a:ext cx="1727200" cy="307975"/>
          </a:xfrm>
        </p:spPr>
        <p:txBody>
          <a:bodyPr/>
          <a:lstStyle>
            <a:lvl1pPr>
              <a:defRPr/>
            </a:lvl1pPr>
          </a:lstStyle>
          <a:p>
            <a:pPr>
              <a:defRPr/>
            </a:pPr>
            <a:r>
              <a:rPr lang="en-US">
                <a:solidFill>
                  <a:srgbClr val="000000"/>
                </a:solidFill>
              </a:rPr>
              <a:t>W. Riegler/CERN</a:t>
            </a:r>
          </a:p>
        </p:txBody>
      </p:sp>
      <p:sp>
        <p:nvSpPr>
          <p:cNvPr id="4" name="Rectangle 6"/>
          <p:cNvSpPr>
            <a:spLocks noGrp="1" noChangeArrowheads="1"/>
          </p:cNvSpPr>
          <p:nvPr>
            <p:ph type="sldNum" sz="quarter" idx="12"/>
          </p:nvPr>
        </p:nvSpPr>
        <p:spPr>
          <a:xfrm>
            <a:off x="11582400" y="6553200"/>
            <a:ext cx="508000" cy="247650"/>
          </a:xfrm>
        </p:spPr>
        <p:txBody>
          <a:bodyPr/>
          <a:lstStyle>
            <a:lvl1pPr>
              <a:defRPr/>
            </a:lvl1pPr>
          </a:lstStyle>
          <a:p>
            <a:pPr>
              <a:defRPr/>
            </a:pPr>
            <a:fld id="{EF0556C9-BAFA-4773-85C0-8FC55E6659FE}"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22D83028-9B1C-9446-9AB5-8DB1A02D7E86}" type="datetime1">
              <a:rPr lang="en-US" smtClean="0">
                <a:solidFill>
                  <a:srgbClr val="000000"/>
                </a:solidFill>
              </a:rPr>
              <a:t>7/15/2024</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7" name="Rectangle 6"/>
          <p:cNvSpPr>
            <a:spLocks noGrp="1" noChangeArrowheads="1"/>
          </p:cNvSpPr>
          <p:nvPr>
            <p:ph type="sldNum" sz="quarter" idx="12"/>
          </p:nvPr>
        </p:nvSpPr>
        <p:spPr>
          <a:ln/>
        </p:spPr>
        <p:txBody>
          <a:bodyPr/>
          <a:lstStyle>
            <a:lvl1pPr>
              <a:defRPr/>
            </a:lvl1pPr>
          </a:lstStyle>
          <a:p>
            <a:pPr>
              <a:defRPr/>
            </a:pPr>
            <a:fld id="{130ADD7F-F288-445C-8EF2-9781CCDB84DA}" type="slidenum">
              <a:rPr lang="en-US">
                <a:solidFill>
                  <a:srgbClr val="000000"/>
                </a:solidFill>
              </a:rPr>
              <a:pPr>
                <a:defRPr/>
              </a:pPr>
              <a:t>‹#›</a:t>
            </a:fld>
            <a:endParaRPr lang="en-US" dirty="0">
              <a:solidFill>
                <a:srgbClr val="000000"/>
              </a:solidFill>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AE324BF9-E48C-0D45-B2C1-E306538E1417}" type="datetime1">
              <a:rPr lang="en-US" smtClean="0">
                <a:solidFill>
                  <a:srgbClr val="000000"/>
                </a:solidFill>
              </a:rPr>
              <a:t>7/15/2024</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7" name="Rectangle 6"/>
          <p:cNvSpPr>
            <a:spLocks noGrp="1" noChangeArrowheads="1"/>
          </p:cNvSpPr>
          <p:nvPr>
            <p:ph type="sldNum" sz="quarter" idx="12"/>
          </p:nvPr>
        </p:nvSpPr>
        <p:spPr>
          <a:ln/>
        </p:spPr>
        <p:txBody>
          <a:bodyPr/>
          <a:lstStyle>
            <a:lvl1pPr>
              <a:defRPr/>
            </a:lvl1pPr>
          </a:lstStyle>
          <a:p>
            <a:pPr>
              <a:defRPr/>
            </a:pPr>
            <a:fld id="{6F7603C0-8DB9-4701-9AD2-C54D824BC90F}" type="slidenum">
              <a:rPr lang="en-US">
                <a:solidFill>
                  <a:srgbClr val="000000"/>
                </a:solidFill>
              </a:rPr>
              <a:pPr>
                <a:defRPr/>
              </a:pPr>
              <a:t>‹#›</a:t>
            </a:fld>
            <a:endParaRPr lang="en-US" dirty="0">
              <a:solidFill>
                <a:srgbClr val="000000"/>
              </a:solidFill>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fld id="{B05A4E37-DC26-964B-91A4-3153FE41F617}" type="datetime1">
              <a:rPr lang="en-US" smtClean="0">
                <a:solidFill>
                  <a:srgbClr val="000000"/>
                </a:solidFill>
              </a:rPr>
              <a:t>7/15/2024</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6" name="Rectangle 6"/>
          <p:cNvSpPr>
            <a:spLocks noGrp="1" noChangeArrowheads="1"/>
          </p:cNvSpPr>
          <p:nvPr>
            <p:ph type="sldNum" sz="quarter" idx="12"/>
          </p:nvPr>
        </p:nvSpPr>
        <p:spPr>
          <a:ln/>
        </p:spPr>
        <p:txBody>
          <a:bodyPr/>
          <a:lstStyle>
            <a:lvl1pPr>
              <a:defRPr/>
            </a:lvl1pPr>
          </a:lstStyle>
          <a:p>
            <a:pPr>
              <a:defRPr/>
            </a:pPr>
            <a:fld id="{A23C809D-C9E6-4A6A-9015-C9107C13BC90}" type="slidenum">
              <a:rPr lang="en-US">
                <a:solidFill>
                  <a:srgbClr val="000000"/>
                </a:solidFill>
              </a:rPr>
              <a:pPr>
                <a:defRPr/>
              </a:pPr>
              <a:t>‹#›</a:t>
            </a:fld>
            <a:endParaRPr lang="en-US" dirty="0">
              <a:solidFill>
                <a:srgbClr val="000000"/>
              </a:solidFill>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fld id="{3EF73057-C56E-624E-917A-27BF61A7028A}" type="datetime1">
              <a:rPr lang="en-US" smtClean="0">
                <a:solidFill>
                  <a:srgbClr val="000000"/>
                </a:solidFill>
              </a:rPr>
              <a:t>7/15/2024</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6" name="Rectangle 6"/>
          <p:cNvSpPr>
            <a:spLocks noGrp="1" noChangeArrowheads="1"/>
          </p:cNvSpPr>
          <p:nvPr>
            <p:ph type="sldNum" sz="quarter" idx="12"/>
          </p:nvPr>
        </p:nvSpPr>
        <p:spPr>
          <a:ln/>
        </p:spPr>
        <p:txBody>
          <a:bodyPr/>
          <a:lstStyle>
            <a:lvl1pPr>
              <a:defRPr/>
            </a:lvl1pPr>
          </a:lstStyle>
          <a:p>
            <a:pPr>
              <a:defRPr/>
            </a:pPr>
            <a:fld id="{849676E1-AA36-4338-A812-0F95E420BC68}" type="slidenum">
              <a:rPr lang="en-US">
                <a:solidFill>
                  <a:srgbClr val="000000"/>
                </a:solidFill>
              </a:rPr>
              <a:pPr>
                <a:defRPr/>
              </a:pPr>
              <a:t>‹#›</a:t>
            </a:fld>
            <a:endParaRPr lang="en-US" dirty="0">
              <a:solidFill>
                <a:srgbClr val="000000"/>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fld id="{23BA58B4-8C71-9D4F-9E04-07B835DD65C7}" type="datetime1">
              <a:rPr lang="en-US" smtClean="0"/>
              <a:t>7/15/2024</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W. Riegler/CERN</a:t>
            </a:r>
          </a:p>
        </p:txBody>
      </p:sp>
      <p:sp>
        <p:nvSpPr>
          <p:cNvPr id="7" name="Rectangle 6"/>
          <p:cNvSpPr>
            <a:spLocks noGrp="1" noChangeArrowheads="1"/>
          </p:cNvSpPr>
          <p:nvPr>
            <p:ph type="sldNum" sz="quarter" idx="12"/>
          </p:nvPr>
        </p:nvSpPr>
        <p:spPr>
          <a:ln/>
        </p:spPr>
        <p:txBody>
          <a:bodyPr/>
          <a:lstStyle>
            <a:lvl1pPr>
              <a:defRPr/>
            </a:lvl1pPr>
          </a:lstStyle>
          <a:p>
            <a:pPr>
              <a:defRPr/>
            </a:pPr>
            <a:fld id="{00F6BDD1-51CE-8D4E-8EA5-1125BC31B30A}" type="slidenum">
              <a:rPr lang="en-US" altLang="en-US"/>
              <a:pPr>
                <a:defRPr/>
              </a:pPr>
              <a:t>‹#›</a:t>
            </a:fld>
            <a:endParaRPr lang="en-US" altLang="en-US"/>
          </a:p>
        </p:txBody>
      </p:sp>
    </p:spTree>
    <p:extLst>
      <p:ext uri="{BB962C8B-B14F-4D97-AF65-F5344CB8AC3E}">
        <p14:creationId xmlns:p14="http://schemas.microsoft.com/office/powerpoint/2010/main" val="3697582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fld id="{40BDDBF3-D0DF-C64B-B485-61484456B89D}" type="datetime1">
              <a:rPr lang="en-US" smtClean="0"/>
              <a:t>7/15/2024</a:t>
            </a:fld>
            <a:endParaRPr lang="en-US"/>
          </a:p>
        </p:txBody>
      </p:sp>
      <p:sp>
        <p:nvSpPr>
          <p:cNvPr id="8" name="Rectangle 5"/>
          <p:cNvSpPr>
            <a:spLocks noGrp="1" noChangeArrowheads="1"/>
          </p:cNvSpPr>
          <p:nvPr>
            <p:ph type="ftr" sz="quarter" idx="11"/>
          </p:nvPr>
        </p:nvSpPr>
        <p:spPr>
          <a:ln/>
        </p:spPr>
        <p:txBody>
          <a:bodyPr/>
          <a:lstStyle>
            <a:lvl1pPr>
              <a:defRPr/>
            </a:lvl1pPr>
          </a:lstStyle>
          <a:p>
            <a:pPr>
              <a:defRPr/>
            </a:pPr>
            <a:r>
              <a:rPr lang="en-US"/>
              <a:t>W. Riegler/CERN</a:t>
            </a:r>
          </a:p>
        </p:txBody>
      </p:sp>
      <p:sp>
        <p:nvSpPr>
          <p:cNvPr id="9" name="Rectangle 6"/>
          <p:cNvSpPr>
            <a:spLocks noGrp="1" noChangeArrowheads="1"/>
          </p:cNvSpPr>
          <p:nvPr>
            <p:ph type="sldNum" sz="quarter" idx="12"/>
          </p:nvPr>
        </p:nvSpPr>
        <p:spPr>
          <a:ln/>
        </p:spPr>
        <p:txBody>
          <a:bodyPr/>
          <a:lstStyle>
            <a:lvl1pPr>
              <a:defRPr/>
            </a:lvl1pPr>
          </a:lstStyle>
          <a:p>
            <a:pPr>
              <a:defRPr/>
            </a:pPr>
            <a:fld id="{5A3A6A00-500B-A84E-A427-FF9970065BAB}" type="slidenum">
              <a:rPr lang="en-US" altLang="en-US"/>
              <a:pPr>
                <a:defRPr/>
              </a:pPr>
              <a:t>‹#›</a:t>
            </a:fld>
            <a:endParaRPr lang="en-US" altLang="en-US"/>
          </a:p>
        </p:txBody>
      </p:sp>
    </p:spTree>
    <p:extLst>
      <p:ext uri="{BB962C8B-B14F-4D97-AF65-F5344CB8AC3E}">
        <p14:creationId xmlns:p14="http://schemas.microsoft.com/office/powerpoint/2010/main" val="18566329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fld id="{141057D5-938A-7847-9F8C-D62285E9AA2C}" type="datetime1">
              <a:rPr lang="en-US" smtClean="0"/>
              <a:t>7/15/2024</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r>
              <a:rPr lang="en-US"/>
              <a:t>W. Riegler/CERN</a:t>
            </a:r>
          </a:p>
        </p:txBody>
      </p:sp>
      <p:sp>
        <p:nvSpPr>
          <p:cNvPr id="5" name="Rectangle 6"/>
          <p:cNvSpPr>
            <a:spLocks noGrp="1" noChangeArrowheads="1"/>
          </p:cNvSpPr>
          <p:nvPr>
            <p:ph type="sldNum" sz="quarter" idx="12"/>
          </p:nvPr>
        </p:nvSpPr>
        <p:spPr>
          <a:ln/>
        </p:spPr>
        <p:txBody>
          <a:bodyPr/>
          <a:lstStyle>
            <a:lvl1pPr>
              <a:defRPr/>
            </a:lvl1pPr>
          </a:lstStyle>
          <a:p>
            <a:pPr>
              <a:defRPr/>
            </a:pPr>
            <a:fld id="{4E101715-0078-854B-AF2C-ADC138746D14}" type="slidenum">
              <a:rPr lang="en-US" altLang="en-US"/>
              <a:pPr>
                <a:defRPr/>
              </a:pPr>
              <a:t>‹#›</a:t>
            </a:fld>
            <a:endParaRPr lang="en-US" altLang="en-US"/>
          </a:p>
        </p:txBody>
      </p:sp>
    </p:spTree>
    <p:extLst>
      <p:ext uri="{BB962C8B-B14F-4D97-AF65-F5344CB8AC3E}">
        <p14:creationId xmlns:p14="http://schemas.microsoft.com/office/powerpoint/2010/main" val="14924988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schlumpf2">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fld id="{A00C6B92-DA2B-8D4A-9456-999AAA2761A1}" type="datetime1">
              <a:rPr lang="en-US" smtClean="0"/>
              <a:t>7/15/2024</a:t>
            </a:fld>
            <a:endParaRPr lang="en-US"/>
          </a:p>
        </p:txBody>
      </p:sp>
      <p:sp>
        <p:nvSpPr>
          <p:cNvPr id="3" name="Rectangle 5"/>
          <p:cNvSpPr>
            <a:spLocks noGrp="1" noChangeArrowheads="1"/>
          </p:cNvSpPr>
          <p:nvPr>
            <p:ph type="ftr" sz="quarter" idx="11"/>
          </p:nvPr>
        </p:nvSpPr>
        <p:spPr>
          <a:xfrm>
            <a:off x="0" y="6553201"/>
            <a:ext cx="1727200" cy="307975"/>
          </a:xfrm>
        </p:spPr>
        <p:txBody>
          <a:bodyPr/>
          <a:lstStyle>
            <a:lvl1pPr>
              <a:defRPr/>
            </a:lvl1pPr>
          </a:lstStyle>
          <a:p>
            <a:pPr>
              <a:defRPr/>
            </a:pPr>
            <a:r>
              <a:rPr lang="en-US"/>
              <a:t>W. Riegler/CERN</a:t>
            </a:r>
          </a:p>
        </p:txBody>
      </p:sp>
      <p:sp>
        <p:nvSpPr>
          <p:cNvPr id="4" name="Rectangle 6"/>
          <p:cNvSpPr>
            <a:spLocks noGrp="1" noChangeArrowheads="1"/>
          </p:cNvSpPr>
          <p:nvPr>
            <p:ph type="sldNum" sz="quarter" idx="12"/>
          </p:nvPr>
        </p:nvSpPr>
        <p:spPr>
          <a:xfrm>
            <a:off x="11582400" y="6553200"/>
            <a:ext cx="508000" cy="247650"/>
          </a:xfrm>
        </p:spPr>
        <p:txBody>
          <a:bodyPr/>
          <a:lstStyle>
            <a:lvl1pPr>
              <a:defRPr smtClean="0"/>
            </a:lvl1pPr>
          </a:lstStyle>
          <a:p>
            <a:pPr>
              <a:defRPr/>
            </a:pPr>
            <a:fld id="{A4869FA6-B1DD-CA41-A5F7-B59722C75740}" type="slidenum">
              <a:rPr lang="en-US" altLang="en-US"/>
              <a:pPr>
                <a:defRPr/>
              </a:pPr>
              <a:t>‹#›</a:t>
            </a:fld>
            <a:endParaRPr lang="en-US" altLang="en-US"/>
          </a:p>
        </p:txBody>
      </p:sp>
    </p:spTree>
    <p:extLst>
      <p:ext uri="{BB962C8B-B14F-4D97-AF65-F5344CB8AC3E}">
        <p14:creationId xmlns:p14="http://schemas.microsoft.com/office/powerpoint/2010/main" val="15637265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E4DD4898-2883-C140-B263-E8BEAF3FB865}" type="datetime1">
              <a:rPr lang="en-US" smtClean="0"/>
              <a:t>7/15/2024</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W. Riegler/CERN</a:t>
            </a:r>
          </a:p>
        </p:txBody>
      </p:sp>
      <p:sp>
        <p:nvSpPr>
          <p:cNvPr id="7" name="Rectangle 6"/>
          <p:cNvSpPr>
            <a:spLocks noGrp="1" noChangeArrowheads="1"/>
          </p:cNvSpPr>
          <p:nvPr>
            <p:ph type="sldNum" sz="quarter" idx="12"/>
          </p:nvPr>
        </p:nvSpPr>
        <p:spPr>
          <a:ln/>
        </p:spPr>
        <p:txBody>
          <a:bodyPr/>
          <a:lstStyle>
            <a:lvl1pPr>
              <a:defRPr/>
            </a:lvl1pPr>
          </a:lstStyle>
          <a:p>
            <a:pPr>
              <a:defRPr/>
            </a:pPr>
            <a:fld id="{02612975-BC0C-894E-BB71-50FA6312B001}" type="slidenum">
              <a:rPr lang="en-US" altLang="en-US"/>
              <a:pPr>
                <a:defRPr/>
              </a:pPr>
              <a:t>‹#›</a:t>
            </a:fld>
            <a:endParaRPr lang="en-US" altLang="en-US"/>
          </a:p>
        </p:txBody>
      </p:sp>
    </p:spTree>
    <p:extLst>
      <p:ext uri="{BB962C8B-B14F-4D97-AF65-F5344CB8AC3E}">
        <p14:creationId xmlns:p14="http://schemas.microsoft.com/office/powerpoint/2010/main" val="18199817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7D013ADA-9C19-BD42-8719-F67875B35C6F}" type="datetime1">
              <a:rPr lang="en-US" smtClean="0"/>
              <a:t>7/15/2024</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W. Riegler/CERN</a:t>
            </a:r>
          </a:p>
        </p:txBody>
      </p:sp>
      <p:sp>
        <p:nvSpPr>
          <p:cNvPr id="7" name="Rectangle 6"/>
          <p:cNvSpPr>
            <a:spLocks noGrp="1" noChangeArrowheads="1"/>
          </p:cNvSpPr>
          <p:nvPr>
            <p:ph type="sldNum" sz="quarter" idx="12"/>
          </p:nvPr>
        </p:nvSpPr>
        <p:spPr>
          <a:ln/>
        </p:spPr>
        <p:txBody>
          <a:bodyPr/>
          <a:lstStyle>
            <a:lvl1pPr>
              <a:defRPr/>
            </a:lvl1pPr>
          </a:lstStyle>
          <a:p>
            <a:pPr>
              <a:defRPr/>
            </a:pPr>
            <a:fld id="{F6CF5964-3EAC-2B43-92B3-C0A416F3C170}" type="slidenum">
              <a:rPr lang="en-US" altLang="en-US"/>
              <a:pPr>
                <a:defRPr/>
              </a:pPr>
              <a:t>‹#›</a:t>
            </a:fld>
            <a:endParaRPr lang="en-US" altLang="en-US"/>
          </a:p>
        </p:txBody>
      </p:sp>
    </p:spTree>
    <p:extLst>
      <p:ext uri="{BB962C8B-B14F-4D97-AF65-F5344CB8AC3E}">
        <p14:creationId xmlns:p14="http://schemas.microsoft.com/office/powerpoint/2010/main" val="18232846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p:cNvSpPr>
            <a:spLocks noGrp="1" noChangeArrowheads="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p:cNvSpPr>
            <a:spLocks noGrp="1" noChangeArrowheads="1"/>
          </p:cNvSpPr>
          <p:nvPr>
            <p:ph type="dt" sz="half" idx="2"/>
          </p:nvPr>
        </p:nvSpPr>
        <p:spPr bwMode="auto">
          <a:xfrm>
            <a:off x="609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atin typeface="Arial" pitchFamily="34" charset="0"/>
              </a:defRPr>
            </a:lvl1pPr>
          </a:lstStyle>
          <a:p>
            <a:pPr>
              <a:defRPr/>
            </a:pPr>
            <a:fld id="{06052E57-1AB4-6A4D-A879-C703EE6E96CF}" type="datetime1">
              <a:rPr lang="en-US" smtClean="0"/>
              <a:t>7/15/2024</a:t>
            </a:fld>
            <a:endParaRPr lang="en-US"/>
          </a:p>
        </p:txBody>
      </p:sp>
      <p:sp>
        <p:nvSpPr>
          <p:cNvPr id="1029" name="Rectangle 5"/>
          <p:cNvSpPr>
            <a:spLocks noGrp="1" noChangeArrowheads="1"/>
          </p:cNvSpPr>
          <p:nvPr>
            <p:ph type="ftr" sz="quarter" idx="3"/>
          </p:nvPr>
        </p:nvSpPr>
        <p:spPr bwMode="auto">
          <a:xfrm>
            <a:off x="-304800" y="6553201"/>
            <a:ext cx="2235200" cy="3079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pitchFamily="34" charset="0"/>
              </a:defRPr>
            </a:lvl1pPr>
          </a:lstStyle>
          <a:p>
            <a:pPr>
              <a:defRPr/>
            </a:pPr>
            <a:r>
              <a:rPr lang="en-US"/>
              <a:t>W. Riegler/CERN</a:t>
            </a:r>
          </a:p>
        </p:txBody>
      </p:sp>
      <p:sp>
        <p:nvSpPr>
          <p:cNvPr id="1030" name="Rectangle 6"/>
          <p:cNvSpPr>
            <a:spLocks noGrp="1" noChangeArrowheads="1"/>
          </p:cNvSpPr>
          <p:nvPr>
            <p:ph type="sldNum" sz="quarter" idx="4"/>
          </p:nvPr>
        </p:nvSpPr>
        <p:spPr bwMode="auto">
          <a:xfrm>
            <a:off x="11684000" y="6610350"/>
            <a:ext cx="508000" cy="2476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smtClean="0"/>
            </a:lvl1pPr>
          </a:lstStyle>
          <a:p>
            <a:pPr>
              <a:defRPr/>
            </a:pPr>
            <a:fld id="{3765888C-325F-D64F-A4AC-2F424D9CB8F3}"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803" r:id="rId7"/>
    <p:sldLayoutId id="2147483799" r:id="rId8"/>
    <p:sldLayoutId id="2147483800" r:id="rId9"/>
    <p:sldLayoutId id="2147483801" r:id="rId10"/>
    <p:sldLayoutId id="2147483802" r:id="rId11"/>
    <p:sldLayoutId id="2147483828" r:id="rId12"/>
  </p:sldLayoutIdLst>
  <p:hf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defRPr>
      </a:lvl2pPr>
      <a:lvl3pPr algn="ctr" rtl="0" eaLnBrk="0" fontAlgn="base" hangingPunct="0">
        <a:spcBef>
          <a:spcPct val="0"/>
        </a:spcBef>
        <a:spcAft>
          <a:spcPct val="0"/>
        </a:spcAft>
        <a:defRPr sz="4400">
          <a:solidFill>
            <a:schemeClr val="tx2"/>
          </a:solidFill>
          <a:latin typeface="Arial" pitchFamily="34" charset="0"/>
        </a:defRPr>
      </a:lvl3pPr>
      <a:lvl4pPr algn="ctr" rtl="0" eaLnBrk="0" fontAlgn="base" hangingPunct="0">
        <a:spcBef>
          <a:spcPct val="0"/>
        </a:spcBef>
        <a:spcAft>
          <a:spcPct val="0"/>
        </a:spcAft>
        <a:defRPr sz="4400">
          <a:solidFill>
            <a:schemeClr val="tx2"/>
          </a:solidFill>
          <a:latin typeface="Arial" pitchFamily="34" charset="0"/>
        </a:defRPr>
      </a:lvl4pPr>
      <a:lvl5pPr algn="ctr" rtl="0" eaLnBrk="0" fontAlgn="base" hangingPunct="0">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dt" sz="half" idx="2"/>
          </p:nvPr>
        </p:nvSpPr>
        <p:spPr bwMode="auto">
          <a:xfrm>
            <a:off x="10566400" y="0"/>
            <a:ext cx="16256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nSpc>
                <a:spcPct val="100000"/>
              </a:lnSpc>
              <a:spcBef>
                <a:spcPct val="0"/>
              </a:spcBef>
              <a:buClrTx/>
              <a:buSzTx/>
              <a:buFontTx/>
              <a:buNone/>
              <a:defRPr sz="1400" b="0">
                <a:latin typeface="Times New Roman" pitchFamily="18" charset="0"/>
              </a:defRPr>
            </a:lvl1pPr>
          </a:lstStyle>
          <a:p>
            <a:pPr>
              <a:defRPr/>
            </a:pPr>
            <a:fld id="{14F89C70-B73C-9540-A6CA-FC8493BD6D27}" type="datetime1">
              <a:rPr lang="en-US" smtClean="0">
                <a:solidFill>
                  <a:srgbClr val="000000"/>
                </a:solidFill>
              </a:rPr>
              <a:t>7/15/2024</a:t>
            </a:fld>
            <a:endParaRPr lang="en-US">
              <a:solidFill>
                <a:srgbClr val="000000"/>
              </a:solidFill>
            </a:endParaRPr>
          </a:p>
        </p:txBody>
      </p:sp>
      <p:sp>
        <p:nvSpPr>
          <p:cNvPr id="1029" name="Rectangle 5"/>
          <p:cNvSpPr>
            <a:spLocks noGrp="1" noChangeArrowheads="1"/>
          </p:cNvSpPr>
          <p:nvPr>
            <p:ph type="title"/>
          </p:nvPr>
        </p:nvSpPr>
        <p:spPr bwMode="auto">
          <a:xfrm>
            <a:off x="1727200" y="381000"/>
            <a:ext cx="80264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dirty="0"/>
              <a:t>Slide Title</a:t>
            </a:r>
          </a:p>
        </p:txBody>
      </p:sp>
      <p:sp>
        <p:nvSpPr>
          <p:cNvPr id="1030" name="Rectangle 6"/>
          <p:cNvSpPr>
            <a:spLocks noGrp="1" noChangeArrowheads="1"/>
          </p:cNvSpPr>
          <p:nvPr>
            <p:ph type="body" idx="1"/>
          </p:nvPr>
        </p:nvSpPr>
        <p:spPr bwMode="auto">
          <a:xfrm>
            <a:off x="914400" y="1981200"/>
            <a:ext cx="103632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a:t>Body Text</a:t>
            </a:r>
          </a:p>
          <a:p>
            <a:pPr lvl="1"/>
            <a:r>
              <a:rPr lang="en-US"/>
              <a:t>Second Level</a:t>
            </a:r>
          </a:p>
          <a:p>
            <a:pPr lvl="2"/>
            <a:r>
              <a:rPr lang="en-US"/>
              <a:t>Third Level</a:t>
            </a:r>
          </a:p>
          <a:p>
            <a:pPr lvl="3"/>
            <a:r>
              <a:rPr lang="en-US"/>
              <a:t>Fourth Level</a:t>
            </a:r>
          </a:p>
          <a:p>
            <a:pPr lvl="4"/>
            <a:r>
              <a:rPr lang="en-US"/>
              <a:t>Fifth Level</a:t>
            </a:r>
          </a:p>
        </p:txBody>
      </p:sp>
      <p:sp>
        <p:nvSpPr>
          <p:cNvPr id="1039" name="Rectangle 15"/>
          <p:cNvSpPr>
            <a:spLocks noGrp="1" noChangeArrowheads="1"/>
          </p:cNvSpPr>
          <p:nvPr>
            <p:ph type="sldNum" sz="quarter" idx="4"/>
          </p:nvPr>
        </p:nvSpPr>
        <p:spPr bwMode="auto">
          <a:xfrm>
            <a:off x="11379200" y="6477000"/>
            <a:ext cx="7112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lnSpc>
                <a:spcPct val="100000"/>
              </a:lnSpc>
              <a:spcBef>
                <a:spcPct val="0"/>
              </a:spcBef>
              <a:buClrTx/>
              <a:buSzTx/>
              <a:buFontTx/>
              <a:buNone/>
              <a:defRPr sz="1000" b="0">
                <a:latin typeface="Times New Roman" pitchFamily="18" charset="0"/>
              </a:defRPr>
            </a:lvl1pPr>
          </a:lstStyle>
          <a:p>
            <a:pPr>
              <a:defRPr/>
            </a:pPr>
            <a:fld id="{76D2897A-2A7A-4378-864C-CFB4657A69B9}" type="slidenum">
              <a:rPr lang="en-US">
                <a:solidFill>
                  <a:srgbClr val="000000"/>
                </a:solidFill>
              </a:rPr>
              <a:pPr>
                <a:defRPr/>
              </a:pPr>
              <a:t>‹#›</a:t>
            </a:fld>
            <a:endParaRPr lang="en-US" dirty="0">
              <a:solidFill>
                <a:srgbClr val="000000"/>
              </a:solidFill>
            </a:endParaRPr>
          </a:p>
        </p:txBody>
      </p:sp>
      <p:sp>
        <p:nvSpPr>
          <p:cNvPr id="1027" name="Rectangle 3"/>
          <p:cNvSpPr>
            <a:spLocks noGrp="1" noChangeArrowheads="1"/>
          </p:cNvSpPr>
          <p:nvPr>
            <p:ph type="ftr" sz="quarter" idx="3"/>
          </p:nvPr>
        </p:nvSpPr>
        <p:spPr bwMode="auto">
          <a:xfrm>
            <a:off x="-203200" y="6477000"/>
            <a:ext cx="2032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a:lnSpc>
                <a:spcPct val="100000"/>
              </a:lnSpc>
              <a:spcBef>
                <a:spcPct val="0"/>
              </a:spcBef>
              <a:buClrTx/>
              <a:buSzTx/>
              <a:buFontTx/>
              <a:buNone/>
              <a:defRPr sz="1000" b="0">
                <a:latin typeface="+mj-lt"/>
              </a:defRPr>
            </a:lvl1pPr>
          </a:lstStyle>
          <a:p>
            <a:pPr>
              <a:defRPr/>
            </a:pPr>
            <a:r>
              <a:rPr lang="en-US">
                <a:solidFill>
                  <a:srgbClr val="000000"/>
                </a:solidFill>
              </a:rPr>
              <a:t>W. Riegler/CERN</a:t>
            </a:r>
          </a:p>
        </p:txBody>
      </p:sp>
      <p:sp>
        <p:nvSpPr>
          <p:cNvPr id="1044" name="Line 20"/>
          <p:cNvSpPr>
            <a:spLocks noChangeShapeType="1"/>
          </p:cNvSpPr>
          <p:nvPr/>
        </p:nvSpPr>
        <p:spPr bwMode="auto">
          <a:xfrm>
            <a:off x="0" y="1295400"/>
            <a:ext cx="0" cy="0"/>
          </a:xfrm>
          <a:prstGeom prst="line">
            <a:avLst/>
          </a:prstGeom>
          <a:noFill/>
          <a:ln w="9525">
            <a:noFill/>
            <a:round/>
            <a:headEnd/>
            <a:tailEnd/>
          </a:ln>
          <a:effectLst/>
        </p:spPr>
        <p:txBody>
          <a:bodyPr wrap="none" lIns="92075" tIns="46038" rIns="92075" bIns="46038" anchor="ctr"/>
          <a:lstStyle/>
          <a:p>
            <a:pPr>
              <a:lnSpc>
                <a:spcPct val="90000"/>
              </a:lnSpc>
              <a:spcBef>
                <a:spcPct val="30000"/>
              </a:spcBef>
              <a:buClr>
                <a:srgbClr val="008000"/>
              </a:buClr>
              <a:buSzPct val="70000"/>
              <a:buFont typeface="Wingdings" pitchFamily="2" charset="2"/>
              <a:buNone/>
              <a:defRPr/>
            </a:pPr>
            <a:endParaRPr lang="en-US" sz="1500" b="1">
              <a:solidFill>
                <a:srgbClr val="000000"/>
              </a:solidFill>
              <a:latin typeface="Arial" pitchFamily="34" charset="0"/>
            </a:endParaRPr>
          </a:p>
        </p:txBody>
      </p:sp>
    </p:spTree>
    <p:extLst>
      <p:ext uri="{BB962C8B-B14F-4D97-AF65-F5344CB8AC3E}">
        <p14:creationId xmlns:p14="http://schemas.microsoft.com/office/powerpoint/2010/main" val="1783727527"/>
      </p:ext>
    </p:extLst>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hf hdr="0" dt="0"/>
  <p:txStyles>
    <p:titleStyle>
      <a:lvl1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mj-lt"/>
          <a:ea typeface="+mj-ea"/>
          <a:cs typeface="+mj-cs"/>
        </a:defRPr>
      </a:lvl1pPr>
      <a:lvl2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2pPr>
      <a:lvl3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3pPr>
      <a:lvl4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4pPr>
      <a:lvl5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5pPr>
      <a:lvl6pPr marL="4572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6pPr>
      <a:lvl7pPr marL="9144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7pPr>
      <a:lvl8pPr marL="13716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8pPr>
      <a:lvl9pPr marL="18288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9pPr>
    </p:titleStyle>
    <p:bodyStyle>
      <a:lvl1pPr marL="384175" indent="-384175" algn="l" rtl="0" eaLnBrk="0" fontAlgn="base" hangingPunct="0">
        <a:lnSpc>
          <a:spcPct val="90000"/>
        </a:lnSpc>
        <a:spcBef>
          <a:spcPct val="30000"/>
        </a:spcBef>
        <a:spcAft>
          <a:spcPct val="0"/>
        </a:spcAft>
        <a:buClr>
          <a:srgbClr val="008000"/>
        </a:buClr>
        <a:buSzPct val="70000"/>
        <a:buFont typeface="Wingdings" pitchFamily="2" charset="2"/>
        <a:buChar char="u"/>
        <a:defRPr sz="2000" b="1">
          <a:solidFill>
            <a:srgbClr val="0000FF"/>
          </a:solidFill>
          <a:effectLst>
            <a:outerShdw blurRad="38100" dist="38100" dir="2700000" algn="tl">
              <a:srgbClr val="C0C0C0"/>
            </a:outerShdw>
          </a:effectLst>
          <a:latin typeface="+mn-lt"/>
          <a:ea typeface="+mn-ea"/>
          <a:cs typeface="+mn-cs"/>
        </a:defRPr>
      </a:lvl1pPr>
      <a:lvl2pPr marL="855663" indent="-280988" algn="l" rtl="0" eaLnBrk="0" fontAlgn="base" hangingPunct="0">
        <a:lnSpc>
          <a:spcPct val="90000"/>
        </a:lnSpc>
        <a:spcBef>
          <a:spcPct val="30000"/>
        </a:spcBef>
        <a:spcAft>
          <a:spcPct val="0"/>
        </a:spcAft>
        <a:buClr>
          <a:srgbClr val="008000"/>
        </a:buClr>
        <a:buSzPct val="70000"/>
        <a:buFont typeface="Wingdings" pitchFamily="2" charset="2"/>
        <a:buChar char="n"/>
        <a:defRPr sz="1700" b="1">
          <a:solidFill>
            <a:schemeClr val="tx1"/>
          </a:solidFill>
          <a:latin typeface="+mn-lt"/>
        </a:defRPr>
      </a:lvl2pPr>
      <a:lvl3pPr marL="1330325" indent="-192088" algn="l" rtl="0" eaLnBrk="0" fontAlgn="base" hangingPunct="0">
        <a:lnSpc>
          <a:spcPct val="90000"/>
        </a:lnSpc>
        <a:spcBef>
          <a:spcPct val="30000"/>
        </a:spcBef>
        <a:spcAft>
          <a:spcPct val="0"/>
        </a:spcAft>
        <a:buClr>
          <a:schemeClr val="tx1"/>
        </a:buClr>
        <a:buSzPct val="80000"/>
        <a:buFont typeface="Wingdings" pitchFamily="2" charset="2"/>
        <a:buChar char="l"/>
        <a:defRPr sz="1600" b="1">
          <a:solidFill>
            <a:schemeClr val="tx1"/>
          </a:solidFill>
          <a:latin typeface="+mn-lt"/>
        </a:defRPr>
      </a:lvl3pPr>
      <a:lvl4pPr marL="1712913" indent="-192088" algn="l" rtl="0" eaLnBrk="0" fontAlgn="base" hangingPunct="0">
        <a:lnSpc>
          <a:spcPct val="90000"/>
        </a:lnSpc>
        <a:spcBef>
          <a:spcPct val="30000"/>
        </a:spcBef>
        <a:spcAft>
          <a:spcPct val="0"/>
        </a:spcAft>
        <a:buClr>
          <a:schemeClr val="tx2"/>
        </a:buClr>
        <a:buSzPct val="70000"/>
        <a:buFont typeface="Wingdings" pitchFamily="2" charset="2"/>
        <a:buChar char="u"/>
        <a:defRPr sz="1400" b="1">
          <a:solidFill>
            <a:srgbClr val="0000FF"/>
          </a:solidFill>
          <a:latin typeface="+mn-lt"/>
        </a:defRPr>
      </a:lvl4pPr>
      <a:lvl5pPr marL="2097088" indent="-192088" algn="l" rtl="0" eaLnBrk="0" fontAlgn="base" hangingPunct="0">
        <a:lnSpc>
          <a:spcPct val="90000"/>
        </a:lnSpc>
        <a:spcBef>
          <a:spcPct val="30000"/>
        </a:spcBef>
        <a:spcAft>
          <a:spcPct val="0"/>
        </a:spcAft>
        <a:buChar char="»"/>
        <a:defRPr sz="1400" b="1">
          <a:solidFill>
            <a:srgbClr val="0000FF"/>
          </a:solidFill>
          <a:latin typeface="+mn-lt"/>
        </a:defRPr>
      </a:lvl5pPr>
      <a:lvl6pPr marL="2554288" indent="-192088" algn="l" rtl="0" eaLnBrk="0" fontAlgn="base" hangingPunct="0">
        <a:lnSpc>
          <a:spcPct val="90000"/>
        </a:lnSpc>
        <a:spcBef>
          <a:spcPct val="30000"/>
        </a:spcBef>
        <a:spcAft>
          <a:spcPct val="0"/>
        </a:spcAft>
        <a:defRPr sz="1400" b="1">
          <a:solidFill>
            <a:srgbClr val="0000FF"/>
          </a:solidFill>
          <a:latin typeface="+mn-lt"/>
        </a:defRPr>
      </a:lvl6pPr>
      <a:lvl7pPr marL="3011488" indent="-192088" algn="l" rtl="0" eaLnBrk="0" fontAlgn="base" hangingPunct="0">
        <a:lnSpc>
          <a:spcPct val="90000"/>
        </a:lnSpc>
        <a:spcBef>
          <a:spcPct val="30000"/>
        </a:spcBef>
        <a:spcAft>
          <a:spcPct val="0"/>
        </a:spcAft>
        <a:defRPr sz="1400" b="1">
          <a:solidFill>
            <a:srgbClr val="0000FF"/>
          </a:solidFill>
          <a:latin typeface="+mn-lt"/>
        </a:defRPr>
      </a:lvl7pPr>
      <a:lvl8pPr marL="3468688" indent="-192088" algn="l" rtl="0" eaLnBrk="0" fontAlgn="base" hangingPunct="0">
        <a:lnSpc>
          <a:spcPct val="90000"/>
        </a:lnSpc>
        <a:spcBef>
          <a:spcPct val="30000"/>
        </a:spcBef>
        <a:spcAft>
          <a:spcPct val="0"/>
        </a:spcAft>
        <a:defRPr sz="1400" b="1">
          <a:solidFill>
            <a:srgbClr val="0000FF"/>
          </a:solidFill>
          <a:latin typeface="+mn-lt"/>
        </a:defRPr>
      </a:lvl8pPr>
      <a:lvl9pPr marL="3925888" indent="-192088" algn="l" rtl="0" eaLnBrk="0" fontAlgn="base" hangingPunct="0">
        <a:lnSpc>
          <a:spcPct val="90000"/>
        </a:lnSpc>
        <a:spcBef>
          <a:spcPct val="30000"/>
        </a:spcBef>
        <a:spcAft>
          <a:spcPct val="0"/>
        </a:spcAft>
        <a:defRPr sz="1400" b="1">
          <a:solidFill>
            <a:srgbClr val="0000F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609600" y="274638"/>
            <a:ext cx="10972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4099" name="Rectangle 3"/>
          <p:cNvSpPr>
            <a:spLocks noGrp="1" noChangeArrowheads="1"/>
          </p:cNvSpPr>
          <p:nvPr>
            <p:ph type="body" idx="1"/>
          </p:nvPr>
        </p:nvSpPr>
        <p:spPr bwMode="auto">
          <a:xfrm>
            <a:off x="609600" y="1600201"/>
            <a:ext cx="109728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609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pitchFamily="34" charset="0"/>
              </a:defRPr>
            </a:lvl1pPr>
          </a:lstStyle>
          <a:p>
            <a:pPr eaLnBrk="1" hangingPunct="1">
              <a:defRPr/>
            </a:pPr>
            <a:fld id="{B83922AD-B65B-7A47-B27F-CA5E7BC99FAC}" type="datetime1">
              <a:rPr lang="en-US" smtClean="0">
                <a:solidFill>
                  <a:srgbClr val="000000"/>
                </a:solidFill>
              </a:rPr>
              <a:t>7/15/2024</a:t>
            </a:fld>
            <a:endParaRPr lang="en-US">
              <a:solidFill>
                <a:srgbClr val="000000"/>
              </a:solidFill>
            </a:endParaRPr>
          </a:p>
        </p:txBody>
      </p:sp>
      <p:sp>
        <p:nvSpPr>
          <p:cNvPr id="1029" name="Rectangle 5"/>
          <p:cNvSpPr>
            <a:spLocks noGrp="1" noChangeArrowheads="1"/>
          </p:cNvSpPr>
          <p:nvPr>
            <p:ph type="ftr" sz="quarter" idx="3"/>
          </p:nvPr>
        </p:nvSpPr>
        <p:spPr bwMode="auto">
          <a:xfrm>
            <a:off x="-304800" y="6553201"/>
            <a:ext cx="2235200" cy="3079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atin typeface="Arial" pitchFamily="34" charset="0"/>
              </a:defRPr>
            </a:lvl1pPr>
          </a:lstStyle>
          <a:p>
            <a:pPr eaLnBrk="1" hangingPunct="1">
              <a:defRPr/>
            </a:pPr>
            <a:r>
              <a:rPr lang="en-US">
                <a:solidFill>
                  <a:srgbClr val="000000"/>
                </a:solidFill>
              </a:rPr>
              <a:t>W. Riegler/CERN</a:t>
            </a:r>
          </a:p>
        </p:txBody>
      </p:sp>
      <p:sp>
        <p:nvSpPr>
          <p:cNvPr id="1030" name="Rectangle 6"/>
          <p:cNvSpPr>
            <a:spLocks noGrp="1" noChangeArrowheads="1"/>
          </p:cNvSpPr>
          <p:nvPr>
            <p:ph type="sldNum" sz="quarter" idx="4"/>
          </p:nvPr>
        </p:nvSpPr>
        <p:spPr bwMode="auto">
          <a:xfrm>
            <a:off x="11684000" y="6610350"/>
            <a:ext cx="508000" cy="2476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atin typeface="Arial" pitchFamily="34" charset="0"/>
              </a:defRPr>
            </a:lvl1pPr>
          </a:lstStyle>
          <a:p>
            <a:pPr eaLnBrk="1" hangingPunct="1">
              <a:defRPr/>
            </a:pPr>
            <a:fld id="{7F6888F8-B3D6-4D2D-84A2-263411AE308C}" type="slidenum">
              <a:rPr lang="en-US">
                <a:solidFill>
                  <a:srgbClr val="000000"/>
                </a:solidFill>
              </a:rPr>
              <a:pPr eaLnBrk="1" hangingPunct="1">
                <a:defRPr/>
              </a:pPr>
              <a:t>‹#›</a:t>
            </a:fld>
            <a:endParaRPr lang="en-US" dirty="0">
              <a:solidFill>
                <a:srgbClr val="000000"/>
              </a:solidFill>
            </a:endParaRPr>
          </a:p>
        </p:txBody>
      </p:sp>
    </p:spTree>
    <p:extLst>
      <p:ext uri="{BB962C8B-B14F-4D97-AF65-F5344CB8AC3E}">
        <p14:creationId xmlns:p14="http://schemas.microsoft.com/office/powerpoint/2010/main" val="702310845"/>
      </p:ext>
    </p:extLst>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hf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defRPr>
      </a:lvl2pPr>
      <a:lvl3pPr algn="ctr" rtl="0" eaLnBrk="0" fontAlgn="base" hangingPunct="0">
        <a:spcBef>
          <a:spcPct val="0"/>
        </a:spcBef>
        <a:spcAft>
          <a:spcPct val="0"/>
        </a:spcAft>
        <a:defRPr sz="4400">
          <a:solidFill>
            <a:schemeClr val="tx2"/>
          </a:solidFill>
          <a:latin typeface="Arial" pitchFamily="34" charset="0"/>
        </a:defRPr>
      </a:lvl3pPr>
      <a:lvl4pPr algn="ctr" rtl="0" eaLnBrk="0" fontAlgn="base" hangingPunct="0">
        <a:spcBef>
          <a:spcPct val="0"/>
        </a:spcBef>
        <a:spcAft>
          <a:spcPct val="0"/>
        </a:spcAft>
        <a:defRPr sz="4400">
          <a:solidFill>
            <a:schemeClr val="tx2"/>
          </a:solidFill>
          <a:latin typeface="Arial" pitchFamily="34" charset="0"/>
        </a:defRPr>
      </a:lvl4pPr>
      <a:lvl5pPr algn="ctr" rtl="0" eaLnBrk="0" fontAlgn="base" hangingPunct="0">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tiff"/><Relationship Id="rId2" Type="http://schemas.openxmlformats.org/officeDocument/2006/relationships/notesSlide" Target="../notesSlides/notesSlide1.xml"/><Relationship Id="rId1" Type="http://schemas.openxmlformats.org/officeDocument/2006/relationships/slideLayout" Target="../slideLayouts/slideLayout19.xml"/><Relationship Id="rId6" Type="http://schemas.openxmlformats.org/officeDocument/2006/relationships/image" Target="../media/image4.tiff"/><Relationship Id="rId5" Type="http://schemas.openxmlformats.org/officeDocument/2006/relationships/image" Target="../media/image3.tiff"/><Relationship Id="rId4" Type="http://schemas.openxmlformats.org/officeDocument/2006/relationships/image" Target="../media/image2.tif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wmf"/><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image" Target="../media/image28.wmf"/><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8" Type="http://schemas.openxmlformats.org/officeDocument/2006/relationships/oleObject" Target="../embeddings/oleObject4.bin"/><Relationship Id="rId13" Type="http://schemas.openxmlformats.org/officeDocument/2006/relationships/image" Target="../media/image35.png"/><Relationship Id="rId3" Type="http://schemas.openxmlformats.org/officeDocument/2006/relationships/image" Target="../media/image30.png"/><Relationship Id="rId7" Type="http://schemas.openxmlformats.org/officeDocument/2006/relationships/image" Target="../media/image32.png"/><Relationship Id="rId12" Type="http://schemas.openxmlformats.org/officeDocument/2006/relationships/oleObject" Target="../embeddings/oleObject6.bin"/><Relationship Id="rId2" Type="http://schemas.openxmlformats.org/officeDocument/2006/relationships/oleObject" Target="../embeddings/oleObject1.bin"/><Relationship Id="rId1" Type="http://schemas.openxmlformats.org/officeDocument/2006/relationships/slideLayout" Target="../slideLayouts/slideLayout7.xml"/><Relationship Id="rId6" Type="http://schemas.openxmlformats.org/officeDocument/2006/relationships/oleObject" Target="../embeddings/oleObject3.bin"/><Relationship Id="rId11" Type="http://schemas.openxmlformats.org/officeDocument/2006/relationships/image" Target="../media/image34.png"/><Relationship Id="rId5" Type="http://schemas.openxmlformats.org/officeDocument/2006/relationships/image" Target="../media/image31.png"/><Relationship Id="rId10" Type="http://schemas.openxmlformats.org/officeDocument/2006/relationships/oleObject" Target="../embeddings/oleObject5.bin"/><Relationship Id="rId4" Type="http://schemas.openxmlformats.org/officeDocument/2006/relationships/oleObject" Target="../embeddings/oleObject2.bin"/><Relationship Id="rId9" Type="http://schemas.openxmlformats.org/officeDocument/2006/relationships/image" Target="../media/image33.png"/><Relationship Id="rId14" Type="http://schemas.openxmlformats.org/officeDocument/2006/relationships/image" Target="../media/image29.wmf"/></Relationships>
</file>

<file path=ppt/slides/_rels/slide1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29.wmf"/><Relationship Id="rId1" Type="http://schemas.openxmlformats.org/officeDocument/2006/relationships/slideLayout" Target="../slideLayouts/slideLayout7.xml"/><Relationship Id="rId4" Type="http://schemas.openxmlformats.org/officeDocument/2006/relationships/image" Target="../media/image37.png"/></Relationships>
</file>

<file path=ppt/slides/_rels/slide19.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png"/><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image" Target="../media/image40.png"/><Relationship Id="rId1" Type="http://schemas.openxmlformats.org/officeDocument/2006/relationships/slideLayout" Target="../slideLayouts/slideLayout7.xml"/><Relationship Id="rId4" Type="http://schemas.openxmlformats.org/officeDocument/2006/relationships/image" Target="../media/image41.wmf"/></Relationships>
</file>

<file path=ppt/slides/_rels/slide21.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xml"/><Relationship Id="rId1" Type="http://schemas.openxmlformats.org/officeDocument/2006/relationships/slideLayout" Target="../slideLayouts/slideLayout19.xml"/><Relationship Id="rId4" Type="http://schemas.openxmlformats.org/officeDocument/2006/relationships/image" Target="../media/image44.png"/></Relationships>
</file>

<file path=ppt/slides/_rels/slide23.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19.xml"/></Relationships>
</file>

<file path=ppt/slides/_rels/slide24.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46.jpeg"/><Relationship Id="rId1" Type="http://schemas.openxmlformats.org/officeDocument/2006/relationships/slideLayout" Target="../slideLayouts/slideLayout19.xml"/><Relationship Id="rId5" Type="http://schemas.openxmlformats.org/officeDocument/2006/relationships/image" Target="../media/image49.jpeg"/><Relationship Id="rId4" Type="http://schemas.openxmlformats.org/officeDocument/2006/relationships/image" Target="../media/image48.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26.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30.xml"/></Relationships>
</file>

<file path=ppt/slides/_rels/slide27.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30.xml"/><Relationship Id="rId5" Type="http://schemas.openxmlformats.org/officeDocument/2006/relationships/image" Target="../media/image54.png"/><Relationship Id="rId4" Type="http://schemas.openxmlformats.org/officeDocument/2006/relationships/image" Target="../media/image53.png"/></Relationships>
</file>

<file path=ppt/slides/_rels/slide28.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30.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5" Type="http://schemas.openxmlformats.org/officeDocument/2006/relationships/image" Target="../media/image9.jpeg"/><Relationship Id="rId4" Type="http://schemas.openxmlformats.org/officeDocument/2006/relationships/image" Target="../media/image8.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1.xml.rels><?xml version="1.0" encoding="UTF-8" standalone="yes"?>
<Relationships xmlns="http://schemas.openxmlformats.org/package/2006/relationships"><Relationship Id="rId3" Type="http://schemas.openxmlformats.org/officeDocument/2006/relationships/image" Target="../media/image56.wmf"/><Relationship Id="rId2" Type="http://schemas.openxmlformats.org/officeDocument/2006/relationships/oleObject" Target="../embeddings/oleObject8.bin"/><Relationship Id="rId1" Type="http://schemas.openxmlformats.org/officeDocument/2006/relationships/slideLayout" Target="../slideLayouts/slideLayout30.xml"/><Relationship Id="rId4" Type="http://schemas.openxmlformats.org/officeDocument/2006/relationships/image" Target="../media/image57.png"/></Relationships>
</file>

<file path=ppt/slides/_rels/slide32.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image" Target="../media/image58.png"/><Relationship Id="rId1" Type="http://schemas.openxmlformats.org/officeDocument/2006/relationships/slideLayout" Target="../slideLayouts/slideLayout30.xml"/></Relationships>
</file>

<file path=ppt/slides/_rels/slide33.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30.xml"/></Relationships>
</file>

<file path=ppt/slides/_rels/slide34.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image" Target="../media/image61.jpeg"/><Relationship Id="rId1" Type="http://schemas.openxmlformats.org/officeDocument/2006/relationships/slideLayout" Target="../slideLayouts/slideLayout30.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63.jp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64.gif"/></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68.jpg"/><Relationship Id="rId4" Type="http://schemas.openxmlformats.org/officeDocument/2006/relationships/image" Target="../media/image67.png"/></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69.gif"/><Relationship Id="rId2" Type="http://schemas.openxmlformats.org/officeDocument/2006/relationships/notesSlide" Target="../notesSlides/notesSlide8.xml"/><Relationship Id="rId1" Type="http://schemas.openxmlformats.org/officeDocument/2006/relationships/slideLayout" Target="../slideLayouts/slideLayout12.xml"/><Relationship Id="rId5" Type="http://schemas.openxmlformats.org/officeDocument/2006/relationships/image" Target="../media/image71.png"/><Relationship Id="rId4" Type="http://schemas.openxmlformats.org/officeDocument/2006/relationships/image" Target="../media/image70.gif"/></Relationships>
</file>

<file path=ppt/slides/_rels/slide41.xml.rels><?xml version="1.0" encoding="UTF-8" standalone="yes"?>
<Relationships xmlns="http://schemas.openxmlformats.org/package/2006/relationships"><Relationship Id="rId3" Type="http://schemas.openxmlformats.org/officeDocument/2006/relationships/image" Target="../media/image72.jpg"/><Relationship Id="rId2" Type="http://schemas.openxmlformats.org/officeDocument/2006/relationships/notesSlide" Target="../notesSlides/notesSlide9.xml"/><Relationship Id="rId1" Type="http://schemas.openxmlformats.org/officeDocument/2006/relationships/slideLayout" Target="../slideLayouts/slideLayout12.xml"/><Relationship Id="rId4" Type="http://schemas.openxmlformats.org/officeDocument/2006/relationships/hyperlink" Target="http://cms.cern/detector/identifying-tracks" TargetMode="Externa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76.png"/><Relationship Id="rId5" Type="http://schemas.openxmlformats.org/officeDocument/2006/relationships/image" Target="../media/image75.png"/><Relationship Id="rId4" Type="http://schemas.openxmlformats.org/officeDocument/2006/relationships/image" Target="../media/image74.png"/></Relationships>
</file>

<file path=ppt/slides/_rels/slide44.xml.rels><?xml version="1.0" encoding="UTF-8" standalone="yes"?>
<Relationships xmlns="http://schemas.openxmlformats.org/package/2006/relationships"><Relationship Id="rId3" Type="http://schemas.openxmlformats.org/officeDocument/2006/relationships/image" Target="../media/image77.jp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79.jpg"/><Relationship Id="rId4" Type="http://schemas.openxmlformats.org/officeDocument/2006/relationships/image" Target="../media/image78.jpg"/></Relationships>
</file>

<file path=ppt/slides/_rels/slide45.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82.png"/></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3" Type="http://schemas.openxmlformats.org/officeDocument/2006/relationships/image" Target="../media/image83.png"/><Relationship Id="rId7" Type="http://schemas.openxmlformats.org/officeDocument/2006/relationships/image" Target="../media/image87.png"/><Relationship Id="rId2" Type="http://schemas.openxmlformats.org/officeDocument/2006/relationships/notesSlide" Target="../notesSlides/notesSlide16.xml"/><Relationship Id="rId1" Type="http://schemas.openxmlformats.org/officeDocument/2006/relationships/slideLayout" Target="../slideLayouts/slideLayout12.xml"/><Relationship Id="rId6" Type="http://schemas.openxmlformats.org/officeDocument/2006/relationships/image" Target="../media/image86.png"/><Relationship Id="rId5" Type="http://schemas.openxmlformats.org/officeDocument/2006/relationships/image" Target="../media/image85.png"/><Relationship Id="rId4" Type="http://schemas.openxmlformats.org/officeDocument/2006/relationships/image" Target="../media/image84.png"/></Relationships>
</file>

<file path=ppt/slides/_rels/slide49.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89.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90.jpg"/><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3" Type="http://schemas.openxmlformats.org/officeDocument/2006/relationships/image" Target="../media/image91.jpg"/><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wmf"/><Relationship Id="rId1" Type="http://schemas.openxmlformats.org/officeDocument/2006/relationships/slideLayout" Target="../slideLayouts/slideLayout7.xml"/><Relationship Id="rId5" Type="http://schemas.openxmlformats.org/officeDocument/2006/relationships/image" Target="../media/image17.png"/><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4.wmf"/><Relationship Id="rId1" Type="http://schemas.openxmlformats.org/officeDocument/2006/relationships/slideLayout" Target="../slideLayouts/slideLayout7.xml"/><Relationship Id="rId5" Type="http://schemas.openxmlformats.org/officeDocument/2006/relationships/image" Target="../media/image20.png"/><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pPr>
              <a:defRPr/>
            </a:pPr>
            <a:fld id="{7139EE62-D25E-4D29-9274-D0BC29529B49}" type="slidenum">
              <a:rPr lang="en-US" smtClean="0"/>
              <a:pPr>
                <a:defRPr/>
              </a:pPr>
              <a:t>1</a:t>
            </a:fld>
            <a:endParaRPr lang="en-US" dirty="0"/>
          </a:p>
        </p:txBody>
      </p:sp>
      <p:pic>
        <p:nvPicPr>
          <p:cNvPr id="4" name="Picture 3"/>
          <p:cNvPicPr>
            <a:picLocks noChangeAspect="1"/>
          </p:cNvPicPr>
          <p:nvPr/>
        </p:nvPicPr>
        <p:blipFill>
          <a:blip r:embed="rId3"/>
          <a:stretch>
            <a:fillRect/>
          </a:stretch>
        </p:blipFill>
        <p:spPr>
          <a:xfrm>
            <a:off x="1371600" y="685800"/>
            <a:ext cx="3932903" cy="3200400"/>
          </a:xfrm>
          <a:prstGeom prst="rect">
            <a:avLst/>
          </a:prstGeom>
        </p:spPr>
      </p:pic>
      <p:pic>
        <p:nvPicPr>
          <p:cNvPr id="5" name="Picture 4"/>
          <p:cNvPicPr>
            <a:picLocks noChangeAspect="1"/>
          </p:cNvPicPr>
          <p:nvPr/>
        </p:nvPicPr>
        <p:blipFill>
          <a:blip r:embed="rId4"/>
          <a:stretch>
            <a:fillRect/>
          </a:stretch>
        </p:blipFill>
        <p:spPr>
          <a:xfrm>
            <a:off x="6249956" y="685800"/>
            <a:ext cx="4847255" cy="3200400"/>
          </a:xfrm>
          <a:prstGeom prst="rect">
            <a:avLst/>
          </a:prstGeom>
        </p:spPr>
      </p:pic>
      <p:pic>
        <p:nvPicPr>
          <p:cNvPr id="6" name="Picture 5"/>
          <p:cNvPicPr>
            <a:picLocks noChangeAspect="1"/>
          </p:cNvPicPr>
          <p:nvPr/>
        </p:nvPicPr>
        <p:blipFill>
          <a:blip r:embed="rId5"/>
          <a:stretch>
            <a:fillRect/>
          </a:stretch>
        </p:blipFill>
        <p:spPr>
          <a:xfrm>
            <a:off x="1371600" y="4029253"/>
            <a:ext cx="3932903" cy="2621935"/>
          </a:xfrm>
          <a:prstGeom prst="rect">
            <a:avLst/>
          </a:prstGeom>
        </p:spPr>
      </p:pic>
      <p:pic>
        <p:nvPicPr>
          <p:cNvPr id="7" name="Picture 6"/>
          <p:cNvPicPr>
            <a:picLocks noChangeAspect="1"/>
          </p:cNvPicPr>
          <p:nvPr/>
        </p:nvPicPr>
        <p:blipFill>
          <a:blip r:embed="rId6"/>
          <a:stretch>
            <a:fillRect/>
          </a:stretch>
        </p:blipFill>
        <p:spPr>
          <a:xfrm>
            <a:off x="6249956" y="3967056"/>
            <a:ext cx="4882359" cy="2746327"/>
          </a:xfrm>
          <a:prstGeom prst="rect">
            <a:avLst/>
          </a:prstGeom>
        </p:spPr>
      </p:pic>
      <p:sp>
        <p:nvSpPr>
          <p:cNvPr id="3" name="TextBox 2">
            <a:extLst>
              <a:ext uri="{FF2B5EF4-FFF2-40B4-BE49-F238E27FC236}">
                <a16:creationId xmlns:a16="http://schemas.microsoft.com/office/drawing/2014/main" id="{F8FCAE95-7517-B232-B378-E7E1E35BA6EB}"/>
              </a:ext>
            </a:extLst>
          </p:cNvPr>
          <p:cNvSpPr txBox="1"/>
          <p:nvPr/>
        </p:nvSpPr>
        <p:spPr>
          <a:xfrm>
            <a:off x="2594948" y="228600"/>
            <a:ext cx="8225452" cy="369332"/>
          </a:xfrm>
          <a:prstGeom prst="rect">
            <a:avLst/>
          </a:prstGeom>
          <a:noFill/>
        </p:spPr>
        <p:txBody>
          <a:bodyPr wrap="square" rtlCol="0">
            <a:spAutoFit/>
          </a:bodyPr>
          <a:lstStyle/>
          <a:p>
            <a:r>
              <a:rPr lang="bg-BG" b="1" i="1" u="sng" dirty="0">
                <a:solidFill>
                  <a:srgbClr val="FF0000"/>
                </a:solidFill>
              </a:rPr>
              <a:t>Въведение във физиката на детектори на елементарни частици</a:t>
            </a:r>
            <a:endParaRPr lang="en-GB" b="1" i="1" u="sng" dirty="0">
              <a:solidFill>
                <a:srgbClr val="FF0000"/>
              </a:solidFill>
            </a:endParaRPr>
          </a:p>
        </p:txBody>
      </p:sp>
    </p:spTree>
    <p:extLst>
      <p:ext uri="{BB962C8B-B14F-4D97-AF65-F5344CB8AC3E}">
        <p14:creationId xmlns:p14="http://schemas.microsoft.com/office/powerpoint/2010/main" val="20677076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2"/>
          <p:cNvSpPr>
            <a:spLocks noChangeArrowheads="1"/>
          </p:cNvSpPr>
          <p:nvPr/>
        </p:nvSpPr>
        <p:spPr bwMode="auto">
          <a:xfrm>
            <a:off x="2667000" y="152401"/>
            <a:ext cx="5867400" cy="5016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spcBef>
                <a:spcPct val="20000"/>
              </a:spcBef>
              <a:buChar char="•"/>
              <a:defRPr sz="3200">
                <a:solidFill>
                  <a:schemeClr val="tx1"/>
                </a:solidFill>
                <a:latin typeface="Arial" charset="0"/>
              </a:defRPr>
            </a:lvl1pPr>
            <a:lvl2pPr marL="800100" indent="-34290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2800" b="1" dirty="0">
                <a:solidFill>
                  <a:srgbClr val="FF0000"/>
                </a:solidFill>
              </a:rPr>
              <a:t>Detectors based on Ionization</a:t>
            </a:r>
          </a:p>
          <a:p>
            <a:pPr eaLnBrk="1" hangingPunct="1">
              <a:spcBef>
                <a:spcPct val="0"/>
              </a:spcBef>
              <a:buFontTx/>
              <a:buNone/>
            </a:pPr>
            <a:endParaRPr lang="en-US" altLang="en-US" sz="2800" b="1" dirty="0">
              <a:solidFill>
                <a:srgbClr val="FF0000"/>
              </a:solidFill>
            </a:endParaRPr>
          </a:p>
          <a:p>
            <a:pPr eaLnBrk="1" hangingPunct="1">
              <a:spcBef>
                <a:spcPct val="0"/>
              </a:spcBef>
              <a:buFontTx/>
              <a:buNone/>
            </a:pPr>
            <a:r>
              <a:rPr lang="en-US" altLang="en-US" sz="2400" dirty="0">
                <a:solidFill>
                  <a:schemeClr val="accent2"/>
                </a:solidFill>
              </a:rPr>
              <a:t>Gas detectors:</a:t>
            </a:r>
          </a:p>
          <a:p>
            <a:pPr lvl="1" eaLnBrk="1" hangingPunct="1">
              <a:spcBef>
                <a:spcPct val="0"/>
              </a:spcBef>
              <a:buFontTx/>
              <a:buNone/>
            </a:pPr>
            <a:endParaRPr lang="en-US" altLang="en-US" sz="1800" dirty="0">
              <a:solidFill>
                <a:srgbClr val="009900"/>
              </a:solidFill>
            </a:endParaRPr>
          </a:p>
          <a:p>
            <a:pPr lvl="1" eaLnBrk="1" hangingPunct="1">
              <a:spcBef>
                <a:spcPct val="0"/>
              </a:spcBef>
              <a:buFontTx/>
              <a:buChar char="•"/>
            </a:pPr>
            <a:r>
              <a:rPr lang="en-US" altLang="en-US" sz="1800" dirty="0">
                <a:solidFill>
                  <a:srgbClr val="008F00"/>
                </a:solidFill>
              </a:rPr>
              <a:t>Wire Chambers</a:t>
            </a:r>
          </a:p>
          <a:p>
            <a:pPr eaLnBrk="1" hangingPunct="1">
              <a:spcBef>
                <a:spcPct val="0"/>
              </a:spcBef>
            </a:pPr>
            <a:endParaRPr lang="en-US" altLang="en-US" sz="1800" dirty="0">
              <a:solidFill>
                <a:srgbClr val="008F00"/>
              </a:solidFill>
            </a:endParaRPr>
          </a:p>
          <a:p>
            <a:pPr lvl="1" eaLnBrk="1" hangingPunct="1">
              <a:spcBef>
                <a:spcPct val="0"/>
              </a:spcBef>
              <a:buFontTx/>
              <a:buChar char="•"/>
            </a:pPr>
            <a:r>
              <a:rPr lang="en-US" altLang="en-US" sz="1800" dirty="0">
                <a:solidFill>
                  <a:srgbClr val="008F00"/>
                </a:solidFill>
              </a:rPr>
              <a:t>Drift Chambers</a:t>
            </a:r>
          </a:p>
          <a:p>
            <a:pPr eaLnBrk="1" hangingPunct="1">
              <a:spcBef>
                <a:spcPct val="0"/>
              </a:spcBef>
            </a:pPr>
            <a:endParaRPr lang="en-US" altLang="en-US" sz="1800" dirty="0">
              <a:solidFill>
                <a:srgbClr val="008F00"/>
              </a:solidFill>
            </a:endParaRPr>
          </a:p>
          <a:p>
            <a:pPr lvl="1" eaLnBrk="1" hangingPunct="1">
              <a:spcBef>
                <a:spcPct val="0"/>
              </a:spcBef>
              <a:buFontTx/>
              <a:buChar char="•"/>
            </a:pPr>
            <a:r>
              <a:rPr lang="en-US" altLang="en-US" sz="1800" dirty="0">
                <a:solidFill>
                  <a:srgbClr val="008F00"/>
                </a:solidFill>
              </a:rPr>
              <a:t>Time Projection Chambers</a:t>
            </a:r>
          </a:p>
          <a:p>
            <a:pPr lvl="1" eaLnBrk="1" hangingPunct="1">
              <a:spcBef>
                <a:spcPct val="0"/>
              </a:spcBef>
              <a:buFontTx/>
              <a:buChar char="•"/>
            </a:pPr>
            <a:endParaRPr lang="en-US" altLang="en-US" sz="1800" dirty="0">
              <a:solidFill>
                <a:srgbClr val="009900"/>
              </a:solidFill>
            </a:endParaRPr>
          </a:p>
          <a:p>
            <a:pPr eaLnBrk="1" hangingPunct="1">
              <a:spcBef>
                <a:spcPct val="0"/>
              </a:spcBef>
              <a:buFontTx/>
              <a:buNone/>
            </a:pPr>
            <a:endParaRPr lang="en-US" altLang="en-US" sz="1800" dirty="0">
              <a:solidFill>
                <a:srgbClr val="009900"/>
              </a:solidFill>
            </a:endParaRPr>
          </a:p>
          <a:p>
            <a:pPr eaLnBrk="1" hangingPunct="1">
              <a:spcBef>
                <a:spcPct val="0"/>
              </a:spcBef>
              <a:buFontTx/>
              <a:buNone/>
            </a:pPr>
            <a:r>
              <a:rPr lang="en-US" altLang="en-US" sz="2400" dirty="0">
                <a:solidFill>
                  <a:schemeClr val="accent2"/>
                </a:solidFill>
              </a:rPr>
              <a:t>Solid State Detectors</a:t>
            </a:r>
          </a:p>
          <a:p>
            <a:pPr lvl="1" eaLnBrk="1" hangingPunct="1">
              <a:spcBef>
                <a:spcPct val="0"/>
              </a:spcBef>
              <a:buFontTx/>
              <a:buNone/>
            </a:pPr>
            <a:endParaRPr lang="en-US" altLang="en-US" sz="1800" dirty="0">
              <a:solidFill>
                <a:srgbClr val="009900"/>
              </a:solidFill>
            </a:endParaRPr>
          </a:p>
          <a:p>
            <a:pPr lvl="1" eaLnBrk="1" hangingPunct="1">
              <a:spcBef>
                <a:spcPct val="0"/>
              </a:spcBef>
              <a:buFontTx/>
              <a:buChar char="•"/>
            </a:pPr>
            <a:r>
              <a:rPr lang="en-US" altLang="en-US" sz="1800" dirty="0">
                <a:solidFill>
                  <a:srgbClr val="008F00"/>
                </a:solidFill>
              </a:rPr>
              <a:t>Transport of Electrons and Holes in Solids</a:t>
            </a:r>
          </a:p>
          <a:p>
            <a:pPr lvl="1" eaLnBrk="1" hangingPunct="1">
              <a:spcBef>
                <a:spcPct val="0"/>
              </a:spcBef>
              <a:buFontTx/>
              <a:buChar char="•"/>
            </a:pPr>
            <a:endParaRPr lang="en-US" altLang="en-US" sz="1800" dirty="0">
              <a:solidFill>
                <a:srgbClr val="008F00"/>
              </a:solidFill>
            </a:endParaRPr>
          </a:p>
          <a:p>
            <a:pPr lvl="1" eaLnBrk="1" hangingPunct="1">
              <a:spcBef>
                <a:spcPct val="0"/>
              </a:spcBef>
              <a:buFontTx/>
              <a:buChar char="•"/>
            </a:pPr>
            <a:r>
              <a:rPr lang="en-US" altLang="en-US" sz="1800" dirty="0">
                <a:solidFill>
                  <a:srgbClr val="008F00"/>
                </a:solidFill>
              </a:rPr>
              <a:t>Si- Detectors</a:t>
            </a:r>
          </a:p>
        </p:txBody>
      </p:sp>
      <p:sp>
        <p:nvSpPr>
          <p:cNvPr id="32770"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fld id="{34676249-E9E3-2C44-B825-07E77296807F}" type="slidenum">
              <a:rPr lang="en-US" altLang="en-US" sz="1000"/>
              <a:pPr>
                <a:spcBef>
                  <a:spcPct val="0"/>
                </a:spcBef>
                <a:buFontTx/>
                <a:buNone/>
              </a:pPr>
              <a:t>10</a:t>
            </a:fld>
            <a:endParaRPr lang="en-US" altLang="en-US" sz="1000"/>
          </a:p>
        </p:txBody>
      </p:sp>
      <p:sp>
        <p:nvSpPr>
          <p:cNvPr id="32771"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000"/>
              <a:t>W. Riegler/CERN</a:t>
            </a:r>
          </a:p>
        </p:txBody>
      </p:sp>
      <p:cxnSp>
        <p:nvCxnSpPr>
          <p:cNvPr id="6" name="Straight Arrow Connector 5"/>
          <p:cNvCxnSpPr>
            <a:cxnSpLocks noChangeShapeType="1"/>
          </p:cNvCxnSpPr>
          <p:nvPr/>
        </p:nvCxnSpPr>
        <p:spPr bwMode="auto">
          <a:xfrm>
            <a:off x="1676400" y="1219200"/>
            <a:ext cx="914400" cy="1588"/>
          </a:xfrm>
          <a:prstGeom prst="straightConnector1">
            <a:avLst/>
          </a:prstGeom>
          <a:noFill/>
          <a:ln w="38100">
            <a:solidFill>
              <a:srgbClr val="FF0000"/>
            </a:solidFill>
            <a:round/>
            <a:headEnd/>
            <a:tailEnd type="arrow" w="med" len="med"/>
          </a:ln>
          <a:effectLst>
            <a:outerShdw blurRad="63500" dist="23000" dir="5400000" rotWithShape="0">
              <a:srgbClr val="000000">
                <a:alpha val="34998"/>
              </a:srgbClr>
            </a:outerShdw>
          </a:effectLst>
          <a:extLst>
            <a:ext uri="{909E8E84-426E-40DD-AFC4-6F175D3DCCD1}">
              <a14:hiddenFill xmlns:a14="http://schemas.microsoft.com/office/drawing/2010/main">
                <a:noFill/>
              </a14:hiddenFill>
            </a:ext>
          </a:extLst>
        </p:spPr>
      </p:cxn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Footer Placeholder 5"/>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000"/>
              <a:t>W. Riegler/CERN</a:t>
            </a:r>
          </a:p>
        </p:txBody>
      </p:sp>
      <p:sp>
        <p:nvSpPr>
          <p:cNvPr id="33794"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fld id="{5F75BF12-E8C8-7846-87C4-C8558D2A1CD1}" type="slidenum">
              <a:rPr lang="en-US" altLang="en-US" sz="1000"/>
              <a:pPr>
                <a:spcBef>
                  <a:spcPct val="0"/>
                </a:spcBef>
                <a:buFontTx/>
                <a:buNone/>
              </a:pPr>
              <a:t>11</a:t>
            </a:fld>
            <a:endParaRPr lang="en-US" altLang="en-US" sz="1000"/>
          </a:p>
        </p:txBody>
      </p:sp>
      <p:sp>
        <p:nvSpPr>
          <p:cNvPr id="33795" name="Rectangle 19"/>
          <p:cNvSpPr>
            <a:spLocks noChangeArrowheads="1"/>
          </p:cNvSpPr>
          <p:nvPr/>
        </p:nvSpPr>
        <p:spPr bwMode="auto">
          <a:xfrm>
            <a:off x="1752600" y="304800"/>
            <a:ext cx="87630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n-US" altLang="en-US" sz="2800" b="1">
                <a:solidFill>
                  <a:srgbClr val="FF0000"/>
                </a:solidFill>
              </a:rPr>
              <a:t>Gas Detectors with internal Electron Multiplication</a:t>
            </a:r>
          </a:p>
        </p:txBody>
      </p:sp>
      <p:grpSp>
        <p:nvGrpSpPr>
          <p:cNvPr id="33796" name="Group 25"/>
          <p:cNvGrpSpPr>
            <a:grpSpLocks/>
          </p:cNvGrpSpPr>
          <p:nvPr/>
        </p:nvGrpSpPr>
        <p:grpSpPr bwMode="auto">
          <a:xfrm>
            <a:off x="6172200" y="3657600"/>
            <a:ext cx="3124200" cy="1447800"/>
            <a:chOff x="3657600" y="3962400"/>
            <a:chExt cx="3124200" cy="1447800"/>
          </a:xfrm>
        </p:grpSpPr>
        <p:grpSp>
          <p:nvGrpSpPr>
            <p:cNvPr id="33798" name="Group 21"/>
            <p:cNvGrpSpPr>
              <a:grpSpLocks/>
            </p:cNvGrpSpPr>
            <p:nvPr/>
          </p:nvGrpSpPr>
          <p:grpSpPr bwMode="auto">
            <a:xfrm>
              <a:off x="3657600" y="3962400"/>
              <a:ext cx="3124200" cy="1447800"/>
              <a:chOff x="3505200" y="4191000"/>
              <a:chExt cx="2819400" cy="1447800"/>
            </a:xfrm>
          </p:grpSpPr>
          <p:sp>
            <p:nvSpPr>
              <p:cNvPr id="33808" name="Rectangle 6"/>
              <p:cNvSpPr>
                <a:spLocks noChangeArrowheads="1"/>
              </p:cNvSpPr>
              <p:nvPr/>
            </p:nvSpPr>
            <p:spPr bwMode="auto">
              <a:xfrm>
                <a:off x="3505200" y="4191000"/>
                <a:ext cx="2819400" cy="1447800"/>
              </a:xfrm>
              <a:prstGeom prst="rect">
                <a:avLst/>
              </a:prstGeom>
              <a:solidFill>
                <a:srgbClr val="EEEEEE"/>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n-US" altLang="en-US" sz="1800"/>
              </a:p>
            </p:txBody>
          </p:sp>
          <p:sp>
            <p:nvSpPr>
              <p:cNvPr id="33809" name="Line 7"/>
              <p:cNvSpPr>
                <a:spLocks noChangeShapeType="1"/>
              </p:cNvSpPr>
              <p:nvPr/>
            </p:nvSpPr>
            <p:spPr bwMode="auto">
              <a:xfrm>
                <a:off x="3505200" y="4191000"/>
                <a:ext cx="2819400"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33810" name="Line 8"/>
              <p:cNvSpPr>
                <a:spLocks noChangeShapeType="1"/>
              </p:cNvSpPr>
              <p:nvPr/>
            </p:nvSpPr>
            <p:spPr bwMode="auto">
              <a:xfrm>
                <a:off x="3505200" y="5638800"/>
                <a:ext cx="2819400"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grpSp>
        <p:grpSp>
          <p:nvGrpSpPr>
            <p:cNvPr id="33799" name="Group 38"/>
            <p:cNvGrpSpPr>
              <a:grpSpLocks/>
            </p:cNvGrpSpPr>
            <p:nvPr/>
          </p:nvGrpSpPr>
          <p:grpSpPr bwMode="auto">
            <a:xfrm rot="10800000">
              <a:off x="4038600" y="4419600"/>
              <a:ext cx="730430" cy="621563"/>
              <a:chOff x="1370806" y="4724400"/>
              <a:chExt cx="611982" cy="457994"/>
            </a:xfrm>
          </p:grpSpPr>
          <p:cxnSp>
            <p:nvCxnSpPr>
              <p:cNvPr id="14" name="Straight Arrow Connector 13"/>
              <p:cNvCxnSpPr/>
              <p:nvPr/>
            </p:nvCxnSpPr>
            <p:spPr>
              <a:xfrm rot="5400000">
                <a:off x="1180180" y="4971761"/>
                <a:ext cx="457368" cy="133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5" name="Straight Arrow Connector 14"/>
              <p:cNvCxnSpPr/>
              <p:nvPr/>
            </p:nvCxnSpPr>
            <p:spPr>
              <a:xfrm rot="5400000">
                <a:off x="1333138" y="4970591"/>
                <a:ext cx="457367" cy="133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6" name="Straight Arrow Connector 15"/>
              <p:cNvCxnSpPr/>
              <p:nvPr/>
            </p:nvCxnSpPr>
            <p:spPr>
              <a:xfrm rot="5400000">
                <a:off x="1486095" y="4970592"/>
                <a:ext cx="457367" cy="133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7" name="Straight Arrow Connector 16"/>
              <p:cNvCxnSpPr/>
              <p:nvPr/>
            </p:nvCxnSpPr>
            <p:spPr>
              <a:xfrm rot="5400000">
                <a:off x="1637723" y="4970592"/>
                <a:ext cx="457367" cy="133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8" name="Straight Arrow Connector 17"/>
              <p:cNvCxnSpPr/>
              <p:nvPr/>
            </p:nvCxnSpPr>
            <p:spPr>
              <a:xfrm rot="5400000">
                <a:off x="1790681" y="4970591"/>
                <a:ext cx="457367" cy="133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grpSp>
        <p:pic>
          <p:nvPicPr>
            <p:cNvPr id="33800"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61211" y="4267200"/>
              <a:ext cx="401389" cy="924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801" name="TextBox 18"/>
            <p:cNvSpPr txBox="1">
              <a:spLocks noChangeArrowheads="1"/>
            </p:cNvSpPr>
            <p:nvPr/>
          </p:nvSpPr>
          <p:spPr bwMode="auto">
            <a:xfrm>
              <a:off x="3657600" y="4648200"/>
              <a:ext cx="33855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1800"/>
                <a:t>E</a:t>
              </a:r>
            </a:p>
          </p:txBody>
        </p:sp>
        <p:sp>
          <p:nvSpPr>
            <p:cNvPr id="33802" name="TextBox 19"/>
            <p:cNvSpPr txBox="1">
              <a:spLocks noChangeArrowheads="1"/>
            </p:cNvSpPr>
            <p:nvPr/>
          </p:nvSpPr>
          <p:spPr bwMode="auto">
            <a:xfrm>
              <a:off x="5545564" y="4365171"/>
              <a:ext cx="1236236"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1800" b="1">
                  <a:solidFill>
                    <a:srgbClr val="FF0000"/>
                  </a:solidFill>
                </a:rPr>
                <a:t>Ions</a:t>
              </a:r>
            </a:p>
            <a:p>
              <a:pPr eaLnBrk="1" hangingPunct="1">
                <a:spcBef>
                  <a:spcPct val="0"/>
                </a:spcBef>
                <a:buFontTx/>
                <a:buNone/>
              </a:pPr>
              <a:endParaRPr lang="en-US" altLang="en-US" sz="1800" b="1">
                <a:solidFill>
                  <a:srgbClr val="FF0000"/>
                </a:solidFill>
              </a:endParaRPr>
            </a:p>
            <a:p>
              <a:pPr eaLnBrk="1" hangingPunct="1">
                <a:spcBef>
                  <a:spcPct val="0"/>
                </a:spcBef>
                <a:buFontTx/>
                <a:buNone/>
              </a:pPr>
              <a:r>
                <a:rPr lang="en-US" altLang="en-US" sz="1800" b="1">
                  <a:solidFill>
                    <a:srgbClr val="00269E"/>
                  </a:solidFill>
                </a:rPr>
                <a:t>Electrons</a:t>
              </a:r>
            </a:p>
          </p:txBody>
        </p:sp>
      </p:grpSp>
      <p:sp>
        <p:nvSpPr>
          <p:cNvPr id="33797" name="TextBox 24"/>
          <p:cNvSpPr txBox="1">
            <a:spLocks noChangeArrowheads="1"/>
          </p:cNvSpPr>
          <p:nvPr/>
        </p:nvSpPr>
        <p:spPr bwMode="auto">
          <a:xfrm>
            <a:off x="1981200" y="1371600"/>
            <a:ext cx="7772400" cy="4678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1800" dirty="0">
                <a:solidFill>
                  <a:srgbClr val="002060"/>
                </a:solidFill>
              </a:rPr>
              <a:t>Principle:</a:t>
            </a:r>
            <a:r>
              <a:rPr lang="en-US" altLang="en-US" sz="1800" dirty="0">
                <a:solidFill>
                  <a:srgbClr val="009900"/>
                </a:solidFill>
              </a:rPr>
              <a:t> </a:t>
            </a:r>
            <a:r>
              <a:rPr lang="en-US" altLang="en-US" sz="1800" dirty="0">
                <a:solidFill>
                  <a:srgbClr val="008F00"/>
                </a:solidFill>
              </a:rPr>
              <a:t>At sufficiently high electric fields (100kV/cm) the electrons gain energy in excess of the ionization energy </a:t>
            </a:r>
            <a:r>
              <a:rPr lang="en-US" altLang="en-US" sz="1800" dirty="0">
                <a:solidFill>
                  <a:srgbClr val="008F00"/>
                </a:solidFill>
                <a:sym typeface="Wingdings" charset="2"/>
              </a:rPr>
              <a:t> secondary </a:t>
            </a:r>
            <a:r>
              <a:rPr lang="en-US" altLang="en-US" sz="1800" dirty="0" err="1">
                <a:solidFill>
                  <a:srgbClr val="008F00"/>
                </a:solidFill>
                <a:sym typeface="Wingdings" charset="2"/>
              </a:rPr>
              <a:t>ionzation</a:t>
            </a:r>
            <a:r>
              <a:rPr lang="en-US" altLang="en-US" sz="1800" dirty="0">
                <a:solidFill>
                  <a:srgbClr val="008F00"/>
                </a:solidFill>
                <a:sym typeface="Wingdings" charset="2"/>
              </a:rPr>
              <a:t> etc. etc. </a:t>
            </a:r>
          </a:p>
          <a:p>
            <a:pPr eaLnBrk="1" hangingPunct="1">
              <a:spcBef>
                <a:spcPct val="0"/>
              </a:spcBef>
              <a:buFontTx/>
              <a:buNone/>
            </a:pPr>
            <a:endParaRPr lang="en-US" altLang="en-US" sz="1800" dirty="0">
              <a:solidFill>
                <a:srgbClr val="009900"/>
              </a:solidFill>
              <a:ea typeface="Times New Roman" charset="0"/>
              <a:cs typeface="Times New Roman" charset="0"/>
              <a:sym typeface="Wingdings" charset="2"/>
            </a:endParaRPr>
          </a:p>
          <a:p>
            <a:pPr marL="0" lvl="1" eaLnBrk="1" hangingPunct="1">
              <a:spcBef>
                <a:spcPct val="0"/>
              </a:spcBef>
              <a:buNone/>
            </a:pPr>
            <a:r>
              <a:rPr lang="en-US" altLang="en-US" sz="1800" dirty="0" err="1">
                <a:solidFill>
                  <a:srgbClr val="008F00"/>
                </a:solidFill>
                <a:ea typeface="Times New Roman" charset="0"/>
                <a:cs typeface="Times New Roman" charset="0"/>
              </a:rPr>
              <a:t>dN</a:t>
            </a:r>
            <a:r>
              <a:rPr lang="en-US" altLang="en-US" sz="1800" dirty="0">
                <a:solidFill>
                  <a:srgbClr val="008F00"/>
                </a:solidFill>
                <a:ea typeface="Times New Roman" charset="0"/>
                <a:cs typeface="Times New Roman" charset="0"/>
              </a:rPr>
              <a:t> = N </a:t>
            </a:r>
            <a:r>
              <a:rPr lang="el-GR" altLang="en-US" sz="1800" dirty="0">
                <a:solidFill>
                  <a:srgbClr val="008F00"/>
                </a:solidFill>
                <a:ea typeface="Times New Roman" charset="0"/>
                <a:cs typeface="Times New Roman" charset="0"/>
              </a:rPr>
              <a:t>α</a:t>
            </a:r>
            <a:r>
              <a:rPr lang="en-US" altLang="en-US" sz="1800" dirty="0">
                <a:solidFill>
                  <a:srgbClr val="008F00"/>
                </a:solidFill>
                <a:ea typeface="Times New Roman" charset="0"/>
                <a:cs typeface="Times New Roman" charset="0"/>
              </a:rPr>
              <a:t> dx       </a:t>
            </a:r>
            <a:r>
              <a:rPr lang="en-US" altLang="en-US" sz="1800" dirty="0">
                <a:solidFill>
                  <a:srgbClr val="000000"/>
                </a:solidFill>
                <a:ea typeface="Times New Roman" charset="0"/>
                <a:cs typeface="Times New Roman" charset="0"/>
              </a:rPr>
              <a:t>	  	</a:t>
            </a:r>
            <a:r>
              <a:rPr lang="el-GR" altLang="en-US" sz="1800" dirty="0">
                <a:solidFill>
                  <a:srgbClr val="002060"/>
                </a:solidFill>
                <a:ea typeface="Times New Roman" charset="0"/>
                <a:cs typeface="Times New Roman" charset="0"/>
              </a:rPr>
              <a:t>α</a:t>
            </a:r>
            <a:r>
              <a:rPr lang="en-US" altLang="en-US" sz="1800" dirty="0">
                <a:solidFill>
                  <a:srgbClr val="002060"/>
                </a:solidFill>
                <a:ea typeface="Times New Roman" charset="0"/>
                <a:cs typeface="Times New Roman" charset="0"/>
              </a:rPr>
              <a:t>…Townsend Coefficient</a:t>
            </a:r>
          </a:p>
          <a:p>
            <a:pPr marL="0" lvl="1" eaLnBrk="1" hangingPunct="1">
              <a:spcBef>
                <a:spcPct val="0"/>
              </a:spcBef>
              <a:buNone/>
            </a:pPr>
            <a:endParaRPr lang="en-US" altLang="en-US" sz="1800" dirty="0">
              <a:solidFill>
                <a:srgbClr val="002060"/>
              </a:solidFill>
              <a:ea typeface="Times New Roman" charset="0"/>
              <a:cs typeface="Times New Roman" charset="0"/>
            </a:endParaRPr>
          </a:p>
          <a:p>
            <a:pPr marL="0" lvl="1" eaLnBrk="1" hangingPunct="1">
              <a:spcBef>
                <a:spcPct val="0"/>
              </a:spcBef>
              <a:buNone/>
            </a:pPr>
            <a:r>
              <a:rPr lang="en-US" altLang="en-US" sz="1800" dirty="0">
                <a:solidFill>
                  <a:srgbClr val="008F00"/>
                </a:solidFill>
                <a:ea typeface="Times New Roman" charset="0"/>
                <a:cs typeface="Times New Roman" charset="0"/>
              </a:rPr>
              <a:t>N(x)  = N</a:t>
            </a:r>
            <a:r>
              <a:rPr lang="en-US" altLang="en-US" sz="1800" baseline="-25000" dirty="0">
                <a:solidFill>
                  <a:srgbClr val="008F00"/>
                </a:solidFill>
                <a:ea typeface="Times New Roman" charset="0"/>
                <a:cs typeface="Times New Roman" charset="0"/>
              </a:rPr>
              <a:t>0</a:t>
            </a:r>
            <a:r>
              <a:rPr lang="en-US" altLang="en-US" sz="1800" dirty="0">
                <a:solidFill>
                  <a:srgbClr val="008F00"/>
                </a:solidFill>
                <a:ea typeface="Times New Roman" charset="0"/>
                <a:cs typeface="Times New Roman" charset="0"/>
              </a:rPr>
              <a:t> </a:t>
            </a:r>
            <a:r>
              <a:rPr lang="en-US" altLang="en-US" sz="1800" dirty="0" err="1">
                <a:solidFill>
                  <a:srgbClr val="008F00"/>
                </a:solidFill>
                <a:ea typeface="Times New Roman" charset="0"/>
                <a:cs typeface="Times New Roman" charset="0"/>
              </a:rPr>
              <a:t>exp</a:t>
            </a:r>
            <a:r>
              <a:rPr lang="en-US" altLang="en-US" sz="1800" dirty="0">
                <a:solidFill>
                  <a:srgbClr val="008F00"/>
                </a:solidFill>
                <a:ea typeface="Times New Roman" charset="0"/>
                <a:cs typeface="Times New Roman" charset="0"/>
              </a:rPr>
              <a:t> (</a:t>
            </a:r>
            <a:r>
              <a:rPr lang="el-GR" altLang="en-US" sz="1800" dirty="0">
                <a:solidFill>
                  <a:srgbClr val="008F00"/>
                </a:solidFill>
                <a:ea typeface="Times New Roman" charset="0"/>
                <a:cs typeface="Times New Roman" charset="0"/>
              </a:rPr>
              <a:t>α</a:t>
            </a:r>
            <a:r>
              <a:rPr lang="en-US" altLang="en-US" sz="1800" dirty="0">
                <a:solidFill>
                  <a:srgbClr val="008F00"/>
                </a:solidFill>
                <a:ea typeface="Times New Roman" charset="0"/>
                <a:cs typeface="Times New Roman" charset="0"/>
              </a:rPr>
              <a:t>x) </a:t>
            </a:r>
            <a:r>
              <a:rPr lang="en-US" altLang="en-US" sz="1800" dirty="0">
                <a:solidFill>
                  <a:srgbClr val="000000"/>
                </a:solidFill>
                <a:ea typeface="Times New Roman" charset="0"/>
                <a:cs typeface="Times New Roman" charset="0"/>
              </a:rPr>
              <a:t>	</a:t>
            </a:r>
            <a:r>
              <a:rPr lang="en-US" altLang="en-US" sz="1800" dirty="0">
                <a:solidFill>
                  <a:srgbClr val="002060"/>
                </a:solidFill>
                <a:ea typeface="Times New Roman" charset="0"/>
                <a:cs typeface="Times New Roman" charset="0"/>
              </a:rPr>
              <a:t>N/ N</a:t>
            </a:r>
            <a:r>
              <a:rPr lang="en-US" altLang="en-US" sz="1800" baseline="-25000" dirty="0">
                <a:solidFill>
                  <a:srgbClr val="002060"/>
                </a:solidFill>
                <a:ea typeface="Times New Roman" charset="0"/>
                <a:cs typeface="Times New Roman" charset="0"/>
              </a:rPr>
              <a:t>0</a:t>
            </a:r>
            <a:r>
              <a:rPr lang="en-US" altLang="en-US" sz="1800" dirty="0">
                <a:solidFill>
                  <a:srgbClr val="002060"/>
                </a:solidFill>
                <a:ea typeface="Times New Roman" charset="0"/>
                <a:cs typeface="Times New Roman" charset="0"/>
              </a:rPr>
              <a:t> = A (Amplification, Gas Gain)</a:t>
            </a:r>
          </a:p>
          <a:p>
            <a:pPr marL="0" lvl="1" eaLnBrk="1" hangingPunct="1">
              <a:spcBef>
                <a:spcPct val="0"/>
              </a:spcBef>
              <a:buNone/>
            </a:pPr>
            <a:endParaRPr lang="en-US" altLang="en-US" sz="1800" dirty="0">
              <a:solidFill>
                <a:srgbClr val="002060"/>
              </a:solidFill>
              <a:ea typeface="Times New Roman" charset="0"/>
              <a:cs typeface="Times New Roman" charset="0"/>
            </a:endParaRPr>
          </a:p>
          <a:p>
            <a:pPr marL="0" lvl="1" eaLnBrk="1" hangingPunct="1">
              <a:spcBef>
                <a:spcPct val="0"/>
              </a:spcBef>
              <a:buNone/>
            </a:pPr>
            <a:endParaRPr lang="en-US" altLang="en-US" sz="1800" dirty="0">
              <a:solidFill>
                <a:srgbClr val="002060"/>
              </a:solidFill>
              <a:ea typeface="Times New Roman" charset="0"/>
              <a:cs typeface="Times New Roman" charset="0"/>
            </a:endParaRPr>
          </a:p>
          <a:p>
            <a:pPr marL="0" lvl="1" eaLnBrk="1" hangingPunct="1">
              <a:spcBef>
                <a:spcPct val="0"/>
              </a:spcBef>
              <a:buNone/>
            </a:pPr>
            <a:endParaRPr lang="en-US" altLang="en-US" sz="1800" dirty="0">
              <a:solidFill>
                <a:srgbClr val="002060"/>
              </a:solidFill>
              <a:ea typeface="Times New Roman" charset="0"/>
              <a:cs typeface="Times New Roman" charset="0"/>
            </a:endParaRPr>
          </a:p>
          <a:p>
            <a:pPr marL="0" lvl="1" eaLnBrk="1" hangingPunct="1">
              <a:spcBef>
                <a:spcPct val="0"/>
              </a:spcBef>
              <a:buNone/>
            </a:pPr>
            <a:r>
              <a:rPr lang="en-US" altLang="en-US" sz="1600" dirty="0">
                <a:solidFill>
                  <a:srgbClr val="002060"/>
                </a:solidFill>
                <a:ea typeface="Times New Roman" charset="0"/>
                <a:cs typeface="Times New Roman" charset="0"/>
              </a:rPr>
              <a:t>Avalanche in a homogeneous field:</a:t>
            </a:r>
          </a:p>
          <a:p>
            <a:pPr marL="0" lvl="1" eaLnBrk="1" hangingPunct="1">
              <a:spcBef>
                <a:spcPct val="0"/>
              </a:spcBef>
              <a:buNone/>
            </a:pPr>
            <a:endParaRPr lang="en-US" altLang="en-US" sz="1600" dirty="0">
              <a:solidFill>
                <a:srgbClr val="002060"/>
              </a:solidFill>
              <a:ea typeface="Times New Roman" charset="0"/>
              <a:cs typeface="Times New Roman" charset="0"/>
            </a:endParaRPr>
          </a:p>
          <a:p>
            <a:pPr marL="0" lvl="1" eaLnBrk="1" hangingPunct="1">
              <a:spcBef>
                <a:spcPct val="0"/>
              </a:spcBef>
              <a:buNone/>
            </a:pPr>
            <a:r>
              <a:rPr lang="en-US" altLang="en-US" sz="1600" dirty="0">
                <a:solidFill>
                  <a:srgbClr val="008F00"/>
                </a:solidFill>
                <a:ea typeface="Times New Roman" charset="0"/>
                <a:cs typeface="Times New Roman" charset="0"/>
              </a:rPr>
              <a:t>Problem: High field on electrode surface</a:t>
            </a:r>
          </a:p>
          <a:p>
            <a:pPr marL="0" lvl="1" eaLnBrk="1" hangingPunct="1">
              <a:spcBef>
                <a:spcPct val="0"/>
              </a:spcBef>
              <a:buNone/>
            </a:pPr>
            <a:r>
              <a:rPr lang="en-US" altLang="en-US" sz="1600" dirty="0">
                <a:solidFill>
                  <a:srgbClr val="008F00"/>
                </a:solidFill>
                <a:ea typeface="Times New Roman" charset="0"/>
                <a:cs typeface="Times New Roman" charset="0"/>
                <a:sym typeface="Wingdings" charset="2"/>
              </a:rPr>
              <a:t> breakdown</a:t>
            </a:r>
            <a:endParaRPr lang="en-US" altLang="en-US" sz="1600" dirty="0">
              <a:solidFill>
                <a:srgbClr val="008F00"/>
              </a:solidFill>
              <a:ea typeface="Times New Roman" charset="0"/>
              <a:cs typeface="Times New Roman" charset="0"/>
            </a:endParaRPr>
          </a:p>
          <a:p>
            <a:pPr marL="0" lvl="1" eaLnBrk="1" hangingPunct="1">
              <a:spcBef>
                <a:spcPct val="0"/>
              </a:spcBef>
              <a:buNone/>
            </a:pPr>
            <a:endParaRPr lang="en-US" altLang="en-US" sz="1800" dirty="0">
              <a:solidFill>
                <a:srgbClr val="002060"/>
              </a:solidFill>
              <a:ea typeface="Times New Roman" charset="0"/>
              <a:cs typeface="Times New Roman" charset="0"/>
            </a:endParaRPr>
          </a:p>
          <a:p>
            <a:pPr marL="0" lvl="1" eaLnBrk="1" hangingPunct="1">
              <a:spcBef>
                <a:spcPct val="0"/>
              </a:spcBef>
              <a:buNone/>
            </a:pPr>
            <a:endParaRPr lang="en-US" altLang="en-US" sz="1800" dirty="0">
              <a:solidFill>
                <a:srgbClr val="002060"/>
              </a:solidFill>
              <a:ea typeface="Times New Roman" charset="0"/>
              <a:cs typeface="Times New Roman" charset="0"/>
            </a:endParaRPr>
          </a:p>
          <a:p>
            <a:pPr marL="0" lvl="1" eaLnBrk="1" hangingPunct="1">
              <a:spcBef>
                <a:spcPct val="0"/>
              </a:spcBef>
              <a:buNone/>
            </a:pPr>
            <a:endParaRPr lang="en-US" altLang="en-US" sz="1800" dirty="0">
              <a:solidFill>
                <a:srgbClr val="002060"/>
              </a:solidFill>
              <a:ea typeface="Times New Roman" charset="0"/>
              <a:cs typeface="Times New Roman" charset="0"/>
            </a:endParaRPr>
          </a:p>
          <a:p>
            <a:pPr marL="0" lvl="1" eaLnBrk="1" hangingPunct="1">
              <a:spcBef>
                <a:spcPct val="0"/>
              </a:spcBef>
              <a:buNone/>
            </a:pPr>
            <a:r>
              <a:rPr lang="en-US" altLang="en-US" sz="1800" dirty="0">
                <a:solidFill>
                  <a:srgbClr val="002060"/>
                </a:solidFill>
                <a:ea typeface="Times New Roman" charset="0"/>
                <a:cs typeface="Times New Roman" charset="0"/>
              </a:rPr>
              <a:t>In an inhomogeneous Field: </a:t>
            </a:r>
            <a:r>
              <a:rPr lang="el-GR" altLang="en-US" sz="1800" dirty="0">
                <a:solidFill>
                  <a:srgbClr val="008F00"/>
                </a:solidFill>
                <a:ea typeface="Times New Roman" charset="0"/>
                <a:cs typeface="Times New Roman" charset="0"/>
              </a:rPr>
              <a:t>α</a:t>
            </a:r>
            <a:r>
              <a:rPr lang="en-US" altLang="en-US" sz="1800" dirty="0">
                <a:solidFill>
                  <a:srgbClr val="008F00"/>
                </a:solidFill>
                <a:ea typeface="Times New Roman" charset="0"/>
                <a:cs typeface="Times New Roman" charset="0"/>
              </a:rPr>
              <a:t>(E) </a:t>
            </a:r>
            <a:r>
              <a:rPr lang="en-US" altLang="en-US" sz="1800" dirty="0">
                <a:solidFill>
                  <a:srgbClr val="008F00"/>
                </a:solidFill>
                <a:ea typeface="Times New Roman" charset="0"/>
                <a:cs typeface="Times New Roman" charset="0"/>
                <a:sym typeface="Wingdings" charset="2"/>
              </a:rPr>
              <a:t></a:t>
            </a:r>
            <a:r>
              <a:rPr lang="en-US" altLang="en-US" sz="1800" dirty="0">
                <a:solidFill>
                  <a:srgbClr val="008F00"/>
                </a:solidFill>
                <a:ea typeface="Times New Roman" charset="0"/>
                <a:cs typeface="Times New Roman" charset="0"/>
              </a:rPr>
              <a:t>  N(x)  = N</a:t>
            </a:r>
            <a:r>
              <a:rPr lang="en-US" altLang="en-US" sz="1800" baseline="-25000" dirty="0">
                <a:solidFill>
                  <a:srgbClr val="008F00"/>
                </a:solidFill>
                <a:ea typeface="Times New Roman" charset="0"/>
                <a:cs typeface="Times New Roman" charset="0"/>
              </a:rPr>
              <a:t>0</a:t>
            </a:r>
            <a:r>
              <a:rPr lang="en-US" altLang="en-US" sz="1800" dirty="0">
                <a:solidFill>
                  <a:srgbClr val="008F00"/>
                </a:solidFill>
                <a:ea typeface="Times New Roman" charset="0"/>
                <a:cs typeface="Times New Roman" charset="0"/>
              </a:rPr>
              <a:t> </a:t>
            </a:r>
            <a:r>
              <a:rPr lang="en-US" altLang="en-US" sz="1800" dirty="0" err="1">
                <a:solidFill>
                  <a:srgbClr val="008F00"/>
                </a:solidFill>
                <a:ea typeface="Times New Roman" charset="0"/>
                <a:cs typeface="Times New Roman" charset="0"/>
              </a:rPr>
              <a:t>exp</a:t>
            </a:r>
            <a:r>
              <a:rPr lang="en-US" altLang="en-US" sz="1800" dirty="0">
                <a:solidFill>
                  <a:srgbClr val="008F00"/>
                </a:solidFill>
                <a:ea typeface="Times New Roman" charset="0"/>
                <a:cs typeface="Times New Roman" charset="0"/>
              </a:rPr>
              <a:t> [</a:t>
            </a:r>
            <a:r>
              <a:rPr lang="en-US" altLang="en-US" sz="1800" dirty="0">
                <a:solidFill>
                  <a:srgbClr val="008F00"/>
                </a:solidFill>
                <a:ea typeface="Times New Roman" charset="0"/>
                <a:cs typeface="Times New Roman" charset="0"/>
                <a:sym typeface="Mathematica1" charset="0"/>
              </a:rPr>
              <a:t>∫</a:t>
            </a:r>
            <a:r>
              <a:rPr lang="el-GR" altLang="en-US" sz="1800" dirty="0">
                <a:solidFill>
                  <a:srgbClr val="008F00"/>
                </a:solidFill>
                <a:ea typeface="Times New Roman" charset="0"/>
                <a:cs typeface="Times New Roman" charset="0"/>
              </a:rPr>
              <a:t>α</a:t>
            </a:r>
            <a:r>
              <a:rPr lang="en-US" altLang="en-US" sz="1800" dirty="0">
                <a:solidFill>
                  <a:srgbClr val="008F00"/>
                </a:solidFill>
                <a:ea typeface="Times New Roman" charset="0"/>
                <a:cs typeface="Times New Roman" charset="0"/>
              </a:rPr>
              <a:t>(E(x’))dx’]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15"/>
          <p:cNvSpPr>
            <a:spLocks noChangeArrowheads="1"/>
          </p:cNvSpPr>
          <p:nvPr/>
        </p:nvSpPr>
        <p:spPr bwMode="auto">
          <a:xfrm>
            <a:off x="1981200" y="152400"/>
            <a:ext cx="77724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n-US" altLang="en-US" sz="2800" b="1">
                <a:solidFill>
                  <a:srgbClr val="FF0000"/>
                </a:solidFill>
              </a:rPr>
              <a:t>Wire Chamber: Electron Avalanche</a:t>
            </a:r>
          </a:p>
        </p:txBody>
      </p:sp>
      <p:pic>
        <p:nvPicPr>
          <p:cNvPr id="34818" name="Picture 18" descr="fig2_2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95800" y="3962400"/>
            <a:ext cx="5791200"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19" name="Text Box 19"/>
          <p:cNvSpPr txBox="1">
            <a:spLocks noChangeArrowheads="1"/>
          </p:cNvSpPr>
          <p:nvPr/>
        </p:nvSpPr>
        <p:spPr bwMode="auto">
          <a:xfrm>
            <a:off x="1524000" y="2057401"/>
            <a:ext cx="81534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1600" dirty="0">
                <a:solidFill>
                  <a:srgbClr val="008000"/>
                </a:solidFill>
              </a:rPr>
              <a:t>Electric field close to a thin wire</a:t>
            </a:r>
            <a:r>
              <a:rPr lang="en-US" altLang="en-US" sz="1600" dirty="0">
                <a:solidFill>
                  <a:srgbClr val="008000"/>
                </a:solidFill>
                <a:ea typeface="Arial" charset="0"/>
                <a:cs typeface="Arial" charset="0"/>
              </a:rPr>
              <a:t> (100-300kV/cm). E.g. V</a:t>
            </a:r>
            <a:r>
              <a:rPr lang="en-US" altLang="en-US" sz="1600" baseline="-25000" dirty="0">
                <a:solidFill>
                  <a:srgbClr val="008000"/>
                </a:solidFill>
                <a:ea typeface="Arial" charset="0"/>
                <a:cs typeface="Arial" charset="0"/>
              </a:rPr>
              <a:t>0</a:t>
            </a:r>
            <a:r>
              <a:rPr lang="en-US" altLang="en-US" sz="1600" dirty="0">
                <a:solidFill>
                  <a:srgbClr val="008000"/>
                </a:solidFill>
                <a:ea typeface="Arial" charset="0"/>
                <a:cs typeface="Arial" charset="0"/>
              </a:rPr>
              <a:t>=1000V, a=10</a:t>
            </a:r>
            <a:r>
              <a:rPr lang="en-US" altLang="en-US" sz="1600" dirty="0">
                <a:solidFill>
                  <a:srgbClr val="008000"/>
                </a:solidFill>
                <a:ea typeface="Arial" charset="0"/>
                <a:cs typeface="Arial" charset="0"/>
                <a:sym typeface="Symbol" charset="2"/>
              </a:rPr>
              <a:t></a:t>
            </a:r>
            <a:r>
              <a:rPr lang="en-US" altLang="en-US" sz="1600" dirty="0">
                <a:solidFill>
                  <a:srgbClr val="008000"/>
                </a:solidFill>
                <a:ea typeface="Arial" charset="0"/>
                <a:cs typeface="Arial" charset="0"/>
              </a:rPr>
              <a:t>m, b=10mm, E(a)=150kV/cm </a:t>
            </a:r>
          </a:p>
          <a:p>
            <a:pPr eaLnBrk="1" hangingPunct="1">
              <a:spcBef>
                <a:spcPct val="0"/>
              </a:spcBef>
              <a:buFontTx/>
              <a:buNone/>
            </a:pPr>
            <a:endParaRPr lang="en-US" altLang="en-US" sz="1600" dirty="0">
              <a:solidFill>
                <a:srgbClr val="009900"/>
              </a:solidFill>
              <a:ea typeface="Arial" charset="0"/>
              <a:cs typeface="Arial" charset="0"/>
            </a:endParaRPr>
          </a:p>
          <a:p>
            <a:pPr eaLnBrk="1" hangingPunct="1">
              <a:spcBef>
                <a:spcPct val="0"/>
              </a:spcBef>
              <a:buFontTx/>
              <a:buNone/>
            </a:pPr>
            <a:r>
              <a:rPr lang="en-US" altLang="en-US" sz="1600" dirty="0">
                <a:solidFill>
                  <a:srgbClr val="002060"/>
                </a:solidFill>
                <a:ea typeface="Arial" charset="0"/>
                <a:cs typeface="Arial" charset="0"/>
              </a:rPr>
              <a:t>Electric field is sufficient to accelerate electrons to energies which are sufficient to produce secondary ionization </a:t>
            </a:r>
            <a:r>
              <a:rPr lang="en-US" altLang="en-US" sz="1600" dirty="0">
                <a:solidFill>
                  <a:srgbClr val="002060"/>
                </a:solidFill>
                <a:ea typeface="Arial" charset="0"/>
                <a:cs typeface="Arial" charset="0"/>
                <a:sym typeface="Wingdings" charset="2"/>
              </a:rPr>
              <a:t> electron avalanche  signal.</a:t>
            </a:r>
            <a:endParaRPr lang="en-US" altLang="en-US" sz="1600" dirty="0">
              <a:solidFill>
                <a:srgbClr val="002060"/>
              </a:solidFill>
              <a:ea typeface="Arial" charset="0"/>
              <a:cs typeface="Arial" charset="0"/>
            </a:endParaRPr>
          </a:p>
        </p:txBody>
      </p:sp>
      <p:pic>
        <p:nvPicPr>
          <p:cNvPr id="34820" name="Picture 2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05200" y="1219200"/>
            <a:ext cx="4267200" cy="801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21" name="Rectangle 23"/>
          <p:cNvSpPr>
            <a:spLocks noChangeArrowheads="1"/>
          </p:cNvSpPr>
          <p:nvPr/>
        </p:nvSpPr>
        <p:spPr bwMode="auto">
          <a:xfrm>
            <a:off x="1524000" y="838200"/>
            <a:ext cx="80772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1600" dirty="0">
                <a:solidFill>
                  <a:srgbClr val="002060"/>
                </a:solidFill>
              </a:rPr>
              <a:t>Wire with radius (10-25</a:t>
            </a:r>
            <a:r>
              <a:rPr lang="en-US" altLang="en-US" sz="1600" dirty="0">
                <a:solidFill>
                  <a:srgbClr val="002060"/>
                </a:solidFill>
                <a:sym typeface="Symbol" charset="2"/>
              </a:rPr>
              <a:t></a:t>
            </a:r>
            <a:r>
              <a:rPr lang="en-US" altLang="en-US" sz="1600" dirty="0">
                <a:solidFill>
                  <a:srgbClr val="002060"/>
                </a:solidFill>
              </a:rPr>
              <a:t>m) in a tube of radius b (1-3cm):</a:t>
            </a:r>
          </a:p>
        </p:txBody>
      </p:sp>
      <p:sp>
        <p:nvSpPr>
          <p:cNvPr id="34822" name="Footer Placeholder 9"/>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000"/>
              <a:t>W. Riegler/CERN</a:t>
            </a:r>
          </a:p>
        </p:txBody>
      </p:sp>
      <p:sp>
        <p:nvSpPr>
          <p:cNvPr id="34823" name="Slide Number Placeholder 8"/>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fld id="{855DEF0F-B96C-5148-B808-913CBAD0E31B}" type="slidenum">
              <a:rPr lang="en-US" altLang="en-US" sz="1000"/>
              <a:pPr>
                <a:spcBef>
                  <a:spcPct val="0"/>
                </a:spcBef>
                <a:buFontTx/>
                <a:buNone/>
              </a:pPr>
              <a:t>12</a:t>
            </a:fld>
            <a:endParaRPr lang="en-US" altLang="en-US" sz="1000"/>
          </a:p>
        </p:txBody>
      </p:sp>
      <p:sp>
        <p:nvSpPr>
          <p:cNvPr id="14" name="Oval 13"/>
          <p:cNvSpPr/>
          <p:nvPr/>
        </p:nvSpPr>
        <p:spPr>
          <a:xfrm>
            <a:off x="1905000" y="3962400"/>
            <a:ext cx="2057400" cy="1981200"/>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eaLnBrk="1" hangingPunct="1">
              <a:defRPr/>
            </a:pPr>
            <a:r>
              <a:rPr lang="en-US" dirty="0"/>
              <a:t>b</a:t>
            </a:r>
          </a:p>
        </p:txBody>
      </p:sp>
      <p:sp>
        <p:nvSpPr>
          <p:cNvPr id="16" name="Oval 15"/>
          <p:cNvSpPr/>
          <p:nvPr/>
        </p:nvSpPr>
        <p:spPr>
          <a:xfrm>
            <a:off x="2857500" y="4876800"/>
            <a:ext cx="152400" cy="152400"/>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eaLnBrk="1" hangingPunct="1">
              <a:defRPr/>
            </a:pPr>
            <a:endParaRPr lang="en-US"/>
          </a:p>
        </p:txBody>
      </p:sp>
      <p:cxnSp>
        <p:nvCxnSpPr>
          <p:cNvPr id="26" name="Straight Arrow Connector 25"/>
          <p:cNvCxnSpPr>
            <a:cxnSpLocks noChangeShapeType="1"/>
            <a:stCxn id="16" idx="7"/>
            <a:endCxn id="14" idx="7"/>
          </p:cNvCxnSpPr>
          <p:nvPr/>
        </p:nvCxnSpPr>
        <p:spPr bwMode="auto">
          <a:xfrm rot="5400000" flipH="1" flipV="1">
            <a:off x="3001169" y="4239419"/>
            <a:ext cx="646112" cy="673100"/>
          </a:xfrm>
          <a:prstGeom prst="straightConnector1">
            <a:avLst/>
          </a:prstGeom>
          <a:noFill/>
          <a:ln w="12700">
            <a:solidFill>
              <a:schemeClr val="tx1"/>
            </a:solidFill>
            <a:round/>
            <a:headEnd/>
            <a:tailEnd type="arrow" w="med" len="me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sp>
        <p:nvSpPr>
          <p:cNvPr id="34827" name="TextBox 26"/>
          <p:cNvSpPr txBox="1">
            <a:spLocks noChangeArrowheads="1"/>
          </p:cNvSpPr>
          <p:nvPr/>
        </p:nvSpPr>
        <p:spPr bwMode="auto">
          <a:xfrm>
            <a:off x="3276600" y="4572000"/>
            <a:ext cx="325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1800" b="1">
                <a:solidFill>
                  <a:srgbClr val="00B050"/>
                </a:solidFill>
              </a:rPr>
              <a:t>b</a:t>
            </a:r>
          </a:p>
        </p:txBody>
      </p:sp>
      <p:sp>
        <p:nvSpPr>
          <p:cNvPr id="34828" name="TextBox 27"/>
          <p:cNvSpPr txBox="1">
            <a:spLocks noChangeArrowheads="1"/>
          </p:cNvSpPr>
          <p:nvPr/>
        </p:nvSpPr>
        <p:spPr bwMode="auto">
          <a:xfrm>
            <a:off x="2590800" y="4876800"/>
            <a:ext cx="3127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1800" b="1">
                <a:solidFill>
                  <a:srgbClr val="00B050"/>
                </a:solidFill>
              </a:rPr>
              <a:t>a</a:t>
            </a:r>
          </a:p>
        </p:txBody>
      </p:sp>
      <p:sp>
        <p:nvSpPr>
          <p:cNvPr id="34829" name="TextBox 28"/>
          <p:cNvSpPr txBox="1">
            <a:spLocks noChangeArrowheads="1"/>
          </p:cNvSpPr>
          <p:nvPr/>
        </p:nvSpPr>
        <p:spPr bwMode="auto">
          <a:xfrm>
            <a:off x="4572001" y="4876800"/>
            <a:ext cx="6826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1800" dirty="0">
                <a:solidFill>
                  <a:srgbClr val="008000"/>
                </a:solidFill>
              </a:rPr>
              <a:t>Wire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3"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457200"/>
            <a:ext cx="4038600" cy="251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14" name="Text Box 9"/>
          <p:cNvSpPr txBox="1">
            <a:spLocks noChangeArrowheads="1"/>
          </p:cNvSpPr>
          <p:nvPr/>
        </p:nvSpPr>
        <p:spPr bwMode="auto">
          <a:xfrm>
            <a:off x="1524000" y="1"/>
            <a:ext cx="9144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n-US" altLang="en-US" sz="2800" b="1">
                <a:solidFill>
                  <a:srgbClr val="FF0000"/>
                </a:solidFill>
              </a:rPr>
              <a:t>Multi Wire Proportional Chamber</a:t>
            </a:r>
          </a:p>
        </p:txBody>
      </p:sp>
      <p:grpSp>
        <p:nvGrpSpPr>
          <p:cNvPr id="38915" name="Group 15"/>
          <p:cNvGrpSpPr>
            <a:grpSpLocks/>
          </p:cNvGrpSpPr>
          <p:nvPr/>
        </p:nvGrpSpPr>
        <p:grpSpPr bwMode="auto">
          <a:xfrm>
            <a:off x="457200" y="2971800"/>
            <a:ext cx="4572000" cy="3429000"/>
            <a:chOff x="0" y="2971800"/>
            <a:chExt cx="4572000" cy="3429000"/>
          </a:xfrm>
        </p:grpSpPr>
        <p:pic>
          <p:nvPicPr>
            <p:cNvPr id="38920" name="Picture 8" descr="det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124200"/>
              <a:ext cx="4572000" cy="307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21" name="Line 10"/>
            <p:cNvSpPr>
              <a:spLocks noChangeShapeType="1"/>
            </p:cNvSpPr>
            <p:nvPr/>
          </p:nvSpPr>
          <p:spPr bwMode="auto">
            <a:xfrm flipV="1">
              <a:off x="2971800" y="2971800"/>
              <a:ext cx="0" cy="3429000"/>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38922" name="Line 11"/>
            <p:cNvSpPr>
              <a:spLocks noChangeShapeType="1"/>
            </p:cNvSpPr>
            <p:nvPr/>
          </p:nvSpPr>
          <p:spPr bwMode="auto">
            <a:xfrm>
              <a:off x="2971800" y="3810000"/>
              <a:ext cx="762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38923" name="Line 12"/>
            <p:cNvSpPr>
              <a:spLocks noChangeShapeType="1"/>
            </p:cNvSpPr>
            <p:nvPr/>
          </p:nvSpPr>
          <p:spPr bwMode="auto">
            <a:xfrm>
              <a:off x="2971800" y="3581400"/>
              <a:ext cx="762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38924" name="Line 13"/>
            <p:cNvSpPr>
              <a:spLocks noChangeShapeType="1"/>
            </p:cNvSpPr>
            <p:nvPr/>
          </p:nvSpPr>
          <p:spPr bwMode="auto">
            <a:xfrm flipV="1">
              <a:off x="2971800" y="4495800"/>
              <a:ext cx="76200" cy="152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38925" name="Line 14"/>
            <p:cNvSpPr>
              <a:spLocks noChangeShapeType="1"/>
            </p:cNvSpPr>
            <p:nvPr/>
          </p:nvSpPr>
          <p:spPr bwMode="auto">
            <a:xfrm>
              <a:off x="2971800" y="4191000"/>
              <a:ext cx="76200" cy="152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38926" name="Line 15"/>
            <p:cNvSpPr>
              <a:spLocks noChangeShapeType="1"/>
            </p:cNvSpPr>
            <p:nvPr/>
          </p:nvSpPr>
          <p:spPr bwMode="auto">
            <a:xfrm flipV="1">
              <a:off x="2971800" y="4953000"/>
              <a:ext cx="762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38927" name="Line 16"/>
            <p:cNvSpPr>
              <a:spLocks noChangeShapeType="1"/>
            </p:cNvSpPr>
            <p:nvPr/>
          </p:nvSpPr>
          <p:spPr bwMode="auto">
            <a:xfrm flipV="1">
              <a:off x="2971800" y="4648200"/>
              <a:ext cx="76200" cy="304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grpSp>
      <p:sp>
        <p:nvSpPr>
          <p:cNvPr id="38916" name="Line 17"/>
          <p:cNvSpPr>
            <a:spLocks noChangeShapeType="1"/>
          </p:cNvSpPr>
          <p:nvPr/>
        </p:nvSpPr>
        <p:spPr bwMode="auto">
          <a:xfrm flipV="1">
            <a:off x="2362200" y="914400"/>
            <a:ext cx="0" cy="1524000"/>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38917" name="Footer Placeholder 15"/>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000"/>
              <a:t>W. Riegler/CERN</a:t>
            </a:r>
          </a:p>
        </p:txBody>
      </p:sp>
      <p:sp>
        <p:nvSpPr>
          <p:cNvPr id="38918" name="Slide Number Placeholder 1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fld id="{483FEE35-7EE5-144A-8734-4A1123AE397A}" type="slidenum">
              <a:rPr lang="en-US" altLang="en-US" sz="1000"/>
              <a:pPr>
                <a:spcBef>
                  <a:spcPct val="0"/>
                </a:spcBef>
                <a:buFontTx/>
                <a:buNone/>
              </a:pPr>
              <a:t>13</a:t>
            </a:fld>
            <a:endParaRPr lang="en-US" altLang="en-US" sz="1000"/>
          </a:p>
        </p:txBody>
      </p:sp>
      <p:sp>
        <p:nvSpPr>
          <p:cNvPr id="38919" name="Rectangle 17"/>
          <p:cNvSpPr>
            <a:spLocks noChangeArrowheads="1"/>
          </p:cNvSpPr>
          <p:nvPr/>
        </p:nvSpPr>
        <p:spPr bwMode="auto">
          <a:xfrm>
            <a:off x="5715000" y="1371600"/>
            <a:ext cx="4572000" cy="4278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50000"/>
              </a:spcBef>
              <a:buFontTx/>
              <a:buNone/>
            </a:pPr>
            <a:r>
              <a:rPr lang="de-DE" altLang="en-US" sz="1600" dirty="0">
                <a:solidFill>
                  <a:srgbClr val="002060"/>
                </a:solidFill>
              </a:rPr>
              <a:t>Classic </a:t>
            </a:r>
            <a:r>
              <a:rPr lang="de-DE" altLang="en-US" sz="1600" dirty="0" err="1">
                <a:solidFill>
                  <a:srgbClr val="002060"/>
                </a:solidFill>
              </a:rPr>
              <a:t>geometry</a:t>
            </a:r>
            <a:r>
              <a:rPr lang="de-DE" altLang="en-US" sz="1600" dirty="0">
                <a:solidFill>
                  <a:srgbClr val="002060"/>
                </a:solidFill>
              </a:rPr>
              <a:t> (</a:t>
            </a:r>
            <a:r>
              <a:rPr lang="de-DE" altLang="en-US" sz="1600" dirty="0" err="1">
                <a:solidFill>
                  <a:srgbClr val="002060"/>
                </a:solidFill>
              </a:rPr>
              <a:t>Crossection</a:t>
            </a:r>
            <a:r>
              <a:rPr lang="de-DE" altLang="en-US" sz="1600" dirty="0">
                <a:solidFill>
                  <a:srgbClr val="002060"/>
                </a:solidFill>
              </a:rPr>
              <a:t>), </a:t>
            </a:r>
            <a:r>
              <a:rPr lang="de-DE" altLang="en-US" sz="1600" dirty="0" err="1">
                <a:solidFill>
                  <a:srgbClr val="002060"/>
                </a:solidFill>
              </a:rPr>
              <a:t>Charpak</a:t>
            </a:r>
            <a:r>
              <a:rPr lang="de-DE" altLang="en-US" sz="1600" dirty="0">
                <a:solidFill>
                  <a:srgbClr val="002060"/>
                </a:solidFill>
              </a:rPr>
              <a:t> 1968 :</a:t>
            </a:r>
          </a:p>
          <a:p>
            <a:pPr eaLnBrk="1" hangingPunct="1">
              <a:spcBef>
                <a:spcPct val="50000"/>
              </a:spcBef>
              <a:buFontTx/>
              <a:buNone/>
            </a:pPr>
            <a:r>
              <a:rPr lang="en-US" altLang="en-US" sz="1600" dirty="0">
                <a:solidFill>
                  <a:srgbClr val="009900"/>
                </a:solidFill>
              </a:rPr>
              <a:t>One plane of thin sense wires is placed between two parallel plates.</a:t>
            </a:r>
            <a:endParaRPr lang="de-DE" altLang="en-US" sz="1600" dirty="0">
              <a:solidFill>
                <a:srgbClr val="009900"/>
              </a:solidFill>
            </a:endParaRPr>
          </a:p>
          <a:p>
            <a:pPr eaLnBrk="1" hangingPunct="1">
              <a:spcBef>
                <a:spcPct val="50000"/>
              </a:spcBef>
              <a:buFontTx/>
              <a:buNone/>
            </a:pPr>
            <a:r>
              <a:rPr lang="de-DE" altLang="en-US" sz="1600" dirty="0" err="1">
                <a:solidFill>
                  <a:srgbClr val="002060"/>
                </a:solidFill>
              </a:rPr>
              <a:t>Typical</a:t>
            </a:r>
            <a:r>
              <a:rPr lang="de-DE" altLang="en-US" sz="1600" dirty="0">
                <a:solidFill>
                  <a:srgbClr val="002060"/>
                </a:solidFill>
              </a:rPr>
              <a:t> </a:t>
            </a:r>
            <a:r>
              <a:rPr lang="de-DE" altLang="en-US" sz="1600" dirty="0" err="1">
                <a:solidFill>
                  <a:srgbClr val="002060"/>
                </a:solidFill>
              </a:rPr>
              <a:t>dimensions</a:t>
            </a:r>
            <a:r>
              <a:rPr lang="de-DE" altLang="en-US" sz="1600" dirty="0">
                <a:solidFill>
                  <a:srgbClr val="002060"/>
                </a:solidFill>
              </a:rPr>
              <a:t>:</a:t>
            </a:r>
          </a:p>
          <a:p>
            <a:pPr eaLnBrk="1" hangingPunct="1">
              <a:spcBef>
                <a:spcPct val="50000"/>
              </a:spcBef>
              <a:buFontTx/>
              <a:buNone/>
            </a:pPr>
            <a:r>
              <a:rPr lang="de-DE" altLang="en-US" sz="1600" dirty="0" err="1">
                <a:solidFill>
                  <a:srgbClr val="002060"/>
                </a:solidFill>
              </a:rPr>
              <a:t>Wire</a:t>
            </a:r>
            <a:r>
              <a:rPr lang="de-DE" altLang="en-US" sz="1600" dirty="0">
                <a:solidFill>
                  <a:srgbClr val="002060"/>
                </a:solidFill>
              </a:rPr>
              <a:t> </a:t>
            </a:r>
            <a:r>
              <a:rPr lang="de-DE" altLang="en-US" sz="1600" dirty="0" err="1">
                <a:solidFill>
                  <a:srgbClr val="002060"/>
                </a:solidFill>
              </a:rPr>
              <a:t>distance</a:t>
            </a:r>
            <a:r>
              <a:rPr lang="de-DE" altLang="en-US" sz="1600" dirty="0">
                <a:solidFill>
                  <a:srgbClr val="002060"/>
                </a:solidFill>
              </a:rPr>
              <a:t> 2-5mm,  </a:t>
            </a:r>
            <a:r>
              <a:rPr lang="de-DE" altLang="en-US" sz="1600" dirty="0" err="1">
                <a:solidFill>
                  <a:srgbClr val="002060"/>
                </a:solidFill>
              </a:rPr>
              <a:t>distance</a:t>
            </a:r>
            <a:r>
              <a:rPr lang="de-DE" altLang="en-US" sz="1600" dirty="0">
                <a:solidFill>
                  <a:srgbClr val="002060"/>
                </a:solidFill>
              </a:rPr>
              <a:t> </a:t>
            </a:r>
            <a:r>
              <a:rPr lang="de-DE" altLang="en-US" sz="1600" dirty="0" err="1">
                <a:solidFill>
                  <a:srgbClr val="002060"/>
                </a:solidFill>
              </a:rPr>
              <a:t>between</a:t>
            </a:r>
            <a:r>
              <a:rPr lang="de-DE" altLang="en-US" sz="1600" dirty="0">
                <a:solidFill>
                  <a:srgbClr val="002060"/>
                </a:solidFill>
              </a:rPr>
              <a:t> </a:t>
            </a:r>
            <a:r>
              <a:rPr lang="de-DE" altLang="en-US" sz="1600" dirty="0" err="1">
                <a:solidFill>
                  <a:srgbClr val="002060"/>
                </a:solidFill>
              </a:rPr>
              <a:t>cathode</a:t>
            </a:r>
            <a:r>
              <a:rPr lang="de-DE" altLang="en-US" sz="1600" dirty="0">
                <a:solidFill>
                  <a:srgbClr val="002060"/>
                </a:solidFill>
              </a:rPr>
              <a:t> planes ~10mm. </a:t>
            </a:r>
          </a:p>
          <a:p>
            <a:pPr eaLnBrk="1" hangingPunct="1">
              <a:spcBef>
                <a:spcPct val="50000"/>
              </a:spcBef>
              <a:buFontTx/>
              <a:buNone/>
            </a:pPr>
            <a:r>
              <a:rPr lang="de-DE" altLang="en-US" sz="1600" dirty="0" err="1">
                <a:solidFill>
                  <a:srgbClr val="009900"/>
                </a:solidFill>
              </a:rPr>
              <a:t>Electrons</a:t>
            </a:r>
            <a:r>
              <a:rPr lang="de-DE" altLang="en-US" sz="1600" dirty="0">
                <a:solidFill>
                  <a:srgbClr val="009900"/>
                </a:solidFill>
              </a:rPr>
              <a:t> (v</a:t>
            </a:r>
            <a:r>
              <a:rPr lang="de-DE" altLang="en-US" sz="1600" dirty="0">
                <a:solidFill>
                  <a:srgbClr val="009900"/>
                </a:solidFill>
                <a:sym typeface="Symbol" charset="2"/>
              </a:rPr>
              <a:t></a:t>
            </a:r>
            <a:r>
              <a:rPr lang="de-DE" altLang="en-US" sz="1600" dirty="0">
                <a:solidFill>
                  <a:srgbClr val="009900"/>
                </a:solidFill>
              </a:rPr>
              <a:t>5cm/</a:t>
            </a:r>
            <a:r>
              <a:rPr lang="de-DE" altLang="en-US" sz="1600" dirty="0">
                <a:solidFill>
                  <a:srgbClr val="009900"/>
                </a:solidFill>
                <a:sym typeface="Symbol" charset="2"/>
              </a:rPr>
              <a:t>s) </a:t>
            </a:r>
            <a:r>
              <a:rPr lang="de-DE" altLang="en-US" sz="1600" dirty="0" err="1">
                <a:solidFill>
                  <a:srgbClr val="009900"/>
                </a:solidFill>
                <a:sym typeface="Symbol" charset="2"/>
              </a:rPr>
              <a:t>are</a:t>
            </a:r>
            <a:r>
              <a:rPr lang="de-DE" altLang="en-US" sz="1600" dirty="0">
                <a:solidFill>
                  <a:srgbClr val="009900"/>
                </a:solidFill>
                <a:sym typeface="Symbol" charset="2"/>
              </a:rPr>
              <a:t> </a:t>
            </a:r>
            <a:r>
              <a:rPr lang="de-DE" altLang="en-US" sz="1600" dirty="0" err="1">
                <a:solidFill>
                  <a:srgbClr val="009900"/>
                </a:solidFill>
                <a:sym typeface="Symbol" charset="2"/>
              </a:rPr>
              <a:t>collected</a:t>
            </a:r>
            <a:r>
              <a:rPr lang="de-DE" altLang="en-US" sz="1600" dirty="0">
                <a:solidFill>
                  <a:srgbClr val="009900"/>
                </a:solidFill>
                <a:sym typeface="Symbol" charset="2"/>
              </a:rPr>
              <a:t> </a:t>
            </a:r>
            <a:r>
              <a:rPr lang="de-DE" altLang="en-US" sz="1600" dirty="0" err="1">
                <a:solidFill>
                  <a:srgbClr val="009900"/>
                </a:solidFill>
                <a:sym typeface="Symbol" charset="2"/>
              </a:rPr>
              <a:t>within</a:t>
            </a:r>
            <a:r>
              <a:rPr lang="de-DE" altLang="en-US" sz="1600" dirty="0">
                <a:solidFill>
                  <a:srgbClr val="009900"/>
                </a:solidFill>
              </a:rPr>
              <a:t> </a:t>
            </a:r>
            <a:r>
              <a:rPr lang="de-DE" altLang="en-US" sz="1600" dirty="0">
                <a:solidFill>
                  <a:srgbClr val="009900"/>
                </a:solidFill>
                <a:sym typeface="Symbol" charset="2"/>
              </a:rPr>
              <a:t></a:t>
            </a:r>
            <a:r>
              <a:rPr lang="de-DE" altLang="en-US" sz="1600" dirty="0">
                <a:solidFill>
                  <a:srgbClr val="009900"/>
                </a:solidFill>
              </a:rPr>
              <a:t> 100ns. The </a:t>
            </a:r>
            <a:r>
              <a:rPr lang="de-DE" altLang="en-US" sz="1600" dirty="0" err="1">
                <a:solidFill>
                  <a:srgbClr val="009900"/>
                </a:solidFill>
              </a:rPr>
              <a:t>ion</a:t>
            </a:r>
            <a:r>
              <a:rPr lang="de-DE" altLang="en-US" sz="1600" dirty="0">
                <a:solidFill>
                  <a:srgbClr val="009900"/>
                </a:solidFill>
              </a:rPr>
              <a:t> </a:t>
            </a:r>
            <a:r>
              <a:rPr lang="de-DE" altLang="en-US" sz="1600" dirty="0" err="1">
                <a:solidFill>
                  <a:srgbClr val="009900"/>
                </a:solidFill>
              </a:rPr>
              <a:t>tail</a:t>
            </a:r>
            <a:r>
              <a:rPr lang="de-DE" altLang="en-US" sz="1600" dirty="0">
                <a:solidFill>
                  <a:srgbClr val="009900"/>
                </a:solidFill>
              </a:rPr>
              <a:t> </a:t>
            </a:r>
            <a:r>
              <a:rPr lang="de-DE" altLang="en-US" sz="1600" dirty="0" err="1">
                <a:solidFill>
                  <a:srgbClr val="009900"/>
                </a:solidFill>
              </a:rPr>
              <a:t>can</a:t>
            </a:r>
            <a:r>
              <a:rPr lang="de-DE" altLang="en-US" sz="1600" dirty="0">
                <a:solidFill>
                  <a:srgbClr val="009900"/>
                </a:solidFill>
              </a:rPr>
              <a:t> </a:t>
            </a:r>
            <a:r>
              <a:rPr lang="de-DE" altLang="en-US" sz="1600" dirty="0" err="1">
                <a:solidFill>
                  <a:srgbClr val="009900"/>
                </a:solidFill>
              </a:rPr>
              <a:t>be</a:t>
            </a:r>
            <a:r>
              <a:rPr lang="de-DE" altLang="en-US" sz="1600" dirty="0">
                <a:solidFill>
                  <a:srgbClr val="009900"/>
                </a:solidFill>
              </a:rPr>
              <a:t> </a:t>
            </a:r>
            <a:r>
              <a:rPr lang="de-DE" altLang="en-US" sz="1600" dirty="0" err="1">
                <a:solidFill>
                  <a:srgbClr val="009900"/>
                </a:solidFill>
              </a:rPr>
              <a:t>eliminated</a:t>
            </a:r>
            <a:r>
              <a:rPr lang="de-DE" altLang="en-US" sz="1600" dirty="0">
                <a:solidFill>
                  <a:srgbClr val="009900"/>
                </a:solidFill>
              </a:rPr>
              <a:t> </a:t>
            </a:r>
            <a:r>
              <a:rPr lang="de-DE" altLang="en-US" sz="1600" dirty="0" err="1">
                <a:solidFill>
                  <a:srgbClr val="009900"/>
                </a:solidFill>
              </a:rPr>
              <a:t>by</a:t>
            </a:r>
            <a:r>
              <a:rPr lang="de-DE" altLang="en-US" sz="1600" dirty="0">
                <a:solidFill>
                  <a:srgbClr val="009900"/>
                </a:solidFill>
              </a:rPr>
              <a:t> </a:t>
            </a:r>
            <a:r>
              <a:rPr lang="de-DE" altLang="en-US" sz="1600" dirty="0" err="1">
                <a:solidFill>
                  <a:srgbClr val="009900"/>
                </a:solidFill>
              </a:rPr>
              <a:t>electronics</a:t>
            </a:r>
            <a:r>
              <a:rPr lang="de-DE" altLang="en-US" sz="1600" dirty="0">
                <a:solidFill>
                  <a:srgbClr val="009900"/>
                </a:solidFill>
              </a:rPr>
              <a:t> </a:t>
            </a:r>
            <a:r>
              <a:rPr lang="de-DE" altLang="en-US" sz="1600" dirty="0" err="1">
                <a:solidFill>
                  <a:srgbClr val="009900"/>
                </a:solidFill>
              </a:rPr>
              <a:t>filters</a:t>
            </a:r>
            <a:r>
              <a:rPr lang="de-DE" altLang="en-US" sz="1600" dirty="0">
                <a:solidFill>
                  <a:srgbClr val="009900"/>
                </a:solidFill>
              </a:rPr>
              <a:t> </a:t>
            </a:r>
            <a:r>
              <a:rPr lang="de-DE" altLang="en-US" sz="1600" dirty="0">
                <a:solidFill>
                  <a:srgbClr val="009900"/>
                </a:solidFill>
                <a:sym typeface="Wingdings" charset="2"/>
              </a:rPr>
              <a:t> </a:t>
            </a:r>
            <a:r>
              <a:rPr lang="de-DE" altLang="en-US" sz="1600" dirty="0" err="1">
                <a:solidFill>
                  <a:srgbClr val="009900"/>
                </a:solidFill>
                <a:sym typeface="Wingdings" charset="2"/>
              </a:rPr>
              <a:t>pulses</a:t>
            </a:r>
            <a:r>
              <a:rPr lang="de-DE" altLang="en-US" sz="1600" dirty="0">
                <a:solidFill>
                  <a:srgbClr val="009900"/>
                </a:solidFill>
                <a:sym typeface="Wingdings" charset="2"/>
              </a:rPr>
              <a:t>  </a:t>
            </a:r>
            <a:r>
              <a:rPr lang="de-DE" altLang="en-US" sz="1600" dirty="0" err="1">
                <a:solidFill>
                  <a:srgbClr val="009900"/>
                </a:solidFill>
                <a:sym typeface="Wingdings" charset="2"/>
              </a:rPr>
              <a:t>of</a:t>
            </a:r>
            <a:r>
              <a:rPr lang="de-DE" altLang="en-US" sz="1600" dirty="0">
                <a:solidFill>
                  <a:srgbClr val="009900"/>
                </a:solidFill>
                <a:sym typeface="Wingdings" charset="2"/>
              </a:rPr>
              <a:t> &lt;100ns </a:t>
            </a:r>
            <a:r>
              <a:rPr lang="de-DE" altLang="en-US" sz="1600" dirty="0" err="1">
                <a:solidFill>
                  <a:srgbClr val="009900"/>
                </a:solidFill>
                <a:sym typeface="Wingdings" charset="2"/>
              </a:rPr>
              <a:t>length</a:t>
            </a:r>
            <a:r>
              <a:rPr lang="de-DE" altLang="en-US" sz="1600" dirty="0">
                <a:solidFill>
                  <a:srgbClr val="009900"/>
                </a:solidFill>
                <a:sym typeface="Wingdings" charset="2"/>
              </a:rPr>
              <a:t>.</a:t>
            </a:r>
            <a:endParaRPr lang="de-DE" altLang="en-US" sz="1600" dirty="0">
              <a:solidFill>
                <a:srgbClr val="009900"/>
              </a:solidFill>
            </a:endParaRPr>
          </a:p>
          <a:p>
            <a:pPr eaLnBrk="1" hangingPunct="1">
              <a:spcBef>
                <a:spcPct val="50000"/>
              </a:spcBef>
              <a:buFontTx/>
              <a:buNone/>
            </a:pPr>
            <a:r>
              <a:rPr lang="de-DE" altLang="en-US" sz="1600" dirty="0">
                <a:solidFill>
                  <a:srgbClr val="009900"/>
                </a:solidFill>
              </a:rPr>
              <a:t> </a:t>
            </a:r>
          </a:p>
          <a:p>
            <a:pPr eaLnBrk="1" hangingPunct="1">
              <a:spcBef>
                <a:spcPct val="50000"/>
              </a:spcBef>
              <a:buFontTx/>
              <a:buNone/>
            </a:pPr>
            <a:r>
              <a:rPr lang="de-DE" altLang="en-US" sz="1600" dirty="0">
                <a:solidFill>
                  <a:srgbClr val="002060"/>
                </a:solidFill>
                <a:sym typeface="Wingdings" charset="2"/>
              </a:rPr>
              <a:t>F</a:t>
            </a:r>
            <a:r>
              <a:rPr lang="en-US" altLang="en-US" sz="1600" dirty="0">
                <a:solidFill>
                  <a:srgbClr val="002060"/>
                </a:solidFill>
                <a:ea typeface="Arial" charset="0"/>
                <a:cs typeface="Arial" charset="0"/>
                <a:sym typeface="Wingdings" charset="2"/>
              </a:rPr>
              <a:t>or</a:t>
            </a:r>
            <a:r>
              <a:rPr lang="de-DE" altLang="en-US" sz="1600" dirty="0">
                <a:solidFill>
                  <a:srgbClr val="002060"/>
                </a:solidFill>
                <a:sym typeface="Wingdings" charset="2"/>
              </a:rPr>
              <a:t> 10% </a:t>
            </a:r>
            <a:r>
              <a:rPr lang="de-DE" altLang="en-US" sz="1600" dirty="0" err="1">
                <a:solidFill>
                  <a:srgbClr val="002060"/>
                </a:solidFill>
                <a:sym typeface="Wingdings" charset="2"/>
              </a:rPr>
              <a:t>occupancy</a:t>
            </a:r>
            <a:r>
              <a:rPr lang="de-DE" altLang="en-US" sz="1600" dirty="0">
                <a:solidFill>
                  <a:srgbClr val="002060"/>
                </a:solidFill>
                <a:sym typeface="Wingdings" charset="2"/>
              </a:rPr>
              <a:t>  </a:t>
            </a:r>
            <a:r>
              <a:rPr lang="de-DE" altLang="en-US" sz="1600" dirty="0" err="1">
                <a:solidFill>
                  <a:srgbClr val="002060"/>
                </a:solidFill>
                <a:sym typeface="Wingdings" charset="2"/>
              </a:rPr>
              <a:t>every</a:t>
            </a:r>
            <a:r>
              <a:rPr lang="de-DE" altLang="en-US" sz="1600" dirty="0">
                <a:solidFill>
                  <a:srgbClr val="002060"/>
                </a:solidFill>
                <a:sym typeface="Wingdings" charset="2"/>
              </a:rPr>
              <a:t> </a:t>
            </a:r>
            <a:r>
              <a:rPr lang="de-DE" altLang="en-US" sz="1600" dirty="0">
                <a:solidFill>
                  <a:srgbClr val="002060"/>
                </a:solidFill>
                <a:sym typeface="Symbol" charset="2"/>
              </a:rPr>
              <a:t></a:t>
            </a:r>
            <a:r>
              <a:rPr lang="de-DE" altLang="en-US" sz="1600" dirty="0">
                <a:solidFill>
                  <a:srgbClr val="002060"/>
                </a:solidFill>
                <a:sym typeface="Wingdings" charset="2"/>
              </a:rPr>
              <a:t>s </a:t>
            </a:r>
            <a:r>
              <a:rPr lang="de-DE" altLang="en-US" sz="1600" dirty="0" err="1">
                <a:solidFill>
                  <a:srgbClr val="002060"/>
                </a:solidFill>
                <a:sym typeface="Wingdings" charset="2"/>
              </a:rPr>
              <a:t>one</a:t>
            </a:r>
            <a:r>
              <a:rPr lang="de-DE" altLang="en-US" sz="1600" dirty="0">
                <a:solidFill>
                  <a:srgbClr val="002060"/>
                </a:solidFill>
                <a:sym typeface="Wingdings" charset="2"/>
              </a:rPr>
              <a:t> pulse </a:t>
            </a:r>
          </a:p>
          <a:p>
            <a:pPr eaLnBrk="1" hangingPunct="1">
              <a:spcBef>
                <a:spcPct val="50000"/>
              </a:spcBef>
              <a:buFontTx/>
              <a:buNone/>
            </a:pPr>
            <a:r>
              <a:rPr lang="de-DE" altLang="en-US" sz="1600" dirty="0">
                <a:solidFill>
                  <a:srgbClr val="009900"/>
                </a:solidFill>
                <a:sym typeface="Wingdings" charset="2"/>
              </a:rPr>
              <a:t> 1MHz/</a:t>
            </a:r>
            <a:r>
              <a:rPr lang="de-DE" altLang="en-US" sz="1600" dirty="0" err="1">
                <a:solidFill>
                  <a:srgbClr val="009900"/>
                </a:solidFill>
                <a:sym typeface="Wingdings" charset="2"/>
              </a:rPr>
              <a:t>wire</a:t>
            </a:r>
            <a:r>
              <a:rPr lang="de-DE" altLang="en-US" sz="1600" dirty="0">
                <a:solidFill>
                  <a:srgbClr val="009900"/>
                </a:solidFill>
                <a:sym typeface="Wingdings" charset="2"/>
              </a:rPr>
              <a:t> rate </a:t>
            </a:r>
            <a:r>
              <a:rPr lang="de-DE" altLang="en-US" sz="1600" dirty="0" err="1">
                <a:solidFill>
                  <a:srgbClr val="009900"/>
                </a:solidFill>
                <a:sym typeface="Wingdings" charset="2"/>
              </a:rPr>
              <a:t>capabiliy</a:t>
            </a:r>
            <a:r>
              <a:rPr lang="de-DE" altLang="en-US" sz="1600" dirty="0">
                <a:solidFill>
                  <a:srgbClr val="009900"/>
                </a:solidFill>
                <a:sym typeface="Wingdings" charset="2"/>
              </a:rPr>
              <a:t> !</a:t>
            </a:r>
          </a:p>
          <a:p>
            <a:pPr eaLnBrk="1" hangingPunct="1">
              <a:spcBef>
                <a:spcPct val="50000"/>
              </a:spcBef>
              <a:buFontTx/>
              <a:buNone/>
            </a:pPr>
            <a:r>
              <a:rPr lang="de-DE" altLang="en-US" sz="1600" dirty="0">
                <a:solidFill>
                  <a:srgbClr val="002060"/>
                </a:solidFill>
                <a:sym typeface="Wingdings" charset="2"/>
              </a:rPr>
              <a:t> </a:t>
            </a:r>
            <a:r>
              <a:rPr lang="de-DE" altLang="en-US" sz="1600" dirty="0" err="1">
                <a:solidFill>
                  <a:srgbClr val="002060"/>
                </a:solidFill>
                <a:sym typeface="Wingdings" charset="2"/>
              </a:rPr>
              <a:t>Compare</a:t>
            </a:r>
            <a:r>
              <a:rPr lang="de-DE" altLang="en-US" sz="1600" dirty="0">
                <a:solidFill>
                  <a:srgbClr val="002060"/>
                </a:solidFill>
                <a:sym typeface="Wingdings" charset="2"/>
              </a:rPr>
              <a:t> </a:t>
            </a:r>
            <a:r>
              <a:rPr lang="de-DE" altLang="en-US" sz="1600" dirty="0" err="1">
                <a:solidFill>
                  <a:srgbClr val="002060"/>
                </a:solidFill>
                <a:sym typeface="Wingdings" charset="2"/>
              </a:rPr>
              <a:t>to</a:t>
            </a:r>
            <a:r>
              <a:rPr lang="de-DE" altLang="en-US" sz="1600" dirty="0">
                <a:solidFill>
                  <a:srgbClr val="002060"/>
                </a:solidFill>
                <a:sym typeface="Wingdings" charset="2"/>
              </a:rPr>
              <a:t> Bubble </a:t>
            </a:r>
            <a:r>
              <a:rPr lang="de-DE" altLang="en-US" sz="1600" dirty="0" err="1">
                <a:solidFill>
                  <a:srgbClr val="002060"/>
                </a:solidFill>
                <a:sym typeface="Wingdings" charset="2"/>
              </a:rPr>
              <a:t>Chamber</a:t>
            </a:r>
            <a:r>
              <a:rPr lang="de-DE" altLang="en-US" sz="1600" dirty="0">
                <a:solidFill>
                  <a:srgbClr val="002060"/>
                </a:solidFill>
                <a:sym typeface="Wingdings" charset="2"/>
              </a:rPr>
              <a:t> </a:t>
            </a:r>
            <a:r>
              <a:rPr lang="de-DE" altLang="en-US" sz="1600" dirty="0" err="1">
                <a:solidFill>
                  <a:srgbClr val="002060"/>
                </a:solidFill>
                <a:sym typeface="Wingdings" charset="2"/>
              </a:rPr>
              <a:t>with</a:t>
            </a:r>
            <a:r>
              <a:rPr lang="de-DE" altLang="en-US" sz="1600" dirty="0">
                <a:solidFill>
                  <a:srgbClr val="002060"/>
                </a:solidFill>
                <a:sym typeface="Wingdings" charset="2"/>
              </a:rPr>
              <a:t> 10 Hz !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600" y="457200"/>
            <a:ext cx="4038600" cy="251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38" name="Text Box 3"/>
          <p:cNvSpPr txBox="1">
            <a:spLocks noChangeArrowheads="1"/>
          </p:cNvSpPr>
          <p:nvPr/>
        </p:nvSpPr>
        <p:spPr bwMode="auto">
          <a:xfrm>
            <a:off x="6438900" y="1219200"/>
            <a:ext cx="5257800" cy="4622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50000"/>
              </a:spcBef>
              <a:buFontTx/>
              <a:buNone/>
            </a:pPr>
            <a:r>
              <a:rPr lang="de-DE" altLang="en-US" sz="1600" dirty="0">
                <a:solidFill>
                  <a:srgbClr val="008000"/>
                </a:solidFill>
                <a:sym typeface="Symbol" charset="2"/>
              </a:rPr>
              <a:t>In </a:t>
            </a:r>
            <a:r>
              <a:rPr lang="de-DE" altLang="en-US" sz="1600" dirty="0" err="1">
                <a:solidFill>
                  <a:srgbClr val="008000"/>
                </a:solidFill>
                <a:sym typeface="Symbol" charset="2"/>
              </a:rPr>
              <a:t>order</a:t>
            </a:r>
            <a:r>
              <a:rPr lang="de-DE" altLang="en-US" sz="1600" dirty="0">
                <a:solidFill>
                  <a:srgbClr val="008000"/>
                </a:solidFill>
                <a:sym typeface="Symbol" charset="2"/>
              </a:rPr>
              <a:t> </a:t>
            </a:r>
            <a:r>
              <a:rPr lang="de-DE" altLang="en-US" sz="1600" dirty="0" err="1">
                <a:solidFill>
                  <a:srgbClr val="008000"/>
                </a:solidFill>
                <a:sym typeface="Symbol" charset="2"/>
              </a:rPr>
              <a:t>to</a:t>
            </a:r>
            <a:r>
              <a:rPr lang="de-DE" altLang="en-US" sz="1600" dirty="0">
                <a:solidFill>
                  <a:srgbClr val="008000"/>
                </a:solidFill>
                <a:sym typeface="Symbol" charset="2"/>
              </a:rPr>
              <a:t> </a:t>
            </a:r>
            <a:r>
              <a:rPr lang="de-DE" altLang="en-US" sz="1600" dirty="0" err="1">
                <a:solidFill>
                  <a:srgbClr val="008000"/>
                </a:solidFill>
                <a:sym typeface="Symbol" charset="2"/>
              </a:rPr>
              <a:t>eliminate</a:t>
            </a:r>
            <a:r>
              <a:rPr lang="de-DE" altLang="en-US" sz="1600" dirty="0">
                <a:solidFill>
                  <a:srgbClr val="008000"/>
                </a:solidFill>
                <a:sym typeface="Symbol" charset="2"/>
              </a:rPr>
              <a:t> </a:t>
            </a:r>
            <a:r>
              <a:rPr lang="de-DE" altLang="en-US" sz="1600" dirty="0" err="1">
                <a:solidFill>
                  <a:srgbClr val="008000"/>
                </a:solidFill>
                <a:sym typeface="Symbol" charset="2"/>
              </a:rPr>
              <a:t>the</a:t>
            </a:r>
            <a:r>
              <a:rPr lang="de-DE" altLang="en-US" sz="1600" dirty="0">
                <a:solidFill>
                  <a:srgbClr val="008000"/>
                </a:solidFill>
                <a:sym typeface="Symbol" charset="2"/>
              </a:rPr>
              <a:t> </a:t>
            </a:r>
            <a:r>
              <a:rPr lang="de-DE" altLang="en-US" sz="1600" dirty="0" err="1">
                <a:solidFill>
                  <a:srgbClr val="008000"/>
                </a:solidFill>
                <a:sym typeface="Symbol" charset="2"/>
              </a:rPr>
              <a:t>left</a:t>
            </a:r>
            <a:r>
              <a:rPr lang="de-DE" altLang="en-US" sz="1600" dirty="0">
                <a:solidFill>
                  <a:srgbClr val="008000"/>
                </a:solidFill>
                <a:sym typeface="Symbol" charset="2"/>
              </a:rPr>
              <a:t>/</a:t>
            </a:r>
            <a:r>
              <a:rPr lang="de-DE" altLang="en-US" sz="1600" dirty="0" err="1">
                <a:solidFill>
                  <a:srgbClr val="008000"/>
                </a:solidFill>
                <a:sym typeface="Symbol" charset="2"/>
              </a:rPr>
              <a:t>right</a:t>
            </a:r>
            <a:r>
              <a:rPr lang="de-DE" altLang="en-US" sz="1600" dirty="0">
                <a:solidFill>
                  <a:srgbClr val="008000"/>
                </a:solidFill>
                <a:sym typeface="Symbol" charset="2"/>
              </a:rPr>
              <a:t> </a:t>
            </a:r>
            <a:r>
              <a:rPr lang="de-DE" altLang="en-US" sz="1600" dirty="0" err="1">
                <a:solidFill>
                  <a:srgbClr val="008000"/>
                </a:solidFill>
                <a:sym typeface="Symbol" charset="2"/>
              </a:rPr>
              <a:t>ambiguities</a:t>
            </a:r>
            <a:r>
              <a:rPr lang="de-DE" altLang="en-US" sz="1600" dirty="0">
                <a:solidFill>
                  <a:srgbClr val="008000"/>
                </a:solidFill>
                <a:sym typeface="Symbol" charset="2"/>
              </a:rPr>
              <a:t>: </a:t>
            </a:r>
            <a:r>
              <a:rPr lang="de-DE" altLang="en-US" sz="1600" dirty="0" err="1">
                <a:solidFill>
                  <a:srgbClr val="008000"/>
                </a:solidFill>
                <a:sym typeface="Symbol" charset="2"/>
              </a:rPr>
              <a:t>Shift</a:t>
            </a:r>
            <a:r>
              <a:rPr lang="de-DE" altLang="en-US" sz="1600" dirty="0">
                <a:solidFill>
                  <a:srgbClr val="008000"/>
                </a:solidFill>
                <a:sym typeface="Symbol" charset="2"/>
              </a:rPr>
              <a:t> </a:t>
            </a:r>
            <a:r>
              <a:rPr lang="de-DE" altLang="en-US" sz="1600" dirty="0" err="1">
                <a:solidFill>
                  <a:srgbClr val="008000"/>
                </a:solidFill>
                <a:sym typeface="Symbol" charset="2"/>
              </a:rPr>
              <a:t>two</a:t>
            </a:r>
            <a:r>
              <a:rPr lang="de-DE" altLang="en-US" sz="1600" dirty="0">
                <a:solidFill>
                  <a:srgbClr val="008000"/>
                </a:solidFill>
                <a:sym typeface="Symbol" charset="2"/>
              </a:rPr>
              <a:t> </a:t>
            </a:r>
            <a:r>
              <a:rPr lang="de-DE" altLang="en-US" sz="1600" dirty="0" err="1">
                <a:solidFill>
                  <a:srgbClr val="008000"/>
                </a:solidFill>
                <a:sym typeface="Symbol" charset="2"/>
              </a:rPr>
              <a:t>wire</a:t>
            </a:r>
            <a:r>
              <a:rPr lang="de-DE" altLang="en-US" sz="1600" dirty="0">
                <a:solidFill>
                  <a:srgbClr val="008000"/>
                </a:solidFill>
                <a:sym typeface="Symbol" charset="2"/>
              </a:rPr>
              <a:t> </a:t>
            </a:r>
            <a:r>
              <a:rPr lang="de-DE" altLang="en-US" sz="1600" dirty="0" err="1">
                <a:solidFill>
                  <a:srgbClr val="008000"/>
                </a:solidFill>
                <a:sym typeface="Symbol" charset="2"/>
              </a:rPr>
              <a:t>chambers</a:t>
            </a:r>
            <a:r>
              <a:rPr lang="de-DE" altLang="en-US" sz="1600" dirty="0">
                <a:solidFill>
                  <a:srgbClr val="008000"/>
                </a:solidFill>
                <a:sym typeface="Symbol" charset="2"/>
              </a:rPr>
              <a:t> </a:t>
            </a:r>
            <a:r>
              <a:rPr lang="de-DE" altLang="en-US" sz="1600" dirty="0" err="1">
                <a:solidFill>
                  <a:srgbClr val="008000"/>
                </a:solidFill>
                <a:sym typeface="Symbol" charset="2"/>
              </a:rPr>
              <a:t>by</a:t>
            </a:r>
            <a:r>
              <a:rPr lang="de-DE" altLang="en-US" sz="1600" dirty="0">
                <a:solidFill>
                  <a:srgbClr val="008000"/>
                </a:solidFill>
                <a:sym typeface="Symbol" charset="2"/>
              </a:rPr>
              <a:t> half </a:t>
            </a:r>
            <a:r>
              <a:rPr lang="de-DE" altLang="en-US" sz="1600" dirty="0" err="1">
                <a:solidFill>
                  <a:srgbClr val="008000"/>
                </a:solidFill>
                <a:sym typeface="Symbol" charset="2"/>
              </a:rPr>
              <a:t>the</a:t>
            </a:r>
            <a:r>
              <a:rPr lang="de-DE" altLang="en-US" sz="1600" dirty="0">
                <a:solidFill>
                  <a:srgbClr val="008000"/>
                </a:solidFill>
                <a:sym typeface="Symbol" charset="2"/>
              </a:rPr>
              <a:t> </a:t>
            </a:r>
            <a:r>
              <a:rPr lang="de-DE" altLang="en-US" sz="1600" dirty="0" err="1">
                <a:solidFill>
                  <a:srgbClr val="008000"/>
                </a:solidFill>
                <a:sym typeface="Symbol" charset="2"/>
              </a:rPr>
              <a:t>wire</a:t>
            </a:r>
            <a:r>
              <a:rPr lang="de-DE" altLang="en-US" sz="1600" dirty="0">
                <a:solidFill>
                  <a:srgbClr val="008000"/>
                </a:solidFill>
                <a:sym typeface="Symbol" charset="2"/>
              </a:rPr>
              <a:t> </a:t>
            </a:r>
            <a:r>
              <a:rPr lang="de-DE" altLang="en-US" sz="1600" dirty="0" err="1">
                <a:solidFill>
                  <a:srgbClr val="008000"/>
                </a:solidFill>
                <a:sym typeface="Symbol" charset="2"/>
              </a:rPr>
              <a:t>pitch</a:t>
            </a:r>
            <a:r>
              <a:rPr lang="de-DE" altLang="en-US" sz="1600" dirty="0">
                <a:solidFill>
                  <a:srgbClr val="008000"/>
                </a:solidFill>
                <a:sym typeface="Symbol" charset="2"/>
              </a:rPr>
              <a:t>.</a:t>
            </a:r>
          </a:p>
          <a:p>
            <a:pPr eaLnBrk="1" hangingPunct="1">
              <a:spcBef>
                <a:spcPct val="50000"/>
              </a:spcBef>
              <a:buFontTx/>
              <a:buNone/>
            </a:pPr>
            <a:r>
              <a:rPr lang="de-DE" altLang="en-US" sz="1600" dirty="0" err="1">
                <a:solidFill>
                  <a:srgbClr val="002060"/>
                </a:solidFill>
                <a:sym typeface="Symbol" charset="2"/>
              </a:rPr>
              <a:t>For</a:t>
            </a:r>
            <a:r>
              <a:rPr lang="de-DE" altLang="en-US" sz="1600" dirty="0">
                <a:solidFill>
                  <a:srgbClr val="002060"/>
                </a:solidFill>
                <a:sym typeface="Symbol" charset="2"/>
              </a:rPr>
              <a:t> </a:t>
            </a:r>
            <a:r>
              <a:rPr lang="de-DE" altLang="en-US" sz="1600" dirty="0" err="1">
                <a:solidFill>
                  <a:srgbClr val="002060"/>
                </a:solidFill>
                <a:sym typeface="Symbol" charset="2"/>
              </a:rPr>
              <a:t>second</a:t>
            </a:r>
            <a:r>
              <a:rPr lang="de-DE" altLang="en-US" sz="1600" dirty="0">
                <a:solidFill>
                  <a:srgbClr val="002060"/>
                </a:solidFill>
                <a:sym typeface="Symbol" charset="2"/>
              </a:rPr>
              <a:t> </a:t>
            </a:r>
            <a:r>
              <a:rPr lang="de-DE" altLang="en-US" sz="1600" dirty="0" err="1">
                <a:solidFill>
                  <a:srgbClr val="002060"/>
                </a:solidFill>
                <a:sym typeface="Symbol" charset="2"/>
              </a:rPr>
              <a:t>coordinate</a:t>
            </a:r>
            <a:r>
              <a:rPr lang="de-DE" altLang="en-US" sz="1600" dirty="0">
                <a:solidFill>
                  <a:srgbClr val="002060"/>
                </a:solidFill>
                <a:sym typeface="Symbol" charset="2"/>
              </a:rPr>
              <a:t>:</a:t>
            </a:r>
          </a:p>
          <a:p>
            <a:pPr eaLnBrk="1" hangingPunct="1">
              <a:spcBef>
                <a:spcPct val="50000"/>
              </a:spcBef>
              <a:buFont typeface="Wingdings" charset="2"/>
              <a:buChar char="à"/>
            </a:pPr>
            <a:r>
              <a:rPr lang="de-DE" altLang="en-US" sz="1600" dirty="0" err="1">
                <a:solidFill>
                  <a:srgbClr val="008000"/>
                </a:solidFill>
                <a:sym typeface="Symbol" charset="2"/>
              </a:rPr>
              <a:t>Another</a:t>
            </a:r>
            <a:r>
              <a:rPr lang="de-DE" altLang="en-US" sz="1600" dirty="0">
                <a:solidFill>
                  <a:srgbClr val="008000"/>
                </a:solidFill>
                <a:sym typeface="Symbol" charset="2"/>
              </a:rPr>
              <a:t> </a:t>
            </a:r>
            <a:r>
              <a:rPr lang="de-DE" altLang="en-US" sz="1600" dirty="0" err="1">
                <a:solidFill>
                  <a:srgbClr val="008000"/>
                </a:solidFill>
                <a:sym typeface="Symbol" charset="2"/>
              </a:rPr>
              <a:t>chamber</a:t>
            </a:r>
            <a:r>
              <a:rPr lang="de-DE" altLang="en-US" sz="1600" dirty="0">
                <a:solidFill>
                  <a:srgbClr val="008000"/>
                </a:solidFill>
                <a:sym typeface="Symbol" charset="2"/>
              </a:rPr>
              <a:t> at 90</a:t>
            </a:r>
            <a:r>
              <a:rPr lang="de-DE" altLang="en-US" sz="1600" baseline="30000" dirty="0">
                <a:solidFill>
                  <a:srgbClr val="008000"/>
                </a:solidFill>
                <a:sym typeface="Symbol" charset="2"/>
              </a:rPr>
              <a:t>0  </a:t>
            </a:r>
            <a:r>
              <a:rPr lang="de-DE" altLang="en-US" sz="1600" dirty="0">
                <a:solidFill>
                  <a:srgbClr val="008000"/>
                </a:solidFill>
                <a:sym typeface="Symbol" charset="2"/>
              </a:rPr>
              <a:t>relative </a:t>
            </a:r>
            <a:r>
              <a:rPr lang="de-DE" altLang="en-US" sz="1600" dirty="0" err="1">
                <a:solidFill>
                  <a:srgbClr val="008000"/>
                </a:solidFill>
                <a:sym typeface="Symbol" charset="2"/>
              </a:rPr>
              <a:t>rotation</a:t>
            </a:r>
            <a:endParaRPr lang="de-DE" altLang="en-US" sz="1600" dirty="0">
              <a:solidFill>
                <a:srgbClr val="008000"/>
              </a:solidFill>
              <a:sym typeface="Symbol" charset="2"/>
            </a:endParaRPr>
          </a:p>
          <a:p>
            <a:pPr eaLnBrk="1" hangingPunct="1">
              <a:spcBef>
                <a:spcPct val="50000"/>
              </a:spcBef>
              <a:buFont typeface="Wingdings" charset="2"/>
              <a:buChar char="à"/>
            </a:pPr>
            <a:r>
              <a:rPr lang="de-DE" altLang="en-US" sz="1600" dirty="0">
                <a:solidFill>
                  <a:srgbClr val="002060"/>
                </a:solidFill>
                <a:sym typeface="Symbol" charset="2"/>
              </a:rPr>
              <a:t>Signal </a:t>
            </a:r>
            <a:r>
              <a:rPr lang="de-DE" altLang="en-US" sz="1600" dirty="0" err="1">
                <a:solidFill>
                  <a:srgbClr val="002060"/>
                </a:solidFill>
                <a:sym typeface="Symbol" charset="2"/>
              </a:rPr>
              <a:t>propagation</a:t>
            </a:r>
            <a:r>
              <a:rPr lang="de-DE" altLang="en-US" sz="1600" dirty="0">
                <a:solidFill>
                  <a:srgbClr val="002060"/>
                </a:solidFill>
                <a:sym typeface="Symbol" charset="2"/>
              </a:rPr>
              <a:t> </a:t>
            </a:r>
            <a:r>
              <a:rPr lang="de-DE" altLang="en-US" sz="1600" dirty="0" err="1">
                <a:solidFill>
                  <a:srgbClr val="002060"/>
                </a:solidFill>
                <a:sym typeface="Symbol" charset="2"/>
              </a:rPr>
              <a:t>to</a:t>
            </a:r>
            <a:r>
              <a:rPr lang="de-DE" altLang="en-US" sz="1600" dirty="0">
                <a:solidFill>
                  <a:srgbClr val="002060"/>
                </a:solidFill>
                <a:sym typeface="Symbol" charset="2"/>
              </a:rPr>
              <a:t> </a:t>
            </a:r>
            <a:r>
              <a:rPr lang="de-DE" altLang="en-US" sz="1600" dirty="0" err="1">
                <a:solidFill>
                  <a:srgbClr val="002060"/>
                </a:solidFill>
                <a:sym typeface="Symbol" charset="2"/>
              </a:rPr>
              <a:t>the</a:t>
            </a:r>
            <a:r>
              <a:rPr lang="de-DE" altLang="en-US" sz="1600" dirty="0">
                <a:solidFill>
                  <a:srgbClr val="002060"/>
                </a:solidFill>
                <a:sym typeface="Symbol" charset="2"/>
              </a:rPr>
              <a:t> </a:t>
            </a:r>
            <a:r>
              <a:rPr lang="de-DE" altLang="en-US" sz="1600" dirty="0" err="1">
                <a:solidFill>
                  <a:srgbClr val="002060"/>
                </a:solidFill>
                <a:sym typeface="Symbol" charset="2"/>
              </a:rPr>
              <a:t>two</a:t>
            </a:r>
            <a:r>
              <a:rPr lang="de-DE" altLang="en-US" sz="1600" dirty="0">
                <a:solidFill>
                  <a:srgbClr val="002060"/>
                </a:solidFill>
                <a:sym typeface="Symbol" charset="2"/>
              </a:rPr>
              <a:t> </a:t>
            </a:r>
            <a:r>
              <a:rPr lang="de-DE" altLang="en-US" sz="1600" dirty="0" err="1">
                <a:solidFill>
                  <a:srgbClr val="002060"/>
                </a:solidFill>
                <a:sym typeface="Symbol" charset="2"/>
              </a:rPr>
              <a:t>ends</a:t>
            </a:r>
            <a:r>
              <a:rPr lang="de-DE" altLang="en-US" sz="1600" dirty="0">
                <a:solidFill>
                  <a:srgbClr val="002060"/>
                </a:solidFill>
                <a:sym typeface="Symbol" charset="2"/>
              </a:rPr>
              <a:t> </a:t>
            </a:r>
            <a:r>
              <a:rPr lang="de-DE" altLang="en-US" sz="1600" dirty="0" err="1">
                <a:solidFill>
                  <a:srgbClr val="002060"/>
                </a:solidFill>
                <a:sym typeface="Symbol" charset="2"/>
              </a:rPr>
              <a:t>of</a:t>
            </a:r>
            <a:r>
              <a:rPr lang="de-DE" altLang="en-US" sz="1600" dirty="0">
                <a:solidFill>
                  <a:srgbClr val="002060"/>
                </a:solidFill>
                <a:sym typeface="Symbol" charset="2"/>
              </a:rPr>
              <a:t> </a:t>
            </a:r>
            <a:r>
              <a:rPr lang="de-DE" altLang="en-US" sz="1600" dirty="0" err="1">
                <a:solidFill>
                  <a:srgbClr val="002060"/>
                </a:solidFill>
                <a:sym typeface="Symbol" charset="2"/>
              </a:rPr>
              <a:t>the</a:t>
            </a:r>
            <a:r>
              <a:rPr lang="de-DE" altLang="en-US" sz="1600" dirty="0">
                <a:solidFill>
                  <a:srgbClr val="002060"/>
                </a:solidFill>
                <a:sym typeface="Symbol" charset="2"/>
              </a:rPr>
              <a:t> </a:t>
            </a:r>
            <a:r>
              <a:rPr lang="de-DE" altLang="en-US" sz="1600" dirty="0" err="1">
                <a:solidFill>
                  <a:srgbClr val="002060"/>
                </a:solidFill>
                <a:sym typeface="Symbol" charset="2"/>
              </a:rPr>
              <a:t>wire</a:t>
            </a:r>
            <a:r>
              <a:rPr lang="de-DE" altLang="en-US" sz="1600" dirty="0">
                <a:solidFill>
                  <a:srgbClr val="002060"/>
                </a:solidFill>
                <a:sym typeface="Symbol" charset="2"/>
              </a:rPr>
              <a:t>.</a:t>
            </a:r>
          </a:p>
          <a:p>
            <a:pPr eaLnBrk="1" hangingPunct="1">
              <a:spcBef>
                <a:spcPct val="50000"/>
              </a:spcBef>
              <a:buFont typeface="Wingdings" charset="2"/>
              <a:buChar char="à"/>
            </a:pPr>
            <a:r>
              <a:rPr lang="de-DE" altLang="en-US" sz="1600" dirty="0">
                <a:solidFill>
                  <a:srgbClr val="008000"/>
                </a:solidFill>
                <a:sym typeface="Symbol" charset="2"/>
              </a:rPr>
              <a:t>Pulse </a:t>
            </a:r>
            <a:r>
              <a:rPr lang="de-DE" altLang="en-US" sz="1600" dirty="0" err="1">
                <a:solidFill>
                  <a:srgbClr val="008000"/>
                </a:solidFill>
                <a:sym typeface="Symbol" charset="2"/>
              </a:rPr>
              <a:t>height</a:t>
            </a:r>
            <a:r>
              <a:rPr lang="de-DE" altLang="en-US" sz="1600" dirty="0">
                <a:solidFill>
                  <a:srgbClr val="008000"/>
                </a:solidFill>
                <a:sym typeface="Symbol" charset="2"/>
              </a:rPr>
              <a:t> </a:t>
            </a:r>
            <a:r>
              <a:rPr lang="de-DE" altLang="en-US" sz="1600" dirty="0" err="1">
                <a:solidFill>
                  <a:srgbClr val="008000"/>
                </a:solidFill>
                <a:sym typeface="Symbol" charset="2"/>
              </a:rPr>
              <a:t>measurement</a:t>
            </a:r>
            <a:r>
              <a:rPr lang="de-DE" altLang="en-US" sz="1600" dirty="0">
                <a:solidFill>
                  <a:srgbClr val="008000"/>
                </a:solidFill>
                <a:sym typeface="Symbol" charset="2"/>
              </a:rPr>
              <a:t> on </a:t>
            </a:r>
            <a:r>
              <a:rPr lang="de-DE" altLang="en-US" sz="1600" dirty="0" err="1">
                <a:solidFill>
                  <a:srgbClr val="008000"/>
                </a:solidFill>
                <a:sym typeface="Symbol" charset="2"/>
              </a:rPr>
              <a:t>both</a:t>
            </a:r>
            <a:r>
              <a:rPr lang="de-DE" altLang="en-US" sz="1600" dirty="0">
                <a:solidFill>
                  <a:srgbClr val="008000"/>
                </a:solidFill>
                <a:sym typeface="Symbol" charset="2"/>
              </a:rPr>
              <a:t> </a:t>
            </a:r>
            <a:r>
              <a:rPr lang="de-DE" altLang="en-US" sz="1600" dirty="0" err="1">
                <a:solidFill>
                  <a:srgbClr val="008000"/>
                </a:solidFill>
                <a:sym typeface="Symbol" charset="2"/>
              </a:rPr>
              <a:t>ends</a:t>
            </a:r>
            <a:r>
              <a:rPr lang="de-DE" altLang="en-US" sz="1600" dirty="0">
                <a:solidFill>
                  <a:srgbClr val="008000"/>
                </a:solidFill>
                <a:sym typeface="Symbol" charset="2"/>
              </a:rPr>
              <a:t> </a:t>
            </a:r>
            <a:r>
              <a:rPr lang="de-DE" altLang="en-US" sz="1600" dirty="0" err="1">
                <a:solidFill>
                  <a:srgbClr val="008000"/>
                </a:solidFill>
                <a:sym typeface="Symbol" charset="2"/>
              </a:rPr>
              <a:t>of</a:t>
            </a:r>
            <a:r>
              <a:rPr lang="de-DE" altLang="en-US" sz="1600" dirty="0">
                <a:solidFill>
                  <a:srgbClr val="008000"/>
                </a:solidFill>
                <a:sym typeface="Symbol" charset="2"/>
              </a:rPr>
              <a:t> </a:t>
            </a:r>
            <a:r>
              <a:rPr lang="de-DE" altLang="en-US" sz="1600" dirty="0" err="1">
                <a:solidFill>
                  <a:srgbClr val="008000"/>
                </a:solidFill>
                <a:sym typeface="Symbol" charset="2"/>
              </a:rPr>
              <a:t>the</a:t>
            </a:r>
            <a:r>
              <a:rPr lang="de-DE" altLang="en-US" sz="1600" dirty="0">
                <a:solidFill>
                  <a:srgbClr val="008000"/>
                </a:solidFill>
                <a:sym typeface="Symbol" charset="2"/>
              </a:rPr>
              <a:t> </a:t>
            </a:r>
            <a:r>
              <a:rPr lang="de-DE" altLang="en-US" sz="1600" dirty="0" err="1">
                <a:solidFill>
                  <a:srgbClr val="008000"/>
                </a:solidFill>
                <a:sym typeface="Symbol" charset="2"/>
              </a:rPr>
              <a:t>wire</a:t>
            </a:r>
            <a:r>
              <a:rPr lang="de-DE" altLang="en-US" sz="1600" dirty="0">
                <a:solidFill>
                  <a:srgbClr val="008000"/>
                </a:solidFill>
                <a:sym typeface="Symbol" charset="2"/>
              </a:rPr>
              <a:t>. </a:t>
            </a:r>
            <a:r>
              <a:rPr lang="de-DE" altLang="en-US" sz="1600" dirty="0" err="1">
                <a:solidFill>
                  <a:srgbClr val="008000"/>
                </a:solidFill>
                <a:sym typeface="Symbol" charset="2"/>
              </a:rPr>
              <a:t>Because</a:t>
            </a:r>
            <a:r>
              <a:rPr lang="de-DE" altLang="en-US" sz="1600" dirty="0">
                <a:solidFill>
                  <a:srgbClr val="008000"/>
                </a:solidFill>
                <a:sym typeface="Symbol" charset="2"/>
              </a:rPr>
              <a:t> </a:t>
            </a:r>
            <a:r>
              <a:rPr lang="de-DE" altLang="en-US" sz="1600" dirty="0" err="1">
                <a:solidFill>
                  <a:srgbClr val="008000"/>
                </a:solidFill>
                <a:sym typeface="Symbol" charset="2"/>
              </a:rPr>
              <a:t>of</a:t>
            </a:r>
            <a:r>
              <a:rPr lang="de-DE" altLang="en-US" sz="1600" dirty="0">
                <a:solidFill>
                  <a:srgbClr val="008000"/>
                </a:solidFill>
                <a:sym typeface="Symbol" charset="2"/>
              </a:rPr>
              <a:t> </a:t>
            </a:r>
            <a:r>
              <a:rPr lang="de-DE" altLang="en-US" sz="1600" dirty="0" err="1">
                <a:solidFill>
                  <a:srgbClr val="008000"/>
                </a:solidFill>
                <a:sym typeface="Symbol" charset="2"/>
              </a:rPr>
              <a:t>resisitvity</a:t>
            </a:r>
            <a:r>
              <a:rPr lang="de-DE" altLang="en-US" sz="1600" dirty="0">
                <a:solidFill>
                  <a:srgbClr val="008000"/>
                </a:solidFill>
                <a:sym typeface="Symbol" charset="2"/>
              </a:rPr>
              <a:t> </a:t>
            </a:r>
            <a:r>
              <a:rPr lang="de-DE" altLang="en-US" sz="1600" dirty="0" err="1">
                <a:solidFill>
                  <a:srgbClr val="008000"/>
                </a:solidFill>
                <a:sym typeface="Symbol" charset="2"/>
              </a:rPr>
              <a:t>of</a:t>
            </a:r>
            <a:r>
              <a:rPr lang="de-DE" altLang="en-US" sz="1600" dirty="0">
                <a:solidFill>
                  <a:srgbClr val="008000"/>
                </a:solidFill>
                <a:sym typeface="Symbol" charset="2"/>
              </a:rPr>
              <a:t> </a:t>
            </a:r>
            <a:r>
              <a:rPr lang="de-DE" altLang="en-US" sz="1600" dirty="0" err="1">
                <a:solidFill>
                  <a:srgbClr val="008000"/>
                </a:solidFill>
                <a:sym typeface="Symbol" charset="2"/>
              </a:rPr>
              <a:t>the</a:t>
            </a:r>
            <a:r>
              <a:rPr lang="de-DE" altLang="en-US" sz="1600" dirty="0">
                <a:solidFill>
                  <a:srgbClr val="008000"/>
                </a:solidFill>
                <a:sym typeface="Symbol" charset="2"/>
              </a:rPr>
              <a:t> </a:t>
            </a:r>
            <a:r>
              <a:rPr lang="de-DE" altLang="en-US" sz="1600" dirty="0" err="1">
                <a:solidFill>
                  <a:srgbClr val="008000"/>
                </a:solidFill>
                <a:sym typeface="Symbol" charset="2"/>
              </a:rPr>
              <a:t>wire</a:t>
            </a:r>
            <a:r>
              <a:rPr lang="de-DE" altLang="en-US" sz="1600" dirty="0">
                <a:solidFill>
                  <a:srgbClr val="008000"/>
                </a:solidFill>
                <a:sym typeface="Symbol" charset="2"/>
              </a:rPr>
              <a:t>, </a:t>
            </a:r>
            <a:r>
              <a:rPr lang="de-DE" altLang="en-US" sz="1600" dirty="0" err="1">
                <a:solidFill>
                  <a:srgbClr val="008000"/>
                </a:solidFill>
                <a:sym typeface="Symbol" charset="2"/>
              </a:rPr>
              <a:t>both</a:t>
            </a:r>
            <a:r>
              <a:rPr lang="de-DE" altLang="en-US" sz="1600" dirty="0">
                <a:solidFill>
                  <a:srgbClr val="008000"/>
                </a:solidFill>
                <a:sym typeface="Symbol" charset="2"/>
              </a:rPr>
              <a:t> </a:t>
            </a:r>
            <a:r>
              <a:rPr lang="de-DE" altLang="en-US" sz="1600" dirty="0" err="1">
                <a:solidFill>
                  <a:srgbClr val="008000"/>
                </a:solidFill>
                <a:sym typeface="Symbol" charset="2"/>
              </a:rPr>
              <a:t>ends</a:t>
            </a:r>
            <a:r>
              <a:rPr lang="de-DE" altLang="en-US" sz="1600" dirty="0">
                <a:solidFill>
                  <a:srgbClr val="008000"/>
                </a:solidFill>
                <a:sym typeface="Symbol" charset="2"/>
              </a:rPr>
              <a:t> </a:t>
            </a:r>
            <a:r>
              <a:rPr lang="de-DE" altLang="en-US" sz="1600" dirty="0" err="1">
                <a:solidFill>
                  <a:srgbClr val="008000"/>
                </a:solidFill>
                <a:sym typeface="Symbol" charset="2"/>
              </a:rPr>
              <a:t>see</a:t>
            </a:r>
            <a:r>
              <a:rPr lang="de-DE" altLang="en-US" sz="1600" dirty="0">
                <a:solidFill>
                  <a:srgbClr val="008000"/>
                </a:solidFill>
                <a:sym typeface="Symbol" charset="2"/>
              </a:rPr>
              <a:t> different </a:t>
            </a:r>
            <a:r>
              <a:rPr lang="de-DE" altLang="en-US" sz="1600" dirty="0" err="1">
                <a:solidFill>
                  <a:srgbClr val="008000"/>
                </a:solidFill>
                <a:sym typeface="Symbol" charset="2"/>
              </a:rPr>
              <a:t>charge</a:t>
            </a:r>
            <a:r>
              <a:rPr lang="de-DE" altLang="en-US" sz="1600" dirty="0">
                <a:solidFill>
                  <a:srgbClr val="009900"/>
                </a:solidFill>
                <a:sym typeface="Symbol" charset="2"/>
              </a:rPr>
              <a:t>.</a:t>
            </a:r>
          </a:p>
          <a:p>
            <a:pPr eaLnBrk="1" hangingPunct="1">
              <a:spcBef>
                <a:spcPct val="50000"/>
              </a:spcBef>
              <a:buFontTx/>
              <a:buNone/>
            </a:pPr>
            <a:r>
              <a:rPr lang="de-DE" altLang="en-US" sz="1600" dirty="0" err="1">
                <a:solidFill>
                  <a:srgbClr val="002060"/>
                </a:solidFill>
                <a:sym typeface="Symbol" charset="2"/>
              </a:rPr>
              <a:t>Segmenting</a:t>
            </a:r>
            <a:r>
              <a:rPr lang="de-DE" altLang="en-US" sz="1600" dirty="0">
                <a:solidFill>
                  <a:srgbClr val="002060"/>
                </a:solidFill>
                <a:sym typeface="Symbol" charset="2"/>
              </a:rPr>
              <a:t> </a:t>
            </a:r>
            <a:r>
              <a:rPr lang="de-DE" altLang="en-US" sz="1600" dirty="0" err="1">
                <a:solidFill>
                  <a:srgbClr val="002060"/>
                </a:solidFill>
                <a:sym typeface="Symbol" charset="2"/>
              </a:rPr>
              <a:t>of</a:t>
            </a:r>
            <a:r>
              <a:rPr lang="de-DE" altLang="en-US" sz="1600" dirty="0">
                <a:solidFill>
                  <a:srgbClr val="002060"/>
                </a:solidFill>
                <a:sym typeface="Symbol" charset="2"/>
              </a:rPr>
              <a:t> </a:t>
            </a:r>
            <a:r>
              <a:rPr lang="de-DE" altLang="en-US" sz="1600" dirty="0" err="1">
                <a:solidFill>
                  <a:srgbClr val="002060"/>
                </a:solidFill>
                <a:sym typeface="Symbol" charset="2"/>
              </a:rPr>
              <a:t>the</a:t>
            </a:r>
            <a:r>
              <a:rPr lang="de-DE" altLang="en-US" sz="1600" dirty="0">
                <a:solidFill>
                  <a:srgbClr val="002060"/>
                </a:solidFill>
                <a:sym typeface="Symbol" charset="2"/>
              </a:rPr>
              <a:t> </a:t>
            </a:r>
            <a:r>
              <a:rPr lang="de-DE" altLang="en-US" sz="1600" dirty="0" err="1">
                <a:solidFill>
                  <a:srgbClr val="002060"/>
                </a:solidFill>
                <a:sym typeface="Symbol" charset="2"/>
              </a:rPr>
              <a:t>cathode</a:t>
            </a:r>
            <a:r>
              <a:rPr lang="de-DE" altLang="en-US" sz="1600" dirty="0">
                <a:solidFill>
                  <a:srgbClr val="002060"/>
                </a:solidFill>
                <a:sym typeface="Symbol" charset="2"/>
              </a:rPr>
              <a:t> </a:t>
            </a:r>
            <a:r>
              <a:rPr lang="de-DE" altLang="en-US" sz="1600" dirty="0" err="1">
                <a:solidFill>
                  <a:srgbClr val="002060"/>
                </a:solidFill>
                <a:sym typeface="Symbol" charset="2"/>
              </a:rPr>
              <a:t>into</a:t>
            </a:r>
            <a:r>
              <a:rPr lang="de-DE" altLang="en-US" sz="1600" dirty="0">
                <a:solidFill>
                  <a:srgbClr val="002060"/>
                </a:solidFill>
                <a:sym typeface="Symbol" charset="2"/>
              </a:rPr>
              <a:t> </a:t>
            </a:r>
            <a:r>
              <a:rPr lang="de-DE" altLang="en-US" sz="1600" dirty="0" err="1">
                <a:solidFill>
                  <a:srgbClr val="002060"/>
                </a:solidFill>
                <a:sym typeface="Symbol" charset="2"/>
              </a:rPr>
              <a:t>strips</a:t>
            </a:r>
            <a:r>
              <a:rPr lang="de-DE" altLang="en-US" sz="1600" dirty="0">
                <a:solidFill>
                  <a:srgbClr val="002060"/>
                </a:solidFill>
                <a:sym typeface="Symbol" charset="2"/>
              </a:rPr>
              <a:t> </a:t>
            </a:r>
            <a:r>
              <a:rPr lang="de-DE" altLang="en-US" sz="1600" dirty="0" err="1">
                <a:solidFill>
                  <a:srgbClr val="002060"/>
                </a:solidFill>
                <a:sym typeface="Symbol" charset="2"/>
              </a:rPr>
              <a:t>or</a:t>
            </a:r>
            <a:r>
              <a:rPr lang="de-DE" altLang="en-US" sz="1600" dirty="0">
                <a:solidFill>
                  <a:srgbClr val="002060"/>
                </a:solidFill>
                <a:sym typeface="Symbol" charset="2"/>
              </a:rPr>
              <a:t> pads:</a:t>
            </a:r>
          </a:p>
          <a:p>
            <a:pPr eaLnBrk="1" hangingPunct="1">
              <a:spcBef>
                <a:spcPct val="50000"/>
              </a:spcBef>
              <a:buFont typeface="Wingdings" charset="2"/>
              <a:buNone/>
            </a:pPr>
            <a:r>
              <a:rPr lang="de-DE" altLang="en-US" sz="1600" dirty="0">
                <a:solidFill>
                  <a:srgbClr val="008000"/>
                </a:solidFill>
                <a:sym typeface="Symbol" charset="2"/>
              </a:rPr>
              <a:t>The </a:t>
            </a:r>
            <a:r>
              <a:rPr lang="de-DE" altLang="en-US" sz="1600" dirty="0" err="1">
                <a:solidFill>
                  <a:srgbClr val="008000"/>
                </a:solidFill>
                <a:sym typeface="Symbol" charset="2"/>
              </a:rPr>
              <a:t>movement</a:t>
            </a:r>
            <a:r>
              <a:rPr lang="de-DE" altLang="en-US" sz="1600" dirty="0">
                <a:solidFill>
                  <a:srgbClr val="008000"/>
                </a:solidFill>
                <a:sym typeface="Symbol" charset="2"/>
              </a:rPr>
              <a:t> </a:t>
            </a:r>
            <a:r>
              <a:rPr lang="de-DE" altLang="en-US" sz="1600" dirty="0" err="1">
                <a:solidFill>
                  <a:srgbClr val="008000"/>
                </a:solidFill>
                <a:sym typeface="Symbol" charset="2"/>
              </a:rPr>
              <a:t>of</a:t>
            </a:r>
            <a:r>
              <a:rPr lang="de-DE" altLang="en-US" sz="1600" dirty="0">
                <a:solidFill>
                  <a:srgbClr val="008000"/>
                </a:solidFill>
                <a:sym typeface="Symbol" charset="2"/>
              </a:rPr>
              <a:t> </a:t>
            </a:r>
            <a:r>
              <a:rPr lang="de-DE" altLang="en-US" sz="1600" dirty="0" err="1">
                <a:solidFill>
                  <a:srgbClr val="008000"/>
                </a:solidFill>
                <a:sym typeface="Symbol" charset="2"/>
              </a:rPr>
              <a:t>the</a:t>
            </a:r>
            <a:r>
              <a:rPr lang="de-DE" altLang="en-US" sz="1600" dirty="0">
                <a:solidFill>
                  <a:srgbClr val="008000"/>
                </a:solidFill>
                <a:sym typeface="Symbol" charset="2"/>
              </a:rPr>
              <a:t> </a:t>
            </a:r>
            <a:r>
              <a:rPr lang="de-DE" altLang="en-US" sz="1600" dirty="0" err="1">
                <a:solidFill>
                  <a:srgbClr val="008000"/>
                </a:solidFill>
                <a:sym typeface="Symbol" charset="2"/>
              </a:rPr>
              <a:t>charges</a:t>
            </a:r>
            <a:r>
              <a:rPr lang="de-DE" altLang="en-US" sz="1600" dirty="0">
                <a:solidFill>
                  <a:srgbClr val="008000"/>
                </a:solidFill>
                <a:sym typeface="Symbol" charset="2"/>
              </a:rPr>
              <a:t> </a:t>
            </a:r>
            <a:r>
              <a:rPr lang="de-DE" altLang="en-US" sz="1600" dirty="0" err="1">
                <a:solidFill>
                  <a:srgbClr val="008000"/>
                </a:solidFill>
                <a:sym typeface="Symbol" charset="2"/>
              </a:rPr>
              <a:t>induces</a:t>
            </a:r>
            <a:r>
              <a:rPr lang="de-DE" altLang="en-US" sz="1600" dirty="0">
                <a:solidFill>
                  <a:srgbClr val="008000"/>
                </a:solidFill>
                <a:sym typeface="Symbol" charset="2"/>
              </a:rPr>
              <a:t> a </a:t>
            </a:r>
            <a:r>
              <a:rPr lang="de-DE" altLang="en-US" sz="1600" dirty="0" err="1">
                <a:solidFill>
                  <a:srgbClr val="008000"/>
                </a:solidFill>
                <a:sym typeface="Symbol" charset="2"/>
              </a:rPr>
              <a:t>signal</a:t>
            </a:r>
            <a:r>
              <a:rPr lang="de-DE" altLang="en-US" sz="1600" dirty="0">
                <a:solidFill>
                  <a:srgbClr val="008000"/>
                </a:solidFill>
                <a:sym typeface="Symbol" charset="2"/>
              </a:rPr>
              <a:t> on </a:t>
            </a:r>
            <a:r>
              <a:rPr lang="de-DE" altLang="en-US" sz="1600" dirty="0" err="1">
                <a:solidFill>
                  <a:srgbClr val="008000"/>
                </a:solidFill>
                <a:sym typeface="Symbol" charset="2"/>
              </a:rPr>
              <a:t>the</a:t>
            </a:r>
            <a:r>
              <a:rPr lang="de-DE" altLang="en-US" sz="1600" dirty="0">
                <a:solidFill>
                  <a:srgbClr val="008000"/>
                </a:solidFill>
                <a:sym typeface="Symbol" charset="2"/>
              </a:rPr>
              <a:t> </a:t>
            </a:r>
            <a:r>
              <a:rPr lang="de-DE" altLang="en-US" sz="1600" dirty="0" err="1">
                <a:solidFill>
                  <a:srgbClr val="008000"/>
                </a:solidFill>
                <a:sym typeface="Symbol" charset="2"/>
              </a:rPr>
              <a:t>wire</a:t>
            </a:r>
            <a:r>
              <a:rPr lang="de-DE" altLang="en-US" sz="1600" dirty="0">
                <a:solidFill>
                  <a:srgbClr val="008000"/>
                </a:solidFill>
                <a:sym typeface="Symbol" charset="2"/>
              </a:rPr>
              <a:t> AND on </a:t>
            </a:r>
            <a:r>
              <a:rPr lang="de-DE" altLang="en-US" sz="1600" dirty="0" err="1">
                <a:solidFill>
                  <a:srgbClr val="008000"/>
                </a:solidFill>
                <a:sym typeface="Symbol" charset="2"/>
              </a:rPr>
              <a:t>the</a:t>
            </a:r>
            <a:r>
              <a:rPr lang="de-DE" altLang="en-US" sz="1600" dirty="0">
                <a:solidFill>
                  <a:srgbClr val="008000"/>
                </a:solidFill>
                <a:sym typeface="Symbol" charset="2"/>
              </a:rPr>
              <a:t> </a:t>
            </a:r>
            <a:r>
              <a:rPr lang="de-DE" altLang="en-US" sz="1600" dirty="0" err="1">
                <a:solidFill>
                  <a:srgbClr val="008000"/>
                </a:solidFill>
                <a:sym typeface="Symbol" charset="2"/>
              </a:rPr>
              <a:t>cathode</a:t>
            </a:r>
            <a:r>
              <a:rPr lang="de-DE" altLang="en-US" sz="1600" dirty="0">
                <a:solidFill>
                  <a:srgbClr val="008000"/>
                </a:solidFill>
                <a:sym typeface="Symbol" charset="2"/>
              </a:rPr>
              <a:t>. </a:t>
            </a:r>
            <a:r>
              <a:rPr lang="de-DE" altLang="en-US" sz="1600" dirty="0" err="1">
                <a:solidFill>
                  <a:srgbClr val="008000"/>
                </a:solidFill>
                <a:sym typeface="Symbol" charset="2"/>
              </a:rPr>
              <a:t>By</a:t>
            </a:r>
            <a:r>
              <a:rPr lang="de-DE" altLang="en-US" sz="1600" dirty="0">
                <a:solidFill>
                  <a:srgbClr val="008000"/>
                </a:solidFill>
                <a:sym typeface="Symbol" charset="2"/>
              </a:rPr>
              <a:t> </a:t>
            </a:r>
            <a:r>
              <a:rPr lang="de-DE" altLang="en-US" sz="1600" dirty="0" err="1">
                <a:solidFill>
                  <a:srgbClr val="008000"/>
                </a:solidFill>
                <a:sym typeface="Symbol" charset="2"/>
              </a:rPr>
              <a:t>segmentation</a:t>
            </a:r>
            <a:r>
              <a:rPr lang="de-DE" altLang="en-US" sz="1600" dirty="0">
                <a:solidFill>
                  <a:srgbClr val="008000"/>
                </a:solidFill>
                <a:sym typeface="Symbol" charset="2"/>
              </a:rPr>
              <a:t> </a:t>
            </a:r>
            <a:r>
              <a:rPr lang="de-DE" altLang="en-US" sz="1600" dirty="0" err="1">
                <a:solidFill>
                  <a:srgbClr val="008000"/>
                </a:solidFill>
                <a:sym typeface="Symbol" charset="2"/>
              </a:rPr>
              <a:t>of</a:t>
            </a:r>
            <a:r>
              <a:rPr lang="de-DE" altLang="en-US" sz="1600" dirty="0">
                <a:solidFill>
                  <a:srgbClr val="008000"/>
                </a:solidFill>
                <a:sym typeface="Symbol" charset="2"/>
              </a:rPr>
              <a:t>  </a:t>
            </a:r>
            <a:r>
              <a:rPr lang="de-DE" altLang="en-US" sz="1600" dirty="0" err="1">
                <a:solidFill>
                  <a:srgbClr val="008000"/>
                </a:solidFill>
                <a:sym typeface="Symbol" charset="2"/>
              </a:rPr>
              <a:t>the</a:t>
            </a:r>
            <a:r>
              <a:rPr lang="de-DE" altLang="en-US" sz="1600" dirty="0">
                <a:solidFill>
                  <a:srgbClr val="008000"/>
                </a:solidFill>
                <a:sym typeface="Symbol" charset="2"/>
              </a:rPr>
              <a:t> </a:t>
            </a:r>
            <a:r>
              <a:rPr lang="de-DE" altLang="en-US" sz="1600" dirty="0" err="1">
                <a:solidFill>
                  <a:srgbClr val="008000"/>
                </a:solidFill>
                <a:sym typeface="Symbol" charset="2"/>
              </a:rPr>
              <a:t>cathode</a:t>
            </a:r>
            <a:r>
              <a:rPr lang="de-DE" altLang="en-US" sz="1600" dirty="0">
                <a:solidFill>
                  <a:srgbClr val="008000"/>
                </a:solidFill>
                <a:sym typeface="Symbol" charset="2"/>
              </a:rPr>
              <a:t> plane </a:t>
            </a:r>
            <a:r>
              <a:rPr lang="de-DE" altLang="en-US" sz="1600" dirty="0" err="1">
                <a:solidFill>
                  <a:srgbClr val="008000"/>
                </a:solidFill>
                <a:sym typeface="Symbol" charset="2"/>
              </a:rPr>
              <a:t>and</a:t>
            </a:r>
            <a:r>
              <a:rPr lang="de-DE" altLang="en-US" sz="1600" dirty="0">
                <a:solidFill>
                  <a:srgbClr val="008000"/>
                </a:solidFill>
                <a:sym typeface="Symbol" charset="2"/>
              </a:rPr>
              <a:t> </a:t>
            </a:r>
            <a:r>
              <a:rPr lang="de-DE" altLang="en-US" sz="1600" dirty="0" err="1">
                <a:solidFill>
                  <a:srgbClr val="008000"/>
                </a:solidFill>
                <a:sym typeface="Symbol" charset="2"/>
              </a:rPr>
              <a:t>charge</a:t>
            </a:r>
            <a:r>
              <a:rPr lang="de-DE" altLang="en-US" sz="1600" dirty="0">
                <a:solidFill>
                  <a:srgbClr val="008000"/>
                </a:solidFill>
                <a:sym typeface="Symbol" charset="2"/>
              </a:rPr>
              <a:t> </a:t>
            </a:r>
            <a:r>
              <a:rPr lang="de-DE" altLang="en-US" sz="1600" dirty="0" err="1">
                <a:solidFill>
                  <a:srgbClr val="008000"/>
                </a:solidFill>
                <a:sym typeface="Symbol" charset="2"/>
              </a:rPr>
              <a:t>interpolation</a:t>
            </a:r>
            <a:r>
              <a:rPr lang="de-DE" altLang="en-US" sz="1600" dirty="0">
                <a:solidFill>
                  <a:srgbClr val="008000"/>
                </a:solidFill>
                <a:sym typeface="Symbol" charset="2"/>
              </a:rPr>
              <a:t>, </a:t>
            </a:r>
            <a:r>
              <a:rPr lang="de-DE" altLang="en-US" sz="1600" dirty="0" err="1">
                <a:solidFill>
                  <a:srgbClr val="008000"/>
                </a:solidFill>
                <a:sym typeface="Symbol" charset="2"/>
              </a:rPr>
              <a:t>resolutions</a:t>
            </a:r>
            <a:r>
              <a:rPr lang="de-DE" altLang="en-US" sz="1600" dirty="0">
                <a:solidFill>
                  <a:srgbClr val="008000"/>
                </a:solidFill>
                <a:sym typeface="Symbol" charset="2"/>
              </a:rPr>
              <a:t> </a:t>
            </a:r>
            <a:r>
              <a:rPr lang="de-DE" altLang="en-US" sz="1600" dirty="0" err="1">
                <a:solidFill>
                  <a:srgbClr val="008000"/>
                </a:solidFill>
                <a:sym typeface="Symbol" charset="2"/>
              </a:rPr>
              <a:t>of</a:t>
            </a:r>
            <a:r>
              <a:rPr lang="de-DE" altLang="en-US" sz="1600" dirty="0">
                <a:solidFill>
                  <a:srgbClr val="008000"/>
                </a:solidFill>
                <a:sym typeface="Symbol" charset="2"/>
              </a:rPr>
              <a:t> 50m </a:t>
            </a:r>
            <a:r>
              <a:rPr lang="de-DE" altLang="en-US" sz="1600" dirty="0" err="1">
                <a:solidFill>
                  <a:srgbClr val="008000"/>
                </a:solidFill>
                <a:sym typeface="Symbol" charset="2"/>
              </a:rPr>
              <a:t>can</a:t>
            </a:r>
            <a:r>
              <a:rPr lang="de-DE" altLang="en-US" sz="1600" dirty="0">
                <a:solidFill>
                  <a:srgbClr val="008000"/>
                </a:solidFill>
                <a:sym typeface="Symbol" charset="2"/>
              </a:rPr>
              <a:t> </a:t>
            </a:r>
            <a:r>
              <a:rPr lang="de-DE" altLang="en-US" sz="1600" dirty="0" err="1">
                <a:solidFill>
                  <a:srgbClr val="008000"/>
                </a:solidFill>
                <a:sym typeface="Symbol" charset="2"/>
              </a:rPr>
              <a:t>be</a:t>
            </a:r>
            <a:r>
              <a:rPr lang="de-DE" altLang="en-US" sz="1600" dirty="0">
                <a:solidFill>
                  <a:srgbClr val="008000"/>
                </a:solidFill>
                <a:sym typeface="Symbol" charset="2"/>
              </a:rPr>
              <a:t> </a:t>
            </a:r>
            <a:r>
              <a:rPr lang="de-DE" altLang="en-US" sz="1600" dirty="0" err="1">
                <a:solidFill>
                  <a:srgbClr val="008000"/>
                </a:solidFill>
                <a:sym typeface="Symbol" charset="2"/>
              </a:rPr>
              <a:t>achieved</a:t>
            </a:r>
            <a:r>
              <a:rPr lang="de-DE" altLang="en-US" sz="1600" dirty="0">
                <a:solidFill>
                  <a:srgbClr val="008000"/>
                </a:solidFill>
                <a:sym typeface="Symbol" charset="2"/>
              </a:rPr>
              <a:t>.</a:t>
            </a:r>
          </a:p>
          <a:p>
            <a:pPr eaLnBrk="1" hangingPunct="1">
              <a:lnSpc>
                <a:spcPct val="70000"/>
              </a:lnSpc>
              <a:spcBef>
                <a:spcPct val="50000"/>
              </a:spcBef>
              <a:buFont typeface="Wingdings" charset="2"/>
              <a:buNone/>
            </a:pPr>
            <a:endParaRPr lang="de-DE" altLang="en-US" sz="1600" dirty="0">
              <a:solidFill>
                <a:schemeClr val="accent2"/>
              </a:solidFill>
            </a:endParaRPr>
          </a:p>
          <a:p>
            <a:pPr eaLnBrk="1" hangingPunct="1">
              <a:lnSpc>
                <a:spcPct val="70000"/>
              </a:lnSpc>
              <a:spcBef>
                <a:spcPct val="50000"/>
              </a:spcBef>
              <a:buFontTx/>
              <a:buNone/>
            </a:pPr>
            <a:endParaRPr lang="de-DE" altLang="en-US" sz="1600" dirty="0">
              <a:solidFill>
                <a:schemeClr val="accent2"/>
              </a:solidFill>
            </a:endParaRPr>
          </a:p>
        </p:txBody>
      </p:sp>
      <p:pic>
        <p:nvPicPr>
          <p:cNvPr id="39939" name="Picture 4" descr="det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3124201"/>
            <a:ext cx="4572000" cy="307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40" name="Line 6"/>
          <p:cNvSpPr>
            <a:spLocks noChangeShapeType="1"/>
          </p:cNvSpPr>
          <p:nvPr/>
        </p:nvSpPr>
        <p:spPr bwMode="auto">
          <a:xfrm flipV="1">
            <a:off x="4495800" y="2971800"/>
            <a:ext cx="0" cy="3429000"/>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39941" name="Line 7"/>
          <p:cNvSpPr>
            <a:spLocks noChangeShapeType="1"/>
          </p:cNvSpPr>
          <p:nvPr/>
        </p:nvSpPr>
        <p:spPr bwMode="auto">
          <a:xfrm>
            <a:off x="4495800" y="3810000"/>
            <a:ext cx="762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39942" name="Line 8"/>
          <p:cNvSpPr>
            <a:spLocks noChangeShapeType="1"/>
          </p:cNvSpPr>
          <p:nvPr/>
        </p:nvSpPr>
        <p:spPr bwMode="auto">
          <a:xfrm>
            <a:off x="4495800" y="3581400"/>
            <a:ext cx="762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39943" name="Line 9"/>
          <p:cNvSpPr>
            <a:spLocks noChangeShapeType="1"/>
          </p:cNvSpPr>
          <p:nvPr/>
        </p:nvSpPr>
        <p:spPr bwMode="auto">
          <a:xfrm flipV="1">
            <a:off x="4495800" y="4495800"/>
            <a:ext cx="76200" cy="152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39944" name="Line 10"/>
          <p:cNvSpPr>
            <a:spLocks noChangeShapeType="1"/>
          </p:cNvSpPr>
          <p:nvPr/>
        </p:nvSpPr>
        <p:spPr bwMode="auto">
          <a:xfrm>
            <a:off x="4495800" y="4191000"/>
            <a:ext cx="76200" cy="152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39945" name="Line 11"/>
          <p:cNvSpPr>
            <a:spLocks noChangeShapeType="1"/>
          </p:cNvSpPr>
          <p:nvPr/>
        </p:nvSpPr>
        <p:spPr bwMode="auto">
          <a:xfrm flipV="1">
            <a:off x="4495800" y="4953000"/>
            <a:ext cx="762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39946" name="Line 12"/>
          <p:cNvSpPr>
            <a:spLocks noChangeShapeType="1"/>
          </p:cNvSpPr>
          <p:nvPr/>
        </p:nvSpPr>
        <p:spPr bwMode="auto">
          <a:xfrm flipV="1">
            <a:off x="4495800" y="4648200"/>
            <a:ext cx="76200" cy="304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39947" name="Line 13"/>
          <p:cNvSpPr>
            <a:spLocks noChangeShapeType="1"/>
          </p:cNvSpPr>
          <p:nvPr/>
        </p:nvSpPr>
        <p:spPr bwMode="auto">
          <a:xfrm flipV="1">
            <a:off x="3429000" y="914400"/>
            <a:ext cx="0" cy="1524000"/>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39948" name="Footer Placeholder 15"/>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000" dirty="0"/>
              <a:t>W. </a:t>
            </a:r>
            <a:r>
              <a:rPr lang="en-US" altLang="en-US" sz="1000" dirty="0" err="1"/>
              <a:t>Riegler</a:t>
            </a:r>
            <a:r>
              <a:rPr lang="en-US" altLang="en-US" sz="1000" dirty="0"/>
              <a:t>/CERN</a:t>
            </a:r>
          </a:p>
        </p:txBody>
      </p:sp>
      <p:sp>
        <p:nvSpPr>
          <p:cNvPr id="39949" name="Slide Number Placeholder 1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fld id="{C2C23BA1-1FD1-1641-ADCC-95BAF24DE1CB}" type="slidenum">
              <a:rPr lang="en-US" altLang="en-US" sz="1000"/>
              <a:pPr>
                <a:spcBef>
                  <a:spcPct val="0"/>
                </a:spcBef>
                <a:buFontTx/>
                <a:buNone/>
              </a:pPr>
              <a:t>14</a:t>
            </a:fld>
            <a:endParaRPr lang="en-US" altLang="en-US" sz="1000"/>
          </a:p>
        </p:txBody>
      </p:sp>
      <p:sp>
        <p:nvSpPr>
          <p:cNvPr id="39950" name="Text Box 9"/>
          <p:cNvSpPr txBox="1">
            <a:spLocks noChangeArrowheads="1"/>
          </p:cNvSpPr>
          <p:nvPr/>
        </p:nvSpPr>
        <p:spPr bwMode="auto">
          <a:xfrm>
            <a:off x="1524000" y="1"/>
            <a:ext cx="9144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n-US" altLang="en-US" sz="2800" b="1">
                <a:solidFill>
                  <a:srgbClr val="FF0000"/>
                </a:solidFill>
              </a:rPr>
              <a:t>Multi Wire Proportional Chamber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1"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33600" y="3352800"/>
            <a:ext cx="7467600" cy="317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62" name="Picture 5" descr="det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7400" y="609601"/>
            <a:ext cx="3505200" cy="2359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63" name="Text Box 6"/>
          <p:cNvSpPr txBox="1">
            <a:spLocks noChangeArrowheads="1"/>
          </p:cNvSpPr>
          <p:nvPr/>
        </p:nvSpPr>
        <p:spPr bwMode="auto">
          <a:xfrm>
            <a:off x="6019800" y="838201"/>
            <a:ext cx="4191000"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1600" dirty="0">
                <a:solidFill>
                  <a:srgbClr val="002060"/>
                </a:solidFill>
              </a:rPr>
              <a:t>Cathode strip: </a:t>
            </a:r>
          </a:p>
          <a:p>
            <a:pPr eaLnBrk="1" hangingPunct="1">
              <a:spcBef>
                <a:spcPct val="0"/>
              </a:spcBef>
              <a:buFontTx/>
              <a:buNone/>
            </a:pPr>
            <a:endParaRPr lang="en-US" altLang="en-US" sz="1600" dirty="0">
              <a:solidFill>
                <a:schemeClr val="accent2"/>
              </a:solidFill>
            </a:endParaRPr>
          </a:p>
          <a:p>
            <a:pPr eaLnBrk="1" hangingPunct="1">
              <a:spcBef>
                <a:spcPct val="0"/>
              </a:spcBef>
              <a:buFontTx/>
              <a:buNone/>
            </a:pPr>
            <a:r>
              <a:rPr lang="en-US" altLang="en-US" sz="1600" dirty="0">
                <a:solidFill>
                  <a:srgbClr val="009900"/>
                </a:solidFill>
              </a:rPr>
              <a:t>Width (1</a:t>
            </a:r>
            <a:r>
              <a:rPr lang="en-US" altLang="en-US" sz="1600" dirty="0">
                <a:solidFill>
                  <a:srgbClr val="009900"/>
                </a:solidFill>
                <a:sym typeface="Symbol" charset="2"/>
              </a:rPr>
              <a:t>) </a:t>
            </a:r>
            <a:r>
              <a:rPr lang="en-US" altLang="en-US" sz="1600" dirty="0">
                <a:solidFill>
                  <a:srgbClr val="009900"/>
                </a:solidFill>
              </a:rPr>
              <a:t>of the charge distribution </a:t>
            </a:r>
            <a:r>
              <a:rPr lang="en-US" altLang="en-US" sz="1600" dirty="0">
                <a:solidFill>
                  <a:srgbClr val="009900"/>
                </a:solidFill>
                <a:sym typeface="Symbol" charset="2"/>
              </a:rPr>
              <a:t> distance between Wire</a:t>
            </a:r>
            <a:r>
              <a:rPr lang="en-US" altLang="en-US" sz="1600" dirty="0">
                <a:solidFill>
                  <a:srgbClr val="009900"/>
                </a:solidFill>
                <a:sym typeface="Wingdings" charset="2"/>
              </a:rPr>
              <a:t>s and cathode plane.</a:t>
            </a:r>
          </a:p>
          <a:p>
            <a:pPr eaLnBrk="1" hangingPunct="1">
              <a:spcBef>
                <a:spcPct val="0"/>
              </a:spcBef>
              <a:buFontTx/>
              <a:buNone/>
            </a:pPr>
            <a:endParaRPr lang="en-US" altLang="en-US" sz="1600" dirty="0">
              <a:solidFill>
                <a:srgbClr val="009900"/>
              </a:solidFill>
              <a:sym typeface="Symbol" charset="2"/>
            </a:endParaRPr>
          </a:p>
          <a:p>
            <a:pPr eaLnBrk="1" hangingPunct="1">
              <a:spcBef>
                <a:spcPct val="0"/>
              </a:spcBef>
              <a:buFontTx/>
              <a:buNone/>
            </a:pPr>
            <a:r>
              <a:rPr lang="en-US" altLang="en-US" sz="1600" dirty="0">
                <a:solidFill>
                  <a:srgbClr val="002060"/>
                </a:solidFill>
                <a:sym typeface="Symbol" charset="2"/>
              </a:rPr>
              <a:t>‘Center of gravity’ defines the particle trajectory. </a:t>
            </a:r>
            <a:endParaRPr lang="en-US" altLang="en-US" sz="1600" dirty="0">
              <a:solidFill>
                <a:srgbClr val="002060"/>
              </a:solidFill>
            </a:endParaRPr>
          </a:p>
        </p:txBody>
      </p:sp>
      <p:sp>
        <p:nvSpPr>
          <p:cNvPr id="40964" name="Line 7"/>
          <p:cNvSpPr>
            <a:spLocks noChangeShapeType="1"/>
          </p:cNvSpPr>
          <p:nvPr/>
        </p:nvSpPr>
        <p:spPr bwMode="auto">
          <a:xfrm>
            <a:off x="7315200" y="3429000"/>
            <a:ext cx="0" cy="457200"/>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40965" name="Text Box 8"/>
          <p:cNvSpPr txBox="1">
            <a:spLocks noChangeArrowheads="1"/>
          </p:cNvSpPr>
          <p:nvPr/>
        </p:nvSpPr>
        <p:spPr bwMode="auto">
          <a:xfrm>
            <a:off x="6629400" y="3048000"/>
            <a:ext cx="11366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1600"/>
              <a:t>Avalanche</a:t>
            </a:r>
          </a:p>
        </p:txBody>
      </p:sp>
      <p:sp>
        <p:nvSpPr>
          <p:cNvPr id="40966" name="Rectangle 11"/>
          <p:cNvSpPr>
            <a:spLocks noChangeArrowheads="1"/>
          </p:cNvSpPr>
          <p:nvPr/>
        </p:nvSpPr>
        <p:spPr bwMode="auto">
          <a:xfrm>
            <a:off x="7010400" y="4191000"/>
            <a:ext cx="381000" cy="304800"/>
          </a:xfrm>
          <a:prstGeom prst="rect">
            <a:avLst/>
          </a:prstGeom>
          <a:solidFill>
            <a:schemeClr val="accent1"/>
          </a:solidFill>
          <a:ln w="9525">
            <a:solidFill>
              <a:schemeClr val="tx1"/>
            </a:solidFill>
            <a:miter lim="800000"/>
            <a:headEnd/>
            <a:tailEnd/>
          </a:ln>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n-US" altLang="en-US" sz="1800"/>
          </a:p>
        </p:txBody>
      </p:sp>
      <p:sp>
        <p:nvSpPr>
          <p:cNvPr id="40967" name="Rectangle 12"/>
          <p:cNvSpPr>
            <a:spLocks noChangeArrowheads="1"/>
          </p:cNvSpPr>
          <p:nvPr/>
        </p:nvSpPr>
        <p:spPr bwMode="auto">
          <a:xfrm>
            <a:off x="7543800" y="4267200"/>
            <a:ext cx="381000" cy="228600"/>
          </a:xfrm>
          <a:prstGeom prst="rect">
            <a:avLst/>
          </a:prstGeom>
          <a:solidFill>
            <a:schemeClr val="accent1"/>
          </a:solidFill>
          <a:ln w="9525">
            <a:solidFill>
              <a:schemeClr val="tx1"/>
            </a:solidFill>
            <a:miter lim="800000"/>
            <a:headEnd/>
            <a:tailEnd/>
          </a:ln>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n-US" altLang="en-US" sz="1800"/>
          </a:p>
        </p:txBody>
      </p:sp>
      <p:sp>
        <p:nvSpPr>
          <p:cNvPr id="40968" name="Rectangle 13"/>
          <p:cNvSpPr>
            <a:spLocks noChangeArrowheads="1"/>
          </p:cNvSpPr>
          <p:nvPr/>
        </p:nvSpPr>
        <p:spPr bwMode="auto">
          <a:xfrm>
            <a:off x="6477000" y="4343400"/>
            <a:ext cx="381000" cy="152400"/>
          </a:xfrm>
          <a:prstGeom prst="rect">
            <a:avLst/>
          </a:prstGeom>
          <a:solidFill>
            <a:schemeClr val="accent1"/>
          </a:solidFill>
          <a:ln w="9525">
            <a:solidFill>
              <a:schemeClr val="tx1"/>
            </a:solidFill>
            <a:miter lim="800000"/>
            <a:headEnd/>
            <a:tailEnd/>
          </a:ln>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n-US" altLang="en-US" sz="1800"/>
          </a:p>
        </p:txBody>
      </p:sp>
      <p:sp>
        <p:nvSpPr>
          <p:cNvPr id="40969" name="Footer Placeholder 11"/>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000"/>
              <a:t>W. Riegler/CERN</a:t>
            </a:r>
          </a:p>
        </p:txBody>
      </p:sp>
      <p:sp>
        <p:nvSpPr>
          <p:cNvPr id="40970" name="Slide Number Placeholder 10"/>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fld id="{98BFD922-62B4-1941-9E82-1C2B93219641}" type="slidenum">
              <a:rPr lang="en-US" altLang="en-US" sz="1000"/>
              <a:pPr>
                <a:spcBef>
                  <a:spcPct val="0"/>
                </a:spcBef>
                <a:buFontTx/>
                <a:buNone/>
              </a:pPr>
              <a:t>15</a:t>
            </a:fld>
            <a:endParaRPr lang="en-US" altLang="en-US" sz="1000"/>
          </a:p>
        </p:txBody>
      </p:sp>
      <p:sp>
        <p:nvSpPr>
          <p:cNvPr id="40971" name="Text Box 9"/>
          <p:cNvSpPr txBox="1">
            <a:spLocks noChangeArrowheads="1"/>
          </p:cNvSpPr>
          <p:nvPr/>
        </p:nvSpPr>
        <p:spPr bwMode="auto">
          <a:xfrm>
            <a:off x="1524000" y="1"/>
            <a:ext cx="9144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n-US" altLang="en-US" sz="2800" b="1">
                <a:solidFill>
                  <a:srgbClr val="FF0000"/>
                </a:solidFill>
              </a:rPr>
              <a:t>Multi Wire Proportional Chamber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5" name="Picture 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00" y="152401"/>
            <a:ext cx="7848600" cy="307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86" name="Text Box 2"/>
          <p:cNvSpPr txBox="1">
            <a:spLocks noChangeArrowheads="1"/>
          </p:cNvSpPr>
          <p:nvPr/>
        </p:nvSpPr>
        <p:spPr bwMode="auto">
          <a:xfrm>
            <a:off x="1905000" y="152401"/>
            <a:ext cx="27813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2800" b="1">
                <a:solidFill>
                  <a:srgbClr val="FF0000"/>
                </a:solidFill>
              </a:rPr>
              <a:t>Drift Chambers</a:t>
            </a:r>
            <a:endParaRPr lang="en-US" altLang="en-US" sz="2800" b="1">
              <a:solidFill>
                <a:srgbClr val="FF0000"/>
              </a:solidFill>
              <a:sym typeface="Symbol" charset="2"/>
            </a:endParaRPr>
          </a:p>
        </p:txBody>
      </p:sp>
      <p:pic>
        <p:nvPicPr>
          <p:cNvPr id="41987" name="Picture 10"/>
          <p:cNvPicPr>
            <a:picLocks noChangeAspect="1" noChangeArrowheads="1"/>
          </p:cNvPicPr>
          <p:nvPr/>
        </p:nvPicPr>
        <p:blipFill>
          <a:blip r:embed="rId3">
            <a:lum bright="70000" contrast="-70000"/>
            <a:extLst>
              <a:ext uri="{28A0092B-C50C-407E-A947-70E740481C1C}">
                <a14:useLocalDpi xmlns:a14="http://schemas.microsoft.com/office/drawing/2010/main" val="0"/>
              </a:ext>
            </a:extLst>
          </a:blip>
          <a:srcRect/>
          <a:stretch>
            <a:fillRect/>
          </a:stretch>
        </p:blipFill>
        <p:spPr bwMode="auto">
          <a:xfrm>
            <a:off x="9613901" y="6697664"/>
            <a:ext cx="1033463" cy="134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88" name="Text Box 12"/>
          <p:cNvSpPr txBox="1">
            <a:spLocks noChangeArrowheads="1"/>
          </p:cNvSpPr>
          <p:nvPr/>
        </p:nvSpPr>
        <p:spPr bwMode="auto">
          <a:xfrm>
            <a:off x="1384301" y="3455987"/>
            <a:ext cx="8229600"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1400" dirty="0">
                <a:solidFill>
                  <a:srgbClr val="002060"/>
                </a:solidFill>
              </a:rPr>
              <a:t>In an alternating sequence of wires with different potentials one finds an electric field between the ‘sense wires’ and ‘field wires’.</a:t>
            </a:r>
          </a:p>
          <a:p>
            <a:pPr eaLnBrk="1" hangingPunct="1">
              <a:spcBef>
                <a:spcPct val="0"/>
              </a:spcBef>
              <a:buFontTx/>
              <a:buNone/>
            </a:pPr>
            <a:endParaRPr lang="en-US" altLang="en-US" sz="1400" dirty="0">
              <a:solidFill>
                <a:schemeClr val="accent2"/>
              </a:solidFill>
            </a:endParaRPr>
          </a:p>
          <a:p>
            <a:pPr eaLnBrk="1" hangingPunct="1">
              <a:spcBef>
                <a:spcPct val="0"/>
              </a:spcBef>
              <a:buFontTx/>
              <a:buNone/>
            </a:pPr>
            <a:r>
              <a:rPr lang="en-US" altLang="en-US" sz="1400" dirty="0">
                <a:solidFill>
                  <a:srgbClr val="008000"/>
                </a:solidFill>
              </a:rPr>
              <a:t>The electrons are moving to the sense wires  and produce an avalanche which induces a signal that is read out by electronics. </a:t>
            </a:r>
          </a:p>
          <a:p>
            <a:pPr eaLnBrk="1" hangingPunct="1">
              <a:spcBef>
                <a:spcPct val="0"/>
              </a:spcBef>
              <a:buFontTx/>
              <a:buNone/>
            </a:pPr>
            <a:endParaRPr lang="en-US" altLang="en-US" sz="1400" dirty="0">
              <a:solidFill>
                <a:srgbClr val="009900"/>
              </a:solidFill>
            </a:endParaRPr>
          </a:p>
          <a:p>
            <a:pPr eaLnBrk="1" hangingPunct="1">
              <a:spcBef>
                <a:spcPct val="0"/>
              </a:spcBef>
              <a:buFontTx/>
              <a:buNone/>
            </a:pPr>
            <a:r>
              <a:rPr lang="en-US" altLang="en-US" sz="1400" dirty="0">
                <a:solidFill>
                  <a:srgbClr val="002060"/>
                </a:solidFill>
              </a:rPr>
              <a:t>The time between the passage of the particle and the arrival of the electrons at the wire is measured.</a:t>
            </a:r>
          </a:p>
          <a:p>
            <a:pPr eaLnBrk="1" hangingPunct="1">
              <a:spcBef>
                <a:spcPct val="0"/>
              </a:spcBef>
              <a:buFontTx/>
              <a:buNone/>
            </a:pPr>
            <a:endParaRPr lang="en-US" altLang="en-US" sz="1400" dirty="0">
              <a:solidFill>
                <a:schemeClr val="accent2"/>
              </a:solidFill>
            </a:endParaRPr>
          </a:p>
          <a:p>
            <a:pPr eaLnBrk="1" hangingPunct="1">
              <a:spcBef>
                <a:spcPct val="0"/>
              </a:spcBef>
              <a:buFontTx/>
              <a:buNone/>
            </a:pPr>
            <a:r>
              <a:rPr lang="en-US" altLang="en-US" sz="1400" dirty="0">
                <a:solidFill>
                  <a:srgbClr val="008000"/>
                </a:solidFill>
              </a:rPr>
              <a:t>The drift time T is a measure of the position of the particle !</a:t>
            </a:r>
          </a:p>
          <a:p>
            <a:pPr eaLnBrk="1" hangingPunct="1">
              <a:spcBef>
                <a:spcPct val="0"/>
              </a:spcBef>
              <a:buFontTx/>
              <a:buNone/>
            </a:pPr>
            <a:endParaRPr lang="en-US" altLang="en-US" sz="1400" dirty="0">
              <a:solidFill>
                <a:srgbClr val="009900"/>
              </a:solidFill>
            </a:endParaRPr>
          </a:p>
          <a:p>
            <a:pPr eaLnBrk="1" hangingPunct="1">
              <a:spcBef>
                <a:spcPct val="0"/>
              </a:spcBef>
              <a:buFontTx/>
              <a:buNone/>
            </a:pPr>
            <a:r>
              <a:rPr lang="en-US" altLang="en-US" sz="1400" dirty="0">
                <a:solidFill>
                  <a:srgbClr val="002060"/>
                </a:solidFill>
              </a:rPr>
              <a:t>By measuring the drift time, the wire distance can be increased (compared to the Multi Wire Proportional Chamber) </a:t>
            </a:r>
            <a:r>
              <a:rPr lang="en-US" altLang="en-US" sz="1400" dirty="0">
                <a:solidFill>
                  <a:srgbClr val="002060"/>
                </a:solidFill>
                <a:sym typeface="Wingdings" charset="2"/>
              </a:rPr>
              <a:t> save electronics channels !</a:t>
            </a:r>
            <a:endParaRPr lang="en-US" altLang="en-US" sz="1400" dirty="0">
              <a:solidFill>
                <a:srgbClr val="002060"/>
              </a:solidFill>
            </a:endParaRPr>
          </a:p>
        </p:txBody>
      </p:sp>
      <p:sp>
        <p:nvSpPr>
          <p:cNvPr id="41989" name="Line 13"/>
          <p:cNvSpPr>
            <a:spLocks noChangeShapeType="1"/>
          </p:cNvSpPr>
          <p:nvPr/>
        </p:nvSpPr>
        <p:spPr bwMode="auto">
          <a:xfrm>
            <a:off x="5029200" y="1752600"/>
            <a:ext cx="381000" cy="0"/>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41990" name="Line 14"/>
          <p:cNvSpPr>
            <a:spLocks noChangeShapeType="1"/>
          </p:cNvSpPr>
          <p:nvPr/>
        </p:nvSpPr>
        <p:spPr bwMode="auto">
          <a:xfrm flipH="1">
            <a:off x="5562600" y="1752600"/>
            <a:ext cx="381000" cy="0"/>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41991" name="Line 15"/>
          <p:cNvSpPr>
            <a:spLocks noChangeShapeType="1"/>
          </p:cNvSpPr>
          <p:nvPr/>
        </p:nvSpPr>
        <p:spPr bwMode="auto">
          <a:xfrm>
            <a:off x="3886200" y="1752600"/>
            <a:ext cx="381000" cy="0"/>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41992" name="Line 16"/>
          <p:cNvSpPr>
            <a:spLocks noChangeShapeType="1"/>
          </p:cNvSpPr>
          <p:nvPr/>
        </p:nvSpPr>
        <p:spPr bwMode="auto">
          <a:xfrm>
            <a:off x="6172200" y="1752600"/>
            <a:ext cx="381000" cy="0"/>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41993" name="Line 17"/>
          <p:cNvSpPr>
            <a:spLocks noChangeShapeType="1"/>
          </p:cNvSpPr>
          <p:nvPr/>
        </p:nvSpPr>
        <p:spPr bwMode="auto">
          <a:xfrm flipH="1">
            <a:off x="6705600" y="1752600"/>
            <a:ext cx="381000" cy="0"/>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41994" name="Line 18"/>
          <p:cNvSpPr>
            <a:spLocks noChangeShapeType="1"/>
          </p:cNvSpPr>
          <p:nvPr/>
        </p:nvSpPr>
        <p:spPr bwMode="auto">
          <a:xfrm flipH="1">
            <a:off x="4419600" y="1752600"/>
            <a:ext cx="381000" cy="0"/>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41995" name="Text Box 19"/>
          <p:cNvSpPr txBox="1">
            <a:spLocks noChangeArrowheads="1"/>
          </p:cNvSpPr>
          <p:nvPr/>
        </p:nvSpPr>
        <p:spPr bwMode="auto">
          <a:xfrm>
            <a:off x="3810000" y="1371601"/>
            <a:ext cx="336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n-US" altLang="en-US" sz="1800" b="1">
                <a:solidFill>
                  <a:srgbClr val="FF0000"/>
                </a:solidFill>
              </a:rPr>
              <a:t>E</a:t>
            </a:r>
          </a:p>
        </p:txBody>
      </p:sp>
      <p:sp>
        <p:nvSpPr>
          <p:cNvPr id="41996" name="Rectangle 20"/>
          <p:cNvSpPr>
            <a:spLocks noChangeArrowheads="1"/>
          </p:cNvSpPr>
          <p:nvPr/>
        </p:nvSpPr>
        <p:spPr bwMode="auto">
          <a:xfrm>
            <a:off x="3962400" y="2667000"/>
            <a:ext cx="3429000" cy="152400"/>
          </a:xfrm>
          <a:prstGeom prst="rect">
            <a:avLst/>
          </a:prstGeom>
          <a:solidFill>
            <a:schemeClr val="accent1"/>
          </a:solidFill>
          <a:ln w="9525">
            <a:solidFill>
              <a:schemeClr val="tx1"/>
            </a:solidFill>
            <a:miter lim="800000"/>
            <a:headEnd/>
            <a:tailEnd/>
          </a:ln>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n-US" altLang="en-US" sz="1800"/>
          </a:p>
        </p:txBody>
      </p:sp>
      <p:sp>
        <p:nvSpPr>
          <p:cNvPr id="41997" name="Text Box 21"/>
          <p:cNvSpPr txBox="1">
            <a:spLocks noChangeArrowheads="1"/>
          </p:cNvSpPr>
          <p:nvPr/>
        </p:nvSpPr>
        <p:spPr bwMode="auto">
          <a:xfrm>
            <a:off x="7527925" y="2574925"/>
            <a:ext cx="16764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1600" b="1">
                <a:solidFill>
                  <a:srgbClr val="FF0000"/>
                </a:solidFill>
              </a:rPr>
              <a:t>Scintillator: t=0</a:t>
            </a:r>
          </a:p>
        </p:txBody>
      </p:sp>
      <p:sp>
        <p:nvSpPr>
          <p:cNvPr id="41998" name="AutoShape 22"/>
          <p:cNvSpPr>
            <a:spLocks noChangeArrowheads="1"/>
          </p:cNvSpPr>
          <p:nvPr/>
        </p:nvSpPr>
        <p:spPr bwMode="auto">
          <a:xfrm rot="13432602">
            <a:off x="6629400" y="381000"/>
            <a:ext cx="457200" cy="457200"/>
          </a:xfrm>
          <a:prstGeom prst="rtTriangle">
            <a:avLst/>
          </a:prstGeom>
          <a:solidFill>
            <a:schemeClr val="accent1"/>
          </a:solidFill>
          <a:ln w="9525">
            <a:solidFill>
              <a:schemeClr val="tx1"/>
            </a:solidFill>
            <a:miter lim="800000"/>
            <a:headEnd/>
            <a:tailEnd/>
          </a:ln>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n-US" altLang="en-US" sz="1800"/>
          </a:p>
        </p:txBody>
      </p:sp>
      <p:sp>
        <p:nvSpPr>
          <p:cNvPr id="41999" name="Line 25"/>
          <p:cNvSpPr>
            <a:spLocks noChangeShapeType="1"/>
          </p:cNvSpPr>
          <p:nvPr/>
        </p:nvSpPr>
        <p:spPr bwMode="auto">
          <a:xfrm flipV="1">
            <a:off x="6096000" y="457200"/>
            <a:ext cx="0" cy="12192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2000" name="Line 26"/>
          <p:cNvSpPr>
            <a:spLocks noChangeShapeType="1"/>
          </p:cNvSpPr>
          <p:nvPr/>
        </p:nvSpPr>
        <p:spPr bwMode="auto">
          <a:xfrm>
            <a:off x="6096000" y="457200"/>
            <a:ext cx="7620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2001" name="Line 27"/>
          <p:cNvSpPr>
            <a:spLocks noChangeShapeType="1"/>
          </p:cNvSpPr>
          <p:nvPr/>
        </p:nvSpPr>
        <p:spPr bwMode="auto">
          <a:xfrm flipV="1">
            <a:off x="6400800" y="762000"/>
            <a:ext cx="0" cy="609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2002" name="Line 28"/>
          <p:cNvSpPr>
            <a:spLocks noChangeShapeType="1"/>
          </p:cNvSpPr>
          <p:nvPr/>
        </p:nvSpPr>
        <p:spPr bwMode="auto">
          <a:xfrm>
            <a:off x="6400800" y="762000"/>
            <a:ext cx="4572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2003" name="Line 29"/>
          <p:cNvSpPr>
            <a:spLocks noChangeShapeType="1"/>
          </p:cNvSpPr>
          <p:nvPr/>
        </p:nvSpPr>
        <p:spPr bwMode="auto">
          <a:xfrm>
            <a:off x="7162800" y="609600"/>
            <a:ext cx="3810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2004" name="Text Box 30"/>
          <p:cNvSpPr txBox="1">
            <a:spLocks noChangeArrowheads="1"/>
          </p:cNvSpPr>
          <p:nvPr/>
        </p:nvSpPr>
        <p:spPr bwMode="auto">
          <a:xfrm>
            <a:off x="7620001" y="457200"/>
            <a:ext cx="1516063"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1600" b="1">
                <a:solidFill>
                  <a:srgbClr val="FF0000"/>
                </a:solidFill>
              </a:rPr>
              <a:t>Amplifier: t=T</a:t>
            </a:r>
          </a:p>
        </p:txBody>
      </p:sp>
      <p:sp>
        <p:nvSpPr>
          <p:cNvPr id="42005" name="Line 31"/>
          <p:cNvSpPr>
            <a:spLocks noChangeShapeType="1"/>
          </p:cNvSpPr>
          <p:nvPr/>
        </p:nvSpPr>
        <p:spPr bwMode="auto">
          <a:xfrm>
            <a:off x="5791200" y="1600200"/>
            <a:ext cx="152400" cy="76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42006" name="Line 32"/>
          <p:cNvSpPr>
            <a:spLocks noChangeShapeType="1"/>
          </p:cNvSpPr>
          <p:nvPr/>
        </p:nvSpPr>
        <p:spPr bwMode="auto">
          <a:xfrm>
            <a:off x="5791200" y="1752600"/>
            <a:ext cx="1524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42007" name="Line 33"/>
          <p:cNvSpPr>
            <a:spLocks noChangeShapeType="1"/>
          </p:cNvSpPr>
          <p:nvPr/>
        </p:nvSpPr>
        <p:spPr bwMode="auto">
          <a:xfrm flipV="1">
            <a:off x="5791200" y="1828800"/>
            <a:ext cx="152400" cy="76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42008" name="Footer Placeholder 26"/>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000"/>
              <a:t>W. Riegler/CERN</a:t>
            </a:r>
          </a:p>
        </p:txBody>
      </p:sp>
      <p:sp>
        <p:nvSpPr>
          <p:cNvPr id="42009" name="Slide Number Placeholder 2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fld id="{FA4CA938-75E4-CD49-87A8-215C9825FC41}" type="slidenum">
              <a:rPr lang="en-US" altLang="en-US" sz="1000"/>
              <a:pPr>
                <a:spcBef>
                  <a:spcPct val="0"/>
                </a:spcBef>
                <a:buFontTx/>
                <a:buNone/>
              </a:pPr>
              <a:t>16</a:t>
            </a:fld>
            <a:endParaRPr lang="en-US" altLang="en-US" sz="100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3009" name="Object 5"/>
          <p:cNvGraphicFramePr>
            <a:graphicFrameLocks noChangeAspect="1"/>
          </p:cNvGraphicFramePr>
          <p:nvPr/>
        </p:nvGraphicFramePr>
        <p:xfrm>
          <a:off x="2170114" y="1127125"/>
          <a:ext cx="2581275" cy="1238250"/>
        </p:xfrm>
        <a:graphic>
          <a:graphicData uri="http://schemas.openxmlformats.org/presentationml/2006/ole">
            <mc:AlternateContent xmlns:mc="http://schemas.openxmlformats.org/markup-compatibility/2006">
              <mc:Choice xmlns:v="urn:schemas-microsoft-com:vml" Requires="v">
                <p:oleObj name="Ulead Image Editor Image" r:id="rId2" imgW="2234188" imgH="1027091" progId="">
                  <p:embed/>
                </p:oleObj>
              </mc:Choice>
              <mc:Fallback>
                <p:oleObj name="Ulead Image Editor Image" r:id="rId2" imgW="2234188" imgH="1027091" progId="">
                  <p:embed/>
                  <p:pic>
                    <p:nvPicPr>
                      <p:cNvPr id="43009" name="Object 5"/>
                      <p:cNvPicPr>
                        <a:picLocks noChangeAspect="1" noChangeArrowheads="1"/>
                      </p:cNvPicPr>
                      <p:nvPr/>
                    </p:nvPicPr>
                    <p:blipFill>
                      <a:blip r:embed="rId3">
                        <a:extLst>
                          <a:ext uri="{28A0092B-C50C-407E-A947-70E740481C1C}">
                            <a14:useLocalDpi xmlns:a14="http://schemas.microsoft.com/office/drawing/2010/main" val="0"/>
                          </a:ext>
                        </a:extLst>
                      </a:blip>
                      <a:srcRect l="4092"/>
                      <a:stretch>
                        <a:fillRect/>
                      </a:stretch>
                    </p:blipFill>
                    <p:spPr bwMode="auto">
                      <a:xfrm>
                        <a:off x="2170114" y="1127125"/>
                        <a:ext cx="2581275" cy="12382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graphicFrame>
        <p:nvGraphicFramePr>
          <p:cNvPr id="43010" name="Object 6"/>
          <p:cNvGraphicFramePr>
            <a:graphicFrameLocks noChangeAspect="1"/>
          </p:cNvGraphicFramePr>
          <p:nvPr/>
        </p:nvGraphicFramePr>
        <p:xfrm>
          <a:off x="4902200" y="1014414"/>
          <a:ext cx="3962400" cy="1423987"/>
        </p:xfrm>
        <a:graphic>
          <a:graphicData uri="http://schemas.openxmlformats.org/presentationml/2006/ole">
            <mc:AlternateContent xmlns:mc="http://schemas.openxmlformats.org/markup-compatibility/2006">
              <mc:Choice xmlns:v="urn:schemas-microsoft-com:vml" Requires="v">
                <p:oleObj name="Ulead Image Editor Image" r:id="rId4" imgW="3797494" imgH="1365507" progId="">
                  <p:embed/>
                </p:oleObj>
              </mc:Choice>
              <mc:Fallback>
                <p:oleObj name="Ulead Image Editor Image" r:id="rId4" imgW="3797494" imgH="1365507" progId="">
                  <p:embed/>
                  <p:pic>
                    <p:nvPicPr>
                      <p:cNvPr id="4301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02200" y="1014414"/>
                        <a:ext cx="3962400" cy="1423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graphicFrame>
        <p:nvGraphicFramePr>
          <p:cNvPr id="43011" name="Object 7"/>
          <p:cNvGraphicFramePr>
            <a:graphicFrameLocks noChangeAspect="1"/>
          </p:cNvGraphicFramePr>
          <p:nvPr/>
        </p:nvGraphicFramePr>
        <p:xfrm>
          <a:off x="2305050" y="3003551"/>
          <a:ext cx="2438400" cy="1039813"/>
        </p:xfrm>
        <a:graphic>
          <a:graphicData uri="http://schemas.openxmlformats.org/presentationml/2006/ole">
            <mc:AlternateContent xmlns:mc="http://schemas.openxmlformats.org/markup-compatibility/2006">
              <mc:Choice xmlns:v="urn:schemas-microsoft-com:vml" Requires="v">
                <p:oleObj name="Ulead Image Editor Image" r:id="rId6" imgW="1935320" imgH="825870" progId="">
                  <p:embed/>
                </p:oleObj>
              </mc:Choice>
              <mc:Fallback>
                <p:oleObj name="Ulead Image Editor Image" r:id="rId6" imgW="1935320" imgH="825870" progId="">
                  <p:embed/>
                  <p:pic>
                    <p:nvPicPr>
                      <p:cNvPr id="43011" name="Object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305050" y="3003551"/>
                        <a:ext cx="2438400" cy="103981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graphicFrame>
        <p:nvGraphicFramePr>
          <p:cNvPr id="43012" name="Object 8"/>
          <p:cNvGraphicFramePr>
            <a:graphicFrameLocks noChangeAspect="1"/>
          </p:cNvGraphicFramePr>
          <p:nvPr/>
        </p:nvGraphicFramePr>
        <p:xfrm>
          <a:off x="5024438" y="2690814"/>
          <a:ext cx="3878262" cy="1423987"/>
        </p:xfrm>
        <a:graphic>
          <a:graphicData uri="http://schemas.openxmlformats.org/presentationml/2006/ole">
            <mc:AlternateContent xmlns:mc="http://schemas.openxmlformats.org/markup-compatibility/2006">
              <mc:Choice xmlns:v="urn:schemas-microsoft-com:vml" Requires="v">
                <p:oleObj name="Ulead Image Editor Image" r:id="rId8" imgW="3788672" imgH="1392821" progId="">
                  <p:embed/>
                </p:oleObj>
              </mc:Choice>
              <mc:Fallback>
                <p:oleObj name="Ulead Image Editor Image" r:id="rId8" imgW="3788672" imgH="1392821" progId="">
                  <p:embed/>
                  <p:pic>
                    <p:nvPicPr>
                      <p:cNvPr id="43012" name="Object 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024438" y="2690814"/>
                        <a:ext cx="3878262" cy="142398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graphicFrame>
        <p:nvGraphicFramePr>
          <p:cNvPr id="43013" name="Object 9"/>
          <p:cNvGraphicFramePr>
            <a:graphicFrameLocks noChangeAspect="1"/>
          </p:cNvGraphicFramePr>
          <p:nvPr/>
        </p:nvGraphicFramePr>
        <p:xfrm>
          <a:off x="2257426" y="4741863"/>
          <a:ext cx="2798763" cy="1077912"/>
        </p:xfrm>
        <a:graphic>
          <a:graphicData uri="http://schemas.openxmlformats.org/presentationml/2006/ole">
            <mc:AlternateContent xmlns:mc="http://schemas.openxmlformats.org/markup-compatibility/2006">
              <mc:Choice xmlns:v="urn:schemas-microsoft-com:vml" Requires="v">
                <p:oleObj name="Ulead Image Editor Image" r:id="rId10" imgW="2301050" imgH="886669" progId="">
                  <p:embed/>
                </p:oleObj>
              </mc:Choice>
              <mc:Fallback>
                <p:oleObj name="Ulead Image Editor Image" r:id="rId10" imgW="2301050" imgH="886669" progId="">
                  <p:embed/>
                  <p:pic>
                    <p:nvPicPr>
                      <p:cNvPr id="43013" name="Object 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257426" y="4741863"/>
                        <a:ext cx="2798763" cy="107791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graphicFrame>
        <p:nvGraphicFramePr>
          <p:cNvPr id="43014" name="Object 10"/>
          <p:cNvGraphicFramePr>
            <a:graphicFrameLocks noChangeAspect="1"/>
          </p:cNvGraphicFramePr>
          <p:nvPr/>
        </p:nvGraphicFramePr>
        <p:xfrm>
          <a:off x="5110164" y="4419601"/>
          <a:ext cx="3767137" cy="1749425"/>
        </p:xfrm>
        <a:graphic>
          <a:graphicData uri="http://schemas.openxmlformats.org/presentationml/2006/ole">
            <mc:AlternateContent xmlns:mc="http://schemas.openxmlformats.org/markup-compatibility/2006">
              <mc:Choice xmlns:v="urn:schemas-microsoft-com:vml" Requires="v">
                <p:oleObj name="Ulead Image Editor Image" r:id="rId12" imgW="3880112" imgH="1758551" progId="">
                  <p:embed/>
                </p:oleObj>
              </mc:Choice>
              <mc:Fallback>
                <p:oleObj name="Ulead Image Editor Image" r:id="rId12" imgW="3880112" imgH="1758551" progId="">
                  <p:embed/>
                  <p:pic>
                    <p:nvPicPr>
                      <p:cNvPr id="43014" name="Object 10"/>
                      <p:cNvPicPr>
                        <a:picLocks noChangeAspect="1" noChangeArrowheads="1"/>
                      </p:cNvPicPr>
                      <p:nvPr/>
                    </p:nvPicPr>
                    <p:blipFill>
                      <a:blip r:embed="rId13">
                        <a:extLst>
                          <a:ext uri="{28A0092B-C50C-407E-A947-70E740481C1C}">
                            <a14:useLocalDpi xmlns:a14="http://schemas.microsoft.com/office/drawing/2010/main" val="0"/>
                          </a:ext>
                        </a:extLst>
                      </a:blip>
                      <a:srcRect r="2356"/>
                      <a:stretch>
                        <a:fillRect/>
                      </a:stretch>
                    </p:blipFill>
                    <p:spPr bwMode="auto">
                      <a:xfrm>
                        <a:off x="5110164" y="4419601"/>
                        <a:ext cx="3767137" cy="17494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pic>
        <p:nvPicPr>
          <p:cNvPr id="43015" name="Picture 13"/>
          <p:cNvPicPr>
            <a:picLocks noChangeAspect="1" noChangeArrowheads="1"/>
          </p:cNvPicPr>
          <p:nvPr/>
        </p:nvPicPr>
        <p:blipFill>
          <a:blip r:embed="rId14">
            <a:lum bright="70000" contrast="-70000"/>
            <a:extLst>
              <a:ext uri="{28A0092B-C50C-407E-A947-70E740481C1C}">
                <a14:useLocalDpi xmlns:a14="http://schemas.microsoft.com/office/drawing/2010/main" val="0"/>
              </a:ext>
            </a:extLst>
          </a:blip>
          <a:srcRect/>
          <a:stretch>
            <a:fillRect/>
          </a:stretch>
        </p:blipFill>
        <p:spPr bwMode="auto">
          <a:xfrm>
            <a:off x="9613901" y="6697664"/>
            <a:ext cx="1033463" cy="134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016" name="Text Box 14"/>
          <p:cNvSpPr txBox="1">
            <a:spLocks noChangeArrowheads="1"/>
          </p:cNvSpPr>
          <p:nvPr/>
        </p:nvSpPr>
        <p:spPr bwMode="auto">
          <a:xfrm>
            <a:off x="6934201" y="533400"/>
            <a:ext cx="246697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1600" b="1">
                <a:solidFill>
                  <a:srgbClr val="009900"/>
                </a:solidFill>
              </a:rPr>
              <a:t>Electric Field </a:t>
            </a:r>
            <a:r>
              <a:rPr lang="en-US" altLang="en-US" sz="1600" b="1">
                <a:solidFill>
                  <a:srgbClr val="009900"/>
                </a:solidFill>
                <a:sym typeface="Symbol" charset="2"/>
              </a:rPr>
              <a:t></a:t>
            </a:r>
            <a:r>
              <a:rPr lang="en-US" altLang="en-US" sz="1600" b="1">
                <a:solidFill>
                  <a:srgbClr val="009900"/>
                </a:solidFill>
              </a:rPr>
              <a:t> 1kV/cm</a:t>
            </a:r>
          </a:p>
        </p:txBody>
      </p:sp>
      <p:sp>
        <p:nvSpPr>
          <p:cNvPr id="43017" name="Footer Placeholder 13"/>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000"/>
              <a:t>W. Riegler/CERN</a:t>
            </a:r>
          </a:p>
        </p:txBody>
      </p:sp>
      <p:sp>
        <p:nvSpPr>
          <p:cNvPr id="43018" name="Slide Number Placeholder 12"/>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fld id="{2FFEF69F-5FFD-EC47-9985-1F193D531D47}" type="slidenum">
              <a:rPr lang="en-US" altLang="en-US" sz="1000"/>
              <a:pPr>
                <a:spcBef>
                  <a:spcPct val="0"/>
                </a:spcBef>
                <a:buFontTx/>
                <a:buNone/>
              </a:pPr>
              <a:t>17</a:t>
            </a:fld>
            <a:endParaRPr lang="en-US" altLang="en-US" sz="1000"/>
          </a:p>
        </p:txBody>
      </p:sp>
      <p:sp>
        <p:nvSpPr>
          <p:cNvPr id="43019" name="Text Box 2"/>
          <p:cNvSpPr txBox="1">
            <a:spLocks noChangeArrowheads="1"/>
          </p:cNvSpPr>
          <p:nvPr/>
        </p:nvSpPr>
        <p:spPr bwMode="auto">
          <a:xfrm>
            <a:off x="1524000" y="1"/>
            <a:ext cx="9144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n-US" altLang="en-US" sz="2800" b="1">
                <a:solidFill>
                  <a:srgbClr val="FF0000"/>
                </a:solidFill>
              </a:rPr>
              <a:t>Drift Chambers, typical Geometries</a:t>
            </a:r>
            <a:endParaRPr lang="en-US" altLang="en-US" sz="2800" b="1">
              <a:solidFill>
                <a:srgbClr val="FF0000"/>
              </a:solidFill>
              <a:sym typeface="Symbol" charset="2"/>
            </a:endParaRPr>
          </a:p>
        </p:txBody>
      </p:sp>
      <p:sp>
        <p:nvSpPr>
          <p:cNvPr id="43020" name="Rectangle 13"/>
          <p:cNvSpPr>
            <a:spLocks noChangeArrowheads="1"/>
          </p:cNvSpPr>
          <p:nvPr/>
        </p:nvSpPr>
        <p:spPr bwMode="auto">
          <a:xfrm>
            <a:off x="1676400" y="6172201"/>
            <a:ext cx="45720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1200">
                <a:latin typeface="Times New Roman" charset="0"/>
                <a:ea typeface="Times New Roman" charset="0"/>
                <a:cs typeface="Times New Roman" charset="0"/>
              </a:rPr>
              <a:t>U.Becker Instr. of HEP, Vol#9, p516 World Scientific (1992) ed F.Sauli</a:t>
            </a:r>
            <a:endParaRPr lang="en-US" altLang="en-US" sz="120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5" name="Picture 4"/>
          <p:cNvPicPr>
            <a:picLocks noChangeAspect="1" noChangeArrowheads="1"/>
          </p:cNvPicPr>
          <p:nvPr/>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9613901" y="6697664"/>
            <a:ext cx="1033463" cy="134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226" name="AutoShape 6"/>
          <p:cNvSpPr>
            <a:spLocks noChangeArrowheads="1"/>
          </p:cNvSpPr>
          <p:nvPr/>
        </p:nvSpPr>
        <p:spPr bwMode="auto">
          <a:xfrm>
            <a:off x="1884363" y="4572000"/>
            <a:ext cx="3886200" cy="457200"/>
          </a:xfrm>
          <a:prstGeom prst="parallelogram">
            <a:avLst>
              <a:gd name="adj" fmla="val 113255"/>
            </a:avLst>
          </a:prstGeom>
          <a:noFill/>
          <a:ln w="12700">
            <a:solidFill>
              <a:schemeClr val="bg2"/>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n-US" altLang="en-US" sz="1800"/>
          </a:p>
        </p:txBody>
      </p:sp>
      <p:sp>
        <p:nvSpPr>
          <p:cNvPr id="52227" name="Rectangle 7"/>
          <p:cNvSpPr>
            <a:spLocks noChangeArrowheads="1"/>
          </p:cNvSpPr>
          <p:nvPr/>
        </p:nvSpPr>
        <p:spPr bwMode="auto">
          <a:xfrm>
            <a:off x="2417763" y="3200400"/>
            <a:ext cx="3352800" cy="1371600"/>
          </a:xfrm>
          <a:prstGeom prst="rect">
            <a:avLst/>
          </a:prstGeom>
          <a:noFill/>
          <a:ln w="12700">
            <a:solidFill>
              <a:schemeClr val="bg2"/>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n-US" altLang="en-US" sz="1800"/>
          </a:p>
        </p:txBody>
      </p:sp>
      <p:sp>
        <p:nvSpPr>
          <p:cNvPr id="52228" name="Line 8"/>
          <p:cNvSpPr>
            <a:spLocks noChangeShapeType="1"/>
          </p:cNvSpPr>
          <p:nvPr/>
        </p:nvSpPr>
        <p:spPr bwMode="auto">
          <a:xfrm flipV="1">
            <a:off x="1884363" y="4495800"/>
            <a:ext cx="0" cy="533400"/>
          </a:xfrm>
          <a:prstGeom prst="line">
            <a:avLst/>
          </a:prstGeom>
          <a:noFill/>
          <a:ln w="28575">
            <a:solidFill>
              <a:schemeClr val="tx1"/>
            </a:solidFill>
            <a:round/>
            <a:headEnd type="none" w="sm" len="sm"/>
            <a:tailEnd type="triangle" w="med" len="med"/>
          </a:ln>
          <a:extLst>
            <a:ext uri="{909E8E84-426E-40DD-AFC4-6F175D3DCCD1}">
              <a14:hiddenFill xmlns:a14="http://schemas.microsoft.com/office/drawing/2010/main">
                <a:noFill/>
              </a14:hiddenFill>
            </a:ext>
          </a:extLst>
        </p:spPr>
        <p:txBody>
          <a:bodyPr wrap="none" lIns="92075" tIns="46038" rIns="92075" bIns="46038" anchor="ctr"/>
          <a:lstStyle/>
          <a:p>
            <a:endParaRPr lang="en-GB"/>
          </a:p>
        </p:txBody>
      </p:sp>
      <p:sp>
        <p:nvSpPr>
          <p:cNvPr id="52229" name="Line 9"/>
          <p:cNvSpPr>
            <a:spLocks noChangeShapeType="1"/>
          </p:cNvSpPr>
          <p:nvPr/>
        </p:nvSpPr>
        <p:spPr bwMode="auto">
          <a:xfrm flipV="1">
            <a:off x="1884363" y="5029200"/>
            <a:ext cx="533400" cy="0"/>
          </a:xfrm>
          <a:prstGeom prst="line">
            <a:avLst/>
          </a:prstGeom>
          <a:noFill/>
          <a:ln w="28575">
            <a:solidFill>
              <a:schemeClr val="tx1"/>
            </a:solidFill>
            <a:round/>
            <a:headEnd type="none" w="sm" len="sm"/>
            <a:tailEnd type="triangle" w="med" len="med"/>
          </a:ln>
          <a:extLst>
            <a:ext uri="{909E8E84-426E-40DD-AFC4-6F175D3DCCD1}">
              <a14:hiddenFill xmlns:a14="http://schemas.microsoft.com/office/drawing/2010/main">
                <a:noFill/>
              </a14:hiddenFill>
            </a:ext>
          </a:extLst>
        </p:spPr>
        <p:txBody>
          <a:bodyPr wrap="none" lIns="92075" tIns="46038" rIns="92075" bIns="46038" anchor="ctr"/>
          <a:lstStyle/>
          <a:p>
            <a:endParaRPr lang="en-GB"/>
          </a:p>
        </p:txBody>
      </p:sp>
      <p:sp>
        <p:nvSpPr>
          <p:cNvPr id="52230" name="Line 10"/>
          <p:cNvSpPr>
            <a:spLocks noChangeShapeType="1"/>
          </p:cNvSpPr>
          <p:nvPr/>
        </p:nvSpPr>
        <p:spPr bwMode="auto">
          <a:xfrm flipV="1">
            <a:off x="1884363" y="4724400"/>
            <a:ext cx="381000" cy="304800"/>
          </a:xfrm>
          <a:prstGeom prst="line">
            <a:avLst/>
          </a:prstGeom>
          <a:noFill/>
          <a:ln w="28575">
            <a:solidFill>
              <a:schemeClr val="tx1"/>
            </a:solidFill>
            <a:round/>
            <a:headEnd type="none" w="sm" len="sm"/>
            <a:tailEnd type="triangle" w="med" len="med"/>
          </a:ln>
          <a:extLst>
            <a:ext uri="{909E8E84-426E-40DD-AFC4-6F175D3DCCD1}">
              <a14:hiddenFill xmlns:a14="http://schemas.microsoft.com/office/drawing/2010/main">
                <a:noFill/>
              </a14:hiddenFill>
            </a:ext>
          </a:extLst>
        </p:spPr>
        <p:txBody>
          <a:bodyPr wrap="none" lIns="92075" tIns="46038" rIns="92075" bIns="46038" anchor="ctr"/>
          <a:lstStyle/>
          <a:p>
            <a:endParaRPr lang="en-GB"/>
          </a:p>
        </p:txBody>
      </p:sp>
      <p:sp>
        <p:nvSpPr>
          <p:cNvPr id="52231" name="Text Box 11"/>
          <p:cNvSpPr txBox="1">
            <a:spLocks noChangeArrowheads="1"/>
          </p:cNvSpPr>
          <p:nvPr/>
        </p:nvSpPr>
        <p:spPr bwMode="auto">
          <a:xfrm>
            <a:off x="1524000" y="4449763"/>
            <a:ext cx="2857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lIns="92075" tIns="46038" rIns="92075" bIns="46038">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600" b="1">
                <a:latin typeface="Times New Roman" charset="0"/>
              </a:rPr>
              <a:t>y</a:t>
            </a:r>
          </a:p>
        </p:txBody>
      </p:sp>
      <p:sp>
        <p:nvSpPr>
          <p:cNvPr id="52232" name="Text Box 12"/>
          <p:cNvSpPr txBox="1">
            <a:spLocks noChangeArrowheads="1"/>
          </p:cNvSpPr>
          <p:nvPr/>
        </p:nvSpPr>
        <p:spPr bwMode="auto">
          <a:xfrm>
            <a:off x="1960563" y="4978400"/>
            <a:ext cx="277320" cy="339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lIns="92075" tIns="46038" rIns="92075" bIns="46038">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600" b="1">
                <a:latin typeface="Times New Roman" charset="0"/>
              </a:rPr>
              <a:t>z</a:t>
            </a:r>
          </a:p>
        </p:txBody>
      </p:sp>
      <p:sp>
        <p:nvSpPr>
          <p:cNvPr id="52233" name="Text Box 13"/>
          <p:cNvSpPr txBox="1">
            <a:spLocks noChangeArrowheads="1"/>
          </p:cNvSpPr>
          <p:nvPr/>
        </p:nvSpPr>
        <p:spPr bwMode="auto">
          <a:xfrm>
            <a:off x="2189163" y="4597400"/>
            <a:ext cx="2857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lIns="92075" tIns="46038" rIns="92075" bIns="46038">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600" b="1">
                <a:latin typeface="Times New Roman" charset="0"/>
              </a:rPr>
              <a:t>x</a:t>
            </a:r>
          </a:p>
        </p:txBody>
      </p:sp>
      <p:sp>
        <p:nvSpPr>
          <p:cNvPr id="52234" name="Line 14"/>
          <p:cNvSpPr>
            <a:spLocks noChangeShapeType="1"/>
          </p:cNvSpPr>
          <p:nvPr/>
        </p:nvSpPr>
        <p:spPr bwMode="auto">
          <a:xfrm flipH="1" flipV="1">
            <a:off x="2722563" y="2667000"/>
            <a:ext cx="1524000" cy="2743200"/>
          </a:xfrm>
          <a:prstGeom prst="line">
            <a:avLst/>
          </a:prstGeom>
          <a:noFill/>
          <a:ln w="28575">
            <a:solidFill>
              <a:srgbClr val="FF3300"/>
            </a:solidFill>
            <a:prstDash val="sysDot"/>
            <a:round/>
            <a:headEnd type="none" w="sm" len="sm"/>
            <a:tailEnd type="arrow" w="med" len="med"/>
          </a:ln>
          <a:extLst>
            <a:ext uri="{909E8E84-426E-40DD-AFC4-6F175D3DCCD1}">
              <a14:hiddenFill xmlns:a14="http://schemas.microsoft.com/office/drawing/2010/main">
                <a:noFill/>
              </a14:hiddenFill>
            </a:ext>
          </a:extLst>
        </p:spPr>
        <p:txBody>
          <a:bodyPr wrap="none" lIns="92075" tIns="46038" rIns="92075" bIns="46038" anchor="ctr"/>
          <a:lstStyle/>
          <a:p>
            <a:endParaRPr lang="en-GB"/>
          </a:p>
        </p:txBody>
      </p:sp>
      <p:sp>
        <p:nvSpPr>
          <p:cNvPr id="52235" name="Line 15"/>
          <p:cNvSpPr>
            <a:spLocks noChangeShapeType="1"/>
          </p:cNvSpPr>
          <p:nvPr/>
        </p:nvSpPr>
        <p:spPr bwMode="auto">
          <a:xfrm flipV="1">
            <a:off x="5237163" y="3276600"/>
            <a:ext cx="533400" cy="4572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lIns="92075" tIns="46038" rIns="92075" bIns="46038" anchor="ctr"/>
          <a:lstStyle/>
          <a:p>
            <a:endParaRPr lang="en-GB"/>
          </a:p>
        </p:txBody>
      </p:sp>
      <p:sp>
        <p:nvSpPr>
          <p:cNvPr id="52236" name="Line 16"/>
          <p:cNvSpPr>
            <a:spLocks noChangeShapeType="1"/>
          </p:cNvSpPr>
          <p:nvPr/>
        </p:nvSpPr>
        <p:spPr bwMode="auto">
          <a:xfrm flipV="1">
            <a:off x="5237163" y="3352800"/>
            <a:ext cx="533400" cy="4572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lIns="92075" tIns="46038" rIns="92075" bIns="46038" anchor="ctr"/>
          <a:lstStyle/>
          <a:p>
            <a:endParaRPr lang="en-GB"/>
          </a:p>
        </p:txBody>
      </p:sp>
      <p:sp>
        <p:nvSpPr>
          <p:cNvPr id="52237" name="Line 17"/>
          <p:cNvSpPr>
            <a:spLocks noChangeShapeType="1"/>
          </p:cNvSpPr>
          <p:nvPr/>
        </p:nvSpPr>
        <p:spPr bwMode="auto">
          <a:xfrm flipV="1">
            <a:off x="5237163" y="3429000"/>
            <a:ext cx="533400" cy="4572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lIns="92075" tIns="46038" rIns="92075" bIns="46038" anchor="ctr"/>
          <a:lstStyle/>
          <a:p>
            <a:endParaRPr lang="en-GB"/>
          </a:p>
        </p:txBody>
      </p:sp>
      <p:sp>
        <p:nvSpPr>
          <p:cNvPr id="52238" name="Line 18"/>
          <p:cNvSpPr>
            <a:spLocks noChangeShapeType="1"/>
          </p:cNvSpPr>
          <p:nvPr/>
        </p:nvSpPr>
        <p:spPr bwMode="auto">
          <a:xfrm flipV="1">
            <a:off x="5237163" y="3505200"/>
            <a:ext cx="533400" cy="4572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lIns="92075" tIns="46038" rIns="92075" bIns="46038" anchor="ctr"/>
          <a:lstStyle/>
          <a:p>
            <a:endParaRPr lang="en-GB"/>
          </a:p>
        </p:txBody>
      </p:sp>
      <p:sp>
        <p:nvSpPr>
          <p:cNvPr id="52239" name="Line 19"/>
          <p:cNvSpPr>
            <a:spLocks noChangeShapeType="1"/>
          </p:cNvSpPr>
          <p:nvPr/>
        </p:nvSpPr>
        <p:spPr bwMode="auto">
          <a:xfrm flipV="1">
            <a:off x="5237163" y="3581400"/>
            <a:ext cx="533400" cy="4572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lIns="92075" tIns="46038" rIns="92075" bIns="46038" anchor="ctr"/>
          <a:lstStyle/>
          <a:p>
            <a:endParaRPr lang="en-GB"/>
          </a:p>
        </p:txBody>
      </p:sp>
      <p:sp>
        <p:nvSpPr>
          <p:cNvPr id="52240" name="Line 20"/>
          <p:cNvSpPr>
            <a:spLocks noChangeShapeType="1"/>
          </p:cNvSpPr>
          <p:nvPr/>
        </p:nvSpPr>
        <p:spPr bwMode="auto">
          <a:xfrm flipV="1">
            <a:off x="5237163" y="3657600"/>
            <a:ext cx="533400" cy="4572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lIns="92075" tIns="46038" rIns="92075" bIns="46038" anchor="ctr"/>
          <a:lstStyle/>
          <a:p>
            <a:endParaRPr lang="en-GB"/>
          </a:p>
        </p:txBody>
      </p:sp>
      <p:sp>
        <p:nvSpPr>
          <p:cNvPr id="52241" name="Line 21"/>
          <p:cNvSpPr>
            <a:spLocks noChangeShapeType="1"/>
          </p:cNvSpPr>
          <p:nvPr/>
        </p:nvSpPr>
        <p:spPr bwMode="auto">
          <a:xfrm flipV="1">
            <a:off x="5237163" y="3733800"/>
            <a:ext cx="533400" cy="4572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lIns="92075" tIns="46038" rIns="92075" bIns="46038" anchor="ctr"/>
          <a:lstStyle/>
          <a:p>
            <a:endParaRPr lang="en-GB"/>
          </a:p>
        </p:txBody>
      </p:sp>
      <p:sp>
        <p:nvSpPr>
          <p:cNvPr id="52242" name="Line 22"/>
          <p:cNvSpPr>
            <a:spLocks noChangeShapeType="1"/>
          </p:cNvSpPr>
          <p:nvPr/>
        </p:nvSpPr>
        <p:spPr bwMode="auto">
          <a:xfrm flipV="1">
            <a:off x="5237163" y="3810000"/>
            <a:ext cx="533400" cy="4572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lIns="92075" tIns="46038" rIns="92075" bIns="46038" anchor="ctr"/>
          <a:lstStyle/>
          <a:p>
            <a:endParaRPr lang="en-GB"/>
          </a:p>
        </p:txBody>
      </p:sp>
      <p:sp>
        <p:nvSpPr>
          <p:cNvPr id="52243" name="Line 23"/>
          <p:cNvSpPr>
            <a:spLocks noChangeShapeType="1"/>
          </p:cNvSpPr>
          <p:nvPr/>
        </p:nvSpPr>
        <p:spPr bwMode="auto">
          <a:xfrm flipV="1">
            <a:off x="5237163" y="3886200"/>
            <a:ext cx="533400" cy="4572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lIns="92075" tIns="46038" rIns="92075" bIns="46038" anchor="ctr"/>
          <a:lstStyle/>
          <a:p>
            <a:endParaRPr lang="en-GB"/>
          </a:p>
        </p:txBody>
      </p:sp>
      <p:sp>
        <p:nvSpPr>
          <p:cNvPr id="52244" name="Line 24"/>
          <p:cNvSpPr>
            <a:spLocks noChangeShapeType="1"/>
          </p:cNvSpPr>
          <p:nvPr/>
        </p:nvSpPr>
        <p:spPr bwMode="auto">
          <a:xfrm flipV="1">
            <a:off x="5237163" y="3962400"/>
            <a:ext cx="533400" cy="4572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lIns="92075" tIns="46038" rIns="92075" bIns="46038" anchor="ctr"/>
          <a:lstStyle/>
          <a:p>
            <a:endParaRPr lang="en-GB"/>
          </a:p>
        </p:txBody>
      </p:sp>
      <p:sp>
        <p:nvSpPr>
          <p:cNvPr id="52245" name="Line 25"/>
          <p:cNvSpPr>
            <a:spLocks noChangeShapeType="1"/>
          </p:cNvSpPr>
          <p:nvPr/>
        </p:nvSpPr>
        <p:spPr bwMode="auto">
          <a:xfrm flipV="1">
            <a:off x="5237163" y="4038600"/>
            <a:ext cx="533400" cy="4572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lIns="92075" tIns="46038" rIns="92075" bIns="46038" anchor="ctr"/>
          <a:lstStyle/>
          <a:p>
            <a:endParaRPr lang="en-GB"/>
          </a:p>
        </p:txBody>
      </p:sp>
      <p:sp>
        <p:nvSpPr>
          <p:cNvPr id="52246" name="Line 26"/>
          <p:cNvSpPr>
            <a:spLocks noChangeShapeType="1"/>
          </p:cNvSpPr>
          <p:nvPr/>
        </p:nvSpPr>
        <p:spPr bwMode="auto">
          <a:xfrm flipV="1">
            <a:off x="5237163" y="4114800"/>
            <a:ext cx="533400" cy="4572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lIns="92075" tIns="46038" rIns="92075" bIns="46038" anchor="ctr"/>
          <a:lstStyle/>
          <a:p>
            <a:endParaRPr lang="en-GB"/>
          </a:p>
        </p:txBody>
      </p:sp>
      <p:sp>
        <p:nvSpPr>
          <p:cNvPr id="52247" name="Line 27"/>
          <p:cNvSpPr>
            <a:spLocks noChangeShapeType="1"/>
          </p:cNvSpPr>
          <p:nvPr/>
        </p:nvSpPr>
        <p:spPr bwMode="auto">
          <a:xfrm flipV="1">
            <a:off x="5237163" y="4191000"/>
            <a:ext cx="533400" cy="4572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lIns="92075" tIns="46038" rIns="92075" bIns="46038" anchor="ctr"/>
          <a:lstStyle/>
          <a:p>
            <a:endParaRPr lang="en-GB"/>
          </a:p>
        </p:txBody>
      </p:sp>
      <p:sp>
        <p:nvSpPr>
          <p:cNvPr id="52248" name="Line 28"/>
          <p:cNvSpPr>
            <a:spLocks noChangeShapeType="1"/>
          </p:cNvSpPr>
          <p:nvPr/>
        </p:nvSpPr>
        <p:spPr bwMode="auto">
          <a:xfrm flipV="1">
            <a:off x="5237163" y="4267200"/>
            <a:ext cx="533400" cy="4572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lIns="92075" tIns="46038" rIns="92075" bIns="46038" anchor="ctr"/>
          <a:lstStyle/>
          <a:p>
            <a:endParaRPr lang="en-GB"/>
          </a:p>
        </p:txBody>
      </p:sp>
      <p:sp>
        <p:nvSpPr>
          <p:cNvPr id="52249" name="Line 29"/>
          <p:cNvSpPr>
            <a:spLocks noChangeShapeType="1"/>
          </p:cNvSpPr>
          <p:nvPr/>
        </p:nvSpPr>
        <p:spPr bwMode="auto">
          <a:xfrm flipV="1">
            <a:off x="5237163" y="4343400"/>
            <a:ext cx="533400" cy="4572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lIns="92075" tIns="46038" rIns="92075" bIns="46038" anchor="ctr"/>
          <a:lstStyle/>
          <a:p>
            <a:endParaRPr lang="en-GB"/>
          </a:p>
        </p:txBody>
      </p:sp>
      <p:sp>
        <p:nvSpPr>
          <p:cNvPr id="52250" name="Line 30"/>
          <p:cNvSpPr>
            <a:spLocks noChangeShapeType="1"/>
          </p:cNvSpPr>
          <p:nvPr/>
        </p:nvSpPr>
        <p:spPr bwMode="auto">
          <a:xfrm flipV="1">
            <a:off x="5237163" y="4419600"/>
            <a:ext cx="533400" cy="4572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lIns="92075" tIns="46038" rIns="92075" bIns="46038" anchor="ctr"/>
          <a:lstStyle/>
          <a:p>
            <a:endParaRPr lang="en-GB"/>
          </a:p>
        </p:txBody>
      </p:sp>
      <p:sp>
        <p:nvSpPr>
          <p:cNvPr id="52251" name="Line 31"/>
          <p:cNvSpPr>
            <a:spLocks noChangeShapeType="1"/>
          </p:cNvSpPr>
          <p:nvPr/>
        </p:nvSpPr>
        <p:spPr bwMode="auto">
          <a:xfrm flipV="1">
            <a:off x="5237163" y="4495800"/>
            <a:ext cx="533400" cy="4572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lIns="92075" tIns="46038" rIns="92075" bIns="46038" anchor="ctr"/>
          <a:lstStyle/>
          <a:p>
            <a:endParaRPr lang="en-GB"/>
          </a:p>
        </p:txBody>
      </p:sp>
      <p:grpSp>
        <p:nvGrpSpPr>
          <p:cNvPr id="52252" name="Group 32"/>
          <p:cNvGrpSpPr>
            <a:grpSpLocks/>
          </p:cNvGrpSpPr>
          <p:nvPr/>
        </p:nvGrpSpPr>
        <p:grpSpPr bwMode="auto">
          <a:xfrm>
            <a:off x="2798763" y="4216401"/>
            <a:ext cx="398462" cy="339725"/>
            <a:chOff x="871" y="2603"/>
            <a:chExt cx="251" cy="214"/>
          </a:xfrm>
        </p:grpSpPr>
        <p:sp>
          <p:nvSpPr>
            <p:cNvPr id="52284" name="Text Box 33"/>
            <p:cNvSpPr txBox="1">
              <a:spLocks noChangeArrowheads="1"/>
            </p:cNvSpPr>
            <p:nvPr/>
          </p:nvSpPr>
          <p:spPr bwMode="auto">
            <a:xfrm>
              <a:off x="919" y="2603"/>
              <a:ext cx="203" cy="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lIns="92075" tIns="46038" rIns="92075" bIns="46038">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600" b="1">
                  <a:solidFill>
                    <a:srgbClr val="FF3300"/>
                  </a:solidFill>
                  <a:latin typeface="Times New Roman" charset="0"/>
                </a:rPr>
                <a:t>E</a:t>
              </a:r>
            </a:p>
          </p:txBody>
        </p:sp>
        <p:sp>
          <p:nvSpPr>
            <p:cNvPr id="52285" name="Line 34"/>
            <p:cNvSpPr>
              <a:spLocks noChangeShapeType="1"/>
            </p:cNvSpPr>
            <p:nvPr/>
          </p:nvSpPr>
          <p:spPr bwMode="auto">
            <a:xfrm flipH="1">
              <a:off x="871" y="2635"/>
              <a:ext cx="240" cy="0"/>
            </a:xfrm>
            <a:prstGeom prst="line">
              <a:avLst/>
            </a:prstGeom>
            <a:noFill/>
            <a:ln w="19050">
              <a:solidFill>
                <a:srgbClr val="FF3300"/>
              </a:solidFill>
              <a:round/>
              <a:headEnd type="none" w="sm" len="sm"/>
              <a:tailEnd type="arrow" w="med" len="med"/>
            </a:ln>
            <a:extLst>
              <a:ext uri="{909E8E84-426E-40DD-AFC4-6F175D3DCCD1}">
                <a14:hiddenFill xmlns:a14="http://schemas.microsoft.com/office/drawing/2010/main">
                  <a:noFill/>
                </a14:hiddenFill>
              </a:ext>
            </a:extLst>
          </p:spPr>
          <p:txBody>
            <a:bodyPr wrap="none" lIns="92075" tIns="46038" rIns="92075" bIns="46038" anchor="ctr"/>
            <a:lstStyle/>
            <a:p>
              <a:endParaRPr lang="en-GB"/>
            </a:p>
          </p:txBody>
        </p:sp>
      </p:grpSp>
      <p:grpSp>
        <p:nvGrpSpPr>
          <p:cNvPr id="3" name="Group 35"/>
          <p:cNvGrpSpPr>
            <a:grpSpLocks/>
          </p:cNvGrpSpPr>
          <p:nvPr/>
        </p:nvGrpSpPr>
        <p:grpSpPr bwMode="auto">
          <a:xfrm>
            <a:off x="2798763" y="3683000"/>
            <a:ext cx="398462" cy="355600"/>
            <a:chOff x="871" y="2267"/>
            <a:chExt cx="251" cy="224"/>
          </a:xfrm>
        </p:grpSpPr>
        <p:sp>
          <p:nvSpPr>
            <p:cNvPr id="52282" name="Line 36"/>
            <p:cNvSpPr>
              <a:spLocks noChangeShapeType="1"/>
            </p:cNvSpPr>
            <p:nvPr/>
          </p:nvSpPr>
          <p:spPr bwMode="auto">
            <a:xfrm flipH="1">
              <a:off x="871" y="2491"/>
              <a:ext cx="240" cy="0"/>
            </a:xfrm>
            <a:prstGeom prst="line">
              <a:avLst/>
            </a:prstGeom>
            <a:noFill/>
            <a:ln w="19050">
              <a:solidFill>
                <a:srgbClr val="002060"/>
              </a:solidFill>
              <a:round/>
              <a:headEnd type="none" w="sm" len="sm"/>
              <a:tailEnd type="arrow" w="med" len="med"/>
            </a:ln>
            <a:extLst>
              <a:ext uri="{909E8E84-426E-40DD-AFC4-6F175D3DCCD1}">
                <a14:hiddenFill xmlns:a14="http://schemas.microsoft.com/office/drawing/2010/main">
                  <a:noFill/>
                </a14:hiddenFill>
              </a:ext>
            </a:extLst>
          </p:spPr>
          <p:txBody>
            <a:bodyPr wrap="none" lIns="92075" tIns="46038" rIns="92075" bIns="46038" anchor="ctr"/>
            <a:lstStyle/>
            <a:p>
              <a:endParaRPr lang="en-GB"/>
            </a:p>
          </p:txBody>
        </p:sp>
        <p:sp>
          <p:nvSpPr>
            <p:cNvPr id="52283" name="Text Box 37"/>
            <p:cNvSpPr txBox="1">
              <a:spLocks noChangeArrowheads="1"/>
            </p:cNvSpPr>
            <p:nvPr/>
          </p:nvSpPr>
          <p:spPr bwMode="auto">
            <a:xfrm>
              <a:off x="919" y="2267"/>
              <a:ext cx="203" cy="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lIns="92075" tIns="46038" rIns="92075" bIns="46038">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600" b="1">
                  <a:solidFill>
                    <a:srgbClr val="002060"/>
                  </a:solidFill>
                  <a:latin typeface="Times New Roman" charset="0"/>
                </a:rPr>
                <a:t>B</a:t>
              </a:r>
            </a:p>
          </p:txBody>
        </p:sp>
      </p:grpSp>
      <p:sp>
        <p:nvSpPr>
          <p:cNvPr id="52254" name="AutoShape 38"/>
          <p:cNvSpPr>
            <a:spLocks noChangeArrowheads="1"/>
          </p:cNvSpPr>
          <p:nvPr/>
        </p:nvSpPr>
        <p:spPr bwMode="auto">
          <a:xfrm>
            <a:off x="1884363" y="3200400"/>
            <a:ext cx="3886200" cy="457200"/>
          </a:xfrm>
          <a:prstGeom prst="parallelogram">
            <a:avLst>
              <a:gd name="adj" fmla="val 113255"/>
            </a:avLst>
          </a:prstGeom>
          <a:noFill/>
          <a:ln w="1905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n-US" altLang="en-US" sz="1800"/>
          </a:p>
        </p:txBody>
      </p:sp>
      <p:sp>
        <p:nvSpPr>
          <p:cNvPr id="52255" name="Rectangle 39"/>
          <p:cNvSpPr>
            <a:spLocks noChangeArrowheads="1"/>
          </p:cNvSpPr>
          <p:nvPr/>
        </p:nvSpPr>
        <p:spPr bwMode="auto">
          <a:xfrm>
            <a:off x="1884363" y="3657600"/>
            <a:ext cx="3352800" cy="1371600"/>
          </a:xfrm>
          <a:prstGeom prst="rect">
            <a:avLst/>
          </a:prstGeom>
          <a:noFill/>
          <a:ln w="1905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n-US" altLang="en-US" sz="1800"/>
          </a:p>
        </p:txBody>
      </p:sp>
      <p:sp>
        <p:nvSpPr>
          <p:cNvPr id="52256" name="Freeform 40"/>
          <p:cNvSpPr>
            <a:spLocks/>
          </p:cNvSpPr>
          <p:nvPr/>
        </p:nvSpPr>
        <p:spPr bwMode="auto">
          <a:xfrm>
            <a:off x="3024188" y="3265489"/>
            <a:ext cx="80962" cy="65087"/>
          </a:xfrm>
          <a:custGeom>
            <a:avLst/>
            <a:gdLst>
              <a:gd name="T0" fmla="*/ 2147483646 w 51"/>
              <a:gd name="T1" fmla="*/ 2147483646 h 41"/>
              <a:gd name="T2" fmla="*/ 2147483646 w 51"/>
              <a:gd name="T3" fmla="*/ 2147483646 h 41"/>
              <a:gd name="T4" fmla="*/ 2147483646 w 51"/>
              <a:gd name="T5" fmla="*/ 2147483646 h 41"/>
              <a:gd name="T6" fmla="*/ 2147483646 w 51"/>
              <a:gd name="T7" fmla="*/ 2147483646 h 41"/>
              <a:gd name="T8" fmla="*/ 2147483646 w 51"/>
              <a:gd name="T9" fmla="*/ 2147483646 h 41"/>
              <a:gd name="T10" fmla="*/ 2147483646 w 51"/>
              <a:gd name="T11" fmla="*/ 2147483646 h 41"/>
              <a:gd name="T12" fmla="*/ 2147483646 w 51"/>
              <a:gd name="T13" fmla="*/ 2147483646 h 41"/>
              <a:gd name="T14" fmla="*/ 2147483646 w 51"/>
              <a:gd name="T15" fmla="*/ 2147483646 h 41"/>
              <a:gd name="T16" fmla="*/ 2147483646 w 51"/>
              <a:gd name="T17" fmla="*/ 2147483646 h 41"/>
              <a:gd name="T18" fmla="*/ 2147483646 w 51"/>
              <a:gd name="T19" fmla="*/ 2147483646 h 41"/>
              <a:gd name="T20" fmla="*/ 2147483646 w 51"/>
              <a:gd name="T21" fmla="*/ 2147483646 h 4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1"/>
              <a:gd name="T34" fmla="*/ 0 h 41"/>
              <a:gd name="T35" fmla="*/ 51 w 51"/>
              <a:gd name="T36" fmla="*/ 41 h 4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1" h="41">
                <a:moveTo>
                  <a:pt x="32" y="10"/>
                </a:moveTo>
                <a:cubicBezTo>
                  <a:pt x="6" y="13"/>
                  <a:pt x="0" y="16"/>
                  <a:pt x="23" y="28"/>
                </a:cubicBezTo>
                <a:cubicBezTo>
                  <a:pt x="31" y="27"/>
                  <a:pt x="41" y="30"/>
                  <a:pt x="47" y="25"/>
                </a:cubicBezTo>
                <a:cubicBezTo>
                  <a:pt x="51" y="22"/>
                  <a:pt x="49" y="12"/>
                  <a:pt x="44" y="10"/>
                </a:cubicBezTo>
                <a:cubicBezTo>
                  <a:pt x="34" y="7"/>
                  <a:pt x="22" y="12"/>
                  <a:pt x="11" y="13"/>
                </a:cubicBezTo>
                <a:cubicBezTo>
                  <a:pt x="5" y="32"/>
                  <a:pt x="21" y="27"/>
                  <a:pt x="35" y="25"/>
                </a:cubicBezTo>
                <a:cubicBezTo>
                  <a:pt x="29" y="0"/>
                  <a:pt x="16" y="9"/>
                  <a:pt x="11" y="28"/>
                </a:cubicBezTo>
                <a:cubicBezTo>
                  <a:pt x="27" y="32"/>
                  <a:pt x="44" y="41"/>
                  <a:pt x="32" y="16"/>
                </a:cubicBezTo>
                <a:cubicBezTo>
                  <a:pt x="27" y="17"/>
                  <a:pt x="21" y="15"/>
                  <a:pt x="17" y="19"/>
                </a:cubicBezTo>
                <a:cubicBezTo>
                  <a:pt x="15" y="21"/>
                  <a:pt x="17" y="27"/>
                  <a:pt x="20" y="28"/>
                </a:cubicBezTo>
                <a:cubicBezTo>
                  <a:pt x="30" y="31"/>
                  <a:pt x="40" y="28"/>
                  <a:pt x="50" y="28"/>
                </a:cubicBezTo>
              </a:path>
            </a:pathLst>
          </a:custGeom>
          <a:noFill/>
          <a:ln w="19050">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p>
            <a:endParaRPr lang="en-GB"/>
          </a:p>
        </p:txBody>
      </p:sp>
      <p:sp>
        <p:nvSpPr>
          <p:cNvPr id="52257" name="Freeform 41"/>
          <p:cNvSpPr>
            <a:spLocks/>
          </p:cNvSpPr>
          <p:nvPr/>
        </p:nvSpPr>
        <p:spPr bwMode="auto">
          <a:xfrm>
            <a:off x="3941763" y="4876800"/>
            <a:ext cx="80962" cy="65088"/>
          </a:xfrm>
          <a:custGeom>
            <a:avLst/>
            <a:gdLst>
              <a:gd name="T0" fmla="*/ 2147483646 w 51"/>
              <a:gd name="T1" fmla="*/ 2147483646 h 41"/>
              <a:gd name="T2" fmla="*/ 2147483646 w 51"/>
              <a:gd name="T3" fmla="*/ 2147483646 h 41"/>
              <a:gd name="T4" fmla="*/ 2147483646 w 51"/>
              <a:gd name="T5" fmla="*/ 2147483646 h 41"/>
              <a:gd name="T6" fmla="*/ 2147483646 w 51"/>
              <a:gd name="T7" fmla="*/ 2147483646 h 41"/>
              <a:gd name="T8" fmla="*/ 2147483646 w 51"/>
              <a:gd name="T9" fmla="*/ 2147483646 h 41"/>
              <a:gd name="T10" fmla="*/ 2147483646 w 51"/>
              <a:gd name="T11" fmla="*/ 2147483646 h 41"/>
              <a:gd name="T12" fmla="*/ 2147483646 w 51"/>
              <a:gd name="T13" fmla="*/ 2147483646 h 41"/>
              <a:gd name="T14" fmla="*/ 2147483646 w 51"/>
              <a:gd name="T15" fmla="*/ 2147483646 h 41"/>
              <a:gd name="T16" fmla="*/ 2147483646 w 51"/>
              <a:gd name="T17" fmla="*/ 2147483646 h 41"/>
              <a:gd name="T18" fmla="*/ 2147483646 w 51"/>
              <a:gd name="T19" fmla="*/ 2147483646 h 41"/>
              <a:gd name="T20" fmla="*/ 2147483646 w 51"/>
              <a:gd name="T21" fmla="*/ 2147483646 h 4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1"/>
              <a:gd name="T34" fmla="*/ 0 h 41"/>
              <a:gd name="T35" fmla="*/ 51 w 51"/>
              <a:gd name="T36" fmla="*/ 41 h 4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1" h="41">
                <a:moveTo>
                  <a:pt x="32" y="10"/>
                </a:moveTo>
                <a:cubicBezTo>
                  <a:pt x="6" y="13"/>
                  <a:pt x="0" y="16"/>
                  <a:pt x="23" y="28"/>
                </a:cubicBezTo>
                <a:cubicBezTo>
                  <a:pt x="31" y="27"/>
                  <a:pt x="41" y="30"/>
                  <a:pt x="47" y="25"/>
                </a:cubicBezTo>
                <a:cubicBezTo>
                  <a:pt x="51" y="22"/>
                  <a:pt x="49" y="12"/>
                  <a:pt x="44" y="10"/>
                </a:cubicBezTo>
                <a:cubicBezTo>
                  <a:pt x="34" y="7"/>
                  <a:pt x="22" y="12"/>
                  <a:pt x="11" y="13"/>
                </a:cubicBezTo>
                <a:cubicBezTo>
                  <a:pt x="5" y="32"/>
                  <a:pt x="21" y="27"/>
                  <a:pt x="35" y="25"/>
                </a:cubicBezTo>
                <a:cubicBezTo>
                  <a:pt x="29" y="0"/>
                  <a:pt x="16" y="9"/>
                  <a:pt x="11" y="28"/>
                </a:cubicBezTo>
                <a:cubicBezTo>
                  <a:pt x="27" y="32"/>
                  <a:pt x="44" y="41"/>
                  <a:pt x="32" y="16"/>
                </a:cubicBezTo>
                <a:cubicBezTo>
                  <a:pt x="27" y="17"/>
                  <a:pt x="21" y="15"/>
                  <a:pt x="17" y="19"/>
                </a:cubicBezTo>
                <a:cubicBezTo>
                  <a:pt x="15" y="21"/>
                  <a:pt x="17" y="27"/>
                  <a:pt x="20" y="28"/>
                </a:cubicBezTo>
                <a:cubicBezTo>
                  <a:pt x="30" y="31"/>
                  <a:pt x="40" y="28"/>
                  <a:pt x="50" y="28"/>
                </a:cubicBezTo>
              </a:path>
            </a:pathLst>
          </a:custGeom>
          <a:noFill/>
          <a:ln w="19050">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p>
            <a:endParaRPr lang="en-GB"/>
          </a:p>
        </p:txBody>
      </p:sp>
      <p:sp>
        <p:nvSpPr>
          <p:cNvPr id="52258" name="Line 42"/>
          <p:cNvSpPr>
            <a:spLocks noChangeShapeType="1"/>
          </p:cNvSpPr>
          <p:nvPr/>
        </p:nvSpPr>
        <p:spPr bwMode="auto">
          <a:xfrm flipH="1">
            <a:off x="5389563" y="3276600"/>
            <a:ext cx="304800" cy="1600200"/>
          </a:xfrm>
          <a:prstGeom prst="line">
            <a:avLst/>
          </a:prstGeom>
          <a:noFill/>
          <a:ln w="28575">
            <a:solidFill>
              <a:schemeClr val="tx1"/>
            </a:solidFill>
            <a:prstDash val="sysDot"/>
            <a:round/>
            <a:headEnd type="none" w="sm" len="sm"/>
            <a:tailEnd type="none" w="sm" len="sm"/>
          </a:ln>
          <a:extLst>
            <a:ext uri="{909E8E84-426E-40DD-AFC4-6F175D3DCCD1}">
              <a14:hiddenFill xmlns:a14="http://schemas.microsoft.com/office/drawing/2010/main">
                <a:noFill/>
              </a14:hiddenFill>
            </a:ext>
          </a:extLst>
        </p:spPr>
        <p:txBody>
          <a:bodyPr wrap="none" lIns="92075" tIns="46038" rIns="92075" bIns="46038" anchor="ctr"/>
          <a:lstStyle/>
          <a:p>
            <a:endParaRPr lang="en-GB"/>
          </a:p>
        </p:txBody>
      </p:sp>
      <p:sp>
        <p:nvSpPr>
          <p:cNvPr id="52259" name="Line 43"/>
          <p:cNvSpPr>
            <a:spLocks noChangeShapeType="1"/>
          </p:cNvSpPr>
          <p:nvPr/>
        </p:nvSpPr>
        <p:spPr bwMode="auto">
          <a:xfrm>
            <a:off x="3255963" y="3429000"/>
            <a:ext cx="228600" cy="0"/>
          </a:xfrm>
          <a:prstGeom prst="line">
            <a:avLst/>
          </a:prstGeom>
          <a:noFill/>
          <a:ln w="19050">
            <a:solidFill>
              <a:srgbClr val="00BE00"/>
            </a:solidFill>
            <a:round/>
            <a:headEnd type="none" w="sm" len="sm"/>
            <a:tailEnd type="arrow" w="med" len="med"/>
          </a:ln>
          <a:extLst>
            <a:ext uri="{909E8E84-426E-40DD-AFC4-6F175D3DCCD1}">
              <a14:hiddenFill xmlns:a14="http://schemas.microsoft.com/office/drawing/2010/main">
                <a:noFill/>
              </a14:hiddenFill>
            </a:ext>
          </a:extLst>
        </p:spPr>
        <p:txBody>
          <a:bodyPr wrap="none" lIns="92075" tIns="46038" rIns="92075" bIns="46038" anchor="ctr"/>
          <a:lstStyle/>
          <a:p>
            <a:endParaRPr lang="en-GB"/>
          </a:p>
        </p:txBody>
      </p:sp>
      <p:sp>
        <p:nvSpPr>
          <p:cNvPr id="52260" name="Line 44"/>
          <p:cNvSpPr>
            <a:spLocks noChangeShapeType="1"/>
          </p:cNvSpPr>
          <p:nvPr/>
        </p:nvSpPr>
        <p:spPr bwMode="auto">
          <a:xfrm>
            <a:off x="3484563" y="3810000"/>
            <a:ext cx="228600" cy="0"/>
          </a:xfrm>
          <a:prstGeom prst="line">
            <a:avLst/>
          </a:prstGeom>
          <a:noFill/>
          <a:ln w="19050">
            <a:solidFill>
              <a:srgbClr val="00BE00"/>
            </a:solidFill>
            <a:round/>
            <a:headEnd type="none" w="sm" len="sm"/>
            <a:tailEnd type="arrow" w="med" len="med"/>
          </a:ln>
          <a:extLst>
            <a:ext uri="{909E8E84-426E-40DD-AFC4-6F175D3DCCD1}">
              <a14:hiddenFill xmlns:a14="http://schemas.microsoft.com/office/drawing/2010/main">
                <a:noFill/>
              </a14:hiddenFill>
            </a:ext>
          </a:extLst>
        </p:spPr>
        <p:txBody>
          <a:bodyPr wrap="none" lIns="92075" tIns="46038" rIns="92075" bIns="46038" anchor="ctr"/>
          <a:lstStyle/>
          <a:p>
            <a:endParaRPr lang="en-GB"/>
          </a:p>
        </p:txBody>
      </p:sp>
      <p:sp>
        <p:nvSpPr>
          <p:cNvPr id="52261" name="Line 45"/>
          <p:cNvSpPr>
            <a:spLocks noChangeShapeType="1"/>
          </p:cNvSpPr>
          <p:nvPr/>
        </p:nvSpPr>
        <p:spPr bwMode="auto">
          <a:xfrm>
            <a:off x="3636963" y="4114800"/>
            <a:ext cx="228600" cy="0"/>
          </a:xfrm>
          <a:prstGeom prst="line">
            <a:avLst/>
          </a:prstGeom>
          <a:noFill/>
          <a:ln w="19050">
            <a:solidFill>
              <a:srgbClr val="00BE00"/>
            </a:solidFill>
            <a:round/>
            <a:headEnd type="none" w="sm" len="sm"/>
            <a:tailEnd type="arrow" w="med" len="med"/>
          </a:ln>
          <a:extLst>
            <a:ext uri="{909E8E84-426E-40DD-AFC4-6F175D3DCCD1}">
              <a14:hiddenFill xmlns:a14="http://schemas.microsoft.com/office/drawing/2010/main">
                <a:noFill/>
              </a14:hiddenFill>
            </a:ext>
          </a:extLst>
        </p:spPr>
        <p:txBody>
          <a:bodyPr wrap="none" lIns="92075" tIns="46038" rIns="92075" bIns="46038" anchor="ctr"/>
          <a:lstStyle/>
          <a:p>
            <a:endParaRPr lang="en-GB"/>
          </a:p>
        </p:txBody>
      </p:sp>
      <p:sp>
        <p:nvSpPr>
          <p:cNvPr id="52262" name="Line 46"/>
          <p:cNvSpPr>
            <a:spLocks noChangeShapeType="1"/>
          </p:cNvSpPr>
          <p:nvPr/>
        </p:nvSpPr>
        <p:spPr bwMode="auto">
          <a:xfrm>
            <a:off x="3865563" y="4419600"/>
            <a:ext cx="228600" cy="0"/>
          </a:xfrm>
          <a:prstGeom prst="line">
            <a:avLst/>
          </a:prstGeom>
          <a:noFill/>
          <a:ln w="19050">
            <a:solidFill>
              <a:srgbClr val="00BE00"/>
            </a:solidFill>
            <a:round/>
            <a:headEnd type="none" w="sm" len="sm"/>
            <a:tailEnd type="arrow" w="med" len="med"/>
          </a:ln>
          <a:extLst>
            <a:ext uri="{909E8E84-426E-40DD-AFC4-6F175D3DCCD1}">
              <a14:hiddenFill xmlns:a14="http://schemas.microsoft.com/office/drawing/2010/main">
                <a:noFill/>
              </a14:hiddenFill>
            </a:ext>
          </a:extLst>
        </p:spPr>
        <p:txBody>
          <a:bodyPr wrap="none" lIns="92075" tIns="46038" rIns="92075" bIns="46038" anchor="ctr"/>
          <a:lstStyle/>
          <a:p>
            <a:endParaRPr lang="en-GB"/>
          </a:p>
        </p:txBody>
      </p:sp>
      <p:sp>
        <p:nvSpPr>
          <p:cNvPr id="52263" name="Line 47"/>
          <p:cNvSpPr>
            <a:spLocks noChangeShapeType="1"/>
          </p:cNvSpPr>
          <p:nvPr/>
        </p:nvSpPr>
        <p:spPr bwMode="auto">
          <a:xfrm>
            <a:off x="4017963" y="4800600"/>
            <a:ext cx="228600" cy="0"/>
          </a:xfrm>
          <a:prstGeom prst="line">
            <a:avLst/>
          </a:prstGeom>
          <a:noFill/>
          <a:ln w="19050">
            <a:solidFill>
              <a:srgbClr val="00BE00"/>
            </a:solidFill>
            <a:round/>
            <a:headEnd type="none" w="sm" len="sm"/>
            <a:tailEnd type="arrow" w="med" len="med"/>
          </a:ln>
          <a:extLst>
            <a:ext uri="{909E8E84-426E-40DD-AFC4-6F175D3DCCD1}">
              <a14:hiddenFill xmlns:a14="http://schemas.microsoft.com/office/drawing/2010/main">
                <a:noFill/>
              </a14:hiddenFill>
            </a:ext>
          </a:extLst>
        </p:spPr>
        <p:txBody>
          <a:bodyPr wrap="none" lIns="92075" tIns="46038" rIns="92075" bIns="46038" anchor="ctr"/>
          <a:lstStyle/>
          <a:p>
            <a:endParaRPr lang="en-GB"/>
          </a:p>
        </p:txBody>
      </p:sp>
      <p:sp>
        <p:nvSpPr>
          <p:cNvPr id="52264" name="Text Box 48"/>
          <p:cNvSpPr txBox="1">
            <a:spLocks noChangeArrowheads="1"/>
          </p:cNvSpPr>
          <p:nvPr/>
        </p:nvSpPr>
        <p:spPr bwMode="auto">
          <a:xfrm>
            <a:off x="3727451" y="3749675"/>
            <a:ext cx="5365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type="none" w="sm" len="sm"/>
                <a:tailEnd type="none" w="sm" len="sm"/>
              </a14:hiddenLine>
            </a:ext>
          </a:extLst>
        </p:spPr>
        <p:txBody>
          <a:bodyPr wrap="none" lIns="92075" tIns="46038" rIns="92075" bIns="46038">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600">
                <a:solidFill>
                  <a:srgbClr val="00BE00"/>
                </a:solidFill>
                <a:latin typeface="Times New Roman" charset="0"/>
              </a:rPr>
              <a:t>drift</a:t>
            </a:r>
          </a:p>
        </p:txBody>
      </p:sp>
      <p:sp>
        <p:nvSpPr>
          <p:cNvPr id="52265" name="Text Box 49"/>
          <p:cNvSpPr txBox="1">
            <a:spLocks noChangeArrowheads="1"/>
          </p:cNvSpPr>
          <p:nvPr/>
        </p:nvSpPr>
        <p:spPr bwMode="auto">
          <a:xfrm>
            <a:off x="2517776" y="5232400"/>
            <a:ext cx="15843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lIns="92075" tIns="46038" rIns="92075" bIns="46038">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600">
                <a:latin typeface="Comic Sans MS" charset="0"/>
              </a:rPr>
              <a:t>charged track</a:t>
            </a:r>
          </a:p>
        </p:txBody>
      </p:sp>
      <p:sp>
        <p:nvSpPr>
          <p:cNvPr id="52266" name="AutoShape 50"/>
          <p:cNvSpPr>
            <a:spLocks noChangeArrowheads="1"/>
          </p:cNvSpPr>
          <p:nvPr/>
        </p:nvSpPr>
        <p:spPr bwMode="auto">
          <a:xfrm>
            <a:off x="4114800" y="5638800"/>
            <a:ext cx="1981200" cy="585788"/>
          </a:xfrm>
          <a:prstGeom prst="wedgeRectCallout">
            <a:avLst>
              <a:gd name="adj1" fmla="val 16588"/>
              <a:gd name="adj2" fmla="val -164264"/>
            </a:avLst>
          </a:prstGeom>
          <a:solidFill>
            <a:srgbClr val="FFFFE1"/>
          </a:solidFill>
          <a:ln w="12700">
            <a:solidFill>
              <a:schemeClr val="tx1"/>
            </a:solidFill>
            <a:miter lim="800000"/>
            <a:headEnd type="none" w="sm" len="sm"/>
            <a:tailEnd type="none" w="sm" len="sm"/>
          </a:ln>
        </p:spPr>
        <p:txBody>
          <a:bodyPr lIns="92075" tIns="46038" rIns="92075" bIns="46038">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1600" b="1">
                <a:solidFill>
                  <a:srgbClr val="008000"/>
                </a:solidFill>
              </a:rPr>
              <a:t>Wire Chamber to detect the tracks</a:t>
            </a:r>
          </a:p>
        </p:txBody>
      </p:sp>
      <p:sp>
        <p:nvSpPr>
          <p:cNvPr id="52267" name="AutoShape 51"/>
          <p:cNvSpPr>
            <a:spLocks noChangeArrowheads="1"/>
          </p:cNvSpPr>
          <p:nvPr/>
        </p:nvSpPr>
        <p:spPr bwMode="auto">
          <a:xfrm>
            <a:off x="3352800" y="2590801"/>
            <a:ext cx="1981200" cy="339725"/>
          </a:xfrm>
          <a:prstGeom prst="wedgeRectCallout">
            <a:avLst>
              <a:gd name="adj1" fmla="val -32130"/>
              <a:gd name="adj2" fmla="val 117111"/>
            </a:avLst>
          </a:prstGeom>
          <a:solidFill>
            <a:srgbClr val="FFFFE1"/>
          </a:solidFill>
          <a:ln w="12700">
            <a:solidFill>
              <a:schemeClr val="tx1"/>
            </a:solidFill>
            <a:miter lim="800000"/>
            <a:headEnd type="none" w="sm" len="sm"/>
            <a:tailEnd type="none" w="sm" len="sm"/>
          </a:ln>
        </p:spPr>
        <p:txBody>
          <a:bodyPr lIns="92075" tIns="46038" rIns="92075" bIns="46038">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600">
                <a:latin typeface="Comic Sans MS" charset="0"/>
              </a:rPr>
              <a:t>gas volume</a:t>
            </a:r>
          </a:p>
        </p:txBody>
      </p:sp>
      <p:pic>
        <p:nvPicPr>
          <p:cNvPr id="52268" name="Picture 5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49720" y="533400"/>
            <a:ext cx="3135312"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269" name="Picture 5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49720" y="3699880"/>
            <a:ext cx="3097213" cy="3132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270" name="Freeform 54"/>
          <p:cNvSpPr>
            <a:spLocks/>
          </p:cNvSpPr>
          <p:nvPr/>
        </p:nvSpPr>
        <p:spPr bwMode="auto">
          <a:xfrm>
            <a:off x="3827463" y="4737100"/>
            <a:ext cx="80962" cy="65088"/>
          </a:xfrm>
          <a:custGeom>
            <a:avLst/>
            <a:gdLst>
              <a:gd name="T0" fmla="*/ 2147483646 w 51"/>
              <a:gd name="T1" fmla="*/ 2147483646 h 41"/>
              <a:gd name="T2" fmla="*/ 2147483646 w 51"/>
              <a:gd name="T3" fmla="*/ 2147483646 h 41"/>
              <a:gd name="T4" fmla="*/ 2147483646 w 51"/>
              <a:gd name="T5" fmla="*/ 2147483646 h 41"/>
              <a:gd name="T6" fmla="*/ 2147483646 w 51"/>
              <a:gd name="T7" fmla="*/ 2147483646 h 41"/>
              <a:gd name="T8" fmla="*/ 2147483646 w 51"/>
              <a:gd name="T9" fmla="*/ 2147483646 h 41"/>
              <a:gd name="T10" fmla="*/ 2147483646 w 51"/>
              <a:gd name="T11" fmla="*/ 2147483646 h 41"/>
              <a:gd name="T12" fmla="*/ 2147483646 w 51"/>
              <a:gd name="T13" fmla="*/ 2147483646 h 41"/>
              <a:gd name="T14" fmla="*/ 2147483646 w 51"/>
              <a:gd name="T15" fmla="*/ 2147483646 h 41"/>
              <a:gd name="T16" fmla="*/ 2147483646 w 51"/>
              <a:gd name="T17" fmla="*/ 2147483646 h 41"/>
              <a:gd name="T18" fmla="*/ 2147483646 w 51"/>
              <a:gd name="T19" fmla="*/ 2147483646 h 41"/>
              <a:gd name="T20" fmla="*/ 2147483646 w 51"/>
              <a:gd name="T21" fmla="*/ 2147483646 h 4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1"/>
              <a:gd name="T34" fmla="*/ 0 h 41"/>
              <a:gd name="T35" fmla="*/ 51 w 51"/>
              <a:gd name="T36" fmla="*/ 41 h 4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1" h="41">
                <a:moveTo>
                  <a:pt x="32" y="10"/>
                </a:moveTo>
                <a:cubicBezTo>
                  <a:pt x="6" y="13"/>
                  <a:pt x="0" y="16"/>
                  <a:pt x="23" y="28"/>
                </a:cubicBezTo>
                <a:cubicBezTo>
                  <a:pt x="31" y="27"/>
                  <a:pt x="41" y="30"/>
                  <a:pt x="47" y="25"/>
                </a:cubicBezTo>
                <a:cubicBezTo>
                  <a:pt x="51" y="22"/>
                  <a:pt x="49" y="12"/>
                  <a:pt x="44" y="10"/>
                </a:cubicBezTo>
                <a:cubicBezTo>
                  <a:pt x="34" y="7"/>
                  <a:pt x="22" y="12"/>
                  <a:pt x="11" y="13"/>
                </a:cubicBezTo>
                <a:cubicBezTo>
                  <a:pt x="5" y="32"/>
                  <a:pt x="21" y="27"/>
                  <a:pt x="35" y="25"/>
                </a:cubicBezTo>
                <a:cubicBezTo>
                  <a:pt x="29" y="0"/>
                  <a:pt x="16" y="9"/>
                  <a:pt x="11" y="28"/>
                </a:cubicBezTo>
                <a:cubicBezTo>
                  <a:pt x="27" y="32"/>
                  <a:pt x="44" y="41"/>
                  <a:pt x="32" y="16"/>
                </a:cubicBezTo>
                <a:cubicBezTo>
                  <a:pt x="27" y="17"/>
                  <a:pt x="21" y="15"/>
                  <a:pt x="17" y="19"/>
                </a:cubicBezTo>
                <a:cubicBezTo>
                  <a:pt x="15" y="21"/>
                  <a:pt x="17" y="27"/>
                  <a:pt x="20" y="28"/>
                </a:cubicBezTo>
                <a:cubicBezTo>
                  <a:pt x="30" y="31"/>
                  <a:pt x="40" y="28"/>
                  <a:pt x="50" y="28"/>
                </a:cubicBezTo>
              </a:path>
            </a:pathLst>
          </a:custGeom>
          <a:noFill/>
          <a:ln w="19050">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p>
            <a:endParaRPr lang="en-GB"/>
          </a:p>
        </p:txBody>
      </p:sp>
      <p:sp>
        <p:nvSpPr>
          <p:cNvPr id="52271" name="Freeform 55"/>
          <p:cNvSpPr>
            <a:spLocks/>
          </p:cNvSpPr>
          <p:nvPr/>
        </p:nvSpPr>
        <p:spPr bwMode="auto">
          <a:xfrm>
            <a:off x="3729038" y="4516439"/>
            <a:ext cx="80962" cy="65087"/>
          </a:xfrm>
          <a:custGeom>
            <a:avLst/>
            <a:gdLst>
              <a:gd name="T0" fmla="*/ 2147483646 w 51"/>
              <a:gd name="T1" fmla="*/ 2147483646 h 41"/>
              <a:gd name="T2" fmla="*/ 2147483646 w 51"/>
              <a:gd name="T3" fmla="*/ 2147483646 h 41"/>
              <a:gd name="T4" fmla="*/ 2147483646 w 51"/>
              <a:gd name="T5" fmla="*/ 2147483646 h 41"/>
              <a:gd name="T6" fmla="*/ 2147483646 w 51"/>
              <a:gd name="T7" fmla="*/ 2147483646 h 41"/>
              <a:gd name="T8" fmla="*/ 2147483646 w 51"/>
              <a:gd name="T9" fmla="*/ 2147483646 h 41"/>
              <a:gd name="T10" fmla="*/ 2147483646 w 51"/>
              <a:gd name="T11" fmla="*/ 2147483646 h 41"/>
              <a:gd name="T12" fmla="*/ 2147483646 w 51"/>
              <a:gd name="T13" fmla="*/ 2147483646 h 41"/>
              <a:gd name="T14" fmla="*/ 2147483646 w 51"/>
              <a:gd name="T15" fmla="*/ 2147483646 h 41"/>
              <a:gd name="T16" fmla="*/ 2147483646 w 51"/>
              <a:gd name="T17" fmla="*/ 2147483646 h 41"/>
              <a:gd name="T18" fmla="*/ 2147483646 w 51"/>
              <a:gd name="T19" fmla="*/ 2147483646 h 41"/>
              <a:gd name="T20" fmla="*/ 2147483646 w 51"/>
              <a:gd name="T21" fmla="*/ 2147483646 h 4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1"/>
              <a:gd name="T34" fmla="*/ 0 h 41"/>
              <a:gd name="T35" fmla="*/ 51 w 51"/>
              <a:gd name="T36" fmla="*/ 41 h 4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1" h="41">
                <a:moveTo>
                  <a:pt x="32" y="10"/>
                </a:moveTo>
                <a:cubicBezTo>
                  <a:pt x="6" y="13"/>
                  <a:pt x="0" y="16"/>
                  <a:pt x="23" y="28"/>
                </a:cubicBezTo>
                <a:cubicBezTo>
                  <a:pt x="31" y="27"/>
                  <a:pt x="41" y="30"/>
                  <a:pt x="47" y="25"/>
                </a:cubicBezTo>
                <a:cubicBezTo>
                  <a:pt x="51" y="22"/>
                  <a:pt x="49" y="12"/>
                  <a:pt x="44" y="10"/>
                </a:cubicBezTo>
                <a:cubicBezTo>
                  <a:pt x="34" y="7"/>
                  <a:pt x="22" y="12"/>
                  <a:pt x="11" y="13"/>
                </a:cubicBezTo>
                <a:cubicBezTo>
                  <a:pt x="5" y="32"/>
                  <a:pt x="21" y="27"/>
                  <a:pt x="35" y="25"/>
                </a:cubicBezTo>
                <a:cubicBezTo>
                  <a:pt x="29" y="0"/>
                  <a:pt x="16" y="9"/>
                  <a:pt x="11" y="28"/>
                </a:cubicBezTo>
                <a:cubicBezTo>
                  <a:pt x="27" y="32"/>
                  <a:pt x="44" y="41"/>
                  <a:pt x="32" y="16"/>
                </a:cubicBezTo>
                <a:cubicBezTo>
                  <a:pt x="27" y="17"/>
                  <a:pt x="21" y="15"/>
                  <a:pt x="17" y="19"/>
                </a:cubicBezTo>
                <a:cubicBezTo>
                  <a:pt x="15" y="21"/>
                  <a:pt x="17" y="27"/>
                  <a:pt x="20" y="28"/>
                </a:cubicBezTo>
                <a:cubicBezTo>
                  <a:pt x="30" y="31"/>
                  <a:pt x="40" y="28"/>
                  <a:pt x="50" y="28"/>
                </a:cubicBezTo>
              </a:path>
            </a:pathLst>
          </a:custGeom>
          <a:noFill/>
          <a:ln w="19050">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p>
            <a:endParaRPr lang="en-GB"/>
          </a:p>
        </p:txBody>
      </p:sp>
      <p:sp>
        <p:nvSpPr>
          <p:cNvPr id="52272" name="Freeform 56"/>
          <p:cNvSpPr>
            <a:spLocks/>
          </p:cNvSpPr>
          <p:nvPr/>
        </p:nvSpPr>
        <p:spPr bwMode="auto">
          <a:xfrm>
            <a:off x="3681413" y="4406900"/>
            <a:ext cx="80962" cy="65088"/>
          </a:xfrm>
          <a:custGeom>
            <a:avLst/>
            <a:gdLst>
              <a:gd name="T0" fmla="*/ 2147483646 w 51"/>
              <a:gd name="T1" fmla="*/ 2147483646 h 41"/>
              <a:gd name="T2" fmla="*/ 2147483646 w 51"/>
              <a:gd name="T3" fmla="*/ 2147483646 h 41"/>
              <a:gd name="T4" fmla="*/ 2147483646 w 51"/>
              <a:gd name="T5" fmla="*/ 2147483646 h 41"/>
              <a:gd name="T6" fmla="*/ 2147483646 w 51"/>
              <a:gd name="T7" fmla="*/ 2147483646 h 41"/>
              <a:gd name="T8" fmla="*/ 2147483646 w 51"/>
              <a:gd name="T9" fmla="*/ 2147483646 h 41"/>
              <a:gd name="T10" fmla="*/ 2147483646 w 51"/>
              <a:gd name="T11" fmla="*/ 2147483646 h 41"/>
              <a:gd name="T12" fmla="*/ 2147483646 w 51"/>
              <a:gd name="T13" fmla="*/ 2147483646 h 41"/>
              <a:gd name="T14" fmla="*/ 2147483646 w 51"/>
              <a:gd name="T15" fmla="*/ 2147483646 h 41"/>
              <a:gd name="T16" fmla="*/ 2147483646 w 51"/>
              <a:gd name="T17" fmla="*/ 2147483646 h 41"/>
              <a:gd name="T18" fmla="*/ 2147483646 w 51"/>
              <a:gd name="T19" fmla="*/ 2147483646 h 41"/>
              <a:gd name="T20" fmla="*/ 2147483646 w 51"/>
              <a:gd name="T21" fmla="*/ 2147483646 h 4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1"/>
              <a:gd name="T34" fmla="*/ 0 h 41"/>
              <a:gd name="T35" fmla="*/ 51 w 51"/>
              <a:gd name="T36" fmla="*/ 41 h 4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1" h="41">
                <a:moveTo>
                  <a:pt x="32" y="10"/>
                </a:moveTo>
                <a:cubicBezTo>
                  <a:pt x="6" y="13"/>
                  <a:pt x="0" y="16"/>
                  <a:pt x="23" y="28"/>
                </a:cubicBezTo>
                <a:cubicBezTo>
                  <a:pt x="31" y="27"/>
                  <a:pt x="41" y="30"/>
                  <a:pt x="47" y="25"/>
                </a:cubicBezTo>
                <a:cubicBezTo>
                  <a:pt x="51" y="22"/>
                  <a:pt x="49" y="12"/>
                  <a:pt x="44" y="10"/>
                </a:cubicBezTo>
                <a:cubicBezTo>
                  <a:pt x="34" y="7"/>
                  <a:pt x="22" y="12"/>
                  <a:pt x="11" y="13"/>
                </a:cubicBezTo>
                <a:cubicBezTo>
                  <a:pt x="5" y="32"/>
                  <a:pt x="21" y="27"/>
                  <a:pt x="35" y="25"/>
                </a:cubicBezTo>
                <a:cubicBezTo>
                  <a:pt x="29" y="0"/>
                  <a:pt x="16" y="9"/>
                  <a:pt x="11" y="28"/>
                </a:cubicBezTo>
                <a:cubicBezTo>
                  <a:pt x="27" y="32"/>
                  <a:pt x="44" y="41"/>
                  <a:pt x="32" y="16"/>
                </a:cubicBezTo>
                <a:cubicBezTo>
                  <a:pt x="27" y="17"/>
                  <a:pt x="21" y="15"/>
                  <a:pt x="17" y="19"/>
                </a:cubicBezTo>
                <a:cubicBezTo>
                  <a:pt x="15" y="21"/>
                  <a:pt x="17" y="27"/>
                  <a:pt x="20" y="28"/>
                </a:cubicBezTo>
                <a:cubicBezTo>
                  <a:pt x="30" y="31"/>
                  <a:pt x="40" y="28"/>
                  <a:pt x="50" y="28"/>
                </a:cubicBezTo>
              </a:path>
            </a:pathLst>
          </a:custGeom>
          <a:noFill/>
          <a:ln w="19050">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p>
            <a:endParaRPr lang="en-GB"/>
          </a:p>
        </p:txBody>
      </p:sp>
      <p:sp>
        <p:nvSpPr>
          <p:cNvPr id="52273" name="Freeform 57"/>
          <p:cNvSpPr>
            <a:spLocks/>
          </p:cNvSpPr>
          <p:nvPr/>
        </p:nvSpPr>
        <p:spPr bwMode="auto">
          <a:xfrm>
            <a:off x="3513138" y="4165600"/>
            <a:ext cx="80962" cy="65088"/>
          </a:xfrm>
          <a:custGeom>
            <a:avLst/>
            <a:gdLst>
              <a:gd name="T0" fmla="*/ 2147483646 w 51"/>
              <a:gd name="T1" fmla="*/ 2147483646 h 41"/>
              <a:gd name="T2" fmla="*/ 2147483646 w 51"/>
              <a:gd name="T3" fmla="*/ 2147483646 h 41"/>
              <a:gd name="T4" fmla="*/ 2147483646 w 51"/>
              <a:gd name="T5" fmla="*/ 2147483646 h 41"/>
              <a:gd name="T6" fmla="*/ 2147483646 w 51"/>
              <a:gd name="T7" fmla="*/ 2147483646 h 41"/>
              <a:gd name="T8" fmla="*/ 2147483646 w 51"/>
              <a:gd name="T9" fmla="*/ 2147483646 h 41"/>
              <a:gd name="T10" fmla="*/ 2147483646 w 51"/>
              <a:gd name="T11" fmla="*/ 2147483646 h 41"/>
              <a:gd name="T12" fmla="*/ 2147483646 w 51"/>
              <a:gd name="T13" fmla="*/ 2147483646 h 41"/>
              <a:gd name="T14" fmla="*/ 2147483646 w 51"/>
              <a:gd name="T15" fmla="*/ 2147483646 h 41"/>
              <a:gd name="T16" fmla="*/ 2147483646 w 51"/>
              <a:gd name="T17" fmla="*/ 2147483646 h 41"/>
              <a:gd name="T18" fmla="*/ 2147483646 w 51"/>
              <a:gd name="T19" fmla="*/ 2147483646 h 41"/>
              <a:gd name="T20" fmla="*/ 2147483646 w 51"/>
              <a:gd name="T21" fmla="*/ 2147483646 h 4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1"/>
              <a:gd name="T34" fmla="*/ 0 h 41"/>
              <a:gd name="T35" fmla="*/ 51 w 51"/>
              <a:gd name="T36" fmla="*/ 41 h 4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1" h="41">
                <a:moveTo>
                  <a:pt x="32" y="10"/>
                </a:moveTo>
                <a:cubicBezTo>
                  <a:pt x="6" y="13"/>
                  <a:pt x="0" y="16"/>
                  <a:pt x="23" y="28"/>
                </a:cubicBezTo>
                <a:cubicBezTo>
                  <a:pt x="31" y="27"/>
                  <a:pt x="41" y="30"/>
                  <a:pt x="47" y="25"/>
                </a:cubicBezTo>
                <a:cubicBezTo>
                  <a:pt x="51" y="22"/>
                  <a:pt x="49" y="12"/>
                  <a:pt x="44" y="10"/>
                </a:cubicBezTo>
                <a:cubicBezTo>
                  <a:pt x="34" y="7"/>
                  <a:pt x="22" y="12"/>
                  <a:pt x="11" y="13"/>
                </a:cubicBezTo>
                <a:cubicBezTo>
                  <a:pt x="5" y="32"/>
                  <a:pt x="21" y="27"/>
                  <a:pt x="35" y="25"/>
                </a:cubicBezTo>
                <a:cubicBezTo>
                  <a:pt x="29" y="0"/>
                  <a:pt x="16" y="9"/>
                  <a:pt x="11" y="28"/>
                </a:cubicBezTo>
                <a:cubicBezTo>
                  <a:pt x="27" y="32"/>
                  <a:pt x="44" y="41"/>
                  <a:pt x="32" y="16"/>
                </a:cubicBezTo>
                <a:cubicBezTo>
                  <a:pt x="27" y="17"/>
                  <a:pt x="21" y="15"/>
                  <a:pt x="17" y="19"/>
                </a:cubicBezTo>
                <a:cubicBezTo>
                  <a:pt x="15" y="21"/>
                  <a:pt x="17" y="27"/>
                  <a:pt x="20" y="28"/>
                </a:cubicBezTo>
                <a:cubicBezTo>
                  <a:pt x="30" y="31"/>
                  <a:pt x="40" y="28"/>
                  <a:pt x="50" y="28"/>
                </a:cubicBezTo>
              </a:path>
            </a:pathLst>
          </a:custGeom>
          <a:noFill/>
          <a:ln w="19050">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p>
            <a:endParaRPr lang="en-GB"/>
          </a:p>
        </p:txBody>
      </p:sp>
      <p:sp>
        <p:nvSpPr>
          <p:cNvPr id="52274" name="Freeform 58"/>
          <p:cNvSpPr>
            <a:spLocks/>
          </p:cNvSpPr>
          <p:nvPr/>
        </p:nvSpPr>
        <p:spPr bwMode="auto">
          <a:xfrm>
            <a:off x="3525838" y="4108450"/>
            <a:ext cx="80962" cy="65088"/>
          </a:xfrm>
          <a:custGeom>
            <a:avLst/>
            <a:gdLst>
              <a:gd name="T0" fmla="*/ 2147483646 w 51"/>
              <a:gd name="T1" fmla="*/ 2147483646 h 41"/>
              <a:gd name="T2" fmla="*/ 2147483646 w 51"/>
              <a:gd name="T3" fmla="*/ 2147483646 h 41"/>
              <a:gd name="T4" fmla="*/ 2147483646 w 51"/>
              <a:gd name="T5" fmla="*/ 2147483646 h 41"/>
              <a:gd name="T6" fmla="*/ 2147483646 w 51"/>
              <a:gd name="T7" fmla="*/ 2147483646 h 41"/>
              <a:gd name="T8" fmla="*/ 2147483646 w 51"/>
              <a:gd name="T9" fmla="*/ 2147483646 h 41"/>
              <a:gd name="T10" fmla="*/ 2147483646 w 51"/>
              <a:gd name="T11" fmla="*/ 2147483646 h 41"/>
              <a:gd name="T12" fmla="*/ 2147483646 w 51"/>
              <a:gd name="T13" fmla="*/ 2147483646 h 41"/>
              <a:gd name="T14" fmla="*/ 2147483646 w 51"/>
              <a:gd name="T15" fmla="*/ 2147483646 h 41"/>
              <a:gd name="T16" fmla="*/ 2147483646 w 51"/>
              <a:gd name="T17" fmla="*/ 2147483646 h 41"/>
              <a:gd name="T18" fmla="*/ 2147483646 w 51"/>
              <a:gd name="T19" fmla="*/ 2147483646 h 41"/>
              <a:gd name="T20" fmla="*/ 2147483646 w 51"/>
              <a:gd name="T21" fmla="*/ 2147483646 h 4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1"/>
              <a:gd name="T34" fmla="*/ 0 h 41"/>
              <a:gd name="T35" fmla="*/ 51 w 51"/>
              <a:gd name="T36" fmla="*/ 41 h 4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1" h="41">
                <a:moveTo>
                  <a:pt x="32" y="10"/>
                </a:moveTo>
                <a:cubicBezTo>
                  <a:pt x="6" y="13"/>
                  <a:pt x="0" y="16"/>
                  <a:pt x="23" y="28"/>
                </a:cubicBezTo>
                <a:cubicBezTo>
                  <a:pt x="31" y="27"/>
                  <a:pt x="41" y="30"/>
                  <a:pt x="47" y="25"/>
                </a:cubicBezTo>
                <a:cubicBezTo>
                  <a:pt x="51" y="22"/>
                  <a:pt x="49" y="12"/>
                  <a:pt x="44" y="10"/>
                </a:cubicBezTo>
                <a:cubicBezTo>
                  <a:pt x="34" y="7"/>
                  <a:pt x="22" y="12"/>
                  <a:pt x="11" y="13"/>
                </a:cubicBezTo>
                <a:cubicBezTo>
                  <a:pt x="5" y="32"/>
                  <a:pt x="21" y="27"/>
                  <a:pt x="35" y="25"/>
                </a:cubicBezTo>
                <a:cubicBezTo>
                  <a:pt x="29" y="0"/>
                  <a:pt x="16" y="9"/>
                  <a:pt x="11" y="28"/>
                </a:cubicBezTo>
                <a:cubicBezTo>
                  <a:pt x="27" y="32"/>
                  <a:pt x="44" y="41"/>
                  <a:pt x="32" y="16"/>
                </a:cubicBezTo>
                <a:cubicBezTo>
                  <a:pt x="27" y="17"/>
                  <a:pt x="21" y="15"/>
                  <a:pt x="17" y="19"/>
                </a:cubicBezTo>
                <a:cubicBezTo>
                  <a:pt x="15" y="21"/>
                  <a:pt x="17" y="27"/>
                  <a:pt x="20" y="28"/>
                </a:cubicBezTo>
                <a:cubicBezTo>
                  <a:pt x="30" y="31"/>
                  <a:pt x="40" y="28"/>
                  <a:pt x="50" y="28"/>
                </a:cubicBezTo>
              </a:path>
            </a:pathLst>
          </a:custGeom>
          <a:noFill/>
          <a:ln w="19050">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p>
            <a:endParaRPr lang="en-GB"/>
          </a:p>
        </p:txBody>
      </p:sp>
      <p:sp>
        <p:nvSpPr>
          <p:cNvPr id="52275" name="Freeform 59"/>
          <p:cNvSpPr>
            <a:spLocks/>
          </p:cNvSpPr>
          <p:nvPr/>
        </p:nvSpPr>
        <p:spPr bwMode="auto">
          <a:xfrm>
            <a:off x="3348038" y="3841750"/>
            <a:ext cx="80962" cy="65088"/>
          </a:xfrm>
          <a:custGeom>
            <a:avLst/>
            <a:gdLst>
              <a:gd name="T0" fmla="*/ 2147483646 w 51"/>
              <a:gd name="T1" fmla="*/ 2147483646 h 41"/>
              <a:gd name="T2" fmla="*/ 2147483646 w 51"/>
              <a:gd name="T3" fmla="*/ 2147483646 h 41"/>
              <a:gd name="T4" fmla="*/ 2147483646 w 51"/>
              <a:gd name="T5" fmla="*/ 2147483646 h 41"/>
              <a:gd name="T6" fmla="*/ 2147483646 w 51"/>
              <a:gd name="T7" fmla="*/ 2147483646 h 41"/>
              <a:gd name="T8" fmla="*/ 2147483646 w 51"/>
              <a:gd name="T9" fmla="*/ 2147483646 h 41"/>
              <a:gd name="T10" fmla="*/ 2147483646 w 51"/>
              <a:gd name="T11" fmla="*/ 2147483646 h 41"/>
              <a:gd name="T12" fmla="*/ 2147483646 w 51"/>
              <a:gd name="T13" fmla="*/ 2147483646 h 41"/>
              <a:gd name="T14" fmla="*/ 2147483646 w 51"/>
              <a:gd name="T15" fmla="*/ 2147483646 h 41"/>
              <a:gd name="T16" fmla="*/ 2147483646 w 51"/>
              <a:gd name="T17" fmla="*/ 2147483646 h 41"/>
              <a:gd name="T18" fmla="*/ 2147483646 w 51"/>
              <a:gd name="T19" fmla="*/ 2147483646 h 41"/>
              <a:gd name="T20" fmla="*/ 2147483646 w 51"/>
              <a:gd name="T21" fmla="*/ 2147483646 h 4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1"/>
              <a:gd name="T34" fmla="*/ 0 h 41"/>
              <a:gd name="T35" fmla="*/ 51 w 51"/>
              <a:gd name="T36" fmla="*/ 41 h 4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1" h="41">
                <a:moveTo>
                  <a:pt x="32" y="10"/>
                </a:moveTo>
                <a:cubicBezTo>
                  <a:pt x="6" y="13"/>
                  <a:pt x="0" y="16"/>
                  <a:pt x="23" y="28"/>
                </a:cubicBezTo>
                <a:cubicBezTo>
                  <a:pt x="31" y="27"/>
                  <a:pt x="41" y="30"/>
                  <a:pt x="47" y="25"/>
                </a:cubicBezTo>
                <a:cubicBezTo>
                  <a:pt x="51" y="22"/>
                  <a:pt x="49" y="12"/>
                  <a:pt x="44" y="10"/>
                </a:cubicBezTo>
                <a:cubicBezTo>
                  <a:pt x="34" y="7"/>
                  <a:pt x="22" y="12"/>
                  <a:pt x="11" y="13"/>
                </a:cubicBezTo>
                <a:cubicBezTo>
                  <a:pt x="5" y="32"/>
                  <a:pt x="21" y="27"/>
                  <a:pt x="35" y="25"/>
                </a:cubicBezTo>
                <a:cubicBezTo>
                  <a:pt x="29" y="0"/>
                  <a:pt x="16" y="9"/>
                  <a:pt x="11" y="28"/>
                </a:cubicBezTo>
                <a:cubicBezTo>
                  <a:pt x="27" y="32"/>
                  <a:pt x="44" y="41"/>
                  <a:pt x="32" y="16"/>
                </a:cubicBezTo>
                <a:cubicBezTo>
                  <a:pt x="27" y="17"/>
                  <a:pt x="21" y="15"/>
                  <a:pt x="17" y="19"/>
                </a:cubicBezTo>
                <a:cubicBezTo>
                  <a:pt x="15" y="21"/>
                  <a:pt x="17" y="27"/>
                  <a:pt x="20" y="28"/>
                </a:cubicBezTo>
                <a:cubicBezTo>
                  <a:pt x="30" y="31"/>
                  <a:pt x="40" y="28"/>
                  <a:pt x="50" y="28"/>
                </a:cubicBezTo>
              </a:path>
            </a:pathLst>
          </a:custGeom>
          <a:noFill/>
          <a:ln w="19050">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p>
            <a:endParaRPr lang="en-GB"/>
          </a:p>
        </p:txBody>
      </p:sp>
      <p:sp>
        <p:nvSpPr>
          <p:cNvPr id="52276" name="Freeform 60"/>
          <p:cNvSpPr>
            <a:spLocks/>
          </p:cNvSpPr>
          <p:nvPr/>
        </p:nvSpPr>
        <p:spPr bwMode="auto">
          <a:xfrm>
            <a:off x="3262313" y="3681414"/>
            <a:ext cx="80962" cy="65087"/>
          </a:xfrm>
          <a:custGeom>
            <a:avLst/>
            <a:gdLst>
              <a:gd name="T0" fmla="*/ 2147483646 w 51"/>
              <a:gd name="T1" fmla="*/ 2147483646 h 41"/>
              <a:gd name="T2" fmla="*/ 2147483646 w 51"/>
              <a:gd name="T3" fmla="*/ 2147483646 h 41"/>
              <a:gd name="T4" fmla="*/ 2147483646 w 51"/>
              <a:gd name="T5" fmla="*/ 2147483646 h 41"/>
              <a:gd name="T6" fmla="*/ 2147483646 w 51"/>
              <a:gd name="T7" fmla="*/ 2147483646 h 41"/>
              <a:gd name="T8" fmla="*/ 2147483646 w 51"/>
              <a:gd name="T9" fmla="*/ 2147483646 h 41"/>
              <a:gd name="T10" fmla="*/ 2147483646 w 51"/>
              <a:gd name="T11" fmla="*/ 2147483646 h 41"/>
              <a:gd name="T12" fmla="*/ 2147483646 w 51"/>
              <a:gd name="T13" fmla="*/ 2147483646 h 41"/>
              <a:gd name="T14" fmla="*/ 2147483646 w 51"/>
              <a:gd name="T15" fmla="*/ 2147483646 h 41"/>
              <a:gd name="T16" fmla="*/ 2147483646 w 51"/>
              <a:gd name="T17" fmla="*/ 2147483646 h 41"/>
              <a:gd name="T18" fmla="*/ 2147483646 w 51"/>
              <a:gd name="T19" fmla="*/ 2147483646 h 41"/>
              <a:gd name="T20" fmla="*/ 2147483646 w 51"/>
              <a:gd name="T21" fmla="*/ 2147483646 h 4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1"/>
              <a:gd name="T34" fmla="*/ 0 h 41"/>
              <a:gd name="T35" fmla="*/ 51 w 51"/>
              <a:gd name="T36" fmla="*/ 41 h 4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1" h="41">
                <a:moveTo>
                  <a:pt x="32" y="10"/>
                </a:moveTo>
                <a:cubicBezTo>
                  <a:pt x="6" y="13"/>
                  <a:pt x="0" y="16"/>
                  <a:pt x="23" y="28"/>
                </a:cubicBezTo>
                <a:cubicBezTo>
                  <a:pt x="31" y="27"/>
                  <a:pt x="41" y="30"/>
                  <a:pt x="47" y="25"/>
                </a:cubicBezTo>
                <a:cubicBezTo>
                  <a:pt x="51" y="22"/>
                  <a:pt x="49" y="12"/>
                  <a:pt x="44" y="10"/>
                </a:cubicBezTo>
                <a:cubicBezTo>
                  <a:pt x="34" y="7"/>
                  <a:pt x="22" y="12"/>
                  <a:pt x="11" y="13"/>
                </a:cubicBezTo>
                <a:cubicBezTo>
                  <a:pt x="5" y="32"/>
                  <a:pt x="21" y="27"/>
                  <a:pt x="35" y="25"/>
                </a:cubicBezTo>
                <a:cubicBezTo>
                  <a:pt x="29" y="0"/>
                  <a:pt x="16" y="9"/>
                  <a:pt x="11" y="28"/>
                </a:cubicBezTo>
                <a:cubicBezTo>
                  <a:pt x="27" y="32"/>
                  <a:pt x="44" y="41"/>
                  <a:pt x="32" y="16"/>
                </a:cubicBezTo>
                <a:cubicBezTo>
                  <a:pt x="27" y="17"/>
                  <a:pt x="21" y="15"/>
                  <a:pt x="17" y="19"/>
                </a:cubicBezTo>
                <a:cubicBezTo>
                  <a:pt x="15" y="21"/>
                  <a:pt x="17" y="27"/>
                  <a:pt x="20" y="28"/>
                </a:cubicBezTo>
                <a:cubicBezTo>
                  <a:pt x="30" y="31"/>
                  <a:pt x="40" y="28"/>
                  <a:pt x="50" y="28"/>
                </a:cubicBezTo>
              </a:path>
            </a:pathLst>
          </a:custGeom>
          <a:noFill/>
          <a:ln w="19050">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p>
            <a:endParaRPr lang="en-GB"/>
          </a:p>
        </p:txBody>
      </p:sp>
      <p:sp>
        <p:nvSpPr>
          <p:cNvPr id="52277" name="Freeform 61"/>
          <p:cNvSpPr>
            <a:spLocks/>
          </p:cNvSpPr>
          <p:nvPr/>
        </p:nvSpPr>
        <p:spPr bwMode="auto">
          <a:xfrm>
            <a:off x="3097213" y="3429000"/>
            <a:ext cx="80962" cy="65088"/>
          </a:xfrm>
          <a:custGeom>
            <a:avLst/>
            <a:gdLst>
              <a:gd name="T0" fmla="*/ 2147483646 w 51"/>
              <a:gd name="T1" fmla="*/ 2147483646 h 41"/>
              <a:gd name="T2" fmla="*/ 2147483646 w 51"/>
              <a:gd name="T3" fmla="*/ 2147483646 h 41"/>
              <a:gd name="T4" fmla="*/ 2147483646 w 51"/>
              <a:gd name="T5" fmla="*/ 2147483646 h 41"/>
              <a:gd name="T6" fmla="*/ 2147483646 w 51"/>
              <a:gd name="T7" fmla="*/ 2147483646 h 41"/>
              <a:gd name="T8" fmla="*/ 2147483646 w 51"/>
              <a:gd name="T9" fmla="*/ 2147483646 h 41"/>
              <a:gd name="T10" fmla="*/ 2147483646 w 51"/>
              <a:gd name="T11" fmla="*/ 2147483646 h 41"/>
              <a:gd name="T12" fmla="*/ 2147483646 w 51"/>
              <a:gd name="T13" fmla="*/ 2147483646 h 41"/>
              <a:gd name="T14" fmla="*/ 2147483646 w 51"/>
              <a:gd name="T15" fmla="*/ 2147483646 h 41"/>
              <a:gd name="T16" fmla="*/ 2147483646 w 51"/>
              <a:gd name="T17" fmla="*/ 2147483646 h 41"/>
              <a:gd name="T18" fmla="*/ 2147483646 w 51"/>
              <a:gd name="T19" fmla="*/ 2147483646 h 41"/>
              <a:gd name="T20" fmla="*/ 2147483646 w 51"/>
              <a:gd name="T21" fmla="*/ 2147483646 h 4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1"/>
              <a:gd name="T34" fmla="*/ 0 h 41"/>
              <a:gd name="T35" fmla="*/ 51 w 51"/>
              <a:gd name="T36" fmla="*/ 41 h 4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1" h="41">
                <a:moveTo>
                  <a:pt x="32" y="10"/>
                </a:moveTo>
                <a:cubicBezTo>
                  <a:pt x="6" y="13"/>
                  <a:pt x="0" y="16"/>
                  <a:pt x="23" y="28"/>
                </a:cubicBezTo>
                <a:cubicBezTo>
                  <a:pt x="31" y="27"/>
                  <a:pt x="41" y="30"/>
                  <a:pt x="47" y="25"/>
                </a:cubicBezTo>
                <a:cubicBezTo>
                  <a:pt x="51" y="22"/>
                  <a:pt x="49" y="12"/>
                  <a:pt x="44" y="10"/>
                </a:cubicBezTo>
                <a:cubicBezTo>
                  <a:pt x="34" y="7"/>
                  <a:pt x="22" y="12"/>
                  <a:pt x="11" y="13"/>
                </a:cubicBezTo>
                <a:cubicBezTo>
                  <a:pt x="5" y="32"/>
                  <a:pt x="21" y="27"/>
                  <a:pt x="35" y="25"/>
                </a:cubicBezTo>
                <a:cubicBezTo>
                  <a:pt x="29" y="0"/>
                  <a:pt x="16" y="9"/>
                  <a:pt x="11" y="28"/>
                </a:cubicBezTo>
                <a:cubicBezTo>
                  <a:pt x="27" y="32"/>
                  <a:pt x="44" y="41"/>
                  <a:pt x="32" y="16"/>
                </a:cubicBezTo>
                <a:cubicBezTo>
                  <a:pt x="27" y="17"/>
                  <a:pt x="21" y="15"/>
                  <a:pt x="17" y="19"/>
                </a:cubicBezTo>
                <a:cubicBezTo>
                  <a:pt x="15" y="21"/>
                  <a:pt x="17" y="27"/>
                  <a:pt x="20" y="28"/>
                </a:cubicBezTo>
                <a:cubicBezTo>
                  <a:pt x="30" y="31"/>
                  <a:pt x="40" y="28"/>
                  <a:pt x="50" y="28"/>
                </a:cubicBezTo>
              </a:path>
            </a:pathLst>
          </a:custGeom>
          <a:noFill/>
          <a:ln w="19050">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p>
            <a:endParaRPr lang="en-GB"/>
          </a:p>
        </p:txBody>
      </p:sp>
      <p:sp>
        <p:nvSpPr>
          <p:cNvPr id="52278" name="Text Box 62"/>
          <p:cNvSpPr txBox="1">
            <a:spLocks noChangeArrowheads="1"/>
          </p:cNvSpPr>
          <p:nvPr/>
        </p:nvSpPr>
        <p:spPr bwMode="auto">
          <a:xfrm>
            <a:off x="1600200" y="1"/>
            <a:ext cx="57912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2800" b="1" dirty="0">
                <a:solidFill>
                  <a:srgbClr val="FF0000"/>
                </a:solidFill>
              </a:rPr>
              <a:t>Time Projection Chamber (TPC):</a:t>
            </a:r>
          </a:p>
        </p:txBody>
      </p:sp>
      <p:sp>
        <p:nvSpPr>
          <p:cNvPr id="52279" name="Footer Placeholder 61"/>
          <p:cNvSpPr>
            <a:spLocks noGrp="1"/>
          </p:cNvSpPr>
          <p:nvPr>
            <p:ph type="ftr" sz="quarter" idx="11"/>
          </p:nvPr>
        </p:nvSpPr>
        <p:spPr>
          <a:xfrm>
            <a:off x="10886" y="6550025"/>
            <a:ext cx="1295400" cy="3079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000"/>
              <a:t>W. </a:t>
            </a:r>
            <a:r>
              <a:rPr lang="en-US" altLang="en-US" sz="1000" dirty="0" err="1"/>
              <a:t>Riegler</a:t>
            </a:r>
            <a:r>
              <a:rPr lang="en-US" altLang="en-US" sz="1000" dirty="0"/>
              <a:t>/CERN</a:t>
            </a:r>
          </a:p>
        </p:txBody>
      </p:sp>
      <p:sp>
        <p:nvSpPr>
          <p:cNvPr id="52280" name="Slide Number Placeholder 60"/>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fld id="{96044D1E-8EE0-BD4D-8656-54457A87F774}" type="slidenum">
              <a:rPr lang="en-US" altLang="en-US" sz="1000"/>
              <a:pPr>
                <a:spcBef>
                  <a:spcPct val="0"/>
                </a:spcBef>
                <a:buFontTx/>
                <a:buNone/>
              </a:pPr>
              <a:t>18</a:t>
            </a:fld>
            <a:endParaRPr lang="en-US" altLang="en-US" sz="1000"/>
          </a:p>
        </p:txBody>
      </p:sp>
      <p:sp>
        <p:nvSpPr>
          <p:cNvPr id="52281" name="Text Box 62"/>
          <p:cNvSpPr txBox="1">
            <a:spLocks noChangeArrowheads="1"/>
          </p:cNvSpPr>
          <p:nvPr/>
        </p:nvSpPr>
        <p:spPr bwMode="auto">
          <a:xfrm>
            <a:off x="1676400" y="685800"/>
            <a:ext cx="56388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1600" dirty="0">
                <a:solidFill>
                  <a:srgbClr val="002060"/>
                </a:solidFill>
              </a:rPr>
              <a:t>Gas volume with parallel E and B Field.</a:t>
            </a:r>
          </a:p>
          <a:p>
            <a:pPr eaLnBrk="1" hangingPunct="1">
              <a:spcBef>
                <a:spcPct val="0"/>
              </a:spcBef>
              <a:buFontTx/>
              <a:buNone/>
            </a:pPr>
            <a:r>
              <a:rPr lang="en-US" altLang="en-US" sz="1600" dirty="0">
                <a:solidFill>
                  <a:srgbClr val="002060"/>
                </a:solidFill>
              </a:rPr>
              <a:t>B for momentum measurement. Positive effect: Diffusion is strongly  reduced by E//B (up to a factor 5). </a:t>
            </a:r>
          </a:p>
          <a:p>
            <a:pPr eaLnBrk="1" hangingPunct="1">
              <a:spcBef>
                <a:spcPct val="0"/>
              </a:spcBef>
              <a:buFontTx/>
              <a:buNone/>
            </a:pPr>
            <a:endParaRPr lang="en-US" altLang="en-US" sz="1600" dirty="0">
              <a:solidFill>
                <a:schemeClr val="accent2"/>
              </a:solidFill>
            </a:endParaRPr>
          </a:p>
          <a:p>
            <a:pPr eaLnBrk="1" hangingPunct="1">
              <a:spcBef>
                <a:spcPct val="0"/>
              </a:spcBef>
              <a:buFontTx/>
              <a:buNone/>
            </a:pPr>
            <a:r>
              <a:rPr lang="en-US" altLang="en-US" sz="1600" dirty="0">
                <a:solidFill>
                  <a:srgbClr val="008000"/>
                </a:solidFill>
              </a:rPr>
              <a:t>Drift Fields 100-400V/cm. Drift times 10-100</a:t>
            </a:r>
            <a:r>
              <a:rPr lang="en-US" altLang="en-US" sz="1600" dirty="0">
                <a:solidFill>
                  <a:srgbClr val="008000"/>
                </a:solidFill>
                <a:sym typeface="Symbol" charset="2"/>
              </a:rPr>
              <a:t> </a:t>
            </a:r>
            <a:r>
              <a:rPr lang="en-US" altLang="en-US" sz="1600" dirty="0">
                <a:solidFill>
                  <a:srgbClr val="008000"/>
                </a:solidFill>
              </a:rPr>
              <a:t>s.</a:t>
            </a:r>
          </a:p>
          <a:p>
            <a:pPr eaLnBrk="1" hangingPunct="1">
              <a:spcBef>
                <a:spcPct val="0"/>
              </a:spcBef>
              <a:buFontTx/>
              <a:buNone/>
            </a:pPr>
            <a:r>
              <a:rPr lang="en-US" altLang="en-US" sz="1600" dirty="0">
                <a:solidFill>
                  <a:srgbClr val="008000"/>
                </a:solidFill>
              </a:rPr>
              <a:t>Distance up to 2.5m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1" name="Slide Number Placeholder 3"/>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fld id="{DC8E6C24-4670-6D45-B81A-1AD8D4AA5819}" type="slidenum">
              <a:rPr lang="en-US" altLang="en-US" sz="1000"/>
              <a:pPr>
                <a:spcBef>
                  <a:spcPct val="0"/>
                </a:spcBef>
                <a:buFontTx/>
                <a:buNone/>
              </a:pPr>
              <a:t>19</a:t>
            </a:fld>
            <a:endParaRPr lang="en-US" altLang="en-US" sz="1000"/>
          </a:p>
        </p:txBody>
      </p:sp>
      <p:sp>
        <p:nvSpPr>
          <p:cNvPr id="53250" name="Footer Placeholder 2"/>
          <p:cNvSpPr>
            <a:spLocks noGrp="1"/>
          </p:cNvSpPr>
          <p:nvPr>
            <p:ph type="ftr" sz="quarter" idx="12"/>
          </p:nvPr>
        </p:nvSpPr>
        <p:spPr>
          <a:xfrm>
            <a:off x="0" y="6553200"/>
            <a:ext cx="1676400" cy="30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000" dirty="0"/>
              <a:t>W. </a:t>
            </a:r>
            <a:r>
              <a:rPr lang="en-US" altLang="en-US" sz="1000" dirty="0" err="1"/>
              <a:t>Riegler</a:t>
            </a:r>
            <a:r>
              <a:rPr lang="en-US" altLang="en-US" sz="1000" dirty="0"/>
              <a:t>/CERN</a:t>
            </a:r>
          </a:p>
        </p:txBody>
      </p:sp>
      <p:pic>
        <p:nvPicPr>
          <p:cNvPr id="5325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9800" y="2819400"/>
            <a:ext cx="4256088"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25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81200" y="2819400"/>
            <a:ext cx="3473450"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254" name="Rectangle 6"/>
          <p:cNvSpPr>
            <a:spLocks noChangeArrowheads="1"/>
          </p:cNvSpPr>
          <p:nvPr/>
        </p:nvSpPr>
        <p:spPr bwMode="auto">
          <a:xfrm>
            <a:off x="2286000" y="7840"/>
            <a:ext cx="77724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n-US" altLang="en-US" sz="2800" b="1">
                <a:solidFill>
                  <a:srgbClr val="FF0000"/>
                </a:solidFill>
              </a:rPr>
              <a:t>STAR TPC (BNL)</a:t>
            </a:r>
          </a:p>
        </p:txBody>
      </p:sp>
      <p:sp>
        <p:nvSpPr>
          <p:cNvPr id="53255" name="Text Box 62"/>
          <p:cNvSpPr txBox="1">
            <a:spLocks noChangeArrowheads="1"/>
          </p:cNvSpPr>
          <p:nvPr/>
        </p:nvSpPr>
        <p:spPr bwMode="auto">
          <a:xfrm>
            <a:off x="2057400" y="762000"/>
            <a:ext cx="723900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1600" dirty="0">
                <a:solidFill>
                  <a:srgbClr val="002060"/>
                </a:solidFill>
              </a:rPr>
              <a:t>Event display of a Au Au collision at CM energy of 130 GeV/n. </a:t>
            </a:r>
          </a:p>
          <a:p>
            <a:pPr eaLnBrk="1" hangingPunct="1">
              <a:spcBef>
                <a:spcPct val="0"/>
              </a:spcBef>
              <a:buFontTx/>
              <a:buNone/>
            </a:pPr>
            <a:endParaRPr lang="en-US" altLang="en-US" sz="1600" dirty="0">
              <a:solidFill>
                <a:schemeClr val="accent2"/>
              </a:solidFill>
            </a:endParaRPr>
          </a:p>
          <a:p>
            <a:pPr eaLnBrk="1" hangingPunct="1">
              <a:spcBef>
                <a:spcPct val="0"/>
              </a:spcBef>
              <a:buFontTx/>
              <a:buNone/>
            </a:pPr>
            <a:r>
              <a:rPr lang="en-US" altLang="en-US" sz="1600" dirty="0">
                <a:solidFill>
                  <a:srgbClr val="008000"/>
                </a:solidFill>
              </a:rPr>
              <a:t>Typically around 200 tracks per event.</a:t>
            </a:r>
          </a:p>
          <a:p>
            <a:pPr eaLnBrk="1" hangingPunct="1">
              <a:spcBef>
                <a:spcPct val="0"/>
              </a:spcBef>
              <a:buFontTx/>
              <a:buNone/>
            </a:pPr>
            <a:endParaRPr lang="en-US" altLang="en-US" sz="1600" dirty="0">
              <a:solidFill>
                <a:srgbClr val="008000"/>
              </a:solidFill>
            </a:endParaRPr>
          </a:p>
          <a:p>
            <a:pPr eaLnBrk="1" hangingPunct="1">
              <a:spcBef>
                <a:spcPct val="0"/>
              </a:spcBef>
              <a:buFontTx/>
              <a:buNone/>
            </a:pPr>
            <a:r>
              <a:rPr lang="en-US" altLang="en-US" sz="1600" dirty="0">
                <a:solidFill>
                  <a:srgbClr val="002060"/>
                </a:solidFill>
              </a:rPr>
              <a:t>Great advantage of a TPC: The only material that is in the way of the particles is gas </a:t>
            </a:r>
            <a:r>
              <a:rPr lang="en-US" altLang="en-US" sz="1600" dirty="0">
                <a:solidFill>
                  <a:srgbClr val="002060"/>
                </a:solidFill>
                <a:sym typeface="Wingdings" charset="2"/>
              </a:rPr>
              <a:t> very low multiple scattering  very good momentum resolution down to low momenta !</a:t>
            </a:r>
            <a:endParaRPr lang="en-US" altLang="en-US" sz="1600" dirty="0">
              <a:solidFill>
                <a:srgbClr val="00206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extBox 6"/>
          <p:cNvSpPr txBox="1">
            <a:spLocks noChangeArrowheads="1"/>
          </p:cNvSpPr>
          <p:nvPr/>
        </p:nvSpPr>
        <p:spPr bwMode="auto">
          <a:xfrm>
            <a:off x="0" y="0"/>
            <a:ext cx="121920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n-US" altLang="en-US" b="1" dirty="0">
                <a:solidFill>
                  <a:srgbClr val="FF0000"/>
                </a:solidFill>
                <a:ea typeface="Arial" charset="0"/>
                <a:cs typeface="Arial" charset="0"/>
              </a:rPr>
              <a:t>Creation of the Signal</a:t>
            </a:r>
          </a:p>
        </p:txBody>
      </p:sp>
      <p:sp>
        <p:nvSpPr>
          <p:cNvPr id="16387" name="Slide Number Placeholder 8"/>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fld id="{BFF232C6-9DB5-7A45-A9CF-1BC5E75E0887}" type="slidenum">
              <a:rPr lang="en-US" altLang="en-US" sz="1000"/>
              <a:pPr>
                <a:spcBef>
                  <a:spcPct val="0"/>
                </a:spcBef>
                <a:buFontTx/>
                <a:buNone/>
              </a:pPr>
              <a:t>2</a:t>
            </a:fld>
            <a:endParaRPr lang="en-US" altLang="en-US" sz="1000"/>
          </a:p>
        </p:txBody>
      </p:sp>
      <p:sp>
        <p:nvSpPr>
          <p:cNvPr id="16388" name="TextBox 22"/>
          <p:cNvSpPr txBox="1">
            <a:spLocks noChangeArrowheads="1"/>
          </p:cNvSpPr>
          <p:nvPr/>
        </p:nvSpPr>
        <p:spPr bwMode="auto">
          <a:xfrm>
            <a:off x="1371600" y="990601"/>
            <a:ext cx="9296400"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1800" dirty="0">
                <a:solidFill>
                  <a:srgbClr val="002060"/>
                </a:solidFill>
                <a:ea typeface="Arial" charset="0"/>
                <a:cs typeface="Arial" charset="0"/>
              </a:rPr>
              <a:t>Charged particles traversing matter leave excited atoms, electron-ion pairs (gases) or electrons-hole pairs (solids) behind.</a:t>
            </a:r>
          </a:p>
          <a:p>
            <a:pPr eaLnBrk="1" hangingPunct="1">
              <a:spcBef>
                <a:spcPct val="0"/>
              </a:spcBef>
              <a:buFontTx/>
              <a:buNone/>
            </a:pPr>
            <a:endParaRPr lang="en-US" altLang="en-US" sz="1800" dirty="0">
              <a:solidFill>
                <a:srgbClr val="000099"/>
              </a:solidFill>
              <a:ea typeface="Arial" charset="0"/>
              <a:cs typeface="Arial" charset="0"/>
            </a:endParaRPr>
          </a:p>
          <a:p>
            <a:pPr eaLnBrk="1" hangingPunct="1">
              <a:spcBef>
                <a:spcPct val="0"/>
              </a:spcBef>
              <a:buFontTx/>
              <a:buNone/>
            </a:pPr>
            <a:endParaRPr lang="en-US" altLang="en-US" sz="1800" dirty="0">
              <a:solidFill>
                <a:srgbClr val="002060"/>
              </a:solidFill>
              <a:ea typeface="Arial" charset="0"/>
              <a:cs typeface="Arial" charset="0"/>
            </a:endParaRPr>
          </a:p>
          <a:p>
            <a:pPr eaLnBrk="1" hangingPunct="1">
              <a:spcBef>
                <a:spcPct val="0"/>
              </a:spcBef>
              <a:buFontTx/>
              <a:buNone/>
            </a:pPr>
            <a:endParaRPr lang="en-US" altLang="en-US" sz="1800" dirty="0">
              <a:solidFill>
                <a:srgbClr val="002060"/>
              </a:solidFill>
              <a:ea typeface="Arial" charset="0"/>
              <a:cs typeface="Arial" charset="0"/>
            </a:endParaRPr>
          </a:p>
          <a:p>
            <a:pPr eaLnBrk="1" hangingPunct="1">
              <a:spcBef>
                <a:spcPct val="0"/>
              </a:spcBef>
              <a:buFontTx/>
              <a:buNone/>
            </a:pPr>
            <a:endParaRPr lang="en-US" altLang="en-US" sz="1800" dirty="0">
              <a:solidFill>
                <a:srgbClr val="002060"/>
              </a:solidFill>
              <a:ea typeface="Arial" charset="0"/>
              <a:cs typeface="Arial" charset="0"/>
            </a:endParaRPr>
          </a:p>
          <a:p>
            <a:pPr eaLnBrk="1" hangingPunct="1">
              <a:spcBef>
                <a:spcPct val="0"/>
              </a:spcBef>
              <a:buFontTx/>
              <a:buNone/>
            </a:pPr>
            <a:endParaRPr lang="en-US" altLang="en-US" sz="1800" dirty="0">
              <a:solidFill>
                <a:srgbClr val="002060"/>
              </a:solidFill>
              <a:ea typeface="Arial" charset="0"/>
              <a:cs typeface="Arial" charset="0"/>
            </a:endParaRPr>
          </a:p>
          <a:p>
            <a:pPr eaLnBrk="1" hangingPunct="1">
              <a:spcBef>
                <a:spcPct val="0"/>
              </a:spcBef>
              <a:buFontTx/>
              <a:buNone/>
            </a:pPr>
            <a:endParaRPr lang="en-US" altLang="en-US" sz="1800" dirty="0">
              <a:solidFill>
                <a:srgbClr val="002060"/>
              </a:solidFill>
              <a:ea typeface="Arial" charset="0"/>
              <a:cs typeface="Arial" charset="0"/>
            </a:endParaRPr>
          </a:p>
          <a:p>
            <a:pPr eaLnBrk="1" hangingPunct="1">
              <a:spcBef>
                <a:spcPct val="0"/>
              </a:spcBef>
              <a:buFontTx/>
              <a:buNone/>
            </a:pPr>
            <a:r>
              <a:rPr lang="en-US" altLang="en-US" sz="1800" dirty="0">
                <a:solidFill>
                  <a:srgbClr val="002060"/>
                </a:solidFill>
                <a:ea typeface="Arial" charset="0"/>
                <a:cs typeface="Arial" charset="0"/>
              </a:rPr>
              <a:t>Excitation:</a:t>
            </a:r>
          </a:p>
          <a:p>
            <a:pPr eaLnBrk="1" hangingPunct="1">
              <a:spcBef>
                <a:spcPct val="0"/>
              </a:spcBef>
              <a:buFontTx/>
              <a:buNone/>
            </a:pPr>
            <a:r>
              <a:rPr lang="en-US" altLang="en-US" sz="1800" dirty="0">
                <a:solidFill>
                  <a:srgbClr val="008000"/>
                </a:solidFill>
                <a:ea typeface="Arial" charset="0"/>
                <a:cs typeface="Arial" charset="0"/>
              </a:rPr>
              <a:t>The photons emitted by the excited atoms in transparent materials can be detected with photon detectors like photomultipliers or semiconductor photon detectors.</a:t>
            </a:r>
          </a:p>
          <a:p>
            <a:pPr eaLnBrk="1" hangingPunct="1">
              <a:spcBef>
                <a:spcPct val="0"/>
              </a:spcBef>
              <a:buFontTx/>
              <a:buNone/>
            </a:pPr>
            <a:endParaRPr lang="en-US" altLang="en-US" sz="1800" dirty="0">
              <a:solidFill>
                <a:srgbClr val="000099"/>
              </a:solidFill>
              <a:ea typeface="Arial" charset="0"/>
              <a:cs typeface="Arial" charset="0"/>
            </a:endParaRPr>
          </a:p>
          <a:p>
            <a:pPr eaLnBrk="1" hangingPunct="1">
              <a:spcBef>
                <a:spcPct val="0"/>
              </a:spcBef>
              <a:buFontTx/>
              <a:buNone/>
            </a:pPr>
            <a:r>
              <a:rPr lang="en-US" altLang="en-US" sz="1800" dirty="0">
                <a:solidFill>
                  <a:srgbClr val="002060"/>
                </a:solidFill>
                <a:ea typeface="Arial" charset="0"/>
                <a:cs typeface="Arial" charset="0"/>
              </a:rPr>
              <a:t>Ionization:</a:t>
            </a:r>
          </a:p>
          <a:p>
            <a:pPr eaLnBrk="1" hangingPunct="1">
              <a:spcBef>
                <a:spcPct val="0"/>
              </a:spcBef>
              <a:buFontTx/>
              <a:buNone/>
            </a:pPr>
            <a:r>
              <a:rPr lang="en-US" altLang="en-US" sz="1800" dirty="0">
                <a:solidFill>
                  <a:srgbClr val="008000"/>
                </a:solidFill>
                <a:ea typeface="Arial" charset="0"/>
                <a:cs typeface="Arial" charset="0"/>
              </a:rPr>
              <a:t>By applying an electric field in the detector volume, the ionization electrons and ions are moving, which induces signals on metal electrodes. These signals are then read out by appropriate readout electronics.</a:t>
            </a:r>
          </a:p>
        </p:txBody>
      </p:sp>
      <p:pic>
        <p:nvPicPr>
          <p:cNvPr id="16389" name="Picture 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19600" y="1890714"/>
            <a:ext cx="2286000" cy="1233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Oval 2">
            <a:extLst>
              <a:ext uri="{FF2B5EF4-FFF2-40B4-BE49-F238E27FC236}">
                <a16:creationId xmlns:a16="http://schemas.microsoft.com/office/drawing/2014/main" id="{732D0FB3-FBF9-CA49-A70C-C700644F44D4}"/>
              </a:ext>
            </a:extLst>
          </p:cNvPr>
          <p:cNvSpPr/>
          <p:nvPr/>
        </p:nvSpPr>
        <p:spPr>
          <a:xfrm>
            <a:off x="1143000" y="3124201"/>
            <a:ext cx="1727200" cy="457201"/>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3"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19601" y="1500188"/>
            <a:ext cx="6096000" cy="426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pic>
      <p:sp>
        <p:nvSpPr>
          <p:cNvPr id="54274" name="Rectangle 6"/>
          <p:cNvSpPr>
            <a:spLocks noChangeArrowheads="1"/>
          </p:cNvSpPr>
          <p:nvPr/>
        </p:nvSpPr>
        <p:spPr bwMode="auto">
          <a:xfrm>
            <a:off x="685800" y="990600"/>
            <a:ext cx="4114800" cy="495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88" tIns="44450" rIns="90488" bIns="44450"/>
          <a:lstStyle>
            <a:lvl1pPr marL="342900" indent="-342900">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r>
              <a:rPr lang="en-US" altLang="en-US" sz="1800" dirty="0">
                <a:solidFill>
                  <a:srgbClr val="002060"/>
                </a:solidFill>
              </a:rPr>
              <a:t>Gas Ne/ CO</a:t>
            </a:r>
            <a:r>
              <a:rPr lang="en-US" altLang="en-US" sz="1800" baseline="-25000" dirty="0">
                <a:solidFill>
                  <a:srgbClr val="002060"/>
                </a:solidFill>
              </a:rPr>
              <a:t>2 </a:t>
            </a:r>
            <a:r>
              <a:rPr lang="en-US" altLang="en-US" sz="1800" dirty="0">
                <a:solidFill>
                  <a:srgbClr val="002060"/>
                </a:solidFill>
              </a:rPr>
              <a:t> 90/10%</a:t>
            </a:r>
            <a:endParaRPr lang="en-US" altLang="en-US" sz="1800" baseline="-25000" dirty="0">
              <a:solidFill>
                <a:srgbClr val="002060"/>
              </a:solidFill>
            </a:endParaRPr>
          </a:p>
          <a:p>
            <a:pPr eaLnBrk="1" hangingPunct="1"/>
            <a:r>
              <a:rPr lang="en-US" altLang="en-US" sz="1800" dirty="0">
                <a:solidFill>
                  <a:srgbClr val="009900"/>
                </a:solidFill>
              </a:rPr>
              <a:t>Field  400V/cm</a:t>
            </a:r>
          </a:p>
          <a:p>
            <a:pPr eaLnBrk="1" hangingPunct="1"/>
            <a:r>
              <a:rPr lang="en-US" altLang="en-US" sz="1800" dirty="0">
                <a:solidFill>
                  <a:srgbClr val="002060"/>
                </a:solidFill>
              </a:rPr>
              <a:t>Gas gain &gt;10</a:t>
            </a:r>
            <a:r>
              <a:rPr lang="en-US" altLang="en-US" sz="1800" baseline="30000" dirty="0">
                <a:solidFill>
                  <a:srgbClr val="002060"/>
                </a:solidFill>
              </a:rPr>
              <a:t>4</a:t>
            </a:r>
          </a:p>
          <a:p>
            <a:pPr eaLnBrk="1" hangingPunct="1"/>
            <a:r>
              <a:rPr lang="en-US" altLang="en-US" sz="1800" dirty="0">
                <a:solidFill>
                  <a:srgbClr val="009900"/>
                </a:solidFill>
              </a:rPr>
              <a:t>Position resolution </a:t>
            </a:r>
            <a:r>
              <a:rPr lang="en-US" altLang="en-US" sz="1800" dirty="0">
                <a:solidFill>
                  <a:srgbClr val="009900"/>
                </a:solidFill>
                <a:latin typeface="Symbol" charset="2"/>
              </a:rPr>
              <a:t>s</a:t>
            </a:r>
            <a:r>
              <a:rPr lang="en-US" altLang="en-US" sz="1800" dirty="0">
                <a:solidFill>
                  <a:srgbClr val="009900"/>
                </a:solidFill>
              </a:rPr>
              <a:t>= 0.25mm</a:t>
            </a:r>
          </a:p>
          <a:p>
            <a:pPr eaLnBrk="1" hangingPunct="1"/>
            <a:r>
              <a:rPr lang="en-US" altLang="en-US" sz="1800" dirty="0">
                <a:solidFill>
                  <a:srgbClr val="002060"/>
                </a:solidFill>
              </a:rPr>
              <a:t>Diffusion: </a:t>
            </a:r>
            <a:r>
              <a:rPr lang="en-US" altLang="en-US" sz="1800" dirty="0" err="1">
                <a:solidFill>
                  <a:srgbClr val="002060"/>
                </a:solidFill>
                <a:latin typeface="Symbol" charset="2"/>
              </a:rPr>
              <a:t>s</a:t>
            </a:r>
            <a:r>
              <a:rPr lang="en-US" altLang="en-US" sz="1800" baseline="-25000" dirty="0" err="1">
                <a:solidFill>
                  <a:srgbClr val="002060"/>
                </a:solidFill>
              </a:rPr>
              <a:t>t</a:t>
            </a:r>
            <a:r>
              <a:rPr lang="en-US" altLang="en-US" sz="1800" dirty="0">
                <a:solidFill>
                  <a:srgbClr val="002060"/>
                </a:solidFill>
              </a:rPr>
              <a:t>= 250</a:t>
            </a:r>
            <a:r>
              <a:rPr lang="en-US" altLang="en-US" sz="1800" dirty="0">
                <a:solidFill>
                  <a:srgbClr val="002060"/>
                </a:solidFill>
                <a:latin typeface="Symbol" charset="2"/>
              </a:rPr>
              <a:t>m</a:t>
            </a:r>
            <a:r>
              <a:rPr lang="en-US" altLang="en-US" sz="1800" dirty="0">
                <a:solidFill>
                  <a:srgbClr val="002060"/>
                </a:solidFill>
              </a:rPr>
              <a:t>m</a:t>
            </a:r>
          </a:p>
          <a:p>
            <a:pPr eaLnBrk="1" hangingPunct="1"/>
            <a:r>
              <a:rPr lang="en-US" altLang="en-US" sz="1800" dirty="0">
                <a:solidFill>
                  <a:srgbClr val="009900"/>
                </a:solidFill>
              </a:rPr>
              <a:t>Pads inside: 4x7.5mm</a:t>
            </a:r>
          </a:p>
          <a:p>
            <a:pPr eaLnBrk="1" hangingPunct="1"/>
            <a:r>
              <a:rPr lang="en-US" altLang="en-US" sz="1800" dirty="0">
                <a:solidFill>
                  <a:srgbClr val="002060"/>
                </a:solidFill>
              </a:rPr>
              <a:t>Pads outside: 6x15mm</a:t>
            </a:r>
          </a:p>
          <a:p>
            <a:pPr eaLnBrk="1" hangingPunct="1"/>
            <a:r>
              <a:rPr lang="en-US" altLang="en-US" sz="1800" dirty="0">
                <a:solidFill>
                  <a:srgbClr val="009900"/>
                </a:solidFill>
              </a:rPr>
              <a:t>B-field: 0.5T</a:t>
            </a:r>
            <a:endParaRPr lang="bg-BG" altLang="en-US" sz="1800" dirty="0">
              <a:solidFill>
                <a:srgbClr val="009900"/>
              </a:solidFill>
            </a:endParaRPr>
          </a:p>
          <a:p>
            <a:pPr eaLnBrk="1" hangingPunct="1"/>
            <a:r>
              <a:rPr lang="en-US" altLang="en-US" sz="1800" dirty="0">
                <a:solidFill>
                  <a:srgbClr val="002060"/>
                </a:solidFill>
              </a:rPr>
              <a:t>Largest TPC:</a:t>
            </a:r>
          </a:p>
          <a:p>
            <a:pPr lvl="1" eaLnBrk="1" hangingPunct="1"/>
            <a:r>
              <a:rPr lang="en-US" altLang="en-US" sz="1800" dirty="0">
                <a:solidFill>
                  <a:srgbClr val="009900"/>
                </a:solidFill>
              </a:rPr>
              <a:t>Length 5m</a:t>
            </a:r>
          </a:p>
          <a:p>
            <a:pPr lvl="1" eaLnBrk="1" hangingPunct="1"/>
            <a:r>
              <a:rPr lang="en-US" altLang="en-US" sz="1800" dirty="0">
                <a:solidFill>
                  <a:srgbClr val="009900"/>
                </a:solidFill>
              </a:rPr>
              <a:t>Diameter 5m</a:t>
            </a:r>
          </a:p>
          <a:p>
            <a:pPr lvl="1" eaLnBrk="1" hangingPunct="1"/>
            <a:r>
              <a:rPr lang="en-US" altLang="en-US" sz="1800" dirty="0">
                <a:solidFill>
                  <a:srgbClr val="009900"/>
                </a:solidFill>
              </a:rPr>
              <a:t>Volume 88m</a:t>
            </a:r>
            <a:r>
              <a:rPr lang="en-US" altLang="en-US" sz="1800" baseline="30000" dirty="0">
                <a:solidFill>
                  <a:srgbClr val="009900"/>
                </a:solidFill>
              </a:rPr>
              <a:t>3</a:t>
            </a:r>
          </a:p>
          <a:p>
            <a:pPr lvl="1" eaLnBrk="1" hangingPunct="1"/>
            <a:r>
              <a:rPr lang="en-US" altLang="en-US" sz="1800" dirty="0">
                <a:solidFill>
                  <a:srgbClr val="009900"/>
                </a:solidFill>
              </a:rPr>
              <a:t>Detector area 32m</a:t>
            </a:r>
            <a:r>
              <a:rPr lang="en-US" altLang="en-US" sz="1800" baseline="30000" dirty="0">
                <a:solidFill>
                  <a:srgbClr val="009900"/>
                </a:solidFill>
              </a:rPr>
              <a:t>2</a:t>
            </a:r>
            <a:endParaRPr lang="en-US" altLang="en-US" sz="1800" dirty="0">
              <a:solidFill>
                <a:srgbClr val="009900"/>
              </a:solidFill>
            </a:endParaRPr>
          </a:p>
          <a:p>
            <a:pPr lvl="1" eaLnBrk="1" hangingPunct="1"/>
            <a:r>
              <a:rPr lang="en-US" altLang="en-US" sz="1800" dirty="0">
                <a:solidFill>
                  <a:srgbClr val="009900"/>
                </a:solidFill>
              </a:rPr>
              <a:t>Channels ~570 000</a:t>
            </a:r>
          </a:p>
          <a:p>
            <a:pPr eaLnBrk="1" hangingPunct="1"/>
            <a:endParaRPr lang="en-US" altLang="en-US" sz="1800" baseline="30000" dirty="0">
              <a:solidFill>
                <a:srgbClr val="009900"/>
              </a:solidFill>
            </a:endParaRPr>
          </a:p>
          <a:p>
            <a:pPr lvl="1" eaLnBrk="1" hangingPunct="1">
              <a:lnSpc>
                <a:spcPct val="90000"/>
              </a:lnSpc>
              <a:buFontTx/>
              <a:buNone/>
            </a:pPr>
            <a:endParaRPr lang="en-US" altLang="en-US" sz="1800" b="1" dirty="0">
              <a:solidFill>
                <a:srgbClr val="009900"/>
              </a:solidFill>
            </a:endParaRPr>
          </a:p>
        </p:txBody>
      </p:sp>
      <p:graphicFrame>
        <p:nvGraphicFramePr>
          <p:cNvPr id="54275" name="Object 7"/>
          <p:cNvGraphicFramePr>
            <a:graphicFrameLocks noChangeAspect="1"/>
          </p:cNvGraphicFramePr>
          <p:nvPr>
            <p:extLst>
              <p:ext uri="{D42A27DB-BD31-4B8C-83A1-F6EECF244321}">
                <p14:modId xmlns:p14="http://schemas.microsoft.com/office/powerpoint/2010/main" val="1645214225"/>
              </p:ext>
            </p:extLst>
          </p:nvPr>
        </p:nvGraphicFramePr>
        <p:xfrm>
          <a:off x="3352801" y="3276600"/>
          <a:ext cx="739775" cy="357188"/>
        </p:xfrm>
        <a:graphic>
          <a:graphicData uri="http://schemas.openxmlformats.org/presentationml/2006/ole">
            <mc:AlternateContent xmlns:mc="http://schemas.openxmlformats.org/markup-compatibility/2006">
              <mc:Choice xmlns:v="urn:schemas-microsoft-com:vml" Requires="v">
                <p:oleObj name="Equation" r:id="rId3" imgW="342751" imgH="228501" progId="Equation.3">
                  <p:embed/>
                </p:oleObj>
              </mc:Choice>
              <mc:Fallback>
                <p:oleObj name="Equation" r:id="rId3" imgW="342751" imgH="228501" progId="Equation.3">
                  <p:embed/>
                  <p:pic>
                    <p:nvPicPr>
                      <p:cNvPr id="54275" name="Object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52801" y="3276600"/>
                        <a:ext cx="739775" cy="357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4276" name="Footer Placeholder 7"/>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000"/>
              <a:t>W. Riegler/CERN</a:t>
            </a:r>
          </a:p>
        </p:txBody>
      </p:sp>
      <p:sp>
        <p:nvSpPr>
          <p:cNvPr id="54277" name="Slide Number Placeholder 6"/>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fld id="{022AF655-5667-3846-B94B-CF572F6D6DA1}" type="slidenum">
              <a:rPr lang="en-US" altLang="en-US" sz="1000"/>
              <a:pPr>
                <a:spcBef>
                  <a:spcPct val="0"/>
                </a:spcBef>
                <a:buFontTx/>
                <a:buNone/>
              </a:pPr>
              <a:t>20</a:t>
            </a:fld>
            <a:endParaRPr lang="en-US" altLang="en-US" sz="1000"/>
          </a:p>
        </p:txBody>
      </p:sp>
      <p:sp>
        <p:nvSpPr>
          <p:cNvPr id="54278" name="Rectangle 6"/>
          <p:cNvSpPr>
            <a:spLocks noChangeArrowheads="1"/>
          </p:cNvSpPr>
          <p:nvPr/>
        </p:nvSpPr>
        <p:spPr bwMode="auto">
          <a:xfrm>
            <a:off x="2286000" y="0"/>
            <a:ext cx="7772400" cy="110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n-US" altLang="en-US" sz="2800" b="1">
                <a:solidFill>
                  <a:srgbClr val="FF0000"/>
                </a:solidFill>
              </a:rPr>
              <a:t>ALICE TPC: Detector Parameters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Footer Placeholder 2"/>
          <p:cNvSpPr>
            <a:spLocks noGrp="1"/>
          </p:cNvSpPr>
          <p:nvPr>
            <p:ph type="ftr"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000"/>
              <a:t>W. Riegler/CERN</a:t>
            </a:r>
          </a:p>
        </p:txBody>
      </p:sp>
      <p:pic>
        <p:nvPicPr>
          <p:cNvPr id="58371" name="Picture 2" descr="E:\alice\talks\alice_team_June_26th_2008\tpc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738188"/>
            <a:ext cx="9144000" cy="6119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372" name="Rectangle 4"/>
          <p:cNvSpPr>
            <a:spLocks noChangeArrowheads="1"/>
          </p:cNvSpPr>
          <p:nvPr/>
        </p:nvSpPr>
        <p:spPr bwMode="auto">
          <a:xfrm>
            <a:off x="1752600" y="71438"/>
            <a:ext cx="83058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n-US" altLang="en-US" sz="2400" b="1">
                <a:solidFill>
                  <a:srgbClr val="FF0000"/>
                </a:solidFill>
              </a:rPr>
              <a:t>TPC installed in the ALICE Experiment</a:t>
            </a:r>
          </a:p>
        </p:txBody>
      </p:sp>
      <p:sp>
        <p:nvSpPr>
          <p:cNvPr id="2" name="Slide Number Placeholder 1"/>
          <p:cNvSpPr>
            <a:spLocks noGrp="1"/>
          </p:cNvSpPr>
          <p:nvPr>
            <p:ph type="sldNum" sz="quarter" idx="11"/>
          </p:nvPr>
        </p:nvSpPr>
        <p:spPr/>
        <p:txBody>
          <a:bodyPr/>
          <a:lstStyle/>
          <a:p>
            <a:pPr>
              <a:defRPr/>
            </a:pPr>
            <a:fld id="{7139EE62-D25E-4D29-9274-D0BC29529B49}" type="slidenum">
              <a:rPr lang="en-US" smtClean="0">
                <a:solidFill>
                  <a:srgbClr val="000000"/>
                </a:solidFill>
              </a:rPr>
              <a:pPr>
                <a:defRPr/>
              </a:pPr>
              <a:t>21</a:t>
            </a:fld>
            <a:endParaRPr lang="en-US" dirty="0">
              <a:solidFill>
                <a:srgbClr val="000000"/>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6"/>
          <p:cNvSpPr>
            <a:spLocks noChangeArrowheads="1"/>
          </p:cNvSpPr>
          <p:nvPr/>
        </p:nvSpPr>
        <p:spPr bwMode="auto">
          <a:xfrm>
            <a:off x="2057400" y="152400"/>
            <a:ext cx="8305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2000" b="1">
                <a:solidFill>
                  <a:srgbClr val="FF0000"/>
                </a:solidFill>
              </a:rPr>
              <a:t>First 7 TeV p-p Collisions in the ALICE TPC in March 2010 !</a:t>
            </a:r>
          </a:p>
        </p:txBody>
      </p:sp>
      <p:pic>
        <p:nvPicPr>
          <p:cNvPr id="59395" name="Picture 9" descr="http://aliceinfo.cern.ch/Public/ev_41_3D.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28800" y="1444626"/>
            <a:ext cx="4038600" cy="395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396" name="Picture 11" descr="http://aliceinfo.cern.ch/Public/ev37_3D.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30950" y="1463676"/>
            <a:ext cx="4032250" cy="394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Footer Placeholder 1"/>
          <p:cNvSpPr>
            <a:spLocks noGrp="1"/>
          </p:cNvSpPr>
          <p:nvPr>
            <p:ph type="ftr" sz="quarter" idx="12"/>
          </p:nvPr>
        </p:nvSpPr>
        <p:spPr/>
        <p:txBody>
          <a:bodyPr/>
          <a:lstStyle/>
          <a:p>
            <a:pPr>
              <a:defRPr/>
            </a:pPr>
            <a:r>
              <a:rPr lang="en-US">
                <a:solidFill>
                  <a:srgbClr val="000000"/>
                </a:solidFill>
              </a:rPr>
              <a:t>W. Riegler/CERN</a:t>
            </a:r>
          </a:p>
        </p:txBody>
      </p:sp>
      <p:sp>
        <p:nvSpPr>
          <p:cNvPr id="3" name="Slide Number Placeholder 2"/>
          <p:cNvSpPr>
            <a:spLocks noGrp="1"/>
          </p:cNvSpPr>
          <p:nvPr>
            <p:ph type="sldNum" sz="quarter" idx="11"/>
          </p:nvPr>
        </p:nvSpPr>
        <p:spPr/>
        <p:txBody>
          <a:bodyPr/>
          <a:lstStyle/>
          <a:p>
            <a:pPr>
              <a:defRPr/>
            </a:pPr>
            <a:fld id="{7139EE62-D25E-4D29-9274-D0BC29529B49}" type="slidenum">
              <a:rPr lang="en-US" smtClean="0">
                <a:solidFill>
                  <a:srgbClr val="000000"/>
                </a:solidFill>
              </a:rPr>
              <a:pPr>
                <a:defRPr/>
              </a:pPr>
              <a:t>22</a:t>
            </a:fld>
            <a:endParaRPr lang="en-US" dirty="0">
              <a:solidFill>
                <a:srgbClr val="000000"/>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6"/>
          <p:cNvSpPr>
            <a:spLocks noChangeArrowheads="1"/>
          </p:cNvSpPr>
          <p:nvPr/>
        </p:nvSpPr>
        <p:spPr bwMode="auto">
          <a:xfrm>
            <a:off x="2057400" y="152400"/>
            <a:ext cx="8305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2000" b="1">
                <a:solidFill>
                  <a:srgbClr val="FF0000"/>
                </a:solidFill>
              </a:rPr>
              <a:t>First Pb Pb Collisions in the ALICE TPC in Nov 2010 !</a:t>
            </a:r>
          </a:p>
        </p:txBody>
      </p:sp>
      <p:pic>
        <p:nvPicPr>
          <p:cNvPr id="60419" name="Picture 5" descr="1011251_01-A4-at-144-dpi"/>
          <p:cNvPicPr>
            <a:picLocks noChangeAspect="1" noChangeArrowheads="1"/>
          </p:cNvPicPr>
          <p:nvPr/>
        </p:nvPicPr>
        <p:blipFill>
          <a:blip r:embed="rId2">
            <a:lum bright="30000" contrast="24000"/>
            <a:extLst>
              <a:ext uri="{28A0092B-C50C-407E-A947-70E740481C1C}">
                <a14:useLocalDpi xmlns:a14="http://schemas.microsoft.com/office/drawing/2010/main" val="0"/>
              </a:ext>
            </a:extLst>
          </a:blip>
          <a:srcRect/>
          <a:stretch>
            <a:fillRect/>
          </a:stretch>
        </p:blipFill>
        <p:spPr bwMode="auto">
          <a:xfrm>
            <a:off x="2286000" y="685801"/>
            <a:ext cx="7315200" cy="538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Footer Placeholder 1"/>
          <p:cNvSpPr>
            <a:spLocks noGrp="1"/>
          </p:cNvSpPr>
          <p:nvPr>
            <p:ph type="ftr" sz="quarter" idx="12"/>
          </p:nvPr>
        </p:nvSpPr>
        <p:spPr/>
        <p:txBody>
          <a:bodyPr/>
          <a:lstStyle/>
          <a:p>
            <a:pPr>
              <a:defRPr/>
            </a:pPr>
            <a:r>
              <a:rPr lang="en-US">
                <a:solidFill>
                  <a:srgbClr val="000000"/>
                </a:solidFill>
              </a:rPr>
              <a:t>W. Riegler/CERN</a:t>
            </a:r>
          </a:p>
        </p:txBody>
      </p:sp>
      <p:sp>
        <p:nvSpPr>
          <p:cNvPr id="3" name="Slide Number Placeholder 2"/>
          <p:cNvSpPr>
            <a:spLocks noGrp="1"/>
          </p:cNvSpPr>
          <p:nvPr>
            <p:ph type="sldNum" sz="quarter" idx="11"/>
          </p:nvPr>
        </p:nvSpPr>
        <p:spPr/>
        <p:txBody>
          <a:bodyPr/>
          <a:lstStyle/>
          <a:p>
            <a:pPr>
              <a:defRPr/>
            </a:pPr>
            <a:fld id="{7139EE62-D25E-4D29-9274-D0BC29529B49}" type="slidenum">
              <a:rPr lang="en-US" smtClean="0">
                <a:solidFill>
                  <a:srgbClr val="000000"/>
                </a:solidFill>
              </a:rPr>
              <a:pPr>
                <a:defRPr/>
              </a:pPr>
              <a:t>23</a:t>
            </a:fld>
            <a:endParaRPr lang="en-US" dirty="0">
              <a:solidFill>
                <a:srgbClr val="000000"/>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3" name="Slide Number Placeholder 3"/>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fld id="{DB811FF4-0832-5E49-AEF5-265E90709B69}" type="slidenum">
              <a:rPr lang="en-US" altLang="en-US" sz="1000"/>
              <a:pPr>
                <a:spcBef>
                  <a:spcPct val="0"/>
                </a:spcBef>
                <a:buFontTx/>
                <a:buNone/>
              </a:pPr>
              <a:t>24</a:t>
            </a:fld>
            <a:endParaRPr lang="en-US" altLang="en-US" sz="1000"/>
          </a:p>
        </p:txBody>
      </p:sp>
      <p:sp>
        <p:nvSpPr>
          <p:cNvPr id="61442" name="Footer Placeholder 2"/>
          <p:cNvSpPr>
            <a:spLocks noGrp="1"/>
          </p:cNvSpPr>
          <p:nvPr>
            <p:ph type="ftr"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000"/>
              <a:t>W. Riegler/CERN</a:t>
            </a:r>
          </a:p>
        </p:txBody>
      </p:sp>
      <p:sp>
        <p:nvSpPr>
          <p:cNvPr id="61444" name="Rectangle 19"/>
          <p:cNvSpPr>
            <a:spLocks noChangeArrowheads="1"/>
          </p:cNvSpPr>
          <p:nvPr/>
        </p:nvSpPr>
        <p:spPr bwMode="auto">
          <a:xfrm>
            <a:off x="1524000" y="0"/>
            <a:ext cx="91440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n-US" altLang="en-US" sz="2800" b="1">
                <a:solidFill>
                  <a:srgbClr val="FF0000"/>
                </a:solidFill>
              </a:rPr>
              <a:t>GEMs  &amp; MICROMEGAS</a:t>
            </a:r>
          </a:p>
        </p:txBody>
      </p:sp>
      <p:pic>
        <p:nvPicPr>
          <p:cNvPr id="61445" name="Picture 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10400" y="3962400"/>
            <a:ext cx="2743200" cy="205898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61446" name="Text Box 11"/>
          <p:cNvSpPr txBox="1">
            <a:spLocks noChangeArrowheads="1"/>
          </p:cNvSpPr>
          <p:nvPr/>
        </p:nvSpPr>
        <p:spPr bwMode="auto">
          <a:xfrm>
            <a:off x="6705600" y="533400"/>
            <a:ext cx="3657600" cy="7381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400" dirty="0">
                <a:solidFill>
                  <a:srgbClr val="002060"/>
                </a:solidFill>
              </a:rPr>
              <a:t>GEM</a:t>
            </a:r>
          </a:p>
          <a:p>
            <a:pPr>
              <a:spcBef>
                <a:spcPct val="0"/>
              </a:spcBef>
              <a:buFontTx/>
              <a:buNone/>
            </a:pPr>
            <a:r>
              <a:rPr lang="en-US" altLang="en-US" sz="1400" dirty="0">
                <a:solidFill>
                  <a:srgbClr val="008000"/>
                </a:solidFill>
              </a:rPr>
              <a:t>Thin metal-coated polymer foils </a:t>
            </a:r>
          </a:p>
          <a:p>
            <a:pPr>
              <a:spcBef>
                <a:spcPct val="0"/>
              </a:spcBef>
              <a:buFontTx/>
              <a:buNone/>
            </a:pPr>
            <a:r>
              <a:rPr lang="en-US" altLang="en-US" sz="1400" dirty="0">
                <a:solidFill>
                  <a:srgbClr val="008000"/>
                </a:solidFill>
              </a:rPr>
              <a:t>70 µm holes at 140 mm pitch</a:t>
            </a:r>
          </a:p>
        </p:txBody>
      </p:sp>
      <p:pic>
        <p:nvPicPr>
          <p:cNvPr id="61447" name="Picture 27" descr="GEM FIEL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39000" y="1524000"/>
            <a:ext cx="2286000"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Text Box 28"/>
          <p:cNvSpPr txBox="1">
            <a:spLocks noChangeArrowheads="1"/>
          </p:cNvSpPr>
          <p:nvPr/>
        </p:nvSpPr>
        <p:spPr bwMode="auto">
          <a:xfrm>
            <a:off x="6609378" y="6155029"/>
            <a:ext cx="3724275" cy="274638"/>
          </a:xfrm>
          <a:prstGeom prst="rect">
            <a:avLst/>
          </a:prstGeom>
          <a:noFill/>
          <a:ln w="9525">
            <a:noFill/>
            <a:miter lim="800000"/>
            <a:headEnd/>
            <a:tailEnd/>
          </a:ln>
          <a:effectLst/>
        </p:spPr>
        <p:txBody>
          <a:bodyPr wrap="none">
            <a:spAutoFit/>
          </a:bodyPr>
          <a:lstStyle/>
          <a:p>
            <a:pPr>
              <a:defRPr/>
            </a:pPr>
            <a:r>
              <a:rPr lang="en-US" sz="1200" b="1" i="1" dirty="0">
                <a:solidFill>
                  <a:srgbClr val="000000"/>
                </a:solidFill>
                <a:effectLst>
                  <a:outerShdw blurRad="38100" dist="38100" dir="2700000" algn="tl">
                    <a:srgbClr val="C0C0C0"/>
                  </a:outerShdw>
                </a:effectLst>
              </a:rPr>
              <a:t>F. Sauli,  </a:t>
            </a:r>
            <a:r>
              <a:rPr lang="en-US" sz="1200" b="1" i="1" dirty="0" err="1">
                <a:solidFill>
                  <a:srgbClr val="000000"/>
                </a:solidFill>
                <a:effectLst>
                  <a:outerShdw blurRad="38100" dist="38100" dir="2700000" algn="tl">
                    <a:srgbClr val="C0C0C0"/>
                  </a:outerShdw>
                </a:effectLst>
              </a:rPr>
              <a:t>Nucl</a:t>
            </a:r>
            <a:r>
              <a:rPr lang="en-US" sz="1200" b="1" i="1" dirty="0">
                <a:solidFill>
                  <a:srgbClr val="000000"/>
                </a:solidFill>
                <a:effectLst>
                  <a:outerShdw blurRad="38100" dist="38100" dir="2700000" algn="tl">
                    <a:srgbClr val="C0C0C0"/>
                  </a:outerShdw>
                </a:effectLst>
              </a:rPr>
              <a:t>. Instr. and Methods A386(1997)531</a:t>
            </a:r>
          </a:p>
        </p:txBody>
      </p:sp>
      <p:pic>
        <p:nvPicPr>
          <p:cNvPr id="61449" name="Picture 6" descr="MICMEGDRAW"/>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57400" y="3886200"/>
            <a:ext cx="3657600" cy="210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50" name="Text Box 8"/>
          <p:cNvSpPr txBox="1">
            <a:spLocks noChangeArrowheads="1"/>
          </p:cNvSpPr>
          <p:nvPr/>
        </p:nvSpPr>
        <p:spPr bwMode="auto">
          <a:xfrm>
            <a:off x="1676400" y="533400"/>
            <a:ext cx="4724400" cy="7381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400" dirty="0">
                <a:solidFill>
                  <a:srgbClr val="002060"/>
                </a:solidFill>
              </a:rPr>
              <a:t>MICROMEGAS</a:t>
            </a:r>
          </a:p>
          <a:p>
            <a:pPr>
              <a:spcBef>
                <a:spcPct val="0"/>
              </a:spcBef>
              <a:buFontTx/>
              <a:buNone/>
            </a:pPr>
            <a:r>
              <a:rPr lang="en-US" altLang="en-US" sz="1400" dirty="0">
                <a:solidFill>
                  <a:srgbClr val="008000"/>
                </a:solidFill>
              </a:rPr>
              <a:t>Narrow gap (50-100 µm) PPC with thin cathode mesh</a:t>
            </a:r>
          </a:p>
          <a:p>
            <a:pPr>
              <a:spcBef>
                <a:spcPct val="0"/>
              </a:spcBef>
              <a:buFontTx/>
              <a:buNone/>
            </a:pPr>
            <a:r>
              <a:rPr lang="en-US" altLang="en-US" sz="1400" dirty="0">
                <a:solidFill>
                  <a:srgbClr val="008000"/>
                </a:solidFill>
              </a:rPr>
              <a:t>Insulating gap-restoring wires or pillars</a:t>
            </a:r>
          </a:p>
        </p:txBody>
      </p:sp>
      <p:grpSp>
        <p:nvGrpSpPr>
          <p:cNvPr id="61451" name="Group 22"/>
          <p:cNvGrpSpPr>
            <a:grpSpLocks/>
          </p:cNvGrpSpPr>
          <p:nvPr/>
        </p:nvGrpSpPr>
        <p:grpSpPr bwMode="auto">
          <a:xfrm>
            <a:off x="2590801" y="1524000"/>
            <a:ext cx="1916113" cy="2209800"/>
            <a:chOff x="960" y="1056"/>
            <a:chExt cx="1706" cy="1968"/>
          </a:xfrm>
        </p:grpSpPr>
        <p:pic>
          <p:nvPicPr>
            <p:cNvPr id="61453" name="Picture 14" descr="mimeg field ext"/>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60" y="1056"/>
              <a:ext cx="1706" cy="19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 name="Line 15"/>
            <p:cNvSpPr>
              <a:spLocks noChangeShapeType="1"/>
            </p:cNvSpPr>
            <p:nvPr/>
          </p:nvSpPr>
          <p:spPr bwMode="auto">
            <a:xfrm rot="-5400000">
              <a:off x="1217" y="2750"/>
              <a:ext cx="0" cy="510"/>
            </a:xfrm>
            <a:prstGeom prst="line">
              <a:avLst/>
            </a:prstGeom>
            <a:noFill/>
            <a:ln w="76200">
              <a:solidFill>
                <a:srgbClr val="0B24C7"/>
              </a:solidFill>
              <a:round/>
              <a:headEnd/>
              <a:tailEnd/>
            </a:ln>
            <a:effectLst/>
          </p:spPr>
          <p:txBody>
            <a:bodyPr wrap="none" anchor="ctr"/>
            <a:lstStyle/>
            <a:p>
              <a:pPr>
                <a:defRPr/>
              </a:pPr>
              <a:endParaRPr lang="en-US" sz="1400">
                <a:solidFill>
                  <a:srgbClr val="000000"/>
                </a:solidFill>
                <a:effectLst>
                  <a:outerShdw blurRad="38100" dist="38100" dir="2700000" algn="tl">
                    <a:srgbClr val="000000">
                      <a:alpha val="43137"/>
                    </a:srgbClr>
                  </a:outerShdw>
                </a:effectLst>
              </a:endParaRPr>
            </a:p>
          </p:txBody>
        </p:sp>
        <p:sp>
          <p:nvSpPr>
            <p:cNvPr id="36" name="Line 17"/>
            <p:cNvSpPr>
              <a:spLocks noChangeShapeType="1"/>
            </p:cNvSpPr>
            <p:nvPr/>
          </p:nvSpPr>
          <p:spPr bwMode="auto">
            <a:xfrm rot="-5400000">
              <a:off x="1778" y="2756"/>
              <a:ext cx="0" cy="499"/>
            </a:xfrm>
            <a:prstGeom prst="line">
              <a:avLst/>
            </a:prstGeom>
            <a:noFill/>
            <a:ln w="76200">
              <a:solidFill>
                <a:srgbClr val="0B24C7"/>
              </a:solidFill>
              <a:round/>
              <a:headEnd/>
              <a:tailEnd/>
            </a:ln>
            <a:effectLst/>
          </p:spPr>
          <p:txBody>
            <a:bodyPr wrap="none" anchor="ctr"/>
            <a:lstStyle/>
            <a:p>
              <a:pPr>
                <a:defRPr/>
              </a:pPr>
              <a:endParaRPr lang="en-US" sz="1400">
                <a:solidFill>
                  <a:srgbClr val="000000"/>
                </a:solidFill>
                <a:effectLst>
                  <a:outerShdw blurRad="38100" dist="38100" dir="2700000" algn="tl">
                    <a:srgbClr val="000000">
                      <a:alpha val="43137"/>
                    </a:srgbClr>
                  </a:outerShdw>
                </a:effectLst>
              </a:endParaRPr>
            </a:p>
          </p:txBody>
        </p:sp>
        <p:sp>
          <p:nvSpPr>
            <p:cNvPr id="37" name="Line 18"/>
            <p:cNvSpPr>
              <a:spLocks noChangeShapeType="1"/>
            </p:cNvSpPr>
            <p:nvPr/>
          </p:nvSpPr>
          <p:spPr bwMode="auto">
            <a:xfrm rot="-5400000">
              <a:off x="2359" y="2729"/>
              <a:ext cx="0" cy="554"/>
            </a:xfrm>
            <a:prstGeom prst="line">
              <a:avLst/>
            </a:prstGeom>
            <a:noFill/>
            <a:ln w="76200">
              <a:solidFill>
                <a:srgbClr val="0B24C7"/>
              </a:solidFill>
              <a:round/>
              <a:headEnd/>
              <a:tailEnd/>
            </a:ln>
            <a:effectLst/>
          </p:spPr>
          <p:txBody>
            <a:bodyPr wrap="none" anchor="ctr"/>
            <a:lstStyle/>
            <a:p>
              <a:pPr>
                <a:defRPr/>
              </a:pPr>
              <a:endParaRPr lang="en-US" sz="1400">
                <a:solidFill>
                  <a:srgbClr val="000000"/>
                </a:solidFill>
                <a:effectLst>
                  <a:outerShdw blurRad="38100" dist="38100" dir="2700000" algn="tl">
                    <a:srgbClr val="000000">
                      <a:alpha val="43137"/>
                    </a:srgbClr>
                  </a:outerShdw>
                </a:effectLst>
              </a:endParaRPr>
            </a:p>
          </p:txBody>
        </p:sp>
      </p:grpSp>
      <p:sp>
        <p:nvSpPr>
          <p:cNvPr id="33" name="Text Box 7"/>
          <p:cNvSpPr txBox="1">
            <a:spLocks noChangeArrowheads="1"/>
          </p:cNvSpPr>
          <p:nvPr/>
        </p:nvSpPr>
        <p:spPr bwMode="auto">
          <a:xfrm>
            <a:off x="1828800" y="6096000"/>
            <a:ext cx="4343400" cy="274638"/>
          </a:xfrm>
          <a:prstGeom prst="rect">
            <a:avLst/>
          </a:prstGeom>
          <a:noFill/>
          <a:ln w="9525">
            <a:noFill/>
            <a:miter lim="800000"/>
            <a:headEnd/>
            <a:tailEnd/>
          </a:ln>
        </p:spPr>
        <p:txBody>
          <a:bodyPr>
            <a:spAutoFit/>
          </a:bodyPr>
          <a:lstStyle/>
          <a:p>
            <a:pPr>
              <a:defRPr/>
            </a:pPr>
            <a:r>
              <a:rPr lang="en-US" sz="1200" b="1" i="1" dirty="0">
                <a:solidFill>
                  <a:srgbClr val="000000"/>
                </a:solidFill>
                <a:effectLst>
                  <a:outerShdw blurRad="38100" dist="38100" dir="2700000" algn="tl">
                    <a:srgbClr val="C0C0C0"/>
                  </a:outerShdw>
                </a:effectLst>
              </a:rPr>
              <a:t>Y. </a:t>
            </a:r>
            <a:r>
              <a:rPr lang="en-US" sz="1200" b="1" i="1" dirty="0" err="1">
                <a:solidFill>
                  <a:srgbClr val="000000"/>
                </a:solidFill>
                <a:effectLst>
                  <a:outerShdw blurRad="38100" dist="38100" dir="2700000" algn="tl">
                    <a:srgbClr val="C0C0C0"/>
                  </a:outerShdw>
                </a:effectLst>
              </a:rPr>
              <a:t>Giomataris</a:t>
            </a:r>
            <a:r>
              <a:rPr lang="en-US" sz="1200" b="1" i="1" dirty="0">
                <a:solidFill>
                  <a:srgbClr val="000000"/>
                </a:solidFill>
                <a:effectLst>
                  <a:outerShdw blurRad="38100" dist="38100" dir="2700000" algn="tl">
                    <a:srgbClr val="C0C0C0"/>
                  </a:outerShdw>
                </a:effectLst>
              </a:rPr>
              <a:t> et al, </a:t>
            </a:r>
            <a:r>
              <a:rPr lang="en-US" sz="1200" b="1" i="1" dirty="0" err="1">
                <a:solidFill>
                  <a:srgbClr val="000000"/>
                </a:solidFill>
                <a:effectLst>
                  <a:outerShdw blurRad="38100" dist="38100" dir="2700000" algn="tl">
                    <a:srgbClr val="C0C0C0"/>
                  </a:outerShdw>
                </a:effectLst>
              </a:rPr>
              <a:t>Nucl</a:t>
            </a:r>
            <a:r>
              <a:rPr lang="en-US" sz="1200" b="1" i="1" dirty="0">
                <a:solidFill>
                  <a:srgbClr val="000000"/>
                </a:solidFill>
                <a:effectLst>
                  <a:outerShdw blurRad="38100" dist="38100" dir="2700000" algn="tl">
                    <a:srgbClr val="C0C0C0"/>
                  </a:outerShdw>
                </a:effectLst>
              </a:rPr>
              <a:t>. Instr. and Meth. A376(1996)239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ChangeArrowheads="1"/>
          </p:cNvSpPr>
          <p:nvPr/>
        </p:nvSpPr>
        <p:spPr bwMode="auto">
          <a:xfrm>
            <a:off x="2667000" y="152401"/>
            <a:ext cx="5867400" cy="6124575"/>
          </a:xfrm>
          <a:prstGeom prst="rect">
            <a:avLst/>
          </a:prstGeom>
          <a:noFill/>
          <a:ln w="9525">
            <a:noFill/>
            <a:miter lim="800000"/>
            <a:headEnd/>
            <a:tailEnd/>
          </a:ln>
        </p:spPr>
        <p:txBody>
          <a:bodyPr>
            <a:spAutoFit/>
          </a:bodyPr>
          <a:lstStyle/>
          <a:p>
            <a:pPr marL="342900" indent="-342900" eaLnBrk="1" hangingPunct="1"/>
            <a:r>
              <a:rPr lang="en-US" sz="2800" b="1" dirty="0">
                <a:solidFill>
                  <a:srgbClr val="FF0000"/>
                </a:solidFill>
                <a:latin typeface="Arial" pitchFamily="34" charset="0"/>
              </a:rPr>
              <a:t>Detectors based on Ionization</a:t>
            </a:r>
          </a:p>
          <a:p>
            <a:pPr marL="342900" indent="-342900" eaLnBrk="1" hangingPunct="1"/>
            <a:endParaRPr lang="en-US" sz="2800" b="1" dirty="0">
              <a:solidFill>
                <a:srgbClr val="FF0000"/>
              </a:solidFill>
              <a:latin typeface="Arial" pitchFamily="34" charset="0"/>
            </a:endParaRPr>
          </a:p>
          <a:p>
            <a:pPr marL="342900" indent="-342900" eaLnBrk="1" hangingPunct="1"/>
            <a:r>
              <a:rPr lang="en-US" sz="2400" dirty="0">
                <a:solidFill>
                  <a:srgbClr val="333399"/>
                </a:solidFill>
                <a:latin typeface="Arial" pitchFamily="34" charset="0"/>
              </a:rPr>
              <a:t>Gas detectors:</a:t>
            </a:r>
          </a:p>
          <a:p>
            <a:pPr marL="800100" lvl="1" indent="-342900" eaLnBrk="1" hangingPunct="1"/>
            <a:endParaRPr lang="en-US" dirty="0">
              <a:solidFill>
                <a:srgbClr val="009900"/>
              </a:solidFill>
              <a:latin typeface="Arial" pitchFamily="34" charset="0"/>
            </a:endParaRPr>
          </a:p>
          <a:p>
            <a:pPr marL="800100" lvl="1" indent="-342900" eaLnBrk="1" hangingPunct="1">
              <a:buFontTx/>
              <a:buChar char="•"/>
            </a:pPr>
            <a:r>
              <a:rPr lang="en-US" dirty="0">
                <a:solidFill>
                  <a:srgbClr val="009900"/>
                </a:solidFill>
                <a:latin typeface="Arial" pitchFamily="34" charset="0"/>
              </a:rPr>
              <a:t>Wire Chambers</a:t>
            </a:r>
          </a:p>
          <a:p>
            <a:pPr marL="342900" indent="-342900" eaLnBrk="1" hangingPunct="1">
              <a:buFontTx/>
              <a:buChar char="•"/>
            </a:pPr>
            <a:endParaRPr lang="en-US" dirty="0">
              <a:solidFill>
                <a:srgbClr val="009900"/>
              </a:solidFill>
              <a:latin typeface="Arial" pitchFamily="34" charset="0"/>
            </a:endParaRPr>
          </a:p>
          <a:p>
            <a:pPr marL="800100" lvl="1" indent="-342900" eaLnBrk="1" hangingPunct="1">
              <a:buFontTx/>
              <a:buChar char="•"/>
            </a:pPr>
            <a:r>
              <a:rPr lang="en-US" dirty="0">
                <a:solidFill>
                  <a:srgbClr val="009900"/>
                </a:solidFill>
                <a:latin typeface="Arial" pitchFamily="34" charset="0"/>
              </a:rPr>
              <a:t>Drift Chambers</a:t>
            </a:r>
          </a:p>
          <a:p>
            <a:pPr marL="342900" indent="-342900" eaLnBrk="1" hangingPunct="1">
              <a:buFontTx/>
              <a:buChar char="•"/>
            </a:pPr>
            <a:endParaRPr lang="en-US" dirty="0">
              <a:solidFill>
                <a:srgbClr val="009900"/>
              </a:solidFill>
              <a:latin typeface="Arial" pitchFamily="34" charset="0"/>
            </a:endParaRPr>
          </a:p>
          <a:p>
            <a:pPr marL="800100" lvl="1" indent="-342900" eaLnBrk="1" hangingPunct="1">
              <a:buFontTx/>
              <a:buChar char="•"/>
            </a:pPr>
            <a:r>
              <a:rPr lang="en-US" dirty="0">
                <a:solidFill>
                  <a:srgbClr val="009900"/>
                </a:solidFill>
                <a:latin typeface="Arial" pitchFamily="34" charset="0"/>
              </a:rPr>
              <a:t>Time Projection Chambers</a:t>
            </a:r>
          </a:p>
          <a:p>
            <a:pPr marL="800100" lvl="1" indent="-342900" eaLnBrk="1" hangingPunct="1">
              <a:buFontTx/>
              <a:buChar char="•"/>
            </a:pPr>
            <a:endParaRPr lang="en-US" dirty="0">
              <a:solidFill>
                <a:srgbClr val="009900"/>
              </a:solidFill>
              <a:latin typeface="Arial" pitchFamily="34" charset="0"/>
            </a:endParaRPr>
          </a:p>
          <a:p>
            <a:pPr marL="800100" lvl="1" indent="-342900" eaLnBrk="1" hangingPunct="1">
              <a:buFontTx/>
              <a:buChar char="•"/>
            </a:pPr>
            <a:r>
              <a:rPr lang="en-US" dirty="0">
                <a:solidFill>
                  <a:srgbClr val="009900"/>
                </a:solidFill>
                <a:latin typeface="Arial" pitchFamily="34" charset="0"/>
              </a:rPr>
              <a:t>Transport of Electrons and Ions in Gases</a:t>
            </a:r>
          </a:p>
          <a:p>
            <a:pPr marL="800100" lvl="1" indent="-342900" eaLnBrk="1" hangingPunct="1">
              <a:buFontTx/>
              <a:buChar char="•"/>
            </a:pPr>
            <a:endParaRPr lang="en-US" dirty="0">
              <a:solidFill>
                <a:srgbClr val="009900"/>
              </a:solidFill>
              <a:latin typeface="Arial" pitchFamily="34" charset="0"/>
            </a:endParaRPr>
          </a:p>
          <a:p>
            <a:pPr marL="342900" indent="-342900" eaLnBrk="1" hangingPunct="1"/>
            <a:endParaRPr lang="en-US" dirty="0">
              <a:solidFill>
                <a:srgbClr val="009900"/>
              </a:solidFill>
              <a:latin typeface="Arial" pitchFamily="34" charset="0"/>
            </a:endParaRPr>
          </a:p>
          <a:p>
            <a:pPr marL="342900" indent="-342900" eaLnBrk="1" hangingPunct="1"/>
            <a:r>
              <a:rPr lang="en-US" sz="2400" dirty="0">
                <a:solidFill>
                  <a:srgbClr val="333399"/>
                </a:solidFill>
                <a:latin typeface="Arial" pitchFamily="34" charset="0"/>
              </a:rPr>
              <a:t>Solid State Detectors</a:t>
            </a:r>
          </a:p>
          <a:p>
            <a:pPr marL="800100" lvl="1" indent="-342900" eaLnBrk="1" hangingPunct="1"/>
            <a:endParaRPr lang="en-US" dirty="0">
              <a:solidFill>
                <a:srgbClr val="009900"/>
              </a:solidFill>
              <a:latin typeface="Arial" pitchFamily="34" charset="0"/>
            </a:endParaRPr>
          </a:p>
          <a:p>
            <a:pPr marL="800100" lvl="1" indent="-342900" eaLnBrk="1" hangingPunct="1">
              <a:buFontTx/>
              <a:buChar char="•"/>
            </a:pPr>
            <a:r>
              <a:rPr lang="en-US" dirty="0">
                <a:solidFill>
                  <a:srgbClr val="009900"/>
                </a:solidFill>
                <a:latin typeface="Arial" pitchFamily="34" charset="0"/>
              </a:rPr>
              <a:t>Transport of Electrons and Holes in Solids</a:t>
            </a:r>
          </a:p>
          <a:p>
            <a:pPr marL="800100" lvl="1" indent="-342900" eaLnBrk="1" hangingPunct="1">
              <a:buFontTx/>
              <a:buChar char="•"/>
            </a:pPr>
            <a:endParaRPr lang="en-US" dirty="0">
              <a:solidFill>
                <a:srgbClr val="009900"/>
              </a:solidFill>
              <a:latin typeface="Arial" pitchFamily="34" charset="0"/>
            </a:endParaRPr>
          </a:p>
          <a:p>
            <a:pPr marL="800100" lvl="1" indent="-342900" eaLnBrk="1" hangingPunct="1">
              <a:buFontTx/>
              <a:buChar char="•"/>
            </a:pPr>
            <a:r>
              <a:rPr lang="en-US" dirty="0">
                <a:solidFill>
                  <a:srgbClr val="009900"/>
                </a:solidFill>
                <a:latin typeface="Arial" pitchFamily="34" charset="0"/>
              </a:rPr>
              <a:t>Si- Detectors</a:t>
            </a:r>
          </a:p>
          <a:p>
            <a:pPr marL="800100" lvl="1" indent="-342900" eaLnBrk="1" hangingPunct="1">
              <a:buFontTx/>
              <a:buChar char="•"/>
            </a:pPr>
            <a:endParaRPr lang="en-US" dirty="0">
              <a:solidFill>
                <a:srgbClr val="009900"/>
              </a:solidFill>
              <a:latin typeface="Arial" pitchFamily="34" charset="0"/>
            </a:endParaRPr>
          </a:p>
          <a:p>
            <a:pPr marL="800100" lvl="1" indent="-342900" eaLnBrk="1" hangingPunct="1">
              <a:buFontTx/>
              <a:buChar char="•"/>
            </a:pPr>
            <a:r>
              <a:rPr lang="en-US" dirty="0">
                <a:solidFill>
                  <a:srgbClr val="009900"/>
                </a:solidFill>
                <a:latin typeface="Arial" pitchFamily="34" charset="0"/>
              </a:rPr>
              <a:t>Diamond Detectors </a:t>
            </a:r>
            <a:endParaRPr lang="en-US" dirty="0">
              <a:solidFill>
                <a:srgbClr val="009900"/>
              </a:solidFill>
              <a:latin typeface="Arial" pitchFamily="34" charset="0"/>
              <a:sym typeface="Symbol" pitchFamily="18" charset="2"/>
            </a:endParaRPr>
          </a:p>
        </p:txBody>
      </p:sp>
      <p:sp>
        <p:nvSpPr>
          <p:cNvPr id="7171" name="Slide Number Placeholder 3"/>
          <p:cNvSpPr>
            <a:spLocks noGrp="1"/>
          </p:cNvSpPr>
          <p:nvPr>
            <p:ph type="sldNum" sz="quarter" idx="12"/>
          </p:nvPr>
        </p:nvSpPr>
        <p:spPr>
          <a:noFill/>
        </p:spPr>
        <p:txBody>
          <a:bodyPr/>
          <a:lstStyle/>
          <a:p>
            <a:fld id="{4C85AE68-0B86-49F7-9845-A55763984C28}" type="slidenum">
              <a:rPr lang="en-US" smtClean="0">
                <a:solidFill>
                  <a:srgbClr val="000000"/>
                </a:solidFill>
              </a:rPr>
              <a:pPr/>
              <a:t>25</a:t>
            </a:fld>
            <a:endParaRPr lang="en-US">
              <a:solidFill>
                <a:srgbClr val="000000"/>
              </a:solidFill>
            </a:endParaRPr>
          </a:p>
        </p:txBody>
      </p:sp>
      <p:sp>
        <p:nvSpPr>
          <p:cNvPr id="7172" name="Footer Placeholder 4"/>
          <p:cNvSpPr>
            <a:spLocks noGrp="1"/>
          </p:cNvSpPr>
          <p:nvPr>
            <p:ph type="ftr" sz="quarter" idx="11"/>
          </p:nvPr>
        </p:nvSpPr>
        <p:spPr>
          <a:noFill/>
        </p:spPr>
        <p:txBody>
          <a:bodyPr/>
          <a:lstStyle/>
          <a:p>
            <a:r>
              <a:rPr lang="en-US">
                <a:solidFill>
                  <a:srgbClr val="000000"/>
                </a:solidFill>
              </a:rPr>
              <a:t>W. Riegler/CERN</a:t>
            </a:r>
          </a:p>
        </p:txBody>
      </p:sp>
      <p:cxnSp>
        <p:nvCxnSpPr>
          <p:cNvPr id="6" name="Straight Arrow Connector 5"/>
          <p:cNvCxnSpPr/>
          <p:nvPr/>
        </p:nvCxnSpPr>
        <p:spPr>
          <a:xfrm>
            <a:off x="1676400" y="4343400"/>
            <a:ext cx="914400" cy="1588"/>
          </a:xfrm>
          <a:prstGeom prst="straightConnector1">
            <a:avLst/>
          </a:prstGeom>
          <a:ln>
            <a:solidFill>
              <a:srgbClr val="FF0000"/>
            </a:solidFill>
            <a:tailEnd type="arrow"/>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116824800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4"/>
          <p:cNvSpPr txBox="1">
            <a:spLocks noChangeArrowheads="1"/>
          </p:cNvSpPr>
          <p:nvPr/>
        </p:nvSpPr>
        <p:spPr bwMode="auto">
          <a:xfrm>
            <a:off x="4419600" y="304801"/>
            <a:ext cx="3048000" cy="523875"/>
          </a:xfrm>
          <a:prstGeom prst="rect">
            <a:avLst/>
          </a:prstGeom>
          <a:noFill/>
          <a:ln w="9525">
            <a:noFill/>
            <a:miter lim="800000"/>
            <a:headEnd/>
            <a:tailEnd/>
          </a:ln>
        </p:spPr>
        <p:txBody>
          <a:bodyPr>
            <a:spAutoFit/>
          </a:bodyPr>
          <a:lstStyle/>
          <a:p>
            <a:pPr eaLnBrk="1" hangingPunct="1"/>
            <a:r>
              <a:rPr lang="en-US" sz="2800" b="1">
                <a:solidFill>
                  <a:srgbClr val="FF0000"/>
                </a:solidFill>
                <a:latin typeface="Arial" pitchFamily="34" charset="0"/>
              </a:rPr>
              <a:t>Silicon Detector</a:t>
            </a:r>
          </a:p>
        </p:txBody>
      </p:sp>
      <p:sp>
        <p:nvSpPr>
          <p:cNvPr id="15363" name="Footer Placeholder 10"/>
          <p:cNvSpPr>
            <a:spLocks noGrp="1"/>
          </p:cNvSpPr>
          <p:nvPr>
            <p:ph type="ftr" sz="quarter" idx="11"/>
          </p:nvPr>
        </p:nvSpPr>
        <p:spPr>
          <a:noFill/>
        </p:spPr>
        <p:txBody>
          <a:bodyPr/>
          <a:lstStyle/>
          <a:p>
            <a:r>
              <a:rPr lang="en-US">
                <a:solidFill>
                  <a:srgbClr val="000000"/>
                </a:solidFill>
              </a:rPr>
              <a:t>W. Riegler/CERN</a:t>
            </a:r>
          </a:p>
        </p:txBody>
      </p:sp>
      <p:sp>
        <p:nvSpPr>
          <p:cNvPr id="15364" name="Slide Number Placeholder 9"/>
          <p:cNvSpPr>
            <a:spLocks noGrp="1"/>
          </p:cNvSpPr>
          <p:nvPr>
            <p:ph type="sldNum" sz="quarter" idx="12"/>
          </p:nvPr>
        </p:nvSpPr>
        <p:spPr>
          <a:noFill/>
        </p:spPr>
        <p:txBody>
          <a:bodyPr/>
          <a:lstStyle/>
          <a:p>
            <a:fld id="{3F9A0773-4679-490D-A43F-500601EB4DD0}" type="slidenum">
              <a:rPr lang="en-US" smtClean="0">
                <a:solidFill>
                  <a:srgbClr val="000000"/>
                </a:solidFill>
              </a:rPr>
              <a:pPr/>
              <a:t>26</a:t>
            </a:fld>
            <a:endParaRPr lang="en-US">
              <a:solidFill>
                <a:srgbClr val="000000"/>
              </a:solidFill>
            </a:endParaRPr>
          </a:p>
        </p:txBody>
      </p:sp>
      <p:sp>
        <p:nvSpPr>
          <p:cNvPr id="12" name="Rectangle 11"/>
          <p:cNvSpPr/>
          <p:nvPr/>
        </p:nvSpPr>
        <p:spPr>
          <a:xfrm>
            <a:off x="1371600" y="1828801"/>
            <a:ext cx="4953000" cy="3231654"/>
          </a:xfrm>
          <a:prstGeom prst="rect">
            <a:avLst/>
          </a:prstGeom>
        </p:spPr>
        <p:txBody>
          <a:bodyPr>
            <a:spAutoFit/>
          </a:bodyPr>
          <a:lstStyle/>
          <a:p>
            <a:pPr eaLnBrk="1" hangingPunct="1">
              <a:defRPr/>
            </a:pPr>
            <a:r>
              <a:rPr lang="en-US" sz="1600" dirty="0">
                <a:solidFill>
                  <a:srgbClr val="002060"/>
                </a:solidFill>
              </a:rPr>
              <a:t>Velocity:</a:t>
            </a:r>
          </a:p>
          <a:p>
            <a:pPr eaLnBrk="1" hangingPunct="1">
              <a:defRPr/>
            </a:pPr>
            <a:r>
              <a:rPr lang="el-GR" sz="1600" dirty="0">
                <a:solidFill>
                  <a:srgbClr val="009900"/>
                </a:solidFill>
              </a:rPr>
              <a:t>μ</a:t>
            </a:r>
            <a:r>
              <a:rPr lang="en-US" sz="1600" baseline="-25000" dirty="0">
                <a:solidFill>
                  <a:srgbClr val="009900"/>
                </a:solidFill>
              </a:rPr>
              <a:t>e</a:t>
            </a:r>
            <a:r>
              <a:rPr lang="en-US" sz="1600" dirty="0">
                <a:solidFill>
                  <a:srgbClr val="009900"/>
                </a:solidFill>
              </a:rPr>
              <a:t>=1450 cm</a:t>
            </a:r>
            <a:r>
              <a:rPr lang="en-US" sz="1600" baseline="30000" dirty="0">
                <a:solidFill>
                  <a:srgbClr val="009900"/>
                </a:solidFill>
              </a:rPr>
              <a:t>2</a:t>
            </a:r>
            <a:r>
              <a:rPr lang="en-US" sz="1600" dirty="0">
                <a:solidFill>
                  <a:srgbClr val="009900"/>
                </a:solidFill>
              </a:rPr>
              <a:t>/Vs,  </a:t>
            </a:r>
            <a:r>
              <a:rPr lang="el-GR" sz="1600" dirty="0">
                <a:solidFill>
                  <a:srgbClr val="009900"/>
                </a:solidFill>
              </a:rPr>
              <a:t>μ</a:t>
            </a:r>
            <a:r>
              <a:rPr lang="en-US" sz="1600" baseline="-25000" dirty="0">
                <a:solidFill>
                  <a:srgbClr val="009900"/>
                </a:solidFill>
              </a:rPr>
              <a:t>h</a:t>
            </a:r>
            <a:r>
              <a:rPr lang="en-US" sz="1600" dirty="0">
                <a:solidFill>
                  <a:srgbClr val="009900"/>
                </a:solidFill>
              </a:rPr>
              <a:t>=505 cm</a:t>
            </a:r>
            <a:r>
              <a:rPr lang="en-US" sz="1600" baseline="30000" dirty="0">
                <a:solidFill>
                  <a:srgbClr val="009900"/>
                </a:solidFill>
              </a:rPr>
              <a:t>2</a:t>
            </a:r>
            <a:r>
              <a:rPr lang="en-US" sz="1600" dirty="0">
                <a:solidFill>
                  <a:srgbClr val="009900"/>
                </a:solidFill>
              </a:rPr>
              <a:t>/Vs, </a:t>
            </a:r>
            <a:r>
              <a:rPr lang="en-US" sz="1600" dirty="0">
                <a:solidFill>
                  <a:srgbClr val="009900"/>
                </a:solidFill>
                <a:sym typeface="Wingdings" pitchFamily="2" charset="2"/>
              </a:rPr>
              <a:t>3.63eV per e-h pair. </a:t>
            </a:r>
            <a:r>
              <a:rPr lang="en-US" sz="1600" dirty="0">
                <a:solidFill>
                  <a:srgbClr val="009900"/>
                </a:solidFill>
              </a:rPr>
              <a:t> </a:t>
            </a:r>
          </a:p>
          <a:p>
            <a:pPr eaLnBrk="1" hangingPunct="1">
              <a:defRPr/>
            </a:pPr>
            <a:r>
              <a:rPr lang="en-US" sz="1600" dirty="0">
                <a:solidFill>
                  <a:srgbClr val="002060"/>
                </a:solidFill>
                <a:sym typeface="Wingdings" pitchFamily="2" charset="2"/>
              </a:rPr>
              <a:t>~33000 e/h pairs in 300</a:t>
            </a:r>
            <a:r>
              <a:rPr lang="el-GR" sz="1600" dirty="0">
                <a:solidFill>
                  <a:srgbClr val="002060"/>
                </a:solidFill>
              </a:rPr>
              <a:t>μ</a:t>
            </a:r>
            <a:r>
              <a:rPr lang="en-US" sz="1600" dirty="0">
                <a:solidFill>
                  <a:srgbClr val="002060"/>
                </a:solidFill>
                <a:sym typeface="Wingdings" pitchFamily="2" charset="2"/>
              </a:rPr>
              <a:t>m of silicon.</a:t>
            </a:r>
          </a:p>
          <a:p>
            <a:pPr eaLnBrk="1" hangingPunct="1">
              <a:defRPr/>
            </a:pPr>
            <a:endParaRPr lang="de-DE" sz="1600" dirty="0">
              <a:solidFill>
                <a:srgbClr val="333399"/>
              </a:solidFill>
            </a:endParaRPr>
          </a:p>
          <a:p>
            <a:pPr eaLnBrk="1" hangingPunct="1">
              <a:defRPr/>
            </a:pPr>
            <a:r>
              <a:rPr lang="de-DE" sz="1600" dirty="0">
                <a:solidFill>
                  <a:srgbClr val="002060"/>
                </a:solidFill>
              </a:rPr>
              <a:t>However: Free charge carriers in Si:</a:t>
            </a:r>
          </a:p>
          <a:p>
            <a:pPr eaLnBrk="1" hangingPunct="1">
              <a:defRPr/>
            </a:pPr>
            <a:r>
              <a:rPr lang="de-DE" sz="1600" dirty="0">
                <a:solidFill>
                  <a:srgbClr val="009900"/>
                </a:solidFill>
              </a:rPr>
              <a:t>T=300 K:  </a:t>
            </a:r>
            <a:r>
              <a:rPr lang="de-DE" sz="1600" dirty="0" err="1">
                <a:solidFill>
                  <a:srgbClr val="009900"/>
                </a:solidFill>
              </a:rPr>
              <a:t>e,h</a:t>
            </a:r>
            <a:r>
              <a:rPr lang="de-DE" sz="1600" dirty="0">
                <a:solidFill>
                  <a:srgbClr val="009900"/>
                </a:solidFill>
              </a:rPr>
              <a:t> = 1.45 x 10</a:t>
            </a:r>
            <a:r>
              <a:rPr lang="de-DE" sz="1600" baseline="30000" dirty="0">
                <a:solidFill>
                  <a:srgbClr val="009900"/>
                </a:solidFill>
              </a:rPr>
              <a:t>10</a:t>
            </a:r>
            <a:r>
              <a:rPr lang="de-DE" sz="1600" dirty="0">
                <a:solidFill>
                  <a:srgbClr val="009900"/>
                </a:solidFill>
              </a:rPr>
              <a:t> / cm</a:t>
            </a:r>
            <a:r>
              <a:rPr lang="de-DE" sz="1600" baseline="30000" dirty="0">
                <a:solidFill>
                  <a:srgbClr val="009900"/>
                </a:solidFill>
              </a:rPr>
              <a:t>3</a:t>
            </a:r>
            <a:r>
              <a:rPr lang="de-DE" sz="1600" dirty="0">
                <a:solidFill>
                  <a:srgbClr val="009900"/>
                </a:solidFill>
              </a:rPr>
              <a:t> but </a:t>
            </a:r>
            <a:r>
              <a:rPr lang="de-DE" sz="1600" dirty="0" err="1">
                <a:solidFill>
                  <a:srgbClr val="009900"/>
                </a:solidFill>
              </a:rPr>
              <a:t>only</a:t>
            </a:r>
            <a:r>
              <a:rPr lang="de-DE" sz="1600" dirty="0">
                <a:solidFill>
                  <a:srgbClr val="009900"/>
                </a:solidFill>
              </a:rPr>
              <a:t> 33000 e/h </a:t>
            </a:r>
            <a:r>
              <a:rPr lang="de-DE" sz="1600" dirty="0" err="1">
                <a:solidFill>
                  <a:srgbClr val="009900"/>
                </a:solidFill>
              </a:rPr>
              <a:t>pairs</a:t>
            </a:r>
            <a:r>
              <a:rPr lang="de-DE" sz="1600" dirty="0">
                <a:solidFill>
                  <a:srgbClr val="009900"/>
                </a:solidFill>
              </a:rPr>
              <a:t> in 300</a:t>
            </a:r>
            <a:r>
              <a:rPr lang="de-DE" sz="1600" dirty="0">
                <a:solidFill>
                  <a:srgbClr val="009900"/>
                </a:solidFill>
                <a:sym typeface="Symbol" pitchFamily="18" charset="2"/>
              </a:rPr>
              <a:t></a:t>
            </a:r>
            <a:r>
              <a:rPr lang="de-DE" sz="1600" dirty="0">
                <a:solidFill>
                  <a:srgbClr val="009900"/>
                </a:solidFill>
              </a:rPr>
              <a:t>m produced by a high energy particle.</a:t>
            </a:r>
          </a:p>
          <a:p>
            <a:pPr eaLnBrk="1" hangingPunct="1">
              <a:defRPr/>
            </a:pPr>
            <a:endParaRPr lang="de-DE" sz="1600" dirty="0">
              <a:solidFill>
                <a:srgbClr val="009900"/>
              </a:solidFill>
            </a:endParaRPr>
          </a:p>
          <a:p>
            <a:pPr eaLnBrk="1" hangingPunct="1">
              <a:defRPr/>
            </a:pPr>
            <a:r>
              <a:rPr lang="de-DE" sz="1600" dirty="0" err="1">
                <a:solidFill>
                  <a:srgbClr val="002060"/>
                </a:solidFill>
              </a:rPr>
              <a:t>Why</a:t>
            </a:r>
            <a:r>
              <a:rPr lang="de-DE" sz="1600" dirty="0">
                <a:solidFill>
                  <a:srgbClr val="002060"/>
                </a:solidFill>
              </a:rPr>
              <a:t> </a:t>
            </a:r>
            <a:r>
              <a:rPr lang="de-DE" sz="1600" dirty="0" err="1">
                <a:solidFill>
                  <a:srgbClr val="002060"/>
                </a:solidFill>
              </a:rPr>
              <a:t>can</a:t>
            </a:r>
            <a:r>
              <a:rPr lang="de-DE" sz="1600" dirty="0">
                <a:solidFill>
                  <a:srgbClr val="002060"/>
                </a:solidFill>
              </a:rPr>
              <a:t> we use Si as a solid state </a:t>
            </a:r>
            <a:r>
              <a:rPr lang="de-DE" sz="1600" dirty="0" err="1">
                <a:solidFill>
                  <a:srgbClr val="002060"/>
                </a:solidFill>
              </a:rPr>
              <a:t>detector</a:t>
            </a:r>
            <a:r>
              <a:rPr lang="de-DE" sz="1600" dirty="0">
                <a:solidFill>
                  <a:srgbClr val="002060"/>
                </a:solidFill>
              </a:rPr>
              <a:t> ???  </a:t>
            </a:r>
          </a:p>
          <a:p>
            <a:pPr eaLnBrk="1" hangingPunct="1">
              <a:defRPr/>
            </a:pPr>
            <a:endParaRPr lang="en-US" sz="1600" b="1" dirty="0">
              <a:solidFill>
                <a:srgbClr val="2D2D8A"/>
              </a:solidFill>
              <a:sym typeface="Wingdings" pitchFamily="2" charset="2"/>
            </a:endParaRPr>
          </a:p>
          <a:p>
            <a:pPr eaLnBrk="1" hangingPunct="1">
              <a:defRPr/>
            </a:pPr>
            <a:endParaRPr lang="en-US" sz="1400" b="1" dirty="0">
              <a:solidFill>
                <a:srgbClr val="2D2D8A"/>
              </a:solidFill>
              <a:sym typeface="Wingdings" pitchFamily="2" charset="2"/>
            </a:endParaRPr>
          </a:p>
          <a:p>
            <a:pPr eaLnBrk="1" hangingPunct="1">
              <a:defRPr/>
            </a:pPr>
            <a:endParaRPr lang="en-US" sz="1400" b="1" dirty="0">
              <a:solidFill>
                <a:srgbClr val="2D2D8A"/>
              </a:solidFill>
              <a:sym typeface="Wingdings" pitchFamily="2" charset="2"/>
            </a:endParaRPr>
          </a:p>
        </p:txBody>
      </p:sp>
      <p:pic>
        <p:nvPicPr>
          <p:cNvPr id="15366" name="Picture 1"/>
          <p:cNvPicPr>
            <a:picLocks noChangeAspect="1" noChangeArrowheads="1"/>
          </p:cNvPicPr>
          <p:nvPr/>
        </p:nvPicPr>
        <p:blipFill>
          <a:blip r:embed="rId2" cstate="print"/>
          <a:srcRect/>
          <a:stretch>
            <a:fillRect/>
          </a:stretch>
        </p:blipFill>
        <p:spPr bwMode="auto">
          <a:xfrm>
            <a:off x="7391401" y="1828801"/>
            <a:ext cx="2981325" cy="2371725"/>
          </a:xfrm>
          <a:prstGeom prst="rect">
            <a:avLst/>
          </a:prstGeom>
          <a:noFill/>
          <a:ln w="9525">
            <a:noFill/>
            <a:miter lim="800000"/>
            <a:headEnd/>
            <a:tailEnd/>
          </a:ln>
        </p:spPr>
      </p:pic>
    </p:spTree>
    <p:extLst>
      <p:ext uri="{BB962C8B-B14F-4D97-AF65-F5344CB8AC3E}">
        <p14:creationId xmlns:p14="http://schemas.microsoft.com/office/powerpoint/2010/main" val="156775520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p:cNvPicPr>
            <a:picLocks noChangeAspect="1" noChangeArrowheads="1"/>
          </p:cNvPicPr>
          <p:nvPr/>
        </p:nvPicPr>
        <p:blipFill>
          <a:blip r:embed="rId2" cstate="print"/>
          <a:srcRect/>
          <a:stretch>
            <a:fillRect/>
          </a:stretch>
        </p:blipFill>
        <p:spPr bwMode="auto">
          <a:xfrm>
            <a:off x="1981200" y="609600"/>
            <a:ext cx="1854200" cy="1828800"/>
          </a:xfrm>
          <a:prstGeom prst="rect">
            <a:avLst/>
          </a:prstGeom>
          <a:noFill/>
          <a:ln w="28575">
            <a:noFill/>
            <a:miter lim="800000"/>
            <a:headEnd/>
            <a:tailEnd/>
          </a:ln>
        </p:spPr>
      </p:pic>
      <p:pic>
        <p:nvPicPr>
          <p:cNvPr id="16387" name="Picture 3"/>
          <p:cNvPicPr>
            <a:picLocks noChangeAspect="1" noChangeArrowheads="1"/>
          </p:cNvPicPr>
          <p:nvPr/>
        </p:nvPicPr>
        <p:blipFill>
          <a:blip r:embed="rId3" cstate="print"/>
          <a:srcRect/>
          <a:stretch>
            <a:fillRect/>
          </a:stretch>
        </p:blipFill>
        <p:spPr bwMode="auto">
          <a:xfrm>
            <a:off x="1909764" y="2700339"/>
            <a:ext cx="2097087" cy="1684337"/>
          </a:xfrm>
          <a:prstGeom prst="rect">
            <a:avLst/>
          </a:prstGeom>
          <a:noFill/>
          <a:ln w="28575">
            <a:noFill/>
            <a:miter lim="800000"/>
            <a:headEnd/>
            <a:tailEnd/>
          </a:ln>
        </p:spPr>
      </p:pic>
      <p:pic>
        <p:nvPicPr>
          <p:cNvPr id="16388" name="Picture 4"/>
          <p:cNvPicPr>
            <a:picLocks noChangeAspect="1" noChangeArrowheads="1"/>
          </p:cNvPicPr>
          <p:nvPr/>
        </p:nvPicPr>
        <p:blipFill>
          <a:blip r:embed="rId4" cstate="print"/>
          <a:srcRect/>
          <a:stretch>
            <a:fillRect/>
          </a:stretch>
        </p:blipFill>
        <p:spPr bwMode="auto">
          <a:xfrm>
            <a:off x="1909764" y="4452939"/>
            <a:ext cx="2117725" cy="1855787"/>
          </a:xfrm>
          <a:prstGeom prst="rect">
            <a:avLst/>
          </a:prstGeom>
          <a:noFill/>
          <a:ln w="28575">
            <a:noFill/>
            <a:miter lim="800000"/>
            <a:headEnd/>
            <a:tailEnd/>
          </a:ln>
        </p:spPr>
      </p:pic>
      <p:sp>
        <p:nvSpPr>
          <p:cNvPr id="16389" name="Text Box 8"/>
          <p:cNvSpPr txBox="1">
            <a:spLocks noChangeArrowheads="1"/>
          </p:cNvSpPr>
          <p:nvPr/>
        </p:nvSpPr>
        <p:spPr bwMode="auto">
          <a:xfrm>
            <a:off x="2366963" y="2395538"/>
            <a:ext cx="1066800" cy="336550"/>
          </a:xfrm>
          <a:prstGeom prst="rect">
            <a:avLst/>
          </a:prstGeom>
          <a:noFill/>
          <a:ln w="9525">
            <a:noFill/>
            <a:miter lim="800000"/>
            <a:headEnd/>
            <a:tailEnd/>
          </a:ln>
        </p:spPr>
        <p:txBody>
          <a:bodyPr>
            <a:spAutoFit/>
          </a:bodyPr>
          <a:lstStyle/>
          <a:p>
            <a:pPr eaLnBrk="1" hangingPunct="1"/>
            <a:r>
              <a:rPr lang="en-US" sz="1600" b="1">
                <a:solidFill>
                  <a:srgbClr val="333399"/>
                </a:solidFill>
                <a:latin typeface="Arial" pitchFamily="34" charset="0"/>
              </a:rPr>
              <a:t>doping</a:t>
            </a:r>
          </a:p>
        </p:txBody>
      </p:sp>
      <p:grpSp>
        <p:nvGrpSpPr>
          <p:cNvPr id="16390" name="Group 11"/>
          <p:cNvGrpSpPr>
            <a:grpSpLocks/>
          </p:cNvGrpSpPr>
          <p:nvPr/>
        </p:nvGrpSpPr>
        <p:grpSpPr bwMode="auto">
          <a:xfrm>
            <a:off x="7391400" y="914400"/>
            <a:ext cx="3276600" cy="5638800"/>
            <a:chOff x="319" y="188"/>
            <a:chExt cx="2405" cy="4073"/>
          </a:xfrm>
        </p:grpSpPr>
        <p:pic>
          <p:nvPicPr>
            <p:cNvPr id="16395" name="Picture 12"/>
            <p:cNvPicPr>
              <a:picLocks noChangeAspect="1" noChangeArrowheads="1"/>
            </p:cNvPicPr>
            <p:nvPr/>
          </p:nvPicPr>
          <p:blipFill>
            <a:blip r:embed="rId5" cstate="print"/>
            <a:srcRect/>
            <a:stretch>
              <a:fillRect/>
            </a:stretch>
          </p:blipFill>
          <p:spPr bwMode="auto">
            <a:xfrm>
              <a:off x="319" y="188"/>
              <a:ext cx="2405" cy="4073"/>
            </a:xfrm>
            <a:prstGeom prst="rect">
              <a:avLst/>
            </a:prstGeom>
            <a:noFill/>
            <a:ln w="9525" algn="ctr">
              <a:noFill/>
              <a:miter lim="800000"/>
              <a:headEnd/>
              <a:tailEnd/>
            </a:ln>
          </p:spPr>
        </p:pic>
        <p:sp>
          <p:nvSpPr>
            <p:cNvPr id="16396" name="Text Box 13"/>
            <p:cNvSpPr txBox="1">
              <a:spLocks noChangeArrowheads="1"/>
            </p:cNvSpPr>
            <p:nvPr/>
          </p:nvSpPr>
          <p:spPr bwMode="auto">
            <a:xfrm>
              <a:off x="977" y="302"/>
              <a:ext cx="230" cy="289"/>
            </a:xfrm>
            <a:prstGeom prst="rect">
              <a:avLst/>
            </a:prstGeom>
            <a:noFill/>
            <a:ln w="9525" algn="ctr">
              <a:noFill/>
              <a:miter lim="800000"/>
              <a:headEnd/>
              <a:tailEnd/>
            </a:ln>
          </p:spPr>
          <p:txBody>
            <a:bodyPr wrap="none">
              <a:spAutoFit/>
            </a:bodyPr>
            <a:lstStyle/>
            <a:p>
              <a:pPr eaLnBrk="1" hangingPunct="1"/>
              <a:r>
                <a:rPr lang="en-GB" sz="2000">
                  <a:solidFill>
                    <a:srgbClr val="000000"/>
                  </a:solidFill>
                  <a:latin typeface="Times New Roman" pitchFamily="18" charset="0"/>
                </a:rPr>
                <a:t>p</a:t>
              </a:r>
            </a:p>
          </p:txBody>
        </p:sp>
        <p:sp>
          <p:nvSpPr>
            <p:cNvPr id="16397" name="Text Box 14"/>
            <p:cNvSpPr txBox="1">
              <a:spLocks noChangeArrowheads="1"/>
            </p:cNvSpPr>
            <p:nvPr/>
          </p:nvSpPr>
          <p:spPr bwMode="auto">
            <a:xfrm>
              <a:off x="1941" y="287"/>
              <a:ext cx="230" cy="289"/>
            </a:xfrm>
            <a:prstGeom prst="rect">
              <a:avLst/>
            </a:prstGeom>
            <a:noFill/>
            <a:ln w="9525" algn="ctr">
              <a:noFill/>
              <a:miter lim="800000"/>
              <a:headEnd/>
              <a:tailEnd/>
            </a:ln>
          </p:spPr>
          <p:txBody>
            <a:bodyPr wrap="none">
              <a:spAutoFit/>
            </a:bodyPr>
            <a:lstStyle/>
            <a:p>
              <a:pPr eaLnBrk="1" hangingPunct="1"/>
              <a:r>
                <a:rPr lang="en-GB" sz="2000">
                  <a:solidFill>
                    <a:srgbClr val="FFFFFF"/>
                  </a:solidFill>
                  <a:latin typeface="Times New Roman" pitchFamily="18" charset="0"/>
                </a:rPr>
                <a:t>n</a:t>
              </a:r>
            </a:p>
          </p:txBody>
        </p:sp>
      </p:grpSp>
      <p:sp>
        <p:nvSpPr>
          <p:cNvPr id="16391" name="Text Box 17"/>
          <p:cNvSpPr txBox="1">
            <a:spLocks noChangeArrowheads="1"/>
          </p:cNvSpPr>
          <p:nvPr/>
        </p:nvSpPr>
        <p:spPr bwMode="auto">
          <a:xfrm>
            <a:off x="1524000" y="1"/>
            <a:ext cx="9144000" cy="523875"/>
          </a:xfrm>
          <a:prstGeom prst="rect">
            <a:avLst/>
          </a:prstGeom>
          <a:noFill/>
          <a:ln w="9525">
            <a:noFill/>
            <a:miter lim="800000"/>
            <a:headEnd/>
            <a:tailEnd/>
          </a:ln>
        </p:spPr>
        <p:txBody>
          <a:bodyPr>
            <a:spAutoFit/>
          </a:bodyPr>
          <a:lstStyle/>
          <a:p>
            <a:pPr algn="ctr" eaLnBrk="1" hangingPunct="1"/>
            <a:r>
              <a:rPr lang="en-US" sz="2800" b="1">
                <a:solidFill>
                  <a:srgbClr val="FF0000"/>
                </a:solidFill>
                <a:latin typeface="Arial" pitchFamily="34" charset="0"/>
              </a:rPr>
              <a:t>Doping of Silicon</a:t>
            </a:r>
          </a:p>
        </p:txBody>
      </p:sp>
      <p:sp>
        <p:nvSpPr>
          <p:cNvPr id="16392" name="Footer Placeholder 17"/>
          <p:cNvSpPr>
            <a:spLocks noGrp="1"/>
          </p:cNvSpPr>
          <p:nvPr>
            <p:ph type="ftr" sz="quarter" idx="11"/>
          </p:nvPr>
        </p:nvSpPr>
        <p:spPr>
          <a:noFill/>
        </p:spPr>
        <p:txBody>
          <a:bodyPr/>
          <a:lstStyle/>
          <a:p>
            <a:r>
              <a:rPr lang="en-US">
                <a:solidFill>
                  <a:srgbClr val="000000"/>
                </a:solidFill>
              </a:rPr>
              <a:t>W. Riegler/CERN</a:t>
            </a:r>
          </a:p>
        </p:txBody>
      </p:sp>
      <p:sp>
        <p:nvSpPr>
          <p:cNvPr id="16393" name="Slide Number Placeholder 16"/>
          <p:cNvSpPr>
            <a:spLocks noGrp="1"/>
          </p:cNvSpPr>
          <p:nvPr>
            <p:ph type="sldNum" sz="quarter" idx="12"/>
          </p:nvPr>
        </p:nvSpPr>
        <p:spPr>
          <a:noFill/>
        </p:spPr>
        <p:txBody>
          <a:bodyPr/>
          <a:lstStyle/>
          <a:p>
            <a:fld id="{3B4BAE2D-A235-4989-87ED-673DC6A6F284}" type="slidenum">
              <a:rPr lang="en-US" smtClean="0">
                <a:solidFill>
                  <a:srgbClr val="000000"/>
                </a:solidFill>
              </a:rPr>
              <a:pPr/>
              <a:t>27</a:t>
            </a:fld>
            <a:endParaRPr lang="en-US">
              <a:solidFill>
                <a:srgbClr val="000000"/>
              </a:solidFill>
            </a:endParaRPr>
          </a:p>
        </p:txBody>
      </p:sp>
      <p:sp>
        <p:nvSpPr>
          <p:cNvPr id="16394" name="Rectangle 16"/>
          <p:cNvSpPr>
            <a:spLocks noChangeArrowheads="1"/>
          </p:cNvSpPr>
          <p:nvPr/>
        </p:nvSpPr>
        <p:spPr bwMode="auto">
          <a:xfrm>
            <a:off x="4343400" y="838201"/>
            <a:ext cx="2895600" cy="5016758"/>
          </a:xfrm>
          <a:prstGeom prst="rect">
            <a:avLst/>
          </a:prstGeom>
          <a:noFill/>
          <a:ln w="9525">
            <a:noFill/>
            <a:miter lim="800000"/>
            <a:headEnd/>
            <a:tailEnd/>
          </a:ln>
        </p:spPr>
        <p:txBody>
          <a:bodyPr>
            <a:spAutoFit/>
          </a:bodyPr>
          <a:lstStyle/>
          <a:p>
            <a:pPr eaLnBrk="1" hangingPunct="1"/>
            <a:r>
              <a:rPr lang="en-US" sz="1600" dirty="0">
                <a:solidFill>
                  <a:srgbClr val="002060"/>
                </a:solidFill>
                <a:latin typeface="Arial" pitchFamily="34" charset="0"/>
                <a:sym typeface="Wingdings" pitchFamily="2" charset="2"/>
              </a:rPr>
              <a:t>In a silicon crystal at a given temperature the number of electrons in the conduction band is equal to the number of holes in the valence band.</a:t>
            </a:r>
          </a:p>
          <a:p>
            <a:pPr eaLnBrk="1" hangingPunct="1"/>
            <a:endParaRPr lang="en-US" sz="1600" dirty="0">
              <a:solidFill>
                <a:srgbClr val="002060"/>
              </a:solidFill>
              <a:latin typeface="Arial" pitchFamily="34" charset="0"/>
              <a:sym typeface="Wingdings" pitchFamily="2" charset="2"/>
            </a:endParaRPr>
          </a:p>
          <a:p>
            <a:pPr eaLnBrk="1" hangingPunct="1"/>
            <a:endParaRPr lang="en-US" sz="1600" dirty="0">
              <a:solidFill>
                <a:srgbClr val="002060"/>
              </a:solidFill>
              <a:latin typeface="Arial" pitchFamily="34" charset="0"/>
              <a:sym typeface="Wingdings" pitchFamily="2" charset="2"/>
            </a:endParaRPr>
          </a:p>
          <a:p>
            <a:pPr eaLnBrk="1" hangingPunct="1"/>
            <a:r>
              <a:rPr lang="en-US" sz="1600" dirty="0">
                <a:solidFill>
                  <a:srgbClr val="008000"/>
                </a:solidFill>
                <a:latin typeface="Arial" pitchFamily="34" charset="0"/>
                <a:sym typeface="Wingdings" pitchFamily="2" charset="2"/>
              </a:rPr>
              <a:t>Doping Silicon with </a:t>
            </a:r>
            <a:r>
              <a:rPr lang="en-US" sz="1600" dirty="0" err="1">
                <a:solidFill>
                  <a:srgbClr val="008000"/>
                </a:solidFill>
                <a:latin typeface="Arial" pitchFamily="34" charset="0"/>
                <a:sym typeface="Wingdings" pitchFamily="2" charset="2"/>
              </a:rPr>
              <a:t>Arsen</a:t>
            </a:r>
            <a:r>
              <a:rPr lang="en-US" sz="1600" dirty="0">
                <a:solidFill>
                  <a:srgbClr val="008000"/>
                </a:solidFill>
                <a:latin typeface="Arial" pitchFamily="34" charset="0"/>
                <a:sym typeface="Wingdings" pitchFamily="2" charset="2"/>
              </a:rPr>
              <a:t> (+5) it becomes and n-type conductor (more electrons than holes).</a:t>
            </a:r>
          </a:p>
          <a:p>
            <a:pPr eaLnBrk="1" hangingPunct="1"/>
            <a:endParaRPr lang="en-US" sz="1600" dirty="0">
              <a:solidFill>
                <a:srgbClr val="002060"/>
              </a:solidFill>
              <a:latin typeface="Arial" pitchFamily="34" charset="0"/>
              <a:sym typeface="Wingdings" pitchFamily="2" charset="2"/>
            </a:endParaRPr>
          </a:p>
          <a:p>
            <a:pPr eaLnBrk="1" hangingPunct="1"/>
            <a:endParaRPr lang="en-US" sz="1600" dirty="0">
              <a:solidFill>
                <a:srgbClr val="002060"/>
              </a:solidFill>
              <a:latin typeface="Arial" pitchFamily="34" charset="0"/>
              <a:sym typeface="Wingdings" pitchFamily="2" charset="2"/>
            </a:endParaRPr>
          </a:p>
          <a:p>
            <a:pPr eaLnBrk="1" hangingPunct="1"/>
            <a:r>
              <a:rPr lang="en-US" sz="1600" dirty="0">
                <a:solidFill>
                  <a:srgbClr val="002060"/>
                </a:solidFill>
                <a:latin typeface="Arial" pitchFamily="34" charset="0"/>
                <a:sym typeface="Wingdings" pitchFamily="2" charset="2"/>
              </a:rPr>
              <a:t>Doping Silicon with Boron (+3) it becomes a p-type conductor  (more holes than electrons). </a:t>
            </a:r>
          </a:p>
          <a:p>
            <a:pPr eaLnBrk="1" hangingPunct="1"/>
            <a:endParaRPr lang="en-US" sz="1600" dirty="0">
              <a:solidFill>
                <a:srgbClr val="002060"/>
              </a:solidFill>
              <a:latin typeface="Arial" pitchFamily="34" charset="0"/>
              <a:sym typeface="Wingdings" pitchFamily="2" charset="2"/>
            </a:endParaRPr>
          </a:p>
          <a:p>
            <a:pPr eaLnBrk="1" hangingPunct="1"/>
            <a:r>
              <a:rPr lang="en-US" sz="1600" dirty="0">
                <a:solidFill>
                  <a:srgbClr val="FF0000"/>
                </a:solidFill>
                <a:latin typeface="Arial" pitchFamily="34" charset="0"/>
                <a:sym typeface="Wingdings" pitchFamily="2" charset="2"/>
              </a:rPr>
              <a:t>Bringing p and n in contact makes a diode.</a:t>
            </a:r>
          </a:p>
        </p:txBody>
      </p:sp>
    </p:spTree>
    <p:extLst>
      <p:ext uri="{BB962C8B-B14F-4D97-AF65-F5344CB8AC3E}">
        <p14:creationId xmlns:p14="http://schemas.microsoft.com/office/powerpoint/2010/main" val="178484858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6851" name="Picture 3"/>
          <p:cNvPicPr>
            <a:picLocks noChangeAspect="1" noChangeArrowheads="1"/>
          </p:cNvPicPr>
          <p:nvPr/>
        </p:nvPicPr>
        <p:blipFill>
          <a:blip r:embed="rId2" cstate="print"/>
          <a:srcRect/>
          <a:stretch>
            <a:fillRect/>
          </a:stretch>
        </p:blipFill>
        <p:spPr bwMode="auto">
          <a:xfrm>
            <a:off x="6019800" y="1524000"/>
            <a:ext cx="4267200" cy="3924300"/>
          </a:xfrm>
          <a:prstGeom prst="rect">
            <a:avLst/>
          </a:prstGeom>
          <a:noFill/>
          <a:ln w="9525" algn="ctr">
            <a:noFill/>
            <a:miter lim="800000"/>
            <a:headEnd/>
            <a:tailEnd/>
          </a:ln>
        </p:spPr>
      </p:pic>
      <p:sp>
        <p:nvSpPr>
          <p:cNvPr id="17411" name="Text Box 4"/>
          <p:cNvSpPr txBox="1">
            <a:spLocks noChangeArrowheads="1"/>
          </p:cNvSpPr>
          <p:nvPr/>
        </p:nvSpPr>
        <p:spPr bwMode="auto">
          <a:xfrm>
            <a:off x="762000" y="1498600"/>
            <a:ext cx="4648200" cy="4278094"/>
          </a:xfrm>
          <a:prstGeom prst="rect">
            <a:avLst/>
          </a:prstGeom>
          <a:noFill/>
          <a:ln w="9525">
            <a:noFill/>
            <a:miter lim="800000"/>
            <a:headEnd/>
            <a:tailEnd/>
          </a:ln>
        </p:spPr>
        <p:txBody>
          <a:bodyPr wrap="square">
            <a:spAutoFit/>
          </a:bodyPr>
          <a:lstStyle/>
          <a:p>
            <a:pPr eaLnBrk="1" hangingPunct="1"/>
            <a:r>
              <a:rPr lang="en-US" sz="1600" dirty="0">
                <a:solidFill>
                  <a:srgbClr val="002060"/>
                </a:solidFill>
                <a:latin typeface="Arial" pitchFamily="34" charset="0"/>
              </a:rPr>
              <a:t>At the p-n junction the charges are depleted and a zone free of charge carriers is established.</a:t>
            </a:r>
          </a:p>
          <a:p>
            <a:pPr eaLnBrk="1" hangingPunct="1"/>
            <a:endParaRPr lang="en-US" sz="1600" dirty="0">
              <a:solidFill>
                <a:srgbClr val="333399"/>
              </a:solidFill>
              <a:latin typeface="Arial" pitchFamily="34" charset="0"/>
            </a:endParaRPr>
          </a:p>
          <a:p>
            <a:pPr eaLnBrk="1" hangingPunct="1"/>
            <a:r>
              <a:rPr lang="en-US" sz="1600" dirty="0">
                <a:solidFill>
                  <a:srgbClr val="008000"/>
                </a:solidFill>
                <a:latin typeface="Arial" pitchFamily="34" charset="0"/>
              </a:rPr>
              <a:t>By applying a voltage, the depletion zone can be extended to the entire diode </a:t>
            </a:r>
            <a:r>
              <a:rPr lang="en-US" sz="1600" dirty="0">
                <a:solidFill>
                  <a:srgbClr val="008000"/>
                </a:solidFill>
                <a:latin typeface="Arial" pitchFamily="34" charset="0"/>
                <a:sym typeface="Wingdings" pitchFamily="2" charset="2"/>
              </a:rPr>
              <a:t> highly insulating layer.</a:t>
            </a:r>
            <a:endParaRPr lang="en-US" sz="1600" dirty="0">
              <a:solidFill>
                <a:srgbClr val="008000"/>
              </a:solidFill>
              <a:latin typeface="Arial" pitchFamily="34" charset="0"/>
            </a:endParaRPr>
          </a:p>
          <a:p>
            <a:pPr eaLnBrk="1" hangingPunct="1"/>
            <a:endParaRPr lang="en-US" sz="1600" dirty="0">
              <a:solidFill>
                <a:srgbClr val="009900"/>
              </a:solidFill>
              <a:latin typeface="Arial" pitchFamily="34" charset="0"/>
              <a:sym typeface="Wingdings" pitchFamily="2" charset="2"/>
            </a:endParaRPr>
          </a:p>
          <a:p>
            <a:pPr eaLnBrk="1" hangingPunct="1"/>
            <a:r>
              <a:rPr lang="en-US" sz="1600" dirty="0">
                <a:solidFill>
                  <a:srgbClr val="002060"/>
                </a:solidFill>
                <a:latin typeface="Arial" pitchFamily="34" charset="0"/>
                <a:sym typeface="Wingdings" pitchFamily="2" charset="2"/>
              </a:rPr>
              <a:t>An ionizing particle produces free charge carriers in the diode, which  drift in the electric field and induce an electrical signal on the metal electrodes.</a:t>
            </a:r>
          </a:p>
          <a:p>
            <a:pPr eaLnBrk="1" hangingPunct="1"/>
            <a:endParaRPr lang="en-US" sz="1600" dirty="0">
              <a:solidFill>
                <a:srgbClr val="333399"/>
              </a:solidFill>
              <a:latin typeface="Arial" pitchFamily="34" charset="0"/>
              <a:sym typeface="Wingdings" pitchFamily="2" charset="2"/>
            </a:endParaRPr>
          </a:p>
          <a:p>
            <a:pPr eaLnBrk="1" hangingPunct="1"/>
            <a:r>
              <a:rPr lang="en-US" sz="1600" dirty="0">
                <a:solidFill>
                  <a:srgbClr val="008000"/>
                </a:solidFill>
                <a:latin typeface="Arial" pitchFamily="34" charset="0"/>
                <a:sym typeface="Wingdings" pitchFamily="2" charset="2"/>
              </a:rPr>
              <a:t>As silicon is the most commonly used material in the electronics industry, it has one big advantage with respect to other materials, namely highly developed technology.</a:t>
            </a:r>
          </a:p>
          <a:p>
            <a:pPr eaLnBrk="1" hangingPunct="1"/>
            <a:endParaRPr lang="en-US" sz="1600" b="1" dirty="0">
              <a:solidFill>
                <a:srgbClr val="333399"/>
              </a:solidFill>
              <a:latin typeface="Arial" pitchFamily="34" charset="0"/>
              <a:sym typeface="Wingdings" pitchFamily="2" charset="2"/>
            </a:endParaRPr>
          </a:p>
        </p:txBody>
      </p:sp>
      <p:sp>
        <p:nvSpPr>
          <p:cNvPr id="17412" name="Footer Placeholder 6"/>
          <p:cNvSpPr>
            <a:spLocks noGrp="1"/>
          </p:cNvSpPr>
          <p:nvPr>
            <p:ph type="ftr" sz="quarter" idx="11"/>
          </p:nvPr>
        </p:nvSpPr>
        <p:spPr>
          <a:noFill/>
        </p:spPr>
        <p:txBody>
          <a:bodyPr/>
          <a:lstStyle/>
          <a:p>
            <a:r>
              <a:rPr lang="en-US">
                <a:solidFill>
                  <a:srgbClr val="000000"/>
                </a:solidFill>
              </a:rPr>
              <a:t>W. Riegler/CERN</a:t>
            </a:r>
          </a:p>
        </p:txBody>
      </p:sp>
      <p:sp>
        <p:nvSpPr>
          <p:cNvPr id="17413" name="Slide Number Placeholder 5"/>
          <p:cNvSpPr>
            <a:spLocks noGrp="1"/>
          </p:cNvSpPr>
          <p:nvPr>
            <p:ph type="sldNum" sz="quarter" idx="12"/>
          </p:nvPr>
        </p:nvSpPr>
        <p:spPr>
          <a:noFill/>
        </p:spPr>
        <p:txBody>
          <a:bodyPr/>
          <a:lstStyle/>
          <a:p>
            <a:fld id="{1339A7BF-6B79-4037-9DC7-972BF7F3D4F2}" type="slidenum">
              <a:rPr lang="en-US" smtClean="0">
                <a:solidFill>
                  <a:srgbClr val="000000"/>
                </a:solidFill>
              </a:rPr>
              <a:pPr/>
              <a:t>28</a:t>
            </a:fld>
            <a:endParaRPr lang="en-US">
              <a:solidFill>
                <a:srgbClr val="000000"/>
              </a:solidFill>
            </a:endParaRPr>
          </a:p>
        </p:txBody>
      </p:sp>
      <p:sp>
        <p:nvSpPr>
          <p:cNvPr id="17414" name="Text Box 17"/>
          <p:cNvSpPr txBox="1">
            <a:spLocks noChangeArrowheads="1"/>
          </p:cNvSpPr>
          <p:nvPr/>
        </p:nvSpPr>
        <p:spPr bwMode="auto">
          <a:xfrm>
            <a:off x="2667000" y="152401"/>
            <a:ext cx="6553200" cy="523875"/>
          </a:xfrm>
          <a:prstGeom prst="rect">
            <a:avLst/>
          </a:prstGeom>
          <a:noFill/>
          <a:ln w="9525">
            <a:noFill/>
            <a:miter lim="800000"/>
            <a:headEnd/>
            <a:tailEnd/>
          </a:ln>
        </p:spPr>
        <p:txBody>
          <a:bodyPr>
            <a:spAutoFit/>
          </a:bodyPr>
          <a:lstStyle/>
          <a:p>
            <a:pPr eaLnBrk="1" hangingPunct="1"/>
            <a:r>
              <a:rPr lang="en-US" sz="2800" b="1">
                <a:solidFill>
                  <a:srgbClr val="FF0000"/>
                </a:solidFill>
                <a:latin typeface="Arial" pitchFamily="34" charset="0"/>
              </a:rPr>
              <a:t>Si-Diode used as a Particle Detector ! </a:t>
            </a:r>
          </a:p>
        </p:txBody>
      </p:sp>
    </p:spTree>
    <p:extLst>
      <p:ext uri="{BB962C8B-B14F-4D97-AF65-F5344CB8AC3E}">
        <p14:creationId xmlns:p14="http://schemas.microsoft.com/office/powerpoint/2010/main" val="29694147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4"/>
          <p:cNvSpPr txBox="1">
            <a:spLocks noChangeArrowheads="1"/>
          </p:cNvSpPr>
          <p:nvPr/>
        </p:nvSpPr>
        <p:spPr bwMode="auto">
          <a:xfrm>
            <a:off x="4038600" y="3143250"/>
            <a:ext cx="2057400" cy="1168400"/>
          </a:xfrm>
          <a:prstGeom prst="rect">
            <a:avLst/>
          </a:prstGeom>
          <a:noFill/>
          <a:ln w="9525">
            <a:noFill/>
            <a:miter lim="800000"/>
            <a:headEnd/>
            <a:tailEnd/>
          </a:ln>
        </p:spPr>
        <p:txBody>
          <a:bodyPr>
            <a:spAutoFit/>
          </a:bodyPr>
          <a:lstStyle/>
          <a:p>
            <a:pPr eaLnBrk="1" hangingPunct="1"/>
            <a:r>
              <a:rPr lang="en-US" sz="1400" dirty="0">
                <a:solidFill>
                  <a:srgbClr val="002060"/>
                </a:solidFill>
                <a:latin typeface="Arial" pitchFamily="34" charset="0"/>
              </a:rPr>
              <a:t>Zone without free charge carriers positively charged.</a:t>
            </a:r>
          </a:p>
          <a:p>
            <a:pPr eaLnBrk="1" hangingPunct="1"/>
            <a:r>
              <a:rPr lang="en-US" sz="1400" dirty="0">
                <a:solidFill>
                  <a:srgbClr val="002060"/>
                </a:solidFill>
                <a:latin typeface="Arial" pitchFamily="34" charset="0"/>
              </a:rPr>
              <a:t>Sensitive Detector Volume.</a:t>
            </a:r>
          </a:p>
        </p:txBody>
      </p:sp>
      <p:sp>
        <p:nvSpPr>
          <p:cNvPr id="18435" name="Footer Placeholder 6"/>
          <p:cNvSpPr>
            <a:spLocks noGrp="1"/>
          </p:cNvSpPr>
          <p:nvPr>
            <p:ph type="ftr" sz="quarter" idx="11"/>
          </p:nvPr>
        </p:nvSpPr>
        <p:spPr>
          <a:noFill/>
        </p:spPr>
        <p:txBody>
          <a:bodyPr/>
          <a:lstStyle/>
          <a:p>
            <a:r>
              <a:rPr lang="en-US">
                <a:solidFill>
                  <a:srgbClr val="000000"/>
                </a:solidFill>
              </a:rPr>
              <a:t>W. Riegler/CERN</a:t>
            </a:r>
          </a:p>
        </p:txBody>
      </p:sp>
      <p:sp>
        <p:nvSpPr>
          <p:cNvPr id="18436" name="Slide Number Placeholder 5"/>
          <p:cNvSpPr>
            <a:spLocks noGrp="1"/>
          </p:cNvSpPr>
          <p:nvPr>
            <p:ph type="sldNum" sz="quarter" idx="12"/>
          </p:nvPr>
        </p:nvSpPr>
        <p:spPr>
          <a:noFill/>
        </p:spPr>
        <p:txBody>
          <a:bodyPr/>
          <a:lstStyle/>
          <a:p>
            <a:fld id="{2965E9FC-4891-40B1-A7EE-836CD0FFFD29}" type="slidenum">
              <a:rPr lang="en-US" smtClean="0">
                <a:solidFill>
                  <a:srgbClr val="000000"/>
                </a:solidFill>
              </a:rPr>
              <a:pPr/>
              <a:t>29</a:t>
            </a:fld>
            <a:endParaRPr lang="en-US">
              <a:solidFill>
                <a:srgbClr val="000000"/>
              </a:solidFill>
            </a:endParaRPr>
          </a:p>
        </p:txBody>
      </p:sp>
      <p:sp>
        <p:nvSpPr>
          <p:cNvPr id="18437" name="Text Box 17"/>
          <p:cNvSpPr txBox="1">
            <a:spLocks noChangeArrowheads="1"/>
          </p:cNvSpPr>
          <p:nvPr/>
        </p:nvSpPr>
        <p:spPr bwMode="auto">
          <a:xfrm>
            <a:off x="2819400" y="152401"/>
            <a:ext cx="6553200" cy="523875"/>
          </a:xfrm>
          <a:prstGeom prst="rect">
            <a:avLst/>
          </a:prstGeom>
          <a:noFill/>
          <a:ln w="9525">
            <a:noFill/>
            <a:miter lim="800000"/>
            <a:headEnd/>
            <a:tailEnd/>
          </a:ln>
        </p:spPr>
        <p:txBody>
          <a:bodyPr>
            <a:spAutoFit/>
          </a:bodyPr>
          <a:lstStyle/>
          <a:p>
            <a:pPr eaLnBrk="1" hangingPunct="1"/>
            <a:r>
              <a:rPr lang="en-US" sz="2800" b="1">
                <a:solidFill>
                  <a:srgbClr val="FF0000"/>
                </a:solidFill>
                <a:latin typeface="Arial" pitchFamily="34" charset="0"/>
              </a:rPr>
              <a:t>Under-Depleted Silicon Detector</a:t>
            </a:r>
          </a:p>
        </p:txBody>
      </p:sp>
      <p:sp>
        <p:nvSpPr>
          <p:cNvPr id="18438" name="TextBox 130"/>
          <p:cNvSpPr txBox="1">
            <a:spLocks noChangeArrowheads="1"/>
          </p:cNvSpPr>
          <p:nvPr/>
        </p:nvSpPr>
        <p:spPr bwMode="auto">
          <a:xfrm>
            <a:off x="5562600" y="2762250"/>
            <a:ext cx="312738" cy="368300"/>
          </a:xfrm>
          <a:prstGeom prst="rect">
            <a:avLst/>
          </a:prstGeom>
          <a:noFill/>
          <a:ln w="9525">
            <a:noFill/>
            <a:miter lim="800000"/>
            <a:headEnd/>
            <a:tailEnd/>
          </a:ln>
        </p:spPr>
        <p:txBody>
          <a:bodyPr wrap="none">
            <a:spAutoFit/>
          </a:bodyPr>
          <a:lstStyle/>
          <a:p>
            <a:pPr eaLnBrk="1" hangingPunct="1"/>
            <a:r>
              <a:rPr lang="en-US">
                <a:solidFill>
                  <a:srgbClr val="000000"/>
                </a:solidFill>
                <a:latin typeface="Arial" pitchFamily="34" charset="0"/>
              </a:rPr>
              <a:t>n</a:t>
            </a:r>
          </a:p>
        </p:txBody>
      </p:sp>
      <p:sp>
        <p:nvSpPr>
          <p:cNvPr id="18439" name="TextBox 131"/>
          <p:cNvSpPr txBox="1">
            <a:spLocks noChangeArrowheads="1"/>
          </p:cNvSpPr>
          <p:nvPr/>
        </p:nvSpPr>
        <p:spPr bwMode="auto">
          <a:xfrm>
            <a:off x="3733800" y="2762250"/>
            <a:ext cx="312738" cy="368300"/>
          </a:xfrm>
          <a:prstGeom prst="rect">
            <a:avLst/>
          </a:prstGeom>
          <a:noFill/>
          <a:ln w="9525">
            <a:noFill/>
            <a:miter lim="800000"/>
            <a:headEnd/>
            <a:tailEnd/>
          </a:ln>
        </p:spPr>
        <p:txBody>
          <a:bodyPr wrap="none">
            <a:spAutoFit/>
          </a:bodyPr>
          <a:lstStyle/>
          <a:p>
            <a:pPr eaLnBrk="1" hangingPunct="1"/>
            <a:r>
              <a:rPr lang="en-US">
                <a:solidFill>
                  <a:srgbClr val="000000"/>
                </a:solidFill>
                <a:latin typeface="Arial" pitchFamily="34" charset="0"/>
              </a:rPr>
              <a:t>p</a:t>
            </a:r>
          </a:p>
        </p:txBody>
      </p:sp>
      <p:cxnSp>
        <p:nvCxnSpPr>
          <p:cNvPr id="140" name="Straight Connector 139"/>
          <p:cNvCxnSpPr/>
          <p:nvPr/>
        </p:nvCxnSpPr>
        <p:spPr>
          <a:xfrm>
            <a:off x="7467600" y="1847850"/>
            <a:ext cx="1828800" cy="158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3962400" y="1238250"/>
            <a:ext cx="3505200" cy="1143000"/>
          </a:xfrm>
          <a:prstGeom prst="rect">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8" name="Rectangle 7"/>
          <p:cNvSpPr/>
          <p:nvPr/>
        </p:nvSpPr>
        <p:spPr>
          <a:xfrm>
            <a:off x="3810000" y="1238250"/>
            <a:ext cx="152400" cy="1143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9" name="Oval 8"/>
          <p:cNvSpPr/>
          <p:nvPr/>
        </p:nvSpPr>
        <p:spPr>
          <a:xfrm>
            <a:off x="6172200" y="13144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10" name="Oval 9"/>
          <p:cNvSpPr/>
          <p:nvPr/>
        </p:nvSpPr>
        <p:spPr>
          <a:xfrm>
            <a:off x="6477000" y="14668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11" name="Oval 10"/>
          <p:cNvSpPr/>
          <p:nvPr/>
        </p:nvSpPr>
        <p:spPr>
          <a:xfrm>
            <a:off x="6172200" y="15430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12" name="Oval 11"/>
          <p:cNvSpPr/>
          <p:nvPr/>
        </p:nvSpPr>
        <p:spPr>
          <a:xfrm>
            <a:off x="6324600" y="13144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13" name="Oval 12"/>
          <p:cNvSpPr/>
          <p:nvPr/>
        </p:nvSpPr>
        <p:spPr>
          <a:xfrm>
            <a:off x="7239000" y="18478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14" name="Oval 13"/>
          <p:cNvSpPr/>
          <p:nvPr/>
        </p:nvSpPr>
        <p:spPr>
          <a:xfrm>
            <a:off x="6400800" y="16192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15" name="Oval 14"/>
          <p:cNvSpPr/>
          <p:nvPr/>
        </p:nvSpPr>
        <p:spPr>
          <a:xfrm>
            <a:off x="6248400" y="19240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16" name="Oval 15"/>
          <p:cNvSpPr/>
          <p:nvPr/>
        </p:nvSpPr>
        <p:spPr>
          <a:xfrm>
            <a:off x="6400800" y="20002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17" name="Oval 16"/>
          <p:cNvSpPr/>
          <p:nvPr/>
        </p:nvSpPr>
        <p:spPr>
          <a:xfrm>
            <a:off x="6400800" y="18478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18" name="Oval 17"/>
          <p:cNvSpPr/>
          <p:nvPr/>
        </p:nvSpPr>
        <p:spPr>
          <a:xfrm>
            <a:off x="6553200" y="16954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19" name="Oval 18"/>
          <p:cNvSpPr/>
          <p:nvPr/>
        </p:nvSpPr>
        <p:spPr>
          <a:xfrm>
            <a:off x="6172200" y="17716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20" name="Oval 19"/>
          <p:cNvSpPr/>
          <p:nvPr/>
        </p:nvSpPr>
        <p:spPr>
          <a:xfrm>
            <a:off x="6172200" y="20764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21" name="Oval 20"/>
          <p:cNvSpPr/>
          <p:nvPr/>
        </p:nvSpPr>
        <p:spPr>
          <a:xfrm>
            <a:off x="6629400" y="13906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22" name="Oval 21"/>
          <p:cNvSpPr/>
          <p:nvPr/>
        </p:nvSpPr>
        <p:spPr>
          <a:xfrm>
            <a:off x="6858000" y="14668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23" name="Oval 22"/>
          <p:cNvSpPr/>
          <p:nvPr/>
        </p:nvSpPr>
        <p:spPr>
          <a:xfrm>
            <a:off x="6705600" y="15430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24" name="Oval 23"/>
          <p:cNvSpPr/>
          <p:nvPr/>
        </p:nvSpPr>
        <p:spPr>
          <a:xfrm>
            <a:off x="6858000" y="13144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25" name="Oval 24"/>
          <p:cNvSpPr/>
          <p:nvPr/>
        </p:nvSpPr>
        <p:spPr>
          <a:xfrm>
            <a:off x="7315200" y="16192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26" name="Oval 25"/>
          <p:cNvSpPr/>
          <p:nvPr/>
        </p:nvSpPr>
        <p:spPr>
          <a:xfrm>
            <a:off x="6934200" y="16192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27" name="Oval 26"/>
          <p:cNvSpPr/>
          <p:nvPr/>
        </p:nvSpPr>
        <p:spPr>
          <a:xfrm>
            <a:off x="6705600" y="18478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28" name="Oval 27"/>
          <p:cNvSpPr/>
          <p:nvPr/>
        </p:nvSpPr>
        <p:spPr>
          <a:xfrm>
            <a:off x="6858000" y="20002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29" name="Oval 28"/>
          <p:cNvSpPr/>
          <p:nvPr/>
        </p:nvSpPr>
        <p:spPr>
          <a:xfrm>
            <a:off x="6934200" y="18478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30" name="Oval 29"/>
          <p:cNvSpPr/>
          <p:nvPr/>
        </p:nvSpPr>
        <p:spPr>
          <a:xfrm>
            <a:off x="7086600" y="16954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31" name="Oval 30"/>
          <p:cNvSpPr/>
          <p:nvPr/>
        </p:nvSpPr>
        <p:spPr>
          <a:xfrm>
            <a:off x="6553200" y="20002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32" name="Oval 31"/>
          <p:cNvSpPr/>
          <p:nvPr/>
        </p:nvSpPr>
        <p:spPr>
          <a:xfrm>
            <a:off x="6705600" y="21526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33" name="Oval 32"/>
          <p:cNvSpPr/>
          <p:nvPr/>
        </p:nvSpPr>
        <p:spPr>
          <a:xfrm>
            <a:off x="6400800" y="22288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34" name="Oval 33"/>
          <p:cNvSpPr/>
          <p:nvPr/>
        </p:nvSpPr>
        <p:spPr>
          <a:xfrm>
            <a:off x="7162800" y="19240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35" name="Oval 34"/>
          <p:cNvSpPr/>
          <p:nvPr/>
        </p:nvSpPr>
        <p:spPr>
          <a:xfrm>
            <a:off x="7010400" y="21526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36" name="Oval 35"/>
          <p:cNvSpPr/>
          <p:nvPr/>
        </p:nvSpPr>
        <p:spPr>
          <a:xfrm>
            <a:off x="7162800" y="21526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37" name="Oval 36"/>
          <p:cNvSpPr/>
          <p:nvPr/>
        </p:nvSpPr>
        <p:spPr>
          <a:xfrm>
            <a:off x="7315200" y="23050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38" name="Oval 37"/>
          <p:cNvSpPr/>
          <p:nvPr/>
        </p:nvSpPr>
        <p:spPr>
          <a:xfrm>
            <a:off x="7162800" y="13906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39" name="Oval 38"/>
          <p:cNvSpPr/>
          <p:nvPr/>
        </p:nvSpPr>
        <p:spPr>
          <a:xfrm>
            <a:off x="7086600" y="15430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40" name="Oval 39"/>
          <p:cNvSpPr/>
          <p:nvPr/>
        </p:nvSpPr>
        <p:spPr>
          <a:xfrm>
            <a:off x="7315200" y="20764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41" name="Oval 40"/>
          <p:cNvSpPr/>
          <p:nvPr/>
        </p:nvSpPr>
        <p:spPr>
          <a:xfrm>
            <a:off x="6934200" y="22288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42" name="Oval 41"/>
          <p:cNvSpPr/>
          <p:nvPr/>
        </p:nvSpPr>
        <p:spPr>
          <a:xfrm>
            <a:off x="6248400" y="22288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43" name="Oval 42"/>
          <p:cNvSpPr/>
          <p:nvPr/>
        </p:nvSpPr>
        <p:spPr>
          <a:xfrm>
            <a:off x="6553200" y="21526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grpSp>
        <p:nvGrpSpPr>
          <p:cNvPr id="18478" name="Group 45"/>
          <p:cNvGrpSpPr>
            <a:grpSpLocks/>
          </p:cNvGrpSpPr>
          <p:nvPr/>
        </p:nvGrpSpPr>
        <p:grpSpPr bwMode="auto">
          <a:xfrm>
            <a:off x="4724400" y="1435100"/>
            <a:ext cx="319088" cy="369888"/>
            <a:chOff x="3657600" y="2102736"/>
            <a:chExt cx="319318" cy="369332"/>
          </a:xfrm>
        </p:grpSpPr>
        <p:sp>
          <p:nvSpPr>
            <p:cNvPr id="44" name="Oval 43"/>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18576" name="TextBox 44"/>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r>
                <a:rPr lang="en-US">
                  <a:solidFill>
                    <a:srgbClr val="FF0000"/>
                  </a:solidFill>
                  <a:latin typeface="Arial" pitchFamily="34" charset="0"/>
                </a:rPr>
                <a:t>+</a:t>
              </a:r>
            </a:p>
          </p:txBody>
        </p:sp>
      </p:grpSp>
      <p:grpSp>
        <p:nvGrpSpPr>
          <p:cNvPr id="18479" name="Group 46"/>
          <p:cNvGrpSpPr>
            <a:grpSpLocks/>
          </p:cNvGrpSpPr>
          <p:nvPr/>
        </p:nvGrpSpPr>
        <p:grpSpPr bwMode="auto">
          <a:xfrm>
            <a:off x="4876800" y="1587500"/>
            <a:ext cx="319088" cy="369888"/>
            <a:chOff x="3657600" y="2102736"/>
            <a:chExt cx="319318" cy="369332"/>
          </a:xfrm>
        </p:grpSpPr>
        <p:sp>
          <p:nvSpPr>
            <p:cNvPr id="48" name="Oval 47"/>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18574" name="TextBox 48"/>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r>
                <a:rPr lang="en-US">
                  <a:solidFill>
                    <a:srgbClr val="FF0000"/>
                  </a:solidFill>
                  <a:latin typeface="Arial" pitchFamily="34" charset="0"/>
                </a:rPr>
                <a:t>+</a:t>
              </a:r>
            </a:p>
          </p:txBody>
        </p:sp>
      </p:grpSp>
      <p:grpSp>
        <p:nvGrpSpPr>
          <p:cNvPr id="18480" name="Group 49"/>
          <p:cNvGrpSpPr>
            <a:grpSpLocks/>
          </p:cNvGrpSpPr>
          <p:nvPr/>
        </p:nvGrpSpPr>
        <p:grpSpPr bwMode="auto">
          <a:xfrm>
            <a:off x="5029200" y="1314450"/>
            <a:ext cx="319088" cy="368300"/>
            <a:chOff x="3657600" y="2102736"/>
            <a:chExt cx="319318" cy="369332"/>
          </a:xfrm>
        </p:grpSpPr>
        <p:sp>
          <p:nvSpPr>
            <p:cNvPr id="51" name="Oval 50"/>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18572" name="TextBox 51"/>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r>
                <a:rPr lang="en-US">
                  <a:solidFill>
                    <a:srgbClr val="FF0000"/>
                  </a:solidFill>
                  <a:latin typeface="Arial" pitchFamily="34" charset="0"/>
                </a:rPr>
                <a:t>+</a:t>
              </a:r>
            </a:p>
          </p:txBody>
        </p:sp>
      </p:grpSp>
      <p:grpSp>
        <p:nvGrpSpPr>
          <p:cNvPr id="18481" name="Group 52"/>
          <p:cNvGrpSpPr>
            <a:grpSpLocks/>
          </p:cNvGrpSpPr>
          <p:nvPr/>
        </p:nvGrpSpPr>
        <p:grpSpPr bwMode="auto">
          <a:xfrm>
            <a:off x="5181600" y="1892300"/>
            <a:ext cx="319088" cy="369888"/>
            <a:chOff x="3657600" y="2102736"/>
            <a:chExt cx="319318" cy="369332"/>
          </a:xfrm>
        </p:grpSpPr>
        <p:sp>
          <p:nvSpPr>
            <p:cNvPr id="54" name="Oval 53"/>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18570" name="TextBox 54"/>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r>
                <a:rPr lang="en-US">
                  <a:solidFill>
                    <a:srgbClr val="FF0000"/>
                  </a:solidFill>
                  <a:latin typeface="Arial" pitchFamily="34" charset="0"/>
                </a:rPr>
                <a:t>+</a:t>
              </a:r>
            </a:p>
          </p:txBody>
        </p:sp>
      </p:grpSp>
      <p:grpSp>
        <p:nvGrpSpPr>
          <p:cNvPr id="18482" name="Group 55"/>
          <p:cNvGrpSpPr>
            <a:grpSpLocks/>
          </p:cNvGrpSpPr>
          <p:nvPr/>
        </p:nvGrpSpPr>
        <p:grpSpPr bwMode="auto">
          <a:xfrm>
            <a:off x="5334000" y="2044700"/>
            <a:ext cx="319088" cy="369888"/>
            <a:chOff x="3657600" y="2102736"/>
            <a:chExt cx="319318" cy="369332"/>
          </a:xfrm>
        </p:grpSpPr>
        <p:sp>
          <p:nvSpPr>
            <p:cNvPr id="57" name="Oval 56"/>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18568" name="TextBox 57"/>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r>
                <a:rPr lang="en-US">
                  <a:solidFill>
                    <a:srgbClr val="FF0000"/>
                  </a:solidFill>
                  <a:latin typeface="Arial" pitchFamily="34" charset="0"/>
                </a:rPr>
                <a:t>+</a:t>
              </a:r>
            </a:p>
          </p:txBody>
        </p:sp>
      </p:grpSp>
      <p:grpSp>
        <p:nvGrpSpPr>
          <p:cNvPr id="18483" name="Group 58"/>
          <p:cNvGrpSpPr>
            <a:grpSpLocks/>
          </p:cNvGrpSpPr>
          <p:nvPr/>
        </p:nvGrpSpPr>
        <p:grpSpPr bwMode="auto">
          <a:xfrm>
            <a:off x="4572000" y="1847850"/>
            <a:ext cx="319088" cy="368300"/>
            <a:chOff x="3657600" y="2102736"/>
            <a:chExt cx="319318" cy="369332"/>
          </a:xfrm>
        </p:grpSpPr>
        <p:sp>
          <p:nvSpPr>
            <p:cNvPr id="60" name="Oval 59"/>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18566" name="TextBox 60"/>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r>
                <a:rPr lang="en-US">
                  <a:solidFill>
                    <a:srgbClr val="FF0000"/>
                  </a:solidFill>
                  <a:latin typeface="Arial" pitchFamily="34" charset="0"/>
                </a:rPr>
                <a:t>+</a:t>
              </a:r>
            </a:p>
          </p:txBody>
        </p:sp>
      </p:grpSp>
      <p:grpSp>
        <p:nvGrpSpPr>
          <p:cNvPr id="18484" name="Group 61"/>
          <p:cNvGrpSpPr>
            <a:grpSpLocks/>
          </p:cNvGrpSpPr>
          <p:nvPr/>
        </p:nvGrpSpPr>
        <p:grpSpPr bwMode="auto">
          <a:xfrm>
            <a:off x="5257800" y="1543050"/>
            <a:ext cx="319088" cy="368300"/>
            <a:chOff x="3657600" y="2102736"/>
            <a:chExt cx="319318" cy="369332"/>
          </a:xfrm>
        </p:grpSpPr>
        <p:sp>
          <p:nvSpPr>
            <p:cNvPr id="63" name="Oval 62"/>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18564" name="TextBox 63"/>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r>
                <a:rPr lang="en-US">
                  <a:solidFill>
                    <a:srgbClr val="FF0000"/>
                  </a:solidFill>
                  <a:latin typeface="Arial" pitchFamily="34" charset="0"/>
                </a:rPr>
                <a:t>+</a:t>
              </a:r>
            </a:p>
          </p:txBody>
        </p:sp>
      </p:grpSp>
      <p:grpSp>
        <p:nvGrpSpPr>
          <p:cNvPr id="18485" name="Group 64"/>
          <p:cNvGrpSpPr>
            <a:grpSpLocks/>
          </p:cNvGrpSpPr>
          <p:nvPr/>
        </p:nvGrpSpPr>
        <p:grpSpPr bwMode="auto">
          <a:xfrm>
            <a:off x="4724400" y="2000250"/>
            <a:ext cx="319088" cy="368300"/>
            <a:chOff x="3657600" y="2102736"/>
            <a:chExt cx="319318" cy="369332"/>
          </a:xfrm>
        </p:grpSpPr>
        <p:sp>
          <p:nvSpPr>
            <p:cNvPr id="66" name="Oval 65"/>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18562" name="TextBox 66"/>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r>
                <a:rPr lang="en-US">
                  <a:solidFill>
                    <a:srgbClr val="FF0000"/>
                  </a:solidFill>
                  <a:latin typeface="Arial" pitchFamily="34" charset="0"/>
                </a:rPr>
                <a:t>+</a:t>
              </a:r>
            </a:p>
          </p:txBody>
        </p:sp>
      </p:grpSp>
      <p:grpSp>
        <p:nvGrpSpPr>
          <p:cNvPr id="18486" name="Group 67"/>
          <p:cNvGrpSpPr>
            <a:grpSpLocks/>
          </p:cNvGrpSpPr>
          <p:nvPr/>
        </p:nvGrpSpPr>
        <p:grpSpPr bwMode="auto">
          <a:xfrm>
            <a:off x="4876800" y="1771650"/>
            <a:ext cx="319088" cy="368300"/>
            <a:chOff x="3657600" y="2102736"/>
            <a:chExt cx="319318" cy="369332"/>
          </a:xfrm>
        </p:grpSpPr>
        <p:sp>
          <p:nvSpPr>
            <p:cNvPr id="69" name="Oval 68"/>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18560" name="TextBox 69"/>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r>
                <a:rPr lang="en-US">
                  <a:solidFill>
                    <a:srgbClr val="FF0000"/>
                  </a:solidFill>
                  <a:latin typeface="Arial" pitchFamily="34" charset="0"/>
                </a:rPr>
                <a:t>+</a:t>
              </a:r>
            </a:p>
          </p:txBody>
        </p:sp>
      </p:grpSp>
      <p:grpSp>
        <p:nvGrpSpPr>
          <p:cNvPr id="18487" name="Group 70"/>
          <p:cNvGrpSpPr>
            <a:grpSpLocks/>
          </p:cNvGrpSpPr>
          <p:nvPr/>
        </p:nvGrpSpPr>
        <p:grpSpPr bwMode="auto">
          <a:xfrm>
            <a:off x="4100514" y="1358900"/>
            <a:ext cx="319087" cy="369888"/>
            <a:chOff x="3657600" y="2102736"/>
            <a:chExt cx="319318" cy="369332"/>
          </a:xfrm>
        </p:grpSpPr>
        <p:sp>
          <p:nvSpPr>
            <p:cNvPr id="72" name="Oval 71"/>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18558" name="TextBox 72"/>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r>
                <a:rPr lang="en-US">
                  <a:solidFill>
                    <a:srgbClr val="FF0000"/>
                  </a:solidFill>
                  <a:latin typeface="Arial" pitchFamily="34" charset="0"/>
                </a:rPr>
                <a:t>+</a:t>
              </a:r>
            </a:p>
          </p:txBody>
        </p:sp>
      </p:grpSp>
      <p:grpSp>
        <p:nvGrpSpPr>
          <p:cNvPr id="18488" name="Group 73"/>
          <p:cNvGrpSpPr>
            <a:grpSpLocks/>
          </p:cNvGrpSpPr>
          <p:nvPr/>
        </p:nvGrpSpPr>
        <p:grpSpPr bwMode="auto">
          <a:xfrm>
            <a:off x="4252914" y="1511300"/>
            <a:ext cx="319087" cy="369888"/>
            <a:chOff x="3657600" y="2102736"/>
            <a:chExt cx="319318" cy="369332"/>
          </a:xfrm>
        </p:grpSpPr>
        <p:sp>
          <p:nvSpPr>
            <p:cNvPr id="75" name="Oval 74"/>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18556" name="TextBox 75"/>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r>
                <a:rPr lang="en-US">
                  <a:solidFill>
                    <a:srgbClr val="FF0000"/>
                  </a:solidFill>
                  <a:latin typeface="Arial" pitchFamily="34" charset="0"/>
                </a:rPr>
                <a:t>+</a:t>
              </a:r>
            </a:p>
          </p:txBody>
        </p:sp>
      </p:grpSp>
      <p:grpSp>
        <p:nvGrpSpPr>
          <p:cNvPr id="18489" name="Group 76"/>
          <p:cNvGrpSpPr>
            <a:grpSpLocks/>
          </p:cNvGrpSpPr>
          <p:nvPr/>
        </p:nvGrpSpPr>
        <p:grpSpPr bwMode="auto">
          <a:xfrm>
            <a:off x="4405314" y="1238250"/>
            <a:ext cx="319087" cy="368300"/>
            <a:chOff x="3657600" y="2102736"/>
            <a:chExt cx="319318" cy="369332"/>
          </a:xfrm>
        </p:grpSpPr>
        <p:sp>
          <p:nvSpPr>
            <p:cNvPr id="78" name="Oval 77"/>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18554" name="TextBox 78"/>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r>
                <a:rPr lang="en-US">
                  <a:solidFill>
                    <a:srgbClr val="FF0000"/>
                  </a:solidFill>
                  <a:latin typeface="Arial" pitchFamily="34" charset="0"/>
                </a:rPr>
                <a:t>+</a:t>
              </a:r>
            </a:p>
          </p:txBody>
        </p:sp>
      </p:grpSp>
      <p:grpSp>
        <p:nvGrpSpPr>
          <p:cNvPr id="18490" name="Group 79"/>
          <p:cNvGrpSpPr>
            <a:grpSpLocks/>
          </p:cNvGrpSpPr>
          <p:nvPr/>
        </p:nvGrpSpPr>
        <p:grpSpPr bwMode="auto">
          <a:xfrm>
            <a:off x="5334000" y="1314450"/>
            <a:ext cx="319088" cy="368300"/>
            <a:chOff x="3657600" y="2102736"/>
            <a:chExt cx="319318" cy="369332"/>
          </a:xfrm>
        </p:grpSpPr>
        <p:sp>
          <p:nvSpPr>
            <p:cNvPr id="81" name="Oval 80"/>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18552" name="TextBox 81"/>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r>
                <a:rPr lang="en-US">
                  <a:solidFill>
                    <a:srgbClr val="FF0000"/>
                  </a:solidFill>
                  <a:latin typeface="Arial" pitchFamily="34" charset="0"/>
                </a:rPr>
                <a:t>+</a:t>
              </a:r>
            </a:p>
          </p:txBody>
        </p:sp>
      </p:grpSp>
      <p:grpSp>
        <p:nvGrpSpPr>
          <p:cNvPr id="18491" name="Group 82"/>
          <p:cNvGrpSpPr>
            <a:grpSpLocks/>
          </p:cNvGrpSpPr>
          <p:nvPr/>
        </p:nvGrpSpPr>
        <p:grpSpPr bwMode="auto">
          <a:xfrm>
            <a:off x="5562600" y="1619250"/>
            <a:ext cx="319088" cy="368300"/>
            <a:chOff x="3657600" y="2102736"/>
            <a:chExt cx="319318" cy="369332"/>
          </a:xfrm>
        </p:grpSpPr>
        <p:sp>
          <p:nvSpPr>
            <p:cNvPr id="84" name="Oval 83"/>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18550" name="TextBox 84"/>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r>
                <a:rPr lang="en-US">
                  <a:solidFill>
                    <a:srgbClr val="FF0000"/>
                  </a:solidFill>
                  <a:latin typeface="Arial" pitchFamily="34" charset="0"/>
                </a:rPr>
                <a:t>+</a:t>
              </a:r>
            </a:p>
          </p:txBody>
        </p:sp>
      </p:grpSp>
      <p:grpSp>
        <p:nvGrpSpPr>
          <p:cNvPr id="18492" name="Group 85"/>
          <p:cNvGrpSpPr>
            <a:grpSpLocks/>
          </p:cNvGrpSpPr>
          <p:nvPr/>
        </p:nvGrpSpPr>
        <p:grpSpPr bwMode="auto">
          <a:xfrm>
            <a:off x="3948114" y="1771650"/>
            <a:ext cx="319087" cy="368300"/>
            <a:chOff x="3657600" y="2102736"/>
            <a:chExt cx="319318" cy="369332"/>
          </a:xfrm>
        </p:grpSpPr>
        <p:sp>
          <p:nvSpPr>
            <p:cNvPr id="87" name="Oval 86"/>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18548" name="TextBox 87"/>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r>
                <a:rPr lang="en-US">
                  <a:solidFill>
                    <a:srgbClr val="FF0000"/>
                  </a:solidFill>
                  <a:latin typeface="Arial" pitchFamily="34" charset="0"/>
                </a:rPr>
                <a:t>+</a:t>
              </a:r>
            </a:p>
          </p:txBody>
        </p:sp>
      </p:grpSp>
      <p:grpSp>
        <p:nvGrpSpPr>
          <p:cNvPr id="18493" name="Group 88"/>
          <p:cNvGrpSpPr>
            <a:grpSpLocks/>
          </p:cNvGrpSpPr>
          <p:nvPr/>
        </p:nvGrpSpPr>
        <p:grpSpPr bwMode="auto">
          <a:xfrm>
            <a:off x="4495800" y="1619250"/>
            <a:ext cx="319088" cy="368300"/>
            <a:chOff x="3657600" y="2102736"/>
            <a:chExt cx="319318" cy="369332"/>
          </a:xfrm>
        </p:grpSpPr>
        <p:sp>
          <p:nvSpPr>
            <p:cNvPr id="90" name="Oval 89"/>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18546" name="TextBox 90"/>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r>
                <a:rPr lang="en-US">
                  <a:solidFill>
                    <a:srgbClr val="FF0000"/>
                  </a:solidFill>
                  <a:latin typeface="Arial" pitchFamily="34" charset="0"/>
                </a:rPr>
                <a:t>+</a:t>
              </a:r>
            </a:p>
          </p:txBody>
        </p:sp>
      </p:grpSp>
      <p:grpSp>
        <p:nvGrpSpPr>
          <p:cNvPr id="18494" name="Group 91"/>
          <p:cNvGrpSpPr>
            <a:grpSpLocks/>
          </p:cNvGrpSpPr>
          <p:nvPr/>
        </p:nvGrpSpPr>
        <p:grpSpPr bwMode="auto">
          <a:xfrm>
            <a:off x="4100514" y="1924050"/>
            <a:ext cx="319087" cy="368300"/>
            <a:chOff x="3657600" y="2102736"/>
            <a:chExt cx="319318" cy="369332"/>
          </a:xfrm>
        </p:grpSpPr>
        <p:sp>
          <p:nvSpPr>
            <p:cNvPr id="93" name="Oval 92"/>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18544" name="TextBox 93"/>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r>
                <a:rPr lang="en-US">
                  <a:solidFill>
                    <a:srgbClr val="FF0000"/>
                  </a:solidFill>
                  <a:latin typeface="Arial" pitchFamily="34" charset="0"/>
                </a:rPr>
                <a:t>+</a:t>
              </a:r>
            </a:p>
          </p:txBody>
        </p:sp>
      </p:grpSp>
      <p:grpSp>
        <p:nvGrpSpPr>
          <p:cNvPr id="18495" name="Group 94"/>
          <p:cNvGrpSpPr>
            <a:grpSpLocks/>
          </p:cNvGrpSpPr>
          <p:nvPr/>
        </p:nvGrpSpPr>
        <p:grpSpPr bwMode="auto">
          <a:xfrm>
            <a:off x="4252914" y="1695450"/>
            <a:ext cx="319087" cy="368300"/>
            <a:chOff x="3657600" y="2102736"/>
            <a:chExt cx="319318" cy="369332"/>
          </a:xfrm>
        </p:grpSpPr>
        <p:sp>
          <p:nvSpPr>
            <p:cNvPr id="96" name="Oval 95"/>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18542" name="TextBox 96"/>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r>
                <a:rPr lang="en-US">
                  <a:solidFill>
                    <a:srgbClr val="FF0000"/>
                  </a:solidFill>
                  <a:latin typeface="Arial" pitchFamily="34" charset="0"/>
                </a:rPr>
                <a:t>+</a:t>
              </a:r>
            </a:p>
          </p:txBody>
        </p:sp>
      </p:grpSp>
      <p:grpSp>
        <p:nvGrpSpPr>
          <p:cNvPr id="18496" name="Group 97"/>
          <p:cNvGrpSpPr>
            <a:grpSpLocks/>
          </p:cNvGrpSpPr>
          <p:nvPr/>
        </p:nvGrpSpPr>
        <p:grpSpPr bwMode="auto">
          <a:xfrm>
            <a:off x="5562600" y="1619250"/>
            <a:ext cx="319088" cy="368300"/>
            <a:chOff x="3657600" y="2102736"/>
            <a:chExt cx="319318" cy="369332"/>
          </a:xfrm>
        </p:grpSpPr>
        <p:sp>
          <p:nvSpPr>
            <p:cNvPr id="99" name="Oval 98"/>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18540" name="TextBox 99"/>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r>
                <a:rPr lang="en-US">
                  <a:solidFill>
                    <a:srgbClr val="FF0000"/>
                  </a:solidFill>
                  <a:latin typeface="Arial" pitchFamily="34" charset="0"/>
                </a:rPr>
                <a:t>+</a:t>
              </a:r>
            </a:p>
          </p:txBody>
        </p:sp>
      </p:grpSp>
      <p:grpSp>
        <p:nvGrpSpPr>
          <p:cNvPr id="18497" name="Group 100"/>
          <p:cNvGrpSpPr>
            <a:grpSpLocks/>
          </p:cNvGrpSpPr>
          <p:nvPr/>
        </p:nvGrpSpPr>
        <p:grpSpPr bwMode="auto">
          <a:xfrm>
            <a:off x="5638800" y="1314450"/>
            <a:ext cx="319088" cy="368300"/>
            <a:chOff x="3657600" y="2102736"/>
            <a:chExt cx="319318" cy="369332"/>
          </a:xfrm>
        </p:grpSpPr>
        <p:sp>
          <p:nvSpPr>
            <p:cNvPr id="102" name="Oval 101"/>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18538" name="TextBox 102"/>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r>
                <a:rPr lang="en-US">
                  <a:solidFill>
                    <a:srgbClr val="FF0000"/>
                  </a:solidFill>
                  <a:latin typeface="Arial" pitchFamily="34" charset="0"/>
                </a:rPr>
                <a:t>+</a:t>
              </a:r>
            </a:p>
          </p:txBody>
        </p:sp>
      </p:grpSp>
      <p:grpSp>
        <p:nvGrpSpPr>
          <p:cNvPr id="18498" name="Group 103"/>
          <p:cNvGrpSpPr>
            <a:grpSpLocks/>
          </p:cNvGrpSpPr>
          <p:nvPr/>
        </p:nvGrpSpPr>
        <p:grpSpPr bwMode="auto">
          <a:xfrm>
            <a:off x="5791200" y="1924050"/>
            <a:ext cx="319088" cy="368300"/>
            <a:chOff x="3657600" y="2102736"/>
            <a:chExt cx="319318" cy="369332"/>
          </a:xfrm>
        </p:grpSpPr>
        <p:sp>
          <p:nvSpPr>
            <p:cNvPr id="105" name="Oval 104"/>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18536" name="TextBox 105"/>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r>
                <a:rPr lang="en-US">
                  <a:solidFill>
                    <a:srgbClr val="FF0000"/>
                  </a:solidFill>
                  <a:latin typeface="Arial" pitchFamily="34" charset="0"/>
                </a:rPr>
                <a:t>+</a:t>
              </a:r>
            </a:p>
          </p:txBody>
        </p:sp>
      </p:grpSp>
      <p:grpSp>
        <p:nvGrpSpPr>
          <p:cNvPr id="18499" name="Group 106"/>
          <p:cNvGrpSpPr>
            <a:grpSpLocks/>
          </p:cNvGrpSpPr>
          <p:nvPr/>
        </p:nvGrpSpPr>
        <p:grpSpPr bwMode="auto">
          <a:xfrm>
            <a:off x="5562600" y="1847850"/>
            <a:ext cx="319088" cy="368300"/>
            <a:chOff x="3657600" y="2102736"/>
            <a:chExt cx="319318" cy="369332"/>
          </a:xfrm>
        </p:grpSpPr>
        <p:sp>
          <p:nvSpPr>
            <p:cNvPr id="108" name="Oval 107"/>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18534" name="TextBox 108"/>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r>
                <a:rPr lang="en-US">
                  <a:solidFill>
                    <a:srgbClr val="FF0000"/>
                  </a:solidFill>
                  <a:latin typeface="Arial" pitchFamily="34" charset="0"/>
                </a:rPr>
                <a:t>+</a:t>
              </a:r>
            </a:p>
          </p:txBody>
        </p:sp>
      </p:grpSp>
      <p:grpSp>
        <p:nvGrpSpPr>
          <p:cNvPr id="18500" name="Group 112"/>
          <p:cNvGrpSpPr>
            <a:grpSpLocks/>
          </p:cNvGrpSpPr>
          <p:nvPr/>
        </p:nvGrpSpPr>
        <p:grpSpPr bwMode="auto">
          <a:xfrm>
            <a:off x="3754439" y="2076450"/>
            <a:ext cx="261937" cy="368300"/>
            <a:chOff x="2688266" y="2798134"/>
            <a:chExt cx="261610" cy="369332"/>
          </a:xfrm>
        </p:grpSpPr>
        <p:sp>
          <p:nvSpPr>
            <p:cNvPr id="111" name="Oval 110"/>
            <p:cNvSpPr/>
            <p:nvPr/>
          </p:nvSpPr>
          <p:spPr>
            <a:xfrm>
              <a:off x="2743759" y="2927082"/>
              <a:ext cx="152210" cy="15123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18532" name="TextBox 111"/>
            <p:cNvSpPr txBox="1">
              <a:spLocks noChangeArrowheads="1"/>
            </p:cNvSpPr>
            <p:nvPr/>
          </p:nvSpPr>
          <p:spPr bwMode="auto">
            <a:xfrm>
              <a:off x="2688266" y="2798134"/>
              <a:ext cx="261610" cy="369332"/>
            </a:xfrm>
            <a:prstGeom prst="rect">
              <a:avLst/>
            </a:prstGeom>
            <a:noFill/>
            <a:ln w="9525">
              <a:noFill/>
              <a:miter lim="800000"/>
              <a:headEnd/>
              <a:tailEnd/>
            </a:ln>
          </p:spPr>
          <p:txBody>
            <a:bodyPr wrap="none">
              <a:spAutoFit/>
            </a:bodyPr>
            <a:lstStyle/>
            <a:p>
              <a:pPr eaLnBrk="1" hangingPunct="1"/>
              <a:r>
                <a:rPr lang="en-US">
                  <a:solidFill>
                    <a:srgbClr val="002060"/>
                  </a:solidFill>
                  <a:latin typeface="Arial" pitchFamily="34" charset="0"/>
                </a:rPr>
                <a:t>-</a:t>
              </a:r>
            </a:p>
          </p:txBody>
        </p:sp>
      </p:grpSp>
      <p:grpSp>
        <p:nvGrpSpPr>
          <p:cNvPr id="18501" name="Group 113"/>
          <p:cNvGrpSpPr>
            <a:grpSpLocks/>
          </p:cNvGrpSpPr>
          <p:nvPr/>
        </p:nvGrpSpPr>
        <p:grpSpPr bwMode="auto">
          <a:xfrm>
            <a:off x="3733800" y="1858964"/>
            <a:ext cx="261938" cy="369887"/>
            <a:chOff x="2688266" y="2798134"/>
            <a:chExt cx="261610" cy="369332"/>
          </a:xfrm>
        </p:grpSpPr>
        <p:sp>
          <p:nvSpPr>
            <p:cNvPr id="115" name="Oval 114"/>
            <p:cNvSpPr/>
            <p:nvPr/>
          </p:nvSpPr>
          <p:spPr>
            <a:xfrm>
              <a:off x="2743759" y="2926528"/>
              <a:ext cx="152209"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18530" name="TextBox 115"/>
            <p:cNvSpPr txBox="1">
              <a:spLocks noChangeArrowheads="1"/>
            </p:cNvSpPr>
            <p:nvPr/>
          </p:nvSpPr>
          <p:spPr bwMode="auto">
            <a:xfrm>
              <a:off x="2688266" y="2798134"/>
              <a:ext cx="261610" cy="369332"/>
            </a:xfrm>
            <a:prstGeom prst="rect">
              <a:avLst/>
            </a:prstGeom>
            <a:noFill/>
            <a:ln w="9525">
              <a:noFill/>
              <a:miter lim="800000"/>
              <a:headEnd/>
              <a:tailEnd/>
            </a:ln>
          </p:spPr>
          <p:txBody>
            <a:bodyPr wrap="none">
              <a:spAutoFit/>
            </a:bodyPr>
            <a:lstStyle/>
            <a:p>
              <a:pPr eaLnBrk="1" hangingPunct="1"/>
              <a:r>
                <a:rPr lang="en-US">
                  <a:solidFill>
                    <a:srgbClr val="002060"/>
                  </a:solidFill>
                  <a:latin typeface="Arial" pitchFamily="34" charset="0"/>
                </a:rPr>
                <a:t>-</a:t>
              </a:r>
            </a:p>
          </p:txBody>
        </p:sp>
      </p:grpSp>
      <p:grpSp>
        <p:nvGrpSpPr>
          <p:cNvPr id="18502" name="Group 116"/>
          <p:cNvGrpSpPr>
            <a:grpSpLocks/>
          </p:cNvGrpSpPr>
          <p:nvPr/>
        </p:nvGrpSpPr>
        <p:grpSpPr bwMode="auto">
          <a:xfrm>
            <a:off x="3744913" y="1695450"/>
            <a:ext cx="260350" cy="368300"/>
            <a:chOff x="2688266" y="2798134"/>
            <a:chExt cx="261610" cy="369332"/>
          </a:xfrm>
        </p:grpSpPr>
        <p:sp>
          <p:nvSpPr>
            <p:cNvPr id="118" name="Oval 117"/>
            <p:cNvSpPr/>
            <p:nvPr/>
          </p:nvSpPr>
          <p:spPr>
            <a:xfrm>
              <a:off x="2742502" y="2927082"/>
              <a:ext cx="153138" cy="15123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18528" name="TextBox 118"/>
            <p:cNvSpPr txBox="1">
              <a:spLocks noChangeArrowheads="1"/>
            </p:cNvSpPr>
            <p:nvPr/>
          </p:nvSpPr>
          <p:spPr bwMode="auto">
            <a:xfrm>
              <a:off x="2688266" y="2798134"/>
              <a:ext cx="261610" cy="369332"/>
            </a:xfrm>
            <a:prstGeom prst="rect">
              <a:avLst/>
            </a:prstGeom>
            <a:noFill/>
            <a:ln w="9525">
              <a:noFill/>
              <a:miter lim="800000"/>
              <a:headEnd/>
              <a:tailEnd/>
            </a:ln>
          </p:spPr>
          <p:txBody>
            <a:bodyPr wrap="none">
              <a:spAutoFit/>
            </a:bodyPr>
            <a:lstStyle/>
            <a:p>
              <a:pPr eaLnBrk="1" hangingPunct="1"/>
              <a:r>
                <a:rPr lang="en-US">
                  <a:solidFill>
                    <a:srgbClr val="002060"/>
                  </a:solidFill>
                  <a:latin typeface="Arial" pitchFamily="34" charset="0"/>
                </a:rPr>
                <a:t>-</a:t>
              </a:r>
            </a:p>
          </p:txBody>
        </p:sp>
      </p:grpSp>
      <p:grpSp>
        <p:nvGrpSpPr>
          <p:cNvPr id="18503" name="Group 119"/>
          <p:cNvGrpSpPr>
            <a:grpSpLocks/>
          </p:cNvGrpSpPr>
          <p:nvPr/>
        </p:nvGrpSpPr>
        <p:grpSpPr bwMode="auto">
          <a:xfrm>
            <a:off x="3744913" y="1543050"/>
            <a:ext cx="260350" cy="368300"/>
            <a:chOff x="2688266" y="2798134"/>
            <a:chExt cx="261610" cy="369332"/>
          </a:xfrm>
        </p:grpSpPr>
        <p:sp>
          <p:nvSpPr>
            <p:cNvPr id="121" name="Oval 120"/>
            <p:cNvSpPr/>
            <p:nvPr/>
          </p:nvSpPr>
          <p:spPr>
            <a:xfrm>
              <a:off x="2742502" y="2927082"/>
              <a:ext cx="153138" cy="15123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18526" name="TextBox 121"/>
            <p:cNvSpPr txBox="1">
              <a:spLocks noChangeArrowheads="1"/>
            </p:cNvSpPr>
            <p:nvPr/>
          </p:nvSpPr>
          <p:spPr bwMode="auto">
            <a:xfrm>
              <a:off x="2688266" y="2798134"/>
              <a:ext cx="261610" cy="369332"/>
            </a:xfrm>
            <a:prstGeom prst="rect">
              <a:avLst/>
            </a:prstGeom>
            <a:noFill/>
            <a:ln w="9525">
              <a:noFill/>
              <a:miter lim="800000"/>
              <a:headEnd/>
              <a:tailEnd/>
            </a:ln>
          </p:spPr>
          <p:txBody>
            <a:bodyPr wrap="none">
              <a:spAutoFit/>
            </a:bodyPr>
            <a:lstStyle/>
            <a:p>
              <a:pPr eaLnBrk="1" hangingPunct="1"/>
              <a:r>
                <a:rPr lang="en-US">
                  <a:solidFill>
                    <a:srgbClr val="002060"/>
                  </a:solidFill>
                  <a:latin typeface="Arial" pitchFamily="34" charset="0"/>
                </a:rPr>
                <a:t>-</a:t>
              </a:r>
            </a:p>
          </p:txBody>
        </p:sp>
      </p:grpSp>
      <p:grpSp>
        <p:nvGrpSpPr>
          <p:cNvPr id="18504" name="Group 122"/>
          <p:cNvGrpSpPr>
            <a:grpSpLocks/>
          </p:cNvGrpSpPr>
          <p:nvPr/>
        </p:nvGrpSpPr>
        <p:grpSpPr bwMode="auto">
          <a:xfrm>
            <a:off x="3754439" y="1238250"/>
            <a:ext cx="261937" cy="368300"/>
            <a:chOff x="2688266" y="2798134"/>
            <a:chExt cx="261610" cy="369332"/>
          </a:xfrm>
        </p:grpSpPr>
        <p:sp>
          <p:nvSpPr>
            <p:cNvPr id="124" name="Oval 123"/>
            <p:cNvSpPr/>
            <p:nvPr/>
          </p:nvSpPr>
          <p:spPr>
            <a:xfrm>
              <a:off x="2743759" y="2927082"/>
              <a:ext cx="152210" cy="15123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18524" name="TextBox 124"/>
            <p:cNvSpPr txBox="1">
              <a:spLocks noChangeArrowheads="1"/>
            </p:cNvSpPr>
            <p:nvPr/>
          </p:nvSpPr>
          <p:spPr bwMode="auto">
            <a:xfrm>
              <a:off x="2688266" y="2798134"/>
              <a:ext cx="261610" cy="369332"/>
            </a:xfrm>
            <a:prstGeom prst="rect">
              <a:avLst/>
            </a:prstGeom>
            <a:noFill/>
            <a:ln w="9525">
              <a:noFill/>
              <a:miter lim="800000"/>
              <a:headEnd/>
              <a:tailEnd/>
            </a:ln>
          </p:spPr>
          <p:txBody>
            <a:bodyPr wrap="none">
              <a:spAutoFit/>
            </a:bodyPr>
            <a:lstStyle/>
            <a:p>
              <a:pPr eaLnBrk="1" hangingPunct="1"/>
              <a:r>
                <a:rPr lang="en-US">
                  <a:solidFill>
                    <a:srgbClr val="002060"/>
                  </a:solidFill>
                  <a:latin typeface="Arial" pitchFamily="34" charset="0"/>
                </a:rPr>
                <a:t>-</a:t>
              </a:r>
            </a:p>
          </p:txBody>
        </p:sp>
      </p:grpSp>
      <p:grpSp>
        <p:nvGrpSpPr>
          <p:cNvPr id="18505" name="Group 125"/>
          <p:cNvGrpSpPr>
            <a:grpSpLocks/>
          </p:cNvGrpSpPr>
          <p:nvPr/>
        </p:nvGrpSpPr>
        <p:grpSpPr bwMode="auto">
          <a:xfrm>
            <a:off x="3776664" y="1401764"/>
            <a:ext cx="261937" cy="369887"/>
            <a:chOff x="2688266" y="2798134"/>
            <a:chExt cx="261610" cy="369332"/>
          </a:xfrm>
        </p:grpSpPr>
        <p:sp>
          <p:nvSpPr>
            <p:cNvPr id="127" name="Oval 126"/>
            <p:cNvSpPr/>
            <p:nvPr/>
          </p:nvSpPr>
          <p:spPr>
            <a:xfrm>
              <a:off x="2743759" y="2926528"/>
              <a:ext cx="1522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18522" name="TextBox 127"/>
            <p:cNvSpPr txBox="1">
              <a:spLocks noChangeArrowheads="1"/>
            </p:cNvSpPr>
            <p:nvPr/>
          </p:nvSpPr>
          <p:spPr bwMode="auto">
            <a:xfrm>
              <a:off x="2688266" y="2798134"/>
              <a:ext cx="261610" cy="369332"/>
            </a:xfrm>
            <a:prstGeom prst="rect">
              <a:avLst/>
            </a:prstGeom>
            <a:noFill/>
            <a:ln w="9525">
              <a:noFill/>
              <a:miter lim="800000"/>
              <a:headEnd/>
              <a:tailEnd/>
            </a:ln>
          </p:spPr>
          <p:txBody>
            <a:bodyPr wrap="none">
              <a:spAutoFit/>
            </a:bodyPr>
            <a:lstStyle/>
            <a:p>
              <a:pPr eaLnBrk="1" hangingPunct="1"/>
              <a:r>
                <a:rPr lang="en-US">
                  <a:solidFill>
                    <a:srgbClr val="002060"/>
                  </a:solidFill>
                  <a:latin typeface="Arial" pitchFamily="34" charset="0"/>
                </a:rPr>
                <a:t>-</a:t>
              </a:r>
            </a:p>
          </p:txBody>
        </p:sp>
      </p:grpSp>
      <p:sp>
        <p:nvSpPr>
          <p:cNvPr id="129" name="Right Brace 128"/>
          <p:cNvSpPr/>
          <p:nvPr/>
        </p:nvSpPr>
        <p:spPr>
          <a:xfrm rot="5400000">
            <a:off x="5562600" y="781050"/>
            <a:ext cx="304800" cy="3505200"/>
          </a:xfrm>
          <a:prstGeom prst="righ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eaLnBrk="1" hangingPunct="1">
              <a:defRPr/>
            </a:pPr>
            <a:endParaRPr lang="en-US">
              <a:solidFill>
                <a:srgbClr val="000000"/>
              </a:solidFill>
            </a:endParaRPr>
          </a:p>
        </p:txBody>
      </p:sp>
      <p:sp>
        <p:nvSpPr>
          <p:cNvPr id="130" name="Right Brace 129"/>
          <p:cNvSpPr/>
          <p:nvPr/>
        </p:nvSpPr>
        <p:spPr>
          <a:xfrm rot="5400000">
            <a:off x="3733800" y="2457450"/>
            <a:ext cx="304800" cy="152400"/>
          </a:xfrm>
          <a:prstGeom prst="righ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eaLnBrk="1" hangingPunct="1">
              <a:defRPr/>
            </a:pPr>
            <a:endParaRPr lang="en-US">
              <a:solidFill>
                <a:srgbClr val="000000"/>
              </a:solidFill>
            </a:endParaRPr>
          </a:p>
        </p:txBody>
      </p:sp>
      <p:cxnSp>
        <p:nvCxnSpPr>
          <p:cNvPr id="142" name="Straight Connector 141"/>
          <p:cNvCxnSpPr/>
          <p:nvPr/>
        </p:nvCxnSpPr>
        <p:spPr>
          <a:xfrm>
            <a:off x="2362200" y="1847850"/>
            <a:ext cx="1447800" cy="158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rot="5400000">
            <a:off x="6896894" y="1808956"/>
            <a:ext cx="1143000" cy="1588"/>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8" name="Straight Connector 147"/>
          <p:cNvCxnSpPr/>
          <p:nvPr/>
        </p:nvCxnSpPr>
        <p:spPr>
          <a:xfrm rot="5400000">
            <a:off x="3205957" y="1797845"/>
            <a:ext cx="1143000" cy="1587"/>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18511" name="TextBox 148"/>
          <p:cNvSpPr txBox="1">
            <a:spLocks noChangeArrowheads="1"/>
          </p:cNvSpPr>
          <p:nvPr/>
        </p:nvSpPr>
        <p:spPr bwMode="auto">
          <a:xfrm>
            <a:off x="8229600" y="1314450"/>
            <a:ext cx="395288" cy="522288"/>
          </a:xfrm>
          <a:prstGeom prst="rect">
            <a:avLst/>
          </a:prstGeom>
          <a:noFill/>
          <a:ln w="9525">
            <a:noFill/>
            <a:miter lim="800000"/>
            <a:headEnd/>
            <a:tailEnd/>
          </a:ln>
        </p:spPr>
        <p:txBody>
          <a:bodyPr wrap="none">
            <a:spAutoFit/>
          </a:bodyPr>
          <a:lstStyle/>
          <a:p>
            <a:pPr eaLnBrk="1" hangingPunct="1"/>
            <a:r>
              <a:rPr lang="en-US" sz="2800">
                <a:solidFill>
                  <a:srgbClr val="FF0000"/>
                </a:solidFill>
                <a:latin typeface="Arial" pitchFamily="34" charset="0"/>
              </a:rPr>
              <a:t>+</a:t>
            </a:r>
          </a:p>
        </p:txBody>
      </p:sp>
      <p:sp>
        <p:nvSpPr>
          <p:cNvPr id="18512" name="TextBox 149"/>
          <p:cNvSpPr txBox="1">
            <a:spLocks noChangeArrowheads="1"/>
          </p:cNvSpPr>
          <p:nvPr/>
        </p:nvSpPr>
        <p:spPr bwMode="auto">
          <a:xfrm>
            <a:off x="2819400" y="1314450"/>
            <a:ext cx="304800" cy="522288"/>
          </a:xfrm>
          <a:prstGeom prst="rect">
            <a:avLst/>
          </a:prstGeom>
          <a:noFill/>
          <a:ln w="9525">
            <a:noFill/>
            <a:miter lim="800000"/>
            <a:headEnd/>
            <a:tailEnd/>
          </a:ln>
        </p:spPr>
        <p:txBody>
          <a:bodyPr wrap="none">
            <a:spAutoFit/>
          </a:bodyPr>
          <a:lstStyle/>
          <a:p>
            <a:pPr eaLnBrk="1" hangingPunct="1"/>
            <a:r>
              <a:rPr lang="en-US" sz="2800">
                <a:solidFill>
                  <a:srgbClr val="002060"/>
                </a:solidFill>
                <a:latin typeface="Arial" pitchFamily="34" charset="0"/>
              </a:rPr>
              <a:t>-</a:t>
            </a:r>
          </a:p>
        </p:txBody>
      </p:sp>
      <p:cxnSp>
        <p:nvCxnSpPr>
          <p:cNvPr id="152" name="Straight Connector 151"/>
          <p:cNvCxnSpPr/>
          <p:nvPr/>
        </p:nvCxnSpPr>
        <p:spPr>
          <a:xfrm rot="5400000">
            <a:off x="4381500" y="2571750"/>
            <a:ext cx="3429000"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53" name="Straight Connector 152"/>
          <p:cNvCxnSpPr/>
          <p:nvPr/>
        </p:nvCxnSpPr>
        <p:spPr>
          <a:xfrm rot="5400000">
            <a:off x="2286794" y="2532856"/>
            <a:ext cx="3352800" cy="1588"/>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57" name="Straight Connector 156"/>
          <p:cNvCxnSpPr/>
          <p:nvPr/>
        </p:nvCxnSpPr>
        <p:spPr>
          <a:xfrm rot="5400000">
            <a:off x="5753100" y="2571750"/>
            <a:ext cx="3429000"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8516" name="Text Box 4"/>
          <p:cNvSpPr txBox="1">
            <a:spLocks noChangeArrowheads="1"/>
          </p:cNvSpPr>
          <p:nvPr/>
        </p:nvSpPr>
        <p:spPr bwMode="auto">
          <a:xfrm>
            <a:off x="6096000" y="3143250"/>
            <a:ext cx="1524000" cy="1168400"/>
          </a:xfrm>
          <a:prstGeom prst="rect">
            <a:avLst/>
          </a:prstGeom>
          <a:noFill/>
          <a:ln w="9525">
            <a:noFill/>
            <a:miter lim="800000"/>
            <a:headEnd/>
            <a:tailEnd/>
          </a:ln>
        </p:spPr>
        <p:txBody>
          <a:bodyPr>
            <a:spAutoFit/>
          </a:bodyPr>
          <a:lstStyle/>
          <a:p>
            <a:pPr eaLnBrk="1" hangingPunct="1"/>
            <a:r>
              <a:rPr lang="en-US" sz="1400" dirty="0">
                <a:solidFill>
                  <a:srgbClr val="008000"/>
                </a:solidFill>
                <a:latin typeface="Arial" pitchFamily="34" charset="0"/>
              </a:rPr>
              <a:t>Zone with free electrons. Conductive.</a:t>
            </a:r>
          </a:p>
          <a:p>
            <a:pPr eaLnBrk="1" hangingPunct="1"/>
            <a:r>
              <a:rPr lang="en-US" sz="1400" dirty="0">
                <a:solidFill>
                  <a:srgbClr val="008000"/>
                </a:solidFill>
                <a:latin typeface="Arial" pitchFamily="34" charset="0"/>
              </a:rPr>
              <a:t>Insensitive to particles.  </a:t>
            </a:r>
          </a:p>
        </p:txBody>
      </p:sp>
      <p:cxnSp>
        <p:nvCxnSpPr>
          <p:cNvPr id="167" name="Straight Arrow Connector 166"/>
          <p:cNvCxnSpPr/>
          <p:nvPr/>
        </p:nvCxnSpPr>
        <p:spPr>
          <a:xfrm>
            <a:off x="3962400" y="5962650"/>
            <a:ext cx="3733800"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68" name="Straight Arrow Connector 167"/>
          <p:cNvCxnSpPr/>
          <p:nvPr/>
        </p:nvCxnSpPr>
        <p:spPr>
          <a:xfrm rot="5400000" flipH="1" flipV="1">
            <a:off x="3239294" y="5237956"/>
            <a:ext cx="1447800"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73" name="Straight Connector 172"/>
          <p:cNvCxnSpPr/>
          <p:nvPr/>
        </p:nvCxnSpPr>
        <p:spPr>
          <a:xfrm>
            <a:off x="3962400" y="4819650"/>
            <a:ext cx="2133600" cy="1143000"/>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8520" name="TextBox 173"/>
          <p:cNvSpPr txBox="1">
            <a:spLocks noChangeArrowheads="1"/>
          </p:cNvSpPr>
          <p:nvPr/>
        </p:nvSpPr>
        <p:spPr bwMode="auto">
          <a:xfrm rot="-5400000">
            <a:off x="2785269" y="5082381"/>
            <a:ext cx="1504950" cy="369888"/>
          </a:xfrm>
          <a:prstGeom prst="rect">
            <a:avLst/>
          </a:prstGeom>
          <a:noFill/>
          <a:ln w="9525">
            <a:noFill/>
            <a:miter lim="800000"/>
            <a:headEnd/>
            <a:tailEnd/>
          </a:ln>
        </p:spPr>
        <p:txBody>
          <a:bodyPr wrap="none">
            <a:spAutoFit/>
          </a:bodyPr>
          <a:lstStyle/>
          <a:p>
            <a:pPr eaLnBrk="1" hangingPunct="1"/>
            <a:r>
              <a:rPr lang="en-US">
                <a:solidFill>
                  <a:srgbClr val="000000"/>
                </a:solidFill>
                <a:latin typeface="Arial" pitchFamily="34" charset="0"/>
              </a:rPr>
              <a:t>Electric Field</a:t>
            </a:r>
          </a:p>
        </p:txBody>
      </p:sp>
    </p:spTree>
    <p:extLst>
      <p:ext uri="{BB962C8B-B14F-4D97-AF65-F5344CB8AC3E}">
        <p14:creationId xmlns:p14="http://schemas.microsoft.com/office/powerpoint/2010/main" val="14652143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4" descr="http://www.detectors.saint-gobain.com/Media/Images/S0000000000000001004/Organics-mixed-picture.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86600" y="3717925"/>
            <a:ext cx="2590800" cy="298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1" name="Picture 6" descr="http://www.detectors.saint-gobain.com/Media/Images/S0000000000000001004/crystals-bubble.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38400" y="3878265"/>
            <a:ext cx="3124200" cy="2468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2" name="Picture 8" descr="http://www.detectors.saint-gobain.com/Media/Images/S0000000000000001004/fiber.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07793" y="1125537"/>
            <a:ext cx="3871913" cy="243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fld id="{D964D04B-EDA7-2746-8DF0-636D5B36ADC6}" type="slidenum">
              <a:rPr lang="en-US" altLang="en-US" sz="1000"/>
              <a:pPr>
                <a:spcBef>
                  <a:spcPct val="0"/>
                </a:spcBef>
                <a:buFontTx/>
                <a:buNone/>
              </a:pPr>
              <a:t>3</a:t>
            </a:fld>
            <a:endParaRPr lang="en-US" altLang="en-US" sz="1000"/>
          </a:p>
        </p:txBody>
      </p:sp>
      <p:sp>
        <p:nvSpPr>
          <p:cNvPr id="17414" name="Footer Placeholder 6"/>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000"/>
              <a:t>W. Riegler/CERN</a:t>
            </a:r>
          </a:p>
        </p:txBody>
      </p:sp>
      <p:pic>
        <p:nvPicPr>
          <p:cNvPr id="17416" name="Picture 1" descr="E:\lectures\summer_students_2008\0011014_01-A4-at-144-dpi.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89700" y="1049337"/>
            <a:ext cx="3784600"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0" y="134979"/>
            <a:ext cx="12192000" cy="523220"/>
          </a:xfrm>
          <a:prstGeom prst="rect">
            <a:avLst/>
          </a:prstGeom>
        </p:spPr>
        <p:txBody>
          <a:bodyPr wrap="square">
            <a:spAutoFit/>
          </a:bodyPr>
          <a:lstStyle/>
          <a:p>
            <a:pPr marL="342900" indent="-342900" algn="ctr" eaLnBrk="1" hangingPunct="1">
              <a:defRPr/>
            </a:pPr>
            <a:r>
              <a:rPr lang="en-US" sz="2800" b="1" dirty="0">
                <a:solidFill>
                  <a:srgbClr val="FF0000"/>
                </a:solidFill>
                <a:sym typeface="Wingdings" pitchFamily="2" charset="2"/>
              </a:rPr>
              <a:t>Detectors based on Registration of excited Atoms  Scintillators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4"/>
          <p:cNvSpPr txBox="1">
            <a:spLocks noChangeArrowheads="1"/>
          </p:cNvSpPr>
          <p:nvPr/>
        </p:nvSpPr>
        <p:spPr bwMode="auto">
          <a:xfrm>
            <a:off x="4038600" y="2971800"/>
            <a:ext cx="3352800" cy="738188"/>
          </a:xfrm>
          <a:prstGeom prst="rect">
            <a:avLst/>
          </a:prstGeom>
          <a:noFill/>
          <a:ln w="9525">
            <a:noFill/>
            <a:miter lim="800000"/>
            <a:headEnd/>
            <a:tailEnd/>
          </a:ln>
        </p:spPr>
        <p:txBody>
          <a:bodyPr>
            <a:spAutoFit/>
          </a:bodyPr>
          <a:lstStyle/>
          <a:p>
            <a:pPr eaLnBrk="1" hangingPunct="1"/>
            <a:r>
              <a:rPr lang="en-US" sz="1400" dirty="0">
                <a:solidFill>
                  <a:srgbClr val="002060"/>
                </a:solidFill>
                <a:latin typeface="Arial" pitchFamily="34" charset="0"/>
              </a:rPr>
              <a:t>Zone without free charge carriers positively charged.</a:t>
            </a:r>
          </a:p>
          <a:p>
            <a:pPr eaLnBrk="1" hangingPunct="1"/>
            <a:r>
              <a:rPr lang="en-US" sz="1400" dirty="0">
                <a:solidFill>
                  <a:srgbClr val="002060"/>
                </a:solidFill>
                <a:latin typeface="Arial" pitchFamily="34" charset="0"/>
              </a:rPr>
              <a:t>Sensitive Detector Volume.</a:t>
            </a:r>
          </a:p>
        </p:txBody>
      </p:sp>
      <p:sp>
        <p:nvSpPr>
          <p:cNvPr id="19459" name="Footer Placeholder 6"/>
          <p:cNvSpPr>
            <a:spLocks noGrp="1"/>
          </p:cNvSpPr>
          <p:nvPr>
            <p:ph type="ftr" sz="quarter" idx="11"/>
          </p:nvPr>
        </p:nvSpPr>
        <p:spPr>
          <a:noFill/>
        </p:spPr>
        <p:txBody>
          <a:bodyPr/>
          <a:lstStyle/>
          <a:p>
            <a:r>
              <a:rPr lang="en-US">
                <a:solidFill>
                  <a:srgbClr val="000000"/>
                </a:solidFill>
              </a:rPr>
              <a:t>W. Riegler/CERN</a:t>
            </a:r>
          </a:p>
        </p:txBody>
      </p:sp>
      <p:sp>
        <p:nvSpPr>
          <p:cNvPr id="19460" name="Slide Number Placeholder 5"/>
          <p:cNvSpPr>
            <a:spLocks noGrp="1"/>
          </p:cNvSpPr>
          <p:nvPr>
            <p:ph type="sldNum" sz="quarter" idx="12"/>
          </p:nvPr>
        </p:nvSpPr>
        <p:spPr>
          <a:noFill/>
        </p:spPr>
        <p:txBody>
          <a:bodyPr/>
          <a:lstStyle/>
          <a:p>
            <a:fld id="{4C1714AE-32D2-4FBF-A640-500B44E39A31}" type="slidenum">
              <a:rPr lang="en-US" smtClean="0">
                <a:solidFill>
                  <a:srgbClr val="000000"/>
                </a:solidFill>
              </a:rPr>
              <a:pPr/>
              <a:t>30</a:t>
            </a:fld>
            <a:endParaRPr lang="en-US">
              <a:solidFill>
                <a:srgbClr val="000000"/>
              </a:solidFill>
            </a:endParaRPr>
          </a:p>
        </p:txBody>
      </p:sp>
      <p:sp>
        <p:nvSpPr>
          <p:cNvPr id="19461" name="Text Box 17"/>
          <p:cNvSpPr txBox="1">
            <a:spLocks noChangeArrowheads="1"/>
          </p:cNvSpPr>
          <p:nvPr/>
        </p:nvSpPr>
        <p:spPr bwMode="auto">
          <a:xfrm>
            <a:off x="2819400" y="152401"/>
            <a:ext cx="6553200" cy="523875"/>
          </a:xfrm>
          <a:prstGeom prst="rect">
            <a:avLst/>
          </a:prstGeom>
          <a:noFill/>
          <a:ln w="9525">
            <a:noFill/>
            <a:miter lim="800000"/>
            <a:headEnd/>
            <a:tailEnd/>
          </a:ln>
        </p:spPr>
        <p:txBody>
          <a:bodyPr>
            <a:spAutoFit/>
          </a:bodyPr>
          <a:lstStyle/>
          <a:p>
            <a:pPr eaLnBrk="1" hangingPunct="1"/>
            <a:r>
              <a:rPr lang="en-US" sz="2800" b="1">
                <a:solidFill>
                  <a:srgbClr val="FF0000"/>
                </a:solidFill>
                <a:latin typeface="Arial" pitchFamily="34" charset="0"/>
              </a:rPr>
              <a:t>Fully-Depleted Silicon Detector</a:t>
            </a:r>
          </a:p>
        </p:txBody>
      </p:sp>
      <p:sp>
        <p:nvSpPr>
          <p:cNvPr id="19462" name="TextBox 130"/>
          <p:cNvSpPr txBox="1">
            <a:spLocks noChangeArrowheads="1"/>
          </p:cNvSpPr>
          <p:nvPr/>
        </p:nvSpPr>
        <p:spPr bwMode="auto">
          <a:xfrm>
            <a:off x="5562600" y="2762250"/>
            <a:ext cx="312738" cy="368300"/>
          </a:xfrm>
          <a:prstGeom prst="rect">
            <a:avLst/>
          </a:prstGeom>
          <a:noFill/>
          <a:ln w="9525">
            <a:noFill/>
            <a:miter lim="800000"/>
            <a:headEnd/>
            <a:tailEnd/>
          </a:ln>
        </p:spPr>
        <p:txBody>
          <a:bodyPr wrap="none">
            <a:spAutoFit/>
          </a:bodyPr>
          <a:lstStyle/>
          <a:p>
            <a:pPr eaLnBrk="1" hangingPunct="1"/>
            <a:r>
              <a:rPr lang="en-US">
                <a:solidFill>
                  <a:srgbClr val="000000"/>
                </a:solidFill>
                <a:latin typeface="Arial" pitchFamily="34" charset="0"/>
              </a:rPr>
              <a:t>n</a:t>
            </a:r>
          </a:p>
        </p:txBody>
      </p:sp>
      <p:sp>
        <p:nvSpPr>
          <p:cNvPr id="19463" name="TextBox 131"/>
          <p:cNvSpPr txBox="1">
            <a:spLocks noChangeArrowheads="1"/>
          </p:cNvSpPr>
          <p:nvPr/>
        </p:nvSpPr>
        <p:spPr bwMode="auto">
          <a:xfrm>
            <a:off x="3733800" y="2762250"/>
            <a:ext cx="312738" cy="368300"/>
          </a:xfrm>
          <a:prstGeom prst="rect">
            <a:avLst/>
          </a:prstGeom>
          <a:noFill/>
          <a:ln w="9525">
            <a:noFill/>
            <a:miter lim="800000"/>
            <a:headEnd/>
            <a:tailEnd/>
          </a:ln>
        </p:spPr>
        <p:txBody>
          <a:bodyPr wrap="none">
            <a:spAutoFit/>
          </a:bodyPr>
          <a:lstStyle/>
          <a:p>
            <a:pPr eaLnBrk="1" hangingPunct="1"/>
            <a:r>
              <a:rPr lang="en-US">
                <a:solidFill>
                  <a:srgbClr val="000000"/>
                </a:solidFill>
                <a:latin typeface="Arial" pitchFamily="34" charset="0"/>
              </a:rPr>
              <a:t>p</a:t>
            </a:r>
          </a:p>
        </p:txBody>
      </p:sp>
      <p:cxnSp>
        <p:nvCxnSpPr>
          <p:cNvPr id="140" name="Straight Connector 139"/>
          <p:cNvCxnSpPr/>
          <p:nvPr/>
        </p:nvCxnSpPr>
        <p:spPr>
          <a:xfrm>
            <a:off x="7467600" y="1847850"/>
            <a:ext cx="1828800" cy="158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3962400" y="1238250"/>
            <a:ext cx="3505200" cy="1143000"/>
          </a:xfrm>
          <a:prstGeom prst="rect">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8" name="Rectangle 7"/>
          <p:cNvSpPr/>
          <p:nvPr/>
        </p:nvSpPr>
        <p:spPr>
          <a:xfrm>
            <a:off x="3810000" y="1238250"/>
            <a:ext cx="152400" cy="1143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grpSp>
        <p:nvGrpSpPr>
          <p:cNvPr id="19467" name="Group 45"/>
          <p:cNvGrpSpPr>
            <a:grpSpLocks/>
          </p:cNvGrpSpPr>
          <p:nvPr/>
        </p:nvGrpSpPr>
        <p:grpSpPr bwMode="auto">
          <a:xfrm>
            <a:off x="4724400" y="1435100"/>
            <a:ext cx="319088" cy="369888"/>
            <a:chOff x="3657600" y="2102736"/>
            <a:chExt cx="319318" cy="369332"/>
          </a:xfrm>
        </p:grpSpPr>
        <p:sp>
          <p:nvSpPr>
            <p:cNvPr id="44" name="Oval 43"/>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19617" name="TextBox 44"/>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r>
                <a:rPr lang="en-US">
                  <a:solidFill>
                    <a:srgbClr val="FF0000"/>
                  </a:solidFill>
                  <a:latin typeface="Arial" pitchFamily="34" charset="0"/>
                </a:rPr>
                <a:t>+</a:t>
              </a:r>
            </a:p>
          </p:txBody>
        </p:sp>
      </p:grpSp>
      <p:grpSp>
        <p:nvGrpSpPr>
          <p:cNvPr id="19468" name="Group 46"/>
          <p:cNvGrpSpPr>
            <a:grpSpLocks/>
          </p:cNvGrpSpPr>
          <p:nvPr/>
        </p:nvGrpSpPr>
        <p:grpSpPr bwMode="auto">
          <a:xfrm>
            <a:off x="4876800" y="1587500"/>
            <a:ext cx="319088" cy="369888"/>
            <a:chOff x="3657600" y="2102736"/>
            <a:chExt cx="319318" cy="369332"/>
          </a:xfrm>
        </p:grpSpPr>
        <p:sp>
          <p:nvSpPr>
            <p:cNvPr id="48" name="Oval 47"/>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19615" name="TextBox 48"/>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r>
                <a:rPr lang="en-US">
                  <a:solidFill>
                    <a:srgbClr val="FF0000"/>
                  </a:solidFill>
                  <a:latin typeface="Arial" pitchFamily="34" charset="0"/>
                </a:rPr>
                <a:t>+</a:t>
              </a:r>
            </a:p>
          </p:txBody>
        </p:sp>
      </p:grpSp>
      <p:grpSp>
        <p:nvGrpSpPr>
          <p:cNvPr id="19469" name="Group 49"/>
          <p:cNvGrpSpPr>
            <a:grpSpLocks/>
          </p:cNvGrpSpPr>
          <p:nvPr/>
        </p:nvGrpSpPr>
        <p:grpSpPr bwMode="auto">
          <a:xfrm>
            <a:off x="5029200" y="1314450"/>
            <a:ext cx="319088" cy="368300"/>
            <a:chOff x="3657600" y="2102736"/>
            <a:chExt cx="319318" cy="369332"/>
          </a:xfrm>
        </p:grpSpPr>
        <p:sp>
          <p:nvSpPr>
            <p:cNvPr id="51" name="Oval 50"/>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19613" name="TextBox 51"/>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r>
                <a:rPr lang="en-US">
                  <a:solidFill>
                    <a:srgbClr val="FF0000"/>
                  </a:solidFill>
                  <a:latin typeface="Arial" pitchFamily="34" charset="0"/>
                </a:rPr>
                <a:t>+</a:t>
              </a:r>
            </a:p>
          </p:txBody>
        </p:sp>
      </p:grpSp>
      <p:grpSp>
        <p:nvGrpSpPr>
          <p:cNvPr id="19470" name="Group 52"/>
          <p:cNvGrpSpPr>
            <a:grpSpLocks/>
          </p:cNvGrpSpPr>
          <p:nvPr/>
        </p:nvGrpSpPr>
        <p:grpSpPr bwMode="auto">
          <a:xfrm>
            <a:off x="5181600" y="1892300"/>
            <a:ext cx="319088" cy="369888"/>
            <a:chOff x="3657600" y="2102736"/>
            <a:chExt cx="319318" cy="369332"/>
          </a:xfrm>
        </p:grpSpPr>
        <p:sp>
          <p:nvSpPr>
            <p:cNvPr id="54" name="Oval 53"/>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19611" name="TextBox 54"/>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r>
                <a:rPr lang="en-US">
                  <a:solidFill>
                    <a:srgbClr val="FF0000"/>
                  </a:solidFill>
                  <a:latin typeface="Arial" pitchFamily="34" charset="0"/>
                </a:rPr>
                <a:t>+</a:t>
              </a:r>
            </a:p>
          </p:txBody>
        </p:sp>
      </p:grpSp>
      <p:grpSp>
        <p:nvGrpSpPr>
          <p:cNvPr id="19471" name="Group 55"/>
          <p:cNvGrpSpPr>
            <a:grpSpLocks/>
          </p:cNvGrpSpPr>
          <p:nvPr/>
        </p:nvGrpSpPr>
        <p:grpSpPr bwMode="auto">
          <a:xfrm>
            <a:off x="5334000" y="2044700"/>
            <a:ext cx="319088" cy="369888"/>
            <a:chOff x="3657600" y="2102736"/>
            <a:chExt cx="319318" cy="369332"/>
          </a:xfrm>
        </p:grpSpPr>
        <p:sp>
          <p:nvSpPr>
            <p:cNvPr id="57" name="Oval 56"/>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19609" name="TextBox 57"/>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r>
                <a:rPr lang="en-US">
                  <a:solidFill>
                    <a:srgbClr val="FF0000"/>
                  </a:solidFill>
                  <a:latin typeface="Arial" pitchFamily="34" charset="0"/>
                </a:rPr>
                <a:t>+</a:t>
              </a:r>
            </a:p>
          </p:txBody>
        </p:sp>
      </p:grpSp>
      <p:grpSp>
        <p:nvGrpSpPr>
          <p:cNvPr id="19472" name="Group 58"/>
          <p:cNvGrpSpPr>
            <a:grpSpLocks/>
          </p:cNvGrpSpPr>
          <p:nvPr/>
        </p:nvGrpSpPr>
        <p:grpSpPr bwMode="auto">
          <a:xfrm>
            <a:off x="4572000" y="1847850"/>
            <a:ext cx="319088" cy="368300"/>
            <a:chOff x="3657600" y="2102736"/>
            <a:chExt cx="319318" cy="369332"/>
          </a:xfrm>
        </p:grpSpPr>
        <p:sp>
          <p:nvSpPr>
            <p:cNvPr id="60" name="Oval 59"/>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19607" name="TextBox 60"/>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r>
                <a:rPr lang="en-US">
                  <a:solidFill>
                    <a:srgbClr val="FF0000"/>
                  </a:solidFill>
                  <a:latin typeface="Arial" pitchFamily="34" charset="0"/>
                </a:rPr>
                <a:t>+</a:t>
              </a:r>
            </a:p>
          </p:txBody>
        </p:sp>
      </p:grpSp>
      <p:grpSp>
        <p:nvGrpSpPr>
          <p:cNvPr id="19473" name="Group 61"/>
          <p:cNvGrpSpPr>
            <a:grpSpLocks/>
          </p:cNvGrpSpPr>
          <p:nvPr/>
        </p:nvGrpSpPr>
        <p:grpSpPr bwMode="auto">
          <a:xfrm>
            <a:off x="5257800" y="1543050"/>
            <a:ext cx="319088" cy="368300"/>
            <a:chOff x="3657600" y="2102736"/>
            <a:chExt cx="319318" cy="369332"/>
          </a:xfrm>
        </p:grpSpPr>
        <p:sp>
          <p:nvSpPr>
            <p:cNvPr id="63" name="Oval 62"/>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19605" name="TextBox 63"/>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r>
                <a:rPr lang="en-US">
                  <a:solidFill>
                    <a:srgbClr val="FF0000"/>
                  </a:solidFill>
                  <a:latin typeface="Arial" pitchFamily="34" charset="0"/>
                </a:rPr>
                <a:t>+</a:t>
              </a:r>
            </a:p>
          </p:txBody>
        </p:sp>
      </p:grpSp>
      <p:grpSp>
        <p:nvGrpSpPr>
          <p:cNvPr id="19474" name="Group 64"/>
          <p:cNvGrpSpPr>
            <a:grpSpLocks/>
          </p:cNvGrpSpPr>
          <p:nvPr/>
        </p:nvGrpSpPr>
        <p:grpSpPr bwMode="auto">
          <a:xfrm>
            <a:off x="4724400" y="2000250"/>
            <a:ext cx="319088" cy="368300"/>
            <a:chOff x="3657600" y="2102736"/>
            <a:chExt cx="319318" cy="369332"/>
          </a:xfrm>
        </p:grpSpPr>
        <p:sp>
          <p:nvSpPr>
            <p:cNvPr id="66" name="Oval 65"/>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19603" name="TextBox 66"/>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r>
                <a:rPr lang="en-US">
                  <a:solidFill>
                    <a:srgbClr val="FF0000"/>
                  </a:solidFill>
                  <a:latin typeface="Arial" pitchFamily="34" charset="0"/>
                </a:rPr>
                <a:t>+</a:t>
              </a:r>
            </a:p>
          </p:txBody>
        </p:sp>
      </p:grpSp>
      <p:grpSp>
        <p:nvGrpSpPr>
          <p:cNvPr id="19475" name="Group 67"/>
          <p:cNvGrpSpPr>
            <a:grpSpLocks/>
          </p:cNvGrpSpPr>
          <p:nvPr/>
        </p:nvGrpSpPr>
        <p:grpSpPr bwMode="auto">
          <a:xfrm>
            <a:off x="4876800" y="1771650"/>
            <a:ext cx="319088" cy="368300"/>
            <a:chOff x="3657600" y="2102736"/>
            <a:chExt cx="319318" cy="369332"/>
          </a:xfrm>
        </p:grpSpPr>
        <p:sp>
          <p:nvSpPr>
            <p:cNvPr id="69" name="Oval 68"/>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19601" name="TextBox 69"/>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r>
                <a:rPr lang="en-US">
                  <a:solidFill>
                    <a:srgbClr val="FF0000"/>
                  </a:solidFill>
                  <a:latin typeface="Arial" pitchFamily="34" charset="0"/>
                </a:rPr>
                <a:t>+</a:t>
              </a:r>
            </a:p>
          </p:txBody>
        </p:sp>
      </p:grpSp>
      <p:grpSp>
        <p:nvGrpSpPr>
          <p:cNvPr id="19476" name="Group 70"/>
          <p:cNvGrpSpPr>
            <a:grpSpLocks/>
          </p:cNvGrpSpPr>
          <p:nvPr/>
        </p:nvGrpSpPr>
        <p:grpSpPr bwMode="auto">
          <a:xfrm>
            <a:off x="4100514" y="1358900"/>
            <a:ext cx="319087" cy="369888"/>
            <a:chOff x="3657600" y="2102736"/>
            <a:chExt cx="319318" cy="369332"/>
          </a:xfrm>
        </p:grpSpPr>
        <p:sp>
          <p:nvSpPr>
            <p:cNvPr id="72" name="Oval 71"/>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19599" name="TextBox 72"/>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r>
                <a:rPr lang="en-US">
                  <a:solidFill>
                    <a:srgbClr val="FF0000"/>
                  </a:solidFill>
                  <a:latin typeface="Arial" pitchFamily="34" charset="0"/>
                </a:rPr>
                <a:t>+</a:t>
              </a:r>
            </a:p>
          </p:txBody>
        </p:sp>
      </p:grpSp>
      <p:grpSp>
        <p:nvGrpSpPr>
          <p:cNvPr id="19477" name="Group 73"/>
          <p:cNvGrpSpPr>
            <a:grpSpLocks/>
          </p:cNvGrpSpPr>
          <p:nvPr/>
        </p:nvGrpSpPr>
        <p:grpSpPr bwMode="auto">
          <a:xfrm>
            <a:off x="4252914" y="1511300"/>
            <a:ext cx="319087" cy="369888"/>
            <a:chOff x="3657600" y="2102736"/>
            <a:chExt cx="319318" cy="369332"/>
          </a:xfrm>
        </p:grpSpPr>
        <p:sp>
          <p:nvSpPr>
            <p:cNvPr id="75" name="Oval 74"/>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19597" name="TextBox 75"/>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r>
                <a:rPr lang="en-US">
                  <a:solidFill>
                    <a:srgbClr val="FF0000"/>
                  </a:solidFill>
                  <a:latin typeface="Arial" pitchFamily="34" charset="0"/>
                </a:rPr>
                <a:t>+</a:t>
              </a:r>
            </a:p>
          </p:txBody>
        </p:sp>
      </p:grpSp>
      <p:grpSp>
        <p:nvGrpSpPr>
          <p:cNvPr id="19478" name="Group 76"/>
          <p:cNvGrpSpPr>
            <a:grpSpLocks/>
          </p:cNvGrpSpPr>
          <p:nvPr/>
        </p:nvGrpSpPr>
        <p:grpSpPr bwMode="auto">
          <a:xfrm>
            <a:off x="4405314" y="1238250"/>
            <a:ext cx="319087" cy="368300"/>
            <a:chOff x="3657600" y="2102736"/>
            <a:chExt cx="319318" cy="369332"/>
          </a:xfrm>
        </p:grpSpPr>
        <p:sp>
          <p:nvSpPr>
            <p:cNvPr id="78" name="Oval 77"/>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19595" name="TextBox 78"/>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r>
                <a:rPr lang="en-US">
                  <a:solidFill>
                    <a:srgbClr val="FF0000"/>
                  </a:solidFill>
                  <a:latin typeface="Arial" pitchFamily="34" charset="0"/>
                </a:rPr>
                <a:t>+</a:t>
              </a:r>
            </a:p>
          </p:txBody>
        </p:sp>
      </p:grpSp>
      <p:grpSp>
        <p:nvGrpSpPr>
          <p:cNvPr id="19479" name="Group 79"/>
          <p:cNvGrpSpPr>
            <a:grpSpLocks/>
          </p:cNvGrpSpPr>
          <p:nvPr/>
        </p:nvGrpSpPr>
        <p:grpSpPr bwMode="auto">
          <a:xfrm>
            <a:off x="5334000" y="1314450"/>
            <a:ext cx="319088" cy="368300"/>
            <a:chOff x="3657600" y="2102736"/>
            <a:chExt cx="319318" cy="369332"/>
          </a:xfrm>
        </p:grpSpPr>
        <p:sp>
          <p:nvSpPr>
            <p:cNvPr id="81" name="Oval 80"/>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19593" name="TextBox 81"/>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r>
                <a:rPr lang="en-US">
                  <a:solidFill>
                    <a:srgbClr val="FF0000"/>
                  </a:solidFill>
                  <a:latin typeface="Arial" pitchFamily="34" charset="0"/>
                </a:rPr>
                <a:t>+</a:t>
              </a:r>
            </a:p>
          </p:txBody>
        </p:sp>
      </p:grpSp>
      <p:grpSp>
        <p:nvGrpSpPr>
          <p:cNvPr id="19480" name="Group 82"/>
          <p:cNvGrpSpPr>
            <a:grpSpLocks/>
          </p:cNvGrpSpPr>
          <p:nvPr/>
        </p:nvGrpSpPr>
        <p:grpSpPr bwMode="auto">
          <a:xfrm>
            <a:off x="5562600" y="1619250"/>
            <a:ext cx="319088" cy="368300"/>
            <a:chOff x="3657600" y="2102736"/>
            <a:chExt cx="319318" cy="369332"/>
          </a:xfrm>
        </p:grpSpPr>
        <p:sp>
          <p:nvSpPr>
            <p:cNvPr id="84" name="Oval 83"/>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19591" name="TextBox 84"/>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r>
                <a:rPr lang="en-US">
                  <a:solidFill>
                    <a:srgbClr val="FF0000"/>
                  </a:solidFill>
                  <a:latin typeface="Arial" pitchFamily="34" charset="0"/>
                </a:rPr>
                <a:t>+</a:t>
              </a:r>
            </a:p>
          </p:txBody>
        </p:sp>
      </p:grpSp>
      <p:grpSp>
        <p:nvGrpSpPr>
          <p:cNvPr id="19481" name="Group 85"/>
          <p:cNvGrpSpPr>
            <a:grpSpLocks/>
          </p:cNvGrpSpPr>
          <p:nvPr/>
        </p:nvGrpSpPr>
        <p:grpSpPr bwMode="auto">
          <a:xfrm>
            <a:off x="3948114" y="1771650"/>
            <a:ext cx="319087" cy="368300"/>
            <a:chOff x="3657600" y="2102736"/>
            <a:chExt cx="319318" cy="369332"/>
          </a:xfrm>
        </p:grpSpPr>
        <p:sp>
          <p:nvSpPr>
            <p:cNvPr id="87" name="Oval 86"/>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19589" name="TextBox 87"/>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r>
                <a:rPr lang="en-US">
                  <a:solidFill>
                    <a:srgbClr val="FF0000"/>
                  </a:solidFill>
                  <a:latin typeface="Arial" pitchFamily="34" charset="0"/>
                </a:rPr>
                <a:t>+</a:t>
              </a:r>
            </a:p>
          </p:txBody>
        </p:sp>
      </p:grpSp>
      <p:grpSp>
        <p:nvGrpSpPr>
          <p:cNvPr id="19482" name="Group 88"/>
          <p:cNvGrpSpPr>
            <a:grpSpLocks/>
          </p:cNvGrpSpPr>
          <p:nvPr/>
        </p:nvGrpSpPr>
        <p:grpSpPr bwMode="auto">
          <a:xfrm>
            <a:off x="4495800" y="1619250"/>
            <a:ext cx="319088" cy="368300"/>
            <a:chOff x="3657600" y="2102736"/>
            <a:chExt cx="319318" cy="369332"/>
          </a:xfrm>
        </p:grpSpPr>
        <p:sp>
          <p:nvSpPr>
            <p:cNvPr id="90" name="Oval 89"/>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19587" name="TextBox 90"/>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r>
                <a:rPr lang="en-US">
                  <a:solidFill>
                    <a:srgbClr val="FF0000"/>
                  </a:solidFill>
                  <a:latin typeface="Arial" pitchFamily="34" charset="0"/>
                </a:rPr>
                <a:t>+</a:t>
              </a:r>
            </a:p>
          </p:txBody>
        </p:sp>
      </p:grpSp>
      <p:grpSp>
        <p:nvGrpSpPr>
          <p:cNvPr id="19483" name="Group 91"/>
          <p:cNvGrpSpPr>
            <a:grpSpLocks/>
          </p:cNvGrpSpPr>
          <p:nvPr/>
        </p:nvGrpSpPr>
        <p:grpSpPr bwMode="auto">
          <a:xfrm>
            <a:off x="4100514" y="1924050"/>
            <a:ext cx="319087" cy="368300"/>
            <a:chOff x="3657600" y="2102736"/>
            <a:chExt cx="319318" cy="369332"/>
          </a:xfrm>
        </p:grpSpPr>
        <p:sp>
          <p:nvSpPr>
            <p:cNvPr id="93" name="Oval 92"/>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19585" name="TextBox 93"/>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r>
                <a:rPr lang="en-US">
                  <a:solidFill>
                    <a:srgbClr val="FF0000"/>
                  </a:solidFill>
                  <a:latin typeface="Arial" pitchFamily="34" charset="0"/>
                </a:rPr>
                <a:t>+</a:t>
              </a:r>
            </a:p>
          </p:txBody>
        </p:sp>
      </p:grpSp>
      <p:grpSp>
        <p:nvGrpSpPr>
          <p:cNvPr id="19484" name="Group 94"/>
          <p:cNvGrpSpPr>
            <a:grpSpLocks/>
          </p:cNvGrpSpPr>
          <p:nvPr/>
        </p:nvGrpSpPr>
        <p:grpSpPr bwMode="auto">
          <a:xfrm>
            <a:off x="4252914" y="1695450"/>
            <a:ext cx="319087" cy="368300"/>
            <a:chOff x="3657600" y="2102736"/>
            <a:chExt cx="319318" cy="369332"/>
          </a:xfrm>
        </p:grpSpPr>
        <p:sp>
          <p:nvSpPr>
            <p:cNvPr id="96" name="Oval 95"/>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19583" name="TextBox 96"/>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r>
                <a:rPr lang="en-US">
                  <a:solidFill>
                    <a:srgbClr val="FF0000"/>
                  </a:solidFill>
                  <a:latin typeface="Arial" pitchFamily="34" charset="0"/>
                </a:rPr>
                <a:t>+</a:t>
              </a:r>
            </a:p>
          </p:txBody>
        </p:sp>
      </p:grpSp>
      <p:grpSp>
        <p:nvGrpSpPr>
          <p:cNvPr id="19485" name="Group 97"/>
          <p:cNvGrpSpPr>
            <a:grpSpLocks/>
          </p:cNvGrpSpPr>
          <p:nvPr/>
        </p:nvGrpSpPr>
        <p:grpSpPr bwMode="auto">
          <a:xfrm>
            <a:off x="5562600" y="1619250"/>
            <a:ext cx="319088" cy="368300"/>
            <a:chOff x="3657600" y="2102736"/>
            <a:chExt cx="319318" cy="369332"/>
          </a:xfrm>
        </p:grpSpPr>
        <p:sp>
          <p:nvSpPr>
            <p:cNvPr id="99" name="Oval 98"/>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19581" name="TextBox 99"/>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r>
                <a:rPr lang="en-US">
                  <a:solidFill>
                    <a:srgbClr val="FF0000"/>
                  </a:solidFill>
                  <a:latin typeface="Arial" pitchFamily="34" charset="0"/>
                </a:rPr>
                <a:t>+</a:t>
              </a:r>
            </a:p>
          </p:txBody>
        </p:sp>
      </p:grpSp>
      <p:grpSp>
        <p:nvGrpSpPr>
          <p:cNvPr id="19486" name="Group 100"/>
          <p:cNvGrpSpPr>
            <a:grpSpLocks/>
          </p:cNvGrpSpPr>
          <p:nvPr/>
        </p:nvGrpSpPr>
        <p:grpSpPr bwMode="auto">
          <a:xfrm>
            <a:off x="5638800" y="1314450"/>
            <a:ext cx="319088" cy="368300"/>
            <a:chOff x="3657600" y="2102736"/>
            <a:chExt cx="319318" cy="369332"/>
          </a:xfrm>
        </p:grpSpPr>
        <p:sp>
          <p:nvSpPr>
            <p:cNvPr id="102" name="Oval 101"/>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19579" name="TextBox 102"/>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r>
                <a:rPr lang="en-US">
                  <a:solidFill>
                    <a:srgbClr val="FF0000"/>
                  </a:solidFill>
                  <a:latin typeface="Arial" pitchFamily="34" charset="0"/>
                </a:rPr>
                <a:t>+</a:t>
              </a:r>
            </a:p>
          </p:txBody>
        </p:sp>
      </p:grpSp>
      <p:grpSp>
        <p:nvGrpSpPr>
          <p:cNvPr id="19487" name="Group 103"/>
          <p:cNvGrpSpPr>
            <a:grpSpLocks/>
          </p:cNvGrpSpPr>
          <p:nvPr/>
        </p:nvGrpSpPr>
        <p:grpSpPr bwMode="auto">
          <a:xfrm>
            <a:off x="5791200" y="1924050"/>
            <a:ext cx="319088" cy="368300"/>
            <a:chOff x="3657600" y="2102736"/>
            <a:chExt cx="319318" cy="369332"/>
          </a:xfrm>
        </p:grpSpPr>
        <p:sp>
          <p:nvSpPr>
            <p:cNvPr id="105" name="Oval 104"/>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19577" name="TextBox 105"/>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r>
                <a:rPr lang="en-US">
                  <a:solidFill>
                    <a:srgbClr val="FF0000"/>
                  </a:solidFill>
                  <a:latin typeface="Arial" pitchFamily="34" charset="0"/>
                </a:rPr>
                <a:t>+</a:t>
              </a:r>
            </a:p>
          </p:txBody>
        </p:sp>
      </p:grpSp>
      <p:grpSp>
        <p:nvGrpSpPr>
          <p:cNvPr id="19488" name="Group 106"/>
          <p:cNvGrpSpPr>
            <a:grpSpLocks/>
          </p:cNvGrpSpPr>
          <p:nvPr/>
        </p:nvGrpSpPr>
        <p:grpSpPr bwMode="auto">
          <a:xfrm>
            <a:off x="5562600" y="1847850"/>
            <a:ext cx="319088" cy="368300"/>
            <a:chOff x="3657600" y="2102736"/>
            <a:chExt cx="319318" cy="369332"/>
          </a:xfrm>
        </p:grpSpPr>
        <p:sp>
          <p:nvSpPr>
            <p:cNvPr id="108" name="Oval 107"/>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19575" name="TextBox 108"/>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r>
                <a:rPr lang="en-US">
                  <a:solidFill>
                    <a:srgbClr val="FF0000"/>
                  </a:solidFill>
                  <a:latin typeface="Arial" pitchFamily="34" charset="0"/>
                </a:rPr>
                <a:t>+</a:t>
              </a:r>
            </a:p>
          </p:txBody>
        </p:sp>
      </p:grpSp>
      <p:grpSp>
        <p:nvGrpSpPr>
          <p:cNvPr id="19489" name="Group 112"/>
          <p:cNvGrpSpPr>
            <a:grpSpLocks/>
          </p:cNvGrpSpPr>
          <p:nvPr/>
        </p:nvGrpSpPr>
        <p:grpSpPr bwMode="auto">
          <a:xfrm>
            <a:off x="3754439" y="2076450"/>
            <a:ext cx="261937" cy="368300"/>
            <a:chOff x="2688266" y="2798134"/>
            <a:chExt cx="261610" cy="369332"/>
          </a:xfrm>
        </p:grpSpPr>
        <p:sp>
          <p:nvSpPr>
            <p:cNvPr id="111" name="Oval 110"/>
            <p:cNvSpPr/>
            <p:nvPr/>
          </p:nvSpPr>
          <p:spPr>
            <a:xfrm>
              <a:off x="2743759" y="2927082"/>
              <a:ext cx="152210" cy="15123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19573" name="TextBox 111"/>
            <p:cNvSpPr txBox="1">
              <a:spLocks noChangeArrowheads="1"/>
            </p:cNvSpPr>
            <p:nvPr/>
          </p:nvSpPr>
          <p:spPr bwMode="auto">
            <a:xfrm>
              <a:off x="2688266" y="2798134"/>
              <a:ext cx="261610" cy="369332"/>
            </a:xfrm>
            <a:prstGeom prst="rect">
              <a:avLst/>
            </a:prstGeom>
            <a:noFill/>
            <a:ln w="9525">
              <a:noFill/>
              <a:miter lim="800000"/>
              <a:headEnd/>
              <a:tailEnd/>
            </a:ln>
          </p:spPr>
          <p:txBody>
            <a:bodyPr wrap="none">
              <a:spAutoFit/>
            </a:bodyPr>
            <a:lstStyle/>
            <a:p>
              <a:pPr eaLnBrk="1" hangingPunct="1"/>
              <a:r>
                <a:rPr lang="en-US">
                  <a:solidFill>
                    <a:srgbClr val="002060"/>
                  </a:solidFill>
                  <a:latin typeface="Arial" pitchFamily="34" charset="0"/>
                </a:rPr>
                <a:t>-</a:t>
              </a:r>
            </a:p>
          </p:txBody>
        </p:sp>
      </p:grpSp>
      <p:grpSp>
        <p:nvGrpSpPr>
          <p:cNvPr id="19490" name="Group 113"/>
          <p:cNvGrpSpPr>
            <a:grpSpLocks/>
          </p:cNvGrpSpPr>
          <p:nvPr/>
        </p:nvGrpSpPr>
        <p:grpSpPr bwMode="auto">
          <a:xfrm>
            <a:off x="3733800" y="1858964"/>
            <a:ext cx="261938" cy="369887"/>
            <a:chOff x="2688266" y="2798134"/>
            <a:chExt cx="261610" cy="369332"/>
          </a:xfrm>
        </p:grpSpPr>
        <p:sp>
          <p:nvSpPr>
            <p:cNvPr id="115" name="Oval 114"/>
            <p:cNvSpPr/>
            <p:nvPr/>
          </p:nvSpPr>
          <p:spPr>
            <a:xfrm>
              <a:off x="2743759" y="2926528"/>
              <a:ext cx="152209"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19571" name="TextBox 115"/>
            <p:cNvSpPr txBox="1">
              <a:spLocks noChangeArrowheads="1"/>
            </p:cNvSpPr>
            <p:nvPr/>
          </p:nvSpPr>
          <p:spPr bwMode="auto">
            <a:xfrm>
              <a:off x="2688266" y="2798134"/>
              <a:ext cx="261610" cy="369332"/>
            </a:xfrm>
            <a:prstGeom prst="rect">
              <a:avLst/>
            </a:prstGeom>
            <a:noFill/>
            <a:ln w="9525">
              <a:noFill/>
              <a:miter lim="800000"/>
              <a:headEnd/>
              <a:tailEnd/>
            </a:ln>
          </p:spPr>
          <p:txBody>
            <a:bodyPr wrap="none">
              <a:spAutoFit/>
            </a:bodyPr>
            <a:lstStyle/>
            <a:p>
              <a:pPr eaLnBrk="1" hangingPunct="1"/>
              <a:r>
                <a:rPr lang="en-US">
                  <a:solidFill>
                    <a:srgbClr val="002060"/>
                  </a:solidFill>
                  <a:latin typeface="Arial" pitchFamily="34" charset="0"/>
                </a:rPr>
                <a:t>-</a:t>
              </a:r>
            </a:p>
          </p:txBody>
        </p:sp>
      </p:grpSp>
      <p:grpSp>
        <p:nvGrpSpPr>
          <p:cNvPr id="19491" name="Group 116"/>
          <p:cNvGrpSpPr>
            <a:grpSpLocks/>
          </p:cNvGrpSpPr>
          <p:nvPr/>
        </p:nvGrpSpPr>
        <p:grpSpPr bwMode="auto">
          <a:xfrm>
            <a:off x="3744913" y="1695450"/>
            <a:ext cx="260350" cy="368300"/>
            <a:chOff x="2688266" y="2798134"/>
            <a:chExt cx="261610" cy="369332"/>
          </a:xfrm>
        </p:grpSpPr>
        <p:sp>
          <p:nvSpPr>
            <p:cNvPr id="118" name="Oval 117"/>
            <p:cNvSpPr/>
            <p:nvPr/>
          </p:nvSpPr>
          <p:spPr>
            <a:xfrm>
              <a:off x="2742502" y="2927082"/>
              <a:ext cx="153138" cy="15123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19569" name="TextBox 118"/>
            <p:cNvSpPr txBox="1">
              <a:spLocks noChangeArrowheads="1"/>
            </p:cNvSpPr>
            <p:nvPr/>
          </p:nvSpPr>
          <p:spPr bwMode="auto">
            <a:xfrm>
              <a:off x="2688266" y="2798134"/>
              <a:ext cx="261610" cy="369332"/>
            </a:xfrm>
            <a:prstGeom prst="rect">
              <a:avLst/>
            </a:prstGeom>
            <a:noFill/>
            <a:ln w="9525">
              <a:noFill/>
              <a:miter lim="800000"/>
              <a:headEnd/>
              <a:tailEnd/>
            </a:ln>
          </p:spPr>
          <p:txBody>
            <a:bodyPr wrap="none">
              <a:spAutoFit/>
            </a:bodyPr>
            <a:lstStyle/>
            <a:p>
              <a:pPr eaLnBrk="1" hangingPunct="1"/>
              <a:r>
                <a:rPr lang="en-US">
                  <a:solidFill>
                    <a:srgbClr val="002060"/>
                  </a:solidFill>
                  <a:latin typeface="Arial" pitchFamily="34" charset="0"/>
                </a:rPr>
                <a:t>-</a:t>
              </a:r>
            </a:p>
          </p:txBody>
        </p:sp>
      </p:grpSp>
      <p:grpSp>
        <p:nvGrpSpPr>
          <p:cNvPr id="19492" name="Group 119"/>
          <p:cNvGrpSpPr>
            <a:grpSpLocks/>
          </p:cNvGrpSpPr>
          <p:nvPr/>
        </p:nvGrpSpPr>
        <p:grpSpPr bwMode="auto">
          <a:xfrm>
            <a:off x="3744913" y="1543050"/>
            <a:ext cx="260350" cy="368300"/>
            <a:chOff x="2688266" y="2798134"/>
            <a:chExt cx="261610" cy="369332"/>
          </a:xfrm>
        </p:grpSpPr>
        <p:sp>
          <p:nvSpPr>
            <p:cNvPr id="121" name="Oval 120"/>
            <p:cNvSpPr/>
            <p:nvPr/>
          </p:nvSpPr>
          <p:spPr>
            <a:xfrm>
              <a:off x="2742502" y="2927082"/>
              <a:ext cx="153138" cy="15123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19567" name="TextBox 121"/>
            <p:cNvSpPr txBox="1">
              <a:spLocks noChangeArrowheads="1"/>
            </p:cNvSpPr>
            <p:nvPr/>
          </p:nvSpPr>
          <p:spPr bwMode="auto">
            <a:xfrm>
              <a:off x="2688266" y="2798134"/>
              <a:ext cx="261610" cy="369332"/>
            </a:xfrm>
            <a:prstGeom prst="rect">
              <a:avLst/>
            </a:prstGeom>
            <a:noFill/>
            <a:ln w="9525">
              <a:noFill/>
              <a:miter lim="800000"/>
              <a:headEnd/>
              <a:tailEnd/>
            </a:ln>
          </p:spPr>
          <p:txBody>
            <a:bodyPr wrap="none">
              <a:spAutoFit/>
            </a:bodyPr>
            <a:lstStyle/>
            <a:p>
              <a:pPr eaLnBrk="1" hangingPunct="1"/>
              <a:r>
                <a:rPr lang="en-US">
                  <a:solidFill>
                    <a:srgbClr val="002060"/>
                  </a:solidFill>
                  <a:latin typeface="Arial" pitchFamily="34" charset="0"/>
                </a:rPr>
                <a:t>-</a:t>
              </a:r>
            </a:p>
          </p:txBody>
        </p:sp>
      </p:grpSp>
      <p:grpSp>
        <p:nvGrpSpPr>
          <p:cNvPr id="19493" name="Group 122"/>
          <p:cNvGrpSpPr>
            <a:grpSpLocks/>
          </p:cNvGrpSpPr>
          <p:nvPr/>
        </p:nvGrpSpPr>
        <p:grpSpPr bwMode="auto">
          <a:xfrm>
            <a:off x="3754439" y="1238250"/>
            <a:ext cx="261937" cy="368300"/>
            <a:chOff x="2688266" y="2798134"/>
            <a:chExt cx="261610" cy="369332"/>
          </a:xfrm>
        </p:grpSpPr>
        <p:sp>
          <p:nvSpPr>
            <p:cNvPr id="124" name="Oval 123"/>
            <p:cNvSpPr/>
            <p:nvPr/>
          </p:nvSpPr>
          <p:spPr>
            <a:xfrm>
              <a:off x="2743759" y="2927082"/>
              <a:ext cx="152210" cy="15123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19565" name="TextBox 124"/>
            <p:cNvSpPr txBox="1">
              <a:spLocks noChangeArrowheads="1"/>
            </p:cNvSpPr>
            <p:nvPr/>
          </p:nvSpPr>
          <p:spPr bwMode="auto">
            <a:xfrm>
              <a:off x="2688266" y="2798134"/>
              <a:ext cx="261610" cy="369332"/>
            </a:xfrm>
            <a:prstGeom prst="rect">
              <a:avLst/>
            </a:prstGeom>
            <a:noFill/>
            <a:ln w="9525">
              <a:noFill/>
              <a:miter lim="800000"/>
              <a:headEnd/>
              <a:tailEnd/>
            </a:ln>
          </p:spPr>
          <p:txBody>
            <a:bodyPr wrap="none">
              <a:spAutoFit/>
            </a:bodyPr>
            <a:lstStyle/>
            <a:p>
              <a:pPr eaLnBrk="1" hangingPunct="1"/>
              <a:r>
                <a:rPr lang="en-US">
                  <a:solidFill>
                    <a:srgbClr val="002060"/>
                  </a:solidFill>
                  <a:latin typeface="Arial" pitchFamily="34" charset="0"/>
                </a:rPr>
                <a:t>-</a:t>
              </a:r>
            </a:p>
          </p:txBody>
        </p:sp>
      </p:grpSp>
      <p:grpSp>
        <p:nvGrpSpPr>
          <p:cNvPr id="19494" name="Group 125"/>
          <p:cNvGrpSpPr>
            <a:grpSpLocks/>
          </p:cNvGrpSpPr>
          <p:nvPr/>
        </p:nvGrpSpPr>
        <p:grpSpPr bwMode="auto">
          <a:xfrm>
            <a:off x="3776664" y="1401764"/>
            <a:ext cx="261937" cy="369887"/>
            <a:chOff x="2688266" y="2798134"/>
            <a:chExt cx="261610" cy="369332"/>
          </a:xfrm>
        </p:grpSpPr>
        <p:sp>
          <p:nvSpPr>
            <p:cNvPr id="127" name="Oval 126"/>
            <p:cNvSpPr/>
            <p:nvPr/>
          </p:nvSpPr>
          <p:spPr>
            <a:xfrm>
              <a:off x="2743759" y="2926528"/>
              <a:ext cx="1522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19563" name="TextBox 127"/>
            <p:cNvSpPr txBox="1">
              <a:spLocks noChangeArrowheads="1"/>
            </p:cNvSpPr>
            <p:nvPr/>
          </p:nvSpPr>
          <p:spPr bwMode="auto">
            <a:xfrm>
              <a:off x="2688266" y="2798134"/>
              <a:ext cx="261610" cy="369332"/>
            </a:xfrm>
            <a:prstGeom prst="rect">
              <a:avLst/>
            </a:prstGeom>
            <a:noFill/>
            <a:ln w="9525">
              <a:noFill/>
              <a:miter lim="800000"/>
              <a:headEnd/>
              <a:tailEnd/>
            </a:ln>
          </p:spPr>
          <p:txBody>
            <a:bodyPr wrap="none">
              <a:spAutoFit/>
            </a:bodyPr>
            <a:lstStyle/>
            <a:p>
              <a:pPr eaLnBrk="1" hangingPunct="1"/>
              <a:r>
                <a:rPr lang="en-US">
                  <a:solidFill>
                    <a:srgbClr val="002060"/>
                  </a:solidFill>
                  <a:latin typeface="Arial" pitchFamily="34" charset="0"/>
                </a:rPr>
                <a:t>-</a:t>
              </a:r>
            </a:p>
          </p:txBody>
        </p:sp>
      </p:grpSp>
      <p:sp>
        <p:nvSpPr>
          <p:cNvPr id="129" name="Right Brace 128"/>
          <p:cNvSpPr/>
          <p:nvPr/>
        </p:nvSpPr>
        <p:spPr>
          <a:xfrm rot="5400000">
            <a:off x="5562600" y="781050"/>
            <a:ext cx="304800" cy="3505200"/>
          </a:xfrm>
          <a:prstGeom prst="righ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eaLnBrk="1" hangingPunct="1">
              <a:defRPr/>
            </a:pPr>
            <a:endParaRPr lang="en-US">
              <a:solidFill>
                <a:srgbClr val="000000"/>
              </a:solidFill>
            </a:endParaRPr>
          </a:p>
        </p:txBody>
      </p:sp>
      <p:sp>
        <p:nvSpPr>
          <p:cNvPr id="130" name="Right Brace 129"/>
          <p:cNvSpPr/>
          <p:nvPr/>
        </p:nvSpPr>
        <p:spPr>
          <a:xfrm rot="5400000">
            <a:off x="3733800" y="2457450"/>
            <a:ext cx="304800" cy="152400"/>
          </a:xfrm>
          <a:prstGeom prst="righ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eaLnBrk="1" hangingPunct="1">
              <a:defRPr/>
            </a:pPr>
            <a:endParaRPr lang="en-US">
              <a:solidFill>
                <a:srgbClr val="000000"/>
              </a:solidFill>
            </a:endParaRPr>
          </a:p>
        </p:txBody>
      </p:sp>
      <p:cxnSp>
        <p:nvCxnSpPr>
          <p:cNvPr id="142" name="Straight Connector 141"/>
          <p:cNvCxnSpPr/>
          <p:nvPr/>
        </p:nvCxnSpPr>
        <p:spPr>
          <a:xfrm>
            <a:off x="2362200" y="1847850"/>
            <a:ext cx="1447800" cy="158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rot="5400000">
            <a:off x="6896894" y="1808956"/>
            <a:ext cx="1143000" cy="1588"/>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8" name="Straight Connector 147"/>
          <p:cNvCxnSpPr/>
          <p:nvPr/>
        </p:nvCxnSpPr>
        <p:spPr>
          <a:xfrm rot="5400000">
            <a:off x="3205957" y="1797845"/>
            <a:ext cx="1143000" cy="1587"/>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19500" name="TextBox 148"/>
          <p:cNvSpPr txBox="1">
            <a:spLocks noChangeArrowheads="1"/>
          </p:cNvSpPr>
          <p:nvPr/>
        </p:nvSpPr>
        <p:spPr bwMode="auto">
          <a:xfrm>
            <a:off x="8229600" y="1314450"/>
            <a:ext cx="395288" cy="522288"/>
          </a:xfrm>
          <a:prstGeom prst="rect">
            <a:avLst/>
          </a:prstGeom>
          <a:noFill/>
          <a:ln w="9525">
            <a:noFill/>
            <a:miter lim="800000"/>
            <a:headEnd/>
            <a:tailEnd/>
          </a:ln>
        </p:spPr>
        <p:txBody>
          <a:bodyPr wrap="none">
            <a:spAutoFit/>
          </a:bodyPr>
          <a:lstStyle/>
          <a:p>
            <a:pPr eaLnBrk="1" hangingPunct="1"/>
            <a:r>
              <a:rPr lang="en-US" sz="2800">
                <a:solidFill>
                  <a:srgbClr val="FF0000"/>
                </a:solidFill>
                <a:latin typeface="Arial" pitchFamily="34" charset="0"/>
              </a:rPr>
              <a:t>+</a:t>
            </a:r>
          </a:p>
        </p:txBody>
      </p:sp>
      <p:sp>
        <p:nvSpPr>
          <p:cNvPr id="19501" name="TextBox 149"/>
          <p:cNvSpPr txBox="1">
            <a:spLocks noChangeArrowheads="1"/>
          </p:cNvSpPr>
          <p:nvPr/>
        </p:nvSpPr>
        <p:spPr bwMode="auto">
          <a:xfrm>
            <a:off x="2819400" y="1314450"/>
            <a:ext cx="304800" cy="522288"/>
          </a:xfrm>
          <a:prstGeom prst="rect">
            <a:avLst/>
          </a:prstGeom>
          <a:noFill/>
          <a:ln w="9525">
            <a:noFill/>
            <a:miter lim="800000"/>
            <a:headEnd/>
            <a:tailEnd/>
          </a:ln>
        </p:spPr>
        <p:txBody>
          <a:bodyPr wrap="none">
            <a:spAutoFit/>
          </a:bodyPr>
          <a:lstStyle/>
          <a:p>
            <a:pPr eaLnBrk="1" hangingPunct="1"/>
            <a:r>
              <a:rPr lang="en-US" sz="2800">
                <a:solidFill>
                  <a:srgbClr val="002060"/>
                </a:solidFill>
                <a:latin typeface="Arial" pitchFamily="34" charset="0"/>
              </a:rPr>
              <a:t>-</a:t>
            </a:r>
          </a:p>
        </p:txBody>
      </p:sp>
      <p:cxnSp>
        <p:nvCxnSpPr>
          <p:cNvPr id="153" name="Straight Connector 152"/>
          <p:cNvCxnSpPr/>
          <p:nvPr/>
        </p:nvCxnSpPr>
        <p:spPr>
          <a:xfrm rot="5400000">
            <a:off x="2286794" y="2532856"/>
            <a:ext cx="3352800" cy="1588"/>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57" name="Straight Connector 156"/>
          <p:cNvCxnSpPr/>
          <p:nvPr/>
        </p:nvCxnSpPr>
        <p:spPr>
          <a:xfrm rot="5400000">
            <a:off x="5753100" y="2571750"/>
            <a:ext cx="3429000"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67" name="Straight Arrow Connector 166"/>
          <p:cNvCxnSpPr/>
          <p:nvPr/>
        </p:nvCxnSpPr>
        <p:spPr>
          <a:xfrm>
            <a:off x="3962400" y="5962650"/>
            <a:ext cx="3733800"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68" name="Straight Arrow Connector 167"/>
          <p:cNvCxnSpPr/>
          <p:nvPr/>
        </p:nvCxnSpPr>
        <p:spPr>
          <a:xfrm rot="5400000" flipH="1" flipV="1">
            <a:off x="3239294" y="5237956"/>
            <a:ext cx="1447800"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73" name="Straight Connector 172"/>
          <p:cNvCxnSpPr/>
          <p:nvPr/>
        </p:nvCxnSpPr>
        <p:spPr>
          <a:xfrm>
            <a:off x="3962400" y="4819650"/>
            <a:ext cx="3505200" cy="1123950"/>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9507" name="TextBox 173"/>
          <p:cNvSpPr txBox="1">
            <a:spLocks noChangeArrowheads="1"/>
          </p:cNvSpPr>
          <p:nvPr/>
        </p:nvSpPr>
        <p:spPr bwMode="auto">
          <a:xfrm rot="-5400000">
            <a:off x="2785269" y="5082381"/>
            <a:ext cx="1504950" cy="369888"/>
          </a:xfrm>
          <a:prstGeom prst="rect">
            <a:avLst/>
          </a:prstGeom>
          <a:noFill/>
          <a:ln w="9525">
            <a:noFill/>
            <a:miter lim="800000"/>
            <a:headEnd/>
            <a:tailEnd/>
          </a:ln>
        </p:spPr>
        <p:txBody>
          <a:bodyPr wrap="none">
            <a:spAutoFit/>
          </a:bodyPr>
          <a:lstStyle/>
          <a:p>
            <a:pPr eaLnBrk="1" hangingPunct="1"/>
            <a:r>
              <a:rPr lang="en-US">
                <a:solidFill>
                  <a:srgbClr val="000000"/>
                </a:solidFill>
                <a:latin typeface="Arial" pitchFamily="34" charset="0"/>
              </a:rPr>
              <a:t>Electric Field</a:t>
            </a:r>
          </a:p>
        </p:txBody>
      </p:sp>
      <p:grpSp>
        <p:nvGrpSpPr>
          <p:cNvPr id="19508" name="Group 45"/>
          <p:cNvGrpSpPr>
            <a:grpSpLocks/>
          </p:cNvGrpSpPr>
          <p:nvPr/>
        </p:nvGrpSpPr>
        <p:grpSpPr bwMode="auto">
          <a:xfrm>
            <a:off x="6248400" y="1447800"/>
            <a:ext cx="319088" cy="369888"/>
            <a:chOff x="3657600" y="2102736"/>
            <a:chExt cx="319318" cy="369332"/>
          </a:xfrm>
        </p:grpSpPr>
        <p:sp>
          <p:nvSpPr>
            <p:cNvPr id="151" name="Oval 150"/>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19561" name="TextBox 153"/>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r>
                <a:rPr lang="en-US">
                  <a:solidFill>
                    <a:srgbClr val="FF0000"/>
                  </a:solidFill>
                  <a:latin typeface="Arial" pitchFamily="34" charset="0"/>
                </a:rPr>
                <a:t>+</a:t>
              </a:r>
            </a:p>
          </p:txBody>
        </p:sp>
      </p:grpSp>
      <p:grpSp>
        <p:nvGrpSpPr>
          <p:cNvPr id="19509" name="Group 46"/>
          <p:cNvGrpSpPr>
            <a:grpSpLocks/>
          </p:cNvGrpSpPr>
          <p:nvPr/>
        </p:nvGrpSpPr>
        <p:grpSpPr bwMode="auto">
          <a:xfrm>
            <a:off x="6400800" y="1600200"/>
            <a:ext cx="319088" cy="369888"/>
            <a:chOff x="3657600" y="2102736"/>
            <a:chExt cx="319318" cy="369332"/>
          </a:xfrm>
        </p:grpSpPr>
        <p:sp>
          <p:nvSpPr>
            <p:cNvPr id="156" name="Oval 155"/>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19559" name="TextBox 158"/>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r>
                <a:rPr lang="en-US">
                  <a:solidFill>
                    <a:srgbClr val="FF0000"/>
                  </a:solidFill>
                  <a:latin typeface="Arial" pitchFamily="34" charset="0"/>
                </a:rPr>
                <a:t>+</a:t>
              </a:r>
            </a:p>
          </p:txBody>
        </p:sp>
      </p:grpSp>
      <p:grpSp>
        <p:nvGrpSpPr>
          <p:cNvPr id="19510" name="Group 49"/>
          <p:cNvGrpSpPr>
            <a:grpSpLocks/>
          </p:cNvGrpSpPr>
          <p:nvPr/>
        </p:nvGrpSpPr>
        <p:grpSpPr bwMode="auto">
          <a:xfrm>
            <a:off x="6553200" y="1325564"/>
            <a:ext cx="319088" cy="369887"/>
            <a:chOff x="3657600" y="2102736"/>
            <a:chExt cx="319318" cy="369332"/>
          </a:xfrm>
        </p:grpSpPr>
        <p:sp>
          <p:nvSpPr>
            <p:cNvPr id="161" name="Oval 160"/>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19557" name="TextBox 161"/>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r>
                <a:rPr lang="en-US">
                  <a:solidFill>
                    <a:srgbClr val="FF0000"/>
                  </a:solidFill>
                  <a:latin typeface="Arial" pitchFamily="34" charset="0"/>
                </a:rPr>
                <a:t>+</a:t>
              </a:r>
            </a:p>
          </p:txBody>
        </p:sp>
      </p:grpSp>
      <p:grpSp>
        <p:nvGrpSpPr>
          <p:cNvPr id="19511" name="Group 52"/>
          <p:cNvGrpSpPr>
            <a:grpSpLocks/>
          </p:cNvGrpSpPr>
          <p:nvPr/>
        </p:nvGrpSpPr>
        <p:grpSpPr bwMode="auto">
          <a:xfrm>
            <a:off x="6705600" y="1905000"/>
            <a:ext cx="319088" cy="369888"/>
            <a:chOff x="3657600" y="2102736"/>
            <a:chExt cx="319318" cy="369332"/>
          </a:xfrm>
        </p:grpSpPr>
        <p:sp>
          <p:nvSpPr>
            <p:cNvPr id="164" name="Oval 163"/>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19555" name="TextBox 164"/>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r>
                <a:rPr lang="en-US">
                  <a:solidFill>
                    <a:srgbClr val="FF0000"/>
                  </a:solidFill>
                  <a:latin typeface="Arial" pitchFamily="34" charset="0"/>
                </a:rPr>
                <a:t>+</a:t>
              </a:r>
            </a:p>
          </p:txBody>
        </p:sp>
      </p:grpSp>
      <p:grpSp>
        <p:nvGrpSpPr>
          <p:cNvPr id="19512" name="Group 58"/>
          <p:cNvGrpSpPr>
            <a:grpSpLocks/>
          </p:cNvGrpSpPr>
          <p:nvPr/>
        </p:nvGrpSpPr>
        <p:grpSpPr bwMode="auto">
          <a:xfrm>
            <a:off x="6096000" y="1858964"/>
            <a:ext cx="319088" cy="369887"/>
            <a:chOff x="3657600" y="2102736"/>
            <a:chExt cx="319318" cy="369332"/>
          </a:xfrm>
        </p:grpSpPr>
        <p:sp>
          <p:nvSpPr>
            <p:cNvPr id="169" name="Oval 168"/>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19553" name="TextBox 169"/>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r>
                <a:rPr lang="en-US">
                  <a:solidFill>
                    <a:srgbClr val="FF0000"/>
                  </a:solidFill>
                  <a:latin typeface="Arial" pitchFamily="34" charset="0"/>
                </a:rPr>
                <a:t>+</a:t>
              </a:r>
            </a:p>
          </p:txBody>
        </p:sp>
      </p:grpSp>
      <p:grpSp>
        <p:nvGrpSpPr>
          <p:cNvPr id="19513" name="Group 61"/>
          <p:cNvGrpSpPr>
            <a:grpSpLocks/>
          </p:cNvGrpSpPr>
          <p:nvPr/>
        </p:nvGrpSpPr>
        <p:grpSpPr bwMode="auto">
          <a:xfrm>
            <a:off x="6781800" y="1554164"/>
            <a:ext cx="319088" cy="369887"/>
            <a:chOff x="3657600" y="2102736"/>
            <a:chExt cx="319318" cy="369332"/>
          </a:xfrm>
        </p:grpSpPr>
        <p:sp>
          <p:nvSpPr>
            <p:cNvPr id="172" name="Oval 171"/>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19551" name="TextBox 174"/>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r>
                <a:rPr lang="en-US">
                  <a:solidFill>
                    <a:srgbClr val="FF0000"/>
                  </a:solidFill>
                  <a:latin typeface="Arial" pitchFamily="34" charset="0"/>
                </a:rPr>
                <a:t>+</a:t>
              </a:r>
            </a:p>
          </p:txBody>
        </p:sp>
      </p:grpSp>
      <p:grpSp>
        <p:nvGrpSpPr>
          <p:cNvPr id="19514" name="Group 64"/>
          <p:cNvGrpSpPr>
            <a:grpSpLocks/>
          </p:cNvGrpSpPr>
          <p:nvPr/>
        </p:nvGrpSpPr>
        <p:grpSpPr bwMode="auto">
          <a:xfrm>
            <a:off x="6248400" y="2011364"/>
            <a:ext cx="319088" cy="369887"/>
            <a:chOff x="3657600" y="2102736"/>
            <a:chExt cx="319318" cy="369332"/>
          </a:xfrm>
        </p:grpSpPr>
        <p:sp>
          <p:nvSpPr>
            <p:cNvPr id="177" name="Oval 176"/>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19549" name="TextBox 177"/>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r>
                <a:rPr lang="en-US">
                  <a:solidFill>
                    <a:srgbClr val="FF0000"/>
                  </a:solidFill>
                  <a:latin typeface="Arial" pitchFamily="34" charset="0"/>
                </a:rPr>
                <a:t>+</a:t>
              </a:r>
            </a:p>
          </p:txBody>
        </p:sp>
      </p:grpSp>
      <p:grpSp>
        <p:nvGrpSpPr>
          <p:cNvPr id="19515" name="Group 67"/>
          <p:cNvGrpSpPr>
            <a:grpSpLocks/>
          </p:cNvGrpSpPr>
          <p:nvPr/>
        </p:nvGrpSpPr>
        <p:grpSpPr bwMode="auto">
          <a:xfrm>
            <a:off x="6400800" y="1782764"/>
            <a:ext cx="319088" cy="369887"/>
            <a:chOff x="3657600" y="2102736"/>
            <a:chExt cx="319318" cy="369332"/>
          </a:xfrm>
        </p:grpSpPr>
        <p:sp>
          <p:nvSpPr>
            <p:cNvPr id="180" name="Oval 179"/>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19547" name="TextBox 180"/>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r>
                <a:rPr lang="en-US">
                  <a:solidFill>
                    <a:srgbClr val="FF0000"/>
                  </a:solidFill>
                  <a:latin typeface="Arial" pitchFamily="34" charset="0"/>
                </a:rPr>
                <a:t>+</a:t>
              </a:r>
            </a:p>
          </p:txBody>
        </p:sp>
      </p:grpSp>
      <p:grpSp>
        <p:nvGrpSpPr>
          <p:cNvPr id="19516" name="Group 76"/>
          <p:cNvGrpSpPr>
            <a:grpSpLocks/>
          </p:cNvGrpSpPr>
          <p:nvPr/>
        </p:nvGrpSpPr>
        <p:grpSpPr bwMode="auto">
          <a:xfrm>
            <a:off x="5929314" y="1249364"/>
            <a:ext cx="319087" cy="369887"/>
            <a:chOff x="3657600" y="2102736"/>
            <a:chExt cx="319318" cy="369332"/>
          </a:xfrm>
        </p:grpSpPr>
        <p:sp>
          <p:nvSpPr>
            <p:cNvPr id="183" name="Oval 182"/>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19545" name="TextBox 183"/>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r>
                <a:rPr lang="en-US">
                  <a:solidFill>
                    <a:srgbClr val="FF0000"/>
                  </a:solidFill>
                  <a:latin typeface="Arial" pitchFamily="34" charset="0"/>
                </a:rPr>
                <a:t>+</a:t>
              </a:r>
            </a:p>
          </p:txBody>
        </p:sp>
      </p:grpSp>
      <p:grpSp>
        <p:nvGrpSpPr>
          <p:cNvPr id="19517" name="Group 88"/>
          <p:cNvGrpSpPr>
            <a:grpSpLocks/>
          </p:cNvGrpSpPr>
          <p:nvPr/>
        </p:nvGrpSpPr>
        <p:grpSpPr bwMode="auto">
          <a:xfrm>
            <a:off x="6019800" y="1630364"/>
            <a:ext cx="319088" cy="369887"/>
            <a:chOff x="3657600" y="2102736"/>
            <a:chExt cx="319318" cy="369332"/>
          </a:xfrm>
        </p:grpSpPr>
        <p:sp>
          <p:nvSpPr>
            <p:cNvPr id="186" name="Oval 185"/>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19543" name="TextBox 186"/>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r>
                <a:rPr lang="en-US">
                  <a:solidFill>
                    <a:srgbClr val="FF0000"/>
                  </a:solidFill>
                  <a:latin typeface="Arial" pitchFamily="34" charset="0"/>
                </a:rPr>
                <a:t>+</a:t>
              </a:r>
            </a:p>
          </p:txBody>
        </p:sp>
      </p:grpSp>
      <p:grpSp>
        <p:nvGrpSpPr>
          <p:cNvPr id="19518" name="Group 49"/>
          <p:cNvGrpSpPr>
            <a:grpSpLocks/>
          </p:cNvGrpSpPr>
          <p:nvPr/>
        </p:nvGrpSpPr>
        <p:grpSpPr bwMode="auto">
          <a:xfrm>
            <a:off x="6858000" y="1295400"/>
            <a:ext cx="319088" cy="369888"/>
            <a:chOff x="3657600" y="2102736"/>
            <a:chExt cx="319318" cy="369332"/>
          </a:xfrm>
        </p:grpSpPr>
        <p:sp>
          <p:nvSpPr>
            <p:cNvPr id="249" name="Oval 248"/>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19541" name="TextBox 249"/>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r>
                <a:rPr lang="en-US">
                  <a:solidFill>
                    <a:srgbClr val="FF0000"/>
                  </a:solidFill>
                  <a:latin typeface="Arial" pitchFamily="34" charset="0"/>
                </a:rPr>
                <a:t>+</a:t>
              </a:r>
            </a:p>
          </p:txBody>
        </p:sp>
      </p:grpSp>
      <p:grpSp>
        <p:nvGrpSpPr>
          <p:cNvPr id="19519" name="Group 49"/>
          <p:cNvGrpSpPr>
            <a:grpSpLocks/>
          </p:cNvGrpSpPr>
          <p:nvPr/>
        </p:nvGrpSpPr>
        <p:grpSpPr bwMode="auto">
          <a:xfrm>
            <a:off x="7010400" y="1676400"/>
            <a:ext cx="319088" cy="369888"/>
            <a:chOff x="3657600" y="2102736"/>
            <a:chExt cx="319318" cy="369332"/>
          </a:xfrm>
        </p:grpSpPr>
        <p:sp>
          <p:nvSpPr>
            <p:cNvPr id="252" name="Oval 251"/>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19539" name="TextBox 252"/>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r>
                <a:rPr lang="en-US">
                  <a:solidFill>
                    <a:srgbClr val="FF0000"/>
                  </a:solidFill>
                  <a:latin typeface="Arial" pitchFamily="34" charset="0"/>
                </a:rPr>
                <a:t>+</a:t>
              </a:r>
            </a:p>
          </p:txBody>
        </p:sp>
      </p:grpSp>
      <p:grpSp>
        <p:nvGrpSpPr>
          <p:cNvPr id="19520" name="Group 49"/>
          <p:cNvGrpSpPr>
            <a:grpSpLocks/>
          </p:cNvGrpSpPr>
          <p:nvPr/>
        </p:nvGrpSpPr>
        <p:grpSpPr bwMode="auto">
          <a:xfrm>
            <a:off x="6934200" y="2057400"/>
            <a:ext cx="319088" cy="369888"/>
            <a:chOff x="3657600" y="2102736"/>
            <a:chExt cx="319318" cy="369332"/>
          </a:xfrm>
        </p:grpSpPr>
        <p:sp>
          <p:nvSpPr>
            <p:cNvPr id="255" name="Oval 254"/>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19537" name="TextBox 255"/>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r>
                <a:rPr lang="en-US">
                  <a:solidFill>
                    <a:srgbClr val="FF0000"/>
                  </a:solidFill>
                  <a:latin typeface="Arial" pitchFamily="34" charset="0"/>
                </a:rPr>
                <a:t>+</a:t>
              </a:r>
            </a:p>
          </p:txBody>
        </p:sp>
      </p:grpSp>
      <p:grpSp>
        <p:nvGrpSpPr>
          <p:cNvPr id="19521" name="Group 49"/>
          <p:cNvGrpSpPr>
            <a:grpSpLocks/>
          </p:cNvGrpSpPr>
          <p:nvPr/>
        </p:nvGrpSpPr>
        <p:grpSpPr bwMode="auto">
          <a:xfrm>
            <a:off x="7086600" y="1447800"/>
            <a:ext cx="319088" cy="369888"/>
            <a:chOff x="3657600" y="2102736"/>
            <a:chExt cx="319318" cy="369332"/>
          </a:xfrm>
        </p:grpSpPr>
        <p:sp>
          <p:nvSpPr>
            <p:cNvPr id="258" name="Oval 257"/>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19535" name="TextBox 258"/>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r>
                <a:rPr lang="en-US">
                  <a:solidFill>
                    <a:srgbClr val="FF0000"/>
                  </a:solidFill>
                  <a:latin typeface="Arial" pitchFamily="34" charset="0"/>
                </a:rPr>
                <a:t>+</a:t>
              </a:r>
            </a:p>
          </p:txBody>
        </p:sp>
      </p:grpSp>
      <p:grpSp>
        <p:nvGrpSpPr>
          <p:cNvPr id="19522" name="Group 49"/>
          <p:cNvGrpSpPr>
            <a:grpSpLocks/>
          </p:cNvGrpSpPr>
          <p:nvPr/>
        </p:nvGrpSpPr>
        <p:grpSpPr bwMode="auto">
          <a:xfrm>
            <a:off x="7162800" y="1676400"/>
            <a:ext cx="319088" cy="369888"/>
            <a:chOff x="3657600" y="2102736"/>
            <a:chExt cx="319318" cy="369332"/>
          </a:xfrm>
        </p:grpSpPr>
        <p:sp>
          <p:nvSpPr>
            <p:cNvPr id="261" name="Oval 260"/>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19533" name="TextBox 261"/>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r>
                <a:rPr lang="en-US">
                  <a:solidFill>
                    <a:srgbClr val="FF0000"/>
                  </a:solidFill>
                  <a:latin typeface="Arial" pitchFamily="34" charset="0"/>
                </a:rPr>
                <a:t>+</a:t>
              </a:r>
            </a:p>
          </p:txBody>
        </p:sp>
      </p:grpSp>
      <p:grpSp>
        <p:nvGrpSpPr>
          <p:cNvPr id="19523" name="Group 49"/>
          <p:cNvGrpSpPr>
            <a:grpSpLocks/>
          </p:cNvGrpSpPr>
          <p:nvPr/>
        </p:nvGrpSpPr>
        <p:grpSpPr bwMode="auto">
          <a:xfrm>
            <a:off x="7086600" y="1905000"/>
            <a:ext cx="319088" cy="369888"/>
            <a:chOff x="3657600" y="2102736"/>
            <a:chExt cx="319318" cy="369332"/>
          </a:xfrm>
        </p:grpSpPr>
        <p:sp>
          <p:nvSpPr>
            <p:cNvPr id="264" name="Oval 263"/>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19531" name="TextBox 264"/>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r>
                <a:rPr lang="en-US">
                  <a:solidFill>
                    <a:srgbClr val="FF0000"/>
                  </a:solidFill>
                  <a:latin typeface="Arial" pitchFamily="34" charset="0"/>
                </a:rPr>
                <a:t>+</a:t>
              </a:r>
            </a:p>
          </p:txBody>
        </p:sp>
      </p:grpSp>
      <p:grpSp>
        <p:nvGrpSpPr>
          <p:cNvPr id="19524" name="Group 49"/>
          <p:cNvGrpSpPr>
            <a:grpSpLocks/>
          </p:cNvGrpSpPr>
          <p:nvPr/>
        </p:nvGrpSpPr>
        <p:grpSpPr bwMode="auto">
          <a:xfrm>
            <a:off x="7162800" y="1219200"/>
            <a:ext cx="319088" cy="369888"/>
            <a:chOff x="3657600" y="2102736"/>
            <a:chExt cx="319318" cy="369332"/>
          </a:xfrm>
        </p:grpSpPr>
        <p:sp>
          <p:nvSpPr>
            <p:cNvPr id="267" name="Oval 266"/>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19529" name="TextBox 267"/>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r>
                <a:rPr lang="en-US">
                  <a:solidFill>
                    <a:srgbClr val="FF0000"/>
                  </a:solidFill>
                  <a:latin typeface="Arial" pitchFamily="34" charset="0"/>
                </a:rPr>
                <a:t>+</a:t>
              </a:r>
            </a:p>
          </p:txBody>
        </p:sp>
      </p:grpSp>
      <p:grpSp>
        <p:nvGrpSpPr>
          <p:cNvPr id="19525" name="Group 76"/>
          <p:cNvGrpSpPr>
            <a:grpSpLocks/>
          </p:cNvGrpSpPr>
          <p:nvPr/>
        </p:nvGrpSpPr>
        <p:grpSpPr bwMode="auto">
          <a:xfrm>
            <a:off x="6172200" y="1219200"/>
            <a:ext cx="319088" cy="369888"/>
            <a:chOff x="3657600" y="2102736"/>
            <a:chExt cx="319318" cy="369332"/>
          </a:xfrm>
        </p:grpSpPr>
        <p:sp>
          <p:nvSpPr>
            <p:cNvPr id="270" name="Oval 269"/>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FFFF"/>
                </a:solidFill>
              </a:endParaRPr>
            </a:p>
          </p:txBody>
        </p:sp>
        <p:sp>
          <p:nvSpPr>
            <p:cNvPr id="19527" name="TextBox 270"/>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r>
                <a:rPr lang="en-US">
                  <a:solidFill>
                    <a:srgbClr val="FF0000"/>
                  </a:solidFill>
                  <a:latin typeface="Arial" pitchFamily="34" charset="0"/>
                </a:rPr>
                <a:t>+</a:t>
              </a:r>
            </a:p>
          </p:txBody>
        </p:sp>
      </p:grpSp>
    </p:spTree>
    <p:extLst>
      <p:ext uri="{BB962C8B-B14F-4D97-AF65-F5344CB8AC3E}">
        <p14:creationId xmlns:p14="http://schemas.microsoft.com/office/powerpoint/2010/main" val="75663582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Line 4"/>
          <p:cNvSpPr>
            <a:spLocks noChangeShapeType="1"/>
          </p:cNvSpPr>
          <p:nvPr/>
        </p:nvSpPr>
        <p:spPr bwMode="auto">
          <a:xfrm>
            <a:off x="8350250" y="2503488"/>
            <a:ext cx="0" cy="1403350"/>
          </a:xfrm>
          <a:prstGeom prst="line">
            <a:avLst/>
          </a:prstGeom>
          <a:noFill/>
          <a:ln w="12700">
            <a:solidFill>
              <a:schemeClr val="hlink"/>
            </a:solidFill>
            <a:round/>
            <a:headEnd type="triangle" w="med" len="med"/>
            <a:tailEnd type="triangle" w="med" len="med"/>
          </a:ln>
        </p:spPr>
        <p:txBody>
          <a:bodyPr wrap="none" anchor="ctr"/>
          <a:lstStyle/>
          <a:p>
            <a:pPr eaLnBrk="1" hangingPunct="1"/>
            <a:endParaRPr lang="en-US">
              <a:solidFill>
                <a:srgbClr val="000000"/>
              </a:solidFill>
              <a:latin typeface="Arial" pitchFamily="34" charset="0"/>
            </a:endParaRPr>
          </a:p>
        </p:txBody>
      </p:sp>
      <p:sp>
        <p:nvSpPr>
          <p:cNvPr id="1028" name="Rectangle 5"/>
          <p:cNvSpPr>
            <a:spLocks noChangeArrowheads="1"/>
          </p:cNvSpPr>
          <p:nvPr/>
        </p:nvSpPr>
        <p:spPr bwMode="auto">
          <a:xfrm>
            <a:off x="8345489" y="2944813"/>
            <a:ext cx="765175" cy="336550"/>
          </a:xfrm>
          <a:prstGeom prst="rect">
            <a:avLst/>
          </a:prstGeom>
          <a:noFill/>
          <a:ln w="12700">
            <a:noFill/>
            <a:miter lim="800000"/>
            <a:headEnd/>
            <a:tailEnd/>
          </a:ln>
        </p:spPr>
        <p:txBody>
          <a:bodyPr wrap="none" anchor="ctr">
            <a:spAutoFit/>
          </a:bodyPr>
          <a:lstStyle/>
          <a:p>
            <a:pPr algn="ctr"/>
            <a:r>
              <a:rPr lang="en-US" sz="1600">
                <a:solidFill>
                  <a:srgbClr val="009999"/>
                </a:solidFill>
                <a:latin typeface="Times New Roman" pitchFamily="18" charset="0"/>
              </a:rPr>
              <a:t>300</a:t>
            </a:r>
            <a:r>
              <a:rPr lang="en-US" sz="1600">
                <a:solidFill>
                  <a:srgbClr val="009999"/>
                </a:solidFill>
                <a:latin typeface="Symbol" pitchFamily="18" charset="2"/>
              </a:rPr>
              <a:t>m</a:t>
            </a:r>
            <a:r>
              <a:rPr lang="en-US" sz="1600">
                <a:solidFill>
                  <a:srgbClr val="009999"/>
                </a:solidFill>
                <a:latin typeface="Times New Roman" pitchFamily="18" charset="0"/>
              </a:rPr>
              <a:t>m</a:t>
            </a:r>
            <a:endParaRPr lang="en-US" sz="2800">
              <a:solidFill>
                <a:srgbClr val="000000"/>
              </a:solidFill>
              <a:latin typeface="Times New Roman" pitchFamily="18" charset="0"/>
            </a:endParaRPr>
          </a:p>
        </p:txBody>
      </p:sp>
      <p:sp>
        <p:nvSpPr>
          <p:cNvPr id="1029" name="Line 6"/>
          <p:cNvSpPr>
            <a:spLocks noChangeShapeType="1"/>
          </p:cNvSpPr>
          <p:nvPr/>
        </p:nvSpPr>
        <p:spPr bwMode="auto">
          <a:xfrm flipH="1">
            <a:off x="8121650" y="2122488"/>
            <a:ext cx="533400" cy="228600"/>
          </a:xfrm>
          <a:prstGeom prst="line">
            <a:avLst/>
          </a:prstGeom>
          <a:noFill/>
          <a:ln w="12700">
            <a:solidFill>
              <a:schemeClr val="hlink"/>
            </a:solidFill>
            <a:round/>
            <a:headEnd/>
            <a:tailEnd type="triangle" w="med" len="med"/>
          </a:ln>
        </p:spPr>
        <p:txBody>
          <a:bodyPr wrap="none" anchor="ctr"/>
          <a:lstStyle/>
          <a:p>
            <a:pPr eaLnBrk="1" hangingPunct="1"/>
            <a:endParaRPr lang="en-US">
              <a:solidFill>
                <a:srgbClr val="000000"/>
              </a:solidFill>
              <a:latin typeface="Arial" pitchFamily="34" charset="0"/>
            </a:endParaRPr>
          </a:p>
        </p:txBody>
      </p:sp>
      <p:sp>
        <p:nvSpPr>
          <p:cNvPr id="1030" name="Rectangle 7"/>
          <p:cNvSpPr>
            <a:spLocks noChangeArrowheads="1"/>
          </p:cNvSpPr>
          <p:nvPr/>
        </p:nvSpPr>
        <p:spPr bwMode="auto">
          <a:xfrm>
            <a:off x="8382001" y="1905001"/>
            <a:ext cx="1198563" cy="581025"/>
          </a:xfrm>
          <a:prstGeom prst="rect">
            <a:avLst/>
          </a:prstGeom>
          <a:noFill/>
          <a:ln w="12700">
            <a:noFill/>
            <a:miter lim="800000"/>
            <a:headEnd/>
            <a:tailEnd/>
          </a:ln>
        </p:spPr>
        <p:txBody>
          <a:bodyPr wrap="none" anchor="ctr">
            <a:spAutoFit/>
          </a:bodyPr>
          <a:lstStyle/>
          <a:p>
            <a:pPr algn="ctr"/>
            <a:r>
              <a:rPr lang="en-US" sz="1600">
                <a:solidFill>
                  <a:srgbClr val="009999"/>
                </a:solidFill>
                <a:latin typeface="Arial" pitchFamily="34" charset="0"/>
              </a:rPr>
              <a:t>SiO</a:t>
            </a:r>
            <a:r>
              <a:rPr lang="en-US" sz="1600" baseline="-25000">
                <a:solidFill>
                  <a:srgbClr val="009999"/>
                </a:solidFill>
                <a:latin typeface="Arial" pitchFamily="34" charset="0"/>
              </a:rPr>
              <a:t>2</a:t>
            </a:r>
            <a:r>
              <a:rPr lang="en-US" sz="1600">
                <a:solidFill>
                  <a:srgbClr val="009999"/>
                </a:solidFill>
                <a:latin typeface="Arial" pitchFamily="34" charset="0"/>
              </a:rPr>
              <a:t> </a:t>
            </a:r>
          </a:p>
          <a:p>
            <a:pPr algn="ctr"/>
            <a:r>
              <a:rPr lang="en-US" sz="1600">
                <a:solidFill>
                  <a:srgbClr val="009999"/>
                </a:solidFill>
                <a:latin typeface="Arial" pitchFamily="34" charset="0"/>
              </a:rPr>
              <a:t>passivation</a:t>
            </a:r>
            <a:endParaRPr lang="en-US" sz="1600">
              <a:solidFill>
                <a:srgbClr val="000000"/>
              </a:solidFill>
              <a:latin typeface="Arial" pitchFamily="34" charset="0"/>
            </a:endParaRPr>
          </a:p>
        </p:txBody>
      </p:sp>
      <p:sp>
        <p:nvSpPr>
          <p:cNvPr id="1031" name="Rectangle 8"/>
          <p:cNvSpPr>
            <a:spLocks noChangeArrowheads="1"/>
          </p:cNvSpPr>
          <p:nvPr/>
        </p:nvSpPr>
        <p:spPr bwMode="auto">
          <a:xfrm>
            <a:off x="4543425" y="1666875"/>
            <a:ext cx="2114550" cy="336550"/>
          </a:xfrm>
          <a:prstGeom prst="rect">
            <a:avLst/>
          </a:prstGeom>
          <a:noFill/>
          <a:ln w="12700">
            <a:noFill/>
            <a:miter lim="800000"/>
            <a:headEnd/>
            <a:tailEnd/>
          </a:ln>
        </p:spPr>
        <p:txBody>
          <a:bodyPr wrap="none" anchor="ctr">
            <a:spAutoFit/>
          </a:bodyPr>
          <a:lstStyle/>
          <a:p>
            <a:pPr algn="ctr"/>
            <a:r>
              <a:rPr lang="en-US" sz="1600">
                <a:solidFill>
                  <a:srgbClr val="009999"/>
                </a:solidFill>
                <a:latin typeface="Arial" pitchFamily="34" charset="0"/>
              </a:rPr>
              <a:t>readout capacitances</a:t>
            </a:r>
            <a:endParaRPr lang="en-US" sz="1600">
              <a:solidFill>
                <a:srgbClr val="000000"/>
              </a:solidFill>
              <a:latin typeface="Times New Roman" pitchFamily="18" charset="0"/>
            </a:endParaRPr>
          </a:p>
        </p:txBody>
      </p:sp>
      <p:sp>
        <p:nvSpPr>
          <p:cNvPr id="1032" name="Line 9"/>
          <p:cNvSpPr>
            <a:spLocks noChangeShapeType="1"/>
          </p:cNvSpPr>
          <p:nvPr/>
        </p:nvSpPr>
        <p:spPr bwMode="auto">
          <a:xfrm>
            <a:off x="5530850" y="1987550"/>
            <a:ext cx="228600" cy="381000"/>
          </a:xfrm>
          <a:prstGeom prst="line">
            <a:avLst/>
          </a:prstGeom>
          <a:noFill/>
          <a:ln w="12700">
            <a:solidFill>
              <a:schemeClr val="hlink"/>
            </a:solidFill>
            <a:round/>
            <a:headEnd/>
            <a:tailEnd type="triangle" w="med" len="med"/>
          </a:ln>
        </p:spPr>
        <p:txBody>
          <a:bodyPr wrap="none" anchor="ctr"/>
          <a:lstStyle/>
          <a:p>
            <a:pPr eaLnBrk="1" hangingPunct="1"/>
            <a:endParaRPr lang="en-US">
              <a:solidFill>
                <a:srgbClr val="000000"/>
              </a:solidFill>
              <a:latin typeface="Arial" pitchFamily="34" charset="0"/>
            </a:endParaRPr>
          </a:p>
        </p:txBody>
      </p:sp>
      <p:sp>
        <p:nvSpPr>
          <p:cNvPr id="1033" name="Line 10"/>
          <p:cNvSpPr>
            <a:spLocks noChangeShapeType="1"/>
          </p:cNvSpPr>
          <p:nvPr/>
        </p:nvSpPr>
        <p:spPr bwMode="auto">
          <a:xfrm flipV="1">
            <a:off x="8124825" y="1530350"/>
            <a:ext cx="0" cy="914400"/>
          </a:xfrm>
          <a:prstGeom prst="line">
            <a:avLst/>
          </a:prstGeom>
          <a:noFill/>
          <a:ln w="12700">
            <a:solidFill>
              <a:schemeClr val="tx1"/>
            </a:solidFill>
            <a:round/>
            <a:headEnd/>
            <a:tailEnd/>
          </a:ln>
        </p:spPr>
        <p:txBody>
          <a:bodyPr wrap="none" anchor="ctr"/>
          <a:lstStyle/>
          <a:p>
            <a:pPr eaLnBrk="1" hangingPunct="1"/>
            <a:endParaRPr lang="en-US">
              <a:solidFill>
                <a:srgbClr val="000000"/>
              </a:solidFill>
              <a:latin typeface="Arial" pitchFamily="34" charset="0"/>
            </a:endParaRPr>
          </a:p>
        </p:txBody>
      </p:sp>
      <p:sp>
        <p:nvSpPr>
          <p:cNvPr id="1034" name="Line 11"/>
          <p:cNvSpPr>
            <a:spLocks noChangeShapeType="1"/>
          </p:cNvSpPr>
          <p:nvPr/>
        </p:nvSpPr>
        <p:spPr bwMode="auto">
          <a:xfrm flipV="1">
            <a:off x="6978650" y="1606550"/>
            <a:ext cx="0" cy="1219200"/>
          </a:xfrm>
          <a:prstGeom prst="line">
            <a:avLst/>
          </a:prstGeom>
          <a:noFill/>
          <a:ln w="12700">
            <a:solidFill>
              <a:schemeClr val="tx1"/>
            </a:solidFill>
            <a:round/>
            <a:headEnd/>
            <a:tailEnd/>
          </a:ln>
        </p:spPr>
        <p:txBody>
          <a:bodyPr wrap="none" anchor="ctr"/>
          <a:lstStyle/>
          <a:p>
            <a:pPr eaLnBrk="1" hangingPunct="1"/>
            <a:endParaRPr lang="en-US">
              <a:solidFill>
                <a:srgbClr val="000000"/>
              </a:solidFill>
              <a:latin typeface="Arial" pitchFamily="34" charset="0"/>
            </a:endParaRPr>
          </a:p>
        </p:txBody>
      </p:sp>
      <p:sp>
        <p:nvSpPr>
          <p:cNvPr id="1035" name="Line 12"/>
          <p:cNvSpPr>
            <a:spLocks noChangeShapeType="1"/>
          </p:cNvSpPr>
          <p:nvPr/>
        </p:nvSpPr>
        <p:spPr bwMode="auto">
          <a:xfrm>
            <a:off x="6978651" y="1606550"/>
            <a:ext cx="1146175" cy="0"/>
          </a:xfrm>
          <a:prstGeom prst="line">
            <a:avLst/>
          </a:prstGeom>
          <a:noFill/>
          <a:ln w="12700">
            <a:solidFill>
              <a:schemeClr val="tx1"/>
            </a:solidFill>
            <a:round/>
            <a:headEnd type="arrow" w="med" len="med"/>
            <a:tailEnd type="arrow" w="med" len="med"/>
          </a:ln>
        </p:spPr>
        <p:txBody>
          <a:bodyPr wrap="none" anchor="ctr"/>
          <a:lstStyle/>
          <a:p>
            <a:pPr eaLnBrk="1" hangingPunct="1"/>
            <a:endParaRPr lang="en-US">
              <a:solidFill>
                <a:srgbClr val="000000"/>
              </a:solidFill>
              <a:latin typeface="Arial" pitchFamily="34" charset="0"/>
            </a:endParaRPr>
          </a:p>
        </p:txBody>
      </p:sp>
      <p:sp>
        <p:nvSpPr>
          <p:cNvPr id="1036" name="Rectangle 13"/>
          <p:cNvSpPr>
            <a:spLocks noChangeArrowheads="1"/>
          </p:cNvSpPr>
          <p:nvPr/>
        </p:nvSpPr>
        <p:spPr bwMode="auto">
          <a:xfrm>
            <a:off x="6826251" y="1284288"/>
            <a:ext cx="1533525" cy="336550"/>
          </a:xfrm>
          <a:prstGeom prst="rect">
            <a:avLst/>
          </a:prstGeom>
          <a:noFill/>
          <a:ln w="12700">
            <a:noFill/>
            <a:miter lim="800000"/>
            <a:headEnd/>
            <a:tailEnd/>
          </a:ln>
        </p:spPr>
        <p:txBody>
          <a:bodyPr anchor="ctr">
            <a:spAutoFit/>
          </a:bodyPr>
          <a:lstStyle/>
          <a:p>
            <a:pPr algn="ctr"/>
            <a:r>
              <a:rPr lang="en-US" sz="1600">
                <a:solidFill>
                  <a:srgbClr val="009999"/>
                </a:solidFill>
                <a:latin typeface="Times New Roman" pitchFamily="18" charset="0"/>
              </a:rPr>
              <a:t>ca. 50-150 </a:t>
            </a:r>
            <a:r>
              <a:rPr lang="en-US" sz="1600">
                <a:solidFill>
                  <a:srgbClr val="009999"/>
                </a:solidFill>
                <a:latin typeface="Symbol" pitchFamily="18" charset="2"/>
              </a:rPr>
              <a:t>m</a:t>
            </a:r>
            <a:r>
              <a:rPr lang="en-US" sz="1600">
                <a:solidFill>
                  <a:srgbClr val="009999"/>
                </a:solidFill>
                <a:latin typeface="Times New Roman" pitchFamily="18" charset="0"/>
              </a:rPr>
              <a:t>m</a:t>
            </a:r>
          </a:p>
        </p:txBody>
      </p:sp>
      <p:graphicFrame>
        <p:nvGraphicFramePr>
          <p:cNvPr id="1026" name="Object 14"/>
          <p:cNvGraphicFramePr>
            <a:graphicFrameLocks noChangeAspect="1"/>
          </p:cNvGraphicFramePr>
          <p:nvPr/>
        </p:nvGraphicFramePr>
        <p:xfrm>
          <a:off x="7169150" y="3605213"/>
          <a:ext cx="139700" cy="265112"/>
        </p:xfrm>
        <a:graphic>
          <a:graphicData uri="http://schemas.openxmlformats.org/presentationml/2006/ole">
            <mc:AlternateContent xmlns:mc="http://schemas.openxmlformats.org/markup-compatibility/2006">
              <mc:Choice xmlns:v="urn:schemas-microsoft-com:vml" Requires="v">
                <p:oleObj name="Equation" r:id="rId2" imgW="139680" imgH="266400" progId="Equation.3">
                  <p:embed/>
                </p:oleObj>
              </mc:Choice>
              <mc:Fallback>
                <p:oleObj name="Equation" r:id="rId2" imgW="139680" imgH="266400" progId="Equation.3">
                  <p:embed/>
                  <p:pic>
                    <p:nvPicPr>
                      <p:cNvPr id="1026" name="Object 1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69150" y="3605213"/>
                        <a:ext cx="139700" cy="2651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37" name="Freeform 17"/>
          <p:cNvSpPr>
            <a:spLocks/>
          </p:cNvSpPr>
          <p:nvPr/>
        </p:nvSpPr>
        <p:spPr bwMode="auto">
          <a:xfrm>
            <a:off x="6302376" y="2204995"/>
            <a:ext cx="180975" cy="369974"/>
          </a:xfrm>
          <a:custGeom>
            <a:avLst/>
            <a:gdLst>
              <a:gd name="T0" fmla="*/ 0 w 114"/>
              <a:gd name="T1" fmla="*/ 2147483647 h 419"/>
              <a:gd name="T2" fmla="*/ 2147483647 w 114"/>
              <a:gd name="T3" fmla="*/ 0 h 419"/>
              <a:gd name="T4" fmla="*/ 0 60000 65536"/>
              <a:gd name="T5" fmla="*/ 0 60000 65536"/>
              <a:gd name="T6" fmla="*/ 0 w 114"/>
              <a:gd name="T7" fmla="*/ 0 h 419"/>
              <a:gd name="T8" fmla="*/ 114 w 114"/>
              <a:gd name="T9" fmla="*/ 419 h 419"/>
            </a:gdLst>
            <a:ahLst/>
            <a:cxnLst>
              <a:cxn ang="T4">
                <a:pos x="T0" y="T1"/>
              </a:cxn>
              <a:cxn ang="T5">
                <a:pos x="T2" y="T3"/>
              </a:cxn>
            </a:cxnLst>
            <a:rect l="T6" t="T7" r="T8" b="T9"/>
            <a:pathLst>
              <a:path w="114" h="419">
                <a:moveTo>
                  <a:pt x="0" y="419"/>
                </a:moveTo>
                <a:lnTo>
                  <a:pt x="114" y="0"/>
                </a:lnTo>
              </a:path>
            </a:pathLst>
          </a:custGeom>
          <a:noFill/>
          <a:ln w="28575">
            <a:solidFill>
              <a:schemeClr val="tx1"/>
            </a:solidFill>
            <a:round/>
            <a:headEnd/>
            <a:tailEnd type="triangle" w="med" len="med"/>
          </a:ln>
        </p:spPr>
        <p:txBody>
          <a:bodyPr lIns="92075" tIns="46038" rIns="92075" bIns="46038" anchor="ctr">
            <a:spAutoFit/>
          </a:bodyPr>
          <a:lstStyle/>
          <a:p>
            <a:pPr eaLnBrk="1" hangingPunct="1"/>
            <a:endParaRPr lang="en-US">
              <a:solidFill>
                <a:srgbClr val="000000"/>
              </a:solidFill>
              <a:latin typeface="Arial" pitchFamily="34" charset="0"/>
            </a:endParaRPr>
          </a:p>
        </p:txBody>
      </p:sp>
      <p:pic>
        <p:nvPicPr>
          <p:cNvPr id="1038" name="Picture 18"/>
          <p:cNvPicPr>
            <a:picLocks noChangeAspect="1" noChangeArrowheads="1"/>
          </p:cNvPicPr>
          <p:nvPr/>
        </p:nvPicPr>
        <p:blipFill>
          <a:blip r:embed="rId4" cstate="print"/>
          <a:srcRect/>
          <a:stretch>
            <a:fillRect/>
          </a:stretch>
        </p:blipFill>
        <p:spPr bwMode="auto">
          <a:xfrm>
            <a:off x="4495800" y="1676401"/>
            <a:ext cx="3657600" cy="2695575"/>
          </a:xfrm>
          <a:prstGeom prst="rect">
            <a:avLst/>
          </a:prstGeom>
          <a:noFill/>
          <a:ln w="9525">
            <a:noFill/>
            <a:miter lim="800000"/>
            <a:headEnd/>
            <a:tailEnd/>
          </a:ln>
        </p:spPr>
      </p:pic>
      <p:sp>
        <p:nvSpPr>
          <p:cNvPr id="1039" name="Text Box 20"/>
          <p:cNvSpPr txBox="1">
            <a:spLocks noChangeArrowheads="1"/>
          </p:cNvSpPr>
          <p:nvPr/>
        </p:nvSpPr>
        <p:spPr bwMode="auto">
          <a:xfrm>
            <a:off x="4191000" y="304801"/>
            <a:ext cx="2667000" cy="461963"/>
          </a:xfrm>
          <a:prstGeom prst="rect">
            <a:avLst/>
          </a:prstGeom>
          <a:noFill/>
          <a:ln w="9525">
            <a:noFill/>
            <a:miter lim="800000"/>
            <a:headEnd/>
            <a:tailEnd/>
          </a:ln>
        </p:spPr>
        <p:txBody>
          <a:bodyPr>
            <a:spAutoFit/>
          </a:bodyPr>
          <a:lstStyle/>
          <a:p>
            <a:pPr eaLnBrk="1" hangingPunct="1"/>
            <a:r>
              <a:rPr lang="en-US" sz="2400" b="1">
                <a:solidFill>
                  <a:srgbClr val="FF0000"/>
                </a:solidFill>
                <a:latin typeface="Arial" pitchFamily="34" charset="0"/>
              </a:rPr>
              <a:t>Silicon Detector</a:t>
            </a:r>
          </a:p>
        </p:txBody>
      </p:sp>
      <p:sp>
        <p:nvSpPr>
          <p:cNvPr id="1041" name="Footer Placeholder 17"/>
          <p:cNvSpPr>
            <a:spLocks noGrp="1"/>
          </p:cNvSpPr>
          <p:nvPr>
            <p:ph type="ftr" sz="quarter" idx="11"/>
          </p:nvPr>
        </p:nvSpPr>
        <p:spPr>
          <a:noFill/>
        </p:spPr>
        <p:txBody>
          <a:bodyPr/>
          <a:lstStyle/>
          <a:p>
            <a:r>
              <a:rPr lang="en-US">
                <a:solidFill>
                  <a:srgbClr val="000000"/>
                </a:solidFill>
              </a:rPr>
              <a:t>W. Riegler/CERN</a:t>
            </a:r>
          </a:p>
        </p:txBody>
      </p:sp>
      <p:sp>
        <p:nvSpPr>
          <p:cNvPr id="1042" name="Slide Number Placeholder 16"/>
          <p:cNvSpPr>
            <a:spLocks noGrp="1"/>
          </p:cNvSpPr>
          <p:nvPr>
            <p:ph type="sldNum" sz="quarter" idx="12"/>
          </p:nvPr>
        </p:nvSpPr>
        <p:spPr>
          <a:noFill/>
        </p:spPr>
        <p:txBody>
          <a:bodyPr/>
          <a:lstStyle/>
          <a:p>
            <a:fld id="{3DBCB65F-51F1-4434-94DC-241E744CAB84}" type="slidenum">
              <a:rPr lang="en-US" smtClean="0">
                <a:solidFill>
                  <a:srgbClr val="000000"/>
                </a:solidFill>
              </a:rPr>
              <a:pPr/>
              <a:t>31</a:t>
            </a:fld>
            <a:endParaRPr lang="en-US">
              <a:solidFill>
                <a:srgbClr val="000000"/>
              </a:solidFill>
            </a:endParaRPr>
          </a:p>
        </p:txBody>
      </p:sp>
      <p:sp>
        <p:nvSpPr>
          <p:cNvPr id="19" name="TextBox 18"/>
          <p:cNvSpPr txBox="1"/>
          <p:nvPr/>
        </p:nvSpPr>
        <p:spPr>
          <a:xfrm>
            <a:off x="1828800" y="1905000"/>
            <a:ext cx="2590800" cy="369888"/>
          </a:xfrm>
          <a:prstGeom prst="rect">
            <a:avLst/>
          </a:prstGeom>
          <a:solidFill>
            <a:schemeClr val="accent6"/>
          </a:solidFill>
        </p:spPr>
        <p:txBody>
          <a:bodyPr>
            <a:spAutoFit/>
          </a:bodyPr>
          <a:lstStyle/>
          <a:p>
            <a:pPr eaLnBrk="1" hangingPunct="1">
              <a:defRPr/>
            </a:pPr>
            <a:r>
              <a:rPr lang="en-US" b="1" dirty="0">
                <a:solidFill>
                  <a:srgbClr val="FFFF00"/>
                </a:solidFill>
              </a:rPr>
              <a:t>Fully depleted zone</a:t>
            </a:r>
          </a:p>
        </p:txBody>
      </p:sp>
      <p:cxnSp>
        <p:nvCxnSpPr>
          <p:cNvPr id="21" name="Straight Arrow Connector 20"/>
          <p:cNvCxnSpPr/>
          <p:nvPr/>
        </p:nvCxnSpPr>
        <p:spPr>
          <a:xfrm>
            <a:off x="3581400" y="2438400"/>
            <a:ext cx="1600200" cy="6858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045" name="Rectangle 23"/>
          <p:cNvSpPr>
            <a:spLocks noChangeArrowheads="1"/>
          </p:cNvSpPr>
          <p:nvPr/>
        </p:nvSpPr>
        <p:spPr bwMode="auto">
          <a:xfrm>
            <a:off x="2971800" y="4800600"/>
            <a:ext cx="6781800" cy="984250"/>
          </a:xfrm>
          <a:prstGeom prst="rect">
            <a:avLst/>
          </a:prstGeom>
          <a:noFill/>
          <a:ln w="9525">
            <a:noFill/>
            <a:miter lim="800000"/>
            <a:headEnd/>
            <a:tailEnd/>
          </a:ln>
        </p:spPr>
        <p:txBody>
          <a:bodyPr>
            <a:spAutoFit/>
          </a:bodyPr>
          <a:lstStyle/>
          <a:p>
            <a:pPr marL="609600" indent="-609600" eaLnBrk="1" hangingPunct="1">
              <a:lnSpc>
                <a:spcPct val="90000"/>
              </a:lnSpc>
              <a:spcBef>
                <a:spcPct val="20000"/>
              </a:spcBef>
            </a:pPr>
            <a:r>
              <a:rPr lang="de-DE" dirty="0">
                <a:solidFill>
                  <a:srgbClr val="009900"/>
                </a:solidFill>
                <a:latin typeface="Arial" pitchFamily="34" charset="0"/>
                <a:cs typeface="Times New Roman" pitchFamily="18" charset="0"/>
              </a:rPr>
              <a:t>N (</a:t>
            </a:r>
            <a:r>
              <a:rPr lang="de-DE" dirty="0" err="1">
                <a:solidFill>
                  <a:srgbClr val="009900"/>
                </a:solidFill>
                <a:latin typeface="Arial" pitchFamily="34" charset="0"/>
                <a:cs typeface="Times New Roman" pitchFamily="18" charset="0"/>
              </a:rPr>
              <a:t>e</a:t>
            </a:r>
            <a:r>
              <a:rPr lang="de-DE" dirty="0">
                <a:solidFill>
                  <a:srgbClr val="009900"/>
                </a:solidFill>
                <a:latin typeface="Arial" pitchFamily="34" charset="0"/>
                <a:cs typeface="Times New Roman" pitchFamily="18" charset="0"/>
              </a:rPr>
              <a:t>-h) = 11 000/100μm</a:t>
            </a:r>
          </a:p>
          <a:p>
            <a:pPr marL="609600" indent="-609600" eaLnBrk="1" hangingPunct="1">
              <a:lnSpc>
                <a:spcPct val="90000"/>
              </a:lnSpc>
              <a:spcBef>
                <a:spcPct val="20000"/>
              </a:spcBef>
            </a:pPr>
            <a:r>
              <a:rPr lang="de-DE" dirty="0">
                <a:solidFill>
                  <a:srgbClr val="333399"/>
                </a:solidFill>
                <a:latin typeface="Arial" pitchFamily="34" charset="0"/>
                <a:cs typeface="Times New Roman" pitchFamily="18" charset="0"/>
              </a:rPr>
              <a:t>Position Resolution down </a:t>
            </a:r>
            <a:r>
              <a:rPr lang="de-DE" dirty="0" err="1">
                <a:solidFill>
                  <a:srgbClr val="333399"/>
                </a:solidFill>
                <a:latin typeface="Arial" pitchFamily="34" charset="0"/>
                <a:cs typeface="Times New Roman" pitchFamily="18" charset="0"/>
              </a:rPr>
              <a:t>to</a:t>
            </a:r>
            <a:r>
              <a:rPr lang="de-DE" dirty="0">
                <a:solidFill>
                  <a:srgbClr val="333399"/>
                </a:solidFill>
                <a:latin typeface="Arial" pitchFamily="34" charset="0"/>
                <a:cs typeface="Times New Roman" pitchFamily="18" charset="0"/>
              </a:rPr>
              <a:t> ~ 5μm !</a:t>
            </a:r>
          </a:p>
          <a:p>
            <a:pPr marL="609600" indent="-609600" eaLnBrk="1" hangingPunct="1">
              <a:lnSpc>
                <a:spcPct val="90000"/>
              </a:lnSpc>
              <a:spcBef>
                <a:spcPct val="20000"/>
              </a:spcBef>
            </a:pPr>
            <a:r>
              <a:rPr lang="de-DE" sz="2000" dirty="0">
                <a:solidFill>
                  <a:srgbClr val="000000"/>
                </a:solidFill>
                <a:latin typeface="Arial" pitchFamily="34" charset="0"/>
                <a:cs typeface="Times New Roman" pitchFamily="18" charset="0"/>
              </a:rPr>
              <a:t>                                                        </a:t>
            </a:r>
          </a:p>
        </p:txBody>
      </p:sp>
    </p:spTree>
    <p:extLst>
      <p:ext uri="{BB962C8B-B14F-4D97-AF65-F5344CB8AC3E}">
        <p14:creationId xmlns:p14="http://schemas.microsoft.com/office/powerpoint/2010/main" val="11432738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p:cNvPicPr>
            <a:picLocks noChangeAspect="1" noChangeArrowheads="1"/>
          </p:cNvPicPr>
          <p:nvPr/>
        </p:nvPicPr>
        <p:blipFill>
          <a:blip r:embed="rId2" cstate="print"/>
          <a:srcRect r="23993" b="1633"/>
          <a:stretch>
            <a:fillRect/>
          </a:stretch>
        </p:blipFill>
        <p:spPr bwMode="auto">
          <a:xfrm>
            <a:off x="1524000" y="2209800"/>
            <a:ext cx="3886200" cy="3886200"/>
          </a:xfrm>
          <a:prstGeom prst="rect">
            <a:avLst/>
          </a:prstGeom>
          <a:noFill/>
          <a:ln w="9525">
            <a:noFill/>
            <a:miter lim="800000"/>
            <a:headEnd/>
            <a:tailEnd/>
          </a:ln>
        </p:spPr>
      </p:pic>
      <p:sp>
        <p:nvSpPr>
          <p:cNvPr id="21509" name="Slide Number Placeholder 4"/>
          <p:cNvSpPr>
            <a:spLocks noGrp="1"/>
          </p:cNvSpPr>
          <p:nvPr>
            <p:ph type="sldNum" sz="quarter" idx="12"/>
          </p:nvPr>
        </p:nvSpPr>
        <p:spPr>
          <a:noFill/>
        </p:spPr>
        <p:txBody>
          <a:bodyPr/>
          <a:lstStyle/>
          <a:p>
            <a:fld id="{FC3B51C0-303D-413E-A7A4-D3AE9CF8633C}" type="slidenum">
              <a:rPr lang="en-US" smtClean="0">
                <a:solidFill>
                  <a:srgbClr val="000000"/>
                </a:solidFill>
              </a:rPr>
              <a:pPr/>
              <a:t>32</a:t>
            </a:fld>
            <a:endParaRPr lang="en-US">
              <a:solidFill>
                <a:srgbClr val="000000"/>
              </a:solidFill>
            </a:endParaRPr>
          </a:p>
        </p:txBody>
      </p:sp>
      <p:sp>
        <p:nvSpPr>
          <p:cNvPr id="21510" name="Text Box 20"/>
          <p:cNvSpPr txBox="1">
            <a:spLocks noChangeArrowheads="1"/>
          </p:cNvSpPr>
          <p:nvPr/>
        </p:nvSpPr>
        <p:spPr bwMode="auto">
          <a:xfrm>
            <a:off x="4191000" y="228601"/>
            <a:ext cx="2667000" cy="461963"/>
          </a:xfrm>
          <a:prstGeom prst="rect">
            <a:avLst/>
          </a:prstGeom>
          <a:noFill/>
          <a:ln w="9525">
            <a:noFill/>
            <a:miter lim="800000"/>
            <a:headEnd/>
            <a:tailEnd/>
          </a:ln>
        </p:spPr>
        <p:txBody>
          <a:bodyPr>
            <a:spAutoFit/>
          </a:bodyPr>
          <a:lstStyle/>
          <a:p>
            <a:pPr eaLnBrk="1" hangingPunct="1"/>
            <a:r>
              <a:rPr lang="en-US" sz="2400" b="1">
                <a:solidFill>
                  <a:srgbClr val="FF0000"/>
                </a:solidFill>
                <a:latin typeface="Arial" pitchFamily="34" charset="0"/>
              </a:rPr>
              <a:t>Silicon Detector</a:t>
            </a:r>
          </a:p>
        </p:txBody>
      </p:sp>
      <p:sp>
        <p:nvSpPr>
          <p:cNvPr id="10" name="TextBox 9"/>
          <p:cNvSpPr txBox="1"/>
          <p:nvPr/>
        </p:nvSpPr>
        <p:spPr>
          <a:xfrm>
            <a:off x="2057400" y="838200"/>
            <a:ext cx="6019800" cy="1754326"/>
          </a:xfrm>
          <a:prstGeom prst="rect">
            <a:avLst/>
          </a:prstGeom>
          <a:noFill/>
        </p:spPr>
        <p:txBody>
          <a:bodyPr wrap="square">
            <a:spAutoFit/>
          </a:bodyPr>
          <a:lstStyle/>
          <a:p>
            <a:pPr eaLnBrk="1" hangingPunct="1">
              <a:defRPr/>
            </a:pPr>
            <a:r>
              <a:rPr lang="en-US" dirty="0">
                <a:solidFill>
                  <a:srgbClr val="009900"/>
                </a:solidFill>
              </a:rPr>
              <a:t>Every electrode is connected to an amplifier </a:t>
            </a:r>
            <a:r>
              <a:rPr lang="en-US" dirty="0">
                <a:solidFill>
                  <a:srgbClr val="009900"/>
                </a:solidFill>
                <a:sym typeface="Wingdings" pitchFamily="2" charset="2"/>
              </a:rPr>
              <a:t></a:t>
            </a:r>
            <a:r>
              <a:rPr lang="en-US" dirty="0">
                <a:solidFill>
                  <a:srgbClr val="009900"/>
                </a:solidFill>
              </a:rPr>
              <a:t> </a:t>
            </a:r>
          </a:p>
          <a:p>
            <a:pPr eaLnBrk="1" hangingPunct="1">
              <a:defRPr/>
            </a:pPr>
            <a:r>
              <a:rPr lang="en-US" dirty="0">
                <a:solidFill>
                  <a:srgbClr val="009900"/>
                </a:solidFill>
              </a:rPr>
              <a:t>Highly integrated readout electronics.</a:t>
            </a:r>
          </a:p>
          <a:p>
            <a:pPr eaLnBrk="1" hangingPunct="1">
              <a:defRPr/>
            </a:pPr>
            <a:endParaRPr lang="en-US" dirty="0">
              <a:solidFill>
                <a:srgbClr val="009900"/>
              </a:solidFill>
            </a:endParaRPr>
          </a:p>
          <a:p>
            <a:pPr eaLnBrk="1" hangingPunct="1">
              <a:defRPr/>
            </a:pPr>
            <a:r>
              <a:rPr lang="en-US" dirty="0">
                <a:solidFill>
                  <a:srgbClr val="2D2D8A"/>
                </a:solidFill>
              </a:rPr>
              <a:t>Two dimensional readout is possible.</a:t>
            </a:r>
          </a:p>
          <a:p>
            <a:pPr eaLnBrk="1" hangingPunct="1">
              <a:defRPr/>
            </a:pPr>
            <a:endParaRPr lang="en-US" b="1" dirty="0">
              <a:solidFill>
                <a:srgbClr val="009900"/>
              </a:solidFill>
            </a:endParaRPr>
          </a:p>
          <a:p>
            <a:pPr eaLnBrk="1" hangingPunct="1">
              <a:defRPr/>
            </a:pPr>
            <a:endParaRPr lang="en-US" b="1" dirty="0">
              <a:solidFill>
                <a:srgbClr val="009900"/>
              </a:solidFill>
            </a:endParaRPr>
          </a:p>
        </p:txBody>
      </p:sp>
      <p:sp>
        <p:nvSpPr>
          <p:cNvPr id="8" name="Text Box 4"/>
          <p:cNvSpPr txBox="1">
            <a:spLocks noChangeArrowheads="1"/>
          </p:cNvSpPr>
          <p:nvPr/>
        </p:nvSpPr>
        <p:spPr bwMode="auto">
          <a:xfrm>
            <a:off x="5715000" y="2743200"/>
            <a:ext cx="4038600" cy="369888"/>
          </a:xfrm>
          <a:prstGeom prst="rect">
            <a:avLst/>
          </a:prstGeom>
          <a:noFill/>
          <a:ln w="9525">
            <a:noFill/>
            <a:miter lim="800000"/>
            <a:headEnd/>
            <a:tailEnd/>
          </a:ln>
        </p:spPr>
        <p:txBody>
          <a:bodyPr>
            <a:spAutoFit/>
          </a:bodyPr>
          <a:lstStyle/>
          <a:p>
            <a:pPr algn="ctr" eaLnBrk="1" hangingPunct="1">
              <a:defRPr/>
            </a:pPr>
            <a:r>
              <a:rPr lang="en-US" b="1" dirty="0">
                <a:solidFill>
                  <a:srgbClr val="002060"/>
                </a:solidFill>
                <a:latin typeface="Arial"/>
              </a:rPr>
              <a:t>CMS Outer Barrel Module</a:t>
            </a:r>
          </a:p>
        </p:txBody>
      </p:sp>
      <p:pic>
        <p:nvPicPr>
          <p:cNvPr id="21513" name="Picture 6" descr="g_modbare"/>
          <p:cNvPicPr>
            <a:picLocks noChangeAspect="1" noChangeArrowheads="1"/>
          </p:cNvPicPr>
          <p:nvPr/>
        </p:nvPicPr>
        <p:blipFill>
          <a:blip r:embed="rId3" cstate="print"/>
          <a:srcRect/>
          <a:stretch>
            <a:fillRect/>
          </a:stretch>
        </p:blipFill>
        <p:spPr bwMode="auto">
          <a:xfrm>
            <a:off x="5257800" y="3200401"/>
            <a:ext cx="5105400" cy="2676525"/>
          </a:xfrm>
          <a:prstGeom prst="rect">
            <a:avLst/>
          </a:prstGeom>
          <a:noFill/>
          <a:ln w="9525">
            <a:noFill/>
            <a:miter lim="800000"/>
            <a:headEnd/>
            <a:tailEnd/>
          </a:ln>
        </p:spPr>
      </p:pic>
    </p:spTree>
    <p:extLst>
      <p:ext uri="{BB962C8B-B14F-4D97-AF65-F5344CB8AC3E}">
        <p14:creationId xmlns:p14="http://schemas.microsoft.com/office/powerpoint/2010/main" val="129077059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Slide Number Placeholder 2"/>
          <p:cNvSpPr>
            <a:spLocks noGrp="1"/>
          </p:cNvSpPr>
          <p:nvPr>
            <p:ph type="sldNum" sz="quarter" idx="12"/>
          </p:nvPr>
        </p:nvSpPr>
        <p:spPr>
          <a:noFill/>
        </p:spPr>
        <p:txBody>
          <a:bodyPr/>
          <a:lstStyle/>
          <a:p>
            <a:fld id="{CF091317-3543-4327-B9A9-02311BC28CC3}" type="slidenum">
              <a:rPr lang="en-US" smtClean="0">
                <a:solidFill>
                  <a:srgbClr val="000000"/>
                </a:solidFill>
              </a:rPr>
              <a:pPr/>
              <a:t>33</a:t>
            </a:fld>
            <a:endParaRPr lang="en-US">
              <a:solidFill>
                <a:srgbClr val="000000"/>
              </a:solidFill>
            </a:endParaRPr>
          </a:p>
        </p:txBody>
      </p:sp>
      <p:pic>
        <p:nvPicPr>
          <p:cNvPr id="22532" name="Picture 2"/>
          <p:cNvPicPr>
            <a:picLocks noChangeAspect="1" noChangeArrowheads="1"/>
          </p:cNvPicPr>
          <p:nvPr/>
        </p:nvPicPr>
        <p:blipFill>
          <a:blip r:embed="rId2" cstate="print"/>
          <a:srcRect/>
          <a:stretch>
            <a:fillRect/>
          </a:stretch>
        </p:blipFill>
        <p:spPr bwMode="auto">
          <a:xfrm>
            <a:off x="1600200" y="14288"/>
            <a:ext cx="9144000" cy="6846888"/>
          </a:xfrm>
          <a:prstGeom prst="rect">
            <a:avLst/>
          </a:prstGeom>
          <a:noFill/>
          <a:ln w="9525">
            <a:noFill/>
            <a:miter lim="800000"/>
            <a:headEnd/>
            <a:tailEnd/>
          </a:ln>
        </p:spPr>
      </p:pic>
    </p:spTree>
    <p:extLst>
      <p:ext uri="{BB962C8B-B14F-4D97-AF65-F5344CB8AC3E}">
        <p14:creationId xmlns:p14="http://schemas.microsoft.com/office/powerpoint/2010/main" val="42536588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Slide Number Placeholder 2"/>
          <p:cNvSpPr>
            <a:spLocks noGrp="1"/>
          </p:cNvSpPr>
          <p:nvPr>
            <p:ph type="sldNum" sz="quarter" idx="12"/>
          </p:nvPr>
        </p:nvSpPr>
        <p:spPr>
          <a:noFill/>
        </p:spPr>
        <p:txBody>
          <a:bodyPr/>
          <a:lstStyle/>
          <a:p>
            <a:fld id="{947F8986-6DFD-4444-8350-9D9F25EB6586}" type="slidenum">
              <a:rPr lang="en-US" smtClean="0">
                <a:solidFill>
                  <a:srgbClr val="000000"/>
                </a:solidFill>
              </a:rPr>
              <a:pPr/>
              <a:t>34</a:t>
            </a:fld>
            <a:endParaRPr lang="en-US">
              <a:solidFill>
                <a:srgbClr val="000000"/>
              </a:solidFill>
            </a:endParaRPr>
          </a:p>
        </p:txBody>
      </p:sp>
      <p:pic>
        <p:nvPicPr>
          <p:cNvPr id="23556" name="Picture 2" descr="http://sundh99.cern.ch/cgi-bin/jpeg.getimg.sh?i=/archive/electronic/cern/others/PHO/photo-cms/oreach//oreach-2005-006_01.jpg&amp;s="/>
          <p:cNvPicPr>
            <a:picLocks noChangeAspect="1" noChangeArrowheads="1"/>
          </p:cNvPicPr>
          <p:nvPr/>
        </p:nvPicPr>
        <p:blipFill>
          <a:blip r:embed="rId2" cstate="print"/>
          <a:srcRect/>
          <a:stretch>
            <a:fillRect/>
          </a:stretch>
        </p:blipFill>
        <p:spPr bwMode="auto">
          <a:xfrm>
            <a:off x="1676400" y="914401"/>
            <a:ext cx="4648200" cy="3478213"/>
          </a:xfrm>
          <a:prstGeom prst="rect">
            <a:avLst/>
          </a:prstGeom>
          <a:noFill/>
          <a:ln w="9525">
            <a:noFill/>
            <a:miter lim="800000"/>
            <a:headEnd/>
            <a:tailEnd/>
          </a:ln>
        </p:spPr>
      </p:pic>
      <p:pic>
        <p:nvPicPr>
          <p:cNvPr id="23557" name="Picture 6" descr="http://sundh99.cern.ch/cgi-bin/jpeg.getimg.sh?i=/archive/electronic/cern/others/PHO/photo-ex/0610026_01.jpg&amp;s="/>
          <p:cNvPicPr>
            <a:picLocks noChangeAspect="1" noChangeArrowheads="1"/>
          </p:cNvPicPr>
          <p:nvPr/>
        </p:nvPicPr>
        <p:blipFill>
          <a:blip r:embed="rId3" cstate="print"/>
          <a:srcRect/>
          <a:stretch>
            <a:fillRect/>
          </a:stretch>
        </p:blipFill>
        <p:spPr bwMode="auto">
          <a:xfrm>
            <a:off x="5257800" y="3201989"/>
            <a:ext cx="5132388" cy="3436937"/>
          </a:xfrm>
          <a:prstGeom prst="rect">
            <a:avLst/>
          </a:prstGeom>
          <a:noFill/>
          <a:ln w="9525">
            <a:noFill/>
            <a:miter lim="800000"/>
            <a:headEnd/>
            <a:tailEnd/>
          </a:ln>
        </p:spPr>
      </p:pic>
      <p:sp>
        <p:nvSpPr>
          <p:cNvPr id="7" name="Text Box 4"/>
          <p:cNvSpPr txBox="1">
            <a:spLocks noChangeArrowheads="1"/>
          </p:cNvSpPr>
          <p:nvPr/>
        </p:nvSpPr>
        <p:spPr bwMode="auto">
          <a:xfrm>
            <a:off x="4648200" y="152401"/>
            <a:ext cx="2051050" cy="461963"/>
          </a:xfrm>
          <a:prstGeom prst="rect">
            <a:avLst/>
          </a:prstGeom>
          <a:noFill/>
          <a:ln w="9525">
            <a:noFill/>
            <a:miter lim="800000"/>
            <a:headEnd/>
            <a:tailEnd/>
          </a:ln>
        </p:spPr>
        <p:txBody>
          <a:bodyPr wrap="none">
            <a:spAutoFit/>
          </a:bodyPr>
          <a:lstStyle/>
          <a:p>
            <a:pPr algn="ctr" eaLnBrk="1" hangingPunct="1">
              <a:defRPr/>
            </a:pPr>
            <a:r>
              <a:rPr lang="en-US" sz="2400" b="1" dirty="0">
                <a:solidFill>
                  <a:srgbClr val="FF0000"/>
                </a:solidFill>
                <a:latin typeface="Arial"/>
              </a:rPr>
              <a:t>CMS Tracker</a:t>
            </a:r>
          </a:p>
        </p:txBody>
      </p:sp>
    </p:spTree>
    <p:extLst>
      <p:ext uri="{BB962C8B-B14F-4D97-AF65-F5344CB8AC3E}">
        <p14:creationId xmlns:p14="http://schemas.microsoft.com/office/powerpoint/2010/main" val="15130110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361" name="Group 213"/>
          <p:cNvGrpSpPr>
            <a:grpSpLocks/>
          </p:cNvGrpSpPr>
          <p:nvPr/>
        </p:nvGrpSpPr>
        <p:grpSpPr bwMode="auto">
          <a:xfrm>
            <a:off x="1752600" y="685801"/>
            <a:ext cx="8077200" cy="3292475"/>
            <a:chOff x="228600" y="685800"/>
            <a:chExt cx="8077200" cy="3292257"/>
          </a:xfrm>
        </p:grpSpPr>
        <p:grpSp>
          <p:nvGrpSpPr>
            <p:cNvPr id="15369" name="Group 18"/>
            <p:cNvGrpSpPr>
              <a:grpSpLocks/>
            </p:cNvGrpSpPr>
            <p:nvPr/>
          </p:nvGrpSpPr>
          <p:grpSpPr bwMode="auto">
            <a:xfrm>
              <a:off x="2590800" y="2073057"/>
              <a:ext cx="990600" cy="1066800"/>
              <a:chOff x="2286000" y="1447800"/>
              <a:chExt cx="990600" cy="1066800"/>
            </a:xfrm>
          </p:grpSpPr>
          <p:sp>
            <p:nvSpPr>
              <p:cNvPr id="5" name="Oval 4"/>
              <p:cNvSpPr/>
              <p:nvPr/>
            </p:nvSpPr>
            <p:spPr>
              <a:xfrm>
                <a:off x="2706688" y="1954305"/>
                <a:ext cx="152400" cy="15239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6" name="Oval 5"/>
              <p:cNvSpPr/>
              <p:nvPr/>
            </p:nvSpPr>
            <p:spPr>
              <a:xfrm>
                <a:off x="2819400" y="1752706"/>
                <a:ext cx="76200" cy="76195"/>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7" name="Oval 6"/>
              <p:cNvSpPr/>
              <p:nvPr/>
            </p:nvSpPr>
            <p:spPr>
              <a:xfrm>
                <a:off x="3200400" y="1905096"/>
                <a:ext cx="76200" cy="76195"/>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8" name="Oval 7"/>
              <p:cNvSpPr/>
              <p:nvPr/>
            </p:nvSpPr>
            <p:spPr>
              <a:xfrm>
                <a:off x="2667000" y="2438460"/>
                <a:ext cx="76200" cy="76195"/>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9" name="Oval 8"/>
              <p:cNvSpPr/>
              <p:nvPr/>
            </p:nvSpPr>
            <p:spPr>
              <a:xfrm>
                <a:off x="2590800" y="2209875"/>
                <a:ext cx="76200" cy="76195"/>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0" name="Oval 9"/>
              <p:cNvSpPr/>
              <p:nvPr/>
            </p:nvSpPr>
            <p:spPr>
              <a:xfrm>
                <a:off x="2362200" y="1676511"/>
                <a:ext cx="76200" cy="76195"/>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1" name="Oval 10"/>
              <p:cNvSpPr/>
              <p:nvPr/>
            </p:nvSpPr>
            <p:spPr>
              <a:xfrm>
                <a:off x="3124200" y="2286070"/>
                <a:ext cx="76200" cy="76195"/>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2" name="Oval 11"/>
              <p:cNvSpPr/>
              <p:nvPr/>
            </p:nvSpPr>
            <p:spPr>
              <a:xfrm>
                <a:off x="2743200" y="1447926"/>
                <a:ext cx="76200" cy="76195"/>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3" name="Oval 12"/>
              <p:cNvSpPr/>
              <p:nvPr/>
            </p:nvSpPr>
            <p:spPr>
              <a:xfrm>
                <a:off x="3048000" y="1600316"/>
                <a:ext cx="76200" cy="76195"/>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4" name="Oval 13"/>
              <p:cNvSpPr/>
              <p:nvPr/>
            </p:nvSpPr>
            <p:spPr>
              <a:xfrm>
                <a:off x="2362200" y="2286070"/>
                <a:ext cx="76200" cy="76195"/>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5" name="Oval 14"/>
              <p:cNvSpPr/>
              <p:nvPr/>
            </p:nvSpPr>
            <p:spPr>
              <a:xfrm>
                <a:off x="2286000" y="1981290"/>
                <a:ext cx="76200" cy="76195"/>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6" name="Oval 15"/>
              <p:cNvSpPr/>
              <p:nvPr/>
            </p:nvSpPr>
            <p:spPr>
              <a:xfrm>
                <a:off x="2514600" y="1752706"/>
                <a:ext cx="533400" cy="533365"/>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7" name="Oval 16"/>
              <p:cNvSpPr/>
              <p:nvPr/>
            </p:nvSpPr>
            <p:spPr>
              <a:xfrm>
                <a:off x="2286000" y="1524121"/>
                <a:ext cx="990600" cy="990534"/>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grpSp>
        <p:grpSp>
          <p:nvGrpSpPr>
            <p:cNvPr id="15370" name="Group 19"/>
            <p:cNvGrpSpPr>
              <a:grpSpLocks/>
            </p:cNvGrpSpPr>
            <p:nvPr/>
          </p:nvGrpSpPr>
          <p:grpSpPr bwMode="auto">
            <a:xfrm>
              <a:off x="3886200" y="2454057"/>
              <a:ext cx="990600" cy="1066800"/>
              <a:chOff x="2286000" y="1447800"/>
              <a:chExt cx="990600" cy="1066800"/>
            </a:xfrm>
          </p:grpSpPr>
          <p:sp>
            <p:nvSpPr>
              <p:cNvPr id="21" name="Oval 20"/>
              <p:cNvSpPr/>
              <p:nvPr/>
            </p:nvSpPr>
            <p:spPr>
              <a:xfrm>
                <a:off x="2706688" y="1954280"/>
                <a:ext cx="152400" cy="15239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22" name="Oval 21"/>
              <p:cNvSpPr/>
              <p:nvPr/>
            </p:nvSpPr>
            <p:spPr>
              <a:xfrm>
                <a:off x="2819400" y="1752681"/>
                <a:ext cx="76200" cy="76195"/>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23" name="Oval 22"/>
              <p:cNvSpPr/>
              <p:nvPr/>
            </p:nvSpPr>
            <p:spPr>
              <a:xfrm>
                <a:off x="3200400" y="1905071"/>
                <a:ext cx="76200" cy="76195"/>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24" name="Oval 23"/>
              <p:cNvSpPr/>
              <p:nvPr/>
            </p:nvSpPr>
            <p:spPr>
              <a:xfrm>
                <a:off x="2667000" y="2438435"/>
                <a:ext cx="76200" cy="76195"/>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25" name="Oval 24"/>
              <p:cNvSpPr/>
              <p:nvPr/>
            </p:nvSpPr>
            <p:spPr>
              <a:xfrm>
                <a:off x="2590800" y="2209850"/>
                <a:ext cx="76200" cy="76195"/>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26" name="Oval 25"/>
              <p:cNvSpPr/>
              <p:nvPr/>
            </p:nvSpPr>
            <p:spPr>
              <a:xfrm>
                <a:off x="2362200" y="1676486"/>
                <a:ext cx="76200" cy="76195"/>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27" name="Oval 26"/>
              <p:cNvSpPr/>
              <p:nvPr/>
            </p:nvSpPr>
            <p:spPr>
              <a:xfrm>
                <a:off x="3124200" y="2286045"/>
                <a:ext cx="76200" cy="76195"/>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28" name="Oval 27"/>
              <p:cNvSpPr/>
              <p:nvPr/>
            </p:nvSpPr>
            <p:spPr>
              <a:xfrm>
                <a:off x="2743200" y="1447901"/>
                <a:ext cx="76200" cy="76195"/>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29" name="Oval 28"/>
              <p:cNvSpPr/>
              <p:nvPr/>
            </p:nvSpPr>
            <p:spPr>
              <a:xfrm>
                <a:off x="3048000" y="1600291"/>
                <a:ext cx="76200" cy="76195"/>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30" name="Oval 29"/>
              <p:cNvSpPr/>
              <p:nvPr/>
            </p:nvSpPr>
            <p:spPr>
              <a:xfrm>
                <a:off x="2362200" y="2286045"/>
                <a:ext cx="76200" cy="76195"/>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31" name="Oval 30"/>
              <p:cNvSpPr/>
              <p:nvPr/>
            </p:nvSpPr>
            <p:spPr>
              <a:xfrm>
                <a:off x="2286000" y="1981265"/>
                <a:ext cx="76200" cy="76195"/>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32" name="Oval 31"/>
              <p:cNvSpPr/>
              <p:nvPr/>
            </p:nvSpPr>
            <p:spPr>
              <a:xfrm>
                <a:off x="2514600" y="1752681"/>
                <a:ext cx="533400" cy="533365"/>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33" name="Oval 32"/>
              <p:cNvSpPr/>
              <p:nvPr/>
            </p:nvSpPr>
            <p:spPr>
              <a:xfrm>
                <a:off x="2286000" y="1524096"/>
                <a:ext cx="990600" cy="990534"/>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grpSp>
        <p:grpSp>
          <p:nvGrpSpPr>
            <p:cNvPr id="15371" name="Group 47"/>
            <p:cNvGrpSpPr>
              <a:grpSpLocks/>
            </p:cNvGrpSpPr>
            <p:nvPr/>
          </p:nvGrpSpPr>
          <p:grpSpPr bwMode="auto">
            <a:xfrm>
              <a:off x="4876800" y="1234857"/>
              <a:ext cx="990600" cy="1066800"/>
              <a:chOff x="2286000" y="1447800"/>
              <a:chExt cx="990600" cy="1066800"/>
            </a:xfrm>
          </p:grpSpPr>
          <p:sp>
            <p:nvSpPr>
              <p:cNvPr id="49" name="Oval 48"/>
              <p:cNvSpPr/>
              <p:nvPr/>
            </p:nvSpPr>
            <p:spPr>
              <a:xfrm>
                <a:off x="2706688" y="1954361"/>
                <a:ext cx="152400" cy="15239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50" name="Oval 49"/>
              <p:cNvSpPr/>
              <p:nvPr/>
            </p:nvSpPr>
            <p:spPr>
              <a:xfrm>
                <a:off x="2819400" y="1752762"/>
                <a:ext cx="76200" cy="76195"/>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51" name="Oval 50"/>
              <p:cNvSpPr/>
              <p:nvPr/>
            </p:nvSpPr>
            <p:spPr>
              <a:xfrm>
                <a:off x="3200400" y="1905152"/>
                <a:ext cx="76200" cy="76195"/>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52" name="Oval 51"/>
              <p:cNvSpPr/>
              <p:nvPr/>
            </p:nvSpPr>
            <p:spPr>
              <a:xfrm>
                <a:off x="2667000" y="2438516"/>
                <a:ext cx="76200" cy="76195"/>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53" name="Oval 52"/>
              <p:cNvSpPr/>
              <p:nvPr/>
            </p:nvSpPr>
            <p:spPr>
              <a:xfrm>
                <a:off x="2590800" y="2209931"/>
                <a:ext cx="76200" cy="76195"/>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54" name="Oval 53"/>
              <p:cNvSpPr/>
              <p:nvPr/>
            </p:nvSpPr>
            <p:spPr>
              <a:xfrm>
                <a:off x="2362200" y="1676567"/>
                <a:ext cx="76200" cy="76195"/>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55" name="Oval 54"/>
              <p:cNvSpPr/>
              <p:nvPr/>
            </p:nvSpPr>
            <p:spPr>
              <a:xfrm>
                <a:off x="3124200" y="2286126"/>
                <a:ext cx="76200" cy="76195"/>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56" name="Oval 55"/>
              <p:cNvSpPr/>
              <p:nvPr/>
            </p:nvSpPr>
            <p:spPr>
              <a:xfrm>
                <a:off x="2743200" y="1447982"/>
                <a:ext cx="76200" cy="76195"/>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57" name="Oval 56"/>
              <p:cNvSpPr/>
              <p:nvPr/>
            </p:nvSpPr>
            <p:spPr>
              <a:xfrm>
                <a:off x="3048000" y="1600372"/>
                <a:ext cx="76200" cy="76195"/>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58" name="Oval 57"/>
              <p:cNvSpPr/>
              <p:nvPr/>
            </p:nvSpPr>
            <p:spPr>
              <a:xfrm>
                <a:off x="2362200" y="2286126"/>
                <a:ext cx="76200" cy="76195"/>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59" name="Oval 58"/>
              <p:cNvSpPr/>
              <p:nvPr/>
            </p:nvSpPr>
            <p:spPr>
              <a:xfrm>
                <a:off x="2286000" y="1981346"/>
                <a:ext cx="76200" cy="76195"/>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60" name="Oval 59"/>
              <p:cNvSpPr/>
              <p:nvPr/>
            </p:nvSpPr>
            <p:spPr>
              <a:xfrm>
                <a:off x="2514600" y="1752762"/>
                <a:ext cx="533400" cy="533365"/>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61" name="Oval 60"/>
              <p:cNvSpPr/>
              <p:nvPr/>
            </p:nvSpPr>
            <p:spPr>
              <a:xfrm>
                <a:off x="2286000" y="1524177"/>
                <a:ext cx="990600" cy="990534"/>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grpSp>
        <p:grpSp>
          <p:nvGrpSpPr>
            <p:cNvPr id="15372" name="Group 103"/>
            <p:cNvGrpSpPr>
              <a:grpSpLocks/>
            </p:cNvGrpSpPr>
            <p:nvPr/>
          </p:nvGrpSpPr>
          <p:grpSpPr bwMode="auto">
            <a:xfrm>
              <a:off x="3200400" y="1082457"/>
              <a:ext cx="990600" cy="1066800"/>
              <a:chOff x="2286000" y="1447800"/>
              <a:chExt cx="990600" cy="1066800"/>
            </a:xfrm>
          </p:grpSpPr>
          <p:sp>
            <p:nvSpPr>
              <p:cNvPr id="105" name="Oval 104"/>
              <p:cNvSpPr/>
              <p:nvPr/>
            </p:nvSpPr>
            <p:spPr>
              <a:xfrm>
                <a:off x="2706688" y="1954371"/>
                <a:ext cx="152400" cy="15239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06" name="Oval 105"/>
              <p:cNvSpPr/>
              <p:nvPr/>
            </p:nvSpPr>
            <p:spPr>
              <a:xfrm>
                <a:off x="2819400" y="1752772"/>
                <a:ext cx="76200" cy="76195"/>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07" name="Oval 106"/>
              <p:cNvSpPr/>
              <p:nvPr/>
            </p:nvSpPr>
            <p:spPr>
              <a:xfrm>
                <a:off x="3200400" y="1905162"/>
                <a:ext cx="76200" cy="76195"/>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08" name="Oval 107"/>
              <p:cNvSpPr/>
              <p:nvPr/>
            </p:nvSpPr>
            <p:spPr>
              <a:xfrm>
                <a:off x="2667000" y="2438526"/>
                <a:ext cx="76200" cy="76195"/>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09" name="Oval 108"/>
              <p:cNvSpPr/>
              <p:nvPr/>
            </p:nvSpPr>
            <p:spPr>
              <a:xfrm>
                <a:off x="2590800" y="2209941"/>
                <a:ext cx="76200" cy="76195"/>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10" name="Oval 109"/>
              <p:cNvSpPr/>
              <p:nvPr/>
            </p:nvSpPr>
            <p:spPr>
              <a:xfrm>
                <a:off x="2362200" y="1676577"/>
                <a:ext cx="76200" cy="76195"/>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11" name="Oval 110"/>
              <p:cNvSpPr/>
              <p:nvPr/>
            </p:nvSpPr>
            <p:spPr>
              <a:xfrm>
                <a:off x="3124200" y="2286136"/>
                <a:ext cx="76200" cy="76195"/>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12" name="Oval 111"/>
              <p:cNvSpPr/>
              <p:nvPr/>
            </p:nvSpPr>
            <p:spPr>
              <a:xfrm>
                <a:off x="2743200" y="1447992"/>
                <a:ext cx="76200" cy="76195"/>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13" name="Oval 112"/>
              <p:cNvSpPr/>
              <p:nvPr/>
            </p:nvSpPr>
            <p:spPr>
              <a:xfrm>
                <a:off x="3048000" y="1600382"/>
                <a:ext cx="76200" cy="76195"/>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14" name="Oval 113"/>
              <p:cNvSpPr/>
              <p:nvPr/>
            </p:nvSpPr>
            <p:spPr>
              <a:xfrm>
                <a:off x="2362200" y="2286136"/>
                <a:ext cx="76200" cy="76195"/>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15" name="Oval 114"/>
              <p:cNvSpPr/>
              <p:nvPr/>
            </p:nvSpPr>
            <p:spPr>
              <a:xfrm>
                <a:off x="2286000" y="1981356"/>
                <a:ext cx="76200" cy="76195"/>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16" name="Oval 115"/>
              <p:cNvSpPr/>
              <p:nvPr/>
            </p:nvSpPr>
            <p:spPr>
              <a:xfrm>
                <a:off x="2514600" y="1752772"/>
                <a:ext cx="533400" cy="533365"/>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17" name="Oval 116"/>
              <p:cNvSpPr/>
              <p:nvPr/>
            </p:nvSpPr>
            <p:spPr>
              <a:xfrm>
                <a:off x="2286000" y="1524187"/>
                <a:ext cx="990600" cy="990534"/>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grpSp>
        <p:grpSp>
          <p:nvGrpSpPr>
            <p:cNvPr id="15373" name="Group 117"/>
            <p:cNvGrpSpPr>
              <a:grpSpLocks/>
            </p:cNvGrpSpPr>
            <p:nvPr/>
          </p:nvGrpSpPr>
          <p:grpSpPr bwMode="auto">
            <a:xfrm>
              <a:off x="5105400" y="2682657"/>
              <a:ext cx="990600" cy="1066800"/>
              <a:chOff x="2286000" y="1447800"/>
              <a:chExt cx="990600" cy="1066800"/>
            </a:xfrm>
          </p:grpSpPr>
          <p:sp>
            <p:nvSpPr>
              <p:cNvPr id="119" name="Oval 118"/>
              <p:cNvSpPr/>
              <p:nvPr/>
            </p:nvSpPr>
            <p:spPr>
              <a:xfrm>
                <a:off x="2706688" y="1954265"/>
                <a:ext cx="152400" cy="15239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20" name="Oval 119"/>
              <p:cNvSpPr/>
              <p:nvPr/>
            </p:nvSpPr>
            <p:spPr>
              <a:xfrm>
                <a:off x="2819400" y="1752666"/>
                <a:ext cx="76200" cy="76195"/>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21" name="Oval 120"/>
              <p:cNvSpPr/>
              <p:nvPr/>
            </p:nvSpPr>
            <p:spPr>
              <a:xfrm>
                <a:off x="3200400" y="1905056"/>
                <a:ext cx="76200" cy="76195"/>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22" name="Oval 121"/>
              <p:cNvSpPr/>
              <p:nvPr/>
            </p:nvSpPr>
            <p:spPr>
              <a:xfrm>
                <a:off x="2667000" y="2438420"/>
                <a:ext cx="76200" cy="76195"/>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23" name="Oval 122"/>
              <p:cNvSpPr/>
              <p:nvPr/>
            </p:nvSpPr>
            <p:spPr>
              <a:xfrm>
                <a:off x="2590800" y="2209835"/>
                <a:ext cx="76200" cy="76195"/>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24" name="Oval 123"/>
              <p:cNvSpPr/>
              <p:nvPr/>
            </p:nvSpPr>
            <p:spPr>
              <a:xfrm>
                <a:off x="2362200" y="1676471"/>
                <a:ext cx="76200" cy="76195"/>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25" name="Oval 124"/>
              <p:cNvSpPr/>
              <p:nvPr/>
            </p:nvSpPr>
            <p:spPr>
              <a:xfrm>
                <a:off x="3124200" y="2286030"/>
                <a:ext cx="76200" cy="76195"/>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26" name="Oval 125"/>
              <p:cNvSpPr/>
              <p:nvPr/>
            </p:nvSpPr>
            <p:spPr>
              <a:xfrm>
                <a:off x="2743200" y="1447886"/>
                <a:ext cx="76200" cy="76195"/>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27" name="Oval 126"/>
              <p:cNvSpPr/>
              <p:nvPr/>
            </p:nvSpPr>
            <p:spPr>
              <a:xfrm>
                <a:off x="3048000" y="1600276"/>
                <a:ext cx="76200" cy="76195"/>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28" name="Oval 127"/>
              <p:cNvSpPr/>
              <p:nvPr/>
            </p:nvSpPr>
            <p:spPr>
              <a:xfrm>
                <a:off x="2362200" y="2286030"/>
                <a:ext cx="76200" cy="76195"/>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29" name="Oval 128"/>
              <p:cNvSpPr/>
              <p:nvPr/>
            </p:nvSpPr>
            <p:spPr>
              <a:xfrm>
                <a:off x="2286000" y="1981250"/>
                <a:ext cx="76200" cy="76195"/>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30" name="Oval 129"/>
              <p:cNvSpPr/>
              <p:nvPr/>
            </p:nvSpPr>
            <p:spPr>
              <a:xfrm>
                <a:off x="2514600" y="1752666"/>
                <a:ext cx="533400" cy="533365"/>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31" name="Oval 130"/>
              <p:cNvSpPr/>
              <p:nvPr/>
            </p:nvSpPr>
            <p:spPr>
              <a:xfrm>
                <a:off x="2286000" y="1524081"/>
                <a:ext cx="990600" cy="990534"/>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grpSp>
        <p:grpSp>
          <p:nvGrpSpPr>
            <p:cNvPr id="15374" name="Group 145"/>
            <p:cNvGrpSpPr>
              <a:grpSpLocks/>
            </p:cNvGrpSpPr>
            <p:nvPr/>
          </p:nvGrpSpPr>
          <p:grpSpPr bwMode="auto">
            <a:xfrm>
              <a:off x="1600200" y="1082457"/>
              <a:ext cx="990600" cy="1066800"/>
              <a:chOff x="2286000" y="1447800"/>
              <a:chExt cx="990600" cy="1066800"/>
            </a:xfrm>
          </p:grpSpPr>
          <p:sp>
            <p:nvSpPr>
              <p:cNvPr id="147" name="Oval 146"/>
              <p:cNvSpPr/>
              <p:nvPr/>
            </p:nvSpPr>
            <p:spPr>
              <a:xfrm>
                <a:off x="2706688" y="1954371"/>
                <a:ext cx="152400" cy="15239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48" name="Oval 147"/>
              <p:cNvSpPr/>
              <p:nvPr/>
            </p:nvSpPr>
            <p:spPr>
              <a:xfrm>
                <a:off x="2819400" y="1752772"/>
                <a:ext cx="76200" cy="76195"/>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49" name="Oval 148"/>
              <p:cNvSpPr/>
              <p:nvPr/>
            </p:nvSpPr>
            <p:spPr>
              <a:xfrm>
                <a:off x="3200400" y="1905162"/>
                <a:ext cx="76200" cy="76195"/>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50" name="Oval 149"/>
              <p:cNvSpPr/>
              <p:nvPr/>
            </p:nvSpPr>
            <p:spPr>
              <a:xfrm>
                <a:off x="2667000" y="2438526"/>
                <a:ext cx="76200" cy="76195"/>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51" name="Oval 150"/>
              <p:cNvSpPr/>
              <p:nvPr/>
            </p:nvSpPr>
            <p:spPr>
              <a:xfrm>
                <a:off x="2590800" y="2209941"/>
                <a:ext cx="76200" cy="76195"/>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52" name="Oval 151"/>
              <p:cNvSpPr/>
              <p:nvPr/>
            </p:nvSpPr>
            <p:spPr>
              <a:xfrm>
                <a:off x="2362200" y="1676577"/>
                <a:ext cx="76200" cy="76195"/>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53" name="Oval 152"/>
              <p:cNvSpPr/>
              <p:nvPr/>
            </p:nvSpPr>
            <p:spPr>
              <a:xfrm>
                <a:off x="3124200" y="2286136"/>
                <a:ext cx="76200" cy="76195"/>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54" name="Oval 153"/>
              <p:cNvSpPr/>
              <p:nvPr/>
            </p:nvSpPr>
            <p:spPr>
              <a:xfrm>
                <a:off x="2743200" y="1447992"/>
                <a:ext cx="76200" cy="76195"/>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55" name="Oval 154"/>
              <p:cNvSpPr/>
              <p:nvPr/>
            </p:nvSpPr>
            <p:spPr>
              <a:xfrm>
                <a:off x="3048000" y="1600382"/>
                <a:ext cx="76200" cy="76195"/>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56" name="Oval 155"/>
              <p:cNvSpPr/>
              <p:nvPr/>
            </p:nvSpPr>
            <p:spPr>
              <a:xfrm>
                <a:off x="2362200" y="2286136"/>
                <a:ext cx="76200" cy="76195"/>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57" name="Oval 156"/>
              <p:cNvSpPr/>
              <p:nvPr/>
            </p:nvSpPr>
            <p:spPr>
              <a:xfrm>
                <a:off x="2286000" y="1981356"/>
                <a:ext cx="76200" cy="76195"/>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58" name="Oval 157"/>
              <p:cNvSpPr/>
              <p:nvPr/>
            </p:nvSpPr>
            <p:spPr>
              <a:xfrm>
                <a:off x="2514600" y="1752772"/>
                <a:ext cx="533400" cy="533365"/>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59" name="Oval 158"/>
              <p:cNvSpPr/>
              <p:nvPr/>
            </p:nvSpPr>
            <p:spPr>
              <a:xfrm>
                <a:off x="2286000" y="1524187"/>
                <a:ext cx="990600" cy="990534"/>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grpSp>
        <p:grpSp>
          <p:nvGrpSpPr>
            <p:cNvPr id="15375" name="Group 159"/>
            <p:cNvGrpSpPr>
              <a:grpSpLocks/>
            </p:cNvGrpSpPr>
            <p:nvPr/>
          </p:nvGrpSpPr>
          <p:grpSpPr bwMode="auto">
            <a:xfrm>
              <a:off x="1371600" y="2682657"/>
              <a:ext cx="990600" cy="1066800"/>
              <a:chOff x="2286000" y="1447800"/>
              <a:chExt cx="990600" cy="1066800"/>
            </a:xfrm>
          </p:grpSpPr>
          <p:sp>
            <p:nvSpPr>
              <p:cNvPr id="161" name="Oval 160"/>
              <p:cNvSpPr/>
              <p:nvPr/>
            </p:nvSpPr>
            <p:spPr>
              <a:xfrm>
                <a:off x="2706688" y="1954265"/>
                <a:ext cx="152400" cy="15239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62" name="Oval 161"/>
              <p:cNvSpPr/>
              <p:nvPr/>
            </p:nvSpPr>
            <p:spPr>
              <a:xfrm>
                <a:off x="2819400" y="1752666"/>
                <a:ext cx="76200" cy="76195"/>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63" name="Oval 162"/>
              <p:cNvSpPr/>
              <p:nvPr/>
            </p:nvSpPr>
            <p:spPr>
              <a:xfrm>
                <a:off x="3200400" y="1905056"/>
                <a:ext cx="76200" cy="76195"/>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64" name="Oval 163"/>
              <p:cNvSpPr/>
              <p:nvPr/>
            </p:nvSpPr>
            <p:spPr>
              <a:xfrm>
                <a:off x="2667000" y="2438420"/>
                <a:ext cx="76200" cy="76195"/>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65" name="Oval 164"/>
              <p:cNvSpPr/>
              <p:nvPr/>
            </p:nvSpPr>
            <p:spPr>
              <a:xfrm>
                <a:off x="2590800" y="2209835"/>
                <a:ext cx="76200" cy="76195"/>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66" name="Oval 165"/>
              <p:cNvSpPr/>
              <p:nvPr/>
            </p:nvSpPr>
            <p:spPr>
              <a:xfrm>
                <a:off x="2362200" y="1676471"/>
                <a:ext cx="76200" cy="76195"/>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67" name="Oval 166"/>
              <p:cNvSpPr/>
              <p:nvPr/>
            </p:nvSpPr>
            <p:spPr>
              <a:xfrm>
                <a:off x="3124200" y="2286030"/>
                <a:ext cx="76200" cy="76195"/>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68" name="Oval 167"/>
              <p:cNvSpPr/>
              <p:nvPr/>
            </p:nvSpPr>
            <p:spPr>
              <a:xfrm>
                <a:off x="2743200" y="1447886"/>
                <a:ext cx="76200" cy="76195"/>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69" name="Oval 168"/>
              <p:cNvSpPr/>
              <p:nvPr/>
            </p:nvSpPr>
            <p:spPr>
              <a:xfrm>
                <a:off x="3048000" y="1600276"/>
                <a:ext cx="76200" cy="76195"/>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70" name="Oval 169"/>
              <p:cNvSpPr/>
              <p:nvPr/>
            </p:nvSpPr>
            <p:spPr>
              <a:xfrm>
                <a:off x="2362200" y="2286030"/>
                <a:ext cx="76200" cy="76195"/>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71" name="Oval 170"/>
              <p:cNvSpPr/>
              <p:nvPr/>
            </p:nvSpPr>
            <p:spPr>
              <a:xfrm>
                <a:off x="2286000" y="1981250"/>
                <a:ext cx="76200" cy="76195"/>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72" name="Oval 171"/>
              <p:cNvSpPr/>
              <p:nvPr/>
            </p:nvSpPr>
            <p:spPr>
              <a:xfrm>
                <a:off x="2514600" y="1752666"/>
                <a:ext cx="533400" cy="533365"/>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73" name="Oval 172"/>
              <p:cNvSpPr/>
              <p:nvPr/>
            </p:nvSpPr>
            <p:spPr>
              <a:xfrm>
                <a:off x="2286000" y="1524081"/>
                <a:ext cx="990600" cy="990534"/>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grpSp>
        <p:cxnSp>
          <p:nvCxnSpPr>
            <p:cNvPr id="175" name="Straight Connector 174"/>
            <p:cNvCxnSpPr>
              <a:cxnSpLocks noChangeShapeType="1"/>
            </p:cNvCxnSpPr>
            <p:nvPr/>
          </p:nvCxnSpPr>
          <p:spPr bwMode="auto">
            <a:xfrm flipV="1">
              <a:off x="3124200" y="1616013"/>
              <a:ext cx="4038600" cy="685755"/>
            </a:xfrm>
            <a:prstGeom prst="line">
              <a:avLst/>
            </a:prstGeom>
            <a:noFill/>
            <a:ln w="25400">
              <a:solidFill>
                <a:schemeClr val="tx1"/>
              </a:solidFill>
              <a:round/>
              <a:headEnd/>
              <a:tailEnd type="triangle" w="med" len="me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179" name="Straight Connector 178"/>
            <p:cNvCxnSpPr>
              <a:cxnSpLocks noChangeShapeType="1"/>
            </p:cNvCxnSpPr>
            <p:nvPr/>
          </p:nvCxnSpPr>
          <p:spPr bwMode="auto">
            <a:xfrm>
              <a:off x="228600" y="2285894"/>
              <a:ext cx="2895600" cy="17462"/>
            </a:xfrm>
            <a:prstGeom prst="line">
              <a:avLst/>
            </a:prstGeom>
            <a:noFill/>
            <a:ln w="25400">
              <a:solidFill>
                <a:schemeClr val="tx1"/>
              </a:solidFill>
              <a:round/>
              <a:headEnd/>
              <a:tailEn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184" name="Straight Arrow Connector 183"/>
            <p:cNvCxnSpPr>
              <a:cxnSpLocks noChangeShapeType="1"/>
            </p:cNvCxnSpPr>
            <p:nvPr/>
          </p:nvCxnSpPr>
          <p:spPr bwMode="auto">
            <a:xfrm rot="16200000" flipH="1">
              <a:off x="1524013" y="2377955"/>
              <a:ext cx="392087" cy="239713"/>
            </a:xfrm>
            <a:prstGeom prst="straightConnector1">
              <a:avLst/>
            </a:prstGeom>
            <a:noFill/>
            <a:ln w="38100">
              <a:solidFill>
                <a:srgbClr val="FF0000"/>
              </a:solidFill>
              <a:round/>
              <a:headEnd type="triangle" w="med" len="med"/>
              <a:tailEnd type="triangle" w="med" len="me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188" name="Straight Arrow Connector 187"/>
            <p:cNvCxnSpPr>
              <a:cxnSpLocks noChangeShapeType="1"/>
            </p:cNvCxnSpPr>
            <p:nvPr/>
          </p:nvCxnSpPr>
          <p:spPr bwMode="auto">
            <a:xfrm rot="16200000" flipH="1">
              <a:off x="2929740" y="2420028"/>
              <a:ext cx="276207" cy="39688"/>
            </a:xfrm>
            <a:prstGeom prst="straightConnector1">
              <a:avLst/>
            </a:prstGeom>
            <a:noFill/>
            <a:ln w="25400">
              <a:solidFill>
                <a:schemeClr val="accent2"/>
              </a:solidFill>
              <a:round/>
              <a:headEnd type="triangle" w="med" len="med"/>
              <a:tailEnd type="triangle" w="med" len="me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201" name="Straight Arrow Connector 200"/>
            <p:cNvCxnSpPr>
              <a:cxnSpLocks noChangeShapeType="1"/>
            </p:cNvCxnSpPr>
            <p:nvPr/>
          </p:nvCxnSpPr>
          <p:spPr bwMode="auto">
            <a:xfrm>
              <a:off x="3200400" y="2301768"/>
              <a:ext cx="762000" cy="304780"/>
            </a:xfrm>
            <a:prstGeom prst="straightConnector1">
              <a:avLst/>
            </a:prstGeom>
            <a:noFill/>
            <a:ln w="25400">
              <a:solidFill>
                <a:srgbClr val="2D2D8A"/>
              </a:solidFill>
              <a:round/>
              <a:headEnd/>
              <a:tailEnd type="arrow" w="med" len="me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sp>
          <p:nvSpPr>
            <p:cNvPr id="206" name="Rectangle 205"/>
            <p:cNvSpPr/>
            <p:nvPr/>
          </p:nvSpPr>
          <p:spPr>
            <a:xfrm>
              <a:off x="4876800" y="701674"/>
              <a:ext cx="1905000" cy="3276383"/>
            </a:xfrm>
            <a:prstGeom prst="rect">
              <a:avLst/>
            </a:prstGeom>
            <a:solidFill>
              <a:srgbClr val="00B050">
                <a:alpha val="36000"/>
              </a:srgbClr>
            </a:solidFill>
            <a:ln w="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207" name="Rectangle 206"/>
            <p:cNvSpPr/>
            <p:nvPr/>
          </p:nvSpPr>
          <p:spPr>
            <a:xfrm>
              <a:off x="6781800" y="701674"/>
              <a:ext cx="1524000" cy="3276383"/>
            </a:xfrm>
            <a:prstGeom prst="rect">
              <a:avLst/>
            </a:prstGeom>
            <a:solidFill>
              <a:srgbClr val="009644">
                <a:alpha val="72000"/>
              </a:srgbClr>
            </a:solidFill>
            <a:ln w="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5383" name="Rectangle 211"/>
            <p:cNvSpPr>
              <a:spLocks noChangeArrowheads="1"/>
            </p:cNvSpPr>
            <p:nvPr/>
          </p:nvSpPr>
          <p:spPr bwMode="auto">
            <a:xfrm>
              <a:off x="1524000" y="685800"/>
              <a:ext cx="194354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1800" b="1">
                  <a:latin typeface="Calibri" charset="0"/>
                </a:rPr>
                <a:t>Z</a:t>
              </a:r>
              <a:r>
                <a:rPr lang="en-US" altLang="en-US" sz="1800" b="1" baseline="-25000">
                  <a:latin typeface="Calibri" charset="0"/>
                </a:rPr>
                <a:t>2 </a:t>
              </a:r>
              <a:r>
                <a:rPr lang="en-US" altLang="en-US" sz="1800" b="1">
                  <a:latin typeface="Calibri" charset="0"/>
                </a:rPr>
                <a:t>electrons, q=-e</a:t>
              </a:r>
              <a:r>
                <a:rPr lang="en-US" altLang="en-US" sz="1800" b="1" baseline="-25000">
                  <a:latin typeface="Calibri" charset="0"/>
                </a:rPr>
                <a:t>0</a:t>
              </a:r>
              <a:endParaRPr lang="en-US" altLang="en-US" sz="1800" baseline="-25000">
                <a:latin typeface="Calibri" charset="0"/>
              </a:endParaRPr>
            </a:p>
          </p:txBody>
        </p:sp>
      </p:grpSp>
      <p:sp>
        <p:nvSpPr>
          <p:cNvPr id="15363"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fld id="{B28456F7-D76D-2B42-9DF9-85901876B920}" type="slidenum">
              <a:rPr lang="en-US" altLang="en-US" sz="1000"/>
              <a:pPr>
                <a:spcBef>
                  <a:spcPct val="0"/>
                </a:spcBef>
                <a:buFontTx/>
                <a:buNone/>
              </a:pPr>
              <a:t>35</a:t>
            </a:fld>
            <a:endParaRPr lang="en-US" altLang="en-US" sz="1000"/>
          </a:p>
        </p:txBody>
      </p:sp>
      <p:sp>
        <p:nvSpPr>
          <p:cNvPr id="15364" name="TextBox 186"/>
          <p:cNvSpPr txBox="1">
            <a:spLocks noChangeArrowheads="1"/>
          </p:cNvSpPr>
          <p:nvPr/>
        </p:nvSpPr>
        <p:spPr bwMode="auto">
          <a:xfrm>
            <a:off x="1828800" y="4303713"/>
            <a:ext cx="2133600"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1400" dirty="0">
                <a:solidFill>
                  <a:srgbClr val="002060"/>
                </a:solidFill>
                <a:ea typeface="Arial" charset="0"/>
                <a:cs typeface="Arial" charset="0"/>
              </a:rPr>
              <a:t>Interaction with the atomic electrons. The incoming particle loses energy and the atoms are </a:t>
            </a:r>
            <a:r>
              <a:rPr lang="en-US" altLang="en-US" sz="1400" u="sng" dirty="0">
                <a:solidFill>
                  <a:srgbClr val="002060"/>
                </a:solidFill>
                <a:ea typeface="Arial" charset="0"/>
                <a:cs typeface="Arial" charset="0"/>
              </a:rPr>
              <a:t>excited</a:t>
            </a:r>
            <a:r>
              <a:rPr lang="en-US" altLang="en-US" sz="1400" dirty="0">
                <a:solidFill>
                  <a:srgbClr val="002060"/>
                </a:solidFill>
                <a:ea typeface="Arial" charset="0"/>
                <a:cs typeface="Arial" charset="0"/>
              </a:rPr>
              <a:t> or  </a:t>
            </a:r>
            <a:r>
              <a:rPr lang="en-US" altLang="en-US" sz="1400" u="sng" dirty="0">
                <a:solidFill>
                  <a:srgbClr val="002060"/>
                </a:solidFill>
                <a:ea typeface="Arial" charset="0"/>
                <a:cs typeface="Arial" charset="0"/>
              </a:rPr>
              <a:t>ionized.</a:t>
            </a:r>
            <a:r>
              <a:rPr lang="en-US" altLang="en-US" sz="1400" dirty="0">
                <a:solidFill>
                  <a:srgbClr val="002060"/>
                </a:solidFill>
                <a:ea typeface="Arial" charset="0"/>
                <a:cs typeface="Arial" charset="0"/>
              </a:rPr>
              <a:t> </a:t>
            </a:r>
          </a:p>
          <a:p>
            <a:pPr eaLnBrk="1" hangingPunct="1">
              <a:spcBef>
                <a:spcPct val="0"/>
              </a:spcBef>
              <a:buFontTx/>
              <a:buNone/>
            </a:pPr>
            <a:endParaRPr lang="en-US" altLang="en-US" sz="1400" b="1" dirty="0">
              <a:solidFill>
                <a:srgbClr val="009644"/>
              </a:solidFill>
              <a:ea typeface="Arial" charset="0"/>
              <a:cs typeface="Arial" charset="0"/>
            </a:endParaRPr>
          </a:p>
          <a:p>
            <a:pPr eaLnBrk="1" hangingPunct="1">
              <a:spcBef>
                <a:spcPct val="0"/>
              </a:spcBef>
              <a:buFontTx/>
              <a:buNone/>
            </a:pPr>
            <a:endParaRPr lang="en-US" altLang="en-US" sz="1400" b="1" dirty="0">
              <a:solidFill>
                <a:srgbClr val="009644"/>
              </a:solidFill>
              <a:ea typeface="Arial" charset="0"/>
              <a:cs typeface="Arial" charset="0"/>
            </a:endParaRPr>
          </a:p>
          <a:p>
            <a:pPr eaLnBrk="1" hangingPunct="1">
              <a:spcBef>
                <a:spcPct val="0"/>
              </a:spcBef>
              <a:buFontTx/>
              <a:buNone/>
            </a:pPr>
            <a:endParaRPr lang="en-US" altLang="en-US" sz="1400" b="1" dirty="0">
              <a:solidFill>
                <a:srgbClr val="009644"/>
              </a:solidFill>
              <a:ea typeface="Arial" charset="0"/>
              <a:cs typeface="Arial" charset="0"/>
            </a:endParaRPr>
          </a:p>
        </p:txBody>
      </p:sp>
      <p:sp>
        <p:nvSpPr>
          <p:cNvPr id="15365" name="TextBox 193"/>
          <p:cNvSpPr txBox="1">
            <a:spLocks noChangeArrowheads="1"/>
          </p:cNvSpPr>
          <p:nvPr/>
        </p:nvSpPr>
        <p:spPr bwMode="auto">
          <a:xfrm>
            <a:off x="4267200" y="4267201"/>
            <a:ext cx="2133600"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1400" dirty="0">
                <a:solidFill>
                  <a:srgbClr val="008000"/>
                </a:solidFill>
                <a:ea typeface="Arial" charset="0"/>
                <a:cs typeface="Arial" charset="0"/>
              </a:rPr>
              <a:t>Interaction with the atomic nucleus. The particle is deflected (scattered)  causing </a:t>
            </a:r>
            <a:r>
              <a:rPr lang="en-US" altLang="en-US" sz="1400" u="sng" dirty="0">
                <a:solidFill>
                  <a:srgbClr val="008000"/>
                </a:solidFill>
                <a:ea typeface="Arial" charset="0"/>
                <a:cs typeface="Arial" charset="0"/>
              </a:rPr>
              <a:t>multiple scattering </a:t>
            </a:r>
            <a:r>
              <a:rPr lang="en-US" altLang="en-US" sz="1400" dirty="0">
                <a:solidFill>
                  <a:srgbClr val="008000"/>
                </a:solidFill>
                <a:ea typeface="Arial" charset="0"/>
                <a:cs typeface="Arial" charset="0"/>
              </a:rPr>
              <a:t>of the particle in the material. During this scattering a </a:t>
            </a:r>
            <a:r>
              <a:rPr lang="en-US" altLang="en-US" sz="1400" u="sng" dirty="0">
                <a:solidFill>
                  <a:srgbClr val="008000"/>
                </a:solidFill>
                <a:ea typeface="Arial" charset="0"/>
                <a:cs typeface="Arial" charset="0"/>
              </a:rPr>
              <a:t>Bremsstrahlung </a:t>
            </a:r>
            <a:r>
              <a:rPr lang="en-US" altLang="en-US" sz="1400" dirty="0">
                <a:solidFill>
                  <a:srgbClr val="008000"/>
                </a:solidFill>
                <a:ea typeface="Arial" charset="0"/>
                <a:cs typeface="Arial" charset="0"/>
              </a:rPr>
              <a:t>photon can be emitted.</a:t>
            </a:r>
          </a:p>
        </p:txBody>
      </p:sp>
      <p:sp>
        <p:nvSpPr>
          <p:cNvPr id="15366" name="TextBox 204"/>
          <p:cNvSpPr txBox="1">
            <a:spLocks noChangeArrowheads="1"/>
          </p:cNvSpPr>
          <p:nvPr/>
        </p:nvSpPr>
        <p:spPr bwMode="auto">
          <a:xfrm>
            <a:off x="6553200" y="4279900"/>
            <a:ext cx="365760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1400" dirty="0">
                <a:solidFill>
                  <a:srgbClr val="002060"/>
                </a:solidFill>
                <a:ea typeface="Arial" charset="0"/>
                <a:cs typeface="Arial" charset="0"/>
              </a:rPr>
              <a:t>In case the particle’s velocity is larger than the velocity of light in the medium, the resulting EM shockwave manifests itself as </a:t>
            </a:r>
            <a:r>
              <a:rPr lang="en-US" altLang="en-US" sz="1400" u="sng" dirty="0">
                <a:solidFill>
                  <a:srgbClr val="002060"/>
                </a:solidFill>
                <a:ea typeface="Arial" charset="0"/>
                <a:cs typeface="Arial" charset="0"/>
              </a:rPr>
              <a:t>Cherenkov Radiation</a:t>
            </a:r>
            <a:r>
              <a:rPr lang="en-US" altLang="en-US" sz="1400" dirty="0">
                <a:solidFill>
                  <a:srgbClr val="002060"/>
                </a:solidFill>
                <a:ea typeface="Arial" charset="0"/>
                <a:cs typeface="Arial" charset="0"/>
              </a:rPr>
              <a:t>. When the particle crosses the boundary between two media, there is a probability of the order of 1% to produced and X ray photon, called </a:t>
            </a:r>
            <a:r>
              <a:rPr lang="en-US" altLang="en-US" sz="1400" u="sng" dirty="0">
                <a:solidFill>
                  <a:srgbClr val="002060"/>
                </a:solidFill>
                <a:ea typeface="Arial" charset="0"/>
                <a:cs typeface="Arial" charset="0"/>
              </a:rPr>
              <a:t>Transition radiation</a:t>
            </a:r>
            <a:r>
              <a:rPr lang="en-US" altLang="en-US" sz="1400" dirty="0">
                <a:solidFill>
                  <a:srgbClr val="002060"/>
                </a:solidFill>
                <a:ea typeface="Arial" charset="0"/>
                <a:cs typeface="Arial" charset="0"/>
              </a:rPr>
              <a:t>. </a:t>
            </a:r>
          </a:p>
        </p:txBody>
      </p:sp>
      <p:sp>
        <p:nvSpPr>
          <p:cNvPr id="15367" name="TextBox 208"/>
          <p:cNvSpPr txBox="1">
            <a:spLocks noChangeArrowheads="1"/>
          </p:cNvSpPr>
          <p:nvPr/>
        </p:nvSpPr>
        <p:spPr bwMode="auto">
          <a:xfrm>
            <a:off x="1524000" y="76201"/>
            <a:ext cx="9144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n-US" altLang="en-US" sz="2800" b="1">
                <a:solidFill>
                  <a:srgbClr val="FF0000"/>
                </a:solidFill>
                <a:ea typeface="Arial" charset="0"/>
                <a:cs typeface="Arial" charset="0"/>
              </a:rPr>
              <a:t>Electromagnetic Interaction of Particles with Matter</a:t>
            </a:r>
          </a:p>
        </p:txBody>
      </p:sp>
      <p:sp>
        <p:nvSpPr>
          <p:cNvPr id="15368" name="Rectangle 212"/>
          <p:cNvSpPr>
            <a:spLocks noChangeArrowheads="1"/>
          </p:cNvSpPr>
          <p:nvPr/>
        </p:nvSpPr>
        <p:spPr bwMode="auto">
          <a:xfrm>
            <a:off x="1587500" y="1905000"/>
            <a:ext cx="11557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1800" b="1">
                <a:latin typeface="Calibri" charset="0"/>
              </a:rPr>
              <a:t>M, q=Z</a:t>
            </a:r>
            <a:r>
              <a:rPr lang="en-US" altLang="en-US" sz="1800" b="1" baseline="-25000">
                <a:latin typeface="Calibri" charset="0"/>
              </a:rPr>
              <a:t>1 </a:t>
            </a:r>
            <a:r>
              <a:rPr lang="en-US" altLang="en-US" sz="1800" b="1">
                <a:latin typeface="Calibri" charset="0"/>
              </a:rPr>
              <a:t>e</a:t>
            </a:r>
            <a:r>
              <a:rPr lang="en-US" altLang="en-US" sz="1800" b="1" baseline="-25000">
                <a:latin typeface="Calibri" charset="0"/>
              </a:rPr>
              <a:t>0</a:t>
            </a:r>
            <a:endParaRPr lang="en-US" altLang="en-US" sz="1800">
              <a:latin typeface="Calibri" charset="0"/>
            </a:endParaRPr>
          </a:p>
        </p:txBody>
      </p:sp>
    </p:spTree>
    <p:extLst>
      <p:ext uri="{BB962C8B-B14F-4D97-AF65-F5344CB8AC3E}">
        <p14:creationId xmlns:p14="http://schemas.microsoft.com/office/powerpoint/2010/main" val="206901413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24"/>
        <p:cNvGrpSpPr/>
        <p:nvPr/>
      </p:nvGrpSpPr>
      <p:grpSpPr>
        <a:xfrm>
          <a:off x="0" y="0"/>
          <a:ext cx="0" cy="0"/>
          <a:chOff x="0" y="0"/>
          <a:chExt cx="0" cy="0"/>
        </a:xfrm>
      </p:grpSpPr>
      <p:sp>
        <p:nvSpPr>
          <p:cNvPr id="325" name="Google Shape;325;p37"/>
          <p:cNvSpPr txBox="1">
            <a:spLocks noGrp="1"/>
          </p:cNvSpPr>
          <p:nvPr>
            <p:ph type="sldNum" idx="12"/>
          </p:nvPr>
        </p:nvSpPr>
        <p:spPr>
          <a:xfrm>
            <a:off x="11330665" y="6251679"/>
            <a:ext cx="731600" cy="524800"/>
          </a:xfrm>
          <a:prstGeom prst="rect">
            <a:avLst/>
          </a:prstGeom>
        </p:spPr>
        <p:txBody>
          <a:bodyPr spcFirstLastPara="1" vert="horz" wrap="square" lIns="121900" tIns="121900" rIns="121900" bIns="121900" numCol="1" anchor="ctr" anchorCtr="0" compatLnSpc="1">
            <a:prstTxWarp prst="textNoShape">
              <a:avLst/>
            </a:prstTxWarp>
            <a:normAutofit/>
          </a:bodyPr>
          <a:lstStyle/>
          <a:p>
            <a:pPr>
              <a:spcBef>
                <a:spcPts val="0"/>
              </a:spcBef>
              <a:spcAft>
                <a:spcPts val="0"/>
              </a:spcAft>
            </a:pPr>
            <a:fld id="{00000000-1234-1234-1234-123412341234}" type="slidenum">
              <a:rPr lang="en"/>
              <a:pPr>
                <a:spcBef>
                  <a:spcPts val="0"/>
                </a:spcBef>
                <a:spcAft>
                  <a:spcPts val="0"/>
                </a:spcAft>
              </a:pPr>
              <a:t>36</a:t>
            </a:fld>
            <a:endParaRPr/>
          </a:p>
        </p:txBody>
      </p:sp>
      <p:pic>
        <p:nvPicPr>
          <p:cNvPr id="326" name="Google Shape;326;p37"/>
          <p:cNvPicPr preferRelativeResize="0"/>
          <p:nvPr/>
        </p:nvPicPr>
        <p:blipFill>
          <a:blip r:embed="rId3">
            <a:alphaModFix/>
          </a:blip>
          <a:stretch>
            <a:fillRect/>
          </a:stretch>
        </p:blipFill>
        <p:spPr>
          <a:xfrm>
            <a:off x="395134" y="508734"/>
            <a:ext cx="6198133" cy="3878833"/>
          </a:xfrm>
          <a:prstGeom prst="rect">
            <a:avLst/>
          </a:prstGeom>
          <a:noFill/>
          <a:ln>
            <a:noFill/>
          </a:ln>
        </p:spPr>
      </p:pic>
      <p:sp>
        <p:nvSpPr>
          <p:cNvPr id="327" name="Google Shape;327;p37"/>
          <p:cNvSpPr txBox="1"/>
          <p:nvPr/>
        </p:nvSpPr>
        <p:spPr>
          <a:xfrm>
            <a:off x="7139100" y="471367"/>
            <a:ext cx="4700000" cy="3750217"/>
          </a:xfrm>
          <a:prstGeom prst="rect">
            <a:avLst/>
          </a:prstGeom>
          <a:noFill/>
          <a:ln>
            <a:noFill/>
          </a:ln>
        </p:spPr>
        <p:txBody>
          <a:bodyPr spcFirstLastPara="1" wrap="square" lIns="121900" tIns="121900" rIns="121900" bIns="121900" anchor="t" anchorCtr="0">
            <a:spAutoFit/>
          </a:bodyPr>
          <a:lstStyle/>
          <a:p>
            <a:pPr marL="609585" indent="-423323">
              <a:lnSpc>
                <a:spcPct val="115000"/>
              </a:lnSpc>
              <a:spcBef>
                <a:spcPts val="0"/>
              </a:spcBef>
              <a:spcAft>
                <a:spcPts val="0"/>
              </a:spcAft>
              <a:buSzPts val="1400"/>
              <a:buFont typeface="Playfair Display"/>
              <a:buChar char="●"/>
            </a:pPr>
            <a:r>
              <a:rPr lang="en">
                <a:latin typeface="Playfair Display"/>
                <a:ea typeface="Playfair Display"/>
                <a:cs typeface="Playfair Display"/>
                <a:sym typeface="Playfair Display"/>
              </a:rPr>
              <a:t>Ускорител на заредени частици - в нашия случай протони</a:t>
            </a:r>
            <a:endParaRPr>
              <a:latin typeface="Playfair Display"/>
              <a:ea typeface="Playfair Display"/>
              <a:cs typeface="Playfair Display"/>
              <a:sym typeface="Playfair Display"/>
            </a:endParaRPr>
          </a:p>
          <a:p>
            <a:pPr marL="609585" indent="-423323">
              <a:lnSpc>
                <a:spcPct val="115000"/>
              </a:lnSpc>
              <a:spcBef>
                <a:spcPts val="0"/>
              </a:spcBef>
              <a:spcAft>
                <a:spcPts val="0"/>
              </a:spcAft>
              <a:buSzPts val="1400"/>
              <a:buFont typeface="Playfair Display"/>
              <a:buChar char="●"/>
            </a:pPr>
            <a:r>
              <a:rPr lang="en">
                <a:latin typeface="Playfair Display"/>
                <a:ea typeface="Playfair Display"/>
                <a:cs typeface="Playfair Display"/>
                <a:sym typeface="Playfair Display"/>
              </a:rPr>
              <a:t>Сблъскване на частици - енергия на взаимодействието:</a:t>
            </a:r>
            <a:endParaRPr>
              <a:latin typeface="Playfair Display"/>
              <a:ea typeface="Playfair Display"/>
              <a:cs typeface="Playfair Display"/>
              <a:sym typeface="Playfair Display"/>
            </a:endParaRPr>
          </a:p>
          <a:p>
            <a:pPr marL="1219170" lvl="1" indent="-423323">
              <a:lnSpc>
                <a:spcPct val="115000"/>
              </a:lnSpc>
              <a:spcBef>
                <a:spcPts val="0"/>
              </a:spcBef>
              <a:spcAft>
                <a:spcPts val="0"/>
              </a:spcAft>
              <a:buSzPts val="1400"/>
              <a:buFont typeface="Playfair Display"/>
              <a:buChar char="○"/>
            </a:pPr>
            <a:r>
              <a:rPr lang="en">
                <a:latin typeface="Playfair Display"/>
                <a:ea typeface="Playfair Display"/>
                <a:cs typeface="Playfair Display"/>
                <a:sym typeface="Playfair Display"/>
              </a:rPr>
              <a:t>Е = Е(сноп 1)+ Е(сноп 2)</a:t>
            </a:r>
            <a:endParaRPr>
              <a:latin typeface="Playfair Display"/>
              <a:ea typeface="Playfair Display"/>
              <a:cs typeface="Playfair Display"/>
              <a:sym typeface="Playfair Display"/>
            </a:endParaRPr>
          </a:p>
          <a:p>
            <a:pPr marL="609585" indent="-423323">
              <a:lnSpc>
                <a:spcPct val="115000"/>
              </a:lnSpc>
              <a:spcBef>
                <a:spcPts val="0"/>
              </a:spcBef>
              <a:spcAft>
                <a:spcPts val="0"/>
              </a:spcAft>
              <a:buSzPts val="1400"/>
              <a:buFont typeface="Playfair Display"/>
              <a:buChar char="●"/>
            </a:pPr>
            <a:r>
              <a:rPr lang="en">
                <a:latin typeface="Playfair Display"/>
                <a:ea typeface="Playfair Display"/>
                <a:cs typeface="Playfair Display"/>
                <a:sym typeface="Playfair Display"/>
              </a:rPr>
              <a:t>Най-висока енергия на сблъсъците на LHC досега:</a:t>
            </a:r>
            <a:endParaRPr>
              <a:latin typeface="Playfair Display"/>
              <a:ea typeface="Playfair Display"/>
              <a:cs typeface="Playfair Display"/>
              <a:sym typeface="Playfair Display"/>
            </a:endParaRPr>
          </a:p>
          <a:p>
            <a:pPr marL="1219170" lvl="1" indent="-423323">
              <a:lnSpc>
                <a:spcPct val="115000"/>
              </a:lnSpc>
              <a:spcBef>
                <a:spcPts val="0"/>
              </a:spcBef>
              <a:spcAft>
                <a:spcPts val="0"/>
              </a:spcAft>
              <a:buSzPts val="1400"/>
              <a:buFont typeface="Playfair Display"/>
              <a:buChar char="○"/>
            </a:pPr>
            <a:r>
              <a:rPr lang="en">
                <a:latin typeface="Playfair Display"/>
                <a:ea typeface="Playfair Display"/>
                <a:cs typeface="Playfair Display"/>
                <a:sym typeface="Playfair Display"/>
              </a:rPr>
              <a:t>Е = 13 [TeV] = 2 x 6.5 [TeV] (2015 - 2018 г.)</a:t>
            </a:r>
            <a:endParaRPr>
              <a:latin typeface="Playfair Display"/>
              <a:ea typeface="Playfair Display"/>
              <a:cs typeface="Playfair Display"/>
              <a:sym typeface="Playfair Display"/>
            </a:endParaRPr>
          </a:p>
          <a:p>
            <a:pPr marL="609585" indent="-423323">
              <a:lnSpc>
                <a:spcPct val="115000"/>
              </a:lnSpc>
              <a:spcBef>
                <a:spcPts val="0"/>
              </a:spcBef>
              <a:spcAft>
                <a:spcPts val="0"/>
              </a:spcAft>
              <a:buSzPts val="1400"/>
              <a:buFont typeface="Playfair Display"/>
              <a:buChar char="●"/>
            </a:pPr>
            <a:r>
              <a:rPr lang="en">
                <a:latin typeface="Playfair Display"/>
                <a:ea typeface="Playfair Display"/>
                <a:cs typeface="Playfair Display"/>
                <a:sym typeface="Playfair Display"/>
              </a:rPr>
              <a:t>Проектна енергия на LHC:</a:t>
            </a:r>
            <a:endParaRPr>
              <a:latin typeface="Playfair Display"/>
              <a:ea typeface="Playfair Display"/>
              <a:cs typeface="Playfair Display"/>
              <a:sym typeface="Playfair Display"/>
            </a:endParaRPr>
          </a:p>
          <a:p>
            <a:pPr marL="1219170" lvl="1" indent="-423323">
              <a:lnSpc>
                <a:spcPct val="115000"/>
              </a:lnSpc>
              <a:spcBef>
                <a:spcPts val="0"/>
              </a:spcBef>
              <a:spcAft>
                <a:spcPts val="0"/>
              </a:spcAft>
              <a:buSzPts val="1400"/>
              <a:buFont typeface="Playfair Display"/>
              <a:buChar char="○"/>
            </a:pPr>
            <a:r>
              <a:rPr lang="en">
                <a:latin typeface="Playfair Display"/>
                <a:ea typeface="Playfair Display"/>
                <a:cs typeface="Playfair Display"/>
                <a:sym typeface="Playfair Display"/>
              </a:rPr>
              <a:t>Е = 14 TeV</a:t>
            </a:r>
            <a:endParaRPr>
              <a:latin typeface="Playfair Display"/>
              <a:ea typeface="Playfair Display"/>
              <a:cs typeface="Playfair Display"/>
              <a:sym typeface="Playfair Display"/>
            </a:endParaRPr>
          </a:p>
        </p:txBody>
      </p:sp>
      <p:pic>
        <p:nvPicPr>
          <p:cNvPr id="328" name="Google Shape;328;p37"/>
          <p:cNvPicPr preferRelativeResize="0"/>
          <p:nvPr/>
        </p:nvPicPr>
        <p:blipFill>
          <a:blip r:embed="rId4">
            <a:alphaModFix/>
          </a:blip>
          <a:stretch>
            <a:fillRect/>
          </a:stretch>
        </p:blipFill>
        <p:spPr>
          <a:xfrm>
            <a:off x="7472560" y="5094567"/>
            <a:ext cx="4585009" cy="1157100"/>
          </a:xfrm>
          <a:prstGeom prst="rect">
            <a:avLst/>
          </a:prstGeom>
          <a:noFill/>
          <a:ln>
            <a:noFill/>
          </a:ln>
        </p:spPr>
      </p:pic>
      <p:sp>
        <p:nvSpPr>
          <p:cNvPr id="329" name="Google Shape;329;p37"/>
          <p:cNvSpPr txBox="1"/>
          <p:nvPr/>
        </p:nvSpPr>
        <p:spPr>
          <a:xfrm>
            <a:off x="395133" y="4813067"/>
            <a:ext cx="7058400" cy="1838925"/>
          </a:xfrm>
          <a:prstGeom prst="rect">
            <a:avLst/>
          </a:prstGeom>
          <a:noFill/>
          <a:ln>
            <a:noFill/>
          </a:ln>
        </p:spPr>
        <p:txBody>
          <a:bodyPr spcFirstLastPara="1" wrap="square" lIns="121900" tIns="121900" rIns="121900" bIns="121900" anchor="t" anchorCtr="0">
            <a:spAutoFit/>
          </a:bodyPr>
          <a:lstStyle/>
          <a:p>
            <a:pPr marL="609585" indent="-423323">
              <a:lnSpc>
                <a:spcPct val="115000"/>
              </a:lnSpc>
              <a:spcBef>
                <a:spcPts val="0"/>
              </a:spcBef>
              <a:spcAft>
                <a:spcPts val="0"/>
              </a:spcAft>
              <a:buSzPts val="1400"/>
              <a:buFont typeface="Playfair Display"/>
              <a:buChar char="●"/>
            </a:pPr>
            <a:r>
              <a:rPr lang="en">
                <a:highlight>
                  <a:srgbClr val="FFFF00"/>
                </a:highlight>
                <a:latin typeface="Playfair Display"/>
                <a:ea typeface="Playfair Display"/>
                <a:cs typeface="Playfair Display"/>
                <a:sym typeface="Playfair Display"/>
              </a:rPr>
              <a:t>Връзка (превръщане) между енергия и маса: </a:t>
            </a:r>
            <a:r>
              <a:rPr lang="en" b="1">
                <a:highlight>
                  <a:srgbClr val="FFFF00"/>
                </a:highlight>
                <a:latin typeface="Playfair Display"/>
                <a:ea typeface="Playfair Display"/>
                <a:cs typeface="Playfair Display"/>
                <a:sym typeface="Playfair Display"/>
              </a:rPr>
              <a:t>E = mc</a:t>
            </a:r>
            <a:r>
              <a:rPr lang="en" b="1" baseline="30000">
                <a:highlight>
                  <a:srgbClr val="FFFF00"/>
                </a:highlight>
                <a:latin typeface="Playfair Display"/>
                <a:ea typeface="Playfair Display"/>
                <a:cs typeface="Playfair Display"/>
                <a:sym typeface="Playfair Display"/>
              </a:rPr>
              <a:t>2</a:t>
            </a:r>
            <a:endParaRPr b="1" baseline="30000">
              <a:highlight>
                <a:srgbClr val="FFFF00"/>
              </a:highlight>
              <a:latin typeface="Playfair Display"/>
              <a:ea typeface="Playfair Display"/>
              <a:cs typeface="Playfair Display"/>
              <a:sym typeface="Playfair Display"/>
            </a:endParaRPr>
          </a:p>
          <a:p>
            <a:pPr marL="609585" indent="-423323">
              <a:lnSpc>
                <a:spcPct val="115000"/>
              </a:lnSpc>
              <a:spcBef>
                <a:spcPts val="0"/>
              </a:spcBef>
              <a:spcAft>
                <a:spcPts val="0"/>
              </a:spcAft>
              <a:buSzPts val="1400"/>
              <a:buFont typeface="Playfair Display"/>
              <a:buChar char="●"/>
            </a:pPr>
            <a:r>
              <a:rPr lang="en">
                <a:latin typeface="Playfair Display"/>
                <a:ea typeface="Playfair Display"/>
                <a:cs typeface="Playfair Display"/>
                <a:sym typeface="Playfair Display"/>
              </a:rPr>
              <a:t>При сблъсъка на сноповете от протони се раждат много нови частици.</a:t>
            </a:r>
            <a:endParaRPr>
              <a:latin typeface="Playfair Display"/>
              <a:ea typeface="Playfair Display"/>
              <a:cs typeface="Playfair Display"/>
              <a:sym typeface="Playfair Display"/>
            </a:endParaRPr>
          </a:p>
          <a:p>
            <a:pPr marL="609585" indent="-423323">
              <a:lnSpc>
                <a:spcPct val="115000"/>
              </a:lnSpc>
              <a:spcBef>
                <a:spcPts val="0"/>
              </a:spcBef>
              <a:spcAft>
                <a:spcPts val="0"/>
              </a:spcAft>
              <a:buSzPts val="1400"/>
              <a:buFont typeface="Playfair Display"/>
              <a:buChar char="●"/>
            </a:pPr>
            <a:r>
              <a:rPr lang="en">
                <a:latin typeface="Playfair Display"/>
                <a:ea typeface="Playfair Display"/>
                <a:cs typeface="Playfair Display"/>
                <a:sym typeface="Playfair Display"/>
              </a:rPr>
              <a:t>По-тежките частици са нестабилни и се разпадат бързо до по-леки частици, които можем да измерим.</a:t>
            </a:r>
            <a:endParaRPr>
              <a:latin typeface="Playfair Display"/>
              <a:ea typeface="Playfair Display"/>
              <a:cs typeface="Playfair Display"/>
              <a:sym typeface="Playfair Display"/>
            </a:endParaRPr>
          </a:p>
        </p:txBody>
      </p:sp>
      <p:sp>
        <p:nvSpPr>
          <p:cNvPr id="2" name="TextBox 1">
            <a:extLst>
              <a:ext uri="{FF2B5EF4-FFF2-40B4-BE49-F238E27FC236}">
                <a16:creationId xmlns:a16="http://schemas.microsoft.com/office/drawing/2014/main" id="{D18CF9FA-4851-E0A3-1C48-8868A22B1ACD}"/>
              </a:ext>
            </a:extLst>
          </p:cNvPr>
          <p:cNvSpPr txBox="1"/>
          <p:nvPr/>
        </p:nvSpPr>
        <p:spPr>
          <a:xfrm>
            <a:off x="2743200" y="11668"/>
            <a:ext cx="7566687" cy="369332"/>
          </a:xfrm>
          <a:prstGeom prst="rect">
            <a:avLst/>
          </a:prstGeom>
          <a:noFill/>
        </p:spPr>
        <p:txBody>
          <a:bodyPr wrap="none" rtlCol="0">
            <a:spAutoFit/>
          </a:bodyPr>
          <a:lstStyle/>
          <a:p>
            <a:r>
              <a:rPr lang="bg-BG" b="1" u="sng" dirty="0">
                <a:solidFill>
                  <a:srgbClr val="FF0000"/>
                </a:solidFill>
              </a:rPr>
              <a:t>Детектори на Големия адронен ускорител на насрещни снопове</a:t>
            </a:r>
            <a:endParaRPr lang="en-GB" b="1" u="sng" dirty="0">
              <a:solidFill>
                <a:srgbClr val="FF0000"/>
              </a:solidFill>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sp>
        <p:nvSpPr>
          <p:cNvPr id="77" name="Google Shape;77;p16"/>
          <p:cNvSpPr txBox="1">
            <a:spLocks noGrp="1"/>
          </p:cNvSpPr>
          <p:nvPr>
            <p:ph type="title"/>
          </p:nvPr>
        </p:nvSpPr>
        <p:spPr>
          <a:xfrm>
            <a:off x="415600" y="2828567"/>
            <a:ext cx="11360800" cy="763600"/>
          </a:xfrm>
          <a:prstGeom prst="rect">
            <a:avLst/>
          </a:prstGeom>
        </p:spPr>
        <p:txBody>
          <a:bodyPr spcFirstLastPara="1" vert="horz" wrap="square" lIns="121900" tIns="121900" rIns="121900" bIns="121900" numCol="1" anchor="t" anchorCtr="0" compatLnSpc="1">
            <a:prstTxWarp prst="textNoShape">
              <a:avLst/>
            </a:prstTxWarp>
            <a:noAutofit/>
          </a:bodyPr>
          <a:lstStyle/>
          <a:p>
            <a:pPr>
              <a:buSzPts val="990"/>
            </a:pPr>
            <a:r>
              <a:rPr lang="bg-BG" sz="4933" dirty="0"/>
              <a:t>Е</a:t>
            </a:r>
            <a:r>
              <a:rPr lang="en" sz="4933" dirty="0"/>
              <a:t>кспериментът CMS</a:t>
            </a:r>
            <a:endParaRPr sz="4933" dirty="0"/>
          </a:p>
        </p:txBody>
      </p:sp>
      <p:sp>
        <p:nvSpPr>
          <p:cNvPr id="78" name="Google Shape;78;p16"/>
          <p:cNvSpPr txBox="1">
            <a:spLocks noGrp="1"/>
          </p:cNvSpPr>
          <p:nvPr>
            <p:ph type="sldNum" idx="12"/>
          </p:nvPr>
        </p:nvSpPr>
        <p:spPr>
          <a:xfrm>
            <a:off x="11330665" y="6251679"/>
            <a:ext cx="731600" cy="524800"/>
          </a:xfrm>
          <a:prstGeom prst="rect">
            <a:avLst/>
          </a:prstGeom>
        </p:spPr>
        <p:txBody>
          <a:bodyPr spcFirstLastPara="1" vert="horz" wrap="square" lIns="121900" tIns="121900" rIns="121900" bIns="121900" numCol="1" anchor="ctr" anchorCtr="0" compatLnSpc="1">
            <a:prstTxWarp prst="textNoShape">
              <a:avLst/>
            </a:prstTxWarp>
            <a:normAutofit/>
          </a:bodyPr>
          <a:lstStyle/>
          <a:p>
            <a:pPr>
              <a:spcBef>
                <a:spcPts val="0"/>
              </a:spcBef>
              <a:spcAft>
                <a:spcPts val="0"/>
              </a:spcAft>
            </a:pPr>
            <a:fld id="{00000000-1234-1234-1234-123412341234}" type="slidenum">
              <a:rPr lang="en"/>
              <a:pPr>
                <a:spcBef>
                  <a:spcPts val="0"/>
                </a:spcBef>
                <a:spcAft>
                  <a:spcPts val="0"/>
                </a:spcAft>
              </a:pPr>
              <a:t>37</a:t>
            </a:fld>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18"/>
          <p:cNvSpPr txBox="1"/>
          <p:nvPr/>
        </p:nvSpPr>
        <p:spPr>
          <a:xfrm>
            <a:off x="73583" y="47355"/>
            <a:ext cx="6635600" cy="1056800"/>
          </a:xfrm>
          <a:prstGeom prst="rect">
            <a:avLst/>
          </a:prstGeom>
          <a:noFill/>
          <a:ln>
            <a:noFill/>
          </a:ln>
        </p:spPr>
        <p:txBody>
          <a:bodyPr spcFirstLastPara="1" wrap="square" lIns="99767" tIns="49900" rIns="99767" bIns="49900" anchor="t" anchorCtr="0">
            <a:noAutofit/>
          </a:bodyPr>
          <a:lstStyle/>
          <a:p>
            <a:pPr>
              <a:spcBef>
                <a:spcPts val="0"/>
              </a:spcBef>
              <a:spcAft>
                <a:spcPts val="0"/>
              </a:spcAft>
            </a:pPr>
            <a:r>
              <a:rPr lang="en" sz="2667" b="1" i="1">
                <a:solidFill>
                  <a:srgbClr val="663300"/>
                </a:solidFill>
                <a:latin typeface="Times New Roman"/>
                <a:ea typeface="Times New Roman"/>
                <a:cs typeface="Times New Roman"/>
                <a:sym typeface="Times New Roman"/>
              </a:rPr>
              <a:t>Експериментът CMS (Run1&amp;2)</a:t>
            </a:r>
            <a:endParaRPr sz="2667">
              <a:latin typeface="Arial"/>
              <a:ea typeface="Arial"/>
              <a:cs typeface="Arial"/>
              <a:sym typeface="Arial"/>
            </a:endParaRPr>
          </a:p>
          <a:p>
            <a:pPr>
              <a:spcBef>
                <a:spcPts val="0"/>
              </a:spcBef>
              <a:spcAft>
                <a:spcPts val="0"/>
              </a:spcAft>
            </a:pPr>
            <a:r>
              <a:rPr lang="en" sz="2667" b="1" i="1">
                <a:solidFill>
                  <a:srgbClr val="663300"/>
                </a:solidFill>
                <a:latin typeface="Times New Roman"/>
                <a:ea typeface="Times New Roman"/>
                <a:cs typeface="Times New Roman"/>
                <a:sym typeface="Times New Roman"/>
              </a:rPr>
              <a:t>(Компактен мюонен соленоид)</a:t>
            </a:r>
            <a:endParaRPr sz="2667">
              <a:latin typeface="Arial"/>
              <a:ea typeface="Arial"/>
              <a:cs typeface="Arial"/>
              <a:sym typeface="Arial"/>
            </a:endParaRPr>
          </a:p>
        </p:txBody>
      </p:sp>
      <p:pic>
        <p:nvPicPr>
          <p:cNvPr id="109" name="Google Shape;109;p18"/>
          <p:cNvPicPr preferRelativeResize="0"/>
          <p:nvPr/>
        </p:nvPicPr>
        <p:blipFill rotWithShape="1">
          <a:blip r:embed="rId3">
            <a:alphaModFix/>
          </a:blip>
          <a:srcRect/>
          <a:stretch/>
        </p:blipFill>
        <p:spPr>
          <a:xfrm>
            <a:off x="2324081" y="488966"/>
            <a:ext cx="5969983" cy="6253457"/>
          </a:xfrm>
          <a:prstGeom prst="rect">
            <a:avLst/>
          </a:prstGeom>
          <a:noFill/>
          <a:ln>
            <a:noFill/>
          </a:ln>
        </p:spPr>
      </p:pic>
      <p:sp>
        <p:nvSpPr>
          <p:cNvPr id="110" name="Google Shape;110;p18"/>
          <p:cNvSpPr txBox="1"/>
          <p:nvPr/>
        </p:nvSpPr>
        <p:spPr>
          <a:xfrm>
            <a:off x="117559" y="1051932"/>
            <a:ext cx="2697600" cy="1018800"/>
          </a:xfrm>
          <a:prstGeom prst="rect">
            <a:avLst/>
          </a:prstGeom>
          <a:noFill/>
          <a:ln w="9525" cap="flat" cmpd="sng">
            <a:solidFill>
              <a:srgbClr val="000000"/>
            </a:solidFill>
            <a:prstDash val="dashDot"/>
            <a:round/>
            <a:headEnd type="none" w="sm" len="sm"/>
            <a:tailEnd type="none" w="sm" len="sm"/>
          </a:ln>
        </p:spPr>
        <p:txBody>
          <a:bodyPr spcFirstLastPara="1" wrap="square" lIns="99767" tIns="49900" rIns="99767" bIns="49900" anchor="t" anchorCtr="0">
            <a:noAutofit/>
          </a:bodyPr>
          <a:lstStyle/>
          <a:p>
            <a:pPr>
              <a:spcBef>
                <a:spcPts val="0"/>
              </a:spcBef>
              <a:spcAft>
                <a:spcPts val="0"/>
              </a:spcAft>
            </a:pPr>
            <a:r>
              <a:rPr lang="en" sz="1333" b="1">
                <a:latin typeface="Arial"/>
                <a:ea typeface="Arial"/>
                <a:cs typeface="Arial"/>
                <a:sym typeface="Arial"/>
              </a:rPr>
              <a:t>Соленоидален магнит</a:t>
            </a:r>
            <a:endParaRPr sz="1333">
              <a:latin typeface="Arial"/>
              <a:ea typeface="Arial"/>
              <a:cs typeface="Arial"/>
              <a:sym typeface="Arial"/>
            </a:endParaRPr>
          </a:p>
          <a:p>
            <a:pPr>
              <a:spcBef>
                <a:spcPts val="0"/>
              </a:spcBef>
              <a:spcAft>
                <a:spcPts val="0"/>
              </a:spcAft>
            </a:pPr>
            <a:r>
              <a:rPr lang="en" sz="1333" b="1">
                <a:latin typeface="Arial"/>
                <a:ea typeface="Arial"/>
                <a:cs typeface="Arial"/>
                <a:sym typeface="Arial"/>
              </a:rPr>
              <a:t>Суперпроводяща намотка</a:t>
            </a:r>
            <a:endParaRPr sz="1333">
              <a:latin typeface="Arial"/>
              <a:ea typeface="Arial"/>
              <a:cs typeface="Arial"/>
              <a:sym typeface="Arial"/>
            </a:endParaRPr>
          </a:p>
          <a:p>
            <a:pPr>
              <a:spcBef>
                <a:spcPts val="0"/>
              </a:spcBef>
              <a:spcAft>
                <a:spcPts val="0"/>
              </a:spcAft>
            </a:pPr>
            <a:r>
              <a:rPr lang="en" sz="1333" b="1">
                <a:latin typeface="Arial"/>
                <a:ea typeface="Arial"/>
                <a:cs typeface="Arial"/>
                <a:sym typeface="Arial"/>
              </a:rPr>
              <a:t>Магнитно поле:</a:t>
            </a:r>
            <a:br>
              <a:rPr lang="en" sz="2000"/>
            </a:br>
            <a:r>
              <a:rPr lang="en" sz="1333" b="1">
                <a:latin typeface="Arial"/>
                <a:ea typeface="Arial"/>
                <a:cs typeface="Arial"/>
                <a:sym typeface="Arial"/>
              </a:rPr>
              <a:t>3.8 Т във вътрешността, затворена от магнита</a:t>
            </a:r>
            <a:endParaRPr sz="1333">
              <a:latin typeface="Arial"/>
              <a:ea typeface="Arial"/>
              <a:cs typeface="Arial"/>
              <a:sym typeface="Arial"/>
            </a:endParaRPr>
          </a:p>
          <a:p>
            <a:pPr>
              <a:spcBef>
                <a:spcPts val="0"/>
              </a:spcBef>
              <a:spcAft>
                <a:spcPts val="0"/>
              </a:spcAft>
            </a:pPr>
            <a:r>
              <a:rPr lang="en" sz="1333" b="1">
                <a:latin typeface="Arial"/>
                <a:ea typeface="Arial"/>
                <a:cs typeface="Arial"/>
                <a:sym typeface="Arial"/>
              </a:rPr>
              <a:t>~1.8 T извън магнита</a:t>
            </a:r>
            <a:endParaRPr sz="1333">
              <a:latin typeface="Arial"/>
              <a:ea typeface="Arial"/>
              <a:cs typeface="Arial"/>
              <a:sym typeface="Arial"/>
            </a:endParaRPr>
          </a:p>
        </p:txBody>
      </p:sp>
      <p:cxnSp>
        <p:nvCxnSpPr>
          <p:cNvPr id="111" name="Google Shape;111;p18"/>
          <p:cNvCxnSpPr/>
          <p:nvPr/>
        </p:nvCxnSpPr>
        <p:spPr>
          <a:xfrm rot="10800000">
            <a:off x="2150124" y="1298487"/>
            <a:ext cx="2986000" cy="1078400"/>
          </a:xfrm>
          <a:prstGeom prst="straightConnector1">
            <a:avLst/>
          </a:prstGeom>
          <a:noFill/>
          <a:ln w="18350" cap="flat" cmpd="sng">
            <a:solidFill>
              <a:srgbClr val="000000"/>
            </a:solidFill>
            <a:prstDash val="solid"/>
            <a:round/>
            <a:headEnd type="none" w="sm" len="sm"/>
            <a:tailEnd type="none" w="sm" len="sm"/>
          </a:ln>
        </p:spPr>
      </p:cxnSp>
      <p:sp>
        <p:nvSpPr>
          <p:cNvPr id="112" name="Google Shape;112;p18"/>
          <p:cNvSpPr txBox="1"/>
          <p:nvPr/>
        </p:nvSpPr>
        <p:spPr>
          <a:xfrm>
            <a:off x="5307981" y="150556"/>
            <a:ext cx="2433200" cy="1591200"/>
          </a:xfrm>
          <a:prstGeom prst="rect">
            <a:avLst/>
          </a:prstGeom>
          <a:noFill/>
          <a:ln w="9525" cap="flat" cmpd="sng">
            <a:solidFill>
              <a:srgbClr val="000000"/>
            </a:solidFill>
            <a:prstDash val="dashDot"/>
            <a:round/>
            <a:headEnd type="none" w="sm" len="sm"/>
            <a:tailEnd type="none" w="sm" len="sm"/>
          </a:ln>
        </p:spPr>
        <p:txBody>
          <a:bodyPr spcFirstLastPara="1" wrap="square" lIns="99767" tIns="49900" rIns="99767" bIns="49900" anchor="t" anchorCtr="0">
            <a:noAutofit/>
          </a:bodyPr>
          <a:lstStyle/>
          <a:p>
            <a:pPr>
              <a:spcBef>
                <a:spcPts val="0"/>
              </a:spcBef>
              <a:spcAft>
                <a:spcPts val="0"/>
              </a:spcAft>
            </a:pPr>
            <a:r>
              <a:rPr lang="en" sz="1333" b="1">
                <a:latin typeface="Arial"/>
                <a:ea typeface="Arial"/>
                <a:cs typeface="Arial"/>
                <a:sym typeface="Arial"/>
              </a:rPr>
              <a:t>Електромагнитен калориметър</a:t>
            </a:r>
            <a:endParaRPr sz="1333">
              <a:latin typeface="Arial"/>
              <a:ea typeface="Arial"/>
              <a:cs typeface="Arial"/>
              <a:sym typeface="Arial"/>
            </a:endParaRPr>
          </a:p>
          <a:p>
            <a:pPr>
              <a:spcBef>
                <a:spcPts val="0"/>
              </a:spcBef>
              <a:spcAft>
                <a:spcPts val="0"/>
              </a:spcAft>
            </a:pPr>
            <a:r>
              <a:rPr lang="en" sz="1333" b="1">
                <a:latin typeface="Arial"/>
                <a:ea typeface="Arial"/>
                <a:cs typeface="Arial"/>
                <a:sym typeface="Arial"/>
              </a:rPr>
              <a:t>Кристали от оловен волфрамат</a:t>
            </a:r>
            <a:endParaRPr sz="1333">
              <a:latin typeface="Arial"/>
              <a:ea typeface="Arial"/>
              <a:cs typeface="Arial"/>
              <a:sym typeface="Arial"/>
            </a:endParaRPr>
          </a:p>
        </p:txBody>
      </p:sp>
      <p:cxnSp>
        <p:nvCxnSpPr>
          <p:cNvPr id="113" name="Google Shape;113;p18"/>
          <p:cNvCxnSpPr/>
          <p:nvPr/>
        </p:nvCxnSpPr>
        <p:spPr>
          <a:xfrm rot="10800000" flipH="1">
            <a:off x="5750348" y="1576028"/>
            <a:ext cx="774400" cy="829600"/>
          </a:xfrm>
          <a:prstGeom prst="straightConnector1">
            <a:avLst/>
          </a:prstGeom>
          <a:noFill/>
          <a:ln w="18350" cap="flat" cmpd="sng">
            <a:solidFill>
              <a:srgbClr val="000000"/>
            </a:solidFill>
            <a:prstDash val="solid"/>
            <a:round/>
            <a:headEnd type="none" w="sm" len="sm"/>
            <a:tailEnd type="none" w="sm" len="sm"/>
          </a:ln>
        </p:spPr>
      </p:cxnSp>
      <p:sp>
        <p:nvSpPr>
          <p:cNvPr id="114" name="Google Shape;114;p18"/>
          <p:cNvSpPr txBox="1"/>
          <p:nvPr/>
        </p:nvSpPr>
        <p:spPr>
          <a:xfrm>
            <a:off x="8043173" y="281191"/>
            <a:ext cx="3568400" cy="1709600"/>
          </a:xfrm>
          <a:prstGeom prst="rect">
            <a:avLst/>
          </a:prstGeom>
          <a:noFill/>
          <a:ln w="9525" cap="flat" cmpd="sng">
            <a:solidFill>
              <a:srgbClr val="000000"/>
            </a:solidFill>
            <a:prstDash val="dashDot"/>
            <a:round/>
            <a:headEnd type="none" w="sm" len="sm"/>
            <a:tailEnd type="none" w="sm" len="sm"/>
          </a:ln>
        </p:spPr>
        <p:txBody>
          <a:bodyPr spcFirstLastPara="1" wrap="square" lIns="99767" tIns="49900" rIns="99767" bIns="49900" anchor="t" anchorCtr="0">
            <a:noAutofit/>
          </a:bodyPr>
          <a:lstStyle/>
          <a:p>
            <a:pPr>
              <a:spcBef>
                <a:spcPts val="0"/>
              </a:spcBef>
              <a:spcAft>
                <a:spcPts val="0"/>
              </a:spcAft>
            </a:pPr>
            <a:r>
              <a:rPr lang="en" sz="1333" b="1">
                <a:latin typeface="Arial"/>
                <a:ea typeface="Arial"/>
                <a:cs typeface="Arial"/>
                <a:sym typeface="Arial"/>
              </a:rPr>
              <a:t>Адронен калориметър - </a:t>
            </a:r>
            <a:endParaRPr sz="1333">
              <a:latin typeface="Arial"/>
              <a:ea typeface="Arial"/>
              <a:cs typeface="Arial"/>
              <a:sym typeface="Arial"/>
            </a:endParaRPr>
          </a:p>
          <a:p>
            <a:pPr>
              <a:spcBef>
                <a:spcPts val="0"/>
              </a:spcBef>
              <a:spcAft>
                <a:spcPts val="0"/>
              </a:spcAft>
            </a:pPr>
            <a:r>
              <a:rPr lang="en" sz="1333" b="1">
                <a:latin typeface="Arial"/>
                <a:ea typeface="Arial"/>
                <a:cs typeface="Arial"/>
                <a:sym typeface="Arial"/>
              </a:rPr>
              <a:t>тип сандвич</a:t>
            </a:r>
            <a:endParaRPr sz="1333">
              <a:latin typeface="Arial"/>
              <a:ea typeface="Arial"/>
              <a:cs typeface="Arial"/>
              <a:sym typeface="Arial"/>
            </a:endParaRPr>
          </a:p>
          <a:p>
            <a:pPr>
              <a:spcBef>
                <a:spcPts val="0"/>
              </a:spcBef>
              <a:spcAft>
                <a:spcPts val="0"/>
              </a:spcAft>
            </a:pPr>
            <a:r>
              <a:rPr lang="en" sz="1333" b="1">
                <a:latin typeface="Arial"/>
                <a:ea typeface="Arial"/>
                <a:cs typeface="Arial"/>
                <a:sym typeface="Arial"/>
              </a:rPr>
              <a:t>Стомана(в централната част)</a:t>
            </a:r>
            <a:endParaRPr sz="1333">
              <a:latin typeface="Arial"/>
              <a:ea typeface="Arial"/>
              <a:cs typeface="Arial"/>
              <a:sym typeface="Arial"/>
            </a:endParaRPr>
          </a:p>
          <a:p>
            <a:pPr>
              <a:spcBef>
                <a:spcPts val="0"/>
              </a:spcBef>
              <a:spcAft>
                <a:spcPts val="0"/>
              </a:spcAft>
            </a:pPr>
            <a:r>
              <a:rPr lang="en" sz="1333" b="1">
                <a:latin typeface="Arial"/>
                <a:ea typeface="Arial"/>
                <a:cs typeface="Arial"/>
                <a:sym typeface="Arial"/>
              </a:rPr>
              <a:t>или месинг(в затварящите части)</a:t>
            </a:r>
            <a:endParaRPr sz="1333">
              <a:latin typeface="Arial"/>
              <a:ea typeface="Arial"/>
              <a:cs typeface="Arial"/>
              <a:sym typeface="Arial"/>
            </a:endParaRPr>
          </a:p>
          <a:p>
            <a:pPr>
              <a:spcBef>
                <a:spcPts val="0"/>
              </a:spcBef>
              <a:spcAft>
                <a:spcPts val="0"/>
              </a:spcAft>
            </a:pPr>
            <a:r>
              <a:rPr lang="en" sz="1333" b="1">
                <a:latin typeface="Arial"/>
                <a:ea typeface="Arial"/>
                <a:cs typeface="Arial"/>
                <a:sym typeface="Arial"/>
              </a:rPr>
              <a:t>и пластмасови сцинтилатори</a:t>
            </a:r>
            <a:endParaRPr sz="1333">
              <a:latin typeface="Arial"/>
              <a:ea typeface="Arial"/>
              <a:cs typeface="Arial"/>
              <a:sym typeface="Arial"/>
            </a:endParaRPr>
          </a:p>
        </p:txBody>
      </p:sp>
      <p:cxnSp>
        <p:nvCxnSpPr>
          <p:cNvPr id="115" name="Google Shape;115;p18"/>
          <p:cNvCxnSpPr/>
          <p:nvPr/>
        </p:nvCxnSpPr>
        <p:spPr>
          <a:xfrm rot="10800000" flipH="1">
            <a:off x="6082124" y="1492960"/>
            <a:ext cx="2101200" cy="1161200"/>
          </a:xfrm>
          <a:prstGeom prst="straightConnector1">
            <a:avLst/>
          </a:prstGeom>
          <a:noFill/>
          <a:ln w="9525" cap="flat" cmpd="sng">
            <a:solidFill>
              <a:srgbClr val="000000"/>
            </a:solidFill>
            <a:prstDash val="solid"/>
            <a:round/>
            <a:headEnd type="none" w="sm" len="sm"/>
            <a:tailEnd type="none" w="sm" len="sm"/>
          </a:ln>
        </p:spPr>
      </p:cxnSp>
      <p:sp>
        <p:nvSpPr>
          <p:cNvPr id="116" name="Google Shape;116;p18"/>
          <p:cNvSpPr txBox="1"/>
          <p:nvPr/>
        </p:nvSpPr>
        <p:spPr>
          <a:xfrm>
            <a:off x="9510476" y="2239396"/>
            <a:ext cx="2543600" cy="862400"/>
          </a:xfrm>
          <a:prstGeom prst="rect">
            <a:avLst/>
          </a:prstGeom>
          <a:noFill/>
          <a:ln>
            <a:noFill/>
          </a:ln>
        </p:spPr>
        <p:txBody>
          <a:bodyPr spcFirstLastPara="1" wrap="square" lIns="99767" tIns="49900" rIns="99767" bIns="49900" anchor="t" anchorCtr="0">
            <a:noAutofit/>
          </a:bodyPr>
          <a:lstStyle/>
          <a:p>
            <a:pPr>
              <a:spcBef>
                <a:spcPts val="0"/>
              </a:spcBef>
              <a:spcAft>
                <a:spcPts val="0"/>
              </a:spcAft>
            </a:pPr>
            <a:r>
              <a:rPr lang="en" sz="1333" b="1">
                <a:latin typeface="Arial"/>
                <a:ea typeface="Arial"/>
                <a:cs typeface="Arial"/>
                <a:sym typeface="Arial"/>
              </a:rPr>
              <a:t>Железен хамут на детектора;</a:t>
            </a:r>
            <a:endParaRPr sz="1333">
              <a:latin typeface="Arial"/>
              <a:ea typeface="Arial"/>
              <a:cs typeface="Arial"/>
              <a:sym typeface="Arial"/>
            </a:endParaRPr>
          </a:p>
          <a:p>
            <a:pPr>
              <a:spcBef>
                <a:spcPts val="0"/>
              </a:spcBef>
              <a:spcAft>
                <a:spcPts val="0"/>
              </a:spcAft>
            </a:pPr>
            <a:r>
              <a:rPr lang="en" sz="1333" b="1">
                <a:latin typeface="Arial"/>
                <a:ea typeface="Arial"/>
                <a:cs typeface="Arial"/>
                <a:sym typeface="Arial"/>
              </a:rPr>
              <a:t>През неге се затварят магнитните силови линии.</a:t>
            </a:r>
            <a:endParaRPr sz="1333">
              <a:latin typeface="Arial"/>
              <a:ea typeface="Arial"/>
              <a:cs typeface="Arial"/>
              <a:sym typeface="Arial"/>
            </a:endParaRPr>
          </a:p>
        </p:txBody>
      </p:sp>
      <p:cxnSp>
        <p:nvCxnSpPr>
          <p:cNvPr id="117" name="Google Shape;117;p18"/>
          <p:cNvCxnSpPr/>
          <p:nvPr/>
        </p:nvCxnSpPr>
        <p:spPr>
          <a:xfrm>
            <a:off x="7630848" y="2322349"/>
            <a:ext cx="1880400" cy="83200"/>
          </a:xfrm>
          <a:prstGeom prst="straightConnector1">
            <a:avLst/>
          </a:prstGeom>
          <a:noFill/>
          <a:ln w="18350" cap="flat" cmpd="sng">
            <a:solidFill>
              <a:srgbClr val="000000"/>
            </a:solidFill>
            <a:prstDash val="solid"/>
            <a:round/>
            <a:headEnd type="none" w="sm" len="sm"/>
            <a:tailEnd type="none" w="sm" len="sm"/>
          </a:ln>
        </p:spPr>
      </p:cxnSp>
      <p:cxnSp>
        <p:nvCxnSpPr>
          <p:cNvPr id="118" name="Google Shape;118;p18"/>
          <p:cNvCxnSpPr/>
          <p:nvPr/>
        </p:nvCxnSpPr>
        <p:spPr>
          <a:xfrm rot="10800000" flipH="1">
            <a:off x="8293964" y="2405360"/>
            <a:ext cx="1216400" cy="248800"/>
          </a:xfrm>
          <a:prstGeom prst="straightConnector1">
            <a:avLst/>
          </a:prstGeom>
          <a:noFill/>
          <a:ln w="18350" cap="flat" cmpd="sng">
            <a:solidFill>
              <a:srgbClr val="000000"/>
            </a:solidFill>
            <a:prstDash val="solid"/>
            <a:round/>
            <a:headEnd type="none" w="sm" len="sm"/>
            <a:tailEnd type="none" w="sm" len="sm"/>
          </a:ln>
        </p:spPr>
      </p:cxnSp>
      <p:sp>
        <p:nvSpPr>
          <p:cNvPr id="119" name="Google Shape;119;p18"/>
          <p:cNvSpPr txBox="1"/>
          <p:nvPr/>
        </p:nvSpPr>
        <p:spPr>
          <a:xfrm>
            <a:off x="441932" y="3649592"/>
            <a:ext cx="4313200" cy="1990800"/>
          </a:xfrm>
          <a:prstGeom prst="rect">
            <a:avLst/>
          </a:prstGeom>
          <a:noFill/>
          <a:ln w="9525" cap="flat" cmpd="sng">
            <a:solidFill>
              <a:srgbClr val="000000"/>
            </a:solidFill>
            <a:prstDash val="dashDot"/>
            <a:round/>
            <a:headEnd type="none" w="sm" len="sm"/>
            <a:tailEnd type="none" w="sm" len="sm"/>
          </a:ln>
        </p:spPr>
        <p:txBody>
          <a:bodyPr spcFirstLastPara="1" wrap="square" lIns="99767" tIns="49900" rIns="99767" bIns="49900" anchor="t" anchorCtr="0">
            <a:noAutofit/>
          </a:bodyPr>
          <a:lstStyle/>
          <a:p>
            <a:pPr>
              <a:spcBef>
                <a:spcPts val="0"/>
              </a:spcBef>
              <a:spcAft>
                <a:spcPts val="0"/>
              </a:spcAft>
            </a:pPr>
            <a:r>
              <a:rPr lang="en" sz="1333" b="1">
                <a:latin typeface="Arial"/>
                <a:ea typeface="Arial"/>
                <a:cs typeface="Arial"/>
                <a:sym typeface="Arial"/>
              </a:rPr>
              <a:t>Вътрешен треков детектор – две основни системи:</a:t>
            </a:r>
            <a:br>
              <a:rPr lang="en" sz="2000"/>
            </a:br>
            <a:r>
              <a:rPr lang="en" sz="1333" b="1">
                <a:latin typeface="Arial"/>
                <a:ea typeface="Arial"/>
                <a:cs typeface="Arial"/>
                <a:sym typeface="Arial"/>
              </a:rPr>
              <a:t>Силициев пикселов детектор</a:t>
            </a:r>
            <a:endParaRPr sz="1333">
              <a:latin typeface="Arial"/>
              <a:ea typeface="Arial"/>
              <a:cs typeface="Arial"/>
              <a:sym typeface="Arial"/>
            </a:endParaRPr>
          </a:p>
          <a:p>
            <a:pPr>
              <a:spcBef>
                <a:spcPts val="0"/>
              </a:spcBef>
              <a:spcAft>
                <a:spcPts val="0"/>
              </a:spcAft>
            </a:pPr>
            <a:r>
              <a:rPr lang="en" sz="1333" b="1">
                <a:latin typeface="Arial"/>
                <a:ea typeface="Arial"/>
                <a:cs typeface="Arial"/>
                <a:sym typeface="Arial"/>
              </a:rPr>
              <a:t>Силициев микрострипов детектор</a:t>
            </a:r>
            <a:endParaRPr sz="1333">
              <a:latin typeface="Arial"/>
              <a:ea typeface="Arial"/>
              <a:cs typeface="Arial"/>
              <a:sym typeface="Arial"/>
            </a:endParaRPr>
          </a:p>
        </p:txBody>
      </p:sp>
      <p:cxnSp>
        <p:nvCxnSpPr>
          <p:cNvPr id="120" name="Google Shape;120;p18"/>
          <p:cNvCxnSpPr/>
          <p:nvPr/>
        </p:nvCxnSpPr>
        <p:spPr>
          <a:xfrm flipH="1">
            <a:off x="3428172" y="2571208"/>
            <a:ext cx="1990400" cy="2322400"/>
          </a:xfrm>
          <a:prstGeom prst="straightConnector1">
            <a:avLst/>
          </a:prstGeom>
          <a:noFill/>
          <a:ln w="9525" cap="flat" cmpd="sng">
            <a:solidFill>
              <a:srgbClr val="000000"/>
            </a:solidFill>
            <a:prstDash val="solid"/>
            <a:round/>
            <a:headEnd type="none" w="sm" len="sm"/>
            <a:tailEnd type="none" w="sm" len="sm"/>
          </a:ln>
        </p:spPr>
      </p:cxnSp>
      <p:cxnSp>
        <p:nvCxnSpPr>
          <p:cNvPr id="121" name="Google Shape;121;p18"/>
          <p:cNvCxnSpPr/>
          <p:nvPr/>
        </p:nvCxnSpPr>
        <p:spPr>
          <a:xfrm flipH="1">
            <a:off x="3759564" y="2571208"/>
            <a:ext cx="1769600" cy="2156800"/>
          </a:xfrm>
          <a:prstGeom prst="straightConnector1">
            <a:avLst/>
          </a:prstGeom>
          <a:noFill/>
          <a:ln w="9525" cap="flat" cmpd="sng">
            <a:solidFill>
              <a:srgbClr val="000000"/>
            </a:solidFill>
            <a:prstDash val="solid"/>
            <a:round/>
            <a:headEnd type="none" w="sm" len="sm"/>
            <a:tailEnd type="none" w="sm" len="sm"/>
          </a:ln>
        </p:spPr>
      </p:cxnSp>
      <p:sp>
        <p:nvSpPr>
          <p:cNvPr id="122" name="Google Shape;122;p18"/>
          <p:cNvSpPr txBox="1"/>
          <p:nvPr/>
        </p:nvSpPr>
        <p:spPr>
          <a:xfrm>
            <a:off x="4822072" y="4893883"/>
            <a:ext cx="3472000" cy="1642800"/>
          </a:xfrm>
          <a:prstGeom prst="rect">
            <a:avLst/>
          </a:prstGeom>
          <a:noFill/>
          <a:ln w="9525" cap="flat" cmpd="sng">
            <a:solidFill>
              <a:srgbClr val="000000"/>
            </a:solidFill>
            <a:prstDash val="dashDot"/>
            <a:round/>
            <a:headEnd type="none" w="sm" len="sm"/>
            <a:tailEnd type="none" w="sm" len="sm"/>
          </a:ln>
        </p:spPr>
        <p:txBody>
          <a:bodyPr spcFirstLastPara="1" wrap="square" lIns="99767" tIns="49900" rIns="99767" bIns="49900" anchor="t" anchorCtr="0">
            <a:noAutofit/>
          </a:bodyPr>
          <a:lstStyle/>
          <a:p>
            <a:pPr>
              <a:spcBef>
                <a:spcPts val="0"/>
              </a:spcBef>
              <a:spcAft>
                <a:spcPts val="0"/>
              </a:spcAft>
            </a:pPr>
            <a:endParaRPr sz="2000">
              <a:latin typeface="Arial"/>
              <a:ea typeface="Arial"/>
              <a:cs typeface="Arial"/>
              <a:sym typeface="Arial"/>
            </a:endParaRPr>
          </a:p>
          <a:p>
            <a:pPr>
              <a:spcBef>
                <a:spcPts val="0"/>
              </a:spcBef>
              <a:spcAft>
                <a:spcPts val="0"/>
              </a:spcAft>
            </a:pPr>
            <a:endParaRPr sz="2000">
              <a:latin typeface="Arial"/>
              <a:ea typeface="Arial"/>
              <a:cs typeface="Arial"/>
              <a:sym typeface="Arial"/>
            </a:endParaRPr>
          </a:p>
          <a:p>
            <a:pPr>
              <a:spcBef>
                <a:spcPts val="0"/>
              </a:spcBef>
              <a:spcAft>
                <a:spcPts val="0"/>
              </a:spcAft>
            </a:pPr>
            <a:endParaRPr sz="2000">
              <a:latin typeface="Arial"/>
              <a:ea typeface="Arial"/>
              <a:cs typeface="Arial"/>
              <a:sym typeface="Arial"/>
            </a:endParaRPr>
          </a:p>
          <a:p>
            <a:pPr>
              <a:spcBef>
                <a:spcPts val="0"/>
              </a:spcBef>
              <a:spcAft>
                <a:spcPts val="0"/>
              </a:spcAft>
            </a:pPr>
            <a:endParaRPr sz="2000">
              <a:latin typeface="Arial"/>
              <a:ea typeface="Arial"/>
              <a:cs typeface="Arial"/>
              <a:sym typeface="Arial"/>
            </a:endParaRPr>
          </a:p>
          <a:p>
            <a:pPr>
              <a:spcBef>
                <a:spcPts val="0"/>
              </a:spcBef>
              <a:spcAft>
                <a:spcPts val="0"/>
              </a:spcAft>
            </a:pPr>
            <a:endParaRPr sz="2000">
              <a:latin typeface="Arial"/>
              <a:ea typeface="Arial"/>
              <a:cs typeface="Arial"/>
              <a:sym typeface="Arial"/>
            </a:endParaRPr>
          </a:p>
          <a:p>
            <a:pPr>
              <a:spcBef>
                <a:spcPts val="0"/>
              </a:spcBef>
              <a:spcAft>
                <a:spcPts val="0"/>
              </a:spcAft>
            </a:pPr>
            <a:endParaRPr sz="2000">
              <a:latin typeface="Arial"/>
              <a:ea typeface="Arial"/>
              <a:cs typeface="Arial"/>
              <a:sym typeface="Arial"/>
            </a:endParaRPr>
          </a:p>
          <a:p>
            <a:pPr>
              <a:spcBef>
                <a:spcPts val="0"/>
              </a:spcBef>
              <a:spcAft>
                <a:spcPts val="0"/>
              </a:spcAft>
            </a:pPr>
            <a:r>
              <a:rPr lang="en" sz="1333" b="1">
                <a:latin typeface="Arial"/>
                <a:ea typeface="Arial"/>
                <a:cs typeface="Arial"/>
                <a:sym typeface="Arial"/>
              </a:rPr>
              <a:t>Мюонна система - централна част:</a:t>
            </a:r>
            <a:br>
              <a:rPr lang="en" sz="2000"/>
            </a:br>
            <a:r>
              <a:rPr lang="en" sz="1333" b="1">
                <a:latin typeface="Arial"/>
                <a:ea typeface="Arial"/>
                <a:cs typeface="Arial"/>
                <a:sym typeface="Arial"/>
              </a:rPr>
              <a:t>Камери с дреифови тръби (DT)</a:t>
            </a:r>
            <a:endParaRPr sz="1333">
              <a:latin typeface="Arial"/>
              <a:ea typeface="Arial"/>
              <a:cs typeface="Arial"/>
              <a:sym typeface="Arial"/>
            </a:endParaRPr>
          </a:p>
          <a:p>
            <a:pPr>
              <a:spcBef>
                <a:spcPts val="0"/>
              </a:spcBef>
              <a:spcAft>
                <a:spcPts val="0"/>
              </a:spcAft>
            </a:pPr>
            <a:r>
              <a:rPr lang="en" sz="1333" b="1">
                <a:latin typeface="Arial"/>
                <a:ea typeface="Arial"/>
                <a:cs typeface="Arial"/>
                <a:sym typeface="Arial"/>
              </a:rPr>
              <a:t>Камери със съпротивителна плоскост (RPC)</a:t>
            </a:r>
            <a:endParaRPr sz="1333">
              <a:latin typeface="Arial"/>
              <a:ea typeface="Arial"/>
              <a:cs typeface="Arial"/>
              <a:sym typeface="Arial"/>
            </a:endParaRPr>
          </a:p>
        </p:txBody>
      </p:sp>
      <p:sp>
        <p:nvSpPr>
          <p:cNvPr id="123" name="Google Shape;123;p18"/>
          <p:cNvSpPr txBox="1"/>
          <p:nvPr/>
        </p:nvSpPr>
        <p:spPr>
          <a:xfrm>
            <a:off x="6635084" y="4921316"/>
            <a:ext cx="5555600" cy="1216800"/>
          </a:xfrm>
          <a:prstGeom prst="rect">
            <a:avLst/>
          </a:prstGeom>
          <a:noFill/>
          <a:ln w="9525" cap="flat" cmpd="sng">
            <a:solidFill>
              <a:srgbClr val="000000"/>
            </a:solidFill>
            <a:prstDash val="dashDot"/>
            <a:round/>
            <a:headEnd type="none" w="sm" len="sm"/>
            <a:tailEnd type="none" w="sm" len="sm"/>
          </a:ln>
        </p:spPr>
        <p:txBody>
          <a:bodyPr spcFirstLastPara="1" wrap="square" lIns="99767" tIns="49900" rIns="99767" bIns="49900" anchor="t" anchorCtr="0">
            <a:noAutofit/>
          </a:bodyPr>
          <a:lstStyle/>
          <a:p>
            <a:pPr algn="r">
              <a:spcBef>
                <a:spcPts val="0"/>
              </a:spcBef>
              <a:spcAft>
                <a:spcPts val="0"/>
              </a:spcAft>
            </a:pPr>
            <a:r>
              <a:rPr lang="en" sz="1333" b="1">
                <a:latin typeface="Arial"/>
                <a:ea typeface="Arial"/>
                <a:cs typeface="Arial"/>
                <a:sym typeface="Arial"/>
              </a:rPr>
              <a:t> Мюонна система –</a:t>
            </a:r>
            <a:endParaRPr sz="1333">
              <a:latin typeface="Arial"/>
              <a:ea typeface="Arial"/>
              <a:cs typeface="Arial"/>
              <a:sym typeface="Arial"/>
            </a:endParaRPr>
          </a:p>
          <a:p>
            <a:pPr algn="r">
              <a:spcBef>
                <a:spcPts val="0"/>
              </a:spcBef>
              <a:spcAft>
                <a:spcPts val="0"/>
              </a:spcAft>
            </a:pPr>
            <a:r>
              <a:rPr lang="en" sz="1333" b="1">
                <a:latin typeface="Arial"/>
                <a:ea typeface="Arial"/>
                <a:cs typeface="Arial"/>
                <a:sym typeface="Arial"/>
              </a:rPr>
              <a:t>затварящи части:</a:t>
            </a:r>
            <a:endParaRPr sz="1333">
              <a:latin typeface="Arial"/>
              <a:ea typeface="Arial"/>
              <a:cs typeface="Arial"/>
              <a:sym typeface="Arial"/>
            </a:endParaRPr>
          </a:p>
          <a:p>
            <a:pPr algn="r">
              <a:spcBef>
                <a:spcPts val="0"/>
              </a:spcBef>
              <a:spcAft>
                <a:spcPts val="0"/>
              </a:spcAft>
            </a:pPr>
            <a:r>
              <a:rPr lang="en" sz="1333" b="1">
                <a:latin typeface="Arial"/>
                <a:ea typeface="Arial"/>
                <a:cs typeface="Arial"/>
                <a:sym typeface="Arial"/>
              </a:rPr>
              <a:t>Катодни стрипови</a:t>
            </a:r>
            <a:endParaRPr sz="1333">
              <a:latin typeface="Arial"/>
              <a:ea typeface="Arial"/>
              <a:cs typeface="Arial"/>
              <a:sym typeface="Arial"/>
            </a:endParaRPr>
          </a:p>
          <a:p>
            <a:pPr algn="r">
              <a:spcBef>
                <a:spcPts val="0"/>
              </a:spcBef>
              <a:spcAft>
                <a:spcPts val="0"/>
              </a:spcAft>
            </a:pPr>
            <a:r>
              <a:rPr lang="en" sz="1333" b="1">
                <a:latin typeface="Arial"/>
                <a:ea typeface="Arial"/>
                <a:cs typeface="Arial"/>
                <a:sym typeface="Arial"/>
              </a:rPr>
              <a:t> камери  (CSC)</a:t>
            </a:r>
            <a:endParaRPr sz="1333">
              <a:latin typeface="Arial"/>
              <a:ea typeface="Arial"/>
              <a:cs typeface="Arial"/>
              <a:sym typeface="Arial"/>
            </a:endParaRPr>
          </a:p>
          <a:p>
            <a:pPr algn="r">
              <a:spcBef>
                <a:spcPts val="0"/>
              </a:spcBef>
              <a:spcAft>
                <a:spcPts val="0"/>
              </a:spcAft>
            </a:pPr>
            <a:r>
              <a:rPr lang="en" sz="1333" b="1">
                <a:latin typeface="Arial"/>
                <a:ea typeface="Arial"/>
                <a:cs typeface="Arial"/>
                <a:sym typeface="Arial"/>
              </a:rPr>
              <a:t>Камери със </a:t>
            </a:r>
            <a:endParaRPr sz="1333">
              <a:latin typeface="Arial"/>
              <a:ea typeface="Arial"/>
              <a:cs typeface="Arial"/>
              <a:sym typeface="Arial"/>
            </a:endParaRPr>
          </a:p>
          <a:p>
            <a:pPr algn="r">
              <a:spcBef>
                <a:spcPts val="0"/>
              </a:spcBef>
              <a:spcAft>
                <a:spcPts val="0"/>
              </a:spcAft>
            </a:pPr>
            <a:r>
              <a:rPr lang="en" sz="1333" b="1">
                <a:latin typeface="Arial"/>
                <a:ea typeface="Arial"/>
                <a:cs typeface="Arial"/>
                <a:sym typeface="Arial"/>
              </a:rPr>
              <a:t>съпротивителна</a:t>
            </a:r>
            <a:endParaRPr sz="1333">
              <a:latin typeface="Arial"/>
              <a:ea typeface="Arial"/>
              <a:cs typeface="Arial"/>
              <a:sym typeface="Arial"/>
            </a:endParaRPr>
          </a:p>
          <a:p>
            <a:pPr algn="r">
              <a:spcBef>
                <a:spcPts val="0"/>
              </a:spcBef>
              <a:spcAft>
                <a:spcPts val="0"/>
              </a:spcAft>
            </a:pPr>
            <a:r>
              <a:rPr lang="en" sz="1333" b="1">
                <a:latin typeface="Arial"/>
                <a:ea typeface="Arial"/>
                <a:cs typeface="Arial"/>
                <a:sym typeface="Arial"/>
              </a:rPr>
              <a:t> плоскост (RPC)</a:t>
            </a:r>
            <a:endParaRPr sz="1333">
              <a:latin typeface="Arial"/>
              <a:ea typeface="Arial"/>
              <a:cs typeface="Arial"/>
              <a:sym typeface="Arial"/>
            </a:endParaRPr>
          </a:p>
        </p:txBody>
      </p:sp>
      <p:cxnSp>
        <p:nvCxnSpPr>
          <p:cNvPr id="124" name="Google Shape;124;p18"/>
          <p:cNvCxnSpPr/>
          <p:nvPr/>
        </p:nvCxnSpPr>
        <p:spPr>
          <a:xfrm flipH="1">
            <a:off x="5086892" y="3566640"/>
            <a:ext cx="1437600" cy="1410400"/>
          </a:xfrm>
          <a:prstGeom prst="straightConnector1">
            <a:avLst/>
          </a:prstGeom>
          <a:noFill/>
          <a:ln w="18350" cap="flat" cmpd="sng">
            <a:solidFill>
              <a:srgbClr val="000000"/>
            </a:solidFill>
            <a:prstDash val="solid"/>
            <a:round/>
            <a:headEnd type="none" w="sm" len="sm"/>
            <a:tailEnd type="none" w="sm" len="sm"/>
          </a:ln>
        </p:spPr>
      </p:cxnSp>
      <p:cxnSp>
        <p:nvCxnSpPr>
          <p:cNvPr id="125" name="Google Shape;125;p18"/>
          <p:cNvCxnSpPr/>
          <p:nvPr/>
        </p:nvCxnSpPr>
        <p:spPr>
          <a:xfrm>
            <a:off x="6745677" y="3566640"/>
            <a:ext cx="442400" cy="1493200"/>
          </a:xfrm>
          <a:prstGeom prst="straightConnector1">
            <a:avLst/>
          </a:prstGeom>
          <a:noFill/>
          <a:ln w="9525" cap="flat" cmpd="sng">
            <a:solidFill>
              <a:srgbClr val="000000"/>
            </a:solidFill>
            <a:prstDash val="solid"/>
            <a:round/>
            <a:headEnd type="none" w="sm" len="sm"/>
            <a:tailEnd type="none" w="sm" len="sm"/>
          </a:ln>
        </p:spPr>
      </p:cxnSp>
      <p:cxnSp>
        <p:nvCxnSpPr>
          <p:cNvPr id="126" name="Google Shape;126;p18"/>
          <p:cNvCxnSpPr/>
          <p:nvPr/>
        </p:nvCxnSpPr>
        <p:spPr>
          <a:xfrm flipH="1">
            <a:off x="7299024" y="3981729"/>
            <a:ext cx="663600" cy="1078400"/>
          </a:xfrm>
          <a:prstGeom prst="straightConnector1">
            <a:avLst/>
          </a:prstGeom>
          <a:noFill/>
          <a:ln w="18350" cap="flat" cmpd="sng">
            <a:solidFill>
              <a:srgbClr val="000000"/>
            </a:solidFill>
            <a:prstDash val="solid"/>
            <a:round/>
            <a:headEnd type="none" w="sm" len="sm"/>
            <a:tailEnd type="none" w="sm" len="sm"/>
          </a:ln>
        </p:spPr>
      </p:cxnSp>
      <p:cxnSp>
        <p:nvCxnSpPr>
          <p:cNvPr id="127" name="Google Shape;127;p18"/>
          <p:cNvCxnSpPr/>
          <p:nvPr/>
        </p:nvCxnSpPr>
        <p:spPr>
          <a:xfrm>
            <a:off x="8293964" y="3981729"/>
            <a:ext cx="552800" cy="1161200"/>
          </a:xfrm>
          <a:prstGeom prst="straightConnector1">
            <a:avLst/>
          </a:prstGeom>
          <a:noFill/>
          <a:ln w="18350" cap="flat" cmpd="sng">
            <a:solidFill>
              <a:srgbClr val="000000"/>
            </a:solidFill>
            <a:prstDash val="solid"/>
            <a:round/>
            <a:headEnd type="none" w="sm" len="sm"/>
            <a:tailEnd type="none" w="sm" len="sm"/>
          </a:ln>
        </p:spPr>
      </p:cxnSp>
      <p:sp>
        <p:nvSpPr>
          <p:cNvPr id="128" name="Google Shape;128;p18"/>
          <p:cNvSpPr txBox="1"/>
          <p:nvPr/>
        </p:nvSpPr>
        <p:spPr>
          <a:xfrm>
            <a:off x="2441296" y="6040199"/>
            <a:ext cx="2104800" cy="550400"/>
          </a:xfrm>
          <a:prstGeom prst="rect">
            <a:avLst/>
          </a:prstGeom>
          <a:noFill/>
          <a:ln>
            <a:noFill/>
          </a:ln>
        </p:spPr>
        <p:txBody>
          <a:bodyPr spcFirstLastPara="1" wrap="square" lIns="99767" tIns="49900" rIns="99767" bIns="49900" anchor="t" anchorCtr="0">
            <a:noAutofit/>
          </a:bodyPr>
          <a:lstStyle/>
          <a:p>
            <a:pPr>
              <a:spcBef>
                <a:spcPts val="0"/>
              </a:spcBef>
              <a:spcAft>
                <a:spcPts val="0"/>
              </a:spcAft>
            </a:pPr>
            <a:r>
              <a:rPr lang="en" sz="1333" b="1">
                <a:latin typeface="Arial"/>
                <a:ea typeface="Arial"/>
                <a:cs typeface="Arial"/>
                <a:sym typeface="Arial"/>
              </a:rPr>
              <a:t>Тегло		12.5 t</a:t>
            </a:r>
            <a:endParaRPr sz="1333">
              <a:latin typeface="Arial"/>
              <a:ea typeface="Arial"/>
              <a:cs typeface="Arial"/>
              <a:sym typeface="Arial"/>
            </a:endParaRPr>
          </a:p>
          <a:p>
            <a:pPr>
              <a:spcBef>
                <a:spcPts val="0"/>
              </a:spcBef>
              <a:spcAft>
                <a:spcPts val="0"/>
              </a:spcAft>
            </a:pPr>
            <a:r>
              <a:rPr lang="en" sz="1333" b="1">
                <a:latin typeface="Arial"/>
                <a:ea typeface="Arial"/>
                <a:cs typeface="Arial"/>
                <a:sym typeface="Arial"/>
              </a:rPr>
              <a:t>Диаметър	15 m</a:t>
            </a:r>
            <a:endParaRPr sz="1333">
              <a:latin typeface="Arial"/>
              <a:ea typeface="Arial"/>
              <a:cs typeface="Arial"/>
              <a:sym typeface="Arial"/>
            </a:endParaRPr>
          </a:p>
          <a:p>
            <a:pPr>
              <a:spcBef>
                <a:spcPts val="0"/>
              </a:spcBef>
              <a:spcAft>
                <a:spcPts val="0"/>
              </a:spcAft>
            </a:pPr>
            <a:r>
              <a:rPr lang="en" sz="1333" b="1">
                <a:latin typeface="Arial"/>
                <a:ea typeface="Arial"/>
                <a:cs typeface="Arial"/>
                <a:sym typeface="Arial"/>
              </a:rPr>
              <a:t>Дължина	21.6 m</a:t>
            </a:r>
            <a:endParaRPr sz="1333">
              <a:latin typeface="Arial"/>
              <a:ea typeface="Arial"/>
              <a:cs typeface="Arial"/>
              <a:sym typeface="Arial"/>
            </a:endParaRPr>
          </a:p>
        </p:txBody>
      </p:sp>
      <p:sp>
        <p:nvSpPr>
          <p:cNvPr id="129" name="Google Shape;129;p18"/>
          <p:cNvSpPr txBox="1">
            <a:spLocks noGrp="1"/>
          </p:cNvSpPr>
          <p:nvPr>
            <p:ph type="sldNum" idx="12"/>
          </p:nvPr>
        </p:nvSpPr>
        <p:spPr>
          <a:xfrm>
            <a:off x="11330665" y="6251679"/>
            <a:ext cx="731600" cy="524800"/>
          </a:xfrm>
          <a:prstGeom prst="rect">
            <a:avLst/>
          </a:prstGeom>
        </p:spPr>
        <p:txBody>
          <a:bodyPr spcFirstLastPara="1" vert="horz" wrap="square" lIns="121900" tIns="121900" rIns="121900" bIns="121900" numCol="1" anchor="ctr" anchorCtr="0" compatLnSpc="1">
            <a:prstTxWarp prst="textNoShape">
              <a:avLst/>
            </a:prstTxWarp>
            <a:normAutofit/>
          </a:bodyPr>
          <a:lstStyle/>
          <a:p>
            <a:pPr>
              <a:spcBef>
                <a:spcPts val="0"/>
              </a:spcBef>
              <a:spcAft>
                <a:spcPts val="0"/>
              </a:spcAft>
            </a:pPr>
            <a:fld id="{00000000-1234-1234-1234-123412341234}" type="slidenum">
              <a:rPr lang="en"/>
              <a:pPr>
                <a:spcBef>
                  <a:spcPts val="0"/>
                </a:spcBef>
                <a:spcAft>
                  <a:spcPts val="0"/>
                </a:spcAft>
              </a:pPr>
              <a:t>38</a:t>
            </a:fld>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Google Shape;134;p19"/>
          <p:cNvSpPr txBox="1">
            <a:spLocks noGrp="1"/>
          </p:cNvSpPr>
          <p:nvPr>
            <p:ph type="title"/>
          </p:nvPr>
        </p:nvSpPr>
        <p:spPr>
          <a:xfrm>
            <a:off x="609127" y="69825"/>
            <a:ext cx="10971600" cy="1144800"/>
          </a:xfrm>
          <a:prstGeom prst="rect">
            <a:avLst/>
          </a:prstGeom>
        </p:spPr>
        <p:txBody>
          <a:bodyPr spcFirstLastPara="1" vert="horz" wrap="square" lIns="0" tIns="0" rIns="0" bIns="0" numCol="1" anchor="ctr" anchorCtr="0" compatLnSpc="1">
            <a:prstTxWarp prst="textNoShape">
              <a:avLst/>
            </a:prstTxWarp>
            <a:normAutofit fontScale="90000"/>
          </a:bodyPr>
          <a:lstStyle/>
          <a:p>
            <a:pPr algn="l">
              <a:spcBef>
                <a:spcPts val="0"/>
              </a:spcBef>
              <a:spcAft>
                <a:spcPts val="0"/>
              </a:spcAft>
            </a:pPr>
            <a:r>
              <a:rPr lang="en"/>
              <a:t>Движение на заредена частица в магнитно поле</a:t>
            </a:r>
            <a:endParaRPr/>
          </a:p>
        </p:txBody>
      </p:sp>
      <p:sp>
        <p:nvSpPr>
          <p:cNvPr id="135" name="Google Shape;135;p19"/>
          <p:cNvSpPr txBox="1">
            <a:spLocks noGrp="1"/>
          </p:cNvSpPr>
          <p:nvPr>
            <p:ph type="sldNum" idx="12"/>
          </p:nvPr>
        </p:nvSpPr>
        <p:spPr>
          <a:xfrm>
            <a:off x="11409045" y="6333135"/>
            <a:ext cx="731600" cy="524800"/>
          </a:xfrm>
          <a:prstGeom prst="rect">
            <a:avLst/>
          </a:prstGeom>
        </p:spPr>
        <p:txBody>
          <a:bodyPr spcFirstLastPara="1" vert="horz" wrap="square" lIns="121900" tIns="121900" rIns="121900" bIns="121900" numCol="1" anchor="t" anchorCtr="0" compatLnSpc="1">
            <a:prstTxWarp prst="textNoShape">
              <a:avLst/>
            </a:prstTxWarp>
            <a:normAutofit/>
          </a:bodyPr>
          <a:lstStyle/>
          <a:p>
            <a:pPr>
              <a:spcBef>
                <a:spcPts val="0"/>
              </a:spcBef>
              <a:spcAft>
                <a:spcPts val="0"/>
              </a:spcAft>
            </a:pPr>
            <a:fld id="{00000000-1234-1234-1234-123412341234}" type="slidenum">
              <a:rPr lang="en"/>
              <a:pPr>
                <a:spcBef>
                  <a:spcPts val="0"/>
                </a:spcBef>
                <a:spcAft>
                  <a:spcPts val="0"/>
                </a:spcAft>
              </a:pPr>
              <a:t>39</a:t>
            </a:fld>
            <a:endParaRPr/>
          </a:p>
        </p:txBody>
      </p:sp>
      <p:pic>
        <p:nvPicPr>
          <p:cNvPr id="136" name="Google Shape;136;p19"/>
          <p:cNvPicPr preferRelativeResize="0"/>
          <p:nvPr/>
        </p:nvPicPr>
        <p:blipFill>
          <a:blip r:embed="rId3">
            <a:alphaModFix/>
          </a:blip>
          <a:stretch>
            <a:fillRect/>
          </a:stretch>
        </p:blipFill>
        <p:spPr>
          <a:xfrm>
            <a:off x="641384" y="1320818"/>
            <a:ext cx="4606051" cy="2843449"/>
          </a:xfrm>
          <a:prstGeom prst="rect">
            <a:avLst/>
          </a:prstGeom>
          <a:noFill/>
          <a:ln>
            <a:noFill/>
          </a:ln>
        </p:spPr>
      </p:pic>
      <p:sp>
        <p:nvSpPr>
          <p:cNvPr id="137" name="Google Shape;137;p19"/>
          <p:cNvSpPr/>
          <p:nvPr/>
        </p:nvSpPr>
        <p:spPr>
          <a:xfrm>
            <a:off x="971900" y="2674767"/>
            <a:ext cx="435200" cy="421600"/>
          </a:xfrm>
          <a:prstGeom prst="ellipse">
            <a:avLst/>
          </a:prstGeom>
          <a:solidFill>
            <a:srgbClr val="38761D"/>
          </a:solidFill>
          <a:ln w="9525" cap="flat" cmpd="sng">
            <a:solidFill>
              <a:srgbClr val="38761D"/>
            </a:solidFill>
            <a:prstDash val="solid"/>
            <a:round/>
            <a:headEnd type="none" w="sm" len="sm"/>
            <a:tailEnd type="none" w="sm" len="sm"/>
          </a:ln>
        </p:spPr>
        <p:txBody>
          <a:bodyPr spcFirstLastPara="1" wrap="square" lIns="121900" tIns="121900" rIns="121900" bIns="121900" anchor="ctr" anchorCtr="0">
            <a:noAutofit/>
          </a:bodyPr>
          <a:lstStyle/>
          <a:p>
            <a:pPr>
              <a:spcBef>
                <a:spcPts val="0"/>
              </a:spcBef>
              <a:spcAft>
                <a:spcPts val="0"/>
              </a:spcAft>
            </a:pPr>
            <a:r>
              <a:rPr lang="en" sz="1600" b="1">
                <a:solidFill>
                  <a:srgbClr val="FFFFFF"/>
                </a:solidFill>
              </a:rPr>
              <a:t>S</a:t>
            </a:r>
            <a:endParaRPr sz="1600" b="1">
              <a:solidFill>
                <a:srgbClr val="FFFFFF"/>
              </a:solidFill>
            </a:endParaRPr>
          </a:p>
        </p:txBody>
      </p:sp>
      <p:sp>
        <p:nvSpPr>
          <p:cNvPr id="138" name="Google Shape;138;p19"/>
          <p:cNvSpPr/>
          <p:nvPr/>
        </p:nvSpPr>
        <p:spPr>
          <a:xfrm>
            <a:off x="4426300" y="2674767"/>
            <a:ext cx="435200" cy="421600"/>
          </a:xfrm>
          <a:prstGeom prst="ellipse">
            <a:avLst/>
          </a:prstGeom>
          <a:solidFill>
            <a:srgbClr val="FF0000"/>
          </a:solidFill>
          <a:ln w="9525" cap="flat" cmpd="sng">
            <a:solidFill>
              <a:srgbClr val="FF0000"/>
            </a:solidFill>
            <a:prstDash val="solid"/>
            <a:round/>
            <a:headEnd type="none" w="sm" len="sm"/>
            <a:tailEnd type="none" w="sm" len="sm"/>
          </a:ln>
        </p:spPr>
        <p:txBody>
          <a:bodyPr spcFirstLastPara="1" wrap="square" lIns="121900" tIns="121900" rIns="121900" bIns="121900" anchor="ctr" anchorCtr="0">
            <a:noAutofit/>
          </a:bodyPr>
          <a:lstStyle/>
          <a:p>
            <a:pPr>
              <a:spcBef>
                <a:spcPts val="0"/>
              </a:spcBef>
              <a:spcAft>
                <a:spcPts val="0"/>
              </a:spcAft>
            </a:pPr>
            <a:r>
              <a:rPr lang="en" sz="1600" b="1">
                <a:solidFill>
                  <a:srgbClr val="FFFFFF"/>
                </a:solidFill>
              </a:rPr>
              <a:t>N</a:t>
            </a:r>
            <a:endParaRPr sz="1600" b="1">
              <a:solidFill>
                <a:srgbClr val="FFFFFF"/>
              </a:solidFill>
            </a:endParaRPr>
          </a:p>
        </p:txBody>
      </p:sp>
      <p:pic>
        <p:nvPicPr>
          <p:cNvPr id="139" name="Google Shape;139;p19"/>
          <p:cNvPicPr preferRelativeResize="0"/>
          <p:nvPr/>
        </p:nvPicPr>
        <p:blipFill>
          <a:blip r:embed="rId4">
            <a:alphaModFix/>
          </a:blip>
          <a:stretch>
            <a:fillRect/>
          </a:stretch>
        </p:blipFill>
        <p:spPr>
          <a:xfrm>
            <a:off x="6326261" y="993266"/>
            <a:ext cx="3716540" cy="3051233"/>
          </a:xfrm>
          <a:prstGeom prst="rect">
            <a:avLst/>
          </a:prstGeom>
          <a:noFill/>
          <a:ln>
            <a:noFill/>
          </a:ln>
        </p:spPr>
      </p:pic>
      <p:pic>
        <p:nvPicPr>
          <p:cNvPr id="140" name="Google Shape;140;p19"/>
          <p:cNvPicPr preferRelativeResize="0"/>
          <p:nvPr/>
        </p:nvPicPr>
        <p:blipFill>
          <a:blip r:embed="rId5">
            <a:alphaModFix/>
          </a:blip>
          <a:stretch>
            <a:fillRect/>
          </a:stretch>
        </p:blipFill>
        <p:spPr>
          <a:xfrm>
            <a:off x="10516031" y="2277032"/>
            <a:ext cx="1064700" cy="1088433"/>
          </a:xfrm>
          <a:prstGeom prst="rect">
            <a:avLst/>
          </a:prstGeom>
          <a:noFill/>
          <a:ln>
            <a:noFill/>
          </a:ln>
        </p:spPr>
      </p:pic>
      <p:sp>
        <p:nvSpPr>
          <p:cNvPr id="141" name="Google Shape;141;p19"/>
          <p:cNvSpPr txBox="1"/>
          <p:nvPr/>
        </p:nvSpPr>
        <p:spPr>
          <a:xfrm>
            <a:off x="1155500" y="4469068"/>
            <a:ext cx="3502800" cy="523180"/>
          </a:xfrm>
          <a:prstGeom prst="rect">
            <a:avLst/>
          </a:prstGeom>
          <a:noFill/>
          <a:ln>
            <a:noFill/>
          </a:ln>
        </p:spPr>
        <p:txBody>
          <a:bodyPr spcFirstLastPara="1" wrap="square" lIns="121900" tIns="121900" rIns="121900" bIns="121900" anchor="t" anchorCtr="0">
            <a:spAutoFit/>
          </a:bodyPr>
          <a:lstStyle/>
          <a:p>
            <a:pPr>
              <a:spcBef>
                <a:spcPts val="0"/>
              </a:spcBef>
              <a:spcAft>
                <a:spcPts val="0"/>
              </a:spcAft>
            </a:pPr>
            <a:endParaRPr>
              <a:latin typeface="Playfair Display"/>
              <a:ea typeface="Playfair Display"/>
              <a:cs typeface="Playfair Display"/>
              <a:sym typeface="Playfair Display"/>
            </a:endParaRPr>
          </a:p>
        </p:txBody>
      </p:sp>
      <p:sp>
        <p:nvSpPr>
          <p:cNvPr id="142" name="Google Shape;142;p19"/>
          <p:cNvSpPr txBox="1"/>
          <p:nvPr/>
        </p:nvSpPr>
        <p:spPr>
          <a:xfrm>
            <a:off x="613433" y="3980168"/>
            <a:ext cx="4630000" cy="523180"/>
          </a:xfrm>
          <a:prstGeom prst="rect">
            <a:avLst/>
          </a:prstGeom>
          <a:noFill/>
          <a:ln>
            <a:noFill/>
          </a:ln>
        </p:spPr>
        <p:txBody>
          <a:bodyPr spcFirstLastPara="1" wrap="square" lIns="121900" tIns="121900" rIns="121900" bIns="121900" anchor="t" anchorCtr="0">
            <a:spAutoFit/>
          </a:bodyPr>
          <a:lstStyle/>
          <a:p>
            <a:pPr algn="ctr">
              <a:spcBef>
                <a:spcPts val="0"/>
              </a:spcBef>
              <a:spcAft>
                <a:spcPts val="0"/>
              </a:spcAft>
            </a:pPr>
            <a:r>
              <a:rPr lang="en">
                <a:latin typeface="Playfair Display"/>
                <a:ea typeface="Playfair Display"/>
                <a:cs typeface="Playfair Display"/>
                <a:sym typeface="Playfair Display"/>
              </a:rPr>
              <a:t>Соленоидално магнитно поле</a:t>
            </a:r>
            <a:endParaRPr>
              <a:latin typeface="Playfair Display"/>
              <a:ea typeface="Playfair Display"/>
              <a:cs typeface="Playfair Display"/>
              <a:sym typeface="Playfair Display"/>
            </a:endParaRPr>
          </a:p>
        </p:txBody>
      </p:sp>
      <p:sp>
        <p:nvSpPr>
          <p:cNvPr id="143" name="Google Shape;143;p19"/>
          <p:cNvSpPr txBox="1"/>
          <p:nvPr/>
        </p:nvSpPr>
        <p:spPr>
          <a:xfrm>
            <a:off x="5255100" y="3943801"/>
            <a:ext cx="5905200" cy="800179"/>
          </a:xfrm>
          <a:prstGeom prst="rect">
            <a:avLst/>
          </a:prstGeom>
          <a:noFill/>
          <a:ln>
            <a:noFill/>
          </a:ln>
        </p:spPr>
        <p:txBody>
          <a:bodyPr spcFirstLastPara="1" wrap="square" lIns="121900" tIns="121900" rIns="121900" bIns="121900" anchor="t" anchorCtr="0">
            <a:spAutoFit/>
          </a:bodyPr>
          <a:lstStyle/>
          <a:p>
            <a:pPr>
              <a:spcBef>
                <a:spcPts val="0"/>
              </a:spcBef>
              <a:spcAft>
                <a:spcPts val="0"/>
              </a:spcAft>
            </a:pPr>
            <a:r>
              <a:rPr lang="en">
                <a:latin typeface="Playfair Display"/>
                <a:ea typeface="Playfair Display"/>
                <a:cs typeface="Playfair Display"/>
                <a:sym typeface="Playfair Display"/>
              </a:rPr>
              <a:t>Траекторията на заредена частица се закривява в магнитно поле. </a:t>
            </a:r>
            <a:endParaRPr>
              <a:latin typeface="Playfair Display"/>
              <a:ea typeface="Playfair Display"/>
              <a:cs typeface="Playfair Display"/>
              <a:sym typeface="Playfair Display"/>
            </a:endParaRPr>
          </a:p>
        </p:txBody>
      </p:sp>
      <p:sp>
        <p:nvSpPr>
          <p:cNvPr id="144" name="Google Shape;144;p19"/>
          <p:cNvSpPr txBox="1"/>
          <p:nvPr/>
        </p:nvSpPr>
        <p:spPr>
          <a:xfrm>
            <a:off x="504167" y="4810367"/>
            <a:ext cx="10763600" cy="1631175"/>
          </a:xfrm>
          <a:prstGeom prst="rect">
            <a:avLst/>
          </a:prstGeom>
          <a:noFill/>
          <a:ln>
            <a:noFill/>
          </a:ln>
        </p:spPr>
        <p:txBody>
          <a:bodyPr spcFirstLastPara="1" wrap="square" lIns="121900" tIns="121900" rIns="121900" bIns="121900" anchor="t" anchorCtr="0">
            <a:spAutoFit/>
          </a:bodyPr>
          <a:lstStyle/>
          <a:p>
            <a:pPr>
              <a:spcBef>
                <a:spcPts val="0"/>
              </a:spcBef>
              <a:spcAft>
                <a:spcPts val="0"/>
              </a:spcAft>
            </a:pPr>
            <a:r>
              <a:rPr lang="en">
                <a:latin typeface="Playfair Display"/>
                <a:ea typeface="Playfair Display"/>
                <a:cs typeface="Playfair Display"/>
                <a:sym typeface="Playfair Display"/>
              </a:rPr>
              <a:t>Ако гледаме срещу посоката на магнитното поле, </a:t>
            </a:r>
            <a:endParaRPr>
              <a:latin typeface="Playfair Display"/>
              <a:ea typeface="Playfair Display"/>
              <a:cs typeface="Playfair Display"/>
              <a:sym typeface="Playfair Display"/>
            </a:endParaRPr>
          </a:p>
          <a:p>
            <a:pPr>
              <a:spcBef>
                <a:spcPts val="0"/>
              </a:spcBef>
              <a:spcAft>
                <a:spcPts val="0"/>
              </a:spcAft>
            </a:pPr>
            <a:r>
              <a:rPr lang="en">
                <a:latin typeface="Playfair Display"/>
                <a:ea typeface="Playfair Display"/>
                <a:cs typeface="Playfair Display"/>
                <a:sym typeface="Playfair Display"/>
              </a:rPr>
              <a:t>положително заредените частици ще се отклоняват по посока на часовниковата стрелка,</a:t>
            </a:r>
            <a:endParaRPr>
              <a:latin typeface="Playfair Display"/>
              <a:ea typeface="Playfair Display"/>
              <a:cs typeface="Playfair Display"/>
              <a:sym typeface="Playfair Display"/>
            </a:endParaRPr>
          </a:p>
          <a:p>
            <a:pPr>
              <a:spcBef>
                <a:spcPts val="0"/>
              </a:spcBef>
              <a:spcAft>
                <a:spcPts val="0"/>
              </a:spcAft>
            </a:pPr>
            <a:r>
              <a:rPr lang="en">
                <a:latin typeface="Playfair Display"/>
                <a:ea typeface="Playfair Display"/>
                <a:cs typeface="Playfair Display"/>
                <a:sym typeface="Playfair Display"/>
              </a:rPr>
              <a:t>а отрицателно заредените в обратна посока.</a:t>
            </a:r>
            <a:endParaRPr>
              <a:latin typeface="Playfair Display"/>
              <a:ea typeface="Playfair Display"/>
              <a:cs typeface="Playfair Display"/>
              <a:sym typeface="Playfair Display"/>
            </a:endParaRPr>
          </a:p>
          <a:p>
            <a:pPr>
              <a:spcBef>
                <a:spcPts val="0"/>
              </a:spcBef>
              <a:spcAft>
                <a:spcPts val="0"/>
              </a:spcAft>
            </a:pPr>
            <a:r>
              <a:rPr lang="en">
                <a:latin typeface="Playfair Display"/>
                <a:ea typeface="Playfair Display"/>
                <a:cs typeface="Playfair Display"/>
                <a:sym typeface="Playfair Display"/>
              </a:rPr>
              <a:t>В приложението iSpyWebGl, посоката на магнитното поле във вътрешността на магнита е по посока на оста Z. В основния xy изглед, оста z е насочена към наблюдателя. </a:t>
            </a:r>
            <a:endParaRPr>
              <a:latin typeface="Playfair Display"/>
              <a:ea typeface="Playfair Display"/>
              <a:cs typeface="Playfair Display"/>
              <a:sym typeface="Playfair Display"/>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1"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5600" y="2895601"/>
            <a:ext cx="5867400" cy="1611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2" name="Rectangle 5"/>
          <p:cNvSpPr>
            <a:spLocks noChangeArrowheads="1"/>
          </p:cNvSpPr>
          <p:nvPr/>
        </p:nvSpPr>
        <p:spPr bwMode="auto">
          <a:xfrm>
            <a:off x="1434306" y="671544"/>
            <a:ext cx="9170988" cy="1354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n-US" altLang="en-US" sz="1800" b="1" dirty="0">
              <a:solidFill>
                <a:srgbClr val="FF0000"/>
              </a:solidFill>
            </a:endParaRPr>
          </a:p>
          <a:p>
            <a:pPr eaLnBrk="1" hangingPunct="1">
              <a:spcBef>
                <a:spcPct val="0"/>
              </a:spcBef>
              <a:buFontTx/>
              <a:buNone/>
            </a:pPr>
            <a:r>
              <a:rPr lang="en-US" altLang="en-US" sz="1600" dirty="0">
                <a:solidFill>
                  <a:srgbClr val="002060"/>
                </a:solidFill>
              </a:rPr>
              <a:t>Photons are being reflected towards the ends of the scintillator.</a:t>
            </a:r>
          </a:p>
          <a:p>
            <a:pPr eaLnBrk="1" hangingPunct="1">
              <a:spcBef>
                <a:spcPct val="0"/>
              </a:spcBef>
              <a:buFontTx/>
              <a:buNone/>
            </a:pPr>
            <a:endParaRPr lang="en-US" altLang="en-US" sz="1600" dirty="0">
              <a:solidFill>
                <a:schemeClr val="accent2"/>
              </a:solidFill>
            </a:endParaRPr>
          </a:p>
          <a:p>
            <a:pPr eaLnBrk="1" hangingPunct="1">
              <a:spcBef>
                <a:spcPct val="0"/>
              </a:spcBef>
              <a:buFontTx/>
              <a:buNone/>
            </a:pPr>
            <a:r>
              <a:rPr lang="en-US" altLang="en-US" sz="1600" dirty="0">
                <a:solidFill>
                  <a:srgbClr val="008F00"/>
                </a:solidFill>
              </a:rPr>
              <a:t>A light guide brings the photons to the Photomultipliers where the photons are converted to an electrical signal.</a:t>
            </a:r>
          </a:p>
        </p:txBody>
      </p:sp>
      <p:sp>
        <p:nvSpPr>
          <p:cNvPr id="20483" name="Rectangle 10"/>
          <p:cNvSpPr>
            <a:spLocks noChangeArrowheads="1"/>
          </p:cNvSpPr>
          <p:nvPr/>
        </p:nvSpPr>
        <p:spPr bwMode="auto">
          <a:xfrm>
            <a:off x="1600200" y="5105401"/>
            <a:ext cx="9372600"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1600" dirty="0">
                <a:solidFill>
                  <a:srgbClr val="008F00"/>
                </a:solidFill>
              </a:rPr>
              <a:t>By segmentation one can arrive at spatial resolution. </a:t>
            </a:r>
          </a:p>
          <a:p>
            <a:pPr eaLnBrk="1" hangingPunct="1">
              <a:spcBef>
                <a:spcPct val="0"/>
              </a:spcBef>
              <a:buFontTx/>
              <a:buNone/>
            </a:pPr>
            <a:endParaRPr lang="en-US" altLang="en-US" sz="1600" dirty="0">
              <a:solidFill>
                <a:schemeClr val="accent2"/>
              </a:solidFill>
            </a:endParaRPr>
          </a:p>
          <a:p>
            <a:pPr eaLnBrk="1" hangingPunct="1">
              <a:spcBef>
                <a:spcPct val="0"/>
              </a:spcBef>
              <a:buFontTx/>
              <a:buNone/>
            </a:pPr>
            <a:r>
              <a:rPr lang="en-US" altLang="en-US" sz="1600" dirty="0">
                <a:solidFill>
                  <a:srgbClr val="002060"/>
                </a:solidFill>
              </a:rPr>
              <a:t>Because of the excellent timing properties (&lt;1ns) the arrival time, or time of flight, can be measured very accurately </a:t>
            </a:r>
            <a:r>
              <a:rPr lang="en-US" altLang="en-US" sz="1600" dirty="0">
                <a:solidFill>
                  <a:srgbClr val="002060"/>
                </a:solidFill>
                <a:sym typeface="Wingdings" charset="2"/>
              </a:rPr>
              <a:t> Trigger, Time of Flight.</a:t>
            </a:r>
            <a:endParaRPr lang="en-US" altLang="en-US" sz="1600" dirty="0">
              <a:solidFill>
                <a:srgbClr val="002060"/>
              </a:solidFill>
            </a:endParaRPr>
          </a:p>
        </p:txBody>
      </p:sp>
      <p:sp>
        <p:nvSpPr>
          <p:cNvPr id="20484" name="Slide Number Placeholder 7"/>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fld id="{CE4A9E19-C851-4C4C-BBEF-7000944A2F16}" type="slidenum">
              <a:rPr lang="en-US" altLang="en-US" sz="1000"/>
              <a:pPr>
                <a:spcBef>
                  <a:spcPct val="0"/>
                </a:spcBef>
                <a:buFontTx/>
                <a:buNone/>
              </a:pPr>
              <a:t>4</a:t>
            </a:fld>
            <a:endParaRPr lang="en-US" altLang="en-US" sz="1000"/>
          </a:p>
        </p:txBody>
      </p:sp>
      <p:sp>
        <p:nvSpPr>
          <p:cNvPr id="20485" name="Footer Placeholder 8"/>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000"/>
              <a:t>W. Riegler/CERN</a:t>
            </a:r>
          </a:p>
        </p:txBody>
      </p:sp>
      <p:sp>
        <p:nvSpPr>
          <p:cNvPr id="20487" name="Rectangle 10"/>
          <p:cNvSpPr>
            <a:spLocks noChangeArrowheads="1"/>
          </p:cNvSpPr>
          <p:nvPr/>
        </p:nvSpPr>
        <p:spPr bwMode="auto">
          <a:xfrm>
            <a:off x="0" y="0"/>
            <a:ext cx="121920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 typeface="Wingdings" charset="2"/>
              <a:buNone/>
            </a:pPr>
            <a:r>
              <a:rPr lang="en-US" altLang="en-US" b="1" dirty="0">
                <a:solidFill>
                  <a:srgbClr val="FF0000"/>
                </a:solidFill>
                <a:sym typeface="Wingdings" charset="2"/>
              </a:rPr>
              <a:t>Scintillators</a:t>
            </a:r>
          </a:p>
        </p:txBody>
      </p:sp>
      <p:grpSp>
        <p:nvGrpSpPr>
          <p:cNvPr id="20488" name="Group 14"/>
          <p:cNvGrpSpPr>
            <a:grpSpLocks/>
          </p:cNvGrpSpPr>
          <p:nvPr/>
        </p:nvGrpSpPr>
        <p:grpSpPr bwMode="auto">
          <a:xfrm>
            <a:off x="4495800" y="2286000"/>
            <a:ext cx="3962400" cy="2743200"/>
            <a:chOff x="2971800" y="2286000"/>
            <a:chExt cx="3962400" cy="2743200"/>
          </a:xfrm>
        </p:grpSpPr>
        <p:sp>
          <p:nvSpPr>
            <p:cNvPr id="20495" name="Line 6"/>
            <p:cNvSpPr>
              <a:spLocks noChangeShapeType="1"/>
            </p:cNvSpPr>
            <p:nvPr/>
          </p:nvSpPr>
          <p:spPr bwMode="auto">
            <a:xfrm flipV="1">
              <a:off x="4267200" y="2286000"/>
              <a:ext cx="0" cy="2743200"/>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20496" name="Line 8"/>
            <p:cNvSpPr>
              <a:spLocks noChangeShapeType="1"/>
            </p:cNvSpPr>
            <p:nvPr/>
          </p:nvSpPr>
          <p:spPr bwMode="auto">
            <a:xfrm flipH="1">
              <a:off x="3352800" y="3581400"/>
              <a:ext cx="685800" cy="0"/>
            </a:xfrm>
            <a:prstGeom prst="line">
              <a:avLst/>
            </a:prstGeom>
            <a:noFill/>
            <a:ln w="57150">
              <a:solidFill>
                <a:srgbClr val="FFCC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20497" name="Line 9"/>
            <p:cNvSpPr>
              <a:spLocks noChangeShapeType="1"/>
            </p:cNvSpPr>
            <p:nvPr/>
          </p:nvSpPr>
          <p:spPr bwMode="auto">
            <a:xfrm>
              <a:off x="4495800" y="3581400"/>
              <a:ext cx="609600" cy="0"/>
            </a:xfrm>
            <a:prstGeom prst="line">
              <a:avLst/>
            </a:prstGeom>
            <a:noFill/>
            <a:ln w="57150">
              <a:solidFill>
                <a:srgbClr val="FFCC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12" name="Rectangle 11"/>
            <p:cNvSpPr/>
            <p:nvPr/>
          </p:nvSpPr>
          <p:spPr>
            <a:xfrm>
              <a:off x="5715000" y="2895600"/>
              <a:ext cx="1219200" cy="457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3" name="Rectangle 12"/>
            <p:cNvSpPr/>
            <p:nvPr/>
          </p:nvSpPr>
          <p:spPr>
            <a:xfrm>
              <a:off x="5257800" y="3886200"/>
              <a:ext cx="1219200" cy="533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4" name="Rectangle 13"/>
            <p:cNvSpPr/>
            <p:nvPr/>
          </p:nvSpPr>
          <p:spPr>
            <a:xfrm>
              <a:off x="2971800" y="3810000"/>
              <a:ext cx="1219200" cy="609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sp>
        <p:nvSpPr>
          <p:cNvPr id="20489" name="TextBox 15"/>
          <p:cNvSpPr txBox="1">
            <a:spLocks noChangeArrowheads="1"/>
          </p:cNvSpPr>
          <p:nvPr/>
        </p:nvSpPr>
        <p:spPr bwMode="auto">
          <a:xfrm>
            <a:off x="4419601" y="2667000"/>
            <a:ext cx="124777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1600" b="1">
                <a:solidFill>
                  <a:srgbClr val="002060"/>
                </a:solidFill>
              </a:rPr>
              <a:t>Scintillator</a:t>
            </a:r>
          </a:p>
        </p:txBody>
      </p:sp>
      <p:sp>
        <p:nvSpPr>
          <p:cNvPr id="20490" name="TextBox 16"/>
          <p:cNvSpPr txBox="1">
            <a:spLocks noChangeArrowheads="1"/>
          </p:cNvSpPr>
          <p:nvPr/>
        </p:nvSpPr>
        <p:spPr bwMode="auto">
          <a:xfrm>
            <a:off x="8382000" y="2743200"/>
            <a:ext cx="177958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1600" b="1">
                <a:solidFill>
                  <a:srgbClr val="002060"/>
                </a:solidFill>
              </a:rPr>
              <a:t>Photon Detector</a:t>
            </a:r>
          </a:p>
        </p:txBody>
      </p:sp>
      <p:sp>
        <p:nvSpPr>
          <p:cNvPr id="20491" name="TextBox 17"/>
          <p:cNvSpPr txBox="1">
            <a:spLocks noChangeArrowheads="1"/>
          </p:cNvSpPr>
          <p:nvPr/>
        </p:nvSpPr>
        <p:spPr bwMode="auto">
          <a:xfrm>
            <a:off x="6781801" y="2743200"/>
            <a:ext cx="1325563"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1600" b="1">
                <a:solidFill>
                  <a:srgbClr val="002060"/>
                </a:solidFill>
              </a:rPr>
              <a:t>Light Guide</a:t>
            </a:r>
          </a:p>
        </p:txBody>
      </p:sp>
      <p:cxnSp>
        <p:nvCxnSpPr>
          <p:cNvPr id="20" name="Straight Arrow Connector 19"/>
          <p:cNvCxnSpPr>
            <a:cxnSpLocks noChangeShapeType="1"/>
            <a:stCxn id="20491" idx="2"/>
          </p:cNvCxnSpPr>
          <p:nvPr/>
        </p:nvCxnSpPr>
        <p:spPr bwMode="auto">
          <a:xfrm rot="5400000">
            <a:off x="7282657" y="3190082"/>
            <a:ext cx="271462" cy="53975"/>
          </a:xfrm>
          <a:prstGeom prst="straightConnector1">
            <a:avLst/>
          </a:prstGeom>
          <a:noFill/>
          <a:ln w="25400">
            <a:solidFill>
              <a:srgbClr val="FF0000"/>
            </a:solidFill>
            <a:round/>
            <a:headEnd/>
            <a:tailEnd type="arrow" w="med" len="me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21" name="Straight Arrow Connector 20"/>
          <p:cNvCxnSpPr>
            <a:cxnSpLocks noChangeShapeType="1"/>
          </p:cNvCxnSpPr>
          <p:nvPr/>
        </p:nvCxnSpPr>
        <p:spPr bwMode="auto">
          <a:xfrm rot="10800000" flipV="1">
            <a:off x="8153401" y="3124200"/>
            <a:ext cx="739775" cy="381000"/>
          </a:xfrm>
          <a:prstGeom prst="straightConnector1">
            <a:avLst/>
          </a:prstGeom>
          <a:noFill/>
          <a:ln w="25400">
            <a:solidFill>
              <a:srgbClr val="FF0000"/>
            </a:solidFill>
            <a:round/>
            <a:headEnd/>
            <a:tailEnd type="arrow" w="med" len="me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24" name="Straight Arrow Connector 23"/>
          <p:cNvCxnSpPr>
            <a:cxnSpLocks noChangeShapeType="1"/>
          </p:cNvCxnSpPr>
          <p:nvPr/>
        </p:nvCxnSpPr>
        <p:spPr bwMode="auto">
          <a:xfrm rot="5400000">
            <a:off x="4969670" y="3126582"/>
            <a:ext cx="271462" cy="3175"/>
          </a:xfrm>
          <a:prstGeom prst="straightConnector1">
            <a:avLst/>
          </a:prstGeom>
          <a:noFill/>
          <a:ln w="25400">
            <a:solidFill>
              <a:srgbClr val="FF0000"/>
            </a:solidFill>
            <a:round/>
            <a:headEnd/>
            <a:tailEnd type="arrow" w="med" len="me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Google Shape;149;p20"/>
          <p:cNvSpPr txBox="1">
            <a:spLocks noGrp="1"/>
          </p:cNvSpPr>
          <p:nvPr>
            <p:ph type="title"/>
          </p:nvPr>
        </p:nvSpPr>
        <p:spPr>
          <a:xfrm>
            <a:off x="110800" y="85367"/>
            <a:ext cx="11853200" cy="1078000"/>
          </a:xfrm>
          <a:prstGeom prst="rect">
            <a:avLst/>
          </a:prstGeom>
        </p:spPr>
        <p:txBody>
          <a:bodyPr spcFirstLastPara="1" vert="horz" wrap="square" lIns="121900" tIns="121900" rIns="121900" bIns="121900" numCol="1" anchor="t" anchorCtr="0" compatLnSpc="1">
            <a:prstTxWarp prst="textNoShape">
              <a:avLst/>
            </a:prstTxWarp>
            <a:normAutofit/>
          </a:bodyPr>
          <a:lstStyle/>
          <a:p>
            <a:pPr algn="l"/>
            <a:r>
              <a:rPr lang="en" sz="3200"/>
              <a:t>Определяне на импулс и заряд - Вътрешен треков детектор</a:t>
            </a:r>
            <a:endParaRPr sz="3200"/>
          </a:p>
        </p:txBody>
      </p:sp>
      <p:pic>
        <p:nvPicPr>
          <p:cNvPr id="150" name="Google Shape;150;p20"/>
          <p:cNvPicPr preferRelativeResize="0"/>
          <p:nvPr/>
        </p:nvPicPr>
        <p:blipFill>
          <a:blip r:embed="rId3">
            <a:alphaModFix/>
          </a:blip>
          <a:stretch>
            <a:fillRect/>
          </a:stretch>
        </p:blipFill>
        <p:spPr>
          <a:xfrm>
            <a:off x="5024567" y="961933"/>
            <a:ext cx="4277567" cy="2467067"/>
          </a:xfrm>
          <a:prstGeom prst="rect">
            <a:avLst/>
          </a:prstGeom>
          <a:noFill/>
          <a:ln>
            <a:noFill/>
          </a:ln>
        </p:spPr>
      </p:pic>
      <p:pic>
        <p:nvPicPr>
          <p:cNvPr id="151" name="Google Shape;151;p20"/>
          <p:cNvPicPr preferRelativeResize="0"/>
          <p:nvPr/>
        </p:nvPicPr>
        <p:blipFill>
          <a:blip r:embed="rId4">
            <a:alphaModFix/>
          </a:blip>
          <a:stretch>
            <a:fillRect/>
          </a:stretch>
        </p:blipFill>
        <p:spPr>
          <a:xfrm>
            <a:off x="262200" y="964601"/>
            <a:ext cx="4762373" cy="5288233"/>
          </a:xfrm>
          <a:prstGeom prst="rect">
            <a:avLst/>
          </a:prstGeom>
          <a:noFill/>
          <a:ln>
            <a:noFill/>
          </a:ln>
        </p:spPr>
      </p:pic>
      <p:pic>
        <p:nvPicPr>
          <p:cNvPr id="152" name="Google Shape;152;p20"/>
          <p:cNvPicPr preferRelativeResize="0"/>
          <p:nvPr/>
        </p:nvPicPr>
        <p:blipFill rotWithShape="1">
          <a:blip r:embed="rId5">
            <a:alphaModFix/>
          </a:blip>
          <a:srcRect/>
          <a:stretch/>
        </p:blipFill>
        <p:spPr>
          <a:xfrm>
            <a:off x="8327515" y="3209720"/>
            <a:ext cx="3307660" cy="1486619"/>
          </a:xfrm>
          <a:prstGeom prst="rect">
            <a:avLst/>
          </a:prstGeom>
          <a:noFill/>
          <a:ln>
            <a:noFill/>
          </a:ln>
        </p:spPr>
      </p:pic>
      <p:sp>
        <p:nvSpPr>
          <p:cNvPr id="153" name="Google Shape;153;p20"/>
          <p:cNvSpPr txBox="1"/>
          <p:nvPr/>
        </p:nvSpPr>
        <p:spPr>
          <a:xfrm>
            <a:off x="4837967" y="4889733"/>
            <a:ext cx="6797200" cy="1486400"/>
          </a:xfrm>
          <a:prstGeom prst="rect">
            <a:avLst/>
          </a:prstGeom>
          <a:noFill/>
          <a:ln>
            <a:noFill/>
          </a:ln>
        </p:spPr>
        <p:txBody>
          <a:bodyPr spcFirstLastPara="1" wrap="square" lIns="121900" tIns="121900" rIns="121900" bIns="121900" anchor="t" anchorCtr="0">
            <a:noAutofit/>
          </a:bodyPr>
          <a:lstStyle/>
          <a:p>
            <a:pPr algn="just">
              <a:spcBef>
                <a:spcPts val="0"/>
              </a:spcBef>
              <a:spcAft>
                <a:spcPts val="0"/>
              </a:spcAft>
              <a:buClr>
                <a:schemeClr val="dk1"/>
              </a:buClr>
            </a:pPr>
            <a:r>
              <a:rPr lang="en" sz="1600" b="1"/>
              <a:t>Сигналите от вътрешния треков детектор, позволяват да се реконструират техните траектории. Големината на закривяване на техните траектории позволяват определянето на техния импулс по формулата r ~ p/B, където r [m] е радиусът на кривината, p [GeV/c] – импулсът на електрона, а B [T] е магнитното поле.  </a:t>
            </a:r>
            <a:endParaRPr/>
          </a:p>
        </p:txBody>
      </p:sp>
      <p:sp>
        <p:nvSpPr>
          <p:cNvPr id="154" name="Google Shape;154;p20"/>
          <p:cNvSpPr txBox="1">
            <a:spLocks noGrp="1"/>
          </p:cNvSpPr>
          <p:nvPr>
            <p:ph type="sldNum" idx="12"/>
          </p:nvPr>
        </p:nvSpPr>
        <p:spPr>
          <a:xfrm>
            <a:off x="11330665" y="6251679"/>
            <a:ext cx="731600" cy="524800"/>
          </a:xfrm>
          <a:prstGeom prst="rect">
            <a:avLst/>
          </a:prstGeom>
        </p:spPr>
        <p:txBody>
          <a:bodyPr spcFirstLastPara="1" vert="horz" wrap="square" lIns="121900" tIns="121900" rIns="121900" bIns="121900" numCol="1" anchor="ctr" anchorCtr="0" compatLnSpc="1">
            <a:prstTxWarp prst="textNoShape">
              <a:avLst/>
            </a:prstTxWarp>
            <a:normAutofit/>
          </a:bodyPr>
          <a:lstStyle/>
          <a:p>
            <a:pPr>
              <a:spcBef>
                <a:spcPts val="0"/>
              </a:spcBef>
              <a:spcAft>
                <a:spcPts val="0"/>
              </a:spcAft>
            </a:pPr>
            <a:fld id="{00000000-1234-1234-1234-123412341234}" type="slidenum">
              <a:rPr lang="en"/>
              <a:pPr>
                <a:spcBef>
                  <a:spcPts val="0"/>
                </a:spcBef>
                <a:spcAft>
                  <a:spcPts val="0"/>
                </a:spcAft>
              </a:pPr>
              <a:t>40</a:t>
            </a:fld>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sp>
        <p:nvSpPr>
          <p:cNvPr id="159" name="Google Shape;159;p21"/>
          <p:cNvSpPr txBox="1">
            <a:spLocks noGrp="1"/>
          </p:cNvSpPr>
          <p:nvPr>
            <p:ph type="title"/>
          </p:nvPr>
        </p:nvSpPr>
        <p:spPr>
          <a:xfrm>
            <a:off x="110800" y="85367"/>
            <a:ext cx="11853200" cy="1078000"/>
          </a:xfrm>
          <a:prstGeom prst="rect">
            <a:avLst/>
          </a:prstGeom>
        </p:spPr>
        <p:txBody>
          <a:bodyPr spcFirstLastPara="1" vert="horz" wrap="square" lIns="121900" tIns="121900" rIns="121900" bIns="121900" numCol="1" anchor="t" anchorCtr="0" compatLnSpc="1">
            <a:prstTxWarp prst="textNoShape">
              <a:avLst/>
            </a:prstTxWarp>
            <a:normAutofit/>
          </a:bodyPr>
          <a:lstStyle/>
          <a:p>
            <a:pPr algn="l"/>
            <a:r>
              <a:rPr lang="en" sz="3200"/>
              <a:t>Определяне на импулс и заряд - Вътрешен треков детектор</a:t>
            </a:r>
            <a:endParaRPr sz="3200"/>
          </a:p>
        </p:txBody>
      </p:sp>
      <p:pic>
        <p:nvPicPr>
          <p:cNvPr id="160" name="Google Shape;160;p21"/>
          <p:cNvPicPr preferRelativeResize="0"/>
          <p:nvPr/>
        </p:nvPicPr>
        <p:blipFill>
          <a:blip r:embed="rId3">
            <a:alphaModFix/>
          </a:blip>
          <a:stretch>
            <a:fillRect/>
          </a:stretch>
        </p:blipFill>
        <p:spPr>
          <a:xfrm>
            <a:off x="1422400" y="858568"/>
            <a:ext cx="9390320" cy="5288233"/>
          </a:xfrm>
          <a:prstGeom prst="rect">
            <a:avLst/>
          </a:prstGeom>
          <a:noFill/>
          <a:ln>
            <a:noFill/>
          </a:ln>
        </p:spPr>
      </p:pic>
      <p:sp>
        <p:nvSpPr>
          <p:cNvPr id="161" name="Google Shape;161;p21"/>
          <p:cNvSpPr txBox="1"/>
          <p:nvPr/>
        </p:nvSpPr>
        <p:spPr>
          <a:xfrm>
            <a:off x="1496167" y="5617467"/>
            <a:ext cx="5603200" cy="316800"/>
          </a:xfrm>
          <a:prstGeom prst="rect">
            <a:avLst/>
          </a:prstGeom>
          <a:noFill/>
          <a:ln>
            <a:noFill/>
          </a:ln>
        </p:spPr>
        <p:txBody>
          <a:bodyPr spcFirstLastPara="1" wrap="square" lIns="121900" tIns="121900" rIns="121900" bIns="121900" anchor="t" anchorCtr="0">
            <a:noAutofit/>
          </a:bodyPr>
          <a:lstStyle/>
          <a:p>
            <a:pPr>
              <a:spcBef>
                <a:spcPts val="0"/>
              </a:spcBef>
              <a:spcAft>
                <a:spcPts val="0"/>
              </a:spcAft>
            </a:pPr>
            <a:r>
              <a:rPr lang="en" b="1" i="1" u="sng">
                <a:solidFill>
                  <a:srgbClr val="FFFFFF"/>
                </a:solidFill>
                <a:hlinkClick r:id="rId4">
                  <a:extLst>
                    <a:ext uri="{A12FA001-AC4F-418D-AE19-62706E023703}">
                      <ahyp:hlinkClr xmlns:ahyp="http://schemas.microsoft.com/office/drawing/2018/hyperlinkcolor" val="tx"/>
                    </a:ext>
                  </a:extLst>
                </a:hlinkClick>
              </a:rPr>
              <a:t>http://cms.cern/detector/identifying-tracks</a:t>
            </a:r>
            <a:endParaRPr b="1" i="1">
              <a:solidFill>
                <a:srgbClr val="FFFFFF"/>
              </a:solidFill>
            </a:endParaRPr>
          </a:p>
          <a:p>
            <a:pPr>
              <a:spcBef>
                <a:spcPts val="0"/>
              </a:spcBef>
              <a:spcAft>
                <a:spcPts val="0"/>
              </a:spcAft>
            </a:pPr>
            <a:endParaRPr b="1" i="1">
              <a:solidFill>
                <a:srgbClr val="FFFFFF"/>
              </a:solidFill>
            </a:endParaRPr>
          </a:p>
        </p:txBody>
      </p:sp>
      <p:sp>
        <p:nvSpPr>
          <p:cNvPr id="162" name="Google Shape;162;p21"/>
          <p:cNvSpPr txBox="1">
            <a:spLocks noGrp="1"/>
          </p:cNvSpPr>
          <p:nvPr>
            <p:ph type="sldNum" idx="12"/>
          </p:nvPr>
        </p:nvSpPr>
        <p:spPr>
          <a:xfrm>
            <a:off x="11330665" y="6251679"/>
            <a:ext cx="731600" cy="524800"/>
          </a:xfrm>
          <a:prstGeom prst="rect">
            <a:avLst/>
          </a:prstGeom>
        </p:spPr>
        <p:txBody>
          <a:bodyPr spcFirstLastPara="1" vert="horz" wrap="square" lIns="121900" tIns="121900" rIns="121900" bIns="121900" numCol="1" anchor="ctr" anchorCtr="0" compatLnSpc="1">
            <a:prstTxWarp prst="textNoShape">
              <a:avLst/>
            </a:prstTxWarp>
            <a:normAutofit/>
          </a:bodyPr>
          <a:lstStyle/>
          <a:p>
            <a:pPr>
              <a:spcBef>
                <a:spcPts val="0"/>
              </a:spcBef>
              <a:spcAft>
                <a:spcPts val="0"/>
              </a:spcAft>
            </a:pPr>
            <a:fld id="{00000000-1234-1234-1234-123412341234}" type="slidenum">
              <a:rPr lang="en"/>
              <a:pPr>
                <a:spcBef>
                  <a:spcPts val="0"/>
                </a:spcBef>
                <a:spcAft>
                  <a:spcPts val="0"/>
                </a:spcAft>
              </a:pPr>
              <a:t>41</a:t>
            </a:fld>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sp>
        <p:nvSpPr>
          <p:cNvPr id="167" name="Google Shape;167;p22"/>
          <p:cNvSpPr txBox="1">
            <a:spLocks noGrp="1"/>
          </p:cNvSpPr>
          <p:nvPr>
            <p:ph type="title"/>
          </p:nvPr>
        </p:nvSpPr>
        <p:spPr>
          <a:xfrm>
            <a:off x="415600" y="593367"/>
            <a:ext cx="11360800" cy="763600"/>
          </a:xfrm>
          <a:prstGeom prst="rect">
            <a:avLst/>
          </a:prstGeom>
        </p:spPr>
        <p:txBody>
          <a:bodyPr spcFirstLastPara="1" vert="horz" wrap="square" lIns="121900" tIns="121900" rIns="121900" bIns="121900" numCol="1" anchor="t" anchorCtr="0" compatLnSpc="1">
            <a:prstTxWarp prst="textNoShape">
              <a:avLst/>
            </a:prstTxWarp>
            <a:normAutofit fontScale="90000"/>
          </a:bodyPr>
          <a:lstStyle/>
          <a:p>
            <a:pPr algn="l"/>
            <a:r>
              <a:rPr lang="en"/>
              <a:t>Измерване на енергия - калориметрична система</a:t>
            </a:r>
            <a:endParaRPr/>
          </a:p>
        </p:txBody>
      </p:sp>
      <p:sp>
        <p:nvSpPr>
          <p:cNvPr id="168" name="Google Shape;168;p22"/>
          <p:cNvSpPr txBox="1">
            <a:spLocks noGrp="1"/>
          </p:cNvSpPr>
          <p:nvPr>
            <p:ph type="sldNum" idx="12"/>
          </p:nvPr>
        </p:nvSpPr>
        <p:spPr>
          <a:xfrm>
            <a:off x="11330665" y="6251679"/>
            <a:ext cx="731600" cy="524800"/>
          </a:xfrm>
          <a:prstGeom prst="rect">
            <a:avLst/>
          </a:prstGeom>
        </p:spPr>
        <p:txBody>
          <a:bodyPr spcFirstLastPara="1" vert="horz" wrap="square" lIns="121900" tIns="121900" rIns="121900" bIns="121900" numCol="1" anchor="ctr" anchorCtr="0" compatLnSpc="1">
            <a:prstTxWarp prst="textNoShape">
              <a:avLst/>
            </a:prstTxWarp>
            <a:normAutofit/>
          </a:bodyPr>
          <a:lstStyle/>
          <a:p>
            <a:pPr>
              <a:spcBef>
                <a:spcPts val="0"/>
              </a:spcBef>
              <a:spcAft>
                <a:spcPts val="0"/>
              </a:spcAft>
            </a:pPr>
            <a:fld id="{00000000-1234-1234-1234-123412341234}" type="slidenum">
              <a:rPr lang="en"/>
              <a:pPr>
                <a:spcBef>
                  <a:spcPts val="0"/>
                </a:spcBef>
                <a:spcAft>
                  <a:spcPts val="0"/>
                </a:spcAft>
              </a:pPr>
              <a:t>42</a:t>
            </a:fld>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sp>
        <p:nvSpPr>
          <p:cNvPr id="173" name="Google Shape;173;p23"/>
          <p:cNvSpPr txBox="1">
            <a:spLocks noGrp="1"/>
          </p:cNvSpPr>
          <p:nvPr>
            <p:ph type="title"/>
          </p:nvPr>
        </p:nvSpPr>
        <p:spPr>
          <a:xfrm>
            <a:off x="375767" y="118600"/>
            <a:ext cx="10804800" cy="1250400"/>
          </a:xfrm>
          <a:prstGeom prst="rect">
            <a:avLst/>
          </a:prstGeom>
        </p:spPr>
        <p:txBody>
          <a:bodyPr spcFirstLastPara="1" vert="horz" wrap="square" lIns="0" tIns="0" rIns="0" bIns="0" numCol="1" anchor="ctr" anchorCtr="0" compatLnSpc="1">
            <a:prstTxWarp prst="textNoShape">
              <a:avLst/>
            </a:prstTxWarp>
            <a:normAutofit/>
          </a:bodyPr>
          <a:lstStyle/>
          <a:p>
            <a:pPr algn="l">
              <a:spcBef>
                <a:spcPts val="0"/>
              </a:spcBef>
              <a:spcAft>
                <a:spcPts val="0"/>
              </a:spcAft>
            </a:pPr>
            <a:r>
              <a:rPr lang="en" sz="3200"/>
              <a:t>Детектиране на електрони, позитрони и фотони</a:t>
            </a:r>
            <a:endParaRPr sz="3200"/>
          </a:p>
          <a:p>
            <a:pPr algn="l">
              <a:spcBef>
                <a:spcPts val="0"/>
              </a:spcBef>
              <a:spcAft>
                <a:spcPts val="0"/>
              </a:spcAft>
            </a:pPr>
            <a:r>
              <a:rPr lang="en" sz="3200"/>
              <a:t>Електромагнитна лавина във вещество</a:t>
            </a:r>
            <a:endParaRPr sz="3200"/>
          </a:p>
        </p:txBody>
      </p:sp>
      <p:pic>
        <p:nvPicPr>
          <p:cNvPr id="174" name="Google Shape;174;p23"/>
          <p:cNvPicPr preferRelativeResize="0"/>
          <p:nvPr/>
        </p:nvPicPr>
        <p:blipFill>
          <a:blip r:embed="rId3">
            <a:alphaModFix/>
          </a:blip>
          <a:stretch>
            <a:fillRect/>
          </a:stretch>
        </p:blipFill>
        <p:spPr>
          <a:xfrm>
            <a:off x="438500" y="2856634"/>
            <a:ext cx="2515968" cy="2000401"/>
          </a:xfrm>
          <a:prstGeom prst="rect">
            <a:avLst/>
          </a:prstGeom>
          <a:noFill/>
          <a:ln>
            <a:noFill/>
          </a:ln>
        </p:spPr>
      </p:pic>
      <p:pic>
        <p:nvPicPr>
          <p:cNvPr id="175" name="Google Shape;175;p23"/>
          <p:cNvPicPr preferRelativeResize="0"/>
          <p:nvPr/>
        </p:nvPicPr>
        <p:blipFill>
          <a:blip r:embed="rId4">
            <a:alphaModFix/>
          </a:blip>
          <a:stretch>
            <a:fillRect/>
          </a:stretch>
        </p:blipFill>
        <p:spPr>
          <a:xfrm>
            <a:off x="277500" y="4648901"/>
            <a:ext cx="2725765" cy="2209033"/>
          </a:xfrm>
          <a:prstGeom prst="rect">
            <a:avLst/>
          </a:prstGeom>
          <a:noFill/>
          <a:ln>
            <a:noFill/>
          </a:ln>
        </p:spPr>
      </p:pic>
      <p:sp>
        <p:nvSpPr>
          <p:cNvPr id="176" name="Google Shape;176;p23"/>
          <p:cNvSpPr txBox="1"/>
          <p:nvPr/>
        </p:nvSpPr>
        <p:spPr>
          <a:xfrm>
            <a:off x="277500" y="1369833"/>
            <a:ext cx="11540400" cy="1486800"/>
          </a:xfrm>
          <a:prstGeom prst="rect">
            <a:avLst/>
          </a:prstGeom>
          <a:noFill/>
          <a:ln>
            <a:noFill/>
          </a:ln>
        </p:spPr>
        <p:txBody>
          <a:bodyPr spcFirstLastPara="1" wrap="square" lIns="121900" tIns="121900" rIns="121900" bIns="121900" anchor="t" anchorCtr="0">
            <a:noAutofit/>
          </a:bodyPr>
          <a:lstStyle/>
          <a:p>
            <a:pPr algn="just">
              <a:lnSpc>
                <a:spcPct val="115000"/>
              </a:lnSpc>
              <a:spcBef>
                <a:spcPts val="0"/>
              </a:spcBef>
              <a:spcAft>
                <a:spcPts val="0"/>
              </a:spcAft>
            </a:pPr>
            <a:r>
              <a:rPr lang="en"/>
              <a:t>Два процеса на загуба на енергия в плътна среда за е± с Е&gt;1GeV или фотони:</a:t>
            </a:r>
            <a:endParaRPr/>
          </a:p>
          <a:p>
            <a:pPr marL="609585" indent="-423323" algn="just">
              <a:lnSpc>
                <a:spcPct val="115000"/>
              </a:lnSpc>
              <a:spcBef>
                <a:spcPts val="0"/>
              </a:spcBef>
              <a:spcAft>
                <a:spcPts val="0"/>
              </a:spcAft>
              <a:buSzPts val="1400"/>
              <a:buChar char="●"/>
            </a:pPr>
            <a:r>
              <a:rPr lang="en"/>
              <a:t>излъчване на фотон от заредена частица (примерно е+ или е-) при движение в полето на ядро от средата</a:t>
            </a:r>
            <a:endParaRPr/>
          </a:p>
          <a:p>
            <a:pPr marL="609585" indent="-423323" algn="just">
              <a:lnSpc>
                <a:spcPct val="115000"/>
              </a:lnSpc>
              <a:spcBef>
                <a:spcPts val="0"/>
              </a:spcBef>
              <a:spcAft>
                <a:spcPts val="0"/>
              </a:spcAft>
              <a:buSzPts val="1400"/>
              <a:buChar char="●"/>
            </a:pPr>
            <a:r>
              <a:rPr lang="en"/>
              <a:t>раждане на е+е- двойки от фотон, в полето на ядро от средата</a:t>
            </a:r>
            <a:endParaRPr/>
          </a:p>
        </p:txBody>
      </p:sp>
      <p:sp>
        <p:nvSpPr>
          <p:cNvPr id="177" name="Google Shape;177;p23"/>
          <p:cNvSpPr txBox="1">
            <a:spLocks noGrp="1"/>
          </p:cNvSpPr>
          <p:nvPr>
            <p:ph type="sldNum" idx="12"/>
          </p:nvPr>
        </p:nvSpPr>
        <p:spPr>
          <a:xfrm>
            <a:off x="11409045" y="6333135"/>
            <a:ext cx="731600" cy="524800"/>
          </a:xfrm>
          <a:prstGeom prst="rect">
            <a:avLst/>
          </a:prstGeom>
        </p:spPr>
        <p:txBody>
          <a:bodyPr spcFirstLastPara="1" vert="horz" wrap="square" lIns="121900" tIns="121900" rIns="121900" bIns="121900" numCol="1" anchor="t" anchorCtr="0" compatLnSpc="1">
            <a:prstTxWarp prst="textNoShape">
              <a:avLst/>
            </a:prstTxWarp>
            <a:normAutofit/>
          </a:bodyPr>
          <a:lstStyle/>
          <a:p>
            <a:pPr>
              <a:spcBef>
                <a:spcPts val="0"/>
              </a:spcBef>
              <a:spcAft>
                <a:spcPts val="0"/>
              </a:spcAft>
            </a:pPr>
            <a:fld id="{00000000-1234-1234-1234-123412341234}" type="slidenum">
              <a:rPr lang="en"/>
              <a:pPr>
                <a:spcBef>
                  <a:spcPts val="0"/>
                </a:spcBef>
                <a:spcAft>
                  <a:spcPts val="0"/>
                </a:spcAft>
              </a:pPr>
              <a:t>43</a:t>
            </a:fld>
            <a:endParaRPr/>
          </a:p>
        </p:txBody>
      </p:sp>
      <p:pic>
        <p:nvPicPr>
          <p:cNvPr id="178" name="Google Shape;178;p23"/>
          <p:cNvPicPr preferRelativeResize="0"/>
          <p:nvPr/>
        </p:nvPicPr>
        <p:blipFill>
          <a:blip r:embed="rId5">
            <a:alphaModFix/>
          </a:blip>
          <a:stretch>
            <a:fillRect/>
          </a:stretch>
        </p:blipFill>
        <p:spPr>
          <a:xfrm>
            <a:off x="3440134" y="3170200"/>
            <a:ext cx="3975733" cy="2493533"/>
          </a:xfrm>
          <a:prstGeom prst="rect">
            <a:avLst/>
          </a:prstGeom>
          <a:noFill/>
          <a:ln>
            <a:noFill/>
          </a:ln>
        </p:spPr>
      </p:pic>
      <p:pic>
        <p:nvPicPr>
          <p:cNvPr id="179" name="Google Shape;179;p23"/>
          <p:cNvPicPr preferRelativeResize="0"/>
          <p:nvPr/>
        </p:nvPicPr>
        <p:blipFill>
          <a:blip r:embed="rId6">
            <a:alphaModFix/>
          </a:blip>
          <a:stretch>
            <a:fillRect/>
          </a:stretch>
        </p:blipFill>
        <p:spPr>
          <a:xfrm>
            <a:off x="8637538" y="2600133"/>
            <a:ext cx="3180367" cy="2382200"/>
          </a:xfrm>
          <a:prstGeom prst="rect">
            <a:avLst/>
          </a:prstGeom>
          <a:noFill/>
          <a:ln>
            <a:noFill/>
          </a:ln>
        </p:spPr>
      </p:pic>
      <p:sp>
        <p:nvSpPr>
          <p:cNvPr id="180" name="Google Shape;180;p23"/>
          <p:cNvSpPr txBox="1"/>
          <p:nvPr/>
        </p:nvSpPr>
        <p:spPr>
          <a:xfrm>
            <a:off x="8288233" y="5267533"/>
            <a:ext cx="3650400" cy="780400"/>
          </a:xfrm>
          <a:prstGeom prst="rect">
            <a:avLst/>
          </a:prstGeom>
          <a:noFill/>
          <a:ln>
            <a:noFill/>
          </a:ln>
        </p:spPr>
        <p:txBody>
          <a:bodyPr spcFirstLastPara="1" wrap="square" lIns="121900" tIns="121900" rIns="121900" bIns="121900" anchor="t" anchorCtr="0">
            <a:noAutofit/>
          </a:bodyPr>
          <a:lstStyle/>
          <a:p>
            <a:pPr>
              <a:spcBef>
                <a:spcPts val="0"/>
              </a:spcBef>
              <a:spcAft>
                <a:spcPts val="0"/>
              </a:spcAft>
            </a:pPr>
            <a:r>
              <a:rPr lang="en" sz="1600" i="1"/>
              <a:t>Кристал от оловен волфрамат и лавинни фотодиоди, използвани в ECAL на CMS</a:t>
            </a:r>
            <a:endParaRPr sz="1600" i="1"/>
          </a:p>
        </p:txBody>
      </p:sp>
      <p:sp>
        <p:nvSpPr>
          <p:cNvPr id="181" name="Google Shape;181;p23"/>
          <p:cNvSpPr txBox="1"/>
          <p:nvPr/>
        </p:nvSpPr>
        <p:spPr>
          <a:xfrm>
            <a:off x="3349367" y="5673067"/>
            <a:ext cx="4469200" cy="1046208"/>
          </a:xfrm>
          <a:prstGeom prst="rect">
            <a:avLst/>
          </a:prstGeom>
          <a:noFill/>
          <a:ln>
            <a:noFill/>
          </a:ln>
        </p:spPr>
        <p:txBody>
          <a:bodyPr spcFirstLastPara="1" wrap="square" lIns="121900" tIns="121900" rIns="121900" bIns="121900" anchor="t" anchorCtr="0">
            <a:spAutoFit/>
          </a:bodyPr>
          <a:lstStyle/>
          <a:p>
            <a:pPr>
              <a:spcBef>
                <a:spcPts val="0"/>
              </a:spcBef>
              <a:spcAft>
                <a:spcPts val="0"/>
              </a:spcAft>
            </a:pPr>
            <a:r>
              <a:rPr lang="en" sz="1733">
                <a:latin typeface="Playfair Display"/>
                <a:ea typeface="Playfair Display"/>
                <a:cs typeface="Playfair Display"/>
                <a:sym typeface="Playfair Display"/>
              </a:rPr>
              <a:t>Енергията на частицата, инициирала лавината е пропорционална на броя изсветени фотони</a:t>
            </a:r>
            <a:endParaRPr sz="1733">
              <a:latin typeface="Playfair Display"/>
              <a:ea typeface="Playfair Display"/>
              <a:cs typeface="Playfair Display"/>
              <a:sym typeface="Playfair Display"/>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pic>
        <p:nvPicPr>
          <p:cNvPr id="186" name="Google Shape;186;p24"/>
          <p:cNvPicPr preferRelativeResize="0"/>
          <p:nvPr/>
        </p:nvPicPr>
        <p:blipFill>
          <a:blip r:embed="rId3">
            <a:alphaModFix/>
          </a:blip>
          <a:stretch>
            <a:fillRect/>
          </a:stretch>
        </p:blipFill>
        <p:spPr>
          <a:xfrm>
            <a:off x="3506133" y="4074601"/>
            <a:ext cx="3548768" cy="2661567"/>
          </a:xfrm>
          <a:prstGeom prst="rect">
            <a:avLst/>
          </a:prstGeom>
          <a:noFill/>
          <a:ln>
            <a:noFill/>
          </a:ln>
        </p:spPr>
      </p:pic>
      <p:pic>
        <p:nvPicPr>
          <p:cNvPr id="187" name="Google Shape;187;p24"/>
          <p:cNvPicPr preferRelativeResize="0"/>
          <p:nvPr/>
        </p:nvPicPr>
        <p:blipFill>
          <a:blip r:embed="rId4">
            <a:alphaModFix/>
          </a:blip>
          <a:stretch>
            <a:fillRect/>
          </a:stretch>
        </p:blipFill>
        <p:spPr>
          <a:xfrm>
            <a:off x="203200" y="203201"/>
            <a:ext cx="6350000" cy="4254500"/>
          </a:xfrm>
          <a:prstGeom prst="rect">
            <a:avLst/>
          </a:prstGeom>
          <a:noFill/>
          <a:ln>
            <a:noFill/>
          </a:ln>
        </p:spPr>
      </p:pic>
      <p:pic>
        <p:nvPicPr>
          <p:cNvPr id="188" name="Google Shape;188;p24"/>
          <p:cNvPicPr preferRelativeResize="0"/>
          <p:nvPr/>
        </p:nvPicPr>
        <p:blipFill>
          <a:blip r:embed="rId5">
            <a:alphaModFix/>
          </a:blip>
          <a:stretch>
            <a:fillRect/>
          </a:stretch>
        </p:blipFill>
        <p:spPr>
          <a:xfrm>
            <a:off x="6756401" y="203201"/>
            <a:ext cx="5161281" cy="6451601"/>
          </a:xfrm>
          <a:prstGeom prst="rect">
            <a:avLst/>
          </a:prstGeom>
          <a:noFill/>
          <a:ln>
            <a:noFill/>
          </a:ln>
        </p:spPr>
      </p:pic>
      <p:sp>
        <p:nvSpPr>
          <p:cNvPr id="189" name="Google Shape;189;p24"/>
          <p:cNvSpPr txBox="1"/>
          <p:nvPr/>
        </p:nvSpPr>
        <p:spPr>
          <a:xfrm>
            <a:off x="168400" y="4634933"/>
            <a:ext cx="3337600" cy="1571200"/>
          </a:xfrm>
          <a:prstGeom prst="rect">
            <a:avLst/>
          </a:prstGeom>
          <a:noFill/>
          <a:ln>
            <a:noFill/>
          </a:ln>
        </p:spPr>
        <p:txBody>
          <a:bodyPr spcFirstLastPara="1" wrap="square" lIns="121900" tIns="121900" rIns="121900" bIns="121900" anchor="t" anchorCtr="0">
            <a:noAutofit/>
          </a:bodyPr>
          <a:lstStyle/>
          <a:p>
            <a:pPr>
              <a:spcBef>
                <a:spcPts val="0"/>
              </a:spcBef>
              <a:spcAft>
                <a:spcPts val="0"/>
              </a:spcAft>
            </a:pPr>
            <a:r>
              <a:rPr lang="en" i="1"/>
              <a:t>ECAL - електромагнитен калориметър на CMS</a:t>
            </a:r>
            <a:endParaRPr i="1"/>
          </a:p>
          <a:p>
            <a:pPr>
              <a:spcBef>
                <a:spcPts val="0"/>
              </a:spcBef>
              <a:spcAft>
                <a:spcPts val="0"/>
              </a:spcAft>
            </a:pPr>
            <a:r>
              <a:rPr lang="en" i="1"/>
              <a:t>(в ляво)</a:t>
            </a:r>
            <a:endParaRPr i="1"/>
          </a:p>
          <a:p>
            <a:pPr>
              <a:spcBef>
                <a:spcPts val="0"/>
              </a:spcBef>
              <a:spcAft>
                <a:spcPts val="0"/>
              </a:spcAft>
            </a:pPr>
            <a:r>
              <a:rPr lang="en" i="1"/>
              <a:t>HCAL - адронен калориметър на CMS</a:t>
            </a:r>
            <a:endParaRPr i="1"/>
          </a:p>
          <a:p>
            <a:pPr>
              <a:spcBef>
                <a:spcPts val="0"/>
              </a:spcBef>
              <a:spcAft>
                <a:spcPts val="0"/>
              </a:spcAft>
            </a:pPr>
            <a:r>
              <a:rPr lang="en" i="1"/>
              <a:t>(в дясно)</a:t>
            </a:r>
            <a:endParaRPr i="1"/>
          </a:p>
        </p:txBody>
      </p:sp>
      <p:sp>
        <p:nvSpPr>
          <p:cNvPr id="190" name="Google Shape;190;p24"/>
          <p:cNvSpPr txBox="1">
            <a:spLocks noGrp="1"/>
          </p:cNvSpPr>
          <p:nvPr>
            <p:ph type="sldNum" idx="12"/>
          </p:nvPr>
        </p:nvSpPr>
        <p:spPr>
          <a:xfrm>
            <a:off x="11409045" y="6333135"/>
            <a:ext cx="731600" cy="524800"/>
          </a:xfrm>
          <a:prstGeom prst="rect">
            <a:avLst/>
          </a:prstGeom>
        </p:spPr>
        <p:txBody>
          <a:bodyPr spcFirstLastPara="1" vert="horz" wrap="square" lIns="121900" tIns="121900" rIns="121900" bIns="121900" numCol="1" anchor="t" anchorCtr="0" compatLnSpc="1">
            <a:prstTxWarp prst="textNoShape">
              <a:avLst/>
            </a:prstTxWarp>
            <a:normAutofit/>
          </a:bodyPr>
          <a:lstStyle/>
          <a:p>
            <a:pPr>
              <a:spcBef>
                <a:spcPts val="0"/>
              </a:spcBef>
              <a:spcAft>
                <a:spcPts val="0"/>
              </a:spcAft>
            </a:pPr>
            <a:fld id="{00000000-1234-1234-1234-123412341234}" type="slidenum">
              <a:rPr lang="en"/>
              <a:pPr>
                <a:spcBef>
                  <a:spcPts val="0"/>
                </a:spcBef>
                <a:spcAft>
                  <a:spcPts val="0"/>
                </a:spcAft>
              </a:pPr>
              <a:t>44</a:t>
            </a:fld>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194"/>
        <p:cNvGrpSpPr/>
        <p:nvPr/>
      </p:nvGrpSpPr>
      <p:grpSpPr>
        <a:xfrm>
          <a:off x="0" y="0"/>
          <a:ext cx="0" cy="0"/>
          <a:chOff x="0" y="0"/>
          <a:chExt cx="0" cy="0"/>
        </a:xfrm>
      </p:grpSpPr>
      <p:sp>
        <p:nvSpPr>
          <p:cNvPr id="195" name="Google Shape;195;p25"/>
          <p:cNvSpPr txBox="1">
            <a:spLocks noGrp="1"/>
          </p:cNvSpPr>
          <p:nvPr>
            <p:ph type="sldNum" idx="12"/>
          </p:nvPr>
        </p:nvSpPr>
        <p:spPr>
          <a:xfrm>
            <a:off x="11409045" y="6333135"/>
            <a:ext cx="731600" cy="524800"/>
          </a:xfrm>
          <a:prstGeom prst="rect">
            <a:avLst/>
          </a:prstGeom>
        </p:spPr>
        <p:txBody>
          <a:bodyPr spcFirstLastPara="1" vert="horz" wrap="square" lIns="121900" tIns="121900" rIns="121900" bIns="121900" numCol="1" anchor="t" anchorCtr="0" compatLnSpc="1">
            <a:prstTxWarp prst="textNoShape">
              <a:avLst/>
            </a:prstTxWarp>
            <a:normAutofit/>
          </a:bodyPr>
          <a:lstStyle/>
          <a:p>
            <a:pPr>
              <a:spcBef>
                <a:spcPts val="0"/>
              </a:spcBef>
              <a:spcAft>
                <a:spcPts val="0"/>
              </a:spcAft>
            </a:pPr>
            <a:fld id="{00000000-1234-1234-1234-123412341234}" type="slidenum">
              <a:rPr lang="en"/>
              <a:pPr>
                <a:spcBef>
                  <a:spcPts val="0"/>
                </a:spcBef>
                <a:spcAft>
                  <a:spcPts val="0"/>
                </a:spcAft>
              </a:pPr>
              <a:t>45</a:t>
            </a:fld>
            <a:endParaRPr/>
          </a:p>
        </p:txBody>
      </p:sp>
      <p:pic>
        <p:nvPicPr>
          <p:cNvPr id="196" name="Google Shape;196;p25"/>
          <p:cNvPicPr preferRelativeResize="0"/>
          <p:nvPr/>
        </p:nvPicPr>
        <p:blipFill>
          <a:blip r:embed="rId3">
            <a:alphaModFix/>
          </a:blip>
          <a:stretch>
            <a:fillRect/>
          </a:stretch>
        </p:blipFill>
        <p:spPr>
          <a:xfrm>
            <a:off x="206500" y="1116085"/>
            <a:ext cx="11785597" cy="4613972"/>
          </a:xfrm>
          <a:prstGeom prst="rect">
            <a:avLst/>
          </a:prstGeom>
          <a:noFill/>
          <a:ln>
            <a:noFill/>
          </a:ln>
        </p:spPr>
      </p:pic>
      <p:sp>
        <p:nvSpPr>
          <p:cNvPr id="197" name="Google Shape;197;p25"/>
          <p:cNvSpPr/>
          <p:nvPr/>
        </p:nvSpPr>
        <p:spPr>
          <a:xfrm>
            <a:off x="5380133" y="3124867"/>
            <a:ext cx="1407600" cy="598800"/>
          </a:xfrm>
          <a:prstGeom prst="rect">
            <a:avLst/>
          </a:prstGeom>
          <a:noFill/>
          <a:ln w="19050" cap="flat" cmpd="sng">
            <a:solidFill>
              <a:srgbClr val="FFFFFF"/>
            </a:solidFill>
            <a:prstDash val="dot"/>
            <a:round/>
            <a:headEnd type="none" w="sm" len="sm"/>
            <a:tailEnd type="none" w="sm" len="sm"/>
          </a:ln>
        </p:spPr>
        <p:txBody>
          <a:bodyPr spcFirstLastPara="1" wrap="square" lIns="121900" tIns="121900" rIns="121900" bIns="121900" anchor="ctr" anchorCtr="0">
            <a:noAutofit/>
          </a:bodyPr>
          <a:lstStyle/>
          <a:p>
            <a:pPr>
              <a:spcBef>
                <a:spcPts val="0"/>
              </a:spcBef>
              <a:spcAft>
                <a:spcPts val="0"/>
              </a:spcAft>
            </a:pPr>
            <a:endParaRPr/>
          </a:p>
        </p:txBody>
      </p:sp>
      <p:sp>
        <p:nvSpPr>
          <p:cNvPr id="198" name="Google Shape;198;p25"/>
          <p:cNvSpPr txBox="1"/>
          <p:nvPr/>
        </p:nvSpPr>
        <p:spPr>
          <a:xfrm>
            <a:off x="5074000" y="1960467"/>
            <a:ext cx="1900800" cy="457200"/>
          </a:xfrm>
          <a:prstGeom prst="rect">
            <a:avLst/>
          </a:prstGeom>
          <a:noFill/>
          <a:ln>
            <a:noFill/>
          </a:ln>
        </p:spPr>
        <p:txBody>
          <a:bodyPr spcFirstLastPara="1" wrap="square" lIns="121900" tIns="121900" rIns="121900" bIns="121900" anchor="t" anchorCtr="0">
            <a:noAutofit/>
          </a:bodyPr>
          <a:lstStyle/>
          <a:p>
            <a:pPr algn="ctr">
              <a:spcBef>
                <a:spcPts val="0"/>
              </a:spcBef>
              <a:spcAft>
                <a:spcPts val="0"/>
              </a:spcAft>
            </a:pPr>
            <a:r>
              <a:rPr lang="en" sz="1600">
                <a:solidFill>
                  <a:srgbClr val="FFFFFF"/>
                </a:solidFill>
              </a:rPr>
              <a:t>Pixel &amp; tracker</a:t>
            </a:r>
            <a:endParaRPr sz="1600">
              <a:solidFill>
                <a:srgbClr val="FFFFFF"/>
              </a:solidFill>
            </a:endParaRPr>
          </a:p>
        </p:txBody>
      </p:sp>
      <p:cxnSp>
        <p:nvCxnSpPr>
          <p:cNvPr id="199" name="Google Shape;199;p25"/>
          <p:cNvCxnSpPr/>
          <p:nvPr/>
        </p:nvCxnSpPr>
        <p:spPr>
          <a:xfrm>
            <a:off x="6024400" y="2316067"/>
            <a:ext cx="59600" cy="707200"/>
          </a:xfrm>
          <a:prstGeom prst="straightConnector1">
            <a:avLst/>
          </a:prstGeom>
          <a:noFill/>
          <a:ln w="9525" cap="flat" cmpd="sng">
            <a:solidFill>
              <a:srgbClr val="FFFFFF"/>
            </a:solidFill>
            <a:prstDash val="solid"/>
            <a:round/>
            <a:headEnd type="none" w="med" len="med"/>
            <a:tailEnd type="triangle" w="med" len="med"/>
          </a:ln>
        </p:spPr>
      </p:cxnSp>
      <p:sp>
        <p:nvSpPr>
          <p:cNvPr id="200" name="Google Shape;200;p25"/>
          <p:cNvSpPr txBox="1"/>
          <p:nvPr/>
        </p:nvSpPr>
        <p:spPr>
          <a:xfrm>
            <a:off x="5223700" y="4505833"/>
            <a:ext cx="1751200" cy="355600"/>
          </a:xfrm>
          <a:prstGeom prst="rect">
            <a:avLst/>
          </a:prstGeom>
          <a:noFill/>
          <a:ln>
            <a:noFill/>
          </a:ln>
        </p:spPr>
        <p:txBody>
          <a:bodyPr spcFirstLastPara="1" wrap="square" lIns="121900" tIns="121900" rIns="121900" bIns="121900" anchor="t" anchorCtr="0">
            <a:noAutofit/>
          </a:bodyPr>
          <a:lstStyle/>
          <a:p>
            <a:pPr algn="ctr">
              <a:spcBef>
                <a:spcPts val="0"/>
              </a:spcBef>
              <a:spcAft>
                <a:spcPts val="0"/>
              </a:spcAft>
            </a:pPr>
            <a:r>
              <a:rPr lang="en">
                <a:solidFill>
                  <a:srgbClr val="4A86E8"/>
                </a:solidFill>
              </a:rPr>
              <a:t>ECAL-+</a:t>
            </a:r>
            <a:endParaRPr>
              <a:solidFill>
                <a:srgbClr val="4A86E8"/>
              </a:solidFill>
            </a:endParaRPr>
          </a:p>
        </p:txBody>
      </p:sp>
      <p:cxnSp>
        <p:nvCxnSpPr>
          <p:cNvPr id="201" name="Google Shape;201;p25"/>
          <p:cNvCxnSpPr/>
          <p:nvPr/>
        </p:nvCxnSpPr>
        <p:spPr>
          <a:xfrm rot="10800000" flipH="1">
            <a:off x="6679533" y="3843900"/>
            <a:ext cx="216400" cy="842400"/>
          </a:xfrm>
          <a:prstGeom prst="straightConnector1">
            <a:avLst/>
          </a:prstGeom>
          <a:noFill/>
          <a:ln w="9525" cap="flat" cmpd="sng">
            <a:solidFill>
              <a:srgbClr val="007FFF"/>
            </a:solidFill>
            <a:prstDash val="solid"/>
            <a:round/>
            <a:headEnd type="none" w="med" len="med"/>
            <a:tailEnd type="triangle" w="med" len="med"/>
          </a:ln>
        </p:spPr>
      </p:cxnSp>
      <p:cxnSp>
        <p:nvCxnSpPr>
          <p:cNvPr id="202" name="Google Shape;202;p25"/>
          <p:cNvCxnSpPr/>
          <p:nvPr/>
        </p:nvCxnSpPr>
        <p:spPr>
          <a:xfrm rot="10800000">
            <a:off x="5296000" y="3820367"/>
            <a:ext cx="348800" cy="890000"/>
          </a:xfrm>
          <a:prstGeom prst="straightConnector1">
            <a:avLst/>
          </a:prstGeom>
          <a:noFill/>
          <a:ln w="9525" cap="flat" cmpd="sng">
            <a:solidFill>
              <a:srgbClr val="007FFF"/>
            </a:solidFill>
            <a:prstDash val="solid"/>
            <a:round/>
            <a:headEnd type="none" w="med" len="med"/>
            <a:tailEnd type="triangle" w="med" len="med"/>
          </a:ln>
        </p:spPr>
      </p:cxnSp>
      <p:sp>
        <p:nvSpPr>
          <p:cNvPr id="203" name="Google Shape;203;p25"/>
          <p:cNvSpPr txBox="1"/>
          <p:nvPr/>
        </p:nvSpPr>
        <p:spPr>
          <a:xfrm>
            <a:off x="4207700" y="1457833"/>
            <a:ext cx="1751200" cy="355600"/>
          </a:xfrm>
          <a:prstGeom prst="rect">
            <a:avLst/>
          </a:prstGeom>
          <a:noFill/>
          <a:ln>
            <a:noFill/>
          </a:ln>
        </p:spPr>
        <p:txBody>
          <a:bodyPr spcFirstLastPara="1" wrap="square" lIns="121900" tIns="121900" rIns="121900" bIns="121900" anchor="t" anchorCtr="0">
            <a:noAutofit/>
          </a:bodyPr>
          <a:lstStyle/>
          <a:p>
            <a:pPr algn="ctr">
              <a:spcBef>
                <a:spcPts val="0"/>
              </a:spcBef>
              <a:spcAft>
                <a:spcPts val="0"/>
              </a:spcAft>
            </a:pPr>
            <a:r>
              <a:rPr lang="en">
                <a:solidFill>
                  <a:srgbClr val="FF9900"/>
                </a:solidFill>
              </a:rPr>
              <a:t>HCAL-</a:t>
            </a:r>
            <a:endParaRPr>
              <a:solidFill>
                <a:srgbClr val="FF9900"/>
              </a:solidFill>
            </a:endParaRPr>
          </a:p>
        </p:txBody>
      </p:sp>
      <p:cxnSp>
        <p:nvCxnSpPr>
          <p:cNvPr id="204" name="Google Shape;204;p25"/>
          <p:cNvCxnSpPr>
            <a:stCxn id="203" idx="2"/>
          </p:cNvCxnSpPr>
          <p:nvPr/>
        </p:nvCxnSpPr>
        <p:spPr>
          <a:xfrm flipH="1">
            <a:off x="5007300" y="1813433"/>
            <a:ext cx="76000" cy="827600"/>
          </a:xfrm>
          <a:prstGeom prst="straightConnector1">
            <a:avLst/>
          </a:prstGeom>
          <a:noFill/>
          <a:ln w="9525" cap="flat" cmpd="sng">
            <a:solidFill>
              <a:srgbClr val="FF9900"/>
            </a:solidFill>
            <a:prstDash val="solid"/>
            <a:round/>
            <a:headEnd type="none" w="med" len="med"/>
            <a:tailEnd type="triangle" w="med" len="med"/>
          </a:ln>
        </p:spPr>
      </p:cxnSp>
      <p:sp>
        <p:nvSpPr>
          <p:cNvPr id="205" name="Google Shape;205;p25"/>
          <p:cNvSpPr txBox="1"/>
          <p:nvPr/>
        </p:nvSpPr>
        <p:spPr>
          <a:xfrm>
            <a:off x="6341300" y="1457833"/>
            <a:ext cx="1751200" cy="355600"/>
          </a:xfrm>
          <a:prstGeom prst="rect">
            <a:avLst/>
          </a:prstGeom>
          <a:noFill/>
          <a:ln>
            <a:noFill/>
          </a:ln>
        </p:spPr>
        <p:txBody>
          <a:bodyPr spcFirstLastPara="1" wrap="square" lIns="121900" tIns="121900" rIns="121900" bIns="121900" anchor="t" anchorCtr="0">
            <a:noAutofit/>
          </a:bodyPr>
          <a:lstStyle/>
          <a:p>
            <a:pPr algn="ctr">
              <a:spcBef>
                <a:spcPts val="0"/>
              </a:spcBef>
              <a:spcAft>
                <a:spcPts val="0"/>
              </a:spcAft>
            </a:pPr>
            <a:r>
              <a:rPr lang="en">
                <a:solidFill>
                  <a:srgbClr val="FF9900"/>
                </a:solidFill>
              </a:rPr>
              <a:t>HCAL+</a:t>
            </a:r>
            <a:endParaRPr>
              <a:solidFill>
                <a:srgbClr val="FF9900"/>
              </a:solidFill>
            </a:endParaRPr>
          </a:p>
        </p:txBody>
      </p:sp>
      <p:cxnSp>
        <p:nvCxnSpPr>
          <p:cNvPr id="206" name="Google Shape;206;p25"/>
          <p:cNvCxnSpPr>
            <a:stCxn id="205" idx="2"/>
          </p:cNvCxnSpPr>
          <p:nvPr/>
        </p:nvCxnSpPr>
        <p:spPr>
          <a:xfrm>
            <a:off x="7216900" y="1813433"/>
            <a:ext cx="25600" cy="929200"/>
          </a:xfrm>
          <a:prstGeom prst="straightConnector1">
            <a:avLst/>
          </a:prstGeom>
          <a:noFill/>
          <a:ln w="9525" cap="flat" cmpd="sng">
            <a:solidFill>
              <a:srgbClr val="FF9900"/>
            </a:solidFill>
            <a:prstDash val="solid"/>
            <a:round/>
            <a:headEnd type="none" w="med" len="med"/>
            <a:tailEnd type="triangle" w="med" len="med"/>
          </a:ln>
        </p:spPr>
      </p:cxnSp>
      <p:sp>
        <p:nvSpPr>
          <p:cNvPr id="207" name="Google Shape;207;p25"/>
          <p:cNvSpPr txBox="1"/>
          <p:nvPr/>
        </p:nvSpPr>
        <p:spPr>
          <a:xfrm>
            <a:off x="729233" y="3148933"/>
            <a:ext cx="2140400" cy="355600"/>
          </a:xfrm>
          <a:prstGeom prst="rect">
            <a:avLst/>
          </a:prstGeom>
          <a:noFill/>
          <a:ln>
            <a:noFill/>
          </a:ln>
        </p:spPr>
        <p:txBody>
          <a:bodyPr spcFirstLastPara="1" wrap="square" lIns="121900" tIns="121900" rIns="121900" bIns="121900" anchor="t" anchorCtr="0">
            <a:noAutofit/>
          </a:bodyPr>
          <a:lstStyle/>
          <a:p>
            <a:pPr algn="ctr">
              <a:spcBef>
                <a:spcPts val="0"/>
              </a:spcBef>
              <a:spcAft>
                <a:spcPts val="0"/>
              </a:spcAft>
            </a:pPr>
            <a:r>
              <a:rPr lang="en">
                <a:solidFill>
                  <a:srgbClr val="FF9900"/>
                </a:solidFill>
              </a:rPr>
              <a:t>HCAL Forward -</a:t>
            </a:r>
            <a:endParaRPr>
              <a:solidFill>
                <a:srgbClr val="FF9900"/>
              </a:solidFill>
            </a:endParaRPr>
          </a:p>
        </p:txBody>
      </p:sp>
      <p:sp>
        <p:nvSpPr>
          <p:cNvPr id="208" name="Google Shape;208;p25"/>
          <p:cNvSpPr txBox="1"/>
          <p:nvPr/>
        </p:nvSpPr>
        <p:spPr>
          <a:xfrm>
            <a:off x="9365233" y="3148933"/>
            <a:ext cx="2140400" cy="355600"/>
          </a:xfrm>
          <a:prstGeom prst="rect">
            <a:avLst/>
          </a:prstGeom>
          <a:noFill/>
          <a:ln>
            <a:noFill/>
          </a:ln>
        </p:spPr>
        <p:txBody>
          <a:bodyPr spcFirstLastPara="1" wrap="square" lIns="121900" tIns="121900" rIns="121900" bIns="121900" anchor="t" anchorCtr="0">
            <a:noAutofit/>
          </a:bodyPr>
          <a:lstStyle/>
          <a:p>
            <a:pPr algn="ctr">
              <a:spcBef>
                <a:spcPts val="0"/>
              </a:spcBef>
              <a:spcAft>
                <a:spcPts val="0"/>
              </a:spcAft>
            </a:pPr>
            <a:r>
              <a:rPr lang="en">
                <a:solidFill>
                  <a:srgbClr val="FF9900"/>
                </a:solidFill>
              </a:rPr>
              <a:t>HCAL Forward +</a:t>
            </a:r>
            <a:endParaRPr>
              <a:solidFill>
                <a:srgbClr val="FF9900"/>
              </a:solidFill>
            </a:endParaRPr>
          </a:p>
        </p:txBody>
      </p:sp>
      <p:sp>
        <p:nvSpPr>
          <p:cNvPr id="209" name="Google Shape;209;p25"/>
          <p:cNvSpPr txBox="1"/>
          <p:nvPr/>
        </p:nvSpPr>
        <p:spPr>
          <a:xfrm>
            <a:off x="3090100" y="1661033"/>
            <a:ext cx="1751200" cy="355600"/>
          </a:xfrm>
          <a:prstGeom prst="rect">
            <a:avLst/>
          </a:prstGeom>
          <a:noFill/>
          <a:ln>
            <a:noFill/>
          </a:ln>
        </p:spPr>
        <p:txBody>
          <a:bodyPr spcFirstLastPara="1" wrap="square" lIns="121900" tIns="121900" rIns="121900" bIns="121900" anchor="t" anchorCtr="0">
            <a:noAutofit/>
          </a:bodyPr>
          <a:lstStyle/>
          <a:p>
            <a:pPr algn="ctr">
              <a:spcBef>
                <a:spcPts val="0"/>
              </a:spcBef>
              <a:spcAft>
                <a:spcPts val="0"/>
              </a:spcAft>
            </a:pPr>
            <a:r>
              <a:rPr lang="en">
                <a:solidFill>
                  <a:srgbClr val="FF9900"/>
                </a:solidFill>
              </a:rPr>
              <a:t>CSC &amp; RPC -</a:t>
            </a:r>
            <a:endParaRPr>
              <a:solidFill>
                <a:srgbClr val="FF9900"/>
              </a:solidFill>
            </a:endParaRPr>
          </a:p>
        </p:txBody>
      </p:sp>
      <p:sp>
        <p:nvSpPr>
          <p:cNvPr id="210" name="Google Shape;210;p25"/>
          <p:cNvSpPr txBox="1"/>
          <p:nvPr/>
        </p:nvSpPr>
        <p:spPr>
          <a:xfrm>
            <a:off x="7865300" y="1661033"/>
            <a:ext cx="1751200" cy="355600"/>
          </a:xfrm>
          <a:prstGeom prst="rect">
            <a:avLst/>
          </a:prstGeom>
          <a:noFill/>
          <a:ln>
            <a:noFill/>
          </a:ln>
        </p:spPr>
        <p:txBody>
          <a:bodyPr spcFirstLastPara="1" wrap="square" lIns="121900" tIns="121900" rIns="121900" bIns="121900" anchor="t" anchorCtr="0">
            <a:noAutofit/>
          </a:bodyPr>
          <a:lstStyle/>
          <a:p>
            <a:pPr algn="ctr">
              <a:spcBef>
                <a:spcPts val="0"/>
              </a:spcBef>
              <a:spcAft>
                <a:spcPts val="0"/>
              </a:spcAft>
            </a:pPr>
            <a:r>
              <a:rPr lang="en">
                <a:solidFill>
                  <a:srgbClr val="FF9900"/>
                </a:solidFill>
              </a:rPr>
              <a:t>CSC &amp; RPC +</a:t>
            </a:r>
            <a:endParaRPr>
              <a:solidFill>
                <a:srgbClr val="FF9900"/>
              </a:solidFill>
            </a:endParaRPr>
          </a:p>
        </p:txBody>
      </p:sp>
      <p:sp>
        <p:nvSpPr>
          <p:cNvPr id="211" name="Google Shape;211;p25"/>
          <p:cNvSpPr txBox="1"/>
          <p:nvPr/>
        </p:nvSpPr>
        <p:spPr>
          <a:xfrm>
            <a:off x="609600" y="5889467"/>
            <a:ext cx="11070800" cy="252800"/>
          </a:xfrm>
          <a:prstGeom prst="rect">
            <a:avLst/>
          </a:prstGeom>
          <a:noFill/>
          <a:ln>
            <a:noFill/>
          </a:ln>
        </p:spPr>
        <p:txBody>
          <a:bodyPr spcFirstLastPara="1" wrap="square" lIns="121900" tIns="121900" rIns="121900" bIns="121900" anchor="t" anchorCtr="0">
            <a:noAutofit/>
          </a:bodyPr>
          <a:lstStyle/>
          <a:p>
            <a:pPr>
              <a:spcBef>
                <a:spcPts val="0"/>
              </a:spcBef>
              <a:spcAft>
                <a:spcPts val="0"/>
              </a:spcAft>
            </a:pPr>
            <a:r>
              <a:rPr lang="en" sz="1600"/>
              <a:t>Забележка: не са показани всички детекторни слоеве, за да не се претрупва фигурата.</a:t>
            </a:r>
            <a:endParaRPr sz="160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215"/>
        <p:cNvGrpSpPr/>
        <p:nvPr/>
      </p:nvGrpSpPr>
      <p:grpSpPr>
        <a:xfrm>
          <a:off x="0" y="0"/>
          <a:ext cx="0" cy="0"/>
          <a:chOff x="0" y="0"/>
          <a:chExt cx="0" cy="0"/>
        </a:xfrm>
      </p:grpSpPr>
      <p:sp>
        <p:nvSpPr>
          <p:cNvPr id="216" name="Google Shape;216;p26"/>
          <p:cNvSpPr txBox="1">
            <a:spLocks noGrp="1"/>
          </p:cNvSpPr>
          <p:nvPr>
            <p:ph type="title"/>
          </p:nvPr>
        </p:nvSpPr>
        <p:spPr>
          <a:xfrm>
            <a:off x="375767" y="118600"/>
            <a:ext cx="10804800" cy="1250400"/>
          </a:xfrm>
          <a:prstGeom prst="rect">
            <a:avLst/>
          </a:prstGeom>
        </p:spPr>
        <p:txBody>
          <a:bodyPr spcFirstLastPara="1" vert="horz" wrap="square" lIns="0" tIns="0" rIns="0" bIns="0" numCol="1" anchor="ctr" anchorCtr="0" compatLnSpc="1">
            <a:prstTxWarp prst="textNoShape">
              <a:avLst/>
            </a:prstTxWarp>
            <a:normAutofit/>
          </a:bodyPr>
          <a:lstStyle/>
          <a:p>
            <a:pPr algn="l">
              <a:spcBef>
                <a:spcPts val="0"/>
              </a:spcBef>
              <a:spcAft>
                <a:spcPts val="0"/>
              </a:spcAft>
            </a:pPr>
            <a:r>
              <a:rPr lang="en"/>
              <a:t>Калориметрична система</a:t>
            </a:r>
            <a:endParaRPr/>
          </a:p>
          <a:p>
            <a:pPr algn="l">
              <a:spcBef>
                <a:spcPts val="0"/>
              </a:spcBef>
              <a:spcAft>
                <a:spcPts val="0"/>
              </a:spcAft>
            </a:pPr>
            <a:r>
              <a:rPr lang="en" sz="3200"/>
              <a:t>ектромагнитен (ECAL) и адронен калориметър (HCAL)</a:t>
            </a:r>
            <a:endParaRPr sz="3200"/>
          </a:p>
        </p:txBody>
      </p:sp>
      <p:pic>
        <p:nvPicPr>
          <p:cNvPr id="217" name="Google Shape;217;p26"/>
          <p:cNvPicPr preferRelativeResize="0"/>
          <p:nvPr/>
        </p:nvPicPr>
        <p:blipFill>
          <a:blip r:embed="rId3">
            <a:alphaModFix/>
          </a:blip>
          <a:stretch>
            <a:fillRect/>
          </a:stretch>
        </p:blipFill>
        <p:spPr>
          <a:xfrm>
            <a:off x="304801" y="1309468"/>
            <a:ext cx="9469332" cy="5408433"/>
          </a:xfrm>
          <a:prstGeom prst="rect">
            <a:avLst/>
          </a:prstGeom>
          <a:noFill/>
          <a:ln>
            <a:noFill/>
          </a:ln>
        </p:spPr>
      </p:pic>
      <p:pic>
        <p:nvPicPr>
          <p:cNvPr id="218" name="Google Shape;218;p26"/>
          <p:cNvPicPr preferRelativeResize="0"/>
          <p:nvPr/>
        </p:nvPicPr>
        <p:blipFill>
          <a:blip r:embed="rId4">
            <a:alphaModFix/>
          </a:blip>
          <a:stretch>
            <a:fillRect/>
          </a:stretch>
        </p:blipFill>
        <p:spPr>
          <a:xfrm>
            <a:off x="8894300" y="4103198"/>
            <a:ext cx="3062133" cy="2523133"/>
          </a:xfrm>
          <a:prstGeom prst="rect">
            <a:avLst/>
          </a:prstGeom>
          <a:noFill/>
          <a:ln>
            <a:noFill/>
          </a:ln>
        </p:spPr>
      </p:pic>
      <p:sp>
        <p:nvSpPr>
          <p:cNvPr id="219" name="Google Shape;219;p26"/>
          <p:cNvSpPr txBox="1">
            <a:spLocks noGrp="1"/>
          </p:cNvSpPr>
          <p:nvPr>
            <p:ph type="sldNum" idx="12"/>
          </p:nvPr>
        </p:nvSpPr>
        <p:spPr>
          <a:xfrm>
            <a:off x="11409045" y="6333135"/>
            <a:ext cx="731600" cy="524800"/>
          </a:xfrm>
          <a:prstGeom prst="rect">
            <a:avLst/>
          </a:prstGeom>
        </p:spPr>
        <p:txBody>
          <a:bodyPr spcFirstLastPara="1" vert="horz" wrap="square" lIns="121900" tIns="121900" rIns="121900" bIns="121900" numCol="1" anchor="t" anchorCtr="0" compatLnSpc="1">
            <a:prstTxWarp prst="textNoShape">
              <a:avLst/>
            </a:prstTxWarp>
            <a:normAutofit/>
          </a:bodyPr>
          <a:lstStyle/>
          <a:p>
            <a:pPr>
              <a:spcBef>
                <a:spcPts val="0"/>
              </a:spcBef>
              <a:spcAft>
                <a:spcPts val="0"/>
              </a:spcAft>
            </a:pPr>
            <a:fld id="{00000000-1234-1234-1234-123412341234}" type="slidenum">
              <a:rPr lang="en"/>
              <a:pPr>
                <a:spcBef>
                  <a:spcPts val="0"/>
                </a:spcBef>
                <a:spcAft>
                  <a:spcPts val="0"/>
                </a:spcAft>
              </a:pPr>
              <a:t>46</a:t>
            </a:fld>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sp>
        <p:nvSpPr>
          <p:cNvPr id="224" name="Google Shape;224;p27"/>
          <p:cNvSpPr txBox="1">
            <a:spLocks noGrp="1"/>
          </p:cNvSpPr>
          <p:nvPr>
            <p:ph type="title"/>
          </p:nvPr>
        </p:nvSpPr>
        <p:spPr>
          <a:xfrm>
            <a:off x="293767" y="-36200"/>
            <a:ext cx="11360800" cy="690400"/>
          </a:xfrm>
          <a:prstGeom prst="rect">
            <a:avLst/>
          </a:prstGeom>
        </p:spPr>
        <p:txBody>
          <a:bodyPr spcFirstLastPara="1" vert="horz" wrap="square" lIns="121900" tIns="121900" rIns="121900" bIns="121900" numCol="1" anchor="t" anchorCtr="0" compatLnSpc="1">
            <a:prstTxWarp prst="textNoShape">
              <a:avLst/>
            </a:prstTxWarp>
            <a:normAutofit fontScale="90000"/>
          </a:bodyPr>
          <a:lstStyle/>
          <a:p>
            <a:pPr algn="l"/>
            <a:r>
              <a:rPr lang="en"/>
              <a:t>Мюонна система на CMS (Run1 &amp; Run2)</a:t>
            </a:r>
            <a:endParaRPr/>
          </a:p>
        </p:txBody>
      </p:sp>
      <p:sp>
        <p:nvSpPr>
          <p:cNvPr id="225" name="Google Shape;225;p27"/>
          <p:cNvSpPr txBox="1">
            <a:spLocks noGrp="1"/>
          </p:cNvSpPr>
          <p:nvPr>
            <p:ph type="sldNum" idx="12"/>
          </p:nvPr>
        </p:nvSpPr>
        <p:spPr>
          <a:xfrm>
            <a:off x="11330665" y="6251679"/>
            <a:ext cx="731600" cy="524800"/>
          </a:xfrm>
          <a:prstGeom prst="rect">
            <a:avLst/>
          </a:prstGeom>
        </p:spPr>
        <p:txBody>
          <a:bodyPr spcFirstLastPara="1" vert="horz" wrap="square" lIns="121900" tIns="121900" rIns="121900" bIns="121900" numCol="1" anchor="ctr" anchorCtr="0" compatLnSpc="1">
            <a:prstTxWarp prst="textNoShape">
              <a:avLst/>
            </a:prstTxWarp>
            <a:normAutofit/>
          </a:bodyPr>
          <a:lstStyle/>
          <a:p>
            <a:pPr>
              <a:spcBef>
                <a:spcPts val="0"/>
              </a:spcBef>
              <a:spcAft>
                <a:spcPts val="0"/>
              </a:spcAft>
            </a:pPr>
            <a:fld id="{00000000-1234-1234-1234-123412341234}" type="slidenum">
              <a:rPr lang="en"/>
              <a:pPr>
                <a:spcBef>
                  <a:spcPts val="0"/>
                </a:spcBef>
                <a:spcAft>
                  <a:spcPts val="0"/>
                </a:spcAft>
              </a:pPr>
              <a:t>47</a:t>
            </a:fld>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229"/>
        <p:cNvGrpSpPr/>
        <p:nvPr/>
      </p:nvGrpSpPr>
      <p:grpSpPr>
        <a:xfrm>
          <a:off x="0" y="0"/>
          <a:ext cx="0" cy="0"/>
          <a:chOff x="0" y="0"/>
          <a:chExt cx="0" cy="0"/>
        </a:xfrm>
      </p:grpSpPr>
      <p:sp>
        <p:nvSpPr>
          <p:cNvPr id="230" name="Google Shape;230;p28"/>
          <p:cNvSpPr txBox="1">
            <a:spLocks noGrp="1"/>
          </p:cNvSpPr>
          <p:nvPr>
            <p:ph type="title"/>
          </p:nvPr>
        </p:nvSpPr>
        <p:spPr>
          <a:xfrm>
            <a:off x="293767" y="-36200"/>
            <a:ext cx="11360800" cy="690400"/>
          </a:xfrm>
          <a:prstGeom prst="rect">
            <a:avLst/>
          </a:prstGeom>
        </p:spPr>
        <p:txBody>
          <a:bodyPr spcFirstLastPara="1" vert="horz" wrap="square" lIns="121900" tIns="121900" rIns="121900" bIns="121900" numCol="1" anchor="t" anchorCtr="0" compatLnSpc="1">
            <a:prstTxWarp prst="textNoShape">
              <a:avLst/>
            </a:prstTxWarp>
            <a:normAutofit fontScale="90000"/>
          </a:bodyPr>
          <a:lstStyle/>
          <a:p>
            <a:pPr algn="l"/>
            <a:r>
              <a:rPr lang="en"/>
              <a:t>Мюонна система на CMS (Run1 &amp; Run2)</a:t>
            </a:r>
            <a:endParaRPr/>
          </a:p>
        </p:txBody>
      </p:sp>
      <p:pic>
        <p:nvPicPr>
          <p:cNvPr id="231" name="Google Shape;231;p28"/>
          <p:cNvPicPr preferRelativeResize="0"/>
          <p:nvPr/>
        </p:nvPicPr>
        <p:blipFill rotWithShape="1">
          <a:blip r:embed="rId3">
            <a:alphaModFix/>
          </a:blip>
          <a:srcRect/>
          <a:stretch/>
        </p:blipFill>
        <p:spPr>
          <a:xfrm>
            <a:off x="246067" y="1214201"/>
            <a:ext cx="6491832" cy="1987500"/>
          </a:xfrm>
          <a:prstGeom prst="rect">
            <a:avLst/>
          </a:prstGeom>
          <a:noFill/>
          <a:ln>
            <a:noFill/>
          </a:ln>
        </p:spPr>
      </p:pic>
      <p:pic>
        <p:nvPicPr>
          <p:cNvPr id="232" name="Google Shape;232;p28"/>
          <p:cNvPicPr preferRelativeResize="0"/>
          <p:nvPr/>
        </p:nvPicPr>
        <p:blipFill rotWithShape="1">
          <a:blip r:embed="rId4">
            <a:alphaModFix/>
          </a:blip>
          <a:srcRect/>
          <a:stretch/>
        </p:blipFill>
        <p:spPr>
          <a:xfrm>
            <a:off x="7103700" y="654233"/>
            <a:ext cx="4478629" cy="2242667"/>
          </a:xfrm>
          <a:prstGeom prst="rect">
            <a:avLst/>
          </a:prstGeom>
          <a:noFill/>
          <a:ln>
            <a:noFill/>
          </a:ln>
        </p:spPr>
      </p:pic>
      <p:grpSp>
        <p:nvGrpSpPr>
          <p:cNvPr id="233" name="Google Shape;233;p28"/>
          <p:cNvGrpSpPr/>
          <p:nvPr/>
        </p:nvGrpSpPr>
        <p:grpSpPr>
          <a:xfrm>
            <a:off x="717372" y="3688741"/>
            <a:ext cx="4242257" cy="2450019"/>
            <a:chOff x="5558400" y="4173840"/>
            <a:chExt cx="4466160" cy="3501360"/>
          </a:xfrm>
        </p:grpSpPr>
        <p:pic>
          <p:nvPicPr>
            <p:cNvPr id="234" name="Google Shape;234;p28"/>
            <p:cNvPicPr preferRelativeResize="0"/>
            <p:nvPr/>
          </p:nvPicPr>
          <p:blipFill rotWithShape="1">
            <a:blip r:embed="rId5">
              <a:alphaModFix/>
            </a:blip>
            <a:srcRect/>
            <a:stretch/>
          </p:blipFill>
          <p:spPr>
            <a:xfrm>
              <a:off x="5558400" y="4173840"/>
              <a:ext cx="4466160" cy="3234240"/>
            </a:xfrm>
            <a:prstGeom prst="rect">
              <a:avLst/>
            </a:prstGeom>
            <a:noFill/>
            <a:ln>
              <a:noFill/>
            </a:ln>
          </p:spPr>
        </p:pic>
        <p:cxnSp>
          <p:nvCxnSpPr>
            <p:cNvPr id="235" name="Google Shape;235;p28"/>
            <p:cNvCxnSpPr/>
            <p:nvPr/>
          </p:nvCxnSpPr>
          <p:spPr>
            <a:xfrm flipH="1">
              <a:off x="7123560" y="6326640"/>
              <a:ext cx="141600" cy="612000"/>
            </a:xfrm>
            <a:prstGeom prst="straightConnector1">
              <a:avLst/>
            </a:prstGeom>
            <a:noFill/>
            <a:ln w="36700" cap="flat" cmpd="sng">
              <a:solidFill>
                <a:srgbClr val="000080"/>
              </a:solidFill>
              <a:prstDash val="solid"/>
              <a:round/>
              <a:headEnd type="none" w="sm" len="sm"/>
              <a:tailEnd type="none" w="sm" len="sm"/>
            </a:ln>
          </p:spPr>
        </p:cxnSp>
        <p:cxnSp>
          <p:nvCxnSpPr>
            <p:cNvPr id="236" name="Google Shape;236;p28"/>
            <p:cNvCxnSpPr/>
            <p:nvPr/>
          </p:nvCxnSpPr>
          <p:spPr>
            <a:xfrm flipH="1">
              <a:off x="6942480" y="7097400"/>
              <a:ext cx="127200" cy="577800"/>
            </a:xfrm>
            <a:prstGeom prst="straightConnector1">
              <a:avLst/>
            </a:prstGeom>
            <a:noFill/>
            <a:ln w="36700" cap="flat" cmpd="sng">
              <a:solidFill>
                <a:srgbClr val="000080"/>
              </a:solidFill>
              <a:prstDash val="solid"/>
              <a:round/>
              <a:headEnd type="none" w="sm" len="sm"/>
              <a:tailEnd type="none" w="sm" len="sm"/>
            </a:ln>
          </p:spPr>
        </p:cxnSp>
        <p:pic>
          <p:nvPicPr>
            <p:cNvPr id="237" name="Google Shape;237;p28"/>
            <p:cNvPicPr preferRelativeResize="0"/>
            <p:nvPr/>
          </p:nvPicPr>
          <p:blipFill rotWithShape="1">
            <a:blip r:embed="rId6">
              <a:alphaModFix/>
            </a:blip>
            <a:srcRect/>
            <a:stretch/>
          </p:blipFill>
          <p:spPr>
            <a:xfrm>
              <a:off x="6976080" y="5667120"/>
              <a:ext cx="777960" cy="807480"/>
            </a:xfrm>
            <a:prstGeom prst="rect">
              <a:avLst/>
            </a:prstGeom>
            <a:noFill/>
            <a:ln>
              <a:noFill/>
            </a:ln>
          </p:spPr>
        </p:pic>
        <p:cxnSp>
          <p:nvCxnSpPr>
            <p:cNvPr id="238" name="Google Shape;238;p28"/>
            <p:cNvCxnSpPr/>
            <p:nvPr/>
          </p:nvCxnSpPr>
          <p:spPr>
            <a:xfrm rot="10800000" flipH="1">
              <a:off x="7410960" y="4259580"/>
              <a:ext cx="319800" cy="1314300"/>
            </a:xfrm>
            <a:prstGeom prst="straightConnector1">
              <a:avLst/>
            </a:prstGeom>
            <a:noFill/>
            <a:ln w="36700" cap="flat" cmpd="sng">
              <a:solidFill>
                <a:srgbClr val="000080"/>
              </a:solidFill>
              <a:prstDash val="solid"/>
              <a:round/>
              <a:headEnd type="none" w="sm" len="sm"/>
              <a:tailEnd type="triangle" w="med" len="med"/>
            </a:ln>
          </p:spPr>
        </p:cxnSp>
      </p:grpSp>
      <p:pic>
        <p:nvPicPr>
          <p:cNvPr id="239" name="Google Shape;239;p28"/>
          <p:cNvPicPr preferRelativeResize="0"/>
          <p:nvPr/>
        </p:nvPicPr>
        <p:blipFill rotWithShape="1">
          <a:blip r:embed="rId7">
            <a:alphaModFix/>
          </a:blip>
          <a:srcRect/>
          <a:stretch/>
        </p:blipFill>
        <p:spPr>
          <a:xfrm>
            <a:off x="5678198" y="3506334"/>
            <a:ext cx="6113767" cy="3084935"/>
          </a:xfrm>
          <a:prstGeom prst="rect">
            <a:avLst/>
          </a:prstGeom>
          <a:noFill/>
          <a:ln>
            <a:noFill/>
          </a:ln>
        </p:spPr>
      </p:pic>
      <p:sp>
        <p:nvSpPr>
          <p:cNvPr id="240" name="Google Shape;240;p28"/>
          <p:cNvSpPr txBox="1"/>
          <p:nvPr/>
        </p:nvSpPr>
        <p:spPr>
          <a:xfrm>
            <a:off x="1147067" y="1029300"/>
            <a:ext cx="4478800" cy="389600"/>
          </a:xfrm>
          <a:prstGeom prst="rect">
            <a:avLst/>
          </a:prstGeom>
          <a:noFill/>
          <a:ln>
            <a:noFill/>
          </a:ln>
        </p:spPr>
        <p:txBody>
          <a:bodyPr spcFirstLastPara="1" wrap="square" lIns="121900" tIns="121900" rIns="121900" bIns="121900" anchor="t" anchorCtr="0">
            <a:noAutofit/>
          </a:bodyPr>
          <a:lstStyle/>
          <a:p>
            <a:pPr>
              <a:spcBef>
                <a:spcPts val="0"/>
              </a:spcBef>
              <a:spcAft>
                <a:spcPts val="0"/>
              </a:spcAft>
            </a:pPr>
            <a:r>
              <a:rPr lang="en"/>
              <a:t>DT (Камери с дрейфови тръби)</a:t>
            </a:r>
            <a:endParaRPr/>
          </a:p>
        </p:txBody>
      </p:sp>
      <p:sp>
        <p:nvSpPr>
          <p:cNvPr id="241" name="Google Shape;241;p28"/>
          <p:cNvSpPr txBox="1"/>
          <p:nvPr/>
        </p:nvSpPr>
        <p:spPr>
          <a:xfrm>
            <a:off x="7470167" y="2896900"/>
            <a:ext cx="4056400" cy="412800"/>
          </a:xfrm>
          <a:prstGeom prst="rect">
            <a:avLst/>
          </a:prstGeom>
          <a:noFill/>
          <a:ln>
            <a:noFill/>
          </a:ln>
        </p:spPr>
        <p:txBody>
          <a:bodyPr spcFirstLastPara="1" wrap="square" lIns="121900" tIns="121900" rIns="121900" bIns="121900" anchor="t" anchorCtr="0">
            <a:noAutofit/>
          </a:bodyPr>
          <a:lstStyle/>
          <a:p>
            <a:pPr>
              <a:spcBef>
                <a:spcPts val="0"/>
              </a:spcBef>
              <a:spcAft>
                <a:spcPts val="0"/>
              </a:spcAft>
            </a:pPr>
            <a:r>
              <a:rPr lang="en"/>
              <a:t>CSC (Катодно стрипови камери)</a:t>
            </a:r>
            <a:endParaRPr/>
          </a:p>
        </p:txBody>
      </p:sp>
      <p:sp>
        <p:nvSpPr>
          <p:cNvPr id="242" name="Google Shape;242;p28"/>
          <p:cNvSpPr txBox="1"/>
          <p:nvPr/>
        </p:nvSpPr>
        <p:spPr>
          <a:xfrm>
            <a:off x="496967" y="5975267"/>
            <a:ext cx="5412800" cy="412800"/>
          </a:xfrm>
          <a:prstGeom prst="rect">
            <a:avLst/>
          </a:prstGeom>
          <a:noFill/>
          <a:ln>
            <a:noFill/>
          </a:ln>
        </p:spPr>
        <p:txBody>
          <a:bodyPr spcFirstLastPara="1" wrap="square" lIns="121900" tIns="121900" rIns="121900" bIns="121900" anchor="t" anchorCtr="0">
            <a:noAutofit/>
          </a:bodyPr>
          <a:lstStyle/>
          <a:p>
            <a:pPr>
              <a:spcBef>
                <a:spcPts val="0"/>
              </a:spcBef>
              <a:spcAft>
                <a:spcPts val="0"/>
              </a:spcAft>
            </a:pPr>
            <a:r>
              <a:rPr lang="en"/>
              <a:t>RPC (Камери със съпротивителна плоскост)</a:t>
            </a:r>
            <a:endParaRPr/>
          </a:p>
        </p:txBody>
      </p:sp>
      <p:sp>
        <p:nvSpPr>
          <p:cNvPr id="243" name="Google Shape;243;p28"/>
          <p:cNvSpPr txBox="1">
            <a:spLocks noGrp="1"/>
          </p:cNvSpPr>
          <p:nvPr>
            <p:ph type="sldNum" idx="12"/>
          </p:nvPr>
        </p:nvSpPr>
        <p:spPr>
          <a:xfrm>
            <a:off x="11330665" y="6251679"/>
            <a:ext cx="731600" cy="524800"/>
          </a:xfrm>
          <a:prstGeom prst="rect">
            <a:avLst/>
          </a:prstGeom>
        </p:spPr>
        <p:txBody>
          <a:bodyPr spcFirstLastPara="1" vert="horz" wrap="square" lIns="121900" tIns="121900" rIns="121900" bIns="121900" numCol="1" anchor="ctr" anchorCtr="0" compatLnSpc="1">
            <a:prstTxWarp prst="textNoShape">
              <a:avLst/>
            </a:prstTxWarp>
            <a:normAutofit/>
          </a:bodyPr>
          <a:lstStyle/>
          <a:p>
            <a:pPr>
              <a:spcBef>
                <a:spcPts val="0"/>
              </a:spcBef>
              <a:spcAft>
                <a:spcPts val="0"/>
              </a:spcAft>
            </a:pPr>
            <a:fld id="{00000000-1234-1234-1234-123412341234}" type="slidenum">
              <a:rPr lang="en"/>
              <a:pPr>
                <a:spcBef>
                  <a:spcPts val="0"/>
                </a:spcBef>
                <a:spcAft>
                  <a:spcPts val="0"/>
                </a:spcAft>
              </a:pPr>
              <a:t>48</a:t>
            </a:fld>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Google Shape;267;p30"/>
          <p:cNvSpPr txBox="1"/>
          <p:nvPr/>
        </p:nvSpPr>
        <p:spPr>
          <a:xfrm>
            <a:off x="184433" y="930700"/>
            <a:ext cx="6098400" cy="4448800"/>
          </a:xfrm>
          <a:prstGeom prst="rect">
            <a:avLst/>
          </a:prstGeom>
          <a:noFill/>
          <a:ln>
            <a:noFill/>
          </a:ln>
        </p:spPr>
        <p:txBody>
          <a:bodyPr spcFirstLastPara="1" wrap="square" lIns="99767" tIns="49900" rIns="99767" bIns="49900" anchor="t" anchorCtr="0">
            <a:noAutofit/>
          </a:bodyPr>
          <a:lstStyle/>
          <a:p>
            <a:pPr marL="609585" indent="-423323" algn="just">
              <a:spcBef>
                <a:spcPts val="0"/>
              </a:spcBef>
              <a:spcAft>
                <a:spcPts val="0"/>
              </a:spcAft>
              <a:buSzPts val="1400"/>
              <a:buChar char="●"/>
            </a:pPr>
            <a:r>
              <a:rPr lang="en" b="1" strike="noStrike">
                <a:latin typeface="Arial"/>
                <a:ea typeface="Arial"/>
                <a:cs typeface="Arial"/>
                <a:sym typeface="Arial"/>
              </a:rPr>
              <a:t>Сигнали във вътрешния треков детектор и в мюонните камери</a:t>
            </a:r>
            <a:r>
              <a:rPr lang="en" b="1"/>
              <a:t>;</a:t>
            </a:r>
            <a:endParaRPr b="1"/>
          </a:p>
          <a:p>
            <a:pPr marL="609585" indent="-423323" algn="just">
              <a:spcBef>
                <a:spcPts val="0"/>
              </a:spcBef>
              <a:spcAft>
                <a:spcPts val="0"/>
              </a:spcAft>
              <a:buSzPts val="1400"/>
              <a:buChar char="●"/>
            </a:pPr>
            <a:r>
              <a:rPr lang="en" b="1" strike="noStrike">
                <a:latin typeface="Arial"/>
                <a:ea typeface="Arial"/>
                <a:cs typeface="Arial"/>
                <a:sym typeface="Arial"/>
              </a:rPr>
              <a:t>Почти не се наблюдават взаимодействия в калориметричната система</a:t>
            </a:r>
            <a:r>
              <a:rPr lang="en" b="1"/>
              <a:t>; </a:t>
            </a:r>
            <a:endParaRPr/>
          </a:p>
          <a:p>
            <a:pPr marL="609585" indent="-423323" algn="just">
              <a:spcBef>
                <a:spcPts val="0"/>
              </a:spcBef>
              <a:spcAft>
                <a:spcPts val="0"/>
              </a:spcAft>
              <a:buSzPts val="1400"/>
              <a:buChar char="●"/>
            </a:pPr>
            <a:r>
              <a:rPr lang="en" b="1"/>
              <a:t>Имат електрически заряд и техните траектории се изкривяват в магнитното поле - измерване на импулс и определяне на заряд;</a:t>
            </a:r>
            <a:endParaRPr b="1"/>
          </a:p>
          <a:p>
            <a:pPr marL="609585" indent="-423323" algn="just">
              <a:spcBef>
                <a:spcPts val="0"/>
              </a:spcBef>
              <a:spcAft>
                <a:spcPts val="0"/>
              </a:spcAft>
              <a:buSzPts val="1400"/>
              <a:buChar char="●"/>
            </a:pPr>
            <a:r>
              <a:rPr lang="en" b="1"/>
              <a:t>Голяма проникваща способност, преминават през магнита и целия детектор;</a:t>
            </a:r>
            <a:endParaRPr b="1"/>
          </a:p>
          <a:p>
            <a:pPr marL="609585" indent="-423323" algn="just">
              <a:spcBef>
                <a:spcPts val="0"/>
              </a:spcBef>
              <a:spcAft>
                <a:spcPts val="0"/>
              </a:spcAft>
              <a:buSzPts val="1400"/>
              <a:buChar char="●"/>
            </a:pPr>
            <a:r>
              <a:rPr lang="en" b="1"/>
              <a:t>Р</a:t>
            </a:r>
            <a:r>
              <a:rPr lang="en" b="1" strike="noStrike">
                <a:latin typeface="Arial"/>
                <a:ea typeface="Arial"/>
                <a:cs typeface="Arial"/>
                <a:sym typeface="Arial"/>
              </a:rPr>
              <a:t>аждат се</a:t>
            </a:r>
            <a:r>
              <a:rPr lang="en" b="1"/>
              <a:t> в</a:t>
            </a:r>
            <a:r>
              <a:rPr lang="en" b="1" strike="noStrike">
                <a:latin typeface="Arial"/>
                <a:ea typeface="Arial"/>
                <a:cs typeface="Arial"/>
                <a:sym typeface="Arial"/>
              </a:rPr>
              <a:t> резултат от разпадането на  по-тежки частици</a:t>
            </a:r>
            <a:r>
              <a:rPr lang="en" b="1"/>
              <a:t> и </a:t>
            </a:r>
            <a:r>
              <a:rPr lang="en" b="1" strike="noStrike">
                <a:latin typeface="Arial"/>
                <a:ea typeface="Arial"/>
                <a:cs typeface="Arial"/>
                <a:sym typeface="Arial"/>
              </a:rPr>
              <a:t> носят информация за случването на интересни събития – примерно раждане и разпад на Хигс бозон</a:t>
            </a:r>
            <a:r>
              <a:rPr lang="en" b="1"/>
              <a:t>.</a:t>
            </a:r>
            <a:endParaRPr b="0" strike="noStrike">
              <a:latin typeface="Arial"/>
              <a:ea typeface="Arial"/>
              <a:cs typeface="Arial"/>
              <a:sym typeface="Arial"/>
            </a:endParaRPr>
          </a:p>
        </p:txBody>
      </p:sp>
      <p:grpSp>
        <p:nvGrpSpPr>
          <p:cNvPr id="268" name="Google Shape;268;p30"/>
          <p:cNvGrpSpPr/>
          <p:nvPr/>
        </p:nvGrpSpPr>
        <p:grpSpPr>
          <a:xfrm>
            <a:off x="5999801" y="214367"/>
            <a:ext cx="6098233" cy="3709364"/>
            <a:chOff x="4347450" y="465575"/>
            <a:chExt cx="4573675" cy="2782023"/>
          </a:xfrm>
        </p:grpSpPr>
        <p:pic>
          <p:nvPicPr>
            <p:cNvPr id="269" name="Google Shape;269;p30"/>
            <p:cNvPicPr preferRelativeResize="0"/>
            <p:nvPr/>
          </p:nvPicPr>
          <p:blipFill rotWithShape="1">
            <a:blip r:embed="rId3">
              <a:alphaModFix/>
            </a:blip>
            <a:srcRect/>
            <a:stretch/>
          </p:blipFill>
          <p:spPr>
            <a:xfrm>
              <a:off x="4347450" y="465575"/>
              <a:ext cx="4573675" cy="2782023"/>
            </a:xfrm>
            <a:prstGeom prst="rect">
              <a:avLst/>
            </a:prstGeom>
            <a:noFill/>
            <a:ln>
              <a:noFill/>
            </a:ln>
          </p:spPr>
        </p:pic>
        <p:sp>
          <p:nvSpPr>
            <p:cNvPr id="270" name="Google Shape;270;p30"/>
            <p:cNvSpPr txBox="1"/>
            <p:nvPr/>
          </p:nvSpPr>
          <p:spPr>
            <a:xfrm>
              <a:off x="6801492" y="569296"/>
              <a:ext cx="1990500" cy="178500"/>
            </a:xfrm>
            <a:prstGeom prst="rect">
              <a:avLst/>
            </a:prstGeom>
            <a:noFill/>
            <a:ln>
              <a:noFill/>
            </a:ln>
          </p:spPr>
          <p:txBody>
            <a:bodyPr spcFirstLastPara="1" wrap="square" lIns="99767" tIns="49900" rIns="99767" bIns="49900" anchor="t" anchorCtr="0">
              <a:noAutofit/>
            </a:bodyPr>
            <a:lstStyle/>
            <a:p>
              <a:pPr>
                <a:spcBef>
                  <a:spcPts val="0"/>
                </a:spcBef>
                <a:spcAft>
                  <a:spcPts val="0"/>
                </a:spcAft>
              </a:pPr>
              <a:r>
                <a:rPr lang="en" sz="1333" b="1">
                  <a:latin typeface="Arial"/>
                  <a:ea typeface="Arial"/>
                  <a:cs typeface="Arial"/>
                  <a:sym typeface="Arial"/>
                </a:rPr>
                <a:t>Напречен разрез на CMS</a:t>
              </a:r>
              <a:endParaRPr sz="1333">
                <a:latin typeface="Arial"/>
                <a:ea typeface="Arial"/>
                <a:cs typeface="Arial"/>
                <a:sym typeface="Arial"/>
              </a:endParaRPr>
            </a:p>
          </p:txBody>
        </p:sp>
      </p:grpSp>
      <p:pic>
        <p:nvPicPr>
          <p:cNvPr id="271" name="Google Shape;271;p30"/>
          <p:cNvPicPr preferRelativeResize="0"/>
          <p:nvPr/>
        </p:nvPicPr>
        <p:blipFill>
          <a:blip r:embed="rId4">
            <a:alphaModFix/>
          </a:blip>
          <a:stretch>
            <a:fillRect/>
          </a:stretch>
        </p:blipFill>
        <p:spPr>
          <a:xfrm>
            <a:off x="6606901" y="3733401"/>
            <a:ext cx="5410465" cy="2883100"/>
          </a:xfrm>
          <a:prstGeom prst="rect">
            <a:avLst/>
          </a:prstGeom>
          <a:noFill/>
          <a:ln>
            <a:noFill/>
          </a:ln>
        </p:spPr>
      </p:pic>
      <p:sp>
        <p:nvSpPr>
          <p:cNvPr id="272" name="Google Shape;272;p30"/>
          <p:cNvSpPr txBox="1">
            <a:spLocks noGrp="1"/>
          </p:cNvSpPr>
          <p:nvPr>
            <p:ph type="title"/>
          </p:nvPr>
        </p:nvSpPr>
        <p:spPr>
          <a:xfrm>
            <a:off x="293767" y="167000"/>
            <a:ext cx="5802400" cy="763600"/>
          </a:xfrm>
          <a:prstGeom prst="rect">
            <a:avLst/>
          </a:prstGeom>
        </p:spPr>
        <p:txBody>
          <a:bodyPr spcFirstLastPara="1" vert="horz" wrap="square" lIns="0" tIns="0" rIns="0" bIns="0" numCol="1" anchor="ctr" anchorCtr="0" compatLnSpc="1">
            <a:prstTxWarp prst="textNoShape">
              <a:avLst/>
            </a:prstTxWarp>
            <a:normAutofit/>
          </a:bodyPr>
          <a:lstStyle/>
          <a:p>
            <a:pPr algn="l">
              <a:spcBef>
                <a:spcPts val="0"/>
              </a:spcBef>
              <a:spcAft>
                <a:spcPts val="0"/>
              </a:spcAft>
            </a:pPr>
            <a:r>
              <a:rPr lang="en" sz="3200"/>
              <a:t>Регистриране на мюон</a:t>
            </a:r>
            <a:endParaRPr sz="3200"/>
          </a:p>
        </p:txBody>
      </p:sp>
      <p:sp>
        <p:nvSpPr>
          <p:cNvPr id="273" name="Google Shape;273;p30"/>
          <p:cNvSpPr txBox="1"/>
          <p:nvPr/>
        </p:nvSpPr>
        <p:spPr>
          <a:xfrm>
            <a:off x="6636633" y="6083767"/>
            <a:ext cx="852800" cy="572400"/>
          </a:xfrm>
          <a:prstGeom prst="rect">
            <a:avLst/>
          </a:prstGeom>
          <a:noFill/>
          <a:ln>
            <a:noFill/>
          </a:ln>
        </p:spPr>
        <p:txBody>
          <a:bodyPr spcFirstLastPara="1" wrap="square" lIns="121900" tIns="121900" rIns="121900" bIns="121900" anchor="t" anchorCtr="0">
            <a:noAutofit/>
          </a:bodyPr>
          <a:lstStyle/>
          <a:p>
            <a:pPr>
              <a:spcBef>
                <a:spcPts val="0"/>
              </a:spcBef>
              <a:spcAft>
                <a:spcPts val="0"/>
              </a:spcAft>
            </a:pPr>
            <a:r>
              <a:rPr lang="en">
                <a:solidFill>
                  <a:srgbClr val="EFEFEF"/>
                </a:solidFill>
              </a:rPr>
              <a:t>iSpy</a:t>
            </a:r>
            <a:endParaRPr>
              <a:solidFill>
                <a:srgbClr val="EFEFEF"/>
              </a:solidFill>
            </a:endParaRPr>
          </a:p>
        </p:txBody>
      </p:sp>
      <p:sp>
        <p:nvSpPr>
          <p:cNvPr id="274" name="Google Shape;274;p30"/>
          <p:cNvSpPr txBox="1">
            <a:spLocks noGrp="1"/>
          </p:cNvSpPr>
          <p:nvPr>
            <p:ph type="sldNum" idx="12"/>
          </p:nvPr>
        </p:nvSpPr>
        <p:spPr>
          <a:xfrm>
            <a:off x="11409045" y="6333135"/>
            <a:ext cx="731600" cy="524800"/>
          </a:xfrm>
          <a:prstGeom prst="rect">
            <a:avLst/>
          </a:prstGeom>
        </p:spPr>
        <p:txBody>
          <a:bodyPr spcFirstLastPara="1" vert="horz" wrap="square" lIns="121900" tIns="121900" rIns="121900" bIns="121900" numCol="1" anchor="t" anchorCtr="0" compatLnSpc="1">
            <a:prstTxWarp prst="textNoShape">
              <a:avLst/>
            </a:prstTxWarp>
            <a:normAutofit/>
          </a:bodyPr>
          <a:lstStyle/>
          <a:p>
            <a:pPr>
              <a:spcBef>
                <a:spcPts val="0"/>
              </a:spcBef>
              <a:spcAft>
                <a:spcPts val="0"/>
              </a:spcAft>
            </a:pPr>
            <a:fld id="{00000000-1234-1234-1234-123412341234}" type="slidenum">
              <a:rPr lang="en"/>
              <a:pPr>
                <a:spcBef>
                  <a:spcPts val="0"/>
                </a:spcBef>
                <a:spcAft>
                  <a:spcPts val="0"/>
                </a:spcAft>
              </a:pPr>
              <a:t>49</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52800" y="3352801"/>
            <a:ext cx="7315200" cy="2352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0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52601" y="838200"/>
            <a:ext cx="8353425"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7" name="Rectangle 2"/>
          <p:cNvSpPr>
            <a:spLocks noChangeArrowheads="1"/>
          </p:cNvSpPr>
          <p:nvPr/>
        </p:nvSpPr>
        <p:spPr bwMode="auto">
          <a:xfrm>
            <a:off x="1828800" y="542095"/>
            <a:ext cx="23733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1800" b="1">
                <a:solidFill>
                  <a:srgbClr val="FF0000"/>
                </a:solidFill>
              </a:rPr>
              <a:t>Typical Geometries:</a:t>
            </a:r>
          </a:p>
        </p:txBody>
      </p:sp>
      <p:sp>
        <p:nvSpPr>
          <p:cNvPr id="21508"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fld id="{EBDBF27B-9495-7144-927B-5CC801873507}" type="slidenum">
              <a:rPr lang="en-US" altLang="en-US" sz="1000"/>
              <a:pPr>
                <a:spcBef>
                  <a:spcPct val="0"/>
                </a:spcBef>
                <a:buFontTx/>
                <a:buNone/>
              </a:pPr>
              <a:t>5</a:t>
            </a:fld>
            <a:endParaRPr lang="en-US" altLang="en-US" sz="1000"/>
          </a:p>
        </p:txBody>
      </p:sp>
      <p:sp>
        <p:nvSpPr>
          <p:cNvPr id="21509"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000"/>
              <a:t>W. Riegler/CERN</a:t>
            </a:r>
          </a:p>
        </p:txBody>
      </p:sp>
      <p:sp>
        <p:nvSpPr>
          <p:cNvPr id="21512" name="TextBox 10"/>
          <p:cNvSpPr txBox="1">
            <a:spLocks noChangeArrowheads="1"/>
          </p:cNvSpPr>
          <p:nvPr/>
        </p:nvSpPr>
        <p:spPr bwMode="auto">
          <a:xfrm>
            <a:off x="609600" y="4724400"/>
            <a:ext cx="4343400"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1400" dirty="0">
                <a:solidFill>
                  <a:srgbClr val="002060"/>
                </a:solidFill>
              </a:rPr>
              <a:t>UV light enters the WLS material</a:t>
            </a:r>
          </a:p>
          <a:p>
            <a:pPr eaLnBrk="1" hangingPunct="1">
              <a:spcBef>
                <a:spcPct val="0"/>
              </a:spcBef>
              <a:buFontTx/>
              <a:buNone/>
            </a:pPr>
            <a:r>
              <a:rPr lang="en-US" altLang="en-US" sz="1400" dirty="0">
                <a:solidFill>
                  <a:srgbClr val="002060"/>
                </a:solidFill>
              </a:rPr>
              <a:t>Light is transformed into longer wavelength</a:t>
            </a:r>
          </a:p>
          <a:p>
            <a:pPr eaLnBrk="1" hangingPunct="1">
              <a:spcBef>
                <a:spcPct val="0"/>
              </a:spcBef>
              <a:buFont typeface="Wingdings" charset="2"/>
              <a:buChar char="à"/>
            </a:pPr>
            <a:r>
              <a:rPr lang="en-US" altLang="en-US" sz="1400" dirty="0">
                <a:solidFill>
                  <a:srgbClr val="009900"/>
                </a:solidFill>
                <a:sym typeface="Wingdings" charset="2"/>
              </a:rPr>
              <a:t>Total internal reflection inside the WLS material</a:t>
            </a:r>
          </a:p>
          <a:p>
            <a:pPr eaLnBrk="1" hangingPunct="1">
              <a:spcBef>
                <a:spcPct val="0"/>
              </a:spcBef>
              <a:buFont typeface="Wingdings" charset="2"/>
              <a:buChar char="à"/>
            </a:pPr>
            <a:r>
              <a:rPr lang="en-US" altLang="en-US" sz="1400" dirty="0">
                <a:solidFill>
                  <a:srgbClr val="002060"/>
                </a:solidFill>
                <a:sym typeface="Wingdings" charset="2"/>
              </a:rPr>
              <a:t> ‘transport’ of the light to the photo detector</a:t>
            </a:r>
            <a:endParaRPr lang="en-US" altLang="en-US" sz="1400" dirty="0">
              <a:solidFill>
                <a:srgbClr val="002060"/>
              </a:solidFill>
            </a:endParaRPr>
          </a:p>
        </p:txBody>
      </p:sp>
      <p:sp>
        <p:nvSpPr>
          <p:cNvPr id="10" name="Rectangle 10"/>
          <p:cNvSpPr>
            <a:spLocks noChangeArrowheads="1"/>
          </p:cNvSpPr>
          <p:nvPr/>
        </p:nvSpPr>
        <p:spPr bwMode="auto">
          <a:xfrm>
            <a:off x="0" y="0"/>
            <a:ext cx="121920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 typeface="Wingdings" charset="2"/>
              <a:buNone/>
            </a:pPr>
            <a:r>
              <a:rPr lang="en-US" altLang="en-US" b="1" dirty="0">
                <a:solidFill>
                  <a:srgbClr val="FF0000"/>
                </a:solidFill>
                <a:sym typeface="Wingdings" charset="2"/>
              </a:rPr>
              <a:t>Scintillators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278"/>
        <p:cNvGrpSpPr/>
        <p:nvPr/>
      </p:nvGrpSpPr>
      <p:grpSpPr>
        <a:xfrm>
          <a:off x="0" y="0"/>
          <a:ext cx="0" cy="0"/>
          <a:chOff x="0" y="0"/>
          <a:chExt cx="0" cy="0"/>
        </a:xfrm>
      </p:grpSpPr>
      <p:sp>
        <p:nvSpPr>
          <p:cNvPr id="279" name="Google Shape;279;p31"/>
          <p:cNvSpPr txBox="1">
            <a:spLocks noGrp="1"/>
          </p:cNvSpPr>
          <p:nvPr>
            <p:ph type="sldNum" idx="12"/>
          </p:nvPr>
        </p:nvSpPr>
        <p:spPr>
          <a:xfrm>
            <a:off x="11330665" y="6251679"/>
            <a:ext cx="731600" cy="524800"/>
          </a:xfrm>
          <a:prstGeom prst="rect">
            <a:avLst/>
          </a:prstGeom>
        </p:spPr>
        <p:txBody>
          <a:bodyPr spcFirstLastPara="1" vert="horz" wrap="square" lIns="121900" tIns="121900" rIns="121900" bIns="121900" numCol="1" anchor="ctr" anchorCtr="0" compatLnSpc="1">
            <a:prstTxWarp prst="textNoShape">
              <a:avLst/>
            </a:prstTxWarp>
            <a:normAutofit/>
          </a:bodyPr>
          <a:lstStyle/>
          <a:p>
            <a:pPr>
              <a:spcBef>
                <a:spcPts val="0"/>
              </a:spcBef>
              <a:spcAft>
                <a:spcPts val="0"/>
              </a:spcAft>
            </a:pPr>
            <a:fld id="{00000000-1234-1234-1234-123412341234}" type="slidenum">
              <a:rPr lang="en"/>
              <a:pPr>
                <a:spcBef>
                  <a:spcPts val="0"/>
                </a:spcBef>
                <a:spcAft>
                  <a:spcPts val="0"/>
                </a:spcAft>
              </a:pPr>
              <a:t>50</a:t>
            </a:fld>
            <a:endParaRPr/>
          </a:p>
        </p:txBody>
      </p:sp>
      <p:pic>
        <p:nvPicPr>
          <p:cNvPr id="280" name="Google Shape;280;p31"/>
          <p:cNvPicPr preferRelativeResize="0"/>
          <p:nvPr/>
        </p:nvPicPr>
        <p:blipFill>
          <a:blip r:embed="rId3">
            <a:alphaModFix/>
          </a:blip>
          <a:stretch>
            <a:fillRect/>
          </a:stretch>
        </p:blipFill>
        <p:spPr>
          <a:xfrm>
            <a:off x="1117601" y="203201"/>
            <a:ext cx="9692401" cy="6451599"/>
          </a:xfrm>
          <a:prstGeom prst="rect">
            <a:avLst/>
          </a:prstGeom>
          <a:noFill/>
          <a:ln>
            <a:noFill/>
          </a:ln>
        </p:spPr>
      </p:pic>
      <p:sp>
        <p:nvSpPr>
          <p:cNvPr id="281" name="Google Shape;281;p31"/>
          <p:cNvSpPr txBox="1"/>
          <p:nvPr/>
        </p:nvSpPr>
        <p:spPr>
          <a:xfrm>
            <a:off x="5873767" y="6117834"/>
            <a:ext cx="5431600" cy="523180"/>
          </a:xfrm>
          <a:prstGeom prst="rect">
            <a:avLst/>
          </a:prstGeom>
          <a:noFill/>
          <a:ln>
            <a:noFill/>
          </a:ln>
        </p:spPr>
        <p:txBody>
          <a:bodyPr spcFirstLastPara="1" wrap="square" lIns="121900" tIns="121900" rIns="121900" bIns="121900" anchor="t" anchorCtr="0">
            <a:spAutoFit/>
          </a:bodyPr>
          <a:lstStyle/>
          <a:p>
            <a:pPr>
              <a:spcBef>
                <a:spcPts val="0"/>
              </a:spcBef>
              <a:spcAft>
                <a:spcPts val="0"/>
              </a:spcAft>
            </a:pPr>
            <a:r>
              <a:rPr lang="en" b="1">
                <a:solidFill>
                  <a:srgbClr val="EFEFEF"/>
                </a:solidFill>
                <a:latin typeface="Playfair Display"/>
                <a:ea typeface="Playfair Display"/>
                <a:cs typeface="Playfair Display"/>
                <a:sym typeface="Playfair Display"/>
              </a:rPr>
              <a:t>https://cms.cern/detector/detecting-muons</a:t>
            </a:r>
            <a:endParaRPr b="1">
              <a:solidFill>
                <a:srgbClr val="EFEFEF"/>
              </a:solidFill>
              <a:latin typeface="Playfair Display"/>
              <a:ea typeface="Playfair Display"/>
              <a:cs typeface="Playfair Display"/>
              <a:sym typeface="Playfair Display"/>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285"/>
        <p:cNvGrpSpPr/>
        <p:nvPr/>
      </p:nvGrpSpPr>
      <p:grpSpPr>
        <a:xfrm>
          <a:off x="0" y="0"/>
          <a:ext cx="0" cy="0"/>
          <a:chOff x="0" y="0"/>
          <a:chExt cx="0" cy="0"/>
        </a:xfrm>
      </p:grpSpPr>
      <p:sp>
        <p:nvSpPr>
          <p:cNvPr id="286" name="Google Shape;286;p32"/>
          <p:cNvSpPr txBox="1">
            <a:spLocks noGrp="1"/>
          </p:cNvSpPr>
          <p:nvPr>
            <p:ph type="sldNum" idx="12"/>
          </p:nvPr>
        </p:nvSpPr>
        <p:spPr>
          <a:xfrm>
            <a:off x="11330665" y="6251679"/>
            <a:ext cx="731600" cy="524800"/>
          </a:xfrm>
          <a:prstGeom prst="rect">
            <a:avLst/>
          </a:prstGeom>
        </p:spPr>
        <p:txBody>
          <a:bodyPr spcFirstLastPara="1" vert="horz" wrap="square" lIns="121900" tIns="121900" rIns="121900" bIns="121900" numCol="1" anchor="ctr" anchorCtr="0" compatLnSpc="1">
            <a:prstTxWarp prst="textNoShape">
              <a:avLst/>
            </a:prstTxWarp>
            <a:normAutofit/>
          </a:bodyPr>
          <a:lstStyle/>
          <a:p>
            <a:pPr>
              <a:spcBef>
                <a:spcPts val="0"/>
              </a:spcBef>
              <a:spcAft>
                <a:spcPts val="0"/>
              </a:spcAft>
            </a:pPr>
            <a:fld id="{00000000-1234-1234-1234-123412341234}" type="slidenum">
              <a:rPr lang="en"/>
              <a:pPr>
                <a:spcBef>
                  <a:spcPts val="0"/>
                </a:spcBef>
                <a:spcAft>
                  <a:spcPts val="0"/>
                </a:spcAft>
              </a:pPr>
              <a:t>51</a:t>
            </a:fld>
            <a:endParaRPr/>
          </a:p>
        </p:txBody>
      </p:sp>
      <p:pic>
        <p:nvPicPr>
          <p:cNvPr id="287" name="Google Shape;287;p32"/>
          <p:cNvPicPr preferRelativeResize="0"/>
          <p:nvPr/>
        </p:nvPicPr>
        <p:blipFill>
          <a:blip r:embed="rId3">
            <a:alphaModFix/>
          </a:blip>
          <a:stretch>
            <a:fillRect/>
          </a:stretch>
        </p:blipFill>
        <p:spPr>
          <a:xfrm>
            <a:off x="2492268" y="203200"/>
            <a:ext cx="7114681" cy="6451600"/>
          </a:xfrm>
          <a:prstGeom prst="rect">
            <a:avLst/>
          </a:prstGeom>
          <a:noFill/>
          <a:ln>
            <a:noFill/>
          </a:ln>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291"/>
        <p:cNvGrpSpPr/>
        <p:nvPr/>
      </p:nvGrpSpPr>
      <p:grpSpPr>
        <a:xfrm>
          <a:off x="0" y="0"/>
          <a:ext cx="0" cy="0"/>
          <a:chOff x="0" y="0"/>
          <a:chExt cx="0" cy="0"/>
        </a:xfrm>
      </p:grpSpPr>
      <p:pic>
        <p:nvPicPr>
          <p:cNvPr id="292" name="Google Shape;292;p33"/>
          <p:cNvPicPr preferRelativeResize="0"/>
          <p:nvPr/>
        </p:nvPicPr>
        <p:blipFill rotWithShape="1">
          <a:blip r:embed="rId3">
            <a:alphaModFix/>
          </a:blip>
          <a:srcRect/>
          <a:stretch/>
        </p:blipFill>
        <p:spPr>
          <a:xfrm>
            <a:off x="186601" y="1073834"/>
            <a:ext cx="7737132" cy="3680535"/>
          </a:xfrm>
          <a:prstGeom prst="rect">
            <a:avLst/>
          </a:prstGeom>
          <a:noFill/>
          <a:ln>
            <a:noFill/>
          </a:ln>
        </p:spPr>
      </p:pic>
      <p:sp>
        <p:nvSpPr>
          <p:cNvPr id="293" name="Google Shape;293;p33"/>
          <p:cNvSpPr txBox="1">
            <a:spLocks noGrp="1"/>
          </p:cNvSpPr>
          <p:nvPr>
            <p:ph type="title"/>
          </p:nvPr>
        </p:nvSpPr>
        <p:spPr>
          <a:xfrm>
            <a:off x="314000" y="221467"/>
            <a:ext cx="11141600" cy="763600"/>
          </a:xfrm>
          <a:prstGeom prst="rect">
            <a:avLst/>
          </a:prstGeom>
        </p:spPr>
        <p:txBody>
          <a:bodyPr spcFirstLastPara="1" vert="horz" wrap="square" lIns="0" tIns="0" rIns="0" bIns="0" numCol="1" anchor="ctr" anchorCtr="0" compatLnSpc="1">
            <a:prstTxWarp prst="textNoShape">
              <a:avLst/>
            </a:prstTxWarp>
            <a:noAutofit/>
          </a:bodyPr>
          <a:lstStyle/>
          <a:p>
            <a:pPr algn="l">
              <a:spcBef>
                <a:spcPts val="0"/>
              </a:spcBef>
              <a:spcAft>
                <a:spcPts val="0"/>
              </a:spcAft>
              <a:buSzPts val="990"/>
            </a:pPr>
            <a:r>
              <a:rPr lang="en" sz="3467"/>
              <a:t>Как се регистрира частици със CMS</a:t>
            </a:r>
            <a:endParaRPr sz="3467"/>
          </a:p>
        </p:txBody>
      </p:sp>
      <p:sp>
        <p:nvSpPr>
          <p:cNvPr id="294" name="Google Shape;294;p33"/>
          <p:cNvSpPr txBox="1"/>
          <p:nvPr/>
        </p:nvSpPr>
        <p:spPr>
          <a:xfrm>
            <a:off x="8012133" y="747367"/>
            <a:ext cx="3934000" cy="3939500"/>
          </a:xfrm>
          <a:prstGeom prst="rect">
            <a:avLst/>
          </a:prstGeom>
          <a:noFill/>
          <a:ln>
            <a:noFill/>
          </a:ln>
        </p:spPr>
        <p:txBody>
          <a:bodyPr spcFirstLastPara="1" wrap="square" lIns="121900" tIns="121900" rIns="121900" bIns="121900" anchor="t" anchorCtr="0">
            <a:spAutoFit/>
          </a:bodyPr>
          <a:lstStyle/>
          <a:p>
            <a:pPr marL="609585" indent="-406390" algn="just">
              <a:spcBef>
                <a:spcPts val="0"/>
              </a:spcBef>
              <a:spcAft>
                <a:spcPts val="0"/>
              </a:spcAft>
              <a:buSzPts val="1200"/>
              <a:buFont typeface="Playfair Display"/>
              <a:buChar char="●"/>
            </a:pPr>
            <a:r>
              <a:rPr lang="en" sz="1600">
                <a:latin typeface="Playfair Display"/>
                <a:ea typeface="Playfair Display"/>
                <a:cs typeface="Playfair Display"/>
                <a:sym typeface="Playfair Display"/>
              </a:rPr>
              <a:t>Силициев детектор:</a:t>
            </a:r>
            <a:endParaRPr sz="1600">
              <a:latin typeface="Playfair Display"/>
              <a:ea typeface="Playfair Display"/>
              <a:cs typeface="Playfair Display"/>
              <a:sym typeface="Playfair Display"/>
            </a:endParaRPr>
          </a:p>
          <a:p>
            <a:pPr marL="1219170" lvl="1" indent="-406390" algn="just">
              <a:spcBef>
                <a:spcPts val="0"/>
              </a:spcBef>
              <a:spcAft>
                <a:spcPts val="0"/>
              </a:spcAft>
              <a:buSzPts val="1200"/>
              <a:buFont typeface="Playfair Display"/>
              <a:buChar char="○"/>
            </a:pPr>
            <a:r>
              <a:rPr lang="en" sz="1600">
                <a:latin typeface="Playfair Display"/>
                <a:ea typeface="Playfair Display"/>
                <a:cs typeface="Playfair Display"/>
                <a:sym typeface="Playfair Display"/>
              </a:rPr>
              <a:t>Регистрира попадения на електрически заредени частици.</a:t>
            </a:r>
            <a:endParaRPr sz="1600">
              <a:latin typeface="Playfair Display"/>
              <a:ea typeface="Playfair Display"/>
              <a:cs typeface="Playfair Display"/>
              <a:sym typeface="Playfair Display"/>
            </a:endParaRPr>
          </a:p>
          <a:p>
            <a:pPr marL="609585" indent="-406390" algn="just">
              <a:spcBef>
                <a:spcPts val="0"/>
              </a:spcBef>
              <a:spcAft>
                <a:spcPts val="0"/>
              </a:spcAft>
              <a:buSzPts val="1200"/>
              <a:buFont typeface="Playfair Display"/>
              <a:buChar char="●"/>
            </a:pPr>
            <a:r>
              <a:rPr lang="en" sz="1600">
                <a:latin typeface="Playfair Display"/>
                <a:ea typeface="Playfair Display"/>
                <a:cs typeface="Playfair Display"/>
                <a:sym typeface="Playfair Display"/>
              </a:rPr>
              <a:t>Електромагнитен калориметър:</a:t>
            </a:r>
            <a:endParaRPr sz="1600">
              <a:latin typeface="Playfair Display"/>
              <a:ea typeface="Playfair Display"/>
              <a:cs typeface="Playfair Display"/>
              <a:sym typeface="Playfair Display"/>
            </a:endParaRPr>
          </a:p>
          <a:p>
            <a:pPr marL="1219170" lvl="1" indent="-406390" algn="just">
              <a:spcBef>
                <a:spcPts val="0"/>
              </a:spcBef>
              <a:spcAft>
                <a:spcPts val="0"/>
              </a:spcAft>
              <a:buSzPts val="1200"/>
              <a:buFont typeface="Playfair Display"/>
              <a:buChar char="○"/>
            </a:pPr>
            <a:r>
              <a:rPr lang="en" sz="1600">
                <a:latin typeface="Playfair Display"/>
                <a:ea typeface="Playfair Display"/>
                <a:cs typeface="Playfair Display"/>
                <a:sym typeface="Playfair Display"/>
              </a:rPr>
              <a:t>Регистрира електрони, позитрони и фотони</a:t>
            </a:r>
            <a:endParaRPr sz="1600">
              <a:latin typeface="Playfair Display"/>
              <a:ea typeface="Playfair Display"/>
              <a:cs typeface="Playfair Display"/>
              <a:sym typeface="Playfair Display"/>
            </a:endParaRPr>
          </a:p>
          <a:p>
            <a:pPr marL="1219170" lvl="1" indent="-406390" algn="just">
              <a:spcBef>
                <a:spcPts val="0"/>
              </a:spcBef>
              <a:spcAft>
                <a:spcPts val="0"/>
              </a:spcAft>
              <a:buSzPts val="1200"/>
              <a:buFont typeface="Playfair Display"/>
              <a:buChar char="○"/>
            </a:pPr>
            <a:r>
              <a:rPr lang="en" sz="1600">
                <a:latin typeface="Playfair Display"/>
                <a:ea typeface="Playfair Display"/>
                <a:cs typeface="Playfair Display"/>
                <a:sym typeface="Playfair Display"/>
              </a:rPr>
              <a:t>Те отлагат пълната си енергия в него</a:t>
            </a:r>
            <a:endParaRPr sz="1600">
              <a:latin typeface="Playfair Display"/>
              <a:ea typeface="Playfair Display"/>
              <a:cs typeface="Playfair Display"/>
              <a:sym typeface="Playfair Display"/>
            </a:endParaRPr>
          </a:p>
          <a:p>
            <a:pPr marL="609585" indent="-406390" algn="just">
              <a:spcBef>
                <a:spcPts val="0"/>
              </a:spcBef>
              <a:spcAft>
                <a:spcPts val="0"/>
              </a:spcAft>
              <a:buSzPts val="1200"/>
              <a:buFont typeface="Playfair Display"/>
              <a:buChar char="●"/>
            </a:pPr>
            <a:r>
              <a:rPr lang="en" sz="1600">
                <a:latin typeface="Playfair Display"/>
                <a:ea typeface="Playfair Display"/>
                <a:cs typeface="Playfair Display"/>
                <a:sym typeface="Playfair Display"/>
              </a:rPr>
              <a:t>Адронен калориметър</a:t>
            </a:r>
            <a:endParaRPr sz="1600">
              <a:latin typeface="Playfair Display"/>
              <a:ea typeface="Playfair Display"/>
              <a:cs typeface="Playfair Display"/>
              <a:sym typeface="Playfair Display"/>
            </a:endParaRPr>
          </a:p>
          <a:p>
            <a:pPr marL="1219170" lvl="1" indent="-406390" algn="just">
              <a:spcBef>
                <a:spcPts val="0"/>
              </a:spcBef>
              <a:spcAft>
                <a:spcPts val="0"/>
              </a:spcAft>
              <a:buSzPts val="1200"/>
              <a:buFont typeface="Playfair Display"/>
              <a:buChar char="○"/>
            </a:pPr>
            <a:r>
              <a:rPr lang="en" sz="1600">
                <a:latin typeface="Playfair Display"/>
                <a:ea typeface="Playfair Display"/>
                <a:cs typeface="Playfair Display"/>
                <a:sym typeface="Playfair Display"/>
              </a:rPr>
              <a:t>Регистрира адрони, които отлагат пълната си енергия в него</a:t>
            </a:r>
            <a:endParaRPr sz="1600">
              <a:latin typeface="Playfair Display"/>
              <a:ea typeface="Playfair Display"/>
              <a:cs typeface="Playfair Display"/>
              <a:sym typeface="Playfair Display"/>
            </a:endParaRPr>
          </a:p>
          <a:p>
            <a:pPr algn="just">
              <a:spcBef>
                <a:spcPts val="0"/>
              </a:spcBef>
              <a:spcAft>
                <a:spcPts val="0"/>
              </a:spcAft>
            </a:pPr>
            <a:endParaRPr sz="1600">
              <a:latin typeface="Playfair Display"/>
              <a:ea typeface="Playfair Display"/>
              <a:cs typeface="Playfair Display"/>
              <a:sym typeface="Playfair Display"/>
            </a:endParaRPr>
          </a:p>
        </p:txBody>
      </p:sp>
      <p:sp>
        <p:nvSpPr>
          <p:cNvPr id="295" name="Google Shape;295;p33"/>
          <p:cNvSpPr txBox="1"/>
          <p:nvPr/>
        </p:nvSpPr>
        <p:spPr>
          <a:xfrm>
            <a:off x="208900" y="4931067"/>
            <a:ext cx="7408400" cy="1231066"/>
          </a:xfrm>
          <a:prstGeom prst="rect">
            <a:avLst/>
          </a:prstGeom>
          <a:noFill/>
          <a:ln>
            <a:noFill/>
          </a:ln>
        </p:spPr>
        <p:txBody>
          <a:bodyPr spcFirstLastPara="1" wrap="square" lIns="121900" tIns="121900" rIns="121900" bIns="121900" anchor="t" anchorCtr="0">
            <a:spAutoFit/>
          </a:bodyPr>
          <a:lstStyle/>
          <a:p>
            <a:pPr marL="609585" indent="-406390" algn="just">
              <a:spcBef>
                <a:spcPts val="0"/>
              </a:spcBef>
              <a:spcAft>
                <a:spcPts val="0"/>
              </a:spcAft>
              <a:buClr>
                <a:schemeClr val="dk2"/>
              </a:buClr>
              <a:buSzPts val="1200"/>
              <a:buFont typeface="Playfair Display"/>
              <a:buChar char="●"/>
            </a:pPr>
            <a:r>
              <a:rPr lang="en" sz="1600">
                <a:solidFill>
                  <a:schemeClr val="dk2"/>
                </a:solidFill>
                <a:latin typeface="Playfair Display"/>
                <a:ea typeface="Playfair Display"/>
                <a:cs typeface="Playfair Display"/>
                <a:sym typeface="Playfair Display"/>
              </a:rPr>
              <a:t>Мюонна система:</a:t>
            </a:r>
            <a:endParaRPr sz="1600">
              <a:solidFill>
                <a:schemeClr val="dk2"/>
              </a:solidFill>
              <a:latin typeface="Playfair Display"/>
              <a:ea typeface="Playfair Display"/>
              <a:cs typeface="Playfair Display"/>
              <a:sym typeface="Playfair Display"/>
            </a:endParaRPr>
          </a:p>
          <a:p>
            <a:pPr marL="1219170" lvl="1" indent="-406390" algn="just">
              <a:spcBef>
                <a:spcPts val="0"/>
              </a:spcBef>
              <a:spcAft>
                <a:spcPts val="0"/>
              </a:spcAft>
              <a:buClr>
                <a:schemeClr val="dk2"/>
              </a:buClr>
              <a:buSzPts val="1200"/>
              <a:buFont typeface="Playfair Display"/>
              <a:buChar char="○"/>
            </a:pPr>
            <a:r>
              <a:rPr lang="en" sz="1600">
                <a:solidFill>
                  <a:schemeClr val="dk2"/>
                </a:solidFill>
                <a:latin typeface="Playfair Display"/>
                <a:ea typeface="Playfair Display"/>
                <a:cs typeface="Playfair Display"/>
                <a:sym typeface="Playfair Display"/>
              </a:rPr>
              <a:t>Регистрира електрически заредени частици, преминали през всички останали системи и магнита.</a:t>
            </a:r>
            <a:endParaRPr sz="1600">
              <a:solidFill>
                <a:schemeClr val="dk2"/>
              </a:solidFill>
              <a:latin typeface="Playfair Display"/>
              <a:ea typeface="Playfair Display"/>
              <a:cs typeface="Playfair Display"/>
              <a:sym typeface="Playfair Display"/>
            </a:endParaRPr>
          </a:p>
          <a:p>
            <a:pPr marL="1219170" lvl="1" indent="-406390" algn="just">
              <a:spcBef>
                <a:spcPts val="0"/>
              </a:spcBef>
              <a:spcAft>
                <a:spcPts val="0"/>
              </a:spcAft>
              <a:buClr>
                <a:schemeClr val="dk2"/>
              </a:buClr>
              <a:buSzPts val="1200"/>
              <a:buFont typeface="Playfair Display"/>
              <a:buChar char="○"/>
            </a:pPr>
            <a:r>
              <a:rPr lang="en" sz="1600">
                <a:solidFill>
                  <a:schemeClr val="dk2"/>
                </a:solidFill>
                <a:latin typeface="Playfair Display"/>
                <a:ea typeface="Playfair Display"/>
                <a:cs typeface="Playfair Display"/>
                <a:sym typeface="Playfair Display"/>
              </a:rPr>
              <a:t>Ние предполагаме, че такива могат да бъдат само мюоните. </a:t>
            </a:r>
            <a:endParaRPr>
              <a:latin typeface="Playfair Display"/>
              <a:ea typeface="Playfair Display"/>
              <a:cs typeface="Playfair Display"/>
              <a:sym typeface="Playfair Display"/>
            </a:endParaRPr>
          </a:p>
        </p:txBody>
      </p:sp>
      <p:sp>
        <p:nvSpPr>
          <p:cNvPr id="296" name="Google Shape;296;p33"/>
          <p:cNvSpPr txBox="1"/>
          <p:nvPr/>
        </p:nvSpPr>
        <p:spPr>
          <a:xfrm>
            <a:off x="8113733" y="5090367"/>
            <a:ext cx="3720400" cy="1077178"/>
          </a:xfrm>
          <a:prstGeom prst="rect">
            <a:avLst/>
          </a:prstGeom>
          <a:noFill/>
          <a:ln w="9525" cap="flat" cmpd="sng">
            <a:solidFill>
              <a:srgbClr val="000000"/>
            </a:solidFill>
            <a:prstDash val="solid"/>
            <a:round/>
            <a:headEnd type="none" w="sm" len="sm"/>
            <a:tailEnd type="none" w="sm" len="sm"/>
          </a:ln>
        </p:spPr>
        <p:txBody>
          <a:bodyPr spcFirstLastPara="1" wrap="square" lIns="121900" tIns="121900" rIns="121900" bIns="121900" anchor="t" anchorCtr="0">
            <a:spAutoFit/>
          </a:bodyPr>
          <a:lstStyle/>
          <a:p>
            <a:pPr>
              <a:spcBef>
                <a:spcPts val="0"/>
              </a:spcBef>
              <a:spcAft>
                <a:spcPts val="0"/>
              </a:spcAft>
            </a:pPr>
            <a:r>
              <a:rPr lang="en">
                <a:latin typeface="Playfair Display"/>
                <a:ea typeface="Playfair Display"/>
                <a:cs typeface="Playfair Display"/>
                <a:sym typeface="Playfair Display"/>
              </a:rPr>
              <a:t>Комбинираме информацията от отделните детекторни системи!</a:t>
            </a:r>
            <a:endParaRPr>
              <a:latin typeface="Playfair Display"/>
              <a:ea typeface="Playfair Display"/>
              <a:cs typeface="Playfair Display"/>
              <a:sym typeface="Playfair Display"/>
            </a:endParaRPr>
          </a:p>
        </p:txBody>
      </p:sp>
      <p:sp>
        <p:nvSpPr>
          <p:cNvPr id="297" name="Google Shape;297;p33"/>
          <p:cNvSpPr txBox="1">
            <a:spLocks noGrp="1"/>
          </p:cNvSpPr>
          <p:nvPr>
            <p:ph type="sldNum" idx="12"/>
          </p:nvPr>
        </p:nvSpPr>
        <p:spPr>
          <a:xfrm>
            <a:off x="11409045" y="6333135"/>
            <a:ext cx="731600" cy="524800"/>
          </a:xfrm>
          <a:prstGeom prst="rect">
            <a:avLst/>
          </a:prstGeom>
        </p:spPr>
        <p:txBody>
          <a:bodyPr spcFirstLastPara="1" vert="horz" wrap="square" lIns="121900" tIns="121900" rIns="121900" bIns="121900" numCol="1" anchor="t" anchorCtr="0" compatLnSpc="1">
            <a:prstTxWarp prst="textNoShape">
              <a:avLst/>
            </a:prstTxWarp>
            <a:normAutofit/>
          </a:bodyPr>
          <a:lstStyle/>
          <a:p>
            <a:pPr>
              <a:spcBef>
                <a:spcPts val="0"/>
              </a:spcBef>
              <a:spcAft>
                <a:spcPts val="0"/>
              </a:spcAft>
            </a:pPr>
            <a:fld id="{00000000-1234-1234-1234-123412341234}" type="slidenum">
              <a:rPr lang="en"/>
              <a:pPr>
                <a:spcBef>
                  <a:spcPts val="0"/>
                </a:spcBef>
                <a:spcAft>
                  <a:spcPts val="0"/>
                </a:spcAft>
              </a:pPr>
              <a:t>52</a:t>
            </a:fld>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301"/>
        <p:cNvGrpSpPr/>
        <p:nvPr/>
      </p:nvGrpSpPr>
      <p:grpSpPr>
        <a:xfrm>
          <a:off x="0" y="0"/>
          <a:ext cx="0" cy="0"/>
          <a:chOff x="0" y="0"/>
          <a:chExt cx="0" cy="0"/>
        </a:xfrm>
      </p:grpSpPr>
      <p:sp>
        <p:nvSpPr>
          <p:cNvPr id="302" name="Google Shape;302;p34"/>
          <p:cNvSpPr txBox="1">
            <a:spLocks noGrp="1"/>
          </p:cNvSpPr>
          <p:nvPr>
            <p:ph type="sldNum" idx="12"/>
          </p:nvPr>
        </p:nvSpPr>
        <p:spPr>
          <a:xfrm>
            <a:off x="11330665" y="6251679"/>
            <a:ext cx="731600" cy="524800"/>
          </a:xfrm>
          <a:prstGeom prst="rect">
            <a:avLst/>
          </a:prstGeom>
        </p:spPr>
        <p:txBody>
          <a:bodyPr spcFirstLastPara="1" vert="horz" wrap="square" lIns="121900" tIns="121900" rIns="121900" bIns="121900" numCol="1" anchor="ctr" anchorCtr="0" compatLnSpc="1">
            <a:prstTxWarp prst="textNoShape">
              <a:avLst/>
            </a:prstTxWarp>
            <a:normAutofit/>
          </a:bodyPr>
          <a:lstStyle/>
          <a:p>
            <a:pPr>
              <a:spcBef>
                <a:spcPts val="0"/>
              </a:spcBef>
              <a:spcAft>
                <a:spcPts val="0"/>
              </a:spcAft>
            </a:pPr>
            <a:fld id="{00000000-1234-1234-1234-123412341234}" type="slidenum">
              <a:rPr lang="en"/>
              <a:pPr>
                <a:spcBef>
                  <a:spcPts val="0"/>
                </a:spcBef>
                <a:spcAft>
                  <a:spcPts val="0"/>
                </a:spcAft>
              </a:pPr>
              <a:t>53</a:t>
            </a:fld>
            <a:endParaRPr/>
          </a:p>
        </p:txBody>
      </p:sp>
      <p:sp>
        <p:nvSpPr>
          <p:cNvPr id="303" name="Google Shape;303;p34"/>
          <p:cNvSpPr txBox="1">
            <a:spLocks noGrp="1"/>
          </p:cNvSpPr>
          <p:nvPr>
            <p:ph type="title" idx="4294967295"/>
          </p:nvPr>
        </p:nvSpPr>
        <p:spPr>
          <a:xfrm>
            <a:off x="314000" y="288567"/>
            <a:ext cx="11360800" cy="763600"/>
          </a:xfrm>
          <a:prstGeom prst="rect">
            <a:avLst/>
          </a:prstGeom>
        </p:spPr>
        <p:txBody>
          <a:bodyPr spcFirstLastPara="1" vert="horz" wrap="square" lIns="121900" tIns="121900" rIns="121900" bIns="121900" numCol="1" anchor="t" anchorCtr="0" compatLnSpc="1">
            <a:prstTxWarp prst="textNoShape">
              <a:avLst/>
            </a:prstTxWarp>
            <a:noAutofit/>
          </a:bodyPr>
          <a:lstStyle/>
          <a:p>
            <a:pPr algn="l">
              <a:spcBef>
                <a:spcPts val="0"/>
              </a:spcBef>
              <a:spcAft>
                <a:spcPts val="0"/>
              </a:spcAft>
              <a:buSzPts val="990"/>
            </a:pPr>
            <a:r>
              <a:rPr lang="en" sz="3467"/>
              <a:t>Липсваща енергия</a:t>
            </a:r>
            <a:endParaRPr sz="3467"/>
          </a:p>
        </p:txBody>
      </p:sp>
      <p:sp>
        <p:nvSpPr>
          <p:cNvPr id="304" name="Google Shape;304;p34"/>
          <p:cNvSpPr txBox="1"/>
          <p:nvPr/>
        </p:nvSpPr>
        <p:spPr>
          <a:xfrm>
            <a:off x="463900" y="1246101"/>
            <a:ext cx="10866800" cy="3293169"/>
          </a:xfrm>
          <a:prstGeom prst="rect">
            <a:avLst/>
          </a:prstGeom>
          <a:noFill/>
          <a:ln>
            <a:noFill/>
          </a:ln>
        </p:spPr>
        <p:txBody>
          <a:bodyPr spcFirstLastPara="1" wrap="square" lIns="121900" tIns="121900" rIns="121900" bIns="121900" anchor="t" anchorCtr="0">
            <a:spAutoFit/>
          </a:bodyPr>
          <a:lstStyle/>
          <a:p>
            <a:pPr marL="609585" indent="-423323">
              <a:spcBef>
                <a:spcPts val="0"/>
              </a:spcBef>
              <a:spcAft>
                <a:spcPts val="0"/>
              </a:spcAft>
              <a:buSzPts val="1400"/>
              <a:buFont typeface="Playfair Display"/>
              <a:buChar char="●"/>
            </a:pPr>
            <a:r>
              <a:rPr lang="en">
                <a:latin typeface="Playfair Display"/>
                <a:ea typeface="Playfair Display"/>
                <a:cs typeface="Playfair Display"/>
                <a:sym typeface="Playfair Display"/>
              </a:rPr>
              <a:t>Частици, които не могат да бъдат регистрирани с нашия детектор</a:t>
            </a:r>
            <a:endParaRPr>
              <a:latin typeface="Playfair Display"/>
              <a:ea typeface="Playfair Display"/>
              <a:cs typeface="Playfair Display"/>
              <a:sym typeface="Playfair Display"/>
            </a:endParaRPr>
          </a:p>
          <a:p>
            <a:pPr marL="1219170" lvl="1" indent="-423323">
              <a:spcBef>
                <a:spcPts val="0"/>
              </a:spcBef>
              <a:spcAft>
                <a:spcPts val="0"/>
              </a:spcAft>
              <a:buSzPts val="1400"/>
              <a:buFont typeface="Playfair Display"/>
              <a:buChar char="○"/>
            </a:pPr>
            <a:r>
              <a:rPr lang="en">
                <a:latin typeface="Playfair Display"/>
                <a:ea typeface="Playfair Display"/>
                <a:cs typeface="Playfair Display"/>
                <a:sym typeface="Playfair Display"/>
              </a:rPr>
              <a:t>Неутрино - трябва ни много по-голям детектор</a:t>
            </a:r>
            <a:endParaRPr>
              <a:latin typeface="Playfair Display"/>
              <a:ea typeface="Playfair Display"/>
              <a:cs typeface="Playfair Display"/>
              <a:sym typeface="Playfair Display"/>
            </a:endParaRPr>
          </a:p>
          <a:p>
            <a:pPr marL="1219170" lvl="1" indent="-423323">
              <a:spcBef>
                <a:spcPts val="0"/>
              </a:spcBef>
              <a:spcAft>
                <a:spcPts val="0"/>
              </a:spcAft>
              <a:buSzPts val="1400"/>
              <a:buFont typeface="Playfair Display"/>
              <a:buChar char="○"/>
            </a:pPr>
            <a:r>
              <a:rPr lang="en">
                <a:latin typeface="Playfair Display"/>
                <a:ea typeface="Playfair Display"/>
                <a:cs typeface="Playfair Display"/>
                <a:sym typeface="Playfair Display"/>
              </a:rPr>
              <a:t>Частици, които не познаваме</a:t>
            </a:r>
            <a:endParaRPr>
              <a:latin typeface="Playfair Display"/>
              <a:ea typeface="Playfair Display"/>
              <a:cs typeface="Playfair Display"/>
              <a:sym typeface="Playfair Display"/>
            </a:endParaRPr>
          </a:p>
          <a:p>
            <a:pPr marL="609585" indent="-423323">
              <a:spcBef>
                <a:spcPts val="0"/>
              </a:spcBef>
              <a:spcAft>
                <a:spcPts val="0"/>
              </a:spcAft>
              <a:buSzPts val="1400"/>
              <a:buFont typeface="Playfair Display"/>
              <a:buChar char="●"/>
            </a:pPr>
            <a:r>
              <a:rPr lang="en">
                <a:latin typeface="Playfair Display"/>
                <a:ea typeface="Playfair Display"/>
                <a:cs typeface="Playfair Display"/>
                <a:sym typeface="Playfair Display"/>
              </a:rPr>
              <a:t>Но ние може да направим оценка какво количество енергия или импулс са отнесли тези частици!</a:t>
            </a:r>
            <a:endParaRPr>
              <a:latin typeface="Playfair Display"/>
              <a:ea typeface="Playfair Display"/>
              <a:cs typeface="Playfair Display"/>
              <a:sym typeface="Playfair Display"/>
            </a:endParaRPr>
          </a:p>
          <a:p>
            <a:pPr>
              <a:spcBef>
                <a:spcPts val="0"/>
              </a:spcBef>
              <a:spcAft>
                <a:spcPts val="0"/>
              </a:spcAft>
            </a:pPr>
            <a:endParaRPr>
              <a:latin typeface="Playfair Display"/>
              <a:ea typeface="Playfair Display"/>
              <a:cs typeface="Playfair Display"/>
              <a:sym typeface="Playfair Display"/>
            </a:endParaRPr>
          </a:p>
          <a:p>
            <a:pPr>
              <a:spcBef>
                <a:spcPts val="0"/>
              </a:spcBef>
              <a:spcAft>
                <a:spcPts val="0"/>
              </a:spcAft>
            </a:pPr>
            <a:r>
              <a:rPr lang="en">
                <a:latin typeface="Playfair Display"/>
                <a:ea typeface="Playfair Display"/>
                <a:cs typeface="Playfair Display"/>
                <a:sym typeface="Playfair Display"/>
              </a:rPr>
              <a:t>Величината, който ще използваме в нашия анализ се нарича </a:t>
            </a:r>
            <a:r>
              <a:rPr lang="en" b="1">
                <a:latin typeface="Playfair Display"/>
                <a:ea typeface="Playfair Display"/>
                <a:cs typeface="Playfair Display"/>
                <a:sym typeface="Playfair Display"/>
              </a:rPr>
              <a:t>Missing Energy</a:t>
            </a:r>
            <a:r>
              <a:rPr lang="en">
                <a:latin typeface="Playfair Display"/>
                <a:ea typeface="Playfair Display"/>
                <a:cs typeface="Playfair Display"/>
                <a:sym typeface="Playfair Display"/>
              </a:rPr>
              <a:t> и съдържа в себе си сумата от енергиите, отнесени от всички частици, които не сме успели да регистрираме и измерим.</a:t>
            </a:r>
            <a:endParaRPr>
              <a:latin typeface="Playfair Display"/>
              <a:ea typeface="Playfair Display"/>
              <a:cs typeface="Playfair Display"/>
              <a:sym typeface="Playfair Display"/>
            </a:endParaRPr>
          </a:p>
          <a:p>
            <a:pPr>
              <a:spcBef>
                <a:spcPts val="0"/>
              </a:spcBef>
              <a:spcAft>
                <a:spcPts val="0"/>
              </a:spcAft>
            </a:pPr>
            <a:r>
              <a:rPr lang="en">
                <a:latin typeface="Playfair Display"/>
                <a:ea typeface="Playfair Display"/>
                <a:cs typeface="Playfair Display"/>
                <a:sym typeface="Playfair Display"/>
              </a:rPr>
              <a:t>А също и информация за посоката, в която е отнесена тази енергия.</a:t>
            </a:r>
            <a:endParaRPr>
              <a:latin typeface="Playfair Display"/>
              <a:ea typeface="Playfair Display"/>
              <a:cs typeface="Playfair Display"/>
              <a:sym typeface="Playfair Display"/>
            </a:endParaRPr>
          </a:p>
          <a:p>
            <a:pPr marL="609585" indent="-423323">
              <a:spcBef>
                <a:spcPts val="0"/>
              </a:spcBef>
              <a:spcAft>
                <a:spcPts val="0"/>
              </a:spcAft>
              <a:buSzPts val="1400"/>
              <a:buFont typeface="Playfair Display"/>
              <a:buChar char="●"/>
            </a:pPr>
            <a:r>
              <a:rPr lang="en">
                <a:latin typeface="Playfair Display"/>
                <a:ea typeface="Playfair Display"/>
                <a:cs typeface="Playfair Display"/>
                <a:sym typeface="Playfair Display"/>
              </a:rPr>
              <a:t>Забележете, липсващата енергия може да е отнесена от повече от една частица!</a:t>
            </a:r>
            <a:endParaRPr>
              <a:latin typeface="Playfair Display"/>
              <a:ea typeface="Playfair Display"/>
              <a:cs typeface="Playfair Display"/>
              <a:sym typeface="Playfair Display"/>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43E3B809-3F46-7062-21D1-B01DC3082B22}"/>
              </a:ext>
            </a:extLst>
          </p:cNvPr>
          <p:cNvSpPr>
            <a:spLocks noGrp="1"/>
          </p:cNvSpPr>
          <p:nvPr>
            <p:ph type="sldNum" sz="quarter" idx="12"/>
          </p:nvPr>
        </p:nvSpPr>
        <p:spPr/>
        <p:txBody>
          <a:bodyPr/>
          <a:lstStyle/>
          <a:p>
            <a:pPr>
              <a:defRPr/>
            </a:pPr>
            <a:fld id="{A4869FA6-B1DD-CA41-A5F7-B59722C75740}" type="slidenum">
              <a:rPr lang="en-US" altLang="en-US" smtClean="0"/>
              <a:pPr>
                <a:defRPr/>
              </a:pPr>
              <a:t>54</a:t>
            </a:fld>
            <a:endParaRPr lang="en-US" altLang="en-US"/>
          </a:p>
        </p:txBody>
      </p:sp>
      <p:sp>
        <p:nvSpPr>
          <p:cNvPr id="4" name="Rectangle 3">
            <a:extLst>
              <a:ext uri="{FF2B5EF4-FFF2-40B4-BE49-F238E27FC236}">
                <a16:creationId xmlns:a16="http://schemas.microsoft.com/office/drawing/2014/main" id="{9975C798-894F-E7BF-FD39-E56C112F618E}"/>
              </a:ext>
            </a:extLst>
          </p:cNvPr>
          <p:cNvSpPr/>
          <p:nvPr/>
        </p:nvSpPr>
        <p:spPr>
          <a:xfrm>
            <a:off x="1439729" y="2967335"/>
            <a:ext cx="9312550" cy="923330"/>
          </a:xfrm>
          <a:prstGeom prst="rect">
            <a:avLst/>
          </a:prstGeom>
          <a:noFill/>
        </p:spPr>
        <p:txBody>
          <a:bodyPr wrap="none" lIns="91440" tIns="45720" rIns="91440" bIns="45720">
            <a:spAutoFit/>
          </a:bodyPr>
          <a:lstStyle/>
          <a:p>
            <a:pPr algn="ctr"/>
            <a:r>
              <a:rPr lang="bg-BG" sz="5400" b="1" dirty="0">
                <a:ln w="22225">
                  <a:solidFill>
                    <a:schemeClr val="accent2"/>
                  </a:solidFill>
                  <a:prstDash val="solid"/>
                </a:ln>
                <a:solidFill>
                  <a:schemeClr val="accent2">
                    <a:lumMod val="40000"/>
                    <a:lumOff val="60000"/>
                  </a:schemeClr>
                </a:solidFill>
              </a:rPr>
              <a:t>Благодаря за вниманието!</a:t>
            </a:r>
            <a:endParaRPr lang="en-US" sz="5400" b="1" cap="none" spc="0"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p:txBody>
      </p:sp>
    </p:spTree>
    <p:extLst>
      <p:ext uri="{BB962C8B-B14F-4D97-AF65-F5344CB8AC3E}">
        <p14:creationId xmlns:p14="http://schemas.microsoft.com/office/powerpoint/2010/main" val="6212065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ChangeArrowheads="1"/>
          </p:cNvSpPr>
          <p:nvPr/>
        </p:nvSpPr>
        <p:spPr bwMode="auto">
          <a:xfrm>
            <a:off x="1828800" y="304800"/>
            <a:ext cx="8382000" cy="556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lnSpc>
                <a:spcPct val="90000"/>
              </a:lnSpc>
              <a:buFontTx/>
              <a:buNone/>
            </a:pPr>
            <a:endParaRPr lang="de-DE" altLang="en-US" sz="1600" b="1">
              <a:solidFill>
                <a:srgbClr val="009900"/>
              </a:solidFill>
            </a:endParaRPr>
          </a:p>
        </p:txBody>
      </p:sp>
      <p:sp>
        <p:nvSpPr>
          <p:cNvPr id="22530" name="Rectangle 4"/>
          <p:cNvSpPr>
            <a:spLocks noChangeArrowheads="1"/>
          </p:cNvSpPr>
          <p:nvPr/>
        </p:nvSpPr>
        <p:spPr bwMode="auto">
          <a:xfrm>
            <a:off x="795436" y="939770"/>
            <a:ext cx="545296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charset="0"/>
              </a:defRPr>
            </a:lvl1pPr>
            <a:lvl2pPr>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de-DE" altLang="en-US" sz="1600" dirty="0">
                <a:solidFill>
                  <a:schemeClr val="accent2"/>
                </a:solidFill>
              </a:rPr>
              <a:t>The </a:t>
            </a:r>
            <a:r>
              <a:rPr lang="de-DE" altLang="en-US" sz="1600" dirty="0" err="1">
                <a:solidFill>
                  <a:schemeClr val="accent2"/>
                </a:solidFill>
              </a:rPr>
              <a:t>frequent</a:t>
            </a:r>
            <a:r>
              <a:rPr lang="de-DE" altLang="en-US" sz="1600" dirty="0">
                <a:solidFill>
                  <a:schemeClr val="accent2"/>
                </a:solidFill>
              </a:rPr>
              <a:t> </a:t>
            </a:r>
            <a:r>
              <a:rPr lang="de-DE" altLang="en-US" sz="1600" dirty="0" err="1">
                <a:solidFill>
                  <a:schemeClr val="accent2"/>
                </a:solidFill>
              </a:rPr>
              <a:t>use</a:t>
            </a:r>
            <a:r>
              <a:rPr lang="de-DE" altLang="en-US" sz="1600" dirty="0">
                <a:solidFill>
                  <a:schemeClr val="accent2"/>
                </a:solidFill>
              </a:rPr>
              <a:t> </a:t>
            </a:r>
            <a:r>
              <a:rPr lang="de-DE" altLang="en-US" sz="1600" dirty="0" err="1">
                <a:solidFill>
                  <a:schemeClr val="accent2"/>
                </a:solidFill>
              </a:rPr>
              <a:t>of</a:t>
            </a:r>
            <a:r>
              <a:rPr lang="de-DE" altLang="en-US" sz="1600" dirty="0">
                <a:solidFill>
                  <a:schemeClr val="accent2"/>
                </a:solidFill>
              </a:rPr>
              <a:t> </a:t>
            </a:r>
            <a:r>
              <a:rPr lang="de-DE" altLang="en-US" sz="1600" dirty="0" err="1">
                <a:solidFill>
                  <a:schemeClr val="accent2"/>
                </a:solidFill>
              </a:rPr>
              <a:t>Scintillators</a:t>
            </a:r>
            <a:r>
              <a:rPr lang="de-DE" altLang="en-US" sz="1600" dirty="0">
                <a:solidFill>
                  <a:schemeClr val="accent2"/>
                </a:solidFill>
              </a:rPr>
              <a:t> </a:t>
            </a:r>
            <a:r>
              <a:rPr lang="de-DE" altLang="en-US" sz="1600" dirty="0" err="1">
                <a:solidFill>
                  <a:schemeClr val="accent2"/>
                </a:solidFill>
              </a:rPr>
              <a:t>is</a:t>
            </a:r>
            <a:r>
              <a:rPr lang="de-DE" altLang="en-US" sz="1600" dirty="0">
                <a:solidFill>
                  <a:schemeClr val="accent2"/>
                </a:solidFill>
              </a:rPr>
              <a:t> due </a:t>
            </a:r>
            <a:r>
              <a:rPr lang="de-DE" altLang="en-US" sz="1600" dirty="0" err="1">
                <a:solidFill>
                  <a:schemeClr val="accent2"/>
                </a:solidFill>
              </a:rPr>
              <a:t>to</a:t>
            </a:r>
            <a:r>
              <a:rPr lang="de-DE" altLang="en-US" sz="1600" dirty="0">
                <a:solidFill>
                  <a:schemeClr val="accent2"/>
                </a:solidFill>
              </a:rPr>
              <a:t>:</a:t>
            </a:r>
          </a:p>
          <a:p>
            <a:pPr lvl="1" eaLnBrk="1" hangingPunct="1">
              <a:spcBef>
                <a:spcPct val="0"/>
              </a:spcBef>
              <a:buFontTx/>
              <a:buNone/>
            </a:pPr>
            <a:r>
              <a:rPr lang="de-DE" altLang="en-US" sz="1600" dirty="0" err="1">
                <a:solidFill>
                  <a:srgbClr val="008F00"/>
                </a:solidFill>
              </a:rPr>
              <a:t>Well</a:t>
            </a:r>
            <a:r>
              <a:rPr lang="de-DE" altLang="en-US" sz="1600" dirty="0">
                <a:solidFill>
                  <a:srgbClr val="008F00"/>
                </a:solidFill>
              </a:rPr>
              <a:t> </a:t>
            </a:r>
            <a:r>
              <a:rPr lang="de-DE" altLang="en-US" sz="1600" dirty="0" err="1">
                <a:solidFill>
                  <a:srgbClr val="008F00"/>
                </a:solidFill>
              </a:rPr>
              <a:t>established</a:t>
            </a:r>
            <a:r>
              <a:rPr lang="de-DE" altLang="en-US" sz="1600" dirty="0">
                <a:solidFill>
                  <a:srgbClr val="008F00"/>
                </a:solidFill>
              </a:rPr>
              <a:t>, fast </a:t>
            </a:r>
            <a:r>
              <a:rPr lang="de-DE" altLang="en-US" sz="1600" dirty="0" err="1">
                <a:solidFill>
                  <a:srgbClr val="008F00"/>
                </a:solidFill>
              </a:rPr>
              <a:t>response</a:t>
            </a:r>
            <a:r>
              <a:rPr lang="de-DE" altLang="en-US" sz="1600" dirty="0">
                <a:solidFill>
                  <a:srgbClr val="008F00"/>
                </a:solidFill>
              </a:rPr>
              <a:t> time </a:t>
            </a:r>
            <a:r>
              <a:rPr lang="de-DE" altLang="en-US" sz="1600" dirty="0">
                <a:solidFill>
                  <a:srgbClr val="008F00"/>
                </a:solidFill>
                <a:sym typeface="Wingdings" charset="2"/>
              </a:rPr>
              <a:t> </a:t>
            </a:r>
            <a:r>
              <a:rPr lang="de-DE" altLang="en-US" sz="1600" dirty="0">
                <a:solidFill>
                  <a:srgbClr val="008F00"/>
                </a:solidFill>
              </a:rPr>
              <a:t>1 </a:t>
            </a:r>
            <a:r>
              <a:rPr lang="de-DE" altLang="en-US" sz="1600" dirty="0" err="1">
                <a:solidFill>
                  <a:srgbClr val="008F00"/>
                </a:solidFill>
              </a:rPr>
              <a:t>to</a:t>
            </a:r>
            <a:r>
              <a:rPr lang="de-DE" altLang="en-US" sz="1600" dirty="0">
                <a:solidFill>
                  <a:srgbClr val="008F00"/>
                </a:solidFill>
              </a:rPr>
              <a:t> 100ns</a:t>
            </a:r>
            <a:endParaRPr lang="en-US" altLang="en-US" sz="1600" dirty="0">
              <a:solidFill>
                <a:srgbClr val="008F00"/>
              </a:solidFill>
            </a:endParaRPr>
          </a:p>
        </p:txBody>
      </p:sp>
      <p:pic>
        <p:nvPicPr>
          <p:cNvPr id="22531" name="Picture 5" descr="fig2_13"/>
          <p:cNvPicPr>
            <a:picLocks noChangeAspect="1" noChangeArrowheads="1"/>
          </p:cNvPicPr>
          <p:nvPr/>
        </p:nvPicPr>
        <p:blipFill>
          <a:blip r:embed="rId2">
            <a:extLst>
              <a:ext uri="{28A0092B-C50C-407E-A947-70E740481C1C}">
                <a14:useLocalDpi xmlns:a14="http://schemas.microsoft.com/office/drawing/2010/main" val="0"/>
              </a:ext>
            </a:extLst>
          </a:blip>
          <a:srcRect b="17909"/>
          <a:stretch>
            <a:fillRect/>
          </a:stretch>
        </p:blipFill>
        <p:spPr bwMode="auto">
          <a:xfrm>
            <a:off x="7035573" y="2411979"/>
            <a:ext cx="3800475" cy="419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2" name="Rectangle 6"/>
          <p:cNvSpPr>
            <a:spLocks noChangeArrowheads="1"/>
          </p:cNvSpPr>
          <p:nvPr/>
        </p:nvSpPr>
        <p:spPr bwMode="auto">
          <a:xfrm>
            <a:off x="533400" y="1905000"/>
            <a:ext cx="6280279"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buFontTx/>
              <a:buNone/>
            </a:pPr>
            <a:r>
              <a:rPr lang="en-US" altLang="en-US" sz="1600" dirty="0">
                <a:solidFill>
                  <a:srgbClr val="FF0000"/>
                </a:solidFill>
              </a:rPr>
              <a:t>Schematic of a Photomultiplier:</a:t>
            </a:r>
          </a:p>
          <a:p>
            <a:pPr eaLnBrk="1" hangingPunct="1"/>
            <a:endParaRPr lang="en-US" altLang="en-US" sz="1600" dirty="0">
              <a:solidFill>
                <a:srgbClr val="FF0000"/>
              </a:solidFill>
            </a:endParaRPr>
          </a:p>
          <a:p>
            <a:pPr eaLnBrk="1" hangingPunct="1"/>
            <a:r>
              <a:rPr lang="en-US" altLang="en-US" sz="1600" dirty="0">
                <a:solidFill>
                  <a:schemeClr val="accent2"/>
                </a:solidFill>
              </a:rPr>
              <a:t>Typical Gains (as a function of the applied voltage): 10</a:t>
            </a:r>
            <a:r>
              <a:rPr lang="en-US" altLang="en-US" sz="1600" baseline="30000" dirty="0">
                <a:solidFill>
                  <a:schemeClr val="accent2"/>
                </a:solidFill>
              </a:rPr>
              <a:t>8 </a:t>
            </a:r>
            <a:r>
              <a:rPr lang="en-US" altLang="en-US" sz="1600" dirty="0">
                <a:solidFill>
                  <a:schemeClr val="accent2"/>
                </a:solidFill>
              </a:rPr>
              <a:t> to 10</a:t>
            </a:r>
            <a:r>
              <a:rPr lang="en-US" altLang="en-US" sz="1600" baseline="30000" dirty="0">
                <a:solidFill>
                  <a:schemeClr val="accent2"/>
                </a:solidFill>
              </a:rPr>
              <a:t>10</a:t>
            </a:r>
          </a:p>
          <a:p>
            <a:pPr eaLnBrk="1" hangingPunct="1"/>
            <a:endParaRPr lang="en-US" altLang="en-US" sz="1600" baseline="30000" dirty="0">
              <a:solidFill>
                <a:schemeClr val="accent2"/>
              </a:solidFill>
            </a:endParaRPr>
          </a:p>
          <a:p>
            <a:pPr eaLnBrk="1" hangingPunct="1"/>
            <a:r>
              <a:rPr lang="en-US" altLang="en-US" sz="1600" dirty="0">
                <a:solidFill>
                  <a:srgbClr val="008F00"/>
                </a:solidFill>
              </a:rPr>
              <a:t>Typical efficiency for photon detection</a:t>
            </a:r>
            <a:r>
              <a:rPr lang="en-US" altLang="en-US" sz="1600" dirty="0">
                <a:solidFill>
                  <a:srgbClr val="008F00"/>
                </a:solidFill>
                <a:ea typeface="Times New Roman" charset="0"/>
                <a:cs typeface="Times New Roman" charset="0"/>
              </a:rPr>
              <a:t>: &lt; 20%</a:t>
            </a:r>
            <a:r>
              <a:rPr lang="en-US" altLang="en-US" sz="1600" dirty="0">
                <a:solidFill>
                  <a:srgbClr val="008F00"/>
                </a:solidFill>
              </a:rPr>
              <a:t> </a:t>
            </a:r>
          </a:p>
          <a:p>
            <a:pPr eaLnBrk="1" hangingPunct="1"/>
            <a:endParaRPr lang="en-US" altLang="en-US" sz="1600" dirty="0">
              <a:solidFill>
                <a:srgbClr val="009900"/>
              </a:solidFill>
            </a:endParaRPr>
          </a:p>
          <a:p>
            <a:pPr eaLnBrk="1" hangingPunct="1"/>
            <a:r>
              <a:rPr lang="en-US" altLang="en-US" sz="1600" dirty="0">
                <a:solidFill>
                  <a:schemeClr val="accent2"/>
                </a:solidFill>
              </a:rPr>
              <a:t>For very good PMs: registration of single photons possible. </a:t>
            </a:r>
            <a:endParaRPr lang="en-US" altLang="en-US" sz="1600" dirty="0">
              <a:solidFill>
                <a:schemeClr val="accent2"/>
              </a:solidFill>
              <a:ea typeface="Times New Roman" charset="0"/>
              <a:cs typeface="Times New Roman" charset="0"/>
            </a:endParaRPr>
          </a:p>
          <a:p>
            <a:pPr eaLnBrk="1" hangingPunct="1"/>
            <a:endParaRPr lang="en-US" altLang="en-US" sz="1600" dirty="0">
              <a:solidFill>
                <a:schemeClr val="accent2"/>
              </a:solidFill>
              <a:ea typeface="Times New Roman" charset="0"/>
              <a:cs typeface="Times New Roman" charset="0"/>
            </a:endParaRPr>
          </a:p>
          <a:p>
            <a:pPr eaLnBrk="1" hangingPunct="1"/>
            <a:r>
              <a:rPr lang="en-US" altLang="en-US" sz="1600" dirty="0">
                <a:solidFill>
                  <a:srgbClr val="008F00"/>
                </a:solidFill>
                <a:ea typeface="Times New Roman" charset="0"/>
                <a:cs typeface="Times New Roman" charset="0"/>
              </a:rPr>
              <a:t>Example: 10 prim</a:t>
            </a:r>
            <a:r>
              <a:rPr lang="en-US" altLang="en-US" sz="1600" dirty="0">
                <a:solidFill>
                  <a:srgbClr val="008F00"/>
                </a:solidFill>
                <a:ea typeface="Arial" charset="0"/>
                <a:cs typeface="Arial" charset="0"/>
              </a:rPr>
              <a:t>ary</a:t>
            </a:r>
            <a:r>
              <a:rPr lang="en-US" altLang="en-US" sz="1600" dirty="0">
                <a:solidFill>
                  <a:srgbClr val="008F00"/>
                </a:solidFill>
                <a:ea typeface="Times New Roman" charset="0"/>
                <a:cs typeface="Times New Roman" charset="0"/>
              </a:rPr>
              <a:t> </a:t>
            </a:r>
            <a:r>
              <a:rPr lang="en-US" altLang="en-US" sz="1600" dirty="0" err="1">
                <a:solidFill>
                  <a:srgbClr val="008F00"/>
                </a:solidFill>
                <a:ea typeface="Times New Roman" charset="0"/>
                <a:cs typeface="Times New Roman" charset="0"/>
              </a:rPr>
              <a:t>Elektrons</a:t>
            </a:r>
            <a:r>
              <a:rPr lang="en-US" altLang="en-US" sz="1600" dirty="0">
                <a:solidFill>
                  <a:srgbClr val="008F00"/>
                </a:solidFill>
                <a:ea typeface="Times New Roman" charset="0"/>
                <a:cs typeface="Times New Roman" charset="0"/>
              </a:rPr>
              <a:t>, Gain 10</a:t>
            </a:r>
            <a:r>
              <a:rPr lang="en-US" altLang="en-US" sz="1600" baseline="30000" dirty="0">
                <a:solidFill>
                  <a:srgbClr val="008F00"/>
                </a:solidFill>
                <a:ea typeface="Times New Roman" charset="0"/>
                <a:cs typeface="Times New Roman" charset="0"/>
              </a:rPr>
              <a:t>7</a:t>
            </a:r>
            <a:r>
              <a:rPr lang="en-US" altLang="en-US" sz="1600" dirty="0">
                <a:solidFill>
                  <a:srgbClr val="008F00"/>
                </a:solidFill>
                <a:ea typeface="Times New Roman" charset="0"/>
                <a:cs typeface="Times New Roman" charset="0"/>
                <a:sym typeface="Wingdings" charset="2"/>
              </a:rPr>
              <a:t></a:t>
            </a:r>
            <a:r>
              <a:rPr lang="en-US" altLang="en-US" sz="1600" dirty="0">
                <a:solidFill>
                  <a:srgbClr val="008F00"/>
                </a:solidFill>
                <a:ea typeface="Times New Roman" charset="0"/>
                <a:cs typeface="Times New Roman" charset="0"/>
              </a:rPr>
              <a:t> 10</a:t>
            </a:r>
            <a:r>
              <a:rPr lang="en-US" altLang="en-US" sz="1600" baseline="30000" dirty="0">
                <a:solidFill>
                  <a:srgbClr val="008F00"/>
                </a:solidFill>
                <a:ea typeface="Times New Roman" charset="0"/>
                <a:cs typeface="Times New Roman" charset="0"/>
              </a:rPr>
              <a:t>8</a:t>
            </a:r>
            <a:r>
              <a:rPr lang="en-US" altLang="en-US" sz="1600" dirty="0">
                <a:solidFill>
                  <a:srgbClr val="008F00"/>
                </a:solidFill>
                <a:ea typeface="Times New Roman" charset="0"/>
                <a:cs typeface="Times New Roman" charset="0"/>
              </a:rPr>
              <a:t> electrons in the end in T </a:t>
            </a:r>
            <a:r>
              <a:rPr lang="en-US" altLang="en-US" sz="1600" dirty="0">
                <a:solidFill>
                  <a:srgbClr val="008F00"/>
                </a:solidFill>
                <a:ea typeface="Times New Roman" charset="0"/>
                <a:cs typeface="Times New Roman" charset="0"/>
                <a:sym typeface="Symbol" charset="2"/>
              </a:rPr>
              <a:t></a:t>
            </a:r>
            <a:r>
              <a:rPr lang="en-US" altLang="en-US" sz="1600" dirty="0">
                <a:solidFill>
                  <a:srgbClr val="008F00"/>
                </a:solidFill>
                <a:ea typeface="Times New Roman" charset="0"/>
                <a:cs typeface="Times New Roman" charset="0"/>
              </a:rPr>
              <a:t> 10ns. I=Q/T = 10</a:t>
            </a:r>
            <a:r>
              <a:rPr lang="en-US" altLang="en-US" sz="1600" baseline="30000" dirty="0">
                <a:solidFill>
                  <a:srgbClr val="008F00"/>
                </a:solidFill>
                <a:ea typeface="Times New Roman" charset="0"/>
                <a:cs typeface="Times New Roman" charset="0"/>
              </a:rPr>
              <a:t>8</a:t>
            </a:r>
            <a:r>
              <a:rPr lang="en-US" altLang="en-US" sz="1600" dirty="0">
                <a:solidFill>
                  <a:srgbClr val="008F00"/>
                </a:solidFill>
                <a:ea typeface="Times New Roman" charset="0"/>
                <a:cs typeface="Times New Roman" charset="0"/>
              </a:rPr>
              <a:t>*1.603*10</a:t>
            </a:r>
            <a:r>
              <a:rPr lang="en-US" altLang="en-US" sz="1600" baseline="30000" dirty="0">
                <a:solidFill>
                  <a:srgbClr val="008F00"/>
                </a:solidFill>
                <a:ea typeface="Times New Roman" charset="0"/>
                <a:cs typeface="Times New Roman" charset="0"/>
              </a:rPr>
              <a:t>-19</a:t>
            </a:r>
            <a:r>
              <a:rPr lang="en-US" altLang="en-US" sz="1600" dirty="0">
                <a:solidFill>
                  <a:srgbClr val="008F00"/>
                </a:solidFill>
                <a:ea typeface="Times New Roman" charset="0"/>
                <a:cs typeface="Times New Roman" charset="0"/>
              </a:rPr>
              <a:t>/10*10</a:t>
            </a:r>
            <a:r>
              <a:rPr lang="en-US" altLang="en-US" sz="1600" baseline="30000" dirty="0">
                <a:solidFill>
                  <a:srgbClr val="008F00"/>
                </a:solidFill>
                <a:ea typeface="Times New Roman" charset="0"/>
                <a:cs typeface="Times New Roman" charset="0"/>
              </a:rPr>
              <a:t>-9</a:t>
            </a:r>
            <a:r>
              <a:rPr lang="en-US" altLang="en-US" sz="1600" dirty="0">
                <a:solidFill>
                  <a:srgbClr val="008F00"/>
                </a:solidFill>
                <a:ea typeface="Times New Roman" charset="0"/>
                <a:cs typeface="Times New Roman" charset="0"/>
              </a:rPr>
              <a:t>= 1.6mA.</a:t>
            </a:r>
          </a:p>
          <a:p>
            <a:pPr eaLnBrk="1" hangingPunct="1"/>
            <a:endParaRPr lang="en-US" altLang="en-US" sz="1600" dirty="0">
              <a:solidFill>
                <a:srgbClr val="009900"/>
              </a:solidFill>
              <a:ea typeface="Times New Roman" charset="0"/>
              <a:cs typeface="Times New Roman" charset="0"/>
            </a:endParaRPr>
          </a:p>
          <a:p>
            <a:pPr eaLnBrk="1" hangingPunct="1"/>
            <a:r>
              <a:rPr lang="en-US" altLang="en-US" sz="1600" dirty="0">
                <a:solidFill>
                  <a:schemeClr val="accent2"/>
                </a:solidFill>
                <a:ea typeface="Times New Roman" charset="0"/>
                <a:cs typeface="Times New Roman" charset="0"/>
              </a:rPr>
              <a:t>Across a 50 </a:t>
            </a:r>
            <a:r>
              <a:rPr lang="en-US" altLang="en-US" sz="1600" dirty="0">
                <a:solidFill>
                  <a:schemeClr val="accent2"/>
                </a:solidFill>
                <a:ea typeface="Times New Roman" charset="0"/>
                <a:cs typeface="Times New Roman" charset="0"/>
                <a:sym typeface="Symbol" charset="2"/>
              </a:rPr>
              <a:t> Resistor </a:t>
            </a:r>
            <a:r>
              <a:rPr lang="en-US" altLang="en-US" sz="1600" dirty="0">
                <a:solidFill>
                  <a:schemeClr val="accent2"/>
                </a:solidFill>
                <a:ea typeface="Times New Roman" charset="0"/>
                <a:cs typeface="Times New Roman" charset="0"/>
                <a:sym typeface="Wingdings" charset="2"/>
              </a:rPr>
              <a:t> U=R*I= 80mV. </a:t>
            </a:r>
            <a:endParaRPr lang="en-US" altLang="en-US" sz="1600" dirty="0">
              <a:solidFill>
                <a:schemeClr val="accent2"/>
              </a:solidFill>
              <a:ea typeface="Times New Roman" charset="0"/>
              <a:cs typeface="Times New Roman" charset="0"/>
              <a:sym typeface="Symbol" charset="2"/>
            </a:endParaRPr>
          </a:p>
        </p:txBody>
      </p:sp>
      <p:sp>
        <p:nvSpPr>
          <p:cNvPr id="2253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fld id="{F768ECF9-94CF-A444-A3B7-3E657646DF0C}" type="slidenum">
              <a:rPr lang="en-US" altLang="en-US" sz="1000"/>
              <a:pPr>
                <a:spcBef>
                  <a:spcPct val="0"/>
                </a:spcBef>
                <a:buFontTx/>
                <a:buNone/>
              </a:pPr>
              <a:t>6</a:t>
            </a:fld>
            <a:endParaRPr lang="en-US" altLang="en-US" sz="1000"/>
          </a:p>
        </p:txBody>
      </p:sp>
      <p:sp>
        <p:nvSpPr>
          <p:cNvPr id="22534" name="Footer Placeholder 6"/>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000"/>
              <a:t>W. Riegler/CERN</a:t>
            </a:r>
          </a:p>
        </p:txBody>
      </p:sp>
      <p:sp>
        <p:nvSpPr>
          <p:cNvPr id="22538" name="Rectangle 4"/>
          <p:cNvSpPr>
            <a:spLocks noChangeArrowheads="1"/>
          </p:cNvSpPr>
          <p:nvPr/>
        </p:nvSpPr>
        <p:spPr bwMode="auto">
          <a:xfrm>
            <a:off x="7792811" y="1223851"/>
            <a:ext cx="2286000" cy="369332"/>
          </a:xfrm>
          <a:prstGeom prst="rect">
            <a:avLst/>
          </a:prstGeom>
          <a:solidFill>
            <a:srgbClr val="0099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n-US" altLang="en-US" sz="1800"/>
          </a:p>
        </p:txBody>
      </p:sp>
      <p:sp>
        <p:nvSpPr>
          <p:cNvPr id="22539" name="Rectangle 5"/>
          <p:cNvSpPr>
            <a:spLocks noChangeArrowheads="1"/>
          </p:cNvSpPr>
          <p:nvPr/>
        </p:nvSpPr>
        <p:spPr bwMode="auto">
          <a:xfrm>
            <a:off x="7874454" y="1588397"/>
            <a:ext cx="2041071" cy="369332"/>
          </a:xfrm>
          <a:prstGeom prst="rect">
            <a:avLst/>
          </a:prstGeom>
          <a:solidFill>
            <a:srgbClr val="FFFF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n-US" altLang="en-US" sz="1800"/>
          </a:p>
        </p:txBody>
      </p:sp>
      <p:sp>
        <p:nvSpPr>
          <p:cNvPr id="22540" name="Line 6"/>
          <p:cNvSpPr>
            <a:spLocks noChangeShapeType="1"/>
          </p:cNvSpPr>
          <p:nvPr/>
        </p:nvSpPr>
        <p:spPr bwMode="auto">
          <a:xfrm>
            <a:off x="8201025" y="1104730"/>
            <a:ext cx="244929" cy="607575"/>
          </a:xfrm>
          <a:prstGeom prst="line">
            <a:avLst/>
          </a:prstGeom>
          <a:noFill/>
          <a:ln w="12700">
            <a:solidFill>
              <a:schemeClr val="tx1"/>
            </a:solidFill>
            <a:prstDash val="dash"/>
            <a:round/>
            <a:headEnd/>
            <a:tailEnd type="triangle" w="med" len="med"/>
          </a:ln>
          <a:extLst>
            <a:ext uri="{909E8E84-426E-40DD-AFC4-6F175D3DCCD1}">
              <a14:hiddenFill xmlns:a14="http://schemas.microsoft.com/office/drawing/2010/main">
                <a:noFill/>
              </a14:hiddenFill>
            </a:ext>
          </a:extLst>
        </p:spPr>
        <p:txBody>
          <a:bodyPr wrap="none" anchor="ctr">
            <a:spAutoFit/>
          </a:bodyPr>
          <a:lstStyle/>
          <a:p>
            <a:endParaRPr lang="en-GB"/>
          </a:p>
        </p:txBody>
      </p:sp>
      <p:sp>
        <p:nvSpPr>
          <p:cNvPr id="22541" name="Freeform 7"/>
          <p:cNvSpPr>
            <a:spLocks/>
          </p:cNvSpPr>
          <p:nvPr/>
        </p:nvSpPr>
        <p:spPr bwMode="auto">
          <a:xfrm>
            <a:off x="8437892" y="1706483"/>
            <a:ext cx="239742" cy="369332"/>
          </a:xfrm>
          <a:custGeom>
            <a:avLst/>
            <a:gdLst>
              <a:gd name="T0" fmla="*/ 0 w 264"/>
              <a:gd name="T1" fmla="*/ 2147483646 h 672"/>
              <a:gd name="T2" fmla="*/ 2147483646 w 264"/>
              <a:gd name="T3" fmla="*/ 2147483646 h 672"/>
              <a:gd name="T4" fmla="*/ 2147483646 w 264"/>
              <a:gd name="T5" fmla="*/ 2147483646 h 672"/>
              <a:gd name="T6" fmla="*/ 2147483646 w 264"/>
              <a:gd name="T7" fmla="*/ 0 h 672"/>
              <a:gd name="T8" fmla="*/ 2147483646 w 264"/>
              <a:gd name="T9" fmla="*/ 2147483646 h 672"/>
              <a:gd name="T10" fmla="*/ 2147483646 w 264"/>
              <a:gd name="T11" fmla="*/ 2147483646 h 672"/>
              <a:gd name="T12" fmla="*/ 2147483646 w 264"/>
              <a:gd name="T13" fmla="*/ 2147483646 h 672"/>
              <a:gd name="T14" fmla="*/ 2147483646 w 264"/>
              <a:gd name="T15" fmla="*/ 2147483646 h 672"/>
              <a:gd name="T16" fmla="*/ 2147483646 w 264"/>
              <a:gd name="T17" fmla="*/ 2147483646 h 672"/>
              <a:gd name="T18" fmla="*/ 2147483646 w 264"/>
              <a:gd name="T19" fmla="*/ 2147483646 h 672"/>
              <a:gd name="T20" fmla="*/ 2147483646 w 264"/>
              <a:gd name="T21" fmla="*/ 2147483646 h 672"/>
              <a:gd name="T22" fmla="*/ 2147483646 w 264"/>
              <a:gd name="T23" fmla="*/ 2147483646 h 672"/>
              <a:gd name="T24" fmla="*/ 2147483646 w 264"/>
              <a:gd name="T25" fmla="*/ 2147483646 h 672"/>
              <a:gd name="T26" fmla="*/ 2147483646 w 264"/>
              <a:gd name="T27" fmla="*/ 2147483646 h 672"/>
              <a:gd name="T28" fmla="*/ 2147483646 w 264"/>
              <a:gd name="T29" fmla="*/ 2147483646 h 672"/>
              <a:gd name="T30" fmla="*/ 2147483646 w 264"/>
              <a:gd name="T31" fmla="*/ 2147483646 h 672"/>
              <a:gd name="T32" fmla="*/ 2147483646 w 264"/>
              <a:gd name="T33" fmla="*/ 2147483646 h 67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64"/>
              <a:gd name="T52" fmla="*/ 0 h 672"/>
              <a:gd name="T53" fmla="*/ 264 w 264"/>
              <a:gd name="T54" fmla="*/ 672 h 67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64" h="672">
                <a:moveTo>
                  <a:pt x="0" y="12"/>
                </a:moveTo>
                <a:cubicBezTo>
                  <a:pt x="8" y="18"/>
                  <a:pt x="15" y="26"/>
                  <a:pt x="24" y="30"/>
                </a:cubicBezTo>
                <a:cubicBezTo>
                  <a:pt x="35" y="36"/>
                  <a:pt x="60" y="42"/>
                  <a:pt x="60" y="42"/>
                </a:cubicBezTo>
                <a:cubicBezTo>
                  <a:pt x="74" y="28"/>
                  <a:pt x="83" y="13"/>
                  <a:pt x="96" y="0"/>
                </a:cubicBezTo>
                <a:lnTo>
                  <a:pt x="144" y="54"/>
                </a:lnTo>
                <a:lnTo>
                  <a:pt x="48" y="102"/>
                </a:lnTo>
                <a:lnTo>
                  <a:pt x="96" y="54"/>
                </a:lnTo>
                <a:lnTo>
                  <a:pt x="144" y="102"/>
                </a:lnTo>
                <a:lnTo>
                  <a:pt x="192" y="54"/>
                </a:lnTo>
                <a:lnTo>
                  <a:pt x="192" y="150"/>
                </a:lnTo>
                <a:lnTo>
                  <a:pt x="144" y="102"/>
                </a:lnTo>
                <a:lnTo>
                  <a:pt x="240" y="102"/>
                </a:lnTo>
                <a:lnTo>
                  <a:pt x="240" y="150"/>
                </a:lnTo>
                <a:lnTo>
                  <a:pt x="192" y="198"/>
                </a:lnTo>
                <a:lnTo>
                  <a:pt x="144" y="150"/>
                </a:lnTo>
                <a:lnTo>
                  <a:pt x="240" y="198"/>
                </a:lnTo>
                <a:cubicBezTo>
                  <a:pt x="247" y="356"/>
                  <a:pt x="260" y="593"/>
                  <a:pt x="264" y="672"/>
                </a:cubicBezTo>
              </a:path>
            </a:pathLst>
          </a:custGeom>
          <a:noFill/>
          <a:ln w="9525">
            <a:solidFill>
              <a:schemeClr val="tx1"/>
            </a:solidFill>
            <a:round/>
            <a:headEnd/>
            <a:tailEnd type="triangle" w="med" len="med"/>
          </a:ln>
          <a:extLst>
            <a:ext uri="{909E8E84-426E-40DD-AFC4-6F175D3DCCD1}">
              <a14:hiddenFill xmlns:a14="http://schemas.microsoft.com/office/drawing/2010/main">
                <a:solidFill>
                  <a:srgbClr val="FFFFFF"/>
                </a:solidFill>
              </a14:hiddenFill>
            </a:ext>
          </a:extLst>
        </p:spPr>
        <p:txBody>
          <a:bodyPr wrap="square" anchor="ctr">
            <a:spAutoFit/>
          </a:bodyPr>
          <a:lstStyle/>
          <a:p>
            <a:r>
              <a:rPr lang="en-GB"/>
              <a:t>       </a:t>
            </a:r>
            <a:endParaRPr lang="en-GB" dirty="0"/>
          </a:p>
        </p:txBody>
      </p:sp>
      <p:sp>
        <p:nvSpPr>
          <p:cNvPr id="22542" name="Text Box 8"/>
          <p:cNvSpPr txBox="1">
            <a:spLocks noChangeArrowheads="1"/>
          </p:cNvSpPr>
          <p:nvPr/>
        </p:nvSpPr>
        <p:spPr bwMode="auto">
          <a:xfrm>
            <a:off x="8693945" y="1929347"/>
            <a:ext cx="34336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Clr>
                <a:srgbClr val="CC3300"/>
              </a:buClr>
              <a:buFontTx/>
              <a:buNone/>
            </a:pPr>
            <a:r>
              <a:rPr lang="sv-SE" altLang="en-US" sz="1600">
                <a:solidFill>
                  <a:srgbClr val="000099"/>
                </a:solidFill>
              </a:rPr>
              <a:t>e</a:t>
            </a:r>
            <a:r>
              <a:rPr lang="sv-SE" altLang="en-US" sz="1600" baseline="30000">
                <a:solidFill>
                  <a:srgbClr val="000099"/>
                </a:solidFill>
              </a:rPr>
              <a:t>-</a:t>
            </a:r>
            <a:endParaRPr lang="sv-SE" altLang="en-US" sz="1600">
              <a:solidFill>
                <a:srgbClr val="000099"/>
              </a:solidFill>
            </a:endParaRPr>
          </a:p>
        </p:txBody>
      </p:sp>
      <p:sp>
        <p:nvSpPr>
          <p:cNvPr id="22543" name="Text Box 9"/>
          <p:cNvSpPr txBox="1">
            <a:spLocks noChangeArrowheads="1"/>
          </p:cNvSpPr>
          <p:nvPr/>
        </p:nvSpPr>
        <p:spPr bwMode="auto">
          <a:xfrm>
            <a:off x="8303079" y="996211"/>
            <a:ext cx="26962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Clr>
                <a:srgbClr val="CC3300"/>
              </a:buClr>
              <a:buFontTx/>
              <a:buNone/>
            </a:pPr>
            <a:r>
              <a:rPr lang="sv-SE" altLang="en-US" sz="1600">
                <a:solidFill>
                  <a:srgbClr val="000099"/>
                </a:solidFill>
                <a:latin typeface="Symbol" charset="2"/>
              </a:rPr>
              <a:t>g</a:t>
            </a:r>
            <a:endParaRPr lang="sv-SE" altLang="en-US" sz="1600">
              <a:solidFill>
                <a:srgbClr val="000099"/>
              </a:solidFill>
            </a:endParaRPr>
          </a:p>
        </p:txBody>
      </p:sp>
      <p:sp>
        <p:nvSpPr>
          <p:cNvPr id="22544" name="Text Box 10"/>
          <p:cNvSpPr txBox="1">
            <a:spLocks noChangeArrowheads="1"/>
          </p:cNvSpPr>
          <p:nvPr/>
        </p:nvSpPr>
        <p:spPr bwMode="auto">
          <a:xfrm>
            <a:off x="9344025" y="1251899"/>
            <a:ext cx="66236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Clr>
                <a:srgbClr val="CC3300"/>
              </a:buClr>
              <a:buFontTx/>
              <a:buNone/>
            </a:pPr>
            <a:r>
              <a:rPr lang="sv-SE" altLang="en-US" sz="1600">
                <a:solidFill>
                  <a:srgbClr val="000099"/>
                </a:solidFill>
              </a:rPr>
              <a:t>glass</a:t>
            </a:r>
          </a:p>
        </p:txBody>
      </p:sp>
      <p:sp>
        <p:nvSpPr>
          <p:cNvPr id="22545" name="Text Box 11"/>
          <p:cNvSpPr txBox="1">
            <a:spLocks noChangeArrowheads="1"/>
          </p:cNvSpPr>
          <p:nvPr/>
        </p:nvSpPr>
        <p:spPr bwMode="auto">
          <a:xfrm>
            <a:off x="9344025" y="1616443"/>
            <a:ext cx="46839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Clr>
                <a:srgbClr val="CC3300"/>
              </a:buClr>
              <a:buFontTx/>
              <a:buNone/>
            </a:pPr>
            <a:r>
              <a:rPr lang="sv-SE" altLang="en-US" sz="1600" dirty="0">
                <a:solidFill>
                  <a:srgbClr val="000099"/>
                </a:solidFill>
              </a:rPr>
              <a:t>PC</a:t>
            </a:r>
          </a:p>
        </p:txBody>
      </p:sp>
      <p:sp>
        <p:nvSpPr>
          <p:cNvPr id="22537" name="Text Box 18"/>
          <p:cNvSpPr txBox="1">
            <a:spLocks noChangeArrowheads="1"/>
          </p:cNvSpPr>
          <p:nvPr/>
        </p:nvSpPr>
        <p:spPr bwMode="auto">
          <a:xfrm>
            <a:off x="7324725" y="838200"/>
            <a:ext cx="29622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Clr>
                <a:srgbClr val="CC3300"/>
              </a:buClr>
              <a:buFontTx/>
              <a:buNone/>
            </a:pPr>
            <a:r>
              <a:rPr lang="sv-SE" altLang="en-US" sz="1600">
                <a:solidFill>
                  <a:srgbClr val="000099"/>
                </a:solidFill>
              </a:rPr>
              <a:t>Semitransparent </a:t>
            </a:r>
            <a:r>
              <a:rPr lang="sv-SE" altLang="en-US" sz="1600" dirty="0" err="1">
                <a:solidFill>
                  <a:srgbClr val="000099"/>
                </a:solidFill>
              </a:rPr>
              <a:t>photocathode</a:t>
            </a:r>
            <a:endParaRPr lang="sv-SE" altLang="en-US" sz="1600" dirty="0">
              <a:solidFill>
                <a:srgbClr val="000099"/>
              </a:solidFill>
            </a:endParaRPr>
          </a:p>
        </p:txBody>
      </p:sp>
      <p:sp>
        <p:nvSpPr>
          <p:cNvPr id="19" name="Rectangle 10"/>
          <p:cNvSpPr>
            <a:spLocks noChangeArrowheads="1"/>
          </p:cNvSpPr>
          <p:nvPr/>
        </p:nvSpPr>
        <p:spPr bwMode="auto">
          <a:xfrm>
            <a:off x="0" y="12441"/>
            <a:ext cx="121920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 typeface="Wingdings" charset="2"/>
              <a:buNone/>
            </a:pPr>
            <a:r>
              <a:rPr lang="en-US" altLang="en-US" b="1" dirty="0">
                <a:solidFill>
                  <a:srgbClr val="FF0000"/>
                </a:solidFill>
                <a:sym typeface="Wingdings" charset="2"/>
              </a:rPr>
              <a:t>Photomultipliers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extBox 6"/>
          <p:cNvSpPr txBox="1">
            <a:spLocks noChangeArrowheads="1"/>
          </p:cNvSpPr>
          <p:nvPr/>
        </p:nvSpPr>
        <p:spPr bwMode="auto">
          <a:xfrm>
            <a:off x="0" y="0"/>
            <a:ext cx="121920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n-US" altLang="en-US" b="1" dirty="0">
                <a:solidFill>
                  <a:srgbClr val="FF0000"/>
                </a:solidFill>
                <a:ea typeface="Arial" charset="0"/>
                <a:cs typeface="Arial" charset="0"/>
              </a:rPr>
              <a:t>Creation of the Signal</a:t>
            </a:r>
          </a:p>
        </p:txBody>
      </p:sp>
      <p:sp>
        <p:nvSpPr>
          <p:cNvPr id="16387" name="Slide Number Placeholder 8"/>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fld id="{BFF232C6-9DB5-7A45-A9CF-1BC5E75E0887}" type="slidenum">
              <a:rPr lang="en-US" altLang="en-US" sz="1000"/>
              <a:pPr>
                <a:spcBef>
                  <a:spcPct val="0"/>
                </a:spcBef>
                <a:buFontTx/>
                <a:buNone/>
              </a:pPr>
              <a:t>7</a:t>
            </a:fld>
            <a:endParaRPr lang="en-US" altLang="en-US" sz="1000"/>
          </a:p>
        </p:txBody>
      </p:sp>
      <p:sp>
        <p:nvSpPr>
          <p:cNvPr id="16388" name="TextBox 22"/>
          <p:cNvSpPr txBox="1">
            <a:spLocks noChangeArrowheads="1"/>
          </p:cNvSpPr>
          <p:nvPr/>
        </p:nvSpPr>
        <p:spPr bwMode="auto">
          <a:xfrm>
            <a:off x="1371600" y="990601"/>
            <a:ext cx="9296400"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en-US" altLang="en-US" sz="1800" dirty="0">
                <a:solidFill>
                  <a:srgbClr val="002060"/>
                </a:solidFill>
                <a:ea typeface="Arial" charset="0"/>
                <a:cs typeface="Arial" charset="0"/>
              </a:rPr>
              <a:t>Charged particles traversing matter leave excited atoms, electron-ion pairs (gases) or electrons-hole pairs (solids) behind.</a:t>
            </a:r>
          </a:p>
          <a:p>
            <a:pPr eaLnBrk="1" hangingPunct="1">
              <a:spcBef>
                <a:spcPct val="0"/>
              </a:spcBef>
              <a:buFontTx/>
              <a:buNone/>
            </a:pPr>
            <a:endParaRPr lang="en-US" altLang="en-US" sz="1800" dirty="0">
              <a:solidFill>
                <a:srgbClr val="000099"/>
              </a:solidFill>
              <a:ea typeface="Arial" charset="0"/>
              <a:cs typeface="Arial" charset="0"/>
            </a:endParaRPr>
          </a:p>
          <a:p>
            <a:pPr eaLnBrk="1" hangingPunct="1">
              <a:spcBef>
                <a:spcPct val="0"/>
              </a:spcBef>
              <a:buFontTx/>
              <a:buNone/>
            </a:pPr>
            <a:endParaRPr lang="en-US" altLang="en-US" sz="1800" dirty="0">
              <a:solidFill>
                <a:srgbClr val="002060"/>
              </a:solidFill>
              <a:ea typeface="Arial" charset="0"/>
              <a:cs typeface="Arial" charset="0"/>
            </a:endParaRPr>
          </a:p>
          <a:p>
            <a:pPr eaLnBrk="1" hangingPunct="1">
              <a:spcBef>
                <a:spcPct val="0"/>
              </a:spcBef>
              <a:buFontTx/>
              <a:buNone/>
            </a:pPr>
            <a:endParaRPr lang="en-US" altLang="en-US" sz="1800" dirty="0">
              <a:solidFill>
                <a:srgbClr val="002060"/>
              </a:solidFill>
              <a:ea typeface="Arial" charset="0"/>
              <a:cs typeface="Arial" charset="0"/>
            </a:endParaRPr>
          </a:p>
          <a:p>
            <a:pPr eaLnBrk="1" hangingPunct="1">
              <a:spcBef>
                <a:spcPct val="0"/>
              </a:spcBef>
              <a:buFontTx/>
              <a:buNone/>
            </a:pPr>
            <a:endParaRPr lang="en-US" altLang="en-US" sz="1800" dirty="0">
              <a:solidFill>
                <a:srgbClr val="002060"/>
              </a:solidFill>
              <a:ea typeface="Arial" charset="0"/>
              <a:cs typeface="Arial" charset="0"/>
            </a:endParaRPr>
          </a:p>
          <a:p>
            <a:pPr eaLnBrk="1" hangingPunct="1">
              <a:spcBef>
                <a:spcPct val="0"/>
              </a:spcBef>
              <a:buFontTx/>
              <a:buNone/>
            </a:pPr>
            <a:endParaRPr lang="en-US" altLang="en-US" sz="1800" dirty="0">
              <a:solidFill>
                <a:srgbClr val="002060"/>
              </a:solidFill>
              <a:ea typeface="Arial" charset="0"/>
              <a:cs typeface="Arial" charset="0"/>
            </a:endParaRPr>
          </a:p>
          <a:p>
            <a:pPr eaLnBrk="1" hangingPunct="1">
              <a:spcBef>
                <a:spcPct val="0"/>
              </a:spcBef>
              <a:buFontTx/>
              <a:buNone/>
            </a:pPr>
            <a:endParaRPr lang="en-US" altLang="en-US" sz="1800" dirty="0">
              <a:solidFill>
                <a:srgbClr val="002060"/>
              </a:solidFill>
              <a:ea typeface="Arial" charset="0"/>
              <a:cs typeface="Arial" charset="0"/>
            </a:endParaRPr>
          </a:p>
          <a:p>
            <a:pPr eaLnBrk="1" hangingPunct="1">
              <a:spcBef>
                <a:spcPct val="0"/>
              </a:spcBef>
              <a:buFontTx/>
              <a:buNone/>
            </a:pPr>
            <a:r>
              <a:rPr lang="en-US" altLang="en-US" sz="1800" dirty="0">
                <a:solidFill>
                  <a:srgbClr val="002060"/>
                </a:solidFill>
                <a:ea typeface="Arial" charset="0"/>
                <a:cs typeface="Arial" charset="0"/>
              </a:rPr>
              <a:t>Excitation:</a:t>
            </a:r>
          </a:p>
          <a:p>
            <a:pPr eaLnBrk="1" hangingPunct="1">
              <a:spcBef>
                <a:spcPct val="0"/>
              </a:spcBef>
              <a:buFontTx/>
              <a:buNone/>
            </a:pPr>
            <a:r>
              <a:rPr lang="en-US" altLang="en-US" sz="1800" dirty="0">
                <a:solidFill>
                  <a:srgbClr val="008000"/>
                </a:solidFill>
                <a:ea typeface="Arial" charset="0"/>
                <a:cs typeface="Arial" charset="0"/>
              </a:rPr>
              <a:t>The photons emitted by the excited atoms in transparent materials can be detected with photon detectors like photomultipliers or semiconductor photon detectors.</a:t>
            </a:r>
          </a:p>
          <a:p>
            <a:pPr eaLnBrk="1" hangingPunct="1">
              <a:spcBef>
                <a:spcPct val="0"/>
              </a:spcBef>
              <a:buFontTx/>
              <a:buNone/>
            </a:pPr>
            <a:endParaRPr lang="en-US" altLang="en-US" sz="1800" dirty="0">
              <a:solidFill>
                <a:srgbClr val="000099"/>
              </a:solidFill>
              <a:ea typeface="Arial" charset="0"/>
              <a:cs typeface="Arial" charset="0"/>
            </a:endParaRPr>
          </a:p>
          <a:p>
            <a:pPr eaLnBrk="1" hangingPunct="1">
              <a:spcBef>
                <a:spcPct val="0"/>
              </a:spcBef>
              <a:buFontTx/>
              <a:buNone/>
            </a:pPr>
            <a:r>
              <a:rPr lang="en-US" altLang="en-US" sz="1800" dirty="0">
                <a:solidFill>
                  <a:srgbClr val="002060"/>
                </a:solidFill>
                <a:ea typeface="Arial" charset="0"/>
                <a:cs typeface="Arial" charset="0"/>
              </a:rPr>
              <a:t>Ionization:</a:t>
            </a:r>
          </a:p>
          <a:p>
            <a:pPr eaLnBrk="1" hangingPunct="1">
              <a:spcBef>
                <a:spcPct val="0"/>
              </a:spcBef>
              <a:buFontTx/>
              <a:buNone/>
            </a:pPr>
            <a:r>
              <a:rPr lang="en-US" altLang="en-US" sz="1800" dirty="0">
                <a:solidFill>
                  <a:srgbClr val="008000"/>
                </a:solidFill>
                <a:ea typeface="Arial" charset="0"/>
                <a:cs typeface="Arial" charset="0"/>
              </a:rPr>
              <a:t>By applying an electric field in the detector volume, the ionization electrons and ions are moving, which induces signals on metal electrodes. These signals are then read out by appropriate readout electronics.</a:t>
            </a:r>
          </a:p>
        </p:txBody>
      </p:sp>
      <p:pic>
        <p:nvPicPr>
          <p:cNvPr id="16389" name="Picture 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19600" y="1890714"/>
            <a:ext cx="2286000" cy="1233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Footer Placeholder 1"/>
          <p:cNvSpPr>
            <a:spLocks noGrp="1"/>
          </p:cNvSpPr>
          <p:nvPr>
            <p:ph type="ftr" sz="quarter" idx="12"/>
          </p:nvPr>
        </p:nvSpPr>
        <p:spPr/>
        <p:txBody>
          <a:bodyPr/>
          <a:lstStyle/>
          <a:p>
            <a:pPr>
              <a:defRPr/>
            </a:pPr>
            <a:r>
              <a:rPr lang="en-US">
                <a:solidFill>
                  <a:srgbClr val="000000"/>
                </a:solidFill>
              </a:rPr>
              <a:t>W. Riegler/CERN</a:t>
            </a:r>
          </a:p>
        </p:txBody>
      </p:sp>
      <p:sp>
        <p:nvSpPr>
          <p:cNvPr id="3" name="Oval 2">
            <a:extLst>
              <a:ext uri="{FF2B5EF4-FFF2-40B4-BE49-F238E27FC236}">
                <a16:creationId xmlns:a16="http://schemas.microsoft.com/office/drawing/2014/main" id="{16A94E02-A444-7029-C008-2BD686633FE4}"/>
              </a:ext>
            </a:extLst>
          </p:cNvPr>
          <p:cNvSpPr/>
          <p:nvPr/>
        </p:nvSpPr>
        <p:spPr>
          <a:xfrm>
            <a:off x="1143000" y="4267200"/>
            <a:ext cx="1727200" cy="381000"/>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3669861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Line 4"/>
          <p:cNvSpPr>
            <a:spLocks noChangeShapeType="1"/>
          </p:cNvSpPr>
          <p:nvPr/>
        </p:nvSpPr>
        <p:spPr bwMode="auto">
          <a:xfrm>
            <a:off x="2819400" y="3886200"/>
            <a:ext cx="152400" cy="7620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lIns="92075" tIns="46038" rIns="92075" bIns="46038"/>
          <a:lstStyle/>
          <a:p>
            <a:endParaRPr lang="en-GB"/>
          </a:p>
        </p:txBody>
      </p:sp>
      <p:sp>
        <p:nvSpPr>
          <p:cNvPr id="27650" name="Freeform 5"/>
          <p:cNvSpPr>
            <a:spLocks/>
          </p:cNvSpPr>
          <p:nvPr/>
        </p:nvSpPr>
        <p:spPr bwMode="auto">
          <a:xfrm>
            <a:off x="2590800" y="3733800"/>
            <a:ext cx="1289050" cy="1944688"/>
          </a:xfrm>
          <a:custGeom>
            <a:avLst/>
            <a:gdLst>
              <a:gd name="T0" fmla="*/ 2147483646 w 812"/>
              <a:gd name="T1" fmla="*/ 2147483646 h 1225"/>
              <a:gd name="T2" fmla="*/ 2147483646 w 812"/>
              <a:gd name="T3" fmla="*/ 0 h 1225"/>
              <a:gd name="T4" fmla="*/ 2147483646 w 812"/>
              <a:gd name="T5" fmla="*/ 2147483646 h 1225"/>
              <a:gd name="T6" fmla="*/ 2147483646 w 812"/>
              <a:gd name="T7" fmla="*/ 2147483646 h 1225"/>
              <a:gd name="T8" fmla="*/ 2147483646 w 812"/>
              <a:gd name="T9" fmla="*/ 2147483646 h 1225"/>
              <a:gd name="T10" fmla="*/ 2147483646 w 812"/>
              <a:gd name="T11" fmla="*/ 2147483646 h 1225"/>
              <a:gd name="T12" fmla="*/ 2147483646 w 812"/>
              <a:gd name="T13" fmla="*/ 2147483646 h 1225"/>
              <a:gd name="T14" fmla="*/ 2147483646 w 812"/>
              <a:gd name="T15" fmla="*/ 2147483646 h 1225"/>
              <a:gd name="T16" fmla="*/ 2147483646 w 812"/>
              <a:gd name="T17" fmla="*/ 2147483646 h 1225"/>
              <a:gd name="T18" fmla="*/ 0 w 812"/>
              <a:gd name="T19" fmla="*/ 2147483646 h 1225"/>
              <a:gd name="T20" fmla="*/ 2147483646 w 812"/>
              <a:gd name="T21" fmla="*/ 2147483646 h 1225"/>
              <a:gd name="T22" fmla="*/ 0 w 812"/>
              <a:gd name="T23" fmla="*/ 2147483646 h 122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812"/>
              <a:gd name="T37" fmla="*/ 0 h 1225"/>
              <a:gd name="T38" fmla="*/ 812 w 812"/>
              <a:gd name="T39" fmla="*/ 1225 h 122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812" h="1225">
                <a:moveTo>
                  <a:pt x="812" y="57"/>
                </a:moveTo>
                <a:cubicBezTo>
                  <a:pt x="760" y="17"/>
                  <a:pt x="716" y="10"/>
                  <a:pt x="651" y="0"/>
                </a:cubicBezTo>
                <a:cubicBezTo>
                  <a:pt x="546" y="11"/>
                  <a:pt x="450" y="49"/>
                  <a:pt x="349" y="76"/>
                </a:cubicBezTo>
                <a:cubicBezTo>
                  <a:pt x="317" y="97"/>
                  <a:pt x="301" y="124"/>
                  <a:pt x="274" y="151"/>
                </a:cubicBezTo>
                <a:cubicBezTo>
                  <a:pt x="258" y="196"/>
                  <a:pt x="234" y="243"/>
                  <a:pt x="207" y="283"/>
                </a:cubicBezTo>
                <a:cubicBezTo>
                  <a:pt x="181" y="393"/>
                  <a:pt x="218" y="258"/>
                  <a:pt x="179" y="349"/>
                </a:cubicBezTo>
                <a:cubicBezTo>
                  <a:pt x="164" y="385"/>
                  <a:pt x="157" y="427"/>
                  <a:pt x="141" y="463"/>
                </a:cubicBezTo>
                <a:cubicBezTo>
                  <a:pt x="131" y="486"/>
                  <a:pt x="115" y="506"/>
                  <a:pt x="104" y="529"/>
                </a:cubicBezTo>
                <a:cubicBezTo>
                  <a:pt x="88" y="604"/>
                  <a:pt x="61" y="671"/>
                  <a:pt x="47" y="746"/>
                </a:cubicBezTo>
                <a:cubicBezTo>
                  <a:pt x="42" y="866"/>
                  <a:pt x="62" y="963"/>
                  <a:pt x="0" y="1058"/>
                </a:cubicBezTo>
                <a:cubicBezTo>
                  <a:pt x="6" y="1106"/>
                  <a:pt x="14" y="1136"/>
                  <a:pt x="28" y="1180"/>
                </a:cubicBezTo>
                <a:cubicBezTo>
                  <a:pt x="17" y="1225"/>
                  <a:pt x="31" y="1224"/>
                  <a:pt x="0" y="1209"/>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2075" tIns="46038" rIns="92075" bIns="46038"/>
          <a:lstStyle/>
          <a:p>
            <a:endParaRPr lang="en-GB"/>
          </a:p>
        </p:txBody>
      </p:sp>
      <p:sp>
        <p:nvSpPr>
          <p:cNvPr id="27651" name="Line 6"/>
          <p:cNvSpPr>
            <a:spLocks noChangeShapeType="1"/>
          </p:cNvSpPr>
          <p:nvPr/>
        </p:nvSpPr>
        <p:spPr bwMode="auto">
          <a:xfrm>
            <a:off x="1752600" y="4800600"/>
            <a:ext cx="8229600" cy="1588"/>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GB"/>
          </a:p>
        </p:txBody>
      </p:sp>
      <p:pic>
        <p:nvPicPr>
          <p:cNvPr id="27652"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2133600"/>
            <a:ext cx="8662988" cy="2598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3" name="Oval 8"/>
          <p:cNvSpPr>
            <a:spLocks noChangeArrowheads="1"/>
          </p:cNvSpPr>
          <p:nvPr/>
        </p:nvSpPr>
        <p:spPr bwMode="auto">
          <a:xfrm>
            <a:off x="5715000" y="1676400"/>
            <a:ext cx="228600" cy="228600"/>
          </a:xfrm>
          <a:prstGeom prst="ellipse">
            <a:avLst/>
          </a:prstGeom>
          <a:solidFill>
            <a:srgbClr val="00269E"/>
          </a:solidFill>
          <a:ln>
            <a:noFill/>
          </a:ln>
          <a:extLst>
            <a:ext uri="{91240B29-F687-4F45-9708-019B960494DF}">
              <a14:hiddenLine xmlns:a14="http://schemas.microsoft.com/office/drawing/2010/main" w="9525">
                <a:solidFill>
                  <a:srgbClr val="000000"/>
                </a:solidFill>
                <a:round/>
                <a:headEnd/>
                <a:tailEnd/>
              </a14:hiddenLine>
            </a:ext>
          </a:extLst>
        </p:spPr>
        <p:txBody>
          <a:bodyPr wrap="none" lIns="92075" tIns="46038" rIns="92075" bIns="46038"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n-US" altLang="en-US" sz="1800"/>
          </a:p>
        </p:txBody>
      </p:sp>
      <p:sp>
        <p:nvSpPr>
          <p:cNvPr id="27654" name="Oval 9"/>
          <p:cNvSpPr>
            <a:spLocks noChangeArrowheads="1"/>
          </p:cNvSpPr>
          <p:nvPr/>
        </p:nvSpPr>
        <p:spPr bwMode="auto">
          <a:xfrm>
            <a:off x="5715000" y="2286000"/>
            <a:ext cx="228600" cy="228600"/>
          </a:xfrm>
          <a:prstGeom prst="ellipse">
            <a:avLst/>
          </a:pr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wrap="none" lIns="92075" tIns="46038" rIns="92075" bIns="46038"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n-US" altLang="en-US" sz="1800"/>
          </a:p>
        </p:txBody>
      </p:sp>
      <p:sp>
        <p:nvSpPr>
          <p:cNvPr id="27655" name="Text Box 10"/>
          <p:cNvSpPr txBox="1">
            <a:spLocks noChangeArrowheads="1"/>
          </p:cNvSpPr>
          <p:nvPr/>
        </p:nvSpPr>
        <p:spPr bwMode="auto">
          <a:xfrm>
            <a:off x="6080125" y="1517650"/>
            <a:ext cx="373500" cy="425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nSpc>
                <a:spcPct val="90000"/>
              </a:lnSpc>
              <a:spcBef>
                <a:spcPct val="30000"/>
              </a:spcBef>
              <a:buClr>
                <a:srgbClr val="008000"/>
              </a:buClr>
              <a:buSzPct val="70000"/>
              <a:buFont typeface="Wingdings" charset="2"/>
              <a:buNone/>
            </a:pPr>
            <a:r>
              <a:rPr lang="en-US" altLang="en-US" sz="2400" b="1"/>
              <a:t>q</a:t>
            </a:r>
          </a:p>
        </p:txBody>
      </p:sp>
      <p:sp>
        <p:nvSpPr>
          <p:cNvPr id="27656" name="Text Box 11"/>
          <p:cNvSpPr txBox="1">
            <a:spLocks noChangeArrowheads="1"/>
          </p:cNvSpPr>
          <p:nvPr/>
        </p:nvSpPr>
        <p:spPr bwMode="auto">
          <a:xfrm>
            <a:off x="6096000" y="2133600"/>
            <a:ext cx="373500" cy="425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nSpc>
                <a:spcPct val="90000"/>
              </a:lnSpc>
              <a:spcBef>
                <a:spcPct val="30000"/>
              </a:spcBef>
              <a:buClr>
                <a:srgbClr val="008000"/>
              </a:buClr>
              <a:buSzPct val="70000"/>
              <a:buFont typeface="Wingdings" charset="2"/>
              <a:buNone/>
            </a:pPr>
            <a:r>
              <a:rPr lang="en-US" altLang="en-US" sz="2400" b="1"/>
              <a:t>q</a:t>
            </a:r>
          </a:p>
        </p:txBody>
      </p:sp>
      <p:sp>
        <p:nvSpPr>
          <p:cNvPr id="27657" name="Text Box 12"/>
          <p:cNvSpPr txBox="1">
            <a:spLocks noChangeArrowheads="1"/>
          </p:cNvSpPr>
          <p:nvPr/>
        </p:nvSpPr>
        <p:spPr bwMode="auto">
          <a:xfrm>
            <a:off x="936625" y="1002385"/>
            <a:ext cx="4076700" cy="2655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2075" tIns="46038" rIns="92075" bIns="46038">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nSpc>
                <a:spcPct val="90000"/>
              </a:lnSpc>
              <a:spcBef>
                <a:spcPct val="30000"/>
              </a:spcBef>
              <a:buClr>
                <a:srgbClr val="008000"/>
              </a:buClr>
              <a:buSzPct val="70000"/>
              <a:buFont typeface="Wingdings" charset="2"/>
              <a:buNone/>
            </a:pPr>
            <a:r>
              <a:rPr lang="en-US" altLang="en-US" sz="1500" dirty="0">
                <a:solidFill>
                  <a:srgbClr val="008F00"/>
                </a:solidFill>
              </a:rPr>
              <a:t>A point charge q at a distance z</a:t>
            </a:r>
            <a:r>
              <a:rPr lang="en-US" altLang="en-US" sz="1500" baseline="-25000" dirty="0">
                <a:solidFill>
                  <a:srgbClr val="008F00"/>
                </a:solidFill>
              </a:rPr>
              <a:t>0 </a:t>
            </a:r>
            <a:endParaRPr lang="en-US" altLang="en-US" sz="1500" dirty="0">
              <a:solidFill>
                <a:srgbClr val="008F00"/>
              </a:solidFill>
            </a:endParaRPr>
          </a:p>
          <a:p>
            <a:pPr>
              <a:lnSpc>
                <a:spcPct val="90000"/>
              </a:lnSpc>
              <a:spcBef>
                <a:spcPct val="30000"/>
              </a:spcBef>
              <a:buClr>
                <a:srgbClr val="008000"/>
              </a:buClr>
              <a:buSzPct val="70000"/>
              <a:buFont typeface="Wingdings" charset="2"/>
              <a:buNone/>
            </a:pPr>
            <a:endParaRPr lang="en-US" altLang="en-US" sz="1500" dirty="0">
              <a:solidFill>
                <a:srgbClr val="009900"/>
              </a:solidFill>
            </a:endParaRPr>
          </a:p>
          <a:p>
            <a:pPr>
              <a:lnSpc>
                <a:spcPct val="90000"/>
              </a:lnSpc>
              <a:spcBef>
                <a:spcPct val="30000"/>
              </a:spcBef>
              <a:buClr>
                <a:srgbClr val="008000"/>
              </a:buClr>
              <a:buSzPct val="70000"/>
              <a:buFont typeface="Wingdings" charset="2"/>
              <a:buNone/>
            </a:pPr>
            <a:r>
              <a:rPr lang="en-US" altLang="en-US" sz="1500" dirty="0">
                <a:solidFill>
                  <a:srgbClr val="002060"/>
                </a:solidFill>
              </a:rPr>
              <a:t>Above a grounded metal plate ‘induces’ a surface charge. </a:t>
            </a:r>
          </a:p>
          <a:p>
            <a:pPr>
              <a:lnSpc>
                <a:spcPct val="90000"/>
              </a:lnSpc>
              <a:spcBef>
                <a:spcPct val="30000"/>
              </a:spcBef>
              <a:buClr>
                <a:srgbClr val="008000"/>
              </a:buClr>
              <a:buSzPct val="70000"/>
              <a:buFont typeface="Wingdings" charset="2"/>
              <a:buNone/>
            </a:pPr>
            <a:endParaRPr lang="en-US" altLang="en-US" sz="1500" dirty="0">
              <a:solidFill>
                <a:srgbClr val="009900"/>
              </a:solidFill>
            </a:endParaRPr>
          </a:p>
          <a:p>
            <a:pPr>
              <a:lnSpc>
                <a:spcPct val="90000"/>
              </a:lnSpc>
              <a:spcBef>
                <a:spcPct val="30000"/>
              </a:spcBef>
              <a:buClr>
                <a:srgbClr val="008000"/>
              </a:buClr>
              <a:buSzPct val="70000"/>
              <a:buFont typeface="Wingdings" charset="2"/>
              <a:buNone/>
            </a:pPr>
            <a:r>
              <a:rPr lang="en-US" altLang="en-US" sz="1500" dirty="0">
                <a:solidFill>
                  <a:srgbClr val="008F00"/>
                </a:solidFill>
              </a:rPr>
              <a:t>The total induced charge on the surface is –q.</a:t>
            </a:r>
          </a:p>
          <a:p>
            <a:pPr>
              <a:lnSpc>
                <a:spcPct val="90000"/>
              </a:lnSpc>
              <a:spcBef>
                <a:spcPct val="30000"/>
              </a:spcBef>
              <a:buClr>
                <a:srgbClr val="008000"/>
              </a:buClr>
              <a:buSzPct val="70000"/>
              <a:buFont typeface="Wingdings" charset="2"/>
              <a:buNone/>
            </a:pPr>
            <a:endParaRPr lang="en-US" altLang="en-US" sz="1500" dirty="0">
              <a:solidFill>
                <a:schemeClr val="accent2"/>
              </a:solidFill>
            </a:endParaRPr>
          </a:p>
          <a:p>
            <a:pPr>
              <a:lnSpc>
                <a:spcPct val="90000"/>
              </a:lnSpc>
              <a:spcBef>
                <a:spcPct val="30000"/>
              </a:spcBef>
              <a:buClr>
                <a:srgbClr val="008000"/>
              </a:buClr>
              <a:buSzPct val="70000"/>
              <a:buFont typeface="Wingdings" charset="2"/>
              <a:buNone/>
            </a:pPr>
            <a:r>
              <a:rPr lang="en-US" altLang="en-US" sz="1500" dirty="0">
                <a:solidFill>
                  <a:srgbClr val="002060"/>
                </a:solidFill>
              </a:rPr>
              <a:t>Different positions of the charge result in different charge distributions.</a:t>
            </a:r>
          </a:p>
          <a:p>
            <a:pPr>
              <a:lnSpc>
                <a:spcPct val="90000"/>
              </a:lnSpc>
              <a:spcBef>
                <a:spcPct val="30000"/>
              </a:spcBef>
              <a:buClr>
                <a:srgbClr val="008000"/>
              </a:buClr>
              <a:buSzPct val="70000"/>
              <a:buFont typeface="Wingdings" charset="2"/>
              <a:buNone/>
            </a:pPr>
            <a:r>
              <a:rPr lang="en-US" altLang="en-US" sz="1500" dirty="0">
                <a:solidFill>
                  <a:srgbClr val="002060"/>
                </a:solidFill>
              </a:rPr>
              <a:t>The total induced charge stays –q.</a:t>
            </a:r>
          </a:p>
        </p:txBody>
      </p:sp>
      <p:sp>
        <p:nvSpPr>
          <p:cNvPr id="27658" name="Text Box 13"/>
          <p:cNvSpPr txBox="1">
            <a:spLocks noChangeArrowheads="1"/>
          </p:cNvSpPr>
          <p:nvPr/>
        </p:nvSpPr>
        <p:spPr bwMode="auto">
          <a:xfrm>
            <a:off x="6553200" y="3962400"/>
            <a:ext cx="476092" cy="425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nSpc>
                <a:spcPct val="90000"/>
              </a:lnSpc>
              <a:spcBef>
                <a:spcPct val="30000"/>
              </a:spcBef>
              <a:buClr>
                <a:srgbClr val="008000"/>
              </a:buClr>
              <a:buSzPct val="70000"/>
              <a:buFont typeface="Wingdings" charset="2"/>
              <a:buNone/>
            </a:pPr>
            <a:r>
              <a:rPr lang="en-US" altLang="en-US" sz="2400" b="1">
                <a:solidFill>
                  <a:srgbClr val="0000FF"/>
                </a:solidFill>
              </a:rPr>
              <a:t>-q</a:t>
            </a:r>
          </a:p>
        </p:txBody>
      </p:sp>
      <p:sp>
        <p:nvSpPr>
          <p:cNvPr id="27659" name="Text Box 14"/>
          <p:cNvSpPr txBox="1">
            <a:spLocks noChangeArrowheads="1"/>
          </p:cNvSpPr>
          <p:nvPr/>
        </p:nvSpPr>
        <p:spPr bwMode="auto">
          <a:xfrm>
            <a:off x="6096000" y="3276600"/>
            <a:ext cx="476250" cy="42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nSpc>
                <a:spcPct val="90000"/>
              </a:lnSpc>
              <a:spcBef>
                <a:spcPct val="30000"/>
              </a:spcBef>
              <a:buClr>
                <a:srgbClr val="008000"/>
              </a:buClr>
              <a:buSzPct val="70000"/>
              <a:buFont typeface="Wingdings" charset="2"/>
              <a:buNone/>
            </a:pPr>
            <a:r>
              <a:rPr lang="en-US" altLang="en-US" sz="2400" b="1">
                <a:solidFill>
                  <a:srgbClr val="FF0000"/>
                </a:solidFill>
              </a:rPr>
              <a:t>-q</a:t>
            </a:r>
          </a:p>
        </p:txBody>
      </p:sp>
      <p:sp>
        <p:nvSpPr>
          <p:cNvPr id="27660" name="Line 15"/>
          <p:cNvSpPr>
            <a:spLocks noChangeShapeType="1"/>
          </p:cNvSpPr>
          <p:nvPr/>
        </p:nvSpPr>
        <p:spPr bwMode="auto">
          <a:xfrm>
            <a:off x="5715000" y="55626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GB"/>
          </a:p>
        </p:txBody>
      </p:sp>
      <p:sp>
        <p:nvSpPr>
          <p:cNvPr id="27661" name="Line 16"/>
          <p:cNvSpPr>
            <a:spLocks noChangeShapeType="1"/>
          </p:cNvSpPr>
          <p:nvPr/>
        </p:nvSpPr>
        <p:spPr bwMode="auto">
          <a:xfrm>
            <a:off x="5867400" y="4800600"/>
            <a:ext cx="0" cy="762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GB"/>
          </a:p>
        </p:txBody>
      </p:sp>
      <p:sp>
        <p:nvSpPr>
          <p:cNvPr id="27662" name="Line 17"/>
          <p:cNvSpPr>
            <a:spLocks noChangeShapeType="1"/>
          </p:cNvSpPr>
          <p:nvPr/>
        </p:nvSpPr>
        <p:spPr bwMode="auto">
          <a:xfrm>
            <a:off x="5715000" y="5562600"/>
            <a:ext cx="30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GB"/>
          </a:p>
        </p:txBody>
      </p:sp>
      <p:sp>
        <p:nvSpPr>
          <p:cNvPr id="27663" name="Line 18"/>
          <p:cNvSpPr>
            <a:spLocks noChangeShapeType="1"/>
          </p:cNvSpPr>
          <p:nvPr/>
        </p:nvSpPr>
        <p:spPr bwMode="auto">
          <a:xfrm>
            <a:off x="5791200" y="5638800"/>
            <a:ext cx="152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GB"/>
          </a:p>
        </p:txBody>
      </p:sp>
      <p:sp>
        <p:nvSpPr>
          <p:cNvPr id="27664" name="Line 19"/>
          <p:cNvSpPr>
            <a:spLocks noChangeShapeType="1"/>
          </p:cNvSpPr>
          <p:nvPr/>
        </p:nvSpPr>
        <p:spPr bwMode="auto">
          <a:xfrm>
            <a:off x="5867400" y="57150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GB"/>
          </a:p>
        </p:txBody>
      </p:sp>
      <p:sp>
        <p:nvSpPr>
          <p:cNvPr id="27665" name="Text Box 20"/>
          <p:cNvSpPr txBox="1">
            <a:spLocks noChangeArrowheads="1"/>
          </p:cNvSpPr>
          <p:nvPr/>
        </p:nvSpPr>
        <p:spPr bwMode="auto">
          <a:xfrm>
            <a:off x="7291388" y="949363"/>
            <a:ext cx="4291012" cy="4178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2075" tIns="46038" rIns="92075" bIns="46038">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nSpc>
                <a:spcPct val="90000"/>
              </a:lnSpc>
              <a:spcBef>
                <a:spcPct val="30000"/>
              </a:spcBef>
              <a:buClr>
                <a:srgbClr val="008000"/>
              </a:buClr>
              <a:buSzPct val="70000"/>
              <a:buFont typeface="Wingdings" charset="2"/>
              <a:buNone/>
            </a:pPr>
            <a:r>
              <a:rPr lang="en-US" altLang="en-US" sz="1500" dirty="0">
                <a:solidFill>
                  <a:srgbClr val="002060"/>
                </a:solidFill>
              </a:rPr>
              <a:t>The electric field of the charge must be calculated with the boundary condition that the potential </a:t>
            </a:r>
            <a:r>
              <a:rPr lang="el-GR" altLang="en-US" sz="1500" dirty="0">
                <a:solidFill>
                  <a:srgbClr val="002060"/>
                </a:solidFill>
              </a:rPr>
              <a:t>φ</a:t>
            </a:r>
            <a:r>
              <a:rPr lang="en-US" altLang="en-US" sz="1500" dirty="0">
                <a:solidFill>
                  <a:srgbClr val="002060"/>
                </a:solidFill>
              </a:rPr>
              <a:t>=0 at z=0.</a:t>
            </a:r>
          </a:p>
          <a:p>
            <a:pPr>
              <a:lnSpc>
                <a:spcPct val="90000"/>
              </a:lnSpc>
              <a:spcBef>
                <a:spcPct val="30000"/>
              </a:spcBef>
              <a:buClr>
                <a:srgbClr val="008000"/>
              </a:buClr>
              <a:buSzPct val="70000"/>
              <a:buFont typeface="Wingdings" charset="2"/>
              <a:buNone/>
            </a:pPr>
            <a:endParaRPr lang="en-US" altLang="en-US" sz="1500" dirty="0">
              <a:solidFill>
                <a:schemeClr val="accent2"/>
              </a:solidFill>
            </a:endParaRPr>
          </a:p>
          <a:p>
            <a:pPr>
              <a:lnSpc>
                <a:spcPct val="90000"/>
              </a:lnSpc>
              <a:spcBef>
                <a:spcPct val="30000"/>
              </a:spcBef>
              <a:buClr>
                <a:srgbClr val="008000"/>
              </a:buClr>
              <a:buSzPct val="70000"/>
              <a:buFont typeface="Wingdings" charset="2"/>
              <a:buNone/>
            </a:pPr>
            <a:r>
              <a:rPr lang="en-US" altLang="en-US" sz="1500" dirty="0">
                <a:solidFill>
                  <a:srgbClr val="008F00"/>
                </a:solidFill>
              </a:rPr>
              <a:t>For this specific geometry the method of images can be used. A point charge –q at distance –z</a:t>
            </a:r>
            <a:r>
              <a:rPr lang="en-US" altLang="en-US" sz="1500" baseline="-25000" dirty="0">
                <a:solidFill>
                  <a:srgbClr val="008F00"/>
                </a:solidFill>
              </a:rPr>
              <a:t>0</a:t>
            </a:r>
            <a:r>
              <a:rPr lang="en-US" altLang="en-US" sz="1500" dirty="0">
                <a:solidFill>
                  <a:srgbClr val="008F00"/>
                </a:solidFill>
              </a:rPr>
              <a:t> satisfies the boundary condition </a:t>
            </a:r>
            <a:r>
              <a:rPr lang="en-US" altLang="en-US" sz="1500" dirty="0">
                <a:solidFill>
                  <a:srgbClr val="008F00"/>
                </a:solidFill>
                <a:sym typeface="Wingdings" charset="2"/>
              </a:rPr>
              <a:t> electric field.</a:t>
            </a:r>
            <a:endParaRPr lang="en-US" altLang="en-US" sz="1500" dirty="0">
              <a:solidFill>
                <a:srgbClr val="008F00"/>
              </a:solidFill>
            </a:endParaRPr>
          </a:p>
          <a:p>
            <a:pPr>
              <a:lnSpc>
                <a:spcPct val="90000"/>
              </a:lnSpc>
              <a:spcBef>
                <a:spcPct val="30000"/>
              </a:spcBef>
              <a:buClr>
                <a:srgbClr val="008000"/>
              </a:buClr>
              <a:buSzPct val="70000"/>
              <a:buFont typeface="Wingdings" charset="2"/>
              <a:buNone/>
            </a:pPr>
            <a:endParaRPr lang="en-US" altLang="en-US" sz="1500" dirty="0">
              <a:solidFill>
                <a:srgbClr val="008F00"/>
              </a:solidFill>
              <a:sym typeface="Wingdings" charset="2"/>
            </a:endParaRPr>
          </a:p>
          <a:p>
            <a:pPr>
              <a:lnSpc>
                <a:spcPct val="90000"/>
              </a:lnSpc>
              <a:spcBef>
                <a:spcPct val="30000"/>
              </a:spcBef>
              <a:buClr>
                <a:srgbClr val="008000"/>
              </a:buClr>
              <a:buSzPct val="70000"/>
              <a:buFont typeface="Wingdings" charset="2"/>
              <a:buNone/>
            </a:pPr>
            <a:r>
              <a:rPr lang="en-US" altLang="en-US" sz="1500" dirty="0">
                <a:solidFill>
                  <a:srgbClr val="002060"/>
                </a:solidFill>
                <a:sym typeface="Wingdings" charset="2"/>
              </a:rPr>
              <a:t>The resulting charge density is</a:t>
            </a:r>
          </a:p>
          <a:p>
            <a:pPr>
              <a:lnSpc>
                <a:spcPct val="90000"/>
              </a:lnSpc>
              <a:spcBef>
                <a:spcPct val="30000"/>
              </a:spcBef>
              <a:buClr>
                <a:srgbClr val="008000"/>
              </a:buClr>
              <a:buSzPct val="70000"/>
              <a:buFont typeface="Wingdings" charset="2"/>
              <a:buNone/>
            </a:pPr>
            <a:r>
              <a:rPr lang="en-US" altLang="en-US" sz="1500" dirty="0">
                <a:solidFill>
                  <a:srgbClr val="002060"/>
                </a:solidFill>
                <a:sym typeface="Symbol" charset="2"/>
              </a:rPr>
              <a:t></a:t>
            </a:r>
            <a:r>
              <a:rPr lang="en-US" altLang="en-US" sz="1500" dirty="0">
                <a:solidFill>
                  <a:srgbClr val="002060"/>
                </a:solidFill>
                <a:sym typeface="Wingdings" charset="2"/>
              </a:rPr>
              <a:t>(</a:t>
            </a:r>
            <a:r>
              <a:rPr lang="en-US" altLang="en-US" sz="1500" dirty="0" err="1">
                <a:solidFill>
                  <a:srgbClr val="002060"/>
                </a:solidFill>
                <a:sym typeface="Wingdings" charset="2"/>
              </a:rPr>
              <a:t>x,y</a:t>
            </a:r>
            <a:r>
              <a:rPr lang="en-US" altLang="en-US" sz="1500" dirty="0">
                <a:solidFill>
                  <a:srgbClr val="002060"/>
                </a:solidFill>
                <a:sym typeface="Wingdings" charset="2"/>
              </a:rPr>
              <a:t>) = </a:t>
            </a:r>
            <a:r>
              <a:rPr lang="en-US" altLang="en-US" sz="1500" dirty="0">
                <a:solidFill>
                  <a:srgbClr val="002060"/>
                </a:solidFill>
                <a:sym typeface="Symbol" charset="2"/>
              </a:rPr>
              <a:t></a:t>
            </a:r>
            <a:r>
              <a:rPr lang="en-US" altLang="en-US" sz="1500" baseline="-25000" dirty="0">
                <a:solidFill>
                  <a:srgbClr val="002060"/>
                </a:solidFill>
                <a:sym typeface="Wingdings" charset="2"/>
              </a:rPr>
              <a:t>0</a:t>
            </a:r>
            <a:r>
              <a:rPr lang="en-US" altLang="en-US" sz="1500" dirty="0">
                <a:solidFill>
                  <a:srgbClr val="002060"/>
                </a:solidFill>
                <a:sym typeface="Wingdings" charset="2"/>
              </a:rPr>
              <a:t> </a:t>
            </a:r>
            <a:r>
              <a:rPr lang="en-US" altLang="en-US" sz="1500" dirty="0" err="1">
                <a:solidFill>
                  <a:srgbClr val="002060"/>
                </a:solidFill>
                <a:sym typeface="Wingdings" charset="2"/>
              </a:rPr>
              <a:t>E</a:t>
            </a:r>
            <a:r>
              <a:rPr lang="en-US" altLang="en-US" sz="1500" baseline="-25000" dirty="0" err="1">
                <a:solidFill>
                  <a:srgbClr val="002060"/>
                </a:solidFill>
                <a:sym typeface="Wingdings" charset="2"/>
              </a:rPr>
              <a:t>z</a:t>
            </a:r>
            <a:r>
              <a:rPr lang="en-US" altLang="en-US" sz="1500" dirty="0">
                <a:solidFill>
                  <a:srgbClr val="002060"/>
                </a:solidFill>
                <a:sym typeface="Wingdings" charset="2"/>
              </a:rPr>
              <a:t>(</a:t>
            </a:r>
            <a:r>
              <a:rPr lang="en-US" altLang="en-US" sz="1500" dirty="0" err="1">
                <a:solidFill>
                  <a:srgbClr val="002060"/>
                </a:solidFill>
                <a:sym typeface="Wingdings" charset="2"/>
              </a:rPr>
              <a:t>x,y</a:t>
            </a:r>
            <a:r>
              <a:rPr lang="en-US" altLang="en-US" sz="1500" dirty="0">
                <a:solidFill>
                  <a:srgbClr val="002060"/>
                </a:solidFill>
                <a:sym typeface="Wingdings" charset="2"/>
              </a:rPr>
              <a:t>)</a:t>
            </a:r>
          </a:p>
          <a:p>
            <a:pPr>
              <a:lnSpc>
                <a:spcPct val="90000"/>
              </a:lnSpc>
              <a:spcBef>
                <a:spcPct val="30000"/>
              </a:spcBef>
              <a:buClr>
                <a:srgbClr val="008000"/>
              </a:buClr>
              <a:buSzPct val="70000"/>
              <a:buFont typeface="Wingdings" charset="2"/>
              <a:buNone/>
            </a:pPr>
            <a:endParaRPr lang="en-US" altLang="en-US" sz="1500" dirty="0">
              <a:solidFill>
                <a:srgbClr val="009900"/>
              </a:solidFill>
              <a:sym typeface="Wingdings" charset="2"/>
            </a:endParaRPr>
          </a:p>
          <a:p>
            <a:pPr>
              <a:lnSpc>
                <a:spcPct val="90000"/>
              </a:lnSpc>
              <a:spcBef>
                <a:spcPct val="30000"/>
              </a:spcBef>
              <a:buClr>
                <a:srgbClr val="008000"/>
              </a:buClr>
              <a:buSzPct val="70000"/>
              <a:buFont typeface="Wingdings" charset="2"/>
              <a:buNone/>
            </a:pPr>
            <a:r>
              <a:rPr lang="en-US" altLang="en-US" sz="1500" dirty="0">
                <a:solidFill>
                  <a:srgbClr val="008F00"/>
                </a:solidFill>
                <a:sym typeface="Symbol" charset="2"/>
              </a:rPr>
              <a:t></a:t>
            </a:r>
            <a:r>
              <a:rPr lang="en-US" altLang="en-US" sz="1500" dirty="0">
                <a:solidFill>
                  <a:srgbClr val="008F00"/>
                </a:solidFill>
                <a:sym typeface="Wingdings" charset="2"/>
              </a:rPr>
              <a:t>(</a:t>
            </a:r>
            <a:r>
              <a:rPr lang="en-US" altLang="en-US" sz="1500" dirty="0" err="1">
                <a:solidFill>
                  <a:srgbClr val="008F00"/>
                </a:solidFill>
                <a:sym typeface="Wingdings" charset="2"/>
              </a:rPr>
              <a:t>x,y</a:t>
            </a:r>
            <a:r>
              <a:rPr lang="en-US" altLang="en-US" sz="1500" dirty="0">
                <a:solidFill>
                  <a:srgbClr val="008F00"/>
                </a:solidFill>
                <a:sym typeface="Wingdings" charset="2"/>
              </a:rPr>
              <a:t>)</a:t>
            </a:r>
            <a:r>
              <a:rPr lang="en-US" altLang="en-US" sz="1500" dirty="0" err="1">
                <a:solidFill>
                  <a:srgbClr val="008F00"/>
                </a:solidFill>
                <a:sym typeface="Wingdings" charset="2"/>
              </a:rPr>
              <a:t>dxdy</a:t>
            </a:r>
            <a:r>
              <a:rPr lang="en-US" altLang="en-US" sz="1500" dirty="0">
                <a:solidFill>
                  <a:srgbClr val="008F00"/>
                </a:solidFill>
                <a:sym typeface="Wingdings" charset="2"/>
              </a:rPr>
              <a:t> = -q</a:t>
            </a:r>
            <a:endParaRPr lang="en-US" altLang="en-US" sz="1500" dirty="0">
              <a:solidFill>
                <a:srgbClr val="008F00"/>
              </a:solidFill>
            </a:endParaRPr>
          </a:p>
          <a:p>
            <a:pPr>
              <a:lnSpc>
                <a:spcPct val="90000"/>
              </a:lnSpc>
              <a:spcBef>
                <a:spcPct val="30000"/>
              </a:spcBef>
              <a:buClr>
                <a:srgbClr val="008000"/>
              </a:buClr>
              <a:buSzPct val="70000"/>
              <a:buFont typeface="Wingdings" charset="2"/>
              <a:buNone/>
            </a:pPr>
            <a:endParaRPr lang="en-US" altLang="en-US" sz="1500" b="1" dirty="0"/>
          </a:p>
          <a:p>
            <a:pPr>
              <a:lnSpc>
                <a:spcPct val="90000"/>
              </a:lnSpc>
              <a:spcBef>
                <a:spcPct val="30000"/>
              </a:spcBef>
              <a:buClr>
                <a:srgbClr val="008000"/>
              </a:buClr>
              <a:buSzPct val="70000"/>
              <a:buFont typeface="Wingdings" charset="2"/>
              <a:buNone/>
            </a:pPr>
            <a:endParaRPr lang="en-US" altLang="en-US" sz="1500" b="1" dirty="0"/>
          </a:p>
          <a:p>
            <a:pPr>
              <a:lnSpc>
                <a:spcPct val="90000"/>
              </a:lnSpc>
              <a:spcBef>
                <a:spcPct val="30000"/>
              </a:spcBef>
              <a:buClr>
                <a:srgbClr val="008000"/>
              </a:buClr>
              <a:buSzPct val="70000"/>
              <a:buFont typeface="Wingdings" charset="2"/>
              <a:buNone/>
            </a:pPr>
            <a:endParaRPr lang="en-US" altLang="en-US" sz="1500" b="1" dirty="0"/>
          </a:p>
          <a:p>
            <a:pPr>
              <a:lnSpc>
                <a:spcPct val="90000"/>
              </a:lnSpc>
              <a:spcBef>
                <a:spcPct val="30000"/>
              </a:spcBef>
              <a:buClr>
                <a:srgbClr val="008000"/>
              </a:buClr>
              <a:buSzPct val="70000"/>
              <a:buFont typeface="Wingdings" charset="2"/>
              <a:buNone/>
            </a:pPr>
            <a:endParaRPr lang="en-US" altLang="en-US" sz="1500" b="1" dirty="0"/>
          </a:p>
        </p:txBody>
      </p:sp>
      <p:sp>
        <p:nvSpPr>
          <p:cNvPr id="27666" name="Text Box 21"/>
          <p:cNvSpPr txBox="1">
            <a:spLocks noChangeArrowheads="1"/>
          </p:cNvSpPr>
          <p:nvPr/>
        </p:nvSpPr>
        <p:spPr bwMode="auto">
          <a:xfrm>
            <a:off x="6019800" y="5105401"/>
            <a:ext cx="5080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nSpc>
                <a:spcPct val="90000"/>
              </a:lnSpc>
              <a:spcBef>
                <a:spcPct val="30000"/>
              </a:spcBef>
              <a:buClr>
                <a:srgbClr val="008000"/>
              </a:buClr>
              <a:buSzPct val="70000"/>
              <a:buFont typeface="Wingdings" charset="2"/>
              <a:buNone/>
            </a:pPr>
            <a:r>
              <a:rPr lang="en-US" altLang="en-US" sz="1800" b="1"/>
              <a:t>I=0</a:t>
            </a:r>
          </a:p>
        </p:txBody>
      </p:sp>
      <p:sp>
        <p:nvSpPr>
          <p:cNvPr id="27667" name="Text Box 24"/>
          <p:cNvSpPr txBox="1">
            <a:spLocks noChangeArrowheads="1"/>
          </p:cNvSpPr>
          <p:nvPr/>
        </p:nvSpPr>
        <p:spPr bwMode="auto">
          <a:xfrm>
            <a:off x="8518525" y="3694113"/>
            <a:ext cx="184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n-US" altLang="en-US" sz="1800"/>
          </a:p>
        </p:txBody>
      </p:sp>
      <p:sp>
        <p:nvSpPr>
          <p:cNvPr id="27668" name="Slide Number Placeholder 2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fld id="{CFCECF5A-DD4A-7C40-8E72-E2572858E988}" type="slidenum">
              <a:rPr lang="en-US" altLang="en-US" sz="1000"/>
              <a:pPr>
                <a:spcBef>
                  <a:spcPct val="0"/>
                </a:spcBef>
                <a:buFontTx/>
                <a:buNone/>
              </a:pPr>
              <a:t>8</a:t>
            </a:fld>
            <a:endParaRPr lang="en-US" altLang="en-US" sz="1000"/>
          </a:p>
        </p:txBody>
      </p:sp>
      <p:sp>
        <p:nvSpPr>
          <p:cNvPr id="27669" name="Footer Placeholder 26"/>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000"/>
              <a:t>W. Riegler/CERN</a:t>
            </a:r>
          </a:p>
        </p:txBody>
      </p:sp>
      <p:pic>
        <p:nvPicPr>
          <p:cNvPr id="276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52600" y="5791201"/>
            <a:ext cx="3581400"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7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01" y="5791200"/>
            <a:ext cx="2309813" cy="45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72" name="Rectangle 2"/>
          <p:cNvSpPr>
            <a:spLocks noChangeArrowheads="1"/>
          </p:cNvSpPr>
          <p:nvPr/>
        </p:nvSpPr>
        <p:spPr bwMode="auto">
          <a:xfrm>
            <a:off x="1524000" y="85726"/>
            <a:ext cx="9144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n-US" altLang="en-US" sz="2800" b="1">
                <a:solidFill>
                  <a:srgbClr val="FF0000"/>
                </a:solidFill>
              </a:rPr>
              <a:t>Principle of Signal Induction by Moving Charges</a:t>
            </a:r>
          </a:p>
        </p:txBody>
      </p:sp>
      <p:pic>
        <p:nvPicPr>
          <p:cNvPr id="27673" name="Picture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38801" y="5867401"/>
            <a:ext cx="1452563"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Line 5"/>
          <p:cNvSpPr>
            <a:spLocks noChangeShapeType="1"/>
          </p:cNvSpPr>
          <p:nvPr/>
        </p:nvSpPr>
        <p:spPr bwMode="auto">
          <a:xfrm>
            <a:off x="2819400" y="2743200"/>
            <a:ext cx="152400" cy="7620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lIns="92075" tIns="46038" rIns="92075" bIns="46038"/>
          <a:lstStyle/>
          <a:p>
            <a:endParaRPr lang="en-GB"/>
          </a:p>
        </p:txBody>
      </p:sp>
      <p:sp>
        <p:nvSpPr>
          <p:cNvPr id="28674" name="Freeform 6"/>
          <p:cNvSpPr>
            <a:spLocks/>
          </p:cNvSpPr>
          <p:nvPr/>
        </p:nvSpPr>
        <p:spPr bwMode="auto">
          <a:xfrm>
            <a:off x="2590800" y="2667000"/>
            <a:ext cx="1289050" cy="1944688"/>
          </a:xfrm>
          <a:custGeom>
            <a:avLst/>
            <a:gdLst>
              <a:gd name="T0" fmla="*/ 2147483646 w 812"/>
              <a:gd name="T1" fmla="*/ 2147483646 h 1225"/>
              <a:gd name="T2" fmla="*/ 2147483646 w 812"/>
              <a:gd name="T3" fmla="*/ 0 h 1225"/>
              <a:gd name="T4" fmla="*/ 2147483646 w 812"/>
              <a:gd name="T5" fmla="*/ 2147483646 h 1225"/>
              <a:gd name="T6" fmla="*/ 2147483646 w 812"/>
              <a:gd name="T7" fmla="*/ 2147483646 h 1225"/>
              <a:gd name="T8" fmla="*/ 2147483646 w 812"/>
              <a:gd name="T9" fmla="*/ 2147483646 h 1225"/>
              <a:gd name="T10" fmla="*/ 2147483646 w 812"/>
              <a:gd name="T11" fmla="*/ 2147483646 h 1225"/>
              <a:gd name="T12" fmla="*/ 2147483646 w 812"/>
              <a:gd name="T13" fmla="*/ 2147483646 h 1225"/>
              <a:gd name="T14" fmla="*/ 2147483646 w 812"/>
              <a:gd name="T15" fmla="*/ 2147483646 h 1225"/>
              <a:gd name="T16" fmla="*/ 2147483646 w 812"/>
              <a:gd name="T17" fmla="*/ 2147483646 h 1225"/>
              <a:gd name="T18" fmla="*/ 0 w 812"/>
              <a:gd name="T19" fmla="*/ 2147483646 h 1225"/>
              <a:gd name="T20" fmla="*/ 2147483646 w 812"/>
              <a:gd name="T21" fmla="*/ 2147483646 h 1225"/>
              <a:gd name="T22" fmla="*/ 0 w 812"/>
              <a:gd name="T23" fmla="*/ 2147483646 h 122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812"/>
              <a:gd name="T37" fmla="*/ 0 h 1225"/>
              <a:gd name="T38" fmla="*/ 812 w 812"/>
              <a:gd name="T39" fmla="*/ 1225 h 122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812" h="1225">
                <a:moveTo>
                  <a:pt x="812" y="57"/>
                </a:moveTo>
                <a:cubicBezTo>
                  <a:pt x="760" y="17"/>
                  <a:pt x="716" y="10"/>
                  <a:pt x="651" y="0"/>
                </a:cubicBezTo>
                <a:cubicBezTo>
                  <a:pt x="546" y="11"/>
                  <a:pt x="450" y="49"/>
                  <a:pt x="349" y="76"/>
                </a:cubicBezTo>
                <a:cubicBezTo>
                  <a:pt x="317" y="97"/>
                  <a:pt x="301" y="124"/>
                  <a:pt x="274" y="151"/>
                </a:cubicBezTo>
                <a:cubicBezTo>
                  <a:pt x="258" y="196"/>
                  <a:pt x="234" y="243"/>
                  <a:pt x="207" y="283"/>
                </a:cubicBezTo>
                <a:cubicBezTo>
                  <a:pt x="181" y="393"/>
                  <a:pt x="218" y="258"/>
                  <a:pt x="179" y="349"/>
                </a:cubicBezTo>
                <a:cubicBezTo>
                  <a:pt x="164" y="385"/>
                  <a:pt x="157" y="427"/>
                  <a:pt x="141" y="463"/>
                </a:cubicBezTo>
                <a:cubicBezTo>
                  <a:pt x="131" y="486"/>
                  <a:pt x="115" y="506"/>
                  <a:pt x="104" y="529"/>
                </a:cubicBezTo>
                <a:cubicBezTo>
                  <a:pt x="88" y="604"/>
                  <a:pt x="61" y="671"/>
                  <a:pt x="47" y="746"/>
                </a:cubicBezTo>
                <a:cubicBezTo>
                  <a:pt x="42" y="866"/>
                  <a:pt x="62" y="963"/>
                  <a:pt x="0" y="1058"/>
                </a:cubicBezTo>
                <a:cubicBezTo>
                  <a:pt x="6" y="1106"/>
                  <a:pt x="14" y="1136"/>
                  <a:pt x="28" y="1180"/>
                </a:cubicBezTo>
                <a:cubicBezTo>
                  <a:pt x="17" y="1225"/>
                  <a:pt x="31" y="1224"/>
                  <a:pt x="0" y="1209"/>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2075" tIns="46038" rIns="92075" bIns="46038"/>
          <a:lstStyle/>
          <a:p>
            <a:endParaRPr lang="en-GB"/>
          </a:p>
        </p:txBody>
      </p:sp>
      <p:sp>
        <p:nvSpPr>
          <p:cNvPr id="28675" name="Line 7"/>
          <p:cNvSpPr>
            <a:spLocks noChangeShapeType="1"/>
          </p:cNvSpPr>
          <p:nvPr/>
        </p:nvSpPr>
        <p:spPr bwMode="auto">
          <a:xfrm>
            <a:off x="4876800" y="47244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GB"/>
          </a:p>
        </p:txBody>
      </p:sp>
      <p:pic>
        <p:nvPicPr>
          <p:cNvPr id="28676"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1295400"/>
            <a:ext cx="8662988" cy="2598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7" name="Oval 9"/>
          <p:cNvSpPr>
            <a:spLocks noChangeArrowheads="1"/>
          </p:cNvSpPr>
          <p:nvPr/>
        </p:nvSpPr>
        <p:spPr bwMode="auto">
          <a:xfrm>
            <a:off x="4267200" y="5486400"/>
            <a:ext cx="914400" cy="914400"/>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2075" tIns="46038" rIns="92075" bIns="46038"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n-US" altLang="en-US" sz="1800"/>
          </a:p>
        </p:txBody>
      </p:sp>
      <p:sp>
        <p:nvSpPr>
          <p:cNvPr id="28678" name="Oval 10"/>
          <p:cNvSpPr>
            <a:spLocks noChangeArrowheads="1"/>
          </p:cNvSpPr>
          <p:nvPr/>
        </p:nvSpPr>
        <p:spPr bwMode="auto">
          <a:xfrm>
            <a:off x="5715000" y="838200"/>
            <a:ext cx="228600" cy="228600"/>
          </a:xfrm>
          <a:prstGeom prst="ellipse">
            <a:avLst/>
          </a:prstGeom>
          <a:solidFill>
            <a:srgbClr val="000099"/>
          </a:solidFill>
          <a:ln>
            <a:noFill/>
          </a:ln>
          <a:extLst>
            <a:ext uri="{91240B29-F687-4F45-9708-019B960494DF}">
              <a14:hiddenLine xmlns:a14="http://schemas.microsoft.com/office/drawing/2010/main" w="9525">
                <a:solidFill>
                  <a:srgbClr val="000000"/>
                </a:solidFill>
                <a:round/>
                <a:headEnd/>
                <a:tailEnd/>
              </a14:hiddenLine>
            </a:ext>
          </a:extLst>
        </p:spPr>
        <p:txBody>
          <a:bodyPr wrap="none" lIns="92075" tIns="46038" rIns="92075" bIns="46038"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n-US" altLang="en-US" sz="1800">
              <a:solidFill>
                <a:srgbClr val="002060"/>
              </a:solidFill>
            </a:endParaRPr>
          </a:p>
        </p:txBody>
      </p:sp>
      <p:sp>
        <p:nvSpPr>
          <p:cNvPr id="28679" name="Oval 11"/>
          <p:cNvSpPr>
            <a:spLocks noChangeArrowheads="1"/>
          </p:cNvSpPr>
          <p:nvPr/>
        </p:nvSpPr>
        <p:spPr bwMode="auto">
          <a:xfrm>
            <a:off x="5715000" y="1447800"/>
            <a:ext cx="228600" cy="228600"/>
          </a:xfrm>
          <a:prstGeom prst="ellipse">
            <a:avLst/>
          </a:pr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wrap="none" lIns="92075" tIns="46038" rIns="92075" bIns="46038"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n-US" altLang="en-US" sz="1800"/>
          </a:p>
        </p:txBody>
      </p:sp>
      <p:sp>
        <p:nvSpPr>
          <p:cNvPr id="28680" name="Text Box 12"/>
          <p:cNvSpPr txBox="1">
            <a:spLocks noChangeArrowheads="1"/>
          </p:cNvSpPr>
          <p:nvPr/>
        </p:nvSpPr>
        <p:spPr bwMode="auto">
          <a:xfrm>
            <a:off x="5410200" y="990600"/>
            <a:ext cx="373500" cy="425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nSpc>
                <a:spcPct val="90000"/>
              </a:lnSpc>
              <a:spcBef>
                <a:spcPct val="30000"/>
              </a:spcBef>
              <a:buClr>
                <a:srgbClr val="008000"/>
              </a:buClr>
              <a:buSzPct val="70000"/>
              <a:buFont typeface="Wingdings" charset="2"/>
              <a:buNone/>
            </a:pPr>
            <a:r>
              <a:rPr lang="en-US" altLang="en-US" sz="2400" b="1"/>
              <a:t>q</a:t>
            </a:r>
          </a:p>
        </p:txBody>
      </p:sp>
      <p:sp>
        <p:nvSpPr>
          <p:cNvPr id="28681" name="Text Box 13"/>
          <p:cNvSpPr txBox="1">
            <a:spLocks noChangeArrowheads="1"/>
          </p:cNvSpPr>
          <p:nvPr/>
        </p:nvSpPr>
        <p:spPr bwMode="auto">
          <a:xfrm>
            <a:off x="685800" y="1000092"/>
            <a:ext cx="3581400" cy="140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nSpc>
                <a:spcPct val="90000"/>
              </a:lnSpc>
              <a:spcBef>
                <a:spcPct val="30000"/>
              </a:spcBef>
              <a:buClr>
                <a:srgbClr val="008000"/>
              </a:buClr>
              <a:buSzPct val="70000"/>
              <a:buFont typeface="Wingdings" charset="2"/>
              <a:buNone/>
            </a:pPr>
            <a:r>
              <a:rPr lang="en-US" altLang="en-US" sz="1500" dirty="0">
                <a:solidFill>
                  <a:srgbClr val="000066"/>
                </a:solidFill>
              </a:rPr>
              <a:t>If we segment the grounded metal plate and if we ground the individual strips the surface charge density doesn’t change with respect to the continuous metal plate.</a:t>
            </a:r>
          </a:p>
          <a:p>
            <a:pPr>
              <a:lnSpc>
                <a:spcPct val="90000"/>
              </a:lnSpc>
              <a:spcBef>
                <a:spcPct val="30000"/>
              </a:spcBef>
              <a:buClr>
                <a:srgbClr val="008000"/>
              </a:buClr>
              <a:buSzPct val="70000"/>
              <a:buFont typeface="Wingdings" charset="2"/>
              <a:buNone/>
            </a:pPr>
            <a:endParaRPr lang="en-US" altLang="en-US" sz="1500" b="1" dirty="0"/>
          </a:p>
        </p:txBody>
      </p:sp>
      <p:sp>
        <p:nvSpPr>
          <p:cNvPr id="28682" name="Text Box 14"/>
          <p:cNvSpPr txBox="1">
            <a:spLocks noChangeArrowheads="1"/>
          </p:cNvSpPr>
          <p:nvPr/>
        </p:nvSpPr>
        <p:spPr bwMode="auto">
          <a:xfrm>
            <a:off x="6553200" y="3124200"/>
            <a:ext cx="476092" cy="425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nSpc>
                <a:spcPct val="90000"/>
              </a:lnSpc>
              <a:spcBef>
                <a:spcPct val="30000"/>
              </a:spcBef>
              <a:buClr>
                <a:srgbClr val="008000"/>
              </a:buClr>
              <a:buSzPct val="70000"/>
              <a:buFont typeface="Wingdings" charset="2"/>
              <a:buNone/>
            </a:pPr>
            <a:r>
              <a:rPr lang="en-US" altLang="en-US" sz="2400" b="1">
                <a:solidFill>
                  <a:srgbClr val="0000FF"/>
                </a:solidFill>
              </a:rPr>
              <a:t>-q</a:t>
            </a:r>
          </a:p>
        </p:txBody>
      </p:sp>
      <p:sp>
        <p:nvSpPr>
          <p:cNvPr id="28683" name="Text Box 15"/>
          <p:cNvSpPr txBox="1">
            <a:spLocks noChangeArrowheads="1"/>
          </p:cNvSpPr>
          <p:nvPr/>
        </p:nvSpPr>
        <p:spPr bwMode="auto">
          <a:xfrm>
            <a:off x="6096000" y="2438400"/>
            <a:ext cx="476250" cy="42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nSpc>
                <a:spcPct val="90000"/>
              </a:lnSpc>
              <a:spcBef>
                <a:spcPct val="30000"/>
              </a:spcBef>
              <a:buClr>
                <a:srgbClr val="008000"/>
              </a:buClr>
              <a:buSzPct val="70000"/>
              <a:buFont typeface="Wingdings" charset="2"/>
              <a:buNone/>
            </a:pPr>
            <a:r>
              <a:rPr lang="en-US" altLang="en-US" sz="2400" b="1">
                <a:solidFill>
                  <a:srgbClr val="FF0000"/>
                </a:solidFill>
              </a:rPr>
              <a:t>-q</a:t>
            </a:r>
          </a:p>
        </p:txBody>
      </p:sp>
      <p:sp>
        <p:nvSpPr>
          <p:cNvPr id="28684" name="Line 16"/>
          <p:cNvSpPr>
            <a:spLocks noChangeShapeType="1"/>
          </p:cNvSpPr>
          <p:nvPr/>
        </p:nvSpPr>
        <p:spPr bwMode="auto">
          <a:xfrm>
            <a:off x="5486400" y="3962400"/>
            <a:ext cx="762000" cy="0"/>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GB"/>
          </a:p>
        </p:txBody>
      </p:sp>
      <p:sp>
        <p:nvSpPr>
          <p:cNvPr id="28685" name="Line 17"/>
          <p:cNvSpPr>
            <a:spLocks noChangeShapeType="1"/>
          </p:cNvSpPr>
          <p:nvPr/>
        </p:nvSpPr>
        <p:spPr bwMode="auto">
          <a:xfrm>
            <a:off x="6324600" y="3962400"/>
            <a:ext cx="762000" cy="0"/>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GB"/>
          </a:p>
        </p:txBody>
      </p:sp>
      <p:sp>
        <p:nvSpPr>
          <p:cNvPr id="28686" name="Line 18"/>
          <p:cNvSpPr>
            <a:spLocks noChangeShapeType="1"/>
          </p:cNvSpPr>
          <p:nvPr/>
        </p:nvSpPr>
        <p:spPr bwMode="auto">
          <a:xfrm>
            <a:off x="4648200" y="3962400"/>
            <a:ext cx="762000" cy="0"/>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GB"/>
          </a:p>
        </p:txBody>
      </p:sp>
      <p:sp>
        <p:nvSpPr>
          <p:cNvPr id="28687" name="Line 19"/>
          <p:cNvSpPr>
            <a:spLocks noChangeShapeType="1"/>
          </p:cNvSpPr>
          <p:nvPr/>
        </p:nvSpPr>
        <p:spPr bwMode="auto">
          <a:xfrm>
            <a:off x="7162800" y="3962400"/>
            <a:ext cx="762000" cy="0"/>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GB"/>
          </a:p>
        </p:txBody>
      </p:sp>
      <p:sp>
        <p:nvSpPr>
          <p:cNvPr id="28688" name="Line 20"/>
          <p:cNvSpPr>
            <a:spLocks noChangeShapeType="1"/>
          </p:cNvSpPr>
          <p:nvPr/>
        </p:nvSpPr>
        <p:spPr bwMode="auto">
          <a:xfrm>
            <a:off x="3810000" y="3962400"/>
            <a:ext cx="762000" cy="0"/>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GB"/>
          </a:p>
        </p:txBody>
      </p:sp>
      <p:sp>
        <p:nvSpPr>
          <p:cNvPr id="28689" name="Line 21"/>
          <p:cNvSpPr>
            <a:spLocks noChangeShapeType="1"/>
          </p:cNvSpPr>
          <p:nvPr/>
        </p:nvSpPr>
        <p:spPr bwMode="auto">
          <a:xfrm>
            <a:off x="8001000" y="3962400"/>
            <a:ext cx="762000" cy="0"/>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GB"/>
          </a:p>
        </p:txBody>
      </p:sp>
      <p:sp>
        <p:nvSpPr>
          <p:cNvPr id="28690" name="Line 22"/>
          <p:cNvSpPr>
            <a:spLocks noChangeShapeType="1"/>
          </p:cNvSpPr>
          <p:nvPr/>
        </p:nvSpPr>
        <p:spPr bwMode="auto">
          <a:xfrm>
            <a:off x="2971800" y="3962400"/>
            <a:ext cx="762000" cy="0"/>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GB"/>
          </a:p>
        </p:txBody>
      </p:sp>
      <p:sp>
        <p:nvSpPr>
          <p:cNvPr id="28691" name="Line 23"/>
          <p:cNvSpPr>
            <a:spLocks noChangeShapeType="1"/>
          </p:cNvSpPr>
          <p:nvPr/>
        </p:nvSpPr>
        <p:spPr bwMode="auto">
          <a:xfrm>
            <a:off x="8839200" y="3962400"/>
            <a:ext cx="762000" cy="0"/>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GB"/>
          </a:p>
        </p:txBody>
      </p:sp>
      <p:sp>
        <p:nvSpPr>
          <p:cNvPr id="28692" name="Line 24"/>
          <p:cNvSpPr>
            <a:spLocks noChangeShapeType="1"/>
          </p:cNvSpPr>
          <p:nvPr/>
        </p:nvSpPr>
        <p:spPr bwMode="auto">
          <a:xfrm>
            <a:off x="2133600" y="3962400"/>
            <a:ext cx="762000" cy="0"/>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GB"/>
          </a:p>
        </p:txBody>
      </p:sp>
      <p:sp>
        <p:nvSpPr>
          <p:cNvPr id="28693" name="Line 25"/>
          <p:cNvSpPr>
            <a:spLocks noChangeShapeType="1"/>
          </p:cNvSpPr>
          <p:nvPr/>
        </p:nvSpPr>
        <p:spPr bwMode="auto">
          <a:xfrm>
            <a:off x="5029200" y="3962400"/>
            <a:ext cx="0" cy="762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GB"/>
          </a:p>
        </p:txBody>
      </p:sp>
      <p:sp>
        <p:nvSpPr>
          <p:cNvPr id="28694" name="Line 26"/>
          <p:cNvSpPr>
            <a:spLocks noChangeShapeType="1"/>
          </p:cNvSpPr>
          <p:nvPr/>
        </p:nvSpPr>
        <p:spPr bwMode="auto">
          <a:xfrm>
            <a:off x="4876800" y="4724400"/>
            <a:ext cx="30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GB"/>
          </a:p>
        </p:txBody>
      </p:sp>
      <p:sp>
        <p:nvSpPr>
          <p:cNvPr id="28695" name="Line 27"/>
          <p:cNvSpPr>
            <a:spLocks noChangeShapeType="1"/>
          </p:cNvSpPr>
          <p:nvPr/>
        </p:nvSpPr>
        <p:spPr bwMode="auto">
          <a:xfrm>
            <a:off x="4953000" y="4800600"/>
            <a:ext cx="152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GB"/>
          </a:p>
        </p:txBody>
      </p:sp>
      <p:sp>
        <p:nvSpPr>
          <p:cNvPr id="28696" name="Line 28"/>
          <p:cNvSpPr>
            <a:spLocks noChangeShapeType="1"/>
          </p:cNvSpPr>
          <p:nvPr/>
        </p:nvSpPr>
        <p:spPr bwMode="auto">
          <a:xfrm>
            <a:off x="5029200" y="48768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GB"/>
          </a:p>
        </p:txBody>
      </p:sp>
      <p:sp>
        <p:nvSpPr>
          <p:cNvPr id="28697" name="Line 29"/>
          <p:cNvSpPr>
            <a:spLocks noChangeShapeType="1"/>
          </p:cNvSpPr>
          <p:nvPr/>
        </p:nvSpPr>
        <p:spPr bwMode="auto">
          <a:xfrm>
            <a:off x="3124200" y="47244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GB"/>
          </a:p>
        </p:txBody>
      </p:sp>
      <p:sp>
        <p:nvSpPr>
          <p:cNvPr id="28698" name="Line 30"/>
          <p:cNvSpPr>
            <a:spLocks noChangeShapeType="1"/>
          </p:cNvSpPr>
          <p:nvPr/>
        </p:nvSpPr>
        <p:spPr bwMode="auto">
          <a:xfrm>
            <a:off x="3276600" y="3962400"/>
            <a:ext cx="0" cy="762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GB"/>
          </a:p>
        </p:txBody>
      </p:sp>
      <p:sp>
        <p:nvSpPr>
          <p:cNvPr id="28699" name="Line 31"/>
          <p:cNvSpPr>
            <a:spLocks noChangeShapeType="1"/>
          </p:cNvSpPr>
          <p:nvPr/>
        </p:nvSpPr>
        <p:spPr bwMode="auto">
          <a:xfrm>
            <a:off x="3124200" y="4724400"/>
            <a:ext cx="30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GB"/>
          </a:p>
        </p:txBody>
      </p:sp>
      <p:sp>
        <p:nvSpPr>
          <p:cNvPr id="28700" name="Line 32"/>
          <p:cNvSpPr>
            <a:spLocks noChangeShapeType="1"/>
          </p:cNvSpPr>
          <p:nvPr/>
        </p:nvSpPr>
        <p:spPr bwMode="auto">
          <a:xfrm>
            <a:off x="3200400" y="4800600"/>
            <a:ext cx="152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GB"/>
          </a:p>
        </p:txBody>
      </p:sp>
      <p:sp>
        <p:nvSpPr>
          <p:cNvPr id="28701" name="Line 33"/>
          <p:cNvSpPr>
            <a:spLocks noChangeShapeType="1"/>
          </p:cNvSpPr>
          <p:nvPr/>
        </p:nvSpPr>
        <p:spPr bwMode="auto">
          <a:xfrm>
            <a:off x="3276600" y="48768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GB"/>
          </a:p>
        </p:txBody>
      </p:sp>
      <p:sp>
        <p:nvSpPr>
          <p:cNvPr id="28702" name="Line 34"/>
          <p:cNvSpPr>
            <a:spLocks noChangeShapeType="1"/>
          </p:cNvSpPr>
          <p:nvPr/>
        </p:nvSpPr>
        <p:spPr bwMode="auto">
          <a:xfrm>
            <a:off x="2514600" y="3962400"/>
            <a:ext cx="0" cy="762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GB"/>
          </a:p>
        </p:txBody>
      </p:sp>
      <p:sp>
        <p:nvSpPr>
          <p:cNvPr id="28703" name="Line 35"/>
          <p:cNvSpPr>
            <a:spLocks noChangeShapeType="1"/>
          </p:cNvSpPr>
          <p:nvPr/>
        </p:nvSpPr>
        <p:spPr bwMode="auto">
          <a:xfrm>
            <a:off x="2362200" y="4724400"/>
            <a:ext cx="30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GB"/>
          </a:p>
        </p:txBody>
      </p:sp>
      <p:sp>
        <p:nvSpPr>
          <p:cNvPr id="28704" name="Line 36"/>
          <p:cNvSpPr>
            <a:spLocks noChangeShapeType="1"/>
          </p:cNvSpPr>
          <p:nvPr/>
        </p:nvSpPr>
        <p:spPr bwMode="auto">
          <a:xfrm>
            <a:off x="2438400" y="4800600"/>
            <a:ext cx="152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GB"/>
          </a:p>
        </p:txBody>
      </p:sp>
      <p:sp>
        <p:nvSpPr>
          <p:cNvPr id="28705" name="Line 37"/>
          <p:cNvSpPr>
            <a:spLocks noChangeShapeType="1"/>
          </p:cNvSpPr>
          <p:nvPr/>
        </p:nvSpPr>
        <p:spPr bwMode="auto">
          <a:xfrm>
            <a:off x="2514600" y="48768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GB"/>
          </a:p>
        </p:txBody>
      </p:sp>
      <p:sp>
        <p:nvSpPr>
          <p:cNvPr id="28706" name="Line 38"/>
          <p:cNvSpPr>
            <a:spLocks noChangeShapeType="1"/>
          </p:cNvSpPr>
          <p:nvPr/>
        </p:nvSpPr>
        <p:spPr bwMode="auto">
          <a:xfrm>
            <a:off x="3962400" y="47244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GB"/>
          </a:p>
        </p:txBody>
      </p:sp>
      <p:sp>
        <p:nvSpPr>
          <p:cNvPr id="28707" name="Line 39"/>
          <p:cNvSpPr>
            <a:spLocks noChangeShapeType="1"/>
          </p:cNvSpPr>
          <p:nvPr/>
        </p:nvSpPr>
        <p:spPr bwMode="auto">
          <a:xfrm>
            <a:off x="4114800" y="3962400"/>
            <a:ext cx="0" cy="762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GB"/>
          </a:p>
        </p:txBody>
      </p:sp>
      <p:sp>
        <p:nvSpPr>
          <p:cNvPr id="28708" name="Line 40"/>
          <p:cNvSpPr>
            <a:spLocks noChangeShapeType="1"/>
          </p:cNvSpPr>
          <p:nvPr/>
        </p:nvSpPr>
        <p:spPr bwMode="auto">
          <a:xfrm>
            <a:off x="3962400" y="4724400"/>
            <a:ext cx="30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GB"/>
          </a:p>
        </p:txBody>
      </p:sp>
      <p:sp>
        <p:nvSpPr>
          <p:cNvPr id="28709" name="Line 41"/>
          <p:cNvSpPr>
            <a:spLocks noChangeShapeType="1"/>
          </p:cNvSpPr>
          <p:nvPr/>
        </p:nvSpPr>
        <p:spPr bwMode="auto">
          <a:xfrm>
            <a:off x="4038600" y="4800600"/>
            <a:ext cx="152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GB"/>
          </a:p>
        </p:txBody>
      </p:sp>
      <p:sp>
        <p:nvSpPr>
          <p:cNvPr id="28710" name="Line 42"/>
          <p:cNvSpPr>
            <a:spLocks noChangeShapeType="1"/>
          </p:cNvSpPr>
          <p:nvPr/>
        </p:nvSpPr>
        <p:spPr bwMode="auto">
          <a:xfrm>
            <a:off x="4114800" y="48768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GB"/>
          </a:p>
        </p:txBody>
      </p:sp>
      <p:sp>
        <p:nvSpPr>
          <p:cNvPr id="28711" name="Line 43"/>
          <p:cNvSpPr>
            <a:spLocks noChangeShapeType="1"/>
          </p:cNvSpPr>
          <p:nvPr/>
        </p:nvSpPr>
        <p:spPr bwMode="auto">
          <a:xfrm>
            <a:off x="5715000" y="47244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GB"/>
          </a:p>
        </p:txBody>
      </p:sp>
      <p:sp>
        <p:nvSpPr>
          <p:cNvPr id="28712" name="Line 44"/>
          <p:cNvSpPr>
            <a:spLocks noChangeShapeType="1"/>
          </p:cNvSpPr>
          <p:nvPr/>
        </p:nvSpPr>
        <p:spPr bwMode="auto">
          <a:xfrm>
            <a:off x="5867400" y="3962400"/>
            <a:ext cx="0" cy="762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GB"/>
          </a:p>
        </p:txBody>
      </p:sp>
      <p:sp>
        <p:nvSpPr>
          <p:cNvPr id="28713" name="Line 45"/>
          <p:cNvSpPr>
            <a:spLocks noChangeShapeType="1"/>
          </p:cNvSpPr>
          <p:nvPr/>
        </p:nvSpPr>
        <p:spPr bwMode="auto">
          <a:xfrm>
            <a:off x="5715000" y="4724400"/>
            <a:ext cx="30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GB"/>
          </a:p>
        </p:txBody>
      </p:sp>
      <p:sp>
        <p:nvSpPr>
          <p:cNvPr id="28714" name="Line 46"/>
          <p:cNvSpPr>
            <a:spLocks noChangeShapeType="1"/>
          </p:cNvSpPr>
          <p:nvPr/>
        </p:nvSpPr>
        <p:spPr bwMode="auto">
          <a:xfrm>
            <a:off x="5791200" y="4800600"/>
            <a:ext cx="152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GB"/>
          </a:p>
        </p:txBody>
      </p:sp>
      <p:sp>
        <p:nvSpPr>
          <p:cNvPr id="28715" name="Line 47"/>
          <p:cNvSpPr>
            <a:spLocks noChangeShapeType="1"/>
          </p:cNvSpPr>
          <p:nvPr/>
        </p:nvSpPr>
        <p:spPr bwMode="auto">
          <a:xfrm>
            <a:off x="5867400" y="48768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GB"/>
          </a:p>
        </p:txBody>
      </p:sp>
      <p:sp>
        <p:nvSpPr>
          <p:cNvPr id="28716" name="Line 48"/>
          <p:cNvSpPr>
            <a:spLocks noChangeShapeType="1"/>
          </p:cNvSpPr>
          <p:nvPr/>
        </p:nvSpPr>
        <p:spPr bwMode="auto">
          <a:xfrm>
            <a:off x="6477000" y="47244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GB"/>
          </a:p>
        </p:txBody>
      </p:sp>
      <p:sp>
        <p:nvSpPr>
          <p:cNvPr id="28717" name="Line 49"/>
          <p:cNvSpPr>
            <a:spLocks noChangeShapeType="1"/>
          </p:cNvSpPr>
          <p:nvPr/>
        </p:nvSpPr>
        <p:spPr bwMode="auto">
          <a:xfrm>
            <a:off x="6629400" y="3962400"/>
            <a:ext cx="0" cy="762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GB"/>
          </a:p>
        </p:txBody>
      </p:sp>
      <p:sp>
        <p:nvSpPr>
          <p:cNvPr id="28718" name="Line 50"/>
          <p:cNvSpPr>
            <a:spLocks noChangeShapeType="1"/>
          </p:cNvSpPr>
          <p:nvPr/>
        </p:nvSpPr>
        <p:spPr bwMode="auto">
          <a:xfrm>
            <a:off x="6477000" y="4724400"/>
            <a:ext cx="30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GB"/>
          </a:p>
        </p:txBody>
      </p:sp>
      <p:sp>
        <p:nvSpPr>
          <p:cNvPr id="28719" name="Line 51"/>
          <p:cNvSpPr>
            <a:spLocks noChangeShapeType="1"/>
          </p:cNvSpPr>
          <p:nvPr/>
        </p:nvSpPr>
        <p:spPr bwMode="auto">
          <a:xfrm>
            <a:off x="6553200" y="4800600"/>
            <a:ext cx="152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GB"/>
          </a:p>
        </p:txBody>
      </p:sp>
      <p:sp>
        <p:nvSpPr>
          <p:cNvPr id="28720" name="Line 52"/>
          <p:cNvSpPr>
            <a:spLocks noChangeShapeType="1"/>
          </p:cNvSpPr>
          <p:nvPr/>
        </p:nvSpPr>
        <p:spPr bwMode="auto">
          <a:xfrm>
            <a:off x="6629400" y="48768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GB"/>
          </a:p>
        </p:txBody>
      </p:sp>
      <p:sp>
        <p:nvSpPr>
          <p:cNvPr id="28721" name="Line 53"/>
          <p:cNvSpPr>
            <a:spLocks noChangeShapeType="1"/>
          </p:cNvSpPr>
          <p:nvPr/>
        </p:nvSpPr>
        <p:spPr bwMode="auto">
          <a:xfrm>
            <a:off x="7391400" y="47244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GB"/>
          </a:p>
        </p:txBody>
      </p:sp>
      <p:sp>
        <p:nvSpPr>
          <p:cNvPr id="28722" name="Line 54"/>
          <p:cNvSpPr>
            <a:spLocks noChangeShapeType="1"/>
          </p:cNvSpPr>
          <p:nvPr/>
        </p:nvSpPr>
        <p:spPr bwMode="auto">
          <a:xfrm>
            <a:off x="7543800" y="3962400"/>
            <a:ext cx="0" cy="762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GB"/>
          </a:p>
        </p:txBody>
      </p:sp>
      <p:sp>
        <p:nvSpPr>
          <p:cNvPr id="28723" name="Line 55"/>
          <p:cNvSpPr>
            <a:spLocks noChangeShapeType="1"/>
          </p:cNvSpPr>
          <p:nvPr/>
        </p:nvSpPr>
        <p:spPr bwMode="auto">
          <a:xfrm>
            <a:off x="7391400" y="4724400"/>
            <a:ext cx="30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GB"/>
          </a:p>
        </p:txBody>
      </p:sp>
      <p:sp>
        <p:nvSpPr>
          <p:cNvPr id="28724" name="Line 56"/>
          <p:cNvSpPr>
            <a:spLocks noChangeShapeType="1"/>
          </p:cNvSpPr>
          <p:nvPr/>
        </p:nvSpPr>
        <p:spPr bwMode="auto">
          <a:xfrm>
            <a:off x="7467600" y="4800600"/>
            <a:ext cx="152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GB"/>
          </a:p>
        </p:txBody>
      </p:sp>
      <p:sp>
        <p:nvSpPr>
          <p:cNvPr id="28725" name="Line 57"/>
          <p:cNvSpPr>
            <a:spLocks noChangeShapeType="1"/>
          </p:cNvSpPr>
          <p:nvPr/>
        </p:nvSpPr>
        <p:spPr bwMode="auto">
          <a:xfrm>
            <a:off x="7543800" y="48768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GB"/>
          </a:p>
        </p:txBody>
      </p:sp>
      <p:sp>
        <p:nvSpPr>
          <p:cNvPr id="28726" name="Line 58"/>
          <p:cNvSpPr>
            <a:spLocks noChangeShapeType="1"/>
          </p:cNvSpPr>
          <p:nvPr/>
        </p:nvSpPr>
        <p:spPr bwMode="auto">
          <a:xfrm>
            <a:off x="8229600" y="47244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GB"/>
          </a:p>
        </p:txBody>
      </p:sp>
      <p:sp>
        <p:nvSpPr>
          <p:cNvPr id="28727" name="Line 59"/>
          <p:cNvSpPr>
            <a:spLocks noChangeShapeType="1"/>
          </p:cNvSpPr>
          <p:nvPr/>
        </p:nvSpPr>
        <p:spPr bwMode="auto">
          <a:xfrm>
            <a:off x="8382000" y="3962400"/>
            <a:ext cx="0" cy="762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GB"/>
          </a:p>
        </p:txBody>
      </p:sp>
      <p:sp>
        <p:nvSpPr>
          <p:cNvPr id="28728" name="Line 60"/>
          <p:cNvSpPr>
            <a:spLocks noChangeShapeType="1"/>
          </p:cNvSpPr>
          <p:nvPr/>
        </p:nvSpPr>
        <p:spPr bwMode="auto">
          <a:xfrm>
            <a:off x="8229600" y="4724400"/>
            <a:ext cx="30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GB"/>
          </a:p>
        </p:txBody>
      </p:sp>
      <p:sp>
        <p:nvSpPr>
          <p:cNvPr id="28729" name="Line 61"/>
          <p:cNvSpPr>
            <a:spLocks noChangeShapeType="1"/>
          </p:cNvSpPr>
          <p:nvPr/>
        </p:nvSpPr>
        <p:spPr bwMode="auto">
          <a:xfrm>
            <a:off x="8305800" y="4800600"/>
            <a:ext cx="152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GB"/>
          </a:p>
        </p:txBody>
      </p:sp>
      <p:sp>
        <p:nvSpPr>
          <p:cNvPr id="28730" name="Line 62"/>
          <p:cNvSpPr>
            <a:spLocks noChangeShapeType="1"/>
          </p:cNvSpPr>
          <p:nvPr/>
        </p:nvSpPr>
        <p:spPr bwMode="auto">
          <a:xfrm>
            <a:off x="8382000" y="48768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GB"/>
          </a:p>
        </p:txBody>
      </p:sp>
      <p:sp>
        <p:nvSpPr>
          <p:cNvPr id="28731" name="Line 63"/>
          <p:cNvSpPr>
            <a:spLocks noChangeShapeType="1"/>
          </p:cNvSpPr>
          <p:nvPr/>
        </p:nvSpPr>
        <p:spPr bwMode="auto">
          <a:xfrm>
            <a:off x="9067800" y="47244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GB"/>
          </a:p>
        </p:txBody>
      </p:sp>
      <p:sp>
        <p:nvSpPr>
          <p:cNvPr id="28732" name="Line 64"/>
          <p:cNvSpPr>
            <a:spLocks noChangeShapeType="1"/>
          </p:cNvSpPr>
          <p:nvPr/>
        </p:nvSpPr>
        <p:spPr bwMode="auto">
          <a:xfrm>
            <a:off x="9220200" y="3962400"/>
            <a:ext cx="0" cy="762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GB"/>
          </a:p>
        </p:txBody>
      </p:sp>
      <p:sp>
        <p:nvSpPr>
          <p:cNvPr id="28733" name="Line 65"/>
          <p:cNvSpPr>
            <a:spLocks noChangeShapeType="1"/>
          </p:cNvSpPr>
          <p:nvPr/>
        </p:nvSpPr>
        <p:spPr bwMode="auto">
          <a:xfrm>
            <a:off x="9067800" y="4724400"/>
            <a:ext cx="30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GB"/>
          </a:p>
        </p:txBody>
      </p:sp>
      <p:sp>
        <p:nvSpPr>
          <p:cNvPr id="28734" name="Line 66"/>
          <p:cNvSpPr>
            <a:spLocks noChangeShapeType="1"/>
          </p:cNvSpPr>
          <p:nvPr/>
        </p:nvSpPr>
        <p:spPr bwMode="auto">
          <a:xfrm>
            <a:off x="9144000" y="4800600"/>
            <a:ext cx="152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GB"/>
          </a:p>
        </p:txBody>
      </p:sp>
      <p:sp>
        <p:nvSpPr>
          <p:cNvPr id="28735" name="Line 67"/>
          <p:cNvSpPr>
            <a:spLocks noChangeShapeType="1"/>
          </p:cNvSpPr>
          <p:nvPr/>
        </p:nvSpPr>
        <p:spPr bwMode="auto">
          <a:xfrm>
            <a:off x="9220200" y="48768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GB"/>
          </a:p>
        </p:txBody>
      </p:sp>
      <p:sp>
        <p:nvSpPr>
          <p:cNvPr id="28736" name="Line 68"/>
          <p:cNvSpPr>
            <a:spLocks noChangeShapeType="1"/>
          </p:cNvSpPr>
          <p:nvPr/>
        </p:nvSpPr>
        <p:spPr bwMode="auto">
          <a:xfrm>
            <a:off x="6172200" y="990600"/>
            <a:ext cx="0" cy="609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lIns="92075" tIns="46038" rIns="92075" bIns="46038"/>
          <a:lstStyle/>
          <a:p>
            <a:endParaRPr lang="en-GB"/>
          </a:p>
        </p:txBody>
      </p:sp>
      <p:sp>
        <p:nvSpPr>
          <p:cNvPr id="28737" name="Text Box 69"/>
          <p:cNvSpPr txBox="1">
            <a:spLocks noChangeArrowheads="1"/>
          </p:cNvSpPr>
          <p:nvPr/>
        </p:nvSpPr>
        <p:spPr bwMode="auto">
          <a:xfrm>
            <a:off x="6232525" y="1158875"/>
            <a:ext cx="311150"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nSpc>
                <a:spcPct val="90000"/>
              </a:lnSpc>
              <a:spcBef>
                <a:spcPct val="30000"/>
              </a:spcBef>
              <a:buClr>
                <a:srgbClr val="008000"/>
              </a:buClr>
              <a:buSzPct val="70000"/>
              <a:buFont typeface="Wingdings" charset="2"/>
              <a:buNone/>
            </a:pPr>
            <a:r>
              <a:rPr lang="en-US" altLang="en-US" sz="1500" b="1"/>
              <a:t>V</a:t>
            </a:r>
          </a:p>
        </p:txBody>
      </p:sp>
      <p:sp>
        <p:nvSpPr>
          <p:cNvPr id="28738" name="Line 70"/>
          <p:cNvSpPr>
            <a:spLocks noChangeShapeType="1"/>
          </p:cNvSpPr>
          <p:nvPr/>
        </p:nvSpPr>
        <p:spPr bwMode="auto">
          <a:xfrm flipV="1">
            <a:off x="5867400" y="4114800"/>
            <a:ext cx="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lIns="92075" tIns="46038" rIns="92075" bIns="46038"/>
          <a:lstStyle/>
          <a:p>
            <a:endParaRPr lang="en-GB"/>
          </a:p>
        </p:txBody>
      </p:sp>
      <p:sp>
        <p:nvSpPr>
          <p:cNvPr id="28739" name="Line 71"/>
          <p:cNvSpPr>
            <a:spLocks noChangeShapeType="1"/>
          </p:cNvSpPr>
          <p:nvPr/>
        </p:nvSpPr>
        <p:spPr bwMode="auto">
          <a:xfrm flipV="1">
            <a:off x="6629400" y="4114800"/>
            <a:ext cx="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lIns="92075" tIns="46038" rIns="92075" bIns="46038"/>
          <a:lstStyle/>
          <a:p>
            <a:endParaRPr lang="en-GB"/>
          </a:p>
        </p:txBody>
      </p:sp>
      <p:sp>
        <p:nvSpPr>
          <p:cNvPr id="28740" name="Line 72"/>
          <p:cNvSpPr>
            <a:spLocks noChangeShapeType="1"/>
          </p:cNvSpPr>
          <p:nvPr/>
        </p:nvSpPr>
        <p:spPr bwMode="auto">
          <a:xfrm flipV="1">
            <a:off x="5029200" y="4114800"/>
            <a:ext cx="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lIns="92075" tIns="46038" rIns="92075" bIns="46038"/>
          <a:lstStyle/>
          <a:p>
            <a:endParaRPr lang="en-GB"/>
          </a:p>
        </p:txBody>
      </p:sp>
      <p:sp>
        <p:nvSpPr>
          <p:cNvPr id="28741" name="Text Box 73"/>
          <p:cNvSpPr txBox="1">
            <a:spLocks noChangeArrowheads="1"/>
          </p:cNvSpPr>
          <p:nvPr/>
        </p:nvSpPr>
        <p:spPr bwMode="auto">
          <a:xfrm>
            <a:off x="5867400" y="4191001"/>
            <a:ext cx="35814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nSpc>
                <a:spcPct val="90000"/>
              </a:lnSpc>
              <a:spcBef>
                <a:spcPct val="30000"/>
              </a:spcBef>
              <a:buClr>
                <a:srgbClr val="008000"/>
              </a:buClr>
              <a:buSzPct val="70000"/>
              <a:buFont typeface="Wingdings" charset="2"/>
              <a:buNone/>
            </a:pPr>
            <a:r>
              <a:rPr lang="en-US" altLang="en-US" sz="1800" b="1"/>
              <a:t>I</a:t>
            </a:r>
            <a:r>
              <a:rPr lang="en-US" altLang="en-US" sz="1800" b="1" baseline="-25000"/>
              <a:t>1</a:t>
            </a:r>
            <a:r>
              <a:rPr lang="en-US" altLang="en-US" sz="1800" b="1"/>
              <a:t>(t)      I</a:t>
            </a:r>
            <a:r>
              <a:rPr lang="en-US" altLang="en-US" sz="1800" b="1" baseline="-25000"/>
              <a:t>2</a:t>
            </a:r>
            <a:r>
              <a:rPr lang="en-US" altLang="en-US" sz="1800" b="1"/>
              <a:t>(t)         I</a:t>
            </a:r>
            <a:r>
              <a:rPr lang="en-US" altLang="en-US" sz="1800" b="1" baseline="-25000"/>
              <a:t>3</a:t>
            </a:r>
            <a:r>
              <a:rPr lang="en-US" altLang="en-US" sz="1800" b="1"/>
              <a:t>(t)       I</a:t>
            </a:r>
            <a:r>
              <a:rPr lang="en-US" altLang="en-US" sz="1800" b="1" baseline="-25000"/>
              <a:t>4</a:t>
            </a:r>
            <a:r>
              <a:rPr lang="en-US" altLang="en-US" sz="1800" b="1"/>
              <a:t>(t) </a:t>
            </a:r>
          </a:p>
        </p:txBody>
      </p:sp>
      <p:sp>
        <p:nvSpPr>
          <p:cNvPr id="28742" name="Line 74"/>
          <p:cNvSpPr>
            <a:spLocks noChangeShapeType="1"/>
          </p:cNvSpPr>
          <p:nvPr/>
        </p:nvSpPr>
        <p:spPr bwMode="auto">
          <a:xfrm>
            <a:off x="7543800" y="4191000"/>
            <a:ext cx="0" cy="304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lIns="92075" tIns="46038" rIns="92075" bIns="46038"/>
          <a:lstStyle/>
          <a:p>
            <a:endParaRPr lang="en-GB"/>
          </a:p>
        </p:txBody>
      </p:sp>
      <p:sp>
        <p:nvSpPr>
          <p:cNvPr id="28743" name="Line 75"/>
          <p:cNvSpPr>
            <a:spLocks noChangeShapeType="1"/>
          </p:cNvSpPr>
          <p:nvPr/>
        </p:nvSpPr>
        <p:spPr bwMode="auto">
          <a:xfrm>
            <a:off x="8382000" y="4191000"/>
            <a:ext cx="0" cy="304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lIns="92075" tIns="46038" rIns="92075" bIns="46038"/>
          <a:lstStyle/>
          <a:p>
            <a:endParaRPr lang="en-GB"/>
          </a:p>
        </p:txBody>
      </p:sp>
      <p:sp>
        <p:nvSpPr>
          <p:cNvPr id="28744" name="Rectangle 81"/>
          <p:cNvSpPr>
            <a:spLocks noChangeArrowheads="1"/>
          </p:cNvSpPr>
          <p:nvPr/>
        </p:nvSpPr>
        <p:spPr bwMode="auto">
          <a:xfrm>
            <a:off x="7315200" y="990600"/>
            <a:ext cx="4267200" cy="1892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nSpc>
                <a:spcPct val="90000"/>
              </a:lnSpc>
              <a:spcBef>
                <a:spcPct val="50000"/>
              </a:spcBef>
              <a:buClr>
                <a:srgbClr val="008000"/>
              </a:buClr>
              <a:buSzPct val="70000"/>
              <a:buFont typeface="Wingdings" charset="2"/>
              <a:buNone/>
            </a:pPr>
            <a:r>
              <a:rPr lang="en-US" altLang="en-US" sz="1500" dirty="0">
                <a:solidFill>
                  <a:srgbClr val="008000"/>
                </a:solidFill>
              </a:rPr>
              <a:t>The charge induced on the individual strips is now depending on the position z</a:t>
            </a:r>
            <a:r>
              <a:rPr lang="en-US" altLang="en-US" sz="1500" baseline="-25000" dirty="0">
                <a:solidFill>
                  <a:srgbClr val="008000"/>
                </a:solidFill>
              </a:rPr>
              <a:t>0 </a:t>
            </a:r>
            <a:r>
              <a:rPr lang="en-US" altLang="en-US" sz="1500" dirty="0">
                <a:solidFill>
                  <a:srgbClr val="008000"/>
                </a:solidFill>
              </a:rPr>
              <a:t> of the charge.</a:t>
            </a:r>
          </a:p>
          <a:p>
            <a:pPr>
              <a:lnSpc>
                <a:spcPct val="90000"/>
              </a:lnSpc>
              <a:spcBef>
                <a:spcPct val="50000"/>
              </a:spcBef>
              <a:buClr>
                <a:srgbClr val="008000"/>
              </a:buClr>
              <a:buSzPct val="70000"/>
              <a:buFont typeface="Wingdings" charset="2"/>
              <a:buNone/>
            </a:pPr>
            <a:r>
              <a:rPr lang="en-US" altLang="en-US" sz="1500" dirty="0">
                <a:solidFill>
                  <a:srgbClr val="002060"/>
                </a:solidFill>
              </a:rPr>
              <a:t>If the charge is moving there are currents flowing between the strips and ground</a:t>
            </a:r>
            <a:r>
              <a:rPr lang="en-US" altLang="en-US" sz="1500" dirty="0">
                <a:solidFill>
                  <a:srgbClr val="008000"/>
                </a:solidFill>
              </a:rPr>
              <a:t>.</a:t>
            </a:r>
          </a:p>
          <a:p>
            <a:pPr>
              <a:lnSpc>
                <a:spcPct val="90000"/>
              </a:lnSpc>
              <a:spcBef>
                <a:spcPct val="50000"/>
              </a:spcBef>
              <a:buClr>
                <a:srgbClr val="008000"/>
              </a:buClr>
              <a:buSzPct val="70000"/>
              <a:buFont typeface="Wingdings" charset="2"/>
              <a:buNone/>
            </a:pPr>
            <a:r>
              <a:rPr lang="en-US" altLang="en-US" sz="1500" dirty="0">
                <a:solidFill>
                  <a:srgbClr val="008000"/>
                </a:solidFill>
                <a:sym typeface="Wingdings" charset="2"/>
              </a:rPr>
              <a:t> The </a:t>
            </a:r>
            <a:r>
              <a:rPr lang="en-US" altLang="en-US" sz="1500" dirty="0">
                <a:solidFill>
                  <a:srgbClr val="FF0000"/>
                </a:solidFill>
                <a:sym typeface="Wingdings" charset="2"/>
              </a:rPr>
              <a:t>movement </a:t>
            </a:r>
            <a:r>
              <a:rPr lang="en-US" altLang="en-US" sz="1500" dirty="0">
                <a:solidFill>
                  <a:srgbClr val="008000"/>
                </a:solidFill>
                <a:sym typeface="Wingdings" charset="2"/>
              </a:rPr>
              <a:t>of the charge </a:t>
            </a:r>
            <a:r>
              <a:rPr lang="en-US" altLang="en-US" sz="1500" dirty="0">
                <a:solidFill>
                  <a:srgbClr val="FF0000"/>
                </a:solidFill>
                <a:sym typeface="Wingdings" charset="2"/>
              </a:rPr>
              <a:t>induces </a:t>
            </a:r>
            <a:r>
              <a:rPr lang="en-US" altLang="en-US" sz="1500" dirty="0">
                <a:solidFill>
                  <a:srgbClr val="008000"/>
                </a:solidFill>
                <a:sym typeface="Wingdings" charset="2"/>
              </a:rPr>
              <a:t>a current. </a:t>
            </a:r>
          </a:p>
          <a:p>
            <a:pPr>
              <a:lnSpc>
                <a:spcPct val="90000"/>
              </a:lnSpc>
              <a:spcBef>
                <a:spcPct val="50000"/>
              </a:spcBef>
              <a:buClr>
                <a:srgbClr val="008000"/>
              </a:buClr>
              <a:buSzPct val="70000"/>
              <a:buFont typeface="Wingdings" charset="2"/>
              <a:buNone/>
            </a:pPr>
            <a:endParaRPr lang="en-US" altLang="en-US" sz="1500" b="1" dirty="0">
              <a:solidFill>
                <a:srgbClr val="009900"/>
              </a:solidFill>
            </a:endParaRPr>
          </a:p>
        </p:txBody>
      </p:sp>
      <p:sp>
        <p:nvSpPr>
          <p:cNvPr id="28745" name="Slide Number Placeholder 79"/>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fld id="{C787ABD4-C30D-F248-BBF5-845ACBC44CBD}" type="slidenum">
              <a:rPr lang="en-US" altLang="en-US" sz="1000"/>
              <a:pPr>
                <a:spcBef>
                  <a:spcPct val="0"/>
                </a:spcBef>
                <a:buFontTx/>
                <a:buNone/>
              </a:pPr>
              <a:t>9</a:t>
            </a:fld>
            <a:endParaRPr lang="en-US" altLang="en-US" sz="1000"/>
          </a:p>
        </p:txBody>
      </p:sp>
      <p:sp>
        <p:nvSpPr>
          <p:cNvPr id="28746" name="Footer Placeholder 80"/>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000"/>
              <a:t>W. Riegler/CERN</a:t>
            </a:r>
          </a:p>
        </p:txBody>
      </p:sp>
      <p:pic>
        <p:nvPicPr>
          <p:cNvPr id="2874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81201" y="5181601"/>
            <a:ext cx="3800475"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748"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1201" y="5829300"/>
            <a:ext cx="4519613" cy="41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749"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467600" y="5562600"/>
            <a:ext cx="1081088" cy="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750" name="Rectangle 2"/>
          <p:cNvSpPr>
            <a:spLocks noChangeArrowheads="1"/>
          </p:cNvSpPr>
          <p:nvPr/>
        </p:nvSpPr>
        <p:spPr bwMode="auto">
          <a:xfrm>
            <a:off x="1524000" y="85726"/>
            <a:ext cx="9144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n-US" altLang="en-US" sz="2800" b="1">
                <a:solidFill>
                  <a:srgbClr val="FF0000"/>
                </a:solidFill>
              </a:rPr>
              <a:t>Principle of Signal Induction by Moving Charges</a:t>
            </a:r>
          </a:p>
        </p:txBody>
      </p:sp>
    </p:spTree>
  </p:cSld>
  <p:clrMapOvr>
    <a:masterClrMapping/>
  </p:clrMapOvr>
</p:sld>
</file>

<file path=ppt/theme/theme1.xml><?xml version="1.0" encoding="utf-8"?>
<a:theme xmlns:a="http://schemas.openxmlformats.org/drawingml/2006/main" name="schlumpf">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schlumpf">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Paper Presentation 3">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075" tIns="46038" rIns="92075" bIns="46038" numCol="1" anchor="t" anchorCtr="0" compatLnSpc="1">
        <a:prstTxWarp prst="textNoShape">
          <a:avLst/>
        </a:prstTxWarp>
      </a:bodyPr>
      <a:lstStyle>
        <a:defPPr marL="0" marR="0" indent="0" algn="l" defTabSz="914400" rtl="0" eaLnBrk="0" fontAlgn="base" latinLnBrk="0" hangingPunct="0">
          <a:lnSpc>
            <a:spcPct val="90000"/>
          </a:lnSpc>
          <a:spcBef>
            <a:spcPct val="30000"/>
          </a:spcBef>
          <a:spcAft>
            <a:spcPct val="0"/>
          </a:spcAft>
          <a:buClr>
            <a:srgbClr val="008000"/>
          </a:buClr>
          <a:buSzPct val="70000"/>
          <a:buFont typeface="Wingdings" pitchFamily="2" charset="2"/>
          <a:buNone/>
          <a:tabLst/>
          <a:defRPr kumimoji="0" lang="en-US" sz="1500" b="1"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075" tIns="46038" rIns="92075" bIns="46038" numCol="1" anchor="t" anchorCtr="0" compatLnSpc="1">
        <a:prstTxWarp prst="textNoShape">
          <a:avLst/>
        </a:prstTxWarp>
      </a:bodyPr>
      <a:lstStyle>
        <a:defPPr marL="0" marR="0" indent="0" algn="l" defTabSz="914400" rtl="0" eaLnBrk="0" fontAlgn="base" latinLnBrk="0" hangingPunct="0">
          <a:lnSpc>
            <a:spcPct val="90000"/>
          </a:lnSpc>
          <a:spcBef>
            <a:spcPct val="30000"/>
          </a:spcBef>
          <a:spcAft>
            <a:spcPct val="0"/>
          </a:spcAft>
          <a:buClr>
            <a:srgbClr val="008000"/>
          </a:buClr>
          <a:buSzPct val="70000"/>
          <a:buFont typeface="Wingdings" pitchFamily="2" charset="2"/>
          <a:buNone/>
          <a:tabLst/>
          <a:defRPr kumimoji="0" lang="en-US" sz="1500" b="1" i="0" u="none" strike="noStrike" cap="none" normalizeH="0" baseline="0" smtClean="0">
            <a:ln>
              <a:noFill/>
            </a:ln>
            <a:solidFill>
              <a:schemeClr val="tx1"/>
            </a:solidFill>
            <a:effectLst/>
            <a:latin typeface="Arial" pitchFamily="34" charset="0"/>
          </a:defRPr>
        </a:defPPr>
      </a:lstStyle>
    </a:lnDef>
  </a:objectDefaults>
  <a:extraClrSchemeLst>
    <a:extraClrScheme>
      <a:clrScheme name="Paper Presentation 3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aper Presentation 3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Paper Presentation 3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aper Presentation 3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aper Presentation 3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aper Presentation 3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Paper Presentation 3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schlumpf">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10222</TotalTime>
  <Words>3288</Words>
  <Application>Microsoft Office PowerPoint</Application>
  <PresentationFormat>Widescreen</PresentationFormat>
  <Paragraphs>606</Paragraphs>
  <Slides>54</Slides>
  <Notes>21</Notes>
  <HiddenSlides>0</HiddenSlides>
  <MMClips>0</MMClips>
  <ScaleCrop>false</ScaleCrop>
  <HeadingPairs>
    <vt:vector size="8" baseType="variant">
      <vt:variant>
        <vt:lpstr>Fonts Used</vt:lpstr>
      </vt:variant>
      <vt:variant>
        <vt:i4>7</vt:i4>
      </vt:variant>
      <vt:variant>
        <vt:lpstr>Theme</vt:lpstr>
      </vt:variant>
      <vt:variant>
        <vt:i4>3</vt:i4>
      </vt:variant>
      <vt:variant>
        <vt:lpstr>Embedded OLE Servers</vt:lpstr>
      </vt:variant>
      <vt:variant>
        <vt:i4>2</vt:i4>
      </vt:variant>
      <vt:variant>
        <vt:lpstr>Slide Titles</vt:lpstr>
      </vt:variant>
      <vt:variant>
        <vt:i4>54</vt:i4>
      </vt:variant>
    </vt:vector>
  </HeadingPairs>
  <TitlesOfParts>
    <vt:vector size="66" baseType="lpstr">
      <vt:lpstr>Arial</vt:lpstr>
      <vt:lpstr>Calibri</vt:lpstr>
      <vt:lpstr>Comic Sans MS</vt:lpstr>
      <vt:lpstr>Playfair Display</vt:lpstr>
      <vt:lpstr>Symbol</vt:lpstr>
      <vt:lpstr>Times New Roman</vt:lpstr>
      <vt:lpstr>Wingdings</vt:lpstr>
      <vt:lpstr>schlumpf</vt:lpstr>
      <vt:lpstr>1_schlumpf</vt:lpstr>
      <vt:lpstr>2_schlumpf</vt:lpstr>
      <vt:lpstr>Ulead Image Editor Image</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Експериментът CMS</vt:lpstr>
      <vt:lpstr>PowerPoint Presentation</vt:lpstr>
      <vt:lpstr>Движение на заредена частица в магнитно поле</vt:lpstr>
      <vt:lpstr>Определяне на импулс и заряд - Вътрешен треков детектор</vt:lpstr>
      <vt:lpstr>Определяне на импулс и заряд - Вътрешен треков детектор</vt:lpstr>
      <vt:lpstr>Измерване на енергия - калориметрична система</vt:lpstr>
      <vt:lpstr>Детектиране на електрони, позитрони и фотони Електромагнитна лавина във вещество</vt:lpstr>
      <vt:lpstr>PowerPoint Presentation</vt:lpstr>
      <vt:lpstr>PowerPoint Presentation</vt:lpstr>
      <vt:lpstr>Калориметрична система ектромагнитен (ECAL) и адронен калориметър (HCAL)</vt:lpstr>
      <vt:lpstr>Мюонна система на CMS (Run1 &amp; Run2)</vt:lpstr>
      <vt:lpstr>Мюонна система на CMS (Run1 &amp; Run2)</vt:lpstr>
      <vt:lpstr>Регистриране на мюон</vt:lpstr>
      <vt:lpstr>PowerPoint Presentation</vt:lpstr>
      <vt:lpstr>PowerPoint Presentation</vt:lpstr>
      <vt:lpstr>Как се регистрира частици със CMS</vt:lpstr>
      <vt:lpstr>Липсваща енергия</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riegler</dc:creator>
  <cp:lastModifiedBy>Anton Dimitrov</cp:lastModifiedBy>
  <cp:revision>401</cp:revision>
  <dcterms:created xsi:type="dcterms:W3CDTF">2006-01-30T20:34:42Z</dcterms:created>
  <dcterms:modified xsi:type="dcterms:W3CDTF">2024-07-15T07:58:33Z</dcterms:modified>
</cp:coreProperties>
</file>