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446f1f262b_2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446f1f262b_2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44ed2269bd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44ed2269b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446f1f262b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446f1f262b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446f1f262b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446f1f262b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446f1f262b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446f1f262b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446f1f262b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446f1f262b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446f1f262b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446f1f262b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446f1f262b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446f1f262b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446f1f262b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446f1f262b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446f1f262b_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446f1f262b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446f1f26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446f1f26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446f1f262b_2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446f1f262b_2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440013d03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440013d03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440013d036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440013d036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440013d03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440013d03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440013d036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440013d03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440013d03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440013d03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440013d036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440013d03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440013d036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440013d036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440013d036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440013d036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440013d036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440013d036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446f1f262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446f1f262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440013d036_0_5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440013d036_0_5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440013d036_0_5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440013d036_0_5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440013d036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440013d036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440013d036_0_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440013d036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440013d76a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440013d76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g440013d76a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440013d76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g440013d76a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4" name="Google Shape;584;g440013d76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440013d76a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440013d76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440013d76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440013d76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440013d03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3" name="Google Shape;603;g440013d03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446f1f262b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46f1f262b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44ed2269b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44ed2269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44ed2269b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7" name="Google Shape;617;g44ed2269b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440013d76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440013d7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44e77585cc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44e77585cc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Disk: </a:t>
            </a:r>
            <a:r>
              <a:rPr lang="en"/>
              <a:t>Estimated total disk resources (in PBytes) needed for the years 2018 to 2028 for both data and simulation processing. The blue points are estimates based on the current event sizes estimates and using the ATLAS computing model parameters from 2017. The solid line shows the amount of resources expected to be available if a flat funding scenario is assumed, which implies an increase of 15% per year, based on the current technology trends.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CPU: Estimated CPU resources (in kHS06) needed for the years 2018 to 2028 for both data and simulation processing. The blue points are estimates based on the current software performance estimates and using the ATLAS computing model parameters from 2017. The solid line shows the amount of resources expected to be available if a flat funding scenario is assumed, which implies an increase of 20% per year, based on the current technology trends.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Tracking Reconstruction: The dependency of reconstruction wall time per event on the average number of interactions per bunch crossing (&lt;μ&gt;) is shown for the current Inner Detector reconstruction with default tracking cuts. The plot contains a selection of reconstructed luminosity blocks of RAW data from 13 TeV pp LHC collisions in 2017. An ATLAS luminosity block typically corresponds to one minute of data-taking. Tier-0 reconstruction jobs were required to run in single-core mode on a selected sub-cluster of 16-core machines (with Intel(R) Xeon(R) CPU E5-2630 v3 of 2.40 GHz clock speed, memory of 4 GB/core, 21 HS06/core with HT off). The typical collision runs (blue scatter plot) can be only qualitatively compared with the performance in high-μ run 335302 (red boxes), which had special data-taking conditions. Furthermore, the high-μ run jobs were configured to produce only AOD outputs, whereas standard jobs proceeded with 12 additional output types (different DRAW, DESD, DAOD and HIST), which takes extra processing time. The behaviour of the tracking reconstruction, which dominates the CPU use at high pileup, for High Luminosity LHC conditions with an upgraded tracking detector has been studied in reference [1].</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[1] "Technical Design Report for the ATLAS ITk Pixel Detector", ATLAS Collaboration, CERN-LHCC-2017-021, ATLAS-TDR-030, Geneva 2018.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44ed2269bd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44ed2269bd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2" name="Shape 642"/>
        <p:cNvGrpSpPr/>
        <p:nvPr/>
      </p:nvGrpSpPr>
      <p:grpSpPr>
        <a:xfrm>
          <a:off x="0" y="0"/>
          <a:ext cx="0" cy="0"/>
          <a:chOff x="0" y="0"/>
          <a:chExt cx="0" cy="0"/>
        </a:xfrm>
      </p:grpSpPr>
      <p:sp>
        <p:nvSpPr>
          <p:cNvPr id="643" name="Google Shape;643;gff0209ba1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4" name="Google Shape;644;gff0209ba1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g440013d76a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0" name="Google Shape;650;g440013d76a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440013d036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440013d036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440013d036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440013d036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g43f9da86f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6" name="Google Shape;666;g43f9da86f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44ed2269bd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44ed2269b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440013d036_0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440013d036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446f1f262b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446f1f262b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446f1f262b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446f1f262b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44ed2269bd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44ed2269b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446f1f262b_2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446f1f262b_2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lt1"/>
              </a:buClr>
              <a:buSzPts val="4500"/>
              <a:buFont typeface="Arial"/>
              <a:buNone/>
              <a:defRPr b="1" i="0" sz="450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 name="Google Shape;11;p2"/>
          <p:cNvSpPr txBox="1"/>
          <p:nvPr>
            <p:ph idx="1" type="subTitle"/>
          </p:nvPr>
        </p:nvSpPr>
        <p:spPr>
          <a:xfrm>
            <a:off x="609881" y="4329922"/>
            <a:ext cx="7751100" cy="559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800"/>
              </a:spcBef>
              <a:spcAft>
                <a:spcPts val="0"/>
              </a:spcAft>
              <a:buClr>
                <a:schemeClr val="lt1"/>
              </a:buClr>
              <a:buSzPts val="1400"/>
              <a:buNone/>
              <a:defRPr sz="14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2" name="Google Shape;12;p2"/>
          <p:cNvSpPr txBox="1"/>
          <p:nvPr>
            <p:ph idx="2"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Font typeface="Arial"/>
              <a:buNone/>
              <a:defRPr sz="1800">
                <a:solidFill>
                  <a:schemeClr val="lt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3" name="Google Shape;13;p2"/>
          <p:cNvPicPr preferRelativeResize="0"/>
          <p:nvPr/>
        </p:nvPicPr>
        <p:blipFill rotWithShape="1">
          <a:blip r:embed="rId3">
            <a:alphaModFix amt="60000"/>
          </a:blip>
          <a:srcRect b="0" l="0" r="0" t="0"/>
          <a:stretch/>
        </p:blipFill>
        <p:spPr>
          <a:xfrm>
            <a:off x="6314055" y="4316316"/>
            <a:ext cx="2379888" cy="314325"/>
          </a:xfrm>
          <a:prstGeom prst="rect">
            <a:avLst/>
          </a:prstGeom>
          <a:noFill/>
          <a:ln>
            <a:noFill/>
          </a:ln>
        </p:spPr>
      </p:pic>
    </p:spTree>
  </p:cSld>
  <p:clrMapOvr>
    <a:masterClrMapping/>
  </p:clrMapOvr>
  <p:extLst>
    <p:ext uri="{DCECCB84-F9BA-43D5-87BE-67443E8EF086}">
      <p15:sldGuideLst>
        <p15:guide id="1" orient="horz" pos="1620">
          <p15:clr>
            <a:srgbClr val="FBAE40"/>
          </p15:clr>
        </p15:guide>
        <p15:guide id="2" pos="2880">
          <p15:clr>
            <a:srgbClr val="FBAE40"/>
          </p15:clr>
        </p15:guide>
        <p15:guide id="3" orient="horz" pos="2916">
          <p15:clr>
            <a:srgbClr val="FBAE40"/>
          </p15:clr>
        </p15:guide>
        <p15:guide id="4" pos="270">
          <p15:clr>
            <a:srgbClr val="FBAE40"/>
          </p15:clr>
        </p15:guide>
        <p15:guide id="5" pos="5490">
          <p15:clr>
            <a:srgbClr val="FBAE40"/>
          </p15:clr>
        </p15:guide>
        <p15:guide id="6" orient="horz" pos="29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8" name="Shape 48"/>
        <p:cNvGrpSpPr/>
        <p:nvPr/>
      </p:nvGrpSpPr>
      <p:grpSpPr>
        <a:xfrm>
          <a:off x="0" y="0"/>
          <a:ext cx="0" cy="0"/>
          <a:chOff x="0" y="0"/>
          <a:chExt cx="0" cy="0"/>
        </a:xfrm>
      </p:grpSpPr>
      <p:sp>
        <p:nvSpPr>
          <p:cNvPr id="49" name="Google Shape;49;p11"/>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0" name="Google Shape;50;p11"/>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1" name="Google Shape;51;p11"/>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2" name="Google Shape;52;p11"/>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3" name="Shape 53"/>
        <p:cNvGrpSpPr/>
        <p:nvPr/>
      </p:nvGrpSpPr>
      <p:grpSpPr>
        <a:xfrm>
          <a:off x="0" y="0"/>
          <a:ext cx="0" cy="0"/>
          <a:chOff x="0" y="0"/>
          <a:chExt cx="0" cy="0"/>
        </a:xfrm>
      </p:grpSpPr>
      <p:sp>
        <p:nvSpPr>
          <p:cNvPr id="54" name="Google Shape;54;p12"/>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5" name="Google Shape;55;p12"/>
          <p:cNvSpPr/>
          <p:nvPr>
            <p:ph idx="2" type="pic"/>
          </p:nvPr>
        </p:nvSpPr>
        <p:spPr>
          <a:xfrm>
            <a:off x="3887391" y="740569"/>
            <a:ext cx="4629300" cy="3655200"/>
          </a:xfrm>
          <a:prstGeom prst="rect">
            <a:avLst/>
          </a:prstGeom>
          <a:noFill/>
          <a:ln>
            <a:noFill/>
          </a:ln>
        </p:spPr>
      </p:sp>
      <p:sp>
        <p:nvSpPr>
          <p:cNvPr id="56" name="Google Shape;56;p12"/>
          <p:cNvSpPr txBox="1"/>
          <p:nvPr>
            <p:ph idx="1"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7" name="Google Shape;57;p12"/>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8" name="Shape 58"/>
        <p:cNvGrpSpPr/>
        <p:nvPr/>
      </p:nvGrpSpPr>
      <p:grpSpPr>
        <a:xfrm>
          <a:off x="0" y="0"/>
          <a:ext cx="0" cy="0"/>
          <a:chOff x="0" y="0"/>
          <a:chExt cx="0" cy="0"/>
        </a:xfrm>
      </p:grpSpPr>
      <p:sp>
        <p:nvSpPr>
          <p:cNvPr id="59" name="Google Shape;59;p13"/>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0" name="Google Shape;60;p13"/>
          <p:cNvSpPr txBox="1"/>
          <p:nvPr>
            <p:ph idx="1" type="body"/>
          </p:nvPr>
        </p:nvSpPr>
        <p:spPr>
          <a:xfrm rot="5400000">
            <a:off x="2994375" y="-1196381"/>
            <a:ext cx="3155400" cy="82866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1" name="Google Shape;61;p13"/>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2" name="Shape 62"/>
        <p:cNvGrpSpPr/>
        <p:nvPr/>
      </p:nvGrpSpPr>
      <p:grpSpPr>
        <a:xfrm>
          <a:off x="0" y="0"/>
          <a:ext cx="0" cy="0"/>
          <a:chOff x="0" y="0"/>
          <a:chExt cx="0" cy="0"/>
        </a:xfrm>
      </p:grpSpPr>
      <p:sp>
        <p:nvSpPr>
          <p:cNvPr id="63" name="Google Shape;63;p14"/>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4" name="Google Shape;64;p14"/>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14"/>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6" name="Shape 66"/>
        <p:cNvGrpSpPr/>
        <p:nvPr/>
      </p:nvGrpSpPr>
      <p:grpSpPr>
        <a:xfrm>
          <a:off x="0" y="0"/>
          <a:ext cx="0" cy="0"/>
          <a:chOff x="0" y="0"/>
          <a:chExt cx="0" cy="0"/>
        </a:xfrm>
      </p:grpSpPr>
      <p:sp>
        <p:nvSpPr>
          <p:cNvPr id="67" name="Google Shape;67;p15"/>
          <p:cNvSpPr txBox="1"/>
          <p:nvPr>
            <p:ph type="ctrTitle"/>
          </p:nvPr>
        </p:nvSpPr>
        <p:spPr>
          <a:xfrm>
            <a:off x="311708" y="744575"/>
            <a:ext cx="8520600" cy="2052600"/>
          </a:xfrm>
          <a:prstGeom prst="rect">
            <a:avLst/>
          </a:prstGeom>
        </p:spPr>
        <p:txBody>
          <a:bodyPr anchorCtr="0" anchor="b" bIns="34275" lIns="68575" spcFirstLastPara="1" rIns="68575" wrap="square" tIns="34275">
            <a:normAutofit/>
          </a:bodyPr>
          <a:lstStyle>
            <a:lvl1pPr lvl="0" rtl="0" algn="ctr">
              <a:spcBef>
                <a:spcPts val="0"/>
              </a:spcBef>
              <a:spcAft>
                <a:spcPts val="0"/>
              </a:spcAft>
              <a:buClr>
                <a:srgbClr val="073763"/>
              </a:buClr>
              <a:buSzPts val="5200"/>
              <a:buNone/>
              <a:defRPr b="1" sz="5200">
                <a:solidFill>
                  <a:srgbClr val="073763"/>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8" name="Google Shape;68;p15"/>
          <p:cNvSpPr txBox="1"/>
          <p:nvPr>
            <p:ph idx="1" type="subTitle"/>
          </p:nvPr>
        </p:nvSpPr>
        <p:spPr>
          <a:xfrm>
            <a:off x="311700" y="2834125"/>
            <a:ext cx="8520600" cy="792600"/>
          </a:xfrm>
          <a:prstGeom prst="rect">
            <a:avLst/>
          </a:prstGeom>
        </p:spPr>
        <p:txBody>
          <a:bodyPr anchorCtr="0" anchor="t" bIns="34275" lIns="68575" spcFirstLastPara="1" rIns="68575" wrap="square" tIns="34275">
            <a:normAutofit/>
          </a:bodyPr>
          <a:lstStyle>
            <a:lvl1pPr lvl="0" rtl="0" algn="ctr">
              <a:lnSpc>
                <a:spcPct val="100000"/>
              </a:lnSpc>
              <a:spcBef>
                <a:spcPts val="800"/>
              </a:spcBef>
              <a:spcAft>
                <a:spcPts val="0"/>
              </a:spcAft>
              <a:buClr>
                <a:srgbClr val="3D85C6"/>
              </a:buClr>
              <a:buSzPts val="2800"/>
              <a:buNone/>
              <a:defRPr b="1" sz="2800">
                <a:solidFill>
                  <a:srgbClr val="3D85C6"/>
                </a:solidFill>
              </a:defRPr>
            </a:lvl1pPr>
            <a:lvl2pPr lvl="1" rtl="0" algn="ctr">
              <a:lnSpc>
                <a:spcPct val="100000"/>
              </a:lnSpc>
              <a:spcBef>
                <a:spcPts val="400"/>
              </a:spcBef>
              <a:spcAft>
                <a:spcPts val="0"/>
              </a:spcAft>
              <a:buSzPts val="2800"/>
              <a:buNone/>
              <a:defRPr sz="2800"/>
            </a:lvl2pPr>
            <a:lvl3pPr lvl="2" rtl="0" algn="ctr">
              <a:lnSpc>
                <a:spcPct val="100000"/>
              </a:lnSpc>
              <a:spcBef>
                <a:spcPts val="400"/>
              </a:spcBef>
              <a:spcAft>
                <a:spcPts val="0"/>
              </a:spcAft>
              <a:buSzPts val="2800"/>
              <a:buNone/>
              <a:defRPr sz="2800"/>
            </a:lvl3pPr>
            <a:lvl4pPr lvl="3" rtl="0" algn="ctr">
              <a:lnSpc>
                <a:spcPct val="100000"/>
              </a:lnSpc>
              <a:spcBef>
                <a:spcPts val="400"/>
              </a:spcBef>
              <a:spcAft>
                <a:spcPts val="0"/>
              </a:spcAft>
              <a:buSzPts val="2800"/>
              <a:buNone/>
              <a:defRPr sz="2800"/>
            </a:lvl4pPr>
            <a:lvl5pPr lvl="4" rtl="0" algn="ctr">
              <a:lnSpc>
                <a:spcPct val="100000"/>
              </a:lnSpc>
              <a:spcBef>
                <a:spcPts val="400"/>
              </a:spcBef>
              <a:spcAft>
                <a:spcPts val="0"/>
              </a:spcAft>
              <a:buSzPts val="2800"/>
              <a:buNone/>
              <a:defRPr sz="2800"/>
            </a:lvl5pPr>
            <a:lvl6pPr lvl="5" rtl="0" algn="ctr">
              <a:lnSpc>
                <a:spcPct val="100000"/>
              </a:lnSpc>
              <a:spcBef>
                <a:spcPts val="400"/>
              </a:spcBef>
              <a:spcAft>
                <a:spcPts val="0"/>
              </a:spcAft>
              <a:buSzPts val="2800"/>
              <a:buNone/>
              <a:defRPr sz="2800"/>
            </a:lvl6pPr>
            <a:lvl7pPr lvl="6" rtl="0" algn="ctr">
              <a:lnSpc>
                <a:spcPct val="100000"/>
              </a:lnSpc>
              <a:spcBef>
                <a:spcPts val="400"/>
              </a:spcBef>
              <a:spcAft>
                <a:spcPts val="0"/>
              </a:spcAft>
              <a:buSzPts val="2800"/>
              <a:buNone/>
              <a:defRPr sz="2800"/>
            </a:lvl7pPr>
            <a:lvl8pPr lvl="7" rtl="0" algn="ctr">
              <a:lnSpc>
                <a:spcPct val="100000"/>
              </a:lnSpc>
              <a:spcBef>
                <a:spcPts val="400"/>
              </a:spcBef>
              <a:spcAft>
                <a:spcPts val="0"/>
              </a:spcAft>
              <a:buSzPts val="2800"/>
              <a:buNone/>
              <a:defRPr sz="2800"/>
            </a:lvl8pPr>
            <a:lvl9pPr lvl="8" rtl="0" algn="ctr">
              <a:lnSpc>
                <a:spcPct val="100000"/>
              </a:lnSpc>
              <a:spcBef>
                <a:spcPts val="400"/>
              </a:spcBef>
              <a:spcAft>
                <a:spcPts val="0"/>
              </a:spcAft>
              <a:buSzPts val="2800"/>
              <a:buNone/>
              <a:defRPr sz="2800"/>
            </a:lvl9pPr>
          </a:lstStyle>
          <a:p/>
        </p:txBody>
      </p:sp>
      <p:sp>
        <p:nvSpPr>
          <p:cNvPr id="69" name="Google Shape;69;p15"/>
          <p:cNvSpPr txBox="1"/>
          <p:nvPr>
            <p:ph idx="12" type="sldNum"/>
          </p:nvPr>
        </p:nvSpPr>
        <p:spPr>
          <a:xfrm>
            <a:off x="8472458" y="4739417"/>
            <a:ext cx="548700" cy="393600"/>
          </a:xfrm>
          <a:prstGeom prst="rect">
            <a:avLst/>
          </a:prstGeom>
        </p:spPr>
        <p:txBody>
          <a:bodyPr anchorCtr="0" anchor="ctr" bIns="0" lIns="0" spcFirstLastPara="1" rIns="34275"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2" name="Google Shape;72;p16"/>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73" name="Google Shape;73;p16"/>
          <p:cNvSpPr txBox="1"/>
          <p:nvPr>
            <p:ph idx="12" type="sldNum"/>
          </p:nvPr>
        </p:nvSpPr>
        <p:spPr>
          <a:xfrm>
            <a:off x="8472458" y="4739417"/>
            <a:ext cx="548700" cy="393600"/>
          </a:xfrm>
          <a:prstGeom prst="rect">
            <a:avLst/>
          </a:prstGeom>
        </p:spPr>
        <p:txBody>
          <a:bodyPr anchorCtr="0" anchor="ctr" bIns="0" lIns="0" spcFirstLastPara="1" rIns="34275"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14925" y="4815625"/>
            <a:ext cx="9144000" cy="345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999999"/>
                </a:solidFill>
              </a:rPr>
              <a:t>Разпределени изчисления в ATLAS. Част 1:  ГРИД, БИУП 2024</a:t>
            </a:r>
            <a:endParaRPr b="1" sz="800">
              <a:solidFill>
                <a:srgbClr val="99999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_Print-friendly" showMasterSp="0">
  <p:cSld name="1_Title Slide_Print-friendly">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3"/>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1"/>
              </a:buClr>
              <a:buSzPts val="4500"/>
              <a:buFont typeface="Arial"/>
              <a:buNone/>
              <a:defRPr b="1" i="0" sz="4500">
                <a:solidFill>
                  <a:schemeClr val="dk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6" name="Google Shape;16;p3"/>
          <p:cNvSpPr txBox="1"/>
          <p:nvPr>
            <p:ph idx="1" type="subTitle"/>
          </p:nvPr>
        </p:nvSpPr>
        <p:spPr>
          <a:xfrm>
            <a:off x="609881" y="4329922"/>
            <a:ext cx="7751100" cy="559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800"/>
              </a:spcBef>
              <a:spcAft>
                <a:spcPts val="0"/>
              </a:spcAft>
              <a:buClr>
                <a:schemeClr val="dk1"/>
              </a:buClr>
              <a:buSzPts val="1400"/>
              <a:buNone/>
              <a:defRPr sz="1400">
                <a:solidFill>
                  <a:schemeClr val="dk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7" name="Google Shape;17;p3"/>
          <p:cNvSpPr txBox="1"/>
          <p:nvPr>
            <p:ph idx="2"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Font typeface="Arial"/>
              <a:buNone/>
              <a:defRPr sz="1800">
                <a:solidFill>
                  <a:schemeClr val="dk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8" name="Google Shape;18;p3"/>
          <p:cNvPicPr preferRelativeResize="0"/>
          <p:nvPr/>
        </p:nvPicPr>
        <p:blipFill rotWithShape="1">
          <a:blip r:embed="rId3">
            <a:alphaModFix/>
          </a:blip>
          <a:srcRect b="0" l="0" r="0" t="0"/>
          <a:stretch/>
        </p:blipFill>
        <p:spPr>
          <a:xfrm>
            <a:off x="6314055" y="4307183"/>
            <a:ext cx="2379888" cy="314325"/>
          </a:xfrm>
          <a:prstGeom prst="rect">
            <a:avLst/>
          </a:prstGeom>
          <a:noFill/>
          <a:ln>
            <a:noFill/>
          </a:ln>
        </p:spPr>
      </p:pic>
    </p:spTree>
  </p:cSld>
  <p:clrMapOvr>
    <a:masterClrMapping/>
  </p:clrMapOvr>
  <p:extLst>
    <p:ext uri="{DCECCB84-F9BA-43D5-87BE-67443E8EF086}">
      <p15:sldGuideLst>
        <p15:guide id="1" orient="horz" pos="1620">
          <p15:clr>
            <a:srgbClr val="FBAE40"/>
          </p15:clr>
        </p15:guide>
        <p15:guide id="2" pos="2880">
          <p15:clr>
            <a:srgbClr val="FBAE40"/>
          </p15:clr>
        </p15:guide>
        <p15:guide id="3" orient="horz" pos="2916">
          <p15:clr>
            <a:srgbClr val="FBAE40"/>
          </p15:clr>
        </p15:guide>
        <p15:guide id="4" pos="270">
          <p15:clr>
            <a:srgbClr val="FBAE40"/>
          </p15:clr>
        </p15:guide>
        <p15:guide id="5" pos="5490">
          <p15:clr>
            <a:srgbClr val="FBAE40"/>
          </p15:clr>
        </p15:guide>
        <p15:guide id="6" orient="horz" pos="29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4"/>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1" name="Google Shape;21;p4"/>
          <p:cNvSpPr txBox="1"/>
          <p:nvPr>
            <p:ph idx="1" type="body"/>
          </p:nvPr>
        </p:nvSpPr>
        <p:spPr>
          <a:xfrm>
            <a:off x="428625" y="1369219"/>
            <a:ext cx="8286900" cy="31554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2100"/>
              <a:buFont typeface="Arial"/>
              <a:buNone/>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 name="Google Shape;22;p4"/>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5"/>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5" name="Google Shape;25;p5"/>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6"/>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8" name="Google Shape;28;p6"/>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lt1"/>
              </a:buClr>
              <a:buSzPts val="4500"/>
              <a:buFont typeface="Arial"/>
              <a:buNone/>
              <a:defRPr b="1" i="0" sz="450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9" name="Google Shape;29;p6"/>
          <p:cNvSpPr txBox="1"/>
          <p:nvPr>
            <p:ph idx="1"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Font typeface="Arial"/>
              <a:buNone/>
              <a:defRPr sz="1800">
                <a:solidFill>
                  <a:schemeClr val="lt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_Print-friendly">
  <p:cSld name="1_Section Header_Print-friendly">
    <p:bg>
      <p:bgPr>
        <a:blipFill>
          <a:blip r:embed="rId2">
            <a:alphaModFix/>
          </a:blip>
          <a:stretch>
            <a:fillRect/>
          </a:stretch>
        </a:blipFill>
      </p:bgPr>
    </p:bg>
    <p:spTree>
      <p:nvGrpSpPr>
        <p:cNvPr id="30" name="Shape 30"/>
        <p:cNvGrpSpPr/>
        <p:nvPr/>
      </p:nvGrpSpPr>
      <p:grpSpPr>
        <a:xfrm>
          <a:off x="0" y="0"/>
          <a:ext cx="0" cy="0"/>
          <a:chOff x="0" y="0"/>
          <a:chExt cx="0" cy="0"/>
        </a:xfrm>
      </p:grpSpPr>
      <p:sp>
        <p:nvSpPr>
          <p:cNvPr id="31" name="Google Shape;31;p7"/>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2" name="Google Shape;32;p7"/>
          <p:cNvSpPr txBox="1"/>
          <p:nvPr>
            <p:ph type="ctrTitle"/>
          </p:nvPr>
        </p:nvSpPr>
        <p:spPr>
          <a:xfrm>
            <a:off x="609881" y="1906355"/>
            <a:ext cx="7751100" cy="14607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1"/>
              </a:buClr>
              <a:buSzPts val="4500"/>
              <a:buFont typeface="Arial"/>
              <a:buNone/>
              <a:defRPr b="1" i="0" sz="4500">
                <a:solidFill>
                  <a:schemeClr val="dk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3" name="Google Shape;33;p7"/>
          <p:cNvSpPr txBox="1"/>
          <p:nvPr>
            <p:ph idx="1" type="body"/>
          </p:nvPr>
        </p:nvSpPr>
        <p:spPr>
          <a:xfrm>
            <a:off x="609881" y="3376083"/>
            <a:ext cx="7751100" cy="944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Font typeface="Arial"/>
              <a:buNone/>
              <a:defRPr sz="1800">
                <a:solidFill>
                  <a:schemeClr val="dk1"/>
                </a:solidFill>
              </a:defRPr>
            </a:lvl1pPr>
            <a:lvl2pPr indent="-228600" lvl="1" marL="914400" algn="l">
              <a:lnSpc>
                <a:spcPct val="90000"/>
              </a:lnSpc>
              <a:spcBef>
                <a:spcPts val="400"/>
              </a:spcBef>
              <a:spcAft>
                <a:spcPts val="0"/>
              </a:spcAft>
              <a:buClr>
                <a:schemeClr val="dk1"/>
              </a:buClr>
              <a:buSzPts val="1500"/>
              <a:buFont typeface="Arial"/>
              <a:buNone/>
              <a:defRPr sz="1500"/>
            </a:lvl2pPr>
            <a:lvl3pPr indent="-228600" lvl="2" marL="1371600" algn="l">
              <a:lnSpc>
                <a:spcPct val="90000"/>
              </a:lnSpc>
              <a:spcBef>
                <a:spcPts val="400"/>
              </a:spcBef>
              <a:spcAft>
                <a:spcPts val="0"/>
              </a:spcAft>
              <a:buClr>
                <a:schemeClr val="dk1"/>
              </a:buClr>
              <a:buSzPts val="1500"/>
              <a:buFont typeface="Arial"/>
              <a:buNone/>
              <a:defRPr sz="1500"/>
            </a:lvl3pPr>
            <a:lvl4pPr indent="-228600" lvl="3" marL="1828800" algn="l">
              <a:lnSpc>
                <a:spcPct val="90000"/>
              </a:lnSpc>
              <a:spcBef>
                <a:spcPts val="400"/>
              </a:spcBef>
              <a:spcAft>
                <a:spcPts val="0"/>
              </a:spcAft>
              <a:buClr>
                <a:schemeClr val="dk1"/>
              </a:buClr>
              <a:buSzPts val="1500"/>
              <a:buFont typeface="Arial"/>
              <a:buNone/>
              <a:defRPr sz="1500"/>
            </a:lvl4pPr>
            <a:lvl5pPr indent="-228600" lvl="4" marL="2286000" algn="l">
              <a:lnSpc>
                <a:spcPct val="90000"/>
              </a:lnSpc>
              <a:spcBef>
                <a:spcPts val="400"/>
              </a:spcBef>
              <a:spcAft>
                <a:spcPts val="0"/>
              </a:spcAft>
              <a:buClr>
                <a:schemeClr val="dk1"/>
              </a:buClr>
              <a:buSzPts val="1500"/>
              <a:buFont typeface="Arial"/>
              <a:buNone/>
              <a:defRPr sz="15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8"/>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6" name="Google Shape;36;p8"/>
          <p:cNvSpPr txBox="1"/>
          <p:nvPr>
            <p:ph idx="1" type="body"/>
          </p:nvPr>
        </p:nvSpPr>
        <p:spPr>
          <a:xfrm>
            <a:off x="428625"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8"/>
          <p:cNvSpPr txBox="1"/>
          <p:nvPr>
            <p:ph idx="2" type="body"/>
          </p:nvPr>
        </p:nvSpPr>
        <p:spPr>
          <a:xfrm>
            <a:off x="457200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8" name="Google Shape;38;p8"/>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9" name="Shape 39"/>
        <p:cNvGrpSpPr/>
        <p:nvPr/>
      </p:nvGrpSpPr>
      <p:grpSpPr>
        <a:xfrm>
          <a:off x="0" y="0"/>
          <a:ext cx="0" cy="0"/>
          <a:chOff x="0" y="0"/>
          <a:chExt cx="0" cy="0"/>
        </a:xfrm>
      </p:grpSpPr>
      <p:sp>
        <p:nvSpPr>
          <p:cNvPr id="40" name="Google Shape;40;p9"/>
          <p:cNvSpPr txBox="1"/>
          <p:nvPr>
            <p:ph type="title"/>
          </p:nvPr>
        </p:nvSpPr>
        <p:spPr>
          <a:xfrm>
            <a:off x="428625"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1" name="Google Shape;41;p9"/>
          <p:cNvSpPr txBox="1"/>
          <p:nvPr>
            <p:ph idx="1" type="body"/>
          </p:nvPr>
        </p:nvSpPr>
        <p:spPr>
          <a:xfrm>
            <a:off x="428625" y="1260872"/>
            <a:ext cx="38682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2" name="Google Shape;42;p9"/>
          <p:cNvSpPr txBox="1"/>
          <p:nvPr>
            <p:ph idx="2" type="body"/>
          </p:nvPr>
        </p:nvSpPr>
        <p:spPr>
          <a:xfrm>
            <a:off x="428625" y="1878806"/>
            <a:ext cx="38682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 name="Google Shape;43;p9"/>
          <p:cNvSpPr txBox="1"/>
          <p:nvPr>
            <p:ph idx="3" type="body"/>
          </p:nvPr>
        </p:nvSpPr>
        <p:spPr>
          <a:xfrm>
            <a:off x="4572000" y="1260872"/>
            <a:ext cx="38874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4" name="Google Shape;44;p9"/>
          <p:cNvSpPr txBox="1"/>
          <p:nvPr>
            <p:ph idx="4" type="body"/>
          </p:nvPr>
        </p:nvSpPr>
        <p:spPr>
          <a:xfrm>
            <a:off x="4572000" y="1878806"/>
            <a:ext cx="38874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5" name="Google Shape;45;p9"/>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6" name="Shape 46"/>
        <p:cNvGrpSpPr/>
        <p:nvPr/>
      </p:nvGrpSpPr>
      <p:grpSpPr>
        <a:xfrm>
          <a:off x="0" y="0"/>
          <a:ext cx="0" cy="0"/>
          <a:chOff x="0" y="0"/>
          <a:chExt cx="0" cy="0"/>
        </a:xfrm>
      </p:grpSpPr>
      <p:sp>
        <p:nvSpPr>
          <p:cNvPr id="47" name="Google Shape;47;p10"/>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algn="r">
              <a:spcBef>
                <a:spcPts val="0"/>
              </a:spcBef>
              <a:buNone/>
              <a:defRPr b="0" i="0" sz="800" u="none" cap="none" strike="noStrike">
                <a:solidFill>
                  <a:schemeClr val="dk1"/>
                </a:solidFill>
                <a:latin typeface="Arial"/>
                <a:ea typeface="Arial"/>
                <a:cs typeface="Arial"/>
                <a:sym typeface="Arial"/>
              </a:defRPr>
            </a:lvl1pPr>
            <a:lvl2pPr indent="0" lvl="1" marL="0" algn="r">
              <a:spcBef>
                <a:spcPts val="0"/>
              </a:spcBef>
              <a:buNone/>
              <a:defRPr b="0" i="0" sz="800" u="none" cap="none" strike="noStrike">
                <a:solidFill>
                  <a:schemeClr val="dk1"/>
                </a:solidFill>
                <a:latin typeface="Arial"/>
                <a:ea typeface="Arial"/>
                <a:cs typeface="Arial"/>
                <a:sym typeface="Arial"/>
              </a:defRPr>
            </a:lvl2pPr>
            <a:lvl3pPr indent="0" lvl="2" marL="0" algn="r">
              <a:spcBef>
                <a:spcPts val="0"/>
              </a:spcBef>
              <a:buNone/>
              <a:defRPr b="0" i="0" sz="800" u="none" cap="none" strike="noStrike">
                <a:solidFill>
                  <a:schemeClr val="dk1"/>
                </a:solidFill>
                <a:latin typeface="Arial"/>
                <a:ea typeface="Arial"/>
                <a:cs typeface="Arial"/>
                <a:sym typeface="Arial"/>
              </a:defRPr>
            </a:lvl3pPr>
            <a:lvl4pPr indent="0" lvl="3" marL="0" algn="r">
              <a:spcBef>
                <a:spcPts val="0"/>
              </a:spcBef>
              <a:buNone/>
              <a:defRPr b="0" i="0" sz="800" u="none" cap="none" strike="noStrike">
                <a:solidFill>
                  <a:schemeClr val="dk1"/>
                </a:solidFill>
                <a:latin typeface="Arial"/>
                <a:ea typeface="Arial"/>
                <a:cs typeface="Arial"/>
                <a:sym typeface="Arial"/>
              </a:defRPr>
            </a:lvl4pPr>
            <a:lvl5pPr indent="0" lvl="4" marL="0" algn="r">
              <a:spcBef>
                <a:spcPts val="0"/>
              </a:spcBef>
              <a:buNone/>
              <a:defRPr b="0" i="0" sz="800" u="none" cap="none" strike="noStrike">
                <a:solidFill>
                  <a:schemeClr val="dk1"/>
                </a:solidFill>
                <a:latin typeface="Arial"/>
                <a:ea typeface="Arial"/>
                <a:cs typeface="Arial"/>
                <a:sym typeface="Arial"/>
              </a:defRPr>
            </a:lvl5pPr>
            <a:lvl6pPr indent="0" lvl="5" marL="0" algn="r">
              <a:spcBef>
                <a:spcPts val="0"/>
              </a:spcBef>
              <a:buNone/>
              <a:defRPr b="0" i="0" sz="800" u="none" cap="none" strike="noStrike">
                <a:solidFill>
                  <a:schemeClr val="dk1"/>
                </a:solidFill>
                <a:latin typeface="Arial"/>
                <a:ea typeface="Arial"/>
                <a:cs typeface="Arial"/>
                <a:sym typeface="Arial"/>
              </a:defRPr>
            </a:lvl6pPr>
            <a:lvl7pPr indent="0" lvl="6" marL="0" algn="r">
              <a:spcBef>
                <a:spcPts val="0"/>
              </a:spcBef>
              <a:buNone/>
              <a:defRPr b="0" i="0" sz="800" u="none" cap="none" strike="noStrike">
                <a:solidFill>
                  <a:schemeClr val="dk1"/>
                </a:solidFill>
                <a:latin typeface="Arial"/>
                <a:ea typeface="Arial"/>
                <a:cs typeface="Arial"/>
                <a:sym typeface="Arial"/>
              </a:defRPr>
            </a:lvl7pPr>
            <a:lvl8pPr indent="0" lvl="7" marL="0" algn="r">
              <a:spcBef>
                <a:spcPts val="0"/>
              </a:spcBef>
              <a:buNone/>
              <a:defRPr b="0" i="0" sz="800" u="none" cap="none" strike="noStrike">
                <a:solidFill>
                  <a:schemeClr val="dk1"/>
                </a:solidFill>
                <a:latin typeface="Arial"/>
                <a:ea typeface="Arial"/>
                <a:cs typeface="Arial"/>
                <a:sym typeface="Arial"/>
              </a:defRPr>
            </a:lvl8pPr>
            <a:lvl9pPr indent="0" lvl="8" mar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9.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1.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28625" y="273844"/>
            <a:ext cx="82869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Arial"/>
              <a:buNone/>
              <a:defRPr b="1" i="0" sz="33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428625" y="1369219"/>
            <a:ext cx="8286900" cy="3155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2" type="sldNum"/>
          </p:nvPr>
        </p:nvSpPr>
        <p:spPr>
          <a:xfrm>
            <a:off x="8391011" y="4737446"/>
            <a:ext cx="324300" cy="273900"/>
          </a:xfrm>
          <a:prstGeom prst="rect">
            <a:avLst/>
          </a:prstGeom>
          <a:noFill/>
          <a:ln>
            <a:noFill/>
          </a:ln>
        </p:spPr>
        <p:txBody>
          <a:bodyPr anchorCtr="0" anchor="ctr" bIns="0" lIns="0" spcFirstLastPara="1" rIns="34275" wrap="square" tIns="0">
            <a:noAutofit/>
          </a:bodyPr>
          <a:lstStyle>
            <a:lvl1pPr indent="0" lvl="0" marL="0" marR="0" rtl="0" algn="r">
              <a:spcBef>
                <a:spcPts val="0"/>
              </a:spcBef>
              <a:buNone/>
              <a:defRPr b="0" i="0" sz="800" u="none" cap="none" strike="noStrike">
                <a:solidFill>
                  <a:schemeClr val="dk1"/>
                </a:solidFill>
                <a:latin typeface="Arial"/>
                <a:ea typeface="Arial"/>
                <a:cs typeface="Arial"/>
                <a:sym typeface="Arial"/>
              </a:defRPr>
            </a:lvl1pPr>
            <a:lvl2pPr indent="0" lvl="1" marL="0" marR="0" rtl="0" algn="r">
              <a:spcBef>
                <a:spcPts val="0"/>
              </a:spcBef>
              <a:buNone/>
              <a:defRPr b="0" i="0" sz="800" u="none" cap="none" strike="noStrike">
                <a:solidFill>
                  <a:schemeClr val="dk1"/>
                </a:solidFill>
                <a:latin typeface="Arial"/>
                <a:ea typeface="Arial"/>
                <a:cs typeface="Arial"/>
                <a:sym typeface="Arial"/>
              </a:defRPr>
            </a:lvl2pPr>
            <a:lvl3pPr indent="0" lvl="2" marL="0" marR="0" rtl="0" algn="r">
              <a:spcBef>
                <a:spcPts val="0"/>
              </a:spcBef>
              <a:buNone/>
              <a:defRPr b="0" i="0" sz="800" u="none" cap="none" strike="noStrike">
                <a:solidFill>
                  <a:schemeClr val="dk1"/>
                </a:solidFill>
                <a:latin typeface="Arial"/>
                <a:ea typeface="Arial"/>
                <a:cs typeface="Arial"/>
                <a:sym typeface="Arial"/>
              </a:defRPr>
            </a:lvl3pPr>
            <a:lvl4pPr indent="0" lvl="3" marL="0" marR="0" rtl="0" algn="r">
              <a:spcBef>
                <a:spcPts val="0"/>
              </a:spcBef>
              <a:buNone/>
              <a:defRPr b="0" i="0" sz="800" u="none" cap="none" strike="noStrike">
                <a:solidFill>
                  <a:schemeClr val="dk1"/>
                </a:solidFill>
                <a:latin typeface="Arial"/>
                <a:ea typeface="Arial"/>
                <a:cs typeface="Arial"/>
                <a:sym typeface="Arial"/>
              </a:defRPr>
            </a:lvl4pPr>
            <a:lvl5pPr indent="0" lvl="4" marL="0" marR="0" rtl="0" algn="r">
              <a:spcBef>
                <a:spcPts val="0"/>
              </a:spcBef>
              <a:buNone/>
              <a:defRPr b="0" i="0" sz="800" u="none" cap="none" strike="noStrike">
                <a:solidFill>
                  <a:schemeClr val="dk1"/>
                </a:solidFill>
                <a:latin typeface="Arial"/>
                <a:ea typeface="Arial"/>
                <a:cs typeface="Arial"/>
                <a:sym typeface="Arial"/>
              </a:defRPr>
            </a:lvl5pPr>
            <a:lvl6pPr indent="0" lvl="5" marL="0" marR="0" rtl="0" algn="r">
              <a:spcBef>
                <a:spcPts val="0"/>
              </a:spcBef>
              <a:buNone/>
              <a:defRPr b="0" i="0" sz="800" u="none" cap="none" strike="noStrike">
                <a:solidFill>
                  <a:schemeClr val="dk1"/>
                </a:solidFill>
                <a:latin typeface="Arial"/>
                <a:ea typeface="Arial"/>
                <a:cs typeface="Arial"/>
                <a:sym typeface="Arial"/>
              </a:defRPr>
            </a:lvl6pPr>
            <a:lvl7pPr indent="0" lvl="6" marL="0" marR="0" rtl="0" algn="r">
              <a:spcBef>
                <a:spcPts val="0"/>
              </a:spcBef>
              <a:buNone/>
              <a:defRPr b="0" i="0" sz="800" u="none" cap="none" strike="noStrike">
                <a:solidFill>
                  <a:schemeClr val="dk1"/>
                </a:solidFill>
                <a:latin typeface="Arial"/>
                <a:ea typeface="Arial"/>
                <a:cs typeface="Arial"/>
                <a:sym typeface="Arial"/>
              </a:defRPr>
            </a:lvl7pPr>
            <a:lvl8pPr indent="0" lvl="7" marL="0" marR="0" rtl="0" algn="r">
              <a:spcBef>
                <a:spcPts val="0"/>
              </a:spcBef>
              <a:buNone/>
              <a:defRPr b="0" i="0" sz="800" u="none" cap="none" strike="noStrike">
                <a:solidFill>
                  <a:schemeClr val="dk1"/>
                </a:solidFill>
                <a:latin typeface="Arial"/>
                <a:ea typeface="Arial"/>
                <a:cs typeface="Arial"/>
                <a:sym typeface="Arial"/>
              </a:defRPr>
            </a:lvl8pPr>
            <a:lvl9pPr indent="0" lvl="8" marL="0" marR="0" rtl="0" algn="r">
              <a:spcBef>
                <a:spcPts val="0"/>
              </a:spcBef>
              <a:buNone/>
              <a:defRPr b="0" i="0" sz="8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620">
          <p15:clr>
            <a:srgbClr val="F26B43"/>
          </p15:clr>
        </p15:guide>
        <p15:guide id="2" pos="2880">
          <p15:clr>
            <a:srgbClr val="F26B43"/>
          </p15:clr>
        </p15:guide>
        <p15:guide id="3" pos="270">
          <p15:clr>
            <a:srgbClr val="F26B43"/>
          </p15:clr>
        </p15:guide>
        <p15:guide id="4" orient="horz" pos="2916">
          <p15:clr>
            <a:srgbClr val="F26B43"/>
          </p15:clr>
        </p15:guide>
        <p15:guide id="5" pos="5490">
          <p15:clr>
            <a:srgbClr val="F26B43"/>
          </p15:clr>
        </p15:guide>
        <p15:guide id="6" orient="horz" pos="3096">
          <p15:clr>
            <a:srgbClr val="F26B43"/>
          </p15:clr>
        </p15:guide>
      </p15:sldGuideLst>
    </p:ext>
  </p:extLst>
</p:sldMaster>
</file>

<file path=ppt/slides/_rels/slide1.xml.rels><?xml version="1.0" encoding="UTF-8" standalone="yes"?><Relationships xmlns="http://schemas.openxmlformats.org/package/2006/relationships"><Relationship Id="rId11" Type="http://schemas.openxmlformats.org/officeDocument/2006/relationships/image" Target="../media/image69.jpg"/><Relationship Id="rId10" Type="http://schemas.openxmlformats.org/officeDocument/2006/relationships/image" Target="../media/image33.jpg"/><Relationship Id="rId12" Type="http://schemas.openxmlformats.org/officeDocument/2006/relationships/image" Target="../media/image5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1.jpg"/><Relationship Id="rId4" Type="http://schemas.openxmlformats.org/officeDocument/2006/relationships/image" Target="../media/image106.jpg"/><Relationship Id="rId9" Type="http://schemas.openxmlformats.org/officeDocument/2006/relationships/image" Target="../media/image97.jpg"/><Relationship Id="rId5" Type="http://schemas.openxmlformats.org/officeDocument/2006/relationships/image" Target="../media/image78.jpg"/><Relationship Id="rId6" Type="http://schemas.openxmlformats.org/officeDocument/2006/relationships/image" Target="../media/image12.jpg"/><Relationship Id="rId7" Type="http://schemas.openxmlformats.org/officeDocument/2006/relationships/image" Target="../media/image26.png"/><Relationship Id="rId8" Type="http://schemas.openxmlformats.org/officeDocument/2006/relationships/image" Target="../media/image9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14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40" Type="http://schemas.openxmlformats.org/officeDocument/2006/relationships/image" Target="../media/image68.png"/><Relationship Id="rId20" Type="http://schemas.openxmlformats.org/officeDocument/2006/relationships/image" Target="../media/image47.png"/><Relationship Id="rId22" Type="http://schemas.openxmlformats.org/officeDocument/2006/relationships/image" Target="../media/image46.png"/><Relationship Id="rId21" Type="http://schemas.openxmlformats.org/officeDocument/2006/relationships/image" Target="../media/image53.png"/><Relationship Id="rId24" Type="http://schemas.openxmlformats.org/officeDocument/2006/relationships/image" Target="../media/image44.png"/><Relationship Id="rId23" Type="http://schemas.openxmlformats.org/officeDocument/2006/relationships/image" Target="../media/image45.png"/><Relationship Id="rId1" Type="http://schemas.openxmlformats.org/officeDocument/2006/relationships/slideLayout" Target="../slideLayouts/slideLayout15.xml"/><Relationship Id="rId2" Type="http://schemas.openxmlformats.org/officeDocument/2006/relationships/notesSlide" Target="../notesSlides/notesSlide28.xml"/><Relationship Id="rId3" Type="http://schemas.openxmlformats.org/officeDocument/2006/relationships/image" Target="../media/image24.png"/><Relationship Id="rId4" Type="http://schemas.openxmlformats.org/officeDocument/2006/relationships/image" Target="../media/image32.png"/><Relationship Id="rId9" Type="http://schemas.openxmlformats.org/officeDocument/2006/relationships/image" Target="../media/image50.png"/><Relationship Id="rId26" Type="http://schemas.openxmlformats.org/officeDocument/2006/relationships/image" Target="../media/image51.png"/><Relationship Id="rId25" Type="http://schemas.openxmlformats.org/officeDocument/2006/relationships/image" Target="../media/image58.png"/><Relationship Id="rId28" Type="http://schemas.openxmlformats.org/officeDocument/2006/relationships/image" Target="../media/image49.png"/><Relationship Id="rId27" Type="http://schemas.openxmlformats.org/officeDocument/2006/relationships/image" Target="../media/image54.png"/><Relationship Id="rId5" Type="http://schemas.openxmlformats.org/officeDocument/2006/relationships/image" Target="../media/image27.png"/><Relationship Id="rId6" Type="http://schemas.openxmlformats.org/officeDocument/2006/relationships/image" Target="../media/image29.png"/><Relationship Id="rId29" Type="http://schemas.openxmlformats.org/officeDocument/2006/relationships/image" Target="../media/image52.png"/><Relationship Id="rId7" Type="http://schemas.openxmlformats.org/officeDocument/2006/relationships/image" Target="../media/image36.png"/><Relationship Id="rId8" Type="http://schemas.openxmlformats.org/officeDocument/2006/relationships/image" Target="../media/image31.png"/><Relationship Id="rId31" Type="http://schemas.openxmlformats.org/officeDocument/2006/relationships/image" Target="../media/image70.png"/><Relationship Id="rId30" Type="http://schemas.openxmlformats.org/officeDocument/2006/relationships/image" Target="../media/image57.png"/><Relationship Id="rId11" Type="http://schemas.openxmlformats.org/officeDocument/2006/relationships/image" Target="../media/image43.png"/><Relationship Id="rId33" Type="http://schemas.openxmlformats.org/officeDocument/2006/relationships/image" Target="../media/image66.png"/><Relationship Id="rId10" Type="http://schemas.openxmlformats.org/officeDocument/2006/relationships/image" Target="../media/image34.png"/><Relationship Id="rId32" Type="http://schemas.openxmlformats.org/officeDocument/2006/relationships/image" Target="../media/image60.png"/><Relationship Id="rId13" Type="http://schemas.openxmlformats.org/officeDocument/2006/relationships/image" Target="../media/image39.png"/><Relationship Id="rId35" Type="http://schemas.openxmlformats.org/officeDocument/2006/relationships/image" Target="../media/image56.png"/><Relationship Id="rId12" Type="http://schemas.openxmlformats.org/officeDocument/2006/relationships/image" Target="../media/image37.png"/><Relationship Id="rId34" Type="http://schemas.openxmlformats.org/officeDocument/2006/relationships/image" Target="../media/image59.png"/><Relationship Id="rId15" Type="http://schemas.openxmlformats.org/officeDocument/2006/relationships/image" Target="../media/image42.png"/><Relationship Id="rId37" Type="http://schemas.openxmlformats.org/officeDocument/2006/relationships/image" Target="../media/image64.png"/><Relationship Id="rId14" Type="http://schemas.openxmlformats.org/officeDocument/2006/relationships/image" Target="../media/image41.png"/><Relationship Id="rId36" Type="http://schemas.openxmlformats.org/officeDocument/2006/relationships/image" Target="../media/image62.png"/><Relationship Id="rId17" Type="http://schemas.openxmlformats.org/officeDocument/2006/relationships/image" Target="../media/image40.png"/><Relationship Id="rId39" Type="http://schemas.openxmlformats.org/officeDocument/2006/relationships/image" Target="../media/image67.png"/><Relationship Id="rId16" Type="http://schemas.openxmlformats.org/officeDocument/2006/relationships/image" Target="../media/image35.png"/><Relationship Id="rId38" Type="http://schemas.openxmlformats.org/officeDocument/2006/relationships/image" Target="../media/image71.png"/><Relationship Id="rId19" Type="http://schemas.openxmlformats.org/officeDocument/2006/relationships/image" Target="../media/image48.png"/><Relationship Id="rId18" Type="http://schemas.openxmlformats.org/officeDocument/2006/relationships/image" Target="../media/image3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 Id="rId3" Type="http://schemas.openxmlformats.org/officeDocument/2006/relationships/image" Target="../media/image6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6.xml"/><Relationship Id="rId3" Type="http://schemas.openxmlformats.org/officeDocument/2006/relationships/image" Target="../media/image7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8.xml"/><Relationship Id="rId3" Type="http://schemas.openxmlformats.org/officeDocument/2006/relationships/image" Target="../media/image6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0.xml"/><Relationship Id="rId3" Type="http://schemas.openxmlformats.org/officeDocument/2006/relationships/image" Target="../media/image101.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1.xml"/><Relationship Id="rId3" Type="http://schemas.openxmlformats.org/officeDocument/2006/relationships/image" Target="../media/image92.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3.xml"/><Relationship Id="rId3" Type="http://schemas.openxmlformats.org/officeDocument/2006/relationships/image" Target="../media/image95.png"/><Relationship Id="rId4" Type="http://schemas.openxmlformats.org/officeDocument/2006/relationships/image" Target="../media/image72.png"/><Relationship Id="rId5" Type="http://schemas.openxmlformats.org/officeDocument/2006/relationships/image" Target="../media/image90.png"/><Relationship Id="rId6" Type="http://schemas.openxmlformats.org/officeDocument/2006/relationships/image" Target="../media/image7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8.xml"/><Relationship Id="rId3" Type="http://schemas.openxmlformats.org/officeDocument/2006/relationships/image" Target="../media/image7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9.xml"/><Relationship Id="rId3" Type="http://schemas.openxmlformats.org/officeDocument/2006/relationships/image" Target="../media/image7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3.jpg"/></Relationships>
</file>

<file path=ppt/slides/_rels/slide50.xml.rels><?xml version="1.0" encoding="UTF-8" standalone="yes"?><Relationships xmlns="http://schemas.openxmlformats.org/package/2006/relationships"><Relationship Id="rId40" Type="http://schemas.openxmlformats.org/officeDocument/2006/relationships/image" Target="../media/image116.png"/><Relationship Id="rId42" Type="http://schemas.openxmlformats.org/officeDocument/2006/relationships/image" Target="../media/image138.png"/><Relationship Id="rId41" Type="http://schemas.openxmlformats.org/officeDocument/2006/relationships/image" Target="../media/image124.png"/><Relationship Id="rId44" Type="http://schemas.openxmlformats.org/officeDocument/2006/relationships/image" Target="../media/image135.png"/><Relationship Id="rId43" Type="http://schemas.openxmlformats.org/officeDocument/2006/relationships/image" Target="../media/image123.png"/><Relationship Id="rId46" Type="http://schemas.openxmlformats.org/officeDocument/2006/relationships/image" Target="../media/image139.png"/><Relationship Id="rId45" Type="http://schemas.openxmlformats.org/officeDocument/2006/relationships/image" Target="../media/image141.png"/><Relationship Id="rId1" Type="http://schemas.openxmlformats.org/officeDocument/2006/relationships/slideLayout" Target="../slideLayouts/slideLayout15.xml"/><Relationship Id="rId2" Type="http://schemas.openxmlformats.org/officeDocument/2006/relationships/notesSlide" Target="../notesSlides/notesSlide50.xml"/><Relationship Id="rId3"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91.png"/><Relationship Id="rId48" Type="http://schemas.openxmlformats.org/officeDocument/2006/relationships/image" Target="../media/image132.png"/><Relationship Id="rId47" Type="http://schemas.openxmlformats.org/officeDocument/2006/relationships/image" Target="../media/image131.png"/><Relationship Id="rId49" Type="http://schemas.openxmlformats.org/officeDocument/2006/relationships/image" Target="../media/image126.png"/><Relationship Id="rId5" Type="http://schemas.openxmlformats.org/officeDocument/2006/relationships/image" Target="../media/image82.png"/><Relationship Id="rId6" Type="http://schemas.openxmlformats.org/officeDocument/2006/relationships/image" Target="../media/image79.png"/><Relationship Id="rId7" Type="http://schemas.openxmlformats.org/officeDocument/2006/relationships/image" Target="../media/image76.png"/><Relationship Id="rId8" Type="http://schemas.openxmlformats.org/officeDocument/2006/relationships/image" Target="../media/image87.png"/><Relationship Id="rId31" Type="http://schemas.openxmlformats.org/officeDocument/2006/relationships/image" Target="../media/image112.png"/><Relationship Id="rId30" Type="http://schemas.openxmlformats.org/officeDocument/2006/relationships/image" Target="../media/image113.png"/><Relationship Id="rId33" Type="http://schemas.openxmlformats.org/officeDocument/2006/relationships/image" Target="../media/image128.png"/><Relationship Id="rId32" Type="http://schemas.openxmlformats.org/officeDocument/2006/relationships/image" Target="../media/image118.png"/><Relationship Id="rId35" Type="http://schemas.openxmlformats.org/officeDocument/2006/relationships/image" Target="../media/image110.png"/><Relationship Id="rId34" Type="http://schemas.openxmlformats.org/officeDocument/2006/relationships/image" Target="../media/image109.png"/><Relationship Id="rId37" Type="http://schemas.openxmlformats.org/officeDocument/2006/relationships/image" Target="../media/image119.png"/><Relationship Id="rId36" Type="http://schemas.openxmlformats.org/officeDocument/2006/relationships/image" Target="../media/image122.png"/><Relationship Id="rId39" Type="http://schemas.openxmlformats.org/officeDocument/2006/relationships/image" Target="../media/image114.png"/><Relationship Id="rId38" Type="http://schemas.openxmlformats.org/officeDocument/2006/relationships/image" Target="../media/image117.png"/><Relationship Id="rId20" Type="http://schemas.openxmlformats.org/officeDocument/2006/relationships/image" Target="../media/image102.png"/><Relationship Id="rId22" Type="http://schemas.openxmlformats.org/officeDocument/2006/relationships/image" Target="../media/image100.png"/><Relationship Id="rId21" Type="http://schemas.openxmlformats.org/officeDocument/2006/relationships/image" Target="../media/image98.png"/><Relationship Id="rId24" Type="http://schemas.openxmlformats.org/officeDocument/2006/relationships/image" Target="../media/image111.png"/><Relationship Id="rId23" Type="http://schemas.openxmlformats.org/officeDocument/2006/relationships/image" Target="../media/image103.png"/><Relationship Id="rId26" Type="http://schemas.openxmlformats.org/officeDocument/2006/relationships/image" Target="../media/image115.png"/><Relationship Id="rId25" Type="http://schemas.openxmlformats.org/officeDocument/2006/relationships/image" Target="../media/image99.png"/><Relationship Id="rId28" Type="http://schemas.openxmlformats.org/officeDocument/2006/relationships/image" Target="../media/image108.png"/><Relationship Id="rId27" Type="http://schemas.openxmlformats.org/officeDocument/2006/relationships/image" Target="../media/image107.png"/><Relationship Id="rId29" Type="http://schemas.openxmlformats.org/officeDocument/2006/relationships/image" Target="../media/image121.png"/><Relationship Id="rId51" Type="http://schemas.openxmlformats.org/officeDocument/2006/relationships/image" Target="../media/image130.png"/><Relationship Id="rId50" Type="http://schemas.openxmlformats.org/officeDocument/2006/relationships/image" Target="../media/image127.png"/><Relationship Id="rId53" Type="http://schemas.openxmlformats.org/officeDocument/2006/relationships/image" Target="../media/image137.png"/><Relationship Id="rId52" Type="http://schemas.openxmlformats.org/officeDocument/2006/relationships/image" Target="../media/image129.png"/><Relationship Id="rId11" Type="http://schemas.openxmlformats.org/officeDocument/2006/relationships/image" Target="../media/image83.png"/><Relationship Id="rId55" Type="http://schemas.openxmlformats.org/officeDocument/2006/relationships/image" Target="../media/image140.png"/><Relationship Id="rId10" Type="http://schemas.openxmlformats.org/officeDocument/2006/relationships/image" Target="../media/image88.png"/><Relationship Id="rId54" Type="http://schemas.openxmlformats.org/officeDocument/2006/relationships/image" Target="../media/image136.png"/><Relationship Id="rId13" Type="http://schemas.openxmlformats.org/officeDocument/2006/relationships/image" Target="../media/image104.png"/><Relationship Id="rId12" Type="http://schemas.openxmlformats.org/officeDocument/2006/relationships/image" Target="../media/image84.png"/><Relationship Id="rId15" Type="http://schemas.openxmlformats.org/officeDocument/2006/relationships/image" Target="../media/image96.png"/><Relationship Id="rId14" Type="http://schemas.openxmlformats.org/officeDocument/2006/relationships/image" Target="../media/image85.png"/><Relationship Id="rId17" Type="http://schemas.openxmlformats.org/officeDocument/2006/relationships/image" Target="../media/image120.png"/><Relationship Id="rId16" Type="http://schemas.openxmlformats.org/officeDocument/2006/relationships/image" Target="../media/image89.png"/><Relationship Id="rId19" Type="http://schemas.openxmlformats.org/officeDocument/2006/relationships/image" Target="../media/image93.png"/><Relationship Id="rId18" Type="http://schemas.openxmlformats.org/officeDocument/2006/relationships/image" Target="../media/image1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6.png"/><Relationship Id="rId5" Type="http://schemas.openxmlformats.org/officeDocument/2006/relationships/image" Target="../media/image13.jpg"/><Relationship Id="rId6"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30.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ctrTitle"/>
          </p:nvPr>
        </p:nvSpPr>
        <p:spPr>
          <a:xfrm>
            <a:off x="609875" y="1372950"/>
            <a:ext cx="8229300" cy="1460700"/>
          </a:xfrm>
          <a:prstGeom prst="rect">
            <a:avLst/>
          </a:prstGeom>
          <a:effectLst>
            <a:outerShdw blurRad="57150" rotWithShape="0" algn="bl" dir="5400000" dist="19050">
              <a:srgbClr val="000000">
                <a:alpha val="50000"/>
              </a:srgbClr>
            </a:outerShdw>
          </a:effectLst>
        </p:spPr>
        <p:txBody>
          <a:bodyPr anchorCtr="0" anchor="t" bIns="34275" lIns="68575" spcFirstLastPara="1" rIns="68575" wrap="square" tIns="34275">
            <a:normAutofit fontScale="90000"/>
          </a:bodyPr>
          <a:lstStyle/>
          <a:p>
            <a:pPr indent="0" lvl="0" marL="0" rtl="0" algn="l">
              <a:spcBef>
                <a:spcPts val="0"/>
              </a:spcBef>
              <a:spcAft>
                <a:spcPts val="0"/>
              </a:spcAft>
              <a:buNone/>
            </a:pPr>
            <a:r>
              <a:rPr b="1" lang="en" sz="4600"/>
              <a:t>Разпределени </a:t>
            </a:r>
            <a:r>
              <a:rPr lang="en" sz="4600"/>
              <a:t>и</a:t>
            </a:r>
            <a:r>
              <a:rPr b="1" lang="en" sz="4600"/>
              <a:t>зчисления </a:t>
            </a:r>
            <a:endParaRPr b="1" sz="4600"/>
          </a:p>
          <a:p>
            <a:pPr indent="0" lvl="0" marL="0" rtl="0" algn="l">
              <a:spcBef>
                <a:spcPts val="0"/>
              </a:spcBef>
              <a:spcAft>
                <a:spcPts val="0"/>
              </a:spcAft>
              <a:buNone/>
            </a:pPr>
            <a:r>
              <a:rPr b="1" lang="en" sz="4600"/>
              <a:t>в </a:t>
            </a:r>
            <a:r>
              <a:rPr lang="en" sz="4600"/>
              <a:t>ATLAS</a:t>
            </a:r>
            <a:r>
              <a:rPr lang="en" sz="4600"/>
              <a:t> </a:t>
            </a:r>
            <a:endParaRPr sz="4600"/>
          </a:p>
          <a:p>
            <a:pPr indent="0" lvl="0" marL="0" rtl="0" algn="l">
              <a:spcBef>
                <a:spcPts val="0"/>
              </a:spcBef>
              <a:spcAft>
                <a:spcPts val="0"/>
              </a:spcAft>
              <a:buNone/>
            </a:pPr>
            <a:r>
              <a:rPr lang="en" sz="3600">
                <a:solidFill>
                  <a:srgbClr val="9FC5E8"/>
                </a:solidFill>
              </a:rPr>
              <a:t>Част 1: </a:t>
            </a:r>
            <a:r>
              <a:rPr b="1" lang="en" sz="3600">
                <a:solidFill>
                  <a:srgbClr val="9FC5E8"/>
                </a:solidFill>
              </a:rPr>
              <a:t>GRID</a:t>
            </a:r>
            <a:endParaRPr b="1" sz="3600">
              <a:solidFill>
                <a:srgbClr val="9FC5E8"/>
              </a:solidFill>
            </a:endParaRPr>
          </a:p>
        </p:txBody>
      </p:sp>
      <p:sp>
        <p:nvSpPr>
          <p:cNvPr id="80" name="Google Shape;80;p17"/>
          <p:cNvSpPr txBox="1"/>
          <p:nvPr>
            <p:ph idx="1" type="subTitle"/>
          </p:nvPr>
        </p:nvSpPr>
        <p:spPr>
          <a:xfrm>
            <a:off x="609881" y="4329922"/>
            <a:ext cx="7751100" cy="559500"/>
          </a:xfrm>
          <a:prstGeom prst="rect">
            <a:avLst/>
          </a:prstGeom>
        </p:spPr>
        <p:txBody>
          <a:bodyPr anchorCtr="0" anchor="ctr" bIns="34275" lIns="68575" spcFirstLastPara="1" rIns="68575" wrap="square" tIns="34275">
            <a:normAutofit fontScale="25000" lnSpcReduction="10000"/>
          </a:bodyPr>
          <a:lstStyle/>
          <a:p>
            <a:pPr indent="0" lvl="0" marL="0" rtl="0" algn="l">
              <a:spcBef>
                <a:spcPts val="800"/>
              </a:spcBef>
              <a:spcAft>
                <a:spcPts val="0"/>
              </a:spcAft>
              <a:buNone/>
            </a:pPr>
            <a:r>
              <a:rPr b="0" i="1" lang="en" sz="1400">
                <a:solidFill>
                  <a:srgbClr val="434343"/>
                </a:solidFill>
              </a:rPr>
              <a:t>Д-р Иван Глушков</a:t>
            </a:r>
            <a:endParaRPr b="0" i="1" sz="1400">
              <a:solidFill>
                <a:srgbClr val="434343"/>
              </a:solidFill>
            </a:endParaRPr>
          </a:p>
          <a:p>
            <a:pPr indent="0" lvl="0" marL="0" rtl="0" algn="l">
              <a:spcBef>
                <a:spcPts val="800"/>
              </a:spcBef>
              <a:spcAft>
                <a:spcPts val="0"/>
              </a:spcAft>
              <a:buNone/>
            </a:pPr>
            <a:r>
              <a:rPr b="0" i="1" lang="en" sz="1400">
                <a:solidFill>
                  <a:srgbClr val="434343"/>
                </a:solidFill>
              </a:rPr>
              <a:t>BNL / АТЛАС</a:t>
            </a:r>
            <a:endParaRPr b="0" i="1" sz="1400">
              <a:solidFill>
                <a:srgbClr val="434343"/>
              </a:solidFill>
            </a:endParaRPr>
          </a:p>
          <a:p>
            <a:pPr indent="0" lvl="0" marL="0" rtl="0" algn="l">
              <a:spcBef>
                <a:spcPts val="800"/>
              </a:spcBef>
              <a:spcAft>
                <a:spcPts val="0"/>
              </a:spcAft>
              <a:buNone/>
            </a:pPr>
            <a:r>
              <a:rPr b="0" i="1" lang="en" sz="1400">
                <a:solidFill>
                  <a:srgbClr val="434343"/>
                </a:solidFill>
              </a:rPr>
              <a:t>Българска учителска програма</a:t>
            </a:r>
            <a:endParaRPr b="0" i="1" sz="1400">
              <a:solidFill>
                <a:srgbClr val="434343"/>
              </a:solidFill>
            </a:endParaRPr>
          </a:p>
          <a:p>
            <a:pPr indent="0" lvl="0" marL="0" rtl="0" algn="l">
              <a:spcBef>
                <a:spcPts val="800"/>
              </a:spcBef>
              <a:spcAft>
                <a:spcPts val="0"/>
              </a:spcAft>
              <a:buNone/>
            </a:pPr>
            <a:r>
              <a:rPr b="0" i="1" lang="en" sz="1400">
                <a:solidFill>
                  <a:srgbClr val="434343"/>
                </a:solidFill>
              </a:rPr>
              <a:t>ЦЕРН, септември 2024</a:t>
            </a:r>
            <a:endParaRPr b="0" i="1" sz="1400">
              <a:solidFill>
                <a:srgbClr val="434343"/>
              </a:solidFill>
            </a:endParaRPr>
          </a:p>
        </p:txBody>
      </p:sp>
      <p:pic>
        <p:nvPicPr>
          <p:cNvPr id="81" name="Google Shape;81;p17"/>
          <p:cNvPicPr preferRelativeResize="0"/>
          <p:nvPr/>
        </p:nvPicPr>
        <p:blipFill>
          <a:blip r:embed="rId3">
            <a:alphaModFix/>
          </a:blip>
          <a:stretch>
            <a:fillRect/>
          </a:stretch>
        </p:blipFill>
        <p:spPr>
          <a:xfrm>
            <a:off x="1602175" y="3067925"/>
            <a:ext cx="1067575" cy="1601354"/>
          </a:xfrm>
          <a:prstGeom prst="rect">
            <a:avLst/>
          </a:prstGeom>
          <a:noFill/>
          <a:ln>
            <a:noFill/>
          </a:ln>
        </p:spPr>
      </p:pic>
      <p:pic>
        <p:nvPicPr>
          <p:cNvPr id="82" name="Google Shape;82;p17"/>
          <p:cNvPicPr preferRelativeResize="0"/>
          <p:nvPr/>
        </p:nvPicPr>
        <p:blipFill>
          <a:blip r:embed="rId4">
            <a:alphaModFix/>
          </a:blip>
          <a:stretch>
            <a:fillRect/>
          </a:stretch>
        </p:blipFill>
        <p:spPr>
          <a:xfrm>
            <a:off x="6275550" y="3067925"/>
            <a:ext cx="746195" cy="885247"/>
          </a:xfrm>
          <a:prstGeom prst="rect">
            <a:avLst/>
          </a:prstGeom>
          <a:noFill/>
          <a:ln>
            <a:noFill/>
          </a:ln>
        </p:spPr>
      </p:pic>
      <p:pic>
        <p:nvPicPr>
          <p:cNvPr id="83" name="Google Shape;83;p17"/>
          <p:cNvPicPr preferRelativeResize="0"/>
          <p:nvPr/>
        </p:nvPicPr>
        <p:blipFill>
          <a:blip r:embed="rId5">
            <a:alphaModFix/>
          </a:blip>
          <a:stretch>
            <a:fillRect/>
          </a:stretch>
        </p:blipFill>
        <p:spPr>
          <a:xfrm>
            <a:off x="4949300" y="3067925"/>
            <a:ext cx="1326252" cy="885249"/>
          </a:xfrm>
          <a:prstGeom prst="rect">
            <a:avLst/>
          </a:prstGeom>
          <a:noFill/>
          <a:ln>
            <a:noFill/>
          </a:ln>
        </p:spPr>
      </p:pic>
      <p:pic>
        <p:nvPicPr>
          <p:cNvPr id="84" name="Google Shape;84;p17"/>
          <p:cNvPicPr preferRelativeResize="0"/>
          <p:nvPr/>
        </p:nvPicPr>
        <p:blipFill>
          <a:blip r:embed="rId6">
            <a:alphaModFix/>
          </a:blip>
          <a:stretch>
            <a:fillRect/>
          </a:stretch>
        </p:blipFill>
        <p:spPr>
          <a:xfrm>
            <a:off x="1052750" y="3954450"/>
            <a:ext cx="549425" cy="412075"/>
          </a:xfrm>
          <a:prstGeom prst="rect">
            <a:avLst/>
          </a:prstGeom>
          <a:noFill/>
          <a:ln>
            <a:noFill/>
          </a:ln>
        </p:spPr>
      </p:pic>
      <p:pic>
        <p:nvPicPr>
          <p:cNvPr id="85" name="Google Shape;85;p17"/>
          <p:cNvPicPr preferRelativeResize="0"/>
          <p:nvPr/>
        </p:nvPicPr>
        <p:blipFill>
          <a:blip r:embed="rId7">
            <a:alphaModFix/>
          </a:blip>
          <a:stretch>
            <a:fillRect/>
          </a:stretch>
        </p:blipFill>
        <p:spPr>
          <a:xfrm>
            <a:off x="3538800" y="3067925"/>
            <a:ext cx="1410500" cy="885251"/>
          </a:xfrm>
          <a:prstGeom prst="rect">
            <a:avLst/>
          </a:prstGeom>
          <a:noFill/>
          <a:ln>
            <a:noFill/>
          </a:ln>
        </p:spPr>
      </p:pic>
      <p:pic>
        <p:nvPicPr>
          <p:cNvPr id="86" name="Google Shape;86;p17"/>
          <p:cNvPicPr preferRelativeResize="0"/>
          <p:nvPr/>
        </p:nvPicPr>
        <p:blipFill>
          <a:blip r:embed="rId8">
            <a:alphaModFix/>
          </a:blip>
          <a:stretch>
            <a:fillRect/>
          </a:stretch>
        </p:blipFill>
        <p:spPr>
          <a:xfrm>
            <a:off x="0" y="3067925"/>
            <a:ext cx="1602185" cy="885251"/>
          </a:xfrm>
          <a:prstGeom prst="rect">
            <a:avLst/>
          </a:prstGeom>
          <a:noFill/>
          <a:ln>
            <a:noFill/>
          </a:ln>
        </p:spPr>
      </p:pic>
      <p:pic>
        <p:nvPicPr>
          <p:cNvPr id="87" name="Google Shape;87;p17"/>
          <p:cNvPicPr preferRelativeResize="0"/>
          <p:nvPr/>
        </p:nvPicPr>
        <p:blipFill>
          <a:blip r:embed="rId9">
            <a:alphaModFix/>
          </a:blip>
          <a:stretch>
            <a:fillRect/>
          </a:stretch>
        </p:blipFill>
        <p:spPr>
          <a:xfrm>
            <a:off x="2669751" y="3066637"/>
            <a:ext cx="1326247" cy="887825"/>
          </a:xfrm>
          <a:prstGeom prst="rect">
            <a:avLst/>
          </a:prstGeom>
          <a:noFill/>
          <a:ln>
            <a:noFill/>
          </a:ln>
        </p:spPr>
      </p:pic>
      <p:pic>
        <p:nvPicPr>
          <p:cNvPr id="88" name="Google Shape;88;p17"/>
          <p:cNvPicPr preferRelativeResize="0"/>
          <p:nvPr/>
        </p:nvPicPr>
        <p:blipFill>
          <a:blip r:embed="rId10">
            <a:alphaModFix/>
          </a:blip>
          <a:stretch>
            <a:fillRect/>
          </a:stretch>
        </p:blipFill>
        <p:spPr>
          <a:xfrm>
            <a:off x="7021750" y="3066650"/>
            <a:ext cx="1242385" cy="887801"/>
          </a:xfrm>
          <a:prstGeom prst="rect">
            <a:avLst/>
          </a:prstGeom>
          <a:noFill/>
          <a:ln>
            <a:noFill/>
          </a:ln>
        </p:spPr>
      </p:pic>
      <p:pic>
        <p:nvPicPr>
          <p:cNvPr id="89" name="Google Shape;89;p17"/>
          <p:cNvPicPr preferRelativeResize="0"/>
          <p:nvPr/>
        </p:nvPicPr>
        <p:blipFill>
          <a:blip r:embed="rId11">
            <a:alphaModFix/>
          </a:blip>
          <a:stretch>
            <a:fillRect/>
          </a:stretch>
        </p:blipFill>
        <p:spPr>
          <a:xfrm>
            <a:off x="7865800" y="3066650"/>
            <a:ext cx="1278210" cy="887802"/>
          </a:xfrm>
          <a:prstGeom prst="rect">
            <a:avLst/>
          </a:prstGeom>
          <a:noFill/>
          <a:ln>
            <a:noFill/>
          </a:ln>
        </p:spPr>
      </p:pic>
      <p:pic>
        <p:nvPicPr>
          <p:cNvPr descr="http://epp.phys.kyushu-u.ac.jp/image/atlas9.png" id="90" name="Google Shape;90;p17"/>
          <p:cNvPicPr preferRelativeResize="0"/>
          <p:nvPr/>
        </p:nvPicPr>
        <p:blipFill>
          <a:blip r:embed="rId12">
            <a:alphaModFix/>
          </a:blip>
          <a:stretch>
            <a:fillRect/>
          </a:stretch>
        </p:blipFill>
        <p:spPr>
          <a:xfrm>
            <a:off x="461875" y="517624"/>
            <a:ext cx="1410499" cy="741976"/>
          </a:xfrm>
          <a:prstGeom prst="rect">
            <a:avLst/>
          </a:prstGeom>
          <a:noFill/>
          <a:ln>
            <a:noFill/>
          </a:ln>
        </p:spPr>
      </p:pic>
      <p:sp>
        <p:nvSpPr>
          <p:cNvPr id="91" name="Google Shape;91;p17"/>
          <p:cNvSpPr txBox="1"/>
          <p:nvPr>
            <p:ph idx="2" type="body"/>
          </p:nvPr>
        </p:nvSpPr>
        <p:spPr>
          <a:xfrm>
            <a:off x="2667275" y="3985675"/>
            <a:ext cx="3813000" cy="9447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dk1"/>
              </a:buClr>
              <a:buSzPts val="1100"/>
              <a:buFont typeface="Arial"/>
              <a:buNone/>
            </a:pPr>
            <a:r>
              <a:rPr lang="en" sz="1400"/>
              <a:t>Д-р Иван Глушков</a:t>
            </a:r>
            <a:endParaRPr sz="1400"/>
          </a:p>
          <a:p>
            <a:pPr indent="0" lvl="0" marL="0" rtl="0" algn="l">
              <a:lnSpc>
                <a:spcPct val="100000"/>
              </a:lnSpc>
              <a:spcBef>
                <a:spcPts val="0"/>
              </a:spcBef>
              <a:spcAft>
                <a:spcPts val="0"/>
              </a:spcAft>
              <a:buClr>
                <a:schemeClr val="dk1"/>
              </a:buClr>
              <a:buSzPts val="1100"/>
              <a:buFont typeface="Arial"/>
              <a:buNone/>
            </a:pPr>
            <a:r>
              <a:rPr lang="en" sz="1400"/>
              <a:t>BNL / АТЛАС</a:t>
            </a:r>
            <a:endParaRPr sz="1400"/>
          </a:p>
          <a:p>
            <a:pPr indent="0" lvl="0" marL="0" rtl="0" algn="l">
              <a:lnSpc>
                <a:spcPct val="100000"/>
              </a:lnSpc>
              <a:spcBef>
                <a:spcPts val="0"/>
              </a:spcBef>
              <a:spcAft>
                <a:spcPts val="0"/>
              </a:spcAft>
              <a:buClr>
                <a:schemeClr val="dk1"/>
              </a:buClr>
              <a:buSzPts val="1100"/>
              <a:buFont typeface="Arial"/>
              <a:buNone/>
            </a:pPr>
            <a:r>
              <a:rPr lang="en" sz="1400"/>
              <a:t>Българска инженерна учителска програма</a:t>
            </a:r>
            <a:endParaRPr sz="1400"/>
          </a:p>
          <a:p>
            <a:pPr indent="0" lvl="0" marL="0" rtl="0" algn="l">
              <a:lnSpc>
                <a:spcPct val="100000"/>
              </a:lnSpc>
              <a:spcBef>
                <a:spcPts val="0"/>
              </a:spcBef>
              <a:spcAft>
                <a:spcPts val="0"/>
              </a:spcAft>
              <a:buNone/>
            </a:pPr>
            <a:r>
              <a:rPr lang="en" sz="1400"/>
              <a:t>ЦЕРН, септември 2024</a:t>
            </a:r>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id="163" name="Google Shape;163;p26"/>
          <p:cNvPicPr preferRelativeResize="0"/>
          <p:nvPr/>
        </p:nvPicPr>
        <p:blipFill>
          <a:blip r:embed="rId3">
            <a:alphaModFix/>
          </a:blip>
          <a:stretch>
            <a:fillRect/>
          </a:stretch>
        </p:blipFill>
        <p:spPr>
          <a:xfrm>
            <a:off x="1671175" y="3185425"/>
            <a:ext cx="1527580" cy="1669675"/>
          </a:xfrm>
          <a:prstGeom prst="rect">
            <a:avLst/>
          </a:prstGeom>
          <a:noFill/>
          <a:ln>
            <a:noFill/>
          </a:ln>
        </p:spPr>
      </p:pic>
      <p:sp>
        <p:nvSpPr>
          <p:cNvPr id="164" name="Google Shape;164;p26"/>
          <p:cNvSpPr/>
          <p:nvPr/>
        </p:nvSpPr>
        <p:spPr>
          <a:xfrm>
            <a:off x="84950" y="980250"/>
            <a:ext cx="2232300" cy="2376600"/>
          </a:xfrm>
          <a:prstGeom prst="cloudCallout">
            <a:avLst>
              <a:gd fmla="val 55843" name="adj1"/>
              <a:gd fmla="val 5649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Колаборация и оптимизация</a:t>
            </a:r>
            <a:endParaRPr/>
          </a:p>
        </p:txBody>
      </p:sp>
      <p:sp>
        <p:nvSpPr>
          <p:cNvPr id="166" name="Google Shape;166;p26"/>
          <p:cNvSpPr txBox="1"/>
          <p:nvPr/>
        </p:nvSpPr>
        <p:spPr>
          <a:xfrm>
            <a:off x="347675" y="1244425"/>
            <a:ext cx="1629600" cy="166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116</a:t>
            </a:r>
            <a:r>
              <a:rPr b="1" lang="en" sz="2400">
                <a:solidFill>
                  <a:srgbClr val="073763"/>
                </a:solidFill>
              </a:rPr>
              <a:t> PB!?</a:t>
            </a:r>
            <a:endParaRPr b="1" sz="2400">
              <a:solidFill>
                <a:srgbClr val="073763"/>
              </a:solidFill>
            </a:endParaRPr>
          </a:p>
          <a:p>
            <a:pPr indent="0" lvl="0" marL="0" rtl="0" algn="ctr">
              <a:spcBef>
                <a:spcPts val="0"/>
              </a:spcBef>
              <a:spcAft>
                <a:spcPts val="0"/>
              </a:spcAft>
              <a:buNone/>
            </a:pPr>
            <a:r>
              <a:rPr b="1" lang="en" sz="1100">
                <a:solidFill>
                  <a:srgbClr val="073763"/>
                </a:solidFill>
              </a:rPr>
              <a:t>Колко време?</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сбъркам?</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колегата направи по добър алгоритъм за мюони?</a:t>
            </a:r>
            <a:endParaRPr b="1" sz="1100">
              <a:solidFill>
                <a:srgbClr val="073763"/>
              </a:solidFill>
            </a:endParaRPr>
          </a:p>
          <a:p>
            <a:pPr indent="0" lvl="0" marL="0" rtl="0" algn="ctr">
              <a:spcBef>
                <a:spcPts val="0"/>
              </a:spcBef>
              <a:spcAft>
                <a:spcPts val="0"/>
              </a:spcAft>
              <a:buNone/>
            </a:pPr>
            <a:r>
              <a:rPr b="1" lang="en" sz="1100">
                <a:solidFill>
                  <a:srgbClr val="073763"/>
                </a:solidFill>
              </a:rPr>
              <a:t>Всичко отначало?!</a:t>
            </a:r>
            <a:endParaRPr b="1" sz="1100">
              <a:solidFill>
                <a:srgbClr val="073763"/>
              </a:solidFill>
            </a:endParaRPr>
          </a:p>
        </p:txBody>
      </p:sp>
      <p:sp>
        <p:nvSpPr>
          <p:cNvPr id="167" name="Google Shape;167;p26"/>
          <p:cNvSpPr/>
          <p:nvPr/>
        </p:nvSpPr>
        <p:spPr>
          <a:xfrm>
            <a:off x="2520700" y="2737200"/>
            <a:ext cx="1128900" cy="26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8" name="Google Shape;168;p26"/>
          <p:cNvCxnSpPr/>
          <p:nvPr/>
        </p:nvCxnSpPr>
        <p:spPr>
          <a:xfrm flipH="1">
            <a:off x="2639775" y="3000300"/>
            <a:ext cx="297000" cy="399000"/>
          </a:xfrm>
          <a:prstGeom prst="straightConnector1">
            <a:avLst/>
          </a:prstGeom>
          <a:noFill/>
          <a:ln cap="flat" cmpd="sng" w="9525">
            <a:solidFill>
              <a:schemeClr val="dk2"/>
            </a:solidFill>
            <a:prstDash val="solid"/>
            <a:round/>
            <a:headEnd len="med" w="med" type="none"/>
            <a:tailEnd len="med" w="med" type="triangle"/>
          </a:ln>
        </p:spPr>
      </p:cxnSp>
      <p:sp>
        <p:nvSpPr>
          <p:cNvPr id="169" name="Google Shape;169;p26"/>
          <p:cNvSpPr txBox="1"/>
          <p:nvPr/>
        </p:nvSpPr>
        <p:spPr>
          <a:xfrm>
            <a:off x="2563175" y="2737200"/>
            <a:ext cx="1128900" cy="26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физик</a:t>
            </a:r>
            <a:endParaRPr/>
          </a:p>
        </p:txBody>
      </p:sp>
      <p:sp>
        <p:nvSpPr>
          <p:cNvPr id="170" name="Google Shape;170;p26"/>
          <p:cNvSpPr/>
          <p:nvPr/>
        </p:nvSpPr>
        <p:spPr>
          <a:xfrm>
            <a:off x="3794600" y="1592325"/>
            <a:ext cx="297000" cy="263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6"/>
          <p:cNvSpPr txBox="1"/>
          <p:nvPr/>
        </p:nvSpPr>
        <p:spPr>
          <a:xfrm>
            <a:off x="4197825" y="1124525"/>
            <a:ext cx="2791500" cy="36111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Групиране на анализите по теми - Хигс, Суперсиметрии, Екзотики</a:t>
            </a:r>
            <a:endParaRPr sz="1800"/>
          </a:p>
          <a:p>
            <a:pPr indent="0" lvl="0" marL="457200" rtl="0" algn="l">
              <a:spcBef>
                <a:spcPts val="0"/>
              </a:spcBef>
              <a:spcAft>
                <a:spcPts val="0"/>
              </a:spcAft>
              <a:buNone/>
            </a:pPr>
            <a:r>
              <a:t/>
            </a:r>
            <a:endParaRPr sz="1800"/>
          </a:p>
          <a:p>
            <a:pPr indent="-342900" lvl="0" marL="457200" rtl="0" algn="l">
              <a:spcBef>
                <a:spcPts val="0"/>
              </a:spcBef>
              <a:spcAft>
                <a:spcPts val="0"/>
              </a:spcAft>
              <a:buSzPts val="1800"/>
              <a:buChar char="●"/>
            </a:pPr>
            <a:r>
              <a:rPr lang="en" sz="1800"/>
              <a:t> Селектиране само на данните които са релевантни за дадения анализ</a:t>
            </a:r>
            <a:endParaRPr sz="1800"/>
          </a:p>
        </p:txBody>
      </p:sp>
      <p:sp>
        <p:nvSpPr>
          <p:cNvPr id="172" name="Google Shape;172;p26"/>
          <p:cNvSpPr/>
          <p:nvPr/>
        </p:nvSpPr>
        <p:spPr>
          <a:xfrm>
            <a:off x="7071200" y="1592325"/>
            <a:ext cx="297000" cy="263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6"/>
          <p:cNvSpPr txBox="1"/>
          <p:nvPr/>
        </p:nvSpPr>
        <p:spPr>
          <a:xfrm>
            <a:off x="7495075" y="2033850"/>
            <a:ext cx="1629600" cy="1669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GB / MB</a:t>
            </a:r>
            <a:endParaRPr b="1" sz="1100">
              <a:solidFill>
                <a:srgbClr val="07376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7"/>
          <p:cNvSpPr txBox="1"/>
          <p:nvPr>
            <p:ph idx="1" type="body"/>
          </p:nvPr>
        </p:nvSpPr>
        <p:spPr>
          <a:xfrm>
            <a:off x="5287500" y="1231350"/>
            <a:ext cx="3551100" cy="3416400"/>
          </a:xfrm>
          <a:prstGeom prst="rect">
            <a:avLst/>
          </a:prstGeom>
          <a:solidFill>
            <a:srgbClr val="FFFFFF"/>
          </a:solidFill>
        </p:spPr>
        <p:txBody>
          <a:bodyPr anchorCtr="0" anchor="t" bIns="34275" lIns="68575" spcFirstLastPara="1" rIns="68575" wrap="square" tIns="34275">
            <a:normAutofit/>
          </a:bodyPr>
          <a:lstStyle/>
          <a:p>
            <a:pPr indent="0" lvl="0" marL="457200" rtl="0" algn="ctr">
              <a:spcBef>
                <a:spcPts val="800"/>
              </a:spcBef>
              <a:spcAft>
                <a:spcPts val="0"/>
              </a:spcAft>
              <a:buNone/>
            </a:pPr>
            <a:r>
              <a:rPr b="1" lang="en">
                <a:solidFill>
                  <a:srgbClr val="3D85C6"/>
                </a:solidFill>
              </a:rPr>
              <a:t>Премахване на ненужната информация</a:t>
            </a:r>
            <a:endParaRPr b="1">
              <a:solidFill>
                <a:srgbClr val="3D85C6"/>
              </a:solidFill>
            </a:endParaRPr>
          </a:p>
          <a:p>
            <a:pPr indent="-361950" lvl="0" marL="457200" rtl="0" algn="l">
              <a:spcBef>
                <a:spcPts val="800"/>
              </a:spcBef>
              <a:spcAft>
                <a:spcPts val="0"/>
              </a:spcAft>
              <a:buSzPts val="2100"/>
              <a:buChar char="•"/>
            </a:pPr>
            <a:r>
              <a:rPr lang="en"/>
              <a:t>Цели събития</a:t>
            </a:r>
            <a:endParaRPr/>
          </a:p>
          <a:p>
            <a:pPr indent="-361950" lvl="0" marL="457200" rtl="0" algn="l">
              <a:spcBef>
                <a:spcPts val="0"/>
              </a:spcBef>
              <a:spcAft>
                <a:spcPts val="0"/>
              </a:spcAft>
              <a:buSzPts val="2100"/>
              <a:buChar char="•"/>
            </a:pPr>
            <a:r>
              <a:rPr lang="en"/>
              <a:t>Части от събитията</a:t>
            </a:r>
            <a:endParaRPr/>
          </a:p>
          <a:p>
            <a:pPr indent="-361950" lvl="0" marL="457200" rtl="0" algn="l">
              <a:spcBef>
                <a:spcPts val="0"/>
              </a:spcBef>
              <a:spcAft>
                <a:spcPts val="0"/>
              </a:spcAft>
              <a:buSzPts val="2100"/>
              <a:buChar char="•"/>
            </a:pPr>
            <a:r>
              <a:rPr lang="en"/>
              <a:t>Характеристики на събитията</a:t>
            </a:r>
            <a:endParaRPr/>
          </a:p>
          <a:p>
            <a:pPr indent="-361950" lvl="0" marL="457200" rtl="0" algn="l">
              <a:spcBef>
                <a:spcPts val="0"/>
              </a:spcBef>
              <a:spcAft>
                <a:spcPts val="0"/>
              </a:spcAft>
              <a:buSzPts val="2100"/>
              <a:buChar char="•"/>
            </a:pPr>
            <a:r>
              <a:rPr lang="en"/>
              <a:t>За всеки анализ - отделни данни</a:t>
            </a:r>
            <a:endParaRPr/>
          </a:p>
        </p:txBody>
      </p:sp>
      <p:sp>
        <p:nvSpPr>
          <p:cNvPr id="179" name="Google Shape;179;p27"/>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Селектиране на данни</a:t>
            </a:r>
            <a:endParaRPr/>
          </a:p>
          <a:p>
            <a:pPr indent="0" lvl="0" marL="0" rtl="0" algn="l">
              <a:spcBef>
                <a:spcPts val="0"/>
              </a:spcBef>
              <a:spcAft>
                <a:spcPts val="0"/>
              </a:spcAft>
              <a:buNone/>
            </a:pPr>
            <a:r>
              <a:rPr lang="en" sz="1800">
                <a:solidFill>
                  <a:srgbClr val="3D85C6"/>
                </a:solidFill>
              </a:rPr>
              <a:t>(ATLAS Derivation Framework)</a:t>
            </a:r>
            <a:endParaRPr sz="1800">
              <a:solidFill>
                <a:srgbClr val="3D85C6"/>
              </a:solidFill>
            </a:endParaRPr>
          </a:p>
        </p:txBody>
      </p:sp>
      <p:pic>
        <p:nvPicPr>
          <p:cNvPr id="180" name="Google Shape;180;p27"/>
          <p:cNvPicPr preferRelativeResize="0"/>
          <p:nvPr/>
        </p:nvPicPr>
        <p:blipFill>
          <a:blip r:embed="rId3">
            <a:alphaModFix/>
          </a:blip>
          <a:stretch>
            <a:fillRect/>
          </a:stretch>
        </p:blipFill>
        <p:spPr>
          <a:xfrm>
            <a:off x="311698" y="1297848"/>
            <a:ext cx="4726299" cy="2982925"/>
          </a:xfrm>
          <a:prstGeom prst="rect">
            <a:avLst/>
          </a:prstGeom>
          <a:noFill/>
          <a:ln>
            <a:noFill/>
          </a:ln>
        </p:spPr>
      </p:pic>
      <p:sp>
        <p:nvSpPr>
          <p:cNvPr id="181" name="Google Shape;181;p27"/>
          <p:cNvSpPr txBox="1"/>
          <p:nvPr/>
        </p:nvSpPr>
        <p:spPr>
          <a:xfrm>
            <a:off x="4737875" y="4560900"/>
            <a:ext cx="1403100" cy="31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800">
                <a:solidFill>
                  <a:schemeClr val="dk1"/>
                </a:solidFill>
              </a:rPr>
              <a:t>Графика</a:t>
            </a:r>
            <a:r>
              <a:rPr lang="en" sz="800">
                <a:solidFill>
                  <a:schemeClr val="dk1"/>
                </a:solidFill>
              </a:rPr>
              <a:t>: James Catmore</a:t>
            </a:r>
            <a:endParaRPr sz="8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28"/>
          <p:cNvPicPr preferRelativeResize="0"/>
          <p:nvPr/>
        </p:nvPicPr>
        <p:blipFill>
          <a:blip r:embed="rId3">
            <a:alphaModFix/>
          </a:blip>
          <a:stretch>
            <a:fillRect/>
          </a:stretch>
        </p:blipFill>
        <p:spPr>
          <a:xfrm>
            <a:off x="1426125" y="827475"/>
            <a:ext cx="5929302" cy="4060274"/>
          </a:xfrm>
          <a:prstGeom prst="rect">
            <a:avLst/>
          </a:prstGeom>
          <a:noFill/>
          <a:ln>
            <a:noFill/>
          </a:ln>
        </p:spPr>
      </p:pic>
      <p:sp>
        <p:nvSpPr>
          <p:cNvPr id="187" name="Google Shape;187;p28"/>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Истина и теория</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Всичко общо..</a:t>
            </a:r>
            <a:endParaRPr/>
          </a:p>
        </p:txBody>
      </p:sp>
      <p:sp>
        <p:nvSpPr>
          <p:cNvPr id="193" name="Google Shape;193;p29"/>
          <p:cNvSpPr txBox="1"/>
          <p:nvPr/>
        </p:nvSpPr>
        <p:spPr>
          <a:xfrm>
            <a:off x="3136625" y="2539850"/>
            <a:ext cx="13716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pic>
        <p:nvPicPr>
          <p:cNvPr id="194" name="Google Shape;194;p29"/>
          <p:cNvPicPr preferRelativeResize="0"/>
          <p:nvPr/>
        </p:nvPicPr>
        <p:blipFill>
          <a:blip r:embed="rId3">
            <a:alphaModFix/>
          </a:blip>
          <a:stretch>
            <a:fillRect/>
          </a:stretch>
        </p:blipFill>
        <p:spPr>
          <a:xfrm>
            <a:off x="889950" y="1206875"/>
            <a:ext cx="7156601" cy="34227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0"/>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(колко и какви)</a:t>
            </a:r>
            <a:endParaRPr sz="3600">
              <a:solidFill>
                <a:srgbClr val="3D85C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1"/>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Колко изчислителни ресурси ни трябват?</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2"/>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“Колкото повече, толкова повече!”</a:t>
            </a:r>
            <a:endParaRPr/>
          </a:p>
          <a:p>
            <a:pPr indent="0" lvl="0" marL="0" rtl="0" algn="r">
              <a:spcBef>
                <a:spcPts val="0"/>
              </a:spcBef>
              <a:spcAft>
                <a:spcPts val="0"/>
              </a:spcAft>
              <a:buNone/>
            </a:pPr>
            <a:r>
              <a:rPr lang="en" sz="1400"/>
              <a:t>Мечо Пух, 1966</a:t>
            </a:r>
            <a:endParaRPr sz="1400"/>
          </a:p>
        </p:txBody>
      </p:sp>
      <p:pic>
        <p:nvPicPr>
          <p:cNvPr id="210" name="Google Shape;210;p32"/>
          <p:cNvPicPr preferRelativeResize="0"/>
          <p:nvPr/>
        </p:nvPicPr>
        <p:blipFill>
          <a:blip r:embed="rId3">
            <a:alphaModFix/>
          </a:blip>
          <a:stretch>
            <a:fillRect/>
          </a:stretch>
        </p:blipFill>
        <p:spPr>
          <a:xfrm>
            <a:off x="354375" y="2113246"/>
            <a:ext cx="1805525" cy="2531825"/>
          </a:xfrm>
          <a:prstGeom prst="rect">
            <a:avLst/>
          </a:prstGeom>
          <a:noFill/>
          <a:ln>
            <a:noFill/>
          </a:ln>
        </p:spPr>
      </p:pic>
      <p:sp>
        <p:nvSpPr>
          <p:cNvPr id="211" name="Google Shape;211;p32"/>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3"/>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“Колкото повече, толкова повече!”</a:t>
            </a:r>
            <a:endParaRPr/>
          </a:p>
          <a:p>
            <a:pPr indent="0" lvl="0" marL="0" rtl="0" algn="r">
              <a:spcBef>
                <a:spcPts val="0"/>
              </a:spcBef>
              <a:spcAft>
                <a:spcPts val="0"/>
              </a:spcAft>
              <a:buNone/>
            </a:pPr>
            <a:r>
              <a:rPr lang="en" sz="1400"/>
              <a:t>Мечо Пух, 1966</a:t>
            </a:r>
            <a:endParaRPr sz="1400"/>
          </a:p>
        </p:txBody>
      </p:sp>
      <p:pic>
        <p:nvPicPr>
          <p:cNvPr id="217" name="Google Shape;217;p33"/>
          <p:cNvPicPr preferRelativeResize="0"/>
          <p:nvPr/>
        </p:nvPicPr>
        <p:blipFill>
          <a:blip r:embed="rId3">
            <a:alphaModFix/>
          </a:blip>
          <a:stretch>
            <a:fillRect/>
          </a:stretch>
        </p:blipFill>
        <p:spPr>
          <a:xfrm>
            <a:off x="354375" y="2113246"/>
            <a:ext cx="1805525" cy="2531825"/>
          </a:xfrm>
          <a:prstGeom prst="rect">
            <a:avLst/>
          </a:prstGeom>
          <a:noFill/>
          <a:ln>
            <a:noFill/>
          </a:ln>
        </p:spPr>
      </p:pic>
      <p:sp>
        <p:nvSpPr>
          <p:cNvPr id="218" name="Google Shape;218;p33"/>
          <p:cNvSpPr txBox="1"/>
          <p:nvPr>
            <p:ph type="title"/>
          </p:nvPr>
        </p:nvSpPr>
        <p:spPr>
          <a:xfrm>
            <a:off x="2238000" y="2685400"/>
            <a:ext cx="6410400" cy="5691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sz="1800"/>
              <a:t>“Има само едно нещо, което е по-хубаво от гърненце мед.. И това са две гърненца мед.”</a:t>
            </a:r>
            <a:endParaRPr sz="1800"/>
          </a:p>
          <a:p>
            <a:pPr indent="0" lvl="0" marL="0" rtl="0" algn="r">
              <a:spcBef>
                <a:spcPts val="0"/>
              </a:spcBef>
              <a:spcAft>
                <a:spcPts val="0"/>
              </a:spcAft>
              <a:buNone/>
            </a:pPr>
            <a:r>
              <a:rPr lang="en" sz="1400"/>
              <a:t>Мечо Пух, 1966</a:t>
            </a:r>
            <a:endParaRPr sz="1400"/>
          </a:p>
        </p:txBody>
      </p:sp>
      <p:sp>
        <p:nvSpPr>
          <p:cNvPr id="219" name="Google Shape;219;p33"/>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34"/>
          <p:cNvPicPr preferRelativeResize="0"/>
          <p:nvPr/>
        </p:nvPicPr>
        <p:blipFill>
          <a:blip r:embed="rId3">
            <a:alphaModFix/>
          </a:blip>
          <a:stretch>
            <a:fillRect/>
          </a:stretch>
        </p:blipFill>
        <p:spPr>
          <a:xfrm>
            <a:off x="256750" y="1570050"/>
            <a:ext cx="5211850" cy="2901975"/>
          </a:xfrm>
          <a:prstGeom prst="rect">
            <a:avLst/>
          </a:prstGeom>
          <a:noFill/>
          <a:ln>
            <a:noFill/>
          </a:ln>
        </p:spPr>
      </p:pic>
      <p:sp>
        <p:nvSpPr>
          <p:cNvPr id="225" name="Google Shape;225;p3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Колко използваме?</a:t>
            </a:r>
            <a:endParaRPr/>
          </a:p>
        </p:txBody>
      </p:sp>
      <p:sp>
        <p:nvSpPr>
          <p:cNvPr id="226" name="Google Shape;226;p34"/>
          <p:cNvSpPr txBox="1"/>
          <p:nvPr/>
        </p:nvSpPr>
        <p:spPr>
          <a:xfrm>
            <a:off x="6251725" y="704800"/>
            <a:ext cx="2681100" cy="219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073763"/>
                </a:solidFill>
              </a:rPr>
              <a:t>Речник</a:t>
            </a:r>
            <a:endParaRPr b="1">
              <a:solidFill>
                <a:srgbClr val="3D85C6"/>
              </a:solidFill>
            </a:endParaRPr>
          </a:p>
          <a:p>
            <a:pPr indent="0" lvl="0" marL="0" rtl="0" algn="ctr">
              <a:spcBef>
                <a:spcPts val="0"/>
              </a:spcBef>
              <a:spcAft>
                <a:spcPts val="0"/>
              </a:spcAft>
              <a:buNone/>
            </a:pPr>
            <a:r>
              <a:t/>
            </a:r>
            <a:endParaRPr b="1" sz="600">
              <a:solidFill>
                <a:srgbClr val="3D85C6"/>
              </a:solidFill>
            </a:endParaRPr>
          </a:p>
          <a:p>
            <a:pPr indent="-317500" lvl="0" marL="457200" rtl="0" algn="l">
              <a:spcBef>
                <a:spcPts val="0"/>
              </a:spcBef>
              <a:spcAft>
                <a:spcPts val="0"/>
              </a:spcAft>
              <a:buSzPts val="1400"/>
              <a:buChar char="●"/>
            </a:pPr>
            <a:r>
              <a:rPr lang="en"/>
              <a:t>Слот - място за един процес заделено от компютърна ферма</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n">
                <a:solidFill>
                  <a:schemeClr val="dk1"/>
                </a:solidFill>
              </a:rPr>
              <a:t>Задача (Job) - количеството “работа” което трябва да се сметне на един слот</a:t>
            </a:r>
            <a:endParaRPr/>
          </a:p>
        </p:txBody>
      </p:sp>
      <p:cxnSp>
        <p:nvCxnSpPr>
          <p:cNvPr id="227" name="Google Shape;227;p34"/>
          <p:cNvCxnSpPr/>
          <p:nvPr/>
        </p:nvCxnSpPr>
        <p:spPr>
          <a:xfrm>
            <a:off x="675550" y="3226850"/>
            <a:ext cx="2513400" cy="36000"/>
          </a:xfrm>
          <a:prstGeom prst="straightConnector1">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cxnSp>
      <p:sp>
        <p:nvSpPr>
          <p:cNvPr id="228" name="Google Shape;228;p34"/>
          <p:cNvSpPr txBox="1"/>
          <p:nvPr/>
        </p:nvSpPr>
        <p:spPr>
          <a:xfrm>
            <a:off x="5419325" y="3409275"/>
            <a:ext cx="1183800" cy="472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FF0000"/>
                </a:solidFill>
              </a:rPr>
              <a:t>О</a:t>
            </a:r>
            <a:r>
              <a:rPr b="1" lang="en" sz="1200">
                <a:solidFill>
                  <a:srgbClr val="FF0000"/>
                </a:solidFill>
              </a:rPr>
              <a:t>бещано</a:t>
            </a:r>
            <a:endParaRPr b="1" sz="1200">
              <a:solidFill>
                <a:srgbClr val="FF0000"/>
              </a:solidFill>
            </a:endParaRPr>
          </a:p>
          <a:p>
            <a:pPr indent="0" lvl="0" marL="0" rtl="0" algn="ctr">
              <a:spcBef>
                <a:spcPts val="0"/>
              </a:spcBef>
              <a:spcAft>
                <a:spcPts val="0"/>
              </a:spcAft>
              <a:buNone/>
            </a:pPr>
            <a:r>
              <a:rPr b="1" lang="en" sz="1200">
                <a:solidFill>
                  <a:srgbClr val="FF0000"/>
                </a:solidFill>
              </a:rPr>
              <a:t>(452 000)</a:t>
            </a:r>
            <a:endParaRPr b="1" sz="1200">
              <a:solidFill>
                <a:srgbClr val="FF0000"/>
              </a:solidFill>
            </a:endParaRPr>
          </a:p>
        </p:txBody>
      </p:sp>
      <p:sp>
        <p:nvSpPr>
          <p:cNvPr id="229" name="Google Shape;229;p34"/>
          <p:cNvSpPr txBox="1"/>
          <p:nvPr/>
        </p:nvSpPr>
        <p:spPr>
          <a:xfrm>
            <a:off x="5393650" y="2259300"/>
            <a:ext cx="1183800" cy="472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38761D"/>
                </a:solidFill>
              </a:rPr>
              <a:t>Използвано</a:t>
            </a:r>
            <a:endParaRPr b="1" sz="1200">
              <a:solidFill>
                <a:srgbClr val="38761D"/>
              </a:solidFill>
            </a:endParaRPr>
          </a:p>
          <a:p>
            <a:pPr indent="0" lvl="0" marL="0" rtl="0" algn="ctr">
              <a:spcBef>
                <a:spcPts val="0"/>
              </a:spcBef>
              <a:spcAft>
                <a:spcPts val="0"/>
              </a:spcAft>
              <a:buNone/>
            </a:pPr>
            <a:r>
              <a:rPr b="1" lang="en" sz="1200">
                <a:solidFill>
                  <a:srgbClr val="38761D"/>
                </a:solidFill>
              </a:rPr>
              <a:t>(641 000)</a:t>
            </a:r>
            <a:endParaRPr b="1" sz="1200">
              <a:solidFill>
                <a:srgbClr val="38761D"/>
              </a:solidFill>
            </a:endParaRPr>
          </a:p>
        </p:txBody>
      </p:sp>
      <p:sp>
        <p:nvSpPr>
          <p:cNvPr id="230" name="Google Shape;230;p34"/>
          <p:cNvSpPr txBox="1"/>
          <p:nvPr/>
        </p:nvSpPr>
        <p:spPr>
          <a:xfrm>
            <a:off x="6641800" y="3054350"/>
            <a:ext cx="2000400" cy="5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73763"/>
                </a:solidFill>
              </a:rPr>
              <a:t>Колкото повече, толкова…</a:t>
            </a:r>
            <a:endParaRPr b="1">
              <a:solidFill>
                <a:srgbClr val="073763"/>
              </a:solidFill>
            </a:endParaRPr>
          </a:p>
          <a:p>
            <a:pPr indent="-317500" lvl="0" marL="457200" rtl="0" algn="l">
              <a:spcBef>
                <a:spcPts val="0"/>
              </a:spcBef>
              <a:spcAft>
                <a:spcPts val="0"/>
              </a:spcAft>
              <a:buSzPts val="1400"/>
              <a:buChar char="●"/>
            </a:pPr>
            <a:r>
              <a:rPr lang="en"/>
              <a:t>По-бързо </a:t>
            </a:r>
            <a:endParaRPr/>
          </a:p>
          <a:p>
            <a:pPr indent="-317500" lvl="0" marL="457200" rtl="0" algn="l">
              <a:spcBef>
                <a:spcPts val="0"/>
              </a:spcBef>
              <a:spcAft>
                <a:spcPts val="0"/>
              </a:spcAft>
              <a:buSzPts val="1400"/>
              <a:buChar char="●"/>
            </a:pPr>
            <a:r>
              <a:rPr lang="en"/>
              <a:t>Изследване на повече нови опции - генератори, конфигурации..</a:t>
            </a:r>
            <a:endParaRPr/>
          </a:p>
        </p:txBody>
      </p:sp>
      <p:cxnSp>
        <p:nvCxnSpPr>
          <p:cNvPr id="231" name="Google Shape;231;p34"/>
          <p:cNvCxnSpPr/>
          <p:nvPr/>
        </p:nvCxnSpPr>
        <p:spPr>
          <a:xfrm>
            <a:off x="673350" y="2860675"/>
            <a:ext cx="4545000" cy="8100"/>
          </a:xfrm>
          <a:prstGeom prst="straightConnector1">
            <a:avLst/>
          </a:prstGeom>
          <a:noFill/>
          <a:ln cap="flat" cmpd="sng" w="38100">
            <a:solidFill>
              <a:srgbClr val="38761D"/>
            </a:solidFill>
            <a:prstDash val="solid"/>
            <a:round/>
            <a:headEnd len="med" w="med" type="none"/>
            <a:tailEnd len="med" w="med" type="none"/>
          </a:ln>
          <a:effectLst>
            <a:outerShdw blurRad="57150" rotWithShape="0" algn="bl" dir="5400000" dist="19050">
              <a:srgbClr val="000000">
                <a:alpha val="50000"/>
              </a:srgbClr>
            </a:outerShdw>
          </a:effectLst>
        </p:spPr>
      </p:cxnSp>
      <p:cxnSp>
        <p:nvCxnSpPr>
          <p:cNvPr id="232" name="Google Shape;232;p34"/>
          <p:cNvCxnSpPr/>
          <p:nvPr/>
        </p:nvCxnSpPr>
        <p:spPr>
          <a:xfrm flipH="1" rot="10800000">
            <a:off x="3199500" y="3178025"/>
            <a:ext cx="2058300" cy="9900"/>
          </a:xfrm>
          <a:prstGeom prst="straightConnector1">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cxnSp>
      <p:sp>
        <p:nvSpPr>
          <p:cNvPr id="233" name="Google Shape;233;p34"/>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pic>
        <p:nvPicPr>
          <p:cNvPr id="238" name="Google Shape;238;p35"/>
          <p:cNvPicPr preferRelativeResize="0"/>
          <p:nvPr/>
        </p:nvPicPr>
        <p:blipFill>
          <a:blip r:embed="rId3">
            <a:alphaModFix/>
          </a:blip>
          <a:stretch>
            <a:fillRect/>
          </a:stretch>
        </p:blipFill>
        <p:spPr>
          <a:xfrm>
            <a:off x="152400" y="1885449"/>
            <a:ext cx="8839204" cy="2114849"/>
          </a:xfrm>
          <a:prstGeom prst="rect">
            <a:avLst/>
          </a:prstGeom>
          <a:noFill/>
          <a:ln>
            <a:noFill/>
          </a:ln>
        </p:spPr>
      </p:pic>
      <p:sp>
        <p:nvSpPr>
          <p:cNvPr id="239" name="Google Shape;239;p3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За какво</a:t>
            </a:r>
            <a:r>
              <a:rPr lang="en"/>
              <a:t> ги използваме?</a:t>
            </a:r>
            <a:endParaRPr/>
          </a:p>
        </p:txBody>
      </p:sp>
      <p:grpSp>
        <p:nvGrpSpPr>
          <p:cNvPr id="240" name="Google Shape;240;p35"/>
          <p:cNvGrpSpPr/>
          <p:nvPr/>
        </p:nvGrpSpPr>
        <p:grpSpPr>
          <a:xfrm>
            <a:off x="423600" y="4208334"/>
            <a:ext cx="2088000" cy="572715"/>
            <a:chOff x="5898950" y="445025"/>
            <a:chExt cx="2088000" cy="751200"/>
          </a:xfrm>
        </p:grpSpPr>
        <p:sp>
          <p:nvSpPr>
            <p:cNvPr id="241" name="Google Shape;241;p35"/>
            <p:cNvSpPr/>
            <p:nvPr/>
          </p:nvSpPr>
          <p:spPr>
            <a:xfrm>
              <a:off x="5898950" y="445025"/>
              <a:ext cx="2088000" cy="751200"/>
            </a:xfrm>
            <a:prstGeom prst="wedgeRoundRectCallout">
              <a:avLst>
                <a:gd fmla="val 43557" name="adj1"/>
                <a:gd fmla="val -118421" name="adj2"/>
                <a:gd fmla="val 0" name="adj3"/>
              </a:avLst>
            </a:prstGeom>
            <a:solidFill>
              <a:srgbClr val="FFFFFF"/>
            </a:solidFill>
            <a:ln cap="flat" cmpd="sng" w="28575">
              <a:solidFill>
                <a:srgbClr val="00FFF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5"/>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0FFFF"/>
                  </a:solidFill>
                </a:rPr>
                <a:t>Детекторна Симулация</a:t>
              </a:r>
              <a:endParaRPr b="1">
                <a:solidFill>
                  <a:srgbClr val="00FFFF"/>
                </a:solidFill>
              </a:endParaRPr>
            </a:p>
          </p:txBody>
        </p:sp>
      </p:grpSp>
      <p:grpSp>
        <p:nvGrpSpPr>
          <p:cNvPr id="243" name="Google Shape;243;p35"/>
          <p:cNvGrpSpPr/>
          <p:nvPr/>
        </p:nvGrpSpPr>
        <p:grpSpPr>
          <a:xfrm>
            <a:off x="4900500" y="4244807"/>
            <a:ext cx="2088000" cy="499773"/>
            <a:chOff x="5898950" y="445025"/>
            <a:chExt cx="2088000" cy="751200"/>
          </a:xfrm>
        </p:grpSpPr>
        <p:sp>
          <p:nvSpPr>
            <p:cNvPr id="244" name="Google Shape;244;p35"/>
            <p:cNvSpPr/>
            <p:nvPr/>
          </p:nvSpPr>
          <p:spPr>
            <a:xfrm>
              <a:off x="5898950" y="445025"/>
              <a:ext cx="2088000" cy="751200"/>
            </a:xfrm>
            <a:prstGeom prst="wedgeRoundRectCallout">
              <a:avLst>
                <a:gd fmla="val -33205" name="adj1"/>
                <a:gd fmla="val -206192" name="adj2"/>
                <a:gd fmla="val 0" name="adj3"/>
              </a:avLst>
            </a:prstGeom>
            <a:solidFill>
              <a:srgbClr val="FFFFFF"/>
            </a:solidFill>
            <a:ln cap="flat" cmpd="sng" w="28575">
              <a:solidFill>
                <a:srgbClr val="6AA84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5"/>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8761D"/>
                  </a:solidFill>
                </a:rPr>
                <a:t>Пресяване</a:t>
              </a:r>
              <a:endParaRPr b="1">
                <a:solidFill>
                  <a:srgbClr val="38761D"/>
                </a:solidFill>
              </a:endParaRPr>
            </a:p>
          </p:txBody>
        </p:sp>
      </p:grpSp>
      <p:grpSp>
        <p:nvGrpSpPr>
          <p:cNvPr id="246" name="Google Shape;246;p35"/>
          <p:cNvGrpSpPr/>
          <p:nvPr/>
        </p:nvGrpSpPr>
        <p:grpSpPr>
          <a:xfrm>
            <a:off x="7062476" y="4264716"/>
            <a:ext cx="1917828" cy="572715"/>
            <a:chOff x="5815989" y="345077"/>
            <a:chExt cx="2088000" cy="751200"/>
          </a:xfrm>
        </p:grpSpPr>
        <p:sp>
          <p:nvSpPr>
            <p:cNvPr id="247" name="Google Shape;247;p35"/>
            <p:cNvSpPr/>
            <p:nvPr/>
          </p:nvSpPr>
          <p:spPr>
            <a:xfrm>
              <a:off x="5898950" y="445025"/>
              <a:ext cx="1896900" cy="572700"/>
            </a:xfrm>
            <a:prstGeom prst="wedgeRoundRectCallout">
              <a:avLst>
                <a:gd fmla="val -6806" name="adj1"/>
                <a:gd fmla="val -343269" name="adj2"/>
                <a:gd fmla="val 0" name="adj3"/>
              </a:avLst>
            </a:prstGeom>
            <a:solidFill>
              <a:srgbClr val="FFFFFF"/>
            </a:solidFill>
            <a:ln cap="flat" cmpd="sng" w="28575">
              <a:solidFill>
                <a:srgbClr val="FFFF00"/>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35"/>
            <p:cNvSpPr txBox="1"/>
            <p:nvPr/>
          </p:nvSpPr>
          <p:spPr>
            <a:xfrm>
              <a:off x="5815989" y="345077"/>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00"/>
                  </a:solidFill>
                </a:rPr>
                <a:t>Преработка</a:t>
              </a:r>
              <a:endParaRPr b="1">
                <a:solidFill>
                  <a:srgbClr val="FFFF00"/>
                </a:solidFill>
              </a:endParaRPr>
            </a:p>
          </p:txBody>
        </p:sp>
      </p:grpSp>
      <p:sp>
        <p:nvSpPr>
          <p:cNvPr id="249" name="Google Shape;249;p35"/>
          <p:cNvSpPr/>
          <p:nvPr/>
        </p:nvSpPr>
        <p:spPr>
          <a:xfrm>
            <a:off x="2662050" y="4281007"/>
            <a:ext cx="2088000" cy="427358"/>
          </a:xfrm>
          <a:prstGeom prst="wedgeRoundRectCallout">
            <a:avLst>
              <a:gd fmla="val 6207" name="adj1"/>
              <a:gd fmla="val -329288" name="adj2"/>
              <a:gd fmla="val 0" name="adj3"/>
            </a:avLst>
          </a:prstGeom>
          <a:solidFill>
            <a:srgbClr val="FFFFFF"/>
          </a:solidFill>
          <a:ln cap="flat" cmpd="sng" w="28575">
            <a:solidFill>
              <a:srgbClr val="073763"/>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5"/>
          <p:cNvSpPr txBox="1"/>
          <p:nvPr/>
        </p:nvSpPr>
        <p:spPr>
          <a:xfrm>
            <a:off x="2662050" y="4281007"/>
            <a:ext cx="2088000" cy="427358"/>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Реконструкция</a:t>
            </a:r>
            <a:endParaRPr b="1">
              <a:solidFill>
                <a:srgbClr val="073763"/>
              </a:solidFill>
            </a:endParaRPr>
          </a:p>
        </p:txBody>
      </p:sp>
      <p:sp>
        <p:nvSpPr>
          <p:cNvPr id="251" name="Google Shape;251;p35"/>
          <p:cNvSpPr/>
          <p:nvPr/>
        </p:nvSpPr>
        <p:spPr>
          <a:xfrm>
            <a:off x="6839850" y="1170124"/>
            <a:ext cx="2088000" cy="499800"/>
          </a:xfrm>
          <a:prstGeom prst="wedgeRoundRectCallout">
            <a:avLst>
              <a:gd fmla="val -112104" name="adj1"/>
              <a:gd fmla="val 333183" name="adj2"/>
              <a:gd fmla="val 0" name="adj3"/>
            </a:avLst>
          </a:prstGeom>
          <a:solidFill>
            <a:srgbClr val="FFFFFF"/>
          </a:solidFill>
          <a:ln cap="flat" cmpd="sng" w="28575">
            <a:solidFill>
              <a:srgbClr val="FF00FF"/>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35"/>
          <p:cNvSpPr txBox="1"/>
          <p:nvPr/>
        </p:nvSpPr>
        <p:spPr>
          <a:xfrm>
            <a:off x="6839850" y="1170124"/>
            <a:ext cx="2088000" cy="4998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00FF"/>
                </a:solidFill>
              </a:rPr>
              <a:t>Анализ</a:t>
            </a:r>
            <a:endParaRPr b="1">
              <a:solidFill>
                <a:srgbClr val="FF00FF"/>
              </a:solidFill>
            </a:endParaRPr>
          </a:p>
        </p:txBody>
      </p:sp>
      <p:grpSp>
        <p:nvGrpSpPr>
          <p:cNvPr id="253" name="Google Shape;253;p35"/>
          <p:cNvGrpSpPr/>
          <p:nvPr/>
        </p:nvGrpSpPr>
        <p:grpSpPr>
          <a:xfrm>
            <a:off x="4233600" y="1160334"/>
            <a:ext cx="2088000" cy="572715"/>
            <a:chOff x="5898950" y="445025"/>
            <a:chExt cx="2088000" cy="751200"/>
          </a:xfrm>
        </p:grpSpPr>
        <p:sp>
          <p:nvSpPr>
            <p:cNvPr id="254" name="Google Shape;254;p35"/>
            <p:cNvSpPr/>
            <p:nvPr/>
          </p:nvSpPr>
          <p:spPr>
            <a:xfrm>
              <a:off x="5898950" y="445025"/>
              <a:ext cx="2088000" cy="751200"/>
            </a:xfrm>
            <a:prstGeom prst="wedgeRoundRectCallout">
              <a:avLst>
                <a:gd fmla="val -290" name="adj1"/>
                <a:gd fmla="val 314041" name="adj2"/>
                <a:gd fmla="val 0" name="adj3"/>
              </a:avLst>
            </a:prstGeom>
            <a:solidFill>
              <a:srgbClr val="FFFFFF"/>
            </a:solidFill>
            <a:ln cap="flat" cmpd="sng" w="28575">
              <a:solidFill>
                <a:srgbClr val="6D9EEB"/>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5"/>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C78D8"/>
                  </a:solidFill>
                </a:rPr>
                <a:t>Бърза </a:t>
              </a:r>
              <a:r>
                <a:rPr b="1" lang="en">
                  <a:solidFill>
                    <a:srgbClr val="3C78D8"/>
                  </a:solidFill>
                </a:rPr>
                <a:t>Детекторна Симулация</a:t>
              </a:r>
              <a:endParaRPr b="1">
                <a:solidFill>
                  <a:srgbClr val="3C78D8"/>
                </a:solidFill>
              </a:endParaRPr>
            </a:p>
          </p:txBody>
        </p:sp>
      </p:grpSp>
      <p:grpSp>
        <p:nvGrpSpPr>
          <p:cNvPr id="256" name="Google Shape;256;p35"/>
          <p:cNvGrpSpPr/>
          <p:nvPr/>
        </p:nvGrpSpPr>
        <p:grpSpPr>
          <a:xfrm>
            <a:off x="1744100" y="1196807"/>
            <a:ext cx="2088000" cy="499773"/>
            <a:chOff x="5898950" y="445025"/>
            <a:chExt cx="2088000" cy="751200"/>
          </a:xfrm>
        </p:grpSpPr>
        <p:sp>
          <p:nvSpPr>
            <p:cNvPr id="257" name="Google Shape;257;p35"/>
            <p:cNvSpPr/>
            <p:nvPr/>
          </p:nvSpPr>
          <p:spPr>
            <a:xfrm>
              <a:off x="5898950" y="445025"/>
              <a:ext cx="2088000" cy="751200"/>
            </a:xfrm>
            <a:prstGeom prst="wedgeRoundRectCallout">
              <a:avLst>
                <a:gd fmla="val -40905" name="adj1"/>
                <a:gd fmla="val 393740" name="adj2"/>
                <a:gd fmla="val 0" name="adj3"/>
              </a:avLst>
            </a:prstGeom>
            <a:solidFill>
              <a:srgbClr val="FFFFFF"/>
            </a:solidFill>
            <a:ln cap="flat" cmpd="sng" w="28575">
              <a:solidFill>
                <a:srgbClr val="38761D"/>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5"/>
            <p:cNvSpPr txBox="1"/>
            <p:nvPr/>
          </p:nvSpPr>
          <p:spPr>
            <a:xfrm>
              <a:off x="5898950" y="445025"/>
              <a:ext cx="2088000" cy="751200"/>
            </a:xfrm>
            <a:prstGeom prst="rect">
              <a:avLst/>
            </a:prstGeom>
            <a:no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8761D"/>
                  </a:solidFill>
                </a:rPr>
                <a:t>Генериране</a:t>
              </a:r>
              <a:endParaRPr b="1">
                <a:solidFill>
                  <a:srgbClr val="38761D"/>
                </a:solidFill>
              </a:endParaRPr>
            </a:p>
          </p:txBody>
        </p:sp>
      </p:grpSp>
      <p:sp>
        <p:nvSpPr>
          <p:cNvPr id="259" name="Google Shape;259;p35"/>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ctrTitle"/>
          </p:nvPr>
        </p:nvSpPr>
        <p:spPr>
          <a:xfrm>
            <a:off x="609881" y="1906355"/>
            <a:ext cx="7751100" cy="1460700"/>
          </a:xfrm>
          <a:prstGeom prst="rect">
            <a:avLst/>
          </a:prstGeom>
        </p:spPr>
        <p:txBody>
          <a:bodyPr anchorCtr="0" anchor="t" bIns="34275" lIns="68575" spcFirstLastPara="1" rIns="68575" wrap="square" tIns="34275">
            <a:normAutofit/>
          </a:bodyPr>
          <a:lstStyle/>
          <a:p>
            <a:pPr indent="0" lvl="0" marL="0" rtl="0" algn="l">
              <a:spcBef>
                <a:spcPts val="0"/>
              </a:spcBef>
              <a:spcAft>
                <a:spcPts val="0"/>
              </a:spcAft>
              <a:buNone/>
            </a:pPr>
            <a:r>
              <a:rPr lang="en"/>
              <a:t>Какъв е проблема?</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6"/>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(къде)</a:t>
            </a:r>
            <a:endParaRPr sz="3600">
              <a:solidFill>
                <a:srgbClr val="3D85C6"/>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7"/>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Разпрпределени изчисления в ATLAS: Обзор</a:t>
            </a:r>
            <a:endParaRPr/>
          </a:p>
        </p:txBody>
      </p:sp>
      <p:sp>
        <p:nvSpPr>
          <p:cNvPr id="270" name="Google Shape;270;p37"/>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20000"/>
          </a:bodyPr>
          <a:lstStyle/>
          <a:p>
            <a:pPr indent="-361950" lvl="0" marL="457200" rtl="0" algn="l">
              <a:spcBef>
                <a:spcPts val="800"/>
              </a:spcBef>
              <a:spcAft>
                <a:spcPts val="0"/>
              </a:spcAft>
              <a:buSzPts val="2100"/>
              <a:buChar char="•"/>
            </a:pPr>
            <a:r>
              <a:rPr lang="en"/>
              <a:t>Експерти: &gt; 200 (в различна степен на заетост)</a:t>
            </a:r>
            <a:endParaRPr/>
          </a:p>
          <a:p>
            <a:pPr indent="-342900" lvl="1" marL="914400" rtl="0" algn="l">
              <a:spcBef>
                <a:spcPts val="0"/>
              </a:spcBef>
              <a:spcAft>
                <a:spcPts val="0"/>
              </a:spcAft>
              <a:buSzPts val="1800"/>
              <a:buChar char="•"/>
            </a:pPr>
            <a:r>
              <a:rPr lang="en"/>
              <a:t>Системата не може да работи без тях</a:t>
            </a:r>
            <a:endParaRPr/>
          </a:p>
          <a:p>
            <a:pPr indent="-342900" lvl="1" marL="914400" rtl="0" algn="l">
              <a:spcBef>
                <a:spcPts val="0"/>
              </a:spcBef>
              <a:spcAft>
                <a:spcPts val="0"/>
              </a:spcAft>
              <a:buSzPts val="1800"/>
              <a:buChar char="•"/>
            </a:pPr>
            <a:r>
              <a:rPr lang="en"/>
              <a:t>Разработка и интеграция на нововъведения</a:t>
            </a:r>
            <a:endParaRPr/>
          </a:p>
          <a:p>
            <a:pPr indent="-342900" lvl="1" marL="914400" rtl="0" algn="l">
              <a:lnSpc>
                <a:spcPct val="150000"/>
              </a:lnSpc>
              <a:spcBef>
                <a:spcPts val="0"/>
              </a:spcBef>
              <a:spcAft>
                <a:spcPts val="0"/>
              </a:spcAft>
              <a:buSzPts val="1800"/>
              <a:buChar char="•"/>
            </a:pPr>
            <a:r>
              <a:rPr lang="en"/>
              <a:t>Експлоатиране</a:t>
            </a:r>
            <a:r>
              <a:rPr lang="en"/>
              <a:t> / опериране на системата</a:t>
            </a:r>
            <a:endParaRPr sz="600"/>
          </a:p>
          <a:p>
            <a:pPr indent="-361950" lvl="0" marL="457200" rtl="0" algn="l">
              <a:spcBef>
                <a:spcPts val="0"/>
              </a:spcBef>
              <a:spcAft>
                <a:spcPts val="0"/>
              </a:spcAft>
              <a:buSzPts val="2100"/>
              <a:buChar char="•"/>
            </a:pPr>
            <a:r>
              <a:rPr lang="en"/>
              <a:t>(Централизирани) услуги</a:t>
            </a:r>
            <a:endParaRPr/>
          </a:p>
          <a:p>
            <a:pPr indent="-342900" lvl="1" marL="914400" rtl="0" algn="l">
              <a:spcBef>
                <a:spcPts val="0"/>
              </a:spcBef>
              <a:spcAft>
                <a:spcPts val="0"/>
              </a:spcAft>
              <a:buSzPts val="1800"/>
              <a:buChar char="•"/>
            </a:pPr>
            <a:r>
              <a:rPr lang="en"/>
              <a:t>Разпределяне</a:t>
            </a:r>
            <a:r>
              <a:rPr lang="en"/>
              <a:t> на задачи - PanDA (ATLAS)</a:t>
            </a:r>
            <a:endParaRPr/>
          </a:p>
          <a:p>
            <a:pPr indent="-342900" lvl="1" marL="914400" rtl="0" algn="l">
              <a:spcBef>
                <a:spcPts val="0"/>
              </a:spcBef>
              <a:spcAft>
                <a:spcPts val="0"/>
              </a:spcAft>
              <a:buSzPts val="1800"/>
              <a:buChar char="•"/>
            </a:pPr>
            <a:r>
              <a:rPr lang="en"/>
              <a:t>Разпределяне на данни - Rucio (ATLAS)</a:t>
            </a:r>
            <a:endParaRPr/>
          </a:p>
          <a:p>
            <a:pPr indent="-342900" lvl="1" marL="914400" rtl="0" algn="l">
              <a:spcBef>
                <a:spcPts val="0"/>
              </a:spcBef>
              <a:spcAft>
                <a:spcPts val="0"/>
              </a:spcAft>
              <a:buSzPts val="1800"/>
              <a:buChar char="•"/>
            </a:pPr>
            <a:r>
              <a:rPr lang="en"/>
              <a:t>Прехвърляне на файлове - FTS (WLCG)</a:t>
            </a:r>
            <a:endParaRPr/>
          </a:p>
          <a:p>
            <a:pPr indent="-342900" lvl="1" marL="914400" rtl="0" algn="l">
              <a:lnSpc>
                <a:spcPct val="150000"/>
              </a:lnSpc>
              <a:spcBef>
                <a:spcPts val="0"/>
              </a:spcBef>
              <a:spcAft>
                <a:spcPts val="0"/>
              </a:spcAft>
              <a:buSzPts val="1800"/>
              <a:buChar char="•"/>
            </a:pPr>
            <a:r>
              <a:rPr lang="en"/>
              <a:t>Разпределяне на софтуер - CVMFS (WLCG)</a:t>
            </a:r>
            <a:endParaRPr/>
          </a:p>
          <a:p>
            <a:pPr indent="-361950" lvl="0" marL="457200" rtl="0" algn="l">
              <a:spcBef>
                <a:spcPts val="0"/>
              </a:spcBef>
              <a:spcAft>
                <a:spcPts val="0"/>
              </a:spcAft>
              <a:buSzPts val="2100"/>
              <a:buChar char="•"/>
            </a:pPr>
            <a:r>
              <a:rPr lang="en"/>
              <a:t>Отдалечени компютърни центрове (сайтове)</a:t>
            </a:r>
            <a:endParaRPr/>
          </a:p>
          <a:p>
            <a:pPr indent="-342900" lvl="1" marL="914400" rtl="0" algn="l">
              <a:spcBef>
                <a:spcPts val="0"/>
              </a:spcBef>
              <a:spcAft>
                <a:spcPts val="0"/>
              </a:spcAft>
              <a:buSzPts val="1800"/>
              <a:buChar char="•"/>
            </a:pPr>
            <a:r>
              <a:rPr lang="en"/>
              <a:t>GRID</a:t>
            </a:r>
            <a:endParaRPr/>
          </a:p>
          <a:p>
            <a:pPr indent="-342900" lvl="1" marL="914400" rtl="0" algn="l">
              <a:spcBef>
                <a:spcPts val="0"/>
              </a:spcBef>
              <a:spcAft>
                <a:spcPts val="0"/>
              </a:spcAft>
              <a:buSzPts val="1800"/>
              <a:buChar char="•"/>
            </a:pPr>
            <a:r>
              <a:rPr lang="en"/>
              <a:t>Облаци, суперкомпютри, доброволчески изчисления (във втората лекция)</a:t>
            </a:r>
            <a:endParaRPr/>
          </a:p>
          <a:p>
            <a:pPr indent="-342900" lvl="1" marL="914400" rtl="0" algn="l">
              <a:spcBef>
                <a:spcPts val="0"/>
              </a:spcBef>
              <a:spcAft>
                <a:spcPts val="0"/>
              </a:spcAft>
              <a:buSzPts val="1800"/>
              <a:buChar char="•"/>
            </a:pPr>
            <a:r>
              <a:rPr lang="en"/>
              <a:t>Хардуер: ресурси за обработка и съхранение на данни</a:t>
            </a:r>
            <a:endParaRPr/>
          </a:p>
          <a:p>
            <a:pPr indent="-342900" lvl="1" marL="914400" rtl="0" algn="l">
              <a:spcBef>
                <a:spcPts val="0"/>
              </a:spcBef>
              <a:spcAft>
                <a:spcPts val="0"/>
              </a:spcAft>
              <a:buSzPts val="1800"/>
              <a:buChar char="•"/>
            </a:pPr>
            <a:r>
              <a:rPr lang="en"/>
              <a:t>…. и</a:t>
            </a:r>
            <a:r>
              <a:rPr lang="en"/>
              <a:t> експерти на местно ниво!</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8"/>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276" name="Google Shape;276;p38"/>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277" name="Google Shape;277;p38"/>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278" name="Google Shape;278;p38"/>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8"/>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280" name="Google Shape;280;p38"/>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281" name="Google Shape;281;p38"/>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282" name="Google Shape;282;p38"/>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sp>
        <p:nvSpPr>
          <p:cNvPr id="283" name="Google Shape;283;p38"/>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9"/>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289" name="Google Shape;289;p39"/>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290" name="Google Shape;290;p39"/>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291" name="Google Shape;291;p39"/>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39"/>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293" name="Google Shape;293;p39"/>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294" name="Google Shape;294;p39"/>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295" name="Google Shape;295;p39"/>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cxnSp>
        <p:nvCxnSpPr>
          <p:cNvPr id="296" name="Google Shape;296;p39"/>
          <p:cNvCxnSpPr/>
          <p:nvPr/>
        </p:nvCxnSpPr>
        <p:spPr>
          <a:xfrm>
            <a:off x="2293800" y="2559325"/>
            <a:ext cx="3781200" cy="472800"/>
          </a:xfrm>
          <a:prstGeom prst="straightConnector1">
            <a:avLst/>
          </a:prstGeom>
          <a:noFill/>
          <a:ln cap="flat" cmpd="sng" w="28575">
            <a:solidFill>
              <a:srgbClr val="3D85C6"/>
            </a:solidFill>
            <a:prstDash val="solid"/>
            <a:round/>
            <a:headEnd len="med" w="med" type="none"/>
            <a:tailEnd len="med" w="med" type="triangle"/>
          </a:ln>
        </p:spPr>
      </p:cxnSp>
      <p:sp>
        <p:nvSpPr>
          <p:cNvPr id="297" name="Google Shape;297;p39"/>
          <p:cNvSpPr txBox="1"/>
          <p:nvPr/>
        </p:nvSpPr>
        <p:spPr>
          <a:xfrm>
            <a:off x="2909925" y="2821650"/>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Искам</a:t>
            </a:r>
            <a:r>
              <a:rPr lang="en" sz="1200">
                <a:solidFill>
                  <a:srgbClr val="3D85C6"/>
                </a:solidFill>
              </a:rPr>
              <a:t> да изпълниш моя код върху данните X</a:t>
            </a:r>
            <a:endParaRPr sz="1200">
              <a:solidFill>
                <a:srgbClr val="3D85C6"/>
              </a:solidFill>
            </a:endParaRPr>
          </a:p>
        </p:txBody>
      </p:sp>
      <p:sp>
        <p:nvSpPr>
          <p:cNvPr id="298" name="Google Shape;298;p39"/>
          <p:cNvSpPr/>
          <p:nvPr/>
        </p:nvSpPr>
        <p:spPr>
          <a:xfrm>
            <a:off x="6242300" y="26183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9"/>
          <p:cNvSpPr txBox="1"/>
          <p:nvPr/>
        </p:nvSpPr>
        <p:spPr>
          <a:xfrm>
            <a:off x="6242225" y="26183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задачи</a:t>
            </a:r>
            <a:endParaRPr/>
          </a:p>
          <a:p>
            <a:pPr indent="0" lvl="0" marL="0" rtl="0" algn="ctr">
              <a:spcBef>
                <a:spcPts val="0"/>
              </a:spcBef>
              <a:spcAft>
                <a:spcPts val="0"/>
              </a:spcAft>
              <a:buNone/>
            </a:pPr>
            <a:r>
              <a:rPr lang="en"/>
              <a:t>(PanDA)</a:t>
            </a:r>
            <a:endParaRPr/>
          </a:p>
        </p:txBody>
      </p:sp>
      <p:sp>
        <p:nvSpPr>
          <p:cNvPr id="300" name="Google Shape;300;p39"/>
          <p:cNvSpPr/>
          <p:nvPr/>
        </p:nvSpPr>
        <p:spPr>
          <a:xfrm>
            <a:off x="2602725" y="3532700"/>
            <a:ext cx="4031424" cy="1545048"/>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1" name="Google Shape;301;p39"/>
          <p:cNvCxnSpPr/>
          <p:nvPr/>
        </p:nvCxnSpPr>
        <p:spPr>
          <a:xfrm flipH="1">
            <a:off x="3537225" y="3224025"/>
            <a:ext cx="2477700" cy="602700"/>
          </a:xfrm>
          <a:prstGeom prst="straightConnector1">
            <a:avLst/>
          </a:prstGeom>
          <a:noFill/>
          <a:ln cap="flat" cmpd="sng" w="28575">
            <a:solidFill>
              <a:srgbClr val="6AA84F"/>
            </a:solidFill>
            <a:prstDash val="solid"/>
            <a:round/>
            <a:headEnd len="med" w="med" type="none"/>
            <a:tailEnd len="med" w="med" type="triangle"/>
          </a:ln>
        </p:spPr>
      </p:cxnSp>
      <p:cxnSp>
        <p:nvCxnSpPr>
          <p:cNvPr id="302" name="Google Shape;302;p39"/>
          <p:cNvCxnSpPr/>
          <p:nvPr/>
        </p:nvCxnSpPr>
        <p:spPr>
          <a:xfrm flipH="1">
            <a:off x="4394325" y="3224025"/>
            <a:ext cx="1620600" cy="641400"/>
          </a:xfrm>
          <a:prstGeom prst="straightConnector1">
            <a:avLst/>
          </a:prstGeom>
          <a:noFill/>
          <a:ln cap="flat" cmpd="sng" w="28575">
            <a:solidFill>
              <a:srgbClr val="6AA84F"/>
            </a:solidFill>
            <a:prstDash val="solid"/>
            <a:round/>
            <a:headEnd len="med" w="med" type="none"/>
            <a:tailEnd len="med" w="med" type="triangle"/>
          </a:ln>
        </p:spPr>
      </p:cxnSp>
      <p:cxnSp>
        <p:nvCxnSpPr>
          <p:cNvPr id="303" name="Google Shape;303;p39"/>
          <p:cNvCxnSpPr/>
          <p:nvPr/>
        </p:nvCxnSpPr>
        <p:spPr>
          <a:xfrm flipH="1">
            <a:off x="5228625" y="3224025"/>
            <a:ext cx="786300" cy="648900"/>
          </a:xfrm>
          <a:prstGeom prst="straightConnector1">
            <a:avLst/>
          </a:prstGeom>
          <a:noFill/>
          <a:ln cap="flat" cmpd="sng" w="28575">
            <a:solidFill>
              <a:srgbClr val="6AA84F"/>
            </a:solidFill>
            <a:prstDash val="solid"/>
            <a:round/>
            <a:headEnd len="med" w="med" type="none"/>
            <a:tailEnd len="med" w="med" type="triangle"/>
          </a:ln>
        </p:spPr>
      </p:cxnSp>
      <p:cxnSp>
        <p:nvCxnSpPr>
          <p:cNvPr id="304" name="Google Shape;304;p39"/>
          <p:cNvCxnSpPr/>
          <p:nvPr/>
        </p:nvCxnSpPr>
        <p:spPr>
          <a:xfrm flipH="1">
            <a:off x="5869425" y="3224025"/>
            <a:ext cx="145500" cy="641400"/>
          </a:xfrm>
          <a:prstGeom prst="straightConnector1">
            <a:avLst/>
          </a:prstGeom>
          <a:noFill/>
          <a:ln cap="flat" cmpd="sng" w="28575">
            <a:solidFill>
              <a:srgbClr val="6AA84F"/>
            </a:solidFill>
            <a:prstDash val="solid"/>
            <a:round/>
            <a:headEnd len="med" w="med" type="none"/>
            <a:tailEnd len="med" w="med" type="triangle"/>
          </a:ln>
        </p:spPr>
      </p:cxnSp>
      <p:sp>
        <p:nvSpPr>
          <p:cNvPr id="305" name="Google Shape;305;p39"/>
          <p:cNvSpPr txBox="1"/>
          <p:nvPr/>
        </p:nvSpPr>
        <p:spPr>
          <a:xfrm>
            <a:off x="4583425" y="3111550"/>
            <a:ext cx="8751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Задачи</a:t>
            </a:r>
            <a:endParaRPr sz="1200">
              <a:solidFill>
                <a:srgbClr val="6AA84F"/>
              </a:solidFill>
            </a:endParaRPr>
          </a:p>
        </p:txBody>
      </p:sp>
      <p:sp>
        <p:nvSpPr>
          <p:cNvPr id="306" name="Google Shape;306;p39"/>
          <p:cNvSpPr/>
          <p:nvPr/>
        </p:nvSpPr>
        <p:spPr>
          <a:xfrm>
            <a:off x="3151050" y="39497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39"/>
          <p:cNvSpPr/>
          <p:nvPr/>
        </p:nvSpPr>
        <p:spPr>
          <a:xfrm>
            <a:off x="3303450" y="41021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39"/>
          <p:cNvSpPr txBox="1"/>
          <p:nvPr/>
        </p:nvSpPr>
        <p:spPr>
          <a:xfrm>
            <a:off x="4927450" y="3826725"/>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ГРИД</a:t>
            </a:r>
            <a:endParaRPr/>
          </a:p>
        </p:txBody>
      </p:sp>
      <p:sp>
        <p:nvSpPr>
          <p:cNvPr id="309" name="Google Shape;309;p39"/>
          <p:cNvSpPr/>
          <p:nvPr/>
        </p:nvSpPr>
        <p:spPr>
          <a:xfrm>
            <a:off x="3455850" y="42545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39"/>
          <p:cNvSpPr txBox="1"/>
          <p:nvPr/>
        </p:nvSpPr>
        <p:spPr>
          <a:xfrm>
            <a:off x="3444450" y="4254550"/>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ATLAS сайт</a:t>
            </a:r>
            <a:endParaRPr/>
          </a:p>
        </p:txBody>
      </p:sp>
      <p:sp>
        <p:nvSpPr>
          <p:cNvPr id="311" name="Google Shape;311;p39"/>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0"/>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Потребител и разпределени изчисления:</a:t>
            </a:r>
            <a:endParaRPr/>
          </a:p>
          <a:p>
            <a:pPr indent="0" lvl="0" marL="0" rtl="0" algn="l">
              <a:spcBef>
                <a:spcPts val="0"/>
              </a:spcBef>
              <a:spcAft>
                <a:spcPts val="0"/>
              </a:spcAft>
              <a:buNone/>
            </a:pPr>
            <a:r>
              <a:rPr lang="en" sz="2400">
                <a:solidFill>
                  <a:srgbClr val="3D85C6"/>
                </a:solidFill>
              </a:rPr>
              <a:t>Приницип на работа</a:t>
            </a:r>
            <a:r>
              <a:rPr lang="en"/>
              <a:t> </a:t>
            </a:r>
            <a:endParaRPr/>
          </a:p>
        </p:txBody>
      </p:sp>
      <p:cxnSp>
        <p:nvCxnSpPr>
          <p:cNvPr id="317" name="Google Shape;317;p40"/>
          <p:cNvCxnSpPr/>
          <p:nvPr/>
        </p:nvCxnSpPr>
        <p:spPr>
          <a:xfrm>
            <a:off x="2293800" y="1525225"/>
            <a:ext cx="3781200" cy="472800"/>
          </a:xfrm>
          <a:prstGeom prst="straightConnector1">
            <a:avLst/>
          </a:prstGeom>
          <a:noFill/>
          <a:ln cap="flat" cmpd="sng" w="28575">
            <a:solidFill>
              <a:srgbClr val="3D85C6"/>
            </a:solidFill>
            <a:prstDash val="solid"/>
            <a:round/>
            <a:headEnd len="med" w="med" type="none"/>
            <a:tailEnd len="med" w="med" type="triangle"/>
          </a:ln>
        </p:spPr>
      </p:cxnSp>
      <p:pic>
        <p:nvPicPr>
          <p:cNvPr id="318" name="Google Shape;318;p40"/>
          <p:cNvPicPr preferRelativeResize="0"/>
          <p:nvPr/>
        </p:nvPicPr>
        <p:blipFill>
          <a:blip r:embed="rId3">
            <a:alphaModFix/>
          </a:blip>
          <a:stretch>
            <a:fillRect/>
          </a:stretch>
        </p:blipFill>
        <p:spPr>
          <a:xfrm>
            <a:off x="638525" y="1496062"/>
            <a:ext cx="1341758" cy="1009825"/>
          </a:xfrm>
          <a:prstGeom prst="rect">
            <a:avLst/>
          </a:prstGeom>
          <a:noFill/>
          <a:ln cap="flat" cmpd="sng" w="38100">
            <a:solidFill>
              <a:srgbClr val="073763"/>
            </a:solidFill>
            <a:prstDash val="solid"/>
            <a:round/>
            <a:headEnd len="sm" w="sm" type="none"/>
            <a:tailEnd len="sm" w="sm" type="none"/>
          </a:ln>
        </p:spPr>
      </p:pic>
      <p:sp>
        <p:nvSpPr>
          <p:cNvPr id="319" name="Google Shape;319;p40"/>
          <p:cNvSpPr/>
          <p:nvPr/>
        </p:nvSpPr>
        <p:spPr>
          <a:xfrm>
            <a:off x="6242300" y="17039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0"/>
          <p:cNvSpPr txBox="1"/>
          <p:nvPr/>
        </p:nvSpPr>
        <p:spPr>
          <a:xfrm>
            <a:off x="6242225" y="17039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данни</a:t>
            </a:r>
            <a:endParaRPr/>
          </a:p>
          <a:p>
            <a:pPr indent="0" lvl="0" marL="0" rtl="0" algn="ctr">
              <a:spcBef>
                <a:spcPts val="0"/>
              </a:spcBef>
              <a:spcAft>
                <a:spcPts val="0"/>
              </a:spcAft>
              <a:buNone/>
            </a:pPr>
            <a:r>
              <a:rPr lang="en"/>
              <a:t>(Rucio)</a:t>
            </a:r>
            <a:endParaRPr/>
          </a:p>
        </p:txBody>
      </p:sp>
      <p:sp>
        <p:nvSpPr>
          <p:cNvPr id="321" name="Google Shape;321;p40"/>
          <p:cNvSpPr txBox="1"/>
          <p:nvPr/>
        </p:nvSpPr>
        <p:spPr>
          <a:xfrm>
            <a:off x="2176425" y="1741475"/>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Къде / кои са данните които искам да обработвам?</a:t>
            </a:r>
            <a:endParaRPr sz="1200">
              <a:solidFill>
                <a:srgbClr val="3D85C6"/>
              </a:solidFill>
            </a:endParaRPr>
          </a:p>
        </p:txBody>
      </p:sp>
      <p:cxnSp>
        <p:nvCxnSpPr>
          <p:cNvPr id="322" name="Google Shape;322;p40"/>
          <p:cNvCxnSpPr/>
          <p:nvPr/>
        </p:nvCxnSpPr>
        <p:spPr>
          <a:xfrm flipH="1">
            <a:off x="2224125" y="2173975"/>
            <a:ext cx="3838500" cy="285600"/>
          </a:xfrm>
          <a:prstGeom prst="straightConnector1">
            <a:avLst/>
          </a:prstGeom>
          <a:noFill/>
          <a:ln cap="flat" cmpd="sng" w="28575">
            <a:solidFill>
              <a:srgbClr val="6AA84F"/>
            </a:solidFill>
            <a:prstDash val="solid"/>
            <a:round/>
            <a:headEnd len="med" w="med" type="none"/>
            <a:tailEnd len="med" w="med" type="triangle"/>
          </a:ln>
        </p:spPr>
      </p:cxnSp>
      <p:sp>
        <p:nvSpPr>
          <p:cNvPr id="323" name="Google Shape;323;p40"/>
          <p:cNvSpPr txBox="1"/>
          <p:nvPr/>
        </p:nvSpPr>
        <p:spPr>
          <a:xfrm>
            <a:off x="4126225" y="2273350"/>
            <a:ext cx="21702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Данни Х, които се намират на сайт Y</a:t>
            </a:r>
            <a:endParaRPr sz="1200">
              <a:solidFill>
                <a:srgbClr val="6AA84F"/>
              </a:solidFill>
            </a:endParaRPr>
          </a:p>
        </p:txBody>
      </p:sp>
      <p:cxnSp>
        <p:nvCxnSpPr>
          <p:cNvPr id="324" name="Google Shape;324;p40"/>
          <p:cNvCxnSpPr/>
          <p:nvPr/>
        </p:nvCxnSpPr>
        <p:spPr>
          <a:xfrm>
            <a:off x="2293800" y="2559325"/>
            <a:ext cx="3781200" cy="472800"/>
          </a:xfrm>
          <a:prstGeom prst="straightConnector1">
            <a:avLst/>
          </a:prstGeom>
          <a:noFill/>
          <a:ln cap="flat" cmpd="sng" w="28575">
            <a:solidFill>
              <a:srgbClr val="3D85C6"/>
            </a:solidFill>
            <a:prstDash val="solid"/>
            <a:round/>
            <a:headEnd len="med" w="med" type="none"/>
            <a:tailEnd len="med" w="med" type="triangle"/>
          </a:ln>
        </p:spPr>
      </p:cxnSp>
      <p:sp>
        <p:nvSpPr>
          <p:cNvPr id="325" name="Google Shape;325;p40"/>
          <p:cNvSpPr txBox="1"/>
          <p:nvPr/>
        </p:nvSpPr>
        <p:spPr>
          <a:xfrm>
            <a:off x="2909925" y="2821650"/>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Искам</a:t>
            </a:r>
            <a:r>
              <a:rPr lang="en" sz="1200">
                <a:solidFill>
                  <a:srgbClr val="3D85C6"/>
                </a:solidFill>
              </a:rPr>
              <a:t> да изпълниш моя код върху данните X</a:t>
            </a:r>
            <a:endParaRPr sz="1200">
              <a:solidFill>
                <a:srgbClr val="3D85C6"/>
              </a:solidFill>
            </a:endParaRPr>
          </a:p>
        </p:txBody>
      </p:sp>
      <p:sp>
        <p:nvSpPr>
          <p:cNvPr id="326" name="Google Shape;326;p40"/>
          <p:cNvSpPr/>
          <p:nvPr/>
        </p:nvSpPr>
        <p:spPr>
          <a:xfrm>
            <a:off x="6242300" y="2618300"/>
            <a:ext cx="2255100" cy="7413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0"/>
          <p:cNvSpPr txBox="1"/>
          <p:nvPr/>
        </p:nvSpPr>
        <p:spPr>
          <a:xfrm>
            <a:off x="6242225" y="2618300"/>
            <a:ext cx="2255100" cy="74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Система за разпределяне на задачи</a:t>
            </a:r>
            <a:endParaRPr/>
          </a:p>
          <a:p>
            <a:pPr indent="0" lvl="0" marL="0" rtl="0" algn="ctr">
              <a:spcBef>
                <a:spcPts val="0"/>
              </a:spcBef>
              <a:spcAft>
                <a:spcPts val="0"/>
              </a:spcAft>
              <a:buNone/>
            </a:pPr>
            <a:r>
              <a:rPr lang="en"/>
              <a:t>(PanDA)</a:t>
            </a:r>
            <a:endParaRPr/>
          </a:p>
        </p:txBody>
      </p:sp>
      <p:sp>
        <p:nvSpPr>
          <p:cNvPr id="328" name="Google Shape;328;p40"/>
          <p:cNvSpPr/>
          <p:nvPr/>
        </p:nvSpPr>
        <p:spPr>
          <a:xfrm>
            <a:off x="2602725" y="3532700"/>
            <a:ext cx="4031424" cy="1545048"/>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9" name="Google Shape;329;p40"/>
          <p:cNvCxnSpPr/>
          <p:nvPr/>
        </p:nvCxnSpPr>
        <p:spPr>
          <a:xfrm flipH="1">
            <a:off x="3537225" y="3224025"/>
            <a:ext cx="2477700" cy="602700"/>
          </a:xfrm>
          <a:prstGeom prst="straightConnector1">
            <a:avLst/>
          </a:prstGeom>
          <a:noFill/>
          <a:ln cap="flat" cmpd="sng" w="28575">
            <a:solidFill>
              <a:srgbClr val="6AA84F"/>
            </a:solidFill>
            <a:prstDash val="solid"/>
            <a:round/>
            <a:headEnd len="med" w="med" type="none"/>
            <a:tailEnd len="med" w="med" type="triangle"/>
          </a:ln>
        </p:spPr>
      </p:cxnSp>
      <p:cxnSp>
        <p:nvCxnSpPr>
          <p:cNvPr id="330" name="Google Shape;330;p40"/>
          <p:cNvCxnSpPr/>
          <p:nvPr/>
        </p:nvCxnSpPr>
        <p:spPr>
          <a:xfrm flipH="1">
            <a:off x="4394325" y="3224025"/>
            <a:ext cx="1620600" cy="641400"/>
          </a:xfrm>
          <a:prstGeom prst="straightConnector1">
            <a:avLst/>
          </a:prstGeom>
          <a:noFill/>
          <a:ln cap="flat" cmpd="sng" w="28575">
            <a:solidFill>
              <a:srgbClr val="6AA84F"/>
            </a:solidFill>
            <a:prstDash val="solid"/>
            <a:round/>
            <a:headEnd len="med" w="med" type="none"/>
            <a:tailEnd len="med" w="med" type="triangle"/>
          </a:ln>
        </p:spPr>
      </p:cxnSp>
      <p:cxnSp>
        <p:nvCxnSpPr>
          <p:cNvPr id="331" name="Google Shape;331;p40"/>
          <p:cNvCxnSpPr/>
          <p:nvPr/>
        </p:nvCxnSpPr>
        <p:spPr>
          <a:xfrm flipH="1">
            <a:off x="5228625" y="3224025"/>
            <a:ext cx="786300" cy="648900"/>
          </a:xfrm>
          <a:prstGeom prst="straightConnector1">
            <a:avLst/>
          </a:prstGeom>
          <a:noFill/>
          <a:ln cap="flat" cmpd="sng" w="28575">
            <a:solidFill>
              <a:srgbClr val="6AA84F"/>
            </a:solidFill>
            <a:prstDash val="solid"/>
            <a:round/>
            <a:headEnd len="med" w="med" type="none"/>
            <a:tailEnd len="med" w="med" type="triangle"/>
          </a:ln>
        </p:spPr>
      </p:cxnSp>
      <p:cxnSp>
        <p:nvCxnSpPr>
          <p:cNvPr id="332" name="Google Shape;332;p40"/>
          <p:cNvCxnSpPr/>
          <p:nvPr/>
        </p:nvCxnSpPr>
        <p:spPr>
          <a:xfrm flipH="1">
            <a:off x="5869425" y="3224025"/>
            <a:ext cx="145500" cy="641400"/>
          </a:xfrm>
          <a:prstGeom prst="straightConnector1">
            <a:avLst/>
          </a:prstGeom>
          <a:noFill/>
          <a:ln cap="flat" cmpd="sng" w="28575">
            <a:solidFill>
              <a:srgbClr val="6AA84F"/>
            </a:solidFill>
            <a:prstDash val="solid"/>
            <a:round/>
            <a:headEnd len="med" w="med" type="none"/>
            <a:tailEnd len="med" w="med" type="triangle"/>
          </a:ln>
        </p:spPr>
      </p:cxnSp>
      <p:sp>
        <p:nvSpPr>
          <p:cNvPr id="333" name="Google Shape;333;p40"/>
          <p:cNvSpPr txBox="1"/>
          <p:nvPr/>
        </p:nvSpPr>
        <p:spPr>
          <a:xfrm>
            <a:off x="4583425" y="3111550"/>
            <a:ext cx="875100" cy="38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Задачи</a:t>
            </a:r>
            <a:endParaRPr sz="1200">
              <a:solidFill>
                <a:srgbClr val="6AA84F"/>
              </a:solidFill>
            </a:endParaRPr>
          </a:p>
        </p:txBody>
      </p:sp>
      <p:sp>
        <p:nvSpPr>
          <p:cNvPr id="334" name="Google Shape;334;p40"/>
          <p:cNvSpPr/>
          <p:nvPr/>
        </p:nvSpPr>
        <p:spPr>
          <a:xfrm>
            <a:off x="3151050" y="39497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40"/>
          <p:cNvSpPr/>
          <p:nvPr/>
        </p:nvSpPr>
        <p:spPr>
          <a:xfrm>
            <a:off x="3303450" y="41021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0"/>
          <p:cNvSpPr txBox="1"/>
          <p:nvPr/>
        </p:nvSpPr>
        <p:spPr>
          <a:xfrm>
            <a:off x="4927450" y="3826725"/>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ГРИД</a:t>
            </a:r>
            <a:endParaRPr/>
          </a:p>
        </p:txBody>
      </p:sp>
      <p:cxnSp>
        <p:nvCxnSpPr>
          <p:cNvPr id="337" name="Google Shape;337;p40"/>
          <p:cNvCxnSpPr/>
          <p:nvPr/>
        </p:nvCxnSpPr>
        <p:spPr>
          <a:xfrm>
            <a:off x="2293800" y="2744425"/>
            <a:ext cx="848400" cy="904500"/>
          </a:xfrm>
          <a:prstGeom prst="straightConnector1">
            <a:avLst/>
          </a:prstGeom>
          <a:noFill/>
          <a:ln cap="flat" cmpd="sng" w="28575">
            <a:solidFill>
              <a:srgbClr val="3D85C6"/>
            </a:solidFill>
            <a:prstDash val="solid"/>
            <a:round/>
            <a:headEnd len="med" w="med" type="none"/>
            <a:tailEnd len="med" w="med" type="triangle"/>
          </a:ln>
        </p:spPr>
      </p:cxnSp>
      <p:sp>
        <p:nvSpPr>
          <p:cNvPr id="338" name="Google Shape;338;p40"/>
          <p:cNvSpPr/>
          <p:nvPr/>
        </p:nvSpPr>
        <p:spPr>
          <a:xfrm>
            <a:off x="3455850" y="4254550"/>
            <a:ext cx="1706700" cy="556200"/>
          </a:xfrm>
          <a:prstGeom prst="roundRect">
            <a:avLst>
              <a:gd fmla="val 16667" name="adj"/>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40"/>
          <p:cNvSpPr txBox="1"/>
          <p:nvPr/>
        </p:nvSpPr>
        <p:spPr>
          <a:xfrm>
            <a:off x="1629525" y="3025913"/>
            <a:ext cx="21702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3D85C6"/>
                </a:solidFill>
              </a:rPr>
              <a:t>Резултати?</a:t>
            </a:r>
            <a:endParaRPr sz="1200">
              <a:solidFill>
                <a:srgbClr val="3D85C6"/>
              </a:solidFill>
            </a:endParaRPr>
          </a:p>
        </p:txBody>
      </p:sp>
      <p:sp>
        <p:nvSpPr>
          <p:cNvPr id="340" name="Google Shape;340;p40"/>
          <p:cNvSpPr txBox="1"/>
          <p:nvPr/>
        </p:nvSpPr>
        <p:spPr>
          <a:xfrm>
            <a:off x="3444450" y="4254550"/>
            <a:ext cx="1706700" cy="556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ATLAS сайт</a:t>
            </a:r>
            <a:endParaRPr/>
          </a:p>
        </p:txBody>
      </p:sp>
      <p:cxnSp>
        <p:nvCxnSpPr>
          <p:cNvPr id="341" name="Google Shape;341;p40"/>
          <p:cNvCxnSpPr/>
          <p:nvPr/>
        </p:nvCxnSpPr>
        <p:spPr>
          <a:xfrm rot="10800000">
            <a:off x="973100" y="2560175"/>
            <a:ext cx="1722300" cy="2038800"/>
          </a:xfrm>
          <a:prstGeom prst="straightConnector1">
            <a:avLst/>
          </a:prstGeom>
          <a:noFill/>
          <a:ln cap="flat" cmpd="sng" w="28575">
            <a:solidFill>
              <a:srgbClr val="6AA84F"/>
            </a:solidFill>
            <a:prstDash val="solid"/>
            <a:round/>
            <a:headEnd len="med" w="med" type="none"/>
            <a:tailEnd len="med" w="med" type="triangle"/>
          </a:ln>
        </p:spPr>
      </p:cxnSp>
      <p:sp>
        <p:nvSpPr>
          <p:cNvPr id="342" name="Google Shape;342;p40"/>
          <p:cNvSpPr txBox="1"/>
          <p:nvPr/>
        </p:nvSpPr>
        <p:spPr>
          <a:xfrm>
            <a:off x="460275" y="3685100"/>
            <a:ext cx="1400100" cy="5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6AA84F"/>
                </a:solidFill>
              </a:rPr>
              <a:t>Резултати / Още не е готово</a:t>
            </a:r>
            <a:endParaRPr sz="1200">
              <a:solidFill>
                <a:srgbClr val="6AA84F"/>
              </a:solidFill>
            </a:endParaRPr>
          </a:p>
        </p:txBody>
      </p:sp>
      <p:sp>
        <p:nvSpPr>
          <p:cNvPr id="343" name="Google Shape;343;p40"/>
          <p:cNvSpPr txBox="1"/>
          <p:nvPr/>
        </p:nvSpPr>
        <p:spPr>
          <a:xfrm>
            <a:off x="7129050" y="4282575"/>
            <a:ext cx="2170200" cy="55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73763"/>
                </a:solidFill>
              </a:rPr>
              <a:t>Речник</a:t>
            </a:r>
            <a:endParaRPr b="1" sz="1000">
              <a:solidFill>
                <a:srgbClr val="3D85C6"/>
              </a:solidFill>
            </a:endParaRPr>
          </a:p>
          <a:p>
            <a:pPr indent="0" lvl="0" marL="0" rtl="0" algn="ctr">
              <a:spcBef>
                <a:spcPts val="0"/>
              </a:spcBef>
              <a:spcAft>
                <a:spcPts val="0"/>
              </a:spcAft>
              <a:buNone/>
            </a:pPr>
            <a:r>
              <a:t/>
            </a:r>
            <a:endParaRPr b="1" sz="600">
              <a:solidFill>
                <a:srgbClr val="3D85C6"/>
              </a:solidFill>
            </a:endParaRPr>
          </a:p>
          <a:p>
            <a:pPr indent="-292100" lvl="0" marL="457200" rtl="0" algn="l">
              <a:spcBef>
                <a:spcPts val="0"/>
              </a:spcBef>
              <a:spcAft>
                <a:spcPts val="0"/>
              </a:spcAft>
              <a:buSzPts val="1000"/>
              <a:buChar char="●"/>
            </a:pPr>
            <a:r>
              <a:rPr lang="en" sz="1000"/>
              <a:t>Сайт - (отдалечен) компютърен център</a:t>
            </a:r>
            <a:endParaRPr sz="1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a:t>
            </a:r>
            <a:endParaRPr/>
          </a:p>
        </p:txBody>
      </p:sp>
      <p:sp>
        <p:nvSpPr>
          <p:cNvPr id="349" name="Google Shape;349;p41"/>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
              <a:t>GRID е </a:t>
            </a:r>
            <a:r>
              <a:rPr b="1" lang="en"/>
              <a:t>технология </a:t>
            </a:r>
            <a:r>
              <a:rPr lang="en"/>
              <a:t>която позволява оптимизиран, оторизиран достъп до ресурси - компютърни и за съхранение на данни - принадлежащи на различни собственици. </a:t>
            </a:r>
            <a:endParaRPr/>
          </a:p>
        </p:txBody>
      </p:sp>
      <p:pic>
        <p:nvPicPr>
          <p:cNvPr id="350" name="Google Shape;350;p41"/>
          <p:cNvPicPr preferRelativeResize="0"/>
          <p:nvPr/>
        </p:nvPicPr>
        <p:blipFill>
          <a:blip r:embed="rId3">
            <a:alphaModFix/>
          </a:blip>
          <a:stretch>
            <a:fillRect/>
          </a:stretch>
        </p:blipFill>
        <p:spPr>
          <a:xfrm>
            <a:off x="3154225" y="2219275"/>
            <a:ext cx="2708099" cy="22697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2"/>
          <p:cNvSpPr txBox="1"/>
          <p:nvPr>
            <p:ph idx="1" type="body"/>
          </p:nvPr>
        </p:nvSpPr>
        <p:spPr>
          <a:xfrm>
            <a:off x="311700" y="10762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Идеята се ражда през 90-те</a:t>
            </a:r>
            <a:endParaRPr/>
          </a:p>
          <a:p>
            <a:pPr indent="-361950" lvl="0" marL="457200" rtl="0" algn="l">
              <a:spcBef>
                <a:spcPts val="0"/>
              </a:spcBef>
              <a:spcAft>
                <a:spcPts val="0"/>
              </a:spcAft>
              <a:buSzPts val="2100"/>
              <a:buChar char="•"/>
            </a:pPr>
            <a:r>
              <a:rPr lang="en"/>
              <a:t>Аналог на мрежата за електроснабдяване</a:t>
            </a:r>
            <a:endParaRPr/>
          </a:p>
        </p:txBody>
      </p:sp>
      <p:sp>
        <p:nvSpPr>
          <p:cNvPr id="356" name="Google Shape;356;p4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 II</a:t>
            </a:r>
            <a:endParaRPr/>
          </a:p>
        </p:txBody>
      </p:sp>
      <p:pic>
        <p:nvPicPr>
          <p:cNvPr id="357" name="Google Shape;357;p42"/>
          <p:cNvPicPr preferRelativeResize="0"/>
          <p:nvPr/>
        </p:nvPicPr>
        <p:blipFill>
          <a:blip r:embed="rId3">
            <a:alphaModFix/>
          </a:blip>
          <a:stretch>
            <a:fillRect/>
          </a:stretch>
        </p:blipFill>
        <p:spPr>
          <a:xfrm>
            <a:off x="3154225" y="2219275"/>
            <a:ext cx="2708099" cy="2269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3"/>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е GRID III</a:t>
            </a:r>
            <a:endParaRPr/>
          </a:p>
        </p:txBody>
      </p:sp>
      <p:sp>
        <p:nvSpPr>
          <p:cNvPr id="363" name="Google Shape;363;p43"/>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Софтуер  или “GRID middleware” - дава достъп до хетерогенните ресурси на GRID с общ интерфейс</a:t>
            </a:r>
            <a:endParaRPr/>
          </a:p>
          <a:p>
            <a:pPr indent="-342900" lvl="1" marL="914400" rtl="0" algn="l">
              <a:spcBef>
                <a:spcPts val="0"/>
              </a:spcBef>
              <a:spcAft>
                <a:spcPts val="0"/>
              </a:spcAft>
              <a:buSzPts val="1800"/>
              <a:buChar char="•"/>
            </a:pPr>
            <a:r>
              <a:rPr lang="en"/>
              <a:t>CE (Computing Element) - достъп до изчислителни ресурси</a:t>
            </a:r>
            <a:endParaRPr/>
          </a:p>
          <a:p>
            <a:pPr indent="-342900" lvl="1" marL="914400" rtl="0" algn="l">
              <a:spcBef>
                <a:spcPts val="0"/>
              </a:spcBef>
              <a:spcAft>
                <a:spcPts val="0"/>
              </a:spcAft>
              <a:buSzPts val="1800"/>
              <a:buChar char="•"/>
            </a:pPr>
            <a:r>
              <a:rPr lang="en"/>
              <a:t>SE (Storage Element) - достъп до ресурси за съхранение на данни</a:t>
            </a:r>
            <a:endParaRPr/>
          </a:p>
          <a:p>
            <a:pPr indent="-361950" lvl="0" marL="457200" rtl="0" algn="l">
              <a:spcBef>
                <a:spcPts val="0"/>
              </a:spcBef>
              <a:spcAft>
                <a:spcPts val="0"/>
              </a:spcAft>
              <a:buSzPts val="2100"/>
              <a:buChar char="•"/>
            </a:pPr>
            <a:r>
              <a:rPr lang="en"/>
              <a:t>Потребителски достъп - идентификация и упълномощаване</a:t>
            </a:r>
            <a:endParaRPr/>
          </a:p>
          <a:p>
            <a:pPr indent="-342900" lvl="1" marL="914400" rtl="0" algn="l">
              <a:spcBef>
                <a:spcPts val="0"/>
              </a:spcBef>
              <a:spcAft>
                <a:spcPts val="0"/>
              </a:spcAft>
              <a:buSzPts val="1800"/>
              <a:buChar char="•"/>
            </a:pPr>
            <a:r>
              <a:rPr lang="en"/>
              <a:t>Няма как да дадем логин и парола на х10000 хора на х100 сайта</a:t>
            </a:r>
            <a:endParaRPr/>
          </a:p>
          <a:p>
            <a:pPr indent="-342900" lvl="1" marL="914400" rtl="0" algn="l">
              <a:spcBef>
                <a:spcPts val="0"/>
              </a:spcBef>
              <a:spcAft>
                <a:spcPts val="0"/>
              </a:spcAft>
              <a:buSzPts val="1800"/>
              <a:buChar char="•"/>
            </a:pPr>
            <a:r>
              <a:rPr lang="en"/>
              <a:t>Дигитални сертификати (x509-базирани)</a:t>
            </a:r>
            <a:endParaRPr/>
          </a:p>
          <a:p>
            <a:pPr indent="-323850" lvl="2" marL="1371600" rtl="0" algn="l">
              <a:spcBef>
                <a:spcPts val="0"/>
              </a:spcBef>
              <a:spcAft>
                <a:spcPts val="0"/>
              </a:spcAft>
              <a:buSzPts val="1500"/>
              <a:buChar char="•"/>
            </a:pPr>
            <a:r>
              <a:rPr lang="en"/>
              <a:t>Раздавани от сертифицирани “авторитетни източници” (certification authority)</a:t>
            </a:r>
            <a:endParaRPr/>
          </a:p>
          <a:p>
            <a:pPr indent="-323850" lvl="2" marL="1371600" rtl="0" algn="l">
              <a:spcBef>
                <a:spcPts val="0"/>
              </a:spcBef>
              <a:spcAft>
                <a:spcPts val="0"/>
              </a:spcAft>
              <a:buSzPts val="1500"/>
              <a:buChar char="•"/>
            </a:pPr>
            <a:r>
              <a:rPr lang="en"/>
              <a:t>Важи за всеки GRID сайт</a:t>
            </a:r>
            <a:endParaRPr/>
          </a:p>
          <a:p>
            <a:pPr indent="-323850" lvl="2" marL="1371600" rtl="0" algn="l">
              <a:spcBef>
                <a:spcPts val="0"/>
              </a:spcBef>
              <a:spcAft>
                <a:spcPts val="0"/>
              </a:spcAft>
              <a:buSzPts val="1500"/>
              <a:buChar char="•"/>
            </a:pPr>
            <a:r>
              <a:rPr lang="en"/>
              <a:t>Локално на сайта всеки сайт </a:t>
            </a:r>
            <a:r>
              <a:rPr lang="en"/>
              <a:t>съответства</a:t>
            </a:r>
            <a:r>
              <a:rPr lang="en"/>
              <a:t> на локален акаунт (и дефинира правата)</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pic>
        <p:nvPicPr>
          <p:cNvPr id="368" name="Google Shape;368;p44"/>
          <p:cNvPicPr preferRelativeResize="0"/>
          <p:nvPr/>
        </p:nvPicPr>
        <p:blipFill>
          <a:blip r:embed="rId3">
            <a:alphaModFix/>
          </a:blip>
          <a:stretch>
            <a:fillRect/>
          </a:stretch>
        </p:blipFill>
        <p:spPr>
          <a:xfrm>
            <a:off x="8505813" y="184213"/>
            <a:ext cx="638175" cy="4848225"/>
          </a:xfrm>
          <a:prstGeom prst="rect">
            <a:avLst/>
          </a:prstGeom>
          <a:noFill/>
          <a:ln>
            <a:noFill/>
          </a:ln>
        </p:spPr>
      </p:pic>
      <p:sp>
        <p:nvSpPr>
          <p:cNvPr id="369" name="Google Shape;369;p4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GRID-ове, GRID-ове..</a:t>
            </a:r>
            <a:endParaRPr/>
          </a:p>
        </p:txBody>
      </p:sp>
      <p:pic>
        <p:nvPicPr>
          <p:cNvPr id="370" name="Google Shape;370;p44"/>
          <p:cNvPicPr preferRelativeResize="0"/>
          <p:nvPr/>
        </p:nvPicPr>
        <p:blipFill>
          <a:blip r:embed="rId4">
            <a:alphaModFix/>
          </a:blip>
          <a:stretch>
            <a:fillRect/>
          </a:stretch>
        </p:blipFill>
        <p:spPr>
          <a:xfrm>
            <a:off x="1796600" y="2070163"/>
            <a:ext cx="1314450" cy="1076325"/>
          </a:xfrm>
          <a:prstGeom prst="rect">
            <a:avLst/>
          </a:prstGeom>
          <a:noFill/>
          <a:ln>
            <a:noFill/>
          </a:ln>
        </p:spPr>
      </p:pic>
      <p:pic>
        <p:nvPicPr>
          <p:cNvPr id="371" name="Google Shape;371;p44"/>
          <p:cNvPicPr preferRelativeResize="0"/>
          <p:nvPr/>
        </p:nvPicPr>
        <p:blipFill>
          <a:blip r:embed="rId5">
            <a:alphaModFix/>
          </a:blip>
          <a:stretch>
            <a:fillRect/>
          </a:stretch>
        </p:blipFill>
        <p:spPr>
          <a:xfrm>
            <a:off x="3263450" y="1170125"/>
            <a:ext cx="590550" cy="561975"/>
          </a:xfrm>
          <a:prstGeom prst="rect">
            <a:avLst/>
          </a:prstGeom>
          <a:noFill/>
          <a:ln>
            <a:noFill/>
          </a:ln>
        </p:spPr>
      </p:pic>
      <p:pic>
        <p:nvPicPr>
          <p:cNvPr id="372" name="Google Shape;372;p44"/>
          <p:cNvPicPr preferRelativeResize="0"/>
          <p:nvPr/>
        </p:nvPicPr>
        <p:blipFill>
          <a:blip r:embed="rId6">
            <a:alphaModFix/>
          </a:blip>
          <a:stretch>
            <a:fillRect/>
          </a:stretch>
        </p:blipFill>
        <p:spPr>
          <a:xfrm>
            <a:off x="4006400" y="1170125"/>
            <a:ext cx="533400" cy="504825"/>
          </a:xfrm>
          <a:prstGeom prst="rect">
            <a:avLst/>
          </a:prstGeom>
          <a:noFill/>
          <a:ln>
            <a:noFill/>
          </a:ln>
        </p:spPr>
      </p:pic>
      <p:pic>
        <p:nvPicPr>
          <p:cNvPr id="373" name="Google Shape;373;p44"/>
          <p:cNvPicPr preferRelativeResize="0"/>
          <p:nvPr/>
        </p:nvPicPr>
        <p:blipFill>
          <a:blip r:embed="rId7">
            <a:alphaModFix/>
          </a:blip>
          <a:stretch>
            <a:fillRect/>
          </a:stretch>
        </p:blipFill>
        <p:spPr>
          <a:xfrm>
            <a:off x="3263450" y="1884500"/>
            <a:ext cx="514350" cy="523875"/>
          </a:xfrm>
          <a:prstGeom prst="rect">
            <a:avLst/>
          </a:prstGeom>
          <a:noFill/>
          <a:ln>
            <a:noFill/>
          </a:ln>
        </p:spPr>
      </p:pic>
      <p:pic>
        <p:nvPicPr>
          <p:cNvPr id="374" name="Google Shape;374;p44"/>
          <p:cNvPicPr preferRelativeResize="0"/>
          <p:nvPr/>
        </p:nvPicPr>
        <p:blipFill>
          <a:blip r:embed="rId8">
            <a:alphaModFix/>
          </a:blip>
          <a:stretch>
            <a:fillRect/>
          </a:stretch>
        </p:blipFill>
        <p:spPr>
          <a:xfrm>
            <a:off x="4692200" y="1170125"/>
            <a:ext cx="838200" cy="476250"/>
          </a:xfrm>
          <a:prstGeom prst="rect">
            <a:avLst/>
          </a:prstGeom>
          <a:noFill/>
          <a:ln>
            <a:noFill/>
          </a:ln>
        </p:spPr>
      </p:pic>
      <p:pic>
        <p:nvPicPr>
          <p:cNvPr id="375" name="Google Shape;375;p44"/>
          <p:cNvPicPr preferRelativeResize="0"/>
          <p:nvPr/>
        </p:nvPicPr>
        <p:blipFill>
          <a:blip r:embed="rId9">
            <a:alphaModFix/>
          </a:blip>
          <a:stretch>
            <a:fillRect/>
          </a:stretch>
        </p:blipFill>
        <p:spPr>
          <a:xfrm>
            <a:off x="4006400" y="1827350"/>
            <a:ext cx="3905250" cy="609600"/>
          </a:xfrm>
          <a:prstGeom prst="rect">
            <a:avLst/>
          </a:prstGeom>
          <a:noFill/>
          <a:ln>
            <a:noFill/>
          </a:ln>
        </p:spPr>
      </p:pic>
      <p:pic>
        <p:nvPicPr>
          <p:cNvPr id="376" name="Google Shape;376;p44"/>
          <p:cNvPicPr preferRelativeResize="0"/>
          <p:nvPr/>
        </p:nvPicPr>
        <p:blipFill>
          <a:blip r:embed="rId10">
            <a:alphaModFix/>
          </a:blip>
          <a:stretch>
            <a:fillRect/>
          </a:stretch>
        </p:blipFill>
        <p:spPr>
          <a:xfrm>
            <a:off x="228600" y="3298888"/>
            <a:ext cx="1619250" cy="447675"/>
          </a:xfrm>
          <a:prstGeom prst="rect">
            <a:avLst/>
          </a:prstGeom>
          <a:noFill/>
          <a:ln>
            <a:noFill/>
          </a:ln>
        </p:spPr>
      </p:pic>
      <p:pic>
        <p:nvPicPr>
          <p:cNvPr id="377" name="Google Shape;377;p44"/>
          <p:cNvPicPr preferRelativeResize="0"/>
          <p:nvPr/>
        </p:nvPicPr>
        <p:blipFill>
          <a:blip r:embed="rId11">
            <a:alphaModFix/>
          </a:blip>
          <a:stretch>
            <a:fillRect/>
          </a:stretch>
        </p:blipFill>
        <p:spPr>
          <a:xfrm>
            <a:off x="3263450" y="2589350"/>
            <a:ext cx="723900" cy="561975"/>
          </a:xfrm>
          <a:prstGeom prst="rect">
            <a:avLst/>
          </a:prstGeom>
          <a:noFill/>
          <a:ln>
            <a:noFill/>
          </a:ln>
        </p:spPr>
      </p:pic>
      <p:pic>
        <p:nvPicPr>
          <p:cNvPr id="378" name="Google Shape;378;p44"/>
          <p:cNvPicPr preferRelativeResize="0"/>
          <p:nvPr/>
        </p:nvPicPr>
        <p:blipFill>
          <a:blip r:embed="rId12">
            <a:alphaModFix/>
          </a:blip>
          <a:stretch>
            <a:fillRect/>
          </a:stretch>
        </p:blipFill>
        <p:spPr>
          <a:xfrm>
            <a:off x="1924050" y="3303725"/>
            <a:ext cx="1762125" cy="695325"/>
          </a:xfrm>
          <a:prstGeom prst="rect">
            <a:avLst/>
          </a:prstGeom>
          <a:noFill/>
          <a:ln>
            <a:noFill/>
          </a:ln>
        </p:spPr>
      </p:pic>
      <p:pic>
        <p:nvPicPr>
          <p:cNvPr id="379" name="Google Shape;379;p44"/>
          <p:cNvPicPr preferRelativeResize="0"/>
          <p:nvPr/>
        </p:nvPicPr>
        <p:blipFill>
          <a:blip r:embed="rId13">
            <a:alphaModFix/>
          </a:blip>
          <a:stretch>
            <a:fillRect/>
          </a:stretch>
        </p:blipFill>
        <p:spPr>
          <a:xfrm>
            <a:off x="3838575" y="3303725"/>
            <a:ext cx="5153025" cy="724209"/>
          </a:xfrm>
          <a:prstGeom prst="rect">
            <a:avLst/>
          </a:prstGeom>
          <a:noFill/>
          <a:ln>
            <a:noFill/>
          </a:ln>
        </p:spPr>
      </p:pic>
      <p:pic>
        <p:nvPicPr>
          <p:cNvPr id="380" name="Google Shape;380;p44"/>
          <p:cNvPicPr preferRelativeResize="0"/>
          <p:nvPr/>
        </p:nvPicPr>
        <p:blipFill>
          <a:blip r:embed="rId14">
            <a:alphaModFix/>
          </a:blip>
          <a:stretch>
            <a:fillRect/>
          </a:stretch>
        </p:blipFill>
        <p:spPr>
          <a:xfrm>
            <a:off x="228600" y="4180334"/>
            <a:ext cx="1762945" cy="810766"/>
          </a:xfrm>
          <a:prstGeom prst="rect">
            <a:avLst/>
          </a:prstGeom>
          <a:noFill/>
          <a:ln>
            <a:noFill/>
          </a:ln>
        </p:spPr>
      </p:pic>
      <p:pic>
        <p:nvPicPr>
          <p:cNvPr id="381" name="Google Shape;381;p44"/>
          <p:cNvPicPr preferRelativeResize="0"/>
          <p:nvPr/>
        </p:nvPicPr>
        <p:blipFill>
          <a:blip r:embed="rId15">
            <a:alphaModFix/>
          </a:blip>
          <a:stretch>
            <a:fillRect/>
          </a:stretch>
        </p:blipFill>
        <p:spPr>
          <a:xfrm>
            <a:off x="2067745" y="4180334"/>
            <a:ext cx="933450" cy="361950"/>
          </a:xfrm>
          <a:prstGeom prst="rect">
            <a:avLst/>
          </a:prstGeom>
          <a:noFill/>
          <a:ln>
            <a:noFill/>
          </a:ln>
        </p:spPr>
      </p:pic>
      <p:pic>
        <p:nvPicPr>
          <p:cNvPr id="382" name="Google Shape;382;p44"/>
          <p:cNvPicPr preferRelativeResize="0"/>
          <p:nvPr/>
        </p:nvPicPr>
        <p:blipFill>
          <a:blip r:embed="rId16">
            <a:alphaModFix/>
          </a:blip>
          <a:stretch>
            <a:fillRect/>
          </a:stretch>
        </p:blipFill>
        <p:spPr>
          <a:xfrm>
            <a:off x="3153595" y="4180334"/>
            <a:ext cx="600075" cy="733425"/>
          </a:xfrm>
          <a:prstGeom prst="rect">
            <a:avLst/>
          </a:prstGeom>
          <a:noFill/>
          <a:ln>
            <a:noFill/>
          </a:ln>
        </p:spPr>
      </p:pic>
      <p:pic>
        <p:nvPicPr>
          <p:cNvPr id="383" name="Google Shape;383;p44"/>
          <p:cNvPicPr preferRelativeResize="0"/>
          <p:nvPr/>
        </p:nvPicPr>
        <p:blipFill>
          <a:blip r:embed="rId17">
            <a:alphaModFix/>
          </a:blip>
          <a:stretch>
            <a:fillRect/>
          </a:stretch>
        </p:blipFill>
        <p:spPr>
          <a:xfrm>
            <a:off x="3906070" y="4180334"/>
            <a:ext cx="476250" cy="514350"/>
          </a:xfrm>
          <a:prstGeom prst="rect">
            <a:avLst/>
          </a:prstGeom>
          <a:noFill/>
          <a:ln>
            <a:noFill/>
          </a:ln>
        </p:spPr>
      </p:pic>
      <p:pic>
        <p:nvPicPr>
          <p:cNvPr id="384" name="Google Shape;384;p44"/>
          <p:cNvPicPr preferRelativeResize="0"/>
          <p:nvPr/>
        </p:nvPicPr>
        <p:blipFill>
          <a:blip r:embed="rId18">
            <a:alphaModFix/>
          </a:blip>
          <a:stretch>
            <a:fillRect/>
          </a:stretch>
        </p:blipFill>
        <p:spPr>
          <a:xfrm>
            <a:off x="4534720" y="4180334"/>
            <a:ext cx="657225" cy="571500"/>
          </a:xfrm>
          <a:prstGeom prst="rect">
            <a:avLst/>
          </a:prstGeom>
          <a:noFill/>
          <a:ln>
            <a:noFill/>
          </a:ln>
        </p:spPr>
      </p:pic>
      <p:pic>
        <p:nvPicPr>
          <p:cNvPr id="385" name="Google Shape;385;p44"/>
          <p:cNvPicPr preferRelativeResize="0"/>
          <p:nvPr/>
        </p:nvPicPr>
        <p:blipFill>
          <a:blip r:embed="rId19">
            <a:alphaModFix/>
          </a:blip>
          <a:stretch>
            <a:fillRect/>
          </a:stretch>
        </p:blipFill>
        <p:spPr>
          <a:xfrm>
            <a:off x="4139750" y="2589350"/>
            <a:ext cx="914400" cy="304800"/>
          </a:xfrm>
          <a:prstGeom prst="rect">
            <a:avLst/>
          </a:prstGeom>
          <a:noFill/>
          <a:ln>
            <a:noFill/>
          </a:ln>
        </p:spPr>
      </p:pic>
      <p:pic>
        <p:nvPicPr>
          <p:cNvPr id="386" name="Google Shape;386;p44"/>
          <p:cNvPicPr preferRelativeResize="0"/>
          <p:nvPr/>
        </p:nvPicPr>
        <p:blipFill>
          <a:blip r:embed="rId20">
            <a:alphaModFix/>
          </a:blip>
          <a:stretch>
            <a:fillRect/>
          </a:stretch>
        </p:blipFill>
        <p:spPr>
          <a:xfrm>
            <a:off x="152400" y="1170125"/>
            <a:ext cx="1491800" cy="337922"/>
          </a:xfrm>
          <a:prstGeom prst="rect">
            <a:avLst/>
          </a:prstGeom>
          <a:noFill/>
          <a:ln>
            <a:noFill/>
          </a:ln>
        </p:spPr>
      </p:pic>
      <p:pic>
        <p:nvPicPr>
          <p:cNvPr id="387" name="Google Shape;387;p44"/>
          <p:cNvPicPr preferRelativeResize="0"/>
          <p:nvPr/>
        </p:nvPicPr>
        <p:blipFill>
          <a:blip r:embed="rId21">
            <a:alphaModFix/>
          </a:blip>
          <a:stretch>
            <a:fillRect/>
          </a:stretch>
        </p:blipFill>
        <p:spPr>
          <a:xfrm>
            <a:off x="5206550" y="2589350"/>
            <a:ext cx="942975" cy="533400"/>
          </a:xfrm>
          <a:prstGeom prst="rect">
            <a:avLst/>
          </a:prstGeom>
          <a:noFill/>
          <a:ln>
            <a:noFill/>
          </a:ln>
        </p:spPr>
      </p:pic>
      <p:pic>
        <p:nvPicPr>
          <p:cNvPr id="388" name="Google Shape;388;p44"/>
          <p:cNvPicPr preferRelativeResize="0"/>
          <p:nvPr/>
        </p:nvPicPr>
        <p:blipFill>
          <a:blip r:embed="rId22">
            <a:alphaModFix/>
          </a:blip>
          <a:stretch>
            <a:fillRect/>
          </a:stretch>
        </p:blipFill>
        <p:spPr>
          <a:xfrm>
            <a:off x="228600" y="152400"/>
            <a:ext cx="244579" cy="140225"/>
          </a:xfrm>
          <a:prstGeom prst="rect">
            <a:avLst/>
          </a:prstGeom>
          <a:noFill/>
          <a:ln>
            <a:noFill/>
          </a:ln>
        </p:spPr>
      </p:pic>
      <p:pic>
        <p:nvPicPr>
          <p:cNvPr id="389" name="Google Shape;389;p44"/>
          <p:cNvPicPr preferRelativeResize="0"/>
          <p:nvPr/>
        </p:nvPicPr>
        <p:blipFill>
          <a:blip r:embed="rId23">
            <a:alphaModFix/>
          </a:blip>
          <a:stretch>
            <a:fillRect/>
          </a:stretch>
        </p:blipFill>
        <p:spPr>
          <a:xfrm>
            <a:off x="152400" y="1660447"/>
            <a:ext cx="1057275" cy="600075"/>
          </a:xfrm>
          <a:prstGeom prst="rect">
            <a:avLst/>
          </a:prstGeom>
          <a:noFill/>
          <a:ln>
            <a:noFill/>
          </a:ln>
        </p:spPr>
      </p:pic>
      <p:pic>
        <p:nvPicPr>
          <p:cNvPr id="390" name="Google Shape;390;p44"/>
          <p:cNvPicPr preferRelativeResize="0"/>
          <p:nvPr/>
        </p:nvPicPr>
        <p:blipFill>
          <a:blip r:embed="rId24">
            <a:alphaModFix/>
          </a:blip>
          <a:stretch>
            <a:fillRect/>
          </a:stretch>
        </p:blipFill>
        <p:spPr>
          <a:xfrm>
            <a:off x="8064050" y="1170125"/>
            <a:ext cx="866775" cy="933450"/>
          </a:xfrm>
          <a:prstGeom prst="rect">
            <a:avLst/>
          </a:prstGeom>
          <a:noFill/>
          <a:ln>
            <a:noFill/>
          </a:ln>
        </p:spPr>
      </p:pic>
      <p:pic>
        <p:nvPicPr>
          <p:cNvPr id="391" name="Google Shape;391;p44"/>
          <p:cNvPicPr preferRelativeResize="0"/>
          <p:nvPr/>
        </p:nvPicPr>
        <p:blipFill>
          <a:blip r:embed="rId25">
            <a:alphaModFix/>
          </a:blip>
          <a:stretch>
            <a:fillRect/>
          </a:stretch>
        </p:blipFill>
        <p:spPr>
          <a:xfrm>
            <a:off x="6301925" y="2589350"/>
            <a:ext cx="520653" cy="561975"/>
          </a:xfrm>
          <a:prstGeom prst="rect">
            <a:avLst/>
          </a:prstGeom>
          <a:noFill/>
          <a:ln>
            <a:noFill/>
          </a:ln>
        </p:spPr>
      </p:pic>
      <p:pic>
        <p:nvPicPr>
          <p:cNvPr id="392" name="Google Shape;392;p44"/>
          <p:cNvPicPr preferRelativeResize="0"/>
          <p:nvPr/>
        </p:nvPicPr>
        <p:blipFill>
          <a:blip r:embed="rId26">
            <a:alphaModFix/>
          </a:blip>
          <a:stretch>
            <a:fillRect/>
          </a:stretch>
        </p:blipFill>
        <p:spPr>
          <a:xfrm>
            <a:off x="6223425" y="152388"/>
            <a:ext cx="1771650" cy="1076325"/>
          </a:xfrm>
          <a:prstGeom prst="rect">
            <a:avLst/>
          </a:prstGeom>
          <a:noFill/>
          <a:ln>
            <a:noFill/>
          </a:ln>
        </p:spPr>
      </p:pic>
      <p:pic>
        <p:nvPicPr>
          <p:cNvPr id="393" name="Google Shape;393;p44"/>
          <p:cNvPicPr preferRelativeResize="0"/>
          <p:nvPr/>
        </p:nvPicPr>
        <p:blipFill>
          <a:blip r:embed="rId27">
            <a:alphaModFix/>
          </a:blip>
          <a:stretch>
            <a:fillRect/>
          </a:stretch>
        </p:blipFill>
        <p:spPr>
          <a:xfrm>
            <a:off x="6974978" y="2589350"/>
            <a:ext cx="729049" cy="561975"/>
          </a:xfrm>
          <a:prstGeom prst="rect">
            <a:avLst/>
          </a:prstGeom>
          <a:noFill/>
          <a:ln>
            <a:noFill/>
          </a:ln>
        </p:spPr>
      </p:pic>
      <p:pic>
        <p:nvPicPr>
          <p:cNvPr id="394" name="Google Shape;394;p44"/>
          <p:cNvPicPr preferRelativeResize="0"/>
          <p:nvPr/>
        </p:nvPicPr>
        <p:blipFill>
          <a:blip r:embed="rId28">
            <a:alphaModFix/>
          </a:blip>
          <a:stretch>
            <a:fillRect/>
          </a:stretch>
        </p:blipFill>
        <p:spPr>
          <a:xfrm>
            <a:off x="228600" y="2412922"/>
            <a:ext cx="1038225" cy="714375"/>
          </a:xfrm>
          <a:prstGeom prst="rect">
            <a:avLst/>
          </a:prstGeom>
          <a:noFill/>
          <a:ln>
            <a:noFill/>
          </a:ln>
        </p:spPr>
      </p:pic>
      <p:pic>
        <p:nvPicPr>
          <p:cNvPr id="395" name="Google Shape;395;p44"/>
          <p:cNvPicPr preferRelativeResize="0"/>
          <p:nvPr/>
        </p:nvPicPr>
        <p:blipFill>
          <a:blip r:embed="rId29">
            <a:alphaModFix/>
          </a:blip>
          <a:stretch>
            <a:fillRect/>
          </a:stretch>
        </p:blipFill>
        <p:spPr>
          <a:xfrm>
            <a:off x="1796600" y="1170125"/>
            <a:ext cx="590550" cy="581025"/>
          </a:xfrm>
          <a:prstGeom prst="rect">
            <a:avLst/>
          </a:prstGeom>
          <a:noFill/>
          <a:ln>
            <a:noFill/>
          </a:ln>
        </p:spPr>
      </p:pic>
      <p:pic>
        <p:nvPicPr>
          <p:cNvPr id="396" name="Google Shape;396;p44"/>
          <p:cNvPicPr preferRelativeResize="0"/>
          <p:nvPr/>
        </p:nvPicPr>
        <p:blipFill>
          <a:blip r:embed="rId30">
            <a:alphaModFix/>
          </a:blip>
          <a:stretch>
            <a:fillRect/>
          </a:stretch>
        </p:blipFill>
        <p:spPr>
          <a:xfrm>
            <a:off x="8064050" y="2255975"/>
            <a:ext cx="885825" cy="876300"/>
          </a:xfrm>
          <a:prstGeom prst="rect">
            <a:avLst/>
          </a:prstGeom>
          <a:noFill/>
          <a:ln>
            <a:noFill/>
          </a:ln>
        </p:spPr>
      </p:pic>
      <p:pic>
        <p:nvPicPr>
          <p:cNvPr id="397" name="Google Shape;397;p44"/>
          <p:cNvPicPr preferRelativeResize="0"/>
          <p:nvPr/>
        </p:nvPicPr>
        <p:blipFill>
          <a:blip r:embed="rId31">
            <a:alphaModFix/>
          </a:blip>
          <a:stretch>
            <a:fillRect/>
          </a:stretch>
        </p:blipFill>
        <p:spPr>
          <a:xfrm>
            <a:off x="2539550" y="1170125"/>
            <a:ext cx="571500" cy="571500"/>
          </a:xfrm>
          <a:prstGeom prst="rect">
            <a:avLst/>
          </a:prstGeom>
          <a:noFill/>
          <a:ln>
            <a:noFill/>
          </a:ln>
        </p:spPr>
      </p:pic>
      <p:pic>
        <p:nvPicPr>
          <p:cNvPr id="398" name="Google Shape;398;p44"/>
          <p:cNvPicPr preferRelativeResize="0"/>
          <p:nvPr/>
        </p:nvPicPr>
        <p:blipFill>
          <a:blip r:embed="rId32">
            <a:alphaModFix/>
          </a:blip>
          <a:stretch>
            <a:fillRect/>
          </a:stretch>
        </p:blipFill>
        <p:spPr>
          <a:xfrm>
            <a:off x="8277213" y="4290238"/>
            <a:ext cx="714375" cy="733425"/>
          </a:xfrm>
          <a:prstGeom prst="rect">
            <a:avLst/>
          </a:prstGeom>
          <a:noFill/>
          <a:ln>
            <a:noFill/>
          </a:ln>
        </p:spPr>
      </p:pic>
      <p:pic>
        <p:nvPicPr>
          <p:cNvPr id="399" name="Google Shape;399;p44"/>
          <p:cNvPicPr preferRelativeResize="0"/>
          <p:nvPr/>
        </p:nvPicPr>
        <p:blipFill>
          <a:blip r:embed="rId33">
            <a:alphaModFix/>
          </a:blip>
          <a:stretch>
            <a:fillRect/>
          </a:stretch>
        </p:blipFill>
        <p:spPr>
          <a:xfrm>
            <a:off x="7064150" y="1275625"/>
            <a:ext cx="895350" cy="504825"/>
          </a:xfrm>
          <a:prstGeom prst="rect">
            <a:avLst/>
          </a:prstGeom>
          <a:noFill/>
          <a:ln>
            <a:noFill/>
          </a:ln>
        </p:spPr>
      </p:pic>
      <p:pic>
        <p:nvPicPr>
          <p:cNvPr id="400" name="Google Shape;400;p44"/>
          <p:cNvPicPr preferRelativeResize="0"/>
          <p:nvPr/>
        </p:nvPicPr>
        <p:blipFill>
          <a:blip r:embed="rId34">
            <a:alphaModFix/>
          </a:blip>
          <a:stretch>
            <a:fillRect/>
          </a:stretch>
        </p:blipFill>
        <p:spPr>
          <a:xfrm>
            <a:off x="5268150" y="1127988"/>
            <a:ext cx="1733550" cy="647700"/>
          </a:xfrm>
          <a:prstGeom prst="rect">
            <a:avLst/>
          </a:prstGeom>
          <a:noFill/>
          <a:ln>
            <a:noFill/>
          </a:ln>
        </p:spPr>
      </p:pic>
      <p:pic>
        <p:nvPicPr>
          <p:cNvPr id="401" name="Google Shape;401;p44"/>
          <p:cNvPicPr preferRelativeResize="0"/>
          <p:nvPr/>
        </p:nvPicPr>
        <p:blipFill>
          <a:blip r:embed="rId35">
            <a:alphaModFix/>
          </a:blip>
          <a:stretch>
            <a:fillRect/>
          </a:stretch>
        </p:blipFill>
        <p:spPr>
          <a:xfrm>
            <a:off x="7331563" y="4580363"/>
            <a:ext cx="847725" cy="466725"/>
          </a:xfrm>
          <a:prstGeom prst="rect">
            <a:avLst/>
          </a:prstGeom>
          <a:noFill/>
          <a:ln>
            <a:noFill/>
          </a:ln>
        </p:spPr>
      </p:pic>
      <p:pic>
        <p:nvPicPr>
          <p:cNvPr id="402" name="Google Shape;402;p44"/>
          <p:cNvPicPr preferRelativeResize="0"/>
          <p:nvPr/>
        </p:nvPicPr>
        <p:blipFill>
          <a:blip r:embed="rId36">
            <a:alphaModFix/>
          </a:blip>
          <a:stretch>
            <a:fillRect/>
          </a:stretch>
        </p:blipFill>
        <p:spPr>
          <a:xfrm>
            <a:off x="665013" y="55813"/>
            <a:ext cx="1552575" cy="333375"/>
          </a:xfrm>
          <a:prstGeom prst="rect">
            <a:avLst/>
          </a:prstGeom>
          <a:noFill/>
          <a:ln>
            <a:noFill/>
          </a:ln>
        </p:spPr>
      </p:pic>
      <p:pic>
        <p:nvPicPr>
          <p:cNvPr id="403" name="Google Shape;403;p44"/>
          <p:cNvPicPr preferRelativeResize="0"/>
          <p:nvPr/>
        </p:nvPicPr>
        <p:blipFill>
          <a:blip r:embed="rId37">
            <a:alphaModFix/>
          </a:blip>
          <a:stretch>
            <a:fillRect/>
          </a:stretch>
        </p:blipFill>
        <p:spPr>
          <a:xfrm>
            <a:off x="1295400" y="1660450"/>
            <a:ext cx="628650" cy="647700"/>
          </a:xfrm>
          <a:prstGeom prst="rect">
            <a:avLst/>
          </a:prstGeom>
          <a:noFill/>
          <a:ln>
            <a:noFill/>
          </a:ln>
        </p:spPr>
      </p:pic>
      <p:pic>
        <p:nvPicPr>
          <p:cNvPr id="404" name="Google Shape;404;p44"/>
          <p:cNvPicPr preferRelativeResize="0"/>
          <p:nvPr/>
        </p:nvPicPr>
        <p:blipFill>
          <a:blip r:embed="rId38">
            <a:alphaModFix/>
          </a:blip>
          <a:stretch>
            <a:fillRect/>
          </a:stretch>
        </p:blipFill>
        <p:spPr>
          <a:xfrm>
            <a:off x="1162863" y="3746563"/>
            <a:ext cx="752475" cy="809625"/>
          </a:xfrm>
          <a:prstGeom prst="rect">
            <a:avLst/>
          </a:prstGeom>
          <a:noFill/>
          <a:ln>
            <a:noFill/>
          </a:ln>
        </p:spPr>
      </p:pic>
      <p:pic>
        <p:nvPicPr>
          <p:cNvPr id="405" name="Google Shape;405;p44"/>
          <p:cNvPicPr preferRelativeResize="0"/>
          <p:nvPr/>
        </p:nvPicPr>
        <p:blipFill>
          <a:blip r:embed="rId39">
            <a:alphaModFix/>
          </a:blip>
          <a:stretch>
            <a:fillRect/>
          </a:stretch>
        </p:blipFill>
        <p:spPr>
          <a:xfrm>
            <a:off x="6373038" y="4410063"/>
            <a:ext cx="1047750" cy="733425"/>
          </a:xfrm>
          <a:prstGeom prst="rect">
            <a:avLst/>
          </a:prstGeom>
          <a:noFill/>
          <a:ln>
            <a:noFill/>
          </a:ln>
        </p:spPr>
      </p:pic>
      <p:pic>
        <p:nvPicPr>
          <p:cNvPr id="406" name="Google Shape;406;p44"/>
          <p:cNvPicPr preferRelativeResize="0"/>
          <p:nvPr/>
        </p:nvPicPr>
        <p:blipFill>
          <a:blip r:embed="rId40">
            <a:alphaModFix/>
          </a:blip>
          <a:stretch>
            <a:fillRect/>
          </a:stretch>
        </p:blipFill>
        <p:spPr>
          <a:xfrm>
            <a:off x="5344345" y="4180334"/>
            <a:ext cx="3095625" cy="4000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4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WLCG (The Worldwide Computing GRID)</a:t>
            </a:r>
            <a:endParaRPr/>
          </a:p>
        </p:txBody>
      </p:sp>
      <p:sp>
        <p:nvSpPr>
          <p:cNvPr id="412" name="Google Shape;412;p45"/>
          <p:cNvSpPr txBox="1"/>
          <p:nvPr>
            <p:ph idx="1" type="body"/>
          </p:nvPr>
        </p:nvSpPr>
        <p:spPr>
          <a:xfrm>
            <a:off x="4677900" y="1762075"/>
            <a:ext cx="4154400" cy="22158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lang="en" sz="1400"/>
              <a:t>Участващи GRID-ове:</a:t>
            </a:r>
            <a:endParaRPr sz="1400"/>
          </a:p>
          <a:p>
            <a:pPr indent="-317500" lvl="0" marL="457200" rtl="0" algn="l">
              <a:spcBef>
                <a:spcPts val="800"/>
              </a:spcBef>
              <a:spcAft>
                <a:spcPts val="0"/>
              </a:spcAft>
              <a:buSzPts val="1400"/>
              <a:buChar char="•"/>
            </a:pPr>
            <a:r>
              <a:rPr lang="en" sz="1400"/>
              <a:t>EGI (European GRID Infrastructure) - Европейска GRID инфрастриктура</a:t>
            </a:r>
            <a:endParaRPr sz="1400"/>
          </a:p>
          <a:p>
            <a:pPr indent="0" lvl="0" marL="457200" rtl="0" algn="l">
              <a:spcBef>
                <a:spcPts val="800"/>
              </a:spcBef>
              <a:spcAft>
                <a:spcPts val="0"/>
              </a:spcAft>
              <a:buNone/>
            </a:pPr>
            <a:r>
              <a:t/>
            </a:r>
            <a:endParaRPr sz="600"/>
          </a:p>
          <a:p>
            <a:pPr indent="-317500" lvl="0" marL="457200" rtl="0" algn="l">
              <a:spcBef>
                <a:spcPts val="800"/>
              </a:spcBef>
              <a:spcAft>
                <a:spcPts val="0"/>
              </a:spcAft>
              <a:buSzPts val="1400"/>
              <a:buChar char="•"/>
            </a:pPr>
            <a:r>
              <a:rPr lang="en" sz="1400"/>
              <a:t>OSG (Open Science Grid) - GRID за общодостъпна наука (САЩ)</a:t>
            </a:r>
            <a:endParaRPr sz="1400"/>
          </a:p>
          <a:p>
            <a:pPr indent="0" lvl="0" marL="457200" rtl="0" algn="l">
              <a:spcBef>
                <a:spcPts val="800"/>
              </a:spcBef>
              <a:spcAft>
                <a:spcPts val="0"/>
              </a:spcAft>
              <a:buNone/>
            </a:pPr>
            <a:r>
              <a:t/>
            </a:r>
            <a:endParaRPr sz="600"/>
          </a:p>
          <a:p>
            <a:pPr indent="-317500" lvl="0" marL="457200" rtl="0" algn="l">
              <a:spcBef>
                <a:spcPts val="800"/>
              </a:spcBef>
              <a:spcAft>
                <a:spcPts val="0"/>
              </a:spcAft>
              <a:buSzPts val="1400"/>
              <a:buChar char="•"/>
            </a:pPr>
            <a:r>
              <a:rPr lang="en" sz="1400"/>
              <a:t>NDGF (Nordic Data Grid Facility) - Скандинавски GRID</a:t>
            </a:r>
            <a:endParaRPr sz="1400"/>
          </a:p>
        </p:txBody>
      </p:sp>
      <p:pic>
        <p:nvPicPr>
          <p:cNvPr id="413" name="Google Shape;413;p45"/>
          <p:cNvPicPr preferRelativeResize="0"/>
          <p:nvPr/>
        </p:nvPicPr>
        <p:blipFill>
          <a:blip r:embed="rId3">
            <a:alphaModFix/>
          </a:blip>
          <a:stretch>
            <a:fillRect/>
          </a:stretch>
        </p:blipFill>
        <p:spPr>
          <a:xfrm>
            <a:off x="-578175" y="1231575"/>
            <a:ext cx="6172200" cy="3390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От ATLAS до научна публикация </a:t>
            </a:r>
            <a:endParaRPr/>
          </a:p>
        </p:txBody>
      </p:sp>
      <p:pic>
        <p:nvPicPr>
          <p:cNvPr id="102" name="Google Shape;102;p19"/>
          <p:cNvPicPr preferRelativeResize="0"/>
          <p:nvPr/>
        </p:nvPicPr>
        <p:blipFill>
          <a:blip r:embed="rId3">
            <a:alphaModFix/>
          </a:blip>
          <a:stretch>
            <a:fillRect/>
          </a:stretch>
        </p:blipFill>
        <p:spPr>
          <a:xfrm>
            <a:off x="348075" y="1152525"/>
            <a:ext cx="3796774" cy="2005250"/>
          </a:xfrm>
          <a:prstGeom prst="rect">
            <a:avLst/>
          </a:prstGeom>
          <a:noFill/>
          <a:ln>
            <a:noFill/>
          </a:ln>
        </p:spPr>
      </p:pic>
      <p:pic>
        <p:nvPicPr>
          <p:cNvPr id="103" name="Google Shape;103;p19"/>
          <p:cNvPicPr preferRelativeResize="0"/>
          <p:nvPr/>
        </p:nvPicPr>
        <p:blipFill>
          <a:blip r:embed="rId4">
            <a:alphaModFix/>
          </a:blip>
          <a:stretch>
            <a:fillRect/>
          </a:stretch>
        </p:blipFill>
        <p:spPr>
          <a:xfrm>
            <a:off x="6129022" y="1447075"/>
            <a:ext cx="2546024" cy="3289024"/>
          </a:xfrm>
          <a:prstGeom prst="rect">
            <a:avLst/>
          </a:prstGeom>
          <a:noFill/>
          <a:ln>
            <a:noFill/>
          </a:ln>
        </p:spPr>
      </p:pic>
      <p:sp>
        <p:nvSpPr>
          <p:cNvPr id="104" name="Google Shape;104;p19"/>
          <p:cNvSpPr/>
          <p:nvPr/>
        </p:nvSpPr>
        <p:spPr>
          <a:xfrm flipH="1" rot="10800000">
            <a:off x="2249275" y="3517950"/>
            <a:ext cx="2478300" cy="831900"/>
          </a:xfrm>
          <a:prstGeom prst="bentArrow">
            <a:avLst>
              <a:gd fmla="val 25000" name="adj1"/>
              <a:gd fmla="val 25000" name="adj2"/>
              <a:gd fmla="val 25000" name="adj3"/>
              <a:gd fmla="val 43750" name="adj4"/>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105" name="Google Shape;105;p19"/>
          <p:cNvSpPr txBox="1"/>
          <p:nvPr/>
        </p:nvSpPr>
        <p:spPr>
          <a:xfrm>
            <a:off x="2877325" y="3254950"/>
            <a:ext cx="12222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073763"/>
                </a:solidFill>
              </a:rPr>
              <a:t>Как?</a:t>
            </a:r>
            <a:endParaRPr b="1" sz="3000">
              <a:solidFill>
                <a:srgbClr val="073763"/>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ATLAS Сайт</a:t>
            </a:r>
            <a:endParaRPr/>
          </a:p>
        </p:txBody>
      </p:sp>
      <p:sp>
        <p:nvSpPr>
          <p:cNvPr id="419" name="Google Shape;419;p46"/>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Всеки сайт (обикновено) се състои от ресурси за съхранение на данни + изчислителни мощности</a:t>
            </a:r>
            <a:endParaRPr/>
          </a:p>
          <a:p>
            <a:pPr indent="-342900" lvl="1" marL="914400" rtl="0" algn="l">
              <a:spcBef>
                <a:spcPts val="0"/>
              </a:spcBef>
              <a:spcAft>
                <a:spcPts val="0"/>
              </a:spcAft>
              <a:buSzPts val="1800"/>
              <a:buChar char="•"/>
            </a:pPr>
            <a:r>
              <a:rPr lang="en"/>
              <a:t>Squid proxy cache - за </a:t>
            </a:r>
            <a:r>
              <a:rPr lang="en"/>
              <a:t>разпространяване</a:t>
            </a:r>
            <a:r>
              <a:rPr lang="en"/>
              <a:t> на софтуера и “detector conditions” база данни</a:t>
            </a:r>
            <a:endParaRPr/>
          </a:p>
          <a:p>
            <a:pPr indent="0" lvl="0" marL="914400" rtl="0" algn="l">
              <a:spcBef>
                <a:spcPts val="800"/>
              </a:spcBef>
              <a:spcAft>
                <a:spcPts val="0"/>
              </a:spcAft>
              <a:buNone/>
            </a:pPr>
            <a:r>
              <a:t/>
            </a:r>
            <a:endParaRPr sz="600"/>
          </a:p>
          <a:p>
            <a:pPr indent="-361950" lvl="0" marL="457200" rtl="0" algn="l">
              <a:spcBef>
                <a:spcPts val="800"/>
              </a:spcBef>
              <a:spcAft>
                <a:spcPts val="0"/>
              </a:spcAft>
              <a:buSzPts val="2100"/>
              <a:buChar char="•"/>
            </a:pPr>
            <a:r>
              <a:rPr lang="en"/>
              <a:t>Нива:</a:t>
            </a:r>
            <a:endParaRPr/>
          </a:p>
          <a:p>
            <a:pPr indent="-342900" lvl="1" marL="914400" rtl="0" algn="l">
              <a:spcBef>
                <a:spcPts val="0"/>
              </a:spcBef>
              <a:spcAft>
                <a:spcPts val="0"/>
              </a:spcAft>
              <a:buSzPts val="1800"/>
              <a:buChar char="•"/>
            </a:pPr>
            <a:r>
              <a:rPr lang="en"/>
              <a:t>Ниво-0 (ЦЕРН)</a:t>
            </a:r>
            <a:endParaRPr/>
          </a:p>
          <a:p>
            <a:pPr indent="-342900" lvl="1" marL="914400" rtl="0" algn="l">
              <a:spcBef>
                <a:spcPts val="0"/>
              </a:spcBef>
              <a:spcAft>
                <a:spcPts val="0"/>
              </a:spcAft>
              <a:buSzPts val="1800"/>
              <a:buChar char="•"/>
            </a:pPr>
            <a:r>
              <a:rPr lang="en"/>
              <a:t>Ниво-1 - Лентови носители + някои услуги (FTS))</a:t>
            </a:r>
            <a:endParaRPr/>
          </a:p>
          <a:p>
            <a:pPr indent="-342900" lvl="1" marL="914400" rtl="0" algn="l">
              <a:spcBef>
                <a:spcPts val="0"/>
              </a:spcBef>
              <a:spcAft>
                <a:spcPts val="0"/>
              </a:spcAft>
              <a:buSzPts val="1800"/>
              <a:buChar char="•"/>
            </a:pPr>
            <a:r>
              <a:rPr lang="en"/>
              <a:t>Ниво-2 - Сайтове с подписан “договор” (</a:t>
            </a:r>
            <a:r>
              <a:rPr lang="en"/>
              <a:t>Memorandum</a:t>
            </a:r>
            <a:r>
              <a:rPr lang="en"/>
              <a:t> of Understanding - MoU)</a:t>
            </a:r>
            <a:endParaRPr/>
          </a:p>
          <a:p>
            <a:pPr indent="-342900" lvl="1" marL="914400" rtl="0" algn="l">
              <a:spcBef>
                <a:spcPts val="0"/>
              </a:spcBef>
              <a:spcAft>
                <a:spcPts val="0"/>
              </a:spcAft>
              <a:buSzPts val="1800"/>
              <a:buChar char="•"/>
            </a:pPr>
            <a:r>
              <a:rPr lang="en"/>
              <a:t>Ниво-3 - Непостоянни ресурси</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47"/>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ATLAS Облак</a:t>
            </a:r>
            <a:endParaRPr/>
          </a:p>
        </p:txBody>
      </p:sp>
      <p:sp>
        <p:nvSpPr>
          <p:cNvPr id="425" name="Google Shape;425;p47"/>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55600" lvl="0" marL="457200" rtl="0" algn="l">
              <a:spcBef>
                <a:spcPts val="800"/>
              </a:spcBef>
              <a:spcAft>
                <a:spcPts val="0"/>
              </a:spcAft>
              <a:buSzPts val="2000"/>
              <a:buChar char="•"/>
            </a:pPr>
            <a:r>
              <a:rPr lang="en" sz="2000"/>
              <a:t>Няма нищо общо с “облачни изчисления” (AWS, Google Cloud, и т.н.)</a:t>
            </a:r>
            <a:endParaRPr sz="2000"/>
          </a:p>
          <a:p>
            <a:pPr indent="-355600" lvl="0" marL="457200" rtl="0" algn="l">
              <a:spcBef>
                <a:spcPts val="0"/>
              </a:spcBef>
              <a:spcAft>
                <a:spcPts val="0"/>
              </a:spcAft>
              <a:buSzPts val="2000"/>
              <a:buChar char="•"/>
            </a:pPr>
            <a:r>
              <a:rPr lang="en" sz="2000"/>
              <a:t>Логическа група от сайтове</a:t>
            </a:r>
            <a:endParaRPr sz="2000"/>
          </a:p>
          <a:p>
            <a:pPr indent="-330200" lvl="1" marL="914400" rtl="0" algn="l">
              <a:spcBef>
                <a:spcPts val="0"/>
              </a:spcBef>
              <a:spcAft>
                <a:spcPts val="0"/>
              </a:spcAft>
              <a:buSzPts val="1600"/>
              <a:buChar char="•"/>
            </a:pPr>
            <a:r>
              <a:rPr lang="en" sz="1600"/>
              <a:t>Един сайт от ниво-1 и няколко ниво-2 и ниво-3</a:t>
            </a:r>
            <a:endParaRPr sz="1600"/>
          </a:p>
          <a:p>
            <a:pPr indent="-330200" lvl="1" marL="914400" rtl="0" algn="l">
              <a:spcBef>
                <a:spcPts val="0"/>
              </a:spcBef>
              <a:spcAft>
                <a:spcPts val="0"/>
              </a:spcAft>
              <a:buSzPts val="1600"/>
              <a:buChar char="•"/>
            </a:pPr>
            <a:r>
              <a:rPr lang="en" sz="1600"/>
              <a:t>Или в един географски регион, или от един източник на финансиране</a:t>
            </a:r>
            <a:endParaRPr sz="1600"/>
          </a:p>
          <a:p>
            <a:pPr indent="-355600" lvl="0" marL="457200" rtl="0" algn="l">
              <a:spcBef>
                <a:spcPts val="0"/>
              </a:spcBef>
              <a:spcAft>
                <a:spcPts val="0"/>
              </a:spcAft>
              <a:buSzPts val="2000"/>
              <a:buChar char="•"/>
            </a:pPr>
            <a:r>
              <a:rPr lang="en" sz="2000"/>
              <a:t>Поддръжката е предоставена от екипите на отделните облаци</a:t>
            </a:r>
            <a:endParaRPr sz="2000"/>
          </a:p>
          <a:p>
            <a:pPr indent="-330200" lvl="1" marL="914400" rtl="0" algn="l">
              <a:spcBef>
                <a:spcPts val="0"/>
              </a:spcBef>
              <a:spcAft>
                <a:spcPts val="0"/>
              </a:spcAft>
              <a:buSzPts val="1600"/>
              <a:buChar char="•"/>
            </a:pPr>
            <a:r>
              <a:rPr lang="en" sz="1600"/>
              <a:t>Близо до сайтовете и техните проблеми</a:t>
            </a:r>
            <a:endParaRPr sz="1600"/>
          </a:p>
          <a:p>
            <a:pPr indent="-330200" lvl="1" marL="914400" rtl="0" algn="l">
              <a:spcBef>
                <a:spcPts val="0"/>
              </a:spcBef>
              <a:spcAft>
                <a:spcPts val="0"/>
              </a:spcAft>
              <a:buSzPts val="1600"/>
              <a:buChar char="•"/>
            </a:pPr>
            <a:r>
              <a:rPr lang="en" sz="1600"/>
              <a:t>Най-често - на същия език</a:t>
            </a:r>
            <a:endParaRPr sz="1600"/>
          </a:p>
          <a:p>
            <a:pPr indent="-355600" lvl="0" marL="457200" rtl="0" algn="l">
              <a:spcBef>
                <a:spcPts val="0"/>
              </a:spcBef>
              <a:spcAft>
                <a:spcPts val="0"/>
              </a:spcAft>
              <a:buSzPts val="2000"/>
              <a:buChar char="•"/>
            </a:pPr>
            <a:r>
              <a:rPr lang="en" sz="2000"/>
              <a:t>Остаряла концепция</a:t>
            </a:r>
            <a:endParaRPr sz="2000"/>
          </a:p>
          <a:p>
            <a:pPr indent="-330200" lvl="1" marL="914400" rtl="0" algn="l">
              <a:spcBef>
                <a:spcPts val="0"/>
              </a:spcBef>
              <a:spcAft>
                <a:spcPts val="0"/>
              </a:spcAft>
              <a:buSzPts val="1600"/>
              <a:buChar char="•"/>
            </a:pPr>
            <a:r>
              <a:rPr lang="en" sz="1600"/>
              <a:t>Диктувана от ограничения в </a:t>
            </a:r>
            <a:r>
              <a:rPr lang="en" sz="1600"/>
              <a:t>мрежовите</a:t>
            </a:r>
            <a:r>
              <a:rPr lang="en" sz="1600"/>
              <a:t> скорости</a:t>
            </a:r>
            <a:endParaRPr sz="1600"/>
          </a:p>
          <a:p>
            <a:pPr indent="-330200" lvl="1" marL="914400" rtl="0" algn="l">
              <a:spcBef>
                <a:spcPts val="0"/>
              </a:spcBef>
              <a:spcAft>
                <a:spcPts val="0"/>
              </a:spcAft>
              <a:buSzPts val="1600"/>
              <a:buChar char="•"/>
            </a:pPr>
            <a:r>
              <a:rPr lang="en" sz="1600"/>
              <a:t>Все още се използва донякъде - поддръжка. </a:t>
            </a:r>
            <a:endParaRPr sz="16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48"/>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GRID комуникация преди: Облаци</a:t>
            </a:r>
            <a:endParaRPr/>
          </a:p>
        </p:txBody>
      </p:sp>
      <p:sp>
        <p:nvSpPr>
          <p:cNvPr id="431" name="Google Shape;431;p48"/>
          <p:cNvSpPr/>
          <p:nvPr/>
        </p:nvSpPr>
        <p:spPr>
          <a:xfrm>
            <a:off x="386200" y="1231750"/>
            <a:ext cx="2224260" cy="1123740"/>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432" name="Google Shape;432;p48"/>
          <p:cNvSpPr/>
          <p:nvPr/>
        </p:nvSpPr>
        <p:spPr>
          <a:xfrm>
            <a:off x="127225" y="2849475"/>
            <a:ext cx="5502924" cy="2025432"/>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3" name="Google Shape;433;p48"/>
          <p:cNvGrpSpPr/>
          <p:nvPr/>
        </p:nvGrpSpPr>
        <p:grpSpPr>
          <a:xfrm>
            <a:off x="903675" y="1525225"/>
            <a:ext cx="1058100" cy="401700"/>
            <a:chOff x="-1467275" y="1231750"/>
            <a:chExt cx="1058100" cy="401700"/>
          </a:xfrm>
        </p:grpSpPr>
        <p:sp>
          <p:nvSpPr>
            <p:cNvPr id="434" name="Google Shape;434;p48"/>
            <p:cNvSpPr/>
            <p:nvPr/>
          </p:nvSpPr>
          <p:spPr>
            <a:xfrm>
              <a:off x="-1467275" y="1231750"/>
              <a:ext cx="1058100" cy="401700"/>
            </a:xfrm>
            <a:prstGeom prst="roundRect">
              <a:avLst>
                <a:gd fmla="val 16667" name="adj"/>
              </a:avLst>
            </a:prstGeom>
            <a:solidFill>
              <a:schemeClr val="lt2"/>
            </a:solidFill>
            <a:ln cap="flat" cmpd="sng" w="19050">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Ниво-0</a:t>
              </a:r>
              <a:endParaRPr b="1">
                <a:solidFill>
                  <a:srgbClr val="073763"/>
                </a:solidFill>
              </a:endParaRPr>
            </a:p>
          </p:txBody>
        </p:sp>
      </p:grpSp>
      <p:grpSp>
        <p:nvGrpSpPr>
          <p:cNvPr id="436" name="Google Shape;436;p48"/>
          <p:cNvGrpSpPr/>
          <p:nvPr/>
        </p:nvGrpSpPr>
        <p:grpSpPr>
          <a:xfrm>
            <a:off x="3938825" y="3603475"/>
            <a:ext cx="1058100" cy="401700"/>
            <a:chOff x="-1467275" y="1231750"/>
            <a:chExt cx="1058100" cy="401700"/>
          </a:xfrm>
        </p:grpSpPr>
        <p:sp>
          <p:nvSpPr>
            <p:cNvPr id="437" name="Google Shape;437;p48"/>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439" name="Google Shape;439;p48"/>
          <p:cNvGrpSpPr/>
          <p:nvPr/>
        </p:nvGrpSpPr>
        <p:grpSpPr>
          <a:xfrm>
            <a:off x="903675" y="3262488"/>
            <a:ext cx="1058100" cy="401700"/>
            <a:chOff x="-1467275" y="1231750"/>
            <a:chExt cx="1058100" cy="401700"/>
          </a:xfrm>
        </p:grpSpPr>
        <p:sp>
          <p:nvSpPr>
            <p:cNvPr id="440" name="Google Shape;440;p48"/>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sp>
        <p:nvSpPr>
          <p:cNvPr id="442" name="Google Shape;442;p48"/>
          <p:cNvSpPr txBox="1"/>
          <p:nvPr/>
        </p:nvSpPr>
        <p:spPr>
          <a:xfrm>
            <a:off x="959775" y="4305625"/>
            <a:ext cx="12432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Облак X</a:t>
            </a:r>
            <a:endParaRPr b="1" sz="1800"/>
          </a:p>
        </p:txBody>
      </p:sp>
      <p:grpSp>
        <p:nvGrpSpPr>
          <p:cNvPr id="443" name="Google Shape;443;p48"/>
          <p:cNvGrpSpPr/>
          <p:nvPr/>
        </p:nvGrpSpPr>
        <p:grpSpPr>
          <a:xfrm>
            <a:off x="2494325" y="3190463"/>
            <a:ext cx="1058100" cy="413013"/>
            <a:chOff x="-1467275" y="1231750"/>
            <a:chExt cx="1058100" cy="413013"/>
          </a:xfrm>
        </p:grpSpPr>
        <p:sp>
          <p:nvSpPr>
            <p:cNvPr id="444" name="Google Shape;444;p48"/>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8"/>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46" name="Google Shape;446;p48"/>
          <p:cNvGrpSpPr/>
          <p:nvPr/>
        </p:nvGrpSpPr>
        <p:grpSpPr>
          <a:xfrm>
            <a:off x="1112175" y="3816400"/>
            <a:ext cx="1058100" cy="413013"/>
            <a:chOff x="-1467275" y="1231750"/>
            <a:chExt cx="1058100" cy="413013"/>
          </a:xfrm>
        </p:grpSpPr>
        <p:sp>
          <p:nvSpPr>
            <p:cNvPr id="447" name="Google Shape;447;p48"/>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48"/>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49" name="Google Shape;449;p48"/>
          <p:cNvGrpSpPr/>
          <p:nvPr/>
        </p:nvGrpSpPr>
        <p:grpSpPr>
          <a:xfrm>
            <a:off x="2701050" y="4069188"/>
            <a:ext cx="1058100" cy="401700"/>
            <a:chOff x="-1467275" y="1231750"/>
            <a:chExt cx="1058100" cy="401700"/>
          </a:xfrm>
        </p:grpSpPr>
        <p:sp>
          <p:nvSpPr>
            <p:cNvPr id="450" name="Google Shape;450;p48"/>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452" name="Google Shape;452;p48"/>
          <p:cNvCxnSpPr/>
          <p:nvPr/>
        </p:nvCxnSpPr>
        <p:spPr>
          <a:xfrm>
            <a:off x="1521500" y="1957725"/>
            <a:ext cx="0" cy="1305300"/>
          </a:xfrm>
          <a:prstGeom prst="straightConnector1">
            <a:avLst/>
          </a:prstGeom>
          <a:noFill/>
          <a:ln cap="flat" cmpd="sng" w="19050">
            <a:solidFill>
              <a:srgbClr val="073763"/>
            </a:solidFill>
            <a:prstDash val="solid"/>
            <a:round/>
            <a:headEnd len="sm" w="sm" type="none"/>
            <a:tailEnd len="sm" w="sm" type="triangle"/>
          </a:ln>
        </p:spPr>
      </p:cxnSp>
      <p:cxnSp>
        <p:nvCxnSpPr>
          <p:cNvPr id="453" name="Google Shape;453;p48"/>
          <p:cNvCxnSpPr/>
          <p:nvPr/>
        </p:nvCxnSpPr>
        <p:spPr>
          <a:xfrm>
            <a:off x="1961775" y="34857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454" name="Google Shape;454;p48"/>
          <p:cNvCxnSpPr>
            <a:stCxn id="441" idx="3"/>
            <a:endCxn id="451" idx="1"/>
          </p:cNvCxnSpPr>
          <p:nvPr/>
        </p:nvCxnSpPr>
        <p:spPr>
          <a:xfrm>
            <a:off x="1961775" y="34633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455" name="Google Shape;455;p48"/>
          <p:cNvCxnSpPr>
            <a:stCxn id="441" idx="3"/>
            <a:endCxn id="445" idx="1"/>
          </p:cNvCxnSpPr>
          <p:nvPr/>
        </p:nvCxnSpPr>
        <p:spPr>
          <a:xfrm flipH="1" rot="10800000">
            <a:off x="1961775" y="34027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456" name="Google Shape;456;p48"/>
          <p:cNvCxnSpPr>
            <a:stCxn id="441" idx="0"/>
            <a:endCxn id="435" idx="2"/>
          </p:cNvCxnSpPr>
          <p:nvPr/>
        </p:nvCxnSpPr>
        <p:spPr>
          <a:xfrm rot="10800000">
            <a:off x="1432725" y="1926888"/>
            <a:ext cx="0" cy="1335600"/>
          </a:xfrm>
          <a:prstGeom prst="straightConnector1">
            <a:avLst/>
          </a:prstGeom>
          <a:noFill/>
          <a:ln cap="flat" cmpd="sng" w="19050">
            <a:solidFill>
              <a:srgbClr val="0B5394"/>
            </a:solidFill>
            <a:prstDash val="solid"/>
            <a:round/>
            <a:headEnd len="sm" w="sm" type="none"/>
            <a:tailEnd len="sm" w="sm" type="triangle"/>
          </a:ln>
        </p:spPr>
      </p:cxnSp>
      <p:cxnSp>
        <p:nvCxnSpPr>
          <p:cNvPr id="457" name="Google Shape;457;p48"/>
          <p:cNvCxnSpPr>
            <a:stCxn id="445" idx="2"/>
            <a:endCxn id="451" idx="0"/>
          </p:cNvCxnSpPr>
          <p:nvPr/>
        </p:nvCxnSpPr>
        <p:spPr>
          <a:xfrm>
            <a:off x="3023375" y="36034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458" name="Google Shape;458;p48"/>
          <p:cNvCxnSpPr>
            <a:stCxn id="445" idx="2"/>
            <a:endCxn id="438" idx="1"/>
          </p:cNvCxnSpPr>
          <p:nvPr/>
        </p:nvCxnSpPr>
        <p:spPr>
          <a:xfrm>
            <a:off x="3023375" y="36034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459" name="Google Shape;459;p48"/>
          <p:cNvCxnSpPr>
            <a:stCxn id="445" idx="2"/>
          </p:cNvCxnSpPr>
          <p:nvPr/>
        </p:nvCxnSpPr>
        <p:spPr>
          <a:xfrm flipH="1">
            <a:off x="2170175" y="36034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460" name="Google Shape;460;p48"/>
          <p:cNvCxnSpPr/>
          <p:nvPr/>
        </p:nvCxnSpPr>
        <p:spPr>
          <a:xfrm flipH="1" rot="10800000">
            <a:off x="2164475" y="36259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461" name="Google Shape;461;p48"/>
          <p:cNvCxnSpPr/>
          <p:nvPr/>
        </p:nvCxnSpPr>
        <p:spPr>
          <a:xfrm flipH="1">
            <a:off x="2000275" y="3309250"/>
            <a:ext cx="486600" cy="38700"/>
          </a:xfrm>
          <a:prstGeom prst="straightConnector1">
            <a:avLst/>
          </a:prstGeom>
          <a:noFill/>
          <a:ln cap="flat" cmpd="sng" w="19050">
            <a:solidFill>
              <a:srgbClr val="3D85C6"/>
            </a:solidFill>
            <a:prstDash val="solid"/>
            <a:round/>
            <a:headEnd len="sm" w="sm" type="none"/>
            <a:tailEnd len="sm" w="sm" type="triangle"/>
          </a:ln>
        </p:spPr>
      </p:cxnSp>
      <p:sp>
        <p:nvSpPr>
          <p:cNvPr id="462" name="Google Shape;462;p48"/>
          <p:cNvSpPr/>
          <p:nvPr/>
        </p:nvSpPr>
        <p:spPr>
          <a:xfrm>
            <a:off x="3403825" y="868275"/>
            <a:ext cx="5502924" cy="2025432"/>
          </a:xfrm>
          <a:prstGeom prst="cloud">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3" name="Google Shape;463;p48"/>
          <p:cNvGrpSpPr/>
          <p:nvPr/>
        </p:nvGrpSpPr>
        <p:grpSpPr>
          <a:xfrm>
            <a:off x="7215425" y="1622275"/>
            <a:ext cx="1058100" cy="401700"/>
            <a:chOff x="-1467275" y="1231750"/>
            <a:chExt cx="1058100" cy="401700"/>
          </a:xfrm>
        </p:grpSpPr>
        <p:sp>
          <p:nvSpPr>
            <p:cNvPr id="464" name="Google Shape;464;p48"/>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466" name="Google Shape;466;p48"/>
          <p:cNvGrpSpPr/>
          <p:nvPr/>
        </p:nvGrpSpPr>
        <p:grpSpPr>
          <a:xfrm>
            <a:off x="4180275" y="1281288"/>
            <a:ext cx="1058100" cy="401700"/>
            <a:chOff x="-1467275" y="1231750"/>
            <a:chExt cx="1058100" cy="401700"/>
          </a:xfrm>
        </p:grpSpPr>
        <p:sp>
          <p:nvSpPr>
            <p:cNvPr id="467" name="Google Shape;467;p48"/>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sp>
        <p:nvSpPr>
          <p:cNvPr id="469" name="Google Shape;469;p48"/>
          <p:cNvSpPr txBox="1"/>
          <p:nvPr/>
        </p:nvSpPr>
        <p:spPr>
          <a:xfrm>
            <a:off x="4236375" y="2324425"/>
            <a:ext cx="12432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Облак Y</a:t>
            </a:r>
            <a:endParaRPr b="1" sz="1800"/>
          </a:p>
        </p:txBody>
      </p:sp>
      <p:grpSp>
        <p:nvGrpSpPr>
          <p:cNvPr id="470" name="Google Shape;470;p48"/>
          <p:cNvGrpSpPr/>
          <p:nvPr/>
        </p:nvGrpSpPr>
        <p:grpSpPr>
          <a:xfrm>
            <a:off x="5770925" y="1209263"/>
            <a:ext cx="1058100" cy="413013"/>
            <a:chOff x="-1467275" y="1231750"/>
            <a:chExt cx="1058100" cy="413013"/>
          </a:xfrm>
        </p:grpSpPr>
        <p:sp>
          <p:nvSpPr>
            <p:cNvPr id="471" name="Google Shape;471;p48"/>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48"/>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73" name="Google Shape;473;p48"/>
          <p:cNvGrpSpPr/>
          <p:nvPr/>
        </p:nvGrpSpPr>
        <p:grpSpPr>
          <a:xfrm>
            <a:off x="4388775" y="1835200"/>
            <a:ext cx="1058100" cy="413013"/>
            <a:chOff x="-1467275" y="1231750"/>
            <a:chExt cx="1058100" cy="413013"/>
          </a:xfrm>
        </p:grpSpPr>
        <p:sp>
          <p:nvSpPr>
            <p:cNvPr id="474" name="Google Shape;474;p48"/>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8"/>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476" name="Google Shape;476;p48"/>
          <p:cNvGrpSpPr/>
          <p:nvPr/>
        </p:nvGrpSpPr>
        <p:grpSpPr>
          <a:xfrm>
            <a:off x="5977650" y="2087988"/>
            <a:ext cx="1058100" cy="401700"/>
            <a:chOff x="-1467275" y="1231750"/>
            <a:chExt cx="1058100" cy="401700"/>
          </a:xfrm>
        </p:grpSpPr>
        <p:sp>
          <p:nvSpPr>
            <p:cNvPr id="477" name="Google Shape;477;p48"/>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48"/>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479" name="Google Shape;479;p48"/>
          <p:cNvCxnSpPr/>
          <p:nvPr/>
        </p:nvCxnSpPr>
        <p:spPr>
          <a:xfrm flipH="1" rot="10800000">
            <a:off x="1987675" y="1390650"/>
            <a:ext cx="2224200" cy="231600"/>
          </a:xfrm>
          <a:prstGeom prst="straightConnector1">
            <a:avLst/>
          </a:prstGeom>
          <a:noFill/>
          <a:ln cap="flat" cmpd="sng" w="19050">
            <a:solidFill>
              <a:srgbClr val="073763"/>
            </a:solidFill>
            <a:prstDash val="solid"/>
            <a:round/>
            <a:headEnd len="sm" w="sm" type="none"/>
            <a:tailEnd len="sm" w="sm" type="triangle"/>
          </a:ln>
        </p:spPr>
      </p:cxnSp>
      <p:cxnSp>
        <p:nvCxnSpPr>
          <p:cNvPr id="480" name="Google Shape;480;p48"/>
          <p:cNvCxnSpPr/>
          <p:nvPr/>
        </p:nvCxnSpPr>
        <p:spPr>
          <a:xfrm>
            <a:off x="5238375" y="15045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481" name="Google Shape;481;p48"/>
          <p:cNvCxnSpPr>
            <a:stCxn id="468" idx="3"/>
            <a:endCxn id="478" idx="1"/>
          </p:cNvCxnSpPr>
          <p:nvPr/>
        </p:nvCxnSpPr>
        <p:spPr>
          <a:xfrm>
            <a:off x="5238375" y="14821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482" name="Google Shape;482;p48"/>
          <p:cNvCxnSpPr>
            <a:stCxn id="468" idx="3"/>
            <a:endCxn id="472" idx="1"/>
          </p:cNvCxnSpPr>
          <p:nvPr/>
        </p:nvCxnSpPr>
        <p:spPr>
          <a:xfrm flipH="1" rot="10800000">
            <a:off x="5238375" y="14215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483" name="Google Shape;483;p48"/>
          <p:cNvCxnSpPr>
            <a:stCxn id="468" idx="1"/>
            <a:endCxn id="435" idx="3"/>
          </p:cNvCxnSpPr>
          <p:nvPr/>
        </p:nvCxnSpPr>
        <p:spPr>
          <a:xfrm flipH="1">
            <a:off x="1961775" y="1482138"/>
            <a:ext cx="2218500" cy="243900"/>
          </a:xfrm>
          <a:prstGeom prst="straightConnector1">
            <a:avLst/>
          </a:prstGeom>
          <a:noFill/>
          <a:ln cap="flat" cmpd="sng" w="19050">
            <a:solidFill>
              <a:srgbClr val="0B5394"/>
            </a:solidFill>
            <a:prstDash val="solid"/>
            <a:round/>
            <a:headEnd len="sm" w="sm" type="none"/>
            <a:tailEnd len="sm" w="sm" type="triangle"/>
          </a:ln>
        </p:spPr>
      </p:cxnSp>
      <p:cxnSp>
        <p:nvCxnSpPr>
          <p:cNvPr id="484" name="Google Shape;484;p48"/>
          <p:cNvCxnSpPr>
            <a:stCxn id="472" idx="2"/>
            <a:endCxn id="478" idx="0"/>
          </p:cNvCxnSpPr>
          <p:nvPr/>
        </p:nvCxnSpPr>
        <p:spPr>
          <a:xfrm>
            <a:off x="6299975" y="16222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485" name="Google Shape;485;p48"/>
          <p:cNvCxnSpPr>
            <a:stCxn id="472" idx="2"/>
            <a:endCxn id="465" idx="1"/>
          </p:cNvCxnSpPr>
          <p:nvPr/>
        </p:nvCxnSpPr>
        <p:spPr>
          <a:xfrm>
            <a:off x="6299975" y="16222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486" name="Google Shape;486;p48"/>
          <p:cNvCxnSpPr>
            <a:stCxn id="472" idx="2"/>
          </p:cNvCxnSpPr>
          <p:nvPr/>
        </p:nvCxnSpPr>
        <p:spPr>
          <a:xfrm flipH="1">
            <a:off x="5446775" y="16222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487" name="Google Shape;487;p48"/>
          <p:cNvCxnSpPr/>
          <p:nvPr/>
        </p:nvCxnSpPr>
        <p:spPr>
          <a:xfrm flipH="1" rot="10800000">
            <a:off x="5441075" y="16447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488" name="Google Shape;488;p48"/>
          <p:cNvCxnSpPr/>
          <p:nvPr/>
        </p:nvCxnSpPr>
        <p:spPr>
          <a:xfrm flipH="1">
            <a:off x="5276875" y="1328050"/>
            <a:ext cx="486600" cy="38700"/>
          </a:xfrm>
          <a:prstGeom prst="straightConnector1">
            <a:avLst/>
          </a:prstGeom>
          <a:noFill/>
          <a:ln cap="flat" cmpd="sng" w="19050">
            <a:solidFill>
              <a:srgbClr val="3D85C6"/>
            </a:solidFill>
            <a:prstDash val="solid"/>
            <a:round/>
            <a:headEnd len="sm" w="sm" type="none"/>
            <a:tailEnd len="sm" w="sm" type="triangle"/>
          </a:ln>
        </p:spPr>
      </p:cxnSp>
      <p:cxnSp>
        <p:nvCxnSpPr>
          <p:cNvPr id="489" name="Google Shape;489;p48"/>
          <p:cNvCxnSpPr/>
          <p:nvPr/>
        </p:nvCxnSpPr>
        <p:spPr>
          <a:xfrm flipH="1">
            <a:off x="1529175" y="1482138"/>
            <a:ext cx="2651100" cy="1765500"/>
          </a:xfrm>
          <a:prstGeom prst="straightConnector1">
            <a:avLst/>
          </a:prstGeom>
          <a:noFill/>
          <a:ln cap="flat" cmpd="sng" w="19050">
            <a:solidFill>
              <a:srgbClr val="0B5394"/>
            </a:solidFill>
            <a:prstDash val="solid"/>
            <a:round/>
            <a:headEnd len="sm" w="sm" type="none"/>
            <a:tailEnd len="sm" w="sm" type="triangle"/>
          </a:ln>
        </p:spPr>
      </p:cxnSp>
      <p:cxnSp>
        <p:nvCxnSpPr>
          <p:cNvPr id="490" name="Google Shape;490;p48"/>
          <p:cNvCxnSpPr/>
          <p:nvPr/>
        </p:nvCxnSpPr>
        <p:spPr>
          <a:xfrm flipH="1" rot="10800000">
            <a:off x="1356525" y="1347588"/>
            <a:ext cx="2837100" cy="1914900"/>
          </a:xfrm>
          <a:prstGeom prst="straightConnector1">
            <a:avLst/>
          </a:prstGeom>
          <a:noFill/>
          <a:ln cap="flat" cmpd="sng" w="19050">
            <a:solidFill>
              <a:srgbClr val="0B5394"/>
            </a:solidFill>
            <a:prstDash val="solid"/>
            <a:round/>
            <a:headEnd len="sm" w="sm" type="none"/>
            <a:tailEnd len="sm" w="sm" type="triangle"/>
          </a:ln>
        </p:spPr>
      </p:cxnSp>
      <p:sp>
        <p:nvSpPr>
          <p:cNvPr id="491" name="Google Shape;491;p48"/>
          <p:cNvSpPr txBox="1"/>
          <p:nvPr/>
        </p:nvSpPr>
        <p:spPr>
          <a:xfrm>
            <a:off x="5977575" y="3450100"/>
            <a:ext cx="2971800" cy="5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X,Y = Германия, САЩ, Италия, Скандинавия, Франция, Великобритания..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49"/>
          <p:cNvSpPr txBox="1"/>
          <p:nvPr>
            <p:ph type="title"/>
          </p:nvPr>
        </p:nvSpPr>
        <p:spPr>
          <a:xfrm>
            <a:off x="311700" y="445025"/>
            <a:ext cx="8520600" cy="5727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GRID комуникация сега: Тотална мрежа </a:t>
            </a:r>
            <a:endParaRPr/>
          </a:p>
          <a:p>
            <a:pPr indent="0" lvl="0" marL="0" rtl="0" algn="l">
              <a:spcBef>
                <a:spcPts val="0"/>
              </a:spcBef>
              <a:spcAft>
                <a:spcPts val="0"/>
              </a:spcAft>
              <a:buNone/>
            </a:pPr>
            <a:r>
              <a:rPr lang="en"/>
              <a:t>(Full mesh)</a:t>
            </a:r>
            <a:endParaRPr/>
          </a:p>
        </p:txBody>
      </p:sp>
      <p:sp>
        <p:nvSpPr>
          <p:cNvPr id="497" name="Google Shape;497;p49"/>
          <p:cNvSpPr/>
          <p:nvPr/>
        </p:nvSpPr>
        <p:spPr>
          <a:xfrm>
            <a:off x="386200" y="1231750"/>
            <a:ext cx="2224260" cy="1123740"/>
          </a:xfrm>
          <a:prstGeom prst="cloud">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498" name="Google Shape;498;p49"/>
          <p:cNvSpPr/>
          <p:nvPr/>
        </p:nvSpPr>
        <p:spPr>
          <a:xfrm>
            <a:off x="127225" y="2849475"/>
            <a:ext cx="5502924" cy="2025432"/>
          </a:xfrm>
          <a:prstGeom prst="cloud">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9" name="Google Shape;499;p49"/>
          <p:cNvGrpSpPr/>
          <p:nvPr/>
        </p:nvGrpSpPr>
        <p:grpSpPr>
          <a:xfrm>
            <a:off x="903675" y="1525225"/>
            <a:ext cx="1058100" cy="401700"/>
            <a:chOff x="-1467275" y="1231750"/>
            <a:chExt cx="1058100" cy="401700"/>
          </a:xfrm>
        </p:grpSpPr>
        <p:sp>
          <p:nvSpPr>
            <p:cNvPr id="500" name="Google Shape;500;p49"/>
            <p:cNvSpPr/>
            <p:nvPr/>
          </p:nvSpPr>
          <p:spPr>
            <a:xfrm>
              <a:off x="-1467275" y="1231750"/>
              <a:ext cx="1058100" cy="401700"/>
            </a:xfrm>
            <a:prstGeom prst="roundRect">
              <a:avLst>
                <a:gd fmla="val 16667" name="adj"/>
              </a:avLst>
            </a:prstGeom>
            <a:solidFill>
              <a:schemeClr val="lt2"/>
            </a:solidFill>
            <a:ln cap="flat" cmpd="sng" w="19050">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73763"/>
                  </a:solidFill>
                </a:rPr>
                <a:t>Ниво-0</a:t>
              </a:r>
              <a:endParaRPr b="1">
                <a:solidFill>
                  <a:srgbClr val="073763"/>
                </a:solidFill>
              </a:endParaRPr>
            </a:p>
          </p:txBody>
        </p:sp>
      </p:grpSp>
      <p:grpSp>
        <p:nvGrpSpPr>
          <p:cNvPr id="502" name="Google Shape;502;p49"/>
          <p:cNvGrpSpPr/>
          <p:nvPr/>
        </p:nvGrpSpPr>
        <p:grpSpPr>
          <a:xfrm>
            <a:off x="3938825" y="3603475"/>
            <a:ext cx="1058100" cy="401700"/>
            <a:chOff x="-1467275" y="1231750"/>
            <a:chExt cx="1058100" cy="401700"/>
          </a:xfrm>
        </p:grpSpPr>
        <p:sp>
          <p:nvSpPr>
            <p:cNvPr id="503" name="Google Shape;503;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505" name="Google Shape;505;p49"/>
          <p:cNvGrpSpPr/>
          <p:nvPr/>
        </p:nvGrpSpPr>
        <p:grpSpPr>
          <a:xfrm>
            <a:off x="903675" y="3262488"/>
            <a:ext cx="1058100" cy="401700"/>
            <a:chOff x="-1467275" y="1231750"/>
            <a:chExt cx="1058100" cy="401700"/>
          </a:xfrm>
        </p:grpSpPr>
        <p:sp>
          <p:nvSpPr>
            <p:cNvPr id="506" name="Google Shape;506;p49"/>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grpSp>
        <p:nvGrpSpPr>
          <p:cNvPr id="508" name="Google Shape;508;p49"/>
          <p:cNvGrpSpPr/>
          <p:nvPr/>
        </p:nvGrpSpPr>
        <p:grpSpPr>
          <a:xfrm>
            <a:off x="2494325" y="3190463"/>
            <a:ext cx="1058100" cy="413013"/>
            <a:chOff x="-1467275" y="1231750"/>
            <a:chExt cx="1058100" cy="413013"/>
          </a:xfrm>
        </p:grpSpPr>
        <p:sp>
          <p:nvSpPr>
            <p:cNvPr id="509" name="Google Shape;509;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11" name="Google Shape;511;p49"/>
          <p:cNvGrpSpPr/>
          <p:nvPr/>
        </p:nvGrpSpPr>
        <p:grpSpPr>
          <a:xfrm>
            <a:off x="1112175" y="3816400"/>
            <a:ext cx="1058100" cy="413013"/>
            <a:chOff x="-1467275" y="1231750"/>
            <a:chExt cx="1058100" cy="413013"/>
          </a:xfrm>
        </p:grpSpPr>
        <p:sp>
          <p:nvSpPr>
            <p:cNvPr id="512" name="Google Shape;512;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14" name="Google Shape;514;p49"/>
          <p:cNvGrpSpPr/>
          <p:nvPr/>
        </p:nvGrpSpPr>
        <p:grpSpPr>
          <a:xfrm>
            <a:off x="2701050" y="4069188"/>
            <a:ext cx="1058100" cy="401700"/>
            <a:chOff x="-1467275" y="1231750"/>
            <a:chExt cx="1058100" cy="401700"/>
          </a:xfrm>
        </p:grpSpPr>
        <p:sp>
          <p:nvSpPr>
            <p:cNvPr id="515" name="Google Shape;515;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517" name="Google Shape;517;p49"/>
          <p:cNvCxnSpPr/>
          <p:nvPr/>
        </p:nvCxnSpPr>
        <p:spPr>
          <a:xfrm>
            <a:off x="1521500" y="1957725"/>
            <a:ext cx="0" cy="1305300"/>
          </a:xfrm>
          <a:prstGeom prst="straightConnector1">
            <a:avLst/>
          </a:prstGeom>
          <a:noFill/>
          <a:ln cap="flat" cmpd="sng" w="19050">
            <a:solidFill>
              <a:srgbClr val="073763"/>
            </a:solidFill>
            <a:prstDash val="solid"/>
            <a:round/>
            <a:headEnd len="sm" w="sm" type="none"/>
            <a:tailEnd len="sm" w="sm" type="triangle"/>
          </a:ln>
        </p:spPr>
      </p:cxnSp>
      <p:cxnSp>
        <p:nvCxnSpPr>
          <p:cNvPr id="518" name="Google Shape;518;p49"/>
          <p:cNvCxnSpPr/>
          <p:nvPr/>
        </p:nvCxnSpPr>
        <p:spPr>
          <a:xfrm>
            <a:off x="1961775" y="34857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519" name="Google Shape;519;p49"/>
          <p:cNvCxnSpPr>
            <a:stCxn id="507" idx="3"/>
            <a:endCxn id="516" idx="1"/>
          </p:cNvCxnSpPr>
          <p:nvPr/>
        </p:nvCxnSpPr>
        <p:spPr>
          <a:xfrm>
            <a:off x="1961775" y="34633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520" name="Google Shape;520;p49"/>
          <p:cNvCxnSpPr>
            <a:stCxn id="507" idx="3"/>
            <a:endCxn id="510" idx="1"/>
          </p:cNvCxnSpPr>
          <p:nvPr/>
        </p:nvCxnSpPr>
        <p:spPr>
          <a:xfrm flipH="1" rot="10800000">
            <a:off x="1961775" y="34027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521" name="Google Shape;521;p49"/>
          <p:cNvCxnSpPr>
            <a:stCxn id="507" idx="0"/>
            <a:endCxn id="501" idx="2"/>
          </p:cNvCxnSpPr>
          <p:nvPr/>
        </p:nvCxnSpPr>
        <p:spPr>
          <a:xfrm rot="10800000">
            <a:off x="1432725" y="1926888"/>
            <a:ext cx="0" cy="1335600"/>
          </a:xfrm>
          <a:prstGeom prst="straightConnector1">
            <a:avLst/>
          </a:prstGeom>
          <a:noFill/>
          <a:ln cap="flat" cmpd="sng" w="19050">
            <a:solidFill>
              <a:srgbClr val="0B5394"/>
            </a:solidFill>
            <a:prstDash val="solid"/>
            <a:round/>
            <a:headEnd len="sm" w="sm" type="none"/>
            <a:tailEnd len="sm" w="sm" type="triangle"/>
          </a:ln>
        </p:spPr>
      </p:cxnSp>
      <p:cxnSp>
        <p:nvCxnSpPr>
          <p:cNvPr id="522" name="Google Shape;522;p49"/>
          <p:cNvCxnSpPr>
            <a:stCxn id="510" idx="2"/>
            <a:endCxn id="516" idx="0"/>
          </p:cNvCxnSpPr>
          <p:nvPr/>
        </p:nvCxnSpPr>
        <p:spPr>
          <a:xfrm>
            <a:off x="3023375" y="36034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523" name="Google Shape;523;p49"/>
          <p:cNvCxnSpPr>
            <a:stCxn id="510" idx="2"/>
            <a:endCxn id="504" idx="1"/>
          </p:cNvCxnSpPr>
          <p:nvPr/>
        </p:nvCxnSpPr>
        <p:spPr>
          <a:xfrm>
            <a:off x="3023375" y="36034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524" name="Google Shape;524;p49"/>
          <p:cNvCxnSpPr>
            <a:stCxn id="510" idx="2"/>
          </p:cNvCxnSpPr>
          <p:nvPr/>
        </p:nvCxnSpPr>
        <p:spPr>
          <a:xfrm flipH="1">
            <a:off x="2170175" y="36034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525" name="Google Shape;525;p49"/>
          <p:cNvCxnSpPr/>
          <p:nvPr/>
        </p:nvCxnSpPr>
        <p:spPr>
          <a:xfrm flipH="1" rot="10800000">
            <a:off x="2164475" y="36259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526" name="Google Shape;526;p49"/>
          <p:cNvCxnSpPr/>
          <p:nvPr/>
        </p:nvCxnSpPr>
        <p:spPr>
          <a:xfrm flipH="1">
            <a:off x="2000275" y="3309250"/>
            <a:ext cx="486600" cy="38700"/>
          </a:xfrm>
          <a:prstGeom prst="straightConnector1">
            <a:avLst/>
          </a:prstGeom>
          <a:noFill/>
          <a:ln cap="flat" cmpd="sng" w="19050">
            <a:solidFill>
              <a:srgbClr val="3D85C6"/>
            </a:solidFill>
            <a:prstDash val="solid"/>
            <a:round/>
            <a:headEnd len="sm" w="sm" type="none"/>
            <a:tailEnd len="sm" w="sm" type="triangle"/>
          </a:ln>
        </p:spPr>
      </p:cxnSp>
      <p:sp>
        <p:nvSpPr>
          <p:cNvPr id="527" name="Google Shape;527;p49"/>
          <p:cNvSpPr/>
          <p:nvPr/>
        </p:nvSpPr>
        <p:spPr>
          <a:xfrm>
            <a:off x="3403825" y="868275"/>
            <a:ext cx="5502924" cy="2025432"/>
          </a:xfrm>
          <a:prstGeom prst="cloud">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8" name="Google Shape;528;p49"/>
          <p:cNvGrpSpPr/>
          <p:nvPr/>
        </p:nvGrpSpPr>
        <p:grpSpPr>
          <a:xfrm>
            <a:off x="7215425" y="1622275"/>
            <a:ext cx="1058100" cy="401700"/>
            <a:chOff x="-1467275" y="1231750"/>
            <a:chExt cx="1058100" cy="401700"/>
          </a:xfrm>
        </p:grpSpPr>
        <p:sp>
          <p:nvSpPr>
            <p:cNvPr id="529" name="Google Shape;529;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grpSp>
        <p:nvGrpSpPr>
          <p:cNvPr id="531" name="Google Shape;531;p49"/>
          <p:cNvGrpSpPr/>
          <p:nvPr/>
        </p:nvGrpSpPr>
        <p:grpSpPr>
          <a:xfrm>
            <a:off x="4180275" y="1281288"/>
            <a:ext cx="1058100" cy="401700"/>
            <a:chOff x="-1467275" y="1231750"/>
            <a:chExt cx="1058100" cy="401700"/>
          </a:xfrm>
        </p:grpSpPr>
        <p:sp>
          <p:nvSpPr>
            <p:cNvPr id="532" name="Google Shape;532;p49"/>
            <p:cNvSpPr/>
            <p:nvPr/>
          </p:nvSpPr>
          <p:spPr>
            <a:xfrm>
              <a:off x="-1467275" y="1231750"/>
              <a:ext cx="1058100" cy="401700"/>
            </a:xfrm>
            <a:prstGeom prst="roundRect">
              <a:avLst>
                <a:gd fmla="val 16667" name="adj"/>
              </a:avLst>
            </a:prstGeom>
            <a:solidFill>
              <a:schemeClr val="lt2"/>
            </a:solidFill>
            <a:ln cap="flat" cmpd="sng" w="19050">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B5394"/>
                  </a:solidFill>
                </a:rPr>
                <a:t>Ниво-1</a:t>
              </a:r>
              <a:endParaRPr b="1">
                <a:solidFill>
                  <a:srgbClr val="0B5394"/>
                </a:solidFill>
              </a:endParaRPr>
            </a:p>
          </p:txBody>
        </p:sp>
      </p:grpSp>
      <p:grpSp>
        <p:nvGrpSpPr>
          <p:cNvPr id="534" name="Google Shape;534;p49"/>
          <p:cNvGrpSpPr/>
          <p:nvPr/>
        </p:nvGrpSpPr>
        <p:grpSpPr>
          <a:xfrm>
            <a:off x="5770925" y="1209263"/>
            <a:ext cx="1058100" cy="413013"/>
            <a:chOff x="-1467275" y="1231750"/>
            <a:chExt cx="1058100" cy="413013"/>
          </a:xfrm>
        </p:grpSpPr>
        <p:sp>
          <p:nvSpPr>
            <p:cNvPr id="535" name="Google Shape;535;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37" name="Google Shape;537;p49"/>
          <p:cNvGrpSpPr/>
          <p:nvPr/>
        </p:nvGrpSpPr>
        <p:grpSpPr>
          <a:xfrm>
            <a:off x="4388775" y="1835200"/>
            <a:ext cx="1058100" cy="413013"/>
            <a:chOff x="-1467275" y="1231750"/>
            <a:chExt cx="1058100" cy="413013"/>
          </a:xfrm>
        </p:grpSpPr>
        <p:sp>
          <p:nvSpPr>
            <p:cNvPr id="538" name="Google Shape;538;p49"/>
            <p:cNvSpPr/>
            <p:nvPr/>
          </p:nvSpPr>
          <p:spPr>
            <a:xfrm>
              <a:off x="-1467275" y="1231750"/>
              <a:ext cx="1058100" cy="401700"/>
            </a:xfrm>
            <a:prstGeom prst="roundRect">
              <a:avLst>
                <a:gd fmla="val 16667" name="adj"/>
              </a:avLst>
            </a:prstGeom>
            <a:solidFill>
              <a:schemeClr val="lt2"/>
            </a:solidFill>
            <a:ln cap="flat" cmpd="sng" w="19050">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49"/>
            <p:cNvSpPr txBox="1"/>
            <p:nvPr/>
          </p:nvSpPr>
          <p:spPr>
            <a:xfrm>
              <a:off x="-1467275" y="1243063"/>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3D85C6"/>
                  </a:solidFill>
                </a:rPr>
                <a:t>Ниво-2</a:t>
              </a:r>
              <a:endParaRPr b="1">
                <a:solidFill>
                  <a:srgbClr val="3D85C6"/>
                </a:solidFill>
              </a:endParaRPr>
            </a:p>
          </p:txBody>
        </p:sp>
      </p:grpSp>
      <p:grpSp>
        <p:nvGrpSpPr>
          <p:cNvPr id="540" name="Google Shape;540;p49"/>
          <p:cNvGrpSpPr/>
          <p:nvPr/>
        </p:nvGrpSpPr>
        <p:grpSpPr>
          <a:xfrm>
            <a:off x="5977650" y="2087988"/>
            <a:ext cx="1058100" cy="401700"/>
            <a:chOff x="-1467275" y="1231750"/>
            <a:chExt cx="1058100" cy="401700"/>
          </a:xfrm>
        </p:grpSpPr>
        <p:sp>
          <p:nvSpPr>
            <p:cNvPr id="541" name="Google Shape;541;p49"/>
            <p:cNvSpPr/>
            <p:nvPr/>
          </p:nvSpPr>
          <p:spPr>
            <a:xfrm>
              <a:off x="-1467275" y="1231750"/>
              <a:ext cx="1058100" cy="401700"/>
            </a:xfrm>
            <a:prstGeom prst="roundRect">
              <a:avLst>
                <a:gd fmla="val 16667" name="adj"/>
              </a:avLst>
            </a:prstGeom>
            <a:solidFill>
              <a:schemeClr val="lt2"/>
            </a:solidFill>
            <a:ln cap="flat" cmpd="sng" w="1905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49"/>
            <p:cNvSpPr txBox="1"/>
            <p:nvPr/>
          </p:nvSpPr>
          <p:spPr>
            <a:xfrm>
              <a:off x="-1467275" y="1231750"/>
              <a:ext cx="1058100" cy="40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6FA8DC"/>
                  </a:solidFill>
                </a:rPr>
                <a:t>Ниво-3</a:t>
              </a:r>
              <a:endParaRPr b="1">
                <a:solidFill>
                  <a:srgbClr val="6FA8DC"/>
                </a:solidFill>
              </a:endParaRPr>
            </a:p>
          </p:txBody>
        </p:sp>
      </p:grpSp>
      <p:cxnSp>
        <p:nvCxnSpPr>
          <p:cNvPr id="543" name="Google Shape;543;p49"/>
          <p:cNvCxnSpPr/>
          <p:nvPr/>
        </p:nvCxnSpPr>
        <p:spPr>
          <a:xfrm flipH="1" rot="10800000">
            <a:off x="1987675" y="1390650"/>
            <a:ext cx="2224200" cy="231600"/>
          </a:xfrm>
          <a:prstGeom prst="straightConnector1">
            <a:avLst/>
          </a:prstGeom>
          <a:noFill/>
          <a:ln cap="flat" cmpd="sng" w="19050">
            <a:solidFill>
              <a:srgbClr val="073763"/>
            </a:solidFill>
            <a:prstDash val="solid"/>
            <a:round/>
            <a:headEnd len="sm" w="sm" type="none"/>
            <a:tailEnd len="sm" w="sm" type="triangle"/>
          </a:ln>
        </p:spPr>
      </p:cxnSp>
      <p:cxnSp>
        <p:nvCxnSpPr>
          <p:cNvPr id="544" name="Google Shape;544;p49"/>
          <p:cNvCxnSpPr/>
          <p:nvPr/>
        </p:nvCxnSpPr>
        <p:spPr>
          <a:xfrm>
            <a:off x="5238375" y="1504588"/>
            <a:ext cx="108000" cy="333300"/>
          </a:xfrm>
          <a:prstGeom prst="straightConnector1">
            <a:avLst/>
          </a:prstGeom>
          <a:noFill/>
          <a:ln cap="flat" cmpd="sng" w="19050">
            <a:solidFill>
              <a:srgbClr val="0B5394"/>
            </a:solidFill>
            <a:prstDash val="solid"/>
            <a:round/>
            <a:headEnd len="sm" w="sm" type="none"/>
            <a:tailEnd len="sm" w="sm" type="triangle"/>
          </a:ln>
        </p:spPr>
      </p:cxnSp>
      <p:cxnSp>
        <p:nvCxnSpPr>
          <p:cNvPr id="545" name="Google Shape;545;p49"/>
          <p:cNvCxnSpPr>
            <a:stCxn id="533" idx="3"/>
            <a:endCxn id="542" idx="1"/>
          </p:cNvCxnSpPr>
          <p:nvPr/>
        </p:nvCxnSpPr>
        <p:spPr>
          <a:xfrm>
            <a:off x="5238375" y="1482138"/>
            <a:ext cx="739200" cy="806700"/>
          </a:xfrm>
          <a:prstGeom prst="straightConnector1">
            <a:avLst/>
          </a:prstGeom>
          <a:noFill/>
          <a:ln cap="flat" cmpd="sng" w="19050">
            <a:solidFill>
              <a:srgbClr val="0B5394"/>
            </a:solidFill>
            <a:prstDash val="solid"/>
            <a:round/>
            <a:headEnd len="sm" w="sm" type="none"/>
            <a:tailEnd len="sm" w="sm" type="triangle"/>
          </a:ln>
        </p:spPr>
      </p:cxnSp>
      <p:cxnSp>
        <p:nvCxnSpPr>
          <p:cNvPr id="546" name="Google Shape;546;p49"/>
          <p:cNvCxnSpPr>
            <a:stCxn id="533" idx="3"/>
            <a:endCxn id="536" idx="1"/>
          </p:cNvCxnSpPr>
          <p:nvPr/>
        </p:nvCxnSpPr>
        <p:spPr>
          <a:xfrm flipH="1" rot="10800000">
            <a:off x="5238375" y="1421538"/>
            <a:ext cx="532500" cy="60600"/>
          </a:xfrm>
          <a:prstGeom prst="straightConnector1">
            <a:avLst/>
          </a:prstGeom>
          <a:noFill/>
          <a:ln cap="flat" cmpd="sng" w="19050">
            <a:solidFill>
              <a:srgbClr val="0B5394"/>
            </a:solidFill>
            <a:prstDash val="solid"/>
            <a:round/>
            <a:headEnd len="sm" w="sm" type="none"/>
            <a:tailEnd len="sm" w="sm" type="triangle"/>
          </a:ln>
        </p:spPr>
      </p:cxnSp>
      <p:cxnSp>
        <p:nvCxnSpPr>
          <p:cNvPr id="547" name="Google Shape;547;p49"/>
          <p:cNvCxnSpPr>
            <a:stCxn id="533" idx="1"/>
            <a:endCxn id="501" idx="3"/>
          </p:cNvCxnSpPr>
          <p:nvPr/>
        </p:nvCxnSpPr>
        <p:spPr>
          <a:xfrm flipH="1">
            <a:off x="1961775" y="1482138"/>
            <a:ext cx="2218500" cy="243900"/>
          </a:xfrm>
          <a:prstGeom prst="straightConnector1">
            <a:avLst/>
          </a:prstGeom>
          <a:noFill/>
          <a:ln cap="flat" cmpd="sng" w="19050">
            <a:solidFill>
              <a:srgbClr val="0B5394"/>
            </a:solidFill>
            <a:prstDash val="solid"/>
            <a:round/>
            <a:headEnd len="sm" w="sm" type="none"/>
            <a:tailEnd len="sm" w="sm" type="triangle"/>
          </a:ln>
        </p:spPr>
      </p:cxnSp>
      <p:cxnSp>
        <p:nvCxnSpPr>
          <p:cNvPr id="548" name="Google Shape;548;p49"/>
          <p:cNvCxnSpPr>
            <a:stCxn id="536" idx="2"/>
            <a:endCxn id="542" idx="0"/>
          </p:cNvCxnSpPr>
          <p:nvPr/>
        </p:nvCxnSpPr>
        <p:spPr>
          <a:xfrm>
            <a:off x="6299975" y="1622275"/>
            <a:ext cx="206700" cy="465600"/>
          </a:xfrm>
          <a:prstGeom prst="straightConnector1">
            <a:avLst/>
          </a:prstGeom>
          <a:noFill/>
          <a:ln cap="flat" cmpd="sng" w="19050">
            <a:solidFill>
              <a:srgbClr val="3D85C6"/>
            </a:solidFill>
            <a:prstDash val="solid"/>
            <a:round/>
            <a:headEnd len="sm" w="sm" type="none"/>
            <a:tailEnd len="sm" w="sm" type="triangle"/>
          </a:ln>
        </p:spPr>
      </p:cxnSp>
      <p:cxnSp>
        <p:nvCxnSpPr>
          <p:cNvPr id="549" name="Google Shape;549;p49"/>
          <p:cNvCxnSpPr>
            <a:stCxn id="536" idx="2"/>
            <a:endCxn id="530" idx="1"/>
          </p:cNvCxnSpPr>
          <p:nvPr/>
        </p:nvCxnSpPr>
        <p:spPr>
          <a:xfrm>
            <a:off x="6299975" y="1622275"/>
            <a:ext cx="915600" cy="201000"/>
          </a:xfrm>
          <a:prstGeom prst="straightConnector1">
            <a:avLst/>
          </a:prstGeom>
          <a:noFill/>
          <a:ln cap="flat" cmpd="sng" w="19050">
            <a:solidFill>
              <a:srgbClr val="3D85C6"/>
            </a:solidFill>
            <a:prstDash val="solid"/>
            <a:round/>
            <a:headEnd len="sm" w="sm" type="none"/>
            <a:tailEnd len="sm" w="sm" type="triangle"/>
          </a:ln>
        </p:spPr>
      </p:cxnSp>
      <p:cxnSp>
        <p:nvCxnSpPr>
          <p:cNvPr id="550" name="Google Shape;550;p49"/>
          <p:cNvCxnSpPr>
            <a:stCxn id="536" idx="2"/>
          </p:cNvCxnSpPr>
          <p:nvPr/>
        </p:nvCxnSpPr>
        <p:spPr>
          <a:xfrm flipH="1">
            <a:off x="5446775" y="1622275"/>
            <a:ext cx="853200" cy="563100"/>
          </a:xfrm>
          <a:prstGeom prst="straightConnector1">
            <a:avLst/>
          </a:prstGeom>
          <a:noFill/>
          <a:ln cap="flat" cmpd="sng" w="19050">
            <a:solidFill>
              <a:srgbClr val="3D85C6"/>
            </a:solidFill>
            <a:prstDash val="solid"/>
            <a:round/>
            <a:headEnd len="sm" w="sm" type="none"/>
            <a:tailEnd len="sm" w="sm" type="triangle"/>
          </a:ln>
        </p:spPr>
      </p:cxnSp>
      <p:cxnSp>
        <p:nvCxnSpPr>
          <p:cNvPr id="551" name="Google Shape;551;p49"/>
          <p:cNvCxnSpPr/>
          <p:nvPr/>
        </p:nvCxnSpPr>
        <p:spPr>
          <a:xfrm flipH="1" rot="10800000">
            <a:off x="5441075" y="1644775"/>
            <a:ext cx="608100" cy="408900"/>
          </a:xfrm>
          <a:prstGeom prst="straightConnector1">
            <a:avLst/>
          </a:prstGeom>
          <a:noFill/>
          <a:ln cap="flat" cmpd="sng" w="19050">
            <a:solidFill>
              <a:srgbClr val="3D85C6"/>
            </a:solidFill>
            <a:prstDash val="solid"/>
            <a:round/>
            <a:headEnd len="sm" w="sm" type="none"/>
            <a:tailEnd len="sm" w="sm" type="triangle"/>
          </a:ln>
        </p:spPr>
      </p:cxnSp>
      <p:cxnSp>
        <p:nvCxnSpPr>
          <p:cNvPr id="552" name="Google Shape;552;p49"/>
          <p:cNvCxnSpPr/>
          <p:nvPr/>
        </p:nvCxnSpPr>
        <p:spPr>
          <a:xfrm flipH="1">
            <a:off x="5276875" y="1328050"/>
            <a:ext cx="486600" cy="38700"/>
          </a:xfrm>
          <a:prstGeom prst="straightConnector1">
            <a:avLst/>
          </a:prstGeom>
          <a:noFill/>
          <a:ln cap="flat" cmpd="sng" w="19050">
            <a:solidFill>
              <a:srgbClr val="3D85C6"/>
            </a:solidFill>
            <a:prstDash val="solid"/>
            <a:round/>
            <a:headEnd len="sm" w="sm" type="none"/>
            <a:tailEnd len="sm" w="sm" type="triangle"/>
          </a:ln>
        </p:spPr>
      </p:cxnSp>
      <p:cxnSp>
        <p:nvCxnSpPr>
          <p:cNvPr id="553" name="Google Shape;553;p49"/>
          <p:cNvCxnSpPr/>
          <p:nvPr/>
        </p:nvCxnSpPr>
        <p:spPr>
          <a:xfrm flipH="1">
            <a:off x="1529175" y="1482138"/>
            <a:ext cx="2651100" cy="1765500"/>
          </a:xfrm>
          <a:prstGeom prst="straightConnector1">
            <a:avLst/>
          </a:prstGeom>
          <a:noFill/>
          <a:ln cap="flat" cmpd="sng" w="19050">
            <a:solidFill>
              <a:srgbClr val="0B5394"/>
            </a:solidFill>
            <a:prstDash val="solid"/>
            <a:round/>
            <a:headEnd len="sm" w="sm" type="none"/>
            <a:tailEnd len="sm" w="sm" type="triangle"/>
          </a:ln>
        </p:spPr>
      </p:cxnSp>
      <p:cxnSp>
        <p:nvCxnSpPr>
          <p:cNvPr id="554" name="Google Shape;554;p49"/>
          <p:cNvCxnSpPr/>
          <p:nvPr/>
        </p:nvCxnSpPr>
        <p:spPr>
          <a:xfrm flipH="1" rot="10800000">
            <a:off x="1356525" y="1347588"/>
            <a:ext cx="2837100" cy="1914900"/>
          </a:xfrm>
          <a:prstGeom prst="straightConnector1">
            <a:avLst/>
          </a:prstGeom>
          <a:noFill/>
          <a:ln cap="flat" cmpd="sng" w="19050">
            <a:solidFill>
              <a:srgbClr val="0B5394"/>
            </a:solidFill>
            <a:prstDash val="solid"/>
            <a:round/>
            <a:headEnd len="sm" w="sm" type="none"/>
            <a:tailEnd len="sm" w="sm" type="triangle"/>
          </a:ln>
        </p:spPr>
      </p:cxnSp>
      <p:cxnSp>
        <p:nvCxnSpPr>
          <p:cNvPr id="555" name="Google Shape;555;p49"/>
          <p:cNvCxnSpPr/>
          <p:nvPr/>
        </p:nvCxnSpPr>
        <p:spPr>
          <a:xfrm>
            <a:off x="1798488" y="1919100"/>
            <a:ext cx="1059000" cy="1274400"/>
          </a:xfrm>
          <a:prstGeom prst="straightConnector1">
            <a:avLst/>
          </a:prstGeom>
          <a:noFill/>
          <a:ln cap="flat" cmpd="sng" w="19050">
            <a:solidFill>
              <a:srgbClr val="38761D"/>
            </a:solidFill>
            <a:prstDash val="solid"/>
            <a:round/>
            <a:headEnd len="sm" w="sm" type="none"/>
            <a:tailEnd len="sm" w="sm" type="triangle"/>
          </a:ln>
        </p:spPr>
      </p:cxnSp>
      <p:cxnSp>
        <p:nvCxnSpPr>
          <p:cNvPr id="556" name="Google Shape;556;p49"/>
          <p:cNvCxnSpPr>
            <a:stCxn id="533" idx="1"/>
            <a:endCxn id="510" idx="0"/>
          </p:cNvCxnSpPr>
          <p:nvPr/>
        </p:nvCxnSpPr>
        <p:spPr>
          <a:xfrm flipH="1">
            <a:off x="3023475" y="1482138"/>
            <a:ext cx="1156800" cy="1719600"/>
          </a:xfrm>
          <a:prstGeom prst="straightConnector1">
            <a:avLst/>
          </a:prstGeom>
          <a:noFill/>
          <a:ln cap="flat" cmpd="sng" w="19050">
            <a:solidFill>
              <a:srgbClr val="38761D"/>
            </a:solidFill>
            <a:prstDash val="solid"/>
            <a:round/>
            <a:headEnd len="sm" w="sm" type="none"/>
            <a:tailEnd len="sm" w="sm" type="triangle"/>
          </a:ln>
        </p:spPr>
      </p:cxnSp>
      <p:cxnSp>
        <p:nvCxnSpPr>
          <p:cNvPr id="557" name="Google Shape;557;p49"/>
          <p:cNvCxnSpPr/>
          <p:nvPr/>
        </p:nvCxnSpPr>
        <p:spPr>
          <a:xfrm flipH="1">
            <a:off x="4062350" y="1726025"/>
            <a:ext cx="301200" cy="1876800"/>
          </a:xfrm>
          <a:prstGeom prst="straightConnector1">
            <a:avLst/>
          </a:prstGeom>
          <a:noFill/>
          <a:ln cap="flat" cmpd="sng" w="19050">
            <a:solidFill>
              <a:srgbClr val="38761D"/>
            </a:solidFill>
            <a:prstDash val="solid"/>
            <a:round/>
            <a:headEnd len="sm" w="sm" type="none"/>
            <a:tailEnd len="sm" w="sm" type="triangle"/>
          </a:ln>
        </p:spPr>
      </p:cxnSp>
      <p:cxnSp>
        <p:nvCxnSpPr>
          <p:cNvPr id="558" name="Google Shape;558;p49"/>
          <p:cNvCxnSpPr/>
          <p:nvPr/>
        </p:nvCxnSpPr>
        <p:spPr>
          <a:xfrm flipH="1">
            <a:off x="4548875" y="2258925"/>
            <a:ext cx="185400" cy="1359300"/>
          </a:xfrm>
          <a:prstGeom prst="straightConnector1">
            <a:avLst/>
          </a:prstGeom>
          <a:noFill/>
          <a:ln cap="flat" cmpd="sng" w="19050">
            <a:solidFill>
              <a:srgbClr val="38761D"/>
            </a:solidFill>
            <a:prstDash val="solid"/>
            <a:round/>
            <a:headEnd len="sm" w="sm" type="none"/>
            <a:tailEnd len="sm" w="sm" type="triangle"/>
          </a:ln>
        </p:spPr>
      </p:cxnSp>
      <p:cxnSp>
        <p:nvCxnSpPr>
          <p:cNvPr id="559" name="Google Shape;559;p49"/>
          <p:cNvCxnSpPr/>
          <p:nvPr/>
        </p:nvCxnSpPr>
        <p:spPr>
          <a:xfrm flipH="1" rot="10800000">
            <a:off x="3976963" y="1695100"/>
            <a:ext cx="270900" cy="1914000"/>
          </a:xfrm>
          <a:prstGeom prst="straightConnector1">
            <a:avLst/>
          </a:prstGeom>
          <a:noFill/>
          <a:ln cap="flat" cmpd="sng" w="19050">
            <a:solidFill>
              <a:srgbClr val="38761D"/>
            </a:solidFill>
            <a:prstDash val="solid"/>
            <a:round/>
            <a:headEnd len="sm" w="sm" type="none"/>
            <a:tailEnd len="sm" w="sm" type="triangle"/>
          </a:ln>
        </p:spPr>
      </p:cxnSp>
      <p:cxnSp>
        <p:nvCxnSpPr>
          <p:cNvPr id="560" name="Google Shape;560;p49"/>
          <p:cNvCxnSpPr/>
          <p:nvPr/>
        </p:nvCxnSpPr>
        <p:spPr>
          <a:xfrm rot="10800000">
            <a:off x="3143350" y="3587225"/>
            <a:ext cx="208500" cy="486600"/>
          </a:xfrm>
          <a:prstGeom prst="straightConnector1">
            <a:avLst/>
          </a:prstGeom>
          <a:noFill/>
          <a:ln cap="flat" cmpd="sng" w="19050">
            <a:solidFill>
              <a:srgbClr val="38761D"/>
            </a:solidFill>
            <a:prstDash val="solid"/>
            <a:round/>
            <a:headEnd len="sm" w="sm" type="none"/>
            <a:tailEnd len="sm" w="sm" type="triangle"/>
          </a:ln>
        </p:spPr>
      </p:cxnSp>
      <p:cxnSp>
        <p:nvCxnSpPr>
          <p:cNvPr id="561" name="Google Shape;561;p49"/>
          <p:cNvCxnSpPr>
            <a:stCxn id="510" idx="0"/>
          </p:cNvCxnSpPr>
          <p:nvPr/>
        </p:nvCxnSpPr>
        <p:spPr>
          <a:xfrm rot="10800000">
            <a:off x="1977275" y="1949875"/>
            <a:ext cx="1046100" cy="1251900"/>
          </a:xfrm>
          <a:prstGeom prst="straightConnector1">
            <a:avLst/>
          </a:prstGeom>
          <a:noFill/>
          <a:ln cap="flat" cmpd="sng" w="19050">
            <a:solidFill>
              <a:srgbClr val="38761D"/>
            </a:solidFill>
            <a:prstDash val="solid"/>
            <a:round/>
            <a:headEnd len="sm" w="sm" type="none"/>
            <a:tailEnd len="sm" w="sm" type="triangle"/>
          </a:ln>
        </p:spPr>
      </p:cxnSp>
      <p:cxnSp>
        <p:nvCxnSpPr>
          <p:cNvPr id="562" name="Google Shape;562;p49"/>
          <p:cNvCxnSpPr/>
          <p:nvPr/>
        </p:nvCxnSpPr>
        <p:spPr>
          <a:xfrm rot="10800000">
            <a:off x="1984875" y="3340038"/>
            <a:ext cx="716100" cy="805500"/>
          </a:xfrm>
          <a:prstGeom prst="straightConnector1">
            <a:avLst/>
          </a:prstGeom>
          <a:noFill/>
          <a:ln cap="flat" cmpd="sng" w="19050">
            <a:solidFill>
              <a:srgbClr val="38761D"/>
            </a:solidFill>
            <a:prstDash val="solid"/>
            <a:round/>
            <a:headEnd len="sm" w="sm" type="none"/>
            <a:tailEnd len="sm" w="sm" type="triangle"/>
          </a:ln>
        </p:spPr>
      </p:cxnSp>
      <p:cxnSp>
        <p:nvCxnSpPr>
          <p:cNvPr id="563" name="Google Shape;563;p49"/>
          <p:cNvCxnSpPr>
            <a:stCxn id="504" idx="0"/>
          </p:cNvCxnSpPr>
          <p:nvPr/>
        </p:nvCxnSpPr>
        <p:spPr>
          <a:xfrm flipH="1" rot="10800000">
            <a:off x="4467875" y="2251075"/>
            <a:ext cx="181500" cy="1352400"/>
          </a:xfrm>
          <a:prstGeom prst="straightConnector1">
            <a:avLst/>
          </a:prstGeom>
          <a:noFill/>
          <a:ln cap="flat" cmpd="sng" w="19050">
            <a:solidFill>
              <a:srgbClr val="38761D"/>
            </a:solidFill>
            <a:prstDash val="solid"/>
            <a:round/>
            <a:headEnd len="sm" w="sm" type="none"/>
            <a:tailEnd len="sm" w="sm" type="triangle"/>
          </a:ln>
        </p:spPr>
      </p:cxnSp>
      <p:cxnSp>
        <p:nvCxnSpPr>
          <p:cNvPr id="564" name="Google Shape;564;p49"/>
          <p:cNvCxnSpPr>
            <a:endCxn id="542" idx="2"/>
          </p:cNvCxnSpPr>
          <p:nvPr/>
        </p:nvCxnSpPr>
        <p:spPr>
          <a:xfrm flipH="1" rot="10800000">
            <a:off x="5000700" y="2489688"/>
            <a:ext cx="1506000" cy="1350000"/>
          </a:xfrm>
          <a:prstGeom prst="straightConnector1">
            <a:avLst/>
          </a:prstGeom>
          <a:noFill/>
          <a:ln cap="flat" cmpd="sng" w="19050">
            <a:solidFill>
              <a:srgbClr val="38761D"/>
            </a:solidFill>
            <a:prstDash val="solid"/>
            <a:round/>
            <a:headEnd len="sm" w="sm" type="none"/>
            <a:tailEnd len="sm" w="sm" type="triangle"/>
          </a:ln>
        </p:spPr>
      </p:cxnSp>
      <p:cxnSp>
        <p:nvCxnSpPr>
          <p:cNvPr id="565" name="Google Shape;565;p49"/>
          <p:cNvCxnSpPr/>
          <p:nvPr/>
        </p:nvCxnSpPr>
        <p:spPr>
          <a:xfrm flipH="1">
            <a:off x="4996775" y="2489813"/>
            <a:ext cx="1639200" cy="1468200"/>
          </a:xfrm>
          <a:prstGeom prst="straightConnector1">
            <a:avLst/>
          </a:prstGeom>
          <a:noFill/>
          <a:ln cap="flat" cmpd="sng" w="19050">
            <a:solidFill>
              <a:srgbClr val="38761D"/>
            </a:solidFill>
            <a:prstDash val="solid"/>
            <a:round/>
            <a:headEnd len="sm" w="sm" type="none"/>
            <a:tailEnd len="sm" w="sm" type="triangle"/>
          </a:ln>
        </p:spPr>
      </p:cxnSp>
      <p:cxnSp>
        <p:nvCxnSpPr>
          <p:cNvPr id="566" name="Google Shape;566;p49"/>
          <p:cNvCxnSpPr/>
          <p:nvPr/>
        </p:nvCxnSpPr>
        <p:spPr>
          <a:xfrm flipH="1" rot="10800000">
            <a:off x="3166500" y="1640975"/>
            <a:ext cx="1027200" cy="1544700"/>
          </a:xfrm>
          <a:prstGeom prst="straightConnector1">
            <a:avLst/>
          </a:prstGeom>
          <a:noFill/>
          <a:ln cap="flat" cmpd="sng" w="19050">
            <a:solidFill>
              <a:srgbClr val="38761D"/>
            </a:solidFill>
            <a:prstDash val="solid"/>
            <a:round/>
            <a:headEnd len="sm" w="sm" type="none"/>
            <a:tailEnd len="sm" w="sm" type="triangle"/>
          </a:ln>
        </p:spPr>
      </p:cxnSp>
      <p:cxnSp>
        <p:nvCxnSpPr>
          <p:cNvPr id="567" name="Google Shape;567;p49"/>
          <p:cNvCxnSpPr>
            <a:stCxn id="510" idx="3"/>
          </p:cNvCxnSpPr>
          <p:nvPr/>
        </p:nvCxnSpPr>
        <p:spPr>
          <a:xfrm flipH="1" rot="10800000">
            <a:off x="3552425" y="2490625"/>
            <a:ext cx="2433000" cy="912000"/>
          </a:xfrm>
          <a:prstGeom prst="straightConnector1">
            <a:avLst/>
          </a:prstGeom>
          <a:noFill/>
          <a:ln cap="flat" cmpd="sng" w="19050">
            <a:solidFill>
              <a:srgbClr val="38761D"/>
            </a:solidFill>
            <a:prstDash val="solid"/>
            <a:round/>
            <a:headEnd len="sm" w="sm" type="none"/>
            <a:tailEnd len="sm" w="sm" type="triangle"/>
          </a:ln>
        </p:spPr>
      </p:cxnSp>
      <p:cxnSp>
        <p:nvCxnSpPr>
          <p:cNvPr id="568" name="Google Shape;568;p49"/>
          <p:cNvCxnSpPr/>
          <p:nvPr/>
        </p:nvCxnSpPr>
        <p:spPr>
          <a:xfrm flipH="1">
            <a:off x="3544950" y="2381513"/>
            <a:ext cx="2432700" cy="912300"/>
          </a:xfrm>
          <a:prstGeom prst="straightConnector1">
            <a:avLst/>
          </a:prstGeom>
          <a:noFill/>
          <a:ln cap="flat" cmpd="sng" w="19050">
            <a:solidFill>
              <a:srgbClr val="38761D"/>
            </a:solidFill>
            <a:prstDash val="solid"/>
            <a:round/>
            <a:headEnd len="sm" w="sm" type="none"/>
            <a:tailEnd len="sm" w="sm" type="triangle"/>
          </a:ln>
        </p:spPr>
      </p:cxnSp>
      <p:sp>
        <p:nvSpPr>
          <p:cNvPr id="569" name="Google Shape;569;p49"/>
          <p:cNvSpPr txBox="1"/>
          <p:nvPr/>
        </p:nvSpPr>
        <p:spPr>
          <a:xfrm>
            <a:off x="5483325" y="3463350"/>
            <a:ext cx="3552600" cy="1251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1800"/>
              <a:t>Подобрено използване на:</a:t>
            </a:r>
            <a:endParaRPr sz="1800"/>
          </a:p>
          <a:p>
            <a:pPr indent="-342900" lvl="0" marL="457200" rtl="0" algn="l">
              <a:spcBef>
                <a:spcPts val="0"/>
              </a:spcBef>
              <a:spcAft>
                <a:spcPts val="0"/>
              </a:spcAft>
              <a:buSzPts val="1800"/>
              <a:buChar char="●"/>
            </a:pPr>
            <a:r>
              <a:rPr lang="en" sz="1800"/>
              <a:t>Мрежа</a:t>
            </a:r>
            <a:endParaRPr sz="1800"/>
          </a:p>
          <a:p>
            <a:pPr indent="-342900" lvl="0" marL="457200" rtl="0" algn="l">
              <a:spcBef>
                <a:spcPts val="0"/>
              </a:spcBef>
              <a:spcAft>
                <a:spcPts val="0"/>
              </a:spcAft>
              <a:buSzPts val="1800"/>
              <a:buChar char="●"/>
            </a:pPr>
            <a:r>
              <a:rPr lang="en" sz="1800"/>
              <a:t>Компютърни ресурси</a:t>
            </a:r>
            <a:endParaRPr sz="1800"/>
          </a:p>
          <a:p>
            <a:pPr indent="-342900" lvl="0" marL="457200" rtl="0" algn="l">
              <a:spcBef>
                <a:spcPts val="0"/>
              </a:spcBef>
              <a:spcAft>
                <a:spcPts val="0"/>
              </a:spcAft>
              <a:buSzPts val="1800"/>
              <a:buChar char="●"/>
            </a:pPr>
            <a:r>
              <a:rPr lang="en" sz="1800"/>
              <a:t>Съхранение</a:t>
            </a:r>
            <a:r>
              <a:rPr lang="en" sz="1800"/>
              <a:t> на данни</a:t>
            </a:r>
            <a:endParaRPr sz="18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5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Роля на нивата: Ниво-0</a:t>
            </a:r>
            <a:endParaRPr/>
          </a:p>
        </p:txBody>
      </p:sp>
      <p:sp>
        <p:nvSpPr>
          <p:cNvPr id="575" name="Google Shape;575;p50"/>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sz="2100"/>
              <a:t>Ниво-0</a:t>
            </a:r>
            <a:endParaRPr sz="2100"/>
          </a:p>
          <a:p>
            <a:pPr indent="-336550" lvl="1" marL="914400" rtl="0" algn="l">
              <a:spcBef>
                <a:spcPts val="0"/>
              </a:spcBef>
              <a:spcAft>
                <a:spcPts val="0"/>
              </a:spcAft>
              <a:buSzPts val="1700"/>
              <a:buChar char="•"/>
            </a:pPr>
            <a:r>
              <a:rPr lang="en" sz="1700"/>
              <a:t>Копие на всички първични данни на лентови носители</a:t>
            </a:r>
            <a:endParaRPr sz="1700"/>
          </a:p>
          <a:p>
            <a:pPr indent="-336550" lvl="1" marL="914400" rtl="0" algn="l">
              <a:spcBef>
                <a:spcPts val="0"/>
              </a:spcBef>
              <a:spcAft>
                <a:spcPts val="0"/>
              </a:spcAft>
              <a:buSzPts val="1700"/>
              <a:buChar char="•"/>
            </a:pPr>
            <a:r>
              <a:rPr lang="en" sz="1700"/>
              <a:t>Първо ниво на обработка на данните от LHC</a:t>
            </a:r>
            <a:endParaRPr sz="1700"/>
          </a:p>
          <a:p>
            <a:pPr indent="0" lvl="0" marL="0" rtl="0" algn="l">
              <a:spcBef>
                <a:spcPts val="800"/>
              </a:spcBef>
              <a:spcAft>
                <a:spcPts val="0"/>
              </a:spcAft>
              <a:buNone/>
            </a:pPr>
            <a:r>
              <a:t/>
            </a:r>
            <a:endParaRPr sz="600"/>
          </a:p>
          <a:p>
            <a:pPr indent="-361950" lvl="0" marL="457200" rtl="0" algn="l">
              <a:spcBef>
                <a:spcPts val="800"/>
              </a:spcBef>
              <a:spcAft>
                <a:spcPts val="0"/>
              </a:spcAft>
              <a:buSzPts val="2100"/>
              <a:buChar char="•"/>
            </a:pPr>
            <a:r>
              <a:rPr lang="en" sz="2100"/>
              <a:t>Централни услуги в ЦЕРН (стабилност)</a:t>
            </a:r>
            <a:endParaRPr sz="2100"/>
          </a:p>
          <a:p>
            <a:pPr indent="-336550" lvl="1" marL="914400" rtl="0" algn="l">
              <a:spcBef>
                <a:spcPts val="0"/>
              </a:spcBef>
              <a:spcAft>
                <a:spcPts val="0"/>
              </a:spcAft>
              <a:buSzPts val="1700"/>
              <a:buChar char="•"/>
            </a:pPr>
            <a:r>
              <a:rPr lang="en" sz="1700"/>
              <a:t>Разпределяне на задачи - PanDA</a:t>
            </a:r>
            <a:endParaRPr sz="1700"/>
          </a:p>
          <a:p>
            <a:pPr indent="-336550" lvl="1" marL="914400" rtl="0" algn="l">
              <a:spcBef>
                <a:spcPts val="0"/>
              </a:spcBef>
              <a:spcAft>
                <a:spcPts val="0"/>
              </a:spcAft>
              <a:buSzPts val="1700"/>
              <a:buChar char="•"/>
            </a:pPr>
            <a:r>
              <a:rPr lang="en" sz="1700"/>
              <a:t>Разпределяне на данни - Rucio</a:t>
            </a:r>
            <a:endParaRPr sz="1700"/>
          </a:p>
          <a:p>
            <a:pPr indent="-336550" lvl="1" marL="914400" rtl="0" algn="l">
              <a:spcBef>
                <a:spcPts val="0"/>
              </a:spcBef>
              <a:spcAft>
                <a:spcPts val="0"/>
              </a:spcAft>
              <a:buSzPts val="1700"/>
              <a:buChar char="•"/>
            </a:pPr>
            <a:r>
              <a:rPr lang="en" sz="1700"/>
              <a:t>База данни - Oracle</a:t>
            </a:r>
            <a:endParaRPr sz="1700"/>
          </a:p>
          <a:p>
            <a:pPr indent="-336550" lvl="1" marL="914400" rtl="0" algn="l">
              <a:spcBef>
                <a:spcPts val="0"/>
              </a:spcBef>
              <a:spcAft>
                <a:spcPts val="0"/>
              </a:spcAft>
              <a:buSzPts val="1700"/>
              <a:buChar char="•"/>
            </a:pPr>
            <a:r>
              <a:rPr lang="en" sz="1700"/>
              <a:t>Прехвърляне на файлове - FTS (WLCG)</a:t>
            </a:r>
            <a:endParaRPr sz="1700"/>
          </a:p>
          <a:p>
            <a:pPr indent="-336550" lvl="1" marL="914400" rtl="0" algn="l">
              <a:spcBef>
                <a:spcPts val="0"/>
              </a:spcBef>
              <a:spcAft>
                <a:spcPts val="0"/>
              </a:spcAft>
              <a:buSzPts val="1700"/>
              <a:buChar char="•"/>
            </a:pPr>
            <a:r>
              <a:rPr lang="en" sz="1700"/>
              <a:t>Кешова инфраструктура - Frontier </a:t>
            </a:r>
            <a:endParaRPr sz="1700"/>
          </a:p>
          <a:p>
            <a:pPr indent="-336550" lvl="1" marL="914400" rtl="0" algn="l">
              <a:lnSpc>
                <a:spcPct val="150000"/>
              </a:lnSpc>
              <a:spcBef>
                <a:spcPts val="0"/>
              </a:spcBef>
              <a:spcAft>
                <a:spcPts val="0"/>
              </a:spcAft>
              <a:buSzPts val="1700"/>
              <a:buChar char="•"/>
            </a:pPr>
            <a:r>
              <a:rPr lang="en" sz="1700"/>
              <a:t>Разпределяне на софтуер - CVMFS - Stratum 0 (ниво-0)</a:t>
            </a:r>
            <a:endParaRPr sz="17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 name="Shape 579"/>
        <p:cNvGrpSpPr/>
        <p:nvPr/>
      </p:nvGrpSpPr>
      <p:grpSpPr>
        <a:xfrm>
          <a:off x="0" y="0"/>
          <a:ext cx="0" cy="0"/>
          <a:chOff x="0" y="0"/>
          <a:chExt cx="0" cy="0"/>
        </a:xfrm>
      </p:grpSpPr>
      <p:sp>
        <p:nvSpPr>
          <p:cNvPr id="580" name="Google Shape;580;p5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Роля на на нивата: Нива 1, 2, 3</a:t>
            </a:r>
            <a:endParaRPr/>
          </a:p>
        </p:txBody>
      </p:sp>
      <p:sp>
        <p:nvSpPr>
          <p:cNvPr id="581" name="Google Shape;581;p51"/>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sz="2100"/>
              <a:t>Нива 1 и 2 - договорени (pledged) компютърни ресурси и дискови и лентови носители</a:t>
            </a:r>
            <a:endParaRPr sz="2100"/>
          </a:p>
          <a:p>
            <a:pPr indent="-336550" lvl="1" marL="914400" rtl="0" algn="l">
              <a:spcBef>
                <a:spcPts val="0"/>
              </a:spcBef>
              <a:spcAft>
                <a:spcPts val="0"/>
              </a:spcAft>
              <a:buSzPts val="1700"/>
              <a:buChar char="•"/>
            </a:pPr>
            <a:r>
              <a:rPr lang="en" sz="1700"/>
              <a:t>Съхранение копие на първичните данни и на вторични данни</a:t>
            </a:r>
            <a:endParaRPr sz="1700"/>
          </a:p>
          <a:p>
            <a:pPr indent="-336550" lvl="1" marL="914400" rtl="0" algn="l">
              <a:spcBef>
                <a:spcPts val="0"/>
              </a:spcBef>
              <a:spcAft>
                <a:spcPts val="0"/>
              </a:spcAft>
              <a:buSzPts val="1700"/>
              <a:buChar char="•"/>
            </a:pPr>
            <a:r>
              <a:rPr lang="en" sz="1700"/>
              <a:t>Разлики между ниво-1 и ниво-2 </a:t>
            </a:r>
            <a:endParaRPr sz="1700"/>
          </a:p>
          <a:p>
            <a:pPr indent="-336550" lvl="2" marL="1371600" rtl="0" algn="l">
              <a:spcBef>
                <a:spcPts val="0"/>
              </a:spcBef>
              <a:spcAft>
                <a:spcPts val="0"/>
              </a:spcAft>
              <a:buSzPts val="1700"/>
              <a:buChar char="•"/>
            </a:pPr>
            <a:r>
              <a:rPr lang="en" sz="1700"/>
              <a:t>Лентови носители (само в ниво-1)</a:t>
            </a:r>
            <a:endParaRPr sz="1700"/>
          </a:p>
          <a:p>
            <a:pPr indent="-336550" lvl="2" marL="1371600" rtl="0" algn="l">
              <a:spcBef>
                <a:spcPts val="0"/>
              </a:spcBef>
              <a:spcAft>
                <a:spcPts val="0"/>
              </a:spcAft>
              <a:buSzPts val="1700"/>
              <a:buChar char="•"/>
            </a:pPr>
            <a:r>
              <a:rPr lang="en" sz="1700"/>
              <a:t>Поддръжка</a:t>
            </a:r>
            <a:endParaRPr sz="1700"/>
          </a:p>
          <a:p>
            <a:pPr indent="-336550" lvl="3" marL="1828800" rtl="0" algn="l">
              <a:spcBef>
                <a:spcPts val="0"/>
              </a:spcBef>
              <a:spcAft>
                <a:spcPts val="0"/>
              </a:spcAft>
              <a:buSzPts val="1700"/>
              <a:buChar char="•"/>
            </a:pPr>
            <a:r>
              <a:rPr lang="en" sz="1700"/>
              <a:t>24х7 за ниво-1</a:t>
            </a:r>
            <a:endParaRPr sz="1700"/>
          </a:p>
          <a:p>
            <a:pPr indent="-336550" lvl="3" marL="1828800" rtl="0" algn="l">
              <a:spcBef>
                <a:spcPts val="0"/>
              </a:spcBef>
              <a:spcAft>
                <a:spcPts val="0"/>
              </a:spcAft>
              <a:buSzPts val="1700"/>
              <a:buChar char="•"/>
            </a:pPr>
            <a:r>
              <a:rPr lang="en" sz="1700"/>
              <a:t>В рамките на работния ден - ниво-2</a:t>
            </a:r>
            <a:endParaRPr sz="1700"/>
          </a:p>
          <a:p>
            <a:pPr indent="-336550" lvl="2" marL="1371600" rtl="0" algn="l">
              <a:spcBef>
                <a:spcPts val="0"/>
              </a:spcBef>
              <a:spcAft>
                <a:spcPts val="0"/>
              </a:spcAft>
              <a:buSzPts val="1700"/>
              <a:buChar char="•"/>
            </a:pPr>
            <a:r>
              <a:rPr lang="en" sz="1700"/>
              <a:t>Някои ниво-1 сайтове доставят и централни услуги (Frontier, FTS)</a:t>
            </a:r>
            <a:endParaRPr sz="1700"/>
          </a:p>
          <a:p>
            <a:pPr indent="-336550" lvl="3" marL="1828800" rtl="0" algn="l">
              <a:spcBef>
                <a:spcPts val="0"/>
              </a:spcBef>
              <a:spcAft>
                <a:spcPts val="0"/>
              </a:spcAft>
              <a:buSzPts val="1700"/>
              <a:buChar char="•"/>
            </a:pPr>
            <a:r>
              <a:rPr lang="en" sz="1700"/>
              <a:t>Близост до сайтовете</a:t>
            </a:r>
            <a:endParaRPr sz="1700"/>
          </a:p>
          <a:p>
            <a:pPr indent="-336550" lvl="3" marL="1828800" rtl="0" algn="l">
              <a:spcBef>
                <a:spcPts val="0"/>
              </a:spcBef>
              <a:spcAft>
                <a:spcPts val="0"/>
              </a:spcAft>
              <a:buSzPts val="1700"/>
              <a:buChar char="•"/>
            </a:pPr>
            <a:r>
              <a:rPr lang="en" sz="1700"/>
              <a:t>Сигурност на услугата</a:t>
            </a:r>
            <a:endParaRPr sz="17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5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Мрежа</a:t>
            </a:r>
            <a:endParaRPr/>
          </a:p>
        </p:txBody>
      </p:sp>
      <p:sp>
        <p:nvSpPr>
          <p:cNvPr id="587" name="Google Shape;587;p52"/>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49250" lvl="0" marL="457200" rtl="0" algn="l">
              <a:spcBef>
                <a:spcPts val="800"/>
              </a:spcBef>
              <a:spcAft>
                <a:spcPts val="0"/>
              </a:spcAft>
              <a:buSzPts val="1900"/>
              <a:buChar char="•"/>
            </a:pPr>
            <a:r>
              <a:rPr lang="en" sz="1900"/>
              <a:t>Ниво-0 и Ниво-1: LHCOPN</a:t>
            </a:r>
            <a:endParaRPr sz="1900"/>
          </a:p>
          <a:p>
            <a:pPr indent="0" lvl="0" marL="0" rtl="0" algn="l">
              <a:spcBef>
                <a:spcPts val="800"/>
              </a:spcBef>
              <a:spcAft>
                <a:spcPts val="0"/>
              </a:spcAft>
              <a:buNone/>
            </a:pPr>
            <a:r>
              <a:t/>
            </a:r>
            <a:endParaRPr sz="600"/>
          </a:p>
          <a:p>
            <a:pPr indent="-349250" lvl="0" marL="457200" rtl="0" algn="l">
              <a:spcBef>
                <a:spcPts val="800"/>
              </a:spcBef>
              <a:spcAft>
                <a:spcPts val="0"/>
              </a:spcAft>
              <a:buSzPts val="1900"/>
              <a:buChar char="•"/>
            </a:pPr>
            <a:r>
              <a:rPr lang="en" sz="1900"/>
              <a:t>Ниво-0, 1 и 2: LHCONE (LHC Open Network Environment)</a:t>
            </a:r>
            <a:endParaRPr sz="1900"/>
          </a:p>
          <a:p>
            <a:pPr indent="-323850" lvl="1" marL="914400" rtl="0" algn="l">
              <a:spcBef>
                <a:spcPts val="0"/>
              </a:spcBef>
              <a:spcAft>
                <a:spcPts val="0"/>
              </a:spcAft>
              <a:buSzPts val="1500"/>
              <a:buChar char="•"/>
            </a:pPr>
            <a:r>
              <a:rPr lang="en" sz="1500"/>
              <a:t>Колаборация между научни организации и университети</a:t>
            </a:r>
            <a:endParaRPr sz="1500"/>
          </a:p>
          <a:p>
            <a:pPr indent="-323850" lvl="1" marL="914400" rtl="0" algn="l">
              <a:spcBef>
                <a:spcPts val="0"/>
              </a:spcBef>
              <a:spcAft>
                <a:spcPts val="0"/>
              </a:spcAft>
              <a:buSzPts val="1500"/>
              <a:buChar char="•"/>
            </a:pPr>
            <a:r>
              <a:rPr lang="en" sz="1500"/>
              <a:t>Динамично използване на ресурсите, споделяне на разходите</a:t>
            </a:r>
            <a:endParaRPr sz="1500"/>
          </a:p>
          <a:p>
            <a:pPr indent="-323850" lvl="1" marL="914400" rtl="0" algn="l">
              <a:spcBef>
                <a:spcPts val="0"/>
              </a:spcBef>
              <a:spcAft>
                <a:spcPts val="0"/>
              </a:spcAft>
              <a:buSzPts val="1500"/>
              <a:buChar char="•"/>
            </a:pPr>
            <a:r>
              <a:rPr lang="en" sz="1500"/>
              <a:t>Layer3 рутиран VPN</a:t>
            </a:r>
            <a:endParaRPr sz="1500"/>
          </a:p>
        </p:txBody>
      </p:sp>
      <p:pic>
        <p:nvPicPr>
          <p:cNvPr id="588" name="Google Shape;588;p52"/>
          <p:cNvPicPr preferRelativeResize="0"/>
          <p:nvPr/>
        </p:nvPicPr>
        <p:blipFill>
          <a:blip r:embed="rId3">
            <a:alphaModFix/>
          </a:blip>
          <a:stretch>
            <a:fillRect/>
          </a:stretch>
        </p:blipFill>
        <p:spPr>
          <a:xfrm>
            <a:off x="4258925" y="1326194"/>
            <a:ext cx="4486050" cy="306896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53"/>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Дистрибуция на софтуера: CVMFS</a:t>
            </a:r>
            <a:endParaRPr/>
          </a:p>
        </p:txBody>
      </p:sp>
      <p:sp>
        <p:nvSpPr>
          <p:cNvPr id="594" name="Google Shape;594;p53"/>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49250" lvl="0" marL="457200" rtl="0" algn="l">
              <a:spcBef>
                <a:spcPts val="800"/>
              </a:spcBef>
              <a:spcAft>
                <a:spcPts val="0"/>
              </a:spcAft>
              <a:buSzPts val="1900"/>
              <a:buChar char="•"/>
            </a:pPr>
            <a:r>
              <a:rPr lang="en" sz="1900"/>
              <a:t>CVMFS - CERN VM FileSystem</a:t>
            </a:r>
            <a:endParaRPr sz="1900"/>
          </a:p>
          <a:p>
            <a:pPr indent="-323850" lvl="1" marL="914400" rtl="0" algn="l">
              <a:spcBef>
                <a:spcPts val="0"/>
              </a:spcBef>
              <a:spcAft>
                <a:spcPts val="0"/>
              </a:spcAft>
              <a:buSzPts val="1500"/>
              <a:buChar char="•"/>
            </a:pPr>
            <a:r>
              <a:rPr lang="en" sz="1500"/>
              <a:t>Мрежова файлова система базирана на http и оптимизирана да доставя софтуера на експериментите по сайтовете бързо и сигурно</a:t>
            </a:r>
            <a:endParaRPr sz="1500"/>
          </a:p>
          <a:p>
            <a:pPr indent="-323850" lvl="1" marL="914400" rtl="0" algn="l">
              <a:spcBef>
                <a:spcPts val="0"/>
              </a:spcBef>
              <a:spcAft>
                <a:spcPts val="0"/>
              </a:spcAft>
              <a:buSzPts val="1500"/>
              <a:buChar char="•"/>
            </a:pPr>
            <a:r>
              <a:rPr lang="en" sz="1500"/>
              <a:t>Новия софтуер се поставя на Stratum-0 и автоматично се репликира на всички Spratum-1</a:t>
            </a:r>
            <a:endParaRPr sz="1500"/>
          </a:p>
          <a:p>
            <a:pPr indent="-323850" lvl="1" marL="914400" rtl="0" algn="l">
              <a:spcBef>
                <a:spcPts val="0"/>
              </a:spcBef>
              <a:spcAft>
                <a:spcPts val="0"/>
              </a:spcAft>
              <a:buSzPts val="1500"/>
              <a:buChar char="•"/>
            </a:pPr>
            <a:r>
              <a:rPr lang="en" sz="1500"/>
              <a:t>Най-голямата част от репликираното се поема от кешовете (Squids) на всеки един сайт</a:t>
            </a:r>
            <a:endParaRPr sz="1500"/>
          </a:p>
          <a:p>
            <a:pPr indent="-323850" lvl="2" marL="1371600" rtl="0" algn="l">
              <a:spcBef>
                <a:spcPts val="0"/>
              </a:spcBef>
              <a:spcAft>
                <a:spcPts val="0"/>
              </a:spcAft>
              <a:buSzPts val="1500"/>
              <a:buChar char="•"/>
            </a:pPr>
            <a:r>
              <a:rPr lang="en" sz="1500"/>
              <a:t>Компютрите на всеки сайт четат софтуер само от локалния кеш</a:t>
            </a:r>
            <a:endParaRPr sz="1500"/>
          </a:p>
          <a:p>
            <a:pPr indent="-323850" lvl="2" marL="1371600" rtl="0" algn="l">
              <a:spcBef>
                <a:spcPts val="0"/>
              </a:spcBef>
              <a:spcAft>
                <a:spcPts val="0"/>
              </a:spcAft>
              <a:buSzPts val="1500"/>
              <a:buChar char="•"/>
            </a:pPr>
            <a:r>
              <a:rPr lang="en" sz="1500"/>
              <a:t>В случай че локалния кеш не работи, компютрите четат от следващото ниво</a:t>
            </a:r>
            <a:endParaRPr sz="1500"/>
          </a:p>
          <a:p>
            <a:pPr indent="0" lvl="0" marL="0" rtl="0" algn="l">
              <a:spcBef>
                <a:spcPts val="800"/>
              </a:spcBef>
              <a:spcAft>
                <a:spcPts val="0"/>
              </a:spcAft>
              <a:buNone/>
            </a:pPr>
            <a:r>
              <a:t/>
            </a:r>
            <a:endParaRPr sz="700"/>
          </a:p>
          <a:p>
            <a:pPr indent="-349250" lvl="0" marL="457200" rtl="0" algn="l">
              <a:spcBef>
                <a:spcPts val="800"/>
              </a:spcBef>
              <a:spcAft>
                <a:spcPts val="0"/>
              </a:spcAft>
              <a:buSzPts val="1900"/>
              <a:buChar char="•"/>
            </a:pPr>
            <a:r>
              <a:rPr lang="en" sz="1900"/>
              <a:t>Всички стандартни сайтове в АТЛАС използват CVMFS</a:t>
            </a:r>
            <a:endParaRPr sz="1900"/>
          </a:p>
          <a:p>
            <a:pPr indent="-323850" lvl="1" marL="914400" rtl="0" algn="l">
              <a:spcBef>
                <a:spcPts val="0"/>
              </a:spcBef>
              <a:spcAft>
                <a:spcPts val="0"/>
              </a:spcAft>
              <a:buSzPts val="1500"/>
              <a:buChar char="•"/>
            </a:pPr>
            <a:r>
              <a:rPr lang="en" sz="1500"/>
              <a:t>Трябва връзка с външния свят - не работи при повечето  суперкомпютри</a:t>
            </a:r>
            <a:endParaRPr sz="15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pic>
        <p:nvPicPr>
          <p:cNvPr id="599" name="Google Shape;599;p54"/>
          <p:cNvPicPr preferRelativeResize="0"/>
          <p:nvPr/>
        </p:nvPicPr>
        <p:blipFill>
          <a:blip r:embed="rId3">
            <a:alphaModFix/>
          </a:blip>
          <a:stretch>
            <a:fillRect/>
          </a:stretch>
        </p:blipFill>
        <p:spPr>
          <a:xfrm>
            <a:off x="1362175" y="202525"/>
            <a:ext cx="6494874" cy="4636176"/>
          </a:xfrm>
          <a:prstGeom prst="rect">
            <a:avLst/>
          </a:prstGeom>
          <a:noFill/>
          <a:ln>
            <a:noFill/>
          </a:ln>
        </p:spPr>
      </p:pic>
      <p:sp>
        <p:nvSpPr>
          <p:cNvPr id="600" name="Google Shape;600;p54"/>
          <p:cNvSpPr txBox="1"/>
          <p:nvPr/>
        </p:nvSpPr>
        <p:spPr>
          <a:xfrm>
            <a:off x="6247600" y="4439400"/>
            <a:ext cx="7341900" cy="85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От Jakob Blomer</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4" name="Shape 604"/>
        <p:cNvGrpSpPr/>
        <p:nvPr/>
      </p:nvGrpSpPr>
      <p:grpSpPr>
        <a:xfrm>
          <a:off x="0" y="0"/>
          <a:ext cx="0" cy="0"/>
          <a:chOff x="0" y="0"/>
          <a:chExt cx="0" cy="0"/>
        </a:xfrm>
      </p:grpSpPr>
      <p:sp>
        <p:nvSpPr>
          <p:cNvPr id="605" name="Google Shape;605;p55"/>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Изчисления</a:t>
            </a:r>
            <a:endParaRPr/>
          </a:p>
          <a:p>
            <a:pPr indent="0" lvl="0" marL="0" rtl="0" algn="l">
              <a:spcBef>
                <a:spcPts val="0"/>
              </a:spcBef>
              <a:spcAft>
                <a:spcPts val="0"/>
              </a:spcAft>
              <a:buNone/>
            </a:pPr>
            <a:r>
              <a:rPr lang="en" sz="3600">
                <a:solidFill>
                  <a:srgbClr val="3D85C6"/>
                </a:solidFill>
              </a:rPr>
              <a:t>(как)</a:t>
            </a:r>
            <a:endParaRPr sz="3600">
              <a:solidFill>
                <a:srgbClr val="3D85C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От ATLAS до научна публикация </a:t>
            </a:r>
            <a:endParaRPr/>
          </a:p>
        </p:txBody>
      </p:sp>
      <p:pic>
        <p:nvPicPr>
          <p:cNvPr id="111" name="Google Shape;111;p20"/>
          <p:cNvPicPr preferRelativeResize="0"/>
          <p:nvPr/>
        </p:nvPicPr>
        <p:blipFill>
          <a:blip r:embed="rId3">
            <a:alphaModFix/>
          </a:blip>
          <a:stretch>
            <a:fillRect/>
          </a:stretch>
        </p:blipFill>
        <p:spPr>
          <a:xfrm>
            <a:off x="348075" y="1152525"/>
            <a:ext cx="3796774" cy="2005250"/>
          </a:xfrm>
          <a:prstGeom prst="rect">
            <a:avLst/>
          </a:prstGeom>
          <a:noFill/>
          <a:ln>
            <a:noFill/>
          </a:ln>
        </p:spPr>
      </p:pic>
      <p:pic>
        <p:nvPicPr>
          <p:cNvPr id="112" name="Google Shape;112;p20"/>
          <p:cNvPicPr preferRelativeResize="0"/>
          <p:nvPr/>
        </p:nvPicPr>
        <p:blipFill>
          <a:blip r:embed="rId4">
            <a:alphaModFix/>
          </a:blip>
          <a:stretch>
            <a:fillRect/>
          </a:stretch>
        </p:blipFill>
        <p:spPr>
          <a:xfrm>
            <a:off x="6129022" y="1447075"/>
            <a:ext cx="2546024" cy="3289024"/>
          </a:xfrm>
          <a:prstGeom prst="rect">
            <a:avLst/>
          </a:prstGeom>
          <a:noFill/>
          <a:ln>
            <a:noFill/>
          </a:ln>
        </p:spPr>
      </p:pic>
      <p:sp>
        <p:nvSpPr>
          <p:cNvPr id="113" name="Google Shape;113;p20"/>
          <p:cNvSpPr/>
          <p:nvPr/>
        </p:nvSpPr>
        <p:spPr>
          <a:xfrm flipH="1" rot="10800000">
            <a:off x="2249275" y="3517950"/>
            <a:ext cx="2478300" cy="831900"/>
          </a:xfrm>
          <a:prstGeom prst="bentArrow">
            <a:avLst>
              <a:gd fmla="val 25000" name="adj1"/>
              <a:gd fmla="val 25000" name="adj2"/>
              <a:gd fmla="val 25000" name="adj3"/>
              <a:gd fmla="val 43750" name="adj4"/>
            </a:avLst>
          </a:prstGeom>
          <a:solidFill>
            <a:schemeClr val="lt2"/>
          </a:solid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073763"/>
              </a:highlight>
            </a:endParaRPr>
          </a:p>
        </p:txBody>
      </p:sp>
      <p:sp>
        <p:nvSpPr>
          <p:cNvPr id="114" name="Google Shape;114;p20"/>
          <p:cNvSpPr txBox="1"/>
          <p:nvPr/>
        </p:nvSpPr>
        <p:spPr>
          <a:xfrm>
            <a:off x="2877325" y="3254950"/>
            <a:ext cx="12222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073763"/>
                </a:solidFill>
              </a:rPr>
              <a:t>Как?</a:t>
            </a:r>
            <a:endParaRPr b="1" sz="3000">
              <a:solidFill>
                <a:srgbClr val="073763"/>
              </a:solidFill>
            </a:endParaRPr>
          </a:p>
        </p:txBody>
      </p:sp>
      <p:sp>
        <p:nvSpPr>
          <p:cNvPr id="115" name="Google Shape;115;p20"/>
          <p:cNvSpPr txBox="1"/>
          <p:nvPr/>
        </p:nvSpPr>
        <p:spPr>
          <a:xfrm>
            <a:off x="2486150" y="4349850"/>
            <a:ext cx="2147700" cy="51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073763"/>
                </a:solidFill>
              </a:rPr>
              <a:t>.. и бързо моля</a:t>
            </a:r>
            <a:endParaRPr b="1" sz="1800">
              <a:solidFill>
                <a:srgbClr val="073763"/>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pic>
        <p:nvPicPr>
          <p:cNvPr id="610" name="Google Shape;610;p56"/>
          <p:cNvPicPr preferRelativeResize="0"/>
          <p:nvPr/>
        </p:nvPicPr>
        <p:blipFill>
          <a:blip r:embed="rId3">
            <a:alphaModFix/>
          </a:blip>
          <a:stretch>
            <a:fillRect/>
          </a:stretch>
        </p:blipFill>
        <p:spPr>
          <a:xfrm>
            <a:off x="281100" y="935825"/>
            <a:ext cx="5509200" cy="3903300"/>
          </a:xfrm>
          <a:prstGeom prst="rect">
            <a:avLst/>
          </a:prstGeom>
          <a:noFill/>
          <a:ln>
            <a:noFill/>
          </a:ln>
        </p:spPr>
      </p:pic>
      <p:sp>
        <p:nvSpPr>
          <p:cNvPr id="611" name="Google Shape;611;p56"/>
          <p:cNvSpPr txBox="1"/>
          <p:nvPr>
            <p:ph type="title"/>
          </p:nvPr>
        </p:nvSpPr>
        <p:spPr>
          <a:xfrm>
            <a:off x="311700" y="445025"/>
            <a:ext cx="8520600" cy="572700"/>
          </a:xfrm>
          <a:prstGeom prst="rect">
            <a:avLst/>
          </a:prstGeom>
          <a:solidFill>
            <a:srgbClr val="FFFFFF"/>
          </a:solidFill>
        </p:spPr>
        <p:txBody>
          <a:bodyPr anchorCtr="0" anchor="ctr" bIns="34275" lIns="68575" spcFirstLastPara="1" rIns="68575" wrap="square" tIns="34275">
            <a:normAutofit/>
          </a:bodyPr>
          <a:lstStyle/>
          <a:p>
            <a:pPr indent="0" lvl="0" marL="0" rtl="0" algn="l">
              <a:spcBef>
                <a:spcPts val="0"/>
              </a:spcBef>
              <a:spcAft>
                <a:spcPts val="0"/>
              </a:spcAft>
              <a:buNone/>
            </a:pPr>
            <a:r>
              <a:rPr lang="en"/>
              <a:t>Изчислителни задачи: от А до Я</a:t>
            </a:r>
            <a:endParaRPr/>
          </a:p>
        </p:txBody>
      </p:sp>
      <p:sp>
        <p:nvSpPr>
          <p:cNvPr id="612" name="Google Shape;612;p56"/>
          <p:cNvSpPr txBox="1"/>
          <p:nvPr/>
        </p:nvSpPr>
        <p:spPr>
          <a:xfrm>
            <a:off x="4436400" y="4575425"/>
            <a:ext cx="15063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t>Слайд: Alexei Klimentov</a:t>
            </a:r>
            <a:endParaRPr sz="800"/>
          </a:p>
        </p:txBody>
      </p:sp>
      <p:sp>
        <p:nvSpPr>
          <p:cNvPr id="613" name="Google Shape;613;p56"/>
          <p:cNvSpPr txBox="1"/>
          <p:nvPr/>
        </p:nvSpPr>
        <p:spPr>
          <a:xfrm>
            <a:off x="7398550" y="1004600"/>
            <a:ext cx="1506300" cy="6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56"/>
          <p:cNvSpPr txBox="1"/>
          <p:nvPr/>
        </p:nvSpPr>
        <p:spPr>
          <a:xfrm>
            <a:off x="5790300" y="935825"/>
            <a:ext cx="3188400" cy="41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solidFill>
                  <a:srgbClr val="073763"/>
                </a:solidFill>
              </a:rPr>
              <a:t>Дефиниции</a:t>
            </a:r>
            <a:endParaRPr b="1" sz="1700">
              <a:solidFill>
                <a:srgbClr val="073763"/>
              </a:solidFill>
            </a:endParaRPr>
          </a:p>
          <a:p>
            <a:pPr indent="0" lvl="0" marL="0" rtl="0" algn="ctr">
              <a:spcBef>
                <a:spcPts val="0"/>
              </a:spcBef>
              <a:spcAft>
                <a:spcPts val="0"/>
              </a:spcAft>
              <a:buNone/>
            </a:pPr>
            <a:r>
              <a:rPr b="1" lang="en" sz="1300">
                <a:solidFill>
                  <a:srgbClr val="3D85C6"/>
                </a:solidFill>
              </a:rPr>
              <a:t>Разпределени изчисления:</a:t>
            </a:r>
            <a:endParaRPr b="1" sz="1300">
              <a:solidFill>
                <a:srgbClr val="3D85C6"/>
              </a:solidFill>
            </a:endParaRPr>
          </a:p>
          <a:p>
            <a:pPr indent="0" lvl="0" marL="0" rtl="0" algn="ctr">
              <a:spcBef>
                <a:spcPts val="0"/>
              </a:spcBef>
              <a:spcAft>
                <a:spcPts val="0"/>
              </a:spcAft>
              <a:buNone/>
            </a:pPr>
            <a:r>
              <a:t/>
            </a:r>
            <a:endParaRPr b="1" sz="600">
              <a:solidFill>
                <a:srgbClr val="3D85C6"/>
              </a:solidFill>
            </a:endParaRPr>
          </a:p>
          <a:p>
            <a:pPr indent="-311150" lvl="0" marL="457200" rtl="0" algn="l">
              <a:spcBef>
                <a:spcPts val="0"/>
              </a:spcBef>
              <a:spcAft>
                <a:spcPts val="0"/>
              </a:spcAft>
              <a:buSzPts val="1300"/>
              <a:buChar char="●"/>
            </a:pPr>
            <a:r>
              <a:rPr lang="en" sz="1300">
                <a:solidFill>
                  <a:schemeClr val="dk1"/>
                </a:solidFill>
              </a:rPr>
              <a:t>Задача (Job) - какво трябва да се сметне на един “компютър”</a:t>
            </a:r>
            <a:endParaRPr sz="1300">
              <a:solidFill>
                <a:schemeClr val="dk1"/>
              </a:solidFill>
            </a:endParaRPr>
          </a:p>
          <a:p>
            <a:pPr indent="-311150" lvl="0" marL="457200" rtl="0" algn="l">
              <a:spcBef>
                <a:spcPts val="0"/>
              </a:spcBef>
              <a:spcAft>
                <a:spcPts val="0"/>
              </a:spcAft>
              <a:buSzPts val="1300"/>
              <a:buChar char="●"/>
            </a:pPr>
            <a:r>
              <a:rPr lang="en" sz="1300"/>
              <a:t>Пилот - малка програма която се изпраща на сайта и вика реалната задача от системата за задачи</a:t>
            </a:r>
            <a:endParaRPr sz="1300"/>
          </a:p>
          <a:p>
            <a:pPr indent="-311150" lvl="0" marL="457200" rtl="0" algn="l">
              <a:spcBef>
                <a:spcPts val="0"/>
              </a:spcBef>
              <a:spcAft>
                <a:spcPts val="0"/>
              </a:spcAft>
              <a:buSzPts val="1300"/>
              <a:buChar char="●"/>
            </a:pPr>
            <a:r>
              <a:rPr lang="en" sz="1300"/>
              <a:t>HPC - Суперкомпютър</a:t>
            </a:r>
            <a:endParaRPr sz="1300"/>
          </a:p>
          <a:p>
            <a:pPr indent="0" lvl="0" marL="457200" rtl="0" algn="l">
              <a:spcBef>
                <a:spcPts val="0"/>
              </a:spcBef>
              <a:spcAft>
                <a:spcPts val="0"/>
              </a:spcAft>
              <a:buNone/>
            </a:pPr>
            <a:r>
              <a:t/>
            </a:r>
            <a:endParaRPr sz="600"/>
          </a:p>
          <a:p>
            <a:pPr indent="0" lvl="0" marL="0" rtl="0" algn="ctr">
              <a:spcBef>
                <a:spcPts val="0"/>
              </a:spcBef>
              <a:spcAft>
                <a:spcPts val="0"/>
              </a:spcAft>
              <a:buNone/>
            </a:pPr>
            <a:r>
              <a:rPr b="1" lang="en" sz="1300">
                <a:solidFill>
                  <a:srgbClr val="3D85C6"/>
                </a:solidFill>
              </a:rPr>
              <a:t>АТЛАС:</a:t>
            </a:r>
            <a:endParaRPr b="1" sz="1300">
              <a:solidFill>
                <a:srgbClr val="3D85C6"/>
              </a:solidFill>
            </a:endParaRPr>
          </a:p>
          <a:p>
            <a:pPr indent="0" lvl="0" marL="0" rtl="0" algn="ctr">
              <a:spcBef>
                <a:spcPts val="0"/>
              </a:spcBef>
              <a:spcAft>
                <a:spcPts val="0"/>
              </a:spcAft>
              <a:buNone/>
            </a:pPr>
            <a:r>
              <a:t/>
            </a:r>
            <a:endParaRPr b="1" sz="600">
              <a:solidFill>
                <a:srgbClr val="3D85C6"/>
              </a:solidFill>
            </a:endParaRPr>
          </a:p>
          <a:p>
            <a:pPr indent="-311150" lvl="0" marL="457200" rtl="0" algn="l">
              <a:spcBef>
                <a:spcPts val="0"/>
              </a:spcBef>
              <a:spcAft>
                <a:spcPts val="0"/>
              </a:spcAft>
              <a:buSzPts val="1300"/>
              <a:buChar char="●"/>
            </a:pPr>
            <a:r>
              <a:rPr lang="en" sz="1300"/>
              <a:t>ProdSys2 / DEFT - системата която взема една заявка (request) и я разпределя</a:t>
            </a:r>
            <a:endParaRPr sz="1300">
              <a:solidFill>
                <a:schemeClr val="dk1"/>
              </a:solidFill>
            </a:endParaRPr>
          </a:p>
          <a:p>
            <a:pPr indent="-311150" lvl="0" marL="457200" rtl="0" algn="l">
              <a:spcBef>
                <a:spcPts val="0"/>
              </a:spcBef>
              <a:spcAft>
                <a:spcPts val="0"/>
              </a:spcAft>
              <a:buSzPts val="1300"/>
              <a:buChar char="●"/>
            </a:pPr>
            <a:r>
              <a:rPr lang="en" sz="1300">
                <a:solidFill>
                  <a:schemeClr val="dk1"/>
                </a:solidFill>
              </a:rPr>
              <a:t>Rucio - системата за данни - записване, изтриване, преместване, репликиране и т.н.</a:t>
            </a:r>
            <a:r>
              <a:rPr lang="en" sz="1300"/>
              <a:t> </a:t>
            </a:r>
            <a:endParaRPr sz="1300"/>
          </a:p>
          <a:p>
            <a:pPr indent="-311150" lvl="0" marL="457200" rtl="0" algn="l">
              <a:spcBef>
                <a:spcPts val="0"/>
              </a:spcBef>
              <a:spcAft>
                <a:spcPts val="0"/>
              </a:spcAft>
              <a:buSzPts val="1300"/>
              <a:buChar char="●"/>
            </a:pPr>
            <a:r>
              <a:rPr lang="en" sz="1300">
                <a:solidFill>
                  <a:schemeClr val="dk1"/>
                </a:solidFill>
              </a:rPr>
              <a:t>Задание (Task) - какво трябва да се пресметне от данни получени при еднакви условия</a:t>
            </a:r>
            <a:endParaRPr sz="13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57"/>
          <p:cNvSpPr txBox="1"/>
          <p:nvPr>
            <p:ph type="title"/>
          </p:nvPr>
        </p:nvSpPr>
        <p:spPr>
          <a:xfrm>
            <a:off x="311700" y="140225"/>
            <a:ext cx="8520600" cy="572700"/>
          </a:xfrm>
          <a:prstGeom prst="rect">
            <a:avLst/>
          </a:prstGeom>
        </p:spPr>
        <p:txBody>
          <a:bodyPr anchorCtr="0" anchor="ctr" bIns="34275" lIns="68575" spcFirstLastPara="1" rIns="68575" wrap="square" tIns="34275">
            <a:normAutofit fontScale="90000"/>
          </a:bodyPr>
          <a:lstStyle/>
          <a:p>
            <a:pPr indent="0" lvl="0" marL="0" rtl="0" algn="ctr">
              <a:spcBef>
                <a:spcPts val="0"/>
              </a:spcBef>
              <a:spcAft>
                <a:spcPts val="0"/>
              </a:spcAft>
              <a:buNone/>
            </a:pPr>
            <a:r>
              <a:rPr lang="en"/>
              <a:t>Система за разпределяне на задачи в АТЛАС</a:t>
            </a:r>
            <a:endParaRPr/>
          </a:p>
        </p:txBody>
      </p:sp>
      <p:pic>
        <p:nvPicPr>
          <p:cNvPr id="620" name="Google Shape;620;p57"/>
          <p:cNvPicPr preferRelativeResize="0"/>
          <p:nvPr/>
        </p:nvPicPr>
        <p:blipFill rotWithShape="1">
          <a:blip r:embed="rId3">
            <a:alphaModFix/>
          </a:blip>
          <a:srcRect b="11606" l="0" r="0" t="0"/>
          <a:stretch/>
        </p:blipFill>
        <p:spPr>
          <a:xfrm>
            <a:off x="1756700" y="825425"/>
            <a:ext cx="5737024" cy="3803324"/>
          </a:xfrm>
          <a:prstGeom prst="rect">
            <a:avLst/>
          </a:prstGeom>
          <a:noFill/>
          <a:ln>
            <a:noFill/>
          </a:ln>
        </p:spPr>
      </p:pic>
      <p:sp>
        <p:nvSpPr>
          <p:cNvPr id="621" name="Google Shape;621;p57"/>
          <p:cNvSpPr txBox="1"/>
          <p:nvPr/>
        </p:nvSpPr>
        <p:spPr>
          <a:xfrm>
            <a:off x="7552700" y="4868025"/>
            <a:ext cx="1424100" cy="236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800">
                <a:solidFill>
                  <a:schemeClr val="dk1"/>
                </a:solidFill>
              </a:rPr>
              <a:t>Слайд: Alexei Klimentov</a:t>
            </a:r>
            <a:endParaRPr sz="800">
              <a:solidFill>
                <a:schemeClr val="dk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sp>
        <p:nvSpPr>
          <p:cNvPr id="626" name="Google Shape;626;p58"/>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Бъдещето</a:t>
            </a:r>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59"/>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HL-LHC</a:t>
            </a:r>
            <a:endParaRPr/>
          </a:p>
        </p:txBody>
      </p:sp>
      <p:pic>
        <p:nvPicPr>
          <p:cNvPr id="632" name="Google Shape;632;p59"/>
          <p:cNvPicPr preferRelativeResize="0"/>
          <p:nvPr/>
        </p:nvPicPr>
        <p:blipFill>
          <a:blip r:embed="rId3">
            <a:alphaModFix/>
          </a:blip>
          <a:stretch>
            <a:fillRect/>
          </a:stretch>
        </p:blipFill>
        <p:spPr>
          <a:xfrm>
            <a:off x="5985996" y="2633625"/>
            <a:ext cx="3111150" cy="2244524"/>
          </a:xfrm>
          <a:prstGeom prst="rect">
            <a:avLst/>
          </a:prstGeom>
          <a:noFill/>
          <a:ln>
            <a:noFill/>
          </a:ln>
        </p:spPr>
      </p:pic>
      <p:pic>
        <p:nvPicPr>
          <p:cNvPr id="633" name="Google Shape;633;p59"/>
          <p:cNvPicPr preferRelativeResize="0"/>
          <p:nvPr/>
        </p:nvPicPr>
        <p:blipFill>
          <a:blip r:embed="rId4">
            <a:alphaModFix/>
          </a:blip>
          <a:stretch>
            <a:fillRect/>
          </a:stretch>
        </p:blipFill>
        <p:spPr>
          <a:xfrm>
            <a:off x="337025" y="2696298"/>
            <a:ext cx="3111151" cy="2241740"/>
          </a:xfrm>
          <a:prstGeom prst="rect">
            <a:avLst/>
          </a:prstGeom>
          <a:noFill/>
          <a:ln>
            <a:noFill/>
          </a:ln>
        </p:spPr>
      </p:pic>
      <p:pic>
        <p:nvPicPr>
          <p:cNvPr id="634" name="Google Shape;634;p59"/>
          <p:cNvPicPr preferRelativeResize="0"/>
          <p:nvPr/>
        </p:nvPicPr>
        <p:blipFill>
          <a:blip r:embed="rId5">
            <a:alphaModFix/>
          </a:blip>
          <a:stretch>
            <a:fillRect/>
          </a:stretch>
        </p:blipFill>
        <p:spPr>
          <a:xfrm>
            <a:off x="3095900" y="2756169"/>
            <a:ext cx="2942426" cy="2121981"/>
          </a:xfrm>
          <a:prstGeom prst="rect">
            <a:avLst/>
          </a:prstGeom>
          <a:noFill/>
          <a:ln>
            <a:noFill/>
          </a:ln>
        </p:spPr>
      </p:pic>
      <p:pic>
        <p:nvPicPr>
          <p:cNvPr id="635" name="Google Shape;635;p59"/>
          <p:cNvPicPr preferRelativeResize="0"/>
          <p:nvPr/>
        </p:nvPicPr>
        <p:blipFill>
          <a:blip r:embed="rId6">
            <a:alphaModFix/>
          </a:blip>
          <a:stretch>
            <a:fillRect/>
          </a:stretch>
        </p:blipFill>
        <p:spPr>
          <a:xfrm>
            <a:off x="2951902" y="368825"/>
            <a:ext cx="4921646" cy="212197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60"/>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Заключение</a:t>
            </a:r>
            <a:endParaRPr/>
          </a:p>
        </p:txBody>
      </p:sp>
      <p:sp>
        <p:nvSpPr>
          <p:cNvPr id="641" name="Google Shape;641;p60"/>
          <p:cNvSpPr txBox="1"/>
          <p:nvPr>
            <p:ph idx="1" type="body"/>
          </p:nvPr>
        </p:nvSpPr>
        <p:spPr>
          <a:xfrm>
            <a:off x="311700" y="1152475"/>
            <a:ext cx="8520600" cy="3416400"/>
          </a:xfrm>
          <a:prstGeom prst="rect">
            <a:avLst/>
          </a:prstGeom>
        </p:spPr>
        <p:txBody>
          <a:bodyPr anchorCtr="0" anchor="t" bIns="34275" lIns="68575" spcFirstLastPara="1" rIns="68575" wrap="square" tIns="34275">
            <a:normAutofit lnSpcReduction="10000"/>
          </a:bodyPr>
          <a:lstStyle/>
          <a:p>
            <a:pPr indent="-361950" lvl="0" marL="457200" rtl="0" algn="l">
              <a:spcBef>
                <a:spcPts val="800"/>
              </a:spcBef>
              <a:spcAft>
                <a:spcPts val="0"/>
              </a:spcAft>
              <a:buSzPts val="2100"/>
              <a:buChar char="•"/>
            </a:pPr>
            <a:r>
              <a:rPr lang="en"/>
              <a:t>Ресурсите и данните на физиката на физиката на високите енергии са </a:t>
            </a:r>
            <a:r>
              <a:rPr lang="en"/>
              <a:t>съизмерими</a:t>
            </a:r>
            <a:r>
              <a:rPr lang="en"/>
              <a:t> с най-големите в ИТ индустрията</a:t>
            </a:r>
            <a:endParaRPr/>
          </a:p>
          <a:p>
            <a:pPr indent="-361950" lvl="0" marL="457200" rtl="0" algn="l">
              <a:spcBef>
                <a:spcPts val="0"/>
              </a:spcBef>
              <a:spcAft>
                <a:spcPts val="0"/>
              </a:spcAft>
              <a:buSzPts val="2100"/>
              <a:buChar char="•"/>
            </a:pPr>
            <a:r>
              <a:rPr lang="en"/>
              <a:t>Без разпределени изчисления </a:t>
            </a:r>
            <a:r>
              <a:rPr lang="en"/>
              <a:t>съвременната</a:t>
            </a:r>
            <a:r>
              <a:rPr lang="en"/>
              <a:t> физика на високите енергии не е възможна</a:t>
            </a:r>
            <a:endParaRPr/>
          </a:p>
          <a:p>
            <a:pPr indent="-361950" lvl="0" marL="457200" rtl="0" algn="l">
              <a:spcBef>
                <a:spcPts val="0"/>
              </a:spcBef>
              <a:spcAft>
                <a:spcPts val="0"/>
              </a:spcAft>
              <a:buSzPts val="2100"/>
              <a:buChar char="•"/>
            </a:pPr>
            <a:r>
              <a:rPr lang="en"/>
              <a:t>Изискванията към инфраструктурата ще се умножат приблизително 10 пъти за следващите 10 години</a:t>
            </a:r>
            <a:endParaRPr/>
          </a:p>
          <a:p>
            <a:pPr indent="-361950" lvl="0" marL="457200" rtl="0" algn="l">
              <a:spcBef>
                <a:spcPts val="0"/>
              </a:spcBef>
              <a:spcAft>
                <a:spcPts val="0"/>
              </a:spcAft>
              <a:buSzPts val="2100"/>
              <a:buChar char="•"/>
            </a:pPr>
            <a:r>
              <a:rPr lang="en"/>
              <a:t>Вероятни решения:</a:t>
            </a:r>
            <a:endParaRPr/>
          </a:p>
          <a:p>
            <a:pPr indent="-342900" lvl="1" marL="914400" rtl="0" algn="l">
              <a:spcBef>
                <a:spcPts val="0"/>
              </a:spcBef>
              <a:spcAft>
                <a:spcPts val="0"/>
              </a:spcAft>
              <a:buSzPts val="1800"/>
              <a:buChar char="•"/>
            </a:pPr>
            <a:r>
              <a:rPr lang="en"/>
              <a:t>Оптимизиране на </a:t>
            </a:r>
            <a:r>
              <a:rPr lang="en"/>
              <a:t>софтуера</a:t>
            </a:r>
            <a:endParaRPr/>
          </a:p>
          <a:p>
            <a:pPr indent="-342900" lvl="1" marL="914400" rtl="0" algn="l">
              <a:spcBef>
                <a:spcPts val="0"/>
              </a:spcBef>
              <a:spcAft>
                <a:spcPts val="0"/>
              </a:spcAft>
              <a:buSzPts val="1800"/>
              <a:buChar char="•"/>
            </a:pPr>
            <a:r>
              <a:rPr lang="en"/>
              <a:t>Нови технологии - машинно обучение, аналитика, искуствен интелект</a:t>
            </a:r>
            <a:endParaRPr/>
          </a:p>
          <a:p>
            <a:pPr indent="-342900" lvl="1" marL="914400" rtl="0" algn="l">
              <a:spcBef>
                <a:spcPts val="0"/>
              </a:spcBef>
              <a:spcAft>
                <a:spcPts val="0"/>
              </a:spcAft>
              <a:buSzPts val="1800"/>
              <a:buChar char="•"/>
            </a:pPr>
            <a:r>
              <a:rPr lang="en"/>
              <a:t>Оптимизиране на използването на хардуера - кеш сайтове, директно четене от ленти, </a:t>
            </a:r>
            <a:endParaRPr/>
          </a:p>
          <a:p>
            <a:pPr indent="-342900" lvl="1" marL="914400" rtl="0" algn="l">
              <a:spcBef>
                <a:spcPts val="0"/>
              </a:spcBef>
              <a:spcAft>
                <a:spcPts val="0"/>
              </a:spcAft>
              <a:buSzPts val="1800"/>
              <a:buChar char="•"/>
            </a:pPr>
            <a:r>
              <a:rPr lang="en"/>
              <a:t>Нов тип ресурси - суперкомпютри, облаци, нови архитектури (следващата лекция)</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5" name="Shape 645"/>
        <p:cNvGrpSpPr/>
        <p:nvPr/>
      </p:nvGrpSpPr>
      <p:grpSpPr>
        <a:xfrm>
          <a:off x="0" y="0"/>
          <a:ext cx="0" cy="0"/>
          <a:chOff x="0" y="0"/>
          <a:chExt cx="0" cy="0"/>
        </a:xfrm>
      </p:grpSpPr>
      <p:sp>
        <p:nvSpPr>
          <p:cNvPr id="646" name="Google Shape;646;p6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не споменахме..</a:t>
            </a:r>
            <a:endParaRPr/>
          </a:p>
        </p:txBody>
      </p:sp>
      <p:sp>
        <p:nvSpPr>
          <p:cNvPr id="647" name="Google Shape;647;p61"/>
          <p:cNvSpPr txBox="1"/>
          <p:nvPr>
            <p:ph idx="1" type="body"/>
          </p:nvPr>
        </p:nvSpPr>
        <p:spPr>
          <a:xfrm>
            <a:off x="311700" y="1152475"/>
            <a:ext cx="8520600" cy="3416400"/>
          </a:xfrm>
          <a:prstGeom prst="rect">
            <a:avLst/>
          </a:prstGeom>
        </p:spPr>
        <p:txBody>
          <a:bodyPr anchorCtr="0" anchor="t" bIns="34275" lIns="68575" spcFirstLastPara="1" rIns="68575" wrap="square" tIns="34275">
            <a:normAutofit/>
          </a:bodyPr>
          <a:lstStyle/>
          <a:p>
            <a:pPr indent="-361950" lvl="0" marL="457200" rtl="0" algn="l">
              <a:spcBef>
                <a:spcPts val="800"/>
              </a:spcBef>
              <a:spcAft>
                <a:spcPts val="0"/>
              </a:spcAft>
              <a:buSzPts val="2100"/>
              <a:buChar char="•"/>
            </a:pPr>
            <a:r>
              <a:rPr lang="en"/>
              <a:t>Как решаваме кой колко потребител ресурси да получи? Как налагаме и контролираме разпределението?</a:t>
            </a:r>
            <a:endParaRPr/>
          </a:p>
          <a:p>
            <a:pPr indent="-361950" lvl="0" marL="457200" rtl="0" algn="l">
              <a:spcBef>
                <a:spcPts val="0"/>
              </a:spcBef>
              <a:spcAft>
                <a:spcPts val="0"/>
              </a:spcAft>
              <a:buSzPts val="2100"/>
              <a:buChar char="•"/>
            </a:pPr>
            <a:r>
              <a:rPr lang="en"/>
              <a:t>Как решаваме колко ресурси да си поискаме от сайтовете?</a:t>
            </a:r>
            <a:endParaRPr/>
          </a:p>
          <a:p>
            <a:pPr indent="-361950" lvl="0" marL="457200" rtl="0" algn="l">
              <a:spcBef>
                <a:spcPts val="0"/>
              </a:spcBef>
              <a:spcAft>
                <a:spcPts val="0"/>
              </a:spcAft>
              <a:buSzPts val="2100"/>
              <a:buChar char="•"/>
            </a:pPr>
            <a:r>
              <a:rPr lang="en"/>
              <a:t>Каква е мерната единица за ресурси (HEPSPEC/HEPSCORE)?</a:t>
            </a:r>
            <a:endParaRPr/>
          </a:p>
          <a:p>
            <a:pPr indent="-361950" lvl="0" marL="457200" rtl="0" algn="l">
              <a:spcBef>
                <a:spcPts val="0"/>
              </a:spcBef>
              <a:spcAft>
                <a:spcPts val="0"/>
              </a:spcAft>
              <a:buSzPts val="2100"/>
              <a:buChar char="•"/>
            </a:pPr>
            <a:r>
              <a:rPr lang="en"/>
              <a:t>Как се разпределят изчислителните задачите в един сайт/компютърен център?</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62"/>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Въпроси?</a:t>
            </a:r>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p63"/>
          <p:cNvSpPr txBox="1"/>
          <p:nvPr>
            <p:ph type="ctrTitle"/>
          </p:nvPr>
        </p:nvSpPr>
        <p:spPr>
          <a:xfrm>
            <a:off x="93425" y="97550"/>
            <a:ext cx="8937600" cy="49485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lang="en"/>
              <a:t>Подробности</a:t>
            </a:r>
            <a:endParaRPr/>
          </a:p>
          <a:p>
            <a:pPr indent="0" lvl="0" marL="0" rtl="0" algn="l">
              <a:spcBef>
                <a:spcPts val="0"/>
              </a:spcBef>
              <a:spcAft>
                <a:spcPts val="0"/>
              </a:spcAft>
              <a:buNone/>
            </a:pPr>
            <a:r>
              <a:t/>
            </a:r>
            <a:endParaRPr sz="3600">
              <a:solidFill>
                <a:srgbClr val="3D85C6"/>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1" name="Shape 661"/>
        <p:cNvGrpSpPr/>
        <p:nvPr/>
      </p:nvGrpSpPr>
      <p:grpSpPr>
        <a:xfrm>
          <a:off x="0" y="0"/>
          <a:ext cx="0" cy="0"/>
          <a:chOff x="0" y="0"/>
          <a:chExt cx="0" cy="0"/>
        </a:xfrm>
      </p:grpSpPr>
      <p:sp>
        <p:nvSpPr>
          <p:cNvPr id="662" name="Google Shape;662;p6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CE (Computing Element)</a:t>
            </a:r>
            <a:endParaRPr/>
          </a:p>
        </p:txBody>
      </p:sp>
      <p:pic>
        <p:nvPicPr>
          <p:cNvPr id="663" name="Google Shape;663;p64"/>
          <p:cNvPicPr preferRelativeResize="0"/>
          <p:nvPr/>
        </p:nvPicPr>
        <p:blipFill>
          <a:blip r:embed="rId3">
            <a:alphaModFix/>
          </a:blip>
          <a:stretch>
            <a:fillRect/>
          </a:stretch>
        </p:blipFill>
        <p:spPr>
          <a:xfrm>
            <a:off x="999425" y="1169975"/>
            <a:ext cx="7414699" cy="35294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7" name="Shape 667"/>
        <p:cNvGrpSpPr/>
        <p:nvPr/>
      </p:nvGrpSpPr>
      <p:grpSpPr>
        <a:xfrm>
          <a:off x="0" y="0"/>
          <a:ext cx="0" cy="0"/>
          <a:chOff x="0" y="0"/>
          <a:chExt cx="0" cy="0"/>
        </a:xfrm>
      </p:grpSpPr>
      <p:sp>
        <p:nvSpPr>
          <p:cNvPr id="668" name="Google Shape;668;p6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Global Shares</a:t>
            </a:r>
            <a:endParaRPr/>
          </a:p>
        </p:txBody>
      </p:sp>
      <p:pic>
        <p:nvPicPr>
          <p:cNvPr id="669" name="Google Shape;669;p65"/>
          <p:cNvPicPr preferRelativeResize="0"/>
          <p:nvPr/>
        </p:nvPicPr>
        <p:blipFill>
          <a:blip r:embed="rId3">
            <a:alphaModFix/>
          </a:blip>
          <a:stretch>
            <a:fillRect/>
          </a:stretch>
        </p:blipFill>
        <p:spPr>
          <a:xfrm>
            <a:off x="259575" y="1401525"/>
            <a:ext cx="5808174" cy="2918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Парадигма на науката</a:t>
            </a:r>
            <a:r>
              <a:rPr lang="en"/>
              <a:t> </a:t>
            </a:r>
            <a:endParaRPr/>
          </a:p>
        </p:txBody>
      </p:sp>
      <p:pic>
        <p:nvPicPr>
          <p:cNvPr id="121" name="Google Shape;121;p21"/>
          <p:cNvPicPr preferRelativeResize="0"/>
          <p:nvPr/>
        </p:nvPicPr>
        <p:blipFill>
          <a:blip r:embed="rId3">
            <a:alphaModFix/>
          </a:blip>
          <a:stretch>
            <a:fillRect/>
          </a:stretch>
        </p:blipFill>
        <p:spPr>
          <a:xfrm>
            <a:off x="1870399" y="1182250"/>
            <a:ext cx="5232325" cy="3421500"/>
          </a:xfrm>
          <a:prstGeom prst="rect">
            <a:avLst/>
          </a:prstGeom>
          <a:noFill/>
          <a:ln>
            <a:noFill/>
          </a:ln>
          <a:effectLst>
            <a:outerShdw blurRad="728663" rotWithShape="0" algn="bl" dir="3240000" dist="314325">
              <a:srgbClr val="073763">
                <a:alpha val="37000"/>
              </a:srgbClr>
            </a:outerShdw>
          </a:effectLst>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3" name="Shape 673"/>
        <p:cNvGrpSpPr/>
        <p:nvPr/>
      </p:nvGrpSpPr>
      <p:grpSpPr>
        <a:xfrm>
          <a:off x="0" y="0"/>
          <a:ext cx="0" cy="0"/>
          <a:chOff x="0" y="0"/>
          <a:chExt cx="0" cy="0"/>
        </a:xfrm>
      </p:grpSpPr>
      <p:sp>
        <p:nvSpPr>
          <p:cNvPr id="674" name="Google Shape;674;p66"/>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Технологии в ЦЕРН</a:t>
            </a:r>
            <a:endParaRPr/>
          </a:p>
        </p:txBody>
      </p:sp>
      <p:pic>
        <p:nvPicPr>
          <p:cNvPr id="675" name="Google Shape;675;p66"/>
          <p:cNvPicPr preferRelativeResize="0"/>
          <p:nvPr/>
        </p:nvPicPr>
        <p:blipFill>
          <a:blip r:embed="rId3">
            <a:alphaModFix/>
          </a:blip>
          <a:stretch>
            <a:fillRect/>
          </a:stretch>
        </p:blipFill>
        <p:spPr>
          <a:xfrm>
            <a:off x="152400" y="3286125"/>
            <a:ext cx="476250" cy="285750"/>
          </a:xfrm>
          <a:prstGeom prst="rect">
            <a:avLst/>
          </a:prstGeom>
          <a:noFill/>
          <a:ln>
            <a:noFill/>
          </a:ln>
        </p:spPr>
      </p:pic>
      <p:pic>
        <p:nvPicPr>
          <p:cNvPr id="676" name="Google Shape;676;p66"/>
          <p:cNvPicPr preferRelativeResize="0"/>
          <p:nvPr/>
        </p:nvPicPr>
        <p:blipFill>
          <a:blip r:embed="rId4">
            <a:alphaModFix/>
          </a:blip>
          <a:stretch>
            <a:fillRect/>
          </a:stretch>
        </p:blipFill>
        <p:spPr>
          <a:xfrm>
            <a:off x="781050" y="3286125"/>
            <a:ext cx="742950" cy="209550"/>
          </a:xfrm>
          <a:prstGeom prst="rect">
            <a:avLst/>
          </a:prstGeom>
          <a:noFill/>
          <a:ln>
            <a:noFill/>
          </a:ln>
        </p:spPr>
      </p:pic>
      <p:pic>
        <p:nvPicPr>
          <p:cNvPr id="677" name="Google Shape;677;p66"/>
          <p:cNvPicPr preferRelativeResize="0"/>
          <p:nvPr/>
        </p:nvPicPr>
        <p:blipFill>
          <a:blip r:embed="rId5">
            <a:alphaModFix/>
          </a:blip>
          <a:stretch>
            <a:fillRect/>
          </a:stretch>
        </p:blipFill>
        <p:spPr>
          <a:xfrm>
            <a:off x="5410200" y="1170125"/>
            <a:ext cx="838200" cy="171450"/>
          </a:xfrm>
          <a:prstGeom prst="rect">
            <a:avLst/>
          </a:prstGeom>
          <a:noFill/>
          <a:ln>
            <a:noFill/>
          </a:ln>
        </p:spPr>
      </p:pic>
      <p:pic>
        <p:nvPicPr>
          <p:cNvPr id="678" name="Google Shape;678;p66"/>
          <p:cNvPicPr preferRelativeResize="0"/>
          <p:nvPr/>
        </p:nvPicPr>
        <p:blipFill>
          <a:blip r:embed="rId6">
            <a:alphaModFix/>
          </a:blip>
          <a:stretch>
            <a:fillRect/>
          </a:stretch>
        </p:blipFill>
        <p:spPr>
          <a:xfrm>
            <a:off x="1676400" y="3286125"/>
            <a:ext cx="400050" cy="361950"/>
          </a:xfrm>
          <a:prstGeom prst="rect">
            <a:avLst/>
          </a:prstGeom>
          <a:noFill/>
          <a:ln>
            <a:noFill/>
          </a:ln>
        </p:spPr>
      </p:pic>
      <p:pic>
        <p:nvPicPr>
          <p:cNvPr id="679" name="Google Shape;679;p66"/>
          <p:cNvPicPr preferRelativeResize="0"/>
          <p:nvPr/>
        </p:nvPicPr>
        <p:blipFill>
          <a:blip r:embed="rId7">
            <a:alphaModFix/>
          </a:blip>
          <a:stretch>
            <a:fillRect/>
          </a:stretch>
        </p:blipFill>
        <p:spPr>
          <a:xfrm>
            <a:off x="5410200" y="1493975"/>
            <a:ext cx="638175" cy="200025"/>
          </a:xfrm>
          <a:prstGeom prst="rect">
            <a:avLst/>
          </a:prstGeom>
          <a:noFill/>
          <a:ln>
            <a:noFill/>
          </a:ln>
        </p:spPr>
      </p:pic>
      <p:pic>
        <p:nvPicPr>
          <p:cNvPr id="680" name="Google Shape;680;p66"/>
          <p:cNvPicPr preferRelativeResize="0"/>
          <p:nvPr/>
        </p:nvPicPr>
        <p:blipFill>
          <a:blip r:embed="rId8">
            <a:alphaModFix/>
          </a:blip>
          <a:stretch>
            <a:fillRect/>
          </a:stretch>
        </p:blipFill>
        <p:spPr>
          <a:xfrm>
            <a:off x="2228850" y="3286125"/>
            <a:ext cx="981075" cy="342900"/>
          </a:xfrm>
          <a:prstGeom prst="rect">
            <a:avLst/>
          </a:prstGeom>
          <a:noFill/>
          <a:ln>
            <a:noFill/>
          </a:ln>
        </p:spPr>
      </p:pic>
      <p:pic>
        <p:nvPicPr>
          <p:cNvPr id="681" name="Google Shape;681;p66"/>
          <p:cNvPicPr preferRelativeResize="0"/>
          <p:nvPr/>
        </p:nvPicPr>
        <p:blipFill>
          <a:blip r:embed="rId9">
            <a:alphaModFix/>
          </a:blip>
          <a:stretch>
            <a:fillRect/>
          </a:stretch>
        </p:blipFill>
        <p:spPr>
          <a:xfrm>
            <a:off x="152400" y="3800475"/>
            <a:ext cx="304800" cy="200025"/>
          </a:xfrm>
          <a:prstGeom prst="rect">
            <a:avLst/>
          </a:prstGeom>
          <a:noFill/>
          <a:ln>
            <a:noFill/>
          </a:ln>
        </p:spPr>
      </p:pic>
      <p:pic>
        <p:nvPicPr>
          <p:cNvPr id="682" name="Google Shape;682;p66"/>
          <p:cNvPicPr preferRelativeResize="0"/>
          <p:nvPr/>
        </p:nvPicPr>
        <p:blipFill>
          <a:blip r:embed="rId10">
            <a:alphaModFix/>
          </a:blip>
          <a:stretch>
            <a:fillRect/>
          </a:stretch>
        </p:blipFill>
        <p:spPr>
          <a:xfrm>
            <a:off x="4455513" y="1784488"/>
            <a:ext cx="1971675" cy="1600200"/>
          </a:xfrm>
          <a:prstGeom prst="rect">
            <a:avLst/>
          </a:prstGeom>
          <a:noFill/>
          <a:ln>
            <a:noFill/>
          </a:ln>
        </p:spPr>
      </p:pic>
      <p:pic>
        <p:nvPicPr>
          <p:cNvPr id="683" name="Google Shape;683;p66"/>
          <p:cNvPicPr preferRelativeResize="0"/>
          <p:nvPr/>
        </p:nvPicPr>
        <p:blipFill>
          <a:blip r:embed="rId11">
            <a:alphaModFix/>
          </a:blip>
          <a:stretch>
            <a:fillRect/>
          </a:stretch>
        </p:blipFill>
        <p:spPr>
          <a:xfrm>
            <a:off x="609600" y="3800475"/>
            <a:ext cx="361950" cy="361950"/>
          </a:xfrm>
          <a:prstGeom prst="rect">
            <a:avLst/>
          </a:prstGeom>
          <a:noFill/>
          <a:ln>
            <a:noFill/>
          </a:ln>
        </p:spPr>
      </p:pic>
      <p:pic>
        <p:nvPicPr>
          <p:cNvPr id="684" name="Google Shape;684;p66"/>
          <p:cNvPicPr preferRelativeResize="0"/>
          <p:nvPr/>
        </p:nvPicPr>
        <p:blipFill>
          <a:blip r:embed="rId12">
            <a:alphaModFix/>
          </a:blip>
          <a:stretch>
            <a:fillRect/>
          </a:stretch>
        </p:blipFill>
        <p:spPr>
          <a:xfrm>
            <a:off x="152400" y="1170125"/>
            <a:ext cx="742950" cy="276225"/>
          </a:xfrm>
          <a:prstGeom prst="rect">
            <a:avLst/>
          </a:prstGeom>
          <a:noFill/>
          <a:ln>
            <a:noFill/>
          </a:ln>
        </p:spPr>
      </p:pic>
      <p:pic>
        <p:nvPicPr>
          <p:cNvPr id="685" name="Google Shape;685;p66"/>
          <p:cNvPicPr preferRelativeResize="0"/>
          <p:nvPr/>
        </p:nvPicPr>
        <p:blipFill>
          <a:blip r:embed="rId12">
            <a:alphaModFix/>
          </a:blip>
          <a:stretch>
            <a:fillRect/>
          </a:stretch>
        </p:blipFill>
        <p:spPr>
          <a:xfrm>
            <a:off x="1123950" y="3800475"/>
            <a:ext cx="742950" cy="276225"/>
          </a:xfrm>
          <a:prstGeom prst="rect">
            <a:avLst/>
          </a:prstGeom>
          <a:noFill/>
          <a:ln>
            <a:noFill/>
          </a:ln>
        </p:spPr>
      </p:pic>
      <p:pic>
        <p:nvPicPr>
          <p:cNvPr id="686" name="Google Shape;686;p66"/>
          <p:cNvPicPr preferRelativeResize="0"/>
          <p:nvPr/>
        </p:nvPicPr>
        <p:blipFill>
          <a:blip r:embed="rId13">
            <a:alphaModFix/>
          </a:blip>
          <a:stretch>
            <a:fillRect/>
          </a:stretch>
        </p:blipFill>
        <p:spPr>
          <a:xfrm>
            <a:off x="2019300" y="3800475"/>
            <a:ext cx="561975" cy="228600"/>
          </a:xfrm>
          <a:prstGeom prst="rect">
            <a:avLst/>
          </a:prstGeom>
          <a:noFill/>
          <a:ln>
            <a:noFill/>
          </a:ln>
        </p:spPr>
      </p:pic>
      <p:pic>
        <p:nvPicPr>
          <p:cNvPr id="687" name="Google Shape;687;p66"/>
          <p:cNvPicPr preferRelativeResize="0"/>
          <p:nvPr/>
        </p:nvPicPr>
        <p:blipFill>
          <a:blip r:embed="rId14">
            <a:alphaModFix/>
          </a:blip>
          <a:stretch>
            <a:fillRect/>
          </a:stretch>
        </p:blipFill>
        <p:spPr>
          <a:xfrm>
            <a:off x="1047750" y="1170125"/>
            <a:ext cx="733425" cy="285750"/>
          </a:xfrm>
          <a:prstGeom prst="rect">
            <a:avLst/>
          </a:prstGeom>
          <a:noFill/>
          <a:ln>
            <a:noFill/>
          </a:ln>
        </p:spPr>
      </p:pic>
      <p:pic>
        <p:nvPicPr>
          <p:cNvPr id="688" name="Google Shape;688;p66"/>
          <p:cNvPicPr preferRelativeResize="0"/>
          <p:nvPr/>
        </p:nvPicPr>
        <p:blipFill>
          <a:blip r:embed="rId15">
            <a:alphaModFix/>
          </a:blip>
          <a:stretch>
            <a:fillRect/>
          </a:stretch>
        </p:blipFill>
        <p:spPr>
          <a:xfrm>
            <a:off x="3362325" y="3599000"/>
            <a:ext cx="657225" cy="409575"/>
          </a:xfrm>
          <a:prstGeom prst="rect">
            <a:avLst/>
          </a:prstGeom>
          <a:noFill/>
          <a:ln>
            <a:noFill/>
          </a:ln>
        </p:spPr>
      </p:pic>
      <p:pic>
        <p:nvPicPr>
          <p:cNvPr id="689" name="Google Shape;689;p66"/>
          <p:cNvPicPr preferRelativeResize="0"/>
          <p:nvPr/>
        </p:nvPicPr>
        <p:blipFill>
          <a:blip r:embed="rId16">
            <a:alphaModFix/>
          </a:blip>
          <a:stretch>
            <a:fillRect/>
          </a:stretch>
        </p:blipFill>
        <p:spPr>
          <a:xfrm>
            <a:off x="152400" y="1608275"/>
            <a:ext cx="695325" cy="219075"/>
          </a:xfrm>
          <a:prstGeom prst="rect">
            <a:avLst/>
          </a:prstGeom>
          <a:noFill/>
          <a:ln>
            <a:noFill/>
          </a:ln>
        </p:spPr>
      </p:pic>
      <p:pic>
        <p:nvPicPr>
          <p:cNvPr id="690" name="Google Shape;690;p66"/>
          <p:cNvPicPr preferRelativeResize="0"/>
          <p:nvPr/>
        </p:nvPicPr>
        <p:blipFill>
          <a:blip r:embed="rId17">
            <a:alphaModFix/>
          </a:blip>
          <a:stretch>
            <a:fillRect/>
          </a:stretch>
        </p:blipFill>
        <p:spPr>
          <a:xfrm>
            <a:off x="742950" y="44725"/>
            <a:ext cx="1790700" cy="457200"/>
          </a:xfrm>
          <a:prstGeom prst="rect">
            <a:avLst/>
          </a:prstGeom>
          <a:noFill/>
          <a:ln>
            <a:noFill/>
          </a:ln>
        </p:spPr>
      </p:pic>
      <p:pic>
        <p:nvPicPr>
          <p:cNvPr id="691" name="Google Shape;691;p66"/>
          <p:cNvPicPr preferRelativeResize="0"/>
          <p:nvPr/>
        </p:nvPicPr>
        <p:blipFill>
          <a:blip r:embed="rId18">
            <a:alphaModFix/>
          </a:blip>
          <a:stretch>
            <a:fillRect/>
          </a:stretch>
        </p:blipFill>
        <p:spPr>
          <a:xfrm>
            <a:off x="4171950" y="3599000"/>
            <a:ext cx="371475" cy="266700"/>
          </a:xfrm>
          <a:prstGeom prst="rect">
            <a:avLst/>
          </a:prstGeom>
          <a:noFill/>
          <a:ln>
            <a:noFill/>
          </a:ln>
        </p:spPr>
      </p:pic>
      <p:pic>
        <p:nvPicPr>
          <p:cNvPr id="692" name="Google Shape;692;p66"/>
          <p:cNvPicPr preferRelativeResize="0"/>
          <p:nvPr/>
        </p:nvPicPr>
        <p:blipFill>
          <a:blip r:embed="rId19">
            <a:alphaModFix/>
          </a:blip>
          <a:stretch>
            <a:fillRect/>
          </a:stretch>
        </p:blipFill>
        <p:spPr>
          <a:xfrm>
            <a:off x="1000125" y="1608275"/>
            <a:ext cx="876300" cy="266700"/>
          </a:xfrm>
          <a:prstGeom prst="rect">
            <a:avLst/>
          </a:prstGeom>
          <a:noFill/>
          <a:ln>
            <a:noFill/>
          </a:ln>
        </p:spPr>
      </p:pic>
      <p:pic>
        <p:nvPicPr>
          <p:cNvPr id="693" name="Google Shape;693;p66"/>
          <p:cNvPicPr preferRelativeResize="0"/>
          <p:nvPr/>
        </p:nvPicPr>
        <p:blipFill>
          <a:blip r:embed="rId20">
            <a:alphaModFix/>
          </a:blip>
          <a:stretch>
            <a:fillRect/>
          </a:stretch>
        </p:blipFill>
        <p:spPr>
          <a:xfrm>
            <a:off x="5020700" y="141150"/>
            <a:ext cx="742950" cy="228600"/>
          </a:xfrm>
          <a:prstGeom prst="rect">
            <a:avLst/>
          </a:prstGeom>
          <a:noFill/>
          <a:ln>
            <a:noFill/>
          </a:ln>
        </p:spPr>
      </p:pic>
      <p:pic>
        <p:nvPicPr>
          <p:cNvPr id="694" name="Google Shape;694;p66"/>
          <p:cNvPicPr preferRelativeResize="0"/>
          <p:nvPr/>
        </p:nvPicPr>
        <p:blipFill>
          <a:blip r:embed="rId21">
            <a:alphaModFix/>
          </a:blip>
          <a:stretch>
            <a:fillRect/>
          </a:stretch>
        </p:blipFill>
        <p:spPr>
          <a:xfrm>
            <a:off x="2028825" y="1170125"/>
            <a:ext cx="657225" cy="438150"/>
          </a:xfrm>
          <a:prstGeom prst="rect">
            <a:avLst/>
          </a:prstGeom>
          <a:noFill/>
          <a:ln>
            <a:noFill/>
          </a:ln>
        </p:spPr>
      </p:pic>
      <p:pic>
        <p:nvPicPr>
          <p:cNvPr id="695" name="Google Shape;695;p66"/>
          <p:cNvPicPr preferRelativeResize="0"/>
          <p:nvPr/>
        </p:nvPicPr>
        <p:blipFill>
          <a:blip r:embed="rId22">
            <a:alphaModFix/>
          </a:blip>
          <a:stretch>
            <a:fillRect/>
          </a:stretch>
        </p:blipFill>
        <p:spPr>
          <a:xfrm>
            <a:off x="7931775" y="1232050"/>
            <a:ext cx="819150" cy="552450"/>
          </a:xfrm>
          <a:prstGeom prst="rect">
            <a:avLst/>
          </a:prstGeom>
          <a:noFill/>
          <a:ln>
            <a:noFill/>
          </a:ln>
        </p:spPr>
      </p:pic>
      <p:pic>
        <p:nvPicPr>
          <p:cNvPr id="696" name="Google Shape;696;p66"/>
          <p:cNvPicPr preferRelativeResize="0"/>
          <p:nvPr/>
        </p:nvPicPr>
        <p:blipFill>
          <a:blip r:embed="rId23">
            <a:alphaModFix/>
          </a:blip>
          <a:stretch>
            <a:fillRect/>
          </a:stretch>
        </p:blipFill>
        <p:spPr>
          <a:xfrm>
            <a:off x="152400" y="2027375"/>
            <a:ext cx="600075" cy="247650"/>
          </a:xfrm>
          <a:prstGeom prst="rect">
            <a:avLst/>
          </a:prstGeom>
          <a:noFill/>
          <a:ln>
            <a:noFill/>
          </a:ln>
        </p:spPr>
      </p:pic>
      <p:pic>
        <p:nvPicPr>
          <p:cNvPr id="697" name="Google Shape;697;p66"/>
          <p:cNvPicPr preferRelativeResize="0"/>
          <p:nvPr/>
        </p:nvPicPr>
        <p:blipFill>
          <a:blip r:embed="rId24">
            <a:alphaModFix/>
          </a:blip>
          <a:stretch>
            <a:fillRect/>
          </a:stretch>
        </p:blipFill>
        <p:spPr>
          <a:xfrm>
            <a:off x="7534275" y="1170125"/>
            <a:ext cx="323850" cy="390525"/>
          </a:xfrm>
          <a:prstGeom prst="rect">
            <a:avLst/>
          </a:prstGeom>
          <a:noFill/>
          <a:ln>
            <a:noFill/>
          </a:ln>
        </p:spPr>
      </p:pic>
      <p:pic>
        <p:nvPicPr>
          <p:cNvPr id="698" name="Google Shape;698;p66"/>
          <p:cNvPicPr preferRelativeResize="0"/>
          <p:nvPr/>
        </p:nvPicPr>
        <p:blipFill>
          <a:blip r:embed="rId25">
            <a:alphaModFix/>
          </a:blip>
          <a:stretch>
            <a:fillRect/>
          </a:stretch>
        </p:blipFill>
        <p:spPr>
          <a:xfrm>
            <a:off x="904875" y="2027375"/>
            <a:ext cx="266700" cy="276225"/>
          </a:xfrm>
          <a:prstGeom prst="rect">
            <a:avLst/>
          </a:prstGeom>
          <a:noFill/>
          <a:ln>
            <a:noFill/>
          </a:ln>
        </p:spPr>
      </p:pic>
      <p:pic>
        <p:nvPicPr>
          <p:cNvPr id="699" name="Google Shape;699;p66"/>
          <p:cNvPicPr preferRelativeResize="0"/>
          <p:nvPr/>
        </p:nvPicPr>
        <p:blipFill>
          <a:blip r:embed="rId26">
            <a:alphaModFix/>
          </a:blip>
          <a:stretch>
            <a:fillRect/>
          </a:stretch>
        </p:blipFill>
        <p:spPr>
          <a:xfrm>
            <a:off x="7534275" y="1713050"/>
            <a:ext cx="333375" cy="285750"/>
          </a:xfrm>
          <a:prstGeom prst="rect">
            <a:avLst/>
          </a:prstGeom>
          <a:noFill/>
          <a:ln>
            <a:noFill/>
          </a:ln>
        </p:spPr>
      </p:pic>
      <p:pic>
        <p:nvPicPr>
          <p:cNvPr id="700" name="Google Shape;700;p66"/>
          <p:cNvPicPr preferRelativeResize="0"/>
          <p:nvPr/>
        </p:nvPicPr>
        <p:blipFill>
          <a:blip r:embed="rId27">
            <a:alphaModFix/>
          </a:blip>
          <a:stretch>
            <a:fillRect/>
          </a:stretch>
        </p:blipFill>
        <p:spPr>
          <a:xfrm>
            <a:off x="3980175" y="141150"/>
            <a:ext cx="876300" cy="266700"/>
          </a:xfrm>
          <a:prstGeom prst="rect">
            <a:avLst/>
          </a:prstGeom>
          <a:noFill/>
          <a:ln>
            <a:noFill/>
          </a:ln>
        </p:spPr>
      </p:pic>
      <p:pic>
        <p:nvPicPr>
          <p:cNvPr id="701" name="Google Shape;701;p66"/>
          <p:cNvPicPr preferRelativeResize="0"/>
          <p:nvPr/>
        </p:nvPicPr>
        <p:blipFill>
          <a:blip r:embed="rId28">
            <a:alphaModFix/>
          </a:blip>
          <a:stretch>
            <a:fillRect/>
          </a:stretch>
        </p:blipFill>
        <p:spPr>
          <a:xfrm>
            <a:off x="2838450" y="1170125"/>
            <a:ext cx="923925" cy="228600"/>
          </a:xfrm>
          <a:prstGeom prst="rect">
            <a:avLst/>
          </a:prstGeom>
          <a:noFill/>
          <a:ln>
            <a:noFill/>
          </a:ln>
        </p:spPr>
      </p:pic>
      <p:pic>
        <p:nvPicPr>
          <p:cNvPr id="702" name="Google Shape;702;p66"/>
          <p:cNvPicPr preferRelativeResize="0"/>
          <p:nvPr/>
        </p:nvPicPr>
        <p:blipFill>
          <a:blip r:embed="rId29">
            <a:alphaModFix/>
          </a:blip>
          <a:stretch>
            <a:fillRect/>
          </a:stretch>
        </p:blipFill>
        <p:spPr>
          <a:xfrm>
            <a:off x="2686050" y="83075"/>
            <a:ext cx="542925" cy="209550"/>
          </a:xfrm>
          <a:prstGeom prst="rect">
            <a:avLst/>
          </a:prstGeom>
          <a:noFill/>
          <a:ln>
            <a:noFill/>
          </a:ln>
        </p:spPr>
      </p:pic>
      <p:pic>
        <p:nvPicPr>
          <p:cNvPr id="703" name="Google Shape;703;p66"/>
          <p:cNvPicPr preferRelativeResize="0"/>
          <p:nvPr/>
        </p:nvPicPr>
        <p:blipFill>
          <a:blip r:embed="rId30">
            <a:alphaModFix/>
          </a:blip>
          <a:stretch>
            <a:fillRect/>
          </a:stretch>
        </p:blipFill>
        <p:spPr>
          <a:xfrm>
            <a:off x="1323975" y="2027375"/>
            <a:ext cx="628650" cy="142875"/>
          </a:xfrm>
          <a:prstGeom prst="rect">
            <a:avLst/>
          </a:prstGeom>
          <a:noFill/>
          <a:ln>
            <a:noFill/>
          </a:ln>
        </p:spPr>
      </p:pic>
      <p:pic>
        <p:nvPicPr>
          <p:cNvPr id="704" name="Google Shape;704;p66"/>
          <p:cNvPicPr preferRelativeResize="0"/>
          <p:nvPr/>
        </p:nvPicPr>
        <p:blipFill>
          <a:blip r:embed="rId31">
            <a:alphaModFix/>
          </a:blip>
          <a:stretch>
            <a:fillRect/>
          </a:stretch>
        </p:blipFill>
        <p:spPr>
          <a:xfrm>
            <a:off x="5927875" y="301450"/>
            <a:ext cx="342900" cy="342900"/>
          </a:xfrm>
          <a:prstGeom prst="rect">
            <a:avLst/>
          </a:prstGeom>
          <a:noFill/>
          <a:ln>
            <a:noFill/>
          </a:ln>
        </p:spPr>
      </p:pic>
      <p:pic>
        <p:nvPicPr>
          <p:cNvPr id="705" name="Google Shape;705;p66"/>
          <p:cNvPicPr preferRelativeResize="0"/>
          <p:nvPr/>
        </p:nvPicPr>
        <p:blipFill>
          <a:blip r:embed="rId32">
            <a:alphaModFix/>
          </a:blip>
          <a:stretch>
            <a:fillRect/>
          </a:stretch>
        </p:blipFill>
        <p:spPr>
          <a:xfrm>
            <a:off x="6756713" y="1151075"/>
            <a:ext cx="666750" cy="476250"/>
          </a:xfrm>
          <a:prstGeom prst="rect">
            <a:avLst/>
          </a:prstGeom>
          <a:noFill/>
          <a:ln>
            <a:noFill/>
          </a:ln>
        </p:spPr>
      </p:pic>
      <p:pic>
        <p:nvPicPr>
          <p:cNvPr id="706" name="Google Shape;706;p66"/>
          <p:cNvPicPr preferRelativeResize="0"/>
          <p:nvPr/>
        </p:nvPicPr>
        <p:blipFill>
          <a:blip r:embed="rId33">
            <a:alphaModFix/>
          </a:blip>
          <a:stretch>
            <a:fillRect/>
          </a:stretch>
        </p:blipFill>
        <p:spPr>
          <a:xfrm>
            <a:off x="352425" y="102125"/>
            <a:ext cx="342900" cy="190500"/>
          </a:xfrm>
          <a:prstGeom prst="rect">
            <a:avLst/>
          </a:prstGeom>
          <a:noFill/>
          <a:ln>
            <a:noFill/>
          </a:ln>
        </p:spPr>
      </p:pic>
      <p:pic>
        <p:nvPicPr>
          <p:cNvPr id="707" name="Google Shape;707;p66"/>
          <p:cNvPicPr preferRelativeResize="0"/>
          <p:nvPr/>
        </p:nvPicPr>
        <p:blipFill>
          <a:blip r:embed="rId34">
            <a:alphaModFix/>
          </a:blip>
          <a:stretch>
            <a:fillRect/>
          </a:stretch>
        </p:blipFill>
        <p:spPr>
          <a:xfrm>
            <a:off x="2109775" y="1766163"/>
            <a:ext cx="2362200" cy="1285875"/>
          </a:xfrm>
          <a:prstGeom prst="rect">
            <a:avLst/>
          </a:prstGeom>
          <a:noFill/>
          <a:ln>
            <a:noFill/>
          </a:ln>
        </p:spPr>
      </p:pic>
      <p:pic>
        <p:nvPicPr>
          <p:cNvPr id="708" name="Google Shape;708;p66"/>
          <p:cNvPicPr preferRelativeResize="0"/>
          <p:nvPr/>
        </p:nvPicPr>
        <p:blipFill>
          <a:blip r:embed="rId35">
            <a:alphaModFix/>
          </a:blip>
          <a:stretch>
            <a:fillRect/>
          </a:stretch>
        </p:blipFill>
        <p:spPr>
          <a:xfrm>
            <a:off x="4895850" y="445625"/>
            <a:ext cx="514350" cy="571500"/>
          </a:xfrm>
          <a:prstGeom prst="rect">
            <a:avLst/>
          </a:prstGeom>
          <a:noFill/>
          <a:ln>
            <a:noFill/>
          </a:ln>
        </p:spPr>
      </p:pic>
      <p:pic>
        <p:nvPicPr>
          <p:cNvPr id="709" name="Google Shape;709;p66"/>
          <p:cNvPicPr preferRelativeResize="0"/>
          <p:nvPr/>
        </p:nvPicPr>
        <p:blipFill>
          <a:blip r:embed="rId36">
            <a:alphaModFix/>
          </a:blip>
          <a:stretch>
            <a:fillRect/>
          </a:stretch>
        </p:blipFill>
        <p:spPr>
          <a:xfrm>
            <a:off x="6901238" y="254525"/>
            <a:ext cx="771525" cy="190500"/>
          </a:xfrm>
          <a:prstGeom prst="rect">
            <a:avLst/>
          </a:prstGeom>
          <a:noFill/>
          <a:ln>
            <a:noFill/>
          </a:ln>
        </p:spPr>
      </p:pic>
      <p:pic>
        <p:nvPicPr>
          <p:cNvPr id="710" name="Google Shape;710;p66"/>
          <p:cNvPicPr preferRelativeResize="0"/>
          <p:nvPr/>
        </p:nvPicPr>
        <p:blipFill>
          <a:blip r:embed="rId12">
            <a:alphaModFix/>
          </a:blip>
          <a:stretch>
            <a:fillRect/>
          </a:stretch>
        </p:blipFill>
        <p:spPr>
          <a:xfrm>
            <a:off x="6749125" y="3489450"/>
            <a:ext cx="742950" cy="276225"/>
          </a:xfrm>
          <a:prstGeom prst="rect">
            <a:avLst/>
          </a:prstGeom>
          <a:noFill/>
          <a:ln>
            <a:noFill/>
          </a:ln>
        </p:spPr>
      </p:pic>
      <p:pic>
        <p:nvPicPr>
          <p:cNvPr id="711" name="Google Shape;711;p66"/>
          <p:cNvPicPr preferRelativeResize="0"/>
          <p:nvPr/>
        </p:nvPicPr>
        <p:blipFill>
          <a:blip r:embed="rId37">
            <a:alphaModFix/>
          </a:blip>
          <a:stretch>
            <a:fillRect/>
          </a:stretch>
        </p:blipFill>
        <p:spPr>
          <a:xfrm>
            <a:off x="3980175" y="1184400"/>
            <a:ext cx="628650" cy="200025"/>
          </a:xfrm>
          <a:prstGeom prst="rect">
            <a:avLst/>
          </a:prstGeom>
          <a:noFill/>
          <a:ln>
            <a:noFill/>
          </a:ln>
        </p:spPr>
      </p:pic>
      <p:pic>
        <p:nvPicPr>
          <p:cNvPr id="712" name="Google Shape;712;p66"/>
          <p:cNvPicPr preferRelativeResize="0"/>
          <p:nvPr/>
        </p:nvPicPr>
        <p:blipFill>
          <a:blip r:embed="rId38">
            <a:alphaModFix/>
          </a:blip>
          <a:stretch>
            <a:fillRect/>
          </a:stretch>
        </p:blipFill>
        <p:spPr>
          <a:xfrm>
            <a:off x="4099225" y="4224838"/>
            <a:ext cx="638175" cy="428625"/>
          </a:xfrm>
          <a:prstGeom prst="rect">
            <a:avLst/>
          </a:prstGeom>
          <a:noFill/>
          <a:ln>
            <a:noFill/>
          </a:ln>
        </p:spPr>
      </p:pic>
      <p:pic>
        <p:nvPicPr>
          <p:cNvPr id="713" name="Google Shape;713;p66"/>
          <p:cNvPicPr preferRelativeResize="0"/>
          <p:nvPr/>
        </p:nvPicPr>
        <p:blipFill>
          <a:blip r:embed="rId39">
            <a:alphaModFix/>
          </a:blip>
          <a:stretch>
            <a:fillRect/>
          </a:stretch>
        </p:blipFill>
        <p:spPr>
          <a:xfrm>
            <a:off x="6756713" y="4107713"/>
            <a:ext cx="866775" cy="257175"/>
          </a:xfrm>
          <a:prstGeom prst="rect">
            <a:avLst/>
          </a:prstGeom>
          <a:noFill/>
          <a:ln>
            <a:noFill/>
          </a:ln>
        </p:spPr>
      </p:pic>
      <p:pic>
        <p:nvPicPr>
          <p:cNvPr id="714" name="Google Shape;714;p66"/>
          <p:cNvPicPr preferRelativeResize="0"/>
          <p:nvPr/>
        </p:nvPicPr>
        <p:blipFill>
          <a:blip r:embed="rId40">
            <a:alphaModFix/>
          </a:blip>
          <a:stretch>
            <a:fillRect/>
          </a:stretch>
        </p:blipFill>
        <p:spPr>
          <a:xfrm>
            <a:off x="571488" y="4537525"/>
            <a:ext cx="1457325" cy="304800"/>
          </a:xfrm>
          <a:prstGeom prst="rect">
            <a:avLst/>
          </a:prstGeom>
          <a:noFill/>
          <a:ln>
            <a:noFill/>
          </a:ln>
        </p:spPr>
      </p:pic>
      <p:pic>
        <p:nvPicPr>
          <p:cNvPr id="715" name="Google Shape;715;p66"/>
          <p:cNvPicPr preferRelativeResize="0"/>
          <p:nvPr/>
        </p:nvPicPr>
        <p:blipFill>
          <a:blip r:embed="rId41">
            <a:alphaModFix/>
          </a:blip>
          <a:stretch>
            <a:fillRect/>
          </a:stretch>
        </p:blipFill>
        <p:spPr>
          <a:xfrm>
            <a:off x="2357438" y="4525588"/>
            <a:ext cx="723900" cy="295275"/>
          </a:xfrm>
          <a:prstGeom prst="rect">
            <a:avLst/>
          </a:prstGeom>
          <a:noFill/>
          <a:ln>
            <a:noFill/>
          </a:ln>
        </p:spPr>
      </p:pic>
      <p:pic>
        <p:nvPicPr>
          <p:cNvPr id="716" name="Google Shape;716;p66"/>
          <p:cNvPicPr preferRelativeResize="0"/>
          <p:nvPr/>
        </p:nvPicPr>
        <p:blipFill>
          <a:blip r:embed="rId42">
            <a:alphaModFix/>
          </a:blip>
          <a:stretch>
            <a:fillRect/>
          </a:stretch>
        </p:blipFill>
        <p:spPr>
          <a:xfrm>
            <a:off x="4977338" y="4364888"/>
            <a:ext cx="714375" cy="352425"/>
          </a:xfrm>
          <a:prstGeom prst="rect">
            <a:avLst/>
          </a:prstGeom>
          <a:noFill/>
          <a:ln>
            <a:noFill/>
          </a:ln>
        </p:spPr>
      </p:pic>
      <p:pic>
        <p:nvPicPr>
          <p:cNvPr id="717" name="Google Shape;717;p66"/>
          <p:cNvPicPr preferRelativeResize="0"/>
          <p:nvPr/>
        </p:nvPicPr>
        <p:blipFill>
          <a:blip r:embed="rId43">
            <a:alphaModFix/>
          </a:blip>
          <a:stretch>
            <a:fillRect/>
          </a:stretch>
        </p:blipFill>
        <p:spPr>
          <a:xfrm>
            <a:off x="4633913" y="3727150"/>
            <a:ext cx="2190750" cy="295275"/>
          </a:xfrm>
          <a:prstGeom prst="rect">
            <a:avLst/>
          </a:prstGeom>
          <a:noFill/>
          <a:ln>
            <a:noFill/>
          </a:ln>
        </p:spPr>
      </p:pic>
      <p:pic>
        <p:nvPicPr>
          <p:cNvPr id="718" name="Google Shape;718;p66"/>
          <p:cNvPicPr preferRelativeResize="0"/>
          <p:nvPr/>
        </p:nvPicPr>
        <p:blipFill>
          <a:blip r:embed="rId44">
            <a:alphaModFix/>
          </a:blip>
          <a:stretch>
            <a:fillRect/>
          </a:stretch>
        </p:blipFill>
        <p:spPr>
          <a:xfrm>
            <a:off x="6390275" y="2022600"/>
            <a:ext cx="476250" cy="257175"/>
          </a:xfrm>
          <a:prstGeom prst="rect">
            <a:avLst/>
          </a:prstGeom>
          <a:noFill/>
          <a:ln>
            <a:noFill/>
          </a:ln>
        </p:spPr>
      </p:pic>
      <p:pic>
        <p:nvPicPr>
          <p:cNvPr id="719" name="Google Shape;719;p66"/>
          <p:cNvPicPr preferRelativeResize="0"/>
          <p:nvPr/>
        </p:nvPicPr>
        <p:blipFill>
          <a:blip r:embed="rId45">
            <a:alphaModFix/>
          </a:blip>
          <a:stretch>
            <a:fillRect/>
          </a:stretch>
        </p:blipFill>
        <p:spPr>
          <a:xfrm>
            <a:off x="6662738" y="4525600"/>
            <a:ext cx="466725" cy="171450"/>
          </a:xfrm>
          <a:prstGeom prst="rect">
            <a:avLst/>
          </a:prstGeom>
          <a:noFill/>
          <a:ln>
            <a:noFill/>
          </a:ln>
        </p:spPr>
      </p:pic>
      <p:pic>
        <p:nvPicPr>
          <p:cNvPr id="720" name="Google Shape;720;p66"/>
          <p:cNvPicPr preferRelativeResize="0"/>
          <p:nvPr/>
        </p:nvPicPr>
        <p:blipFill>
          <a:blip r:embed="rId46">
            <a:alphaModFix/>
          </a:blip>
          <a:stretch>
            <a:fillRect/>
          </a:stretch>
        </p:blipFill>
        <p:spPr>
          <a:xfrm>
            <a:off x="7794663" y="4653463"/>
            <a:ext cx="561975" cy="314325"/>
          </a:xfrm>
          <a:prstGeom prst="rect">
            <a:avLst/>
          </a:prstGeom>
          <a:noFill/>
          <a:ln>
            <a:noFill/>
          </a:ln>
        </p:spPr>
      </p:pic>
      <p:pic>
        <p:nvPicPr>
          <p:cNvPr id="721" name="Google Shape;721;p66"/>
          <p:cNvPicPr preferRelativeResize="0"/>
          <p:nvPr/>
        </p:nvPicPr>
        <p:blipFill>
          <a:blip r:embed="rId47">
            <a:alphaModFix/>
          </a:blip>
          <a:stretch>
            <a:fillRect/>
          </a:stretch>
        </p:blipFill>
        <p:spPr>
          <a:xfrm>
            <a:off x="6527725" y="2571738"/>
            <a:ext cx="666750" cy="657225"/>
          </a:xfrm>
          <a:prstGeom prst="rect">
            <a:avLst/>
          </a:prstGeom>
          <a:noFill/>
          <a:ln>
            <a:noFill/>
          </a:ln>
        </p:spPr>
      </p:pic>
      <p:pic>
        <p:nvPicPr>
          <p:cNvPr id="722" name="Google Shape;722;p66"/>
          <p:cNvPicPr preferRelativeResize="0"/>
          <p:nvPr/>
        </p:nvPicPr>
        <p:blipFill>
          <a:blip r:embed="rId48">
            <a:alphaModFix/>
          </a:blip>
          <a:stretch>
            <a:fillRect/>
          </a:stretch>
        </p:blipFill>
        <p:spPr>
          <a:xfrm>
            <a:off x="3307813" y="4162425"/>
            <a:ext cx="390525" cy="381000"/>
          </a:xfrm>
          <a:prstGeom prst="rect">
            <a:avLst/>
          </a:prstGeom>
          <a:noFill/>
          <a:ln>
            <a:noFill/>
          </a:ln>
        </p:spPr>
      </p:pic>
      <p:pic>
        <p:nvPicPr>
          <p:cNvPr id="723" name="Google Shape;723;p66"/>
          <p:cNvPicPr preferRelativeResize="0"/>
          <p:nvPr/>
        </p:nvPicPr>
        <p:blipFill>
          <a:blip r:embed="rId49">
            <a:alphaModFix/>
          </a:blip>
          <a:stretch>
            <a:fillRect/>
          </a:stretch>
        </p:blipFill>
        <p:spPr>
          <a:xfrm>
            <a:off x="7672775" y="2346113"/>
            <a:ext cx="628650" cy="619125"/>
          </a:xfrm>
          <a:prstGeom prst="rect">
            <a:avLst/>
          </a:prstGeom>
          <a:noFill/>
          <a:ln>
            <a:noFill/>
          </a:ln>
        </p:spPr>
      </p:pic>
      <p:pic>
        <p:nvPicPr>
          <p:cNvPr id="724" name="Google Shape;724;p66"/>
          <p:cNvPicPr preferRelativeResize="0"/>
          <p:nvPr/>
        </p:nvPicPr>
        <p:blipFill>
          <a:blip r:embed="rId50">
            <a:alphaModFix/>
          </a:blip>
          <a:stretch>
            <a:fillRect/>
          </a:stretch>
        </p:blipFill>
        <p:spPr>
          <a:xfrm>
            <a:off x="7931763" y="3286125"/>
            <a:ext cx="790575" cy="571500"/>
          </a:xfrm>
          <a:prstGeom prst="rect">
            <a:avLst/>
          </a:prstGeom>
          <a:noFill/>
          <a:ln>
            <a:noFill/>
          </a:ln>
        </p:spPr>
      </p:pic>
      <p:pic>
        <p:nvPicPr>
          <p:cNvPr id="725" name="Google Shape;725;p66"/>
          <p:cNvPicPr preferRelativeResize="0"/>
          <p:nvPr/>
        </p:nvPicPr>
        <p:blipFill>
          <a:blip r:embed="rId51">
            <a:alphaModFix/>
          </a:blip>
          <a:stretch>
            <a:fillRect/>
          </a:stretch>
        </p:blipFill>
        <p:spPr>
          <a:xfrm>
            <a:off x="3688250" y="3052038"/>
            <a:ext cx="666750" cy="180975"/>
          </a:xfrm>
          <a:prstGeom prst="rect">
            <a:avLst/>
          </a:prstGeom>
          <a:noFill/>
          <a:ln>
            <a:noFill/>
          </a:ln>
        </p:spPr>
      </p:pic>
      <p:pic>
        <p:nvPicPr>
          <p:cNvPr id="726" name="Google Shape;726;p66"/>
          <p:cNvPicPr preferRelativeResize="0"/>
          <p:nvPr/>
        </p:nvPicPr>
        <p:blipFill>
          <a:blip r:embed="rId52">
            <a:alphaModFix/>
          </a:blip>
          <a:stretch>
            <a:fillRect/>
          </a:stretch>
        </p:blipFill>
        <p:spPr>
          <a:xfrm>
            <a:off x="1523988" y="4906813"/>
            <a:ext cx="1019175" cy="180975"/>
          </a:xfrm>
          <a:prstGeom prst="rect">
            <a:avLst/>
          </a:prstGeom>
          <a:noFill/>
          <a:ln>
            <a:noFill/>
          </a:ln>
        </p:spPr>
      </p:pic>
      <p:pic>
        <p:nvPicPr>
          <p:cNvPr id="727" name="Google Shape;727;p66"/>
          <p:cNvPicPr preferRelativeResize="0"/>
          <p:nvPr/>
        </p:nvPicPr>
        <p:blipFill>
          <a:blip r:embed="rId53">
            <a:alphaModFix/>
          </a:blip>
          <a:stretch>
            <a:fillRect/>
          </a:stretch>
        </p:blipFill>
        <p:spPr>
          <a:xfrm>
            <a:off x="1647825" y="2599588"/>
            <a:ext cx="457200" cy="257175"/>
          </a:xfrm>
          <a:prstGeom prst="rect">
            <a:avLst/>
          </a:prstGeom>
          <a:noFill/>
          <a:ln>
            <a:noFill/>
          </a:ln>
        </p:spPr>
      </p:pic>
      <p:pic>
        <p:nvPicPr>
          <p:cNvPr id="728" name="Google Shape;728;p66"/>
          <p:cNvPicPr preferRelativeResize="0"/>
          <p:nvPr/>
        </p:nvPicPr>
        <p:blipFill>
          <a:blip r:embed="rId37">
            <a:alphaModFix/>
          </a:blip>
          <a:stretch>
            <a:fillRect/>
          </a:stretch>
        </p:blipFill>
        <p:spPr>
          <a:xfrm>
            <a:off x="7248800" y="3127325"/>
            <a:ext cx="628650" cy="200025"/>
          </a:xfrm>
          <a:prstGeom prst="rect">
            <a:avLst/>
          </a:prstGeom>
          <a:noFill/>
          <a:ln>
            <a:noFill/>
          </a:ln>
        </p:spPr>
      </p:pic>
      <p:pic>
        <p:nvPicPr>
          <p:cNvPr id="729" name="Google Shape;729;p66"/>
          <p:cNvPicPr preferRelativeResize="0"/>
          <p:nvPr/>
        </p:nvPicPr>
        <p:blipFill>
          <a:blip r:embed="rId54">
            <a:alphaModFix/>
          </a:blip>
          <a:stretch>
            <a:fillRect/>
          </a:stretch>
        </p:blipFill>
        <p:spPr>
          <a:xfrm>
            <a:off x="8017488" y="4327975"/>
            <a:ext cx="733425" cy="152400"/>
          </a:xfrm>
          <a:prstGeom prst="rect">
            <a:avLst/>
          </a:prstGeom>
          <a:noFill/>
          <a:ln>
            <a:noFill/>
          </a:ln>
        </p:spPr>
      </p:pic>
      <p:pic>
        <p:nvPicPr>
          <p:cNvPr id="730" name="Google Shape;730;p66"/>
          <p:cNvPicPr preferRelativeResize="0"/>
          <p:nvPr/>
        </p:nvPicPr>
        <p:blipFill>
          <a:blip r:embed="rId9">
            <a:alphaModFix/>
          </a:blip>
          <a:stretch>
            <a:fillRect/>
          </a:stretch>
        </p:blipFill>
        <p:spPr>
          <a:xfrm>
            <a:off x="5965975" y="4151463"/>
            <a:ext cx="304800" cy="200025"/>
          </a:xfrm>
          <a:prstGeom prst="rect">
            <a:avLst/>
          </a:prstGeom>
          <a:noFill/>
          <a:ln>
            <a:noFill/>
          </a:ln>
        </p:spPr>
      </p:pic>
      <p:pic>
        <p:nvPicPr>
          <p:cNvPr id="731" name="Google Shape;731;p66"/>
          <p:cNvPicPr preferRelativeResize="0"/>
          <p:nvPr/>
        </p:nvPicPr>
        <p:blipFill>
          <a:blip r:embed="rId55">
            <a:alphaModFix/>
          </a:blip>
          <a:stretch>
            <a:fillRect/>
          </a:stretch>
        </p:blipFill>
        <p:spPr>
          <a:xfrm>
            <a:off x="2686050" y="4022413"/>
            <a:ext cx="457200" cy="3143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Какво ви е (било) нужно за откритие?</a:t>
            </a:r>
            <a:endParaRPr/>
          </a:p>
        </p:txBody>
      </p:sp>
      <p:pic>
        <p:nvPicPr>
          <p:cNvPr id="127" name="Google Shape;127;p22"/>
          <p:cNvPicPr preferRelativeResize="0"/>
          <p:nvPr/>
        </p:nvPicPr>
        <p:blipFill>
          <a:blip r:embed="rId3">
            <a:alphaModFix/>
          </a:blip>
          <a:stretch>
            <a:fillRect/>
          </a:stretch>
        </p:blipFill>
        <p:spPr>
          <a:xfrm>
            <a:off x="2206400" y="1085250"/>
            <a:ext cx="4815209" cy="3820975"/>
          </a:xfrm>
          <a:prstGeom prst="rect">
            <a:avLst/>
          </a:prstGeom>
          <a:noFill/>
          <a:ln>
            <a:noFill/>
          </a:ln>
        </p:spPr>
      </p:pic>
      <p:pic>
        <p:nvPicPr>
          <p:cNvPr id="128" name="Google Shape;128;p22"/>
          <p:cNvPicPr preferRelativeResize="0"/>
          <p:nvPr/>
        </p:nvPicPr>
        <p:blipFill>
          <a:blip r:embed="rId4">
            <a:alphaModFix/>
          </a:blip>
          <a:stretch>
            <a:fillRect/>
          </a:stretch>
        </p:blipFill>
        <p:spPr>
          <a:xfrm>
            <a:off x="7401275" y="2591748"/>
            <a:ext cx="1097051" cy="921650"/>
          </a:xfrm>
          <a:prstGeom prst="rect">
            <a:avLst/>
          </a:prstGeom>
          <a:noFill/>
          <a:ln>
            <a:noFill/>
          </a:ln>
        </p:spPr>
      </p:pic>
      <p:pic>
        <p:nvPicPr>
          <p:cNvPr descr="writing work pencil creative white pen old corporate office brown think two professional writer yellow paper education ink printing sheet grey art background study drawing pastel design pens strategy university correction inspiration school learn planning english supplies idea draw job lead printed college teacher success professor written pencil drawing knowledge erase educate several manager subject ordered bitten creative office orderly filing confusing secretarial" id="129" name="Google Shape;129;p22"/>
          <p:cNvPicPr preferRelativeResize="0"/>
          <p:nvPr/>
        </p:nvPicPr>
        <p:blipFill>
          <a:blip r:embed="rId5">
            <a:alphaModFix/>
          </a:blip>
          <a:stretch>
            <a:fillRect/>
          </a:stretch>
        </p:blipFill>
        <p:spPr>
          <a:xfrm>
            <a:off x="7401275" y="1197083"/>
            <a:ext cx="1097050" cy="731367"/>
          </a:xfrm>
          <a:prstGeom prst="rect">
            <a:avLst/>
          </a:prstGeom>
          <a:noFill/>
          <a:ln>
            <a:noFill/>
          </a:ln>
        </p:spPr>
      </p:pic>
      <p:pic>
        <p:nvPicPr>
          <p:cNvPr id="130" name="Google Shape;130;p22"/>
          <p:cNvPicPr preferRelativeResize="0"/>
          <p:nvPr/>
        </p:nvPicPr>
        <p:blipFill>
          <a:blip r:embed="rId6">
            <a:alphaModFix/>
          </a:blip>
          <a:stretch>
            <a:fillRect/>
          </a:stretch>
        </p:blipFill>
        <p:spPr>
          <a:xfrm>
            <a:off x="7119350" y="3893300"/>
            <a:ext cx="1798476" cy="9658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3"/>
          <p:cNvSpPr txBox="1"/>
          <p:nvPr>
            <p:ph type="ctrTitle"/>
          </p:nvPr>
        </p:nvSpPr>
        <p:spPr>
          <a:xfrm>
            <a:off x="609881" y="1906355"/>
            <a:ext cx="7751100" cy="1460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Данните</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4"/>
          <p:cNvPicPr preferRelativeResize="0"/>
          <p:nvPr/>
        </p:nvPicPr>
        <p:blipFill>
          <a:blip r:embed="rId3">
            <a:alphaModFix/>
          </a:blip>
          <a:stretch>
            <a:fillRect/>
          </a:stretch>
        </p:blipFill>
        <p:spPr>
          <a:xfrm>
            <a:off x="1434150" y="3336551"/>
            <a:ext cx="4317300" cy="1372175"/>
          </a:xfrm>
          <a:prstGeom prst="rect">
            <a:avLst/>
          </a:prstGeom>
          <a:noFill/>
          <a:ln>
            <a:noFill/>
          </a:ln>
        </p:spPr>
      </p:pic>
      <p:sp>
        <p:nvSpPr>
          <p:cNvPr id="141" name="Google Shape;141;p24"/>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Колко са данните от ATLАS</a:t>
            </a:r>
            <a:endParaRPr/>
          </a:p>
        </p:txBody>
      </p:sp>
      <p:sp>
        <p:nvSpPr>
          <p:cNvPr id="142" name="Google Shape;142;p24"/>
          <p:cNvSpPr txBox="1"/>
          <p:nvPr/>
        </p:nvSpPr>
        <p:spPr>
          <a:xfrm>
            <a:off x="7282450" y="2024250"/>
            <a:ext cx="48888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24"/>
          <p:cNvPicPr preferRelativeResize="0"/>
          <p:nvPr/>
        </p:nvPicPr>
        <p:blipFill>
          <a:blip r:embed="rId4">
            <a:alphaModFix/>
          </a:blip>
          <a:stretch>
            <a:fillRect/>
          </a:stretch>
        </p:blipFill>
        <p:spPr>
          <a:xfrm>
            <a:off x="6502975" y="316137"/>
            <a:ext cx="1630250" cy="4511225"/>
          </a:xfrm>
          <a:prstGeom prst="rect">
            <a:avLst/>
          </a:prstGeom>
          <a:noFill/>
          <a:ln>
            <a:noFill/>
          </a:ln>
        </p:spPr>
      </p:pic>
      <p:sp>
        <p:nvSpPr>
          <p:cNvPr id="144" name="Google Shape;144;p24"/>
          <p:cNvSpPr txBox="1"/>
          <p:nvPr/>
        </p:nvSpPr>
        <p:spPr>
          <a:xfrm>
            <a:off x="602675" y="1328250"/>
            <a:ext cx="4888800" cy="57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4"/>
          <p:cNvSpPr txBox="1"/>
          <p:nvPr/>
        </p:nvSpPr>
        <p:spPr>
          <a:xfrm>
            <a:off x="823350" y="1083625"/>
            <a:ext cx="5538900" cy="1935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Произвеждаме: 40 MHz x 1.5 MB = 60 TB/s</a:t>
            </a:r>
            <a:endParaRPr sz="1800"/>
          </a:p>
          <a:p>
            <a:pPr indent="-342900" lvl="0" marL="457200" rtl="0" algn="l">
              <a:spcBef>
                <a:spcPts val="0"/>
              </a:spcBef>
              <a:spcAft>
                <a:spcPts val="0"/>
              </a:spcAft>
              <a:buSzPts val="1800"/>
              <a:buChar char="●"/>
            </a:pPr>
            <a:r>
              <a:rPr lang="en" sz="1800">
                <a:solidFill>
                  <a:schemeClr val="dk1"/>
                </a:solidFill>
              </a:rPr>
              <a:t>Данни == C++ обекти</a:t>
            </a:r>
            <a:endParaRPr sz="1800"/>
          </a:p>
          <a:p>
            <a:pPr indent="-342900" lvl="0" marL="457200" rtl="0" algn="l">
              <a:spcBef>
                <a:spcPts val="0"/>
              </a:spcBef>
              <a:spcAft>
                <a:spcPts val="0"/>
              </a:spcAft>
              <a:buSzPts val="1800"/>
              <a:buChar char="●"/>
            </a:pPr>
            <a:r>
              <a:rPr lang="en" sz="1800"/>
              <a:t>Време за обработка: ~дни  т.е. ~ O(MB - GB) </a:t>
            </a:r>
            <a:endParaRPr sz="1800"/>
          </a:p>
          <a:p>
            <a:pPr indent="-342900" lvl="0" marL="457200" rtl="0" algn="l">
              <a:spcBef>
                <a:spcPts val="0"/>
              </a:spcBef>
              <a:spcAft>
                <a:spcPts val="0"/>
              </a:spcAft>
              <a:buSzPts val="1800"/>
              <a:buChar char="●"/>
            </a:pPr>
            <a:r>
              <a:rPr lang="en" sz="1800"/>
              <a:t>Пресяване в реално време:</a:t>
            </a:r>
            <a:endParaRPr sz="1800"/>
          </a:p>
          <a:p>
            <a:pPr indent="-342900" lvl="1" marL="914400" rtl="0" algn="l">
              <a:spcBef>
                <a:spcPts val="0"/>
              </a:spcBef>
              <a:spcAft>
                <a:spcPts val="0"/>
              </a:spcAft>
              <a:buSzPts val="1800"/>
              <a:buChar char="○"/>
            </a:pPr>
            <a:r>
              <a:rPr lang="en" sz="1800"/>
              <a:t>L1 тригер - на експеримента</a:t>
            </a:r>
            <a:endParaRPr sz="1800"/>
          </a:p>
          <a:p>
            <a:pPr indent="-342900" lvl="1" marL="914400" rtl="0" algn="l">
              <a:spcBef>
                <a:spcPts val="0"/>
              </a:spcBef>
              <a:spcAft>
                <a:spcPts val="0"/>
              </a:spcAft>
              <a:buSzPts val="1800"/>
              <a:buChar char="○"/>
            </a:pPr>
            <a:r>
              <a:rPr lang="en" sz="1800"/>
              <a:t>L2 тригер - ~140 000 ядра</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46" name="Google Shape;146;p24"/>
          <p:cNvSpPr txBox="1"/>
          <p:nvPr/>
        </p:nvSpPr>
        <p:spPr>
          <a:xfrm>
            <a:off x="4518875" y="4377225"/>
            <a:ext cx="1477800" cy="48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073763"/>
                </a:solidFill>
              </a:rPr>
              <a:t>116</a:t>
            </a:r>
            <a:r>
              <a:rPr b="1" lang="en" sz="2400">
                <a:solidFill>
                  <a:srgbClr val="073763"/>
                </a:solidFill>
              </a:rPr>
              <a:t> PB!</a:t>
            </a:r>
            <a:endParaRPr b="1" sz="2400">
              <a:solidFill>
                <a:srgbClr val="073763"/>
              </a:solidFill>
            </a:endParaRPr>
          </a:p>
        </p:txBody>
      </p:sp>
      <p:sp>
        <p:nvSpPr>
          <p:cNvPr id="147" name="Google Shape;147;p24"/>
          <p:cNvSpPr/>
          <p:nvPr/>
        </p:nvSpPr>
        <p:spPr>
          <a:xfrm>
            <a:off x="3167425" y="4495575"/>
            <a:ext cx="1351500" cy="247200"/>
          </a:xfrm>
          <a:prstGeom prst="roundRect">
            <a:avLst>
              <a:gd fmla="val 16667" name="adj"/>
            </a:avLst>
          </a:prstGeom>
          <a:noFill/>
          <a:ln cap="flat" cmpd="sng" w="28575">
            <a:solidFill>
              <a:srgbClr val="07376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25"/>
          <p:cNvPicPr preferRelativeResize="0"/>
          <p:nvPr/>
        </p:nvPicPr>
        <p:blipFill>
          <a:blip r:embed="rId3">
            <a:alphaModFix/>
          </a:blip>
          <a:stretch>
            <a:fillRect/>
          </a:stretch>
        </p:blipFill>
        <p:spPr>
          <a:xfrm>
            <a:off x="1671175" y="3185425"/>
            <a:ext cx="1527580" cy="1669675"/>
          </a:xfrm>
          <a:prstGeom prst="rect">
            <a:avLst/>
          </a:prstGeom>
          <a:noFill/>
          <a:ln>
            <a:noFill/>
          </a:ln>
        </p:spPr>
      </p:pic>
      <p:sp>
        <p:nvSpPr>
          <p:cNvPr id="153" name="Google Shape;153;p25"/>
          <p:cNvSpPr/>
          <p:nvPr/>
        </p:nvSpPr>
        <p:spPr>
          <a:xfrm>
            <a:off x="84950" y="980250"/>
            <a:ext cx="2232300" cy="2376600"/>
          </a:xfrm>
          <a:prstGeom prst="cloudCallout">
            <a:avLst>
              <a:gd fmla="val 55843" name="adj1"/>
              <a:gd fmla="val 5649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5"/>
          <p:cNvSpPr txBox="1"/>
          <p:nvPr>
            <p:ph type="title"/>
          </p:nvPr>
        </p:nvSpPr>
        <p:spPr>
          <a:xfrm>
            <a:off x="311700" y="445025"/>
            <a:ext cx="8520600" cy="5727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КАК?!</a:t>
            </a:r>
            <a:r>
              <a:rPr lang="en"/>
              <a:t> </a:t>
            </a:r>
            <a:endParaRPr/>
          </a:p>
        </p:txBody>
      </p:sp>
      <p:sp>
        <p:nvSpPr>
          <p:cNvPr id="155" name="Google Shape;155;p25"/>
          <p:cNvSpPr txBox="1"/>
          <p:nvPr/>
        </p:nvSpPr>
        <p:spPr>
          <a:xfrm>
            <a:off x="347675" y="1244425"/>
            <a:ext cx="1629600" cy="1669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073763"/>
                </a:solidFill>
              </a:rPr>
              <a:t>116</a:t>
            </a:r>
            <a:r>
              <a:rPr b="1" lang="en" sz="2400">
                <a:solidFill>
                  <a:srgbClr val="073763"/>
                </a:solidFill>
              </a:rPr>
              <a:t> PB!?</a:t>
            </a:r>
            <a:endParaRPr b="1" sz="2400">
              <a:solidFill>
                <a:srgbClr val="073763"/>
              </a:solidFill>
            </a:endParaRPr>
          </a:p>
          <a:p>
            <a:pPr indent="0" lvl="0" marL="0" rtl="0" algn="ctr">
              <a:spcBef>
                <a:spcPts val="0"/>
              </a:spcBef>
              <a:spcAft>
                <a:spcPts val="0"/>
              </a:spcAft>
              <a:buNone/>
            </a:pPr>
            <a:r>
              <a:rPr b="1" lang="en" sz="1100">
                <a:solidFill>
                  <a:srgbClr val="073763"/>
                </a:solidFill>
              </a:rPr>
              <a:t>Колко време?</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сбъркам?</a:t>
            </a:r>
            <a:endParaRPr b="1" sz="1100">
              <a:solidFill>
                <a:srgbClr val="073763"/>
              </a:solidFill>
            </a:endParaRPr>
          </a:p>
          <a:p>
            <a:pPr indent="0" lvl="0" marL="0" rtl="0" algn="ctr">
              <a:spcBef>
                <a:spcPts val="0"/>
              </a:spcBef>
              <a:spcAft>
                <a:spcPts val="0"/>
              </a:spcAft>
              <a:buNone/>
            </a:pPr>
            <a:r>
              <a:rPr b="1" lang="en" sz="1100">
                <a:solidFill>
                  <a:srgbClr val="073763"/>
                </a:solidFill>
              </a:rPr>
              <a:t>Ами ако колегата направи по добър алгоритъм за мюони?</a:t>
            </a:r>
            <a:endParaRPr b="1" sz="1100">
              <a:solidFill>
                <a:srgbClr val="073763"/>
              </a:solidFill>
            </a:endParaRPr>
          </a:p>
          <a:p>
            <a:pPr indent="0" lvl="0" marL="0" rtl="0" algn="ctr">
              <a:spcBef>
                <a:spcPts val="0"/>
              </a:spcBef>
              <a:spcAft>
                <a:spcPts val="0"/>
              </a:spcAft>
              <a:buNone/>
            </a:pPr>
            <a:r>
              <a:rPr b="1" lang="en" sz="1100">
                <a:solidFill>
                  <a:srgbClr val="073763"/>
                </a:solidFill>
              </a:rPr>
              <a:t>Всичко отначало?!</a:t>
            </a:r>
            <a:endParaRPr b="1" sz="1100">
              <a:solidFill>
                <a:srgbClr val="073763"/>
              </a:solidFill>
            </a:endParaRPr>
          </a:p>
        </p:txBody>
      </p:sp>
      <p:sp>
        <p:nvSpPr>
          <p:cNvPr id="156" name="Google Shape;156;p25"/>
          <p:cNvSpPr/>
          <p:nvPr/>
        </p:nvSpPr>
        <p:spPr>
          <a:xfrm>
            <a:off x="2520700" y="2737200"/>
            <a:ext cx="1128900" cy="26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7" name="Google Shape;157;p25"/>
          <p:cNvCxnSpPr/>
          <p:nvPr/>
        </p:nvCxnSpPr>
        <p:spPr>
          <a:xfrm flipH="1">
            <a:off x="2639775" y="3000300"/>
            <a:ext cx="297000" cy="399000"/>
          </a:xfrm>
          <a:prstGeom prst="straightConnector1">
            <a:avLst/>
          </a:prstGeom>
          <a:noFill/>
          <a:ln cap="flat" cmpd="sng" w="9525">
            <a:solidFill>
              <a:schemeClr val="dk2"/>
            </a:solidFill>
            <a:prstDash val="solid"/>
            <a:round/>
            <a:headEnd len="med" w="med" type="none"/>
            <a:tailEnd len="med" w="med" type="triangle"/>
          </a:ln>
        </p:spPr>
      </p:cxnSp>
      <p:sp>
        <p:nvSpPr>
          <p:cNvPr id="158" name="Google Shape;158;p25"/>
          <p:cNvSpPr txBox="1"/>
          <p:nvPr/>
        </p:nvSpPr>
        <p:spPr>
          <a:xfrm>
            <a:off x="2563175" y="2737200"/>
            <a:ext cx="1128900" cy="26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t>физик</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