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7" r:id="rId2"/>
    <p:sldId id="258" r:id="rId3"/>
    <p:sldId id="264" r:id="rId4"/>
    <p:sldId id="321" r:id="rId5"/>
    <p:sldId id="362" r:id="rId6"/>
    <p:sldId id="279" r:id="rId7"/>
    <p:sldId id="364" r:id="rId8"/>
    <p:sldId id="345" r:id="rId9"/>
    <p:sldId id="312" r:id="rId10"/>
    <p:sldId id="313" r:id="rId11"/>
    <p:sldId id="280" r:id="rId12"/>
    <p:sldId id="281" r:id="rId13"/>
    <p:sldId id="322" r:id="rId14"/>
    <p:sldId id="351" r:id="rId15"/>
    <p:sldId id="283" r:id="rId16"/>
    <p:sldId id="352" r:id="rId17"/>
    <p:sldId id="284" r:id="rId18"/>
    <p:sldId id="307" r:id="rId19"/>
    <p:sldId id="348" r:id="rId20"/>
    <p:sldId id="285" r:id="rId21"/>
    <p:sldId id="353" r:id="rId22"/>
    <p:sldId id="287" r:id="rId23"/>
    <p:sldId id="328" r:id="rId24"/>
    <p:sldId id="327" r:id="rId25"/>
    <p:sldId id="324" r:id="rId26"/>
    <p:sldId id="325" r:id="rId27"/>
    <p:sldId id="329" r:id="rId28"/>
    <p:sldId id="298" r:id="rId29"/>
    <p:sldId id="326" r:id="rId30"/>
    <p:sldId id="299" r:id="rId31"/>
    <p:sldId id="350" r:id="rId32"/>
    <p:sldId id="288" r:id="rId33"/>
    <p:sldId id="290" r:id="rId34"/>
    <p:sldId id="330" r:id="rId35"/>
    <p:sldId id="323" r:id="rId36"/>
    <p:sldId id="347" r:id="rId37"/>
    <p:sldId id="305" r:id="rId38"/>
    <p:sldId id="306" r:id="rId39"/>
    <p:sldId id="308" r:id="rId40"/>
    <p:sldId id="309" r:id="rId41"/>
    <p:sldId id="354" r:id="rId42"/>
    <p:sldId id="291" r:id="rId43"/>
    <p:sldId id="292" r:id="rId44"/>
    <p:sldId id="363" r:id="rId45"/>
    <p:sldId id="293" r:id="rId46"/>
    <p:sldId id="294" r:id="rId47"/>
    <p:sldId id="365" r:id="rId48"/>
    <p:sldId id="366" r:id="rId49"/>
    <p:sldId id="367" r:id="rId50"/>
    <p:sldId id="368" r:id="rId51"/>
    <p:sldId id="369" r:id="rId52"/>
    <p:sldId id="295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>
      <p:cViewPr varScale="1">
        <p:scale>
          <a:sx n="75" d="100"/>
          <a:sy n="75" d="100"/>
        </p:scale>
        <p:origin x="452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9AFEC52-D5D8-46CC-8DF0-55B3C818EE62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noProof="0"/>
              <a:t>Щракн., за да ред. стил на загл. в обр.</a:t>
            </a:r>
          </a:p>
          <a:p>
            <a:pPr lvl="1"/>
            <a:r>
              <a:rPr lang="bg-BG" noProof="0"/>
              <a:t>Второ ниво</a:t>
            </a:r>
          </a:p>
          <a:p>
            <a:pPr lvl="2"/>
            <a:r>
              <a:rPr lang="bg-BG" noProof="0"/>
              <a:t>Трето ниво</a:t>
            </a:r>
          </a:p>
          <a:p>
            <a:pPr lvl="3"/>
            <a:r>
              <a:rPr lang="bg-BG" noProof="0"/>
              <a:t>Четвърто ниво</a:t>
            </a:r>
          </a:p>
          <a:p>
            <a:pPr lvl="4"/>
            <a:r>
              <a:rPr lang="bg-BG" noProof="0"/>
              <a:t>Пето ниво</a:t>
            </a:r>
            <a:endParaRPr lang="en-US" noProof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67434C-6462-4ACF-9046-4BD1B09BF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9AFBAC-BFB3-4300-B93D-730A60B629C2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sr-Cyrl-C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7740D2-E2A1-4559-AE93-C71F16738D0D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sr-Cyrl-C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BE5D9E-98E4-4007-85FA-A5F08EC7A77C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sr-Cyrl-C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D97BE8-E5BF-4E34-81AF-03B795D10B6F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sr-Cyrl-C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BD1875-34B8-4D4C-AAF1-0019D9DA9BC6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sr-Cyrl-C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A8E35F-17E6-4387-9EBF-C4D945C32277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sr-Cyrl-C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A4DBA8-2F61-4ABE-983F-65F42DE400C2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sr-Cyrl-C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3105E0-C720-44CE-8934-1299C362DEE0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sr-Cyrl-C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F153D8-4D1D-4FD9-ADE9-750ECBC14788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sr-Cyrl-C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53414E-6C55-4CBA-8FCC-5326ECC1AD3D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sr-Cyrl-C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D35A46-7209-4687-A9C5-F632F33F9B65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sr-Cyrl-C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2DC055-320C-415B-B79D-F057E64BE1D8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sr-Cyrl-C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14762F-0527-4072-B579-13BE312E59F1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sr-Cyrl-C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A1F779-8FA4-4752-91E7-B739D74B51D0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sr-Cyrl-C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BBCD57-A362-4B59-8783-A9DE78E46150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sr-Cyrl-C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BC1621-FEF3-4CE7-BB27-BA804814014D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sr-Cyrl-C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BAC55E-56B5-4AE8-9F9E-BC6D3C98C433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sr-Cyrl-C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9EC05F-A14E-4AF6-B6A1-C8E451CE3056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sr-Cyrl-C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303CEF-7A6E-4C66-896B-155DD5398661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sr-Cyrl-C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D9AA06-2C5E-45D8-9DAB-42AC5E39D294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sr-Cyrl-C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A61716-3A16-4F7F-B516-96EEED258960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sr-Cyrl-C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B33C88-5AA5-442F-933B-11BC13EE031A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sr-Cyrl-C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A008E5-E5AA-4C5F-B608-F61447836843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sr-Cyrl-C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84FADB-DDCA-482C-A988-EE1FA2F0EFA6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sr-Cyrl-C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F8133D-3C2A-4229-9738-571EE5AD05FF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sr-Cyrl-C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13767-F3A7-4ED9-95CC-6062392D898E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sr-Cyrl-C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98C625-CD81-40CA-B0CD-DF65A78B798C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sr-Cyrl-C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2CE1CD-58CB-42CD-9324-FCDA3F814E22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sr-Cyrl-C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5D8921-3193-4E10-BF30-600D7464D912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sr-Cyrl-C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221543-3D01-48D7-BD87-85765D64E9BA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sr-Cyrl-C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407D33-0DFF-4E8C-8274-2E64D5A740C7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sr-Cyrl-C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645FBA-7A0B-46F3-9F3F-C2CBED118087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sr-Cyrl-C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56B77-19D3-4C51-BE45-7356F73481F9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sr-Cyrl-C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B48D49-7638-4663-9D87-38BE8908B4E4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sr-Cyrl-C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AF2C88-110B-4E19-AA59-9E258C689A6E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sr-Cyrl-CS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10C2A4-90AD-4D4D-A2B5-E92FF5F20653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sr-Cyrl-C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B4E9FC-7B91-45E2-8F72-BBFA66B5B83C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sr-Cyrl-C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202BDE-C92C-410D-9E28-397CC8E40BEC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sr-Cyrl-C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A3A2E9-1CB0-43CD-AB7E-49AA71B53B43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sr-Cyrl-C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CD515A-5CE0-40E1-9FC9-B230E64EECE5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sr-Cyrl-C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CD515A-5CE0-40E1-9FC9-B230E64EECE5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sr-Cyrl-C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CD515A-5CE0-40E1-9FC9-B230E64EECE5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sr-Cyrl-C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CD515A-5CE0-40E1-9FC9-B230E64EECE5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sr-Cyrl-C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CD515A-5CE0-40E1-9FC9-B230E64EECE5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sr-Cyrl-C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154DEF-55E4-4D9B-B570-468549911D02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sr-Cyrl-C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CD515A-5CE0-40E1-9FC9-B230E64EECE5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51</a:t>
            </a:fld>
            <a:endParaRPr lang="sr-Cyrl-C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F46A73-775B-48C7-83E6-2081EFE21425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52</a:t>
            </a:fld>
            <a:endParaRPr lang="sr-Cyrl-C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204E96-F75F-4634-B698-E6319757A07D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sr-Cyrl-C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415E24-5102-44A6-9A59-E82181EB4A90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sr-Cyrl-C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FF84F8-8AB0-4394-A5FF-17AE90068BC9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sr-Cyrl-C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55EF56-9A78-40D8-BDF6-387479C56F1B}" type="slidenum">
              <a:rPr lang="sr-Cyrl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sr-Cyrl-C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bg-BG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/>
              <a:t>Щракнете, за да редактирате стила на подзаглавията в образеца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CC492-13AB-4C74-A925-729C5DBF04F1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C6911-E485-4BD1-8D01-3A804EAC6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B19AA-BEF4-4993-AA64-5E61D2B76451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B07FB-DC43-4D23-9676-2FEB8514E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72A0F-F3D2-49C7-AEB7-17E067A4990C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061D7-F2C9-49A7-9CA1-77DCA2422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02884-E12B-4387-B0F4-E86390F0BF68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85096-3184-41B8-9367-3457C6B16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E138A-542B-4B7E-96A1-A5E22D112F2E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008EE-2792-4A4D-A224-874848870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3EBFD-AF02-4C02-A016-E5193949E93F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C7290-BEB5-4AE5-AB36-57984FC02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7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696AF-3092-47E1-88D5-EA6AC7C37D02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8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D2761-864B-4FF4-8F33-BF106EB5B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A330-9595-4F2E-BF30-F8FB7F098C57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4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A77D0-998E-4368-8F0A-E7F597AD37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451D7-7453-4885-A4B0-9AE777CB5928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3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F2AD7-C285-410B-9519-4D23C3B17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84AE5-6970-4627-8E92-796360C2C915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CB304-AF73-47F2-9D46-AF100BEE1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AE4A0-A0F9-4321-B8CE-8F446C0D46AA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BE28-3545-4D85-A2BB-A555058B7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Контейнер за заглавие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/>
              <a:t>Щракнете, за да редактирате стила на заглавието в образеца</a:t>
            </a:r>
            <a:endParaRPr lang="en-US" altLang="bg-BG"/>
          </a:p>
        </p:txBody>
      </p:sp>
      <p:sp>
        <p:nvSpPr>
          <p:cNvPr id="2051" name="Текстов контейне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/>
              <a:t>Щракн., за да ред. стил на загл. в обр.</a:t>
            </a:r>
          </a:p>
          <a:p>
            <a:pPr lvl="1"/>
            <a:r>
              <a:rPr lang="bg-BG" altLang="bg-BG"/>
              <a:t>Второ ниво</a:t>
            </a:r>
          </a:p>
          <a:p>
            <a:pPr lvl="2"/>
            <a:r>
              <a:rPr lang="bg-BG" altLang="bg-BG"/>
              <a:t>Трето ниво</a:t>
            </a:r>
          </a:p>
          <a:p>
            <a:pPr lvl="3"/>
            <a:r>
              <a:rPr lang="bg-BG" altLang="bg-BG"/>
              <a:t>Четвърто ниво</a:t>
            </a:r>
          </a:p>
          <a:p>
            <a:pPr lvl="4"/>
            <a:r>
              <a:rPr lang="bg-BG" altLang="bg-BG"/>
              <a:t>Пето ниво</a:t>
            </a:r>
            <a:endParaRPr lang="en-US" alt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54B8BC-7AA2-4C9F-B59A-1EA90023C5B6}" type="datetimeFigureOut">
              <a:rPr lang="en-US"/>
              <a:pPr>
                <a:defRPr/>
              </a:pPr>
              <a:t>9/13/2024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B09339-4DE6-4798-A11D-ECF67A06A6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5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36700" y="492125"/>
            <a:ext cx="6048375" cy="1911350"/>
          </a:xfrm>
        </p:spPr>
        <p:txBody>
          <a:bodyPr/>
          <a:lstStyle/>
          <a:p>
            <a:pPr eaLnBrk="1" hangingPunct="1"/>
            <a:r>
              <a:rPr lang="bg-BG" altLang="bg-BG" sz="2800" b="1" i="1" dirty="0">
                <a:solidFill>
                  <a:srgbClr val="000099"/>
                </a:solidFill>
              </a:rPr>
              <a:t>БЪЛГАРСКА АКАДЕМИЯ НА НАУКИТЕ</a:t>
            </a:r>
            <a:r>
              <a:rPr lang="en-GB" altLang="bg-BG" sz="2400" b="1" dirty="0"/>
              <a:t> </a:t>
            </a:r>
            <a:br>
              <a:rPr lang="bg-BG" altLang="bg-BG" sz="2400" b="1" dirty="0"/>
            </a:br>
            <a:r>
              <a:rPr lang="bg-BG" altLang="bg-BG" sz="2400" b="1" dirty="0">
                <a:solidFill>
                  <a:srgbClr val="0070C0"/>
                </a:solidFill>
              </a:rPr>
              <a:t>ИНСТИТУТ ПО РОБОТИКА </a:t>
            </a:r>
            <a:r>
              <a:rPr lang="en-US" altLang="bg-BG" sz="2800" b="1" dirty="0">
                <a:solidFill>
                  <a:srgbClr val="0070C0"/>
                </a:solidFill>
              </a:rPr>
              <a:t>(</a:t>
            </a:r>
            <a:r>
              <a:rPr lang="bg-BG" altLang="bg-BG" sz="2700" b="1" dirty="0" err="1">
                <a:solidFill>
                  <a:srgbClr val="0070C0"/>
                </a:solidFill>
              </a:rPr>
              <a:t>ИР-БАН</a:t>
            </a:r>
            <a:r>
              <a:rPr lang="en-US" altLang="bg-BG" sz="2800" b="1" dirty="0">
                <a:solidFill>
                  <a:srgbClr val="0070C0"/>
                </a:solidFill>
              </a:rPr>
              <a:t>)</a:t>
            </a:r>
            <a:br>
              <a:rPr lang="bg-BG" altLang="bg-BG" sz="2800" b="1" dirty="0">
                <a:solidFill>
                  <a:srgbClr val="0070C0"/>
                </a:solidFill>
              </a:rPr>
            </a:br>
            <a:r>
              <a:rPr lang="ru-RU" altLang="bg-BG" sz="2800" b="1" dirty="0"/>
              <a:t>Национална учителска програма за квалификация на инженери и IT специалисти - педагози</a:t>
            </a:r>
            <a:br>
              <a:rPr lang="ru-RU" altLang="bg-BG" sz="2800" b="1" dirty="0"/>
            </a:br>
            <a:r>
              <a:rPr lang="ru-RU" altLang="bg-BG" sz="2800" b="1" dirty="0"/>
              <a:t>Женева</a:t>
            </a:r>
            <a:r>
              <a:rPr lang="en-US" altLang="bg-BG" sz="2800" b="1" dirty="0"/>
              <a:t> </a:t>
            </a:r>
            <a:r>
              <a:rPr lang="en-US" sz="2800" b="1" u="sng" dirty="0"/>
              <a:t>16.09</a:t>
            </a:r>
            <a:r>
              <a:rPr lang="bg-BG" sz="2800" b="1" u="sng" dirty="0"/>
              <a:t>-</a:t>
            </a:r>
            <a:r>
              <a:rPr lang="en-GB" sz="2800" b="1" u="sng" dirty="0"/>
              <a:t>22</a:t>
            </a:r>
            <a:r>
              <a:rPr lang="bg-BG" sz="2800" b="1" u="sng" dirty="0"/>
              <a:t>.0</a:t>
            </a:r>
            <a:r>
              <a:rPr lang="en-GB" sz="2800" b="1" u="sng" dirty="0"/>
              <a:t>9</a:t>
            </a:r>
            <a:r>
              <a:rPr lang="bg-BG" sz="2800" b="1" u="sng" dirty="0"/>
              <a:t>.20</a:t>
            </a:r>
            <a:r>
              <a:rPr lang="en-GB" sz="2800" b="1" u="sng" dirty="0"/>
              <a:t>24</a:t>
            </a:r>
            <a:r>
              <a:rPr lang="bg-BG" sz="2800" b="1" u="sng" dirty="0"/>
              <a:t> г.</a:t>
            </a:r>
            <a:br>
              <a:rPr lang="en-US" sz="2800" b="1" u="sng" dirty="0"/>
            </a:br>
            <a:endParaRPr lang="en-US" altLang="bg-BG" sz="2800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068960"/>
            <a:ext cx="8686800" cy="2016224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bg-BG" sz="2400" b="1" dirty="0">
                <a:solidFill>
                  <a:srgbClr val="0070C0"/>
                </a:solidFill>
              </a:rPr>
              <a:t>Introduction to CMS and its Electromagnetic Calorimeter </a:t>
            </a:r>
            <a:r>
              <a:rPr lang="en-US" sz="2400" b="1" dirty="0">
                <a:solidFill>
                  <a:srgbClr val="0070C0"/>
                </a:solidFill>
              </a:rPr>
              <a:t>S</a:t>
            </a:r>
            <a:r>
              <a:rPr lang="bg-BG" sz="2400" b="1" dirty="0">
                <a:solidFill>
                  <a:srgbClr val="0070C0"/>
                </a:solidFill>
              </a:rPr>
              <a:t>ystem – </a:t>
            </a:r>
            <a:r>
              <a:rPr lang="en-US" sz="2400" b="1" dirty="0">
                <a:solidFill>
                  <a:srgbClr val="0070C0"/>
                </a:solidFill>
              </a:rPr>
              <a:t>D</a:t>
            </a:r>
            <a:r>
              <a:rPr lang="bg-BG" sz="2400" b="1" dirty="0">
                <a:solidFill>
                  <a:srgbClr val="0070C0"/>
                </a:solidFill>
              </a:rPr>
              <a:t>esign considerations, overview of the construction and function of the ECAL and the Bulgarian </a:t>
            </a:r>
            <a:r>
              <a:rPr lang="en-US" sz="2400" b="1" dirty="0">
                <a:solidFill>
                  <a:srgbClr val="0070C0"/>
                </a:solidFill>
              </a:rPr>
              <a:t>E</a:t>
            </a:r>
            <a:r>
              <a:rPr lang="bg-BG" sz="2400" b="1" dirty="0">
                <a:solidFill>
                  <a:srgbClr val="0070C0"/>
                </a:solidFill>
              </a:rPr>
              <a:t>xperience</a:t>
            </a:r>
            <a:endParaRPr lang="en-US" sz="2400" b="1" dirty="0">
              <a:solidFill>
                <a:srgbClr val="0070C0"/>
              </a:solidFill>
            </a:endParaRPr>
          </a:p>
          <a:p>
            <a:r>
              <a:rPr lang="bg-BG" sz="2400" b="1" dirty="0">
                <a:solidFill>
                  <a:srgbClr val="0070C0"/>
                </a:solidFill>
              </a:rPr>
              <a:t>Въведение в експеримента </a:t>
            </a:r>
            <a:r>
              <a:rPr lang="bg-BG" sz="2400" b="1" dirty="0" err="1">
                <a:solidFill>
                  <a:srgbClr val="0070C0"/>
                </a:solidFill>
              </a:rPr>
              <a:t>CMS</a:t>
            </a:r>
            <a:r>
              <a:rPr lang="bg-BG" sz="2400" b="1" dirty="0">
                <a:solidFill>
                  <a:srgbClr val="0070C0"/>
                </a:solidFill>
              </a:rPr>
              <a:t> и неговия електромагнитен калориметър – преглед на дизайна, конструкцията, функциите на </a:t>
            </a:r>
            <a:r>
              <a:rPr lang="bg-BG" sz="2400" b="1" dirty="0" err="1">
                <a:solidFill>
                  <a:srgbClr val="0070C0"/>
                </a:solidFill>
              </a:rPr>
              <a:t>ECAL</a:t>
            </a:r>
            <a:r>
              <a:rPr lang="bg-BG" sz="2400" b="1" dirty="0">
                <a:solidFill>
                  <a:srgbClr val="0070C0"/>
                </a:solidFill>
              </a:rPr>
              <a:t> и българския опит</a:t>
            </a:r>
            <a:endParaRPr lang="en-US" sz="2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b="1" dirty="0">
              <a:solidFill>
                <a:srgbClr val="CC0000"/>
              </a:solidFill>
              <a:latin typeface="Aharoni" pitchFamily="2" charset="0"/>
            </a:endParaRPr>
          </a:p>
        </p:txBody>
      </p:sp>
      <p:pic>
        <p:nvPicPr>
          <p:cNvPr id="3076" name="Picture 4" descr="CLMI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1268413"/>
            <a:ext cx="1146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057400" y="5638800"/>
            <a:ext cx="525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057400" y="5426075"/>
            <a:ext cx="52578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bg-BG" altLang="bg-BG" sz="2000" b="1" dirty="0">
                <a:latin typeface="Calibri" pitchFamily="34" charset="0"/>
              </a:rPr>
              <a:t>Проф. д-р инж. Роман Захариев </a:t>
            </a:r>
          </a:p>
          <a:p>
            <a:pPr algn="ctr">
              <a:spcBef>
                <a:spcPct val="50000"/>
              </a:spcBef>
            </a:pPr>
            <a:r>
              <a:rPr lang="bg-BG" altLang="bg-BG" sz="2000" b="1" dirty="0">
                <a:latin typeface="Calibri" pitchFamily="34" charset="0"/>
              </a:rPr>
              <a:t> </a:t>
            </a:r>
            <a:r>
              <a:rPr lang="en-US" altLang="bg-BG" sz="2000" b="1" dirty="0">
                <a:latin typeface="Calibri" pitchFamily="34" charset="0"/>
              </a:rPr>
              <a:t>.</a:t>
            </a:r>
            <a:endParaRPr lang="bg-BG" altLang="bg-BG" sz="2000" b="1" dirty="0">
              <a:latin typeface="Calibri" pitchFamily="34" charset="0"/>
            </a:endParaRPr>
          </a:p>
        </p:txBody>
      </p:sp>
      <p:pic>
        <p:nvPicPr>
          <p:cNvPr id="3079" name="Picture 7" descr="photo_ban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1000"/>
            <a:ext cx="14478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iko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225" y="1295400"/>
            <a:ext cx="11033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Line 5"/>
          <p:cNvSpPr>
            <a:spLocks noChangeShapeType="1"/>
          </p:cNvSpPr>
          <p:nvPr/>
        </p:nvSpPr>
        <p:spPr bwMode="auto">
          <a:xfrm>
            <a:off x="0" y="630932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Национална учителска програма за квалификация на инженери и IT специалисти - педагози</a:t>
            </a: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400" b="1" u="sng" dirty="0"/>
              <a:t>16.09</a:t>
            </a:r>
            <a:r>
              <a:rPr lang="bg-BG" sz="1400" b="1" u="sng" dirty="0"/>
              <a:t>-</a:t>
            </a:r>
            <a:r>
              <a:rPr lang="en-GB" sz="1400" b="1" u="sng" dirty="0"/>
              <a:t>22</a:t>
            </a:r>
            <a:r>
              <a:rPr lang="bg-BG" sz="1400" b="1" u="sng" dirty="0"/>
              <a:t>.0</a:t>
            </a:r>
            <a:r>
              <a:rPr lang="en-GB" sz="1400" b="1" u="sng" dirty="0"/>
              <a:t>9</a:t>
            </a:r>
            <a:r>
              <a:rPr lang="bg-BG" sz="1400" b="1" u="sng" dirty="0"/>
              <a:t>.20</a:t>
            </a:r>
            <a:r>
              <a:rPr lang="en-GB" sz="1400" b="1" u="sng" dirty="0"/>
              <a:t>24</a:t>
            </a:r>
            <a:r>
              <a:rPr lang="bg-BG" sz="1400" b="1" u="sng" dirty="0"/>
              <a:t> г.</a:t>
            </a:r>
            <a:br>
              <a:rPr lang="en-US" sz="1400" b="1" u="sng" dirty="0"/>
            </a:br>
            <a:endParaRPr lang="ru-RU" altLang="bg-BG" sz="1400" b="1" dirty="0">
              <a:latin typeface="Calibri" pitchFamily="34" charset="0"/>
            </a:endParaRP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12297" name="Картина 9" descr="fig1.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1268413"/>
            <a:ext cx="3671888" cy="505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авоъгълник 10"/>
          <p:cNvSpPr/>
          <p:nvPr/>
        </p:nvSpPr>
        <p:spPr>
          <a:xfrm>
            <a:off x="-180975" y="2997200"/>
            <a:ext cx="4572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bg-BG" b="1" dirty="0">
                <a:solidFill>
                  <a:srgbClr val="0498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Напречен разрез  на</a:t>
            </a:r>
            <a:endParaRPr lang="en-US" b="1" dirty="0">
              <a:solidFill>
                <a:srgbClr val="0498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b="1" dirty="0">
                <a:solidFill>
                  <a:srgbClr val="0498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CMS Experiment </a:t>
            </a:r>
            <a:r>
              <a:rPr lang="bg-BG" b="1" dirty="0">
                <a:solidFill>
                  <a:srgbClr val="0498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</a:t>
            </a:r>
            <a:r>
              <a:rPr lang="en-US" b="1" dirty="0">
                <a:solidFill>
                  <a:srgbClr val="0498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CERN </a:t>
            </a:r>
          </a:p>
        </p:txBody>
      </p:sp>
      <p:pic>
        <p:nvPicPr>
          <p:cNvPr id="12" name="Картина 11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Line 5"/>
          <p:cNvSpPr>
            <a:spLocks noChangeShapeType="1"/>
          </p:cNvSpPr>
          <p:nvPr/>
        </p:nvSpPr>
        <p:spPr bwMode="auto">
          <a:xfrm>
            <a:off x="0" y="630932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2804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3319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13321" name="Text Box 11"/>
          <p:cNvSpPr txBox="1">
            <a:spLocks noChangeArrowheads="1"/>
          </p:cNvSpPr>
          <p:nvPr/>
        </p:nvSpPr>
        <p:spPr bwMode="auto">
          <a:xfrm>
            <a:off x="3124200" y="5105400"/>
            <a:ext cx="321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b="1">
              <a:solidFill>
                <a:srgbClr val="CC0000"/>
              </a:solidFill>
              <a:latin typeface="Calibri" pitchFamily="34" charset="0"/>
            </a:endParaRPr>
          </a:p>
        </p:txBody>
      </p:sp>
      <p:pic>
        <p:nvPicPr>
          <p:cNvPr id="13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16832"/>
            <a:ext cx="7440613" cy="4362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" name="Правоъгълник 11"/>
          <p:cNvSpPr/>
          <p:nvPr/>
        </p:nvSpPr>
        <p:spPr>
          <a:xfrm>
            <a:off x="2915816" y="1556792"/>
            <a:ext cx="3370262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Status CMS operational detectors</a:t>
            </a: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Line 5"/>
          <p:cNvSpPr>
            <a:spLocks noChangeShapeType="1"/>
          </p:cNvSpPr>
          <p:nvPr/>
        </p:nvSpPr>
        <p:spPr bwMode="auto">
          <a:xfrm>
            <a:off x="0" y="630932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35183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4343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3124200" y="5105400"/>
            <a:ext cx="3216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bg-BG" b="1">
                <a:solidFill>
                  <a:srgbClr val="000099"/>
                </a:solidFill>
                <a:latin typeface="Calibri" pitchFamily="34" charset="0"/>
              </a:rPr>
              <a:t>CMS</a:t>
            </a:r>
          </a:p>
        </p:txBody>
      </p:sp>
      <p:pic>
        <p:nvPicPr>
          <p:cNvPr id="14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8559800" cy="4824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" name="Картина 11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Line 5"/>
          <p:cNvSpPr>
            <a:spLocks noChangeShapeType="1"/>
          </p:cNvSpPr>
          <p:nvPr/>
        </p:nvSpPr>
        <p:spPr bwMode="auto">
          <a:xfrm>
            <a:off x="0" y="6237312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424862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br>
              <a:rPr lang="en-US" sz="3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15369" name="Picture 2" descr="Figur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00808"/>
            <a:ext cx="6046787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Картина 10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Line 5"/>
          <p:cNvSpPr>
            <a:spLocks noChangeShapeType="1"/>
          </p:cNvSpPr>
          <p:nvPr/>
        </p:nvSpPr>
        <p:spPr bwMode="auto">
          <a:xfrm>
            <a:off x="0" y="6237312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381000" y="6192838"/>
            <a:ext cx="843915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16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556793"/>
            <a:ext cx="6264696" cy="469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Картина 10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39750" y="6227763"/>
            <a:ext cx="810895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10" name="Правоъгълник 9"/>
          <p:cNvSpPr/>
          <p:nvPr/>
        </p:nvSpPr>
        <p:spPr>
          <a:xfrm>
            <a:off x="1763713" y="2276475"/>
            <a:ext cx="5976937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bg-BG" sz="3600" b="1" dirty="0">
                <a:solidFill>
                  <a:srgbClr val="0498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ЕЛЕКТРОМАГНИТЕН КАЛОРИМЕТЪР 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bg-BG" sz="3600" b="1" dirty="0">
                <a:solidFill>
                  <a:srgbClr val="0498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ЕКСПЕРИМЕНТА </a:t>
            </a:r>
            <a:r>
              <a:rPr lang="en-US" sz="3600" b="1" dirty="0">
                <a:solidFill>
                  <a:srgbClr val="0498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CMS </a:t>
            </a:r>
            <a:r>
              <a:rPr lang="bg-BG" sz="3600" b="1" dirty="0">
                <a:solidFill>
                  <a:srgbClr val="0498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В </a:t>
            </a:r>
            <a:r>
              <a:rPr lang="en-US" sz="3600" b="1" dirty="0">
                <a:solidFill>
                  <a:srgbClr val="0498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CERN</a:t>
            </a:r>
          </a:p>
        </p:txBody>
      </p:sp>
      <p:pic>
        <p:nvPicPr>
          <p:cNvPr id="11" name="Картина 10" descr="http://ir.bas.bg/images/iro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153400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br>
              <a:rPr lang="en-US" sz="3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8439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18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975"/>
            <a:ext cx="8748713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Картина 10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1946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628800"/>
            <a:ext cx="2105025" cy="428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66" name="Правоъгълник 12"/>
          <p:cNvSpPr>
            <a:spLocks noChangeArrowheads="1"/>
          </p:cNvSpPr>
          <p:nvPr/>
        </p:nvSpPr>
        <p:spPr bwMode="auto">
          <a:xfrm>
            <a:off x="3275856" y="5517232"/>
            <a:ext cx="2005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bg-BG" sz="2800" b="1" dirty="0" err="1">
                <a:solidFill>
                  <a:srgbClr val="8B7803"/>
                </a:solidFill>
                <a:latin typeface="Calibri" pitchFamily="34" charset="0"/>
              </a:rPr>
              <a:t>Supermodul</a:t>
            </a:r>
            <a:endParaRPr lang="en-US" altLang="bg-BG" dirty="0">
              <a:latin typeface="Calibri" pitchFamily="34" charset="0"/>
            </a:endParaRPr>
          </a:p>
        </p:txBody>
      </p:sp>
      <p:pic>
        <p:nvPicPr>
          <p:cNvPr id="19467" name="Picture 14" descr="Figure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844824"/>
            <a:ext cx="5351462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Картина 12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57200" y="6227763"/>
            <a:ext cx="81915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0" y="5157192"/>
            <a:ext cx="543711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bg-BG" altLang="bg-BG" sz="2000" b="1" dirty="0">
                <a:latin typeface="Calibri" pitchFamily="34" charset="0"/>
              </a:rPr>
              <a:t>УСТРОЙСТВО НА </a:t>
            </a:r>
            <a:r>
              <a:rPr lang="bg-BG" altLang="bg-BG" sz="2000" b="1" dirty="0" err="1">
                <a:latin typeface="Calibri" pitchFamily="34" charset="0"/>
              </a:rPr>
              <a:t>ЕЛЕКТРОМАТНИТНИЯ</a:t>
            </a:r>
            <a:r>
              <a:rPr lang="bg-BG" altLang="bg-BG" sz="2000" b="1" dirty="0">
                <a:latin typeface="Calibri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bg-BG" altLang="bg-BG" sz="2000" b="1" dirty="0">
                <a:latin typeface="Calibri" pitchFamily="34" charset="0"/>
              </a:rPr>
              <a:t>КАЛОРИМЕТЪР</a:t>
            </a:r>
            <a:endParaRPr lang="en-US" altLang="bg-BG" sz="2000" b="1" dirty="0">
              <a:latin typeface="Calibri" pitchFamily="34" charset="0"/>
            </a:endParaRP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899592" y="558924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20489" name="Text Box 10"/>
          <p:cNvSpPr txBox="1">
            <a:spLocks noChangeArrowheads="1"/>
          </p:cNvSpPr>
          <p:nvPr/>
        </p:nvSpPr>
        <p:spPr bwMode="auto">
          <a:xfrm>
            <a:off x="3124200" y="5105400"/>
            <a:ext cx="321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b="1">
              <a:solidFill>
                <a:srgbClr val="CC0000"/>
              </a:solidFill>
              <a:latin typeface="Calibri" pitchFamily="34" charset="0"/>
            </a:endParaRPr>
          </a:p>
        </p:txBody>
      </p:sp>
      <p:sp>
        <p:nvSpPr>
          <p:cNvPr id="20491" name="Rectangle 13"/>
          <p:cNvSpPr>
            <a:spLocks noChangeArrowheads="1"/>
          </p:cNvSpPr>
          <p:nvPr/>
        </p:nvSpPr>
        <p:spPr bwMode="auto">
          <a:xfrm>
            <a:off x="4499992" y="5152598"/>
            <a:ext cx="46440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altLang="bg-BG" b="1" dirty="0">
                <a:latin typeface="Calibri" pitchFamily="34" charset="0"/>
              </a:rPr>
              <a:t>Lead </a:t>
            </a:r>
            <a:r>
              <a:rPr lang="en-US" altLang="bg-BG" b="1" dirty="0" err="1">
                <a:latin typeface="Calibri" pitchFamily="34" charset="0"/>
              </a:rPr>
              <a:t>Tungstate</a:t>
            </a:r>
            <a:r>
              <a:rPr lang="en-US" altLang="bg-BG" b="1" dirty="0">
                <a:latin typeface="Calibri" pitchFamily="34" charset="0"/>
              </a:rPr>
              <a:t> crystals (</a:t>
            </a:r>
            <a:r>
              <a:rPr lang="en-US" altLang="bg-BG" b="1" dirty="0" err="1">
                <a:latin typeface="Calibri" pitchFamily="34" charset="0"/>
              </a:rPr>
              <a:t>PBWo4</a:t>
            </a:r>
            <a:r>
              <a:rPr lang="en-US" altLang="bg-BG" b="1" dirty="0">
                <a:latin typeface="Calibri" pitchFamily="34" charset="0"/>
              </a:rPr>
              <a:t>)</a:t>
            </a:r>
          </a:p>
          <a:p>
            <a:pPr algn="ctr"/>
            <a:r>
              <a:rPr lang="en-US" altLang="bg-BG" b="1" dirty="0">
                <a:latin typeface="Calibri" pitchFamily="34" charset="0"/>
              </a:rPr>
              <a:t>  Fast scintillation: 80% of the light collected in 25 ns</a:t>
            </a:r>
            <a:r>
              <a:rPr lang="sr-Cyrl-CS" altLang="bg-BG" dirty="0">
                <a:latin typeface="Calibri" pitchFamily="34" charset="0"/>
              </a:rPr>
              <a:t> </a:t>
            </a:r>
          </a:p>
        </p:txBody>
      </p:sp>
      <p:pic>
        <p:nvPicPr>
          <p:cNvPr id="20492" name="Picture 1"/>
          <p:cNvPicPr>
            <a:picLocks noChangeAspect="1" noChangeArrowheads="1"/>
          </p:cNvPicPr>
          <p:nvPr/>
        </p:nvPicPr>
        <p:blipFill>
          <a:blip r:embed="rId3" cstate="print"/>
          <a:srcRect t="1155"/>
          <a:stretch>
            <a:fillRect/>
          </a:stretch>
        </p:blipFill>
        <p:spPr bwMode="auto">
          <a:xfrm>
            <a:off x="0" y="1484313"/>
            <a:ext cx="4386263" cy="3132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493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6925" y="3429000"/>
            <a:ext cx="5807075" cy="1679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494" name="Picture 1"/>
          <p:cNvPicPr>
            <a:picLocks noChangeAspect="1" noChangeArrowheads="1"/>
          </p:cNvPicPr>
          <p:nvPr/>
        </p:nvPicPr>
        <p:blipFill>
          <a:blip r:embed="rId5" cstate="print"/>
          <a:srcRect l="14412" t="41666" r="10927" b="35173"/>
          <a:stretch>
            <a:fillRect/>
          </a:stretch>
        </p:blipFill>
        <p:spPr bwMode="auto">
          <a:xfrm>
            <a:off x="4500563" y="1773238"/>
            <a:ext cx="4495800" cy="9048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" name="Картина 14" descr="http://ir.bas.bg/images/irob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215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72816"/>
            <a:ext cx="3201293" cy="426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8" descr="ecal-2001-001_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2447622"/>
            <a:ext cx="3744788" cy="280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Правоъгълник 12"/>
          <p:cNvSpPr>
            <a:spLocks noChangeArrowheads="1"/>
          </p:cNvSpPr>
          <p:nvPr/>
        </p:nvSpPr>
        <p:spPr bwMode="auto">
          <a:xfrm>
            <a:off x="0" y="1556792"/>
            <a:ext cx="457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dirty="0"/>
              <a:t>k</a:t>
            </a:r>
            <a:r>
              <a:rPr lang="ru-RU" altLang="en-US" dirty="0"/>
              <a:t>ристали</a:t>
            </a:r>
            <a:endParaRPr lang="en-GB" altLang="en-US" dirty="0"/>
          </a:p>
          <a:p>
            <a:pPr algn="ctr">
              <a:spcBef>
                <a:spcPct val="50000"/>
              </a:spcBef>
            </a:pPr>
            <a:r>
              <a:rPr lang="ru-RU" altLang="en-US" dirty="0"/>
              <a:t> </a:t>
            </a:r>
            <a:r>
              <a:rPr lang="en-GB" altLang="en-US" sz="2000" dirty="0" err="1"/>
              <a:t>PbWO</a:t>
            </a:r>
            <a:r>
              <a:rPr lang="en-GB" altLang="en-US" sz="2000" baseline="-25000" dirty="0" err="1"/>
              <a:t>4</a:t>
            </a:r>
            <a:endParaRPr lang="en-US" altLang="en-US" sz="2000" baseline="-25000" dirty="0"/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95288" y="6227763"/>
            <a:ext cx="849788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bg-BG" altLang="bg-BG" sz="1400" b="1" dirty="0">
                <a:latin typeface="Calibri" pitchFamily="34" charset="0"/>
              </a:rPr>
              <a:t>Национална учителска програма за квалификация на инженери и </a:t>
            </a:r>
            <a:r>
              <a:rPr lang="en-US" altLang="bg-BG" sz="1400" b="1" dirty="0">
                <a:latin typeface="Calibri" pitchFamily="34" charset="0"/>
              </a:rPr>
              <a:t>IT </a:t>
            </a:r>
            <a:r>
              <a:rPr lang="bg-BG" altLang="bg-BG" sz="1400" b="1" dirty="0">
                <a:latin typeface="Calibri" pitchFamily="34" charset="0"/>
              </a:rPr>
              <a:t>специалисти - педагози</a:t>
            </a:r>
          </a:p>
          <a:p>
            <a:pPr algn="ctr">
              <a:spcBef>
                <a:spcPct val="50000"/>
              </a:spcBef>
            </a:pPr>
            <a:r>
              <a:rPr lang="bg-BG" altLang="bg-BG" sz="1400" b="1" dirty="0">
                <a:latin typeface="Calibri" pitchFamily="34" charset="0"/>
              </a:rPr>
              <a:t>Женева</a:t>
            </a:r>
            <a:r>
              <a:rPr lang="en-US" altLang="bg-BG" sz="1400" b="1" dirty="0">
                <a:latin typeface="Calibri" pitchFamily="34" charset="0"/>
              </a:rPr>
              <a:t>, </a:t>
            </a:r>
            <a:r>
              <a:rPr lang="en-US" sz="1400" b="1" u="sng" dirty="0"/>
              <a:t>16.09</a:t>
            </a:r>
            <a:r>
              <a:rPr lang="bg-BG" sz="1400" b="1" u="sng" dirty="0"/>
              <a:t>-</a:t>
            </a:r>
            <a:r>
              <a:rPr lang="en-GB" sz="1400" b="1" u="sng" dirty="0"/>
              <a:t>22</a:t>
            </a:r>
            <a:r>
              <a:rPr lang="bg-BG" sz="1400" b="1" u="sng" dirty="0"/>
              <a:t>.0</a:t>
            </a:r>
            <a:r>
              <a:rPr lang="en-GB" sz="1400" b="1" u="sng" dirty="0"/>
              <a:t>9</a:t>
            </a:r>
            <a:r>
              <a:rPr lang="bg-BG" sz="1400" b="1" u="sng" dirty="0"/>
              <a:t>.20</a:t>
            </a:r>
            <a:r>
              <a:rPr lang="en-GB" sz="1400" b="1" u="sng" dirty="0"/>
              <a:t>24</a:t>
            </a:r>
            <a:r>
              <a:rPr lang="bg-BG" sz="1400" b="1" u="sng" dirty="0"/>
              <a:t> г.</a:t>
            </a:r>
            <a:br>
              <a:rPr lang="en-US" sz="1400" b="1" u="sng" dirty="0"/>
            </a:br>
            <a:r>
              <a:rPr lang="bg-BG" sz="1200" b="1" u="sng" dirty="0"/>
              <a:t>.</a:t>
            </a:r>
            <a:endParaRPr lang="en-US" altLang="bg-BG" sz="1200" b="1" dirty="0">
              <a:latin typeface="Calibri" pitchFamily="34" charset="0"/>
            </a:endParaRPr>
          </a:p>
        </p:txBody>
      </p:sp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4104" name="Text Box 9"/>
          <p:cNvSpPr txBox="1">
            <a:spLocks noChangeArrowheads="1"/>
          </p:cNvSpPr>
          <p:nvPr/>
        </p:nvSpPr>
        <p:spPr bwMode="auto">
          <a:xfrm>
            <a:off x="357634" y="1152114"/>
            <a:ext cx="8784976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bg-BG" altLang="bg-BG" b="1" dirty="0">
                <a:latin typeface="Calibri" pitchFamily="34" charset="0"/>
              </a:rPr>
              <a:t>                                                            </a:t>
            </a:r>
            <a:endParaRPr lang="en-US" altLang="bg-BG" b="1" dirty="0">
              <a:latin typeface="Calibri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bg-BG" altLang="bg-BG" b="1" dirty="0">
                <a:latin typeface="Calibri" pitchFamily="34" charset="0"/>
              </a:rPr>
              <a:t> ИНСТИТУТ ПО РОБОТИКА-БАН </a:t>
            </a:r>
            <a:r>
              <a:rPr lang="bg-BG" altLang="bg-BG" dirty="0">
                <a:latin typeface="Calibri" pitchFamily="34" charset="0"/>
              </a:rPr>
              <a:t> </a:t>
            </a:r>
            <a:r>
              <a:rPr lang="bg-BG" altLang="bg-BG" sz="2000" b="1" dirty="0">
                <a:solidFill>
                  <a:srgbClr val="000099"/>
                </a:solidFill>
                <a:latin typeface="Calibri" pitchFamily="34" charset="0"/>
              </a:rPr>
              <a:t> </a:t>
            </a:r>
          </a:p>
          <a:p>
            <a:pPr algn="ctr">
              <a:spcBef>
                <a:spcPts val="600"/>
              </a:spcBef>
            </a:pPr>
            <a:r>
              <a:rPr lang="bg-BG" altLang="bg-BG" sz="2000" b="1" dirty="0">
                <a:solidFill>
                  <a:srgbClr val="000099"/>
                </a:solidFill>
                <a:latin typeface="Calibri" pitchFamily="34" charset="0"/>
              </a:rPr>
              <a:t>                   е един от инженерните институти на  </a:t>
            </a:r>
          </a:p>
          <a:p>
            <a:pPr algn="ctr">
              <a:spcBef>
                <a:spcPts val="600"/>
              </a:spcBef>
            </a:pPr>
            <a:r>
              <a:rPr lang="bg-BG" altLang="bg-BG" sz="2000" b="1" dirty="0">
                <a:solidFill>
                  <a:srgbClr val="000099"/>
                </a:solidFill>
                <a:latin typeface="Calibri" pitchFamily="34" charset="0"/>
              </a:rPr>
              <a:t>                                       Българска академия на науките, наследник </a:t>
            </a:r>
            <a:r>
              <a:rPr lang="bg-BG" altLang="bg-BG" sz="2000" b="1" dirty="0">
                <a:solidFill>
                  <a:srgbClr val="002060"/>
                </a:solidFill>
                <a:latin typeface="Calibri" pitchFamily="34" charset="0"/>
              </a:rPr>
              <a:t>на:</a:t>
            </a:r>
          </a:p>
          <a:p>
            <a:pPr algn="ctr">
              <a:spcBef>
                <a:spcPts val="600"/>
              </a:spcBef>
            </a:pPr>
            <a:r>
              <a:rPr lang="bg-BG" altLang="bg-BG" sz="2000" b="1" dirty="0">
                <a:solidFill>
                  <a:srgbClr val="000099"/>
                </a:solidFill>
                <a:latin typeface="Calibri" pitchFamily="34" charset="0"/>
              </a:rPr>
              <a:t>            </a:t>
            </a:r>
            <a:r>
              <a:rPr lang="en-GB" altLang="bg-BG" sz="2000" b="1" dirty="0">
                <a:solidFill>
                  <a:srgbClr val="000099"/>
                </a:solidFill>
                <a:latin typeface="Calibri" pitchFamily="34" charset="0"/>
              </a:rPr>
              <a:t>            </a:t>
            </a:r>
            <a:r>
              <a:rPr lang="bg-BG" altLang="bg-BG" sz="2000" b="1" dirty="0">
                <a:latin typeface="Calibri" pitchFamily="34" charset="0"/>
              </a:rPr>
              <a:t>Института по техническа кибернетика и </a:t>
            </a:r>
          </a:p>
          <a:p>
            <a:pPr algn="ctr">
              <a:spcBef>
                <a:spcPts val="600"/>
              </a:spcBef>
            </a:pPr>
            <a:r>
              <a:rPr lang="bg-BG" altLang="bg-BG" sz="2000" b="1" dirty="0">
                <a:latin typeface="Calibri" pitchFamily="34" charset="0"/>
              </a:rPr>
              <a:t>                                      роботика - БАН.</a:t>
            </a:r>
            <a:endParaRPr lang="en-US" altLang="bg-BG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GB" altLang="bg-BG" b="1" dirty="0">
                <a:latin typeface="Calibri" pitchFamily="34" charset="0"/>
              </a:rPr>
              <a:t>    </a:t>
            </a:r>
            <a:r>
              <a:rPr lang="bg-BG" altLang="bg-BG" b="1" dirty="0">
                <a:latin typeface="Calibri" pitchFamily="34" charset="0"/>
              </a:rPr>
              <a:t>На 01.07.2010 г. </a:t>
            </a:r>
            <a:r>
              <a:rPr lang="ru-RU" altLang="bg-BG" b="1" dirty="0" err="1">
                <a:latin typeface="Calibri" pitchFamily="34" charset="0"/>
              </a:rPr>
              <a:t>ИСИР-БАН</a:t>
            </a:r>
            <a:r>
              <a:rPr lang="bg-BG" altLang="bg-BG" b="1" dirty="0">
                <a:latin typeface="Calibri" pitchFamily="34" charset="0"/>
              </a:rPr>
              <a:t> беше създаден на основата на две много високо оценени научни звена като бившия Институт по управление и системни изследвания - БАН</a:t>
            </a:r>
            <a:r>
              <a:rPr lang="ru-RU" altLang="bg-BG" b="1" dirty="0">
                <a:latin typeface="Calibri" pitchFamily="34" charset="0"/>
              </a:rPr>
              <a:t> и </a:t>
            </a:r>
            <a:r>
              <a:rPr lang="ru-RU" altLang="bg-BG" b="1" dirty="0" err="1">
                <a:latin typeface="Calibri" pitchFamily="34" charset="0"/>
              </a:rPr>
              <a:t>бившата</a:t>
            </a:r>
            <a:r>
              <a:rPr lang="ru-RU" altLang="bg-BG" b="1" dirty="0">
                <a:latin typeface="Calibri" pitchFamily="34" charset="0"/>
              </a:rPr>
              <a:t> </a:t>
            </a:r>
            <a:r>
              <a:rPr lang="ru-RU" altLang="bg-BG" b="1" dirty="0" err="1">
                <a:latin typeface="Calibri" pitchFamily="34" charset="0"/>
              </a:rPr>
              <a:t>Централна</a:t>
            </a:r>
            <a:r>
              <a:rPr lang="ru-RU" altLang="bg-BG" b="1" dirty="0">
                <a:latin typeface="Calibri" pitchFamily="34" charset="0"/>
              </a:rPr>
              <a:t> лаборатория по </a:t>
            </a:r>
            <a:r>
              <a:rPr lang="ru-RU" altLang="bg-BG" b="1" dirty="0" err="1">
                <a:latin typeface="Calibri" pitchFamily="34" charset="0"/>
              </a:rPr>
              <a:t>мехатроника</a:t>
            </a:r>
            <a:r>
              <a:rPr lang="ru-RU" altLang="bg-BG" b="1" dirty="0">
                <a:latin typeface="Calibri" pitchFamily="34" charset="0"/>
              </a:rPr>
              <a:t> и </a:t>
            </a:r>
            <a:r>
              <a:rPr lang="ru-RU" altLang="bg-BG" b="1" dirty="0" err="1">
                <a:latin typeface="Calibri" pitchFamily="34" charset="0"/>
              </a:rPr>
              <a:t>приборостроене</a:t>
            </a:r>
            <a:r>
              <a:rPr lang="ru-RU" altLang="bg-BG" b="1" dirty="0">
                <a:latin typeface="Calibri" pitchFamily="34" charset="0"/>
              </a:rPr>
              <a:t> -</a:t>
            </a:r>
            <a:r>
              <a:rPr lang="ru-RU" altLang="bg-BG" b="1" dirty="0" err="1">
                <a:latin typeface="Calibri" pitchFamily="34" charset="0"/>
              </a:rPr>
              <a:t>БАН</a:t>
            </a:r>
            <a:r>
              <a:rPr lang="ru-RU" altLang="bg-BG" b="1" dirty="0">
                <a:latin typeface="Calibri" pitchFamily="34" charset="0"/>
              </a:rPr>
              <a:t> и </a:t>
            </a:r>
            <a:r>
              <a:rPr lang="ru-RU" altLang="bg-BG" b="1" dirty="0" err="1">
                <a:latin typeface="Calibri" pitchFamily="34" charset="0"/>
              </a:rPr>
              <a:t>беше</a:t>
            </a:r>
            <a:r>
              <a:rPr lang="ru-RU" altLang="bg-BG" b="1" dirty="0">
                <a:latin typeface="Calibri" pitchFamily="34" charset="0"/>
              </a:rPr>
              <a:t> наречен:</a:t>
            </a:r>
            <a:r>
              <a:rPr lang="en-US" altLang="bg-BG" b="1" dirty="0">
                <a:latin typeface="Calibri" pitchFamily="34" charset="0"/>
              </a:rPr>
              <a:t> </a:t>
            </a:r>
            <a:endParaRPr lang="bg-BG" altLang="bg-BG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bg-BG" altLang="bg-BG" b="1" dirty="0">
                <a:latin typeface="Arial Black" pitchFamily="34" charset="0"/>
              </a:rPr>
              <a:t>Институт по системно инженерство и роботика - БАН</a:t>
            </a:r>
            <a:endParaRPr lang="ru-RU" altLang="bg-BG" b="1" dirty="0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sr-Cyrl-CS" altLang="bg-BG" sz="2000" b="1" dirty="0">
                <a:solidFill>
                  <a:srgbClr val="C00000"/>
                </a:solidFill>
                <a:latin typeface="Calibri" pitchFamily="34" charset="0"/>
              </a:rPr>
              <a:t>от 2017 г. </a:t>
            </a:r>
            <a:r>
              <a:rPr lang="bg-BG" altLang="bg-BG" sz="2000" b="1" dirty="0">
                <a:solidFill>
                  <a:srgbClr val="CC0000"/>
                </a:solidFill>
                <a:latin typeface="Calibri" pitchFamily="34" charset="0"/>
              </a:rPr>
              <a:t>Институт по Роботика</a:t>
            </a:r>
            <a:r>
              <a:rPr lang="en-US" altLang="bg-BG" sz="2000" b="1" dirty="0">
                <a:solidFill>
                  <a:srgbClr val="CC0000"/>
                </a:solidFill>
                <a:latin typeface="Calibri" pitchFamily="34" charset="0"/>
              </a:rPr>
              <a:t> (</a:t>
            </a:r>
            <a:r>
              <a:rPr lang="bg-BG" altLang="bg-BG" sz="2000" b="1" dirty="0" err="1">
                <a:solidFill>
                  <a:srgbClr val="CC0000"/>
                </a:solidFill>
                <a:latin typeface="Calibri" pitchFamily="34" charset="0"/>
              </a:rPr>
              <a:t>ИР</a:t>
            </a:r>
            <a:r>
              <a:rPr lang="en-US" altLang="bg-BG" sz="2000" b="1" dirty="0">
                <a:solidFill>
                  <a:srgbClr val="CC0000"/>
                </a:solidFill>
                <a:latin typeface="Calibri" pitchFamily="34" charset="0"/>
              </a:rPr>
              <a:t>-</a:t>
            </a:r>
            <a:r>
              <a:rPr lang="bg-BG" altLang="bg-BG" sz="2000" b="1" dirty="0">
                <a:solidFill>
                  <a:srgbClr val="CC0000"/>
                </a:solidFill>
                <a:latin typeface="Calibri" pitchFamily="34" charset="0"/>
              </a:rPr>
              <a:t>БАН</a:t>
            </a:r>
            <a:r>
              <a:rPr lang="en-US" altLang="bg-BG" sz="2000" b="1" dirty="0">
                <a:solidFill>
                  <a:srgbClr val="CC0000"/>
                </a:solidFill>
                <a:latin typeface="Calibri" pitchFamily="34" charset="0"/>
              </a:rPr>
              <a:t>)</a:t>
            </a:r>
            <a:endParaRPr lang="en-US" altLang="bg-BG" sz="2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105" name="Text Box 10"/>
          <p:cNvSpPr txBox="1">
            <a:spLocks noChangeArrowheads="1"/>
          </p:cNvSpPr>
          <p:nvPr/>
        </p:nvSpPr>
        <p:spPr bwMode="auto">
          <a:xfrm>
            <a:off x="251520" y="4968543"/>
            <a:ext cx="42484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bg-BG" altLang="bg-BG" b="1" dirty="0">
              <a:solidFill>
                <a:srgbClr val="CC0000"/>
              </a:solidFill>
              <a:latin typeface="Calibri" pitchFamily="34" charset="0"/>
            </a:endParaRPr>
          </a:p>
          <a:p>
            <a:r>
              <a:rPr lang="bg-BG" altLang="bg-BG" b="1" dirty="0">
                <a:solidFill>
                  <a:srgbClr val="CC0000"/>
                </a:solidFill>
                <a:latin typeface="Calibri" pitchFamily="34" charset="0"/>
              </a:rPr>
              <a:t>АДРЕС</a:t>
            </a:r>
            <a:r>
              <a:rPr lang="en-US" altLang="bg-BG" b="1" dirty="0">
                <a:solidFill>
                  <a:srgbClr val="CC0000"/>
                </a:solidFill>
                <a:latin typeface="Calibri" pitchFamily="34" charset="0"/>
              </a:rPr>
              <a:t>:                             </a:t>
            </a:r>
          </a:p>
          <a:p>
            <a:r>
              <a:rPr lang="bg-BG" altLang="bg-BG" b="1" dirty="0">
                <a:solidFill>
                  <a:srgbClr val="CC0000"/>
                </a:solidFill>
                <a:latin typeface="Calibri" pitchFamily="34" charset="0"/>
              </a:rPr>
              <a:t>Ул. “Акад.Г.Бончев” </a:t>
            </a:r>
            <a:r>
              <a:rPr lang="bg-BG" altLang="bg-BG" b="1" dirty="0" err="1">
                <a:solidFill>
                  <a:srgbClr val="CC0000"/>
                </a:solidFill>
                <a:latin typeface="Calibri" pitchFamily="34" charset="0"/>
              </a:rPr>
              <a:t>бл</a:t>
            </a:r>
            <a:r>
              <a:rPr lang="en-US" altLang="bg-BG" b="1" dirty="0">
                <a:solidFill>
                  <a:srgbClr val="CC0000"/>
                </a:solidFill>
                <a:latin typeface="Calibri" pitchFamily="34" charset="0"/>
              </a:rPr>
              <a:t>.2</a:t>
            </a:r>
          </a:p>
          <a:p>
            <a:r>
              <a:rPr lang="en-US" altLang="bg-BG" b="1" dirty="0">
                <a:solidFill>
                  <a:srgbClr val="CC0000"/>
                </a:solidFill>
                <a:latin typeface="Calibri" pitchFamily="34" charset="0"/>
              </a:rPr>
              <a:t>1113 Sofia/ Bulgaria</a:t>
            </a:r>
            <a:r>
              <a:rPr lang="bg-BG" altLang="bg-BG" b="1" dirty="0">
                <a:solidFill>
                  <a:srgbClr val="CC0000"/>
                </a:solidFill>
                <a:latin typeface="Calibri" pitchFamily="34" charset="0"/>
              </a:rPr>
              <a:t>, </a:t>
            </a:r>
            <a:r>
              <a:rPr lang="en-US" altLang="bg-BG" sz="1600" b="1" dirty="0">
                <a:solidFill>
                  <a:srgbClr val="CC0000"/>
                </a:solidFill>
                <a:latin typeface="Calibri" pitchFamily="34" charset="0"/>
              </a:rPr>
              <a:t>WWW. </a:t>
            </a:r>
            <a:r>
              <a:rPr lang="en-US" altLang="bg-BG" sz="1600" b="1" dirty="0" err="1">
                <a:solidFill>
                  <a:srgbClr val="CC0000"/>
                </a:solidFill>
                <a:latin typeface="Calibri" pitchFamily="34" charset="0"/>
              </a:rPr>
              <a:t>IR</a:t>
            </a:r>
            <a:r>
              <a:rPr lang="en-US" altLang="bg-BG" sz="1600" b="1" dirty="0">
                <a:solidFill>
                  <a:srgbClr val="CC0000"/>
                </a:solidFill>
                <a:latin typeface="Calibri" pitchFamily="34" charset="0"/>
              </a:rPr>
              <a:t>-BAS</a:t>
            </a:r>
          </a:p>
        </p:txBody>
      </p:sp>
      <p:pic>
        <p:nvPicPr>
          <p:cNvPr id="3082" name="Picture 11" descr="SLM__build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2492375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2" name="Картина 11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22535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22537" name="Picture 1"/>
          <p:cNvPicPr>
            <a:picLocks noChangeAspect="1" noChangeArrowheads="1"/>
          </p:cNvPicPr>
          <p:nvPr/>
        </p:nvPicPr>
        <p:blipFill>
          <a:blip r:embed="rId3" cstate="print"/>
          <a:srcRect l="14412" t="41666" r="10927" b="35173"/>
          <a:stretch>
            <a:fillRect/>
          </a:stretch>
        </p:blipFill>
        <p:spPr bwMode="auto">
          <a:xfrm>
            <a:off x="1098550" y="2116138"/>
            <a:ext cx="4495800" cy="9048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538" name="Правоъгълник 10"/>
          <p:cNvSpPr>
            <a:spLocks noChangeArrowheads="1"/>
          </p:cNvSpPr>
          <p:nvPr/>
        </p:nvSpPr>
        <p:spPr bwMode="auto">
          <a:xfrm>
            <a:off x="179512" y="3356992"/>
            <a:ext cx="5472608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sz="2800" b="1" dirty="0">
                <a:solidFill>
                  <a:srgbClr val="000080"/>
                </a:solidFill>
                <a:latin typeface="Calibri" pitchFamily="34" charset="0"/>
              </a:rPr>
              <a:t>Lead </a:t>
            </a:r>
            <a:r>
              <a:rPr lang="en-US" altLang="bg-BG" sz="2800" b="1" dirty="0" err="1">
                <a:solidFill>
                  <a:srgbClr val="000080"/>
                </a:solidFill>
                <a:latin typeface="Calibri" pitchFamily="34" charset="0"/>
              </a:rPr>
              <a:t>Tungstate</a:t>
            </a:r>
            <a:r>
              <a:rPr lang="en-US" altLang="bg-BG" sz="2800" b="1" dirty="0">
                <a:solidFill>
                  <a:srgbClr val="000080"/>
                </a:solidFill>
                <a:latin typeface="Calibri" pitchFamily="34" charset="0"/>
              </a:rPr>
              <a:t> crystals (</a:t>
            </a:r>
            <a:r>
              <a:rPr lang="en-US" altLang="bg-BG" sz="2800" b="1" dirty="0" err="1">
                <a:solidFill>
                  <a:srgbClr val="000080"/>
                </a:solidFill>
                <a:latin typeface="Calibri" pitchFamily="34" charset="0"/>
              </a:rPr>
              <a:t>PBWo4</a:t>
            </a:r>
            <a:r>
              <a:rPr lang="en-US" altLang="bg-BG" sz="2800" b="1" dirty="0">
                <a:solidFill>
                  <a:srgbClr val="000080"/>
                </a:solidFill>
                <a:latin typeface="Calibri" pitchFamily="34" charset="0"/>
              </a:rPr>
              <a:t>)</a:t>
            </a:r>
            <a:endParaRPr lang="bg-BG" altLang="bg-BG" sz="2800" b="1" dirty="0">
              <a:solidFill>
                <a:srgbClr val="000080"/>
              </a:solidFill>
              <a:latin typeface="Calibri" pitchFamily="34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altLang="bg-BG" sz="2800" b="1" dirty="0">
                <a:solidFill>
                  <a:srgbClr val="000080"/>
                </a:solidFill>
                <a:latin typeface="Calibri" pitchFamily="34" charset="0"/>
              </a:rPr>
              <a:t>Характеристика:</a:t>
            </a:r>
            <a:endParaRPr lang="en-US" altLang="bg-BG" sz="2800" b="1" dirty="0">
              <a:solidFill>
                <a:srgbClr val="000080"/>
              </a:solidFill>
              <a:latin typeface="Calibri" pitchFamily="34" charset="0"/>
            </a:endParaRPr>
          </a:p>
          <a:p>
            <a:pPr>
              <a:buFont typeface="Times New Roman" pitchFamily="16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sz="2800" b="1" dirty="0">
                <a:solidFill>
                  <a:srgbClr val="000080"/>
                </a:solidFill>
                <a:latin typeface="Calibri" pitchFamily="34" charset="0"/>
              </a:rPr>
              <a:t>  Fast scintillation: </a:t>
            </a:r>
          </a:p>
          <a:p>
            <a:pPr>
              <a:buFont typeface="Times New Roman" pitchFamily="16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sz="2800" b="1" dirty="0">
                <a:solidFill>
                  <a:srgbClr val="000080"/>
                </a:solidFill>
                <a:latin typeface="Calibri" pitchFamily="34" charset="0"/>
              </a:rPr>
              <a:t>80% of the light collected in 25 ns</a:t>
            </a:r>
          </a:p>
          <a:p>
            <a:pPr>
              <a:buFont typeface="Times New Roman" pitchFamily="16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sz="2800" b="1" dirty="0">
                <a:solidFill>
                  <a:srgbClr val="000080"/>
                </a:solidFill>
                <a:latin typeface="Calibri" pitchFamily="34" charset="0"/>
              </a:rPr>
              <a:t>  Radiation length: 0.89 cm</a:t>
            </a:r>
          </a:p>
          <a:p>
            <a:pPr>
              <a:buFont typeface="Times New Roman" pitchFamily="16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sz="2800" b="1" dirty="0">
                <a:solidFill>
                  <a:srgbClr val="000080"/>
                </a:solidFill>
                <a:latin typeface="Calibri" pitchFamily="34" charset="0"/>
              </a:rPr>
              <a:t>  Moliere radius    : 2.19 cm</a:t>
            </a:r>
            <a:endParaRPr lang="en-US" altLang="bg-BG" sz="2800" dirty="0">
              <a:latin typeface="Calibri" pitchFamily="34" charset="0"/>
            </a:endParaRPr>
          </a:p>
        </p:txBody>
      </p:sp>
      <p:sp>
        <p:nvSpPr>
          <p:cNvPr id="12" name="Правоъгълник 11"/>
          <p:cNvSpPr/>
          <p:nvPr/>
        </p:nvSpPr>
        <p:spPr>
          <a:xfrm>
            <a:off x="3491880" y="1412776"/>
            <a:ext cx="230505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bg-BG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КРИСТАЛИ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2541" name="Picture 9" descr="ECAL_spectr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4281" y="1916832"/>
            <a:ext cx="3339720" cy="410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Картина 13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3560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235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13981"/>
            <a:ext cx="5202238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78378" y="1822450"/>
            <a:ext cx="5259387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4" name="Правоъгълник 12"/>
          <p:cNvSpPr>
            <a:spLocks noChangeArrowheads="1"/>
          </p:cNvSpPr>
          <p:nvPr/>
        </p:nvSpPr>
        <p:spPr bwMode="auto">
          <a:xfrm>
            <a:off x="6084888" y="12684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>
                <a:solidFill>
                  <a:srgbClr val="008000"/>
                </a:solidFill>
              </a:rPr>
              <a:t>ECAL modules</a:t>
            </a: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367713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24583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4584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245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3789363" cy="2646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45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9250" y="1556792"/>
            <a:ext cx="4984750" cy="2492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458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0200" y="3933056"/>
            <a:ext cx="5003800" cy="2417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458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221088"/>
            <a:ext cx="4157663" cy="1890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" name="Картина 13" descr="http://ir.bas.bg/images/irob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5608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25609" name="Text Box 11"/>
          <p:cNvSpPr txBox="1">
            <a:spLocks noChangeArrowheads="1"/>
          </p:cNvSpPr>
          <p:nvPr/>
        </p:nvSpPr>
        <p:spPr bwMode="auto">
          <a:xfrm>
            <a:off x="3124200" y="5105400"/>
            <a:ext cx="321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b="1">
              <a:solidFill>
                <a:srgbClr val="CC0000"/>
              </a:solidFill>
              <a:latin typeface="Calibri" pitchFamily="34" charset="0"/>
            </a:endParaRPr>
          </a:p>
        </p:txBody>
      </p:sp>
      <p:pic>
        <p:nvPicPr>
          <p:cNvPr id="25610" name="Картина 10" descr="fig4.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185863"/>
            <a:ext cx="8351837" cy="437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Правоъгълник 11"/>
          <p:cNvSpPr>
            <a:spLocks noChangeArrowheads="1"/>
          </p:cNvSpPr>
          <p:nvPr/>
        </p:nvSpPr>
        <p:spPr bwMode="auto">
          <a:xfrm>
            <a:off x="1012825" y="5661025"/>
            <a:ext cx="7015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Проект на направленията на кристалите в </a:t>
            </a:r>
            <a:r>
              <a:rPr lang="en-US" altLang="bg-BG" b="1">
                <a:solidFill>
                  <a:srgbClr val="000099"/>
                </a:solidFill>
                <a:latin typeface="Calibri" pitchFamily="34" charset="0"/>
              </a:rPr>
              <a:t>BARREL </a:t>
            </a:r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и </a:t>
            </a:r>
            <a:r>
              <a:rPr lang="en-US" altLang="bg-BG" b="1">
                <a:solidFill>
                  <a:srgbClr val="000099"/>
                </a:solidFill>
                <a:latin typeface="Calibri" pitchFamily="34" charset="0"/>
              </a:rPr>
              <a:t>END CAPS </a:t>
            </a:r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в </a:t>
            </a:r>
            <a:r>
              <a:rPr lang="en-US" altLang="bg-BG" b="1">
                <a:solidFill>
                  <a:srgbClr val="000099"/>
                </a:solidFill>
                <a:latin typeface="Calibri" pitchFamily="34" charset="0"/>
              </a:rPr>
              <a:t>ECAL</a:t>
            </a: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43915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r>
              <a:rPr lang="bg-BG" altLang="bg-BG" sz="1400" b="1" dirty="0">
                <a:latin typeface="Calibri" pitchFamily="34" charset="0"/>
              </a:rPr>
              <a:t>.</a:t>
            </a:r>
            <a:endParaRPr lang="en-US" altLang="bg-BG" sz="1400" b="1" dirty="0">
              <a:latin typeface="Calibri" pitchFamily="34" charset="0"/>
            </a:endParaRP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26633" name="Text Box 11"/>
          <p:cNvSpPr txBox="1">
            <a:spLocks noChangeArrowheads="1"/>
          </p:cNvSpPr>
          <p:nvPr/>
        </p:nvSpPr>
        <p:spPr bwMode="auto">
          <a:xfrm>
            <a:off x="3124200" y="5105400"/>
            <a:ext cx="321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b="1">
              <a:solidFill>
                <a:srgbClr val="CC0000"/>
              </a:solidFill>
              <a:latin typeface="Calibri" pitchFamily="34" charset="0"/>
            </a:endParaRPr>
          </a:p>
        </p:txBody>
      </p:sp>
      <p:pic>
        <p:nvPicPr>
          <p:cNvPr id="26634" name="Картина 11" descr="fig4.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331913"/>
            <a:ext cx="7704137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5" name="Правоъгълник 12"/>
          <p:cNvSpPr>
            <a:spLocks noChangeArrowheads="1"/>
          </p:cNvSpPr>
          <p:nvPr/>
        </p:nvSpPr>
        <p:spPr bwMode="auto">
          <a:xfrm>
            <a:off x="471488" y="5589588"/>
            <a:ext cx="8097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Проект на конструкцията на “кошница” за разполагането на кристалите в </a:t>
            </a:r>
            <a:r>
              <a:rPr lang="en-US" altLang="bg-BG" b="1">
                <a:solidFill>
                  <a:srgbClr val="000099"/>
                </a:solidFill>
                <a:latin typeface="Calibri" pitchFamily="34" charset="0"/>
              </a:rPr>
              <a:t>ECAL</a:t>
            </a: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367713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27655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7656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27657" name="Picture 2" descr="Figure5_Lef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113"/>
            <a:ext cx="2073275" cy="316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3" descr="Figure5_Cent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1916113"/>
            <a:ext cx="342106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4" descr="Figure5_Righ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22950" y="1989138"/>
            <a:ext cx="33210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0" name="Правоъгълник 12"/>
          <p:cNvSpPr>
            <a:spLocks noChangeArrowheads="1"/>
          </p:cNvSpPr>
          <p:nvPr/>
        </p:nvSpPr>
        <p:spPr bwMode="auto">
          <a:xfrm>
            <a:off x="250825" y="5373688"/>
            <a:ext cx="1849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Алвеолен модул</a:t>
            </a:r>
            <a:endParaRPr lang="en-US" altLang="bg-BG"/>
          </a:p>
        </p:txBody>
      </p:sp>
      <p:sp>
        <p:nvSpPr>
          <p:cNvPr id="27661" name="Правоъгълник 13"/>
          <p:cNvSpPr>
            <a:spLocks noChangeArrowheads="1"/>
          </p:cNvSpPr>
          <p:nvPr/>
        </p:nvSpPr>
        <p:spPr bwMode="auto">
          <a:xfrm>
            <a:off x="2843213" y="5373688"/>
            <a:ext cx="2486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Модул тип “Кошница” </a:t>
            </a:r>
            <a:endParaRPr lang="en-US" altLang="bg-BG"/>
          </a:p>
        </p:txBody>
      </p:sp>
      <p:sp>
        <p:nvSpPr>
          <p:cNvPr id="27662" name="Правоъгълник 14"/>
          <p:cNvSpPr>
            <a:spLocks noChangeArrowheads="1"/>
          </p:cNvSpPr>
          <p:nvPr/>
        </p:nvSpPr>
        <p:spPr bwMode="auto">
          <a:xfrm>
            <a:off x="6732588" y="5373688"/>
            <a:ext cx="1519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Супер модул </a:t>
            </a:r>
            <a:endParaRPr lang="en-US" altLang="bg-BG"/>
          </a:p>
        </p:txBody>
      </p:sp>
      <p:pic>
        <p:nvPicPr>
          <p:cNvPr id="16" name="Картина 15" descr="http://ir.bas.bg/images/irob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296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28681" name="Picture 2" descr="Figure7_Rig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12776"/>
            <a:ext cx="3540125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3" descr="Figure7_Lef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780928"/>
            <a:ext cx="4124502" cy="312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3" name="Правоъгълник 11"/>
          <p:cNvSpPr>
            <a:spLocks noChangeArrowheads="1"/>
          </p:cNvSpPr>
          <p:nvPr/>
        </p:nvSpPr>
        <p:spPr bwMode="auto">
          <a:xfrm>
            <a:off x="0" y="1844675"/>
            <a:ext cx="4845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Монтаж, настройка и тестване на супермодул </a:t>
            </a:r>
          </a:p>
          <a:p>
            <a:pPr algn="ctr"/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в лабораторни условия </a:t>
            </a:r>
            <a:endParaRPr lang="en-US" altLang="bg-BG"/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Line 5"/>
          <p:cNvSpPr>
            <a:spLocks noChangeShapeType="1"/>
          </p:cNvSpPr>
          <p:nvPr/>
        </p:nvSpPr>
        <p:spPr bwMode="auto">
          <a:xfrm>
            <a:off x="0" y="6237312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539750" y="6227763"/>
            <a:ext cx="8367713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9704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29705" name="Text Box 11"/>
          <p:cNvSpPr txBox="1">
            <a:spLocks noChangeArrowheads="1"/>
          </p:cNvSpPr>
          <p:nvPr/>
        </p:nvSpPr>
        <p:spPr bwMode="auto">
          <a:xfrm>
            <a:off x="3124200" y="5105400"/>
            <a:ext cx="321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b="1">
              <a:solidFill>
                <a:srgbClr val="CC0000"/>
              </a:solidFill>
              <a:latin typeface="Calibri" pitchFamily="34" charset="0"/>
            </a:endParaRPr>
          </a:p>
        </p:txBody>
      </p:sp>
      <p:pic>
        <p:nvPicPr>
          <p:cNvPr id="29706" name="Картина 10" descr="fig4.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82804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7" name="Правоъгълник 11"/>
          <p:cNvSpPr>
            <a:spLocks noChangeArrowheads="1"/>
          </p:cNvSpPr>
          <p:nvPr/>
        </p:nvSpPr>
        <p:spPr bwMode="auto">
          <a:xfrm>
            <a:off x="539552" y="5805264"/>
            <a:ext cx="7894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bg-BG" altLang="bg-BG" b="1" dirty="0">
                <a:solidFill>
                  <a:srgbClr val="000099"/>
                </a:solidFill>
                <a:latin typeface="Calibri" pitchFamily="34" charset="0"/>
              </a:rPr>
              <a:t>Проект на разположение на кристалите и начин на закрепването им в </a:t>
            </a:r>
            <a:r>
              <a:rPr lang="en-US" altLang="bg-BG" b="1" dirty="0" err="1">
                <a:solidFill>
                  <a:srgbClr val="000099"/>
                </a:solidFill>
                <a:latin typeface="Calibri" pitchFamily="34" charset="0"/>
              </a:rPr>
              <a:t>ECAL</a:t>
            </a:r>
            <a:endParaRPr lang="en-US" altLang="bg-BG" b="1" dirty="0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539750" y="6227763"/>
            <a:ext cx="810895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0727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0728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30729" name="Text Box 11"/>
          <p:cNvSpPr txBox="1">
            <a:spLocks noChangeArrowheads="1"/>
          </p:cNvSpPr>
          <p:nvPr/>
        </p:nvSpPr>
        <p:spPr bwMode="auto">
          <a:xfrm>
            <a:off x="3124200" y="5105400"/>
            <a:ext cx="321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b="1">
              <a:solidFill>
                <a:srgbClr val="CC0000"/>
              </a:solidFill>
              <a:latin typeface="Calibri" pitchFamily="34" charset="0"/>
            </a:endParaRPr>
          </a:p>
        </p:txBody>
      </p:sp>
      <p:pic>
        <p:nvPicPr>
          <p:cNvPr id="30730" name="Картина 12" descr="fig4.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8205086" cy="403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1" name="Правоъгълник 13"/>
          <p:cNvSpPr>
            <a:spLocks noChangeArrowheads="1"/>
          </p:cNvSpPr>
          <p:nvPr/>
        </p:nvSpPr>
        <p:spPr bwMode="auto">
          <a:xfrm>
            <a:off x="755576" y="5661248"/>
            <a:ext cx="7519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bg-BG" altLang="bg-BG" sz="2400" b="1" dirty="0">
                <a:solidFill>
                  <a:srgbClr val="000099"/>
                </a:solidFill>
                <a:latin typeface="Calibri" pitchFamily="34" charset="0"/>
              </a:rPr>
              <a:t>Схема на електрониката на предния край на </a:t>
            </a:r>
            <a:r>
              <a:rPr lang="en-US" altLang="bg-BG" sz="2400" b="1" dirty="0" err="1">
                <a:solidFill>
                  <a:srgbClr val="000099"/>
                </a:solidFill>
                <a:latin typeface="Calibri" pitchFamily="34" charset="0"/>
              </a:rPr>
              <a:t>ECAL</a:t>
            </a:r>
            <a:r>
              <a:rPr lang="bg-BG" altLang="bg-BG" sz="2400" b="1" dirty="0">
                <a:solidFill>
                  <a:srgbClr val="000099"/>
                </a:solidFill>
                <a:latin typeface="Calibri" pitchFamily="34" charset="0"/>
              </a:rPr>
              <a:t>,</a:t>
            </a:r>
            <a:r>
              <a:rPr lang="en-US" altLang="bg-BG" sz="2400" b="1" dirty="0">
                <a:solidFill>
                  <a:srgbClr val="000099"/>
                </a:solidFill>
                <a:latin typeface="Calibri" pitchFamily="34" charset="0"/>
              </a:rPr>
              <a:t>CMS</a:t>
            </a: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0" y="6237312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09600" y="6227763"/>
            <a:ext cx="80391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1752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1753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31754" name="Picture 2" descr="Figure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484784"/>
            <a:ext cx="6162675" cy="45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Картина 10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3_detect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295400"/>
            <a:ext cx="55626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260350"/>
            <a:ext cx="9144000" cy="914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chemeClr val="accent1">
                  <a:alpha val="82001"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5124" name="Picture 4" descr="CLMI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228600"/>
            <a:ext cx="990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00050" y="6227763"/>
            <a:ext cx="8180388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971550" y="260350"/>
            <a:ext cx="7037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400" b="1" dirty="0">
                <a:solidFill>
                  <a:srgbClr val="CC0000"/>
                </a:solidFill>
                <a:latin typeface="+mn-lt"/>
              </a:rPr>
              <a:t>Приноси на ИТКР-БАН в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bg-BG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работата 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L3 Detector at LEP</a:t>
            </a:r>
          </a:p>
        </p:txBody>
      </p:sp>
      <p:sp>
        <p:nvSpPr>
          <p:cNvPr id="5129" name="Rectangle 10"/>
          <p:cNvSpPr>
            <a:spLocks noChangeArrowheads="1"/>
          </p:cNvSpPr>
          <p:nvPr/>
        </p:nvSpPr>
        <p:spPr bwMode="auto">
          <a:xfrm>
            <a:off x="323850" y="4941888"/>
            <a:ext cx="419258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g-BG" altLang="bg-BG" sz="2000" b="1">
                <a:solidFill>
                  <a:srgbClr val="000099"/>
                </a:solidFill>
                <a:latin typeface="Calibri" pitchFamily="34" charset="0"/>
              </a:rPr>
              <a:t>Техническа поддръжка по време на</a:t>
            </a:r>
          </a:p>
          <a:p>
            <a:r>
              <a:rPr lang="bg-BG" altLang="bg-BG" sz="2000" b="1">
                <a:solidFill>
                  <a:srgbClr val="000099"/>
                </a:solidFill>
                <a:latin typeface="Calibri" pitchFamily="34" charset="0"/>
              </a:rPr>
              <a:t> експлоатацията на </a:t>
            </a:r>
            <a:r>
              <a:rPr lang="en-GB" altLang="bg-BG" sz="2000" b="1">
                <a:solidFill>
                  <a:srgbClr val="000099"/>
                </a:solidFill>
                <a:latin typeface="Calibri" pitchFamily="34" charset="0"/>
              </a:rPr>
              <a:t>L3 detector</a:t>
            </a:r>
          </a:p>
        </p:txBody>
      </p:sp>
      <p:sp>
        <p:nvSpPr>
          <p:cNvPr id="5130" name="Line 11"/>
          <p:cNvSpPr>
            <a:spLocks noChangeShapeType="1"/>
          </p:cNvSpPr>
          <p:nvPr/>
        </p:nvSpPr>
        <p:spPr bwMode="auto">
          <a:xfrm>
            <a:off x="2667000" y="1905000"/>
            <a:ext cx="3429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Rectangle 12"/>
          <p:cNvSpPr>
            <a:spLocks noChangeArrowheads="1"/>
          </p:cNvSpPr>
          <p:nvPr/>
        </p:nvSpPr>
        <p:spPr bwMode="auto">
          <a:xfrm>
            <a:off x="152400" y="1676400"/>
            <a:ext cx="3657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g-BG" altLang="bg-BG" sz="1600" b="1">
                <a:latin typeface="Calibri" pitchFamily="34" charset="0"/>
              </a:rPr>
              <a:t>Участие в създаване на:</a:t>
            </a:r>
          </a:p>
          <a:p>
            <a:r>
              <a:rPr lang="en-GB" altLang="bg-BG" sz="1600" b="1">
                <a:latin typeface="Calibri" pitchFamily="34" charset="0"/>
              </a:rPr>
              <a:t>Hadron Calorimeter</a:t>
            </a:r>
          </a:p>
          <a:p>
            <a:pPr>
              <a:buFontTx/>
              <a:buChar char="•"/>
            </a:pPr>
            <a:r>
              <a:rPr lang="en-GB" altLang="bg-BG" sz="1600">
                <a:latin typeface="Calibri" pitchFamily="34" charset="0"/>
              </a:rPr>
              <a:t> Electronic integration of all 144 modules</a:t>
            </a:r>
          </a:p>
          <a:p>
            <a:pPr>
              <a:buFontTx/>
              <a:buChar char="•"/>
            </a:pPr>
            <a:r>
              <a:rPr lang="en-GB" altLang="bg-BG" sz="1600">
                <a:latin typeface="Calibri" pitchFamily="34" charset="0"/>
              </a:rPr>
              <a:t> Design and production of HV system, </a:t>
            </a:r>
          </a:p>
          <a:p>
            <a:r>
              <a:rPr lang="en-GB" altLang="bg-BG" sz="1600">
                <a:latin typeface="Calibri" pitchFamily="34" charset="0"/>
              </a:rPr>
              <a:t>  including control and monitoring system</a:t>
            </a:r>
          </a:p>
        </p:txBody>
      </p:sp>
      <p:sp>
        <p:nvSpPr>
          <p:cNvPr id="5132" name="Rectangle 13"/>
          <p:cNvSpPr>
            <a:spLocks noChangeArrowheads="1"/>
          </p:cNvSpPr>
          <p:nvPr/>
        </p:nvSpPr>
        <p:spPr bwMode="auto">
          <a:xfrm>
            <a:off x="0" y="3789363"/>
            <a:ext cx="36925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bg-BG" sz="1600" b="1" dirty="0">
                <a:latin typeface="Calibri" pitchFamily="34" charset="0"/>
              </a:rPr>
              <a:t>TEC </a:t>
            </a:r>
            <a:r>
              <a:rPr lang="en-GB" altLang="bg-BG" sz="1600" dirty="0">
                <a:latin typeface="Calibri" pitchFamily="34" charset="0"/>
              </a:rPr>
              <a:t>(Time Expansion Chamber)</a:t>
            </a:r>
          </a:p>
          <a:p>
            <a:pPr>
              <a:buFontTx/>
              <a:buChar char="•"/>
            </a:pPr>
            <a:r>
              <a:rPr lang="en-GB" altLang="bg-BG" sz="1600" dirty="0">
                <a:latin typeface="Calibri" pitchFamily="34" charset="0"/>
              </a:rPr>
              <a:t> Participation in construction</a:t>
            </a:r>
          </a:p>
          <a:p>
            <a:pPr>
              <a:buFontTx/>
              <a:buChar char="•"/>
            </a:pPr>
            <a:r>
              <a:rPr lang="en-US" altLang="bg-BG" sz="1600" dirty="0">
                <a:latin typeface="Calibri" pitchFamily="34" charset="0"/>
              </a:rPr>
              <a:t> </a:t>
            </a:r>
            <a:r>
              <a:rPr lang="en-US" altLang="bg-BG" sz="1600" dirty="0" err="1">
                <a:latin typeface="Calibri" pitchFamily="34" charset="0"/>
              </a:rPr>
              <a:t>Mechatronics</a:t>
            </a:r>
            <a:r>
              <a:rPr lang="en-US" altLang="bg-BG" sz="1600" dirty="0">
                <a:latin typeface="Calibri" pitchFamily="34" charset="0"/>
              </a:rPr>
              <a:t> of Central Tracking cabling</a:t>
            </a:r>
          </a:p>
          <a:p>
            <a:pPr>
              <a:buFontTx/>
              <a:buChar char="•"/>
            </a:pPr>
            <a:endParaRPr lang="en-GB" altLang="bg-BG" sz="1600" dirty="0">
              <a:latin typeface="Calibri" pitchFamily="34" charset="0"/>
            </a:endParaRPr>
          </a:p>
        </p:txBody>
      </p:sp>
      <p:sp>
        <p:nvSpPr>
          <p:cNvPr id="5133" name="Line 14"/>
          <p:cNvSpPr>
            <a:spLocks noChangeShapeType="1"/>
          </p:cNvSpPr>
          <p:nvPr/>
        </p:nvSpPr>
        <p:spPr bwMode="auto">
          <a:xfrm flipV="1">
            <a:off x="3276600" y="2971800"/>
            <a:ext cx="2895600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Rectangle 15"/>
          <p:cNvSpPr>
            <a:spLocks noChangeArrowheads="1"/>
          </p:cNvSpPr>
          <p:nvPr/>
        </p:nvSpPr>
        <p:spPr bwMode="auto">
          <a:xfrm>
            <a:off x="4495800" y="5181600"/>
            <a:ext cx="4572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bg-BG" sz="1600">
                <a:solidFill>
                  <a:srgbClr val="CC0000"/>
                </a:solidFill>
                <a:latin typeface="Calibri" pitchFamily="34" charset="0"/>
              </a:rPr>
              <a:t>All activities were carried out in the framework of a collaboration agreement with the Institute for High Energy Physics of ETH Zurich</a:t>
            </a:r>
            <a:endParaRPr lang="en-GB" altLang="bg-BG" sz="1600">
              <a:solidFill>
                <a:srgbClr val="CC0000"/>
              </a:solidFill>
              <a:latin typeface="Calibri" pitchFamily="34" charset="0"/>
            </a:endParaRPr>
          </a:p>
        </p:txBody>
      </p:sp>
      <p:pic>
        <p:nvPicPr>
          <p:cNvPr id="5135" name="Picture 16" descr="iko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28600"/>
            <a:ext cx="8191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2325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2775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2776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32777" name="Text Box 11"/>
          <p:cNvSpPr txBox="1">
            <a:spLocks noChangeArrowheads="1"/>
          </p:cNvSpPr>
          <p:nvPr/>
        </p:nvSpPr>
        <p:spPr bwMode="auto">
          <a:xfrm>
            <a:off x="539552" y="5301208"/>
            <a:ext cx="79200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bg-BG" altLang="bg-BG" sz="2400" b="1" dirty="0">
                <a:solidFill>
                  <a:srgbClr val="000099"/>
                </a:solidFill>
                <a:latin typeface="Calibri" pitchFamily="34" charset="0"/>
              </a:rPr>
              <a:t>Схема на електрониката за формиране на данните  на </a:t>
            </a:r>
            <a:r>
              <a:rPr lang="en-US" altLang="bg-BG" sz="2400" b="1" dirty="0" err="1">
                <a:solidFill>
                  <a:srgbClr val="000099"/>
                </a:solidFill>
                <a:latin typeface="Calibri" pitchFamily="34" charset="0"/>
              </a:rPr>
              <a:t>ECAL</a:t>
            </a:r>
            <a:r>
              <a:rPr lang="bg-BG" altLang="bg-BG" sz="2400" b="1" dirty="0">
                <a:solidFill>
                  <a:srgbClr val="000099"/>
                </a:solidFill>
                <a:latin typeface="Calibri" pitchFamily="34" charset="0"/>
              </a:rPr>
              <a:t>,</a:t>
            </a:r>
            <a:r>
              <a:rPr lang="en-US" altLang="bg-BG" sz="2400" b="1" dirty="0">
                <a:solidFill>
                  <a:srgbClr val="000099"/>
                </a:solidFill>
                <a:latin typeface="Calibri" pitchFamily="34" charset="0"/>
              </a:rPr>
              <a:t>CMS</a:t>
            </a:r>
            <a:endParaRPr lang="en-US" altLang="bg-BG" b="1" dirty="0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32778" name="Картина 11" descr="fig4.1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8280400" cy="369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Картина 11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Line 5"/>
          <p:cNvSpPr>
            <a:spLocks noChangeShapeType="1"/>
          </p:cNvSpPr>
          <p:nvPr/>
        </p:nvSpPr>
        <p:spPr bwMode="auto">
          <a:xfrm>
            <a:off x="0" y="6237312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3799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3800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33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12776"/>
            <a:ext cx="6336928" cy="469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Картина 10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368102" y="6093675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4823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4824" name="Text Box 10"/>
          <p:cNvSpPr txBox="1">
            <a:spLocks noChangeArrowheads="1"/>
          </p:cNvSpPr>
          <p:nvPr/>
        </p:nvSpPr>
        <p:spPr bwMode="auto">
          <a:xfrm>
            <a:off x="539552" y="2132856"/>
            <a:ext cx="79248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sz="2000" b="1" dirty="0">
                <a:solidFill>
                  <a:srgbClr val="FF3300"/>
                </a:solidFill>
                <a:latin typeface="Calibri" pitchFamily="34" charset="0"/>
              </a:rPr>
              <a:t>digitize once every 25 ns the energy in all crystals</a:t>
            </a:r>
          </a:p>
        </p:txBody>
      </p:sp>
      <p:pic>
        <p:nvPicPr>
          <p:cNvPr id="348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92896"/>
            <a:ext cx="4368800" cy="3324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48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8725" y="3357563"/>
            <a:ext cx="4105275" cy="2614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4827" name="Правоъгълник 12"/>
          <p:cNvSpPr>
            <a:spLocks noChangeArrowheads="1"/>
          </p:cNvSpPr>
          <p:nvPr/>
        </p:nvSpPr>
        <p:spPr bwMode="auto">
          <a:xfrm>
            <a:off x="323528" y="3573016"/>
            <a:ext cx="781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b="1" dirty="0" err="1">
                <a:solidFill>
                  <a:srgbClr val="000000"/>
                </a:solidFill>
                <a:latin typeface="Calibri" pitchFamily="34" charset="0"/>
              </a:rPr>
              <a:t>MGPA</a:t>
            </a:r>
            <a:endParaRPr lang="en-US" altLang="bg-BG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4828" name="Правоъгълник 13"/>
          <p:cNvSpPr>
            <a:spLocks noChangeArrowheads="1"/>
          </p:cNvSpPr>
          <p:nvPr/>
        </p:nvSpPr>
        <p:spPr bwMode="auto">
          <a:xfrm>
            <a:off x="467544" y="4149080"/>
            <a:ext cx="592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bg-BG" b="1" dirty="0">
                <a:solidFill>
                  <a:srgbClr val="000000"/>
                </a:solidFill>
                <a:latin typeface="Calibri" pitchFamily="34" charset="0"/>
              </a:rPr>
              <a:t>ADC</a:t>
            </a:r>
            <a:endParaRPr lang="en-US" altLang="bg-BG" dirty="0">
              <a:latin typeface="Calibri" pitchFamily="34" charset="0"/>
            </a:endParaRPr>
          </a:p>
        </p:txBody>
      </p:sp>
      <p:sp>
        <p:nvSpPr>
          <p:cNvPr id="34829" name="Правоъгълник 14"/>
          <p:cNvSpPr>
            <a:spLocks noChangeArrowheads="1"/>
          </p:cNvSpPr>
          <p:nvPr/>
        </p:nvSpPr>
        <p:spPr bwMode="auto">
          <a:xfrm>
            <a:off x="0" y="4725144"/>
            <a:ext cx="1006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b="1" dirty="0" err="1">
                <a:solidFill>
                  <a:srgbClr val="000000"/>
                </a:solidFill>
                <a:latin typeface="Calibri" pitchFamily="34" charset="0"/>
              </a:rPr>
              <a:t>LVDS_Rx</a:t>
            </a:r>
            <a:endParaRPr lang="en-US" altLang="bg-BG" b="1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348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12776"/>
            <a:ext cx="9299575" cy="87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" name="Картина 15" descr="http://ir.bas.bg/images/irob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350838" y="6227763"/>
            <a:ext cx="8215312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34825" name="Picture 7"/>
          <p:cNvPicPr>
            <a:picLocks noChangeAspect="1" noChangeArrowheads="1"/>
          </p:cNvPicPr>
          <p:nvPr/>
        </p:nvPicPr>
        <p:blipFill>
          <a:blip r:embed="rId3" cstate="print"/>
          <a:srcRect t="1791" r="6615" b="2606"/>
          <a:stretch>
            <a:fillRect/>
          </a:stretch>
        </p:blipFill>
        <p:spPr bwMode="auto">
          <a:xfrm>
            <a:off x="2555776" y="2060848"/>
            <a:ext cx="4330700" cy="3954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39498" dir="2700000" algn="ctr" rotWithShape="0">
              <a:srgbClr val="333333">
                <a:alpha val="65018"/>
              </a:srgbClr>
            </a:outerShdw>
          </a:effectLst>
        </p:spPr>
      </p:pic>
      <p:pic>
        <p:nvPicPr>
          <p:cNvPr id="358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340768"/>
            <a:ext cx="9299575" cy="87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" name="Картина 11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2804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6871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220072" y="1772816"/>
            <a:ext cx="3744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3.8T</a:t>
            </a:r>
            <a:r>
              <a:rPr lang="bg-BG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е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V </a:t>
            </a:r>
            <a:r>
              <a:rPr lang="bg-BG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Събитие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687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628775"/>
            <a:ext cx="4608513" cy="4378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6874" name="Picture 5"/>
          <p:cNvPicPr>
            <a:picLocks noChangeAspect="1" noChangeArrowheads="1"/>
          </p:cNvPicPr>
          <p:nvPr/>
        </p:nvPicPr>
        <p:blipFill>
          <a:blip r:embed="rId4" cstate="print"/>
          <a:srcRect r="4272" b="8003"/>
          <a:stretch>
            <a:fillRect/>
          </a:stretch>
        </p:blipFill>
        <p:spPr bwMode="auto">
          <a:xfrm>
            <a:off x="5580063" y="2901950"/>
            <a:ext cx="3313112" cy="307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" name="Картина 11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7895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7896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37897" name="Picture 2" descr="Figur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84784"/>
            <a:ext cx="5329237" cy="43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8" name="Правоъгълник 10"/>
          <p:cNvSpPr>
            <a:spLocks noChangeArrowheads="1"/>
          </p:cNvSpPr>
          <p:nvPr/>
        </p:nvSpPr>
        <p:spPr bwMode="auto">
          <a:xfrm>
            <a:off x="2627313" y="5732463"/>
            <a:ext cx="4205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g-BG" altLang="bg-BG" b="1">
                <a:solidFill>
                  <a:srgbClr val="000099"/>
                </a:solidFill>
                <a:latin typeface="Calibri" pitchFamily="34" charset="0"/>
              </a:rPr>
              <a:t>Протон – протон взаимодействие в </a:t>
            </a:r>
            <a:r>
              <a:rPr lang="en-US" altLang="bg-BG" b="1">
                <a:solidFill>
                  <a:srgbClr val="000099"/>
                </a:solidFill>
                <a:latin typeface="Calibri" pitchFamily="34" charset="0"/>
              </a:rPr>
              <a:t>CMS</a:t>
            </a:r>
            <a:endParaRPr lang="en-US" altLang="bg-BG"/>
          </a:p>
        </p:txBody>
      </p:sp>
      <p:pic>
        <p:nvPicPr>
          <p:cNvPr id="12" name="Картина 11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395288" y="6227763"/>
            <a:ext cx="8289925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8919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8920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38922" name="Picture 4" descr="lhc-collision-si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37528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6" descr="091218-science-lhc-hmed-945a_h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04864"/>
            <a:ext cx="43084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авоъгълник 12"/>
          <p:cNvSpPr/>
          <p:nvPr/>
        </p:nvSpPr>
        <p:spPr>
          <a:xfrm>
            <a:off x="395536" y="5013176"/>
            <a:ext cx="8064500" cy="1062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altLang="en-US" b="1" u="sng" dirty="0"/>
              <a:t>CMS</a:t>
            </a:r>
            <a:r>
              <a:rPr lang="en-GB" altLang="en-US" sz="1100" b="1" u="sng" dirty="0">
                <a:latin typeface="Times New Roman" pitchFamily="18" charset="0"/>
              </a:rPr>
              <a:t> </a:t>
            </a:r>
            <a:r>
              <a:rPr lang="en-GB" altLang="en-US" b="1" u="sng" dirty="0"/>
              <a:t>~ 100 </a:t>
            </a:r>
            <a:r>
              <a:rPr lang="ru-RU" altLang="en-US" b="1" u="sng" dirty="0" err="1"/>
              <a:t>милиона</a:t>
            </a:r>
            <a:r>
              <a:rPr lang="ru-RU" altLang="en-US" b="1" u="sng" dirty="0"/>
              <a:t> канала</a:t>
            </a:r>
            <a:r>
              <a:rPr lang="en-GB" altLang="en-US" dirty="0"/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altLang="en-US" b="1" dirty="0" err="1"/>
              <a:t>цифрова</a:t>
            </a:r>
            <a:r>
              <a:rPr lang="ru-RU" altLang="en-US" b="1" dirty="0"/>
              <a:t> камера</a:t>
            </a:r>
            <a:r>
              <a:rPr lang="en-GB" altLang="en-US" b="1" dirty="0"/>
              <a:t> ~ 6 </a:t>
            </a:r>
            <a:r>
              <a:rPr lang="ru-RU" altLang="en-US" b="1" dirty="0" err="1"/>
              <a:t>милиона</a:t>
            </a:r>
            <a:r>
              <a:rPr lang="ru-RU" altLang="en-US" b="1" dirty="0"/>
              <a:t> </a:t>
            </a:r>
            <a:r>
              <a:rPr lang="ru-RU" altLang="en-US" b="1" dirty="0" err="1"/>
              <a:t>пиксела</a:t>
            </a:r>
            <a:r>
              <a:rPr lang="ru-RU" altLang="en-US" b="1" dirty="0"/>
              <a:t>, но </a:t>
            </a:r>
            <a:r>
              <a:rPr lang="en-GB" altLang="en-US" b="1" dirty="0"/>
              <a:t>CMS </a:t>
            </a:r>
            <a:r>
              <a:rPr lang="ru-RU" altLang="en-US" b="1" dirty="0" err="1"/>
              <a:t>прави</a:t>
            </a:r>
            <a:r>
              <a:rPr lang="en-GB" altLang="en-US" b="1" dirty="0"/>
              <a:t> “</a:t>
            </a:r>
            <a:r>
              <a:rPr lang="ru-RU" altLang="en-US" b="1" dirty="0" err="1"/>
              <a:t>цифрова</a:t>
            </a:r>
            <a:r>
              <a:rPr lang="ru-RU" altLang="en-US" b="1" dirty="0"/>
              <a:t> снимка</a:t>
            </a:r>
            <a:r>
              <a:rPr lang="en-GB" altLang="en-US" b="1" dirty="0"/>
              <a:t>” 40 </a:t>
            </a:r>
            <a:r>
              <a:rPr lang="ru-RU" altLang="en-US" b="1" dirty="0" err="1"/>
              <a:t>милиона</a:t>
            </a:r>
            <a:r>
              <a:rPr lang="ru-RU" altLang="en-US" b="1" dirty="0"/>
              <a:t> </a:t>
            </a:r>
            <a:r>
              <a:rPr lang="ru-RU" altLang="en-US" b="1" dirty="0" err="1"/>
              <a:t>пъти</a:t>
            </a:r>
            <a:r>
              <a:rPr lang="ru-RU" altLang="en-US" b="1" dirty="0"/>
              <a:t> в секунда</a:t>
            </a:r>
            <a:r>
              <a:rPr lang="en-GB" altLang="en-US" b="1" dirty="0"/>
              <a:t> !!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GB" alt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Правоъгълник 13"/>
          <p:cNvSpPr/>
          <p:nvPr/>
        </p:nvSpPr>
        <p:spPr>
          <a:xfrm>
            <a:off x="1475656" y="1484784"/>
            <a:ext cx="2232025" cy="619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defRPr/>
            </a:pPr>
            <a:r>
              <a:rPr lang="ru-RU" altLang="en-US" sz="3200" b="1" u="sng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Събитие</a:t>
            </a:r>
            <a:endParaRPr lang="en-GB" altLang="en-US" sz="3200" b="1" dirty="0">
              <a:effectLst>
                <a:outerShdw blurRad="38100" dist="38100" dir="2700000" algn="tl">
                  <a:srgbClr val="000000"/>
                </a:outerShdw>
              </a:effectLst>
              <a:ea typeface="ＭＳ Ｐゴシック" charset="-128"/>
            </a:endParaRPr>
          </a:p>
        </p:txBody>
      </p:sp>
      <p:pic>
        <p:nvPicPr>
          <p:cNvPr id="15" name="Картина 14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609600" y="6227763"/>
            <a:ext cx="8039100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r>
              <a:rPr lang="bg-BG" sz="1200" b="1" u="sng" dirty="0"/>
              <a:t>.</a:t>
            </a:r>
            <a:br>
              <a:rPr lang="en-US" sz="3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39942" name="Text Box 7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1547664" y="1052736"/>
            <a:ext cx="61325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000" b="1" dirty="0">
                <a:solidFill>
                  <a:srgbClr val="CC0000"/>
                </a:solidFill>
                <a:latin typeface="+mn-lt"/>
                <a:cs typeface="+mn-cs"/>
              </a:rPr>
              <a:t>Приноси на </a:t>
            </a:r>
            <a:r>
              <a:rPr lang="bg-BG" sz="2000" b="1" dirty="0" err="1">
                <a:solidFill>
                  <a:srgbClr val="CC0000"/>
                </a:solidFill>
                <a:latin typeface="+mn-lt"/>
                <a:cs typeface="+mn-cs"/>
              </a:rPr>
              <a:t>ИСИР-БАН</a:t>
            </a:r>
            <a:r>
              <a:rPr lang="bg-BG" sz="2000" b="1" dirty="0">
                <a:solidFill>
                  <a:srgbClr val="CC0000"/>
                </a:solidFill>
                <a:latin typeface="+mn-lt"/>
                <a:cs typeface="+mn-cs"/>
              </a:rPr>
              <a:t> при конструирането на</a:t>
            </a:r>
            <a:r>
              <a:rPr lang="bg-BG" b="1" dirty="0">
                <a:solidFill>
                  <a:srgbClr val="CC0000"/>
                </a:solidFill>
                <a:latin typeface="+mn-lt"/>
                <a:cs typeface="+mn-cs"/>
              </a:rPr>
              <a:t> 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CMS Detector at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LHC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39944" name="Text Box 9"/>
          <p:cNvSpPr txBox="1">
            <a:spLocks noChangeArrowheads="1"/>
          </p:cNvSpPr>
          <p:nvPr/>
        </p:nvSpPr>
        <p:spPr bwMode="auto">
          <a:xfrm>
            <a:off x="3851920" y="2276872"/>
            <a:ext cx="51054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bg-BG" sz="1600" b="1" dirty="0">
                <a:solidFill>
                  <a:srgbClr val="000099"/>
                </a:solidFill>
                <a:latin typeface="Calibri" pitchFamily="34" charset="0"/>
              </a:rPr>
              <a:t>Electronics Integration of the CMS Electromagnetic Calorimeter</a:t>
            </a:r>
          </a:p>
          <a:p>
            <a:r>
              <a:rPr lang="en-US" altLang="bg-BG" sz="1600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altLang="bg-BG" sz="1600" dirty="0">
                <a:solidFill>
                  <a:srgbClr val="CC0000"/>
                </a:solidFill>
                <a:latin typeface="Calibri" pitchFamily="34" charset="0"/>
              </a:rPr>
              <a:t>W. </a:t>
            </a:r>
            <a:r>
              <a:rPr lang="en-US" altLang="bg-BG" sz="1600" dirty="0" err="1">
                <a:solidFill>
                  <a:srgbClr val="CC0000"/>
                </a:solidFill>
                <a:latin typeface="Calibri" pitchFamily="34" charset="0"/>
              </a:rPr>
              <a:t>Lustermann</a:t>
            </a:r>
            <a:r>
              <a:rPr lang="en-US" altLang="bg-BG" sz="1600" dirty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endParaRPr lang="en-US" alt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en-US" altLang="bg-BG" sz="1600" b="1" dirty="0">
                <a:solidFill>
                  <a:srgbClr val="000099"/>
                </a:solidFill>
                <a:latin typeface="Calibri" pitchFamily="34" charset="0"/>
              </a:rPr>
              <a:t>Bonding of TEC modules for the Silicon Strip Detector</a:t>
            </a:r>
          </a:p>
          <a:p>
            <a:r>
              <a:rPr lang="en-US" altLang="bg-BG" sz="1600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altLang="bg-BG" sz="1600" dirty="0">
                <a:solidFill>
                  <a:srgbClr val="CC0000"/>
                </a:solidFill>
                <a:latin typeface="Calibri" pitchFamily="34" charset="0"/>
              </a:rPr>
              <a:t>W. </a:t>
            </a:r>
            <a:r>
              <a:rPr lang="en-US" altLang="bg-BG" sz="1600" dirty="0" err="1">
                <a:solidFill>
                  <a:srgbClr val="CC0000"/>
                </a:solidFill>
                <a:latin typeface="Calibri" pitchFamily="34" charset="0"/>
              </a:rPr>
              <a:t>Lustermann</a:t>
            </a:r>
            <a:r>
              <a:rPr lang="en-US" altLang="bg-BG" sz="1600" dirty="0">
                <a:solidFill>
                  <a:srgbClr val="CC0000"/>
                </a:solidFill>
                <a:latin typeface="Calibri" pitchFamily="34" charset="0"/>
              </a:rPr>
              <a:t>, K. </a:t>
            </a:r>
            <a:r>
              <a:rPr lang="en-US" altLang="bg-BG" sz="1600" dirty="0" err="1">
                <a:solidFill>
                  <a:srgbClr val="CC0000"/>
                </a:solidFill>
                <a:latin typeface="Calibri" pitchFamily="34" charset="0"/>
              </a:rPr>
              <a:t>Freudenreich</a:t>
            </a:r>
            <a:r>
              <a:rPr lang="en-US" altLang="bg-BG" sz="1600" dirty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endParaRPr lang="en-US" alt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en-US" altLang="bg-BG" sz="1600" b="1" dirty="0">
                <a:solidFill>
                  <a:srgbClr val="000099"/>
                </a:solidFill>
                <a:latin typeface="Calibri" pitchFamily="34" charset="0"/>
              </a:rPr>
              <a:t>Participation with CAD experts in the Engineering and Integration Center of CMS</a:t>
            </a:r>
          </a:p>
          <a:p>
            <a:r>
              <a:rPr lang="en-US" altLang="bg-BG" sz="1600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altLang="bg-BG" sz="1600" dirty="0">
                <a:solidFill>
                  <a:srgbClr val="CC0000"/>
                </a:solidFill>
                <a:latin typeface="Calibri" pitchFamily="34" charset="0"/>
              </a:rPr>
              <a:t>G. Faber, A. Ball</a:t>
            </a:r>
            <a:r>
              <a:rPr lang="en-US" altLang="bg-BG" sz="1600" dirty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endParaRPr lang="en-US" altLang="bg-BG" sz="1600" dirty="0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en-US" altLang="bg-BG" sz="1600" b="1" dirty="0">
                <a:solidFill>
                  <a:srgbClr val="000099"/>
                </a:solidFill>
                <a:latin typeface="Calibri" pitchFamily="34" charset="0"/>
              </a:rPr>
              <a:t>Work on the CMS Equipment Management Database</a:t>
            </a:r>
          </a:p>
          <a:p>
            <a:r>
              <a:rPr lang="en-US" altLang="bg-BG" sz="1600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altLang="bg-BG" sz="1600" dirty="0">
                <a:solidFill>
                  <a:srgbClr val="CC0000"/>
                </a:solidFill>
                <a:latin typeface="Calibri" pitchFamily="34" charset="0"/>
              </a:rPr>
              <a:t>G. Faber, A. Ball</a:t>
            </a:r>
            <a:r>
              <a:rPr lang="en-US" altLang="bg-BG" sz="1600" dirty="0">
                <a:solidFill>
                  <a:srgbClr val="000099"/>
                </a:solidFill>
                <a:latin typeface="Calibri" pitchFamily="34" charset="0"/>
              </a:rPr>
              <a:t>)</a:t>
            </a:r>
            <a:endParaRPr lang="en-US" altLang="bg-BG" sz="1400" dirty="0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39945" name="Picture 10" descr="CMS3d_medi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81200"/>
            <a:ext cx="342900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6" name="Text Box 11"/>
          <p:cNvSpPr txBox="1">
            <a:spLocks noChangeArrowheads="1"/>
          </p:cNvSpPr>
          <p:nvPr/>
        </p:nvSpPr>
        <p:spPr bwMode="auto">
          <a:xfrm>
            <a:off x="755576" y="1700808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g-BG" altLang="bg-BG" sz="2000" b="1" dirty="0">
                <a:solidFill>
                  <a:srgbClr val="CC0000"/>
                </a:solidFill>
                <a:latin typeface="Calibri" pitchFamily="34" charset="0"/>
              </a:rPr>
              <a:t>От</a:t>
            </a:r>
            <a:r>
              <a:rPr lang="en-US" altLang="bg-BG" sz="2000" b="1" dirty="0">
                <a:solidFill>
                  <a:srgbClr val="CC0000"/>
                </a:solidFill>
                <a:latin typeface="Calibri" pitchFamily="34" charset="0"/>
              </a:rPr>
              <a:t> 1998 </a:t>
            </a:r>
            <a:r>
              <a:rPr lang="bg-BG" altLang="bg-BG" sz="2000" b="1" dirty="0">
                <a:solidFill>
                  <a:srgbClr val="CC0000"/>
                </a:solidFill>
                <a:latin typeface="Calibri" pitchFamily="34" charset="0"/>
              </a:rPr>
              <a:t>участие в конструирането на</a:t>
            </a:r>
            <a:r>
              <a:rPr lang="en-US" altLang="bg-BG" sz="2000" b="1" dirty="0">
                <a:solidFill>
                  <a:srgbClr val="CC0000"/>
                </a:solidFill>
                <a:latin typeface="Calibri" pitchFamily="34" charset="0"/>
              </a:rPr>
              <a:t> CMS detector</a:t>
            </a:r>
          </a:p>
        </p:txBody>
      </p:sp>
      <p:sp>
        <p:nvSpPr>
          <p:cNvPr id="39947" name="Text Box 12"/>
          <p:cNvSpPr txBox="1">
            <a:spLocks noChangeArrowheads="1"/>
          </p:cNvSpPr>
          <p:nvPr/>
        </p:nvSpPr>
        <p:spPr bwMode="auto">
          <a:xfrm>
            <a:off x="228600" y="5514975"/>
            <a:ext cx="8686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bg-BG" sz="1600">
                <a:latin typeface="Calibri" pitchFamily="34" charset="0"/>
              </a:rPr>
              <a:t>Like for L3, all activities in CMS are carried out in the framework of a collaboration agreement with the Institute for High Energy Physics of ETH Zurich.</a:t>
            </a: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"/>
            <a:ext cx="7056784" cy="1052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914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chemeClr val="accent1">
                  <a:alpha val="82001"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40963" name="Picture 3" descr="CLMI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228600"/>
            <a:ext cx="990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611188" y="6227763"/>
            <a:ext cx="8037512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40966" name="Text Box 7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1447800" y="268288"/>
            <a:ext cx="670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Участие в интегрирането на електрониката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bg-BG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CMS Electromagnetic Calorimeter</a:t>
            </a:r>
            <a:r>
              <a:rPr lang="en-US" sz="2400" b="1">
                <a:solidFill>
                  <a:srgbClr val="CC0000"/>
                </a:solidFill>
                <a:latin typeface="+mn-lt"/>
              </a:rPr>
              <a:t> </a:t>
            </a:r>
            <a:r>
              <a:rPr lang="en-US" sz="2400" b="1">
                <a:latin typeface="+mn-lt"/>
              </a:rPr>
              <a:t> </a:t>
            </a:r>
          </a:p>
        </p:txBody>
      </p:sp>
      <p:sp>
        <p:nvSpPr>
          <p:cNvPr id="40968" name="Text Box 9"/>
          <p:cNvSpPr txBox="1">
            <a:spLocks noChangeArrowheads="1"/>
          </p:cNvSpPr>
          <p:nvPr/>
        </p:nvSpPr>
        <p:spPr bwMode="auto">
          <a:xfrm>
            <a:off x="3923928" y="1700808"/>
            <a:ext cx="48006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bg-BG" dirty="0">
                <a:solidFill>
                  <a:srgbClr val="000099"/>
                </a:solidFill>
                <a:latin typeface="Calibri" pitchFamily="34" charset="0"/>
              </a:rPr>
              <a:t>Preparation of the infrastructure and of the integration stands in the </a:t>
            </a:r>
            <a:r>
              <a:rPr lang="en-US" altLang="bg-BG" dirty="0" err="1">
                <a:solidFill>
                  <a:srgbClr val="000099"/>
                </a:solidFill>
                <a:latin typeface="Calibri" pitchFamily="34" charset="0"/>
              </a:rPr>
              <a:t>ECAL</a:t>
            </a:r>
            <a:r>
              <a:rPr lang="en-US" altLang="bg-BG" dirty="0">
                <a:solidFill>
                  <a:srgbClr val="000099"/>
                </a:solidFill>
                <a:latin typeface="Calibri" pitchFamily="34" charset="0"/>
              </a:rPr>
              <a:t> integration center. </a:t>
            </a:r>
          </a:p>
          <a:p>
            <a:endParaRPr lang="en-US" altLang="bg-BG" dirty="0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en-US" altLang="bg-BG" dirty="0">
                <a:solidFill>
                  <a:srgbClr val="000099"/>
                </a:solidFill>
                <a:latin typeface="Calibri" pitchFamily="34" charset="0"/>
              </a:rPr>
              <a:t>Construction of an </a:t>
            </a:r>
            <a:r>
              <a:rPr lang="en-US" altLang="bg-BG" dirty="0" err="1">
                <a:solidFill>
                  <a:srgbClr val="000099"/>
                </a:solidFill>
                <a:latin typeface="Calibri" pitchFamily="34" charset="0"/>
              </a:rPr>
              <a:t>ECAL</a:t>
            </a:r>
            <a:r>
              <a:rPr lang="en-US" altLang="bg-BG" dirty="0">
                <a:solidFill>
                  <a:srgbClr val="000099"/>
                </a:solidFill>
                <a:latin typeface="Calibri" pitchFamily="34" charset="0"/>
              </a:rPr>
              <a:t> Single Trigger Tower test stand.</a:t>
            </a:r>
          </a:p>
          <a:p>
            <a:endParaRPr lang="en-US" altLang="bg-BG" dirty="0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en-US" altLang="bg-BG" dirty="0">
                <a:solidFill>
                  <a:srgbClr val="000099"/>
                </a:solidFill>
                <a:latin typeface="Calibri" pitchFamily="34" charset="0"/>
              </a:rPr>
              <a:t>During 2006 and 2007 participation  in the </a:t>
            </a:r>
            <a:r>
              <a:rPr lang="en-US" altLang="bg-BG" dirty="0" err="1">
                <a:solidFill>
                  <a:srgbClr val="000099"/>
                </a:solidFill>
                <a:latin typeface="Calibri" pitchFamily="34" charset="0"/>
              </a:rPr>
              <a:t>ECAL</a:t>
            </a:r>
            <a:r>
              <a:rPr lang="en-US" altLang="bg-BG" dirty="0">
                <a:solidFill>
                  <a:srgbClr val="000099"/>
                </a:solidFill>
                <a:latin typeface="Calibri" pitchFamily="34" charset="0"/>
              </a:rPr>
              <a:t> barrel electronics integration and commissioning effort.</a:t>
            </a:r>
          </a:p>
          <a:p>
            <a:endParaRPr lang="en-US" altLang="bg-BG" dirty="0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en-US" altLang="bg-BG" dirty="0" err="1">
                <a:solidFill>
                  <a:srgbClr val="000099"/>
                </a:solidFill>
                <a:latin typeface="Calibri" pitchFamily="34" charset="0"/>
              </a:rPr>
              <a:t>ECAL</a:t>
            </a:r>
            <a:r>
              <a:rPr lang="en-US" altLang="bg-BG" dirty="0">
                <a:solidFill>
                  <a:srgbClr val="000099"/>
                </a:solidFill>
                <a:latin typeface="Calibri" pitchFamily="34" charset="0"/>
              </a:rPr>
              <a:t> Cable production.</a:t>
            </a:r>
          </a:p>
          <a:p>
            <a:endParaRPr lang="en-US" altLang="bg-BG" dirty="0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en-US" altLang="bg-BG" dirty="0">
                <a:latin typeface="Calibri" pitchFamily="34" charset="0"/>
              </a:rPr>
              <a:t>Coordination: W. </a:t>
            </a:r>
            <a:r>
              <a:rPr lang="en-US" altLang="bg-BG" dirty="0" err="1">
                <a:latin typeface="Calibri" pitchFamily="34" charset="0"/>
              </a:rPr>
              <a:t>Lustermann</a:t>
            </a:r>
            <a:r>
              <a:rPr lang="en-US" altLang="bg-BG" dirty="0">
                <a:latin typeface="Calibri" pitchFamily="34" charset="0"/>
              </a:rPr>
              <a:t> (ETH Zurich)</a:t>
            </a:r>
          </a:p>
        </p:txBody>
      </p:sp>
      <p:pic>
        <p:nvPicPr>
          <p:cNvPr id="39945" name="Picture 10" descr="03_SM%20overview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556792"/>
            <a:ext cx="3000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40970" name="Text Box 11"/>
          <p:cNvSpPr txBox="1">
            <a:spLocks noChangeArrowheads="1"/>
          </p:cNvSpPr>
          <p:nvPr/>
        </p:nvSpPr>
        <p:spPr bwMode="auto">
          <a:xfrm>
            <a:off x="1066800" y="5437188"/>
            <a:ext cx="8135938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bg-BG" sz="2000">
                <a:solidFill>
                  <a:srgbClr val="CC0000"/>
                </a:solidFill>
                <a:latin typeface="Calibri" pitchFamily="34" charset="0"/>
              </a:rPr>
              <a:t>ISER–BAS</a:t>
            </a:r>
            <a:r>
              <a:rPr lang="en-US" altLang="bg-BG" sz="1600">
                <a:latin typeface="Calibri" pitchFamily="34" charset="0"/>
              </a:rPr>
              <a:t> participants: R.Zahariev, S. Stoenchev, E. Petrov, K. Stanishev, K. Zagurski, A. Hristov,</a:t>
            </a:r>
          </a:p>
          <a:p>
            <a:r>
              <a:rPr lang="en-US" altLang="bg-BG" sz="1600">
                <a:latin typeface="Calibri" pitchFamily="34" charset="0"/>
              </a:rPr>
              <a:t>M. Peynekov, G. Georgiev, D.Lichkov </a:t>
            </a:r>
            <a:r>
              <a:rPr lang="en-US" altLang="bg-BG">
                <a:latin typeface="Calibri" pitchFamily="34" charset="0"/>
              </a:rPr>
              <a:t> </a:t>
            </a:r>
          </a:p>
        </p:txBody>
      </p:sp>
      <p:pic>
        <p:nvPicPr>
          <p:cNvPr id="40971" name="Picture 12" descr="iko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28600"/>
            <a:ext cx="8191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33400" y="6227763"/>
            <a:ext cx="828675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pic>
        <p:nvPicPr>
          <p:cNvPr id="40966" name="Picture 7" descr="minus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057400"/>
            <a:ext cx="4419600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0" y="1268760"/>
            <a:ext cx="90364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Дейност в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CMS Engineering and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Integration Center</a:t>
            </a:r>
            <a:endParaRPr lang="en-US" sz="2400" b="1" dirty="0">
              <a:solidFill>
                <a:srgbClr val="CC0000"/>
              </a:solidFill>
              <a:latin typeface="+mn-lt"/>
            </a:endParaRPr>
          </a:p>
        </p:txBody>
      </p:sp>
      <p:sp>
        <p:nvSpPr>
          <p:cNvPr id="41992" name="Text Box 9"/>
          <p:cNvSpPr txBox="1">
            <a:spLocks noChangeArrowheads="1"/>
          </p:cNvSpPr>
          <p:nvPr/>
        </p:nvSpPr>
        <p:spPr bwMode="auto">
          <a:xfrm>
            <a:off x="5004048" y="2060848"/>
            <a:ext cx="39969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bg-BG" sz="2000" dirty="0">
                <a:solidFill>
                  <a:schemeClr val="accent2"/>
                </a:solidFill>
                <a:latin typeface="Calibri" pitchFamily="34" charset="0"/>
              </a:rPr>
              <a:t>Example of cable rooting  design for the CMS Tracker</a:t>
            </a:r>
          </a:p>
        </p:txBody>
      </p:sp>
      <p:sp>
        <p:nvSpPr>
          <p:cNvPr id="41993" name="Rectangle 10"/>
          <p:cNvSpPr>
            <a:spLocks noChangeArrowheads="1"/>
          </p:cNvSpPr>
          <p:nvPr/>
        </p:nvSpPr>
        <p:spPr bwMode="auto">
          <a:xfrm>
            <a:off x="5176504" y="2996952"/>
            <a:ext cx="372384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bg-BG" dirty="0">
                <a:solidFill>
                  <a:schemeClr val="accent2"/>
                </a:solidFill>
                <a:latin typeface="Calibri" pitchFamily="34" charset="0"/>
              </a:rPr>
              <a:t>Cable rooting design</a:t>
            </a:r>
          </a:p>
          <a:p>
            <a:r>
              <a:rPr lang="en-GB" altLang="bg-BG" dirty="0">
                <a:solidFill>
                  <a:schemeClr val="accent2"/>
                </a:solidFill>
                <a:latin typeface="Calibri" pitchFamily="34" charset="0"/>
              </a:rPr>
              <a:t>Design of the cable tray cooling</a:t>
            </a:r>
          </a:p>
          <a:p>
            <a:r>
              <a:rPr lang="en-GB" altLang="bg-BG" dirty="0">
                <a:solidFill>
                  <a:schemeClr val="accent2"/>
                </a:solidFill>
                <a:latin typeface="Calibri" pitchFamily="34" charset="0"/>
              </a:rPr>
              <a:t>Measurement device design</a:t>
            </a:r>
          </a:p>
          <a:p>
            <a:r>
              <a:rPr lang="en-GB" altLang="bg-BG" dirty="0">
                <a:solidFill>
                  <a:schemeClr val="accent2"/>
                </a:solidFill>
                <a:latin typeface="Calibri" pitchFamily="34" charset="0"/>
              </a:rPr>
              <a:t>Tower for observation and service</a:t>
            </a:r>
            <a:endParaRPr lang="bg-BG" altLang="bg-BG" dirty="0">
              <a:solidFill>
                <a:schemeClr val="accent2"/>
              </a:solidFill>
              <a:latin typeface="Calibri" pitchFamily="34" charset="0"/>
            </a:endParaRPr>
          </a:p>
          <a:p>
            <a:r>
              <a:rPr lang="en-GB" altLang="bg-BG" dirty="0">
                <a:latin typeface="Calibri" pitchFamily="34" charset="0"/>
              </a:rPr>
              <a:t>Coordination:</a:t>
            </a:r>
          </a:p>
          <a:p>
            <a:r>
              <a:rPr lang="en-GB" altLang="bg-BG" dirty="0">
                <a:latin typeface="Calibri" pitchFamily="34" charset="0"/>
              </a:rPr>
              <a:t>G. Faber (ETH Zurich)</a:t>
            </a:r>
          </a:p>
          <a:p>
            <a:pPr marL="342900" indent="-342900">
              <a:buAutoNum type="alphaUcPeriod"/>
            </a:pPr>
            <a:r>
              <a:rPr lang="en-GB" altLang="bg-BG" dirty="0">
                <a:latin typeface="Calibri" pitchFamily="34" charset="0"/>
              </a:rPr>
              <a:t>Ball (CERN)</a:t>
            </a:r>
            <a:endParaRPr lang="en-GB" altLang="bg-BG" b="1" dirty="0">
              <a:latin typeface="Calibri" pitchFamily="34" charset="0"/>
            </a:endParaRPr>
          </a:p>
          <a:p>
            <a:pPr marL="457200" indent="-457200">
              <a:buAutoNum type="alphaUcPeriod"/>
            </a:pPr>
            <a:r>
              <a:rPr lang="en-GB" altLang="bg-BG" sz="2000" dirty="0" err="1">
                <a:solidFill>
                  <a:srgbClr val="CC0000"/>
                </a:solidFill>
                <a:latin typeface="Calibri" pitchFamily="34" charset="0"/>
              </a:rPr>
              <a:t>IR</a:t>
            </a:r>
            <a:r>
              <a:rPr lang="en-GB" altLang="bg-BG" sz="2000" dirty="0">
                <a:solidFill>
                  <a:srgbClr val="CC0000"/>
                </a:solidFill>
                <a:latin typeface="Calibri" pitchFamily="34" charset="0"/>
              </a:rPr>
              <a:t>–BAS</a:t>
            </a:r>
            <a:r>
              <a:rPr lang="en-GB" altLang="bg-BG" dirty="0">
                <a:latin typeface="Calibri" pitchFamily="34" charset="0"/>
              </a:rPr>
              <a:t> participants: J. </a:t>
            </a:r>
            <a:r>
              <a:rPr lang="en-GB" altLang="bg-BG" dirty="0" err="1">
                <a:latin typeface="Calibri" pitchFamily="34" charset="0"/>
              </a:rPr>
              <a:t>Beniozev</a:t>
            </a:r>
            <a:r>
              <a:rPr lang="en-GB" altLang="bg-BG" dirty="0">
                <a:latin typeface="Calibri" pitchFamily="34" charset="0"/>
              </a:rPr>
              <a:t>,</a:t>
            </a:r>
          </a:p>
          <a:p>
            <a:r>
              <a:rPr lang="en-GB" altLang="bg-BG" dirty="0">
                <a:latin typeface="Calibri" pitchFamily="34" charset="0"/>
              </a:rPr>
              <a:t>P. </a:t>
            </a:r>
            <a:r>
              <a:rPr lang="en-GB" altLang="bg-BG" dirty="0" err="1">
                <a:latin typeface="Calibri" pitchFamily="34" charset="0"/>
              </a:rPr>
              <a:t>Atanasov</a:t>
            </a:r>
            <a:r>
              <a:rPr lang="en-GB" altLang="bg-BG" dirty="0">
                <a:latin typeface="Calibri" pitchFamily="34" charset="0"/>
              </a:rPr>
              <a:t>, K. </a:t>
            </a:r>
            <a:r>
              <a:rPr lang="en-GB" altLang="bg-BG" dirty="0" err="1">
                <a:latin typeface="Calibri" pitchFamily="34" charset="0"/>
              </a:rPr>
              <a:t>Mihovski</a:t>
            </a:r>
            <a:endParaRPr lang="en-GB" altLang="bg-BG" dirty="0">
              <a:latin typeface="Calibri" pitchFamily="34" charset="0"/>
            </a:endParaRPr>
          </a:p>
        </p:txBody>
      </p:sp>
      <p:pic>
        <p:nvPicPr>
          <p:cNvPr id="11" name="Картина 10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7"/>
            <a:ext cx="7272808" cy="100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5"/>
          <p:cNvSpPr>
            <a:spLocks noChangeShapeType="1"/>
          </p:cNvSpPr>
          <p:nvPr/>
        </p:nvSpPr>
        <p:spPr bwMode="auto">
          <a:xfrm>
            <a:off x="0" y="630932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367713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400" b="1" dirty="0">
              <a:latin typeface="Calibri" pitchFamily="34" charset="0"/>
            </a:endParaRPr>
          </a:p>
        </p:txBody>
      </p:sp>
      <p:sp>
        <p:nvSpPr>
          <p:cNvPr id="6151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6152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6153" name="Picture 10" descr="Figur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556792"/>
            <a:ext cx="6992938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Картина 10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81000" y="6227763"/>
            <a:ext cx="8512175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43014" name="Text Box 7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827584" y="908720"/>
            <a:ext cx="670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Създаване на база данни за мениджмънт на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CMS </a:t>
            </a:r>
            <a:r>
              <a:rPr lang="bg-BG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Екипировката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41992" name="Picture 3"/>
          <p:cNvPicPr>
            <a:picLocks noChangeAspect="1" noChangeArrowheads="1"/>
          </p:cNvPicPr>
          <p:nvPr/>
        </p:nvPicPr>
        <p:blipFill>
          <a:blip r:embed="rId3" cstate="print"/>
          <a:srcRect t="10345"/>
          <a:stretch>
            <a:fillRect/>
          </a:stretch>
        </p:blipFill>
        <p:spPr bwMode="auto">
          <a:xfrm>
            <a:off x="251520" y="2060848"/>
            <a:ext cx="4724400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43017" name="Text Box 10"/>
          <p:cNvSpPr txBox="1">
            <a:spLocks noChangeArrowheads="1"/>
          </p:cNvSpPr>
          <p:nvPr/>
        </p:nvSpPr>
        <p:spPr bwMode="auto">
          <a:xfrm>
            <a:off x="5148064" y="1772816"/>
            <a:ext cx="35814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GB" altLang="bg-BG" sz="2000" dirty="0" err="1">
                <a:solidFill>
                  <a:srgbClr val="CC0000"/>
                </a:solidFill>
                <a:latin typeface="Calibri" pitchFamily="34" charset="0"/>
              </a:rPr>
              <a:t>IR</a:t>
            </a:r>
            <a:r>
              <a:rPr lang="en-GB" altLang="bg-BG" sz="2000" dirty="0">
                <a:solidFill>
                  <a:srgbClr val="CC0000"/>
                </a:solidFill>
                <a:latin typeface="Calibri" pitchFamily="34" charset="0"/>
              </a:rPr>
              <a:t>–BAS</a:t>
            </a:r>
            <a:r>
              <a:rPr lang="en-US" altLang="bg-BG" dirty="0">
                <a:solidFill>
                  <a:srgbClr val="000099"/>
                </a:solidFill>
                <a:latin typeface="Calibri" pitchFamily="34" charset="0"/>
              </a:rPr>
              <a:t> participates in development of the new CMS Equipment Management Database including an easy to use WEB interface. </a:t>
            </a:r>
          </a:p>
          <a:p>
            <a:pPr marL="342900" indent="-342900"/>
            <a:r>
              <a:rPr lang="en-US" altLang="bg-BG" dirty="0">
                <a:solidFill>
                  <a:srgbClr val="000099"/>
                </a:solidFill>
                <a:latin typeface="Calibri" pitchFamily="34" charset="0"/>
              </a:rPr>
              <a:t>This Database will collect all information about the equipment, installed in the CMS detector.</a:t>
            </a:r>
          </a:p>
          <a:p>
            <a:pPr marL="342900" indent="-342900"/>
            <a:r>
              <a:rPr lang="en-US" altLang="bg-BG" dirty="0">
                <a:latin typeface="Calibri" pitchFamily="34" charset="0"/>
              </a:rPr>
              <a:t>Coordination:</a:t>
            </a:r>
          </a:p>
          <a:p>
            <a:pPr marL="342900" indent="-342900"/>
            <a:r>
              <a:rPr lang="en-US" altLang="bg-BG" dirty="0">
                <a:latin typeface="Calibri" pitchFamily="34" charset="0"/>
              </a:rPr>
              <a:t>G. Faber (ETH Zurich)</a:t>
            </a:r>
          </a:p>
          <a:p>
            <a:pPr marL="342900" indent="-342900">
              <a:buFontTx/>
              <a:buAutoNum type="alphaUcPeriod"/>
            </a:pPr>
            <a:r>
              <a:rPr lang="en-US" altLang="bg-BG" dirty="0">
                <a:latin typeface="Calibri" pitchFamily="34" charset="0"/>
              </a:rPr>
              <a:t>Ball (CERN)</a:t>
            </a:r>
          </a:p>
          <a:p>
            <a:pPr marL="342900" indent="-342900"/>
            <a:r>
              <a:rPr lang="en-GB" altLang="bg-BG" sz="2000" dirty="0" err="1">
                <a:solidFill>
                  <a:srgbClr val="CC0000"/>
                </a:solidFill>
                <a:latin typeface="Calibri" pitchFamily="34" charset="0"/>
              </a:rPr>
              <a:t>IR</a:t>
            </a:r>
            <a:r>
              <a:rPr lang="en-GB" altLang="bg-BG" sz="2000" dirty="0">
                <a:solidFill>
                  <a:srgbClr val="CC0000"/>
                </a:solidFill>
                <a:latin typeface="Calibri" pitchFamily="34" charset="0"/>
              </a:rPr>
              <a:t>–BAS</a:t>
            </a:r>
            <a:r>
              <a:rPr lang="en-US" altLang="bg-BG" dirty="0">
                <a:latin typeface="Calibri" pitchFamily="34" charset="0"/>
              </a:rPr>
              <a:t> participant:</a:t>
            </a:r>
          </a:p>
          <a:p>
            <a:pPr marL="342900" indent="-342900"/>
            <a:r>
              <a:rPr lang="en-US" altLang="bg-BG" dirty="0">
                <a:latin typeface="Calibri" pitchFamily="34" charset="0"/>
              </a:rPr>
              <a:t> D. </a:t>
            </a:r>
            <a:r>
              <a:rPr lang="en-US" altLang="bg-BG" dirty="0" err="1">
                <a:latin typeface="Calibri" pitchFamily="34" charset="0"/>
              </a:rPr>
              <a:t>Uzunova</a:t>
            </a:r>
            <a:r>
              <a:rPr lang="en-US" altLang="bg-BG" dirty="0">
                <a:latin typeface="Calibri" pitchFamily="34" charset="0"/>
              </a:rPr>
              <a:t>, </a:t>
            </a:r>
          </a:p>
          <a:p>
            <a:pPr marL="342900" indent="-342900"/>
            <a:r>
              <a:rPr lang="en-US" altLang="bg-BG" dirty="0">
                <a:latin typeface="Calibri" pitchFamily="34" charset="0"/>
              </a:rPr>
              <a:t> </a:t>
            </a:r>
            <a:r>
              <a:rPr lang="en-US" altLang="bg-BG" dirty="0" err="1">
                <a:latin typeface="Calibri" pitchFamily="34" charset="0"/>
              </a:rPr>
              <a:t>F.Georgieva</a:t>
            </a:r>
            <a:r>
              <a:rPr lang="en-US" altLang="bg-BG" dirty="0">
                <a:latin typeface="Calibri" pitchFamily="34" charset="0"/>
              </a:rPr>
              <a:t> -</a:t>
            </a:r>
            <a:r>
              <a:rPr lang="en-US" altLang="bg-BG" dirty="0" err="1">
                <a:latin typeface="Calibri" pitchFamily="34" charset="0"/>
              </a:rPr>
              <a:t>TU</a:t>
            </a:r>
            <a:r>
              <a:rPr lang="en-US" altLang="bg-BG" dirty="0">
                <a:latin typeface="Calibri" pitchFamily="34" charset="0"/>
              </a:rPr>
              <a:t> Sofia</a:t>
            </a:r>
          </a:p>
        </p:txBody>
      </p:sp>
      <p:pic>
        <p:nvPicPr>
          <p:cNvPr id="11" name="Картина 10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7056784" cy="908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4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468313" y="6329363"/>
            <a:ext cx="821848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51520" y="1484784"/>
            <a:ext cx="87129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Технология по залепване на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TEC Modules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at </a:t>
            </a:r>
            <a:r>
              <a:rPr lang="en-US" sz="2400" b="1" dirty="0">
                <a:solidFill>
                  <a:schemeClr val="accent2"/>
                </a:solidFill>
                <a:latin typeface="+mn-lt"/>
              </a:rPr>
              <a:t>Bonding Lab at CERN</a:t>
            </a:r>
            <a:endParaRPr lang="en-US" sz="2400" b="1" dirty="0">
              <a:latin typeface="+mn-lt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4932040" y="5229200"/>
            <a:ext cx="3810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bg-BG" dirty="0">
                <a:latin typeface="Calibri" pitchFamily="34" charset="0"/>
              </a:rPr>
              <a:t>Coordination: W. </a:t>
            </a:r>
            <a:r>
              <a:rPr lang="en-US" altLang="bg-BG" dirty="0" err="1">
                <a:latin typeface="Calibri" pitchFamily="34" charset="0"/>
              </a:rPr>
              <a:t>Lustermann</a:t>
            </a:r>
            <a:r>
              <a:rPr lang="en-US" altLang="bg-BG" dirty="0">
                <a:latin typeface="Calibri" pitchFamily="34" charset="0"/>
              </a:rPr>
              <a:t> and </a:t>
            </a:r>
          </a:p>
          <a:p>
            <a:r>
              <a:rPr lang="en-US" altLang="bg-BG" dirty="0">
                <a:latin typeface="Calibri" pitchFamily="34" charset="0"/>
              </a:rPr>
              <a:t>	         K. </a:t>
            </a:r>
            <a:r>
              <a:rPr lang="en-US" altLang="bg-BG" dirty="0" err="1">
                <a:latin typeface="Calibri" pitchFamily="34" charset="0"/>
              </a:rPr>
              <a:t>Freudenreich</a:t>
            </a:r>
            <a:r>
              <a:rPr lang="en-US" altLang="bg-BG" dirty="0">
                <a:latin typeface="Calibri" pitchFamily="34" charset="0"/>
              </a:rPr>
              <a:t> </a:t>
            </a:r>
          </a:p>
          <a:p>
            <a:r>
              <a:rPr lang="en-US" altLang="bg-BG" dirty="0">
                <a:latin typeface="Calibri" pitchFamily="34" charset="0"/>
              </a:rPr>
              <a:t>	         (ETH Zurich)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572000" y="2348880"/>
          <a:ext cx="4191000" cy="236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3403250" imgH="1917843" progId="Word.Document.8">
                  <p:embed/>
                </p:oleObj>
              </mc:Choice>
              <mc:Fallback>
                <p:oleObj name="Document" r:id="rId3" imgW="3403250" imgH="191784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348880"/>
                        <a:ext cx="4191000" cy="2360613"/>
                      </a:xfrm>
                      <a:prstGeom prst="rect">
                        <a:avLst/>
                      </a:prstGeom>
                      <a:noFill/>
                      <a:effectLst>
                        <a:outerShdw dist="35921" dir="2700000" algn="ctr" rotWithShape="0">
                          <a:schemeClr val="tx1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Rectangle 11"/>
          <p:cNvSpPr>
            <a:spLocks noChangeArrowheads="1"/>
          </p:cNvSpPr>
          <p:nvPr/>
        </p:nvSpPr>
        <p:spPr bwMode="auto">
          <a:xfrm>
            <a:off x="5508104" y="4653136"/>
            <a:ext cx="269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bg-BG" dirty="0">
                <a:latin typeface="Calibri" pitchFamily="34" charset="0"/>
              </a:rPr>
              <a:t>G. </a:t>
            </a:r>
            <a:r>
              <a:rPr lang="en-GB" altLang="bg-BG" dirty="0" err="1">
                <a:latin typeface="Calibri" pitchFamily="34" charset="0"/>
              </a:rPr>
              <a:t>Petrov</a:t>
            </a:r>
            <a:r>
              <a:rPr lang="en-GB" altLang="bg-BG" dirty="0">
                <a:latin typeface="Calibri" pitchFamily="34" charset="0"/>
              </a:rPr>
              <a:t>, V. </a:t>
            </a:r>
            <a:r>
              <a:rPr lang="en-GB" altLang="bg-BG" dirty="0" err="1">
                <a:latin typeface="Calibri" pitchFamily="34" charset="0"/>
              </a:rPr>
              <a:t>Alexandrov</a:t>
            </a:r>
            <a:endParaRPr lang="en-GB" altLang="bg-BG" dirty="0">
              <a:latin typeface="Calibri" pitchFamily="34" charset="0"/>
            </a:endParaRPr>
          </a:p>
          <a:p>
            <a:r>
              <a:rPr lang="en-GB" altLang="bg-BG" dirty="0">
                <a:latin typeface="Calibri" pitchFamily="34" charset="0"/>
              </a:rPr>
              <a:t>(2 FTEs for 3 years )</a:t>
            </a:r>
          </a:p>
        </p:txBody>
      </p:sp>
      <p:pic>
        <p:nvPicPr>
          <p:cNvPr id="43019" name="Picture 12" descr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348880"/>
            <a:ext cx="4038600" cy="301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0" y="5373216"/>
            <a:ext cx="4338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altLang="bg-BG" b="1" dirty="0">
                <a:solidFill>
                  <a:schemeClr val="accent2"/>
                </a:solidFill>
                <a:latin typeface="Calibri" pitchFamily="34" charset="0"/>
              </a:rPr>
              <a:t>Bonded and tested 1091 TEC modules</a:t>
            </a:r>
          </a:p>
          <a:p>
            <a:pPr algn="ctr"/>
            <a:r>
              <a:rPr lang="en-GB" altLang="bg-BG" b="1" dirty="0">
                <a:solidFill>
                  <a:schemeClr val="accent2"/>
                </a:solidFill>
                <a:latin typeface="Calibri" pitchFamily="34" charset="0"/>
              </a:rPr>
              <a:t>(4 different geometries)</a:t>
            </a:r>
          </a:p>
        </p:txBody>
      </p:sp>
      <p:pic>
        <p:nvPicPr>
          <p:cNvPr id="14" name="Картина 13" descr="http://ir.bas.bg/images/irob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914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chemeClr val="accent1">
                  <a:alpha val="82001"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44035" name="Picture 4" descr="CLMI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238125"/>
            <a:ext cx="990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44038" name="Text Box 8"/>
          <p:cNvSpPr txBox="1">
            <a:spLocks noChangeArrowheads="1"/>
          </p:cNvSpPr>
          <p:nvPr/>
        </p:nvSpPr>
        <p:spPr bwMode="auto">
          <a:xfrm>
            <a:off x="1187450" y="304800"/>
            <a:ext cx="6965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bg-BG" altLang="bg-BG" sz="2000" b="1">
                <a:latin typeface="Calibri" pitchFamily="34" charset="0"/>
              </a:rPr>
              <a:t>ИНСТИТУТ ПО РОБОТИКА - БАН</a:t>
            </a:r>
            <a:endParaRPr lang="en-US" altLang="bg-BG" sz="2000" b="1">
              <a:latin typeface="Calibri" pitchFamily="34" charset="0"/>
            </a:endParaRPr>
          </a:p>
        </p:txBody>
      </p:sp>
      <p:sp>
        <p:nvSpPr>
          <p:cNvPr id="44039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44040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4404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6375" y="1125538"/>
            <a:ext cx="6551613" cy="424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4042" name="Правоъгълник 10"/>
          <p:cNvSpPr>
            <a:spLocks noChangeArrowheads="1"/>
          </p:cNvSpPr>
          <p:nvPr/>
        </p:nvSpPr>
        <p:spPr bwMode="auto">
          <a:xfrm>
            <a:off x="1" y="5445125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bg-BG" altLang="bg-BG" b="1" dirty="0">
                <a:solidFill>
                  <a:srgbClr val="000080"/>
                </a:solidFill>
                <a:latin typeface="Calibri" pitchFamily="34" charset="0"/>
              </a:rPr>
              <a:t>Група участници от </a:t>
            </a:r>
            <a:r>
              <a:rPr lang="bg-BG" altLang="bg-BG" b="1" dirty="0" err="1">
                <a:solidFill>
                  <a:srgbClr val="000080"/>
                </a:solidFill>
                <a:latin typeface="Calibri" pitchFamily="34" charset="0"/>
              </a:rPr>
              <a:t>ИР-БАН</a:t>
            </a:r>
            <a:r>
              <a:rPr lang="bg-BG" altLang="bg-BG" b="1" dirty="0">
                <a:solidFill>
                  <a:srgbClr val="000080"/>
                </a:solidFill>
                <a:latin typeface="Calibri" pitchFamily="34" charset="0"/>
              </a:rPr>
              <a:t>,</a:t>
            </a:r>
            <a:r>
              <a:rPr lang="en-US" altLang="bg-BG" b="1" dirty="0">
                <a:solidFill>
                  <a:srgbClr val="000080"/>
                </a:solidFill>
                <a:latin typeface="Calibri" pitchFamily="34" charset="0"/>
              </a:rPr>
              <a:t> </a:t>
            </a:r>
            <a:r>
              <a:rPr lang="bg-BG" altLang="bg-BG" b="1" dirty="0">
                <a:solidFill>
                  <a:srgbClr val="000080"/>
                </a:solidFill>
                <a:latin typeface="Calibri" pitchFamily="34" charset="0"/>
              </a:rPr>
              <a:t>заедно с доайена на българската група проф. Ботьо </a:t>
            </a:r>
            <a:r>
              <a:rPr lang="bg-BG" altLang="bg-BG" b="1" dirty="0" err="1">
                <a:solidFill>
                  <a:srgbClr val="000080"/>
                </a:solidFill>
                <a:latin typeface="Calibri" pitchFamily="34" charset="0"/>
              </a:rPr>
              <a:t>Бетев</a:t>
            </a:r>
            <a:r>
              <a:rPr lang="bg-BG" altLang="bg-BG" b="1" dirty="0">
                <a:solidFill>
                  <a:srgbClr val="000080"/>
                </a:solidFill>
                <a:latin typeface="Calibri" pitchFamily="34" charset="0"/>
              </a:rPr>
              <a:t> </a:t>
            </a:r>
            <a:r>
              <a:rPr lang="en-US" altLang="bg-BG" b="1" dirty="0">
                <a:solidFill>
                  <a:srgbClr val="000080"/>
                </a:solidFill>
                <a:latin typeface="Calibri" pitchFamily="34" charset="0"/>
              </a:rPr>
              <a:t> </a:t>
            </a:r>
            <a:endParaRPr lang="en-US" altLang="bg-BG" dirty="0"/>
          </a:p>
        </p:txBody>
      </p:sp>
      <p:pic>
        <p:nvPicPr>
          <p:cNvPr id="44043" name="Picture 11" descr="iko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28600"/>
            <a:ext cx="8191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367713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45063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45064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450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700213"/>
            <a:ext cx="5222875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" name="Правоъгълник 12"/>
          <p:cNvSpPr/>
          <p:nvPr/>
        </p:nvSpPr>
        <p:spPr>
          <a:xfrm>
            <a:off x="611560" y="1196752"/>
            <a:ext cx="67354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400" b="1" dirty="0">
                <a:solidFill>
                  <a:srgbClr val="C00000"/>
                </a:solidFill>
                <a:effectLst>
                  <a:innerShdw blurRad="63500" dist="50800">
                    <a:srgbClr val="002060">
                      <a:alpha val="50000"/>
                    </a:srgbClr>
                  </a:innerShdw>
                </a:effectLst>
                <a:latin typeface="+mn-lt"/>
                <a:cs typeface="+mn-cs"/>
              </a:rPr>
              <a:t>Състояние на </a:t>
            </a:r>
            <a:r>
              <a:rPr lang="en-US" sz="2400" b="1" dirty="0">
                <a:solidFill>
                  <a:srgbClr val="C00000"/>
                </a:solidFill>
                <a:effectLst>
                  <a:innerShdw blurRad="63500" dist="50800">
                    <a:srgbClr val="002060">
                      <a:alpha val="50000"/>
                    </a:srgbClr>
                  </a:innerShdw>
                </a:effectLst>
                <a:latin typeface="+mn-lt"/>
                <a:cs typeface="+mn-cs"/>
              </a:rPr>
              <a:t>Barrel </a:t>
            </a:r>
            <a:r>
              <a:rPr lang="bg-BG" sz="2400" b="1" dirty="0">
                <a:solidFill>
                  <a:srgbClr val="C00000"/>
                </a:solidFill>
                <a:effectLst>
                  <a:innerShdw blurRad="63500" dist="50800">
                    <a:srgbClr val="002060">
                      <a:alpha val="50000"/>
                    </a:srgbClr>
                  </a:innerShdw>
                </a:effectLst>
                <a:latin typeface="+mn-lt"/>
                <a:cs typeface="+mn-cs"/>
              </a:rPr>
              <a:t> след поправка на </a:t>
            </a:r>
            <a:r>
              <a:rPr lang="en-US" sz="2400" b="1" dirty="0">
                <a:solidFill>
                  <a:srgbClr val="C00000"/>
                </a:solidFill>
                <a:effectLst>
                  <a:innerShdw blurRad="63500" dist="50800">
                    <a:srgbClr val="002060">
                      <a:alpha val="50000"/>
                    </a:srgbClr>
                  </a:innerShdw>
                </a:effectLst>
                <a:latin typeface="+mn-lt"/>
                <a:cs typeface="+mn-cs"/>
              </a:rPr>
              <a:t>LV </a:t>
            </a:r>
            <a:r>
              <a:rPr lang="bg-BG" sz="2400" b="1" dirty="0">
                <a:solidFill>
                  <a:srgbClr val="C00000"/>
                </a:solidFill>
                <a:effectLst>
                  <a:innerShdw blurRad="63500" dist="50800">
                    <a:srgbClr val="002060">
                      <a:alpha val="50000"/>
                    </a:srgbClr>
                  </a:innerShdw>
                </a:effectLst>
                <a:latin typeface="+mn-lt"/>
                <a:cs typeface="+mn-cs"/>
              </a:rPr>
              <a:t> кабели</a:t>
            </a:r>
            <a:endParaRPr lang="en-US" sz="2400" b="1" dirty="0">
              <a:solidFill>
                <a:srgbClr val="C00000"/>
              </a:solidFill>
              <a:effectLst>
                <a:innerShdw blurRad="63500" dist="50800">
                  <a:srgbClr val="002060">
                    <a:alpha val="50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45067" name="Правоъгълник 13"/>
          <p:cNvSpPr>
            <a:spLocks noChangeArrowheads="1"/>
          </p:cNvSpPr>
          <p:nvPr/>
        </p:nvSpPr>
        <p:spPr bwMode="auto">
          <a:xfrm>
            <a:off x="719138" y="5661025"/>
            <a:ext cx="8424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b="1">
                <a:solidFill>
                  <a:srgbClr val="000080"/>
                </a:solidFill>
                <a:latin typeface="Calibri" pitchFamily="34" charset="0"/>
              </a:rPr>
              <a:t>60934 </a:t>
            </a:r>
            <a:r>
              <a:rPr lang="bg-BG" altLang="bg-BG" b="1">
                <a:solidFill>
                  <a:srgbClr val="000080"/>
                </a:solidFill>
                <a:latin typeface="Calibri" pitchFamily="34" charset="0"/>
              </a:rPr>
              <a:t>от </a:t>
            </a:r>
            <a:r>
              <a:rPr lang="en-US" altLang="bg-BG" b="1">
                <a:solidFill>
                  <a:srgbClr val="000080"/>
                </a:solidFill>
                <a:latin typeface="Calibri" pitchFamily="34" charset="0"/>
              </a:rPr>
              <a:t>61200 (99.57 %) Very Front End  channels </a:t>
            </a:r>
            <a:r>
              <a:rPr lang="bg-BG" altLang="bg-BG" b="1">
                <a:solidFill>
                  <a:srgbClr val="000080"/>
                </a:solidFill>
                <a:latin typeface="Calibri" pitchFamily="34" charset="0"/>
              </a:rPr>
              <a:t>СА АКТИВНИ!</a:t>
            </a:r>
            <a:endParaRPr lang="en-US" altLang="bg-BG" b="1">
              <a:solidFill>
                <a:srgbClr val="000080"/>
              </a:solidFill>
              <a:latin typeface="Calibri" pitchFamily="34" charset="0"/>
            </a:endParaRPr>
          </a:p>
        </p:txBody>
      </p:sp>
      <p:pic>
        <p:nvPicPr>
          <p:cNvPr id="14" name="Картина 13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"/>
            <a:ext cx="7344816" cy="1196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5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453438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827088" y="3860800"/>
            <a:ext cx="7772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sz="6000" dirty="0">
              <a:latin typeface="+mn-lt"/>
            </a:endParaRPr>
          </a:p>
        </p:txBody>
      </p:sp>
      <p:sp>
        <p:nvSpPr>
          <p:cNvPr id="46088" name="Text Box 10"/>
          <p:cNvSpPr txBox="1">
            <a:spLocks noChangeArrowheads="1"/>
          </p:cNvSpPr>
          <p:nvPr/>
        </p:nvSpPr>
        <p:spPr bwMode="auto">
          <a:xfrm>
            <a:off x="1219200" y="1412875"/>
            <a:ext cx="792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4609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052736"/>
            <a:ext cx="7862888" cy="438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6091" name="Правоъгълник 10"/>
          <p:cNvSpPr>
            <a:spLocks noChangeArrowheads="1"/>
          </p:cNvSpPr>
          <p:nvPr/>
        </p:nvSpPr>
        <p:spPr bwMode="auto">
          <a:xfrm>
            <a:off x="971600" y="5445224"/>
            <a:ext cx="7777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altLang="bg-BG" b="1" dirty="0">
                <a:solidFill>
                  <a:srgbClr val="000080"/>
                </a:solidFill>
              </a:rPr>
              <a:t>Първите експерименти с потоци ускорени частици започват на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altLang="bg-BG" b="1" dirty="0">
                <a:solidFill>
                  <a:srgbClr val="000080"/>
                </a:solidFill>
              </a:rPr>
              <a:t>                                                   </a:t>
            </a:r>
            <a:r>
              <a:rPr lang="en-US" altLang="bg-BG" b="1" dirty="0">
                <a:solidFill>
                  <a:srgbClr val="000080"/>
                </a:solidFill>
              </a:rPr>
              <a:t>10</a:t>
            </a:r>
            <a:r>
              <a:rPr lang="bg-BG" altLang="bg-BG" b="1" dirty="0">
                <a:solidFill>
                  <a:srgbClr val="000080"/>
                </a:solidFill>
              </a:rPr>
              <a:t>.09.2008</a:t>
            </a:r>
            <a:endParaRPr lang="en-US" altLang="bg-BG" b="1" dirty="0">
              <a:solidFill>
                <a:srgbClr val="000080"/>
              </a:solidFill>
            </a:endParaRPr>
          </a:p>
        </p:txBody>
      </p:sp>
      <p:pic>
        <p:nvPicPr>
          <p:cNvPr id="12" name="Картина 11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"/>
            <a:ext cx="7272808" cy="980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9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378825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Национална учителска програма за квалификация на инженери и IT специалисти - педагози</a:t>
            </a: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400" b="1" u="sng" dirty="0"/>
              <a:t>16.09</a:t>
            </a:r>
            <a:r>
              <a:rPr lang="bg-BG" sz="1400" b="1" u="sng" dirty="0"/>
              <a:t>-</a:t>
            </a:r>
            <a:r>
              <a:rPr lang="en-GB" sz="1400" b="1" u="sng" dirty="0"/>
              <a:t>22</a:t>
            </a:r>
            <a:r>
              <a:rPr lang="bg-BG" sz="1400" b="1" u="sng" dirty="0"/>
              <a:t>.0</a:t>
            </a:r>
            <a:r>
              <a:rPr lang="en-GB" sz="1400" b="1" u="sng" dirty="0"/>
              <a:t>9</a:t>
            </a:r>
            <a:r>
              <a:rPr lang="bg-BG" sz="1400" b="1" u="sng" dirty="0"/>
              <a:t>.20</a:t>
            </a:r>
            <a:r>
              <a:rPr lang="en-GB" sz="1400" b="1" u="sng" dirty="0"/>
              <a:t>24</a:t>
            </a:r>
            <a:r>
              <a:rPr lang="bg-BG" sz="1400" b="1" u="sng" dirty="0"/>
              <a:t> г.</a:t>
            </a:r>
            <a:br>
              <a:rPr lang="en-US" sz="1400" b="1" u="sng" dirty="0"/>
            </a:br>
            <a:endParaRPr lang="ru-RU" altLang="bg-BG" sz="1400" b="1" dirty="0">
              <a:latin typeface="Calibri" pitchFamily="34" charset="0"/>
            </a:endParaRPr>
          </a:p>
        </p:txBody>
      </p:sp>
      <p:sp>
        <p:nvSpPr>
          <p:cNvPr id="47111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47112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11" name="Правоъгълник 10"/>
          <p:cNvSpPr/>
          <p:nvPr/>
        </p:nvSpPr>
        <p:spPr>
          <a:xfrm>
            <a:off x="2267744" y="1484784"/>
            <a:ext cx="421163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bg-BG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Изводи и заключения: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7114" name="Правоъгълник 11"/>
          <p:cNvSpPr>
            <a:spLocks noChangeArrowheads="1"/>
          </p:cNvSpPr>
          <p:nvPr/>
        </p:nvSpPr>
        <p:spPr bwMode="auto">
          <a:xfrm>
            <a:off x="550863" y="1951038"/>
            <a:ext cx="820896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Монтажа, настройката  и тестването на електрониката на всички 36 супер модула </a:t>
            </a:r>
            <a:r>
              <a:rPr lang="en-US" altLang="bg-BG" sz="2400" b="1" dirty="0">
                <a:solidFill>
                  <a:srgbClr val="000080"/>
                </a:solidFill>
                <a:latin typeface="Calibri" pitchFamily="34" charset="0"/>
              </a:rPr>
              <a:t>(</a:t>
            </a: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61200 канала</a:t>
            </a:r>
            <a:r>
              <a:rPr lang="en-US" altLang="bg-BG" sz="2400" b="1" dirty="0">
                <a:solidFill>
                  <a:srgbClr val="000080"/>
                </a:solidFill>
                <a:latin typeface="Calibri" pitchFamily="34" charset="0"/>
              </a:rPr>
              <a:t>)</a:t>
            </a: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 на </a:t>
            </a:r>
            <a:r>
              <a:rPr lang="en-US" altLang="bg-BG" sz="2400" b="1" dirty="0" err="1">
                <a:solidFill>
                  <a:srgbClr val="000080"/>
                </a:solidFill>
                <a:latin typeface="Calibri" pitchFamily="34" charset="0"/>
              </a:rPr>
              <a:t>ECAL</a:t>
            </a: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 е завършена в блок 867 през юли 2007 г. успешно.</a:t>
            </a:r>
          </a:p>
          <a:p>
            <a:pPr>
              <a:buFont typeface="Arial" charset="0"/>
              <a:buChar char="•"/>
            </a:pPr>
            <a:endParaRPr lang="bg-BG" altLang="bg-BG" sz="2400" b="1" dirty="0">
              <a:solidFill>
                <a:srgbClr val="00008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Инсталирането на Барела на </a:t>
            </a:r>
            <a:r>
              <a:rPr lang="en-US" altLang="bg-BG" sz="2400" b="1" dirty="0" err="1">
                <a:solidFill>
                  <a:srgbClr val="000080"/>
                </a:solidFill>
                <a:latin typeface="Calibri" pitchFamily="34" charset="0"/>
              </a:rPr>
              <a:t>ECAL</a:t>
            </a:r>
            <a:r>
              <a:rPr lang="en-US" altLang="bg-BG" sz="2400" b="1" dirty="0">
                <a:solidFill>
                  <a:srgbClr val="000080"/>
                </a:solidFill>
                <a:latin typeface="Calibri" pitchFamily="34" charset="0"/>
              </a:rPr>
              <a:t> </a:t>
            </a: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и тестването му в “Точка 5” на ускорителя е завършено декември 2007 г. успешно.</a:t>
            </a:r>
          </a:p>
          <a:p>
            <a:pPr>
              <a:buFont typeface="Arial" charset="0"/>
              <a:buChar char="•"/>
            </a:pPr>
            <a:endParaRPr lang="bg-BG" altLang="bg-BG" sz="2400" b="1" dirty="0">
              <a:solidFill>
                <a:srgbClr val="00008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Инсталирането и тестването на крайните шапки</a:t>
            </a:r>
            <a:r>
              <a:rPr lang="en-US" altLang="bg-BG" sz="2400" b="1" dirty="0">
                <a:solidFill>
                  <a:srgbClr val="000080"/>
                </a:solidFill>
                <a:latin typeface="Calibri" pitchFamily="34" charset="0"/>
              </a:rPr>
              <a:t>  </a:t>
            </a: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на </a:t>
            </a:r>
            <a:r>
              <a:rPr lang="en-US" altLang="bg-BG" sz="2400" b="1" dirty="0" err="1">
                <a:solidFill>
                  <a:srgbClr val="000080"/>
                </a:solidFill>
                <a:latin typeface="Calibri" pitchFamily="34" charset="0"/>
              </a:rPr>
              <a:t>ECAL</a:t>
            </a: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, </a:t>
            </a:r>
            <a:r>
              <a:rPr lang="en-US" altLang="bg-BG" sz="2400" b="1" dirty="0">
                <a:solidFill>
                  <a:srgbClr val="000080"/>
                </a:solidFill>
                <a:latin typeface="Calibri" pitchFamily="34" charset="0"/>
              </a:rPr>
              <a:t>4 </a:t>
            </a: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части  </a:t>
            </a:r>
            <a:r>
              <a:rPr lang="en-US" altLang="bg-BG" sz="2400" b="1" dirty="0">
                <a:solidFill>
                  <a:srgbClr val="000080"/>
                </a:solidFill>
                <a:latin typeface="Calibri" pitchFamily="34" charset="0"/>
              </a:rPr>
              <a:t>(</a:t>
            </a: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14568 канала</a:t>
            </a:r>
            <a:r>
              <a:rPr lang="en-US" altLang="bg-BG" sz="2400" b="1" dirty="0">
                <a:solidFill>
                  <a:srgbClr val="000080"/>
                </a:solidFill>
                <a:latin typeface="Calibri" pitchFamily="34" charset="0"/>
              </a:rPr>
              <a:t>)</a:t>
            </a:r>
            <a:r>
              <a:rPr lang="bg-BG" altLang="bg-BG" sz="2400" b="1" dirty="0">
                <a:solidFill>
                  <a:srgbClr val="000080"/>
                </a:solidFill>
                <a:latin typeface="Calibri" pitchFamily="34" charset="0"/>
              </a:rPr>
              <a:t> в блок 867 завършва през юли 2008 г. успешно.</a:t>
            </a:r>
          </a:p>
          <a:p>
            <a:endParaRPr lang="en-US" altLang="bg-BG" sz="2400" dirty="0">
              <a:latin typeface="Calibri" pitchFamily="34" charset="0"/>
            </a:endParaRPr>
          </a:p>
        </p:txBody>
      </p:sp>
      <p:pic>
        <p:nvPicPr>
          <p:cNvPr id="12" name="Картина 11" descr="http://ir.bas.bg/images/iro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18038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95536" y="1700808"/>
            <a:ext cx="7772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bg-BG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Изводи за състоянието на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ECAL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1219200" y="1773238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48137" name="Правоъгълник 9"/>
          <p:cNvSpPr>
            <a:spLocks noChangeArrowheads="1"/>
          </p:cNvSpPr>
          <p:nvPr/>
        </p:nvSpPr>
        <p:spPr bwMode="auto">
          <a:xfrm>
            <a:off x="611188" y="2133600"/>
            <a:ext cx="792162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g-BG" altLang="bg-BG" sz="2400" b="1">
                <a:solidFill>
                  <a:srgbClr val="000080"/>
                </a:solidFill>
                <a:latin typeface="Calibri" pitchFamily="34" charset="0"/>
              </a:rPr>
              <a:t>Инсталирането и тестването на крайните шапки </a:t>
            </a:r>
            <a:r>
              <a:rPr lang="en-US" altLang="bg-BG" sz="2400" b="1">
                <a:solidFill>
                  <a:srgbClr val="000080"/>
                </a:solidFill>
                <a:latin typeface="Calibri" pitchFamily="34" charset="0"/>
              </a:rPr>
              <a:t>4 </a:t>
            </a:r>
            <a:r>
              <a:rPr lang="bg-BG" altLang="bg-BG" sz="2400" b="1">
                <a:solidFill>
                  <a:srgbClr val="000080"/>
                </a:solidFill>
                <a:latin typeface="Calibri" pitchFamily="34" charset="0"/>
              </a:rPr>
              <a:t>части  </a:t>
            </a:r>
            <a:r>
              <a:rPr lang="en-US" altLang="bg-BG" sz="2400" b="1">
                <a:solidFill>
                  <a:srgbClr val="000080"/>
                </a:solidFill>
                <a:latin typeface="Calibri" pitchFamily="34" charset="0"/>
              </a:rPr>
              <a:t>(</a:t>
            </a:r>
            <a:r>
              <a:rPr lang="bg-BG" altLang="bg-BG" sz="2400" b="1">
                <a:solidFill>
                  <a:srgbClr val="000080"/>
                </a:solidFill>
                <a:latin typeface="Calibri" pitchFamily="34" charset="0"/>
              </a:rPr>
              <a:t>14568 канала</a:t>
            </a:r>
            <a:r>
              <a:rPr lang="en-US" altLang="bg-BG" sz="2400" b="1">
                <a:solidFill>
                  <a:srgbClr val="000080"/>
                </a:solidFill>
                <a:latin typeface="Calibri" pitchFamily="34" charset="0"/>
              </a:rPr>
              <a:t>)</a:t>
            </a:r>
            <a:r>
              <a:rPr lang="bg-BG" altLang="bg-BG" sz="2400" b="1">
                <a:solidFill>
                  <a:srgbClr val="000080"/>
                </a:solidFill>
                <a:latin typeface="Calibri" pitchFamily="34" charset="0"/>
              </a:rPr>
              <a:t>  в точка 5 на ускорителя</a:t>
            </a:r>
            <a:r>
              <a:rPr lang="en-US" altLang="bg-BG" sz="2400" b="1">
                <a:solidFill>
                  <a:srgbClr val="000080"/>
                </a:solidFill>
                <a:latin typeface="Calibri" pitchFamily="34" charset="0"/>
              </a:rPr>
              <a:t> </a:t>
            </a:r>
            <a:r>
              <a:rPr lang="bg-BG" altLang="bg-BG" sz="2400" b="1">
                <a:solidFill>
                  <a:srgbClr val="000080"/>
                </a:solidFill>
                <a:latin typeface="Calibri" pitchFamily="34" charset="0"/>
              </a:rPr>
              <a:t> окончателно завършва през септември 2008 г. успешно.</a:t>
            </a:r>
          </a:p>
          <a:p>
            <a:endParaRPr lang="bg-BG" altLang="bg-BG" sz="2400" b="1">
              <a:solidFill>
                <a:srgbClr val="000080"/>
              </a:solidFill>
              <a:latin typeface="Calibri" pitchFamily="34" charset="0"/>
            </a:endParaRPr>
          </a:p>
          <a:p>
            <a:r>
              <a:rPr lang="bg-BG" altLang="bg-BG" sz="2400" b="1">
                <a:solidFill>
                  <a:srgbClr val="000080"/>
                </a:solidFill>
                <a:latin typeface="Calibri" pitchFamily="34" charset="0"/>
              </a:rPr>
              <a:t>В първоначалните тестове на </a:t>
            </a:r>
            <a:r>
              <a:rPr lang="en-US" altLang="bg-BG" sz="2400" b="1">
                <a:solidFill>
                  <a:srgbClr val="000080"/>
                </a:solidFill>
                <a:latin typeface="Calibri" pitchFamily="34" charset="0"/>
              </a:rPr>
              <a:t>CMS, ECAL</a:t>
            </a:r>
            <a:r>
              <a:rPr lang="bg-BG" altLang="bg-BG" sz="2400" b="1">
                <a:solidFill>
                  <a:srgbClr val="000080"/>
                </a:solidFill>
                <a:latin typeface="Calibri" pitchFamily="34" charset="0"/>
              </a:rPr>
              <a:t> се включва успешно от септември до ноември 2008 г.</a:t>
            </a:r>
          </a:p>
          <a:p>
            <a:endParaRPr lang="bg-BG" altLang="bg-BG" sz="2400" b="1">
              <a:solidFill>
                <a:srgbClr val="000080"/>
              </a:solidFill>
              <a:latin typeface="Calibri" pitchFamily="34" charset="0"/>
            </a:endParaRPr>
          </a:p>
          <a:p>
            <a:r>
              <a:rPr lang="bg-BG" altLang="bg-BG" sz="2400" b="1">
                <a:solidFill>
                  <a:srgbClr val="000080"/>
                </a:solidFill>
                <a:latin typeface="Calibri" pitchFamily="34" charset="0"/>
              </a:rPr>
              <a:t>От началото на 2009 г . до сега </a:t>
            </a:r>
            <a:r>
              <a:rPr lang="en-US" altLang="bg-BG" sz="2400" b="1">
                <a:solidFill>
                  <a:srgbClr val="000080"/>
                </a:solidFill>
                <a:latin typeface="Calibri" pitchFamily="34" charset="0"/>
              </a:rPr>
              <a:t>ECAL </a:t>
            </a:r>
            <a:r>
              <a:rPr lang="bg-BG" altLang="bg-BG" sz="2400" b="1">
                <a:solidFill>
                  <a:srgbClr val="000080"/>
                </a:solidFill>
                <a:latin typeface="Calibri" pitchFamily="34" charset="0"/>
              </a:rPr>
              <a:t>работи  безотказно, като неговата роля се оказва определяща при следващите експерименти, завършили с голям успех.</a:t>
            </a:r>
            <a:endParaRPr lang="en-US" altLang="bg-BG" sz="2400">
              <a:latin typeface="Calibri" pitchFamily="34" charset="0"/>
            </a:endParaRPr>
          </a:p>
        </p:txBody>
      </p:sp>
      <p:pic>
        <p:nvPicPr>
          <p:cNvPr id="11" name="Картина 10" descr="http://ir.bas.bg/images/iro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18038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67544" y="1484784"/>
            <a:ext cx="7772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bg-BG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Изводи за състоянието на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ECAL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1219200" y="1773238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48137" name="Правоъгълник 9"/>
          <p:cNvSpPr>
            <a:spLocks noChangeArrowheads="1"/>
          </p:cNvSpPr>
          <p:nvPr/>
        </p:nvSpPr>
        <p:spPr bwMode="auto">
          <a:xfrm>
            <a:off x="3491880" y="2348880"/>
            <a:ext cx="5041305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От 201</a:t>
            </a:r>
            <a:r>
              <a:rPr lang="en-GB" dirty="0">
                <a:solidFill>
                  <a:srgbClr val="002060"/>
                </a:solidFill>
              </a:rPr>
              <a:t>7 </a:t>
            </a:r>
            <a:r>
              <a:rPr lang="ru-RU" dirty="0">
                <a:solidFill>
                  <a:srgbClr val="002060"/>
                </a:solidFill>
              </a:rPr>
              <a:t>г. </a:t>
            </a:r>
            <a:r>
              <a:rPr lang="ru-RU" dirty="0" err="1">
                <a:solidFill>
                  <a:srgbClr val="002060"/>
                </a:solidFill>
              </a:rPr>
              <a:t>институтът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разшири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работата</a:t>
            </a:r>
            <a:r>
              <a:rPr lang="ru-RU" dirty="0">
                <a:solidFill>
                  <a:srgbClr val="002060"/>
                </a:solidFill>
              </a:rPr>
              <a:t> по </a:t>
            </a:r>
            <a:r>
              <a:rPr lang="ru-RU" dirty="0" err="1">
                <a:solidFill>
                  <a:srgbClr val="002060"/>
                </a:solidFill>
              </a:rPr>
              <a:t>подръжката</a:t>
            </a:r>
            <a:r>
              <a:rPr lang="ru-RU" dirty="0">
                <a:solidFill>
                  <a:srgbClr val="002060"/>
                </a:solidFill>
              </a:rPr>
              <a:t> и </a:t>
            </a:r>
            <a:r>
              <a:rPr lang="ru-RU" dirty="0" err="1">
                <a:solidFill>
                  <a:srgbClr val="002060"/>
                </a:solidFill>
              </a:rPr>
              <a:t>реиновирането</a:t>
            </a:r>
            <a:r>
              <a:rPr lang="ru-RU" dirty="0">
                <a:solidFill>
                  <a:srgbClr val="002060"/>
                </a:solidFill>
              </a:rPr>
              <a:t> на </a:t>
            </a:r>
            <a:r>
              <a:rPr lang="ru-RU" dirty="0" err="1">
                <a:solidFill>
                  <a:srgbClr val="002060"/>
                </a:solidFill>
              </a:rPr>
              <a:t>ECAL</a:t>
            </a:r>
            <a:r>
              <a:rPr lang="ru-RU" dirty="0">
                <a:solidFill>
                  <a:srgbClr val="002060"/>
                </a:solidFill>
              </a:rPr>
              <a:t>. </a:t>
            </a:r>
            <a:endParaRPr lang="en-US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pPr algn="just"/>
            <a:r>
              <a:rPr lang="ru-RU" dirty="0" err="1">
                <a:solidFill>
                  <a:srgbClr val="002060"/>
                </a:solidFill>
              </a:rPr>
              <a:t>Членовете</a:t>
            </a:r>
            <a:r>
              <a:rPr lang="ru-RU" dirty="0">
                <a:solidFill>
                  <a:srgbClr val="002060"/>
                </a:solidFill>
              </a:rPr>
              <a:t> на </a:t>
            </a:r>
            <a:r>
              <a:rPr lang="ru-RU" dirty="0" err="1">
                <a:solidFill>
                  <a:srgbClr val="002060"/>
                </a:solidFill>
              </a:rPr>
              <a:t>екипа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на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ИР-БАН</a:t>
            </a:r>
            <a:r>
              <a:rPr lang="ru-RU" dirty="0">
                <a:solidFill>
                  <a:srgbClr val="002060"/>
                </a:solidFill>
              </a:rPr>
              <a:t> се </a:t>
            </a:r>
            <a:r>
              <a:rPr lang="ru-RU" dirty="0" err="1">
                <a:solidFill>
                  <a:srgbClr val="002060"/>
                </a:solidFill>
              </a:rPr>
              <a:t>грижеха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редовно</a:t>
            </a:r>
            <a:r>
              <a:rPr lang="ru-RU" dirty="0">
                <a:solidFill>
                  <a:srgbClr val="002060"/>
                </a:solidFill>
              </a:rPr>
              <a:t> за </a:t>
            </a:r>
            <a:r>
              <a:rPr lang="ru-RU" dirty="0" err="1">
                <a:solidFill>
                  <a:srgbClr val="002060"/>
                </a:solidFill>
              </a:rPr>
              <a:t>проверките</a:t>
            </a:r>
            <a:r>
              <a:rPr lang="ru-RU" dirty="0">
                <a:solidFill>
                  <a:srgbClr val="002060"/>
                </a:solidFill>
              </a:rPr>
              <a:t> на </a:t>
            </a:r>
            <a:r>
              <a:rPr lang="ru-RU" dirty="0" err="1">
                <a:solidFill>
                  <a:srgbClr val="002060"/>
                </a:solidFill>
              </a:rPr>
              <a:t>работата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на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ECAL</a:t>
            </a:r>
            <a:r>
              <a:rPr lang="ru-RU" dirty="0">
                <a:solidFill>
                  <a:srgbClr val="002060"/>
                </a:solidFill>
              </a:rPr>
              <a:t>  </a:t>
            </a:r>
          </a:p>
          <a:p>
            <a:pPr algn="just"/>
            <a:r>
              <a:rPr lang="ru-RU" dirty="0" err="1">
                <a:solidFill>
                  <a:srgbClr val="002060"/>
                </a:solidFill>
              </a:rPr>
              <a:t>Беше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използван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резервния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супермодул</a:t>
            </a:r>
            <a:r>
              <a:rPr lang="ru-RU" dirty="0">
                <a:solidFill>
                  <a:srgbClr val="002060"/>
                </a:solidFill>
              </a:rPr>
              <a:t> в </a:t>
            </a:r>
            <a:r>
              <a:rPr lang="ru-RU" dirty="0" err="1">
                <a:solidFill>
                  <a:srgbClr val="002060"/>
                </a:solidFill>
              </a:rPr>
              <a:t>лабораторията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ECAL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в </a:t>
            </a:r>
            <a:r>
              <a:rPr lang="ru-RU" dirty="0" err="1">
                <a:solidFill>
                  <a:srgbClr val="002060"/>
                </a:solidFill>
              </a:rPr>
              <a:t>CERN</a:t>
            </a:r>
            <a:r>
              <a:rPr lang="ru-RU" dirty="0">
                <a:solidFill>
                  <a:srgbClr val="002060"/>
                </a:solidFill>
              </a:rPr>
              <a:t>. </a:t>
            </a:r>
            <a:endParaRPr lang="en-US" dirty="0">
              <a:solidFill>
                <a:srgbClr val="002060"/>
              </a:solidFill>
            </a:endParaRPr>
          </a:p>
          <a:p>
            <a:pPr algn="just"/>
            <a:r>
              <a:rPr lang="ru-RU" dirty="0" err="1">
                <a:solidFill>
                  <a:srgbClr val="002060"/>
                </a:solidFill>
              </a:rPr>
              <a:t>Този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супермодул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позволява</a:t>
            </a:r>
            <a:r>
              <a:rPr lang="ru-RU" dirty="0">
                <a:solidFill>
                  <a:srgbClr val="002060"/>
                </a:solidFill>
              </a:rPr>
              <a:t> да </a:t>
            </a:r>
            <a:r>
              <a:rPr lang="ru-RU" dirty="0" err="1">
                <a:solidFill>
                  <a:srgbClr val="002060"/>
                </a:solidFill>
              </a:rPr>
              <a:t>реализираме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различни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експерименти</a:t>
            </a:r>
            <a:r>
              <a:rPr lang="ru-RU" dirty="0">
                <a:solidFill>
                  <a:srgbClr val="002060"/>
                </a:solidFill>
              </a:rPr>
              <a:t> и проверки </a:t>
            </a:r>
            <a:r>
              <a:rPr lang="ru-RU" dirty="0" err="1">
                <a:solidFill>
                  <a:srgbClr val="002060"/>
                </a:solidFill>
              </a:rPr>
              <a:t>относно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възможността</a:t>
            </a:r>
            <a:r>
              <a:rPr lang="ru-RU" dirty="0">
                <a:solidFill>
                  <a:srgbClr val="002060"/>
                </a:solidFill>
              </a:rPr>
              <a:t> за </a:t>
            </a:r>
            <a:r>
              <a:rPr lang="ru-RU" dirty="0" err="1">
                <a:solidFill>
                  <a:srgbClr val="002060"/>
                </a:solidFill>
              </a:rPr>
              <a:t>повишаване</a:t>
            </a:r>
            <a:r>
              <a:rPr lang="ru-RU" dirty="0">
                <a:solidFill>
                  <a:srgbClr val="002060"/>
                </a:solidFill>
              </a:rPr>
              <a:t> на </a:t>
            </a:r>
            <a:r>
              <a:rPr lang="ru-RU" dirty="0" err="1">
                <a:solidFill>
                  <a:srgbClr val="002060"/>
                </a:solidFill>
              </a:rPr>
              <a:t>качеството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на</a:t>
            </a:r>
            <a:r>
              <a:rPr lang="ru-RU" dirty="0">
                <a:solidFill>
                  <a:srgbClr val="002060"/>
                </a:solidFill>
              </a:rPr>
              <a:t> работа на </a:t>
            </a:r>
            <a:r>
              <a:rPr lang="ru-RU" dirty="0" err="1">
                <a:solidFill>
                  <a:srgbClr val="002060"/>
                </a:solidFill>
              </a:rPr>
              <a:t>кристалите</a:t>
            </a:r>
            <a:r>
              <a:rPr lang="ru-RU" dirty="0">
                <a:solidFill>
                  <a:srgbClr val="002060"/>
                </a:solidFill>
              </a:rPr>
              <a:t> в </a:t>
            </a:r>
            <a:r>
              <a:rPr lang="ru-RU" dirty="0" err="1">
                <a:solidFill>
                  <a:srgbClr val="002060"/>
                </a:solidFill>
              </a:rPr>
              <a:t>ECAL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endParaRPr lang="bg-BG" altLang="bg-BG" sz="2400" b="1" dirty="0">
              <a:solidFill>
                <a:srgbClr val="000080"/>
              </a:solidFill>
              <a:latin typeface="Calibri" pitchFamily="34" charset="0"/>
            </a:endParaRPr>
          </a:p>
          <a:p>
            <a:endParaRPr lang="en-US" altLang="bg-BG" sz="2400" dirty="0">
              <a:latin typeface="Calibri" pitchFamily="34" charset="0"/>
            </a:endParaRPr>
          </a:p>
        </p:txBody>
      </p:sp>
      <p:pic>
        <p:nvPicPr>
          <p:cNvPr id="11" name="Picture 10" descr="03_SM%20overview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0848"/>
            <a:ext cx="3000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2" name="Картина 11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18038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67544" y="1844824"/>
            <a:ext cx="7772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ru-RU" sz="1600" b="1" dirty="0" err="1">
                <a:solidFill>
                  <a:srgbClr val="0070C0"/>
                </a:solidFill>
              </a:rPr>
              <a:t>Съгласно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Споразумението</a:t>
            </a:r>
            <a:r>
              <a:rPr lang="ru-RU" sz="1600" b="1" dirty="0">
                <a:solidFill>
                  <a:srgbClr val="0070C0"/>
                </a:solidFill>
              </a:rPr>
              <a:t> между </a:t>
            </a:r>
            <a:r>
              <a:rPr lang="ru-RU" sz="1600" b="1" dirty="0" err="1">
                <a:solidFill>
                  <a:srgbClr val="0070C0"/>
                </a:solidFill>
              </a:rPr>
              <a:t>ETH</a:t>
            </a:r>
            <a:r>
              <a:rPr lang="ru-RU" sz="1600" b="1" dirty="0">
                <a:solidFill>
                  <a:srgbClr val="0070C0"/>
                </a:solidFill>
              </a:rPr>
              <a:t> Цюрих, Института по физика на </a:t>
            </a:r>
            <a:r>
              <a:rPr lang="ru-RU" sz="1600" b="1" dirty="0" err="1">
                <a:solidFill>
                  <a:srgbClr val="0070C0"/>
                </a:solidFill>
              </a:rPr>
              <a:t>частиците</a:t>
            </a:r>
            <a:r>
              <a:rPr lang="ru-RU" sz="1600" b="1" dirty="0">
                <a:solidFill>
                  <a:srgbClr val="0070C0"/>
                </a:solidFill>
              </a:rPr>
              <a:t> и астрофизика и </a:t>
            </a:r>
            <a:r>
              <a:rPr lang="ru-RU" sz="1600" b="1" dirty="0" err="1">
                <a:solidFill>
                  <a:srgbClr val="0070C0"/>
                </a:solidFill>
              </a:rPr>
              <a:t>ИР-БАН</a:t>
            </a:r>
            <a:r>
              <a:rPr lang="ru-RU" sz="1600" b="1" dirty="0">
                <a:solidFill>
                  <a:srgbClr val="0070C0"/>
                </a:solidFill>
              </a:rPr>
              <a:t>, имаме </a:t>
            </a:r>
            <a:r>
              <a:rPr lang="ru-RU" sz="1600" b="1" dirty="0" err="1">
                <a:solidFill>
                  <a:srgbClr val="0070C0"/>
                </a:solidFill>
              </a:rPr>
              <a:t>планове</a:t>
            </a:r>
            <a:r>
              <a:rPr lang="ru-RU" sz="1600" b="1" dirty="0">
                <a:solidFill>
                  <a:srgbClr val="0070C0"/>
                </a:solidFill>
              </a:rPr>
              <a:t> за </a:t>
            </a:r>
            <a:r>
              <a:rPr lang="ru-RU" sz="1600" b="1" dirty="0" err="1">
                <a:solidFill>
                  <a:srgbClr val="0070C0"/>
                </a:solidFill>
              </a:rPr>
              <a:t>съвместна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дейност</a:t>
            </a:r>
            <a:r>
              <a:rPr lang="ru-RU" sz="1600" b="1" dirty="0">
                <a:solidFill>
                  <a:srgbClr val="0070C0"/>
                </a:solidFill>
              </a:rPr>
              <a:t> за </a:t>
            </a:r>
            <a:r>
              <a:rPr lang="ru-RU" sz="1600" b="1" dirty="0" err="1">
                <a:solidFill>
                  <a:srgbClr val="0070C0"/>
                </a:solidFill>
              </a:rPr>
              <a:t>подобряване</a:t>
            </a:r>
            <a:r>
              <a:rPr lang="ru-RU" sz="1600" b="1" dirty="0">
                <a:solidFill>
                  <a:srgbClr val="0070C0"/>
                </a:solidFill>
              </a:rPr>
              <a:t> на </a:t>
            </a:r>
            <a:r>
              <a:rPr lang="ru-RU" sz="1600" b="1" dirty="0" err="1">
                <a:solidFill>
                  <a:srgbClr val="0070C0"/>
                </a:solidFill>
              </a:rPr>
              <a:t>работата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на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ECAL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на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базата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на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нашия</a:t>
            </a:r>
            <a:r>
              <a:rPr lang="ru-RU" sz="1600" b="1" dirty="0">
                <a:solidFill>
                  <a:srgbClr val="0070C0"/>
                </a:solidFill>
              </a:rPr>
              <a:t> опит, </a:t>
            </a:r>
            <a:r>
              <a:rPr lang="ru-RU" sz="1600" b="1" dirty="0" err="1">
                <a:solidFill>
                  <a:srgbClr val="0070C0"/>
                </a:solidFill>
              </a:rPr>
              <a:t>както</a:t>
            </a: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err="1">
                <a:solidFill>
                  <a:srgbClr val="0070C0"/>
                </a:solidFill>
              </a:rPr>
              <a:t>следва</a:t>
            </a:r>
            <a:r>
              <a:rPr lang="ru-RU" sz="1600" b="1" dirty="0">
                <a:solidFill>
                  <a:srgbClr val="0070C0"/>
                </a:solidFill>
              </a:rPr>
              <a:t>:</a:t>
            </a:r>
            <a:endParaRPr lang="en-US" sz="1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3131840" y="1412776"/>
            <a:ext cx="33123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bg-BG" altLang="bg-BG" sz="20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Бъдещо развитие</a:t>
            </a:r>
          </a:p>
        </p:txBody>
      </p:sp>
      <p:sp>
        <p:nvSpPr>
          <p:cNvPr id="48137" name="Правоъгълник 9"/>
          <p:cNvSpPr>
            <a:spLocks noChangeArrowheads="1"/>
          </p:cNvSpPr>
          <p:nvPr/>
        </p:nvSpPr>
        <p:spPr bwMode="auto">
          <a:xfrm>
            <a:off x="539552" y="3140968"/>
            <a:ext cx="7993633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Структурен анализ на </a:t>
            </a:r>
            <a:r>
              <a:rPr lang="ru-RU" sz="1600" b="1" dirty="0" err="1"/>
              <a:t>механиката</a:t>
            </a:r>
            <a:r>
              <a:rPr lang="ru-RU" sz="1600" b="1" dirty="0"/>
              <a:t> </a:t>
            </a:r>
            <a:r>
              <a:rPr lang="ru-RU" sz="1600" b="1" dirty="0" err="1"/>
              <a:t>на</a:t>
            </a:r>
            <a:r>
              <a:rPr lang="ru-RU" sz="1600" b="1" dirty="0"/>
              <a:t> </a:t>
            </a:r>
            <a:r>
              <a:rPr lang="ru-RU" sz="1600" b="1" dirty="0" err="1"/>
              <a:t>супермодулите</a:t>
            </a:r>
            <a:r>
              <a:rPr lang="ru-RU" sz="1600" b="1" dirty="0"/>
              <a:t> </a:t>
            </a:r>
            <a:r>
              <a:rPr lang="ru-RU" sz="1600" b="1" dirty="0" err="1"/>
              <a:t>ECAL</a:t>
            </a:r>
            <a:r>
              <a:rPr lang="ru-RU" sz="1600" b="1" dirty="0"/>
              <a:t>: </a:t>
            </a:r>
          </a:p>
          <a:p>
            <a:pPr algn="just"/>
            <a:r>
              <a:rPr lang="ru-RU" sz="1600" dirty="0"/>
              <a:t>В момента </a:t>
            </a:r>
            <a:r>
              <a:rPr lang="ru-RU" sz="1600" dirty="0" err="1"/>
              <a:t>супермодулите</a:t>
            </a:r>
            <a:r>
              <a:rPr lang="ru-RU" sz="1600" dirty="0"/>
              <a:t> </a:t>
            </a:r>
            <a:r>
              <a:rPr lang="ru-RU" sz="1600" dirty="0" err="1"/>
              <a:t>EB</a:t>
            </a:r>
            <a:r>
              <a:rPr lang="ru-RU" sz="1600" dirty="0"/>
              <a:t> се </a:t>
            </a:r>
            <a:r>
              <a:rPr lang="ru-RU" sz="1600" dirty="0" err="1"/>
              <a:t>експлоатират</a:t>
            </a:r>
            <a:r>
              <a:rPr lang="ru-RU" sz="1600" dirty="0"/>
              <a:t> при 18 ° С. След </a:t>
            </a:r>
            <a:r>
              <a:rPr lang="ru-RU" sz="1600" dirty="0" err="1"/>
              <a:t>повторното</a:t>
            </a:r>
            <a:r>
              <a:rPr lang="ru-RU" sz="1600" dirty="0"/>
              <a:t> </a:t>
            </a:r>
            <a:r>
              <a:rPr lang="ru-RU" sz="1600" dirty="0" err="1"/>
              <a:t>интегриране</a:t>
            </a:r>
            <a:r>
              <a:rPr lang="ru-RU" sz="1600" dirty="0"/>
              <a:t> </a:t>
            </a:r>
            <a:r>
              <a:rPr lang="ru-RU" sz="1600" dirty="0" err="1"/>
              <a:t>работната</a:t>
            </a:r>
            <a:r>
              <a:rPr lang="ru-RU" sz="1600" dirty="0"/>
              <a:t> температура </a:t>
            </a:r>
            <a:r>
              <a:rPr lang="ru-RU" sz="1600" dirty="0" err="1"/>
              <a:t>ще</a:t>
            </a:r>
            <a:r>
              <a:rPr lang="ru-RU" sz="1600" dirty="0"/>
              <a:t> </a:t>
            </a:r>
            <a:r>
              <a:rPr lang="ru-RU" sz="1600" dirty="0" err="1"/>
              <a:t>бъде</a:t>
            </a:r>
            <a:r>
              <a:rPr lang="ru-RU" sz="1600" dirty="0"/>
              <a:t> понижена до 8 ° С. </a:t>
            </a:r>
            <a:r>
              <a:rPr lang="ru-RU" sz="1600" dirty="0" err="1"/>
              <a:t>Експериментите</a:t>
            </a:r>
            <a:r>
              <a:rPr lang="ru-RU" sz="1600" dirty="0"/>
              <a:t> </a:t>
            </a:r>
            <a:r>
              <a:rPr lang="ru-RU" sz="1600" dirty="0" err="1"/>
              <a:t>показаха</a:t>
            </a:r>
            <a:r>
              <a:rPr lang="ru-RU" sz="1600" dirty="0"/>
              <a:t>, </a:t>
            </a:r>
            <a:r>
              <a:rPr lang="ru-RU" sz="1600" dirty="0" err="1"/>
              <a:t>че</a:t>
            </a:r>
            <a:r>
              <a:rPr lang="ru-RU" sz="1600" dirty="0"/>
              <a:t> </a:t>
            </a:r>
            <a:r>
              <a:rPr lang="ru-RU" sz="1600" dirty="0" err="1"/>
              <a:t>този</a:t>
            </a:r>
            <a:r>
              <a:rPr lang="ru-RU" sz="1600" dirty="0"/>
              <a:t> режим </a:t>
            </a:r>
            <a:r>
              <a:rPr lang="ru-RU" sz="1600" dirty="0" err="1"/>
              <a:t>съхранява</a:t>
            </a:r>
            <a:r>
              <a:rPr lang="ru-RU" sz="1600" dirty="0"/>
              <a:t> </a:t>
            </a:r>
            <a:r>
              <a:rPr lang="ru-RU" sz="1600" dirty="0" err="1"/>
              <a:t>по-добре</a:t>
            </a:r>
            <a:r>
              <a:rPr lang="ru-RU" sz="1600" dirty="0"/>
              <a:t> </a:t>
            </a:r>
            <a:r>
              <a:rPr lang="ru-RU" sz="1600" dirty="0" err="1"/>
              <a:t>прозрачноста</a:t>
            </a:r>
            <a:r>
              <a:rPr lang="ru-RU" sz="1600" dirty="0"/>
              <a:t> на </a:t>
            </a:r>
            <a:r>
              <a:rPr lang="ru-RU" sz="1600" dirty="0" err="1"/>
              <a:t>кристалите</a:t>
            </a:r>
            <a:r>
              <a:rPr lang="ru-RU" sz="1600" dirty="0"/>
              <a:t>.</a:t>
            </a:r>
          </a:p>
          <a:p>
            <a:pPr algn="just"/>
            <a:r>
              <a:rPr lang="ru-RU" sz="1600" dirty="0"/>
              <a:t>Необходимо е да се </a:t>
            </a:r>
            <a:r>
              <a:rPr lang="ru-RU" sz="1600" dirty="0" err="1"/>
              <a:t>извърши</a:t>
            </a:r>
            <a:r>
              <a:rPr lang="ru-RU" sz="1600" dirty="0"/>
              <a:t> анализ на </a:t>
            </a:r>
            <a:r>
              <a:rPr lang="ru-RU" sz="1600" dirty="0" err="1"/>
              <a:t>структурата</a:t>
            </a:r>
            <a:r>
              <a:rPr lang="ru-RU" sz="1600" dirty="0"/>
              <a:t> </a:t>
            </a:r>
            <a:r>
              <a:rPr lang="ru-RU" sz="1600" dirty="0" err="1"/>
              <a:t>на</a:t>
            </a:r>
            <a:r>
              <a:rPr lang="ru-RU" sz="1600" dirty="0"/>
              <a:t> </a:t>
            </a:r>
            <a:r>
              <a:rPr lang="ru-RU" sz="1600" dirty="0" err="1"/>
              <a:t>SM</a:t>
            </a:r>
            <a:r>
              <a:rPr lang="ru-RU" sz="1600" dirty="0"/>
              <a:t> </a:t>
            </a:r>
            <a:r>
              <a:rPr lang="ru-RU" sz="1600" dirty="0" err="1"/>
              <a:t>модула</a:t>
            </a:r>
            <a:r>
              <a:rPr lang="ru-RU" sz="1600" dirty="0"/>
              <a:t>, за да се установи:</a:t>
            </a:r>
            <a:endParaRPr lang="en-US" sz="1600" dirty="0"/>
          </a:p>
          <a:p>
            <a:pPr algn="just"/>
            <a:r>
              <a:rPr lang="ru-RU" sz="1600" dirty="0"/>
              <a:t>-</a:t>
            </a:r>
            <a:r>
              <a:rPr lang="ru-RU" sz="1600" dirty="0" err="1"/>
              <a:t>Има</a:t>
            </a:r>
            <a:r>
              <a:rPr lang="ru-RU" sz="1600" dirty="0"/>
              <a:t> ли </a:t>
            </a:r>
            <a:r>
              <a:rPr lang="ru-RU" sz="1600" dirty="0" err="1"/>
              <a:t>потенциални</a:t>
            </a:r>
            <a:r>
              <a:rPr lang="ru-RU" sz="1600" dirty="0"/>
              <a:t> </a:t>
            </a:r>
            <a:r>
              <a:rPr lang="ru-RU" sz="1600" dirty="0" err="1"/>
              <a:t>проблеми</a:t>
            </a:r>
            <a:r>
              <a:rPr lang="ru-RU" sz="1600" dirty="0"/>
              <a:t> при </a:t>
            </a:r>
            <a:r>
              <a:rPr lang="ru-RU" sz="1600" dirty="0" err="1"/>
              <a:t>понижаване</a:t>
            </a:r>
            <a:r>
              <a:rPr lang="ru-RU" sz="1600" dirty="0"/>
              <a:t> на </a:t>
            </a:r>
            <a:r>
              <a:rPr lang="ru-RU" sz="1600" dirty="0" err="1"/>
              <a:t>температурата</a:t>
            </a:r>
            <a:r>
              <a:rPr lang="ru-RU" sz="1600" dirty="0"/>
              <a:t>?</a:t>
            </a:r>
          </a:p>
          <a:p>
            <a:pPr algn="just">
              <a:buFontTx/>
              <a:buChar char="-"/>
            </a:pPr>
            <a:r>
              <a:rPr lang="ru-RU" sz="1600" dirty="0"/>
              <a:t>Кои </a:t>
            </a:r>
            <a:r>
              <a:rPr lang="ru-RU" sz="1600" dirty="0" err="1"/>
              <a:t>възможни</a:t>
            </a:r>
            <a:r>
              <a:rPr lang="ru-RU" sz="1600" dirty="0"/>
              <a:t> </a:t>
            </a:r>
            <a:r>
              <a:rPr lang="ru-RU" sz="1600" dirty="0" err="1"/>
              <a:t>измервания</a:t>
            </a:r>
            <a:r>
              <a:rPr lang="ru-RU" sz="1600" dirty="0"/>
              <a:t> </a:t>
            </a:r>
            <a:r>
              <a:rPr lang="ru-RU" sz="1600" dirty="0" err="1"/>
              <a:t>трябва</a:t>
            </a:r>
            <a:r>
              <a:rPr lang="ru-RU" sz="1600" dirty="0"/>
              <a:t> да се направят при тест за </a:t>
            </a:r>
            <a:r>
              <a:rPr lang="ru-RU" sz="1600" dirty="0" err="1"/>
              <a:t>охлаждане</a:t>
            </a:r>
            <a:r>
              <a:rPr lang="ru-RU" sz="1600" dirty="0"/>
              <a:t> на </a:t>
            </a:r>
            <a:r>
              <a:rPr lang="ru-RU" sz="1600" dirty="0" err="1"/>
              <a:t>SM36</a:t>
            </a:r>
            <a:r>
              <a:rPr lang="ru-RU" sz="1600" dirty="0"/>
              <a:t>, за да се </a:t>
            </a:r>
            <a:r>
              <a:rPr lang="ru-RU" sz="1600" dirty="0" err="1"/>
              <a:t>валидират</a:t>
            </a:r>
            <a:r>
              <a:rPr lang="ru-RU" sz="1600" dirty="0"/>
              <a:t> </a:t>
            </a:r>
            <a:r>
              <a:rPr lang="ru-RU" sz="1600" dirty="0" err="1"/>
              <a:t>резултати</a:t>
            </a:r>
            <a:r>
              <a:rPr lang="ru-RU" sz="1600" dirty="0"/>
              <a:t> от </a:t>
            </a:r>
            <a:r>
              <a:rPr lang="ru-RU" sz="1600" dirty="0" err="1"/>
              <a:t>структурния</a:t>
            </a:r>
            <a:r>
              <a:rPr lang="ru-RU" sz="1600" dirty="0"/>
              <a:t> анализ?</a:t>
            </a:r>
          </a:p>
          <a:p>
            <a:pPr algn="just">
              <a:buFontTx/>
              <a:buChar char="-"/>
            </a:pPr>
            <a:r>
              <a:rPr lang="ru-RU" sz="1600" dirty="0"/>
              <a:t>- </a:t>
            </a:r>
            <a:r>
              <a:rPr lang="ru-RU" sz="1600" dirty="0" err="1"/>
              <a:t>Има</a:t>
            </a:r>
            <a:r>
              <a:rPr lang="ru-RU" sz="1600" dirty="0"/>
              <a:t> ли </a:t>
            </a:r>
            <a:r>
              <a:rPr lang="ru-RU" sz="1600" dirty="0" err="1"/>
              <a:t>измервания</a:t>
            </a:r>
            <a:r>
              <a:rPr lang="ru-RU" sz="1600" dirty="0"/>
              <a:t> на </a:t>
            </a:r>
            <a:r>
              <a:rPr lang="ru-RU" sz="1600" dirty="0" err="1"/>
              <a:t>SM</a:t>
            </a:r>
            <a:r>
              <a:rPr lang="ru-RU" sz="1600" dirty="0"/>
              <a:t> </a:t>
            </a:r>
            <a:r>
              <a:rPr lang="ru-RU" sz="1600" dirty="0" err="1"/>
              <a:t>структурата</a:t>
            </a:r>
            <a:r>
              <a:rPr lang="ru-RU" sz="1600" dirty="0"/>
              <a:t>, </a:t>
            </a:r>
            <a:r>
              <a:rPr lang="ru-RU" sz="1600" dirty="0" err="1"/>
              <a:t>необходими</a:t>
            </a:r>
            <a:r>
              <a:rPr lang="ru-RU" sz="1600" dirty="0"/>
              <a:t> за </a:t>
            </a:r>
            <a:r>
              <a:rPr lang="ru-RU" sz="1600" dirty="0" err="1"/>
              <a:t>отстраняване</a:t>
            </a:r>
            <a:r>
              <a:rPr lang="ru-RU" sz="1600" dirty="0"/>
              <a:t> на </a:t>
            </a:r>
            <a:r>
              <a:rPr lang="ru-RU" sz="1600" dirty="0" err="1"/>
              <a:t>възможни</a:t>
            </a:r>
            <a:r>
              <a:rPr lang="ru-RU" sz="1600" dirty="0"/>
              <a:t> </a:t>
            </a:r>
            <a:r>
              <a:rPr lang="ru-RU" sz="1600" dirty="0" err="1"/>
              <a:t>критични</a:t>
            </a:r>
            <a:r>
              <a:rPr lang="ru-RU" sz="1600" dirty="0"/>
              <a:t> </a:t>
            </a:r>
            <a:r>
              <a:rPr lang="ru-RU" sz="1600" dirty="0" err="1"/>
              <a:t>параметри</a:t>
            </a:r>
            <a:r>
              <a:rPr lang="ru-RU" sz="1600" dirty="0"/>
              <a:t> за </a:t>
            </a:r>
            <a:r>
              <a:rPr lang="ru-RU" sz="1600" dirty="0" err="1"/>
              <a:t>структурният</a:t>
            </a:r>
            <a:r>
              <a:rPr lang="ru-RU" sz="1600" dirty="0"/>
              <a:t> </a:t>
            </a:r>
            <a:r>
              <a:rPr lang="ru-RU" sz="1600" dirty="0" err="1"/>
              <a:t>модел</a:t>
            </a:r>
            <a:r>
              <a:rPr lang="ru-RU" sz="1600" dirty="0"/>
              <a:t>?</a:t>
            </a:r>
            <a:endParaRPr lang="en-US" altLang="bg-BG" sz="2400" dirty="0">
              <a:latin typeface="Calibri" pitchFamily="34" charset="0"/>
            </a:endParaRPr>
          </a:p>
        </p:txBody>
      </p:sp>
      <p:pic>
        <p:nvPicPr>
          <p:cNvPr id="11" name="Картина 10" descr="http://ir.bas.bg/images/iro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3"/>
            <a:ext cx="7416824" cy="1152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18038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68313" y="1341438"/>
            <a:ext cx="7772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bg-BG" altLang="bg-BG" sz="20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Бъдещо развитие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827584" y="1844824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11" name="Правоъгълник 10"/>
          <p:cNvSpPr/>
          <p:nvPr/>
        </p:nvSpPr>
        <p:spPr>
          <a:xfrm>
            <a:off x="0" y="1844824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pPr algn="just"/>
            <a:r>
              <a:rPr lang="ru-RU" dirty="0" err="1"/>
              <a:t>ECAL</a:t>
            </a:r>
            <a:r>
              <a:rPr lang="ru-RU" dirty="0"/>
              <a:t> </a:t>
            </a:r>
            <a:r>
              <a:rPr lang="ru-RU" dirty="0" err="1"/>
              <a:t>платките</a:t>
            </a:r>
            <a:r>
              <a:rPr lang="ru-RU" dirty="0"/>
              <a:t> за </a:t>
            </a:r>
            <a:r>
              <a:rPr lang="ru-RU" dirty="0" err="1"/>
              <a:t>електрониката</a:t>
            </a:r>
            <a:r>
              <a:rPr lang="ru-RU" dirty="0"/>
              <a:t> в </a:t>
            </a:r>
            <a:r>
              <a:rPr lang="ru-RU" dirty="0" err="1"/>
              <a:t>предния</a:t>
            </a:r>
            <a:r>
              <a:rPr lang="ru-RU" dirty="0"/>
              <a:t> край, </a:t>
            </a:r>
            <a:r>
              <a:rPr lang="ru-RU" dirty="0" err="1"/>
              <a:t>VFE</a:t>
            </a:r>
            <a:r>
              <a:rPr lang="ru-RU" dirty="0"/>
              <a:t> (</a:t>
            </a:r>
            <a:r>
              <a:rPr lang="ru-RU" dirty="0" err="1"/>
              <a:t>електрониката</a:t>
            </a:r>
            <a:r>
              <a:rPr lang="ru-RU" dirty="0"/>
              <a:t> от </a:t>
            </a:r>
            <a:r>
              <a:rPr lang="ru-RU" dirty="0" err="1"/>
              <a:t>предния</a:t>
            </a:r>
            <a:r>
              <a:rPr lang="ru-RU" dirty="0"/>
              <a:t> край) и </a:t>
            </a:r>
            <a:r>
              <a:rPr lang="ru-RU" dirty="0" err="1"/>
              <a:t>LVR</a:t>
            </a:r>
            <a:r>
              <a:rPr lang="ru-RU" dirty="0"/>
              <a:t> (</a:t>
            </a:r>
            <a:r>
              <a:rPr lang="ru-RU" dirty="0" err="1"/>
              <a:t>регулатор</a:t>
            </a:r>
            <a:r>
              <a:rPr lang="ru-RU" dirty="0"/>
              <a:t> на </a:t>
            </a:r>
            <a:r>
              <a:rPr lang="ru-RU" dirty="0" err="1"/>
              <a:t>ниско</a:t>
            </a:r>
            <a:r>
              <a:rPr lang="ru-RU" dirty="0"/>
              <a:t> </a:t>
            </a:r>
            <a:r>
              <a:rPr lang="ru-RU" dirty="0" err="1"/>
              <a:t>напрежение</a:t>
            </a:r>
            <a:r>
              <a:rPr lang="ru-RU" dirty="0"/>
              <a:t>)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фиксирани</a:t>
            </a:r>
            <a:r>
              <a:rPr lang="ru-RU" dirty="0"/>
              <a:t> </a:t>
            </a:r>
            <a:r>
              <a:rPr lang="ru-RU" dirty="0" err="1"/>
              <a:t>към</a:t>
            </a:r>
            <a:r>
              <a:rPr lang="ru-RU" dirty="0"/>
              <a:t> </a:t>
            </a:r>
            <a:r>
              <a:rPr lang="ru-RU" dirty="0" err="1"/>
              <a:t>охлаждащите</a:t>
            </a:r>
            <a:r>
              <a:rPr lang="ru-RU" dirty="0"/>
              <a:t> </a:t>
            </a:r>
            <a:r>
              <a:rPr lang="ru-RU" dirty="0" err="1"/>
              <a:t>шини</a:t>
            </a:r>
            <a:r>
              <a:rPr lang="ru-RU" dirty="0"/>
              <a:t> </a:t>
            </a:r>
            <a:r>
              <a:rPr lang="ru-RU" dirty="0" err="1"/>
              <a:t>вътре</a:t>
            </a:r>
            <a:r>
              <a:rPr lang="ru-RU" dirty="0"/>
              <a:t> в </a:t>
            </a:r>
            <a:r>
              <a:rPr lang="ru-RU" dirty="0" err="1"/>
              <a:t>супермодулите</a:t>
            </a:r>
            <a:r>
              <a:rPr lang="ru-RU" dirty="0"/>
              <a:t> </a:t>
            </a:r>
            <a:r>
              <a:rPr lang="ru-RU" dirty="0" err="1"/>
              <a:t>със</a:t>
            </a:r>
            <a:r>
              <a:rPr lang="ru-RU" dirty="0"/>
              <a:t> </a:t>
            </a:r>
            <a:r>
              <a:rPr lang="ru-RU" dirty="0" err="1"/>
              <a:t>специализирани</a:t>
            </a:r>
            <a:r>
              <a:rPr lang="ru-RU" dirty="0"/>
              <a:t> </a:t>
            </a:r>
            <a:r>
              <a:rPr lang="ru-RU" dirty="0" err="1"/>
              <a:t>винтове</a:t>
            </a:r>
            <a:r>
              <a:rPr lang="ru-RU" dirty="0"/>
              <a:t>. </a:t>
            </a:r>
            <a:r>
              <a:rPr lang="ru-RU" dirty="0" err="1"/>
              <a:t>Дизайнът</a:t>
            </a:r>
            <a:r>
              <a:rPr lang="ru-RU" dirty="0"/>
              <a:t> на </a:t>
            </a:r>
            <a:r>
              <a:rPr lang="ru-RU" dirty="0" err="1"/>
              <a:t>тези</a:t>
            </a:r>
            <a:r>
              <a:rPr lang="ru-RU" dirty="0"/>
              <a:t> </a:t>
            </a:r>
            <a:r>
              <a:rPr lang="ru-RU" dirty="0" err="1"/>
              <a:t>винтове</a:t>
            </a:r>
            <a:r>
              <a:rPr lang="ru-RU" dirty="0"/>
              <a:t> </a:t>
            </a:r>
            <a:r>
              <a:rPr lang="ru-RU" dirty="0" err="1"/>
              <a:t>трябва</a:t>
            </a:r>
            <a:r>
              <a:rPr lang="ru-RU" dirty="0"/>
              <a:t> да </a:t>
            </a:r>
            <a:r>
              <a:rPr lang="ru-RU" dirty="0" err="1"/>
              <a:t>бъде</a:t>
            </a:r>
            <a:r>
              <a:rPr lang="ru-RU" dirty="0"/>
              <a:t> </a:t>
            </a:r>
            <a:r>
              <a:rPr lang="ru-RU" dirty="0" err="1"/>
              <a:t>преразгледан</a:t>
            </a:r>
            <a:r>
              <a:rPr lang="ru-RU" dirty="0"/>
              <a:t> по отношение на </a:t>
            </a:r>
            <a:r>
              <a:rPr lang="ru-RU" dirty="0" err="1"/>
              <a:t>опростяването</a:t>
            </a:r>
            <a:r>
              <a:rPr lang="ru-RU" dirty="0"/>
              <a:t> </a:t>
            </a:r>
            <a:r>
              <a:rPr lang="ru-RU" dirty="0" err="1"/>
              <a:t>на</a:t>
            </a:r>
            <a:r>
              <a:rPr lang="ru-RU" dirty="0"/>
              <a:t> </a:t>
            </a:r>
            <a:r>
              <a:rPr lang="ru-RU" dirty="0" err="1"/>
              <a:t>инсталирането</a:t>
            </a:r>
            <a:r>
              <a:rPr lang="ru-RU" dirty="0"/>
              <a:t> </a:t>
            </a:r>
            <a:r>
              <a:rPr lang="ru-RU" dirty="0" err="1"/>
              <a:t>на</a:t>
            </a:r>
            <a:r>
              <a:rPr lang="ru-RU" dirty="0"/>
              <a:t> </a:t>
            </a:r>
            <a:r>
              <a:rPr lang="ru-RU" dirty="0" err="1"/>
              <a:t>електронните</a:t>
            </a:r>
            <a:r>
              <a:rPr lang="ru-RU" dirty="0"/>
              <a:t> платки. Общо 53000 винта (</a:t>
            </a:r>
            <a:r>
              <a:rPr lang="ru-RU" dirty="0" err="1"/>
              <a:t>включително</a:t>
            </a:r>
            <a:r>
              <a:rPr lang="ru-RU" dirty="0"/>
              <a:t> 20% за </a:t>
            </a:r>
            <a:r>
              <a:rPr lang="ru-RU" dirty="0" err="1"/>
              <a:t>извънредни</a:t>
            </a:r>
            <a:r>
              <a:rPr lang="ru-RU" dirty="0"/>
              <a:t> ситуации)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бъдат</a:t>
            </a:r>
            <a:r>
              <a:rPr lang="ru-RU" dirty="0"/>
              <a:t> </a:t>
            </a:r>
            <a:r>
              <a:rPr lang="ru-RU" dirty="0" err="1"/>
              <a:t>необходими</a:t>
            </a:r>
            <a:r>
              <a:rPr lang="ru-RU" dirty="0"/>
              <a:t> и </a:t>
            </a:r>
            <a:r>
              <a:rPr lang="ru-RU" dirty="0" err="1"/>
              <a:t>трябва</a:t>
            </a:r>
            <a:r>
              <a:rPr lang="ru-RU" dirty="0"/>
              <a:t> да </a:t>
            </a:r>
            <a:r>
              <a:rPr lang="ru-RU" dirty="0" err="1"/>
              <a:t>бъдат</a:t>
            </a:r>
            <a:r>
              <a:rPr lang="ru-RU" dirty="0"/>
              <a:t> </a:t>
            </a:r>
            <a:r>
              <a:rPr lang="ru-RU" dirty="0" err="1"/>
              <a:t>изработени</a:t>
            </a:r>
            <a:r>
              <a:rPr lang="ru-RU" dirty="0"/>
              <a:t> и </a:t>
            </a:r>
            <a:r>
              <a:rPr lang="ru-RU" dirty="0" err="1"/>
              <a:t>монтирани</a:t>
            </a:r>
            <a:r>
              <a:rPr lang="ru-RU" dirty="0"/>
              <a:t>. </a:t>
            </a:r>
          </a:p>
        </p:txBody>
      </p:sp>
      <p:sp>
        <p:nvSpPr>
          <p:cNvPr id="12" name="Правоъгълник 11"/>
          <p:cNvSpPr/>
          <p:nvPr/>
        </p:nvSpPr>
        <p:spPr>
          <a:xfrm>
            <a:off x="0" y="450912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Предложението</a:t>
            </a:r>
            <a:r>
              <a:rPr lang="ru-RU" dirty="0"/>
              <a:t> на </a:t>
            </a:r>
            <a:r>
              <a:rPr lang="ru-RU" dirty="0" err="1"/>
              <a:t>ИР-БАН</a:t>
            </a:r>
            <a:r>
              <a:rPr lang="ru-RU" dirty="0"/>
              <a:t> е да се </a:t>
            </a:r>
            <a:r>
              <a:rPr lang="ru-RU" dirty="0" err="1"/>
              <a:t>реализира</a:t>
            </a:r>
            <a:r>
              <a:rPr lang="ru-RU" dirty="0"/>
              <a:t> </a:t>
            </a:r>
            <a:r>
              <a:rPr lang="ru-RU" dirty="0" err="1"/>
              <a:t>напълно</a:t>
            </a:r>
            <a:r>
              <a:rPr lang="ru-RU" dirty="0"/>
              <a:t> или</a:t>
            </a:r>
            <a:r>
              <a:rPr lang="en-US" dirty="0"/>
              <a:t> </a:t>
            </a:r>
            <a:r>
              <a:rPr lang="ru-RU" dirty="0"/>
              <a:t>частично </a:t>
            </a:r>
            <a:r>
              <a:rPr lang="ru-RU" dirty="0" err="1"/>
              <a:t>автоматизиране</a:t>
            </a:r>
            <a:r>
              <a:rPr lang="ru-RU" dirty="0"/>
              <a:t> на </a:t>
            </a:r>
            <a:r>
              <a:rPr lang="ru-RU" dirty="0" err="1"/>
              <a:t>тази</a:t>
            </a:r>
            <a:r>
              <a:rPr lang="ru-RU" dirty="0"/>
              <a:t> операция (</a:t>
            </a:r>
            <a:r>
              <a:rPr lang="ru-RU" dirty="0" err="1"/>
              <a:t>прилагане</a:t>
            </a:r>
            <a:r>
              <a:rPr lang="ru-RU" dirty="0"/>
              <a:t> на </a:t>
            </a:r>
            <a:r>
              <a:rPr lang="ru-RU" dirty="0" err="1"/>
              <a:t>фиксиращите</a:t>
            </a:r>
            <a:r>
              <a:rPr lang="ru-RU" dirty="0"/>
              <a:t> </a:t>
            </a:r>
            <a:r>
              <a:rPr lang="ru-RU" dirty="0" err="1"/>
              <a:t>винтове</a:t>
            </a:r>
            <a:r>
              <a:rPr lang="ru-RU" dirty="0"/>
              <a:t>)</a:t>
            </a:r>
            <a:r>
              <a:rPr lang="en-US" dirty="0"/>
              <a:t> </a:t>
            </a:r>
            <a:r>
              <a:rPr lang="ru-RU" dirty="0" err="1"/>
              <a:t>използвайки</a:t>
            </a:r>
            <a:r>
              <a:rPr lang="ru-RU" dirty="0"/>
              <a:t> </a:t>
            </a:r>
            <a:r>
              <a:rPr lang="ru-RU" b="1" dirty="0" err="1"/>
              <a:t>Индустриална</a:t>
            </a:r>
            <a:r>
              <a:rPr lang="ru-RU" b="1" dirty="0"/>
              <a:t> </a:t>
            </a:r>
            <a:r>
              <a:rPr lang="ru-RU" b="1" dirty="0" err="1"/>
              <a:t>роботизирана</a:t>
            </a:r>
            <a:r>
              <a:rPr lang="ru-RU" b="1" dirty="0"/>
              <a:t> система</a:t>
            </a:r>
            <a:r>
              <a:rPr lang="ru-RU" dirty="0"/>
              <a:t>.</a:t>
            </a: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3"/>
            <a:ext cx="7416824" cy="1152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0" y="6237312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pic>
        <p:nvPicPr>
          <p:cNvPr id="71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6950" y="1196975"/>
            <a:ext cx="4692650" cy="489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Картина 8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18038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1219200" y="1628800"/>
            <a:ext cx="7924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11" name="Правоъгълник 10"/>
          <p:cNvSpPr/>
          <p:nvPr/>
        </p:nvSpPr>
        <p:spPr>
          <a:xfrm>
            <a:off x="3131840" y="1700808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altLang="bg-BG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bg-BG" altLang="bg-BG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Бъдещо развитие</a:t>
            </a:r>
          </a:p>
        </p:txBody>
      </p:sp>
      <p:sp>
        <p:nvSpPr>
          <p:cNvPr id="12" name="Правоъгълник 11"/>
          <p:cNvSpPr/>
          <p:nvPr/>
        </p:nvSpPr>
        <p:spPr>
          <a:xfrm>
            <a:off x="0" y="2420888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/>
              <a:t>Ще</a:t>
            </a:r>
            <a:r>
              <a:rPr lang="ru-RU" sz="1600" dirty="0"/>
              <a:t> се </a:t>
            </a:r>
            <a:r>
              <a:rPr lang="ru-RU" sz="1600" dirty="0" err="1"/>
              <a:t>изработят</a:t>
            </a:r>
            <a:r>
              <a:rPr lang="ru-RU" sz="1600" dirty="0"/>
              <a:t> и </a:t>
            </a:r>
            <a:r>
              <a:rPr lang="ru-RU" sz="1600" dirty="0" err="1"/>
              <a:t>изпробват</a:t>
            </a:r>
            <a:r>
              <a:rPr lang="ru-RU" sz="1600" dirty="0"/>
              <a:t> </a:t>
            </a:r>
            <a:r>
              <a:rPr lang="ru-RU" sz="1600" dirty="0" err="1"/>
              <a:t>компоненти</a:t>
            </a:r>
            <a:r>
              <a:rPr lang="ru-RU" sz="1600" dirty="0"/>
              <a:t> за </a:t>
            </a:r>
            <a:r>
              <a:rPr lang="ru-RU" sz="1600" dirty="0" err="1"/>
              <a:t>реинтеграция</a:t>
            </a:r>
            <a:r>
              <a:rPr lang="ru-RU" sz="1600" dirty="0"/>
              <a:t> на </a:t>
            </a:r>
            <a:r>
              <a:rPr lang="ru-RU" sz="1600" dirty="0" err="1"/>
              <a:t>EB</a:t>
            </a:r>
            <a:r>
              <a:rPr lang="en-US" sz="1600" dirty="0"/>
              <a:t> </a:t>
            </a:r>
            <a:r>
              <a:rPr lang="ru-RU" sz="1600" dirty="0" err="1"/>
              <a:t>супермодула</a:t>
            </a:r>
            <a:r>
              <a:rPr lang="ru-RU" sz="1600" dirty="0"/>
              <a:t>. </a:t>
            </a:r>
            <a:r>
              <a:rPr lang="ru-RU" sz="1600" dirty="0" err="1"/>
              <a:t>По-голямата</a:t>
            </a:r>
            <a:r>
              <a:rPr lang="ru-RU" sz="1600" dirty="0"/>
              <a:t> част от </a:t>
            </a:r>
            <a:r>
              <a:rPr lang="ru-RU" sz="1600" dirty="0" err="1"/>
              <a:t>тези</a:t>
            </a:r>
            <a:r>
              <a:rPr lang="ru-RU" sz="1600" dirty="0"/>
              <a:t> задачи се </a:t>
            </a:r>
            <a:r>
              <a:rPr lang="ru-RU" sz="1600" dirty="0" err="1"/>
              <a:t>изпълняват</a:t>
            </a:r>
            <a:r>
              <a:rPr lang="ru-RU" sz="1600" dirty="0"/>
              <a:t> в </a:t>
            </a:r>
            <a:r>
              <a:rPr lang="ru-RU" sz="1600" dirty="0" err="1"/>
              <a:t>интеграционния</a:t>
            </a:r>
            <a:r>
              <a:rPr lang="ru-RU" sz="1600" dirty="0"/>
              <a:t> </a:t>
            </a:r>
            <a:r>
              <a:rPr lang="ru-RU" sz="1600" dirty="0" err="1"/>
              <a:t>център</a:t>
            </a:r>
            <a:r>
              <a:rPr lang="ru-RU" sz="1600" dirty="0"/>
              <a:t> </a:t>
            </a:r>
            <a:r>
              <a:rPr lang="ru-RU" sz="1600" dirty="0" err="1"/>
              <a:t>ECAL</a:t>
            </a:r>
            <a:r>
              <a:rPr lang="ru-RU" sz="1600" dirty="0"/>
              <a:t> </a:t>
            </a:r>
            <a:r>
              <a:rPr lang="ru-RU" sz="1600" dirty="0" err="1"/>
              <a:t>в</a:t>
            </a:r>
            <a:r>
              <a:rPr lang="ru-RU" sz="1600" dirty="0"/>
              <a:t> </a:t>
            </a:r>
            <a:r>
              <a:rPr lang="ru-RU" sz="1600" dirty="0" err="1"/>
              <a:t>ЦЕРН</a:t>
            </a:r>
            <a:r>
              <a:rPr lang="ru-RU" sz="1600" dirty="0"/>
              <a:t>.</a:t>
            </a:r>
            <a:br>
              <a:rPr lang="ru-RU" sz="1600" dirty="0"/>
            </a:br>
            <a:r>
              <a:rPr lang="ru-RU" sz="1600" dirty="0" err="1"/>
              <a:t>Това</a:t>
            </a:r>
            <a:r>
              <a:rPr lang="ru-RU" sz="1600" dirty="0"/>
              <a:t> </a:t>
            </a:r>
            <a:r>
              <a:rPr lang="ru-RU" sz="1600" dirty="0" err="1"/>
              <a:t>включва</a:t>
            </a:r>
            <a:r>
              <a:rPr lang="ru-RU" sz="1600" dirty="0"/>
              <a:t> </a:t>
            </a:r>
            <a:r>
              <a:rPr lang="ru-RU" sz="1600" dirty="0" err="1"/>
              <a:t>следните</a:t>
            </a:r>
            <a:r>
              <a:rPr lang="ru-RU" sz="1600" dirty="0"/>
              <a:t> задачи:</a:t>
            </a:r>
          </a:p>
          <a:p>
            <a:br>
              <a:rPr lang="ru-RU" sz="1600" dirty="0"/>
            </a:br>
            <a:r>
              <a:rPr lang="ru-RU" sz="1600" dirty="0"/>
              <a:t>а. </a:t>
            </a:r>
            <a:r>
              <a:rPr lang="ru-RU" sz="1600" dirty="0" err="1"/>
              <a:t>Създаване</a:t>
            </a:r>
            <a:r>
              <a:rPr lang="ru-RU" sz="1600" dirty="0"/>
              <a:t> и </a:t>
            </a:r>
            <a:r>
              <a:rPr lang="ru-RU" sz="1600" dirty="0" err="1"/>
              <a:t>Тестване</a:t>
            </a:r>
            <a:r>
              <a:rPr lang="ru-RU" sz="1600" dirty="0"/>
              <a:t> на </a:t>
            </a:r>
            <a:r>
              <a:rPr lang="ru-RU" sz="1600" dirty="0" err="1"/>
              <a:t>VFE</a:t>
            </a:r>
            <a:r>
              <a:rPr lang="ru-RU" sz="1600" dirty="0"/>
              <a:t> платки.</a:t>
            </a:r>
          </a:p>
          <a:p>
            <a:br>
              <a:rPr lang="ru-RU" sz="1600" dirty="0"/>
            </a:br>
            <a:r>
              <a:rPr lang="ru-RU" sz="1600" dirty="0"/>
              <a:t>б. Монтаж на </a:t>
            </a:r>
            <a:r>
              <a:rPr lang="ru-RU" sz="1600" dirty="0" err="1"/>
              <a:t>VFE</a:t>
            </a:r>
            <a:r>
              <a:rPr lang="ru-RU" sz="1600" dirty="0"/>
              <a:t> платка.</a:t>
            </a:r>
          </a:p>
          <a:p>
            <a:endParaRPr lang="en-US" sz="1600" dirty="0"/>
          </a:p>
          <a:p>
            <a:r>
              <a:rPr lang="ru-RU" sz="1600" dirty="0"/>
              <a:t>в. </a:t>
            </a:r>
            <a:r>
              <a:rPr lang="ru-RU" sz="1600" dirty="0" err="1"/>
              <a:t>Създаване</a:t>
            </a:r>
            <a:r>
              <a:rPr lang="ru-RU" sz="1600" dirty="0"/>
              <a:t> и </a:t>
            </a:r>
            <a:r>
              <a:rPr lang="ru-RU" sz="1600" dirty="0" err="1"/>
              <a:t>Тестване</a:t>
            </a:r>
            <a:r>
              <a:rPr lang="ru-RU" sz="1600" dirty="0"/>
              <a:t> на </a:t>
            </a:r>
            <a:r>
              <a:rPr lang="ru-RU" sz="1600" dirty="0" err="1"/>
              <a:t>LVR</a:t>
            </a:r>
            <a:r>
              <a:rPr lang="ru-RU" sz="1600" dirty="0"/>
              <a:t> платки.</a:t>
            </a:r>
          </a:p>
          <a:p>
            <a:br>
              <a:rPr lang="ru-RU" sz="1600" dirty="0"/>
            </a:br>
            <a:r>
              <a:rPr lang="ru-RU" sz="1600" dirty="0"/>
              <a:t>г. Монтаж на </a:t>
            </a:r>
            <a:r>
              <a:rPr lang="ru-RU" sz="1600" dirty="0" err="1"/>
              <a:t>LVR</a:t>
            </a:r>
            <a:r>
              <a:rPr lang="ru-RU" sz="1600" dirty="0"/>
              <a:t> платки.</a:t>
            </a: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3"/>
            <a:ext cx="7416824" cy="1152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468313" y="6227763"/>
            <a:ext cx="818038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23528" y="1124744"/>
            <a:ext cx="77724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bg-BG" altLang="bg-BG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Бъдещо развитие</a:t>
            </a:r>
          </a:p>
          <a:p>
            <a:pPr algn="ctr"/>
            <a:r>
              <a:rPr lang="bg-BG" b="1" dirty="0"/>
              <a:t>Синхронизиране на базите данни на </a:t>
            </a:r>
            <a:r>
              <a:rPr lang="bg-BG" b="1" dirty="0" err="1"/>
              <a:t>субдетекторите</a:t>
            </a:r>
            <a:r>
              <a:rPr lang="bg-BG" b="1" dirty="0"/>
              <a:t> на </a:t>
            </a:r>
            <a:r>
              <a:rPr lang="en-US" b="1" dirty="0"/>
              <a:t>CMS </a:t>
            </a:r>
            <a:r>
              <a:rPr lang="bg-BG" b="1" dirty="0"/>
              <a:t>за надграждане на Общата база данни за управление на оборудването на </a:t>
            </a:r>
            <a:r>
              <a:rPr lang="bg-BG" b="1" dirty="0" err="1"/>
              <a:t>CMS</a:t>
            </a:r>
            <a:r>
              <a:rPr lang="bg-BG" b="1" dirty="0"/>
              <a:t>. </a:t>
            </a:r>
            <a:endParaRPr lang="en-US" b="1" dirty="0"/>
          </a:p>
        </p:txBody>
      </p:sp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1219200" y="1773238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12" name="Правоъгълник 11"/>
          <p:cNvSpPr/>
          <p:nvPr/>
        </p:nvSpPr>
        <p:spPr>
          <a:xfrm>
            <a:off x="0" y="2276872"/>
            <a:ext cx="9144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600" dirty="0"/>
              <a:t>Основната цел е да се избегне дублиране на информацията и да се осигури надежден механизъм за обмен на информация за идентификация, производство, инсталация и поддръжка между различните бази данни в </a:t>
            </a:r>
            <a:r>
              <a:rPr lang="bg-BG" sz="1600" dirty="0" err="1"/>
              <a:t>CMS</a:t>
            </a:r>
            <a:r>
              <a:rPr lang="bg-BG" sz="1600" dirty="0"/>
              <a:t>.</a:t>
            </a:r>
            <a:endParaRPr lang="en-US" sz="1600" dirty="0"/>
          </a:p>
          <a:p>
            <a:pPr algn="just"/>
            <a:r>
              <a:rPr lang="bg-BG" sz="1600" dirty="0"/>
              <a:t>Б</a:t>
            </a:r>
            <a:r>
              <a:rPr lang="ru-RU" sz="1600" dirty="0" err="1"/>
              <a:t>азата</a:t>
            </a:r>
            <a:r>
              <a:rPr lang="ru-RU" sz="1600" dirty="0"/>
              <a:t> </a:t>
            </a:r>
            <a:r>
              <a:rPr lang="ru-RU" sz="1600" dirty="0" err="1"/>
              <a:t>данни</a:t>
            </a:r>
            <a:r>
              <a:rPr lang="ru-RU" sz="1600" dirty="0"/>
              <a:t> за управление на </a:t>
            </a:r>
            <a:r>
              <a:rPr lang="ru-RU" sz="1600" dirty="0" err="1"/>
              <a:t>оборудването</a:t>
            </a:r>
            <a:r>
              <a:rPr lang="ru-RU" sz="1600" dirty="0"/>
              <a:t> </a:t>
            </a:r>
            <a:r>
              <a:rPr lang="ru-RU" sz="1600" dirty="0" err="1"/>
              <a:t>на</a:t>
            </a:r>
            <a:r>
              <a:rPr lang="ru-RU" sz="1600" dirty="0"/>
              <a:t> </a:t>
            </a:r>
            <a:r>
              <a:rPr lang="ru-RU" sz="1600" dirty="0" err="1"/>
              <a:t>CMS</a:t>
            </a:r>
            <a:r>
              <a:rPr lang="ru-RU" sz="1600" dirty="0"/>
              <a:t> (</a:t>
            </a:r>
            <a:r>
              <a:rPr lang="ru-RU" sz="1600" dirty="0" err="1"/>
              <a:t>EMDb</a:t>
            </a:r>
            <a:r>
              <a:rPr lang="ru-RU" sz="1600" dirty="0"/>
              <a:t>) е </a:t>
            </a:r>
            <a:r>
              <a:rPr lang="ru-RU" sz="1600" dirty="0" err="1"/>
              <a:t>официалната</a:t>
            </a:r>
            <a:r>
              <a:rPr lang="ru-RU" sz="1600" dirty="0"/>
              <a:t> база </a:t>
            </a:r>
            <a:r>
              <a:rPr lang="ru-RU" sz="1600" dirty="0" err="1"/>
              <a:t>данни</a:t>
            </a:r>
            <a:r>
              <a:rPr lang="ru-RU" sz="1600" dirty="0"/>
              <a:t> за </a:t>
            </a:r>
            <a:r>
              <a:rPr lang="ru-RU" sz="1600" dirty="0" err="1"/>
              <a:t>всички</a:t>
            </a:r>
            <a:r>
              <a:rPr lang="ru-RU" sz="1600" dirty="0"/>
              <a:t> </a:t>
            </a:r>
            <a:r>
              <a:rPr lang="ru-RU" sz="1600" dirty="0" err="1"/>
              <a:t>елементи</a:t>
            </a:r>
            <a:r>
              <a:rPr lang="ru-RU" sz="1600" dirty="0"/>
              <a:t> на </a:t>
            </a:r>
            <a:r>
              <a:rPr lang="ru-RU" sz="1600" dirty="0" err="1"/>
              <a:t>CMS</a:t>
            </a:r>
            <a:r>
              <a:rPr lang="ru-RU" sz="1600" dirty="0"/>
              <a:t> </a:t>
            </a:r>
            <a:r>
              <a:rPr lang="ru-RU" sz="1600" dirty="0" err="1"/>
              <a:t>детектори</a:t>
            </a:r>
            <a:r>
              <a:rPr lang="ru-RU" sz="1600" dirty="0"/>
              <a:t> (</a:t>
            </a:r>
            <a:r>
              <a:rPr lang="ru-RU" sz="1600" dirty="0" err="1"/>
              <a:t>камери</a:t>
            </a:r>
            <a:r>
              <a:rPr lang="ru-RU" sz="1600" dirty="0"/>
              <a:t>, </a:t>
            </a:r>
            <a:r>
              <a:rPr lang="ru-RU" sz="1600" dirty="0" err="1"/>
              <a:t>стелажи</a:t>
            </a:r>
            <a:r>
              <a:rPr lang="ru-RU" sz="1600" dirty="0"/>
              <a:t>, </a:t>
            </a:r>
            <a:r>
              <a:rPr lang="ru-RU" sz="1600" dirty="0" err="1"/>
              <a:t>шасита</a:t>
            </a:r>
            <a:r>
              <a:rPr lang="ru-RU" sz="1600" dirty="0"/>
              <a:t>, </a:t>
            </a:r>
            <a:r>
              <a:rPr lang="ru-RU" sz="1600" dirty="0" err="1"/>
              <a:t>основи</a:t>
            </a:r>
            <a:r>
              <a:rPr lang="ru-RU" sz="1600" dirty="0"/>
              <a:t>, кабели, </a:t>
            </a:r>
            <a:r>
              <a:rPr lang="ru-RU" sz="1600" dirty="0" err="1"/>
              <a:t>тръби</a:t>
            </a:r>
            <a:r>
              <a:rPr lang="ru-RU" sz="1600" dirty="0"/>
              <a:t> и т.н.), </a:t>
            </a:r>
            <a:r>
              <a:rPr lang="ru-RU" sz="1600" dirty="0" err="1"/>
              <a:t>свързани</a:t>
            </a:r>
            <a:r>
              <a:rPr lang="ru-RU" sz="1600" dirty="0"/>
              <a:t> с </a:t>
            </a:r>
            <a:r>
              <a:rPr lang="ru-RU" sz="1600" dirty="0" err="1"/>
              <a:t>физическите</a:t>
            </a:r>
            <a:r>
              <a:rPr lang="ru-RU" sz="1600" dirty="0"/>
              <a:t> места в </a:t>
            </a:r>
            <a:r>
              <a:rPr lang="ru-RU" sz="1600" dirty="0" err="1"/>
              <a:t>изградената</a:t>
            </a:r>
            <a:r>
              <a:rPr lang="ru-RU" sz="1600" dirty="0"/>
              <a:t> геометрия на </a:t>
            </a:r>
            <a:r>
              <a:rPr lang="ru-RU" sz="1600" dirty="0" err="1"/>
              <a:t>CMS</a:t>
            </a:r>
            <a:r>
              <a:rPr lang="ru-RU" sz="1600" dirty="0"/>
              <a:t> детектора. </a:t>
            </a:r>
            <a:r>
              <a:rPr lang="ru-RU" sz="1600" dirty="0" err="1"/>
              <a:t>Основната</a:t>
            </a:r>
            <a:r>
              <a:rPr lang="ru-RU" sz="1600" dirty="0"/>
              <a:t> цел на </a:t>
            </a:r>
            <a:r>
              <a:rPr lang="ru-RU" sz="1600" dirty="0" err="1"/>
              <a:t>този</a:t>
            </a:r>
            <a:r>
              <a:rPr lang="ru-RU" sz="1600" dirty="0"/>
              <a:t> проект е да </a:t>
            </a:r>
            <a:r>
              <a:rPr lang="ru-RU" sz="1600" dirty="0" err="1"/>
              <a:t>поддържа</a:t>
            </a:r>
            <a:r>
              <a:rPr lang="ru-RU" sz="1600" dirty="0"/>
              <a:t> </a:t>
            </a:r>
            <a:r>
              <a:rPr lang="ru-RU" sz="1600" dirty="0" err="1"/>
              <a:t>актуализирана</a:t>
            </a:r>
            <a:r>
              <a:rPr lang="ru-RU" sz="1600" dirty="0"/>
              <a:t> </a:t>
            </a:r>
            <a:r>
              <a:rPr lang="ru-RU" sz="1600" dirty="0" err="1"/>
              <a:t>инсталирана</a:t>
            </a:r>
            <a:r>
              <a:rPr lang="ru-RU" sz="1600" dirty="0"/>
              <a:t> конфигурация на </a:t>
            </a:r>
            <a:r>
              <a:rPr lang="ru-RU" sz="1600" dirty="0" err="1"/>
              <a:t>CMS</a:t>
            </a:r>
            <a:r>
              <a:rPr lang="ru-RU" sz="1600" dirty="0"/>
              <a:t> детектора, </a:t>
            </a:r>
            <a:r>
              <a:rPr lang="ru-RU" sz="1600" dirty="0" err="1"/>
              <a:t>както</a:t>
            </a:r>
            <a:r>
              <a:rPr lang="ru-RU" sz="1600" dirty="0"/>
              <a:t> и </a:t>
            </a:r>
            <a:r>
              <a:rPr lang="ru-RU" sz="1600" dirty="0" err="1"/>
              <a:t>историята</a:t>
            </a:r>
            <a:r>
              <a:rPr lang="ru-RU" sz="1600" dirty="0"/>
              <a:t> на </a:t>
            </a:r>
            <a:r>
              <a:rPr lang="ru-RU" sz="1600" dirty="0" err="1"/>
              <a:t>поддръжката</a:t>
            </a:r>
            <a:r>
              <a:rPr lang="ru-RU" sz="1600" dirty="0"/>
              <a:t> </a:t>
            </a:r>
            <a:r>
              <a:rPr lang="ru-RU" sz="1600" dirty="0" err="1"/>
              <a:t>на</a:t>
            </a:r>
            <a:r>
              <a:rPr lang="ru-RU" sz="1600" dirty="0"/>
              <a:t> </a:t>
            </a:r>
            <a:r>
              <a:rPr lang="ru-RU" sz="1600" dirty="0" err="1"/>
              <a:t>неговата</a:t>
            </a:r>
            <a:r>
              <a:rPr lang="ru-RU" sz="1600" dirty="0"/>
              <a:t> структура, </a:t>
            </a:r>
            <a:r>
              <a:rPr lang="ru-RU" sz="1600" dirty="0" err="1"/>
              <a:t>съгласно</a:t>
            </a:r>
            <a:r>
              <a:rPr lang="ru-RU" sz="1600" dirty="0"/>
              <a:t> </a:t>
            </a:r>
            <a:r>
              <a:rPr lang="ru-RU" sz="1600" dirty="0" err="1"/>
              <a:t>принципите</a:t>
            </a:r>
            <a:r>
              <a:rPr lang="ru-RU" sz="1600" dirty="0"/>
              <a:t> на </a:t>
            </a:r>
            <a:r>
              <a:rPr lang="ru-RU" sz="1600" dirty="0" err="1"/>
              <a:t>конвенцията</a:t>
            </a:r>
            <a:r>
              <a:rPr lang="ru-RU" sz="1600" dirty="0"/>
              <a:t> </a:t>
            </a:r>
            <a:r>
              <a:rPr lang="ru-RU" sz="1600" dirty="0" err="1"/>
              <a:t>ALARA</a:t>
            </a:r>
            <a:r>
              <a:rPr lang="ru-RU" sz="1600" dirty="0"/>
              <a:t>, за да се </a:t>
            </a:r>
            <a:r>
              <a:rPr lang="ru-RU" sz="1600" dirty="0" err="1"/>
              <a:t>гарантира</a:t>
            </a:r>
            <a:r>
              <a:rPr lang="ru-RU" sz="1600" dirty="0"/>
              <a:t> </a:t>
            </a:r>
            <a:r>
              <a:rPr lang="ru-RU" sz="1600" dirty="0" err="1"/>
              <a:t>заменяемост</a:t>
            </a:r>
            <a:r>
              <a:rPr lang="ru-RU" sz="1600" dirty="0"/>
              <a:t> на </a:t>
            </a:r>
            <a:r>
              <a:rPr lang="ru-RU" sz="1600" dirty="0" err="1"/>
              <a:t>всички</a:t>
            </a:r>
            <a:r>
              <a:rPr lang="ru-RU" sz="1600" dirty="0"/>
              <a:t> </a:t>
            </a:r>
            <a:r>
              <a:rPr lang="ru-RU" sz="1600" dirty="0" err="1"/>
              <a:t>сменяеми</a:t>
            </a:r>
            <a:r>
              <a:rPr lang="ru-RU" sz="1600" dirty="0"/>
              <a:t> </a:t>
            </a:r>
            <a:r>
              <a:rPr lang="ru-RU" sz="1600" dirty="0" err="1"/>
              <a:t>компоненти</a:t>
            </a:r>
            <a:r>
              <a:rPr lang="ru-RU" sz="1600" dirty="0"/>
              <a:t>.</a:t>
            </a:r>
          </a:p>
          <a:p>
            <a:pPr algn="just"/>
            <a:endParaRPr lang="ru-RU" sz="1600" b="1" dirty="0"/>
          </a:p>
          <a:p>
            <a:pPr algn="just"/>
            <a:r>
              <a:rPr lang="ru-RU" sz="1600" b="1" dirty="0" err="1"/>
              <a:t>Някои</a:t>
            </a:r>
            <a:r>
              <a:rPr lang="ru-RU" sz="1600" b="1" dirty="0"/>
              <a:t> </a:t>
            </a:r>
            <a:r>
              <a:rPr lang="ru-RU" sz="1600" b="1" dirty="0" err="1"/>
              <a:t>факти</a:t>
            </a:r>
            <a:r>
              <a:rPr lang="ru-RU" sz="1600" b="1" dirty="0"/>
              <a:t> за </a:t>
            </a:r>
            <a:r>
              <a:rPr lang="ru-RU" sz="1600" b="1" dirty="0" err="1"/>
              <a:t>EMDb</a:t>
            </a:r>
            <a:r>
              <a:rPr lang="ru-RU" sz="1600" b="1" dirty="0"/>
              <a:t>:</a:t>
            </a:r>
          </a:p>
          <a:p>
            <a:pPr algn="just">
              <a:buFontTx/>
              <a:buChar char="-"/>
            </a:pPr>
            <a:r>
              <a:rPr lang="ru-RU" sz="1600" dirty="0"/>
              <a:t>Управление на </a:t>
            </a:r>
            <a:r>
              <a:rPr lang="ru-RU" sz="1600" dirty="0" err="1"/>
              <a:t>оборудването</a:t>
            </a:r>
            <a:r>
              <a:rPr lang="ru-RU" sz="1600" dirty="0"/>
              <a:t>: Около 64600 </a:t>
            </a:r>
            <a:r>
              <a:rPr lang="ru-RU" sz="1600" dirty="0" err="1"/>
              <a:t>активи</a:t>
            </a:r>
            <a:r>
              <a:rPr lang="ru-RU" sz="1600" dirty="0"/>
              <a:t>, </a:t>
            </a:r>
            <a:r>
              <a:rPr lang="ru-RU" sz="1600" dirty="0" err="1"/>
              <a:t>групирани</a:t>
            </a:r>
            <a:r>
              <a:rPr lang="ru-RU" sz="1600" dirty="0"/>
              <a:t> по 1050 вида </a:t>
            </a:r>
            <a:r>
              <a:rPr lang="ru-RU" sz="1600" dirty="0" err="1"/>
              <a:t>оборудване</a:t>
            </a:r>
            <a:r>
              <a:rPr lang="ru-RU" sz="1600" dirty="0"/>
              <a:t>, 2640 </a:t>
            </a:r>
            <a:r>
              <a:rPr lang="ru-RU" sz="1600" dirty="0" err="1"/>
              <a:t>географски</a:t>
            </a:r>
            <a:r>
              <a:rPr lang="ru-RU" sz="1600" dirty="0"/>
              <a:t> локации.</a:t>
            </a:r>
          </a:p>
          <a:p>
            <a:pPr algn="just">
              <a:buFontTx/>
              <a:buChar char="-"/>
            </a:pPr>
            <a:r>
              <a:rPr lang="ru-RU" sz="1600" dirty="0"/>
              <a:t>- Управление на </a:t>
            </a:r>
            <a:r>
              <a:rPr lang="ru-RU" sz="1600" dirty="0" err="1"/>
              <a:t>кабелите</a:t>
            </a:r>
            <a:r>
              <a:rPr lang="ru-RU" sz="1600" dirty="0"/>
              <a:t>: Около 800 типа кабели, </a:t>
            </a:r>
            <a:r>
              <a:rPr lang="ru-RU" sz="1600" dirty="0" err="1"/>
              <a:t>регистрирани</a:t>
            </a:r>
            <a:r>
              <a:rPr lang="ru-RU" sz="1600" dirty="0"/>
              <a:t> 60000 кабели, 900 км.</a:t>
            </a:r>
            <a:br>
              <a:rPr lang="ru-RU" sz="1600" dirty="0"/>
            </a:br>
            <a:endParaRPr lang="ru-RU" sz="1600" dirty="0"/>
          </a:p>
          <a:p>
            <a:endParaRPr lang="ru-RU" sz="1600" dirty="0"/>
          </a:p>
          <a:p>
            <a:endParaRPr lang="ru-RU" sz="1600" dirty="0"/>
          </a:p>
        </p:txBody>
      </p:sp>
      <p:pic>
        <p:nvPicPr>
          <p:cNvPr id="11" name="Картина 10" descr="http://ir.bas.bg/images/iro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416824" cy="1152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7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677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876300" y="3853558"/>
            <a:ext cx="7772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bg-BG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bg-BG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БЛАГОДАРЯ ЗА ВНИМАНИЕТО! </a:t>
            </a:r>
            <a:endParaRPr lang="en-GB" sz="3600" dirty="0">
              <a:latin typeface="+mn-lt"/>
            </a:endParaRPr>
          </a:p>
        </p:txBody>
      </p:sp>
      <p:sp>
        <p:nvSpPr>
          <p:cNvPr id="49160" name="Text Box 10"/>
          <p:cNvSpPr txBox="1">
            <a:spLocks noChangeArrowheads="1"/>
          </p:cNvSpPr>
          <p:nvPr/>
        </p:nvSpPr>
        <p:spPr bwMode="auto">
          <a:xfrm>
            <a:off x="169711" y="1435349"/>
            <a:ext cx="898496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bg-BG" altLang="bg-BG" sz="2400" b="1" dirty="0">
                <a:latin typeface="Calibri" pitchFamily="34" charset="0"/>
              </a:rPr>
              <a:t>БЛАГОДАРНОСТИ:</a:t>
            </a:r>
          </a:p>
          <a:p>
            <a:pPr marL="342900" indent="-342900">
              <a:buFontTx/>
              <a:buChar char="-"/>
            </a:pPr>
            <a:r>
              <a:rPr lang="bg-BG" alt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Министерството на образованието и науката на Р. България и за организацията на Националната учителска програма за квалификация на инженери и </a:t>
            </a:r>
            <a:r>
              <a:rPr lang="en-US" alt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bg-BG" alt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специалисти – педагози. </a:t>
            </a:r>
            <a:endParaRPr lang="en-GB" altLang="bg-BG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bg-BG" altLang="bg-BG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bg-BG" alt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Образователната група към </a:t>
            </a:r>
            <a:r>
              <a:rPr lang="en-US" alt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r>
              <a:rPr lang="bg-BG" alt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поддръжката, която оказа на организирането на Националната учителска програма.</a:t>
            </a:r>
            <a:endParaRPr lang="en-GB" altLang="bg-BG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en-GB" altLang="bg-BG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GB" altLang="bg-BG" sz="2000" b="1" dirty="0">
                <a:latin typeface="Calibri" pitchFamily="34" charset="0"/>
              </a:rPr>
              <a:t> </a:t>
            </a:r>
            <a:r>
              <a:rPr lang="bg-BG" sz="2000" b="1" dirty="0">
                <a:latin typeface="Times New Roman" pitchFamily="18" charset="0"/>
                <a:cs typeface="Times New Roman" pitchFamily="18" charset="0"/>
              </a:rPr>
              <a:t>На Народна обсерватория и планетариум “Н.Коперник” – гр.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bg-BG" sz="2000" b="1" dirty="0">
                <a:latin typeface="Times New Roman" pitchFamily="18" charset="0"/>
                <a:cs typeface="Times New Roman" pitchFamily="18" charset="0"/>
              </a:rPr>
              <a:t>Варна за инициативата и активната подкрепа на Програмата.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bg-BG" sz="2000" b="1" dirty="0">
              <a:latin typeface="Calibri" pitchFamily="34" charset="0"/>
            </a:endParaRPr>
          </a:p>
        </p:txBody>
      </p:sp>
      <p:pic>
        <p:nvPicPr>
          <p:cNvPr id="10" name="Картина 9" descr="http://ir.bas.bg/images/irob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3"/>
            <a:ext cx="7416824" cy="1152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22325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2268538" y="1844675"/>
            <a:ext cx="792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3124200" y="5105400"/>
            <a:ext cx="321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b="1">
              <a:solidFill>
                <a:srgbClr val="CC0000"/>
              </a:solidFill>
              <a:latin typeface="Calibri" pitchFamily="34" charset="0"/>
            </a:endParaRPr>
          </a:p>
        </p:txBody>
      </p:sp>
      <p:pic>
        <p:nvPicPr>
          <p:cNvPr id="820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5575" y="836613"/>
            <a:ext cx="9299575" cy="87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203" name="Picture 2"/>
          <p:cNvPicPr>
            <a:picLocks noChangeAspect="1" noChangeArrowheads="1"/>
          </p:cNvPicPr>
          <p:nvPr/>
        </p:nvPicPr>
        <p:blipFill>
          <a:blip r:embed="rId4" cstate="print"/>
          <a:srcRect l="16438" t="2704" r="5904" b="2670"/>
          <a:stretch>
            <a:fillRect/>
          </a:stretch>
        </p:blipFill>
        <p:spPr bwMode="auto">
          <a:xfrm>
            <a:off x="150813" y="1436688"/>
            <a:ext cx="6437312" cy="4478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204" name="Text Box 9"/>
          <p:cNvSpPr txBox="1">
            <a:spLocks noChangeArrowheads="1"/>
          </p:cNvSpPr>
          <p:nvPr/>
        </p:nvSpPr>
        <p:spPr bwMode="auto">
          <a:xfrm>
            <a:off x="827088" y="1989138"/>
            <a:ext cx="7772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8205" name="Правоъгълник 14"/>
          <p:cNvSpPr>
            <a:spLocks noChangeArrowheads="1"/>
          </p:cNvSpPr>
          <p:nvPr/>
        </p:nvSpPr>
        <p:spPr bwMode="auto">
          <a:xfrm>
            <a:off x="5651500" y="5084763"/>
            <a:ext cx="34925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b="1">
                <a:solidFill>
                  <a:srgbClr val="000000"/>
                </a:solidFill>
                <a:latin typeface="Calibri" pitchFamily="34" charset="0"/>
              </a:rPr>
              <a:t>Target </a:t>
            </a:r>
            <a:r>
              <a:rPr lang="en-US" altLang="bg-BG" b="1">
                <a:solidFill>
                  <a:srgbClr val="000000"/>
                </a:solidFill>
                <a:latin typeface="Wingdings" charset="2"/>
              </a:rPr>
              <a:t></a:t>
            </a:r>
            <a:r>
              <a:rPr lang="en-US" altLang="bg-BG" b="1">
                <a:solidFill>
                  <a:srgbClr val="000000"/>
                </a:solidFill>
                <a:latin typeface="Calibri" pitchFamily="34" charset="0"/>
              </a:rPr>
              <a:t> high resolution ECAL</a:t>
            </a:r>
          </a:p>
          <a:p>
            <a:pPr algn="ctr">
              <a:lnSpc>
                <a:spcPct val="15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bg-BG" b="1">
                <a:solidFill>
                  <a:srgbClr val="FF0000"/>
                </a:solidFill>
                <a:latin typeface="Calibri" pitchFamily="34" charset="0"/>
              </a:rPr>
              <a:t>ΔE/E  ~ 0.5% for E &gt; 100 GeV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bg-BG">
              <a:latin typeface="Calibri" pitchFamily="34" charset="0"/>
            </a:endParaRPr>
          </a:p>
        </p:txBody>
      </p:sp>
      <p:pic>
        <p:nvPicPr>
          <p:cNvPr id="15" name="Картина 14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 altLang="bg-BG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spcBef>
                <a:spcPct val="50000"/>
              </a:spcBef>
              <a:buNone/>
              <a:defRPr/>
            </a:pPr>
            <a:endParaRPr lang="en-US" sz="1800" b="1" u="sng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ct val="50000"/>
              </a:spcBef>
              <a:buNone/>
              <a:defRPr/>
            </a:pPr>
            <a:r>
              <a:rPr lang="ru-RU" sz="1800" b="1" u="sng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Times New Roman" pitchFamily="18" charset="0"/>
              </a:rPr>
              <a:t>България</a:t>
            </a:r>
            <a:r>
              <a:rPr lang="ru-RU" sz="18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Times New Roman" pitchFamily="18" charset="0"/>
              </a:rPr>
              <a:t> в </a:t>
            </a:r>
            <a:r>
              <a:rPr lang="en-GB" sz="18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Times New Roman" pitchFamily="18" charset="0"/>
              </a:rPr>
              <a:t>CMS</a:t>
            </a:r>
            <a:endParaRPr lang="en-GB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 algn="ctr" eaLnBrk="1" hangingPunct="1">
              <a:spcBef>
                <a:spcPct val="50000"/>
              </a:spcBef>
              <a:buFont typeface="Arial" charset="0"/>
              <a:buNone/>
              <a:defRPr/>
            </a:pPr>
            <a:endParaRPr lang="en-US" altLang="en-US" sz="1800" b="1" dirty="0">
              <a:latin typeface="Times New Roman" pitchFamily="16" charset="0"/>
            </a:endParaRPr>
          </a:p>
          <a:p>
            <a:pPr marL="0" indent="0" algn="ctr" eaLnBrk="1" hangingPunct="1">
              <a:spcBef>
                <a:spcPct val="50000"/>
              </a:spcBef>
              <a:buFont typeface="Arial" charset="0"/>
              <a:buNone/>
              <a:defRPr/>
            </a:pPr>
            <a:r>
              <a:rPr lang="bg-BG" altLang="en-US" sz="1800" b="1" dirty="0">
                <a:latin typeface="Times New Roman" pitchFamily="16" charset="0"/>
              </a:rPr>
              <a:t>ИНСТИТУТ ЗА ЯДРЕНИ ИЗСЛЕДВАНИЯ И </a:t>
            </a:r>
            <a:endParaRPr lang="en-US" altLang="en-US" sz="1800" b="1" dirty="0">
              <a:latin typeface="Times New Roman" pitchFamily="16" charset="0"/>
            </a:endParaRPr>
          </a:p>
          <a:p>
            <a:pPr marL="0" indent="0" algn="ctr" eaLnBrk="1" hangingPunct="1">
              <a:spcBef>
                <a:spcPct val="50000"/>
              </a:spcBef>
              <a:buFont typeface="Arial" charset="0"/>
              <a:buNone/>
              <a:defRPr/>
            </a:pPr>
            <a:r>
              <a:rPr lang="bg-BG" altLang="en-US" sz="1800" b="1" dirty="0">
                <a:latin typeface="Times New Roman" pitchFamily="16" charset="0"/>
              </a:rPr>
              <a:t>ЯДРЕНА ЕНЕРГИЯ </a:t>
            </a:r>
            <a:r>
              <a:rPr lang="en-US" altLang="en-US" sz="1800" b="1" dirty="0">
                <a:latin typeface="Times New Roman" pitchFamily="16" charset="0"/>
              </a:rPr>
              <a:t>–</a:t>
            </a:r>
            <a:r>
              <a:rPr lang="bg-BG" altLang="en-US" sz="1800" b="1" dirty="0">
                <a:latin typeface="Times New Roman" pitchFamily="16" charset="0"/>
              </a:rPr>
              <a:t> БАН</a:t>
            </a:r>
          </a:p>
          <a:p>
            <a:pPr marL="0" indent="0" algn="ctr" eaLnBrk="1" hangingPunct="1">
              <a:spcBef>
                <a:spcPct val="50000"/>
              </a:spcBef>
              <a:buFont typeface="Arial" charset="0"/>
              <a:buNone/>
              <a:defRPr/>
            </a:pPr>
            <a:endParaRPr lang="bg-BG" altLang="en-US" sz="1800" b="1" dirty="0">
              <a:latin typeface="Times New Roman" pitchFamily="16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bg-BG" altLang="en-US" sz="1800" b="1" dirty="0">
              <a:latin typeface="Times New Roman" pitchFamily="16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bg-BG" altLang="en-US" sz="1800" b="1" dirty="0">
                <a:latin typeface="Times New Roman" pitchFamily="16" charset="0"/>
              </a:rPr>
              <a:t>СОФИЙСКИ УНИВЕРСИТЕТ „</a:t>
            </a:r>
            <a:r>
              <a:rPr lang="bg-BG" altLang="en-US" sz="1800" b="1" dirty="0" err="1">
                <a:latin typeface="Times New Roman" pitchFamily="16" charset="0"/>
              </a:rPr>
              <a:t>Кл</a:t>
            </a:r>
            <a:r>
              <a:rPr lang="bg-BG" altLang="en-US" sz="1800" b="1" dirty="0">
                <a:latin typeface="Times New Roman" pitchFamily="16" charset="0"/>
              </a:rPr>
              <a:t>. Охридски“</a:t>
            </a:r>
            <a:endParaRPr lang="en-US" altLang="en-US" sz="1800" b="1" dirty="0">
              <a:latin typeface="Times New Roman" pitchFamily="16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bg-BG" altLang="en-US" sz="1800" b="1" dirty="0">
                <a:latin typeface="Times New Roman" pitchFamily="16" charset="0"/>
              </a:rPr>
              <a:t>Факултет по физика</a:t>
            </a:r>
          </a:p>
          <a:p>
            <a:pPr marL="0" indent="0" algn="ctr">
              <a:buFont typeface="Arial" charset="0"/>
              <a:buNone/>
              <a:defRPr/>
            </a:pPr>
            <a:endParaRPr lang="bg-BG" altLang="en-US" sz="1800" b="1" dirty="0">
              <a:latin typeface="Times New Roman" pitchFamily="16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bg-BG" altLang="en-US" sz="1800" b="1" dirty="0">
                <a:latin typeface="Times New Roman" pitchFamily="16" charset="0"/>
              </a:rPr>
              <a:t>ИНСТИТУТ ПО РОБОТИКА </a:t>
            </a:r>
            <a:r>
              <a:rPr lang="en-US" altLang="en-US" sz="1800" b="1" dirty="0">
                <a:latin typeface="Times New Roman" pitchFamily="16" charset="0"/>
              </a:rPr>
              <a:t>-</a:t>
            </a:r>
            <a:r>
              <a:rPr lang="bg-BG" altLang="en-US" sz="1800" b="1" dirty="0">
                <a:latin typeface="Times New Roman" pitchFamily="16" charset="0"/>
              </a:rPr>
              <a:t> БАН </a:t>
            </a:r>
            <a:endParaRPr lang="en-US" altLang="bg-BG" sz="1800" dirty="0"/>
          </a:p>
          <a:p>
            <a:pPr>
              <a:defRPr/>
            </a:pPr>
            <a:endParaRPr lang="bg-BG" dirty="0"/>
          </a:p>
        </p:txBody>
      </p:sp>
      <p:pic>
        <p:nvPicPr>
          <p:cNvPr id="3076" name="Picture 9" descr="logo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1873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1" descr="he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825" y="3573463"/>
            <a:ext cx="938213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1" descr="iko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850" y="5300663"/>
            <a:ext cx="865188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CL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550" y="5387975"/>
            <a:ext cx="81915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7" descr="F:\CERN2017\CMS_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162880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Картина 8" descr="http://ir.bas.bg/images/irob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381000" y="6227763"/>
            <a:ext cx="8367713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45064" name="Text Box 9"/>
          <p:cNvSpPr txBox="1">
            <a:spLocks noChangeArrowheads="1"/>
          </p:cNvSpPr>
          <p:nvPr/>
        </p:nvSpPr>
        <p:spPr bwMode="auto">
          <a:xfrm>
            <a:off x="6310313" y="1628775"/>
            <a:ext cx="2833687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CMS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детектор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64" charset="-128"/>
              <a:cs typeface="Times New Roman" pitchFamily="18" charset="0"/>
            </a:endParaRPr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10249" name="Picture 41" descr="CMScollaborationPos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628775"/>
            <a:ext cx="6840537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авоъгълник 11"/>
          <p:cNvSpPr/>
          <p:nvPr/>
        </p:nvSpPr>
        <p:spPr>
          <a:xfrm>
            <a:off x="6732240" y="1772816"/>
            <a:ext cx="1782763" cy="388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CMS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детектор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64" charset="-128"/>
              <a:cs typeface="Times New Roman" pitchFamily="18" charset="0"/>
            </a:endParaRPr>
          </a:p>
        </p:txBody>
      </p:sp>
      <p:pic>
        <p:nvPicPr>
          <p:cNvPr id="13" name="Картина 12" descr="http://ir.bas.bg/images/iro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Line 5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609600" y="6227763"/>
            <a:ext cx="80391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bg-BG" sz="1400" b="1" dirty="0" err="1">
                <a:latin typeface="Calibri" pitchFamily="34" charset="0"/>
              </a:rPr>
              <a:t>Национална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учителска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програма</a:t>
            </a:r>
            <a:r>
              <a:rPr lang="ru-RU" altLang="bg-BG" sz="1400" b="1" dirty="0">
                <a:latin typeface="Calibri" pitchFamily="34" charset="0"/>
              </a:rPr>
              <a:t> за квалификация на </a:t>
            </a:r>
            <a:r>
              <a:rPr lang="ru-RU" altLang="bg-BG" sz="1400" b="1" dirty="0" err="1">
                <a:latin typeface="Calibri" pitchFamily="34" charset="0"/>
              </a:rPr>
              <a:t>инженери</a:t>
            </a:r>
            <a:r>
              <a:rPr lang="ru-RU" altLang="bg-BG" sz="1400" b="1" dirty="0">
                <a:latin typeface="Calibri" pitchFamily="34" charset="0"/>
              </a:rPr>
              <a:t> и </a:t>
            </a:r>
            <a:r>
              <a:rPr lang="ru-RU" altLang="bg-BG" sz="1400" b="1" dirty="0" err="1">
                <a:latin typeface="Calibri" pitchFamily="34" charset="0"/>
              </a:rPr>
              <a:t>IT</a:t>
            </a:r>
            <a:r>
              <a:rPr lang="ru-RU" altLang="bg-BG" sz="1400" b="1" dirty="0">
                <a:latin typeface="Calibri" pitchFamily="34" charset="0"/>
              </a:rPr>
              <a:t> </a:t>
            </a:r>
            <a:r>
              <a:rPr lang="ru-RU" altLang="bg-BG" sz="1400" b="1" dirty="0" err="1">
                <a:latin typeface="Calibri" pitchFamily="34" charset="0"/>
              </a:rPr>
              <a:t>специалисти</a:t>
            </a:r>
            <a:r>
              <a:rPr lang="ru-RU" altLang="bg-BG" sz="1400" b="1" dirty="0">
                <a:latin typeface="Calibri" pitchFamily="34" charset="0"/>
              </a:rPr>
              <a:t> - </a:t>
            </a:r>
            <a:r>
              <a:rPr lang="ru-RU" altLang="bg-BG" sz="1400" b="1" dirty="0" err="1">
                <a:latin typeface="Calibri" pitchFamily="34" charset="0"/>
              </a:rPr>
              <a:t>педагози</a:t>
            </a:r>
            <a:endParaRPr lang="ru-RU" altLang="bg-BG" sz="1400" b="1" dirty="0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bg-BG" sz="1400" b="1" dirty="0">
                <a:latin typeface="Calibri" pitchFamily="34" charset="0"/>
              </a:rPr>
              <a:t>Женева, </a:t>
            </a:r>
            <a:r>
              <a:rPr lang="en-US" sz="1200" b="1" u="sng" dirty="0"/>
              <a:t>16.09</a:t>
            </a:r>
            <a:r>
              <a:rPr lang="bg-BG" sz="1200" b="1" u="sng" dirty="0"/>
              <a:t>-</a:t>
            </a:r>
            <a:r>
              <a:rPr lang="en-GB" sz="1200" b="1" u="sng" dirty="0"/>
              <a:t>22</a:t>
            </a:r>
            <a:r>
              <a:rPr lang="bg-BG" sz="1200" b="1" u="sng" dirty="0"/>
              <a:t>.0</a:t>
            </a:r>
            <a:r>
              <a:rPr lang="en-GB" sz="1200" b="1" u="sng" dirty="0"/>
              <a:t>9</a:t>
            </a:r>
            <a:r>
              <a:rPr lang="bg-BG" sz="1200" b="1" u="sng" dirty="0"/>
              <a:t>.20</a:t>
            </a:r>
            <a:r>
              <a:rPr lang="en-GB" sz="1200" b="1" u="sng" dirty="0"/>
              <a:t>24</a:t>
            </a:r>
            <a:r>
              <a:rPr lang="bg-BG" sz="1200" b="1" u="sng" dirty="0"/>
              <a:t> г.</a:t>
            </a:r>
            <a:br>
              <a:rPr lang="en-US" sz="1200" b="1" u="sng" dirty="0"/>
            </a:br>
            <a:endParaRPr lang="ru-RU" altLang="bg-BG" sz="1200" b="1" dirty="0">
              <a:latin typeface="Calibri" pitchFamily="34" charset="0"/>
            </a:endParaRPr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838200" y="19812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altLang="bg-BG">
              <a:latin typeface="Calibri" pitchFamily="34" charset="0"/>
            </a:endParaRPr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sz="2000" b="1">
              <a:latin typeface="Calibri" pitchFamily="34" charset="0"/>
            </a:endParaRPr>
          </a:p>
        </p:txBody>
      </p:sp>
      <p:pic>
        <p:nvPicPr>
          <p:cNvPr id="11273" name="Картина 11" descr="fig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477963"/>
            <a:ext cx="6048375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5013176"/>
            <a:ext cx="6913562" cy="654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" name="Картина 11" descr="http://ir.bas.bg/images/irob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560310" cy="149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3080</Words>
  <Application>Microsoft Office PowerPoint</Application>
  <PresentationFormat>On-screen Show (4:3)</PresentationFormat>
  <Paragraphs>355</Paragraphs>
  <Slides>52</Slides>
  <Notes>51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ＭＳ Ｐゴシック</vt:lpstr>
      <vt:lpstr>Aharoni</vt:lpstr>
      <vt:lpstr>Arial</vt:lpstr>
      <vt:lpstr>Arial Black</vt:lpstr>
      <vt:lpstr>Calibri</vt:lpstr>
      <vt:lpstr>Times New Roman</vt:lpstr>
      <vt:lpstr>Wingdings</vt:lpstr>
      <vt:lpstr>Office тема</vt:lpstr>
      <vt:lpstr>Document</vt:lpstr>
      <vt:lpstr>БЪЛГАРСКА АКАДЕМИЯ НА НАУКИТЕ  ИНСТИТУТ ПО РОБОТИКА (ИР-БАН) Национална учителска програма за квалификация на инженери и IT специалисти - педагози Женева 16.09-22.09.2024 г.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БЪЛГАРСКА АКАДЕМИЯ НА НАУКИТЕ   ИНСТИТУТ ПО СИСТЕМНО      ИНЖЕНЕРСТВО И РОБОТИКА  (ИСИР-БАН)</dc:title>
  <dc:creator>user</dc:creator>
  <cp:lastModifiedBy>Roman Zahariev</cp:lastModifiedBy>
  <cp:revision>79</cp:revision>
  <dcterms:created xsi:type="dcterms:W3CDTF">2014-10-01T16:37:03Z</dcterms:created>
  <dcterms:modified xsi:type="dcterms:W3CDTF">2024-09-13T11:47:47Z</dcterms:modified>
</cp:coreProperties>
</file>