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6" r:id="rId4"/>
    <p:sldId id="267" r:id="rId5"/>
    <p:sldId id="268" r:id="rId6"/>
    <p:sldId id="269" r:id="rId7"/>
    <p:sldId id="273" r:id="rId8"/>
    <p:sldId id="270" r:id="rId9"/>
    <p:sldId id="271" r:id="rId10"/>
    <p:sldId id="272" r:id="rId11"/>
    <p:sldId id="274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>
        <p:scale>
          <a:sx n="130" d="100"/>
          <a:sy n="130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71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6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8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3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95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FAA7800-E941-5768-64F4-03B060B132F3}"/>
              </a:ext>
            </a:extLst>
          </p:cNvPr>
          <p:cNvSpPr txBox="1"/>
          <p:nvPr userDrawn="1"/>
        </p:nvSpPr>
        <p:spPr>
          <a:xfrm>
            <a:off x="3959113" y="6423114"/>
            <a:ext cx="2844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10/10/2023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C2444-5038-30B9-A7FF-D99E6865DFE6}"/>
              </a:ext>
            </a:extLst>
          </p:cNvPr>
          <p:cNvSpPr txBox="1"/>
          <p:nvPr userDrawn="1"/>
        </p:nvSpPr>
        <p:spPr>
          <a:xfrm>
            <a:off x="7812354" y="6413377"/>
            <a:ext cx="2844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C. Garion, 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C9F6A8-0CFC-F09D-A564-9AF2ABA9822F}"/>
              </a:ext>
            </a:extLst>
          </p:cNvPr>
          <p:cNvSpPr txBox="1"/>
          <p:nvPr userDrawn="1"/>
        </p:nvSpPr>
        <p:spPr>
          <a:xfrm>
            <a:off x="11151087" y="6429612"/>
            <a:ext cx="423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2CAFB29-F487-476B-B195-6CE625F81B8F}" type="slidenum">
              <a:rPr lang="en-GB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4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906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object with many circles&#10;&#10;Description automatically generated">
            <a:extLst>
              <a:ext uri="{FF2B5EF4-FFF2-40B4-BE49-F238E27FC236}">
                <a16:creationId xmlns:a16="http://schemas.microsoft.com/office/drawing/2014/main" id="{172A0B7E-1E07-DF62-E3C9-7D4C9FDC4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125" y="1178645"/>
            <a:ext cx="3549636" cy="2309959"/>
          </a:xfrm>
          <a:prstGeom prst="rect">
            <a:avLst/>
          </a:prstGeom>
        </p:spPr>
      </p:pic>
      <p:pic>
        <p:nvPicPr>
          <p:cNvPr id="5" name="Picture 4" descr="A rainbow colored object with a black background&#10;&#10;Description automatically generated">
            <a:extLst>
              <a:ext uri="{FF2B5EF4-FFF2-40B4-BE49-F238E27FC236}">
                <a16:creationId xmlns:a16="http://schemas.microsoft.com/office/drawing/2014/main" id="{4B7D4451-E327-4948-396A-A496EF57F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228" y="1149149"/>
            <a:ext cx="3461888" cy="2444592"/>
          </a:xfrm>
          <a:prstGeom prst="rect">
            <a:avLst/>
          </a:prstGeom>
        </p:spPr>
      </p:pic>
      <p:pic>
        <p:nvPicPr>
          <p:cNvPr id="7" name="Picture 6" descr="A green and yellow striped object&#10;&#10;Description automatically generated">
            <a:extLst>
              <a:ext uri="{FF2B5EF4-FFF2-40B4-BE49-F238E27FC236}">
                <a16:creationId xmlns:a16="http://schemas.microsoft.com/office/drawing/2014/main" id="{FB13764A-24D5-8684-0939-F992429F07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439" y="3185651"/>
            <a:ext cx="5351726" cy="30797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A3E62A-728B-EC58-2069-DEDA846549DB}"/>
              </a:ext>
            </a:extLst>
          </p:cNvPr>
          <p:cNvSpPr txBox="1"/>
          <p:nvPr/>
        </p:nvSpPr>
        <p:spPr>
          <a:xfrm>
            <a:off x="496403" y="779817"/>
            <a:ext cx="974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coordinates are extracted and may be used to define fields in local or global frames.  </a:t>
            </a:r>
          </a:p>
        </p:txBody>
      </p:sp>
    </p:spTree>
    <p:extLst>
      <p:ext uri="{BB962C8B-B14F-4D97-AF65-F5344CB8AC3E}">
        <p14:creationId xmlns:p14="http://schemas.microsoft.com/office/powerpoint/2010/main" val="2512377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38BD4D-648E-980D-DE82-72FEF28D10A1}"/>
              </a:ext>
            </a:extLst>
          </p:cNvPr>
          <p:cNvSpPr txBox="1"/>
          <p:nvPr/>
        </p:nvSpPr>
        <p:spPr>
          <a:xfrm>
            <a:off x="1419531" y="1443841"/>
            <a:ext cx="85098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parametrized mesh of Rutherford cable is proposed in view of unimpregnated cable behaviour assessment.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It enables different features for the wires: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Bi-material modelling.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Contact.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Definition of non-uniform fields.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Elastic plastic models will be implemented for the wire materials and first analysis of the overall behaviour of the cable will be done.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C9E6FB-BFF6-D8C0-8393-52A99F467D8D}"/>
              </a:ext>
            </a:extLst>
          </p:cNvPr>
          <p:cNvSpPr txBox="1"/>
          <p:nvPr/>
        </p:nvSpPr>
        <p:spPr>
          <a:xfrm>
            <a:off x="2286000" y="29071"/>
            <a:ext cx="6924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Summary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173530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AF1C2-7D4B-D89D-131E-B3F6F1D4E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Recent mesh development of Nb3Sn Rutherford cables at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05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CD2601-72C5-CFA1-D13F-39D0B7EBA4B8}"/>
              </a:ext>
            </a:extLst>
          </p:cNvPr>
          <p:cNvSpPr txBox="1"/>
          <p:nvPr/>
        </p:nvSpPr>
        <p:spPr>
          <a:xfrm>
            <a:off x="1043492" y="4265385"/>
            <a:ext cx="459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parameters for the cable geometry: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7DF15F-D96B-2A6A-6089-7B431F2F5BB3}"/>
              </a:ext>
            </a:extLst>
          </p:cNvPr>
          <p:cNvSpPr txBox="1"/>
          <p:nvPr/>
        </p:nvSpPr>
        <p:spPr>
          <a:xfrm>
            <a:off x="1841955" y="4656506"/>
            <a:ext cx="4035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Number of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Transposition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Wire diameter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C09149-F9E6-5D71-4FFE-863BAA4A6046}"/>
              </a:ext>
            </a:extLst>
          </p:cNvPr>
          <p:cNvSpPr txBox="1"/>
          <p:nvPr/>
        </p:nvSpPr>
        <p:spPr>
          <a:xfrm>
            <a:off x="1043492" y="1242157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Primary aim of the model:</a:t>
            </a:r>
          </a:p>
          <a:p>
            <a:r>
              <a:rPr lang="en-GB" dirty="0"/>
              <a:t>	Assess the behaviour of the cable before impregnation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F2B000-47EA-CC91-1B2D-121098008D24}"/>
              </a:ext>
            </a:extLst>
          </p:cNvPr>
          <p:cNvSpPr txBox="1"/>
          <p:nvPr/>
        </p:nvSpPr>
        <p:spPr>
          <a:xfrm>
            <a:off x="1043492" y="2863601"/>
            <a:ext cx="520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Software used for the study: Cast3M from CEA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FB34B0-52D1-23CB-1784-F3D2BC256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250" y="2391012"/>
            <a:ext cx="1548851" cy="13145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CFB8837-377C-6A15-A5D0-BCD5FEEA8C51}"/>
              </a:ext>
            </a:extLst>
          </p:cNvPr>
          <p:cNvSpPr/>
          <p:nvPr/>
        </p:nvSpPr>
        <p:spPr>
          <a:xfrm rot="19973960">
            <a:off x="5977878" y="5059042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8A7562B-BC8C-8CCD-094F-35B7C5B94B86}"/>
              </a:ext>
            </a:extLst>
          </p:cNvPr>
          <p:cNvSpPr/>
          <p:nvPr/>
        </p:nvSpPr>
        <p:spPr>
          <a:xfrm rot="19973960">
            <a:off x="6272552" y="5059042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D2593FD8-E745-2ADC-FB11-61239947F6F5}"/>
              </a:ext>
            </a:extLst>
          </p:cNvPr>
          <p:cNvSpPr/>
          <p:nvPr/>
        </p:nvSpPr>
        <p:spPr>
          <a:xfrm rot="19973960">
            <a:off x="6567226" y="5059042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1C3E9E55-C60E-D16C-2B1E-162E8F49A5C8}"/>
              </a:ext>
            </a:extLst>
          </p:cNvPr>
          <p:cNvSpPr/>
          <p:nvPr/>
        </p:nvSpPr>
        <p:spPr>
          <a:xfrm rot="19973960">
            <a:off x="6861900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4BAEC3BA-A76E-CD6C-4E70-C9401EF22A14}"/>
              </a:ext>
            </a:extLst>
          </p:cNvPr>
          <p:cNvSpPr/>
          <p:nvPr/>
        </p:nvSpPr>
        <p:spPr>
          <a:xfrm rot="19973960">
            <a:off x="7156574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1B86A11E-4584-D034-F78E-01AAB14B135A}"/>
              </a:ext>
            </a:extLst>
          </p:cNvPr>
          <p:cNvSpPr/>
          <p:nvPr/>
        </p:nvSpPr>
        <p:spPr>
          <a:xfrm rot="19973960">
            <a:off x="7451248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F206898B-175D-E0A1-8EF5-DA9F792C46F4}"/>
              </a:ext>
            </a:extLst>
          </p:cNvPr>
          <p:cNvSpPr/>
          <p:nvPr/>
        </p:nvSpPr>
        <p:spPr>
          <a:xfrm rot="19973960">
            <a:off x="7745922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83FD5DEC-2408-8AEE-149B-87DF6A1A9FD1}"/>
              </a:ext>
            </a:extLst>
          </p:cNvPr>
          <p:cNvSpPr/>
          <p:nvPr/>
        </p:nvSpPr>
        <p:spPr>
          <a:xfrm rot="19973960">
            <a:off x="8040596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057894F1-CD59-38A1-CDE1-F67E182E29F0}"/>
              </a:ext>
            </a:extLst>
          </p:cNvPr>
          <p:cNvSpPr/>
          <p:nvPr/>
        </p:nvSpPr>
        <p:spPr>
          <a:xfrm rot="19973960">
            <a:off x="8335270" y="5059043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7">
            <a:extLst>
              <a:ext uri="{FF2B5EF4-FFF2-40B4-BE49-F238E27FC236}">
                <a16:creationId xmlns:a16="http://schemas.microsoft.com/office/drawing/2014/main" id="{76211018-BA32-516B-2630-1DA47549676C}"/>
              </a:ext>
            </a:extLst>
          </p:cNvPr>
          <p:cNvSpPr/>
          <p:nvPr/>
        </p:nvSpPr>
        <p:spPr>
          <a:xfrm rot="19973960">
            <a:off x="8629944" y="5059039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C9502534-E2C5-17A3-8298-41F60844CF70}"/>
              </a:ext>
            </a:extLst>
          </p:cNvPr>
          <p:cNvSpPr/>
          <p:nvPr/>
        </p:nvSpPr>
        <p:spPr>
          <a:xfrm rot="19973960">
            <a:off x="8924623" y="5059039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164941E4-BD3C-7B29-7E1F-DA35765EE4B2}"/>
              </a:ext>
            </a:extLst>
          </p:cNvPr>
          <p:cNvSpPr/>
          <p:nvPr/>
        </p:nvSpPr>
        <p:spPr>
          <a:xfrm rot="19973960">
            <a:off x="9234662" y="5048989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C7716FD4-C152-0B51-026C-D7DABFF4AFF6}"/>
              </a:ext>
            </a:extLst>
          </p:cNvPr>
          <p:cNvSpPr/>
          <p:nvPr/>
        </p:nvSpPr>
        <p:spPr>
          <a:xfrm rot="1626040" flipH="1">
            <a:off x="7619394" y="5059041"/>
            <a:ext cx="1748901" cy="129544"/>
          </a:xfrm>
          <a:custGeom>
            <a:avLst/>
            <a:gdLst>
              <a:gd name="connsiteX0" fmla="*/ 0 w 1748901"/>
              <a:gd name="connsiteY0" fmla="*/ 0 h 142043"/>
              <a:gd name="connsiteX1" fmla="*/ 1748901 w 1748901"/>
              <a:gd name="connsiteY1" fmla="*/ 0 h 142043"/>
              <a:gd name="connsiteX2" fmla="*/ 1748901 w 1748901"/>
              <a:gd name="connsiteY2" fmla="*/ 142043 h 142043"/>
              <a:gd name="connsiteX3" fmla="*/ 0 w 1748901"/>
              <a:gd name="connsiteY3" fmla="*/ 142043 h 142043"/>
              <a:gd name="connsiteX4" fmla="*/ 0 w 1748901"/>
              <a:gd name="connsiteY4" fmla="*/ 0 h 142043"/>
              <a:gd name="connsiteX0" fmla="*/ 0 w 1748901"/>
              <a:gd name="connsiteY0" fmla="*/ 231 h 142274"/>
              <a:gd name="connsiteX1" fmla="*/ 1483759 w 1748901"/>
              <a:gd name="connsiteY1" fmla="*/ 0 h 142274"/>
              <a:gd name="connsiteX2" fmla="*/ 1748901 w 1748901"/>
              <a:gd name="connsiteY2" fmla="*/ 142274 h 142274"/>
              <a:gd name="connsiteX3" fmla="*/ 0 w 1748901"/>
              <a:gd name="connsiteY3" fmla="*/ 142274 h 142274"/>
              <a:gd name="connsiteX4" fmla="*/ 0 w 1748901"/>
              <a:gd name="connsiteY4" fmla="*/ 231 h 142274"/>
              <a:gd name="connsiteX0" fmla="*/ 0 w 1748901"/>
              <a:gd name="connsiteY0" fmla="*/ 231 h 142611"/>
              <a:gd name="connsiteX1" fmla="*/ 1483759 w 1748901"/>
              <a:gd name="connsiteY1" fmla="*/ 0 h 142611"/>
              <a:gd name="connsiteX2" fmla="*/ 1748901 w 1748901"/>
              <a:gd name="connsiteY2" fmla="*/ 142274 h 142611"/>
              <a:gd name="connsiteX3" fmla="*/ 276375 w 1748901"/>
              <a:gd name="connsiteY3" fmla="*/ 142611 h 142611"/>
              <a:gd name="connsiteX4" fmla="*/ 0 w 1748901"/>
              <a:gd name="connsiteY4" fmla="*/ 231 h 1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901" h="142611">
                <a:moveTo>
                  <a:pt x="0" y="231"/>
                </a:moveTo>
                <a:lnTo>
                  <a:pt x="1483759" y="0"/>
                </a:lnTo>
                <a:lnTo>
                  <a:pt x="1748901" y="142274"/>
                </a:lnTo>
                <a:lnTo>
                  <a:pt x="276375" y="142611"/>
                </a:lnTo>
                <a:lnTo>
                  <a:pt x="0" y="231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C4ADABC-1D9C-0F5C-FEC5-53E8AA11B926}"/>
              </a:ext>
            </a:extLst>
          </p:cNvPr>
          <p:cNvCxnSpPr/>
          <p:nvPr/>
        </p:nvCxnSpPr>
        <p:spPr>
          <a:xfrm>
            <a:off x="7812422" y="4657739"/>
            <a:ext cx="264418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ACEA0C-5153-1291-701B-F2ED46F40606}"/>
              </a:ext>
            </a:extLst>
          </p:cNvPr>
          <p:cNvSpPr txBox="1"/>
          <p:nvPr/>
        </p:nvSpPr>
        <p:spPr>
          <a:xfrm>
            <a:off x="3163529" y="154858"/>
            <a:ext cx="5827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Some general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412687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a line&#10;&#10;Description automatically generated">
            <a:extLst>
              <a:ext uri="{FF2B5EF4-FFF2-40B4-BE49-F238E27FC236}">
                <a16:creationId xmlns:a16="http://schemas.microsoft.com/office/drawing/2014/main" id="{FBD3A9F6-1B94-3841-B257-C188258499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1" r="23314" b="23543"/>
          <a:stretch/>
        </p:blipFill>
        <p:spPr>
          <a:xfrm>
            <a:off x="1024932" y="1723051"/>
            <a:ext cx="4823177" cy="20201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7AFAEA-B7BA-3DF2-66A6-035F46057F67}"/>
              </a:ext>
            </a:extLst>
          </p:cNvPr>
          <p:cNvSpPr txBox="1"/>
          <p:nvPr/>
        </p:nvSpPr>
        <p:spPr>
          <a:xfrm>
            <a:off x="185073" y="798561"/>
            <a:ext cx="823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Approach to define the geometry and the mesh: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0F136E-744D-5855-559D-0213ED69DDF1}"/>
              </a:ext>
            </a:extLst>
          </p:cNvPr>
          <p:cNvSpPr txBox="1"/>
          <p:nvPr/>
        </p:nvSpPr>
        <p:spPr>
          <a:xfrm>
            <a:off x="1703458" y="1153572"/>
            <a:ext cx="432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Geometry and mesh of a wire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95F7E2-BAA9-A75A-FFD9-753E533F8380}"/>
              </a:ext>
            </a:extLst>
          </p:cNvPr>
          <p:cNvSpPr txBox="1"/>
          <p:nvPr/>
        </p:nvSpPr>
        <p:spPr>
          <a:xfrm>
            <a:off x="1821823" y="4545557"/>
            <a:ext cx="546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GB" dirty="0"/>
              <a:t>Definition of the </a:t>
            </a:r>
            <a:r>
              <a:rPr lang="en-GB" dirty="0" err="1"/>
              <a:t>Frenet</a:t>
            </a:r>
            <a:r>
              <a:rPr lang="en-GB" dirty="0"/>
              <a:t> frame along the wire axis</a:t>
            </a:r>
          </a:p>
        </p:txBody>
      </p:sp>
      <p:pic>
        <p:nvPicPr>
          <p:cNvPr id="12" name="Picture 11" descr="A black background with a line&#10;&#10;Description automatically generated">
            <a:extLst>
              <a:ext uri="{FF2B5EF4-FFF2-40B4-BE49-F238E27FC236}">
                <a16:creationId xmlns:a16="http://schemas.microsoft.com/office/drawing/2014/main" id="{8A279D13-9F9B-0686-2B15-0CF365A00A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42" y="1911911"/>
            <a:ext cx="3648722" cy="2084079"/>
          </a:xfrm>
          <a:prstGeom prst="rect">
            <a:avLst/>
          </a:prstGeom>
        </p:spPr>
      </p:pic>
      <p:pic>
        <p:nvPicPr>
          <p:cNvPr id="14" name="Picture 13" descr="A computer screen shot of a curved line&#10;&#10;Description automatically generated">
            <a:extLst>
              <a:ext uri="{FF2B5EF4-FFF2-40B4-BE49-F238E27FC236}">
                <a16:creationId xmlns:a16="http://schemas.microsoft.com/office/drawing/2014/main" id="{51D72064-5261-F551-5E24-83ABAE9702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918" y="4188516"/>
            <a:ext cx="3859031" cy="24994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BCA43EA-DCE4-FE18-8308-A30B8AAABE1E}"/>
              </a:ext>
            </a:extLst>
          </p:cNvPr>
          <p:cNvSpPr txBox="1"/>
          <p:nvPr/>
        </p:nvSpPr>
        <p:spPr>
          <a:xfrm>
            <a:off x="8345009" y="1723051"/>
            <a:ext cx="1145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D3231F-14D6-8761-4961-7EDF67FB3790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6024979" y="1907717"/>
            <a:ext cx="2320030" cy="726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68B637-DEEF-4A72-63D5-9D4D7949865E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528265" y="1907717"/>
            <a:ext cx="816744" cy="13917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734C2DD-F7C3-DEC5-41C4-52920C5773ED}"/>
              </a:ext>
            </a:extLst>
          </p:cNvPr>
          <p:cNvSpPr txBox="1"/>
          <p:nvPr/>
        </p:nvSpPr>
        <p:spPr>
          <a:xfrm>
            <a:off x="6143346" y="1546999"/>
            <a:ext cx="1145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Helice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636F714-8082-C9C0-AC0C-A4449338B3A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5246703" y="1731665"/>
            <a:ext cx="896643" cy="2683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E227236-649A-5A84-704F-12EFD6E61726}"/>
              </a:ext>
            </a:extLst>
          </p:cNvPr>
          <p:cNvSpPr txBox="1"/>
          <p:nvPr/>
        </p:nvSpPr>
        <p:spPr>
          <a:xfrm>
            <a:off x="746943" y="3743246"/>
            <a:ext cx="799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The wire axis is defined with a 1D mesh from lines and helicoidal curves.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8E0CBF-1EF0-0268-8E09-5968819AE60D}"/>
              </a:ext>
            </a:extLst>
          </p:cNvPr>
          <p:cNvSpPr txBox="1"/>
          <p:nvPr/>
        </p:nvSpPr>
        <p:spPr>
          <a:xfrm>
            <a:off x="753222" y="5457993"/>
            <a:ext cx="547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Tangential and normal vectors to the wire axis.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A583DD-3496-4678-CFF2-0EF555CD8F8F}"/>
              </a:ext>
            </a:extLst>
          </p:cNvPr>
          <p:cNvSpPr txBox="1"/>
          <p:nvPr/>
        </p:nvSpPr>
        <p:spPr>
          <a:xfrm>
            <a:off x="3574821" y="29071"/>
            <a:ext cx="4240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Mesh Construction (1)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56F8346-1C58-A08B-CD56-6501F188E1B3}"/>
              </a:ext>
            </a:extLst>
          </p:cNvPr>
          <p:cNvSpPr/>
          <p:nvPr/>
        </p:nvSpPr>
        <p:spPr>
          <a:xfrm rot="18785476">
            <a:off x="3462108" y="2213317"/>
            <a:ext cx="643094" cy="10995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91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55FEF86A-EAF3-1619-71B7-41E9E8FF62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6"/>
          <a:stretch/>
        </p:blipFill>
        <p:spPr>
          <a:xfrm>
            <a:off x="5695023" y="155717"/>
            <a:ext cx="6169183" cy="3914347"/>
          </a:xfrm>
          <a:prstGeom prst="rect">
            <a:avLst/>
          </a:prstGeom>
        </p:spPr>
      </p:pic>
      <p:pic>
        <p:nvPicPr>
          <p:cNvPr id="5" name="Picture 4" descr="A long object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633C5060-D592-529A-BDA8-FAD6336B7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317" y="826154"/>
            <a:ext cx="3127763" cy="2208652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2A339B14-4478-CC0C-ABDB-14842807D5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824" y="2877795"/>
            <a:ext cx="6116589" cy="4319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2AE27-08B7-E415-7E5B-C6DC4361FFA5}"/>
              </a:ext>
            </a:extLst>
          </p:cNvPr>
          <p:cNvSpPr txBox="1"/>
          <p:nvPr/>
        </p:nvSpPr>
        <p:spPr>
          <a:xfrm>
            <a:off x="661432" y="988492"/>
            <a:ext cx="624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GB" dirty="0"/>
              <a:t>Definition of the cable by wire axis obtained by translations of the reference wire axis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C584DA-4650-2916-5AE0-77F212561122}"/>
              </a:ext>
            </a:extLst>
          </p:cNvPr>
          <p:cNvSpPr txBox="1"/>
          <p:nvPr/>
        </p:nvSpPr>
        <p:spPr>
          <a:xfrm>
            <a:off x="856361" y="2602151"/>
            <a:ext cx="5564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Frenet</a:t>
            </a:r>
            <a:r>
              <a:rPr lang="en-GB" dirty="0"/>
              <a:t> frames are also defined along each wire.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1C51E5-3B64-6309-1AF7-9D8E663D33AD}"/>
              </a:ext>
            </a:extLst>
          </p:cNvPr>
          <p:cNvSpPr txBox="1"/>
          <p:nvPr/>
        </p:nvSpPr>
        <p:spPr>
          <a:xfrm>
            <a:off x="661431" y="3843475"/>
            <a:ext cx="624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GB" dirty="0"/>
              <a:t>Definition of the cable length of interest and cut of the wire axes by two planes.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A5D2DA-221C-4B46-3D32-C2CC865CF308}"/>
              </a:ext>
            </a:extLst>
          </p:cNvPr>
          <p:cNvSpPr txBox="1"/>
          <p:nvPr/>
        </p:nvSpPr>
        <p:spPr>
          <a:xfrm>
            <a:off x="3574821" y="29071"/>
            <a:ext cx="4240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Mesh Construction (2)</a:t>
            </a:r>
          </a:p>
        </p:txBody>
      </p:sp>
    </p:spTree>
    <p:extLst>
      <p:ext uri="{BB962C8B-B14F-4D97-AF65-F5344CB8AC3E}">
        <p14:creationId xmlns:p14="http://schemas.microsoft.com/office/powerpoint/2010/main" val="43980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diamond in a black background&#10;&#10;Description automatically generated">
            <a:extLst>
              <a:ext uri="{FF2B5EF4-FFF2-40B4-BE49-F238E27FC236}">
                <a16:creationId xmlns:a16="http://schemas.microsoft.com/office/drawing/2014/main" id="{1E55F3C0-CF07-B4C6-546D-7A7984FD9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804" y="613846"/>
            <a:ext cx="1855847" cy="2726244"/>
          </a:xfrm>
          <a:prstGeom prst="rect">
            <a:avLst/>
          </a:prstGeom>
        </p:spPr>
      </p:pic>
      <p:pic>
        <p:nvPicPr>
          <p:cNvPr id="5" name="Picture 4" descr="A red wireframe of a tank&#10;&#10;Description automatically generated">
            <a:extLst>
              <a:ext uri="{FF2B5EF4-FFF2-40B4-BE49-F238E27FC236}">
                <a16:creationId xmlns:a16="http://schemas.microsoft.com/office/drawing/2014/main" id="{C389E83A-E683-5CA8-2911-B5AF00957B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492" y="3340090"/>
            <a:ext cx="5389367" cy="32200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04A67B-7559-2B84-B374-843FAE63326F}"/>
              </a:ext>
            </a:extLst>
          </p:cNvPr>
          <p:cNvSpPr txBox="1"/>
          <p:nvPr/>
        </p:nvSpPr>
        <p:spPr>
          <a:xfrm>
            <a:off x="641445" y="1103595"/>
            <a:ext cx="624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GB" dirty="0"/>
              <a:t>Definition of the cable cross-section with two domains (in view of a bi-metallic model)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7C5C2A-8563-C344-1E45-C93E612F9E13}"/>
              </a:ext>
            </a:extLst>
          </p:cNvPr>
          <p:cNvSpPr txBox="1"/>
          <p:nvPr/>
        </p:nvSpPr>
        <p:spPr>
          <a:xfrm>
            <a:off x="641445" y="3995267"/>
            <a:ext cx="624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GB" dirty="0"/>
              <a:t>3D mesh of the cable obtained by sweeping of the cross-section along the wire axes.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E66B78-6925-9D02-FA05-375FDEE25FBF}"/>
              </a:ext>
            </a:extLst>
          </p:cNvPr>
          <p:cNvSpPr txBox="1"/>
          <p:nvPr/>
        </p:nvSpPr>
        <p:spPr>
          <a:xfrm>
            <a:off x="3574821" y="29071"/>
            <a:ext cx="4240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Mesh Construction (3)</a:t>
            </a:r>
          </a:p>
        </p:txBody>
      </p:sp>
    </p:spTree>
    <p:extLst>
      <p:ext uri="{BB962C8B-B14F-4D97-AF65-F5344CB8AC3E}">
        <p14:creationId xmlns:p14="http://schemas.microsoft.com/office/powerpoint/2010/main" val="4788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rectangular object with black background&#10;&#10;Description automatically generated">
            <a:extLst>
              <a:ext uri="{FF2B5EF4-FFF2-40B4-BE49-F238E27FC236}">
                <a16:creationId xmlns:a16="http://schemas.microsoft.com/office/drawing/2014/main" id="{BFA20EEE-C239-D025-AB8E-4BF620D8B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54985"/>
            <a:ext cx="4623500" cy="2444684"/>
          </a:xfrm>
          <a:prstGeom prst="rect">
            <a:avLst/>
          </a:prstGeom>
        </p:spPr>
      </p:pic>
      <p:pic>
        <p:nvPicPr>
          <p:cNvPr id="5" name="Picture 4" descr="A colorful grid with dots&#10;&#10;Description automatically generated with medium confidence">
            <a:extLst>
              <a:ext uri="{FF2B5EF4-FFF2-40B4-BE49-F238E27FC236}">
                <a16:creationId xmlns:a16="http://schemas.microsoft.com/office/drawing/2014/main" id="{81F9DB40-76BF-4A36-5D4A-583A1F6A76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113" y="1019941"/>
            <a:ext cx="3508325" cy="22830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061E21-F2CE-34A0-19D0-E353981718E9}"/>
              </a:ext>
            </a:extLst>
          </p:cNvPr>
          <p:cNvSpPr txBox="1"/>
          <p:nvPr/>
        </p:nvSpPr>
        <p:spPr>
          <a:xfrm>
            <a:off x="620550" y="558770"/>
            <a:ext cx="636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Mesh is parametrized and is generated automatically.</a:t>
            </a:r>
          </a:p>
        </p:txBody>
      </p:sp>
      <p:pic>
        <p:nvPicPr>
          <p:cNvPr id="8" name="Picture 7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126E2E64-3B30-16E9-5EA8-7D6EEFDCF0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321" y="558770"/>
            <a:ext cx="4829859" cy="3143075"/>
          </a:xfrm>
          <a:prstGeom prst="rect">
            <a:avLst/>
          </a:prstGeom>
        </p:spPr>
      </p:pic>
      <p:pic>
        <p:nvPicPr>
          <p:cNvPr id="10" name="Picture 9" descr="A red rectangular object on a black background&#10;&#10;Description automatically generated">
            <a:extLst>
              <a:ext uri="{FF2B5EF4-FFF2-40B4-BE49-F238E27FC236}">
                <a16:creationId xmlns:a16="http://schemas.microsoft.com/office/drawing/2014/main" id="{CB83C284-130A-67F6-626A-81DC1BDCC8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485" y="3303016"/>
            <a:ext cx="5711669" cy="257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34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red lines on a black background&#10;&#10;Description automatically generated">
            <a:extLst>
              <a:ext uri="{FF2B5EF4-FFF2-40B4-BE49-F238E27FC236}">
                <a16:creationId xmlns:a16="http://schemas.microsoft.com/office/drawing/2014/main" id="{5D1D60B3-A0FB-59D0-FAC4-FB9B3D022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391" y="3428999"/>
            <a:ext cx="4218192" cy="2088213"/>
          </a:xfrm>
          <a:prstGeom prst="rect">
            <a:avLst/>
          </a:prstGeom>
        </p:spPr>
      </p:pic>
      <p:pic>
        <p:nvPicPr>
          <p:cNvPr id="9" name="Picture 8" descr="A green and red lines on a black background&#10;&#10;Description automatically generated">
            <a:extLst>
              <a:ext uri="{FF2B5EF4-FFF2-40B4-BE49-F238E27FC236}">
                <a16:creationId xmlns:a16="http://schemas.microsoft.com/office/drawing/2014/main" id="{FE49A1BB-BB42-36ED-062A-CEFE0469B4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519" y="4088663"/>
            <a:ext cx="2971750" cy="1685656"/>
          </a:xfrm>
          <a:prstGeom prst="rect">
            <a:avLst/>
          </a:prstGeom>
          <a:ln w="15875">
            <a:noFill/>
          </a:ln>
        </p:spPr>
      </p:pic>
      <p:pic>
        <p:nvPicPr>
          <p:cNvPr id="11" name="Picture 10" descr="A red and green wireframe of a tank&#10;&#10;Description automatically generated">
            <a:extLst>
              <a:ext uri="{FF2B5EF4-FFF2-40B4-BE49-F238E27FC236}">
                <a16:creationId xmlns:a16="http://schemas.microsoft.com/office/drawing/2014/main" id="{4015F875-E00A-79FC-4FD6-A423A31CB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772" y="807061"/>
            <a:ext cx="5340699" cy="3190937"/>
          </a:xfrm>
          <a:prstGeom prst="rect">
            <a:avLst/>
          </a:prstGeom>
        </p:spPr>
      </p:pic>
      <p:pic>
        <p:nvPicPr>
          <p:cNvPr id="13" name="Picture 12" descr="A green and red lines on a black background&#10;&#10;Description automatically generated">
            <a:extLst>
              <a:ext uri="{FF2B5EF4-FFF2-40B4-BE49-F238E27FC236}">
                <a16:creationId xmlns:a16="http://schemas.microsoft.com/office/drawing/2014/main" id="{DBA9349C-69C0-387A-80B6-D10D97A902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242" y="2384893"/>
            <a:ext cx="3069888" cy="2088213"/>
          </a:xfrm>
          <a:prstGeom prst="rect">
            <a:avLst/>
          </a:prstGeom>
        </p:spPr>
      </p:pic>
      <p:pic>
        <p:nvPicPr>
          <p:cNvPr id="15" name="Picture 14" descr="A green and red lines on a black background&#10;&#10;Description automatically generated">
            <a:extLst>
              <a:ext uri="{FF2B5EF4-FFF2-40B4-BE49-F238E27FC236}">
                <a16:creationId xmlns:a16="http://schemas.microsoft.com/office/drawing/2014/main" id="{2F94CE2B-0EFD-CE4A-2292-D5950C0419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6522"/>
            <a:ext cx="3911395" cy="11575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0BE795-C7EF-C5F5-F474-08056FC0F1DA}"/>
              </a:ext>
            </a:extLst>
          </p:cNvPr>
          <p:cNvSpPr txBox="1"/>
          <p:nvPr/>
        </p:nvSpPr>
        <p:spPr>
          <a:xfrm>
            <a:off x="779808" y="508656"/>
            <a:ext cx="797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Determination of the contact areas between the different wires.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5FC5FD8-4C40-31DC-D1E1-2E6D84FF6773}"/>
              </a:ext>
            </a:extLst>
          </p:cNvPr>
          <p:cNvCxnSpPr/>
          <p:nvPr/>
        </p:nvCxnSpPr>
        <p:spPr>
          <a:xfrm>
            <a:off x="2979174" y="3082413"/>
            <a:ext cx="1401097" cy="110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444B3DF-A257-8BCD-C024-BB27A56FB78F}"/>
              </a:ext>
            </a:extLst>
          </p:cNvPr>
          <p:cNvCxnSpPr>
            <a:cxnSpLocks/>
          </p:cNvCxnSpPr>
          <p:nvPr/>
        </p:nvCxnSpPr>
        <p:spPr>
          <a:xfrm flipV="1">
            <a:off x="4768948" y="3692013"/>
            <a:ext cx="788736" cy="10717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E6E5103-0FDC-1AA4-2BB1-1FCDDB7D2916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930445"/>
            <a:ext cx="1008728" cy="330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D2CF87-8B28-D6E8-43CB-BB4053B2717B}"/>
              </a:ext>
            </a:extLst>
          </p:cNvPr>
          <p:cNvCxnSpPr>
            <a:cxnSpLocks/>
          </p:cNvCxnSpPr>
          <p:nvPr/>
        </p:nvCxnSpPr>
        <p:spPr>
          <a:xfrm flipH="1">
            <a:off x="6248785" y="3402062"/>
            <a:ext cx="2770973" cy="410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437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wireframe of a tank&#10;&#10;Description automatically generated">
            <a:extLst>
              <a:ext uri="{FF2B5EF4-FFF2-40B4-BE49-F238E27FC236}">
                <a16:creationId xmlns:a16="http://schemas.microsoft.com/office/drawing/2014/main" id="{72931F67-7436-ADA6-6CE9-76D7C2247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11" y="1208000"/>
            <a:ext cx="8136603" cy="486141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E214EC-2BB1-978E-117A-C339E9849234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706289" y="3288890"/>
            <a:ext cx="2785518" cy="1168981"/>
          </a:xfrm>
          <a:prstGeom prst="straightConnector1">
            <a:avLst/>
          </a:prstGeom>
          <a:ln w="34925">
            <a:solidFill>
              <a:srgbClr val="0070C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B77EDC9B-81AB-A1E3-EAF8-322B800E319A}"/>
              </a:ext>
            </a:extLst>
          </p:cNvPr>
          <p:cNvSpPr/>
          <p:nvPr/>
        </p:nvSpPr>
        <p:spPr>
          <a:xfrm>
            <a:off x="7469055" y="4399366"/>
            <a:ext cx="155359" cy="39949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811C13-4E13-B9C2-85F9-94B83FEC8557}"/>
              </a:ext>
            </a:extLst>
          </p:cNvPr>
          <p:cNvSpPr txBox="1"/>
          <p:nvPr/>
        </p:nvSpPr>
        <p:spPr>
          <a:xfrm>
            <a:off x="695506" y="561669"/>
            <a:ext cx="8205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Boundary conditions (periodic) to get coherent displacements on faces facing each other.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732A6B7-8CBC-DF08-DB29-5D3240FA7052}"/>
              </a:ext>
            </a:extLst>
          </p:cNvPr>
          <p:cNvSpPr/>
          <p:nvPr/>
        </p:nvSpPr>
        <p:spPr>
          <a:xfrm rot="1258915">
            <a:off x="3461105" y="2926535"/>
            <a:ext cx="1234096" cy="2904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530CC3-8D64-9459-DE3B-3E2E2C16150E}"/>
              </a:ext>
            </a:extLst>
          </p:cNvPr>
          <p:cNvSpPr/>
          <p:nvPr/>
        </p:nvSpPr>
        <p:spPr>
          <a:xfrm>
            <a:off x="8223883" y="3917065"/>
            <a:ext cx="155359" cy="3994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38CDB451-D457-B7B0-4AC2-E90A0BC8F899}"/>
              </a:ext>
            </a:extLst>
          </p:cNvPr>
          <p:cNvSpPr/>
          <p:nvPr/>
        </p:nvSpPr>
        <p:spPr>
          <a:xfrm rot="1258915">
            <a:off x="4243710" y="2452025"/>
            <a:ext cx="1234096" cy="29045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19264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15646</TotalTime>
  <Words>301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Roboto</vt:lpstr>
      <vt:lpstr>HFM(4-3)</vt:lpstr>
      <vt:lpstr>PowerPoint Presentation</vt:lpstr>
      <vt:lpstr>Recent mesh development of Nb3Sn Rutherford cables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17</cp:revision>
  <cp:lastPrinted>2023-08-07T13:51:27Z</cp:lastPrinted>
  <dcterms:created xsi:type="dcterms:W3CDTF">2023-08-04T04:57:10Z</dcterms:created>
  <dcterms:modified xsi:type="dcterms:W3CDTF">2023-10-10T06:57:00Z</dcterms:modified>
</cp:coreProperties>
</file>