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media/image22.jpg" ContentType="image/jpg"/>
  <Override PartName="/ppt/media/image28.jpg" ContentType="image/jpg"/>
  <Override PartName="/ppt/media/image29.jpg" ContentType="image/jpg"/>
  <Override PartName="/ppt/media/image42.jpg" ContentType="image/jp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1"/>
  </p:notesMasterIdLst>
  <p:sldIdLst>
    <p:sldId id="256" r:id="rId2"/>
    <p:sldId id="257" r:id="rId3"/>
    <p:sldId id="258" r:id="rId4"/>
    <p:sldId id="259" r:id="rId5"/>
    <p:sldId id="284" r:id="rId6"/>
    <p:sldId id="286" r:id="rId7"/>
    <p:sldId id="267" r:id="rId8"/>
    <p:sldId id="261" r:id="rId9"/>
    <p:sldId id="262" r:id="rId10"/>
    <p:sldId id="291" r:id="rId11"/>
    <p:sldId id="287" r:id="rId12"/>
    <p:sldId id="288" r:id="rId13"/>
    <p:sldId id="272" r:id="rId14"/>
    <p:sldId id="289" r:id="rId15"/>
    <p:sldId id="274" r:id="rId16"/>
    <p:sldId id="275" r:id="rId17"/>
    <p:sldId id="277" r:id="rId18"/>
    <p:sldId id="290" r:id="rId19"/>
    <p:sldId id="279" r:id="rId20"/>
    <p:sldId id="263" r:id="rId21"/>
    <p:sldId id="285" r:id="rId22"/>
    <p:sldId id="264" r:id="rId23"/>
    <p:sldId id="265" r:id="rId24"/>
    <p:sldId id="282" r:id="rId25"/>
    <p:sldId id="283" r:id="rId26"/>
    <p:sldId id="280" r:id="rId27"/>
    <p:sldId id="271" r:id="rId28"/>
    <p:sldId id="269" r:id="rId29"/>
    <p:sldId id="270" r:id="rId30"/>
  </p:sldIdLst>
  <p:sldSz cx="12192000" cy="6858000"/>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2EFC"/>
    <a:srgbClr val="D9D9D9"/>
    <a:srgbClr val="C3D79C"/>
    <a:srgbClr val="4472C4"/>
    <a:srgbClr val="EED8F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6" d="100"/>
          <a:sy n="66" d="100"/>
        </p:scale>
        <p:origin x="65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3508"/>
          </a:xfrm>
          <a:prstGeom prst="rect">
            <a:avLst/>
          </a:prstGeom>
        </p:spPr>
        <p:txBody>
          <a:bodyPr vert="horz" lIns="99048" tIns="49524" rIns="99048" bIns="49524" rtlCol="0"/>
          <a:lstStyle>
            <a:lvl1pPr algn="l">
              <a:defRPr sz="1300"/>
            </a:lvl1pPr>
          </a:lstStyle>
          <a:p>
            <a:endParaRPr lang="en-GB"/>
          </a:p>
        </p:txBody>
      </p:sp>
      <p:sp>
        <p:nvSpPr>
          <p:cNvPr id="3" name="Date Placeholder 2"/>
          <p:cNvSpPr>
            <a:spLocks noGrp="1"/>
          </p:cNvSpPr>
          <p:nvPr>
            <p:ph type="dt" idx="1"/>
          </p:nvPr>
        </p:nvSpPr>
        <p:spPr>
          <a:xfrm>
            <a:off x="4021294" y="0"/>
            <a:ext cx="3076363" cy="513508"/>
          </a:xfrm>
          <a:prstGeom prst="rect">
            <a:avLst/>
          </a:prstGeom>
        </p:spPr>
        <p:txBody>
          <a:bodyPr vert="horz" lIns="99048" tIns="49524" rIns="99048" bIns="49524" rtlCol="0"/>
          <a:lstStyle>
            <a:lvl1pPr algn="r">
              <a:defRPr sz="1300"/>
            </a:lvl1pPr>
          </a:lstStyle>
          <a:p>
            <a:fld id="{A9741CDE-6AE5-462E-AC73-D5D539B050CE}" type="datetimeFigureOut">
              <a:rPr lang="en-GB" smtClean="0"/>
              <a:t>08/09/2023</a:t>
            </a:fld>
            <a:endParaRPr lang="en-GB"/>
          </a:p>
        </p:txBody>
      </p:sp>
      <p:sp>
        <p:nvSpPr>
          <p:cNvPr id="4" name="Slide Image Placeholder 3"/>
          <p:cNvSpPr>
            <a:spLocks noGrp="1" noRot="1" noChangeAspect="1"/>
          </p:cNvSpPr>
          <p:nvPr>
            <p:ph type="sldImg" idx="2"/>
          </p:nvPr>
        </p:nvSpPr>
        <p:spPr>
          <a:xfrm>
            <a:off x="479425" y="1279525"/>
            <a:ext cx="6140450" cy="3454400"/>
          </a:xfrm>
          <a:prstGeom prst="rect">
            <a:avLst/>
          </a:prstGeom>
          <a:noFill/>
          <a:ln w="12700">
            <a:solidFill>
              <a:prstClr val="black"/>
            </a:solidFill>
          </a:ln>
        </p:spPr>
        <p:txBody>
          <a:bodyPr vert="horz" lIns="99048" tIns="49524" rIns="99048" bIns="49524" rtlCol="0" anchor="ctr"/>
          <a:lstStyle/>
          <a:p>
            <a:endParaRPr lang="en-GB"/>
          </a:p>
        </p:txBody>
      </p:sp>
      <p:sp>
        <p:nvSpPr>
          <p:cNvPr id="5" name="Notes Placeholder 4"/>
          <p:cNvSpPr>
            <a:spLocks noGrp="1"/>
          </p:cNvSpPr>
          <p:nvPr>
            <p:ph type="body" sz="quarter" idx="3"/>
          </p:nvPr>
        </p:nvSpPr>
        <p:spPr>
          <a:xfrm>
            <a:off x="709930" y="4925407"/>
            <a:ext cx="5679440" cy="4029879"/>
          </a:xfrm>
          <a:prstGeom prst="rect">
            <a:avLst/>
          </a:prstGeom>
        </p:spPr>
        <p:txBody>
          <a:bodyPr vert="horz" lIns="99048" tIns="49524" rIns="99048" bIns="4952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7"/>
            <a:ext cx="3076363" cy="513507"/>
          </a:xfrm>
          <a:prstGeom prst="rect">
            <a:avLst/>
          </a:prstGeom>
        </p:spPr>
        <p:txBody>
          <a:bodyPr vert="horz" lIns="99048" tIns="49524" rIns="99048" bIns="49524" rtlCol="0" anchor="b"/>
          <a:lstStyle>
            <a:lvl1pPr algn="l">
              <a:defRPr sz="1300"/>
            </a:lvl1pPr>
          </a:lstStyle>
          <a:p>
            <a:endParaRPr lang="en-GB"/>
          </a:p>
        </p:txBody>
      </p:sp>
      <p:sp>
        <p:nvSpPr>
          <p:cNvPr id="7" name="Slide Number Placeholder 6"/>
          <p:cNvSpPr>
            <a:spLocks noGrp="1"/>
          </p:cNvSpPr>
          <p:nvPr>
            <p:ph type="sldNum" sz="quarter" idx="5"/>
          </p:nvPr>
        </p:nvSpPr>
        <p:spPr>
          <a:xfrm>
            <a:off x="4021294" y="9721107"/>
            <a:ext cx="3076363" cy="513507"/>
          </a:xfrm>
          <a:prstGeom prst="rect">
            <a:avLst/>
          </a:prstGeom>
        </p:spPr>
        <p:txBody>
          <a:bodyPr vert="horz" lIns="99048" tIns="49524" rIns="99048" bIns="49524" rtlCol="0" anchor="b"/>
          <a:lstStyle>
            <a:lvl1pPr algn="r">
              <a:defRPr sz="1300"/>
            </a:lvl1pPr>
          </a:lstStyle>
          <a:p>
            <a:fld id="{86BC388D-FD5B-4D02-B792-ADB31A74EC37}" type="slidenum">
              <a:rPr lang="en-GB" smtClean="0"/>
              <a:t>‹#›</a:t>
            </a:fld>
            <a:endParaRPr lang="en-GB"/>
          </a:p>
        </p:txBody>
      </p:sp>
    </p:spTree>
    <p:extLst>
      <p:ext uri="{BB962C8B-B14F-4D97-AF65-F5344CB8AC3E}">
        <p14:creationId xmlns:p14="http://schemas.microsoft.com/office/powerpoint/2010/main" val="10778665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5DF10-3B91-FC0C-3347-2DE8DFF3B8B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D8276B2-7952-ABDD-51FE-78C7098F6B5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5" name="Footer Placeholder 4">
            <a:extLst>
              <a:ext uri="{FF2B5EF4-FFF2-40B4-BE49-F238E27FC236}">
                <a16:creationId xmlns:a16="http://schemas.microsoft.com/office/drawing/2014/main" id="{DA5DB733-1CA4-4491-D849-59F2A11725E6}"/>
              </a:ext>
            </a:extLst>
          </p:cNvPr>
          <p:cNvSpPr>
            <a:spLocks noGrp="1"/>
          </p:cNvSpPr>
          <p:nvPr>
            <p:ph type="ftr" sz="quarter" idx="11"/>
          </p:nvPr>
        </p:nvSpPr>
        <p:spPr>
          <a:xfrm>
            <a:off x="0" y="6475927"/>
            <a:ext cx="8153400" cy="365125"/>
          </a:xfrm>
        </p:spPr>
        <p:txBody>
          <a:bodyPr/>
          <a:lstStyle/>
          <a:p>
            <a:pPr algn="l"/>
            <a:r>
              <a:rPr lang="en-GB" dirty="0"/>
              <a:t>PSD13, Oxford Sept. 3-8, 2023                             </a:t>
            </a:r>
            <a:r>
              <a:rPr lang="en-GB" dirty="0" err="1"/>
              <a:t>F.Loddo</a:t>
            </a:r>
            <a:r>
              <a:rPr lang="en-GB" dirty="0"/>
              <a:t> INFN-Bari</a:t>
            </a:r>
          </a:p>
        </p:txBody>
      </p:sp>
      <p:sp>
        <p:nvSpPr>
          <p:cNvPr id="6" name="Slide Number Placeholder 5">
            <a:extLst>
              <a:ext uri="{FF2B5EF4-FFF2-40B4-BE49-F238E27FC236}">
                <a16:creationId xmlns:a16="http://schemas.microsoft.com/office/drawing/2014/main" id="{E2468817-1937-EA26-6186-8C19CC12E471}"/>
              </a:ext>
            </a:extLst>
          </p:cNvPr>
          <p:cNvSpPr>
            <a:spLocks noGrp="1"/>
          </p:cNvSpPr>
          <p:nvPr>
            <p:ph type="sldNum" sz="quarter" idx="12"/>
          </p:nvPr>
        </p:nvSpPr>
        <p:spPr>
          <a:xfrm>
            <a:off x="9412460" y="6461860"/>
            <a:ext cx="2743200" cy="365125"/>
          </a:xfrm>
        </p:spPr>
        <p:txBody>
          <a:bodyPr/>
          <a:lstStyle/>
          <a:p>
            <a:fld id="{17C1D577-B16F-47D8-AA3E-456F66A1EA45}" type="slidenum">
              <a:rPr lang="en-GB" smtClean="0"/>
              <a:t>‹#›</a:t>
            </a:fld>
            <a:endParaRPr lang="en-GB"/>
          </a:p>
        </p:txBody>
      </p:sp>
    </p:spTree>
    <p:extLst>
      <p:ext uri="{BB962C8B-B14F-4D97-AF65-F5344CB8AC3E}">
        <p14:creationId xmlns:p14="http://schemas.microsoft.com/office/powerpoint/2010/main" val="1740143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9A732-7CED-C30B-138F-C299FAA984A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83D5B2B-853E-816A-C02C-1C05EF1F70A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575C6ED-7365-F4C9-0134-46ECEA2DE478}"/>
              </a:ext>
            </a:extLst>
          </p:cNvPr>
          <p:cNvSpPr>
            <a:spLocks noGrp="1"/>
          </p:cNvSpPr>
          <p:nvPr>
            <p:ph type="dt" sz="half" idx="10"/>
          </p:nvPr>
        </p:nvSpPr>
        <p:spPr/>
        <p:txBody>
          <a:bodyPr/>
          <a:lstStyle/>
          <a:p>
            <a:fld id="{D88241F1-435F-4F29-9EC4-4C7716F31AA0}" type="datetime1">
              <a:rPr lang="en-GB" smtClean="0"/>
              <a:t>08/09/2023</a:t>
            </a:fld>
            <a:endParaRPr lang="en-GB"/>
          </a:p>
        </p:txBody>
      </p:sp>
      <p:sp>
        <p:nvSpPr>
          <p:cNvPr id="5" name="Footer Placeholder 4">
            <a:extLst>
              <a:ext uri="{FF2B5EF4-FFF2-40B4-BE49-F238E27FC236}">
                <a16:creationId xmlns:a16="http://schemas.microsoft.com/office/drawing/2014/main" id="{1BC03847-AEA9-08B9-1F8A-109A56DE6FC1}"/>
              </a:ext>
            </a:extLst>
          </p:cNvPr>
          <p:cNvSpPr>
            <a:spLocks noGrp="1"/>
          </p:cNvSpPr>
          <p:nvPr>
            <p:ph type="ftr" sz="quarter" idx="11"/>
          </p:nvPr>
        </p:nvSpPr>
        <p:spPr/>
        <p:txBody>
          <a:bodyPr/>
          <a:lstStyle/>
          <a:p>
            <a:r>
              <a:rPr lang="en-GB"/>
              <a:t>PSD13, Oxford Sept. 3-8, 2023                             F.Loddo INFN-Bari</a:t>
            </a:r>
          </a:p>
        </p:txBody>
      </p:sp>
      <p:sp>
        <p:nvSpPr>
          <p:cNvPr id="6" name="Slide Number Placeholder 5">
            <a:extLst>
              <a:ext uri="{FF2B5EF4-FFF2-40B4-BE49-F238E27FC236}">
                <a16:creationId xmlns:a16="http://schemas.microsoft.com/office/drawing/2014/main" id="{2C0F270F-23E6-6E1F-8918-5247F4425739}"/>
              </a:ext>
            </a:extLst>
          </p:cNvPr>
          <p:cNvSpPr>
            <a:spLocks noGrp="1"/>
          </p:cNvSpPr>
          <p:nvPr>
            <p:ph type="sldNum" sz="quarter" idx="12"/>
          </p:nvPr>
        </p:nvSpPr>
        <p:spPr/>
        <p:txBody>
          <a:bodyPr/>
          <a:lstStyle/>
          <a:p>
            <a:fld id="{17C1D577-B16F-47D8-AA3E-456F66A1EA45}" type="slidenum">
              <a:rPr lang="en-GB" smtClean="0"/>
              <a:t>‹#›</a:t>
            </a:fld>
            <a:endParaRPr lang="en-GB"/>
          </a:p>
        </p:txBody>
      </p:sp>
    </p:spTree>
    <p:extLst>
      <p:ext uri="{BB962C8B-B14F-4D97-AF65-F5344CB8AC3E}">
        <p14:creationId xmlns:p14="http://schemas.microsoft.com/office/powerpoint/2010/main" val="20818663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85F069A-79A4-B84D-948B-228736ABA0F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52CE605-AD75-E8F6-1FC2-7ACF112A49A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2D7409E-BBA0-102C-7DC4-C6C894BD85FB}"/>
              </a:ext>
            </a:extLst>
          </p:cNvPr>
          <p:cNvSpPr>
            <a:spLocks noGrp="1"/>
          </p:cNvSpPr>
          <p:nvPr>
            <p:ph type="dt" sz="half" idx="10"/>
          </p:nvPr>
        </p:nvSpPr>
        <p:spPr/>
        <p:txBody>
          <a:bodyPr/>
          <a:lstStyle/>
          <a:p>
            <a:fld id="{156391E1-85F0-49AB-AAC0-729CBCB8B6FA}" type="datetime1">
              <a:rPr lang="en-GB" smtClean="0"/>
              <a:t>08/09/2023</a:t>
            </a:fld>
            <a:endParaRPr lang="en-GB"/>
          </a:p>
        </p:txBody>
      </p:sp>
      <p:sp>
        <p:nvSpPr>
          <p:cNvPr id="5" name="Footer Placeholder 4">
            <a:extLst>
              <a:ext uri="{FF2B5EF4-FFF2-40B4-BE49-F238E27FC236}">
                <a16:creationId xmlns:a16="http://schemas.microsoft.com/office/drawing/2014/main" id="{4D509B62-73FB-5381-8BE4-1CE9F6D2D1C2}"/>
              </a:ext>
            </a:extLst>
          </p:cNvPr>
          <p:cNvSpPr>
            <a:spLocks noGrp="1"/>
          </p:cNvSpPr>
          <p:nvPr>
            <p:ph type="ftr" sz="quarter" idx="11"/>
          </p:nvPr>
        </p:nvSpPr>
        <p:spPr/>
        <p:txBody>
          <a:bodyPr/>
          <a:lstStyle/>
          <a:p>
            <a:r>
              <a:rPr lang="en-GB"/>
              <a:t>PSD13, Oxford Sept. 3-8, 2023                             F.Loddo INFN-Bari</a:t>
            </a:r>
          </a:p>
        </p:txBody>
      </p:sp>
      <p:sp>
        <p:nvSpPr>
          <p:cNvPr id="6" name="Slide Number Placeholder 5">
            <a:extLst>
              <a:ext uri="{FF2B5EF4-FFF2-40B4-BE49-F238E27FC236}">
                <a16:creationId xmlns:a16="http://schemas.microsoft.com/office/drawing/2014/main" id="{CF6AD875-5D15-695E-0B7B-6D5A88AEB422}"/>
              </a:ext>
            </a:extLst>
          </p:cNvPr>
          <p:cNvSpPr>
            <a:spLocks noGrp="1"/>
          </p:cNvSpPr>
          <p:nvPr>
            <p:ph type="sldNum" sz="quarter" idx="12"/>
          </p:nvPr>
        </p:nvSpPr>
        <p:spPr/>
        <p:txBody>
          <a:bodyPr/>
          <a:lstStyle/>
          <a:p>
            <a:fld id="{17C1D577-B16F-47D8-AA3E-456F66A1EA45}" type="slidenum">
              <a:rPr lang="en-GB" smtClean="0"/>
              <a:t>‹#›</a:t>
            </a:fld>
            <a:endParaRPr lang="en-GB"/>
          </a:p>
        </p:txBody>
      </p:sp>
    </p:spTree>
    <p:extLst>
      <p:ext uri="{BB962C8B-B14F-4D97-AF65-F5344CB8AC3E}">
        <p14:creationId xmlns:p14="http://schemas.microsoft.com/office/powerpoint/2010/main" val="13575970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FDE77E-0E5E-29CA-CBD8-AB84ADED02A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4F978FB-7B49-AA0B-032C-BB6D5D25A78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DD9D8D9-6C7F-D77B-7BA2-F9A938B3C2E0}"/>
              </a:ext>
            </a:extLst>
          </p:cNvPr>
          <p:cNvSpPr>
            <a:spLocks noGrp="1"/>
          </p:cNvSpPr>
          <p:nvPr>
            <p:ph type="dt" sz="half" idx="10"/>
          </p:nvPr>
        </p:nvSpPr>
        <p:spPr/>
        <p:txBody>
          <a:bodyPr/>
          <a:lstStyle/>
          <a:p>
            <a:fld id="{B84095AA-D692-4C0F-BD4F-3C8488F96605}" type="datetime1">
              <a:rPr lang="en-GB" smtClean="0"/>
              <a:t>08/09/2023</a:t>
            </a:fld>
            <a:endParaRPr lang="en-GB"/>
          </a:p>
        </p:txBody>
      </p:sp>
      <p:sp>
        <p:nvSpPr>
          <p:cNvPr id="5" name="Footer Placeholder 4">
            <a:extLst>
              <a:ext uri="{FF2B5EF4-FFF2-40B4-BE49-F238E27FC236}">
                <a16:creationId xmlns:a16="http://schemas.microsoft.com/office/drawing/2014/main" id="{F5C20E6F-DEF0-EF23-9BAD-10BDB4AF0F77}"/>
              </a:ext>
            </a:extLst>
          </p:cNvPr>
          <p:cNvSpPr>
            <a:spLocks noGrp="1"/>
          </p:cNvSpPr>
          <p:nvPr>
            <p:ph type="ftr" sz="quarter" idx="11"/>
          </p:nvPr>
        </p:nvSpPr>
        <p:spPr/>
        <p:txBody>
          <a:bodyPr/>
          <a:lstStyle/>
          <a:p>
            <a:r>
              <a:rPr lang="en-GB"/>
              <a:t>PSD13, Oxford Sept. 3-8, 2023                             F.Loddo INFN-Bari</a:t>
            </a:r>
          </a:p>
        </p:txBody>
      </p:sp>
      <p:sp>
        <p:nvSpPr>
          <p:cNvPr id="6" name="Slide Number Placeholder 5">
            <a:extLst>
              <a:ext uri="{FF2B5EF4-FFF2-40B4-BE49-F238E27FC236}">
                <a16:creationId xmlns:a16="http://schemas.microsoft.com/office/drawing/2014/main" id="{48FBFD80-0A83-54D3-3470-8A8C38A311FB}"/>
              </a:ext>
            </a:extLst>
          </p:cNvPr>
          <p:cNvSpPr>
            <a:spLocks noGrp="1"/>
          </p:cNvSpPr>
          <p:nvPr>
            <p:ph type="sldNum" sz="quarter" idx="12"/>
          </p:nvPr>
        </p:nvSpPr>
        <p:spPr/>
        <p:txBody>
          <a:bodyPr/>
          <a:lstStyle/>
          <a:p>
            <a:fld id="{17C1D577-B16F-47D8-AA3E-456F66A1EA45}" type="slidenum">
              <a:rPr lang="en-GB" smtClean="0"/>
              <a:t>‹#›</a:t>
            </a:fld>
            <a:endParaRPr lang="en-GB"/>
          </a:p>
        </p:txBody>
      </p:sp>
    </p:spTree>
    <p:extLst>
      <p:ext uri="{BB962C8B-B14F-4D97-AF65-F5344CB8AC3E}">
        <p14:creationId xmlns:p14="http://schemas.microsoft.com/office/powerpoint/2010/main" val="40587765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6686D-3D6B-12EA-D8CE-CF21864B3EF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3BBFAA4-BCB8-9864-AFF0-B524631EDA1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93D00F9-86B8-2D50-7415-998E6A779669}"/>
              </a:ext>
            </a:extLst>
          </p:cNvPr>
          <p:cNvSpPr>
            <a:spLocks noGrp="1"/>
          </p:cNvSpPr>
          <p:nvPr>
            <p:ph type="dt" sz="half" idx="10"/>
          </p:nvPr>
        </p:nvSpPr>
        <p:spPr/>
        <p:txBody>
          <a:bodyPr/>
          <a:lstStyle/>
          <a:p>
            <a:fld id="{6091E543-E35D-426B-9A02-47C80E86D5B0}" type="datetime1">
              <a:rPr lang="en-GB" smtClean="0"/>
              <a:t>08/09/2023</a:t>
            </a:fld>
            <a:endParaRPr lang="en-GB"/>
          </a:p>
        </p:txBody>
      </p:sp>
      <p:sp>
        <p:nvSpPr>
          <p:cNvPr id="5" name="Footer Placeholder 4">
            <a:extLst>
              <a:ext uri="{FF2B5EF4-FFF2-40B4-BE49-F238E27FC236}">
                <a16:creationId xmlns:a16="http://schemas.microsoft.com/office/drawing/2014/main" id="{C2E8AD6E-2412-959E-765C-07A99F8AD8FB}"/>
              </a:ext>
            </a:extLst>
          </p:cNvPr>
          <p:cNvSpPr>
            <a:spLocks noGrp="1"/>
          </p:cNvSpPr>
          <p:nvPr>
            <p:ph type="ftr" sz="quarter" idx="11"/>
          </p:nvPr>
        </p:nvSpPr>
        <p:spPr/>
        <p:txBody>
          <a:bodyPr/>
          <a:lstStyle/>
          <a:p>
            <a:r>
              <a:rPr lang="en-GB"/>
              <a:t>PSD13, Oxford Sept. 3-8, 2023                             F.Loddo INFN-Bari</a:t>
            </a:r>
          </a:p>
        </p:txBody>
      </p:sp>
      <p:sp>
        <p:nvSpPr>
          <p:cNvPr id="6" name="Slide Number Placeholder 5">
            <a:extLst>
              <a:ext uri="{FF2B5EF4-FFF2-40B4-BE49-F238E27FC236}">
                <a16:creationId xmlns:a16="http://schemas.microsoft.com/office/drawing/2014/main" id="{0B87BFD7-C1FB-8AB1-F683-8BDE20117BEA}"/>
              </a:ext>
            </a:extLst>
          </p:cNvPr>
          <p:cNvSpPr>
            <a:spLocks noGrp="1"/>
          </p:cNvSpPr>
          <p:nvPr>
            <p:ph type="sldNum" sz="quarter" idx="12"/>
          </p:nvPr>
        </p:nvSpPr>
        <p:spPr/>
        <p:txBody>
          <a:bodyPr/>
          <a:lstStyle/>
          <a:p>
            <a:fld id="{17C1D577-B16F-47D8-AA3E-456F66A1EA45}" type="slidenum">
              <a:rPr lang="en-GB" smtClean="0"/>
              <a:t>‹#›</a:t>
            </a:fld>
            <a:endParaRPr lang="en-GB"/>
          </a:p>
        </p:txBody>
      </p:sp>
    </p:spTree>
    <p:extLst>
      <p:ext uri="{BB962C8B-B14F-4D97-AF65-F5344CB8AC3E}">
        <p14:creationId xmlns:p14="http://schemas.microsoft.com/office/powerpoint/2010/main" val="9215245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E6F78-5A16-DD2B-B585-EA287B11F6B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801D116-7370-AA96-4B22-23862965691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D2F5B85-165E-BE7E-4603-BA1AC40D660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52291AF-6902-7C46-ACAD-83CE6561D269}"/>
              </a:ext>
            </a:extLst>
          </p:cNvPr>
          <p:cNvSpPr>
            <a:spLocks noGrp="1"/>
          </p:cNvSpPr>
          <p:nvPr>
            <p:ph type="dt" sz="half" idx="10"/>
          </p:nvPr>
        </p:nvSpPr>
        <p:spPr/>
        <p:txBody>
          <a:bodyPr/>
          <a:lstStyle/>
          <a:p>
            <a:fld id="{794D7614-BCA8-44D1-8057-D8B78613DBEB}" type="datetime1">
              <a:rPr lang="en-GB" smtClean="0"/>
              <a:t>08/09/2023</a:t>
            </a:fld>
            <a:endParaRPr lang="en-GB"/>
          </a:p>
        </p:txBody>
      </p:sp>
      <p:sp>
        <p:nvSpPr>
          <p:cNvPr id="6" name="Footer Placeholder 5">
            <a:extLst>
              <a:ext uri="{FF2B5EF4-FFF2-40B4-BE49-F238E27FC236}">
                <a16:creationId xmlns:a16="http://schemas.microsoft.com/office/drawing/2014/main" id="{1AE84C67-1F4C-0EAD-FBF1-44D830150105}"/>
              </a:ext>
            </a:extLst>
          </p:cNvPr>
          <p:cNvSpPr>
            <a:spLocks noGrp="1"/>
          </p:cNvSpPr>
          <p:nvPr>
            <p:ph type="ftr" sz="quarter" idx="11"/>
          </p:nvPr>
        </p:nvSpPr>
        <p:spPr/>
        <p:txBody>
          <a:bodyPr/>
          <a:lstStyle/>
          <a:p>
            <a:r>
              <a:rPr lang="en-GB"/>
              <a:t>PSD13, Oxford Sept. 3-8, 2023                             F.Loddo INFN-Bari</a:t>
            </a:r>
          </a:p>
        </p:txBody>
      </p:sp>
      <p:sp>
        <p:nvSpPr>
          <p:cNvPr id="7" name="Slide Number Placeholder 6">
            <a:extLst>
              <a:ext uri="{FF2B5EF4-FFF2-40B4-BE49-F238E27FC236}">
                <a16:creationId xmlns:a16="http://schemas.microsoft.com/office/drawing/2014/main" id="{DE68343D-A8D9-EB1E-3CD4-CB94A95538DB}"/>
              </a:ext>
            </a:extLst>
          </p:cNvPr>
          <p:cNvSpPr>
            <a:spLocks noGrp="1"/>
          </p:cNvSpPr>
          <p:nvPr>
            <p:ph type="sldNum" sz="quarter" idx="12"/>
          </p:nvPr>
        </p:nvSpPr>
        <p:spPr/>
        <p:txBody>
          <a:bodyPr/>
          <a:lstStyle/>
          <a:p>
            <a:fld id="{17C1D577-B16F-47D8-AA3E-456F66A1EA45}" type="slidenum">
              <a:rPr lang="en-GB" smtClean="0"/>
              <a:t>‹#›</a:t>
            </a:fld>
            <a:endParaRPr lang="en-GB"/>
          </a:p>
        </p:txBody>
      </p:sp>
    </p:spTree>
    <p:extLst>
      <p:ext uri="{BB962C8B-B14F-4D97-AF65-F5344CB8AC3E}">
        <p14:creationId xmlns:p14="http://schemas.microsoft.com/office/powerpoint/2010/main" val="41183618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E0C7C-09D3-152E-5C19-2A3AA0DE51D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854485A-C6AA-A2FC-B3F3-58A9CDD3CC0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E556C9C-CBB3-7D10-CC10-BB0473AECB9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6DECF70-632D-7608-2C17-1E9789C1F8D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8CBAD4C-E5A8-AE86-FC4A-5BCBA62A513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879A80C-A3D8-7E64-4A72-BA9AE4123D8C}"/>
              </a:ext>
            </a:extLst>
          </p:cNvPr>
          <p:cNvSpPr>
            <a:spLocks noGrp="1"/>
          </p:cNvSpPr>
          <p:nvPr>
            <p:ph type="dt" sz="half" idx="10"/>
          </p:nvPr>
        </p:nvSpPr>
        <p:spPr/>
        <p:txBody>
          <a:bodyPr/>
          <a:lstStyle/>
          <a:p>
            <a:fld id="{50269291-28AD-4F71-A227-8D7AE07B39A3}" type="datetime1">
              <a:rPr lang="en-GB" smtClean="0"/>
              <a:t>08/09/2023</a:t>
            </a:fld>
            <a:endParaRPr lang="en-GB"/>
          </a:p>
        </p:txBody>
      </p:sp>
      <p:sp>
        <p:nvSpPr>
          <p:cNvPr id="8" name="Footer Placeholder 7">
            <a:extLst>
              <a:ext uri="{FF2B5EF4-FFF2-40B4-BE49-F238E27FC236}">
                <a16:creationId xmlns:a16="http://schemas.microsoft.com/office/drawing/2014/main" id="{F7477CCB-2C01-5E1B-E490-FF5F3882FB87}"/>
              </a:ext>
            </a:extLst>
          </p:cNvPr>
          <p:cNvSpPr>
            <a:spLocks noGrp="1"/>
          </p:cNvSpPr>
          <p:nvPr>
            <p:ph type="ftr" sz="quarter" idx="11"/>
          </p:nvPr>
        </p:nvSpPr>
        <p:spPr/>
        <p:txBody>
          <a:bodyPr/>
          <a:lstStyle/>
          <a:p>
            <a:r>
              <a:rPr lang="en-GB"/>
              <a:t>PSD13, Oxford Sept. 3-8, 2023                             F.Loddo INFN-Bari</a:t>
            </a:r>
          </a:p>
        </p:txBody>
      </p:sp>
      <p:sp>
        <p:nvSpPr>
          <p:cNvPr id="9" name="Slide Number Placeholder 8">
            <a:extLst>
              <a:ext uri="{FF2B5EF4-FFF2-40B4-BE49-F238E27FC236}">
                <a16:creationId xmlns:a16="http://schemas.microsoft.com/office/drawing/2014/main" id="{E7004EB1-EECD-5265-1531-372BBBDC9E2E}"/>
              </a:ext>
            </a:extLst>
          </p:cNvPr>
          <p:cNvSpPr>
            <a:spLocks noGrp="1"/>
          </p:cNvSpPr>
          <p:nvPr>
            <p:ph type="sldNum" sz="quarter" idx="12"/>
          </p:nvPr>
        </p:nvSpPr>
        <p:spPr/>
        <p:txBody>
          <a:bodyPr/>
          <a:lstStyle/>
          <a:p>
            <a:fld id="{17C1D577-B16F-47D8-AA3E-456F66A1EA45}" type="slidenum">
              <a:rPr lang="en-GB" smtClean="0"/>
              <a:t>‹#›</a:t>
            </a:fld>
            <a:endParaRPr lang="en-GB"/>
          </a:p>
        </p:txBody>
      </p:sp>
    </p:spTree>
    <p:extLst>
      <p:ext uri="{BB962C8B-B14F-4D97-AF65-F5344CB8AC3E}">
        <p14:creationId xmlns:p14="http://schemas.microsoft.com/office/powerpoint/2010/main" val="24950963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3D696-8F2A-5429-DB86-25E65BBA196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C21C466-A1DE-EB82-3CB9-48C25B35D9A4}"/>
              </a:ext>
            </a:extLst>
          </p:cNvPr>
          <p:cNvSpPr>
            <a:spLocks noGrp="1"/>
          </p:cNvSpPr>
          <p:nvPr>
            <p:ph type="dt" sz="half" idx="10"/>
          </p:nvPr>
        </p:nvSpPr>
        <p:spPr/>
        <p:txBody>
          <a:bodyPr/>
          <a:lstStyle/>
          <a:p>
            <a:fld id="{9891020A-E9C6-486C-B755-4C67FE8F8FC4}" type="datetime1">
              <a:rPr lang="en-GB" smtClean="0"/>
              <a:t>08/09/2023</a:t>
            </a:fld>
            <a:endParaRPr lang="en-GB"/>
          </a:p>
        </p:txBody>
      </p:sp>
      <p:sp>
        <p:nvSpPr>
          <p:cNvPr id="4" name="Footer Placeholder 3">
            <a:extLst>
              <a:ext uri="{FF2B5EF4-FFF2-40B4-BE49-F238E27FC236}">
                <a16:creationId xmlns:a16="http://schemas.microsoft.com/office/drawing/2014/main" id="{D1F7380F-6D27-4B3A-3EB5-6AC253CE8E87}"/>
              </a:ext>
            </a:extLst>
          </p:cNvPr>
          <p:cNvSpPr>
            <a:spLocks noGrp="1"/>
          </p:cNvSpPr>
          <p:nvPr>
            <p:ph type="ftr" sz="quarter" idx="11"/>
          </p:nvPr>
        </p:nvSpPr>
        <p:spPr/>
        <p:txBody>
          <a:bodyPr/>
          <a:lstStyle/>
          <a:p>
            <a:r>
              <a:rPr lang="en-GB"/>
              <a:t>PSD13, Oxford Sept. 3-8, 2023                             F.Loddo INFN-Bari</a:t>
            </a:r>
          </a:p>
        </p:txBody>
      </p:sp>
      <p:sp>
        <p:nvSpPr>
          <p:cNvPr id="5" name="Slide Number Placeholder 4">
            <a:extLst>
              <a:ext uri="{FF2B5EF4-FFF2-40B4-BE49-F238E27FC236}">
                <a16:creationId xmlns:a16="http://schemas.microsoft.com/office/drawing/2014/main" id="{4B1434A3-6844-F08A-0108-5BDBBD354CD8}"/>
              </a:ext>
            </a:extLst>
          </p:cNvPr>
          <p:cNvSpPr>
            <a:spLocks noGrp="1"/>
          </p:cNvSpPr>
          <p:nvPr>
            <p:ph type="sldNum" sz="quarter" idx="12"/>
          </p:nvPr>
        </p:nvSpPr>
        <p:spPr/>
        <p:txBody>
          <a:bodyPr/>
          <a:lstStyle/>
          <a:p>
            <a:fld id="{17C1D577-B16F-47D8-AA3E-456F66A1EA45}" type="slidenum">
              <a:rPr lang="en-GB" smtClean="0"/>
              <a:t>‹#›</a:t>
            </a:fld>
            <a:endParaRPr lang="en-GB"/>
          </a:p>
        </p:txBody>
      </p:sp>
    </p:spTree>
    <p:extLst>
      <p:ext uri="{BB962C8B-B14F-4D97-AF65-F5344CB8AC3E}">
        <p14:creationId xmlns:p14="http://schemas.microsoft.com/office/powerpoint/2010/main" val="3097530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F23C1C7-014B-05F0-754F-104F49FF580D}"/>
              </a:ext>
            </a:extLst>
          </p:cNvPr>
          <p:cNvSpPr>
            <a:spLocks noGrp="1"/>
          </p:cNvSpPr>
          <p:nvPr>
            <p:ph type="dt" sz="half" idx="10"/>
          </p:nvPr>
        </p:nvSpPr>
        <p:spPr/>
        <p:txBody>
          <a:bodyPr/>
          <a:lstStyle/>
          <a:p>
            <a:fld id="{3D936442-9408-4C3A-AE69-DEC560B650A8}" type="datetime1">
              <a:rPr lang="en-GB" smtClean="0"/>
              <a:t>08/09/2023</a:t>
            </a:fld>
            <a:endParaRPr lang="en-GB"/>
          </a:p>
        </p:txBody>
      </p:sp>
      <p:sp>
        <p:nvSpPr>
          <p:cNvPr id="3" name="Footer Placeholder 2">
            <a:extLst>
              <a:ext uri="{FF2B5EF4-FFF2-40B4-BE49-F238E27FC236}">
                <a16:creationId xmlns:a16="http://schemas.microsoft.com/office/drawing/2014/main" id="{CD674A72-A2CA-4607-3DAE-E7477533B9DE}"/>
              </a:ext>
            </a:extLst>
          </p:cNvPr>
          <p:cNvSpPr>
            <a:spLocks noGrp="1"/>
          </p:cNvSpPr>
          <p:nvPr>
            <p:ph type="ftr" sz="quarter" idx="11"/>
          </p:nvPr>
        </p:nvSpPr>
        <p:spPr/>
        <p:txBody>
          <a:bodyPr/>
          <a:lstStyle/>
          <a:p>
            <a:r>
              <a:rPr lang="en-GB"/>
              <a:t>PSD13, Oxford Sept. 3-8, 2023                             F.Loddo INFN-Bari</a:t>
            </a:r>
          </a:p>
        </p:txBody>
      </p:sp>
      <p:sp>
        <p:nvSpPr>
          <p:cNvPr id="4" name="Slide Number Placeholder 3">
            <a:extLst>
              <a:ext uri="{FF2B5EF4-FFF2-40B4-BE49-F238E27FC236}">
                <a16:creationId xmlns:a16="http://schemas.microsoft.com/office/drawing/2014/main" id="{BA42B590-11D7-2363-ED5F-7E2733F300CA}"/>
              </a:ext>
            </a:extLst>
          </p:cNvPr>
          <p:cNvSpPr>
            <a:spLocks noGrp="1"/>
          </p:cNvSpPr>
          <p:nvPr>
            <p:ph type="sldNum" sz="quarter" idx="12"/>
          </p:nvPr>
        </p:nvSpPr>
        <p:spPr/>
        <p:txBody>
          <a:bodyPr/>
          <a:lstStyle/>
          <a:p>
            <a:fld id="{17C1D577-B16F-47D8-AA3E-456F66A1EA45}" type="slidenum">
              <a:rPr lang="en-GB" smtClean="0"/>
              <a:t>‹#›</a:t>
            </a:fld>
            <a:endParaRPr lang="en-GB"/>
          </a:p>
        </p:txBody>
      </p:sp>
    </p:spTree>
    <p:extLst>
      <p:ext uri="{BB962C8B-B14F-4D97-AF65-F5344CB8AC3E}">
        <p14:creationId xmlns:p14="http://schemas.microsoft.com/office/powerpoint/2010/main" val="1379951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8186BC-3D1B-77F7-35DD-15015F45FD3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CC19E42-5110-5DBD-DFE9-A94BF8C8B76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F76DB78-BFE1-055E-2B6A-CEFA251275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B2E96E6-202A-CA12-ECE3-807E2BBBA792}"/>
              </a:ext>
            </a:extLst>
          </p:cNvPr>
          <p:cNvSpPr>
            <a:spLocks noGrp="1"/>
          </p:cNvSpPr>
          <p:nvPr>
            <p:ph type="dt" sz="half" idx="10"/>
          </p:nvPr>
        </p:nvSpPr>
        <p:spPr/>
        <p:txBody>
          <a:bodyPr/>
          <a:lstStyle/>
          <a:p>
            <a:fld id="{F138BFE9-2728-4BF4-8620-388501686E65}" type="datetime1">
              <a:rPr lang="en-GB" smtClean="0"/>
              <a:t>08/09/2023</a:t>
            </a:fld>
            <a:endParaRPr lang="en-GB"/>
          </a:p>
        </p:txBody>
      </p:sp>
      <p:sp>
        <p:nvSpPr>
          <p:cNvPr id="6" name="Footer Placeholder 5">
            <a:extLst>
              <a:ext uri="{FF2B5EF4-FFF2-40B4-BE49-F238E27FC236}">
                <a16:creationId xmlns:a16="http://schemas.microsoft.com/office/drawing/2014/main" id="{B395820C-5D38-589C-ED6F-2D6C301F2B74}"/>
              </a:ext>
            </a:extLst>
          </p:cNvPr>
          <p:cNvSpPr>
            <a:spLocks noGrp="1"/>
          </p:cNvSpPr>
          <p:nvPr>
            <p:ph type="ftr" sz="quarter" idx="11"/>
          </p:nvPr>
        </p:nvSpPr>
        <p:spPr/>
        <p:txBody>
          <a:bodyPr/>
          <a:lstStyle/>
          <a:p>
            <a:r>
              <a:rPr lang="en-GB"/>
              <a:t>PSD13, Oxford Sept. 3-8, 2023                             F.Loddo INFN-Bari</a:t>
            </a:r>
          </a:p>
        </p:txBody>
      </p:sp>
      <p:sp>
        <p:nvSpPr>
          <p:cNvPr id="7" name="Slide Number Placeholder 6">
            <a:extLst>
              <a:ext uri="{FF2B5EF4-FFF2-40B4-BE49-F238E27FC236}">
                <a16:creationId xmlns:a16="http://schemas.microsoft.com/office/drawing/2014/main" id="{3F3539D9-B261-1C8B-2A0C-74B67B30BBEB}"/>
              </a:ext>
            </a:extLst>
          </p:cNvPr>
          <p:cNvSpPr>
            <a:spLocks noGrp="1"/>
          </p:cNvSpPr>
          <p:nvPr>
            <p:ph type="sldNum" sz="quarter" idx="12"/>
          </p:nvPr>
        </p:nvSpPr>
        <p:spPr/>
        <p:txBody>
          <a:bodyPr/>
          <a:lstStyle/>
          <a:p>
            <a:fld id="{17C1D577-B16F-47D8-AA3E-456F66A1EA45}" type="slidenum">
              <a:rPr lang="en-GB" smtClean="0"/>
              <a:t>‹#›</a:t>
            </a:fld>
            <a:endParaRPr lang="en-GB"/>
          </a:p>
        </p:txBody>
      </p:sp>
    </p:spTree>
    <p:extLst>
      <p:ext uri="{BB962C8B-B14F-4D97-AF65-F5344CB8AC3E}">
        <p14:creationId xmlns:p14="http://schemas.microsoft.com/office/powerpoint/2010/main" val="781834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31CF11-5ACD-E4D0-B2AE-3DF29B02AC6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DB905E4-9656-A20E-8619-EDB84D152A6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2E95A7B-CF0C-3743-D5C0-896B0B2595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553F321-7179-8F01-DD53-6F5DFBD98086}"/>
              </a:ext>
            </a:extLst>
          </p:cNvPr>
          <p:cNvSpPr>
            <a:spLocks noGrp="1"/>
          </p:cNvSpPr>
          <p:nvPr>
            <p:ph type="dt" sz="half" idx="10"/>
          </p:nvPr>
        </p:nvSpPr>
        <p:spPr/>
        <p:txBody>
          <a:bodyPr/>
          <a:lstStyle/>
          <a:p>
            <a:fld id="{A33C9256-8562-45B7-AF19-8461F1E3A747}" type="datetime1">
              <a:rPr lang="en-GB" smtClean="0"/>
              <a:t>08/09/2023</a:t>
            </a:fld>
            <a:endParaRPr lang="en-GB"/>
          </a:p>
        </p:txBody>
      </p:sp>
      <p:sp>
        <p:nvSpPr>
          <p:cNvPr id="6" name="Footer Placeholder 5">
            <a:extLst>
              <a:ext uri="{FF2B5EF4-FFF2-40B4-BE49-F238E27FC236}">
                <a16:creationId xmlns:a16="http://schemas.microsoft.com/office/drawing/2014/main" id="{DF573B05-1A06-3570-2F89-360A4F414BEF}"/>
              </a:ext>
            </a:extLst>
          </p:cNvPr>
          <p:cNvSpPr>
            <a:spLocks noGrp="1"/>
          </p:cNvSpPr>
          <p:nvPr>
            <p:ph type="ftr" sz="quarter" idx="11"/>
          </p:nvPr>
        </p:nvSpPr>
        <p:spPr/>
        <p:txBody>
          <a:bodyPr/>
          <a:lstStyle/>
          <a:p>
            <a:r>
              <a:rPr lang="en-GB"/>
              <a:t>PSD13, Oxford Sept. 3-8, 2023                             F.Loddo INFN-Bari</a:t>
            </a:r>
          </a:p>
        </p:txBody>
      </p:sp>
      <p:sp>
        <p:nvSpPr>
          <p:cNvPr id="7" name="Slide Number Placeholder 6">
            <a:extLst>
              <a:ext uri="{FF2B5EF4-FFF2-40B4-BE49-F238E27FC236}">
                <a16:creationId xmlns:a16="http://schemas.microsoft.com/office/drawing/2014/main" id="{0D8F53B0-81EE-854A-007B-D205459B3FD7}"/>
              </a:ext>
            </a:extLst>
          </p:cNvPr>
          <p:cNvSpPr>
            <a:spLocks noGrp="1"/>
          </p:cNvSpPr>
          <p:nvPr>
            <p:ph type="sldNum" sz="quarter" idx="12"/>
          </p:nvPr>
        </p:nvSpPr>
        <p:spPr/>
        <p:txBody>
          <a:bodyPr/>
          <a:lstStyle/>
          <a:p>
            <a:fld id="{17C1D577-B16F-47D8-AA3E-456F66A1EA45}" type="slidenum">
              <a:rPr lang="en-GB" smtClean="0"/>
              <a:t>‹#›</a:t>
            </a:fld>
            <a:endParaRPr lang="en-GB"/>
          </a:p>
        </p:txBody>
      </p:sp>
    </p:spTree>
    <p:extLst>
      <p:ext uri="{BB962C8B-B14F-4D97-AF65-F5344CB8AC3E}">
        <p14:creationId xmlns:p14="http://schemas.microsoft.com/office/powerpoint/2010/main" val="2511842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6A1319-F694-501F-4666-D7B09283A4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9398E29-AD76-5D58-B937-98F74D2035D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E0B8178-FB73-E7F1-F0E7-CE164392EC2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7AAD91-42A9-4AEE-B468-E230F1FF4D69}" type="datetime1">
              <a:rPr lang="en-GB" smtClean="0"/>
              <a:t>08/09/2023</a:t>
            </a:fld>
            <a:endParaRPr lang="en-GB"/>
          </a:p>
        </p:txBody>
      </p:sp>
      <p:sp>
        <p:nvSpPr>
          <p:cNvPr id="5" name="Footer Placeholder 4">
            <a:extLst>
              <a:ext uri="{FF2B5EF4-FFF2-40B4-BE49-F238E27FC236}">
                <a16:creationId xmlns:a16="http://schemas.microsoft.com/office/drawing/2014/main" id="{57849408-BC0A-7769-D566-3B23BB8FF1E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PSD13, Oxford Sept. 3-8, 2023                             F.Loddo INFN-Bari</a:t>
            </a:r>
          </a:p>
        </p:txBody>
      </p:sp>
      <p:sp>
        <p:nvSpPr>
          <p:cNvPr id="6" name="Slide Number Placeholder 5">
            <a:extLst>
              <a:ext uri="{FF2B5EF4-FFF2-40B4-BE49-F238E27FC236}">
                <a16:creationId xmlns:a16="http://schemas.microsoft.com/office/drawing/2014/main" id="{52637436-016A-1907-8E7E-B332CFA0F99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C1D577-B16F-47D8-AA3E-456F66A1EA45}" type="slidenum">
              <a:rPr lang="en-GB" smtClean="0"/>
              <a:t>‹#›</a:t>
            </a:fld>
            <a:endParaRPr lang="en-GB"/>
          </a:p>
        </p:txBody>
      </p:sp>
      <p:pic>
        <p:nvPicPr>
          <p:cNvPr id="7" name="Immagine 5">
            <a:extLst>
              <a:ext uri="{FF2B5EF4-FFF2-40B4-BE49-F238E27FC236}">
                <a16:creationId xmlns:a16="http://schemas.microsoft.com/office/drawing/2014/main" id="{B649F8A6-B181-BB98-B80E-ADA07E35ADF5}"/>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1475146" y="0"/>
            <a:ext cx="731092" cy="427597"/>
          </a:xfrm>
          <a:prstGeom prst="rect">
            <a:avLst/>
          </a:prstGeom>
        </p:spPr>
      </p:pic>
      <p:pic>
        <p:nvPicPr>
          <p:cNvPr id="8" name="Picture 7" descr="Logo, icon&#10;&#10;Description automatically generated">
            <a:extLst>
              <a:ext uri="{FF2B5EF4-FFF2-40B4-BE49-F238E27FC236}">
                <a16:creationId xmlns:a16="http://schemas.microsoft.com/office/drawing/2014/main" id="{40A987D9-1BD8-D15C-3569-D720555EF2D1}"/>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1054631" y="-10542"/>
            <a:ext cx="434654" cy="427598"/>
          </a:xfrm>
          <a:prstGeom prst="rect">
            <a:avLst/>
          </a:prstGeom>
        </p:spPr>
      </p:pic>
    </p:spTree>
    <p:extLst>
      <p:ext uri="{BB962C8B-B14F-4D97-AF65-F5344CB8AC3E}">
        <p14:creationId xmlns:p14="http://schemas.microsoft.com/office/powerpoint/2010/main" val="22830091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8.jpg"/><Relationship Id="rId5" Type="http://schemas.openxmlformats.org/officeDocument/2006/relationships/image" Target="../media/image27.png"/><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1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20.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45.png"/></Relationships>
</file>

<file path=ppt/slides/_rels/slide2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9.png"/></Relationships>
</file>

<file path=ppt/slides/_rels/slide2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2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2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5" Type="http://schemas.openxmlformats.org/officeDocument/2006/relationships/image" Target="../media/image62.png"/><Relationship Id="rId4" Type="http://schemas.openxmlformats.org/officeDocument/2006/relationships/image" Target="../media/image61.png"/></Relationships>
</file>

<file path=ppt/slides/_rels/slide2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hyperlink" Target="https://cds.cern.ch/record/2663161" TargetMode="External"/><Relationship Id="rId2" Type="http://schemas.openxmlformats.org/officeDocument/2006/relationships/hyperlink" Target="https://cds.cern.ch/record/2665301"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emf"/><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E2AF84-04F0-5383-D267-9FEB203DCE46}"/>
              </a:ext>
            </a:extLst>
          </p:cNvPr>
          <p:cNvSpPr>
            <a:spLocks noGrp="1"/>
          </p:cNvSpPr>
          <p:nvPr>
            <p:ph type="ctrTitle"/>
          </p:nvPr>
        </p:nvSpPr>
        <p:spPr/>
        <p:txBody>
          <a:bodyPr>
            <a:normAutofit/>
          </a:bodyPr>
          <a:lstStyle/>
          <a:p>
            <a:r>
              <a:rPr lang="en-GB" sz="4000" b="1" dirty="0">
                <a:effectLst/>
                <a:latin typeface="Calibri" panose="020F0502020204030204" pitchFamily="34" charset="0"/>
                <a:ea typeface="Calibri" panose="020F0502020204030204" pitchFamily="34" charset="0"/>
                <a:cs typeface="Times New Roman" panose="02020603050405020304" pitchFamily="18" charset="0"/>
              </a:rPr>
              <a:t>RD53 pixel chips for the ATLAS and CMS Phase-2 upgrades at HL-LHC</a:t>
            </a:r>
            <a:endParaRPr lang="en-GB" sz="4000" dirty="0"/>
          </a:p>
        </p:txBody>
      </p:sp>
      <p:sp>
        <p:nvSpPr>
          <p:cNvPr id="3" name="Subtitle 2">
            <a:extLst>
              <a:ext uri="{FF2B5EF4-FFF2-40B4-BE49-F238E27FC236}">
                <a16:creationId xmlns:a16="http://schemas.microsoft.com/office/drawing/2014/main" id="{3F6F5C2E-ED18-FF4C-386F-D7F0FF9F8D5F}"/>
              </a:ext>
            </a:extLst>
          </p:cNvPr>
          <p:cNvSpPr>
            <a:spLocks noGrp="1"/>
          </p:cNvSpPr>
          <p:nvPr>
            <p:ph type="subTitle" idx="1"/>
          </p:nvPr>
        </p:nvSpPr>
        <p:spPr/>
        <p:txBody>
          <a:bodyPr/>
          <a:lstStyle/>
          <a:p>
            <a:r>
              <a:rPr lang="en-US" i="1" dirty="0"/>
              <a:t>Flavio Loddo - I.N.F.N. Bari</a:t>
            </a:r>
          </a:p>
          <a:p>
            <a:r>
              <a:rPr lang="en-US" i="1" dirty="0"/>
              <a:t>on behalf of the RD53 Collaboration</a:t>
            </a:r>
          </a:p>
          <a:p>
            <a:endParaRPr lang="en-GB" dirty="0"/>
          </a:p>
        </p:txBody>
      </p:sp>
    </p:spTree>
    <p:extLst>
      <p:ext uri="{BB962C8B-B14F-4D97-AF65-F5344CB8AC3E}">
        <p14:creationId xmlns:p14="http://schemas.microsoft.com/office/powerpoint/2010/main" val="31214334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BABCD-6DE9-4004-EFCD-31D72782A26A}"/>
              </a:ext>
            </a:extLst>
          </p:cNvPr>
          <p:cNvSpPr>
            <a:spLocks noGrp="1"/>
          </p:cNvSpPr>
          <p:nvPr>
            <p:ph type="title"/>
          </p:nvPr>
        </p:nvSpPr>
        <p:spPr>
          <a:xfrm>
            <a:off x="997584" y="-25411"/>
            <a:ext cx="7713688" cy="624226"/>
          </a:xfrm>
        </p:spPr>
        <p:txBody>
          <a:bodyPr/>
          <a:lstStyle/>
          <a:p>
            <a:pPr algn="ctr"/>
            <a:r>
              <a:rPr lang="en-US" sz="2800" b="1" i="1" dirty="0">
                <a:solidFill>
                  <a:schemeClr val="accent1">
                    <a:lumMod val="75000"/>
                  </a:schemeClr>
                </a:solidFill>
                <a:latin typeface="Calibri" panose="020F0502020204030204" pitchFamily="34" charset="0"/>
                <a:cs typeface="Calibri" panose="020F0502020204030204" pitchFamily="34" charset="0"/>
              </a:rPr>
              <a:t>Linear Front-End (CMS)</a:t>
            </a:r>
            <a:endParaRPr lang="en-GB" b="1" dirty="0"/>
          </a:p>
        </p:txBody>
      </p:sp>
      <p:sp>
        <p:nvSpPr>
          <p:cNvPr id="4" name="Footer Placeholder 3">
            <a:extLst>
              <a:ext uri="{FF2B5EF4-FFF2-40B4-BE49-F238E27FC236}">
                <a16:creationId xmlns:a16="http://schemas.microsoft.com/office/drawing/2014/main" id="{D25D83CF-F6D3-3364-389A-D44FEE613FE2}"/>
              </a:ext>
            </a:extLst>
          </p:cNvPr>
          <p:cNvSpPr>
            <a:spLocks noGrp="1"/>
          </p:cNvSpPr>
          <p:nvPr>
            <p:ph type="ftr" sz="quarter" idx="11"/>
          </p:nvPr>
        </p:nvSpPr>
        <p:spPr>
          <a:xfrm>
            <a:off x="0" y="6492874"/>
            <a:ext cx="8153400" cy="365125"/>
          </a:xfrm>
        </p:spPr>
        <p:txBody>
          <a:bodyPr/>
          <a:lstStyle/>
          <a:p>
            <a:pPr algn="l"/>
            <a:r>
              <a:rPr lang="en-GB" dirty="0"/>
              <a:t>PSD13, Oxford Sept. 3-8, 2023                             </a:t>
            </a:r>
            <a:r>
              <a:rPr lang="en-GB" dirty="0" err="1"/>
              <a:t>F.Loddo</a:t>
            </a:r>
            <a:r>
              <a:rPr lang="en-GB" dirty="0"/>
              <a:t> INFN-Bari</a:t>
            </a:r>
          </a:p>
        </p:txBody>
      </p:sp>
      <p:sp>
        <p:nvSpPr>
          <p:cNvPr id="5" name="Slide Number Placeholder 4">
            <a:extLst>
              <a:ext uri="{FF2B5EF4-FFF2-40B4-BE49-F238E27FC236}">
                <a16:creationId xmlns:a16="http://schemas.microsoft.com/office/drawing/2014/main" id="{39441B85-B362-BC8F-3760-7B717B0655D1}"/>
              </a:ext>
            </a:extLst>
          </p:cNvPr>
          <p:cNvSpPr>
            <a:spLocks noGrp="1"/>
          </p:cNvSpPr>
          <p:nvPr>
            <p:ph type="sldNum" sz="quarter" idx="12"/>
          </p:nvPr>
        </p:nvSpPr>
        <p:spPr>
          <a:xfrm>
            <a:off x="9448800" y="6492875"/>
            <a:ext cx="2743200" cy="365125"/>
          </a:xfrm>
        </p:spPr>
        <p:txBody>
          <a:bodyPr/>
          <a:lstStyle/>
          <a:p>
            <a:fld id="{17C1D577-B16F-47D8-AA3E-456F66A1EA45}" type="slidenum">
              <a:rPr lang="en-GB" smtClean="0"/>
              <a:t>10</a:t>
            </a:fld>
            <a:endParaRPr lang="en-GB" dirty="0"/>
          </a:p>
        </p:txBody>
      </p:sp>
      <p:sp>
        <p:nvSpPr>
          <p:cNvPr id="3" name="Text Box 14">
            <a:extLst>
              <a:ext uri="{FF2B5EF4-FFF2-40B4-BE49-F238E27FC236}">
                <a16:creationId xmlns:a16="http://schemas.microsoft.com/office/drawing/2014/main" id="{52878237-2B44-759D-6362-3A266EBF5031}"/>
              </a:ext>
            </a:extLst>
          </p:cNvPr>
          <p:cNvSpPr txBox="1">
            <a:spLocks noChangeArrowheads="1"/>
          </p:cNvSpPr>
          <p:nvPr/>
        </p:nvSpPr>
        <p:spPr bwMode="auto">
          <a:xfrm>
            <a:off x="96668" y="710976"/>
            <a:ext cx="4941884" cy="2092881"/>
          </a:xfrm>
          <a:prstGeom prst="rect">
            <a:avLst/>
          </a:prstGeom>
          <a:solidFill>
            <a:schemeClr val="accent1">
              <a:lumMod val="20000"/>
              <a:lumOff val="80000"/>
            </a:schemeClr>
          </a:solidFill>
          <a:ln>
            <a:noFill/>
          </a:ln>
        </p:spPr>
        <p:txBody>
          <a:bodyPr wrap="square">
            <a:spAutoFit/>
          </a:bodyPr>
          <a:lstStyle>
            <a:defPPr>
              <a:defRPr lang="it-IT"/>
            </a:defPPr>
            <a:lvl1pPr algn="l" rtl="0" eaLnBrk="0" fontAlgn="base" hangingPunct="0">
              <a:spcBef>
                <a:spcPct val="0"/>
              </a:spcBef>
              <a:spcAft>
                <a:spcPct val="0"/>
              </a:spcAft>
              <a:defRPr sz="1600" i="1" u="sng" kern="1200">
                <a:solidFill>
                  <a:schemeClr val="bg1"/>
                </a:solidFill>
                <a:latin typeface="Verdana" panose="020B060403050404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1600" i="1" u="sng" kern="1200">
                <a:solidFill>
                  <a:schemeClr val="bg1"/>
                </a:solidFill>
                <a:latin typeface="Verdana" panose="020B060403050404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1600" i="1" u="sng" kern="1200">
                <a:solidFill>
                  <a:schemeClr val="bg1"/>
                </a:solidFill>
                <a:latin typeface="Verdana" panose="020B060403050404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1600" i="1" u="sng" kern="1200">
                <a:solidFill>
                  <a:schemeClr val="bg1"/>
                </a:solidFill>
                <a:latin typeface="Verdana" panose="020B060403050404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1600" i="1" u="sng" kern="1200">
                <a:solidFill>
                  <a:schemeClr val="bg1"/>
                </a:solidFill>
                <a:latin typeface="Verdana" panose="020B0604030504040204" pitchFamily="34" charset="0"/>
                <a:ea typeface="ＭＳ Ｐゴシック" panose="020B0600070205080204" pitchFamily="34" charset="-128"/>
                <a:cs typeface="+mn-cs"/>
              </a:defRPr>
            </a:lvl5pPr>
            <a:lvl6pPr marL="2286000" algn="l" defTabSz="914400" rtl="0" eaLnBrk="1" latinLnBrk="0" hangingPunct="1">
              <a:defRPr sz="1600" i="1" u="sng" kern="1200">
                <a:solidFill>
                  <a:schemeClr val="bg1"/>
                </a:solidFill>
                <a:latin typeface="Verdana" panose="020B0604030504040204" pitchFamily="34" charset="0"/>
                <a:ea typeface="ＭＳ Ｐゴシック" panose="020B0600070205080204" pitchFamily="34" charset="-128"/>
                <a:cs typeface="+mn-cs"/>
              </a:defRPr>
            </a:lvl6pPr>
            <a:lvl7pPr marL="2743200" algn="l" defTabSz="914400" rtl="0" eaLnBrk="1" latinLnBrk="0" hangingPunct="1">
              <a:defRPr sz="1600" i="1" u="sng" kern="1200">
                <a:solidFill>
                  <a:schemeClr val="bg1"/>
                </a:solidFill>
                <a:latin typeface="Verdana" panose="020B0604030504040204" pitchFamily="34" charset="0"/>
                <a:ea typeface="ＭＳ Ｐゴシック" panose="020B0600070205080204" pitchFamily="34" charset="-128"/>
                <a:cs typeface="+mn-cs"/>
              </a:defRPr>
            </a:lvl7pPr>
            <a:lvl8pPr marL="3200400" algn="l" defTabSz="914400" rtl="0" eaLnBrk="1" latinLnBrk="0" hangingPunct="1">
              <a:defRPr sz="1600" i="1" u="sng" kern="1200">
                <a:solidFill>
                  <a:schemeClr val="bg1"/>
                </a:solidFill>
                <a:latin typeface="Verdana" panose="020B0604030504040204" pitchFamily="34" charset="0"/>
                <a:ea typeface="ＭＳ Ｐゴシック" panose="020B0600070205080204" pitchFamily="34" charset="-128"/>
                <a:cs typeface="+mn-cs"/>
              </a:defRPr>
            </a:lvl8pPr>
            <a:lvl9pPr marL="3657600" algn="l" defTabSz="914400" rtl="0" eaLnBrk="1" latinLnBrk="0" hangingPunct="1">
              <a:defRPr sz="1600" i="1" u="sng" kern="1200">
                <a:solidFill>
                  <a:schemeClr val="bg1"/>
                </a:solidFill>
                <a:latin typeface="Verdana" panose="020B0604030504040204" pitchFamily="34" charset="0"/>
                <a:ea typeface="ＭＳ Ｐゴシック" panose="020B0600070205080204" pitchFamily="34" charset="-128"/>
                <a:cs typeface="+mn-cs"/>
              </a:defRPr>
            </a:lvl9pPr>
          </a:lstStyle>
          <a:p>
            <a:pPr>
              <a:spcBef>
                <a:spcPct val="50000"/>
              </a:spcBef>
              <a:buFont typeface="Arial" charset="0"/>
              <a:buChar char="•"/>
              <a:defRPr/>
            </a:pPr>
            <a:r>
              <a:rPr lang="en-US" altLang="en-US" sz="1800" i="0" u="none" dirty="0">
                <a:solidFill>
                  <a:srgbClr val="2D2DB9"/>
                </a:solidFill>
                <a:latin typeface="+mj-lt"/>
                <a:sym typeface="Symbol" charset="2"/>
              </a:rPr>
              <a:t> </a:t>
            </a:r>
            <a:r>
              <a:rPr lang="en-US" altLang="en-US" i="0" u="none" dirty="0">
                <a:solidFill>
                  <a:schemeClr val="tx1"/>
                </a:solidFill>
                <a:latin typeface="+mn-lt"/>
                <a:sym typeface="Symbol" charset="2"/>
              </a:rPr>
              <a:t>Charge sensitive amplifier</a:t>
            </a:r>
          </a:p>
          <a:p>
            <a:pPr>
              <a:spcBef>
                <a:spcPct val="50000"/>
              </a:spcBef>
              <a:buFont typeface="Arial" charset="0"/>
              <a:buChar char="•"/>
              <a:defRPr/>
            </a:pPr>
            <a:r>
              <a:rPr lang="en-US" altLang="en-US" i="0" u="none" dirty="0">
                <a:solidFill>
                  <a:schemeClr val="tx1"/>
                </a:solidFill>
                <a:latin typeface="+mn-lt"/>
                <a:sym typeface="Symbol" charset="2"/>
              </a:rPr>
              <a:t> </a:t>
            </a:r>
            <a:r>
              <a:rPr lang="en-US" altLang="en-US" i="0" u="none" dirty="0" err="1">
                <a:solidFill>
                  <a:schemeClr val="tx1"/>
                </a:solidFill>
                <a:latin typeface="+mn-lt"/>
                <a:sym typeface="Symbol" charset="2"/>
              </a:rPr>
              <a:t>Krummenacher</a:t>
            </a:r>
            <a:r>
              <a:rPr lang="en-US" altLang="en-US" i="0" u="none" dirty="0">
                <a:solidFill>
                  <a:schemeClr val="tx1"/>
                </a:solidFill>
                <a:latin typeface="+mn-lt"/>
                <a:sym typeface="Symbol" charset="2"/>
              </a:rPr>
              <a:t> feedback for return to baseline and leakage current compensation</a:t>
            </a:r>
          </a:p>
          <a:p>
            <a:pPr>
              <a:spcBef>
                <a:spcPct val="50000"/>
              </a:spcBef>
              <a:buFont typeface="Arial" charset="0"/>
              <a:buChar char="•"/>
              <a:defRPr/>
            </a:pPr>
            <a:r>
              <a:rPr lang="en-US" altLang="en-US" i="0" u="none" dirty="0">
                <a:solidFill>
                  <a:schemeClr val="tx1"/>
                </a:solidFill>
                <a:latin typeface="+mn-lt"/>
                <a:sym typeface="Symbol" charset="2"/>
              </a:rPr>
              <a:t> Comparator</a:t>
            </a:r>
          </a:p>
          <a:p>
            <a:pPr marL="285750" indent="-285750">
              <a:spcBef>
                <a:spcPct val="50000"/>
              </a:spcBef>
              <a:buFont typeface="Wingdings" panose="05000000000000000000" pitchFamily="2" charset="2"/>
              <a:buChar char="v"/>
              <a:defRPr/>
            </a:pPr>
            <a:r>
              <a:rPr lang="en-US" altLang="en-US" i="0" u="none" dirty="0">
                <a:solidFill>
                  <a:schemeClr val="tx1"/>
                </a:solidFill>
                <a:latin typeface="+mn-lt"/>
                <a:sym typeface="Symbol" charset="2"/>
              </a:rPr>
              <a:t>10-bit DAC for global threshold</a:t>
            </a:r>
          </a:p>
          <a:p>
            <a:pPr marL="285750" indent="-285750">
              <a:spcBef>
                <a:spcPct val="50000"/>
              </a:spcBef>
              <a:buFont typeface="Wingdings" panose="05000000000000000000" pitchFamily="2" charset="2"/>
              <a:buChar char="v"/>
              <a:defRPr/>
            </a:pPr>
            <a:r>
              <a:rPr lang="en-US" altLang="en-US" i="0" u="none" dirty="0">
                <a:solidFill>
                  <a:schemeClr val="tx1"/>
                </a:solidFill>
                <a:latin typeface="+mn-lt"/>
                <a:sym typeface="Symbol" charset="2"/>
              </a:rPr>
              <a:t>5-bit local trimming DAC (TDAC) for threshold tuning </a:t>
            </a:r>
          </a:p>
        </p:txBody>
      </p:sp>
      <p:pic>
        <p:nvPicPr>
          <p:cNvPr id="6" name="Picture 5">
            <a:extLst>
              <a:ext uri="{FF2B5EF4-FFF2-40B4-BE49-F238E27FC236}">
                <a16:creationId xmlns:a16="http://schemas.microsoft.com/office/drawing/2014/main" id="{D569C38F-F4B1-A12B-B067-388E3BEBF391}"/>
              </a:ext>
            </a:extLst>
          </p:cNvPr>
          <p:cNvPicPr>
            <a:picLocks noChangeAspect="1"/>
          </p:cNvPicPr>
          <p:nvPr/>
        </p:nvPicPr>
        <p:blipFill>
          <a:blip r:embed="rId2"/>
          <a:stretch>
            <a:fillRect/>
          </a:stretch>
        </p:blipFill>
        <p:spPr>
          <a:xfrm>
            <a:off x="5008829" y="605989"/>
            <a:ext cx="4049072" cy="2575328"/>
          </a:xfrm>
          <a:prstGeom prst="rect">
            <a:avLst/>
          </a:prstGeom>
        </p:spPr>
      </p:pic>
      <p:cxnSp>
        <p:nvCxnSpPr>
          <p:cNvPr id="9" name="Straight Arrow Connector 8">
            <a:extLst>
              <a:ext uri="{FF2B5EF4-FFF2-40B4-BE49-F238E27FC236}">
                <a16:creationId xmlns:a16="http://schemas.microsoft.com/office/drawing/2014/main" id="{8A457FE3-E65E-5927-360B-831812F4B9D3}"/>
              </a:ext>
            </a:extLst>
          </p:cNvPr>
          <p:cNvCxnSpPr/>
          <p:nvPr/>
        </p:nvCxnSpPr>
        <p:spPr>
          <a:xfrm>
            <a:off x="9122458" y="688305"/>
            <a:ext cx="0" cy="2449559"/>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BFCCF4C0-BD16-AF89-3C71-58084A70C1CA}"/>
              </a:ext>
            </a:extLst>
          </p:cNvPr>
          <p:cNvCxnSpPr/>
          <p:nvPr/>
        </p:nvCxnSpPr>
        <p:spPr>
          <a:xfrm>
            <a:off x="9241421" y="609872"/>
            <a:ext cx="2534788" cy="0"/>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619FB2A1-DE84-6959-91BE-005DB8B1B658}"/>
              </a:ext>
            </a:extLst>
          </p:cNvPr>
          <p:cNvSpPr txBox="1"/>
          <p:nvPr/>
        </p:nvSpPr>
        <p:spPr>
          <a:xfrm rot="16200000">
            <a:off x="8633156" y="1754352"/>
            <a:ext cx="710451" cy="338554"/>
          </a:xfrm>
          <a:prstGeom prst="rect">
            <a:avLst/>
          </a:prstGeom>
          <a:noFill/>
        </p:spPr>
        <p:txBody>
          <a:bodyPr wrap="none" rtlCol="0">
            <a:spAutoFit/>
          </a:bodyPr>
          <a:lstStyle/>
          <a:p>
            <a:pPr algn="l"/>
            <a:r>
              <a:rPr lang="en-GB" sz="1600" dirty="0"/>
              <a:t>35 µm</a:t>
            </a:r>
          </a:p>
        </p:txBody>
      </p:sp>
      <p:pic>
        <p:nvPicPr>
          <p:cNvPr id="15" name="Picture 4" descr="layout.png">
            <a:extLst>
              <a:ext uri="{FF2B5EF4-FFF2-40B4-BE49-F238E27FC236}">
                <a16:creationId xmlns:a16="http://schemas.microsoft.com/office/drawing/2014/main" id="{A2EE4CAB-FBEE-1682-8D22-95149D6229E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241421" y="688305"/>
            <a:ext cx="2534788" cy="2449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6">
            <a:extLst>
              <a:ext uri="{FF2B5EF4-FFF2-40B4-BE49-F238E27FC236}">
                <a16:creationId xmlns:a16="http://schemas.microsoft.com/office/drawing/2014/main" id="{F2D03FC0-6746-3507-396F-5DFF41B2CA04}"/>
              </a:ext>
            </a:extLst>
          </p:cNvPr>
          <p:cNvSpPr txBox="1"/>
          <p:nvPr/>
        </p:nvSpPr>
        <p:spPr>
          <a:xfrm>
            <a:off x="10269083" y="297663"/>
            <a:ext cx="710451" cy="338554"/>
          </a:xfrm>
          <a:prstGeom prst="rect">
            <a:avLst/>
          </a:prstGeom>
          <a:noFill/>
        </p:spPr>
        <p:txBody>
          <a:bodyPr wrap="none" rtlCol="0">
            <a:spAutoFit/>
          </a:bodyPr>
          <a:lstStyle/>
          <a:p>
            <a:pPr algn="l"/>
            <a:r>
              <a:rPr lang="en-GB" sz="1600" dirty="0"/>
              <a:t>35 µm</a:t>
            </a:r>
          </a:p>
        </p:txBody>
      </p:sp>
      <p:pic>
        <p:nvPicPr>
          <p:cNvPr id="21" name="Picture 8" descr="A picture containing chart&#10;&#10;Description automatically generated">
            <a:extLst>
              <a:ext uri="{FF2B5EF4-FFF2-40B4-BE49-F238E27FC236}">
                <a16:creationId xmlns:a16="http://schemas.microsoft.com/office/drawing/2014/main" id="{E9AC676C-3046-398B-927F-BED737DED42C}"/>
              </a:ext>
            </a:extLst>
          </p:cNvPr>
          <p:cNvPicPr>
            <a:picLocks noChangeAspect="1"/>
          </p:cNvPicPr>
          <p:nvPr/>
        </p:nvPicPr>
        <p:blipFill>
          <a:blip r:embed="rId4"/>
          <a:stretch>
            <a:fillRect/>
          </a:stretch>
        </p:blipFill>
        <p:spPr>
          <a:xfrm>
            <a:off x="5038551" y="3565188"/>
            <a:ext cx="3089435" cy="2608950"/>
          </a:xfrm>
          <a:prstGeom prst="rect">
            <a:avLst/>
          </a:prstGeom>
        </p:spPr>
      </p:pic>
      <p:sp>
        <p:nvSpPr>
          <p:cNvPr id="22" name="TextBox 21">
            <a:extLst>
              <a:ext uri="{FF2B5EF4-FFF2-40B4-BE49-F238E27FC236}">
                <a16:creationId xmlns:a16="http://schemas.microsoft.com/office/drawing/2014/main" id="{9B5206B0-FA6B-1A59-D032-41DB7B98FB38}"/>
              </a:ext>
            </a:extLst>
          </p:cNvPr>
          <p:cNvSpPr txBox="1"/>
          <p:nvPr/>
        </p:nvSpPr>
        <p:spPr>
          <a:xfrm>
            <a:off x="5465299" y="3338130"/>
            <a:ext cx="2026324" cy="338554"/>
          </a:xfrm>
          <a:prstGeom prst="rect">
            <a:avLst/>
          </a:prstGeom>
          <a:noFill/>
        </p:spPr>
        <p:txBody>
          <a:bodyPr wrap="none" rtlCol="0">
            <a:spAutoFit/>
          </a:bodyPr>
          <a:lstStyle/>
          <a:p>
            <a:r>
              <a:rPr lang="en-GB" sz="1600" dirty="0"/>
              <a:t>Threshold distribution</a:t>
            </a:r>
          </a:p>
        </p:txBody>
      </p:sp>
      <p:pic>
        <p:nvPicPr>
          <p:cNvPr id="23" name="Picture 8" descr="Chart, histogram&#10;&#10;Description automatically generated">
            <a:extLst>
              <a:ext uri="{FF2B5EF4-FFF2-40B4-BE49-F238E27FC236}">
                <a16:creationId xmlns:a16="http://schemas.microsoft.com/office/drawing/2014/main" id="{CFDDD8C7-9A99-835C-7FE1-57430654993A}"/>
              </a:ext>
            </a:extLst>
          </p:cNvPr>
          <p:cNvPicPr>
            <a:picLocks noChangeAspect="1"/>
          </p:cNvPicPr>
          <p:nvPr/>
        </p:nvPicPr>
        <p:blipFill>
          <a:blip r:embed="rId5"/>
          <a:stretch>
            <a:fillRect/>
          </a:stretch>
        </p:blipFill>
        <p:spPr>
          <a:xfrm>
            <a:off x="8819103" y="3575330"/>
            <a:ext cx="3148991" cy="2671481"/>
          </a:xfrm>
          <a:prstGeom prst="rect">
            <a:avLst/>
          </a:prstGeom>
        </p:spPr>
      </p:pic>
      <p:sp>
        <p:nvSpPr>
          <p:cNvPr id="24" name="TextBox 23">
            <a:extLst>
              <a:ext uri="{FF2B5EF4-FFF2-40B4-BE49-F238E27FC236}">
                <a16:creationId xmlns:a16="http://schemas.microsoft.com/office/drawing/2014/main" id="{CB7E6D5D-D5E1-155B-4DBD-C8E78ED278FE}"/>
              </a:ext>
            </a:extLst>
          </p:cNvPr>
          <p:cNvSpPr txBox="1"/>
          <p:nvPr/>
        </p:nvSpPr>
        <p:spPr>
          <a:xfrm>
            <a:off x="9353644" y="3318539"/>
            <a:ext cx="1668342" cy="338554"/>
          </a:xfrm>
          <a:prstGeom prst="rect">
            <a:avLst/>
          </a:prstGeom>
          <a:noFill/>
        </p:spPr>
        <p:txBody>
          <a:bodyPr wrap="none" rtlCol="0">
            <a:spAutoFit/>
          </a:bodyPr>
          <a:lstStyle/>
          <a:p>
            <a:r>
              <a:rPr lang="en-GB" sz="1600" dirty="0"/>
              <a:t>Noise distribution</a:t>
            </a:r>
          </a:p>
        </p:txBody>
      </p:sp>
      <p:sp>
        <p:nvSpPr>
          <p:cNvPr id="25" name="TextBox 24">
            <a:extLst>
              <a:ext uri="{FF2B5EF4-FFF2-40B4-BE49-F238E27FC236}">
                <a16:creationId xmlns:a16="http://schemas.microsoft.com/office/drawing/2014/main" id="{91E3FC0B-542C-DCD3-ACCE-E8C2DBD8379C}"/>
              </a:ext>
            </a:extLst>
          </p:cNvPr>
          <p:cNvSpPr txBox="1"/>
          <p:nvPr/>
        </p:nvSpPr>
        <p:spPr>
          <a:xfrm>
            <a:off x="6583268" y="4689722"/>
            <a:ext cx="2026324" cy="738664"/>
          </a:xfrm>
          <a:prstGeom prst="rect">
            <a:avLst/>
          </a:prstGeom>
          <a:solidFill>
            <a:schemeClr val="accent6">
              <a:lumMod val="40000"/>
              <a:lumOff val="60000"/>
            </a:schemeClr>
          </a:solidFill>
        </p:spPr>
        <p:txBody>
          <a:bodyPr wrap="square" rtlCol="0">
            <a:spAutoFit/>
          </a:bodyPr>
          <a:lstStyle/>
          <a:p>
            <a:pPr marL="285750" indent="-285750" algn="l">
              <a:buFont typeface="Arial" panose="020B0604020202020204" pitchFamily="34" charset="0"/>
              <a:buChar char="•"/>
            </a:pPr>
            <a:r>
              <a:rPr lang="en-US" sz="1400" dirty="0" err="1"/>
              <a:t>Thr</a:t>
            </a:r>
            <a:r>
              <a:rPr lang="en-US" sz="1400" dirty="0"/>
              <a:t>. ~ 1000 e- </a:t>
            </a:r>
          </a:p>
          <a:p>
            <a:pPr marL="285750" indent="-285750" algn="l">
              <a:buFont typeface="Arial" panose="020B0604020202020204" pitchFamily="34" charset="0"/>
              <a:buChar char="•"/>
            </a:pPr>
            <a:r>
              <a:rPr lang="en-US" sz="1400" dirty="0"/>
              <a:t>Thresh. Disp.: ~ 50 e-</a:t>
            </a:r>
          </a:p>
          <a:p>
            <a:pPr marL="285750" indent="-285750" algn="l">
              <a:buFont typeface="Arial" panose="020B0604020202020204" pitchFamily="34" charset="0"/>
              <a:buChar char="•"/>
            </a:pPr>
            <a:r>
              <a:rPr lang="en-US" sz="1400" dirty="0"/>
              <a:t>Noise: ~70 e-</a:t>
            </a:r>
          </a:p>
        </p:txBody>
      </p:sp>
      <p:pic>
        <p:nvPicPr>
          <p:cNvPr id="26" name="object 6">
            <a:extLst>
              <a:ext uri="{FF2B5EF4-FFF2-40B4-BE49-F238E27FC236}">
                <a16:creationId xmlns:a16="http://schemas.microsoft.com/office/drawing/2014/main" id="{2D9C8E17-CACB-CB07-6FB6-EAD6F2ABCBFC}"/>
              </a:ext>
            </a:extLst>
          </p:cNvPr>
          <p:cNvPicPr/>
          <p:nvPr/>
        </p:nvPicPr>
        <p:blipFill>
          <a:blip r:embed="rId6" cstate="print"/>
          <a:stretch>
            <a:fillRect/>
          </a:stretch>
        </p:blipFill>
        <p:spPr>
          <a:xfrm>
            <a:off x="540907" y="3181317"/>
            <a:ext cx="4053405" cy="3229243"/>
          </a:xfrm>
          <a:prstGeom prst="rect">
            <a:avLst/>
          </a:prstGeom>
        </p:spPr>
      </p:pic>
    </p:spTree>
    <p:extLst>
      <p:ext uri="{BB962C8B-B14F-4D97-AF65-F5344CB8AC3E}">
        <p14:creationId xmlns:p14="http://schemas.microsoft.com/office/powerpoint/2010/main" val="22796153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object 5">
            <a:extLst>
              <a:ext uri="{FF2B5EF4-FFF2-40B4-BE49-F238E27FC236}">
                <a16:creationId xmlns:a16="http://schemas.microsoft.com/office/drawing/2014/main" id="{A35F6837-5505-9F89-E41D-40077A0A2A59}"/>
              </a:ext>
            </a:extLst>
          </p:cNvPr>
          <p:cNvPicPr/>
          <p:nvPr/>
        </p:nvPicPr>
        <p:blipFill>
          <a:blip r:embed="rId2" cstate="print"/>
          <a:stretch>
            <a:fillRect/>
          </a:stretch>
        </p:blipFill>
        <p:spPr>
          <a:xfrm>
            <a:off x="7606748" y="641811"/>
            <a:ext cx="4345931" cy="2787189"/>
          </a:xfrm>
          <a:prstGeom prst="rect">
            <a:avLst/>
          </a:prstGeom>
        </p:spPr>
      </p:pic>
      <p:sp>
        <p:nvSpPr>
          <p:cNvPr id="2" name="Title 1">
            <a:extLst>
              <a:ext uri="{FF2B5EF4-FFF2-40B4-BE49-F238E27FC236}">
                <a16:creationId xmlns:a16="http://schemas.microsoft.com/office/drawing/2014/main" id="{676BABCD-6DE9-4004-EFCD-31D72782A26A}"/>
              </a:ext>
            </a:extLst>
          </p:cNvPr>
          <p:cNvSpPr>
            <a:spLocks noGrp="1"/>
          </p:cNvSpPr>
          <p:nvPr>
            <p:ph type="title"/>
          </p:nvPr>
        </p:nvSpPr>
        <p:spPr>
          <a:xfrm>
            <a:off x="1797570" y="0"/>
            <a:ext cx="7713688" cy="624226"/>
          </a:xfrm>
        </p:spPr>
        <p:txBody>
          <a:bodyPr/>
          <a:lstStyle/>
          <a:p>
            <a:pPr algn="ctr"/>
            <a:r>
              <a:rPr lang="en-US" sz="2800" b="1" i="1" dirty="0">
                <a:solidFill>
                  <a:schemeClr val="accent1">
                    <a:lumMod val="75000"/>
                  </a:schemeClr>
                </a:solidFill>
                <a:latin typeface="Calibri" panose="020F0502020204030204" pitchFamily="34" charset="0"/>
                <a:cs typeface="Calibri" panose="020F0502020204030204" pitchFamily="34" charset="0"/>
              </a:rPr>
              <a:t>Pixel digital architecture</a:t>
            </a:r>
            <a:endParaRPr lang="en-GB" b="1" dirty="0"/>
          </a:p>
        </p:txBody>
      </p:sp>
      <p:sp>
        <p:nvSpPr>
          <p:cNvPr id="4" name="Footer Placeholder 3">
            <a:extLst>
              <a:ext uri="{FF2B5EF4-FFF2-40B4-BE49-F238E27FC236}">
                <a16:creationId xmlns:a16="http://schemas.microsoft.com/office/drawing/2014/main" id="{D25D83CF-F6D3-3364-389A-D44FEE613FE2}"/>
              </a:ext>
            </a:extLst>
          </p:cNvPr>
          <p:cNvSpPr>
            <a:spLocks noGrp="1"/>
          </p:cNvSpPr>
          <p:nvPr>
            <p:ph type="ftr" sz="quarter" idx="11"/>
          </p:nvPr>
        </p:nvSpPr>
        <p:spPr>
          <a:xfrm>
            <a:off x="0" y="6492874"/>
            <a:ext cx="8153400" cy="365125"/>
          </a:xfrm>
        </p:spPr>
        <p:txBody>
          <a:bodyPr/>
          <a:lstStyle/>
          <a:p>
            <a:pPr algn="l"/>
            <a:r>
              <a:rPr lang="en-GB" dirty="0"/>
              <a:t>PSD13, Oxford Sept. 3-8, 2023                             </a:t>
            </a:r>
            <a:r>
              <a:rPr lang="en-GB" dirty="0" err="1"/>
              <a:t>F.Loddo</a:t>
            </a:r>
            <a:r>
              <a:rPr lang="en-GB" dirty="0"/>
              <a:t> INFN-Bari</a:t>
            </a:r>
          </a:p>
        </p:txBody>
      </p:sp>
      <p:sp>
        <p:nvSpPr>
          <p:cNvPr id="5" name="Slide Number Placeholder 4">
            <a:extLst>
              <a:ext uri="{FF2B5EF4-FFF2-40B4-BE49-F238E27FC236}">
                <a16:creationId xmlns:a16="http://schemas.microsoft.com/office/drawing/2014/main" id="{39441B85-B362-BC8F-3760-7B717B0655D1}"/>
              </a:ext>
            </a:extLst>
          </p:cNvPr>
          <p:cNvSpPr>
            <a:spLocks noGrp="1"/>
          </p:cNvSpPr>
          <p:nvPr>
            <p:ph type="sldNum" sz="quarter" idx="12"/>
          </p:nvPr>
        </p:nvSpPr>
        <p:spPr>
          <a:xfrm>
            <a:off x="9448800" y="6492875"/>
            <a:ext cx="2743200" cy="365125"/>
          </a:xfrm>
        </p:spPr>
        <p:txBody>
          <a:bodyPr/>
          <a:lstStyle/>
          <a:p>
            <a:fld id="{17C1D577-B16F-47D8-AA3E-456F66A1EA45}" type="slidenum">
              <a:rPr lang="en-GB" smtClean="0"/>
              <a:t>11</a:t>
            </a:fld>
            <a:endParaRPr lang="en-GB"/>
          </a:p>
        </p:txBody>
      </p:sp>
      <p:pic>
        <p:nvPicPr>
          <p:cNvPr id="15" name="Picture 14">
            <a:extLst>
              <a:ext uri="{FF2B5EF4-FFF2-40B4-BE49-F238E27FC236}">
                <a16:creationId xmlns:a16="http://schemas.microsoft.com/office/drawing/2014/main" id="{46066AD2-225A-DFDD-58DB-74DD77429BE8}"/>
              </a:ext>
            </a:extLst>
          </p:cNvPr>
          <p:cNvPicPr>
            <a:picLocks noChangeAspect="1"/>
          </p:cNvPicPr>
          <p:nvPr/>
        </p:nvPicPr>
        <p:blipFill>
          <a:blip r:embed="rId3"/>
          <a:stretch>
            <a:fillRect/>
          </a:stretch>
        </p:blipFill>
        <p:spPr>
          <a:xfrm>
            <a:off x="7469095" y="3716382"/>
            <a:ext cx="3169408" cy="2934125"/>
          </a:xfrm>
          <a:prstGeom prst="rect">
            <a:avLst/>
          </a:prstGeom>
        </p:spPr>
      </p:pic>
      <p:grpSp>
        <p:nvGrpSpPr>
          <p:cNvPr id="17" name="Group 16">
            <a:extLst>
              <a:ext uri="{FF2B5EF4-FFF2-40B4-BE49-F238E27FC236}">
                <a16:creationId xmlns:a16="http://schemas.microsoft.com/office/drawing/2014/main" id="{03E2A8C5-EC65-2EEE-354E-D9980E478AB8}"/>
              </a:ext>
            </a:extLst>
          </p:cNvPr>
          <p:cNvGrpSpPr/>
          <p:nvPr/>
        </p:nvGrpSpPr>
        <p:grpSpPr>
          <a:xfrm>
            <a:off x="2142489" y="3506110"/>
            <a:ext cx="3773109" cy="2988089"/>
            <a:chOff x="8240156" y="3942523"/>
            <a:chExt cx="3447757" cy="2654978"/>
          </a:xfrm>
        </p:grpSpPr>
        <p:pic>
          <p:nvPicPr>
            <p:cNvPr id="14" name="Picture 13">
              <a:extLst>
                <a:ext uri="{FF2B5EF4-FFF2-40B4-BE49-F238E27FC236}">
                  <a16:creationId xmlns:a16="http://schemas.microsoft.com/office/drawing/2014/main" id="{20107E34-4B3C-CE7E-A050-C7930A5C23FB}"/>
                </a:ext>
              </a:extLst>
            </p:cNvPr>
            <p:cNvPicPr>
              <a:picLocks noChangeAspect="1"/>
            </p:cNvPicPr>
            <p:nvPr/>
          </p:nvPicPr>
          <p:blipFill rotWithShape="1">
            <a:blip r:embed="rId4"/>
            <a:srcRect l="10784" r="824"/>
            <a:stretch/>
          </p:blipFill>
          <p:spPr>
            <a:xfrm>
              <a:off x="8488016" y="3942523"/>
              <a:ext cx="3199897" cy="2654978"/>
            </a:xfrm>
            <a:prstGeom prst="rect">
              <a:avLst/>
            </a:prstGeom>
          </p:spPr>
        </p:pic>
        <p:sp>
          <p:nvSpPr>
            <p:cNvPr id="16" name="TextBox 15">
              <a:extLst>
                <a:ext uri="{FF2B5EF4-FFF2-40B4-BE49-F238E27FC236}">
                  <a16:creationId xmlns:a16="http://schemas.microsoft.com/office/drawing/2014/main" id="{29A401FF-3238-20F5-480F-CDFB104EBC4C}"/>
                </a:ext>
              </a:extLst>
            </p:cNvPr>
            <p:cNvSpPr txBox="1"/>
            <p:nvPr/>
          </p:nvSpPr>
          <p:spPr>
            <a:xfrm rot="16200000">
              <a:off x="7977809" y="4470052"/>
              <a:ext cx="832472" cy="307777"/>
            </a:xfrm>
            <a:prstGeom prst="rect">
              <a:avLst/>
            </a:prstGeom>
            <a:noFill/>
          </p:spPr>
          <p:txBody>
            <a:bodyPr wrap="none" rtlCol="0">
              <a:spAutoFit/>
            </a:bodyPr>
            <a:lstStyle/>
            <a:p>
              <a:r>
                <a:rPr lang="it-IT" sz="1400" dirty="0" err="1"/>
                <a:t>ToT</a:t>
              </a:r>
              <a:r>
                <a:rPr lang="it-IT" sz="1400" dirty="0"/>
                <a:t> code</a:t>
              </a:r>
              <a:endParaRPr lang="en-GB" sz="1400" dirty="0"/>
            </a:p>
          </p:txBody>
        </p:sp>
      </p:grpSp>
      <p:sp>
        <p:nvSpPr>
          <p:cNvPr id="18" name="TextBox 17">
            <a:extLst>
              <a:ext uri="{FF2B5EF4-FFF2-40B4-BE49-F238E27FC236}">
                <a16:creationId xmlns:a16="http://schemas.microsoft.com/office/drawing/2014/main" id="{0CEB545B-97EC-A6ED-A277-542F68857A42}"/>
              </a:ext>
            </a:extLst>
          </p:cNvPr>
          <p:cNvSpPr txBox="1"/>
          <p:nvPr/>
        </p:nvSpPr>
        <p:spPr>
          <a:xfrm>
            <a:off x="172278" y="653915"/>
            <a:ext cx="7434470" cy="2800767"/>
          </a:xfrm>
          <a:prstGeom prst="rect">
            <a:avLst/>
          </a:prstGeom>
          <a:noFill/>
        </p:spPr>
        <p:txBody>
          <a:bodyPr wrap="square" rtlCol="0">
            <a:spAutoFit/>
          </a:bodyPr>
          <a:lstStyle/>
          <a:p>
            <a:pPr marL="285750" indent="-285750" algn="l">
              <a:buFont typeface="Arial" panose="020B0604020202020204" pitchFamily="34" charset="0"/>
              <a:buChar char="•"/>
            </a:pPr>
            <a:r>
              <a:rPr lang="en-US" sz="1600" dirty="0"/>
              <a:t>Hits are stored as </a:t>
            </a:r>
            <a:r>
              <a:rPr lang="en-US" sz="1600" b="1" dirty="0"/>
              <a:t>Time-over-Threshold</a:t>
            </a:r>
            <a:r>
              <a:rPr lang="en-US" sz="1600" dirty="0"/>
              <a:t>, associated to a time stamp</a:t>
            </a:r>
          </a:p>
          <a:p>
            <a:pPr marL="285750" indent="-285750" algn="l">
              <a:buFont typeface="Arial" panose="020B0604020202020204" pitchFamily="34" charset="0"/>
              <a:buChar char="•"/>
            </a:pPr>
            <a:r>
              <a:rPr lang="en-US" sz="1600" dirty="0"/>
              <a:t>6-bit </a:t>
            </a:r>
            <a:r>
              <a:rPr lang="en-US" sz="1600" dirty="0" err="1"/>
              <a:t>ToT</a:t>
            </a:r>
            <a:r>
              <a:rPr lang="en-US" sz="1600" dirty="0"/>
              <a:t> counter, but only 4 bits are stored and read-out</a:t>
            </a:r>
          </a:p>
          <a:p>
            <a:pPr marL="742950" lvl="1" indent="-285750">
              <a:buFont typeface="Wingdings" panose="05000000000000000000" pitchFamily="2" charset="2"/>
              <a:buChar char="Ø"/>
            </a:pPr>
            <a:r>
              <a:rPr lang="en-US" sz="1600" dirty="0"/>
              <a:t>Selectable counting clock: 40 MHz or 80 MHz (dual-edge)</a:t>
            </a:r>
          </a:p>
          <a:p>
            <a:pPr marL="742950" lvl="1" indent="-285750">
              <a:buFont typeface="Wingdings" panose="05000000000000000000" pitchFamily="2" charset="2"/>
              <a:buChar char="Ø"/>
            </a:pPr>
            <a:r>
              <a:rPr lang="en-US" sz="1600" dirty="0"/>
              <a:t>Selectable  </a:t>
            </a:r>
            <a:r>
              <a:rPr lang="en-US" sz="1600" dirty="0" err="1"/>
              <a:t>ToT</a:t>
            </a:r>
            <a:r>
              <a:rPr lang="en-US" sz="1600" dirty="0"/>
              <a:t> dual-slope 6-to-4 mapping for charge compression</a:t>
            </a:r>
          </a:p>
          <a:p>
            <a:pPr marL="285750" indent="-285750">
              <a:buFont typeface="Arial" panose="020B0604020202020204" pitchFamily="34" charset="0"/>
              <a:buChar char="•"/>
            </a:pPr>
            <a:r>
              <a:rPr lang="en-US" sz="1600" b="1" dirty="0"/>
              <a:t>Each pixel has 8x4-bit </a:t>
            </a:r>
            <a:r>
              <a:rPr lang="en-US" sz="1600" b="1" dirty="0" err="1"/>
              <a:t>ToT</a:t>
            </a:r>
            <a:r>
              <a:rPr lang="en-US" sz="1600" b="1" dirty="0"/>
              <a:t> memories</a:t>
            </a:r>
          </a:p>
          <a:p>
            <a:pPr marL="285750" indent="-285750">
              <a:buFont typeface="Arial" panose="020B0604020202020204" pitchFamily="34" charset="0"/>
              <a:buChar char="•"/>
            </a:pPr>
            <a:r>
              <a:rPr lang="en-US" sz="1600" dirty="0"/>
              <a:t>The time stamp memory is shared among 4 pixels of the same 4x1 </a:t>
            </a:r>
            <a:r>
              <a:rPr lang="en-US" sz="1600" b="1" dirty="0"/>
              <a:t>Pixel Region</a:t>
            </a:r>
          </a:p>
          <a:p>
            <a:pPr marL="285750" indent="-285750">
              <a:buFont typeface="Arial" panose="020B0604020202020204" pitchFamily="34" charset="0"/>
              <a:buChar char="•"/>
            </a:pPr>
            <a:r>
              <a:rPr lang="en-GB" sz="1600" dirty="0"/>
              <a:t>Trigger-matching performed with programmable 9-bit trigger latency (max. 12.5 µs)</a:t>
            </a:r>
          </a:p>
          <a:p>
            <a:pPr marL="285750" indent="-285750">
              <a:buFont typeface="Arial" panose="020B0604020202020204" pitchFamily="34" charset="0"/>
              <a:buChar char="•"/>
            </a:pPr>
            <a:r>
              <a:rPr lang="en-GB" sz="1600" dirty="0"/>
              <a:t>Hit-OR network for:</a:t>
            </a:r>
          </a:p>
          <a:p>
            <a:pPr marL="742950" lvl="1" indent="-285750">
              <a:buFont typeface="Arial" panose="020B0604020202020204" pitchFamily="34" charset="0"/>
              <a:buChar char="•"/>
            </a:pPr>
            <a:r>
              <a:rPr lang="en-GB" sz="1600" dirty="0"/>
              <a:t>Programmable self-triggering</a:t>
            </a:r>
          </a:p>
          <a:p>
            <a:pPr marL="742950" lvl="1" indent="-285750">
              <a:buFont typeface="Arial" panose="020B0604020202020204" pitchFamily="34" charset="0"/>
              <a:buChar char="•"/>
            </a:pPr>
            <a:r>
              <a:rPr lang="en-GB" sz="1600" dirty="0"/>
              <a:t>11-bit Precision </a:t>
            </a:r>
            <a:r>
              <a:rPr lang="en-GB" sz="1600" dirty="0" err="1"/>
              <a:t>ToT</a:t>
            </a:r>
            <a:r>
              <a:rPr lang="en-GB" sz="1600" dirty="0"/>
              <a:t> (PTOT) + 5-bit </a:t>
            </a:r>
            <a:r>
              <a:rPr lang="en-GB" sz="1600" dirty="0" err="1"/>
              <a:t>ToA</a:t>
            </a:r>
            <a:r>
              <a:rPr lang="en-GB" sz="1600" dirty="0"/>
              <a:t> counters at 640 MHz in the chip periphery for precise AFE measurements and sensors characterization</a:t>
            </a:r>
          </a:p>
        </p:txBody>
      </p:sp>
    </p:spTree>
    <p:extLst>
      <p:ext uri="{BB962C8B-B14F-4D97-AF65-F5344CB8AC3E}">
        <p14:creationId xmlns:p14="http://schemas.microsoft.com/office/powerpoint/2010/main" val="24066016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BABCD-6DE9-4004-EFCD-31D72782A26A}"/>
              </a:ext>
            </a:extLst>
          </p:cNvPr>
          <p:cNvSpPr>
            <a:spLocks noGrp="1"/>
          </p:cNvSpPr>
          <p:nvPr>
            <p:ph type="title"/>
          </p:nvPr>
        </p:nvSpPr>
        <p:spPr>
          <a:xfrm>
            <a:off x="4387659" y="38940"/>
            <a:ext cx="2922141" cy="624226"/>
          </a:xfrm>
        </p:spPr>
        <p:txBody>
          <a:bodyPr/>
          <a:lstStyle/>
          <a:p>
            <a:pPr algn="ctr"/>
            <a:r>
              <a:rPr lang="en-US" sz="2800" b="1" i="1" dirty="0">
                <a:solidFill>
                  <a:schemeClr val="accent1">
                    <a:lumMod val="75000"/>
                  </a:schemeClr>
                </a:solidFill>
                <a:latin typeface="Calibri" panose="020F0502020204030204" pitchFamily="34" charset="0"/>
                <a:cs typeface="Calibri" panose="020F0502020204030204" pitchFamily="34" charset="0"/>
              </a:rPr>
              <a:t>Digital data flow</a:t>
            </a:r>
            <a:endParaRPr lang="en-GB" b="1" dirty="0"/>
          </a:p>
        </p:txBody>
      </p:sp>
      <p:sp>
        <p:nvSpPr>
          <p:cNvPr id="4" name="Footer Placeholder 3">
            <a:extLst>
              <a:ext uri="{FF2B5EF4-FFF2-40B4-BE49-F238E27FC236}">
                <a16:creationId xmlns:a16="http://schemas.microsoft.com/office/drawing/2014/main" id="{D25D83CF-F6D3-3364-389A-D44FEE613FE2}"/>
              </a:ext>
            </a:extLst>
          </p:cNvPr>
          <p:cNvSpPr>
            <a:spLocks noGrp="1"/>
          </p:cNvSpPr>
          <p:nvPr>
            <p:ph type="ftr" sz="quarter" idx="11"/>
          </p:nvPr>
        </p:nvSpPr>
        <p:spPr>
          <a:xfrm>
            <a:off x="0" y="6492874"/>
            <a:ext cx="8153400" cy="365125"/>
          </a:xfrm>
        </p:spPr>
        <p:txBody>
          <a:bodyPr/>
          <a:lstStyle/>
          <a:p>
            <a:pPr algn="l"/>
            <a:r>
              <a:rPr lang="en-GB" dirty="0"/>
              <a:t>PSD13, Oxford Sept. 3-8, 2023                             </a:t>
            </a:r>
            <a:r>
              <a:rPr lang="en-GB" dirty="0" err="1"/>
              <a:t>F.Loddo</a:t>
            </a:r>
            <a:r>
              <a:rPr lang="en-GB" dirty="0"/>
              <a:t> INFN-Bari</a:t>
            </a:r>
          </a:p>
        </p:txBody>
      </p:sp>
      <p:sp>
        <p:nvSpPr>
          <p:cNvPr id="5" name="Slide Number Placeholder 4">
            <a:extLst>
              <a:ext uri="{FF2B5EF4-FFF2-40B4-BE49-F238E27FC236}">
                <a16:creationId xmlns:a16="http://schemas.microsoft.com/office/drawing/2014/main" id="{39441B85-B362-BC8F-3760-7B717B0655D1}"/>
              </a:ext>
            </a:extLst>
          </p:cNvPr>
          <p:cNvSpPr>
            <a:spLocks noGrp="1"/>
          </p:cNvSpPr>
          <p:nvPr>
            <p:ph type="sldNum" sz="quarter" idx="12"/>
          </p:nvPr>
        </p:nvSpPr>
        <p:spPr>
          <a:xfrm>
            <a:off x="9448800" y="6492875"/>
            <a:ext cx="2743200" cy="365125"/>
          </a:xfrm>
        </p:spPr>
        <p:txBody>
          <a:bodyPr/>
          <a:lstStyle/>
          <a:p>
            <a:fld id="{17C1D577-B16F-47D8-AA3E-456F66A1EA45}" type="slidenum">
              <a:rPr lang="en-GB" smtClean="0"/>
              <a:t>12</a:t>
            </a:fld>
            <a:endParaRPr lang="en-GB"/>
          </a:p>
        </p:txBody>
      </p:sp>
      <p:pic>
        <p:nvPicPr>
          <p:cNvPr id="6" name="Picture 5">
            <a:extLst>
              <a:ext uri="{FF2B5EF4-FFF2-40B4-BE49-F238E27FC236}">
                <a16:creationId xmlns:a16="http://schemas.microsoft.com/office/drawing/2014/main" id="{392A944F-AC00-1961-D691-6CB6233F688B}"/>
              </a:ext>
            </a:extLst>
          </p:cNvPr>
          <p:cNvPicPr>
            <a:picLocks noChangeAspect="1"/>
          </p:cNvPicPr>
          <p:nvPr/>
        </p:nvPicPr>
        <p:blipFill rotWithShape="1">
          <a:blip r:embed="rId2"/>
          <a:srcRect l="2189" r="6631"/>
          <a:stretch/>
        </p:blipFill>
        <p:spPr>
          <a:xfrm>
            <a:off x="5572925" y="978344"/>
            <a:ext cx="6619075" cy="4507415"/>
          </a:xfrm>
          <a:prstGeom prst="rect">
            <a:avLst/>
          </a:prstGeom>
        </p:spPr>
      </p:pic>
      <p:sp>
        <p:nvSpPr>
          <p:cNvPr id="12" name="TextBox 11">
            <a:extLst>
              <a:ext uri="{FF2B5EF4-FFF2-40B4-BE49-F238E27FC236}">
                <a16:creationId xmlns:a16="http://schemas.microsoft.com/office/drawing/2014/main" id="{60497DF3-854D-D7CC-0D16-FF3772124B3C}"/>
              </a:ext>
            </a:extLst>
          </p:cNvPr>
          <p:cNvSpPr txBox="1"/>
          <p:nvPr/>
        </p:nvSpPr>
        <p:spPr>
          <a:xfrm>
            <a:off x="0" y="978344"/>
            <a:ext cx="5242785" cy="4832092"/>
          </a:xfrm>
          <a:prstGeom prst="rect">
            <a:avLst/>
          </a:prstGeom>
          <a:solidFill>
            <a:schemeClr val="bg1"/>
          </a:solidFill>
        </p:spPr>
        <p:txBody>
          <a:bodyPr wrap="square" rtlCol="0">
            <a:spAutoFit/>
          </a:bodyPr>
          <a:lstStyle/>
          <a:p>
            <a:pPr marL="285750" indent="-285750" algn="just">
              <a:spcBef>
                <a:spcPts val="300"/>
              </a:spcBef>
              <a:buFont typeface="Arial" panose="020B0604020202020204" pitchFamily="34" charset="0"/>
              <a:buChar char="•"/>
            </a:pPr>
            <a:r>
              <a:rPr lang="en-GB" b="1" dirty="0"/>
              <a:t>Token based readout </a:t>
            </a:r>
            <a:r>
              <a:rPr lang="en-GB" dirty="0"/>
              <a:t>of hits </a:t>
            </a:r>
            <a:r>
              <a:rPr lang="en-GB" b="1" dirty="0"/>
              <a:t>in parallel </a:t>
            </a:r>
            <a:r>
              <a:rPr lang="en-GB" dirty="0"/>
              <a:t>for each Core Column as soon as a valid Trigger is received</a:t>
            </a:r>
          </a:p>
          <a:p>
            <a:pPr marL="285750" indent="-285750" algn="just">
              <a:spcBef>
                <a:spcPts val="300"/>
              </a:spcBef>
              <a:buFont typeface="Arial" panose="020B0604020202020204" pitchFamily="34" charset="0"/>
              <a:buChar char="•"/>
            </a:pPr>
            <a:endParaRPr lang="en-GB" dirty="0"/>
          </a:p>
          <a:p>
            <a:pPr marL="285750" indent="-285750" algn="just">
              <a:spcBef>
                <a:spcPts val="300"/>
              </a:spcBef>
              <a:buFont typeface="Arial" panose="020B0604020202020204" pitchFamily="34" charset="0"/>
              <a:buChar char="•"/>
            </a:pPr>
            <a:r>
              <a:rPr lang="en-GB" dirty="0"/>
              <a:t>Data are stored in a FIFO at the end of each column and compressed using </a:t>
            </a:r>
            <a:r>
              <a:rPr lang="en-GB" b="1" dirty="0"/>
              <a:t>Binary Tree Encoder </a:t>
            </a:r>
            <a:r>
              <a:rPr lang="en-GB" dirty="0"/>
              <a:t>(up to factor of 2)</a:t>
            </a:r>
          </a:p>
          <a:p>
            <a:pPr marL="285750" indent="-285750" algn="just">
              <a:spcBef>
                <a:spcPts val="300"/>
              </a:spcBef>
              <a:buFont typeface="Arial" panose="020B0604020202020204" pitchFamily="34" charset="0"/>
              <a:buChar char="•"/>
            </a:pPr>
            <a:endParaRPr lang="en-GB" dirty="0"/>
          </a:p>
          <a:p>
            <a:pPr marL="285750" indent="-285750" algn="just">
              <a:spcBef>
                <a:spcPts val="300"/>
              </a:spcBef>
              <a:buFont typeface="Arial" panose="020B0604020202020204" pitchFamily="34" charset="0"/>
              <a:buChar char="•"/>
            </a:pPr>
            <a:r>
              <a:rPr lang="en-GB" b="1" dirty="0">
                <a:solidFill>
                  <a:schemeClr val="dk1"/>
                </a:solidFill>
                <a:ea typeface="Nunito"/>
                <a:cs typeface="Nunito"/>
                <a:sym typeface="Nunito"/>
              </a:rPr>
              <a:t>Multiple levels </a:t>
            </a:r>
            <a:r>
              <a:rPr lang="en-GB" dirty="0">
                <a:solidFill>
                  <a:schemeClr val="dk1"/>
                </a:solidFill>
                <a:ea typeface="Nunito"/>
                <a:cs typeface="Nunito"/>
                <a:sym typeface="Nunito"/>
              </a:rPr>
              <a:t>of data processing, event building, data buffering and formatting</a:t>
            </a:r>
          </a:p>
          <a:p>
            <a:pPr marL="285750" indent="-285750" algn="just">
              <a:spcBef>
                <a:spcPts val="300"/>
              </a:spcBef>
              <a:buFont typeface="Arial" panose="020B0604020202020204" pitchFamily="34" charset="0"/>
              <a:buChar char="•"/>
            </a:pPr>
            <a:endParaRPr lang="en-GB" dirty="0">
              <a:solidFill>
                <a:schemeClr val="dk1"/>
              </a:solidFill>
              <a:ea typeface="Nunito"/>
              <a:cs typeface="Nunito"/>
              <a:sym typeface="Nunito"/>
            </a:endParaRPr>
          </a:p>
          <a:p>
            <a:pPr marL="285750" indent="-285750" algn="just">
              <a:spcBef>
                <a:spcPts val="300"/>
              </a:spcBef>
              <a:buFont typeface="Arial" panose="020B0604020202020204" pitchFamily="34" charset="0"/>
              <a:buChar char="•"/>
            </a:pPr>
            <a:r>
              <a:rPr lang="en-GB" dirty="0">
                <a:solidFill>
                  <a:schemeClr val="dk1"/>
                </a:solidFill>
                <a:ea typeface="Nunito"/>
                <a:cs typeface="Nunito"/>
                <a:sym typeface="Nunito"/>
              </a:rPr>
              <a:t>Registers are read on command and periodically </a:t>
            </a:r>
            <a:r>
              <a:rPr lang="en-GB" b="1" dirty="0">
                <a:solidFill>
                  <a:schemeClr val="dk1"/>
                </a:solidFill>
                <a:ea typeface="Nunito"/>
                <a:cs typeface="Nunito"/>
                <a:sym typeface="Nunito"/>
              </a:rPr>
              <a:t>(“Service data”) </a:t>
            </a:r>
            <a:r>
              <a:rPr lang="en-GB" dirty="0">
                <a:solidFill>
                  <a:schemeClr val="dk1"/>
                </a:solidFill>
                <a:ea typeface="Nunito"/>
                <a:cs typeface="Nunito"/>
                <a:sym typeface="Nunito"/>
              </a:rPr>
              <a:t>interleaved with Physics data in a set ratio (default: 1 in 50)</a:t>
            </a:r>
          </a:p>
          <a:p>
            <a:pPr marL="285750" indent="-285750" algn="just">
              <a:spcBef>
                <a:spcPts val="300"/>
              </a:spcBef>
              <a:buFont typeface="Arial" panose="020B0604020202020204" pitchFamily="34" charset="0"/>
              <a:buChar char="•"/>
            </a:pPr>
            <a:endParaRPr lang="en-GB" b="1" dirty="0">
              <a:solidFill>
                <a:schemeClr val="dk1"/>
              </a:solidFill>
              <a:ea typeface="Nunito"/>
              <a:cs typeface="Nunito"/>
              <a:sym typeface="Nunito"/>
            </a:endParaRPr>
          </a:p>
          <a:p>
            <a:pPr marL="285750" indent="-285750" algn="just">
              <a:spcBef>
                <a:spcPts val="300"/>
              </a:spcBef>
              <a:buFont typeface="Arial" panose="020B0604020202020204" pitchFamily="34" charset="0"/>
              <a:buChar char="•"/>
            </a:pPr>
            <a:r>
              <a:rPr lang="en-GB" b="1" dirty="0">
                <a:solidFill>
                  <a:schemeClr val="dk1"/>
                </a:solidFill>
                <a:ea typeface="Nunito"/>
                <a:cs typeface="Nunito"/>
                <a:sym typeface="Nunito"/>
              </a:rPr>
              <a:t>Aurora frames are built</a:t>
            </a:r>
            <a:r>
              <a:rPr lang="en-GB" dirty="0">
                <a:solidFill>
                  <a:schemeClr val="dk1"/>
                </a:solidFill>
                <a:ea typeface="Nunito"/>
                <a:cs typeface="Nunito"/>
                <a:sym typeface="Nunito"/>
              </a:rPr>
              <a:t> and sent to the high speed serializers</a:t>
            </a:r>
          </a:p>
        </p:txBody>
      </p:sp>
    </p:spTree>
    <p:extLst>
      <p:ext uri="{BB962C8B-B14F-4D97-AF65-F5344CB8AC3E}">
        <p14:creationId xmlns:p14="http://schemas.microsoft.com/office/powerpoint/2010/main" val="23330955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BABCD-6DE9-4004-EFCD-31D72782A26A}"/>
              </a:ext>
            </a:extLst>
          </p:cNvPr>
          <p:cNvSpPr>
            <a:spLocks noGrp="1"/>
          </p:cNvSpPr>
          <p:nvPr>
            <p:ph type="title"/>
          </p:nvPr>
        </p:nvSpPr>
        <p:spPr>
          <a:xfrm>
            <a:off x="1797570" y="0"/>
            <a:ext cx="7713688" cy="624226"/>
          </a:xfrm>
        </p:spPr>
        <p:txBody>
          <a:bodyPr/>
          <a:lstStyle/>
          <a:p>
            <a:pPr algn="ctr"/>
            <a:r>
              <a:rPr lang="en-US" sz="2800" b="1" i="1" dirty="0">
                <a:solidFill>
                  <a:schemeClr val="accent1">
                    <a:lumMod val="75000"/>
                  </a:schemeClr>
                </a:solidFill>
                <a:latin typeface="Calibri" panose="020F0502020204030204" pitchFamily="34" charset="0"/>
                <a:cs typeface="Calibri" panose="020F0502020204030204" pitchFamily="34" charset="0"/>
              </a:rPr>
              <a:t>Radiation hardness</a:t>
            </a:r>
            <a:endParaRPr lang="en-GB" b="1" dirty="0"/>
          </a:p>
        </p:txBody>
      </p:sp>
      <p:sp>
        <p:nvSpPr>
          <p:cNvPr id="4" name="Footer Placeholder 3">
            <a:extLst>
              <a:ext uri="{FF2B5EF4-FFF2-40B4-BE49-F238E27FC236}">
                <a16:creationId xmlns:a16="http://schemas.microsoft.com/office/drawing/2014/main" id="{D25D83CF-F6D3-3364-389A-D44FEE613FE2}"/>
              </a:ext>
            </a:extLst>
          </p:cNvPr>
          <p:cNvSpPr>
            <a:spLocks noGrp="1"/>
          </p:cNvSpPr>
          <p:nvPr>
            <p:ph type="ftr" sz="quarter" idx="11"/>
          </p:nvPr>
        </p:nvSpPr>
        <p:spPr>
          <a:xfrm>
            <a:off x="0" y="6492874"/>
            <a:ext cx="8153400" cy="365125"/>
          </a:xfrm>
        </p:spPr>
        <p:txBody>
          <a:bodyPr/>
          <a:lstStyle/>
          <a:p>
            <a:pPr algn="l"/>
            <a:r>
              <a:rPr lang="en-GB" dirty="0"/>
              <a:t>PSD13, Oxford Sept. 3-8, 2023                             </a:t>
            </a:r>
            <a:r>
              <a:rPr lang="en-GB" dirty="0" err="1"/>
              <a:t>F.Loddo</a:t>
            </a:r>
            <a:r>
              <a:rPr lang="en-GB" dirty="0"/>
              <a:t> INFN-Bari</a:t>
            </a:r>
          </a:p>
        </p:txBody>
      </p:sp>
      <p:sp>
        <p:nvSpPr>
          <p:cNvPr id="5" name="Slide Number Placeholder 4">
            <a:extLst>
              <a:ext uri="{FF2B5EF4-FFF2-40B4-BE49-F238E27FC236}">
                <a16:creationId xmlns:a16="http://schemas.microsoft.com/office/drawing/2014/main" id="{39441B85-B362-BC8F-3760-7B717B0655D1}"/>
              </a:ext>
            </a:extLst>
          </p:cNvPr>
          <p:cNvSpPr>
            <a:spLocks noGrp="1"/>
          </p:cNvSpPr>
          <p:nvPr>
            <p:ph type="sldNum" sz="quarter" idx="12"/>
          </p:nvPr>
        </p:nvSpPr>
        <p:spPr>
          <a:xfrm>
            <a:off x="9448800" y="6492875"/>
            <a:ext cx="2743200" cy="365125"/>
          </a:xfrm>
        </p:spPr>
        <p:txBody>
          <a:bodyPr/>
          <a:lstStyle/>
          <a:p>
            <a:fld id="{17C1D577-B16F-47D8-AA3E-456F66A1EA45}" type="slidenum">
              <a:rPr lang="en-GB" smtClean="0"/>
              <a:t>13</a:t>
            </a:fld>
            <a:endParaRPr lang="en-GB"/>
          </a:p>
        </p:txBody>
      </p:sp>
      <p:sp>
        <p:nvSpPr>
          <p:cNvPr id="3" name="Espace réservé du texte 2">
            <a:extLst>
              <a:ext uri="{FF2B5EF4-FFF2-40B4-BE49-F238E27FC236}">
                <a16:creationId xmlns:a16="http://schemas.microsoft.com/office/drawing/2014/main" id="{B50865E8-FF18-A706-9ABD-5A8183183999}"/>
              </a:ext>
            </a:extLst>
          </p:cNvPr>
          <p:cNvSpPr txBox="1">
            <a:spLocks/>
          </p:cNvSpPr>
          <p:nvPr/>
        </p:nvSpPr>
        <p:spPr>
          <a:xfrm>
            <a:off x="49646" y="460684"/>
            <a:ext cx="12057627" cy="6195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200"/>
              </a:spcBef>
            </a:pPr>
            <a:r>
              <a:rPr lang="en-US" sz="1600" dirty="0"/>
              <a:t>Extensive TID X-ray tests on RD53A/B and small prototypes to qualify IPs, analog FEs and digital standard cells</a:t>
            </a:r>
          </a:p>
          <a:p>
            <a:pPr>
              <a:lnSpc>
                <a:spcPct val="100000"/>
              </a:lnSpc>
              <a:spcBef>
                <a:spcPts val="200"/>
              </a:spcBef>
            </a:pPr>
            <a:r>
              <a:rPr lang="en-US" sz="1600" b="1" dirty="0"/>
              <a:t>The TID damage concerns essentially the digital design because of the small area devices (min L, small W)  </a:t>
            </a:r>
            <a:r>
              <a:rPr lang="en-US" sz="1600" b="1" dirty="0">
                <a:sym typeface="Wingdings" panose="05000000000000000000" pitchFamily="2" charset="2"/>
              </a:rPr>
              <a:t> </a:t>
            </a:r>
            <a:r>
              <a:rPr lang="en-US" sz="1600" b="1" dirty="0">
                <a:solidFill>
                  <a:srgbClr val="FF0000"/>
                </a:solidFill>
                <a:sym typeface="Wingdings" panose="05000000000000000000" pitchFamily="2" charset="2"/>
              </a:rPr>
              <a:t>more severe for “strength 0”</a:t>
            </a:r>
            <a:endParaRPr lang="en-US" sz="1600" b="1" dirty="0">
              <a:solidFill>
                <a:srgbClr val="FF0000"/>
              </a:solidFill>
            </a:endParaRPr>
          </a:p>
          <a:p>
            <a:pPr>
              <a:lnSpc>
                <a:spcPct val="100000"/>
              </a:lnSpc>
              <a:spcBef>
                <a:spcPts val="200"/>
              </a:spcBef>
            </a:pPr>
            <a:r>
              <a:rPr lang="en-US" sz="1600" dirty="0"/>
              <a:t>From measurements on Ring Oscillators: </a:t>
            </a:r>
            <a:r>
              <a:rPr lang="en-US" sz="1600" b="1" dirty="0"/>
              <a:t>gate delay degradation larger at low dose-rate (LDR): </a:t>
            </a:r>
            <a:r>
              <a:rPr lang="en-US" sz="1600" b="1" dirty="0">
                <a:solidFill>
                  <a:srgbClr val="FF0000"/>
                </a:solidFill>
                <a:sym typeface="Wingdings" panose="05000000000000000000" pitchFamily="2" charset="2"/>
              </a:rPr>
              <a:t>more severe for “strength 0”</a:t>
            </a:r>
            <a:endParaRPr lang="en-US" sz="1600" b="1" dirty="0">
              <a:solidFill>
                <a:srgbClr val="FF0000"/>
              </a:solidFill>
            </a:endParaRPr>
          </a:p>
          <a:p>
            <a:pPr>
              <a:lnSpc>
                <a:spcPct val="100000"/>
              </a:lnSpc>
              <a:spcBef>
                <a:spcPts val="200"/>
              </a:spcBef>
            </a:pPr>
            <a:endParaRPr lang="en-US" sz="1600" b="1" dirty="0"/>
          </a:p>
        </p:txBody>
      </p:sp>
      <p:sp>
        <p:nvSpPr>
          <p:cNvPr id="7" name="TextBox 6">
            <a:extLst>
              <a:ext uri="{FF2B5EF4-FFF2-40B4-BE49-F238E27FC236}">
                <a16:creationId xmlns:a16="http://schemas.microsoft.com/office/drawing/2014/main" id="{A9084A76-EB82-4F52-5A83-0FDECF4015DD}"/>
              </a:ext>
            </a:extLst>
          </p:cNvPr>
          <p:cNvSpPr txBox="1"/>
          <p:nvPr/>
        </p:nvSpPr>
        <p:spPr>
          <a:xfrm>
            <a:off x="49646" y="4833145"/>
            <a:ext cx="12156917" cy="1762021"/>
          </a:xfrm>
          <a:prstGeom prst="rect">
            <a:avLst/>
          </a:prstGeom>
          <a:solidFill>
            <a:schemeClr val="accent5">
              <a:lumMod val="20000"/>
              <a:lumOff val="80000"/>
            </a:schemeClr>
          </a:solidFill>
        </p:spPr>
        <p:txBody>
          <a:bodyPr wrap="square">
            <a:spAutoFit/>
          </a:bodyPr>
          <a:lstStyle/>
          <a:p>
            <a:pPr marL="285750" indent="-285750">
              <a:spcBef>
                <a:spcPts val="500"/>
              </a:spcBef>
              <a:buFont typeface="Arial" panose="020B0604020202020204" pitchFamily="34" charset="0"/>
              <a:buChar char="•"/>
            </a:pPr>
            <a:r>
              <a:rPr lang="en-US" sz="1600" b="1" dirty="0"/>
              <a:t>No minimum size digital cells (strength 0)</a:t>
            </a:r>
          </a:p>
          <a:p>
            <a:pPr marL="285750" indent="-285750">
              <a:lnSpc>
                <a:spcPct val="100000"/>
              </a:lnSpc>
              <a:spcBef>
                <a:spcPts val="500"/>
              </a:spcBef>
              <a:buFont typeface="Arial" panose="020B0604020202020204" pitchFamily="34" charset="0"/>
              <a:buChar char="•"/>
            </a:pPr>
            <a:r>
              <a:rPr lang="en-US" sz="1600" b="1" dirty="0"/>
              <a:t>Irradiation corner models and extreme corners </a:t>
            </a:r>
            <a:r>
              <a:rPr lang="en-US" sz="1600" dirty="0"/>
              <a:t>from the foundry used to predict the TID effect and design to guarantee good timing for the digital design</a:t>
            </a:r>
          </a:p>
          <a:p>
            <a:pPr marL="285750" indent="-285750">
              <a:spcBef>
                <a:spcPts val="500"/>
              </a:spcBef>
              <a:buFont typeface="Arial" panose="020B0604020202020204" pitchFamily="34" charset="0"/>
              <a:buChar char="•"/>
            </a:pPr>
            <a:r>
              <a:rPr lang="en-GB" sz="1600" b="1" dirty="0"/>
              <a:t>Tests done at low temperature (-20°C) and high dose-rate, extrapolating the behaviour using the LDR/HDR correction factor</a:t>
            </a:r>
            <a:r>
              <a:rPr lang="en-GB" sz="1600" dirty="0"/>
              <a:t>, </a:t>
            </a:r>
            <a:r>
              <a:rPr lang="en-US" sz="1600" dirty="0"/>
              <a:t>give confidence that </a:t>
            </a:r>
            <a:r>
              <a:rPr lang="en-GB" sz="1600" dirty="0"/>
              <a:t>RD53 chips will meet TID specifications (at least 1 Grad) if </a:t>
            </a:r>
            <a:r>
              <a:rPr lang="en-GB" sz="1600" b="1" dirty="0"/>
              <a:t>operated at cold temperature</a:t>
            </a:r>
            <a:r>
              <a:rPr lang="en-GB" sz="1600" dirty="0"/>
              <a:t>. </a:t>
            </a:r>
          </a:p>
          <a:p>
            <a:pPr marL="285750" indent="-285750">
              <a:spcBef>
                <a:spcPts val="500"/>
              </a:spcBef>
              <a:buFont typeface="Arial" panose="020B0604020202020204" pitchFamily="34" charset="0"/>
              <a:buChar char="•"/>
            </a:pPr>
            <a:r>
              <a:rPr lang="en-GB" sz="1600" dirty="0"/>
              <a:t>Irradiated chips must be cooled while under power, </a:t>
            </a:r>
            <a:r>
              <a:rPr lang="en-GB" sz="1600" b="1" dirty="0"/>
              <a:t>since room or high temperature annealing is detrimental</a:t>
            </a:r>
          </a:p>
        </p:txBody>
      </p:sp>
      <p:grpSp>
        <p:nvGrpSpPr>
          <p:cNvPr id="14" name="Group 13">
            <a:extLst>
              <a:ext uri="{FF2B5EF4-FFF2-40B4-BE49-F238E27FC236}">
                <a16:creationId xmlns:a16="http://schemas.microsoft.com/office/drawing/2014/main" id="{6086354D-7A7C-576C-150F-D3EF59AD1150}"/>
              </a:ext>
            </a:extLst>
          </p:cNvPr>
          <p:cNvGrpSpPr/>
          <p:nvPr/>
        </p:nvGrpSpPr>
        <p:grpSpPr>
          <a:xfrm>
            <a:off x="257619" y="1887837"/>
            <a:ext cx="2671620" cy="2822842"/>
            <a:chOff x="403124" y="1720786"/>
            <a:chExt cx="3077430" cy="3283758"/>
          </a:xfrm>
        </p:grpSpPr>
        <p:pic>
          <p:nvPicPr>
            <p:cNvPr id="15" name="Picture 14">
              <a:extLst>
                <a:ext uri="{FF2B5EF4-FFF2-40B4-BE49-F238E27FC236}">
                  <a16:creationId xmlns:a16="http://schemas.microsoft.com/office/drawing/2014/main" id="{8B7829B3-908E-51EB-DEE3-6D9688C6CDA3}"/>
                </a:ext>
              </a:extLst>
            </p:cNvPr>
            <p:cNvPicPr>
              <a:picLocks noChangeAspect="1"/>
            </p:cNvPicPr>
            <p:nvPr/>
          </p:nvPicPr>
          <p:blipFill>
            <a:blip r:embed="rId2"/>
            <a:stretch>
              <a:fillRect/>
            </a:stretch>
          </p:blipFill>
          <p:spPr>
            <a:xfrm>
              <a:off x="426288" y="1720786"/>
              <a:ext cx="3054266" cy="3237591"/>
            </a:xfrm>
            <a:prstGeom prst="rect">
              <a:avLst/>
            </a:prstGeom>
          </p:spPr>
        </p:pic>
        <p:sp>
          <p:nvSpPr>
            <p:cNvPr id="16" name="TextBox 15">
              <a:extLst>
                <a:ext uri="{FF2B5EF4-FFF2-40B4-BE49-F238E27FC236}">
                  <a16:creationId xmlns:a16="http://schemas.microsoft.com/office/drawing/2014/main" id="{F93AC103-1B62-1B6B-5596-29ADCCE29FBF}"/>
                </a:ext>
              </a:extLst>
            </p:cNvPr>
            <p:cNvSpPr txBox="1"/>
            <p:nvPr/>
          </p:nvSpPr>
          <p:spPr>
            <a:xfrm rot="16200000">
              <a:off x="59441" y="2537707"/>
              <a:ext cx="902811" cy="215444"/>
            </a:xfrm>
            <a:prstGeom prst="rect">
              <a:avLst/>
            </a:prstGeom>
            <a:solidFill>
              <a:schemeClr val="bg1"/>
            </a:solidFill>
          </p:spPr>
          <p:txBody>
            <a:bodyPr wrap="none" rtlCol="0">
              <a:spAutoFit/>
            </a:bodyPr>
            <a:lstStyle/>
            <a:p>
              <a:pPr algn="l"/>
              <a:r>
                <a:rPr lang="en-US" sz="800" dirty="0"/>
                <a:t>Delay change [%]</a:t>
              </a:r>
            </a:p>
          </p:txBody>
        </p:sp>
        <p:sp>
          <p:nvSpPr>
            <p:cNvPr id="17" name="TextBox 16">
              <a:extLst>
                <a:ext uri="{FF2B5EF4-FFF2-40B4-BE49-F238E27FC236}">
                  <a16:creationId xmlns:a16="http://schemas.microsoft.com/office/drawing/2014/main" id="{E10C6B19-5659-0C26-7A37-28A9B2BCAED0}"/>
                </a:ext>
              </a:extLst>
            </p:cNvPr>
            <p:cNvSpPr txBox="1"/>
            <p:nvPr/>
          </p:nvSpPr>
          <p:spPr>
            <a:xfrm rot="16200000">
              <a:off x="1560904" y="2557025"/>
              <a:ext cx="902811" cy="215444"/>
            </a:xfrm>
            <a:prstGeom prst="rect">
              <a:avLst/>
            </a:prstGeom>
            <a:solidFill>
              <a:schemeClr val="bg1"/>
            </a:solidFill>
          </p:spPr>
          <p:txBody>
            <a:bodyPr wrap="none" rtlCol="0">
              <a:spAutoFit/>
            </a:bodyPr>
            <a:lstStyle/>
            <a:p>
              <a:pPr algn="l"/>
              <a:r>
                <a:rPr lang="en-US" sz="800" dirty="0"/>
                <a:t>Delay change [%]</a:t>
              </a:r>
            </a:p>
          </p:txBody>
        </p:sp>
        <p:sp>
          <p:nvSpPr>
            <p:cNvPr id="18" name="TextBox 17">
              <a:extLst>
                <a:ext uri="{FF2B5EF4-FFF2-40B4-BE49-F238E27FC236}">
                  <a16:creationId xmlns:a16="http://schemas.microsoft.com/office/drawing/2014/main" id="{EDDF1D7D-BCED-0061-7A4E-B6765E0D05CF}"/>
                </a:ext>
              </a:extLst>
            </p:cNvPr>
            <p:cNvSpPr txBox="1"/>
            <p:nvPr/>
          </p:nvSpPr>
          <p:spPr>
            <a:xfrm rot="16200000">
              <a:off x="59440" y="4139257"/>
              <a:ext cx="902811" cy="215444"/>
            </a:xfrm>
            <a:prstGeom prst="rect">
              <a:avLst/>
            </a:prstGeom>
            <a:solidFill>
              <a:schemeClr val="bg1"/>
            </a:solidFill>
          </p:spPr>
          <p:txBody>
            <a:bodyPr wrap="none" rtlCol="0">
              <a:spAutoFit/>
            </a:bodyPr>
            <a:lstStyle/>
            <a:p>
              <a:pPr algn="l"/>
              <a:r>
                <a:rPr lang="en-US" sz="800" dirty="0"/>
                <a:t>Delay change [%]</a:t>
              </a:r>
            </a:p>
          </p:txBody>
        </p:sp>
        <p:sp>
          <p:nvSpPr>
            <p:cNvPr id="19" name="TextBox 18">
              <a:extLst>
                <a:ext uri="{FF2B5EF4-FFF2-40B4-BE49-F238E27FC236}">
                  <a16:creationId xmlns:a16="http://schemas.microsoft.com/office/drawing/2014/main" id="{7CE0FC25-98F1-7DC9-06A3-363E68F843DF}"/>
                </a:ext>
              </a:extLst>
            </p:cNvPr>
            <p:cNvSpPr txBox="1"/>
            <p:nvPr/>
          </p:nvSpPr>
          <p:spPr>
            <a:xfrm rot="16200000">
              <a:off x="1560903" y="4158575"/>
              <a:ext cx="902811" cy="215444"/>
            </a:xfrm>
            <a:prstGeom prst="rect">
              <a:avLst/>
            </a:prstGeom>
            <a:solidFill>
              <a:schemeClr val="bg1"/>
            </a:solidFill>
          </p:spPr>
          <p:txBody>
            <a:bodyPr wrap="none" rtlCol="0">
              <a:spAutoFit/>
            </a:bodyPr>
            <a:lstStyle/>
            <a:p>
              <a:pPr algn="l"/>
              <a:r>
                <a:rPr lang="en-US" sz="800" dirty="0"/>
                <a:t>Delay change [%]</a:t>
              </a:r>
            </a:p>
          </p:txBody>
        </p:sp>
        <p:sp>
          <p:nvSpPr>
            <p:cNvPr id="20" name="Rectangle 19">
              <a:extLst>
                <a:ext uri="{FF2B5EF4-FFF2-40B4-BE49-F238E27FC236}">
                  <a16:creationId xmlns:a16="http://schemas.microsoft.com/office/drawing/2014/main" id="{A9FEDE7F-3EEE-D9CD-5FFF-75092D662590}"/>
                </a:ext>
              </a:extLst>
            </p:cNvPr>
            <p:cNvSpPr/>
            <p:nvPr/>
          </p:nvSpPr>
          <p:spPr>
            <a:xfrm>
              <a:off x="1056067" y="3284892"/>
              <a:ext cx="370462" cy="62354"/>
            </a:xfrm>
            <a:prstGeom prst="rect">
              <a:avLst/>
            </a:prstGeom>
            <a:solidFill>
              <a:schemeClr val="bg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Rectangle 20">
              <a:extLst>
                <a:ext uri="{FF2B5EF4-FFF2-40B4-BE49-F238E27FC236}">
                  <a16:creationId xmlns:a16="http://schemas.microsoft.com/office/drawing/2014/main" id="{8A4E8E9A-7FF4-711C-F540-DA6D17D5FFB7}"/>
                </a:ext>
              </a:extLst>
            </p:cNvPr>
            <p:cNvSpPr/>
            <p:nvPr/>
          </p:nvSpPr>
          <p:spPr>
            <a:xfrm>
              <a:off x="2571796" y="3284892"/>
              <a:ext cx="370462" cy="62354"/>
            </a:xfrm>
            <a:prstGeom prst="rect">
              <a:avLst/>
            </a:prstGeom>
            <a:solidFill>
              <a:schemeClr val="bg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Rectangle 21">
              <a:extLst>
                <a:ext uri="{FF2B5EF4-FFF2-40B4-BE49-F238E27FC236}">
                  <a16:creationId xmlns:a16="http://schemas.microsoft.com/office/drawing/2014/main" id="{402B95C2-D51C-629E-8240-361542F26BC8}"/>
                </a:ext>
              </a:extLst>
            </p:cNvPr>
            <p:cNvSpPr/>
            <p:nvPr/>
          </p:nvSpPr>
          <p:spPr>
            <a:xfrm>
              <a:off x="2537453" y="4868623"/>
              <a:ext cx="370462" cy="62354"/>
            </a:xfrm>
            <a:prstGeom prst="rect">
              <a:avLst/>
            </a:prstGeom>
            <a:solidFill>
              <a:schemeClr val="bg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Rectangle 22">
              <a:extLst>
                <a:ext uri="{FF2B5EF4-FFF2-40B4-BE49-F238E27FC236}">
                  <a16:creationId xmlns:a16="http://schemas.microsoft.com/office/drawing/2014/main" id="{B7A32218-362F-F8C1-B354-E2D194474204}"/>
                </a:ext>
              </a:extLst>
            </p:cNvPr>
            <p:cNvSpPr/>
            <p:nvPr/>
          </p:nvSpPr>
          <p:spPr>
            <a:xfrm>
              <a:off x="1078920" y="4869584"/>
              <a:ext cx="370462" cy="62354"/>
            </a:xfrm>
            <a:prstGeom prst="rect">
              <a:avLst/>
            </a:prstGeom>
            <a:solidFill>
              <a:schemeClr val="bg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a:extLst>
                <a:ext uri="{FF2B5EF4-FFF2-40B4-BE49-F238E27FC236}">
                  <a16:creationId xmlns:a16="http://schemas.microsoft.com/office/drawing/2014/main" id="{0ADE7F3E-F698-7FDC-71BE-12E4B23798C0}"/>
                </a:ext>
              </a:extLst>
            </p:cNvPr>
            <p:cNvSpPr txBox="1"/>
            <p:nvPr/>
          </p:nvSpPr>
          <p:spPr>
            <a:xfrm>
              <a:off x="2491362" y="3206350"/>
              <a:ext cx="641522" cy="200055"/>
            </a:xfrm>
            <a:prstGeom prst="rect">
              <a:avLst/>
            </a:prstGeom>
            <a:noFill/>
          </p:spPr>
          <p:txBody>
            <a:bodyPr wrap="none" rtlCol="0">
              <a:spAutoFit/>
            </a:bodyPr>
            <a:lstStyle/>
            <a:p>
              <a:pPr algn="l"/>
              <a:r>
                <a:rPr lang="en-US" sz="700" dirty="0"/>
                <a:t>Dose [</a:t>
              </a:r>
              <a:r>
                <a:rPr lang="en-US" sz="700" dirty="0" err="1"/>
                <a:t>Mrad</a:t>
              </a:r>
              <a:r>
                <a:rPr lang="en-US" sz="700" dirty="0"/>
                <a:t>]</a:t>
              </a:r>
            </a:p>
          </p:txBody>
        </p:sp>
        <p:sp>
          <p:nvSpPr>
            <p:cNvPr id="25" name="TextBox 24">
              <a:extLst>
                <a:ext uri="{FF2B5EF4-FFF2-40B4-BE49-F238E27FC236}">
                  <a16:creationId xmlns:a16="http://schemas.microsoft.com/office/drawing/2014/main" id="{7E7DC7F6-A79E-6B69-CA0F-33F6DDE85BBF}"/>
                </a:ext>
              </a:extLst>
            </p:cNvPr>
            <p:cNvSpPr txBox="1"/>
            <p:nvPr/>
          </p:nvSpPr>
          <p:spPr>
            <a:xfrm>
              <a:off x="1001069" y="3209749"/>
              <a:ext cx="641522" cy="200055"/>
            </a:xfrm>
            <a:prstGeom prst="rect">
              <a:avLst/>
            </a:prstGeom>
            <a:noFill/>
          </p:spPr>
          <p:txBody>
            <a:bodyPr wrap="none" rtlCol="0">
              <a:spAutoFit/>
            </a:bodyPr>
            <a:lstStyle/>
            <a:p>
              <a:pPr algn="l"/>
              <a:r>
                <a:rPr lang="en-US" sz="700" dirty="0"/>
                <a:t>Dose [</a:t>
              </a:r>
              <a:r>
                <a:rPr lang="en-US" sz="700" dirty="0" err="1"/>
                <a:t>Mrad</a:t>
              </a:r>
              <a:r>
                <a:rPr lang="en-US" sz="700" dirty="0"/>
                <a:t>]</a:t>
              </a:r>
            </a:p>
          </p:txBody>
        </p:sp>
        <p:sp>
          <p:nvSpPr>
            <p:cNvPr id="26" name="TextBox 25">
              <a:extLst>
                <a:ext uri="{FF2B5EF4-FFF2-40B4-BE49-F238E27FC236}">
                  <a16:creationId xmlns:a16="http://schemas.microsoft.com/office/drawing/2014/main" id="{BF0DD426-0370-018A-95E1-DB9DC5FEEA46}"/>
                </a:ext>
              </a:extLst>
            </p:cNvPr>
            <p:cNvSpPr txBox="1"/>
            <p:nvPr/>
          </p:nvSpPr>
          <p:spPr>
            <a:xfrm>
              <a:off x="975450" y="4804403"/>
              <a:ext cx="641522" cy="200055"/>
            </a:xfrm>
            <a:prstGeom prst="rect">
              <a:avLst/>
            </a:prstGeom>
            <a:noFill/>
          </p:spPr>
          <p:txBody>
            <a:bodyPr wrap="none" rtlCol="0">
              <a:spAutoFit/>
            </a:bodyPr>
            <a:lstStyle/>
            <a:p>
              <a:pPr algn="l"/>
              <a:r>
                <a:rPr lang="en-US" sz="700" dirty="0"/>
                <a:t>Dose [</a:t>
              </a:r>
              <a:r>
                <a:rPr lang="en-US" sz="700" dirty="0" err="1"/>
                <a:t>Mrad</a:t>
              </a:r>
              <a:r>
                <a:rPr lang="en-US" sz="700" dirty="0"/>
                <a:t>]</a:t>
              </a:r>
            </a:p>
          </p:txBody>
        </p:sp>
        <p:sp>
          <p:nvSpPr>
            <p:cNvPr id="27" name="TextBox 26">
              <a:extLst>
                <a:ext uri="{FF2B5EF4-FFF2-40B4-BE49-F238E27FC236}">
                  <a16:creationId xmlns:a16="http://schemas.microsoft.com/office/drawing/2014/main" id="{4C5CD652-39C0-F82D-8B38-86EC543C4A4A}"/>
                </a:ext>
              </a:extLst>
            </p:cNvPr>
            <p:cNvSpPr txBox="1"/>
            <p:nvPr/>
          </p:nvSpPr>
          <p:spPr>
            <a:xfrm>
              <a:off x="2405377" y="4804489"/>
              <a:ext cx="641522" cy="200055"/>
            </a:xfrm>
            <a:prstGeom prst="rect">
              <a:avLst/>
            </a:prstGeom>
            <a:noFill/>
          </p:spPr>
          <p:txBody>
            <a:bodyPr wrap="none" rtlCol="0">
              <a:spAutoFit/>
            </a:bodyPr>
            <a:lstStyle/>
            <a:p>
              <a:pPr algn="l"/>
              <a:r>
                <a:rPr lang="en-US" sz="700" dirty="0"/>
                <a:t>Dose [</a:t>
              </a:r>
              <a:r>
                <a:rPr lang="en-US" sz="700" dirty="0" err="1"/>
                <a:t>Mrad</a:t>
              </a:r>
              <a:r>
                <a:rPr lang="en-US" sz="700" dirty="0"/>
                <a:t>]</a:t>
              </a:r>
            </a:p>
          </p:txBody>
        </p:sp>
      </p:grpSp>
      <p:pic>
        <p:nvPicPr>
          <p:cNvPr id="29" name="Picture 28">
            <a:extLst>
              <a:ext uri="{FF2B5EF4-FFF2-40B4-BE49-F238E27FC236}">
                <a16:creationId xmlns:a16="http://schemas.microsoft.com/office/drawing/2014/main" id="{1F8CD0BC-0C9E-A99C-BCC9-B40ECF55FA4A}"/>
              </a:ext>
            </a:extLst>
          </p:cNvPr>
          <p:cNvPicPr>
            <a:picLocks noChangeAspect="1"/>
          </p:cNvPicPr>
          <p:nvPr/>
        </p:nvPicPr>
        <p:blipFill>
          <a:blip r:embed="rId3"/>
          <a:stretch>
            <a:fillRect/>
          </a:stretch>
        </p:blipFill>
        <p:spPr>
          <a:xfrm>
            <a:off x="2979560" y="1506995"/>
            <a:ext cx="3048507" cy="2916236"/>
          </a:xfrm>
          <a:prstGeom prst="rect">
            <a:avLst/>
          </a:prstGeom>
        </p:spPr>
      </p:pic>
      <p:pic>
        <p:nvPicPr>
          <p:cNvPr id="31" name="Picture 30">
            <a:extLst>
              <a:ext uri="{FF2B5EF4-FFF2-40B4-BE49-F238E27FC236}">
                <a16:creationId xmlns:a16="http://schemas.microsoft.com/office/drawing/2014/main" id="{D85BE90D-7DFA-6346-DCE2-D7DEEFB9CEF7}"/>
              </a:ext>
            </a:extLst>
          </p:cNvPr>
          <p:cNvPicPr>
            <a:picLocks noChangeAspect="1"/>
          </p:cNvPicPr>
          <p:nvPr/>
        </p:nvPicPr>
        <p:blipFill rotWithShape="1">
          <a:blip r:embed="rId4"/>
          <a:srcRect t="14248"/>
          <a:stretch/>
        </p:blipFill>
        <p:spPr>
          <a:xfrm>
            <a:off x="8864330" y="1914715"/>
            <a:ext cx="3292587" cy="2859038"/>
          </a:xfrm>
          <a:prstGeom prst="rect">
            <a:avLst/>
          </a:prstGeom>
        </p:spPr>
      </p:pic>
      <p:pic>
        <p:nvPicPr>
          <p:cNvPr id="33" name="Picture 32">
            <a:extLst>
              <a:ext uri="{FF2B5EF4-FFF2-40B4-BE49-F238E27FC236}">
                <a16:creationId xmlns:a16="http://schemas.microsoft.com/office/drawing/2014/main" id="{BDE07433-BEBF-6230-F852-D11F8E4A3DF5}"/>
              </a:ext>
            </a:extLst>
          </p:cNvPr>
          <p:cNvPicPr>
            <a:picLocks noChangeAspect="1"/>
          </p:cNvPicPr>
          <p:nvPr/>
        </p:nvPicPr>
        <p:blipFill>
          <a:blip r:embed="rId5"/>
          <a:stretch>
            <a:fillRect/>
          </a:stretch>
        </p:blipFill>
        <p:spPr>
          <a:xfrm>
            <a:off x="5931198" y="1862955"/>
            <a:ext cx="2968997" cy="2916236"/>
          </a:xfrm>
          <a:prstGeom prst="rect">
            <a:avLst/>
          </a:prstGeom>
        </p:spPr>
      </p:pic>
      <p:sp>
        <p:nvSpPr>
          <p:cNvPr id="34" name="TextBox 33">
            <a:extLst>
              <a:ext uri="{FF2B5EF4-FFF2-40B4-BE49-F238E27FC236}">
                <a16:creationId xmlns:a16="http://schemas.microsoft.com/office/drawing/2014/main" id="{3CCE644E-787F-69C4-0BC7-BAD3D41338FD}"/>
              </a:ext>
            </a:extLst>
          </p:cNvPr>
          <p:cNvSpPr txBox="1"/>
          <p:nvPr/>
        </p:nvSpPr>
        <p:spPr>
          <a:xfrm>
            <a:off x="6328411" y="1554206"/>
            <a:ext cx="2428550" cy="276999"/>
          </a:xfrm>
          <a:prstGeom prst="rect">
            <a:avLst/>
          </a:prstGeom>
          <a:solidFill>
            <a:srgbClr val="EED8F3"/>
          </a:solidFill>
        </p:spPr>
        <p:txBody>
          <a:bodyPr wrap="none" rtlCol="0">
            <a:spAutoFit/>
          </a:bodyPr>
          <a:lstStyle/>
          <a:p>
            <a:r>
              <a:rPr lang="en-GB" sz="1200" i="1" dirty="0"/>
              <a:t>Gate delay at HDR X-ray to 2.3 Grad</a:t>
            </a:r>
          </a:p>
        </p:txBody>
      </p:sp>
      <p:sp>
        <p:nvSpPr>
          <p:cNvPr id="35" name="TextBox 34">
            <a:extLst>
              <a:ext uri="{FF2B5EF4-FFF2-40B4-BE49-F238E27FC236}">
                <a16:creationId xmlns:a16="http://schemas.microsoft.com/office/drawing/2014/main" id="{525A5EDD-9DE7-ECBD-5724-D9AD7738E865}"/>
              </a:ext>
            </a:extLst>
          </p:cNvPr>
          <p:cNvSpPr txBox="1"/>
          <p:nvPr/>
        </p:nvSpPr>
        <p:spPr>
          <a:xfrm>
            <a:off x="9016739" y="1559661"/>
            <a:ext cx="3114571" cy="276999"/>
          </a:xfrm>
          <a:prstGeom prst="rect">
            <a:avLst/>
          </a:prstGeom>
          <a:solidFill>
            <a:srgbClr val="EED8F3"/>
          </a:solidFill>
        </p:spPr>
        <p:txBody>
          <a:bodyPr wrap="none" rtlCol="0">
            <a:spAutoFit/>
          </a:bodyPr>
          <a:lstStyle/>
          <a:p>
            <a:r>
              <a:rPr lang="en-GB" sz="1200" i="1" dirty="0"/>
              <a:t>Estimated behaviour at LDR of strength 4 gates</a:t>
            </a:r>
          </a:p>
        </p:txBody>
      </p:sp>
      <p:sp>
        <p:nvSpPr>
          <p:cNvPr id="9" name="TextBox 8">
            <a:extLst>
              <a:ext uri="{FF2B5EF4-FFF2-40B4-BE49-F238E27FC236}">
                <a16:creationId xmlns:a16="http://schemas.microsoft.com/office/drawing/2014/main" id="{0EA2C2E0-0151-8FE3-3AED-DE98F0189C62}"/>
              </a:ext>
            </a:extLst>
          </p:cNvPr>
          <p:cNvSpPr txBox="1"/>
          <p:nvPr/>
        </p:nvSpPr>
        <p:spPr>
          <a:xfrm>
            <a:off x="160716" y="1506995"/>
            <a:ext cx="2733441" cy="276999"/>
          </a:xfrm>
          <a:prstGeom prst="rect">
            <a:avLst/>
          </a:prstGeom>
          <a:solidFill>
            <a:srgbClr val="EED8F3"/>
          </a:solidFill>
        </p:spPr>
        <p:txBody>
          <a:bodyPr wrap="none" rtlCol="0">
            <a:spAutoFit/>
          </a:bodyPr>
          <a:lstStyle/>
          <a:p>
            <a:r>
              <a:rPr lang="en-GB" sz="1200" i="1" dirty="0"/>
              <a:t>Delay change at </a:t>
            </a:r>
            <a:r>
              <a:rPr lang="en-GB" sz="1200" i="1" dirty="0">
                <a:solidFill>
                  <a:srgbClr val="2E2EFC"/>
                </a:solidFill>
              </a:rPr>
              <a:t>5 </a:t>
            </a:r>
            <a:r>
              <a:rPr lang="en-GB" sz="1200" i="1" dirty="0" err="1">
                <a:solidFill>
                  <a:srgbClr val="2E2EFC"/>
                </a:solidFill>
              </a:rPr>
              <a:t>Mrad</a:t>
            </a:r>
            <a:r>
              <a:rPr lang="en-GB" sz="1200" i="1" dirty="0">
                <a:solidFill>
                  <a:srgbClr val="2E2EFC"/>
                </a:solidFill>
              </a:rPr>
              <a:t>/h </a:t>
            </a:r>
            <a:r>
              <a:rPr lang="en-GB" sz="1200" i="1" dirty="0"/>
              <a:t>and </a:t>
            </a:r>
            <a:r>
              <a:rPr lang="en-GB" sz="1200" i="1" dirty="0">
                <a:solidFill>
                  <a:srgbClr val="FF0000"/>
                </a:solidFill>
              </a:rPr>
              <a:t>25 </a:t>
            </a:r>
            <a:r>
              <a:rPr lang="en-GB" sz="1200" i="1" dirty="0" err="1">
                <a:solidFill>
                  <a:srgbClr val="FF0000"/>
                </a:solidFill>
              </a:rPr>
              <a:t>krad</a:t>
            </a:r>
            <a:r>
              <a:rPr lang="en-GB" sz="1200" i="1" dirty="0">
                <a:solidFill>
                  <a:srgbClr val="FF0000"/>
                </a:solidFill>
              </a:rPr>
              <a:t>/h</a:t>
            </a:r>
          </a:p>
        </p:txBody>
      </p:sp>
    </p:spTree>
    <p:extLst>
      <p:ext uri="{BB962C8B-B14F-4D97-AF65-F5344CB8AC3E}">
        <p14:creationId xmlns:p14="http://schemas.microsoft.com/office/powerpoint/2010/main" val="1009268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BABCD-6DE9-4004-EFCD-31D72782A26A}"/>
              </a:ext>
            </a:extLst>
          </p:cNvPr>
          <p:cNvSpPr>
            <a:spLocks noGrp="1"/>
          </p:cNvSpPr>
          <p:nvPr>
            <p:ph type="title"/>
          </p:nvPr>
        </p:nvSpPr>
        <p:spPr>
          <a:xfrm>
            <a:off x="1797570" y="0"/>
            <a:ext cx="7713688" cy="624226"/>
          </a:xfrm>
        </p:spPr>
        <p:txBody>
          <a:bodyPr/>
          <a:lstStyle/>
          <a:p>
            <a:pPr algn="ctr"/>
            <a:r>
              <a:rPr lang="en-US" sz="2800" b="1" i="1" dirty="0">
                <a:solidFill>
                  <a:schemeClr val="accent1">
                    <a:lumMod val="75000"/>
                  </a:schemeClr>
                </a:solidFill>
                <a:latin typeface="Calibri" panose="020F0502020204030204" pitchFamily="34" charset="0"/>
                <a:cs typeface="Calibri" panose="020F0502020204030204" pitchFamily="34" charset="0"/>
              </a:rPr>
              <a:t>Single Event Effect (SEE) protection</a:t>
            </a:r>
            <a:endParaRPr lang="en-GB" b="1" dirty="0"/>
          </a:p>
        </p:txBody>
      </p:sp>
      <p:sp>
        <p:nvSpPr>
          <p:cNvPr id="4" name="Footer Placeholder 3">
            <a:extLst>
              <a:ext uri="{FF2B5EF4-FFF2-40B4-BE49-F238E27FC236}">
                <a16:creationId xmlns:a16="http://schemas.microsoft.com/office/drawing/2014/main" id="{D25D83CF-F6D3-3364-389A-D44FEE613FE2}"/>
              </a:ext>
            </a:extLst>
          </p:cNvPr>
          <p:cNvSpPr>
            <a:spLocks noGrp="1"/>
          </p:cNvSpPr>
          <p:nvPr>
            <p:ph type="ftr" sz="quarter" idx="11"/>
          </p:nvPr>
        </p:nvSpPr>
        <p:spPr>
          <a:xfrm>
            <a:off x="0" y="6492874"/>
            <a:ext cx="8153400" cy="365125"/>
          </a:xfrm>
        </p:spPr>
        <p:txBody>
          <a:bodyPr/>
          <a:lstStyle/>
          <a:p>
            <a:pPr algn="l"/>
            <a:r>
              <a:rPr lang="en-GB" dirty="0"/>
              <a:t>PSD13, Oxford Sept. 3-8, 2023                             </a:t>
            </a:r>
            <a:r>
              <a:rPr lang="en-GB" dirty="0" err="1"/>
              <a:t>F.Loddo</a:t>
            </a:r>
            <a:r>
              <a:rPr lang="en-GB" dirty="0"/>
              <a:t> INFN-Bari</a:t>
            </a:r>
          </a:p>
        </p:txBody>
      </p:sp>
      <p:sp>
        <p:nvSpPr>
          <p:cNvPr id="5" name="Slide Number Placeholder 4">
            <a:extLst>
              <a:ext uri="{FF2B5EF4-FFF2-40B4-BE49-F238E27FC236}">
                <a16:creationId xmlns:a16="http://schemas.microsoft.com/office/drawing/2014/main" id="{39441B85-B362-BC8F-3760-7B717B0655D1}"/>
              </a:ext>
            </a:extLst>
          </p:cNvPr>
          <p:cNvSpPr>
            <a:spLocks noGrp="1"/>
          </p:cNvSpPr>
          <p:nvPr>
            <p:ph type="sldNum" sz="quarter" idx="12"/>
          </p:nvPr>
        </p:nvSpPr>
        <p:spPr>
          <a:xfrm>
            <a:off x="9448800" y="6492875"/>
            <a:ext cx="2743200" cy="365125"/>
          </a:xfrm>
        </p:spPr>
        <p:txBody>
          <a:bodyPr/>
          <a:lstStyle/>
          <a:p>
            <a:fld id="{17C1D577-B16F-47D8-AA3E-456F66A1EA45}" type="slidenum">
              <a:rPr lang="en-GB" smtClean="0"/>
              <a:t>14</a:t>
            </a:fld>
            <a:endParaRPr lang="en-GB"/>
          </a:p>
        </p:txBody>
      </p:sp>
      <p:sp>
        <p:nvSpPr>
          <p:cNvPr id="3" name="TextBox 2">
            <a:extLst>
              <a:ext uri="{FF2B5EF4-FFF2-40B4-BE49-F238E27FC236}">
                <a16:creationId xmlns:a16="http://schemas.microsoft.com/office/drawing/2014/main" id="{41D3176D-F608-8A5D-A34F-F6F7678EE786}"/>
              </a:ext>
            </a:extLst>
          </p:cNvPr>
          <p:cNvSpPr txBox="1"/>
          <p:nvPr/>
        </p:nvSpPr>
        <p:spPr>
          <a:xfrm>
            <a:off x="91113" y="624226"/>
            <a:ext cx="12100887" cy="6063198"/>
          </a:xfrm>
          <a:prstGeom prst="rect">
            <a:avLst/>
          </a:prstGeom>
          <a:noFill/>
        </p:spPr>
        <p:txBody>
          <a:bodyPr wrap="square" rtlCol="0">
            <a:spAutoFit/>
          </a:bodyPr>
          <a:lstStyle/>
          <a:p>
            <a:pPr>
              <a:spcBef>
                <a:spcPts val="600"/>
              </a:spcBef>
            </a:pPr>
            <a:r>
              <a:rPr lang="en-GB" sz="1600" b="1" dirty="0"/>
              <a:t>The expected rate per chip of Single Event Upsets (SEUs) is </a:t>
            </a:r>
            <a:r>
              <a:rPr lang="en-GB" sz="1600" b="1" dirty="0">
                <a:solidFill>
                  <a:srgbClr val="FF0000"/>
                </a:solidFill>
              </a:rPr>
              <a:t>~ 100 Hz </a:t>
            </a:r>
            <a:r>
              <a:rPr lang="en-GB" sz="1600" b="1" dirty="0"/>
              <a:t>in the innermost layer</a:t>
            </a:r>
          </a:p>
          <a:p>
            <a:pPr>
              <a:spcBef>
                <a:spcPts val="600"/>
              </a:spcBef>
            </a:pPr>
            <a:endParaRPr lang="en-GB" sz="1000" b="1" dirty="0">
              <a:solidFill>
                <a:srgbClr val="0000FF"/>
              </a:solidFill>
              <a:sym typeface="Wingdings" panose="05000000000000000000" pitchFamily="2" charset="2"/>
            </a:endParaRPr>
          </a:p>
          <a:p>
            <a:pPr>
              <a:spcBef>
                <a:spcPts val="600"/>
              </a:spcBef>
            </a:pPr>
            <a:r>
              <a:rPr lang="en-GB" sz="1600" b="1" dirty="0">
                <a:solidFill>
                  <a:srgbClr val="0000FF"/>
                </a:solidFill>
                <a:sym typeface="Wingdings" panose="05000000000000000000" pitchFamily="2" charset="2"/>
              </a:rPr>
              <a:t>Target behaviour</a:t>
            </a:r>
            <a:r>
              <a:rPr lang="en-GB" sz="1600" dirty="0">
                <a:sym typeface="Wingdings" panose="05000000000000000000" pitchFamily="2" charset="2"/>
              </a:rPr>
              <a:t>:</a:t>
            </a:r>
            <a:endParaRPr lang="en-GB" sz="1600" dirty="0"/>
          </a:p>
          <a:p>
            <a:pPr marL="742950" lvl="1" indent="-285750">
              <a:spcBef>
                <a:spcPts val="600"/>
              </a:spcBef>
              <a:buFont typeface="Arial" panose="020B0604020202020204" pitchFamily="34" charset="0"/>
              <a:buChar char="•"/>
            </a:pPr>
            <a:r>
              <a:rPr lang="en-GB" sz="1600" u="sng" dirty="0">
                <a:sym typeface="Wingdings" panose="05000000000000000000" pitchFamily="2" charset="2"/>
              </a:rPr>
              <a:t>Stable operation</a:t>
            </a:r>
            <a:r>
              <a:rPr lang="en-GB" sz="1600" dirty="0">
                <a:sym typeface="Wingdings" panose="05000000000000000000" pitchFamily="2" charset="2"/>
              </a:rPr>
              <a:t>: biasing and the Clock and Data Recovery (CDR) as critical for the overall chip functionality  should be very SET robust</a:t>
            </a:r>
          </a:p>
          <a:p>
            <a:pPr marL="742950" lvl="1" indent="-285750">
              <a:spcBef>
                <a:spcPts val="600"/>
              </a:spcBef>
              <a:buFont typeface="Arial" panose="020B0604020202020204" pitchFamily="34" charset="0"/>
              <a:buChar char="•"/>
            </a:pPr>
            <a:r>
              <a:rPr lang="en-GB" sz="1600" u="sng" dirty="0">
                <a:sym typeface="Wingdings" panose="05000000000000000000" pitchFamily="2" charset="2"/>
              </a:rPr>
              <a:t>No power cycling</a:t>
            </a:r>
            <a:r>
              <a:rPr lang="en-GB" sz="1600" dirty="0">
                <a:sym typeface="Wingdings" panose="05000000000000000000" pitchFamily="2" charset="2"/>
              </a:rPr>
              <a:t>: need to recover </a:t>
            </a:r>
            <a:r>
              <a:rPr lang="en-GB" sz="1600" u="sng" dirty="0">
                <a:sym typeface="Wingdings" panose="05000000000000000000" pitchFamily="2" charset="2"/>
              </a:rPr>
              <a:t>without</a:t>
            </a:r>
            <a:r>
              <a:rPr lang="en-GB" sz="1600" dirty="0">
                <a:sym typeface="Wingdings" panose="05000000000000000000" pitchFamily="2" charset="2"/>
              </a:rPr>
              <a:t> power-cycling  (detrimental for a serially powered system)</a:t>
            </a:r>
          </a:p>
          <a:p>
            <a:pPr marL="742950" lvl="1" indent="-285750">
              <a:spcBef>
                <a:spcPts val="600"/>
              </a:spcBef>
              <a:buFont typeface="Arial" panose="020B0604020202020204" pitchFamily="34" charset="0"/>
              <a:buChar char="•"/>
            </a:pPr>
            <a:r>
              <a:rPr lang="en-GB" sz="1600" dirty="0">
                <a:sym typeface="Wingdings" panose="05000000000000000000" pitchFamily="2" charset="2"/>
              </a:rPr>
              <a:t>Occasional hit/event is allowed to be lost</a:t>
            </a:r>
            <a:endParaRPr lang="en-GB" sz="1600" b="1" dirty="0">
              <a:solidFill>
                <a:srgbClr val="0000FF"/>
              </a:solidFill>
              <a:sym typeface="Wingdings" panose="05000000000000000000" pitchFamily="2" charset="2"/>
            </a:endParaRPr>
          </a:p>
          <a:p>
            <a:pPr>
              <a:spcBef>
                <a:spcPts val="600"/>
              </a:spcBef>
            </a:pPr>
            <a:endParaRPr lang="en-GB" sz="1000" b="1" dirty="0"/>
          </a:p>
          <a:p>
            <a:pPr>
              <a:spcBef>
                <a:spcPts val="600"/>
              </a:spcBef>
            </a:pPr>
            <a:r>
              <a:rPr lang="en-GB" sz="1600" b="1" dirty="0">
                <a:solidFill>
                  <a:srgbClr val="2E2EFC"/>
                </a:solidFill>
              </a:rPr>
              <a:t>Principle</a:t>
            </a:r>
            <a:r>
              <a:rPr lang="en-GB" sz="1600" b="1" dirty="0">
                <a:solidFill>
                  <a:srgbClr val="0432FF"/>
                </a:solidFill>
              </a:rPr>
              <a:t>: </a:t>
            </a:r>
            <a:r>
              <a:rPr lang="en-GB" sz="1600" dirty="0"/>
              <a:t>protect with triplication vital circuitry (configuration registers, state machines, memory pointers ) as far as feasible within space limits (</a:t>
            </a:r>
            <a:r>
              <a:rPr lang="en-GB" sz="1600" u="sng" dirty="0"/>
              <a:t>but cannot protect everything</a:t>
            </a:r>
            <a:r>
              <a:rPr lang="en-GB" sz="1600" dirty="0"/>
              <a:t>!)</a:t>
            </a:r>
          </a:p>
          <a:p>
            <a:pPr lvl="1">
              <a:spcBef>
                <a:spcPts val="600"/>
              </a:spcBef>
            </a:pPr>
            <a:r>
              <a:rPr lang="en-GB" sz="1600" b="1" dirty="0"/>
              <a:t>Note: at these SEE densities, no protection is perfect, so the command protocol includes:</a:t>
            </a:r>
          </a:p>
          <a:p>
            <a:pPr marL="742950" lvl="1" indent="-285750">
              <a:spcBef>
                <a:spcPts val="600"/>
              </a:spcBef>
              <a:buFont typeface="Arial" panose="020B0604020202020204" pitchFamily="34" charset="0"/>
              <a:buChar char="•"/>
            </a:pPr>
            <a:r>
              <a:rPr lang="en-GB" sz="1600" dirty="0"/>
              <a:t> a </a:t>
            </a:r>
            <a:r>
              <a:rPr lang="en-GB" sz="1600" b="1" dirty="0">
                <a:solidFill>
                  <a:srgbClr val="FF0000"/>
                </a:solidFill>
              </a:rPr>
              <a:t>CLEAR</a:t>
            </a:r>
            <a:r>
              <a:rPr lang="en-GB" sz="1600" dirty="0"/>
              <a:t> command for fast recovery from residual SEE or operational issues</a:t>
            </a:r>
          </a:p>
          <a:p>
            <a:pPr marL="742950" lvl="1" indent="-285750">
              <a:spcBef>
                <a:spcPts val="600"/>
              </a:spcBef>
              <a:buFont typeface="Arial" panose="020B0604020202020204" pitchFamily="34" charset="0"/>
              <a:buChar char="•"/>
            </a:pPr>
            <a:r>
              <a:rPr lang="en-GB" sz="1600" dirty="0"/>
              <a:t>provision for </a:t>
            </a:r>
            <a:r>
              <a:rPr lang="en-GB" sz="1600" b="1" dirty="0">
                <a:solidFill>
                  <a:srgbClr val="FF0000"/>
                </a:solidFill>
              </a:rPr>
              <a:t>continuous  reprogramming</a:t>
            </a:r>
            <a:r>
              <a:rPr lang="en-GB" sz="1600" dirty="0">
                <a:solidFill>
                  <a:srgbClr val="FF0000"/>
                </a:solidFill>
              </a:rPr>
              <a:t> </a:t>
            </a:r>
            <a:r>
              <a:rPr lang="en-GB" sz="1600" dirty="0"/>
              <a:t>of global registers and pixel configuration</a:t>
            </a:r>
          </a:p>
          <a:p>
            <a:pPr lvl="1">
              <a:spcBef>
                <a:spcPts val="600"/>
              </a:spcBef>
            </a:pPr>
            <a:endParaRPr lang="en-GB" sz="1000" b="1" dirty="0">
              <a:solidFill>
                <a:srgbClr val="0000FF"/>
              </a:solidFill>
              <a:sym typeface="Wingdings" panose="05000000000000000000" pitchFamily="2" charset="2"/>
            </a:endParaRPr>
          </a:p>
          <a:p>
            <a:pPr>
              <a:spcBef>
                <a:spcPts val="600"/>
              </a:spcBef>
            </a:pPr>
            <a:r>
              <a:rPr lang="en-GB" sz="1600" b="1" dirty="0">
                <a:solidFill>
                  <a:srgbClr val="0000FF"/>
                </a:solidFill>
                <a:sym typeface="Wingdings" panose="05000000000000000000" pitchFamily="2" charset="2"/>
              </a:rPr>
              <a:t>Design strategy</a:t>
            </a:r>
            <a:r>
              <a:rPr lang="en-GB" sz="1600" dirty="0">
                <a:sym typeface="Wingdings" panose="05000000000000000000" pitchFamily="2" charset="2"/>
              </a:rPr>
              <a:t>:</a:t>
            </a:r>
            <a:endParaRPr lang="en-GB" sz="1600" dirty="0"/>
          </a:p>
          <a:p>
            <a:pPr marL="285750" indent="-285750">
              <a:spcBef>
                <a:spcPts val="600"/>
              </a:spcBef>
              <a:buFont typeface="Arial" panose="020B0604020202020204" pitchFamily="34" charset="0"/>
              <a:buChar char="•"/>
            </a:pPr>
            <a:r>
              <a:rPr lang="en-GB" sz="1600" b="1" dirty="0"/>
              <a:t>Intensive SEE simulations </a:t>
            </a:r>
            <a:r>
              <a:rPr lang="en-GB" sz="1600" dirty="0"/>
              <a:t>of both digital logic (RTL, Gate-level) and critical </a:t>
            </a:r>
            <a:r>
              <a:rPr lang="en-GB" sz="1600" dirty="0" err="1"/>
              <a:t>analog</a:t>
            </a:r>
            <a:r>
              <a:rPr lang="en-GB" sz="1600" dirty="0"/>
              <a:t> IPs (bandgap, drivers, PLL, biasing blocks)</a:t>
            </a:r>
          </a:p>
          <a:p>
            <a:pPr marL="285750" indent="-285750">
              <a:spcBef>
                <a:spcPts val="600"/>
              </a:spcBef>
              <a:buFont typeface="Arial" panose="020B0604020202020204" pitchFamily="34" charset="0"/>
              <a:buChar char="•"/>
            </a:pPr>
            <a:r>
              <a:rPr lang="en-GB" sz="1600" b="1" dirty="0"/>
              <a:t>Test campaigns </a:t>
            </a:r>
            <a:r>
              <a:rPr lang="en-GB" sz="1600" dirty="0"/>
              <a:t>with Heavy Ions, protons, laser</a:t>
            </a:r>
          </a:p>
          <a:p>
            <a:pPr marL="742950" lvl="1" indent="-285750">
              <a:spcBef>
                <a:spcPts val="600"/>
              </a:spcBef>
              <a:buFont typeface="Wingdings" panose="05000000000000000000" pitchFamily="2" charset="2"/>
              <a:buChar char="Ø"/>
            </a:pPr>
            <a:r>
              <a:rPr lang="en-GB" sz="1600" b="1" dirty="0"/>
              <a:t>Both simulations and tests are needed to identify sensitive nodes of IPs and critical digital circuits </a:t>
            </a:r>
            <a:r>
              <a:rPr lang="en-GB" sz="1600" dirty="0"/>
              <a:t>needing improvements for the production chips</a:t>
            </a:r>
          </a:p>
          <a:p>
            <a:pPr marL="742950" lvl="1" indent="-285750">
              <a:spcBef>
                <a:spcPts val="600"/>
              </a:spcBef>
              <a:buFont typeface="Wingdings" panose="05000000000000000000" pitchFamily="2" charset="2"/>
              <a:buChar char="Ø"/>
            </a:pPr>
            <a:r>
              <a:rPr lang="en-GB" sz="1600" dirty="0"/>
              <a:t>As an example, a critical fault condition was found with SEU simulations that could never been found with testing, because it requires high trigger rate, high hit rate, and high SEU rate all at once</a:t>
            </a:r>
            <a:endParaRPr lang="en-GB" sz="1600" dirty="0">
              <a:sym typeface="Wingdings" panose="05000000000000000000" pitchFamily="2" charset="2"/>
            </a:endParaRPr>
          </a:p>
        </p:txBody>
      </p:sp>
    </p:spTree>
    <p:extLst>
      <p:ext uri="{BB962C8B-B14F-4D97-AF65-F5344CB8AC3E}">
        <p14:creationId xmlns:p14="http://schemas.microsoft.com/office/powerpoint/2010/main" val="21859745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BABCD-6DE9-4004-EFCD-31D72782A26A}"/>
              </a:ext>
            </a:extLst>
          </p:cNvPr>
          <p:cNvSpPr>
            <a:spLocks noGrp="1"/>
          </p:cNvSpPr>
          <p:nvPr>
            <p:ph type="title"/>
          </p:nvPr>
        </p:nvSpPr>
        <p:spPr>
          <a:xfrm>
            <a:off x="1797570" y="0"/>
            <a:ext cx="7713688" cy="624226"/>
          </a:xfrm>
        </p:spPr>
        <p:txBody>
          <a:bodyPr/>
          <a:lstStyle/>
          <a:p>
            <a:pPr algn="ctr"/>
            <a:r>
              <a:rPr lang="en-US" sz="2800" b="1" i="1" dirty="0">
                <a:solidFill>
                  <a:schemeClr val="accent1">
                    <a:lumMod val="75000"/>
                  </a:schemeClr>
                </a:solidFill>
                <a:latin typeface="Calibri" panose="020F0502020204030204" pitchFamily="34" charset="0"/>
                <a:cs typeface="Calibri" panose="020F0502020204030204" pitchFamily="34" charset="0"/>
              </a:rPr>
              <a:t>Single Event Effect (SEE) protection</a:t>
            </a:r>
            <a:endParaRPr lang="en-GB" b="1" dirty="0"/>
          </a:p>
        </p:txBody>
      </p:sp>
      <p:sp>
        <p:nvSpPr>
          <p:cNvPr id="4" name="Footer Placeholder 3">
            <a:extLst>
              <a:ext uri="{FF2B5EF4-FFF2-40B4-BE49-F238E27FC236}">
                <a16:creationId xmlns:a16="http://schemas.microsoft.com/office/drawing/2014/main" id="{D25D83CF-F6D3-3364-389A-D44FEE613FE2}"/>
              </a:ext>
            </a:extLst>
          </p:cNvPr>
          <p:cNvSpPr>
            <a:spLocks noGrp="1"/>
          </p:cNvSpPr>
          <p:nvPr>
            <p:ph type="ftr" sz="quarter" idx="11"/>
          </p:nvPr>
        </p:nvSpPr>
        <p:spPr>
          <a:xfrm>
            <a:off x="0" y="6492874"/>
            <a:ext cx="8153400" cy="365125"/>
          </a:xfrm>
        </p:spPr>
        <p:txBody>
          <a:bodyPr/>
          <a:lstStyle/>
          <a:p>
            <a:pPr algn="l"/>
            <a:r>
              <a:rPr lang="en-GB" dirty="0"/>
              <a:t>PSD13, Oxford Sept. 3-8, 2023                             </a:t>
            </a:r>
            <a:r>
              <a:rPr lang="en-GB" dirty="0" err="1"/>
              <a:t>F.Loddo</a:t>
            </a:r>
            <a:r>
              <a:rPr lang="en-GB" dirty="0"/>
              <a:t> INFN-Bari</a:t>
            </a:r>
          </a:p>
        </p:txBody>
      </p:sp>
      <p:sp>
        <p:nvSpPr>
          <p:cNvPr id="5" name="Slide Number Placeholder 4">
            <a:extLst>
              <a:ext uri="{FF2B5EF4-FFF2-40B4-BE49-F238E27FC236}">
                <a16:creationId xmlns:a16="http://schemas.microsoft.com/office/drawing/2014/main" id="{39441B85-B362-BC8F-3760-7B717B0655D1}"/>
              </a:ext>
            </a:extLst>
          </p:cNvPr>
          <p:cNvSpPr>
            <a:spLocks noGrp="1"/>
          </p:cNvSpPr>
          <p:nvPr>
            <p:ph type="sldNum" sz="quarter" idx="12"/>
          </p:nvPr>
        </p:nvSpPr>
        <p:spPr>
          <a:xfrm>
            <a:off x="9448800" y="6492875"/>
            <a:ext cx="2743200" cy="365125"/>
          </a:xfrm>
        </p:spPr>
        <p:txBody>
          <a:bodyPr/>
          <a:lstStyle/>
          <a:p>
            <a:fld id="{17C1D577-B16F-47D8-AA3E-456F66A1EA45}" type="slidenum">
              <a:rPr lang="en-GB" smtClean="0"/>
              <a:t>15</a:t>
            </a:fld>
            <a:endParaRPr lang="en-GB"/>
          </a:p>
        </p:txBody>
      </p:sp>
      <p:sp>
        <p:nvSpPr>
          <p:cNvPr id="3" name="TextBox 2">
            <a:extLst>
              <a:ext uri="{FF2B5EF4-FFF2-40B4-BE49-F238E27FC236}">
                <a16:creationId xmlns:a16="http://schemas.microsoft.com/office/drawing/2014/main" id="{1CBCB4E7-3D83-4C0B-A22A-FB334655B05B}"/>
              </a:ext>
            </a:extLst>
          </p:cNvPr>
          <p:cNvSpPr txBox="1"/>
          <p:nvPr/>
        </p:nvSpPr>
        <p:spPr>
          <a:xfrm>
            <a:off x="0" y="1182218"/>
            <a:ext cx="4067814" cy="2123658"/>
          </a:xfrm>
          <a:prstGeom prst="rect">
            <a:avLst/>
          </a:prstGeom>
          <a:noFill/>
        </p:spPr>
        <p:txBody>
          <a:bodyPr wrap="square" rtlCol="0">
            <a:spAutoFit/>
          </a:bodyPr>
          <a:lstStyle/>
          <a:p>
            <a:r>
              <a:rPr lang="en-US" b="1" dirty="0">
                <a:solidFill>
                  <a:srgbClr val="0432FF"/>
                </a:solidFill>
              </a:rPr>
              <a:t>Pixel Configuration</a:t>
            </a:r>
          </a:p>
          <a:p>
            <a:pPr marL="285750" indent="-285750">
              <a:buFont typeface="Arial" panose="020B0604020202020204" pitchFamily="34" charset="0"/>
              <a:buChar char="•"/>
            </a:pPr>
            <a:r>
              <a:rPr lang="en-US" sz="1600" dirty="0"/>
              <a:t>8 bits </a:t>
            </a:r>
            <a:r>
              <a:rPr lang="en-US" sz="1600" dirty="0">
                <a:sym typeface="Wingdings" panose="05000000000000000000" pitchFamily="2" charset="2"/>
              </a:rPr>
              <a:t> 1.28 Mbit/chip</a:t>
            </a:r>
          </a:p>
          <a:p>
            <a:pPr marL="285750" indent="-285750">
              <a:buFont typeface="Arial" panose="020B0604020202020204" pitchFamily="34" charset="0"/>
              <a:buChar char="•"/>
            </a:pPr>
            <a:r>
              <a:rPr lang="en-US" sz="1600" dirty="0"/>
              <a:t>No space to protect all bits</a:t>
            </a:r>
            <a:endParaRPr lang="en-US" sz="2000" dirty="0"/>
          </a:p>
          <a:p>
            <a:pPr marL="285750" indent="-285750">
              <a:buFont typeface="Arial" panose="020B0604020202020204" pitchFamily="34" charset="0"/>
              <a:buChar char="•"/>
            </a:pPr>
            <a:r>
              <a:rPr lang="en-US" sz="1600" dirty="0"/>
              <a:t>3 less critical bits unprotected </a:t>
            </a:r>
          </a:p>
          <a:p>
            <a:pPr marL="285750" indent="-285750">
              <a:buFont typeface="Arial" panose="020B0604020202020204" pitchFamily="34" charset="0"/>
              <a:buChar char="•"/>
            </a:pPr>
            <a:r>
              <a:rPr lang="en-US" sz="1600" dirty="0"/>
              <a:t>5 more relevant bits protected with TMR without self-correction</a:t>
            </a:r>
          </a:p>
          <a:p>
            <a:pPr marL="742950" lvl="1" indent="-285750">
              <a:buFont typeface="Wingdings" panose="05000000000000000000" pitchFamily="2" charset="2"/>
              <a:buChar char="Ø"/>
            </a:pPr>
            <a:r>
              <a:rPr lang="en-US" sz="1600" b="1" dirty="0"/>
              <a:t>With protons: 100 x more SEE tolerant than unprotected</a:t>
            </a:r>
          </a:p>
        </p:txBody>
      </p:sp>
      <p:sp>
        <p:nvSpPr>
          <p:cNvPr id="6" name="TextBox 5">
            <a:extLst>
              <a:ext uri="{FF2B5EF4-FFF2-40B4-BE49-F238E27FC236}">
                <a16:creationId xmlns:a16="http://schemas.microsoft.com/office/drawing/2014/main" id="{6038BD3B-E933-E697-5941-11C497A739BF}"/>
              </a:ext>
            </a:extLst>
          </p:cNvPr>
          <p:cNvSpPr txBox="1"/>
          <p:nvPr/>
        </p:nvSpPr>
        <p:spPr>
          <a:xfrm>
            <a:off x="3854696" y="1192666"/>
            <a:ext cx="4826832" cy="1600438"/>
          </a:xfrm>
          <a:prstGeom prst="rect">
            <a:avLst/>
          </a:prstGeom>
          <a:noFill/>
        </p:spPr>
        <p:txBody>
          <a:bodyPr wrap="square" rtlCol="0">
            <a:spAutoFit/>
          </a:bodyPr>
          <a:lstStyle/>
          <a:p>
            <a:r>
              <a:rPr lang="en-US" b="1" dirty="0">
                <a:solidFill>
                  <a:srgbClr val="0432FF"/>
                </a:solidFill>
              </a:rPr>
              <a:t>Global Configuration and state machines</a:t>
            </a:r>
          </a:p>
          <a:p>
            <a:pPr marL="285750" indent="-285750">
              <a:buFont typeface="Arial" panose="020B0604020202020204" pitchFamily="34" charset="0"/>
              <a:buChar char="•"/>
            </a:pPr>
            <a:r>
              <a:rPr lang="en-US" sz="1600" dirty="0"/>
              <a:t>~90 kbit</a:t>
            </a:r>
            <a:r>
              <a:rPr lang="en-US" sz="1600" dirty="0">
                <a:sym typeface="Wingdings" panose="05000000000000000000" pitchFamily="2" charset="2"/>
              </a:rPr>
              <a:t>/chip</a:t>
            </a:r>
          </a:p>
          <a:p>
            <a:pPr marL="285750" indent="-285750">
              <a:buFont typeface="Arial" panose="020B0604020202020204" pitchFamily="34" charset="0"/>
              <a:buChar char="•"/>
            </a:pPr>
            <a:r>
              <a:rPr lang="en-US" sz="1600" dirty="0"/>
              <a:t>TMR with self-correction and triplicated clock with skew (</a:t>
            </a:r>
            <a:r>
              <a:rPr lang="en-US" sz="1600" dirty="0">
                <a:sym typeface="Symbol" panose="05050102010706020507" pitchFamily="18" charset="2"/>
              </a:rPr>
              <a:t>T ~ 400ps) for </a:t>
            </a:r>
            <a:r>
              <a:rPr lang="en-US" sz="1600" b="1" dirty="0">
                <a:sym typeface="Symbol" panose="05050102010706020507" pitchFamily="18" charset="2"/>
              </a:rPr>
              <a:t>Single Event Transient </a:t>
            </a:r>
            <a:r>
              <a:rPr lang="en-US" sz="1600" dirty="0">
                <a:sym typeface="Symbol" panose="05050102010706020507" pitchFamily="18" charset="2"/>
              </a:rPr>
              <a:t>filtering</a:t>
            </a:r>
            <a:endParaRPr lang="en-US" sz="1600" dirty="0"/>
          </a:p>
          <a:p>
            <a:pPr marL="742950" lvl="1" indent="-285750">
              <a:buFont typeface="Wingdings" panose="05000000000000000000" pitchFamily="2" charset="2"/>
              <a:buChar char="Ø"/>
            </a:pPr>
            <a:r>
              <a:rPr lang="en-US" sz="1600" b="1" dirty="0"/>
              <a:t>With protons: 400 x more SEE tolerant than unprotected</a:t>
            </a:r>
          </a:p>
        </p:txBody>
      </p:sp>
      <p:pic>
        <p:nvPicPr>
          <p:cNvPr id="7" name="Picture 6" descr="Diagram, shape, rectangle&#10;&#10;Description automatically generated">
            <a:extLst>
              <a:ext uri="{FF2B5EF4-FFF2-40B4-BE49-F238E27FC236}">
                <a16:creationId xmlns:a16="http://schemas.microsoft.com/office/drawing/2014/main" id="{03EB0C6B-9A1B-902F-872D-0E758D6904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0106" y="3235382"/>
            <a:ext cx="2095332" cy="1846996"/>
          </a:xfrm>
          <a:prstGeom prst="rect">
            <a:avLst/>
          </a:prstGeom>
        </p:spPr>
      </p:pic>
      <p:pic>
        <p:nvPicPr>
          <p:cNvPr id="8" name="Picture 7">
            <a:extLst>
              <a:ext uri="{FF2B5EF4-FFF2-40B4-BE49-F238E27FC236}">
                <a16:creationId xmlns:a16="http://schemas.microsoft.com/office/drawing/2014/main" id="{085EE556-E999-34E9-E6E3-EACB8202C1BB}"/>
              </a:ext>
            </a:extLst>
          </p:cNvPr>
          <p:cNvPicPr>
            <a:picLocks noChangeAspect="1"/>
          </p:cNvPicPr>
          <p:nvPr/>
        </p:nvPicPr>
        <p:blipFill>
          <a:blip r:embed="rId3"/>
          <a:stretch>
            <a:fillRect/>
          </a:stretch>
        </p:blipFill>
        <p:spPr>
          <a:xfrm>
            <a:off x="8839451" y="2918926"/>
            <a:ext cx="3146568" cy="2558135"/>
          </a:xfrm>
          <a:prstGeom prst="rect">
            <a:avLst/>
          </a:prstGeom>
        </p:spPr>
      </p:pic>
      <p:sp>
        <p:nvSpPr>
          <p:cNvPr id="9" name="TextBox 8">
            <a:extLst>
              <a:ext uri="{FF2B5EF4-FFF2-40B4-BE49-F238E27FC236}">
                <a16:creationId xmlns:a16="http://schemas.microsoft.com/office/drawing/2014/main" id="{B3240AB4-5E73-C5F0-C54F-6D335D4C8321}"/>
              </a:ext>
            </a:extLst>
          </p:cNvPr>
          <p:cNvSpPr txBox="1"/>
          <p:nvPr/>
        </p:nvSpPr>
        <p:spPr>
          <a:xfrm>
            <a:off x="9182035" y="2103243"/>
            <a:ext cx="3009965" cy="615553"/>
          </a:xfrm>
          <a:prstGeom prst="rect">
            <a:avLst/>
          </a:prstGeom>
          <a:noFill/>
        </p:spPr>
        <p:txBody>
          <a:bodyPr wrap="square" rtlCol="0">
            <a:spAutoFit/>
          </a:bodyPr>
          <a:lstStyle/>
          <a:p>
            <a:r>
              <a:rPr lang="en-US" sz="1700" b="1" dirty="0">
                <a:solidFill>
                  <a:srgbClr val="0432FF"/>
                </a:solidFill>
              </a:rPr>
              <a:t>SEU cross-section comparison from heavy-ion testing:</a:t>
            </a:r>
            <a:endParaRPr lang="en-GB" sz="1700" b="1" dirty="0">
              <a:solidFill>
                <a:srgbClr val="0432FF"/>
              </a:solidFill>
            </a:endParaRPr>
          </a:p>
        </p:txBody>
      </p:sp>
      <p:grpSp>
        <p:nvGrpSpPr>
          <p:cNvPr id="10" name="Group 9">
            <a:extLst>
              <a:ext uri="{FF2B5EF4-FFF2-40B4-BE49-F238E27FC236}">
                <a16:creationId xmlns:a16="http://schemas.microsoft.com/office/drawing/2014/main" id="{7FA57A35-1BC1-B262-34FD-3359AE66AC09}"/>
              </a:ext>
            </a:extLst>
          </p:cNvPr>
          <p:cNvGrpSpPr/>
          <p:nvPr/>
        </p:nvGrpSpPr>
        <p:grpSpPr>
          <a:xfrm>
            <a:off x="4000462" y="3235382"/>
            <a:ext cx="2184015" cy="1925225"/>
            <a:chOff x="4165988" y="3175915"/>
            <a:chExt cx="2791430" cy="2582073"/>
          </a:xfrm>
        </p:grpSpPr>
        <p:pic>
          <p:nvPicPr>
            <p:cNvPr id="11" name="Picture 10" descr="Diagram&#10;&#10;Description automatically generated">
              <a:extLst>
                <a:ext uri="{FF2B5EF4-FFF2-40B4-BE49-F238E27FC236}">
                  <a16:creationId xmlns:a16="http://schemas.microsoft.com/office/drawing/2014/main" id="{3FE86E28-69ED-DDFF-E6BE-EF752C17532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65988" y="3175915"/>
              <a:ext cx="2791430" cy="2582073"/>
            </a:xfrm>
            <a:prstGeom prst="rect">
              <a:avLst/>
            </a:prstGeom>
          </p:spPr>
        </p:pic>
        <p:sp>
          <p:nvSpPr>
            <p:cNvPr id="12" name="TextBox 11">
              <a:extLst>
                <a:ext uri="{FF2B5EF4-FFF2-40B4-BE49-F238E27FC236}">
                  <a16:creationId xmlns:a16="http://schemas.microsoft.com/office/drawing/2014/main" id="{D4A6D8C1-1595-F7F4-4AD8-57B6A64E68DF}"/>
                </a:ext>
              </a:extLst>
            </p:cNvPr>
            <p:cNvSpPr txBox="1"/>
            <p:nvPr/>
          </p:nvSpPr>
          <p:spPr>
            <a:xfrm>
              <a:off x="4640373" y="3646027"/>
              <a:ext cx="450892" cy="216712"/>
            </a:xfrm>
            <a:prstGeom prst="rect">
              <a:avLst/>
            </a:prstGeom>
            <a:solidFill>
              <a:srgbClr val="C8FFFF"/>
            </a:solidFill>
          </p:spPr>
          <p:txBody>
            <a:bodyPr wrap="square" lIns="18000" tIns="0" rIns="18000" bIns="0" rtlCol="0">
              <a:spAutoFit/>
            </a:bodyPr>
            <a:lstStyle/>
            <a:p>
              <a:r>
                <a:rPr lang="en-FR" sz="1050" dirty="0"/>
                <a:t>CLK 1</a:t>
              </a:r>
            </a:p>
          </p:txBody>
        </p:sp>
        <p:sp>
          <p:nvSpPr>
            <p:cNvPr id="13" name="TextBox 12">
              <a:extLst>
                <a:ext uri="{FF2B5EF4-FFF2-40B4-BE49-F238E27FC236}">
                  <a16:creationId xmlns:a16="http://schemas.microsoft.com/office/drawing/2014/main" id="{85F2F49E-812C-FE12-C12D-8FF0BC73ADDF}"/>
                </a:ext>
              </a:extLst>
            </p:cNvPr>
            <p:cNvSpPr txBox="1"/>
            <p:nvPr/>
          </p:nvSpPr>
          <p:spPr>
            <a:xfrm>
              <a:off x="4591035" y="4378666"/>
              <a:ext cx="450892" cy="206391"/>
            </a:xfrm>
            <a:prstGeom prst="rect">
              <a:avLst/>
            </a:prstGeom>
            <a:solidFill>
              <a:srgbClr val="FFFDA7"/>
            </a:solidFill>
          </p:spPr>
          <p:txBody>
            <a:bodyPr wrap="square" lIns="18000" tIns="0" rIns="18000" bIns="0" rtlCol="0">
              <a:spAutoFit/>
            </a:bodyPr>
            <a:lstStyle/>
            <a:p>
              <a:r>
                <a:rPr lang="en-FR" sz="1000" dirty="0"/>
                <a:t>CLK 2</a:t>
              </a:r>
            </a:p>
          </p:txBody>
        </p:sp>
        <p:sp>
          <p:nvSpPr>
            <p:cNvPr id="14" name="TextBox 13">
              <a:extLst>
                <a:ext uri="{FF2B5EF4-FFF2-40B4-BE49-F238E27FC236}">
                  <a16:creationId xmlns:a16="http://schemas.microsoft.com/office/drawing/2014/main" id="{F6D40AD2-07BF-7AE2-E5A5-161AF5F6D3AA}"/>
                </a:ext>
              </a:extLst>
            </p:cNvPr>
            <p:cNvSpPr txBox="1"/>
            <p:nvPr/>
          </p:nvSpPr>
          <p:spPr>
            <a:xfrm>
              <a:off x="4646585" y="5100986"/>
              <a:ext cx="427543" cy="216712"/>
            </a:xfrm>
            <a:prstGeom prst="rect">
              <a:avLst/>
            </a:prstGeom>
            <a:solidFill>
              <a:srgbClr val="A3FDDA"/>
            </a:solidFill>
          </p:spPr>
          <p:txBody>
            <a:bodyPr wrap="none" lIns="18000" tIns="0" rIns="18000" bIns="0" rtlCol="0">
              <a:spAutoFit/>
            </a:bodyPr>
            <a:lstStyle/>
            <a:p>
              <a:r>
                <a:rPr lang="en-FR" sz="1050" dirty="0"/>
                <a:t>CLK 3</a:t>
              </a:r>
            </a:p>
          </p:txBody>
        </p:sp>
      </p:grpSp>
      <p:grpSp>
        <p:nvGrpSpPr>
          <p:cNvPr id="15" name="Group 14">
            <a:extLst>
              <a:ext uri="{FF2B5EF4-FFF2-40B4-BE49-F238E27FC236}">
                <a16:creationId xmlns:a16="http://schemas.microsoft.com/office/drawing/2014/main" id="{E2B50189-984C-0BD1-FE55-36D5F97612E3}"/>
              </a:ext>
            </a:extLst>
          </p:cNvPr>
          <p:cNvGrpSpPr/>
          <p:nvPr/>
        </p:nvGrpSpPr>
        <p:grpSpPr>
          <a:xfrm>
            <a:off x="6386891" y="3092677"/>
            <a:ext cx="1707788" cy="2210633"/>
            <a:chOff x="6819204" y="4355053"/>
            <a:chExt cx="1707788" cy="2210633"/>
          </a:xfrm>
        </p:grpSpPr>
        <p:pic>
          <p:nvPicPr>
            <p:cNvPr id="16" name="Picture 15">
              <a:extLst>
                <a:ext uri="{FF2B5EF4-FFF2-40B4-BE49-F238E27FC236}">
                  <a16:creationId xmlns:a16="http://schemas.microsoft.com/office/drawing/2014/main" id="{B3D503DD-E3FD-E837-312B-CA2E267D0104}"/>
                </a:ext>
              </a:extLst>
            </p:cNvPr>
            <p:cNvPicPr>
              <a:picLocks noChangeAspect="1"/>
            </p:cNvPicPr>
            <p:nvPr/>
          </p:nvPicPr>
          <p:blipFill>
            <a:blip r:embed="rId5"/>
            <a:stretch>
              <a:fillRect/>
            </a:stretch>
          </p:blipFill>
          <p:spPr>
            <a:xfrm>
              <a:off x="6819204" y="4640461"/>
              <a:ext cx="1707788" cy="1925225"/>
            </a:xfrm>
            <a:prstGeom prst="rect">
              <a:avLst/>
            </a:prstGeom>
          </p:spPr>
        </p:pic>
        <p:sp>
          <p:nvSpPr>
            <p:cNvPr id="17" name="TextBox 16">
              <a:extLst>
                <a:ext uri="{FF2B5EF4-FFF2-40B4-BE49-F238E27FC236}">
                  <a16:creationId xmlns:a16="http://schemas.microsoft.com/office/drawing/2014/main" id="{5BE9CD2D-AB87-DE2F-860C-29DD2A13A5BE}"/>
                </a:ext>
              </a:extLst>
            </p:cNvPr>
            <p:cNvSpPr txBox="1"/>
            <p:nvPr/>
          </p:nvSpPr>
          <p:spPr>
            <a:xfrm>
              <a:off x="6975232" y="4355053"/>
              <a:ext cx="1334528" cy="369332"/>
            </a:xfrm>
            <a:prstGeom prst="rect">
              <a:avLst/>
            </a:prstGeom>
            <a:noFill/>
          </p:spPr>
          <p:txBody>
            <a:bodyPr wrap="square" rtlCol="0">
              <a:spAutoFit/>
            </a:bodyPr>
            <a:lstStyle/>
            <a:p>
              <a:r>
                <a:rPr lang="en-US" dirty="0">
                  <a:solidFill>
                    <a:srgbClr val="0432FF"/>
                  </a:solidFill>
                </a:rPr>
                <a:t>SET filtering</a:t>
              </a:r>
              <a:endParaRPr lang="en-GB" dirty="0">
                <a:solidFill>
                  <a:srgbClr val="0432FF"/>
                </a:solidFill>
              </a:endParaRPr>
            </a:p>
          </p:txBody>
        </p:sp>
        <p:sp>
          <p:nvSpPr>
            <p:cNvPr id="18" name="TextBox 17">
              <a:extLst>
                <a:ext uri="{FF2B5EF4-FFF2-40B4-BE49-F238E27FC236}">
                  <a16:creationId xmlns:a16="http://schemas.microsoft.com/office/drawing/2014/main" id="{B97657BB-89F1-DD4A-4DE8-B71EEC7910A9}"/>
                </a:ext>
              </a:extLst>
            </p:cNvPr>
            <p:cNvSpPr txBox="1"/>
            <p:nvPr/>
          </p:nvSpPr>
          <p:spPr>
            <a:xfrm>
              <a:off x="6826603" y="5764493"/>
              <a:ext cx="348938" cy="169277"/>
            </a:xfrm>
            <a:prstGeom prst="rect">
              <a:avLst/>
            </a:prstGeom>
            <a:solidFill>
              <a:srgbClr val="C8FFFF"/>
            </a:solidFill>
          </p:spPr>
          <p:txBody>
            <a:bodyPr wrap="none" lIns="18000" tIns="0" rIns="18000" bIns="0" rtlCol="0">
              <a:spAutoFit/>
            </a:bodyPr>
            <a:lstStyle/>
            <a:p>
              <a:r>
                <a:rPr lang="en-FR" sz="1100" dirty="0"/>
                <a:t>CLK 1</a:t>
              </a:r>
            </a:p>
          </p:txBody>
        </p:sp>
        <p:sp>
          <p:nvSpPr>
            <p:cNvPr id="19" name="TextBox 18">
              <a:extLst>
                <a:ext uri="{FF2B5EF4-FFF2-40B4-BE49-F238E27FC236}">
                  <a16:creationId xmlns:a16="http://schemas.microsoft.com/office/drawing/2014/main" id="{A7D1F82F-380E-C859-19C3-6CB596D41BF4}"/>
                </a:ext>
              </a:extLst>
            </p:cNvPr>
            <p:cNvSpPr txBox="1"/>
            <p:nvPr/>
          </p:nvSpPr>
          <p:spPr>
            <a:xfrm>
              <a:off x="7206929" y="6063898"/>
              <a:ext cx="348938" cy="169277"/>
            </a:xfrm>
            <a:prstGeom prst="rect">
              <a:avLst/>
            </a:prstGeom>
            <a:solidFill>
              <a:srgbClr val="FFFDA7"/>
            </a:solidFill>
          </p:spPr>
          <p:txBody>
            <a:bodyPr wrap="none" lIns="18000" tIns="0" rIns="18000" bIns="0" rtlCol="0">
              <a:spAutoFit/>
            </a:bodyPr>
            <a:lstStyle/>
            <a:p>
              <a:r>
                <a:rPr lang="en-FR" sz="1100" dirty="0"/>
                <a:t>CLK 2</a:t>
              </a:r>
            </a:p>
          </p:txBody>
        </p:sp>
        <p:sp>
          <p:nvSpPr>
            <p:cNvPr id="20" name="TextBox 19">
              <a:extLst>
                <a:ext uri="{FF2B5EF4-FFF2-40B4-BE49-F238E27FC236}">
                  <a16:creationId xmlns:a16="http://schemas.microsoft.com/office/drawing/2014/main" id="{DD6341BB-63C3-3E86-207F-AFDE96D53F8E}"/>
                </a:ext>
              </a:extLst>
            </p:cNvPr>
            <p:cNvSpPr txBox="1"/>
            <p:nvPr/>
          </p:nvSpPr>
          <p:spPr>
            <a:xfrm>
              <a:off x="7632448" y="6247131"/>
              <a:ext cx="348938" cy="169277"/>
            </a:xfrm>
            <a:prstGeom prst="rect">
              <a:avLst/>
            </a:prstGeom>
            <a:solidFill>
              <a:srgbClr val="A3FDDA"/>
            </a:solidFill>
          </p:spPr>
          <p:txBody>
            <a:bodyPr wrap="none" lIns="18000" tIns="0" rIns="18000" bIns="0" rtlCol="0">
              <a:spAutoFit/>
            </a:bodyPr>
            <a:lstStyle/>
            <a:p>
              <a:r>
                <a:rPr lang="en-FR" sz="1100" dirty="0"/>
                <a:t>CLK 3</a:t>
              </a:r>
            </a:p>
          </p:txBody>
        </p:sp>
      </p:grpSp>
    </p:spTree>
    <p:extLst>
      <p:ext uri="{BB962C8B-B14F-4D97-AF65-F5344CB8AC3E}">
        <p14:creationId xmlns:p14="http://schemas.microsoft.com/office/powerpoint/2010/main" val="24971597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BABCD-6DE9-4004-EFCD-31D72782A26A}"/>
              </a:ext>
            </a:extLst>
          </p:cNvPr>
          <p:cNvSpPr>
            <a:spLocks noGrp="1"/>
          </p:cNvSpPr>
          <p:nvPr>
            <p:ph type="title"/>
          </p:nvPr>
        </p:nvSpPr>
        <p:spPr>
          <a:xfrm>
            <a:off x="1797570" y="0"/>
            <a:ext cx="7713688" cy="624226"/>
          </a:xfrm>
        </p:spPr>
        <p:txBody>
          <a:bodyPr/>
          <a:lstStyle/>
          <a:p>
            <a:pPr algn="ctr"/>
            <a:r>
              <a:rPr lang="en-US" sz="2800" b="1" i="1" dirty="0">
                <a:solidFill>
                  <a:schemeClr val="accent1">
                    <a:lumMod val="75000"/>
                  </a:schemeClr>
                </a:solidFill>
                <a:latin typeface="Calibri" panose="020F0502020204030204" pitchFamily="34" charset="0"/>
                <a:cs typeface="Calibri" panose="020F0502020204030204" pitchFamily="34" charset="0"/>
              </a:rPr>
              <a:t>RD53 verification framework</a:t>
            </a:r>
            <a:endParaRPr lang="en-GB" b="1" dirty="0"/>
          </a:p>
        </p:txBody>
      </p:sp>
      <p:sp>
        <p:nvSpPr>
          <p:cNvPr id="4" name="Footer Placeholder 3">
            <a:extLst>
              <a:ext uri="{FF2B5EF4-FFF2-40B4-BE49-F238E27FC236}">
                <a16:creationId xmlns:a16="http://schemas.microsoft.com/office/drawing/2014/main" id="{D25D83CF-F6D3-3364-389A-D44FEE613FE2}"/>
              </a:ext>
            </a:extLst>
          </p:cNvPr>
          <p:cNvSpPr>
            <a:spLocks noGrp="1"/>
          </p:cNvSpPr>
          <p:nvPr>
            <p:ph type="ftr" sz="quarter" idx="11"/>
          </p:nvPr>
        </p:nvSpPr>
        <p:spPr>
          <a:xfrm>
            <a:off x="0" y="6492874"/>
            <a:ext cx="8153400" cy="365125"/>
          </a:xfrm>
        </p:spPr>
        <p:txBody>
          <a:bodyPr/>
          <a:lstStyle/>
          <a:p>
            <a:pPr algn="l"/>
            <a:r>
              <a:rPr lang="en-GB" dirty="0"/>
              <a:t>PSD13, Oxford Sept. 3-8, 2023                             </a:t>
            </a:r>
            <a:r>
              <a:rPr lang="en-GB" dirty="0" err="1"/>
              <a:t>F.Loddo</a:t>
            </a:r>
            <a:r>
              <a:rPr lang="en-GB" dirty="0"/>
              <a:t> INFN-Bari</a:t>
            </a:r>
          </a:p>
        </p:txBody>
      </p:sp>
      <p:sp>
        <p:nvSpPr>
          <p:cNvPr id="5" name="Slide Number Placeholder 4">
            <a:extLst>
              <a:ext uri="{FF2B5EF4-FFF2-40B4-BE49-F238E27FC236}">
                <a16:creationId xmlns:a16="http://schemas.microsoft.com/office/drawing/2014/main" id="{39441B85-B362-BC8F-3760-7B717B0655D1}"/>
              </a:ext>
            </a:extLst>
          </p:cNvPr>
          <p:cNvSpPr>
            <a:spLocks noGrp="1"/>
          </p:cNvSpPr>
          <p:nvPr>
            <p:ph type="sldNum" sz="quarter" idx="12"/>
          </p:nvPr>
        </p:nvSpPr>
        <p:spPr>
          <a:xfrm>
            <a:off x="9448800" y="6461050"/>
            <a:ext cx="2743200" cy="365125"/>
          </a:xfrm>
        </p:spPr>
        <p:txBody>
          <a:bodyPr/>
          <a:lstStyle/>
          <a:p>
            <a:fld id="{17C1D577-B16F-47D8-AA3E-456F66A1EA45}" type="slidenum">
              <a:rPr lang="en-GB" smtClean="0"/>
              <a:t>16</a:t>
            </a:fld>
            <a:endParaRPr lang="en-GB"/>
          </a:p>
        </p:txBody>
      </p:sp>
      <p:pic>
        <p:nvPicPr>
          <p:cNvPr id="6" name="Picture 5">
            <a:extLst>
              <a:ext uri="{FF2B5EF4-FFF2-40B4-BE49-F238E27FC236}">
                <a16:creationId xmlns:a16="http://schemas.microsoft.com/office/drawing/2014/main" id="{EB02D5DD-E7B4-6D12-B4B4-497BE732D68C}"/>
              </a:ext>
            </a:extLst>
          </p:cNvPr>
          <p:cNvPicPr>
            <a:picLocks noChangeAspect="1"/>
          </p:cNvPicPr>
          <p:nvPr/>
        </p:nvPicPr>
        <p:blipFill>
          <a:blip r:embed="rId2"/>
          <a:stretch>
            <a:fillRect/>
          </a:stretch>
        </p:blipFill>
        <p:spPr>
          <a:xfrm>
            <a:off x="6129087" y="1023183"/>
            <a:ext cx="5943505" cy="5070734"/>
          </a:xfrm>
          <a:prstGeom prst="rect">
            <a:avLst/>
          </a:prstGeom>
        </p:spPr>
      </p:pic>
      <p:sp>
        <p:nvSpPr>
          <p:cNvPr id="7" name="Rectangle 6">
            <a:extLst>
              <a:ext uri="{FF2B5EF4-FFF2-40B4-BE49-F238E27FC236}">
                <a16:creationId xmlns:a16="http://schemas.microsoft.com/office/drawing/2014/main" id="{9CABD527-85AF-EFAE-8AB6-8F1D6FDBE743}"/>
              </a:ext>
            </a:extLst>
          </p:cNvPr>
          <p:cNvSpPr/>
          <p:nvPr/>
        </p:nvSpPr>
        <p:spPr>
          <a:xfrm>
            <a:off x="10735656" y="1881565"/>
            <a:ext cx="467435" cy="391421"/>
          </a:xfrm>
          <a:prstGeom prst="rect">
            <a:avLst/>
          </a:prstGeom>
          <a:solidFill>
            <a:srgbClr val="EBDA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FR" sz="800" b="1" i="0" u="none" strike="noStrike" kern="0" cap="none" spc="0" normalizeH="0" baseline="0" noProof="0" dirty="0">
                <a:ln>
                  <a:noFill/>
                </a:ln>
                <a:solidFill>
                  <a:prstClr val="black"/>
                </a:solidFill>
                <a:effectLst/>
                <a:uLnTx/>
                <a:uFillTx/>
                <a:latin typeface="Calibri" panose="020F0502020204030204"/>
                <a:ea typeface="+mn-ea"/>
                <a:cs typeface="+mn-cs"/>
              </a:rPr>
              <a:t>Reference Model</a:t>
            </a:r>
          </a:p>
        </p:txBody>
      </p:sp>
      <p:sp>
        <p:nvSpPr>
          <p:cNvPr id="8" name="Rectangle 7">
            <a:extLst>
              <a:ext uri="{FF2B5EF4-FFF2-40B4-BE49-F238E27FC236}">
                <a16:creationId xmlns:a16="http://schemas.microsoft.com/office/drawing/2014/main" id="{41C59612-B138-4766-C0D2-2BF285819877}"/>
              </a:ext>
            </a:extLst>
          </p:cNvPr>
          <p:cNvSpPr/>
          <p:nvPr/>
        </p:nvSpPr>
        <p:spPr>
          <a:xfrm>
            <a:off x="10735656" y="1295993"/>
            <a:ext cx="467435" cy="391421"/>
          </a:xfrm>
          <a:prstGeom prst="rect">
            <a:avLst/>
          </a:prstGeom>
          <a:solidFill>
            <a:srgbClr val="C8FFFF"/>
          </a:solidFill>
          <a:ln w="12700" cap="flat" cmpd="sng" algn="ctr">
            <a:solidFill>
              <a:sysClr val="windowText" lastClr="000000"/>
            </a:solidFill>
            <a:prstDash val="solid"/>
            <a:miter lim="800000"/>
          </a:ln>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FR" sz="800" b="1" i="0" u="none" strike="noStrike" kern="0" cap="none" spc="0" normalizeH="0" baseline="0" noProof="0" dirty="0">
                <a:ln>
                  <a:noFill/>
                </a:ln>
                <a:solidFill>
                  <a:prstClr val="black"/>
                </a:solidFill>
                <a:effectLst/>
                <a:uLnTx/>
                <a:uFillTx/>
                <a:latin typeface="Calibri" panose="020F0502020204030204"/>
                <a:ea typeface="+mn-ea"/>
                <a:cs typeface="+mn-cs"/>
              </a:rPr>
              <a:t>Event Scoreboard</a:t>
            </a:r>
          </a:p>
        </p:txBody>
      </p:sp>
      <p:sp>
        <p:nvSpPr>
          <p:cNvPr id="9" name="TextBox 8">
            <a:extLst>
              <a:ext uri="{FF2B5EF4-FFF2-40B4-BE49-F238E27FC236}">
                <a16:creationId xmlns:a16="http://schemas.microsoft.com/office/drawing/2014/main" id="{C9980BEE-AEC5-282E-1946-C7AC7A6FF6DE}"/>
              </a:ext>
            </a:extLst>
          </p:cNvPr>
          <p:cNvSpPr txBox="1"/>
          <p:nvPr/>
        </p:nvSpPr>
        <p:spPr>
          <a:xfrm>
            <a:off x="6554393" y="5611581"/>
            <a:ext cx="3844978" cy="353313"/>
          </a:xfrm>
          <a:prstGeom prst="rect">
            <a:avLst/>
          </a:prstGeom>
          <a:solidFill>
            <a:srgbClr val="A5DFF3"/>
          </a:solidFill>
        </p:spPr>
        <p:txBody>
          <a:bodyPr wrap="square" rtlCol="0">
            <a:spAutoFit/>
          </a:bodyPr>
          <a:lstStyle/>
          <a:p>
            <a:pPr algn="ctr"/>
            <a:r>
              <a:rPr lang="en-FR" dirty="0">
                <a:solidFill>
                  <a:prstClr val="black"/>
                </a:solidFill>
                <a:latin typeface="Calibri" panose="020F0502020204030204"/>
              </a:rPr>
              <a:t>Device Under Test (DUT) = RD53 chip</a:t>
            </a:r>
          </a:p>
        </p:txBody>
      </p:sp>
      <p:sp>
        <p:nvSpPr>
          <p:cNvPr id="10" name="TextBox 9">
            <a:extLst>
              <a:ext uri="{FF2B5EF4-FFF2-40B4-BE49-F238E27FC236}">
                <a16:creationId xmlns:a16="http://schemas.microsoft.com/office/drawing/2014/main" id="{11BBB2BE-CF8A-67FD-A943-56D291054C92}"/>
              </a:ext>
            </a:extLst>
          </p:cNvPr>
          <p:cNvSpPr txBox="1"/>
          <p:nvPr/>
        </p:nvSpPr>
        <p:spPr>
          <a:xfrm>
            <a:off x="10634460" y="1705037"/>
            <a:ext cx="307375" cy="176656"/>
          </a:xfrm>
          <a:prstGeom prst="rect">
            <a:avLst/>
          </a:prstGeom>
          <a:solidFill>
            <a:srgbClr val="D1E9D3"/>
          </a:solidFill>
        </p:spPr>
        <p:txBody>
          <a:bodyPr wrap="none" lIns="0" tIns="0" rIns="0" bIns="0" rtlCol="0">
            <a:spAutoFit/>
          </a:bodyPr>
          <a:lstStyle/>
          <a:p>
            <a:r>
              <a:rPr lang="en-FR" sz="1200" dirty="0">
                <a:solidFill>
                  <a:prstClr val="black"/>
                </a:solidFill>
                <a:latin typeface="Calibri" panose="020F0502020204030204"/>
              </a:rPr>
              <a:t>Events</a:t>
            </a:r>
            <a:endParaRPr lang="en-FR" sz="1100" dirty="0">
              <a:solidFill>
                <a:prstClr val="black"/>
              </a:solidFill>
              <a:latin typeface="Calibri" panose="020F0502020204030204"/>
            </a:endParaRPr>
          </a:p>
        </p:txBody>
      </p:sp>
      <p:sp>
        <p:nvSpPr>
          <p:cNvPr id="11" name="TextBox 10">
            <a:extLst>
              <a:ext uri="{FF2B5EF4-FFF2-40B4-BE49-F238E27FC236}">
                <a16:creationId xmlns:a16="http://schemas.microsoft.com/office/drawing/2014/main" id="{0096F865-8C8B-7AE8-CD13-0124CB2FF0FB}"/>
              </a:ext>
            </a:extLst>
          </p:cNvPr>
          <p:cNvSpPr txBox="1"/>
          <p:nvPr/>
        </p:nvSpPr>
        <p:spPr>
          <a:xfrm>
            <a:off x="11228792" y="1874103"/>
            <a:ext cx="183970" cy="176656"/>
          </a:xfrm>
          <a:prstGeom prst="rect">
            <a:avLst/>
          </a:prstGeom>
          <a:solidFill>
            <a:srgbClr val="D1E9D3"/>
          </a:solidFill>
        </p:spPr>
        <p:txBody>
          <a:bodyPr wrap="none" lIns="0" tIns="0" rIns="0" bIns="0" rtlCol="0">
            <a:spAutoFit/>
          </a:bodyPr>
          <a:lstStyle/>
          <a:p>
            <a:r>
              <a:rPr lang="en-FR" sz="1200" dirty="0">
                <a:solidFill>
                  <a:prstClr val="black"/>
                </a:solidFill>
                <a:latin typeface="Calibri" panose="020F0502020204030204"/>
              </a:rPr>
              <a:t>Hits</a:t>
            </a:r>
            <a:endParaRPr lang="en-FR" sz="1100" dirty="0">
              <a:solidFill>
                <a:prstClr val="black"/>
              </a:solidFill>
              <a:latin typeface="Calibri" panose="020F0502020204030204"/>
            </a:endParaRPr>
          </a:p>
        </p:txBody>
      </p:sp>
      <p:sp>
        <p:nvSpPr>
          <p:cNvPr id="12" name="TextBox 11">
            <a:extLst>
              <a:ext uri="{FF2B5EF4-FFF2-40B4-BE49-F238E27FC236}">
                <a16:creationId xmlns:a16="http://schemas.microsoft.com/office/drawing/2014/main" id="{96A7ABBC-97B4-60B0-98FE-987A686FE365}"/>
              </a:ext>
            </a:extLst>
          </p:cNvPr>
          <p:cNvSpPr txBox="1"/>
          <p:nvPr/>
        </p:nvSpPr>
        <p:spPr>
          <a:xfrm>
            <a:off x="10985973" y="2350842"/>
            <a:ext cx="367311" cy="176656"/>
          </a:xfrm>
          <a:prstGeom prst="rect">
            <a:avLst/>
          </a:prstGeom>
          <a:solidFill>
            <a:srgbClr val="D1E9D3"/>
          </a:solidFill>
        </p:spPr>
        <p:txBody>
          <a:bodyPr wrap="none" lIns="0" tIns="0" rIns="0" bIns="0" rtlCol="0">
            <a:spAutoFit/>
          </a:bodyPr>
          <a:lstStyle/>
          <a:p>
            <a:r>
              <a:rPr lang="en-FR" sz="1200" dirty="0">
                <a:solidFill>
                  <a:prstClr val="black"/>
                </a:solidFill>
                <a:latin typeface="Calibri" panose="020F0502020204030204"/>
              </a:rPr>
              <a:t>Triggers</a:t>
            </a:r>
            <a:endParaRPr lang="en-FR" sz="1100" dirty="0">
              <a:solidFill>
                <a:prstClr val="black"/>
              </a:solidFill>
              <a:latin typeface="Calibri" panose="020F0502020204030204"/>
            </a:endParaRPr>
          </a:p>
        </p:txBody>
      </p:sp>
      <p:sp>
        <p:nvSpPr>
          <p:cNvPr id="13" name="TextBox 12">
            <a:extLst>
              <a:ext uri="{FF2B5EF4-FFF2-40B4-BE49-F238E27FC236}">
                <a16:creationId xmlns:a16="http://schemas.microsoft.com/office/drawing/2014/main" id="{66BA0F04-F77C-13BC-B896-E30A6D581274}"/>
              </a:ext>
            </a:extLst>
          </p:cNvPr>
          <p:cNvSpPr txBox="1"/>
          <p:nvPr/>
        </p:nvSpPr>
        <p:spPr>
          <a:xfrm>
            <a:off x="6615540" y="4720837"/>
            <a:ext cx="551765" cy="515801"/>
          </a:xfrm>
          <a:prstGeom prst="rect">
            <a:avLst/>
          </a:prstGeom>
          <a:noFill/>
        </p:spPr>
        <p:txBody>
          <a:bodyPr wrap="none" rtlCol="0">
            <a:spAutoFit/>
          </a:bodyPr>
          <a:lstStyle/>
          <a:p>
            <a:pPr>
              <a:lnSpc>
                <a:spcPct val="80000"/>
              </a:lnSpc>
            </a:pPr>
            <a:r>
              <a:rPr lang="en-FR" sz="1200" dirty="0">
                <a:solidFill>
                  <a:prstClr val="black"/>
                </a:solidFill>
                <a:latin typeface="Calibri" panose="020F0502020204030204"/>
              </a:rPr>
              <a:t>Data</a:t>
            </a:r>
            <a:br>
              <a:rPr lang="en-FR" sz="1200" dirty="0">
                <a:solidFill>
                  <a:prstClr val="black"/>
                </a:solidFill>
                <a:latin typeface="Calibri" panose="020F0502020204030204"/>
              </a:rPr>
            </a:br>
            <a:r>
              <a:rPr lang="en-FR" sz="1200" dirty="0">
                <a:solidFill>
                  <a:prstClr val="black"/>
                </a:solidFill>
                <a:latin typeface="Calibri" panose="020F0502020204030204"/>
              </a:rPr>
              <a:t>merging </a:t>
            </a:r>
            <a:br>
              <a:rPr lang="en-FR" sz="1200" dirty="0">
                <a:solidFill>
                  <a:prstClr val="black"/>
                </a:solidFill>
                <a:latin typeface="Calibri" panose="020F0502020204030204"/>
              </a:rPr>
            </a:br>
            <a:r>
              <a:rPr lang="en-FR" sz="1200" dirty="0">
                <a:solidFill>
                  <a:prstClr val="black"/>
                </a:solidFill>
                <a:latin typeface="Calibri" panose="020F0502020204030204"/>
              </a:rPr>
              <a:t>inputs</a:t>
            </a:r>
          </a:p>
        </p:txBody>
      </p:sp>
      <p:sp>
        <p:nvSpPr>
          <p:cNvPr id="14" name="TextBox 13">
            <a:extLst>
              <a:ext uri="{FF2B5EF4-FFF2-40B4-BE49-F238E27FC236}">
                <a16:creationId xmlns:a16="http://schemas.microsoft.com/office/drawing/2014/main" id="{DCEAAE25-1B20-035F-6C95-38FE66FCB72F}"/>
              </a:ext>
            </a:extLst>
          </p:cNvPr>
          <p:cNvSpPr txBox="1"/>
          <p:nvPr/>
        </p:nvSpPr>
        <p:spPr>
          <a:xfrm>
            <a:off x="9255894" y="4851561"/>
            <a:ext cx="487472" cy="374475"/>
          </a:xfrm>
          <a:prstGeom prst="rect">
            <a:avLst/>
          </a:prstGeom>
          <a:noFill/>
        </p:spPr>
        <p:txBody>
          <a:bodyPr wrap="none" rtlCol="0">
            <a:spAutoFit/>
          </a:bodyPr>
          <a:lstStyle/>
          <a:p>
            <a:pPr>
              <a:lnSpc>
                <a:spcPct val="80000"/>
              </a:lnSpc>
            </a:pPr>
            <a:r>
              <a:rPr lang="en-FR" sz="1200" dirty="0">
                <a:solidFill>
                  <a:prstClr val="black"/>
                </a:solidFill>
                <a:latin typeface="Calibri" panose="020F0502020204030204"/>
              </a:rPr>
              <a:t>Control</a:t>
            </a:r>
          </a:p>
          <a:p>
            <a:pPr>
              <a:lnSpc>
                <a:spcPct val="80000"/>
              </a:lnSpc>
            </a:pPr>
            <a:r>
              <a:rPr lang="en-FR" sz="1200" dirty="0">
                <a:solidFill>
                  <a:prstClr val="black"/>
                </a:solidFill>
                <a:latin typeface="Calibri" panose="020F0502020204030204"/>
              </a:rPr>
              <a:t>input</a:t>
            </a:r>
          </a:p>
        </p:txBody>
      </p:sp>
      <p:sp>
        <p:nvSpPr>
          <p:cNvPr id="15" name="TextBox 14">
            <a:extLst>
              <a:ext uri="{FF2B5EF4-FFF2-40B4-BE49-F238E27FC236}">
                <a16:creationId xmlns:a16="http://schemas.microsoft.com/office/drawing/2014/main" id="{129215A1-7F92-ADE3-C806-0368BB81D96C}"/>
              </a:ext>
            </a:extLst>
          </p:cNvPr>
          <p:cNvSpPr txBox="1"/>
          <p:nvPr/>
        </p:nvSpPr>
        <p:spPr>
          <a:xfrm>
            <a:off x="10237670" y="4986689"/>
            <a:ext cx="323400" cy="264985"/>
          </a:xfrm>
          <a:prstGeom prst="rect">
            <a:avLst/>
          </a:prstGeom>
          <a:noFill/>
        </p:spPr>
        <p:txBody>
          <a:bodyPr wrap="none" rtlCol="0">
            <a:spAutoFit/>
          </a:bodyPr>
          <a:lstStyle/>
          <a:p>
            <a:r>
              <a:rPr lang="en-FR" sz="1200" dirty="0">
                <a:solidFill>
                  <a:prstClr val="black"/>
                </a:solidFill>
                <a:latin typeface="Calibri" panose="020F0502020204030204"/>
              </a:rPr>
              <a:t>Hits</a:t>
            </a:r>
          </a:p>
        </p:txBody>
      </p:sp>
      <p:sp>
        <p:nvSpPr>
          <p:cNvPr id="16" name="TextBox 15">
            <a:extLst>
              <a:ext uri="{FF2B5EF4-FFF2-40B4-BE49-F238E27FC236}">
                <a16:creationId xmlns:a16="http://schemas.microsoft.com/office/drawing/2014/main" id="{B47D6EEB-3903-B8F3-5E55-23DF6B90B109}"/>
              </a:ext>
            </a:extLst>
          </p:cNvPr>
          <p:cNvSpPr txBox="1"/>
          <p:nvPr/>
        </p:nvSpPr>
        <p:spPr>
          <a:xfrm>
            <a:off x="8479458" y="4728647"/>
            <a:ext cx="530366" cy="515801"/>
          </a:xfrm>
          <a:prstGeom prst="rect">
            <a:avLst/>
          </a:prstGeom>
          <a:noFill/>
        </p:spPr>
        <p:txBody>
          <a:bodyPr wrap="none" rtlCol="0">
            <a:spAutoFit/>
          </a:bodyPr>
          <a:lstStyle/>
          <a:p>
            <a:pPr>
              <a:lnSpc>
                <a:spcPct val="80000"/>
              </a:lnSpc>
            </a:pPr>
            <a:r>
              <a:rPr lang="en-FR" sz="1200" dirty="0">
                <a:solidFill>
                  <a:prstClr val="black"/>
                </a:solidFill>
                <a:latin typeface="Calibri" panose="020F0502020204030204"/>
              </a:rPr>
              <a:t>Chip</a:t>
            </a:r>
            <a:br>
              <a:rPr lang="en-FR" sz="1200" dirty="0">
                <a:solidFill>
                  <a:prstClr val="black"/>
                </a:solidFill>
                <a:latin typeface="Calibri" panose="020F0502020204030204"/>
              </a:rPr>
            </a:br>
            <a:r>
              <a:rPr lang="en-FR" sz="1200" dirty="0">
                <a:solidFill>
                  <a:prstClr val="black"/>
                </a:solidFill>
                <a:latin typeface="Calibri" panose="020F0502020204030204"/>
              </a:rPr>
              <a:t>readout</a:t>
            </a:r>
          </a:p>
          <a:p>
            <a:pPr>
              <a:lnSpc>
                <a:spcPct val="80000"/>
              </a:lnSpc>
            </a:pPr>
            <a:r>
              <a:rPr lang="en-FR" sz="1200" dirty="0">
                <a:solidFill>
                  <a:prstClr val="black"/>
                </a:solidFill>
                <a:latin typeface="Calibri" panose="020F0502020204030204"/>
              </a:rPr>
              <a:t>(output)</a:t>
            </a:r>
          </a:p>
        </p:txBody>
      </p:sp>
      <p:sp>
        <p:nvSpPr>
          <p:cNvPr id="17" name="TextBox 16">
            <a:extLst>
              <a:ext uri="{FF2B5EF4-FFF2-40B4-BE49-F238E27FC236}">
                <a16:creationId xmlns:a16="http://schemas.microsoft.com/office/drawing/2014/main" id="{9D74CE7E-097D-942F-0DEB-A0490ED12F0C}"/>
              </a:ext>
            </a:extLst>
          </p:cNvPr>
          <p:cNvSpPr txBox="1"/>
          <p:nvPr/>
        </p:nvSpPr>
        <p:spPr>
          <a:xfrm>
            <a:off x="69236" y="624226"/>
            <a:ext cx="6080996" cy="5711820"/>
          </a:xfrm>
          <a:prstGeom prst="rect">
            <a:avLst/>
          </a:prstGeom>
          <a:noFill/>
        </p:spPr>
        <p:txBody>
          <a:bodyPr wrap="square" rtlCol="0">
            <a:spAutoFit/>
          </a:bodyPr>
          <a:lstStyle/>
          <a:p>
            <a:pPr marL="12700" algn="just">
              <a:spcBef>
                <a:spcPts val="390"/>
              </a:spcBef>
            </a:pPr>
            <a:r>
              <a:rPr lang="en-GB" sz="1600" b="1" spc="-10" dirty="0">
                <a:ea typeface="ADLaM Display" panose="020F0502020204030204" pitchFamily="2" charset="0"/>
                <a:cs typeface="ADLaM Display" panose="020F0502020204030204" pitchFamily="2" charset="0"/>
              </a:rPr>
              <a:t>Very complex digital architecture:</a:t>
            </a:r>
          </a:p>
          <a:p>
            <a:pPr marL="755650" lvl="1" indent="-285750" algn="just">
              <a:spcBef>
                <a:spcPts val="390"/>
              </a:spcBef>
              <a:buFont typeface="Arial" panose="020B0604020202020204" pitchFamily="34" charset="0"/>
              <a:buChar char="•"/>
            </a:pPr>
            <a:r>
              <a:rPr lang="en-GB" sz="1600" b="1" spc="-10" dirty="0">
                <a:ea typeface="ADLaM Display" panose="020F0502020204030204" pitchFamily="2" charset="0"/>
                <a:cs typeface="ADLaM Display" panose="020F0502020204030204" pitchFamily="2" charset="0"/>
              </a:rPr>
              <a:t>U</a:t>
            </a:r>
            <a:r>
              <a:rPr lang="en-GB" sz="1600" spc="-10" dirty="0">
                <a:ea typeface="ADLaM Display" panose="020F0502020204030204" pitchFamily="2" charset="0"/>
                <a:cs typeface="ADLaM Display" panose="020F0502020204030204" pitchFamily="2" charset="0"/>
              </a:rPr>
              <a:t>niversal</a:t>
            </a:r>
            <a:r>
              <a:rPr lang="en-GB" sz="1600" spc="50" dirty="0">
                <a:ea typeface="ADLaM Display" panose="020F0502020204030204" pitchFamily="2" charset="0"/>
                <a:cs typeface="ADLaM Display" panose="020F0502020204030204" pitchFamily="2" charset="0"/>
              </a:rPr>
              <a:t> </a:t>
            </a:r>
            <a:r>
              <a:rPr lang="en-GB" sz="1600" b="1" dirty="0">
                <a:ea typeface="ADLaM Display" panose="020F0502020204030204" pitchFamily="2" charset="0"/>
                <a:cs typeface="ADLaM Display" panose="020F0502020204030204" pitchFamily="2" charset="0"/>
              </a:rPr>
              <a:t>V</a:t>
            </a:r>
            <a:r>
              <a:rPr lang="en-GB" sz="1600" dirty="0">
                <a:ea typeface="ADLaM Display" panose="020F0502020204030204" pitchFamily="2" charset="0"/>
                <a:cs typeface="ADLaM Display" panose="020F0502020204030204" pitchFamily="2" charset="0"/>
              </a:rPr>
              <a:t>erification</a:t>
            </a:r>
            <a:r>
              <a:rPr lang="en-GB" sz="1600" spc="55" dirty="0">
                <a:ea typeface="ADLaM Display" panose="020F0502020204030204" pitchFamily="2" charset="0"/>
                <a:cs typeface="ADLaM Display" panose="020F0502020204030204" pitchFamily="2" charset="0"/>
              </a:rPr>
              <a:t> </a:t>
            </a:r>
            <a:r>
              <a:rPr lang="en-GB" sz="1600" b="1" dirty="0">
                <a:ea typeface="ADLaM Display" panose="020F0502020204030204" pitchFamily="2" charset="0"/>
                <a:cs typeface="ADLaM Display" panose="020F0502020204030204" pitchFamily="2" charset="0"/>
              </a:rPr>
              <a:t>M</a:t>
            </a:r>
            <a:r>
              <a:rPr lang="en-GB" sz="1600" dirty="0">
                <a:ea typeface="ADLaM Display" panose="020F0502020204030204" pitchFamily="2" charset="0"/>
                <a:cs typeface="ADLaM Display" panose="020F0502020204030204" pitchFamily="2" charset="0"/>
              </a:rPr>
              <a:t>ethodology</a:t>
            </a:r>
            <a:r>
              <a:rPr lang="en-GB" sz="1600" spc="55" dirty="0">
                <a:ea typeface="ADLaM Display" panose="020F0502020204030204" pitchFamily="2" charset="0"/>
                <a:cs typeface="ADLaM Display" panose="020F0502020204030204" pitchFamily="2" charset="0"/>
              </a:rPr>
              <a:t> </a:t>
            </a:r>
            <a:r>
              <a:rPr lang="en-GB" sz="1600" dirty="0">
                <a:ea typeface="ADLaM Display" panose="020F0502020204030204" pitchFamily="2" charset="0"/>
                <a:cs typeface="ADLaM Display" panose="020F0502020204030204" pitchFamily="2" charset="0"/>
              </a:rPr>
              <a:t>(IEEE</a:t>
            </a:r>
            <a:r>
              <a:rPr lang="en-GB" sz="1600" spc="55" dirty="0">
                <a:ea typeface="ADLaM Display" panose="020F0502020204030204" pitchFamily="2" charset="0"/>
                <a:cs typeface="ADLaM Display" panose="020F0502020204030204" pitchFamily="2" charset="0"/>
              </a:rPr>
              <a:t> </a:t>
            </a:r>
            <a:r>
              <a:rPr lang="en-GB" sz="1600" dirty="0">
                <a:ea typeface="ADLaM Display" panose="020F0502020204030204" pitchFamily="2" charset="0"/>
                <a:cs typeface="ADLaM Display" panose="020F0502020204030204" pitchFamily="2" charset="0"/>
              </a:rPr>
              <a:t>Std.</a:t>
            </a:r>
            <a:r>
              <a:rPr lang="en-GB" sz="1600" spc="120" dirty="0">
                <a:ea typeface="ADLaM Display" panose="020F0502020204030204" pitchFamily="2" charset="0"/>
                <a:cs typeface="ADLaM Display" panose="020F0502020204030204" pitchFamily="2" charset="0"/>
              </a:rPr>
              <a:t> </a:t>
            </a:r>
            <a:r>
              <a:rPr lang="en-GB" sz="1600" spc="-20" dirty="0">
                <a:ea typeface="ADLaM Display" panose="020F0502020204030204" pitchFamily="2" charset="0"/>
                <a:cs typeface="ADLaM Display" panose="020F0502020204030204" pitchFamily="2" charset="0"/>
              </a:rPr>
              <a:t>1800.2-</a:t>
            </a:r>
            <a:r>
              <a:rPr lang="en-GB" sz="1600" spc="-10" dirty="0">
                <a:ea typeface="ADLaM Display" panose="020F0502020204030204" pitchFamily="2" charset="0"/>
                <a:cs typeface="ADLaM Display" panose="020F0502020204030204" pitchFamily="2" charset="0"/>
              </a:rPr>
              <a:t>2020)</a:t>
            </a:r>
          </a:p>
          <a:p>
            <a:pPr marL="755650" lvl="1" indent="-285750" algn="just">
              <a:spcBef>
                <a:spcPts val="390"/>
              </a:spcBef>
              <a:buFont typeface="Arial" panose="020B0604020202020204" pitchFamily="34" charset="0"/>
              <a:buChar char="•"/>
            </a:pPr>
            <a:r>
              <a:rPr lang="en-GB" sz="1600" dirty="0">
                <a:ea typeface="ADLaM Display" panose="020F0502020204030204" pitchFamily="2" charset="0"/>
                <a:cs typeface="ADLaM Display" panose="020F0502020204030204" pitchFamily="2" charset="0"/>
              </a:rPr>
              <a:t>industry-like</a:t>
            </a:r>
            <a:r>
              <a:rPr lang="en-GB" sz="1600" spc="35" dirty="0">
                <a:ea typeface="ADLaM Display" panose="020F0502020204030204" pitchFamily="2" charset="0"/>
                <a:cs typeface="ADLaM Display" panose="020F0502020204030204" pitchFamily="2" charset="0"/>
              </a:rPr>
              <a:t> </a:t>
            </a:r>
            <a:r>
              <a:rPr lang="en-GB" sz="1600" dirty="0">
                <a:ea typeface="ADLaM Display" panose="020F0502020204030204" pitchFamily="2" charset="0"/>
                <a:cs typeface="ADLaM Display" panose="020F0502020204030204" pitchFamily="2" charset="0"/>
              </a:rPr>
              <a:t>approach,</a:t>
            </a:r>
            <a:r>
              <a:rPr lang="en-GB" sz="1600" spc="35" dirty="0">
                <a:ea typeface="ADLaM Display" panose="020F0502020204030204" pitchFamily="2" charset="0"/>
                <a:cs typeface="ADLaM Display" panose="020F0502020204030204" pitchFamily="2" charset="0"/>
              </a:rPr>
              <a:t> </a:t>
            </a:r>
            <a:r>
              <a:rPr lang="en-GB" sz="1600" spc="-20" dirty="0">
                <a:ea typeface="ADLaM Display" panose="020F0502020204030204" pitchFamily="2" charset="0"/>
                <a:cs typeface="ADLaM Display" panose="020F0502020204030204" pitchFamily="2" charset="0"/>
              </a:rPr>
              <a:t>well-</a:t>
            </a:r>
            <a:r>
              <a:rPr lang="en-GB" sz="1600" dirty="0">
                <a:ea typeface="ADLaM Display" panose="020F0502020204030204" pitchFamily="2" charset="0"/>
                <a:cs typeface="ADLaM Display" panose="020F0502020204030204" pitchFamily="2" charset="0"/>
              </a:rPr>
              <a:t>supported</a:t>
            </a:r>
            <a:r>
              <a:rPr lang="en-GB" sz="1600" spc="40" dirty="0">
                <a:ea typeface="ADLaM Display" panose="020F0502020204030204" pitchFamily="2" charset="0"/>
                <a:cs typeface="ADLaM Display" panose="020F0502020204030204" pitchFamily="2" charset="0"/>
              </a:rPr>
              <a:t> </a:t>
            </a:r>
            <a:r>
              <a:rPr lang="en-GB" sz="1600" dirty="0">
                <a:ea typeface="ADLaM Display" panose="020F0502020204030204" pitchFamily="2" charset="0"/>
                <a:cs typeface="ADLaM Display" panose="020F0502020204030204" pitchFamily="2" charset="0"/>
              </a:rPr>
              <a:t>by</a:t>
            </a:r>
            <a:r>
              <a:rPr lang="en-GB" sz="1600" spc="35" dirty="0">
                <a:ea typeface="ADLaM Display" panose="020F0502020204030204" pitchFamily="2" charset="0"/>
                <a:cs typeface="ADLaM Display" panose="020F0502020204030204" pitchFamily="2" charset="0"/>
              </a:rPr>
              <a:t> </a:t>
            </a:r>
            <a:r>
              <a:rPr lang="en-GB" sz="1600" dirty="0">
                <a:ea typeface="ADLaM Display" panose="020F0502020204030204" pitchFamily="2" charset="0"/>
                <a:cs typeface="ADLaM Display" panose="020F0502020204030204" pitchFamily="2" charset="0"/>
              </a:rPr>
              <a:t>tool</a:t>
            </a:r>
            <a:r>
              <a:rPr lang="en-GB" sz="1600" spc="35" dirty="0">
                <a:ea typeface="ADLaM Display" panose="020F0502020204030204" pitchFamily="2" charset="0"/>
                <a:cs typeface="ADLaM Display" panose="020F0502020204030204" pitchFamily="2" charset="0"/>
              </a:rPr>
              <a:t> </a:t>
            </a:r>
            <a:r>
              <a:rPr lang="en-GB" sz="1600" spc="-10" dirty="0">
                <a:ea typeface="ADLaM Display" panose="020F0502020204030204" pitchFamily="2" charset="0"/>
                <a:cs typeface="ADLaM Display" panose="020F0502020204030204" pitchFamily="2" charset="0"/>
              </a:rPr>
              <a:t>vendors</a:t>
            </a:r>
            <a:endParaRPr lang="en-GB" sz="1600" dirty="0">
              <a:ea typeface="ADLaM Display" panose="020F0502020204030204" pitchFamily="2" charset="0"/>
              <a:cs typeface="ADLaM Display" panose="020F0502020204030204" pitchFamily="2" charset="0"/>
            </a:endParaRPr>
          </a:p>
          <a:p>
            <a:pPr marL="12700" algn="just"/>
            <a:endParaRPr lang="en-GB" sz="1600" b="1" dirty="0">
              <a:ea typeface="ADLaM Display" panose="020F0502020204030204" pitchFamily="2" charset="0"/>
              <a:cs typeface="ADLaM Display" panose="020F0502020204030204" pitchFamily="2" charset="0"/>
            </a:endParaRPr>
          </a:p>
          <a:p>
            <a:pPr marL="12700" algn="just"/>
            <a:r>
              <a:rPr lang="en-GB" sz="1600" b="1" dirty="0">
                <a:ea typeface="ADLaM Display" panose="020F0502020204030204" pitchFamily="2" charset="0"/>
                <a:cs typeface="ADLaM Display" panose="020F0502020204030204" pitchFamily="2" charset="0"/>
              </a:rPr>
              <a:t>RD53</a:t>
            </a:r>
            <a:r>
              <a:rPr lang="en-GB" sz="1600" b="1" spc="30" dirty="0">
                <a:ea typeface="ADLaM Display" panose="020F0502020204030204" pitchFamily="2" charset="0"/>
                <a:cs typeface="ADLaM Display" panose="020F0502020204030204" pitchFamily="2" charset="0"/>
              </a:rPr>
              <a:t> </a:t>
            </a:r>
            <a:r>
              <a:rPr lang="en-GB" sz="1600" b="1" spc="-10" dirty="0">
                <a:ea typeface="ADLaM Display" panose="020F0502020204030204" pitchFamily="2" charset="0"/>
                <a:cs typeface="ADLaM Display" panose="020F0502020204030204" pitchFamily="2" charset="0"/>
              </a:rPr>
              <a:t>verification</a:t>
            </a:r>
            <a:r>
              <a:rPr lang="en-GB" sz="1600" b="1" spc="30" dirty="0">
                <a:ea typeface="ADLaM Display" panose="020F0502020204030204" pitchFamily="2" charset="0"/>
                <a:cs typeface="ADLaM Display" panose="020F0502020204030204" pitchFamily="2" charset="0"/>
              </a:rPr>
              <a:t> </a:t>
            </a:r>
            <a:r>
              <a:rPr lang="en-GB" sz="1600" b="1" spc="-10" dirty="0">
                <a:ea typeface="ADLaM Display" panose="020F0502020204030204" pitchFamily="2" charset="0"/>
                <a:cs typeface="ADLaM Display" panose="020F0502020204030204" pitchFamily="2" charset="0"/>
              </a:rPr>
              <a:t>framework</a:t>
            </a:r>
            <a:endParaRPr lang="en-GB" sz="1600" dirty="0">
              <a:ea typeface="ADLaM Display" panose="020F0502020204030204" pitchFamily="2" charset="0"/>
              <a:cs typeface="ADLaM Display" panose="020F0502020204030204" pitchFamily="2" charset="0"/>
            </a:endParaRPr>
          </a:p>
          <a:p>
            <a:pPr marL="432435" marR="307975" indent="-285750" algn="just">
              <a:spcBef>
                <a:spcPts val="330"/>
              </a:spcBef>
              <a:buFont typeface="Arial" panose="020B0604020202020204" pitchFamily="34" charset="0"/>
              <a:buChar char="•"/>
            </a:pPr>
            <a:r>
              <a:rPr lang="en-GB" sz="1600" dirty="0">
                <a:ea typeface="ADLaM Display" panose="020F0502020204030204" pitchFamily="2" charset="0"/>
                <a:cs typeface="ADLaM Display" panose="020F0502020204030204" pitchFamily="2" charset="0"/>
              </a:rPr>
              <a:t>verify that chip outputs match outputs predicted by the framework, for randomised configurations and inputs</a:t>
            </a:r>
          </a:p>
          <a:p>
            <a:pPr marL="432435" marR="307975" indent="-285750" algn="just">
              <a:spcBef>
                <a:spcPts val="330"/>
              </a:spcBef>
              <a:buFont typeface="Arial" panose="020B0604020202020204" pitchFamily="34" charset="0"/>
              <a:buChar char="•"/>
            </a:pPr>
            <a:r>
              <a:rPr lang="en-GB" sz="1600" spc="95" dirty="0">
                <a:ea typeface="ADLaM Display" panose="020F0502020204030204" pitchFamily="2" charset="0"/>
                <a:cs typeface="ADLaM Display" panose="020F0502020204030204" pitchFamily="2" charset="0"/>
              </a:rPr>
              <a:t>Initial framework version used for architecture studies and RD53A-RD53B verification</a:t>
            </a:r>
          </a:p>
          <a:p>
            <a:pPr marL="432435" marR="307975" indent="-285750" algn="just">
              <a:spcBef>
                <a:spcPts val="330"/>
              </a:spcBef>
              <a:buFont typeface="Arial" panose="020B0604020202020204" pitchFamily="34" charset="0"/>
              <a:buChar char="•"/>
            </a:pPr>
            <a:r>
              <a:rPr lang="en-GB" sz="1600" spc="95" dirty="0">
                <a:ea typeface="ADLaM Display" panose="020F0502020204030204" pitchFamily="2" charset="0"/>
                <a:cs typeface="ADLaM Display" panose="020F0502020204030204" pitchFamily="2" charset="0"/>
              </a:rPr>
              <a:t>Improved version implemented for final functional and SEU verification of production chips</a:t>
            </a:r>
          </a:p>
          <a:p>
            <a:pPr marL="432435" marR="307975" indent="-285750" algn="just">
              <a:spcBef>
                <a:spcPts val="330"/>
              </a:spcBef>
              <a:buFont typeface="Arial" panose="020B0604020202020204" pitchFamily="34" charset="0"/>
              <a:buChar char="•"/>
            </a:pPr>
            <a:r>
              <a:rPr lang="en-GB" sz="1600" b="1" u="sng" spc="95" dirty="0">
                <a:ea typeface="ADLaM Display" panose="020F0502020204030204" pitchFamily="2" charset="0"/>
                <a:cs typeface="ADLaM Display" panose="020F0502020204030204" pitchFamily="2" charset="0"/>
              </a:rPr>
              <a:t>Metric-driven verification</a:t>
            </a:r>
            <a:r>
              <a:rPr lang="en-GB" sz="1600" b="1" spc="95" dirty="0">
                <a:ea typeface="ADLaM Display" panose="020F0502020204030204" pitchFamily="2" charset="0"/>
                <a:cs typeface="ADLaM Display" panose="020F0502020204030204" pitchFamily="2" charset="0"/>
              </a:rPr>
              <a:t>: simulate until the desired coverage is reached (goal is 100%)</a:t>
            </a:r>
          </a:p>
          <a:p>
            <a:pPr marL="889635" marR="307975" lvl="1" indent="-285750" algn="just">
              <a:spcBef>
                <a:spcPts val="330"/>
              </a:spcBef>
              <a:buFont typeface="Arial" panose="020B0604020202020204" pitchFamily="34" charset="0"/>
              <a:buChar char="•"/>
            </a:pPr>
            <a:r>
              <a:rPr lang="en-GB" sz="1600" b="1" spc="95" dirty="0">
                <a:ea typeface="ADLaM Display" panose="020F0502020204030204" pitchFamily="2" charset="0"/>
                <a:cs typeface="ADLaM Display" panose="020F0502020204030204" pitchFamily="2" charset="0"/>
              </a:rPr>
              <a:t>Functional coverage</a:t>
            </a:r>
            <a:r>
              <a:rPr lang="en-GB" sz="1600" spc="95" dirty="0">
                <a:ea typeface="ADLaM Display" panose="020F0502020204030204" pitchFamily="2" charset="0"/>
                <a:cs typeface="ADLaM Display" panose="020F0502020204030204" pitchFamily="2" charset="0"/>
              </a:rPr>
              <a:t>: the features of the chip</a:t>
            </a:r>
          </a:p>
          <a:p>
            <a:pPr marL="889635" marR="307975" lvl="1" indent="-285750" algn="just">
              <a:spcBef>
                <a:spcPts val="330"/>
              </a:spcBef>
              <a:buFont typeface="Arial" panose="020B0604020202020204" pitchFamily="34" charset="0"/>
              <a:buChar char="•"/>
            </a:pPr>
            <a:r>
              <a:rPr lang="en-GB" sz="1600" b="1" spc="95" dirty="0">
                <a:ea typeface="ADLaM Display" panose="020F0502020204030204" pitchFamily="2" charset="0"/>
                <a:cs typeface="ADLaM Display" panose="020F0502020204030204" pitchFamily="2" charset="0"/>
              </a:rPr>
              <a:t>Code coverage</a:t>
            </a:r>
            <a:r>
              <a:rPr lang="en-GB" sz="1600" spc="95" dirty="0">
                <a:ea typeface="ADLaM Display" panose="020F0502020204030204" pitchFamily="2" charset="0"/>
                <a:cs typeface="ADLaM Display" panose="020F0502020204030204" pitchFamily="2" charset="0"/>
              </a:rPr>
              <a:t>: blocks of exercised, toggling of signals </a:t>
            </a:r>
          </a:p>
          <a:p>
            <a:pPr marL="432435" marR="307975" indent="-285750" algn="just">
              <a:spcBef>
                <a:spcPts val="330"/>
              </a:spcBef>
              <a:buFont typeface="Arial" panose="020B0604020202020204" pitchFamily="34" charset="0"/>
              <a:buChar char="•"/>
            </a:pPr>
            <a:r>
              <a:rPr lang="en-GB" sz="1600" spc="-20" dirty="0">
                <a:ea typeface="ADLaM Display" panose="020F0502020204030204" pitchFamily="2" charset="0"/>
                <a:cs typeface="ADLaM Display" panose="020F0502020204030204" pitchFamily="2" charset="0"/>
              </a:rPr>
              <a:t>Use</a:t>
            </a:r>
            <a:r>
              <a:rPr lang="en-GB" sz="1600" spc="40" dirty="0">
                <a:ea typeface="ADLaM Display" panose="020F0502020204030204" pitchFamily="2" charset="0"/>
                <a:cs typeface="ADLaM Display" panose="020F0502020204030204" pitchFamily="2" charset="0"/>
              </a:rPr>
              <a:t> </a:t>
            </a:r>
            <a:r>
              <a:rPr lang="en-GB" sz="1600" b="1" spc="-20" dirty="0">
                <a:ea typeface="ADLaM Display" panose="020F0502020204030204" pitchFamily="2" charset="0"/>
                <a:cs typeface="ADLaM Display" panose="020F0502020204030204" pitchFamily="2" charset="0"/>
              </a:rPr>
              <a:t>constrained</a:t>
            </a:r>
            <a:r>
              <a:rPr lang="en-GB" sz="1600" b="1" spc="40" dirty="0">
                <a:ea typeface="ADLaM Display" panose="020F0502020204030204" pitchFamily="2" charset="0"/>
                <a:cs typeface="ADLaM Display" panose="020F0502020204030204" pitchFamily="2" charset="0"/>
              </a:rPr>
              <a:t> </a:t>
            </a:r>
            <a:r>
              <a:rPr lang="en-GB" sz="1600" b="1" spc="-25" dirty="0">
                <a:ea typeface="ADLaM Display" panose="020F0502020204030204" pitchFamily="2" charset="0"/>
                <a:cs typeface="ADLaM Display" panose="020F0502020204030204" pitchFamily="2" charset="0"/>
              </a:rPr>
              <a:t>randomization</a:t>
            </a:r>
            <a:r>
              <a:rPr lang="en-GB" sz="1600" b="1" spc="40" dirty="0">
                <a:ea typeface="ADLaM Display" panose="020F0502020204030204" pitchFamily="2" charset="0"/>
                <a:cs typeface="ADLaM Display" panose="020F0502020204030204" pitchFamily="2" charset="0"/>
              </a:rPr>
              <a:t> </a:t>
            </a:r>
            <a:r>
              <a:rPr lang="en-GB" sz="1600" dirty="0">
                <a:ea typeface="ADLaM Display" panose="020F0502020204030204" pitchFamily="2" charset="0"/>
                <a:cs typeface="ADLaM Display" panose="020F0502020204030204" pitchFamily="2" charset="0"/>
              </a:rPr>
              <a:t>to</a:t>
            </a:r>
            <a:r>
              <a:rPr lang="en-GB" sz="1600" spc="35" dirty="0">
                <a:ea typeface="ADLaM Display" panose="020F0502020204030204" pitchFamily="2" charset="0"/>
                <a:cs typeface="ADLaM Display" panose="020F0502020204030204" pitchFamily="2" charset="0"/>
              </a:rPr>
              <a:t> </a:t>
            </a:r>
            <a:r>
              <a:rPr lang="en-GB" sz="1600" dirty="0">
                <a:ea typeface="ADLaM Display" panose="020F0502020204030204" pitchFamily="2" charset="0"/>
                <a:cs typeface="ADLaM Display" panose="020F0502020204030204" pitchFamily="2" charset="0"/>
              </a:rPr>
              <a:t>test</a:t>
            </a:r>
            <a:r>
              <a:rPr lang="en-GB" sz="1600" spc="40" dirty="0">
                <a:ea typeface="ADLaM Display" panose="020F0502020204030204" pitchFamily="2" charset="0"/>
                <a:cs typeface="ADLaM Display" panose="020F0502020204030204" pitchFamily="2" charset="0"/>
              </a:rPr>
              <a:t> </a:t>
            </a:r>
            <a:r>
              <a:rPr lang="en-GB" sz="1600" dirty="0">
                <a:ea typeface="ADLaM Display" panose="020F0502020204030204" pitchFamily="2" charset="0"/>
                <a:cs typeface="ADLaM Display" panose="020F0502020204030204" pitchFamily="2" charset="0"/>
              </a:rPr>
              <a:t>all</a:t>
            </a:r>
            <a:r>
              <a:rPr lang="en-GB" sz="1600" spc="40" dirty="0">
                <a:ea typeface="ADLaM Display" panose="020F0502020204030204" pitchFamily="2" charset="0"/>
                <a:cs typeface="ADLaM Display" panose="020F0502020204030204" pitchFamily="2" charset="0"/>
              </a:rPr>
              <a:t> </a:t>
            </a:r>
            <a:r>
              <a:rPr lang="en-GB" sz="1600" spc="-10" dirty="0">
                <a:ea typeface="ADLaM Display" panose="020F0502020204030204" pitchFamily="2" charset="0"/>
                <a:cs typeface="ADLaM Display" panose="020F0502020204030204" pitchFamily="2" charset="0"/>
              </a:rPr>
              <a:t>feasible </a:t>
            </a:r>
            <a:r>
              <a:rPr lang="en-GB" sz="1600" dirty="0">
                <a:ea typeface="ADLaM Display" panose="020F0502020204030204" pitchFamily="2" charset="0"/>
                <a:cs typeface="ADLaM Display" panose="020F0502020204030204" pitchFamily="2" charset="0"/>
              </a:rPr>
              <a:t>combinations</a:t>
            </a:r>
            <a:r>
              <a:rPr lang="en-GB" sz="1600" spc="40" dirty="0">
                <a:ea typeface="ADLaM Display" panose="020F0502020204030204" pitchFamily="2" charset="0"/>
                <a:cs typeface="ADLaM Display" panose="020F0502020204030204" pitchFamily="2" charset="0"/>
              </a:rPr>
              <a:t> </a:t>
            </a:r>
            <a:r>
              <a:rPr lang="en-GB" sz="1600" spc="-25" dirty="0">
                <a:ea typeface="ADLaM Display" panose="020F0502020204030204" pitchFamily="2" charset="0"/>
                <a:cs typeface="ADLaM Display" panose="020F0502020204030204" pitchFamily="2" charset="0"/>
              </a:rPr>
              <a:t>of</a:t>
            </a:r>
            <a:r>
              <a:rPr lang="en-GB" sz="1600" spc="500" dirty="0">
                <a:ea typeface="ADLaM Display" panose="020F0502020204030204" pitchFamily="2" charset="0"/>
                <a:cs typeface="ADLaM Display" panose="020F0502020204030204" pitchFamily="2" charset="0"/>
              </a:rPr>
              <a:t> </a:t>
            </a:r>
            <a:r>
              <a:rPr lang="en-GB" sz="1600" dirty="0">
                <a:ea typeface="ADLaM Display" panose="020F0502020204030204" pitchFamily="2" charset="0"/>
                <a:cs typeface="ADLaM Display" panose="020F0502020204030204" pitchFamily="2" charset="0"/>
              </a:rPr>
              <a:t>configuration</a:t>
            </a:r>
            <a:r>
              <a:rPr lang="en-GB" sz="1600" spc="20" dirty="0">
                <a:ea typeface="ADLaM Display" panose="020F0502020204030204" pitchFamily="2" charset="0"/>
                <a:cs typeface="ADLaM Display" panose="020F0502020204030204" pitchFamily="2" charset="0"/>
              </a:rPr>
              <a:t> </a:t>
            </a:r>
            <a:r>
              <a:rPr lang="en-GB" sz="1600" dirty="0">
                <a:ea typeface="ADLaM Display" panose="020F0502020204030204" pitchFamily="2" charset="0"/>
                <a:cs typeface="ADLaM Display" panose="020F0502020204030204" pitchFamily="2" charset="0"/>
              </a:rPr>
              <a:t>and</a:t>
            </a:r>
            <a:r>
              <a:rPr lang="en-GB" sz="1600" spc="15" dirty="0">
                <a:ea typeface="ADLaM Display" panose="020F0502020204030204" pitchFamily="2" charset="0"/>
                <a:cs typeface="ADLaM Display" panose="020F0502020204030204" pitchFamily="2" charset="0"/>
              </a:rPr>
              <a:t> </a:t>
            </a:r>
            <a:r>
              <a:rPr lang="en-GB" sz="1600" spc="-10" dirty="0">
                <a:ea typeface="ADLaM Display" panose="020F0502020204030204" pitchFamily="2" charset="0"/>
                <a:cs typeface="ADLaM Display" panose="020F0502020204030204" pitchFamily="2" charset="0"/>
              </a:rPr>
              <a:t>inputs plus some directed tests for specific block verification</a:t>
            </a:r>
            <a:endParaRPr lang="en-GB" sz="1600" dirty="0">
              <a:ea typeface="ADLaM Display" panose="020F0502020204030204" pitchFamily="2" charset="0"/>
              <a:cs typeface="ADLaM Display" panose="020F0502020204030204" pitchFamily="2" charset="0"/>
            </a:endParaRPr>
          </a:p>
          <a:p>
            <a:pPr marL="432435" marR="307975" indent="-285750" algn="just">
              <a:spcBef>
                <a:spcPts val="330"/>
              </a:spcBef>
              <a:buFont typeface="Arial" panose="020B0604020202020204" pitchFamily="34" charset="0"/>
              <a:buChar char="•"/>
            </a:pPr>
            <a:r>
              <a:rPr lang="en-GB" sz="1600" spc="-10" dirty="0">
                <a:ea typeface="ADLaM Display" panose="020F0502020204030204" pitchFamily="2" charset="0"/>
                <a:cs typeface="ADLaM Display" panose="020F0502020204030204" pitchFamily="2" charset="0"/>
                <a:sym typeface="Wingdings" panose="05000000000000000000" pitchFamily="2" charset="2"/>
              </a:rPr>
              <a:t>Regressions with </a:t>
            </a:r>
            <a:r>
              <a:rPr lang="en-GB" sz="1600" b="1" spc="-10" dirty="0">
                <a:ea typeface="ADLaM Display" panose="020F0502020204030204" pitchFamily="2" charset="0"/>
                <a:cs typeface="ADLaM Display" panose="020F0502020204030204" pitchFamily="2" charset="0"/>
                <a:sym typeface="Wingdings" panose="05000000000000000000" pitchFamily="2" charset="2"/>
              </a:rPr>
              <a:t>&gt; 1700 tests </a:t>
            </a:r>
            <a:r>
              <a:rPr lang="en-GB" sz="1600" dirty="0">
                <a:ea typeface="ADLaM Display" panose="020F0502020204030204" pitchFamily="2" charset="0"/>
                <a:cs typeface="ADLaM Display" panose="020F0502020204030204" pitchFamily="2" charset="0"/>
              </a:rPr>
              <a:t>to</a:t>
            </a:r>
            <a:r>
              <a:rPr lang="en-GB" sz="1600" spc="45" dirty="0">
                <a:ea typeface="ADLaM Display" panose="020F0502020204030204" pitchFamily="2" charset="0"/>
                <a:cs typeface="ADLaM Display" panose="020F0502020204030204" pitchFamily="2" charset="0"/>
              </a:rPr>
              <a:t> </a:t>
            </a:r>
            <a:r>
              <a:rPr lang="en-GB" sz="1600" spc="-10" dirty="0">
                <a:ea typeface="ADLaM Display" panose="020F0502020204030204" pitchFamily="2" charset="0"/>
                <a:cs typeface="ADLaM Display" panose="020F0502020204030204" pitchFamily="2" charset="0"/>
              </a:rPr>
              <a:t>reach</a:t>
            </a:r>
            <a:r>
              <a:rPr lang="en-GB" sz="1600" spc="45" dirty="0">
                <a:ea typeface="ADLaM Display" panose="020F0502020204030204" pitchFamily="2" charset="0"/>
                <a:cs typeface="ADLaM Display" panose="020F0502020204030204" pitchFamily="2" charset="0"/>
              </a:rPr>
              <a:t> </a:t>
            </a:r>
            <a:r>
              <a:rPr lang="en-GB" sz="1600" spc="-25" dirty="0">
                <a:ea typeface="ADLaM Display" panose="020F0502020204030204" pitchFamily="2" charset="0"/>
                <a:cs typeface="ADLaM Display" panose="020F0502020204030204" pitchFamily="2" charset="0"/>
              </a:rPr>
              <a:t>coverage</a:t>
            </a:r>
            <a:r>
              <a:rPr lang="en-GB" sz="1600" spc="45" dirty="0">
                <a:ea typeface="ADLaM Display" panose="020F0502020204030204" pitchFamily="2" charset="0"/>
                <a:cs typeface="ADLaM Display" panose="020F0502020204030204" pitchFamily="2" charset="0"/>
              </a:rPr>
              <a:t> </a:t>
            </a:r>
            <a:r>
              <a:rPr lang="en-GB" sz="1600" spc="-10" dirty="0">
                <a:ea typeface="ADLaM Display" panose="020F0502020204030204" pitchFamily="2" charset="0"/>
                <a:cs typeface="ADLaM Display" panose="020F0502020204030204" pitchFamily="2" charset="0"/>
              </a:rPr>
              <a:t>goals</a:t>
            </a:r>
          </a:p>
          <a:p>
            <a:pPr marL="432435" marR="307975" indent="-285750" algn="just">
              <a:spcBef>
                <a:spcPts val="330"/>
              </a:spcBef>
              <a:buFont typeface="Arial" panose="020B0604020202020204" pitchFamily="34" charset="0"/>
              <a:buChar char="•"/>
            </a:pPr>
            <a:r>
              <a:rPr lang="en-GB" sz="1600" spc="-10" dirty="0">
                <a:ea typeface="ADLaM Display" panose="020F0502020204030204" pitchFamily="2" charset="0"/>
                <a:cs typeface="ADLaM Display" panose="020F0502020204030204" pitchFamily="2" charset="0"/>
              </a:rPr>
              <a:t>Also used for SEU injection simulations </a:t>
            </a:r>
            <a:endParaRPr lang="en-GB" sz="1600" b="1" dirty="0">
              <a:ea typeface="ADLaM Display" panose="020F0502020204030204" pitchFamily="2" charset="0"/>
              <a:cs typeface="ADLaM Display" panose="020F0502020204030204" pitchFamily="2" charset="0"/>
            </a:endParaRPr>
          </a:p>
        </p:txBody>
      </p:sp>
    </p:spTree>
    <p:extLst>
      <p:ext uri="{BB962C8B-B14F-4D97-AF65-F5344CB8AC3E}">
        <p14:creationId xmlns:p14="http://schemas.microsoft.com/office/powerpoint/2010/main" val="41192870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BABCD-6DE9-4004-EFCD-31D72782A26A}"/>
              </a:ext>
            </a:extLst>
          </p:cNvPr>
          <p:cNvSpPr>
            <a:spLocks noGrp="1"/>
          </p:cNvSpPr>
          <p:nvPr>
            <p:ph type="title"/>
          </p:nvPr>
        </p:nvSpPr>
        <p:spPr>
          <a:xfrm>
            <a:off x="1797570" y="0"/>
            <a:ext cx="7713688" cy="624226"/>
          </a:xfrm>
        </p:spPr>
        <p:txBody>
          <a:bodyPr/>
          <a:lstStyle/>
          <a:p>
            <a:pPr algn="ctr"/>
            <a:r>
              <a:rPr lang="en-US" sz="2800" b="1" i="1" dirty="0">
                <a:solidFill>
                  <a:schemeClr val="accent1">
                    <a:lumMod val="75000"/>
                  </a:schemeClr>
                </a:solidFill>
                <a:latin typeface="Calibri" panose="020F0502020204030204" pitchFamily="34" charset="0"/>
                <a:cs typeface="Calibri" panose="020F0502020204030204" pitchFamily="34" charset="0"/>
              </a:rPr>
              <a:t>Conclusions</a:t>
            </a:r>
            <a:endParaRPr lang="en-GB" b="1" dirty="0"/>
          </a:p>
        </p:txBody>
      </p:sp>
      <p:sp>
        <p:nvSpPr>
          <p:cNvPr id="4" name="Footer Placeholder 3">
            <a:extLst>
              <a:ext uri="{FF2B5EF4-FFF2-40B4-BE49-F238E27FC236}">
                <a16:creationId xmlns:a16="http://schemas.microsoft.com/office/drawing/2014/main" id="{D25D83CF-F6D3-3364-389A-D44FEE613FE2}"/>
              </a:ext>
            </a:extLst>
          </p:cNvPr>
          <p:cNvSpPr>
            <a:spLocks noGrp="1"/>
          </p:cNvSpPr>
          <p:nvPr>
            <p:ph type="ftr" sz="quarter" idx="11"/>
          </p:nvPr>
        </p:nvSpPr>
        <p:spPr>
          <a:xfrm>
            <a:off x="0" y="6492874"/>
            <a:ext cx="8153400" cy="365125"/>
          </a:xfrm>
        </p:spPr>
        <p:txBody>
          <a:bodyPr/>
          <a:lstStyle/>
          <a:p>
            <a:pPr algn="l"/>
            <a:r>
              <a:rPr lang="en-GB" dirty="0"/>
              <a:t>PSD13, Oxford Sept. 3-8, 2023                             </a:t>
            </a:r>
            <a:r>
              <a:rPr lang="en-GB" dirty="0" err="1"/>
              <a:t>F.Loddo</a:t>
            </a:r>
            <a:r>
              <a:rPr lang="en-GB" dirty="0"/>
              <a:t> INFN-Bari</a:t>
            </a:r>
          </a:p>
        </p:txBody>
      </p:sp>
      <p:sp>
        <p:nvSpPr>
          <p:cNvPr id="5" name="Slide Number Placeholder 4">
            <a:extLst>
              <a:ext uri="{FF2B5EF4-FFF2-40B4-BE49-F238E27FC236}">
                <a16:creationId xmlns:a16="http://schemas.microsoft.com/office/drawing/2014/main" id="{39441B85-B362-BC8F-3760-7B717B0655D1}"/>
              </a:ext>
            </a:extLst>
          </p:cNvPr>
          <p:cNvSpPr>
            <a:spLocks noGrp="1"/>
          </p:cNvSpPr>
          <p:nvPr>
            <p:ph type="sldNum" sz="quarter" idx="12"/>
          </p:nvPr>
        </p:nvSpPr>
        <p:spPr>
          <a:xfrm>
            <a:off x="9448800" y="6492875"/>
            <a:ext cx="2743200" cy="365125"/>
          </a:xfrm>
        </p:spPr>
        <p:txBody>
          <a:bodyPr/>
          <a:lstStyle/>
          <a:p>
            <a:fld id="{17C1D577-B16F-47D8-AA3E-456F66A1EA45}" type="slidenum">
              <a:rPr lang="en-GB" smtClean="0"/>
              <a:t>17</a:t>
            </a:fld>
            <a:endParaRPr lang="en-GB"/>
          </a:p>
        </p:txBody>
      </p:sp>
      <p:sp>
        <p:nvSpPr>
          <p:cNvPr id="3" name="TextBox 2">
            <a:extLst>
              <a:ext uri="{FF2B5EF4-FFF2-40B4-BE49-F238E27FC236}">
                <a16:creationId xmlns:a16="http://schemas.microsoft.com/office/drawing/2014/main" id="{96EFFD6D-9D26-B203-E82B-CFC69DDCF57D}"/>
              </a:ext>
            </a:extLst>
          </p:cNvPr>
          <p:cNvSpPr txBox="1"/>
          <p:nvPr/>
        </p:nvSpPr>
        <p:spPr>
          <a:xfrm>
            <a:off x="113574" y="859420"/>
            <a:ext cx="11964852" cy="5301451"/>
          </a:xfrm>
          <a:prstGeom prst="rect">
            <a:avLst/>
          </a:prstGeom>
          <a:noFill/>
        </p:spPr>
        <p:txBody>
          <a:bodyPr wrap="square" rtlCol="0">
            <a:spAutoFit/>
          </a:bodyPr>
          <a:lstStyle/>
          <a:p>
            <a:pPr marL="297815" marR="114300" indent="-285750">
              <a:spcBef>
                <a:spcPts val="135"/>
              </a:spcBef>
              <a:buFont typeface="Arial" panose="020B0604020202020204" pitchFamily="34" charset="0"/>
              <a:buChar char="•"/>
            </a:pPr>
            <a:r>
              <a:rPr lang="en-GB" dirty="0">
                <a:cs typeface="Arial"/>
              </a:rPr>
              <a:t>The</a:t>
            </a:r>
            <a:r>
              <a:rPr lang="en-GB" spc="30" dirty="0">
                <a:cs typeface="Arial"/>
              </a:rPr>
              <a:t> </a:t>
            </a:r>
            <a:r>
              <a:rPr lang="en-GB" dirty="0">
                <a:cs typeface="Arial"/>
              </a:rPr>
              <a:t>readout</a:t>
            </a:r>
            <a:r>
              <a:rPr lang="en-GB" spc="35" dirty="0">
                <a:cs typeface="Arial"/>
              </a:rPr>
              <a:t> </a:t>
            </a:r>
            <a:r>
              <a:rPr lang="en-GB" dirty="0">
                <a:cs typeface="Arial"/>
              </a:rPr>
              <a:t>chips</a:t>
            </a:r>
            <a:r>
              <a:rPr lang="en-GB" spc="30" dirty="0">
                <a:cs typeface="Arial"/>
              </a:rPr>
              <a:t> </a:t>
            </a:r>
            <a:r>
              <a:rPr lang="en-GB" dirty="0">
                <a:cs typeface="Arial"/>
              </a:rPr>
              <a:t>for</a:t>
            </a:r>
            <a:r>
              <a:rPr lang="en-GB" spc="30" dirty="0">
                <a:cs typeface="Arial"/>
              </a:rPr>
              <a:t> </a:t>
            </a:r>
            <a:r>
              <a:rPr lang="en-GB" dirty="0">
                <a:cs typeface="Arial"/>
              </a:rPr>
              <a:t>the</a:t>
            </a:r>
            <a:r>
              <a:rPr lang="en-GB" spc="35" dirty="0">
                <a:cs typeface="Arial"/>
              </a:rPr>
              <a:t> </a:t>
            </a:r>
            <a:r>
              <a:rPr lang="en-GB" dirty="0">
                <a:cs typeface="Arial"/>
              </a:rPr>
              <a:t>ATLAS</a:t>
            </a:r>
            <a:r>
              <a:rPr lang="en-GB" spc="30" dirty="0">
                <a:cs typeface="Arial"/>
              </a:rPr>
              <a:t> </a:t>
            </a:r>
            <a:r>
              <a:rPr lang="en-GB" dirty="0">
                <a:cs typeface="Arial"/>
              </a:rPr>
              <a:t>and</a:t>
            </a:r>
            <a:r>
              <a:rPr lang="en-GB" spc="35" dirty="0">
                <a:cs typeface="Arial"/>
              </a:rPr>
              <a:t> </a:t>
            </a:r>
            <a:r>
              <a:rPr lang="en-GB" dirty="0">
                <a:cs typeface="Arial"/>
              </a:rPr>
              <a:t>CMS</a:t>
            </a:r>
            <a:r>
              <a:rPr lang="en-GB" spc="30" dirty="0">
                <a:cs typeface="Arial"/>
              </a:rPr>
              <a:t> </a:t>
            </a:r>
            <a:r>
              <a:rPr lang="en-GB" spc="-10" dirty="0">
                <a:cs typeface="Arial"/>
              </a:rPr>
              <a:t>HL-</a:t>
            </a:r>
            <a:r>
              <a:rPr lang="en-GB" dirty="0">
                <a:cs typeface="Arial"/>
              </a:rPr>
              <a:t>LHC</a:t>
            </a:r>
            <a:r>
              <a:rPr lang="en-GB" spc="30" dirty="0">
                <a:cs typeface="Arial"/>
              </a:rPr>
              <a:t> </a:t>
            </a:r>
            <a:r>
              <a:rPr lang="en-GB" dirty="0">
                <a:cs typeface="Arial"/>
              </a:rPr>
              <a:t>pixel</a:t>
            </a:r>
            <a:r>
              <a:rPr lang="en-GB" spc="35" dirty="0">
                <a:cs typeface="Arial"/>
              </a:rPr>
              <a:t> </a:t>
            </a:r>
            <a:r>
              <a:rPr lang="en-GB" spc="-10" dirty="0">
                <a:cs typeface="Arial"/>
              </a:rPr>
              <a:t>detectors</a:t>
            </a:r>
            <a:r>
              <a:rPr lang="en-GB" spc="30" dirty="0">
                <a:cs typeface="Arial"/>
              </a:rPr>
              <a:t> </a:t>
            </a:r>
            <a:r>
              <a:rPr lang="en-GB" spc="-10" dirty="0">
                <a:cs typeface="Arial"/>
              </a:rPr>
              <a:t>are</a:t>
            </a:r>
            <a:r>
              <a:rPr lang="en-GB" spc="35" dirty="0">
                <a:cs typeface="Arial"/>
              </a:rPr>
              <a:t> </a:t>
            </a:r>
            <a:r>
              <a:rPr lang="en-GB" dirty="0">
                <a:cs typeface="Arial"/>
              </a:rPr>
              <a:t>being</a:t>
            </a:r>
            <a:r>
              <a:rPr lang="en-GB" spc="30" dirty="0">
                <a:cs typeface="Arial"/>
              </a:rPr>
              <a:t> </a:t>
            </a:r>
            <a:r>
              <a:rPr lang="en-GB" spc="-20" dirty="0">
                <a:cs typeface="Arial"/>
              </a:rPr>
              <a:t>developed</a:t>
            </a:r>
            <a:r>
              <a:rPr lang="en-GB" spc="30" dirty="0">
                <a:cs typeface="Arial"/>
              </a:rPr>
              <a:t> </a:t>
            </a:r>
            <a:r>
              <a:rPr lang="en-GB" dirty="0">
                <a:cs typeface="Arial"/>
              </a:rPr>
              <a:t>by</a:t>
            </a:r>
            <a:r>
              <a:rPr lang="en-GB" spc="35" dirty="0">
                <a:cs typeface="Arial"/>
              </a:rPr>
              <a:t> </a:t>
            </a:r>
            <a:r>
              <a:rPr lang="en-GB" dirty="0">
                <a:cs typeface="Arial"/>
              </a:rPr>
              <a:t>the</a:t>
            </a:r>
            <a:r>
              <a:rPr lang="en-GB" spc="30" dirty="0">
                <a:cs typeface="Arial"/>
              </a:rPr>
              <a:t> </a:t>
            </a:r>
            <a:r>
              <a:rPr lang="en-GB" b="1" spc="-20" dirty="0">
                <a:cs typeface="Gill Sans MT"/>
              </a:rPr>
              <a:t>RD53 </a:t>
            </a:r>
            <a:r>
              <a:rPr lang="en-GB" b="1" spc="-30" dirty="0">
                <a:cs typeface="Gill Sans MT"/>
              </a:rPr>
              <a:t>Collaboration</a:t>
            </a:r>
            <a:r>
              <a:rPr lang="en-GB" b="1" spc="20" dirty="0">
                <a:cs typeface="Gill Sans MT"/>
              </a:rPr>
              <a:t> </a:t>
            </a:r>
            <a:r>
              <a:rPr lang="en-GB" dirty="0">
                <a:cs typeface="Arial"/>
              </a:rPr>
              <a:t>on</a:t>
            </a:r>
            <a:r>
              <a:rPr lang="en-GB" spc="20" dirty="0">
                <a:cs typeface="Arial"/>
              </a:rPr>
              <a:t> </a:t>
            </a:r>
            <a:r>
              <a:rPr lang="en-GB" dirty="0">
                <a:cs typeface="Arial"/>
              </a:rPr>
              <a:t>65</a:t>
            </a:r>
            <a:r>
              <a:rPr lang="en-GB" spc="25" dirty="0">
                <a:cs typeface="Arial"/>
              </a:rPr>
              <a:t> </a:t>
            </a:r>
            <a:r>
              <a:rPr lang="en-GB" dirty="0">
                <a:cs typeface="Arial"/>
              </a:rPr>
              <a:t>nm</a:t>
            </a:r>
            <a:r>
              <a:rPr lang="en-GB" spc="20" dirty="0">
                <a:cs typeface="Arial"/>
              </a:rPr>
              <a:t> </a:t>
            </a:r>
            <a:r>
              <a:rPr lang="en-GB" dirty="0">
                <a:cs typeface="Arial"/>
              </a:rPr>
              <a:t>CMOS</a:t>
            </a:r>
            <a:r>
              <a:rPr lang="en-GB" spc="25" dirty="0">
                <a:cs typeface="Arial"/>
              </a:rPr>
              <a:t> </a:t>
            </a:r>
            <a:r>
              <a:rPr lang="en-GB" dirty="0">
                <a:cs typeface="Arial"/>
              </a:rPr>
              <a:t>technology</a:t>
            </a:r>
            <a:r>
              <a:rPr lang="en-GB" spc="20" dirty="0">
                <a:cs typeface="Arial"/>
              </a:rPr>
              <a:t> </a:t>
            </a:r>
            <a:r>
              <a:rPr lang="en-GB" spc="-20" dirty="0">
                <a:cs typeface="Arial"/>
              </a:rPr>
              <a:t>since</a:t>
            </a:r>
            <a:r>
              <a:rPr lang="en-GB" spc="20" dirty="0">
                <a:cs typeface="Arial"/>
              </a:rPr>
              <a:t> </a:t>
            </a:r>
            <a:r>
              <a:rPr lang="en-GB" spc="-20" dirty="0">
                <a:cs typeface="Arial"/>
              </a:rPr>
              <a:t>2013</a:t>
            </a:r>
            <a:endParaRPr lang="en-GB" dirty="0">
              <a:cs typeface="Arial"/>
            </a:endParaRPr>
          </a:p>
          <a:p>
            <a:pPr marL="298450" indent="-285750">
              <a:spcBef>
                <a:spcPts val="290"/>
              </a:spcBef>
              <a:buFont typeface="Arial" panose="020B0604020202020204" pitchFamily="34" charset="0"/>
              <a:buChar char="•"/>
            </a:pPr>
            <a:r>
              <a:rPr lang="en-GB" b="1" spc="-20" dirty="0">
                <a:cs typeface="Arial"/>
              </a:rPr>
              <a:t>C</a:t>
            </a:r>
            <a:r>
              <a:rPr lang="en-GB" b="1" spc="-20" dirty="0">
                <a:cs typeface="Gill Sans MT"/>
              </a:rPr>
              <a:t>ollaborative</a:t>
            </a:r>
            <a:r>
              <a:rPr lang="en-GB" b="1" spc="50" dirty="0">
                <a:cs typeface="Gill Sans MT"/>
              </a:rPr>
              <a:t> </a:t>
            </a:r>
            <a:r>
              <a:rPr lang="en-GB" b="1" dirty="0">
                <a:cs typeface="Gill Sans MT"/>
              </a:rPr>
              <a:t>design</a:t>
            </a:r>
            <a:r>
              <a:rPr lang="en-GB" b="1" spc="40" dirty="0">
                <a:cs typeface="Gill Sans MT"/>
              </a:rPr>
              <a:t> </a:t>
            </a:r>
            <a:r>
              <a:rPr lang="en-GB" spc="-30" dirty="0">
                <a:cs typeface="Arial"/>
              </a:rPr>
              <a:t>across</a:t>
            </a:r>
            <a:r>
              <a:rPr lang="en-GB" spc="40" dirty="0">
                <a:cs typeface="Arial"/>
              </a:rPr>
              <a:t> </a:t>
            </a:r>
            <a:r>
              <a:rPr lang="en-GB" dirty="0">
                <a:cs typeface="Arial"/>
              </a:rPr>
              <a:t>~24</a:t>
            </a:r>
            <a:r>
              <a:rPr lang="en-GB" spc="40" dirty="0">
                <a:cs typeface="Arial"/>
              </a:rPr>
              <a:t> </a:t>
            </a:r>
            <a:r>
              <a:rPr lang="en-GB" dirty="0">
                <a:cs typeface="Arial"/>
              </a:rPr>
              <a:t>institutes</a:t>
            </a:r>
            <a:r>
              <a:rPr lang="en-GB" spc="35" dirty="0">
                <a:cs typeface="Arial"/>
              </a:rPr>
              <a:t> </a:t>
            </a:r>
            <a:r>
              <a:rPr lang="en-GB" spc="-10" dirty="0">
                <a:cs typeface="Arial"/>
              </a:rPr>
              <a:t>around</a:t>
            </a:r>
            <a:r>
              <a:rPr lang="en-GB" spc="40" dirty="0">
                <a:cs typeface="Arial"/>
              </a:rPr>
              <a:t> </a:t>
            </a:r>
            <a:r>
              <a:rPr lang="en-GB" dirty="0">
                <a:cs typeface="Arial"/>
              </a:rPr>
              <a:t>the</a:t>
            </a:r>
            <a:r>
              <a:rPr lang="en-GB" spc="40" dirty="0">
                <a:cs typeface="Arial"/>
              </a:rPr>
              <a:t> </a:t>
            </a:r>
            <a:r>
              <a:rPr lang="en-GB" spc="-10" dirty="0">
                <a:cs typeface="Arial"/>
              </a:rPr>
              <a:t>world</a:t>
            </a:r>
          </a:p>
          <a:p>
            <a:pPr marL="298450" indent="-285750">
              <a:spcBef>
                <a:spcPts val="290"/>
              </a:spcBef>
              <a:buFont typeface="Arial" panose="020B0604020202020204" pitchFamily="34" charset="0"/>
              <a:buChar char="•"/>
            </a:pPr>
            <a:endParaRPr lang="en-GB" spc="-10" dirty="0">
              <a:cs typeface="Arial"/>
            </a:endParaRPr>
          </a:p>
          <a:p>
            <a:pPr marL="298450" indent="-285750">
              <a:spcBef>
                <a:spcPts val="290"/>
              </a:spcBef>
              <a:buFont typeface="Arial" panose="020B0604020202020204" pitchFamily="34" charset="0"/>
              <a:buChar char="•"/>
            </a:pPr>
            <a:r>
              <a:rPr lang="en-GB" dirty="0">
                <a:cs typeface="Arial"/>
              </a:rPr>
              <a:t>The</a:t>
            </a:r>
            <a:r>
              <a:rPr lang="en-GB" spc="50" dirty="0">
                <a:cs typeface="Arial"/>
              </a:rPr>
              <a:t> </a:t>
            </a:r>
            <a:r>
              <a:rPr lang="en-GB" dirty="0">
                <a:cs typeface="Arial"/>
              </a:rPr>
              <a:t>first</a:t>
            </a:r>
            <a:r>
              <a:rPr lang="en-GB" spc="45" dirty="0">
                <a:cs typeface="Arial"/>
              </a:rPr>
              <a:t> </a:t>
            </a:r>
            <a:r>
              <a:rPr lang="en-GB" spc="-25" dirty="0">
                <a:cs typeface="Arial"/>
              </a:rPr>
              <a:t>half-</a:t>
            </a:r>
            <a:r>
              <a:rPr lang="en-GB" dirty="0">
                <a:cs typeface="Arial"/>
              </a:rPr>
              <a:t>size</a:t>
            </a:r>
            <a:r>
              <a:rPr lang="en-GB" spc="45" dirty="0">
                <a:cs typeface="Arial"/>
              </a:rPr>
              <a:t> </a:t>
            </a:r>
            <a:r>
              <a:rPr lang="en-GB" dirty="0">
                <a:cs typeface="Arial"/>
              </a:rPr>
              <a:t>prototype</a:t>
            </a:r>
            <a:r>
              <a:rPr lang="en-GB" spc="45" dirty="0">
                <a:cs typeface="Arial"/>
              </a:rPr>
              <a:t> </a:t>
            </a:r>
            <a:r>
              <a:rPr lang="en-GB" b="1" dirty="0">
                <a:cs typeface="Gill Sans MT"/>
              </a:rPr>
              <a:t>RD53A</a:t>
            </a:r>
            <a:r>
              <a:rPr lang="en-GB" b="1" spc="50" dirty="0">
                <a:cs typeface="Gill Sans MT"/>
              </a:rPr>
              <a:t> </a:t>
            </a:r>
            <a:r>
              <a:rPr lang="en-GB" spc="-20" dirty="0">
                <a:cs typeface="Arial"/>
              </a:rPr>
              <a:t>has</a:t>
            </a:r>
            <a:r>
              <a:rPr lang="en-GB" spc="45" dirty="0">
                <a:cs typeface="Arial"/>
              </a:rPr>
              <a:t> </a:t>
            </a:r>
            <a:r>
              <a:rPr lang="en-GB" spc="-10" dirty="0">
                <a:cs typeface="Arial"/>
              </a:rPr>
              <a:t>been</a:t>
            </a:r>
            <a:r>
              <a:rPr lang="en-GB" spc="45" dirty="0">
                <a:cs typeface="Arial"/>
              </a:rPr>
              <a:t> </a:t>
            </a:r>
            <a:r>
              <a:rPr lang="en-GB" dirty="0">
                <a:cs typeface="Arial"/>
              </a:rPr>
              <a:t>crucial</a:t>
            </a:r>
            <a:r>
              <a:rPr lang="en-GB" spc="45" dirty="0">
                <a:cs typeface="Arial"/>
              </a:rPr>
              <a:t> </a:t>
            </a:r>
            <a:r>
              <a:rPr lang="en-GB" dirty="0">
                <a:cs typeface="Arial"/>
              </a:rPr>
              <a:t>to</a:t>
            </a:r>
            <a:r>
              <a:rPr lang="en-GB" spc="50" dirty="0">
                <a:cs typeface="Arial"/>
              </a:rPr>
              <a:t> </a:t>
            </a:r>
            <a:r>
              <a:rPr lang="en-GB" dirty="0">
                <a:cs typeface="Arial"/>
              </a:rPr>
              <a:t>initially</a:t>
            </a:r>
            <a:r>
              <a:rPr lang="en-GB" spc="45" dirty="0">
                <a:cs typeface="Arial"/>
              </a:rPr>
              <a:t> </a:t>
            </a:r>
            <a:r>
              <a:rPr lang="en-GB" spc="-20" dirty="0">
                <a:cs typeface="Arial"/>
              </a:rPr>
              <a:t>explore</a:t>
            </a:r>
            <a:r>
              <a:rPr lang="en-GB" spc="45" dirty="0">
                <a:cs typeface="Arial"/>
              </a:rPr>
              <a:t> </a:t>
            </a:r>
            <a:r>
              <a:rPr lang="en-GB" spc="-20" dirty="0">
                <a:cs typeface="Arial"/>
              </a:rPr>
              <a:t>design</a:t>
            </a:r>
            <a:r>
              <a:rPr lang="en-GB" spc="45" dirty="0">
                <a:cs typeface="Arial"/>
              </a:rPr>
              <a:t> </a:t>
            </a:r>
            <a:r>
              <a:rPr lang="en-GB" dirty="0">
                <a:cs typeface="Arial"/>
              </a:rPr>
              <a:t>variations</a:t>
            </a:r>
            <a:r>
              <a:rPr lang="en-GB" spc="50" dirty="0">
                <a:cs typeface="Arial"/>
              </a:rPr>
              <a:t> </a:t>
            </a:r>
            <a:r>
              <a:rPr lang="en-GB" dirty="0">
                <a:cs typeface="Arial"/>
              </a:rPr>
              <a:t>and</a:t>
            </a:r>
            <a:r>
              <a:rPr lang="en-GB" spc="45" dirty="0">
                <a:cs typeface="Arial"/>
              </a:rPr>
              <a:t> </a:t>
            </a:r>
            <a:r>
              <a:rPr lang="en-GB" spc="-25" dirty="0">
                <a:cs typeface="Arial"/>
              </a:rPr>
              <a:t>to</a:t>
            </a:r>
            <a:r>
              <a:rPr lang="en-GB" spc="-10" dirty="0">
                <a:cs typeface="Arial"/>
              </a:rPr>
              <a:t> understand</a:t>
            </a:r>
            <a:r>
              <a:rPr lang="en-GB" spc="30" dirty="0">
                <a:cs typeface="Arial"/>
              </a:rPr>
              <a:t> </a:t>
            </a:r>
            <a:r>
              <a:rPr lang="en-GB" dirty="0">
                <a:cs typeface="Arial"/>
              </a:rPr>
              <a:t>how</a:t>
            </a:r>
            <a:r>
              <a:rPr lang="en-GB" spc="30" dirty="0">
                <a:cs typeface="Arial"/>
              </a:rPr>
              <a:t> </a:t>
            </a:r>
            <a:r>
              <a:rPr lang="en-GB" dirty="0">
                <a:cs typeface="Arial"/>
              </a:rPr>
              <a:t>to</a:t>
            </a:r>
            <a:r>
              <a:rPr lang="en-GB" spc="30" dirty="0">
                <a:cs typeface="Arial"/>
              </a:rPr>
              <a:t> </a:t>
            </a:r>
            <a:r>
              <a:rPr lang="en-GB" spc="-10" dirty="0">
                <a:cs typeface="Arial"/>
              </a:rPr>
              <a:t>cope</a:t>
            </a:r>
            <a:r>
              <a:rPr lang="en-GB" spc="35" dirty="0">
                <a:cs typeface="Arial"/>
              </a:rPr>
              <a:t> </a:t>
            </a:r>
            <a:r>
              <a:rPr lang="en-GB" dirty="0">
                <a:cs typeface="Arial"/>
              </a:rPr>
              <a:t>with</a:t>
            </a:r>
            <a:r>
              <a:rPr lang="en-GB" spc="30" dirty="0">
                <a:cs typeface="Arial"/>
              </a:rPr>
              <a:t> </a:t>
            </a:r>
            <a:r>
              <a:rPr lang="en-GB" dirty="0">
                <a:cs typeface="Arial"/>
              </a:rPr>
              <a:t>the</a:t>
            </a:r>
            <a:r>
              <a:rPr lang="en-GB" spc="30" dirty="0">
                <a:cs typeface="Arial"/>
              </a:rPr>
              <a:t> </a:t>
            </a:r>
            <a:r>
              <a:rPr lang="en-GB" dirty="0">
                <a:cs typeface="Arial"/>
              </a:rPr>
              <a:t>complexity</a:t>
            </a:r>
            <a:r>
              <a:rPr lang="en-GB" spc="30" dirty="0">
                <a:cs typeface="Arial"/>
              </a:rPr>
              <a:t> </a:t>
            </a:r>
            <a:r>
              <a:rPr lang="en-GB" dirty="0">
                <a:cs typeface="Arial"/>
              </a:rPr>
              <a:t>of</a:t>
            </a:r>
            <a:r>
              <a:rPr lang="en-GB" spc="35" dirty="0">
                <a:cs typeface="Arial"/>
              </a:rPr>
              <a:t> </a:t>
            </a:r>
            <a:r>
              <a:rPr lang="en-GB" dirty="0">
                <a:cs typeface="Arial"/>
              </a:rPr>
              <a:t>implementing</a:t>
            </a:r>
            <a:r>
              <a:rPr lang="en-GB" spc="30" dirty="0">
                <a:cs typeface="Arial"/>
              </a:rPr>
              <a:t> </a:t>
            </a:r>
            <a:r>
              <a:rPr lang="en-GB" spc="-10" dirty="0">
                <a:cs typeface="Arial"/>
              </a:rPr>
              <a:t>such</a:t>
            </a:r>
            <a:r>
              <a:rPr lang="en-GB" spc="30" dirty="0">
                <a:cs typeface="Arial"/>
              </a:rPr>
              <a:t> </a:t>
            </a:r>
            <a:r>
              <a:rPr lang="en-GB" spc="-10" dirty="0">
                <a:cs typeface="Arial"/>
              </a:rPr>
              <a:t>large</a:t>
            </a:r>
            <a:r>
              <a:rPr lang="en-GB" spc="30" dirty="0">
                <a:cs typeface="Arial"/>
              </a:rPr>
              <a:t> </a:t>
            </a:r>
            <a:r>
              <a:rPr lang="en-GB" dirty="0">
                <a:cs typeface="Arial"/>
              </a:rPr>
              <a:t>and</a:t>
            </a:r>
            <a:r>
              <a:rPr lang="en-GB" spc="35" dirty="0">
                <a:cs typeface="Arial"/>
              </a:rPr>
              <a:t> </a:t>
            </a:r>
            <a:r>
              <a:rPr lang="en-GB" spc="-10" dirty="0">
                <a:cs typeface="Arial"/>
              </a:rPr>
              <a:t>complex</a:t>
            </a:r>
            <a:r>
              <a:rPr lang="en-GB" spc="30" dirty="0">
                <a:cs typeface="Arial"/>
              </a:rPr>
              <a:t> </a:t>
            </a:r>
            <a:r>
              <a:rPr lang="en-GB" dirty="0">
                <a:cs typeface="Arial"/>
              </a:rPr>
              <a:t>pixel</a:t>
            </a:r>
            <a:r>
              <a:rPr lang="en-GB" spc="30" dirty="0">
                <a:cs typeface="Arial"/>
              </a:rPr>
              <a:t> </a:t>
            </a:r>
            <a:r>
              <a:rPr lang="en-GB" spc="-10" dirty="0">
                <a:cs typeface="Arial"/>
              </a:rPr>
              <a:t>chips operating in such harsh environment </a:t>
            </a:r>
          </a:p>
          <a:p>
            <a:pPr marL="755650" lvl="1" indent="-285750">
              <a:spcBef>
                <a:spcPts val="290"/>
              </a:spcBef>
              <a:buFont typeface="Wingdings" panose="05000000000000000000" pitchFamily="2" charset="2"/>
              <a:buChar char="Ø"/>
            </a:pPr>
            <a:r>
              <a:rPr lang="en-GB" spc="-10" dirty="0">
                <a:cs typeface="Arial"/>
              </a:rPr>
              <a:t>RD53A was extensively used by the two experiments to characterize sensors</a:t>
            </a:r>
            <a:endParaRPr lang="en-GB" dirty="0">
              <a:cs typeface="Arial"/>
            </a:endParaRPr>
          </a:p>
          <a:p>
            <a:pPr marL="298450" indent="-285750">
              <a:spcBef>
                <a:spcPts val="290"/>
              </a:spcBef>
              <a:buFont typeface="Arial" panose="020B0604020202020204" pitchFamily="34" charset="0"/>
              <a:buChar char="•"/>
            </a:pPr>
            <a:endParaRPr lang="en-GB" dirty="0">
              <a:cs typeface="Arial"/>
            </a:endParaRPr>
          </a:p>
          <a:p>
            <a:pPr marL="298450" indent="-285750">
              <a:spcBef>
                <a:spcPts val="290"/>
              </a:spcBef>
              <a:buFont typeface="Arial" panose="020B0604020202020204" pitchFamily="34" charset="0"/>
              <a:buChar char="•"/>
            </a:pPr>
            <a:r>
              <a:rPr lang="en-GB" dirty="0">
                <a:cs typeface="Arial"/>
              </a:rPr>
              <a:t>The final</a:t>
            </a:r>
            <a:r>
              <a:rPr lang="en-GB" spc="30" dirty="0">
                <a:cs typeface="Arial"/>
              </a:rPr>
              <a:t> </a:t>
            </a:r>
            <a:r>
              <a:rPr lang="en-GB" dirty="0">
                <a:cs typeface="Arial"/>
              </a:rPr>
              <a:t>chips</a:t>
            </a:r>
            <a:r>
              <a:rPr lang="en-GB" spc="30" dirty="0">
                <a:cs typeface="Arial"/>
              </a:rPr>
              <a:t> </a:t>
            </a:r>
            <a:r>
              <a:rPr lang="en-GB" spc="-10" dirty="0">
                <a:cs typeface="Arial"/>
              </a:rPr>
              <a:t>are </a:t>
            </a:r>
            <a:r>
              <a:rPr lang="en-GB" spc="30" dirty="0">
                <a:cs typeface="Arial"/>
              </a:rPr>
              <a:t> </a:t>
            </a:r>
            <a:r>
              <a:rPr lang="en-GB" dirty="0">
                <a:cs typeface="Arial"/>
              </a:rPr>
              <a:t>two</a:t>
            </a:r>
            <a:r>
              <a:rPr lang="en-GB" spc="30" dirty="0">
                <a:cs typeface="Arial"/>
              </a:rPr>
              <a:t> </a:t>
            </a:r>
            <a:r>
              <a:rPr lang="en-GB" spc="-10" dirty="0">
                <a:cs typeface="Arial"/>
              </a:rPr>
              <a:t>different </a:t>
            </a:r>
            <a:r>
              <a:rPr lang="en-GB" dirty="0">
                <a:cs typeface="Arial"/>
              </a:rPr>
              <a:t>”instances”</a:t>
            </a:r>
            <a:r>
              <a:rPr lang="en-GB" spc="35" dirty="0">
                <a:cs typeface="Arial"/>
              </a:rPr>
              <a:t> </a:t>
            </a:r>
            <a:r>
              <a:rPr lang="en-GB" dirty="0">
                <a:cs typeface="Arial"/>
              </a:rPr>
              <a:t>of</a:t>
            </a:r>
            <a:r>
              <a:rPr lang="en-GB" spc="35" dirty="0">
                <a:cs typeface="Arial"/>
              </a:rPr>
              <a:t> </a:t>
            </a:r>
            <a:r>
              <a:rPr lang="en-GB" dirty="0">
                <a:cs typeface="Arial"/>
              </a:rPr>
              <a:t>a</a:t>
            </a:r>
            <a:r>
              <a:rPr lang="en-GB" spc="40" dirty="0">
                <a:cs typeface="Arial"/>
              </a:rPr>
              <a:t> </a:t>
            </a:r>
            <a:r>
              <a:rPr lang="en-GB" dirty="0">
                <a:cs typeface="Arial"/>
              </a:rPr>
              <a:t>common</a:t>
            </a:r>
            <a:r>
              <a:rPr lang="en-GB" spc="35" dirty="0">
                <a:cs typeface="Arial"/>
              </a:rPr>
              <a:t> </a:t>
            </a:r>
            <a:r>
              <a:rPr lang="en-GB" spc="-20" dirty="0">
                <a:cs typeface="Arial"/>
              </a:rPr>
              <a:t>design</a:t>
            </a:r>
            <a:r>
              <a:rPr lang="en-GB" spc="35" dirty="0">
                <a:cs typeface="Arial"/>
              </a:rPr>
              <a:t> </a:t>
            </a:r>
            <a:r>
              <a:rPr lang="en-GB" dirty="0">
                <a:cs typeface="Arial"/>
              </a:rPr>
              <a:t>having</a:t>
            </a:r>
            <a:r>
              <a:rPr lang="en-GB" spc="40" dirty="0">
                <a:cs typeface="Arial"/>
              </a:rPr>
              <a:t> </a:t>
            </a:r>
            <a:r>
              <a:rPr lang="en-GB" dirty="0">
                <a:cs typeface="Arial"/>
              </a:rPr>
              <a:t>different</a:t>
            </a:r>
            <a:r>
              <a:rPr lang="en-GB" spc="35" dirty="0">
                <a:cs typeface="Arial"/>
              </a:rPr>
              <a:t> </a:t>
            </a:r>
            <a:r>
              <a:rPr lang="en-GB" spc="-35" dirty="0">
                <a:cs typeface="Arial"/>
              </a:rPr>
              <a:t>sizes</a:t>
            </a:r>
            <a:r>
              <a:rPr lang="en-GB" spc="35" dirty="0">
                <a:cs typeface="Arial"/>
              </a:rPr>
              <a:t> </a:t>
            </a:r>
            <a:r>
              <a:rPr lang="en-GB" dirty="0">
                <a:cs typeface="Arial"/>
              </a:rPr>
              <a:t>and</a:t>
            </a:r>
            <a:r>
              <a:rPr lang="en-GB" spc="40" dirty="0">
                <a:cs typeface="Arial"/>
              </a:rPr>
              <a:t> </a:t>
            </a:r>
            <a:r>
              <a:rPr lang="en-GB" dirty="0">
                <a:cs typeface="Arial"/>
              </a:rPr>
              <a:t>different</a:t>
            </a:r>
            <a:r>
              <a:rPr lang="en-GB" spc="35" dirty="0">
                <a:cs typeface="Arial"/>
              </a:rPr>
              <a:t> </a:t>
            </a:r>
            <a:r>
              <a:rPr lang="en-GB" dirty="0">
                <a:cs typeface="Arial"/>
              </a:rPr>
              <a:t>Analog</a:t>
            </a:r>
            <a:r>
              <a:rPr lang="en-GB" spc="35" dirty="0">
                <a:cs typeface="Arial"/>
              </a:rPr>
              <a:t> </a:t>
            </a:r>
            <a:r>
              <a:rPr lang="en-GB" spc="-10" dirty="0">
                <a:cs typeface="Arial"/>
              </a:rPr>
              <a:t>Front-</a:t>
            </a:r>
            <a:r>
              <a:rPr lang="en-GB" spc="-25" dirty="0">
                <a:cs typeface="Arial"/>
              </a:rPr>
              <a:t>End</a:t>
            </a:r>
            <a:endParaRPr lang="en-GB" i="1" spc="254" dirty="0">
              <a:solidFill>
                <a:srgbClr val="3333B2"/>
              </a:solidFill>
              <a:cs typeface="Arial"/>
            </a:endParaRPr>
          </a:p>
          <a:p>
            <a:pPr marL="298450" indent="-285750">
              <a:spcBef>
                <a:spcPts val="290"/>
              </a:spcBef>
              <a:buFont typeface="Arial" panose="020B0604020202020204" pitchFamily="34" charset="0"/>
              <a:buChar char="•"/>
            </a:pPr>
            <a:endParaRPr lang="en-GB" spc="-10" dirty="0">
              <a:cs typeface="Arial"/>
            </a:endParaRPr>
          </a:p>
          <a:p>
            <a:pPr marL="298450" indent="-285750">
              <a:spcBef>
                <a:spcPts val="290"/>
              </a:spcBef>
              <a:buFont typeface="Arial" panose="020B0604020202020204" pitchFamily="34" charset="0"/>
              <a:buChar char="•"/>
            </a:pPr>
            <a:r>
              <a:rPr lang="en-GB" spc="-10" dirty="0">
                <a:cs typeface="Arial"/>
              </a:rPr>
              <a:t>Full-size</a:t>
            </a:r>
            <a:r>
              <a:rPr lang="en-GB" spc="30" dirty="0">
                <a:cs typeface="Arial"/>
              </a:rPr>
              <a:t> </a:t>
            </a:r>
            <a:r>
              <a:rPr lang="en-GB" b="1" spc="-35" dirty="0">
                <a:cs typeface="Gill Sans MT"/>
              </a:rPr>
              <a:t>pre-</a:t>
            </a:r>
            <a:r>
              <a:rPr lang="en-GB" b="1" spc="-25" dirty="0">
                <a:cs typeface="Gill Sans MT"/>
              </a:rPr>
              <a:t>production</a:t>
            </a:r>
            <a:r>
              <a:rPr lang="en-GB" b="1" spc="25" dirty="0">
                <a:cs typeface="Gill Sans MT"/>
              </a:rPr>
              <a:t> </a:t>
            </a:r>
            <a:r>
              <a:rPr lang="en-GB" dirty="0">
                <a:cs typeface="Arial"/>
              </a:rPr>
              <a:t>chips</a:t>
            </a:r>
            <a:r>
              <a:rPr lang="en-GB" spc="30" dirty="0">
                <a:cs typeface="Arial"/>
              </a:rPr>
              <a:t> </a:t>
            </a:r>
            <a:r>
              <a:rPr lang="en-GB" b="1" dirty="0">
                <a:cs typeface="Gill Sans MT"/>
              </a:rPr>
              <a:t>RD53B-</a:t>
            </a:r>
            <a:r>
              <a:rPr lang="en-GB" b="1" spc="-10" dirty="0">
                <a:cs typeface="Gill Sans MT"/>
              </a:rPr>
              <a:t>ATLAS</a:t>
            </a:r>
            <a:r>
              <a:rPr lang="en-GB" b="1" spc="35" dirty="0">
                <a:cs typeface="Gill Sans MT"/>
              </a:rPr>
              <a:t> </a:t>
            </a:r>
            <a:r>
              <a:rPr lang="en-GB" b="1" dirty="0">
                <a:cs typeface="Gill Sans MT"/>
              </a:rPr>
              <a:t>(ITkPix1)</a:t>
            </a:r>
            <a:r>
              <a:rPr lang="en-GB" b="1" spc="25" dirty="0">
                <a:cs typeface="Gill Sans MT"/>
              </a:rPr>
              <a:t> </a:t>
            </a:r>
            <a:r>
              <a:rPr lang="en-GB" dirty="0">
                <a:cs typeface="Arial"/>
              </a:rPr>
              <a:t>and</a:t>
            </a:r>
            <a:r>
              <a:rPr lang="en-GB" spc="25" dirty="0">
                <a:cs typeface="Arial"/>
              </a:rPr>
              <a:t> </a:t>
            </a:r>
            <a:r>
              <a:rPr lang="en-GB" b="1" dirty="0">
                <a:cs typeface="Gill Sans MT"/>
              </a:rPr>
              <a:t>RD53B-CMS</a:t>
            </a:r>
            <a:r>
              <a:rPr lang="en-GB" b="1" spc="40" dirty="0">
                <a:cs typeface="Gill Sans MT"/>
              </a:rPr>
              <a:t> </a:t>
            </a:r>
            <a:r>
              <a:rPr lang="en-GB" b="1" spc="-10" dirty="0">
                <a:cs typeface="Gill Sans MT"/>
              </a:rPr>
              <a:t>(CROC</a:t>
            </a:r>
            <a:r>
              <a:rPr lang="en-GB" b="1" spc="55" dirty="0">
                <a:cs typeface="Gill Sans MT"/>
              </a:rPr>
              <a:t>v</a:t>
            </a:r>
            <a:r>
              <a:rPr lang="en-GB" b="1" dirty="0">
                <a:cs typeface="Gill Sans MT"/>
              </a:rPr>
              <a:t>1)</a:t>
            </a:r>
            <a:r>
              <a:rPr lang="en-GB" b="1" spc="25" dirty="0">
                <a:cs typeface="Gill Sans MT"/>
              </a:rPr>
              <a:t> </a:t>
            </a:r>
            <a:r>
              <a:rPr lang="en-GB" spc="-10" dirty="0">
                <a:cs typeface="Arial"/>
              </a:rPr>
              <a:t>implementing all requested functionalities requested have been produced in 2020 and 2021</a:t>
            </a:r>
          </a:p>
          <a:p>
            <a:pPr marL="298450" indent="-285750">
              <a:spcBef>
                <a:spcPts val="290"/>
              </a:spcBef>
              <a:buFont typeface="Arial" panose="020B0604020202020204" pitchFamily="34" charset="0"/>
              <a:buChar char="•"/>
            </a:pPr>
            <a:endParaRPr lang="en-GB" spc="-10" dirty="0">
              <a:cs typeface="Arial"/>
            </a:endParaRPr>
          </a:p>
          <a:p>
            <a:pPr marL="298450" indent="-285750">
              <a:spcBef>
                <a:spcPts val="290"/>
              </a:spcBef>
              <a:buFont typeface="Arial" panose="020B0604020202020204" pitchFamily="34" charset="0"/>
              <a:buChar char="•"/>
            </a:pPr>
            <a:r>
              <a:rPr lang="en-GB" b="1" spc="-10" dirty="0">
                <a:cs typeface="Arial"/>
              </a:rPr>
              <a:t>Verification is crucial in all its different aspects</a:t>
            </a:r>
            <a:r>
              <a:rPr lang="en-GB" spc="-10" dirty="0">
                <a:cs typeface="Arial"/>
              </a:rPr>
              <a:t>: functional, SEE, </a:t>
            </a:r>
            <a:r>
              <a:rPr lang="en-GB" spc="-10" dirty="0" err="1">
                <a:cs typeface="Arial"/>
              </a:rPr>
              <a:t>analog</a:t>
            </a:r>
            <a:r>
              <a:rPr lang="en-GB" spc="-10" dirty="0">
                <a:cs typeface="Arial"/>
              </a:rPr>
              <a:t> and M/S, power</a:t>
            </a:r>
          </a:p>
          <a:p>
            <a:pPr marL="298450" indent="-285750">
              <a:spcBef>
                <a:spcPts val="290"/>
              </a:spcBef>
              <a:buFont typeface="Arial" panose="020B0604020202020204" pitchFamily="34" charset="0"/>
              <a:buChar char="•"/>
            </a:pPr>
            <a:endParaRPr lang="en-GB" spc="-10" dirty="0">
              <a:cs typeface="Arial"/>
            </a:endParaRPr>
          </a:p>
          <a:p>
            <a:pPr marL="298450" indent="-285750">
              <a:spcBef>
                <a:spcPts val="290"/>
              </a:spcBef>
              <a:buFont typeface="Arial" panose="020B0604020202020204" pitchFamily="34" charset="0"/>
              <a:buChar char="•"/>
            </a:pPr>
            <a:r>
              <a:rPr lang="en-GB" b="1" spc="-10" dirty="0">
                <a:solidFill>
                  <a:srgbClr val="FF0000"/>
                </a:solidFill>
                <a:cs typeface="Arial"/>
              </a:rPr>
              <a:t>The ATLAS final production chip ITkPixV2 has been recently received and is currently under test</a:t>
            </a:r>
          </a:p>
          <a:p>
            <a:pPr marL="298450" indent="-285750">
              <a:spcBef>
                <a:spcPts val="290"/>
              </a:spcBef>
              <a:buFont typeface="Arial" panose="020B0604020202020204" pitchFamily="34" charset="0"/>
              <a:buChar char="•"/>
            </a:pPr>
            <a:r>
              <a:rPr lang="en-GB" b="1" spc="-10" dirty="0">
                <a:solidFill>
                  <a:srgbClr val="FF0000"/>
                </a:solidFill>
                <a:cs typeface="Arial"/>
              </a:rPr>
              <a:t>The submission of the final CMS chip CROCv2 is estimated to take place in few weeks</a:t>
            </a:r>
          </a:p>
        </p:txBody>
      </p:sp>
    </p:spTree>
    <p:extLst>
      <p:ext uri="{BB962C8B-B14F-4D97-AF65-F5344CB8AC3E}">
        <p14:creationId xmlns:p14="http://schemas.microsoft.com/office/powerpoint/2010/main" val="22477622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BABCD-6DE9-4004-EFCD-31D72782A26A}"/>
              </a:ext>
            </a:extLst>
          </p:cNvPr>
          <p:cNvSpPr>
            <a:spLocks noGrp="1"/>
          </p:cNvSpPr>
          <p:nvPr>
            <p:ph type="title"/>
          </p:nvPr>
        </p:nvSpPr>
        <p:spPr>
          <a:xfrm>
            <a:off x="2069240" y="2325757"/>
            <a:ext cx="7713688" cy="624226"/>
          </a:xfrm>
        </p:spPr>
        <p:txBody>
          <a:bodyPr>
            <a:normAutofit/>
          </a:bodyPr>
          <a:lstStyle/>
          <a:p>
            <a:pPr algn="ctr"/>
            <a:r>
              <a:rPr lang="en-US" sz="3600" b="1" i="1" dirty="0">
                <a:solidFill>
                  <a:schemeClr val="accent1">
                    <a:lumMod val="75000"/>
                  </a:schemeClr>
                </a:solidFill>
                <a:latin typeface="Calibri" panose="020F0502020204030204" pitchFamily="34" charset="0"/>
                <a:cs typeface="Calibri" panose="020F0502020204030204" pitchFamily="34" charset="0"/>
              </a:rPr>
              <a:t>Thank you for your attention!</a:t>
            </a:r>
            <a:endParaRPr lang="en-GB" sz="5400" b="1" dirty="0"/>
          </a:p>
        </p:txBody>
      </p:sp>
      <p:sp>
        <p:nvSpPr>
          <p:cNvPr id="4" name="Footer Placeholder 3">
            <a:extLst>
              <a:ext uri="{FF2B5EF4-FFF2-40B4-BE49-F238E27FC236}">
                <a16:creationId xmlns:a16="http://schemas.microsoft.com/office/drawing/2014/main" id="{D25D83CF-F6D3-3364-389A-D44FEE613FE2}"/>
              </a:ext>
            </a:extLst>
          </p:cNvPr>
          <p:cNvSpPr>
            <a:spLocks noGrp="1"/>
          </p:cNvSpPr>
          <p:nvPr>
            <p:ph type="ftr" sz="quarter" idx="11"/>
          </p:nvPr>
        </p:nvSpPr>
        <p:spPr>
          <a:xfrm>
            <a:off x="0" y="6492874"/>
            <a:ext cx="8153400" cy="365125"/>
          </a:xfrm>
        </p:spPr>
        <p:txBody>
          <a:bodyPr/>
          <a:lstStyle/>
          <a:p>
            <a:pPr algn="l"/>
            <a:r>
              <a:rPr lang="en-GB" dirty="0"/>
              <a:t>PSD13, Oxford Sept. 3-8, 2023                             </a:t>
            </a:r>
            <a:r>
              <a:rPr lang="en-GB" dirty="0" err="1"/>
              <a:t>F.Loddo</a:t>
            </a:r>
            <a:r>
              <a:rPr lang="en-GB" dirty="0"/>
              <a:t> INFN-Bari</a:t>
            </a:r>
          </a:p>
        </p:txBody>
      </p:sp>
      <p:sp>
        <p:nvSpPr>
          <p:cNvPr id="5" name="Slide Number Placeholder 4">
            <a:extLst>
              <a:ext uri="{FF2B5EF4-FFF2-40B4-BE49-F238E27FC236}">
                <a16:creationId xmlns:a16="http://schemas.microsoft.com/office/drawing/2014/main" id="{39441B85-B362-BC8F-3760-7B717B0655D1}"/>
              </a:ext>
            </a:extLst>
          </p:cNvPr>
          <p:cNvSpPr>
            <a:spLocks noGrp="1"/>
          </p:cNvSpPr>
          <p:nvPr>
            <p:ph type="sldNum" sz="quarter" idx="12"/>
          </p:nvPr>
        </p:nvSpPr>
        <p:spPr>
          <a:xfrm>
            <a:off x="9448800" y="6492875"/>
            <a:ext cx="2743200" cy="365125"/>
          </a:xfrm>
        </p:spPr>
        <p:txBody>
          <a:bodyPr/>
          <a:lstStyle/>
          <a:p>
            <a:fld id="{17C1D577-B16F-47D8-AA3E-456F66A1EA45}" type="slidenum">
              <a:rPr lang="en-GB" smtClean="0"/>
              <a:t>18</a:t>
            </a:fld>
            <a:endParaRPr lang="en-GB"/>
          </a:p>
        </p:txBody>
      </p:sp>
    </p:spTree>
    <p:extLst>
      <p:ext uri="{BB962C8B-B14F-4D97-AF65-F5344CB8AC3E}">
        <p14:creationId xmlns:p14="http://schemas.microsoft.com/office/powerpoint/2010/main" val="19814904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BABCD-6DE9-4004-EFCD-31D72782A26A}"/>
              </a:ext>
            </a:extLst>
          </p:cNvPr>
          <p:cNvSpPr>
            <a:spLocks noGrp="1"/>
          </p:cNvSpPr>
          <p:nvPr>
            <p:ph type="title"/>
          </p:nvPr>
        </p:nvSpPr>
        <p:spPr>
          <a:xfrm>
            <a:off x="1933597" y="2804774"/>
            <a:ext cx="7713688" cy="624226"/>
          </a:xfrm>
        </p:spPr>
        <p:txBody>
          <a:bodyPr/>
          <a:lstStyle/>
          <a:p>
            <a:pPr algn="ctr"/>
            <a:r>
              <a:rPr lang="en-US" sz="2800" b="1" i="1" dirty="0">
                <a:solidFill>
                  <a:schemeClr val="accent1">
                    <a:lumMod val="75000"/>
                  </a:schemeClr>
                </a:solidFill>
                <a:latin typeface="Calibri" panose="020F0502020204030204" pitchFamily="34" charset="0"/>
                <a:cs typeface="Calibri" panose="020F0502020204030204" pitchFamily="34" charset="0"/>
              </a:rPr>
              <a:t>Backup slides</a:t>
            </a:r>
            <a:endParaRPr lang="en-GB" b="1" dirty="0"/>
          </a:p>
        </p:txBody>
      </p:sp>
      <p:sp>
        <p:nvSpPr>
          <p:cNvPr id="4" name="Footer Placeholder 3">
            <a:extLst>
              <a:ext uri="{FF2B5EF4-FFF2-40B4-BE49-F238E27FC236}">
                <a16:creationId xmlns:a16="http://schemas.microsoft.com/office/drawing/2014/main" id="{D25D83CF-F6D3-3364-389A-D44FEE613FE2}"/>
              </a:ext>
            </a:extLst>
          </p:cNvPr>
          <p:cNvSpPr>
            <a:spLocks noGrp="1"/>
          </p:cNvSpPr>
          <p:nvPr>
            <p:ph type="ftr" sz="quarter" idx="11"/>
          </p:nvPr>
        </p:nvSpPr>
        <p:spPr>
          <a:xfrm>
            <a:off x="0" y="6492874"/>
            <a:ext cx="8153400" cy="365125"/>
          </a:xfrm>
        </p:spPr>
        <p:txBody>
          <a:bodyPr/>
          <a:lstStyle/>
          <a:p>
            <a:pPr algn="l"/>
            <a:r>
              <a:rPr lang="en-GB" dirty="0"/>
              <a:t>PSD13, Oxford Sept. 3-8, 2023                             </a:t>
            </a:r>
            <a:r>
              <a:rPr lang="en-GB" dirty="0" err="1"/>
              <a:t>F.Loddo</a:t>
            </a:r>
            <a:r>
              <a:rPr lang="en-GB" dirty="0"/>
              <a:t> INFN-Bari</a:t>
            </a:r>
          </a:p>
        </p:txBody>
      </p:sp>
      <p:sp>
        <p:nvSpPr>
          <p:cNvPr id="5" name="Slide Number Placeholder 4">
            <a:extLst>
              <a:ext uri="{FF2B5EF4-FFF2-40B4-BE49-F238E27FC236}">
                <a16:creationId xmlns:a16="http://schemas.microsoft.com/office/drawing/2014/main" id="{39441B85-B362-BC8F-3760-7B717B0655D1}"/>
              </a:ext>
            </a:extLst>
          </p:cNvPr>
          <p:cNvSpPr>
            <a:spLocks noGrp="1"/>
          </p:cNvSpPr>
          <p:nvPr>
            <p:ph type="sldNum" sz="quarter" idx="12"/>
          </p:nvPr>
        </p:nvSpPr>
        <p:spPr>
          <a:xfrm>
            <a:off x="9448800" y="6492875"/>
            <a:ext cx="2743200" cy="365125"/>
          </a:xfrm>
        </p:spPr>
        <p:txBody>
          <a:bodyPr/>
          <a:lstStyle/>
          <a:p>
            <a:fld id="{17C1D577-B16F-47D8-AA3E-456F66A1EA45}" type="slidenum">
              <a:rPr lang="en-GB" smtClean="0"/>
              <a:t>19</a:t>
            </a:fld>
            <a:endParaRPr lang="en-GB"/>
          </a:p>
        </p:txBody>
      </p:sp>
    </p:spTree>
    <p:extLst>
      <p:ext uri="{BB962C8B-B14F-4D97-AF65-F5344CB8AC3E}">
        <p14:creationId xmlns:p14="http://schemas.microsoft.com/office/powerpoint/2010/main" val="39279572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6554DB8-3238-1E4D-75FD-1963D18BF7CE}"/>
              </a:ext>
            </a:extLst>
          </p:cNvPr>
          <p:cNvSpPr txBox="1"/>
          <p:nvPr/>
        </p:nvSpPr>
        <p:spPr>
          <a:xfrm>
            <a:off x="124946" y="787698"/>
            <a:ext cx="7492535" cy="5355312"/>
          </a:xfrm>
          <a:prstGeom prst="rect">
            <a:avLst/>
          </a:prstGeom>
          <a:noFill/>
        </p:spPr>
        <p:txBody>
          <a:bodyPr wrap="square" rtlCol="0">
            <a:spAutoFit/>
          </a:bodyPr>
          <a:lstStyle/>
          <a:p>
            <a:r>
              <a:rPr lang="en-US" sz="2800" b="1" dirty="0"/>
              <a:t>Outline</a:t>
            </a:r>
            <a:endParaRPr lang="en-US" b="1" dirty="0"/>
          </a:p>
          <a:p>
            <a:endParaRPr lang="en-US" b="1" dirty="0"/>
          </a:p>
          <a:p>
            <a:pPr marL="285750" indent="-285750">
              <a:buFont typeface="Arial" panose="020B0604020202020204" pitchFamily="34" charset="0"/>
              <a:buChar char="•"/>
            </a:pPr>
            <a:r>
              <a:rPr lang="en-US" sz="2000" dirty="0"/>
              <a:t>Introduction to the RD53 Collaboration: mandate and deliverables</a:t>
            </a:r>
          </a:p>
          <a:p>
            <a:pPr marL="285750" indent="-285750">
              <a:buFont typeface="Arial" panose="020B0604020202020204" pitchFamily="34" charset="0"/>
              <a:buChar char="•"/>
            </a:pPr>
            <a:r>
              <a:rPr lang="en-US" sz="2000" dirty="0"/>
              <a:t>Requirements</a:t>
            </a:r>
          </a:p>
          <a:p>
            <a:pPr marL="285750" indent="-285750">
              <a:buFont typeface="Arial" panose="020B0604020202020204" pitchFamily="34" charset="0"/>
              <a:buChar char="•"/>
            </a:pPr>
            <a:r>
              <a:rPr lang="en-US" sz="2000" dirty="0"/>
              <a:t>Floorplan</a:t>
            </a:r>
          </a:p>
          <a:p>
            <a:pPr marL="285750" indent="-285750">
              <a:buFont typeface="Arial" panose="020B0604020202020204" pitchFamily="34" charset="0"/>
              <a:buChar char="•"/>
            </a:pPr>
            <a:r>
              <a:rPr lang="en-US" sz="2000" dirty="0"/>
              <a:t>I/O interface</a:t>
            </a:r>
          </a:p>
          <a:p>
            <a:pPr marL="285750" indent="-285750">
              <a:buFont typeface="Arial" panose="020B0604020202020204" pitchFamily="34" charset="0"/>
              <a:buChar char="•"/>
            </a:pPr>
            <a:r>
              <a:rPr lang="en-US" sz="2000" dirty="0"/>
              <a:t>Multi-chip data merging</a:t>
            </a:r>
          </a:p>
          <a:p>
            <a:pPr marL="285750" indent="-285750">
              <a:buFont typeface="Arial" panose="020B0604020202020204" pitchFamily="34" charset="0"/>
              <a:buChar char="•"/>
            </a:pPr>
            <a:r>
              <a:rPr lang="en-US" sz="2000" dirty="0"/>
              <a:t>Serial powering</a:t>
            </a:r>
          </a:p>
          <a:p>
            <a:pPr marL="285750" indent="-285750">
              <a:buFont typeface="Arial" panose="020B0604020202020204" pitchFamily="34" charset="0"/>
              <a:buChar char="•"/>
            </a:pPr>
            <a:r>
              <a:rPr lang="en-US" sz="2000" dirty="0"/>
              <a:t>Analog Front-end</a:t>
            </a:r>
          </a:p>
          <a:p>
            <a:pPr marL="285750" indent="-285750">
              <a:buFont typeface="Arial" panose="020B0604020202020204" pitchFamily="34" charset="0"/>
              <a:buChar char="•"/>
            </a:pPr>
            <a:r>
              <a:rPr lang="en-US" sz="2000" dirty="0"/>
              <a:t>Pixel digital architecture</a:t>
            </a:r>
          </a:p>
          <a:p>
            <a:pPr marL="285750" indent="-285750">
              <a:buFont typeface="Arial" panose="020B0604020202020204" pitchFamily="34" charset="0"/>
              <a:buChar char="•"/>
            </a:pPr>
            <a:r>
              <a:rPr lang="en-US" sz="2000" dirty="0"/>
              <a:t>Data flow</a:t>
            </a:r>
          </a:p>
          <a:p>
            <a:pPr marL="285750" indent="-285750">
              <a:buFont typeface="Arial" panose="020B0604020202020204" pitchFamily="34" charset="0"/>
              <a:buChar char="•"/>
            </a:pPr>
            <a:r>
              <a:rPr lang="en-US" sz="2000" dirty="0"/>
              <a:t>Radiation hardening</a:t>
            </a:r>
          </a:p>
          <a:p>
            <a:pPr marL="285750" indent="-285750">
              <a:buFont typeface="Arial" panose="020B0604020202020204" pitchFamily="34" charset="0"/>
              <a:buChar char="•"/>
            </a:pPr>
            <a:r>
              <a:rPr lang="en-US" sz="2000" dirty="0"/>
              <a:t>SEE strategy</a:t>
            </a:r>
          </a:p>
          <a:p>
            <a:pPr marL="285750" indent="-285750">
              <a:buFont typeface="Arial" panose="020B0604020202020204" pitchFamily="34" charset="0"/>
              <a:buChar char="•"/>
            </a:pPr>
            <a:r>
              <a:rPr lang="en-US" sz="2000" dirty="0"/>
              <a:t>Verification plan</a:t>
            </a:r>
          </a:p>
          <a:p>
            <a:pPr marL="285750" indent="-285750">
              <a:buFont typeface="Arial" panose="020B0604020202020204" pitchFamily="34" charset="0"/>
              <a:buChar char="•"/>
            </a:pPr>
            <a:r>
              <a:rPr lang="en-US" sz="2000" dirty="0"/>
              <a:t>Conclusions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
        <p:nvSpPr>
          <p:cNvPr id="7" name="Footer Placeholder 6">
            <a:extLst>
              <a:ext uri="{FF2B5EF4-FFF2-40B4-BE49-F238E27FC236}">
                <a16:creationId xmlns:a16="http://schemas.microsoft.com/office/drawing/2014/main" id="{1C1CFDC7-1809-C21B-078C-BD290BF99862}"/>
              </a:ext>
            </a:extLst>
          </p:cNvPr>
          <p:cNvSpPr>
            <a:spLocks noGrp="1"/>
          </p:cNvSpPr>
          <p:nvPr>
            <p:ph type="ftr" sz="quarter" idx="11"/>
          </p:nvPr>
        </p:nvSpPr>
        <p:spPr>
          <a:xfrm>
            <a:off x="0" y="6492875"/>
            <a:ext cx="8153400" cy="365125"/>
          </a:xfrm>
        </p:spPr>
        <p:txBody>
          <a:bodyPr/>
          <a:lstStyle/>
          <a:p>
            <a:pPr algn="l"/>
            <a:r>
              <a:rPr lang="en-GB" dirty="0"/>
              <a:t>PSD13, Oxford Sept. 3-8, 2023                             </a:t>
            </a:r>
            <a:r>
              <a:rPr lang="en-GB" dirty="0" err="1"/>
              <a:t>F.Loddo</a:t>
            </a:r>
            <a:r>
              <a:rPr lang="en-GB" dirty="0"/>
              <a:t> INFN-Bari</a:t>
            </a:r>
          </a:p>
        </p:txBody>
      </p:sp>
      <p:sp>
        <p:nvSpPr>
          <p:cNvPr id="8" name="Slide Number Placeholder 7">
            <a:extLst>
              <a:ext uri="{FF2B5EF4-FFF2-40B4-BE49-F238E27FC236}">
                <a16:creationId xmlns:a16="http://schemas.microsoft.com/office/drawing/2014/main" id="{459A8484-4D8A-F39D-2C41-CBBC1CC24F83}"/>
              </a:ext>
            </a:extLst>
          </p:cNvPr>
          <p:cNvSpPr>
            <a:spLocks noGrp="1"/>
          </p:cNvSpPr>
          <p:nvPr>
            <p:ph type="sldNum" sz="quarter" idx="12"/>
          </p:nvPr>
        </p:nvSpPr>
        <p:spPr>
          <a:xfrm>
            <a:off x="9448800" y="6492874"/>
            <a:ext cx="2743200" cy="365125"/>
          </a:xfrm>
        </p:spPr>
        <p:txBody>
          <a:bodyPr/>
          <a:lstStyle/>
          <a:p>
            <a:fld id="{17C1D577-B16F-47D8-AA3E-456F66A1EA45}" type="slidenum">
              <a:rPr lang="en-GB" smtClean="0"/>
              <a:t>2</a:t>
            </a:fld>
            <a:endParaRPr lang="en-GB" dirty="0"/>
          </a:p>
        </p:txBody>
      </p:sp>
      <p:pic>
        <p:nvPicPr>
          <p:cNvPr id="2" name="Picture 1" descr="A picture containing text, electronics, circuit&#10;&#10;Description automatically generated">
            <a:extLst>
              <a:ext uri="{FF2B5EF4-FFF2-40B4-BE49-F238E27FC236}">
                <a16:creationId xmlns:a16="http://schemas.microsoft.com/office/drawing/2014/main" id="{DD613C4E-8954-DCAF-F22A-40CC9270E0F5}"/>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7914407" y="3687124"/>
            <a:ext cx="3293687" cy="2988312"/>
          </a:xfrm>
          <a:prstGeom prst="rect">
            <a:avLst/>
          </a:prstGeom>
        </p:spPr>
      </p:pic>
      <p:pic>
        <p:nvPicPr>
          <p:cNvPr id="9" name="Picture 8">
            <a:extLst>
              <a:ext uri="{FF2B5EF4-FFF2-40B4-BE49-F238E27FC236}">
                <a16:creationId xmlns:a16="http://schemas.microsoft.com/office/drawing/2014/main" id="{135BA1A2-B619-4ECA-517C-9E90B6183751}"/>
              </a:ext>
            </a:extLst>
          </p:cNvPr>
          <p:cNvPicPr>
            <a:picLocks noChangeAspect="1"/>
          </p:cNvPicPr>
          <p:nvPr/>
        </p:nvPicPr>
        <p:blipFill rotWithShape="1">
          <a:blip r:embed="rId3"/>
          <a:srcRect l="7456" r="6921"/>
          <a:stretch/>
        </p:blipFill>
        <p:spPr>
          <a:xfrm>
            <a:off x="7724306" y="669801"/>
            <a:ext cx="3551802" cy="2598612"/>
          </a:xfrm>
          <a:prstGeom prst="rect">
            <a:avLst/>
          </a:prstGeom>
        </p:spPr>
      </p:pic>
      <p:pic>
        <p:nvPicPr>
          <p:cNvPr id="4" name="Picture 3" descr="A close up of a computer chip&#10;&#10;Description automatically generated">
            <a:extLst>
              <a:ext uri="{FF2B5EF4-FFF2-40B4-BE49-F238E27FC236}">
                <a16:creationId xmlns:a16="http://schemas.microsoft.com/office/drawing/2014/main" id="{A05CFA00-BDE2-0A32-A04F-8E4EE8AE08B9}"/>
              </a:ext>
            </a:extLst>
          </p:cNvPr>
          <p:cNvPicPr>
            <a:picLocks noChangeAspect="1"/>
          </p:cNvPicPr>
          <p:nvPr/>
        </p:nvPicPr>
        <p:blipFill rotWithShape="1">
          <a:blip r:embed="rId4">
            <a:extLst>
              <a:ext uri="{28A0092B-C50C-407E-A947-70E740481C1C}">
                <a14:useLocalDpi xmlns:a14="http://schemas.microsoft.com/office/drawing/2010/main" val="0"/>
              </a:ext>
            </a:extLst>
          </a:blip>
          <a:srcRect l="26599" r="19169"/>
          <a:stretch/>
        </p:blipFill>
        <p:spPr>
          <a:xfrm>
            <a:off x="3761771" y="2829150"/>
            <a:ext cx="3392721" cy="2815151"/>
          </a:xfrm>
          <a:prstGeom prst="rect">
            <a:avLst/>
          </a:prstGeom>
        </p:spPr>
      </p:pic>
    </p:spTree>
    <p:extLst>
      <p:ext uri="{BB962C8B-B14F-4D97-AF65-F5344CB8AC3E}">
        <p14:creationId xmlns:p14="http://schemas.microsoft.com/office/powerpoint/2010/main" val="20473254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BABCD-6DE9-4004-EFCD-31D72782A26A}"/>
              </a:ext>
            </a:extLst>
          </p:cNvPr>
          <p:cNvSpPr>
            <a:spLocks noGrp="1"/>
          </p:cNvSpPr>
          <p:nvPr>
            <p:ph type="title"/>
          </p:nvPr>
        </p:nvSpPr>
        <p:spPr>
          <a:xfrm>
            <a:off x="1797570" y="0"/>
            <a:ext cx="7713688" cy="624226"/>
          </a:xfrm>
        </p:spPr>
        <p:txBody>
          <a:bodyPr/>
          <a:lstStyle/>
          <a:p>
            <a:pPr algn="ctr"/>
            <a:r>
              <a:rPr lang="en-GB" sz="2800" b="1" i="1" dirty="0">
                <a:solidFill>
                  <a:schemeClr val="accent1">
                    <a:lumMod val="75000"/>
                  </a:schemeClr>
                </a:solidFill>
                <a:latin typeface="Calibri" panose="020F0502020204030204" pitchFamily="34" charset="0"/>
                <a:cs typeface="Calibri" panose="020F0502020204030204" pitchFamily="34" charset="0"/>
              </a:rPr>
              <a:t>Analog and M/S blocks summary</a:t>
            </a:r>
          </a:p>
        </p:txBody>
      </p:sp>
      <p:sp>
        <p:nvSpPr>
          <p:cNvPr id="4" name="Footer Placeholder 3">
            <a:extLst>
              <a:ext uri="{FF2B5EF4-FFF2-40B4-BE49-F238E27FC236}">
                <a16:creationId xmlns:a16="http://schemas.microsoft.com/office/drawing/2014/main" id="{D25D83CF-F6D3-3364-389A-D44FEE613FE2}"/>
              </a:ext>
            </a:extLst>
          </p:cNvPr>
          <p:cNvSpPr>
            <a:spLocks noGrp="1"/>
          </p:cNvSpPr>
          <p:nvPr>
            <p:ph type="ftr" sz="quarter" idx="11"/>
          </p:nvPr>
        </p:nvSpPr>
        <p:spPr>
          <a:xfrm>
            <a:off x="0" y="6492874"/>
            <a:ext cx="8153400" cy="365125"/>
          </a:xfrm>
        </p:spPr>
        <p:txBody>
          <a:bodyPr/>
          <a:lstStyle/>
          <a:p>
            <a:pPr algn="l"/>
            <a:r>
              <a:rPr lang="en-GB" dirty="0"/>
              <a:t>PSD13, Oxford Sept. 3-8, 2023                             </a:t>
            </a:r>
            <a:r>
              <a:rPr lang="en-GB" dirty="0" err="1"/>
              <a:t>F.Loddo</a:t>
            </a:r>
            <a:r>
              <a:rPr lang="en-GB" dirty="0"/>
              <a:t> INFN-Bari</a:t>
            </a:r>
          </a:p>
        </p:txBody>
      </p:sp>
      <p:sp>
        <p:nvSpPr>
          <p:cNvPr id="5" name="Slide Number Placeholder 4">
            <a:extLst>
              <a:ext uri="{FF2B5EF4-FFF2-40B4-BE49-F238E27FC236}">
                <a16:creationId xmlns:a16="http://schemas.microsoft.com/office/drawing/2014/main" id="{39441B85-B362-BC8F-3760-7B717B0655D1}"/>
              </a:ext>
            </a:extLst>
          </p:cNvPr>
          <p:cNvSpPr>
            <a:spLocks noGrp="1"/>
          </p:cNvSpPr>
          <p:nvPr>
            <p:ph type="sldNum" sz="quarter" idx="12"/>
          </p:nvPr>
        </p:nvSpPr>
        <p:spPr>
          <a:xfrm>
            <a:off x="9448800" y="6492875"/>
            <a:ext cx="2743200" cy="365125"/>
          </a:xfrm>
        </p:spPr>
        <p:txBody>
          <a:bodyPr/>
          <a:lstStyle/>
          <a:p>
            <a:fld id="{17C1D577-B16F-47D8-AA3E-456F66A1EA45}" type="slidenum">
              <a:rPr lang="en-GB" smtClean="0"/>
              <a:t>20</a:t>
            </a:fld>
            <a:endParaRPr lang="en-GB"/>
          </a:p>
        </p:txBody>
      </p:sp>
      <p:pic>
        <p:nvPicPr>
          <p:cNvPr id="17" name="object 3">
            <a:extLst>
              <a:ext uri="{FF2B5EF4-FFF2-40B4-BE49-F238E27FC236}">
                <a16:creationId xmlns:a16="http://schemas.microsoft.com/office/drawing/2014/main" id="{54A1EE0B-F2F2-DD23-87A3-419CDA15271A}"/>
              </a:ext>
            </a:extLst>
          </p:cNvPr>
          <p:cNvPicPr/>
          <p:nvPr/>
        </p:nvPicPr>
        <p:blipFill>
          <a:blip r:embed="rId2" cstate="print"/>
          <a:stretch>
            <a:fillRect/>
          </a:stretch>
        </p:blipFill>
        <p:spPr>
          <a:xfrm>
            <a:off x="858407" y="820249"/>
            <a:ext cx="10275757" cy="5248857"/>
          </a:xfrm>
          <a:prstGeom prst="rect">
            <a:avLst/>
          </a:prstGeom>
        </p:spPr>
      </p:pic>
    </p:spTree>
    <p:extLst>
      <p:ext uri="{BB962C8B-B14F-4D97-AF65-F5344CB8AC3E}">
        <p14:creationId xmlns:p14="http://schemas.microsoft.com/office/powerpoint/2010/main" val="15846444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BABCD-6DE9-4004-EFCD-31D72782A26A}"/>
              </a:ext>
            </a:extLst>
          </p:cNvPr>
          <p:cNvSpPr>
            <a:spLocks noGrp="1"/>
          </p:cNvSpPr>
          <p:nvPr>
            <p:ph type="title"/>
          </p:nvPr>
        </p:nvSpPr>
        <p:spPr>
          <a:xfrm>
            <a:off x="1797570" y="0"/>
            <a:ext cx="7713688" cy="624226"/>
          </a:xfrm>
        </p:spPr>
        <p:txBody>
          <a:bodyPr/>
          <a:lstStyle/>
          <a:p>
            <a:pPr algn="ctr"/>
            <a:r>
              <a:rPr lang="en-US" sz="2800" b="1" i="1" dirty="0">
                <a:solidFill>
                  <a:schemeClr val="accent1">
                    <a:lumMod val="75000"/>
                  </a:schemeClr>
                </a:solidFill>
                <a:latin typeface="Calibri" panose="020F0502020204030204" pitchFamily="34" charset="0"/>
                <a:cs typeface="Calibri" panose="020F0502020204030204" pitchFamily="34" charset="0"/>
              </a:rPr>
              <a:t>Bias circuit</a:t>
            </a:r>
            <a:endParaRPr lang="en-GB" b="1" dirty="0"/>
          </a:p>
        </p:txBody>
      </p:sp>
      <p:sp>
        <p:nvSpPr>
          <p:cNvPr id="4" name="Footer Placeholder 3">
            <a:extLst>
              <a:ext uri="{FF2B5EF4-FFF2-40B4-BE49-F238E27FC236}">
                <a16:creationId xmlns:a16="http://schemas.microsoft.com/office/drawing/2014/main" id="{D25D83CF-F6D3-3364-389A-D44FEE613FE2}"/>
              </a:ext>
            </a:extLst>
          </p:cNvPr>
          <p:cNvSpPr>
            <a:spLocks noGrp="1"/>
          </p:cNvSpPr>
          <p:nvPr>
            <p:ph type="ftr" sz="quarter" idx="11"/>
          </p:nvPr>
        </p:nvSpPr>
        <p:spPr>
          <a:xfrm>
            <a:off x="0" y="6492874"/>
            <a:ext cx="8153400" cy="365125"/>
          </a:xfrm>
        </p:spPr>
        <p:txBody>
          <a:bodyPr/>
          <a:lstStyle/>
          <a:p>
            <a:pPr algn="l"/>
            <a:r>
              <a:rPr lang="en-GB" dirty="0"/>
              <a:t>PSD13, Oxford Sept. 3-8, 2023                             </a:t>
            </a:r>
            <a:r>
              <a:rPr lang="en-GB" dirty="0" err="1"/>
              <a:t>F.Loddo</a:t>
            </a:r>
            <a:r>
              <a:rPr lang="en-GB" dirty="0"/>
              <a:t> INFN-Bari</a:t>
            </a:r>
          </a:p>
        </p:txBody>
      </p:sp>
      <p:sp>
        <p:nvSpPr>
          <p:cNvPr id="5" name="Slide Number Placeholder 4">
            <a:extLst>
              <a:ext uri="{FF2B5EF4-FFF2-40B4-BE49-F238E27FC236}">
                <a16:creationId xmlns:a16="http://schemas.microsoft.com/office/drawing/2014/main" id="{39441B85-B362-BC8F-3760-7B717B0655D1}"/>
              </a:ext>
            </a:extLst>
          </p:cNvPr>
          <p:cNvSpPr>
            <a:spLocks noGrp="1"/>
          </p:cNvSpPr>
          <p:nvPr>
            <p:ph type="sldNum" sz="quarter" idx="12"/>
          </p:nvPr>
        </p:nvSpPr>
        <p:spPr>
          <a:xfrm>
            <a:off x="9448800" y="6492875"/>
            <a:ext cx="2743200" cy="365125"/>
          </a:xfrm>
        </p:spPr>
        <p:txBody>
          <a:bodyPr/>
          <a:lstStyle/>
          <a:p>
            <a:fld id="{17C1D577-B16F-47D8-AA3E-456F66A1EA45}" type="slidenum">
              <a:rPr lang="en-GB" smtClean="0"/>
              <a:t>21</a:t>
            </a:fld>
            <a:endParaRPr lang="en-GB"/>
          </a:p>
        </p:txBody>
      </p:sp>
      <p:sp>
        <p:nvSpPr>
          <p:cNvPr id="3" name="TextBox 2">
            <a:extLst>
              <a:ext uri="{FF2B5EF4-FFF2-40B4-BE49-F238E27FC236}">
                <a16:creationId xmlns:a16="http://schemas.microsoft.com/office/drawing/2014/main" id="{DEFDE2FE-46F5-3BD4-048D-9EF6CE67C5B3}"/>
              </a:ext>
            </a:extLst>
          </p:cNvPr>
          <p:cNvSpPr txBox="1"/>
          <p:nvPr/>
        </p:nvSpPr>
        <p:spPr>
          <a:xfrm>
            <a:off x="0" y="560068"/>
            <a:ext cx="12262781" cy="830997"/>
          </a:xfrm>
          <a:prstGeom prst="rect">
            <a:avLst/>
          </a:prstGeom>
          <a:noFill/>
        </p:spPr>
        <p:txBody>
          <a:bodyPr wrap="none" rtlCol="0">
            <a:spAutoFit/>
          </a:bodyPr>
          <a:lstStyle/>
          <a:p>
            <a:pPr marL="285750" indent="-285750" algn="l">
              <a:buFont typeface="Arial" panose="020B0604020202020204" pitchFamily="34" charset="0"/>
              <a:buChar char="•"/>
            </a:pPr>
            <a:r>
              <a:rPr lang="en-US" sz="1600" dirty="0"/>
              <a:t>BIAS network is based on Bandgap reference circuits, to provide a reference voltage/current with low sensitivity to temperature variations</a:t>
            </a:r>
          </a:p>
          <a:p>
            <a:pPr marL="285750" indent="-285750">
              <a:buFont typeface="Arial" panose="020B0604020202020204" pitchFamily="34" charset="0"/>
              <a:buChar char="•"/>
            </a:pPr>
            <a:r>
              <a:rPr lang="en-US" sz="1600" dirty="0"/>
              <a:t>Tuning by means of 4 wire-bond trimming pads (</a:t>
            </a:r>
            <a:r>
              <a:rPr lang="en-US" sz="1600" u="sng" dirty="0"/>
              <a:t>no risk of SEU bit flips</a:t>
            </a:r>
            <a:r>
              <a:rPr lang="en-US" sz="1600" dirty="0"/>
              <a:t>), whose optimal value is found during </a:t>
            </a:r>
            <a:r>
              <a:rPr lang="en-US" sz="1600" b="1" u="sng" dirty="0"/>
              <a:t>wafer probing</a:t>
            </a:r>
          </a:p>
          <a:p>
            <a:pPr marL="285750" indent="-285750">
              <a:buFont typeface="Arial" panose="020B0604020202020204" pitchFamily="34" charset="0"/>
              <a:buChar char="•"/>
            </a:pPr>
            <a:r>
              <a:rPr lang="en-US" sz="1600" dirty="0"/>
              <a:t>The tuned current </a:t>
            </a:r>
            <a:r>
              <a:rPr lang="en-US" sz="1600" dirty="0" err="1"/>
              <a:t>I</a:t>
            </a:r>
            <a:r>
              <a:rPr lang="en-US" sz="1600" baseline="-25000" dirty="0" err="1"/>
              <a:t>ref</a:t>
            </a:r>
            <a:r>
              <a:rPr lang="en-US" sz="1600" dirty="0"/>
              <a:t> is replicated and used as reference to 23 Digital-to-Analog converters to bias the analog Front-end, the CDR and other IPs </a:t>
            </a:r>
          </a:p>
        </p:txBody>
      </p:sp>
      <p:pic>
        <p:nvPicPr>
          <p:cNvPr id="6" name="Picture 5">
            <a:extLst>
              <a:ext uri="{FF2B5EF4-FFF2-40B4-BE49-F238E27FC236}">
                <a16:creationId xmlns:a16="http://schemas.microsoft.com/office/drawing/2014/main" id="{77F16616-D931-B990-1C47-E74EE672D537}"/>
              </a:ext>
            </a:extLst>
          </p:cNvPr>
          <p:cNvPicPr>
            <a:picLocks noChangeAspect="1"/>
          </p:cNvPicPr>
          <p:nvPr/>
        </p:nvPicPr>
        <p:blipFill>
          <a:blip r:embed="rId2"/>
          <a:stretch>
            <a:fillRect/>
          </a:stretch>
        </p:blipFill>
        <p:spPr>
          <a:xfrm>
            <a:off x="6852777" y="1833260"/>
            <a:ext cx="3436014" cy="1773559"/>
          </a:xfrm>
          <a:prstGeom prst="rect">
            <a:avLst/>
          </a:prstGeom>
        </p:spPr>
      </p:pic>
      <p:cxnSp>
        <p:nvCxnSpPr>
          <p:cNvPr id="7" name="Straight Arrow Connector 6">
            <a:extLst>
              <a:ext uri="{FF2B5EF4-FFF2-40B4-BE49-F238E27FC236}">
                <a16:creationId xmlns:a16="http://schemas.microsoft.com/office/drawing/2014/main" id="{14FFA077-585C-DEB0-6DD0-324F91A2872E}"/>
              </a:ext>
            </a:extLst>
          </p:cNvPr>
          <p:cNvCxnSpPr>
            <a:cxnSpLocks/>
          </p:cNvCxnSpPr>
          <p:nvPr/>
        </p:nvCxnSpPr>
        <p:spPr>
          <a:xfrm>
            <a:off x="10439339" y="1959514"/>
            <a:ext cx="0" cy="1521049"/>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2CAB7C40-941D-633C-6A5B-44B9B3D64D50}"/>
              </a:ext>
            </a:extLst>
          </p:cNvPr>
          <p:cNvSpPr txBox="1"/>
          <p:nvPr/>
        </p:nvSpPr>
        <p:spPr>
          <a:xfrm>
            <a:off x="10439339" y="2447194"/>
            <a:ext cx="1871508" cy="830997"/>
          </a:xfrm>
          <a:prstGeom prst="rect">
            <a:avLst/>
          </a:prstGeom>
          <a:noFill/>
        </p:spPr>
        <p:txBody>
          <a:bodyPr wrap="square" rtlCol="0">
            <a:spAutoFit/>
          </a:bodyPr>
          <a:lstStyle/>
          <a:p>
            <a:pPr algn="l"/>
            <a:r>
              <a:rPr lang="en-US" sz="1600" dirty="0"/>
              <a:t>4% difference over 120</a:t>
            </a:r>
            <a:r>
              <a:rPr lang="en-US" sz="1600" dirty="0">
                <a:sym typeface="Symbol" panose="05050102010706020507" pitchFamily="18" charset="2"/>
              </a:rPr>
              <a:t>C temp. range</a:t>
            </a:r>
          </a:p>
          <a:p>
            <a:pPr algn="l"/>
            <a:endParaRPr lang="en-US" sz="1600" dirty="0"/>
          </a:p>
        </p:txBody>
      </p:sp>
      <p:pic>
        <p:nvPicPr>
          <p:cNvPr id="9" name="Picture 8">
            <a:extLst>
              <a:ext uri="{FF2B5EF4-FFF2-40B4-BE49-F238E27FC236}">
                <a16:creationId xmlns:a16="http://schemas.microsoft.com/office/drawing/2014/main" id="{0362529A-63C8-08AE-C36B-EBA4FBB10859}"/>
              </a:ext>
            </a:extLst>
          </p:cNvPr>
          <p:cNvPicPr>
            <a:picLocks noChangeAspect="1"/>
          </p:cNvPicPr>
          <p:nvPr/>
        </p:nvPicPr>
        <p:blipFill>
          <a:blip r:embed="rId3"/>
          <a:stretch>
            <a:fillRect/>
          </a:stretch>
        </p:blipFill>
        <p:spPr>
          <a:xfrm>
            <a:off x="494205" y="1422950"/>
            <a:ext cx="5863137" cy="2257403"/>
          </a:xfrm>
          <a:prstGeom prst="rect">
            <a:avLst/>
          </a:prstGeom>
        </p:spPr>
      </p:pic>
      <p:pic>
        <p:nvPicPr>
          <p:cNvPr id="10" name="Picture 9">
            <a:extLst>
              <a:ext uri="{FF2B5EF4-FFF2-40B4-BE49-F238E27FC236}">
                <a16:creationId xmlns:a16="http://schemas.microsoft.com/office/drawing/2014/main" id="{D71125AB-D2D7-C852-8C9B-6B3AF19275D7}"/>
              </a:ext>
            </a:extLst>
          </p:cNvPr>
          <p:cNvPicPr>
            <a:picLocks noChangeAspect="1"/>
          </p:cNvPicPr>
          <p:nvPr/>
        </p:nvPicPr>
        <p:blipFill>
          <a:blip r:embed="rId4"/>
          <a:stretch>
            <a:fillRect/>
          </a:stretch>
        </p:blipFill>
        <p:spPr>
          <a:xfrm>
            <a:off x="6017436" y="3824812"/>
            <a:ext cx="2651845" cy="2726774"/>
          </a:xfrm>
          <a:prstGeom prst="rect">
            <a:avLst/>
          </a:prstGeom>
        </p:spPr>
      </p:pic>
      <p:grpSp>
        <p:nvGrpSpPr>
          <p:cNvPr id="11" name="Group 10">
            <a:extLst>
              <a:ext uri="{FF2B5EF4-FFF2-40B4-BE49-F238E27FC236}">
                <a16:creationId xmlns:a16="http://schemas.microsoft.com/office/drawing/2014/main" id="{B35D2099-0FCF-C189-3C7C-201DC72368B8}"/>
              </a:ext>
            </a:extLst>
          </p:cNvPr>
          <p:cNvGrpSpPr/>
          <p:nvPr/>
        </p:nvGrpSpPr>
        <p:grpSpPr>
          <a:xfrm>
            <a:off x="1720443" y="3948313"/>
            <a:ext cx="3657165" cy="2535072"/>
            <a:chOff x="736600" y="3962400"/>
            <a:chExt cx="3657165" cy="2535072"/>
          </a:xfrm>
        </p:grpSpPr>
        <p:pic>
          <p:nvPicPr>
            <p:cNvPr id="12" name="Picture 11">
              <a:extLst>
                <a:ext uri="{FF2B5EF4-FFF2-40B4-BE49-F238E27FC236}">
                  <a16:creationId xmlns:a16="http://schemas.microsoft.com/office/drawing/2014/main" id="{0028E281-2251-A736-5786-ED0EFD1C969D}"/>
                </a:ext>
              </a:extLst>
            </p:cNvPr>
            <p:cNvPicPr>
              <a:picLocks noChangeAspect="1"/>
            </p:cNvPicPr>
            <p:nvPr/>
          </p:nvPicPr>
          <p:blipFill rotWithShape="1">
            <a:blip r:embed="rId5"/>
            <a:srcRect t="10159"/>
            <a:stretch/>
          </p:blipFill>
          <p:spPr>
            <a:xfrm>
              <a:off x="736600" y="3962400"/>
              <a:ext cx="3657165" cy="2535072"/>
            </a:xfrm>
            <a:prstGeom prst="rect">
              <a:avLst/>
            </a:prstGeom>
          </p:spPr>
        </p:pic>
        <p:sp>
          <p:nvSpPr>
            <p:cNvPr id="13" name="Rectangle 12">
              <a:extLst>
                <a:ext uri="{FF2B5EF4-FFF2-40B4-BE49-F238E27FC236}">
                  <a16:creationId xmlns:a16="http://schemas.microsoft.com/office/drawing/2014/main" id="{80CF90EB-8E17-2D06-5D2B-576EC97B546E}"/>
                </a:ext>
              </a:extLst>
            </p:cNvPr>
            <p:cNvSpPr/>
            <p:nvPr/>
          </p:nvSpPr>
          <p:spPr>
            <a:xfrm rot="19403522">
              <a:off x="1286481" y="5579715"/>
              <a:ext cx="1789178" cy="73775"/>
            </a:xfrm>
            <a:prstGeom prst="rect">
              <a:avLst/>
            </a:prstGeom>
            <a:solidFill>
              <a:schemeClr val="bg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Rectangle 13">
              <a:extLst>
                <a:ext uri="{FF2B5EF4-FFF2-40B4-BE49-F238E27FC236}">
                  <a16:creationId xmlns:a16="http://schemas.microsoft.com/office/drawing/2014/main" id="{4DDAE030-1011-0845-7614-8A336F8C293F}"/>
                </a:ext>
              </a:extLst>
            </p:cNvPr>
            <p:cNvSpPr/>
            <p:nvPr/>
          </p:nvSpPr>
          <p:spPr>
            <a:xfrm>
              <a:off x="1921607" y="5856202"/>
              <a:ext cx="981875" cy="322985"/>
            </a:xfrm>
            <a:prstGeom prst="rect">
              <a:avLst/>
            </a:prstGeom>
            <a:solidFill>
              <a:schemeClr val="bg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ectangle 14">
              <a:extLst>
                <a:ext uri="{FF2B5EF4-FFF2-40B4-BE49-F238E27FC236}">
                  <a16:creationId xmlns:a16="http://schemas.microsoft.com/office/drawing/2014/main" id="{155675E6-960F-629C-64C3-6BA17A97423C}"/>
                </a:ext>
              </a:extLst>
            </p:cNvPr>
            <p:cNvSpPr/>
            <p:nvPr/>
          </p:nvSpPr>
          <p:spPr>
            <a:xfrm>
              <a:off x="2796455" y="5053515"/>
              <a:ext cx="131711" cy="78928"/>
            </a:xfrm>
            <a:prstGeom prst="rect">
              <a:avLst/>
            </a:prstGeom>
            <a:solidFill>
              <a:schemeClr val="bg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Rectangle 15">
              <a:extLst>
                <a:ext uri="{FF2B5EF4-FFF2-40B4-BE49-F238E27FC236}">
                  <a16:creationId xmlns:a16="http://schemas.microsoft.com/office/drawing/2014/main" id="{12B0720A-F5D1-C402-88FB-CB56C5949D7B}"/>
                </a:ext>
              </a:extLst>
            </p:cNvPr>
            <p:cNvSpPr/>
            <p:nvPr/>
          </p:nvSpPr>
          <p:spPr>
            <a:xfrm>
              <a:off x="2984500" y="5856202"/>
              <a:ext cx="927100" cy="246148"/>
            </a:xfrm>
            <a:prstGeom prst="rect">
              <a:avLst/>
            </a:prstGeom>
            <a:solidFill>
              <a:schemeClr val="bg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spTree>
    <p:extLst>
      <p:ext uri="{BB962C8B-B14F-4D97-AF65-F5344CB8AC3E}">
        <p14:creationId xmlns:p14="http://schemas.microsoft.com/office/powerpoint/2010/main" val="21785118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BABCD-6DE9-4004-EFCD-31D72782A26A}"/>
              </a:ext>
            </a:extLst>
          </p:cNvPr>
          <p:cNvSpPr>
            <a:spLocks noGrp="1"/>
          </p:cNvSpPr>
          <p:nvPr>
            <p:ph type="title"/>
          </p:nvPr>
        </p:nvSpPr>
        <p:spPr>
          <a:xfrm>
            <a:off x="1797570" y="0"/>
            <a:ext cx="7713688" cy="624226"/>
          </a:xfrm>
        </p:spPr>
        <p:txBody>
          <a:bodyPr/>
          <a:lstStyle/>
          <a:p>
            <a:pPr algn="ctr"/>
            <a:r>
              <a:rPr lang="en-US" sz="2800" b="1" i="1" dirty="0">
                <a:solidFill>
                  <a:schemeClr val="accent1">
                    <a:lumMod val="75000"/>
                  </a:schemeClr>
                </a:solidFill>
                <a:latin typeface="Calibri" panose="020F0502020204030204" pitchFamily="34" charset="0"/>
                <a:cs typeface="Calibri" panose="020F0502020204030204" pitchFamily="34" charset="0"/>
              </a:rPr>
              <a:t>Calibration circuit</a:t>
            </a:r>
            <a:endParaRPr lang="en-GB" b="1" dirty="0"/>
          </a:p>
        </p:txBody>
      </p:sp>
      <p:sp>
        <p:nvSpPr>
          <p:cNvPr id="4" name="Footer Placeholder 3">
            <a:extLst>
              <a:ext uri="{FF2B5EF4-FFF2-40B4-BE49-F238E27FC236}">
                <a16:creationId xmlns:a16="http://schemas.microsoft.com/office/drawing/2014/main" id="{D25D83CF-F6D3-3364-389A-D44FEE613FE2}"/>
              </a:ext>
            </a:extLst>
          </p:cNvPr>
          <p:cNvSpPr>
            <a:spLocks noGrp="1"/>
          </p:cNvSpPr>
          <p:nvPr>
            <p:ph type="ftr" sz="quarter" idx="11"/>
          </p:nvPr>
        </p:nvSpPr>
        <p:spPr>
          <a:xfrm>
            <a:off x="0" y="6492874"/>
            <a:ext cx="8153400" cy="365125"/>
          </a:xfrm>
        </p:spPr>
        <p:txBody>
          <a:bodyPr/>
          <a:lstStyle/>
          <a:p>
            <a:pPr algn="l"/>
            <a:r>
              <a:rPr lang="en-GB" dirty="0"/>
              <a:t>PSD13, Oxford Sept. 3-8, 2023                             </a:t>
            </a:r>
            <a:r>
              <a:rPr lang="en-GB" dirty="0" err="1"/>
              <a:t>F.Loddo</a:t>
            </a:r>
            <a:r>
              <a:rPr lang="en-GB" dirty="0"/>
              <a:t> INFN-Bari</a:t>
            </a:r>
          </a:p>
        </p:txBody>
      </p:sp>
      <p:sp>
        <p:nvSpPr>
          <p:cNvPr id="5" name="Slide Number Placeholder 4">
            <a:extLst>
              <a:ext uri="{FF2B5EF4-FFF2-40B4-BE49-F238E27FC236}">
                <a16:creationId xmlns:a16="http://schemas.microsoft.com/office/drawing/2014/main" id="{39441B85-B362-BC8F-3760-7B717B0655D1}"/>
              </a:ext>
            </a:extLst>
          </p:cNvPr>
          <p:cNvSpPr>
            <a:spLocks noGrp="1"/>
          </p:cNvSpPr>
          <p:nvPr>
            <p:ph type="sldNum" sz="quarter" idx="12"/>
          </p:nvPr>
        </p:nvSpPr>
        <p:spPr>
          <a:xfrm>
            <a:off x="9448800" y="6492875"/>
            <a:ext cx="2743200" cy="365125"/>
          </a:xfrm>
        </p:spPr>
        <p:txBody>
          <a:bodyPr/>
          <a:lstStyle/>
          <a:p>
            <a:fld id="{17C1D577-B16F-47D8-AA3E-456F66A1EA45}" type="slidenum">
              <a:rPr lang="en-GB" smtClean="0"/>
              <a:t>22</a:t>
            </a:fld>
            <a:endParaRPr lang="en-GB"/>
          </a:p>
        </p:txBody>
      </p:sp>
      <p:sp>
        <p:nvSpPr>
          <p:cNvPr id="3" name="TextBox 2">
            <a:extLst>
              <a:ext uri="{FF2B5EF4-FFF2-40B4-BE49-F238E27FC236}">
                <a16:creationId xmlns:a16="http://schemas.microsoft.com/office/drawing/2014/main" id="{C468C616-3B4C-B361-5B17-0D7CBDB9E030}"/>
              </a:ext>
            </a:extLst>
          </p:cNvPr>
          <p:cNvSpPr txBox="1"/>
          <p:nvPr/>
        </p:nvSpPr>
        <p:spPr>
          <a:xfrm>
            <a:off x="96911" y="387885"/>
            <a:ext cx="11998175" cy="1077218"/>
          </a:xfrm>
          <a:prstGeom prst="rect">
            <a:avLst/>
          </a:prstGeom>
          <a:noFill/>
        </p:spPr>
        <p:txBody>
          <a:bodyPr wrap="square" rtlCol="0">
            <a:spAutoFit/>
          </a:bodyPr>
          <a:lstStyle/>
          <a:p>
            <a:pPr marL="285750" indent="-285750" algn="l">
              <a:buFont typeface="Arial" panose="020B0604020202020204" pitchFamily="34" charset="0"/>
              <a:buChar char="•"/>
            </a:pPr>
            <a:r>
              <a:rPr lang="en-US" sz="1600" b="1" dirty="0"/>
              <a:t>Each pixel </a:t>
            </a:r>
            <a:r>
              <a:rPr lang="en-US" sz="1600" dirty="0"/>
              <a:t>is equipped with a calibration injection circuit for test and calibration purpose</a:t>
            </a:r>
          </a:p>
          <a:p>
            <a:pPr marL="285750" indent="-285750" algn="l">
              <a:buFont typeface="Arial" panose="020B0604020202020204" pitchFamily="34" charset="0"/>
              <a:buChar char="•"/>
            </a:pPr>
            <a:r>
              <a:rPr lang="en-US" sz="1600" dirty="0"/>
              <a:t>The analog injection uses two distributed voltages, provided by two </a:t>
            </a:r>
            <a:r>
              <a:rPr lang="en-US" sz="1600" b="1" dirty="0"/>
              <a:t>12-bit voltage DACs</a:t>
            </a:r>
            <a:r>
              <a:rPr lang="en-US" sz="1600" dirty="0"/>
              <a:t>, to generate a precise voltage step fed to an injection capacitor</a:t>
            </a:r>
          </a:p>
          <a:p>
            <a:pPr marL="285750" indent="-285750" algn="l">
              <a:buFont typeface="Arial" panose="020B0604020202020204" pitchFamily="34" charset="0"/>
              <a:buChar char="•"/>
            </a:pPr>
            <a:r>
              <a:rPr lang="en-US" sz="1600" dirty="0"/>
              <a:t>Two selectable ranges</a:t>
            </a:r>
          </a:p>
        </p:txBody>
      </p:sp>
      <p:sp>
        <p:nvSpPr>
          <p:cNvPr id="6" name="TextBox 5">
            <a:extLst>
              <a:ext uri="{FF2B5EF4-FFF2-40B4-BE49-F238E27FC236}">
                <a16:creationId xmlns:a16="http://schemas.microsoft.com/office/drawing/2014/main" id="{C5071041-C73E-B461-5FEB-98945CAE92B1}"/>
              </a:ext>
            </a:extLst>
          </p:cNvPr>
          <p:cNvSpPr txBox="1"/>
          <p:nvPr/>
        </p:nvSpPr>
        <p:spPr>
          <a:xfrm>
            <a:off x="96911" y="3923236"/>
            <a:ext cx="11496243" cy="369332"/>
          </a:xfrm>
          <a:prstGeom prst="rect">
            <a:avLst/>
          </a:prstGeom>
          <a:noFill/>
        </p:spPr>
        <p:txBody>
          <a:bodyPr wrap="square">
            <a:spAutoFit/>
          </a:bodyPr>
          <a:lstStyle/>
          <a:p>
            <a:pPr marL="285750" indent="-285750" algn="l">
              <a:buFont typeface="Arial" panose="020B0604020202020204" pitchFamily="34" charset="0"/>
              <a:buChar char="•"/>
            </a:pPr>
            <a:r>
              <a:rPr lang="en-US" sz="1800" dirty="0"/>
              <a:t>Possibility to measure the value of injection capacitor using a dedicated circuit to define precisely the injection step </a:t>
            </a:r>
          </a:p>
        </p:txBody>
      </p:sp>
      <p:pic>
        <p:nvPicPr>
          <p:cNvPr id="7" name="Picture 6" descr="Diagram, schematic&#10;&#10;Description automatically generated">
            <a:extLst>
              <a:ext uri="{FF2B5EF4-FFF2-40B4-BE49-F238E27FC236}">
                <a16:creationId xmlns:a16="http://schemas.microsoft.com/office/drawing/2014/main" id="{D75F90C8-8E42-26B9-67F8-EEA8BFF665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0663" y="4219906"/>
            <a:ext cx="2989337" cy="2309728"/>
          </a:xfrm>
          <a:prstGeom prst="rect">
            <a:avLst/>
          </a:prstGeom>
        </p:spPr>
      </p:pic>
      <p:grpSp>
        <p:nvGrpSpPr>
          <p:cNvPr id="8" name="Group 7">
            <a:extLst>
              <a:ext uri="{FF2B5EF4-FFF2-40B4-BE49-F238E27FC236}">
                <a16:creationId xmlns:a16="http://schemas.microsoft.com/office/drawing/2014/main" id="{5334DBFE-E4F7-6C1E-5F8E-FCC8D0796A37}"/>
              </a:ext>
            </a:extLst>
          </p:cNvPr>
          <p:cNvGrpSpPr/>
          <p:nvPr/>
        </p:nvGrpSpPr>
        <p:grpSpPr>
          <a:xfrm>
            <a:off x="5206091" y="1043402"/>
            <a:ext cx="4666019" cy="2844834"/>
            <a:chOff x="5206091" y="1043402"/>
            <a:chExt cx="4666019" cy="2844834"/>
          </a:xfrm>
        </p:grpSpPr>
        <p:grpSp>
          <p:nvGrpSpPr>
            <p:cNvPr id="9" name="Group 8">
              <a:extLst>
                <a:ext uri="{FF2B5EF4-FFF2-40B4-BE49-F238E27FC236}">
                  <a16:creationId xmlns:a16="http://schemas.microsoft.com/office/drawing/2014/main" id="{53C8C4A9-AE4F-8140-9BC8-77BB297712AD}"/>
                </a:ext>
              </a:extLst>
            </p:cNvPr>
            <p:cNvGrpSpPr/>
            <p:nvPr/>
          </p:nvGrpSpPr>
          <p:grpSpPr>
            <a:xfrm>
              <a:off x="5206091" y="1043402"/>
              <a:ext cx="4666019" cy="2844834"/>
              <a:chOff x="483497" y="1434212"/>
              <a:chExt cx="3863893" cy="2410868"/>
            </a:xfrm>
          </p:grpSpPr>
          <p:grpSp>
            <p:nvGrpSpPr>
              <p:cNvPr id="11" name="Group 10">
                <a:extLst>
                  <a:ext uri="{FF2B5EF4-FFF2-40B4-BE49-F238E27FC236}">
                    <a16:creationId xmlns:a16="http://schemas.microsoft.com/office/drawing/2014/main" id="{204F479F-13C4-243B-BE7D-E4D43D28064B}"/>
                  </a:ext>
                </a:extLst>
              </p:cNvPr>
              <p:cNvGrpSpPr/>
              <p:nvPr/>
            </p:nvGrpSpPr>
            <p:grpSpPr>
              <a:xfrm>
                <a:off x="483497" y="1434212"/>
                <a:ext cx="3863893" cy="2379977"/>
                <a:chOff x="483497" y="1434212"/>
                <a:chExt cx="3863893" cy="2379977"/>
              </a:xfrm>
            </p:grpSpPr>
            <p:pic>
              <p:nvPicPr>
                <p:cNvPr id="13" name="Picture 12">
                  <a:extLst>
                    <a:ext uri="{FF2B5EF4-FFF2-40B4-BE49-F238E27FC236}">
                      <a16:creationId xmlns:a16="http://schemas.microsoft.com/office/drawing/2014/main" id="{4AA684F7-113A-01C1-FD05-7F9D2AB55016}"/>
                    </a:ext>
                  </a:extLst>
                </p:cNvPr>
                <p:cNvPicPr>
                  <a:picLocks noChangeAspect="1"/>
                </p:cNvPicPr>
                <p:nvPr/>
              </p:nvPicPr>
              <p:blipFill rotWithShape="1">
                <a:blip r:embed="rId3"/>
                <a:srcRect l="1243" t="1752" r="1293" b="1536"/>
                <a:stretch/>
              </p:blipFill>
              <p:spPr>
                <a:xfrm>
                  <a:off x="483497" y="1526886"/>
                  <a:ext cx="3601684" cy="2220216"/>
                </a:xfrm>
                <a:prstGeom prst="rect">
                  <a:avLst/>
                </a:prstGeom>
              </p:spPr>
            </p:pic>
            <p:sp>
              <p:nvSpPr>
                <p:cNvPr id="14" name="Rectangle 13">
                  <a:extLst>
                    <a:ext uri="{FF2B5EF4-FFF2-40B4-BE49-F238E27FC236}">
                      <a16:creationId xmlns:a16="http://schemas.microsoft.com/office/drawing/2014/main" id="{FA5654A9-B2C7-9D5A-CBED-562E4BC1AF66}"/>
                    </a:ext>
                  </a:extLst>
                </p:cNvPr>
                <p:cNvSpPr/>
                <p:nvPr/>
              </p:nvSpPr>
              <p:spPr>
                <a:xfrm>
                  <a:off x="3470940" y="1434212"/>
                  <a:ext cx="743838" cy="2379977"/>
                </a:xfrm>
                <a:prstGeom prst="rect">
                  <a:avLst/>
                </a:prstGeom>
                <a:solidFill>
                  <a:schemeClr val="bg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TextBox 14">
                  <a:extLst>
                    <a:ext uri="{FF2B5EF4-FFF2-40B4-BE49-F238E27FC236}">
                      <a16:creationId xmlns:a16="http://schemas.microsoft.com/office/drawing/2014/main" id="{A357CD8D-F4B4-A5C0-CC87-9A0810F1EABE}"/>
                    </a:ext>
                  </a:extLst>
                </p:cNvPr>
                <p:cNvSpPr txBox="1"/>
                <p:nvPr/>
              </p:nvSpPr>
              <p:spPr>
                <a:xfrm>
                  <a:off x="3162450" y="1741056"/>
                  <a:ext cx="1184940" cy="261610"/>
                </a:xfrm>
                <a:prstGeom prst="rect">
                  <a:avLst/>
                </a:prstGeom>
                <a:solidFill>
                  <a:schemeClr val="bg1"/>
                </a:solidFill>
              </p:spPr>
              <p:txBody>
                <a:bodyPr wrap="none" rtlCol="0">
                  <a:spAutoFit/>
                </a:bodyPr>
                <a:lstStyle/>
                <a:p>
                  <a:pPr algn="l"/>
                  <a:r>
                    <a:rPr lang="en-US" sz="1100" dirty="0">
                      <a:solidFill>
                        <a:schemeClr val="accent4">
                          <a:lumMod val="75000"/>
                        </a:schemeClr>
                      </a:solidFill>
                    </a:rPr>
                    <a:t>Large VCAL range</a:t>
                  </a:r>
                </a:p>
              </p:txBody>
            </p:sp>
            <p:sp>
              <p:nvSpPr>
                <p:cNvPr id="16" name="TextBox 15">
                  <a:extLst>
                    <a:ext uri="{FF2B5EF4-FFF2-40B4-BE49-F238E27FC236}">
                      <a16:creationId xmlns:a16="http://schemas.microsoft.com/office/drawing/2014/main" id="{BB69AC61-DADF-5E26-F031-98C140FBD6D9}"/>
                    </a:ext>
                  </a:extLst>
                </p:cNvPr>
                <p:cNvSpPr txBox="1"/>
                <p:nvPr/>
              </p:nvSpPr>
              <p:spPr>
                <a:xfrm>
                  <a:off x="3166330" y="2510335"/>
                  <a:ext cx="1180131" cy="261610"/>
                </a:xfrm>
                <a:prstGeom prst="rect">
                  <a:avLst/>
                </a:prstGeom>
                <a:solidFill>
                  <a:schemeClr val="bg1"/>
                </a:solidFill>
              </p:spPr>
              <p:txBody>
                <a:bodyPr wrap="none" rtlCol="0">
                  <a:spAutoFit/>
                </a:bodyPr>
                <a:lstStyle/>
                <a:p>
                  <a:pPr algn="l"/>
                  <a:r>
                    <a:rPr lang="en-US" sz="1100" dirty="0">
                      <a:solidFill>
                        <a:schemeClr val="accent6">
                          <a:lumMod val="50000"/>
                        </a:schemeClr>
                      </a:solidFill>
                    </a:rPr>
                    <a:t>Small VCAL range</a:t>
                  </a:r>
                </a:p>
              </p:txBody>
            </p:sp>
          </p:grpSp>
          <p:sp>
            <p:nvSpPr>
              <p:cNvPr id="12" name="TextBox 11">
                <a:extLst>
                  <a:ext uri="{FF2B5EF4-FFF2-40B4-BE49-F238E27FC236}">
                    <a16:creationId xmlns:a16="http://schemas.microsoft.com/office/drawing/2014/main" id="{5F9C19C7-6E25-3AEA-C7F8-42B4A5D94502}"/>
                  </a:ext>
                </a:extLst>
              </p:cNvPr>
              <p:cNvSpPr txBox="1"/>
              <p:nvPr/>
            </p:nvSpPr>
            <p:spPr>
              <a:xfrm>
                <a:off x="1621564" y="3629636"/>
                <a:ext cx="593432" cy="215444"/>
              </a:xfrm>
              <a:prstGeom prst="rect">
                <a:avLst/>
              </a:prstGeom>
              <a:solidFill>
                <a:schemeClr val="bg1"/>
              </a:solidFill>
            </p:spPr>
            <p:txBody>
              <a:bodyPr wrap="none" rtlCol="0">
                <a:spAutoFit/>
              </a:bodyPr>
              <a:lstStyle/>
              <a:p>
                <a:pPr algn="l"/>
                <a:r>
                  <a:rPr lang="en-US" sz="800" dirty="0"/>
                  <a:t>DAC [LSB]</a:t>
                </a:r>
              </a:p>
            </p:txBody>
          </p:sp>
        </p:grpSp>
        <p:sp>
          <p:nvSpPr>
            <p:cNvPr id="10" name="Rectangle 9">
              <a:extLst>
                <a:ext uri="{FF2B5EF4-FFF2-40B4-BE49-F238E27FC236}">
                  <a16:creationId xmlns:a16="http://schemas.microsoft.com/office/drawing/2014/main" id="{8DE34FF7-C20F-4F50-5F72-C5F92D9264CD}"/>
                </a:ext>
              </a:extLst>
            </p:cNvPr>
            <p:cNvSpPr/>
            <p:nvPr/>
          </p:nvSpPr>
          <p:spPr>
            <a:xfrm>
              <a:off x="5307645" y="1081941"/>
              <a:ext cx="3506068" cy="369890"/>
            </a:xfrm>
            <a:prstGeom prst="rect">
              <a:avLst/>
            </a:prstGeom>
            <a:solidFill>
              <a:schemeClr val="bg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pic>
        <p:nvPicPr>
          <p:cNvPr id="17" name="Picture 16">
            <a:extLst>
              <a:ext uri="{FF2B5EF4-FFF2-40B4-BE49-F238E27FC236}">
                <a16:creationId xmlns:a16="http://schemas.microsoft.com/office/drawing/2014/main" id="{88CE141E-C60D-7761-DAC6-66299E6BD796}"/>
              </a:ext>
            </a:extLst>
          </p:cNvPr>
          <p:cNvPicPr>
            <a:picLocks noChangeAspect="1"/>
          </p:cNvPicPr>
          <p:nvPr/>
        </p:nvPicPr>
        <p:blipFill>
          <a:blip r:embed="rId4"/>
          <a:stretch>
            <a:fillRect/>
          </a:stretch>
        </p:blipFill>
        <p:spPr>
          <a:xfrm>
            <a:off x="831664" y="1483230"/>
            <a:ext cx="3609736" cy="2291295"/>
          </a:xfrm>
          <a:prstGeom prst="rect">
            <a:avLst/>
          </a:prstGeom>
        </p:spPr>
      </p:pic>
      <p:pic>
        <p:nvPicPr>
          <p:cNvPr id="18" name="Picture 17">
            <a:extLst>
              <a:ext uri="{FF2B5EF4-FFF2-40B4-BE49-F238E27FC236}">
                <a16:creationId xmlns:a16="http://schemas.microsoft.com/office/drawing/2014/main" id="{2AF0FE4F-665E-B9A4-36D6-1A3BE1629F36}"/>
              </a:ext>
            </a:extLst>
          </p:cNvPr>
          <p:cNvPicPr>
            <a:picLocks noChangeAspect="1"/>
          </p:cNvPicPr>
          <p:nvPr/>
        </p:nvPicPr>
        <p:blipFill>
          <a:blip r:embed="rId5"/>
          <a:stretch>
            <a:fillRect/>
          </a:stretch>
        </p:blipFill>
        <p:spPr>
          <a:xfrm>
            <a:off x="5906904" y="4264338"/>
            <a:ext cx="2602150" cy="2542331"/>
          </a:xfrm>
          <a:prstGeom prst="rect">
            <a:avLst/>
          </a:prstGeom>
        </p:spPr>
      </p:pic>
    </p:spTree>
    <p:extLst>
      <p:ext uri="{BB962C8B-B14F-4D97-AF65-F5344CB8AC3E}">
        <p14:creationId xmlns:p14="http://schemas.microsoft.com/office/powerpoint/2010/main" val="5256588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BABCD-6DE9-4004-EFCD-31D72782A26A}"/>
              </a:ext>
            </a:extLst>
          </p:cNvPr>
          <p:cNvSpPr>
            <a:spLocks noGrp="1"/>
          </p:cNvSpPr>
          <p:nvPr>
            <p:ph type="title"/>
          </p:nvPr>
        </p:nvSpPr>
        <p:spPr>
          <a:xfrm>
            <a:off x="1797570" y="0"/>
            <a:ext cx="7713688" cy="624226"/>
          </a:xfrm>
        </p:spPr>
        <p:txBody>
          <a:bodyPr/>
          <a:lstStyle/>
          <a:p>
            <a:pPr algn="ctr"/>
            <a:r>
              <a:rPr lang="en-US" sz="2800" b="1" i="1" dirty="0">
                <a:solidFill>
                  <a:schemeClr val="accent1">
                    <a:lumMod val="75000"/>
                  </a:schemeClr>
                </a:solidFill>
                <a:latin typeface="Calibri" panose="020F0502020204030204" pitchFamily="34" charset="0"/>
                <a:cs typeface="Calibri" panose="020F0502020204030204" pitchFamily="34" charset="0"/>
              </a:rPr>
              <a:t>Monitoring block</a:t>
            </a:r>
            <a:endParaRPr lang="en-GB" b="1" dirty="0"/>
          </a:p>
        </p:txBody>
      </p:sp>
      <p:sp>
        <p:nvSpPr>
          <p:cNvPr id="4" name="Footer Placeholder 3">
            <a:extLst>
              <a:ext uri="{FF2B5EF4-FFF2-40B4-BE49-F238E27FC236}">
                <a16:creationId xmlns:a16="http://schemas.microsoft.com/office/drawing/2014/main" id="{D25D83CF-F6D3-3364-389A-D44FEE613FE2}"/>
              </a:ext>
            </a:extLst>
          </p:cNvPr>
          <p:cNvSpPr>
            <a:spLocks noGrp="1"/>
          </p:cNvSpPr>
          <p:nvPr>
            <p:ph type="ftr" sz="quarter" idx="11"/>
          </p:nvPr>
        </p:nvSpPr>
        <p:spPr>
          <a:xfrm>
            <a:off x="0" y="6492874"/>
            <a:ext cx="8153400" cy="365125"/>
          </a:xfrm>
        </p:spPr>
        <p:txBody>
          <a:bodyPr/>
          <a:lstStyle/>
          <a:p>
            <a:pPr algn="l"/>
            <a:r>
              <a:rPr lang="en-GB" dirty="0"/>
              <a:t>PSD13, Oxford Sept. 3-8, 2023                             </a:t>
            </a:r>
            <a:r>
              <a:rPr lang="en-GB" dirty="0" err="1"/>
              <a:t>F.Loddo</a:t>
            </a:r>
            <a:r>
              <a:rPr lang="en-GB" dirty="0"/>
              <a:t> INFN-Bari</a:t>
            </a:r>
          </a:p>
        </p:txBody>
      </p:sp>
      <p:sp>
        <p:nvSpPr>
          <p:cNvPr id="5" name="Slide Number Placeholder 4">
            <a:extLst>
              <a:ext uri="{FF2B5EF4-FFF2-40B4-BE49-F238E27FC236}">
                <a16:creationId xmlns:a16="http://schemas.microsoft.com/office/drawing/2014/main" id="{39441B85-B362-BC8F-3760-7B717B0655D1}"/>
              </a:ext>
            </a:extLst>
          </p:cNvPr>
          <p:cNvSpPr>
            <a:spLocks noGrp="1"/>
          </p:cNvSpPr>
          <p:nvPr>
            <p:ph type="sldNum" sz="quarter" idx="12"/>
          </p:nvPr>
        </p:nvSpPr>
        <p:spPr>
          <a:xfrm>
            <a:off x="9448800" y="6492875"/>
            <a:ext cx="2743200" cy="365125"/>
          </a:xfrm>
        </p:spPr>
        <p:txBody>
          <a:bodyPr/>
          <a:lstStyle/>
          <a:p>
            <a:fld id="{17C1D577-B16F-47D8-AA3E-456F66A1EA45}" type="slidenum">
              <a:rPr lang="en-GB" smtClean="0"/>
              <a:t>23</a:t>
            </a:fld>
            <a:endParaRPr lang="en-GB"/>
          </a:p>
        </p:txBody>
      </p:sp>
      <p:sp>
        <p:nvSpPr>
          <p:cNvPr id="3" name="TextBox 2">
            <a:extLst>
              <a:ext uri="{FF2B5EF4-FFF2-40B4-BE49-F238E27FC236}">
                <a16:creationId xmlns:a16="http://schemas.microsoft.com/office/drawing/2014/main" id="{39F83DDB-C383-CB73-A6BD-2359EA9827B6}"/>
              </a:ext>
            </a:extLst>
          </p:cNvPr>
          <p:cNvSpPr txBox="1"/>
          <p:nvPr/>
        </p:nvSpPr>
        <p:spPr>
          <a:xfrm>
            <a:off x="0" y="439133"/>
            <a:ext cx="11973620" cy="1323439"/>
          </a:xfrm>
          <a:prstGeom prst="rect">
            <a:avLst/>
          </a:prstGeom>
          <a:noFill/>
        </p:spPr>
        <p:txBody>
          <a:bodyPr wrap="square" rtlCol="0">
            <a:spAutoFit/>
          </a:bodyPr>
          <a:lstStyle/>
          <a:p>
            <a:pPr marL="285750" indent="-285750" algn="l">
              <a:buFont typeface="Arial" panose="020B0604020202020204" pitchFamily="34" charset="0"/>
              <a:buChar char="•"/>
            </a:pPr>
            <a:r>
              <a:rPr lang="en-US" sz="1600" dirty="0"/>
              <a:t>The Monitoring block enables digitization and readout of internal parameters (T, voltages and currents from different parts of the chip)</a:t>
            </a:r>
          </a:p>
          <a:p>
            <a:pPr marL="285750" indent="-285750" algn="l">
              <a:buFont typeface="Arial" panose="020B0604020202020204" pitchFamily="34" charset="0"/>
              <a:buChar char="•"/>
            </a:pPr>
            <a:r>
              <a:rPr lang="en-US" sz="1600" dirty="0"/>
              <a:t>Consists of a current mux, a voltage mux and a </a:t>
            </a:r>
            <a:r>
              <a:rPr lang="en-US" sz="1600" b="1" dirty="0"/>
              <a:t>12-bit Analog to Digital Converter (ADC)</a:t>
            </a:r>
          </a:p>
          <a:p>
            <a:pPr marL="285750" indent="-285750" algn="l">
              <a:buFont typeface="Arial" panose="020B0604020202020204" pitchFamily="34" charset="0"/>
              <a:buChar char="•"/>
            </a:pPr>
            <a:r>
              <a:rPr lang="en-US" sz="1600" dirty="0"/>
              <a:t>Monitoring can be performed at any time, also during data-taking, via the normal data output links</a:t>
            </a:r>
          </a:p>
          <a:p>
            <a:pPr marL="285750" indent="-285750" algn="l">
              <a:buFont typeface="Arial" panose="020B0604020202020204" pitchFamily="34" charset="0"/>
              <a:buChar char="•"/>
            </a:pPr>
            <a:r>
              <a:rPr lang="en-US" sz="1600" dirty="0"/>
              <a:t>5 temperature sensors in different positions (near the </a:t>
            </a:r>
            <a:r>
              <a:rPr lang="en-US" sz="1600" dirty="0" err="1"/>
              <a:t>ShLDOs</a:t>
            </a:r>
            <a:r>
              <a:rPr lang="en-US" sz="1600" dirty="0"/>
              <a:t>, in the </a:t>
            </a:r>
            <a:r>
              <a:rPr lang="en-US" sz="1600" dirty="0" err="1"/>
              <a:t>centre</a:t>
            </a:r>
            <a:r>
              <a:rPr lang="en-US" sz="1600" dirty="0"/>
              <a:t> of periphery, top/bottom of the matrix)</a:t>
            </a:r>
          </a:p>
          <a:p>
            <a:pPr marL="285750" indent="-285750" algn="l">
              <a:buFont typeface="Arial" panose="020B0604020202020204" pitchFamily="34" charset="0"/>
              <a:buChar char="•"/>
            </a:pPr>
            <a:r>
              <a:rPr lang="en-US" sz="1600" dirty="0"/>
              <a:t>Ring oscillators  </a:t>
            </a:r>
            <a:r>
              <a:rPr lang="en-US" sz="1600" dirty="0">
                <a:sym typeface="Wingdings" panose="05000000000000000000" pitchFamily="2" charset="2"/>
              </a:rPr>
              <a:t>  measurements of digital cells speed degradation with TID</a:t>
            </a:r>
            <a:endParaRPr lang="en-US" sz="1600" dirty="0"/>
          </a:p>
        </p:txBody>
      </p:sp>
      <p:grpSp>
        <p:nvGrpSpPr>
          <p:cNvPr id="6" name="Group 5">
            <a:extLst>
              <a:ext uri="{FF2B5EF4-FFF2-40B4-BE49-F238E27FC236}">
                <a16:creationId xmlns:a16="http://schemas.microsoft.com/office/drawing/2014/main" id="{E93C0326-3A98-7F9D-7FE1-83FF0814EFF9}"/>
              </a:ext>
            </a:extLst>
          </p:cNvPr>
          <p:cNvGrpSpPr/>
          <p:nvPr/>
        </p:nvGrpSpPr>
        <p:grpSpPr>
          <a:xfrm>
            <a:off x="597822" y="2664187"/>
            <a:ext cx="4355777" cy="3040366"/>
            <a:chOff x="590623" y="1876801"/>
            <a:chExt cx="3510142" cy="2156603"/>
          </a:xfrm>
        </p:grpSpPr>
        <p:pic>
          <p:nvPicPr>
            <p:cNvPr id="7" name="Picture 6" descr="Diagram, schematic&#10;&#10;Description automatically generated">
              <a:extLst>
                <a:ext uri="{FF2B5EF4-FFF2-40B4-BE49-F238E27FC236}">
                  <a16:creationId xmlns:a16="http://schemas.microsoft.com/office/drawing/2014/main" id="{265358E0-B3A3-1C1F-85A9-7E0FBB8895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623" y="1876801"/>
              <a:ext cx="3510142" cy="2156603"/>
            </a:xfrm>
            <a:prstGeom prst="rect">
              <a:avLst/>
            </a:prstGeom>
          </p:spPr>
        </p:pic>
        <p:sp>
          <p:nvSpPr>
            <p:cNvPr id="8" name="TextBox 7">
              <a:extLst>
                <a:ext uri="{FF2B5EF4-FFF2-40B4-BE49-F238E27FC236}">
                  <a16:creationId xmlns:a16="http://schemas.microsoft.com/office/drawing/2014/main" id="{2C7FFF36-60F1-D3A7-3B2F-3413F7A1A242}"/>
                </a:ext>
              </a:extLst>
            </p:cNvPr>
            <p:cNvSpPr txBox="1"/>
            <p:nvPr/>
          </p:nvSpPr>
          <p:spPr>
            <a:xfrm>
              <a:off x="1313605" y="2698395"/>
              <a:ext cx="596638" cy="307777"/>
            </a:xfrm>
            <a:prstGeom prst="rect">
              <a:avLst/>
            </a:prstGeom>
            <a:noFill/>
          </p:spPr>
          <p:txBody>
            <a:bodyPr wrap="none" rtlCol="0">
              <a:spAutoFit/>
            </a:bodyPr>
            <a:lstStyle/>
            <a:p>
              <a:pPr algn="l"/>
              <a:r>
                <a:rPr lang="en-US" sz="1400" dirty="0">
                  <a:solidFill>
                    <a:schemeClr val="accent6">
                      <a:lumMod val="75000"/>
                    </a:schemeClr>
                  </a:solidFill>
                </a:rPr>
                <a:t>I Mux</a:t>
              </a:r>
            </a:p>
          </p:txBody>
        </p:sp>
        <p:sp>
          <p:nvSpPr>
            <p:cNvPr id="9" name="TextBox 8">
              <a:extLst>
                <a:ext uri="{FF2B5EF4-FFF2-40B4-BE49-F238E27FC236}">
                  <a16:creationId xmlns:a16="http://schemas.microsoft.com/office/drawing/2014/main" id="{04841E95-0DCF-86D7-B479-C48B3BBADE18}"/>
                </a:ext>
              </a:extLst>
            </p:cNvPr>
            <p:cNvSpPr txBox="1"/>
            <p:nvPr/>
          </p:nvSpPr>
          <p:spPr>
            <a:xfrm>
              <a:off x="2519948" y="2738564"/>
              <a:ext cx="654346" cy="307777"/>
            </a:xfrm>
            <a:prstGeom prst="rect">
              <a:avLst/>
            </a:prstGeom>
            <a:noFill/>
          </p:spPr>
          <p:txBody>
            <a:bodyPr wrap="none" rtlCol="0">
              <a:spAutoFit/>
            </a:bodyPr>
            <a:lstStyle/>
            <a:p>
              <a:pPr algn="l"/>
              <a:r>
                <a:rPr lang="en-US" sz="1400" dirty="0">
                  <a:solidFill>
                    <a:schemeClr val="accent6">
                      <a:lumMod val="75000"/>
                    </a:schemeClr>
                  </a:solidFill>
                </a:rPr>
                <a:t>V Mux</a:t>
              </a:r>
            </a:p>
          </p:txBody>
        </p:sp>
      </p:grpSp>
      <p:pic>
        <p:nvPicPr>
          <p:cNvPr id="10" name="Picture 9">
            <a:extLst>
              <a:ext uri="{FF2B5EF4-FFF2-40B4-BE49-F238E27FC236}">
                <a16:creationId xmlns:a16="http://schemas.microsoft.com/office/drawing/2014/main" id="{D9613516-506D-90D9-D68C-CF9212DF4E51}"/>
              </a:ext>
            </a:extLst>
          </p:cNvPr>
          <p:cNvPicPr>
            <a:picLocks noChangeAspect="1"/>
          </p:cNvPicPr>
          <p:nvPr/>
        </p:nvPicPr>
        <p:blipFill>
          <a:blip r:embed="rId3"/>
          <a:stretch>
            <a:fillRect/>
          </a:stretch>
        </p:blipFill>
        <p:spPr>
          <a:xfrm>
            <a:off x="9322362" y="4184370"/>
            <a:ext cx="2627071" cy="2619593"/>
          </a:xfrm>
          <a:prstGeom prst="rect">
            <a:avLst/>
          </a:prstGeom>
        </p:spPr>
      </p:pic>
      <p:pic>
        <p:nvPicPr>
          <p:cNvPr id="11" name="Picture 10">
            <a:extLst>
              <a:ext uri="{FF2B5EF4-FFF2-40B4-BE49-F238E27FC236}">
                <a16:creationId xmlns:a16="http://schemas.microsoft.com/office/drawing/2014/main" id="{0941F093-7AEA-CF65-74FC-29D2131E9E9B}"/>
              </a:ext>
            </a:extLst>
          </p:cNvPr>
          <p:cNvPicPr>
            <a:picLocks noChangeAspect="1"/>
          </p:cNvPicPr>
          <p:nvPr/>
        </p:nvPicPr>
        <p:blipFill>
          <a:blip r:embed="rId4"/>
          <a:stretch>
            <a:fillRect/>
          </a:stretch>
        </p:blipFill>
        <p:spPr>
          <a:xfrm>
            <a:off x="9182813" y="1423603"/>
            <a:ext cx="2766620" cy="2710367"/>
          </a:xfrm>
          <a:prstGeom prst="rect">
            <a:avLst/>
          </a:prstGeom>
        </p:spPr>
      </p:pic>
      <p:pic>
        <p:nvPicPr>
          <p:cNvPr id="12" name="Picture 11">
            <a:extLst>
              <a:ext uri="{FF2B5EF4-FFF2-40B4-BE49-F238E27FC236}">
                <a16:creationId xmlns:a16="http://schemas.microsoft.com/office/drawing/2014/main" id="{555A360A-9383-A46C-FDAE-6573C0063880}"/>
              </a:ext>
            </a:extLst>
          </p:cNvPr>
          <p:cNvPicPr>
            <a:picLocks noChangeAspect="1"/>
          </p:cNvPicPr>
          <p:nvPr/>
        </p:nvPicPr>
        <p:blipFill rotWithShape="1">
          <a:blip r:embed="rId5"/>
          <a:srcRect t="11100"/>
          <a:stretch/>
        </p:blipFill>
        <p:spPr>
          <a:xfrm>
            <a:off x="5645261" y="1804983"/>
            <a:ext cx="2845890" cy="2112110"/>
          </a:xfrm>
          <a:prstGeom prst="rect">
            <a:avLst/>
          </a:prstGeom>
        </p:spPr>
      </p:pic>
      <p:pic>
        <p:nvPicPr>
          <p:cNvPr id="13" name="Picture 12">
            <a:extLst>
              <a:ext uri="{FF2B5EF4-FFF2-40B4-BE49-F238E27FC236}">
                <a16:creationId xmlns:a16="http://schemas.microsoft.com/office/drawing/2014/main" id="{A4EDDC3E-1DDE-31A0-0BB2-EC8AFE96CE5F}"/>
              </a:ext>
            </a:extLst>
          </p:cNvPr>
          <p:cNvPicPr>
            <a:picLocks noChangeAspect="1"/>
          </p:cNvPicPr>
          <p:nvPr/>
        </p:nvPicPr>
        <p:blipFill>
          <a:blip r:embed="rId6"/>
          <a:stretch>
            <a:fillRect/>
          </a:stretch>
        </p:blipFill>
        <p:spPr>
          <a:xfrm>
            <a:off x="5609114" y="4039416"/>
            <a:ext cx="2997090" cy="2384781"/>
          </a:xfrm>
          <a:prstGeom prst="rect">
            <a:avLst/>
          </a:prstGeom>
        </p:spPr>
      </p:pic>
    </p:spTree>
    <p:extLst>
      <p:ext uri="{BB962C8B-B14F-4D97-AF65-F5344CB8AC3E}">
        <p14:creationId xmlns:p14="http://schemas.microsoft.com/office/powerpoint/2010/main" val="1696475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BABCD-6DE9-4004-EFCD-31D72782A26A}"/>
              </a:ext>
            </a:extLst>
          </p:cNvPr>
          <p:cNvSpPr>
            <a:spLocks noGrp="1"/>
          </p:cNvSpPr>
          <p:nvPr>
            <p:ph type="title"/>
          </p:nvPr>
        </p:nvSpPr>
        <p:spPr>
          <a:xfrm>
            <a:off x="1797570" y="0"/>
            <a:ext cx="7713688" cy="624226"/>
          </a:xfrm>
        </p:spPr>
        <p:txBody>
          <a:bodyPr/>
          <a:lstStyle/>
          <a:p>
            <a:pPr algn="ctr"/>
            <a:r>
              <a:rPr lang="en-US" sz="2800" b="1" i="1" dirty="0">
                <a:solidFill>
                  <a:schemeClr val="accent1">
                    <a:lumMod val="75000"/>
                  </a:schemeClr>
                </a:solidFill>
                <a:latin typeface="Calibri" panose="020F0502020204030204" pitchFamily="34" charset="0"/>
                <a:cs typeface="Calibri" panose="020F0502020204030204" pitchFamily="34" charset="0"/>
              </a:rPr>
              <a:t>Test and debugging features: Self Trigger</a:t>
            </a:r>
            <a:endParaRPr lang="en-FR" sz="2800" b="1" i="1" dirty="0">
              <a:solidFill>
                <a:schemeClr val="accent1">
                  <a:lumMod val="75000"/>
                </a:schemeClr>
              </a:solidFill>
              <a:latin typeface="Calibri" panose="020F0502020204030204"/>
            </a:endParaRPr>
          </a:p>
        </p:txBody>
      </p:sp>
      <p:sp>
        <p:nvSpPr>
          <p:cNvPr id="4" name="Footer Placeholder 3">
            <a:extLst>
              <a:ext uri="{FF2B5EF4-FFF2-40B4-BE49-F238E27FC236}">
                <a16:creationId xmlns:a16="http://schemas.microsoft.com/office/drawing/2014/main" id="{D25D83CF-F6D3-3364-389A-D44FEE613FE2}"/>
              </a:ext>
            </a:extLst>
          </p:cNvPr>
          <p:cNvSpPr>
            <a:spLocks noGrp="1"/>
          </p:cNvSpPr>
          <p:nvPr>
            <p:ph type="ftr" sz="quarter" idx="11"/>
          </p:nvPr>
        </p:nvSpPr>
        <p:spPr>
          <a:xfrm>
            <a:off x="0" y="6492874"/>
            <a:ext cx="8153400" cy="365125"/>
          </a:xfrm>
        </p:spPr>
        <p:txBody>
          <a:bodyPr/>
          <a:lstStyle/>
          <a:p>
            <a:pPr algn="l"/>
            <a:r>
              <a:rPr lang="en-GB" dirty="0"/>
              <a:t>PSD13, Oxford Sept. 3-8, 2023                             </a:t>
            </a:r>
            <a:r>
              <a:rPr lang="en-GB" dirty="0" err="1"/>
              <a:t>F.Loddo</a:t>
            </a:r>
            <a:r>
              <a:rPr lang="en-GB" dirty="0"/>
              <a:t> INFN-Bari</a:t>
            </a:r>
          </a:p>
        </p:txBody>
      </p:sp>
      <p:sp>
        <p:nvSpPr>
          <p:cNvPr id="5" name="Slide Number Placeholder 4">
            <a:extLst>
              <a:ext uri="{FF2B5EF4-FFF2-40B4-BE49-F238E27FC236}">
                <a16:creationId xmlns:a16="http://schemas.microsoft.com/office/drawing/2014/main" id="{39441B85-B362-BC8F-3760-7B717B0655D1}"/>
              </a:ext>
            </a:extLst>
          </p:cNvPr>
          <p:cNvSpPr>
            <a:spLocks noGrp="1"/>
          </p:cNvSpPr>
          <p:nvPr>
            <p:ph type="sldNum" sz="quarter" idx="12"/>
          </p:nvPr>
        </p:nvSpPr>
        <p:spPr>
          <a:xfrm>
            <a:off x="9448800" y="6492875"/>
            <a:ext cx="2743200" cy="365125"/>
          </a:xfrm>
        </p:spPr>
        <p:txBody>
          <a:bodyPr/>
          <a:lstStyle/>
          <a:p>
            <a:fld id="{17C1D577-B16F-47D8-AA3E-456F66A1EA45}" type="slidenum">
              <a:rPr lang="en-GB" smtClean="0"/>
              <a:t>24</a:t>
            </a:fld>
            <a:endParaRPr lang="en-GB"/>
          </a:p>
        </p:txBody>
      </p:sp>
      <p:sp>
        <p:nvSpPr>
          <p:cNvPr id="44" name="TextBox 43">
            <a:extLst>
              <a:ext uri="{FF2B5EF4-FFF2-40B4-BE49-F238E27FC236}">
                <a16:creationId xmlns:a16="http://schemas.microsoft.com/office/drawing/2014/main" id="{A7A60006-0009-025F-8A64-9D83C49DBBF1}"/>
              </a:ext>
            </a:extLst>
          </p:cNvPr>
          <p:cNvSpPr txBox="1"/>
          <p:nvPr/>
        </p:nvSpPr>
        <p:spPr>
          <a:xfrm>
            <a:off x="1254466" y="1506010"/>
            <a:ext cx="944628" cy="254777"/>
          </a:xfrm>
          <a:prstGeom prst="rect">
            <a:avLst/>
          </a:prstGeom>
          <a:solidFill>
            <a:schemeClr val="bg1"/>
          </a:solidFill>
        </p:spPr>
        <p:txBody>
          <a:bodyPr wrap="square" rtlCol="0">
            <a:spAutoFit/>
          </a:bodyPr>
          <a:lstStyle/>
          <a:p>
            <a:endParaRPr lang="en-GB" dirty="0"/>
          </a:p>
        </p:txBody>
      </p:sp>
      <p:pic>
        <p:nvPicPr>
          <p:cNvPr id="3" name="Picture 2" descr="Diagram, engineering drawing&#10;&#10;Description automatically generated">
            <a:extLst>
              <a:ext uri="{FF2B5EF4-FFF2-40B4-BE49-F238E27FC236}">
                <a16:creationId xmlns:a16="http://schemas.microsoft.com/office/drawing/2014/main" id="{0677DA74-1B77-5042-71ED-239A4154AB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0617" y="2498269"/>
            <a:ext cx="4037839" cy="4359730"/>
          </a:xfrm>
          <a:prstGeom prst="rect">
            <a:avLst/>
          </a:prstGeom>
        </p:spPr>
      </p:pic>
      <p:pic>
        <p:nvPicPr>
          <p:cNvPr id="6" name="Picture 5" descr="Chart, scatter chart&#10;&#10;Description automatically generated">
            <a:extLst>
              <a:ext uri="{FF2B5EF4-FFF2-40B4-BE49-F238E27FC236}">
                <a16:creationId xmlns:a16="http://schemas.microsoft.com/office/drawing/2014/main" id="{6BAC745E-5BAA-BD83-D659-67A101952D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7065" y="730249"/>
            <a:ext cx="1957835" cy="1749025"/>
          </a:xfrm>
          <a:prstGeom prst="rect">
            <a:avLst/>
          </a:prstGeom>
        </p:spPr>
      </p:pic>
      <p:sp>
        <p:nvSpPr>
          <p:cNvPr id="7" name="TextBox 6">
            <a:extLst>
              <a:ext uri="{FF2B5EF4-FFF2-40B4-BE49-F238E27FC236}">
                <a16:creationId xmlns:a16="http://schemas.microsoft.com/office/drawing/2014/main" id="{1DE464FE-CB5F-8A0E-4CAB-16996C543C0F}"/>
              </a:ext>
            </a:extLst>
          </p:cNvPr>
          <p:cNvSpPr txBox="1"/>
          <p:nvPr/>
        </p:nvSpPr>
        <p:spPr>
          <a:xfrm>
            <a:off x="3130524" y="1365288"/>
            <a:ext cx="8997343" cy="1323439"/>
          </a:xfrm>
          <a:prstGeom prst="rect">
            <a:avLst/>
          </a:prstGeom>
          <a:noFill/>
        </p:spPr>
        <p:txBody>
          <a:bodyPr wrap="square" rtlCol="0">
            <a:spAutoFit/>
          </a:bodyPr>
          <a:lstStyle/>
          <a:p>
            <a:pPr marL="285750" indent="-285750" algn="l">
              <a:buFont typeface="Arial" panose="020B0604020202020204" pitchFamily="34" charset="0"/>
              <a:buChar char="•"/>
            </a:pPr>
            <a:r>
              <a:rPr lang="en-US" sz="1600" dirty="0"/>
              <a:t>Flexible auto trigger function, based on a Hit-OR network from the pixel array</a:t>
            </a:r>
          </a:p>
          <a:p>
            <a:pPr marL="285750" indent="-285750" algn="l">
              <a:buFont typeface="Arial" panose="020B0604020202020204" pitchFamily="34" charset="0"/>
              <a:buChar char="•"/>
            </a:pPr>
            <a:r>
              <a:rPr lang="en-US" sz="1600" dirty="0"/>
              <a:t>Hit-OR network consists of 4 OR lanes per Core Column, with a mapping such that neighbor pixels are mapped on different lines</a:t>
            </a:r>
          </a:p>
          <a:p>
            <a:pPr marL="285750" indent="-285750" algn="l">
              <a:buFont typeface="Arial" panose="020B0604020202020204" pitchFamily="34" charset="0"/>
              <a:buChar char="•"/>
            </a:pPr>
            <a:r>
              <a:rPr lang="en-US" sz="1600" dirty="0"/>
              <a:t>At the end of Core Column, the 4 lanes are combined to build the global Hit-OR with programmable patterns</a:t>
            </a:r>
          </a:p>
        </p:txBody>
      </p:sp>
      <p:pic>
        <p:nvPicPr>
          <p:cNvPr id="8" name="Picture 7">
            <a:extLst>
              <a:ext uri="{FF2B5EF4-FFF2-40B4-BE49-F238E27FC236}">
                <a16:creationId xmlns:a16="http://schemas.microsoft.com/office/drawing/2014/main" id="{7F92F00C-CDFF-919C-1748-42C44B6E923A}"/>
              </a:ext>
            </a:extLst>
          </p:cNvPr>
          <p:cNvPicPr>
            <a:picLocks noChangeAspect="1"/>
          </p:cNvPicPr>
          <p:nvPr/>
        </p:nvPicPr>
        <p:blipFill>
          <a:blip r:embed="rId4"/>
          <a:stretch>
            <a:fillRect/>
          </a:stretch>
        </p:blipFill>
        <p:spPr>
          <a:xfrm>
            <a:off x="5529036" y="2814647"/>
            <a:ext cx="4277813" cy="3119384"/>
          </a:xfrm>
          <a:prstGeom prst="rect">
            <a:avLst/>
          </a:prstGeom>
        </p:spPr>
      </p:pic>
    </p:spTree>
    <p:extLst>
      <p:ext uri="{BB962C8B-B14F-4D97-AF65-F5344CB8AC3E}">
        <p14:creationId xmlns:p14="http://schemas.microsoft.com/office/powerpoint/2010/main" val="35729833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BABCD-6DE9-4004-EFCD-31D72782A26A}"/>
              </a:ext>
            </a:extLst>
          </p:cNvPr>
          <p:cNvSpPr>
            <a:spLocks noGrp="1"/>
          </p:cNvSpPr>
          <p:nvPr>
            <p:ph type="title"/>
          </p:nvPr>
        </p:nvSpPr>
        <p:spPr>
          <a:xfrm>
            <a:off x="1797570" y="0"/>
            <a:ext cx="7713688" cy="624226"/>
          </a:xfrm>
        </p:spPr>
        <p:txBody>
          <a:bodyPr/>
          <a:lstStyle/>
          <a:p>
            <a:pPr algn="ctr"/>
            <a:r>
              <a:rPr lang="en-US" sz="2800" b="1" i="1" dirty="0">
                <a:solidFill>
                  <a:schemeClr val="accent1">
                    <a:lumMod val="75000"/>
                  </a:schemeClr>
                </a:solidFill>
                <a:latin typeface="Calibri" panose="020F0502020204030204" pitchFamily="34" charset="0"/>
                <a:cs typeface="Calibri" panose="020F0502020204030204" pitchFamily="34" charset="0"/>
              </a:rPr>
              <a:t>Precision </a:t>
            </a:r>
            <a:r>
              <a:rPr lang="en-US" sz="2800" b="1" i="1" dirty="0" err="1">
                <a:solidFill>
                  <a:schemeClr val="accent1">
                    <a:lumMod val="75000"/>
                  </a:schemeClr>
                </a:solidFill>
                <a:latin typeface="Calibri" panose="020F0502020204030204" pitchFamily="34" charset="0"/>
                <a:cs typeface="Calibri" panose="020F0502020204030204" pitchFamily="34" charset="0"/>
              </a:rPr>
              <a:t>ToT</a:t>
            </a:r>
            <a:r>
              <a:rPr lang="en-US" sz="2800" b="1" i="1" dirty="0">
                <a:solidFill>
                  <a:schemeClr val="accent1">
                    <a:lumMod val="75000"/>
                  </a:schemeClr>
                </a:solidFill>
                <a:latin typeface="Calibri" panose="020F0502020204030204" pitchFamily="34" charset="0"/>
                <a:cs typeface="Calibri" panose="020F0502020204030204" pitchFamily="34" charset="0"/>
              </a:rPr>
              <a:t> and </a:t>
            </a:r>
            <a:r>
              <a:rPr lang="en-US" sz="2800" b="1" i="1" dirty="0" err="1">
                <a:solidFill>
                  <a:schemeClr val="accent1">
                    <a:lumMod val="75000"/>
                  </a:schemeClr>
                </a:solidFill>
                <a:latin typeface="Calibri" panose="020F0502020204030204" pitchFamily="34" charset="0"/>
                <a:cs typeface="Calibri" panose="020F0502020204030204" pitchFamily="34" charset="0"/>
              </a:rPr>
              <a:t>ToA</a:t>
            </a:r>
            <a:endParaRPr lang="en-FR" sz="2800" b="1" i="1" dirty="0">
              <a:solidFill>
                <a:schemeClr val="accent1">
                  <a:lumMod val="75000"/>
                </a:schemeClr>
              </a:solidFill>
              <a:latin typeface="Calibri" panose="020F0502020204030204"/>
            </a:endParaRPr>
          </a:p>
        </p:txBody>
      </p:sp>
      <p:sp>
        <p:nvSpPr>
          <p:cNvPr id="4" name="Footer Placeholder 3">
            <a:extLst>
              <a:ext uri="{FF2B5EF4-FFF2-40B4-BE49-F238E27FC236}">
                <a16:creationId xmlns:a16="http://schemas.microsoft.com/office/drawing/2014/main" id="{D25D83CF-F6D3-3364-389A-D44FEE613FE2}"/>
              </a:ext>
            </a:extLst>
          </p:cNvPr>
          <p:cNvSpPr>
            <a:spLocks noGrp="1"/>
          </p:cNvSpPr>
          <p:nvPr>
            <p:ph type="ftr" sz="quarter" idx="11"/>
          </p:nvPr>
        </p:nvSpPr>
        <p:spPr>
          <a:xfrm>
            <a:off x="0" y="6492874"/>
            <a:ext cx="8153400" cy="365125"/>
          </a:xfrm>
        </p:spPr>
        <p:txBody>
          <a:bodyPr/>
          <a:lstStyle/>
          <a:p>
            <a:pPr algn="l"/>
            <a:r>
              <a:rPr lang="en-GB" dirty="0"/>
              <a:t>PSD13, Oxford Sept. 3-8, 2023                             </a:t>
            </a:r>
            <a:r>
              <a:rPr lang="en-GB" dirty="0" err="1"/>
              <a:t>F.Loddo</a:t>
            </a:r>
            <a:r>
              <a:rPr lang="en-GB" dirty="0"/>
              <a:t> INFN-Bari</a:t>
            </a:r>
          </a:p>
        </p:txBody>
      </p:sp>
      <p:sp>
        <p:nvSpPr>
          <p:cNvPr id="5" name="Slide Number Placeholder 4">
            <a:extLst>
              <a:ext uri="{FF2B5EF4-FFF2-40B4-BE49-F238E27FC236}">
                <a16:creationId xmlns:a16="http://schemas.microsoft.com/office/drawing/2014/main" id="{39441B85-B362-BC8F-3760-7B717B0655D1}"/>
              </a:ext>
            </a:extLst>
          </p:cNvPr>
          <p:cNvSpPr>
            <a:spLocks noGrp="1"/>
          </p:cNvSpPr>
          <p:nvPr>
            <p:ph type="sldNum" sz="quarter" idx="12"/>
          </p:nvPr>
        </p:nvSpPr>
        <p:spPr>
          <a:xfrm>
            <a:off x="9448800" y="6492875"/>
            <a:ext cx="2743200" cy="365125"/>
          </a:xfrm>
        </p:spPr>
        <p:txBody>
          <a:bodyPr/>
          <a:lstStyle/>
          <a:p>
            <a:fld id="{17C1D577-B16F-47D8-AA3E-456F66A1EA45}" type="slidenum">
              <a:rPr lang="en-GB" smtClean="0"/>
              <a:t>25</a:t>
            </a:fld>
            <a:endParaRPr lang="en-GB"/>
          </a:p>
        </p:txBody>
      </p:sp>
      <p:sp>
        <p:nvSpPr>
          <p:cNvPr id="44" name="TextBox 43">
            <a:extLst>
              <a:ext uri="{FF2B5EF4-FFF2-40B4-BE49-F238E27FC236}">
                <a16:creationId xmlns:a16="http://schemas.microsoft.com/office/drawing/2014/main" id="{A7A60006-0009-025F-8A64-9D83C49DBBF1}"/>
              </a:ext>
            </a:extLst>
          </p:cNvPr>
          <p:cNvSpPr txBox="1"/>
          <p:nvPr/>
        </p:nvSpPr>
        <p:spPr>
          <a:xfrm>
            <a:off x="1254466" y="1506010"/>
            <a:ext cx="944628" cy="254777"/>
          </a:xfrm>
          <a:prstGeom prst="rect">
            <a:avLst/>
          </a:prstGeom>
          <a:solidFill>
            <a:schemeClr val="bg1"/>
          </a:solidFill>
        </p:spPr>
        <p:txBody>
          <a:bodyPr wrap="square" rtlCol="0">
            <a:spAutoFit/>
          </a:bodyPr>
          <a:lstStyle/>
          <a:p>
            <a:endParaRPr lang="en-GB" dirty="0"/>
          </a:p>
        </p:txBody>
      </p:sp>
      <p:sp>
        <p:nvSpPr>
          <p:cNvPr id="3" name="TextBox 2">
            <a:extLst>
              <a:ext uri="{FF2B5EF4-FFF2-40B4-BE49-F238E27FC236}">
                <a16:creationId xmlns:a16="http://schemas.microsoft.com/office/drawing/2014/main" id="{6B3A06E6-CEB6-09B4-9D88-56432E8AD04B}"/>
              </a:ext>
            </a:extLst>
          </p:cNvPr>
          <p:cNvSpPr txBox="1"/>
          <p:nvPr/>
        </p:nvSpPr>
        <p:spPr>
          <a:xfrm>
            <a:off x="3785937" y="569907"/>
            <a:ext cx="8197516" cy="2554545"/>
          </a:xfrm>
          <a:prstGeom prst="rect">
            <a:avLst/>
          </a:prstGeom>
          <a:noFill/>
        </p:spPr>
        <p:txBody>
          <a:bodyPr wrap="square" rtlCol="0">
            <a:spAutoFit/>
          </a:bodyPr>
          <a:lstStyle/>
          <a:p>
            <a:pPr marL="285750" indent="-285750" algn="l">
              <a:buFont typeface="Arial" panose="020B0604020202020204" pitchFamily="34" charset="0"/>
              <a:buChar char="•"/>
            </a:pPr>
            <a:r>
              <a:rPr lang="en-US" sz="1600" dirty="0"/>
              <a:t>PTOT module can be used for high resolution </a:t>
            </a:r>
            <a:r>
              <a:rPr lang="en-US" sz="1600" b="1" dirty="0"/>
              <a:t>Time over Threshold </a:t>
            </a:r>
            <a:r>
              <a:rPr lang="en-US" sz="1600" dirty="0"/>
              <a:t>and </a:t>
            </a:r>
            <a:r>
              <a:rPr lang="en-US" sz="1600" b="1" dirty="0"/>
              <a:t>Time of Arrival </a:t>
            </a:r>
            <a:r>
              <a:rPr lang="en-US" sz="1600" dirty="0"/>
              <a:t>measurement of the </a:t>
            </a:r>
            <a:r>
              <a:rPr lang="en-US" sz="1600" dirty="0" err="1"/>
              <a:t>HitOR</a:t>
            </a:r>
            <a:r>
              <a:rPr lang="en-US" sz="1600" dirty="0"/>
              <a:t> lines, using 640 MHz counting clock (1.5625ns resolution)</a:t>
            </a:r>
          </a:p>
          <a:p>
            <a:pPr marL="742950" lvl="1" indent="-285750">
              <a:buFont typeface="Wingdings" panose="05000000000000000000" pitchFamily="2" charset="2"/>
              <a:buChar char="Ø"/>
            </a:pPr>
            <a:r>
              <a:rPr lang="en-US" sz="1600" dirty="0"/>
              <a:t>11-bit </a:t>
            </a:r>
            <a:r>
              <a:rPr lang="en-US" sz="1600" dirty="0" err="1"/>
              <a:t>PToT</a:t>
            </a:r>
            <a:r>
              <a:rPr lang="en-US" sz="1600" dirty="0"/>
              <a:t> counters</a:t>
            </a:r>
          </a:p>
          <a:p>
            <a:pPr marL="742950" lvl="1" indent="-285750">
              <a:buFont typeface="Wingdings" panose="05000000000000000000" pitchFamily="2" charset="2"/>
              <a:buChar char="Ø"/>
            </a:pPr>
            <a:r>
              <a:rPr lang="en-US" sz="1600" dirty="0"/>
              <a:t>5-bit </a:t>
            </a:r>
            <a:r>
              <a:rPr lang="en-US" sz="1600" dirty="0" err="1"/>
              <a:t>PToA</a:t>
            </a:r>
            <a:r>
              <a:rPr lang="en-US" sz="1600" dirty="0"/>
              <a:t> counters, measuring the phase difference from </a:t>
            </a:r>
            <a:r>
              <a:rPr lang="en-US" sz="1600" dirty="0" err="1"/>
              <a:t>HitOr</a:t>
            </a:r>
            <a:r>
              <a:rPr lang="en-US" sz="1600" dirty="0"/>
              <a:t> leading edges and next BX clock rising edge</a:t>
            </a:r>
          </a:p>
          <a:p>
            <a:pPr marL="285750" indent="-285750" algn="l">
              <a:buFont typeface="Arial" panose="020B0604020202020204" pitchFamily="34" charset="0"/>
              <a:buChar char="•"/>
            </a:pPr>
            <a:r>
              <a:rPr lang="en-US" sz="1600" dirty="0"/>
              <a:t>Each Core Column is equipped with a PTOT module. Can be triggered for readout via the normal path, just like a Pixel Core</a:t>
            </a:r>
          </a:p>
          <a:p>
            <a:pPr marL="285750" indent="-285750" algn="l">
              <a:buFont typeface="Arial" panose="020B0604020202020204" pitchFamily="34" charset="0"/>
              <a:buChar char="•"/>
            </a:pPr>
            <a:r>
              <a:rPr lang="en-US" sz="1600" dirty="0"/>
              <a:t>Can be used to make precision measurements of analog front-end, like </a:t>
            </a:r>
            <a:r>
              <a:rPr lang="en-US" sz="1600" u="sng" dirty="0"/>
              <a:t>time walk</a:t>
            </a:r>
            <a:endParaRPr lang="en-US" sz="1600" dirty="0"/>
          </a:p>
          <a:p>
            <a:pPr marL="285750" indent="-285750" algn="l">
              <a:buFont typeface="Arial" panose="020B0604020202020204" pitchFamily="34" charset="0"/>
              <a:buChar char="•"/>
            </a:pPr>
            <a:r>
              <a:rPr lang="en-US" sz="1600" dirty="0"/>
              <a:t>Allows to reconstruct the amplifier output waveform (sort of </a:t>
            </a:r>
            <a:r>
              <a:rPr lang="en-US" sz="1600" u="sng" dirty="0"/>
              <a:t>oscilloscope</a:t>
            </a:r>
            <a:r>
              <a:rPr lang="en-US" sz="1600" dirty="0"/>
              <a:t>)</a:t>
            </a:r>
          </a:p>
          <a:p>
            <a:pPr marL="285750" indent="-285750" algn="l">
              <a:buFont typeface="Arial" panose="020B0604020202020204" pitchFamily="34" charset="0"/>
              <a:buChar char="•"/>
            </a:pPr>
            <a:r>
              <a:rPr lang="en-US" sz="1600" dirty="0"/>
              <a:t>Working in ItkPixv1, bugged in CROCv1, fixed for final chips </a:t>
            </a:r>
          </a:p>
        </p:txBody>
      </p:sp>
      <p:pic>
        <p:nvPicPr>
          <p:cNvPr id="6" name="Picture 5" descr="Diagram, table&#10;&#10;Description automatically generated">
            <a:extLst>
              <a:ext uri="{FF2B5EF4-FFF2-40B4-BE49-F238E27FC236}">
                <a16:creationId xmlns:a16="http://schemas.microsoft.com/office/drawing/2014/main" id="{F252E651-DFBE-83E9-6993-518F4C755585}"/>
              </a:ext>
            </a:extLst>
          </p:cNvPr>
          <p:cNvPicPr>
            <a:picLocks noChangeAspect="1"/>
          </p:cNvPicPr>
          <p:nvPr/>
        </p:nvPicPr>
        <p:blipFill rotWithShape="1">
          <a:blip r:embed="rId2">
            <a:extLst>
              <a:ext uri="{28A0092B-C50C-407E-A947-70E740481C1C}">
                <a14:useLocalDpi xmlns:a14="http://schemas.microsoft.com/office/drawing/2010/main" val="0"/>
              </a:ext>
            </a:extLst>
          </a:blip>
          <a:srcRect l="8907" t="9180" r="8171" b="4207"/>
          <a:stretch/>
        </p:blipFill>
        <p:spPr>
          <a:xfrm>
            <a:off x="208547" y="432677"/>
            <a:ext cx="3577390" cy="2614863"/>
          </a:xfrm>
          <a:prstGeom prst="rect">
            <a:avLst/>
          </a:prstGeom>
        </p:spPr>
      </p:pic>
      <p:sp>
        <p:nvSpPr>
          <p:cNvPr id="7" name="TextBox 6">
            <a:extLst>
              <a:ext uri="{FF2B5EF4-FFF2-40B4-BE49-F238E27FC236}">
                <a16:creationId xmlns:a16="http://schemas.microsoft.com/office/drawing/2014/main" id="{CACF4F1E-B5B8-653C-E640-F256913A6BC0}"/>
              </a:ext>
            </a:extLst>
          </p:cNvPr>
          <p:cNvSpPr txBox="1"/>
          <p:nvPr/>
        </p:nvSpPr>
        <p:spPr>
          <a:xfrm>
            <a:off x="208547" y="5626600"/>
            <a:ext cx="3398944" cy="830997"/>
          </a:xfrm>
          <a:prstGeom prst="rect">
            <a:avLst/>
          </a:prstGeom>
          <a:noFill/>
        </p:spPr>
        <p:txBody>
          <a:bodyPr wrap="none" rtlCol="0">
            <a:spAutoFit/>
          </a:bodyPr>
          <a:lstStyle/>
          <a:p>
            <a:pPr marL="285750" indent="-285750" algn="l">
              <a:buFont typeface="Arial" panose="020B0604020202020204" pitchFamily="34" charset="0"/>
              <a:buChar char="•"/>
            </a:pPr>
            <a:r>
              <a:rPr lang="en-US" sz="1600" dirty="0"/>
              <a:t>Inject fixed calibration pulse</a:t>
            </a:r>
          </a:p>
          <a:p>
            <a:pPr marL="285750" indent="-285750" algn="l">
              <a:buFont typeface="Arial" panose="020B0604020202020204" pitchFamily="34" charset="0"/>
              <a:buChar char="•"/>
            </a:pPr>
            <a:r>
              <a:rPr lang="en-US" sz="1600" dirty="0"/>
              <a:t>Scan the threshold</a:t>
            </a:r>
          </a:p>
          <a:p>
            <a:pPr marL="285750" indent="-285750" algn="l">
              <a:buFont typeface="Arial" panose="020B0604020202020204" pitchFamily="34" charset="0"/>
              <a:buChar char="•"/>
            </a:pPr>
            <a:r>
              <a:rPr lang="en-US" sz="1600" dirty="0"/>
              <a:t>Sample </a:t>
            </a:r>
            <a:r>
              <a:rPr lang="en-US" sz="1600" dirty="0" err="1"/>
              <a:t>PToA</a:t>
            </a:r>
            <a:r>
              <a:rPr lang="en-US" sz="1600" dirty="0"/>
              <a:t> and </a:t>
            </a:r>
            <a:r>
              <a:rPr lang="en-US" sz="1600" dirty="0" err="1"/>
              <a:t>PToT</a:t>
            </a:r>
            <a:r>
              <a:rPr lang="en-US" sz="1600" dirty="0"/>
              <a:t> at each step</a:t>
            </a:r>
          </a:p>
        </p:txBody>
      </p:sp>
      <p:grpSp>
        <p:nvGrpSpPr>
          <p:cNvPr id="8" name="Group 7">
            <a:extLst>
              <a:ext uri="{FF2B5EF4-FFF2-40B4-BE49-F238E27FC236}">
                <a16:creationId xmlns:a16="http://schemas.microsoft.com/office/drawing/2014/main" id="{A68E1626-532D-C5C4-1283-EF191E49EAB0}"/>
              </a:ext>
            </a:extLst>
          </p:cNvPr>
          <p:cNvGrpSpPr/>
          <p:nvPr/>
        </p:nvGrpSpPr>
        <p:grpSpPr>
          <a:xfrm>
            <a:off x="112294" y="3188611"/>
            <a:ext cx="4155381" cy="2402711"/>
            <a:chOff x="208547" y="3313577"/>
            <a:chExt cx="3906253" cy="2273904"/>
          </a:xfrm>
        </p:grpSpPr>
        <p:pic>
          <p:nvPicPr>
            <p:cNvPr id="9" name="Picture 8">
              <a:extLst>
                <a:ext uri="{FF2B5EF4-FFF2-40B4-BE49-F238E27FC236}">
                  <a16:creationId xmlns:a16="http://schemas.microsoft.com/office/drawing/2014/main" id="{B2329F5F-FB1D-F6DB-0714-FA1984FE3022}"/>
                </a:ext>
              </a:extLst>
            </p:cNvPr>
            <p:cNvPicPr>
              <a:picLocks noChangeAspect="1"/>
            </p:cNvPicPr>
            <p:nvPr/>
          </p:nvPicPr>
          <p:blipFill rotWithShape="1">
            <a:blip r:embed="rId3"/>
            <a:srcRect t="4533"/>
            <a:stretch/>
          </p:blipFill>
          <p:spPr>
            <a:xfrm>
              <a:off x="208547" y="3390490"/>
              <a:ext cx="3794533" cy="2196991"/>
            </a:xfrm>
            <a:prstGeom prst="rect">
              <a:avLst/>
            </a:prstGeom>
          </p:spPr>
        </p:pic>
        <p:sp>
          <p:nvSpPr>
            <p:cNvPr id="10" name="Rectangle 9">
              <a:extLst>
                <a:ext uri="{FF2B5EF4-FFF2-40B4-BE49-F238E27FC236}">
                  <a16:creationId xmlns:a16="http://schemas.microsoft.com/office/drawing/2014/main" id="{A65543E0-12B2-FE2E-6436-DD071F205C66}"/>
                </a:ext>
              </a:extLst>
            </p:cNvPr>
            <p:cNvSpPr/>
            <p:nvPr/>
          </p:nvSpPr>
          <p:spPr>
            <a:xfrm>
              <a:off x="2065708" y="3313577"/>
              <a:ext cx="1937372" cy="913517"/>
            </a:xfrm>
            <a:prstGeom prst="rect">
              <a:avLst/>
            </a:prstGeom>
            <a:solidFill>
              <a:schemeClr val="bg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Rectangle 10">
              <a:extLst>
                <a:ext uri="{FF2B5EF4-FFF2-40B4-BE49-F238E27FC236}">
                  <a16:creationId xmlns:a16="http://schemas.microsoft.com/office/drawing/2014/main" id="{841DA18B-3F76-1378-967B-76B8C3F9CC80}"/>
                </a:ext>
              </a:extLst>
            </p:cNvPr>
            <p:cNvSpPr/>
            <p:nvPr/>
          </p:nvSpPr>
          <p:spPr>
            <a:xfrm>
              <a:off x="3607491" y="4387481"/>
              <a:ext cx="507309" cy="288793"/>
            </a:xfrm>
            <a:prstGeom prst="rect">
              <a:avLst/>
            </a:prstGeom>
            <a:solidFill>
              <a:schemeClr val="bg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pic>
        <p:nvPicPr>
          <p:cNvPr id="12" name="Picture 11">
            <a:extLst>
              <a:ext uri="{FF2B5EF4-FFF2-40B4-BE49-F238E27FC236}">
                <a16:creationId xmlns:a16="http://schemas.microsoft.com/office/drawing/2014/main" id="{F035ACFE-DFF4-5378-D110-29AAFD28B5AD}"/>
              </a:ext>
            </a:extLst>
          </p:cNvPr>
          <p:cNvPicPr>
            <a:picLocks noChangeAspect="1"/>
          </p:cNvPicPr>
          <p:nvPr/>
        </p:nvPicPr>
        <p:blipFill>
          <a:blip r:embed="rId4"/>
          <a:stretch>
            <a:fillRect/>
          </a:stretch>
        </p:blipFill>
        <p:spPr>
          <a:xfrm>
            <a:off x="3936393" y="3323683"/>
            <a:ext cx="3729314" cy="2918316"/>
          </a:xfrm>
          <a:prstGeom prst="rect">
            <a:avLst/>
          </a:prstGeom>
        </p:spPr>
      </p:pic>
      <p:pic>
        <p:nvPicPr>
          <p:cNvPr id="13" name="Picture 12">
            <a:extLst>
              <a:ext uri="{FF2B5EF4-FFF2-40B4-BE49-F238E27FC236}">
                <a16:creationId xmlns:a16="http://schemas.microsoft.com/office/drawing/2014/main" id="{4BE4C263-ABD9-C354-9FD4-7269558553A8}"/>
              </a:ext>
            </a:extLst>
          </p:cNvPr>
          <p:cNvPicPr>
            <a:picLocks noChangeAspect="1"/>
          </p:cNvPicPr>
          <p:nvPr/>
        </p:nvPicPr>
        <p:blipFill>
          <a:blip r:embed="rId5"/>
          <a:stretch>
            <a:fillRect/>
          </a:stretch>
        </p:blipFill>
        <p:spPr>
          <a:xfrm>
            <a:off x="7883392" y="3323682"/>
            <a:ext cx="4105387" cy="2980317"/>
          </a:xfrm>
          <a:prstGeom prst="rect">
            <a:avLst/>
          </a:prstGeom>
        </p:spPr>
      </p:pic>
    </p:spTree>
    <p:extLst>
      <p:ext uri="{BB962C8B-B14F-4D97-AF65-F5344CB8AC3E}">
        <p14:creationId xmlns:p14="http://schemas.microsoft.com/office/powerpoint/2010/main" val="25099576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BABCD-6DE9-4004-EFCD-31D72782A26A}"/>
              </a:ext>
            </a:extLst>
          </p:cNvPr>
          <p:cNvSpPr>
            <a:spLocks noGrp="1"/>
          </p:cNvSpPr>
          <p:nvPr>
            <p:ph type="title"/>
          </p:nvPr>
        </p:nvSpPr>
        <p:spPr>
          <a:xfrm>
            <a:off x="1797570" y="0"/>
            <a:ext cx="7713688" cy="624226"/>
          </a:xfrm>
        </p:spPr>
        <p:txBody>
          <a:bodyPr/>
          <a:lstStyle/>
          <a:p>
            <a:pPr algn="ctr"/>
            <a:r>
              <a:rPr lang="en-US" sz="2800" b="1" i="1" dirty="0">
                <a:solidFill>
                  <a:schemeClr val="accent1">
                    <a:lumMod val="75000"/>
                  </a:schemeClr>
                </a:solidFill>
                <a:latin typeface="Calibri" panose="020F0502020204030204" pitchFamily="34" charset="0"/>
                <a:cs typeface="Calibri" panose="020F0502020204030204" pitchFamily="34" charset="0"/>
              </a:rPr>
              <a:t>Clock and reset strategy</a:t>
            </a:r>
            <a:endParaRPr lang="en-GB" b="1" dirty="0"/>
          </a:p>
        </p:txBody>
      </p:sp>
      <p:sp>
        <p:nvSpPr>
          <p:cNvPr id="4" name="Footer Placeholder 3">
            <a:extLst>
              <a:ext uri="{FF2B5EF4-FFF2-40B4-BE49-F238E27FC236}">
                <a16:creationId xmlns:a16="http://schemas.microsoft.com/office/drawing/2014/main" id="{D25D83CF-F6D3-3364-389A-D44FEE613FE2}"/>
              </a:ext>
            </a:extLst>
          </p:cNvPr>
          <p:cNvSpPr>
            <a:spLocks noGrp="1"/>
          </p:cNvSpPr>
          <p:nvPr>
            <p:ph type="ftr" sz="quarter" idx="11"/>
          </p:nvPr>
        </p:nvSpPr>
        <p:spPr>
          <a:xfrm>
            <a:off x="0" y="6492874"/>
            <a:ext cx="8153400" cy="365125"/>
          </a:xfrm>
        </p:spPr>
        <p:txBody>
          <a:bodyPr/>
          <a:lstStyle/>
          <a:p>
            <a:pPr algn="l"/>
            <a:r>
              <a:rPr lang="en-GB" dirty="0"/>
              <a:t>PSD13, Oxford Sept. 3-8, 2023                             </a:t>
            </a:r>
            <a:r>
              <a:rPr lang="en-GB" dirty="0" err="1"/>
              <a:t>F.Loddo</a:t>
            </a:r>
            <a:r>
              <a:rPr lang="en-GB" dirty="0"/>
              <a:t> INFN-Bari</a:t>
            </a:r>
          </a:p>
        </p:txBody>
      </p:sp>
      <p:sp>
        <p:nvSpPr>
          <p:cNvPr id="5" name="Slide Number Placeholder 4">
            <a:extLst>
              <a:ext uri="{FF2B5EF4-FFF2-40B4-BE49-F238E27FC236}">
                <a16:creationId xmlns:a16="http://schemas.microsoft.com/office/drawing/2014/main" id="{39441B85-B362-BC8F-3760-7B717B0655D1}"/>
              </a:ext>
            </a:extLst>
          </p:cNvPr>
          <p:cNvSpPr>
            <a:spLocks noGrp="1"/>
          </p:cNvSpPr>
          <p:nvPr>
            <p:ph type="sldNum" sz="quarter" idx="12"/>
          </p:nvPr>
        </p:nvSpPr>
        <p:spPr>
          <a:xfrm>
            <a:off x="9448800" y="6492875"/>
            <a:ext cx="2743200" cy="365125"/>
          </a:xfrm>
        </p:spPr>
        <p:txBody>
          <a:bodyPr/>
          <a:lstStyle/>
          <a:p>
            <a:fld id="{17C1D577-B16F-47D8-AA3E-456F66A1EA45}" type="slidenum">
              <a:rPr lang="en-GB" smtClean="0"/>
              <a:t>26</a:t>
            </a:fld>
            <a:endParaRPr lang="en-GB"/>
          </a:p>
        </p:txBody>
      </p:sp>
      <p:pic>
        <p:nvPicPr>
          <p:cNvPr id="15" name="Picture 14">
            <a:extLst>
              <a:ext uri="{FF2B5EF4-FFF2-40B4-BE49-F238E27FC236}">
                <a16:creationId xmlns:a16="http://schemas.microsoft.com/office/drawing/2014/main" id="{4B0A642F-365C-A089-9A29-0E71852EE73C}"/>
              </a:ext>
            </a:extLst>
          </p:cNvPr>
          <p:cNvPicPr>
            <a:picLocks noChangeAspect="1"/>
          </p:cNvPicPr>
          <p:nvPr/>
        </p:nvPicPr>
        <p:blipFill>
          <a:blip r:embed="rId2"/>
          <a:stretch>
            <a:fillRect/>
          </a:stretch>
        </p:blipFill>
        <p:spPr>
          <a:xfrm>
            <a:off x="210972" y="528991"/>
            <a:ext cx="7107759" cy="5500952"/>
          </a:xfrm>
          <a:prstGeom prst="rect">
            <a:avLst/>
          </a:prstGeom>
        </p:spPr>
      </p:pic>
      <p:pic>
        <p:nvPicPr>
          <p:cNvPr id="17" name="Picture 16">
            <a:extLst>
              <a:ext uri="{FF2B5EF4-FFF2-40B4-BE49-F238E27FC236}">
                <a16:creationId xmlns:a16="http://schemas.microsoft.com/office/drawing/2014/main" id="{6607F974-0A98-C60E-37A2-E601E8F797E1}"/>
              </a:ext>
            </a:extLst>
          </p:cNvPr>
          <p:cNvPicPr>
            <a:picLocks noChangeAspect="1"/>
          </p:cNvPicPr>
          <p:nvPr/>
        </p:nvPicPr>
        <p:blipFill>
          <a:blip r:embed="rId3"/>
          <a:stretch>
            <a:fillRect/>
          </a:stretch>
        </p:blipFill>
        <p:spPr>
          <a:xfrm>
            <a:off x="7766006" y="543578"/>
            <a:ext cx="3840728" cy="6029943"/>
          </a:xfrm>
          <a:prstGeom prst="rect">
            <a:avLst/>
          </a:prstGeom>
        </p:spPr>
      </p:pic>
    </p:spTree>
    <p:extLst>
      <p:ext uri="{BB962C8B-B14F-4D97-AF65-F5344CB8AC3E}">
        <p14:creationId xmlns:p14="http://schemas.microsoft.com/office/powerpoint/2010/main" val="11024164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BABCD-6DE9-4004-EFCD-31D72782A26A}"/>
              </a:ext>
            </a:extLst>
          </p:cNvPr>
          <p:cNvSpPr>
            <a:spLocks noGrp="1"/>
          </p:cNvSpPr>
          <p:nvPr>
            <p:ph type="title"/>
          </p:nvPr>
        </p:nvSpPr>
        <p:spPr>
          <a:xfrm>
            <a:off x="1797570" y="0"/>
            <a:ext cx="7713688" cy="624226"/>
          </a:xfrm>
        </p:spPr>
        <p:txBody>
          <a:bodyPr/>
          <a:lstStyle/>
          <a:p>
            <a:pPr algn="ctr"/>
            <a:r>
              <a:rPr lang="en-US" sz="2800" b="1" i="1" dirty="0">
                <a:solidFill>
                  <a:schemeClr val="accent1">
                    <a:lumMod val="75000"/>
                  </a:schemeClr>
                </a:solidFill>
                <a:latin typeface="Calibri" panose="020F0502020204030204" pitchFamily="34" charset="0"/>
                <a:cs typeface="Calibri" panose="020F0502020204030204" pitchFamily="34" charset="0"/>
              </a:rPr>
              <a:t>Data reduction and debug options</a:t>
            </a:r>
            <a:endParaRPr lang="en-GB" b="1" dirty="0"/>
          </a:p>
        </p:txBody>
      </p:sp>
      <p:sp>
        <p:nvSpPr>
          <p:cNvPr id="4" name="Footer Placeholder 3">
            <a:extLst>
              <a:ext uri="{FF2B5EF4-FFF2-40B4-BE49-F238E27FC236}">
                <a16:creationId xmlns:a16="http://schemas.microsoft.com/office/drawing/2014/main" id="{D25D83CF-F6D3-3364-389A-D44FEE613FE2}"/>
              </a:ext>
            </a:extLst>
          </p:cNvPr>
          <p:cNvSpPr>
            <a:spLocks noGrp="1"/>
          </p:cNvSpPr>
          <p:nvPr>
            <p:ph type="ftr" sz="quarter" idx="11"/>
          </p:nvPr>
        </p:nvSpPr>
        <p:spPr>
          <a:xfrm>
            <a:off x="0" y="6492874"/>
            <a:ext cx="8153400" cy="365125"/>
          </a:xfrm>
        </p:spPr>
        <p:txBody>
          <a:bodyPr/>
          <a:lstStyle/>
          <a:p>
            <a:pPr algn="l"/>
            <a:r>
              <a:rPr lang="en-GB" dirty="0"/>
              <a:t>PSD13, Oxford Sept. 3-8, 2023                             </a:t>
            </a:r>
            <a:r>
              <a:rPr lang="en-GB" dirty="0" err="1"/>
              <a:t>F.Loddo</a:t>
            </a:r>
            <a:r>
              <a:rPr lang="en-GB" dirty="0"/>
              <a:t> INFN-Bari</a:t>
            </a:r>
          </a:p>
        </p:txBody>
      </p:sp>
      <p:sp>
        <p:nvSpPr>
          <p:cNvPr id="5" name="Slide Number Placeholder 4">
            <a:extLst>
              <a:ext uri="{FF2B5EF4-FFF2-40B4-BE49-F238E27FC236}">
                <a16:creationId xmlns:a16="http://schemas.microsoft.com/office/drawing/2014/main" id="{39441B85-B362-BC8F-3760-7B717B0655D1}"/>
              </a:ext>
            </a:extLst>
          </p:cNvPr>
          <p:cNvSpPr>
            <a:spLocks noGrp="1"/>
          </p:cNvSpPr>
          <p:nvPr>
            <p:ph type="sldNum" sz="quarter" idx="12"/>
          </p:nvPr>
        </p:nvSpPr>
        <p:spPr>
          <a:xfrm>
            <a:off x="9448800" y="6492875"/>
            <a:ext cx="2743200" cy="365125"/>
          </a:xfrm>
        </p:spPr>
        <p:txBody>
          <a:bodyPr/>
          <a:lstStyle/>
          <a:p>
            <a:fld id="{17C1D577-B16F-47D8-AA3E-456F66A1EA45}" type="slidenum">
              <a:rPr lang="en-GB" smtClean="0"/>
              <a:t>27</a:t>
            </a:fld>
            <a:endParaRPr lang="en-GB"/>
          </a:p>
        </p:txBody>
      </p:sp>
      <p:sp>
        <p:nvSpPr>
          <p:cNvPr id="3" name="Content Placeholder 2">
            <a:extLst>
              <a:ext uri="{FF2B5EF4-FFF2-40B4-BE49-F238E27FC236}">
                <a16:creationId xmlns:a16="http://schemas.microsoft.com/office/drawing/2014/main" id="{001CA479-B197-48EC-6506-7C04EAF902CD}"/>
              </a:ext>
            </a:extLst>
          </p:cNvPr>
          <p:cNvSpPr>
            <a:spLocks noGrp="1"/>
          </p:cNvSpPr>
          <p:nvPr>
            <p:ph idx="1"/>
          </p:nvPr>
        </p:nvSpPr>
        <p:spPr>
          <a:xfrm>
            <a:off x="242746" y="1054530"/>
            <a:ext cx="8799426" cy="4946746"/>
          </a:xfrm>
        </p:spPr>
        <p:txBody>
          <a:bodyPr>
            <a:normAutofit/>
          </a:bodyPr>
          <a:lstStyle/>
          <a:p>
            <a:pPr marL="0" indent="0">
              <a:spcBef>
                <a:spcPts val="300"/>
              </a:spcBef>
              <a:spcAft>
                <a:spcPts val="600"/>
              </a:spcAft>
              <a:buNone/>
            </a:pPr>
            <a:r>
              <a:rPr lang="en-GB" sz="1800" dirty="0"/>
              <a:t>There are several ways to </a:t>
            </a:r>
            <a:r>
              <a:rPr lang="en-GB" sz="1800" b="1" dirty="0">
                <a:solidFill>
                  <a:srgbClr val="0432FF"/>
                </a:solidFill>
              </a:rPr>
              <a:t>reduce</a:t>
            </a:r>
            <a:r>
              <a:rPr lang="en-GB" sz="1800" dirty="0"/>
              <a:t> the amount of Physics data by chip configuration:</a:t>
            </a:r>
          </a:p>
          <a:p>
            <a:pPr>
              <a:spcBef>
                <a:spcPts val="300"/>
              </a:spcBef>
            </a:pPr>
            <a:r>
              <a:rPr lang="en-GB" sz="1800" b="1" dirty="0">
                <a:solidFill>
                  <a:srgbClr val="0432FF"/>
                </a:solidFill>
              </a:rPr>
              <a:t>Binary readout: </a:t>
            </a:r>
            <a:r>
              <a:rPr lang="en-GB" sz="1800" dirty="0"/>
              <a:t>leave out the </a:t>
            </a:r>
            <a:r>
              <a:rPr lang="en-GB" sz="1800" dirty="0" err="1"/>
              <a:t>ToT</a:t>
            </a:r>
            <a:r>
              <a:rPr lang="en-GB" sz="1800" dirty="0"/>
              <a:t> bits, ~25% bandwidth saved</a:t>
            </a:r>
          </a:p>
          <a:p>
            <a:pPr>
              <a:spcBef>
                <a:spcPts val="300"/>
              </a:spcBef>
            </a:pPr>
            <a:r>
              <a:rPr lang="en-GB" sz="1800" b="1" dirty="0">
                <a:solidFill>
                  <a:srgbClr val="0432FF"/>
                </a:solidFill>
              </a:rPr>
              <a:t>Event truncation: </a:t>
            </a:r>
            <a:r>
              <a:rPr lang="en-GB" sz="1800" dirty="0"/>
              <a:t>for each Core Column, if the size of the event is over a threshold, trim it</a:t>
            </a:r>
          </a:p>
          <a:p>
            <a:pPr>
              <a:spcBef>
                <a:spcPts val="300"/>
              </a:spcBef>
            </a:pPr>
            <a:r>
              <a:rPr lang="en-GB" sz="1800" b="1" dirty="0">
                <a:solidFill>
                  <a:srgbClr val="0432FF"/>
                </a:solidFill>
              </a:rPr>
              <a:t>Timeout truncation: </a:t>
            </a:r>
            <a:r>
              <a:rPr lang="en-GB" sz="1800" dirty="0"/>
              <a:t>for each event, if it takes too long to read out, trim it using a timeout</a:t>
            </a:r>
          </a:p>
          <a:p>
            <a:pPr>
              <a:spcBef>
                <a:spcPts val="300"/>
              </a:spcBef>
            </a:pPr>
            <a:endParaRPr lang="en-GB" sz="1800" dirty="0"/>
          </a:p>
          <a:p>
            <a:pPr marL="0" indent="0">
              <a:spcBef>
                <a:spcPts val="300"/>
              </a:spcBef>
              <a:buNone/>
            </a:pPr>
            <a:endParaRPr lang="en-GB" sz="1800" b="1" dirty="0"/>
          </a:p>
          <a:p>
            <a:pPr marL="0" indent="0">
              <a:spcBef>
                <a:spcPts val="300"/>
              </a:spcBef>
              <a:buNone/>
            </a:pPr>
            <a:endParaRPr lang="en-GB" sz="1800" dirty="0"/>
          </a:p>
          <a:p>
            <a:pPr marL="0" indent="0">
              <a:spcBef>
                <a:spcPts val="300"/>
              </a:spcBef>
              <a:spcAft>
                <a:spcPts val="600"/>
              </a:spcAft>
              <a:buNone/>
            </a:pPr>
            <a:r>
              <a:rPr lang="en-GB" sz="1800" dirty="0"/>
              <a:t>There are </a:t>
            </a:r>
            <a:r>
              <a:rPr lang="en-GB" sz="1800" b="1" dirty="0">
                <a:solidFill>
                  <a:srgbClr val="0432FF"/>
                </a:solidFill>
              </a:rPr>
              <a:t>debug options </a:t>
            </a:r>
            <a:r>
              <a:rPr lang="en-GB" sz="1800" dirty="0"/>
              <a:t>to add information:</a:t>
            </a:r>
          </a:p>
          <a:p>
            <a:pPr>
              <a:spcBef>
                <a:spcPts val="300"/>
              </a:spcBef>
            </a:pPr>
            <a:r>
              <a:rPr lang="en-GB" sz="1800" b="1" dirty="0">
                <a:solidFill>
                  <a:srgbClr val="0432FF"/>
                </a:solidFill>
              </a:rPr>
              <a:t>Raw output: </a:t>
            </a:r>
            <a:r>
              <a:rPr lang="en-GB" sz="1800" dirty="0"/>
              <a:t>output a simple hit map (do not use the Binary Tree compression)</a:t>
            </a:r>
            <a:endParaRPr lang="en-GB" sz="1800" b="1" dirty="0">
              <a:solidFill>
                <a:srgbClr val="0432FF"/>
              </a:solidFill>
            </a:endParaRPr>
          </a:p>
          <a:p>
            <a:pPr>
              <a:spcBef>
                <a:spcPts val="300"/>
              </a:spcBef>
            </a:pPr>
            <a:r>
              <a:rPr lang="en-GB" sz="1800" b="1" dirty="0">
                <a:solidFill>
                  <a:srgbClr val="0432FF"/>
                </a:solidFill>
              </a:rPr>
              <a:t>CRC: </a:t>
            </a:r>
            <a:r>
              <a:rPr lang="en-GB" sz="1800" dirty="0"/>
              <a:t>append a 32-bit Cyclic Redundancy Check to the end of a Stream</a:t>
            </a:r>
          </a:p>
          <a:p>
            <a:pPr>
              <a:spcBef>
                <a:spcPts val="300"/>
              </a:spcBef>
            </a:pPr>
            <a:r>
              <a:rPr lang="en-GB" sz="1800" b="1" dirty="0" err="1">
                <a:solidFill>
                  <a:srgbClr val="0432FF"/>
                </a:solidFill>
              </a:rPr>
              <a:t>BCId</a:t>
            </a:r>
            <a:r>
              <a:rPr lang="en-GB" sz="1800" b="1" dirty="0">
                <a:solidFill>
                  <a:srgbClr val="0432FF"/>
                </a:solidFill>
              </a:rPr>
              <a:t> and Level1 ID: </a:t>
            </a:r>
            <a:r>
              <a:rPr lang="en-GB" sz="1800" dirty="0"/>
              <a:t>add</a:t>
            </a:r>
            <a:r>
              <a:rPr lang="en-GB" sz="1800" dirty="0">
                <a:solidFill>
                  <a:srgbClr val="0432FF"/>
                </a:solidFill>
              </a:rPr>
              <a:t> </a:t>
            </a:r>
            <a:r>
              <a:rPr lang="en-GB" sz="1800" dirty="0"/>
              <a:t>16 bits containing the Bunch Crossing ID, or Level 1 ID, or both.</a:t>
            </a:r>
          </a:p>
          <a:p>
            <a:pPr marL="0" indent="0">
              <a:spcBef>
                <a:spcPts val="300"/>
              </a:spcBef>
              <a:buNone/>
            </a:pPr>
            <a:endParaRPr lang="en-GB" sz="1800" dirty="0">
              <a:solidFill>
                <a:srgbClr val="0432FF"/>
              </a:solidFill>
            </a:endParaRPr>
          </a:p>
          <a:p>
            <a:pPr marL="0" indent="0">
              <a:spcBef>
                <a:spcPts val="300"/>
              </a:spcBef>
              <a:buNone/>
            </a:pPr>
            <a:endParaRPr lang="en-GB" sz="1800" dirty="0"/>
          </a:p>
          <a:p>
            <a:pPr marL="0" indent="0">
              <a:spcBef>
                <a:spcPts val="300"/>
              </a:spcBef>
              <a:buNone/>
            </a:pPr>
            <a:endParaRPr lang="en-GB" sz="1800" dirty="0"/>
          </a:p>
        </p:txBody>
      </p:sp>
      <p:grpSp>
        <p:nvGrpSpPr>
          <p:cNvPr id="6" name="Google Shape;547;p35">
            <a:extLst>
              <a:ext uri="{FF2B5EF4-FFF2-40B4-BE49-F238E27FC236}">
                <a16:creationId xmlns:a16="http://schemas.microsoft.com/office/drawing/2014/main" id="{D9880044-B4E2-0416-17C4-0A96AE360423}"/>
              </a:ext>
            </a:extLst>
          </p:cNvPr>
          <p:cNvGrpSpPr/>
          <p:nvPr/>
        </p:nvGrpSpPr>
        <p:grpSpPr>
          <a:xfrm>
            <a:off x="9122294" y="1488291"/>
            <a:ext cx="2671374" cy="1439448"/>
            <a:chOff x="4114800" y="4648200"/>
            <a:chExt cx="2590800" cy="1295400"/>
          </a:xfrm>
        </p:grpSpPr>
        <p:sp>
          <p:nvSpPr>
            <p:cNvPr id="7" name="Google Shape;548;p35">
              <a:extLst>
                <a:ext uri="{FF2B5EF4-FFF2-40B4-BE49-F238E27FC236}">
                  <a16:creationId xmlns:a16="http://schemas.microsoft.com/office/drawing/2014/main" id="{06E887B5-67FF-DB43-9DBE-C6C63EF2B346}"/>
                </a:ext>
              </a:extLst>
            </p:cNvPr>
            <p:cNvSpPr/>
            <p:nvPr/>
          </p:nvSpPr>
          <p:spPr>
            <a:xfrm>
              <a:off x="4191000" y="50292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549;p35">
              <a:extLst>
                <a:ext uri="{FF2B5EF4-FFF2-40B4-BE49-F238E27FC236}">
                  <a16:creationId xmlns:a16="http://schemas.microsoft.com/office/drawing/2014/main" id="{C468A426-5E50-D2C2-F444-58569FB06CA2}"/>
                </a:ext>
              </a:extLst>
            </p:cNvPr>
            <p:cNvSpPr/>
            <p:nvPr/>
          </p:nvSpPr>
          <p:spPr>
            <a:xfrm>
              <a:off x="4191000" y="51816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550;p35">
              <a:extLst>
                <a:ext uri="{FF2B5EF4-FFF2-40B4-BE49-F238E27FC236}">
                  <a16:creationId xmlns:a16="http://schemas.microsoft.com/office/drawing/2014/main" id="{233E1788-EE4E-C99E-D3CE-23CD897583E5}"/>
                </a:ext>
              </a:extLst>
            </p:cNvPr>
            <p:cNvSpPr/>
            <p:nvPr/>
          </p:nvSpPr>
          <p:spPr>
            <a:xfrm>
              <a:off x="4343400" y="50292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551;p35">
              <a:extLst>
                <a:ext uri="{FF2B5EF4-FFF2-40B4-BE49-F238E27FC236}">
                  <a16:creationId xmlns:a16="http://schemas.microsoft.com/office/drawing/2014/main" id="{BAC01C25-0DD4-3120-D63D-8B6136C8D929}"/>
                </a:ext>
              </a:extLst>
            </p:cNvPr>
            <p:cNvSpPr/>
            <p:nvPr/>
          </p:nvSpPr>
          <p:spPr>
            <a:xfrm>
              <a:off x="4343400" y="51816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552;p35">
              <a:extLst>
                <a:ext uri="{FF2B5EF4-FFF2-40B4-BE49-F238E27FC236}">
                  <a16:creationId xmlns:a16="http://schemas.microsoft.com/office/drawing/2014/main" id="{BEFAE292-4856-1317-C9CD-E1D86A6CC567}"/>
                </a:ext>
              </a:extLst>
            </p:cNvPr>
            <p:cNvSpPr/>
            <p:nvPr/>
          </p:nvSpPr>
          <p:spPr>
            <a:xfrm>
              <a:off x="4495800" y="5029200"/>
              <a:ext cx="152400" cy="152400"/>
            </a:xfrm>
            <a:prstGeom prst="rect">
              <a:avLst/>
            </a:prstGeom>
            <a:solidFill>
              <a:srgbClr val="E06666"/>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553;p35">
              <a:extLst>
                <a:ext uri="{FF2B5EF4-FFF2-40B4-BE49-F238E27FC236}">
                  <a16:creationId xmlns:a16="http://schemas.microsoft.com/office/drawing/2014/main" id="{CD58F8FB-0231-7840-9E86-8DF1A6F4F4D3}"/>
                </a:ext>
              </a:extLst>
            </p:cNvPr>
            <p:cNvSpPr/>
            <p:nvPr/>
          </p:nvSpPr>
          <p:spPr>
            <a:xfrm>
              <a:off x="4495800" y="51816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554;p35">
              <a:extLst>
                <a:ext uri="{FF2B5EF4-FFF2-40B4-BE49-F238E27FC236}">
                  <a16:creationId xmlns:a16="http://schemas.microsoft.com/office/drawing/2014/main" id="{5125D1BE-6E66-0A51-BF20-C26A9A363534}"/>
                </a:ext>
              </a:extLst>
            </p:cNvPr>
            <p:cNvSpPr/>
            <p:nvPr/>
          </p:nvSpPr>
          <p:spPr>
            <a:xfrm>
              <a:off x="4648200" y="50292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555;p35">
              <a:extLst>
                <a:ext uri="{FF2B5EF4-FFF2-40B4-BE49-F238E27FC236}">
                  <a16:creationId xmlns:a16="http://schemas.microsoft.com/office/drawing/2014/main" id="{7D7BFFB6-69C1-F484-1E10-E30CDC276368}"/>
                </a:ext>
              </a:extLst>
            </p:cNvPr>
            <p:cNvSpPr/>
            <p:nvPr/>
          </p:nvSpPr>
          <p:spPr>
            <a:xfrm>
              <a:off x="4648200" y="51816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556;p35">
              <a:extLst>
                <a:ext uri="{FF2B5EF4-FFF2-40B4-BE49-F238E27FC236}">
                  <a16:creationId xmlns:a16="http://schemas.microsoft.com/office/drawing/2014/main" id="{5BB264E4-0640-A230-6A0C-EA797AF02521}"/>
                </a:ext>
              </a:extLst>
            </p:cNvPr>
            <p:cNvSpPr/>
            <p:nvPr/>
          </p:nvSpPr>
          <p:spPr>
            <a:xfrm>
              <a:off x="4800600" y="50292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557;p35">
              <a:extLst>
                <a:ext uri="{FF2B5EF4-FFF2-40B4-BE49-F238E27FC236}">
                  <a16:creationId xmlns:a16="http://schemas.microsoft.com/office/drawing/2014/main" id="{79B9402D-1255-5FB3-A0A3-856B77130785}"/>
                </a:ext>
              </a:extLst>
            </p:cNvPr>
            <p:cNvSpPr/>
            <p:nvPr/>
          </p:nvSpPr>
          <p:spPr>
            <a:xfrm>
              <a:off x="4800600" y="51816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558;p35">
              <a:extLst>
                <a:ext uri="{FF2B5EF4-FFF2-40B4-BE49-F238E27FC236}">
                  <a16:creationId xmlns:a16="http://schemas.microsoft.com/office/drawing/2014/main" id="{F5498944-6B15-A122-9DB6-08391A5744AC}"/>
                </a:ext>
              </a:extLst>
            </p:cNvPr>
            <p:cNvSpPr/>
            <p:nvPr/>
          </p:nvSpPr>
          <p:spPr>
            <a:xfrm>
              <a:off x="4953000" y="50292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559;p35">
              <a:extLst>
                <a:ext uri="{FF2B5EF4-FFF2-40B4-BE49-F238E27FC236}">
                  <a16:creationId xmlns:a16="http://schemas.microsoft.com/office/drawing/2014/main" id="{C0431623-6AF5-8177-C0CC-F5629BE06F20}"/>
                </a:ext>
              </a:extLst>
            </p:cNvPr>
            <p:cNvSpPr/>
            <p:nvPr/>
          </p:nvSpPr>
          <p:spPr>
            <a:xfrm>
              <a:off x="4953000" y="51816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560;p35">
              <a:extLst>
                <a:ext uri="{FF2B5EF4-FFF2-40B4-BE49-F238E27FC236}">
                  <a16:creationId xmlns:a16="http://schemas.microsoft.com/office/drawing/2014/main" id="{1ABF7D20-89CF-CDF0-CEEA-0059E8611F4D}"/>
                </a:ext>
              </a:extLst>
            </p:cNvPr>
            <p:cNvSpPr/>
            <p:nvPr/>
          </p:nvSpPr>
          <p:spPr>
            <a:xfrm>
              <a:off x="5105400" y="50292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561;p35">
              <a:extLst>
                <a:ext uri="{FF2B5EF4-FFF2-40B4-BE49-F238E27FC236}">
                  <a16:creationId xmlns:a16="http://schemas.microsoft.com/office/drawing/2014/main" id="{85DC50C4-834A-D3FE-99FD-21C2ECF45F2A}"/>
                </a:ext>
              </a:extLst>
            </p:cNvPr>
            <p:cNvSpPr/>
            <p:nvPr/>
          </p:nvSpPr>
          <p:spPr>
            <a:xfrm>
              <a:off x="5105400" y="51816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562;p35">
              <a:extLst>
                <a:ext uri="{FF2B5EF4-FFF2-40B4-BE49-F238E27FC236}">
                  <a16:creationId xmlns:a16="http://schemas.microsoft.com/office/drawing/2014/main" id="{2A822760-F09C-B167-6BB7-49B8E5F343C1}"/>
                </a:ext>
              </a:extLst>
            </p:cNvPr>
            <p:cNvSpPr/>
            <p:nvPr/>
          </p:nvSpPr>
          <p:spPr>
            <a:xfrm>
              <a:off x="5257800" y="50292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563;p35">
              <a:extLst>
                <a:ext uri="{FF2B5EF4-FFF2-40B4-BE49-F238E27FC236}">
                  <a16:creationId xmlns:a16="http://schemas.microsoft.com/office/drawing/2014/main" id="{D6EDF5AA-7FF0-4917-8FA4-3060392D4B63}"/>
                </a:ext>
              </a:extLst>
            </p:cNvPr>
            <p:cNvSpPr/>
            <p:nvPr/>
          </p:nvSpPr>
          <p:spPr>
            <a:xfrm>
              <a:off x="5257800" y="51816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564;p35">
              <a:extLst>
                <a:ext uri="{FF2B5EF4-FFF2-40B4-BE49-F238E27FC236}">
                  <a16:creationId xmlns:a16="http://schemas.microsoft.com/office/drawing/2014/main" id="{34A80182-B50E-B7BA-27FF-378F6EE6738F}"/>
                </a:ext>
              </a:extLst>
            </p:cNvPr>
            <p:cNvSpPr/>
            <p:nvPr/>
          </p:nvSpPr>
          <p:spPr>
            <a:xfrm>
              <a:off x="4191000" y="47244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565;p35">
              <a:extLst>
                <a:ext uri="{FF2B5EF4-FFF2-40B4-BE49-F238E27FC236}">
                  <a16:creationId xmlns:a16="http://schemas.microsoft.com/office/drawing/2014/main" id="{BFFB5A29-66A6-84D3-E4A8-6FD8A9874F6B}"/>
                </a:ext>
              </a:extLst>
            </p:cNvPr>
            <p:cNvSpPr/>
            <p:nvPr/>
          </p:nvSpPr>
          <p:spPr>
            <a:xfrm>
              <a:off x="4191000" y="4876800"/>
              <a:ext cx="152400" cy="152400"/>
            </a:xfrm>
            <a:prstGeom prst="rect">
              <a:avLst/>
            </a:prstGeom>
            <a:solidFill>
              <a:srgbClr val="FFD966"/>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566;p35">
              <a:extLst>
                <a:ext uri="{FF2B5EF4-FFF2-40B4-BE49-F238E27FC236}">
                  <a16:creationId xmlns:a16="http://schemas.microsoft.com/office/drawing/2014/main" id="{41290EE9-6C41-5ACC-9BCD-765A0724DA6F}"/>
                </a:ext>
              </a:extLst>
            </p:cNvPr>
            <p:cNvSpPr/>
            <p:nvPr/>
          </p:nvSpPr>
          <p:spPr>
            <a:xfrm>
              <a:off x="4343400" y="47244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567;p35">
              <a:extLst>
                <a:ext uri="{FF2B5EF4-FFF2-40B4-BE49-F238E27FC236}">
                  <a16:creationId xmlns:a16="http://schemas.microsoft.com/office/drawing/2014/main" id="{F512392D-327A-32E2-8EA9-45AC792C7B37}"/>
                </a:ext>
              </a:extLst>
            </p:cNvPr>
            <p:cNvSpPr/>
            <p:nvPr/>
          </p:nvSpPr>
          <p:spPr>
            <a:xfrm>
              <a:off x="4343400" y="48768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568;p35">
              <a:extLst>
                <a:ext uri="{FF2B5EF4-FFF2-40B4-BE49-F238E27FC236}">
                  <a16:creationId xmlns:a16="http://schemas.microsoft.com/office/drawing/2014/main" id="{93C654B8-2529-CF8B-D686-0341C1941E9B}"/>
                </a:ext>
              </a:extLst>
            </p:cNvPr>
            <p:cNvSpPr/>
            <p:nvPr/>
          </p:nvSpPr>
          <p:spPr>
            <a:xfrm>
              <a:off x="4495800" y="47244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569;p35">
              <a:extLst>
                <a:ext uri="{FF2B5EF4-FFF2-40B4-BE49-F238E27FC236}">
                  <a16:creationId xmlns:a16="http://schemas.microsoft.com/office/drawing/2014/main" id="{D4F7EE79-0A2F-DE2B-FA03-4584EC386D7F}"/>
                </a:ext>
              </a:extLst>
            </p:cNvPr>
            <p:cNvSpPr/>
            <p:nvPr/>
          </p:nvSpPr>
          <p:spPr>
            <a:xfrm>
              <a:off x="4495800" y="48768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570;p35">
              <a:extLst>
                <a:ext uri="{FF2B5EF4-FFF2-40B4-BE49-F238E27FC236}">
                  <a16:creationId xmlns:a16="http://schemas.microsoft.com/office/drawing/2014/main" id="{59232EE2-8C0B-EEFB-7983-083CAA8BF895}"/>
                </a:ext>
              </a:extLst>
            </p:cNvPr>
            <p:cNvSpPr/>
            <p:nvPr/>
          </p:nvSpPr>
          <p:spPr>
            <a:xfrm>
              <a:off x="4648200" y="47244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571;p35">
              <a:extLst>
                <a:ext uri="{FF2B5EF4-FFF2-40B4-BE49-F238E27FC236}">
                  <a16:creationId xmlns:a16="http://schemas.microsoft.com/office/drawing/2014/main" id="{43CBFC3E-92DD-5A7F-F162-F7B8EED3BC5B}"/>
                </a:ext>
              </a:extLst>
            </p:cNvPr>
            <p:cNvSpPr/>
            <p:nvPr/>
          </p:nvSpPr>
          <p:spPr>
            <a:xfrm>
              <a:off x="4648200" y="48768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572;p35">
              <a:extLst>
                <a:ext uri="{FF2B5EF4-FFF2-40B4-BE49-F238E27FC236}">
                  <a16:creationId xmlns:a16="http://schemas.microsoft.com/office/drawing/2014/main" id="{36A2C623-7C22-FB67-62BE-3607316CDFE7}"/>
                </a:ext>
              </a:extLst>
            </p:cNvPr>
            <p:cNvSpPr/>
            <p:nvPr/>
          </p:nvSpPr>
          <p:spPr>
            <a:xfrm>
              <a:off x="4800600" y="4724400"/>
              <a:ext cx="152400" cy="152400"/>
            </a:xfrm>
            <a:prstGeom prst="rect">
              <a:avLst/>
            </a:prstGeom>
            <a:solidFill>
              <a:srgbClr val="93C47D"/>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573;p35">
              <a:extLst>
                <a:ext uri="{FF2B5EF4-FFF2-40B4-BE49-F238E27FC236}">
                  <a16:creationId xmlns:a16="http://schemas.microsoft.com/office/drawing/2014/main" id="{43C6E342-6050-7F0D-F0EC-08B15141D301}"/>
                </a:ext>
              </a:extLst>
            </p:cNvPr>
            <p:cNvSpPr/>
            <p:nvPr/>
          </p:nvSpPr>
          <p:spPr>
            <a:xfrm>
              <a:off x="4800600" y="48768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574;p35">
              <a:extLst>
                <a:ext uri="{FF2B5EF4-FFF2-40B4-BE49-F238E27FC236}">
                  <a16:creationId xmlns:a16="http://schemas.microsoft.com/office/drawing/2014/main" id="{E6F3E7A3-57CE-B412-5FDB-2B8BB1735B2D}"/>
                </a:ext>
              </a:extLst>
            </p:cNvPr>
            <p:cNvSpPr/>
            <p:nvPr/>
          </p:nvSpPr>
          <p:spPr>
            <a:xfrm>
              <a:off x="4953000" y="47244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575;p35">
              <a:extLst>
                <a:ext uri="{FF2B5EF4-FFF2-40B4-BE49-F238E27FC236}">
                  <a16:creationId xmlns:a16="http://schemas.microsoft.com/office/drawing/2014/main" id="{304FBB8D-AEB1-7AEC-FDCB-E01EA30CA011}"/>
                </a:ext>
              </a:extLst>
            </p:cNvPr>
            <p:cNvSpPr/>
            <p:nvPr/>
          </p:nvSpPr>
          <p:spPr>
            <a:xfrm>
              <a:off x="4953000" y="48768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576;p35">
              <a:extLst>
                <a:ext uri="{FF2B5EF4-FFF2-40B4-BE49-F238E27FC236}">
                  <a16:creationId xmlns:a16="http://schemas.microsoft.com/office/drawing/2014/main" id="{CFF0D586-D727-DB70-0690-A0C895D083F2}"/>
                </a:ext>
              </a:extLst>
            </p:cNvPr>
            <p:cNvSpPr/>
            <p:nvPr/>
          </p:nvSpPr>
          <p:spPr>
            <a:xfrm>
              <a:off x="5105400" y="47244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577;p35">
              <a:extLst>
                <a:ext uri="{FF2B5EF4-FFF2-40B4-BE49-F238E27FC236}">
                  <a16:creationId xmlns:a16="http://schemas.microsoft.com/office/drawing/2014/main" id="{FF0D045D-9AA8-6F59-4197-520A651102EA}"/>
                </a:ext>
              </a:extLst>
            </p:cNvPr>
            <p:cNvSpPr/>
            <p:nvPr/>
          </p:nvSpPr>
          <p:spPr>
            <a:xfrm>
              <a:off x="5105400" y="48768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578;p35">
              <a:extLst>
                <a:ext uri="{FF2B5EF4-FFF2-40B4-BE49-F238E27FC236}">
                  <a16:creationId xmlns:a16="http://schemas.microsoft.com/office/drawing/2014/main" id="{3BBA6A78-1CF1-E490-D7F1-A34423750B8C}"/>
                </a:ext>
              </a:extLst>
            </p:cNvPr>
            <p:cNvSpPr/>
            <p:nvPr/>
          </p:nvSpPr>
          <p:spPr>
            <a:xfrm>
              <a:off x="5257800" y="47244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579;p35">
              <a:extLst>
                <a:ext uri="{FF2B5EF4-FFF2-40B4-BE49-F238E27FC236}">
                  <a16:creationId xmlns:a16="http://schemas.microsoft.com/office/drawing/2014/main" id="{6E4F4784-A811-AFC8-0BB1-7748819CAB4B}"/>
                </a:ext>
              </a:extLst>
            </p:cNvPr>
            <p:cNvSpPr/>
            <p:nvPr/>
          </p:nvSpPr>
          <p:spPr>
            <a:xfrm>
              <a:off x="5257800" y="4876800"/>
              <a:ext cx="152400" cy="152400"/>
            </a:xfrm>
            <a:prstGeom prst="rect">
              <a:avLst/>
            </a:prstGeom>
            <a:solidFill>
              <a:srgbClr val="FFD966"/>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580;p35">
              <a:extLst>
                <a:ext uri="{FF2B5EF4-FFF2-40B4-BE49-F238E27FC236}">
                  <a16:creationId xmlns:a16="http://schemas.microsoft.com/office/drawing/2014/main" id="{58A1F77C-96E4-D9CA-94A2-6ED666E40669}"/>
                </a:ext>
              </a:extLst>
            </p:cNvPr>
            <p:cNvSpPr/>
            <p:nvPr/>
          </p:nvSpPr>
          <p:spPr>
            <a:xfrm>
              <a:off x="4191000" y="56388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581;p35">
              <a:extLst>
                <a:ext uri="{FF2B5EF4-FFF2-40B4-BE49-F238E27FC236}">
                  <a16:creationId xmlns:a16="http://schemas.microsoft.com/office/drawing/2014/main" id="{17C819CA-D801-B799-5807-BD00B4347A57}"/>
                </a:ext>
              </a:extLst>
            </p:cNvPr>
            <p:cNvSpPr/>
            <p:nvPr/>
          </p:nvSpPr>
          <p:spPr>
            <a:xfrm>
              <a:off x="4191000" y="57912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582;p35">
              <a:extLst>
                <a:ext uri="{FF2B5EF4-FFF2-40B4-BE49-F238E27FC236}">
                  <a16:creationId xmlns:a16="http://schemas.microsoft.com/office/drawing/2014/main" id="{271B8F01-9222-7B45-F7E3-C11DBE5DA3EA}"/>
                </a:ext>
              </a:extLst>
            </p:cNvPr>
            <p:cNvSpPr/>
            <p:nvPr/>
          </p:nvSpPr>
          <p:spPr>
            <a:xfrm>
              <a:off x="4343400" y="56388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583;p35">
              <a:extLst>
                <a:ext uri="{FF2B5EF4-FFF2-40B4-BE49-F238E27FC236}">
                  <a16:creationId xmlns:a16="http://schemas.microsoft.com/office/drawing/2014/main" id="{00853EF6-D343-F527-E6EE-F3281ADC4B3F}"/>
                </a:ext>
              </a:extLst>
            </p:cNvPr>
            <p:cNvSpPr/>
            <p:nvPr/>
          </p:nvSpPr>
          <p:spPr>
            <a:xfrm>
              <a:off x="4343400" y="5791200"/>
              <a:ext cx="152400" cy="152400"/>
            </a:xfrm>
            <a:prstGeom prst="rect">
              <a:avLst/>
            </a:prstGeom>
            <a:solidFill>
              <a:srgbClr val="FFD966"/>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584;p35">
              <a:extLst>
                <a:ext uri="{FF2B5EF4-FFF2-40B4-BE49-F238E27FC236}">
                  <a16:creationId xmlns:a16="http://schemas.microsoft.com/office/drawing/2014/main" id="{581D8B07-869F-5EBF-0B6D-6F4BD226AEBC}"/>
                </a:ext>
              </a:extLst>
            </p:cNvPr>
            <p:cNvSpPr/>
            <p:nvPr/>
          </p:nvSpPr>
          <p:spPr>
            <a:xfrm>
              <a:off x="4495800" y="56388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585;p35">
              <a:extLst>
                <a:ext uri="{FF2B5EF4-FFF2-40B4-BE49-F238E27FC236}">
                  <a16:creationId xmlns:a16="http://schemas.microsoft.com/office/drawing/2014/main" id="{CAD4794C-5B4E-8013-E2B3-67C56F15F63D}"/>
                </a:ext>
              </a:extLst>
            </p:cNvPr>
            <p:cNvSpPr/>
            <p:nvPr/>
          </p:nvSpPr>
          <p:spPr>
            <a:xfrm>
              <a:off x="4495800" y="57912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586;p35">
              <a:extLst>
                <a:ext uri="{FF2B5EF4-FFF2-40B4-BE49-F238E27FC236}">
                  <a16:creationId xmlns:a16="http://schemas.microsoft.com/office/drawing/2014/main" id="{571FE49F-6D3F-9129-47E4-DDD57C2BB6AF}"/>
                </a:ext>
              </a:extLst>
            </p:cNvPr>
            <p:cNvSpPr/>
            <p:nvPr/>
          </p:nvSpPr>
          <p:spPr>
            <a:xfrm>
              <a:off x="4648200" y="56388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587;p35">
              <a:extLst>
                <a:ext uri="{FF2B5EF4-FFF2-40B4-BE49-F238E27FC236}">
                  <a16:creationId xmlns:a16="http://schemas.microsoft.com/office/drawing/2014/main" id="{20AA8D7A-90B7-DEA6-76DF-965940023C91}"/>
                </a:ext>
              </a:extLst>
            </p:cNvPr>
            <p:cNvSpPr/>
            <p:nvPr/>
          </p:nvSpPr>
          <p:spPr>
            <a:xfrm>
              <a:off x="4648200" y="57912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588;p35">
              <a:extLst>
                <a:ext uri="{FF2B5EF4-FFF2-40B4-BE49-F238E27FC236}">
                  <a16:creationId xmlns:a16="http://schemas.microsoft.com/office/drawing/2014/main" id="{CCAB9F07-74A4-F1BC-5553-2004756A5B2C}"/>
                </a:ext>
              </a:extLst>
            </p:cNvPr>
            <p:cNvSpPr/>
            <p:nvPr/>
          </p:nvSpPr>
          <p:spPr>
            <a:xfrm>
              <a:off x="4800600" y="56388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589;p35">
              <a:extLst>
                <a:ext uri="{FF2B5EF4-FFF2-40B4-BE49-F238E27FC236}">
                  <a16:creationId xmlns:a16="http://schemas.microsoft.com/office/drawing/2014/main" id="{07906CA0-7999-9D32-B2E0-43E111312171}"/>
                </a:ext>
              </a:extLst>
            </p:cNvPr>
            <p:cNvSpPr/>
            <p:nvPr/>
          </p:nvSpPr>
          <p:spPr>
            <a:xfrm>
              <a:off x="4800600" y="57912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590;p35">
              <a:extLst>
                <a:ext uri="{FF2B5EF4-FFF2-40B4-BE49-F238E27FC236}">
                  <a16:creationId xmlns:a16="http://schemas.microsoft.com/office/drawing/2014/main" id="{5FBBAEEC-26BD-5A9D-8CDE-DEE842C5866E}"/>
                </a:ext>
              </a:extLst>
            </p:cNvPr>
            <p:cNvSpPr/>
            <p:nvPr/>
          </p:nvSpPr>
          <p:spPr>
            <a:xfrm>
              <a:off x="4953000" y="56388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91;p35">
              <a:extLst>
                <a:ext uri="{FF2B5EF4-FFF2-40B4-BE49-F238E27FC236}">
                  <a16:creationId xmlns:a16="http://schemas.microsoft.com/office/drawing/2014/main" id="{9E7CB8B4-F523-22A6-9F3C-4C3D17A4E6D8}"/>
                </a:ext>
              </a:extLst>
            </p:cNvPr>
            <p:cNvSpPr/>
            <p:nvPr/>
          </p:nvSpPr>
          <p:spPr>
            <a:xfrm>
              <a:off x="4953000" y="57912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92;p35">
              <a:extLst>
                <a:ext uri="{FF2B5EF4-FFF2-40B4-BE49-F238E27FC236}">
                  <a16:creationId xmlns:a16="http://schemas.microsoft.com/office/drawing/2014/main" id="{FDBB376A-185F-1A08-0379-2B24A35EBAEF}"/>
                </a:ext>
              </a:extLst>
            </p:cNvPr>
            <p:cNvSpPr/>
            <p:nvPr/>
          </p:nvSpPr>
          <p:spPr>
            <a:xfrm>
              <a:off x="5105400" y="56388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93;p35">
              <a:extLst>
                <a:ext uri="{FF2B5EF4-FFF2-40B4-BE49-F238E27FC236}">
                  <a16:creationId xmlns:a16="http://schemas.microsoft.com/office/drawing/2014/main" id="{58CF39AC-FFFB-0EA4-BA05-0A1466FA8A97}"/>
                </a:ext>
              </a:extLst>
            </p:cNvPr>
            <p:cNvSpPr/>
            <p:nvPr/>
          </p:nvSpPr>
          <p:spPr>
            <a:xfrm>
              <a:off x="5105400" y="57912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94;p35">
              <a:extLst>
                <a:ext uri="{FF2B5EF4-FFF2-40B4-BE49-F238E27FC236}">
                  <a16:creationId xmlns:a16="http://schemas.microsoft.com/office/drawing/2014/main" id="{D38A4119-29C3-396A-733C-9E0EDB1586FC}"/>
                </a:ext>
              </a:extLst>
            </p:cNvPr>
            <p:cNvSpPr/>
            <p:nvPr/>
          </p:nvSpPr>
          <p:spPr>
            <a:xfrm>
              <a:off x="5257800" y="5638800"/>
              <a:ext cx="152400" cy="152400"/>
            </a:xfrm>
            <a:prstGeom prst="rect">
              <a:avLst/>
            </a:prstGeom>
            <a:solidFill>
              <a:srgbClr val="FFD966"/>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95;p35">
              <a:extLst>
                <a:ext uri="{FF2B5EF4-FFF2-40B4-BE49-F238E27FC236}">
                  <a16:creationId xmlns:a16="http://schemas.microsoft.com/office/drawing/2014/main" id="{2AE87D87-8BF4-EF9C-C183-9236D295DB21}"/>
                </a:ext>
              </a:extLst>
            </p:cNvPr>
            <p:cNvSpPr/>
            <p:nvPr/>
          </p:nvSpPr>
          <p:spPr>
            <a:xfrm>
              <a:off x="5257800" y="57912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96;p35">
              <a:extLst>
                <a:ext uri="{FF2B5EF4-FFF2-40B4-BE49-F238E27FC236}">
                  <a16:creationId xmlns:a16="http://schemas.microsoft.com/office/drawing/2014/main" id="{4063BF76-0544-074B-4E78-5D315AB0B5D4}"/>
                </a:ext>
              </a:extLst>
            </p:cNvPr>
            <p:cNvSpPr/>
            <p:nvPr/>
          </p:nvSpPr>
          <p:spPr>
            <a:xfrm>
              <a:off x="4191000" y="53340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97;p35">
              <a:extLst>
                <a:ext uri="{FF2B5EF4-FFF2-40B4-BE49-F238E27FC236}">
                  <a16:creationId xmlns:a16="http://schemas.microsoft.com/office/drawing/2014/main" id="{D81E1B93-4180-36EF-E7D0-03137778252A}"/>
                </a:ext>
              </a:extLst>
            </p:cNvPr>
            <p:cNvSpPr/>
            <p:nvPr/>
          </p:nvSpPr>
          <p:spPr>
            <a:xfrm>
              <a:off x="4191000" y="54864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98;p35">
              <a:extLst>
                <a:ext uri="{FF2B5EF4-FFF2-40B4-BE49-F238E27FC236}">
                  <a16:creationId xmlns:a16="http://schemas.microsoft.com/office/drawing/2014/main" id="{F6D646BB-FCBE-384C-2B54-20409FBE03AD}"/>
                </a:ext>
              </a:extLst>
            </p:cNvPr>
            <p:cNvSpPr/>
            <p:nvPr/>
          </p:nvSpPr>
          <p:spPr>
            <a:xfrm>
              <a:off x="4343400" y="53340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99;p35">
              <a:extLst>
                <a:ext uri="{FF2B5EF4-FFF2-40B4-BE49-F238E27FC236}">
                  <a16:creationId xmlns:a16="http://schemas.microsoft.com/office/drawing/2014/main" id="{225731B0-291A-818C-4D51-2C9D5D89CCEB}"/>
                </a:ext>
              </a:extLst>
            </p:cNvPr>
            <p:cNvSpPr/>
            <p:nvPr/>
          </p:nvSpPr>
          <p:spPr>
            <a:xfrm>
              <a:off x="4343400" y="54864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600;p35">
              <a:extLst>
                <a:ext uri="{FF2B5EF4-FFF2-40B4-BE49-F238E27FC236}">
                  <a16:creationId xmlns:a16="http://schemas.microsoft.com/office/drawing/2014/main" id="{746C3F87-2755-F79E-A7F7-CF80511A6CF2}"/>
                </a:ext>
              </a:extLst>
            </p:cNvPr>
            <p:cNvSpPr/>
            <p:nvPr/>
          </p:nvSpPr>
          <p:spPr>
            <a:xfrm>
              <a:off x="4495800" y="53340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1;p35">
              <a:extLst>
                <a:ext uri="{FF2B5EF4-FFF2-40B4-BE49-F238E27FC236}">
                  <a16:creationId xmlns:a16="http://schemas.microsoft.com/office/drawing/2014/main" id="{9B70658C-D8DE-3923-AB9F-AC967363C2D6}"/>
                </a:ext>
              </a:extLst>
            </p:cNvPr>
            <p:cNvSpPr/>
            <p:nvPr/>
          </p:nvSpPr>
          <p:spPr>
            <a:xfrm>
              <a:off x="4495800" y="54864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02;p35">
              <a:extLst>
                <a:ext uri="{FF2B5EF4-FFF2-40B4-BE49-F238E27FC236}">
                  <a16:creationId xmlns:a16="http://schemas.microsoft.com/office/drawing/2014/main" id="{2869A193-55D5-C18F-DDCA-C731DE3424C4}"/>
                </a:ext>
              </a:extLst>
            </p:cNvPr>
            <p:cNvSpPr/>
            <p:nvPr/>
          </p:nvSpPr>
          <p:spPr>
            <a:xfrm>
              <a:off x="4648200" y="5334000"/>
              <a:ext cx="152400" cy="152400"/>
            </a:xfrm>
            <a:prstGeom prst="rect">
              <a:avLst/>
            </a:prstGeom>
            <a:solidFill>
              <a:srgbClr val="E06666"/>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03;p35">
              <a:extLst>
                <a:ext uri="{FF2B5EF4-FFF2-40B4-BE49-F238E27FC236}">
                  <a16:creationId xmlns:a16="http://schemas.microsoft.com/office/drawing/2014/main" id="{C372D495-1E4F-46AF-E8E9-70E4C8A86CCC}"/>
                </a:ext>
              </a:extLst>
            </p:cNvPr>
            <p:cNvSpPr/>
            <p:nvPr/>
          </p:nvSpPr>
          <p:spPr>
            <a:xfrm>
              <a:off x="4648200" y="54864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04;p35">
              <a:extLst>
                <a:ext uri="{FF2B5EF4-FFF2-40B4-BE49-F238E27FC236}">
                  <a16:creationId xmlns:a16="http://schemas.microsoft.com/office/drawing/2014/main" id="{6011286E-A0F5-116B-D941-974CC1C2C162}"/>
                </a:ext>
              </a:extLst>
            </p:cNvPr>
            <p:cNvSpPr/>
            <p:nvPr/>
          </p:nvSpPr>
          <p:spPr>
            <a:xfrm>
              <a:off x="4800600" y="53340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05;p35">
              <a:extLst>
                <a:ext uri="{FF2B5EF4-FFF2-40B4-BE49-F238E27FC236}">
                  <a16:creationId xmlns:a16="http://schemas.microsoft.com/office/drawing/2014/main" id="{2FE0BB74-CCEE-CF4D-0665-3F74E5E47F1A}"/>
                </a:ext>
              </a:extLst>
            </p:cNvPr>
            <p:cNvSpPr/>
            <p:nvPr/>
          </p:nvSpPr>
          <p:spPr>
            <a:xfrm>
              <a:off x="4800600" y="54864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06;p35">
              <a:extLst>
                <a:ext uri="{FF2B5EF4-FFF2-40B4-BE49-F238E27FC236}">
                  <a16:creationId xmlns:a16="http://schemas.microsoft.com/office/drawing/2014/main" id="{5EA58420-7E34-D3E2-D021-6240493D0CE1}"/>
                </a:ext>
              </a:extLst>
            </p:cNvPr>
            <p:cNvSpPr/>
            <p:nvPr/>
          </p:nvSpPr>
          <p:spPr>
            <a:xfrm>
              <a:off x="4953000" y="53340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07;p35">
              <a:extLst>
                <a:ext uri="{FF2B5EF4-FFF2-40B4-BE49-F238E27FC236}">
                  <a16:creationId xmlns:a16="http://schemas.microsoft.com/office/drawing/2014/main" id="{00CD27A4-6210-BF0D-EB0D-8ED34AD81F11}"/>
                </a:ext>
              </a:extLst>
            </p:cNvPr>
            <p:cNvSpPr/>
            <p:nvPr/>
          </p:nvSpPr>
          <p:spPr>
            <a:xfrm>
              <a:off x="4953000" y="54864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08;p35">
              <a:extLst>
                <a:ext uri="{FF2B5EF4-FFF2-40B4-BE49-F238E27FC236}">
                  <a16:creationId xmlns:a16="http://schemas.microsoft.com/office/drawing/2014/main" id="{5386BA24-AA04-6046-CF45-40AA822E7FDD}"/>
                </a:ext>
              </a:extLst>
            </p:cNvPr>
            <p:cNvSpPr/>
            <p:nvPr/>
          </p:nvSpPr>
          <p:spPr>
            <a:xfrm>
              <a:off x="5105400" y="53340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09;p35">
              <a:extLst>
                <a:ext uri="{FF2B5EF4-FFF2-40B4-BE49-F238E27FC236}">
                  <a16:creationId xmlns:a16="http://schemas.microsoft.com/office/drawing/2014/main" id="{82200518-2561-7B6F-8908-EDCBC5E084AA}"/>
                </a:ext>
              </a:extLst>
            </p:cNvPr>
            <p:cNvSpPr/>
            <p:nvPr/>
          </p:nvSpPr>
          <p:spPr>
            <a:xfrm>
              <a:off x="5105400" y="54864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10;p35">
              <a:extLst>
                <a:ext uri="{FF2B5EF4-FFF2-40B4-BE49-F238E27FC236}">
                  <a16:creationId xmlns:a16="http://schemas.microsoft.com/office/drawing/2014/main" id="{9F3B8843-B9AA-F52E-F5AD-163D746B3DB1}"/>
                </a:ext>
              </a:extLst>
            </p:cNvPr>
            <p:cNvSpPr/>
            <p:nvPr/>
          </p:nvSpPr>
          <p:spPr>
            <a:xfrm>
              <a:off x="5257800" y="53340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611;p35">
              <a:extLst>
                <a:ext uri="{FF2B5EF4-FFF2-40B4-BE49-F238E27FC236}">
                  <a16:creationId xmlns:a16="http://schemas.microsoft.com/office/drawing/2014/main" id="{9901C0AD-EAD3-5D3F-51BE-803DBDEA7A21}"/>
                </a:ext>
              </a:extLst>
            </p:cNvPr>
            <p:cNvSpPr/>
            <p:nvPr/>
          </p:nvSpPr>
          <p:spPr>
            <a:xfrm>
              <a:off x="5257800" y="54864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612;p35">
              <a:extLst>
                <a:ext uri="{FF2B5EF4-FFF2-40B4-BE49-F238E27FC236}">
                  <a16:creationId xmlns:a16="http://schemas.microsoft.com/office/drawing/2014/main" id="{EE057371-D3CF-7EBC-3B6C-CA5F451F11B6}"/>
                </a:ext>
              </a:extLst>
            </p:cNvPr>
            <p:cNvSpPr/>
            <p:nvPr/>
          </p:nvSpPr>
          <p:spPr>
            <a:xfrm>
              <a:off x="5410200" y="50292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613;p35">
              <a:extLst>
                <a:ext uri="{FF2B5EF4-FFF2-40B4-BE49-F238E27FC236}">
                  <a16:creationId xmlns:a16="http://schemas.microsoft.com/office/drawing/2014/main" id="{B7E241BB-DA14-C615-FDCD-47CAF4C5AD68}"/>
                </a:ext>
              </a:extLst>
            </p:cNvPr>
            <p:cNvSpPr/>
            <p:nvPr/>
          </p:nvSpPr>
          <p:spPr>
            <a:xfrm>
              <a:off x="5410200" y="51816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614;p35">
              <a:extLst>
                <a:ext uri="{FF2B5EF4-FFF2-40B4-BE49-F238E27FC236}">
                  <a16:creationId xmlns:a16="http://schemas.microsoft.com/office/drawing/2014/main" id="{60D27908-E955-97A8-6777-202E0777EDAF}"/>
                </a:ext>
              </a:extLst>
            </p:cNvPr>
            <p:cNvSpPr/>
            <p:nvPr/>
          </p:nvSpPr>
          <p:spPr>
            <a:xfrm>
              <a:off x="5562600" y="50292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615;p35">
              <a:extLst>
                <a:ext uri="{FF2B5EF4-FFF2-40B4-BE49-F238E27FC236}">
                  <a16:creationId xmlns:a16="http://schemas.microsoft.com/office/drawing/2014/main" id="{56B7D289-C299-CA2E-F1A9-5D1309E49E85}"/>
                </a:ext>
              </a:extLst>
            </p:cNvPr>
            <p:cNvSpPr/>
            <p:nvPr/>
          </p:nvSpPr>
          <p:spPr>
            <a:xfrm>
              <a:off x="5562600" y="51816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616;p35">
              <a:extLst>
                <a:ext uri="{FF2B5EF4-FFF2-40B4-BE49-F238E27FC236}">
                  <a16:creationId xmlns:a16="http://schemas.microsoft.com/office/drawing/2014/main" id="{44A585F2-4745-9B04-8ED4-51B74D9122CE}"/>
                </a:ext>
              </a:extLst>
            </p:cNvPr>
            <p:cNvSpPr/>
            <p:nvPr/>
          </p:nvSpPr>
          <p:spPr>
            <a:xfrm>
              <a:off x="5715000" y="50292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617;p35">
              <a:extLst>
                <a:ext uri="{FF2B5EF4-FFF2-40B4-BE49-F238E27FC236}">
                  <a16:creationId xmlns:a16="http://schemas.microsoft.com/office/drawing/2014/main" id="{53714B00-664C-DC85-B415-3BC23305C678}"/>
                </a:ext>
              </a:extLst>
            </p:cNvPr>
            <p:cNvSpPr/>
            <p:nvPr/>
          </p:nvSpPr>
          <p:spPr>
            <a:xfrm>
              <a:off x="5715000" y="51816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618;p35">
              <a:extLst>
                <a:ext uri="{FF2B5EF4-FFF2-40B4-BE49-F238E27FC236}">
                  <a16:creationId xmlns:a16="http://schemas.microsoft.com/office/drawing/2014/main" id="{B9C1F804-908C-77BA-C0C0-9C6328D806FF}"/>
                </a:ext>
              </a:extLst>
            </p:cNvPr>
            <p:cNvSpPr/>
            <p:nvPr/>
          </p:nvSpPr>
          <p:spPr>
            <a:xfrm>
              <a:off x="5867400" y="50292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619;p35">
              <a:extLst>
                <a:ext uri="{FF2B5EF4-FFF2-40B4-BE49-F238E27FC236}">
                  <a16:creationId xmlns:a16="http://schemas.microsoft.com/office/drawing/2014/main" id="{DAC4B02C-D45C-B397-91C7-13A09EAD625E}"/>
                </a:ext>
              </a:extLst>
            </p:cNvPr>
            <p:cNvSpPr/>
            <p:nvPr/>
          </p:nvSpPr>
          <p:spPr>
            <a:xfrm>
              <a:off x="5867400" y="51816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620;p35">
              <a:extLst>
                <a:ext uri="{FF2B5EF4-FFF2-40B4-BE49-F238E27FC236}">
                  <a16:creationId xmlns:a16="http://schemas.microsoft.com/office/drawing/2014/main" id="{B723ACA0-EFD1-C14A-0453-6AC23E3D9172}"/>
                </a:ext>
              </a:extLst>
            </p:cNvPr>
            <p:cNvSpPr/>
            <p:nvPr/>
          </p:nvSpPr>
          <p:spPr>
            <a:xfrm>
              <a:off x="6019800" y="5029200"/>
              <a:ext cx="152400" cy="152400"/>
            </a:xfrm>
            <a:prstGeom prst="rect">
              <a:avLst/>
            </a:prstGeom>
            <a:solidFill>
              <a:srgbClr val="FFD966"/>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621;p35">
              <a:extLst>
                <a:ext uri="{FF2B5EF4-FFF2-40B4-BE49-F238E27FC236}">
                  <a16:creationId xmlns:a16="http://schemas.microsoft.com/office/drawing/2014/main" id="{3FBAB24E-9FDD-AEA1-328E-6122A057C7FB}"/>
                </a:ext>
              </a:extLst>
            </p:cNvPr>
            <p:cNvSpPr/>
            <p:nvPr/>
          </p:nvSpPr>
          <p:spPr>
            <a:xfrm>
              <a:off x="6019800" y="51816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622;p35">
              <a:extLst>
                <a:ext uri="{FF2B5EF4-FFF2-40B4-BE49-F238E27FC236}">
                  <a16:creationId xmlns:a16="http://schemas.microsoft.com/office/drawing/2014/main" id="{22BC4D08-8526-FA29-882A-B691ADF462C0}"/>
                </a:ext>
              </a:extLst>
            </p:cNvPr>
            <p:cNvSpPr/>
            <p:nvPr/>
          </p:nvSpPr>
          <p:spPr>
            <a:xfrm>
              <a:off x="6172200" y="50292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623;p35">
              <a:extLst>
                <a:ext uri="{FF2B5EF4-FFF2-40B4-BE49-F238E27FC236}">
                  <a16:creationId xmlns:a16="http://schemas.microsoft.com/office/drawing/2014/main" id="{1EEAEEA4-E9E0-C4EA-8A18-FF31CF44B93F}"/>
                </a:ext>
              </a:extLst>
            </p:cNvPr>
            <p:cNvSpPr/>
            <p:nvPr/>
          </p:nvSpPr>
          <p:spPr>
            <a:xfrm>
              <a:off x="6172200" y="51816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624;p35">
              <a:extLst>
                <a:ext uri="{FF2B5EF4-FFF2-40B4-BE49-F238E27FC236}">
                  <a16:creationId xmlns:a16="http://schemas.microsoft.com/office/drawing/2014/main" id="{3BEE04AD-2982-38CB-502D-7A65CD3D2DD9}"/>
                </a:ext>
              </a:extLst>
            </p:cNvPr>
            <p:cNvSpPr/>
            <p:nvPr/>
          </p:nvSpPr>
          <p:spPr>
            <a:xfrm>
              <a:off x="6324600" y="50292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625;p35">
              <a:extLst>
                <a:ext uri="{FF2B5EF4-FFF2-40B4-BE49-F238E27FC236}">
                  <a16:creationId xmlns:a16="http://schemas.microsoft.com/office/drawing/2014/main" id="{CA20ADBC-62B6-5B55-E288-86F1FD0FA024}"/>
                </a:ext>
              </a:extLst>
            </p:cNvPr>
            <p:cNvSpPr/>
            <p:nvPr/>
          </p:nvSpPr>
          <p:spPr>
            <a:xfrm>
              <a:off x="6324600" y="5181600"/>
              <a:ext cx="152400" cy="152400"/>
            </a:xfrm>
            <a:prstGeom prst="rect">
              <a:avLst/>
            </a:prstGeom>
            <a:solidFill>
              <a:srgbClr val="E06666"/>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626;p35">
              <a:extLst>
                <a:ext uri="{FF2B5EF4-FFF2-40B4-BE49-F238E27FC236}">
                  <a16:creationId xmlns:a16="http://schemas.microsoft.com/office/drawing/2014/main" id="{EBE027DB-BABB-3766-258D-56BE73A8E65D}"/>
                </a:ext>
              </a:extLst>
            </p:cNvPr>
            <p:cNvSpPr/>
            <p:nvPr/>
          </p:nvSpPr>
          <p:spPr>
            <a:xfrm>
              <a:off x="6477000" y="50292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627;p35">
              <a:extLst>
                <a:ext uri="{FF2B5EF4-FFF2-40B4-BE49-F238E27FC236}">
                  <a16:creationId xmlns:a16="http://schemas.microsoft.com/office/drawing/2014/main" id="{2CA26515-A4A8-0D81-5B56-639F3A91A415}"/>
                </a:ext>
              </a:extLst>
            </p:cNvPr>
            <p:cNvSpPr/>
            <p:nvPr/>
          </p:nvSpPr>
          <p:spPr>
            <a:xfrm>
              <a:off x="6477000" y="51816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628;p35">
              <a:extLst>
                <a:ext uri="{FF2B5EF4-FFF2-40B4-BE49-F238E27FC236}">
                  <a16:creationId xmlns:a16="http://schemas.microsoft.com/office/drawing/2014/main" id="{FF6530D7-2E9A-9482-693D-EDA71EDCB5FE}"/>
                </a:ext>
              </a:extLst>
            </p:cNvPr>
            <p:cNvSpPr/>
            <p:nvPr/>
          </p:nvSpPr>
          <p:spPr>
            <a:xfrm>
              <a:off x="5410200" y="47244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629;p35">
              <a:extLst>
                <a:ext uri="{FF2B5EF4-FFF2-40B4-BE49-F238E27FC236}">
                  <a16:creationId xmlns:a16="http://schemas.microsoft.com/office/drawing/2014/main" id="{7A5C2047-A97E-8D25-7090-76CCE51FA515}"/>
                </a:ext>
              </a:extLst>
            </p:cNvPr>
            <p:cNvSpPr/>
            <p:nvPr/>
          </p:nvSpPr>
          <p:spPr>
            <a:xfrm>
              <a:off x="5410200" y="48768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630;p35">
              <a:extLst>
                <a:ext uri="{FF2B5EF4-FFF2-40B4-BE49-F238E27FC236}">
                  <a16:creationId xmlns:a16="http://schemas.microsoft.com/office/drawing/2014/main" id="{8F58678E-13E6-C6FB-8908-ABFFA1EDE47B}"/>
                </a:ext>
              </a:extLst>
            </p:cNvPr>
            <p:cNvSpPr/>
            <p:nvPr/>
          </p:nvSpPr>
          <p:spPr>
            <a:xfrm>
              <a:off x="5562600" y="47244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631;p35">
              <a:extLst>
                <a:ext uri="{FF2B5EF4-FFF2-40B4-BE49-F238E27FC236}">
                  <a16:creationId xmlns:a16="http://schemas.microsoft.com/office/drawing/2014/main" id="{EB2FD1F6-D543-E294-926C-24D8148824EC}"/>
                </a:ext>
              </a:extLst>
            </p:cNvPr>
            <p:cNvSpPr/>
            <p:nvPr/>
          </p:nvSpPr>
          <p:spPr>
            <a:xfrm>
              <a:off x="5562600" y="48768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632;p35">
              <a:extLst>
                <a:ext uri="{FF2B5EF4-FFF2-40B4-BE49-F238E27FC236}">
                  <a16:creationId xmlns:a16="http://schemas.microsoft.com/office/drawing/2014/main" id="{FE524A81-AF5E-98B6-0A57-9489E2AD6BB7}"/>
                </a:ext>
              </a:extLst>
            </p:cNvPr>
            <p:cNvSpPr/>
            <p:nvPr/>
          </p:nvSpPr>
          <p:spPr>
            <a:xfrm>
              <a:off x="5715000" y="47244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633;p35">
              <a:extLst>
                <a:ext uri="{FF2B5EF4-FFF2-40B4-BE49-F238E27FC236}">
                  <a16:creationId xmlns:a16="http://schemas.microsoft.com/office/drawing/2014/main" id="{7C56377F-ADB0-F2EE-2F7A-97364A6CF85A}"/>
                </a:ext>
              </a:extLst>
            </p:cNvPr>
            <p:cNvSpPr/>
            <p:nvPr/>
          </p:nvSpPr>
          <p:spPr>
            <a:xfrm>
              <a:off x="5715000" y="48768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634;p35">
              <a:extLst>
                <a:ext uri="{FF2B5EF4-FFF2-40B4-BE49-F238E27FC236}">
                  <a16:creationId xmlns:a16="http://schemas.microsoft.com/office/drawing/2014/main" id="{BAC0CD96-B501-0FCF-9890-F21951FD6753}"/>
                </a:ext>
              </a:extLst>
            </p:cNvPr>
            <p:cNvSpPr/>
            <p:nvPr/>
          </p:nvSpPr>
          <p:spPr>
            <a:xfrm>
              <a:off x="5867400" y="47244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635;p35">
              <a:extLst>
                <a:ext uri="{FF2B5EF4-FFF2-40B4-BE49-F238E27FC236}">
                  <a16:creationId xmlns:a16="http://schemas.microsoft.com/office/drawing/2014/main" id="{600584CE-2D54-08C7-8C8A-96297E046AAD}"/>
                </a:ext>
              </a:extLst>
            </p:cNvPr>
            <p:cNvSpPr/>
            <p:nvPr/>
          </p:nvSpPr>
          <p:spPr>
            <a:xfrm>
              <a:off x="5867400" y="48768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636;p35">
              <a:extLst>
                <a:ext uri="{FF2B5EF4-FFF2-40B4-BE49-F238E27FC236}">
                  <a16:creationId xmlns:a16="http://schemas.microsoft.com/office/drawing/2014/main" id="{78BFB350-3DF1-735C-18D3-450019D4D6EC}"/>
                </a:ext>
              </a:extLst>
            </p:cNvPr>
            <p:cNvSpPr/>
            <p:nvPr/>
          </p:nvSpPr>
          <p:spPr>
            <a:xfrm>
              <a:off x="6019800" y="47244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637;p35">
              <a:extLst>
                <a:ext uri="{FF2B5EF4-FFF2-40B4-BE49-F238E27FC236}">
                  <a16:creationId xmlns:a16="http://schemas.microsoft.com/office/drawing/2014/main" id="{AD8F2868-5633-6444-2D45-9F87EF3E8669}"/>
                </a:ext>
              </a:extLst>
            </p:cNvPr>
            <p:cNvSpPr/>
            <p:nvPr/>
          </p:nvSpPr>
          <p:spPr>
            <a:xfrm>
              <a:off x="6019800" y="48768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638;p35">
              <a:extLst>
                <a:ext uri="{FF2B5EF4-FFF2-40B4-BE49-F238E27FC236}">
                  <a16:creationId xmlns:a16="http://schemas.microsoft.com/office/drawing/2014/main" id="{EA5C8F8D-D8F1-D61E-F19D-7D8ABE278439}"/>
                </a:ext>
              </a:extLst>
            </p:cNvPr>
            <p:cNvSpPr/>
            <p:nvPr/>
          </p:nvSpPr>
          <p:spPr>
            <a:xfrm>
              <a:off x="6172200" y="47244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639;p35">
              <a:extLst>
                <a:ext uri="{FF2B5EF4-FFF2-40B4-BE49-F238E27FC236}">
                  <a16:creationId xmlns:a16="http://schemas.microsoft.com/office/drawing/2014/main" id="{B964B73B-BA9C-B287-622A-2B0BB0E97AE6}"/>
                </a:ext>
              </a:extLst>
            </p:cNvPr>
            <p:cNvSpPr/>
            <p:nvPr/>
          </p:nvSpPr>
          <p:spPr>
            <a:xfrm>
              <a:off x="6172200" y="4876800"/>
              <a:ext cx="152400" cy="152400"/>
            </a:xfrm>
            <a:prstGeom prst="rect">
              <a:avLst/>
            </a:prstGeom>
            <a:solidFill>
              <a:srgbClr val="FFD966"/>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640;p35">
              <a:extLst>
                <a:ext uri="{FF2B5EF4-FFF2-40B4-BE49-F238E27FC236}">
                  <a16:creationId xmlns:a16="http://schemas.microsoft.com/office/drawing/2014/main" id="{BC790B04-EDBA-DD8A-64D9-5F31D63BE235}"/>
                </a:ext>
              </a:extLst>
            </p:cNvPr>
            <p:cNvSpPr/>
            <p:nvPr/>
          </p:nvSpPr>
          <p:spPr>
            <a:xfrm>
              <a:off x="6324600" y="47244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641;p35">
              <a:extLst>
                <a:ext uri="{FF2B5EF4-FFF2-40B4-BE49-F238E27FC236}">
                  <a16:creationId xmlns:a16="http://schemas.microsoft.com/office/drawing/2014/main" id="{2951D953-712C-2817-255D-20DCDE3FB044}"/>
                </a:ext>
              </a:extLst>
            </p:cNvPr>
            <p:cNvSpPr/>
            <p:nvPr/>
          </p:nvSpPr>
          <p:spPr>
            <a:xfrm>
              <a:off x="6324600" y="48768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642;p35">
              <a:extLst>
                <a:ext uri="{FF2B5EF4-FFF2-40B4-BE49-F238E27FC236}">
                  <a16:creationId xmlns:a16="http://schemas.microsoft.com/office/drawing/2014/main" id="{812BB593-7C4C-03EF-C135-1C29AE1B983E}"/>
                </a:ext>
              </a:extLst>
            </p:cNvPr>
            <p:cNvSpPr/>
            <p:nvPr/>
          </p:nvSpPr>
          <p:spPr>
            <a:xfrm>
              <a:off x="6477000" y="47244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643;p35">
              <a:extLst>
                <a:ext uri="{FF2B5EF4-FFF2-40B4-BE49-F238E27FC236}">
                  <a16:creationId xmlns:a16="http://schemas.microsoft.com/office/drawing/2014/main" id="{9AF31114-A7D8-D8C7-99B2-CC9BD3161B2C}"/>
                </a:ext>
              </a:extLst>
            </p:cNvPr>
            <p:cNvSpPr/>
            <p:nvPr/>
          </p:nvSpPr>
          <p:spPr>
            <a:xfrm>
              <a:off x="6477000" y="48768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644;p35">
              <a:extLst>
                <a:ext uri="{FF2B5EF4-FFF2-40B4-BE49-F238E27FC236}">
                  <a16:creationId xmlns:a16="http://schemas.microsoft.com/office/drawing/2014/main" id="{ADD69268-DED3-7760-277D-15B2F7DD1AB8}"/>
                </a:ext>
              </a:extLst>
            </p:cNvPr>
            <p:cNvSpPr/>
            <p:nvPr/>
          </p:nvSpPr>
          <p:spPr>
            <a:xfrm>
              <a:off x="5410200" y="5638800"/>
              <a:ext cx="152400" cy="152400"/>
            </a:xfrm>
            <a:prstGeom prst="rect">
              <a:avLst/>
            </a:prstGeom>
            <a:solidFill>
              <a:srgbClr val="FFD966"/>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645;p35">
              <a:extLst>
                <a:ext uri="{FF2B5EF4-FFF2-40B4-BE49-F238E27FC236}">
                  <a16:creationId xmlns:a16="http://schemas.microsoft.com/office/drawing/2014/main" id="{4DF94C96-E71D-ED3B-7B09-0DD30119365C}"/>
                </a:ext>
              </a:extLst>
            </p:cNvPr>
            <p:cNvSpPr/>
            <p:nvPr/>
          </p:nvSpPr>
          <p:spPr>
            <a:xfrm>
              <a:off x="5410200" y="57912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646;p35">
              <a:extLst>
                <a:ext uri="{FF2B5EF4-FFF2-40B4-BE49-F238E27FC236}">
                  <a16:creationId xmlns:a16="http://schemas.microsoft.com/office/drawing/2014/main" id="{83F3308E-7A59-381A-97AA-D9F12C518B57}"/>
                </a:ext>
              </a:extLst>
            </p:cNvPr>
            <p:cNvSpPr/>
            <p:nvPr/>
          </p:nvSpPr>
          <p:spPr>
            <a:xfrm>
              <a:off x="5562600" y="56388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647;p35">
              <a:extLst>
                <a:ext uri="{FF2B5EF4-FFF2-40B4-BE49-F238E27FC236}">
                  <a16:creationId xmlns:a16="http://schemas.microsoft.com/office/drawing/2014/main" id="{E617B23D-DDA6-AE19-C16F-0A6325441DB9}"/>
                </a:ext>
              </a:extLst>
            </p:cNvPr>
            <p:cNvSpPr/>
            <p:nvPr/>
          </p:nvSpPr>
          <p:spPr>
            <a:xfrm>
              <a:off x="5562600" y="57912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648;p35">
              <a:extLst>
                <a:ext uri="{FF2B5EF4-FFF2-40B4-BE49-F238E27FC236}">
                  <a16:creationId xmlns:a16="http://schemas.microsoft.com/office/drawing/2014/main" id="{7C3A799B-6F15-81A2-D098-509474C012EF}"/>
                </a:ext>
              </a:extLst>
            </p:cNvPr>
            <p:cNvSpPr/>
            <p:nvPr/>
          </p:nvSpPr>
          <p:spPr>
            <a:xfrm>
              <a:off x="5715000" y="56388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649;p35">
              <a:extLst>
                <a:ext uri="{FF2B5EF4-FFF2-40B4-BE49-F238E27FC236}">
                  <a16:creationId xmlns:a16="http://schemas.microsoft.com/office/drawing/2014/main" id="{7BC3A732-29B2-50FF-D630-71BAC6E668B8}"/>
                </a:ext>
              </a:extLst>
            </p:cNvPr>
            <p:cNvSpPr/>
            <p:nvPr/>
          </p:nvSpPr>
          <p:spPr>
            <a:xfrm>
              <a:off x="5715000" y="57912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650;p35">
              <a:extLst>
                <a:ext uri="{FF2B5EF4-FFF2-40B4-BE49-F238E27FC236}">
                  <a16:creationId xmlns:a16="http://schemas.microsoft.com/office/drawing/2014/main" id="{14488800-43B8-7EC8-F561-4FBD41BFC357}"/>
                </a:ext>
              </a:extLst>
            </p:cNvPr>
            <p:cNvSpPr/>
            <p:nvPr/>
          </p:nvSpPr>
          <p:spPr>
            <a:xfrm>
              <a:off x="5867400" y="56388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651;p35">
              <a:extLst>
                <a:ext uri="{FF2B5EF4-FFF2-40B4-BE49-F238E27FC236}">
                  <a16:creationId xmlns:a16="http://schemas.microsoft.com/office/drawing/2014/main" id="{23667D6D-5A6D-5280-78FF-80FCF1AAEC67}"/>
                </a:ext>
              </a:extLst>
            </p:cNvPr>
            <p:cNvSpPr/>
            <p:nvPr/>
          </p:nvSpPr>
          <p:spPr>
            <a:xfrm>
              <a:off x="5867400" y="57912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652;p35">
              <a:extLst>
                <a:ext uri="{FF2B5EF4-FFF2-40B4-BE49-F238E27FC236}">
                  <a16:creationId xmlns:a16="http://schemas.microsoft.com/office/drawing/2014/main" id="{DB9652BE-791D-17A6-EB5A-6904C72ECC84}"/>
                </a:ext>
              </a:extLst>
            </p:cNvPr>
            <p:cNvSpPr/>
            <p:nvPr/>
          </p:nvSpPr>
          <p:spPr>
            <a:xfrm>
              <a:off x="6019800" y="5638800"/>
              <a:ext cx="152400" cy="152400"/>
            </a:xfrm>
            <a:prstGeom prst="rect">
              <a:avLst/>
            </a:prstGeom>
            <a:solidFill>
              <a:srgbClr val="FFD966"/>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653;p35">
              <a:extLst>
                <a:ext uri="{FF2B5EF4-FFF2-40B4-BE49-F238E27FC236}">
                  <a16:creationId xmlns:a16="http://schemas.microsoft.com/office/drawing/2014/main" id="{CD986C5D-5B26-B10E-C69A-7041E4EEBF93}"/>
                </a:ext>
              </a:extLst>
            </p:cNvPr>
            <p:cNvSpPr/>
            <p:nvPr/>
          </p:nvSpPr>
          <p:spPr>
            <a:xfrm>
              <a:off x="6019800" y="57912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654;p35">
              <a:extLst>
                <a:ext uri="{FF2B5EF4-FFF2-40B4-BE49-F238E27FC236}">
                  <a16:creationId xmlns:a16="http://schemas.microsoft.com/office/drawing/2014/main" id="{BB84ABB7-3DFE-ACEE-A1C9-F960560725F9}"/>
                </a:ext>
              </a:extLst>
            </p:cNvPr>
            <p:cNvSpPr/>
            <p:nvPr/>
          </p:nvSpPr>
          <p:spPr>
            <a:xfrm>
              <a:off x="6172200" y="56388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655;p35">
              <a:extLst>
                <a:ext uri="{FF2B5EF4-FFF2-40B4-BE49-F238E27FC236}">
                  <a16:creationId xmlns:a16="http://schemas.microsoft.com/office/drawing/2014/main" id="{17A20257-A951-4C77-3DB7-F9E1EA4CF5BE}"/>
                </a:ext>
              </a:extLst>
            </p:cNvPr>
            <p:cNvSpPr/>
            <p:nvPr/>
          </p:nvSpPr>
          <p:spPr>
            <a:xfrm>
              <a:off x="6172200" y="57912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656;p35">
              <a:extLst>
                <a:ext uri="{FF2B5EF4-FFF2-40B4-BE49-F238E27FC236}">
                  <a16:creationId xmlns:a16="http://schemas.microsoft.com/office/drawing/2014/main" id="{8EF9A88E-AF25-A569-314F-C03E9F9016E4}"/>
                </a:ext>
              </a:extLst>
            </p:cNvPr>
            <p:cNvSpPr/>
            <p:nvPr/>
          </p:nvSpPr>
          <p:spPr>
            <a:xfrm>
              <a:off x="6324600" y="56388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657;p35">
              <a:extLst>
                <a:ext uri="{FF2B5EF4-FFF2-40B4-BE49-F238E27FC236}">
                  <a16:creationId xmlns:a16="http://schemas.microsoft.com/office/drawing/2014/main" id="{73DE155F-A307-AA28-D28E-7E7AF020D297}"/>
                </a:ext>
              </a:extLst>
            </p:cNvPr>
            <p:cNvSpPr/>
            <p:nvPr/>
          </p:nvSpPr>
          <p:spPr>
            <a:xfrm>
              <a:off x="6324600" y="57912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658;p35">
              <a:extLst>
                <a:ext uri="{FF2B5EF4-FFF2-40B4-BE49-F238E27FC236}">
                  <a16:creationId xmlns:a16="http://schemas.microsoft.com/office/drawing/2014/main" id="{D15C977C-0406-9677-B6DC-95D085ADCEAC}"/>
                </a:ext>
              </a:extLst>
            </p:cNvPr>
            <p:cNvSpPr/>
            <p:nvPr/>
          </p:nvSpPr>
          <p:spPr>
            <a:xfrm>
              <a:off x="6477000" y="56388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659;p35">
              <a:extLst>
                <a:ext uri="{FF2B5EF4-FFF2-40B4-BE49-F238E27FC236}">
                  <a16:creationId xmlns:a16="http://schemas.microsoft.com/office/drawing/2014/main" id="{F758007B-44AB-1A88-BBFD-7A648C7F5906}"/>
                </a:ext>
              </a:extLst>
            </p:cNvPr>
            <p:cNvSpPr/>
            <p:nvPr/>
          </p:nvSpPr>
          <p:spPr>
            <a:xfrm>
              <a:off x="6477000" y="57912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660;p35">
              <a:extLst>
                <a:ext uri="{FF2B5EF4-FFF2-40B4-BE49-F238E27FC236}">
                  <a16:creationId xmlns:a16="http://schemas.microsoft.com/office/drawing/2014/main" id="{D142666D-807B-3C44-5DFA-53A7422009C4}"/>
                </a:ext>
              </a:extLst>
            </p:cNvPr>
            <p:cNvSpPr/>
            <p:nvPr/>
          </p:nvSpPr>
          <p:spPr>
            <a:xfrm>
              <a:off x="5410200" y="53340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661;p35">
              <a:extLst>
                <a:ext uri="{FF2B5EF4-FFF2-40B4-BE49-F238E27FC236}">
                  <a16:creationId xmlns:a16="http://schemas.microsoft.com/office/drawing/2014/main" id="{66BFDD64-ECBC-5C69-694B-C2F804DF5462}"/>
                </a:ext>
              </a:extLst>
            </p:cNvPr>
            <p:cNvSpPr/>
            <p:nvPr/>
          </p:nvSpPr>
          <p:spPr>
            <a:xfrm>
              <a:off x="5410200" y="54864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662;p35">
              <a:extLst>
                <a:ext uri="{FF2B5EF4-FFF2-40B4-BE49-F238E27FC236}">
                  <a16:creationId xmlns:a16="http://schemas.microsoft.com/office/drawing/2014/main" id="{9177D946-D74E-4AFD-3599-573D68D92469}"/>
                </a:ext>
              </a:extLst>
            </p:cNvPr>
            <p:cNvSpPr/>
            <p:nvPr/>
          </p:nvSpPr>
          <p:spPr>
            <a:xfrm>
              <a:off x="5562600" y="53340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663;p35">
              <a:extLst>
                <a:ext uri="{FF2B5EF4-FFF2-40B4-BE49-F238E27FC236}">
                  <a16:creationId xmlns:a16="http://schemas.microsoft.com/office/drawing/2014/main" id="{4014F7CB-8249-A4BC-F3B8-5A8F8BFA5F77}"/>
                </a:ext>
              </a:extLst>
            </p:cNvPr>
            <p:cNvSpPr/>
            <p:nvPr/>
          </p:nvSpPr>
          <p:spPr>
            <a:xfrm>
              <a:off x="5562600" y="54864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664;p35">
              <a:extLst>
                <a:ext uri="{FF2B5EF4-FFF2-40B4-BE49-F238E27FC236}">
                  <a16:creationId xmlns:a16="http://schemas.microsoft.com/office/drawing/2014/main" id="{393EE7F6-E8DC-34C4-3C35-E52C4E3DA17B}"/>
                </a:ext>
              </a:extLst>
            </p:cNvPr>
            <p:cNvSpPr/>
            <p:nvPr/>
          </p:nvSpPr>
          <p:spPr>
            <a:xfrm>
              <a:off x="5715000" y="53340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665;p35">
              <a:extLst>
                <a:ext uri="{FF2B5EF4-FFF2-40B4-BE49-F238E27FC236}">
                  <a16:creationId xmlns:a16="http://schemas.microsoft.com/office/drawing/2014/main" id="{8758CF53-7FA5-8CB9-33E5-2EF83F3C3D46}"/>
                </a:ext>
              </a:extLst>
            </p:cNvPr>
            <p:cNvSpPr/>
            <p:nvPr/>
          </p:nvSpPr>
          <p:spPr>
            <a:xfrm>
              <a:off x="5715000" y="54864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666;p35">
              <a:extLst>
                <a:ext uri="{FF2B5EF4-FFF2-40B4-BE49-F238E27FC236}">
                  <a16:creationId xmlns:a16="http://schemas.microsoft.com/office/drawing/2014/main" id="{8879F33D-85DD-BBCA-E067-E929B37ADFEE}"/>
                </a:ext>
              </a:extLst>
            </p:cNvPr>
            <p:cNvSpPr/>
            <p:nvPr/>
          </p:nvSpPr>
          <p:spPr>
            <a:xfrm>
              <a:off x="5867400" y="53340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667;p35">
              <a:extLst>
                <a:ext uri="{FF2B5EF4-FFF2-40B4-BE49-F238E27FC236}">
                  <a16:creationId xmlns:a16="http://schemas.microsoft.com/office/drawing/2014/main" id="{BF11BD61-2A56-7D61-5DCE-D5A2644B6BA7}"/>
                </a:ext>
              </a:extLst>
            </p:cNvPr>
            <p:cNvSpPr/>
            <p:nvPr/>
          </p:nvSpPr>
          <p:spPr>
            <a:xfrm>
              <a:off x="5867400" y="54864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668;p35">
              <a:extLst>
                <a:ext uri="{FF2B5EF4-FFF2-40B4-BE49-F238E27FC236}">
                  <a16:creationId xmlns:a16="http://schemas.microsoft.com/office/drawing/2014/main" id="{94C5EF57-3900-FB1F-FE19-D9D5C6C08A03}"/>
                </a:ext>
              </a:extLst>
            </p:cNvPr>
            <p:cNvSpPr/>
            <p:nvPr/>
          </p:nvSpPr>
          <p:spPr>
            <a:xfrm>
              <a:off x="6019800" y="53340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669;p35">
              <a:extLst>
                <a:ext uri="{FF2B5EF4-FFF2-40B4-BE49-F238E27FC236}">
                  <a16:creationId xmlns:a16="http://schemas.microsoft.com/office/drawing/2014/main" id="{6D4802BB-A2E4-710B-BC37-15EA8BC5B481}"/>
                </a:ext>
              </a:extLst>
            </p:cNvPr>
            <p:cNvSpPr/>
            <p:nvPr/>
          </p:nvSpPr>
          <p:spPr>
            <a:xfrm>
              <a:off x="6019800" y="54864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670;p35">
              <a:extLst>
                <a:ext uri="{FF2B5EF4-FFF2-40B4-BE49-F238E27FC236}">
                  <a16:creationId xmlns:a16="http://schemas.microsoft.com/office/drawing/2014/main" id="{ACF5AF64-6118-3F05-E2ED-228808EF5759}"/>
                </a:ext>
              </a:extLst>
            </p:cNvPr>
            <p:cNvSpPr/>
            <p:nvPr/>
          </p:nvSpPr>
          <p:spPr>
            <a:xfrm>
              <a:off x="6172200" y="53340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671;p35">
              <a:extLst>
                <a:ext uri="{FF2B5EF4-FFF2-40B4-BE49-F238E27FC236}">
                  <a16:creationId xmlns:a16="http://schemas.microsoft.com/office/drawing/2014/main" id="{E5669D91-2E2F-FF9D-F97A-9080F85A5F65}"/>
                </a:ext>
              </a:extLst>
            </p:cNvPr>
            <p:cNvSpPr/>
            <p:nvPr/>
          </p:nvSpPr>
          <p:spPr>
            <a:xfrm>
              <a:off x="6172200" y="5486400"/>
              <a:ext cx="152400" cy="152400"/>
            </a:xfrm>
            <a:prstGeom prst="rect">
              <a:avLst/>
            </a:prstGeom>
            <a:solidFill>
              <a:srgbClr val="FFD966"/>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672;p35">
              <a:extLst>
                <a:ext uri="{FF2B5EF4-FFF2-40B4-BE49-F238E27FC236}">
                  <a16:creationId xmlns:a16="http://schemas.microsoft.com/office/drawing/2014/main" id="{AA60A6C7-FFA0-882B-3B5D-CF084277DC0B}"/>
                </a:ext>
              </a:extLst>
            </p:cNvPr>
            <p:cNvSpPr/>
            <p:nvPr/>
          </p:nvSpPr>
          <p:spPr>
            <a:xfrm>
              <a:off x="6324600" y="53340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673;p35">
              <a:extLst>
                <a:ext uri="{FF2B5EF4-FFF2-40B4-BE49-F238E27FC236}">
                  <a16:creationId xmlns:a16="http://schemas.microsoft.com/office/drawing/2014/main" id="{2EFC2892-4140-3E49-DC4D-83027188EA61}"/>
                </a:ext>
              </a:extLst>
            </p:cNvPr>
            <p:cNvSpPr/>
            <p:nvPr/>
          </p:nvSpPr>
          <p:spPr>
            <a:xfrm>
              <a:off x="6324600" y="5486400"/>
              <a:ext cx="152400" cy="152400"/>
            </a:xfrm>
            <a:prstGeom prst="rect">
              <a:avLst/>
            </a:prstGeom>
            <a:solidFill>
              <a:srgbClr val="FFD966"/>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674;p35">
              <a:extLst>
                <a:ext uri="{FF2B5EF4-FFF2-40B4-BE49-F238E27FC236}">
                  <a16:creationId xmlns:a16="http://schemas.microsoft.com/office/drawing/2014/main" id="{7F8AE7C3-2D35-9292-EE7D-4E19F0052424}"/>
                </a:ext>
              </a:extLst>
            </p:cNvPr>
            <p:cNvSpPr/>
            <p:nvPr/>
          </p:nvSpPr>
          <p:spPr>
            <a:xfrm>
              <a:off x="6477000" y="53340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675;p35">
              <a:extLst>
                <a:ext uri="{FF2B5EF4-FFF2-40B4-BE49-F238E27FC236}">
                  <a16:creationId xmlns:a16="http://schemas.microsoft.com/office/drawing/2014/main" id="{3C5AB5D1-C3B0-CD5D-FE45-009F0BED7294}"/>
                </a:ext>
              </a:extLst>
            </p:cNvPr>
            <p:cNvSpPr/>
            <p:nvPr/>
          </p:nvSpPr>
          <p:spPr>
            <a:xfrm>
              <a:off x="6477000" y="5486400"/>
              <a:ext cx="152400" cy="152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35" name="Google Shape;676;p35">
              <a:extLst>
                <a:ext uri="{FF2B5EF4-FFF2-40B4-BE49-F238E27FC236}">
                  <a16:creationId xmlns:a16="http://schemas.microsoft.com/office/drawing/2014/main" id="{F3F1A844-53B4-8312-CFF4-B23E3495F66A}"/>
                </a:ext>
              </a:extLst>
            </p:cNvPr>
            <p:cNvCxnSpPr/>
            <p:nvPr/>
          </p:nvCxnSpPr>
          <p:spPr>
            <a:xfrm>
              <a:off x="5410200" y="4648200"/>
              <a:ext cx="0" cy="1295400"/>
            </a:xfrm>
            <a:prstGeom prst="straightConnector1">
              <a:avLst/>
            </a:prstGeom>
            <a:noFill/>
            <a:ln w="28575" cap="flat" cmpd="sng">
              <a:solidFill>
                <a:srgbClr val="FF0000"/>
              </a:solidFill>
              <a:prstDash val="solid"/>
              <a:round/>
              <a:headEnd type="none" w="med" len="med"/>
              <a:tailEnd type="none" w="med" len="med"/>
            </a:ln>
          </p:spPr>
        </p:cxnSp>
        <p:cxnSp>
          <p:nvCxnSpPr>
            <p:cNvPr id="136" name="Google Shape;677;p35">
              <a:extLst>
                <a:ext uri="{FF2B5EF4-FFF2-40B4-BE49-F238E27FC236}">
                  <a16:creationId xmlns:a16="http://schemas.microsoft.com/office/drawing/2014/main" id="{1296454A-2F8F-A866-5B57-9F87FFB35186}"/>
                </a:ext>
              </a:extLst>
            </p:cNvPr>
            <p:cNvCxnSpPr/>
            <p:nvPr/>
          </p:nvCxnSpPr>
          <p:spPr>
            <a:xfrm rot="10800000">
              <a:off x="4114800" y="5943600"/>
              <a:ext cx="2590800" cy="0"/>
            </a:xfrm>
            <a:prstGeom prst="straightConnector1">
              <a:avLst/>
            </a:prstGeom>
            <a:noFill/>
            <a:ln w="28575" cap="flat" cmpd="sng">
              <a:solidFill>
                <a:srgbClr val="FF0000"/>
              </a:solidFill>
              <a:prstDash val="solid"/>
              <a:round/>
              <a:headEnd type="none" w="med" len="med"/>
              <a:tailEnd type="none" w="med" len="med"/>
            </a:ln>
          </p:spPr>
        </p:cxnSp>
      </p:grpSp>
      <p:sp>
        <p:nvSpPr>
          <p:cNvPr id="137" name="TextBox 136">
            <a:extLst>
              <a:ext uri="{FF2B5EF4-FFF2-40B4-BE49-F238E27FC236}">
                <a16:creationId xmlns:a16="http://schemas.microsoft.com/office/drawing/2014/main" id="{3A010CF2-EA9F-1574-C217-8362C781370C}"/>
              </a:ext>
            </a:extLst>
          </p:cNvPr>
          <p:cNvSpPr txBox="1"/>
          <p:nvPr/>
        </p:nvSpPr>
        <p:spPr>
          <a:xfrm>
            <a:off x="9122294" y="1218951"/>
            <a:ext cx="2269440" cy="369332"/>
          </a:xfrm>
          <a:prstGeom prst="rect">
            <a:avLst/>
          </a:prstGeom>
          <a:noFill/>
        </p:spPr>
        <p:txBody>
          <a:bodyPr wrap="square" rtlCol="0">
            <a:spAutoFit/>
          </a:bodyPr>
          <a:lstStyle/>
          <a:p>
            <a:r>
              <a:rPr lang="en-US" b="1" dirty="0">
                <a:solidFill>
                  <a:srgbClr val="0432FF"/>
                </a:solidFill>
              </a:rPr>
              <a:t>Isolated hit removal</a:t>
            </a:r>
            <a:endParaRPr lang="en-GB" b="1" dirty="0">
              <a:solidFill>
                <a:srgbClr val="0432FF"/>
              </a:solidFill>
            </a:endParaRPr>
          </a:p>
        </p:txBody>
      </p:sp>
      <p:sp>
        <p:nvSpPr>
          <p:cNvPr id="138" name="TextBox 137">
            <a:extLst>
              <a:ext uri="{FF2B5EF4-FFF2-40B4-BE49-F238E27FC236}">
                <a16:creationId xmlns:a16="http://schemas.microsoft.com/office/drawing/2014/main" id="{D1008515-96D7-4013-863F-C6C70FD0DFBE}"/>
              </a:ext>
            </a:extLst>
          </p:cNvPr>
          <p:cNvSpPr txBox="1"/>
          <p:nvPr/>
        </p:nvSpPr>
        <p:spPr>
          <a:xfrm>
            <a:off x="9042173" y="2927739"/>
            <a:ext cx="2867798" cy="1384995"/>
          </a:xfrm>
          <a:prstGeom prst="rect">
            <a:avLst/>
          </a:prstGeom>
          <a:noFill/>
        </p:spPr>
        <p:txBody>
          <a:bodyPr wrap="square" rtlCol="0">
            <a:spAutoFit/>
          </a:bodyPr>
          <a:lstStyle/>
          <a:p>
            <a:r>
              <a:rPr lang="en-US" sz="1400" dirty="0"/>
              <a:t>Pixels in red are considered isolated</a:t>
            </a:r>
          </a:p>
          <a:p>
            <a:endParaRPr lang="en-US" sz="1400" dirty="0"/>
          </a:p>
          <a:p>
            <a:r>
              <a:rPr lang="en-US" sz="1400" dirty="0"/>
              <a:t>It is only easy to look within the data for one Core Column at a time, so pixels touching vertical boundaries are not removed. </a:t>
            </a:r>
            <a:endParaRPr lang="en-GB" sz="1400" dirty="0"/>
          </a:p>
        </p:txBody>
      </p:sp>
    </p:spTree>
    <p:extLst>
      <p:ext uri="{BB962C8B-B14F-4D97-AF65-F5344CB8AC3E}">
        <p14:creationId xmlns:p14="http://schemas.microsoft.com/office/powerpoint/2010/main" val="19229607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BABCD-6DE9-4004-EFCD-31D72782A26A}"/>
              </a:ext>
            </a:extLst>
          </p:cNvPr>
          <p:cNvSpPr>
            <a:spLocks noGrp="1"/>
          </p:cNvSpPr>
          <p:nvPr>
            <p:ph type="title"/>
          </p:nvPr>
        </p:nvSpPr>
        <p:spPr>
          <a:xfrm>
            <a:off x="1797570" y="0"/>
            <a:ext cx="7713688" cy="624226"/>
          </a:xfrm>
        </p:spPr>
        <p:txBody>
          <a:bodyPr/>
          <a:lstStyle/>
          <a:p>
            <a:pPr algn="ctr"/>
            <a:r>
              <a:rPr lang="en-US" sz="2800" b="1" i="1" dirty="0">
                <a:solidFill>
                  <a:schemeClr val="accent1">
                    <a:lumMod val="75000"/>
                  </a:schemeClr>
                </a:solidFill>
                <a:latin typeface="Calibri" panose="020F0502020204030204" pitchFamily="34" charset="0"/>
                <a:cs typeface="Calibri" panose="020F0502020204030204" pitchFamily="34" charset="0"/>
              </a:rPr>
              <a:t>Chip interfaces: control link</a:t>
            </a:r>
            <a:endParaRPr lang="en-GB" b="1" dirty="0"/>
          </a:p>
        </p:txBody>
      </p:sp>
      <p:sp>
        <p:nvSpPr>
          <p:cNvPr id="4" name="Footer Placeholder 3">
            <a:extLst>
              <a:ext uri="{FF2B5EF4-FFF2-40B4-BE49-F238E27FC236}">
                <a16:creationId xmlns:a16="http://schemas.microsoft.com/office/drawing/2014/main" id="{D25D83CF-F6D3-3364-389A-D44FEE613FE2}"/>
              </a:ext>
            </a:extLst>
          </p:cNvPr>
          <p:cNvSpPr>
            <a:spLocks noGrp="1"/>
          </p:cNvSpPr>
          <p:nvPr>
            <p:ph type="ftr" sz="quarter" idx="11"/>
          </p:nvPr>
        </p:nvSpPr>
        <p:spPr>
          <a:xfrm>
            <a:off x="0" y="6492874"/>
            <a:ext cx="8153400" cy="365125"/>
          </a:xfrm>
        </p:spPr>
        <p:txBody>
          <a:bodyPr/>
          <a:lstStyle/>
          <a:p>
            <a:pPr algn="l"/>
            <a:r>
              <a:rPr lang="en-GB" dirty="0"/>
              <a:t>PSD13, Oxford Sept. 3-8, 2023                             </a:t>
            </a:r>
            <a:r>
              <a:rPr lang="en-GB" dirty="0" err="1"/>
              <a:t>F.Loddo</a:t>
            </a:r>
            <a:r>
              <a:rPr lang="en-GB" dirty="0"/>
              <a:t> INFN-Bari</a:t>
            </a:r>
          </a:p>
        </p:txBody>
      </p:sp>
      <p:sp>
        <p:nvSpPr>
          <p:cNvPr id="5" name="Slide Number Placeholder 4">
            <a:extLst>
              <a:ext uri="{FF2B5EF4-FFF2-40B4-BE49-F238E27FC236}">
                <a16:creationId xmlns:a16="http://schemas.microsoft.com/office/drawing/2014/main" id="{39441B85-B362-BC8F-3760-7B717B0655D1}"/>
              </a:ext>
            </a:extLst>
          </p:cNvPr>
          <p:cNvSpPr>
            <a:spLocks noGrp="1"/>
          </p:cNvSpPr>
          <p:nvPr>
            <p:ph type="sldNum" sz="quarter" idx="12"/>
          </p:nvPr>
        </p:nvSpPr>
        <p:spPr>
          <a:xfrm>
            <a:off x="9448800" y="6492875"/>
            <a:ext cx="2743200" cy="365125"/>
          </a:xfrm>
        </p:spPr>
        <p:txBody>
          <a:bodyPr/>
          <a:lstStyle/>
          <a:p>
            <a:fld id="{17C1D577-B16F-47D8-AA3E-456F66A1EA45}" type="slidenum">
              <a:rPr lang="en-GB" smtClean="0"/>
              <a:t>28</a:t>
            </a:fld>
            <a:endParaRPr lang="en-GB"/>
          </a:p>
        </p:txBody>
      </p:sp>
      <p:sp>
        <p:nvSpPr>
          <p:cNvPr id="3" name="Content Placeholder 2">
            <a:extLst>
              <a:ext uri="{FF2B5EF4-FFF2-40B4-BE49-F238E27FC236}">
                <a16:creationId xmlns:a16="http://schemas.microsoft.com/office/drawing/2014/main" id="{8FAF5BEE-F05D-66B7-2F27-104F42A24EA4}"/>
              </a:ext>
            </a:extLst>
          </p:cNvPr>
          <p:cNvSpPr>
            <a:spLocks noGrp="1"/>
          </p:cNvSpPr>
          <p:nvPr>
            <p:ph idx="1"/>
          </p:nvPr>
        </p:nvSpPr>
        <p:spPr>
          <a:xfrm>
            <a:off x="120025" y="1112350"/>
            <a:ext cx="11388132" cy="5380524"/>
          </a:xfrm>
        </p:spPr>
        <p:txBody>
          <a:bodyPr>
            <a:normAutofit/>
          </a:bodyPr>
          <a:lstStyle/>
          <a:p>
            <a:pPr>
              <a:spcBef>
                <a:spcPts val="1800"/>
              </a:spcBef>
            </a:pPr>
            <a:r>
              <a:rPr lang="en-GB" dirty="0"/>
              <a:t>The RD53 control protocol was designed to meet these needs:</a:t>
            </a:r>
          </a:p>
          <a:p>
            <a:pPr lvl="1">
              <a:spcBef>
                <a:spcPts val="300"/>
              </a:spcBef>
            </a:pPr>
            <a:r>
              <a:rPr lang="en-GB" b="1" dirty="0"/>
              <a:t>High radiation environment:</a:t>
            </a:r>
          </a:p>
          <a:p>
            <a:pPr lvl="2">
              <a:spcBef>
                <a:spcPts val="300"/>
              </a:spcBef>
            </a:pPr>
            <a:r>
              <a:rPr lang="en-GB" dirty="0"/>
              <a:t>The protocol symbols are a Hamming distance of 2 bit flips apart, allowing error detection</a:t>
            </a:r>
          </a:p>
          <a:p>
            <a:pPr lvl="2">
              <a:spcBef>
                <a:spcPts val="300"/>
              </a:spcBef>
            </a:pPr>
            <a:r>
              <a:rPr lang="en-GB" dirty="0"/>
              <a:t>To speed up recovery from errors, the </a:t>
            </a:r>
            <a:r>
              <a:rPr lang="en-GB" b="1" dirty="0"/>
              <a:t>CLEAR</a:t>
            </a:r>
            <a:r>
              <a:rPr lang="en-GB" dirty="0"/>
              <a:t> command, which resets the data path, is a minimum-sized </a:t>
            </a:r>
            <a:r>
              <a:rPr lang="en-GB" b="1" dirty="0">
                <a:solidFill>
                  <a:srgbClr val="009051"/>
                </a:solidFill>
              </a:rPr>
              <a:t>Fast Command</a:t>
            </a:r>
          </a:p>
          <a:p>
            <a:pPr lvl="2">
              <a:spcBef>
                <a:spcPts val="300"/>
              </a:spcBef>
            </a:pPr>
            <a:r>
              <a:rPr lang="en-GB" dirty="0"/>
              <a:t>Fast Commands can be interleaved by DAQ during </a:t>
            </a:r>
            <a:r>
              <a:rPr lang="en-GB" b="1" dirty="0">
                <a:solidFill>
                  <a:srgbClr val="9437FF"/>
                </a:solidFill>
              </a:rPr>
              <a:t>Slow Commands</a:t>
            </a:r>
            <a:r>
              <a:rPr lang="en-GB" b="1" dirty="0"/>
              <a:t> </a:t>
            </a:r>
            <a:r>
              <a:rPr lang="en-GB" dirty="0"/>
              <a:t>such as </a:t>
            </a:r>
            <a:r>
              <a:rPr lang="en-GB" dirty="0">
                <a:highlight>
                  <a:srgbClr val="C8FFFF"/>
                </a:highlight>
              </a:rPr>
              <a:t>Write Register</a:t>
            </a:r>
          </a:p>
          <a:p>
            <a:pPr lvl="2">
              <a:spcBef>
                <a:spcPts val="6000"/>
              </a:spcBef>
            </a:pPr>
            <a:r>
              <a:rPr lang="en-GB" dirty="0">
                <a:highlight>
                  <a:srgbClr val="C8FFFF"/>
                </a:highlight>
              </a:rPr>
              <a:t>Write Register</a:t>
            </a:r>
            <a:r>
              <a:rPr lang="en-GB" dirty="0"/>
              <a:t> commands have features to auto-increment register addresses and to broadcast to up to 15 chips on a shared bus, to speed up chip configuration</a:t>
            </a:r>
          </a:p>
          <a:p>
            <a:pPr lvl="2">
              <a:spcBef>
                <a:spcPts val="300"/>
              </a:spcBef>
            </a:pPr>
            <a:r>
              <a:rPr lang="en-GB" dirty="0"/>
              <a:t>These together mean that </a:t>
            </a:r>
            <a:r>
              <a:rPr lang="en-GB" b="1" dirty="0"/>
              <a:t>the chip can be continuously reconfigured in ~100 </a:t>
            </a:r>
            <a:r>
              <a:rPr lang="en-GB" b="1" dirty="0" err="1"/>
              <a:t>ms</a:t>
            </a:r>
            <a:endParaRPr lang="en-GB" dirty="0"/>
          </a:p>
          <a:p>
            <a:pPr lvl="1">
              <a:spcBef>
                <a:spcPts val="300"/>
              </a:spcBef>
            </a:pPr>
            <a:r>
              <a:rPr lang="en-GB" b="1" dirty="0"/>
              <a:t>High trigger rate:</a:t>
            </a:r>
          </a:p>
          <a:p>
            <a:pPr lvl="3">
              <a:spcBef>
                <a:spcPts val="300"/>
              </a:spcBef>
            </a:pPr>
            <a:r>
              <a:rPr lang="en-GB" sz="2000" dirty="0">
                <a:highlight>
                  <a:srgbClr val="FFD4F9"/>
                </a:highlight>
              </a:rPr>
              <a:t>Trigger</a:t>
            </a:r>
            <a:r>
              <a:rPr lang="en-GB" sz="2000" dirty="0"/>
              <a:t> commands are minimum-sized </a:t>
            </a:r>
            <a:r>
              <a:rPr lang="en-GB" sz="2000" b="1" dirty="0">
                <a:solidFill>
                  <a:srgbClr val="009051"/>
                </a:solidFill>
              </a:rPr>
              <a:t>Fast Commands</a:t>
            </a:r>
            <a:endParaRPr lang="en-GB" b="1" dirty="0">
              <a:solidFill>
                <a:srgbClr val="009051"/>
              </a:solidFill>
            </a:endParaRPr>
          </a:p>
          <a:p>
            <a:pPr lvl="1">
              <a:spcBef>
                <a:spcPts val="300"/>
              </a:spcBef>
            </a:pPr>
            <a:r>
              <a:rPr lang="en-GB" b="1" dirty="0"/>
              <a:t>Minimise cabling and material in the detector: </a:t>
            </a:r>
          </a:p>
          <a:p>
            <a:pPr lvl="3">
              <a:spcBef>
                <a:spcPts val="300"/>
              </a:spcBef>
            </a:pPr>
            <a:r>
              <a:rPr lang="en-GB" sz="2000" dirty="0"/>
              <a:t>Both commands and the main 160MHz clock are recovered from this 1 differential pair</a:t>
            </a:r>
          </a:p>
          <a:p>
            <a:pPr lvl="3">
              <a:spcBef>
                <a:spcPts val="300"/>
              </a:spcBef>
            </a:pPr>
            <a:r>
              <a:rPr lang="en-GB" sz="2000" dirty="0"/>
              <a:t>The periodic </a:t>
            </a:r>
            <a:r>
              <a:rPr lang="en-GB" sz="2000" dirty="0">
                <a:highlight>
                  <a:srgbClr val="FFFEB4"/>
                </a:highlight>
              </a:rPr>
              <a:t>Sync</a:t>
            </a:r>
            <a:r>
              <a:rPr lang="en-GB" sz="2000" dirty="0"/>
              <a:t> command guarantees sufficient transitions to recover the clock</a:t>
            </a:r>
          </a:p>
        </p:txBody>
      </p:sp>
      <p:grpSp>
        <p:nvGrpSpPr>
          <p:cNvPr id="6" name="Group 5">
            <a:extLst>
              <a:ext uri="{FF2B5EF4-FFF2-40B4-BE49-F238E27FC236}">
                <a16:creationId xmlns:a16="http://schemas.microsoft.com/office/drawing/2014/main" id="{5954D30F-E4B1-ABC3-BF18-E7C8EAAE880B}"/>
              </a:ext>
            </a:extLst>
          </p:cNvPr>
          <p:cNvGrpSpPr/>
          <p:nvPr/>
        </p:nvGrpSpPr>
        <p:grpSpPr>
          <a:xfrm>
            <a:off x="1617550" y="3112519"/>
            <a:ext cx="9645324" cy="655795"/>
            <a:chOff x="1899459" y="3289641"/>
            <a:chExt cx="9645324" cy="655795"/>
          </a:xfrm>
        </p:grpSpPr>
        <p:grpSp>
          <p:nvGrpSpPr>
            <p:cNvPr id="7" name="Group 6">
              <a:extLst>
                <a:ext uri="{FF2B5EF4-FFF2-40B4-BE49-F238E27FC236}">
                  <a16:creationId xmlns:a16="http://schemas.microsoft.com/office/drawing/2014/main" id="{C64E6758-E585-CB0D-0216-CFF14E281E44}"/>
                </a:ext>
              </a:extLst>
            </p:cNvPr>
            <p:cNvGrpSpPr/>
            <p:nvPr/>
          </p:nvGrpSpPr>
          <p:grpSpPr>
            <a:xfrm>
              <a:off x="3772383" y="3289641"/>
              <a:ext cx="7772400" cy="655795"/>
              <a:chOff x="3772383" y="3289641"/>
              <a:chExt cx="7772400" cy="655795"/>
            </a:xfrm>
          </p:grpSpPr>
          <p:pic>
            <p:nvPicPr>
              <p:cNvPr id="11" name="Picture 10">
                <a:extLst>
                  <a:ext uri="{FF2B5EF4-FFF2-40B4-BE49-F238E27FC236}">
                    <a16:creationId xmlns:a16="http://schemas.microsoft.com/office/drawing/2014/main" id="{6A9EDD0A-8E35-3A47-E737-6ED98017AD2C}"/>
                  </a:ext>
                </a:extLst>
              </p:cNvPr>
              <p:cNvPicPr>
                <a:picLocks noChangeAspect="1"/>
              </p:cNvPicPr>
              <p:nvPr/>
            </p:nvPicPr>
            <p:blipFill>
              <a:blip r:embed="rId2"/>
              <a:stretch>
                <a:fillRect/>
              </a:stretch>
            </p:blipFill>
            <p:spPr>
              <a:xfrm>
                <a:off x="3772383" y="3734934"/>
                <a:ext cx="7772400" cy="210502"/>
              </a:xfrm>
              <a:prstGeom prst="rect">
                <a:avLst/>
              </a:prstGeom>
            </p:spPr>
          </p:pic>
          <p:pic>
            <p:nvPicPr>
              <p:cNvPr id="12" name="Picture 11">
                <a:extLst>
                  <a:ext uri="{FF2B5EF4-FFF2-40B4-BE49-F238E27FC236}">
                    <a16:creationId xmlns:a16="http://schemas.microsoft.com/office/drawing/2014/main" id="{17F56EFA-3994-A3DF-2FBC-FEF670A172A4}"/>
                  </a:ext>
                </a:extLst>
              </p:cNvPr>
              <p:cNvPicPr>
                <a:picLocks noChangeAspect="1"/>
              </p:cNvPicPr>
              <p:nvPr/>
            </p:nvPicPr>
            <p:blipFill>
              <a:blip r:embed="rId3"/>
              <a:stretch>
                <a:fillRect/>
              </a:stretch>
            </p:blipFill>
            <p:spPr>
              <a:xfrm>
                <a:off x="3772383" y="3289641"/>
                <a:ext cx="7772400" cy="445293"/>
              </a:xfrm>
              <a:prstGeom prst="rect">
                <a:avLst/>
              </a:prstGeom>
            </p:spPr>
          </p:pic>
        </p:grpSp>
        <p:sp>
          <p:nvSpPr>
            <p:cNvPr id="8" name="TextBox 7">
              <a:extLst>
                <a:ext uri="{FF2B5EF4-FFF2-40B4-BE49-F238E27FC236}">
                  <a16:creationId xmlns:a16="http://schemas.microsoft.com/office/drawing/2014/main" id="{5DDC0216-0728-8DFE-9416-529A5BED90A5}"/>
                </a:ext>
              </a:extLst>
            </p:cNvPr>
            <p:cNvSpPr txBox="1"/>
            <p:nvPr/>
          </p:nvSpPr>
          <p:spPr>
            <a:xfrm>
              <a:off x="2855362" y="3294152"/>
              <a:ext cx="835165" cy="184666"/>
            </a:xfrm>
            <a:prstGeom prst="rect">
              <a:avLst/>
            </a:prstGeom>
            <a:noFill/>
          </p:spPr>
          <p:txBody>
            <a:bodyPr wrap="none" lIns="0" tIns="0" rIns="0" bIns="0" rtlCol="0">
              <a:spAutoFit/>
            </a:bodyPr>
            <a:lstStyle/>
            <a:p>
              <a:pPr algn="r"/>
              <a:r>
                <a:rPr lang="en-FR" sz="1200" dirty="0">
                  <a:solidFill>
                    <a:srgbClr val="0432FF"/>
                  </a:solidFill>
                </a:rPr>
                <a:t>40 MHz clock</a:t>
              </a:r>
            </a:p>
          </p:txBody>
        </p:sp>
        <p:sp>
          <p:nvSpPr>
            <p:cNvPr id="9" name="TextBox 8">
              <a:extLst>
                <a:ext uri="{FF2B5EF4-FFF2-40B4-BE49-F238E27FC236}">
                  <a16:creationId xmlns:a16="http://schemas.microsoft.com/office/drawing/2014/main" id="{45A3BAEA-13CC-B3FD-A10A-0BEC4F69D75B}"/>
                </a:ext>
              </a:extLst>
            </p:cNvPr>
            <p:cNvSpPr txBox="1"/>
            <p:nvPr/>
          </p:nvSpPr>
          <p:spPr>
            <a:xfrm>
              <a:off x="2758862" y="3505166"/>
              <a:ext cx="931665" cy="184666"/>
            </a:xfrm>
            <a:prstGeom prst="rect">
              <a:avLst/>
            </a:prstGeom>
            <a:noFill/>
          </p:spPr>
          <p:txBody>
            <a:bodyPr wrap="none" lIns="0" tIns="0" rIns="0" bIns="0" rtlCol="0">
              <a:spAutoFit/>
            </a:bodyPr>
            <a:lstStyle/>
            <a:p>
              <a:pPr algn="r"/>
              <a:r>
                <a:rPr lang="en-FR" sz="1200" dirty="0">
                  <a:solidFill>
                    <a:srgbClr val="0432FF"/>
                  </a:solidFill>
                </a:rPr>
                <a:t>Control stream</a:t>
              </a:r>
            </a:p>
          </p:txBody>
        </p:sp>
        <p:sp>
          <p:nvSpPr>
            <p:cNvPr id="10" name="TextBox 9">
              <a:extLst>
                <a:ext uri="{FF2B5EF4-FFF2-40B4-BE49-F238E27FC236}">
                  <a16:creationId xmlns:a16="http://schemas.microsoft.com/office/drawing/2014/main" id="{FA07B9EC-3FE2-90F1-0F65-91DBB519F1E4}"/>
                </a:ext>
              </a:extLst>
            </p:cNvPr>
            <p:cNvSpPr txBox="1"/>
            <p:nvPr/>
          </p:nvSpPr>
          <p:spPr>
            <a:xfrm>
              <a:off x="1899459" y="3745490"/>
              <a:ext cx="1791068" cy="184666"/>
            </a:xfrm>
            <a:prstGeom prst="rect">
              <a:avLst/>
            </a:prstGeom>
            <a:noFill/>
          </p:spPr>
          <p:txBody>
            <a:bodyPr wrap="none" lIns="0" tIns="0" rIns="0" bIns="0" rtlCol="0">
              <a:spAutoFit/>
            </a:bodyPr>
            <a:lstStyle/>
            <a:p>
              <a:pPr algn="r"/>
              <a:r>
                <a:rPr lang="en-FR" sz="1200" dirty="0">
                  <a:solidFill>
                    <a:srgbClr val="0432FF"/>
                  </a:solidFill>
                </a:rPr>
                <a:t>with </a:t>
              </a:r>
              <a:r>
                <a:rPr lang="en-FR" sz="1200" b="1" dirty="0">
                  <a:solidFill>
                    <a:srgbClr val="009051"/>
                  </a:solidFill>
                  <a:highlight>
                    <a:srgbClr val="FFD4F9"/>
                  </a:highlight>
                </a:rPr>
                <a:t>Fast Command</a:t>
              </a:r>
              <a:r>
                <a:rPr lang="en-FR" sz="1200" dirty="0">
                  <a:solidFill>
                    <a:srgbClr val="0432FF"/>
                  </a:solidFill>
                </a:rPr>
                <a:t> inserted</a:t>
              </a:r>
            </a:p>
          </p:txBody>
        </p:sp>
      </p:grpSp>
      <p:sp>
        <p:nvSpPr>
          <p:cNvPr id="13" name="Rounded Rectangle 6">
            <a:extLst>
              <a:ext uri="{FF2B5EF4-FFF2-40B4-BE49-F238E27FC236}">
                <a16:creationId xmlns:a16="http://schemas.microsoft.com/office/drawing/2014/main" id="{9C77889E-4082-13E5-C6C0-23FC0872EAB7}"/>
              </a:ext>
            </a:extLst>
          </p:cNvPr>
          <p:cNvSpPr/>
          <p:nvPr/>
        </p:nvSpPr>
        <p:spPr>
          <a:xfrm>
            <a:off x="120025" y="508669"/>
            <a:ext cx="4513007" cy="618606"/>
          </a:xfrm>
          <a:prstGeom prst="roundRect">
            <a:avLst/>
          </a:prstGeom>
          <a:solidFill>
            <a:srgbClr val="E3F2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GB" sz="1400" b="1" dirty="0">
                <a:solidFill>
                  <a:srgbClr val="009051"/>
                </a:solidFill>
              </a:rPr>
              <a:t>Fast Commands  </a:t>
            </a:r>
            <a:r>
              <a:rPr lang="en-GB" sz="1400" dirty="0">
                <a:solidFill>
                  <a:schemeClr val="tx1"/>
                </a:solidFill>
              </a:rPr>
              <a:t>= 16 bits, 100 ns to send</a:t>
            </a:r>
          </a:p>
          <a:p>
            <a:r>
              <a:rPr lang="en-GB" sz="1400" b="1" dirty="0">
                <a:solidFill>
                  <a:srgbClr val="9437FF"/>
                </a:solidFill>
              </a:rPr>
              <a:t>Slow Commands </a:t>
            </a:r>
            <a:r>
              <a:rPr lang="en-GB" sz="1400" dirty="0">
                <a:solidFill>
                  <a:schemeClr val="tx1"/>
                </a:solidFill>
              </a:rPr>
              <a:t>= variable length, up to some </a:t>
            </a:r>
            <a:r>
              <a:rPr lang="en-GB" sz="1400" dirty="0" err="1">
                <a:solidFill>
                  <a:schemeClr val="tx1"/>
                </a:solidFill>
              </a:rPr>
              <a:t>ms</a:t>
            </a:r>
            <a:r>
              <a:rPr lang="en-GB" sz="1400" dirty="0">
                <a:solidFill>
                  <a:schemeClr val="tx1"/>
                </a:solidFill>
              </a:rPr>
              <a:t> to send</a:t>
            </a:r>
            <a:endParaRPr lang="en-FR" sz="1400" dirty="0">
              <a:solidFill>
                <a:schemeClr val="tx1"/>
              </a:solidFill>
            </a:endParaRPr>
          </a:p>
          <a:p>
            <a:endParaRPr lang="en-FR" sz="1400" dirty="0">
              <a:solidFill>
                <a:schemeClr val="tx1"/>
              </a:solidFill>
            </a:endParaRPr>
          </a:p>
        </p:txBody>
      </p:sp>
    </p:spTree>
    <p:extLst>
      <p:ext uri="{BB962C8B-B14F-4D97-AF65-F5344CB8AC3E}">
        <p14:creationId xmlns:p14="http://schemas.microsoft.com/office/powerpoint/2010/main" val="25278918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BABCD-6DE9-4004-EFCD-31D72782A26A}"/>
              </a:ext>
            </a:extLst>
          </p:cNvPr>
          <p:cNvSpPr>
            <a:spLocks noGrp="1"/>
          </p:cNvSpPr>
          <p:nvPr>
            <p:ph type="title"/>
          </p:nvPr>
        </p:nvSpPr>
        <p:spPr>
          <a:xfrm>
            <a:off x="1872521" y="0"/>
            <a:ext cx="7713688" cy="624226"/>
          </a:xfrm>
        </p:spPr>
        <p:txBody>
          <a:bodyPr/>
          <a:lstStyle/>
          <a:p>
            <a:pPr algn="ctr"/>
            <a:r>
              <a:rPr lang="en-US" sz="2800" b="1" i="1" dirty="0">
                <a:solidFill>
                  <a:schemeClr val="accent1">
                    <a:lumMod val="75000"/>
                  </a:schemeClr>
                </a:solidFill>
                <a:latin typeface="Calibri" panose="020F0502020204030204" pitchFamily="34" charset="0"/>
                <a:cs typeface="Calibri" panose="020F0502020204030204" pitchFamily="34" charset="0"/>
              </a:rPr>
              <a:t>Chip interfaces: data output and formats</a:t>
            </a:r>
            <a:endParaRPr lang="en-GB" b="1" dirty="0"/>
          </a:p>
        </p:txBody>
      </p:sp>
      <p:sp>
        <p:nvSpPr>
          <p:cNvPr id="4" name="Footer Placeholder 3">
            <a:extLst>
              <a:ext uri="{FF2B5EF4-FFF2-40B4-BE49-F238E27FC236}">
                <a16:creationId xmlns:a16="http://schemas.microsoft.com/office/drawing/2014/main" id="{D25D83CF-F6D3-3364-389A-D44FEE613FE2}"/>
              </a:ext>
            </a:extLst>
          </p:cNvPr>
          <p:cNvSpPr>
            <a:spLocks noGrp="1"/>
          </p:cNvSpPr>
          <p:nvPr>
            <p:ph type="ftr" sz="quarter" idx="11"/>
          </p:nvPr>
        </p:nvSpPr>
        <p:spPr>
          <a:xfrm>
            <a:off x="0" y="6492874"/>
            <a:ext cx="8153400" cy="365125"/>
          </a:xfrm>
        </p:spPr>
        <p:txBody>
          <a:bodyPr/>
          <a:lstStyle/>
          <a:p>
            <a:pPr algn="l"/>
            <a:r>
              <a:rPr lang="en-GB" dirty="0"/>
              <a:t>PSD13, Oxford Sept. 3-8, 2023                             </a:t>
            </a:r>
            <a:r>
              <a:rPr lang="en-GB" dirty="0" err="1"/>
              <a:t>F.Loddo</a:t>
            </a:r>
            <a:r>
              <a:rPr lang="en-GB" dirty="0"/>
              <a:t> INFN-Bari</a:t>
            </a:r>
          </a:p>
        </p:txBody>
      </p:sp>
      <p:sp>
        <p:nvSpPr>
          <p:cNvPr id="5" name="Slide Number Placeholder 4">
            <a:extLst>
              <a:ext uri="{FF2B5EF4-FFF2-40B4-BE49-F238E27FC236}">
                <a16:creationId xmlns:a16="http://schemas.microsoft.com/office/drawing/2014/main" id="{39441B85-B362-BC8F-3760-7B717B0655D1}"/>
              </a:ext>
            </a:extLst>
          </p:cNvPr>
          <p:cNvSpPr>
            <a:spLocks noGrp="1"/>
          </p:cNvSpPr>
          <p:nvPr>
            <p:ph type="sldNum" sz="quarter" idx="12"/>
          </p:nvPr>
        </p:nvSpPr>
        <p:spPr>
          <a:xfrm>
            <a:off x="9448800" y="6492875"/>
            <a:ext cx="2743200" cy="365125"/>
          </a:xfrm>
        </p:spPr>
        <p:txBody>
          <a:bodyPr/>
          <a:lstStyle/>
          <a:p>
            <a:fld id="{17C1D577-B16F-47D8-AA3E-456F66A1EA45}" type="slidenum">
              <a:rPr lang="en-GB" smtClean="0"/>
              <a:t>29</a:t>
            </a:fld>
            <a:endParaRPr lang="en-GB"/>
          </a:p>
        </p:txBody>
      </p:sp>
      <p:pic>
        <p:nvPicPr>
          <p:cNvPr id="3" name="Google Shape;169;p16">
            <a:extLst>
              <a:ext uri="{FF2B5EF4-FFF2-40B4-BE49-F238E27FC236}">
                <a16:creationId xmlns:a16="http://schemas.microsoft.com/office/drawing/2014/main" id="{9753F84C-4CE8-1632-4719-D4B9C8D84FA4}"/>
              </a:ext>
            </a:extLst>
          </p:cNvPr>
          <p:cNvPicPr preferRelativeResize="0"/>
          <p:nvPr/>
        </p:nvPicPr>
        <p:blipFill>
          <a:blip r:embed="rId2">
            <a:alphaModFix/>
          </a:blip>
          <a:stretch>
            <a:fillRect/>
          </a:stretch>
        </p:blipFill>
        <p:spPr>
          <a:xfrm>
            <a:off x="10090866" y="1088975"/>
            <a:ext cx="1945217" cy="2045135"/>
          </a:xfrm>
          <a:prstGeom prst="rect">
            <a:avLst/>
          </a:prstGeom>
          <a:noFill/>
          <a:ln w="9525" cap="flat" cmpd="sng">
            <a:solidFill>
              <a:srgbClr val="FF0000"/>
            </a:solidFill>
            <a:prstDash val="solid"/>
            <a:round/>
            <a:headEnd type="none" w="sm" len="sm"/>
            <a:tailEnd type="none" w="sm" len="sm"/>
          </a:ln>
        </p:spPr>
      </p:pic>
      <p:pic>
        <p:nvPicPr>
          <p:cNvPr id="6" name="Google Shape;170;p16">
            <a:extLst>
              <a:ext uri="{FF2B5EF4-FFF2-40B4-BE49-F238E27FC236}">
                <a16:creationId xmlns:a16="http://schemas.microsoft.com/office/drawing/2014/main" id="{6B6D0935-E190-1510-CD6B-3FA8356319B7}"/>
              </a:ext>
            </a:extLst>
          </p:cNvPr>
          <p:cNvPicPr preferRelativeResize="0"/>
          <p:nvPr/>
        </p:nvPicPr>
        <p:blipFill rotWithShape="1">
          <a:blip r:embed="rId3">
            <a:alphaModFix/>
          </a:blip>
          <a:srcRect l="179" r="189"/>
          <a:stretch/>
        </p:blipFill>
        <p:spPr>
          <a:xfrm>
            <a:off x="5883784" y="1088975"/>
            <a:ext cx="4155375" cy="2340025"/>
          </a:xfrm>
          <a:prstGeom prst="rect">
            <a:avLst/>
          </a:prstGeom>
          <a:noFill/>
          <a:ln w="9525" cap="flat" cmpd="sng">
            <a:solidFill>
              <a:srgbClr val="FF0000"/>
            </a:solidFill>
            <a:prstDash val="solid"/>
            <a:round/>
            <a:headEnd type="none" w="sm" len="sm"/>
            <a:tailEnd type="none" w="sm" len="sm"/>
          </a:ln>
        </p:spPr>
      </p:pic>
      <p:pic>
        <p:nvPicPr>
          <p:cNvPr id="7" name="Google Shape;182;p17">
            <a:extLst>
              <a:ext uri="{FF2B5EF4-FFF2-40B4-BE49-F238E27FC236}">
                <a16:creationId xmlns:a16="http://schemas.microsoft.com/office/drawing/2014/main" id="{B02E4CB1-81F2-3813-72BB-F8452AE9C1F0}"/>
              </a:ext>
            </a:extLst>
          </p:cNvPr>
          <p:cNvPicPr preferRelativeResize="0"/>
          <p:nvPr/>
        </p:nvPicPr>
        <p:blipFill rotWithShape="1">
          <a:blip r:embed="rId4">
            <a:alphaModFix/>
          </a:blip>
          <a:srcRect t="189" b="199"/>
          <a:stretch/>
        </p:blipFill>
        <p:spPr>
          <a:xfrm>
            <a:off x="5883784" y="3852519"/>
            <a:ext cx="6166449" cy="2533725"/>
          </a:xfrm>
          <a:prstGeom prst="rect">
            <a:avLst/>
          </a:prstGeom>
          <a:noFill/>
          <a:ln w="9525" cap="flat" cmpd="sng">
            <a:solidFill>
              <a:srgbClr val="FF0000"/>
            </a:solidFill>
            <a:prstDash val="solid"/>
            <a:round/>
            <a:headEnd type="none" w="sm" len="sm"/>
            <a:tailEnd type="none" w="sm" len="sm"/>
          </a:ln>
        </p:spPr>
      </p:pic>
      <p:sp>
        <p:nvSpPr>
          <p:cNvPr id="8" name="TextBox 7">
            <a:extLst>
              <a:ext uri="{FF2B5EF4-FFF2-40B4-BE49-F238E27FC236}">
                <a16:creationId xmlns:a16="http://schemas.microsoft.com/office/drawing/2014/main" id="{C5418D49-0868-6689-0EDE-3F7584B08729}"/>
              </a:ext>
            </a:extLst>
          </p:cNvPr>
          <p:cNvSpPr txBox="1"/>
          <p:nvPr/>
        </p:nvSpPr>
        <p:spPr>
          <a:xfrm>
            <a:off x="5778289" y="765664"/>
            <a:ext cx="1583403" cy="369332"/>
          </a:xfrm>
          <a:prstGeom prst="rect">
            <a:avLst/>
          </a:prstGeom>
          <a:noFill/>
        </p:spPr>
        <p:txBody>
          <a:bodyPr wrap="square" rtlCol="0">
            <a:spAutoFit/>
          </a:bodyPr>
          <a:lstStyle/>
          <a:p>
            <a:r>
              <a:rPr lang="en-US" b="1" dirty="0">
                <a:solidFill>
                  <a:srgbClr val="0432FF"/>
                </a:solidFill>
              </a:rPr>
              <a:t>Event building</a:t>
            </a:r>
            <a:endParaRPr lang="en-GB" b="1" dirty="0">
              <a:solidFill>
                <a:srgbClr val="0432FF"/>
              </a:solidFill>
            </a:endParaRPr>
          </a:p>
        </p:txBody>
      </p:sp>
      <p:sp>
        <p:nvSpPr>
          <p:cNvPr id="9" name="TextBox 8">
            <a:extLst>
              <a:ext uri="{FF2B5EF4-FFF2-40B4-BE49-F238E27FC236}">
                <a16:creationId xmlns:a16="http://schemas.microsoft.com/office/drawing/2014/main" id="{C1B75F60-43AB-E799-C23F-57A763987C0A}"/>
              </a:ext>
            </a:extLst>
          </p:cNvPr>
          <p:cNvSpPr txBox="1"/>
          <p:nvPr/>
        </p:nvSpPr>
        <p:spPr>
          <a:xfrm>
            <a:off x="10000665" y="765664"/>
            <a:ext cx="2191335" cy="369332"/>
          </a:xfrm>
          <a:prstGeom prst="rect">
            <a:avLst/>
          </a:prstGeom>
          <a:noFill/>
        </p:spPr>
        <p:txBody>
          <a:bodyPr wrap="square" rtlCol="0">
            <a:spAutoFit/>
          </a:bodyPr>
          <a:lstStyle/>
          <a:p>
            <a:r>
              <a:rPr lang="en-US" b="1" dirty="0">
                <a:solidFill>
                  <a:srgbClr val="0432FF"/>
                </a:solidFill>
              </a:rPr>
              <a:t>Binary tree encoding</a:t>
            </a:r>
            <a:endParaRPr lang="en-GB" b="1" dirty="0">
              <a:solidFill>
                <a:srgbClr val="0432FF"/>
              </a:solidFill>
            </a:endParaRPr>
          </a:p>
        </p:txBody>
      </p:sp>
      <p:sp>
        <p:nvSpPr>
          <p:cNvPr id="10" name="TextBox 9">
            <a:extLst>
              <a:ext uri="{FF2B5EF4-FFF2-40B4-BE49-F238E27FC236}">
                <a16:creationId xmlns:a16="http://schemas.microsoft.com/office/drawing/2014/main" id="{1CD2475F-4FC6-7E96-5518-6B1A84486410}"/>
              </a:ext>
            </a:extLst>
          </p:cNvPr>
          <p:cNvSpPr txBox="1"/>
          <p:nvPr/>
        </p:nvSpPr>
        <p:spPr>
          <a:xfrm>
            <a:off x="5791735" y="3522311"/>
            <a:ext cx="4985510" cy="369332"/>
          </a:xfrm>
          <a:prstGeom prst="rect">
            <a:avLst/>
          </a:prstGeom>
          <a:noFill/>
        </p:spPr>
        <p:txBody>
          <a:bodyPr wrap="square" rtlCol="0">
            <a:spAutoFit/>
          </a:bodyPr>
          <a:lstStyle/>
          <a:p>
            <a:r>
              <a:rPr lang="en-US" b="1" dirty="0">
                <a:solidFill>
                  <a:srgbClr val="0432FF"/>
                </a:solidFill>
              </a:rPr>
              <a:t>Encoding of Physics and Register (“Service”) data</a:t>
            </a:r>
            <a:endParaRPr lang="en-GB" b="1" dirty="0">
              <a:solidFill>
                <a:srgbClr val="0432FF"/>
              </a:solidFill>
            </a:endParaRPr>
          </a:p>
        </p:txBody>
      </p:sp>
      <p:sp>
        <p:nvSpPr>
          <p:cNvPr id="11" name="TextBox 10">
            <a:extLst>
              <a:ext uri="{FF2B5EF4-FFF2-40B4-BE49-F238E27FC236}">
                <a16:creationId xmlns:a16="http://schemas.microsoft.com/office/drawing/2014/main" id="{C34DEC77-22EE-C498-1393-8F1B8D821476}"/>
              </a:ext>
            </a:extLst>
          </p:cNvPr>
          <p:cNvSpPr txBox="1"/>
          <p:nvPr/>
        </p:nvSpPr>
        <p:spPr>
          <a:xfrm>
            <a:off x="78232" y="390097"/>
            <a:ext cx="5717808" cy="6278642"/>
          </a:xfrm>
          <a:prstGeom prst="rect">
            <a:avLst/>
          </a:prstGeom>
          <a:noFill/>
        </p:spPr>
        <p:txBody>
          <a:bodyPr wrap="square" rtlCol="0">
            <a:spAutoFit/>
          </a:bodyPr>
          <a:lstStyle/>
          <a:p>
            <a:pPr marL="0" indent="0" algn="just">
              <a:spcBef>
                <a:spcPts val="1800"/>
              </a:spcBef>
              <a:buNone/>
            </a:pPr>
            <a:r>
              <a:rPr lang="en-GB" sz="1600" b="1" dirty="0">
                <a:solidFill>
                  <a:srgbClr val="0432FF"/>
                </a:solidFill>
              </a:rPr>
              <a:t>Hit data readout and compression </a:t>
            </a:r>
          </a:p>
          <a:p>
            <a:pPr marL="285750" indent="-285750" algn="just">
              <a:spcBef>
                <a:spcPts val="300"/>
              </a:spcBef>
              <a:buFont typeface="Arial" panose="020B0604020202020204" pitchFamily="34" charset="0"/>
              <a:buChar char="•"/>
            </a:pPr>
            <a:r>
              <a:rPr lang="en-GB" sz="1400" dirty="0"/>
              <a:t>Triggers cause hit data to be read out from the Pixel Array using tokens</a:t>
            </a:r>
          </a:p>
          <a:p>
            <a:pPr marL="285750" indent="-285750" algn="just">
              <a:spcBef>
                <a:spcPts val="300"/>
              </a:spcBef>
              <a:buFont typeface="Arial" panose="020B0604020202020204" pitchFamily="34" charset="0"/>
              <a:buChar char="•"/>
            </a:pPr>
            <a:r>
              <a:rPr lang="en-GB" sz="1400" dirty="0"/>
              <a:t>Data is stored in a FIFO at the end of each column</a:t>
            </a:r>
          </a:p>
          <a:p>
            <a:pPr marL="285750" indent="-285750" algn="just">
              <a:spcBef>
                <a:spcPts val="300"/>
              </a:spcBef>
              <a:buFont typeface="Arial" panose="020B0604020202020204" pitchFamily="34" charset="0"/>
              <a:buChar char="•"/>
            </a:pPr>
            <a:r>
              <a:rPr lang="en-GB" sz="1400" dirty="0"/>
              <a:t>Hit data from columns is compressed using </a:t>
            </a:r>
            <a:r>
              <a:rPr lang="en-GB" sz="1400" b="1" dirty="0"/>
              <a:t>Binary Tree Encoder </a:t>
            </a:r>
            <a:r>
              <a:rPr lang="en-GB" sz="1400" dirty="0"/>
              <a:t>(up to factor of 2)</a:t>
            </a:r>
          </a:p>
          <a:p>
            <a:pPr marL="0" indent="0" algn="just">
              <a:spcBef>
                <a:spcPts val="1200"/>
              </a:spcBef>
              <a:buNone/>
            </a:pPr>
            <a:r>
              <a:rPr lang="en-GB" sz="1600" b="1" dirty="0">
                <a:solidFill>
                  <a:srgbClr val="0432FF"/>
                </a:solidFill>
              </a:rPr>
              <a:t>Event building and Streams</a:t>
            </a:r>
          </a:p>
          <a:p>
            <a:pPr marL="285750" indent="-285750" algn="just">
              <a:spcBef>
                <a:spcPts val="300"/>
              </a:spcBef>
              <a:buFont typeface="Arial" panose="020B0604020202020204" pitchFamily="34" charset="0"/>
              <a:buChar char="•"/>
            </a:pPr>
            <a:r>
              <a:rPr lang="en-GB" sz="1400" dirty="0"/>
              <a:t>Data is collected from all Core Columns and formatted in order to form a full event. This is done in a multi level event building stage.</a:t>
            </a:r>
          </a:p>
          <a:p>
            <a:pPr marL="285750" indent="-285750" algn="just">
              <a:spcBef>
                <a:spcPts val="300"/>
              </a:spcBef>
              <a:buFont typeface="Arial" panose="020B0604020202020204" pitchFamily="34" charset="0"/>
              <a:buChar char="•"/>
            </a:pPr>
            <a:r>
              <a:rPr lang="en-GB" sz="1400" dirty="0"/>
              <a:t>Each event is full contained and referenced by the associated Trigger Tag</a:t>
            </a:r>
          </a:p>
          <a:p>
            <a:pPr marL="285750" indent="-285750" algn="just">
              <a:spcBef>
                <a:spcPts val="300"/>
              </a:spcBef>
              <a:buFont typeface="Arial" panose="020B0604020202020204" pitchFamily="34" charset="0"/>
              <a:buChar char="•"/>
            </a:pPr>
            <a:r>
              <a:rPr lang="en-GB" sz="1400" dirty="0"/>
              <a:t>All events are built preserving trigger order (NO event mixing)</a:t>
            </a:r>
          </a:p>
          <a:p>
            <a:pPr marL="285750" indent="-285750" algn="just">
              <a:spcBef>
                <a:spcPts val="300"/>
              </a:spcBef>
              <a:buFont typeface="Arial" panose="020B0604020202020204" pitchFamily="34" charset="0"/>
              <a:buChar char="•"/>
            </a:pPr>
            <a:r>
              <a:rPr lang="en-GB" sz="1400" dirty="0"/>
              <a:t>Events are encapsulated into a variable length Stream due to Binary Tree encoding and zero suppression</a:t>
            </a:r>
          </a:p>
          <a:p>
            <a:pPr marL="0" indent="0" algn="just">
              <a:spcBef>
                <a:spcPts val="1200"/>
              </a:spcBef>
              <a:buNone/>
            </a:pPr>
            <a:r>
              <a:rPr lang="en-GB" sz="1600" b="1" dirty="0">
                <a:solidFill>
                  <a:srgbClr val="0432FF"/>
                </a:solidFill>
              </a:rPr>
              <a:t>Formatting within Streams</a:t>
            </a:r>
          </a:p>
          <a:p>
            <a:pPr marL="285750" indent="-285750" algn="just">
              <a:spcBef>
                <a:spcPts val="300"/>
              </a:spcBef>
              <a:buFont typeface="Arial" panose="020B0604020202020204" pitchFamily="34" charset="0"/>
              <a:buChar char="•"/>
            </a:pPr>
            <a:r>
              <a:rPr lang="en-GB" sz="1400" dirty="0"/>
              <a:t>Streams are split into 64-bit words (Aurora data frames)</a:t>
            </a:r>
          </a:p>
          <a:p>
            <a:pPr marL="285750" indent="-285750" algn="just">
              <a:spcBef>
                <a:spcPts val="300"/>
              </a:spcBef>
              <a:buFont typeface="Arial" panose="020B0604020202020204" pitchFamily="34" charset="0"/>
              <a:buChar char="•"/>
            </a:pPr>
            <a:r>
              <a:rPr lang="en-GB" sz="1400" dirty="0"/>
              <a:t>The first bit shows if the current frame is the last of the stream (End of Stream/</a:t>
            </a:r>
            <a:r>
              <a:rPr lang="en-GB" sz="1400" dirty="0" err="1"/>
              <a:t>EoS</a:t>
            </a:r>
            <a:r>
              <a:rPr lang="en-GB" sz="1400" dirty="0"/>
              <a:t> bit)</a:t>
            </a:r>
          </a:p>
          <a:p>
            <a:pPr marL="285750" indent="-285750" algn="just">
              <a:spcBef>
                <a:spcPts val="300"/>
              </a:spcBef>
              <a:buFont typeface="Arial" panose="020B0604020202020204" pitchFamily="34" charset="0"/>
              <a:buChar char="•"/>
            </a:pPr>
            <a:r>
              <a:rPr lang="en-GB" sz="1400" dirty="0"/>
              <a:t>The next 8 bits are the Event Tag (only in the 1</a:t>
            </a:r>
            <a:r>
              <a:rPr lang="en-GB" sz="1400" baseline="30000" dirty="0"/>
              <a:t>st</a:t>
            </a:r>
            <a:r>
              <a:rPr lang="en-GB" sz="1400" dirty="0"/>
              <a:t> frame of that event)</a:t>
            </a:r>
          </a:p>
          <a:p>
            <a:pPr marL="285750" indent="-285750" algn="just">
              <a:spcBef>
                <a:spcPts val="300"/>
              </a:spcBef>
              <a:buFont typeface="Arial" panose="020B0604020202020204" pitchFamily="34" charset="0"/>
              <a:buChar char="•"/>
            </a:pPr>
            <a:r>
              <a:rPr lang="en-GB" sz="1400" dirty="0"/>
              <a:t>Next: 6-bit address of the core column (“</a:t>
            </a:r>
            <a:r>
              <a:rPr lang="en-GB" sz="1400" dirty="0" err="1"/>
              <a:t>ccol</a:t>
            </a:r>
            <a:r>
              <a:rPr lang="en-GB" sz="1400" dirty="0"/>
              <a:t>” in the diagram)</a:t>
            </a:r>
          </a:p>
          <a:p>
            <a:pPr marL="285750" indent="-285750" algn="just">
              <a:spcBef>
                <a:spcPts val="300"/>
              </a:spcBef>
              <a:buFont typeface="Arial" panose="020B0604020202020204" pitchFamily="34" charset="0"/>
              <a:buChar char="•"/>
            </a:pPr>
            <a:r>
              <a:rPr lang="en-GB" sz="1400" dirty="0"/>
              <a:t>Next: 6-bit address of the core row (“crow”)</a:t>
            </a:r>
          </a:p>
          <a:p>
            <a:pPr marL="285750" indent="-285750" algn="just">
              <a:spcBef>
                <a:spcPts val="300"/>
              </a:spcBef>
              <a:buFont typeface="Arial" panose="020B0604020202020204" pitchFamily="34" charset="0"/>
              <a:buChar char="•"/>
            </a:pPr>
            <a:r>
              <a:rPr lang="en-GB" sz="1400" dirty="0"/>
              <a:t>2x8 region Binary Tree Encoded address (“BT” in the diagram)</a:t>
            </a:r>
          </a:p>
          <a:p>
            <a:pPr marL="285750" indent="-285750" algn="just">
              <a:spcBef>
                <a:spcPts val="300"/>
              </a:spcBef>
              <a:buFont typeface="Arial" panose="020B0604020202020204" pitchFamily="34" charset="0"/>
              <a:buChar char="•"/>
            </a:pPr>
            <a:r>
              <a:rPr lang="en-GB" sz="1400" dirty="0"/>
              <a:t>Next: the Time Over Threshold data (4 bits) for each hit pixel (“</a:t>
            </a:r>
            <a:r>
              <a:rPr lang="en-GB" sz="1400" dirty="0" err="1"/>
              <a:t>ToT</a:t>
            </a:r>
            <a:r>
              <a:rPr lang="en-GB" sz="1400" dirty="0"/>
              <a:t>”)</a:t>
            </a:r>
          </a:p>
          <a:p>
            <a:pPr marL="285750" indent="-285750" algn="just">
              <a:spcBef>
                <a:spcPts val="300"/>
              </a:spcBef>
              <a:buFont typeface="Arial" panose="020B0604020202020204" pitchFamily="34" charset="0"/>
              <a:buChar char="•"/>
            </a:pPr>
            <a:r>
              <a:rPr lang="en-GB" sz="1400" dirty="0"/>
              <a:t>Once the event is ﬁnished we close the Stream padding with zeros or insert a new event separating it from the previous one with a three bit separator (111) that never can occur in event data.</a:t>
            </a:r>
          </a:p>
        </p:txBody>
      </p:sp>
    </p:spTree>
    <p:extLst>
      <p:ext uri="{BB962C8B-B14F-4D97-AF65-F5344CB8AC3E}">
        <p14:creationId xmlns:p14="http://schemas.microsoft.com/office/powerpoint/2010/main" val="10054047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BABCD-6DE9-4004-EFCD-31D72782A26A}"/>
              </a:ext>
            </a:extLst>
          </p:cNvPr>
          <p:cNvSpPr>
            <a:spLocks noGrp="1"/>
          </p:cNvSpPr>
          <p:nvPr>
            <p:ph type="title"/>
          </p:nvPr>
        </p:nvSpPr>
        <p:spPr>
          <a:xfrm>
            <a:off x="1797570" y="0"/>
            <a:ext cx="7713688" cy="624226"/>
          </a:xfrm>
        </p:spPr>
        <p:txBody>
          <a:bodyPr/>
          <a:lstStyle/>
          <a:p>
            <a:pPr algn="ctr"/>
            <a:r>
              <a:rPr lang="en-US" sz="2800" b="1" i="1" dirty="0">
                <a:solidFill>
                  <a:schemeClr val="accent1">
                    <a:lumMod val="75000"/>
                  </a:schemeClr>
                </a:solidFill>
                <a:latin typeface="Calibri" panose="020F0502020204030204" pitchFamily="34" charset="0"/>
                <a:cs typeface="Calibri" panose="020F0502020204030204" pitchFamily="34" charset="0"/>
              </a:rPr>
              <a:t>RD53 Collaboration</a:t>
            </a:r>
            <a:endParaRPr lang="en-GB" b="1" dirty="0"/>
          </a:p>
        </p:txBody>
      </p:sp>
      <p:sp>
        <p:nvSpPr>
          <p:cNvPr id="4" name="Footer Placeholder 3">
            <a:extLst>
              <a:ext uri="{FF2B5EF4-FFF2-40B4-BE49-F238E27FC236}">
                <a16:creationId xmlns:a16="http://schemas.microsoft.com/office/drawing/2014/main" id="{D25D83CF-F6D3-3364-389A-D44FEE613FE2}"/>
              </a:ext>
            </a:extLst>
          </p:cNvPr>
          <p:cNvSpPr>
            <a:spLocks noGrp="1" noRot="1" noMove="1" noResize="1" noEditPoints="1" noAdjustHandles="1" noChangeArrowheads="1" noChangeShapeType="1"/>
          </p:cNvSpPr>
          <p:nvPr>
            <p:ph type="ftr" sz="quarter" idx="11"/>
          </p:nvPr>
        </p:nvSpPr>
        <p:spPr>
          <a:xfrm>
            <a:off x="0" y="6506491"/>
            <a:ext cx="8153400" cy="365125"/>
          </a:xfrm>
        </p:spPr>
        <p:txBody>
          <a:bodyPr/>
          <a:lstStyle/>
          <a:p>
            <a:pPr algn="l"/>
            <a:r>
              <a:rPr lang="en-GB" dirty="0"/>
              <a:t>PSD13, Oxford Sept. 3-8, 2023                             </a:t>
            </a:r>
            <a:r>
              <a:rPr lang="en-GB" dirty="0" err="1"/>
              <a:t>F.Loddo</a:t>
            </a:r>
            <a:r>
              <a:rPr lang="en-GB" dirty="0"/>
              <a:t> INFN-Bari</a:t>
            </a:r>
          </a:p>
        </p:txBody>
      </p:sp>
      <p:sp>
        <p:nvSpPr>
          <p:cNvPr id="5" name="Slide Number Placeholder 4">
            <a:extLst>
              <a:ext uri="{FF2B5EF4-FFF2-40B4-BE49-F238E27FC236}">
                <a16:creationId xmlns:a16="http://schemas.microsoft.com/office/drawing/2014/main" id="{39441B85-B362-BC8F-3760-7B717B0655D1}"/>
              </a:ext>
            </a:extLst>
          </p:cNvPr>
          <p:cNvSpPr>
            <a:spLocks noGrp="1"/>
          </p:cNvSpPr>
          <p:nvPr>
            <p:ph type="sldNum" sz="quarter" idx="12"/>
          </p:nvPr>
        </p:nvSpPr>
        <p:spPr>
          <a:xfrm>
            <a:off x="9448800" y="6492875"/>
            <a:ext cx="2743200" cy="365125"/>
          </a:xfrm>
        </p:spPr>
        <p:txBody>
          <a:bodyPr/>
          <a:lstStyle/>
          <a:p>
            <a:fld id="{17C1D577-B16F-47D8-AA3E-456F66A1EA45}" type="slidenum">
              <a:rPr lang="en-GB" smtClean="0"/>
              <a:t>3</a:t>
            </a:fld>
            <a:endParaRPr lang="en-GB" dirty="0"/>
          </a:p>
        </p:txBody>
      </p:sp>
      <p:pic>
        <p:nvPicPr>
          <p:cNvPr id="6" name="Picture 5">
            <a:extLst>
              <a:ext uri="{FF2B5EF4-FFF2-40B4-BE49-F238E27FC236}">
                <a16:creationId xmlns:a16="http://schemas.microsoft.com/office/drawing/2014/main" id="{E5A08E45-DF8C-A38F-04B4-31D7A7032001}"/>
              </a:ext>
            </a:extLst>
          </p:cNvPr>
          <p:cNvPicPr>
            <a:picLocks noChangeAspect="1"/>
          </p:cNvPicPr>
          <p:nvPr/>
        </p:nvPicPr>
        <p:blipFill>
          <a:blip r:embed="rId2"/>
          <a:stretch>
            <a:fillRect/>
          </a:stretch>
        </p:blipFill>
        <p:spPr>
          <a:xfrm>
            <a:off x="4770852" y="3812271"/>
            <a:ext cx="2175235" cy="1850099"/>
          </a:xfrm>
          <a:prstGeom prst="rect">
            <a:avLst/>
          </a:prstGeom>
        </p:spPr>
      </p:pic>
      <p:sp>
        <p:nvSpPr>
          <p:cNvPr id="7" name="TextBox 6">
            <a:extLst>
              <a:ext uri="{FF2B5EF4-FFF2-40B4-BE49-F238E27FC236}">
                <a16:creationId xmlns:a16="http://schemas.microsoft.com/office/drawing/2014/main" id="{DD5EA602-ED87-DE55-5C38-FF2B5B37BC88}"/>
              </a:ext>
            </a:extLst>
          </p:cNvPr>
          <p:cNvSpPr txBox="1"/>
          <p:nvPr/>
        </p:nvSpPr>
        <p:spPr>
          <a:xfrm>
            <a:off x="45451" y="532865"/>
            <a:ext cx="11942107" cy="646331"/>
          </a:xfrm>
          <a:prstGeom prst="rect">
            <a:avLst/>
          </a:prstGeom>
          <a:noFill/>
        </p:spPr>
        <p:txBody>
          <a:bodyPr wrap="square" rtlCol="0">
            <a:spAutoFit/>
          </a:bodyPr>
          <a:lstStyle/>
          <a:p>
            <a:r>
              <a:rPr lang="en-US" b="1" u="sng" dirty="0"/>
              <a:t>RD53 Collaboration </a:t>
            </a:r>
            <a:r>
              <a:rPr lang="en-US" b="1" dirty="0"/>
              <a:t>is a joint effort from ATLAS and CMS Institutes to develop readout chips for the HL-LHC pixel detectors</a:t>
            </a:r>
          </a:p>
          <a:p>
            <a:r>
              <a:rPr lang="en-US" b="1" dirty="0"/>
              <a:t>24 institutes, started in 2013</a:t>
            </a:r>
          </a:p>
        </p:txBody>
      </p:sp>
      <p:sp>
        <p:nvSpPr>
          <p:cNvPr id="8" name="Rettangolo 13">
            <a:extLst>
              <a:ext uri="{FF2B5EF4-FFF2-40B4-BE49-F238E27FC236}">
                <a16:creationId xmlns:a16="http://schemas.microsoft.com/office/drawing/2014/main" id="{9DBB0765-CAFC-5CD9-6711-8240EA36C630}"/>
              </a:ext>
            </a:extLst>
          </p:cNvPr>
          <p:cNvSpPr>
            <a:spLocks noGrp="1" noRot="1" noMove="1" noResize="1" noEditPoints="1" noAdjustHandles="1" noChangeArrowheads="1" noChangeShapeType="1"/>
          </p:cNvSpPr>
          <p:nvPr/>
        </p:nvSpPr>
        <p:spPr>
          <a:xfrm>
            <a:off x="18018" y="1321153"/>
            <a:ext cx="11942106" cy="2254463"/>
          </a:xfrm>
          <a:prstGeom prst="rect">
            <a:avLst/>
          </a:prstGeom>
        </p:spPr>
        <p:txBody>
          <a:bodyPr wrap="square">
            <a:spAutoFit/>
          </a:bodyPr>
          <a:lstStyle/>
          <a:p>
            <a:pPr marL="342900" indent="-342900" eaLnBrk="0" hangingPunct="0">
              <a:spcBef>
                <a:spcPts val="300"/>
              </a:spcBef>
              <a:buFont typeface="+mj-lt"/>
              <a:buAutoNum type="arabicPeriod"/>
            </a:pPr>
            <a:r>
              <a:rPr lang="en-US" sz="1600" dirty="0">
                <a:sym typeface="Symbol" charset="2"/>
              </a:rPr>
              <a:t>Characterization of </a:t>
            </a:r>
            <a:r>
              <a:rPr lang="en-US" sz="1600" b="1" dirty="0">
                <a:solidFill>
                  <a:srgbClr val="2E2EFC"/>
                </a:solidFill>
                <a:sym typeface="Symbol" charset="2"/>
              </a:rPr>
              <a:t>TSMC</a:t>
            </a:r>
            <a:r>
              <a:rPr lang="en-US" sz="1600" dirty="0">
                <a:sym typeface="Symbol" charset="2"/>
              </a:rPr>
              <a:t> </a:t>
            </a:r>
            <a:r>
              <a:rPr lang="en-US" sz="1600" b="1" dirty="0">
                <a:solidFill>
                  <a:srgbClr val="0000FF"/>
                </a:solidFill>
                <a:sym typeface="Symbol" charset="2"/>
              </a:rPr>
              <a:t>65nm CMOS </a:t>
            </a:r>
            <a:r>
              <a:rPr lang="en-US" sz="1600" dirty="0">
                <a:sym typeface="Symbol" charset="2"/>
              </a:rPr>
              <a:t>technology in radiation environment</a:t>
            </a:r>
            <a:endParaRPr lang="en-US" sz="1600" dirty="0">
              <a:sym typeface="Wingdings" charset="2"/>
            </a:endParaRPr>
          </a:p>
          <a:p>
            <a:pPr marL="342900" indent="-342900" eaLnBrk="0" hangingPunct="0">
              <a:spcBef>
                <a:spcPts val="300"/>
              </a:spcBef>
              <a:buFont typeface="+mj-lt"/>
              <a:buAutoNum type="arabicPeriod"/>
            </a:pPr>
            <a:r>
              <a:rPr lang="en-US" sz="1600" dirty="0">
                <a:sym typeface="Wingdings" charset="2"/>
              </a:rPr>
              <a:t>Design of </a:t>
            </a:r>
            <a:r>
              <a:rPr lang="en-US" sz="1600" dirty="0">
                <a:solidFill>
                  <a:srgbClr val="0000FF"/>
                </a:solidFill>
                <a:sym typeface="Wingdings" charset="2"/>
              </a:rPr>
              <a:t>a </a:t>
            </a:r>
            <a:r>
              <a:rPr lang="en-US" sz="1600" b="1" dirty="0">
                <a:solidFill>
                  <a:srgbClr val="0000FF"/>
                </a:solidFill>
                <a:sym typeface="Wingdings" charset="2"/>
              </a:rPr>
              <a:t>rad-hard IP library  </a:t>
            </a:r>
            <a:r>
              <a:rPr lang="en-US" sz="1600" dirty="0">
                <a:sym typeface="Wingdings" charset="2"/>
              </a:rPr>
              <a:t>(Analog front-ends, DACs, ADCs, CDR/PLL, high-speed serializers, RX/TX, </a:t>
            </a:r>
            <a:r>
              <a:rPr lang="en-US" sz="1600" dirty="0" err="1">
                <a:sym typeface="Wingdings" charset="2"/>
              </a:rPr>
              <a:t>ShuntLDO</a:t>
            </a:r>
            <a:r>
              <a:rPr lang="en-US" sz="1600" dirty="0">
                <a:sym typeface="Wingdings" charset="2"/>
              </a:rPr>
              <a:t>, …) qualified through a series of test chips</a:t>
            </a:r>
          </a:p>
          <a:p>
            <a:pPr marL="342900" indent="-342900" eaLnBrk="0" hangingPunct="0">
              <a:spcBef>
                <a:spcPts val="300"/>
              </a:spcBef>
              <a:buFont typeface="+mj-lt"/>
              <a:buAutoNum type="arabicPeriod"/>
            </a:pPr>
            <a:r>
              <a:rPr lang="en-US" sz="1600" dirty="0">
                <a:sym typeface="Wingdings" charset="2"/>
              </a:rPr>
              <a:t>Design and characterization of  </a:t>
            </a:r>
            <a:r>
              <a:rPr lang="en-US" sz="1600" b="1" dirty="0">
                <a:solidFill>
                  <a:srgbClr val="0000FF"/>
                </a:solidFill>
                <a:sym typeface="Wingdings" charset="2"/>
              </a:rPr>
              <a:t>half-size pixel chip demonstrator (RD53A) </a:t>
            </a:r>
            <a:r>
              <a:rPr lang="en-US" sz="1600" dirty="0">
                <a:sym typeface="Wingdings" charset="2"/>
              </a:rPr>
              <a:t>with design variations (3 Analog Front-Ends, 2 pixel readout architectures)</a:t>
            </a:r>
          </a:p>
          <a:p>
            <a:pPr marL="342900" indent="-342900" eaLnBrk="0" hangingPunct="0">
              <a:spcBef>
                <a:spcPts val="300"/>
              </a:spcBef>
              <a:buFont typeface="+mj-lt"/>
              <a:buAutoNum type="arabicPeriod"/>
            </a:pPr>
            <a:r>
              <a:rPr lang="en-GB" sz="1600" dirty="0"/>
              <a:t>Design of pre-production (</a:t>
            </a:r>
            <a:r>
              <a:rPr lang="en-GB" sz="1600" b="1" dirty="0">
                <a:solidFill>
                  <a:srgbClr val="0000FF"/>
                </a:solidFill>
              </a:rPr>
              <a:t>RD53B</a:t>
            </a:r>
            <a:r>
              <a:rPr lang="en-GB" sz="1600" dirty="0"/>
              <a:t>)  and production (</a:t>
            </a:r>
            <a:r>
              <a:rPr lang="en-GB" sz="1600" b="1" dirty="0">
                <a:solidFill>
                  <a:srgbClr val="0000FF"/>
                </a:solidFill>
              </a:rPr>
              <a:t>RD53C</a:t>
            </a:r>
            <a:r>
              <a:rPr lang="en-GB" sz="1600" dirty="0"/>
              <a:t>) pixel readout chips</a:t>
            </a:r>
          </a:p>
          <a:p>
            <a:pPr eaLnBrk="0" hangingPunct="0">
              <a:spcBef>
                <a:spcPts val="300"/>
              </a:spcBef>
            </a:pPr>
            <a:r>
              <a:rPr lang="en-GB" sz="1600" dirty="0">
                <a:solidFill>
                  <a:schemeClr val="accent6">
                    <a:lumMod val="75000"/>
                  </a:schemeClr>
                </a:solidFill>
              </a:rPr>
              <a:t>        </a:t>
            </a:r>
            <a:r>
              <a:rPr lang="en-GB" sz="1600" b="1" u="sng" dirty="0"/>
              <a:t>ATLAS and CMS chips are two instances of the same common design</a:t>
            </a:r>
            <a:r>
              <a:rPr lang="en-GB" sz="1600" b="1" dirty="0"/>
              <a:t>, having different size and  Analog Front-End, according to specific </a:t>
            </a:r>
          </a:p>
          <a:p>
            <a:pPr eaLnBrk="0" hangingPunct="0">
              <a:spcBef>
                <a:spcPts val="300"/>
              </a:spcBef>
            </a:pPr>
            <a:r>
              <a:rPr lang="en-GB" sz="1600" b="1" dirty="0"/>
              <a:t>        requirements of the experiments</a:t>
            </a:r>
          </a:p>
        </p:txBody>
      </p:sp>
      <p:pic>
        <p:nvPicPr>
          <p:cNvPr id="9" name="Picture 3">
            <a:extLst>
              <a:ext uri="{FF2B5EF4-FFF2-40B4-BE49-F238E27FC236}">
                <a16:creationId xmlns:a16="http://schemas.microsoft.com/office/drawing/2014/main" id="{E0DB3042-A64A-03E0-2582-14DEFC53AE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463" y="4527752"/>
            <a:ext cx="2032265" cy="1158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a:extLst>
              <a:ext uri="{FF2B5EF4-FFF2-40B4-BE49-F238E27FC236}">
                <a16:creationId xmlns:a16="http://schemas.microsoft.com/office/drawing/2014/main" id="{C00C6AB1-85D7-5204-66B4-2D853003EE96}"/>
              </a:ext>
            </a:extLst>
          </p:cNvPr>
          <p:cNvSpPr txBox="1"/>
          <p:nvPr/>
        </p:nvSpPr>
        <p:spPr>
          <a:xfrm>
            <a:off x="302169" y="5697935"/>
            <a:ext cx="1386533" cy="523220"/>
          </a:xfrm>
          <a:prstGeom prst="rect">
            <a:avLst/>
          </a:prstGeom>
          <a:noFill/>
        </p:spPr>
        <p:txBody>
          <a:bodyPr wrap="none" rtlCol="0">
            <a:spAutoFit/>
          </a:bodyPr>
          <a:lstStyle/>
          <a:p>
            <a:pPr algn="l"/>
            <a:r>
              <a:rPr lang="en-US" sz="1400" b="1" dirty="0"/>
              <a:t>RD53A</a:t>
            </a:r>
            <a:r>
              <a:rPr lang="en-US" sz="1400" dirty="0"/>
              <a:t> </a:t>
            </a:r>
          </a:p>
          <a:p>
            <a:pPr marL="285750" indent="-285750" algn="l">
              <a:buFont typeface="Arial" panose="020B0604020202020204" pitchFamily="34" charset="0"/>
              <a:buChar char="•"/>
            </a:pPr>
            <a:r>
              <a:rPr lang="en-US" sz="1400" dirty="0"/>
              <a:t>August 2017</a:t>
            </a:r>
          </a:p>
        </p:txBody>
      </p:sp>
      <p:sp>
        <p:nvSpPr>
          <p:cNvPr id="11" name="CasellaDiTesto 2">
            <a:extLst>
              <a:ext uri="{FF2B5EF4-FFF2-40B4-BE49-F238E27FC236}">
                <a16:creationId xmlns:a16="http://schemas.microsoft.com/office/drawing/2014/main" id="{A56BF300-14F5-E161-2036-808360B90769}"/>
              </a:ext>
            </a:extLst>
          </p:cNvPr>
          <p:cNvSpPr txBox="1"/>
          <p:nvPr/>
        </p:nvSpPr>
        <p:spPr>
          <a:xfrm>
            <a:off x="2457964" y="5743627"/>
            <a:ext cx="2348656" cy="523220"/>
          </a:xfrm>
          <a:prstGeom prst="rect">
            <a:avLst/>
          </a:prstGeom>
          <a:noFill/>
        </p:spPr>
        <p:txBody>
          <a:bodyPr wrap="square" rtlCol="0">
            <a:spAutoFit/>
          </a:bodyPr>
          <a:lstStyle/>
          <a:p>
            <a:r>
              <a:rPr lang="it-IT" sz="1400" b="1" dirty="0"/>
              <a:t>RD53B-ATLAS (ItkPix1)</a:t>
            </a:r>
          </a:p>
          <a:p>
            <a:pPr marL="285750" indent="-285750">
              <a:buFont typeface="Arial" panose="020B0604020202020204" pitchFamily="34" charset="0"/>
              <a:buChar char="•"/>
            </a:pPr>
            <a:r>
              <a:rPr lang="it-IT" sz="1400" dirty="0"/>
              <a:t>March 2020</a:t>
            </a:r>
          </a:p>
        </p:txBody>
      </p:sp>
      <p:pic>
        <p:nvPicPr>
          <p:cNvPr id="12" name="Picture 11">
            <a:extLst>
              <a:ext uri="{FF2B5EF4-FFF2-40B4-BE49-F238E27FC236}">
                <a16:creationId xmlns:a16="http://schemas.microsoft.com/office/drawing/2014/main" id="{3F343DB3-DD3A-4A01-A36D-7B7FDC1F59F1}"/>
              </a:ext>
            </a:extLst>
          </p:cNvPr>
          <p:cNvPicPr>
            <a:picLocks noChangeAspect="1"/>
          </p:cNvPicPr>
          <p:nvPr/>
        </p:nvPicPr>
        <p:blipFill>
          <a:blip r:embed="rId4"/>
          <a:stretch>
            <a:fillRect/>
          </a:stretch>
        </p:blipFill>
        <p:spPr>
          <a:xfrm>
            <a:off x="2475303" y="3681072"/>
            <a:ext cx="1911558" cy="1981299"/>
          </a:xfrm>
          <a:prstGeom prst="rect">
            <a:avLst/>
          </a:prstGeom>
        </p:spPr>
      </p:pic>
      <p:sp>
        <p:nvSpPr>
          <p:cNvPr id="15" name="Arrow: Right 14">
            <a:extLst>
              <a:ext uri="{FF2B5EF4-FFF2-40B4-BE49-F238E27FC236}">
                <a16:creationId xmlns:a16="http://schemas.microsoft.com/office/drawing/2014/main" id="{314FF562-2393-E837-CAC9-63FE4CA255A6}"/>
              </a:ext>
            </a:extLst>
          </p:cNvPr>
          <p:cNvSpPr/>
          <p:nvPr/>
        </p:nvSpPr>
        <p:spPr>
          <a:xfrm>
            <a:off x="2154946" y="4784861"/>
            <a:ext cx="265231" cy="281330"/>
          </a:xfrm>
          <a:prstGeom prst="rightArrow">
            <a:avLst/>
          </a:prstGeom>
          <a:solidFill>
            <a:schemeClr val="tx1"/>
          </a:solidFill>
        </p:spPr>
        <p:txBody>
          <a:bodyPr wrap="square" rtlCol="0" anchor="ctr">
            <a:spAutoFit/>
          </a:bodyPr>
          <a:lstStyle/>
          <a:p>
            <a:pPr algn="l" eaLnBrk="0" hangingPunct="0">
              <a:spcBef>
                <a:spcPct val="50000"/>
              </a:spcBef>
            </a:pPr>
            <a:endParaRPr lang="en-US" sz="1600" b="1" dirty="0">
              <a:sym typeface="Symbol" charset="2"/>
            </a:endParaRPr>
          </a:p>
        </p:txBody>
      </p:sp>
      <p:sp>
        <p:nvSpPr>
          <p:cNvPr id="16" name="CasellaDiTesto 2">
            <a:extLst>
              <a:ext uri="{FF2B5EF4-FFF2-40B4-BE49-F238E27FC236}">
                <a16:creationId xmlns:a16="http://schemas.microsoft.com/office/drawing/2014/main" id="{9582E183-A51D-54EE-1001-758A702E5D43}"/>
              </a:ext>
            </a:extLst>
          </p:cNvPr>
          <p:cNvSpPr txBox="1"/>
          <p:nvPr/>
        </p:nvSpPr>
        <p:spPr>
          <a:xfrm>
            <a:off x="4889303" y="5717358"/>
            <a:ext cx="1918282" cy="523220"/>
          </a:xfrm>
          <a:prstGeom prst="rect">
            <a:avLst/>
          </a:prstGeom>
          <a:noFill/>
        </p:spPr>
        <p:txBody>
          <a:bodyPr wrap="square" rtlCol="0">
            <a:spAutoFit/>
          </a:bodyPr>
          <a:lstStyle/>
          <a:p>
            <a:r>
              <a:rPr lang="it-IT" sz="1400" b="1" dirty="0"/>
              <a:t>RD53B-CMS (CROCv1)</a:t>
            </a:r>
          </a:p>
          <a:p>
            <a:pPr marL="285750" indent="-285750">
              <a:buFont typeface="Arial" panose="020B0604020202020204" pitchFamily="34" charset="0"/>
              <a:buChar char="•"/>
            </a:pPr>
            <a:r>
              <a:rPr lang="it-IT" sz="1400" dirty="0"/>
              <a:t>June 2021</a:t>
            </a:r>
          </a:p>
        </p:txBody>
      </p:sp>
      <p:sp>
        <p:nvSpPr>
          <p:cNvPr id="18" name="Arrow: Right 17">
            <a:extLst>
              <a:ext uri="{FF2B5EF4-FFF2-40B4-BE49-F238E27FC236}">
                <a16:creationId xmlns:a16="http://schemas.microsoft.com/office/drawing/2014/main" id="{D422759B-E736-2DB3-BD12-CB731BC0ABDF}"/>
              </a:ext>
            </a:extLst>
          </p:cNvPr>
          <p:cNvSpPr/>
          <p:nvPr/>
        </p:nvSpPr>
        <p:spPr>
          <a:xfrm>
            <a:off x="4441408" y="4807361"/>
            <a:ext cx="278080" cy="258830"/>
          </a:xfrm>
          <a:prstGeom prst="rightArrow">
            <a:avLst/>
          </a:prstGeom>
          <a:solidFill>
            <a:schemeClr val="tx1"/>
          </a:solidFill>
        </p:spPr>
        <p:txBody>
          <a:bodyPr wrap="square" rtlCol="0" anchor="ctr">
            <a:spAutoFit/>
          </a:bodyPr>
          <a:lstStyle/>
          <a:p>
            <a:pPr algn="l" eaLnBrk="0" hangingPunct="0">
              <a:spcBef>
                <a:spcPct val="50000"/>
              </a:spcBef>
            </a:pPr>
            <a:endParaRPr lang="en-US" sz="1600" b="1" dirty="0">
              <a:sym typeface="Symbol" charset="2"/>
            </a:endParaRPr>
          </a:p>
        </p:txBody>
      </p:sp>
      <p:sp>
        <p:nvSpPr>
          <p:cNvPr id="21" name="CasellaDiTesto 2">
            <a:extLst>
              <a:ext uri="{FF2B5EF4-FFF2-40B4-BE49-F238E27FC236}">
                <a16:creationId xmlns:a16="http://schemas.microsoft.com/office/drawing/2014/main" id="{C476075C-5CA1-0E5B-85D4-4CDFA7FACDE1}"/>
              </a:ext>
            </a:extLst>
          </p:cNvPr>
          <p:cNvSpPr txBox="1"/>
          <p:nvPr/>
        </p:nvSpPr>
        <p:spPr>
          <a:xfrm>
            <a:off x="7412449" y="5720375"/>
            <a:ext cx="2292615" cy="954107"/>
          </a:xfrm>
          <a:prstGeom prst="rect">
            <a:avLst/>
          </a:prstGeom>
          <a:noFill/>
        </p:spPr>
        <p:txBody>
          <a:bodyPr wrap="square" rtlCol="0">
            <a:spAutoFit/>
          </a:bodyPr>
          <a:lstStyle/>
          <a:p>
            <a:r>
              <a:rPr lang="it-IT" sz="1400" b="1" dirty="0"/>
              <a:t>RD53C-ATLAS (ItkPix2)</a:t>
            </a:r>
          </a:p>
          <a:p>
            <a:pPr marL="285750" indent="-285750">
              <a:buFont typeface="Arial" panose="020B0604020202020204" pitchFamily="34" charset="0"/>
              <a:buChar char="•"/>
            </a:pPr>
            <a:r>
              <a:rPr lang="it-IT" sz="1400" dirty="0"/>
              <a:t>March 2023</a:t>
            </a:r>
          </a:p>
          <a:p>
            <a:pPr marL="285750" indent="-285750">
              <a:buFont typeface="Arial" panose="020B0604020202020204" pitchFamily="34" charset="0"/>
              <a:buChar char="•"/>
            </a:pPr>
            <a:r>
              <a:rPr lang="it-IT" sz="1400" b="1" i="1" dirty="0"/>
              <a:t>See Maria </a:t>
            </a:r>
            <a:r>
              <a:rPr lang="it-IT" sz="1400" b="1" i="1" dirty="0" err="1"/>
              <a:t>Mironova’s</a:t>
            </a:r>
            <a:r>
              <a:rPr lang="it-IT" sz="1400" b="1" i="1" dirty="0"/>
              <a:t> </a:t>
            </a:r>
            <a:r>
              <a:rPr lang="it-IT" sz="1400" b="1" i="1" dirty="0" err="1"/>
              <a:t>presentation</a:t>
            </a:r>
            <a:endParaRPr lang="it-IT" sz="1400" b="1" i="1" dirty="0"/>
          </a:p>
        </p:txBody>
      </p:sp>
      <p:pic>
        <p:nvPicPr>
          <p:cNvPr id="28" name="Picture 27">
            <a:extLst>
              <a:ext uri="{FF2B5EF4-FFF2-40B4-BE49-F238E27FC236}">
                <a16:creationId xmlns:a16="http://schemas.microsoft.com/office/drawing/2014/main" id="{724BA30D-ADBC-75C5-0D4E-6302F44A99B0}"/>
              </a:ext>
            </a:extLst>
          </p:cNvPr>
          <p:cNvPicPr>
            <a:picLocks noChangeAspect="1"/>
          </p:cNvPicPr>
          <p:nvPr/>
        </p:nvPicPr>
        <p:blipFill>
          <a:blip r:embed="rId2"/>
          <a:stretch>
            <a:fillRect/>
          </a:stretch>
        </p:blipFill>
        <p:spPr>
          <a:xfrm>
            <a:off x="9738605" y="3809816"/>
            <a:ext cx="2175235" cy="1850099"/>
          </a:xfrm>
          <a:prstGeom prst="rect">
            <a:avLst/>
          </a:prstGeom>
        </p:spPr>
      </p:pic>
      <p:pic>
        <p:nvPicPr>
          <p:cNvPr id="30" name="Picture 29">
            <a:extLst>
              <a:ext uri="{FF2B5EF4-FFF2-40B4-BE49-F238E27FC236}">
                <a16:creationId xmlns:a16="http://schemas.microsoft.com/office/drawing/2014/main" id="{5D6C9899-9DEB-F272-9C25-243E02B420A4}"/>
              </a:ext>
            </a:extLst>
          </p:cNvPr>
          <p:cNvPicPr>
            <a:picLocks noChangeAspect="1"/>
          </p:cNvPicPr>
          <p:nvPr/>
        </p:nvPicPr>
        <p:blipFill>
          <a:blip r:embed="rId4"/>
          <a:stretch>
            <a:fillRect/>
          </a:stretch>
        </p:blipFill>
        <p:spPr>
          <a:xfrm>
            <a:off x="7443056" y="3678617"/>
            <a:ext cx="1911558" cy="1981299"/>
          </a:xfrm>
          <a:prstGeom prst="rect">
            <a:avLst/>
          </a:prstGeom>
        </p:spPr>
      </p:pic>
      <p:sp>
        <p:nvSpPr>
          <p:cNvPr id="32" name="CasellaDiTesto 2">
            <a:extLst>
              <a:ext uri="{FF2B5EF4-FFF2-40B4-BE49-F238E27FC236}">
                <a16:creationId xmlns:a16="http://schemas.microsoft.com/office/drawing/2014/main" id="{7A1214A6-0849-CE62-6683-E6E7D24ECC4A}"/>
              </a:ext>
            </a:extLst>
          </p:cNvPr>
          <p:cNvSpPr txBox="1"/>
          <p:nvPr/>
        </p:nvSpPr>
        <p:spPr>
          <a:xfrm>
            <a:off x="9857056" y="5714903"/>
            <a:ext cx="1918282" cy="523220"/>
          </a:xfrm>
          <a:prstGeom prst="rect">
            <a:avLst/>
          </a:prstGeom>
          <a:noFill/>
        </p:spPr>
        <p:txBody>
          <a:bodyPr wrap="square" rtlCol="0">
            <a:spAutoFit/>
          </a:bodyPr>
          <a:lstStyle/>
          <a:p>
            <a:r>
              <a:rPr lang="it-IT" sz="1400" b="1" dirty="0"/>
              <a:t>RD53C-CMS (CROCv2)</a:t>
            </a:r>
          </a:p>
          <a:p>
            <a:pPr marL="285750" indent="-285750">
              <a:buFont typeface="Arial" panose="020B0604020202020204" pitchFamily="34" charset="0"/>
              <a:buChar char="•"/>
            </a:pPr>
            <a:r>
              <a:rPr lang="it-IT" sz="1400" dirty="0" err="1"/>
              <a:t>Sept</a:t>
            </a:r>
            <a:r>
              <a:rPr lang="it-IT" sz="1400" dirty="0"/>
              <a:t>. 2023</a:t>
            </a:r>
          </a:p>
        </p:txBody>
      </p:sp>
      <p:sp>
        <p:nvSpPr>
          <p:cNvPr id="34" name="Arrow: Right 33">
            <a:extLst>
              <a:ext uri="{FF2B5EF4-FFF2-40B4-BE49-F238E27FC236}">
                <a16:creationId xmlns:a16="http://schemas.microsoft.com/office/drawing/2014/main" id="{78324222-89EF-F0BB-1324-AD7747465C3B}"/>
              </a:ext>
            </a:extLst>
          </p:cNvPr>
          <p:cNvSpPr/>
          <p:nvPr/>
        </p:nvSpPr>
        <p:spPr>
          <a:xfrm>
            <a:off x="9409161" y="4804906"/>
            <a:ext cx="278080" cy="258830"/>
          </a:xfrm>
          <a:prstGeom prst="rightArrow">
            <a:avLst/>
          </a:prstGeom>
          <a:solidFill>
            <a:schemeClr val="tx1"/>
          </a:solidFill>
        </p:spPr>
        <p:txBody>
          <a:bodyPr wrap="square" rtlCol="0" anchor="ctr">
            <a:spAutoFit/>
          </a:bodyPr>
          <a:lstStyle/>
          <a:p>
            <a:pPr algn="l" eaLnBrk="0" hangingPunct="0">
              <a:spcBef>
                <a:spcPct val="50000"/>
              </a:spcBef>
            </a:pPr>
            <a:endParaRPr lang="en-US" sz="1600" b="1" dirty="0">
              <a:sym typeface="Symbol" charset="2"/>
            </a:endParaRPr>
          </a:p>
        </p:txBody>
      </p:sp>
      <p:sp>
        <p:nvSpPr>
          <p:cNvPr id="35" name="Arrow: Right 34">
            <a:extLst>
              <a:ext uri="{FF2B5EF4-FFF2-40B4-BE49-F238E27FC236}">
                <a16:creationId xmlns:a16="http://schemas.microsoft.com/office/drawing/2014/main" id="{AE10415D-C0ED-4C66-AA50-81AE950E770E}"/>
              </a:ext>
            </a:extLst>
          </p:cNvPr>
          <p:cNvSpPr/>
          <p:nvPr/>
        </p:nvSpPr>
        <p:spPr>
          <a:xfrm>
            <a:off x="7115785" y="4804907"/>
            <a:ext cx="278080" cy="258830"/>
          </a:xfrm>
          <a:prstGeom prst="rightArrow">
            <a:avLst/>
          </a:prstGeom>
          <a:solidFill>
            <a:schemeClr val="tx1"/>
          </a:solidFill>
        </p:spPr>
        <p:txBody>
          <a:bodyPr wrap="square" rtlCol="0" anchor="ctr">
            <a:spAutoFit/>
          </a:bodyPr>
          <a:lstStyle/>
          <a:p>
            <a:pPr algn="l" eaLnBrk="0" hangingPunct="0">
              <a:spcBef>
                <a:spcPct val="50000"/>
              </a:spcBef>
            </a:pPr>
            <a:endParaRPr lang="en-US" sz="1600" b="1" dirty="0">
              <a:sym typeface="Symbol" charset="2"/>
            </a:endParaRPr>
          </a:p>
        </p:txBody>
      </p:sp>
    </p:spTree>
    <p:extLst>
      <p:ext uri="{BB962C8B-B14F-4D97-AF65-F5344CB8AC3E}">
        <p14:creationId xmlns:p14="http://schemas.microsoft.com/office/powerpoint/2010/main" val="39976113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BABCD-6DE9-4004-EFCD-31D72782A26A}"/>
              </a:ext>
            </a:extLst>
          </p:cNvPr>
          <p:cNvSpPr>
            <a:spLocks noGrp="1"/>
          </p:cNvSpPr>
          <p:nvPr>
            <p:ph type="title"/>
          </p:nvPr>
        </p:nvSpPr>
        <p:spPr>
          <a:xfrm>
            <a:off x="1797570" y="0"/>
            <a:ext cx="7713688" cy="624226"/>
          </a:xfrm>
        </p:spPr>
        <p:txBody>
          <a:bodyPr/>
          <a:lstStyle/>
          <a:p>
            <a:pPr algn="ctr"/>
            <a:r>
              <a:rPr lang="en-US" sz="2800" b="1" i="1" dirty="0">
                <a:solidFill>
                  <a:schemeClr val="accent1">
                    <a:lumMod val="75000"/>
                  </a:schemeClr>
                </a:solidFill>
                <a:latin typeface="Calibri" panose="020F0502020204030204" pitchFamily="34" charset="0"/>
                <a:cs typeface="Calibri" panose="020F0502020204030204" pitchFamily="34" charset="0"/>
              </a:rPr>
              <a:t>Design requirements</a:t>
            </a:r>
            <a:endParaRPr lang="en-GB" b="1" dirty="0"/>
          </a:p>
        </p:txBody>
      </p:sp>
      <p:sp>
        <p:nvSpPr>
          <p:cNvPr id="4" name="Footer Placeholder 3">
            <a:extLst>
              <a:ext uri="{FF2B5EF4-FFF2-40B4-BE49-F238E27FC236}">
                <a16:creationId xmlns:a16="http://schemas.microsoft.com/office/drawing/2014/main" id="{D25D83CF-F6D3-3364-389A-D44FEE613FE2}"/>
              </a:ext>
            </a:extLst>
          </p:cNvPr>
          <p:cNvSpPr>
            <a:spLocks noGrp="1"/>
          </p:cNvSpPr>
          <p:nvPr>
            <p:ph type="ftr" sz="quarter" idx="11"/>
          </p:nvPr>
        </p:nvSpPr>
        <p:spPr>
          <a:xfrm>
            <a:off x="0" y="6492874"/>
            <a:ext cx="8153400" cy="365125"/>
          </a:xfrm>
        </p:spPr>
        <p:txBody>
          <a:bodyPr/>
          <a:lstStyle/>
          <a:p>
            <a:pPr algn="l"/>
            <a:r>
              <a:rPr lang="en-GB" dirty="0"/>
              <a:t>PSD13, Oxford Sept. 3-8, 2023                             </a:t>
            </a:r>
            <a:r>
              <a:rPr lang="en-GB" dirty="0" err="1"/>
              <a:t>F.Loddo</a:t>
            </a:r>
            <a:r>
              <a:rPr lang="en-GB" dirty="0"/>
              <a:t> INFN-Bari</a:t>
            </a:r>
          </a:p>
        </p:txBody>
      </p:sp>
      <p:sp>
        <p:nvSpPr>
          <p:cNvPr id="5" name="Slide Number Placeholder 4">
            <a:extLst>
              <a:ext uri="{FF2B5EF4-FFF2-40B4-BE49-F238E27FC236}">
                <a16:creationId xmlns:a16="http://schemas.microsoft.com/office/drawing/2014/main" id="{39441B85-B362-BC8F-3760-7B717B0655D1}"/>
              </a:ext>
            </a:extLst>
          </p:cNvPr>
          <p:cNvSpPr>
            <a:spLocks noGrp="1"/>
          </p:cNvSpPr>
          <p:nvPr>
            <p:ph type="sldNum" sz="quarter" idx="12"/>
          </p:nvPr>
        </p:nvSpPr>
        <p:spPr>
          <a:xfrm>
            <a:off x="9448800" y="6492875"/>
            <a:ext cx="2743200" cy="365125"/>
          </a:xfrm>
        </p:spPr>
        <p:txBody>
          <a:bodyPr/>
          <a:lstStyle/>
          <a:p>
            <a:fld id="{17C1D577-B16F-47D8-AA3E-456F66A1EA45}" type="slidenum">
              <a:rPr lang="en-GB" smtClean="0"/>
              <a:t>4</a:t>
            </a:fld>
            <a:endParaRPr lang="en-GB"/>
          </a:p>
        </p:txBody>
      </p:sp>
      <p:sp>
        <p:nvSpPr>
          <p:cNvPr id="3" name="TextBox 2">
            <a:extLst>
              <a:ext uri="{FF2B5EF4-FFF2-40B4-BE49-F238E27FC236}">
                <a16:creationId xmlns:a16="http://schemas.microsoft.com/office/drawing/2014/main" id="{373F5F02-E4D5-0EED-E88F-38530650340F}"/>
              </a:ext>
            </a:extLst>
          </p:cNvPr>
          <p:cNvSpPr txBox="1"/>
          <p:nvPr/>
        </p:nvSpPr>
        <p:spPr>
          <a:xfrm>
            <a:off x="74950" y="5920082"/>
            <a:ext cx="10450105" cy="646331"/>
          </a:xfrm>
          <a:prstGeom prst="rect">
            <a:avLst/>
          </a:prstGeom>
          <a:noFill/>
        </p:spPr>
        <p:txBody>
          <a:bodyPr wrap="square">
            <a:spAutoFit/>
          </a:bodyPr>
          <a:lstStyle/>
          <a:p>
            <a:pPr marL="285750" marR="0" lvl="0" indent="-285750" algn="l" defTabSz="914400" rtl="0" eaLnBrk="0" fontAlgn="base" latinLnBrk="0" hangingPunct="0">
              <a:lnSpc>
                <a:spcPct val="100000"/>
              </a:lnSpc>
              <a:spcBef>
                <a:spcPct val="0"/>
              </a:spcBef>
              <a:spcAft>
                <a:spcPct val="0"/>
              </a:spcAft>
              <a:buClrTx/>
              <a:buSzTx/>
              <a:buFontTx/>
              <a:buChar char="-"/>
              <a:tabLst/>
            </a:pPr>
            <a:r>
              <a:rPr kumimoji="0" lang="en-US" altLang="it-IT" b="0" i="0" u="none" strike="noStrike" cap="none" normalizeH="0" baseline="0" dirty="0">
                <a:ln>
                  <a:noFill/>
                </a:ln>
                <a:effectLst/>
              </a:rPr>
              <a:t>RD53B Design manual and user guides</a:t>
            </a:r>
            <a:r>
              <a:rPr kumimoji="0" lang="it-IT" altLang="it-IT" b="0" i="0" u="none" strike="noStrike" cap="none" normalizeH="0" baseline="0" dirty="0">
                <a:ln>
                  <a:noFill/>
                </a:ln>
                <a:solidFill>
                  <a:srgbClr val="0070C0"/>
                </a:solidFill>
                <a:effectLst/>
              </a:rPr>
              <a:t>:   </a:t>
            </a:r>
            <a:r>
              <a:rPr kumimoji="0" lang="it-IT" altLang="it-IT" b="0" i="0" u="sng" strike="noStrike" cap="none" normalizeH="0" baseline="0" dirty="0">
                <a:ln>
                  <a:noFill/>
                </a:ln>
                <a:solidFill>
                  <a:srgbClr val="025CBE"/>
                </a:solidFill>
                <a:effectLst/>
                <a:hlinkClick r:id="rId2"/>
              </a:rPr>
              <a:t>https://cds.cern.ch/record/2665301</a:t>
            </a:r>
            <a:endParaRPr kumimoji="0" lang="it-IT" altLang="it-IT" b="0" i="0" u="sng" strike="noStrike" cap="none" normalizeH="0" baseline="0" dirty="0">
              <a:ln>
                <a:noFill/>
              </a:ln>
              <a:solidFill>
                <a:srgbClr val="025CBE"/>
              </a:solidFill>
              <a:effectLst/>
            </a:endParaRPr>
          </a:p>
          <a:p>
            <a:pPr marL="285750" indent="-285750" eaLnBrk="0" fontAlgn="base" hangingPunct="0">
              <a:spcBef>
                <a:spcPct val="0"/>
              </a:spcBef>
              <a:spcAft>
                <a:spcPct val="0"/>
              </a:spcAft>
              <a:buFontTx/>
              <a:buChar char="-"/>
            </a:pPr>
            <a:r>
              <a:rPr lang="it-IT" altLang="it-IT" dirty="0"/>
              <a:t>RD53B </a:t>
            </a:r>
            <a:r>
              <a:rPr lang="it-IT" altLang="it-IT" dirty="0" err="1"/>
              <a:t>requirements</a:t>
            </a:r>
            <a:r>
              <a:rPr lang="it-IT" altLang="it-IT" dirty="0"/>
              <a:t>:                                  </a:t>
            </a:r>
            <a:r>
              <a:rPr lang="it-IT" altLang="it-IT" dirty="0">
                <a:hlinkClick r:id="rId3"/>
              </a:rPr>
              <a:t>https://cds.cern.ch/record/2663161</a:t>
            </a:r>
            <a:endParaRPr kumimoji="0" lang="it-IT" altLang="it-IT" b="0" i="0" u="sng" strike="noStrike" cap="none" normalizeH="0" baseline="0" dirty="0">
              <a:ln>
                <a:noFill/>
              </a:ln>
              <a:solidFill>
                <a:srgbClr val="025CBE"/>
              </a:solidFill>
              <a:effectLst/>
            </a:endParaRPr>
          </a:p>
        </p:txBody>
      </p:sp>
      <p:graphicFrame>
        <p:nvGraphicFramePr>
          <p:cNvPr id="6" name="Table 8">
            <a:extLst>
              <a:ext uri="{FF2B5EF4-FFF2-40B4-BE49-F238E27FC236}">
                <a16:creationId xmlns:a16="http://schemas.microsoft.com/office/drawing/2014/main" id="{23E0F58A-5F65-970F-E636-0C1C887CFDB9}"/>
              </a:ext>
            </a:extLst>
          </p:cNvPr>
          <p:cNvGraphicFramePr>
            <a:graphicFrameLocks noGrp="1"/>
          </p:cNvGraphicFramePr>
          <p:nvPr>
            <p:extLst>
              <p:ext uri="{D42A27DB-BD31-4B8C-83A1-F6EECF244321}">
                <p14:modId xmlns:p14="http://schemas.microsoft.com/office/powerpoint/2010/main" val="282833402"/>
              </p:ext>
            </p:extLst>
          </p:nvPr>
        </p:nvGraphicFramePr>
        <p:xfrm>
          <a:off x="1659122" y="529156"/>
          <a:ext cx="7477944" cy="5305148"/>
        </p:xfrm>
        <a:graphic>
          <a:graphicData uri="http://schemas.openxmlformats.org/drawingml/2006/table">
            <a:tbl>
              <a:tblPr firstRow="1" bandRow="1">
                <a:tableStyleId>{7DF18680-E054-41AD-8BC1-D1AEF772440D}</a:tableStyleId>
              </a:tblPr>
              <a:tblGrid>
                <a:gridCol w="2437944">
                  <a:extLst>
                    <a:ext uri="{9D8B030D-6E8A-4147-A177-3AD203B41FA5}">
                      <a16:colId xmlns:a16="http://schemas.microsoft.com/office/drawing/2014/main" val="4281936676"/>
                    </a:ext>
                  </a:extLst>
                </a:gridCol>
                <a:gridCol w="5040000">
                  <a:extLst>
                    <a:ext uri="{9D8B030D-6E8A-4147-A177-3AD203B41FA5}">
                      <a16:colId xmlns:a16="http://schemas.microsoft.com/office/drawing/2014/main" val="887271802"/>
                    </a:ext>
                  </a:extLst>
                </a:gridCol>
              </a:tblGrid>
              <a:tr h="366574">
                <a:tc>
                  <a:txBody>
                    <a:bodyPr/>
                    <a:lstStyle/>
                    <a:p>
                      <a:r>
                        <a:rPr lang="en-FR" dirty="0"/>
                        <a:t>Parameter</a:t>
                      </a:r>
                    </a:p>
                  </a:txBody>
                  <a:tcPr/>
                </a:tc>
                <a:tc>
                  <a:txBody>
                    <a:bodyPr/>
                    <a:lstStyle/>
                    <a:p>
                      <a:r>
                        <a:rPr lang="en-FR" dirty="0"/>
                        <a:t>Value (</a:t>
                      </a:r>
                      <a:r>
                        <a:rPr lang="it-IT" dirty="0"/>
                        <a:t>CMS/</a:t>
                      </a:r>
                      <a:r>
                        <a:rPr lang="en-FR" dirty="0"/>
                        <a:t>ATLAS )</a:t>
                      </a:r>
                    </a:p>
                  </a:txBody>
                  <a:tcPr/>
                </a:tc>
                <a:extLst>
                  <a:ext uri="{0D108BD9-81ED-4DB2-BD59-A6C34878D82A}">
                    <a16:rowId xmlns:a16="http://schemas.microsoft.com/office/drawing/2014/main" val="2063425026"/>
                  </a:ext>
                </a:extLst>
              </a:tr>
              <a:tr h="184076">
                <a:tc>
                  <a:txBody>
                    <a:bodyPr/>
                    <a:lstStyle/>
                    <a:p>
                      <a:r>
                        <a:rPr lang="it-IT" sz="1400" b="1" dirty="0">
                          <a:solidFill>
                            <a:srgbClr val="0432FF"/>
                          </a:solidFill>
                        </a:rPr>
                        <a:t>Technology</a:t>
                      </a:r>
                      <a:endParaRPr lang="en-FR" sz="1400" b="1" dirty="0">
                        <a:solidFill>
                          <a:srgbClr val="0432FF"/>
                        </a:solidFill>
                      </a:endParaRPr>
                    </a:p>
                  </a:txBody>
                  <a:tcPr/>
                </a:tc>
                <a:tc>
                  <a:txBody>
                    <a:bodyPr/>
                    <a:lstStyle/>
                    <a:p>
                      <a:r>
                        <a:rPr lang="it-IT" sz="1400" baseline="0" dirty="0"/>
                        <a:t>65 nm CMOS</a:t>
                      </a:r>
                      <a:endParaRPr lang="en-FR" sz="1400" baseline="0" dirty="0"/>
                    </a:p>
                  </a:txBody>
                  <a:tcPr/>
                </a:tc>
                <a:extLst>
                  <a:ext uri="{0D108BD9-81ED-4DB2-BD59-A6C34878D82A}">
                    <a16:rowId xmlns:a16="http://schemas.microsoft.com/office/drawing/2014/main" val="1038951662"/>
                  </a:ext>
                </a:extLst>
              </a:tr>
              <a:tr h="184076">
                <a:tc>
                  <a:txBody>
                    <a:bodyPr/>
                    <a:lstStyle/>
                    <a:p>
                      <a:r>
                        <a:rPr lang="en-FR" sz="1400" b="1" dirty="0">
                          <a:solidFill>
                            <a:srgbClr val="0432FF"/>
                          </a:solidFill>
                        </a:rPr>
                        <a:t>Max. hit rate</a:t>
                      </a:r>
                    </a:p>
                  </a:txBody>
                  <a:tcPr/>
                </a:tc>
                <a:tc>
                  <a:txBody>
                    <a:bodyPr/>
                    <a:lstStyle/>
                    <a:p>
                      <a:r>
                        <a:rPr lang="en-FR" sz="1400" b="1" dirty="0"/>
                        <a:t>3</a:t>
                      </a:r>
                      <a:r>
                        <a:rPr lang="it-IT" sz="1400" b="1" dirty="0"/>
                        <a:t>.5</a:t>
                      </a:r>
                      <a:r>
                        <a:rPr lang="en-FR" sz="1400" b="1" dirty="0"/>
                        <a:t> GHz/cm</a:t>
                      </a:r>
                      <a:r>
                        <a:rPr lang="en-FR" sz="1400" b="1" baseline="30000" dirty="0"/>
                        <a:t>2</a:t>
                      </a:r>
                    </a:p>
                  </a:txBody>
                  <a:tcPr/>
                </a:tc>
                <a:extLst>
                  <a:ext uri="{0D108BD9-81ED-4DB2-BD59-A6C34878D82A}">
                    <a16:rowId xmlns:a16="http://schemas.microsoft.com/office/drawing/2014/main" val="2641628775"/>
                  </a:ext>
                </a:extLst>
              </a:tr>
              <a:tr h="233998">
                <a:tc>
                  <a:txBody>
                    <a:bodyPr/>
                    <a:lstStyle/>
                    <a:p>
                      <a:r>
                        <a:rPr lang="en-FR" sz="1400" b="1" dirty="0">
                          <a:solidFill>
                            <a:srgbClr val="0432FF"/>
                          </a:solidFill>
                        </a:rPr>
                        <a:t>Trigger rate</a:t>
                      </a:r>
                    </a:p>
                  </a:txBody>
                  <a:tcPr/>
                </a:tc>
                <a:tc>
                  <a:txBody>
                    <a:bodyPr/>
                    <a:lstStyle/>
                    <a:p>
                      <a:r>
                        <a:rPr lang="it-IT" sz="1400" b="1" dirty="0"/>
                        <a:t>750 kHz / </a:t>
                      </a:r>
                      <a:r>
                        <a:rPr lang="en-FR" sz="1400" b="1" dirty="0"/>
                        <a:t>1 MHz</a:t>
                      </a:r>
                    </a:p>
                  </a:txBody>
                  <a:tcPr/>
                </a:tc>
                <a:extLst>
                  <a:ext uri="{0D108BD9-81ED-4DB2-BD59-A6C34878D82A}">
                    <a16:rowId xmlns:a16="http://schemas.microsoft.com/office/drawing/2014/main" val="1051679280"/>
                  </a:ext>
                </a:extLst>
              </a:tr>
              <a:tr h="165118">
                <a:tc>
                  <a:txBody>
                    <a:bodyPr/>
                    <a:lstStyle/>
                    <a:p>
                      <a:r>
                        <a:rPr lang="en-FR" sz="1400" b="1" dirty="0">
                          <a:solidFill>
                            <a:srgbClr val="0432FF"/>
                          </a:solidFill>
                        </a:rPr>
                        <a:t>Trigger latency</a:t>
                      </a:r>
                    </a:p>
                  </a:txBody>
                  <a:tcPr/>
                </a:tc>
                <a:tc>
                  <a:txBody>
                    <a:bodyPr/>
                    <a:lstStyle/>
                    <a:p>
                      <a:r>
                        <a:rPr lang="en-FR" sz="1400" b="1" dirty="0"/>
                        <a:t>12.5 µs</a:t>
                      </a:r>
                    </a:p>
                  </a:txBody>
                  <a:tcPr/>
                </a:tc>
                <a:extLst>
                  <a:ext uri="{0D108BD9-81ED-4DB2-BD59-A6C34878D82A}">
                    <a16:rowId xmlns:a16="http://schemas.microsoft.com/office/drawing/2014/main" val="1266329603"/>
                  </a:ext>
                </a:extLst>
              </a:tr>
              <a:tr h="197038">
                <a:tc>
                  <a:txBody>
                    <a:bodyPr/>
                    <a:lstStyle/>
                    <a:p>
                      <a:r>
                        <a:rPr lang="en-FR" sz="1400" b="1" dirty="0">
                          <a:solidFill>
                            <a:srgbClr val="0432FF"/>
                          </a:solidFill>
                        </a:rPr>
                        <a:t>Pixel size (chip)</a:t>
                      </a:r>
                    </a:p>
                  </a:txBody>
                  <a:tcPr/>
                </a:tc>
                <a:tc>
                  <a:txBody>
                    <a:bodyPr/>
                    <a:lstStyle/>
                    <a:p>
                      <a:r>
                        <a:rPr lang="en-FR" sz="1400" b="1" dirty="0"/>
                        <a:t>50 x 50 µm</a:t>
                      </a:r>
                      <a:r>
                        <a:rPr lang="en-FR" sz="1400" b="1" baseline="30000" dirty="0"/>
                        <a:t>2</a:t>
                      </a:r>
                    </a:p>
                  </a:txBody>
                  <a:tcPr/>
                </a:tc>
                <a:extLst>
                  <a:ext uri="{0D108BD9-81ED-4DB2-BD59-A6C34878D82A}">
                    <a16:rowId xmlns:a16="http://schemas.microsoft.com/office/drawing/2014/main" val="435260469"/>
                  </a:ext>
                </a:extLst>
              </a:tr>
              <a:tr h="20735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FR" sz="1400" b="1" dirty="0">
                          <a:solidFill>
                            <a:srgbClr val="0432FF"/>
                          </a:solidFill>
                        </a:rPr>
                        <a:t>Pixel size (sensor)</a:t>
                      </a:r>
                    </a:p>
                  </a:txBody>
                  <a:tcPr/>
                </a:tc>
                <a:tc>
                  <a:txBody>
                    <a:bodyPr/>
                    <a:lstStyle/>
                    <a:p>
                      <a:r>
                        <a:rPr lang="en-FR" sz="1400" dirty="0"/>
                        <a:t>50 x 50 µm</a:t>
                      </a:r>
                      <a:r>
                        <a:rPr lang="en-FR" sz="1400" baseline="30000" dirty="0"/>
                        <a:t>2</a:t>
                      </a:r>
                      <a:r>
                        <a:rPr lang="en-FR" sz="1400" baseline="0" dirty="0"/>
                        <a:t>    </a:t>
                      </a:r>
                      <a:r>
                        <a:rPr lang="en-FR" sz="1400" dirty="0"/>
                        <a:t>or    25 x 100 µm</a:t>
                      </a:r>
                      <a:r>
                        <a:rPr lang="en-FR" sz="1400" baseline="30000" dirty="0"/>
                        <a:t>2</a:t>
                      </a:r>
                      <a:endParaRPr lang="en-FR" sz="1400" dirty="0"/>
                    </a:p>
                  </a:txBody>
                  <a:tcPr/>
                </a:tc>
                <a:extLst>
                  <a:ext uri="{0D108BD9-81ED-4DB2-BD59-A6C34878D82A}">
                    <a16:rowId xmlns:a16="http://schemas.microsoft.com/office/drawing/2014/main" val="639076559"/>
                  </a:ext>
                </a:extLst>
              </a:tr>
              <a:tr h="174478">
                <a:tc>
                  <a:txBody>
                    <a:bodyPr/>
                    <a:lstStyle/>
                    <a:p>
                      <a:r>
                        <a:rPr lang="en-FR" sz="1400" b="1" dirty="0">
                          <a:solidFill>
                            <a:srgbClr val="0432FF"/>
                          </a:solidFill>
                        </a:rPr>
                        <a:t>Pixel array</a:t>
                      </a:r>
                    </a:p>
                  </a:txBody>
                  <a:tcPr/>
                </a:tc>
                <a:tc>
                  <a:txBody>
                    <a:bodyPr/>
                    <a:lstStyle/>
                    <a:p>
                      <a:r>
                        <a:rPr lang="en-GB" sz="1400" dirty="0"/>
                        <a:t>432 x 336  pixels / 400 x 384 pixels</a:t>
                      </a:r>
                      <a:endParaRPr lang="en-FR" sz="1400" dirty="0"/>
                    </a:p>
                  </a:txBody>
                  <a:tcPr/>
                </a:tc>
                <a:extLst>
                  <a:ext uri="{0D108BD9-81ED-4DB2-BD59-A6C34878D82A}">
                    <a16:rowId xmlns:a16="http://schemas.microsoft.com/office/drawing/2014/main" val="4123444743"/>
                  </a:ext>
                </a:extLst>
              </a:tr>
              <a:tr h="148798">
                <a:tc>
                  <a:txBody>
                    <a:bodyPr/>
                    <a:lstStyle/>
                    <a:p>
                      <a:r>
                        <a:rPr lang="en-FR" sz="1400" b="1" dirty="0">
                          <a:solidFill>
                            <a:srgbClr val="0432FF"/>
                          </a:solidFill>
                        </a:rPr>
                        <a:t>Chip dimensions</a:t>
                      </a:r>
                    </a:p>
                  </a:txBody>
                  <a:tcPr/>
                </a:tc>
                <a:tc>
                  <a:txBody>
                    <a:bodyPr/>
                    <a:lstStyle/>
                    <a:p>
                      <a:r>
                        <a:rPr lang="en-FR" sz="1400" dirty="0"/>
                        <a:t>21.6 x 18.6 mm</a:t>
                      </a:r>
                      <a:r>
                        <a:rPr lang="en-FR" sz="1400" baseline="30000" dirty="0"/>
                        <a:t>2</a:t>
                      </a:r>
                      <a:r>
                        <a:rPr lang="en-GB" sz="1400" dirty="0"/>
                        <a:t> / </a:t>
                      </a:r>
                      <a:r>
                        <a:rPr lang="en-FR" sz="1400" dirty="0"/>
                        <a:t>20 x 21 mm</a:t>
                      </a:r>
                      <a:r>
                        <a:rPr lang="en-FR" sz="1400" baseline="30000" dirty="0"/>
                        <a:t>2</a:t>
                      </a:r>
                      <a:r>
                        <a:rPr lang="en-GB" sz="1400" dirty="0"/>
                        <a:t> </a:t>
                      </a:r>
                      <a:endParaRPr lang="en-FR" sz="1400" dirty="0"/>
                    </a:p>
                  </a:txBody>
                  <a:tcPr/>
                </a:tc>
                <a:extLst>
                  <a:ext uri="{0D108BD9-81ED-4DB2-BD59-A6C34878D82A}">
                    <a16:rowId xmlns:a16="http://schemas.microsoft.com/office/drawing/2014/main" val="1641496826"/>
                  </a:ext>
                </a:extLst>
              </a:tr>
              <a:tr h="151918">
                <a:tc>
                  <a:txBody>
                    <a:bodyPr/>
                    <a:lstStyle/>
                    <a:p>
                      <a:r>
                        <a:rPr lang="it-IT" sz="1400" b="1" dirty="0">
                          <a:solidFill>
                            <a:srgbClr val="0432FF"/>
                          </a:solidFill>
                        </a:rPr>
                        <a:t>Detector </a:t>
                      </a:r>
                      <a:r>
                        <a:rPr lang="it-IT" sz="1400" b="1" dirty="0" err="1">
                          <a:solidFill>
                            <a:srgbClr val="0432FF"/>
                          </a:solidFill>
                        </a:rPr>
                        <a:t>capacitance</a:t>
                      </a:r>
                      <a:endParaRPr lang="en-FR" sz="1400" b="1" dirty="0">
                        <a:solidFill>
                          <a:srgbClr val="0432FF"/>
                        </a:solidFill>
                      </a:endParaRPr>
                    </a:p>
                  </a:txBody>
                  <a:tcPr/>
                </a:tc>
                <a:tc>
                  <a:txBody>
                    <a:bodyPr/>
                    <a:lstStyle/>
                    <a:p>
                      <a:r>
                        <a:rPr lang="en-GB" sz="1400" dirty="0"/>
                        <a:t>&lt; 100 </a:t>
                      </a:r>
                      <a:r>
                        <a:rPr lang="en-GB" sz="1400" dirty="0" err="1"/>
                        <a:t>fF</a:t>
                      </a:r>
                      <a:r>
                        <a:rPr lang="en-GB" sz="1400" dirty="0"/>
                        <a:t> (200fF for edge pixels)</a:t>
                      </a:r>
                    </a:p>
                  </a:txBody>
                  <a:tcPr/>
                </a:tc>
                <a:extLst>
                  <a:ext uri="{0D108BD9-81ED-4DB2-BD59-A6C34878D82A}">
                    <a16:rowId xmlns:a16="http://schemas.microsoft.com/office/drawing/2014/main" val="1172109436"/>
                  </a:ext>
                </a:extLst>
              </a:tr>
              <a:tr h="151918">
                <a:tc>
                  <a:txBody>
                    <a:bodyPr/>
                    <a:lstStyle/>
                    <a:p>
                      <a:r>
                        <a:rPr lang="en-FR" sz="1400" b="1" dirty="0">
                          <a:solidFill>
                            <a:srgbClr val="0432FF"/>
                          </a:solidFill>
                        </a:rPr>
                        <a:t>Detector leakage</a:t>
                      </a:r>
                    </a:p>
                  </a:txBody>
                  <a:tcPr/>
                </a:tc>
                <a:tc>
                  <a:txBody>
                    <a:bodyPr/>
                    <a:lstStyle/>
                    <a:p>
                      <a:r>
                        <a:rPr lang="pt-BR" sz="1400" dirty="0"/>
                        <a:t>&lt; 10 nA (20nA for edge pixels)</a:t>
                      </a:r>
                    </a:p>
                  </a:txBody>
                  <a:tcPr/>
                </a:tc>
                <a:extLst>
                  <a:ext uri="{0D108BD9-81ED-4DB2-BD59-A6C34878D82A}">
                    <a16:rowId xmlns:a16="http://schemas.microsoft.com/office/drawing/2014/main" val="43708584"/>
                  </a:ext>
                </a:extLst>
              </a:tr>
              <a:tr h="151918">
                <a:tc>
                  <a:txBody>
                    <a:bodyPr/>
                    <a:lstStyle/>
                    <a:p>
                      <a:r>
                        <a:rPr lang="en-FR" sz="1400" b="1" dirty="0">
                          <a:solidFill>
                            <a:srgbClr val="0432FF"/>
                          </a:solidFill>
                        </a:rPr>
                        <a:t>Min. threshold</a:t>
                      </a:r>
                    </a:p>
                  </a:txBody>
                  <a:tcPr/>
                </a:tc>
                <a:tc>
                  <a:txBody>
                    <a:bodyPr/>
                    <a:lstStyle/>
                    <a:p>
                      <a:r>
                        <a:rPr lang="it-IT" sz="1400" b="1" dirty="0"/>
                        <a:t>&lt; 10</a:t>
                      </a:r>
                      <a:r>
                        <a:rPr lang="en-FR" sz="1400" b="1" dirty="0"/>
                        <a:t>00 e-</a:t>
                      </a:r>
                    </a:p>
                  </a:txBody>
                  <a:tcPr/>
                </a:tc>
                <a:extLst>
                  <a:ext uri="{0D108BD9-81ED-4DB2-BD59-A6C34878D82A}">
                    <a16:rowId xmlns:a16="http://schemas.microsoft.com/office/drawing/2014/main" val="3772818606"/>
                  </a:ext>
                </a:extLst>
              </a:tr>
              <a:tr h="155038">
                <a:tc>
                  <a:txBody>
                    <a:bodyPr/>
                    <a:lstStyle/>
                    <a:p>
                      <a:r>
                        <a:rPr lang="en-FR" sz="1400" b="1" dirty="0">
                          <a:solidFill>
                            <a:srgbClr val="0432FF"/>
                          </a:solidFill>
                        </a:rPr>
                        <a:t>Radiation tolerance</a:t>
                      </a:r>
                    </a:p>
                  </a:txBody>
                  <a:tcPr/>
                </a:tc>
                <a:tc>
                  <a:txBody>
                    <a:bodyPr/>
                    <a:lstStyle/>
                    <a:p>
                      <a:r>
                        <a:rPr lang="en-FR" sz="1400" b="1" dirty="0">
                          <a:sym typeface="Wingdings" pitchFamily="2" charset="2"/>
                        </a:rPr>
                        <a:t>1 Grad </a:t>
                      </a:r>
                      <a:r>
                        <a:rPr lang="en-FR" sz="1400" dirty="0">
                          <a:sym typeface="Wingdings" pitchFamily="2" charset="2"/>
                        </a:rPr>
                        <a:t>over 10 years</a:t>
                      </a:r>
                      <a:r>
                        <a:rPr lang="it-IT" sz="1400" dirty="0">
                          <a:sym typeface="Wingdings" pitchFamily="2" charset="2"/>
                        </a:rPr>
                        <a:t> </a:t>
                      </a:r>
                      <a:r>
                        <a:rPr lang="it-IT" sz="1400" dirty="0" err="1">
                          <a:sym typeface="Wingdings" pitchFamily="2" charset="2"/>
                        </a:rPr>
                        <a:t>at</a:t>
                      </a:r>
                      <a:r>
                        <a:rPr lang="it-IT" sz="1400" dirty="0">
                          <a:sym typeface="Wingdings" pitchFamily="2" charset="2"/>
                        </a:rPr>
                        <a:t> -15</a:t>
                      </a:r>
                      <a:r>
                        <a:rPr lang="it-IT" sz="1400" dirty="0">
                          <a:sym typeface="Symbol" panose="05050102010706020507" pitchFamily="18" charset="2"/>
                        </a:rPr>
                        <a:t></a:t>
                      </a:r>
                      <a:r>
                        <a:rPr lang="it-IT" sz="1400" dirty="0">
                          <a:sym typeface="Wingdings" pitchFamily="2" charset="2"/>
                        </a:rPr>
                        <a:t>C</a:t>
                      </a:r>
                      <a:endParaRPr lang="en-FR" sz="1400" dirty="0"/>
                    </a:p>
                  </a:txBody>
                  <a:tcPr/>
                </a:tc>
                <a:extLst>
                  <a:ext uri="{0D108BD9-81ED-4DB2-BD59-A6C34878D82A}">
                    <a16:rowId xmlns:a16="http://schemas.microsoft.com/office/drawing/2014/main" val="1803991740"/>
                  </a:ext>
                </a:extLst>
              </a:tr>
              <a:tr h="172558">
                <a:tc>
                  <a:txBody>
                    <a:bodyPr/>
                    <a:lstStyle/>
                    <a:p>
                      <a:r>
                        <a:rPr lang="en-FR" sz="1400" b="1" dirty="0">
                          <a:solidFill>
                            <a:srgbClr val="0432FF"/>
                          </a:solidFill>
                        </a:rPr>
                        <a:t>SEE tolerance</a:t>
                      </a:r>
                    </a:p>
                  </a:txBody>
                  <a:tcPr/>
                </a:tc>
                <a:tc>
                  <a:txBody>
                    <a:bodyPr/>
                    <a:lstStyle/>
                    <a:p>
                      <a:r>
                        <a:rPr lang="en-FR" sz="1400" b="1" dirty="0"/>
                        <a:t>SEU rate, innermost: ~100Hz/chip</a:t>
                      </a:r>
                    </a:p>
                  </a:txBody>
                  <a:tcPr/>
                </a:tc>
                <a:extLst>
                  <a:ext uri="{0D108BD9-81ED-4DB2-BD59-A6C34878D82A}">
                    <a16:rowId xmlns:a16="http://schemas.microsoft.com/office/drawing/2014/main" val="4112648344"/>
                  </a:ext>
                </a:extLst>
              </a:tr>
              <a:tr h="172558">
                <a:tc>
                  <a:txBody>
                    <a:bodyPr/>
                    <a:lstStyle/>
                    <a:p>
                      <a:r>
                        <a:rPr lang="en-FR" sz="1400" b="1" dirty="0">
                          <a:solidFill>
                            <a:srgbClr val="0432FF"/>
                          </a:solidFill>
                        </a:rPr>
                        <a:t>Power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FR" sz="1400" b="1" dirty="0"/>
                        <a:t>&lt; 1W/cm</a:t>
                      </a:r>
                      <a:r>
                        <a:rPr lang="en-FR" sz="1400" b="1" baseline="30000" dirty="0"/>
                        <a:t>2</a:t>
                      </a:r>
                      <a:r>
                        <a:rPr lang="it-IT" sz="1400" baseline="0" dirty="0"/>
                        <a:t>,   </a:t>
                      </a:r>
                      <a:r>
                        <a:rPr lang="en-GB" sz="1400" dirty="0"/>
                        <a:t>S</a:t>
                      </a:r>
                      <a:r>
                        <a:rPr lang="en-FR" sz="1400" dirty="0"/>
                        <a:t>erial powering</a:t>
                      </a:r>
                    </a:p>
                  </a:txBody>
                  <a:tcPr/>
                </a:tc>
                <a:extLst>
                  <a:ext uri="{0D108BD9-81ED-4DB2-BD59-A6C34878D82A}">
                    <a16:rowId xmlns:a16="http://schemas.microsoft.com/office/drawing/2014/main" val="523102751"/>
                  </a:ext>
                </a:extLst>
              </a:tr>
              <a:tr h="0">
                <a:tc>
                  <a:txBody>
                    <a:bodyPr/>
                    <a:lstStyle/>
                    <a:p>
                      <a:r>
                        <a:rPr lang="en-FR" sz="1400" b="1" dirty="0">
                          <a:solidFill>
                            <a:srgbClr val="0432FF"/>
                          </a:solidFill>
                        </a:rPr>
                        <a:t>Readout data rate</a:t>
                      </a:r>
                    </a:p>
                  </a:txBody>
                  <a:tcPr/>
                </a:tc>
                <a:tc>
                  <a:txBody>
                    <a:bodyPr/>
                    <a:lstStyle/>
                    <a:p>
                      <a:r>
                        <a:rPr lang="en-FR" sz="1400" dirty="0"/>
                        <a:t>1-4 links @ 1.28Gbits/s = max 5.12 Gbits/s</a:t>
                      </a:r>
                    </a:p>
                  </a:txBody>
                  <a:tcPr/>
                </a:tc>
                <a:extLst>
                  <a:ext uri="{0D108BD9-81ED-4DB2-BD59-A6C34878D82A}">
                    <a16:rowId xmlns:a16="http://schemas.microsoft.com/office/drawing/2014/main" val="3252230458"/>
                  </a:ext>
                </a:extLst>
              </a:tr>
              <a:tr h="366574">
                <a:tc>
                  <a:txBody>
                    <a:bodyPr/>
                    <a:lstStyle/>
                    <a:p>
                      <a:r>
                        <a:rPr lang="en-FR" sz="1400" b="1" dirty="0">
                          <a:solidFill>
                            <a:srgbClr val="0432FF"/>
                          </a:solidFill>
                        </a:rPr>
                        <a:t>Temperature range </a:t>
                      </a:r>
                    </a:p>
                  </a:txBody>
                  <a:tcPr/>
                </a:tc>
                <a:tc>
                  <a:txBody>
                    <a:bodyPr/>
                    <a:lstStyle/>
                    <a:p>
                      <a:r>
                        <a:rPr lang="en-FR" sz="1400" dirty="0"/>
                        <a:t>-40</a:t>
                      </a:r>
                      <a:r>
                        <a:rPr lang="it-IT" sz="1400" dirty="0">
                          <a:sym typeface="Symbol" panose="05050102010706020507" pitchFamily="18" charset="2"/>
                        </a:rPr>
                        <a:t></a:t>
                      </a:r>
                      <a:r>
                        <a:rPr lang="en-FR" sz="1400" dirty="0"/>
                        <a:t>C ÷ 40</a:t>
                      </a:r>
                      <a:r>
                        <a:rPr lang="it-IT" sz="1400" dirty="0">
                          <a:sym typeface="Symbol" panose="05050102010706020507" pitchFamily="18" charset="2"/>
                        </a:rPr>
                        <a:t></a:t>
                      </a:r>
                      <a:r>
                        <a:rPr lang="en-FR" sz="1400" dirty="0"/>
                        <a:t>C</a:t>
                      </a:r>
                    </a:p>
                  </a:txBody>
                  <a:tcPr/>
                </a:tc>
                <a:extLst>
                  <a:ext uri="{0D108BD9-81ED-4DB2-BD59-A6C34878D82A}">
                    <a16:rowId xmlns:a16="http://schemas.microsoft.com/office/drawing/2014/main" val="3216826731"/>
                  </a:ext>
                </a:extLst>
              </a:tr>
            </a:tbl>
          </a:graphicData>
        </a:graphic>
      </p:graphicFrame>
    </p:spTree>
    <p:extLst>
      <p:ext uri="{BB962C8B-B14F-4D97-AF65-F5344CB8AC3E}">
        <p14:creationId xmlns:p14="http://schemas.microsoft.com/office/powerpoint/2010/main" val="32916601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65C945E-56A1-C4D0-BBD0-B043C3A5EA3E}"/>
              </a:ext>
            </a:extLst>
          </p:cNvPr>
          <p:cNvSpPr/>
          <p:nvPr/>
        </p:nvSpPr>
        <p:spPr>
          <a:xfrm>
            <a:off x="6317940" y="593067"/>
            <a:ext cx="5810667" cy="5899807"/>
          </a:xfrm>
          <a:prstGeom prst="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E45E3A56-F99B-59D1-A5CC-7BDAE1BD380C}"/>
              </a:ext>
            </a:extLst>
          </p:cNvPr>
          <p:cNvSpPr/>
          <p:nvPr/>
        </p:nvSpPr>
        <p:spPr>
          <a:xfrm>
            <a:off x="59135" y="593067"/>
            <a:ext cx="6144441" cy="5899807"/>
          </a:xfrm>
          <a:prstGeom prst="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76BABCD-6DE9-4004-EFCD-31D72782A26A}"/>
              </a:ext>
            </a:extLst>
          </p:cNvPr>
          <p:cNvSpPr>
            <a:spLocks noGrp="1"/>
          </p:cNvSpPr>
          <p:nvPr>
            <p:ph type="title"/>
          </p:nvPr>
        </p:nvSpPr>
        <p:spPr>
          <a:xfrm>
            <a:off x="4972037" y="-57626"/>
            <a:ext cx="2096495" cy="624226"/>
          </a:xfrm>
        </p:spPr>
        <p:txBody>
          <a:bodyPr/>
          <a:lstStyle/>
          <a:p>
            <a:pPr algn="ctr"/>
            <a:r>
              <a:rPr lang="en-US" sz="2800" b="1" i="1" dirty="0">
                <a:solidFill>
                  <a:schemeClr val="accent1">
                    <a:lumMod val="75000"/>
                  </a:schemeClr>
                </a:solidFill>
                <a:latin typeface="Calibri" panose="020F0502020204030204" pitchFamily="34" charset="0"/>
                <a:cs typeface="Calibri" panose="020F0502020204030204" pitchFamily="34" charset="0"/>
              </a:rPr>
              <a:t>Floorplan</a:t>
            </a:r>
            <a:endParaRPr lang="en-GB" b="1" dirty="0"/>
          </a:p>
        </p:txBody>
      </p:sp>
      <p:sp>
        <p:nvSpPr>
          <p:cNvPr id="4" name="Footer Placeholder 3">
            <a:extLst>
              <a:ext uri="{FF2B5EF4-FFF2-40B4-BE49-F238E27FC236}">
                <a16:creationId xmlns:a16="http://schemas.microsoft.com/office/drawing/2014/main" id="{D25D83CF-F6D3-3364-389A-D44FEE613FE2}"/>
              </a:ext>
            </a:extLst>
          </p:cNvPr>
          <p:cNvSpPr>
            <a:spLocks noGrp="1"/>
          </p:cNvSpPr>
          <p:nvPr>
            <p:ph type="ftr" sz="quarter" idx="11"/>
          </p:nvPr>
        </p:nvSpPr>
        <p:spPr>
          <a:xfrm>
            <a:off x="0" y="6492874"/>
            <a:ext cx="8153400" cy="365125"/>
          </a:xfrm>
        </p:spPr>
        <p:txBody>
          <a:bodyPr/>
          <a:lstStyle/>
          <a:p>
            <a:pPr algn="l"/>
            <a:r>
              <a:rPr lang="en-GB" dirty="0"/>
              <a:t>PSD13, Oxford Sept. 3-8, 2023                             </a:t>
            </a:r>
            <a:r>
              <a:rPr lang="en-GB" dirty="0" err="1"/>
              <a:t>F.Loddo</a:t>
            </a:r>
            <a:r>
              <a:rPr lang="en-GB" dirty="0"/>
              <a:t> INFN-Bari</a:t>
            </a:r>
          </a:p>
        </p:txBody>
      </p:sp>
      <p:sp>
        <p:nvSpPr>
          <p:cNvPr id="5" name="Slide Number Placeholder 4">
            <a:extLst>
              <a:ext uri="{FF2B5EF4-FFF2-40B4-BE49-F238E27FC236}">
                <a16:creationId xmlns:a16="http://schemas.microsoft.com/office/drawing/2014/main" id="{39441B85-B362-BC8F-3760-7B717B0655D1}"/>
              </a:ext>
            </a:extLst>
          </p:cNvPr>
          <p:cNvSpPr>
            <a:spLocks noGrp="1"/>
          </p:cNvSpPr>
          <p:nvPr>
            <p:ph type="sldNum" sz="quarter" idx="12"/>
          </p:nvPr>
        </p:nvSpPr>
        <p:spPr>
          <a:xfrm>
            <a:off x="9448800" y="6492875"/>
            <a:ext cx="2743200" cy="365125"/>
          </a:xfrm>
        </p:spPr>
        <p:txBody>
          <a:bodyPr/>
          <a:lstStyle/>
          <a:p>
            <a:fld id="{17C1D577-B16F-47D8-AA3E-456F66A1EA45}" type="slidenum">
              <a:rPr lang="en-GB" smtClean="0"/>
              <a:t>5</a:t>
            </a:fld>
            <a:endParaRPr lang="en-GB"/>
          </a:p>
        </p:txBody>
      </p:sp>
      <p:pic>
        <p:nvPicPr>
          <p:cNvPr id="9" name="Picture 8">
            <a:extLst>
              <a:ext uri="{FF2B5EF4-FFF2-40B4-BE49-F238E27FC236}">
                <a16:creationId xmlns:a16="http://schemas.microsoft.com/office/drawing/2014/main" id="{6C1C360F-64F6-DE67-FF10-B3D5B063568F}"/>
              </a:ext>
            </a:extLst>
          </p:cNvPr>
          <p:cNvPicPr>
            <a:picLocks noChangeAspect="1"/>
          </p:cNvPicPr>
          <p:nvPr/>
        </p:nvPicPr>
        <p:blipFill>
          <a:blip r:embed="rId2"/>
          <a:stretch>
            <a:fillRect/>
          </a:stretch>
        </p:blipFill>
        <p:spPr>
          <a:xfrm>
            <a:off x="6623364" y="691106"/>
            <a:ext cx="5157645" cy="3537976"/>
          </a:xfrm>
          <a:prstGeom prst="rect">
            <a:avLst/>
          </a:prstGeom>
        </p:spPr>
      </p:pic>
      <p:sp>
        <p:nvSpPr>
          <p:cNvPr id="10" name="TextBox 9">
            <a:extLst>
              <a:ext uri="{FF2B5EF4-FFF2-40B4-BE49-F238E27FC236}">
                <a16:creationId xmlns:a16="http://schemas.microsoft.com/office/drawing/2014/main" id="{FD00BD6E-514E-11D3-5F94-59193CA3092F}"/>
              </a:ext>
            </a:extLst>
          </p:cNvPr>
          <p:cNvSpPr txBox="1"/>
          <p:nvPr/>
        </p:nvSpPr>
        <p:spPr>
          <a:xfrm>
            <a:off x="6329082" y="4177801"/>
            <a:ext cx="5665694" cy="2339102"/>
          </a:xfrm>
          <a:prstGeom prst="rect">
            <a:avLst/>
          </a:prstGeom>
          <a:noFill/>
        </p:spPr>
        <p:txBody>
          <a:bodyPr wrap="square">
            <a:spAutoFit/>
          </a:bodyPr>
          <a:lstStyle/>
          <a:p>
            <a:pPr algn="just"/>
            <a:r>
              <a:rPr lang="en-GB" b="1" dirty="0"/>
              <a:t>Chip periphery</a:t>
            </a:r>
          </a:p>
          <a:p>
            <a:pPr marL="285750" indent="-285750" algn="just">
              <a:buFont typeface="Arial" panose="020B0604020202020204" pitchFamily="34" charset="0"/>
              <a:buChar char="•"/>
            </a:pPr>
            <a:r>
              <a:rPr lang="en-GB" sz="1600" b="1" dirty="0">
                <a:solidFill>
                  <a:srgbClr val="2E2EFC"/>
                </a:solidFill>
              </a:rPr>
              <a:t>Analog Chip Bottom (ACB)</a:t>
            </a:r>
            <a:r>
              <a:rPr lang="en-GB" sz="1600" dirty="0">
                <a:solidFill>
                  <a:schemeClr val="accent6">
                    <a:lumMod val="75000"/>
                  </a:schemeClr>
                </a:solidFill>
              </a:rPr>
              <a:t>: </a:t>
            </a:r>
            <a:r>
              <a:rPr lang="en-GB" sz="1600" dirty="0"/>
              <a:t>contains all </a:t>
            </a:r>
            <a:r>
              <a:rPr lang="en-GB" sz="1600" dirty="0" err="1"/>
              <a:t>analog</a:t>
            </a:r>
            <a:r>
              <a:rPr lang="en-GB" sz="1600" dirty="0"/>
              <a:t> and mixed/signals building block for Calibration, Bias, Monitoring and Clock/Data recovery </a:t>
            </a:r>
          </a:p>
          <a:p>
            <a:pPr marL="285750" indent="-285750" algn="just">
              <a:buFont typeface="Arial" panose="020B0604020202020204" pitchFamily="34" charset="0"/>
              <a:buChar char="•"/>
            </a:pPr>
            <a:r>
              <a:rPr lang="en-GB" sz="1600" b="1" dirty="0">
                <a:solidFill>
                  <a:srgbClr val="2E2EFC"/>
                </a:solidFill>
              </a:rPr>
              <a:t>Digital Chip Bottom (DCB): </a:t>
            </a:r>
            <a:r>
              <a:rPr lang="en-GB" sz="1600" dirty="0"/>
              <a:t>synthesized logic for communication to/from chip, readout and configuration</a:t>
            </a:r>
          </a:p>
          <a:p>
            <a:pPr marL="285750" indent="-285750" algn="just">
              <a:buFont typeface="Arial" panose="020B0604020202020204" pitchFamily="34" charset="0"/>
              <a:buChar char="•"/>
            </a:pPr>
            <a:r>
              <a:rPr lang="en-GB" sz="1600" b="1" dirty="0" err="1">
                <a:solidFill>
                  <a:srgbClr val="2E2EFC"/>
                </a:solidFill>
              </a:rPr>
              <a:t>Padframe</a:t>
            </a:r>
            <a:r>
              <a:rPr lang="en-GB" sz="1600" b="1" dirty="0">
                <a:solidFill>
                  <a:srgbClr val="2E2EFC"/>
                </a:solidFill>
              </a:rPr>
              <a:t> (common to ATLAS/CMS)</a:t>
            </a:r>
            <a:r>
              <a:rPr lang="en-GB" sz="1600" dirty="0">
                <a:solidFill>
                  <a:schemeClr val="accent4">
                    <a:lumMod val="50000"/>
                  </a:schemeClr>
                </a:solidFill>
              </a:rPr>
              <a:t>:</a:t>
            </a:r>
            <a:r>
              <a:rPr lang="en-GB" sz="1600" dirty="0"/>
              <a:t> complex macro containing all I/O blocks with ESD protections and distributed </a:t>
            </a:r>
            <a:r>
              <a:rPr lang="en-GB" sz="1600" dirty="0" err="1"/>
              <a:t>ShuntLDO</a:t>
            </a:r>
            <a:r>
              <a:rPr lang="en-GB" sz="1600" dirty="0"/>
              <a:t> regulator for serial powering</a:t>
            </a:r>
          </a:p>
        </p:txBody>
      </p:sp>
      <p:grpSp>
        <p:nvGrpSpPr>
          <p:cNvPr id="11" name="Group 118">
            <a:extLst>
              <a:ext uri="{FF2B5EF4-FFF2-40B4-BE49-F238E27FC236}">
                <a16:creationId xmlns:a16="http://schemas.microsoft.com/office/drawing/2014/main" id="{B44F9269-558E-D4D2-2B6E-4C5E89CE834D}"/>
              </a:ext>
            </a:extLst>
          </p:cNvPr>
          <p:cNvGrpSpPr/>
          <p:nvPr/>
        </p:nvGrpSpPr>
        <p:grpSpPr>
          <a:xfrm>
            <a:off x="684120" y="1487285"/>
            <a:ext cx="993892" cy="1207792"/>
            <a:chOff x="410743" y="3893337"/>
            <a:chExt cx="993892" cy="1207792"/>
          </a:xfrm>
        </p:grpSpPr>
        <p:sp>
          <p:nvSpPr>
            <p:cNvPr id="12" name="Rettangolo 114">
              <a:extLst>
                <a:ext uri="{FF2B5EF4-FFF2-40B4-BE49-F238E27FC236}">
                  <a16:creationId xmlns:a16="http://schemas.microsoft.com/office/drawing/2014/main" id="{46BDE8C5-17E8-F85D-CAB0-CD98629F5BD2}"/>
                </a:ext>
              </a:extLst>
            </p:cNvPr>
            <p:cNvSpPr/>
            <p:nvPr/>
          </p:nvSpPr>
          <p:spPr>
            <a:xfrm>
              <a:off x="410743" y="3893337"/>
              <a:ext cx="971011" cy="962130"/>
            </a:xfrm>
            <a:prstGeom prst="rect">
              <a:avLst/>
            </a:prstGeom>
            <a:solidFill>
              <a:srgbClr val="9BBB59">
                <a:lumMod val="60000"/>
                <a:lumOff val="40000"/>
              </a:srgbClr>
            </a:solidFill>
            <a:ln w="9525" cap="flat" cmpd="sng" algn="ctr">
              <a:solidFill>
                <a:srgbClr val="4F81BD">
                  <a:shade val="95000"/>
                  <a:satMod val="105000"/>
                </a:srgbClr>
              </a:solidFill>
              <a:prstDash val="solid"/>
            </a:ln>
            <a:effectLst/>
          </p:spPr>
          <p:txBody>
            <a:bodyPr anchor="ctr"/>
            <a:lstStyle>
              <a:lvl1pPr eaLnBrk="0" hangingPunct="0">
                <a:defRPr sz="1600" i="1" u="sng">
                  <a:solidFill>
                    <a:schemeClr val="bg1"/>
                  </a:solidFill>
                  <a:latin typeface="Verdana" panose="020B0604030504040204" pitchFamily="34" charset="0"/>
                  <a:ea typeface="ＭＳ Ｐゴシック" panose="020B0600070205080204" pitchFamily="34" charset="-128"/>
                </a:defRPr>
              </a:lvl1pPr>
              <a:lvl2pPr marL="37931725" indent="-37474525" eaLnBrk="0" hangingPunct="0">
                <a:defRPr sz="1600" i="1" u="sng">
                  <a:solidFill>
                    <a:schemeClr val="bg1"/>
                  </a:solidFill>
                  <a:latin typeface="Verdana" panose="020B0604030504040204" pitchFamily="34" charset="0"/>
                  <a:ea typeface="ＭＳ Ｐゴシック" panose="020B0600070205080204" pitchFamily="34" charset="-128"/>
                </a:defRPr>
              </a:lvl2pPr>
              <a:lvl3pPr eaLnBrk="0" hangingPunct="0">
                <a:defRPr sz="1600" i="1" u="sng">
                  <a:solidFill>
                    <a:schemeClr val="bg1"/>
                  </a:solidFill>
                  <a:latin typeface="Verdana" panose="020B0604030504040204" pitchFamily="34" charset="0"/>
                  <a:ea typeface="ＭＳ Ｐゴシック" panose="020B0600070205080204" pitchFamily="34" charset="-128"/>
                </a:defRPr>
              </a:lvl3pPr>
              <a:lvl4pPr eaLnBrk="0" hangingPunct="0">
                <a:defRPr sz="1600" i="1" u="sng">
                  <a:solidFill>
                    <a:schemeClr val="bg1"/>
                  </a:solidFill>
                  <a:latin typeface="Verdana" panose="020B0604030504040204" pitchFamily="34" charset="0"/>
                  <a:ea typeface="ＭＳ Ｐゴシック" panose="020B0600070205080204" pitchFamily="34" charset="-128"/>
                </a:defRPr>
              </a:lvl4pPr>
              <a:lvl5pPr eaLnBrk="0" hangingPunct="0">
                <a:defRPr sz="1600" i="1" u="sng">
                  <a:solidFill>
                    <a:schemeClr val="bg1"/>
                  </a:solidFill>
                  <a:latin typeface="Verdana" panose="020B0604030504040204" pitchFamily="34" charset="0"/>
                  <a:ea typeface="ＭＳ Ｐゴシック" panose="020B0600070205080204" pitchFamily="34" charset="-128"/>
                </a:defRPr>
              </a:lvl5pPr>
              <a:lvl6pPr marL="4572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6pPr>
              <a:lvl7pPr marL="9144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7pPr>
              <a:lvl8pPr marL="13716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8pPr>
              <a:lvl9pPr marL="18288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9pPr>
            </a:lstStyle>
            <a:p>
              <a:pPr algn="ctr" eaLnBrk="1" hangingPunct="1"/>
              <a:endParaRPr lang="en-US" altLang="en-US" sz="1000" i="0" u="none">
                <a:solidFill>
                  <a:srgbClr val="FFFFFF"/>
                </a:solidFill>
                <a:latin typeface="Calibri" panose="020F0502020204030204" pitchFamily="34" charset="0"/>
              </a:endParaRPr>
            </a:p>
          </p:txBody>
        </p:sp>
        <p:sp>
          <p:nvSpPr>
            <p:cNvPr id="13" name="Rettangolo 115">
              <a:extLst>
                <a:ext uri="{FF2B5EF4-FFF2-40B4-BE49-F238E27FC236}">
                  <a16:creationId xmlns:a16="http://schemas.microsoft.com/office/drawing/2014/main" id="{89038B60-7456-CD1A-30C1-D67CEAF59143}"/>
                </a:ext>
              </a:extLst>
            </p:cNvPr>
            <p:cNvSpPr/>
            <p:nvPr/>
          </p:nvSpPr>
          <p:spPr>
            <a:xfrm>
              <a:off x="410743" y="4197272"/>
              <a:ext cx="673985" cy="658196"/>
            </a:xfrm>
            <a:prstGeom prst="rect">
              <a:avLst/>
            </a:prstGeom>
            <a:solidFill>
              <a:srgbClr val="1F497D">
                <a:lumMod val="40000"/>
                <a:lumOff val="60000"/>
              </a:srgbClr>
            </a:solidFill>
            <a:ln w="9525" cap="flat" cmpd="sng" algn="ctr">
              <a:solidFill>
                <a:srgbClr val="4F81BD">
                  <a:shade val="95000"/>
                  <a:satMod val="105000"/>
                </a:srgbClr>
              </a:solidFill>
              <a:prstDash val="solid"/>
            </a:ln>
            <a:effectLst/>
          </p:spPr>
          <p:txBody>
            <a:bodyPr anchor="ctr"/>
            <a:lstStyle>
              <a:lvl1pPr eaLnBrk="0" hangingPunct="0">
                <a:defRPr sz="1600" i="1" u="sng">
                  <a:solidFill>
                    <a:schemeClr val="bg1"/>
                  </a:solidFill>
                  <a:latin typeface="Verdana" panose="020B0604030504040204" pitchFamily="34" charset="0"/>
                  <a:ea typeface="ＭＳ Ｐゴシック" panose="020B0600070205080204" pitchFamily="34" charset="-128"/>
                </a:defRPr>
              </a:lvl1pPr>
              <a:lvl2pPr marL="37931725" indent="-37474525" eaLnBrk="0" hangingPunct="0">
                <a:defRPr sz="1600" i="1" u="sng">
                  <a:solidFill>
                    <a:schemeClr val="bg1"/>
                  </a:solidFill>
                  <a:latin typeface="Verdana" panose="020B0604030504040204" pitchFamily="34" charset="0"/>
                  <a:ea typeface="ＭＳ Ｐゴシック" panose="020B0600070205080204" pitchFamily="34" charset="-128"/>
                </a:defRPr>
              </a:lvl2pPr>
              <a:lvl3pPr eaLnBrk="0" hangingPunct="0">
                <a:defRPr sz="1600" i="1" u="sng">
                  <a:solidFill>
                    <a:schemeClr val="bg1"/>
                  </a:solidFill>
                  <a:latin typeface="Verdana" panose="020B0604030504040204" pitchFamily="34" charset="0"/>
                  <a:ea typeface="ＭＳ Ｐゴシック" panose="020B0600070205080204" pitchFamily="34" charset="-128"/>
                </a:defRPr>
              </a:lvl3pPr>
              <a:lvl4pPr eaLnBrk="0" hangingPunct="0">
                <a:defRPr sz="1600" i="1" u="sng">
                  <a:solidFill>
                    <a:schemeClr val="bg1"/>
                  </a:solidFill>
                  <a:latin typeface="Verdana" panose="020B0604030504040204" pitchFamily="34" charset="0"/>
                  <a:ea typeface="ＭＳ Ｐゴシック" panose="020B0600070205080204" pitchFamily="34" charset="-128"/>
                </a:defRPr>
              </a:lvl4pPr>
              <a:lvl5pPr eaLnBrk="0" hangingPunct="0">
                <a:defRPr sz="1600" i="1" u="sng">
                  <a:solidFill>
                    <a:schemeClr val="bg1"/>
                  </a:solidFill>
                  <a:latin typeface="Verdana" panose="020B0604030504040204" pitchFamily="34" charset="0"/>
                  <a:ea typeface="ＭＳ Ｐゴシック" panose="020B0600070205080204" pitchFamily="34" charset="-128"/>
                </a:defRPr>
              </a:lvl5pPr>
              <a:lvl6pPr marL="4572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6pPr>
              <a:lvl7pPr marL="9144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7pPr>
              <a:lvl8pPr marL="13716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8pPr>
              <a:lvl9pPr marL="18288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9pPr>
            </a:lstStyle>
            <a:p>
              <a:pPr algn="ctr" eaLnBrk="1" hangingPunct="1"/>
              <a:endParaRPr lang="en-US" altLang="en-US" sz="1000" i="0" u="none">
                <a:solidFill>
                  <a:srgbClr val="FFFFFF"/>
                </a:solidFill>
                <a:latin typeface="Calibri" panose="020F0502020204030204" pitchFamily="34" charset="0"/>
              </a:endParaRPr>
            </a:p>
          </p:txBody>
        </p:sp>
        <p:sp>
          <p:nvSpPr>
            <p:cNvPr id="14" name="CasellaDiTesto 117">
              <a:extLst>
                <a:ext uri="{FF2B5EF4-FFF2-40B4-BE49-F238E27FC236}">
                  <a16:creationId xmlns:a16="http://schemas.microsoft.com/office/drawing/2014/main" id="{30C71C3C-F8CB-1312-EF39-A43CF9EA22DD}"/>
                </a:ext>
              </a:extLst>
            </p:cNvPr>
            <p:cNvSpPr txBox="1">
              <a:spLocks noChangeArrowheads="1"/>
            </p:cNvSpPr>
            <p:nvPr/>
          </p:nvSpPr>
          <p:spPr bwMode="auto">
            <a:xfrm>
              <a:off x="535225" y="4488378"/>
              <a:ext cx="34015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600" i="1" u="sng">
                  <a:solidFill>
                    <a:schemeClr val="bg1"/>
                  </a:solidFill>
                  <a:latin typeface="Verdana" panose="020B0604030504040204" pitchFamily="34" charset="0"/>
                  <a:ea typeface="ＭＳ Ｐゴシック" panose="020B0600070205080204" pitchFamily="34" charset="-128"/>
                </a:defRPr>
              </a:lvl1pPr>
              <a:lvl2pPr marL="37931725" indent="-37474525" eaLnBrk="0" hangingPunct="0">
                <a:defRPr sz="1600" i="1" u="sng">
                  <a:solidFill>
                    <a:schemeClr val="bg1"/>
                  </a:solidFill>
                  <a:latin typeface="Verdana" panose="020B0604030504040204" pitchFamily="34" charset="0"/>
                  <a:ea typeface="ＭＳ Ｐゴシック" panose="020B0600070205080204" pitchFamily="34" charset="-128"/>
                </a:defRPr>
              </a:lvl2pPr>
              <a:lvl3pPr eaLnBrk="0" hangingPunct="0">
                <a:defRPr sz="1600" i="1" u="sng">
                  <a:solidFill>
                    <a:schemeClr val="bg1"/>
                  </a:solidFill>
                  <a:latin typeface="Verdana" panose="020B0604030504040204" pitchFamily="34" charset="0"/>
                  <a:ea typeface="ＭＳ Ｐゴシック" panose="020B0600070205080204" pitchFamily="34" charset="-128"/>
                </a:defRPr>
              </a:lvl3pPr>
              <a:lvl4pPr eaLnBrk="0" hangingPunct="0">
                <a:defRPr sz="1600" i="1" u="sng">
                  <a:solidFill>
                    <a:schemeClr val="bg1"/>
                  </a:solidFill>
                  <a:latin typeface="Verdana" panose="020B0604030504040204" pitchFamily="34" charset="0"/>
                  <a:ea typeface="ＭＳ Ｐゴシック" panose="020B0600070205080204" pitchFamily="34" charset="-128"/>
                </a:defRPr>
              </a:lvl4pPr>
              <a:lvl5pPr eaLnBrk="0" hangingPunct="0">
                <a:defRPr sz="1600" i="1" u="sng">
                  <a:solidFill>
                    <a:schemeClr val="bg1"/>
                  </a:solidFill>
                  <a:latin typeface="Verdana" panose="020B0604030504040204" pitchFamily="34" charset="0"/>
                  <a:ea typeface="ＭＳ Ｐゴシック" panose="020B0600070205080204" pitchFamily="34" charset="-128"/>
                </a:defRPr>
              </a:lvl5pPr>
              <a:lvl6pPr marL="4572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6pPr>
              <a:lvl7pPr marL="9144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7pPr>
              <a:lvl8pPr marL="13716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8pPr>
              <a:lvl9pPr marL="18288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9pPr>
            </a:lstStyle>
            <a:p>
              <a:pPr algn="ctr" defTabSz="914400" eaLnBrk="1" hangingPunct="1">
                <a:defRPr/>
              </a:pPr>
              <a:r>
                <a:rPr lang="en-US" altLang="en-US" sz="1000" i="0" u="none" kern="0" dirty="0">
                  <a:solidFill>
                    <a:srgbClr val="000000"/>
                  </a:solidFill>
                </a:rPr>
                <a:t>FE</a:t>
              </a:r>
            </a:p>
          </p:txBody>
        </p:sp>
        <p:sp>
          <p:nvSpPr>
            <p:cNvPr id="15" name="CasellaDiTesto 120">
              <a:extLst>
                <a:ext uri="{FF2B5EF4-FFF2-40B4-BE49-F238E27FC236}">
                  <a16:creationId xmlns:a16="http://schemas.microsoft.com/office/drawing/2014/main" id="{002DA3DB-479E-EE76-3F22-125EA8472DAE}"/>
                </a:ext>
              </a:extLst>
            </p:cNvPr>
            <p:cNvSpPr txBox="1">
              <a:spLocks noChangeArrowheads="1"/>
            </p:cNvSpPr>
            <p:nvPr/>
          </p:nvSpPr>
          <p:spPr bwMode="auto">
            <a:xfrm>
              <a:off x="435396" y="3951559"/>
              <a:ext cx="936512"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600" i="1" u="sng">
                  <a:solidFill>
                    <a:schemeClr val="bg1"/>
                  </a:solidFill>
                  <a:latin typeface="Verdana" panose="020B0604030504040204" pitchFamily="34" charset="0"/>
                  <a:ea typeface="ＭＳ Ｐゴシック" panose="020B0600070205080204" pitchFamily="34" charset="-128"/>
                </a:defRPr>
              </a:lvl1pPr>
              <a:lvl2pPr marL="37931725" indent="-37474525" eaLnBrk="0" hangingPunct="0">
                <a:defRPr sz="1600" i="1" u="sng">
                  <a:solidFill>
                    <a:schemeClr val="bg1"/>
                  </a:solidFill>
                  <a:latin typeface="Verdana" panose="020B0604030504040204" pitchFamily="34" charset="0"/>
                  <a:ea typeface="ＭＳ Ｐゴシック" panose="020B0600070205080204" pitchFamily="34" charset="-128"/>
                </a:defRPr>
              </a:lvl2pPr>
              <a:lvl3pPr eaLnBrk="0" hangingPunct="0">
                <a:defRPr sz="1600" i="1" u="sng">
                  <a:solidFill>
                    <a:schemeClr val="bg1"/>
                  </a:solidFill>
                  <a:latin typeface="Verdana" panose="020B0604030504040204" pitchFamily="34" charset="0"/>
                  <a:ea typeface="ＭＳ Ｐゴシック" panose="020B0600070205080204" pitchFamily="34" charset="-128"/>
                </a:defRPr>
              </a:lvl3pPr>
              <a:lvl4pPr eaLnBrk="0" hangingPunct="0">
                <a:defRPr sz="1600" i="1" u="sng">
                  <a:solidFill>
                    <a:schemeClr val="bg1"/>
                  </a:solidFill>
                  <a:latin typeface="Verdana" panose="020B0604030504040204" pitchFamily="34" charset="0"/>
                  <a:ea typeface="ＭＳ Ｐゴシック" panose="020B0600070205080204" pitchFamily="34" charset="-128"/>
                </a:defRPr>
              </a:lvl4pPr>
              <a:lvl5pPr eaLnBrk="0" hangingPunct="0">
                <a:defRPr sz="1600" i="1" u="sng">
                  <a:solidFill>
                    <a:schemeClr val="bg1"/>
                  </a:solidFill>
                  <a:latin typeface="Verdana" panose="020B0604030504040204" pitchFamily="34" charset="0"/>
                  <a:ea typeface="ＭＳ Ｐゴシック" panose="020B0600070205080204" pitchFamily="34" charset="-128"/>
                </a:defRPr>
              </a:lvl5pPr>
              <a:lvl6pPr marL="4572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6pPr>
              <a:lvl7pPr marL="9144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7pPr>
              <a:lvl8pPr marL="13716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8pPr>
              <a:lvl9pPr marL="18288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9pPr>
            </a:lstStyle>
            <a:p>
              <a:pPr algn="ctr" defTabSz="914400" eaLnBrk="1" hangingPunct="1">
                <a:defRPr/>
              </a:pPr>
              <a:r>
                <a:rPr lang="en-US" altLang="en-US" sz="1000" i="0" u="none" kern="0">
                  <a:solidFill>
                    <a:srgbClr val="000000"/>
                  </a:solidFill>
                </a:rPr>
                <a:t>Digital logic</a:t>
              </a:r>
            </a:p>
          </p:txBody>
        </p:sp>
        <p:cxnSp>
          <p:nvCxnSpPr>
            <p:cNvPr id="16" name="Connettore 1 126">
              <a:extLst>
                <a:ext uri="{FF2B5EF4-FFF2-40B4-BE49-F238E27FC236}">
                  <a16:creationId xmlns:a16="http://schemas.microsoft.com/office/drawing/2014/main" id="{717F2AFD-4B64-76F8-D64B-777AA141DB0C}"/>
                </a:ext>
              </a:extLst>
            </p:cNvPr>
            <p:cNvCxnSpPr>
              <a:cxnSpLocks noChangeShapeType="1"/>
            </p:cNvCxnSpPr>
            <p:nvPr/>
          </p:nvCxnSpPr>
          <p:spPr bwMode="auto">
            <a:xfrm>
              <a:off x="410743" y="5101129"/>
              <a:ext cx="673985" cy="0"/>
            </a:xfrm>
            <a:prstGeom prst="line">
              <a:avLst/>
            </a:prstGeom>
            <a:noFill/>
            <a:ln w="25400">
              <a:solidFill>
                <a:srgbClr val="000000"/>
              </a:solidFill>
              <a:round/>
              <a:headEnd type="arrow" w="med" len="med"/>
              <a:tailEnd type="arrow" w="med" len="med"/>
            </a:ln>
            <a:extLst>
              <a:ext uri="{909E8E84-426E-40dd-AFC4-6F175D3DCCD1}">
                <a14:hiddenFill xmlns:a14="http://schemas.microsoft.com/office/drawing/2010/main" xmlns="">
                  <a:noFill/>
                </a14:hiddenFill>
              </a:ext>
            </a:extLst>
          </p:spPr>
        </p:cxnSp>
        <p:cxnSp>
          <p:nvCxnSpPr>
            <p:cNvPr id="17" name="Connettore 1 127">
              <a:extLst>
                <a:ext uri="{FF2B5EF4-FFF2-40B4-BE49-F238E27FC236}">
                  <a16:creationId xmlns:a16="http://schemas.microsoft.com/office/drawing/2014/main" id="{D863D6BF-2C60-7535-013B-98FAEB5C58C4}"/>
                </a:ext>
              </a:extLst>
            </p:cNvPr>
            <p:cNvCxnSpPr>
              <a:cxnSpLocks noChangeShapeType="1"/>
            </p:cNvCxnSpPr>
            <p:nvPr/>
          </p:nvCxnSpPr>
          <p:spPr bwMode="auto">
            <a:xfrm>
              <a:off x="1084728" y="5097558"/>
              <a:ext cx="297026" cy="0"/>
            </a:xfrm>
            <a:prstGeom prst="line">
              <a:avLst/>
            </a:prstGeom>
            <a:noFill/>
            <a:ln w="25400">
              <a:solidFill>
                <a:srgbClr val="000000"/>
              </a:solidFill>
              <a:round/>
              <a:headEnd type="arrow" w="med" len="med"/>
              <a:tailEnd type="arrow" w="med" len="med"/>
            </a:ln>
            <a:extLst>
              <a:ext uri="{909E8E84-426E-40dd-AFC4-6F175D3DCCD1}">
                <a14:hiddenFill xmlns:a14="http://schemas.microsoft.com/office/drawing/2010/main" xmlns="">
                  <a:noFill/>
                </a14:hiddenFill>
              </a:ext>
            </a:extLst>
          </p:spPr>
        </p:cxnSp>
        <p:sp>
          <p:nvSpPr>
            <p:cNvPr id="18" name="CasellaDiTesto 148">
              <a:extLst>
                <a:ext uri="{FF2B5EF4-FFF2-40B4-BE49-F238E27FC236}">
                  <a16:creationId xmlns:a16="http://schemas.microsoft.com/office/drawing/2014/main" id="{73B5BBB8-F282-8C72-F3E7-BB566174ABB1}"/>
                </a:ext>
              </a:extLst>
            </p:cNvPr>
            <p:cNvSpPr txBox="1">
              <a:spLocks noChangeArrowheads="1"/>
            </p:cNvSpPr>
            <p:nvPr/>
          </p:nvSpPr>
          <p:spPr bwMode="auto">
            <a:xfrm>
              <a:off x="565487" y="4836718"/>
              <a:ext cx="347721"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600" i="1" u="sng">
                  <a:solidFill>
                    <a:schemeClr val="bg1"/>
                  </a:solidFill>
                  <a:latin typeface="Verdana" panose="020B0604030504040204" pitchFamily="34" charset="0"/>
                  <a:ea typeface="ＭＳ Ｐゴシック" panose="020B0600070205080204" pitchFamily="34" charset="-128"/>
                </a:defRPr>
              </a:lvl1pPr>
              <a:lvl2pPr marL="37931725" indent="-37474525" eaLnBrk="0" hangingPunct="0">
                <a:defRPr sz="1600" i="1" u="sng">
                  <a:solidFill>
                    <a:schemeClr val="bg1"/>
                  </a:solidFill>
                  <a:latin typeface="Verdana" panose="020B0604030504040204" pitchFamily="34" charset="0"/>
                  <a:ea typeface="ＭＳ Ｐゴシック" panose="020B0600070205080204" pitchFamily="34" charset="-128"/>
                </a:defRPr>
              </a:lvl2pPr>
              <a:lvl3pPr eaLnBrk="0" hangingPunct="0">
                <a:defRPr sz="1600" i="1" u="sng">
                  <a:solidFill>
                    <a:schemeClr val="bg1"/>
                  </a:solidFill>
                  <a:latin typeface="Verdana" panose="020B0604030504040204" pitchFamily="34" charset="0"/>
                  <a:ea typeface="ＭＳ Ｐゴシック" panose="020B0600070205080204" pitchFamily="34" charset="-128"/>
                </a:defRPr>
              </a:lvl3pPr>
              <a:lvl4pPr eaLnBrk="0" hangingPunct="0">
                <a:defRPr sz="1600" i="1" u="sng">
                  <a:solidFill>
                    <a:schemeClr val="bg1"/>
                  </a:solidFill>
                  <a:latin typeface="Verdana" panose="020B0604030504040204" pitchFamily="34" charset="0"/>
                  <a:ea typeface="ＭＳ Ｐゴシック" panose="020B0600070205080204" pitchFamily="34" charset="-128"/>
                </a:defRPr>
              </a:lvl4pPr>
              <a:lvl5pPr eaLnBrk="0" hangingPunct="0">
                <a:defRPr sz="1600" i="1" u="sng">
                  <a:solidFill>
                    <a:schemeClr val="bg1"/>
                  </a:solidFill>
                  <a:latin typeface="Verdana" panose="020B0604030504040204" pitchFamily="34" charset="0"/>
                  <a:ea typeface="ＭＳ Ｐゴシック" panose="020B0600070205080204" pitchFamily="34" charset="-128"/>
                </a:defRPr>
              </a:lvl5pPr>
              <a:lvl6pPr marL="4572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6pPr>
              <a:lvl7pPr marL="9144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7pPr>
              <a:lvl8pPr marL="13716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8pPr>
              <a:lvl9pPr marL="18288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9pPr>
            </a:lstStyle>
            <a:p>
              <a:pPr algn="ctr" defTabSz="914400" eaLnBrk="1" hangingPunct="1">
                <a:defRPr/>
              </a:pPr>
              <a:r>
                <a:rPr lang="en-US" altLang="en-US" sz="1000" i="0" u="none" kern="0" dirty="0">
                  <a:solidFill>
                    <a:srgbClr val="000000"/>
                  </a:solidFill>
                </a:rPr>
                <a:t>35</a:t>
              </a:r>
            </a:p>
          </p:txBody>
        </p:sp>
        <p:sp>
          <p:nvSpPr>
            <p:cNvPr id="19" name="CasellaDiTesto 158">
              <a:extLst>
                <a:ext uri="{FF2B5EF4-FFF2-40B4-BE49-F238E27FC236}">
                  <a16:creationId xmlns:a16="http://schemas.microsoft.com/office/drawing/2014/main" id="{E966CCD3-9368-F4CF-92E1-8E74E75CB577}"/>
                </a:ext>
              </a:extLst>
            </p:cNvPr>
            <p:cNvSpPr txBox="1">
              <a:spLocks noChangeArrowheads="1"/>
            </p:cNvSpPr>
            <p:nvPr/>
          </p:nvSpPr>
          <p:spPr bwMode="auto">
            <a:xfrm>
              <a:off x="1056914" y="4836718"/>
              <a:ext cx="347721"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600" i="1" u="sng">
                  <a:solidFill>
                    <a:schemeClr val="bg1"/>
                  </a:solidFill>
                  <a:latin typeface="Verdana" panose="020B0604030504040204" pitchFamily="34" charset="0"/>
                  <a:ea typeface="ＭＳ Ｐゴシック" panose="020B0600070205080204" pitchFamily="34" charset="-128"/>
                </a:defRPr>
              </a:lvl1pPr>
              <a:lvl2pPr marL="37931725" indent="-37474525" eaLnBrk="0" hangingPunct="0">
                <a:defRPr sz="1600" i="1" u="sng">
                  <a:solidFill>
                    <a:schemeClr val="bg1"/>
                  </a:solidFill>
                  <a:latin typeface="Verdana" panose="020B0604030504040204" pitchFamily="34" charset="0"/>
                  <a:ea typeface="ＭＳ Ｐゴシック" panose="020B0600070205080204" pitchFamily="34" charset="-128"/>
                </a:defRPr>
              </a:lvl2pPr>
              <a:lvl3pPr eaLnBrk="0" hangingPunct="0">
                <a:defRPr sz="1600" i="1" u="sng">
                  <a:solidFill>
                    <a:schemeClr val="bg1"/>
                  </a:solidFill>
                  <a:latin typeface="Verdana" panose="020B0604030504040204" pitchFamily="34" charset="0"/>
                  <a:ea typeface="ＭＳ Ｐゴシック" panose="020B0600070205080204" pitchFamily="34" charset="-128"/>
                </a:defRPr>
              </a:lvl3pPr>
              <a:lvl4pPr eaLnBrk="0" hangingPunct="0">
                <a:defRPr sz="1600" i="1" u="sng">
                  <a:solidFill>
                    <a:schemeClr val="bg1"/>
                  </a:solidFill>
                  <a:latin typeface="Verdana" panose="020B0604030504040204" pitchFamily="34" charset="0"/>
                  <a:ea typeface="ＭＳ Ｐゴシック" panose="020B0600070205080204" pitchFamily="34" charset="-128"/>
                </a:defRPr>
              </a:lvl4pPr>
              <a:lvl5pPr eaLnBrk="0" hangingPunct="0">
                <a:defRPr sz="1600" i="1" u="sng">
                  <a:solidFill>
                    <a:schemeClr val="bg1"/>
                  </a:solidFill>
                  <a:latin typeface="Verdana" panose="020B0604030504040204" pitchFamily="34" charset="0"/>
                  <a:ea typeface="ＭＳ Ｐゴシック" panose="020B0600070205080204" pitchFamily="34" charset="-128"/>
                </a:defRPr>
              </a:lvl5pPr>
              <a:lvl6pPr marL="4572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6pPr>
              <a:lvl7pPr marL="9144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7pPr>
              <a:lvl8pPr marL="13716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8pPr>
              <a:lvl9pPr marL="18288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9pPr>
            </a:lstStyle>
            <a:p>
              <a:pPr algn="ctr" defTabSz="914400" eaLnBrk="1" hangingPunct="1">
                <a:defRPr/>
              </a:pPr>
              <a:r>
                <a:rPr lang="en-US" altLang="en-US" sz="1000" i="0" u="none" kern="0" dirty="0">
                  <a:solidFill>
                    <a:srgbClr val="000000"/>
                  </a:solidFill>
                </a:rPr>
                <a:t>15</a:t>
              </a:r>
            </a:p>
          </p:txBody>
        </p:sp>
        <p:sp>
          <p:nvSpPr>
            <p:cNvPr id="20" name="Rettangolo arrotondato 211">
              <a:extLst>
                <a:ext uri="{FF2B5EF4-FFF2-40B4-BE49-F238E27FC236}">
                  <a16:creationId xmlns:a16="http://schemas.microsoft.com/office/drawing/2014/main" id="{342C1ADF-EC25-EC8C-1A6E-387D077DD4C6}"/>
                </a:ext>
              </a:extLst>
            </p:cNvPr>
            <p:cNvSpPr>
              <a:spLocks noChangeArrowheads="1"/>
            </p:cNvSpPr>
            <p:nvPr/>
          </p:nvSpPr>
          <p:spPr bwMode="auto">
            <a:xfrm>
              <a:off x="824213" y="4212074"/>
              <a:ext cx="242753" cy="246700"/>
            </a:xfrm>
            <a:prstGeom prst="roundRect">
              <a:avLst>
                <a:gd name="adj" fmla="val 16667"/>
              </a:avLst>
            </a:prstGeom>
            <a:solidFill>
              <a:srgbClr val="BFBFBF"/>
            </a:solidFill>
            <a:ln w="9525">
              <a:solidFill>
                <a:srgbClr val="000000"/>
              </a:solidFill>
              <a:round/>
              <a:headEnd/>
              <a:tailEnd/>
            </a:ln>
            <a:effectLst>
              <a:outerShdw blurRad="40000" dist="23000" dir="5400000" rotWithShape="0">
                <a:srgbClr val="808080">
                  <a:alpha val="34999"/>
                </a:srgbClr>
              </a:outerShdw>
            </a:effectLst>
          </p:spPr>
          <p:txBody>
            <a:bodyPr anchor="ctr"/>
            <a:lstStyle>
              <a:lvl1pPr eaLnBrk="0" hangingPunct="0">
                <a:defRPr sz="1600" i="1" u="sng">
                  <a:solidFill>
                    <a:schemeClr val="bg1"/>
                  </a:solidFill>
                  <a:latin typeface="Verdana" panose="020B0604030504040204" pitchFamily="34" charset="0"/>
                  <a:ea typeface="ＭＳ Ｐゴシック" panose="020B0600070205080204" pitchFamily="34" charset="-128"/>
                </a:defRPr>
              </a:lvl1pPr>
              <a:lvl2pPr marL="37931725" indent="-37474525" eaLnBrk="0" hangingPunct="0">
                <a:defRPr sz="1600" i="1" u="sng">
                  <a:solidFill>
                    <a:schemeClr val="bg1"/>
                  </a:solidFill>
                  <a:latin typeface="Verdana" panose="020B0604030504040204" pitchFamily="34" charset="0"/>
                  <a:ea typeface="ＭＳ Ｐゴシック" panose="020B0600070205080204" pitchFamily="34" charset="-128"/>
                </a:defRPr>
              </a:lvl2pPr>
              <a:lvl3pPr eaLnBrk="0" hangingPunct="0">
                <a:defRPr sz="1600" i="1" u="sng">
                  <a:solidFill>
                    <a:schemeClr val="bg1"/>
                  </a:solidFill>
                  <a:latin typeface="Verdana" panose="020B0604030504040204" pitchFamily="34" charset="0"/>
                  <a:ea typeface="ＭＳ Ｐゴシック" panose="020B0600070205080204" pitchFamily="34" charset="-128"/>
                </a:defRPr>
              </a:lvl3pPr>
              <a:lvl4pPr eaLnBrk="0" hangingPunct="0">
                <a:defRPr sz="1600" i="1" u="sng">
                  <a:solidFill>
                    <a:schemeClr val="bg1"/>
                  </a:solidFill>
                  <a:latin typeface="Verdana" panose="020B0604030504040204" pitchFamily="34" charset="0"/>
                  <a:ea typeface="ＭＳ Ｐゴシック" panose="020B0600070205080204" pitchFamily="34" charset="-128"/>
                </a:defRPr>
              </a:lvl4pPr>
              <a:lvl5pPr eaLnBrk="0" hangingPunct="0">
                <a:defRPr sz="1600" i="1" u="sng">
                  <a:solidFill>
                    <a:schemeClr val="bg1"/>
                  </a:solidFill>
                  <a:latin typeface="Verdana" panose="020B0604030504040204" pitchFamily="34" charset="0"/>
                  <a:ea typeface="ＭＳ Ｐゴシック" panose="020B0600070205080204" pitchFamily="34" charset="-128"/>
                </a:defRPr>
              </a:lvl5pPr>
              <a:lvl6pPr marL="4572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6pPr>
              <a:lvl7pPr marL="9144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7pPr>
              <a:lvl8pPr marL="13716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8pPr>
              <a:lvl9pPr marL="18288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9pPr>
            </a:lstStyle>
            <a:p>
              <a:pPr algn="ctr" eaLnBrk="1" hangingPunct="1"/>
              <a:endParaRPr lang="en-US" altLang="en-US" sz="1000" i="0" u="none">
                <a:solidFill>
                  <a:srgbClr val="FFFFFF"/>
                </a:solidFill>
                <a:latin typeface="Calibri" panose="020F0502020204030204" pitchFamily="34" charset="0"/>
              </a:endParaRPr>
            </a:p>
          </p:txBody>
        </p:sp>
      </p:grpSp>
      <p:grpSp>
        <p:nvGrpSpPr>
          <p:cNvPr id="21" name="Gruppo 128">
            <a:extLst>
              <a:ext uri="{FF2B5EF4-FFF2-40B4-BE49-F238E27FC236}">
                <a16:creationId xmlns:a16="http://schemas.microsoft.com/office/drawing/2014/main" id="{79BDAABA-85F1-DBA6-AC7D-8FAF254C8C31}"/>
              </a:ext>
            </a:extLst>
          </p:cNvPr>
          <p:cNvGrpSpPr/>
          <p:nvPr/>
        </p:nvGrpSpPr>
        <p:grpSpPr>
          <a:xfrm>
            <a:off x="4069469" y="1202900"/>
            <a:ext cx="1614328" cy="1544360"/>
            <a:chOff x="3248876" y="3875105"/>
            <a:chExt cx="2797886" cy="2735451"/>
          </a:xfrm>
        </p:grpSpPr>
        <p:pic>
          <p:nvPicPr>
            <p:cNvPr id="22" name="Immagine 138" descr="pixel_core.png">
              <a:extLst>
                <a:ext uri="{FF2B5EF4-FFF2-40B4-BE49-F238E27FC236}">
                  <a16:creationId xmlns:a16="http://schemas.microsoft.com/office/drawing/2014/main" id="{EF9DFA37-0A8D-A8F8-399A-667FC8E4F8A9}"/>
                </a:ext>
              </a:extLst>
            </p:cNvPr>
            <p:cNvPicPr>
              <a:picLocks noChangeAspect="1"/>
            </p:cNvPicPr>
            <p:nvPr/>
          </p:nvPicPr>
          <p:blipFill>
            <a:blip r:embed="rId3"/>
            <a:srcRect l="20000" t="3233" r="19237" b="4192"/>
            <a:stretch>
              <a:fillRect/>
            </a:stretch>
          </p:blipFill>
          <p:spPr>
            <a:xfrm>
              <a:off x="3248876" y="3875105"/>
              <a:ext cx="2797886" cy="2735451"/>
            </a:xfrm>
            <a:prstGeom prst="rect">
              <a:avLst/>
            </a:prstGeom>
          </p:spPr>
        </p:pic>
        <p:grpSp>
          <p:nvGrpSpPr>
            <p:cNvPr id="23" name="Gruppo 44">
              <a:extLst>
                <a:ext uri="{FF2B5EF4-FFF2-40B4-BE49-F238E27FC236}">
                  <a16:creationId xmlns:a16="http://schemas.microsoft.com/office/drawing/2014/main" id="{227C7502-26F5-5926-65E4-31C38E4DE999}"/>
                </a:ext>
              </a:extLst>
            </p:cNvPr>
            <p:cNvGrpSpPr/>
            <p:nvPr/>
          </p:nvGrpSpPr>
          <p:grpSpPr>
            <a:xfrm>
              <a:off x="3416035" y="4048125"/>
              <a:ext cx="402989" cy="425057"/>
              <a:chOff x="3416035" y="4048125"/>
              <a:chExt cx="402989" cy="425057"/>
            </a:xfrm>
          </p:grpSpPr>
          <p:sp>
            <p:nvSpPr>
              <p:cNvPr id="99" name="Rettangolo arrotondato 215">
                <a:extLst>
                  <a:ext uri="{FF2B5EF4-FFF2-40B4-BE49-F238E27FC236}">
                    <a16:creationId xmlns:a16="http://schemas.microsoft.com/office/drawing/2014/main" id="{A5AD8EE3-A51E-D68C-4FE7-04F16A2B2EA2}"/>
                  </a:ext>
                </a:extLst>
              </p:cNvPr>
              <p:cNvSpPr/>
              <p:nvPr/>
            </p:nvSpPr>
            <p:spPr>
              <a:xfrm>
                <a:off x="3714485" y="4048125"/>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 name="Rettangolo arrotondato 216">
                <a:extLst>
                  <a:ext uri="{FF2B5EF4-FFF2-40B4-BE49-F238E27FC236}">
                    <a16:creationId xmlns:a16="http://schemas.microsoft.com/office/drawing/2014/main" id="{65139361-A7DC-D057-02CB-ECB87061C535}"/>
                  </a:ext>
                </a:extLst>
              </p:cNvPr>
              <p:cNvSpPr/>
              <p:nvPr/>
            </p:nvSpPr>
            <p:spPr>
              <a:xfrm>
                <a:off x="3416035" y="4048125"/>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 name="Rettangolo arrotondato 217">
                <a:extLst>
                  <a:ext uri="{FF2B5EF4-FFF2-40B4-BE49-F238E27FC236}">
                    <a16:creationId xmlns:a16="http://schemas.microsoft.com/office/drawing/2014/main" id="{594EE470-D4FB-55E0-60A3-CE5D8679D39E}"/>
                  </a:ext>
                </a:extLst>
              </p:cNvPr>
              <p:cNvSpPr/>
              <p:nvPr/>
            </p:nvSpPr>
            <p:spPr>
              <a:xfrm>
                <a:off x="3714485" y="4362450"/>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 name="Rettangolo arrotondato 218">
                <a:extLst>
                  <a:ext uri="{FF2B5EF4-FFF2-40B4-BE49-F238E27FC236}">
                    <a16:creationId xmlns:a16="http://schemas.microsoft.com/office/drawing/2014/main" id="{3803CC2C-B705-9088-8D6F-65F718D2824E}"/>
                  </a:ext>
                </a:extLst>
              </p:cNvPr>
              <p:cNvSpPr/>
              <p:nvPr/>
            </p:nvSpPr>
            <p:spPr>
              <a:xfrm>
                <a:off x="3416035" y="4362450"/>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4" name="Gruppo 45">
              <a:extLst>
                <a:ext uri="{FF2B5EF4-FFF2-40B4-BE49-F238E27FC236}">
                  <a16:creationId xmlns:a16="http://schemas.microsoft.com/office/drawing/2014/main" id="{C3096F6C-49FC-06E7-D37E-61BD46AFD05B}"/>
                </a:ext>
              </a:extLst>
            </p:cNvPr>
            <p:cNvGrpSpPr/>
            <p:nvPr/>
          </p:nvGrpSpPr>
          <p:grpSpPr>
            <a:xfrm>
              <a:off x="4089135" y="4048125"/>
              <a:ext cx="402989" cy="425057"/>
              <a:chOff x="3416035" y="4048125"/>
              <a:chExt cx="402989" cy="425057"/>
            </a:xfrm>
          </p:grpSpPr>
          <p:sp>
            <p:nvSpPr>
              <p:cNvPr id="95" name="Rettangolo arrotondato 211">
                <a:extLst>
                  <a:ext uri="{FF2B5EF4-FFF2-40B4-BE49-F238E27FC236}">
                    <a16:creationId xmlns:a16="http://schemas.microsoft.com/office/drawing/2014/main" id="{29E3AB9D-DAA4-62F3-1A65-E809670B428F}"/>
                  </a:ext>
                </a:extLst>
              </p:cNvPr>
              <p:cNvSpPr/>
              <p:nvPr/>
            </p:nvSpPr>
            <p:spPr>
              <a:xfrm>
                <a:off x="3714485" y="4048125"/>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 name="Rettangolo arrotondato 212">
                <a:extLst>
                  <a:ext uri="{FF2B5EF4-FFF2-40B4-BE49-F238E27FC236}">
                    <a16:creationId xmlns:a16="http://schemas.microsoft.com/office/drawing/2014/main" id="{1AEB6A23-AB5C-EE7F-1A20-D9B432C1C27E}"/>
                  </a:ext>
                </a:extLst>
              </p:cNvPr>
              <p:cNvSpPr/>
              <p:nvPr/>
            </p:nvSpPr>
            <p:spPr>
              <a:xfrm>
                <a:off x="3416035" y="4048125"/>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 name="Rettangolo arrotondato 213">
                <a:extLst>
                  <a:ext uri="{FF2B5EF4-FFF2-40B4-BE49-F238E27FC236}">
                    <a16:creationId xmlns:a16="http://schemas.microsoft.com/office/drawing/2014/main" id="{24F16573-077E-0034-C1D7-2CC1863299D8}"/>
                  </a:ext>
                </a:extLst>
              </p:cNvPr>
              <p:cNvSpPr/>
              <p:nvPr/>
            </p:nvSpPr>
            <p:spPr>
              <a:xfrm>
                <a:off x="3714485" y="4362450"/>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 name="Rettangolo arrotondato 214">
                <a:extLst>
                  <a:ext uri="{FF2B5EF4-FFF2-40B4-BE49-F238E27FC236}">
                    <a16:creationId xmlns:a16="http://schemas.microsoft.com/office/drawing/2014/main" id="{BD4D56AD-16D6-D089-BA89-641C98560935}"/>
                  </a:ext>
                </a:extLst>
              </p:cNvPr>
              <p:cNvSpPr/>
              <p:nvPr/>
            </p:nvSpPr>
            <p:spPr>
              <a:xfrm>
                <a:off x="3416035" y="4362450"/>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5" name="Gruppo 50">
              <a:extLst>
                <a:ext uri="{FF2B5EF4-FFF2-40B4-BE49-F238E27FC236}">
                  <a16:creationId xmlns:a16="http://schemas.microsoft.com/office/drawing/2014/main" id="{CCD7F829-0FC9-087E-C7C6-AF39AF83B657}"/>
                </a:ext>
              </a:extLst>
            </p:cNvPr>
            <p:cNvGrpSpPr/>
            <p:nvPr/>
          </p:nvGrpSpPr>
          <p:grpSpPr>
            <a:xfrm>
              <a:off x="4752949" y="4048125"/>
              <a:ext cx="402989" cy="425057"/>
              <a:chOff x="3416035" y="4048125"/>
              <a:chExt cx="402989" cy="425057"/>
            </a:xfrm>
          </p:grpSpPr>
          <p:sp>
            <p:nvSpPr>
              <p:cNvPr id="91" name="Rettangolo arrotondato 207">
                <a:extLst>
                  <a:ext uri="{FF2B5EF4-FFF2-40B4-BE49-F238E27FC236}">
                    <a16:creationId xmlns:a16="http://schemas.microsoft.com/office/drawing/2014/main" id="{981B7DCE-D378-A9FB-3C59-2A9139868C96}"/>
                  </a:ext>
                </a:extLst>
              </p:cNvPr>
              <p:cNvSpPr/>
              <p:nvPr/>
            </p:nvSpPr>
            <p:spPr>
              <a:xfrm>
                <a:off x="3714485" y="4048125"/>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2" name="Rettangolo arrotondato 208">
                <a:extLst>
                  <a:ext uri="{FF2B5EF4-FFF2-40B4-BE49-F238E27FC236}">
                    <a16:creationId xmlns:a16="http://schemas.microsoft.com/office/drawing/2014/main" id="{8754276B-9C0E-80CF-A0ED-28AC2A5525E5}"/>
                  </a:ext>
                </a:extLst>
              </p:cNvPr>
              <p:cNvSpPr/>
              <p:nvPr/>
            </p:nvSpPr>
            <p:spPr>
              <a:xfrm>
                <a:off x="3416035" y="4048125"/>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3" name="Rettangolo arrotondato 209">
                <a:extLst>
                  <a:ext uri="{FF2B5EF4-FFF2-40B4-BE49-F238E27FC236}">
                    <a16:creationId xmlns:a16="http://schemas.microsoft.com/office/drawing/2014/main" id="{62B4CD65-3C55-540C-59BB-49E9CA058529}"/>
                  </a:ext>
                </a:extLst>
              </p:cNvPr>
              <p:cNvSpPr/>
              <p:nvPr/>
            </p:nvSpPr>
            <p:spPr>
              <a:xfrm>
                <a:off x="3714485" y="4362450"/>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4" name="Rettangolo arrotondato 210">
                <a:extLst>
                  <a:ext uri="{FF2B5EF4-FFF2-40B4-BE49-F238E27FC236}">
                    <a16:creationId xmlns:a16="http://schemas.microsoft.com/office/drawing/2014/main" id="{8A6B7358-9BD0-E564-2966-89FD3F0E7900}"/>
                  </a:ext>
                </a:extLst>
              </p:cNvPr>
              <p:cNvSpPr/>
              <p:nvPr/>
            </p:nvSpPr>
            <p:spPr>
              <a:xfrm>
                <a:off x="3416035" y="4362450"/>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6" name="Gruppo 55">
              <a:extLst>
                <a:ext uri="{FF2B5EF4-FFF2-40B4-BE49-F238E27FC236}">
                  <a16:creationId xmlns:a16="http://schemas.microsoft.com/office/drawing/2014/main" id="{436022C6-9897-0A81-04FB-BF0F800E6D71}"/>
                </a:ext>
              </a:extLst>
            </p:cNvPr>
            <p:cNvGrpSpPr/>
            <p:nvPr/>
          </p:nvGrpSpPr>
          <p:grpSpPr>
            <a:xfrm>
              <a:off x="5424621" y="4048125"/>
              <a:ext cx="402989" cy="425057"/>
              <a:chOff x="3416035" y="4048125"/>
              <a:chExt cx="402989" cy="425057"/>
            </a:xfrm>
          </p:grpSpPr>
          <p:sp>
            <p:nvSpPr>
              <p:cNvPr id="87" name="Rettangolo arrotondato 203">
                <a:extLst>
                  <a:ext uri="{FF2B5EF4-FFF2-40B4-BE49-F238E27FC236}">
                    <a16:creationId xmlns:a16="http://schemas.microsoft.com/office/drawing/2014/main" id="{490DD5F5-EC74-A06E-0263-1CEDA1ED62C8}"/>
                  </a:ext>
                </a:extLst>
              </p:cNvPr>
              <p:cNvSpPr/>
              <p:nvPr/>
            </p:nvSpPr>
            <p:spPr>
              <a:xfrm>
                <a:off x="3714485" y="4048125"/>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 name="Rettangolo arrotondato 204">
                <a:extLst>
                  <a:ext uri="{FF2B5EF4-FFF2-40B4-BE49-F238E27FC236}">
                    <a16:creationId xmlns:a16="http://schemas.microsoft.com/office/drawing/2014/main" id="{10DA121A-503B-5C84-74E1-A3CD7FA2EFCE}"/>
                  </a:ext>
                </a:extLst>
              </p:cNvPr>
              <p:cNvSpPr/>
              <p:nvPr/>
            </p:nvSpPr>
            <p:spPr>
              <a:xfrm>
                <a:off x="3416035" y="4048125"/>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 name="Rettangolo arrotondato 205">
                <a:extLst>
                  <a:ext uri="{FF2B5EF4-FFF2-40B4-BE49-F238E27FC236}">
                    <a16:creationId xmlns:a16="http://schemas.microsoft.com/office/drawing/2014/main" id="{9297EE14-71CB-36B6-9B2A-45803D1F24A0}"/>
                  </a:ext>
                </a:extLst>
              </p:cNvPr>
              <p:cNvSpPr/>
              <p:nvPr/>
            </p:nvSpPr>
            <p:spPr>
              <a:xfrm>
                <a:off x="3714485" y="4362450"/>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 name="Rettangolo arrotondato 206">
                <a:extLst>
                  <a:ext uri="{FF2B5EF4-FFF2-40B4-BE49-F238E27FC236}">
                    <a16:creationId xmlns:a16="http://schemas.microsoft.com/office/drawing/2014/main" id="{6B484907-4086-D75F-6A41-9BEB61853C74}"/>
                  </a:ext>
                </a:extLst>
              </p:cNvPr>
              <p:cNvSpPr/>
              <p:nvPr/>
            </p:nvSpPr>
            <p:spPr>
              <a:xfrm>
                <a:off x="3416035" y="4362450"/>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7" name="Gruppo 60">
              <a:extLst>
                <a:ext uri="{FF2B5EF4-FFF2-40B4-BE49-F238E27FC236}">
                  <a16:creationId xmlns:a16="http://schemas.microsoft.com/office/drawing/2014/main" id="{39614B89-FB13-6DDD-7678-B746D188595B}"/>
                </a:ext>
              </a:extLst>
            </p:cNvPr>
            <p:cNvGrpSpPr/>
            <p:nvPr/>
          </p:nvGrpSpPr>
          <p:grpSpPr>
            <a:xfrm>
              <a:off x="3423986" y="4710901"/>
              <a:ext cx="402989" cy="425057"/>
              <a:chOff x="3416035" y="4048125"/>
              <a:chExt cx="402989" cy="425057"/>
            </a:xfrm>
          </p:grpSpPr>
          <p:sp>
            <p:nvSpPr>
              <p:cNvPr id="83" name="Rettangolo arrotondato 199">
                <a:extLst>
                  <a:ext uri="{FF2B5EF4-FFF2-40B4-BE49-F238E27FC236}">
                    <a16:creationId xmlns:a16="http://schemas.microsoft.com/office/drawing/2014/main" id="{B7077CD4-7185-B386-809B-5FAE13FA42C9}"/>
                  </a:ext>
                </a:extLst>
              </p:cNvPr>
              <p:cNvSpPr/>
              <p:nvPr/>
            </p:nvSpPr>
            <p:spPr>
              <a:xfrm>
                <a:off x="3714485" y="4048125"/>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 name="Rettangolo arrotondato 200">
                <a:extLst>
                  <a:ext uri="{FF2B5EF4-FFF2-40B4-BE49-F238E27FC236}">
                    <a16:creationId xmlns:a16="http://schemas.microsoft.com/office/drawing/2014/main" id="{55B9EA52-371C-004D-8DF4-0F226B72FEFC}"/>
                  </a:ext>
                </a:extLst>
              </p:cNvPr>
              <p:cNvSpPr/>
              <p:nvPr/>
            </p:nvSpPr>
            <p:spPr>
              <a:xfrm>
                <a:off x="3416035" y="4048125"/>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 name="Rettangolo arrotondato 201">
                <a:extLst>
                  <a:ext uri="{FF2B5EF4-FFF2-40B4-BE49-F238E27FC236}">
                    <a16:creationId xmlns:a16="http://schemas.microsoft.com/office/drawing/2014/main" id="{E2CC179B-4CA7-4AE3-F512-D809D835CE37}"/>
                  </a:ext>
                </a:extLst>
              </p:cNvPr>
              <p:cNvSpPr/>
              <p:nvPr/>
            </p:nvSpPr>
            <p:spPr>
              <a:xfrm>
                <a:off x="3714485" y="4362450"/>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 name="Rettangolo arrotondato 202">
                <a:extLst>
                  <a:ext uri="{FF2B5EF4-FFF2-40B4-BE49-F238E27FC236}">
                    <a16:creationId xmlns:a16="http://schemas.microsoft.com/office/drawing/2014/main" id="{A964BEEE-4961-1C25-094A-33737E75065C}"/>
                  </a:ext>
                </a:extLst>
              </p:cNvPr>
              <p:cNvSpPr/>
              <p:nvPr/>
            </p:nvSpPr>
            <p:spPr>
              <a:xfrm>
                <a:off x="3416035" y="4362450"/>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8" name="Gruppo 65">
              <a:extLst>
                <a:ext uri="{FF2B5EF4-FFF2-40B4-BE49-F238E27FC236}">
                  <a16:creationId xmlns:a16="http://schemas.microsoft.com/office/drawing/2014/main" id="{5FE19859-54E5-0AFA-D29D-13A65C5F14DF}"/>
                </a:ext>
              </a:extLst>
            </p:cNvPr>
            <p:cNvGrpSpPr/>
            <p:nvPr/>
          </p:nvGrpSpPr>
          <p:grpSpPr>
            <a:xfrm>
              <a:off x="4097086" y="4710901"/>
              <a:ext cx="402989" cy="425057"/>
              <a:chOff x="3416035" y="4048125"/>
              <a:chExt cx="402989" cy="425057"/>
            </a:xfrm>
          </p:grpSpPr>
          <p:sp>
            <p:nvSpPr>
              <p:cNvPr id="79" name="Rettangolo arrotondato 195">
                <a:extLst>
                  <a:ext uri="{FF2B5EF4-FFF2-40B4-BE49-F238E27FC236}">
                    <a16:creationId xmlns:a16="http://schemas.microsoft.com/office/drawing/2014/main" id="{8AB7388D-D7B2-72EF-A30D-DE35FCD4ABAE}"/>
                  </a:ext>
                </a:extLst>
              </p:cNvPr>
              <p:cNvSpPr/>
              <p:nvPr/>
            </p:nvSpPr>
            <p:spPr>
              <a:xfrm>
                <a:off x="3714485" y="4048125"/>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 name="Rettangolo arrotondato 196">
                <a:extLst>
                  <a:ext uri="{FF2B5EF4-FFF2-40B4-BE49-F238E27FC236}">
                    <a16:creationId xmlns:a16="http://schemas.microsoft.com/office/drawing/2014/main" id="{FBB4C516-EB65-971C-4362-F980450095D6}"/>
                  </a:ext>
                </a:extLst>
              </p:cNvPr>
              <p:cNvSpPr/>
              <p:nvPr/>
            </p:nvSpPr>
            <p:spPr>
              <a:xfrm>
                <a:off x="3416035" y="4048125"/>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 name="Rettangolo arrotondato 197">
                <a:extLst>
                  <a:ext uri="{FF2B5EF4-FFF2-40B4-BE49-F238E27FC236}">
                    <a16:creationId xmlns:a16="http://schemas.microsoft.com/office/drawing/2014/main" id="{A8E134FC-A658-4C2F-561A-4053F226BD6F}"/>
                  </a:ext>
                </a:extLst>
              </p:cNvPr>
              <p:cNvSpPr/>
              <p:nvPr/>
            </p:nvSpPr>
            <p:spPr>
              <a:xfrm>
                <a:off x="3714485" y="4362450"/>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 name="Rettangolo arrotondato 198">
                <a:extLst>
                  <a:ext uri="{FF2B5EF4-FFF2-40B4-BE49-F238E27FC236}">
                    <a16:creationId xmlns:a16="http://schemas.microsoft.com/office/drawing/2014/main" id="{009B034B-9F5C-70C0-6EA4-6DF3018EA9E6}"/>
                  </a:ext>
                </a:extLst>
              </p:cNvPr>
              <p:cNvSpPr/>
              <p:nvPr/>
            </p:nvSpPr>
            <p:spPr>
              <a:xfrm>
                <a:off x="3416035" y="4362450"/>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9" name="Gruppo 70">
              <a:extLst>
                <a:ext uri="{FF2B5EF4-FFF2-40B4-BE49-F238E27FC236}">
                  <a16:creationId xmlns:a16="http://schemas.microsoft.com/office/drawing/2014/main" id="{728CF00B-E4D9-533A-3BAD-A15360A2DF6C}"/>
                </a:ext>
              </a:extLst>
            </p:cNvPr>
            <p:cNvGrpSpPr/>
            <p:nvPr/>
          </p:nvGrpSpPr>
          <p:grpSpPr>
            <a:xfrm>
              <a:off x="4760900" y="4710901"/>
              <a:ext cx="402989" cy="425057"/>
              <a:chOff x="3416035" y="4048125"/>
              <a:chExt cx="402989" cy="425057"/>
            </a:xfrm>
          </p:grpSpPr>
          <p:sp>
            <p:nvSpPr>
              <p:cNvPr id="75" name="Rettangolo arrotondato 191">
                <a:extLst>
                  <a:ext uri="{FF2B5EF4-FFF2-40B4-BE49-F238E27FC236}">
                    <a16:creationId xmlns:a16="http://schemas.microsoft.com/office/drawing/2014/main" id="{E6099695-4ED1-B253-3947-1C2C41C6D13E}"/>
                  </a:ext>
                </a:extLst>
              </p:cNvPr>
              <p:cNvSpPr/>
              <p:nvPr/>
            </p:nvSpPr>
            <p:spPr>
              <a:xfrm>
                <a:off x="3714485" y="4048125"/>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 name="Rettangolo arrotondato 192">
                <a:extLst>
                  <a:ext uri="{FF2B5EF4-FFF2-40B4-BE49-F238E27FC236}">
                    <a16:creationId xmlns:a16="http://schemas.microsoft.com/office/drawing/2014/main" id="{E2CDCBE0-80E0-A110-9D19-66FE7F2B0924}"/>
                  </a:ext>
                </a:extLst>
              </p:cNvPr>
              <p:cNvSpPr/>
              <p:nvPr/>
            </p:nvSpPr>
            <p:spPr>
              <a:xfrm>
                <a:off x="3416035" y="4048125"/>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 name="Rettangolo arrotondato 193">
                <a:extLst>
                  <a:ext uri="{FF2B5EF4-FFF2-40B4-BE49-F238E27FC236}">
                    <a16:creationId xmlns:a16="http://schemas.microsoft.com/office/drawing/2014/main" id="{C4630832-0065-D434-349B-1F6A26381BEB}"/>
                  </a:ext>
                </a:extLst>
              </p:cNvPr>
              <p:cNvSpPr/>
              <p:nvPr/>
            </p:nvSpPr>
            <p:spPr>
              <a:xfrm>
                <a:off x="3714485" y="4362450"/>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 name="Rettangolo arrotondato 194">
                <a:extLst>
                  <a:ext uri="{FF2B5EF4-FFF2-40B4-BE49-F238E27FC236}">
                    <a16:creationId xmlns:a16="http://schemas.microsoft.com/office/drawing/2014/main" id="{D49F9A35-8F1C-7EED-21CD-3F3E6DA2A38D}"/>
                  </a:ext>
                </a:extLst>
              </p:cNvPr>
              <p:cNvSpPr/>
              <p:nvPr/>
            </p:nvSpPr>
            <p:spPr>
              <a:xfrm>
                <a:off x="3416035" y="4362450"/>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0" name="Gruppo 75">
              <a:extLst>
                <a:ext uri="{FF2B5EF4-FFF2-40B4-BE49-F238E27FC236}">
                  <a16:creationId xmlns:a16="http://schemas.microsoft.com/office/drawing/2014/main" id="{DE65CA4F-05B9-9010-0EA1-5CDCF212BACF}"/>
                </a:ext>
              </a:extLst>
            </p:cNvPr>
            <p:cNvGrpSpPr/>
            <p:nvPr/>
          </p:nvGrpSpPr>
          <p:grpSpPr>
            <a:xfrm>
              <a:off x="5432572" y="4710901"/>
              <a:ext cx="402989" cy="425057"/>
              <a:chOff x="3416035" y="4048125"/>
              <a:chExt cx="402989" cy="425057"/>
            </a:xfrm>
          </p:grpSpPr>
          <p:sp>
            <p:nvSpPr>
              <p:cNvPr id="71" name="Rettangolo arrotondato 187">
                <a:extLst>
                  <a:ext uri="{FF2B5EF4-FFF2-40B4-BE49-F238E27FC236}">
                    <a16:creationId xmlns:a16="http://schemas.microsoft.com/office/drawing/2014/main" id="{F22076D2-5C5D-A07E-6C0B-44EA667DCAFD}"/>
                  </a:ext>
                </a:extLst>
              </p:cNvPr>
              <p:cNvSpPr/>
              <p:nvPr/>
            </p:nvSpPr>
            <p:spPr>
              <a:xfrm>
                <a:off x="3714485" y="4048125"/>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 name="Rettangolo arrotondato 188">
                <a:extLst>
                  <a:ext uri="{FF2B5EF4-FFF2-40B4-BE49-F238E27FC236}">
                    <a16:creationId xmlns:a16="http://schemas.microsoft.com/office/drawing/2014/main" id="{162BF782-4F6D-B2C6-A926-349973BCF81C}"/>
                  </a:ext>
                </a:extLst>
              </p:cNvPr>
              <p:cNvSpPr/>
              <p:nvPr/>
            </p:nvSpPr>
            <p:spPr>
              <a:xfrm>
                <a:off x="3416035" y="4048125"/>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 name="Rettangolo arrotondato 189">
                <a:extLst>
                  <a:ext uri="{FF2B5EF4-FFF2-40B4-BE49-F238E27FC236}">
                    <a16:creationId xmlns:a16="http://schemas.microsoft.com/office/drawing/2014/main" id="{34A794AD-FC5E-209B-C3AE-E3E7A0937C06}"/>
                  </a:ext>
                </a:extLst>
              </p:cNvPr>
              <p:cNvSpPr/>
              <p:nvPr/>
            </p:nvSpPr>
            <p:spPr>
              <a:xfrm>
                <a:off x="3714485" y="4362450"/>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 name="Rettangolo arrotondato 190">
                <a:extLst>
                  <a:ext uri="{FF2B5EF4-FFF2-40B4-BE49-F238E27FC236}">
                    <a16:creationId xmlns:a16="http://schemas.microsoft.com/office/drawing/2014/main" id="{3A6D348B-20AF-89D4-20AA-CBF865BE11FE}"/>
                  </a:ext>
                </a:extLst>
              </p:cNvPr>
              <p:cNvSpPr/>
              <p:nvPr/>
            </p:nvSpPr>
            <p:spPr>
              <a:xfrm>
                <a:off x="3416035" y="4362450"/>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1" name="Gruppo 80">
              <a:extLst>
                <a:ext uri="{FF2B5EF4-FFF2-40B4-BE49-F238E27FC236}">
                  <a16:creationId xmlns:a16="http://schemas.microsoft.com/office/drawing/2014/main" id="{0C1A5996-E8A1-8A27-C122-67D37E9AFF79}"/>
                </a:ext>
              </a:extLst>
            </p:cNvPr>
            <p:cNvGrpSpPr/>
            <p:nvPr/>
          </p:nvGrpSpPr>
          <p:grpSpPr>
            <a:xfrm>
              <a:off x="3408084" y="5383770"/>
              <a:ext cx="402989" cy="425057"/>
              <a:chOff x="3416035" y="4048125"/>
              <a:chExt cx="402989" cy="425057"/>
            </a:xfrm>
          </p:grpSpPr>
          <p:sp>
            <p:nvSpPr>
              <p:cNvPr id="67" name="Rettangolo arrotondato 183">
                <a:extLst>
                  <a:ext uri="{FF2B5EF4-FFF2-40B4-BE49-F238E27FC236}">
                    <a16:creationId xmlns:a16="http://schemas.microsoft.com/office/drawing/2014/main" id="{83800495-F87A-148B-B286-F82561E045F9}"/>
                  </a:ext>
                </a:extLst>
              </p:cNvPr>
              <p:cNvSpPr/>
              <p:nvPr/>
            </p:nvSpPr>
            <p:spPr>
              <a:xfrm>
                <a:off x="3714485" y="4048125"/>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 name="Rettangolo arrotondato 184">
                <a:extLst>
                  <a:ext uri="{FF2B5EF4-FFF2-40B4-BE49-F238E27FC236}">
                    <a16:creationId xmlns:a16="http://schemas.microsoft.com/office/drawing/2014/main" id="{79EE178F-DFAE-23C6-B34D-6283EEA98AE8}"/>
                  </a:ext>
                </a:extLst>
              </p:cNvPr>
              <p:cNvSpPr/>
              <p:nvPr/>
            </p:nvSpPr>
            <p:spPr>
              <a:xfrm>
                <a:off x="3416035" y="4048125"/>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 name="Rettangolo arrotondato 185">
                <a:extLst>
                  <a:ext uri="{FF2B5EF4-FFF2-40B4-BE49-F238E27FC236}">
                    <a16:creationId xmlns:a16="http://schemas.microsoft.com/office/drawing/2014/main" id="{AD69308E-AB30-CB9D-63D3-018646714602}"/>
                  </a:ext>
                </a:extLst>
              </p:cNvPr>
              <p:cNvSpPr/>
              <p:nvPr/>
            </p:nvSpPr>
            <p:spPr>
              <a:xfrm>
                <a:off x="3714485" y="4362450"/>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 name="Rettangolo arrotondato 186">
                <a:extLst>
                  <a:ext uri="{FF2B5EF4-FFF2-40B4-BE49-F238E27FC236}">
                    <a16:creationId xmlns:a16="http://schemas.microsoft.com/office/drawing/2014/main" id="{3DBE60E5-CECB-B011-F492-0A118487D6AF}"/>
                  </a:ext>
                </a:extLst>
              </p:cNvPr>
              <p:cNvSpPr/>
              <p:nvPr/>
            </p:nvSpPr>
            <p:spPr>
              <a:xfrm>
                <a:off x="3416035" y="4362450"/>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2" name="Gruppo 85">
              <a:extLst>
                <a:ext uri="{FF2B5EF4-FFF2-40B4-BE49-F238E27FC236}">
                  <a16:creationId xmlns:a16="http://schemas.microsoft.com/office/drawing/2014/main" id="{34BBA91C-A757-B1F8-3546-04E32DFD4707}"/>
                </a:ext>
              </a:extLst>
            </p:cNvPr>
            <p:cNvGrpSpPr/>
            <p:nvPr/>
          </p:nvGrpSpPr>
          <p:grpSpPr>
            <a:xfrm>
              <a:off x="4081184" y="5383770"/>
              <a:ext cx="402989" cy="425057"/>
              <a:chOff x="3416035" y="4048125"/>
              <a:chExt cx="402989" cy="425057"/>
            </a:xfrm>
          </p:grpSpPr>
          <p:sp>
            <p:nvSpPr>
              <p:cNvPr id="63" name="Rettangolo arrotondato 179">
                <a:extLst>
                  <a:ext uri="{FF2B5EF4-FFF2-40B4-BE49-F238E27FC236}">
                    <a16:creationId xmlns:a16="http://schemas.microsoft.com/office/drawing/2014/main" id="{2DD79C80-E946-5E37-3435-6085776D9191}"/>
                  </a:ext>
                </a:extLst>
              </p:cNvPr>
              <p:cNvSpPr/>
              <p:nvPr/>
            </p:nvSpPr>
            <p:spPr>
              <a:xfrm>
                <a:off x="3714485" y="4048125"/>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 name="Rettangolo arrotondato 180">
                <a:extLst>
                  <a:ext uri="{FF2B5EF4-FFF2-40B4-BE49-F238E27FC236}">
                    <a16:creationId xmlns:a16="http://schemas.microsoft.com/office/drawing/2014/main" id="{148914D7-9FAD-F2E7-CB57-A516C3CC5EF2}"/>
                  </a:ext>
                </a:extLst>
              </p:cNvPr>
              <p:cNvSpPr/>
              <p:nvPr/>
            </p:nvSpPr>
            <p:spPr>
              <a:xfrm>
                <a:off x="3416035" y="4048125"/>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 name="Rettangolo arrotondato 181">
                <a:extLst>
                  <a:ext uri="{FF2B5EF4-FFF2-40B4-BE49-F238E27FC236}">
                    <a16:creationId xmlns:a16="http://schemas.microsoft.com/office/drawing/2014/main" id="{3AED080A-A60F-4585-162F-AB57F54FC0CC}"/>
                  </a:ext>
                </a:extLst>
              </p:cNvPr>
              <p:cNvSpPr/>
              <p:nvPr/>
            </p:nvSpPr>
            <p:spPr>
              <a:xfrm>
                <a:off x="3714485" y="4362450"/>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 name="Rettangolo arrotondato 182">
                <a:extLst>
                  <a:ext uri="{FF2B5EF4-FFF2-40B4-BE49-F238E27FC236}">
                    <a16:creationId xmlns:a16="http://schemas.microsoft.com/office/drawing/2014/main" id="{C99D38F5-CC43-690F-BAD9-EB094A4FDA66}"/>
                  </a:ext>
                </a:extLst>
              </p:cNvPr>
              <p:cNvSpPr/>
              <p:nvPr/>
            </p:nvSpPr>
            <p:spPr>
              <a:xfrm>
                <a:off x="3416035" y="4362450"/>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3" name="Gruppo 90">
              <a:extLst>
                <a:ext uri="{FF2B5EF4-FFF2-40B4-BE49-F238E27FC236}">
                  <a16:creationId xmlns:a16="http://schemas.microsoft.com/office/drawing/2014/main" id="{A4BCF6C2-8520-D790-0146-1C8D6AF26D7D}"/>
                </a:ext>
              </a:extLst>
            </p:cNvPr>
            <p:cNvGrpSpPr/>
            <p:nvPr/>
          </p:nvGrpSpPr>
          <p:grpSpPr>
            <a:xfrm>
              <a:off x="4744998" y="5383770"/>
              <a:ext cx="402989" cy="425057"/>
              <a:chOff x="3416035" y="4048125"/>
              <a:chExt cx="402989" cy="425057"/>
            </a:xfrm>
          </p:grpSpPr>
          <p:sp>
            <p:nvSpPr>
              <p:cNvPr id="59" name="Rettangolo arrotondato 175">
                <a:extLst>
                  <a:ext uri="{FF2B5EF4-FFF2-40B4-BE49-F238E27FC236}">
                    <a16:creationId xmlns:a16="http://schemas.microsoft.com/office/drawing/2014/main" id="{8B438F3F-12F6-15AE-CBA1-C1CBDB2AA693}"/>
                  </a:ext>
                </a:extLst>
              </p:cNvPr>
              <p:cNvSpPr/>
              <p:nvPr/>
            </p:nvSpPr>
            <p:spPr>
              <a:xfrm>
                <a:off x="3714485" y="4048125"/>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 name="Rettangolo arrotondato 176">
                <a:extLst>
                  <a:ext uri="{FF2B5EF4-FFF2-40B4-BE49-F238E27FC236}">
                    <a16:creationId xmlns:a16="http://schemas.microsoft.com/office/drawing/2014/main" id="{FE154F57-AC4B-655A-CCED-934656420874}"/>
                  </a:ext>
                </a:extLst>
              </p:cNvPr>
              <p:cNvSpPr/>
              <p:nvPr/>
            </p:nvSpPr>
            <p:spPr>
              <a:xfrm>
                <a:off x="3416035" y="4048125"/>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Rettangolo arrotondato 177">
                <a:extLst>
                  <a:ext uri="{FF2B5EF4-FFF2-40B4-BE49-F238E27FC236}">
                    <a16:creationId xmlns:a16="http://schemas.microsoft.com/office/drawing/2014/main" id="{56BF185C-E360-CC9F-F588-5833C5734585}"/>
                  </a:ext>
                </a:extLst>
              </p:cNvPr>
              <p:cNvSpPr/>
              <p:nvPr/>
            </p:nvSpPr>
            <p:spPr>
              <a:xfrm>
                <a:off x="3714485" y="4362450"/>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Rettangolo arrotondato 178">
                <a:extLst>
                  <a:ext uri="{FF2B5EF4-FFF2-40B4-BE49-F238E27FC236}">
                    <a16:creationId xmlns:a16="http://schemas.microsoft.com/office/drawing/2014/main" id="{31A19D0B-E2E3-C26F-5E69-B422BA8E156A}"/>
                  </a:ext>
                </a:extLst>
              </p:cNvPr>
              <p:cNvSpPr/>
              <p:nvPr/>
            </p:nvSpPr>
            <p:spPr>
              <a:xfrm>
                <a:off x="3416035" y="4362450"/>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4" name="Gruppo 95">
              <a:extLst>
                <a:ext uri="{FF2B5EF4-FFF2-40B4-BE49-F238E27FC236}">
                  <a16:creationId xmlns:a16="http://schemas.microsoft.com/office/drawing/2014/main" id="{1DCEA2CD-F524-2DD8-5608-A36EBB548ED2}"/>
                </a:ext>
              </a:extLst>
            </p:cNvPr>
            <p:cNvGrpSpPr/>
            <p:nvPr/>
          </p:nvGrpSpPr>
          <p:grpSpPr>
            <a:xfrm>
              <a:off x="5416670" y="5383770"/>
              <a:ext cx="402989" cy="425057"/>
              <a:chOff x="3416035" y="4048125"/>
              <a:chExt cx="402989" cy="425057"/>
            </a:xfrm>
          </p:grpSpPr>
          <p:sp>
            <p:nvSpPr>
              <p:cNvPr id="55" name="Rettangolo arrotondato 171">
                <a:extLst>
                  <a:ext uri="{FF2B5EF4-FFF2-40B4-BE49-F238E27FC236}">
                    <a16:creationId xmlns:a16="http://schemas.microsoft.com/office/drawing/2014/main" id="{317F8F52-EA17-A842-1C3C-4BAE0FF876FB}"/>
                  </a:ext>
                </a:extLst>
              </p:cNvPr>
              <p:cNvSpPr/>
              <p:nvPr/>
            </p:nvSpPr>
            <p:spPr>
              <a:xfrm>
                <a:off x="3714485" y="4048125"/>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 name="Rettangolo arrotondato 172">
                <a:extLst>
                  <a:ext uri="{FF2B5EF4-FFF2-40B4-BE49-F238E27FC236}">
                    <a16:creationId xmlns:a16="http://schemas.microsoft.com/office/drawing/2014/main" id="{4DDC2967-FF6E-8ADE-6B13-B38A050CC7E6}"/>
                  </a:ext>
                </a:extLst>
              </p:cNvPr>
              <p:cNvSpPr/>
              <p:nvPr/>
            </p:nvSpPr>
            <p:spPr>
              <a:xfrm>
                <a:off x="3416035" y="4048125"/>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Rettangolo arrotondato 173">
                <a:extLst>
                  <a:ext uri="{FF2B5EF4-FFF2-40B4-BE49-F238E27FC236}">
                    <a16:creationId xmlns:a16="http://schemas.microsoft.com/office/drawing/2014/main" id="{9E8C0393-644E-BEAB-C8EF-5DC2E675DA6A}"/>
                  </a:ext>
                </a:extLst>
              </p:cNvPr>
              <p:cNvSpPr/>
              <p:nvPr/>
            </p:nvSpPr>
            <p:spPr>
              <a:xfrm>
                <a:off x="3714485" y="4362450"/>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Rettangolo arrotondato 174">
                <a:extLst>
                  <a:ext uri="{FF2B5EF4-FFF2-40B4-BE49-F238E27FC236}">
                    <a16:creationId xmlns:a16="http://schemas.microsoft.com/office/drawing/2014/main" id="{0EAD4993-38BE-4EC0-E543-FB96ED1494A3}"/>
                  </a:ext>
                </a:extLst>
              </p:cNvPr>
              <p:cNvSpPr/>
              <p:nvPr/>
            </p:nvSpPr>
            <p:spPr>
              <a:xfrm>
                <a:off x="3416035" y="4362450"/>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5" name="Gruppo 100">
              <a:extLst>
                <a:ext uri="{FF2B5EF4-FFF2-40B4-BE49-F238E27FC236}">
                  <a16:creationId xmlns:a16="http://schemas.microsoft.com/office/drawing/2014/main" id="{A1C7920E-9332-2D9D-FD2F-B4C22DF7A4F5}"/>
                </a:ext>
              </a:extLst>
            </p:cNvPr>
            <p:cNvGrpSpPr/>
            <p:nvPr/>
          </p:nvGrpSpPr>
          <p:grpSpPr>
            <a:xfrm>
              <a:off x="3416035" y="6046546"/>
              <a:ext cx="402989" cy="425057"/>
              <a:chOff x="3416035" y="4048125"/>
              <a:chExt cx="402989" cy="425057"/>
            </a:xfrm>
          </p:grpSpPr>
          <p:sp>
            <p:nvSpPr>
              <p:cNvPr id="51" name="Rettangolo arrotondato 167">
                <a:extLst>
                  <a:ext uri="{FF2B5EF4-FFF2-40B4-BE49-F238E27FC236}">
                    <a16:creationId xmlns:a16="http://schemas.microsoft.com/office/drawing/2014/main" id="{80B4D66D-C1E5-ACB5-9E49-2C5B679BDC5D}"/>
                  </a:ext>
                </a:extLst>
              </p:cNvPr>
              <p:cNvSpPr/>
              <p:nvPr/>
            </p:nvSpPr>
            <p:spPr>
              <a:xfrm>
                <a:off x="3714485" y="4048125"/>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Rettangolo arrotondato 168">
                <a:extLst>
                  <a:ext uri="{FF2B5EF4-FFF2-40B4-BE49-F238E27FC236}">
                    <a16:creationId xmlns:a16="http://schemas.microsoft.com/office/drawing/2014/main" id="{383213D3-D0C1-9CE3-BBEC-C01F5074A970}"/>
                  </a:ext>
                </a:extLst>
              </p:cNvPr>
              <p:cNvSpPr/>
              <p:nvPr/>
            </p:nvSpPr>
            <p:spPr>
              <a:xfrm>
                <a:off x="3416035" y="4048125"/>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Rettangolo arrotondato 169">
                <a:extLst>
                  <a:ext uri="{FF2B5EF4-FFF2-40B4-BE49-F238E27FC236}">
                    <a16:creationId xmlns:a16="http://schemas.microsoft.com/office/drawing/2014/main" id="{38A54CCD-172D-DE4F-B395-3E6C9D72982E}"/>
                  </a:ext>
                </a:extLst>
              </p:cNvPr>
              <p:cNvSpPr/>
              <p:nvPr/>
            </p:nvSpPr>
            <p:spPr>
              <a:xfrm>
                <a:off x="3714485" y="4362450"/>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Rettangolo arrotondato 170">
                <a:extLst>
                  <a:ext uri="{FF2B5EF4-FFF2-40B4-BE49-F238E27FC236}">
                    <a16:creationId xmlns:a16="http://schemas.microsoft.com/office/drawing/2014/main" id="{1F5FCE75-2350-2302-32DC-70B302742B82}"/>
                  </a:ext>
                </a:extLst>
              </p:cNvPr>
              <p:cNvSpPr/>
              <p:nvPr/>
            </p:nvSpPr>
            <p:spPr>
              <a:xfrm>
                <a:off x="3416035" y="4362450"/>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6" name="Gruppo 105">
              <a:extLst>
                <a:ext uri="{FF2B5EF4-FFF2-40B4-BE49-F238E27FC236}">
                  <a16:creationId xmlns:a16="http://schemas.microsoft.com/office/drawing/2014/main" id="{AF7F91FF-744F-B6CA-7275-D06B104C07EA}"/>
                </a:ext>
              </a:extLst>
            </p:cNvPr>
            <p:cNvGrpSpPr/>
            <p:nvPr/>
          </p:nvGrpSpPr>
          <p:grpSpPr>
            <a:xfrm>
              <a:off x="4089135" y="6046546"/>
              <a:ext cx="402989" cy="425057"/>
              <a:chOff x="3416035" y="4048125"/>
              <a:chExt cx="402989" cy="425057"/>
            </a:xfrm>
          </p:grpSpPr>
          <p:sp>
            <p:nvSpPr>
              <p:cNvPr id="47" name="Rettangolo arrotondato 163">
                <a:extLst>
                  <a:ext uri="{FF2B5EF4-FFF2-40B4-BE49-F238E27FC236}">
                    <a16:creationId xmlns:a16="http://schemas.microsoft.com/office/drawing/2014/main" id="{360C9B9C-29C3-FC81-0134-ECE1DD2E81D5}"/>
                  </a:ext>
                </a:extLst>
              </p:cNvPr>
              <p:cNvSpPr/>
              <p:nvPr/>
            </p:nvSpPr>
            <p:spPr>
              <a:xfrm>
                <a:off x="3714485" y="4048125"/>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Rettangolo arrotondato 164">
                <a:extLst>
                  <a:ext uri="{FF2B5EF4-FFF2-40B4-BE49-F238E27FC236}">
                    <a16:creationId xmlns:a16="http://schemas.microsoft.com/office/drawing/2014/main" id="{3A5A785B-B4AF-450C-F4B9-1109F1CD9138}"/>
                  </a:ext>
                </a:extLst>
              </p:cNvPr>
              <p:cNvSpPr/>
              <p:nvPr/>
            </p:nvSpPr>
            <p:spPr>
              <a:xfrm>
                <a:off x="3416035" y="4048125"/>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Rettangolo arrotondato 165">
                <a:extLst>
                  <a:ext uri="{FF2B5EF4-FFF2-40B4-BE49-F238E27FC236}">
                    <a16:creationId xmlns:a16="http://schemas.microsoft.com/office/drawing/2014/main" id="{AC88BD0C-CCC0-6064-D814-AAA84F6D2F52}"/>
                  </a:ext>
                </a:extLst>
              </p:cNvPr>
              <p:cNvSpPr/>
              <p:nvPr/>
            </p:nvSpPr>
            <p:spPr>
              <a:xfrm>
                <a:off x="3714485" y="4362450"/>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Rettangolo arrotondato 166">
                <a:extLst>
                  <a:ext uri="{FF2B5EF4-FFF2-40B4-BE49-F238E27FC236}">
                    <a16:creationId xmlns:a16="http://schemas.microsoft.com/office/drawing/2014/main" id="{350D52F6-40D8-6D5E-332A-0C6192D7532F}"/>
                  </a:ext>
                </a:extLst>
              </p:cNvPr>
              <p:cNvSpPr/>
              <p:nvPr/>
            </p:nvSpPr>
            <p:spPr>
              <a:xfrm>
                <a:off x="3416035" y="4362450"/>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7" name="Gruppo 112">
              <a:extLst>
                <a:ext uri="{FF2B5EF4-FFF2-40B4-BE49-F238E27FC236}">
                  <a16:creationId xmlns:a16="http://schemas.microsoft.com/office/drawing/2014/main" id="{BC40468A-AE60-9E34-C40D-9412AF32B497}"/>
                </a:ext>
              </a:extLst>
            </p:cNvPr>
            <p:cNvGrpSpPr/>
            <p:nvPr/>
          </p:nvGrpSpPr>
          <p:grpSpPr>
            <a:xfrm>
              <a:off x="4752949" y="6046546"/>
              <a:ext cx="402989" cy="425057"/>
              <a:chOff x="3416035" y="4048125"/>
              <a:chExt cx="402989" cy="425057"/>
            </a:xfrm>
          </p:grpSpPr>
          <p:sp>
            <p:nvSpPr>
              <p:cNvPr id="43" name="Rettangolo arrotondato 159">
                <a:extLst>
                  <a:ext uri="{FF2B5EF4-FFF2-40B4-BE49-F238E27FC236}">
                    <a16:creationId xmlns:a16="http://schemas.microsoft.com/office/drawing/2014/main" id="{3ACC9D18-B0D2-2981-917E-5CC61441D98F}"/>
                  </a:ext>
                </a:extLst>
              </p:cNvPr>
              <p:cNvSpPr/>
              <p:nvPr/>
            </p:nvSpPr>
            <p:spPr>
              <a:xfrm>
                <a:off x="3714485" y="4048125"/>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Rettangolo arrotondato 160">
                <a:extLst>
                  <a:ext uri="{FF2B5EF4-FFF2-40B4-BE49-F238E27FC236}">
                    <a16:creationId xmlns:a16="http://schemas.microsoft.com/office/drawing/2014/main" id="{6716E042-5D65-3A6C-F495-3CDF80FD16BC}"/>
                  </a:ext>
                </a:extLst>
              </p:cNvPr>
              <p:cNvSpPr/>
              <p:nvPr/>
            </p:nvSpPr>
            <p:spPr>
              <a:xfrm>
                <a:off x="3416035" y="4048125"/>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Rettangolo arrotondato 161">
                <a:extLst>
                  <a:ext uri="{FF2B5EF4-FFF2-40B4-BE49-F238E27FC236}">
                    <a16:creationId xmlns:a16="http://schemas.microsoft.com/office/drawing/2014/main" id="{0E57F40D-985D-6A8C-7C0D-BC4DEA1A0E7B}"/>
                  </a:ext>
                </a:extLst>
              </p:cNvPr>
              <p:cNvSpPr/>
              <p:nvPr/>
            </p:nvSpPr>
            <p:spPr>
              <a:xfrm>
                <a:off x="3714485" y="4362450"/>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Rettangolo arrotondato 162">
                <a:extLst>
                  <a:ext uri="{FF2B5EF4-FFF2-40B4-BE49-F238E27FC236}">
                    <a16:creationId xmlns:a16="http://schemas.microsoft.com/office/drawing/2014/main" id="{A18DE4F7-006F-DF46-3E76-6DB98C1E9AB6}"/>
                  </a:ext>
                </a:extLst>
              </p:cNvPr>
              <p:cNvSpPr/>
              <p:nvPr/>
            </p:nvSpPr>
            <p:spPr>
              <a:xfrm>
                <a:off x="3416035" y="4362450"/>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8" name="Gruppo 121">
              <a:extLst>
                <a:ext uri="{FF2B5EF4-FFF2-40B4-BE49-F238E27FC236}">
                  <a16:creationId xmlns:a16="http://schemas.microsoft.com/office/drawing/2014/main" id="{71817BC8-E230-9B2E-E6F6-72A918704BA9}"/>
                </a:ext>
              </a:extLst>
            </p:cNvPr>
            <p:cNvGrpSpPr/>
            <p:nvPr/>
          </p:nvGrpSpPr>
          <p:grpSpPr>
            <a:xfrm>
              <a:off x="5424621" y="6046546"/>
              <a:ext cx="402989" cy="425057"/>
              <a:chOff x="3416035" y="4048125"/>
              <a:chExt cx="402989" cy="425057"/>
            </a:xfrm>
          </p:grpSpPr>
          <p:sp>
            <p:nvSpPr>
              <p:cNvPr id="39" name="Rettangolo arrotondato 155">
                <a:extLst>
                  <a:ext uri="{FF2B5EF4-FFF2-40B4-BE49-F238E27FC236}">
                    <a16:creationId xmlns:a16="http://schemas.microsoft.com/office/drawing/2014/main" id="{BA5AD7C8-8120-E503-8983-46EAA560AA59}"/>
                  </a:ext>
                </a:extLst>
              </p:cNvPr>
              <p:cNvSpPr/>
              <p:nvPr/>
            </p:nvSpPr>
            <p:spPr>
              <a:xfrm>
                <a:off x="3714485" y="4048125"/>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ettangolo arrotondato 156">
                <a:extLst>
                  <a:ext uri="{FF2B5EF4-FFF2-40B4-BE49-F238E27FC236}">
                    <a16:creationId xmlns:a16="http://schemas.microsoft.com/office/drawing/2014/main" id="{1101C76D-75D2-743C-F1FC-E2BADAFA0707}"/>
                  </a:ext>
                </a:extLst>
              </p:cNvPr>
              <p:cNvSpPr/>
              <p:nvPr/>
            </p:nvSpPr>
            <p:spPr>
              <a:xfrm>
                <a:off x="3416035" y="4048125"/>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ettangolo arrotondato 157">
                <a:extLst>
                  <a:ext uri="{FF2B5EF4-FFF2-40B4-BE49-F238E27FC236}">
                    <a16:creationId xmlns:a16="http://schemas.microsoft.com/office/drawing/2014/main" id="{6B47086C-CC8A-767A-A642-FB6172140364}"/>
                  </a:ext>
                </a:extLst>
              </p:cNvPr>
              <p:cNvSpPr/>
              <p:nvPr/>
            </p:nvSpPr>
            <p:spPr>
              <a:xfrm>
                <a:off x="3714485" y="4362450"/>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Rettangolo arrotondato 158">
                <a:extLst>
                  <a:ext uri="{FF2B5EF4-FFF2-40B4-BE49-F238E27FC236}">
                    <a16:creationId xmlns:a16="http://schemas.microsoft.com/office/drawing/2014/main" id="{0E255E12-1058-AF31-66A2-478FA949AE74}"/>
                  </a:ext>
                </a:extLst>
              </p:cNvPr>
              <p:cNvSpPr/>
              <p:nvPr/>
            </p:nvSpPr>
            <p:spPr>
              <a:xfrm>
                <a:off x="3416035" y="4362450"/>
                <a:ext cx="104539" cy="110732"/>
              </a:xfrm>
              <a:prstGeom prst="roundRect">
                <a:avLst/>
              </a:prstGeom>
              <a:solidFill>
                <a:schemeClr val="bg1">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grpSp>
        <p:nvGrpSpPr>
          <p:cNvPr id="103" name="Group 102">
            <a:extLst>
              <a:ext uri="{FF2B5EF4-FFF2-40B4-BE49-F238E27FC236}">
                <a16:creationId xmlns:a16="http://schemas.microsoft.com/office/drawing/2014/main" id="{1B243231-AC8A-DB80-B9C0-3CE39BE8D458}"/>
              </a:ext>
            </a:extLst>
          </p:cNvPr>
          <p:cNvGrpSpPr/>
          <p:nvPr/>
        </p:nvGrpSpPr>
        <p:grpSpPr>
          <a:xfrm>
            <a:off x="2209410" y="1476463"/>
            <a:ext cx="1222127" cy="1107478"/>
            <a:chOff x="7975913" y="1141862"/>
            <a:chExt cx="1222127" cy="1107478"/>
          </a:xfrm>
        </p:grpSpPr>
        <p:sp>
          <p:nvSpPr>
            <p:cNvPr id="104" name="Rettangolo 114">
              <a:extLst>
                <a:ext uri="{FF2B5EF4-FFF2-40B4-BE49-F238E27FC236}">
                  <a16:creationId xmlns:a16="http://schemas.microsoft.com/office/drawing/2014/main" id="{C5E89BAD-BC6E-4A9F-41D3-A8D1B77A731D}"/>
                </a:ext>
              </a:extLst>
            </p:cNvPr>
            <p:cNvSpPr/>
            <p:nvPr/>
          </p:nvSpPr>
          <p:spPr bwMode="auto">
            <a:xfrm>
              <a:off x="8579116" y="1141862"/>
              <a:ext cx="618924" cy="564708"/>
            </a:xfrm>
            <a:prstGeom prst="rect">
              <a:avLst/>
            </a:prstGeom>
            <a:solidFill>
              <a:srgbClr val="9BBB59">
                <a:lumMod val="60000"/>
                <a:lumOff val="40000"/>
              </a:srgbClr>
            </a:solidFill>
            <a:ln w="9525" cap="flat" cmpd="sng" algn="ctr">
              <a:solidFill>
                <a:srgbClr val="4F81BD">
                  <a:shade val="95000"/>
                  <a:satMod val="105000"/>
                </a:srgbClr>
              </a:solidFill>
              <a:prstDash val="solid"/>
            </a:ln>
            <a:effectLst/>
          </p:spPr>
          <p:txBody>
            <a:bodyPr anchor="ctr"/>
            <a:lstStyle>
              <a:lvl1pPr eaLnBrk="0" hangingPunct="0">
                <a:defRPr sz="1600" i="1" u="sng">
                  <a:solidFill>
                    <a:schemeClr val="bg1"/>
                  </a:solidFill>
                  <a:latin typeface="Verdana" panose="020B0604030504040204" pitchFamily="34" charset="0"/>
                  <a:ea typeface="ＭＳ Ｐゴシック" panose="020B0600070205080204" pitchFamily="34" charset="-128"/>
                </a:defRPr>
              </a:lvl1pPr>
              <a:lvl2pPr marL="37931725" indent="-37474525" eaLnBrk="0" hangingPunct="0">
                <a:defRPr sz="1600" i="1" u="sng">
                  <a:solidFill>
                    <a:schemeClr val="bg1"/>
                  </a:solidFill>
                  <a:latin typeface="Verdana" panose="020B0604030504040204" pitchFamily="34" charset="0"/>
                  <a:ea typeface="ＭＳ Ｐゴシック" panose="020B0600070205080204" pitchFamily="34" charset="-128"/>
                </a:defRPr>
              </a:lvl2pPr>
              <a:lvl3pPr eaLnBrk="0" hangingPunct="0">
                <a:defRPr sz="1600" i="1" u="sng">
                  <a:solidFill>
                    <a:schemeClr val="bg1"/>
                  </a:solidFill>
                  <a:latin typeface="Verdana" panose="020B0604030504040204" pitchFamily="34" charset="0"/>
                  <a:ea typeface="ＭＳ Ｐゴシック" panose="020B0600070205080204" pitchFamily="34" charset="-128"/>
                </a:defRPr>
              </a:lvl3pPr>
              <a:lvl4pPr eaLnBrk="0" hangingPunct="0">
                <a:defRPr sz="1600" i="1" u="sng">
                  <a:solidFill>
                    <a:schemeClr val="bg1"/>
                  </a:solidFill>
                  <a:latin typeface="Verdana" panose="020B0604030504040204" pitchFamily="34" charset="0"/>
                  <a:ea typeface="ＭＳ Ｐゴシック" panose="020B0600070205080204" pitchFamily="34" charset="-128"/>
                </a:defRPr>
              </a:lvl4pPr>
              <a:lvl5pPr eaLnBrk="0" hangingPunct="0">
                <a:defRPr sz="1600" i="1" u="sng">
                  <a:solidFill>
                    <a:schemeClr val="bg1"/>
                  </a:solidFill>
                  <a:latin typeface="Verdana" panose="020B0604030504040204" pitchFamily="34" charset="0"/>
                  <a:ea typeface="ＭＳ Ｐゴシック" panose="020B0600070205080204" pitchFamily="34" charset="-128"/>
                </a:defRPr>
              </a:lvl5pPr>
              <a:lvl6pPr marL="4572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6pPr>
              <a:lvl7pPr marL="9144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7pPr>
              <a:lvl8pPr marL="13716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8pPr>
              <a:lvl9pPr marL="18288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9pPr>
            </a:lstStyle>
            <a:p>
              <a:pPr algn="ctr" eaLnBrk="1" hangingPunct="1"/>
              <a:endParaRPr lang="en-US" altLang="en-US" sz="1662" i="0" u="none">
                <a:solidFill>
                  <a:srgbClr val="FFFFFF"/>
                </a:solidFill>
                <a:latin typeface="Calibri" panose="020F0502020204030204" pitchFamily="34" charset="0"/>
              </a:endParaRPr>
            </a:p>
          </p:txBody>
        </p:sp>
        <p:sp>
          <p:nvSpPr>
            <p:cNvPr id="105" name="Rettangolo 115">
              <a:extLst>
                <a:ext uri="{FF2B5EF4-FFF2-40B4-BE49-F238E27FC236}">
                  <a16:creationId xmlns:a16="http://schemas.microsoft.com/office/drawing/2014/main" id="{A569441D-ADF6-F8D9-8444-126CF91106AC}"/>
                </a:ext>
              </a:extLst>
            </p:cNvPr>
            <p:cNvSpPr/>
            <p:nvPr/>
          </p:nvSpPr>
          <p:spPr bwMode="auto">
            <a:xfrm>
              <a:off x="8579116" y="1314838"/>
              <a:ext cx="429926" cy="385635"/>
            </a:xfrm>
            <a:prstGeom prst="rect">
              <a:avLst/>
            </a:prstGeom>
            <a:solidFill>
              <a:srgbClr val="1F497D">
                <a:lumMod val="40000"/>
                <a:lumOff val="60000"/>
              </a:srgbClr>
            </a:solidFill>
            <a:ln w="9525" cap="flat" cmpd="sng" algn="ctr">
              <a:solidFill>
                <a:srgbClr val="4F81BD">
                  <a:shade val="95000"/>
                  <a:satMod val="105000"/>
                </a:srgbClr>
              </a:solidFill>
              <a:prstDash val="solid"/>
            </a:ln>
            <a:effectLst/>
          </p:spPr>
          <p:txBody>
            <a:bodyPr anchor="ctr"/>
            <a:lstStyle>
              <a:lvl1pPr eaLnBrk="0" hangingPunct="0">
                <a:defRPr sz="1600" i="1" u="sng">
                  <a:solidFill>
                    <a:schemeClr val="bg1"/>
                  </a:solidFill>
                  <a:latin typeface="Verdana" panose="020B0604030504040204" pitchFamily="34" charset="0"/>
                  <a:ea typeface="ＭＳ Ｐゴシック" panose="020B0600070205080204" pitchFamily="34" charset="-128"/>
                </a:defRPr>
              </a:lvl1pPr>
              <a:lvl2pPr marL="37931725" indent="-37474525" eaLnBrk="0" hangingPunct="0">
                <a:defRPr sz="1600" i="1" u="sng">
                  <a:solidFill>
                    <a:schemeClr val="bg1"/>
                  </a:solidFill>
                  <a:latin typeface="Verdana" panose="020B0604030504040204" pitchFamily="34" charset="0"/>
                  <a:ea typeface="ＭＳ Ｐゴシック" panose="020B0600070205080204" pitchFamily="34" charset="-128"/>
                </a:defRPr>
              </a:lvl2pPr>
              <a:lvl3pPr eaLnBrk="0" hangingPunct="0">
                <a:defRPr sz="1600" i="1" u="sng">
                  <a:solidFill>
                    <a:schemeClr val="bg1"/>
                  </a:solidFill>
                  <a:latin typeface="Verdana" panose="020B0604030504040204" pitchFamily="34" charset="0"/>
                  <a:ea typeface="ＭＳ Ｐゴシック" panose="020B0600070205080204" pitchFamily="34" charset="-128"/>
                </a:defRPr>
              </a:lvl3pPr>
              <a:lvl4pPr eaLnBrk="0" hangingPunct="0">
                <a:defRPr sz="1600" i="1" u="sng">
                  <a:solidFill>
                    <a:schemeClr val="bg1"/>
                  </a:solidFill>
                  <a:latin typeface="Verdana" panose="020B0604030504040204" pitchFamily="34" charset="0"/>
                  <a:ea typeface="ＭＳ Ｐゴシック" panose="020B0600070205080204" pitchFamily="34" charset="-128"/>
                </a:defRPr>
              </a:lvl4pPr>
              <a:lvl5pPr eaLnBrk="0" hangingPunct="0">
                <a:defRPr sz="1600" i="1" u="sng">
                  <a:solidFill>
                    <a:schemeClr val="bg1"/>
                  </a:solidFill>
                  <a:latin typeface="Verdana" panose="020B0604030504040204" pitchFamily="34" charset="0"/>
                  <a:ea typeface="ＭＳ Ｐゴシック" panose="020B0600070205080204" pitchFamily="34" charset="-128"/>
                </a:defRPr>
              </a:lvl5pPr>
              <a:lvl6pPr marL="4572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6pPr>
              <a:lvl7pPr marL="9144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7pPr>
              <a:lvl8pPr marL="13716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8pPr>
              <a:lvl9pPr marL="18288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9pPr>
            </a:lstStyle>
            <a:p>
              <a:pPr algn="ctr" eaLnBrk="1" hangingPunct="1"/>
              <a:endParaRPr lang="en-US" altLang="en-US" sz="1662" i="0" u="none">
                <a:solidFill>
                  <a:srgbClr val="FFFFFF"/>
                </a:solidFill>
                <a:latin typeface="Calibri" panose="020F0502020204030204" pitchFamily="34" charset="0"/>
              </a:endParaRPr>
            </a:p>
          </p:txBody>
        </p:sp>
        <p:sp>
          <p:nvSpPr>
            <p:cNvPr id="106" name="Rettangolo arrotondato 211">
              <a:extLst>
                <a:ext uri="{FF2B5EF4-FFF2-40B4-BE49-F238E27FC236}">
                  <a16:creationId xmlns:a16="http://schemas.microsoft.com/office/drawing/2014/main" id="{55C1DCDD-8EEF-9948-9140-E4525B8CF08F}"/>
                </a:ext>
              </a:extLst>
            </p:cNvPr>
            <p:cNvSpPr>
              <a:spLocks noChangeArrowheads="1"/>
            </p:cNvSpPr>
            <p:nvPr/>
          </p:nvSpPr>
          <p:spPr bwMode="auto">
            <a:xfrm>
              <a:off x="8840704" y="1330659"/>
              <a:ext cx="154944" cy="143729"/>
            </a:xfrm>
            <a:prstGeom prst="roundRect">
              <a:avLst>
                <a:gd name="adj" fmla="val 16667"/>
              </a:avLst>
            </a:prstGeom>
            <a:solidFill>
              <a:srgbClr val="BFBFBF"/>
            </a:solidFill>
            <a:ln w="9525">
              <a:solidFill>
                <a:srgbClr val="000000"/>
              </a:solidFill>
              <a:round/>
              <a:headEnd/>
              <a:tailEnd/>
            </a:ln>
            <a:effectLst>
              <a:outerShdw blurRad="40000" dist="23000" dir="5400000" rotWithShape="0">
                <a:srgbClr val="808080">
                  <a:alpha val="34999"/>
                </a:srgbClr>
              </a:outerShdw>
            </a:effectLst>
          </p:spPr>
          <p:txBody>
            <a:bodyPr anchor="ctr"/>
            <a:lstStyle>
              <a:lvl1pPr eaLnBrk="0" hangingPunct="0">
                <a:defRPr sz="1600" i="1" u="sng">
                  <a:solidFill>
                    <a:schemeClr val="bg1"/>
                  </a:solidFill>
                  <a:latin typeface="Verdana" panose="020B0604030504040204" pitchFamily="34" charset="0"/>
                  <a:ea typeface="ＭＳ Ｐゴシック" panose="020B0600070205080204" pitchFamily="34" charset="-128"/>
                </a:defRPr>
              </a:lvl1pPr>
              <a:lvl2pPr marL="37931725" indent="-37474525" eaLnBrk="0" hangingPunct="0">
                <a:defRPr sz="1600" i="1" u="sng">
                  <a:solidFill>
                    <a:schemeClr val="bg1"/>
                  </a:solidFill>
                  <a:latin typeface="Verdana" panose="020B0604030504040204" pitchFamily="34" charset="0"/>
                  <a:ea typeface="ＭＳ Ｐゴシック" panose="020B0600070205080204" pitchFamily="34" charset="-128"/>
                </a:defRPr>
              </a:lvl2pPr>
              <a:lvl3pPr eaLnBrk="0" hangingPunct="0">
                <a:defRPr sz="1600" i="1" u="sng">
                  <a:solidFill>
                    <a:schemeClr val="bg1"/>
                  </a:solidFill>
                  <a:latin typeface="Verdana" panose="020B0604030504040204" pitchFamily="34" charset="0"/>
                  <a:ea typeface="ＭＳ Ｐゴシック" panose="020B0600070205080204" pitchFamily="34" charset="-128"/>
                </a:defRPr>
              </a:lvl3pPr>
              <a:lvl4pPr eaLnBrk="0" hangingPunct="0">
                <a:defRPr sz="1600" i="1" u="sng">
                  <a:solidFill>
                    <a:schemeClr val="bg1"/>
                  </a:solidFill>
                  <a:latin typeface="Verdana" panose="020B0604030504040204" pitchFamily="34" charset="0"/>
                  <a:ea typeface="ＭＳ Ｐゴシック" panose="020B0600070205080204" pitchFamily="34" charset="-128"/>
                </a:defRPr>
              </a:lvl4pPr>
              <a:lvl5pPr eaLnBrk="0" hangingPunct="0">
                <a:defRPr sz="1600" i="1" u="sng">
                  <a:solidFill>
                    <a:schemeClr val="bg1"/>
                  </a:solidFill>
                  <a:latin typeface="Verdana" panose="020B0604030504040204" pitchFamily="34" charset="0"/>
                  <a:ea typeface="ＭＳ Ｐゴシック" panose="020B0600070205080204" pitchFamily="34" charset="-128"/>
                </a:defRPr>
              </a:lvl5pPr>
              <a:lvl6pPr marL="4572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6pPr>
              <a:lvl7pPr marL="9144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7pPr>
              <a:lvl8pPr marL="13716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8pPr>
              <a:lvl9pPr marL="18288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9pPr>
            </a:lstStyle>
            <a:p>
              <a:pPr algn="ctr" eaLnBrk="1" hangingPunct="1"/>
              <a:endParaRPr lang="en-US" altLang="en-US" sz="1662" i="0" u="none">
                <a:solidFill>
                  <a:srgbClr val="FFFFFF"/>
                </a:solidFill>
                <a:latin typeface="Calibri" panose="020F0502020204030204" pitchFamily="34" charset="0"/>
              </a:endParaRPr>
            </a:p>
          </p:txBody>
        </p:sp>
        <p:sp>
          <p:nvSpPr>
            <p:cNvPr id="107" name="Rettangolo 114">
              <a:extLst>
                <a:ext uri="{FF2B5EF4-FFF2-40B4-BE49-F238E27FC236}">
                  <a16:creationId xmlns:a16="http://schemas.microsoft.com/office/drawing/2014/main" id="{16632E8E-B5BE-C5F1-636A-17B4566DAE9B}"/>
                </a:ext>
              </a:extLst>
            </p:cNvPr>
            <p:cNvSpPr/>
            <p:nvPr/>
          </p:nvSpPr>
          <p:spPr bwMode="auto">
            <a:xfrm rot="16200000">
              <a:off x="7999289" y="1120086"/>
              <a:ext cx="567065" cy="613817"/>
            </a:xfrm>
            <a:prstGeom prst="rect">
              <a:avLst/>
            </a:prstGeom>
            <a:solidFill>
              <a:srgbClr val="9BBB59">
                <a:lumMod val="60000"/>
                <a:lumOff val="40000"/>
              </a:srgbClr>
            </a:solidFill>
            <a:ln w="9525" cap="flat" cmpd="sng" algn="ctr">
              <a:solidFill>
                <a:srgbClr val="4F81BD">
                  <a:shade val="95000"/>
                  <a:satMod val="105000"/>
                </a:srgbClr>
              </a:solidFill>
              <a:prstDash val="solid"/>
            </a:ln>
            <a:effectLst/>
          </p:spPr>
          <p:txBody>
            <a:bodyPr anchor="ctr"/>
            <a:lstStyle>
              <a:lvl1pPr eaLnBrk="0" hangingPunct="0">
                <a:defRPr sz="1600" i="1" u="sng">
                  <a:solidFill>
                    <a:schemeClr val="bg1"/>
                  </a:solidFill>
                  <a:latin typeface="Verdana" panose="020B0604030504040204" pitchFamily="34" charset="0"/>
                  <a:ea typeface="ＭＳ Ｐゴシック" panose="020B0600070205080204" pitchFamily="34" charset="-128"/>
                </a:defRPr>
              </a:lvl1pPr>
              <a:lvl2pPr marL="37931725" indent="-37474525" eaLnBrk="0" hangingPunct="0">
                <a:defRPr sz="1600" i="1" u="sng">
                  <a:solidFill>
                    <a:schemeClr val="bg1"/>
                  </a:solidFill>
                  <a:latin typeface="Verdana" panose="020B0604030504040204" pitchFamily="34" charset="0"/>
                  <a:ea typeface="ＭＳ Ｐゴシック" panose="020B0600070205080204" pitchFamily="34" charset="-128"/>
                </a:defRPr>
              </a:lvl2pPr>
              <a:lvl3pPr eaLnBrk="0" hangingPunct="0">
                <a:defRPr sz="1600" i="1" u="sng">
                  <a:solidFill>
                    <a:schemeClr val="bg1"/>
                  </a:solidFill>
                  <a:latin typeface="Verdana" panose="020B0604030504040204" pitchFamily="34" charset="0"/>
                  <a:ea typeface="ＭＳ Ｐゴシック" panose="020B0600070205080204" pitchFamily="34" charset="-128"/>
                </a:defRPr>
              </a:lvl3pPr>
              <a:lvl4pPr eaLnBrk="0" hangingPunct="0">
                <a:defRPr sz="1600" i="1" u="sng">
                  <a:solidFill>
                    <a:schemeClr val="bg1"/>
                  </a:solidFill>
                  <a:latin typeface="Verdana" panose="020B0604030504040204" pitchFamily="34" charset="0"/>
                  <a:ea typeface="ＭＳ Ｐゴシック" panose="020B0600070205080204" pitchFamily="34" charset="-128"/>
                </a:defRPr>
              </a:lvl4pPr>
              <a:lvl5pPr eaLnBrk="0" hangingPunct="0">
                <a:defRPr sz="1600" i="1" u="sng">
                  <a:solidFill>
                    <a:schemeClr val="bg1"/>
                  </a:solidFill>
                  <a:latin typeface="Verdana" panose="020B0604030504040204" pitchFamily="34" charset="0"/>
                  <a:ea typeface="ＭＳ Ｐゴシック" panose="020B0600070205080204" pitchFamily="34" charset="-128"/>
                </a:defRPr>
              </a:lvl5pPr>
              <a:lvl6pPr marL="4572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6pPr>
              <a:lvl7pPr marL="9144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7pPr>
              <a:lvl8pPr marL="13716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8pPr>
              <a:lvl9pPr marL="18288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9pPr>
            </a:lstStyle>
            <a:p>
              <a:pPr algn="ctr" eaLnBrk="1" hangingPunct="1"/>
              <a:endParaRPr lang="en-US" altLang="en-US" sz="1662" i="0" u="none">
                <a:solidFill>
                  <a:srgbClr val="FFFFFF"/>
                </a:solidFill>
                <a:latin typeface="Calibri" panose="020F0502020204030204" pitchFamily="34" charset="0"/>
              </a:endParaRPr>
            </a:p>
          </p:txBody>
        </p:sp>
        <p:sp>
          <p:nvSpPr>
            <p:cNvPr id="108" name="Rettangolo 115">
              <a:extLst>
                <a:ext uri="{FF2B5EF4-FFF2-40B4-BE49-F238E27FC236}">
                  <a16:creationId xmlns:a16="http://schemas.microsoft.com/office/drawing/2014/main" id="{013AAF61-7CDA-010F-A2BB-39422F15CAE5}"/>
                </a:ext>
              </a:extLst>
            </p:cNvPr>
            <p:cNvSpPr/>
            <p:nvPr/>
          </p:nvSpPr>
          <p:spPr bwMode="auto">
            <a:xfrm rot="16200000">
              <a:off x="8186024" y="1296345"/>
              <a:ext cx="388777" cy="424191"/>
            </a:xfrm>
            <a:prstGeom prst="rect">
              <a:avLst/>
            </a:prstGeom>
            <a:solidFill>
              <a:srgbClr val="1F497D">
                <a:lumMod val="40000"/>
                <a:lumOff val="60000"/>
              </a:srgbClr>
            </a:solidFill>
            <a:ln w="9525" cap="flat" cmpd="sng" algn="ctr">
              <a:solidFill>
                <a:srgbClr val="4F81BD">
                  <a:shade val="95000"/>
                  <a:satMod val="105000"/>
                </a:srgbClr>
              </a:solidFill>
              <a:prstDash val="solid"/>
            </a:ln>
            <a:effectLst/>
          </p:spPr>
          <p:txBody>
            <a:bodyPr anchor="ctr"/>
            <a:lstStyle>
              <a:lvl1pPr eaLnBrk="0" hangingPunct="0">
                <a:defRPr sz="1600" i="1" u="sng">
                  <a:solidFill>
                    <a:schemeClr val="bg1"/>
                  </a:solidFill>
                  <a:latin typeface="Verdana" panose="020B0604030504040204" pitchFamily="34" charset="0"/>
                  <a:ea typeface="ＭＳ Ｐゴシック" panose="020B0600070205080204" pitchFamily="34" charset="-128"/>
                </a:defRPr>
              </a:lvl1pPr>
              <a:lvl2pPr marL="37931725" indent="-37474525" eaLnBrk="0" hangingPunct="0">
                <a:defRPr sz="1600" i="1" u="sng">
                  <a:solidFill>
                    <a:schemeClr val="bg1"/>
                  </a:solidFill>
                  <a:latin typeface="Verdana" panose="020B0604030504040204" pitchFamily="34" charset="0"/>
                  <a:ea typeface="ＭＳ Ｐゴシック" panose="020B0600070205080204" pitchFamily="34" charset="-128"/>
                </a:defRPr>
              </a:lvl2pPr>
              <a:lvl3pPr eaLnBrk="0" hangingPunct="0">
                <a:defRPr sz="1600" i="1" u="sng">
                  <a:solidFill>
                    <a:schemeClr val="bg1"/>
                  </a:solidFill>
                  <a:latin typeface="Verdana" panose="020B0604030504040204" pitchFamily="34" charset="0"/>
                  <a:ea typeface="ＭＳ Ｐゴシック" panose="020B0600070205080204" pitchFamily="34" charset="-128"/>
                </a:defRPr>
              </a:lvl3pPr>
              <a:lvl4pPr eaLnBrk="0" hangingPunct="0">
                <a:defRPr sz="1600" i="1" u="sng">
                  <a:solidFill>
                    <a:schemeClr val="bg1"/>
                  </a:solidFill>
                  <a:latin typeface="Verdana" panose="020B0604030504040204" pitchFamily="34" charset="0"/>
                  <a:ea typeface="ＭＳ Ｐゴシック" panose="020B0600070205080204" pitchFamily="34" charset="-128"/>
                </a:defRPr>
              </a:lvl4pPr>
              <a:lvl5pPr eaLnBrk="0" hangingPunct="0">
                <a:defRPr sz="1600" i="1" u="sng">
                  <a:solidFill>
                    <a:schemeClr val="bg1"/>
                  </a:solidFill>
                  <a:latin typeface="Verdana" panose="020B0604030504040204" pitchFamily="34" charset="0"/>
                  <a:ea typeface="ＭＳ Ｐゴシック" panose="020B0600070205080204" pitchFamily="34" charset="-128"/>
                </a:defRPr>
              </a:lvl5pPr>
              <a:lvl6pPr marL="4572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6pPr>
              <a:lvl7pPr marL="9144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7pPr>
              <a:lvl8pPr marL="13716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8pPr>
              <a:lvl9pPr marL="18288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9pPr>
            </a:lstStyle>
            <a:p>
              <a:pPr algn="ctr" eaLnBrk="1" hangingPunct="1"/>
              <a:endParaRPr lang="en-US" altLang="en-US" sz="1662" i="0" u="none">
                <a:solidFill>
                  <a:srgbClr val="FFFFFF"/>
                </a:solidFill>
                <a:latin typeface="Calibri" panose="020F0502020204030204" pitchFamily="34" charset="0"/>
              </a:endParaRPr>
            </a:p>
          </p:txBody>
        </p:sp>
        <p:sp>
          <p:nvSpPr>
            <p:cNvPr id="109" name="Rettangolo arrotondato 211">
              <a:extLst>
                <a:ext uri="{FF2B5EF4-FFF2-40B4-BE49-F238E27FC236}">
                  <a16:creationId xmlns:a16="http://schemas.microsoft.com/office/drawing/2014/main" id="{02859D22-BA72-6338-FDC0-D7C810CA5F2C}"/>
                </a:ext>
              </a:extLst>
            </p:cNvPr>
            <p:cNvSpPr>
              <a:spLocks noChangeArrowheads="1"/>
            </p:cNvSpPr>
            <p:nvPr/>
          </p:nvSpPr>
          <p:spPr bwMode="auto">
            <a:xfrm rot="16200000">
              <a:off x="8195959" y="1319342"/>
              <a:ext cx="141373" cy="157497"/>
            </a:xfrm>
            <a:prstGeom prst="roundRect">
              <a:avLst>
                <a:gd name="adj" fmla="val 16667"/>
              </a:avLst>
            </a:prstGeom>
            <a:solidFill>
              <a:srgbClr val="BFBFBF"/>
            </a:solidFill>
            <a:ln w="9525">
              <a:solidFill>
                <a:srgbClr val="000000"/>
              </a:solidFill>
              <a:round/>
              <a:headEnd/>
              <a:tailEnd/>
            </a:ln>
            <a:effectLst>
              <a:outerShdw blurRad="40000" dist="23000" dir="5400000" rotWithShape="0">
                <a:srgbClr val="808080">
                  <a:alpha val="34999"/>
                </a:srgbClr>
              </a:outerShdw>
            </a:effectLst>
          </p:spPr>
          <p:txBody>
            <a:bodyPr anchor="ctr"/>
            <a:lstStyle>
              <a:lvl1pPr eaLnBrk="0" hangingPunct="0">
                <a:defRPr sz="1600" i="1" u="sng">
                  <a:solidFill>
                    <a:schemeClr val="bg1"/>
                  </a:solidFill>
                  <a:latin typeface="Verdana" panose="020B0604030504040204" pitchFamily="34" charset="0"/>
                  <a:ea typeface="ＭＳ Ｐゴシック" panose="020B0600070205080204" pitchFamily="34" charset="-128"/>
                </a:defRPr>
              </a:lvl1pPr>
              <a:lvl2pPr marL="37931725" indent="-37474525" eaLnBrk="0" hangingPunct="0">
                <a:defRPr sz="1600" i="1" u="sng">
                  <a:solidFill>
                    <a:schemeClr val="bg1"/>
                  </a:solidFill>
                  <a:latin typeface="Verdana" panose="020B0604030504040204" pitchFamily="34" charset="0"/>
                  <a:ea typeface="ＭＳ Ｐゴシック" panose="020B0600070205080204" pitchFamily="34" charset="-128"/>
                </a:defRPr>
              </a:lvl2pPr>
              <a:lvl3pPr eaLnBrk="0" hangingPunct="0">
                <a:defRPr sz="1600" i="1" u="sng">
                  <a:solidFill>
                    <a:schemeClr val="bg1"/>
                  </a:solidFill>
                  <a:latin typeface="Verdana" panose="020B0604030504040204" pitchFamily="34" charset="0"/>
                  <a:ea typeface="ＭＳ Ｐゴシック" panose="020B0600070205080204" pitchFamily="34" charset="-128"/>
                </a:defRPr>
              </a:lvl3pPr>
              <a:lvl4pPr eaLnBrk="0" hangingPunct="0">
                <a:defRPr sz="1600" i="1" u="sng">
                  <a:solidFill>
                    <a:schemeClr val="bg1"/>
                  </a:solidFill>
                  <a:latin typeface="Verdana" panose="020B0604030504040204" pitchFamily="34" charset="0"/>
                  <a:ea typeface="ＭＳ Ｐゴシック" panose="020B0600070205080204" pitchFamily="34" charset="-128"/>
                </a:defRPr>
              </a:lvl4pPr>
              <a:lvl5pPr eaLnBrk="0" hangingPunct="0">
                <a:defRPr sz="1600" i="1" u="sng">
                  <a:solidFill>
                    <a:schemeClr val="bg1"/>
                  </a:solidFill>
                  <a:latin typeface="Verdana" panose="020B0604030504040204" pitchFamily="34" charset="0"/>
                  <a:ea typeface="ＭＳ Ｐゴシック" panose="020B0600070205080204" pitchFamily="34" charset="-128"/>
                </a:defRPr>
              </a:lvl5pPr>
              <a:lvl6pPr marL="4572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6pPr>
              <a:lvl7pPr marL="9144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7pPr>
              <a:lvl8pPr marL="13716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8pPr>
              <a:lvl9pPr marL="18288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9pPr>
            </a:lstStyle>
            <a:p>
              <a:pPr algn="ctr" eaLnBrk="1" hangingPunct="1"/>
              <a:endParaRPr lang="en-US" altLang="en-US" sz="1662" i="0" u="none">
                <a:solidFill>
                  <a:srgbClr val="FFFFFF"/>
                </a:solidFill>
                <a:latin typeface="Calibri" panose="020F0502020204030204" pitchFamily="34" charset="0"/>
              </a:endParaRPr>
            </a:p>
          </p:txBody>
        </p:sp>
        <p:grpSp>
          <p:nvGrpSpPr>
            <p:cNvPr id="110" name="Group 46">
              <a:extLst>
                <a:ext uri="{FF2B5EF4-FFF2-40B4-BE49-F238E27FC236}">
                  <a16:creationId xmlns:a16="http://schemas.microsoft.com/office/drawing/2014/main" id="{02CF91C3-7B9B-C132-5A7A-10D2829701D4}"/>
                </a:ext>
              </a:extLst>
            </p:cNvPr>
            <p:cNvGrpSpPr>
              <a:grpSpLocks/>
            </p:cNvGrpSpPr>
            <p:nvPr/>
          </p:nvGrpSpPr>
          <p:grpSpPr bwMode="auto">
            <a:xfrm rot="10800000">
              <a:off x="7976811" y="1695630"/>
              <a:ext cx="619246" cy="553710"/>
              <a:chOff x="5817054" y="1885567"/>
              <a:chExt cx="1561818" cy="1522691"/>
            </a:xfrm>
          </p:grpSpPr>
          <p:sp>
            <p:nvSpPr>
              <p:cNvPr id="116" name="Rettangolo 114">
                <a:extLst>
                  <a:ext uri="{FF2B5EF4-FFF2-40B4-BE49-F238E27FC236}">
                    <a16:creationId xmlns:a16="http://schemas.microsoft.com/office/drawing/2014/main" id="{6ABC9940-2013-1431-1E0E-A2F3F737CC4B}"/>
                  </a:ext>
                </a:extLst>
              </p:cNvPr>
              <p:cNvSpPr/>
              <p:nvPr/>
            </p:nvSpPr>
            <p:spPr>
              <a:xfrm>
                <a:off x="5817866" y="1885567"/>
                <a:ext cx="1561006" cy="1522691"/>
              </a:xfrm>
              <a:prstGeom prst="rect">
                <a:avLst/>
              </a:prstGeom>
              <a:solidFill>
                <a:srgbClr val="9BBB59">
                  <a:lumMod val="60000"/>
                  <a:lumOff val="40000"/>
                </a:srgbClr>
              </a:solidFill>
              <a:ln w="9525" cap="flat" cmpd="sng" algn="ctr">
                <a:solidFill>
                  <a:srgbClr val="4F81BD">
                    <a:shade val="95000"/>
                    <a:satMod val="105000"/>
                  </a:srgbClr>
                </a:solidFill>
                <a:prstDash val="solid"/>
              </a:ln>
              <a:effectLst/>
            </p:spPr>
            <p:txBody>
              <a:bodyPr anchor="ctr"/>
              <a:lstStyle>
                <a:lvl1pPr eaLnBrk="0" hangingPunct="0">
                  <a:defRPr sz="1600" i="1" u="sng">
                    <a:solidFill>
                      <a:schemeClr val="bg1"/>
                    </a:solidFill>
                    <a:latin typeface="Verdana" panose="020B0604030504040204" pitchFamily="34" charset="0"/>
                    <a:ea typeface="ＭＳ Ｐゴシック" panose="020B0600070205080204" pitchFamily="34" charset="-128"/>
                  </a:defRPr>
                </a:lvl1pPr>
                <a:lvl2pPr marL="37931725" indent="-37474525" eaLnBrk="0" hangingPunct="0">
                  <a:defRPr sz="1600" i="1" u="sng">
                    <a:solidFill>
                      <a:schemeClr val="bg1"/>
                    </a:solidFill>
                    <a:latin typeface="Verdana" panose="020B0604030504040204" pitchFamily="34" charset="0"/>
                    <a:ea typeface="ＭＳ Ｐゴシック" panose="020B0600070205080204" pitchFamily="34" charset="-128"/>
                  </a:defRPr>
                </a:lvl2pPr>
                <a:lvl3pPr eaLnBrk="0" hangingPunct="0">
                  <a:defRPr sz="1600" i="1" u="sng">
                    <a:solidFill>
                      <a:schemeClr val="bg1"/>
                    </a:solidFill>
                    <a:latin typeface="Verdana" panose="020B0604030504040204" pitchFamily="34" charset="0"/>
                    <a:ea typeface="ＭＳ Ｐゴシック" panose="020B0600070205080204" pitchFamily="34" charset="-128"/>
                  </a:defRPr>
                </a:lvl3pPr>
                <a:lvl4pPr eaLnBrk="0" hangingPunct="0">
                  <a:defRPr sz="1600" i="1" u="sng">
                    <a:solidFill>
                      <a:schemeClr val="bg1"/>
                    </a:solidFill>
                    <a:latin typeface="Verdana" panose="020B0604030504040204" pitchFamily="34" charset="0"/>
                    <a:ea typeface="ＭＳ Ｐゴシック" panose="020B0600070205080204" pitchFamily="34" charset="-128"/>
                  </a:defRPr>
                </a:lvl4pPr>
                <a:lvl5pPr eaLnBrk="0" hangingPunct="0">
                  <a:defRPr sz="1600" i="1" u="sng">
                    <a:solidFill>
                      <a:schemeClr val="bg1"/>
                    </a:solidFill>
                    <a:latin typeface="Verdana" panose="020B0604030504040204" pitchFamily="34" charset="0"/>
                    <a:ea typeface="ＭＳ Ｐゴシック" panose="020B0600070205080204" pitchFamily="34" charset="-128"/>
                  </a:defRPr>
                </a:lvl5pPr>
                <a:lvl6pPr marL="4572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6pPr>
                <a:lvl7pPr marL="9144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7pPr>
                <a:lvl8pPr marL="13716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8pPr>
                <a:lvl9pPr marL="18288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9pPr>
              </a:lstStyle>
              <a:p>
                <a:pPr algn="ctr" eaLnBrk="1" hangingPunct="1"/>
                <a:endParaRPr lang="en-US" altLang="en-US" sz="1662" i="0" u="none">
                  <a:solidFill>
                    <a:srgbClr val="FFFFFF"/>
                  </a:solidFill>
                  <a:latin typeface="Calibri" panose="020F0502020204030204" pitchFamily="34" charset="0"/>
                </a:endParaRPr>
              </a:p>
            </p:txBody>
          </p:sp>
          <p:sp>
            <p:nvSpPr>
              <p:cNvPr id="117" name="Rettangolo 115">
                <a:extLst>
                  <a:ext uri="{FF2B5EF4-FFF2-40B4-BE49-F238E27FC236}">
                    <a16:creationId xmlns:a16="http://schemas.microsoft.com/office/drawing/2014/main" id="{CC4B2BDA-ECBE-0279-8CF3-573B1A0A321F}"/>
                  </a:ext>
                </a:extLst>
              </p:cNvPr>
              <p:cNvSpPr/>
              <p:nvPr/>
            </p:nvSpPr>
            <p:spPr>
              <a:xfrm>
                <a:off x="5817054" y="2373678"/>
                <a:ext cx="1084330" cy="1034570"/>
              </a:xfrm>
              <a:prstGeom prst="rect">
                <a:avLst/>
              </a:prstGeom>
              <a:solidFill>
                <a:srgbClr val="1F497D">
                  <a:lumMod val="40000"/>
                  <a:lumOff val="60000"/>
                </a:srgbClr>
              </a:solidFill>
              <a:ln w="9525" cap="flat" cmpd="sng" algn="ctr">
                <a:solidFill>
                  <a:srgbClr val="4F81BD">
                    <a:shade val="95000"/>
                    <a:satMod val="105000"/>
                  </a:srgbClr>
                </a:solidFill>
                <a:prstDash val="solid"/>
              </a:ln>
              <a:effectLst/>
            </p:spPr>
            <p:txBody>
              <a:bodyPr anchor="ctr"/>
              <a:lstStyle>
                <a:lvl1pPr eaLnBrk="0" hangingPunct="0">
                  <a:defRPr sz="1600" i="1" u="sng">
                    <a:solidFill>
                      <a:schemeClr val="bg1"/>
                    </a:solidFill>
                    <a:latin typeface="Verdana" panose="020B0604030504040204" pitchFamily="34" charset="0"/>
                    <a:ea typeface="ＭＳ Ｐゴシック" panose="020B0600070205080204" pitchFamily="34" charset="-128"/>
                  </a:defRPr>
                </a:lvl1pPr>
                <a:lvl2pPr marL="37931725" indent="-37474525" eaLnBrk="0" hangingPunct="0">
                  <a:defRPr sz="1600" i="1" u="sng">
                    <a:solidFill>
                      <a:schemeClr val="bg1"/>
                    </a:solidFill>
                    <a:latin typeface="Verdana" panose="020B0604030504040204" pitchFamily="34" charset="0"/>
                    <a:ea typeface="ＭＳ Ｐゴシック" panose="020B0600070205080204" pitchFamily="34" charset="-128"/>
                  </a:defRPr>
                </a:lvl2pPr>
                <a:lvl3pPr eaLnBrk="0" hangingPunct="0">
                  <a:defRPr sz="1600" i="1" u="sng">
                    <a:solidFill>
                      <a:schemeClr val="bg1"/>
                    </a:solidFill>
                    <a:latin typeface="Verdana" panose="020B0604030504040204" pitchFamily="34" charset="0"/>
                    <a:ea typeface="ＭＳ Ｐゴシック" panose="020B0600070205080204" pitchFamily="34" charset="-128"/>
                  </a:defRPr>
                </a:lvl3pPr>
                <a:lvl4pPr eaLnBrk="0" hangingPunct="0">
                  <a:defRPr sz="1600" i="1" u="sng">
                    <a:solidFill>
                      <a:schemeClr val="bg1"/>
                    </a:solidFill>
                    <a:latin typeface="Verdana" panose="020B0604030504040204" pitchFamily="34" charset="0"/>
                    <a:ea typeface="ＭＳ Ｐゴシック" panose="020B0600070205080204" pitchFamily="34" charset="-128"/>
                  </a:defRPr>
                </a:lvl4pPr>
                <a:lvl5pPr eaLnBrk="0" hangingPunct="0">
                  <a:defRPr sz="1600" i="1" u="sng">
                    <a:solidFill>
                      <a:schemeClr val="bg1"/>
                    </a:solidFill>
                    <a:latin typeface="Verdana" panose="020B0604030504040204" pitchFamily="34" charset="0"/>
                    <a:ea typeface="ＭＳ Ｐゴシック" panose="020B0600070205080204" pitchFamily="34" charset="-128"/>
                  </a:defRPr>
                </a:lvl5pPr>
                <a:lvl6pPr marL="4572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6pPr>
                <a:lvl7pPr marL="9144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7pPr>
                <a:lvl8pPr marL="13716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8pPr>
                <a:lvl9pPr marL="18288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9pPr>
              </a:lstStyle>
              <a:p>
                <a:pPr algn="ctr" eaLnBrk="1" hangingPunct="1"/>
                <a:endParaRPr lang="en-US" altLang="en-US" sz="1662" i="0" u="none">
                  <a:solidFill>
                    <a:srgbClr val="FFFFFF"/>
                  </a:solidFill>
                  <a:latin typeface="Calibri" panose="020F0502020204030204" pitchFamily="34" charset="0"/>
                </a:endParaRPr>
              </a:p>
            </p:txBody>
          </p:sp>
          <p:sp>
            <p:nvSpPr>
              <p:cNvPr id="118" name="Rettangolo arrotondato 211">
                <a:extLst>
                  <a:ext uri="{FF2B5EF4-FFF2-40B4-BE49-F238E27FC236}">
                    <a16:creationId xmlns:a16="http://schemas.microsoft.com/office/drawing/2014/main" id="{74B2762D-1BB8-8BC6-08F9-56D672BF80A8}"/>
                  </a:ext>
                </a:extLst>
              </p:cNvPr>
              <p:cNvSpPr>
                <a:spLocks noChangeArrowheads="1"/>
              </p:cNvSpPr>
              <p:nvPr/>
            </p:nvSpPr>
            <p:spPr bwMode="auto">
              <a:xfrm>
                <a:off x="6470802" y="2420804"/>
                <a:ext cx="390789" cy="397413"/>
              </a:xfrm>
              <a:prstGeom prst="roundRect">
                <a:avLst>
                  <a:gd name="adj" fmla="val 16667"/>
                </a:avLst>
              </a:prstGeom>
              <a:solidFill>
                <a:srgbClr val="BFBFBF"/>
              </a:solidFill>
              <a:ln w="9525">
                <a:solidFill>
                  <a:srgbClr val="000000"/>
                </a:solidFill>
                <a:round/>
                <a:headEnd/>
                <a:tailEnd/>
              </a:ln>
              <a:effectLst>
                <a:outerShdw blurRad="40000" dist="23000" dir="5400000" rotWithShape="0">
                  <a:srgbClr val="808080">
                    <a:alpha val="34999"/>
                  </a:srgbClr>
                </a:outerShdw>
              </a:effectLst>
            </p:spPr>
            <p:txBody>
              <a:bodyPr anchor="ctr"/>
              <a:lstStyle>
                <a:lvl1pPr eaLnBrk="0" hangingPunct="0">
                  <a:defRPr sz="1600" i="1" u="sng">
                    <a:solidFill>
                      <a:schemeClr val="bg1"/>
                    </a:solidFill>
                    <a:latin typeface="Verdana" panose="020B0604030504040204" pitchFamily="34" charset="0"/>
                    <a:ea typeface="ＭＳ Ｐゴシック" panose="020B0600070205080204" pitchFamily="34" charset="-128"/>
                  </a:defRPr>
                </a:lvl1pPr>
                <a:lvl2pPr marL="37931725" indent="-37474525" eaLnBrk="0" hangingPunct="0">
                  <a:defRPr sz="1600" i="1" u="sng">
                    <a:solidFill>
                      <a:schemeClr val="bg1"/>
                    </a:solidFill>
                    <a:latin typeface="Verdana" panose="020B0604030504040204" pitchFamily="34" charset="0"/>
                    <a:ea typeface="ＭＳ Ｐゴシック" panose="020B0600070205080204" pitchFamily="34" charset="-128"/>
                  </a:defRPr>
                </a:lvl2pPr>
                <a:lvl3pPr eaLnBrk="0" hangingPunct="0">
                  <a:defRPr sz="1600" i="1" u="sng">
                    <a:solidFill>
                      <a:schemeClr val="bg1"/>
                    </a:solidFill>
                    <a:latin typeface="Verdana" panose="020B0604030504040204" pitchFamily="34" charset="0"/>
                    <a:ea typeface="ＭＳ Ｐゴシック" panose="020B0600070205080204" pitchFamily="34" charset="-128"/>
                  </a:defRPr>
                </a:lvl3pPr>
                <a:lvl4pPr eaLnBrk="0" hangingPunct="0">
                  <a:defRPr sz="1600" i="1" u="sng">
                    <a:solidFill>
                      <a:schemeClr val="bg1"/>
                    </a:solidFill>
                    <a:latin typeface="Verdana" panose="020B0604030504040204" pitchFamily="34" charset="0"/>
                    <a:ea typeface="ＭＳ Ｐゴシック" panose="020B0600070205080204" pitchFamily="34" charset="-128"/>
                  </a:defRPr>
                </a:lvl4pPr>
                <a:lvl5pPr eaLnBrk="0" hangingPunct="0">
                  <a:defRPr sz="1600" i="1" u="sng">
                    <a:solidFill>
                      <a:schemeClr val="bg1"/>
                    </a:solidFill>
                    <a:latin typeface="Verdana" panose="020B0604030504040204" pitchFamily="34" charset="0"/>
                    <a:ea typeface="ＭＳ Ｐゴシック" panose="020B0600070205080204" pitchFamily="34" charset="-128"/>
                  </a:defRPr>
                </a:lvl5pPr>
                <a:lvl6pPr marL="4572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6pPr>
                <a:lvl7pPr marL="9144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7pPr>
                <a:lvl8pPr marL="13716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8pPr>
                <a:lvl9pPr marL="18288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9pPr>
              </a:lstStyle>
              <a:p>
                <a:pPr algn="ctr" eaLnBrk="1" hangingPunct="1"/>
                <a:endParaRPr lang="en-US" altLang="en-US" sz="1662" i="0" u="none">
                  <a:solidFill>
                    <a:srgbClr val="FFFFFF"/>
                  </a:solidFill>
                  <a:latin typeface="Calibri" panose="020F0502020204030204" pitchFamily="34" charset="0"/>
                </a:endParaRPr>
              </a:p>
            </p:txBody>
          </p:sp>
        </p:grpSp>
        <p:sp>
          <p:nvSpPr>
            <p:cNvPr id="111" name="Rettangolo 232">
              <a:extLst>
                <a:ext uri="{FF2B5EF4-FFF2-40B4-BE49-F238E27FC236}">
                  <a16:creationId xmlns:a16="http://schemas.microsoft.com/office/drawing/2014/main" id="{2D141738-EB04-2A4C-3BA0-051334A69B89}"/>
                </a:ext>
              </a:extLst>
            </p:cNvPr>
            <p:cNvSpPr/>
            <p:nvPr/>
          </p:nvSpPr>
          <p:spPr bwMode="auto">
            <a:xfrm rot="5400000">
              <a:off x="8611397" y="1663656"/>
              <a:ext cx="557140" cy="613816"/>
            </a:xfrm>
            <a:prstGeom prst="rect">
              <a:avLst/>
            </a:prstGeom>
            <a:solidFill>
              <a:srgbClr val="9BBB59">
                <a:lumMod val="60000"/>
                <a:lumOff val="40000"/>
              </a:srgbClr>
            </a:solidFill>
            <a:ln w="9525" cap="flat" cmpd="sng" algn="ctr">
              <a:solidFill>
                <a:srgbClr val="4F81BD">
                  <a:shade val="95000"/>
                  <a:satMod val="105000"/>
                </a:srgbClr>
              </a:solidFill>
              <a:prstDash val="solid"/>
            </a:ln>
            <a:effectLst/>
          </p:spPr>
          <p:txBody>
            <a:bodyPr anchor="ctr"/>
            <a:lstStyle>
              <a:lvl1pPr eaLnBrk="0" hangingPunct="0">
                <a:defRPr sz="1600" i="1" u="sng">
                  <a:solidFill>
                    <a:schemeClr val="bg1"/>
                  </a:solidFill>
                  <a:latin typeface="Verdana" panose="020B0604030504040204" pitchFamily="34" charset="0"/>
                  <a:ea typeface="ＭＳ Ｐゴシック" panose="020B0600070205080204" pitchFamily="34" charset="-128"/>
                </a:defRPr>
              </a:lvl1pPr>
              <a:lvl2pPr marL="37931725" indent="-37474525" eaLnBrk="0" hangingPunct="0">
                <a:defRPr sz="1600" i="1" u="sng">
                  <a:solidFill>
                    <a:schemeClr val="bg1"/>
                  </a:solidFill>
                  <a:latin typeface="Verdana" panose="020B0604030504040204" pitchFamily="34" charset="0"/>
                  <a:ea typeface="ＭＳ Ｐゴシック" panose="020B0600070205080204" pitchFamily="34" charset="-128"/>
                </a:defRPr>
              </a:lvl2pPr>
              <a:lvl3pPr eaLnBrk="0" hangingPunct="0">
                <a:defRPr sz="1600" i="1" u="sng">
                  <a:solidFill>
                    <a:schemeClr val="bg1"/>
                  </a:solidFill>
                  <a:latin typeface="Verdana" panose="020B0604030504040204" pitchFamily="34" charset="0"/>
                  <a:ea typeface="ＭＳ Ｐゴシック" panose="020B0600070205080204" pitchFamily="34" charset="-128"/>
                </a:defRPr>
              </a:lvl3pPr>
              <a:lvl4pPr eaLnBrk="0" hangingPunct="0">
                <a:defRPr sz="1600" i="1" u="sng">
                  <a:solidFill>
                    <a:schemeClr val="bg1"/>
                  </a:solidFill>
                  <a:latin typeface="Verdana" panose="020B0604030504040204" pitchFamily="34" charset="0"/>
                  <a:ea typeface="ＭＳ Ｐゴシック" panose="020B0600070205080204" pitchFamily="34" charset="-128"/>
                </a:defRPr>
              </a:lvl4pPr>
              <a:lvl5pPr eaLnBrk="0" hangingPunct="0">
                <a:defRPr sz="1600" i="1" u="sng">
                  <a:solidFill>
                    <a:schemeClr val="bg1"/>
                  </a:solidFill>
                  <a:latin typeface="Verdana" panose="020B0604030504040204" pitchFamily="34" charset="0"/>
                  <a:ea typeface="ＭＳ Ｐゴシック" panose="020B0600070205080204" pitchFamily="34" charset="-128"/>
                </a:defRPr>
              </a:lvl5pPr>
              <a:lvl6pPr marL="4572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6pPr>
              <a:lvl7pPr marL="9144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7pPr>
              <a:lvl8pPr marL="13716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8pPr>
              <a:lvl9pPr marL="18288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9pPr>
            </a:lstStyle>
            <a:p>
              <a:pPr algn="ctr" eaLnBrk="1" hangingPunct="1"/>
              <a:endParaRPr lang="en-US" altLang="en-US" sz="1662" i="0" u="none">
                <a:solidFill>
                  <a:srgbClr val="FFFFFF"/>
                </a:solidFill>
                <a:latin typeface="Calibri" panose="020F0502020204030204" pitchFamily="34" charset="0"/>
              </a:endParaRPr>
            </a:p>
          </p:txBody>
        </p:sp>
        <p:sp>
          <p:nvSpPr>
            <p:cNvPr id="112" name="Rettangolo 233">
              <a:extLst>
                <a:ext uri="{FF2B5EF4-FFF2-40B4-BE49-F238E27FC236}">
                  <a16:creationId xmlns:a16="http://schemas.microsoft.com/office/drawing/2014/main" id="{D52E3E42-B09B-C003-E92C-05B3B6CF3E16}"/>
                </a:ext>
              </a:extLst>
            </p:cNvPr>
            <p:cNvSpPr/>
            <p:nvPr/>
          </p:nvSpPr>
          <p:spPr bwMode="auto">
            <a:xfrm rot="5400000">
              <a:off x="8608635" y="1669745"/>
              <a:ext cx="377430" cy="424548"/>
            </a:xfrm>
            <a:prstGeom prst="rect">
              <a:avLst/>
            </a:prstGeom>
            <a:solidFill>
              <a:srgbClr val="1F497D">
                <a:lumMod val="40000"/>
                <a:lumOff val="60000"/>
              </a:srgbClr>
            </a:solidFill>
            <a:ln w="9525" cap="flat" cmpd="sng" algn="ctr">
              <a:solidFill>
                <a:srgbClr val="4F81BD">
                  <a:shade val="95000"/>
                  <a:satMod val="105000"/>
                </a:srgbClr>
              </a:solidFill>
              <a:prstDash val="solid"/>
            </a:ln>
            <a:effectLst/>
          </p:spPr>
          <p:txBody>
            <a:bodyPr anchor="ctr"/>
            <a:lstStyle>
              <a:lvl1pPr eaLnBrk="0" hangingPunct="0">
                <a:defRPr sz="1600" i="1" u="sng">
                  <a:solidFill>
                    <a:schemeClr val="bg1"/>
                  </a:solidFill>
                  <a:latin typeface="Verdana" panose="020B0604030504040204" pitchFamily="34" charset="0"/>
                  <a:ea typeface="ＭＳ Ｐゴシック" panose="020B0600070205080204" pitchFamily="34" charset="-128"/>
                </a:defRPr>
              </a:lvl1pPr>
              <a:lvl2pPr marL="37931725" indent="-37474525" eaLnBrk="0" hangingPunct="0">
                <a:defRPr sz="1600" i="1" u="sng">
                  <a:solidFill>
                    <a:schemeClr val="bg1"/>
                  </a:solidFill>
                  <a:latin typeface="Verdana" panose="020B0604030504040204" pitchFamily="34" charset="0"/>
                  <a:ea typeface="ＭＳ Ｐゴシック" panose="020B0600070205080204" pitchFamily="34" charset="-128"/>
                </a:defRPr>
              </a:lvl2pPr>
              <a:lvl3pPr eaLnBrk="0" hangingPunct="0">
                <a:defRPr sz="1600" i="1" u="sng">
                  <a:solidFill>
                    <a:schemeClr val="bg1"/>
                  </a:solidFill>
                  <a:latin typeface="Verdana" panose="020B0604030504040204" pitchFamily="34" charset="0"/>
                  <a:ea typeface="ＭＳ Ｐゴシック" panose="020B0600070205080204" pitchFamily="34" charset="-128"/>
                </a:defRPr>
              </a:lvl3pPr>
              <a:lvl4pPr eaLnBrk="0" hangingPunct="0">
                <a:defRPr sz="1600" i="1" u="sng">
                  <a:solidFill>
                    <a:schemeClr val="bg1"/>
                  </a:solidFill>
                  <a:latin typeface="Verdana" panose="020B0604030504040204" pitchFamily="34" charset="0"/>
                  <a:ea typeface="ＭＳ Ｐゴシック" panose="020B0600070205080204" pitchFamily="34" charset="-128"/>
                </a:defRPr>
              </a:lvl4pPr>
              <a:lvl5pPr eaLnBrk="0" hangingPunct="0">
                <a:defRPr sz="1600" i="1" u="sng">
                  <a:solidFill>
                    <a:schemeClr val="bg1"/>
                  </a:solidFill>
                  <a:latin typeface="Verdana" panose="020B0604030504040204" pitchFamily="34" charset="0"/>
                  <a:ea typeface="ＭＳ Ｐゴシック" panose="020B0600070205080204" pitchFamily="34" charset="-128"/>
                </a:defRPr>
              </a:lvl5pPr>
              <a:lvl6pPr marL="4572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6pPr>
              <a:lvl7pPr marL="9144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7pPr>
              <a:lvl8pPr marL="13716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8pPr>
              <a:lvl9pPr marL="18288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9pPr>
            </a:lstStyle>
            <a:p>
              <a:pPr algn="ctr" eaLnBrk="1" hangingPunct="1"/>
              <a:endParaRPr lang="en-US" altLang="en-US" sz="1662" i="0" u="none">
                <a:solidFill>
                  <a:srgbClr val="FFFFFF"/>
                </a:solidFill>
                <a:latin typeface="Calibri" panose="020F0502020204030204" pitchFamily="34" charset="0"/>
              </a:endParaRPr>
            </a:p>
          </p:txBody>
        </p:sp>
        <p:sp>
          <p:nvSpPr>
            <p:cNvPr id="113" name="Rettangolo arrotondato 211">
              <a:extLst>
                <a:ext uri="{FF2B5EF4-FFF2-40B4-BE49-F238E27FC236}">
                  <a16:creationId xmlns:a16="http://schemas.microsoft.com/office/drawing/2014/main" id="{6EF9D004-626C-B0DC-2153-7B0C83881EED}"/>
                </a:ext>
              </a:extLst>
            </p:cNvPr>
            <p:cNvSpPr>
              <a:spLocks noChangeArrowheads="1"/>
            </p:cNvSpPr>
            <p:nvPr/>
          </p:nvSpPr>
          <p:spPr bwMode="auto">
            <a:xfrm rot="5400000">
              <a:off x="8838891" y="1906246"/>
              <a:ext cx="141373" cy="157498"/>
            </a:xfrm>
            <a:prstGeom prst="roundRect">
              <a:avLst>
                <a:gd name="adj" fmla="val 16667"/>
              </a:avLst>
            </a:prstGeom>
            <a:solidFill>
              <a:srgbClr val="BFBFBF"/>
            </a:solidFill>
            <a:ln w="9525">
              <a:solidFill>
                <a:srgbClr val="000000"/>
              </a:solidFill>
              <a:round/>
              <a:headEnd/>
              <a:tailEnd/>
            </a:ln>
            <a:effectLst>
              <a:outerShdw blurRad="40000" dist="23000" dir="5400000" rotWithShape="0">
                <a:srgbClr val="808080">
                  <a:alpha val="34999"/>
                </a:srgbClr>
              </a:outerShdw>
            </a:effectLst>
          </p:spPr>
          <p:txBody>
            <a:bodyPr anchor="ctr"/>
            <a:lstStyle>
              <a:lvl1pPr eaLnBrk="0" hangingPunct="0">
                <a:defRPr sz="1600" i="1" u="sng">
                  <a:solidFill>
                    <a:schemeClr val="bg1"/>
                  </a:solidFill>
                  <a:latin typeface="Verdana" panose="020B0604030504040204" pitchFamily="34" charset="0"/>
                  <a:ea typeface="ＭＳ Ｐゴシック" panose="020B0600070205080204" pitchFamily="34" charset="-128"/>
                </a:defRPr>
              </a:lvl1pPr>
              <a:lvl2pPr marL="37931725" indent="-37474525" eaLnBrk="0" hangingPunct="0">
                <a:defRPr sz="1600" i="1" u="sng">
                  <a:solidFill>
                    <a:schemeClr val="bg1"/>
                  </a:solidFill>
                  <a:latin typeface="Verdana" panose="020B0604030504040204" pitchFamily="34" charset="0"/>
                  <a:ea typeface="ＭＳ Ｐゴシック" panose="020B0600070205080204" pitchFamily="34" charset="-128"/>
                </a:defRPr>
              </a:lvl2pPr>
              <a:lvl3pPr eaLnBrk="0" hangingPunct="0">
                <a:defRPr sz="1600" i="1" u="sng">
                  <a:solidFill>
                    <a:schemeClr val="bg1"/>
                  </a:solidFill>
                  <a:latin typeface="Verdana" panose="020B0604030504040204" pitchFamily="34" charset="0"/>
                  <a:ea typeface="ＭＳ Ｐゴシック" panose="020B0600070205080204" pitchFamily="34" charset="-128"/>
                </a:defRPr>
              </a:lvl3pPr>
              <a:lvl4pPr eaLnBrk="0" hangingPunct="0">
                <a:defRPr sz="1600" i="1" u="sng">
                  <a:solidFill>
                    <a:schemeClr val="bg1"/>
                  </a:solidFill>
                  <a:latin typeface="Verdana" panose="020B0604030504040204" pitchFamily="34" charset="0"/>
                  <a:ea typeface="ＭＳ Ｐゴシック" panose="020B0600070205080204" pitchFamily="34" charset="-128"/>
                </a:defRPr>
              </a:lvl4pPr>
              <a:lvl5pPr eaLnBrk="0" hangingPunct="0">
                <a:defRPr sz="1600" i="1" u="sng">
                  <a:solidFill>
                    <a:schemeClr val="bg1"/>
                  </a:solidFill>
                  <a:latin typeface="Verdana" panose="020B0604030504040204" pitchFamily="34" charset="0"/>
                  <a:ea typeface="ＭＳ Ｐゴシック" panose="020B0600070205080204" pitchFamily="34" charset="-128"/>
                </a:defRPr>
              </a:lvl5pPr>
              <a:lvl6pPr marL="4572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6pPr>
              <a:lvl7pPr marL="9144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7pPr>
              <a:lvl8pPr marL="13716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8pPr>
              <a:lvl9pPr marL="18288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9pPr>
            </a:lstStyle>
            <a:p>
              <a:pPr algn="ctr" eaLnBrk="1" hangingPunct="1"/>
              <a:endParaRPr lang="en-US" altLang="en-US" sz="1662" i="0" u="none">
                <a:solidFill>
                  <a:srgbClr val="FFFFFF"/>
                </a:solidFill>
                <a:latin typeface="Calibri" panose="020F0502020204030204" pitchFamily="34" charset="0"/>
              </a:endParaRPr>
            </a:p>
          </p:txBody>
        </p:sp>
        <p:cxnSp>
          <p:nvCxnSpPr>
            <p:cNvPr id="114" name="Straight Connector 113">
              <a:extLst>
                <a:ext uri="{FF2B5EF4-FFF2-40B4-BE49-F238E27FC236}">
                  <a16:creationId xmlns:a16="http://schemas.microsoft.com/office/drawing/2014/main" id="{12EEF3EE-C5AD-0ABA-32F6-BFAFD5407CA7}"/>
                </a:ext>
              </a:extLst>
            </p:cNvPr>
            <p:cNvCxnSpPr>
              <a:cxnSpLocks/>
            </p:cNvCxnSpPr>
            <p:nvPr/>
          </p:nvCxnSpPr>
          <p:spPr>
            <a:xfrm>
              <a:off x="8587403" y="1141862"/>
              <a:ext cx="0" cy="110727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61031AE7-51C0-CD40-B579-E5F1FF32DE51}"/>
                </a:ext>
              </a:extLst>
            </p:cNvPr>
            <p:cNvCxnSpPr>
              <a:cxnSpLocks/>
            </p:cNvCxnSpPr>
            <p:nvPr/>
          </p:nvCxnSpPr>
          <p:spPr>
            <a:xfrm>
              <a:off x="7975913" y="1691994"/>
              <a:ext cx="1221604" cy="2688"/>
            </a:xfrm>
            <a:prstGeom prst="line">
              <a:avLst/>
            </a:prstGeom>
            <a:ln w="19050"/>
          </p:spPr>
          <p:style>
            <a:lnRef idx="1">
              <a:schemeClr val="accent1"/>
            </a:lnRef>
            <a:fillRef idx="0">
              <a:schemeClr val="accent1"/>
            </a:fillRef>
            <a:effectRef idx="0">
              <a:schemeClr val="accent1"/>
            </a:effectRef>
            <a:fontRef idx="minor">
              <a:schemeClr val="tx1"/>
            </a:fontRef>
          </p:style>
        </p:cxnSp>
      </p:grpSp>
      <p:sp>
        <p:nvSpPr>
          <p:cNvPr id="119" name="Arrow: Right 118">
            <a:extLst>
              <a:ext uri="{FF2B5EF4-FFF2-40B4-BE49-F238E27FC236}">
                <a16:creationId xmlns:a16="http://schemas.microsoft.com/office/drawing/2014/main" id="{0E89C6E7-295A-8CB9-F6A1-E72045524EC9}"/>
              </a:ext>
            </a:extLst>
          </p:cNvPr>
          <p:cNvSpPr/>
          <p:nvPr/>
        </p:nvSpPr>
        <p:spPr>
          <a:xfrm>
            <a:off x="1747826" y="1891725"/>
            <a:ext cx="339502" cy="228593"/>
          </a:xfrm>
          <a:prstGeom prst="rightArrow">
            <a:avLst/>
          </a:prstGeom>
          <a:solidFill>
            <a:schemeClr val="tx1"/>
          </a:solidFill>
        </p:spPr>
        <p:txBody>
          <a:bodyPr wrap="square" rtlCol="0" anchor="ctr">
            <a:spAutoFit/>
          </a:bodyPr>
          <a:lstStyle/>
          <a:p>
            <a:pPr algn="l" eaLnBrk="0" hangingPunct="0">
              <a:spcBef>
                <a:spcPct val="50000"/>
              </a:spcBef>
            </a:pPr>
            <a:endParaRPr lang="en-US" sz="1600" b="1" dirty="0">
              <a:sym typeface="Symbol" charset="2"/>
            </a:endParaRPr>
          </a:p>
        </p:txBody>
      </p:sp>
      <p:sp>
        <p:nvSpPr>
          <p:cNvPr id="120" name="Arrow: Right 119">
            <a:extLst>
              <a:ext uri="{FF2B5EF4-FFF2-40B4-BE49-F238E27FC236}">
                <a16:creationId xmlns:a16="http://schemas.microsoft.com/office/drawing/2014/main" id="{40C7C974-FFA0-7C0A-61F9-7C1FF643CABC}"/>
              </a:ext>
            </a:extLst>
          </p:cNvPr>
          <p:cNvSpPr/>
          <p:nvPr/>
        </p:nvSpPr>
        <p:spPr>
          <a:xfrm>
            <a:off x="3544736" y="1899904"/>
            <a:ext cx="339502" cy="228593"/>
          </a:xfrm>
          <a:prstGeom prst="rightArrow">
            <a:avLst/>
          </a:prstGeom>
          <a:solidFill>
            <a:schemeClr val="tx1"/>
          </a:solidFill>
        </p:spPr>
        <p:txBody>
          <a:bodyPr wrap="square" rtlCol="0" anchor="ctr">
            <a:spAutoFit/>
          </a:bodyPr>
          <a:lstStyle/>
          <a:p>
            <a:pPr algn="l" eaLnBrk="0" hangingPunct="0">
              <a:spcBef>
                <a:spcPct val="50000"/>
              </a:spcBef>
            </a:pPr>
            <a:endParaRPr lang="en-US" sz="1600" b="1" dirty="0">
              <a:sym typeface="Symbol" charset="2"/>
            </a:endParaRPr>
          </a:p>
        </p:txBody>
      </p:sp>
      <p:sp>
        <p:nvSpPr>
          <p:cNvPr id="121" name="Arrow: Down 120">
            <a:extLst>
              <a:ext uri="{FF2B5EF4-FFF2-40B4-BE49-F238E27FC236}">
                <a16:creationId xmlns:a16="http://schemas.microsoft.com/office/drawing/2014/main" id="{036007D2-3AEE-9954-34C0-33A07EBB26AB}"/>
              </a:ext>
            </a:extLst>
          </p:cNvPr>
          <p:cNvSpPr/>
          <p:nvPr/>
        </p:nvSpPr>
        <p:spPr>
          <a:xfrm>
            <a:off x="4788694" y="2815886"/>
            <a:ext cx="213502" cy="421885"/>
          </a:xfrm>
          <a:prstGeom prst="downArrow">
            <a:avLst/>
          </a:prstGeom>
          <a:solidFill>
            <a:schemeClr val="tx1"/>
          </a:solidFill>
        </p:spPr>
        <p:txBody>
          <a:bodyPr wrap="square" rtlCol="0" anchor="ctr">
            <a:spAutoFit/>
          </a:bodyPr>
          <a:lstStyle/>
          <a:p>
            <a:pPr algn="l" eaLnBrk="0" hangingPunct="0">
              <a:spcBef>
                <a:spcPct val="50000"/>
              </a:spcBef>
            </a:pPr>
            <a:endParaRPr lang="en-US" sz="1600" b="1" dirty="0">
              <a:sym typeface="Symbol" charset="2"/>
            </a:endParaRPr>
          </a:p>
        </p:txBody>
      </p:sp>
      <p:sp>
        <p:nvSpPr>
          <p:cNvPr id="122" name="Rettangolo 136">
            <a:extLst>
              <a:ext uri="{FF2B5EF4-FFF2-40B4-BE49-F238E27FC236}">
                <a16:creationId xmlns:a16="http://schemas.microsoft.com/office/drawing/2014/main" id="{CC4EA808-116A-722D-A967-2EAEA22948C1}"/>
              </a:ext>
            </a:extLst>
          </p:cNvPr>
          <p:cNvSpPr/>
          <p:nvPr/>
        </p:nvSpPr>
        <p:spPr>
          <a:xfrm>
            <a:off x="59135" y="4977991"/>
            <a:ext cx="6281738" cy="1354217"/>
          </a:xfrm>
          <a:prstGeom prst="rect">
            <a:avLst/>
          </a:prstGeom>
        </p:spPr>
        <p:txBody>
          <a:bodyPr wrap="square">
            <a:spAutoFit/>
          </a:bodyPr>
          <a:lstStyle/>
          <a:p>
            <a:r>
              <a:rPr lang="it-IT" b="1" dirty="0"/>
              <a:t>Pixel array</a:t>
            </a:r>
            <a:endParaRPr lang="en-US" dirty="0"/>
          </a:p>
          <a:p>
            <a:pPr marL="285750" indent="-285750">
              <a:buFont typeface="Arial" panose="020B0604020202020204" pitchFamily="34" charset="0"/>
              <a:buChar char="•"/>
            </a:pPr>
            <a:r>
              <a:rPr lang="en-US" sz="1600" dirty="0"/>
              <a:t>Digital logic synthesized for 8 x 8  pixels to form a  </a:t>
            </a:r>
            <a:r>
              <a:rPr lang="en-US" sz="1600" b="1" dirty="0">
                <a:solidFill>
                  <a:srgbClr val="2E2EFC"/>
                </a:solidFill>
              </a:rPr>
              <a:t>Pixel Core</a:t>
            </a:r>
            <a:endParaRPr lang="en-US" sz="1600" b="1" dirty="0">
              <a:solidFill>
                <a:srgbClr val="2E2EFC"/>
              </a:solidFill>
              <a:sym typeface="Wingdings" pitchFamily="2" charset="2"/>
            </a:endParaRPr>
          </a:p>
          <a:p>
            <a:pPr marL="285750" indent="-285750">
              <a:buFont typeface="Arial" panose="020B0604020202020204" pitchFamily="34" charset="0"/>
              <a:buChar char="•"/>
            </a:pPr>
            <a:r>
              <a:rPr lang="en-US" sz="1600" dirty="0"/>
              <a:t>All Cores are identical </a:t>
            </a:r>
            <a:r>
              <a:rPr lang="en-US" sz="1600" dirty="0">
                <a:sym typeface="Wingdings" pitchFamily="2" charset="2"/>
              </a:rPr>
              <a:t> efficient hierarchical implementation and verification</a:t>
            </a:r>
          </a:p>
          <a:p>
            <a:pPr marL="285750" indent="-285750">
              <a:buFont typeface="Arial" panose="020B0604020202020204" pitchFamily="34" charset="0"/>
              <a:buChar char="•"/>
            </a:pPr>
            <a:r>
              <a:rPr lang="it-IT" sz="1600" b="1" dirty="0">
                <a:sym typeface="Wingdings" pitchFamily="2" charset="2"/>
              </a:rPr>
              <a:t>The </a:t>
            </a:r>
            <a:r>
              <a:rPr lang="it-IT" sz="1600" b="1" dirty="0" err="1">
                <a:sym typeface="Wingdings" pitchFamily="2" charset="2"/>
              </a:rPr>
              <a:t>number</a:t>
            </a:r>
            <a:r>
              <a:rPr lang="it-IT" sz="1600" b="1" dirty="0">
                <a:sym typeface="Wingdings" pitchFamily="2" charset="2"/>
              </a:rPr>
              <a:t> of Cores </a:t>
            </a:r>
            <a:r>
              <a:rPr lang="it-IT" sz="1600" b="1" dirty="0" err="1">
                <a:sym typeface="Wingdings" pitchFamily="2" charset="2"/>
              </a:rPr>
              <a:t>is</a:t>
            </a:r>
            <a:r>
              <a:rPr lang="it-IT" sz="1600" b="1" dirty="0">
                <a:sym typeface="Wingdings" pitchFamily="2" charset="2"/>
              </a:rPr>
              <a:t> a </a:t>
            </a:r>
            <a:r>
              <a:rPr lang="it-IT" sz="1600" b="1" dirty="0" err="1">
                <a:sym typeface="Wingdings" pitchFamily="2" charset="2"/>
              </a:rPr>
              <a:t>parameter</a:t>
            </a:r>
            <a:r>
              <a:rPr lang="it-IT" sz="1600" b="1" dirty="0">
                <a:sym typeface="Wingdings" pitchFamily="2" charset="2"/>
              </a:rPr>
              <a:t> of the common RTL </a:t>
            </a:r>
            <a:r>
              <a:rPr lang="it-IT" sz="1600" b="1" dirty="0" err="1">
                <a:sym typeface="Wingdings" pitchFamily="2" charset="2"/>
              </a:rPr>
              <a:t>netlist</a:t>
            </a:r>
            <a:endParaRPr lang="it-IT" sz="1600" b="1" dirty="0">
              <a:sym typeface="Wingdings" pitchFamily="2" charset="2"/>
            </a:endParaRPr>
          </a:p>
        </p:txBody>
      </p:sp>
      <p:pic>
        <p:nvPicPr>
          <p:cNvPr id="123" name="Picture 122">
            <a:extLst>
              <a:ext uri="{FF2B5EF4-FFF2-40B4-BE49-F238E27FC236}">
                <a16:creationId xmlns:a16="http://schemas.microsoft.com/office/drawing/2014/main" id="{962ACBDC-F784-E02F-050D-A03836A0FE83}"/>
              </a:ext>
            </a:extLst>
          </p:cNvPr>
          <p:cNvPicPr>
            <a:picLocks noChangeAspect="1"/>
          </p:cNvPicPr>
          <p:nvPr/>
        </p:nvPicPr>
        <p:blipFill>
          <a:blip r:embed="rId4"/>
          <a:stretch>
            <a:fillRect/>
          </a:stretch>
        </p:blipFill>
        <p:spPr>
          <a:xfrm>
            <a:off x="3242539" y="3061077"/>
            <a:ext cx="2475434" cy="1919358"/>
          </a:xfrm>
          <a:prstGeom prst="rect">
            <a:avLst/>
          </a:prstGeom>
        </p:spPr>
      </p:pic>
      <p:sp>
        <p:nvSpPr>
          <p:cNvPr id="124" name="Oval 123">
            <a:extLst>
              <a:ext uri="{FF2B5EF4-FFF2-40B4-BE49-F238E27FC236}">
                <a16:creationId xmlns:a16="http://schemas.microsoft.com/office/drawing/2014/main" id="{5E8CDDE9-DEEB-349B-3346-35710F1E2E38}"/>
              </a:ext>
            </a:extLst>
          </p:cNvPr>
          <p:cNvSpPr/>
          <p:nvPr/>
        </p:nvSpPr>
        <p:spPr>
          <a:xfrm>
            <a:off x="3148672" y="3028184"/>
            <a:ext cx="763328" cy="1330223"/>
          </a:xfrm>
          <a:prstGeom prst="ellips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5" name="TextBox 124">
            <a:extLst>
              <a:ext uri="{FF2B5EF4-FFF2-40B4-BE49-F238E27FC236}">
                <a16:creationId xmlns:a16="http://schemas.microsoft.com/office/drawing/2014/main" id="{952B19C6-CFCE-C31F-0BF9-03398472F49A}"/>
              </a:ext>
            </a:extLst>
          </p:cNvPr>
          <p:cNvSpPr txBox="1"/>
          <p:nvPr/>
        </p:nvSpPr>
        <p:spPr>
          <a:xfrm rot="16200000">
            <a:off x="2389718" y="3564120"/>
            <a:ext cx="1282018" cy="338554"/>
          </a:xfrm>
          <a:prstGeom prst="rect">
            <a:avLst/>
          </a:prstGeom>
          <a:noFill/>
        </p:spPr>
        <p:txBody>
          <a:bodyPr wrap="none" rtlCol="0">
            <a:spAutoFit/>
          </a:bodyPr>
          <a:lstStyle/>
          <a:p>
            <a:pPr algn="l"/>
            <a:r>
              <a:rPr lang="en-US" sz="1600" b="1" dirty="0"/>
              <a:t>Core Column</a:t>
            </a:r>
          </a:p>
        </p:txBody>
      </p:sp>
      <p:sp>
        <p:nvSpPr>
          <p:cNvPr id="126" name="TextBox 125">
            <a:extLst>
              <a:ext uri="{FF2B5EF4-FFF2-40B4-BE49-F238E27FC236}">
                <a16:creationId xmlns:a16="http://schemas.microsoft.com/office/drawing/2014/main" id="{F07CE996-5406-EC38-48E9-39EB0F32878A}"/>
              </a:ext>
            </a:extLst>
          </p:cNvPr>
          <p:cNvSpPr txBox="1"/>
          <p:nvPr/>
        </p:nvSpPr>
        <p:spPr>
          <a:xfrm>
            <a:off x="660191" y="593067"/>
            <a:ext cx="1082453" cy="615553"/>
          </a:xfrm>
          <a:prstGeom prst="rect">
            <a:avLst/>
          </a:prstGeom>
          <a:noFill/>
        </p:spPr>
        <p:txBody>
          <a:bodyPr wrap="square">
            <a:spAutoFit/>
          </a:bodyPr>
          <a:lstStyle/>
          <a:p>
            <a:pPr algn="ctr"/>
            <a:r>
              <a:rPr lang="en-GB" sz="2000" dirty="0"/>
              <a:t>1 pixel</a:t>
            </a:r>
            <a:br>
              <a:rPr lang="en-GB" sz="2000" dirty="0"/>
            </a:br>
            <a:r>
              <a:rPr lang="en-GB" sz="1400" dirty="0"/>
              <a:t>50 x 50µm</a:t>
            </a:r>
            <a:endParaRPr lang="en-FR" dirty="0"/>
          </a:p>
        </p:txBody>
      </p:sp>
      <p:sp>
        <p:nvSpPr>
          <p:cNvPr id="127" name="TextBox 126">
            <a:extLst>
              <a:ext uri="{FF2B5EF4-FFF2-40B4-BE49-F238E27FC236}">
                <a16:creationId xmlns:a16="http://schemas.microsoft.com/office/drawing/2014/main" id="{BC5CABF4-06B1-B08A-16F5-BF6E0800D2F5}"/>
              </a:ext>
            </a:extLst>
          </p:cNvPr>
          <p:cNvSpPr txBox="1"/>
          <p:nvPr/>
        </p:nvSpPr>
        <p:spPr>
          <a:xfrm>
            <a:off x="2154940" y="595682"/>
            <a:ext cx="1223676" cy="646331"/>
          </a:xfrm>
          <a:prstGeom prst="rect">
            <a:avLst/>
          </a:prstGeom>
          <a:noFill/>
        </p:spPr>
        <p:txBody>
          <a:bodyPr wrap="square">
            <a:spAutoFit/>
          </a:bodyPr>
          <a:lstStyle/>
          <a:p>
            <a:pPr algn="ctr"/>
            <a:r>
              <a:rPr lang="en-GB" sz="2000" dirty="0"/>
              <a:t>4 pixels</a:t>
            </a:r>
          </a:p>
          <a:p>
            <a:pPr algn="ctr"/>
            <a:r>
              <a:rPr lang="en-GB" sz="1600" dirty="0"/>
              <a:t>= Pixel Quad</a:t>
            </a:r>
            <a:endParaRPr lang="en-FR" sz="1600" dirty="0"/>
          </a:p>
        </p:txBody>
      </p:sp>
      <p:sp>
        <p:nvSpPr>
          <p:cNvPr id="128" name="TextBox 127">
            <a:extLst>
              <a:ext uri="{FF2B5EF4-FFF2-40B4-BE49-F238E27FC236}">
                <a16:creationId xmlns:a16="http://schemas.microsoft.com/office/drawing/2014/main" id="{26CB825D-4380-9E01-5550-F30F8FF3FC5E}"/>
              </a:ext>
            </a:extLst>
          </p:cNvPr>
          <p:cNvSpPr txBox="1"/>
          <p:nvPr/>
        </p:nvSpPr>
        <p:spPr>
          <a:xfrm>
            <a:off x="4034807" y="585625"/>
            <a:ext cx="1648990" cy="646331"/>
          </a:xfrm>
          <a:prstGeom prst="rect">
            <a:avLst/>
          </a:prstGeom>
          <a:noFill/>
        </p:spPr>
        <p:txBody>
          <a:bodyPr wrap="square">
            <a:spAutoFit/>
          </a:bodyPr>
          <a:lstStyle/>
          <a:p>
            <a:pPr algn="ctr"/>
            <a:r>
              <a:rPr lang="en-GB" sz="2000" dirty="0"/>
              <a:t>8 x 8 pixels</a:t>
            </a:r>
          </a:p>
          <a:p>
            <a:pPr algn="ctr"/>
            <a:r>
              <a:rPr lang="en-GB" sz="1600" dirty="0"/>
              <a:t>= 1 Pixel Core</a:t>
            </a:r>
            <a:endParaRPr lang="en-FR" sz="1600" dirty="0"/>
          </a:p>
        </p:txBody>
      </p:sp>
      <p:sp>
        <p:nvSpPr>
          <p:cNvPr id="129" name="CasellaDiTesto 117">
            <a:extLst>
              <a:ext uri="{FF2B5EF4-FFF2-40B4-BE49-F238E27FC236}">
                <a16:creationId xmlns:a16="http://schemas.microsoft.com/office/drawing/2014/main" id="{BCF5D158-A6E1-0191-E795-77664EDEEEFB}"/>
              </a:ext>
            </a:extLst>
          </p:cNvPr>
          <p:cNvSpPr txBox="1">
            <a:spLocks noChangeArrowheads="1"/>
          </p:cNvSpPr>
          <p:nvPr/>
        </p:nvSpPr>
        <p:spPr bwMode="auto">
          <a:xfrm>
            <a:off x="2283217" y="1809994"/>
            <a:ext cx="1047082"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600" i="1" u="sng">
                <a:solidFill>
                  <a:schemeClr val="bg1"/>
                </a:solidFill>
                <a:latin typeface="Verdana" panose="020B0604030504040204" pitchFamily="34" charset="0"/>
                <a:ea typeface="ＭＳ Ｐゴシック" panose="020B0600070205080204" pitchFamily="34" charset="-128"/>
              </a:defRPr>
            </a:lvl1pPr>
            <a:lvl2pPr marL="37931725" indent="-37474525" eaLnBrk="0" hangingPunct="0">
              <a:defRPr sz="1600" i="1" u="sng">
                <a:solidFill>
                  <a:schemeClr val="bg1"/>
                </a:solidFill>
                <a:latin typeface="Verdana" panose="020B0604030504040204" pitchFamily="34" charset="0"/>
                <a:ea typeface="ＭＳ Ｐゴシック" panose="020B0600070205080204" pitchFamily="34" charset="-128"/>
              </a:defRPr>
            </a:lvl2pPr>
            <a:lvl3pPr eaLnBrk="0" hangingPunct="0">
              <a:defRPr sz="1600" i="1" u="sng">
                <a:solidFill>
                  <a:schemeClr val="bg1"/>
                </a:solidFill>
                <a:latin typeface="Verdana" panose="020B0604030504040204" pitchFamily="34" charset="0"/>
                <a:ea typeface="ＭＳ Ｐゴシック" panose="020B0600070205080204" pitchFamily="34" charset="-128"/>
              </a:defRPr>
            </a:lvl3pPr>
            <a:lvl4pPr eaLnBrk="0" hangingPunct="0">
              <a:defRPr sz="1600" i="1" u="sng">
                <a:solidFill>
                  <a:schemeClr val="bg1"/>
                </a:solidFill>
                <a:latin typeface="Verdana" panose="020B0604030504040204" pitchFamily="34" charset="0"/>
                <a:ea typeface="ＭＳ Ｐゴシック" panose="020B0600070205080204" pitchFamily="34" charset="-128"/>
              </a:defRPr>
            </a:lvl4pPr>
            <a:lvl5pPr eaLnBrk="0" hangingPunct="0">
              <a:defRPr sz="1600" i="1" u="sng">
                <a:solidFill>
                  <a:schemeClr val="bg1"/>
                </a:solidFill>
                <a:latin typeface="Verdana" panose="020B0604030504040204" pitchFamily="34" charset="0"/>
                <a:ea typeface="ＭＳ Ｐゴシック" panose="020B0600070205080204" pitchFamily="34" charset="-128"/>
              </a:defRPr>
            </a:lvl5pPr>
            <a:lvl6pPr marL="4572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6pPr>
            <a:lvl7pPr marL="9144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7pPr>
            <a:lvl8pPr marL="13716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8pPr>
            <a:lvl9pPr marL="1828800" eaLnBrk="0" fontAlgn="base" hangingPunct="0">
              <a:spcBef>
                <a:spcPct val="0"/>
              </a:spcBef>
              <a:spcAft>
                <a:spcPct val="0"/>
              </a:spcAft>
              <a:defRPr sz="1600" i="1" u="sng">
                <a:solidFill>
                  <a:schemeClr val="bg1"/>
                </a:solidFill>
                <a:latin typeface="Verdana" panose="020B0604030504040204" pitchFamily="34" charset="0"/>
                <a:ea typeface="ＭＳ Ｐゴシック" panose="020B0600070205080204" pitchFamily="34" charset="-128"/>
              </a:defRPr>
            </a:lvl9pPr>
          </a:lstStyle>
          <a:p>
            <a:pPr algn="ctr" defTabSz="914400" eaLnBrk="1" hangingPunct="1">
              <a:defRPr/>
            </a:pPr>
            <a:r>
              <a:rPr lang="en-US" altLang="en-US" sz="1000" i="0" u="none" kern="0" dirty="0">
                <a:solidFill>
                  <a:srgbClr val="000000"/>
                </a:solidFill>
              </a:rPr>
              <a:t>Analog island</a:t>
            </a:r>
          </a:p>
        </p:txBody>
      </p:sp>
    </p:spTree>
    <p:extLst>
      <p:ext uri="{BB962C8B-B14F-4D97-AF65-F5344CB8AC3E}">
        <p14:creationId xmlns:p14="http://schemas.microsoft.com/office/powerpoint/2010/main" val="25054368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BABCD-6DE9-4004-EFCD-31D72782A26A}"/>
              </a:ext>
            </a:extLst>
          </p:cNvPr>
          <p:cNvSpPr>
            <a:spLocks noGrp="1"/>
          </p:cNvSpPr>
          <p:nvPr>
            <p:ph type="title"/>
          </p:nvPr>
        </p:nvSpPr>
        <p:spPr>
          <a:xfrm>
            <a:off x="1797570" y="0"/>
            <a:ext cx="7713688" cy="624226"/>
          </a:xfrm>
        </p:spPr>
        <p:txBody>
          <a:bodyPr/>
          <a:lstStyle/>
          <a:p>
            <a:pPr algn="ctr"/>
            <a:r>
              <a:rPr lang="en-US" sz="2800" b="1" i="1" dirty="0">
                <a:solidFill>
                  <a:schemeClr val="accent1">
                    <a:lumMod val="75000"/>
                  </a:schemeClr>
                </a:solidFill>
                <a:latin typeface="Calibri" panose="020F0502020204030204" pitchFamily="34" charset="0"/>
                <a:cs typeface="Calibri" panose="020F0502020204030204" pitchFamily="34" charset="0"/>
              </a:rPr>
              <a:t>I/O interface</a:t>
            </a:r>
            <a:endParaRPr lang="en-GB" b="1" dirty="0"/>
          </a:p>
        </p:txBody>
      </p:sp>
      <p:sp>
        <p:nvSpPr>
          <p:cNvPr id="4" name="Footer Placeholder 3">
            <a:extLst>
              <a:ext uri="{FF2B5EF4-FFF2-40B4-BE49-F238E27FC236}">
                <a16:creationId xmlns:a16="http://schemas.microsoft.com/office/drawing/2014/main" id="{D25D83CF-F6D3-3364-389A-D44FEE613FE2}"/>
              </a:ext>
            </a:extLst>
          </p:cNvPr>
          <p:cNvSpPr>
            <a:spLocks noGrp="1"/>
          </p:cNvSpPr>
          <p:nvPr>
            <p:ph type="ftr" sz="quarter" idx="11"/>
          </p:nvPr>
        </p:nvSpPr>
        <p:spPr>
          <a:xfrm>
            <a:off x="0" y="6492874"/>
            <a:ext cx="8153400" cy="365125"/>
          </a:xfrm>
        </p:spPr>
        <p:txBody>
          <a:bodyPr/>
          <a:lstStyle/>
          <a:p>
            <a:pPr algn="l"/>
            <a:r>
              <a:rPr lang="en-GB" dirty="0"/>
              <a:t>PSD13, Oxford Sept. 3-8, 2023                             </a:t>
            </a:r>
            <a:r>
              <a:rPr lang="en-GB" dirty="0" err="1"/>
              <a:t>F.Loddo</a:t>
            </a:r>
            <a:r>
              <a:rPr lang="en-GB" dirty="0"/>
              <a:t> INFN-Bari</a:t>
            </a:r>
          </a:p>
        </p:txBody>
      </p:sp>
      <p:sp>
        <p:nvSpPr>
          <p:cNvPr id="5" name="Slide Number Placeholder 4">
            <a:extLst>
              <a:ext uri="{FF2B5EF4-FFF2-40B4-BE49-F238E27FC236}">
                <a16:creationId xmlns:a16="http://schemas.microsoft.com/office/drawing/2014/main" id="{39441B85-B362-BC8F-3760-7B717B0655D1}"/>
              </a:ext>
            </a:extLst>
          </p:cNvPr>
          <p:cNvSpPr>
            <a:spLocks noGrp="1"/>
          </p:cNvSpPr>
          <p:nvPr>
            <p:ph type="sldNum" sz="quarter" idx="12"/>
          </p:nvPr>
        </p:nvSpPr>
        <p:spPr>
          <a:xfrm>
            <a:off x="9448800" y="6492875"/>
            <a:ext cx="2743200" cy="365125"/>
          </a:xfrm>
        </p:spPr>
        <p:txBody>
          <a:bodyPr/>
          <a:lstStyle/>
          <a:p>
            <a:fld id="{17C1D577-B16F-47D8-AA3E-456F66A1EA45}" type="slidenum">
              <a:rPr lang="en-GB" smtClean="0"/>
              <a:t>6</a:t>
            </a:fld>
            <a:endParaRPr lang="en-GB"/>
          </a:p>
        </p:txBody>
      </p:sp>
      <p:sp>
        <p:nvSpPr>
          <p:cNvPr id="7" name="TextBox 6">
            <a:extLst>
              <a:ext uri="{FF2B5EF4-FFF2-40B4-BE49-F238E27FC236}">
                <a16:creationId xmlns:a16="http://schemas.microsoft.com/office/drawing/2014/main" id="{C68F752B-AFD5-D471-4827-ABEC4BF6DE63}"/>
              </a:ext>
            </a:extLst>
          </p:cNvPr>
          <p:cNvSpPr txBox="1"/>
          <p:nvPr/>
        </p:nvSpPr>
        <p:spPr>
          <a:xfrm>
            <a:off x="-13447" y="3819334"/>
            <a:ext cx="12218894" cy="2416046"/>
          </a:xfrm>
          <a:prstGeom prst="rect">
            <a:avLst/>
          </a:prstGeom>
          <a:noFill/>
        </p:spPr>
        <p:txBody>
          <a:bodyPr wrap="square" rtlCol="0">
            <a:spAutoFit/>
          </a:bodyPr>
          <a:lstStyle/>
          <a:p>
            <a:pPr algn="l"/>
            <a:r>
              <a:rPr lang="en-US" b="1" dirty="0"/>
              <a:t>In short, extremely complex pixel readout ASIC designed to have a minimal I/O interface:</a:t>
            </a:r>
          </a:p>
          <a:p>
            <a:pPr algn="l"/>
            <a:endParaRPr lang="en-US" sz="1600" b="1" dirty="0"/>
          </a:p>
          <a:p>
            <a:pPr marL="285750" indent="-285750" algn="l">
              <a:buFont typeface="Wingdings" panose="05000000000000000000" pitchFamily="2" charset="2"/>
              <a:buChar char="q"/>
            </a:pPr>
            <a:r>
              <a:rPr lang="en-US" sz="1600" b="1" dirty="0">
                <a:solidFill>
                  <a:srgbClr val="0000FF"/>
                </a:solidFill>
              </a:rPr>
              <a:t>Input: command, control and timing </a:t>
            </a:r>
          </a:p>
          <a:p>
            <a:pPr marL="742950" lvl="1" indent="-285750">
              <a:buFont typeface="Wingdings" panose="05000000000000000000" pitchFamily="2" charset="2"/>
              <a:buChar char="Ø"/>
            </a:pPr>
            <a:r>
              <a:rPr lang="en-US" sz="1600" b="1" dirty="0"/>
              <a:t>One single 160 Mb/s differential serial link</a:t>
            </a:r>
            <a:r>
              <a:rPr lang="en-US" sz="1600" dirty="0"/>
              <a:t>, driving up to 15 chips (4 bit addressing + broadcast)</a:t>
            </a:r>
          </a:p>
          <a:p>
            <a:pPr marL="742950" lvl="1" indent="-285750">
              <a:buFont typeface="Wingdings" panose="05000000000000000000" pitchFamily="2" charset="2"/>
              <a:buChar char="Ø"/>
            </a:pPr>
            <a:r>
              <a:rPr lang="en-US" sz="1600" dirty="0"/>
              <a:t>CDR/PLL recovers Data and Clock</a:t>
            </a:r>
          </a:p>
          <a:p>
            <a:pPr marL="285750" indent="-285750" algn="l">
              <a:buFont typeface="Wingdings" panose="05000000000000000000" pitchFamily="2" charset="2"/>
              <a:buChar char="q"/>
            </a:pPr>
            <a:endParaRPr lang="en-US" sz="500" dirty="0"/>
          </a:p>
          <a:p>
            <a:pPr marL="285750" indent="-285750" algn="l">
              <a:buFont typeface="Wingdings" panose="05000000000000000000" pitchFamily="2" charset="2"/>
              <a:buChar char="q"/>
            </a:pPr>
            <a:r>
              <a:rPr lang="en-US" sz="1600" b="1" dirty="0">
                <a:solidFill>
                  <a:srgbClr val="0000FF"/>
                </a:solidFill>
              </a:rPr>
              <a:t>Output:</a:t>
            </a:r>
            <a:endParaRPr lang="en-US" sz="1600" dirty="0"/>
          </a:p>
          <a:p>
            <a:pPr marL="742950" lvl="1" indent="-285750">
              <a:buFont typeface="Wingdings" panose="05000000000000000000" pitchFamily="2" charset="2"/>
              <a:buChar char="Ø"/>
            </a:pPr>
            <a:r>
              <a:rPr lang="en-US" sz="1600" b="1" dirty="0"/>
              <a:t>Up to 4 x 1.28 Gb/s CML serial links </a:t>
            </a:r>
            <a:r>
              <a:rPr lang="en-US" sz="1600" dirty="0"/>
              <a:t>for data readout (hit data + service data) compatible with </a:t>
            </a:r>
            <a:r>
              <a:rPr lang="en-US" sz="1600" dirty="0" err="1"/>
              <a:t>LpGBT</a:t>
            </a:r>
            <a:r>
              <a:rPr lang="en-US" sz="1600" dirty="0"/>
              <a:t> and using Aurora 64b/66b encoding</a:t>
            </a:r>
          </a:p>
          <a:p>
            <a:pPr marL="285750" indent="-285750" algn="l">
              <a:buFont typeface="Wingdings" panose="05000000000000000000" pitchFamily="2" charset="2"/>
              <a:buChar char="q"/>
            </a:pPr>
            <a:r>
              <a:rPr lang="en-US" sz="1600" b="1" dirty="0">
                <a:solidFill>
                  <a:srgbClr val="0000FF"/>
                </a:solidFill>
              </a:rPr>
              <a:t>Power:</a:t>
            </a:r>
            <a:endParaRPr lang="en-US" sz="1600" dirty="0"/>
          </a:p>
          <a:p>
            <a:pPr marL="742950" lvl="1" indent="-285750">
              <a:buFont typeface="Wingdings" panose="05000000000000000000" pitchFamily="2" charset="2"/>
              <a:buChar char="Ø"/>
            </a:pPr>
            <a:r>
              <a:rPr lang="en-US" sz="1600" dirty="0"/>
              <a:t>Input/output currents for </a:t>
            </a:r>
            <a:r>
              <a:rPr lang="en-US" sz="1600" b="1" dirty="0"/>
              <a:t>serial powering</a:t>
            </a:r>
            <a:endParaRPr lang="en-US" sz="500" dirty="0"/>
          </a:p>
        </p:txBody>
      </p:sp>
      <p:grpSp>
        <p:nvGrpSpPr>
          <p:cNvPr id="3" name="Group 2">
            <a:extLst>
              <a:ext uri="{FF2B5EF4-FFF2-40B4-BE49-F238E27FC236}">
                <a16:creationId xmlns:a16="http://schemas.microsoft.com/office/drawing/2014/main" id="{7906ED3D-CCAF-3C3D-9132-286F1FEB3030}"/>
              </a:ext>
            </a:extLst>
          </p:cNvPr>
          <p:cNvGrpSpPr/>
          <p:nvPr/>
        </p:nvGrpSpPr>
        <p:grpSpPr>
          <a:xfrm>
            <a:off x="2802662" y="624226"/>
            <a:ext cx="5221198" cy="3140961"/>
            <a:chOff x="2680742" y="586045"/>
            <a:chExt cx="5312974" cy="3248336"/>
          </a:xfrm>
        </p:grpSpPr>
        <p:sp>
          <p:nvSpPr>
            <p:cNvPr id="15" name="Rectangle 14">
              <a:extLst>
                <a:ext uri="{FF2B5EF4-FFF2-40B4-BE49-F238E27FC236}">
                  <a16:creationId xmlns:a16="http://schemas.microsoft.com/office/drawing/2014/main" id="{8BDCFB2A-4FC8-F3A4-2BF7-35B2519DDFCE}"/>
                </a:ext>
              </a:extLst>
            </p:cNvPr>
            <p:cNvSpPr/>
            <p:nvPr/>
          </p:nvSpPr>
          <p:spPr>
            <a:xfrm>
              <a:off x="3450290" y="671300"/>
              <a:ext cx="4543426" cy="3163081"/>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1B0C692D-54A7-1F4E-C375-C53C8DD49B6A}"/>
                </a:ext>
              </a:extLst>
            </p:cNvPr>
            <p:cNvPicPr>
              <a:picLocks noChangeAspect="1"/>
            </p:cNvPicPr>
            <p:nvPr/>
          </p:nvPicPr>
          <p:blipFill>
            <a:blip r:embed="rId2"/>
            <a:stretch>
              <a:fillRect/>
            </a:stretch>
          </p:blipFill>
          <p:spPr>
            <a:xfrm>
              <a:off x="2680742" y="586045"/>
              <a:ext cx="5096853" cy="2634383"/>
            </a:xfrm>
            <a:prstGeom prst="rect">
              <a:avLst/>
            </a:prstGeom>
          </p:spPr>
        </p:pic>
        <p:pic>
          <p:nvPicPr>
            <p:cNvPr id="10" name="Picture 9">
              <a:extLst>
                <a:ext uri="{FF2B5EF4-FFF2-40B4-BE49-F238E27FC236}">
                  <a16:creationId xmlns:a16="http://schemas.microsoft.com/office/drawing/2014/main" id="{A4FC0B86-76D9-A769-1F4C-6DAC81C755A1}"/>
                </a:ext>
              </a:extLst>
            </p:cNvPr>
            <p:cNvPicPr>
              <a:picLocks noChangeAspect="1"/>
            </p:cNvPicPr>
            <p:nvPr/>
          </p:nvPicPr>
          <p:blipFill>
            <a:blip r:embed="rId3"/>
            <a:stretch>
              <a:fillRect/>
            </a:stretch>
          </p:blipFill>
          <p:spPr>
            <a:xfrm>
              <a:off x="4412349" y="1928725"/>
              <a:ext cx="623844" cy="477941"/>
            </a:xfrm>
            <a:prstGeom prst="rect">
              <a:avLst/>
            </a:prstGeom>
          </p:spPr>
        </p:pic>
        <p:grpSp>
          <p:nvGrpSpPr>
            <p:cNvPr id="32" name="Group 31">
              <a:extLst>
                <a:ext uri="{FF2B5EF4-FFF2-40B4-BE49-F238E27FC236}">
                  <a16:creationId xmlns:a16="http://schemas.microsoft.com/office/drawing/2014/main" id="{3A416928-40BF-55E8-D7EB-330B5D01D957}"/>
                </a:ext>
              </a:extLst>
            </p:cNvPr>
            <p:cNvGrpSpPr/>
            <p:nvPr/>
          </p:nvGrpSpPr>
          <p:grpSpPr>
            <a:xfrm>
              <a:off x="3038913" y="3163799"/>
              <a:ext cx="1895996" cy="654153"/>
              <a:chOff x="8348362" y="3023323"/>
              <a:chExt cx="1895996" cy="654153"/>
            </a:xfrm>
          </p:grpSpPr>
          <p:sp>
            <p:nvSpPr>
              <p:cNvPr id="13" name="TextBox 12">
                <a:extLst>
                  <a:ext uri="{FF2B5EF4-FFF2-40B4-BE49-F238E27FC236}">
                    <a16:creationId xmlns:a16="http://schemas.microsoft.com/office/drawing/2014/main" id="{A0B52439-DE97-E53D-F3F9-42038CF81802}"/>
                  </a:ext>
                </a:extLst>
              </p:cNvPr>
              <p:cNvSpPr txBox="1"/>
              <p:nvPr/>
            </p:nvSpPr>
            <p:spPr>
              <a:xfrm>
                <a:off x="8953436" y="3072864"/>
                <a:ext cx="582211" cy="246221"/>
              </a:xfrm>
              <a:prstGeom prst="rect">
                <a:avLst/>
              </a:prstGeom>
              <a:solidFill>
                <a:schemeClr val="accent2">
                  <a:lumMod val="20000"/>
                  <a:lumOff val="80000"/>
                </a:schemeClr>
              </a:solidFill>
              <a:ln>
                <a:solidFill>
                  <a:schemeClr val="accent1">
                    <a:shade val="15000"/>
                  </a:schemeClr>
                </a:solidFill>
              </a:ln>
            </p:spPr>
            <p:txBody>
              <a:bodyPr wrap="none" rtlCol="0">
                <a:spAutoFit/>
              </a:bodyPr>
              <a:lstStyle/>
              <a:p>
                <a:r>
                  <a:rPr lang="it-IT" sz="1000" b="1" dirty="0"/>
                  <a:t>SLDO-A</a:t>
                </a:r>
                <a:endParaRPr lang="en-GB" sz="1000" b="1" dirty="0"/>
              </a:p>
            </p:txBody>
          </p:sp>
          <p:sp>
            <p:nvSpPr>
              <p:cNvPr id="14" name="TextBox 13">
                <a:extLst>
                  <a:ext uri="{FF2B5EF4-FFF2-40B4-BE49-F238E27FC236}">
                    <a16:creationId xmlns:a16="http://schemas.microsoft.com/office/drawing/2014/main" id="{69DC1C59-B55D-6326-C225-BDE6FD772ABC}"/>
                  </a:ext>
                </a:extLst>
              </p:cNvPr>
              <p:cNvSpPr txBox="1"/>
              <p:nvPr/>
            </p:nvSpPr>
            <p:spPr>
              <a:xfrm>
                <a:off x="8953436" y="3354348"/>
                <a:ext cx="585417" cy="246221"/>
              </a:xfrm>
              <a:prstGeom prst="rect">
                <a:avLst/>
              </a:prstGeom>
              <a:solidFill>
                <a:schemeClr val="tx2">
                  <a:lumMod val="20000"/>
                  <a:lumOff val="80000"/>
                </a:schemeClr>
              </a:solidFill>
              <a:ln>
                <a:solidFill>
                  <a:schemeClr val="accent1">
                    <a:shade val="15000"/>
                  </a:schemeClr>
                </a:solidFill>
              </a:ln>
            </p:spPr>
            <p:txBody>
              <a:bodyPr wrap="none" rtlCol="0">
                <a:spAutoFit/>
              </a:bodyPr>
              <a:lstStyle/>
              <a:p>
                <a:r>
                  <a:rPr lang="it-IT" sz="1000" b="1" dirty="0"/>
                  <a:t>SLDO-D</a:t>
                </a:r>
                <a:endParaRPr lang="en-GB" sz="1000" b="1" dirty="0"/>
              </a:p>
            </p:txBody>
          </p:sp>
          <p:cxnSp>
            <p:nvCxnSpPr>
              <p:cNvPr id="17" name="Straight Arrow Connector 16">
                <a:extLst>
                  <a:ext uri="{FF2B5EF4-FFF2-40B4-BE49-F238E27FC236}">
                    <a16:creationId xmlns:a16="http://schemas.microsoft.com/office/drawing/2014/main" id="{73E63027-F89A-4AA0-7117-CA17C470855D}"/>
                  </a:ext>
                </a:extLst>
              </p:cNvPr>
              <p:cNvCxnSpPr/>
              <p:nvPr/>
            </p:nvCxnSpPr>
            <p:spPr>
              <a:xfrm>
                <a:off x="9535647" y="3186048"/>
                <a:ext cx="233596" cy="0"/>
              </a:xfrm>
              <a:prstGeom prst="straightConnector1">
                <a:avLst/>
              </a:prstGeom>
              <a:ln w="12700">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ADFAC2CB-446F-7B52-FBE2-ADA8350B1B2E}"/>
                  </a:ext>
                </a:extLst>
              </p:cNvPr>
              <p:cNvSpPr txBox="1"/>
              <p:nvPr/>
            </p:nvSpPr>
            <p:spPr>
              <a:xfrm>
                <a:off x="9724664" y="3050131"/>
                <a:ext cx="519694" cy="261610"/>
              </a:xfrm>
              <a:prstGeom prst="rect">
                <a:avLst/>
              </a:prstGeom>
              <a:noFill/>
            </p:spPr>
            <p:txBody>
              <a:bodyPr wrap="none" rtlCol="0">
                <a:spAutoFit/>
              </a:bodyPr>
              <a:lstStyle/>
              <a:p>
                <a:r>
                  <a:rPr lang="it-IT" sz="1050" b="1" dirty="0"/>
                  <a:t>VDDA</a:t>
                </a:r>
                <a:endParaRPr lang="en-GB" sz="1050" b="1" dirty="0"/>
              </a:p>
            </p:txBody>
          </p:sp>
          <p:cxnSp>
            <p:nvCxnSpPr>
              <p:cNvPr id="19" name="Straight Arrow Connector 18">
                <a:extLst>
                  <a:ext uri="{FF2B5EF4-FFF2-40B4-BE49-F238E27FC236}">
                    <a16:creationId xmlns:a16="http://schemas.microsoft.com/office/drawing/2014/main" id="{5086D256-3534-813D-E49E-AAB93D4077D6}"/>
                  </a:ext>
                </a:extLst>
              </p:cNvPr>
              <p:cNvCxnSpPr>
                <a:cxnSpLocks/>
              </p:cNvCxnSpPr>
              <p:nvPr/>
            </p:nvCxnSpPr>
            <p:spPr>
              <a:xfrm>
                <a:off x="9537509" y="3477458"/>
                <a:ext cx="231734" cy="0"/>
              </a:xfrm>
              <a:prstGeom prst="straightConnector1">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9B53D601-B82A-48B6-4419-D644FC4BF25F}"/>
                  </a:ext>
                </a:extLst>
              </p:cNvPr>
              <p:cNvSpPr txBox="1"/>
              <p:nvPr/>
            </p:nvSpPr>
            <p:spPr>
              <a:xfrm>
                <a:off x="9703986" y="3350500"/>
                <a:ext cx="519694" cy="253916"/>
              </a:xfrm>
              <a:prstGeom prst="rect">
                <a:avLst/>
              </a:prstGeom>
              <a:noFill/>
            </p:spPr>
            <p:txBody>
              <a:bodyPr wrap="none" rtlCol="0">
                <a:spAutoFit/>
              </a:bodyPr>
              <a:lstStyle/>
              <a:p>
                <a:r>
                  <a:rPr lang="it-IT" sz="1050" b="1" dirty="0"/>
                  <a:t>VDDD</a:t>
                </a:r>
                <a:endParaRPr lang="en-GB" sz="1050" b="1" dirty="0"/>
              </a:p>
            </p:txBody>
          </p:sp>
          <p:sp>
            <p:nvSpPr>
              <p:cNvPr id="22" name="Freeform: Shape 21">
                <a:extLst>
                  <a:ext uri="{FF2B5EF4-FFF2-40B4-BE49-F238E27FC236}">
                    <a16:creationId xmlns:a16="http://schemas.microsoft.com/office/drawing/2014/main" id="{D46DAEF0-8445-2874-3849-8F50A2A40D30}"/>
                  </a:ext>
                </a:extLst>
              </p:cNvPr>
              <p:cNvSpPr/>
              <p:nvPr/>
            </p:nvSpPr>
            <p:spPr>
              <a:xfrm>
                <a:off x="8875509" y="3186048"/>
                <a:ext cx="66788" cy="314960"/>
              </a:xfrm>
              <a:custGeom>
                <a:avLst/>
                <a:gdLst>
                  <a:gd name="connsiteX0" fmla="*/ 167640 w 172720"/>
                  <a:gd name="connsiteY0" fmla="*/ 0 h 314960"/>
                  <a:gd name="connsiteX1" fmla="*/ 0 w 172720"/>
                  <a:gd name="connsiteY1" fmla="*/ 0 h 314960"/>
                  <a:gd name="connsiteX2" fmla="*/ 0 w 172720"/>
                  <a:gd name="connsiteY2" fmla="*/ 309880 h 314960"/>
                  <a:gd name="connsiteX3" fmla="*/ 172720 w 172720"/>
                  <a:gd name="connsiteY3" fmla="*/ 314960 h 314960"/>
                </a:gdLst>
                <a:ahLst/>
                <a:cxnLst>
                  <a:cxn ang="0">
                    <a:pos x="connsiteX0" y="connsiteY0"/>
                  </a:cxn>
                  <a:cxn ang="0">
                    <a:pos x="connsiteX1" y="connsiteY1"/>
                  </a:cxn>
                  <a:cxn ang="0">
                    <a:pos x="connsiteX2" y="connsiteY2"/>
                  </a:cxn>
                  <a:cxn ang="0">
                    <a:pos x="connsiteX3" y="connsiteY3"/>
                  </a:cxn>
                </a:cxnLst>
                <a:rect l="l" t="t" r="r" b="b"/>
                <a:pathLst>
                  <a:path w="172720" h="314960">
                    <a:moveTo>
                      <a:pt x="167640" y="0"/>
                    </a:moveTo>
                    <a:lnTo>
                      <a:pt x="0" y="0"/>
                    </a:lnTo>
                    <a:lnTo>
                      <a:pt x="0" y="309880"/>
                    </a:lnTo>
                    <a:lnTo>
                      <a:pt x="172720" y="31496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Arrow Connector 24">
                <a:extLst>
                  <a:ext uri="{FF2B5EF4-FFF2-40B4-BE49-F238E27FC236}">
                    <a16:creationId xmlns:a16="http://schemas.microsoft.com/office/drawing/2014/main" id="{35D244B9-B1A7-3780-6727-702ED56AA6EF}"/>
                  </a:ext>
                </a:extLst>
              </p:cNvPr>
              <p:cNvCxnSpPr/>
              <p:nvPr/>
            </p:nvCxnSpPr>
            <p:spPr>
              <a:xfrm>
                <a:off x="8522239" y="3277321"/>
                <a:ext cx="233596" cy="0"/>
              </a:xfrm>
              <a:prstGeom prst="straightConnector1">
                <a:avLst/>
              </a:prstGeom>
              <a:ln w="12700">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B5B98206-CE5F-4B16-4C77-3F606F922108}"/>
                  </a:ext>
                </a:extLst>
              </p:cNvPr>
              <p:cNvCxnSpPr>
                <a:cxnSpLocks/>
              </p:cNvCxnSpPr>
              <p:nvPr/>
            </p:nvCxnSpPr>
            <p:spPr>
              <a:xfrm flipH="1" flipV="1">
                <a:off x="8503109" y="3412884"/>
                <a:ext cx="213457" cy="2072"/>
              </a:xfrm>
              <a:prstGeom prst="straightConnector1">
                <a:avLst/>
              </a:prstGeom>
              <a:ln w="12700">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E2D2622C-E989-8617-9C9D-A75E7CD4C4A9}"/>
                  </a:ext>
                </a:extLst>
              </p:cNvPr>
              <p:cNvSpPr txBox="1"/>
              <p:nvPr/>
            </p:nvSpPr>
            <p:spPr>
              <a:xfrm>
                <a:off x="8403889" y="3023323"/>
                <a:ext cx="393056" cy="253916"/>
              </a:xfrm>
              <a:prstGeom prst="rect">
                <a:avLst/>
              </a:prstGeom>
              <a:noFill/>
            </p:spPr>
            <p:txBody>
              <a:bodyPr wrap="none" rtlCol="0">
                <a:spAutoFit/>
              </a:bodyPr>
              <a:lstStyle/>
              <a:p>
                <a:r>
                  <a:rPr lang="it-IT" sz="1050" b="1" dirty="0" err="1"/>
                  <a:t>I_in</a:t>
                </a:r>
                <a:endParaRPr lang="en-GB" sz="1050" b="1" baseline="-25000" dirty="0"/>
              </a:p>
            </p:txBody>
          </p:sp>
          <p:sp>
            <p:nvSpPr>
              <p:cNvPr id="30" name="TextBox 29">
                <a:extLst>
                  <a:ext uri="{FF2B5EF4-FFF2-40B4-BE49-F238E27FC236}">
                    <a16:creationId xmlns:a16="http://schemas.microsoft.com/office/drawing/2014/main" id="{70CACD56-22EF-9D0C-C07C-B5A7039C1B34}"/>
                  </a:ext>
                </a:extLst>
              </p:cNvPr>
              <p:cNvSpPr txBox="1"/>
              <p:nvPr/>
            </p:nvSpPr>
            <p:spPr>
              <a:xfrm>
                <a:off x="8348362" y="3423560"/>
                <a:ext cx="478016" cy="253916"/>
              </a:xfrm>
              <a:prstGeom prst="rect">
                <a:avLst/>
              </a:prstGeom>
              <a:noFill/>
            </p:spPr>
            <p:txBody>
              <a:bodyPr wrap="none" rtlCol="0">
                <a:spAutoFit/>
              </a:bodyPr>
              <a:lstStyle/>
              <a:p>
                <a:r>
                  <a:rPr lang="it-IT" sz="1050" b="1" dirty="0" err="1"/>
                  <a:t>I_out</a:t>
                </a:r>
                <a:endParaRPr lang="en-GB" sz="1050" b="1" baseline="-25000" dirty="0"/>
              </a:p>
            </p:txBody>
          </p:sp>
        </p:grpSp>
      </p:grpSp>
    </p:spTree>
    <p:extLst>
      <p:ext uri="{BB962C8B-B14F-4D97-AF65-F5344CB8AC3E}">
        <p14:creationId xmlns:p14="http://schemas.microsoft.com/office/powerpoint/2010/main" val="8995494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BABCD-6DE9-4004-EFCD-31D72782A26A}"/>
              </a:ext>
            </a:extLst>
          </p:cNvPr>
          <p:cNvSpPr>
            <a:spLocks noGrp="1"/>
          </p:cNvSpPr>
          <p:nvPr>
            <p:ph type="title"/>
          </p:nvPr>
        </p:nvSpPr>
        <p:spPr>
          <a:xfrm>
            <a:off x="1797570" y="0"/>
            <a:ext cx="7713688" cy="624226"/>
          </a:xfrm>
        </p:spPr>
        <p:txBody>
          <a:bodyPr/>
          <a:lstStyle/>
          <a:p>
            <a:pPr algn="ctr"/>
            <a:r>
              <a:rPr lang="en-US" sz="2800" b="1" i="1" dirty="0">
                <a:solidFill>
                  <a:schemeClr val="accent1">
                    <a:lumMod val="75000"/>
                  </a:schemeClr>
                </a:solidFill>
                <a:latin typeface="Calibri" panose="020F0502020204030204" pitchFamily="34" charset="0"/>
                <a:cs typeface="Calibri" panose="020F0502020204030204" pitchFamily="34" charset="0"/>
              </a:rPr>
              <a:t>Multi-chip data merging</a:t>
            </a:r>
            <a:endParaRPr lang="en-GB" b="1" dirty="0"/>
          </a:p>
        </p:txBody>
      </p:sp>
      <p:sp>
        <p:nvSpPr>
          <p:cNvPr id="4" name="Footer Placeholder 3">
            <a:extLst>
              <a:ext uri="{FF2B5EF4-FFF2-40B4-BE49-F238E27FC236}">
                <a16:creationId xmlns:a16="http://schemas.microsoft.com/office/drawing/2014/main" id="{D25D83CF-F6D3-3364-389A-D44FEE613FE2}"/>
              </a:ext>
            </a:extLst>
          </p:cNvPr>
          <p:cNvSpPr>
            <a:spLocks noGrp="1"/>
          </p:cNvSpPr>
          <p:nvPr>
            <p:ph type="ftr" sz="quarter" idx="11"/>
          </p:nvPr>
        </p:nvSpPr>
        <p:spPr>
          <a:xfrm>
            <a:off x="0" y="6492874"/>
            <a:ext cx="8153400" cy="365125"/>
          </a:xfrm>
        </p:spPr>
        <p:txBody>
          <a:bodyPr/>
          <a:lstStyle/>
          <a:p>
            <a:pPr algn="l"/>
            <a:r>
              <a:rPr lang="en-GB" dirty="0"/>
              <a:t>PSD13, Oxford Sept. 3-8, 2023                             </a:t>
            </a:r>
            <a:r>
              <a:rPr lang="en-GB" dirty="0" err="1"/>
              <a:t>F.Loddo</a:t>
            </a:r>
            <a:r>
              <a:rPr lang="en-GB" dirty="0"/>
              <a:t> INFN-Bari</a:t>
            </a:r>
          </a:p>
        </p:txBody>
      </p:sp>
      <p:sp>
        <p:nvSpPr>
          <p:cNvPr id="5" name="Slide Number Placeholder 4">
            <a:extLst>
              <a:ext uri="{FF2B5EF4-FFF2-40B4-BE49-F238E27FC236}">
                <a16:creationId xmlns:a16="http://schemas.microsoft.com/office/drawing/2014/main" id="{39441B85-B362-BC8F-3760-7B717B0655D1}"/>
              </a:ext>
            </a:extLst>
          </p:cNvPr>
          <p:cNvSpPr>
            <a:spLocks noGrp="1"/>
          </p:cNvSpPr>
          <p:nvPr>
            <p:ph type="sldNum" sz="quarter" idx="12"/>
          </p:nvPr>
        </p:nvSpPr>
        <p:spPr>
          <a:xfrm>
            <a:off x="9448800" y="6492875"/>
            <a:ext cx="2743200" cy="365125"/>
          </a:xfrm>
        </p:spPr>
        <p:txBody>
          <a:bodyPr/>
          <a:lstStyle/>
          <a:p>
            <a:fld id="{17C1D577-B16F-47D8-AA3E-456F66A1EA45}" type="slidenum">
              <a:rPr lang="en-GB" smtClean="0"/>
              <a:t>7</a:t>
            </a:fld>
            <a:endParaRPr lang="en-GB" dirty="0"/>
          </a:p>
        </p:txBody>
      </p:sp>
      <p:grpSp>
        <p:nvGrpSpPr>
          <p:cNvPr id="85" name="Group 84">
            <a:extLst>
              <a:ext uri="{FF2B5EF4-FFF2-40B4-BE49-F238E27FC236}">
                <a16:creationId xmlns:a16="http://schemas.microsoft.com/office/drawing/2014/main" id="{3479AFBE-0BB2-CC18-0359-FA45A7517F8C}"/>
              </a:ext>
            </a:extLst>
          </p:cNvPr>
          <p:cNvGrpSpPr/>
          <p:nvPr/>
        </p:nvGrpSpPr>
        <p:grpSpPr>
          <a:xfrm>
            <a:off x="7857416" y="543595"/>
            <a:ext cx="4135416" cy="1495581"/>
            <a:chOff x="7857416" y="543595"/>
            <a:chExt cx="4135416" cy="1495581"/>
          </a:xfrm>
        </p:grpSpPr>
        <p:sp>
          <p:nvSpPr>
            <p:cNvPr id="6" name="Rounded Rectangle 109">
              <a:extLst>
                <a:ext uri="{FF2B5EF4-FFF2-40B4-BE49-F238E27FC236}">
                  <a16:creationId xmlns:a16="http://schemas.microsoft.com/office/drawing/2014/main" id="{2D337DCF-2FEF-82F3-9196-0102B9787708}"/>
                </a:ext>
              </a:extLst>
            </p:cNvPr>
            <p:cNvSpPr/>
            <p:nvPr/>
          </p:nvSpPr>
          <p:spPr>
            <a:xfrm>
              <a:off x="7919683" y="543596"/>
              <a:ext cx="4073149" cy="1495580"/>
            </a:xfrm>
            <a:prstGeom prst="roundRect">
              <a:avLst>
                <a:gd name="adj" fmla="val 8173"/>
              </a:avLst>
            </a:prstGeom>
            <a:solidFill>
              <a:srgbClr val="E3F2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p>
          </p:txBody>
        </p:sp>
        <p:sp>
          <p:nvSpPr>
            <p:cNvPr id="7" name="Google Shape;227;p18">
              <a:extLst>
                <a:ext uri="{FF2B5EF4-FFF2-40B4-BE49-F238E27FC236}">
                  <a16:creationId xmlns:a16="http://schemas.microsoft.com/office/drawing/2014/main" id="{87CADC79-21E2-38FC-8990-51B174523C7E}"/>
                </a:ext>
              </a:extLst>
            </p:cNvPr>
            <p:cNvSpPr txBox="1"/>
            <p:nvPr/>
          </p:nvSpPr>
          <p:spPr>
            <a:xfrm>
              <a:off x="11007909" y="932289"/>
              <a:ext cx="914400" cy="609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ea typeface="Nunito"/>
                  <a:cs typeface="Nunito"/>
                  <a:sym typeface="Nunito"/>
                </a:rPr>
                <a:t>1.28 Gbit/s</a:t>
              </a:r>
              <a:endParaRPr sz="1200" b="1" dirty="0">
                <a:ea typeface="Nunito"/>
                <a:cs typeface="Nunito"/>
                <a:sym typeface="Nunito"/>
              </a:endParaRPr>
            </a:p>
            <a:p>
              <a:pPr marL="0" lvl="0" indent="0" algn="ctr" rtl="0">
                <a:spcBef>
                  <a:spcPts val="0"/>
                </a:spcBef>
                <a:spcAft>
                  <a:spcPts val="0"/>
                </a:spcAft>
                <a:buNone/>
              </a:pPr>
              <a:r>
                <a:rPr lang="en" sz="1200" b="1" dirty="0">
                  <a:ea typeface="Nunito"/>
                  <a:cs typeface="Nunito"/>
                  <a:sym typeface="Nunito"/>
                </a:rPr>
                <a:t> Aurora  output</a:t>
              </a:r>
              <a:endParaRPr sz="1200" b="1" dirty="0">
                <a:ea typeface="Nunito"/>
                <a:cs typeface="Nunito"/>
                <a:sym typeface="Nunito"/>
              </a:endParaRPr>
            </a:p>
          </p:txBody>
        </p:sp>
        <p:sp>
          <p:nvSpPr>
            <p:cNvPr id="8" name="Google Shape;237;p18">
              <a:extLst>
                <a:ext uri="{FF2B5EF4-FFF2-40B4-BE49-F238E27FC236}">
                  <a16:creationId xmlns:a16="http://schemas.microsoft.com/office/drawing/2014/main" id="{B541A44B-3E38-6569-6081-835FCB22C078}"/>
                </a:ext>
              </a:extLst>
            </p:cNvPr>
            <p:cNvSpPr/>
            <p:nvPr/>
          </p:nvSpPr>
          <p:spPr>
            <a:xfrm>
              <a:off x="8573993" y="932289"/>
              <a:ext cx="838200" cy="914400"/>
            </a:xfrm>
            <a:prstGeom prst="rect">
              <a:avLst/>
            </a:prstGeom>
            <a:solidFill>
              <a:srgbClr val="A8D7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b="1">
                <a:ea typeface="Nunito"/>
                <a:cs typeface="Nunito"/>
                <a:sym typeface="Nunito"/>
              </a:endParaRPr>
            </a:p>
          </p:txBody>
        </p:sp>
        <p:sp>
          <p:nvSpPr>
            <p:cNvPr id="9" name="Google Shape;238;p18">
              <a:extLst>
                <a:ext uri="{FF2B5EF4-FFF2-40B4-BE49-F238E27FC236}">
                  <a16:creationId xmlns:a16="http://schemas.microsoft.com/office/drawing/2014/main" id="{5EF67F8B-082E-83F2-14E6-52743E39421F}"/>
                </a:ext>
              </a:extLst>
            </p:cNvPr>
            <p:cNvSpPr txBox="1"/>
            <p:nvPr/>
          </p:nvSpPr>
          <p:spPr>
            <a:xfrm>
              <a:off x="8573993" y="1557789"/>
              <a:ext cx="838200" cy="288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b="1">
                  <a:ea typeface="Nunito"/>
                  <a:cs typeface="Nunito"/>
                  <a:sym typeface="Nunito"/>
                </a:rPr>
                <a:t>FE#1</a:t>
              </a:r>
              <a:endParaRPr b="1">
                <a:ea typeface="Nunito"/>
                <a:cs typeface="Nunito"/>
                <a:sym typeface="Nunito"/>
              </a:endParaRPr>
            </a:p>
          </p:txBody>
        </p:sp>
        <p:sp>
          <p:nvSpPr>
            <p:cNvPr id="10" name="Google Shape;239;p18">
              <a:extLst>
                <a:ext uri="{FF2B5EF4-FFF2-40B4-BE49-F238E27FC236}">
                  <a16:creationId xmlns:a16="http://schemas.microsoft.com/office/drawing/2014/main" id="{F0A7652C-33D2-2F92-59A7-5815A67CC2EA}"/>
                </a:ext>
              </a:extLst>
            </p:cNvPr>
            <p:cNvSpPr txBox="1"/>
            <p:nvPr/>
          </p:nvSpPr>
          <p:spPr>
            <a:xfrm>
              <a:off x="8497793" y="932289"/>
              <a:ext cx="990600" cy="190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ea typeface="Nunito"/>
                  <a:cs typeface="Nunito"/>
                  <a:sym typeface="Nunito"/>
                </a:rPr>
                <a:t>Secondary</a:t>
              </a:r>
              <a:endParaRPr sz="1000" b="1" dirty="0">
                <a:ea typeface="Nunito"/>
                <a:cs typeface="Nunito"/>
                <a:sym typeface="Nunito"/>
              </a:endParaRPr>
            </a:p>
          </p:txBody>
        </p:sp>
        <p:cxnSp>
          <p:nvCxnSpPr>
            <p:cNvPr id="11" name="Google Shape;240;p18">
              <a:extLst>
                <a:ext uri="{FF2B5EF4-FFF2-40B4-BE49-F238E27FC236}">
                  <a16:creationId xmlns:a16="http://schemas.microsoft.com/office/drawing/2014/main" id="{0C34BB43-3D5B-654D-C4D3-DCBCD146C536}"/>
                </a:ext>
              </a:extLst>
            </p:cNvPr>
            <p:cNvCxnSpPr/>
            <p:nvPr/>
          </p:nvCxnSpPr>
          <p:spPr>
            <a:xfrm>
              <a:off x="8269193" y="1694289"/>
              <a:ext cx="304800" cy="0"/>
            </a:xfrm>
            <a:prstGeom prst="straightConnector1">
              <a:avLst/>
            </a:prstGeom>
            <a:noFill/>
            <a:ln w="19050" cap="flat" cmpd="sng">
              <a:solidFill>
                <a:srgbClr val="FF0000"/>
              </a:solidFill>
              <a:prstDash val="solid"/>
              <a:round/>
              <a:headEnd type="none" w="med" len="med"/>
              <a:tailEnd type="triangle" w="med" len="med"/>
            </a:ln>
          </p:spPr>
        </p:cxnSp>
        <p:sp>
          <p:nvSpPr>
            <p:cNvPr id="12" name="Google Shape;241;p18">
              <a:extLst>
                <a:ext uri="{FF2B5EF4-FFF2-40B4-BE49-F238E27FC236}">
                  <a16:creationId xmlns:a16="http://schemas.microsoft.com/office/drawing/2014/main" id="{89A0EC65-5822-7AA2-269A-07C55EE998E5}"/>
                </a:ext>
              </a:extLst>
            </p:cNvPr>
            <p:cNvSpPr/>
            <p:nvPr/>
          </p:nvSpPr>
          <p:spPr>
            <a:xfrm>
              <a:off x="10174193" y="932289"/>
              <a:ext cx="838200" cy="914400"/>
            </a:xfrm>
            <a:prstGeom prst="rect">
              <a:avLst/>
            </a:prstGeom>
            <a:solidFill>
              <a:srgbClr val="A8D7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b="1">
                <a:ea typeface="Nunito"/>
                <a:cs typeface="Nunito"/>
                <a:sym typeface="Nunito"/>
              </a:endParaRPr>
            </a:p>
          </p:txBody>
        </p:sp>
        <p:sp>
          <p:nvSpPr>
            <p:cNvPr id="13" name="Google Shape;242;p18">
              <a:extLst>
                <a:ext uri="{FF2B5EF4-FFF2-40B4-BE49-F238E27FC236}">
                  <a16:creationId xmlns:a16="http://schemas.microsoft.com/office/drawing/2014/main" id="{62757F2D-7A46-D721-373B-C1D17FCD6091}"/>
                </a:ext>
              </a:extLst>
            </p:cNvPr>
            <p:cNvSpPr txBox="1"/>
            <p:nvPr/>
          </p:nvSpPr>
          <p:spPr>
            <a:xfrm>
              <a:off x="10174193" y="1557789"/>
              <a:ext cx="838200" cy="288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b="1">
                  <a:ea typeface="Nunito"/>
                  <a:cs typeface="Nunito"/>
                  <a:sym typeface="Nunito"/>
                </a:rPr>
                <a:t>FE#2</a:t>
              </a:r>
              <a:endParaRPr b="1">
                <a:ea typeface="Nunito"/>
                <a:cs typeface="Nunito"/>
                <a:sym typeface="Nunito"/>
              </a:endParaRPr>
            </a:p>
          </p:txBody>
        </p:sp>
        <p:sp>
          <p:nvSpPr>
            <p:cNvPr id="14" name="Google Shape;243;p18">
              <a:extLst>
                <a:ext uri="{FF2B5EF4-FFF2-40B4-BE49-F238E27FC236}">
                  <a16:creationId xmlns:a16="http://schemas.microsoft.com/office/drawing/2014/main" id="{0999EA9B-9717-E139-A6F9-A88063C3F624}"/>
                </a:ext>
              </a:extLst>
            </p:cNvPr>
            <p:cNvSpPr txBox="1"/>
            <p:nvPr/>
          </p:nvSpPr>
          <p:spPr>
            <a:xfrm>
              <a:off x="10097993" y="932289"/>
              <a:ext cx="990600" cy="190200"/>
            </a:xfrm>
            <a:prstGeom prst="rect">
              <a:avLst/>
            </a:prstGeom>
            <a:noFill/>
            <a:ln>
              <a:noFill/>
            </a:ln>
          </p:spPr>
          <p:txBody>
            <a:bodyPr spcFirstLastPara="1" wrap="square" lIns="91425" tIns="91425" rIns="91425" bIns="91425" anchor="ctr" anchorCtr="0">
              <a:noAutofit/>
            </a:bodyPr>
            <a:lstStyle/>
            <a:p>
              <a:pPr algn="ctr"/>
              <a:r>
                <a:rPr lang="en-GB" sz="1400" b="1" dirty="0">
                  <a:ea typeface="Nunito"/>
                  <a:cs typeface="Nunito"/>
                  <a:sym typeface="Nunito"/>
                </a:rPr>
                <a:t>Primary</a:t>
              </a:r>
              <a:endParaRPr lang="en-GB" sz="800" b="1" dirty="0">
                <a:ea typeface="Nunito"/>
                <a:cs typeface="Nunito"/>
                <a:sym typeface="Nunito"/>
              </a:endParaRPr>
            </a:p>
          </p:txBody>
        </p:sp>
        <p:cxnSp>
          <p:nvCxnSpPr>
            <p:cNvPr id="15" name="Google Shape;244;p18">
              <a:extLst>
                <a:ext uri="{FF2B5EF4-FFF2-40B4-BE49-F238E27FC236}">
                  <a16:creationId xmlns:a16="http://schemas.microsoft.com/office/drawing/2014/main" id="{D2C02CD4-DD36-D103-3210-BA8F92F54571}"/>
                </a:ext>
              </a:extLst>
            </p:cNvPr>
            <p:cNvCxnSpPr/>
            <p:nvPr/>
          </p:nvCxnSpPr>
          <p:spPr>
            <a:xfrm>
              <a:off x="9869393" y="1694289"/>
              <a:ext cx="304800" cy="0"/>
            </a:xfrm>
            <a:prstGeom prst="straightConnector1">
              <a:avLst/>
            </a:prstGeom>
            <a:noFill/>
            <a:ln w="19050" cap="flat" cmpd="sng">
              <a:solidFill>
                <a:srgbClr val="FF0000"/>
              </a:solidFill>
              <a:prstDash val="solid"/>
              <a:round/>
              <a:headEnd type="none" w="med" len="med"/>
              <a:tailEnd type="triangle" w="med" len="med"/>
            </a:ln>
          </p:spPr>
        </p:cxnSp>
        <p:cxnSp>
          <p:nvCxnSpPr>
            <p:cNvPr id="16" name="Google Shape;245;p18">
              <a:extLst>
                <a:ext uri="{FF2B5EF4-FFF2-40B4-BE49-F238E27FC236}">
                  <a16:creationId xmlns:a16="http://schemas.microsoft.com/office/drawing/2014/main" id="{551D1B56-FF62-ECC0-81DB-15083D484DB0}"/>
                </a:ext>
              </a:extLst>
            </p:cNvPr>
            <p:cNvCxnSpPr/>
            <p:nvPr/>
          </p:nvCxnSpPr>
          <p:spPr>
            <a:xfrm>
              <a:off x="11012393" y="1541889"/>
              <a:ext cx="838200" cy="0"/>
            </a:xfrm>
            <a:prstGeom prst="straightConnector1">
              <a:avLst/>
            </a:prstGeom>
            <a:noFill/>
            <a:ln w="19050" cap="flat" cmpd="sng">
              <a:solidFill>
                <a:srgbClr val="0000FF"/>
              </a:solidFill>
              <a:prstDash val="solid"/>
              <a:round/>
              <a:headEnd type="none" w="med" len="med"/>
              <a:tailEnd type="triangle" w="med" len="med"/>
            </a:ln>
          </p:spPr>
        </p:cxnSp>
        <p:cxnSp>
          <p:nvCxnSpPr>
            <p:cNvPr id="17" name="Google Shape;246;p18">
              <a:extLst>
                <a:ext uri="{FF2B5EF4-FFF2-40B4-BE49-F238E27FC236}">
                  <a16:creationId xmlns:a16="http://schemas.microsoft.com/office/drawing/2014/main" id="{D211CC1B-C79D-AEDB-5C18-004DFD08B16F}"/>
                </a:ext>
              </a:extLst>
            </p:cNvPr>
            <p:cNvCxnSpPr>
              <a:cxnSpLocks/>
            </p:cNvCxnSpPr>
            <p:nvPr/>
          </p:nvCxnSpPr>
          <p:spPr>
            <a:xfrm>
              <a:off x="9412193" y="1137697"/>
              <a:ext cx="762000" cy="0"/>
            </a:xfrm>
            <a:prstGeom prst="straightConnector1">
              <a:avLst/>
            </a:prstGeom>
            <a:noFill/>
            <a:ln w="19050" cap="flat" cmpd="sng">
              <a:solidFill>
                <a:srgbClr val="FF00FF"/>
              </a:solidFill>
              <a:prstDash val="solid"/>
              <a:round/>
              <a:headEnd type="none" w="med" len="med"/>
              <a:tailEnd type="triangle" w="med" len="med"/>
            </a:ln>
          </p:spPr>
        </p:cxnSp>
        <p:sp>
          <p:nvSpPr>
            <p:cNvPr id="18" name="Google Shape;248;p18">
              <a:extLst>
                <a:ext uri="{FF2B5EF4-FFF2-40B4-BE49-F238E27FC236}">
                  <a16:creationId xmlns:a16="http://schemas.microsoft.com/office/drawing/2014/main" id="{4F590CF2-E80E-33B7-4CE7-945D8A53D7EC}"/>
                </a:ext>
              </a:extLst>
            </p:cNvPr>
            <p:cNvSpPr txBox="1"/>
            <p:nvPr/>
          </p:nvSpPr>
          <p:spPr>
            <a:xfrm>
              <a:off x="9422129" y="795117"/>
              <a:ext cx="762000" cy="342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000" b="1" dirty="0">
                  <a:ea typeface="Nunito"/>
                  <a:cs typeface="Nunito"/>
                  <a:sym typeface="Nunito"/>
                </a:rPr>
                <a:t>320 Mb/s Aurora x 2</a:t>
              </a:r>
              <a:endParaRPr sz="1000" b="1" dirty="0">
                <a:ea typeface="Nunito"/>
                <a:cs typeface="Nunito"/>
                <a:sym typeface="Nunito"/>
              </a:endParaRPr>
            </a:p>
          </p:txBody>
        </p:sp>
        <p:cxnSp>
          <p:nvCxnSpPr>
            <p:cNvPr id="19" name="Google Shape;253;p18">
              <a:extLst>
                <a:ext uri="{FF2B5EF4-FFF2-40B4-BE49-F238E27FC236}">
                  <a16:creationId xmlns:a16="http://schemas.microsoft.com/office/drawing/2014/main" id="{598F7BB5-FF98-E2D2-2203-776A97B69CFE}"/>
                </a:ext>
              </a:extLst>
            </p:cNvPr>
            <p:cNvCxnSpPr>
              <a:cxnSpLocks/>
            </p:cNvCxnSpPr>
            <p:nvPr/>
          </p:nvCxnSpPr>
          <p:spPr>
            <a:xfrm>
              <a:off x="9412193" y="1237089"/>
              <a:ext cx="762000" cy="0"/>
            </a:xfrm>
            <a:prstGeom prst="straightConnector1">
              <a:avLst/>
            </a:prstGeom>
            <a:noFill/>
            <a:ln w="19050" cap="flat" cmpd="sng">
              <a:solidFill>
                <a:srgbClr val="FF00FF"/>
              </a:solidFill>
              <a:prstDash val="solid"/>
              <a:round/>
              <a:headEnd type="none" w="med" len="med"/>
              <a:tailEnd type="triangle" w="med" len="med"/>
            </a:ln>
          </p:spPr>
        </p:cxnSp>
        <p:sp>
          <p:nvSpPr>
            <p:cNvPr id="20" name="Google Shape;252;p18">
              <a:extLst>
                <a:ext uri="{FF2B5EF4-FFF2-40B4-BE49-F238E27FC236}">
                  <a16:creationId xmlns:a16="http://schemas.microsoft.com/office/drawing/2014/main" id="{300BE867-50BC-3354-6BEF-9A87A29597DE}"/>
                </a:ext>
              </a:extLst>
            </p:cNvPr>
            <p:cNvSpPr txBox="1"/>
            <p:nvPr/>
          </p:nvSpPr>
          <p:spPr>
            <a:xfrm>
              <a:off x="9449574" y="1783834"/>
              <a:ext cx="727110" cy="190200"/>
            </a:xfrm>
            <a:prstGeom prst="rect">
              <a:avLst/>
            </a:prstGeom>
            <a:noFill/>
            <a:ln>
              <a:noFill/>
            </a:ln>
          </p:spPr>
          <p:txBody>
            <a:bodyPr spcFirstLastPara="1" wrap="square" lIns="91425" tIns="91425" rIns="91425" bIns="91425" anchor="ctr" anchorCtr="0">
              <a:noAutofit/>
            </a:bodyPr>
            <a:lstStyle/>
            <a:p>
              <a:pPr marL="0" lvl="0" indent="0" algn="ctr" rtl="0">
                <a:lnSpc>
                  <a:spcPct val="80000"/>
                </a:lnSpc>
                <a:spcBef>
                  <a:spcPts val="0"/>
                </a:spcBef>
                <a:spcAft>
                  <a:spcPts val="0"/>
                </a:spcAft>
                <a:buNone/>
              </a:pPr>
              <a:r>
                <a:rPr lang="en" sz="1200" b="1" dirty="0">
                  <a:ea typeface="Nunito"/>
                  <a:cs typeface="Nunito"/>
                  <a:sym typeface="Nunito"/>
                </a:rPr>
                <a:t>Control </a:t>
              </a:r>
            </a:p>
            <a:p>
              <a:pPr marL="0" lvl="0" indent="0" algn="ctr" rtl="0">
                <a:lnSpc>
                  <a:spcPct val="80000"/>
                </a:lnSpc>
                <a:spcBef>
                  <a:spcPts val="0"/>
                </a:spcBef>
                <a:spcAft>
                  <a:spcPts val="0"/>
                </a:spcAft>
                <a:buNone/>
              </a:pPr>
              <a:r>
                <a:rPr lang="en" sz="1200" b="1" dirty="0">
                  <a:ea typeface="Nunito"/>
                  <a:cs typeface="Nunito"/>
                  <a:sym typeface="Nunito"/>
                </a:rPr>
                <a:t>Link</a:t>
              </a:r>
              <a:endParaRPr sz="1200" b="1" dirty="0">
                <a:ea typeface="Nunito"/>
                <a:cs typeface="Nunito"/>
                <a:sym typeface="Nunito"/>
              </a:endParaRPr>
            </a:p>
          </p:txBody>
        </p:sp>
        <p:sp>
          <p:nvSpPr>
            <p:cNvPr id="21" name="Google Shape;252;p18">
              <a:extLst>
                <a:ext uri="{FF2B5EF4-FFF2-40B4-BE49-F238E27FC236}">
                  <a16:creationId xmlns:a16="http://schemas.microsoft.com/office/drawing/2014/main" id="{9287CA86-3AE8-B2E4-62BB-85B7C866ACBD}"/>
                </a:ext>
              </a:extLst>
            </p:cNvPr>
            <p:cNvSpPr txBox="1"/>
            <p:nvPr/>
          </p:nvSpPr>
          <p:spPr>
            <a:xfrm>
              <a:off x="7864614" y="1783834"/>
              <a:ext cx="727110" cy="190200"/>
            </a:xfrm>
            <a:prstGeom prst="rect">
              <a:avLst/>
            </a:prstGeom>
            <a:noFill/>
            <a:ln>
              <a:noFill/>
            </a:ln>
          </p:spPr>
          <p:txBody>
            <a:bodyPr spcFirstLastPara="1" wrap="square" lIns="91425" tIns="91425" rIns="91425" bIns="91425" anchor="ctr" anchorCtr="0">
              <a:noAutofit/>
            </a:bodyPr>
            <a:lstStyle/>
            <a:p>
              <a:pPr marL="0" lvl="0" indent="0" algn="ctr" rtl="0">
                <a:lnSpc>
                  <a:spcPct val="80000"/>
                </a:lnSpc>
                <a:spcBef>
                  <a:spcPts val="0"/>
                </a:spcBef>
                <a:spcAft>
                  <a:spcPts val="0"/>
                </a:spcAft>
                <a:buNone/>
              </a:pPr>
              <a:r>
                <a:rPr lang="en" sz="1200" b="1" dirty="0">
                  <a:ea typeface="Nunito"/>
                  <a:cs typeface="Nunito"/>
                  <a:sym typeface="Nunito"/>
                </a:rPr>
                <a:t>Control </a:t>
              </a:r>
            </a:p>
            <a:p>
              <a:pPr marL="0" lvl="0" indent="0" algn="ctr" rtl="0">
                <a:lnSpc>
                  <a:spcPct val="80000"/>
                </a:lnSpc>
                <a:spcBef>
                  <a:spcPts val="0"/>
                </a:spcBef>
                <a:spcAft>
                  <a:spcPts val="0"/>
                </a:spcAft>
                <a:buNone/>
              </a:pPr>
              <a:r>
                <a:rPr lang="en" sz="1200" b="1" dirty="0">
                  <a:ea typeface="Nunito"/>
                  <a:cs typeface="Nunito"/>
                  <a:sym typeface="Nunito"/>
                </a:rPr>
                <a:t>Link</a:t>
              </a:r>
              <a:endParaRPr sz="1200" b="1" dirty="0">
                <a:ea typeface="Nunito"/>
                <a:cs typeface="Nunito"/>
                <a:sym typeface="Nunito"/>
              </a:endParaRPr>
            </a:p>
          </p:txBody>
        </p:sp>
        <p:sp>
          <p:nvSpPr>
            <p:cNvPr id="22" name="Google Shape;257;p18">
              <a:extLst>
                <a:ext uri="{FF2B5EF4-FFF2-40B4-BE49-F238E27FC236}">
                  <a16:creationId xmlns:a16="http://schemas.microsoft.com/office/drawing/2014/main" id="{B643D19B-7761-9C05-7B2D-6F6A345C6954}"/>
                </a:ext>
              </a:extLst>
            </p:cNvPr>
            <p:cNvSpPr txBox="1"/>
            <p:nvPr/>
          </p:nvSpPr>
          <p:spPr>
            <a:xfrm>
              <a:off x="7857416" y="543595"/>
              <a:ext cx="2664900" cy="276999"/>
            </a:xfrm>
            <a:prstGeom prst="rect">
              <a:avLst/>
            </a:prstGeom>
            <a:noFill/>
            <a:ln>
              <a:noFill/>
            </a:ln>
          </p:spPr>
          <p:txBody>
            <a:bodyPr spcFirstLastPara="1" wrap="square" lIns="91425" tIns="0" rIns="91425" bIns="0" anchor="ctr" anchorCtr="0">
              <a:spAutoFit/>
            </a:bodyPr>
            <a:lstStyle/>
            <a:p>
              <a:pPr marL="0" lvl="0" indent="0" rtl="0">
                <a:spcBef>
                  <a:spcPts val="0"/>
                </a:spcBef>
                <a:spcAft>
                  <a:spcPts val="0"/>
                </a:spcAft>
                <a:buNone/>
              </a:pPr>
              <a:r>
                <a:rPr lang="en" b="1" dirty="0">
                  <a:solidFill>
                    <a:srgbClr val="0432FF"/>
                  </a:solidFill>
                  <a:ea typeface="Nunito"/>
                  <a:cs typeface="Nunito"/>
                  <a:sym typeface="Nunito"/>
                </a:rPr>
                <a:t>2 → 1 Data Merging</a:t>
              </a:r>
              <a:endParaRPr b="1" dirty="0">
                <a:solidFill>
                  <a:srgbClr val="0432FF"/>
                </a:solidFill>
                <a:ea typeface="Nunito"/>
                <a:cs typeface="Nunito"/>
                <a:sym typeface="Nunito"/>
              </a:endParaRPr>
            </a:p>
          </p:txBody>
        </p:sp>
      </p:grpSp>
      <p:grpSp>
        <p:nvGrpSpPr>
          <p:cNvPr id="84" name="Group 83">
            <a:extLst>
              <a:ext uri="{FF2B5EF4-FFF2-40B4-BE49-F238E27FC236}">
                <a16:creationId xmlns:a16="http://schemas.microsoft.com/office/drawing/2014/main" id="{2F3C47AA-A411-61E9-0E9F-0FD6D795C235}"/>
              </a:ext>
            </a:extLst>
          </p:cNvPr>
          <p:cNvGrpSpPr/>
          <p:nvPr/>
        </p:nvGrpSpPr>
        <p:grpSpPr>
          <a:xfrm>
            <a:off x="4800129" y="544745"/>
            <a:ext cx="2741677" cy="1494430"/>
            <a:chOff x="4800129" y="544745"/>
            <a:chExt cx="2741677" cy="1494430"/>
          </a:xfrm>
        </p:grpSpPr>
        <p:sp>
          <p:nvSpPr>
            <p:cNvPr id="24" name="Rounded Rectangle 108">
              <a:extLst>
                <a:ext uri="{FF2B5EF4-FFF2-40B4-BE49-F238E27FC236}">
                  <a16:creationId xmlns:a16="http://schemas.microsoft.com/office/drawing/2014/main" id="{7AA6E7B6-0245-0DEA-E6E3-3D4E9EF154D5}"/>
                </a:ext>
              </a:extLst>
            </p:cNvPr>
            <p:cNvSpPr/>
            <p:nvPr/>
          </p:nvSpPr>
          <p:spPr>
            <a:xfrm>
              <a:off x="4800130" y="570136"/>
              <a:ext cx="2686606" cy="1469039"/>
            </a:xfrm>
            <a:prstGeom prst="roundRect">
              <a:avLst>
                <a:gd name="adj" fmla="val 8173"/>
              </a:avLst>
            </a:prstGeom>
            <a:solidFill>
              <a:srgbClr val="E3F2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p>
          </p:txBody>
        </p:sp>
        <p:sp>
          <p:nvSpPr>
            <p:cNvPr id="25" name="Google Shape;228;p18">
              <a:extLst>
                <a:ext uri="{FF2B5EF4-FFF2-40B4-BE49-F238E27FC236}">
                  <a16:creationId xmlns:a16="http://schemas.microsoft.com/office/drawing/2014/main" id="{61AC76D8-E59D-0192-8053-6FC78FCEB0A3}"/>
                </a:ext>
              </a:extLst>
            </p:cNvPr>
            <p:cNvSpPr/>
            <p:nvPr/>
          </p:nvSpPr>
          <p:spPr>
            <a:xfrm>
              <a:off x="5501888" y="932289"/>
              <a:ext cx="838200" cy="914400"/>
            </a:xfrm>
            <a:prstGeom prst="rect">
              <a:avLst/>
            </a:prstGeom>
            <a:solidFill>
              <a:srgbClr val="A8D7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b="1">
                <a:ea typeface="Nunito"/>
                <a:cs typeface="Nunito"/>
                <a:sym typeface="Nunito"/>
              </a:endParaRPr>
            </a:p>
          </p:txBody>
        </p:sp>
        <p:sp>
          <p:nvSpPr>
            <p:cNvPr id="26" name="Google Shape;229;p18">
              <a:extLst>
                <a:ext uri="{FF2B5EF4-FFF2-40B4-BE49-F238E27FC236}">
                  <a16:creationId xmlns:a16="http://schemas.microsoft.com/office/drawing/2014/main" id="{5E1FBF3E-D18F-EB45-BC34-3053B5251F54}"/>
                </a:ext>
              </a:extLst>
            </p:cNvPr>
            <p:cNvSpPr txBox="1"/>
            <p:nvPr/>
          </p:nvSpPr>
          <p:spPr>
            <a:xfrm>
              <a:off x="5501888" y="1557789"/>
              <a:ext cx="838200" cy="288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b="1">
                  <a:ea typeface="Nunito"/>
                  <a:cs typeface="Nunito"/>
                  <a:sym typeface="Nunito"/>
                </a:rPr>
                <a:t>FE</a:t>
              </a:r>
              <a:endParaRPr b="1">
                <a:ea typeface="Nunito"/>
                <a:cs typeface="Nunito"/>
                <a:sym typeface="Nunito"/>
              </a:endParaRPr>
            </a:p>
          </p:txBody>
        </p:sp>
        <p:cxnSp>
          <p:nvCxnSpPr>
            <p:cNvPr id="27" name="Google Shape;230;p18">
              <a:extLst>
                <a:ext uri="{FF2B5EF4-FFF2-40B4-BE49-F238E27FC236}">
                  <a16:creationId xmlns:a16="http://schemas.microsoft.com/office/drawing/2014/main" id="{00C1D281-B3A6-3ABA-EF87-598DA9035A55}"/>
                </a:ext>
              </a:extLst>
            </p:cNvPr>
            <p:cNvCxnSpPr/>
            <p:nvPr/>
          </p:nvCxnSpPr>
          <p:spPr>
            <a:xfrm>
              <a:off x="6340088" y="1237089"/>
              <a:ext cx="304800" cy="0"/>
            </a:xfrm>
            <a:prstGeom prst="straightConnector1">
              <a:avLst/>
            </a:prstGeom>
            <a:noFill/>
            <a:ln w="19050" cap="flat" cmpd="sng">
              <a:solidFill>
                <a:srgbClr val="0000FF"/>
              </a:solidFill>
              <a:prstDash val="solid"/>
              <a:round/>
              <a:headEnd type="none" w="med" len="med"/>
              <a:tailEnd type="triangle" w="med" len="med"/>
            </a:ln>
          </p:spPr>
        </p:cxnSp>
        <p:cxnSp>
          <p:nvCxnSpPr>
            <p:cNvPr id="28" name="Google Shape;231;p18">
              <a:extLst>
                <a:ext uri="{FF2B5EF4-FFF2-40B4-BE49-F238E27FC236}">
                  <a16:creationId xmlns:a16="http://schemas.microsoft.com/office/drawing/2014/main" id="{DB5C3B00-A5BE-C0A4-ECE0-FDFF057945B8}"/>
                </a:ext>
              </a:extLst>
            </p:cNvPr>
            <p:cNvCxnSpPr/>
            <p:nvPr/>
          </p:nvCxnSpPr>
          <p:spPr>
            <a:xfrm>
              <a:off x="6340088" y="1084689"/>
              <a:ext cx="304800" cy="0"/>
            </a:xfrm>
            <a:prstGeom prst="straightConnector1">
              <a:avLst/>
            </a:prstGeom>
            <a:noFill/>
            <a:ln w="19050" cap="flat" cmpd="sng">
              <a:solidFill>
                <a:srgbClr val="0000FF"/>
              </a:solidFill>
              <a:prstDash val="solid"/>
              <a:round/>
              <a:headEnd type="none" w="med" len="med"/>
              <a:tailEnd type="triangle" w="med" len="med"/>
            </a:ln>
          </p:spPr>
        </p:cxnSp>
        <p:cxnSp>
          <p:nvCxnSpPr>
            <p:cNvPr id="29" name="Google Shape;232;p18">
              <a:extLst>
                <a:ext uri="{FF2B5EF4-FFF2-40B4-BE49-F238E27FC236}">
                  <a16:creationId xmlns:a16="http://schemas.microsoft.com/office/drawing/2014/main" id="{72A6F57D-D131-5A0C-C71E-18AD45776C78}"/>
                </a:ext>
              </a:extLst>
            </p:cNvPr>
            <p:cNvCxnSpPr/>
            <p:nvPr/>
          </p:nvCxnSpPr>
          <p:spPr>
            <a:xfrm>
              <a:off x="6340088" y="1541889"/>
              <a:ext cx="304800" cy="0"/>
            </a:xfrm>
            <a:prstGeom prst="straightConnector1">
              <a:avLst/>
            </a:prstGeom>
            <a:noFill/>
            <a:ln w="19050" cap="flat" cmpd="sng">
              <a:solidFill>
                <a:srgbClr val="0000FF"/>
              </a:solidFill>
              <a:prstDash val="solid"/>
              <a:round/>
              <a:headEnd type="none" w="med" len="med"/>
              <a:tailEnd type="triangle" w="med" len="med"/>
            </a:ln>
          </p:spPr>
        </p:cxnSp>
        <p:cxnSp>
          <p:nvCxnSpPr>
            <p:cNvPr id="30" name="Google Shape;233;p18">
              <a:extLst>
                <a:ext uri="{FF2B5EF4-FFF2-40B4-BE49-F238E27FC236}">
                  <a16:creationId xmlns:a16="http://schemas.microsoft.com/office/drawing/2014/main" id="{96325F6F-F709-CEBC-2386-D9965A40D2A7}"/>
                </a:ext>
              </a:extLst>
            </p:cNvPr>
            <p:cNvCxnSpPr/>
            <p:nvPr/>
          </p:nvCxnSpPr>
          <p:spPr>
            <a:xfrm>
              <a:off x="6340088" y="1389489"/>
              <a:ext cx="304800" cy="0"/>
            </a:xfrm>
            <a:prstGeom prst="straightConnector1">
              <a:avLst/>
            </a:prstGeom>
            <a:noFill/>
            <a:ln w="19050" cap="flat" cmpd="sng">
              <a:solidFill>
                <a:srgbClr val="0000FF"/>
              </a:solidFill>
              <a:prstDash val="solid"/>
              <a:round/>
              <a:headEnd type="none" w="med" len="med"/>
              <a:tailEnd type="triangle" w="med" len="med"/>
            </a:ln>
          </p:spPr>
        </p:cxnSp>
        <p:sp>
          <p:nvSpPr>
            <p:cNvPr id="31" name="Google Shape;234;p18">
              <a:extLst>
                <a:ext uri="{FF2B5EF4-FFF2-40B4-BE49-F238E27FC236}">
                  <a16:creationId xmlns:a16="http://schemas.microsoft.com/office/drawing/2014/main" id="{C86E6131-7911-E75E-F339-F56A49DC1090}"/>
                </a:ext>
              </a:extLst>
            </p:cNvPr>
            <p:cNvSpPr txBox="1"/>
            <p:nvPr/>
          </p:nvSpPr>
          <p:spPr>
            <a:xfrm>
              <a:off x="6627406" y="840849"/>
              <a:ext cx="914400" cy="9144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ea typeface="Nunito"/>
                  <a:cs typeface="Nunito"/>
                  <a:sym typeface="Nunito"/>
                </a:rPr>
                <a:t>1.28 Gbit/s</a:t>
              </a:r>
              <a:endParaRPr sz="1200" b="1" dirty="0">
                <a:ea typeface="Nunito"/>
                <a:cs typeface="Nunito"/>
                <a:sym typeface="Nunito"/>
              </a:endParaRPr>
            </a:p>
            <a:p>
              <a:pPr marL="0" lvl="0" indent="0" algn="ctr" rtl="0">
                <a:spcBef>
                  <a:spcPts val="0"/>
                </a:spcBef>
                <a:spcAft>
                  <a:spcPts val="0"/>
                </a:spcAft>
                <a:buNone/>
              </a:pPr>
              <a:r>
                <a:rPr lang="en" sz="1200" b="1" dirty="0">
                  <a:ea typeface="Nunito"/>
                  <a:cs typeface="Nunito"/>
                  <a:sym typeface="Nunito"/>
                </a:rPr>
                <a:t> Aurora  outputs</a:t>
              </a:r>
              <a:endParaRPr sz="1200" b="1" dirty="0">
                <a:ea typeface="Nunito"/>
                <a:cs typeface="Nunito"/>
                <a:sym typeface="Nunito"/>
              </a:endParaRPr>
            </a:p>
          </p:txBody>
        </p:sp>
        <p:sp>
          <p:nvSpPr>
            <p:cNvPr id="32" name="Google Shape;235;p18">
              <a:extLst>
                <a:ext uri="{FF2B5EF4-FFF2-40B4-BE49-F238E27FC236}">
                  <a16:creationId xmlns:a16="http://schemas.microsoft.com/office/drawing/2014/main" id="{77C7042A-C604-E381-ED9B-4BB12AF956D1}"/>
                </a:ext>
              </a:extLst>
            </p:cNvPr>
            <p:cNvSpPr txBox="1"/>
            <p:nvPr/>
          </p:nvSpPr>
          <p:spPr>
            <a:xfrm>
              <a:off x="5425688" y="932289"/>
              <a:ext cx="990600" cy="190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400" b="1" dirty="0">
                  <a:ea typeface="Nunito"/>
                  <a:cs typeface="Nunito"/>
                  <a:sym typeface="Nunito"/>
                </a:rPr>
                <a:t>Primary</a:t>
              </a:r>
              <a:endParaRPr sz="1400" b="1" dirty="0">
                <a:ea typeface="Nunito"/>
                <a:cs typeface="Nunito"/>
                <a:sym typeface="Nunito"/>
              </a:endParaRPr>
            </a:p>
          </p:txBody>
        </p:sp>
        <p:cxnSp>
          <p:nvCxnSpPr>
            <p:cNvPr id="33" name="Google Shape;236;p18">
              <a:extLst>
                <a:ext uri="{FF2B5EF4-FFF2-40B4-BE49-F238E27FC236}">
                  <a16:creationId xmlns:a16="http://schemas.microsoft.com/office/drawing/2014/main" id="{2CE3DB27-24E2-1441-7694-1684B9714D3D}"/>
                </a:ext>
              </a:extLst>
            </p:cNvPr>
            <p:cNvCxnSpPr/>
            <p:nvPr/>
          </p:nvCxnSpPr>
          <p:spPr>
            <a:xfrm>
              <a:off x="5197088" y="1694289"/>
              <a:ext cx="304800" cy="0"/>
            </a:xfrm>
            <a:prstGeom prst="straightConnector1">
              <a:avLst/>
            </a:prstGeom>
            <a:noFill/>
            <a:ln w="19050" cap="flat" cmpd="sng">
              <a:solidFill>
                <a:srgbClr val="FF0000"/>
              </a:solidFill>
              <a:prstDash val="solid"/>
              <a:round/>
              <a:headEnd type="none" w="med" len="med"/>
              <a:tailEnd type="triangle" w="med" len="med"/>
            </a:ln>
          </p:spPr>
        </p:cxnSp>
        <p:sp>
          <p:nvSpPr>
            <p:cNvPr id="34" name="Google Shape;252;p18">
              <a:extLst>
                <a:ext uri="{FF2B5EF4-FFF2-40B4-BE49-F238E27FC236}">
                  <a16:creationId xmlns:a16="http://schemas.microsoft.com/office/drawing/2014/main" id="{94DEEFCA-36A0-A52C-0445-56393730DB1E}"/>
                </a:ext>
              </a:extLst>
            </p:cNvPr>
            <p:cNvSpPr txBox="1"/>
            <p:nvPr/>
          </p:nvSpPr>
          <p:spPr>
            <a:xfrm>
              <a:off x="4800129" y="1783834"/>
              <a:ext cx="727110" cy="190200"/>
            </a:xfrm>
            <a:prstGeom prst="rect">
              <a:avLst/>
            </a:prstGeom>
            <a:noFill/>
            <a:ln>
              <a:noFill/>
            </a:ln>
          </p:spPr>
          <p:txBody>
            <a:bodyPr spcFirstLastPara="1" wrap="square" lIns="91425" tIns="91425" rIns="91425" bIns="91425" anchor="ctr" anchorCtr="0">
              <a:noAutofit/>
            </a:bodyPr>
            <a:lstStyle/>
            <a:p>
              <a:pPr marL="0" lvl="0" indent="0" algn="ctr" rtl="0">
                <a:lnSpc>
                  <a:spcPct val="80000"/>
                </a:lnSpc>
                <a:spcBef>
                  <a:spcPts val="0"/>
                </a:spcBef>
                <a:spcAft>
                  <a:spcPts val="0"/>
                </a:spcAft>
                <a:buNone/>
              </a:pPr>
              <a:r>
                <a:rPr lang="en" sz="1200" b="1" dirty="0">
                  <a:ea typeface="Nunito"/>
                  <a:cs typeface="Nunito"/>
                  <a:sym typeface="Nunito"/>
                </a:rPr>
                <a:t>Control </a:t>
              </a:r>
            </a:p>
            <a:p>
              <a:pPr marL="0" lvl="0" indent="0" algn="ctr" rtl="0">
                <a:lnSpc>
                  <a:spcPct val="80000"/>
                </a:lnSpc>
                <a:spcBef>
                  <a:spcPts val="0"/>
                </a:spcBef>
                <a:spcAft>
                  <a:spcPts val="0"/>
                </a:spcAft>
                <a:buNone/>
              </a:pPr>
              <a:r>
                <a:rPr lang="en" sz="1200" b="1" dirty="0">
                  <a:ea typeface="Nunito"/>
                  <a:cs typeface="Nunito"/>
                  <a:sym typeface="Nunito"/>
                </a:rPr>
                <a:t>Link</a:t>
              </a:r>
              <a:endParaRPr sz="1200" b="1" dirty="0">
                <a:ea typeface="Nunito"/>
                <a:cs typeface="Nunito"/>
                <a:sym typeface="Nunito"/>
              </a:endParaRPr>
            </a:p>
          </p:txBody>
        </p:sp>
        <p:sp>
          <p:nvSpPr>
            <p:cNvPr id="35" name="Google Shape;259;p18">
              <a:extLst>
                <a:ext uri="{FF2B5EF4-FFF2-40B4-BE49-F238E27FC236}">
                  <a16:creationId xmlns:a16="http://schemas.microsoft.com/office/drawing/2014/main" id="{75B82A19-30FC-266B-D733-C4D2250D1F27}"/>
                </a:ext>
              </a:extLst>
            </p:cNvPr>
            <p:cNvSpPr txBox="1"/>
            <p:nvPr/>
          </p:nvSpPr>
          <p:spPr>
            <a:xfrm>
              <a:off x="4811674" y="544745"/>
              <a:ext cx="1866900" cy="276999"/>
            </a:xfrm>
            <a:prstGeom prst="rect">
              <a:avLst/>
            </a:prstGeom>
            <a:noFill/>
            <a:ln>
              <a:noFill/>
            </a:ln>
          </p:spPr>
          <p:txBody>
            <a:bodyPr spcFirstLastPara="1" wrap="square" lIns="91425" tIns="0" rIns="91425" bIns="0" anchor="ctr" anchorCtr="0">
              <a:spAutoFit/>
            </a:bodyPr>
            <a:lstStyle/>
            <a:p>
              <a:pPr marL="0" lvl="0" indent="0" rtl="0">
                <a:spcBef>
                  <a:spcPts val="0"/>
                </a:spcBef>
                <a:spcAft>
                  <a:spcPts val="0"/>
                </a:spcAft>
                <a:buNone/>
              </a:pPr>
              <a:r>
                <a:rPr lang="en" b="1" dirty="0">
                  <a:solidFill>
                    <a:srgbClr val="0432FF"/>
                  </a:solidFill>
                  <a:ea typeface="Nunito"/>
                  <a:cs typeface="Nunito"/>
                  <a:sym typeface="Nunito"/>
                </a:rPr>
                <a:t>Single Chip case</a:t>
              </a:r>
              <a:endParaRPr b="1" dirty="0">
                <a:solidFill>
                  <a:srgbClr val="0432FF"/>
                </a:solidFill>
                <a:ea typeface="Nunito"/>
                <a:cs typeface="Nunito"/>
                <a:sym typeface="Nunito"/>
              </a:endParaRPr>
            </a:p>
          </p:txBody>
        </p:sp>
      </p:grpSp>
      <p:sp>
        <p:nvSpPr>
          <p:cNvPr id="58" name="Google Shape;252;p18">
            <a:extLst>
              <a:ext uri="{FF2B5EF4-FFF2-40B4-BE49-F238E27FC236}">
                <a16:creationId xmlns:a16="http://schemas.microsoft.com/office/drawing/2014/main" id="{D35869C3-BD2D-1891-52BC-E4B7AFAB0E30}"/>
              </a:ext>
            </a:extLst>
          </p:cNvPr>
          <p:cNvSpPr txBox="1"/>
          <p:nvPr/>
        </p:nvSpPr>
        <p:spPr>
          <a:xfrm>
            <a:off x="4745224" y="3745501"/>
            <a:ext cx="727110" cy="190200"/>
          </a:xfrm>
          <a:prstGeom prst="rect">
            <a:avLst/>
          </a:prstGeom>
          <a:noFill/>
          <a:ln>
            <a:noFill/>
          </a:ln>
        </p:spPr>
        <p:txBody>
          <a:bodyPr spcFirstLastPara="1" wrap="square" lIns="91425" tIns="91425" rIns="91425" bIns="91425" anchor="ctr" anchorCtr="0">
            <a:noAutofit/>
          </a:bodyPr>
          <a:lstStyle/>
          <a:p>
            <a:pPr marL="0" lvl="0" indent="0" algn="ctr" rtl="0">
              <a:lnSpc>
                <a:spcPct val="80000"/>
              </a:lnSpc>
              <a:spcBef>
                <a:spcPts val="0"/>
              </a:spcBef>
              <a:spcAft>
                <a:spcPts val="0"/>
              </a:spcAft>
              <a:buNone/>
            </a:pPr>
            <a:r>
              <a:rPr lang="en" sz="1200" b="1" dirty="0">
                <a:ea typeface="Nunito"/>
                <a:cs typeface="Nunito"/>
                <a:sym typeface="Nunito"/>
              </a:rPr>
              <a:t>Control </a:t>
            </a:r>
          </a:p>
          <a:p>
            <a:pPr marL="0" lvl="0" indent="0" algn="ctr" rtl="0">
              <a:lnSpc>
                <a:spcPct val="80000"/>
              </a:lnSpc>
              <a:spcBef>
                <a:spcPts val="0"/>
              </a:spcBef>
              <a:spcAft>
                <a:spcPts val="0"/>
              </a:spcAft>
              <a:buNone/>
            </a:pPr>
            <a:r>
              <a:rPr lang="en" sz="1200" b="1" dirty="0">
                <a:ea typeface="Nunito"/>
                <a:cs typeface="Nunito"/>
                <a:sym typeface="Nunito"/>
              </a:rPr>
              <a:t>Link</a:t>
            </a:r>
            <a:endParaRPr sz="1200" b="1" dirty="0">
              <a:ea typeface="Nunito"/>
              <a:cs typeface="Nunito"/>
              <a:sym typeface="Nunito"/>
            </a:endParaRPr>
          </a:p>
        </p:txBody>
      </p:sp>
      <p:grpSp>
        <p:nvGrpSpPr>
          <p:cNvPr id="86" name="Group 85">
            <a:extLst>
              <a:ext uri="{FF2B5EF4-FFF2-40B4-BE49-F238E27FC236}">
                <a16:creationId xmlns:a16="http://schemas.microsoft.com/office/drawing/2014/main" id="{0A6B0F70-BECA-A21A-1037-B63FEE56D3A5}"/>
              </a:ext>
            </a:extLst>
          </p:cNvPr>
          <p:cNvGrpSpPr/>
          <p:nvPr/>
        </p:nvGrpSpPr>
        <p:grpSpPr>
          <a:xfrm>
            <a:off x="4837293" y="2156235"/>
            <a:ext cx="7168599" cy="1902410"/>
            <a:chOff x="4824234" y="2501453"/>
            <a:chExt cx="7168599" cy="1902410"/>
          </a:xfrm>
        </p:grpSpPr>
        <p:sp>
          <p:nvSpPr>
            <p:cNvPr id="37" name="Rounded Rectangle 110">
              <a:extLst>
                <a:ext uri="{FF2B5EF4-FFF2-40B4-BE49-F238E27FC236}">
                  <a16:creationId xmlns:a16="http://schemas.microsoft.com/office/drawing/2014/main" id="{7E2EDA41-ED27-E822-2433-8553C3E17951}"/>
                </a:ext>
              </a:extLst>
            </p:cNvPr>
            <p:cNvSpPr/>
            <p:nvPr/>
          </p:nvSpPr>
          <p:spPr>
            <a:xfrm>
              <a:off x="4824234" y="2501453"/>
              <a:ext cx="7168599" cy="1902410"/>
            </a:xfrm>
            <a:prstGeom prst="roundRect">
              <a:avLst>
                <a:gd name="adj" fmla="val 8173"/>
              </a:avLst>
            </a:prstGeom>
            <a:solidFill>
              <a:srgbClr val="E3F2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p>
          </p:txBody>
        </p:sp>
        <p:grpSp>
          <p:nvGrpSpPr>
            <p:cNvPr id="38" name="Google Shape;191;p18">
              <a:extLst>
                <a:ext uri="{FF2B5EF4-FFF2-40B4-BE49-F238E27FC236}">
                  <a16:creationId xmlns:a16="http://schemas.microsoft.com/office/drawing/2014/main" id="{708202D5-E36F-1FBA-D446-A73D7B452FC5}"/>
                </a:ext>
              </a:extLst>
            </p:cNvPr>
            <p:cNvGrpSpPr/>
            <p:nvPr/>
          </p:nvGrpSpPr>
          <p:grpSpPr>
            <a:xfrm>
              <a:off x="5469843" y="2901576"/>
              <a:ext cx="838200" cy="914400"/>
              <a:chOff x="2590800" y="2438400"/>
              <a:chExt cx="838200" cy="914400"/>
            </a:xfrm>
            <a:solidFill>
              <a:srgbClr val="A8D7FF"/>
            </a:solidFill>
          </p:grpSpPr>
          <p:sp>
            <p:nvSpPr>
              <p:cNvPr id="69" name="Google Shape;192;p18">
                <a:extLst>
                  <a:ext uri="{FF2B5EF4-FFF2-40B4-BE49-F238E27FC236}">
                    <a16:creationId xmlns:a16="http://schemas.microsoft.com/office/drawing/2014/main" id="{34902A5D-0689-BEDC-8768-68A04FEC4ABB}"/>
                  </a:ext>
                </a:extLst>
              </p:cNvPr>
              <p:cNvSpPr/>
              <p:nvPr/>
            </p:nvSpPr>
            <p:spPr>
              <a:xfrm>
                <a:off x="2590800" y="2438400"/>
                <a:ext cx="838200" cy="914400"/>
              </a:xfrm>
              <a:prstGeom prst="rect">
                <a:avLst/>
              </a:prstGeom>
              <a:grp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b="1">
                  <a:ea typeface="Nunito"/>
                  <a:cs typeface="Nunito"/>
                  <a:sym typeface="Nunito"/>
                </a:endParaRPr>
              </a:p>
            </p:txBody>
          </p:sp>
          <p:sp>
            <p:nvSpPr>
              <p:cNvPr id="70" name="Google Shape;193;p18">
                <a:extLst>
                  <a:ext uri="{FF2B5EF4-FFF2-40B4-BE49-F238E27FC236}">
                    <a16:creationId xmlns:a16="http://schemas.microsoft.com/office/drawing/2014/main" id="{CF2460AA-8CD5-92A3-6AF5-44021B69736F}"/>
                  </a:ext>
                </a:extLst>
              </p:cNvPr>
              <p:cNvSpPr txBox="1"/>
              <p:nvPr/>
            </p:nvSpPr>
            <p:spPr>
              <a:xfrm>
                <a:off x="2590800" y="3063900"/>
                <a:ext cx="838200" cy="288900"/>
              </a:xfrm>
              <a:prstGeom prst="rect">
                <a:avLst/>
              </a:pr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b="1">
                    <a:ea typeface="Nunito"/>
                    <a:cs typeface="Nunito"/>
                    <a:sym typeface="Nunito"/>
                  </a:rPr>
                  <a:t>FE#1</a:t>
                </a:r>
                <a:endParaRPr b="1">
                  <a:ea typeface="Nunito"/>
                  <a:cs typeface="Nunito"/>
                  <a:sym typeface="Nunito"/>
                </a:endParaRPr>
              </a:p>
            </p:txBody>
          </p:sp>
        </p:grpSp>
        <p:sp>
          <p:nvSpPr>
            <p:cNvPr id="39" name="Google Shape;194;p18">
              <a:extLst>
                <a:ext uri="{FF2B5EF4-FFF2-40B4-BE49-F238E27FC236}">
                  <a16:creationId xmlns:a16="http://schemas.microsoft.com/office/drawing/2014/main" id="{AA9F6A6E-2967-C0D7-A4D8-B1D72FFD19CD}"/>
                </a:ext>
              </a:extLst>
            </p:cNvPr>
            <p:cNvSpPr txBox="1"/>
            <p:nvPr/>
          </p:nvSpPr>
          <p:spPr>
            <a:xfrm>
              <a:off x="5393643" y="2901576"/>
              <a:ext cx="990600" cy="190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ea typeface="Nunito"/>
                  <a:cs typeface="Nunito"/>
                  <a:sym typeface="Nunito"/>
                </a:rPr>
                <a:t>Secondary</a:t>
              </a:r>
              <a:endParaRPr sz="1000" b="1" dirty="0">
                <a:ea typeface="Nunito"/>
                <a:cs typeface="Nunito"/>
                <a:sym typeface="Nunito"/>
              </a:endParaRPr>
            </a:p>
          </p:txBody>
        </p:sp>
        <p:cxnSp>
          <p:nvCxnSpPr>
            <p:cNvPr id="40" name="Google Shape;195;p18">
              <a:extLst>
                <a:ext uri="{FF2B5EF4-FFF2-40B4-BE49-F238E27FC236}">
                  <a16:creationId xmlns:a16="http://schemas.microsoft.com/office/drawing/2014/main" id="{E6207776-E60E-FB14-9F00-8EABE8322E1E}"/>
                </a:ext>
              </a:extLst>
            </p:cNvPr>
            <p:cNvCxnSpPr/>
            <p:nvPr/>
          </p:nvCxnSpPr>
          <p:spPr>
            <a:xfrm>
              <a:off x="5165043" y="3663576"/>
              <a:ext cx="304800" cy="0"/>
            </a:xfrm>
            <a:prstGeom prst="straightConnector1">
              <a:avLst/>
            </a:prstGeom>
            <a:noFill/>
            <a:ln w="19050" cap="flat" cmpd="sng">
              <a:solidFill>
                <a:srgbClr val="FF0000"/>
              </a:solidFill>
              <a:prstDash val="solid"/>
              <a:round/>
              <a:headEnd type="none" w="med" len="med"/>
              <a:tailEnd type="triangle" w="med" len="med"/>
            </a:ln>
          </p:spPr>
        </p:cxnSp>
        <p:grpSp>
          <p:nvGrpSpPr>
            <p:cNvPr id="41" name="Google Shape;196;p18">
              <a:extLst>
                <a:ext uri="{FF2B5EF4-FFF2-40B4-BE49-F238E27FC236}">
                  <a16:creationId xmlns:a16="http://schemas.microsoft.com/office/drawing/2014/main" id="{3A4DDF12-50FC-597F-A31C-1D464A70AE47}"/>
                </a:ext>
              </a:extLst>
            </p:cNvPr>
            <p:cNvGrpSpPr/>
            <p:nvPr/>
          </p:nvGrpSpPr>
          <p:grpSpPr>
            <a:xfrm>
              <a:off x="10174193" y="2901576"/>
              <a:ext cx="838200" cy="914400"/>
              <a:chOff x="2590800" y="2438400"/>
              <a:chExt cx="838200" cy="914400"/>
            </a:xfrm>
            <a:solidFill>
              <a:srgbClr val="A8D7FF"/>
            </a:solidFill>
          </p:grpSpPr>
          <p:sp>
            <p:nvSpPr>
              <p:cNvPr id="67" name="Google Shape;197;p18">
                <a:extLst>
                  <a:ext uri="{FF2B5EF4-FFF2-40B4-BE49-F238E27FC236}">
                    <a16:creationId xmlns:a16="http://schemas.microsoft.com/office/drawing/2014/main" id="{C2B17162-BB3F-C44F-3909-B8D5933286C3}"/>
                  </a:ext>
                </a:extLst>
              </p:cNvPr>
              <p:cNvSpPr/>
              <p:nvPr/>
            </p:nvSpPr>
            <p:spPr>
              <a:xfrm>
                <a:off x="2590800" y="2438400"/>
                <a:ext cx="838200" cy="914400"/>
              </a:xfrm>
              <a:prstGeom prst="rect">
                <a:avLst/>
              </a:prstGeom>
              <a:grp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b="1">
                  <a:ea typeface="Nunito"/>
                  <a:cs typeface="Nunito"/>
                  <a:sym typeface="Nunito"/>
                </a:endParaRPr>
              </a:p>
            </p:txBody>
          </p:sp>
          <p:sp>
            <p:nvSpPr>
              <p:cNvPr id="68" name="Google Shape;198;p18">
                <a:extLst>
                  <a:ext uri="{FF2B5EF4-FFF2-40B4-BE49-F238E27FC236}">
                    <a16:creationId xmlns:a16="http://schemas.microsoft.com/office/drawing/2014/main" id="{80C4BAA0-6C11-D841-E8B6-E379688AE484}"/>
                  </a:ext>
                </a:extLst>
              </p:cNvPr>
              <p:cNvSpPr txBox="1"/>
              <p:nvPr/>
            </p:nvSpPr>
            <p:spPr>
              <a:xfrm>
                <a:off x="2590800" y="3063900"/>
                <a:ext cx="838200" cy="288900"/>
              </a:xfrm>
              <a:prstGeom prst="rect">
                <a:avLst/>
              </a:pr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b="1">
                    <a:ea typeface="Nunito"/>
                    <a:cs typeface="Nunito"/>
                    <a:sym typeface="Nunito"/>
                  </a:rPr>
                  <a:t>FE#4</a:t>
                </a:r>
                <a:endParaRPr b="1">
                  <a:ea typeface="Nunito"/>
                  <a:cs typeface="Nunito"/>
                  <a:sym typeface="Nunito"/>
                </a:endParaRPr>
              </a:p>
            </p:txBody>
          </p:sp>
        </p:grpSp>
        <p:sp>
          <p:nvSpPr>
            <p:cNvPr id="42" name="Google Shape;199;p18">
              <a:extLst>
                <a:ext uri="{FF2B5EF4-FFF2-40B4-BE49-F238E27FC236}">
                  <a16:creationId xmlns:a16="http://schemas.microsoft.com/office/drawing/2014/main" id="{8D53A1CA-B237-8610-8875-1AA22B4E4FBB}"/>
                </a:ext>
              </a:extLst>
            </p:cNvPr>
            <p:cNvSpPr txBox="1"/>
            <p:nvPr/>
          </p:nvSpPr>
          <p:spPr>
            <a:xfrm>
              <a:off x="10097993" y="2901576"/>
              <a:ext cx="990600" cy="190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400" b="1" dirty="0">
                  <a:ea typeface="Nunito"/>
                  <a:cs typeface="Nunito"/>
                  <a:sym typeface="Nunito"/>
                </a:rPr>
                <a:t>Primary</a:t>
              </a:r>
              <a:endParaRPr sz="1000" b="1" dirty="0">
                <a:ea typeface="Nunito"/>
                <a:cs typeface="Nunito"/>
                <a:sym typeface="Nunito"/>
              </a:endParaRPr>
            </a:p>
          </p:txBody>
        </p:sp>
        <p:cxnSp>
          <p:nvCxnSpPr>
            <p:cNvPr id="43" name="Google Shape;200;p18">
              <a:extLst>
                <a:ext uri="{FF2B5EF4-FFF2-40B4-BE49-F238E27FC236}">
                  <a16:creationId xmlns:a16="http://schemas.microsoft.com/office/drawing/2014/main" id="{00A25111-6A94-1ADC-4958-4AFAF6895FAD}"/>
                </a:ext>
              </a:extLst>
            </p:cNvPr>
            <p:cNvCxnSpPr/>
            <p:nvPr/>
          </p:nvCxnSpPr>
          <p:spPr>
            <a:xfrm>
              <a:off x="9869393" y="3663576"/>
              <a:ext cx="304800" cy="0"/>
            </a:xfrm>
            <a:prstGeom prst="straightConnector1">
              <a:avLst/>
            </a:prstGeom>
            <a:noFill/>
            <a:ln w="19050" cap="flat" cmpd="sng">
              <a:solidFill>
                <a:srgbClr val="FF0000"/>
              </a:solidFill>
              <a:prstDash val="solid"/>
              <a:round/>
              <a:headEnd type="none" w="med" len="med"/>
              <a:tailEnd type="triangle" w="med" len="med"/>
            </a:ln>
          </p:spPr>
        </p:cxnSp>
        <p:grpSp>
          <p:nvGrpSpPr>
            <p:cNvPr id="44" name="Google Shape;201;p18">
              <a:extLst>
                <a:ext uri="{FF2B5EF4-FFF2-40B4-BE49-F238E27FC236}">
                  <a16:creationId xmlns:a16="http://schemas.microsoft.com/office/drawing/2014/main" id="{32B50B4B-3ECD-002E-2A97-999EB1953BD1}"/>
                </a:ext>
              </a:extLst>
            </p:cNvPr>
            <p:cNvGrpSpPr/>
            <p:nvPr/>
          </p:nvGrpSpPr>
          <p:grpSpPr>
            <a:xfrm>
              <a:off x="7037959" y="3109044"/>
              <a:ext cx="838200" cy="914400"/>
              <a:chOff x="2590800" y="2438400"/>
              <a:chExt cx="838200" cy="914400"/>
            </a:xfrm>
            <a:solidFill>
              <a:srgbClr val="A8D7FF"/>
            </a:solidFill>
          </p:grpSpPr>
          <p:sp>
            <p:nvSpPr>
              <p:cNvPr id="65" name="Google Shape;202;p18">
                <a:extLst>
                  <a:ext uri="{FF2B5EF4-FFF2-40B4-BE49-F238E27FC236}">
                    <a16:creationId xmlns:a16="http://schemas.microsoft.com/office/drawing/2014/main" id="{C877D3AF-2866-237D-4FE6-F73D9387F209}"/>
                  </a:ext>
                </a:extLst>
              </p:cNvPr>
              <p:cNvSpPr/>
              <p:nvPr/>
            </p:nvSpPr>
            <p:spPr>
              <a:xfrm>
                <a:off x="2590800" y="2438400"/>
                <a:ext cx="838200" cy="914400"/>
              </a:xfrm>
              <a:prstGeom prst="rect">
                <a:avLst/>
              </a:prstGeom>
              <a:grp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b="1">
                  <a:ea typeface="Nunito"/>
                  <a:cs typeface="Nunito"/>
                  <a:sym typeface="Nunito"/>
                </a:endParaRPr>
              </a:p>
            </p:txBody>
          </p:sp>
          <p:sp>
            <p:nvSpPr>
              <p:cNvPr id="66" name="Google Shape;203;p18">
                <a:extLst>
                  <a:ext uri="{FF2B5EF4-FFF2-40B4-BE49-F238E27FC236}">
                    <a16:creationId xmlns:a16="http://schemas.microsoft.com/office/drawing/2014/main" id="{623E031C-94CE-9CE5-E677-096C53C32D91}"/>
                  </a:ext>
                </a:extLst>
              </p:cNvPr>
              <p:cNvSpPr txBox="1"/>
              <p:nvPr/>
            </p:nvSpPr>
            <p:spPr>
              <a:xfrm>
                <a:off x="2590800" y="3063900"/>
                <a:ext cx="838200" cy="288900"/>
              </a:xfrm>
              <a:prstGeom prst="rect">
                <a:avLst/>
              </a:pr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b="1">
                    <a:ea typeface="Nunito"/>
                    <a:cs typeface="Nunito"/>
                    <a:sym typeface="Nunito"/>
                  </a:rPr>
                  <a:t>FE#2</a:t>
                </a:r>
                <a:endParaRPr b="1">
                  <a:ea typeface="Nunito"/>
                  <a:cs typeface="Nunito"/>
                  <a:sym typeface="Nunito"/>
                </a:endParaRPr>
              </a:p>
            </p:txBody>
          </p:sp>
        </p:grpSp>
        <p:sp>
          <p:nvSpPr>
            <p:cNvPr id="45" name="Google Shape;204;p18">
              <a:extLst>
                <a:ext uri="{FF2B5EF4-FFF2-40B4-BE49-F238E27FC236}">
                  <a16:creationId xmlns:a16="http://schemas.microsoft.com/office/drawing/2014/main" id="{55F5A24F-E0AD-7E52-F6A3-11CB2B11AFA6}"/>
                </a:ext>
              </a:extLst>
            </p:cNvPr>
            <p:cNvSpPr txBox="1"/>
            <p:nvPr/>
          </p:nvSpPr>
          <p:spPr>
            <a:xfrm>
              <a:off x="6961759" y="3109044"/>
              <a:ext cx="990600" cy="190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ea typeface="Nunito"/>
                  <a:cs typeface="Nunito"/>
                  <a:sym typeface="Nunito"/>
                </a:rPr>
                <a:t>Secondary</a:t>
              </a:r>
              <a:endParaRPr sz="1000" b="1" dirty="0">
                <a:ea typeface="Nunito"/>
                <a:cs typeface="Nunito"/>
                <a:sym typeface="Nunito"/>
              </a:endParaRPr>
            </a:p>
          </p:txBody>
        </p:sp>
        <p:cxnSp>
          <p:nvCxnSpPr>
            <p:cNvPr id="46" name="Google Shape;205;p18">
              <a:extLst>
                <a:ext uri="{FF2B5EF4-FFF2-40B4-BE49-F238E27FC236}">
                  <a16:creationId xmlns:a16="http://schemas.microsoft.com/office/drawing/2014/main" id="{886515B8-B250-F01D-2B11-46E09F59537C}"/>
                </a:ext>
              </a:extLst>
            </p:cNvPr>
            <p:cNvCxnSpPr/>
            <p:nvPr/>
          </p:nvCxnSpPr>
          <p:spPr>
            <a:xfrm>
              <a:off x="6733159" y="3871044"/>
              <a:ext cx="304800" cy="0"/>
            </a:xfrm>
            <a:prstGeom prst="straightConnector1">
              <a:avLst/>
            </a:prstGeom>
            <a:noFill/>
            <a:ln w="19050" cap="flat" cmpd="sng">
              <a:solidFill>
                <a:srgbClr val="FF0000"/>
              </a:solidFill>
              <a:prstDash val="solid"/>
              <a:round/>
              <a:headEnd type="none" w="med" len="med"/>
              <a:tailEnd type="triangle" w="med" len="med"/>
            </a:ln>
          </p:spPr>
        </p:cxnSp>
        <p:grpSp>
          <p:nvGrpSpPr>
            <p:cNvPr id="47" name="Google Shape;206;p18">
              <a:extLst>
                <a:ext uri="{FF2B5EF4-FFF2-40B4-BE49-F238E27FC236}">
                  <a16:creationId xmlns:a16="http://schemas.microsoft.com/office/drawing/2014/main" id="{622B16F1-6A34-CAB1-E846-A5D805D2C0D1}"/>
                </a:ext>
              </a:extLst>
            </p:cNvPr>
            <p:cNvGrpSpPr/>
            <p:nvPr/>
          </p:nvGrpSpPr>
          <p:grpSpPr>
            <a:xfrm>
              <a:off x="8607289" y="3308828"/>
              <a:ext cx="838200" cy="914400"/>
              <a:chOff x="2590800" y="2438400"/>
              <a:chExt cx="838200" cy="914400"/>
            </a:xfrm>
            <a:solidFill>
              <a:srgbClr val="A8D7FF"/>
            </a:solidFill>
          </p:grpSpPr>
          <p:sp>
            <p:nvSpPr>
              <p:cNvPr id="63" name="Google Shape;207;p18">
                <a:extLst>
                  <a:ext uri="{FF2B5EF4-FFF2-40B4-BE49-F238E27FC236}">
                    <a16:creationId xmlns:a16="http://schemas.microsoft.com/office/drawing/2014/main" id="{5D2CA8A7-5864-C7B2-91A8-31463C273932}"/>
                  </a:ext>
                </a:extLst>
              </p:cNvPr>
              <p:cNvSpPr/>
              <p:nvPr/>
            </p:nvSpPr>
            <p:spPr>
              <a:xfrm>
                <a:off x="2590800" y="2438400"/>
                <a:ext cx="838200" cy="914400"/>
              </a:xfrm>
              <a:prstGeom prst="rect">
                <a:avLst/>
              </a:prstGeom>
              <a:grp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b="1">
                  <a:ea typeface="Nunito"/>
                  <a:cs typeface="Nunito"/>
                  <a:sym typeface="Nunito"/>
                </a:endParaRPr>
              </a:p>
            </p:txBody>
          </p:sp>
          <p:sp>
            <p:nvSpPr>
              <p:cNvPr id="64" name="Google Shape;208;p18">
                <a:extLst>
                  <a:ext uri="{FF2B5EF4-FFF2-40B4-BE49-F238E27FC236}">
                    <a16:creationId xmlns:a16="http://schemas.microsoft.com/office/drawing/2014/main" id="{6544F8FA-6225-0BCD-5D07-B95AC639E42C}"/>
                  </a:ext>
                </a:extLst>
              </p:cNvPr>
              <p:cNvSpPr txBox="1"/>
              <p:nvPr/>
            </p:nvSpPr>
            <p:spPr>
              <a:xfrm>
                <a:off x="2590800" y="3063900"/>
                <a:ext cx="838200" cy="288900"/>
              </a:xfrm>
              <a:prstGeom prst="rect">
                <a:avLst/>
              </a:prstGeom>
              <a:grp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b="1" dirty="0">
                    <a:ea typeface="Nunito"/>
                    <a:cs typeface="Nunito"/>
                    <a:sym typeface="Nunito"/>
                  </a:rPr>
                  <a:t>FE#3</a:t>
                </a:r>
                <a:endParaRPr b="1" dirty="0">
                  <a:ea typeface="Nunito"/>
                  <a:cs typeface="Nunito"/>
                  <a:sym typeface="Nunito"/>
                </a:endParaRPr>
              </a:p>
            </p:txBody>
          </p:sp>
        </p:grpSp>
        <p:sp>
          <p:nvSpPr>
            <p:cNvPr id="48" name="Google Shape;209;p18">
              <a:extLst>
                <a:ext uri="{FF2B5EF4-FFF2-40B4-BE49-F238E27FC236}">
                  <a16:creationId xmlns:a16="http://schemas.microsoft.com/office/drawing/2014/main" id="{F366949B-8396-FF3F-6471-ACECE9812745}"/>
                </a:ext>
              </a:extLst>
            </p:cNvPr>
            <p:cNvSpPr txBox="1"/>
            <p:nvPr/>
          </p:nvSpPr>
          <p:spPr>
            <a:xfrm>
              <a:off x="8531089" y="3308828"/>
              <a:ext cx="990600" cy="190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ea typeface="Nunito"/>
                  <a:cs typeface="Nunito"/>
                  <a:sym typeface="Nunito"/>
                </a:rPr>
                <a:t>Secondary</a:t>
              </a:r>
              <a:endParaRPr sz="1000" b="1" dirty="0">
                <a:ea typeface="Nunito"/>
                <a:cs typeface="Nunito"/>
                <a:sym typeface="Nunito"/>
              </a:endParaRPr>
            </a:p>
          </p:txBody>
        </p:sp>
        <p:cxnSp>
          <p:nvCxnSpPr>
            <p:cNvPr id="49" name="Google Shape;210;p18">
              <a:extLst>
                <a:ext uri="{FF2B5EF4-FFF2-40B4-BE49-F238E27FC236}">
                  <a16:creationId xmlns:a16="http://schemas.microsoft.com/office/drawing/2014/main" id="{FC0B1849-BA32-0FFF-05C9-9528718D202C}"/>
                </a:ext>
              </a:extLst>
            </p:cNvPr>
            <p:cNvCxnSpPr/>
            <p:nvPr/>
          </p:nvCxnSpPr>
          <p:spPr>
            <a:xfrm>
              <a:off x="8302489" y="4070828"/>
              <a:ext cx="304800" cy="0"/>
            </a:xfrm>
            <a:prstGeom prst="straightConnector1">
              <a:avLst/>
            </a:prstGeom>
            <a:noFill/>
            <a:ln w="19050" cap="flat" cmpd="sng">
              <a:solidFill>
                <a:srgbClr val="FF0000"/>
              </a:solidFill>
              <a:prstDash val="solid"/>
              <a:round/>
              <a:headEnd type="none" w="med" len="med"/>
              <a:tailEnd type="triangle" w="med" len="med"/>
            </a:ln>
          </p:spPr>
        </p:cxnSp>
        <p:sp>
          <p:nvSpPr>
            <p:cNvPr id="50" name="Google Shape;211;p18">
              <a:extLst>
                <a:ext uri="{FF2B5EF4-FFF2-40B4-BE49-F238E27FC236}">
                  <a16:creationId xmlns:a16="http://schemas.microsoft.com/office/drawing/2014/main" id="{B61D5EA7-F79F-EA9B-5897-3AEDBA210300}"/>
                </a:ext>
              </a:extLst>
            </p:cNvPr>
            <p:cNvSpPr txBox="1"/>
            <p:nvPr/>
          </p:nvSpPr>
          <p:spPr>
            <a:xfrm>
              <a:off x="11007909" y="2901576"/>
              <a:ext cx="914400" cy="609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ea typeface="Nunito"/>
                  <a:cs typeface="Nunito"/>
                  <a:sym typeface="Nunito"/>
                </a:rPr>
                <a:t>1.28 Gbit/s</a:t>
              </a:r>
              <a:endParaRPr sz="1200" b="1" dirty="0">
                <a:ea typeface="Nunito"/>
                <a:cs typeface="Nunito"/>
                <a:sym typeface="Nunito"/>
              </a:endParaRPr>
            </a:p>
            <a:p>
              <a:pPr marL="0" lvl="0" indent="0" algn="ctr" rtl="0">
                <a:spcBef>
                  <a:spcPts val="0"/>
                </a:spcBef>
                <a:spcAft>
                  <a:spcPts val="0"/>
                </a:spcAft>
                <a:buNone/>
              </a:pPr>
              <a:r>
                <a:rPr lang="en" sz="1200" b="1" dirty="0">
                  <a:ea typeface="Nunito"/>
                  <a:cs typeface="Nunito"/>
                  <a:sym typeface="Nunito"/>
                </a:rPr>
                <a:t> Aurora  output</a:t>
              </a:r>
              <a:endParaRPr sz="1200" b="1" dirty="0">
                <a:ea typeface="Nunito"/>
                <a:cs typeface="Nunito"/>
                <a:sym typeface="Nunito"/>
              </a:endParaRPr>
            </a:p>
          </p:txBody>
        </p:sp>
        <p:cxnSp>
          <p:nvCxnSpPr>
            <p:cNvPr id="51" name="Google Shape;212;p18">
              <a:extLst>
                <a:ext uri="{FF2B5EF4-FFF2-40B4-BE49-F238E27FC236}">
                  <a16:creationId xmlns:a16="http://schemas.microsoft.com/office/drawing/2014/main" id="{8050CD18-5359-1CEE-FBE2-AA381632AE9C}"/>
                </a:ext>
              </a:extLst>
            </p:cNvPr>
            <p:cNvCxnSpPr/>
            <p:nvPr/>
          </p:nvCxnSpPr>
          <p:spPr>
            <a:xfrm>
              <a:off x="11012393" y="3511176"/>
              <a:ext cx="838200" cy="0"/>
            </a:xfrm>
            <a:prstGeom prst="straightConnector1">
              <a:avLst/>
            </a:prstGeom>
            <a:noFill/>
            <a:ln w="19050" cap="flat" cmpd="sng">
              <a:solidFill>
                <a:srgbClr val="0000FF"/>
              </a:solidFill>
              <a:prstDash val="solid"/>
              <a:round/>
              <a:headEnd type="none" w="med" len="med"/>
              <a:tailEnd type="triangle" w="med" len="med"/>
            </a:ln>
          </p:spPr>
        </p:cxnSp>
        <p:sp>
          <p:nvSpPr>
            <p:cNvPr id="52" name="Google Shape;214;p18">
              <a:extLst>
                <a:ext uri="{FF2B5EF4-FFF2-40B4-BE49-F238E27FC236}">
                  <a16:creationId xmlns:a16="http://schemas.microsoft.com/office/drawing/2014/main" id="{88C7184E-9E9C-050E-20D8-227708BAFF88}"/>
                </a:ext>
              </a:extLst>
            </p:cNvPr>
            <p:cNvSpPr txBox="1"/>
            <p:nvPr/>
          </p:nvSpPr>
          <p:spPr>
            <a:xfrm>
              <a:off x="6275959" y="3002585"/>
              <a:ext cx="762000" cy="342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000" b="1" dirty="0">
                  <a:ea typeface="Nunito"/>
                  <a:cs typeface="Nunito"/>
                  <a:sym typeface="Nunito"/>
                </a:rPr>
                <a:t>320 Mb/s Aurora</a:t>
              </a:r>
              <a:endParaRPr sz="1000" b="1" dirty="0">
                <a:ea typeface="Nunito"/>
                <a:cs typeface="Nunito"/>
                <a:sym typeface="Nunito"/>
              </a:endParaRPr>
            </a:p>
          </p:txBody>
        </p:sp>
        <p:cxnSp>
          <p:nvCxnSpPr>
            <p:cNvPr id="53" name="Google Shape;217;p18">
              <a:extLst>
                <a:ext uri="{FF2B5EF4-FFF2-40B4-BE49-F238E27FC236}">
                  <a16:creationId xmlns:a16="http://schemas.microsoft.com/office/drawing/2014/main" id="{10E8F6EA-486A-DB00-2E3A-13850ED6793A}"/>
                </a:ext>
              </a:extLst>
            </p:cNvPr>
            <p:cNvCxnSpPr>
              <a:cxnSpLocks/>
            </p:cNvCxnSpPr>
            <p:nvPr/>
          </p:nvCxnSpPr>
          <p:spPr>
            <a:xfrm>
              <a:off x="6308043" y="3007676"/>
              <a:ext cx="3866150" cy="0"/>
            </a:xfrm>
            <a:prstGeom prst="straightConnector1">
              <a:avLst/>
            </a:prstGeom>
            <a:noFill/>
            <a:ln w="19050" cap="flat" cmpd="sng">
              <a:solidFill>
                <a:srgbClr val="FF00FF"/>
              </a:solidFill>
              <a:prstDash val="solid"/>
              <a:round/>
              <a:headEnd type="none" w="med" len="med"/>
              <a:tailEnd type="triangle" w="med" len="med"/>
            </a:ln>
          </p:spPr>
        </p:cxnSp>
        <p:cxnSp>
          <p:nvCxnSpPr>
            <p:cNvPr id="54" name="Google Shape;218;p18">
              <a:extLst>
                <a:ext uri="{FF2B5EF4-FFF2-40B4-BE49-F238E27FC236}">
                  <a16:creationId xmlns:a16="http://schemas.microsoft.com/office/drawing/2014/main" id="{EB9C01B7-6C13-FDB9-4534-1361CE225E9D}"/>
                </a:ext>
              </a:extLst>
            </p:cNvPr>
            <p:cNvCxnSpPr>
              <a:cxnSpLocks/>
            </p:cNvCxnSpPr>
            <p:nvPr/>
          </p:nvCxnSpPr>
          <p:spPr>
            <a:xfrm>
              <a:off x="7876159" y="3237014"/>
              <a:ext cx="2298034" cy="0"/>
            </a:xfrm>
            <a:prstGeom prst="straightConnector1">
              <a:avLst/>
            </a:prstGeom>
            <a:noFill/>
            <a:ln w="19050" cap="flat" cmpd="sng">
              <a:solidFill>
                <a:srgbClr val="FF00FF"/>
              </a:solidFill>
              <a:prstDash val="solid"/>
              <a:round/>
              <a:headEnd type="none" w="med" len="med"/>
              <a:tailEnd type="triangle" w="med" len="med"/>
            </a:ln>
          </p:spPr>
        </p:cxnSp>
        <p:sp>
          <p:nvSpPr>
            <p:cNvPr id="55" name="Google Shape;220;p18">
              <a:extLst>
                <a:ext uri="{FF2B5EF4-FFF2-40B4-BE49-F238E27FC236}">
                  <a16:creationId xmlns:a16="http://schemas.microsoft.com/office/drawing/2014/main" id="{A7D07A9B-AAB3-DF38-2E8F-03C15BFD4E39}"/>
                </a:ext>
              </a:extLst>
            </p:cNvPr>
            <p:cNvSpPr txBox="1"/>
            <p:nvPr/>
          </p:nvSpPr>
          <p:spPr>
            <a:xfrm>
              <a:off x="7856559" y="3251188"/>
              <a:ext cx="762000" cy="342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000" b="1" dirty="0">
                  <a:ea typeface="Nunito"/>
                  <a:cs typeface="Nunito"/>
                  <a:sym typeface="Nunito"/>
                </a:rPr>
                <a:t>320 Mb/s Aurora</a:t>
              </a:r>
              <a:endParaRPr sz="1000" b="1" dirty="0">
                <a:ea typeface="Nunito"/>
                <a:cs typeface="Nunito"/>
                <a:sym typeface="Nunito"/>
              </a:endParaRPr>
            </a:p>
          </p:txBody>
        </p:sp>
        <p:sp>
          <p:nvSpPr>
            <p:cNvPr id="56" name="Google Shape;221;p18">
              <a:extLst>
                <a:ext uri="{FF2B5EF4-FFF2-40B4-BE49-F238E27FC236}">
                  <a16:creationId xmlns:a16="http://schemas.microsoft.com/office/drawing/2014/main" id="{D10D8DA1-669A-23DB-B628-10E759E9E5AC}"/>
                </a:ext>
              </a:extLst>
            </p:cNvPr>
            <p:cNvSpPr txBox="1"/>
            <p:nvPr/>
          </p:nvSpPr>
          <p:spPr>
            <a:xfrm>
              <a:off x="9423398" y="3297963"/>
              <a:ext cx="762000" cy="342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000" b="1" dirty="0">
                  <a:ea typeface="Nunito"/>
                  <a:cs typeface="Nunito"/>
                  <a:sym typeface="Nunito"/>
                </a:rPr>
                <a:t>320 Mb/s Aurora</a:t>
              </a:r>
              <a:endParaRPr sz="1000" b="1" dirty="0">
                <a:ea typeface="Nunito"/>
                <a:cs typeface="Nunito"/>
                <a:sym typeface="Nunito"/>
              </a:endParaRPr>
            </a:p>
          </p:txBody>
        </p:sp>
        <p:sp>
          <p:nvSpPr>
            <p:cNvPr id="57" name="Google Shape;252;p18">
              <a:extLst>
                <a:ext uri="{FF2B5EF4-FFF2-40B4-BE49-F238E27FC236}">
                  <a16:creationId xmlns:a16="http://schemas.microsoft.com/office/drawing/2014/main" id="{2324C770-13A5-D93E-7EBB-7F8752A843B5}"/>
                </a:ext>
              </a:extLst>
            </p:cNvPr>
            <p:cNvSpPr txBox="1"/>
            <p:nvPr/>
          </p:nvSpPr>
          <p:spPr>
            <a:xfrm>
              <a:off x="6313340" y="3952969"/>
              <a:ext cx="727110" cy="190200"/>
            </a:xfrm>
            <a:prstGeom prst="rect">
              <a:avLst/>
            </a:prstGeom>
            <a:noFill/>
            <a:ln>
              <a:noFill/>
            </a:ln>
          </p:spPr>
          <p:txBody>
            <a:bodyPr spcFirstLastPara="1" wrap="square" lIns="91425" tIns="91425" rIns="91425" bIns="91425" anchor="ctr" anchorCtr="0">
              <a:noAutofit/>
            </a:bodyPr>
            <a:lstStyle/>
            <a:p>
              <a:pPr marL="0" lvl="0" indent="0" algn="ctr" rtl="0">
                <a:lnSpc>
                  <a:spcPct val="80000"/>
                </a:lnSpc>
                <a:spcBef>
                  <a:spcPts val="0"/>
                </a:spcBef>
                <a:spcAft>
                  <a:spcPts val="0"/>
                </a:spcAft>
                <a:buNone/>
              </a:pPr>
              <a:r>
                <a:rPr lang="en" sz="1200" b="1" dirty="0">
                  <a:ea typeface="Nunito"/>
                  <a:cs typeface="Nunito"/>
                  <a:sym typeface="Nunito"/>
                </a:rPr>
                <a:t>Control </a:t>
              </a:r>
            </a:p>
            <a:p>
              <a:pPr marL="0" lvl="0" indent="0" algn="ctr" rtl="0">
                <a:lnSpc>
                  <a:spcPct val="80000"/>
                </a:lnSpc>
                <a:spcBef>
                  <a:spcPts val="0"/>
                </a:spcBef>
                <a:spcAft>
                  <a:spcPts val="0"/>
                </a:spcAft>
                <a:buNone/>
              </a:pPr>
              <a:r>
                <a:rPr lang="en" sz="1200" b="1" dirty="0">
                  <a:ea typeface="Nunito"/>
                  <a:cs typeface="Nunito"/>
                  <a:sym typeface="Nunito"/>
                </a:rPr>
                <a:t>Link</a:t>
              </a:r>
              <a:endParaRPr sz="1200" b="1" dirty="0">
                <a:ea typeface="Nunito"/>
                <a:cs typeface="Nunito"/>
                <a:sym typeface="Nunito"/>
              </a:endParaRPr>
            </a:p>
          </p:txBody>
        </p:sp>
        <p:sp>
          <p:nvSpPr>
            <p:cNvPr id="59" name="Google Shape;252;p18">
              <a:extLst>
                <a:ext uri="{FF2B5EF4-FFF2-40B4-BE49-F238E27FC236}">
                  <a16:creationId xmlns:a16="http://schemas.microsoft.com/office/drawing/2014/main" id="{75B3D002-DB11-5262-40E9-B8F631AA779A}"/>
                </a:ext>
              </a:extLst>
            </p:cNvPr>
            <p:cNvSpPr txBox="1"/>
            <p:nvPr/>
          </p:nvSpPr>
          <p:spPr>
            <a:xfrm>
              <a:off x="7882670" y="4152753"/>
              <a:ext cx="727110" cy="190200"/>
            </a:xfrm>
            <a:prstGeom prst="rect">
              <a:avLst/>
            </a:prstGeom>
            <a:noFill/>
            <a:ln>
              <a:noFill/>
            </a:ln>
          </p:spPr>
          <p:txBody>
            <a:bodyPr spcFirstLastPara="1" wrap="square" lIns="91425" tIns="91425" rIns="91425" bIns="91425" anchor="ctr" anchorCtr="0">
              <a:noAutofit/>
            </a:bodyPr>
            <a:lstStyle/>
            <a:p>
              <a:pPr marL="0" lvl="0" indent="0" algn="ctr" rtl="0">
                <a:lnSpc>
                  <a:spcPct val="80000"/>
                </a:lnSpc>
                <a:spcBef>
                  <a:spcPts val="0"/>
                </a:spcBef>
                <a:spcAft>
                  <a:spcPts val="0"/>
                </a:spcAft>
                <a:buNone/>
              </a:pPr>
              <a:r>
                <a:rPr lang="en" sz="1200" b="1" dirty="0">
                  <a:ea typeface="Nunito"/>
                  <a:cs typeface="Nunito"/>
                  <a:sym typeface="Nunito"/>
                </a:rPr>
                <a:t>Control </a:t>
              </a:r>
            </a:p>
            <a:p>
              <a:pPr marL="0" lvl="0" indent="0" algn="ctr" rtl="0">
                <a:lnSpc>
                  <a:spcPct val="80000"/>
                </a:lnSpc>
                <a:spcBef>
                  <a:spcPts val="0"/>
                </a:spcBef>
                <a:spcAft>
                  <a:spcPts val="0"/>
                </a:spcAft>
                <a:buNone/>
              </a:pPr>
              <a:r>
                <a:rPr lang="en" sz="1200" b="1" dirty="0">
                  <a:ea typeface="Nunito"/>
                  <a:cs typeface="Nunito"/>
                  <a:sym typeface="Nunito"/>
                </a:rPr>
                <a:t>Link</a:t>
              </a:r>
              <a:endParaRPr sz="1200" b="1" dirty="0">
                <a:ea typeface="Nunito"/>
                <a:cs typeface="Nunito"/>
                <a:sym typeface="Nunito"/>
              </a:endParaRPr>
            </a:p>
          </p:txBody>
        </p:sp>
        <p:sp>
          <p:nvSpPr>
            <p:cNvPr id="60" name="Google Shape;252;p18">
              <a:extLst>
                <a:ext uri="{FF2B5EF4-FFF2-40B4-BE49-F238E27FC236}">
                  <a16:creationId xmlns:a16="http://schemas.microsoft.com/office/drawing/2014/main" id="{1FD6F3AB-C463-43FD-B976-F4F99FAF7E12}"/>
                </a:ext>
              </a:extLst>
            </p:cNvPr>
            <p:cNvSpPr txBox="1"/>
            <p:nvPr/>
          </p:nvSpPr>
          <p:spPr>
            <a:xfrm>
              <a:off x="9449574" y="3745501"/>
              <a:ext cx="727110" cy="190200"/>
            </a:xfrm>
            <a:prstGeom prst="rect">
              <a:avLst/>
            </a:prstGeom>
            <a:noFill/>
            <a:ln>
              <a:noFill/>
            </a:ln>
          </p:spPr>
          <p:txBody>
            <a:bodyPr spcFirstLastPara="1" wrap="square" lIns="91425" tIns="91425" rIns="91425" bIns="91425" anchor="ctr" anchorCtr="0">
              <a:noAutofit/>
            </a:bodyPr>
            <a:lstStyle/>
            <a:p>
              <a:pPr marL="0" lvl="0" indent="0" algn="ctr" rtl="0">
                <a:lnSpc>
                  <a:spcPct val="80000"/>
                </a:lnSpc>
                <a:spcBef>
                  <a:spcPts val="0"/>
                </a:spcBef>
                <a:spcAft>
                  <a:spcPts val="0"/>
                </a:spcAft>
                <a:buNone/>
              </a:pPr>
              <a:r>
                <a:rPr lang="en" sz="1200" b="1" dirty="0">
                  <a:ea typeface="Nunito"/>
                  <a:cs typeface="Nunito"/>
                  <a:sym typeface="Nunito"/>
                </a:rPr>
                <a:t>Control </a:t>
              </a:r>
            </a:p>
            <a:p>
              <a:pPr marL="0" lvl="0" indent="0" algn="ctr" rtl="0">
                <a:lnSpc>
                  <a:spcPct val="80000"/>
                </a:lnSpc>
                <a:spcBef>
                  <a:spcPts val="0"/>
                </a:spcBef>
                <a:spcAft>
                  <a:spcPts val="0"/>
                </a:spcAft>
                <a:buNone/>
              </a:pPr>
              <a:r>
                <a:rPr lang="en" sz="1200" b="1" dirty="0">
                  <a:ea typeface="Nunito"/>
                  <a:cs typeface="Nunito"/>
                  <a:sym typeface="Nunito"/>
                </a:rPr>
                <a:t>Link</a:t>
              </a:r>
              <a:endParaRPr sz="1200" b="1" dirty="0">
                <a:ea typeface="Nunito"/>
                <a:cs typeface="Nunito"/>
                <a:sym typeface="Nunito"/>
              </a:endParaRPr>
            </a:p>
          </p:txBody>
        </p:sp>
        <p:sp>
          <p:nvSpPr>
            <p:cNvPr id="61" name="Google Shape;258;p18">
              <a:extLst>
                <a:ext uri="{FF2B5EF4-FFF2-40B4-BE49-F238E27FC236}">
                  <a16:creationId xmlns:a16="http://schemas.microsoft.com/office/drawing/2014/main" id="{23E7A2A8-145F-83E9-DD89-9E6C7ABEEE1F}"/>
                </a:ext>
              </a:extLst>
            </p:cNvPr>
            <p:cNvSpPr txBox="1"/>
            <p:nvPr/>
          </p:nvSpPr>
          <p:spPr>
            <a:xfrm>
              <a:off x="4824658" y="2565034"/>
              <a:ext cx="2164670" cy="276999"/>
            </a:xfrm>
            <a:prstGeom prst="rect">
              <a:avLst/>
            </a:prstGeom>
            <a:noFill/>
            <a:ln>
              <a:noFill/>
            </a:ln>
          </p:spPr>
          <p:txBody>
            <a:bodyPr spcFirstLastPara="1" wrap="square" lIns="91425" tIns="0" rIns="91425" bIns="0" anchor="ctr" anchorCtr="0">
              <a:spAutoFit/>
            </a:bodyPr>
            <a:lstStyle/>
            <a:p>
              <a:pPr marL="0" lvl="0" indent="0" rtl="0">
                <a:spcBef>
                  <a:spcPts val="0"/>
                </a:spcBef>
                <a:spcAft>
                  <a:spcPts val="0"/>
                </a:spcAft>
                <a:buNone/>
              </a:pPr>
              <a:r>
                <a:rPr lang="en" b="1" dirty="0">
                  <a:solidFill>
                    <a:srgbClr val="0432FF"/>
                  </a:solidFill>
                  <a:ea typeface="Nunito"/>
                  <a:cs typeface="Nunito"/>
                  <a:sym typeface="Nunito"/>
                </a:rPr>
                <a:t>4 → 1 Data Merging</a:t>
              </a:r>
              <a:endParaRPr b="1" dirty="0">
                <a:solidFill>
                  <a:srgbClr val="0432FF"/>
                </a:solidFill>
                <a:ea typeface="Nunito"/>
                <a:cs typeface="Nunito"/>
                <a:sym typeface="Nunito"/>
              </a:endParaRPr>
            </a:p>
          </p:txBody>
        </p:sp>
        <p:cxnSp>
          <p:nvCxnSpPr>
            <p:cNvPr id="62" name="Google Shape;216;p18">
              <a:extLst>
                <a:ext uri="{FF2B5EF4-FFF2-40B4-BE49-F238E27FC236}">
                  <a16:creationId xmlns:a16="http://schemas.microsoft.com/office/drawing/2014/main" id="{D15E342C-5E14-1B4B-17E1-6664EE563055}"/>
                </a:ext>
              </a:extLst>
            </p:cNvPr>
            <p:cNvCxnSpPr>
              <a:cxnSpLocks/>
            </p:cNvCxnSpPr>
            <p:nvPr/>
          </p:nvCxnSpPr>
          <p:spPr>
            <a:xfrm>
              <a:off x="9445489" y="3461228"/>
              <a:ext cx="728704" cy="0"/>
            </a:xfrm>
            <a:prstGeom prst="straightConnector1">
              <a:avLst/>
            </a:prstGeom>
            <a:noFill/>
            <a:ln w="19050" cap="flat" cmpd="sng">
              <a:solidFill>
                <a:srgbClr val="FF00FF"/>
              </a:solidFill>
              <a:prstDash val="solid"/>
              <a:round/>
              <a:headEnd type="none" w="med" len="med"/>
              <a:tailEnd type="triangle" w="med" len="med"/>
            </a:ln>
          </p:spPr>
        </p:cxnSp>
      </p:grpSp>
      <p:sp>
        <p:nvSpPr>
          <p:cNvPr id="71" name="TextBox 70">
            <a:extLst>
              <a:ext uri="{FF2B5EF4-FFF2-40B4-BE49-F238E27FC236}">
                <a16:creationId xmlns:a16="http://schemas.microsoft.com/office/drawing/2014/main" id="{3B04F9BD-1C4C-4D55-6EA4-42687A869A9B}"/>
              </a:ext>
            </a:extLst>
          </p:cNvPr>
          <p:cNvSpPr txBox="1"/>
          <p:nvPr/>
        </p:nvSpPr>
        <p:spPr>
          <a:xfrm>
            <a:off x="30972" y="932289"/>
            <a:ext cx="4613066" cy="2369880"/>
          </a:xfrm>
          <a:prstGeom prst="rect">
            <a:avLst/>
          </a:prstGeom>
          <a:noFill/>
        </p:spPr>
        <p:txBody>
          <a:bodyPr wrap="square" rtlCol="0">
            <a:spAutoFit/>
          </a:bodyPr>
          <a:lstStyle/>
          <a:p>
            <a:pPr marL="0" indent="0" algn="just">
              <a:spcBef>
                <a:spcPts val="1200"/>
              </a:spcBef>
              <a:buNone/>
            </a:pPr>
            <a:r>
              <a:rPr lang="en-GB" sz="1600" b="1" dirty="0">
                <a:solidFill>
                  <a:srgbClr val="0432FF"/>
                </a:solidFill>
              </a:rPr>
              <a:t>Data merging </a:t>
            </a:r>
            <a:r>
              <a:rPr lang="en-GB" sz="1600" dirty="0"/>
              <a:t>is used to optimise the number of        e-links sent off a module. </a:t>
            </a:r>
          </a:p>
          <a:p>
            <a:pPr algn="just">
              <a:spcBef>
                <a:spcPts val="1200"/>
              </a:spcBef>
            </a:pPr>
            <a:r>
              <a:rPr lang="en-GB" sz="1600" dirty="0"/>
              <a:t>In the outer layers, one chip of the module can be configured as “primary” to aggregate serial data from one or more other “secondary” chips and merge them with its own output</a:t>
            </a:r>
          </a:p>
          <a:p>
            <a:pPr marL="0" indent="0" algn="just">
              <a:spcBef>
                <a:spcPts val="1200"/>
              </a:spcBef>
              <a:buNone/>
            </a:pPr>
            <a:r>
              <a:rPr lang="en-GB" sz="1600" dirty="0"/>
              <a:t>Data from the secondary chip(s) is merged with data from the primary chip in a simple </a:t>
            </a:r>
            <a:r>
              <a:rPr lang="en-GB" sz="1600" b="1" dirty="0">
                <a:solidFill>
                  <a:srgbClr val="0432FF"/>
                </a:solidFill>
              </a:rPr>
              <a:t>round robin</a:t>
            </a:r>
          </a:p>
        </p:txBody>
      </p:sp>
      <p:grpSp>
        <p:nvGrpSpPr>
          <p:cNvPr id="95" name="Group 94">
            <a:extLst>
              <a:ext uri="{FF2B5EF4-FFF2-40B4-BE49-F238E27FC236}">
                <a16:creationId xmlns:a16="http://schemas.microsoft.com/office/drawing/2014/main" id="{2DB90B5D-402E-F936-3A96-B57031F4DE19}"/>
              </a:ext>
            </a:extLst>
          </p:cNvPr>
          <p:cNvGrpSpPr/>
          <p:nvPr/>
        </p:nvGrpSpPr>
        <p:grpSpPr>
          <a:xfrm>
            <a:off x="6492488" y="4243256"/>
            <a:ext cx="5426134" cy="2349273"/>
            <a:chOff x="6492488" y="4243256"/>
            <a:chExt cx="5426134" cy="2349273"/>
          </a:xfrm>
        </p:grpSpPr>
        <p:pic>
          <p:nvPicPr>
            <p:cNvPr id="90" name="Picture 89" descr="A diagram of a computer chip&#10;&#10;Description automatically generated">
              <a:extLst>
                <a:ext uri="{FF2B5EF4-FFF2-40B4-BE49-F238E27FC236}">
                  <a16:creationId xmlns:a16="http://schemas.microsoft.com/office/drawing/2014/main" id="{CE07F376-C742-0FD3-B675-A157175E58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92488" y="4243256"/>
              <a:ext cx="5426134" cy="2349273"/>
            </a:xfrm>
            <a:prstGeom prst="rect">
              <a:avLst/>
            </a:prstGeom>
          </p:spPr>
        </p:pic>
        <p:sp>
          <p:nvSpPr>
            <p:cNvPr id="93" name="Rectangle 92">
              <a:extLst>
                <a:ext uri="{FF2B5EF4-FFF2-40B4-BE49-F238E27FC236}">
                  <a16:creationId xmlns:a16="http://schemas.microsoft.com/office/drawing/2014/main" id="{8C6279F8-5ADB-77DC-45B4-C9002B80AA9E}"/>
                </a:ext>
              </a:extLst>
            </p:cNvPr>
            <p:cNvSpPr/>
            <p:nvPr/>
          </p:nvSpPr>
          <p:spPr>
            <a:xfrm>
              <a:off x="7630294" y="6417216"/>
              <a:ext cx="451853" cy="114968"/>
            </a:xfrm>
            <a:prstGeom prst="rect">
              <a:avLst/>
            </a:prstGeom>
            <a:solidFill>
              <a:srgbClr val="C3D79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TextBox 93">
              <a:extLst>
                <a:ext uri="{FF2B5EF4-FFF2-40B4-BE49-F238E27FC236}">
                  <a16:creationId xmlns:a16="http://schemas.microsoft.com/office/drawing/2014/main" id="{55F4C342-44DA-0D69-5157-682D7F2032A7}"/>
                </a:ext>
              </a:extLst>
            </p:cNvPr>
            <p:cNvSpPr txBox="1"/>
            <p:nvPr/>
          </p:nvSpPr>
          <p:spPr>
            <a:xfrm>
              <a:off x="7284956" y="6330919"/>
              <a:ext cx="1638590" cy="261610"/>
            </a:xfrm>
            <a:prstGeom prst="rect">
              <a:avLst/>
            </a:prstGeom>
            <a:noFill/>
          </p:spPr>
          <p:txBody>
            <a:bodyPr wrap="none" rtlCol="0">
              <a:spAutoFit/>
            </a:bodyPr>
            <a:lstStyle/>
            <a:p>
              <a:r>
                <a:rPr lang="en-GB" sz="1100" b="1" dirty="0"/>
                <a:t>CMS 2x2 Module (Outer)</a:t>
              </a:r>
            </a:p>
          </p:txBody>
        </p:sp>
      </p:grpSp>
      <p:grpSp>
        <p:nvGrpSpPr>
          <p:cNvPr id="100" name="Group 99">
            <a:extLst>
              <a:ext uri="{FF2B5EF4-FFF2-40B4-BE49-F238E27FC236}">
                <a16:creationId xmlns:a16="http://schemas.microsoft.com/office/drawing/2014/main" id="{CFE6E22F-3623-526B-2D08-AD2220F1A7AA}"/>
              </a:ext>
            </a:extLst>
          </p:cNvPr>
          <p:cNvGrpSpPr/>
          <p:nvPr/>
        </p:nvGrpSpPr>
        <p:grpSpPr>
          <a:xfrm>
            <a:off x="358158" y="4490514"/>
            <a:ext cx="5486630" cy="1998947"/>
            <a:chOff x="358158" y="4490514"/>
            <a:chExt cx="5486630" cy="1998947"/>
          </a:xfrm>
        </p:grpSpPr>
        <p:pic>
          <p:nvPicPr>
            <p:cNvPr id="88" name="Picture 87" descr="A diagram of a computer&#10;&#10;Description automatically generated">
              <a:extLst>
                <a:ext uri="{FF2B5EF4-FFF2-40B4-BE49-F238E27FC236}">
                  <a16:creationId xmlns:a16="http://schemas.microsoft.com/office/drawing/2014/main" id="{AAFE4462-7809-0339-9D49-421A8BC128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158" y="4490514"/>
              <a:ext cx="5486630" cy="1998947"/>
            </a:xfrm>
            <a:prstGeom prst="rect">
              <a:avLst/>
            </a:prstGeom>
          </p:spPr>
        </p:pic>
        <p:sp>
          <p:nvSpPr>
            <p:cNvPr id="92" name="Rectangle 91">
              <a:extLst>
                <a:ext uri="{FF2B5EF4-FFF2-40B4-BE49-F238E27FC236}">
                  <a16:creationId xmlns:a16="http://schemas.microsoft.com/office/drawing/2014/main" id="{364BBC7A-E6C0-0E82-972A-636C2B670331}"/>
                </a:ext>
              </a:extLst>
            </p:cNvPr>
            <p:cNvSpPr/>
            <p:nvPr/>
          </p:nvSpPr>
          <p:spPr>
            <a:xfrm>
              <a:off x="1283368" y="6267116"/>
              <a:ext cx="451853" cy="114968"/>
            </a:xfrm>
            <a:prstGeom prst="rect">
              <a:avLst/>
            </a:prstGeom>
            <a:solidFill>
              <a:srgbClr val="C3D79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6" name="Rectangle 95">
              <a:extLst>
                <a:ext uri="{FF2B5EF4-FFF2-40B4-BE49-F238E27FC236}">
                  <a16:creationId xmlns:a16="http://schemas.microsoft.com/office/drawing/2014/main" id="{F2B9DC1C-4077-3FE0-97D7-536A47B8CA48}"/>
                </a:ext>
              </a:extLst>
            </p:cNvPr>
            <p:cNvSpPr/>
            <p:nvPr/>
          </p:nvSpPr>
          <p:spPr>
            <a:xfrm>
              <a:off x="1326667" y="6119130"/>
              <a:ext cx="451853" cy="114968"/>
            </a:xfrm>
            <a:prstGeom prst="rect">
              <a:avLst/>
            </a:prstGeom>
            <a:solidFill>
              <a:srgbClr val="D9D9D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7" name="Rectangle 96">
              <a:extLst>
                <a:ext uri="{FF2B5EF4-FFF2-40B4-BE49-F238E27FC236}">
                  <a16:creationId xmlns:a16="http://schemas.microsoft.com/office/drawing/2014/main" id="{01439A33-8D84-1233-5FD3-CC8321BE7D4D}"/>
                </a:ext>
              </a:extLst>
            </p:cNvPr>
            <p:cNvSpPr/>
            <p:nvPr/>
          </p:nvSpPr>
          <p:spPr>
            <a:xfrm>
              <a:off x="1301902" y="5256165"/>
              <a:ext cx="451853" cy="114968"/>
            </a:xfrm>
            <a:prstGeom prst="rect">
              <a:avLst/>
            </a:prstGeom>
            <a:solidFill>
              <a:srgbClr val="D9D9D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8" name="Rectangle 97">
              <a:extLst>
                <a:ext uri="{FF2B5EF4-FFF2-40B4-BE49-F238E27FC236}">
                  <a16:creationId xmlns:a16="http://schemas.microsoft.com/office/drawing/2014/main" id="{39ACB733-95A2-209C-1009-33E15868B6B4}"/>
                </a:ext>
              </a:extLst>
            </p:cNvPr>
            <p:cNvSpPr/>
            <p:nvPr/>
          </p:nvSpPr>
          <p:spPr>
            <a:xfrm>
              <a:off x="1307617" y="5440950"/>
              <a:ext cx="451853" cy="81645"/>
            </a:xfrm>
            <a:prstGeom prst="rect">
              <a:avLst/>
            </a:prstGeom>
            <a:solidFill>
              <a:srgbClr val="D9D9D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9" name="Rectangle 98">
              <a:extLst>
                <a:ext uri="{FF2B5EF4-FFF2-40B4-BE49-F238E27FC236}">
                  <a16:creationId xmlns:a16="http://schemas.microsoft.com/office/drawing/2014/main" id="{66130140-18F8-5F4F-E834-74D29D2CEDEB}"/>
                </a:ext>
              </a:extLst>
            </p:cNvPr>
            <p:cNvSpPr/>
            <p:nvPr/>
          </p:nvSpPr>
          <p:spPr>
            <a:xfrm>
              <a:off x="1320952" y="4576080"/>
              <a:ext cx="451853" cy="81645"/>
            </a:xfrm>
            <a:prstGeom prst="rect">
              <a:avLst/>
            </a:prstGeom>
            <a:solidFill>
              <a:srgbClr val="D9D9D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TextBox 90">
              <a:extLst>
                <a:ext uri="{FF2B5EF4-FFF2-40B4-BE49-F238E27FC236}">
                  <a16:creationId xmlns:a16="http://schemas.microsoft.com/office/drawing/2014/main" id="{F2046E6E-1B47-37BB-BBB0-FC809252B775}"/>
                </a:ext>
              </a:extLst>
            </p:cNvPr>
            <p:cNvSpPr txBox="1"/>
            <p:nvPr/>
          </p:nvSpPr>
          <p:spPr>
            <a:xfrm>
              <a:off x="1144186" y="6177053"/>
              <a:ext cx="1636987" cy="261610"/>
            </a:xfrm>
            <a:prstGeom prst="rect">
              <a:avLst/>
            </a:prstGeom>
            <a:noFill/>
          </p:spPr>
          <p:txBody>
            <a:bodyPr wrap="none" rtlCol="0">
              <a:spAutoFit/>
            </a:bodyPr>
            <a:lstStyle/>
            <a:p>
              <a:r>
                <a:rPr lang="en-GB" sz="1100" b="1" dirty="0"/>
                <a:t>CMS  2x1 Module (Inner)</a:t>
              </a:r>
            </a:p>
          </p:txBody>
        </p:sp>
      </p:grpSp>
    </p:spTree>
    <p:extLst>
      <p:ext uri="{BB962C8B-B14F-4D97-AF65-F5344CB8AC3E}">
        <p14:creationId xmlns:p14="http://schemas.microsoft.com/office/powerpoint/2010/main" val="2644114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BABCD-6DE9-4004-EFCD-31D72782A26A}"/>
              </a:ext>
            </a:extLst>
          </p:cNvPr>
          <p:cNvSpPr>
            <a:spLocks noGrp="1"/>
          </p:cNvSpPr>
          <p:nvPr>
            <p:ph type="title"/>
          </p:nvPr>
        </p:nvSpPr>
        <p:spPr>
          <a:xfrm>
            <a:off x="1797570" y="0"/>
            <a:ext cx="7713688" cy="624226"/>
          </a:xfrm>
        </p:spPr>
        <p:txBody>
          <a:bodyPr/>
          <a:lstStyle/>
          <a:p>
            <a:pPr algn="ctr"/>
            <a:r>
              <a:rPr lang="en-US" sz="2800" b="1" i="1" dirty="0" err="1">
                <a:solidFill>
                  <a:schemeClr val="accent1">
                    <a:lumMod val="75000"/>
                  </a:schemeClr>
                </a:solidFill>
                <a:latin typeface="Calibri" panose="020F0502020204030204" pitchFamily="34" charset="0"/>
                <a:cs typeface="Calibri" panose="020F0502020204030204" pitchFamily="34" charset="0"/>
              </a:rPr>
              <a:t>ShuntLDO</a:t>
            </a:r>
            <a:r>
              <a:rPr lang="en-US" sz="2800" b="1" i="1" dirty="0">
                <a:solidFill>
                  <a:schemeClr val="accent1">
                    <a:lumMod val="75000"/>
                  </a:schemeClr>
                </a:solidFill>
                <a:latin typeface="Calibri" panose="020F0502020204030204" pitchFamily="34" charset="0"/>
                <a:cs typeface="Calibri" panose="020F0502020204030204" pitchFamily="34" charset="0"/>
              </a:rPr>
              <a:t> for Serial powering</a:t>
            </a:r>
            <a:endParaRPr lang="en-GB" b="1" dirty="0"/>
          </a:p>
        </p:txBody>
      </p:sp>
      <p:sp>
        <p:nvSpPr>
          <p:cNvPr id="4" name="Footer Placeholder 3">
            <a:extLst>
              <a:ext uri="{FF2B5EF4-FFF2-40B4-BE49-F238E27FC236}">
                <a16:creationId xmlns:a16="http://schemas.microsoft.com/office/drawing/2014/main" id="{D25D83CF-F6D3-3364-389A-D44FEE613FE2}"/>
              </a:ext>
            </a:extLst>
          </p:cNvPr>
          <p:cNvSpPr>
            <a:spLocks noGrp="1"/>
          </p:cNvSpPr>
          <p:nvPr>
            <p:ph type="ftr" sz="quarter" idx="11"/>
          </p:nvPr>
        </p:nvSpPr>
        <p:spPr>
          <a:xfrm>
            <a:off x="0" y="6492874"/>
            <a:ext cx="8153400" cy="365125"/>
          </a:xfrm>
        </p:spPr>
        <p:txBody>
          <a:bodyPr/>
          <a:lstStyle/>
          <a:p>
            <a:pPr algn="l"/>
            <a:r>
              <a:rPr lang="en-GB" dirty="0"/>
              <a:t>PSD13, Oxford Sept. 3-8, 2023                             </a:t>
            </a:r>
            <a:r>
              <a:rPr lang="en-GB" dirty="0" err="1"/>
              <a:t>F.Loddo</a:t>
            </a:r>
            <a:r>
              <a:rPr lang="en-GB" dirty="0"/>
              <a:t> INFN-Bari</a:t>
            </a:r>
          </a:p>
        </p:txBody>
      </p:sp>
      <p:sp>
        <p:nvSpPr>
          <p:cNvPr id="5" name="Slide Number Placeholder 4">
            <a:extLst>
              <a:ext uri="{FF2B5EF4-FFF2-40B4-BE49-F238E27FC236}">
                <a16:creationId xmlns:a16="http://schemas.microsoft.com/office/drawing/2014/main" id="{39441B85-B362-BC8F-3760-7B717B0655D1}"/>
              </a:ext>
            </a:extLst>
          </p:cNvPr>
          <p:cNvSpPr>
            <a:spLocks noGrp="1"/>
          </p:cNvSpPr>
          <p:nvPr>
            <p:ph type="sldNum" sz="quarter" idx="12"/>
          </p:nvPr>
        </p:nvSpPr>
        <p:spPr>
          <a:xfrm>
            <a:off x="9448800" y="6492875"/>
            <a:ext cx="2743200" cy="365125"/>
          </a:xfrm>
        </p:spPr>
        <p:txBody>
          <a:bodyPr/>
          <a:lstStyle/>
          <a:p>
            <a:fld id="{17C1D577-B16F-47D8-AA3E-456F66A1EA45}" type="slidenum">
              <a:rPr lang="en-GB" smtClean="0"/>
              <a:t>8</a:t>
            </a:fld>
            <a:endParaRPr lang="en-GB"/>
          </a:p>
        </p:txBody>
      </p:sp>
      <p:sp>
        <p:nvSpPr>
          <p:cNvPr id="3" name="TextBox 2">
            <a:extLst>
              <a:ext uri="{FF2B5EF4-FFF2-40B4-BE49-F238E27FC236}">
                <a16:creationId xmlns:a16="http://schemas.microsoft.com/office/drawing/2014/main" id="{AE53C305-BC4B-A815-2614-2EAEAF580602}"/>
              </a:ext>
            </a:extLst>
          </p:cNvPr>
          <p:cNvSpPr txBox="1"/>
          <p:nvPr/>
        </p:nvSpPr>
        <p:spPr>
          <a:xfrm>
            <a:off x="32583" y="475247"/>
            <a:ext cx="8519942" cy="2800767"/>
          </a:xfrm>
          <a:prstGeom prst="rect">
            <a:avLst/>
          </a:prstGeom>
          <a:noFill/>
        </p:spPr>
        <p:txBody>
          <a:bodyPr wrap="square" rtlCol="0">
            <a:spAutoFit/>
          </a:bodyPr>
          <a:lstStyle/>
          <a:p>
            <a:pPr algn="l"/>
            <a:r>
              <a:rPr lang="en-US" sz="1600" dirty="0"/>
              <a:t>Both ATLAS and CMS will adopt the innovative </a:t>
            </a:r>
            <a:r>
              <a:rPr lang="en-US" sz="1600" b="1" dirty="0"/>
              <a:t>serial-powering scheme:</a:t>
            </a:r>
          </a:p>
          <a:p>
            <a:pPr marL="285750" indent="-285750" algn="l">
              <a:buFont typeface="Arial" panose="020B0604020202020204" pitchFamily="34" charset="0"/>
              <a:buChar char="•"/>
            </a:pPr>
            <a:r>
              <a:rPr lang="en-US" sz="1600" dirty="0"/>
              <a:t>Based on </a:t>
            </a:r>
            <a:r>
              <a:rPr lang="en-US" sz="1600" b="1" dirty="0" err="1"/>
              <a:t>ShuntLDO</a:t>
            </a:r>
            <a:r>
              <a:rPr lang="en-US" sz="1600" dirty="0"/>
              <a:t> regulators in the readout chips (1 x Analog, 1 x Digital)</a:t>
            </a:r>
          </a:p>
          <a:p>
            <a:pPr marL="285750" indent="-285750">
              <a:buFont typeface="Arial" panose="020B0604020202020204" pitchFamily="34" charset="0"/>
              <a:buChar char="•"/>
            </a:pPr>
            <a:r>
              <a:rPr lang="en-US" sz="1600" b="1" dirty="0"/>
              <a:t>Constant input current </a:t>
            </a:r>
            <a:r>
              <a:rPr lang="en-US" sz="1600" dirty="0"/>
              <a:t>shared between chips (2÷4) on the same module</a:t>
            </a:r>
          </a:p>
          <a:p>
            <a:pPr marL="285750" indent="-285750" algn="l">
              <a:buFont typeface="Arial" panose="020B0604020202020204" pitchFamily="34" charset="0"/>
              <a:buChar char="•"/>
            </a:pPr>
            <a:r>
              <a:rPr lang="en-US" sz="1600" dirty="0"/>
              <a:t>Modules are in serial chains: “recycle” current from one module to another</a:t>
            </a:r>
          </a:p>
          <a:p>
            <a:pPr marL="285750" indent="-285750" algn="l">
              <a:buFont typeface="Arial" panose="020B0604020202020204" pitchFamily="34" charset="0"/>
              <a:buChar char="•"/>
            </a:pPr>
            <a:r>
              <a:rPr lang="en-US" sz="1600" b="1" dirty="0"/>
              <a:t>Input current</a:t>
            </a:r>
            <a:r>
              <a:rPr lang="en-US" sz="1600" dirty="0"/>
              <a:t> dimensioned to satisfy the highest load, with ~20-25% headroom for stable operation to be absorbed by the </a:t>
            </a:r>
            <a:r>
              <a:rPr lang="en-US" sz="1600" b="1" dirty="0"/>
              <a:t>Shunt</a:t>
            </a:r>
            <a:r>
              <a:rPr lang="en-US" sz="1600" dirty="0"/>
              <a:t> device</a:t>
            </a:r>
          </a:p>
          <a:p>
            <a:pPr marL="285750" indent="-285750" algn="l">
              <a:buFont typeface="Arial" panose="020B0604020202020204" pitchFamily="34" charset="0"/>
              <a:buChar char="•"/>
            </a:pPr>
            <a:r>
              <a:rPr lang="en-US" sz="1600" dirty="0"/>
              <a:t>In case of chip failure, its current can be absorbed by the other chips of the module</a:t>
            </a:r>
          </a:p>
          <a:p>
            <a:pPr marL="285750" indent="-285750" algn="l">
              <a:buFont typeface="Arial" panose="020B0604020202020204" pitchFamily="34" charset="0"/>
              <a:buChar char="•"/>
            </a:pPr>
            <a:r>
              <a:rPr lang="en-US" sz="1600" dirty="0"/>
              <a:t>Not sensitive to voltage drops (</a:t>
            </a:r>
            <a:r>
              <a:rPr lang="en-US" sz="1600" u="sng" dirty="0"/>
              <a:t>low mass &amp; compact power routing</a:t>
            </a:r>
            <a:r>
              <a:rPr lang="en-US" sz="1600" dirty="0"/>
              <a:t>)</a:t>
            </a:r>
          </a:p>
          <a:p>
            <a:pPr marL="285750" indent="-285750" algn="l">
              <a:buFont typeface="Arial" panose="020B0604020202020204" pitchFamily="34" charset="0"/>
              <a:buChar char="•"/>
            </a:pPr>
            <a:r>
              <a:rPr lang="en-US" sz="1600" dirty="0"/>
              <a:t>On-chip regulated supply voltages, low noise</a:t>
            </a:r>
          </a:p>
          <a:p>
            <a:pPr marL="285750" indent="-285750" algn="l">
              <a:buFont typeface="Arial" panose="020B0604020202020204" pitchFamily="34" charset="0"/>
              <a:buChar char="•"/>
            </a:pPr>
            <a:r>
              <a:rPr lang="en-US" sz="1600" dirty="0"/>
              <a:t>Radiation hardness (1 Grad)</a:t>
            </a:r>
          </a:p>
          <a:p>
            <a:pPr marL="285750" indent="-285750" algn="l">
              <a:buFont typeface="Arial" panose="020B0604020202020204" pitchFamily="34" charset="0"/>
              <a:buChar char="•"/>
            </a:pPr>
            <a:r>
              <a:rPr lang="en-US" sz="1600" dirty="0"/>
              <a:t>Current sharing defined by the </a:t>
            </a:r>
            <a:r>
              <a:rPr lang="en-US" sz="1600" dirty="0" err="1"/>
              <a:t>Voffset</a:t>
            </a:r>
            <a:r>
              <a:rPr lang="en-US" sz="1600" dirty="0"/>
              <a:t> and Slope, </a:t>
            </a:r>
            <a:r>
              <a:rPr lang="en-US" sz="1600" b="1" dirty="0"/>
              <a:t>all set by external resistors (no SEU)</a:t>
            </a:r>
          </a:p>
        </p:txBody>
      </p:sp>
      <p:pic>
        <p:nvPicPr>
          <p:cNvPr id="6" name="Immagine 1">
            <a:extLst>
              <a:ext uri="{FF2B5EF4-FFF2-40B4-BE49-F238E27FC236}">
                <a16:creationId xmlns:a16="http://schemas.microsoft.com/office/drawing/2014/main" id="{866EABAD-0A82-34AB-56CF-15D920B6E9E8}"/>
              </a:ext>
            </a:extLst>
          </p:cNvPr>
          <p:cNvPicPr>
            <a:picLocks noChangeAspect="1"/>
          </p:cNvPicPr>
          <p:nvPr/>
        </p:nvPicPr>
        <p:blipFill>
          <a:blip r:embed="rId2"/>
          <a:stretch>
            <a:fillRect/>
          </a:stretch>
        </p:blipFill>
        <p:spPr>
          <a:xfrm>
            <a:off x="4518070" y="3359530"/>
            <a:ext cx="3708969" cy="2666835"/>
          </a:xfrm>
          <a:prstGeom prst="rect">
            <a:avLst/>
          </a:prstGeom>
        </p:spPr>
      </p:pic>
      <p:grpSp>
        <p:nvGrpSpPr>
          <p:cNvPr id="7" name="Group 6">
            <a:extLst>
              <a:ext uri="{FF2B5EF4-FFF2-40B4-BE49-F238E27FC236}">
                <a16:creationId xmlns:a16="http://schemas.microsoft.com/office/drawing/2014/main" id="{2CAAB0DD-3929-14F7-53F8-3B847E703D72}"/>
              </a:ext>
            </a:extLst>
          </p:cNvPr>
          <p:cNvGrpSpPr/>
          <p:nvPr/>
        </p:nvGrpSpPr>
        <p:grpSpPr>
          <a:xfrm>
            <a:off x="8169143" y="85942"/>
            <a:ext cx="2661249" cy="3505766"/>
            <a:chOff x="7957584" y="173527"/>
            <a:chExt cx="2558596" cy="3330654"/>
          </a:xfrm>
        </p:grpSpPr>
        <p:pic>
          <p:nvPicPr>
            <p:cNvPr id="8" name="Picture 4">
              <a:extLst>
                <a:ext uri="{FF2B5EF4-FFF2-40B4-BE49-F238E27FC236}">
                  <a16:creationId xmlns:a16="http://schemas.microsoft.com/office/drawing/2014/main" id="{007BCFD1-04AE-369D-A5A7-EF21238656BE}"/>
                </a:ext>
              </a:extLst>
            </p:cNvPr>
            <p:cNvPicPr/>
            <p:nvPr/>
          </p:nvPicPr>
          <p:blipFill>
            <a:blip r:embed="rId3">
              <a:extLst>
                <a:ext uri="{28A0092B-C50C-407E-A947-70E740481C1C}">
                  <a14:useLocalDpi xmlns:a14="http://schemas.microsoft.com/office/drawing/2010/main" val="0"/>
                </a:ext>
              </a:extLst>
            </a:blip>
            <a:srcRect r="62271"/>
            <a:stretch>
              <a:fillRect/>
            </a:stretch>
          </p:blipFill>
          <p:spPr bwMode="auto">
            <a:xfrm>
              <a:off x="8044294" y="173527"/>
              <a:ext cx="2471886" cy="3330654"/>
            </a:xfrm>
            <a:prstGeom prst="rect">
              <a:avLst/>
            </a:prstGeom>
            <a:noFill/>
          </p:spPr>
        </p:pic>
        <p:sp>
          <p:nvSpPr>
            <p:cNvPr id="9" name="Rettangolo 14">
              <a:extLst>
                <a:ext uri="{FF2B5EF4-FFF2-40B4-BE49-F238E27FC236}">
                  <a16:creationId xmlns:a16="http://schemas.microsoft.com/office/drawing/2014/main" id="{C8282A3F-F527-2742-02B8-2F5297E755B9}"/>
                </a:ext>
              </a:extLst>
            </p:cNvPr>
            <p:cNvSpPr/>
            <p:nvPr/>
          </p:nvSpPr>
          <p:spPr>
            <a:xfrm>
              <a:off x="7957584" y="173527"/>
              <a:ext cx="748211" cy="17422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0" name="Picture 9">
            <a:extLst>
              <a:ext uri="{FF2B5EF4-FFF2-40B4-BE49-F238E27FC236}">
                <a16:creationId xmlns:a16="http://schemas.microsoft.com/office/drawing/2014/main" id="{C8001A6E-7C48-EE45-72CB-3B4E8339C3A2}"/>
              </a:ext>
            </a:extLst>
          </p:cNvPr>
          <p:cNvPicPr>
            <a:picLocks noChangeAspect="1"/>
          </p:cNvPicPr>
          <p:nvPr/>
        </p:nvPicPr>
        <p:blipFill>
          <a:blip r:embed="rId4"/>
          <a:stretch>
            <a:fillRect/>
          </a:stretch>
        </p:blipFill>
        <p:spPr>
          <a:xfrm>
            <a:off x="200941" y="3359530"/>
            <a:ext cx="4140971" cy="1569672"/>
          </a:xfrm>
          <a:prstGeom prst="rect">
            <a:avLst/>
          </a:prstGeom>
        </p:spPr>
      </p:pic>
      <p:sp>
        <p:nvSpPr>
          <p:cNvPr id="11" name="TextBox 10">
            <a:extLst>
              <a:ext uri="{FF2B5EF4-FFF2-40B4-BE49-F238E27FC236}">
                <a16:creationId xmlns:a16="http://schemas.microsoft.com/office/drawing/2014/main" id="{EC8AA7B5-C8D4-D877-F9E6-6768D62D59A1}"/>
              </a:ext>
            </a:extLst>
          </p:cNvPr>
          <p:cNvSpPr txBox="1"/>
          <p:nvPr/>
        </p:nvSpPr>
        <p:spPr>
          <a:xfrm>
            <a:off x="65557" y="5085919"/>
            <a:ext cx="4118847" cy="1323439"/>
          </a:xfrm>
          <a:prstGeom prst="rect">
            <a:avLst/>
          </a:prstGeom>
          <a:solidFill>
            <a:schemeClr val="accent6">
              <a:lumMod val="20000"/>
              <a:lumOff val="80000"/>
            </a:schemeClr>
          </a:solidFill>
        </p:spPr>
        <p:txBody>
          <a:bodyPr wrap="square" rtlCol="0">
            <a:spAutoFit/>
          </a:bodyPr>
          <a:lstStyle/>
          <a:p>
            <a:pPr algn="l"/>
            <a:r>
              <a:rPr lang="en-US" sz="1600" b="1" dirty="0"/>
              <a:t>Protections</a:t>
            </a:r>
            <a:r>
              <a:rPr lang="en-US" sz="1600" dirty="0"/>
              <a:t>:</a:t>
            </a:r>
          </a:p>
          <a:p>
            <a:pPr marL="285750" indent="-285750" algn="l">
              <a:buFont typeface="Wingdings" panose="05000000000000000000" pitchFamily="2" charset="2"/>
              <a:buChar char="§"/>
            </a:pPr>
            <a:r>
              <a:rPr lang="en-US" sz="1600" i="1" dirty="0"/>
              <a:t>Over-voltage protection</a:t>
            </a:r>
            <a:r>
              <a:rPr lang="en-US" sz="1600" dirty="0"/>
              <a:t>: V</a:t>
            </a:r>
            <a:r>
              <a:rPr lang="en-US" sz="1600" baseline="-25000" dirty="0"/>
              <a:t>IN</a:t>
            </a:r>
            <a:r>
              <a:rPr lang="en-US" sz="1600" dirty="0"/>
              <a:t> clamped to 2 V</a:t>
            </a:r>
          </a:p>
          <a:p>
            <a:pPr marL="285750" indent="-285750" algn="l">
              <a:buFont typeface="Wingdings" panose="05000000000000000000" pitchFamily="2" charset="2"/>
              <a:buChar char="§"/>
            </a:pPr>
            <a:r>
              <a:rPr lang="en-US" sz="1600" i="1" dirty="0"/>
              <a:t>Under-shunt protection</a:t>
            </a:r>
            <a:r>
              <a:rPr lang="en-US" sz="1600" dirty="0"/>
              <a:t>: V</a:t>
            </a:r>
            <a:r>
              <a:rPr lang="en-US" sz="1600" baseline="-25000" dirty="0"/>
              <a:t>OUT</a:t>
            </a:r>
            <a:r>
              <a:rPr lang="en-US" sz="1600" dirty="0"/>
              <a:t> decreased in case shunt current goes below a certain threshold (due to excess load current) </a:t>
            </a:r>
          </a:p>
        </p:txBody>
      </p:sp>
      <p:sp>
        <p:nvSpPr>
          <p:cNvPr id="12" name="TextBox 11">
            <a:extLst>
              <a:ext uri="{FF2B5EF4-FFF2-40B4-BE49-F238E27FC236}">
                <a16:creationId xmlns:a16="http://schemas.microsoft.com/office/drawing/2014/main" id="{B02FFD3C-5218-899D-A621-440BE6FDCFAB}"/>
              </a:ext>
            </a:extLst>
          </p:cNvPr>
          <p:cNvSpPr txBox="1"/>
          <p:nvPr/>
        </p:nvSpPr>
        <p:spPr>
          <a:xfrm>
            <a:off x="4596320" y="5797405"/>
            <a:ext cx="3846952" cy="830997"/>
          </a:xfrm>
          <a:prstGeom prst="rect">
            <a:avLst/>
          </a:prstGeom>
          <a:noFill/>
        </p:spPr>
        <p:txBody>
          <a:bodyPr wrap="square">
            <a:spAutoFit/>
          </a:bodyPr>
          <a:lstStyle/>
          <a:p>
            <a:pPr marL="285750" indent="-285750" algn="l">
              <a:buFont typeface="Wingdings" panose="05000000000000000000" pitchFamily="2" charset="2"/>
              <a:buChar char="v"/>
            </a:pPr>
            <a:r>
              <a:rPr lang="en-US" sz="1600" dirty="0"/>
              <a:t>V/I curve parameters (</a:t>
            </a:r>
            <a:r>
              <a:rPr lang="en-US" sz="1600" dirty="0" err="1"/>
              <a:t>Voffset</a:t>
            </a:r>
            <a:r>
              <a:rPr lang="en-US" sz="1600" dirty="0"/>
              <a:t>, slope) defined by external resistors</a:t>
            </a:r>
          </a:p>
          <a:p>
            <a:pPr marL="285750" indent="-285750" algn="l">
              <a:buFont typeface="Wingdings" panose="05000000000000000000" pitchFamily="2" charset="2"/>
              <a:buChar char="v"/>
            </a:pPr>
            <a:r>
              <a:rPr lang="en-US" sz="1600" dirty="0"/>
              <a:t>V</a:t>
            </a:r>
            <a:r>
              <a:rPr lang="en-US" sz="1600" baseline="-25000" dirty="0"/>
              <a:t>OUT</a:t>
            </a:r>
            <a:r>
              <a:rPr lang="en-US" sz="1600" dirty="0"/>
              <a:t> tunable by chip configuration</a:t>
            </a:r>
          </a:p>
        </p:txBody>
      </p:sp>
      <p:pic>
        <p:nvPicPr>
          <p:cNvPr id="15" name="Picture 14">
            <a:extLst>
              <a:ext uri="{FF2B5EF4-FFF2-40B4-BE49-F238E27FC236}">
                <a16:creationId xmlns:a16="http://schemas.microsoft.com/office/drawing/2014/main" id="{7EA4DE83-0230-02D0-E657-BD28B5D788D7}"/>
              </a:ext>
            </a:extLst>
          </p:cNvPr>
          <p:cNvPicPr>
            <a:picLocks noChangeAspect="1"/>
          </p:cNvPicPr>
          <p:nvPr/>
        </p:nvPicPr>
        <p:blipFill>
          <a:blip r:embed="rId5"/>
          <a:stretch>
            <a:fillRect/>
          </a:stretch>
        </p:blipFill>
        <p:spPr>
          <a:xfrm>
            <a:off x="8475564" y="3581986"/>
            <a:ext cx="3594515" cy="2630711"/>
          </a:xfrm>
          <a:prstGeom prst="rect">
            <a:avLst/>
          </a:prstGeom>
        </p:spPr>
      </p:pic>
      <p:sp>
        <p:nvSpPr>
          <p:cNvPr id="13" name="TextBox 12">
            <a:extLst>
              <a:ext uri="{FF2B5EF4-FFF2-40B4-BE49-F238E27FC236}">
                <a16:creationId xmlns:a16="http://schemas.microsoft.com/office/drawing/2014/main" id="{F6D7EFB8-3273-0D17-9FF5-D52519303933}"/>
              </a:ext>
            </a:extLst>
          </p:cNvPr>
          <p:cNvSpPr txBox="1"/>
          <p:nvPr/>
        </p:nvSpPr>
        <p:spPr>
          <a:xfrm>
            <a:off x="9087926" y="2258445"/>
            <a:ext cx="1994200" cy="276999"/>
          </a:xfrm>
          <a:prstGeom prst="rect">
            <a:avLst/>
          </a:prstGeom>
          <a:solidFill>
            <a:schemeClr val="bg1"/>
          </a:solidFill>
        </p:spPr>
        <p:txBody>
          <a:bodyPr wrap="square" rtlCol="0">
            <a:spAutoFit/>
          </a:bodyPr>
          <a:lstStyle/>
          <a:p>
            <a:r>
              <a:rPr lang="it-IT" sz="1200" dirty="0"/>
              <a:t>Up to 14 </a:t>
            </a:r>
            <a:r>
              <a:rPr lang="it-IT" sz="1200" dirty="0" err="1"/>
              <a:t>modules</a:t>
            </a:r>
            <a:r>
              <a:rPr lang="it-IT" sz="1200" dirty="0"/>
              <a:t> per chain</a:t>
            </a:r>
            <a:endParaRPr lang="en-GB" sz="1200" dirty="0"/>
          </a:p>
        </p:txBody>
      </p:sp>
    </p:spTree>
    <p:extLst>
      <p:ext uri="{BB962C8B-B14F-4D97-AF65-F5344CB8AC3E}">
        <p14:creationId xmlns:p14="http://schemas.microsoft.com/office/powerpoint/2010/main" val="17416675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2BD9E8C0-105F-D445-1EF1-E79D77A08C99}"/>
              </a:ext>
            </a:extLst>
          </p:cNvPr>
          <p:cNvGrpSpPr/>
          <p:nvPr/>
        </p:nvGrpSpPr>
        <p:grpSpPr>
          <a:xfrm>
            <a:off x="5271488" y="500681"/>
            <a:ext cx="3261512" cy="2740553"/>
            <a:chOff x="469367" y="605618"/>
            <a:chExt cx="4013734" cy="3263017"/>
          </a:xfrm>
        </p:grpSpPr>
        <p:pic>
          <p:nvPicPr>
            <p:cNvPr id="3" name="Picture 6" descr="Screen shot 2017-04-06 at 7.48.37 AM.png">
              <a:extLst>
                <a:ext uri="{FF2B5EF4-FFF2-40B4-BE49-F238E27FC236}">
                  <a16:creationId xmlns:a16="http://schemas.microsoft.com/office/drawing/2014/main" id="{72103C28-5B1E-02EB-393A-D0A9BE30A57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9367" y="605618"/>
              <a:ext cx="4013734" cy="3263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a:extLst>
                <a:ext uri="{FF2B5EF4-FFF2-40B4-BE49-F238E27FC236}">
                  <a16:creationId xmlns:a16="http://schemas.microsoft.com/office/drawing/2014/main" id="{132E7CC3-68F3-1932-97EB-A6FD054F37FA}"/>
                </a:ext>
              </a:extLst>
            </p:cNvPr>
            <p:cNvSpPr/>
            <p:nvPr/>
          </p:nvSpPr>
          <p:spPr>
            <a:xfrm>
              <a:off x="3957033" y="988234"/>
              <a:ext cx="490867" cy="36837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itle 1">
            <a:extLst>
              <a:ext uri="{FF2B5EF4-FFF2-40B4-BE49-F238E27FC236}">
                <a16:creationId xmlns:a16="http://schemas.microsoft.com/office/drawing/2014/main" id="{676BABCD-6DE9-4004-EFCD-31D72782A26A}"/>
              </a:ext>
            </a:extLst>
          </p:cNvPr>
          <p:cNvSpPr>
            <a:spLocks noGrp="1"/>
          </p:cNvSpPr>
          <p:nvPr>
            <p:ph type="title"/>
          </p:nvPr>
        </p:nvSpPr>
        <p:spPr>
          <a:xfrm>
            <a:off x="1493757" y="-22475"/>
            <a:ext cx="7713688" cy="624226"/>
          </a:xfrm>
        </p:spPr>
        <p:txBody>
          <a:bodyPr/>
          <a:lstStyle/>
          <a:p>
            <a:pPr algn="ctr"/>
            <a:r>
              <a:rPr lang="en-US" sz="2800" b="1" i="1" dirty="0">
                <a:solidFill>
                  <a:schemeClr val="accent1">
                    <a:lumMod val="75000"/>
                  </a:schemeClr>
                </a:solidFill>
                <a:latin typeface="Calibri" panose="020F0502020204030204" pitchFamily="34" charset="0"/>
                <a:cs typeface="Calibri" panose="020F0502020204030204" pitchFamily="34" charset="0"/>
              </a:rPr>
              <a:t>Differential Front-End (ATLAS)</a:t>
            </a:r>
            <a:endParaRPr lang="en-GB" b="1" dirty="0"/>
          </a:p>
        </p:txBody>
      </p:sp>
      <p:sp>
        <p:nvSpPr>
          <p:cNvPr id="4" name="Footer Placeholder 3">
            <a:extLst>
              <a:ext uri="{FF2B5EF4-FFF2-40B4-BE49-F238E27FC236}">
                <a16:creationId xmlns:a16="http://schemas.microsoft.com/office/drawing/2014/main" id="{D25D83CF-F6D3-3364-389A-D44FEE613FE2}"/>
              </a:ext>
            </a:extLst>
          </p:cNvPr>
          <p:cNvSpPr>
            <a:spLocks noGrp="1"/>
          </p:cNvSpPr>
          <p:nvPr>
            <p:ph type="ftr" sz="quarter" idx="11"/>
          </p:nvPr>
        </p:nvSpPr>
        <p:spPr>
          <a:xfrm>
            <a:off x="0" y="6492874"/>
            <a:ext cx="8153400" cy="365125"/>
          </a:xfrm>
        </p:spPr>
        <p:txBody>
          <a:bodyPr/>
          <a:lstStyle/>
          <a:p>
            <a:pPr algn="l"/>
            <a:r>
              <a:rPr lang="en-GB" dirty="0"/>
              <a:t>PSD13, Oxford Sept. 3-8, 2023                             </a:t>
            </a:r>
            <a:r>
              <a:rPr lang="en-GB" dirty="0" err="1"/>
              <a:t>F.Loddo</a:t>
            </a:r>
            <a:r>
              <a:rPr lang="en-GB" dirty="0"/>
              <a:t> INFN-Bari</a:t>
            </a:r>
          </a:p>
        </p:txBody>
      </p:sp>
      <p:sp>
        <p:nvSpPr>
          <p:cNvPr id="5" name="Slide Number Placeholder 4">
            <a:extLst>
              <a:ext uri="{FF2B5EF4-FFF2-40B4-BE49-F238E27FC236}">
                <a16:creationId xmlns:a16="http://schemas.microsoft.com/office/drawing/2014/main" id="{39441B85-B362-BC8F-3760-7B717B0655D1}"/>
              </a:ext>
            </a:extLst>
          </p:cNvPr>
          <p:cNvSpPr>
            <a:spLocks noGrp="1"/>
          </p:cNvSpPr>
          <p:nvPr>
            <p:ph type="sldNum" sz="quarter" idx="12"/>
          </p:nvPr>
        </p:nvSpPr>
        <p:spPr>
          <a:xfrm>
            <a:off x="9448800" y="6492875"/>
            <a:ext cx="2743200" cy="365125"/>
          </a:xfrm>
        </p:spPr>
        <p:txBody>
          <a:bodyPr/>
          <a:lstStyle/>
          <a:p>
            <a:fld id="{17C1D577-B16F-47D8-AA3E-456F66A1EA45}" type="slidenum">
              <a:rPr lang="en-GB" smtClean="0"/>
              <a:t>9</a:t>
            </a:fld>
            <a:endParaRPr lang="en-GB"/>
          </a:p>
        </p:txBody>
      </p:sp>
      <p:grpSp>
        <p:nvGrpSpPr>
          <p:cNvPr id="17" name="Group 16">
            <a:extLst>
              <a:ext uri="{FF2B5EF4-FFF2-40B4-BE49-F238E27FC236}">
                <a16:creationId xmlns:a16="http://schemas.microsoft.com/office/drawing/2014/main" id="{FFD3D61F-1B45-F9FE-9628-DF11DC54E049}"/>
              </a:ext>
            </a:extLst>
          </p:cNvPr>
          <p:cNvGrpSpPr/>
          <p:nvPr/>
        </p:nvGrpSpPr>
        <p:grpSpPr>
          <a:xfrm>
            <a:off x="8437078" y="188557"/>
            <a:ext cx="3062902" cy="2762447"/>
            <a:chOff x="-64575" y="3339837"/>
            <a:chExt cx="3062902" cy="2762447"/>
          </a:xfrm>
        </p:grpSpPr>
        <p:pic>
          <p:nvPicPr>
            <p:cNvPr id="6" name="Immagine 1">
              <a:extLst>
                <a:ext uri="{FF2B5EF4-FFF2-40B4-BE49-F238E27FC236}">
                  <a16:creationId xmlns:a16="http://schemas.microsoft.com/office/drawing/2014/main" id="{953A7CD7-522A-8818-145D-B70232381005}"/>
                </a:ext>
              </a:extLst>
            </p:cNvPr>
            <p:cNvPicPr>
              <a:picLocks noChangeAspect="1"/>
            </p:cNvPicPr>
            <p:nvPr/>
          </p:nvPicPr>
          <p:blipFill rotWithShape="1">
            <a:blip r:embed="rId3">
              <a:extLst>
                <a:ext uri="{28A0092B-C50C-407E-A947-70E740481C1C}">
                  <a14:useLocalDpi xmlns:a14="http://schemas.microsoft.com/office/drawing/2010/main" val="0"/>
                </a:ext>
              </a:extLst>
            </a:blip>
            <a:srcRect l="18219" t="10432" r="20001" b="1481"/>
            <a:stretch/>
          </p:blipFill>
          <p:spPr>
            <a:xfrm>
              <a:off x="371489" y="3732894"/>
              <a:ext cx="2583493" cy="2369390"/>
            </a:xfrm>
            <a:prstGeom prst="rect">
              <a:avLst/>
            </a:prstGeom>
          </p:spPr>
        </p:pic>
        <p:cxnSp>
          <p:nvCxnSpPr>
            <p:cNvPr id="7" name="Straight Arrow Connector 6">
              <a:extLst>
                <a:ext uri="{FF2B5EF4-FFF2-40B4-BE49-F238E27FC236}">
                  <a16:creationId xmlns:a16="http://schemas.microsoft.com/office/drawing/2014/main" id="{B660AECA-F903-0F28-DE65-823C4699BE93}"/>
                </a:ext>
              </a:extLst>
            </p:cNvPr>
            <p:cNvCxnSpPr>
              <a:cxnSpLocks/>
            </p:cNvCxnSpPr>
            <p:nvPr/>
          </p:nvCxnSpPr>
          <p:spPr>
            <a:xfrm>
              <a:off x="284120" y="3770908"/>
              <a:ext cx="0" cy="2331376"/>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2E8C09A0-2D2A-951E-66CC-6611D7A5751C}"/>
                </a:ext>
              </a:extLst>
            </p:cNvPr>
            <p:cNvCxnSpPr/>
            <p:nvPr/>
          </p:nvCxnSpPr>
          <p:spPr>
            <a:xfrm>
              <a:off x="463539" y="3639576"/>
              <a:ext cx="2534788" cy="0"/>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A9329A55-4B65-31DF-6100-86AE7F031B28}"/>
                </a:ext>
              </a:extLst>
            </p:cNvPr>
            <p:cNvSpPr txBox="1"/>
            <p:nvPr/>
          </p:nvSpPr>
          <p:spPr>
            <a:xfrm rot="16200000">
              <a:off x="-250524" y="4836955"/>
              <a:ext cx="710451" cy="338554"/>
            </a:xfrm>
            <a:prstGeom prst="rect">
              <a:avLst/>
            </a:prstGeom>
            <a:noFill/>
          </p:spPr>
          <p:txBody>
            <a:bodyPr wrap="none" rtlCol="0">
              <a:spAutoFit/>
            </a:bodyPr>
            <a:lstStyle/>
            <a:p>
              <a:pPr algn="l"/>
              <a:r>
                <a:rPr lang="en-GB" sz="1600" dirty="0"/>
                <a:t>35 µm</a:t>
              </a:r>
            </a:p>
          </p:txBody>
        </p:sp>
        <p:sp>
          <p:nvSpPr>
            <p:cNvPr id="10" name="TextBox 9">
              <a:extLst>
                <a:ext uri="{FF2B5EF4-FFF2-40B4-BE49-F238E27FC236}">
                  <a16:creationId xmlns:a16="http://schemas.microsoft.com/office/drawing/2014/main" id="{DF8FFE6B-A2A4-787A-FF68-50F8B39EF7DD}"/>
                </a:ext>
              </a:extLst>
            </p:cNvPr>
            <p:cNvSpPr txBox="1"/>
            <p:nvPr/>
          </p:nvSpPr>
          <p:spPr>
            <a:xfrm>
              <a:off x="1291124" y="3339837"/>
              <a:ext cx="710451" cy="338554"/>
            </a:xfrm>
            <a:prstGeom prst="rect">
              <a:avLst/>
            </a:prstGeom>
            <a:noFill/>
          </p:spPr>
          <p:txBody>
            <a:bodyPr wrap="none" rtlCol="0">
              <a:spAutoFit/>
            </a:bodyPr>
            <a:lstStyle/>
            <a:p>
              <a:pPr algn="l"/>
              <a:r>
                <a:rPr lang="en-GB" sz="1600" dirty="0"/>
                <a:t>35 µm</a:t>
              </a:r>
            </a:p>
          </p:txBody>
        </p:sp>
      </p:grpSp>
      <p:sp>
        <p:nvSpPr>
          <p:cNvPr id="12" name="Text Box 14">
            <a:extLst>
              <a:ext uri="{FF2B5EF4-FFF2-40B4-BE49-F238E27FC236}">
                <a16:creationId xmlns:a16="http://schemas.microsoft.com/office/drawing/2014/main" id="{68FDD8A5-8BDD-C23C-8473-619DB9F05EC0}"/>
              </a:ext>
            </a:extLst>
          </p:cNvPr>
          <p:cNvSpPr txBox="1">
            <a:spLocks noChangeArrowheads="1"/>
          </p:cNvSpPr>
          <p:nvPr/>
        </p:nvSpPr>
        <p:spPr bwMode="auto">
          <a:xfrm>
            <a:off x="149780" y="681251"/>
            <a:ext cx="5034340" cy="2308324"/>
          </a:xfrm>
          <a:prstGeom prst="rect">
            <a:avLst/>
          </a:prstGeom>
          <a:solidFill>
            <a:schemeClr val="accent4">
              <a:lumMod val="20000"/>
              <a:lumOff val="80000"/>
            </a:schemeClr>
          </a:solidFill>
          <a:ln>
            <a:noFill/>
          </a:ln>
        </p:spPr>
        <p:txBody>
          <a:bodyPr wrap="square">
            <a:spAutoFit/>
          </a:bodyPr>
          <a:lstStyle>
            <a:defPPr>
              <a:defRPr lang="it-IT"/>
            </a:defPPr>
            <a:lvl1pPr algn="l" rtl="0" eaLnBrk="0" fontAlgn="base" hangingPunct="0">
              <a:spcBef>
                <a:spcPct val="0"/>
              </a:spcBef>
              <a:spcAft>
                <a:spcPct val="0"/>
              </a:spcAft>
              <a:defRPr sz="1600" i="1" u="sng" kern="1200">
                <a:solidFill>
                  <a:schemeClr val="bg1"/>
                </a:solidFill>
                <a:latin typeface="Verdana" panose="020B060403050404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1600" i="1" u="sng" kern="1200">
                <a:solidFill>
                  <a:schemeClr val="bg1"/>
                </a:solidFill>
                <a:latin typeface="Verdana" panose="020B060403050404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1600" i="1" u="sng" kern="1200">
                <a:solidFill>
                  <a:schemeClr val="bg1"/>
                </a:solidFill>
                <a:latin typeface="Verdana" panose="020B060403050404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1600" i="1" u="sng" kern="1200">
                <a:solidFill>
                  <a:schemeClr val="bg1"/>
                </a:solidFill>
                <a:latin typeface="Verdana" panose="020B060403050404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1600" i="1" u="sng" kern="1200">
                <a:solidFill>
                  <a:schemeClr val="bg1"/>
                </a:solidFill>
                <a:latin typeface="Verdana" panose="020B0604030504040204" pitchFamily="34" charset="0"/>
                <a:ea typeface="ＭＳ Ｐゴシック" panose="020B0600070205080204" pitchFamily="34" charset="-128"/>
                <a:cs typeface="+mn-cs"/>
              </a:defRPr>
            </a:lvl5pPr>
            <a:lvl6pPr marL="2286000" algn="l" defTabSz="914400" rtl="0" eaLnBrk="1" latinLnBrk="0" hangingPunct="1">
              <a:defRPr sz="1600" i="1" u="sng" kern="1200">
                <a:solidFill>
                  <a:schemeClr val="bg1"/>
                </a:solidFill>
                <a:latin typeface="Verdana" panose="020B0604030504040204" pitchFamily="34" charset="0"/>
                <a:ea typeface="ＭＳ Ｐゴシック" panose="020B0600070205080204" pitchFamily="34" charset="-128"/>
                <a:cs typeface="+mn-cs"/>
              </a:defRPr>
            </a:lvl6pPr>
            <a:lvl7pPr marL="2743200" algn="l" defTabSz="914400" rtl="0" eaLnBrk="1" latinLnBrk="0" hangingPunct="1">
              <a:defRPr sz="1600" i="1" u="sng" kern="1200">
                <a:solidFill>
                  <a:schemeClr val="bg1"/>
                </a:solidFill>
                <a:latin typeface="Verdana" panose="020B0604030504040204" pitchFamily="34" charset="0"/>
                <a:ea typeface="ＭＳ Ｐゴシック" panose="020B0600070205080204" pitchFamily="34" charset="-128"/>
                <a:cs typeface="+mn-cs"/>
              </a:defRPr>
            </a:lvl7pPr>
            <a:lvl8pPr marL="3200400" algn="l" defTabSz="914400" rtl="0" eaLnBrk="1" latinLnBrk="0" hangingPunct="1">
              <a:defRPr sz="1600" i="1" u="sng" kern="1200">
                <a:solidFill>
                  <a:schemeClr val="bg1"/>
                </a:solidFill>
                <a:latin typeface="Verdana" panose="020B0604030504040204" pitchFamily="34" charset="0"/>
                <a:ea typeface="ＭＳ Ｐゴシック" panose="020B0600070205080204" pitchFamily="34" charset="-128"/>
                <a:cs typeface="+mn-cs"/>
              </a:defRPr>
            </a:lvl8pPr>
            <a:lvl9pPr marL="3657600" algn="l" defTabSz="914400" rtl="0" eaLnBrk="1" latinLnBrk="0" hangingPunct="1">
              <a:defRPr sz="1600" i="1" u="sng" kern="1200">
                <a:solidFill>
                  <a:schemeClr val="bg1"/>
                </a:solidFill>
                <a:latin typeface="Verdana" panose="020B0604030504040204" pitchFamily="34" charset="0"/>
                <a:ea typeface="ＭＳ Ｐゴシック" panose="020B0600070205080204" pitchFamily="34" charset="-128"/>
                <a:cs typeface="+mn-cs"/>
              </a:defRPr>
            </a:lvl9pPr>
          </a:lstStyle>
          <a:p>
            <a:pPr>
              <a:spcBef>
                <a:spcPct val="50000"/>
              </a:spcBef>
              <a:buFont typeface="Arial" charset="0"/>
              <a:buChar char="•"/>
              <a:defRPr/>
            </a:pPr>
            <a:r>
              <a:rPr lang="en-US" altLang="en-US" i="0" u="none" dirty="0">
                <a:solidFill>
                  <a:srgbClr val="2D2DB9"/>
                </a:solidFill>
                <a:latin typeface="+mj-lt"/>
                <a:sym typeface="Symbol" charset="2"/>
              </a:rPr>
              <a:t> </a:t>
            </a:r>
            <a:r>
              <a:rPr lang="en-GB" altLang="en-US" i="0" u="none" dirty="0">
                <a:solidFill>
                  <a:schemeClr val="tx1"/>
                </a:solidFill>
                <a:latin typeface="+mn-lt"/>
                <a:sym typeface="Symbol" charset="2"/>
              </a:rPr>
              <a:t>Continuous reset integrator first stage with DC-coupled pre-comparator stage</a:t>
            </a:r>
          </a:p>
          <a:p>
            <a:pPr>
              <a:spcBef>
                <a:spcPct val="50000"/>
              </a:spcBef>
              <a:buFont typeface="Arial" charset="0"/>
              <a:buChar char="•"/>
              <a:defRPr/>
            </a:pPr>
            <a:r>
              <a:rPr lang="en-GB" altLang="en-US" i="0" u="none" dirty="0">
                <a:solidFill>
                  <a:schemeClr val="tx1"/>
                </a:solidFill>
                <a:latin typeface="+mn-lt"/>
                <a:sym typeface="Symbol" charset="2"/>
              </a:rPr>
              <a:t>Leakage current compensation circuit (LCC) for additional optional feedback in case of </a:t>
            </a:r>
            <a:r>
              <a:rPr lang="en-GB" altLang="en-US" i="0" u="none" dirty="0" err="1">
                <a:solidFill>
                  <a:schemeClr val="tx1"/>
                </a:solidFill>
                <a:latin typeface="+mn-lt"/>
                <a:sym typeface="Symbol" charset="2"/>
              </a:rPr>
              <a:t>I</a:t>
            </a:r>
            <a:r>
              <a:rPr lang="en-GB" altLang="en-US" i="0" u="none" baseline="-25000" dirty="0" err="1">
                <a:solidFill>
                  <a:schemeClr val="tx1"/>
                </a:solidFill>
                <a:latin typeface="+mn-lt"/>
                <a:sym typeface="Symbol" charset="2"/>
              </a:rPr>
              <a:t>leakage</a:t>
            </a:r>
            <a:r>
              <a:rPr lang="en-GB" altLang="en-US" i="0" u="none" dirty="0">
                <a:solidFill>
                  <a:schemeClr val="tx1"/>
                </a:solidFill>
                <a:latin typeface="+mn-lt"/>
                <a:sym typeface="Symbol" charset="2"/>
              </a:rPr>
              <a:t> &gt; 2 </a:t>
            </a:r>
            <a:r>
              <a:rPr lang="en-GB" altLang="en-US" i="0" u="none" dirty="0" err="1">
                <a:solidFill>
                  <a:schemeClr val="tx1"/>
                </a:solidFill>
                <a:latin typeface="+mn-lt"/>
                <a:sym typeface="Symbol" charset="2"/>
              </a:rPr>
              <a:t>nA</a:t>
            </a:r>
            <a:endParaRPr lang="en-GB" altLang="en-US" i="0" u="none" dirty="0">
              <a:solidFill>
                <a:schemeClr val="tx1"/>
              </a:solidFill>
              <a:latin typeface="+mn-lt"/>
              <a:sym typeface="Symbol" charset="2"/>
            </a:endParaRPr>
          </a:p>
          <a:p>
            <a:pPr>
              <a:spcBef>
                <a:spcPct val="50000"/>
              </a:spcBef>
              <a:buFont typeface="Arial" charset="0"/>
              <a:buChar char="•"/>
              <a:defRPr/>
            </a:pPr>
            <a:r>
              <a:rPr lang="en-US" altLang="en-US" i="0" u="none" dirty="0">
                <a:solidFill>
                  <a:schemeClr val="tx1"/>
                </a:solidFill>
                <a:latin typeface="+mn-lt"/>
                <a:sym typeface="Symbol" charset="2"/>
              </a:rPr>
              <a:t> </a:t>
            </a:r>
            <a:r>
              <a:rPr lang="en-GB" altLang="en-US" i="0" u="none" dirty="0">
                <a:solidFill>
                  <a:schemeClr val="tx1"/>
                </a:solidFill>
                <a:latin typeface="+mn-lt"/>
                <a:sym typeface="Symbol" charset="2"/>
              </a:rPr>
              <a:t>Two-stage open loop, fully differential input comparator</a:t>
            </a:r>
            <a:endParaRPr lang="en-US" altLang="en-US" i="0" u="none" dirty="0">
              <a:solidFill>
                <a:schemeClr val="tx1"/>
              </a:solidFill>
              <a:latin typeface="+mn-lt"/>
              <a:sym typeface="Symbol" charset="2"/>
            </a:endParaRPr>
          </a:p>
          <a:p>
            <a:pPr marL="285750" indent="-285750">
              <a:spcBef>
                <a:spcPct val="50000"/>
              </a:spcBef>
              <a:buFont typeface="Wingdings" panose="05000000000000000000" pitchFamily="2" charset="2"/>
              <a:buChar char="v"/>
              <a:defRPr/>
            </a:pPr>
            <a:r>
              <a:rPr lang="en-US" altLang="en-US" i="0" u="none" dirty="0">
                <a:solidFill>
                  <a:schemeClr val="tx1"/>
                </a:solidFill>
                <a:latin typeface="+mn-lt"/>
                <a:sym typeface="Symbol" charset="2"/>
              </a:rPr>
              <a:t>10-bit DAC for global threshold</a:t>
            </a:r>
          </a:p>
          <a:p>
            <a:pPr marL="285750" indent="-285750">
              <a:spcBef>
                <a:spcPct val="50000"/>
              </a:spcBef>
              <a:buFont typeface="Wingdings" panose="05000000000000000000" pitchFamily="2" charset="2"/>
              <a:buChar char="v"/>
              <a:defRPr/>
            </a:pPr>
            <a:r>
              <a:rPr lang="en-US" altLang="en-US" i="0" u="none" dirty="0">
                <a:solidFill>
                  <a:schemeClr val="tx1"/>
                </a:solidFill>
                <a:latin typeface="+mn-lt"/>
                <a:sym typeface="Symbol" charset="2"/>
              </a:rPr>
              <a:t>4+1 bit local trimming DAC (TDAC) for threshold tuning </a:t>
            </a:r>
          </a:p>
        </p:txBody>
      </p:sp>
      <p:pic>
        <p:nvPicPr>
          <p:cNvPr id="18" name="object 5">
            <a:extLst>
              <a:ext uri="{FF2B5EF4-FFF2-40B4-BE49-F238E27FC236}">
                <a16:creationId xmlns:a16="http://schemas.microsoft.com/office/drawing/2014/main" id="{46435170-3167-9017-F9A1-281947F4E355}"/>
              </a:ext>
            </a:extLst>
          </p:cNvPr>
          <p:cNvPicPr/>
          <p:nvPr/>
        </p:nvPicPr>
        <p:blipFill>
          <a:blip r:embed="rId4" cstate="print"/>
          <a:stretch>
            <a:fillRect/>
          </a:stretch>
        </p:blipFill>
        <p:spPr>
          <a:xfrm>
            <a:off x="367867" y="3354897"/>
            <a:ext cx="3515328" cy="2868860"/>
          </a:xfrm>
          <a:prstGeom prst="rect">
            <a:avLst/>
          </a:prstGeom>
        </p:spPr>
      </p:pic>
      <p:grpSp>
        <p:nvGrpSpPr>
          <p:cNvPr id="24" name="Group 23">
            <a:extLst>
              <a:ext uri="{FF2B5EF4-FFF2-40B4-BE49-F238E27FC236}">
                <a16:creationId xmlns:a16="http://schemas.microsoft.com/office/drawing/2014/main" id="{BF3F83C7-520F-4572-95CF-E073C3864E46}"/>
              </a:ext>
            </a:extLst>
          </p:cNvPr>
          <p:cNvGrpSpPr/>
          <p:nvPr/>
        </p:nvGrpSpPr>
        <p:grpSpPr>
          <a:xfrm>
            <a:off x="4290644" y="3596531"/>
            <a:ext cx="7556753" cy="2896343"/>
            <a:chOff x="4290644" y="3596531"/>
            <a:chExt cx="7556753" cy="2896343"/>
          </a:xfrm>
        </p:grpSpPr>
        <p:pic>
          <p:nvPicPr>
            <p:cNvPr id="19" name="Picture 18" descr="A comparison of a normal distribution graph&#10;&#10;Description automatically generated with medium confidence">
              <a:extLst>
                <a:ext uri="{FF2B5EF4-FFF2-40B4-BE49-F238E27FC236}">
                  <a16:creationId xmlns:a16="http://schemas.microsoft.com/office/drawing/2014/main" id="{B6D9FEB7-62AA-86F5-1495-2A361316B05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90644" y="3609534"/>
              <a:ext cx="7556753" cy="2883340"/>
            </a:xfrm>
            <a:prstGeom prst="rect">
              <a:avLst/>
            </a:prstGeom>
          </p:spPr>
        </p:pic>
        <p:sp>
          <p:nvSpPr>
            <p:cNvPr id="23" name="TextBox 22">
              <a:extLst>
                <a:ext uri="{FF2B5EF4-FFF2-40B4-BE49-F238E27FC236}">
                  <a16:creationId xmlns:a16="http://schemas.microsoft.com/office/drawing/2014/main" id="{5176C95B-8BC0-D6C4-AD44-768F180B3FBE}"/>
                </a:ext>
              </a:extLst>
            </p:cNvPr>
            <p:cNvSpPr txBox="1"/>
            <p:nvPr/>
          </p:nvSpPr>
          <p:spPr>
            <a:xfrm>
              <a:off x="4539192" y="5051204"/>
              <a:ext cx="2023387" cy="738664"/>
            </a:xfrm>
            <a:prstGeom prst="rect">
              <a:avLst/>
            </a:prstGeom>
            <a:solidFill>
              <a:schemeClr val="accent6">
                <a:lumMod val="40000"/>
                <a:lumOff val="60000"/>
              </a:schemeClr>
            </a:solidFill>
          </p:spPr>
          <p:txBody>
            <a:bodyPr wrap="square" rtlCol="0">
              <a:spAutoFit/>
            </a:bodyPr>
            <a:lstStyle/>
            <a:p>
              <a:pPr marL="285750" indent="-285750" algn="l">
                <a:buFont typeface="Arial" panose="020B0604020202020204" pitchFamily="34" charset="0"/>
                <a:buChar char="•"/>
              </a:pPr>
              <a:r>
                <a:rPr lang="en-US" sz="1400" dirty="0" err="1"/>
                <a:t>Thr</a:t>
              </a:r>
              <a:r>
                <a:rPr lang="en-US" sz="1400" dirty="0"/>
                <a:t>. ~ 1000 e- </a:t>
              </a:r>
            </a:p>
            <a:p>
              <a:pPr marL="285750" indent="-285750" algn="l">
                <a:buFont typeface="Arial" panose="020B0604020202020204" pitchFamily="34" charset="0"/>
                <a:buChar char="•"/>
              </a:pPr>
              <a:r>
                <a:rPr lang="en-US" sz="1400" dirty="0"/>
                <a:t>Thresh. Disp.: ~ 30 e-</a:t>
              </a:r>
            </a:p>
            <a:p>
              <a:pPr marL="285750" indent="-285750" algn="l">
                <a:buFont typeface="Arial" panose="020B0604020202020204" pitchFamily="34" charset="0"/>
                <a:buChar char="•"/>
              </a:pPr>
              <a:r>
                <a:rPr lang="en-US" sz="1400" dirty="0"/>
                <a:t>Noise: 65 e-</a:t>
              </a:r>
            </a:p>
          </p:txBody>
        </p:sp>
        <p:sp>
          <p:nvSpPr>
            <p:cNvPr id="20" name="TextBox 19">
              <a:extLst>
                <a:ext uri="{FF2B5EF4-FFF2-40B4-BE49-F238E27FC236}">
                  <a16:creationId xmlns:a16="http://schemas.microsoft.com/office/drawing/2014/main" id="{41EA600E-8940-54D3-B4A0-B007306FC02F}"/>
                </a:ext>
              </a:extLst>
            </p:cNvPr>
            <p:cNvSpPr txBox="1"/>
            <p:nvPr/>
          </p:nvSpPr>
          <p:spPr>
            <a:xfrm>
              <a:off x="4733778" y="3603983"/>
              <a:ext cx="1455848" cy="261610"/>
            </a:xfrm>
            <a:prstGeom prst="rect">
              <a:avLst/>
            </a:prstGeom>
            <a:solidFill>
              <a:schemeClr val="bg1"/>
            </a:solidFill>
          </p:spPr>
          <p:txBody>
            <a:bodyPr wrap="none" rtlCol="0">
              <a:spAutoFit/>
            </a:bodyPr>
            <a:lstStyle/>
            <a:p>
              <a:r>
                <a:rPr lang="en-GB" sz="1100" i="1" dirty="0"/>
                <a:t>ItkPix1 (planar sensor)</a:t>
              </a:r>
            </a:p>
          </p:txBody>
        </p:sp>
        <p:sp>
          <p:nvSpPr>
            <p:cNvPr id="21" name="TextBox 20">
              <a:extLst>
                <a:ext uri="{FF2B5EF4-FFF2-40B4-BE49-F238E27FC236}">
                  <a16:creationId xmlns:a16="http://schemas.microsoft.com/office/drawing/2014/main" id="{C826BC97-7408-4611-5822-DEED6AC4BAFF}"/>
                </a:ext>
              </a:extLst>
            </p:cNvPr>
            <p:cNvSpPr txBox="1"/>
            <p:nvPr/>
          </p:nvSpPr>
          <p:spPr>
            <a:xfrm>
              <a:off x="8720876" y="3596531"/>
              <a:ext cx="1455848" cy="261610"/>
            </a:xfrm>
            <a:prstGeom prst="rect">
              <a:avLst/>
            </a:prstGeom>
            <a:solidFill>
              <a:schemeClr val="bg1"/>
            </a:solidFill>
          </p:spPr>
          <p:txBody>
            <a:bodyPr wrap="none" rtlCol="0">
              <a:spAutoFit/>
            </a:bodyPr>
            <a:lstStyle/>
            <a:p>
              <a:r>
                <a:rPr lang="en-GB" sz="1100" i="1" dirty="0"/>
                <a:t>ItkPix1 (planar sensor)</a:t>
              </a:r>
            </a:p>
          </p:txBody>
        </p:sp>
      </p:grpSp>
    </p:spTree>
    <p:extLst>
      <p:ext uri="{BB962C8B-B14F-4D97-AF65-F5344CB8AC3E}">
        <p14:creationId xmlns:p14="http://schemas.microsoft.com/office/powerpoint/2010/main" val="30299500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3835</Words>
  <Application>Microsoft Office PowerPoint</Application>
  <PresentationFormat>Widescreen</PresentationFormat>
  <Paragraphs>475</Paragraphs>
  <Slides>29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Arial</vt:lpstr>
      <vt:lpstr>Calibri</vt:lpstr>
      <vt:lpstr>Calibri Light</vt:lpstr>
      <vt:lpstr>Symbol</vt:lpstr>
      <vt:lpstr>Verdana</vt:lpstr>
      <vt:lpstr>Wingdings</vt:lpstr>
      <vt:lpstr>Office Theme</vt:lpstr>
      <vt:lpstr>RD53 pixel chips for the ATLAS and CMS Phase-2 upgrades at HL-LHC</vt:lpstr>
      <vt:lpstr>PowerPoint Presentation</vt:lpstr>
      <vt:lpstr>RD53 Collaboration</vt:lpstr>
      <vt:lpstr>Design requirements</vt:lpstr>
      <vt:lpstr>Floorplan</vt:lpstr>
      <vt:lpstr>I/O interface</vt:lpstr>
      <vt:lpstr>Multi-chip data merging</vt:lpstr>
      <vt:lpstr>ShuntLDO for Serial powering</vt:lpstr>
      <vt:lpstr>Differential Front-End (ATLAS)</vt:lpstr>
      <vt:lpstr>Linear Front-End (CMS)</vt:lpstr>
      <vt:lpstr>Pixel digital architecture</vt:lpstr>
      <vt:lpstr>Digital data flow</vt:lpstr>
      <vt:lpstr>Radiation hardness</vt:lpstr>
      <vt:lpstr>Single Event Effect (SEE) protection</vt:lpstr>
      <vt:lpstr>Single Event Effect (SEE) protection</vt:lpstr>
      <vt:lpstr>RD53 verification framework</vt:lpstr>
      <vt:lpstr>Conclusions</vt:lpstr>
      <vt:lpstr>Thank you for your attention!</vt:lpstr>
      <vt:lpstr>Backup slides</vt:lpstr>
      <vt:lpstr>Analog and M/S blocks summary</vt:lpstr>
      <vt:lpstr>Bias circuit</vt:lpstr>
      <vt:lpstr>Calibration circuit</vt:lpstr>
      <vt:lpstr>Monitoring block</vt:lpstr>
      <vt:lpstr>Test and debugging features: Self Trigger</vt:lpstr>
      <vt:lpstr>Precision ToT and ToA</vt:lpstr>
      <vt:lpstr>Clock and reset strategy</vt:lpstr>
      <vt:lpstr>Data reduction and debug options</vt:lpstr>
      <vt:lpstr>Chip interfaces: control link</vt:lpstr>
      <vt:lpstr>Chip interfaces: data output and formats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RD53 pixel chips for the ATLAS and CMS Phase-2 upgrades at HL-LHC</dc:title>
  <dc:creator>Flavio Loddo</dc:creator>
  <cp:lastModifiedBy>Flavio Loddo</cp:lastModifiedBy>
  <cp:revision>57</cp:revision>
  <cp:lastPrinted>2023-08-29T09:43:38Z</cp:lastPrinted>
  <dcterms:created xsi:type="dcterms:W3CDTF">2023-07-26T07:10:54Z</dcterms:created>
  <dcterms:modified xsi:type="dcterms:W3CDTF">2023-09-08T05:24:53Z</dcterms:modified>
</cp:coreProperties>
</file>