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  <p:sldMasterId id="2147483656" r:id="rId2"/>
  </p:sldMasterIdLst>
  <p:notesMasterIdLst>
    <p:notesMasterId r:id="rId21"/>
  </p:notesMasterIdLst>
  <p:handoutMasterIdLst>
    <p:handoutMasterId r:id="rId22"/>
  </p:handoutMasterIdLst>
  <p:sldIdLst>
    <p:sldId id="419" r:id="rId3"/>
    <p:sldId id="422" r:id="rId4"/>
    <p:sldId id="431" r:id="rId5"/>
    <p:sldId id="432" r:id="rId6"/>
    <p:sldId id="430" r:id="rId7"/>
    <p:sldId id="299" r:id="rId8"/>
    <p:sldId id="291" r:id="rId9"/>
    <p:sldId id="292" r:id="rId10"/>
    <p:sldId id="301" r:id="rId11"/>
    <p:sldId id="322" r:id="rId12"/>
    <p:sldId id="302" r:id="rId13"/>
    <p:sldId id="289" r:id="rId14"/>
    <p:sldId id="313" r:id="rId15"/>
    <p:sldId id="306" r:id="rId16"/>
    <p:sldId id="310" r:id="rId17"/>
    <p:sldId id="316" r:id="rId18"/>
    <p:sldId id="317" r:id="rId19"/>
    <p:sldId id="441" r:id="rId20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section" id="{D1CF7933-C07B-437D-9CFA-54D8040C566B}">
          <p14:sldIdLst>
            <p14:sldId id="419"/>
            <p14:sldId id="422"/>
            <p14:sldId id="431"/>
            <p14:sldId id="432"/>
            <p14:sldId id="430"/>
            <p14:sldId id="299"/>
            <p14:sldId id="291"/>
            <p14:sldId id="292"/>
            <p14:sldId id="301"/>
            <p14:sldId id="322"/>
            <p14:sldId id="302"/>
            <p14:sldId id="289"/>
            <p14:sldId id="313"/>
            <p14:sldId id="306"/>
            <p14:sldId id="310"/>
            <p14:sldId id="316"/>
            <p14:sldId id="317"/>
            <p14:sldId id="4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DFF"/>
    <a:srgbClr val="0000FF"/>
    <a:srgbClr val="FFCC00"/>
    <a:srgbClr val="00FF00"/>
    <a:srgbClr val="CC6600"/>
    <a:srgbClr val="FDC08A"/>
    <a:srgbClr val="0055A0"/>
    <a:srgbClr val="377AB4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5652" autoAdjust="0"/>
  </p:normalViewPr>
  <p:slideViewPr>
    <p:cSldViewPr snapToObjects="1" showGuides="1">
      <p:cViewPr varScale="1">
        <p:scale>
          <a:sx n="116" d="100"/>
          <a:sy n="116" d="100"/>
        </p:scale>
        <p:origin x="82" y="792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239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349B39-E793-CC40-A333-C35A31BEFB2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ABDDD2-2266-1E4D-AD49-39AAE94C974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32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56B613-228C-244E-996A-6B01092BF93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84DB91-2A12-EB44-BBA8-9B8987FC169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8287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375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1FC93C-9DB3-8F4E-AA34-AF3CE5B6042D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E2002-60AE-2145-B876-134F9FFAC95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70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306231"/>
            <a:ext cx="2264294" cy="917826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  <a:prstGeom prst="rect">
            <a:avLst/>
          </a:prstGeo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5" name="Picture 4" descr="A white and blue sign with a tower and text&#10;&#10;Description automatically generated">
            <a:extLst>
              <a:ext uri="{FF2B5EF4-FFF2-40B4-BE49-F238E27FC236}">
                <a16:creationId xmlns:a16="http://schemas.microsoft.com/office/drawing/2014/main" id="{BF9AB8D3-F574-D3D9-CD23-2F210BAE0F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26269"/>
            <a:ext cx="2664296" cy="14275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825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07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77B824A-36B4-17AF-6250-8EDCA59C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825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5DEF1C75-08E5-8641-0C9D-29EDFB102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825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nl-NL" noProof="0"/>
              <a:t>V.Gahier, Burkert visit , 18 Oct 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1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3549"/>
            <a:ext cx="457200" cy="3429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1" y="4460082"/>
            <a:ext cx="61341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1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 dirty="0" err="1"/>
              <a:t>V.Gahier</a:t>
            </a:r>
            <a:r>
              <a:rPr lang="en-GB" dirty="0"/>
              <a:t> - Subcooling HEX Contract Kick Off Meeting - 06.10.23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6226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31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167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4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1940" y="4874472"/>
            <a:ext cx="4500061" cy="16279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31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084168" y="2787774"/>
            <a:ext cx="3600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>
            <a:extLst>
              <a:ext uri="{FF2B5EF4-FFF2-40B4-BE49-F238E27FC236}">
                <a16:creationId xmlns:a16="http://schemas.microsoft.com/office/drawing/2014/main" id="{1E371969-EFBC-93E1-816B-97B8B04E654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610079"/>
            <a:ext cx="450394" cy="4429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08E92E-60E3-16AE-7393-02E2B6749610}"/>
              </a:ext>
            </a:extLst>
          </p:cNvPr>
          <p:cNvSpPr txBox="1"/>
          <p:nvPr userDrawn="1"/>
        </p:nvSpPr>
        <p:spPr>
          <a:xfrm>
            <a:off x="1907704" y="4695536"/>
            <a:ext cx="72362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816725" algn="l"/>
              </a:tabLst>
              <a:defRPr/>
            </a:pPr>
            <a:r>
              <a:rPr lang="en-GB" sz="105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	</a:t>
            </a:r>
            <a:r>
              <a:rPr lang="fr-FR" sz="1050" dirty="0"/>
              <a:t> </a:t>
            </a:r>
            <a:fld id="{BFDCA1C4-9514-7B4F-976F-D92F7E296653}" type="slidenum">
              <a:rPr lang="fr-FR" sz="105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816725" algn="l"/>
                </a:tabLst>
                <a:defRPr/>
              </a:pPr>
              <a:t>‹#›</a:t>
            </a:fld>
            <a:endParaRPr lang="en-GB" sz="105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4" r:id="rId3"/>
    <p:sldLayoutId id="2147483655" r:id="rId4"/>
    <p:sldLayoutId id="2147483662" r:id="rId5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03649" y="4756410"/>
            <a:ext cx="684076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900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sldNum="0"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1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12" Type="http://schemas.openxmlformats.org/officeDocument/2006/relationships/hyperlink" Target="http://www.iconarchive.com/show/flag-icons-by-gosquared/United-Kingdom-icon.html" TargetMode="External"/><Relationship Id="rId2" Type="http://schemas.openxmlformats.org/officeDocument/2006/relationships/image" Target="../media/image35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hyperlink" Target="http://www.iconarchive.com/show/flag-icons-by-gosquared/Spain-icon.html" TargetMode="External"/><Relationship Id="rId15" Type="http://schemas.openxmlformats.org/officeDocument/2006/relationships/image" Target="../media/image43.png"/><Relationship Id="rId10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36.png"/><Relationship Id="rId9" Type="http://schemas.openxmlformats.org/officeDocument/2006/relationships/image" Target="../media/image39.png"/><Relationship Id="rId14" Type="http://schemas.openxmlformats.org/officeDocument/2006/relationships/image" Target="../media/image4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archive.com/show/flag-icons-by-gosquared/Spain-icon.html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80012" y="2274717"/>
            <a:ext cx="6750450" cy="59406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Subcooling HEX Contract Kick Off Meeting</a:t>
            </a:r>
            <a:br>
              <a:rPr lang="en-GB" dirty="0"/>
            </a:br>
            <a:r>
              <a:rPr lang="en-GB" dirty="0"/>
              <a:t>Introduction to CERN and High Luminosity project</a:t>
            </a:r>
            <a:endParaRPr lang="en-GB" sz="1350" b="0" i="1" dirty="0">
              <a:solidFill>
                <a:srgbClr val="7030A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980012" y="4211836"/>
            <a:ext cx="4860000" cy="361634"/>
          </a:xfrm>
        </p:spPr>
        <p:txBody>
          <a:bodyPr>
            <a:normAutofit/>
          </a:bodyPr>
          <a:lstStyle/>
          <a:p>
            <a:r>
              <a:rPr lang="de-DE" dirty="0"/>
              <a:t>CERN, 06/10/2023</a:t>
            </a:r>
          </a:p>
          <a:p>
            <a:endParaRPr lang="en-GB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1980012" y="3435846"/>
            <a:ext cx="5292588" cy="486054"/>
          </a:xfrm>
        </p:spPr>
        <p:txBody>
          <a:bodyPr>
            <a:noAutofit/>
          </a:bodyPr>
          <a:lstStyle/>
          <a:p>
            <a:r>
              <a:rPr lang="en-GB" sz="1050" dirty="0"/>
              <a:t>V. Gahier</a:t>
            </a:r>
          </a:p>
        </p:txBody>
      </p:sp>
    </p:spTree>
    <p:extLst>
      <p:ext uri="{BB962C8B-B14F-4D97-AF65-F5344CB8AC3E}">
        <p14:creationId xmlns:p14="http://schemas.microsoft.com/office/powerpoint/2010/main" val="3731579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F793B7-FC73-27D5-D0E7-D7A9E56404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003" y="944938"/>
            <a:ext cx="8521993" cy="33073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A9F65-B1FD-5AD7-7A77-63FE11302CB1}"/>
              </a:ext>
            </a:extLst>
          </p:cNvPr>
          <p:cNvSpPr txBox="1"/>
          <p:nvPr/>
        </p:nvSpPr>
        <p:spPr>
          <a:xfrm>
            <a:off x="7501810" y="3082770"/>
            <a:ext cx="3989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Q1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27853-6739-C959-A2E6-C536D5899BD9}"/>
              </a:ext>
            </a:extLst>
          </p:cNvPr>
          <p:cNvSpPr txBox="1"/>
          <p:nvPr/>
        </p:nvSpPr>
        <p:spPr>
          <a:xfrm>
            <a:off x="5852349" y="2963090"/>
            <a:ext cx="4925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Q2a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BEDD3B-5349-58C0-8FD6-1AC83B69D79E}"/>
              </a:ext>
            </a:extLst>
          </p:cNvPr>
          <p:cNvSpPr txBox="1"/>
          <p:nvPr/>
        </p:nvSpPr>
        <p:spPr>
          <a:xfrm>
            <a:off x="4386766" y="2730810"/>
            <a:ext cx="4925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Q2b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317CA7-D055-A854-D8AD-FF9933F379FF}"/>
              </a:ext>
            </a:extLst>
          </p:cNvPr>
          <p:cNvSpPr txBox="1"/>
          <p:nvPr/>
        </p:nvSpPr>
        <p:spPr>
          <a:xfrm>
            <a:off x="3911410" y="2680298"/>
            <a:ext cx="3989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Q3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DC1746-3239-C5D4-20CC-E6412B14807C}"/>
              </a:ext>
            </a:extLst>
          </p:cNvPr>
          <p:cNvSpPr txBox="1"/>
          <p:nvPr/>
        </p:nvSpPr>
        <p:spPr>
          <a:xfrm>
            <a:off x="2875061" y="2569787"/>
            <a:ext cx="358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D1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26724-5172-2F91-27E2-521163ACD993}"/>
              </a:ext>
            </a:extLst>
          </p:cNvPr>
          <p:cNvSpPr txBox="1"/>
          <p:nvPr/>
        </p:nvSpPr>
        <p:spPr>
          <a:xfrm>
            <a:off x="2335637" y="2749307"/>
            <a:ext cx="4638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DFX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EA668B-30C7-36A2-9214-8FA800603AD1}"/>
              </a:ext>
            </a:extLst>
          </p:cNvPr>
          <p:cNvSpPr txBox="1"/>
          <p:nvPr/>
        </p:nvSpPr>
        <p:spPr>
          <a:xfrm>
            <a:off x="1967279" y="2809147"/>
            <a:ext cx="488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DFM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20A34C-0B78-FBB6-5CBB-AF38435E058C}"/>
              </a:ext>
            </a:extLst>
          </p:cNvPr>
          <p:cNvCxnSpPr>
            <a:cxnSpLocks/>
          </p:cNvCxnSpPr>
          <p:nvPr/>
        </p:nvCxnSpPr>
        <p:spPr>
          <a:xfrm>
            <a:off x="2923025" y="1171865"/>
            <a:ext cx="0" cy="5034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315AD39-2199-F3FE-93B0-056AA3C03B7F}"/>
              </a:ext>
            </a:extLst>
          </p:cNvPr>
          <p:cNvSpPr txBox="1"/>
          <p:nvPr/>
        </p:nvSpPr>
        <p:spPr>
          <a:xfrm>
            <a:off x="2242473" y="978688"/>
            <a:ext cx="1715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Connection to LHC (UL)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5A9531-505B-9AF1-6609-F8FD9D0A7C3A}"/>
              </a:ext>
            </a:extLst>
          </p:cNvPr>
          <p:cNvSpPr txBox="1"/>
          <p:nvPr/>
        </p:nvSpPr>
        <p:spPr>
          <a:xfrm>
            <a:off x="5117748" y="1003413"/>
            <a:ext cx="1466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Service </a:t>
            </a:r>
            <a:r>
              <a:rPr lang="fr-CH" sz="1000" dirty="0" err="1">
                <a:solidFill>
                  <a:schemeClr val="bg1"/>
                </a:solidFill>
              </a:rPr>
              <a:t>gallery</a:t>
            </a:r>
            <a:r>
              <a:rPr lang="fr-CH" sz="1000" dirty="0">
                <a:solidFill>
                  <a:schemeClr val="bg1"/>
                </a:solidFill>
              </a:rPr>
              <a:t> (UR)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02C5D4-5562-8C2F-5DBA-797E1C6F3D44}"/>
              </a:ext>
            </a:extLst>
          </p:cNvPr>
          <p:cNvCxnSpPr>
            <a:cxnSpLocks/>
          </p:cNvCxnSpPr>
          <p:nvPr/>
        </p:nvCxnSpPr>
        <p:spPr>
          <a:xfrm>
            <a:off x="6344917" y="1221646"/>
            <a:ext cx="0" cy="5034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BA82DAE-A71C-942B-0C2E-9BD391B1462B}"/>
              </a:ext>
            </a:extLst>
          </p:cNvPr>
          <p:cNvSpPr txBox="1"/>
          <p:nvPr/>
        </p:nvSpPr>
        <p:spPr>
          <a:xfrm>
            <a:off x="8254371" y="3078450"/>
            <a:ext cx="603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TAXS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9D5B77-773F-94A9-C300-2BC6ADA6BC91}"/>
              </a:ext>
            </a:extLst>
          </p:cNvPr>
          <p:cNvSpPr txBox="1"/>
          <p:nvPr/>
        </p:nvSpPr>
        <p:spPr>
          <a:xfrm>
            <a:off x="301077" y="2569787"/>
            <a:ext cx="1008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>
                <a:solidFill>
                  <a:schemeClr val="bg1"/>
                </a:solidFill>
              </a:rPr>
              <a:t>Crab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cavities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1D8280-CEAE-7AC6-1947-F3FEA8678D37}"/>
              </a:ext>
            </a:extLst>
          </p:cNvPr>
          <p:cNvSpPr txBox="1"/>
          <p:nvPr/>
        </p:nvSpPr>
        <p:spPr>
          <a:xfrm>
            <a:off x="401793" y="1225371"/>
            <a:ext cx="865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UA </a:t>
            </a:r>
            <a:r>
              <a:rPr lang="fr-CH" sz="1000" dirty="0" err="1">
                <a:solidFill>
                  <a:schemeClr val="bg1"/>
                </a:solidFill>
              </a:rPr>
              <a:t>Gallery</a:t>
            </a:r>
            <a:endParaRPr lang="fr-CH" sz="10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FAF7DFB-7FF1-4263-E45D-BA705117E6D8}"/>
              </a:ext>
            </a:extLst>
          </p:cNvPr>
          <p:cNvCxnSpPr>
            <a:cxnSpLocks/>
          </p:cNvCxnSpPr>
          <p:nvPr/>
        </p:nvCxnSpPr>
        <p:spPr>
          <a:xfrm>
            <a:off x="751547" y="1452707"/>
            <a:ext cx="0" cy="1886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3F335CF-5F20-7DB9-EB5B-A5278DAC3FE9}"/>
              </a:ext>
            </a:extLst>
          </p:cNvPr>
          <p:cNvSpPr txBox="1"/>
          <p:nvPr/>
        </p:nvSpPr>
        <p:spPr>
          <a:xfrm>
            <a:off x="489010" y="2193952"/>
            <a:ext cx="3506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solidFill>
                  <a:schemeClr val="bg1"/>
                </a:solidFill>
              </a:rPr>
              <a:t>Q4</a:t>
            </a:r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E51BDC-1812-F47D-277F-615D31EBCC6B}"/>
              </a:ext>
            </a:extLst>
          </p:cNvPr>
          <p:cNvCxnSpPr>
            <a:cxnSpLocks/>
          </p:cNvCxnSpPr>
          <p:nvPr/>
        </p:nvCxnSpPr>
        <p:spPr>
          <a:xfrm>
            <a:off x="1856917" y="2491667"/>
            <a:ext cx="0" cy="1886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DE7398F-81F5-3F26-A290-DA233F1F7CE3}"/>
              </a:ext>
            </a:extLst>
          </p:cNvPr>
          <p:cNvSpPr txBox="1"/>
          <p:nvPr/>
        </p:nvSpPr>
        <p:spPr>
          <a:xfrm>
            <a:off x="1206918" y="2762095"/>
            <a:ext cx="530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solidFill>
                  <a:schemeClr val="bg1"/>
                </a:solidFill>
              </a:rPr>
              <a:t>TAXN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A6EAC2-2EA7-2A93-3DC5-54BF43077740}"/>
              </a:ext>
            </a:extLst>
          </p:cNvPr>
          <p:cNvSpPr txBox="1"/>
          <p:nvPr/>
        </p:nvSpPr>
        <p:spPr>
          <a:xfrm>
            <a:off x="1238377" y="1146449"/>
            <a:ext cx="1129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Service </a:t>
            </a:r>
            <a:r>
              <a:rPr lang="fr-CH" sz="1000" dirty="0" err="1">
                <a:solidFill>
                  <a:schemeClr val="bg1"/>
                </a:solidFill>
              </a:rPr>
              <a:t>cavern</a:t>
            </a:r>
            <a:endParaRPr lang="fr-CH" sz="10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1C6EF2-8EA7-D411-75D1-B656D9BDB841}"/>
              </a:ext>
            </a:extLst>
          </p:cNvPr>
          <p:cNvCxnSpPr>
            <a:cxnSpLocks/>
          </p:cNvCxnSpPr>
          <p:nvPr/>
        </p:nvCxnSpPr>
        <p:spPr>
          <a:xfrm>
            <a:off x="2153587" y="1291935"/>
            <a:ext cx="386552" cy="1626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B0DBB8CF-0372-9E29-A0C9-83ABB79F5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1991" y="3697611"/>
            <a:ext cx="319818" cy="3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2" descr="Spain icon">
            <a:hlinkClick r:id="rId5"/>
            <a:extLst>
              <a:ext uri="{FF2B5EF4-FFF2-40B4-BE49-F238E27FC236}">
                <a16:creationId xmlns:a16="http://schemas.microsoft.com/office/drawing/2014/main" id="{4E975D09-233F-DFF9-91A1-70F3BCCF5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696" y="3456746"/>
            <a:ext cx="354292" cy="3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2" descr="Spain icon">
            <a:hlinkClick r:id="rId5"/>
            <a:extLst>
              <a:ext uri="{FF2B5EF4-FFF2-40B4-BE49-F238E27FC236}">
                <a16:creationId xmlns:a16="http://schemas.microsoft.com/office/drawing/2014/main" id="{F754FF5D-A344-3D4B-C868-24EE9A8EE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785" y="3218857"/>
            <a:ext cx="354292" cy="3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2" descr="Spain icon">
            <a:hlinkClick r:id="rId5"/>
            <a:extLst>
              <a:ext uri="{FF2B5EF4-FFF2-40B4-BE49-F238E27FC236}">
                <a16:creationId xmlns:a16="http://schemas.microsoft.com/office/drawing/2014/main" id="{F34CE621-0483-F6AA-8EDE-7D3ECE36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015" y="2503210"/>
            <a:ext cx="354292" cy="3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4" descr="Italy icon">
            <a:hlinkClick r:id="rId7"/>
            <a:extLst>
              <a:ext uri="{FF2B5EF4-FFF2-40B4-BE49-F238E27FC236}">
                <a16:creationId xmlns:a16="http://schemas.microsoft.com/office/drawing/2014/main" id="{EB302DF6-E595-5EC6-8242-320A07677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4977" y="2939077"/>
            <a:ext cx="352397" cy="35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7128531-D9B1-BD78-E373-57246F7B7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571" y="2803748"/>
            <a:ext cx="294761" cy="2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8">
            <a:extLst>
              <a:ext uri="{FF2B5EF4-FFF2-40B4-BE49-F238E27FC236}">
                <a16:creationId xmlns:a16="http://schemas.microsoft.com/office/drawing/2014/main" id="{7B84C867-72A9-37D7-C256-79B69A716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044" y="2725863"/>
            <a:ext cx="294761" cy="2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8F2AF4CB-DD9C-E8A0-E5FD-46C864B09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156" y="3090973"/>
            <a:ext cx="319818" cy="3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6" descr="Japan icon">
            <a:hlinkClick r:id="rId10"/>
            <a:extLst>
              <a:ext uri="{FF2B5EF4-FFF2-40B4-BE49-F238E27FC236}">
                <a16:creationId xmlns:a16="http://schemas.microsoft.com/office/drawing/2014/main" id="{E0C2DEFF-63BE-CD99-6119-5F93178EA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218" y="2918972"/>
            <a:ext cx="348691" cy="35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4E37B8C3-EFD3-2B42-382B-B3065BA50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347" y="2365258"/>
            <a:ext cx="330171" cy="33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EA57684-D729-EBFE-CFAA-4DEC220E3E40}"/>
              </a:ext>
            </a:extLst>
          </p:cNvPr>
          <p:cNvSpPr txBox="1"/>
          <p:nvPr/>
        </p:nvSpPr>
        <p:spPr>
          <a:xfrm>
            <a:off x="2959666" y="2270587"/>
            <a:ext cx="752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SC Links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79949F1-B19B-AB3E-1B41-E3DDEF0277D5}"/>
              </a:ext>
            </a:extLst>
          </p:cNvPr>
          <p:cNvCxnSpPr>
            <a:cxnSpLocks/>
          </p:cNvCxnSpPr>
          <p:nvPr/>
        </p:nvCxnSpPr>
        <p:spPr>
          <a:xfrm flipH="1">
            <a:off x="2647896" y="2435535"/>
            <a:ext cx="345981" cy="2447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34A72086-26A6-AA09-DF58-F56BBCA64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5765" y="2963090"/>
            <a:ext cx="330171" cy="33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8">
            <a:extLst>
              <a:ext uri="{FF2B5EF4-FFF2-40B4-BE49-F238E27FC236}">
                <a16:creationId xmlns:a16="http://schemas.microsoft.com/office/drawing/2014/main" id="{B25FD768-84A2-F9EE-27C0-B7C96ED4D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917" y="2023642"/>
            <a:ext cx="294761" cy="2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4" descr="Italy icon">
            <a:hlinkClick r:id="rId7"/>
            <a:extLst>
              <a:ext uri="{FF2B5EF4-FFF2-40B4-BE49-F238E27FC236}">
                <a16:creationId xmlns:a16="http://schemas.microsoft.com/office/drawing/2014/main" id="{129F463B-6FB3-3C9C-D388-1920677C2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708" y="2165700"/>
            <a:ext cx="353483" cy="35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F5ED51C-AC8A-50BD-A256-E35A7C4E249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02" y="1401708"/>
            <a:ext cx="341523" cy="21545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2919D73-55AB-3790-CDD6-514C17C847E1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744" y="2328323"/>
            <a:ext cx="275700" cy="183340"/>
          </a:xfrm>
          <a:prstGeom prst="rect">
            <a:avLst/>
          </a:prstGeom>
        </p:spPr>
      </p:pic>
      <p:pic>
        <p:nvPicPr>
          <p:cNvPr id="41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9C4F5BA6-575E-C227-2832-8AB6CA734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11" y="2780574"/>
            <a:ext cx="330171" cy="33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580E82A0-8094-F703-E9F4-3EFD6F0B9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87" y="2778354"/>
            <a:ext cx="319818" cy="3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7EE04CD-6451-7F4C-F01D-2EEF1F6AECE4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9580" y="3078450"/>
            <a:ext cx="387777" cy="19388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89C2669-07A4-9FBD-0FBC-936EBDD79A9A}"/>
              </a:ext>
            </a:extLst>
          </p:cNvPr>
          <p:cNvSpPr txBox="1"/>
          <p:nvPr/>
        </p:nvSpPr>
        <p:spPr>
          <a:xfrm>
            <a:off x="1093450" y="2321258"/>
            <a:ext cx="344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solidFill>
                  <a:schemeClr val="bg1"/>
                </a:solidFill>
              </a:rPr>
              <a:t>D2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1ADF1B-5433-EE61-B5F8-8E02F0C7D3BB}"/>
              </a:ext>
            </a:extLst>
          </p:cNvPr>
          <p:cNvSpPr txBox="1"/>
          <p:nvPr/>
        </p:nvSpPr>
        <p:spPr>
          <a:xfrm>
            <a:off x="1376085" y="2201578"/>
            <a:ext cx="839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err="1">
                <a:solidFill>
                  <a:schemeClr val="bg1"/>
                </a:solidFill>
              </a:rPr>
              <a:t>Collimators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F19287-7A1E-CB36-CC2F-26A5DE60F91F}"/>
              </a:ext>
            </a:extLst>
          </p:cNvPr>
          <p:cNvSpPr txBox="1"/>
          <p:nvPr/>
        </p:nvSpPr>
        <p:spPr>
          <a:xfrm>
            <a:off x="3242601" y="2604050"/>
            <a:ext cx="4095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CP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FFF9EC-ED41-45B4-EC48-CE524DAEE8B9}"/>
              </a:ext>
            </a:extLst>
          </p:cNvPr>
          <p:cNvSpPr txBox="1"/>
          <p:nvPr/>
        </p:nvSpPr>
        <p:spPr>
          <a:xfrm>
            <a:off x="5815762" y="1356396"/>
            <a:ext cx="531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DFHX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A28702-F761-4098-FC8B-353912DA8AC9}"/>
              </a:ext>
            </a:extLst>
          </p:cNvPr>
          <p:cNvSpPr txBox="1"/>
          <p:nvPr/>
        </p:nvSpPr>
        <p:spPr>
          <a:xfrm>
            <a:off x="5601694" y="1518228"/>
            <a:ext cx="677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DFHM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49" name="Picture 28">
            <a:extLst>
              <a:ext uri="{FF2B5EF4-FFF2-40B4-BE49-F238E27FC236}">
                <a16:creationId xmlns:a16="http://schemas.microsoft.com/office/drawing/2014/main" id="{8825DAA4-41AD-C3AD-AFA5-2D16ADBE4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97" y="3072780"/>
            <a:ext cx="294761" cy="2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itre 1">
            <a:extLst>
              <a:ext uri="{FF2B5EF4-FFF2-40B4-BE49-F238E27FC236}">
                <a16:creationId xmlns:a16="http://schemas.microsoft.com/office/drawing/2014/main" id="{5973F958-DC6F-4365-B566-9D4E2496B1B7}"/>
              </a:ext>
            </a:extLst>
          </p:cNvPr>
          <p:cNvSpPr txBox="1">
            <a:spLocks/>
          </p:cNvSpPr>
          <p:nvPr/>
        </p:nvSpPr>
        <p:spPr bwMode="auto">
          <a:xfrm>
            <a:off x="210008" y="162447"/>
            <a:ext cx="8280480" cy="6071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View of underground configuration at IP5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B4D69A6-61AE-41BD-8614-C091AF818A9F}"/>
              </a:ext>
            </a:extLst>
          </p:cNvPr>
          <p:cNvSpPr txBox="1"/>
          <p:nvPr/>
        </p:nvSpPr>
        <p:spPr>
          <a:xfrm>
            <a:off x="373521" y="3782386"/>
            <a:ext cx="3711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 truly international collaboration 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5F6B5A-5720-CA6B-4F54-5DBF7302A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20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326302D-E48D-87FC-7A1A-72A1CEA009FF}"/>
              </a:ext>
            </a:extLst>
          </p:cNvPr>
          <p:cNvGrpSpPr/>
          <p:nvPr/>
        </p:nvGrpSpPr>
        <p:grpSpPr>
          <a:xfrm>
            <a:off x="626183" y="847999"/>
            <a:ext cx="7783305" cy="3743710"/>
            <a:chOff x="63180" y="765993"/>
            <a:chExt cx="12193106" cy="5864790"/>
          </a:xfrm>
        </p:grpSpPr>
        <p:pic>
          <p:nvPicPr>
            <p:cNvPr id="4" name="Picture 3" descr="A picture containing bicycle&#10;&#10;Description automatically generated">
              <a:extLst>
                <a:ext uri="{FF2B5EF4-FFF2-40B4-BE49-F238E27FC236}">
                  <a16:creationId xmlns:a16="http://schemas.microsoft.com/office/drawing/2014/main" id="{3E51A4F8-A558-EBFB-EDDF-1A695E29C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633" y="765993"/>
              <a:ext cx="11385359" cy="5660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6FEAC2F-954A-7A1E-FB1E-804D47688D91}"/>
                </a:ext>
              </a:extLst>
            </p:cNvPr>
            <p:cNvSpPr txBox="1"/>
            <p:nvPr/>
          </p:nvSpPr>
          <p:spPr>
            <a:xfrm rot="20974381">
              <a:off x="4313390" y="4342209"/>
              <a:ext cx="568237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UA57</a:t>
              </a:r>
              <a:endParaRPr lang="fr-FR" sz="5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CC230E0-0260-3081-81F3-BB86E2BEF225}"/>
                </a:ext>
              </a:extLst>
            </p:cNvPr>
            <p:cNvSpPr txBox="1"/>
            <p:nvPr/>
          </p:nvSpPr>
          <p:spPr>
            <a:xfrm>
              <a:off x="2855639" y="2678723"/>
              <a:ext cx="604069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228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US57</a:t>
              </a:r>
              <a:endParaRPr lang="fr-FR" sz="5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5DF4D23-FD63-6070-A1D6-3F034D59A5DA}"/>
                </a:ext>
              </a:extLst>
            </p:cNvPr>
            <p:cNvSpPr txBox="1"/>
            <p:nvPr/>
          </p:nvSpPr>
          <p:spPr>
            <a:xfrm rot="20762707">
              <a:off x="10957566" y="1249953"/>
              <a:ext cx="647752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UR55</a:t>
              </a:r>
              <a:endParaRPr lang="fr-FR" sz="5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DAB184-0D70-13F6-4039-4CFE8BD69450}"/>
                </a:ext>
              </a:extLst>
            </p:cNvPr>
            <p:cNvSpPr txBox="1"/>
            <p:nvPr/>
          </p:nvSpPr>
          <p:spPr>
            <a:xfrm rot="1872273">
              <a:off x="6732367" y="3760665"/>
              <a:ext cx="580344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FCEDF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UL57</a:t>
              </a:r>
              <a:endParaRPr lang="fr-FR" sz="5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86CB604-103A-E5C2-9827-E68BEA31C2CA}"/>
                </a:ext>
              </a:extLst>
            </p:cNvPr>
            <p:cNvSpPr txBox="1"/>
            <p:nvPr/>
          </p:nvSpPr>
          <p:spPr>
            <a:xfrm>
              <a:off x="1997228" y="5058717"/>
              <a:ext cx="659236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101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UPR57</a:t>
              </a:r>
              <a:endParaRPr lang="fr-FR" sz="5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0B29069-B44D-EB55-C607-AE2ED696920C}"/>
                </a:ext>
              </a:extLst>
            </p:cNvPr>
            <p:cNvGrpSpPr/>
            <p:nvPr/>
          </p:nvGrpSpPr>
          <p:grpSpPr>
            <a:xfrm>
              <a:off x="7342486" y="2774420"/>
              <a:ext cx="490709" cy="509131"/>
              <a:chOff x="6340100" y="2733610"/>
              <a:chExt cx="368032" cy="381848"/>
            </a:xfrm>
          </p:grpSpPr>
          <p:sp>
            <p:nvSpPr>
              <p:cNvPr id="102" name="Rectangle: Rounded Corners 101">
                <a:extLst>
                  <a:ext uri="{FF2B5EF4-FFF2-40B4-BE49-F238E27FC236}">
                    <a16:creationId xmlns:a16="http://schemas.microsoft.com/office/drawing/2014/main" id="{AD6BBDBB-CADF-862E-7038-FC41FC082A4B}"/>
                  </a:ext>
                </a:extLst>
              </p:cNvPr>
              <p:cNvSpPr/>
              <p:nvPr/>
            </p:nvSpPr>
            <p:spPr>
              <a:xfrm>
                <a:off x="6340100" y="2939845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PC IT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7EA1F74B-6301-69D2-100A-B5D40E3DC32A}"/>
                  </a:ext>
                </a:extLst>
              </p:cNvPr>
              <p:cNvCxnSpPr>
                <a:cxnSpLocks/>
                <a:stCxn id="102" idx="0"/>
              </p:cNvCxnSpPr>
              <p:nvPr/>
            </p:nvCxnSpPr>
            <p:spPr>
              <a:xfrm flipH="1" flipV="1">
                <a:off x="6522560" y="2733610"/>
                <a:ext cx="1556" cy="206235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9B0D430-ED06-82BE-5C67-4A627E7E58F6}"/>
                </a:ext>
              </a:extLst>
            </p:cNvPr>
            <p:cNvGrpSpPr/>
            <p:nvPr/>
          </p:nvGrpSpPr>
          <p:grpSpPr>
            <a:xfrm>
              <a:off x="7966663" y="2688373"/>
              <a:ext cx="866744" cy="520825"/>
              <a:chOff x="6499279" y="2713124"/>
              <a:chExt cx="650058" cy="390619"/>
            </a:xfrm>
          </p:grpSpPr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id="{06D966E2-6114-980B-8168-1D2F5F1DCC62}"/>
                  </a:ext>
                </a:extLst>
              </p:cNvPr>
              <p:cNvSpPr/>
              <p:nvPr/>
            </p:nvSpPr>
            <p:spPr>
              <a:xfrm>
                <a:off x="6499279" y="2928130"/>
                <a:ext cx="650058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PCs IT Trims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D85EB2E0-C462-EA8A-B3F5-E0F0E445D5C0}"/>
                  </a:ext>
                </a:extLst>
              </p:cNvPr>
              <p:cNvCxnSpPr>
                <a:cxnSpLocks/>
                <a:stCxn id="100" idx="0"/>
              </p:cNvCxnSpPr>
              <p:nvPr/>
            </p:nvCxnSpPr>
            <p:spPr>
              <a:xfrm flipH="1" flipV="1">
                <a:off x="6562570" y="2713124"/>
                <a:ext cx="261738" cy="215006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B7B3521-C6A9-81F3-0AAC-566A69B8A683}"/>
                </a:ext>
              </a:extLst>
            </p:cNvPr>
            <p:cNvGrpSpPr/>
            <p:nvPr/>
          </p:nvGrpSpPr>
          <p:grpSpPr>
            <a:xfrm>
              <a:off x="7399603" y="4529565"/>
              <a:ext cx="653879" cy="653665"/>
              <a:chOff x="6430650" y="2751004"/>
              <a:chExt cx="490409" cy="490249"/>
            </a:xfrm>
          </p:grpSpPr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4A9927E4-5514-B8B5-F70D-CA5451911649}"/>
                  </a:ext>
                </a:extLst>
              </p:cNvPr>
              <p:cNvSpPr/>
              <p:nvPr/>
            </p:nvSpPr>
            <p:spPr>
              <a:xfrm>
                <a:off x="6430650" y="3065640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DFX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82D75604-85B1-0A26-B7FF-0B38EBE0A20D}"/>
                  </a:ext>
                </a:extLst>
              </p:cNvPr>
              <p:cNvCxnSpPr>
                <a:cxnSpLocks/>
                <a:stCxn id="98" idx="0"/>
              </p:cNvCxnSpPr>
              <p:nvPr/>
            </p:nvCxnSpPr>
            <p:spPr>
              <a:xfrm flipV="1">
                <a:off x="6614666" y="2751004"/>
                <a:ext cx="306393" cy="314636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6A52E3C-AA30-5F16-FA75-87F6A05E338E}"/>
                </a:ext>
              </a:extLst>
            </p:cNvPr>
            <p:cNvGrpSpPr/>
            <p:nvPr/>
          </p:nvGrpSpPr>
          <p:grpSpPr>
            <a:xfrm>
              <a:off x="7890312" y="3478087"/>
              <a:ext cx="562251" cy="426828"/>
              <a:chOff x="6548464" y="2545544"/>
              <a:chExt cx="421688" cy="320121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ECC2AB6A-42CF-3916-C991-73494D3F51BB}"/>
                  </a:ext>
                </a:extLst>
              </p:cNvPr>
              <p:cNvSpPr/>
              <p:nvPr/>
            </p:nvSpPr>
            <p:spPr>
              <a:xfrm>
                <a:off x="6602120" y="2545544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DSHX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C97ACF4B-CA4D-F4B2-89C4-14302B6E2667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 flipH="1">
                <a:off x="6548464" y="2721157"/>
                <a:ext cx="237672" cy="144508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91F55A2-E2B5-C313-65EF-DB74185A2981}"/>
                </a:ext>
              </a:extLst>
            </p:cNvPr>
            <p:cNvGrpSpPr/>
            <p:nvPr/>
          </p:nvGrpSpPr>
          <p:grpSpPr>
            <a:xfrm>
              <a:off x="6640570" y="2039442"/>
              <a:ext cx="490709" cy="536332"/>
              <a:chOff x="6225257" y="2628881"/>
              <a:chExt cx="368032" cy="402249"/>
            </a:xfrm>
          </p:grpSpPr>
          <p:sp>
            <p:nvSpPr>
              <p:cNvPr id="94" name="Rectangle: Rounded Corners 93">
                <a:extLst>
                  <a:ext uri="{FF2B5EF4-FFF2-40B4-BE49-F238E27FC236}">
                    <a16:creationId xmlns:a16="http://schemas.microsoft.com/office/drawing/2014/main" id="{F8A4FF32-68A5-DE0D-F5F3-9F1905B9EC6B}"/>
                  </a:ext>
                </a:extLst>
              </p:cNvPr>
              <p:cNvSpPr/>
              <p:nvPr/>
            </p:nvSpPr>
            <p:spPr>
              <a:xfrm>
                <a:off x="6225257" y="2628881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DFHX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46E7663E-74B1-51CC-BB6B-1622C78821FB}"/>
                  </a:ext>
                </a:extLst>
              </p:cNvPr>
              <p:cNvCxnSpPr>
                <a:cxnSpLocks/>
                <a:stCxn id="94" idx="2"/>
              </p:cNvCxnSpPr>
              <p:nvPr/>
            </p:nvCxnSpPr>
            <p:spPr>
              <a:xfrm>
                <a:off x="6409273" y="2804494"/>
                <a:ext cx="0" cy="226636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08C47A2-9EA5-BB54-02F5-70AD56688A26}"/>
                </a:ext>
              </a:extLst>
            </p:cNvPr>
            <p:cNvGrpSpPr/>
            <p:nvPr/>
          </p:nvGrpSpPr>
          <p:grpSpPr>
            <a:xfrm>
              <a:off x="6989531" y="1713771"/>
              <a:ext cx="490709" cy="820144"/>
              <a:chOff x="5998348" y="2398890"/>
              <a:chExt cx="368032" cy="615108"/>
            </a:xfrm>
          </p:grpSpPr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51F1E345-7BB3-9C53-A849-3ADF613B0946}"/>
                  </a:ext>
                </a:extLst>
              </p:cNvPr>
              <p:cNvSpPr/>
              <p:nvPr/>
            </p:nvSpPr>
            <p:spPr>
              <a:xfrm>
                <a:off x="5998348" y="2398890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CDBs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BDA293D4-ACED-FB0D-5859-D450972A678D}"/>
                  </a:ext>
                </a:extLst>
              </p:cNvPr>
              <p:cNvCxnSpPr>
                <a:cxnSpLocks/>
                <a:stCxn id="92" idx="2"/>
              </p:cNvCxnSpPr>
              <p:nvPr/>
            </p:nvCxnSpPr>
            <p:spPr>
              <a:xfrm>
                <a:off x="6182364" y="2574503"/>
                <a:ext cx="0" cy="439495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244D6E6-181A-026A-6057-21AABCA125A0}"/>
                </a:ext>
              </a:extLst>
            </p:cNvPr>
            <p:cNvGrpSpPr/>
            <p:nvPr/>
          </p:nvGrpSpPr>
          <p:grpSpPr>
            <a:xfrm>
              <a:off x="9886376" y="1467764"/>
              <a:ext cx="775739" cy="571677"/>
              <a:chOff x="7302354" y="2909014"/>
              <a:chExt cx="581804" cy="428758"/>
            </a:xfrm>
          </p:grpSpPr>
          <p:sp>
            <p:nvSpPr>
              <p:cNvPr id="90" name="Rectangle: Rounded Corners 89">
                <a:extLst>
                  <a:ext uri="{FF2B5EF4-FFF2-40B4-BE49-F238E27FC236}">
                    <a16:creationId xmlns:a16="http://schemas.microsoft.com/office/drawing/2014/main" id="{33287C6D-8031-5D50-53FA-5BC193B8FE50}"/>
                  </a:ext>
                </a:extLst>
              </p:cNvPr>
              <p:cNvSpPr/>
              <p:nvPr/>
            </p:nvSpPr>
            <p:spPr>
              <a:xfrm>
                <a:off x="7302354" y="2909014"/>
                <a:ext cx="581804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 err="1">
                    <a:solidFill>
                      <a:schemeClr val="bg1"/>
                    </a:solidFill>
                  </a:rPr>
                  <a:t>PIC,BIS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28065C70-1A49-3126-3C34-185821292E5C}"/>
                  </a:ext>
                </a:extLst>
              </p:cNvPr>
              <p:cNvCxnSpPr>
                <a:cxnSpLocks/>
                <a:stCxn id="90" idx="2"/>
              </p:cNvCxnSpPr>
              <p:nvPr/>
            </p:nvCxnSpPr>
            <p:spPr>
              <a:xfrm flipH="1">
                <a:off x="7319718" y="3084627"/>
                <a:ext cx="273538" cy="253145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935F16-B913-7A4F-96D0-A5081CEC4CE9}"/>
                </a:ext>
              </a:extLst>
            </p:cNvPr>
            <p:cNvGrpSpPr/>
            <p:nvPr/>
          </p:nvGrpSpPr>
          <p:grpSpPr>
            <a:xfrm>
              <a:off x="9390687" y="1271310"/>
              <a:ext cx="424504" cy="736113"/>
              <a:chOff x="6859184" y="2944699"/>
              <a:chExt cx="318378" cy="552085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60C6421C-F4ED-66F2-5E33-2261C06F560E}"/>
                  </a:ext>
                </a:extLst>
              </p:cNvPr>
              <p:cNvSpPr/>
              <p:nvPr/>
            </p:nvSpPr>
            <p:spPr>
              <a:xfrm>
                <a:off x="6859184" y="2944699"/>
                <a:ext cx="318378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QDS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DFFBEAA1-05F9-B571-8CEF-DE275AC2F827}"/>
                  </a:ext>
                </a:extLst>
              </p:cNvPr>
              <p:cNvCxnSpPr>
                <a:cxnSpLocks/>
                <a:stCxn id="88" idx="2"/>
              </p:cNvCxnSpPr>
              <p:nvPr/>
            </p:nvCxnSpPr>
            <p:spPr>
              <a:xfrm>
                <a:off x="7018373" y="3120312"/>
                <a:ext cx="49466" cy="37647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A4631CC-C27A-9411-BEEE-E5397E206C08}"/>
                </a:ext>
              </a:extLst>
            </p:cNvPr>
            <p:cNvGrpSpPr/>
            <p:nvPr/>
          </p:nvGrpSpPr>
          <p:grpSpPr>
            <a:xfrm>
              <a:off x="8937800" y="1536723"/>
              <a:ext cx="424504" cy="609327"/>
              <a:chOff x="6859184" y="2944699"/>
              <a:chExt cx="318378" cy="456995"/>
            </a:xfrm>
          </p:grpSpPr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804E4315-6876-0735-CA40-7C32108E8F76}"/>
                  </a:ext>
                </a:extLst>
              </p:cNvPr>
              <p:cNvSpPr/>
              <p:nvPr/>
            </p:nvSpPr>
            <p:spPr>
              <a:xfrm>
                <a:off x="6859184" y="2944699"/>
                <a:ext cx="318378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CLIQ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CA026EB0-5D63-77BD-36F0-5CF1E1A696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13753" y="3120312"/>
                <a:ext cx="155393" cy="28138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81EBE22-F25B-DB19-48A4-2D10B38B4A0C}"/>
                </a:ext>
              </a:extLst>
            </p:cNvPr>
            <p:cNvGrpSpPr/>
            <p:nvPr/>
          </p:nvGrpSpPr>
          <p:grpSpPr>
            <a:xfrm>
              <a:off x="7517286" y="1415059"/>
              <a:ext cx="898756" cy="987136"/>
              <a:chOff x="6320545" y="2599650"/>
              <a:chExt cx="674067" cy="740352"/>
            </a:xfrm>
          </p:grpSpPr>
          <p:sp>
            <p:nvSpPr>
              <p:cNvPr id="84" name="Rectangle: Rounded Corners 83">
                <a:extLst>
                  <a:ext uri="{FF2B5EF4-FFF2-40B4-BE49-F238E27FC236}">
                    <a16:creationId xmlns:a16="http://schemas.microsoft.com/office/drawing/2014/main" id="{6EEF1BC6-669C-7C28-0B1F-59CEB0442782}"/>
                  </a:ext>
                </a:extLst>
              </p:cNvPr>
              <p:cNvSpPr/>
              <p:nvPr/>
            </p:nvSpPr>
            <p:spPr>
              <a:xfrm>
                <a:off x="6320545" y="2599650"/>
                <a:ext cx="674067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Warm Diodes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8CC6B84D-4A23-68DE-7F6C-743C9351125D}"/>
                  </a:ext>
                </a:extLst>
              </p:cNvPr>
              <p:cNvCxnSpPr>
                <a:cxnSpLocks/>
                <a:stCxn id="84" idx="2"/>
              </p:cNvCxnSpPr>
              <p:nvPr/>
            </p:nvCxnSpPr>
            <p:spPr>
              <a:xfrm>
                <a:off x="6657579" y="2775263"/>
                <a:ext cx="2635" cy="56473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52D76E-B0E3-6A0D-08E7-18996197C07E}"/>
                </a:ext>
              </a:extLst>
            </p:cNvPr>
            <p:cNvSpPr/>
            <p:nvPr/>
          </p:nvSpPr>
          <p:spPr>
            <a:xfrm>
              <a:off x="8287631" y="4785896"/>
              <a:ext cx="384043" cy="19202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700">
                  <a:solidFill>
                    <a:schemeClr val="bg1"/>
                  </a:solidFill>
                </a:rPr>
                <a:t>DCM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11B01D2-EF9E-7D6C-FDD6-C51A09FCF6E7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8479652" y="4565608"/>
              <a:ext cx="0" cy="22028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EDBCA6A-4B02-F0FB-3EA9-B3535B1B46A1}"/>
                </a:ext>
              </a:extLst>
            </p:cNvPr>
            <p:cNvGrpSpPr/>
            <p:nvPr/>
          </p:nvGrpSpPr>
          <p:grpSpPr>
            <a:xfrm rot="20831218">
              <a:off x="8784524" y="4331510"/>
              <a:ext cx="2814296" cy="204365"/>
              <a:chOff x="6920847" y="3372095"/>
              <a:chExt cx="2205757" cy="160936"/>
            </a:xfrm>
          </p:grpSpPr>
          <p:sp>
            <p:nvSpPr>
              <p:cNvPr id="78" name="Rectangle: Rounded Corners 77">
                <a:extLst>
                  <a:ext uri="{FF2B5EF4-FFF2-40B4-BE49-F238E27FC236}">
                    <a16:creationId xmlns:a16="http://schemas.microsoft.com/office/drawing/2014/main" id="{ADECE9CF-34B2-0679-A1F2-038700CF3C0D}"/>
                  </a:ext>
                </a:extLst>
              </p:cNvPr>
              <p:cNvSpPr/>
              <p:nvPr/>
            </p:nvSpPr>
            <p:spPr>
              <a:xfrm rot="21600000">
                <a:off x="8838572" y="3381499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Q1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51AE8C27-988D-3345-CDFF-B2CA26E814BE}"/>
                  </a:ext>
                </a:extLst>
              </p:cNvPr>
              <p:cNvSpPr/>
              <p:nvPr/>
            </p:nvSpPr>
            <p:spPr>
              <a:xfrm>
                <a:off x="8476019" y="3381177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Q2A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Rectangle: Rounded Corners 79">
                <a:extLst>
                  <a:ext uri="{FF2B5EF4-FFF2-40B4-BE49-F238E27FC236}">
                    <a16:creationId xmlns:a16="http://schemas.microsoft.com/office/drawing/2014/main" id="{C7731754-D0AD-09D3-2C60-47F9BF153F44}"/>
                  </a:ext>
                </a:extLst>
              </p:cNvPr>
              <p:cNvSpPr/>
              <p:nvPr/>
            </p:nvSpPr>
            <p:spPr>
              <a:xfrm>
                <a:off x="8108312" y="3372095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 dirty="0">
                    <a:solidFill>
                      <a:schemeClr val="bg1"/>
                    </a:solidFill>
                  </a:rPr>
                  <a:t>Q2B</a:t>
                </a:r>
                <a:endParaRPr lang="en-GB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530BEC1F-F4DA-F2EC-9751-A34C519D93DC}"/>
                  </a:ext>
                </a:extLst>
              </p:cNvPr>
              <p:cNvSpPr/>
              <p:nvPr/>
            </p:nvSpPr>
            <p:spPr>
              <a:xfrm>
                <a:off x="7726661" y="3373204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Q3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Rectangle: Rounded Corners 81">
                <a:extLst>
                  <a:ext uri="{FF2B5EF4-FFF2-40B4-BE49-F238E27FC236}">
                    <a16:creationId xmlns:a16="http://schemas.microsoft.com/office/drawing/2014/main" id="{5E99989E-8EE3-06CE-0045-5D7C220B85E8}"/>
                  </a:ext>
                </a:extLst>
              </p:cNvPr>
              <p:cNvSpPr/>
              <p:nvPr/>
            </p:nvSpPr>
            <p:spPr>
              <a:xfrm>
                <a:off x="7332535" y="3381703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CP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B928C635-23EB-29C8-5BAB-237E8B975D51}"/>
                  </a:ext>
                </a:extLst>
              </p:cNvPr>
              <p:cNvSpPr/>
              <p:nvPr/>
            </p:nvSpPr>
            <p:spPr>
              <a:xfrm>
                <a:off x="6920847" y="3389015"/>
                <a:ext cx="288032" cy="14401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D1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321D2D1-3BB4-D199-6565-48A7C4770B73}"/>
                </a:ext>
              </a:extLst>
            </p:cNvPr>
            <p:cNvGrpSpPr/>
            <p:nvPr/>
          </p:nvGrpSpPr>
          <p:grpSpPr>
            <a:xfrm>
              <a:off x="8934779" y="2564594"/>
              <a:ext cx="1105301" cy="269893"/>
              <a:chOff x="6870843" y="2928546"/>
              <a:chExt cx="1258332" cy="20242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EA9BDA75-65CA-CBBA-F276-6BEE7608ACB9}"/>
                  </a:ext>
                </a:extLst>
              </p:cNvPr>
              <p:cNvSpPr/>
              <p:nvPr/>
            </p:nvSpPr>
            <p:spPr>
              <a:xfrm>
                <a:off x="7479118" y="2955353"/>
                <a:ext cx="650057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OC PCs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55192B1A-8639-321D-2D23-E00BB8BE3E50}"/>
                  </a:ext>
                </a:extLst>
              </p:cNvPr>
              <p:cNvCxnSpPr>
                <a:cxnSpLocks/>
                <a:stCxn id="76" idx="0"/>
              </p:cNvCxnSpPr>
              <p:nvPr/>
            </p:nvCxnSpPr>
            <p:spPr>
              <a:xfrm flipH="1" flipV="1">
                <a:off x="6870843" y="2928546"/>
                <a:ext cx="933304" cy="26807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A92EF8F-CDF5-996A-8F0E-7A66CCBF1847}"/>
                </a:ext>
              </a:extLst>
            </p:cNvPr>
            <p:cNvGrpSpPr/>
            <p:nvPr/>
          </p:nvGrpSpPr>
          <p:grpSpPr>
            <a:xfrm>
              <a:off x="8381253" y="2682523"/>
              <a:ext cx="930543" cy="249981"/>
              <a:chOff x="6263577" y="2974556"/>
              <a:chExt cx="697907" cy="187486"/>
            </a:xfrm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CD3C624D-EC74-EBC1-3A61-CF97F8DED670}"/>
                  </a:ext>
                </a:extLst>
              </p:cNvPr>
              <p:cNvSpPr/>
              <p:nvPr/>
            </p:nvSpPr>
            <p:spPr>
              <a:xfrm>
                <a:off x="6469579" y="2986429"/>
                <a:ext cx="491905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D1 PC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B7A9D20D-C00C-9F79-1261-177BE566A929}"/>
                  </a:ext>
                </a:extLst>
              </p:cNvPr>
              <p:cNvCxnSpPr>
                <a:cxnSpLocks/>
                <a:stCxn id="74" idx="1"/>
              </p:cNvCxnSpPr>
              <p:nvPr/>
            </p:nvCxnSpPr>
            <p:spPr>
              <a:xfrm flipH="1" flipV="1">
                <a:off x="6263577" y="2974556"/>
                <a:ext cx="206002" cy="99680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24744E9-8922-1FFD-4C01-D93C9162DA8E}"/>
                </a:ext>
              </a:extLst>
            </p:cNvPr>
            <p:cNvSpPr/>
            <p:nvPr/>
          </p:nvSpPr>
          <p:spPr>
            <a:xfrm>
              <a:off x="8071427" y="5006175"/>
              <a:ext cx="853440" cy="23415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700">
                  <a:solidFill>
                    <a:schemeClr val="bg1"/>
                  </a:solidFill>
                </a:rPr>
                <a:t>Cold Diodes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F415D8B-F3A9-579D-3D65-D1F53FFF9F6D}"/>
                </a:ext>
              </a:extLst>
            </p:cNvPr>
            <p:cNvGrpSpPr/>
            <p:nvPr/>
          </p:nvGrpSpPr>
          <p:grpSpPr>
            <a:xfrm>
              <a:off x="8197046" y="1830846"/>
              <a:ext cx="474628" cy="496381"/>
              <a:chOff x="6810161" y="2715091"/>
              <a:chExt cx="355971" cy="372286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F77F732C-2FBD-7871-CC44-3A7189879197}"/>
                  </a:ext>
                </a:extLst>
              </p:cNvPr>
              <p:cNvSpPr/>
              <p:nvPr/>
            </p:nvSpPr>
            <p:spPr>
              <a:xfrm>
                <a:off x="6810161" y="2715091"/>
                <a:ext cx="355971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OC EE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39CBB9A7-F14A-84E4-F25D-5F8634914197}"/>
                  </a:ext>
                </a:extLst>
              </p:cNvPr>
              <p:cNvCxnSpPr>
                <a:cxnSpLocks/>
                <a:stCxn id="72" idx="2"/>
              </p:cNvCxnSpPr>
              <p:nvPr/>
            </p:nvCxnSpPr>
            <p:spPr>
              <a:xfrm>
                <a:off x="6988147" y="2890704"/>
                <a:ext cx="86396" cy="196673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0D81843-64C0-6C67-DF27-D27DD77F1F3A}"/>
                </a:ext>
              </a:extLst>
            </p:cNvPr>
            <p:cNvGrpSpPr/>
            <p:nvPr/>
          </p:nvGrpSpPr>
          <p:grpSpPr>
            <a:xfrm>
              <a:off x="7188651" y="3834288"/>
              <a:ext cx="490709" cy="446867"/>
              <a:chOff x="5981929" y="2898599"/>
              <a:chExt cx="368032" cy="335150"/>
            </a:xfrm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40AA608B-8A59-3388-EBAE-4D53D93358C3}"/>
                  </a:ext>
                </a:extLst>
              </p:cNvPr>
              <p:cNvSpPr/>
              <p:nvPr/>
            </p:nvSpPr>
            <p:spPr>
              <a:xfrm>
                <a:off x="5981929" y="3058136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DSHM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2CCD97F2-D310-448E-0FC9-D6119E63A9B1}"/>
                  </a:ext>
                </a:extLst>
              </p:cNvPr>
              <p:cNvCxnSpPr>
                <a:cxnSpLocks/>
                <a:stCxn id="70" idx="0"/>
              </p:cNvCxnSpPr>
              <p:nvPr/>
            </p:nvCxnSpPr>
            <p:spPr>
              <a:xfrm flipV="1">
                <a:off x="6165945" y="2898599"/>
                <a:ext cx="158214" cy="159537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75BB30C-0B3F-6A66-D95E-0AF66824D9E7}"/>
                </a:ext>
              </a:extLst>
            </p:cNvPr>
            <p:cNvGrpSpPr/>
            <p:nvPr/>
          </p:nvGrpSpPr>
          <p:grpSpPr>
            <a:xfrm>
              <a:off x="4238425" y="2619635"/>
              <a:ext cx="813232" cy="690053"/>
              <a:chOff x="2645158" y="2640325"/>
              <a:chExt cx="925824" cy="517540"/>
            </a:xfrm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706D61AA-16A7-C01A-C5E8-AD06F9E65373}"/>
                  </a:ext>
                </a:extLst>
              </p:cNvPr>
              <p:cNvSpPr/>
              <p:nvPr/>
            </p:nvSpPr>
            <p:spPr>
              <a:xfrm>
                <a:off x="2645158" y="2640325"/>
                <a:ext cx="879096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D2 PC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CD77F40D-682D-0FBA-DD32-4923E2888508}"/>
                  </a:ext>
                </a:extLst>
              </p:cNvPr>
              <p:cNvCxnSpPr>
                <a:cxnSpLocks/>
                <a:stCxn id="68" idx="2"/>
              </p:cNvCxnSpPr>
              <p:nvPr/>
            </p:nvCxnSpPr>
            <p:spPr>
              <a:xfrm>
                <a:off x="3084706" y="2815938"/>
                <a:ext cx="486276" cy="341927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7FA6379-5F1B-6A8E-C294-5E1226BD7D70}"/>
                </a:ext>
              </a:extLst>
            </p:cNvPr>
            <p:cNvGrpSpPr/>
            <p:nvPr/>
          </p:nvGrpSpPr>
          <p:grpSpPr>
            <a:xfrm>
              <a:off x="4957942" y="3257426"/>
              <a:ext cx="690401" cy="632575"/>
              <a:chOff x="6022653" y="2545276"/>
              <a:chExt cx="517801" cy="474431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6ACD9A03-18E7-EA6B-7E9C-8140F81E3F27}"/>
                  </a:ext>
                </a:extLst>
              </p:cNvPr>
              <p:cNvSpPr/>
              <p:nvPr/>
            </p:nvSpPr>
            <p:spPr>
              <a:xfrm>
                <a:off x="6022653" y="2845746"/>
                <a:ext cx="517801" cy="173961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D2 OC EE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D3794D89-8005-D508-CD09-6CC2AE5813CC}"/>
                  </a:ext>
                </a:extLst>
              </p:cNvPr>
              <p:cNvCxnSpPr>
                <a:cxnSpLocks/>
                <a:stCxn id="66" idx="0"/>
              </p:cNvCxnSpPr>
              <p:nvPr/>
            </p:nvCxnSpPr>
            <p:spPr>
              <a:xfrm flipV="1">
                <a:off x="6281554" y="2545276"/>
                <a:ext cx="0" cy="30047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44A873F-950E-6F6D-8E94-F761C7683831}"/>
                </a:ext>
              </a:extLst>
            </p:cNvPr>
            <p:cNvGrpSpPr/>
            <p:nvPr/>
          </p:nvGrpSpPr>
          <p:grpSpPr>
            <a:xfrm>
              <a:off x="3572870" y="3790065"/>
              <a:ext cx="897140" cy="462833"/>
              <a:chOff x="5555959" y="3617162"/>
              <a:chExt cx="672855" cy="347125"/>
            </a:xfrm>
          </p:grpSpPr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245417B-D25F-B1BB-9630-81309B4A0109}"/>
                  </a:ext>
                </a:extLst>
              </p:cNvPr>
              <p:cNvSpPr/>
              <p:nvPr/>
            </p:nvSpPr>
            <p:spPr>
              <a:xfrm>
                <a:off x="5736909" y="3788674"/>
                <a:ext cx="491905" cy="175613"/>
              </a:xfrm>
              <a:prstGeom prst="roundRect">
                <a:avLst/>
              </a:prstGeom>
              <a:solidFill>
                <a:srgbClr val="C59EE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700">
                    <a:solidFill>
                      <a:schemeClr val="bg1"/>
                    </a:solidFill>
                  </a:rPr>
                  <a:t>C</a:t>
                </a:r>
                <a:r>
                  <a:rPr lang="en-US" sz="700">
                    <a:solidFill>
                      <a:schemeClr val="bg1"/>
                    </a:solidFill>
                  </a:rPr>
                  <a:t>old box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1B430F0E-7E5D-E5AC-CCCE-54F1B2F0F90F}"/>
                  </a:ext>
                </a:extLst>
              </p:cNvPr>
              <p:cNvCxnSpPr>
                <a:cxnSpLocks/>
                <a:stCxn id="64" idx="0"/>
              </p:cNvCxnSpPr>
              <p:nvPr/>
            </p:nvCxnSpPr>
            <p:spPr>
              <a:xfrm flipH="1" flipV="1">
                <a:off x="5555959" y="3617162"/>
                <a:ext cx="426903" cy="171512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CC75442-AF0A-4460-4A9F-3DC2CEEC572D}"/>
                </a:ext>
              </a:extLst>
            </p:cNvPr>
            <p:cNvGrpSpPr/>
            <p:nvPr/>
          </p:nvGrpSpPr>
          <p:grpSpPr>
            <a:xfrm>
              <a:off x="5501267" y="3232874"/>
              <a:ext cx="697715" cy="445823"/>
              <a:chOff x="5843094" y="2240136"/>
              <a:chExt cx="523286" cy="334367"/>
            </a:xfrm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401EC5FA-C1D4-FD1C-FCED-A41DCF3EE748}"/>
                  </a:ext>
                </a:extLst>
              </p:cNvPr>
              <p:cNvSpPr/>
              <p:nvPr/>
            </p:nvSpPr>
            <p:spPr>
              <a:xfrm>
                <a:off x="5998348" y="2398890"/>
                <a:ext cx="368032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CDBs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FF850BF1-6406-0EE7-A780-FF8DDD3C29AD}"/>
                  </a:ext>
                </a:extLst>
              </p:cNvPr>
              <p:cNvCxnSpPr>
                <a:cxnSpLocks/>
                <a:stCxn id="62" idx="0"/>
              </p:cNvCxnSpPr>
              <p:nvPr/>
            </p:nvCxnSpPr>
            <p:spPr>
              <a:xfrm flipH="1" flipV="1">
                <a:off x="5843094" y="2240136"/>
                <a:ext cx="339270" cy="158754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48FE9A-0057-EED5-1E4B-A1BFFD446E9B}"/>
                </a:ext>
              </a:extLst>
            </p:cNvPr>
            <p:cNvGrpSpPr/>
            <p:nvPr/>
          </p:nvGrpSpPr>
          <p:grpSpPr>
            <a:xfrm>
              <a:off x="5407987" y="2447519"/>
              <a:ext cx="559135" cy="2647692"/>
              <a:chOff x="5163581" y="2410950"/>
              <a:chExt cx="419351" cy="1985769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D8E618F6-A571-1B9D-7C54-0FC7F694A2E2}"/>
                  </a:ext>
                </a:extLst>
              </p:cNvPr>
              <p:cNvGrpSpPr/>
              <p:nvPr/>
            </p:nvGrpSpPr>
            <p:grpSpPr>
              <a:xfrm>
                <a:off x="5163581" y="4068197"/>
                <a:ext cx="368032" cy="328522"/>
                <a:chOff x="6335802" y="3227938"/>
                <a:chExt cx="368032" cy="328522"/>
              </a:xfrm>
            </p:grpSpPr>
            <p:sp>
              <p:nvSpPr>
                <p:cNvPr id="60" name="Rectangle: Rounded Corners 59">
                  <a:extLst>
                    <a:ext uri="{FF2B5EF4-FFF2-40B4-BE49-F238E27FC236}">
                      <a16:creationId xmlns:a16="http://schemas.microsoft.com/office/drawing/2014/main" id="{81B22D3B-9D18-7358-9ED5-8BD81CF36C4F}"/>
                    </a:ext>
                  </a:extLst>
                </p:cNvPr>
                <p:cNvSpPr/>
                <p:nvPr/>
              </p:nvSpPr>
              <p:spPr>
                <a:xfrm>
                  <a:off x="6335802" y="3227938"/>
                  <a:ext cx="368032" cy="175613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sz="700">
                      <a:solidFill>
                        <a:schemeClr val="bg1"/>
                      </a:solidFill>
                    </a:rPr>
                    <a:t>DFM</a:t>
                  </a:r>
                  <a:endParaRPr lang="en-GB" sz="7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2D1618B7-A23C-7574-D5A6-999E5151072E}"/>
                    </a:ext>
                  </a:extLst>
                </p:cNvPr>
                <p:cNvCxnSpPr>
                  <a:cxnSpLocks/>
                  <a:stCxn id="60" idx="2"/>
                </p:cNvCxnSpPr>
                <p:nvPr/>
              </p:nvCxnSpPr>
              <p:spPr>
                <a:xfrm flipH="1">
                  <a:off x="6464458" y="3403551"/>
                  <a:ext cx="55360" cy="152909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99D2AD7A-71AA-AA43-B3B9-ECDCFB59B09D}"/>
                  </a:ext>
                </a:extLst>
              </p:cNvPr>
              <p:cNvGrpSpPr/>
              <p:nvPr/>
            </p:nvGrpSpPr>
            <p:grpSpPr>
              <a:xfrm>
                <a:off x="5214900" y="2410950"/>
                <a:ext cx="368032" cy="445557"/>
                <a:chOff x="6477407" y="2559857"/>
                <a:chExt cx="368032" cy="445557"/>
              </a:xfrm>
            </p:grpSpPr>
            <p:sp>
              <p:nvSpPr>
                <p:cNvPr id="58" name="Rectangle: Rounded Corners 57">
                  <a:extLst>
                    <a:ext uri="{FF2B5EF4-FFF2-40B4-BE49-F238E27FC236}">
                      <a16:creationId xmlns:a16="http://schemas.microsoft.com/office/drawing/2014/main" id="{50673C8E-ABAC-A31D-1433-5220CCFE9523}"/>
                    </a:ext>
                  </a:extLst>
                </p:cNvPr>
                <p:cNvSpPr/>
                <p:nvPr/>
              </p:nvSpPr>
              <p:spPr>
                <a:xfrm>
                  <a:off x="6477407" y="2559857"/>
                  <a:ext cx="368032" cy="175613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sz="700">
                      <a:solidFill>
                        <a:schemeClr val="bg1"/>
                      </a:solidFill>
                    </a:rPr>
                    <a:t>DFHM</a:t>
                  </a:r>
                  <a:endParaRPr lang="en-GB" sz="70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D82C0215-D218-F797-262F-FE02B91C3DC2}"/>
                    </a:ext>
                  </a:extLst>
                </p:cNvPr>
                <p:cNvCxnSpPr>
                  <a:cxnSpLocks/>
                  <a:stCxn id="58" idx="2"/>
                </p:cNvCxnSpPr>
                <p:nvPr/>
              </p:nvCxnSpPr>
              <p:spPr>
                <a:xfrm flipH="1">
                  <a:off x="6651302" y="2735470"/>
                  <a:ext cx="10121" cy="269944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6F39A1A-D000-D918-A0BB-3020867F10C8}"/>
                </a:ext>
              </a:extLst>
            </p:cNvPr>
            <p:cNvGrpSpPr/>
            <p:nvPr/>
          </p:nvGrpSpPr>
          <p:grpSpPr>
            <a:xfrm>
              <a:off x="63180" y="5707718"/>
              <a:ext cx="775739" cy="623927"/>
              <a:chOff x="357915" y="4883927"/>
              <a:chExt cx="581804" cy="467945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D283F3A0-2548-3113-1736-104D5E0F4639}"/>
                  </a:ext>
                </a:extLst>
              </p:cNvPr>
              <p:cNvSpPr/>
              <p:nvPr/>
            </p:nvSpPr>
            <p:spPr>
              <a:xfrm>
                <a:off x="357915" y="4883927"/>
                <a:ext cx="581804" cy="17561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DQHDS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A26F910E-6FC0-567D-A85D-D9748D29C501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>
              <a:xfrm>
                <a:off x="648817" y="5059540"/>
                <a:ext cx="0" cy="29233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814209C7-30EE-2462-22FB-73D714F605CE}"/>
                </a:ext>
              </a:extLst>
            </p:cNvPr>
            <p:cNvSpPr/>
            <p:nvPr/>
          </p:nvSpPr>
          <p:spPr>
            <a:xfrm rot="20831218">
              <a:off x="5325072" y="5475992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700">
                  <a:solidFill>
                    <a:schemeClr val="bg1"/>
                  </a:solidFill>
                </a:rPr>
                <a:t>D2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C953B70E-3F95-0FC7-BF3C-DAF29696AE91}"/>
                </a:ext>
              </a:extLst>
            </p:cNvPr>
            <p:cNvSpPr/>
            <p:nvPr/>
          </p:nvSpPr>
          <p:spPr>
            <a:xfrm rot="20831218">
              <a:off x="3552583" y="5870653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700">
                  <a:solidFill>
                    <a:schemeClr val="bg1"/>
                  </a:solidFill>
                </a:rPr>
                <a:t>Q4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859857E8-2E0C-857C-DD05-CF4B986BD70C}"/>
                </a:ext>
              </a:extLst>
            </p:cNvPr>
            <p:cNvSpPr/>
            <p:nvPr/>
          </p:nvSpPr>
          <p:spPr>
            <a:xfrm rot="20831218">
              <a:off x="1976893" y="6205440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700">
                  <a:solidFill>
                    <a:schemeClr val="bg1"/>
                  </a:solidFill>
                </a:rPr>
                <a:t>Q5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3E74432-E8E5-35DE-9495-067131E2A2DD}"/>
                </a:ext>
              </a:extLst>
            </p:cNvPr>
            <p:cNvSpPr/>
            <p:nvPr/>
          </p:nvSpPr>
          <p:spPr>
            <a:xfrm rot="20831218">
              <a:off x="836100" y="6447903"/>
              <a:ext cx="367496" cy="18288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700">
                  <a:solidFill>
                    <a:schemeClr val="bg1"/>
                  </a:solidFill>
                </a:rPr>
                <a:t>Q6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997671B-0153-3BE6-450A-7EB81BDC8459}"/>
                </a:ext>
              </a:extLst>
            </p:cNvPr>
            <p:cNvGrpSpPr/>
            <p:nvPr/>
          </p:nvGrpSpPr>
          <p:grpSpPr>
            <a:xfrm>
              <a:off x="5782242" y="1980035"/>
              <a:ext cx="655873" cy="999951"/>
              <a:chOff x="6469579" y="2986429"/>
              <a:chExt cx="491905" cy="749963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C2DABA3F-1E64-F2D6-D6EB-837D1258C845}"/>
                  </a:ext>
                </a:extLst>
              </p:cNvPr>
              <p:cNvSpPr/>
              <p:nvPr/>
            </p:nvSpPr>
            <p:spPr>
              <a:xfrm>
                <a:off x="6469579" y="2986429"/>
                <a:ext cx="491905" cy="175613"/>
              </a:xfrm>
              <a:prstGeom prst="roundRect">
                <a:avLst/>
              </a:prstGeom>
              <a:solidFill>
                <a:srgbClr val="C59EE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700">
                    <a:solidFill>
                      <a:schemeClr val="bg1"/>
                    </a:solidFill>
                  </a:rPr>
                  <a:t>Valve</a:t>
                </a:r>
                <a:r>
                  <a:rPr lang="en-US" sz="700">
                    <a:solidFill>
                      <a:schemeClr val="bg1"/>
                    </a:solidFill>
                  </a:rPr>
                  <a:t> box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1A5B898C-D7FD-84A3-BB86-BDEF70BD0B72}"/>
                  </a:ext>
                </a:extLst>
              </p:cNvPr>
              <p:cNvCxnSpPr>
                <a:cxnSpLocks/>
                <a:stCxn id="52" idx="2"/>
              </p:cNvCxnSpPr>
              <p:nvPr/>
            </p:nvCxnSpPr>
            <p:spPr>
              <a:xfrm>
                <a:off x="6715532" y="3162042"/>
                <a:ext cx="147329" cy="57435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D908EF2-B809-0AC1-432D-F036FAF15C35}"/>
                </a:ext>
              </a:extLst>
            </p:cNvPr>
            <p:cNvGrpSpPr/>
            <p:nvPr/>
          </p:nvGrpSpPr>
          <p:grpSpPr>
            <a:xfrm>
              <a:off x="4644669" y="2235666"/>
              <a:ext cx="772187" cy="901439"/>
              <a:chOff x="942988" y="1412238"/>
              <a:chExt cx="879096" cy="676079"/>
            </a:xfrm>
          </p:grpSpPr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4BB23E91-01ED-DAB6-8CB1-2236B46666E1}"/>
                  </a:ext>
                </a:extLst>
              </p:cNvPr>
              <p:cNvSpPr/>
              <p:nvPr/>
            </p:nvSpPr>
            <p:spPr>
              <a:xfrm>
                <a:off x="942988" y="1412238"/>
                <a:ext cx="879096" cy="175613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642D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700">
                    <a:solidFill>
                      <a:schemeClr val="bg1"/>
                    </a:solidFill>
                  </a:rPr>
                  <a:t>D2 OC PCs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F0B4D469-CAEC-B791-9735-172F699918B5}"/>
                  </a:ext>
                </a:extLst>
              </p:cNvPr>
              <p:cNvCxnSpPr>
                <a:cxnSpLocks/>
                <a:stCxn id="50" idx="2"/>
              </p:cNvCxnSpPr>
              <p:nvPr/>
            </p:nvCxnSpPr>
            <p:spPr>
              <a:xfrm>
                <a:off x="1382536" y="1587851"/>
                <a:ext cx="279435" cy="500466"/>
              </a:xfrm>
              <a:prstGeom prst="straightConnector1">
                <a:avLst/>
              </a:prstGeom>
              <a:ln>
                <a:solidFill>
                  <a:srgbClr val="0064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1CF54F7B-437A-B195-2655-2B5EB1F11D06}"/>
                </a:ext>
              </a:extLst>
            </p:cNvPr>
            <p:cNvSpPr/>
            <p:nvPr/>
          </p:nvSpPr>
          <p:spPr>
            <a:xfrm rot="20831218">
              <a:off x="4376588" y="5644465"/>
              <a:ext cx="737349" cy="37982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700">
                  <a:solidFill>
                    <a:schemeClr val="bg1"/>
                  </a:solidFill>
                </a:rPr>
                <a:t>Crab</a:t>
              </a:r>
            </a:p>
            <a:p>
              <a:pPr algn="ctr"/>
              <a:r>
                <a:rPr lang="pt-PT" sz="700">
                  <a:solidFill>
                    <a:schemeClr val="bg1"/>
                  </a:solidFill>
                </a:rPr>
                <a:t>Cavities</a:t>
              </a:r>
              <a:endParaRPr lang="en-GB" sz="700">
                <a:solidFill>
                  <a:schemeClr val="bg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728E4E5-9892-7025-09EE-F2235C122AF5}"/>
                </a:ext>
              </a:extLst>
            </p:cNvPr>
            <p:cNvGrpSpPr/>
            <p:nvPr/>
          </p:nvGrpSpPr>
          <p:grpSpPr>
            <a:xfrm>
              <a:off x="1633553" y="4715757"/>
              <a:ext cx="1726143" cy="225411"/>
              <a:chOff x="5500259" y="3788675"/>
              <a:chExt cx="1294607" cy="169058"/>
            </a:xfrm>
          </p:grpSpPr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0D2B68F2-C447-6A76-8F0D-625BD9B12DE1}"/>
                  </a:ext>
                </a:extLst>
              </p:cNvPr>
              <p:cNvSpPr/>
              <p:nvPr/>
            </p:nvSpPr>
            <p:spPr>
              <a:xfrm>
                <a:off x="5500259" y="3788675"/>
                <a:ext cx="728556" cy="169058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pt-PT" sz="700">
                    <a:solidFill>
                      <a:schemeClr val="bg1"/>
                    </a:solidFill>
                  </a:rPr>
                  <a:t>RF Powering</a:t>
                </a:r>
                <a:endParaRPr lang="en-GB" sz="7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ECBEFEA8-9DF3-DB87-7B84-527C4F7324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8815" y="3810093"/>
                <a:ext cx="566051" cy="7930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FA0F038-FE63-0E65-2E17-1EEE990723C7}"/>
                </a:ext>
              </a:extLst>
            </p:cNvPr>
            <p:cNvSpPr txBox="1"/>
            <p:nvPr/>
          </p:nvSpPr>
          <p:spPr>
            <a:xfrm>
              <a:off x="397215" y="3084096"/>
              <a:ext cx="604069" cy="276859"/>
            </a:xfrm>
            <a:prstGeom prst="rect">
              <a:avLst/>
            </a:prstGeom>
            <a:ln w="12700">
              <a:solidFill>
                <a:schemeClr val="accent1"/>
              </a:solidFill>
            </a:ln>
            <a:effectLst>
              <a:glow rad="228600">
                <a:srgbClr val="B2C3D7">
                  <a:alpha val="60000"/>
                </a:srgb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050"/>
              </a:lvl1pPr>
            </a:lstStyle>
            <a:p>
              <a:r>
                <a:rPr lang="en-GB" sz="500"/>
                <a:t>UW57</a:t>
              </a:r>
              <a:endParaRPr lang="fr-FR" sz="500"/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2745109-107E-E831-2A85-C843A0343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223868">
              <a:off x="10566369" y="2571038"/>
              <a:ext cx="1654617" cy="1107675"/>
            </a:xfrm>
            <a:prstGeom prst="ellipse">
              <a:avLst/>
            </a:prstGeom>
            <a:ln>
              <a:noFill/>
            </a:ln>
            <a:effectLst>
              <a:softEdge rad="38100"/>
            </a:effectLst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CBA7B60-AECE-0328-26A4-8BBA854A7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89288">
              <a:off x="10687221" y="4452735"/>
              <a:ext cx="1569065" cy="1050365"/>
            </a:xfrm>
            <a:prstGeom prst="ellipse">
              <a:avLst/>
            </a:prstGeom>
            <a:ln>
              <a:noFill/>
            </a:ln>
            <a:effectLst>
              <a:softEdge rad="38100"/>
            </a:effectLst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01E0B3A-5F12-8C63-66E9-84F1F6F74C4F}"/>
                </a:ext>
              </a:extLst>
            </p:cNvPr>
            <p:cNvSpPr txBox="1"/>
            <p:nvPr/>
          </p:nvSpPr>
          <p:spPr>
            <a:xfrm rot="20905595">
              <a:off x="5847790" y="5258961"/>
              <a:ext cx="693382" cy="2516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400"/>
                <a:t>TAXN</a:t>
              </a:r>
              <a:endParaRPr lang="fr-FR" sz="40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49D9797-CA70-CF04-30F4-43A68A747CC5}"/>
                </a:ext>
              </a:extLst>
            </p:cNvPr>
            <p:cNvSpPr txBox="1"/>
            <p:nvPr/>
          </p:nvSpPr>
          <p:spPr>
            <a:xfrm>
              <a:off x="232287" y="4829090"/>
              <a:ext cx="919741" cy="4027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dk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/>
                <a:t>Cooling and Ventilation</a:t>
              </a:r>
              <a:endParaRPr lang="fr-FR" sz="50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001E197-1FA4-7E93-DE2A-9D055EEDB810}"/>
                </a:ext>
              </a:extLst>
            </p:cNvPr>
            <p:cNvCxnSpPr/>
            <p:nvPr/>
          </p:nvCxnSpPr>
          <p:spPr>
            <a:xfrm flipV="1">
              <a:off x="1102314" y="4180802"/>
              <a:ext cx="97142" cy="61635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itre 1">
            <a:extLst>
              <a:ext uri="{FF2B5EF4-FFF2-40B4-BE49-F238E27FC236}">
                <a16:creationId xmlns:a16="http://schemas.microsoft.com/office/drawing/2014/main" id="{54652947-7216-33C5-C402-DCDF68BA276F}"/>
              </a:ext>
            </a:extLst>
          </p:cNvPr>
          <p:cNvSpPr txBox="1">
            <a:spLocks/>
          </p:cNvSpPr>
          <p:nvPr/>
        </p:nvSpPr>
        <p:spPr bwMode="auto">
          <a:xfrm>
            <a:off x="200066" y="135000"/>
            <a:ext cx="8980446" cy="6071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View with the technical galleries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F93D14-4087-5BFC-BDFE-B726969E3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92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8C4B72-7A75-1388-5AF7-FC865392B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92" y="1122371"/>
            <a:ext cx="8676456" cy="296000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8D4BE2-C9CF-840D-E3BE-0313E86EBCE3}"/>
              </a:ext>
            </a:extLst>
          </p:cNvPr>
          <p:cNvCxnSpPr>
            <a:cxnSpLocks/>
          </p:cNvCxnSpPr>
          <p:nvPr/>
        </p:nvCxnSpPr>
        <p:spPr>
          <a:xfrm>
            <a:off x="827584" y="1066839"/>
            <a:ext cx="0" cy="324036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5B3510A-DFDA-82DB-08C2-4307F2CA6EDC}"/>
              </a:ext>
            </a:extLst>
          </p:cNvPr>
          <p:cNvSpPr txBox="1"/>
          <p:nvPr/>
        </p:nvSpPr>
        <p:spPr>
          <a:xfrm>
            <a:off x="850112" y="897546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Eu funded design</a:t>
            </a:r>
            <a:br>
              <a:rPr lang="en-US" sz="1100" dirty="0"/>
            </a:br>
            <a:r>
              <a:rPr lang="en-US" sz="1100" dirty="0"/>
              <a:t>study</a:t>
            </a:r>
            <a:endParaRPr lang="en-GB" sz="11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471BDEE-7906-7ACD-9F8E-8DECF9B215AA}"/>
              </a:ext>
            </a:extLst>
          </p:cNvPr>
          <p:cNvCxnSpPr>
            <a:cxnSpLocks/>
          </p:cNvCxnSpPr>
          <p:nvPr/>
        </p:nvCxnSpPr>
        <p:spPr>
          <a:xfrm>
            <a:off x="2555776" y="1066839"/>
            <a:ext cx="0" cy="324036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7B84F5-246D-ECF6-2FBE-84F2FECE27B6}"/>
              </a:ext>
            </a:extLst>
          </p:cNvPr>
          <p:cNvSpPr txBox="1"/>
          <p:nvPr/>
        </p:nvSpPr>
        <p:spPr>
          <a:xfrm>
            <a:off x="2526071" y="789241"/>
            <a:ext cx="1157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Approval of</a:t>
            </a:r>
            <a:br>
              <a:rPr lang="en-US" sz="1100" dirty="0"/>
            </a:br>
            <a:r>
              <a:rPr lang="en-US" sz="1100" dirty="0"/>
              <a:t>HL-LHC project</a:t>
            </a:r>
            <a:endParaRPr lang="en-GB" sz="11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8193C4-3A9D-01C3-DBE3-D86D9F8FC9E7}"/>
              </a:ext>
            </a:extLst>
          </p:cNvPr>
          <p:cNvCxnSpPr>
            <a:cxnSpLocks/>
          </p:cNvCxnSpPr>
          <p:nvPr/>
        </p:nvCxnSpPr>
        <p:spPr>
          <a:xfrm>
            <a:off x="5292080" y="1122371"/>
            <a:ext cx="0" cy="324036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13B1BCE-9BE5-C166-FF10-FF75FB1EDD70}"/>
              </a:ext>
            </a:extLst>
          </p:cNvPr>
          <p:cNvSpPr txBox="1"/>
          <p:nvPr/>
        </p:nvSpPr>
        <p:spPr>
          <a:xfrm>
            <a:off x="5220072" y="851395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Today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8B4F026-C5DC-38A0-0EEE-5239545427E4}"/>
              </a:ext>
            </a:extLst>
          </p:cNvPr>
          <p:cNvCxnSpPr>
            <a:cxnSpLocks/>
          </p:cNvCxnSpPr>
          <p:nvPr/>
        </p:nvCxnSpPr>
        <p:spPr>
          <a:xfrm>
            <a:off x="7452320" y="1066838"/>
            <a:ext cx="0" cy="324036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69F3AA9-8382-F6F0-6687-AA4F6AB786A5}"/>
              </a:ext>
            </a:extLst>
          </p:cNvPr>
          <p:cNvSpPr txBox="1"/>
          <p:nvPr/>
        </p:nvSpPr>
        <p:spPr>
          <a:xfrm>
            <a:off x="7458020" y="870879"/>
            <a:ext cx="13227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HL-LHC operation</a:t>
            </a:r>
            <a:endParaRPr lang="en-GB" sz="1100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C3B9C2DD-1D60-40A2-E1E8-4FFD3F312F85}"/>
              </a:ext>
            </a:extLst>
          </p:cNvPr>
          <p:cNvSpPr txBox="1">
            <a:spLocks/>
          </p:cNvSpPr>
          <p:nvPr/>
        </p:nvSpPr>
        <p:spPr bwMode="auto">
          <a:xfrm>
            <a:off x="467544" y="135000"/>
            <a:ext cx="7776424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dirty="0"/>
              <a:t>Timeline of LHC and HL-LHC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391EAB-EAA4-4D22-4F73-078B5BB50384}"/>
              </a:ext>
            </a:extLst>
          </p:cNvPr>
          <p:cNvSpPr/>
          <p:nvPr/>
        </p:nvSpPr>
        <p:spPr>
          <a:xfrm>
            <a:off x="5004048" y="3971708"/>
            <a:ext cx="2121712" cy="65223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Series production is well underway - or ready to be launched - for all components!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386F580-43DE-AC81-19FA-D1A58566AFD3}"/>
              </a:ext>
            </a:extLst>
          </p:cNvPr>
          <p:cNvSpPr/>
          <p:nvPr/>
        </p:nvSpPr>
        <p:spPr>
          <a:xfrm>
            <a:off x="7564237" y="3971708"/>
            <a:ext cx="1202183" cy="65223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Ca. 1.1BCHF</a:t>
            </a:r>
          </a:p>
          <a:p>
            <a:pPr algn="ctr"/>
            <a:r>
              <a:rPr lang="en-US" sz="1000" dirty="0"/>
              <a:t>Ca. 75% committed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DE8410-CAA0-33BB-D985-2FA3989872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280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A8CC03B8-0E64-61CD-AB76-D919A9BE5A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003" y="944938"/>
            <a:ext cx="8521993" cy="3307366"/>
          </a:xfrm>
          <a:prstGeom prst="rect">
            <a:avLst/>
          </a:prstGeom>
          <a:solidFill>
            <a:srgbClr val="00FF00"/>
          </a:solidFill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0EA948B2-A559-C6BF-2824-121618919947}"/>
              </a:ext>
            </a:extLst>
          </p:cNvPr>
          <p:cNvSpPr txBox="1"/>
          <p:nvPr/>
        </p:nvSpPr>
        <p:spPr>
          <a:xfrm rot="400470">
            <a:off x="7389482" y="3122906"/>
            <a:ext cx="398947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bg1"/>
                </a:solidFill>
              </a:rPr>
              <a:t>Q1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619F715-ACA5-9E17-16C0-3954470A61D0}"/>
              </a:ext>
            </a:extLst>
          </p:cNvPr>
          <p:cNvSpPr txBox="1"/>
          <p:nvPr/>
        </p:nvSpPr>
        <p:spPr>
          <a:xfrm rot="450956">
            <a:off x="5762577" y="2911013"/>
            <a:ext cx="492568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bg1"/>
                </a:solidFill>
              </a:rPr>
              <a:t>Q2a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282CA3E-3551-F5EC-181A-D2EB6D6F064C}"/>
              </a:ext>
            </a:extLst>
          </p:cNvPr>
          <p:cNvSpPr txBox="1"/>
          <p:nvPr/>
        </p:nvSpPr>
        <p:spPr>
          <a:xfrm rot="475804">
            <a:off x="4592475" y="2731447"/>
            <a:ext cx="492568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bg1"/>
                </a:solidFill>
              </a:rPr>
              <a:t>Q2b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D9F54FF-EBEF-B494-21F6-7DFBC769A7AB}"/>
              </a:ext>
            </a:extLst>
          </p:cNvPr>
          <p:cNvSpPr txBox="1"/>
          <p:nvPr/>
        </p:nvSpPr>
        <p:spPr>
          <a:xfrm rot="480000">
            <a:off x="3836967" y="2631289"/>
            <a:ext cx="398947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bg1"/>
                </a:solidFill>
              </a:rPr>
              <a:t>Q3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0F8B769-E473-4832-B83E-092DE21AD4DF}"/>
              </a:ext>
            </a:extLst>
          </p:cNvPr>
          <p:cNvSpPr txBox="1"/>
          <p:nvPr/>
        </p:nvSpPr>
        <p:spPr>
          <a:xfrm rot="480000">
            <a:off x="2837889" y="2512390"/>
            <a:ext cx="358176" cy="253916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D1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5CCC9E0-AA27-1412-611F-ACAC742184DD}"/>
              </a:ext>
            </a:extLst>
          </p:cNvPr>
          <p:cNvSpPr txBox="1"/>
          <p:nvPr/>
        </p:nvSpPr>
        <p:spPr>
          <a:xfrm rot="558952">
            <a:off x="2391065" y="2853921"/>
            <a:ext cx="492444" cy="276999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DFX</a:t>
            </a:r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6BD656F-D2F1-96F2-0784-3E11A6C0E2CD}"/>
              </a:ext>
            </a:extLst>
          </p:cNvPr>
          <p:cNvSpPr txBox="1"/>
          <p:nvPr/>
        </p:nvSpPr>
        <p:spPr>
          <a:xfrm rot="577310">
            <a:off x="1835944" y="2826150"/>
            <a:ext cx="518091" cy="276999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DFM</a:t>
            </a:r>
            <a:endParaRPr lang="en-GB" dirty="0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603A61F-D207-2B79-EE8A-1B474C06DFDE}"/>
              </a:ext>
            </a:extLst>
          </p:cNvPr>
          <p:cNvCxnSpPr>
            <a:cxnSpLocks/>
          </p:cNvCxnSpPr>
          <p:nvPr/>
        </p:nvCxnSpPr>
        <p:spPr>
          <a:xfrm>
            <a:off x="2923025" y="1171865"/>
            <a:ext cx="0" cy="5034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745CE85-E238-7D5A-B6ED-BA01FD60D0CC}"/>
              </a:ext>
            </a:extLst>
          </p:cNvPr>
          <p:cNvSpPr txBox="1"/>
          <p:nvPr/>
        </p:nvSpPr>
        <p:spPr>
          <a:xfrm>
            <a:off x="2242473" y="978688"/>
            <a:ext cx="1715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Connection to LHC (UL)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16A0713-B679-0CFE-79B2-DB58072D0625}"/>
              </a:ext>
            </a:extLst>
          </p:cNvPr>
          <p:cNvSpPr txBox="1"/>
          <p:nvPr/>
        </p:nvSpPr>
        <p:spPr>
          <a:xfrm>
            <a:off x="5117748" y="1003413"/>
            <a:ext cx="1466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Service </a:t>
            </a:r>
            <a:r>
              <a:rPr lang="fr-CH" sz="1000" dirty="0" err="1">
                <a:solidFill>
                  <a:schemeClr val="bg1"/>
                </a:solidFill>
              </a:rPr>
              <a:t>gallery</a:t>
            </a:r>
            <a:r>
              <a:rPr lang="fr-CH" sz="1000" dirty="0">
                <a:solidFill>
                  <a:schemeClr val="bg1"/>
                </a:solidFill>
              </a:rPr>
              <a:t> (UR)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8D7A373-16BD-1C2D-6B2C-F9DD3DBFAAE7}"/>
              </a:ext>
            </a:extLst>
          </p:cNvPr>
          <p:cNvCxnSpPr>
            <a:cxnSpLocks/>
          </p:cNvCxnSpPr>
          <p:nvPr/>
        </p:nvCxnSpPr>
        <p:spPr>
          <a:xfrm>
            <a:off x="6344917" y="1221646"/>
            <a:ext cx="0" cy="5034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E96BF087-246C-016C-C2EC-0D17AE0F94D8}"/>
              </a:ext>
            </a:extLst>
          </p:cNvPr>
          <p:cNvSpPr txBox="1"/>
          <p:nvPr/>
        </p:nvSpPr>
        <p:spPr>
          <a:xfrm>
            <a:off x="8254371" y="3078450"/>
            <a:ext cx="603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TAXS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F60C6F-FCD6-8A5C-C1AF-73FF7E6459E1}"/>
              </a:ext>
            </a:extLst>
          </p:cNvPr>
          <p:cNvSpPr txBox="1"/>
          <p:nvPr/>
        </p:nvSpPr>
        <p:spPr>
          <a:xfrm rot="480000">
            <a:off x="319282" y="2638984"/>
            <a:ext cx="993823" cy="246221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>
                <a:solidFill>
                  <a:schemeClr val="bg1"/>
                </a:solidFill>
              </a:rPr>
              <a:t>Crab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cavities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1BFBDCA-C7B3-374B-150F-43EB2AFA91B5}"/>
              </a:ext>
            </a:extLst>
          </p:cNvPr>
          <p:cNvSpPr txBox="1"/>
          <p:nvPr/>
        </p:nvSpPr>
        <p:spPr>
          <a:xfrm>
            <a:off x="401793" y="1225371"/>
            <a:ext cx="865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UA </a:t>
            </a:r>
            <a:r>
              <a:rPr lang="fr-CH" sz="1000" dirty="0" err="1">
                <a:solidFill>
                  <a:schemeClr val="bg1"/>
                </a:solidFill>
              </a:rPr>
              <a:t>Gallery</a:t>
            </a:r>
            <a:endParaRPr lang="fr-CH" sz="1000" dirty="0">
              <a:solidFill>
                <a:schemeClr val="bg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3E4AF1D-B701-EA8C-9433-8EB78311D608}"/>
              </a:ext>
            </a:extLst>
          </p:cNvPr>
          <p:cNvCxnSpPr>
            <a:cxnSpLocks/>
          </p:cNvCxnSpPr>
          <p:nvPr/>
        </p:nvCxnSpPr>
        <p:spPr>
          <a:xfrm>
            <a:off x="751547" y="1420208"/>
            <a:ext cx="0" cy="1886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7940C9A-6869-D27E-36D2-1FB7DD6FF01C}"/>
              </a:ext>
            </a:extLst>
          </p:cNvPr>
          <p:cNvSpPr txBox="1"/>
          <p:nvPr/>
        </p:nvSpPr>
        <p:spPr>
          <a:xfrm rot="480000">
            <a:off x="398765" y="2135809"/>
            <a:ext cx="389851" cy="276999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Q4</a:t>
            </a:r>
            <a:endParaRPr lang="en-GB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587F138-CCB0-8584-21A5-E03ACBAC75D7}"/>
              </a:ext>
            </a:extLst>
          </p:cNvPr>
          <p:cNvCxnSpPr>
            <a:cxnSpLocks/>
          </p:cNvCxnSpPr>
          <p:nvPr/>
        </p:nvCxnSpPr>
        <p:spPr>
          <a:xfrm>
            <a:off x="1856917" y="2491667"/>
            <a:ext cx="0" cy="1886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3A7F5D4-C5C2-DE80-940F-F97CDB718D5C}"/>
              </a:ext>
            </a:extLst>
          </p:cNvPr>
          <p:cNvSpPr txBox="1"/>
          <p:nvPr/>
        </p:nvSpPr>
        <p:spPr>
          <a:xfrm>
            <a:off x="1257846" y="2784800"/>
            <a:ext cx="530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solidFill>
                  <a:schemeClr val="bg1"/>
                </a:solidFill>
              </a:rPr>
              <a:t>TAXN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47B1EEB-5B6E-5DF5-3BEC-5856E5259A5B}"/>
              </a:ext>
            </a:extLst>
          </p:cNvPr>
          <p:cNvSpPr txBox="1"/>
          <p:nvPr/>
        </p:nvSpPr>
        <p:spPr>
          <a:xfrm>
            <a:off x="1238377" y="1146449"/>
            <a:ext cx="1129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bg1"/>
                </a:solidFill>
              </a:rPr>
              <a:t>Service </a:t>
            </a:r>
            <a:r>
              <a:rPr lang="fr-CH" sz="1000" dirty="0" err="1">
                <a:solidFill>
                  <a:schemeClr val="bg1"/>
                </a:solidFill>
              </a:rPr>
              <a:t>cavern</a:t>
            </a:r>
            <a:endParaRPr lang="fr-CH" sz="1000" dirty="0">
              <a:solidFill>
                <a:schemeClr val="bg1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BB9930C-C60C-754F-9050-A6F24AE2EFC3}"/>
              </a:ext>
            </a:extLst>
          </p:cNvPr>
          <p:cNvCxnSpPr>
            <a:cxnSpLocks/>
          </p:cNvCxnSpPr>
          <p:nvPr/>
        </p:nvCxnSpPr>
        <p:spPr>
          <a:xfrm>
            <a:off x="2153587" y="1291935"/>
            <a:ext cx="386552" cy="1626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Picture 62" descr="Spain icon">
            <a:hlinkClick r:id="rId3"/>
            <a:extLst>
              <a:ext uri="{FF2B5EF4-FFF2-40B4-BE49-F238E27FC236}">
                <a16:creationId xmlns:a16="http://schemas.microsoft.com/office/drawing/2014/main" id="{7D88ADF6-D5AF-0BDB-7A41-4BE1BECD4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015" y="2503210"/>
            <a:ext cx="354292" cy="3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A1228729-4A5E-D830-7850-BEDEAAA1C013}"/>
              </a:ext>
            </a:extLst>
          </p:cNvPr>
          <p:cNvSpPr txBox="1"/>
          <p:nvPr/>
        </p:nvSpPr>
        <p:spPr>
          <a:xfrm>
            <a:off x="3001045" y="2232903"/>
            <a:ext cx="798617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SC Links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D6E39BA3-95AF-9B25-7FA9-8FC776962C1C}"/>
              </a:ext>
            </a:extLst>
          </p:cNvPr>
          <p:cNvCxnSpPr>
            <a:cxnSpLocks/>
          </p:cNvCxnSpPr>
          <p:nvPr/>
        </p:nvCxnSpPr>
        <p:spPr>
          <a:xfrm flipH="1">
            <a:off x="2647896" y="2435535"/>
            <a:ext cx="345981" cy="24476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" name="Picture 103">
            <a:extLst>
              <a:ext uri="{FF2B5EF4-FFF2-40B4-BE49-F238E27FC236}">
                <a16:creationId xmlns:a16="http://schemas.microsoft.com/office/drawing/2014/main" id="{EC8058F5-C3E6-E07D-CFCC-57D0373D29A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744" y="2328323"/>
            <a:ext cx="275700" cy="183340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DBB7E5DA-0FC4-97A1-2E0A-685AFFD3235D}"/>
              </a:ext>
            </a:extLst>
          </p:cNvPr>
          <p:cNvSpPr txBox="1"/>
          <p:nvPr/>
        </p:nvSpPr>
        <p:spPr>
          <a:xfrm rot="480000">
            <a:off x="1093450" y="2321258"/>
            <a:ext cx="387701" cy="246221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/>
              <a:t>D2</a:t>
            </a:r>
            <a:endParaRPr lang="en-GB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881B527-1951-4B6B-6284-0E58D36EDC6E}"/>
              </a:ext>
            </a:extLst>
          </p:cNvPr>
          <p:cNvSpPr txBox="1"/>
          <p:nvPr/>
        </p:nvSpPr>
        <p:spPr>
          <a:xfrm>
            <a:off x="1376085" y="2201578"/>
            <a:ext cx="839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err="1">
                <a:solidFill>
                  <a:schemeClr val="bg1"/>
                </a:solidFill>
              </a:rPr>
              <a:t>Collimators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22E02D3-43EC-0A91-522D-51C50EB54C51}"/>
              </a:ext>
            </a:extLst>
          </p:cNvPr>
          <p:cNvSpPr txBox="1"/>
          <p:nvPr/>
        </p:nvSpPr>
        <p:spPr>
          <a:xfrm rot="382029">
            <a:off x="3272337" y="2551380"/>
            <a:ext cx="409516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bg1"/>
                </a:solidFill>
              </a:rPr>
              <a:t>CP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9A46AA3-14BF-9377-B4A3-FF24C0CC5236}"/>
              </a:ext>
            </a:extLst>
          </p:cNvPr>
          <p:cNvSpPr txBox="1"/>
          <p:nvPr/>
        </p:nvSpPr>
        <p:spPr>
          <a:xfrm>
            <a:off x="5691019" y="1349313"/>
            <a:ext cx="603050" cy="276999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DFHX</a:t>
            </a:r>
            <a:endParaRPr lang="en-GB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BDDDEF5-837A-DF30-D569-5280E819B182}"/>
              </a:ext>
            </a:extLst>
          </p:cNvPr>
          <p:cNvSpPr txBox="1"/>
          <p:nvPr/>
        </p:nvSpPr>
        <p:spPr>
          <a:xfrm>
            <a:off x="5691019" y="1692587"/>
            <a:ext cx="628697" cy="276999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fr-CH" dirty="0"/>
              <a:t>DFHM</a:t>
            </a:r>
            <a:endParaRPr lang="en-GB" dirty="0"/>
          </a:p>
        </p:txBody>
      </p:sp>
      <p:sp>
        <p:nvSpPr>
          <p:cNvPr id="114" name="Titre 1">
            <a:extLst>
              <a:ext uri="{FF2B5EF4-FFF2-40B4-BE49-F238E27FC236}">
                <a16:creationId xmlns:a16="http://schemas.microsoft.com/office/drawing/2014/main" id="{1E3B209E-77CD-3801-3F6A-09BA1C1D36DA}"/>
              </a:ext>
            </a:extLst>
          </p:cNvPr>
          <p:cNvSpPr txBox="1">
            <a:spLocks/>
          </p:cNvSpPr>
          <p:nvPr/>
        </p:nvSpPr>
        <p:spPr bwMode="auto">
          <a:xfrm>
            <a:off x="210008" y="162447"/>
            <a:ext cx="8280480" cy="6071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What needs to be cooled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BAEEDC-F565-0CE4-4926-0E6F83B581D8}"/>
              </a:ext>
            </a:extLst>
          </p:cNvPr>
          <p:cNvSpPr txBox="1"/>
          <p:nvPr/>
        </p:nvSpPr>
        <p:spPr>
          <a:xfrm>
            <a:off x="458037" y="3883033"/>
            <a:ext cx="550768" cy="27699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highlight>
                  <a:srgbClr val="0000FF"/>
                </a:highlight>
              </a:rPr>
              <a:t>1.9 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0E51CB-5F0A-481C-85BC-348800BCA687}"/>
              </a:ext>
            </a:extLst>
          </p:cNvPr>
          <p:cNvSpPr txBox="1"/>
          <p:nvPr/>
        </p:nvSpPr>
        <p:spPr>
          <a:xfrm>
            <a:off x="1104156" y="3883033"/>
            <a:ext cx="543739" cy="276999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4.5 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00164F-550E-DC7C-8E8C-E4B88B1A2F03}"/>
              </a:ext>
            </a:extLst>
          </p:cNvPr>
          <p:cNvSpPr txBox="1"/>
          <p:nvPr/>
        </p:nvSpPr>
        <p:spPr>
          <a:xfrm>
            <a:off x="1743246" y="3883033"/>
            <a:ext cx="1031052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4.5 K – 20 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C0B220-970A-C137-DA8B-48ED78E3CE48}"/>
              </a:ext>
            </a:extLst>
          </p:cNvPr>
          <p:cNvSpPr txBox="1"/>
          <p:nvPr/>
        </p:nvSpPr>
        <p:spPr>
          <a:xfrm>
            <a:off x="2869649" y="3883033"/>
            <a:ext cx="1072731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20 K – 300 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2AB1B3-378A-25C8-817E-8FAF276F4613}"/>
              </a:ext>
            </a:extLst>
          </p:cNvPr>
          <p:cNvSpPr txBox="1"/>
          <p:nvPr/>
        </p:nvSpPr>
        <p:spPr>
          <a:xfrm>
            <a:off x="311003" y="4257994"/>
            <a:ext cx="3268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 magnets beam screens are cooled at 60-80 K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CFE8F0-5FE3-CD0C-9DC9-3B012DCFF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344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927ACC2-428B-E16D-41E8-CE6432B6C01C}"/>
              </a:ext>
            </a:extLst>
          </p:cNvPr>
          <p:cNvSpPr txBox="1">
            <a:spLocks/>
          </p:cNvSpPr>
          <p:nvPr/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HL-LHC P1/P5 Cryogenic architecture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659070D2-5A3A-C374-D7B3-7D78F9169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98510" y="789552"/>
            <a:ext cx="5295186" cy="3680221"/>
          </a:xfrm>
          <a:prstGeom prst="rect">
            <a:avLst/>
          </a:prstGeom>
          <a:ln>
            <a:solidFill>
              <a:srgbClr val="64BCD9"/>
            </a:solidFill>
          </a:ln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05CDBEE9-374C-F354-5E32-713B475C21BC}"/>
              </a:ext>
            </a:extLst>
          </p:cNvPr>
          <p:cNvSpPr>
            <a:spLocks/>
          </p:cNvSpPr>
          <p:nvPr/>
        </p:nvSpPr>
        <p:spPr bwMode="auto">
          <a:xfrm>
            <a:off x="93537" y="1539504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4.5K refrigerator providing  supercritical helium at </a:t>
            </a:r>
            <a:r>
              <a:rPr lang="fr-CH" sz="1200" b="1"/>
              <a:t>3 bara and 4.6 K</a:t>
            </a:r>
            <a:endParaRPr sz="1200" b="1"/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05F49688-7524-D6B0-4895-3F4E99B59430}"/>
              </a:ext>
            </a:extLst>
          </p:cNvPr>
          <p:cNvSpPr>
            <a:spLocks/>
          </p:cNvSpPr>
          <p:nvPr/>
        </p:nvSpPr>
        <p:spPr bwMode="auto">
          <a:xfrm>
            <a:off x="93537" y="3097728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QURCG </a:t>
            </a:r>
            <a:r>
              <a:rPr lang="fr-CH" sz="1200"/>
              <a:t>: Cold compressor box providing cooling capacity at </a:t>
            </a:r>
            <a:r>
              <a:rPr lang="fr-CH" sz="1200" b="1"/>
              <a:t>1.8 K</a:t>
            </a:r>
            <a:endParaRPr sz="120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B7BDB551-64ED-878F-5C65-6C18CC063592}"/>
              </a:ext>
            </a:extLst>
          </p:cNvPr>
          <p:cNvSpPr>
            <a:spLocks/>
          </p:cNvSpPr>
          <p:nvPr/>
        </p:nvSpPr>
        <p:spPr bwMode="auto">
          <a:xfrm>
            <a:off x="260594" y="4040277"/>
            <a:ext cx="1485391" cy="457235"/>
          </a:xfrm>
          <a:prstGeom prst="rect">
            <a:avLst/>
          </a:prstGeom>
          <a:solidFill>
            <a:schemeClr val="bg1">
              <a:lumMod val="95000"/>
            </a:schemeClr>
          </a:solidFill>
          <a:ln w="19049">
            <a:solidFill>
              <a:srgbClr val="F2DC13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Users at tunnel level</a:t>
            </a:r>
            <a:endParaRPr sz="1200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7BC48622-565A-0EBA-3F2D-13E823E66E72}"/>
              </a:ext>
            </a:extLst>
          </p:cNvPr>
          <p:cNvSpPr>
            <a:spLocks/>
          </p:cNvSpPr>
          <p:nvPr/>
        </p:nvSpPr>
        <p:spPr bwMode="auto">
          <a:xfrm>
            <a:off x="92205" y="2402539"/>
            <a:ext cx="1782234" cy="6401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QPLG </a:t>
            </a:r>
            <a:r>
              <a:rPr lang="fr-CH" sz="1200"/>
              <a:t>: Vertical transfer line (~100 m height)</a:t>
            </a:r>
            <a:endParaRPr sz="1200"/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70DAF305-E794-7FE6-D6E9-B286C089AE16}"/>
              </a:ext>
            </a:extLst>
          </p:cNvPr>
          <p:cNvSpPr>
            <a:spLocks/>
          </p:cNvSpPr>
          <p:nvPr/>
        </p:nvSpPr>
        <p:spPr bwMode="auto">
          <a:xfrm>
            <a:off x="7214571" y="1812182"/>
            <a:ext cx="1873883" cy="17373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QXL </a:t>
            </a:r>
            <a:r>
              <a:rPr lang="fr-CH" sz="1200"/>
              <a:t>: Distribution line distributing C,E and returning B,D,F 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70 m for the common 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270 m for the long 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60 m for the short branch</a:t>
            </a:r>
            <a:endParaRPr sz="1200"/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D8DE3DE2-D640-7298-B43A-70B5391CEF05}"/>
              </a:ext>
            </a:extLst>
          </p:cNvPr>
          <p:cNvSpPr>
            <a:spLocks/>
          </p:cNvSpPr>
          <p:nvPr/>
        </p:nvSpPr>
        <p:spPr bwMode="auto">
          <a:xfrm>
            <a:off x="7214571" y="3648581"/>
            <a:ext cx="1874491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RM/JM </a:t>
            </a:r>
            <a:r>
              <a:rPr lang="fr-CH" sz="1200"/>
              <a:t>: Return module and junction module at extremities for transient handling and back-up</a:t>
            </a:r>
            <a:endParaRPr sz="120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8E816DD8-5B59-98CB-78B4-D1526A4EE34B}"/>
              </a:ext>
            </a:extLst>
          </p:cNvPr>
          <p:cNvSpPr>
            <a:spLocks/>
          </p:cNvSpPr>
          <p:nvPr/>
        </p:nvSpPr>
        <p:spPr bwMode="auto">
          <a:xfrm>
            <a:off x="92205" y="835040"/>
            <a:ext cx="1783566" cy="6401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Compressor station providing  gaseous helium </a:t>
            </a:r>
            <a:r>
              <a:rPr lang="fr-CH" sz="1200" b="1"/>
              <a:t>20 B</a:t>
            </a:r>
            <a:endParaRPr sz="1200" b="1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F4EB61-44B6-8C7A-C034-1B9562D792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049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98DE5391-C34B-5E46-37EB-60C7ADE6F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51519" y="1252691"/>
            <a:ext cx="4328699" cy="304724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9030E1C-2CA4-D7DF-F753-9302904D9065}"/>
              </a:ext>
            </a:extLst>
          </p:cNvPr>
          <p:cNvSpPr txBox="1">
            <a:spLocks/>
          </p:cNvSpPr>
          <p:nvPr/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/>
              <a:t>Helium Refrigerators at LHC P1 and P5 for HL-LHC</a:t>
            </a:r>
            <a:endParaRPr lang="fr-FR" sz="240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1787C3-117D-91A5-BC76-A36C86070863}"/>
              </a:ext>
            </a:extLst>
          </p:cNvPr>
          <p:cNvSpPr/>
          <p:nvPr/>
        </p:nvSpPr>
        <p:spPr bwMode="auto">
          <a:xfrm>
            <a:off x="5582113" y="741627"/>
            <a:ext cx="2652786" cy="296611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b="1">
                <a:solidFill>
                  <a:schemeClr val="bg2"/>
                </a:solidFill>
              </a:rPr>
              <a:t>Helium Refrigerators</a:t>
            </a:r>
            <a:endParaRPr>
              <a:solidFill>
                <a:schemeClr val="bg2"/>
              </a:solidFill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C360F8A-EFC6-08BE-FFA2-5BF1B08B7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631236" y="2820998"/>
            <a:ext cx="2076903" cy="1440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2482E6C-358F-71A2-F5B1-0CDE1AEDB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759156" y="2819709"/>
            <a:ext cx="1943901" cy="143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18kWLinde_Comp">
            <a:extLst>
              <a:ext uri="{FF2B5EF4-FFF2-40B4-BE49-F238E27FC236}">
                <a16:creationId xmlns:a16="http://schemas.microsoft.com/office/drawing/2014/main" id="{0DF29ACB-3526-D807-A6CF-EB3EE8D15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625398" y="1377320"/>
            <a:ext cx="2144572" cy="1399140"/>
          </a:xfrm>
          <a:prstGeom prst="rect">
            <a:avLst/>
          </a:prstGeom>
          <a:noFill/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428A57C0-F936-815D-44AC-878DB0AC29CF}"/>
              </a:ext>
            </a:extLst>
          </p:cNvPr>
          <p:cNvSpPr/>
          <p:nvPr/>
        </p:nvSpPr>
        <p:spPr bwMode="auto">
          <a:xfrm>
            <a:off x="6759396" y="1347786"/>
            <a:ext cx="1927404" cy="976001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LHC Helium Refrigerators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similar capacity required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for P1 and for P5,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in addition to 8 existing ones</a:t>
            </a:r>
            <a:endParaRPr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44C2A8A0-E84D-3A1C-1623-D8FF67C71C13}"/>
              </a:ext>
            </a:extLst>
          </p:cNvPr>
          <p:cNvSpPr/>
          <p:nvPr/>
        </p:nvSpPr>
        <p:spPr bwMode="auto">
          <a:xfrm>
            <a:off x="6769971" y="2342119"/>
            <a:ext cx="1933084" cy="4343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Compressor station</a:t>
            </a:r>
            <a:endParaRPr/>
          </a:p>
          <a:p>
            <a:pPr algn="ctr">
              <a:defRPr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(100t, 4MW input power)</a:t>
            </a:r>
            <a:endParaRPr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D83AF133-40BB-BE6D-6F7B-320FD0F4BC2B}"/>
              </a:ext>
            </a:extLst>
          </p:cNvPr>
          <p:cNvSpPr/>
          <p:nvPr/>
        </p:nvSpPr>
        <p:spPr bwMode="auto">
          <a:xfrm>
            <a:off x="4631236" y="4225638"/>
            <a:ext cx="4080063" cy="4343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Cold boxes from world wide leading industries</a:t>
            </a:r>
            <a:endParaRPr/>
          </a:p>
          <a:p>
            <a:pPr algn="ctr">
              <a:defRPr/>
            </a:pPr>
            <a:r>
              <a:rPr sz="1100">
                <a:solidFill>
                  <a:schemeClr val="tx1">
                    <a:lumMod val="65000"/>
                    <a:lumOff val="35000"/>
                  </a:schemeClr>
                </a:solidFill>
              </a:rPr>
              <a:t>(&gt;100t, Heat exchangers, expansion turbines, valves, controls)</a:t>
            </a:r>
            <a:endParaRPr/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ED6FD4F7-FDEB-1D2F-4EEF-F1DF617BE61B}"/>
              </a:ext>
            </a:extLst>
          </p:cNvPr>
          <p:cNvSpPr/>
          <p:nvPr/>
        </p:nvSpPr>
        <p:spPr bwMode="auto">
          <a:xfrm>
            <a:off x="4631236" y="1038240"/>
            <a:ext cx="4055563" cy="309544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600" i="1">
                <a:solidFill>
                  <a:srgbClr val="800080"/>
                </a:solidFill>
              </a:rPr>
              <a:t>2 x 14kW@4.5K, including 3.25kW@1.9K</a:t>
            </a:r>
            <a:endParaRPr/>
          </a:p>
        </p:txBody>
      </p:sp>
      <p:sp>
        <p:nvSpPr>
          <p:cNvPr id="13" name="Oval 20">
            <a:extLst>
              <a:ext uri="{FF2B5EF4-FFF2-40B4-BE49-F238E27FC236}">
                <a16:creationId xmlns:a16="http://schemas.microsoft.com/office/drawing/2014/main" id="{8AC06873-89F0-C96A-B472-298432328E2F}"/>
              </a:ext>
            </a:extLst>
          </p:cNvPr>
          <p:cNvSpPr/>
          <p:nvPr/>
        </p:nvSpPr>
        <p:spPr bwMode="auto">
          <a:xfrm>
            <a:off x="1436867" y="1512545"/>
            <a:ext cx="617367" cy="136069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 21">
            <a:extLst>
              <a:ext uri="{FF2B5EF4-FFF2-40B4-BE49-F238E27FC236}">
                <a16:creationId xmlns:a16="http://schemas.microsoft.com/office/drawing/2014/main" id="{9C4791BC-E20F-0FBD-95D9-F425A6E4F511}"/>
              </a:ext>
            </a:extLst>
          </p:cNvPr>
          <p:cNvSpPr/>
          <p:nvPr/>
        </p:nvSpPr>
        <p:spPr bwMode="auto">
          <a:xfrm>
            <a:off x="2084943" y="1815700"/>
            <a:ext cx="1118903" cy="46800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87A5A088-91AD-0856-AEE2-4CE2FA1E7B60}"/>
              </a:ext>
            </a:extLst>
          </p:cNvPr>
          <p:cNvSpPr>
            <a:spLocks/>
          </p:cNvSpPr>
          <p:nvPr/>
        </p:nvSpPr>
        <p:spPr bwMode="auto">
          <a:xfrm>
            <a:off x="670763" y="740440"/>
            <a:ext cx="3804473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2"/>
                </a:solidFill>
              </a:rPr>
              <a:t>P1-P5 Cryogenic Architecture</a:t>
            </a:r>
            <a:endParaRPr lang="fr-FR" b="1">
              <a:solidFill>
                <a:schemeClr val="bg2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3D7CCB-ED71-955E-459C-9D91E096DF14}"/>
              </a:ext>
            </a:extLst>
          </p:cNvPr>
          <p:cNvCxnSpPr>
            <a:cxnSpLocks/>
          </p:cNvCxnSpPr>
          <p:nvPr/>
        </p:nvCxnSpPr>
        <p:spPr bwMode="auto">
          <a:xfrm>
            <a:off x="2987822" y="1923678"/>
            <a:ext cx="1571945" cy="0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5">
            <a:extLst>
              <a:ext uri="{FF2B5EF4-FFF2-40B4-BE49-F238E27FC236}">
                <a16:creationId xmlns:a16="http://schemas.microsoft.com/office/drawing/2014/main" id="{DE7715F6-8C39-1406-A67F-36F453E08135}"/>
              </a:ext>
            </a:extLst>
          </p:cNvPr>
          <p:cNvCxnSpPr>
            <a:cxnSpLocks/>
          </p:cNvCxnSpPr>
          <p:nvPr/>
        </p:nvCxnSpPr>
        <p:spPr bwMode="auto">
          <a:xfrm>
            <a:off x="2915815" y="2076890"/>
            <a:ext cx="1688065" cy="1112292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323A6F-4EEE-6F38-B7F4-9613E63DF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988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03C7B96D-F320-9393-C604-824391903F56}"/>
              </a:ext>
            </a:extLst>
          </p:cNvPr>
          <p:cNvSpPr txBox="1">
            <a:spLocks/>
          </p:cNvSpPr>
          <p:nvPr/>
        </p:nvSpPr>
        <p:spPr bwMode="auto">
          <a:xfrm>
            <a:off x="612000" y="55936"/>
            <a:ext cx="7920000" cy="540000"/>
          </a:xfrm>
          <a:prstGeom prst="rect">
            <a:avLst/>
          </a:prstGeom>
        </p:spPr>
        <p:txBody>
          <a:bodyPr anchor="ctr" anchorCtr="1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 dirty="0"/>
              <a:t>Cryogenic distribution line at P1 and P5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052110CC-14D2-DD99-F14B-CC15284DF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54232" y="2848494"/>
            <a:ext cx="4937848" cy="15694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443AB2-4F3C-7CD7-D4B7-638197A90DAC}"/>
              </a:ext>
            </a:extLst>
          </p:cNvPr>
          <p:cNvSpPr/>
          <p:nvPr/>
        </p:nvSpPr>
        <p:spPr bwMode="auto">
          <a:xfrm>
            <a:off x="4881153" y="747955"/>
            <a:ext cx="4211960" cy="98010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 x 750 m, 5 process pipes, vacuum insulated</a:t>
            </a: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r>
              <a:rPr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ines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Lines d</a:t>
            </a:r>
            <a:r>
              <a:rPr lang="pl-P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pl-P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pl-PL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273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mm, 650 mm - 800 mm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1CC3379B-6FCA-2B52-23B5-59A485D4EFB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55577" y="574966"/>
            <a:ext cx="4120660" cy="22675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DFBD066-3684-81C2-353C-69B8D3140955}"/>
              </a:ext>
            </a:extLst>
          </p:cNvPr>
          <p:cNvSpPr/>
          <p:nvPr/>
        </p:nvSpPr>
        <p:spPr bwMode="auto">
          <a:xfrm>
            <a:off x="884461" y="2346045"/>
            <a:ext cx="788247" cy="4405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100"/>
              <a:t>~145 t</a:t>
            </a:r>
          </a:p>
          <a:p>
            <a:pPr algn="ctr">
              <a:defRPr/>
            </a:pPr>
            <a:r>
              <a:rPr sz="1100"/>
              <a:t>per point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6545AEE-AF37-1AE8-23CC-7CA3A1843FF9}"/>
              </a:ext>
            </a:extLst>
          </p:cNvPr>
          <p:cNvCxnSpPr>
            <a:cxnSpLocks/>
          </p:cNvCxnSpPr>
          <p:nvPr/>
        </p:nvCxnSpPr>
        <p:spPr bwMode="auto">
          <a:xfrm flipV="1">
            <a:off x="1635642" y="3956805"/>
            <a:ext cx="2449284" cy="0"/>
          </a:xfrm>
          <a:prstGeom prst="line">
            <a:avLst/>
          </a:prstGeom>
          <a:ln w="19049" cap="flat" cmpd="sng" algn="ctr">
            <a:solidFill>
              <a:srgbClr val="80008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9105253-1444-45E5-ADB1-C9E0D86E4805}"/>
              </a:ext>
            </a:extLst>
          </p:cNvPr>
          <p:cNvSpPr/>
          <p:nvPr/>
        </p:nvSpPr>
        <p:spPr bwMode="auto">
          <a:xfrm>
            <a:off x="2181008" y="3949876"/>
            <a:ext cx="1344082" cy="24320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000">
                <a:solidFill>
                  <a:srgbClr val="800080"/>
                </a:solidFill>
              </a:rPr>
              <a:t>LHC tunnel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B55E52-07BA-49C2-FE99-4D1455B3EB5A}"/>
              </a:ext>
            </a:extLst>
          </p:cNvPr>
          <p:cNvSpPr/>
          <p:nvPr/>
        </p:nvSpPr>
        <p:spPr bwMode="auto">
          <a:xfrm>
            <a:off x="1904997" y="3264163"/>
            <a:ext cx="1344082" cy="24320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000" dirty="0">
                <a:solidFill>
                  <a:srgbClr val="800080"/>
                </a:solidFill>
              </a:rPr>
              <a:t>Gallery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F1A235-5BE8-972F-6E8E-D2D93D678B39}"/>
              </a:ext>
            </a:extLst>
          </p:cNvPr>
          <p:cNvGrpSpPr/>
          <p:nvPr/>
        </p:nvGrpSpPr>
        <p:grpSpPr bwMode="auto">
          <a:xfrm>
            <a:off x="5807976" y="1761871"/>
            <a:ext cx="2050108" cy="1608875"/>
            <a:chOff x="0" y="0"/>
            <a:chExt cx="2953504" cy="2317838"/>
          </a:xfrm>
        </p:grpSpPr>
        <p:pic>
          <p:nvPicPr>
            <p:cNvPr id="13" name="Picture 5" descr="A picture containing indoor, engine, ceiling, rocket&#10;&#10;Description automatically generated">
              <a:extLst>
                <a:ext uri="{FF2B5EF4-FFF2-40B4-BE49-F238E27FC236}">
                  <a16:creationId xmlns:a16="http://schemas.microsoft.com/office/drawing/2014/main" id="{17E48323-0FE4-0542-8832-D8250E620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0"/>
              <a:ext cx="2953504" cy="231783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533A25A-D616-5BEE-1F87-83995D300CDE}"/>
                </a:ext>
              </a:extLst>
            </p:cNvPr>
            <p:cNvSpPr/>
            <p:nvPr/>
          </p:nvSpPr>
          <p:spPr bwMode="auto">
            <a:xfrm>
              <a:off x="2167426" y="0"/>
              <a:ext cx="786078" cy="546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 algn="ctr">
                <a:defRPr/>
              </a:pPr>
              <a:r>
                <a:rPr sz="1100" dirty="0"/>
                <a:t>LHC Line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F3A1513-7511-0F01-1D3E-AEA3C0F1F747}"/>
              </a:ext>
            </a:extLst>
          </p:cNvPr>
          <p:cNvSpPr/>
          <p:nvPr/>
        </p:nvSpPr>
        <p:spPr bwMode="auto">
          <a:xfrm>
            <a:off x="5439703" y="3415438"/>
            <a:ext cx="3358306" cy="1316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Tendering process Q1-Q2_2022</a:t>
            </a: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Contract signed Dec’22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with </a:t>
            </a:r>
            <a:r>
              <a:rPr 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KrioSystem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(PL) </a:t>
            </a:r>
            <a:endParaRPr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CE847C-1758-1EEE-6F88-408A38319A8E}"/>
              </a:ext>
            </a:extLst>
          </p:cNvPr>
          <p:cNvSpPr/>
          <p:nvPr/>
        </p:nvSpPr>
        <p:spPr bwMode="auto">
          <a:xfrm>
            <a:off x="5724128" y="1507040"/>
            <a:ext cx="3668523" cy="30054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2B91023-8602-6373-92B9-DCE238482B6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400040" y="4181200"/>
            <a:ext cx="1181045" cy="42180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7C20EF-E793-9EA8-74BE-48840D142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500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9743717C-935E-9C34-80D5-F098BEC183E7}"/>
              </a:ext>
            </a:extLst>
          </p:cNvPr>
          <p:cNvGrpSpPr/>
          <p:nvPr/>
        </p:nvGrpSpPr>
        <p:grpSpPr>
          <a:xfrm>
            <a:off x="500402" y="1208369"/>
            <a:ext cx="1729053" cy="1650914"/>
            <a:chOff x="2403631" y="203868"/>
            <a:chExt cx="4392488" cy="4193983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2F21F20-53C6-4BD9-1C30-0FD41CB09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03631" y="725443"/>
              <a:ext cx="4392488" cy="3672408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3692E7C-6947-6EB8-A22E-FA3FB92FE9E6}"/>
                </a:ext>
              </a:extLst>
            </p:cNvPr>
            <p:cNvSpPr txBox="1"/>
            <p:nvPr/>
          </p:nvSpPr>
          <p:spPr>
            <a:xfrm>
              <a:off x="4664471" y="2935604"/>
              <a:ext cx="1755686" cy="56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/>
                <a:t>DN400</a:t>
              </a:r>
            </a:p>
            <a:p>
              <a:pPr algn="ctr"/>
              <a:r>
                <a:rPr lang="en-US" sz="900" dirty="0"/>
                <a:t>double gimbal joint</a:t>
              </a:r>
              <a:endParaRPr lang="en-GB" sz="9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3C41788-C3E8-773F-2A1B-D4D6F0C8F9E7}"/>
                </a:ext>
              </a:extLst>
            </p:cNvPr>
            <p:cNvSpPr txBox="1"/>
            <p:nvPr/>
          </p:nvSpPr>
          <p:spPr>
            <a:xfrm>
              <a:off x="3785118" y="203868"/>
              <a:ext cx="2434315" cy="89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DN400</a:t>
              </a:r>
            </a:p>
            <a:p>
              <a:pPr algn="ctr"/>
              <a:r>
                <a:rPr lang="en-US" sz="900" dirty="0"/>
                <a:t>gimbal joint</a:t>
              </a:r>
              <a:endParaRPr lang="en-GB" sz="9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7EFD475-52D0-7886-B5DB-2E3AB15E9349}"/>
              </a:ext>
            </a:extLst>
          </p:cNvPr>
          <p:cNvGrpSpPr/>
          <p:nvPr/>
        </p:nvGrpSpPr>
        <p:grpSpPr>
          <a:xfrm>
            <a:off x="654761" y="2455519"/>
            <a:ext cx="3296695" cy="1915507"/>
            <a:chOff x="5547554" y="2213540"/>
            <a:chExt cx="6877605" cy="399615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24731E2-34FA-C270-34B8-3F6AAE901A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47554" y="2321262"/>
              <a:ext cx="6121504" cy="388843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C6A646F-D642-EFE8-83AC-9A28FE17A90A}"/>
                </a:ext>
              </a:extLst>
            </p:cNvPr>
            <p:cNvSpPr txBox="1"/>
            <p:nvPr/>
          </p:nvSpPr>
          <p:spPr>
            <a:xfrm>
              <a:off x="9056360" y="2213540"/>
              <a:ext cx="1100913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HXI dome</a:t>
              </a:r>
              <a:endParaRPr lang="en-GB" sz="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693D0C2-5291-C4FA-E644-C7E2EC06B01B}"/>
                </a:ext>
              </a:extLst>
            </p:cNvPr>
            <p:cNvSpPr txBox="1"/>
            <p:nvPr/>
          </p:nvSpPr>
          <p:spPr>
            <a:xfrm>
              <a:off x="6666014" y="3130280"/>
              <a:ext cx="1100913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HXI dome</a:t>
              </a:r>
              <a:endParaRPr lang="en-GB" sz="6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0AF274-75E4-A789-F52C-CD2742D6DCE2}"/>
                </a:ext>
              </a:extLst>
            </p:cNvPr>
            <p:cNvSpPr txBox="1"/>
            <p:nvPr/>
          </p:nvSpPr>
          <p:spPr>
            <a:xfrm>
              <a:off x="7361563" y="2744224"/>
              <a:ext cx="2064042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Jumper interconnection</a:t>
              </a:r>
              <a:endParaRPr lang="en-GB" sz="600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941D779-D8DC-1386-F2AA-2961B9854881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8393585" y="3129477"/>
              <a:ext cx="322046" cy="55709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54B74C5-149E-1BAE-12F8-5E58FC836274}"/>
                </a:ext>
              </a:extLst>
            </p:cNvPr>
            <p:cNvSpPr txBox="1"/>
            <p:nvPr/>
          </p:nvSpPr>
          <p:spPr>
            <a:xfrm>
              <a:off x="9698580" y="5367690"/>
              <a:ext cx="2064042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Magnet interconnection</a:t>
              </a:r>
              <a:endParaRPr lang="en-GB" sz="600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5495ED-51CB-57A2-F285-DDC5A03F9FA9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9906373" y="4849200"/>
              <a:ext cx="824229" cy="51849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698F24-DD97-B0B8-FA4D-8221BC7C0C90}"/>
                </a:ext>
              </a:extLst>
            </p:cNvPr>
            <p:cNvSpPr txBox="1"/>
            <p:nvPr/>
          </p:nvSpPr>
          <p:spPr>
            <a:xfrm rot="20333782">
              <a:off x="9979876" y="4500940"/>
              <a:ext cx="2445283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Q2B magnet Service Module</a:t>
              </a:r>
              <a:endParaRPr lang="en-GB" sz="6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7ED0B93-25FE-1CE6-1F0C-EFAB2B211BFD}"/>
                </a:ext>
              </a:extLst>
            </p:cNvPr>
            <p:cNvSpPr txBox="1"/>
            <p:nvPr/>
          </p:nvSpPr>
          <p:spPr>
            <a:xfrm rot="20333782">
              <a:off x="10270824" y="2628450"/>
              <a:ext cx="1863390" cy="385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QXL Service Module</a:t>
              </a:r>
              <a:endParaRPr lang="en-GB" sz="60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1E1619-4308-DFB8-2860-AB0D49491BD6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9606818" y="2598792"/>
              <a:ext cx="175073" cy="14543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5B2F36B-B419-1415-ABDB-D0B15506FA46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7216472" y="3515532"/>
              <a:ext cx="25606" cy="17103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50">
            <a:extLst>
              <a:ext uri="{FF2B5EF4-FFF2-40B4-BE49-F238E27FC236}">
                <a16:creationId xmlns:a16="http://schemas.microsoft.com/office/drawing/2014/main" id="{508D24D5-1503-E41F-1DEA-E0B81628BBD4}"/>
              </a:ext>
            </a:extLst>
          </p:cNvPr>
          <p:cNvGrpSpPr/>
          <p:nvPr/>
        </p:nvGrpSpPr>
        <p:grpSpPr bwMode="auto">
          <a:xfrm>
            <a:off x="4359059" y="2679908"/>
            <a:ext cx="3329126" cy="1955777"/>
            <a:chOff x="556488" y="627533"/>
            <a:chExt cx="7075848" cy="4156881"/>
          </a:xfrm>
        </p:grpSpPr>
        <p:pic>
          <p:nvPicPr>
            <p:cNvPr id="18" name="Picture 3">
              <a:extLst>
                <a:ext uri="{FF2B5EF4-FFF2-40B4-BE49-F238E27FC236}">
                  <a16:creationId xmlns:a16="http://schemas.microsoft.com/office/drawing/2014/main" id="{B5F3212B-CEFA-F3B5-11E6-BC4064F51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11658" y="627533"/>
              <a:ext cx="6120678" cy="4156881"/>
            </a:xfrm>
            <a:prstGeom prst="rect">
              <a:avLst/>
            </a:prstGeom>
          </p:spPr>
        </p:pic>
        <p:grpSp>
          <p:nvGrpSpPr>
            <p:cNvPr id="19" name="Group 49">
              <a:extLst>
                <a:ext uri="{FF2B5EF4-FFF2-40B4-BE49-F238E27FC236}">
                  <a16:creationId xmlns:a16="http://schemas.microsoft.com/office/drawing/2014/main" id="{7D499674-F20D-AAC9-8218-C5DF5E658182}"/>
                </a:ext>
              </a:extLst>
            </p:cNvPr>
            <p:cNvGrpSpPr/>
            <p:nvPr/>
          </p:nvGrpSpPr>
          <p:grpSpPr bwMode="auto">
            <a:xfrm>
              <a:off x="556488" y="709491"/>
              <a:ext cx="6463780" cy="3715773"/>
              <a:chOff x="556488" y="709491"/>
              <a:chExt cx="6463780" cy="3715773"/>
            </a:xfrm>
          </p:grpSpPr>
          <p:sp>
            <p:nvSpPr>
              <p:cNvPr id="20" name="TextBox 10">
                <a:extLst>
                  <a:ext uri="{FF2B5EF4-FFF2-40B4-BE49-F238E27FC236}">
                    <a16:creationId xmlns:a16="http://schemas.microsoft.com/office/drawing/2014/main" id="{6CE3E4B1-6A4F-DCCB-43D4-B2AF3FE24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021" y="860867"/>
                <a:ext cx="720079" cy="32707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Existing HXI</a:t>
                </a:r>
                <a:endParaRPr sz="900"/>
              </a:p>
            </p:txBody>
          </p:sp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31CFBD70-390F-BF2F-5503-15EA0415F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0189" y="1310386"/>
                <a:ext cx="720079" cy="16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b="1" i="1"/>
                  <a:t>New HXI</a:t>
                </a:r>
                <a:endParaRPr sz="900"/>
              </a:p>
            </p:txBody>
          </p:sp>
          <p:sp>
            <p:nvSpPr>
              <p:cNvPr id="22" name="TextBox 67">
                <a:extLst>
                  <a:ext uri="{FF2B5EF4-FFF2-40B4-BE49-F238E27FC236}">
                    <a16:creationId xmlns:a16="http://schemas.microsoft.com/office/drawing/2014/main" id="{FC394DA7-303C-F751-96D6-8BFC52D6D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255" y="709491"/>
                <a:ext cx="1008110" cy="3270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Jumper elbow (IT side)</a:t>
                </a:r>
                <a:endParaRPr lang="en-US" sz="100" i="1"/>
              </a:p>
            </p:txBody>
          </p:sp>
          <p:sp>
            <p:nvSpPr>
              <p:cNvPr id="23" name="TextBox 21">
                <a:extLst>
                  <a:ext uri="{FF2B5EF4-FFF2-40B4-BE49-F238E27FC236}">
                    <a16:creationId xmlns:a16="http://schemas.microsoft.com/office/drawing/2014/main" id="{B29BE8FF-98A9-111C-6119-AD4807EBE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488" y="1118378"/>
                <a:ext cx="703139" cy="3597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algn="ctr">
                  <a:defRPr sz="1100" i="1"/>
                </a:lvl1pPr>
              </a:lstStyle>
              <a:p>
                <a:pPr>
                  <a:defRPr/>
                </a:pPr>
                <a:r>
                  <a:rPr lang="en-US" sz="500"/>
                  <a:t>XB lines</a:t>
                </a:r>
                <a:br>
                  <a:rPr lang="en-US" sz="500"/>
                </a:br>
                <a:r>
                  <a:rPr lang="en-US" sz="100"/>
                  <a:t>(pumping)</a:t>
                </a:r>
                <a:br>
                  <a:rPr lang="en-US" sz="500"/>
                </a:br>
                <a:r>
                  <a:rPr lang="en-US" sz="500"/>
                  <a:t> ISO DN65</a:t>
                </a:r>
                <a:endParaRPr sz="500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901E9C59-7198-3D71-8CC8-A74703316C64}"/>
                  </a:ext>
                </a:extLst>
              </p:cNvPr>
              <p:cNvCxnSpPr>
                <a:cxnSpLocks/>
                <a:stCxn id="23" idx="3"/>
              </p:cNvCxnSpPr>
              <p:nvPr/>
            </p:nvCxnSpPr>
            <p:spPr bwMode="auto">
              <a:xfrm>
                <a:off x="1259627" y="1298273"/>
                <a:ext cx="1577504" cy="648787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DDAC800-CC9E-9C19-1B23-1DBA08D96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095" y="4098185"/>
                <a:ext cx="1009714" cy="3270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Interface to the magnet HX</a:t>
                </a:r>
                <a:endParaRPr sz="900"/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182D5932-8217-5188-B577-DBD768233B1D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 bwMode="auto">
              <a:xfrm flipH="1" flipV="1">
                <a:off x="3645195" y="3110447"/>
                <a:ext cx="48758" cy="987738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71DACD7-DA04-C2C1-5AE3-B286F23CE53D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 bwMode="auto">
              <a:xfrm flipH="1" flipV="1">
                <a:off x="3189095" y="3273593"/>
                <a:ext cx="504857" cy="824591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7331E2F-3659-79CC-A41A-AFC85D92DB3C}"/>
                  </a:ext>
                </a:extLst>
              </p:cNvPr>
              <p:cNvCxnSpPr>
                <a:cxnSpLocks/>
                <a:stCxn id="34" idx="0"/>
              </p:cNvCxnSpPr>
              <p:nvPr/>
            </p:nvCxnSpPr>
            <p:spPr bwMode="auto">
              <a:xfrm flipV="1">
                <a:off x="2125039" y="3258732"/>
                <a:ext cx="648059" cy="796289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9">
                <a:extLst>
                  <a:ext uri="{FF2B5EF4-FFF2-40B4-BE49-F238E27FC236}">
                    <a16:creationId xmlns:a16="http://schemas.microsoft.com/office/drawing/2014/main" id="{93474C4E-6406-020E-2999-28E20E797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683" y="2650477"/>
                <a:ext cx="500617" cy="1962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LD line</a:t>
                </a:r>
                <a:br>
                  <a:rPr lang="en-US" sz="500" i="1"/>
                </a:br>
                <a:r>
                  <a:rPr lang="en-US" sz="100" i="1"/>
                  <a:t>(quench)</a:t>
                </a:r>
                <a:endParaRPr sz="900"/>
              </a:p>
            </p:txBody>
          </p:sp>
          <p:cxnSp>
            <p:nvCxnSpPr>
              <p:cNvPr id="30" name="Straight Arrow Connector 30">
                <a:extLst>
                  <a:ext uri="{FF2B5EF4-FFF2-40B4-BE49-F238E27FC236}">
                    <a16:creationId xmlns:a16="http://schemas.microsoft.com/office/drawing/2014/main" id="{5067D7B7-3B37-29B2-9160-7C81490B14DD}"/>
                  </a:ext>
                </a:extLst>
              </p:cNvPr>
              <p:cNvCxnSpPr>
                <a:cxnSpLocks/>
                <a:stCxn id="29" idx="3"/>
              </p:cNvCxnSpPr>
              <p:nvPr/>
            </p:nvCxnSpPr>
            <p:spPr bwMode="auto">
              <a:xfrm flipV="1">
                <a:off x="1239300" y="2708108"/>
                <a:ext cx="1090273" cy="40494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1">
                <a:extLst>
                  <a:ext uri="{FF2B5EF4-FFF2-40B4-BE49-F238E27FC236}">
                    <a16:creationId xmlns:a16="http://schemas.microsoft.com/office/drawing/2014/main" id="{8404E6D3-8F0B-AC2D-9C82-8F2F3628A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69" y="3354048"/>
                <a:ext cx="768718" cy="1962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E</a:t>
                </a:r>
                <a:r>
                  <a:rPr lang="en-US" sz="500" i="1" baseline="-25000"/>
                  <a:t>H</a:t>
                </a:r>
                <a:r>
                  <a:rPr lang="en-US" sz="500" i="1"/>
                  <a:t>E’</a:t>
                </a:r>
                <a:r>
                  <a:rPr lang="en-US" sz="500" i="1" baseline="-25000"/>
                  <a:t>H</a:t>
                </a:r>
                <a:r>
                  <a:rPr lang="en-US" sz="500" i="1"/>
                  <a:t> line</a:t>
                </a:r>
                <a:br>
                  <a:rPr lang="en-US" sz="500" i="1"/>
                </a:br>
                <a:r>
                  <a:rPr lang="en-US" sz="100" i="1"/>
                  <a:t>(thermal shield)</a:t>
                </a:r>
                <a:endParaRPr sz="900"/>
              </a:p>
            </p:txBody>
          </p:sp>
          <p:cxnSp>
            <p:nvCxnSpPr>
              <p:cNvPr id="32" name="Straight Arrow Connector 34">
                <a:extLst>
                  <a:ext uri="{FF2B5EF4-FFF2-40B4-BE49-F238E27FC236}">
                    <a16:creationId xmlns:a16="http://schemas.microsoft.com/office/drawing/2014/main" id="{610F94E4-C990-C5EE-8CFD-6AFF7F465E9B}"/>
                  </a:ext>
                </a:extLst>
              </p:cNvPr>
              <p:cNvCxnSpPr>
                <a:cxnSpLocks/>
                <a:stCxn id="31" idx="3"/>
              </p:cNvCxnSpPr>
              <p:nvPr/>
            </p:nvCxnSpPr>
            <p:spPr bwMode="auto">
              <a:xfrm flipV="1">
                <a:off x="1483387" y="3246549"/>
                <a:ext cx="331791" cy="205623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40">
                <a:extLst>
                  <a:ext uri="{FF2B5EF4-FFF2-40B4-BE49-F238E27FC236}">
                    <a16:creationId xmlns:a16="http://schemas.microsoft.com/office/drawing/2014/main" id="{5E989821-8A66-1A9B-59E2-27CAC4998A70}"/>
                  </a:ext>
                </a:extLst>
              </p:cNvPr>
              <p:cNvCxnSpPr>
                <a:cxnSpLocks/>
                <a:stCxn id="23" idx="3"/>
              </p:cNvCxnSpPr>
              <p:nvPr/>
            </p:nvCxnSpPr>
            <p:spPr bwMode="auto">
              <a:xfrm>
                <a:off x="1259627" y="1298273"/>
                <a:ext cx="1361479" cy="894690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46">
                <a:extLst>
                  <a:ext uri="{FF2B5EF4-FFF2-40B4-BE49-F238E27FC236}">
                    <a16:creationId xmlns:a16="http://schemas.microsoft.com/office/drawing/2014/main" id="{DFC5BD4E-FB0D-9441-D0C1-11F6AC273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322" y="4055021"/>
                <a:ext cx="573434" cy="1962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500" i="1"/>
                  <a:t>CY lines</a:t>
                </a:r>
                <a:br>
                  <a:rPr lang="en-US" sz="500" i="1"/>
                </a:br>
                <a:r>
                  <a:rPr lang="en-US" sz="100" i="1"/>
                  <a:t>(injection)</a:t>
                </a:r>
                <a:endParaRPr sz="900"/>
              </a:p>
            </p:txBody>
          </p:sp>
          <p:cxnSp>
            <p:nvCxnSpPr>
              <p:cNvPr id="35" name="Straight Arrow Connector 48">
                <a:extLst>
                  <a:ext uri="{FF2B5EF4-FFF2-40B4-BE49-F238E27FC236}">
                    <a16:creationId xmlns:a16="http://schemas.microsoft.com/office/drawing/2014/main" id="{B1B2B96B-A65E-54DE-A159-A7A4F475FDF9}"/>
                  </a:ext>
                </a:extLst>
              </p:cNvPr>
              <p:cNvCxnSpPr>
                <a:cxnSpLocks/>
                <a:stCxn id="34" idx="0"/>
              </p:cNvCxnSpPr>
              <p:nvPr/>
            </p:nvCxnSpPr>
            <p:spPr bwMode="auto">
              <a:xfrm flipV="1">
                <a:off x="2125039" y="2949390"/>
                <a:ext cx="1086166" cy="1105631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52">
                <a:extLst>
                  <a:ext uri="{FF2B5EF4-FFF2-40B4-BE49-F238E27FC236}">
                    <a16:creationId xmlns:a16="http://schemas.microsoft.com/office/drawing/2014/main" id="{4FAE1C05-66A4-EBDD-E34E-F6DF3E534F1A}"/>
                  </a:ext>
                </a:extLst>
              </p:cNvPr>
              <p:cNvCxnSpPr>
                <a:cxnSpLocks/>
                <a:stCxn id="22" idx="3"/>
              </p:cNvCxnSpPr>
              <p:nvPr/>
            </p:nvCxnSpPr>
            <p:spPr bwMode="auto">
              <a:xfrm>
                <a:off x="1842365" y="873031"/>
                <a:ext cx="430626" cy="275739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Titre 1">
            <a:extLst>
              <a:ext uri="{FF2B5EF4-FFF2-40B4-BE49-F238E27FC236}">
                <a16:creationId xmlns:a16="http://schemas.microsoft.com/office/drawing/2014/main" id="{5771AE84-FB9F-2842-79D0-331CE36F40D0}"/>
              </a:ext>
            </a:extLst>
          </p:cNvPr>
          <p:cNvSpPr txBox="1">
            <a:spLocks/>
          </p:cNvSpPr>
          <p:nvPr/>
        </p:nvSpPr>
        <p:spPr bwMode="auto">
          <a:xfrm>
            <a:off x="612000" y="55936"/>
            <a:ext cx="8434800" cy="540000"/>
          </a:xfrm>
          <a:prstGeom prst="rect">
            <a:avLst/>
          </a:prstGeom>
        </p:spPr>
        <p:txBody>
          <a:bodyPr anchor="ctr" anchorCtr="1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 dirty="0"/>
              <a:t>Cryogenic distribution line at P1 and P5: some details</a:t>
            </a:r>
          </a:p>
        </p:txBody>
      </p:sp>
      <p:pic>
        <p:nvPicPr>
          <p:cNvPr id="1027" name="Picture 4">
            <a:extLst>
              <a:ext uri="{FF2B5EF4-FFF2-40B4-BE49-F238E27FC236}">
                <a16:creationId xmlns:a16="http://schemas.microsoft.com/office/drawing/2014/main" id="{C4E9B74F-A6FB-1A44-AF3E-18B88A8FB4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8154" y="546405"/>
            <a:ext cx="2934267" cy="190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292A86-8951-09C9-EA04-9F32C1ED81C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352565" y="547271"/>
            <a:ext cx="3687587" cy="190169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96AB8B-262E-53D4-A6A3-2805E25599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59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571750"/>
            <a:ext cx="6440400" cy="1225800"/>
          </a:xfrm>
        </p:spPr>
        <p:txBody>
          <a:bodyPr/>
          <a:lstStyle/>
          <a:p>
            <a:r>
              <a:rPr lang="en-US" dirty="0"/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3782721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to CERN</a:t>
            </a:r>
          </a:p>
          <a:p>
            <a:endParaRPr lang="en-GB" dirty="0"/>
          </a:p>
          <a:p>
            <a:r>
              <a:rPr lang="en-GB" dirty="0"/>
              <a:t>Introduction to Hi-</a:t>
            </a:r>
            <a:r>
              <a:rPr lang="en-GB" dirty="0" err="1"/>
              <a:t>Lumi</a:t>
            </a:r>
            <a:r>
              <a:rPr lang="en-GB" dirty="0"/>
              <a:t> project</a:t>
            </a:r>
          </a:p>
          <a:p>
            <a:endParaRPr lang="en-GB" dirty="0"/>
          </a:p>
          <a:p>
            <a:r>
              <a:rPr lang="en-GB" dirty="0"/>
              <a:t>Cryogenic system for Hi-Lumi project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00038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 indent="-257175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85763" indent="-385763">
              <a:buFont typeface="+mj-lt"/>
              <a:buAutoNum type="arabicPeriod"/>
            </a:pPr>
            <a:endParaRPr lang="en-GB" dirty="0"/>
          </a:p>
          <a:p>
            <a:pPr marL="300038" lvl="1" indent="0">
              <a:buNone/>
            </a:pPr>
            <a:endParaRPr lang="en-GB" dirty="0"/>
          </a:p>
          <a:p>
            <a:pPr marL="300038" lvl="1" indent="0">
              <a:buNone/>
            </a:pPr>
            <a:endParaRPr lang="en-GB" dirty="0"/>
          </a:p>
          <a:p>
            <a:pPr marL="385763" indent="-385763">
              <a:buFont typeface="+mj-lt"/>
              <a:buAutoNum type="arabicPeriod"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99892" y="4874472"/>
            <a:ext cx="4932109" cy="162791"/>
          </a:xfrm>
        </p:spPr>
        <p:txBody>
          <a:bodyPr/>
          <a:lstStyle/>
          <a:p>
            <a:pPr defTabSz="342900">
              <a:defRPr/>
            </a:pPr>
            <a:r>
              <a:rPr lang="en-GB">
                <a:solidFill>
                  <a:srgbClr val="64BCD9"/>
                </a:solidFill>
                <a:latin typeface="Arial"/>
              </a:rPr>
              <a:t>V.Gahier - Subcooling HEX Contract Kick Off Meeting - 06.10.23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95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51521" y="1200150"/>
            <a:ext cx="5256584" cy="30997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1500" dirty="0"/>
              <a:t>Push forward the frontiers of knowledge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1200" dirty="0"/>
              <a:t>	E.g., the secrets of the Big Bang …what was 	the matter like within 	the 	first moments of the Universe’s existence?</a:t>
            </a:r>
          </a:p>
          <a:p>
            <a:pPr>
              <a:lnSpc>
                <a:spcPct val="90000"/>
              </a:lnSpc>
              <a:defRPr/>
            </a:pPr>
            <a:endParaRPr lang="en-GB" sz="1500" dirty="0"/>
          </a:p>
          <a:p>
            <a:pPr>
              <a:lnSpc>
                <a:spcPct val="90000"/>
              </a:lnSpc>
              <a:defRPr/>
            </a:pPr>
            <a:r>
              <a:rPr lang="en-GB" sz="1500" dirty="0"/>
              <a:t>Develop new technologies for accelerators and detectors</a:t>
            </a:r>
          </a:p>
          <a:p>
            <a:pPr>
              <a:lnSpc>
                <a:spcPct val="90000"/>
              </a:lnSpc>
              <a:defRPr/>
            </a:pPr>
            <a:endParaRPr lang="en-GB" sz="1500" dirty="0"/>
          </a:p>
          <a:p>
            <a:pPr>
              <a:lnSpc>
                <a:spcPct val="90000"/>
              </a:lnSpc>
              <a:defRPr/>
            </a:pPr>
            <a:r>
              <a:rPr lang="en-GB" sz="1500" dirty="0"/>
              <a:t>	Information technology - the Web and the GRID</a:t>
            </a:r>
          </a:p>
          <a:p>
            <a:pPr>
              <a:lnSpc>
                <a:spcPct val="90000"/>
              </a:lnSpc>
              <a:defRPr/>
            </a:pPr>
            <a:endParaRPr lang="en-GB" sz="1500" dirty="0"/>
          </a:p>
          <a:p>
            <a:pPr>
              <a:lnSpc>
                <a:spcPct val="90000"/>
              </a:lnSpc>
              <a:defRPr/>
            </a:pPr>
            <a:r>
              <a:rPr lang="en-GB" sz="1500" dirty="0"/>
              <a:t>	Medicine - diagnosis and therapy</a:t>
            </a:r>
          </a:p>
          <a:p>
            <a:pPr>
              <a:lnSpc>
                <a:spcPct val="90000"/>
              </a:lnSpc>
              <a:defRPr/>
            </a:pPr>
            <a:endParaRPr lang="en-GB" sz="1500" dirty="0"/>
          </a:p>
          <a:p>
            <a:pPr>
              <a:lnSpc>
                <a:spcPct val="90000"/>
              </a:lnSpc>
              <a:defRPr/>
            </a:pPr>
            <a:r>
              <a:rPr lang="en-GB" sz="1500" dirty="0"/>
              <a:t>Train scientists and engineers of tomorrow</a:t>
            </a:r>
          </a:p>
          <a:p>
            <a:pPr>
              <a:lnSpc>
                <a:spcPct val="90000"/>
              </a:lnSpc>
              <a:defRPr/>
            </a:pPr>
            <a:endParaRPr lang="en-GB" sz="1500" dirty="0"/>
          </a:p>
          <a:p>
            <a:pPr>
              <a:lnSpc>
                <a:spcPct val="90000"/>
              </a:lnSpc>
              <a:defRPr/>
            </a:pPr>
            <a:r>
              <a:rPr lang="en-GB" sz="1500" dirty="0"/>
              <a:t>Unite people from different countries and cultures</a:t>
            </a: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5225" y="350045"/>
            <a:ext cx="913209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1134" y="1718072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3834" y="1703785"/>
            <a:ext cx="1200150" cy="101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01965" y="2908698"/>
            <a:ext cx="1085850" cy="79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6315" y="3818335"/>
            <a:ext cx="1543050" cy="8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68778" y="2909887"/>
            <a:ext cx="1176338" cy="79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87715" y="521496"/>
            <a:ext cx="948929" cy="94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31144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42900"/>
            <a:r>
              <a:rPr lang="en-US" sz="2100" dirty="0">
                <a:solidFill>
                  <a:srgbClr val="0093BE"/>
                </a:solidFill>
                <a:latin typeface="Arial"/>
              </a:rPr>
              <a:t>The Mission of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342900">
              <a:defRPr/>
            </a:pPr>
            <a:r>
              <a:rPr lang="en-GB">
                <a:solidFill>
                  <a:srgbClr val="64BCD9"/>
                </a:solidFill>
                <a:latin typeface="Arial"/>
              </a:rPr>
              <a:t>V.Gahier - Subcooling HEX Contract Kick Off Meeting - 06.10.23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3524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683568" y="87474"/>
            <a:ext cx="8046894" cy="462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37574" y="47453"/>
            <a:ext cx="6800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7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CERN was founded 1954: </a:t>
            </a:r>
            <a:r>
              <a:rPr lang="en-GB" sz="21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12 European States</a:t>
            </a: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1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“Science for Peace”</a:t>
            </a: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75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Today: 23 Member States</a:t>
            </a:r>
            <a:endParaRPr lang="en-GB" sz="24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3761910" y="2743327"/>
            <a:ext cx="4968552" cy="195649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 defTabSz="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Member States:</a:t>
            </a:r>
            <a:r>
              <a:rPr lang="en-GB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Austria, Belgium, Bulgaria, the Czech Republic, Denmark, Finland, France, Germany, Greece, Hungary, Israel, Italy, the Netherlands, Norway, Poland, Portugal, Romania, Serbia, Slovakia, Spain, Sweden, Switzerland and the United Kingdom </a:t>
            </a:r>
          </a:p>
          <a:p>
            <a:pPr marL="64294" defTabSz="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Associate Members in Pre-Stage to Membership:</a:t>
            </a:r>
            <a:r>
              <a:rPr lang="en-US" sz="105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Cyprus,  Slovenia</a:t>
            </a:r>
          </a:p>
          <a:p>
            <a:pPr marL="64294" defTabSz="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Associate Member States:</a:t>
            </a:r>
            <a:br>
              <a:rPr lang="en-US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</a:br>
            <a:r>
              <a:rPr lang="en-US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Croatia, India, Lithuania, Pakistan, Turkey and Ukraine</a:t>
            </a:r>
          </a:p>
          <a:p>
            <a:pPr marL="64294" defTabSz="6858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Applications for Membership or Associate Membership: </a:t>
            </a:r>
            <a:r>
              <a:rPr lang="en-US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Brazil, Estonia, Latvia</a:t>
            </a:r>
            <a:endParaRPr lang="en-GB" sz="105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  <a:p>
            <a:pPr marL="64294" defTabSz="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Observers to Council:</a:t>
            </a:r>
            <a:r>
              <a:rPr lang="en-GB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Japan, Russia, United States of America; European Union, JINR 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683568" y="1840432"/>
            <a:ext cx="3371850" cy="62330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 defTabSz="6858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sz="1350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Employees: ~2 700 staff, 800 fellows</a:t>
            </a:r>
          </a:p>
          <a:p>
            <a:pPr marL="128588" indent="-128588" defTabSz="6858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sz="1350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Associates: ~11 800 users, 1 300 others</a:t>
            </a:r>
          </a:p>
          <a:p>
            <a:pPr marL="128588" indent="-128588" defTabSz="6858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Budget (2019) ~ 1 200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261" y="4714195"/>
            <a:ext cx="370403" cy="36422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342900">
              <a:defRPr/>
            </a:pPr>
            <a:r>
              <a:rPr lang="en-GB">
                <a:solidFill>
                  <a:srgbClr val="64BCD9"/>
                </a:solidFill>
                <a:latin typeface="Arial"/>
              </a:rPr>
              <a:t>V.Gahier - Subcooling HEX Contract Kick Off Meeting - 06.10.23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5031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326638" y="92198"/>
            <a:ext cx="6966774" cy="4698522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320443" y="102043"/>
            <a:ext cx="6858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342900">
              <a:defRPr/>
            </a:pPr>
            <a:r>
              <a:rPr lang="en-GB" sz="21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  Accelerating Science and Innovation</a:t>
            </a:r>
            <a:endParaRPr lang="en-GB" sz="2100" b="1" i="1" dirty="0">
              <a:solidFill>
                <a:srgbClr val="64BCD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2020939" y="159911"/>
            <a:ext cx="764382" cy="751643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5" name="Picture 42" descr="0510028_03-A4-at-144-dpi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79480" y="3245908"/>
            <a:ext cx="2210990" cy="145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1326638" y="1120268"/>
            <a:ext cx="2000250" cy="1828800"/>
            <a:chOff x="288" y="1072"/>
            <a:chExt cx="1680" cy="1536"/>
          </a:xfrm>
        </p:grpSpPr>
        <p:sp>
          <p:nvSpPr>
            <p:cNvPr id="8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9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1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12" name="Picture 73" descr="bul-pho-2007-07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4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 eaLnBrk="0" hangingPunct="0">
                <a:defRPr/>
              </a:pPr>
              <a:r>
                <a:rPr lang="de-CH" sz="1200" dirty="0">
                  <a:solidFill>
                    <a:prstClr val="white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1500" dirty="0">
                <a:solidFill>
                  <a:prstClr val="white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15" name="Group 75"/>
          <p:cNvGrpSpPr>
            <a:grpSpLocks/>
          </p:cNvGrpSpPr>
          <p:nvPr/>
        </p:nvGrpSpPr>
        <p:grpSpPr bwMode="auto">
          <a:xfrm>
            <a:off x="6647708" y="2730500"/>
            <a:ext cx="1466850" cy="1372791"/>
            <a:chOff x="304" y="2344"/>
            <a:chExt cx="1232" cy="1153"/>
          </a:xfrm>
        </p:grpSpPr>
        <p:sp>
          <p:nvSpPr>
            <p:cNvPr id="16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7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8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19" name="Picture 79" descr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0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52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 eaLnBrk="0" hangingPunct="0"/>
              <a:r>
                <a:rPr lang="de-CH" sz="1200" dirty="0">
                  <a:solidFill>
                    <a:prstClr val="white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/>
                </a:rPr>
                <a:t>ALICE</a:t>
              </a:r>
              <a:endParaRPr lang="de-CH" sz="1500" dirty="0">
                <a:solidFill>
                  <a:prstClr val="white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endParaRPr>
            </a:p>
          </p:txBody>
        </p:sp>
      </p:grpSp>
      <p:grpSp>
        <p:nvGrpSpPr>
          <p:cNvPr id="21" name="Group 81"/>
          <p:cNvGrpSpPr>
            <a:grpSpLocks/>
          </p:cNvGrpSpPr>
          <p:nvPr/>
        </p:nvGrpSpPr>
        <p:grpSpPr bwMode="auto">
          <a:xfrm>
            <a:off x="4285509" y="501651"/>
            <a:ext cx="1719263" cy="1483519"/>
            <a:chOff x="4224" y="1084"/>
            <a:chExt cx="1444" cy="1246"/>
          </a:xfrm>
        </p:grpSpPr>
        <p:grpSp>
          <p:nvGrpSpPr>
            <p:cNvPr id="22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5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6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7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pic>
            <p:nvPicPr>
              <p:cNvPr id="28" name="Picture 86" descr="Picture 3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3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4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 eaLnBrk="0" hangingPunct="0">
                <a:defRPr/>
              </a:pPr>
              <a:r>
                <a:rPr lang="de-CH" sz="1200" dirty="0" err="1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29" name="Group 89"/>
          <p:cNvGrpSpPr>
            <a:grpSpLocks/>
          </p:cNvGrpSpPr>
          <p:nvPr/>
        </p:nvGrpSpPr>
        <p:grpSpPr bwMode="auto">
          <a:xfrm>
            <a:off x="6228609" y="501650"/>
            <a:ext cx="2000252" cy="1714500"/>
            <a:chOff x="3408" y="2112"/>
            <a:chExt cx="1680" cy="1440"/>
          </a:xfrm>
        </p:grpSpPr>
        <p:grpSp>
          <p:nvGrpSpPr>
            <p:cNvPr id="30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2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3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4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 dirty="0">
                  <a:solidFill>
                    <a:prstClr val="black"/>
                  </a:solidFill>
                  <a:latin typeface="Arial"/>
                </a:endParaRPr>
              </a:p>
            </p:txBody>
          </p:sp>
          <p:pic>
            <p:nvPicPr>
              <p:cNvPr id="35" name="Picture 94" descr="0511013_0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1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55" cy="23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 eaLnBrk="0" hangingPunct="0"/>
              <a:r>
                <a:rPr lang="de-CH" sz="1200" dirty="0">
                  <a:solidFill>
                    <a:srgbClr val="64BCD9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/>
                </a:rPr>
                <a:t>ATLAS</a:t>
              </a:r>
            </a:p>
          </p:txBody>
        </p:sp>
      </p:grp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3917928" y="3328856"/>
            <a:ext cx="1790875" cy="46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342900" eaLnBrk="0" hangingPunct="0">
              <a:lnSpc>
                <a:spcPct val="90000"/>
              </a:lnSpc>
            </a:pPr>
            <a:r>
              <a:rPr lang="en-GB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LHC ring:</a:t>
            </a:r>
          </a:p>
          <a:p>
            <a:pPr algn="ctr" defTabSz="342900" eaLnBrk="0" hangingPunct="0">
              <a:lnSpc>
                <a:spcPct val="90000"/>
              </a:lnSpc>
            </a:pPr>
            <a:r>
              <a:rPr lang="en-GB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27 km circumference</a:t>
            </a:r>
            <a:endParaRPr lang="en-GB" sz="1350" dirty="0">
              <a:solidFill>
                <a:prstClr val="black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17524" y="4749320"/>
            <a:ext cx="6840760" cy="270000"/>
          </a:xfrm>
        </p:spPr>
        <p:txBody>
          <a:bodyPr/>
          <a:lstStyle/>
          <a:p>
            <a:pPr defTabSz="342900">
              <a:defRPr/>
            </a:pPr>
            <a:r>
              <a:rPr lang="en-GB">
                <a:solidFill>
                  <a:srgbClr val="64BCD9"/>
                </a:solidFill>
                <a:latin typeface="Arial"/>
              </a:rPr>
              <a:t>V.Gahier - Subcooling HEX Contract Kick Off Meeting - 06.10.23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484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C1448B44-D2D9-833F-6441-C48FD06B07B5}"/>
              </a:ext>
            </a:extLst>
          </p:cNvPr>
          <p:cNvSpPr txBox="1">
            <a:spLocks/>
          </p:cNvSpPr>
          <p:nvPr/>
        </p:nvSpPr>
        <p:spPr bwMode="auto">
          <a:xfrm>
            <a:off x="612000" y="15937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Why t</a:t>
            </a:r>
            <a:r>
              <a:rPr lang="en-GB" dirty="0"/>
              <a:t>he High Luminosity LHC project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22F370-F915-775E-67FD-3EA85B12071C}"/>
              </a:ext>
            </a:extLst>
          </p:cNvPr>
          <p:cNvSpPr txBox="1"/>
          <p:nvPr/>
        </p:nvSpPr>
        <p:spPr>
          <a:xfrm>
            <a:off x="612000" y="699131"/>
            <a:ext cx="5443961" cy="3384787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>
                <a:solidFill>
                  <a:schemeClr val="accent5"/>
                </a:solidFill>
              </a:defRPr>
            </a:lvl1pPr>
          </a:lstStyle>
          <a:p>
            <a:pPr marL="0" indent="0">
              <a:buNone/>
            </a:pPr>
            <a:r>
              <a:rPr lang="en-US" sz="1400" b="1" dirty="0"/>
              <a:t>Many questions remain  !</a:t>
            </a:r>
          </a:p>
          <a:p>
            <a:r>
              <a:rPr lang="en-US" dirty="0">
                <a:sym typeface="Wingdings" pitchFamily="2" charset="2"/>
              </a:rPr>
              <a:t>Higgs properties [coupling]</a:t>
            </a:r>
          </a:p>
          <a:p>
            <a:r>
              <a:rPr lang="en-US" dirty="0">
                <a:sym typeface="Wingdings" pitchFamily="2" charset="2"/>
              </a:rPr>
              <a:t>More than one Higgs?</a:t>
            </a:r>
          </a:p>
          <a:p>
            <a:r>
              <a:rPr lang="en-US" dirty="0">
                <a:sym typeface="Wingdings" pitchFamily="2" charset="2"/>
              </a:rPr>
              <a:t>Beyond Standard Model Physics? Dark Matter &amp; Dark Energy?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Need more Data and Statistics!!</a:t>
            </a:r>
            <a:br>
              <a:rPr lang="en-US" sz="1800" dirty="0">
                <a:solidFill>
                  <a:srgbClr val="FF0000"/>
                </a:solidFill>
                <a:sym typeface="Wingdings" pitchFamily="2" charset="2"/>
              </a:rPr>
            </a:br>
            <a:endParaRPr lang="en-US" sz="18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US" dirty="0">
                <a:sym typeface="Wingdings" pitchFamily="2" charset="2"/>
              </a:rPr>
              <a:t>The final focusing magnets will also need to be replaced because of radiation damage. </a:t>
            </a:r>
          </a:p>
          <a:p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HL-LHC Goals </a:t>
            </a:r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400" dirty="0"/>
              <a:t>Extend the LHC lifetime by 15+ years</a:t>
            </a:r>
          </a:p>
          <a:p>
            <a:r>
              <a:rPr lang="en-US" sz="1400" dirty="0"/>
              <a:t>Prepare the machine for producing in that period 10 times more data as compared to the nominal LHC operation period</a:t>
            </a:r>
            <a:endParaRPr lang="en-US" sz="1800" dirty="0">
              <a:solidFill>
                <a:srgbClr val="FF0000"/>
              </a:solidFill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18787A2-DFFF-107F-5D47-972E46DB8D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2375" y="699131"/>
            <a:ext cx="2846044" cy="1947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12A3F2-F0EE-6326-D651-9F9E46F58797}"/>
              </a:ext>
            </a:extLst>
          </p:cNvPr>
          <p:cNvSpPr txBox="1"/>
          <p:nvPr/>
        </p:nvSpPr>
        <p:spPr>
          <a:xfrm>
            <a:off x="6310064" y="3907068"/>
            <a:ext cx="2658227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NB: doubling the accuracy for the experiments would require 4 times the data volume (over 20 Years of operation with current peak performance after end of Run 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6C807E-1079-A901-9BE4-51892713AECB}"/>
                  </a:ext>
                </a:extLst>
              </p:cNvPr>
              <p:cNvSpPr txBox="1"/>
              <p:nvPr/>
            </p:nvSpPr>
            <p:spPr>
              <a:xfrm>
                <a:off x="7259660" y="2760401"/>
                <a:ext cx="864096" cy="4676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6C807E-1079-A901-9BE4-51892713A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660" y="2760401"/>
                <a:ext cx="864096" cy="4676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0C09B4C-46D1-203E-4373-2A2AA81D98E2}"/>
              </a:ext>
            </a:extLst>
          </p:cNvPr>
          <p:cNvSpPr txBox="1"/>
          <p:nvPr/>
        </p:nvSpPr>
        <p:spPr>
          <a:xfrm>
            <a:off x="6310064" y="3250019"/>
            <a:ext cx="263443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/>
              <a:t>dR</a:t>
            </a:r>
            <a:r>
              <a:rPr lang="en-GB" sz="1100" dirty="0"/>
              <a:t>/dt 	: number of events per second</a:t>
            </a:r>
          </a:p>
          <a:p>
            <a:r>
              <a:rPr lang="en-GB" sz="1100" i="1" dirty="0"/>
              <a:t>L 	</a:t>
            </a:r>
            <a:r>
              <a:rPr lang="en-GB" sz="1100" dirty="0"/>
              <a:t>: luminosity </a:t>
            </a:r>
          </a:p>
          <a:p>
            <a:r>
              <a:rPr lang="en-GB" sz="1100" dirty="0" err="1"/>
              <a:t>σ</a:t>
            </a:r>
            <a:r>
              <a:rPr lang="en-GB" sz="1050" baseline="-25000" dirty="0" err="1"/>
              <a:t>p</a:t>
            </a:r>
            <a:r>
              <a:rPr lang="en-GB" sz="1100" dirty="0"/>
              <a:t> 	: event production cross section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F959F1-CBDD-DAA4-FB98-FEECDDAB1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18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6">
            <a:extLst>
              <a:ext uri="{FF2B5EF4-FFF2-40B4-BE49-F238E27FC236}">
                <a16:creationId xmlns:a16="http://schemas.microsoft.com/office/drawing/2014/main" id="{970FCFB3-25D7-BA90-D902-04222E12D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580503" y="1431428"/>
            <a:ext cx="3710884" cy="25200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C8CDDADF-EA52-639D-3B1E-389743572C9A}"/>
              </a:ext>
            </a:extLst>
          </p:cNvPr>
          <p:cNvSpPr txBox="1">
            <a:spLocks/>
          </p:cNvSpPr>
          <p:nvPr/>
        </p:nvSpPr>
        <p:spPr bwMode="auto">
          <a:xfrm>
            <a:off x="612000" y="135000"/>
            <a:ext cx="8280480" cy="91766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Basic performance indicators</a:t>
            </a:r>
            <a:br>
              <a:rPr lang="en-GB" dirty="0"/>
            </a:br>
            <a:r>
              <a:rPr lang="en-GB" dirty="0"/>
              <a:t>of a particle collider</a:t>
            </a:r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4E52B8AC-9B2A-A96E-1ABA-E32D3B260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3084" y="1431428"/>
            <a:ext cx="3710884" cy="2520000"/>
          </a:xfrm>
          <a:prstGeom prst="rect">
            <a:avLst/>
          </a:prstGeom>
        </p:spPr>
      </p:pic>
      <p:sp>
        <p:nvSpPr>
          <p:cNvPr id="6" name="Rectangle 19">
            <a:extLst>
              <a:ext uri="{FF2B5EF4-FFF2-40B4-BE49-F238E27FC236}">
                <a16:creationId xmlns:a16="http://schemas.microsoft.com/office/drawing/2014/main" id="{1186220E-BA46-BB97-B4AF-0AE53B9F456C}"/>
              </a:ext>
            </a:extLst>
          </p:cNvPr>
          <p:cNvSpPr/>
          <p:nvPr/>
        </p:nvSpPr>
        <p:spPr bwMode="auto">
          <a:xfrm>
            <a:off x="1001160" y="2598825"/>
            <a:ext cx="1888108" cy="335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>
                <a:solidFill>
                  <a:srgbClr val="008000"/>
                </a:solidFill>
              </a:rPr>
              <a:t>Nominal luminosity</a:t>
            </a:r>
            <a:endParaRPr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695E0AF7-9176-5447-BA25-7F347580D8A3}"/>
              </a:ext>
            </a:extLst>
          </p:cNvPr>
          <p:cNvSpPr>
            <a:spLocks/>
          </p:cNvSpPr>
          <p:nvPr/>
        </p:nvSpPr>
        <p:spPr bwMode="auto">
          <a:xfrm>
            <a:off x="966900" y="1052668"/>
            <a:ext cx="2303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Peak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Luminosity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=&gt; Performance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C09145F7-EFCC-87B4-E290-8B5B05E517ED}"/>
              </a:ext>
            </a:extLst>
          </p:cNvPr>
          <p:cNvSpPr/>
          <p:nvPr/>
        </p:nvSpPr>
        <p:spPr bwMode="auto">
          <a:xfrm>
            <a:off x="950213" y="4010959"/>
            <a:ext cx="3054501" cy="365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0" i="0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“ The potential of the facility”</a:t>
            </a: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8D7371B7-C15B-EB5A-F058-31B1ECBFF6F8}"/>
              </a:ext>
            </a:extLst>
          </p:cNvPr>
          <p:cNvSpPr>
            <a:spLocks/>
          </p:cNvSpPr>
          <p:nvPr/>
        </p:nvSpPr>
        <p:spPr bwMode="auto">
          <a:xfrm>
            <a:off x="4752240" y="1002565"/>
            <a:ext cx="363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Luminosity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=&gt;</a:t>
            </a:r>
            <a:r>
              <a:rPr lang="en-US" sz="1400" b="0" i="0" u="none" strike="noStrike" cap="none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Qualification – Global availability - Time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21">
            <a:extLst>
              <a:ext uri="{FF2B5EF4-FFF2-40B4-BE49-F238E27FC236}">
                <a16:creationId xmlns:a16="http://schemas.microsoft.com/office/drawing/2014/main" id="{61F56534-290F-2312-CE14-FFBD4F36611D}"/>
              </a:ext>
            </a:extLst>
          </p:cNvPr>
          <p:cNvSpPr/>
          <p:nvPr/>
        </p:nvSpPr>
        <p:spPr bwMode="auto">
          <a:xfrm>
            <a:off x="4868648" y="4010959"/>
            <a:ext cx="3498304" cy="365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“What allows science” (statistics)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626053-9F32-923C-2FF8-4A1A513F8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338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>
            <a:extLst>
              <a:ext uri="{FF2B5EF4-FFF2-40B4-BE49-F238E27FC236}">
                <a16:creationId xmlns:a16="http://schemas.microsoft.com/office/drawing/2014/main" id="{B346006A-1CBA-11A1-6BE3-12D63B68D9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2" t="1483" r="632" b="6617"/>
          <a:stretch/>
        </p:blipFill>
        <p:spPr bwMode="auto">
          <a:xfrm>
            <a:off x="899593" y="1555875"/>
            <a:ext cx="5374384" cy="30000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104730C7-0AD7-D21E-D867-B77F9512AA4A}"/>
              </a:ext>
            </a:extLst>
          </p:cNvPr>
          <p:cNvSpPr txBox="1">
            <a:spLocks/>
          </p:cNvSpPr>
          <p:nvPr/>
        </p:nvSpPr>
        <p:spPr bwMode="auto">
          <a:xfrm>
            <a:off x="612000" y="15937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latin typeface="Calibri"/>
                <a:ea typeface="Calibri"/>
                <a:cs typeface="Calibri"/>
              </a:rPr>
              <a:t>Towards higher collision rates</a:t>
            </a:r>
            <a:endParaRPr lang="en-US"/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1BB137AF-0FC7-F44D-A9F5-37A6BB331C37}"/>
              </a:ext>
            </a:extLst>
          </p:cNvPr>
          <p:cNvSpPr>
            <a:spLocks/>
          </p:cNvSpPr>
          <p:nvPr/>
        </p:nvSpPr>
        <p:spPr bwMode="auto">
          <a:xfrm>
            <a:off x="1275387" y="987574"/>
            <a:ext cx="3538148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>
              <a:defRPr/>
            </a:pPr>
            <a:r>
              <a:rPr lang="en-US" sz="2400" dirty="0"/>
              <a:t>Luminosity = f * N</a:t>
            </a:r>
            <a:r>
              <a:rPr lang="en-US" sz="2400" baseline="30000" dirty="0"/>
              <a:t>2</a:t>
            </a:r>
            <a:r>
              <a:rPr lang="en-US" sz="2400" dirty="0"/>
              <a:t> / 4</a:t>
            </a:r>
            <a:r>
              <a:rPr lang="en-US" sz="2400" dirty="0">
                <a:latin typeface="Symbol"/>
                <a:cs typeface="Symbol"/>
              </a:rPr>
              <a:t>p</a:t>
            </a:r>
            <a:r>
              <a:rPr lang="en-US" sz="2400" dirty="0"/>
              <a:t> </a:t>
            </a:r>
            <a:r>
              <a:rPr lang="en-US" sz="2400" dirty="0">
                <a:latin typeface="Symbol"/>
                <a:cs typeface="Symbol"/>
              </a:rPr>
              <a:t>s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sz="2400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594AEAE0-A6EE-3CF3-397A-E1D6FEBE329B}"/>
              </a:ext>
            </a:extLst>
          </p:cNvPr>
          <p:cNvSpPr>
            <a:spLocks/>
          </p:cNvSpPr>
          <p:nvPr/>
        </p:nvSpPr>
        <p:spPr bwMode="auto">
          <a:xfrm rot="16199969">
            <a:off x="2902603" y="1978301"/>
            <a:ext cx="1330431" cy="6401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1800" dirty="0">
                <a:solidFill>
                  <a:schemeClr val="bg2"/>
                </a:solidFill>
              </a:rPr>
              <a:t> stronger </a:t>
            </a:r>
            <a:r>
              <a:rPr lang="en-US" sz="1800" b="1" dirty="0">
                <a:solidFill>
                  <a:schemeClr val="bg2"/>
                </a:solidFill>
              </a:rPr>
              <a:t>focusing</a:t>
            </a:r>
            <a:endParaRPr sz="1800" dirty="0">
              <a:solidFill>
                <a:schemeClr val="bg2"/>
              </a:solidFill>
            </a:endParaRPr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4884071A-544E-E798-6106-10274EDEC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16199969">
            <a:off x="3136912" y="3451347"/>
            <a:ext cx="1166032" cy="5633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30F28ABF-90A0-D620-F673-BD5BC3C7F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523" y="1039867"/>
            <a:ext cx="378027" cy="40789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BFC9A961-B072-A05F-6426-43A541AFB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262" y="1633140"/>
            <a:ext cx="598714" cy="266804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F528363-A1C8-D195-EE6F-693208FD6645}"/>
              </a:ext>
            </a:extLst>
          </p:cNvPr>
          <p:cNvSpPr>
            <a:spLocks/>
          </p:cNvSpPr>
          <p:nvPr/>
        </p:nvSpPr>
        <p:spPr bwMode="auto">
          <a:xfrm rot="16199969">
            <a:off x="2729962" y="3203537"/>
            <a:ext cx="523888" cy="3962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>
              <a:defRPr/>
            </a:pPr>
            <a:r>
              <a:rPr lang="en-US" sz="2000" b="1"/>
              <a:t>LIU</a:t>
            </a:r>
            <a:endParaRPr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88821D3F-5EC1-E08C-6708-5EBB34EBA066}"/>
              </a:ext>
            </a:extLst>
          </p:cNvPr>
          <p:cNvSpPr>
            <a:spLocks/>
          </p:cNvSpPr>
          <p:nvPr/>
        </p:nvSpPr>
        <p:spPr bwMode="auto">
          <a:xfrm rot="16199969">
            <a:off x="2058338" y="2118418"/>
            <a:ext cx="1404920" cy="38607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1800" dirty="0">
                <a:solidFill>
                  <a:schemeClr val="accent2"/>
                </a:solidFill>
              </a:rPr>
              <a:t>More </a:t>
            </a:r>
            <a:r>
              <a:rPr lang="en-US" sz="1800" b="1" dirty="0">
                <a:solidFill>
                  <a:schemeClr val="accent2"/>
                </a:solidFill>
              </a:rPr>
              <a:t>intensity</a:t>
            </a:r>
            <a:endParaRPr sz="1800" dirty="0"/>
          </a:p>
        </p:txBody>
      </p:sp>
      <p:pic>
        <p:nvPicPr>
          <p:cNvPr id="12" name="Picture 11" descr="LIUother.jpg">
            <a:extLst>
              <a:ext uri="{FF2B5EF4-FFF2-40B4-BE49-F238E27FC236}">
                <a16:creationId xmlns:a16="http://schemas.microsoft.com/office/drawing/2014/main" id="{D28A9CBB-9159-9317-8487-00F4AF11F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16199969">
            <a:off x="2742699" y="3619746"/>
            <a:ext cx="422270" cy="51001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4073B523-DD1D-E4EE-963E-7E65953F6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864" y="1010091"/>
            <a:ext cx="364505" cy="43306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Rounded Rectangle 2">
            <a:extLst>
              <a:ext uri="{FF2B5EF4-FFF2-40B4-BE49-F238E27FC236}">
                <a16:creationId xmlns:a16="http://schemas.microsoft.com/office/drawing/2014/main" id="{6C500478-557F-56B1-B301-6B529A71C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191" y="1621352"/>
            <a:ext cx="663085" cy="2674389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id="{4730C837-78B0-22EE-2929-B1383E2A0C4B}"/>
              </a:ext>
            </a:extLst>
          </p:cNvPr>
          <p:cNvSpPr>
            <a:spLocks/>
          </p:cNvSpPr>
          <p:nvPr/>
        </p:nvSpPr>
        <p:spPr bwMode="auto">
          <a:xfrm>
            <a:off x="435679" y="578454"/>
            <a:ext cx="8272641" cy="3657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0" dirty="0">
                <a:solidFill>
                  <a:srgbClr val="800080"/>
                </a:solidFill>
              </a:rPr>
              <a:t>New discoveries and precision measurements need integrated luminosity !!!</a:t>
            </a:r>
            <a:endParaRPr b="0" dirty="0">
              <a:solidFill>
                <a:srgbClr val="80008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B8EA14-1E05-8BCF-0DC3-A399B6277661}"/>
              </a:ext>
            </a:extLst>
          </p:cNvPr>
          <p:cNvSpPr/>
          <p:nvPr/>
        </p:nvSpPr>
        <p:spPr bwMode="auto">
          <a:xfrm>
            <a:off x="3785985" y="4353302"/>
            <a:ext cx="2416124" cy="38899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bg1">
                    <a:lumMod val="65000"/>
                  </a:schemeClr>
                </a:solidFill>
              </a:rPr>
              <a:t>NB. </a:t>
            </a:r>
            <a:r>
              <a:rPr sz="1050" i="1" dirty="0">
                <a:solidFill>
                  <a:schemeClr val="bg1">
                    <a:lumMod val="65000"/>
                  </a:schemeClr>
                </a:solidFill>
              </a:rPr>
              <a:t>Plans as defined 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</a:rPr>
              <a:t>a </a:t>
            </a:r>
            <a:r>
              <a:rPr sz="1050" i="1" dirty="0">
                <a:solidFill>
                  <a:schemeClr val="bg1">
                    <a:lumMod val="65000"/>
                  </a:schemeClr>
                </a:solidFill>
              </a:rPr>
              <a:t>few years ago, timing not up-to-date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4E2A6E-E32F-C941-5278-C0058B3951BD}"/>
              </a:ext>
            </a:extLst>
          </p:cNvPr>
          <p:cNvSpPr/>
          <p:nvPr/>
        </p:nvSpPr>
        <p:spPr bwMode="auto">
          <a:xfrm>
            <a:off x="6350683" y="1724156"/>
            <a:ext cx="2755461" cy="137765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sz="1600" dirty="0">
                <a:solidFill>
                  <a:schemeClr val="accent5"/>
                </a:solidFill>
              </a:rPr>
              <a:t>Target for physics:</a:t>
            </a:r>
          </a:p>
          <a:p>
            <a:pPr>
              <a:defRPr/>
            </a:pPr>
            <a:r>
              <a:rPr sz="1600" dirty="0">
                <a:solidFill>
                  <a:schemeClr val="accent5"/>
                </a:solidFill>
              </a:rPr>
              <a:t>doubling integrated Luminosity for each new run</a:t>
            </a:r>
          </a:p>
        </p:txBody>
      </p:sp>
      <p:pic>
        <p:nvPicPr>
          <p:cNvPr id="18" name="Picture 5">
            <a:extLst>
              <a:ext uri="{FF2B5EF4-FFF2-40B4-BE49-F238E27FC236}">
                <a16:creationId xmlns:a16="http://schemas.microsoft.com/office/drawing/2014/main" id="{1B37CD33-5599-A30F-FF5F-FC675851A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410512" y="2691339"/>
            <a:ext cx="2495877" cy="137771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8125F45-34FB-814E-B31D-48A3A77038D5}"/>
              </a:ext>
            </a:extLst>
          </p:cNvPr>
          <p:cNvSpPr/>
          <p:nvPr/>
        </p:nvSpPr>
        <p:spPr bwMode="auto">
          <a:xfrm>
            <a:off x="5784846" y="1014145"/>
            <a:ext cx="3073675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sz="1600" dirty="0"/>
              <a:t>Need for more protons in a smaller </a:t>
            </a:r>
            <a:r>
              <a:rPr lang="en-US" sz="1600" dirty="0"/>
              <a:t>cross section</a:t>
            </a:r>
            <a:r>
              <a:rPr sz="1600" dirty="0"/>
              <a:t> !!!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D8FA806-F74A-F596-E9E9-3576EF25CA1E}"/>
              </a:ext>
            </a:extLst>
          </p:cNvPr>
          <p:cNvSpPr/>
          <p:nvPr/>
        </p:nvSpPr>
        <p:spPr bwMode="auto">
          <a:xfrm>
            <a:off x="5325016" y="1061208"/>
            <a:ext cx="282697" cy="35642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 w="9525" cap="flat" cmpd="sng" algn="ctr">
            <a:solidFill>
              <a:schemeClr val="bg1">
                <a:lumMod val="50196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06519D-5D29-D0C6-C712-FE41C9E833EB}"/>
              </a:ext>
            </a:extLst>
          </p:cNvPr>
          <p:cNvSpPr txBox="1"/>
          <p:nvPr/>
        </p:nvSpPr>
        <p:spPr>
          <a:xfrm>
            <a:off x="6142920" y="4276969"/>
            <a:ext cx="2963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more powerful final focusing !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67B191-B3DA-E848-5608-A68F64CBE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632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2D934D1-9EE8-CA76-0957-2ED1B7491FF9}"/>
              </a:ext>
            </a:extLst>
          </p:cNvPr>
          <p:cNvGrpSpPr/>
          <p:nvPr/>
        </p:nvGrpSpPr>
        <p:grpSpPr bwMode="auto">
          <a:xfrm>
            <a:off x="756010" y="824619"/>
            <a:ext cx="7443029" cy="2161522"/>
            <a:chOff x="41104" y="361078"/>
            <a:chExt cx="8642285" cy="2509796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4DA3CC58-372D-52C3-86C0-9EF6AB0C9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tretch/>
          </p:blipFill>
          <p:spPr bwMode="auto">
            <a:xfrm>
              <a:off x="41104" y="361078"/>
              <a:ext cx="8642285" cy="25097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テキスト ボックス 6">
              <a:extLst>
                <a:ext uri="{FF2B5EF4-FFF2-40B4-BE49-F238E27FC236}">
                  <a16:creationId xmlns:a16="http://schemas.microsoft.com/office/drawing/2014/main" id="{47D7CC1B-ACB0-A3F6-67DE-9DCB90C89EAF}"/>
                </a:ext>
              </a:extLst>
            </p:cNvPr>
            <p:cNvSpPr>
              <a:spLocks/>
            </p:cNvSpPr>
            <p:nvPr/>
          </p:nvSpPr>
          <p:spPr bwMode="auto">
            <a:xfrm rot="21268822">
              <a:off x="6582222" y="1846976"/>
              <a:ext cx="1797996" cy="398593"/>
            </a:xfrm>
            <a:prstGeom prst="rect">
              <a:avLst/>
            </a:prstGeom>
            <a:noFill/>
            <a:ln w="9525">
              <a:noFill/>
              <a:miter/>
              <a:headEnd/>
              <a:tailEnd/>
            </a:ln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chemeClr val="bg1"/>
                  </a:solidFill>
                  <a:cs typeface="ＭＳ Ｐゴシック"/>
                </a:rPr>
                <a:t>Existing LHC</a:t>
              </a:r>
              <a:endParaRPr lang="ja-JP" sz="1400" dirty="0">
                <a:solidFill>
                  <a:schemeClr val="bg1"/>
                </a:solidFill>
                <a:cs typeface="ＭＳ Ｐゴシック"/>
              </a:endParaRPr>
            </a:p>
          </p:txBody>
        </p:sp>
        <p:sp>
          <p:nvSpPr>
            <p:cNvPr id="6" name="テキスト ボックス 7">
              <a:extLst>
                <a:ext uri="{FF2B5EF4-FFF2-40B4-BE49-F238E27FC236}">
                  <a16:creationId xmlns:a16="http://schemas.microsoft.com/office/drawing/2014/main" id="{5F8F7106-F5D6-49D0-B890-BA90DA14E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559" y="2192273"/>
              <a:ext cx="1006583" cy="2978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  <a:cs typeface="ＭＳ Ｐゴシック"/>
                </a:rPr>
                <a:t>NC D1</a:t>
              </a:r>
              <a:endParaRPr lang="ja-JP" sz="1400">
                <a:solidFill>
                  <a:schemeClr val="bg1"/>
                </a:solidFill>
                <a:cs typeface="ＭＳ Ｐゴシック"/>
              </a:endParaRPr>
            </a:p>
          </p:txBody>
        </p:sp>
        <p:cxnSp>
          <p:nvCxnSpPr>
            <p:cNvPr id="7" name="直線矢印コネクタ 11">
              <a:extLst>
                <a:ext uri="{FF2B5EF4-FFF2-40B4-BE49-F238E27FC236}">
                  <a16:creationId xmlns:a16="http://schemas.microsoft.com/office/drawing/2014/main" id="{75A8A650-AFAC-39CD-5F52-42BCAE6DB8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41239" y="1402264"/>
              <a:ext cx="818855" cy="97231"/>
            </a:xfrm>
            <a:prstGeom prst="straightConnector1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8" name="テキスト ボックス 17">
              <a:extLst>
                <a:ext uri="{FF2B5EF4-FFF2-40B4-BE49-F238E27FC236}">
                  <a16:creationId xmlns:a16="http://schemas.microsoft.com/office/drawing/2014/main" id="{0CB9C004-9B2B-DA25-3EB3-66E02C303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64" y="941933"/>
              <a:ext cx="871306" cy="3371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rgbClr val="FFFF00"/>
                  </a:solidFill>
                  <a:cs typeface="ＭＳ Ｐゴシック"/>
                </a:rPr>
                <a:t>SC D1</a:t>
              </a:r>
              <a:endParaRPr lang="ja-JP" sz="14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9" name="テキスト ボックス 40">
              <a:extLst>
                <a:ext uri="{FF2B5EF4-FFF2-40B4-BE49-F238E27FC236}">
                  <a16:creationId xmlns:a16="http://schemas.microsoft.com/office/drawing/2014/main" id="{DB6C66EA-371E-1FE1-065E-FC590A915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781" y="624409"/>
              <a:ext cx="1130432" cy="6125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cs typeface="ＭＳ Ｐゴシック"/>
                </a:rPr>
                <a:t>Corrector </a:t>
              </a:r>
              <a:endParaRPr sz="1400" dirty="0"/>
            </a:p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cs typeface="ＭＳ Ｐゴシック"/>
                </a:rPr>
                <a:t>Package</a:t>
              </a:r>
              <a:endParaRPr lang="ja-JP" sz="1400" dirty="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1" name="テキスト ボックス 51">
              <a:extLst>
                <a:ext uri="{FF2B5EF4-FFF2-40B4-BE49-F238E27FC236}">
                  <a16:creationId xmlns:a16="http://schemas.microsoft.com/office/drawing/2014/main" id="{6F60DD2E-2408-9B63-F226-8867B489A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1221" y="466408"/>
              <a:ext cx="628634" cy="2819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rgbClr val="FFFF00"/>
                  </a:solidFill>
                  <a:cs typeface="ＭＳ Ｐゴシック"/>
                </a:rPr>
                <a:t>Q1</a:t>
              </a:r>
              <a:endParaRPr lang="ja-JP" sz="14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2" name="テキスト ボックス 52">
              <a:extLst>
                <a:ext uri="{FF2B5EF4-FFF2-40B4-BE49-F238E27FC236}">
                  <a16:creationId xmlns:a16="http://schemas.microsoft.com/office/drawing/2014/main" id="{EF83E909-0260-1C1A-A11E-5480008EE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058" y="563639"/>
              <a:ext cx="723691" cy="3208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rgbClr val="FFFF00"/>
                  </a:solidFill>
                  <a:cs typeface="ＭＳ Ｐゴシック"/>
                </a:rPr>
                <a:t>Q2a</a:t>
              </a:r>
              <a:endParaRPr lang="ja-JP" sz="14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3" name="テキスト ボックス 53">
              <a:extLst>
                <a:ext uri="{FF2B5EF4-FFF2-40B4-BE49-F238E27FC236}">
                  <a16:creationId xmlns:a16="http://schemas.microsoft.com/office/drawing/2014/main" id="{3430599C-66DE-1CBA-487B-E38457BAB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003" y="733795"/>
              <a:ext cx="730424" cy="3411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rgbClr val="FFFF00"/>
                  </a:solidFill>
                  <a:cs typeface="ＭＳ Ｐゴシック"/>
                </a:rPr>
                <a:t>Q2b</a:t>
              </a:r>
              <a:endParaRPr lang="ja-JP" sz="14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4" name="テキスト ボックス 54">
              <a:extLst>
                <a:ext uri="{FF2B5EF4-FFF2-40B4-BE49-F238E27FC236}">
                  <a16:creationId xmlns:a16="http://schemas.microsoft.com/office/drawing/2014/main" id="{31C4F9A0-0BDC-CE2A-C0B7-776C2CC59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831" y="916105"/>
              <a:ext cx="578275" cy="3357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400">
                  <a:solidFill>
                    <a:srgbClr val="FFFF00"/>
                  </a:solidFill>
                  <a:cs typeface="ＭＳ Ｐゴシック"/>
                </a:rPr>
                <a:t>Q3</a:t>
              </a:r>
              <a:endParaRPr lang="ja-JP" sz="1400">
                <a:solidFill>
                  <a:srgbClr val="FFFF00"/>
                </a:solidFill>
                <a:cs typeface="ＭＳ Ｐゴシック"/>
              </a:endParaRPr>
            </a:p>
          </p:txBody>
        </p:sp>
      </p:grpSp>
      <p:sp>
        <p:nvSpPr>
          <p:cNvPr id="21" name="Titre 1">
            <a:extLst>
              <a:ext uri="{FF2B5EF4-FFF2-40B4-BE49-F238E27FC236}">
                <a16:creationId xmlns:a16="http://schemas.microsoft.com/office/drawing/2014/main" id="{A5378BEF-38B7-CD8B-DE22-C76961C86BB8}"/>
              </a:ext>
            </a:extLst>
          </p:cNvPr>
          <p:cNvSpPr txBox="1">
            <a:spLocks/>
          </p:cNvSpPr>
          <p:nvPr/>
        </p:nvSpPr>
        <p:spPr bwMode="auto">
          <a:xfrm>
            <a:off x="323528" y="111979"/>
            <a:ext cx="8928991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/>
              <a:t>Final focussing at P1 and P5: from LHC to HL-LHC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69ED707-2747-E9CC-4DEA-73E2726189B6}"/>
              </a:ext>
            </a:extLst>
          </p:cNvPr>
          <p:cNvGrpSpPr/>
          <p:nvPr/>
        </p:nvGrpSpPr>
        <p:grpSpPr bwMode="auto">
          <a:xfrm>
            <a:off x="756010" y="3086192"/>
            <a:ext cx="4345387" cy="1345767"/>
            <a:chOff x="0" y="0"/>
            <a:chExt cx="5332121" cy="1651358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B291DF4F-25AA-F0CA-8ABB-9E9DFC6B0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0" y="0"/>
              <a:ext cx="5332121" cy="16513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テキスト ボックス 17">
              <a:extLst>
                <a:ext uri="{FF2B5EF4-FFF2-40B4-BE49-F238E27FC236}">
                  <a16:creationId xmlns:a16="http://schemas.microsoft.com/office/drawing/2014/main" id="{BF085C19-6B49-DA7E-F46D-053FA75DF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535" y="366969"/>
              <a:ext cx="566084" cy="3108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900" dirty="0">
                  <a:solidFill>
                    <a:srgbClr val="FFFF00"/>
                  </a:solidFill>
                  <a:cs typeface="ＭＳ Ｐゴシック"/>
                </a:rPr>
                <a:t>D2</a:t>
              </a:r>
              <a:endParaRPr sz="900" dirty="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25" name="テキスト ボックス 17">
              <a:extLst>
                <a:ext uri="{FF2B5EF4-FFF2-40B4-BE49-F238E27FC236}">
                  <a16:creationId xmlns:a16="http://schemas.microsoft.com/office/drawing/2014/main" id="{11854317-243E-63D6-66F1-A2467CDBF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310" y="122773"/>
              <a:ext cx="644312" cy="3108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900" dirty="0">
                  <a:solidFill>
                    <a:srgbClr val="FFFF00"/>
                  </a:solidFill>
                  <a:cs typeface="ＭＳ Ｐゴシック"/>
                </a:rPr>
                <a:t>Q4</a:t>
              </a:r>
              <a:endParaRPr sz="900" dirty="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26" name="テキスト ボックス 17">
              <a:extLst>
                <a:ext uri="{FF2B5EF4-FFF2-40B4-BE49-F238E27FC236}">
                  <a16:creationId xmlns:a16="http://schemas.microsoft.com/office/drawing/2014/main" id="{648AECB0-8ED6-3385-B497-22814E771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3585" y="183485"/>
              <a:ext cx="566084" cy="3108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900" dirty="0">
                  <a:solidFill>
                    <a:srgbClr val="FFFF00"/>
                  </a:solidFill>
                  <a:cs typeface="ＭＳ Ｐゴシック"/>
                </a:rPr>
                <a:t>CC</a:t>
              </a:r>
              <a:endParaRPr sz="900" dirty="0">
                <a:solidFill>
                  <a:srgbClr val="FFFF00"/>
                </a:solidFill>
                <a:cs typeface="ＭＳ Ｐゴシック"/>
              </a:endParaRPr>
            </a:p>
          </p:txBody>
        </p:sp>
      </p:grpSp>
      <p:sp>
        <p:nvSpPr>
          <p:cNvPr id="32" name="TextBox 37">
            <a:extLst>
              <a:ext uri="{FF2B5EF4-FFF2-40B4-BE49-F238E27FC236}">
                <a16:creationId xmlns:a16="http://schemas.microsoft.com/office/drawing/2014/main" id="{03B0FC8F-F865-B16D-92A4-0B4044EFB087}"/>
              </a:ext>
            </a:extLst>
          </p:cNvPr>
          <p:cNvSpPr>
            <a:spLocks/>
          </p:cNvSpPr>
          <p:nvPr/>
        </p:nvSpPr>
        <p:spPr bwMode="auto">
          <a:xfrm>
            <a:off x="5258152" y="3076751"/>
            <a:ext cx="3214722" cy="10772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>
              <a:defRPr/>
            </a:pPr>
            <a:r>
              <a:rPr lang="en-US" sz="1400" dirty="0"/>
              <a:t>HL-LHC relies on </a:t>
            </a:r>
            <a:r>
              <a:rPr lang="en-US" sz="1400" u="sng" dirty="0"/>
              <a:t>more powerful final </a:t>
            </a:r>
            <a:r>
              <a:rPr lang="en-US" sz="1400" u="sng" dirty="0" err="1"/>
              <a:t>focussing</a:t>
            </a:r>
            <a:r>
              <a:rPr lang="en-US" sz="1400" u="sng" dirty="0"/>
              <a:t> quadrupoles</a:t>
            </a:r>
            <a:r>
              <a:rPr lang="en-US" sz="1400" dirty="0"/>
              <a:t>, associated recombination dipoles and </a:t>
            </a:r>
            <a:r>
              <a:rPr lang="en-US" sz="1400" u="sng" dirty="0"/>
              <a:t>crab cavities.</a:t>
            </a:r>
            <a:endParaRPr sz="1400" dirty="0"/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</a:rPr>
              <a:t>Local heat loads expected x5 w.r.t LHC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03546A-E6E6-B381-2B30-724F64595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V.Gahier - Subcooling HEX Contract Kick Off Meeting - 06.10.23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30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1304</Words>
  <Application>Microsoft Office PowerPoint</Application>
  <PresentationFormat>On-screen Show (16:9)</PresentationFormat>
  <Paragraphs>281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Symbol</vt:lpstr>
      <vt:lpstr>Wingdings</vt:lpstr>
      <vt:lpstr>Thème Office</vt:lpstr>
      <vt:lpstr>1_Thème Office</vt:lpstr>
      <vt:lpstr>Subcooling HEX Contract Kick Off Meeting Introduction to CERN and High Luminosity project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2023-08-22T09:24:28Z</dcterms:created>
  <dcterms:modified xsi:type="dcterms:W3CDTF">2023-10-05T16:03:15Z</dcterms:modified>
</cp:coreProperties>
</file>