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  <p:sldMasterId id="2147483667" r:id="rId2"/>
  </p:sldMasterIdLst>
  <p:notesMasterIdLst>
    <p:notesMasterId r:id="rId26"/>
  </p:notesMasterIdLst>
  <p:sldIdLst>
    <p:sldId id="294" r:id="rId3"/>
    <p:sldId id="493" r:id="rId4"/>
    <p:sldId id="3974" r:id="rId5"/>
    <p:sldId id="4005" r:id="rId6"/>
    <p:sldId id="4006" r:id="rId7"/>
    <p:sldId id="3993" r:id="rId8"/>
    <p:sldId id="555" r:id="rId9"/>
    <p:sldId id="3984" r:id="rId10"/>
    <p:sldId id="3985" r:id="rId11"/>
    <p:sldId id="3990" r:id="rId12"/>
    <p:sldId id="612" r:id="rId13"/>
    <p:sldId id="613" r:id="rId14"/>
    <p:sldId id="3991" r:id="rId15"/>
    <p:sldId id="588" r:id="rId16"/>
    <p:sldId id="586" r:id="rId17"/>
    <p:sldId id="609" r:id="rId18"/>
    <p:sldId id="583" r:id="rId19"/>
    <p:sldId id="3979" r:id="rId20"/>
    <p:sldId id="300" r:id="rId21"/>
    <p:sldId id="3980" r:id="rId22"/>
    <p:sldId id="307" r:id="rId23"/>
    <p:sldId id="592" r:id="rId24"/>
    <p:sldId id="498" r:id="rId25"/>
  </p:sldIdLst>
  <p:sldSz cx="12192000" cy="6858000"/>
  <p:notesSz cx="6858000" cy="9144000"/>
  <p:defaultTextStyle>
    <a:defPPr marL="0" marR="0" indent="0" algn="l" defTabSz="121917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121917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609585" algn="l" defTabSz="121917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1219170" algn="l" defTabSz="121917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828754" algn="l" defTabSz="121917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2438339" algn="l" defTabSz="121917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3047924" algn="l" defTabSz="121917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3657509" algn="l" defTabSz="121917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4267093" algn="l" defTabSz="121917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4876678" algn="l" defTabSz="121917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A923F16-4AB5-39DE-3B10-42CD4A4171E3}" name="Chamizo Llatas, Maria" initials="CM" userId="S::mchamizo@bnl.gov::e83fc4b5-f6fa-486b-a192-acf1be2182e5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inkenbu" initials="p" lastIdx="1" clrIdx="0">
    <p:extLst>
      <p:ext uri="{19B8F6BF-5375-455C-9EA6-DF929625EA0E}">
        <p15:presenceInfo xmlns:p15="http://schemas.microsoft.com/office/powerpoint/2012/main" userId="pinkenbu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6C514"/>
    <a:srgbClr val="D1131F"/>
    <a:srgbClr val="B3162D"/>
    <a:srgbClr val="E4E90C"/>
    <a:srgbClr val="A35B17"/>
    <a:srgbClr val="0000FF"/>
    <a:srgbClr val="7C97E9"/>
    <a:srgbClr val="0CF7EB"/>
    <a:srgbClr val="FAE303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753" autoAdjust="0"/>
    <p:restoredTop sz="94737"/>
  </p:normalViewPr>
  <p:slideViewPr>
    <p:cSldViewPr snapToGrid="0" snapToObjects="1">
      <p:cViewPr>
        <p:scale>
          <a:sx n="118" d="100"/>
          <a:sy n="118" d="100"/>
        </p:scale>
        <p:origin x="920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microsoft.com/office/2018/10/relationships/authors" Target="author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2" name="Shape 32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533"/>
      </a:spcBef>
      <a:defRPr sz="1600">
        <a:latin typeface="+mn-lt"/>
        <a:ea typeface="+mn-ea"/>
        <a:cs typeface="+mn-cs"/>
        <a:sym typeface="Calibri"/>
      </a:defRPr>
    </a:lvl1pPr>
    <a:lvl2pPr indent="304792" latinLnBrk="0">
      <a:spcBef>
        <a:spcPts val="533"/>
      </a:spcBef>
      <a:defRPr sz="1600">
        <a:latin typeface="+mn-lt"/>
        <a:ea typeface="+mn-ea"/>
        <a:cs typeface="+mn-cs"/>
        <a:sym typeface="Calibri"/>
      </a:defRPr>
    </a:lvl2pPr>
    <a:lvl3pPr indent="609585" latinLnBrk="0">
      <a:spcBef>
        <a:spcPts val="533"/>
      </a:spcBef>
      <a:defRPr sz="1600">
        <a:latin typeface="+mn-lt"/>
        <a:ea typeface="+mn-ea"/>
        <a:cs typeface="+mn-cs"/>
        <a:sym typeface="Calibri"/>
      </a:defRPr>
    </a:lvl3pPr>
    <a:lvl4pPr indent="914377" latinLnBrk="0">
      <a:spcBef>
        <a:spcPts val="533"/>
      </a:spcBef>
      <a:defRPr sz="1600">
        <a:latin typeface="+mn-lt"/>
        <a:ea typeface="+mn-ea"/>
        <a:cs typeface="+mn-cs"/>
        <a:sym typeface="Calibri"/>
      </a:defRPr>
    </a:lvl4pPr>
    <a:lvl5pPr indent="1219170" latinLnBrk="0">
      <a:spcBef>
        <a:spcPts val="533"/>
      </a:spcBef>
      <a:defRPr sz="1600">
        <a:latin typeface="+mn-lt"/>
        <a:ea typeface="+mn-ea"/>
        <a:cs typeface="+mn-cs"/>
        <a:sym typeface="Calibri"/>
      </a:defRPr>
    </a:lvl5pPr>
    <a:lvl6pPr indent="1523962" latinLnBrk="0">
      <a:spcBef>
        <a:spcPts val="533"/>
      </a:spcBef>
      <a:defRPr sz="1600">
        <a:latin typeface="+mn-lt"/>
        <a:ea typeface="+mn-ea"/>
        <a:cs typeface="+mn-cs"/>
        <a:sym typeface="Calibri"/>
      </a:defRPr>
    </a:lvl6pPr>
    <a:lvl7pPr indent="1828754" latinLnBrk="0">
      <a:spcBef>
        <a:spcPts val="533"/>
      </a:spcBef>
      <a:defRPr sz="1600">
        <a:latin typeface="+mn-lt"/>
        <a:ea typeface="+mn-ea"/>
        <a:cs typeface="+mn-cs"/>
        <a:sym typeface="Calibri"/>
      </a:defRPr>
    </a:lvl7pPr>
    <a:lvl8pPr indent="2133547" latinLnBrk="0">
      <a:spcBef>
        <a:spcPts val="533"/>
      </a:spcBef>
      <a:defRPr sz="1600">
        <a:latin typeface="+mn-lt"/>
        <a:ea typeface="+mn-ea"/>
        <a:cs typeface="+mn-cs"/>
        <a:sym typeface="Calibri"/>
      </a:defRPr>
    </a:lvl8pPr>
    <a:lvl9pPr indent="2438339" latinLnBrk="0">
      <a:spcBef>
        <a:spcPts val="533"/>
      </a:spcBef>
      <a:defRPr sz="1600">
        <a:latin typeface="+mn-lt"/>
        <a:ea typeface="+mn-ea"/>
        <a:cs typeface="+mn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30410195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D17AC5-13E9-9023-27A9-3BC79F4389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C380A90-3C1F-75F7-DF14-72F51EF57E1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310343E-EB7D-2FEE-C56D-8A670D20D70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22313188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67EA07-7B21-9E8C-5BC4-4E201B845F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5980AFD-A375-B74A-4BE5-9AC954E1565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6F079ED-B78F-90AC-54D1-2ABEC28ADCE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7199832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4467196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1CE9C5-30CD-C6FE-E7F7-18A8F021D7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17F8B46-ADB0-9499-87A4-ED177522E2C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5F7B006-8F39-A810-2B35-8C32DEE29EA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120745664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3520280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3737C3-2DA1-7EEC-A85D-EC5787ED39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0F2612B-7893-73DF-E845-086644E046F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3B5588C-5029-DC2A-3A3B-207874EDE76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23188732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8727529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DB28B2-1DD8-AE4C-58BC-935EBBD8E7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2013D72-810A-61DB-8098-AF3F75F5E8C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CA87357-32AC-97E7-3913-4EA3DD05BF3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AAAAAK+HelveticaNeue"/>
              </a:rPr>
              <a:t>With the </a:t>
            </a:r>
            <a:r>
              <a:rPr lang="en-US" sz="1800" b="1" i="0" u="none" strike="noStrike" baseline="0" dirty="0">
                <a:solidFill>
                  <a:srgbClr val="FF0000"/>
                </a:solidFill>
                <a:latin typeface="AAAAAI+HelveticaNeue-Bold"/>
              </a:rPr>
              <a:t>target luminosity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AAAAAK+HelveticaNeue"/>
              </a:rPr>
              <a:t>, sPHENIX can measure the modifications in detail 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BA0200-762F-7743-235D-0626989FBA4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EE4750-C25E-47D4-A0E7-3CFF243B647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4557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D9FA2C-890B-B6F0-1E51-3EF133E88F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E994DD8-91F9-BBE5-F2E6-866094F802D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1C461A7-FFFB-B342-CD3D-EA5D899C4A8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b="0" i="0" u="none" strike="noStrike" baseline="0" dirty="0">
                <a:solidFill>
                  <a:srgbClr val="000000"/>
                </a:solidFill>
                <a:latin typeface="AAAAAK+HelveticaNeue"/>
              </a:rPr>
              <a:t>With the </a:t>
            </a:r>
            <a:r>
              <a:rPr lang="en-US" sz="1800" b="1" i="0" u="none" strike="noStrike" baseline="0" dirty="0">
                <a:solidFill>
                  <a:srgbClr val="FF0000"/>
                </a:solidFill>
                <a:latin typeface="AAAAAI+HelveticaNeue-Bold"/>
              </a:rPr>
              <a:t>target luminosity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AAAAAK+HelveticaNeue"/>
              </a:rPr>
              <a:t>, sPHENIX can measure the modifications in detail 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A80E99-1F67-655D-B6FF-783A7C02D72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EE4750-C25E-47D4-A0E7-3CFF243B647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9664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51C361-1411-4023-DFD4-3DFBFBCB6C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0BE686C-5F2E-1486-C664-85F85994BDD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8D3717F-37B4-C5B9-36DD-2324C939002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41838663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18287265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30026947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39295632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93F874FD-73C2-350A-21A9-07A8E8AA3DA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496800" cy="8197751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A59E0D9-AED8-C2C3-E1C8-A714D96A931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73675"/>
            <a:ext cx="3022852" cy="8589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AB15F53-4032-B66D-9EE7-3C2ECBEB9F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2250" y="760262"/>
            <a:ext cx="10887499" cy="1250855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910B3B-5CEF-6D67-9745-7AEEEFF0439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2881273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Christof Roland / MIT</a:t>
            </a:r>
          </a:p>
          <a:p>
            <a:r>
              <a:rPr lang="en-US" dirty="0"/>
              <a:t>For the </a:t>
            </a:r>
            <a:r>
              <a:rPr lang="en-US" dirty="0" err="1"/>
              <a:t>sPhenix</a:t>
            </a:r>
            <a:r>
              <a:rPr lang="en-US" dirty="0"/>
              <a:t> Collaboration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6E5A119-C617-C22D-7DE4-663DEC3B54BD}"/>
              </a:ext>
            </a:extLst>
          </p:cNvPr>
          <p:cNvGrpSpPr/>
          <p:nvPr userDrawn="1"/>
        </p:nvGrpSpPr>
        <p:grpSpPr>
          <a:xfrm>
            <a:off x="9982200" y="5727356"/>
            <a:ext cx="2209800" cy="1143000"/>
            <a:chOff x="9982200" y="-1143000"/>
            <a:chExt cx="2209800" cy="1143000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01AA220-EC8A-A6CE-855E-448EDC9F406A}"/>
                </a:ext>
              </a:extLst>
            </p:cNvPr>
            <p:cNvSpPr txBox="1"/>
            <p:nvPr userDrawn="1"/>
          </p:nvSpPr>
          <p:spPr>
            <a:xfrm>
              <a:off x="9982200" y="-1143000"/>
              <a:ext cx="2209800" cy="1143000"/>
            </a:xfrm>
            <a:prstGeom prst="rect">
              <a:avLst/>
            </a:prstGeom>
            <a:solidFill>
              <a:schemeClr val="bg1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DE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7" name="Picture 6" descr="A blue circle with white text&#10;&#10;Description automatically generated">
              <a:extLst>
                <a:ext uri="{FF2B5EF4-FFF2-40B4-BE49-F238E27FC236}">
                  <a16:creationId xmlns:a16="http://schemas.microsoft.com/office/drawing/2014/main" id="{96A9E0F0-7EAF-ECD1-FDFB-6FBED1D697E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90510" y="-1093572"/>
              <a:ext cx="2014992" cy="104293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6035920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ackup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blue circle with white text&#10;&#10;Description automatically generated">
            <a:extLst>
              <a:ext uri="{FF2B5EF4-FFF2-40B4-BE49-F238E27FC236}">
                <a16:creationId xmlns:a16="http://schemas.microsoft.com/office/drawing/2014/main" id="{EDB83BD8-D881-14C4-53CE-B2F731EB7B9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3265" y="1501899"/>
            <a:ext cx="7688339" cy="4212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8111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Title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43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603250" y="1186481"/>
            <a:ext cx="10985500" cy="46739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412750">
              <a:lnSpc>
                <a:spcPct val="100000"/>
              </a:lnSpc>
              <a:spcBef>
                <a:spcPts val="0"/>
              </a:spcBef>
              <a:buSzTx/>
              <a:buNone/>
              <a:defRPr sz="2750" b="1"/>
            </a:lvl1pPr>
          </a:lstStyle>
          <a:p>
            <a:r>
              <a:t>Slide Subtitle</a:t>
            </a:r>
          </a:p>
        </p:txBody>
      </p:sp>
      <p:sp>
        <p:nvSpPr>
          <p:cNvPr id="44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880058" y="6506161"/>
            <a:ext cx="311943" cy="338554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86637880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1">
            <a:extLst>
              <a:ext uri="{FF2B5EF4-FFF2-40B4-BE49-F238E27FC236}">
                <a16:creationId xmlns:a16="http://schemas.microsoft.com/office/drawing/2014/main" id="{0116C712-569D-B18A-C73E-45635BA56EB8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xfrm>
            <a:off x="11880058" y="6506161"/>
            <a:ext cx="311943" cy="338554"/>
          </a:xfrm>
          <a:ln/>
        </p:spPr>
        <p:txBody>
          <a:bodyPr/>
          <a:lstStyle>
            <a:lvl1pPr>
              <a:defRPr/>
            </a:lvl1pPr>
          </a:lstStyle>
          <a:p>
            <a:fld id="{A791E6A6-596F-6242-ABA0-F97E99E868EE}" type="slidenum">
              <a:rPr lang="en-US" altLang="en-DE"/>
              <a:pPr/>
              <a:t>‹#›</a:t>
            </a:fld>
            <a:endParaRPr lang="en-US" altLang="en-DE"/>
          </a:p>
        </p:txBody>
      </p:sp>
    </p:spTree>
    <p:extLst>
      <p:ext uri="{BB962C8B-B14F-4D97-AF65-F5344CB8AC3E}">
        <p14:creationId xmlns:p14="http://schemas.microsoft.com/office/powerpoint/2010/main" val="24947275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77740F-38A7-A1B7-B1DE-559BDDC722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632FD0-6E30-38AB-D3E2-F2885670AA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3D45B3-9C0C-C609-2F22-ACFF5404CB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2034D6-A8DE-C89A-1EF5-782B54DB62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QM 2025 Frankfurt</a:t>
            </a:r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BED4DC-2C96-4134-5D60-A9D19E87F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41786-6F0A-8740-9A31-C5C3C23C83C4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7685978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24396-4B8E-150D-0D46-1BF4C8D73F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26A906-44D2-EBA5-C3F4-B0B72E85E0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927430-6DC9-6D0C-0C6A-79B8ED555F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650BDF7-C4F1-5F35-99C4-7D6E495D9B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A275EA-237E-8F5D-2730-B6756E4D78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QM 2025 Frankfurt</a:t>
            </a:r>
            <a:endParaRPr lang="en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EC1D7E8-E643-FAA2-2E06-9A0070EB6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41786-6F0A-8740-9A31-C5C3C23C83C4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219453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E3565-61FB-09E1-B215-C274D8BF82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94DEE0-64D5-AB90-D6B0-368EE2F2FD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4A4C08-CF41-8182-A7E2-203252C87B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6827DAB-F49E-CA28-8346-7654DC08E3F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12DA762-3B12-57E5-4F88-DCD243099B2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BB0530A-B344-9B84-D1E2-98CC9189D8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82CA0D1-4268-787D-D783-520EF3BDD9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QM 2025 Frankfurt</a:t>
            </a:r>
            <a:endParaRPr lang="en-D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8AAF3C0-2B78-AE29-D58B-D6F9057271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41786-6F0A-8740-9A31-C5C3C23C83C4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9441331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7B8A4B-E48C-9CE7-C3D7-0675A6542E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D106869-9484-EA9F-FCC1-E7E0A492E9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C8D847-62AE-3154-B22A-D91DCB1362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QM 2025 Frankfurt</a:t>
            </a:r>
            <a:endParaRPr lang="en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44D621-BAC6-58AF-275A-AAD45C2718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41786-6F0A-8740-9A31-C5C3C23C83C4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702745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BD030F5-FF7F-D2A8-2576-534FB99E0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9498EA2-E950-9170-D1CC-4AFFD8FDF6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QM 2025 Frankfurt</a:t>
            </a:r>
            <a:endParaRPr lang="en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BD4EF6-2BA2-3200-9152-EEE9D049DA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41786-6F0A-8740-9A31-C5C3C23C83C4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0990745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850A4C-F229-2BD0-DB6D-6E2A644606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F98D4C-CB23-69B8-EF48-35AE60DF04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92A493-8D3B-26A9-AB93-2F661B2C5C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F442AF-FDDE-B794-BBA1-7C93218029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252A17-9CBB-286D-6016-A80E29B24E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QM 2025 Frankfurt</a:t>
            </a:r>
            <a:endParaRPr lang="en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8B1C8A-24A0-A21A-5F0D-B54F24013E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41786-6F0A-8740-9A31-C5C3C23C83C4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84877681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708766-4D32-0F38-90ED-27D50963F1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26E17F8-11E7-7E73-B3F4-0E766C67CBB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91CD70E-FBA1-363F-5ECE-AFD5FFA2D9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F1D03E-F7A5-E028-0A2F-C8B93998EB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323A61-106E-0204-6565-B52E4802D1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QM 2025 Frankfurt</a:t>
            </a:r>
            <a:endParaRPr lang="en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1B94A9-88A9-F468-17EC-63513D9E36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41786-6F0A-8740-9A31-C5C3C23C83C4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206265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E35F45-34B6-1404-734F-BBD65C541DD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37595" y="6356350"/>
            <a:ext cx="27432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endParaRPr lang="en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E4C1A4-2EFF-7C08-1DDA-9A890B04B2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948435" y="6356350"/>
            <a:ext cx="2898241" cy="365125"/>
          </a:xfrm>
        </p:spPr>
        <p:txBody>
          <a:bodyPr/>
          <a:lstStyle>
            <a:lvl1pPr algn="r">
              <a:defRPr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r>
              <a:rPr lang="en-GB"/>
              <a:t>QM 2025 Frankfurt</a:t>
            </a:r>
            <a:endParaRPr lang="en-D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54B0F5-4825-2F29-20E8-034D1A7EA2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21782" y="6356350"/>
            <a:ext cx="2743200" cy="365125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fld id="{41941786-6F0A-8740-9A31-C5C3C23C83C4}" type="slidenum">
              <a:rPr lang="en-DE" smtClean="0"/>
              <a:pPr/>
              <a:t>‹#›</a:t>
            </a:fld>
            <a:endParaRPr lang="en-DE"/>
          </a:p>
        </p:txBody>
      </p:sp>
      <p:pic>
        <p:nvPicPr>
          <p:cNvPr id="7" name="Picture 2" descr="Picture 2">
            <a:extLst>
              <a:ext uri="{FF2B5EF4-FFF2-40B4-BE49-F238E27FC236}">
                <a16:creationId xmlns:a16="http://schemas.microsoft.com/office/drawing/2014/main" id="{9812DD1C-27E8-D416-3648-6F67F7F017B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68000" y="3"/>
            <a:ext cx="1431445" cy="711500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Title Text">
            <a:extLst>
              <a:ext uri="{FF2B5EF4-FFF2-40B4-BE49-F238E27FC236}">
                <a16:creationId xmlns:a16="http://schemas.microsoft.com/office/drawing/2014/main" id="{19F1025B-4317-FA0A-5DA5-C16BB872C58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09600" y="33337"/>
            <a:ext cx="10972800" cy="728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Autofit/>
          </a:bodyPr>
          <a:lstStyle>
            <a:lvl1pPr>
              <a:defRPr sz="480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r>
              <a:rPr dirty="0"/>
              <a:t>Title Text</a:t>
            </a:r>
          </a:p>
        </p:txBody>
      </p:sp>
      <p:sp>
        <p:nvSpPr>
          <p:cNvPr id="9" name="Straight Connector 7">
            <a:extLst>
              <a:ext uri="{FF2B5EF4-FFF2-40B4-BE49-F238E27FC236}">
                <a16:creationId xmlns:a16="http://schemas.microsoft.com/office/drawing/2014/main" id="{86FA1505-1F9E-9243-F295-90E445E317F0}"/>
              </a:ext>
            </a:extLst>
          </p:cNvPr>
          <p:cNvSpPr/>
          <p:nvPr userDrawn="1"/>
        </p:nvSpPr>
        <p:spPr>
          <a:xfrm>
            <a:off x="507999" y="787400"/>
            <a:ext cx="11166765" cy="0"/>
          </a:xfrm>
          <a:prstGeom prst="line">
            <a:avLst/>
          </a:prstGeom>
          <a:ln w="28575">
            <a:solidFill>
              <a:srgbClr val="2089D7"/>
            </a:solidFill>
          </a:ln>
        </p:spPr>
        <p:txBody>
          <a:bodyPr lIns="60959" rIns="60959"/>
          <a:lstStyle/>
          <a:p>
            <a:endParaRPr sz="3200"/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CCA9F00A-0108-6B62-3D1B-C5F5E04CF9D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02366" y="1152939"/>
            <a:ext cx="10787269" cy="508883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E2171C7-7AC5-6B70-CB43-B4B99AE26B6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62296"/>
            <a:ext cx="1303283" cy="37033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2AE2EF0-F881-819E-2543-901CFE2E46B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3023" y="6265213"/>
            <a:ext cx="1235403" cy="548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986258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A99DDE-F60A-EDBE-C424-760EB10A7D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81EAD83-14B6-F3BE-560C-529753C936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673A13-6FF5-20E3-586E-4DB4A123EF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82A689-8121-DD7E-CD5F-4B719873B5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QM 2025 Frankfurt</a:t>
            </a:r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819BFC-AC2B-3B17-65AD-E0F6D168D0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41786-6F0A-8740-9A31-C5C3C23C83C4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7734983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0EC7244-6F46-A593-F88D-3A8B775030B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49DA00B-58E8-0F4A-A94A-1E3DFFB7D1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72940B-CF9F-D6DA-E470-7BE8B4D591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FD355D-2221-5A18-244D-AA7407CCB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QM 2025 Frankfurt</a:t>
            </a:r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9F87D3-1ABE-402E-7DA9-734752C67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41786-6F0A-8740-9A31-C5C3C23C83C4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947647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AEA4CDA4-B8FF-43CA-BA51-83A3CF7B06E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02366" y="1152939"/>
            <a:ext cx="10787269" cy="508883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83F1A8A6-7710-EB38-91C4-EFCA99D0EFC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37595" y="6356350"/>
            <a:ext cx="27432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endParaRPr lang="en-DE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3D82F994-42DF-8F39-8343-F1612ECFE3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948435" y="6356350"/>
            <a:ext cx="2898241" cy="365125"/>
          </a:xfrm>
        </p:spPr>
        <p:txBody>
          <a:bodyPr/>
          <a:lstStyle>
            <a:lvl1pPr algn="r">
              <a:defRPr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r>
              <a:rPr lang="en-GB"/>
              <a:t>QM 2025 Frankfurt</a:t>
            </a:r>
            <a:endParaRPr lang="en-DE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8ABEA375-4BB1-4D91-5BA3-A90D93F832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721782" y="6356350"/>
            <a:ext cx="2743200" cy="365125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fld id="{41941786-6F0A-8740-9A31-C5C3C23C83C4}" type="slidenum">
              <a:rPr lang="en-DE" smtClean="0"/>
              <a:pPr/>
              <a:t>‹#›</a:t>
            </a:fld>
            <a:endParaRPr lang="en-DE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0B90C1C-7762-958B-C3FD-E20FA77E971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62296"/>
            <a:ext cx="1303283" cy="37033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522BCE4-33F6-0513-2F47-20FB3527DF6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3023" y="6265213"/>
            <a:ext cx="1235403" cy="548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579719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0929B6-3907-1937-79B7-574498CF03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339D416-6644-F714-3FFE-D4F3780F5C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A97664-C996-6C75-BEFF-5E7CA4F6C6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829FBF-1126-D23B-2448-97A3EBC06C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QM 2025 Frankfurt</a:t>
            </a:r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A6EC8A-9CF2-E2FB-0CF6-ADF4EDCD7B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41786-6F0A-8740-9A31-C5C3C23C83C4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619539894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E55EDC-E200-014B-CB39-143FED2EAC0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DE" dirty="0"/>
              <a:t>Empty</a:t>
            </a:r>
          </a:p>
        </p:txBody>
      </p:sp>
    </p:spTree>
    <p:extLst>
      <p:ext uri="{BB962C8B-B14F-4D97-AF65-F5344CB8AC3E}">
        <p14:creationId xmlns:p14="http://schemas.microsoft.com/office/powerpoint/2010/main" val="215464595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al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7821AECA-FE12-ADAC-ED50-025F105411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250" y="1333500"/>
            <a:ext cx="5962650" cy="4991100"/>
          </a:xfrm>
        </p:spPr>
        <p:txBody>
          <a:bodyPr lIns="45720" rIns="4572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620660CD-642F-535D-1A69-FB37B7EE7A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250" y="95250"/>
            <a:ext cx="12011025" cy="1143000"/>
          </a:xfrm>
        </p:spPr>
        <p:txBody>
          <a:bodyPr lIns="45720" rIns="45720" anchor="ctr" anchorCtr="0">
            <a:noAutofit/>
          </a:bodyPr>
          <a:lstStyle>
            <a:lvl1pPr>
              <a:defRPr sz="48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21" name="Picture 20" descr="A blue circle with white text&#10;&#10;Description automatically generated">
            <a:extLst>
              <a:ext uri="{FF2B5EF4-FFF2-40B4-BE49-F238E27FC236}">
                <a16:creationId xmlns:a16="http://schemas.microsoft.com/office/drawing/2014/main" id="{C4D8A081-B75A-400A-F798-AEA6848B87C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7425" y="95250"/>
            <a:ext cx="2238375" cy="1158554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BC2F22C7-E2AF-60DE-8FED-AD765DDC968E}"/>
              </a:ext>
            </a:extLst>
          </p:cNvPr>
          <p:cNvSpPr txBox="1"/>
          <p:nvPr userDrawn="1"/>
        </p:nvSpPr>
        <p:spPr>
          <a:xfrm>
            <a:off x="6143625" y="6400800"/>
            <a:ext cx="2933700" cy="371475"/>
          </a:xfrm>
          <a:prstGeom prst="rect">
            <a:avLst/>
          </a:prstGeom>
          <a:noFill/>
        </p:spPr>
        <p:txBody>
          <a:bodyPr wrap="square" lIns="45720" rIns="45720" rtlCol="0" anchor="ctr" anchorCtr="0">
            <a:noAutofit/>
          </a:bodyPr>
          <a:lstStyle/>
          <a:p>
            <a:pPr algn="ctr"/>
            <a:r>
              <a:rPr lang="en-US" sz="1600" dirty="0">
                <a:solidFill>
                  <a:srgbClr val="1F89D7"/>
                </a:solidFill>
              </a:rPr>
              <a:t>T. Mengel</a:t>
            </a:r>
          </a:p>
        </p:txBody>
      </p:sp>
      <p:sp>
        <p:nvSpPr>
          <p:cNvPr id="23" name="Date Placeholder 22">
            <a:extLst>
              <a:ext uri="{FF2B5EF4-FFF2-40B4-BE49-F238E27FC236}">
                <a16:creationId xmlns:a16="http://schemas.microsoft.com/office/drawing/2014/main" id="{5A33618E-1E8D-2E9D-85C0-E7E4F5B459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4" name="Footer Placeholder 23">
            <a:extLst>
              <a:ext uri="{FF2B5EF4-FFF2-40B4-BE49-F238E27FC236}">
                <a16:creationId xmlns:a16="http://schemas.microsoft.com/office/drawing/2014/main" id="{1C49DE96-112A-2999-DE59-BC516C6E1F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QM 2025 Frankfurt</a:t>
            </a:r>
            <a:endParaRPr lang="en-US" dirty="0"/>
          </a:p>
        </p:txBody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69B970B2-B6EB-767E-19E8-D7607F212E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AAB56-72A9-4F7E-B1BA-D2CA1742E17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46392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sPHENIX Detector"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627C0166-D0ED-EE89-48DD-ED1647983BF7}"/>
              </a:ext>
            </a:extLst>
          </p:cNvPr>
          <p:cNvSpPr/>
          <p:nvPr userDrawn="1"/>
        </p:nvSpPr>
        <p:spPr>
          <a:xfrm>
            <a:off x="737179" y="2083181"/>
            <a:ext cx="910053" cy="326572"/>
          </a:xfrm>
          <a:prstGeom prst="roundRect">
            <a:avLst/>
          </a:prstGeom>
          <a:solidFill>
            <a:srgbClr val="686808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sEPD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1176480B-D7FD-F981-A4C6-E82A6BAB3F76}"/>
              </a:ext>
            </a:extLst>
          </p:cNvPr>
          <p:cNvCxnSpPr>
            <a:cxnSpLocks/>
            <a:stCxn id="7" idx="1"/>
          </p:cNvCxnSpPr>
          <p:nvPr userDrawn="1"/>
        </p:nvCxnSpPr>
        <p:spPr>
          <a:xfrm flipH="1">
            <a:off x="9077325" y="4048417"/>
            <a:ext cx="1115314" cy="141920"/>
          </a:xfrm>
          <a:prstGeom prst="straightConnector1">
            <a:avLst/>
          </a:prstGeom>
          <a:ln w="38100">
            <a:solidFill>
              <a:srgbClr val="610D0B"/>
            </a:solidFill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D080DD2D-6634-AB4D-D7E6-1C8356BAAC82}"/>
              </a:ext>
            </a:extLst>
          </p:cNvPr>
          <p:cNvSpPr/>
          <p:nvPr userDrawn="1"/>
        </p:nvSpPr>
        <p:spPr>
          <a:xfrm>
            <a:off x="10192639" y="3885131"/>
            <a:ext cx="1285698" cy="326572"/>
          </a:xfrm>
          <a:prstGeom prst="roundRect">
            <a:avLst/>
          </a:prstGeom>
          <a:solidFill>
            <a:srgbClr val="610D0B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MBD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6DF999F-BDF7-2ECE-8816-0ABD8C3537A4}"/>
              </a:ext>
            </a:extLst>
          </p:cNvPr>
          <p:cNvCxnSpPr>
            <a:cxnSpLocks/>
            <a:stCxn id="5" idx="3"/>
          </p:cNvCxnSpPr>
          <p:nvPr userDrawn="1"/>
        </p:nvCxnSpPr>
        <p:spPr>
          <a:xfrm>
            <a:off x="1647232" y="2246467"/>
            <a:ext cx="1181693" cy="315536"/>
          </a:xfrm>
          <a:prstGeom prst="line">
            <a:avLst/>
          </a:prstGeom>
          <a:ln w="38100">
            <a:solidFill>
              <a:srgbClr val="7B7918"/>
            </a:solidFill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488735E8-8F36-A28C-AED1-FEA2F5DACCFE}"/>
              </a:ext>
            </a:extLst>
          </p:cNvPr>
          <p:cNvSpPr/>
          <p:nvPr userDrawn="1"/>
        </p:nvSpPr>
        <p:spPr>
          <a:xfrm>
            <a:off x="713663" y="3654271"/>
            <a:ext cx="910053" cy="326572"/>
          </a:xfrm>
          <a:prstGeom prst="roundRect">
            <a:avLst/>
          </a:prstGeom>
          <a:solidFill>
            <a:srgbClr val="B0618B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TPC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37CF3CA-BA87-04F4-70BD-9B7A2DB84FB1}"/>
              </a:ext>
            </a:extLst>
          </p:cNvPr>
          <p:cNvCxnSpPr>
            <a:cxnSpLocks/>
            <a:stCxn id="11" idx="3"/>
          </p:cNvCxnSpPr>
          <p:nvPr userDrawn="1"/>
        </p:nvCxnSpPr>
        <p:spPr>
          <a:xfrm>
            <a:off x="1623716" y="2925835"/>
            <a:ext cx="2681584" cy="0"/>
          </a:xfrm>
          <a:prstGeom prst="straightConnector1">
            <a:avLst/>
          </a:prstGeom>
          <a:ln w="38100">
            <a:solidFill>
              <a:srgbClr val="097409"/>
            </a:solidFill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A1A312F-C9EE-8B7C-567A-D03EDB178B4F}"/>
              </a:ext>
            </a:extLst>
          </p:cNvPr>
          <p:cNvSpPr/>
          <p:nvPr userDrawn="1"/>
        </p:nvSpPr>
        <p:spPr>
          <a:xfrm>
            <a:off x="615808" y="2762549"/>
            <a:ext cx="1007908" cy="326572"/>
          </a:xfrm>
          <a:prstGeom prst="roundRect">
            <a:avLst/>
          </a:prstGeom>
          <a:solidFill>
            <a:srgbClr val="09740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MVTX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CF94AB1-76F6-1FEE-7AF0-E3A5682C1BE2}"/>
              </a:ext>
            </a:extLst>
          </p:cNvPr>
          <p:cNvCxnSpPr>
            <a:cxnSpLocks/>
            <a:stCxn id="9" idx="3"/>
          </p:cNvCxnSpPr>
          <p:nvPr userDrawn="1"/>
        </p:nvCxnSpPr>
        <p:spPr>
          <a:xfrm flipV="1">
            <a:off x="1623716" y="3308024"/>
            <a:ext cx="2947567" cy="509533"/>
          </a:xfrm>
          <a:prstGeom prst="line">
            <a:avLst/>
          </a:prstGeom>
          <a:ln w="38100">
            <a:solidFill>
              <a:srgbClr val="B0618B"/>
            </a:solidFill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26317F0-7AE1-E891-5A57-057E7B33A282}"/>
              </a:ext>
            </a:extLst>
          </p:cNvPr>
          <p:cNvCxnSpPr>
            <a:cxnSpLocks/>
            <a:stCxn id="14" idx="1"/>
          </p:cNvCxnSpPr>
          <p:nvPr userDrawn="1"/>
        </p:nvCxnSpPr>
        <p:spPr>
          <a:xfrm flipH="1" flipV="1">
            <a:off x="9342783" y="3155175"/>
            <a:ext cx="859403" cy="59553"/>
          </a:xfrm>
          <a:prstGeom prst="straightConnector1">
            <a:avLst/>
          </a:prstGeom>
          <a:ln w="38100">
            <a:solidFill>
              <a:srgbClr val="337481"/>
            </a:solidFill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45D6D805-D1CD-33D1-D2B5-04CB879B8C92}"/>
              </a:ext>
            </a:extLst>
          </p:cNvPr>
          <p:cNvSpPr/>
          <p:nvPr userDrawn="1"/>
        </p:nvSpPr>
        <p:spPr>
          <a:xfrm>
            <a:off x="10202186" y="3051442"/>
            <a:ext cx="1285698" cy="326572"/>
          </a:xfrm>
          <a:prstGeom prst="roundRect">
            <a:avLst/>
          </a:prstGeom>
          <a:solidFill>
            <a:srgbClr val="33748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iHCAL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32BBB87-3DF3-A62D-B44F-35E49D3C1862}"/>
              </a:ext>
            </a:extLst>
          </p:cNvPr>
          <p:cNvCxnSpPr>
            <a:cxnSpLocks/>
            <a:stCxn id="16" idx="3"/>
          </p:cNvCxnSpPr>
          <p:nvPr userDrawn="1"/>
        </p:nvCxnSpPr>
        <p:spPr>
          <a:xfrm flipV="1">
            <a:off x="1795498" y="1106402"/>
            <a:ext cx="1938302" cy="545474"/>
          </a:xfrm>
          <a:prstGeom prst="straightConnector1">
            <a:avLst/>
          </a:prstGeom>
          <a:ln w="38100">
            <a:solidFill>
              <a:srgbClr val="6C2E1B"/>
            </a:solidFill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CE737FF8-E8E5-054C-FC00-C6D54F729C1F}"/>
              </a:ext>
            </a:extLst>
          </p:cNvPr>
          <p:cNvSpPr/>
          <p:nvPr userDrawn="1"/>
        </p:nvSpPr>
        <p:spPr>
          <a:xfrm>
            <a:off x="452438" y="1488590"/>
            <a:ext cx="1343060" cy="326572"/>
          </a:xfrm>
          <a:prstGeom prst="roundRect">
            <a:avLst/>
          </a:prstGeom>
          <a:solidFill>
            <a:srgbClr val="6C2E1B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MAGNET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323C165A-D3AA-9C02-7C43-B97627AA5F27}"/>
              </a:ext>
            </a:extLst>
          </p:cNvPr>
          <p:cNvCxnSpPr>
            <a:cxnSpLocks/>
            <a:stCxn id="23" idx="1"/>
          </p:cNvCxnSpPr>
          <p:nvPr userDrawn="1"/>
        </p:nvCxnSpPr>
        <p:spPr>
          <a:xfrm flipH="1" flipV="1">
            <a:off x="8364772" y="1022350"/>
            <a:ext cx="1829497" cy="694108"/>
          </a:xfrm>
          <a:prstGeom prst="straightConnector1">
            <a:avLst/>
          </a:prstGeom>
          <a:ln w="38100">
            <a:solidFill>
              <a:srgbClr val="202325"/>
            </a:solidFill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CEBD3BBA-ABF9-20CE-4BE5-0DDE005477F8}"/>
              </a:ext>
            </a:extLst>
          </p:cNvPr>
          <p:cNvSpPr/>
          <p:nvPr userDrawn="1"/>
        </p:nvSpPr>
        <p:spPr>
          <a:xfrm>
            <a:off x="10194269" y="1553172"/>
            <a:ext cx="1285698" cy="326572"/>
          </a:xfrm>
          <a:prstGeom prst="roundRect">
            <a:avLst/>
          </a:prstGeom>
          <a:solidFill>
            <a:srgbClr val="20232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oHCAL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FD352954-96AC-A1F8-3A75-21EFAF1BB9EC}"/>
              </a:ext>
            </a:extLst>
          </p:cNvPr>
          <p:cNvSpPr/>
          <p:nvPr userDrawn="1"/>
        </p:nvSpPr>
        <p:spPr>
          <a:xfrm>
            <a:off x="10383693" y="4824399"/>
            <a:ext cx="918003" cy="326572"/>
          </a:xfrm>
          <a:prstGeom prst="roundRect">
            <a:avLst/>
          </a:prstGeom>
          <a:solidFill>
            <a:srgbClr val="BEB92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INTT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9B155EAE-2821-F293-E489-58A5704D7FE2}"/>
              </a:ext>
            </a:extLst>
          </p:cNvPr>
          <p:cNvCxnSpPr>
            <a:cxnSpLocks/>
            <a:stCxn id="24" idx="1"/>
          </p:cNvCxnSpPr>
          <p:nvPr userDrawn="1"/>
        </p:nvCxnSpPr>
        <p:spPr>
          <a:xfrm flipH="1" flipV="1">
            <a:off x="7323151" y="3972677"/>
            <a:ext cx="3060542" cy="1015008"/>
          </a:xfrm>
          <a:prstGeom prst="line">
            <a:avLst/>
          </a:prstGeom>
          <a:ln w="38100">
            <a:solidFill>
              <a:srgbClr val="BEB924"/>
            </a:solidFill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E426A8FD-00A4-3015-04DA-4F09DE557134}"/>
              </a:ext>
            </a:extLst>
          </p:cNvPr>
          <p:cNvCxnSpPr>
            <a:cxnSpLocks/>
            <a:stCxn id="27" idx="1"/>
          </p:cNvCxnSpPr>
          <p:nvPr userDrawn="1"/>
        </p:nvCxnSpPr>
        <p:spPr>
          <a:xfrm flipH="1">
            <a:off x="7620718" y="2480437"/>
            <a:ext cx="2571572" cy="0"/>
          </a:xfrm>
          <a:prstGeom prst="straightConnector1">
            <a:avLst/>
          </a:prstGeom>
          <a:ln w="38100">
            <a:solidFill>
              <a:srgbClr val="3472B7"/>
            </a:solidFill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3CD21965-039F-018D-88C1-19F2A0EACAFD}"/>
              </a:ext>
            </a:extLst>
          </p:cNvPr>
          <p:cNvSpPr/>
          <p:nvPr userDrawn="1"/>
        </p:nvSpPr>
        <p:spPr>
          <a:xfrm>
            <a:off x="10192290" y="2317151"/>
            <a:ext cx="1285698" cy="326572"/>
          </a:xfrm>
          <a:prstGeom prst="roundRect">
            <a:avLst/>
          </a:prstGeom>
          <a:solidFill>
            <a:srgbClr val="3472B7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EMCAL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97D1B33D-8202-8B62-96AB-06E946599630}"/>
              </a:ext>
            </a:extLst>
          </p:cNvPr>
          <p:cNvCxnSpPr>
            <a:cxnSpLocks/>
            <a:stCxn id="29" idx="1"/>
          </p:cNvCxnSpPr>
          <p:nvPr userDrawn="1"/>
        </p:nvCxnSpPr>
        <p:spPr>
          <a:xfrm flipH="1" flipV="1">
            <a:off x="7871791" y="4910310"/>
            <a:ext cx="2248030" cy="859418"/>
          </a:xfrm>
          <a:prstGeom prst="straightConnector1">
            <a:avLst/>
          </a:prstGeom>
          <a:ln w="38100">
            <a:solidFill>
              <a:srgbClr val="610D0B"/>
            </a:solidFill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FECBFC74-DEEA-A3CF-A6E6-0C836FB61C16}"/>
              </a:ext>
            </a:extLst>
          </p:cNvPr>
          <p:cNvSpPr/>
          <p:nvPr userDrawn="1"/>
        </p:nvSpPr>
        <p:spPr>
          <a:xfrm>
            <a:off x="10119821" y="5606442"/>
            <a:ext cx="1285698" cy="326572"/>
          </a:xfrm>
          <a:prstGeom prst="roundRect">
            <a:avLst/>
          </a:prstGeom>
          <a:solidFill>
            <a:srgbClr val="610D0B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TPOT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45CF699-BA2D-BFFE-24B3-58A953D1DC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" y="4692650"/>
            <a:ext cx="12011025" cy="1143000"/>
          </a:xfrm>
          <a:noFill/>
        </p:spPr>
        <p:txBody>
          <a:bodyPr lIns="45720" rIns="45720" anchor="ctr" anchorCtr="0">
            <a:noAutofit/>
          </a:bodyPr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0" name="Picture 39" descr="A blue circle with white text&#10;&#10;Description automatically generated">
            <a:extLst>
              <a:ext uri="{FF2B5EF4-FFF2-40B4-BE49-F238E27FC236}">
                <a16:creationId xmlns:a16="http://schemas.microsoft.com/office/drawing/2014/main" id="{62F23AF8-B5E2-FDD5-18FF-FC7E18C5124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903" y="12375"/>
            <a:ext cx="2238375" cy="1158554"/>
          </a:xfrm>
          <a:prstGeom prst="rect">
            <a:avLst/>
          </a:prstGeom>
          <a:noFill/>
        </p:spPr>
      </p:pic>
      <p:sp>
        <p:nvSpPr>
          <p:cNvPr id="43" name="Date Placeholder 42">
            <a:extLst>
              <a:ext uri="{FF2B5EF4-FFF2-40B4-BE49-F238E27FC236}">
                <a16:creationId xmlns:a16="http://schemas.microsoft.com/office/drawing/2014/main" id="{EA54D327-15DF-3B01-B177-C64D6D12EE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4" name="Footer Placeholder 43">
            <a:extLst>
              <a:ext uri="{FF2B5EF4-FFF2-40B4-BE49-F238E27FC236}">
                <a16:creationId xmlns:a16="http://schemas.microsoft.com/office/drawing/2014/main" id="{5FD335F6-F90C-0751-3E23-A287D0E205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QM 2025 Frankfurt</a:t>
            </a:r>
            <a:endParaRPr lang="en-US" dirty="0"/>
          </a:p>
        </p:txBody>
      </p:sp>
      <p:sp>
        <p:nvSpPr>
          <p:cNvPr id="45" name="Slide Number Placeholder 44">
            <a:extLst>
              <a:ext uri="{FF2B5EF4-FFF2-40B4-BE49-F238E27FC236}">
                <a16:creationId xmlns:a16="http://schemas.microsoft.com/office/drawing/2014/main" id="{43556055-525E-DC89-90DE-F93ABD22EE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95806" y="6400800"/>
            <a:ext cx="2933700" cy="37147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6AAAB56-72A9-4F7E-B1BA-D2CA1742E17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95041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l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142475E2-79E3-C36A-70D6-67C35E6D8C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250" y="95250"/>
            <a:ext cx="12011025" cy="1143000"/>
          </a:xfrm>
        </p:spPr>
        <p:txBody>
          <a:bodyPr lIns="45720" rIns="45720" anchor="ctr" anchorCtr="0">
            <a:noAutofit/>
          </a:bodyPr>
          <a:lstStyle>
            <a:lvl1pPr>
              <a:defRPr sz="48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3EB1CBA1-F588-785C-24F0-7DAD4531C5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250" y="1333500"/>
            <a:ext cx="12011025" cy="4991100"/>
          </a:xfrm>
        </p:spPr>
        <p:txBody>
          <a:bodyPr lIns="45720" rIns="4572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4" name="Picture 13" descr="A blue circle with white text&#10;&#10;Description automatically generated">
            <a:extLst>
              <a:ext uri="{FF2B5EF4-FFF2-40B4-BE49-F238E27FC236}">
                <a16:creationId xmlns:a16="http://schemas.microsoft.com/office/drawing/2014/main" id="{065B2AAE-7EF6-98FC-CB91-F2538D0D625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7425" y="95250"/>
            <a:ext cx="2238375" cy="115855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97B5A12-D768-6A4E-D109-F9425C5CEA62}"/>
              </a:ext>
            </a:extLst>
          </p:cNvPr>
          <p:cNvSpPr txBox="1"/>
          <p:nvPr userDrawn="1"/>
        </p:nvSpPr>
        <p:spPr>
          <a:xfrm>
            <a:off x="6143625" y="6400800"/>
            <a:ext cx="2933700" cy="371475"/>
          </a:xfrm>
          <a:prstGeom prst="rect">
            <a:avLst/>
          </a:prstGeom>
          <a:noFill/>
        </p:spPr>
        <p:txBody>
          <a:bodyPr wrap="square" lIns="45720" rIns="45720" rtlCol="0" anchor="ctr" anchorCtr="0">
            <a:noAutofit/>
          </a:bodyPr>
          <a:lstStyle/>
          <a:p>
            <a:pPr algn="ctr"/>
            <a:r>
              <a:rPr lang="en-US" sz="1600" dirty="0">
                <a:solidFill>
                  <a:srgbClr val="1F89D7"/>
                </a:solidFill>
              </a:rPr>
              <a:t>T. Mengel</a:t>
            </a:r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0C604614-3952-8B13-C215-7E82147C42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11ABA45D-379A-7CF6-29CB-8FFF09DAAD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QM 2025 Frankfurt</a:t>
            </a:r>
            <a:endParaRPr lang="en-US" dirty="0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9487E483-88F7-C31C-3C72-B3799C1B5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AAB56-72A9-4F7E-B1BA-D2CA1742E17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78382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03158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847999" y="6506161"/>
            <a:ext cx="344002" cy="338554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6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4" name="Title Text"/>
          <p:cNvSpPr txBox="1">
            <a:spLocks noGrp="1"/>
          </p:cNvSpPr>
          <p:nvPr>
            <p:ph type="title"/>
          </p:nvPr>
        </p:nvSpPr>
        <p:spPr>
          <a:xfrm>
            <a:off x="609600" y="33337"/>
            <a:ext cx="10972800" cy="728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r>
              <a:rPr dirty="0"/>
              <a:t>Title Text</a:t>
            </a:r>
          </a:p>
        </p:txBody>
      </p:sp>
      <p:sp>
        <p:nvSpPr>
          <p:cNvPr id="6" name="Body Level One…"/>
          <p:cNvSpPr txBox="1">
            <a:spLocks noGrp="1"/>
          </p:cNvSpPr>
          <p:nvPr>
            <p:ph type="body" idx="1"/>
          </p:nvPr>
        </p:nvSpPr>
        <p:spPr>
          <a:xfrm>
            <a:off x="711201" y="1092200"/>
            <a:ext cx="10768543" cy="4978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lang="en-US" dirty="0"/>
              <a:t>Body Level Five</a:t>
            </a:r>
            <a:endParaRPr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9B9BAF2-1EC1-44F7-885A-CB2AE61CDAD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287" y="6494579"/>
            <a:ext cx="27432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11B3C63-012D-4895-A99D-0BB7DC415A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/>
                </a:solidFill>
              </a:defRPr>
            </a:lvl1pPr>
          </a:lstStyle>
          <a:p>
            <a:r>
              <a:rPr lang="en-US"/>
              <a:t>QM 2025 Frankfurt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9" r:id="rId2"/>
    <p:sldLayoutId id="2147483664" r:id="rId3"/>
    <p:sldLayoutId id="2147483668" r:id="rId4"/>
    <p:sldLayoutId id="2147483665" r:id="rId5"/>
    <p:sldLayoutId id="2147483680" r:id="rId6"/>
    <p:sldLayoutId id="2147483681" r:id="rId7"/>
    <p:sldLayoutId id="2147483683" r:id="rId8"/>
    <p:sldLayoutId id="2147483684" r:id="rId9"/>
    <p:sldLayoutId id="2147483685" r:id="rId10"/>
    <p:sldLayoutId id="2147483686" r:id="rId11"/>
    <p:sldLayoutId id="2147483687" r:id="rId12"/>
  </p:sldLayoutIdLst>
  <p:transition spd="med"/>
  <p:hf hdr="0" dt="0"/>
  <p:txStyles>
    <p:titleStyle>
      <a:lvl1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0" marR="0" indent="609585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0" marR="0" indent="121917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0" marR="0" indent="1828754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0" marR="0" indent="2438339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titleStyle>
    <p:bodyStyle>
      <a:lvl1pPr marL="365751" marR="0" indent="-365751" algn="l" defTabSz="1219170" rtl="0" latinLnBrk="0">
        <a:lnSpc>
          <a:spcPct val="100000"/>
        </a:lnSpc>
        <a:spcBef>
          <a:spcPts val="667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804652" marR="0" indent="-438901" algn="l" defTabSz="1219170" rtl="0" latinLnBrk="0">
        <a:lnSpc>
          <a:spcPct val="100000"/>
        </a:lnSpc>
        <a:spcBef>
          <a:spcPts val="667"/>
        </a:spcBef>
        <a:spcAft>
          <a:spcPts val="0"/>
        </a:spcAft>
        <a:buClrTx/>
        <a:buSzPct val="100000"/>
        <a:buFont typeface="Arial"/>
        <a:buChar char="–"/>
        <a:tabLst/>
        <a:defRPr sz="2933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219170" marR="0" indent="-487666" algn="l" defTabSz="1219170" rtl="0" latinLnBrk="0">
        <a:lnSpc>
          <a:spcPct val="100000"/>
        </a:lnSpc>
        <a:spcBef>
          <a:spcPts val="667"/>
        </a:spcBef>
        <a:spcAft>
          <a:spcPts val="0"/>
        </a:spcAft>
        <a:buClrTx/>
        <a:buSzPct val="100000"/>
        <a:buFont typeface="Arial"/>
        <a:buChar char="•"/>
        <a:tabLst/>
        <a:defRPr sz="2667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1615400" marR="0" indent="-457189" algn="l" defTabSz="1219170" rtl="0" latinLnBrk="0">
        <a:lnSpc>
          <a:spcPct val="100000"/>
        </a:lnSpc>
        <a:spcBef>
          <a:spcPts val="667"/>
        </a:spcBef>
        <a:spcAft>
          <a:spcPts val="0"/>
        </a:spcAft>
        <a:buClrTx/>
        <a:buSzPct val="100000"/>
        <a:buFont typeface="Arial"/>
        <a:buChar char="–"/>
        <a:tabLst/>
        <a:defRPr sz="2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2046462" marR="0" indent="-522500" algn="l" defTabSz="1219170" rtl="0" latinLnBrk="0">
        <a:lnSpc>
          <a:spcPct val="100000"/>
        </a:lnSpc>
        <a:spcBef>
          <a:spcPts val="667"/>
        </a:spcBef>
        <a:spcAft>
          <a:spcPts val="0"/>
        </a:spcAft>
        <a:buClrTx/>
        <a:buSzPct val="100000"/>
        <a:buFont typeface="Arial"/>
        <a:buChar char="»"/>
        <a:tabLst/>
        <a:defRPr sz="2133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3413675" marR="0" indent="-365751" algn="l" defTabSz="1219170" rtl="0" latinLnBrk="0">
        <a:lnSpc>
          <a:spcPct val="100000"/>
        </a:lnSpc>
        <a:spcBef>
          <a:spcPts val="667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4023259" marR="0" indent="-365751" algn="l" defTabSz="1219170" rtl="0" latinLnBrk="0">
        <a:lnSpc>
          <a:spcPct val="100000"/>
        </a:lnSpc>
        <a:spcBef>
          <a:spcPts val="667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4632844" marR="0" indent="-365751" algn="l" defTabSz="1219170" rtl="0" latinLnBrk="0">
        <a:lnSpc>
          <a:spcPct val="100000"/>
        </a:lnSpc>
        <a:spcBef>
          <a:spcPts val="667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5242429" marR="0" indent="-365751" algn="l" defTabSz="1219170" rtl="0" latinLnBrk="0">
        <a:lnSpc>
          <a:spcPct val="100000"/>
        </a:lnSpc>
        <a:spcBef>
          <a:spcPts val="667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r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609585" algn="r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1219170" algn="r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828754" algn="r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2438339" algn="r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3047924" algn="r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3657509" algn="r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4267093" algn="r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4876678" algn="r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7D3F1D5-5D0A-2E19-E9A1-D125FCE575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91394A-6CB2-B27E-32E2-B7A6BC4EAB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1F4256-AC74-79A7-F60D-408B9A54C78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92D3C3-7D95-44F9-AA88-A34ADD8956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QM 2025 Frankfurt</a:t>
            </a:r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B0834E-D6C9-BEBD-7435-C55577E5DE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941786-6F0A-8740-9A31-C5C3C23C83C4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75255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rxiv.org/abs/2504.02240" TargetMode="External"/><Relationship Id="rId5" Type="http://schemas.openxmlformats.org/officeDocument/2006/relationships/hyperlink" Target="https://arxiv.org/abs/2504.02242" TargetMode="External"/><Relationship Id="rId4" Type="http://schemas.openxmlformats.org/officeDocument/2006/relationships/image" Target="../media/image18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rxiv.org/abs/2504.02242" TargetMode="External"/><Relationship Id="rId5" Type="http://schemas.openxmlformats.org/officeDocument/2006/relationships/image" Target="../media/image19.png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22.emf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hyperlink" Target="https://www.sphenix.bnl.gov/PublicResults/sPH-CONF-JET-2025-02" TargetMode="External"/><Relationship Id="rId4" Type="http://schemas.openxmlformats.org/officeDocument/2006/relationships/image" Target="../media/image23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hyperlink" Target="https://www.sphenix.bnl.gov/PublicResults/sPH-CONF-JET-2025-03" TargetMode="External"/><Relationship Id="rId4" Type="http://schemas.openxmlformats.org/officeDocument/2006/relationships/image" Target="../media/image27.e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sphenix.bnl.gov/PublicResults/sPH-CONF-JET-2025-01" TargetMode="External"/><Relationship Id="rId3" Type="http://schemas.openxmlformats.org/officeDocument/2006/relationships/image" Target="../media/image28.emf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emf"/><Relationship Id="rId9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hyperlink" Target="https://www.sphenix.bnl.gov/PublicResults/sPH-CONF-JET-2025-04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hyperlink" Target="https://www.sphenix.bnl.gov/PerformancePlots" TargetMode="External"/><Relationship Id="rId4" Type="http://schemas.openxmlformats.org/officeDocument/2006/relationships/image" Target="../media/image3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7" Type="http://schemas.openxmlformats.org/officeDocument/2006/relationships/hyperlink" Target="https://www.sphenix.bnl.gov/PerformancePlots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39.emf"/><Relationship Id="rId4" Type="http://schemas.openxmlformats.org/officeDocument/2006/relationships/image" Target="../media/image38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hyperlink" Target="https://www.sphenix.bnl.gov/PerformancePlots" TargetMode="External"/><Relationship Id="rId4" Type="http://schemas.openxmlformats.org/officeDocument/2006/relationships/image" Target="../media/image41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hyperlink" Target="https://www.sphenix.bnl.gov/PublicResults" TargetMode="External"/><Relationship Id="rId4" Type="http://schemas.openxmlformats.org/officeDocument/2006/relationships/image" Target="../media/image3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34113/contributions/6335392/" TargetMode="External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cern.ch/event/1334113/contributions/6302950/" TargetMode="External"/><Relationship Id="rId5" Type="http://schemas.openxmlformats.org/officeDocument/2006/relationships/hyperlink" Target="https://indico.cern.ch/event/1334113/contributions/6335389/" TargetMode="External"/><Relationship Id="rId4" Type="http://schemas.openxmlformats.org/officeDocument/2006/relationships/hyperlink" Target="https://indico.cern.ch/event/1334113/contributions/6335390/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science.osti.gov/-/media/np/nsac/pdf/2015LRP/2015_LRPNS_091815.pdf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dico.bnl.gov/event/25471/contributions/98978/attachments/58264/100147/sPHENIX_Beam_Use_Proposal_2024.pdf" TargetMode="External"/><Relationship Id="rId4" Type="http://schemas.openxmlformats.org/officeDocument/2006/relationships/image" Target="../media/image13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dico.bnl.gov/event/25471/contributions/98978/attachments/58264/100147/sPHENIX_Beam_Use_Proposal_2024.pdf" TargetMode="External"/><Relationship Id="rId4" Type="http://schemas.openxmlformats.org/officeDocument/2006/relationships/image" Target="../media/image14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dico.bnl.gov/event/25471/contributions/98978/attachments/58264/100147/sPHENIX_Beam_Use_Proposal_2024.pdf" TargetMode="Externa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66EF79-F5B6-F9D5-5BC0-5D58436067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9652" y="1007815"/>
            <a:ext cx="10592696" cy="1250855"/>
          </a:xfrm>
        </p:spPr>
        <p:txBody>
          <a:bodyPr>
            <a:normAutofit fontScale="90000"/>
          </a:bodyPr>
          <a:lstStyle/>
          <a:p>
            <a:r>
              <a:rPr lang="en-US" dirty="0"/>
              <a:t>Experiment Overview: </a:t>
            </a:r>
            <a:r>
              <a:rPr lang="en-US" dirty="0" err="1"/>
              <a:t>sPHENIX</a:t>
            </a:r>
            <a:endParaRPr lang="en-DE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0406631-C2F6-8611-B498-3D7082C437A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DE" sz="3200" dirty="0">
                <a:solidFill>
                  <a:schemeClr val="bg1"/>
                </a:solidFill>
              </a:rPr>
              <a:t>Christof Roland / MIT</a:t>
            </a:r>
          </a:p>
          <a:p>
            <a:r>
              <a:rPr lang="en-DE" sz="3200" dirty="0">
                <a:solidFill>
                  <a:schemeClr val="bg1"/>
                </a:solidFill>
              </a:rPr>
              <a:t>For the sPHENIX Collaboration</a:t>
            </a:r>
          </a:p>
        </p:txBody>
      </p:sp>
    </p:spTree>
    <p:extLst>
      <p:ext uri="{BB962C8B-B14F-4D97-AF65-F5344CB8AC3E}">
        <p14:creationId xmlns:p14="http://schemas.microsoft.com/office/powerpoint/2010/main" val="2863674063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C65838-1E9A-39F0-20E9-556DBE8B2A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DC822D-2955-1FEE-4186-8A314DBF2A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defTabSz="957263" eaLnBrk="0" hangingPunct="0">
              <a:defRPr sz="4000" b="1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57263" eaLnBrk="0" hangingPunct="0">
              <a:defRPr sz="4000" b="1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57263" eaLnBrk="0" hangingPunct="0">
              <a:defRPr sz="4000" b="1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57263" eaLnBrk="0" hangingPunct="0">
              <a:defRPr sz="4000" b="1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57263" eaLnBrk="0" hangingPunct="0">
              <a:defRPr sz="4000" b="1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ctr" defTabSz="957263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ctr" defTabSz="957263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ctr" defTabSz="957263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ctr" defTabSz="957263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18F8472C-87CC-A141-8C2E-6EB8F721DE85}" type="slidenum">
              <a:rPr lang="en-US" altLang="en-DE" sz="1400" b="0">
                <a:solidFill>
                  <a:schemeClr val="bg2"/>
                </a:solidFill>
              </a:rPr>
              <a:pPr/>
              <a:t>10</a:t>
            </a:fld>
            <a:endParaRPr lang="en-US" altLang="en-DE" sz="1400" b="0">
              <a:solidFill>
                <a:schemeClr val="bg2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772A599-219C-FE23-F15C-63D7C979F0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err="1"/>
              <a:t>sPHENIX</a:t>
            </a:r>
            <a:r>
              <a:rPr lang="en-US" dirty="0"/>
              <a:t> highlights in three acts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2E05E4-C7C5-51A8-B85A-548682B27F3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marL="571500" indent="-571500">
              <a:buFontTx/>
              <a:buAutoNum type="romanLcPeriod"/>
              <a:defRPr/>
            </a:pPr>
            <a:r>
              <a:rPr lang="en-US" dirty="0">
                <a:solidFill>
                  <a:schemeClr val="tx2">
                    <a:lumMod val="40000"/>
                    <a:lumOff val="60000"/>
                  </a:schemeClr>
                </a:solidFill>
              </a:rPr>
              <a:t>The </a:t>
            </a:r>
            <a:r>
              <a:rPr lang="en-US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sPHENIX</a:t>
            </a:r>
            <a:r>
              <a:rPr lang="en-US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Experiment</a:t>
            </a:r>
          </a:p>
          <a:p>
            <a:pPr marL="415925" lvl="1" indent="0">
              <a:buNone/>
              <a:defRPr/>
            </a:pPr>
            <a:r>
              <a:rPr lang="en-US" dirty="0">
                <a:solidFill>
                  <a:schemeClr val="tx2">
                    <a:lumMod val="40000"/>
                    <a:lumOff val="60000"/>
                  </a:schemeClr>
                </a:solidFill>
              </a:rPr>
              <a:t>	Mission and Goals</a:t>
            </a:r>
          </a:p>
          <a:p>
            <a:pPr marL="571500" indent="-571500">
              <a:buFontTx/>
              <a:buAutoNum type="romanLcPeriod"/>
              <a:defRPr/>
            </a:pPr>
            <a:r>
              <a:rPr lang="en-US" dirty="0"/>
              <a:t>Commissioning for Physics</a:t>
            </a:r>
          </a:p>
          <a:p>
            <a:pPr marL="415925" lvl="1" indent="0">
              <a:buNone/>
              <a:defRPr/>
            </a:pPr>
            <a:r>
              <a:rPr lang="en-US" dirty="0"/>
              <a:t>	Remeasuring Standard Candles </a:t>
            </a:r>
          </a:p>
          <a:p>
            <a:pPr marL="415925" lvl="1" indent="0">
              <a:buNone/>
              <a:defRPr/>
            </a:pPr>
            <a:r>
              <a:rPr lang="en-US" dirty="0"/>
              <a:t>	First Physics Publications</a:t>
            </a:r>
          </a:p>
          <a:p>
            <a:pPr marL="571500" indent="-571500">
              <a:buFontTx/>
              <a:buAutoNum type="romanLcPeriod"/>
              <a:defRPr/>
            </a:pPr>
            <a:r>
              <a:rPr lang="en-US" dirty="0">
                <a:solidFill>
                  <a:schemeClr val="tx2">
                    <a:lumMod val="40000"/>
                    <a:lumOff val="60000"/>
                  </a:schemeClr>
                </a:solidFill>
              </a:rPr>
              <a:t>A new quality of data</a:t>
            </a:r>
          </a:p>
          <a:p>
            <a:pPr marL="415925" lvl="1" indent="0">
              <a:buNone/>
              <a:defRPr/>
            </a:pPr>
            <a:r>
              <a:rPr lang="en-US" dirty="0">
                <a:solidFill>
                  <a:schemeClr val="tx2">
                    <a:lumMod val="40000"/>
                    <a:lumOff val="60000"/>
                  </a:schemeClr>
                </a:solidFill>
              </a:rPr>
              <a:t>	First results of the pp run </a:t>
            </a:r>
          </a:p>
          <a:p>
            <a:pPr marL="415925" lvl="1" indent="0">
              <a:buNone/>
              <a:defRPr/>
            </a:pPr>
            <a:r>
              <a:rPr lang="en-US" dirty="0">
                <a:solidFill>
                  <a:schemeClr val="tx2">
                    <a:lumMod val="40000"/>
                    <a:lumOff val="60000"/>
                  </a:schemeClr>
                </a:solidFill>
              </a:rPr>
              <a:t>	Progress towards physics goals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DDF4E6-2513-CDCA-6036-8A3BBD3BC2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QM 2025 Frankfurt</a:t>
            </a:r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2258545487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52E7A3-998F-4A70-35AA-D79DAF29E7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38">
            <a:extLst>
              <a:ext uri="{FF2B5EF4-FFF2-40B4-BE49-F238E27FC236}">
                <a16:creationId xmlns:a16="http://schemas.microsoft.com/office/drawing/2014/main" id="{F4E4AA62-BE03-09B5-DE2A-68DB8A81D7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370390" y="9676"/>
            <a:ext cx="3943048" cy="68580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08BB96A1-EECF-51C4-12DE-8AFAB8C2D9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7469496" y="634477"/>
            <a:ext cx="4137781" cy="5764427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96CBB5C-4523-DD7A-4479-7C60F982CB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QM 2025 Frankfurt</a:t>
            </a:r>
            <a:endParaRPr lang="en-DE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B09B483-ED8A-D067-296C-E1CAD948BF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41786-6F0A-8740-9A31-C5C3C23C83C4}" type="slidenum">
              <a:rPr lang="en-DE" smtClean="0"/>
              <a:pPr/>
              <a:t>11</a:t>
            </a:fld>
            <a:endParaRPr lang="en-DE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9D56F44-3795-F877-A6A7-CF2B69C3D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33337"/>
            <a:ext cx="12088167" cy="728665"/>
          </a:xfrm>
        </p:spPr>
        <p:txBody>
          <a:bodyPr/>
          <a:lstStyle/>
          <a:p>
            <a:r>
              <a:rPr lang="en-DE" sz="4000" dirty="0"/>
              <a:t>Bulk Observables: Au+Au dN</a:t>
            </a:r>
            <a:r>
              <a:rPr lang="en-DE" sz="4000" baseline="-25000" dirty="0"/>
              <a:t>ch</a:t>
            </a:r>
            <a:r>
              <a:rPr lang="en-DE" sz="4000" dirty="0"/>
              <a:t>/d</a:t>
            </a:r>
            <a:r>
              <a:rPr lang="en-DE" sz="4000" dirty="0">
                <a:latin typeface="Symbol" pitchFamily="2" charset="2"/>
              </a:rPr>
              <a:t>h</a:t>
            </a:r>
            <a:r>
              <a:rPr lang="en-DE" sz="4000" dirty="0"/>
              <a:t> </a:t>
            </a:r>
          </a:p>
        </p:txBody>
      </p:sp>
      <p:sp>
        <p:nvSpPr>
          <p:cNvPr id="24" name="Text Placeholder 14">
            <a:extLst>
              <a:ext uri="{FF2B5EF4-FFF2-40B4-BE49-F238E27FC236}">
                <a16:creationId xmlns:a16="http://schemas.microsoft.com/office/drawing/2014/main" id="{965CC897-6D11-9126-1134-72A4C828B8F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864632" y="5715000"/>
            <a:ext cx="8495418" cy="834428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r>
              <a:rPr lang="en-DE" b="1" dirty="0"/>
              <a:t>Charged particle multiplicity traces total entropy production</a:t>
            </a:r>
          </a:p>
          <a:p>
            <a:pPr marL="0" indent="0" algn="ctr">
              <a:buNone/>
            </a:pPr>
            <a:r>
              <a:rPr lang="en-DE" b="1" dirty="0"/>
              <a:t>Exhibits characteristic energy independent N participant dependence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E5FA6AF-17D9-CC29-8581-F32DF1DCD206}"/>
              </a:ext>
            </a:extLst>
          </p:cNvPr>
          <p:cNvSpPr txBox="1"/>
          <p:nvPr/>
        </p:nvSpPr>
        <p:spPr>
          <a:xfrm>
            <a:off x="2057400" y="5105400"/>
            <a:ext cx="3211811" cy="400108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DE" sz="20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Pseudorapidity </a:t>
            </a:r>
            <a:r>
              <a:rPr lang="en-DE" sz="2000" dirty="0">
                <a:latin typeface="Symbol" pitchFamily="2" charset="2"/>
                <a:ea typeface="Helvetica Neue" panose="02000503000000020004" pitchFamily="2" charset="0"/>
                <a:cs typeface="Helvetica Neue" panose="02000503000000020004" pitchFamily="2" charset="0"/>
              </a:rPr>
              <a:t>h</a:t>
            </a:r>
            <a:endParaRPr kumimoji="0" lang="en-DE" sz="2000" b="0" i="0" u="none" strike="noStrike" cap="none" spc="0" normalizeH="0" baseline="-25000" dirty="0">
              <a:ln>
                <a:noFill/>
              </a:ln>
              <a:solidFill>
                <a:srgbClr val="000000"/>
              </a:solidFill>
              <a:effectLst/>
              <a:uFillTx/>
              <a:latin typeface="Symbol" pitchFamily="2" charset="2"/>
              <a:ea typeface="Helvetica Neue" panose="02000503000000020004" pitchFamily="2" charset="0"/>
              <a:cs typeface="Helvetica Neue" panose="02000503000000020004" pitchFamily="2" charset="0"/>
              <a:sym typeface="Calibri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4A96E03-09C2-CB83-2EBD-ED3CF99380D7}"/>
              </a:ext>
            </a:extLst>
          </p:cNvPr>
          <p:cNvSpPr txBox="1"/>
          <p:nvPr/>
        </p:nvSpPr>
        <p:spPr>
          <a:xfrm rot="16200000">
            <a:off x="-1833265" y="3281065"/>
            <a:ext cx="4066638" cy="400108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DE" sz="20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dN</a:t>
            </a:r>
            <a:r>
              <a:rPr lang="en-DE" sz="2000" baseline="-250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ch</a:t>
            </a:r>
            <a:r>
              <a:rPr lang="en-DE" sz="20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/d</a:t>
            </a:r>
            <a:r>
              <a:rPr lang="en-DE" sz="2000" dirty="0">
                <a:latin typeface="Symbol" pitchFamily="2" charset="2"/>
                <a:ea typeface="Helvetica Neue" panose="02000503000000020004" pitchFamily="2" charset="0"/>
                <a:cs typeface="Helvetica Neue" panose="02000503000000020004" pitchFamily="2" charset="0"/>
              </a:rPr>
              <a:t>h</a:t>
            </a:r>
            <a:endParaRPr kumimoji="0" lang="en-DE" sz="2000" b="0" i="0" u="none" strike="noStrike" cap="none" spc="0" normalizeH="0" baseline="-25000" dirty="0">
              <a:ln>
                <a:noFill/>
              </a:ln>
              <a:solidFill>
                <a:srgbClr val="000000"/>
              </a:solidFill>
              <a:effectLst/>
              <a:uFillTx/>
              <a:latin typeface="Symbol" pitchFamily="2" charset="2"/>
              <a:ea typeface="Helvetica Neue" panose="02000503000000020004" pitchFamily="2" charset="0"/>
              <a:cs typeface="Helvetica Neue" panose="02000503000000020004" pitchFamily="2" charset="0"/>
              <a:sym typeface="Calibri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E1AD953-E45D-54C3-CC59-453659271702}"/>
              </a:ext>
            </a:extLst>
          </p:cNvPr>
          <p:cNvSpPr txBox="1"/>
          <p:nvPr/>
        </p:nvSpPr>
        <p:spPr>
          <a:xfrm>
            <a:off x="7019366" y="5162492"/>
            <a:ext cx="5401234" cy="400108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DE" sz="20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kumimoji="0" lang="en-DE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Calibri"/>
              </a:rPr>
              <a:t>N</a:t>
            </a:r>
            <a:r>
              <a:rPr kumimoji="0" lang="en-DE" sz="2000" b="0" i="0" u="none" strike="noStrike" cap="none" spc="0" normalizeH="0" baseline="-2500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Calibri"/>
              </a:rPr>
              <a:t>part</a:t>
            </a:r>
            <a:r>
              <a:rPr kumimoji="0" lang="en-DE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Calibri"/>
              </a:rPr>
              <a:t> </a:t>
            </a:r>
          </a:p>
        </p:txBody>
      </p:sp>
      <p:sp>
        <p:nvSpPr>
          <p:cNvPr id="25" name="Folded Corner 24">
            <a:extLst>
              <a:ext uri="{FF2B5EF4-FFF2-40B4-BE49-F238E27FC236}">
                <a16:creationId xmlns:a16="http://schemas.microsoft.com/office/drawing/2014/main" id="{BC6BD335-AB0F-9E45-F491-8E8BE1C61450}"/>
              </a:ext>
            </a:extLst>
          </p:cNvPr>
          <p:cNvSpPr/>
          <p:nvPr/>
        </p:nvSpPr>
        <p:spPr>
          <a:xfrm>
            <a:off x="113913" y="838200"/>
            <a:ext cx="1194769" cy="1055914"/>
          </a:xfrm>
          <a:prstGeom prst="foldedCorner">
            <a:avLst/>
          </a:prstGeom>
          <a:solidFill>
            <a:srgbClr val="FFC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0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Also see </a:t>
            </a:r>
          </a:p>
          <a:p>
            <a:r>
              <a:rPr lang="en-GB" sz="10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Presentation:</a:t>
            </a:r>
          </a:p>
          <a:p>
            <a:r>
              <a:rPr lang="en-GB" sz="10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H.-R. </a:t>
            </a:r>
            <a:r>
              <a:rPr lang="en-GB" sz="10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Jheng</a:t>
            </a:r>
            <a:endParaRPr lang="en-GB" sz="1000" dirty="0">
              <a:solidFill>
                <a:schemeClr val="tx1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r>
              <a:rPr lang="en-GB" sz="10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4/10/25, 9:40am</a:t>
            </a:r>
          </a:p>
          <a:p>
            <a:r>
              <a:rPr lang="en-GB" sz="10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Poster:</a:t>
            </a:r>
          </a:p>
          <a:p>
            <a:r>
              <a:rPr lang="en-GB" sz="10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Jaein Hwang</a:t>
            </a:r>
          </a:p>
          <a:p>
            <a:endParaRPr lang="en-US" sz="1000" dirty="0">
              <a:solidFill>
                <a:schemeClr val="tx1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54988B5-141D-9443-A5C0-5716F11C8DEF}"/>
              </a:ext>
            </a:extLst>
          </p:cNvPr>
          <p:cNvSpPr txBox="1"/>
          <p:nvPr/>
        </p:nvSpPr>
        <p:spPr>
          <a:xfrm>
            <a:off x="5256878" y="809236"/>
            <a:ext cx="1836296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600" dirty="0">
                <a:solidFill>
                  <a:srgbClr val="FF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</a:t>
            </a:r>
            <a:r>
              <a:rPr lang="en-GB" sz="1600" dirty="0">
                <a:solidFill>
                  <a:srgbClr val="FF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2504.02240</a:t>
            </a:r>
            <a:endParaRPr kumimoji="0" lang="en-DE" sz="1600" b="0" i="0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F783776-D4A3-E6C3-AC3E-56D1A5832547}"/>
              </a:ext>
            </a:extLst>
          </p:cNvPr>
          <p:cNvSpPr txBox="1"/>
          <p:nvPr/>
        </p:nvSpPr>
        <p:spPr>
          <a:xfrm>
            <a:off x="11940971" y="4974769"/>
            <a:ext cx="409726" cy="369330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DE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     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C7E21048-F636-EE85-B6D0-7BD4BCD3F403}"/>
              </a:ext>
            </a:extLst>
          </p:cNvPr>
          <p:cNvGrpSpPr/>
          <p:nvPr/>
        </p:nvGrpSpPr>
        <p:grpSpPr>
          <a:xfrm rot="1135641">
            <a:off x="9991992" y="547530"/>
            <a:ext cx="2148724" cy="864615"/>
            <a:chOff x="8315592" y="275386"/>
            <a:chExt cx="2148724" cy="864615"/>
          </a:xfrm>
        </p:grpSpPr>
        <p:sp>
          <p:nvSpPr>
            <p:cNvPr id="46" name="AutoShape 6">
              <a:extLst>
                <a:ext uri="{FF2B5EF4-FFF2-40B4-BE49-F238E27FC236}">
                  <a16:creationId xmlns:a16="http://schemas.microsoft.com/office/drawing/2014/main" id="{39FEF244-609E-C861-107A-39D7624C766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44418">
              <a:off x="8364294" y="313479"/>
              <a:ext cx="2058708" cy="764924"/>
            </a:xfrm>
            <a:prstGeom prst="roundRect">
              <a:avLst>
                <a:gd name="adj" fmla="val 16667"/>
              </a:avLst>
            </a:prstGeom>
            <a:noFill/>
            <a:ln w="127000">
              <a:solidFill>
                <a:schemeClr val="accent1">
                  <a:lumMod val="60000"/>
                  <a:lumOff val="4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2000" b="1" dirty="0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Run 24 </a:t>
              </a:r>
              <a:r>
                <a:rPr lang="en-GB" altLang="en-US" sz="2000" b="1" dirty="0" err="1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Au+Au</a:t>
              </a:r>
              <a:endParaRPr lang="en-GB" altLang="en-US" sz="2000" b="1" dirty="0">
                <a:solidFill>
                  <a:schemeClr val="accent1">
                    <a:lumMod val="60000"/>
                    <a:lumOff val="40000"/>
                  </a:schemeClr>
                </a:solidFill>
              </a:endParaRPr>
            </a:p>
            <a:p>
              <a:pPr algn="ctr" eaLnBrk="1" hangingPunct="1"/>
              <a:r>
                <a:rPr lang="en-GB" altLang="en-US" sz="2000" b="1" dirty="0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Paper</a:t>
              </a:r>
            </a:p>
          </p:txBody>
        </p:sp>
        <p:pic>
          <p:nvPicPr>
            <p:cNvPr id="47" name="Picture 46" descr="stamp-effects3">
              <a:extLst>
                <a:ext uri="{FF2B5EF4-FFF2-40B4-BE49-F238E27FC236}">
                  <a16:creationId xmlns:a16="http://schemas.microsoft.com/office/drawing/2014/main" id="{E347CFF9-6B95-D924-ABC6-238BEE73CEB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46255">
              <a:off x="8315592" y="275386"/>
              <a:ext cx="2148724" cy="8646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622392776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Picture 68">
            <a:extLst>
              <a:ext uri="{FF2B5EF4-FFF2-40B4-BE49-F238E27FC236}">
                <a16:creationId xmlns:a16="http://schemas.microsoft.com/office/drawing/2014/main" id="{7F7404B9-A076-1812-89F7-FB27FC21DD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8210" y="1099460"/>
            <a:ext cx="5192000" cy="3516083"/>
          </a:xfrm>
          <a:prstGeom prst="rect">
            <a:avLst/>
          </a:prstGeom>
        </p:spPr>
      </p:pic>
      <p:pic>
        <p:nvPicPr>
          <p:cNvPr id="67" name="Picture 66">
            <a:extLst>
              <a:ext uri="{FF2B5EF4-FFF2-40B4-BE49-F238E27FC236}">
                <a16:creationId xmlns:a16="http://schemas.microsoft.com/office/drawing/2014/main" id="{638A4398-F0CB-C782-196C-6F1405D2E27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138" y="1099456"/>
            <a:ext cx="7120332" cy="3402489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BF1A66E-94CD-73DA-1D93-45603F27F1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QM 2025 Frankfurt</a:t>
            </a:r>
            <a:endParaRPr lang="en-DE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4E15540-D30B-25F1-7318-E9DAF254BE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41786-6F0A-8740-9A31-C5C3C23C83C4}" type="slidenum">
              <a:rPr lang="en-DE" smtClean="0"/>
              <a:pPr/>
              <a:t>12</a:t>
            </a:fld>
            <a:endParaRPr lang="en-DE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B60D14D-943B-0414-93D9-892C95E29B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133" y="0"/>
            <a:ext cx="11478567" cy="728665"/>
          </a:xfrm>
        </p:spPr>
        <p:txBody>
          <a:bodyPr/>
          <a:lstStyle/>
          <a:p>
            <a:r>
              <a:rPr lang="en-DE" sz="4000" dirty="0"/>
              <a:t>Bulk Observables: Au+Au dE</a:t>
            </a:r>
            <a:r>
              <a:rPr lang="en-DE" sz="4000" baseline="-25000" dirty="0"/>
              <a:t>T</a:t>
            </a:r>
            <a:r>
              <a:rPr lang="en-DE" sz="4000" dirty="0"/>
              <a:t>/d</a:t>
            </a:r>
            <a:r>
              <a:rPr lang="en-DE" sz="4000" dirty="0">
                <a:latin typeface="Symbol" pitchFamily="2" charset="2"/>
              </a:rPr>
              <a:t>h</a:t>
            </a:r>
            <a:endParaRPr lang="en-DE" dirty="0">
              <a:latin typeface="Symbol" pitchFamily="2" charset="2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74602B5-7235-CFDD-ABB3-7668327C24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485407" y="5410200"/>
            <a:ext cx="9182593" cy="703222"/>
          </a:xfrm>
        </p:spPr>
        <p:txBody>
          <a:bodyPr>
            <a:normAutofit fontScale="70000" lnSpcReduction="20000"/>
          </a:bodyPr>
          <a:lstStyle/>
          <a:p>
            <a:pPr marL="365751" lvl="1" indent="0" algn="ctr">
              <a:buNone/>
            </a:pPr>
            <a:r>
              <a:rPr lang="en-DE" b="1" dirty="0"/>
              <a:t>Measured with EM and Hadronic calorimeters</a:t>
            </a:r>
          </a:p>
          <a:p>
            <a:pPr marL="365751" lvl="1" indent="0" algn="ctr">
              <a:buNone/>
            </a:pPr>
            <a:r>
              <a:rPr lang="en-DE" b="1" dirty="0">
                <a:solidFill>
                  <a:schemeClr val="tx1"/>
                </a:solidFill>
              </a:rPr>
              <a:t>dE</a:t>
            </a:r>
            <a:r>
              <a:rPr lang="en-DE" b="1" baseline="-25000" dirty="0">
                <a:solidFill>
                  <a:schemeClr val="tx1"/>
                </a:solidFill>
              </a:rPr>
              <a:t>T</a:t>
            </a:r>
            <a:r>
              <a:rPr lang="en-DE" b="1" dirty="0">
                <a:solidFill>
                  <a:schemeClr val="tx1"/>
                </a:solidFill>
              </a:rPr>
              <a:t>/d</a:t>
            </a:r>
            <a:r>
              <a:rPr lang="en-DE" b="1" dirty="0">
                <a:solidFill>
                  <a:schemeClr val="tx1"/>
                </a:solidFill>
                <a:latin typeface="Symbol" pitchFamily="2" charset="2"/>
              </a:rPr>
              <a:t>h</a:t>
            </a:r>
            <a:r>
              <a:rPr lang="en-DE" b="1" dirty="0">
                <a:solidFill>
                  <a:schemeClr val="tx1"/>
                </a:solidFill>
              </a:rPr>
              <a:t> gives estimate of initial energy density</a:t>
            </a:r>
          </a:p>
        </p:txBody>
      </p:sp>
      <p:sp>
        <p:nvSpPr>
          <p:cNvPr id="19" name="Folded Corner 18">
            <a:extLst>
              <a:ext uri="{FF2B5EF4-FFF2-40B4-BE49-F238E27FC236}">
                <a16:creationId xmlns:a16="http://schemas.microsoft.com/office/drawing/2014/main" id="{75974802-88C0-84C3-CEE3-8E642379E33B}"/>
              </a:ext>
            </a:extLst>
          </p:cNvPr>
          <p:cNvSpPr/>
          <p:nvPr/>
        </p:nvSpPr>
        <p:spPr>
          <a:xfrm>
            <a:off x="228600" y="4953000"/>
            <a:ext cx="1253493" cy="1346378"/>
          </a:xfrm>
          <a:prstGeom prst="foldedCorner">
            <a:avLst/>
          </a:prstGeom>
          <a:solidFill>
            <a:srgbClr val="FFC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0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Also see </a:t>
            </a:r>
          </a:p>
          <a:p>
            <a:endParaRPr lang="en-GB" sz="1000" dirty="0">
              <a:solidFill>
                <a:schemeClr val="tx1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r>
              <a:rPr lang="en-GB" sz="10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Presentation:</a:t>
            </a:r>
          </a:p>
          <a:p>
            <a:r>
              <a:rPr lang="en-GB" sz="10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H.-R. </a:t>
            </a:r>
            <a:r>
              <a:rPr lang="en-GB" sz="1000" dirty="0" err="1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Jheng</a:t>
            </a:r>
            <a:endParaRPr lang="en-GB" sz="1000" dirty="0">
              <a:solidFill>
                <a:schemeClr val="tx1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r>
              <a:rPr lang="en-GB" sz="10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4/10/25, 9:40am</a:t>
            </a:r>
          </a:p>
          <a:p>
            <a:endParaRPr lang="en-GB" sz="1000" dirty="0">
              <a:solidFill>
                <a:schemeClr val="tx1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r>
              <a:rPr lang="en-GB" sz="10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Poster:</a:t>
            </a:r>
          </a:p>
          <a:p>
            <a:r>
              <a:rPr lang="en-GB" sz="10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E. McLaughlin</a:t>
            </a:r>
          </a:p>
          <a:p>
            <a:endParaRPr lang="en-US" sz="1000" dirty="0">
              <a:solidFill>
                <a:schemeClr val="tx1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C324A8D-47BC-F70A-E08D-4A66BDD13A40}"/>
              </a:ext>
            </a:extLst>
          </p:cNvPr>
          <p:cNvSpPr txBox="1"/>
          <p:nvPr/>
        </p:nvSpPr>
        <p:spPr>
          <a:xfrm>
            <a:off x="6934200" y="4267200"/>
            <a:ext cx="5410200" cy="400108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DE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Calibri"/>
              </a:rPr>
              <a:t>N</a:t>
            </a:r>
            <a:r>
              <a:rPr kumimoji="0" lang="en-DE" sz="2000" b="0" i="0" u="none" strike="noStrike" cap="none" spc="0" normalizeH="0" baseline="-2500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Calibri"/>
              </a:rPr>
              <a:t>part</a:t>
            </a:r>
            <a:r>
              <a:rPr kumimoji="0" lang="en-DE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Calibri"/>
              </a:rPr>
              <a:t>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8621332-6D96-A3ED-84BB-FBA5ABAC6AC3}"/>
              </a:ext>
            </a:extLst>
          </p:cNvPr>
          <p:cNvSpPr txBox="1"/>
          <p:nvPr/>
        </p:nvSpPr>
        <p:spPr>
          <a:xfrm>
            <a:off x="685800" y="4267200"/>
            <a:ext cx="6400800" cy="400108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DE" sz="20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Pseudorapidity </a:t>
            </a:r>
            <a:r>
              <a:rPr lang="en-DE" sz="2000" dirty="0">
                <a:latin typeface="Symbol" pitchFamily="2" charset="2"/>
                <a:ea typeface="Helvetica Neue" panose="02000503000000020004" pitchFamily="2" charset="0"/>
                <a:cs typeface="Helvetica Neue" panose="02000503000000020004" pitchFamily="2" charset="0"/>
              </a:rPr>
              <a:t>h</a:t>
            </a:r>
            <a:endParaRPr kumimoji="0" lang="en-DE" sz="2000" b="0" i="0" u="none" strike="noStrike" cap="none" spc="0" normalizeH="0" baseline="-25000" dirty="0">
              <a:ln>
                <a:noFill/>
              </a:ln>
              <a:solidFill>
                <a:srgbClr val="000000"/>
              </a:solidFill>
              <a:effectLst/>
              <a:uFillTx/>
              <a:latin typeface="Symbol" pitchFamily="2" charset="2"/>
              <a:ea typeface="Helvetica Neue" panose="02000503000000020004" pitchFamily="2" charset="0"/>
              <a:cs typeface="Helvetica Neue" panose="02000503000000020004" pitchFamily="2" charset="0"/>
              <a:sym typeface="Calibri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98D2A35-5B03-B656-5CC9-85AEA026DB24}"/>
              </a:ext>
            </a:extLst>
          </p:cNvPr>
          <p:cNvSpPr txBox="1"/>
          <p:nvPr/>
        </p:nvSpPr>
        <p:spPr>
          <a:xfrm rot="16200000">
            <a:off x="6029354" y="2505046"/>
            <a:ext cx="2971800" cy="400108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DE" sz="20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&lt;dE</a:t>
            </a:r>
            <a:r>
              <a:rPr lang="en-DE" sz="2000" baseline="-250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T</a:t>
            </a:r>
            <a:r>
              <a:rPr lang="en-DE" sz="20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/d</a:t>
            </a:r>
            <a:r>
              <a:rPr lang="en-DE" sz="2000" dirty="0">
                <a:latin typeface="Symbol" pitchFamily="2" charset="2"/>
                <a:ea typeface="Helvetica Neue" panose="02000503000000020004" pitchFamily="2" charset="0"/>
                <a:cs typeface="Helvetica Neue" panose="02000503000000020004" pitchFamily="2" charset="0"/>
              </a:rPr>
              <a:t>h&gt;/</a:t>
            </a:r>
            <a:r>
              <a:rPr lang="en-DE" sz="20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(0.5N</a:t>
            </a:r>
            <a:r>
              <a:rPr lang="en-DE" sz="2000" baseline="-250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part</a:t>
            </a:r>
            <a:r>
              <a:rPr lang="en-DE" sz="20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)[GeV]</a:t>
            </a:r>
            <a:endParaRPr kumimoji="0" lang="en-DE" sz="2000" b="0" i="0" u="none" strike="noStrike" cap="none" spc="0" normalizeH="0" baseline="-25000" dirty="0">
              <a:ln>
                <a:noFill/>
              </a:ln>
              <a:solidFill>
                <a:srgbClr val="000000"/>
              </a:solidFill>
              <a:effectLst/>
              <a:uFillTx/>
              <a:latin typeface="Symbol" pitchFamily="2" charset="2"/>
              <a:ea typeface="Helvetica Neue" panose="02000503000000020004" pitchFamily="2" charset="0"/>
              <a:cs typeface="Helvetica Neue" panose="02000503000000020004" pitchFamily="2" charset="0"/>
              <a:sym typeface="Calibri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26861287-50E3-D572-D738-A06175172B77}"/>
              </a:ext>
            </a:extLst>
          </p:cNvPr>
          <p:cNvGrpSpPr/>
          <p:nvPr/>
        </p:nvGrpSpPr>
        <p:grpSpPr>
          <a:xfrm rot="1135641">
            <a:off x="9991992" y="406015"/>
            <a:ext cx="2148724" cy="864615"/>
            <a:chOff x="8315592" y="275386"/>
            <a:chExt cx="2148724" cy="864615"/>
          </a:xfrm>
        </p:grpSpPr>
        <p:sp>
          <p:nvSpPr>
            <p:cNvPr id="45" name="AutoShape 6">
              <a:extLst>
                <a:ext uri="{FF2B5EF4-FFF2-40B4-BE49-F238E27FC236}">
                  <a16:creationId xmlns:a16="http://schemas.microsoft.com/office/drawing/2014/main" id="{C7E4B10D-2549-1075-314E-863DCBE5368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44418">
              <a:off x="8364294" y="313479"/>
              <a:ext cx="2058708" cy="764924"/>
            </a:xfrm>
            <a:prstGeom prst="roundRect">
              <a:avLst>
                <a:gd name="adj" fmla="val 16667"/>
              </a:avLst>
            </a:prstGeom>
            <a:noFill/>
            <a:ln w="127000">
              <a:solidFill>
                <a:schemeClr val="accent1">
                  <a:lumMod val="60000"/>
                  <a:lumOff val="4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2000" b="1" dirty="0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Run 24 </a:t>
              </a:r>
              <a:r>
                <a:rPr lang="en-GB" altLang="en-US" sz="2000" b="1" dirty="0" err="1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Au+Au</a:t>
              </a:r>
              <a:endParaRPr lang="en-GB" altLang="en-US" sz="2000" b="1" dirty="0">
                <a:solidFill>
                  <a:schemeClr val="accent1">
                    <a:lumMod val="60000"/>
                    <a:lumOff val="40000"/>
                  </a:schemeClr>
                </a:solidFill>
              </a:endParaRPr>
            </a:p>
            <a:p>
              <a:pPr algn="ctr" eaLnBrk="1" hangingPunct="1"/>
              <a:r>
                <a:rPr lang="en-GB" altLang="en-US" sz="2000" b="1" dirty="0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Paper</a:t>
              </a:r>
            </a:p>
          </p:txBody>
        </p:sp>
        <p:pic>
          <p:nvPicPr>
            <p:cNvPr id="46" name="Picture 45" descr="stamp-effects3">
              <a:extLst>
                <a:ext uri="{FF2B5EF4-FFF2-40B4-BE49-F238E27FC236}">
                  <a16:creationId xmlns:a16="http://schemas.microsoft.com/office/drawing/2014/main" id="{597A20A0-2C37-D56A-47A6-4269FA598A2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46255">
              <a:off x="8315592" y="275386"/>
              <a:ext cx="2148724" cy="8646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37CC135F-C26F-F4B3-C824-10EB2ECE95A3}"/>
              </a:ext>
            </a:extLst>
          </p:cNvPr>
          <p:cNvSpPr txBox="1"/>
          <p:nvPr/>
        </p:nvSpPr>
        <p:spPr>
          <a:xfrm>
            <a:off x="5193931" y="815862"/>
            <a:ext cx="1836296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600" dirty="0">
                <a:solidFill>
                  <a:srgbClr val="FF0000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arXiv:2504.02242</a:t>
            </a:r>
            <a:endParaRPr kumimoji="0" lang="en-DE" sz="1600" b="0" i="0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6BD4DF0-D7D3-1AC8-A7FD-11E3325AC016}"/>
              </a:ext>
            </a:extLst>
          </p:cNvPr>
          <p:cNvSpPr txBox="1"/>
          <p:nvPr/>
        </p:nvSpPr>
        <p:spPr>
          <a:xfrm rot="16200000">
            <a:off x="108856" y="1796142"/>
            <a:ext cx="568423" cy="369330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DE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        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CFE52A9C-E8C2-52FF-68A9-2634470A1C08}"/>
              </a:ext>
            </a:extLst>
          </p:cNvPr>
          <p:cNvSpPr txBox="1"/>
          <p:nvPr/>
        </p:nvSpPr>
        <p:spPr>
          <a:xfrm rot="16200000">
            <a:off x="163282" y="990596"/>
            <a:ext cx="568423" cy="369330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DE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        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FA31F56-2E91-61A7-AC6B-E2E4E07D1FD0}"/>
              </a:ext>
            </a:extLst>
          </p:cNvPr>
          <p:cNvSpPr txBox="1"/>
          <p:nvPr/>
        </p:nvSpPr>
        <p:spPr>
          <a:xfrm rot="16200000">
            <a:off x="21767" y="1230082"/>
            <a:ext cx="568423" cy="369330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DE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       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C44124A-F233-BB87-03A3-CA8EA81EEA10}"/>
              </a:ext>
            </a:extLst>
          </p:cNvPr>
          <p:cNvSpPr txBox="1"/>
          <p:nvPr/>
        </p:nvSpPr>
        <p:spPr>
          <a:xfrm rot="16200000">
            <a:off x="-1574316" y="2488719"/>
            <a:ext cx="3701140" cy="400108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DE" sz="20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dE</a:t>
            </a:r>
            <a:r>
              <a:rPr lang="en-DE" sz="2000" baseline="-250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T</a:t>
            </a:r>
            <a:r>
              <a:rPr lang="en-DE" sz="20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/d</a:t>
            </a:r>
            <a:r>
              <a:rPr lang="en-DE" sz="2000" dirty="0">
                <a:latin typeface="Symbol" pitchFamily="2" charset="2"/>
                <a:ea typeface="Helvetica Neue" panose="02000503000000020004" pitchFamily="2" charset="0"/>
                <a:cs typeface="Helvetica Neue" panose="02000503000000020004" pitchFamily="2" charset="0"/>
              </a:rPr>
              <a:t>h [</a:t>
            </a:r>
            <a:r>
              <a:rPr lang="en-DE" sz="20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GeV</a:t>
            </a:r>
            <a:r>
              <a:rPr lang="en-DE" sz="2000" dirty="0">
                <a:latin typeface="Symbol" pitchFamily="2" charset="2"/>
                <a:ea typeface="Helvetica Neue" panose="02000503000000020004" pitchFamily="2" charset="0"/>
                <a:cs typeface="Helvetica Neue" panose="02000503000000020004" pitchFamily="2" charset="0"/>
              </a:rPr>
              <a:t>]</a:t>
            </a:r>
            <a:endParaRPr kumimoji="0" lang="en-DE" sz="2000" b="0" i="0" u="none" strike="noStrike" cap="none" spc="0" normalizeH="0" baseline="-25000" dirty="0">
              <a:ln>
                <a:noFill/>
              </a:ln>
              <a:solidFill>
                <a:srgbClr val="000000"/>
              </a:solidFill>
              <a:effectLst/>
              <a:uFillTx/>
              <a:latin typeface="Symbol" pitchFamily="2" charset="2"/>
              <a:ea typeface="Helvetica Neue" panose="02000503000000020004" pitchFamily="2" charset="0"/>
              <a:cs typeface="Helvetica Neue" panose="02000503000000020004" pitchFamily="2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26162689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2A15B3-BD07-BE22-741D-FF2910E85D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5D5667-6DB8-C5E9-17A9-DAAFCF6E40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defTabSz="957263" eaLnBrk="0" hangingPunct="0">
              <a:defRPr sz="4000" b="1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57263" eaLnBrk="0" hangingPunct="0">
              <a:defRPr sz="4000" b="1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57263" eaLnBrk="0" hangingPunct="0">
              <a:defRPr sz="4000" b="1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57263" eaLnBrk="0" hangingPunct="0">
              <a:defRPr sz="4000" b="1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57263" eaLnBrk="0" hangingPunct="0">
              <a:defRPr sz="4000" b="1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ctr" defTabSz="957263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ctr" defTabSz="957263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ctr" defTabSz="957263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ctr" defTabSz="957263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18F8472C-87CC-A141-8C2E-6EB8F721DE85}" type="slidenum">
              <a:rPr lang="en-US" altLang="en-DE" sz="1400" b="0">
                <a:solidFill>
                  <a:schemeClr val="bg2"/>
                </a:solidFill>
              </a:rPr>
              <a:pPr/>
              <a:t>13</a:t>
            </a:fld>
            <a:endParaRPr lang="en-US" altLang="en-DE" sz="1400" b="0">
              <a:solidFill>
                <a:schemeClr val="bg2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447522A-2366-CD89-7C67-F3A088F694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err="1"/>
              <a:t>sPHENIX</a:t>
            </a:r>
            <a:r>
              <a:rPr lang="en-US" dirty="0"/>
              <a:t> highlights in three acts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1AAAA1-00E8-3C69-705E-52E781B51C7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marL="571500" indent="-571500">
              <a:buFontTx/>
              <a:buAutoNum type="romanLcPeriod"/>
              <a:defRPr/>
            </a:pPr>
            <a:r>
              <a:rPr lang="en-US" dirty="0">
                <a:solidFill>
                  <a:schemeClr val="tx2">
                    <a:lumMod val="40000"/>
                    <a:lumOff val="60000"/>
                  </a:schemeClr>
                </a:solidFill>
              </a:rPr>
              <a:t>The </a:t>
            </a:r>
            <a:r>
              <a:rPr lang="en-US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sPHENIX</a:t>
            </a:r>
            <a:r>
              <a:rPr lang="en-US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Experiment</a:t>
            </a:r>
          </a:p>
          <a:p>
            <a:pPr marL="415925" lvl="1" indent="0">
              <a:buNone/>
              <a:defRPr/>
            </a:pPr>
            <a:r>
              <a:rPr lang="en-US" dirty="0">
                <a:solidFill>
                  <a:schemeClr val="tx2">
                    <a:lumMod val="40000"/>
                    <a:lumOff val="60000"/>
                  </a:schemeClr>
                </a:solidFill>
              </a:rPr>
              <a:t>	Mission and Goals</a:t>
            </a:r>
          </a:p>
          <a:p>
            <a:pPr marL="571500" indent="-571500">
              <a:buFontTx/>
              <a:buAutoNum type="romanLcPeriod"/>
              <a:defRPr/>
            </a:pPr>
            <a:r>
              <a:rPr lang="en-US" dirty="0">
                <a:solidFill>
                  <a:schemeClr val="tx2">
                    <a:lumMod val="40000"/>
                    <a:lumOff val="60000"/>
                  </a:schemeClr>
                </a:solidFill>
              </a:rPr>
              <a:t>Commissioning for Physics</a:t>
            </a:r>
          </a:p>
          <a:p>
            <a:pPr marL="415925" lvl="1" indent="0">
              <a:buNone/>
              <a:defRPr/>
            </a:pPr>
            <a:r>
              <a:rPr lang="en-US" dirty="0">
                <a:solidFill>
                  <a:schemeClr val="tx2">
                    <a:lumMod val="40000"/>
                    <a:lumOff val="60000"/>
                  </a:schemeClr>
                </a:solidFill>
              </a:rPr>
              <a:t>	Remeasuring Standard Candles </a:t>
            </a:r>
          </a:p>
          <a:p>
            <a:pPr marL="415925" lvl="1" indent="0">
              <a:buNone/>
              <a:defRPr/>
            </a:pPr>
            <a:r>
              <a:rPr lang="en-US" dirty="0">
                <a:solidFill>
                  <a:schemeClr val="tx2">
                    <a:lumMod val="40000"/>
                    <a:lumOff val="60000"/>
                  </a:schemeClr>
                </a:solidFill>
              </a:rPr>
              <a:t>	First Physics Publications</a:t>
            </a:r>
          </a:p>
          <a:p>
            <a:pPr marL="571500" indent="-571500">
              <a:buFontTx/>
              <a:buAutoNum type="romanLcPeriod"/>
              <a:defRPr/>
            </a:pPr>
            <a:r>
              <a:rPr lang="en-US" dirty="0"/>
              <a:t>A new quality of data</a:t>
            </a:r>
          </a:p>
          <a:p>
            <a:pPr marL="415925" lvl="1" indent="0">
              <a:buNone/>
              <a:defRPr/>
            </a:pPr>
            <a:r>
              <a:rPr lang="en-US" dirty="0"/>
              <a:t>	First results of the pp run </a:t>
            </a:r>
          </a:p>
          <a:p>
            <a:pPr marL="415925" lvl="1" indent="0">
              <a:buNone/>
              <a:defRPr/>
            </a:pPr>
            <a:r>
              <a:rPr lang="en-US" dirty="0"/>
              <a:t>	Progress towards physics goals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F004E9-674A-F2F8-5ACB-D921411203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QM 2025 Frankfurt</a:t>
            </a:r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3439933973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FF8BD0-C31D-AB05-0662-A79785A3CA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icture 55">
            <a:extLst>
              <a:ext uri="{FF2B5EF4-FFF2-40B4-BE49-F238E27FC236}">
                <a16:creationId xmlns:a16="http://schemas.microsoft.com/office/drawing/2014/main" id="{E6450652-3BE0-46EF-72FE-7C76B538BB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1048" y="1044279"/>
            <a:ext cx="5760720" cy="4866640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3A5F20B7-9A94-1275-832F-669EE41D93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9314180" y="2827957"/>
            <a:ext cx="2570480" cy="2880360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3A0273E-50F5-4972-4A04-2C664190B1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QM 2025 Frankfurt</a:t>
            </a:r>
            <a:endParaRPr lang="en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8E168E-B598-2B4B-8810-50FA4129DB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41786-6F0A-8740-9A31-C5C3C23C83C4}" type="slidenum">
              <a:rPr lang="en-DE" smtClean="0"/>
              <a:pPr/>
              <a:t>14</a:t>
            </a:fld>
            <a:endParaRPr lang="en-DE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D72F3C8-C4CB-9C45-9AF2-1FA868CBB9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3431" y="33337"/>
            <a:ext cx="10972800" cy="728665"/>
          </a:xfrm>
        </p:spPr>
        <p:txBody>
          <a:bodyPr/>
          <a:lstStyle/>
          <a:p>
            <a:r>
              <a:rPr lang="en-GB" sz="4400" dirty="0"/>
              <a:t>H</a:t>
            </a:r>
            <a:r>
              <a:rPr lang="en-DE" sz="4400" dirty="0"/>
              <a:t>igh p</a:t>
            </a:r>
            <a:r>
              <a:rPr lang="en-DE" sz="4400" baseline="-25000" dirty="0"/>
              <a:t>T</a:t>
            </a:r>
            <a:r>
              <a:rPr lang="en-DE" sz="4400" dirty="0"/>
              <a:t> particles:</a:t>
            </a:r>
            <a:r>
              <a:rPr lang="en-GB" sz="4400" dirty="0"/>
              <a:t> </a:t>
            </a:r>
            <a:r>
              <a:rPr lang="en-DE" sz="4400" dirty="0"/>
              <a:t>Isolated Photons in p+p  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A64F5DC-B084-5DFB-F4AE-445E1C7B42B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926772" y="5887683"/>
            <a:ext cx="7834000" cy="741717"/>
          </a:xfrm>
        </p:spPr>
        <p:txBody>
          <a:bodyPr>
            <a:normAutofit fontScale="70000" lnSpcReduction="20000"/>
          </a:bodyPr>
          <a:lstStyle/>
          <a:p>
            <a:pPr marL="731504" lvl="2" indent="0" algn="ctr">
              <a:buNone/>
            </a:pPr>
            <a:r>
              <a:rPr lang="en-DE" b="1" dirty="0"/>
              <a:t>Used to Constrain initial state PDFs and NLO calculations</a:t>
            </a:r>
          </a:p>
          <a:p>
            <a:pPr marL="731504" lvl="2" indent="0" algn="ctr">
              <a:buNone/>
            </a:pPr>
            <a:r>
              <a:rPr lang="en-DE" b="1" dirty="0"/>
              <a:t>Reference for Au Au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854D218-BF9D-2926-A986-D705CFD7F715}"/>
              </a:ext>
            </a:extLst>
          </p:cNvPr>
          <p:cNvSpPr txBox="1"/>
          <p:nvPr/>
        </p:nvSpPr>
        <p:spPr>
          <a:xfrm>
            <a:off x="4910450" y="808471"/>
            <a:ext cx="2384872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6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hlinkClick r:id="rId5"/>
              </a:rPr>
              <a:t>sPH-CONF-JET-2025-02</a:t>
            </a:r>
            <a:endParaRPr kumimoji="0" lang="en-DE" sz="1600" b="0" i="0" u="none" strike="noStrike" cap="none" spc="0" normalizeH="0" baseline="0" dirty="0">
              <a:ln>
                <a:noFill/>
              </a:ln>
              <a:solidFill>
                <a:srgbClr val="0000FF"/>
              </a:solidFill>
              <a:effectLst/>
              <a:uFillTx/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  <a:sym typeface="Calibri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64BE651-B7A8-95AB-FF3B-AF2EEF797AB1}"/>
              </a:ext>
            </a:extLst>
          </p:cNvPr>
          <p:cNvSpPr txBox="1"/>
          <p:nvPr/>
        </p:nvSpPr>
        <p:spPr>
          <a:xfrm>
            <a:off x="9515681" y="816079"/>
            <a:ext cx="2449816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DE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Shower Shape - EMCAL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92CB100-D2AA-A4C4-B00E-D0A4FCD7EC35}"/>
              </a:ext>
            </a:extLst>
          </p:cNvPr>
          <p:cNvSpPr txBox="1"/>
          <p:nvPr/>
        </p:nvSpPr>
        <p:spPr>
          <a:xfrm>
            <a:off x="9438275" y="2757526"/>
            <a:ext cx="2530049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DE" sz="1800" dirty="0"/>
              <a:t>Isolation</a:t>
            </a:r>
            <a:r>
              <a:rPr kumimoji="0" lang="en-DE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– </a:t>
            </a:r>
            <a:r>
              <a:rPr kumimoji="0" lang="en-DE" sz="1800" b="0" i="0" u="none" strike="noStrike" cap="none" spc="0" normalizeH="0" baseline="0" dirty="0">
                <a:ln>
                  <a:noFill/>
                </a:ln>
                <a:solidFill>
                  <a:srgbClr val="0000FF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EMCAL + HCAL</a:t>
            </a:r>
          </a:p>
        </p:txBody>
      </p:sp>
      <p:sp>
        <p:nvSpPr>
          <p:cNvPr id="20" name="Folded Corner 19">
            <a:extLst>
              <a:ext uri="{FF2B5EF4-FFF2-40B4-BE49-F238E27FC236}">
                <a16:creationId xmlns:a16="http://schemas.microsoft.com/office/drawing/2014/main" id="{89DBA467-A685-4CB3-4FBD-0C224ADC91C1}"/>
              </a:ext>
            </a:extLst>
          </p:cNvPr>
          <p:cNvSpPr/>
          <p:nvPr/>
        </p:nvSpPr>
        <p:spPr>
          <a:xfrm>
            <a:off x="180014" y="1023319"/>
            <a:ext cx="1194769" cy="1317716"/>
          </a:xfrm>
          <a:prstGeom prst="foldedCorner">
            <a:avLst/>
          </a:prstGeom>
          <a:solidFill>
            <a:srgbClr val="FFC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0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Also see </a:t>
            </a:r>
          </a:p>
          <a:p>
            <a:r>
              <a:rPr lang="en-US" sz="10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Presentation:</a:t>
            </a:r>
          </a:p>
          <a:p>
            <a:r>
              <a:rPr lang="en-GB" sz="1000" b="0" i="0" u="none" strike="noStrike" dirty="0">
                <a:solidFill>
                  <a:srgbClr val="000000"/>
                </a:solidFill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J. Park  </a:t>
            </a:r>
          </a:p>
          <a:p>
            <a:r>
              <a:rPr lang="en-GB" sz="1000" b="0" i="0" u="none" strike="noStrike" dirty="0">
                <a:solidFill>
                  <a:srgbClr val="000000"/>
                </a:solidFill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 </a:t>
            </a:r>
            <a:r>
              <a:rPr lang="en-GB" sz="1000" b="0" i="0" u="none" strike="noStrike" dirty="0">
                <a:solidFill>
                  <a:schemeClr val="tx1"/>
                </a:solidFill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4/10/25, 9:40 AM</a:t>
            </a:r>
          </a:p>
          <a:p>
            <a:endParaRPr lang="en-GB" sz="1000" dirty="0">
              <a:solidFill>
                <a:schemeClr val="tx1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r>
              <a:rPr lang="en-GB" sz="10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Poster:</a:t>
            </a:r>
          </a:p>
          <a:p>
            <a:r>
              <a:rPr lang="en-GB" sz="10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B. Seidlitz</a:t>
            </a:r>
            <a:endParaRPr lang="en-GB" sz="1000" b="0" i="0" u="none" strike="noStrike" dirty="0">
              <a:solidFill>
                <a:schemeClr val="tx1"/>
              </a:solidFill>
              <a:effectLst/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endParaRPr lang="en-US" sz="1000" dirty="0">
              <a:solidFill>
                <a:schemeClr val="tx1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542F8ED-5815-C10B-377F-DA2F6D018F13}"/>
              </a:ext>
            </a:extLst>
          </p:cNvPr>
          <p:cNvSpPr txBox="1"/>
          <p:nvPr/>
        </p:nvSpPr>
        <p:spPr>
          <a:xfrm>
            <a:off x="9336947" y="5343787"/>
            <a:ext cx="2596222" cy="584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DE" sz="16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Only 15% of full luminosity 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DE" sz="16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used for this analysis</a:t>
            </a:r>
            <a:endParaRPr kumimoji="0" lang="en-DE" sz="1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  <a:sym typeface="Calibri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00D6FDC-6E14-D48F-C0E6-220473065AE1}"/>
              </a:ext>
            </a:extLst>
          </p:cNvPr>
          <p:cNvSpPr txBox="1"/>
          <p:nvPr/>
        </p:nvSpPr>
        <p:spPr>
          <a:xfrm>
            <a:off x="3810001" y="5410200"/>
            <a:ext cx="5105399" cy="461663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DE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Calibri"/>
              </a:rPr>
              <a:t>E</a:t>
            </a:r>
            <a:r>
              <a:rPr kumimoji="0" lang="en-DE" b="0" i="0" u="none" strike="noStrike" cap="none" spc="0" normalizeH="0" baseline="3000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Symbol" pitchFamily="2" charset="2"/>
                <a:ea typeface="Helvetica Neue" panose="02000503000000020004" pitchFamily="2" charset="0"/>
                <a:cs typeface="Helvetica Neue" panose="02000503000000020004" pitchFamily="2" charset="0"/>
                <a:sym typeface="Calibri"/>
              </a:rPr>
              <a:t>g</a:t>
            </a:r>
            <a:r>
              <a:rPr kumimoji="0" lang="en-DE" b="0" i="0" u="none" strike="noStrike" cap="none" spc="0" normalizeH="0" baseline="-2500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Calibri"/>
              </a:rPr>
              <a:t>T</a:t>
            </a:r>
            <a:r>
              <a:rPr kumimoji="0" lang="en-DE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Calibri"/>
              </a:rPr>
              <a:t> [GeV]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25651B3-993E-622D-AF67-190181E68DF3}"/>
              </a:ext>
            </a:extLst>
          </p:cNvPr>
          <p:cNvSpPr txBox="1"/>
          <p:nvPr/>
        </p:nvSpPr>
        <p:spPr>
          <a:xfrm rot="16200000">
            <a:off x="1207147" y="3031483"/>
            <a:ext cx="4448170" cy="461663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DE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d</a:t>
            </a:r>
            <a:r>
              <a:rPr lang="en-DE" baseline="300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2</a:t>
            </a:r>
            <a:r>
              <a:rPr lang="en-DE" dirty="0">
                <a:latin typeface="Symbol" pitchFamily="2" charset="2"/>
                <a:ea typeface="Helvetica Neue" panose="02000503000000020004" pitchFamily="2" charset="0"/>
                <a:cs typeface="Helvetica Neue" panose="02000503000000020004" pitchFamily="2" charset="0"/>
              </a:rPr>
              <a:t>s</a:t>
            </a:r>
            <a:r>
              <a:rPr lang="en-DE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/d</a:t>
            </a:r>
            <a:r>
              <a:rPr lang="en-DE" dirty="0">
                <a:latin typeface="Symbol" pitchFamily="2" charset="2"/>
                <a:ea typeface="Helvetica Neue" panose="02000503000000020004" pitchFamily="2" charset="0"/>
                <a:cs typeface="Helvetica Neue" panose="02000503000000020004" pitchFamily="2" charset="0"/>
              </a:rPr>
              <a:t>h</a:t>
            </a:r>
            <a:r>
              <a:rPr lang="en-DE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dE</a:t>
            </a:r>
            <a:r>
              <a:rPr lang="en-DE" baseline="30000" dirty="0">
                <a:latin typeface="Symbol" pitchFamily="2" charset="2"/>
                <a:ea typeface="Helvetica Neue" panose="02000503000000020004" pitchFamily="2" charset="0"/>
                <a:cs typeface="Helvetica Neue" panose="02000503000000020004" pitchFamily="2" charset="0"/>
              </a:rPr>
              <a:t>g</a:t>
            </a:r>
            <a:r>
              <a:rPr lang="en-DE" baseline="-250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T</a:t>
            </a:r>
            <a:r>
              <a:rPr lang="en-DE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[pb/GeV]</a:t>
            </a:r>
            <a:endParaRPr kumimoji="0" lang="en-DE" b="0" i="0" u="none" strike="noStrike" cap="none" spc="0" normalizeH="0" baseline="-25000" dirty="0">
              <a:ln>
                <a:noFill/>
              </a:ln>
              <a:solidFill>
                <a:srgbClr val="000000"/>
              </a:solidFill>
              <a:effectLst/>
              <a:uFillTx/>
              <a:latin typeface="Symbol" pitchFamily="2" charset="2"/>
              <a:ea typeface="Helvetica Neue" panose="02000503000000020004" pitchFamily="2" charset="0"/>
              <a:cs typeface="Helvetica Neue" panose="02000503000000020004" pitchFamily="2" charset="0"/>
              <a:sym typeface="Calibri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876DAC05-AB10-6496-1EB5-A993848BB235}"/>
              </a:ext>
            </a:extLst>
          </p:cNvPr>
          <p:cNvGrpSpPr/>
          <p:nvPr/>
        </p:nvGrpSpPr>
        <p:grpSpPr>
          <a:xfrm>
            <a:off x="9303658" y="1287317"/>
            <a:ext cx="2685146" cy="1392021"/>
            <a:chOff x="8631936" y="1573167"/>
            <a:chExt cx="3560064" cy="2202273"/>
          </a:xfrm>
        </p:grpSpPr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D5F7ADC0-AD01-C91C-2BDE-8AB5002B43E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31936" y="1573167"/>
              <a:ext cx="3560064" cy="1599449"/>
            </a:xfrm>
            <a:prstGeom prst="rect">
              <a:avLst/>
            </a:prstGeom>
          </p:spPr>
        </p:pic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5720154B-5036-01A9-1FAB-86D21AB835EE}"/>
                </a:ext>
              </a:extLst>
            </p:cNvPr>
            <p:cNvSpPr txBox="1">
              <a:spLocks noChangeAspect="1"/>
            </p:cNvSpPr>
            <p:nvPr/>
          </p:nvSpPr>
          <p:spPr>
            <a:xfrm>
              <a:off x="8817820" y="3006958"/>
              <a:ext cx="220180" cy="4869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GB" sz="1400" dirty="0">
                  <a:latin typeface="Symbol" pitchFamily="2" charset="2"/>
                </a:rPr>
                <a:t>g</a:t>
              </a:r>
              <a:endParaRPr kumimoji="0" lang="en-DE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Symbol" pitchFamily="2" charset="2"/>
                <a:sym typeface="Calibri"/>
              </a:endParaRPr>
            </a:p>
          </p:txBody>
        </p: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AC83F07E-238F-9EE7-262B-776D17DF1CBE}"/>
                </a:ext>
              </a:extLst>
            </p:cNvPr>
            <p:cNvGrpSpPr>
              <a:grpSpLocks noChangeAspect="1"/>
            </p:cNvGrpSpPr>
            <p:nvPr/>
          </p:nvGrpSpPr>
          <p:grpSpPr>
            <a:xfrm rot="18692826">
              <a:off x="8855927" y="2832170"/>
              <a:ext cx="937706" cy="112728"/>
              <a:chOff x="8346516" y="4247479"/>
              <a:chExt cx="1220593" cy="140910"/>
            </a:xfrm>
          </p:grpSpPr>
          <p:cxnSp>
            <p:nvCxnSpPr>
              <p:cNvPr id="51" name="Straight Arrow Connector 50">
                <a:extLst>
                  <a:ext uri="{FF2B5EF4-FFF2-40B4-BE49-F238E27FC236}">
                    <a16:creationId xmlns:a16="http://schemas.microsoft.com/office/drawing/2014/main" id="{410D73E3-2B52-822E-3B54-E926035DB46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462070" y="4317724"/>
                <a:ext cx="105039" cy="1850"/>
              </a:xfrm>
              <a:prstGeom prst="straightConnector1">
                <a:avLst/>
              </a:prstGeom>
              <a:noFill/>
              <a:ln w="22225" cap="flat">
                <a:solidFill>
                  <a:schemeClr val="tx1"/>
                </a:solidFill>
                <a:prstDash val="solid"/>
                <a:round/>
                <a:tailEnd type="triangle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pic>
            <p:nvPicPr>
              <p:cNvPr id="52" name="pasted-movie.png" descr="pasted-movie.png">
                <a:extLst>
                  <a:ext uri="{FF2B5EF4-FFF2-40B4-BE49-F238E27FC236}">
                    <a16:creationId xmlns:a16="http://schemas.microsoft.com/office/drawing/2014/main" id="{C744B105-A420-6AD3-69E7-AF0992282D6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 rot="10800000" flipH="1">
                <a:off x="8346516" y="4247479"/>
                <a:ext cx="1124509" cy="140910"/>
              </a:xfrm>
              <a:prstGeom prst="rect">
                <a:avLst/>
              </a:prstGeom>
              <a:ln w="12700">
                <a:miter lim="400000"/>
              </a:ln>
            </p:spPr>
          </p:pic>
        </p:grp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DF29CF69-A01C-41D3-E32F-5CBA1AE3B69A}"/>
                </a:ext>
              </a:extLst>
            </p:cNvPr>
            <p:cNvSpPr txBox="1"/>
            <p:nvPr/>
          </p:nvSpPr>
          <p:spPr>
            <a:xfrm>
              <a:off x="10728510" y="2850877"/>
              <a:ext cx="220180" cy="4869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GB" sz="1400" dirty="0">
                  <a:latin typeface="Symbol" pitchFamily="2" charset="2"/>
                </a:rPr>
                <a:t>g</a:t>
              </a:r>
              <a:endParaRPr kumimoji="0" lang="en-DE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Symbol" pitchFamily="2" charset="2"/>
                <a:sym typeface="Calibri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B4EF02E0-4905-95CA-C6AA-151F6CE6AF2C}"/>
                </a:ext>
              </a:extLst>
            </p:cNvPr>
            <p:cNvSpPr txBox="1"/>
            <p:nvPr/>
          </p:nvSpPr>
          <p:spPr>
            <a:xfrm>
              <a:off x="11186397" y="3003620"/>
              <a:ext cx="220180" cy="4869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GB" sz="1400" dirty="0">
                  <a:latin typeface="Symbol" pitchFamily="2" charset="2"/>
                </a:rPr>
                <a:t>g</a:t>
              </a:r>
              <a:endParaRPr kumimoji="0" lang="en-DE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Symbol" pitchFamily="2" charset="2"/>
                <a:sym typeface="Calibri"/>
              </a:endParaRPr>
            </a:p>
          </p:txBody>
        </p: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AA2A3292-85F4-C5BA-8CE0-C2AED05882C8}"/>
                </a:ext>
              </a:extLst>
            </p:cNvPr>
            <p:cNvGrpSpPr>
              <a:grpSpLocks noChangeAspect="1"/>
            </p:cNvGrpSpPr>
            <p:nvPr/>
          </p:nvGrpSpPr>
          <p:grpSpPr>
            <a:xfrm rot="18572763">
              <a:off x="10787153" y="2958182"/>
              <a:ext cx="937707" cy="112728"/>
              <a:chOff x="8346516" y="4247479"/>
              <a:chExt cx="1220593" cy="140910"/>
            </a:xfrm>
          </p:grpSpPr>
          <p:cxnSp>
            <p:nvCxnSpPr>
              <p:cNvPr id="49" name="Straight Arrow Connector 48">
                <a:extLst>
                  <a:ext uri="{FF2B5EF4-FFF2-40B4-BE49-F238E27FC236}">
                    <a16:creationId xmlns:a16="http://schemas.microsoft.com/office/drawing/2014/main" id="{7D8E1012-750A-09FB-47B8-62260CE2FC6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462070" y="4317724"/>
                <a:ext cx="105039" cy="1850"/>
              </a:xfrm>
              <a:prstGeom prst="straightConnector1">
                <a:avLst/>
              </a:prstGeom>
              <a:noFill/>
              <a:ln w="22225" cap="flat">
                <a:solidFill>
                  <a:schemeClr val="tx1"/>
                </a:solidFill>
                <a:prstDash val="solid"/>
                <a:round/>
                <a:tailEnd type="triangle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pic>
            <p:nvPicPr>
              <p:cNvPr id="50" name="pasted-movie.png" descr="pasted-movie.png">
                <a:extLst>
                  <a:ext uri="{FF2B5EF4-FFF2-40B4-BE49-F238E27FC236}">
                    <a16:creationId xmlns:a16="http://schemas.microsoft.com/office/drawing/2014/main" id="{1FB21CA6-1101-6439-EBC8-D080BEF55A4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 rot="10800000" flipH="1">
                <a:off x="8346516" y="4247479"/>
                <a:ext cx="1124509" cy="140910"/>
              </a:xfrm>
              <a:prstGeom prst="rect">
                <a:avLst/>
              </a:prstGeom>
              <a:ln w="12700">
                <a:miter lim="400000"/>
              </a:ln>
            </p:spPr>
          </p:pic>
        </p:grp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8E00AC47-9A81-133E-806E-2C16BF97E237}"/>
                </a:ext>
              </a:extLst>
            </p:cNvPr>
            <p:cNvSpPr txBox="1"/>
            <p:nvPr/>
          </p:nvSpPr>
          <p:spPr>
            <a:xfrm>
              <a:off x="10662898" y="3288519"/>
              <a:ext cx="330697" cy="4869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GB" sz="1400" dirty="0">
                  <a:latin typeface="Symbol" pitchFamily="2" charset="2"/>
                </a:rPr>
                <a:t>p</a:t>
              </a:r>
              <a:r>
                <a:rPr lang="en-GB" sz="1400" baseline="30000" dirty="0">
                  <a:latin typeface="Symbol" pitchFamily="2" charset="2"/>
                </a:rPr>
                <a:t>0</a:t>
              </a:r>
              <a:endParaRPr kumimoji="0" lang="en-DE" sz="1400" b="0" i="0" u="none" strike="noStrike" cap="none" spc="0" normalizeH="0" baseline="3000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Symbol" pitchFamily="2" charset="2"/>
                <a:sym typeface="Calibri"/>
              </a:endParaRPr>
            </a:p>
          </p:txBody>
        </p: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D11B5714-2D68-96B7-039B-83C1A41CD935}"/>
                </a:ext>
              </a:extLst>
            </p:cNvPr>
            <p:cNvGrpSpPr>
              <a:grpSpLocks noChangeAspect="1"/>
            </p:cNvGrpSpPr>
            <p:nvPr/>
          </p:nvGrpSpPr>
          <p:grpSpPr>
            <a:xfrm rot="18009818">
              <a:off x="10620240" y="2914640"/>
              <a:ext cx="937707" cy="112728"/>
              <a:chOff x="8346516" y="4247479"/>
              <a:chExt cx="1220593" cy="140910"/>
            </a:xfrm>
          </p:grpSpPr>
          <p:cxnSp>
            <p:nvCxnSpPr>
              <p:cNvPr id="47" name="Straight Arrow Connector 46">
                <a:extLst>
                  <a:ext uri="{FF2B5EF4-FFF2-40B4-BE49-F238E27FC236}">
                    <a16:creationId xmlns:a16="http://schemas.microsoft.com/office/drawing/2014/main" id="{B5C6B666-ACCE-3F85-A102-21998FDCC29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462070" y="4317724"/>
                <a:ext cx="105039" cy="1850"/>
              </a:xfrm>
              <a:prstGeom prst="straightConnector1">
                <a:avLst/>
              </a:prstGeom>
              <a:noFill/>
              <a:ln w="22225" cap="flat">
                <a:solidFill>
                  <a:schemeClr val="tx1"/>
                </a:solidFill>
                <a:prstDash val="solid"/>
                <a:round/>
                <a:tailEnd type="triangle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pic>
            <p:nvPicPr>
              <p:cNvPr id="48" name="pasted-movie.png" descr="pasted-movie.png">
                <a:extLst>
                  <a:ext uri="{FF2B5EF4-FFF2-40B4-BE49-F238E27FC236}">
                    <a16:creationId xmlns:a16="http://schemas.microsoft.com/office/drawing/2014/main" id="{BE1B65EC-7A90-6106-4548-EBD76A2D867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 rot="10800000" flipH="1">
                <a:off x="8346516" y="4247479"/>
                <a:ext cx="1124509" cy="140910"/>
              </a:xfrm>
              <a:prstGeom prst="rect">
                <a:avLst/>
              </a:prstGeom>
              <a:ln w="12700">
                <a:miter lim="400000"/>
              </a:ln>
            </p:spPr>
          </p:pic>
        </p:grp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006295B5-DFD9-9A47-174C-B7F431459D48}"/>
              </a:ext>
            </a:extLst>
          </p:cNvPr>
          <p:cNvSpPr txBox="1"/>
          <p:nvPr/>
        </p:nvSpPr>
        <p:spPr>
          <a:xfrm>
            <a:off x="9447745" y="1190175"/>
            <a:ext cx="1216037" cy="27699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DE" sz="1200" dirty="0">
                <a:solidFill>
                  <a:srgbClr val="0000FF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Pr</a:t>
            </a:r>
            <a:r>
              <a:rPr kumimoji="0" lang="en-DE" sz="1200" b="0" i="0" u="none" strike="noStrike" cap="none" spc="0" normalizeH="0" baseline="0" dirty="0">
                <a:ln>
                  <a:noFill/>
                </a:ln>
                <a:solidFill>
                  <a:srgbClr val="0000FF"/>
                </a:solidFill>
                <a:effectLst/>
                <a:uFillTx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Calibri"/>
              </a:rPr>
              <a:t>ompt Photons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C2AC0D1-23EF-5852-2FCA-874BF197E123}"/>
              </a:ext>
            </a:extLst>
          </p:cNvPr>
          <p:cNvSpPr txBox="1"/>
          <p:nvPr/>
        </p:nvSpPr>
        <p:spPr>
          <a:xfrm>
            <a:off x="10861720" y="1190177"/>
            <a:ext cx="1330282" cy="27699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DE" sz="1200" b="0" i="0" u="none" strike="noStrike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Calibri"/>
              </a:rPr>
              <a:t>Decay Photons</a:t>
            </a: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328997C9-2E55-DFF5-448D-686BA4BEB0FC}"/>
              </a:ext>
            </a:extLst>
          </p:cNvPr>
          <p:cNvGrpSpPr/>
          <p:nvPr/>
        </p:nvGrpSpPr>
        <p:grpSpPr>
          <a:xfrm rot="1831904">
            <a:off x="238915" y="5479274"/>
            <a:ext cx="1663442" cy="900018"/>
            <a:chOff x="5069332" y="4346213"/>
            <a:chExt cx="1663442" cy="900018"/>
          </a:xfrm>
        </p:grpSpPr>
        <p:sp>
          <p:nvSpPr>
            <p:cNvPr id="61" name="AutoShape 6">
              <a:extLst>
                <a:ext uri="{FF2B5EF4-FFF2-40B4-BE49-F238E27FC236}">
                  <a16:creationId xmlns:a16="http://schemas.microsoft.com/office/drawing/2014/main" id="{C2540AA3-B304-37A6-26CE-672762FBBE3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44418">
              <a:off x="5094854" y="4415082"/>
              <a:ext cx="1619708" cy="764004"/>
            </a:xfrm>
            <a:prstGeom prst="roundRect">
              <a:avLst>
                <a:gd name="adj" fmla="val 16667"/>
              </a:avLst>
            </a:prstGeom>
            <a:noFill/>
            <a:ln w="127000">
              <a:solidFill>
                <a:schemeClr val="accent2">
                  <a:lumMod val="60000"/>
                  <a:lumOff val="4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2000" b="1" dirty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Run 24 </a:t>
              </a:r>
              <a:r>
                <a:rPr lang="en-GB" altLang="en-US" sz="2000" b="1" dirty="0" err="1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p+p</a:t>
              </a:r>
              <a:endParaRPr lang="en-GB" altLang="en-US" sz="2000" b="1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  <a:p>
              <a:pPr algn="ctr" eaLnBrk="1" hangingPunct="1"/>
              <a:r>
                <a:rPr lang="en-GB" altLang="en-US" sz="2000" b="1" dirty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Preliminary</a:t>
              </a:r>
            </a:p>
          </p:txBody>
        </p:sp>
        <p:pic>
          <p:nvPicPr>
            <p:cNvPr id="62" name="Picture 61" descr="stamp-effects3">
              <a:extLst>
                <a:ext uri="{FF2B5EF4-FFF2-40B4-BE49-F238E27FC236}">
                  <a16:creationId xmlns:a16="http://schemas.microsoft.com/office/drawing/2014/main" id="{4DA69440-35C3-39ED-444E-A61A9A8995E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46255">
              <a:off x="5069332" y="4346213"/>
              <a:ext cx="1663442" cy="9000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010834747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2E6008-94E5-3390-FE93-3B6692E882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0">
            <a:extLst>
              <a:ext uri="{FF2B5EF4-FFF2-40B4-BE49-F238E27FC236}">
                <a16:creationId xmlns:a16="http://schemas.microsoft.com/office/drawing/2014/main" id="{B56FDD99-67A8-6CC9-0D28-70C70E5C9B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3947" y="1041470"/>
            <a:ext cx="5127764" cy="4775060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51AA14E-0593-37F6-79DB-18F448944B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QM 2025 Frankfurt</a:t>
            </a:r>
            <a:endParaRPr lang="en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331774-2766-2D1A-7F36-29FC65C2F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41786-6F0A-8740-9A31-C5C3C23C83C4}" type="slidenum">
              <a:rPr lang="en-DE" smtClean="0"/>
              <a:pPr/>
              <a:t>15</a:t>
            </a:fld>
            <a:endParaRPr lang="en-DE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8A512E2-459C-D758-4C4F-5C3258536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3337"/>
            <a:ext cx="11354602" cy="728665"/>
          </a:xfrm>
        </p:spPr>
        <p:txBody>
          <a:bodyPr/>
          <a:lstStyle/>
          <a:p>
            <a:r>
              <a:rPr lang="en-DE" dirty="0"/>
              <a:t>Jets: Inclusive spectra in p+p</a:t>
            </a:r>
            <a:endParaRPr lang="en-DE" dirty="0">
              <a:solidFill>
                <a:srgbClr val="FF0000"/>
              </a:solidFill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045BAFF-052E-D125-4E3B-738E3A65EEF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80382" y="5715000"/>
            <a:ext cx="11454418" cy="782810"/>
          </a:xfrm>
        </p:spPr>
        <p:txBody>
          <a:bodyPr>
            <a:normAutofit fontScale="92500" lnSpcReduction="20000"/>
          </a:bodyPr>
          <a:lstStyle/>
          <a:p>
            <a:pPr marL="365751" lvl="1" indent="0" algn="ctr">
              <a:buNone/>
            </a:pPr>
            <a:r>
              <a:rPr lang="en-GB" dirty="0"/>
              <a:t>U</a:t>
            </a:r>
            <a:r>
              <a:rPr lang="en-DE" dirty="0"/>
              <a:t>nprecedented p</a:t>
            </a:r>
            <a:r>
              <a:rPr lang="en-DE" baseline="-25000" dirty="0"/>
              <a:t>T</a:t>
            </a:r>
            <a:r>
              <a:rPr lang="en-DE" dirty="0"/>
              <a:t> reach at RHIC</a:t>
            </a:r>
          </a:p>
          <a:p>
            <a:pPr marL="365751" lvl="1" indent="0" algn="ctr">
              <a:buNone/>
            </a:pPr>
            <a:r>
              <a:rPr lang="en-DE" sz="21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Only 15% of full luminosity used for this analysis</a:t>
            </a:r>
          </a:p>
          <a:p>
            <a:pPr marL="365751" lvl="1" indent="0" algn="ctr">
              <a:buNone/>
            </a:pPr>
            <a:endParaRPr lang="en-DE" dirty="0"/>
          </a:p>
          <a:p>
            <a:pPr lvl="1"/>
            <a:endParaRPr lang="en-DE" dirty="0"/>
          </a:p>
        </p:txBody>
      </p:sp>
      <p:sp>
        <p:nvSpPr>
          <p:cNvPr id="8" name="Folded Corner 7">
            <a:extLst>
              <a:ext uri="{FF2B5EF4-FFF2-40B4-BE49-F238E27FC236}">
                <a16:creationId xmlns:a16="http://schemas.microsoft.com/office/drawing/2014/main" id="{9B5AEE21-D76D-3D13-7DAF-684CE0C789B7}"/>
              </a:ext>
            </a:extLst>
          </p:cNvPr>
          <p:cNvSpPr/>
          <p:nvPr/>
        </p:nvSpPr>
        <p:spPr>
          <a:xfrm>
            <a:off x="113913" y="1056370"/>
            <a:ext cx="1194769" cy="1066344"/>
          </a:xfrm>
          <a:prstGeom prst="foldedCorner">
            <a:avLst/>
          </a:prstGeom>
          <a:solidFill>
            <a:srgbClr val="FFC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0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Also see</a:t>
            </a:r>
          </a:p>
          <a:p>
            <a:r>
              <a:rPr lang="en-US" sz="10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Presentation:</a:t>
            </a:r>
          </a:p>
          <a:p>
            <a:r>
              <a:rPr lang="en-US" sz="10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V. Bailey</a:t>
            </a:r>
          </a:p>
          <a:p>
            <a:r>
              <a:rPr lang="en-US" sz="10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</a:p>
          <a:p>
            <a:r>
              <a:rPr lang="en-GB" sz="10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Poster:</a:t>
            </a:r>
          </a:p>
          <a:p>
            <a:r>
              <a:rPr lang="en-GB" sz="10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</a:t>
            </a:r>
            <a:r>
              <a:rPr lang="en-GB" sz="1000" b="0" i="0" u="none" strike="noStrike" dirty="0">
                <a:solidFill>
                  <a:schemeClr val="tx1"/>
                </a:solidFill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. Narde</a:t>
            </a:r>
          </a:p>
          <a:p>
            <a:endParaRPr lang="en-US" sz="1000" dirty="0">
              <a:solidFill>
                <a:schemeClr val="tx1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C0B51B4-9619-6486-2F74-BC652A2375F2}"/>
              </a:ext>
            </a:extLst>
          </p:cNvPr>
          <p:cNvSpPr txBox="1"/>
          <p:nvPr/>
        </p:nvSpPr>
        <p:spPr>
          <a:xfrm>
            <a:off x="-990601" y="2525485"/>
            <a:ext cx="4572000" cy="1200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defTabSz="914400"/>
            <a:r>
              <a:rPr lang="en-DE" sz="1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Corrected for jet p</a:t>
            </a:r>
            <a:r>
              <a:rPr lang="en-DE" sz="1800" baseline="-250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T</a:t>
            </a:r>
            <a:r>
              <a:rPr lang="en-DE" sz="1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scale</a:t>
            </a:r>
          </a:p>
          <a:p>
            <a:pPr algn="ctr" defTabSz="914400"/>
            <a:r>
              <a:rPr lang="en-DE" sz="1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Unfolded to MC  final </a:t>
            </a:r>
          </a:p>
          <a:p>
            <a:pPr algn="ctr" defTabSz="914400"/>
            <a:r>
              <a:rPr lang="en-DE" sz="1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state particle level</a:t>
            </a:r>
          </a:p>
          <a:p>
            <a:pPr marL="0" marR="0" indent="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DE" sz="18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F998DE0-82BD-6660-9783-522DAA39FE61}"/>
              </a:ext>
            </a:extLst>
          </p:cNvPr>
          <p:cNvSpPr txBox="1"/>
          <p:nvPr/>
        </p:nvSpPr>
        <p:spPr>
          <a:xfrm>
            <a:off x="2514600" y="2895600"/>
            <a:ext cx="198129" cy="369330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DE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F81413D-CE3E-F863-C784-D71C76C912A6}"/>
              </a:ext>
            </a:extLst>
          </p:cNvPr>
          <p:cNvSpPr txBox="1"/>
          <p:nvPr/>
        </p:nvSpPr>
        <p:spPr>
          <a:xfrm>
            <a:off x="7848600" y="1295400"/>
            <a:ext cx="688648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DE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EMCal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2B95025-8C37-0387-DE3A-619117DBE999}"/>
              </a:ext>
            </a:extLst>
          </p:cNvPr>
          <p:cNvSpPr txBox="1"/>
          <p:nvPr/>
        </p:nvSpPr>
        <p:spPr>
          <a:xfrm>
            <a:off x="9067800" y="1295400"/>
            <a:ext cx="581247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DE" sz="1800" dirty="0"/>
              <a:t>IH</a:t>
            </a:r>
            <a:r>
              <a:rPr kumimoji="0" lang="en-DE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Cal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2D89212-19D5-C653-5336-4106EF7AEDC1}"/>
              </a:ext>
            </a:extLst>
          </p:cNvPr>
          <p:cNvSpPr txBox="1"/>
          <p:nvPr/>
        </p:nvSpPr>
        <p:spPr>
          <a:xfrm>
            <a:off x="10144576" y="1295400"/>
            <a:ext cx="675824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DE" sz="1800" dirty="0"/>
              <a:t>OH</a:t>
            </a:r>
            <a:r>
              <a:rPr kumimoji="0" lang="en-DE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Cal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B90E04-51EE-E8C2-4347-01E366FE8F0F}"/>
              </a:ext>
            </a:extLst>
          </p:cNvPr>
          <p:cNvSpPr txBox="1"/>
          <p:nvPr/>
        </p:nvSpPr>
        <p:spPr>
          <a:xfrm>
            <a:off x="11306697" y="1295400"/>
            <a:ext cx="504303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DE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Sum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58DD9A3-A6E0-67EE-3040-13FA45D51F10}"/>
              </a:ext>
            </a:extLst>
          </p:cNvPr>
          <p:cNvSpPr txBox="1"/>
          <p:nvPr/>
        </p:nvSpPr>
        <p:spPr>
          <a:xfrm>
            <a:off x="8355339" y="926070"/>
            <a:ext cx="3150861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DE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Calibri"/>
              </a:rPr>
              <a:t>Large acceptance calorimetry</a:t>
            </a: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063B415C-68FA-1138-7C9C-A4A50C9EDD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587940" y="715823"/>
            <a:ext cx="2457215" cy="4326835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658A9C63-B6C9-9F07-C545-71BC2B64BB1B}"/>
              </a:ext>
            </a:extLst>
          </p:cNvPr>
          <p:cNvSpPr txBox="1"/>
          <p:nvPr/>
        </p:nvSpPr>
        <p:spPr>
          <a:xfrm>
            <a:off x="4910450" y="808471"/>
            <a:ext cx="2384872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6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hlinkClick r:id="rId5"/>
              </a:rPr>
              <a:t>sPH-CONF-JET-2025-03</a:t>
            </a:r>
            <a:endParaRPr kumimoji="0" lang="en-DE" sz="1600" b="0" i="0" u="none" strike="noStrike" cap="none" spc="0" normalizeH="0" baseline="0" dirty="0">
              <a:ln>
                <a:noFill/>
              </a:ln>
              <a:solidFill>
                <a:srgbClr val="0000FF"/>
              </a:solidFill>
              <a:effectLst/>
              <a:uFillTx/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  <a:sym typeface="Calibri"/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90AD03FE-DF9B-386D-FA07-E527C167660C}"/>
              </a:ext>
            </a:extLst>
          </p:cNvPr>
          <p:cNvGrpSpPr/>
          <p:nvPr/>
        </p:nvGrpSpPr>
        <p:grpSpPr>
          <a:xfrm rot="1831904">
            <a:off x="328367" y="5369942"/>
            <a:ext cx="1663442" cy="900018"/>
            <a:chOff x="5069332" y="4346213"/>
            <a:chExt cx="1663442" cy="900018"/>
          </a:xfrm>
        </p:grpSpPr>
        <p:sp>
          <p:nvSpPr>
            <p:cNvPr id="43" name="AutoShape 6">
              <a:extLst>
                <a:ext uri="{FF2B5EF4-FFF2-40B4-BE49-F238E27FC236}">
                  <a16:creationId xmlns:a16="http://schemas.microsoft.com/office/drawing/2014/main" id="{DF99D8B4-0294-AF4B-3BC1-A1DC6A482FB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44418">
              <a:off x="5094854" y="4415082"/>
              <a:ext cx="1619708" cy="764004"/>
            </a:xfrm>
            <a:prstGeom prst="roundRect">
              <a:avLst>
                <a:gd name="adj" fmla="val 16667"/>
              </a:avLst>
            </a:prstGeom>
            <a:noFill/>
            <a:ln w="127000">
              <a:solidFill>
                <a:schemeClr val="accent2">
                  <a:lumMod val="60000"/>
                  <a:lumOff val="4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2000" b="1" dirty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Run 24 </a:t>
              </a:r>
              <a:r>
                <a:rPr lang="en-GB" altLang="en-US" sz="2000" b="1" dirty="0" err="1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p+p</a:t>
              </a:r>
              <a:endParaRPr lang="en-GB" altLang="en-US" sz="2000" b="1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  <a:p>
              <a:pPr algn="ctr" eaLnBrk="1" hangingPunct="1"/>
              <a:r>
                <a:rPr lang="en-GB" altLang="en-US" sz="2000" b="1" dirty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Preliminary</a:t>
              </a:r>
            </a:p>
          </p:txBody>
        </p:sp>
        <p:pic>
          <p:nvPicPr>
            <p:cNvPr id="44" name="Picture 43" descr="stamp-effects3">
              <a:extLst>
                <a:ext uri="{FF2B5EF4-FFF2-40B4-BE49-F238E27FC236}">
                  <a16:creationId xmlns:a16="http://schemas.microsoft.com/office/drawing/2014/main" id="{05D425E5-EAE3-3470-0A7A-6286BE4827F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46255">
              <a:off x="5069332" y="4346213"/>
              <a:ext cx="1663442" cy="9000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283219966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011755-A741-752F-854F-6D3BE7C72A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62">
            <a:extLst>
              <a:ext uri="{FF2B5EF4-FFF2-40B4-BE49-F238E27FC236}">
                <a16:creationId xmlns:a16="http://schemas.microsoft.com/office/drawing/2014/main" id="{4AB074D7-5FBB-BDB4-F452-C722291509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7071814" y="1093513"/>
            <a:ext cx="4449445" cy="4680585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FE6B0A85-B598-7258-9D26-A5D7828257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2475638" y="1169714"/>
            <a:ext cx="4449445" cy="4680585"/>
          </a:xfrm>
          <a:prstGeom prst="rect">
            <a:avLst/>
          </a:pr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12B4BA3A-9B7B-81CB-E7CB-D24253C9084F}"/>
              </a:ext>
            </a:extLst>
          </p:cNvPr>
          <p:cNvSpPr txBox="1"/>
          <p:nvPr/>
        </p:nvSpPr>
        <p:spPr>
          <a:xfrm>
            <a:off x="6477000" y="5186643"/>
            <a:ext cx="303927" cy="369330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DE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  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FFB3A5B-A9E0-F05F-8116-663BA2D8D6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QM 2025 Frankfurt</a:t>
            </a:r>
            <a:endParaRPr lang="en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AC3847-2D52-AACA-44ED-8BDB81750C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41786-6F0A-8740-9A31-C5C3C23C83C4}" type="slidenum">
              <a:rPr lang="en-DE" smtClean="0"/>
              <a:pPr/>
              <a:t>16</a:t>
            </a:fld>
            <a:endParaRPr lang="en-DE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924E28A-3B87-FC5A-47C7-37AFC0B9D3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Symbol" pitchFamily="2" charset="2"/>
              </a:rPr>
              <a:t> </a:t>
            </a:r>
            <a:r>
              <a:rPr lang="en-DE" dirty="0"/>
              <a:t>Jets: Dijet correlations in pp </a:t>
            </a:r>
            <a:endParaRPr lang="en-DE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AAC9F0FE-BD9B-0DCA-FF85-2B0C20374C25}"/>
                  </a:ext>
                </a:extLst>
              </p:cNvPr>
              <p:cNvSpPr txBox="1"/>
              <p:nvPr/>
            </p:nvSpPr>
            <p:spPr>
              <a:xfrm>
                <a:off x="3296684" y="1001650"/>
                <a:ext cx="3017773" cy="3986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DE" sz="18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Calibri"/>
                  </a:rPr>
                  <a:t>Dijet p</a:t>
                </a:r>
                <a:r>
                  <a:rPr kumimoji="0" lang="en-DE" sz="1800" b="0" i="0" u="none" strike="noStrike" cap="none" spc="0" normalizeH="0" baseline="-2500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Calibri"/>
                  </a:rPr>
                  <a:t>T</a:t>
                </a:r>
                <a:r>
                  <a:rPr kumimoji="0" lang="en-DE" sz="18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Helvetica Neue" panose="02000503000000020004" pitchFamily="2" charset="0"/>
                    <a:ea typeface="Helvetica Neue" panose="02000503000000020004" pitchFamily="2" charset="0"/>
                    <a:cs typeface="Helvetica Neue" panose="02000503000000020004" pitchFamily="2" charset="0"/>
                    <a:sym typeface="Calibri"/>
                  </a:rPr>
                  <a:t> balance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sub>
                    </m:sSub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  <m:sup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/</m:t>
                    </m:r>
                    <m:sSubSup>
                      <m:sSubSup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  <m:sup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bSup>
                  </m:oMath>
                </a14:m>
                <a:endParaRPr kumimoji="0" lang="en-DE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Calibri"/>
                </a:endParaRPr>
              </a:p>
            </p:txBody>
          </p:sp>
        </mc:Choice>
        <mc:Fallback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AAC9F0FE-BD9B-0DCA-FF85-2B0C20374C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96684" y="1001650"/>
                <a:ext cx="3017773" cy="398697"/>
              </a:xfrm>
              <a:prstGeom prst="rect">
                <a:avLst/>
              </a:prstGeom>
              <a:blipFill>
                <a:blip r:embed="rId5"/>
                <a:stretch>
                  <a:fillRect l="-837" t="-6061" b="-15152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20">
            <a:extLst>
              <a:ext uri="{FF2B5EF4-FFF2-40B4-BE49-F238E27FC236}">
                <a16:creationId xmlns:a16="http://schemas.microsoft.com/office/drawing/2014/main" id="{841C50DF-2258-76B7-82BB-4E23BFEEC081}"/>
              </a:ext>
            </a:extLst>
          </p:cNvPr>
          <p:cNvSpPr txBox="1"/>
          <p:nvPr/>
        </p:nvSpPr>
        <p:spPr>
          <a:xfrm>
            <a:off x="8073888" y="1051335"/>
            <a:ext cx="2538514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DE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Calibri"/>
              </a:rPr>
              <a:t>Dijet angular correlation</a:t>
            </a:r>
          </a:p>
        </p:txBody>
      </p:sp>
      <p:sp>
        <p:nvSpPr>
          <p:cNvPr id="16" name="Folded Corner 15">
            <a:extLst>
              <a:ext uri="{FF2B5EF4-FFF2-40B4-BE49-F238E27FC236}">
                <a16:creationId xmlns:a16="http://schemas.microsoft.com/office/drawing/2014/main" id="{E4E6690D-2EE7-A6D2-F5B3-F2712D14FC0C}"/>
              </a:ext>
            </a:extLst>
          </p:cNvPr>
          <p:cNvSpPr/>
          <p:nvPr/>
        </p:nvSpPr>
        <p:spPr>
          <a:xfrm>
            <a:off x="113913" y="1056370"/>
            <a:ext cx="1194769" cy="1317716"/>
          </a:xfrm>
          <a:prstGeom prst="foldedCorner">
            <a:avLst/>
          </a:prstGeom>
          <a:solidFill>
            <a:srgbClr val="FFC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0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Also see</a:t>
            </a:r>
          </a:p>
          <a:p>
            <a:r>
              <a:rPr lang="en-US" sz="10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Presentation:</a:t>
            </a:r>
          </a:p>
          <a:p>
            <a:r>
              <a:rPr lang="en-US" sz="10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V. Bailey</a:t>
            </a:r>
          </a:p>
          <a:p>
            <a:r>
              <a:rPr lang="en-US" sz="10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4/8/25, 8:40am</a:t>
            </a:r>
          </a:p>
          <a:p>
            <a:r>
              <a:rPr lang="en-US" sz="10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</a:p>
          <a:p>
            <a:r>
              <a:rPr lang="en-GB" sz="10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Poster:</a:t>
            </a:r>
          </a:p>
          <a:p>
            <a:r>
              <a:rPr lang="en-GB" sz="10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D. Lis</a:t>
            </a:r>
            <a:endParaRPr lang="en-GB" sz="1000" b="0" i="0" u="none" strike="noStrike" dirty="0">
              <a:solidFill>
                <a:schemeClr val="tx1"/>
              </a:solidFill>
              <a:effectLst/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endParaRPr lang="en-US" sz="1000" dirty="0">
              <a:solidFill>
                <a:schemeClr val="tx1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CDD1729-696D-BC97-4E64-CF3ACE87254D}"/>
              </a:ext>
            </a:extLst>
          </p:cNvPr>
          <p:cNvSpPr txBox="1"/>
          <p:nvPr/>
        </p:nvSpPr>
        <p:spPr>
          <a:xfrm>
            <a:off x="2807988" y="5224938"/>
            <a:ext cx="4431011" cy="461663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DE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x</a:t>
            </a:r>
            <a:r>
              <a:rPr lang="en-DE" baseline="-250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J</a:t>
            </a:r>
            <a:r>
              <a:rPr lang="en-DE" baseline="-25000" dirty="0">
                <a:latin typeface="Symbol" pitchFamily="2" charset="2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endParaRPr kumimoji="0" lang="en-DE" b="0" i="0" u="none" strike="noStrike" cap="none" spc="0" normalizeH="0" baseline="-25000" dirty="0">
              <a:ln>
                <a:noFill/>
              </a:ln>
              <a:solidFill>
                <a:srgbClr val="000000"/>
              </a:solidFill>
              <a:effectLst/>
              <a:uFillTx/>
              <a:latin typeface="Symbol" pitchFamily="2" charset="2"/>
              <a:ea typeface="Helvetica Neue" panose="02000503000000020004" pitchFamily="2" charset="0"/>
              <a:cs typeface="Helvetica Neue" panose="02000503000000020004" pitchFamily="2" charset="0"/>
              <a:sym typeface="Calibri"/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54A7B390-1A99-A855-F4C5-2F6D25D40A07}"/>
              </a:ext>
            </a:extLst>
          </p:cNvPr>
          <p:cNvGrpSpPr/>
          <p:nvPr/>
        </p:nvGrpSpPr>
        <p:grpSpPr>
          <a:xfrm>
            <a:off x="97094" y="2570826"/>
            <a:ext cx="2128425" cy="2001176"/>
            <a:chOff x="97094" y="2570826"/>
            <a:chExt cx="2128425" cy="2001176"/>
          </a:xfrm>
        </p:grpSpPr>
        <p:pic>
          <p:nvPicPr>
            <p:cNvPr id="35" name="Picture 34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BB9B0665-B10E-5C1F-5DDB-B4ECB3D6058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7094" y="2570826"/>
              <a:ext cx="2128425" cy="2001176"/>
            </a:xfrm>
            <a:prstGeom prst="rect">
              <a:avLst/>
            </a:prstGeom>
          </p:spPr>
        </p:pic>
        <p:sp>
          <p:nvSpPr>
            <p:cNvPr id="36" name="Arc 35">
              <a:extLst>
                <a:ext uri="{FF2B5EF4-FFF2-40B4-BE49-F238E27FC236}">
                  <a16:creationId xmlns:a16="http://schemas.microsoft.com/office/drawing/2014/main" id="{2EF65EA0-E27F-2CE3-2126-DF396A776122}"/>
                </a:ext>
              </a:extLst>
            </p:cNvPr>
            <p:cNvSpPr>
              <a:spLocks/>
            </p:cNvSpPr>
            <p:nvPr/>
          </p:nvSpPr>
          <p:spPr>
            <a:xfrm rot="13009492">
              <a:off x="1348335" y="3429513"/>
              <a:ext cx="255411" cy="260096"/>
            </a:xfrm>
            <a:prstGeom prst="arc">
              <a:avLst>
                <a:gd name="adj1" fmla="val 15844785"/>
                <a:gd name="adj2" fmla="val 1053065"/>
              </a:avLst>
            </a:prstGeom>
            <a:ln w="31750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E7D86F74-1F8B-C7AB-1EE7-D1E23D446AB4}"/>
                    </a:ext>
                  </a:extLst>
                </p:cNvPr>
                <p:cNvSpPr txBox="1"/>
                <p:nvPr/>
              </p:nvSpPr>
              <p:spPr>
                <a:xfrm>
                  <a:off x="940982" y="3409249"/>
                  <a:ext cx="496867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sz="1600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sz="16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oMath>
                    </m:oMathPara>
                  </a14:m>
                  <a:endParaRPr lang="en-US" sz="1600" dirty="0">
                    <a:solidFill>
                      <a:schemeClr val="bg1"/>
                    </a:solidFill>
                  </a:endParaRPr>
                </a:p>
              </p:txBody>
            </p:sp>
          </mc:Choice>
          <mc:Fallback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E7D86F74-1F8B-C7AB-1EE7-D1E23D446AB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40982" y="3409249"/>
                  <a:ext cx="496867" cy="338554"/>
                </a:xfrm>
                <a:prstGeom prst="rect">
                  <a:avLst/>
                </a:prstGeom>
                <a:blipFill>
                  <a:blip r:embed="rId7"/>
                  <a:stretch>
                    <a:fillRect b="-7143"/>
                  </a:stretch>
                </a:blipFill>
              </p:spPr>
              <p:txBody>
                <a:bodyPr/>
                <a:lstStyle/>
                <a:p>
                  <a:r>
                    <a:rPr lang="en-DE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12300AFE-6439-2904-30A3-CDE6D451653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6200" y="5688495"/>
            <a:ext cx="12084844" cy="821432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en-GB" dirty="0"/>
              <a:t>D</a:t>
            </a:r>
            <a:r>
              <a:rPr lang="en-DE" dirty="0"/>
              <a:t>ata well described by PYTHIA</a:t>
            </a:r>
          </a:p>
          <a:p>
            <a:pPr marL="0" indent="0" algn="ctr">
              <a:buNone/>
            </a:pPr>
            <a:r>
              <a:rPr lang="en-DE" dirty="0"/>
              <a:t>Important reference for Au+Au 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E45B110-A8AD-CBC2-9470-EC3680C32AE6}"/>
              </a:ext>
            </a:extLst>
          </p:cNvPr>
          <p:cNvSpPr txBox="1"/>
          <p:nvPr/>
        </p:nvSpPr>
        <p:spPr>
          <a:xfrm>
            <a:off x="7325559" y="5203168"/>
            <a:ext cx="4431011" cy="461663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DE" dirty="0">
                <a:latin typeface="Symbol" pitchFamily="2" charset="2"/>
                <a:ea typeface="Helvetica Neue" panose="02000503000000020004" pitchFamily="2" charset="0"/>
                <a:cs typeface="Helvetica Neue" panose="02000503000000020004" pitchFamily="2" charset="0"/>
              </a:rPr>
              <a:t>Df</a:t>
            </a:r>
            <a:endParaRPr kumimoji="0" lang="en-DE" b="0" i="0" u="none" strike="noStrike" cap="none" spc="0" normalizeH="0" baseline="-25000" dirty="0">
              <a:ln>
                <a:noFill/>
              </a:ln>
              <a:solidFill>
                <a:srgbClr val="000000"/>
              </a:solidFill>
              <a:effectLst/>
              <a:uFillTx/>
              <a:latin typeface="Symbol" pitchFamily="2" charset="2"/>
              <a:ea typeface="Helvetica Neue" panose="02000503000000020004" pitchFamily="2" charset="0"/>
              <a:cs typeface="Helvetica Neue" panose="02000503000000020004" pitchFamily="2" charset="0"/>
              <a:sym typeface="Calibri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DD150AD-DE85-3DAE-2BA5-6184672D1EA2}"/>
              </a:ext>
            </a:extLst>
          </p:cNvPr>
          <p:cNvSpPr txBox="1"/>
          <p:nvPr/>
        </p:nvSpPr>
        <p:spPr>
          <a:xfrm>
            <a:off x="11277600" y="5098773"/>
            <a:ext cx="198129" cy="369330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DE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 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C6357CAD-1249-E768-82A9-14CBF8930FDF}"/>
              </a:ext>
            </a:extLst>
          </p:cNvPr>
          <p:cNvSpPr txBox="1"/>
          <p:nvPr/>
        </p:nvSpPr>
        <p:spPr>
          <a:xfrm>
            <a:off x="-954156" y="5052391"/>
            <a:ext cx="4572000" cy="110799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defTabSz="914400"/>
            <a:r>
              <a:rPr lang="en-DE" sz="16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Corrected for jet p</a:t>
            </a:r>
            <a:r>
              <a:rPr lang="en-DE" sz="1600" baseline="-250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T</a:t>
            </a:r>
            <a:r>
              <a:rPr lang="en-DE" sz="16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scale</a:t>
            </a:r>
          </a:p>
          <a:p>
            <a:pPr algn="ctr" defTabSz="914400"/>
            <a:r>
              <a:rPr lang="en-DE" sz="16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Unfolded to MC final state </a:t>
            </a:r>
          </a:p>
          <a:p>
            <a:pPr algn="ctr" defTabSz="914400"/>
            <a:r>
              <a:rPr lang="en-DE" sz="16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particle level</a:t>
            </a:r>
          </a:p>
          <a:p>
            <a:pPr marL="0" marR="0" indent="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DE" sz="18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68AF4BD-36B0-2D07-8A95-C1F8B68B1838}"/>
              </a:ext>
            </a:extLst>
          </p:cNvPr>
          <p:cNvSpPr txBox="1"/>
          <p:nvPr/>
        </p:nvSpPr>
        <p:spPr>
          <a:xfrm>
            <a:off x="4910450" y="808471"/>
            <a:ext cx="2384872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6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hlinkClick r:id="rId8"/>
              </a:rPr>
              <a:t>sPH-CONF-JET-2025-01</a:t>
            </a:r>
            <a:endParaRPr kumimoji="0" lang="en-DE" sz="1600" b="0" i="0" u="none" strike="noStrike" cap="none" spc="0" normalizeH="0" baseline="0" dirty="0">
              <a:ln>
                <a:noFill/>
              </a:ln>
              <a:solidFill>
                <a:srgbClr val="0000FF"/>
              </a:solidFill>
              <a:effectLst/>
              <a:uFillTx/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  <a:sym typeface="Calibri"/>
            </a:endParaRP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A2AF53E0-ACA5-3622-A6AF-5244317A903B}"/>
              </a:ext>
            </a:extLst>
          </p:cNvPr>
          <p:cNvGrpSpPr/>
          <p:nvPr/>
        </p:nvGrpSpPr>
        <p:grpSpPr>
          <a:xfrm rot="1831904">
            <a:off x="10415266" y="569346"/>
            <a:ext cx="1663442" cy="900018"/>
            <a:chOff x="5069332" y="4346213"/>
            <a:chExt cx="1663442" cy="900018"/>
          </a:xfrm>
        </p:grpSpPr>
        <p:sp>
          <p:nvSpPr>
            <p:cNvPr id="60" name="AutoShape 6">
              <a:extLst>
                <a:ext uri="{FF2B5EF4-FFF2-40B4-BE49-F238E27FC236}">
                  <a16:creationId xmlns:a16="http://schemas.microsoft.com/office/drawing/2014/main" id="{888EBCC6-ABCC-D1B8-677B-F95D7F2E33F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44418">
              <a:off x="5094854" y="4415082"/>
              <a:ext cx="1619708" cy="764004"/>
            </a:xfrm>
            <a:prstGeom prst="roundRect">
              <a:avLst>
                <a:gd name="adj" fmla="val 16667"/>
              </a:avLst>
            </a:prstGeom>
            <a:noFill/>
            <a:ln w="127000">
              <a:solidFill>
                <a:schemeClr val="accent2">
                  <a:lumMod val="60000"/>
                  <a:lumOff val="4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2000" b="1" dirty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Run 24 </a:t>
              </a:r>
              <a:r>
                <a:rPr lang="en-GB" altLang="en-US" sz="2000" b="1" dirty="0" err="1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p+p</a:t>
              </a:r>
              <a:endParaRPr lang="en-GB" altLang="en-US" sz="2000" b="1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  <a:p>
              <a:pPr algn="ctr" eaLnBrk="1" hangingPunct="1"/>
              <a:r>
                <a:rPr lang="en-GB" altLang="en-US" sz="2000" b="1" dirty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Preliminary</a:t>
              </a:r>
            </a:p>
          </p:txBody>
        </p:sp>
        <p:pic>
          <p:nvPicPr>
            <p:cNvPr id="61" name="Picture 60" descr="stamp-effects3">
              <a:extLst>
                <a:ext uri="{FF2B5EF4-FFF2-40B4-BE49-F238E27FC236}">
                  <a16:creationId xmlns:a16="http://schemas.microsoft.com/office/drawing/2014/main" id="{AF199330-2615-14B4-7524-DCCFC1E6527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46255">
              <a:off x="5069332" y="4346213"/>
              <a:ext cx="1663442" cy="9000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881378092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492B2F-B0CC-4FDA-94F0-C48080C389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>
            <a:extLst>
              <a:ext uri="{FF2B5EF4-FFF2-40B4-BE49-F238E27FC236}">
                <a16:creationId xmlns:a16="http://schemas.microsoft.com/office/drawing/2014/main" id="{9F9F970A-D487-42D5-6C54-7E00E2E891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2061527" y="383376"/>
            <a:ext cx="3983632" cy="5549681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8D370B3A-C37D-86DC-019B-EAA690C3A2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7207173" y="1106272"/>
            <a:ext cx="3943225" cy="4065106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022BEA0-2160-1B42-233E-B8D67A53DC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QM 2025 Frankfurt</a:t>
            </a:r>
            <a:endParaRPr lang="en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31E27D-A26E-F82C-E957-C62DD9E7C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41786-6F0A-8740-9A31-C5C3C23C83C4}" type="slidenum">
              <a:rPr lang="en-DE" smtClean="0"/>
              <a:pPr/>
              <a:t>17</a:t>
            </a:fld>
            <a:endParaRPr lang="en-DE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91DA0DA-3917-AB75-4B22-8A1DB06A4B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Jets in AuAu: </a:t>
            </a:r>
            <a:r>
              <a:rPr lang="en-US" dirty="0"/>
              <a:t>Underlying event</a:t>
            </a:r>
            <a:endParaRPr lang="en-DE" dirty="0">
              <a:solidFill>
                <a:srgbClr val="FF0000"/>
              </a:solidFill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DA1DB8D-013C-35F3-D1A6-3EA764A00D09}"/>
              </a:ext>
            </a:extLst>
          </p:cNvPr>
          <p:cNvSpPr txBox="1">
            <a:spLocks/>
          </p:cNvSpPr>
          <p:nvPr/>
        </p:nvSpPr>
        <p:spPr>
          <a:xfrm>
            <a:off x="1040236" y="5347034"/>
            <a:ext cx="10787269" cy="8895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normAutofit fontScale="70000" lnSpcReduction="20000"/>
          </a:bodyPr>
          <a:lstStyle>
            <a:lvl1pPr marL="365751" marR="0" indent="-365751" algn="l" defTabSz="1219170" rtl="0" latinLnBrk="0">
              <a:lnSpc>
                <a:spcPct val="100000"/>
              </a:lnSpc>
              <a:spcBef>
                <a:spcPts val="667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32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804652" marR="0" indent="-438901" algn="l" defTabSz="1219170" rtl="0" latinLnBrk="0">
              <a:lnSpc>
                <a:spcPct val="100000"/>
              </a:lnSpc>
              <a:spcBef>
                <a:spcPts val="667"/>
              </a:spcBef>
              <a:spcAft>
                <a:spcPts val="0"/>
              </a:spcAft>
              <a:buClrTx/>
              <a:buSzPct val="100000"/>
              <a:buFont typeface="Arial"/>
              <a:buChar char="–"/>
              <a:tabLst/>
              <a:defRPr sz="2933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219170" marR="0" indent="-487666" algn="l" defTabSz="1219170" rtl="0" latinLnBrk="0">
              <a:lnSpc>
                <a:spcPct val="100000"/>
              </a:lnSpc>
              <a:spcBef>
                <a:spcPts val="667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667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615400" marR="0" indent="-457189" algn="l" defTabSz="1219170" rtl="0" latinLnBrk="0">
              <a:lnSpc>
                <a:spcPct val="100000"/>
              </a:lnSpc>
              <a:spcBef>
                <a:spcPts val="667"/>
              </a:spcBef>
              <a:spcAft>
                <a:spcPts val="0"/>
              </a:spcAft>
              <a:buClrTx/>
              <a:buSzPct val="100000"/>
              <a:buFont typeface="Arial"/>
              <a:buChar char="–"/>
              <a:tabLst/>
              <a:defRPr sz="24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046462" marR="0" indent="-522500" algn="l" defTabSz="1219170" rtl="0" latinLnBrk="0">
              <a:lnSpc>
                <a:spcPct val="100000"/>
              </a:lnSpc>
              <a:spcBef>
                <a:spcPts val="667"/>
              </a:spcBef>
              <a:spcAft>
                <a:spcPts val="0"/>
              </a:spcAft>
              <a:buClrTx/>
              <a:buSzPct val="100000"/>
              <a:buFont typeface="Arial"/>
              <a:buChar char="»"/>
              <a:tabLst/>
              <a:defRPr sz="2133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3413675" marR="0" indent="-365751" algn="l" defTabSz="1219170" rtl="0" latinLnBrk="0">
              <a:lnSpc>
                <a:spcPct val="100000"/>
              </a:lnSpc>
              <a:spcBef>
                <a:spcPts val="667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32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4023259" marR="0" indent="-365751" algn="l" defTabSz="1219170" rtl="0" latinLnBrk="0">
              <a:lnSpc>
                <a:spcPct val="100000"/>
              </a:lnSpc>
              <a:spcBef>
                <a:spcPts val="667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32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4632844" marR="0" indent="-365751" algn="l" defTabSz="1219170" rtl="0" latinLnBrk="0">
              <a:lnSpc>
                <a:spcPct val="100000"/>
              </a:lnSpc>
              <a:spcBef>
                <a:spcPts val="667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32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5242429" marR="0" indent="-365751" algn="l" defTabSz="1219170" rtl="0" latinLnBrk="0">
              <a:lnSpc>
                <a:spcPct val="100000"/>
              </a:lnSpc>
              <a:spcBef>
                <a:spcPts val="667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32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indent="0" algn="ctr" hangingPunct="1">
              <a:buNone/>
            </a:pPr>
            <a:r>
              <a:rPr lang="en-US" b="1" dirty="0"/>
              <a:t>Underlying event characterization for jet reconstruction</a:t>
            </a:r>
          </a:p>
          <a:p>
            <a:pPr marL="0" indent="0" algn="ctr" hangingPunct="1">
              <a:buNone/>
            </a:pPr>
            <a:r>
              <a:rPr lang="en-US" b="1" dirty="0"/>
              <a:t>Comparisons of jet background fluctuations between subtraction methods</a:t>
            </a:r>
          </a:p>
          <a:p>
            <a:pPr hangingPunct="1"/>
            <a:endParaRPr lang="en-DE" dirty="0"/>
          </a:p>
        </p:txBody>
      </p:sp>
      <p:sp>
        <p:nvSpPr>
          <p:cNvPr id="14" name="Folded Corner 13">
            <a:extLst>
              <a:ext uri="{FF2B5EF4-FFF2-40B4-BE49-F238E27FC236}">
                <a16:creationId xmlns:a16="http://schemas.microsoft.com/office/drawing/2014/main" id="{BDB535CB-C990-A8E4-DAF2-6BFA2BF85FFB}"/>
              </a:ext>
            </a:extLst>
          </p:cNvPr>
          <p:cNvSpPr/>
          <p:nvPr/>
        </p:nvSpPr>
        <p:spPr>
          <a:xfrm>
            <a:off x="113913" y="1056370"/>
            <a:ext cx="1194769" cy="1317716"/>
          </a:xfrm>
          <a:prstGeom prst="foldedCorner">
            <a:avLst/>
          </a:prstGeom>
          <a:solidFill>
            <a:srgbClr val="FFC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0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Also see</a:t>
            </a:r>
          </a:p>
          <a:p>
            <a:r>
              <a:rPr lang="en-US" sz="10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Presentation:</a:t>
            </a:r>
          </a:p>
          <a:p>
            <a:r>
              <a:rPr lang="en-US" sz="10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V. Bailey</a:t>
            </a:r>
          </a:p>
          <a:p>
            <a:r>
              <a:rPr lang="en-US" sz="10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4/8/25, 8:40am </a:t>
            </a:r>
          </a:p>
          <a:p>
            <a:endParaRPr lang="en-US" sz="1000" dirty="0">
              <a:solidFill>
                <a:schemeClr val="tx1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0F3A3F2-7971-8864-338E-C5F7787B5A08}"/>
              </a:ext>
            </a:extLst>
          </p:cNvPr>
          <p:cNvSpPr txBox="1"/>
          <p:nvPr/>
        </p:nvSpPr>
        <p:spPr>
          <a:xfrm>
            <a:off x="7265500" y="4791433"/>
            <a:ext cx="4431011" cy="400108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DE" sz="20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Centrality [%]</a:t>
            </a:r>
            <a:endParaRPr kumimoji="0" lang="en-DE" sz="2000" b="0" i="0" u="none" strike="noStrike" cap="none" spc="0" normalizeH="0" baseline="-25000" dirty="0">
              <a:ln>
                <a:noFill/>
              </a:ln>
              <a:solidFill>
                <a:srgbClr val="000000"/>
              </a:solidFill>
              <a:effectLst/>
              <a:uFillTx/>
              <a:latin typeface="Symbol" pitchFamily="2" charset="2"/>
              <a:ea typeface="Helvetica Neue" panose="02000503000000020004" pitchFamily="2" charset="0"/>
              <a:cs typeface="Helvetica Neue" panose="02000503000000020004" pitchFamily="2" charset="0"/>
              <a:sym typeface="Calibri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44A578B-5295-E6F6-97C4-41F12F3F7C63}"/>
              </a:ext>
            </a:extLst>
          </p:cNvPr>
          <p:cNvSpPr txBox="1"/>
          <p:nvPr/>
        </p:nvSpPr>
        <p:spPr>
          <a:xfrm>
            <a:off x="4910450" y="808471"/>
            <a:ext cx="2384872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6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hlinkClick r:id="rId4"/>
              </a:rPr>
              <a:t>sPH-CONF-JET-2025-04</a:t>
            </a:r>
            <a:endParaRPr kumimoji="0" lang="en-DE" sz="1600" b="0" i="0" u="none" strike="noStrike" cap="none" spc="0" normalizeH="0" baseline="0" dirty="0">
              <a:ln>
                <a:noFill/>
              </a:ln>
              <a:solidFill>
                <a:srgbClr val="0000FF"/>
              </a:solidFill>
              <a:effectLst/>
              <a:uFillTx/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  <a:sym typeface="Calibri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671F71C-3428-0730-3DA4-01A1620DE324}"/>
              </a:ext>
            </a:extLst>
          </p:cNvPr>
          <p:cNvGrpSpPr/>
          <p:nvPr/>
        </p:nvGrpSpPr>
        <p:grpSpPr>
          <a:xfrm rot="1341593">
            <a:off x="9959595" y="627040"/>
            <a:ext cx="2148724" cy="864615"/>
            <a:chOff x="733839" y="4632510"/>
            <a:chExt cx="2148724" cy="864615"/>
          </a:xfrm>
        </p:grpSpPr>
        <p:sp>
          <p:nvSpPr>
            <p:cNvPr id="25" name="AutoShape 6">
              <a:extLst>
                <a:ext uri="{FF2B5EF4-FFF2-40B4-BE49-F238E27FC236}">
                  <a16:creationId xmlns:a16="http://schemas.microsoft.com/office/drawing/2014/main" id="{8FA12E47-7943-DB16-B0D8-D9E25AB15FA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44418">
              <a:off x="782543" y="4658728"/>
              <a:ext cx="2058708" cy="764924"/>
            </a:xfrm>
            <a:prstGeom prst="roundRect">
              <a:avLst>
                <a:gd name="adj" fmla="val 16667"/>
              </a:avLst>
            </a:prstGeom>
            <a:noFill/>
            <a:ln w="127000">
              <a:solidFill>
                <a:schemeClr val="accent1">
                  <a:lumMod val="60000"/>
                  <a:lumOff val="4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2000" b="1" dirty="0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Run 24 </a:t>
              </a:r>
              <a:r>
                <a:rPr lang="en-GB" altLang="en-US" sz="2000" b="1" dirty="0" err="1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Au+Au</a:t>
              </a:r>
              <a:endParaRPr lang="en-GB" altLang="en-US" sz="2000" b="1" dirty="0">
                <a:solidFill>
                  <a:schemeClr val="accent1">
                    <a:lumMod val="60000"/>
                    <a:lumOff val="40000"/>
                  </a:schemeClr>
                </a:solidFill>
              </a:endParaRPr>
            </a:p>
            <a:p>
              <a:pPr algn="ctr" eaLnBrk="1" hangingPunct="1"/>
              <a:r>
                <a:rPr lang="en-GB" altLang="en-US" sz="2000" b="1" dirty="0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Preliminary</a:t>
              </a:r>
            </a:p>
          </p:txBody>
        </p:sp>
        <p:pic>
          <p:nvPicPr>
            <p:cNvPr id="26" name="Picture 25" descr="stamp-effects3">
              <a:extLst>
                <a:ext uri="{FF2B5EF4-FFF2-40B4-BE49-F238E27FC236}">
                  <a16:creationId xmlns:a16="http://schemas.microsoft.com/office/drawing/2014/main" id="{9B09A435-508F-5232-EB2A-DF28CD71264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46255">
              <a:off x="733839" y="4632510"/>
              <a:ext cx="2148724" cy="8646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665806994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4130F4-2BAA-62DB-62F7-A9CDE6173C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4252005-5CFD-7DD0-B6A8-63965BCC51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QM 2025 Frankfurt</a:t>
            </a:r>
            <a:endParaRPr lang="en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56948D-7E85-902E-7A62-864176E4E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41786-6F0A-8740-9A31-C5C3C23C83C4}" type="slidenum">
              <a:rPr lang="en-DE" smtClean="0"/>
              <a:pPr/>
              <a:t>18</a:t>
            </a:fld>
            <a:endParaRPr lang="en-DE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0FFA233-F380-FBA0-11C5-DB73378926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sz="4000" dirty="0"/>
              <a:t>Towards Heavy Flavor Physics: Tracking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0EC11E18-C5AE-15C8-EAFB-80295C084E7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867782" y="5153354"/>
            <a:ext cx="8495418" cy="1323646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en-GB" b="1" dirty="0"/>
              <a:t>Early alignment, calibrations and distortion corrections</a:t>
            </a:r>
            <a:endParaRPr lang="en-DE" b="1" dirty="0"/>
          </a:p>
          <a:p>
            <a:pPr marL="0" indent="0" algn="ctr">
              <a:buNone/>
            </a:pPr>
            <a:r>
              <a:rPr lang="en-GB" b="1" dirty="0"/>
              <a:t>Vertex reconstruction from matching to Silicon detectors</a:t>
            </a:r>
          </a:p>
          <a:p>
            <a:pPr marL="0" indent="0" algn="ctr">
              <a:buNone/>
            </a:pPr>
            <a:r>
              <a:rPr lang="en-DE" b="1" dirty="0"/>
              <a:t>TPC provides momentum and dE/dx for PID</a:t>
            </a:r>
            <a:r>
              <a:rPr lang="en-GB" b="1" dirty="0"/>
              <a:t> </a:t>
            </a:r>
          </a:p>
          <a:p>
            <a:pPr marL="0" indent="0" algn="ctr">
              <a:buNone/>
            </a:pPr>
            <a:endParaRPr lang="en-GB" b="1" dirty="0"/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0846B9CF-7449-236C-D164-9C373B9EA5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714423" y="1077580"/>
            <a:ext cx="3841750" cy="396049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328F675-ED97-F283-2A2F-A15B259E0B58}"/>
              </a:ext>
            </a:extLst>
          </p:cNvPr>
          <p:cNvSpPr txBox="1"/>
          <p:nvPr/>
        </p:nvSpPr>
        <p:spPr>
          <a:xfrm>
            <a:off x="2206578" y="913918"/>
            <a:ext cx="1270539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DE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Calibri"/>
              </a:rPr>
              <a:t>K</a:t>
            </a:r>
            <a:r>
              <a:rPr kumimoji="0" lang="en-DE" b="0" i="0" u="none" strike="noStrike" cap="none" spc="0" normalizeH="0" baseline="3000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0</a:t>
            </a:r>
            <a:r>
              <a:rPr kumimoji="0" lang="en-DE" b="0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Symbol" pitchFamily="2" charset="2"/>
                <a:ea typeface="+mn-ea"/>
                <a:cs typeface="+mn-cs"/>
                <a:sym typeface="Calibri"/>
              </a:rPr>
              <a:t>    p</a:t>
            </a:r>
            <a:r>
              <a:rPr kumimoji="0" lang="en-DE" b="0" i="0" u="none" strike="noStrike" cap="none" spc="0" normalizeH="0" baseline="3000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Symbol" pitchFamily="2" charset="2"/>
                <a:ea typeface="+mn-ea"/>
                <a:cs typeface="+mn-cs"/>
                <a:sym typeface="Calibri"/>
              </a:rPr>
              <a:t>+</a:t>
            </a:r>
            <a:r>
              <a:rPr kumimoji="0" lang="en-DE" b="0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Symbol" pitchFamily="2" charset="2"/>
                <a:ea typeface="+mn-ea"/>
                <a:cs typeface="+mn-cs"/>
                <a:sym typeface="Calibri"/>
              </a:rPr>
              <a:t>p</a:t>
            </a:r>
            <a:r>
              <a:rPr kumimoji="0" lang="en-DE" b="0" i="0" u="none" strike="noStrike" cap="none" spc="0" normalizeH="0" baseline="3000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Symbol" pitchFamily="2" charset="2"/>
                <a:ea typeface="+mn-ea"/>
                <a:cs typeface="+mn-cs"/>
                <a:sym typeface="Calibri"/>
              </a:rPr>
              <a:t>-</a:t>
            </a:r>
            <a:endParaRPr kumimoji="0" lang="en-DE" b="0" i="0" u="none" strike="noStrike" cap="none" spc="0" normalizeH="0" baseline="3000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9B2A7C6-70A3-141D-A8C5-A7AAAA772FE5}"/>
              </a:ext>
            </a:extLst>
          </p:cNvPr>
          <p:cNvSpPr txBox="1"/>
          <p:nvPr/>
        </p:nvSpPr>
        <p:spPr>
          <a:xfrm>
            <a:off x="1458689" y="4563778"/>
            <a:ext cx="3343834" cy="400108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20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m(</a:t>
            </a:r>
            <a:r>
              <a:rPr lang="en-GB" sz="2000" dirty="0" err="1">
                <a:latin typeface="Symbol" pitchFamily="2" charset="2"/>
                <a:ea typeface="Helvetica Neue" panose="02000503000000020004" pitchFamily="2" charset="0"/>
                <a:cs typeface="Helvetica Neue" panose="02000503000000020004" pitchFamily="2" charset="0"/>
              </a:rPr>
              <a:t>p</a:t>
            </a:r>
            <a:r>
              <a:rPr lang="en-GB" sz="2000" baseline="300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+</a:t>
            </a:r>
            <a:r>
              <a:rPr lang="en-GB" sz="2000" dirty="0" err="1">
                <a:latin typeface="Symbol" pitchFamily="2" charset="2"/>
                <a:ea typeface="Helvetica Neue" panose="02000503000000020004" pitchFamily="2" charset="0"/>
                <a:cs typeface="Helvetica Neue" panose="02000503000000020004" pitchFamily="2" charset="0"/>
              </a:rPr>
              <a:t>p</a:t>
            </a:r>
            <a:r>
              <a:rPr lang="en-GB" sz="2000" baseline="300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-</a:t>
            </a:r>
            <a:r>
              <a:rPr lang="en-GB" sz="20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) </a:t>
            </a:r>
            <a:r>
              <a:rPr kumimoji="0" lang="en-DE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Calibri"/>
              </a:rPr>
              <a:t>[GeV]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ECC0195-12DD-ABE9-00D0-163E6083FF66}"/>
              </a:ext>
            </a:extLst>
          </p:cNvPr>
          <p:cNvSpPr txBox="1"/>
          <p:nvPr/>
        </p:nvSpPr>
        <p:spPr>
          <a:xfrm>
            <a:off x="3962404" y="4572786"/>
            <a:ext cx="609600" cy="369330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DE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      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541E750-F440-897E-A6FF-59D276E907D0}"/>
              </a:ext>
            </a:extLst>
          </p:cNvPr>
          <p:cNvCxnSpPr/>
          <p:nvPr/>
        </p:nvCxnSpPr>
        <p:spPr>
          <a:xfrm>
            <a:off x="2601689" y="1153886"/>
            <a:ext cx="220338" cy="0"/>
          </a:xfrm>
          <a:prstGeom prst="straightConnector1">
            <a:avLst/>
          </a:prstGeom>
          <a:noFill/>
          <a:ln w="25400" cap="flat">
            <a:solidFill>
              <a:schemeClr val="tx1"/>
            </a:solidFill>
            <a:prstDash val="solid"/>
            <a:round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28" name="Group 27">
            <a:extLst>
              <a:ext uri="{FF2B5EF4-FFF2-40B4-BE49-F238E27FC236}">
                <a16:creationId xmlns:a16="http://schemas.microsoft.com/office/drawing/2014/main" id="{783C1A70-395B-03DB-C813-908F149ED7DF}"/>
              </a:ext>
            </a:extLst>
          </p:cNvPr>
          <p:cNvGrpSpPr/>
          <p:nvPr/>
        </p:nvGrpSpPr>
        <p:grpSpPr>
          <a:xfrm>
            <a:off x="5595971" y="1251858"/>
            <a:ext cx="5704690" cy="3752908"/>
            <a:chOff x="174893" y="1219200"/>
            <a:chExt cx="5704690" cy="3752908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CC565D4D-86E5-72ED-629F-28F0CDF0E51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74893" y="1219200"/>
              <a:ext cx="5704690" cy="3662671"/>
              <a:chOff x="0" y="975430"/>
              <a:chExt cx="4614478" cy="2962705"/>
            </a:xfrm>
          </p:grpSpPr>
          <p:pic>
            <p:nvPicPr>
              <p:cNvPr id="43" name="dEdxwide.pdf" descr="dEdxwide.pdf">
                <a:extLst>
                  <a:ext uri="{FF2B5EF4-FFF2-40B4-BE49-F238E27FC236}">
                    <a16:creationId xmlns:a16="http://schemas.microsoft.com/office/drawing/2014/main" id="{EA229ED5-AE57-6B9C-E530-3C16ABE0351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0" y="975430"/>
                <a:ext cx="4614478" cy="2962705"/>
              </a:xfrm>
              <a:prstGeom prst="rect">
                <a:avLst/>
              </a:prstGeom>
              <a:ln w="12700">
                <a:miter lim="400000"/>
              </a:ln>
            </p:spPr>
          </p:pic>
          <p:sp>
            <p:nvSpPr>
              <p:cNvPr id="44" name="π">
                <a:extLst>
                  <a:ext uri="{FF2B5EF4-FFF2-40B4-BE49-F238E27FC236}">
                    <a16:creationId xmlns:a16="http://schemas.microsoft.com/office/drawing/2014/main" id="{E788C8D2-DECE-6572-4858-9982319B18B7}"/>
                  </a:ext>
                </a:extLst>
              </p:cNvPr>
              <p:cNvSpPr txBox="1"/>
              <p:nvPr/>
            </p:nvSpPr>
            <p:spPr>
              <a:xfrm>
                <a:off x="3563495" y="2121540"/>
                <a:ext cx="242950" cy="398014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/>
              <a:p>
                <a:r>
                  <a:rPr dirty="0"/>
                  <a:t>π</a:t>
                </a:r>
              </a:p>
            </p:txBody>
          </p:sp>
          <p:sp>
            <p:nvSpPr>
              <p:cNvPr id="45" name="K">
                <a:extLst>
                  <a:ext uri="{FF2B5EF4-FFF2-40B4-BE49-F238E27FC236}">
                    <a16:creationId xmlns:a16="http://schemas.microsoft.com/office/drawing/2014/main" id="{84B5812F-3310-A923-D01A-3450C48EB9E4}"/>
                  </a:ext>
                </a:extLst>
              </p:cNvPr>
              <p:cNvSpPr txBox="1"/>
              <p:nvPr/>
            </p:nvSpPr>
            <p:spPr>
              <a:xfrm>
                <a:off x="3464369" y="1862179"/>
                <a:ext cx="256456" cy="398013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/>
              <a:p>
                <a:r>
                  <a:rPr dirty="0"/>
                  <a:t>K</a:t>
                </a:r>
              </a:p>
            </p:txBody>
          </p:sp>
          <p:sp>
            <p:nvSpPr>
              <p:cNvPr id="46" name="p">
                <a:extLst>
                  <a:ext uri="{FF2B5EF4-FFF2-40B4-BE49-F238E27FC236}">
                    <a16:creationId xmlns:a16="http://schemas.microsoft.com/office/drawing/2014/main" id="{218EFBC1-1935-06DD-FAA2-86052A25CEE6}"/>
                  </a:ext>
                </a:extLst>
              </p:cNvPr>
              <p:cNvSpPr txBox="1"/>
              <p:nvPr/>
            </p:nvSpPr>
            <p:spPr>
              <a:xfrm>
                <a:off x="3381456" y="1512074"/>
                <a:ext cx="234246" cy="398014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/>
              <a:p>
                <a:r>
                  <a:rPr dirty="0"/>
                  <a:t>p</a:t>
                </a:r>
              </a:p>
            </p:txBody>
          </p:sp>
          <p:sp>
            <p:nvSpPr>
              <p:cNvPr id="47" name="d">
                <a:extLst>
                  <a:ext uri="{FF2B5EF4-FFF2-40B4-BE49-F238E27FC236}">
                    <a16:creationId xmlns:a16="http://schemas.microsoft.com/office/drawing/2014/main" id="{76892F1B-9004-2C5B-E930-145FC47A6788}"/>
                  </a:ext>
                </a:extLst>
              </p:cNvPr>
              <p:cNvSpPr txBox="1"/>
              <p:nvPr/>
            </p:nvSpPr>
            <p:spPr>
              <a:xfrm>
                <a:off x="3207858" y="1233838"/>
                <a:ext cx="234246" cy="398013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none" lIns="50800" tIns="50800" rIns="50800" bIns="50800" anchor="ctr">
                <a:spAutoFit/>
              </a:bodyPr>
              <a:lstStyle/>
              <a:p>
                <a:r>
                  <a:rPr dirty="0"/>
                  <a:t>d</a:t>
                </a:r>
              </a:p>
            </p:txBody>
          </p:sp>
          <p:sp>
            <p:nvSpPr>
              <p:cNvPr id="48" name="Line">
                <a:extLst>
                  <a:ext uri="{FF2B5EF4-FFF2-40B4-BE49-F238E27FC236}">
                    <a16:creationId xmlns:a16="http://schemas.microsoft.com/office/drawing/2014/main" id="{C908FC6D-62D3-DF67-A714-EEA3671472AC}"/>
                  </a:ext>
                </a:extLst>
              </p:cNvPr>
              <p:cNvSpPr/>
              <p:nvPr/>
            </p:nvSpPr>
            <p:spPr>
              <a:xfrm flipH="1">
                <a:off x="2820870" y="1536881"/>
                <a:ext cx="322923" cy="94329"/>
              </a:xfrm>
              <a:prstGeom prst="line">
                <a:avLst/>
              </a:prstGeom>
              <a:ln w="15875">
                <a:solidFill>
                  <a:srgbClr val="000000"/>
                </a:solidFill>
                <a:miter lim="400000"/>
                <a:tailEnd type="triangle"/>
              </a:ln>
            </p:spPr>
            <p:txBody>
              <a:bodyPr lIns="50800" tIns="50800" rIns="50800" bIns="50800" anchor="ctr"/>
              <a:lstStyle/>
              <a:p>
                <a:endParaRPr/>
              </a:p>
            </p:txBody>
          </p:sp>
          <p:sp>
            <p:nvSpPr>
              <p:cNvPr id="49" name="Line">
                <a:extLst>
                  <a:ext uri="{FF2B5EF4-FFF2-40B4-BE49-F238E27FC236}">
                    <a16:creationId xmlns:a16="http://schemas.microsoft.com/office/drawing/2014/main" id="{D76DA6FA-A870-72DB-40C4-B5D113B02F3C}"/>
                  </a:ext>
                </a:extLst>
              </p:cNvPr>
              <p:cNvSpPr/>
              <p:nvPr/>
            </p:nvSpPr>
            <p:spPr>
              <a:xfrm flipH="1">
                <a:off x="2657608" y="1789429"/>
                <a:ext cx="738736" cy="398602"/>
              </a:xfrm>
              <a:prstGeom prst="line">
                <a:avLst/>
              </a:prstGeom>
              <a:ln w="15875">
                <a:solidFill>
                  <a:srgbClr val="000000"/>
                </a:solidFill>
                <a:miter lim="400000"/>
                <a:tailEnd type="triangle"/>
              </a:ln>
            </p:spPr>
            <p:txBody>
              <a:bodyPr lIns="50800" tIns="50800" rIns="50800" bIns="50800" anchor="ctr"/>
              <a:lstStyle/>
              <a:p>
                <a:endParaRPr/>
              </a:p>
            </p:txBody>
          </p:sp>
          <p:sp>
            <p:nvSpPr>
              <p:cNvPr id="50" name="Line">
                <a:extLst>
                  <a:ext uri="{FF2B5EF4-FFF2-40B4-BE49-F238E27FC236}">
                    <a16:creationId xmlns:a16="http://schemas.microsoft.com/office/drawing/2014/main" id="{EA4C65B0-0514-4489-0BD7-5141AA8F3C8B}"/>
                  </a:ext>
                </a:extLst>
              </p:cNvPr>
              <p:cNvSpPr/>
              <p:nvPr/>
            </p:nvSpPr>
            <p:spPr>
              <a:xfrm flipH="1">
                <a:off x="2625435" y="2172606"/>
                <a:ext cx="840575" cy="639675"/>
              </a:xfrm>
              <a:prstGeom prst="line">
                <a:avLst/>
              </a:prstGeom>
              <a:ln w="15875">
                <a:solidFill>
                  <a:srgbClr val="000000"/>
                </a:solidFill>
                <a:miter lim="400000"/>
                <a:tailEnd type="triangle"/>
              </a:ln>
            </p:spPr>
            <p:txBody>
              <a:bodyPr lIns="50800" tIns="50800" rIns="50800" bIns="50800" anchor="ctr"/>
              <a:lstStyle/>
              <a:p>
                <a:endParaRPr/>
              </a:p>
            </p:txBody>
          </p:sp>
          <p:sp>
            <p:nvSpPr>
              <p:cNvPr id="51" name="Line">
                <a:extLst>
                  <a:ext uri="{FF2B5EF4-FFF2-40B4-BE49-F238E27FC236}">
                    <a16:creationId xmlns:a16="http://schemas.microsoft.com/office/drawing/2014/main" id="{57C27A4C-4011-47E1-38A3-51FE277DCF46}"/>
                  </a:ext>
                </a:extLst>
              </p:cNvPr>
              <p:cNvSpPr/>
              <p:nvPr/>
            </p:nvSpPr>
            <p:spPr>
              <a:xfrm flipH="1">
                <a:off x="2699656" y="2380920"/>
                <a:ext cx="842557" cy="949926"/>
              </a:xfrm>
              <a:prstGeom prst="line">
                <a:avLst/>
              </a:prstGeom>
              <a:ln w="15875">
                <a:solidFill>
                  <a:srgbClr val="000000"/>
                </a:solidFill>
                <a:miter lim="400000"/>
                <a:tailEnd type="triangle"/>
              </a:ln>
            </p:spPr>
            <p:txBody>
              <a:bodyPr lIns="50800" tIns="50800" rIns="50800" bIns="50800" anchor="ctr"/>
              <a:lstStyle/>
              <a:p>
                <a:endParaRPr/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83B066A-11E4-AC39-943F-0F58AA806FD6}"/>
                </a:ext>
              </a:extLst>
            </p:cNvPr>
            <p:cNvSpPr txBox="1"/>
            <p:nvPr/>
          </p:nvSpPr>
          <p:spPr>
            <a:xfrm>
              <a:off x="914400" y="4572000"/>
              <a:ext cx="4419600" cy="400108"/>
            </a:xfrm>
            <a:prstGeom prst="rect">
              <a:avLst/>
            </a:prstGeom>
            <a:solidFill>
              <a:schemeClr val="bg1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GB" sz="2000" dirty="0"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</a:rPr>
                <a:t>q</a:t>
              </a:r>
              <a:r>
                <a:rPr kumimoji="0" lang="en-GB" sz="2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Calibri"/>
                </a:rPr>
                <a:t> </a:t>
              </a:r>
              <a:r>
                <a:rPr kumimoji="0" lang="en-DE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Calibri"/>
                </a:rPr>
                <a:t>x</a:t>
              </a:r>
              <a:r>
                <a:rPr kumimoji="0" lang="en-DE" sz="2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Calibri"/>
                </a:rPr>
                <a:t> p</a:t>
              </a:r>
              <a:r>
                <a:rPr kumimoji="0" lang="en-DE" sz="2000" b="0" i="0" u="none" strike="noStrike" cap="none" spc="0" normalizeH="0" baseline="3000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Calibri"/>
                </a:rPr>
                <a:t> </a:t>
              </a:r>
              <a:r>
                <a:rPr kumimoji="0" lang="en-DE" sz="2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Calibri"/>
                </a:rPr>
                <a:t>[GeV]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B3C3573B-6D2B-C9CA-6B8F-DDDBD939FFCB}"/>
                </a:ext>
              </a:extLst>
            </p:cNvPr>
            <p:cNvSpPr txBox="1"/>
            <p:nvPr/>
          </p:nvSpPr>
          <p:spPr>
            <a:xfrm rot="16200000">
              <a:off x="-1225920" y="2742487"/>
              <a:ext cx="3302202" cy="400108"/>
            </a:xfrm>
            <a:prstGeom prst="rect">
              <a:avLst/>
            </a:prstGeom>
            <a:solidFill>
              <a:schemeClr val="bg1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DE" sz="2000" dirty="0"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</a:rPr>
                <a:t>dE/dx [a.u.]</a:t>
              </a:r>
              <a:endParaRPr kumimoji="0" lang="en-DE" sz="2000" b="0" i="0" u="none" strike="noStrike" cap="none" spc="0" normalizeH="0" baseline="-2500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Calibri"/>
              </a:endParaRPr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0A6F2D27-2D9E-CAFB-8801-27D786FA7129}"/>
              </a:ext>
            </a:extLst>
          </p:cNvPr>
          <p:cNvSpPr txBox="1"/>
          <p:nvPr/>
        </p:nvSpPr>
        <p:spPr>
          <a:xfrm>
            <a:off x="4910450" y="808471"/>
            <a:ext cx="2384872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6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hlinkClick r:id="rId5"/>
              </a:rPr>
              <a:t>sPHENIX-Performance</a:t>
            </a:r>
            <a:endParaRPr kumimoji="0" lang="en-DE" sz="1600" b="0" i="0" u="none" strike="noStrike" cap="none" spc="0" normalizeH="0" baseline="0" dirty="0">
              <a:ln>
                <a:noFill/>
              </a:ln>
              <a:solidFill>
                <a:srgbClr val="0000FF"/>
              </a:solidFill>
              <a:effectLst/>
              <a:uFillTx/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  <a:sym typeface="Calibri"/>
            </a:endParaRP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58B42748-6D89-C145-76F2-DC25D365E5BD}"/>
              </a:ext>
            </a:extLst>
          </p:cNvPr>
          <p:cNvGrpSpPr/>
          <p:nvPr/>
        </p:nvGrpSpPr>
        <p:grpSpPr>
          <a:xfrm rot="1540024">
            <a:off x="10185505" y="650979"/>
            <a:ext cx="1972852" cy="937991"/>
            <a:chOff x="4903565" y="1747596"/>
            <a:chExt cx="1972852" cy="937991"/>
          </a:xfrm>
        </p:grpSpPr>
        <p:sp>
          <p:nvSpPr>
            <p:cNvPr id="38" name="AutoShape 6">
              <a:extLst>
                <a:ext uri="{FF2B5EF4-FFF2-40B4-BE49-F238E27FC236}">
                  <a16:creationId xmlns:a16="http://schemas.microsoft.com/office/drawing/2014/main" id="{E4594C0A-DFF9-BD3C-51E7-5246E5AA4DF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44418">
              <a:off x="4964212" y="1814234"/>
              <a:ext cx="1857459" cy="798247"/>
            </a:xfrm>
            <a:prstGeom prst="roundRect">
              <a:avLst>
                <a:gd name="adj" fmla="val 16667"/>
              </a:avLst>
            </a:prstGeom>
            <a:noFill/>
            <a:ln w="127000">
              <a:solidFill>
                <a:schemeClr val="accent2">
                  <a:lumMod val="60000"/>
                  <a:lumOff val="4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2000" b="1" dirty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Run 24 </a:t>
              </a:r>
              <a:r>
                <a:rPr lang="en-GB" altLang="en-US" sz="2000" b="1" dirty="0" err="1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p+p</a:t>
              </a:r>
              <a:endParaRPr lang="en-GB" altLang="en-US" sz="2000" b="1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  <a:p>
              <a:pPr algn="ctr" eaLnBrk="1" hangingPunct="1"/>
              <a:r>
                <a:rPr lang="en-GB" altLang="en-US" sz="2000" b="1" dirty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Performance</a:t>
              </a:r>
            </a:p>
          </p:txBody>
        </p:sp>
        <p:pic>
          <p:nvPicPr>
            <p:cNvPr id="39" name="Picture 38" descr="stamp-effects3">
              <a:extLst>
                <a:ext uri="{FF2B5EF4-FFF2-40B4-BE49-F238E27FC236}">
                  <a16:creationId xmlns:a16="http://schemas.microsoft.com/office/drawing/2014/main" id="{E0C9D837-D2A0-765A-86D9-7BCAB403C7E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46255">
              <a:off x="4903565" y="1747596"/>
              <a:ext cx="1972852" cy="9379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792047957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Picture 74">
            <a:extLst>
              <a:ext uri="{FF2B5EF4-FFF2-40B4-BE49-F238E27FC236}">
                <a16:creationId xmlns:a16="http://schemas.microsoft.com/office/drawing/2014/main" id="{1C9C53E6-D736-6F86-0CC7-56EF2CD878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437055" y="1316546"/>
            <a:ext cx="3562350" cy="3672459"/>
          </a:xfrm>
          <a:prstGeom prst="rect">
            <a:avLst/>
          </a:prstGeom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id="{D37B8BBB-A2AD-A28D-2F1B-95750A91B0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4855655" y="1335595"/>
            <a:ext cx="3562350" cy="3672459"/>
          </a:xfrm>
          <a:prstGeom prst="rect">
            <a:avLst/>
          </a:pr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0B470778-C46D-176E-8DA2-1328E55124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1271016" y="1395984"/>
            <a:ext cx="3568827" cy="3672459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74448AE-2F5F-382F-D3EF-CCDFFF306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QM 2025 Frankfurt</a:t>
            </a:r>
            <a:endParaRPr lang="en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7DA84C-D48F-11C0-43D4-6D34FBF022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41786-6F0A-8740-9A31-C5C3C23C83C4}" type="slidenum">
              <a:rPr lang="en-DE" smtClean="0"/>
              <a:pPr/>
              <a:t>19</a:t>
            </a:fld>
            <a:endParaRPr lang="en-DE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730F443-92F8-E8F2-C656-EDD6755344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33337"/>
            <a:ext cx="11277600" cy="728665"/>
          </a:xfrm>
        </p:spPr>
        <p:txBody>
          <a:bodyPr/>
          <a:lstStyle/>
          <a:p>
            <a:r>
              <a:rPr lang="en-DE" sz="4000" dirty="0"/>
              <a:t>Towards Heavy Flavor Physics: Strangeness </a:t>
            </a:r>
          </a:p>
        </p:txBody>
      </p:sp>
      <p:sp>
        <p:nvSpPr>
          <p:cNvPr id="36" name="Folded Corner 35">
            <a:extLst>
              <a:ext uri="{FF2B5EF4-FFF2-40B4-BE49-F238E27FC236}">
                <a16:creationId xmlns:a16="http://schemas.microsoft.com/office/drawing/2014/main" id="{F478EFC4-0714-876B-DECF-6D9840EBDE4E}"/>
              </a:ext>
            </a:extLst>
          </p:cNvPr>
          <p:cNvSpPr/>
          <p:nvPr/>
        </p:nvSpPr>
        <p:spPr>
          <a:xfrm>
            <a:off x="0" y="922146"/>
            <a:ext cx="1194769" cy="1703608"/>
          </a:xfrm>
          <a:prstGeom prst="foldedCorner">
            <a:avLst/>
          </a:prstGeom>
          <a:solidFill>
            <a:srgbClr val="FFC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0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Also see</a:t>
            </a:r>
          </a:p>
          <a:p>
            <a:r>
              <a:rPr lang="en-US" sz="10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Presentation:</a:t>
            </a:r>
          </a:p>
          <a:p>
            <a:r>
              <a:rPr lang="en-US" sz="10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J. Osborn</a:t>
            </a:r>
          </a:p>
          <a:p>
            <a:r>
              <a:rPr lang="en-US" sz="10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4/10/25, 9:00am </a:t>
            </a:r>
          </a:p>
          <a:p>
            <a:r>
              <a:rPr lang="en-GB" sz="10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Poster:</a:t>
            </a:r>
          </a:p>
          <a:p>
            <a:r>
              <a:rPr lang="en-GB" sz="1000" b="0" i="0" u="none" strike="noStrike" dirty="0">
                <a:solidFill>
                  <a:schemeClr val="tx1"/>
                </a:solidFill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T. Hachiya</a:t>
            </a:r>
          </a:p>
          <a:p>
            <a:r>
              <a:rPr lang="en-GB" sz="10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T. Marshal</a:t>
            </a:r>
          </a:p>
          <a:p>
            <a:r>
              <a:rPr lang="en-GB" sz="1000" b="0" i="0" u="none" strike="noStrike" dirty="0">
                <a:solidFill>
                  <a:schemeClr val="tx1"/>
                </a:solidFill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G. Ottino</a:t>
            </a:r>
          </a:p>
          <a:p>
            <a:r>
              <a:rPr lang="en-GB" sz="10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S. Bathe</a:t>
            </a:r>
          </a:p>
          <a:p>
            <a:r>
              <a:rPr lang="en-GB" sz="1000" b="0" i="0" u="none" strike="noStrike" dirty="0">
                <a:solidFill>
                  <a:schemeClr val="tx1"/>
                </a:solidFill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D. Stewar</a:t>
            </a:r>
            <a:r>
              <a:rPr lang="en-GB" sz="10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t</a:t>
            </a:r>
            <a:endParaRPr lang="en-GB" sz="1000" b="0" i="0" u="none" strike="noStrike" dirty="0">
              <a:solidFill>
                <a:schemeClr val="tx1"/>
              </a:solidFill>
              <a:effectLst/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endParaRPr lang="en-US" sz="1000" dirty="0">
              <a:solidFill>
                <a:schemeClr val="tx1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94FCF12C-BAD2-9424-E65F-51A744723D98}"/>
              </a:ext>
            </a:extLst>
          </p:cNvPr>
          <p:cNvGrpSpPr/>
          <p:nvPr/>
        </p:nvGrpSpPr>
        <p:grpSpPr>
          <a:xfrm>
            <a:off x="2438400" y="990600"/>
            <a:ext cx="1167946" cy="461663"/>
            <a:chOff x="2403766" y="975101"/>
            <a:chExt cx="1167946" cy="461663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711B16B-D8B3-9682-6293-FED3730C57B4}"/>
                </a:ext>
              </a:extLst>
            </p:cNvPr>
            <p:cNvSpPr txBox="1"/>
            <p:nvPr/>
          </p:nvSpPr>
          <p:spPr>
            <a:xfrm>
              <a:off x="2403766" y="975101"/>
              <a:ext cx="1167946" cy="4616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DE" b="0" i="0" u="none" strike="noStrike" cap="none" spc="0" normalizeH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Symbol" pitchFamily="2" charset="2"/>
                  <a:ea typeface="+mn-ea"/>
                  <a:cs typeface="+mn-cs"/>
                  <a:sym typeface="Calibri"/>
                </a:rPr>
                <a:t>L    </a:t>
              </a:r>
              <a:r>
                <a:rPr kumimoji="0" lang="en-DE" b="0" i="0" u="none" strike="noStrike" cap="none" spc="0" normalizeH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Calibri"/>
                </a:rPr>
                <a:t>p</a:t>
              </a:r>
              <a:r>
                <a:rPr kumimoji="0" lang="en-DE" b="0" i="0" u="none" strike="noStrike" cap="none" spc="0" normalizeH="0" baseline="3000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Symbol" pitchFamily="2" charset="2"/>
                  <a:ea typeface="+mn-ea"/>
                  <a:cs typeface="+mn-cs"/>
                  <a:sym typeface="Calibri"/>
                </a:rPr>
                <a:t>±</a:t>
              </a:r>
              <a:r>
                <a:rPr kumimoji="0" lang="en-DE" b="0" i="0" u="none" strike="noStrike" cap="none" spc="0" normalizeH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Symbol" pitchFamily="2" charset="2"/>
                  <a:ea typeface="+mn-ea"/>
                  <a:cs typeface="+mn-cs"/>
                  <a:sym typeface="Calibri"/>
                </a:rPr>
                <a:t>p</a:t>
              </a:r>
              <a:r>
                <a:rPr kumimoji="0" lang="en-DE" b="0" i="0" u="none" strike="noStrike" cap="none" spc="0" normalizeH="0" baseline="3000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Symbol" pitchFamily="2" charset="2"/>
                  <a:ea typeface="+mn-ea"/>
                  <a:cs typeface="+mn-cs"/>
                  <a:sym typeface="Calibri"/>
                </a:rPr>
                <a:t>±</a:t>
              </a:r>
              <a:endParaRPr kumimoji="0" lang="en-DE" b="0" i="0" u="none" strike="noStrike" cap="none" spc="0" normalizeH="0" baseline="3000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cxnSp>
          <p:nvCxnSpPr>
            <p:cNvPr id="55" name="Straight Arrow Connector 54">
              <a:extLst>
                <a:ext uri="{FF2B5EF4-FFF2-40B4-BE49-F238E27FC236}">
                  <a16:creationId xmlns:a16="http://schemas.microsoft.com/office/drawing/2014/main" id="{D99EFC17-AA9A-58C8-78BA-548C1B112EBC}"/>
                </a:ext>
              </a:extLst>
            </p:cNvPr>
            <p:cNvCxnSpPr/>
            <p:nvPr/>
          </p:nvCxnSpPr>
          <p:spPr>
            <a:xfrm>
              <a:off x="2688115" y="1233889"/>
              <a:ext cx="220338" cy="0"/>
            </a:xfrm>
            <a:prstGeom prst="straightConnector1">
              <a:avLst/>
            </a:prstGeom>
            <a:noFill/>
            <a:ln w="25400" cap="flat">
              <a:solidFill>
                <a:schemeClr val="tx1"/>
              </a:solidFill>
              <a:prstDash val="solid"/>
              <a:round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7EC473C7-CD58-C137-9B37-887DFB3B2BCD}"/>
              </a:ext>
            </a:extLst>
          </p:cNvPr>
          <p:cNvSpPr txBox="1"/>
          <p:nvPr/>
        </p:nvSpPr>
        <p:spPr>
          <a:xfrm>
            <a:off x="6047009" y="990600"/>
            <a:ext cx="1175961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DE" b="0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Symbol" pitchFamily="2" charset="2"/>
                <a:ea typeface="+mn-ea"/>
                <a:cs typeface="+mn-cs"/>
                <a:sym typeface="Calibri"/>
              </a:rPr>
              <a:t>f    </a:t>
            </a:r>
            <a:r>
              <a:rPr kumimoji="0" lang="en-DE" b="0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Calibri"/>
              </a:rPr>
              <a:t>K</a:t>
            </a:r>
            <a:r>
              <a:rPr kumimoji="0" lang="en-DE" sz="1800" b="1" i="0" u="none" strike="noStrike" cap="none" spc="0" normalizeH="0" baseline="3000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Calibri"/>
              </a:rPr>
              <a:t>+</a:t>
            </a:r>
            <a:r>
              <a:rPr kumimoji="0" lang="en-DE" b="0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Calibri"/>
              </a:rPr>
              <a:t>K</a:t>
            </a:r>
            <a:r>
              <a:rPr lang="en-DE" baseline="30000" dirty="0">
                <a:latin typeface="Symbol" pitchFamily="2" charset="2"/>
              </a:rPr>
              <a:t>-</a:t>
            </a:r>
            <a:endParaRPr kumimoji="0" lang="en-DE" b="0" i="0" u="none" strike="noStrike" cap="none" spc="0" normalizeH="0" dirty="0">
              <a:ln>
                <a:noFill/>
              </a:ln>
              <a:solidFill>
                <a:srgbClr val="000000"/>
              </a:solidFill>
              <a:effectLst/>
              <a:uFillTx/>
              <a:latin typeface="Symbol" pitchFamily="2" charset="2"/>
              <a:ea typeface="+mn-ea"/>
              <a:cs typeface="+mn-cs"/>
              <a:sym typeface="Calibri"/>
            </a:endParaRPr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25698F91-884A-C6CA-A115-EA8DF87C3811}"/>
              </a:ext>
            </a:extLst>
          </p:cNvPr>
          <p:cNvCxnSpPr/>
          <p:nvPr/>
        </p:nvCxnSpPr>
        <p:spPr>
          <a:xfrm>
            <a:off x="6317846" y="1219200"/>
            <a:ext cx="220338" cy="0"/>
          </a:xfrm>
          <a:prstGeom prst="straightConnector1">
            <a:avLst/>
          </a:prstGeom>
          <a:noFill/>
          <a:ln w="25400" cap="flat">
            <a:solidFill>
              <a:schemeClr val="tx1"/>
            </a:solidFill>
            <a:prstDash val="solid"/>
            <a:round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2863CD62-0A43-4B38-E9BD-B08944797C08}"/>
              </a:ext>
            </a:extLst>
          </p:cNvPr>
          <p:cNvSpPr txBox="1"/>
          <p:nvPr/>
        </p:nvSpPr>
        <p:spPr>
          <a:xfrm>
            <a:off x="9525000" y="990600"/>
            <a:ext cx="1735859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DE" b="0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Symbol" pitchFamily="2" charset="2"/>
                <a:ea typeface="+mn-ea"/>
                <a:cs typeface="+mn-cs"/>
                <a:sym typeface="Calibri"/>
              </a:rPr>
              <a:t>X</a:t>
            </a:r>
            <a:r>
              <a:rPr kumimoji="0" lang="en-DE" b="0" i="0" u="none" strike="noStrike" cap="none" spc="0" normalizeH="0" baseline="3000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Symbol" pitchFamily="2" charset="2"/>
                <a:ea typeface="+mn-ea"/>
                <a:cs typeface="+mn-cs"/>
                <a:sym typeface="Calibri"/>
              </a:rPr>
              <a:t>- </a:t>
            </a:r>
            <a:r>
              <a:rPr kumimoji="0" lang="en-DE" b="0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Symbol" pitchFamily="2" charset="2"/>
                <a:ea typeface="+mn-ea"/>
                <a:cs typeface="+mn-cs"/>
                <a:sym typeface="Calibri"/>
              </a:rPr>
              <a:t>S</a:t>
            </a:r>
            <a:r>
              <a:rPr kumimoji="0" lang="en-DE" b="0" i="0" u="none" strike="noStrike" cap="none" spc="0" normalizeH="0" baseline="3000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Symbol" pitchFamily="2" charset="2"/>
                <a:ea typeface="+mn-ea"/>
                <a:cs typeface="+mn-cs"/>
                <a:sym typeface="Calibri"/>
              </a:rPr>
              <a:t>-</a:t>
            </a:r>
            <a:r>
              <a:rPr lang="en-DE" baseline="30000" dirty="0">
                <a:latin typeface="Symbol" pitchFamily="2" charset="2"/>
              </a:rPr>
              <a:t>     </a:t>
            </a:r>
            <a:r>
              <a:rPr kumimoji="0" lang="en-DE" b="0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Symbol" pitchFamily="2" charset="2"/>
                <a:ea typeface="+mn-ea"/>
                <a:cs typeface="+mn-cs"/>
                <a:sym typeface="Calibri"/>
              </a:rPr>
              <a:t>L</a:t>
            </a:r>
            <a:r>
              <a:rPr kumimoji="0" lang="en-DE" b="0" i="0" u="none" strike="noStrike" cap="none" spc="0" normalizeH="0" baseline="3000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Symbol" pitchFamily="2" charset="2"/>
                <a:ea typeface="+mn-ea"/>
                <a:cs typeface="+mn-cs"/>
                <a:sym typeface="Calibri"/>
              </a:rPr>
              <a:t>0</a:t>
            </a:r>
            <a:r>
              <a:rPr kumimoji="0" lang="en-DE" b="0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Symbol" pitchFamily="2" charset="2"/>
                <a:ea typeface="+mn-ea"/>
                <a:cs typeface="+mn-cs"/>
                <a:sym typeface="Calibri"/>
              </a:rPr>
              <a:t>p</a:t>
            </a:r>
            <a:r>
              <a:rPr kumimoji="0" lang="en-DE" b="0" i="0" u="none" strike="noStrike" cap="none" spc="0" normalizeH="0" baseline="3000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Symbol" pitchFamily="2" charset="2"/>
                <a:ea typeface="+mn-ea"/>
                <a:cs typeface="+mn-cs"/>
                <a:sym typeface="Calibri"/>
              </a:rPr>
              <a:t>-</a:t>
            </a:r>
            <a:endParaRPr kumimoji="0" lang="en-DE" b="0" i="0" u="none" strike="noStrike" cap="none" spc="0" normalizeH="0" baseline="3000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08397DD4-B00B-C8F4-E04E-DF92B1115FAF}"/>
              </a:ext>
            </a:extLst>
          </p:cNvPr>
          <p:cNvCxnSpPr/>
          <p:nvPr/>
        </p:nvCxnSpPr>
        <p:spPr>
          <a:xfrm>
            <a:off x="10254885" y="1219200"/>
            <a:ext cx="220338" cy="0"/>
          </a:xfrm>
          <a:prstGeom prst="straightConnector1">
            <a:avLst/>
          </a:prstGeom>
          <a:noFill/>
          <a:ln w="25400" cap="flat">
            <a:solidFill>
              <a:schemeClr val="tx1"/>
            </a:solidFill>
            <a:prstDash val="solid"/>
            <a:round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AE7813CC-3A7D-0A75-6D79-EC3AC01574B5}"/>
              </a:ext>
            </a:extLst>
          </p:cNvPr>
          <p:cNvSpPr txBox="1"/>
          <p:nvPr/>
        </p:nvSpPr>
        <p:spPr>
          <a:xfrm>
            <a:off x="4876800" y="4648200"/>
            <a:ext cx="3886200" cy="400108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20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m(</a:t>
            </a:r>
            <a:r>
              <a:rPr kumimoji="0" lang="en-DE" sz="2000" b="0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Calibri"/>
              </a:rPr>
              <a:t>K</a:t>
            </a:r>
            <a:r>
              <a:rPr kumimoji="0" lang="en-DE" sz="1600" b="1" i="0" u="none" strike="noStrike" cap="none" spc="0" normalizeH="0" baseline="3000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Calibri"/>
              </a:rPr>
              <a:t>∓</a:t>
            </a:r>
            <a:r>
              <a:rPr kumimoji="0" lang="en-DE" sz="2000" b="0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Calibri"/>
              </a:rPr>
              <a:t>K</a:t>
            </a:r>
            <a:r>
              <a:rPr kumimoji="0" lang="en-DE" sz="2000" b="0" i="0" u="none" strike="noStrike" cap="none" spc="0" normalizeH="0" baseline="3000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Symbol" pitchFamily="2" charset="2"/>
                <a:ea typeface="+mn-ea"/>
                <a:cs typeface="+mn-cs"/>
                <a:sym typeface="Calibri"/>
              </a:rPr>
              <a:t>±</a:t>
            </a:r>
            <a:r>
              <a:rPr lang="en-GB" sz="20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) </a:t>
            </a:r>
            <a:r>
              <a:rPr kumimoji="0" lang="en-DE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Calibri"/>
              </a:rPr>
              <a:t>[GeV]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87CDF735-1162-6309-A29A-26F7619FE302}"/>
              </a:ext>
            </a:extLst>
          </p:cNvPr>
          <p:cNvSpPr txBox="1"/>
          <p:nvPr/>
        </p:nvSpPr>
        <p:spPr>
          <a:xfrm>
            <a:off x="8534400" y="4648200"/>
            <a:ext cx="3886200" cy="400108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20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m(</a:t>
            </a:r>
            <a:r>
              <a:rPr kumimoji="0" lang="en-DE" sz="2000" b="0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Symbol" pitchFamily="2" charset="2"/>
                <a:ea typeface="+mn-ea"/>
                <a:cs typeface="+mn-cs"/>
                <a:sym typeface="Calibri"/>
              </a:rPr>
              <a:t>L</a:t>
            </a:r>
            <a:r>
              <a:rPr kumimoji="0" lang="en-DE" sz="2000" b="0" i="0" u="none" strike="noStrike" cap="none" spc="0" normalizeH="0" baseline="3000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Symbol" pitchFamily="2" charset="2"/>
                <a:ea typeface="+mn-ea"/>
                <a:cs typeface="+mn-cs"/>
                <a:sym typeface="Calibri"/>
              </a:rPr>
              <a:t>0</a:t>
            </a:r>
            <a:r>
              <a:rPr kumimoji="0" lang="en-DE" sz="2000" b="0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Symbol" pitchFamily="2" charset="2"/>
                <a:ea typeface="+mn-ea"/>
                <a:cs typeface="+mn-cs"/>
                <a:sym typeface="Calibri"/>
              </a:rPr>
              <a:t>p</a:t>
            </a:r>
            <a:r>
              <a:rPr kumimoji="0" lang="en-DE" sz="2000" b="0" i="0" u="none" strike="noStrike" cap="none" spc="0" normalizeH="0" baseline="3000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Symbol" pitchFamily="2" charset="2"/>
                <a:ea typeface="+mn-ea"/>
                <a:cs typeface="+mn-cs"/>
                <a:sym typeface="Calibri"/>
              </a:rPr>
              <a:t>-</a:t>
            </a:r>
            <a:r>
              <a:rPr lang="en-GB" sz="20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) </a:t>
            </a:r>
            <a:r>
              <a:rPr kumimoji="0" lang="en-DE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Calibri"/>
              </a:rPr>
              <a:t>[GeV]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1F009E3F-2BF0-59D5-4EA0-9257E20C72BC}"/>
              </a:ext>
            </a:extLst>
          </p:cNvPr>
          <p:cNvSpPr txBox="1"/>
          <p:nvPr/>
        </p:nvSpPr>
        <p:spPr>
          <a:xfrm>
            <a:off x="1447800" y="4648200"/>
            <a:ext cx="3886200" cy="400108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20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m(</a:t>
            </a:r>
            <a:r>
              <a:rPr kumimoji="0" lang="en-DE" sz="2000" b="0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Calibri"/>
              </a:rPr>
              <a:t>p</a:t>
            </a:r>
            <a:r>
              <a:rPr kumimoji="0" lang="en-DE" sz="2000" b="0" i="0" u="none" strike="noStrike" cap="none" spc="0" normalizeH="0" baseline="3000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Symbol" pitchFamily="2" charset="2"/>
                <a:ea typeface="+mn-ea"/>
                <a:cs typeface="+mn-cs"/>
                <a:sym typeface="Calibri"/>
              </a:rPr>
              <a:t>±</a:t>
            </a:r>
            <a:r>
              <a:rPr kumimoji="0" lang="en-DE" sz="2000" b="0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Symbol" pitchFamily="2" charset="2"/>
                <a:ea typeface="+mn-ea"/>
                <a:cs typeface="+mn-cs"/>
                <a:sym typeface="Calibri"/>
              </a:rPr>
              <a:t>p</a:t>
            </a:r>
            <a:r>
              <a:rPr kumimoji="0" lang="en-DE" sz="2000" b="0" i="0" u="none" strike="noStrike" cap="none" spc="0" normalizeH="0" baseline="3000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Symbol" pitchFamily="2" charset="2"/>
                <a:ea typeface="+mn-ea"/>
                <a:cs typeface="+mn-cs"/>
                <a:sym typeface="Calibri"/>
              </a:rPr>
              <a:t>±</a:t>
            </a:r>
            <a:r>
              <a:rPr lang="en-GB" sz="20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) </a:t>
            </a:r>
            <a:r>
              <a:rPr kumimoji="0" lang="en-DE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Calibri"/>
              </a:rPr>
              <a:t>[GeV]</a:t>
            </a: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CB7960FC-6EA2-0BEC-06FB-8A08692ABA30}"/>
              </a:ext>
            </a:extLst>
          </p:cNvPr>
          <p:cNvGrpSpPr/>
          <p:nvPr/>
        </p:nvGrpSpPr>
        <p:grpSpPr>
          <a:xfrm rot="1367245">
            <a:off x="202355" y="5136840"/>
            <a:ext cx="1972852" cy="937991"/>
            <a:chOff x="4903565" y="1747596"/>
            <a:chExt cx="1972852" cy="937991"/>
          </a:xfrm>
        </p:grpSpPr>
        <p:sp>
          <p:nvSpPr>
            <p:cNvPr id="78" name="AutoShape 6">
              <a:extLst>
                <a:ext uri="{FF2B5EF4-FFF2-40B4-BE49-F238E27FC236}">
                  <a16:creationId xmlns:a16="http://schemas.microsoft.com/office/drawing/2014/main" id="{752BCC19-8F15-BF0E-2E31-7AFCB1F32A6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44418">
              <a:off x="4964212" y="1814234"/>
              <a:ext cx="1857459" cy="798247"/>
            </a:xfrm>
            <a:prstGeom prst="roundRect">
              <a:avLst>
                <a:gd name="adj" fmla="val 16667"/>
              </a:avLst>
            </a:prstGeom>
            <a:noFill/>
            <a:ln w="127000">
              <a:solidFill>
                <a:schemeClr val="accent2">
                  <a:lumMod val="60000"/>
                  <a:lumOff val="4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2000" b="1" dirty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Run 24 </a:t>
              </a:r>
              <a:r>
                <a:rPr lang="en-GB" altLang="en-US" sz="2000" b="1" dirty="0" err="1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p+p</a:t>
              </a:r>
              <a:endParaRPr lang="en-GB" altLang="en-US" sz="2000" b="1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  <a:p>
              <a:pPr algn="ctr" eaLnBrk="1" hangingPunct="1"/>
              <a:r>
                <a:rPr lang="en-GB" altLang="en-US" sz="2000" b="1" dirty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Performance</a:t>
              </a:r>
            </a:p>
          </p:txBody>
        </p:sp>
        <p:pic>
          <p:nvPicPr>
            <p:cNvPr id="79" name="Picture 78" descr="stamp-effects3">
              <a:extLst>
                <a:ext uri="{FF2B5EF4-FFF2-40B4-BE49-F238E27FC236}">
                  <a16:creationId xmlns:a16="http://schemas.microsoft.com/office/drawing/2014/main" id="{B26E3C81-DF55-1A66-2D45-DA4D415F866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46255">
              <a:off x="4903565" y="1747596"/>
              <a:ext cx="1972852" cy="9379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0" name="TextBox 79">
            <a:extLst>
              <a:ext uri="{FF2B5EF4-FFF2-40B4-BE49-F238E27FC236}">
                <a16:creationId xmlns:a16="http://schemas.microsoft.com/office/drawing/2014/main" id="{12D722E2-B638-D3A0-B1A7-EB4F03F4D341}"/>
              </a:ext>
            </a:extLst>
          </p:cNvPr>
          <p:cNvSpPr txBox="1"/>
          <p:nvPr/>
        </p:nvSpPr>
        <p:spPr>
          <a:xfrm>
            <a:off x="4910450" y="788593"/>
            <a:ext cx="2384872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6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hlinkClick r:id="rId7"/>
              </a:rPr>
              <a:t>sPHENIX-Performance</a:t>
            </a:r>
            <a:endParaRPr kumimoji="0" lang="en-DE" sz="1600" b="0" i="0" u="none" strike="noStrike" cap="none" spc="0" normalizeH="0" baseline="0" dirty="0">
              <a:ln>
                <a:noFill/>
              </a:ln>
              <a:solidFill>
                <a:srgbClr val="0000FF"/>
              </a:solidFill>
              <a:effectLst/>
              <a:uFillTx/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  <a:sym typeface="Calibri"/>
            </a:endParaRPr>
          </a:p>
        </p:txBody>
      </p:sp>
      <p:sp>
        <p:nvSpPr>
          <p:cNvPr id="83" name="Text Placeholder 14">
            <a:extLst>
              <a:ext uri="{FF2B5EF4-FFF2-40B4-BE49-F238E27FC236}">
                <a16:creationId xmlns:a16="http://schemas.microsoft.com/office/drawing/2014/main" id="{3A5FE9B8-3A3C-4113-61D5-46B3DBB147C2}"/>
              </a:ext>
            </a:extLst>
          </p:cNvPr>
          <p:cNvSpPr txBox="1">
            <a:spLocks/>
          </p:cNvSpPr>
          <p:nvPr/>
        </p:nvSpPr>
        <p:spPr>
          <a:xfrm>
            <a:off x="1867782" y="5153354"/>
            <a:ext cx="8495418" cy="13236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normAutofit fontScale="70000" lnSpcReduction="20000"/>
          </a:bodyPr>
          <a:lstStyle>
            <a:lvl1pPr marL="365751" marR="0" indent="-365751" algn="l" defTabSz="1219170" rtl="0" latinLnBrk="0">
              <a:lnSpc>
                <a:spcPct val="100000"/>
              </a:lnSpc>
              <a:spcBef>
                <a:spcPts val="667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32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804652" marR="0" indent="-438901" algn="l" defTabSz="1219170" rtl="0" latinLnBrk="0">
              <a:lnSpc>
                <a:spcPct val="100000"/>
              </a:lnSpc>
              <a:spcBef>
                <a:spcPts val="667"/>
              </a:spcBef>
              <a:spcAft>
                <a:spcPts val="0"/>
              </a:spcAft>
              <a:buClrTx/>
              <a:buSzPct val="100000"/>
              <a:buFont typeface="Arial"/>
              <a:buChar char="–"/>
              <a:tabLst/>
              <a:defRPr sz="2933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219170" marR="0" indent="-487666" algn="l" defTabSz="1219170" rtl="0" latinLnBrk="0">
              <a:lnSpc>
                <a:spcPct val="100000"/>
              </a:lnSpc>
              <a:spcBef>
                <a:spcPts val="667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667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615400" marR="0" indent="-457189" algn="l" defTabSz="1219170" rtl="0" latinLnBrk="0">
              <a:lnSpc>
                <a:spcPct val="100000"/>
              </a:lnSpc>
              <a:spcBef>
                <a:spcPts val="667"/>
              </a:spcBef>
              <a:spcAft>
                <a:spcPts val="0"/>
              </a:spcAft>
              <a:buClrTx/>
              <a:buSzPct val="100000"/>
              <a:buFont typeface="Arial"/>
              <a:buChar char="–"/>
              <a:tabLst/>
              <a:defRPr sz="24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046462" marR="0" indent="-522500" algn="l" defTabSz="1219170" rtl="0" latinLnBrk="0">
              <a:lnSpc>
                <a:spcPct val="100000"/>
              </a:lnSpc>
              <a:spcBef>
                <a:spcPts val="667"/>
              </a:spcBef>
              <a:spcAft>
                <a:spcPts val="0"/>
              </a:spcAft>
              <a:buClrTx/>
              <a:buSzPct val="100000"/>
              <a:buFont typeface="Arial"/>
              <a:buChar char="»"/>
              <a:tabLst/>
              <a:defRPr sz="2133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3413675" marR="0" indent="-365751" algn="l" defTabSz="1219170" rtl="0" latinLnBrk="0">
              <a:lnSpc>
                <a:spcPct val="100000"/>
              </a:lnSpc>
              <a:spcBef>
                <a:spcPts val="667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32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4023259" marR="0" indent="-365751" algn="l" defTabSz="1219170" rtl="0" latinLnBrk="0">
              <a:lnSpc>
                <a:spcPct val="100000"/>
              </a:lnSpc>
              <a:spcBef>
                <a:spcPts val="667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32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4632844" marR="0" indent="-365751" algn="l" defTabSz="1219170" rtl="0" latinLnBrk="0">
              <a:lnSpc>
                <a:spcPct val="100000"/>
              </a:lnSpc>
              <a:spcBef>
                <a:spcPts val="667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32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5242429" marR="0" indent="-365751" algn="l" defTabSz="1219170" rtl="0" latinLnBrk="0">
              <a:lnSpc>
                <a:spcPct val="100000"/>
              </a:lnSpc>
              <a:spcBef>
                <a:spcPts val="667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32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marL="0" indent="0" algn="ctr" hangingPunct="1">
              <a:buFont typeface="Arial"/>
              <a:buNone/>
            </a:pPr>
            <a:r>
              <a:rPr lang="en-GB" b="1"/>
              <a:t>Early alignment, calibrations and distortion corrections</a:t>
            </a:r>
            <a:endParaRPr lang="en-DE" b="1"/>
          </a:p>
          <a:p>
            <a:pPr marL="0" indent="0" algn="ctr" hangingPunct="1">
              <a:buFont typeface="Arial"/>
              <a:buNone/>
            </a:pPr>
            <a:r>
              <a:rPr lang="en-GB" b="1"/>
              <a:t>Vertex reconstruction from matching to Silicon detectors</a:t>
            </a:r>
          </a:p>
          <a:p>
            <a:pPr marL="0" indent="0" algn="ctr" hangingPunct="1">
              <a:buFont typeface="Arial"/>
              <a:buNone/>
            </a:pPr>
            <a:r>
              <a:rPr lang="en-DE" b="1"/>
              <a:t>TPC provides momentum and dE/dx for PID</a:t>
            </a:r>
            <a:r>
              <a:rPr lang="en-GB" b="1"/>
              <a:t> </a:t>
            </a:r>
          </a:p>
          <a:p>
            <a:pPr marL="0" indent="0" algn="ctr" hangingPunct="1">
              <a:buFont typeface="Arial"/>
              <a:buNone/>
            </a:pP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540745415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464E54-41E3-B685-ADEB-631E634E7F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 defTabSz="957263" eaLnBrk="0" hangingPunct="0">
              <a:defRPr sz="4000" b="1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957263" eaLnBrk="0" hangingPunct="0">
              <a:defRPr sz="4000" b="1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957263" eaLnBrk="0" hangingPunct="0">
              <a:defRPr sz="4000" b="1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957263" eaLnBrk="0" hangingPunct="0">
              <a:defRPr sz="4000" b="1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957263" eaLnBrk="0" hangingPunct="0">
              <a:defRPr sz="4000" b="1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ctr" defTabSz="957263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ctr" defTabSz="957263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ctr" defTabSz="957263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ctr" defTabSz="957263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18F8472C-87CC-A141-8C2E-6EB8F721DE85}" type="slidenum">
              <a:rPr lang="en-US" altLang="en-DE" sz="1400" b="0">
                <a:solidFill>
                  <a:schemeClr val="bg2"/>
                </a:solidFill>
              </a:rPr>
              <a:pPr/>
              <a:t>2</a:t>
            </a:fld>
            <a:endParaRPr lang="en-US" altLang="en-DE" sz="1400" b="0">
              <a:solidFill>
                <a:schemeClr val="bg2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CB43CC-CFBE-BCB1-1AD2-EB1E8B88D5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err="1"/>
              <a:t>sPHENIX</a:t>
            </a:r>
            <a:r>
              <a:rPr lang="en-US" dirty="0"/>
              <a:t> highlights in three acts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17300-820B-DA05-3C1E-C2CE5BDC8E5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marL="571500" indent="-571500">
              <a:buFontTx/>
              <a:buAutoNum type="romanLcPeriod"/>
              <a:defRPr/>
            </a:pPr>
            <a:r>
              <a:rPr lang="en-US" dirty="0"/>
              <a:t>The </a:t>
            </a:r>
            <a:r>
              <a:rPr lang="en-US" dirty="0" err="1"/>
              <a:t>sPHENIX</a:t>
            </a:r>
            <a:r>
              <a:rPr lang="en-US" dirty="0"/>
              <a:t> Experiment</a:t>
            </a:r>
          </a:p>
          <a:p>
            <a:pPr marL="415925" lvl="1" indent="0">
              <a:buNone/>
              <a:defRPr/>
            </a:pPr>
            <a:r>
              <a:rPr lang="en-US" dirty="0"/>
              <a:t>	Mission and Goals</a:t>
            </a:r>
          </a:p>
          <a:p>
            <a:pPr marL="571500" indent="-571500">
              <a:buFontTx/>
              <a:buAutoNum type="romanLcPeriod"/>
              <a:defRPr/>
            </a:pPr>
            <a:r>
              <a:rPr lang="en-US" dirty="0"/>
              <a:t>Commissioning for Physics</a:t>
            </a:r>
          </a:p>
          <a:p>
            <a:pPr marL="415925" lvl="1" indent="0">
              <a:buNone/>
              <a:defRPr/>
            </a:pPr>
            <a:r>
              <a:rPr lang="en-US" dirty="0"/>
              <a:t>	Remeasuring Standard Candles </a:t>
            </a:r>
          </a:p>
          <a:p>
            <a:pPr marL="415925" lvl="1" indent="0">
              <a:buNone/>
              <a:defRPr/>
            </a:pPr>
            <a:r>
              <a:rPr lang="en-US" dirty="0"/>
              <a:t>	First Physics Publications</a:t>
            </a:r>
          </a:p>
          <a:p>
            <a:pPr marL="571500" indent="-571500">
              <a:buFontTx/>
              <a:buAutoNum type="romanLcPeriod"/>
              <a:defRPr/>
            </a:pPr>
            <a:r>
              <a:rPr lang="en-US" dirty="0"/>
              <a:t>A new quality of data</a:t>
            </a:r>
          </a:p>
          <a:p>
            <a:pPr marL="415925" lvl="1" indent="0">
              <a:buNone/>
              <a:defRPr/>
            </a:pPr>
            <a:r>
              <a:rPr lang="en-US" dirty="0"/>
              <a:t>	First results of the pp run </a:t>
            </a:r>
          </a:p>
          <a:p>
            <a:pPr marL="415925" lvl="1" indent="0">
              <a:buNone/>
              <a:defRPr/>
            </a:pPr>
            <a:r>
              <a:rPr lang="en-US" dirty="0"/>
              <a:t>	Progress towards physics goals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5C6D19-E77D-02B0-5BB3-804BFA343E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QM 2025 Frankfurt</a:t>
            </a:r>
            <a:endParaRPr lang="en-DE" dirty="0"/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BA7978-2C59-8DDC-F619-20C7B0E457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41">
            <a:extLst>
              <a:ext uri="{FF2B5EF4-FFF2-40B4-BE49-F238E27FC236}">
                <a16:creationId xmlns:a16="http://schemas.microsoft.com/office/drawing/2014/main" id="{92C75750-B897-7DB8-94E8-30A8F0480D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6580094" y="1045016"/>
            <a:ext cx="4540250" cy="4680585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BF9EF575-258A-239A-57AF-4D575CD7E9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1491736" y="1016620"/>
            <a:ext cx="4540250" cy="4680585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680FDF8-7FD9-6CD0-8A3F-3D127A104D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QM 2025 Frankfurt</a:t>
            </a:r>
            <a:endParaRPr lang="en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8178CF-BCC2-CDE8-A990-FCC88099F3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41786-6F0A-8740-9A31-C5C3C23C83C4}" type="slidenum">
              <a:rPr lang="en-DE" smtClean="0"/>
              <a:pPr/>
              <a:t>20</a:t>
            </a:fld>
            <a:endParaRPr lang="en-DE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788725C-621A-F8BB-6EA2-4C553FBE68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Towards Heavy Flavor!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D1158B3C-C490-6750-FF96-ACBF0900518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133600" y="5562600"/>
            <a:ext cx="8495418" cy="882052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en-DE" b="1" dirty="0"/>
              <a:t>Observe first signal of D</a:t>
            </a:r>
            <a:r>
              <a:rPr lang="en-DE" b="1" baseline="30000" dirty="0"/>
              <a:t>0</a:t>
            </a:r>
            <a:r>
              <a:rPr lang="en-DE" b="1" dirty="0"/>
              <a:t> and </a:t>
            </a:r>
            <a:r>
              <a:rPr lang="en-DE" b="1" dirty="0">
                <a:latin typeface="Symbol" pitchFamily="2" charset="2"/>
              </a:rPr>
              <a:t>L</a:t>
            </a:r>
            <a:r>
              <a:rPr lang="en-DE" b="1" baseline="-25000" dirty="0"/>
              <a:t>c</a:t>
            </a:r>
            <a:r>
              <a:rPr lang="en-DE" b="1" dirty="0"/>
              <a:t>decays!!</a:t>
            </a:r>
          </a:p>
          <a:p>
            <a:pPr marL="0" indent="0" algn="ctr">
              <a:buNone/>
            </a:pPr>
            <a:r>
              <a:rPr lang="en-DE" b="1" dirty="0"/>
              <a:t>from ~1 hour of pp data and early stage calibrations</a:t>
            </a:r>
          </a:p>
        </p:txBody>
      </p:sp>
      <p:sp>
        <p:nvSpPr>
          <p:cNvPr id="2" name="Folded Corner 1">
            <a:extLst>
              <a:ext uri="{FF2B5EF4-FFF2-40B4-BE49-F238E27FC236}">
                <a16:creationId xmlns:a16="http://schemas.microsoft.com/office/drawing/2014/main" id="{FBA13BBA-32B8-7AD3-5E94-22661C009F64}"/>
              </a:ext>
            </a:extLst>
          </p:cNvPr>
          <p:cNvSpPr/>
          <p:nvPr/>
        </p:nvSpPr>
        <p:spPr>
          <a:xfrm>
            <a:off x="63580" y="997647"/>
            <a:ext cx="1194769" cy="1703608"/>
          </a:xfrm>
          <a:prstGeom prst="foldedCorner">
            <a:avLst/>
          </a:prstGeom>
          <a:solidFill>
            <a:srgbClr val="FFC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0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Also see</a:t>
            </a:r>
          </a:p>
          <a:p>
            <a:r>
              <a:rPr lang="en-US" sz="10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Presentation:</a:t>
            </a:r>
          </a:p>
          <a:p>
            <a:r>
              <a:rPr lang="en-US" sz="10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J. Osborn</a:t>
            </a:r>
          </a:p>
          <a:p>
            <a:r>
              <a:rPr lang="en-US" sz="10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4/10/25, 9:00am </a:t>
            </a:r>
          </a:p>
          <a:p>
            <a:r>
              <a:rPr lang="en-GB" sz="10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Poster:</a:t>
            </a:r>
          </a:p>
          <a:p>
            <a:r>
              <a:rPr lang="en-GB" sz="1000" b="0" i="0" u="none" strike="noStrike" dirty="0">
                <a:solidFill>
                  <a:schemeClr val="tx1"/>
                </a:solidFill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T. Hachiya</a:t>
            </a:r>
          </a:p>
          <a:p>
            <a:r>
              <a:rPr lang="en-GB" sz="10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T. Marshall</a:t>
            </a:r>
          </a:p>
          <a:p>
            <a:r>
              <a:rPr lang="en-GB" sz="1000" b="0" i="0" u="none" strike="noStrike" dirty="0">
                <a:solidFill>
                  <a:schemeClr val="tx1"/>
                </a:solidFill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G. Ottino</a:t>
            </a:r>
          </a:p>
          <a:p>
            <a:r>
              <a:rPr lang="en-GB" sz="10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S. Bathe</a:t>
            </a:r>
          </a:p>
          <a:p>
            <a:r>
              <a:rPr lang="en-GB" sz="1000" b="0" i="0" u="none" strike="noStrike" dirty="0">
                <a:solidFill>
                  <a:schemeClr val="tx1"/>
                </a:solidFill>
                <a:effectLst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D. Stewar</a:t>
            </a:r>
            <a:r>
              <a:rPr lang="en-GB" sz="1000" dirty="0">
                <a:solidFill>
                  <a:schemeClr val="tx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t</a:t>
            </a:r>
            <a:endParaRPr lang="en-GB" sz="1000" b="0" i="0" u="none" strike="noStrike" dirty="0">
              <a:solidFill>
                <a:schemeClr val="tx1"/>
              </a:solidFill>
              <a:effectLst/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endParaRPr lang="en-US" sz="1000" dirty="0">
              <a:solidFill>
                <a:schemeClr val="tx1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B6C9164-D7C1-89E6-3E8A-B3780C7B460E}"/>
              </a:ext>
            </a:extLst>
          </p:cNvPr>
          <p:cNvSpPr txBox="1"/>
          <p:nvPr/>
        </p:nvSpPr>
        <p:spPr>
          <a:xfrm>
            <a:off x="2189447" y="5125278"/>
            <a:ext cx="3886200" cy="400108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20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m(K</a:t>
            </a:r>
            <a:r>
              <a:rPr lang="en-GB" sz="2000" baseline="300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-</a:t>
            </a:r>
            <a:r>
              <a:rPr lang="en-GB" sz="2000" dirty="0">
                <a:latin typeface="Symbol" pitchFamily="2" charset="2"/>
                <a:ea typeface="Helvetica Neue" panose="02000503000000020004" pitchFamily="2" charset="0"/>
                <a:cs typeface="Helvetica Neue" panose="02000503000000020004" pitchFamily="2" charset="0"/>
              </a:rPr>
              <a:t>p</a:t>
            </a:r>
            <a:r>
              <a:rPr lang="en-GB" sz="2000" baseline="300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+</a:t>
            </a:r>
            <a:r>
              <a:rPr lang="en-GB" sz="20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) </a:t>
            </a:r>
            <a:r>
              <a:rPr kumimoji="0" lang="en-DE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Calibri"/>
              </a:rPr>
              <a:t>[GeV]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F3682AC-0F93-108E-7B2A-71E3081A5177}"/>
              </a:ext>
            </a:extLst>
          </p:cNvPr>
          <p:cNvSpPr txBox="1"/>
          <p:nvPr/>
        </p:nvSpPr>
        <p:spPr>
          <a:xfrm>
            <a:off x="3408647" y="1055560"/>
            <a:ext cx="1291377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DE" dirty="0"/>
              <a:t>D</a:t>
            </a:r>
            <a:r>
              <a:rPr kumimoji="0" lang="en-DE" b="0" i="0" u="none" strike="noStrike" cap="none" spc="0" normalizeH="0" baseline="3000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0</a:t>
            </a:r>
            <a:r>
              <a:rPr kumimoji="0" lang="en-DE" b="0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Symbol" pitchFamily="2" charset="2"/>
                <a:ea typeface="+mn-ea"/>
                <a:cs typeface="+mn-cs"/>
                <a:sym typeface="Calibri"/>
              </a:rPr>
              <a:t>    </a:t>
            </a:r>
            <a:r>
              <a:rPr kumimoji="0" lang="en-DE" b="0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Calibri"/>
              </a:rPr>
              <a:t>K</a:t>
            </a:r>
            <a:r>
              <a:rPr kumimoji="0" lang="en-DE" b="0" i="0" u="none" strike="noStrike" cap="none" spc="0" normalizeH="0" baseline="3000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Symbol" pitchFamily="2" charset="2"/>
                <a:ea typeface="+mn-ea"/>
                <a:cs typeface="+mn-cs"/>
                <a:sym typeface="Calibri"/>
              </a:rPr>
              <a:t>-</a:t>
            </a:r>
            <a:r>
              <a:rPr kumimoji="0" lang="en-DE" b="0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Symbol" pitchFamily="2" charset="2"/>
                <a:ea typeface="+mn-ea"/>
                <a:cs typeface="+mn-cs"/>
                <a:sym typeface="Calibri"/>
              </a:rPr>
              <a:t>p</a:t>
            </a:r>
            <a:r>
              <a:rPr lang="en-DE" baseline="30000" dirty="0">
                <a:latin typeface="Symbol" pitchFamily="2" charset="2"/>
              </a:rPr>
              <a:t>+</a:t>
            </a:r>
            <a:endParaRPr kumimoji="0" lang="en-DE" b="0" i="0" u="none" strike="noStrike" cap="none" spc="0" normalizeH="0" baseline="3000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CB4E7157-2523-50F7-D76A-B96C02F21A8A}"/>
              </a:ext>
            </a:extLst>
          </p:cNvPr>
          <p:cNvCxnSpPr/>
          <p:nvPr/>
        </p:nvCxnSpPr>
        <p:spPr>
          <a:xfrm>
            <a:off x="3779845" y="1309179"/>
            <a:ext cx="220338" cy="0"/>
          </a:xfrm>
          <a:prstGeom prst="straightConnector1">
            <a:avLst/>
          </a:prstGeom>
          <a:noFill/>
          <a:ln w="25400" cap="flat">
            <a:solidFill>
              <a:schemeClr val="tx1"/>
            </a:solidFill>
            <a:prstDash val="solid"/>
            <a:round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82A2CBBD-3CFF-ACDB-370C-A597DF073CAD}"/>
              </a:ext>
            </a:extLst>
          </p:cNvPr>
          <p:cNvSpPr txBox="1"/>
          <p:nvPr/>
        </p:nvSpPr>
        <p:spPr>
          <a:xfrm>
            <a:off x="4910450" y="808471"/>
            <a:ext cx="2384872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6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hlinkClick r:id="rId5"/>
              </a:rPr>
              <a:t>sPHENIX-Performance</a:t>
            </a:r>
            <a:endParaRPr kumimoji="0" lang="en-DE" sz="1600" b="0" i="0" u="none" strike="noStrike" cap="none" spc="0" normalizeH="0" baseline="0" dirty="0">
              <a:ln>
                <a:noFill/>
              </a:ln>
              <a:solidFill>
                <a:srgbClr val="0000FF"/>
              </a:solidFill>
              <a:effectLst/>
              <a:uFillTx/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  <a:sym typeface="Calibri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81DBBA22-1E1D-56A0-DBA0-7B406423E2E8}"/>
              </a:ext>
            </a:extLst>
          </p:cNvPr>
          <p:cNvGrpSpPr/>
          <p:nvPr/>
        </p:nvGrpSpPr>
        <p:grpSpPr>
          <a:xfrm rot="1540024">
            <a:off x="10174617" y="367949"/>
            <a:ext cx="1972852" cy="937991"/>
            <a:chOff x="4903565" y="1747596"/>
            <a:chExt cx="1972852" cy="937991"/>
          </a:xfrm>
        </p:grpSpPr>
        <p:sp>
          <p:nvSpPr>
            <p:cNvPr id="37" name="AutoShape 6">
              <a:extLst>
                <a:ext uri="{FF2B5EF4-FFF2-40B4-BE49-F238E27FC236}">
                  <a16:creationId xmlns:a16="http://schemas.microsoft.com/office/drawing/2014/main" id="{5A3B8BC1-3979-BE2D-2852-BCA96231D15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44418">
              <a:off x="4964212" y="1814234"/>
              <a:ext cx="1857459" cy="798247"/>
            </a:xfrm>
            <a:prstGeom prst="roundRect">
              <a:avLst>
                <a:gd name="adj" fmla="val 16667"/>
              </a:avLst>
            </a:prstGeom>
            <a:noFill/>
            <a:ln w="127000">
              <a:solidFill>
                <a:schemeClr val="accent2">
                  <a:lumMod val="60000"/>
                  <a:lumOff val="4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altLang="en-US" sz="2000" b="1" dirty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Run 24 </a:t>
              </a:r>
              <a:r>
                <a:rPr lang="en-GB" altLang="en-US" sz="2000" b="1" dirty="0" err="1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p+p</a:t>
              </a:r>
              <a:endParaRPr lang="en-GB" altLang="en-US" sz="2000" b="1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  <a:p>
              <a:pPr algn="ctr" eaLnBrk="1" hangingPunct="1"/>
              <a:r>
                <a:rPr lang="en-GB" altLang="en-US" sz="2000" b="1" dirty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Performance</a:t>
              </a:r>
            </a:p>
          </p:txBody>
        </p:sp>
        <p:pic>
          <p:nvPicPr>
            <p:cNvPr id="38" name="Picture 37" descr="stamp-effects3">
              <a:extLst>
                <a:ext uri="{FF2B5EF4-FFF2-40B4-BE49-F238E27FC236}">
                  <a16:creationId xmlns:a16="http://schemas.microsoft.com/office/drawing/2014/main" id="{C6613908-B716-1E5A-03CC-965E572B99B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46255">
              <a:off x="4903565" y="1747596"/>
              <a:ext cx="1972852" cy="9379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592E6653-ADE4-8D98-A4B4-1373864F82D8}"/>
              </a:ext>
            </a:extLst>
          </p:cNvPr>
          <p:cNvSpPr txBox="1"/>
          <p:nvPr/>
        </p:nvSpPr>
        <p:spPr>
          <a:xfrm>
            <a:off x="8339872" y="1055561"/>
            <a:ext cx="1478929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DE" dirty="0">
                <a:latin typeface="Symbol" pitchFamily="2" charset="2"/>
              </a:rPr>
              <a:t>L</a:t>
            </a:r>
            <a:r>
              <a:rPr lang="en-DE" baseline="-25000" dirty="0"/>
              <a:t>c</a:t>
            </a:r>
            <a:r>
              <a:rPr kumimoji="0" lang="en-DE" b="0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Symbol" pitchFamily="2" charset="2"/>
                <a:ea typeface="+mn-ea"/>
                <a:cs typeface="+mn-cs"/>
                <a:sym typeface="Calibri"/>
              </a:rPr>
              <a:t>    </a:t>
            </a:r>
            <a:r>
              <a:rPr kumimoji="0" lang="en-DE" b="0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Calibri"/>
              </a:rPr>
              <a:t>pK</a:t>
            </a:r>
            <a:r>
              <a:rPr kumimoji="0" lang="en-DE" b="0" i="0" u="none" strike="noStrike" cap="none" spc="0" normalizeH="0" baseline="3000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Symbol" pitchFamily="2" charset="2"/>
                <a:ea typeface="+mn-ea"/>
                <a:cs typeface="+mn-cs"/>
                <a:sym typeface="Calibri"/>
              </a:rPr>
              <a:t>-</a:t>
            </a:r>
            <a:r>
              <a:rPr kumimoji="0" lang="en-DE" b="0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Symbol" pitchFamily="2" charset="2"/>
                <a:ea typeface="+mn-ea"/>
                <a:cs typeface="+mn-cs"/>
                <a:sym typeface="Calibri"/>
              </a:rPr>
              <a:t>p</a:t>
            </a:r>
            <a:r>
              <a:rPr lang="en-DE" baseline="30000" dirty="0">
                <a:latin typeface="Symbol" pitchFamily="2" charset="2"/>
              </a:rPr>
              <a:t>+</a:t>
            </a:r>
            <a:endParaRPr kumimoji="0" lang="en-DE" b="0" i="0" u="none" strike="noStrike" cap="none" spc="0" normalizeH="0" baseline="3000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A08D2C8D-53AF-4A85-2E02-C138D8ECF3F1}"/>
              </a:ext>
            </a:extLst>
          </p:cNvPr>
          <p:cNvCxnSpPr/>
          <p:nvPr/>
        </p:nvCxnSpPr>
        <p:spPr>
          <a:xfrm>
            <a:off x="8711067" y="1320064"/>
            <a:ext cx="220338" cy="0"/>
          </a:xfrm>
          <a:prstGeom prst="straightConnector1">
            <a:avLst/>
          </a:prstGeom>
          <a:noFill/>
          <a:ln w="25400" cap="flat">
            <a:solidFill>
              <a:schemeClr val="tx1"/>
            </a:solidFill>
            <a:prstDash val="solid"/>
            <a:round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2631900709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>
            <a:extLst>
              <a:ext uri="{FF2B5EF4-FFF2-40B4-BE49-F238E27FC236}">
                <a16:creationId xmlns:a16="http://schemas.microsoft.com/office/drawing/2014/main" id="{1B5A5425-926B-BFFE-A5E3-3426FC8C92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9254028" y="3476211"/>
            <a:ext cx="2893258" cy="2982686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41C50873-FFE0-EAD5-0410-858741E1A7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62456" y="1032857"/>
            <a:ext cx="2013857" cy="2582141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70275688-9947-21EF-2F2D-59B0B89958EE}"/>
              </a:ext>
            </a:extLst>
          </p:cNvPr>
          <p:cNvGrpSpPr>
            <a:grpSpLocks noChangeAspect="1"/>
          </p:cNvGrpSpPr>
          <p:nvPr/>
        </p:nvGrpSpPr>
        <p:grpSpPr>
          <a:xfrm>
            <a:off x="6076371" y="4354288"/>
            <a:ext cx="3396016" cy="2180397"/>
            <a:chOff x="0" y="975430"/>
            <a:chExt cx="4614478" cy="2962705"/>
          </a:xfrm>
        </p:grpSpPr>
        <p:pic>
          <p:nvPicPr>
            <p:cNvPr id="10" name="dEdxwide.pdf" descr="dEdxwide.pdf">
              <a:extLst>
                <a:ext uri="{FF2B5EF4-FFF2-40B4-BE49-F238E27FC236}">
                  <a16:creationId xmlns:a16="http://schemas.microsoft.com/office/drawing/2014/main" id="{4AE2A10A-352E-21FE-EB8A-6861A2849DE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975430"/>
              <a:ext cx="4614478" cy="2962705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11" name="π">
              <a:extLst>
                <a:ext uri="{FF2B5EF4-FFF2-40B4-BE49-F238E27FC236}">
                  <a16:creationId xmlns:a16="http://schemas.microsoft.com/office/drawing/2014/main" id="{9C82E301-39FA-E61A-D235-96834FACB933}"/>
                </a:ext>
              </a:extLst>
            </p:cNvPr>
            <p:cNvSpPr txBox="1"/>
            <p:nvPr/>
          </p:nvSpPr>
          <p:spPr>
            <a:xfrm>
              <a:off x="3563495" y="2121540"/>
              <a:ext cx="242950" cy="39801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anchor="ctr">
              <a:spAutoFit/>
            </a:bodyPr>
            <a:lstStyle/>
            <a:p>
              <a:r>
                <a:rPr dirty="0"/>
                <a:t>π</a:t>
              </a:r>
            </a:p>
          </p:txBody>
        </p:sp>
        <p:sp>
          <p:nvSpPr>
            <p:cNvPr id="12" name="K">
              <a:extLst>
                <a:ext uri="{FF2B5EF4-FFF2-40B4-BE49-F238E27FC236}">
                  <a16:creationId xmlns:a16="http://schemas.microsoft.com/office/drawing/2014/main" id="{A2C35264-C1CE-133A-73BA-C1A00D04043B}"/>
                </a:ext>
              </a:extLst>
            </p:cNvPr>
            <p:cNvSpPr txBox="1"/>
            <p:nvPr/>
          </p:nvSpPr>
          <p:spPr>
            <a:xfrm>
              <a:off x="3464369" y="1862179"/>
              <a:ext cx="256456" cy="39801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anchor="ctr">
              <a:spAutoFit/>
            </a:bodyPr>
            <a:lstStyle/>
            <a:p>
              <a:r>
                <a:rPr dirty="0"/>
                <a:t>K</a:t>
              </a:r>
            </a:p>
          </p:txBody>
        </p:sp>
        <p:sp>
          <p:nvSpPr>
            <p:cNvPr id="13" name="p">
              <a:extLst>
                <a:ext uri="{FF2B5EF4-FFF2-40B4-BE49-F238E27FC236}">
                  <a16:creationId xmlns:a16="http://schemas.microsoft.com/office/drawing/2014/main" id="{FCC0FCA4-2A58-53D9-E72D-EFDE0F8AFC56}"/>
                </a:ext>
              </a:extLst>
            </p:cNvPr>
            <p:cNvSpPr txBox="1"/>
            <p:nvPr/>
          </p:nvSpPr>
          <p:spPr>
            <a:xfrm>
              <a:off x="3381456" y="1512074"/>
              <a:ext cx="234246" cy="39801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anchor="ctr">
              <a:spAutoFit/>
            </a:bodyPr>
            <a:lstStyle/>
            <a:p>
              <a:r>
                <a:rPr dirty="0"/>
                <a:t>p</a:t>
              </a:r>
            </a:p>
          </p:txBody>
        </p:sp>
        <p:sp>
          <p:nvSpPr>
            <p:cNvPr id="14" name="d">
              <a:extLst>
                <a:ext uri="{FF2B5EF4-FFF2-40B4-BE49-F238E27FC236}">
                  <a16:creationId xmlns:a16="http://schemas.microsoft.com/office/drawing/2014/main" id="{1F633F2F-3C4C-6E50-A978-8303F7F0EB72}"/>
                </a:ext>
              </a:extLst>
            </p:cNvPr>
            <p:cNvSpPr txBox="1"/>
            <p:nvPr/>
          </p:nvSpPr>
          <p:spPr>
            <a:xfrm>
              <a:off x="3207858" y="1233838"/>
              <a:ext cx="234246" cy="39801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50800" tIns="50800" rIns="50800" bIns="50800" anchor="ctr">
              <a:spAutoFit/>
            </a:bodyPr>
            <a:lstStyle/>
            <a:p>
              <a:r>
                <a:rPr dirty="0"/>
                <a:t>d</a:t>
              </a:r>
            </a:p>
          </p:txBody>
        </p:sp>
        <p:sp>
          <p:nvSpPr>
            <p:cNvPr id="15" name="Line">
              <a:extLst>
                <a:ext uri="{FF2B5EF4-FFF2-40B4-BE49-F238E27FC236}">
                  <a16:creationId xmlns:a16="http://schemas.microsoft.com/office/drawing/2014/main" id="{E4E00FCC-0125-DD34-12CD-10526DB80D5D}"/>
                </a:ext>
              </a:extLst>
            </p:cNvPr>
            <p:cNvSpPr/>
            <p:nvPr/>
          </p:nvSpPr>
          <p:spPr>
            <a:xfrm flipH="1">
              <a:off x="2820870" y="1536881"/>
              <a:ext cx="322923" cy="94329"/>
            </a:xfrm>
            <a:prstGeom prst="line">
              <a:avLst/>
            </a:prstGeom>
            <a:ln w="15875">
              <a:solidFill>
                <a:srgbClr val="000000"/>
              </a:solidFill>
              <a:miter lim="400000"/>
              <a:tailEnd type="triangle"/>
            </a:ln>
          </p:spPr>
          <p:txBody>
            <a:bodyPr lIns="50800" tIns="50800" rIns="50800" bIns="50800" anchor="ctr"/>
            <a:lstStyle/>
            <a:p>
              <a:endParaRPr/>
            </a:p>
          </p:txBody>
        </p:sp>
        <p:sp>
          <p:nvSpPr>
            <p:cNvPr id="16" name="Line">
              <a:extLst>
                <a:ext uri="{FF2B5EF4-FFF2-40B4-BE49-F238E27FC236}">
                  <a16:creationId xmlns:a16="http://schemas.microsoft.com/office/drawing/2014/main" id="{E63335F7-85A0-80CD-7AE4-62AA0000EDC1}"/>
                </a:ext>
              </a:extLst>
            </p:cNvPr>
            <p:cNvSpPr/>
            <p:nvPr/>
          </p:nvSpPr>
          <p:spPr>
            <a:xfrm flipH="1">
              <a:off x="2657608" y="1789429"/>
              <a:ext cx="738736" cy="398602"/>
            </a:xfrm>
            <a:prstGeom prst="line">
              <a:avLst/>
            </a:prstGeom>
            <a:ln w="15875">
              <a:solidFill>
                <a:srgbClr val="000000"/>
              </a:solidFill>
              <a:miter lim="400000"/>
              <a:tailEnd type="triangle"/>
            </a:ln>
          </p:spPr>
          <p:txBody>
            <a:bodyPr lIns="50800" tIns="50800" rIns="50800" bIns="50800" anchor="ctr"/>
            <a:lstStyle/>
            <a:p>
              <a:endParaRPr/>
            </a:p>
          </p:txBody>
        </p:sp>
        <p:sp>
          <p:nvSpPr>
            <p:cNvPr id="17" name="Line">
              <a:extLst>
                <a:ext uri="{FF2B5EF4-FFF2-40B4-BE49-F238E27FC236}">
                  <a16:creationId xmlns:a16="http://schemas.microsoft.com/office/drawing/2014/main" id="{06BBF404-3BFB-E8BD-6FA9-3594F92E8170}"/>
                </a:ext>
              </a:extLst>
            </p:cNvPr>
            <p:cNvSpPr/>
            <p:nvPr/>
          </p:nvSpPr>
          <p:spPr>
            <a:xfrm flipH="1">
              <a:off x="2625435" y="2172606"/>
              <a:ext cx="840575" cy="639675"/>
            </a:xfrm>
            <a:prstGeom prst="line">
              <a:avLst/>
            </a:prstGeom>
            <a:ln w="15875">
              <a:solidFill>
                <a:srgbClr val="000000"/>
              </a:solidFill>
              <a:miter lim="400000"/>
              <a:tailEnd type="triangle"/>
            </a:ln>
          </p:spPr>
          <p:txBody>
            <a:bodyPr lIns="50800" tIns="50800" rIns="50800" bIns="50800" anchor="ctr"/>
            <a:lstStyle/>
            <a:p>
              <a:endParaRPr/>
            </a:p>
          </p:txBody>
        </p:sp>
        <p:sp>
          <p:nvSpPr>
            <p:cNvPr id="18" name="Line">
              <a:extLst>
                <a:ext uri="{FF2B5EF4-FFF2-40B4-BE49-F238E27FC236}">
                  <a16:creationId xmlns:a16="http://schemas.microsoft.com/office/drawing/2014/main" id="{9683C6BD-2109-F46C-C7E0-880B3392BA5D}"/>
                </a:ext>
              </a:extLst>
            </p:cNvPr>
            <p:cNvSpPr/>
            <p:nvPr/>
          </p:nvSpPr>
          <p:spPr>
            <a:xfrm flipH="1">
              <a:off x="2699656" y="2380920"/>
              <a:ext cx="842557" cy="949926"/>
            </a:xfrm>
            <a:prstGeom prst="line">
              <a:avLst/>
            </a:prstGeom>
            <a:ln w="15875">
              <a:solidFill>
                <a:srgbClr val="000000"/>
              </a:solidFill>
              <a:miter lim="400000"/>
              <a:tailEnd type="triangle"/>
            </a:ln>
          </p:spPr>
          <p:txBody>
            <a:bodyPr lIns="50800" tIns="50800" rIns="50800" bIns="50800" anchor="ctr"/>
            <a:lstStyle/>
            <a:p>
              <a:endParaRPr/>
            </a:p>
          </p:txBody>
        </p: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26B7629-6B43-07ED-CC93-9D59D0FFB4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QM 2025 Frankfurt</a:t>
            </a:r>
            <a:endParaRPr lang="en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DC8254-5EBD-96A0-9009-1A7031A708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41786-6F0A-8740-9A31-C5C3C23C83C4}" type="slidenum">
              <a:rPr lang="en-DE" smtClean="0"/>
              <a:pPr/>
              <a:t>21</a:t>
            </a:fld>
            <a:endParaRPr lang="en-DE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E9D1A50-DCA1-4B46-5B09-F72F4486FA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Summary</a:t>
            </a:r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541DA07F-7F8D-AE1B-75CA-3C1D6DF95FE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17355" y="1143314"/>
            <a:ext cx="5948691" cy="4564467"/>
          </a:xfrm>
        </p:spPr>
        <p:txBody>
          <a:bodyPr>
            <a:normAutofit fontScale="70000" lnSpcReduction="20000"/>
          </a:bodyPr>
          <a:lstStyle/>
          <a:p>
            <a:r>
              <a:rPr lang="en-DE" dirty="0"/>
              <a:t>sPHENIX is fully commissioned and producing physics</a:t>
            </a:r>
          </a:p>
          <a:p>
            <a:pPr lvl="1"/>
            <a:r>
              <a:rPr lang="en-DE" dirty="0"/>
              <a:t>Recorded substantial pp reference dataset in 2024</a:t>
            </a:r>
          </a:p>
          <a:p>
            <a:pPr lvl="1"/>
            <a:r>
              <a:rPr lang="en-DE" dirty="0"/>
              <a:t>Demonstrated </a:t>
            </a:r>
          </a:p>
          <a:p>
            <a:pPr lvl="2"/>
            <a:r>
              <a:rPr lang="en-DE" dirty="0"/>
              <a:t>jet, photon and track reconstruction </a:t>
            </a:r>
          </a:p>
          <a:p>
            <a:pPr lvl="2"/>
            <a:r>
              <a:rPr lang="en-DE" dirty="0"/>
              <a:t>physics analysis capability of large scale datasets</a:t>
            </a:r>
          </a:p>
          <a:p>
            <a:pPr lvl="3"/>
            <a:r>
              <a:rPr lang="en-DE" dirty="0"/>
              <a:t>Remeasure standard physics candles</a:t>
            </a:r>
          </a:p>
          <a:p>
            <a:pPr lvl="3"/>
            <a:r>
              <a:rPr lang="en-DE" dirty="0"/>
              <a:t>First publications submitted</a:t>
            </a:r>
          </a:p>
          <a:p>
            <a:pPr lvl="1"/>
            <a:r>
              <a:rPr lang="en-DE" dirty="0"/>
              <a:t>Well equipped to complete the RHIC science mission</a:t>
            </a:r>
          </a:p>
          <a:p>
            <a:pPr lvl="1"/>
            <a:r>
              <a:rPr lang="en-DE" dirty="0"/>
              <a:t>Looking forward to a successful AuAu run in 2025!</a:t>
            </a:r>
          </a:p>
        </p:txBody>
      </p:sp>
      <p:sp>
        <p:nvSpPr>
          <p:cNvPr id="2" name="[Link_To_sPHENIX_public_results]">
            <a:extLst>
              <a:ext uri="{FF2B5EF4-FFF2-40B4-BE49-F238E27FC236}">
                <a16:creationId xmlns:a16="http://schemas.microsoft.com/office/drawing/2014/main" id="{58E561EC-0331-6845-D315-0EA6A53E8143}"/>
              </a:ext>
            </a:extLst>
          </p:cNvPr>
          <p:cNvSpPr txBox="1"/>
          <p:nvPr/>
        </p:nvSpPr>
        <p:spPr>
          <a:xfrm>
            <a:off x="1427058" y="5806538"/>
            <a:ext cx="3078842" cy="384941"/>
          </a:xfrm>
          <a:prstGeom prst="rect">
            <a:avLst/>
          </a:prstGeom>
          <a:solidFill>
            <a:srgbClr val="0000FF">
              <a:alpha val="10000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ctr" defTabSz="825500">
              <a:lnSpc>
                <a:spcPct val="100000"/>
              </a:lnSpc>
              <a:spcBef>
                <a:spcPts val="0"/>
              </a:spcBef>
              <a:defRPr sz="22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rPr lang="en-GB" sz="1800" dirty="0">
                <a:hlinkClick r:id="rId5"/>
              </a:rPr>
              <a:t>sPHENIX Public Results</a:t>
            </a:r>
            <a:endParaRPr lang="en-GB" sz="1800" dirty="0"/>
          </a:p>
        </p:txBody>
      </p:sp>
      <p:pic>
        <p:nvPicPr>
          <p:cNvPr id="6" name="Image" descr="Image">
            <a:extLst>
              <a:ext uri="{FF2B5EF4-FFF2-40B4-BE49-F238E27FC236}">
                <a16:creationId xmlns:a16="http://schemas.microsoft.com/office/drawing/2014/main" id="{1360FCBE-FBAB-16A0-3ED6-DC57F23B92B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96000" y="1001017"/>
            <a:ext cx="3306618" cy="3189983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4385B3C9-067E-DB16-051C-C8732B8105C8}"/>
              </a:ext>
            </a:extLst>
          </p:cNvPr>
          <p:cNvSpPr txBox="1"/>
          <p:nvPr/>
        </p:nvSpPr>
        <p:spPr>
          <a:xfrm>
            <a:off x="6934200" y="762000"/>
            <a:ext cx="2091276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DE" sz="1800" b="0" i="0" u="none" strike="noStrike" cap="none" spc="0" normalizeH="0" baseline="0" dirty="0">
                <a:ln>
                  <a:noFill/>
                </a:ln>
                <a:solidFill>
                  <a:srgbClr val="0000FF"/>
                </a:solidFill>
                <a:effectLst/>
                <a:uFillTx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Calibri"/>
              </a:rPr>
              <a:t>Photons</a:t>
            </a:r>
            <a:r>
              <a:rPr kumimoji="0" lang="en-DE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Calibri"/>
              </a:rPr>
              <a:t>, </a:t>
            </a:r>
            <a:r>
              <a:rPr kumimoji="0" lang="en-DE" sz="18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Calibri"/>
              </a:rPr>
              <a:t>Jets</a:t>
            </a:r>
            <a:r>
              <a:rPr kumimoji="0" lang="en-DE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Calibri"/>
              </a:rPr>
              <a:t> in pp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54CB416-795A-43AC-9081-ACC2F9DE8D08}"/>
              </a:ext>
            </a:extLst>
          </p:cNvPr>
          <p:cNvSpPr txBox="1"/>
          <p:nvPr/>
        </p:nvSpPr>
        <p:spPr>
          <a:xfrm>
            <a:off x="7064830" y="4114802"/>
            <a:ext cx="1185579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DE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dE/dx (TPC)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C3D0989-BE89-F2BC-676A-AFDCAF4E7586}"/>
              </a:ext>
            </a:extLst>
          </p:cNvPr>
          <p:cNvSpPr txBox="1"/>
          <p:nvPr/>
        </p:nvSpPr>
        <p:spPr>
          <a:xfrm>
            <a:off x="10417316" y="815990"/>
            <a:ext cx="770402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DE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Au+Au 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7B7959D9-A37A-E1F4-CA64-0F98C6D0C067}"/>
              </a:ext>
            </a:extLst>
          </p:cNvPr>
          <p:cNvGrpSpPr/>
          <p:nvPr/>
        </p:nvGrpSpPr>
        <p:grpSpPr>
          <a:xfrm>
            <a:off x="9638278" y="3674608"/>
            <a:ext cx="1811221" cy="461663"/>
            <a:chOff x="10066740" y="3180832"/>
            <a:chExt cx="1811221" cy="461663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42950C6-CB9B-4F22-6E90-7C1668560D64}"/>
                </a:ext>
              </a:extLst>
            </p:cNvPr>
            <p:cNvSpPr txBox="1"/>
            <p:nvPr/>
          </p:nvSpPr>
          <p:spPr>
            <a:xfrm>
              <a:off x="10066740" y="3180832"/>
              <a:ext cx="1811221" cy="4616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DE" dirty="0"/>
                <a:t>D</a:t>
              </a:r>
              <a:r>
                <a:rPr kumimoji="0" lang="en-DE" b="0" i="0" u="none" strike="noStrike" cap="none" spc="0" normalizeH="0" baseline="3000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0</a:t>
              </a:r>
              <a:r>
                <a:rPr kumimoji="0" lang="en-DE" b="0" i="0" u="none" strike="noStrike" cap="none" spc="0" normalizeH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Symbol" pitchFamily="2" charset="2"/>
                  <a:ea typeface="+mn-ea"/>
                  <a:cs typeface="+mn-cs"/>
                  <a:sym typeface="Calibri"/>
                </a:rPr>
                <a:t>    </a:t>
              </a:r>
              <a:r>
                <a:rPr kumimoji="0" lang="en-DE" b="0" i="0" u="none" strike="noStrike" cap="none" spc="0" normalizeH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Helvetica Neue" panose="02000503000000020004" pitchFamily="2" charset="0"/>
                  <a:ea typeface="Helvetica Neue" panose="02000503000000020004" pitchFamily="2" charset="0"/>
                  <a:cs typeface="Helvetica Neue" panose="02000503000000020004" pitchFamily="2" charset="0"/>
                  <a:sym typeface="Calibri"/>
                </a:rPr>
                <a:t>K</a:t>
              </a:r>
              <a:r>
                <a:rPr kumimoji="0" lang="en-DE" b="0" i="0" u="none" strike="noStrike" cap="none" spc="0" normalizeH="0" baseline="3000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Symbol" pitchFamily="2" charset="2"/>
                  <a:ea typeface="+mn-ea"/>
                  <a:cs typeface="+mn-cs"/>
                  <a:sym typeface="Calibri"/>
                </a:rPr>
                <a:t>-</a:t>
              </a:r>
              <a:r>
                <a:rPr kumimoji="0" lang="en-DE" b="0" i="0" u="none" strike="noStrike" cap="none" spc="0" normalizeH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Symbol" pitchFamily="2" charset="2"/>
                  <a:ea typeface="+mn-ea"/>
                  <a:cs typeface="+mn-cs"/>
                  <a:sym typeface="Calibri"/>
                </a:rPr>
                <a:t>p</a:t>
              </a:r>
              <a:r>
                <a:rPr lang="en-DE" baseline="30000" dirty="0">
                  <a:latin typeface="Symbol" pitchFamily="2" charset="2"/>
                </a:rPr>
                <a:t>+</a:t>
              </a:r>
              <a:endParaRPr kumimoji="0" lang="en-DE" b="0" i="0" u="none" strike="noStrike" cap="none" spc="0" normalizeH="0" baseline="3000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88CB75B4-1001-F329-1356-4995B190FDA6}"/>
                </a:ext>
              </a:extLst>
            </p:cNvPr>
            <p:cNvCxnSpPr/>
            <p:nvPr/>
          </p:nvCxnSpPr>
          <p:spPr>
            <a:xfrm>
              <a:off x="10426550" y="3438144"/>
              <a:ext cx="220338" cy="0"/>
            </a:xfrm>
            <a:prstGeom prst="straightConnector1">
              <a:avLst/>
            </a:prstGeom>
            <a:noFill/>
            <a:ln w="25400" cap="flat">
              <a:solidFill>
                <a:schemeClr val="tx1"/>
              </a:solidFill>
              <a:prstDash val="solid"/>
              <a:round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</p:spTree>
    <p:extLst>
      <p:ext uri="{BB962C8B-B14F-4D97-AF65-F5344CB8AC3E}">
        <p14:creationId xmlns:p14="http://schemas.microsoft.com/office/powerpoint/2010/main" val="3165590481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F1EE5F8-875C-E75A-DE3F-23C7DC80F1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QM 2025 Frankfurt</a:t>
            </a:r>
            <a:endParaRPr lang="en-DE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0EB403D-64A3-3CD1-5A14-7B71D36125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41786-6F0A-8740-9A31-C5C3C23C83C4}" type="slidenum">
              <a:rPr lang="en-DE" smtClean="0"/>
              <a:pPr/>
              <a:t>22</a:t>
            </a:fld>
            <a:endParaRPr lang="en-DE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9A69E4D-786D-69A1-7940-9E77EDC19E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Talks at QM2025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255B1E-3EFB-5AC6-D3B3-D73F4EBBF70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101" y="865074"/>
            <a:ext cx="6160657" cy="3514421"/>
          </a:xfrm>
        </p:spPr>
        <p:txBody>
          <a:bodyPr>
            <a:normAutofit fontScale="47500" lnSpcReduction="20000"/>
          </a:bodyPr>
          <a:lstStyle/>
          <a:p>
            <a:pPr marL="0" indent="0" algn="l">
              <a:buNone/>
            </a:pPr>
            <a:r>
              <a:rPr lang="en-DE" sz="42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sPhenix presentations</a:t>
            </a:r>
            <a:endParaRPr lang="en-GB" sz="4200" dirty="0">
              <a:solidFill>
                <a:srgbClr val="0000FF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r>
              <a:rPr lang="en-GB" b="0" i="0" u="none" strike="noStrike" dirty="0">
                <a:solidFill>
                  <a:srgbClr val="0000FF"/>
                </a:solidFill>
                <a:effectLst/>
                <a:latin typeface="Helvetica" pitchFamily="2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sPHENIX measurement of dijet correlations in p+p collisions over a large kinematic range</a:t>
            </a:r>
            <a:endParaRPr lang="en-GB" b="0" i="0" u="none" strike="noStrike" dirty="0">
              <a:solidFill>
                <a:srgbClr val="000000"/>
              </a:solidFill>
              <a:effectLst/>
              <a:latin typeface="Helvetica" pitchFamily="2" charset="0"/>
            </a:endParaRPr>
          </a:p>
          <a:p>
            <a:pPr lvl="1"/>
            <a:r>
              <a:rPr lang="en-GB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Virginia Bailey (Georgia State University) - 4/8/25, 8:40 AM</a:t>
            </a:r>
          </a:p>
          <a:p>
            <a:r>
              <a:rPr lang="en-GB" b="0" i="0" u="none" strike="noStrike" dirty="0">
                <a:solidFill>
                  <a:srgbClr val="000000"/>
                </a:solidFill>
                <a:effectLst/>
                <a:latin typeface="Helvetica" pitchFamily="2" charset="0"/>
                <a:hlinkClick r:id="rId4"/>
              </a:rPr>
              <a:t>sPHENIX measurement of the L</a:t>
            </a:r>
            <a:r>
              <a:rPr lang="en-GB" b="0" i="0" u="none" strike="noStrike" baseline="-25000" dirty="0">
                <a:solidFill>
                  <a:srgbClr val="000000"/>
                </a:solidFill>
                <a:effectLst/>
                <a:latin typeface="Helvetica" pitchFamily="2" charset="0"/>
                <a:hlinkClick r:id="rId4"/>
              </a:rPr>
              <a:t>c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Helvetica" pitchFamily="2" charset="0"/>
                <a:hlinkClick r:id="rId4"/>
              </a:rPr>
              <a:t>/D</a:t>
            </a:r>
            <a:r>
              <a:rPr lang="en-GB" b="0" i="0" u="none" strike="noStrike" baseline="30000" dirty="0">
                <a:solidFill>
                  <a:srgbClr val="000000"/>
                </a:solidFill>
                <a:effectLst/>
                <a:latin typeface="Helvetica" pitchFamily="2" charset="0"/>
                <a:hlinkClick r:id="rId4"/>
              </a:rPr>
              <a:t>0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Helvetica" pitchFamily="2" charset="0"/>
                <a:hlinkClick r:id="rId4"/>
              </a:rPr>
              <a:t> ratio in p+p collisions at RHIC</a:t>
            </a:r>
            <a:endParaRPr lang="en-GB" b="0" i="0" u="none" strike="noStrike" dirty="0">
              <a:solidFill>
                <a:srgbClr val="000000"/>
              </a:solidFill>
              <a:effectLst/>
              <a:latin typeface="Helvetica" pitchFamily="2" charset="0"/>
            </a:endParaRPr>
          </a:p>
          <a:p>
            <a:pPr lvl="1"/>
            <a:r>
              <a:rPr lang="en-GB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Joe Osborn (Brookhaven National Laboratory) - 4/10/25, 9:00 AM</a:t>
            </a:r>
          </a:p>
          <a:p>
            <a:r>
              <a:rPr lang="en-GB" b="0" i="0" u="none" strike="noStrike" dirty="0">
                <a:solidFill>
                  <a:srgbClr val="000000"/>
                </a:solidFill>
                <a:effectLst/>
                <a:latin typeface="Helvetica" pitchFamily="2" charset="0"/>
                <a:hlinkClick r:id="rId5"/>
              </a:rPr>
              <a:t>sPHENIX measurements of collective behavior in small and large systems</a:t>
            </a:r>
            <a:endParaRPr lang="en-GB" b="0" i="0" u="none" strike="noStrike" dirty="0">
              <a:solidFill>
                <a:srgbClr val="000000"/>
              </a:solidFill>
              <a:effectLst/>
              <a:latin typeface="Helvetica" pitchFamily="2" charset="0"/>
            </a:endParaRPr>
          </a:p>
          <a:p>
            <a:pPr lvl="1"/>
            <a:r>
              <a:rPr lang="en-GB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Hao-Ren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  <a:latin typeface="Helvetica" pitchFamily="2" charset="0"/>
              </a:rPr>
              <a:t>Jheng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 (Massachusetts Inst. of Technology (US)) - 4/10/25, 9:40 AM</a:t>
            </a:r>
          </a:p>
          <a:p>
            <a:r>
              <a:rPr lang="en-GB" b="0" i="0" u="none" strike="noStrike" dirty="0">
                <a:effectLst/>
                <a:latin typeface="Helvetica" pitchFamily="2" charset="0"/>
                <a:hlinkClick r:id="rId6"/>
              </a:rPr>
              <a:t>sPHENIX measurements of high-pT neutral mesons and isolated photons in p+p collisions </a:t>
            </a:r>
            <a:endParaRPr lang="en-GB" b="0" i="0" u="none" strike="noStrike" dirty="0">
              <a:solidFill>
                <a:srgbClr val="000000"/>
              </a:solidFill>
              <a:effectLst/>
              <a:latin typeface="Helvetica" pitchFamily="2" charset="0"/>
            </a:endParaRPr>
          </a:p>
          <a:p>
            <a:pPr lvl="1"/>
            <a:r>
              <a:rPr lang="en-GB" b="0" i="0" u="none" strike="noStrike" dirty="0" err="1">
                <a:solidFill>
                  <a:srgbClr val="000000"/>
                </a:solidFill>
                <a:effectLst/>
                <a:latin typeface="Helvetica" pitchFamily="2" charset="0"/>
              </a:rPr>
              <a:t>Jaebeom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 Park (University of Colorado Boulder) - 4</a:t>
            </a:r>
            <a:r>
              <a:rPr lang="en-GB" b="0" i="0" u="none" strike="noStrike" dirty="0">
                <a:effectLst/>
                <a:latin typeface="Helvetica" pitchFamily="2" charset="0"/>
              </a:rPr>
              <a:t>/10/25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Helvetica" pitchFamily="2" charset="0"/>
              </a:rPr>
              <a:t>, 9:40 AM</a:t>
            </a:r>
          </a:p>
          <a:p>
            <a:endParaRPr lang="en-DE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92829F7-DECE-B9A7-944D-6A21D6FBCD83}"/>
              </a:ext>
            </a:extLst>
          </p:cNvPr>
          <p:cNvSpPr txBox="1"/>
          <p:nvPr/>
        </p:nvSpPr>
        <p:spPr>
          <a:xfrm>
            <a:off x="6366651" y="748023"/>
            <a:ext cx="1930976" cy="67710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defTabSz="914400"/>
            <a:r>
              <a:rPr lang="en-DE" sz="20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sPhenix posters</a:t>
            </a:r>
            <a:endParaRPr lang="en-GB" sz="2000" b="0" i="0" u="none" strike="noStrike" dirty="0">
              <a:solidFill>
                <a:srgbClr val="0000FF"/>
              </a:solidFill>
              <a:effectLst/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DE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B2D50593-BD45-1906-B589-74486E5D31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0768972"/>
              </p:ext>
            </p:extLst>
          </p:nvPr>
        </p:nvGraphicFramePr>
        <p:xfrm>
          <a:off x="6107888" y="1104559"/>
          <a:ext cx="5931712" cy="5212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4721">
                  <a:extLst>
                    <a:ext uri="{9D8B030D-6E8A-4147-A177-3AD203B41FA5}">
                      <a16:colId xmlns:a16="http://schemas.microsoft.com/office/drawing/2014/main" val="1110541276"/>
                    </a:ext>
                  </a:extLst>
                </a:gridCol>
                <a:gridCol w="4186991">
                  <a:extLst>
                    <a:ext uri="{9D8B030D-6E8A-4147-A177-3AD203B41FA5}">
                      <a16:colId xmlns:a16="http://schemas.microsoft.com/office/drawing/2014/main" val="2353283040"/>
                    </a:ext>
                  </a:extLst>
                </a:gridCol>
              </a:tblGrid>
              <a:tr h="422462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050" dirty="0" err="1">
                          <a:solidFill>
                            <a:schemeClr val="tx1"/>
                          </a:solidFill>
                        </a:rPr>
                        <a:t>Ejiro</a:t>
                      </a:r>
                      <a:r>
                        <a:rPr lang="en-GB" sz="1050" dirty="0">
                          <a:solidFill>
                            <a:schemeClr val="tx1"/>
                          </a:solidFill>
                        </a:rPr>
                        <a:t> Naomi </a:t>
                      </a:r>
                      <a:r>
                        <a:rPr lang="en-GB" sz="1050" dirty="0" err="1">
                          <a:solidFill>
                            <a:schemeClr val="tx1"/>
                          </a:solidFill>
                        </a:rPr>
                        <a:t>Umaka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050" dirty="0">
                          <a:solidFill>
                            <a:schemeClr val="tx1"/>
                          </a:solidFill>
                        </a:rPr>
                        <a:t>Yuko Sekiguchi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050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050" dirty="0">
                          <a:solidFill>
                            <a:schemeClr val="tx1"/>
                          </a:solidFill>
                        </a:rPr>
                        <a:t>Jaein Hwang 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050" dirty="0">
                          <a:solidFill>
                            <a:schemeClr val="tx1"/>
                          </a:solidFill>
                        </a:rPr>
                        <a:t>Thomas Marshal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050" dirty="0">
                          <a:solidFill>
                            <a:schemeClr val="tx1"/>
                          </a:solidFill>
                        </a:rPr>
                        <a:t>Gregory </a:t>
                      </a:r>
                      <a:r>
                        <a:rPr lang="en-GB" sz="1050" dirty="0" err="1">
                          <a:solidFill>
                            <a:schemeClr val="tx1"/>
                          </a:solidFill>
                        </a:rPr>
                        <a:t>Ottino</a:t>
                      </a:r>
                      <a:endParaRPr lang="en-GB" sz="1050" dirty="0">
                        <a:solidFill>
                          <a:schemeClr val="tx1"/>
                        </a:solidFill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050" dirty="0" err="1">
                          <a:solidFill>
                            <a:schemeClr val="tx1"/>
                          </a:solidFill>
                        </a:rPr>
                        <a:t>Weihu</a:t>
                      </a:r>
                      <a:r>
                        <a:rPr lang="en-GB" sz="1050" dirty="0">
                          <a:solidFill>
                            <a:schemeClr val="tx1"/>
                          </a:solidFill>
                        </a:rPr>
                        <a:t> Ma; </a:t>
                      </a:r>
                      <a:r>
                        <a:rPr lang="en-GB" sz="1050" dirty="0" err="1">
                          <a:solidFill>
                            <a:schemeClr val="tx1"/>
                          </a:solidFill>
                        </a:rPr>
                        <a:t>Jingyu</a:t>
                      </a:r>
                      <a:r>
                        <a:rPr lang="en-GB" sz="1050" dirty="0">
                          <a:solidFill>
                            <a:schemeClr val="tx1"/>
                          </a:solidFill>
                        </a:rPr>
                        <a:t> Zhang 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050" dirty="0">
                          <a:solidFill>
                            <a:schemeClr val="tx1"/>
                          </a:solidFill>
                        </a:rPr>
                        <a:t>Bade </a:t>
                      </a:r>
                      <a:r>
                        <a:rPr lang="en-GB" sz="1050" dirty="0" err="1">
                          <a:solidFill>
                            <a:schemeClr val="tx1"/>
                          </a:solidFill>
                        </a:rPr>
                        <a:t>Sayki</a:t>
                      </a:r>
                      <a:endParaRPr lang="en-GB" sz="1050" dirty="0">
                        <a:solidFill>
                          <a:schemeClr val="tx1"/>
                        </a:solidFill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050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050" dirty="0">
                          <a:solidFill>
                            <a:schemeClr val="tx1"/>
                          </a:solidFill>
                        </a:rPr>
                        <a:t>Ming Xiong Liu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050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050" dirty="0">
                          <a:solidFill>
                            <a:schemeClr val="tx1"/>
                          </a:solidFill>
                        </a:rPr>
                        <a:t>Xuan Li 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050" dirty="0">
                        <a:solidFill>
                          <a:schemeClr val="tx1"/>
                        </a:solidFill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050" dirty="0" err="1">
                          <a:solidFill>
                            <a:schemeClr val="tx1"/>
                          </a:solidFill>
                        </a:rPr>
                        <a:t>Skaydi</a:t>
                      </a:r>
                      <a:r>
                        <a:rPr lang="en-GB" sz="105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1050" dirty="0" err="1">
                          <a:solidFill>
                            <a:schemeClr val="tx1"/>
                          </a:solidFill>
                        </a:rPr>
                        <a:t>Grossberndt</a:t>
                      </a:r>
                      <a:endParaRPr lang="en-GB" sz="1050" dirty="0">
                        <a:solidFill>
                          <a:schemeClr val="tx1"/>
                        </a:solidFill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050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050" dirty="0">
                          <a:solidFill>
                            <a:schemeClr val="tx1"/>
                          </a:solidFill>
                        </a:rPr>
                        <a:t>Virginia Bailey 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050" dirty="0">
                          <a:solidFill>
                            <a:schemeClr val="tx1"/>
                          </a:solidFill>
                        </a:rPr>
                        <a:t>Daniel Lis 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050" dirty="0">
                          <a:solidFill>
                            <a:schemeClr val="tx1"/>
                          </a:solidFill>
                        </a:rPr>
                        <a:t>Emma McLaughlin 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050" dirty="0">
                          <a:solidFill>
                            <a:schemeClr val="tx1"/>
                          </a:solidFill>
                        </a:rPr>
                        <a:t>Stefan Bathe 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050" dirty="0">
                          <a:solidFill>
                            <a:schemeClr val="tx1"/>
                          </a:solidFill>
                        </a:rPr>
                        <a:t>Apurva </a:t>
                      </a:r>
                      <a:r>
                        <a:rPr lang="en-GB" sz="1050" dirty="0" err="1">
                          <a:solidFill>
                            <a:schemeClr val="tx1"/>
                          </a:solidFill>
                        </a:rPr>
                        <a:t>Narde</a:t>
                      </a:r>
                      <a:endParaRPr lang="en-GB" sz="1050" dirty="0">
                        <a:solidFill>
                          <a:schemeClr val="tx1"/>
                        </a:solidFill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050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050" dirty="0">
                          <a:solidFill>
                            <a:schemeClr val="tx1"/>
                          </a:solidFill>
                        </a:rPr>
                        <a:t>David Stewart 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050" dirty="0" err="1">
                          <a:solidFill>
                            <a:schemeClr val="tx1"/>
                          </a:solidFill>
                        </a:rPr>
                        <a:t>Yeonju</a:t>
                      </a:r>
                      <a:r>
                        <a:rPr lang="en-GB" sz="1050" dirty="0">
                          <a:solidFill>
                            <a:schemeClr val="tx1"/>
                          </a:solidFill>
                        </a:rPr>
                        <a:t> Go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1050" dirty="0">
                        <a:solidFill>
                          <a:schemeClr val="tx1"/>
                        </a:solidFill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050" dirty="0">
                          <a:solidFill>
                            <a:schemeClr val="tx1"/>
                          </a:solidFill>
                        </a:rPr>
                        <a:t>Dylan Neff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050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050" dirty="0">
                          <a:solidFill>
                            <a:schemeClr val="tx1"/>
                          </a:solidFill>
                        </a:rPr>
                        <a:t>Nihil Kumar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050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050" dirty="0">
                          <a:solidFill>
                            <a:schemeClr val="tx1"/>
                          </a:solidFill>
                        </a:rPr>
                        <a:t>Blair Seidlitz 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050" dirty="0" err="1">
                          <a:solidFill>
                            <a:schemeClr val="tx1"/>
                          </a:solidFill>
                        </a:rPr>
                        <a:t>Xudong</a:t>
                      </a:r>
                      <a:r>
                        <a:rPr lang="en-GB" sz="1050" dirty="0">
                          <a:solidFill>
                            <a:schemeClr val="tx1"/>
                          </a:solidFill>
                        </a:rPr>
                        <a:t> Yu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050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GB" sz="1050" dirty="0">
                          <a:solidFill>
                            <a:schemeClr val="tx1"/>
                          </a:solidFill>
                        </a:rPr>
                        <a:t>Hanna Bossi </a:t>
                      </a:r>
                      <a:endParaRPr lang="en-DE" sz="105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GB" sz="1050" dirty="0" err="1">
                          <a:solidFill>
                            <a:srgbClr val="0000FF"/>
                          </a:solidFill>
                        </a:rPr>
                        <a:t>sPHENIX</a:t>
                      </a:r>
                      <a:r>
                        <a:rPr lang="en-GB" sz="1050" dirty="0">
                          <a:solidFill>
                            <a:srgbClr val="0000FF"/>
                          </a:solidFill>
                        </a:rPr>
                        <a:t> charged hadron v_2 for </a:t>
                      </a:r>
                      <a:r>
                        <a:rPr lang="en-GB" sz="1050" dirty="0" err="1">
                          <a:solidFill>
                            <a:srgbClr val="0000FF"/>
                          </a:solidFill>
                        </a:rPr>
                        <a:t>Au+Au</a:t>
                      </a:r>
                      <a:r>
                        <a:rPr lang="en-GB" sz="1050" dirty="0">
                          <a:solidFill>
                            <a:srgbClr val="0000FF"/>
                          </a:solidFill>
                        </a:rPr>
                        <a:t> collisions at 200 GeV</a:t>
                      </a:r>
                    </a:p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dirty="0" err="1">
                          <a:solidFill>
                            <a:srgbClr val="0000FF"/>
                          </a:solidFill>
                        </a:rPr>
                        <a:t>sPHENIX</a:t>
                      </a:r>
                      <a:r>
                        <a:rPr lang="en-GB" sz="1050" dirty="0">
                          <a:solidFill>
                            <a:srgbClr val="0000FF"/>
                          </a:solidFill>
                        </a:rPr>
                        <a:t> measurement of long-range two-particle correlations in high-multiplicity </a:t>
                      </a:r>
                      <a:r>
                        <a:rPr lang="en-GB" sz="1050" dirty="0" err="1">
                          <a:solidFill>
                            <a:srgbClr val="0000FF"/>
                          </a:solidFill>
                        </a:rPr>
                        <a:t>p+p</a:t>
                      </a:r>
                      <a:r>
                        <a:rPr lang="en-GB" sz="1050" dirty="0">
                          <a:solidFill>
                            <a:srgbClr val="0000FF"/>
                          </a:solidFill>
                        </a:rPr>
                        <a:t> collisions</a:t>
                      </a:r>
                    </a:p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dirty="0" err="1">
                          <a:solidFill>
                            <a:srgbClr val="0000FF"/>
                          </a:solidFill>
                        </a:rPr>
                        <a:t>sPHENIX</a:t>
                      </a:r>
                      <a:r>
                        <a:rPr lang="en-GB" sz="1050" dirty="0">
                          <a:solidFill>
                            <a:srgbClr val="0000FF"/>
                          </a:solidFill>
                        </a:rPr>
                        <a:t> Performance of the Intermediate Si tracker</a:t>
                      </a:r>
                    </a:p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GB" sz="1050" dirty="0" err="1">
                          <a:solidFill>
                            <a:srgbClr val="0000FF"/>
                          </a:solidFill>
                        </a:rPr>
                        <a:t>sPHENIX</a:t>
                      </a:r>
                      <a:r>
                        <a:rPr lang="en-GB" sz="1050" dirty="0">
                          <a:solidFill>
                            <a:srgbClr val="0000FF"/>
                          </a:solidFill>
                        </a:rPr>
                        <a:t> Data-Driven Calculation of Tracking Efficiency</a:t>
                      </a:r>
                    </a:p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GB" sz="1050" dirty="0" err="1">
                          <a:solidFill>
                            <a:srgbClr val="0000FF"/>
                          </a:solidFill>
                        </a:rPr>
                        <a:t>sPHENIX</a:t>
                      </a:r>
                      <a:r>
                        <a:rPr lang="en-GB" sz="1050" dirty="0">
                          <a:solidFill>
                            <a:srgbClr val="0000FF"/>
                          </a:solidFill>
                        </a:rPr>
                        <a:t> Alignment of the MVTX Tracking Detector</a:t>
                      </a:r>
                    </a:p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dirty="0" err="1">
                          <a:solidFill>
                            <a:srgbClr val="0000FF"/>
                          </a:solidFill>
                        </a:rPr>
                        <a:t>sPHENIX</a:t>
                      </a:r>
                      <a:r>
                        <a:rPr lang="en-GB" sz="1050" dirty="0">
                          <a:solidFill>
                            <a:srgbClr val="0000FF"/>
                          </a:solidFill>
                        </a:rPr>
                        <a:t> electron ID with machine learning</a:t>
                      </a:r>
                    </a:p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dirty="0" err="1">
                          <a:solidFill>
                            <a:srgbClr val="0000FF"/>
                          </a:solidFill>
                        </a:rPr>
                        <a:t>sPHENIX</a:t>
                      </a:r>
                      <a:r>
                        <a:rPr lang="en-GB" sz="1050" dirty="0">
                          <a:solidFill>
                            <a:srgbClr val="0000FF"/>
                          </a:solidFill>
                        </a:rPr>
                        <a:t> Electron Identification for Prompt $J/\psi$ Decays using CNN Algorithms</a:t>
                      </a:r>
                    </a:p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dirty="0" err="1">
                          <a:solidFill>
                            <a:srgbClr val="0000FF"/>
                          </a:solidFill>
                        </a:rPr>
                        <a:t>sPHENIX</a:t>
                      </a:r>
                      <a:r>
                        <a:rPr lang="en-GB" sz="1050" dirty="0">
                          <a:solidFill>
                            <a:srgbClr val="0000FF"/>
                          </a:solidFill>
                        </a:rPr>
                        <a:t> Event Multiplicity Dependence of Heavy </a:t>
                      </a:r>
                      <a:r>
                        <a:rPr lang="en-GB" sz="1050" dirty="0" err="1">
                          <a:solidFill>
                            <a:srgbClr val="0000FF"/>
                          </a:solidFill>
                        </a:rPr>
                        <a:t>Flavor</a:t>
                      </a:r>
                      <a:r>
                        <a:rPr lang="en-GB" sz="1050" dirty="0">
                          <a:solidFill>
                            <a:srgbClr val="0000FF"/>
                          </a:solidFill>
                        </a:rPr>
                        <a:t> Jet Production in </a:t>
                      </a:r>
                      <a:r>
                        <a:rPr lang="en-GB" sz="1050" dirty="0" err="1">
                          <a:solidFill>
                            <a:srgbClr val="0000FF"/>
                          </a:solidFill>
                        </a:rPr>
                        <a:t>p+p</a:t>
                      </a:r>
                      <a:r>
                        <a:rPr lang="en-GB" sz="1050" dirty="0">
                          <a:solidFill>
                            <a:srgbClr val="0000FF"/>
                          </a:solidFill>
                        </a:rPr>
                        <a:t> Collisions</a:t>
                      </a:r>
                    </a:p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dirty="0" err="1">
                          <a:solidFill>
                            <a:srgbClr val="0000FF"/>
                          </a:solidFill>
                        </a:rPr>
                        <a:t>sPHENIX</a:t>
                      </a:r>
                      <a:r>
                        <a:rPr lang="en-GB" sz="1050" dirty="0">
                          <a:solidFill>
                            <a:srgbClr val="0000FF"/>
                          </a:solidFill>
                        </a:rPr>
                        <a:t> Heavy </a:t>
                      </a:r>
                      <a:r>
                        <a:rPr lang="en-GB" sz="1050" dirty="0" err="1">
                          <a:solidFill>
                            <a:srgbClr val="0000FF"/>
                          </a:solidFill>
                        </a:rPr>
                        <a:t>Flavor</a:t>
                      </a:r>
                      <a:r>
                        <a:rPr lang="en-GB" sz="1050" dirty="0">
                          <a:solidFill>
                            <a:srgbClr val="0000FF"/>
                          </a:solidFill>
                        </a:rPr>
                        <a:t> Jet Studies with Machine Learning Algorithm in </a:t>
                      </a:r>
                      <a:r>
                        <a:rPr lang="en-GB" sz="1050" dirty="0" err="1">
                          <a:solidFill>
                            <a:srgbClr val="0000FF"/>
                          </a:solidFill>
                        </a:rPr>
                        <a:t>p+p</a:t>
                      </a:r>
                      <a:r>
                        <a:rPr lang="en-GB" sz="1050" dirty="0">
                          <a:solidFill>
                            <a:srgbClr val="0000FF"/>
                          </a:solidFill>
                        </a:rPr>
                        <a:t> Collisions</a:t>
                      </a:r>
                    </a:p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dirty="0" err="1">
                          <a:solidFill>
                            <a:srgbClr val="0000FF"/>
                          </a:solidFill>
                        </a:rPr>
                        <a:t>sPHENIX</a:t>
                      </a:r>
                      <a:r>
                        <a:rPr lang="en-GB" sz="1050" dirty="0">
                          <a:solidFill>
                            <a:srgbClr val="0000FF"/>
                          </a:solidFill>
                        </a:rPr>
                        <a:t> measurement of Large $R_L$ Energy-Energy Correlator on Calorimeters in Dijet events in pp at 200 GeV</a:t>
                      </a:r>
                    </a:p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dirty="0" err="1">
                          <a:solidFill>
                            <a:srgbClr val="0000FF"/>
                          </a:solidFill>
                        </a:rPr>
                        <a:t>sPHENIX</a:t>
                      </a:r>
                      <a:r>
                        <a:rPr lang="en-GB" sz="1050" dirty="0">
                          <a:solidFill>
                            <a:srgbClr val="0000FF"/>
                          </a:solidFill>
                        </a:rPr>
                        <a:t> photon-jet measurements in proton-proton collisions</a:t>
                      </a:r>
                    </a:p>
                    <a:p>
                      <a:pPr algn="l">
                        <a:lnSpc>
                          <a:spcPct val="100000"/>
                        </a:lnSpc>
                      </a:pPr>
                      <a:r>
                        <a:rPr lang="en-GB" sz="1050" dirty="0" err="1">
                          <a:solidFill>
                            <a:srgbClr val="0000FF"/>
                          </a:solidFill>
                        </a:rPr>
                        <a:t>sPHENIX</a:t>
                      </a:r>
                      <a:r>
                        <a:rPr lang="en-GB" sz="1050" dirty="0">
                          <a:solidFill>
                            <a:srgbClr val="0000FF"/>
                          </a:solidFill>
                        </a:rPr>
                        <a:t> Measurement of Dijet Correlations in pp sqrt(s) = 200 GeV</a:t>
                      </a:r>
                    </a:p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dirty="0" err="1">
                          <a:solidFill>
                            <a:srgbClr val="0000FF"/>
                          </a:solidFill>
                        </a:rPr>
                        <a:t>sPHENIX</a:t>
                      </a:r>
                      <a:r>
                        <a:rPr lang="en-GB" sz="1050" dirty="0">
                          <a:solidFill>
                            <a:srgbClr val="0000FF"/>
                          </a:solidFill>
                        </a:rPr>
                        <a:t> measurement of </a:t>
                      </a:r>
                      <a:r>
                        <a:rPr lang="en-GB" sz="1050" dirty="0" err="1">
                          <a:solidFill>
                            <a:srgbClr val="0000FF"/>
                          </a:solidFill>
                        </a:rPr>
                        <a:t>dET</a:t>
                      </a:r>
                      <a:r>
                        <a:rPr lang="en-GB" sz="1050" dirty="0">
                          <a:solidFill>
                            <a:srgbClr val="0000FF"/>
                          </a:solidFill>
                        </a:rPr>
                        <a:t>/d</a:t>
                      </a:r>
                      <a:r>
                        <a:rPr lang="el-GR" sz="1050" dirty="0">
                          <a:solidFill>
                            <a:srgbClr val="0000FF"/>
                          </a:solidFill>
                        </a:rPr>
                        <a:t>η </a:t>
                      </a:r>
                      <a:r>
                        <a:rPr lang="en-GB" sz="1050" dirty="0">
                          <a:solidFill>
                            <a:srgbClr val="0000FF"/>
                          </a:solidFill>
                        </a:rPr>
                        <a:t>in </a:t>
                      </a:r>
                      <a:r>
                        <a:rPr lang="en-GB" sz="1050" dirty="0" err="1">
                          <a:solidFill>
                            <a:srgbClr val="0000FF"/>
                          </a:solidFill>
                        </a:rPr>
                        <a:t>Au+Au</a:t>
                      </a:r>
                      <a:r>
                        <a:rPr lang="en-GB" sz="1050" dirty="0">
                          <a:solidFill>
                            <a:srgbClr val="0000FF"/>
                          </a:solidFill>
                        </a:rPr>
                        <a:t> Collisions at 200 GeV</a:t>
                      </a:r>
                    </a:p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dirty="0" err="1">
                          <a:solidFill>
                            <a:srgbClr val="0000FF"/>
                          </a:solidFill>
                        </a:rPr>
                        <a:t>sPHENIX</a:t>
                      </a:r>
                      <a:r>
                        <a:rPr lang="en-GB" sz="1050" dirty="0">
                          <a:solidFill>
                            <a:srgbClr val="0000FF"/>
                          </a:solidFill>
                        </a:rPr>
                        <a:t> commissioning with proton and nuclear beams</a:t>
                      </a:r>
                    </a:p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dirty="0" err="1">
                          <a:solidFill>
                            <a:srgbClr val="0000FF"/>
                          </a:solidFill>
                        </a:rPr>
                        <a:t>sPHENIX</a:t>
                      </a:r>
                      <a:r>
                        <a:rPr lang="en-GB" sz="1050" dirty="0">
                          <a:solidFill>
                            <a:srgbClr val="0000FF"/>
                          </a:solidFill>
                        </a:rPr>
                        <a:t> measurement of the first full calorimeter jet spectrum in </a:t>
                      </a:r>
                      <a:r>
                        <a:rPr lang="en-GB" sz="1050" dirty="0" err="1">
                          <a:solidFill>
                            <a:srgbClr val="0000FF"/>
                          </a:solidFill>
                        </a:rPr>
                        <a:t>p+p</a:t>
                      </a:r>
                      <a:r>
                        <a:rPr lang="en-GB" sz="1050" dirty="0">
                          <a:solidFill>
                            <a:srgbClr val="0000FF"/>
                          </a:solidFill>
                        </a:rPr>
                        <a:t> collisions at RHIC</a:t>
                      </a:r>
                    </a:p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dirty="0" err="1">
                          <a:solidFill>
                            <a:srgbClr val="0000FF"/>
                          </a:solidFill>
                        </a:rPr>
                        <a:t>sPHENIX</a:t>
                      </a:r>
                      <a:r>
                        <a:rPr lang="en-GB" sz="1050" dirty="0">
                          <a:solidFill>
                            <a:srgbClr val="0000FF"/>
                          </a:solidFill>
                        </a:rPr>
                        <a:t> track reconstruction in streaming-readout data</a:t>
                      </a:r>
                    </a:p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dirty="0" err="1">
                          <a:solidFill>
                            <a:srgbClr val="0000FF"/>
                          </a:solidFill>
                        </a:rPr>
                        <a:t>sPHENIX</a:t>
                      </a:r>
                      <a:r>
                        <a:rPr lang="en-GB" sz="1050" dirty="0">
                          <a:solidFill>
                            <a:srgbClr val="0000FF"/>
                          </a:solidFill>
                        </a:rPr>
                        <a:t> Novel Jet Background Subtraction and Full Detector Simulation Using Self-Supervised Generative AI Models</a:t>
                      </a:r>
                    </a:p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dirty="0" err="1">
                          <a:solidFill>
                            <a:srgbClr val="0000FF"/>
                          </a:solidFill>
                        </a:rPr>
                        <a:t>sPHENIX</a:t>
                      </a:r>
                      <a:r>
                        <a:rPr lang="en-GB" sz="1050" dirty="0">
                          <a:solidFill>
                            <a:srgbClr val="0000FF"/>
                          </a:solidFill>
                        </a:rPr>
                        <a:t> measurement of neutral meson transverse single spin asymmetry in high-statistics polarized </a:t>
                      </a:r>
                      <a:r>
                        <a:rPr lang="en-GB" sz="1050" dirty="0" err="1">
                          <a:solidFill>
                            <a:srgbClr val="0000FF"/>
                          </a:solidFill>
                        </a:rPr>
                        <a:t>p+p</a:t>
                      </a:r>
                      <a:r>
                        <a:rPr lang="en-GB" sz="1050" dirty="0">
                          <a:solidFill>
                            <a:srgbClr val="0000FF"/>
                          </a:solidFill>
                        </a:rPr>
                        <a:t> collisions</a:t>
                      </a:r>
                    </a:p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dirty="0" err="1">
                          <a:solidFill>
                            <a:srgbClr val="0000FF"/>
                          </a:solidFill>
                        </a:rPr>
                        <a:t>sPHENIX</a:t>
                      </a:r>
                      <a:r>
                        <a:rPr lang="en-GB" sz="1050" dirty="0">
                          <a:solidFill>
                            <a:srgbClr val="0000FF"/>
                          </a:solidFill>
                        </a:rPr>
                        <a:t> measurement of </a:t>
                      </a:r>
                      <a:r>
                        <a:rPr lang="en-GB" sz="1050" dirty="0" err="1">
                          <a:solidFill>
                            <a:srgbClr val="0000FF"/>
                          </a:solidFill>
                        </a:rPr>
                        <a:t>high-p$_T</a:t>
                      </a:r>
                      <a:r>
                        <a:rPr lang="en-GB" sz="1050" dirty="0">
                          <a:solidFill>
                            <a:srgbClr val="0000FF"/>
                          </a:solidFill>
                        </a:rPr>
                        <a:t>$ neutral meson production in </a:t>
                      </a:r>
                      <a:r>
                        <a:rPr lang="en-GB" sz="1050" dirty="0" err="1">
                          <a:solidFill>
                            <a:srgbClr val="0000FF"/>
                          </a:solidFill>
                        </a:rPr>
                        <a:t>p+p</a:t>
                      </a:r>
                      <a:r>
                        <a:rPr lang="en-GB" sz="1050" dirty="0">
                          <a:solidFill>
                            <a:srgbClr val="0000FF"/>
                          </a:solidFill>
                        </a:rPr>
                        <a:t> collisions</a:t>
                      </a:r>
                    </a:p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dirty="0" err="1">
                          <a:solidFill>
                            <a:srgbClr val="0000FF"/>
                          </a:solidFill>
                        </a:rPr>
                        <a:t>sPHENIX</a:t>
                      </a:r>
                      <a:r>
                        <a:rPr lang="en-GB" sz="1050" dirty="0">
                          <a:solidFill>
                            <a:srgbClr val="0000FF"/>
                          </a:solidFill>
                        </a:rPr>
                        <a:t> measurements of isolated photon production in </a:t>
                      </a:r>
                      <a:r>
                        <a:rPr lang="en-GB" sz="1050" dirty="0" err="1">
                          <a:solidFill>
                            <a:srgbClr val="0000FF"/>
                          </a:solidFill>
                        </a:rPr>
                        <a:t>p+p</a:t>
                      </a:r>
                      <a:r>
                        <a:rPr lang="en-GB" sz="1050" dirty="0">
                          <a:solidFill>
                            <a:srgbClr val="0000FF"/>
                          </a:solidFill>
                        </a:rPr>
                        <a:t> collisions</a:t>
                      </a:r>
                    </a:p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dirty="0" err="1">
                          <a:solidFill>
                            <a:srgbClr val="0000FF"/>
                          </a:solidFill>
                        </a:rPr>
                        <a:t>sPHENIX</a:t>
                      </a:r>
                      <a:r>
                        <a:rPr lang="en-GB" sz="1050" dirty="0">
                          <a:solidFill>
                            <a:srgbClr val="0000FF"/>
                          </a:solidFill>
                        </a:rPr>
                        <a:t> high-statistics measurements of D meson production in </a:t>
                      </a:r>
                      <a:r>
                        <a:rPr lang="en-GB" sz="1050" dirty="0" err="1">
                          <a:solidFill>
                            <a:srgbClr val="0000FF"/>
                          </a:solidFill>
                        </a:rPr>
                        <a:t>p+p</a:t>
                      </a:r>
                      <a:r>
                        <a:rPr lang="en-GB" sz="1050" dirty="0">
                          <a:solidFill>
                            <a:srgbClr val="0000FF"/>
                          </a:solidFill>
                        </a:rPr>
                        <a:t> collisions</a:t>
                      </a:r>
                    </a:p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dirty="0" err="1">
                          <a:solidFill>
                            <a:srgbClr val="0000FF"/>
                          </a:solidFill>
                        </a:rPr>
                        <a:t>sPHENIX</a:t>
                      </a:r>
                      <a:r>
                        <a:rPr lang="en-GB" sz="1050" dirty="0">
                          <a:solidFill>
                            <a:srgbClr val="0000FF"/>
                          </a:solidFill>
                        </a:rPr>
                        <a:t> machine learning on FPGAs for event selection</a:t>
                      </a:r>
                      <a:endParaRPr lang="en-DE" sz="1050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171264720"/>
                  </a:ext>
                </a:extLst>
              </a:tr>
            </a:tbl>
          </a:graphicData>
        </a:graphic>
      </p:graphicFrame>
      <p:pic>
        <p:nvPicPr>
          <p:cNvPr id="11" name="Picture 10">
            <a:extLst>
              <a:ext uri="{FF2B5EF4-FFF2-40B4-BE49-F238E27FC236}">
                <a16:creationId xmlns:a16="http://schemas.microsoft.com/office/drawing/2014/main" id="{31C9D1F9-4638-66D4-801F-48964D8D362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61072" y="4029555"/>
            <a:ext cx="4546707" cy="2558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1171600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085187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3590C78-982E-7450-ABFE-BC33AEBF62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QM 2025 Frankfurt</a:t>
            </a:r>
            <a:endParaRPr lang="en-DE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7640FCF-E894-D480-E209-731122059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41786-6F0A-8740-9A31-C5C3C23C83C4}" type="slidenum">
              <a:rPr lang="en-DE" smtClean="0"/>
              <a:pPr/>
              <a:t>3</a:t>
            </a:fld>
            <a:endParaRPr lang="en-DE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320BD6E-B32D-B290-A196-6322C6D38D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The sPHENIX Mission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784C3510-E010-FC42-8D15-87F9F1EBBB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961" y="2195878"/>
            <a:ext cx="5910405" cy="2644346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C4A232AC-B382-3DC5-940D-BE98754E1F55}"/>
              </a:ext>
            </a:extLst>
          </p:cNvPr>
          <p:cNvSpPr txBox="1"/>
          <p:nvPr/>
        </p:nvSpPr>
        <p:spPr>
          <a:xfrm>
            <a:off x="195011" y="1773936"/>
            <a:ext cx="274632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2015 US NP LRP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B2D25683-7402-E37C-6D26-B1BEF4D811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7498" y="1929510"/>
            <a:ext cx="5962102" cy="3355540"/>
          </a:xfrm>
          <a:prstGeom prst="rect">
            <a:avLst/>
          </a:prstGeom>
        </p:spPr>
      </p:pic>
      <p:sp>
        <p:nvSpPr>
          <p:cNvPr id="34" name="sPHENIX…">
            <a:extLst>
              <a:ext uri="{FF2B5EF4-FFF2-40B4-BE49-F238E27FC236}">
                <a16:creationId xmlns:a16="http://schemas.microsoft.com/office/drawing/2014/main" id="{884008B9-D92B-A7C3-20A6-81EFACC00574}"/>
              </a:ext>
            </a:extLst>
          </p:cNvPr>
          <p:cNvSpPr txBox="1"/>
          <p:nvPr/>
        </p:nvSpPr>
        <p:spPr>
          <a:xfrm>
            <a:off x="6957433" y="1371600"/>
            <a:ext cx="3502560" cy="3491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8" tIns="35718" rIns="35718" bIns="35718" anchor="ctr">
            <a:spAutoFit/>
          </a:bodyPr>
          <a:lstStyle/>
          <a:p>
            <a:pPr algn="ctr" defTabSz="410765">
              <a:defRPr sz="4000" b="1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lang="en-US" sz="1800" dirty="0"/>
              <a:t>The Science Pillars of </a:t>
            </a:r>
            <a:r>
              <a:rPr sz="1800" dirty="0" err="1"/>
              <a:t>sPHENIX</a:t>
            </a:r>
            <a:endParaRPr lang="en-DE" sz="1800" dirty="0"/>
          </a:p>
        </p:txBody>
      </p:sp>
    </p:spTree>
    <p:extLst>
      <p:ext uri="{BB962C8B-B14F-4D97-AF65-F5344CB8AC3E}">
        <p14:creationId xmlns:p14="http://schemas.microsoft.com/office/powerpoint/2010/main" val="2163306599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9C4B8C-B593-8A73-CBF7-A83223499B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DE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5C06615-801F-4013-F99A-0E67F41DFC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30633"/>
            <a:ext cx="12191999" cy="7123571"/>
          </a:xfrm>
          <a:prstGeom prst="rect">
            <a:avLst/>
          </a:prstGeom>
        </p:spPr>
      </p:pic>
      <p:sp>
        <p:nvSpPr>
          <p:cNvPr id="6" name="Title 4">
            <a:extLst>
              <a:ext uri="{FF2B5EF4-FFF2-40B4-BE49-F238E27FC236}">
                <a16:creationId xmlns:a16="http://schemas.microsoft.com/office/drawing/2014/main" id="{C70B8042-731B-E1B8-C75B-76A7A4798780}"/>
              </a:ext>
            </a:extLst>
          </p:cNvPr>
          <p:cNvSpPr txBox="1">
            <a:spLocks/>
          </p:cNvSpPr>
          <p:nvPr/>
        </p:nvSpPr>
        <p:spPr>
          <a:xfrm>
            <a:off x="609600" y="33337"/>
            <a:ext cx="10972800" cy="728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 fontScale="92500" lnSpcReduction="10000"/>
          </a:bodyPr>
          <a:lstStyle>
            <a:lvl1pPr marL="0" marR="0" indent="0" algn="l" defTabSz="121917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indent="0" algn="l" defTabSz="121917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l" defTabSz="121917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l" defTabSz="121917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l" defTabSz="121917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609585" algn="l" defTabSz="121917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1219170" algn="l" defTabSz="121917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1828754" algn="l" defTabSz="121917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2438339" algn="l" defTabSz="121917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hangingPunct="1"/>
            <a:r>
              <a:rPr lang="en-DE"/>
              <a:t>The sPHENIX Detector</a:t>
            </a:r>
            <a:endParaRPr lang="en-DE" dirty="0"/>
          </a:p>
        </p:txBody>
      </p:sp>
      <p:sp>
        <p:nvSpPr>
          <p:cNvPr id="7" name="Rectangle: Rounded Corners 13">
            <a:extLst>
              <a:ext uri="{FF2B5EF4-FFF2-40B4-BE49-F238E27FC236}">
                <a16:creationId xmlns:a16="http://schemas.microsoft.com/office/drawing/2014/main" id="{DCC882D2-4E98-D96B-3348-BB524593B752}"/>
              </a:ext>
            </a:extLst>
          </p:cNvPr>
          <p:cNvSpPr/>
          <p:nvPr/>
        </p:nvSpPr>
        <p:spPr>
          <a:xfrm>
            <a:off x="914400" y="2827898"/>
            <a:ext cx="1764506" cy="679683"/>
          </a:xfrm>
          <a:prstGeom prst="roundRect">
            <a:avLst/>
          </a:prstGeom>
          <a:solidFill>
            <a:srgbClr val="B0618B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TPC</a:t>
            </a:r>
          </a:p>
          <a:p>
            <a:pPr algn="ctr"/>
            <a:r>
              <a:rPr lang="en-US" sz="1200" dirty="0"/>
              <a:t>GEM based, </a:t>
            </a:r>
            <a:r>
              <a:rPr lang="en-US" sz="1200" dirty="0" err="1"/>
              <a:t>momentum+dE</a:t>
            </a:r>
            <a:r>
              <a:rPr lang="en-US" sz="1200" dirty="0"/>
              <a:t>/dx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275FE33C-4162-4B68-EE1C-61A2162CC8B5}"/>
              </a:ext>
            </a:extLst>
          </p:cNvPr>
          <p:cNvCxnSpPr>
            <a:cxnSpLocks/>
          </p:cNvCxnSpPr>
          <p:nvPr/>
        </p:nvCxnSpPr>
        <p:spPr>
          <a:xfrm>
            <a:off x="2935360" y="1671623"/>
            <a:ext cx="2910269" cy="1757377"/>
          </a:xfrm>
          <a:prstGeom prst="straightConnector1">
            <a:avLst/>
          </a:prstGeom>
          <a:ln w="38100">
            <a:solidFill>
              <a:srgbClr val="097409"/>
            </a:solidFill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" name="Rectangle: Rounded Corners 15">
            <a:extLst>
              <a:ext uri="{FF2B5EF4-FFF2-40B4-BE49-F238E27FC236}">
                <a16:creationId xmlns:a16="http://schemas.microsoft.com/office/drawing/2014/main" id="{F2723BCC-F651-1EBB-F83F-090CC57E0D0D}"/>
              </a:ext>
            </a:extLst>
          </p:cNvPr>
          <p:cNvSpPr/>
          <p:nvPr/>
        </p:nvSpPr>
        <p:spPr>
          <a:xfrm>
            <a:off x="1193006" y="1452707"/>
            <a:ext cx="1763786" cy="561828"/>
          </a:xfrm>
          <a:prstGeom prst="roundRect">
            <a:avLst/>
          </a:prstGeom>
          <a:solidFill>
            <a:srgbClr val="09740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MVTX</a:t>
            </a:r>
          </a:p>
          <a:p>
            <a:pPr algn="ctr"/>
            <a:r>
              <a:rPr lang="en-US" sz="1100" dirty="0" err="1"/>
              <a:t>MAPS,Precision</a:t>
            </a:r>
            <a:r>
              <a:rPr lang="en-US" sz="1100" dirty="0"/>
              <a:t> vertexing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F98197C-8A2E-89CC-6916-F5524E56054E}"/>
              </a:ext>
            </a:extLst>
          </p:cNvPr>
          <p:cNvCxnSpPr>
            <a:cxnSpLocks/>
          </p:cNvCxnSpPr>
          <p:nvPr/>
        </p:nvCxnSpPr>
        <p:spPr>
          <a:xfrm>
            <a:off x="2732314" y="3124200"/>
            <a:ext cx="2862943" cy="497694"/>
          </a:xfrm>
          <a:prstGeom prst="line">
            <a:avLst/>
          </a:prstGeom>
          <a:ln w="38100">
            <a:solidFill>
              <a:srgbClr val="B0618B"/>
            </a:solidFill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3FBBF96-950B-7915-39DB-D1FD8C644A70}"/>
              </a:ext>
            </a:extLst>
          </p:cNvPr>
          <p:cNvCxnSpPr>
            <a:cxnSpLocks/>
            <a:stCxn id="12" idx="3"/>
          </p:cNvCxnSpPr>
          <p:nvPr/>
        </p:nvCxnSpPr>
        <p:spPr>
          <a:xfrm>
            <a:off x="3461223" y="1155420"/>
            <a:ext cx="2123148" cy="956409"/>
          </a:xfrm>
          <a:prstGeom prst="straightConnector1">
            <a:avLst/>
          </a:prstGeom>
          <a:ln w="38100">
            <a:solidFill>
              <a:srgbClr val="6C2E1B"/>
            </a:solidFill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20">
            <a:extLst>
              <a:ext uri="{FF2B5EF4-FFF2-40B4-BE49-F238E27FC236}">
                <a16:creationId xmlns:a16="http://schemas.microsoft.com/office/drawing/2014/main" id="{C38BFE04-DB5E-0C1F-9946-9A42CFBF4677}"/>
              </a:ext>
            </a:extLst>
          </p:cNvPr>
          <p:cNvSpPr/>
          <p:nvPr/>
        </p:nvSpPr>
        <p:spPr>
          <a:xfrm>
            <a:off x="1493044" y="1024970"/>
            <a:ext cx="1968179" cy="260900"/>
          </a:xfrm>
          <a:prstGeom prst="roundRect">
            <a:avLst/>
          </a:prstGeom>
          <a:solidFill>
            <a:srgbClr val="A35B17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1.4T MAGNET</a:t>
            </a:r>
          </a:p>
        </p:txBody>
      </p:sp>
      <p:sp>
        <p:nvSpPr>
          <p:cNvPr id="13" name="Rectangle: Rounded Corners 23">
            <a:extLst>
              <a:ext uri="{FF2B5EF4-FFF2-40B4-BE49-F238E27FC236}">
                <a16:creationId xmlns:a16="http://schemas.microsoft.com/office/drawing/2014/main" id="{19DA63D2-6BEC-6CB8-72BE-356AF158EDD3}"/>
              </a:ext>
            </a:extLst>
          </p:cNvPr>
          <p:cNvSpPr/>
          <p:nvPr/>
        </p:nvSpPr>
        <p:spPr>
          <a:xfrm>
            <a:off x="964406" y="2106222"/>
            <a:ext cx="1664493" cy="622691"/>
          </a:xfrm>
          <a:prstGeom prst="roundRect">
            <a:avLst/>
          </a:prstGeom>
          <a:solidFill>
            <a:srgbClr val="E4E90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INTT</a:t>
            </a:r>
          </a:p>
          <a:p>
            <a:pPr algn="ctr"/>
            <a:r>
              <a:rPr lang="en-US" sz="1200" dirty="0" err="1"/>
              <a:t>SiStrips</a:t>
            </a:r>
            <a:r>
              <a:rPr lang="en-US" sz="1200" dirty="0"/>
              <a:t>, bx resolution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31F14C8-5556-E917-4F38-E1AFB15BF62A}"/>
              </a:ext>
            </a:extLst>
          </p:cNvPr>
          <p:cNvCxnSpPr>
            <a:cxnSpLocks/>
            <a:stCxn id="13" idx="3"/>
          </p:cNvCxnSpPr>
          <p:nvPr/>
        </p:nvCxnSpPr>
        <p:spPr>
          <a:xfrm>
            <a:off x="2628899" y="2417568"/>
            <a:ext cx="3118744" cy="1011432"/>
          </a:xfrm>
          <a:prstGeom prst="line">
            <a:avLst/>
          </a:prstGeom>
          <a:ln w="38100">
            <a:solidFill>
              <a:srgbClr val="BEB924"/>
            </a:solidFill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34A20430-E07D-1FA9-ABAF-001A302D0414}"/>
              </a:ext>
            </a:extLst>
          </p:cNvPr>
          <p:cNvCxnSpPr>
            <a:cxnSpLocks/>
          </p:cNvCxnSpPr>
          <p:nvPr/>
        </p:nvCxnSpPr>
        <p:spPr>
          <a:xfrm>
            <a:off x="2593181" y="3850481"/>
            <a:ext cx="4841762" cy="688862"/>
          </a:xfrm>
          <a:prstGeom prst="straightConnector1">
            <a:avLst/>
          </a:prstGeom>
          <a:ln w="38100">
            <a:solidFill>
              <a:srgbClr val="610D0B"/>
            </a:solidFill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6" name="Rectangle: Rounded Corners 28">
            <a:extLst>
              <a:ext uri="{FF2B5EF4-FFF2-40B4-BE49-F238E27FC236}">
                <a16:creationId xmlns:a16="http://schemas.microsoft.com/office/drawing/2014/main" id="{D3D0A76A-04AA-5D4B-C79B-F6F3759D85A8}"/>
              </a:ext>
            </a:extLst>
          </p:cNvPr>
          <p:cNvSpPr/>
          <p:nvPr/>
        </p:nvSpPr>
        <p:spPr>
          <a:xfrm>
            <a:off x="908827" y="3614061"/>
            <a:ext cx="1634348" cy="550743"/>
          </a:xfrm>
          <a:prstGeom prst="roundRect">
            <a:avLst/>
          </a:prstGeom>
          <a:solidFill>
            <a:srgbClr val="B3162D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TPOT</a:t>
            </a:r>
          </a:p>
          <a:p>
            <a:pPr algn="ctr"/>
            <a:r>
              <a:rPr lang="en-US" sz="1200" dirty="0"/>
              <a:t>TPC calibration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2A9446E-A493-AA10-781D-761A6A55BA1B}"/>
              </a:ext>
            </a:extLst>
          </p:cNvPr>
          <p:cNvCxnSpPr>
            <a:cxnSpLocks/>
            <a:stCxn id="19" idx="1"/>
          </p:cNvCxnSpPr>
          <p:nvPr/>
        </p:nvCxnSpPr>
        <p:spPr>
          <a:xfrm flipH="1">
            <a:off x="6667214" y="1911667"/>
            <a:ext cx="2505459" cy="639027"/>
          </a:xfrm>
          <a:prstGeom prst="straightConnector1">
            <a:avLst/>
          </a:prstGeom>
          <a:ln w="38100">
            <a:solidFill>
              <a:srgbClr val="337481"/>
            </a:solidFill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71505E5C-8885-4F60-F889-C77B47C02D0C}"/>
              </a:ext>
            </a:extLst>
          </p:cNvPr>
          <p:cNvSpPr/>
          <p:nvPr/>
        </p:nvSpPr>
        <p:spPr>
          <a:xfrm>
            <a:off x="9172673" y="1802347"/>
            <a:ext cx="1722782" cy="218639"/>
          </a:xfrm>
          <a:prstGeom prst="roundRect">
            <a:avLst/>
          </a:prstGeom>
          <a:solidFill>
            <a:srgbClr val="33748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Inner HCAL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A6C53A68-97A1-99B2-C432-7DD5E437C97E}"/>
              </a:ext>
            </a:extLst>
          </p:cNvPr>
          <p:cNvCxnSpPr>
            <a:cxnSpLocks/>
            <a:stCxn id="21" idx="1"/>
          </p:cNvCxnSpPr>
          <p:nvPr/>
        </p:nvCxnSpPr>
        <p:spPr>
          <a:xfrm flipH="1">
            <a:off x="7404578" y="1356659"/>
            <a:ext cx="1565931" cy="314012"/>
          </a:xfrm>
          <a:prstGeom prst="straightConnector1">
            <a:avLst/>
          </a:prstGeom>
          <a:ln w="38100">
            <a:solidFill>
              <a:srgbClr val="202325"/>
            </a:solidFill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1" name="Rectangle: Rounded Corners 22">
            <a:extLst>
              <a:ext uri="{FF2B5EF4-FFF2-40B4-BE49-F238E27FC236}">
                <a16:creationId xmlns:a16="http://schemas.microsoft.com/office/drawing/2014/main" id="{26DF334F-DE86-781F-8D55-38F935EF9AE9}"/>
              </a:ext>
            </a:extLst>
          </p:cNvPr>
          <p:cNvSpPr/>
          <p:nvPr/>
        </p:nvSpPr>
        <p:spPr>
          <a:xfrm>
            <a:off x="8970509" y="1205815"/>
            <a:ext cx="1830412" cy="301688"/>
          </a:xfrm>
          <a:prstGeom prst="roundRect">
            <a:avLst/>
          </a:prstGeom>
          <a:solidFill>
            <a:srgbClr val="202325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Outer HCAL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2BC4BE03-1EAA-CFDA-E62D-AB3DF0DF2961}"/>
              </a:ext>
            </a:extLst>
          </p:cNvPr>
          <p:cNvCxnSpPr>
            <a:cxnSpLocks/>
            <a:stCxn id="23" idx="1"/>
          </p:cNvCxnSpPr>
          <p:nvPr/>
        </p:nvCxnSpPr>
        <p:spPr>
          <a:xfrm flipH="1">
            <a:off x="7150765" y="2382825"/>
            <a:ext cx="1834109" cy="539292"/>
          </a:xfrm>
          <a:prstGeom prst="straightConnector1">
            <a:avLst/>
          </a:prstGeom>
          <a:ln w="38100">
            <a:solidFill>
              <a:srgbClr val="3472B7"/>
            </a:solidFill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3" name="Rectangle: Rounded Corners 26">
            <a:extLst>
              <a:ext uri="{FF2B5EF4-FFF2-40B4-BE49-F238E27FC236}">
                <a16:creationId xmlns:a16="http://schemas.microsoft.com/office/drawing/2014/main" id="{5024777B-CB28-1B7C-E7E5-5F128C417B21}"/>
              </a:ext>
            </a:extLst>
          </p:cNvPr>
          <p:cNvSpPr/>
          <p:nvPr/>
        </p:nvSpPr>
        <p:spPr>
          <a:xfrm>
            <a:off x="8984874" y="2261962"/>
            <a:ext cx="1188319" cy="241726"/>
          </a:xfrm>
          <a:prstGeom prst="roundRect">
            <a:avLst/>
          </a:prstGeom>
          <a:solidFill>
            <a:srgbClr val="3472B7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EM CAL</a:t>
            </a:r>
          </a:p>
        </p:txBody>
      </p:sp>
      <p:sp>
        <p:nvSpPr>
          <p:cNvPr id="25" name="Rectangle: Rounded Corners 9">
            <a:extLst>
              <a:ext uri="{FF2B5EF4-FFF2-40B4-BE49-F238E27FC236}">
                <a16:creationId xmlns:a16="http://schemas.microsoft.com/office/drawing/2014/main" id="{67A98CBD-F34D-A1FD-9C29-DAA53D6BC6F0}"/>
              </a:ext>
            </a:extLst>
          </p:cNvPr>
          <p:cNvSpPr/>
          <p:nvPr/>
        </p:nvSpPr>
        <p:spPr>
          <a:xfrm>
            <a:off x="9751683" y="4892739"/>
            <a:ext cx="1047518" cy="490534"/>
          </a:xfrm>
          <a:prstGeom prst="roundRect">
            <a:avLst/>
          </a:prstGeom>
          <a:solidFill>
            <a:srgbClr val="C6C514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err="1"/>
              <a:t>sEPD</a:t>
            </a:r>
            <a:endParaRPr lang="en-US" sz="2000" dirty="0"/>
          </a:p>
          <a:p>
            <a:pPr algn="ctr"/>
            <a:r>
              <a:rPr lang="en-US" sz="1200" dirty="0"/>
              <a:t>Event Plane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DAE27D18-A81E-5B78-E48B-03E306D1298B}"/>
              </a:ext>
            </a:extLst>
          </p:cNvPr>
          <p:cNvCxnSpPr>
            <a:cxnSpLocks/>
          </p:cNvCxnSpPr>
          <p:nvPr/>
        </p:nvCxnSpPr>
        <p:spPr>
          <a:xfrm flipH="1" flipV="1">
            <a:off x="8618049" y="3987037"/>
            <a:ext cx="1168208" cy="998620"/>
          </a:xfrm>
          <a:prstGeom prst="line">
            <a:avLst/>
          </a:prstGeom>
          <a:ln w="38100">
            <a:solidFill>
              <a:srgbClr val="7B7918"/>
            </a:solidFill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0E97A733-579C-BD89-5859-36C3DA47635F}"/>
              </a:ext>
            </a:extLst>
          </p:cNvPr>
          <p:cNvCxnSpPr>
            <a:cxnSpLocks/>
          </p:cNvCxnSpPr>
          <p:nvPr/>
        </p:nvCxnSpPr>
        <p:spPr>
          <a:xfrm flipH="1" flipV="1">
            <a:off x="8201526" y="4291263"/>
            <a:ext cx="1083988" cy="1489052"/>
          </a:xfrm>
          <a:prstGeom prst="straightConnector1">
            <a:avLst/>
          </a:prstGeom>
          <a:ln w="38100">
            <a:solidFill>
              <a:srgbClr val="610D0B"/>
            </a:solidFill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8" name="Rectangle: Rounded Corners 11">
            <a:extLst>
              <a:ext uri="{FF2B5EF4-FFF2-40B4-BE49-F238E27FC236}">
                <a16:creationId xmlns:a16="http://schemas.microsoft.com/office/drawing/2014/main" id="{FB6E88D8-F927-F8D1-2D08-78A0CDAE0983}"/>
              </a:ext>
            </a:extLst>
          </p:cNvPr>
          <p:cNvSpPr/>
          <p:nvPr/>
        </p:nvSpPr>
        <p:spPr>
          <a:xfrm>
            <a:off x="9159500" y="5690448"/>
            <a:ext cx="1326786" cy="459407"/>
          </a:xfrm>
          <a:prstGeom prst="roundRect">
            <a:avLst/>
          </a:prstGeom>
          <a:solidFill>
            <a:srgbClr val="D1131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MBD</a:t>
            </a:r>
          </a:p>
          <a:p>
            <a:pPr algn="ctr"/>
            <a:r>
              <a:rPr lang="en-US" sz="1200" dirty="0" err="1"/>
              <a:t>Min.Bias</a:t>
            </a:r>
            <a:r>
              <a:rPr lang="en-US" sz="1200" dirty="0"/>
              <a:t> + Vertex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FCD8812-3BA5-736A-39AD-EAAF31B4A15D}"/>
              </a:ext>
            </a:extLst>
          </p:cNvPr>
          <p:cNvSpPr txBox="1"/>
          <p:nvPr/>
        </p:nvSpPr>
        <p:spPr>
          <a:xfrm>
            <a:off x="700945" y="4221957"/>
            <a:ext cx="3143250" cy="6786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no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DE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Calibri"/>
              </a:rPr>
              <a:t>All Tracking detectors capable 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DE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Calibri"/>
              </a:rPr>
              <a:t>of streaming readout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CC1EE87-473C-73C1-82AA-8E986B88C709}"/>
              </a:ext>
            </a:extLst>
          </p:cNvPr>
          <p:cNvSpPr txBox="1"/>
          <p:nvPr/>
        </p:nvSpPr>
        <p:spPr>
          <a:xfrm>
            <a:off x="7924800" y="2844773"/>
            <a:ext cx="3722914" cy="830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DE" sz="240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Hermetic EM + HCAL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4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Calibri"/>
              </a:rPr>
              <a:t>C</a:t>
            </a:r>
            <a:r>
              <a:rPr kumimoji="0" lang="en-DE" sz="24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Calibri"/>
              </a:rPr>
              <a:t>overage in |</a:t>
            </a:r>
            <a:r>
              <a:rPr kumimoji="0" lang="en-DE" sz="2400" b="0" i="0" u="none" strike="noStrike" cap="none" spc="0" normalizeH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Symbol" pitchFamily="2" charset="2"/>
                <a:ea typeface="Helvetica Neue" panose="02000503000000020004" pitchFamily="2" charset="0"/>
                <a:cs typeface="Helvetica Neue" panose="02000503000000020004" pitchFamily="2" charset="0"/>
                <a:sym typeface="Calibri"/>
              </a:rPr>
              <a:t>h</a:t>
            </a:r>
            <a:r>
              <a:rPr kumimoji="0" lang="en-DE" sz="24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Calibri"/>
              </a:rPr>
              <a:t>|&lt;1.1</a:t>
            </a:r>
          </a:p>
        </p:txBody>
      </p:sp>
    </p:spTree>
    <p:extLst>
      <p:ext uri="{BB962C8B-B14F-4D97-AF65-F5344CB8AC3E}">
        <p14:creationId xmlns:p14="http://schemas.microsoft.com/office/powerpoint/2010/main" val="423612363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563A1E-C553-B760-543C-87BA908194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5D5C15-FFE7-406B-0132-B70B8C92E8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DE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5692027-153B-2541-94CF-7A973B1C95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30633"/>
            <a:ext cx="12191999" cy="7123571"/>
          </a:xfrm>
          <a:prstGeom prst="rect">
            <a:avLst/>
          </a:prstGeom>
        </p:spPr>
      </p:pic>
      <p:sp>
        <p:nvSpPr>
          <p:cNvPr id="6" name="Title 4">
            <a:extLst>
              <a:ext uri="{FF2B5EF4-FFF2-40B4-BE49-F238E27FC236}">
                <a16:creationId xmlns:a16="http://schemas.microsoft.com/office/drawing/2014/main" id="{537ED0C8-C8F3-3AF7-0707-698B1D313B8B}"/>
              </a:ext>
            </a:extLst>
          </p:cNvPr>
          <p:cNvSpPr txBox="1">
            <a:spLocks/>
          </p:cNvSpPr>
          <p:nvPr/>
        </p:nvSpPr>
        <p:spPr>
          <a:xfrm>
            <a:off x="609600" y="33337"/>
            <a:ext cx="10972800" cy="728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 fontScale="92500" lnSpcReduction="10000"/>
          </a:bodyPr>
          <a:lstStyle>
            <a:lvl1pPr marL="0" marR="0" indent="0" algn="l" defTabSz="121917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marR="0" indent="0" algn="l" defTabSz="121917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l" defTabSz="121917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l" defTabSz="121917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l" defTabSz="121917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609585" algn="l" defTabSz="121917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1219170" algn="l" defTabSz="121917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1828754" algn="l" defTabSz="121917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2438339" algn="l" defTabSz="121917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hangingPunct="1"/>
            <a:r>
              <a:rPr lang="en-DE"/>
              <a:t>The sPHENIX Detector</a:t>
            </a:r>
            <a:endParaRPr lang="en-DE" dirty="0"/>
          </a:p>
        </p:txBody>
      </p:sp>
      <p:sp>
        <p:nvSpPr>
          <p:cNvPr id="7" name="Rectangle: Rounded Corners 13">
            <a:extLst>
              <a:ext uri="{FF2B5EF4-FFF2-40B4-BE49-F238E27FC236}">
                <a16:creationId xmlns:a16="http://schemas.microsoft.com/office/drawing/2014/main" id="{3F6B5EBA-B64A-897D-45B4-783A40D1E2AE}"/>
              </a:ext>
            </a:extLst>
          </p:cNvPr>
          <p:cNvSpPr/>
          <p:nvPr/>
        </p:nvSpPr>
        <p:spPr>
          <a:xfrm>
            <a:off x="914400" y="2827898"/>
            <a:ext cx="1764506" cy="679683"/>
          </a:xfrm>
          <a:prstGeom prst="roundRect">
            <a:avLst/>
          </a:prstGeom>
          <a:solidFill>
            <a:srgbClr val="B0618B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TPC</a:t>
            </a:r>
          </a:p>
          <a:p>
            <a:pPr algn="ctr"/>
            <a:r>
              <a:rPr lang="en-US" sz="1200" dirty="0"/>
              <a:t>GEM based, </a:t>
            </a:r>
            <a:r>
              <a:rPr lang="en-US" sz="1200" dirty="0" err="1"/>
              <a:t>momentum+dE</a:t>
            </a:r>
            <a:r>
              <a:rPr lang="en-US" sz="1200" dirty="0"/>
              <a:t>/dx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3E2F96E-02E9-5391-B0E0-F9BE6E5F0FD4}"/>
              </a:ext>
            </a:extLst>
          </p:cNvPr>
          <p:cNvCxnSpPr>
            <a:cxnSpLocks/>
          </p:cNvCxnSpPr>
          <p:nvPr/>
        </p:nvCxnSpPr>
        <p:spPr>
          <a:xfrm>
            <a:off x="2935360" y="1671623"/>
            <a:ext cx="2910269" cy="1757377"/>
          </a:xfrm>
          <a:prstGeom prst="straightConnector1">
            <a:avLst/>
          </a:prstGeom>
          <a:ln w="38100">
            <a:solidFill>
              <a:srgbClr val="097409"/>
            </a:solidFill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" name="Rectangle: Rounded Corners 15">
            <a:extLst>
              <a:ext uri="{FF2B5EF4-FFF2-40B4-BE49-F238E27FC236}">
                <a16:creationId xmlns:a16="http://schemas.microsoft.com/office/drawing/2014/main" id="{618678E9-3501-F2DA-3FBF-B85F495AB3E7}"/>
              </a:ext>
            </a:extLst>
          </p:cNvPr>
          <p:cNvSpPr/>
          <p:nvPr/>
        </p:nvSpPr>
        <p:spPr>
          <a:xfrm>
            <a:off x="1193006" y="1452707"/>
            <a:ext cx="1763786" cy="561828"/>
          </a:xfrm>
          <a:prstGeom prst="roundRect">
            <a:avLst/>
          </a:prstGeom>
          <a:solidFill>
            <a:srgbClr val="09740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MVTX</a:t>
            </a:r>
          </a:p>
          <a:p>
            <a:pPr algn="ctr"/>
            <a:r>
              <a:rPr lang="en-US" sz="1100" dirty="0" err="1"/>
              <a:t>MAPS,Precision</a:t>
            </a:r>
            <a:r>
              <a:rPr lang="en-US" sz="1100" dirty="0"/>
              <a:t> vertexing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86D1BAF-1A97-8327-9EEE-37B7E4D4EC53}"/>
              </a:ext>
            </a:extLst>
          </p:cNvPr>
          <p:cNvCxnSpPr>
            <a:cxnSpLocks/>
          </p:cNvCxnSpPr>
          <p:nvPr/>
        </p:nvCxnSpPr>
        <p:spPr>
          <a:xfrm>
            <a:off x="2732314" y="3124200"/>
            <a:ext cx="2862943" cy="497694"/>
          </a:xfrm>
          <a:prstGeom prst="line">
            <a:avLst/>
          </a:prstGeom>
          <a:ln w="38100">
            <a:solidFill>
              <a:srgbClr val="B0618B"/>
            </a:solidFill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848FB8F-E391-9E44-CD3D-756CB1EB8149}"/>
              </a:ext>
            </a:extLst>
          </p:cNvPr>
          <p:cNvCxnSpPr>
            <a:cxnSpLocks/>
            <a:stCxn id="12" idx="3"/>
          </p:cNvCxnSpPr>
          <p:nvPr/>
        </p:nvCxnSpPr>
        <p:spPr>
          <a:xfrm>
            <a:off x="3461223" y="1155420"/>
            <a:ext cx="2123148" cy="956409"/>
          </a:xfrm>
          <a:prstGeom prst="straightConnector1">
            <a:avLst/>
          </a:prstGeom>
          <a:ln w="38100">
            <a:solidFill>
              <a:srgbClr val="6C2E1B"/>
            </a:solidFill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Rectangle: Rounded Corners 20">
            <a:extLst>
              <a:ext uri="{FF2B5EF4-FFF2-40B4-BE49-F238E27FC236}">
                <a16:creationId xmlns:a16="http://schemas.microsoft.com/office/drawing/2014/main" id="{499EE8B8-DD41-F991-686E-8C335157C3EE}"/>
              </a:ext>
            </a:extLst>
          </p:cNvPr>
          <p:cNvSpPr/>
          <p:nvPr/>
        </p:nvSpPr>
        <p:spPr>
          <a:xfrm>
            <a:off x="1493044" y="1024970"/>
            <a:ext cx="1968179" cy="260900"/>
          </a:xfrm>
          <a:prstGeom prst="roundRect">
            <a:avLst/>
          </a:prstGeom>
          <a:solidFill>
            <a:srgbClr val="A35B17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1.4T MAGNET</a:t>
            </a:r>
          </a:p>
        </p:txBody>
      </p:sp>
      <p:sp>
        <p:nvSpPr>
          <p:cNvPr id="13" name="Rectangle: Rounded Corners 23">
            <a:extLst>
              <a:ext uri="{FF2B5EF4-FFF2-40B4-BE49-F238E27FC236}">
                <a16:creationId xmlns:a16="http://schemas.microsoft.com/office/drawing/2014/main" id="{52FA0D04-E67A-60B8-F973-867850CFA916}"/>
              </a:ext>
            </a:extLst>
          </p:cNvPr>
          <p:cNvSpPr/>
          <p:nvPr/>
        </p:nvSpPr>
        <p:spPr>
          <a:xfrm>
            <a:off x="964406" y="2106222"/>
            <a:ext cx="1664493" cy="622691"/>
          </a:xfrm>
          <a:prstGeom prst="roundRect">
            <a:avLst/>
          </a:prstGeom>
          <a:solidFill>
            <a:srgbClr val="E4E90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INTT</a:t>
            </a:r>
          </a:p>
          <a:p>
            <a:pPr algn="ctr"/>
            <a:r>
              <a:rPr lang="en-US" sz="1200" dirty="0" err="1"/>
              <a:t>SiStrips</a:t>
            </a:r>
            <a:r>
              <a:rPr lang="en-US" sz="1200" dirty="0"/>
              <a:t>, bx resolution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0BFD96B-613B-8AFC-36F9-34A36B6DEB5C}"/>
              </a:ext>
            </a:extLst>
          </p:cNvPr>
          <p:cNvCxnSpPr>
            <a:cxnSpLocks/>
            <a:stCxn id="13" idx="3"/>
          </p:cNvCxnSpPr>
          <p:nvPr/>
        </p:nvCxnSpPr>
        <p:spPr>
          <a:xfrm>
            <a:off x="2628899" y="2417568"/>
            <a:ext cx="3118744" cy="1011432"/>
          </a:xfrm>
          <a:prstGeom prst="line">
            <a:avLst/>
          </a:prstGeom>
          <a:ln w="38100">
            <a:solidFill>
              <a:srgbClr val="BEB924"/>
            </a:solidFill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1A4E12E-1E0F-711D-887F-26F1B4EC1AE1}"/>
              </a:ext>
            </a:extLst>
          </p:cNvPr>
          <p:cNvCxnSpPr>
            <a:cxnSpLocks/>
          </p:cNvCxnSpPr>
          <p:nvPr/>
        </p:nvCxnSpPr>
        <p:spPr>
          <a:xfrm>
            <a:off x="2593181" y="3850481"/>
            <a:ext cx="4841762" cy="688862"/>
          </a:xfrm>
          <a:prstGeom prst="straightConnector1">
            <a:avLst/>
          </a:prstGeom>
          <a:ln w="38100">
            <a:solidFill>
              <a:srgbClr val="610D0B"/>
            </a:solidFill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6" name="Rectangle: Rounded Corners 28">
            <a:extLst>
              <a:ext uri="{FF2B5EF4-FFF2-40B4-BE49-F238E27FC236}">
                <a16:creationId xmlns:a16="http://schemas.microsoft.com/office/drawing/2014/main" id="{DC46F2E0-03E0-F3D9-00B0-117591B2EEFA}"/>
              </a:ext>
            </a:extLst>
          </p:cNvPr>
          <p:cNvSpPr/>
          <p:nvPr/>
        </p:nvSpPr>
        <p:spPr>
          <a:xfrm>
            <a:off x="908827" y="3614061"/>
            <a:ext cx="1634348" cy="550743"/>
          </a:xfrm>
          <a:prstGeom prst="roundRect">
            <a:avLst/>
          </a:prstGeom>
          <a:solidFill>
            <a:srgbClr val="B3162D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TPOT</a:t>
            </a:r>
          </a:p>
          <a:p>
            <a:pPr algn="ctr"/>
            <a:r>
              <a:rPr lang="en-US" sz="1200" dirty="0"/>
              <a:t>TPC calibration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5766E40-6B93-C3CA-4285-EDBE21469FD1}"/>
              </a:ext>
            </a:extLst>
          </p:cNvPr>
          <p:cNvCxnSpPr>
            <a:cxnSpLocks/>
            <a:stCxn id="19" idx="1"/>
          </p:cNvCxnSpPr>
          <p:nvPr/>
        </p:nvCxnSpPr>
        <p:spPr>
          <a:xfrm flipH="1">
            <a:off x="6667214" y="1911667"/>
            <a:ext cx="2505459" cy="639027"/>
          </a:xfrm>
          <a:prstGeom prst="straightConnector1">
            <a:avLst/>
          </a:prstGeom>
          <a:ln w="38100">
            <a:solidFill>
              <a:srgbClr val="337481"/>
            </a:solidFill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10E17864-69D2-29DC-B921-08A061683FE9}"/>
              </a:ext>
            </a:extLst>
          </p:cNvPr>
          <p:cNvSpPr/>
          <p:nvPr/>
        </p:nvSpPr>
        <p:spPr>
          <a:xfrm>
            <a:off x="9172673" y="1802347"/>
            <a:ext cx="1722782" cy="218639"/>
          </a:xfrm>
          <a:prstGeom prst="roundRect">
            <a:avLst/>
          </a:prstGeom>
          <a:solidFill>
            <a:srgbClr val="33748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Inner HCAL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CF39C5C8-D388-D7D4-2EBF-AB343A12AC5E}"/>
              </a:ext>
            </a:extLst>
          </p:cNvPr>
          <p:cNvCxnSpPr>
            <a:cxnSpLocks/>
            <a:stCxn id="21" idx="1"/>
          </p:cNvCxnSpPr>
          <p:nvPr/>
        </p:nvCxnSpPr>
        <p:spPr>
          <a:xfrm flipH="1">
            <a:off x="7404578" y="1356659"/>
            <a:ext cx="1565931" cy="314012"/>
          </a:xfrm>
          <a:prstGeom prst="straightConnector1">
            <a:avLst/>
          </a:prstGeom>
          <a:ln w="38100">
            <a:solidFill>
              <a:srgbClr val="202325"/>
            </a:solidFill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1" name="Rectangle: Rounded Corners 22">
            <a:extLst>
              <a:ext uri="{FF2B5EF4-FFF2-40B4-BE49-F238E27FC236}">
                <a16:creationId xmlns:a16="http://schemas.microsoft.com/office/drawing/2014/main" id="{7435ED21-0DC5-836E-D661-CA6F7088BFBC}"/>
              </a:ext>
            </a:extLst>
          </p:cNvPr>
          <p:cNvSpPr/>
          <p:nvPr/>
        </p:nvSpPr>
        <p:spPr>
          <a:xfrm>
            <a:off x="8970509" y="1205815"/>
            <a:ext cx="1830412" cy="301688"/>
          </a:xfrm>
          <a:prstGeom prst="roundRect">
            <a:avLst/>
          </a:prstGeom>
          <a:solidFill>
            <a:srgbClr val="202325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Outer HCAL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EA90EAA6-CDD4-466B-87B8-7E6C6BA7B46E}"/>
              </a:ext>
            </a:extLst>
          </p:cNvPr>
          <p:cNvCxnSpPr>
            <a:cxnSpLocks/>
            <a:stCxn id="23" idx="1"/>
          </p:cNvCxnSpPr>
          <p:nvPr/>
        </p:nvCxnSpPr>
        <p:spPr>
          <a:xfrm flipH="1">
            <a:off x="7150765" y="2382825"/>
            <a:ext cx="1834109" cy="539292"/>
          </a:xfrm>
          <a:prstGeom prst="straightConnector1">
            <a:avLst/>
          </a:prstGeom>
          <a:ln w="38100">
            <a:solidFill>
              <a:srgbClr val="3472B7"/>
            </a:solidFill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3" name="Rectangle: Rounded Corners 26">
            <a:extLst>
              <a:ext uri="{FF2B5EF4-FFF2-40B4-BE49-F238E27FC236}">
                <a16:creationId xmlns:a16="http://schemas.microsoft.com/office/drawing/2014/main" id="{24583792-7572-3DBB-038A-294B41AD183B}"/>
              </a:ext>
            </a:extLst>
          </p:cNvPr>
          <p:cNvSpPr/>
          <p:nvPr/>
        </p:nvSpPr>
        <p:spPr>
          <a:xfrm>
            <a:off x="8984874" y="2261962"/>
            <a:ext cx="1188319" cy="241726"/>
          </a:xfrm>
          <a:prstGeom prst="roundRect">
            <a:avLst/>
          </a:prstGeom>
          <a:solidFill>
            <a:srgbClr val="3472B7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EM CAL</a:t>
            </a:r>
          </a:p>
        </p:txBody>
      </p:sp>
      <p:sp>
        <p:nvSpPr>
          <p:cNvPr id="25" name="Rectangle: Rounded Corners 9">
            <a:extLst>
              <a:ext uri="{FF2B5EF4-FFF2-40B4-BE49-F238E27FC236}">
                <a16:creationId xmlns:a16="http://schemas.microsoft.com/office/drawing/2014/main" id="{1AD53B05-CAF7-2570-C712-8DFD33EB6AB6}"/>
              </a:ext>
            </a:extLst>
          </p:cNvPr>
          <p:cNvSpPr/>
          <p:nvPr/>
        </p:nvSpPr>
        <p:spPr>
          <a:xfrm>
            <a:off x="9751683" y="4892739"/>
            <a:ext cx="1047518" cy="490534"/>
          </a:xfrm>
          <a:prstGeom prst="roundRect">
            <a:avLst/>
          </a:prstGeom>
          <a:solidFill>
            <a:srgbClr val="C6C514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err="1"/>
              <a:t>sEPD</a:t>
            </a:r>
            <a:endParaRPr lang="en-US" sz="2000" dirty="0"/>
          </a:p>
          <a:p>
            <a:pPr algn="ctr"/>
            <a:r>
              <a:rPr lang="en-US" sz="1200" dirty="0"/>
              <a:t>Event Plane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5B1AABA7-493C-F76A-C311-806C6D560B9F}"/>
              </a:ext>
            </a:extLst>
          </p:cNvPr>
          <p:cNvCxnSpPr>
            <a:cxnSpLocks/>
          </p:cNvCxnSpPr>
          <p:nvPr/>
        </p:nvCxnSpPr>
        <p:spPr>
          <a:xfrm flipH="1" flipV="1">
            <a:off x="8618049" y="3987037"/>
            <a:ext cx="1168208" cy="998620"/>
          </a:xfrm>
          <a:prstGeom prst="line">
            <a:avLst/>
          </a:prstGeom>
          <a:ln w="38100">
            <a:solidFill>
              <a:srgbClr val="7B7918"/>
            </a:solidFill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74ED25F8-6424-141E-AF40-6D2416488A85}"/>
              </a:ext>
            </a:extLst>
          </p:cNvPr>
          <p:cNvCxnSpPr>
            <a:cxnSpLocks/>
          </p:cNvCxnSpPr>
          <p:nvPr/>
        </p:nvCxnSpPr>
        <p:spPr>
          <a:xfrm flipH="1" flipV="1">
            <a:off x="8201526" y="4291263"/>
            <a:ext cx="1083988" cy="1489052"/>
          </a:xfrm>
          <a:prstGeom prst="straightConnector1">
            <a:avLst/>
          </a:prstGeom>
          <a:ln w="38100">
            <a:solidFill>
              <a:srgbClr val="610D0B"/>
            </a:solidFill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8" name="Rectangle: Rounded Corners 11">
            <a:extLst>
              <a:ext uri="{FF2B5EF4-FFF2-40B4-BE49-F238E27FC236}">
                <a16:creationId xmlns:a16="http://schemas.microsoft.com/office/drawing/2014/main" id="{F45AB395-B4BF-B031-01CB-796C4AC4A5E4}"/>
              </a:ext>
            </a:extLst>
          </p:cNvPr>
          <p:cNvSpPr/>
          <p:nvPr/>
        </p:nvSpPr>
        <p:spPr>
          <a:xfrm>
            <a:off x="9159500" y="5690448"/>
            <a:ext cx="1326786" cy="459407"/>
          </a:xfrm>
          <a:prstGeom prst="roundRect">
            <a:avLst/>
          </a:prstGeom>
          <a:solidFill>
            <a:srgbClr val="D1131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MBD</a:t>
            </a:r>
          </a:p>
          <a:p>
            <a:pPr algn="ctr"/>
            <a:r>
              <a:rPr lang="en-US" sz="1200" dirty="0" err="1"/>
              <a:t>Min.Bias</a:t>
            </a:r>
            <a:r>
              <a:rPr lang="en-US" sz="1200" dirty="0"/>
              <a:t> + Vertex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6E7ADEE-ABA5-6B8F-CF16-CC467502B87A}"/>
              </a:ext>
            </a:extLst>
          </p:cNvPr>
          <p:cNvSpPr txBox="1"/>
          <p:nvPr/>
        </p:nvSpPr>
        <p:spPr>
          <a:xfrm>
            <a:off x="2875336" y="4192415"/>
            <a:ext cx="6938957" cy="249240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/>
            <a:r>
              <a:rPr lang="en-US" b="0" i="0" u="none" strike="noStrike" baseline="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High</a:t>
            </a:r>
            <a:r>
              <a:rPr lang="en-US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lang="en-US" b="0" i="0" u="none" strike="noStrike" baseline="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DAQ rate 15 kHz </a:t>
            </a:r>
          </a:p>
          <a:p>
            <a:pPr algn="l"/>
            <a:r>
              <a:rPr lang="en-US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Trigger system - jets and photons</a:t>
            </a:r>
          </a:p>
          <a:p>
            <a:endParaRPr lang="en-DE" dirty="0">
              <a:solidFill>
                <a:schemeClr val="bg1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r>
              <a:rPr lang="en-DE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Extended readout tracking detectors allows to sample unbiased pp collisions at ~200kHz  </a:t>
            </a:r>
          </a:p>
        </p:txBody>
      </p:sp>
    </p:spTree>
    <p:extLst>
      <p:ext uri="{BB962C8B-B14F-4D97-AF65-F5344CB8AC3E}">
        <p14:creationId xmlns:p14="http://schemas.microsoft.com/office/powerpoint/2010/main" val="2905807635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031258-71D9-7DE3-5027-D94497617C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C83FBC1-9ED2-CD6D-5686-09936D9E6F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QM 2025 Frankfurt</a:t>
            </a:r>
            <a:endParaRPr lang="en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A97998-7F97-C648-1F5A-9E112F785B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41786-6F0A-8740-9A31-C5C3C23C83C4}" type="slidenum">
              <a:rPr lang="en-DE" smtClean="0"/>
              <a:pPr/>
              <a:t>6</a:t>
            </a:fld>
            <a:endParaRPr lang="en-DE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458EBE8-88AC-7039-1E2D-DADF7A4681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s</a:t>
            </a:r>
            <a:r>
              <a:rPr lang="en-GB" dirty="0"/>
              <a:t>P</a:t>
            </a:r>
            <a:r>
              <a:rPr lang="en-DE" dirty="0"/>
              <a:t>HENIX Timeline and Data Taking</a:t>
            </a:r>
          </a:p>
        </p:txBody>
      </p:sp>
      <p:pic>
        <p:nvPicPr>
          <p:cNvPr id="2" name="Picture 1" descr="A graph with different colored lines&#10;&#10;Description automatically generated">
            <a:extLst>
              <a:ext uri="{FF2B5EF4-FFF2-40B4-BE49-F238E27FC236}">
                <a16:creationId xmlns:a16="http://schemas.microsoft.com/office/drawing/2014/main" id="{93091B62-3B83-5600-E66B-E63CAC26BF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5809" y="1039366"/>
            <a:ext cx="9326880" cy="5311302"/>
          </a:xfrm>
          <a:prstGeom prst="rect">
            <a:avLst/>
          </a:prstGeom>
        </p:spPr>
      </p:pic>
      <p:sp>
        <p:nvSpPr>
          <p:cNvPr id="8" name="2023">
            <a:extLst>
              <a:ext uri="{FF2B5EF4-FFF2-40B4-BE49-F238E27FC236}">
                <a16:creationId xmlns:a16="http://schemas.microsoft.com/office/drawing/2014/main" id="{EE856579-A4E0-9478-B6CE-830465138C68}"/>
              </a:ext>
            </a:extLst>
          </p:cNvPr>
          <p:cNvSpPr txBox="1"/>
          <p:nvPr/>
        </p:nvSpPr>
        <p:spPr>
          <a:xfrm>
            <a:off x="353568" y="1124383"/>
            <a:ext cx="642803" cy="37991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5718" tIns="35718" rIns="35718" bIns="35718" numCol="1" anchor="ctr">
            <a:spAutoFit/>
          </a:bodyPr>
          <a:lstStyle>
            <a:lvl1pPr defTabSz="821530">
              <a:defRPr sz="3000" b="1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 sz="2000" dirty="0"/>
              <a:t>2023</a:t>
            </a:r>
          </a:p>
        </p:txBody>
      </p:sp>
      <p:sp>
        <p:nvSpPr>
          <p:cNvPr id="9" name="2024">
            <a:extLst>
              <a:ext uri="{FF2B5EF4-FFF2-40B4-BE49-F238E27FC236}">
                <a16:creationId xmlns:a16="http://schemas.microsoft.com/office/drawing/2014/main" id="{4AA35C14-8356-6C73-6D8A-14297D4B366D}"/>
              </a:ext>
            </a:extLst>
          </p:cNvPr>
          <p:cNvSpPr txBox="1"/>
          <p:nvPr/>
        </p:nvSpPr>
        <p:spPr>
          <a:xfrm>
            <a:off x="400582" y="3417197"/>
            <a:ext cx="642803" cy="3799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5718" tIns="35718" rIns="35718" bIns="35718" anchor="ctr">
            <a:spAutoFit/>
          </a:bodyPr>
          <a:lstStyle>
            <a:lvl1pPr defTabSz="821530">
              <a:defRPr sz="3000" b="1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 sz="2000" dirty="0"/>
              <a:t>2024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DEA9D508-9F18-A9B7-ACEE-615E25F192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41767" y="1234761"/>
            <a:ext cx="161832" cy="16183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CBAAAF14-443D-E7F1-409D-26A436F489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44268" y="3514665"/>
            <a:ext cx="161832" cy="16183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2025">
            <a:extLst>
              <a:ext uri="{FF2B5EF4-FFF2-40B4-BE49-F238E27FC236}">
                <a16:creationId xmlns:a16="http://schemas.microsoft.com/office/drawing/2014/main" id="{D98E52B8-D158-88A8-F2BA-2BDA6C6996D8}"/>
              </a:ext>
            </a:extLst>
          </p:cNvPr>
          <p:cNvSpPr txBox="1"/>
          <p:nvPr/>
        </p:nvSpPr>
        <p:spPr>
          <a:xfrm>
            <a:off x="357865" y="5441069"/>
            <a:ext cx="642803" cy="3799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5718" tIns="35718" rIns="35718" bIns="35718" anchor="ctr">
            <a:spAutoFit/>
          </a:bodyPr>
          <a:lstStyle>
            <a:lvl1pPr defTabSz="821530">
              <a:defRPr sz="3000" b="1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 sz="2000" dirty="0"/>
              <a:t>2025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136AB683-6651-E5D2-7C2D-D82765225A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34112" y="5550729"/>
            <a:ext cx="161832" cy="16183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103BD34-84C5-D0E6-02C6-085CC74F0F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217471" y="1313057"/>
            <a:ext cx="0" cy="5014591"/>
          </a:xfrm>
          <a:prstGeom prst="line">
            <a:avLst/>
          </a:prstGeom>
          <a:ln w="190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5E826AD8-4A8C-DF61-262A-A6D7EB667BCE}"/>
              </a:ext>
            </a:extLst>
          </p:cNvPr>
          <p:cNvSpPr txBox="1"/>
          <p:nvPr/>
        </p:nvSpPr>
        <p:spPr>
          <a:xfrm>
            <a:off x="268224" y="1463040"/>
            <a:ext cx="2208295" cy="646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DE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Calibri"/>
              </a:rPr>
              <a:t>Detector installation 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DE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Calibri"/>
              </a:rPr>
              <a:t>completed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B563336-ABED-D95F-74C2-376C74EBC44C}"/>
              </a:ext>
            </a:extLst>
          </p:cNvPr>
          <p:cNvSpPr txBox="1"/>
          <p:nvPr/>
        </p:nvSpPr>
        <p:spPr>
          <a:xfrm>
            <a:off x="210551" y="2322576"/>
            <a:ext cx="2847893" cy="9233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DE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Calibri"/>
              </a:rPr>
              <a:t>Au+Au Commissioning run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DE" sz="1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Cut short by accelerator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DE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Calibri"/>
              </a:rPr>
              <a:t>incident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AEB9456-7F59-952F-2EAA-A43573AE4E25}"/>
              </a:ext>
            </a:extLst>
          </p:cNvPr>
          <p:cNvSpPr txBox="1"/>
          <p:nvPr/>
        </p:nvSpPr>
        <p:spPr>
          <a:xfrm>
            <a:off x="250684" y="3911018"/>
            <a:ext cx="2487217" cy="147732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p+</a:t>
            </a:r>
            <a:r>
              <a:rPr lang="en-DE" sz="1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 production</a:t>
            </a:r>
            <a:r>
              <a:rPr kumimoji="0" lang="en-DE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Calibri"/>
              </a:rPr>
              <a:t> run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DE" sz="1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Finalize commissioning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of tracking detectors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GB" sz="18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Short </a:t>
            </a:r>
            <a:r>
              <a:rPr lang="en-GB" sz="1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Au+Au</a:t>
            </a:r>
            <a:r>
              <a:rPr lang="en-GB" sz="1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run</a:t>
            </a:r>
            <a:endParaRPr lang="en-DE" sz="18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F627C6D-E773-318B-24BC-EC523E009B8A}"/>
              </a:ext>
            </a:extLst>
          </p:cNvPr>
          <p:cNvSpPr txBox="1"/>
          <p:nvPr/>
        </p:nvSpPr>
        <p:spPr>
          <a:xfrm>
            <a:off x="219279" y="5687568"/>
            <a:ext cx="2586604" cy="73866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8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Au+Au</a:t>
            </a:r>
            <a:r>
              <a:rPr lang="en-DE" sz="1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production</a:t>
            </a:r>
            <a:r>
              <a:rPr kumimoji="0" lang="en-DE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Calibri"/>
              </a:rPr>
              <a:t> run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DE" sz="1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Target Luminosity 7nb</a:t>
            </a:r>
            <a:r>
              <a:rPr lang="en-DE" sz="1800" baseline="300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-1</a:t>
            </a:r>
            <a:r>
              <a:rPr lang="en-DE" sz="2400" baseline="30000" dirty="0"/>
              <a:t> </a:t>
            </a:r>
            <a:endParaRPr lang="en-DE" sz="18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B89FD27-BA7D-2767-3E9F-750A731E11E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24007" y="1280160"/>
            <a:ext cx="7205250" cy="5230368"/>
          </a:xfrm>
        </p:spPr>
        <p:txBody>
          <a:bodyPr>
            <a:normAutofit/>
          </a:bodyPr>
          <a:lstStyle/>
          <a:p>
            <a:pPr lvl="1"/>
            <a:endParaRPr lang="en-DE" dirty="0"/>
          </a:p>
          <a:p>
            <a:pPr marL="365751" lvl="1" indent="0">
              <a:buNone/>
            </a:pPr>
            <a:r>
              <a:rPr lang="en-DE" dirty="0">
                <a:solidFill>
                  <a:srgbClr val="FFC000"/>
                </a:solidFill>
              </a:rPr>
              <a:t>     </a:t>
            </a:r>
            <a:r>
              <a:rPr lang="en-DE" dirty="0">
                <a:solidFill>
                  <a:srgbClr val="FFFF00"/>
                </a:solidFill>
              </a:rPr>
              <a:t>Calorimeter data: 107.4 pb</a:t>
            </a:r>
            <a:r>
              <a:rPr lang="en-DE" baseline="30000" dirty="0">
                <a:solidFill>
                  <a:srgbClr val="FFFF00"/>
                </a:solidFill>
              </a:rPr>
              <a:t>-1</a:t>
            </a:r>
          </a:p>
          <a:p>
            <a:pPr marL="365751" lvl="1" indent="0">
              <a:buNone/>
            </a:pPr>
            <a:endParaRPr lang="en-DE" baseline="30000" dirty="0">
              <a:solidFill>
                <a:srgbClr val="FFFF00"/>
              </a:solidFill>
            </a:endParaRPr>
          </a:p>
          <a:p>
            <a:pPr marL="365751" lvl="1" indent="0">
              <a:buNone/>
            </a:pPr>
            <a:endParaRPr lang="en-DE" baseline="30000" dirty="0">
              <a:solidFill>
                <a:srgbClr val="FFFF00"/>
              </a:solidFill>
            </a:endParaRPr>
          </a:p>
          <a:p>
            <a:pPr marL="365751" lvl="1" indent="0">
              <a:buNone/>
            </a:pPr>
            <a:endParaRPr lang="en-DE" dirty="0">
              <a:solidFill>
                <a:srgbClr val="FF0000"/>
              </a:solidFill>
            </a:endParaRPr>
          </a:p>
          <a:p>
            <a:pPr marL="365751" lvl="1" indent="0">
              <a:buNone/>
            </a:pPr>
            <a:r>
              <a:rPr lang="en-DE" dirty="0">
                <a:solidFill>
                  <a:srgbClr val="FF0000"/>
                </a:solidFill>
              </a:rPr>
              <a:t>Triggered  data  full detector: 13.28 pb</a:t>
            </a:r>
            <a:r>
              <a:rPr lang="en-DE" baseline="30000" dirty="0">
                <a:solidFill>
                  <a:srgbClr val="FF0000"/>
                </a:solidFill>
              </a:rPr>
              <a:t>-1</a:t>
            </a:r>
          </a:p>
          <a:p>
            <a:pPr marL="365751" lvl="1" indent="0">
              <a:buNone/>
            </a:pPr>
            <a:endParaRPr lang="en-DE" baseline="30000" dirty="0">
              <a:solidFill>
                <a:srgbClr val="FF0000"/>
              </a:solidFill>
            </a:endParaRPr>
          </a:p>
          <a:p>
            <a:pPr marL="365751" lvl="1" indent="0">
              <a:buNone/>
            </a:pPr>
            <a:endParaRPr lang="en-DE" baseline="30000" dirty="0">
              <a:solidFill>
                <a:srgbClr val="FF0000"/>
              </a:solidFill>
            </a:endParaRPr>
          </a:p>
          <a:p>
            <a:pPr marL="365751" lvl="1" indent="0" algn="ctr">
              <a:buNone/>
            </a:pPr>
            <a:r>
              <a:rPr lang="en-DE" dirty="0">
                <a:solidFill>
                  <a:srgbClr val="0CF7EB"/>
                </a:solidFill>
              </a:rPr>
              <a:t>Tracker Streaming Data: 2.9pb</a:t>
            </a:r>
            <a:r>
              <a:rPr lang="en-DE" baseline="30000" dirty="0">
                <a:solidFill>
                  <a:srgbClr val="0CF7EB"/>
                </a:solidFill>
              </a:rPr>
              <a:t>-1</a:t>
            </a:r>
            <a:endParaRPr lang="en-DE" dirty="0">
              <a:solidFill>
                <a:srgbClr val="00B0F0"/>
              </a:solidFill>
            </a:endParaRPr>
          </a:p>
          <a:p>
            <a:pPr marL="365751" lvl="1" indent="0" algn="r">
              <a:buNone/>
            </a:pPr>
            <a:r>
              <a:rPr lang="en-DE" dirty="0">
                <a:solidFill>
                  <a:srgbClr val="00B0F0"/>
                </a:solidFill>
              </a:rPr>
              <a:t> </a:t>
            </a:r>
          </a:p>
          <a:p>
            <a:pPr marL="365751" lvl="1" indent="0" algn="r">
              <a:buNone/>
            </a:pPr>
            <a:endParaRPr lang="en-DE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9666108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9299C8-E6CA-49E7-9011-C321A95204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D02D6405-32CB-C7CF-21F3-9F06D78CFF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047646" y="265892"/>
            <a:ext cx="4076901" cy="6019800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4B39DF-68CA-AD24-D5B3-B3FADF83B7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QM 2025 Frankfurt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5F08AD-6ADB-FD62-4A89-F3F4D6A7C3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AAB56-72A9-4F7E-B1BA-D2CA1742E177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8337C0B-A282-645C-FF3F-0F0D167045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err="1"/>
              <a:t>sPHENIX</a:t>
            </a:r>
            <a:r>
              <a:rPr lang="en-US" sz="4400" dirty="0"/>
              <a:t> Projections: Physics Objects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A0B01A4-0E77-5FAF-646D-6C807BAB11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6892179" y="264382"/>
            <a:ext cx="4100553" cy="6054723"/>
          </a:xfrm>
          <a:prstGeom prst="rect">
            <a:avLst/>
          </a:prstGeom>
        </p:spPr>
      </p:pic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02A3CF3C-8FED-39F9-8339-1B5277CF7A77}"/>
              </a:ext>
            </a:extLst>
          </p:cNvPr>
          <p:cNvSpPr txBox="1">
            <a:spLocks/>
          </p:cNvSpPr>
          <p:nvPr/>
        </p:nvSpPr>
        <p:spPr>
          <a:xfrm>
            <a:off x="1105204" y="5619025"/>
            <a:ext cx="10416236" cy="512268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b="0" i="0" u="none" strike="noStrike" dirty="0">
                <a:solidFill>
                  <a:srgbClr val="000000"/>
                </a:solidFill>
                <a:effectLst/>
                <a:latin typeface="Helvetica Neue"/>
              </a:rPr>
              <a:t>Goal: overlapping </a:t>
            </a:r>
            <a:r>
              <a:rPr lang="en-US" sz="2800" b="0" i="0" u="none" strike="noStrike" dirty="0" err="1">
                <a:solidFill>
                  <a:srgbClr val="000000"/>
                </a:solidFill>
                <a:effectLst/>
                <a:latin typeface="Helvetica Neue"/>
              </a:rPr>
              <a:t>parton</a:t>
            </a:r>
            <a:r>
              <a:rPr lang="en-US" sz="2800" b="0" i="0" u="none" strike="noStrike" dirty="0">
                <a:solidFill>
                  <a:srgbClr val="000000"/>
                </a:solidFill>
                <a:effectLst/>
                <a:latin typeface="Helvetica Neue"/>
              </a:rPr>
              <a:t> kinematics with LHC measurements</a:t>
            </a:r>
            <a:endParaRPr lang="en-US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7824954-A34B-14E5-0B2B-5C6D9FAAC39F}"/>
              </a:ext>
            </a:extLst>
          </p:cNvPr>
          <p:cNvSpPr txBox="1"/>
          <p:nvPr/>
        </p:nvSpPr>
        <p:spPr>
          <a:xfrm>
            <a:off x="6705600" y="4933892"/>
            <a:ext cx="4953000" cy="400108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DE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Calibri"/>
              </a:rPr>
              <a:t>p</a:t>
            </a:r>
            <a:r>
              <a:rPr kumimoji="0" lang="en-DE" sz="2000" b="0" i="0" u="none" strike="noStrike" cap="none" spc="0" normalizeH="0" baseline="-2500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Calibri"/>
              </a:rPr>
              <a:t>T</a:t>
            </a:r>
            <a:r>
              <a:rPr kumimoji="0" lang="en-DE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Calibri"/>
              </a:rPr>
              <a:t> [GeV]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D1F765E-B63B-95B8-DE86-59ADE9DC63A7}"/>
              </a:ext>
            </a:extLst>
          </p:cNvPr>
          <p:cNvSpPr txBox="1"/>
          <p:nvPr/>
        </p:nvSpPr>
        <p:spPr>
          <a:xfrm rot="16200000">
            <a:off x="4764768" y="2759924"/>
            <a:ext cx="3024355" cy="400108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DE" sz="20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R</a:t>
            </a:r>
            <a:r>
              <a:rPr lang="en-DE" sz="2000" baseline="-250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AA</a:t>
            </a:r>
            <a:endParaRPr kumimoji="0" lang="en-DE" sz="2000" b="0" i="0" u="none" strike="noStrike" cap="none" spc="0" normalizeH="0" baseline="-2500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  <a:sym typeface="Calibri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B4D4DEE-147C-891A-4D6D-4A35A9128B6F}"/>
              </a:ext>
            </a:extLst>
          </p:cNvPr>
          <p:cNvSpPr txBox="1"/>
          <p:nvPr/>
        </p:nvSpPr>
        <p:spPr>
          <a:xfrm rot="16200000">
            <a:off x="-1285845" y="2809846"/>
            <a:ext cx="3124200" cy="400108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DE" sz="20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Yield / 2.5 GeV</a:t>
            </a:r>
            <a:endParaRPr kumimoji="0" lang="en-DE" sz="2000" b="0" i="0" u="none" strike="noStrike" cap="none" spc="0" normalizeH="0" baseline="-2500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  <a:sym typeface="Calibri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5BB2EBA-5E6E-A261-724B-5542FC9A2DFB}"/>
              </a:ext>
            </a:extLst>
          </p:cNvPr>
          <p:cNvSpPr txBox="1"/>
          <p:nvPr/>
        </p:nvSpPr>
        <p:spPr>
          <a:xfrm>
            <a:off x="838200" y="4977434"/>
            <a:ext cx="5029200" cy="400108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DE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Calibri"/>
              </a:rPr>
              <a:t>p</a:t>
            </a:r>
            <a:r>
              <a:rPr kumimoji="0" lang="en-DE" sz="2000" b="0" i="0" u="none" strike="noStrike" cap="none" spc="0" normalizeH="0" baseline="-2500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Calibri"/>
              </a:rPr>
              <a:t>T</a:t>
            </a:r>
            <a:r>
              <a:rPr kumimoji="0" lang="en-DE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Calibri"/>
              </a:rPr>
              <a:t> [GeV]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C978D67-F603-0008-988E-72181296912A}"/>
              </a:ext>
            </a:extLst>
          </p:cNvPr>
          <p:cNvSpPr txBox="1"/>
          <p:nvPr/>
        </p:nvSpPr>
        <p:spPr>
          <a:xfrm>
            <a:off x="4522306" y="795130"/>
            <a:ext cx="3150861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DE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Calibri"/>
                <a:hlinkClick r:id="rId5"/>
              </a:rPr>
              <a:t>sPHENIX Beam Use Proposal</a:t>
            </a:r>
            <a:endParaRPr kumimoji="0" lang="en-DE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65151244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FE17D5-122C-DC5E-6919-8868152C9F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DE1486B5-AB15-A56A-503B-3351E188D3F9}"/>
              </a:ext>
            </a:extLst>
          </p:cNvPr>
          <p:cNvGrpSpPr/>
          <p:nvPr/>
        </p:nvGrpSpPr>
        <p:grpSpPr>
          <a:xfrm>
            <a:off x="-535498" y="1098958"/>
            <a:ext cx="8110756" cy="4572000"/>
            <a:chOff x="-48936" y="1359017"/>
            <a:chExt cx="6995021" cy="3800213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C7AFA993-8778-7A96-B9E5-50141B12A6B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59413" y="1819174"/>
              <a:ext cx="5720656" cy="3219651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5966975-5D73-31C9-9BB7-7B77A68B461E}"/>
                </a:ext>
              </a:extLst>
            </p:cNvPr>
            <p:cNvSpPr txBox="1"/>
            <p:nvPr/>
          </p:nvSpPr>
          <p:spPr>
            <a:xfrm>
              <a:off x="3481432" y="1359017"/>
              <a:ext cx="3464653" cy="3800213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DE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A8E38791-4D38-47C2-04F1-81356360B4BE}"/>
                </a:ext>
              </a:extLst>
            </p:cNvPr>
            <p:cNvSpPr txBox="1"/>
            <p:nvPr/>
          </p:nvSpPr>
          <p:spPr>
            <a:xfrm>
              <a:off x="184558" y="4102216"/>
              <a:ext cx="3372374" cy="964734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DE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6FDBB803-A519-E905-63B6-697C334B1985}"/>
                </a:ext>
              </a:extLst>
            </p:cNvPr>
            <p:cNvSpPr txBox="1"/>
            <p:nvPr/>
          </p:nvSpPr>
          <p:spPr>
            <a:xfrm rot="2178132">
              <a:off x="-48936" y="3516384"/>
              <a:ext cx="3372374" cy="964734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DE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</p:grpSp>
      <p:pic>
        <p:nvPicPr>
          <p:cNvPr id="32" name="Picture 31">
            <a:extLst>
              <a:ext uri="{FF2B5EF4-FFF2-40B4-BE49-F238E27FC236}">
                <a16:creationId xmlns:a16="http://schemas.microsoft.com/office/drawing/2014/main" id="{10190820-BA16-FA56-26EC-38CCB4C7EB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5389193" y="78220"/>
            <a:ext cx="4654201" cy="6872219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065CB7-5A1B-B2C7-6C28-39ECD87787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666604" y="6356350"/>
            <a:ext cx="2898241" cy="365125"/>
          </a:xfrm>
        </p:spPr>
        <p:txBody>
          <a:bodyPr/>
          <a:lstStyle/>
          <a:p>
            <a:r>
              <a:rPr lang="en-US" dirty="0"/>
              <a:t>QM 2025 Frankfurt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4C2C70-3443-83B0-BA30-E221855EF2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AAB56-72A9-4F7E-B1BA-D2CA1742E177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2457AF6-AE07-4100-2D6A-63975712F4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sPHENIX</a:t>
            </a:r>
            <a:r>
              <a:rPr lang="en-US" dirty="0"/>
              <a:t> Projections: </a:t>
            </a:r>
            <a:r>
              <a:rPr lang="en-US" dirty="0" err="1"/>
              <a:t>Au+Au</a:t>
            </a:r>
            <a:r>
              <a:rPr lang="en-US" dirty="0"/>
              <a:t> Physics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D685B82-9C5A-6848-6DCE-653CB8CB7596}"/>
              </a:ext>
            </a:extLst>
          </p:cNvPr>
          <p:cNvSpPr txBox="1"/>
          <p:nvPr/>
        </p:nvSpPr>
        <p:spPr>
          <a:xfrm>
            <a:off x="598588" y="902743"/>
            <a:ext cx="4073611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DE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Calibri"/>
              </a:rPr>
              <a:t>Photon - Jet p</a:t>
            </a:r>
            <a:r>
              <a:rPr kumimoji="0" lang="en-DE" b="0" i="0" u="none" strike="noStrike" cap="none" spc="0" normalizeH="0" baseline="-2500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Calibri"/>
              </a:rPr>
              <a:t>T</a:t>
            </a:r>
            <a:r>
              <a:rPr kumimoji="0" lang="en-DE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Calibri"/>
              </a:rPr>
              <a:t> balance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37A9795-A13B-6B9E-CE34-CC33987D205E}"/>
              </a:ext>
            </a:extLst>
          </p:cNvPr>
          <p:cNvSpPr txBox="1"/>
          <p:nvPr/>
        </p:nvSpPr>
        <p:spPr>
          <a:xfrm>
            <a:off x="1324639" y="5871292"/>
            <a:ext cx="9969739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defTabSz="914400"/>
            <a:r>
              <a:rPr lang="en-DE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Defined parton kinematics and flavor for parton energy loss studies</a:t>
            </a:r>
            <a:endParaRPr lang="en-US" b="1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02C8611-AB46-F75F-54F9-0B00E5BE60B0}"/>
              </a:ext>
            </a:extLst>
          </p:cNvPr>
          <p:cNvSpPr txBox="1"/>
          <p:nvPr/>
        </p:nvSpPr>
        <p:spPr>
          <a:xfrm rot="16200000">
            <a:off x="2714654" y="3005116"/>
            <a:ext cx="3657600" cy="461663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DE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(1/N</a:t>
            </a:r>
            <a:r>
              <a:rPr lang="en-DE" baseline="-25000" dirty="0">
                <a:latin typeface="Symbol" pitchFamily="2" charset="2"/>
                <a:ea typeface="Helvetica Neue" panose="02000503000000020004" pitchFamily="2" charset="0"/>
                <a:cs typeface="Helvetica Neue" panose="02000503000000020004" pitchFamily="2" charset="0"/>
              </a:rPr>
              <a:t>g</a:t>
            </a:r>
            <a:r>
              <a:rPr lang="en-DE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)/(dN/dx</a:t>
            </a:r>
            <a:r>
              <a:rPr lang="en-DE" baseline="-250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J</a:t>
            </a:r>
            <a:r>
              <a:rPr lang="en-DE" baseline="-25000" dirty="0">
                <a:latin typeface="Symbol" pitchFamily="2" charset="2"/>
                <a:ea typeface="Helvetica Neue" panose="02000503000000020004" pitchFamily="2" charset="0"/>
                <a:cs typeface="Helvetica Neue" panose="02000503000000020004" pitchFamily="2" charset="0"/>
              </a:rPr>
              <a:t>g</a:t>
            </a:r>
            <a:r>
              <a:rPr lang="en-DE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)</a:t>
            </a:r>
            <a:endParaRPr kumimoji="0" lang="en-DE" b="0" i="0" u="none" strike="noStrike" cap="none" spc="0" normalizeH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  <a:sym typeface="Calibri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C6FE7A7-C9D4-37B0-5EE0-6D730AA0387D}"/>
              </a:ext>
            </a:extLst>
          </p:cNvPr>
          <p:cNvSpPr txBox="1"/>
          <p:nvPr/>
        </p:nvSpPr>
        <p:spPr>
          <a:xfrm>
            <a:off x="5257800" y="5369547"/>
            <a:ext cx="5650211" cy="461663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DE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Photon+Jet x</a:t>
            </a:r>
            <a:r>
              <a:rPr lang="en-DE" baseline="-250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J</a:t>
            </a:r>
            <a:r>
              <a:rPr lang="en-DE" baseline="-25000" dirty="0">
                <a:latin typeface="Symbol" pitchFamily="2" charset="2"/>
                <a:ea typeface="Helvetica Neue" panose="02000503000000020004" pitchFamily="2" charset="0"/>
                <a:cs typeface="Helvetica Neue" panose="02000503000000020004" pitchFamily="2" charset="0"/>
              </a:rPr>
              <a:t>g</a:t>
            </a:r>
            <a:endParaRPr kumimoji="0" lang="en-DE" b="0" i="0" u="none" strike="noStrike" cap="none" spc="0" normalizeH="0" baseline="-25000" dirty="0">
              <a:ln>
                <a:noFill/>
              </a:ln>
              <a:solidFill>
                <a:srgbClr val="000000"/>
              </a:solidFill>
              <a:effectLst/>
              <a:uFillTx/>
              <a:latin typeface="Symbol" pitchFamily="2" charset="2"/>
              <a:ea typeface="Helvetica Neue" panose="02000503000000020004" pitchFamily="2" charset="0"/>
              <a:cs typeface="Helvetica Neue" panose="02000503000000020004" pitchFamily="2" charset="0"/>
              <a:sym typeface="Calibri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F505F69-8594-9C84-7AAE-1384104BF980}"/>
              </a:ext>
            </a:extLst>
          </p:cNvPr>
          <p:cNvSpPr txBox="1"/>
          <p:nvPr/>
        </p:nvSpPr>
        <p:spPr>
          <a:xfrm>
            <a:off x="4522306" y="795130"/>
            <a:ext cx="3150861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DE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Calibri"/>
                <a:hlinkClick r:id="rId5"/>
              </a:rPr>
              <a:t>sPHENIX Beam Use Proposal</a:t>
            </a:r>
            <a:endParaRPr kumimoji="0" lang="en-DE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63868093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6C6187-03A2-BB8A-EC4F-C423F63932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>
            <a:extLst>
              <a:ext uri="{FF2B5EF4-FFF2-40B4-BE49-F238E27FC236}">
                <a16:creationId xmlns:a16="http://schemas.microsoft.com/office/drawing/2014/main" id="{95C6B06F-B4D1-7B96-E27D-59DF6999F9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520" y="943182"/>
            <a:ext cx="5805449" cy="5203546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000F39-D7AD-DACE-1E88-976879742C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666604" y="6356350"/>
            <a:ext cx="2898241" cy="365125"/>
          </a:xfrm>
        </p:spPr>
        <p:txBody>
          <a:bodyPr/>
          <a:lstStyle/>
          <a:p>
            <a:r>
              <a:rPr lang="en-US" dirty="0"/>
              <a:t>QM 2025 Frankfurt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A4AC00-A389-EF34-CE0A-77F98DFF42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AAB56-72A9-4F7E-B1BA-D2CA1742E177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B5F5CD8-262B-A703-8750-1CD3254228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sPHENIX</a:t>
            </a:r>
            <a:r>
              <a:rPr lang="en-US" dirty="0"/>
              <a:t> Projections: </a:t>
            </a:r>
            <a:r>
              <a:rPr lang="en-US" dirty="0" err="1"/>
              <a:t>Au+Au</a:t>
            </a:r>
            <a:r>
              <a:rPr lang="en-US" dirty="0"/>
              <a:t> Physics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D1C7A8E-0FE9-D4F4-45DB-6E76E1576F01}"/>
              </a:ext>
            </a:extLst>
          </p:cNvPr>
          <p:cNvSpPr txBox="1"/>
          <p:nvPr/>
        </p:nvSpPr>
        <p:spPr>
          <a:xfrm>
            <a:off x="2475744" y="1042065"/>
            <a:ext cx="2934456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800" dirty="0">
                <a:solidFill>
                  <a:srgbClr val="000000"/>
                </a:solidFill>
                <a:effectLst/>
                <a:latin typeface="Helvetica" pitchFamily="2" charset="0"/>
              </a:rPr>
              <a:t>R</a:t>
            </a:r>
            <a:r>
              <a:rPr lang="en-GB" sz="1800" baseline="-25000" dirty="0">
                <a:solidFill>
                  <a:srgbClr val="000000"/>
                </a:solidFill>
                <a:effectLst/>
                <a:latin typeface="Helvetica" pitchFamily="2" charset="0"/>
              </a:rPr>
              <a:t>AA</a:t>
            </a:r>
            <a:r>
              <a:rPr lang="en-GB" sz="1800" dirty="0">
                <a:solidFill>
                  <a:srgbClr val="000000"/>
                </a:solidFill>
                <a:effectLst/>
                <a:latin typeface="Helvetica" pitchFamily="2" charset="0"/>
              </a:rPr>
              <a:t> of non-prompt b → D</a:t>
            </a:r>
            <a:r>
              <a:rPr lang="en-GB" sz="1800" baseline="30000" dirty="0">
                <a:solidFill>
                  <a:srgbClr val="000000"/>
                </a:solidFill>
                <a:effectLst/>
                <a:latin typeface="Helvetica" pitchFamily="2" charset="0"/>
              </a:rPr>
              <a:t>0</a:t>
            </a:r>
            <a:r>
              <a:rPr lang="en-GB" sz="1800" dirty="0">
                <a:solidFill>
                  <a:srgbClr val="000000"/>
                </a:solidFill>
                <a:effectLst/>
                <a:latin typeface="Helvetica" pitchFamily="2" charset="0"/>
              </a:rPr>
              <a:t>’s</a:t>
            </a:r>
            <a:endParaRPr kumimoji="0" lang="en-DE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  <a:sym typeface="Calibri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9074B2F-4DA7-717F-F5A3-BC38DB984E5C}"/>
              </a:ext>
            </a:extLst>
          </p:cNvPr>
          <p:cNvSpPr txBox="1"/>
          <p:nvPr/>
        </p:nvSpPr>
        <p:spPr>
          <a:xfrm>
            <a:off x="1996580" y="6027482"/>
            <a:ext cx="7281643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defTabSz="914400"/>
            <a:r>
              <a:rPr kumimoji="0" lang="en-DE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Calibri"/>
              </a:rPr>
              <a:t>C</a:t>
            </a:r>
            <a:r>
              <a:rPr lang="en-US" b="1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onstrains</a:t>
            </a:r>
            <a:r>
              <a:rPr lang="en-US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heavy quark diffusion coefficients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66E89BCF-E437-61DD-0661-F1BE7DDD8ED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3253" y="2164068"/>
            <a:ext cx="3977431" cy="273565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F0A5585-D206-F8EB-1136-D972B8997DD6}"/>
              </a:ext>
            </a:extLst>
          </p:cNvPr>
          <p:cNvSpPr txBox="1"/>
          <p:nvPr/>
        </p:nvSpPr>
        <p:spPr>
          <a:xfrm>
            <a:off x="1828800" y="5596499"/>
            <a:ext cx="4029634" cy="461663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DE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Calibri"/>
              </a:rPr>
              <a:t>p</a:t>
            </a:r>
            <a:r>
              <a:rPr kumimoji="0" lang="en-DE" b="0" i="0" u="none" strike="noStrike" cap="none" spc="0" normalizeH="0" baseline="-2500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Calibri"/>
              </a:rPr>
              <a:t>T</a:t>
            </a:r>
            <a:r>
              <a:rPr kumimoji="0" lang="en-DE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Calibri"/>
              </a:rPr>
              <a:t> [GeV]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5792432-F006-AAD9-0460-21EAC3763C6A}"/>
              </a:ext>
            </a:extLst>
          </p:cNvPr>
          <p:cNvSpPr txBox="1"/>
          <p:nvPr/>
        </p:nvSpPr>
        <p:spPr>
          <a:xfrm rot="16200000">
            <a:off x="-714346" y="3251176"/>
            <a:ext cx="3962401" cy="461663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DE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R</a:t>
            </a:r>
            <a:r>
              <a:rPr lang="en-DE" baseline="-250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AA</a:t>
            </a:r>
            <a:endParaRPr kumimoji="0" lang="en-DE" b="0" i="0" u="none" strike="noStrike" cap="none" spc="0" normalizeH="0" baseline="-2500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  <a:sym typeface="Calibri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1AE0C4-B01A-5262-445C-AF99EA4FAE76}"/>
              </a:ext>
            </a:extLst>
          </p:cNvPr>
          <p:cNvSpPr txBox="1"/>
          <p:nvPr/>
        </p:nvSpPr>
        <p:spPr>
          <a:xfrm>
            <a:off x="4522306" y="795130"/>
            <a:ext cx="3150861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DE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sym typeface="Calibri"/>
                <a:hlinkClick r:id="rId5"/>
              </a:rPr>
              <a:t>sPHENIX Beam Use Proposal</a:t>
            </a:r>
            <a:endParaRPr kumimoji="0" lang="en-DE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4611462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1_Office Theme">
  <a:themeElements>
    <a:clrScheme name="1_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1_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1_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Theme">
  <a:themeElements>
    <a:clrScheme name="1_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1_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1_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332404</TotalTime>
  <Words>1662</Words>
  <Application>Microsoft Macintosh PowerPoint</Application>
  <PresentationFormat>Widescreen</PresentationFormat>
  <Paragraphs>421</Paragraphs>
  <Slides>23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34" baseType="lpstr">
      <vt:lpstr>AAAAAI+HelveticaNeue-Bold</vt:lpstr>
      <vt:lpstr>AAAAAK+HelveticaNeue</vt:lpstr>
      <vt:lpstr>Arial</vt:lpstr>
      <vt:lpstr>Calibri</vt:lpstr>
      <vt:lpstr>Calibri Light</vt:lpstr>
      <vt:lpstr>Cambria Math</vt:lpstr>
      <vt:lpstr>Helvetica</vt:lpstr>
      <vt:lpstr>Helvetica Neue</vt:lpstr>
      <vt:lpstr>Symbol</vt:lpstr>
      <vt:lpstr>1_Office Theme</vt:lpstr>
      <vt:lpstr>Custom Design</vt:lpstr>
      <vt:lpstr>Experiment Overview: sPHENIX</vt:lpstr>
      <vt:lpstr>sPHENIX highlights in three acts</vt:lpstr>
      <vt:lpstr>The sPHENIX Mission</vt:lpstr>
      <vt:lpstr>PowerPoint Presentation</vt:lpstr>
      <vt:lpstr>PowerPoint Presentation</vt:lpstr>
      <vt:lpstr>sPHENIX Timeline and Data Taking</vt:lpstr>
      <vt:lpstr>sPHENIX Projections: Physics Objects</vt:lpstr>
      <vt:lpstr>sPHENIX Projections: Au+Au Physics</vt:lpstr>
      <vt:lpstr>sPHENIX Projections: Au+Au Physics</vt:lpstr>
      <vt:lpstr>sPHENIX highlights in three acts</vt:lpstr>
      <vt:lpstr>Bulk Observables: Au+Au dNch/dh </vt:lpstr>
      <vt:lpstr>Bulk Observables: Au+Au dET/dh</vt:lpstr>
      <vt:lpstr>sPHENIX highlights in three acts</vt:lpstr>
      <vt:lpstr>High pT particles: Isolated Photons in p+p  </vt:lpstr>
      <vt:lpstr>Jets: Inclusive spectra in p+p</vt:lpstr>
      <vt:lpstr> Jets: Dijet correlations in pp </vt:lpstr>
      <vt:lpstr>Jets in AuAu: Underlying event</vt:lpstr>
      <vt:lpstr>Towards Heavy Flavor Physics: Tracking</vt:lpstr>
      <vt:lpstr>Towards Heavy Flavor Physics: Strangeness </vt:lpstr>
      <vt:lpstr>Towards Heavy Flavor!</vt:lpstr>
      <vt:lpstr>Summary</vt:lpstr>
      <vt:lpstr>Talks at QM2025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S&amp;C Review</dc:title>
  <dc:subject/>
  <dc:creator/>
  <cp:keywords/>
  <dc:description/>
  <cp:lastModifiedBy>Christof E Roland</cp:lastModifiedBy>
  <cp:revision>258</cp:revision>
  <cp:lastPrinted>2025-04-06T20:15:03Z</cp:lastPrinted>
  <dcterms:modified xsi:type="dcterms:W3CDTF">2025-04-09T15:28:40Z</dcterms:modified>
  <cp:category/>
</cp:coreProperties>
</file>