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pn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43.jpg" ContentType="image/jpeg"/>
  <Override PartName="/ppt/notesSlides/notesSlide7.xml" ContentType="application/vnd.openxmlformats-officedocument.presentationml.notesSlide+xml"/>
  <Override PartName="/ppt/media/image45.jpg" ContentType="image/jpe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</p:sldMasterIdLst>
  <p:notesMasterIdLst>
    <p:notesMasterId r:id="rId48"/>
  </p:notesMasterIdLst>
  <p:handoutMasterIdLst>
    <p:handoutMasterId r:id="rId49"/>
  </p:handoutMasterIdLst>
  <p:sldIdLst>
    <p:sldId id="625" r:id="rId2"/>
    <p:sldId id="643" r:id="rId3"/>
    <p:sldId id="566" r:id="rId4"/>
    <p:sldId id="642" r:id="rId5"/>
    <p:sldId id="494" r:id="rId6"/>
    <p:sldId id="364" r:id="rId7"/>
    <p:sldId id="435" r:id="rId8"/>
    <p:sldId id="562" r:id="rId9"/>
    <p:sldId id="532" r:id="rId10"/>
    <p:sldId id="641" r:id="rId11"/>
    <p:sldId id="577" r:id="rId12"/>
    <p:sldId id="587" r:id="rId13"/>
    <p:sldId id="638" r:id="rId14"/>
    <p:sldId id="644" r:id="rId15"/>
    <p:sldId id="645" r:id="rId16"/>
    <p:sldId id="639" r:id="rId17"/>
    <p:sldId id="593" r:id="rId18"/>
    <p:sldId id="637" r:id="rId19"/>
    <p:sldId id="624" r:id="rId20"/>
    <p:sldId id="592" r:id="rId21"/>
    <p:sldId id="636" r:id="rId22"/>
    <p:sldId id="573" r:id="rId23"/>
    <p:sldId id="634" r:id="rId24"/>
    <p:sldId id="589" r:id="rId25"/>
    <p:sldId id="543" r:id="rId26"/>
    <p:sldId id="631" r:id="rId27"/>
    <p:sldId id="590" r:id="rId28"/>
    <p:sldId id="542" r:id="rId29"/>
    <p:sldId id="468" r:id="rId30"/>
    <p:sldId id="586" r:id="rId31"/>
    <p:sldId id="406" r:id="rId32"/>
    <p:sldId id="564" r:id="rId33"/>
    <p:sldId id="578" r:id="rId34"/>
    <p:sldId id="576" r:id="rId35"/>
    <p:sldId id="466" r:id="rId36"/>
    <p:sldId id="547" r:id="rId37"/>
    <p:sldId id="546" r:id="rId38"/>
    <p:sldId id="528" r:id="rId39"/>
    <p:sldId id="568" r:id="rId40"/>
    <p:sldId id="554" r:id="rId41"/>
    <p:sldId id="555" r:id="rId42"/>
    <p:sldId id="556" r:id="rId43"/>
    <p:sldId id="339" r:id="rId44"/>
    <p:sldId id="539" r:id="rId45"/>
    <p:sldId id="583" r:id="rId46"/>
    <p:sldId id="584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B53D"/>
    <a:srgbClr val="CBE0BD"/>
    <a:srgbClr val="FB7541"/>
    <a:srgbClr val="FFD30F"/>
    <a:srgbClr val="FDD000"/>
    <a:srgbClr val="2C3EF4"/>
    <a:srgbClr val="FFAFB0"/>
    <a:srgbClr val="BC0000"/>
    <a:srgbClr val="FF9700"/>
    <a:srgbClr val="C74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64" autoAdjust="0"/>
    <p:restoredTop sz="89781" autoAdjust="0"/>
  </p:normalViewPr>
  <p:slideViewPr>
    <p:cSldViewPr snapToGrid="0" snapToObjects="1">
      <p:cViewPr varScale="1">
        <p:scale>
          <a:sx n="106" d="100"/>
          <a:sy n="106" d="100"/>
        </p:scale>
        <p:origin x="992" y="176"/>
      </p:cViewPr>
      <p:guideLst>
        <p:guide orient="horz" pos="2160"/>
        <p:guide pos="3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F6DA7-386F-6F45-B865-44C5AEED1F43}" type="datetimeFigureOut">
              <a:rPr lang="en-US" smtClean="0"/>
              <a:t>4/8/25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2160A-2F58-8D43-8720-2805BD1B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50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BE73E-3AAA-2E49-AC3D-23BC6530AF40}" type="datetimeFigureOut">
              <a:rPr lang="en-US" smtClean="0"/>
              <a:pPr/>
              <a:t>4/8/25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E704F-9891-C847-A76D-EBF34C6040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035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Argument for jet measurement: not affected by hadronization, but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7486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A_{E_\perp}^{\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n}=\frac{\int d^3rd^3pf_a(\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p,\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r) 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p_T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cdot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n}{\int d^3rd^3pf_a(\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p,\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r)}</a:t>
            </a:r>
          </a:p>
          <a:p>
            <a:b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157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4870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742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\frac{\partial f}{\partial t}+\frac{\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p_\perp}{E}\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cdot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\frac{\partial f}{\partial 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r_\perp}=\frac{\hat q(\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r_\perp}{4}\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nabla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_{p_\perp}^2 f(\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p,\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r)</a:t>
            </a:r>
          </a:p>
          <a:p>
            <a:pPr marL="0" marR="0" lvl="0" indent="0" algn="l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f=3\left(\frac{4E}{\hat q t^2}\right)^2 </a:t>
            </a:r>
          </a:p>
          <a:p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\exp\left[-(\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{r}_\perp-\frac{\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p_\perp}{2E}t)^2\frac{12E^2}{\hat q t^3}-\frac{p_\perp^2}{\hat q t}\right]</a:t>
            </a:r>
          </a:p>
          <a:p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f(\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p,\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r)_{t=0}=(2\pi)^2\delta^2(\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{r}_\perp)\delta^2(\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{p}_\perp)</a:t>
            </a:r>
          </a:p>
          <a:p>
            <a:pPr marL="0" marR="0" lvl="0" indent="0" algn="l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\frac{1}{\pi \hat q t}\exp\left(-\frac{p_\perp^2}{\hat q t}\right)</a:t>
            </a:r>
          </a:p>
          <a:p>
            <a:pPr marL="0" marR="0" lvl="0" indent="0" algn="l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\int \frac{d^2r}{(2\pi)^2}</a:t>
            </a:r>
          </a:p>
          <a:p>
            <a:pPr marL="0" marR="0" lvl="0" indent="0" algn="l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4551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666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g_j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b,p_T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)=\frac{[\Delta\sigma 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p_T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)T(b)]^j}{j!} e^{-\Delta\sigma 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p_T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)T(b)}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g_j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(b)=\frac{[\sigma (p_0)T(b)]^j}{j!} e^{-\sigma (p_0)T(b)}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g_j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^{\rm trig}(b)=\frac{[\sigma (p_0)T(b)]^j}{j!} \left\{ 1-\frac{[(\sigma(p_0)-\sigma(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p_T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^{\rm trig})]^j}{\sigma(p_0)^j} \right\} e^{-\sigma (p_0)T(b)}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 \frac{\sigma(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p_T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^{\rm trig})}{\sigma(p_0)}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g_j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4021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RHIC experiments</a:t>
            </a:r>
            <a:r>
              <a:rPr lang="en-US" baseline="0" dirty="0"/>
              <a:t> marked a milestone for jet quenching, from a theoretical concept to a reality.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5873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tau_f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=\frac{2\omega}{k_T^2} </a:t>
            </a:r>
          </a:p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k_T^2\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tau_f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\hat q,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tau_f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\sqrt{2\omega/\hat q}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tau_f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\le \lambda \sim 1/T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\omega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\lambda^2\hat q/2 \sim 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926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  <p:txBody>
          <a:bodyPr/>
          <a:lstStyle/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(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)=\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frac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{1}{e^{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cdot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u/T}\pm 1} (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=2,4)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(p)=(2\pi)^3\delta^3(\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-\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p_0)\delta^3(\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x-\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x_0-t\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)  [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=1,3]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dN_g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}{dzd^2k_\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perp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}=\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alpha_s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N_c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}{\pi k_\perp^4} P(z)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(\hat 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u) \hat q \sin^2(\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{t-t_0}{2\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tau_f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})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txBody>
          <a:bodyPr/>
          <a:lstStyle/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(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)=\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frac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{1}{e^{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cdot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u/T}\pm 1} (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=2,4)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(p)=(2\pi)^3\delta^3(\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-\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p_0)\delta^3(\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x-\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x_0-t\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)  [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=1,3]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dN_g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}{dzd^2k_\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perp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}=\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alpha_s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N_c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}{\pi k_\perp^4} P(z)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(\hat 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u) \hat q \sin^2(\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{t-t_0}{2\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tau_f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})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p_1\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\partial f_1=-\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dp_2dp_3dp_4(f_1f_2-f_3f_4)|M_{12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rightarrow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34}|^2(2\pi)^4\delta^4(\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sum_i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+ {\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rm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inelastic}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dN_g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}{dzd^2k_\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perp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{2C_A\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alpha_s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}{\pi k_\perp^4}P(z)  \hat q (\hat 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u) \sin^2\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{k_\perp^2 (t-t_0)}{4z(1-z)E}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\partial_\mu T^{\mu\nu}(x) = j^\nu (x)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\delta f(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p,x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ll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f(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p,x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mr-I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j^\nu(x) = \sum_i p^\nu_i \delta^{(4)}(x-x_i) \theta(p^0_{cut}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</a:t>
            </a:r>
            <a:r>
              <a:rPr lang="mr-I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j^\nu(x) =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sum_a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{d^3p}{(2\pi)^3}\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{p^\nu}{p^0}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f_a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(p)\theta(p\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 - p^0_{cut})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\partial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f(p) =- C(p) \;\;\; p\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 &gt; p_{cut}^0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304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062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95885-B27B-E172-97DA-582BE062B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607A31-9F57-3E5E-B322-3C8349AF23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625128-3FE6-24B0-98FF-2C9041064D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BE61F6-BD0D-C080-2B33-D4AF2F0A05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146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EBCB0-0A52-8D1B-C5B2-394FD6F4FE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1D8B10-CDAD-BB74-155A-FADD492478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6B306A-F13F-74DC-7EA5-5362657AAA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5E71B2-FC51-2018-F46C-B4EE5D29ED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92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\Delta N_{\rm AA}=\int d\Delta\phi\left[\frac{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_{\rm AA}}{d\Delta\phi d\Delta\eta} - \frac{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_{\rm pp}}{d\Delta\phi d\Delta\eta}\right]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3939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Recently, the point could network as been applied to predict the transverse position of the  initial jet production vertices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35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6512-B387-DC46-9310-752A4E71A7D6}" type="datetime1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0505-B1A0-694B-A66A-EA1C65EF750E}" type="datetime1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9BE5-E869-7142-99B4-216E348231D0}" type="datetime1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71DC-9234-7B49-8010-0B2D65F78A6D}" type="datetime1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2313" y="6476452"/>
            <a:ext cx="2844800" cy="365125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388C-72D7-5B41-982B-8B5F08F4AC75}" type="datetime1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5B00-0211-6449-99B3-957F7B3A9C75}" type="datetime1">
              <a:rPr lang="en-US" smtClean="0"/>
              <a:t>4/8/25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BD624-006A-6D4C-A1CE-C7CF6B1E9597}" type="datetime1">
              <a:rPr lang="en-US" smtClean="0"/>
              <a:t>4/8/25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0199-2BAB-0A4C-8AAE-FD34BC0C5FF4}" type="datetime1">
              <a:rPr lang="en-US" smtClean="0"/>
              <a:t>4/8/25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34FF-59F9-6D46-89C9-B009B085FE0B}" type="datetime1">
              <a:rPr lang="en-US" smtClean="0"/>
              <a:t>4/8/25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C8324-D06F-844B-8F4A-B042D2E3CC95}" type="datetime1">
              <a:rPr lang="en-US" smtClean="0"/>
              <a:t>4/8/25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4B391-616A-EC44-B92E-CB0F4AE913D0}" type="datetime1">
              <a:rPr lang="en-US" smtClean="0"/>
              <a:t>4/8/25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/>
            </a:gs>
            <a:gs pos="89000">
              <a:srgbClr val="00022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47200" y="648901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4504F-F647-2B47-B5CB-298A5EBA19B4}" type="datetime1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764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02400" y="64764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EAAB"/>
                </a:solidFill>
              </a:defRPr>
            </a:lvl1pPr>
          </a:lstStyle>
          <a:p>
            <a:fld id="{1B9BAA04-AEB2-8147-AF42-90F4B815825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" y="1"/>
            <a:ext cx="12191999" cy="1061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A logo with text on it&#10;&#10;Description automatically generated">
            <a:extLst>
              <a:ext uri="{FF2B5EF4-FFF2-40B4-BE49-F238E27FC236}">
                <a16:creationId xmlns:a16="http://schemas.microsoft.com/office/drawing/2014/main" id="{E769D161-771F-6A1C-91B5-D030F89395C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6" t="39314" r="9445" b="36652"/>
          <a:stretch/>
        </p:blipFill>
        <p:spPr>
          <a:xfrm>
            <a:off x="-41635" y="6057664"/>
            <a:ext cx="3593534" cy="762860"/>
          </a:xfrm>
          <a:prstGeom prst="rect">
            <a:avLst/>
          </a:prstGeom>
        </p:spPr>
      </p:pic>
      <p:pic>
        <p:nvPicPr>
          <p:cNvPr id="9" name="Picture 8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D71535E4-31D8-BCAD-B374-C2F07DCFBE3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341"/>
          <a:stretch/>
        </p:blipFill>
        <p:spPr>
          <a:xfrm>
            <a:off x="11446952" y="6138726"/>
            <a:ext cx="745048" cy="6817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华文宋体"/>
          <a:cs typeface="华文宋体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/>
          </a:solidFill>
          <a:latin typeface="+mn-lt"/>
          <a:ea typeface="儷黑 Pro"/>
          <a:cs typeface="儷黑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+mn-lt"/>
          <a:ea typeface="儷黑 Pro"/>
          <a:cs typeface="儷黑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5.png"/><Relationship Id="rId5" Type="http://schemas.openxmlformats.org/officeDocument/2006/relationships/image" Target="../media/image34.emf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6.emf"/><Relationship Id="rId4" Type="http://schemas.openxmlformats.org/officeDocument/2006/relationships/image" Target="../media/image4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7" Type="http://schemas.openxmlformats.org/officeDocument/2006/relationships/image" Target="../media/image54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3" Type="http://schemas.openxmlformats.org/officeDocument/2006/relationships/image" Target="../media/image62.emf"/><Relationship Id="rId7" Type="http://schemas.openxmlformats.org/officeDocument/2006/relationships/image" Target="../media/image6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emf"/><Relationship Id="rId4" Type="http://schemas.openxmlformats.org/officeDocument/2006/relationships/image" Target="../media/image63.emf"/><Relationship Id="rId9" Type="http://schemas.openxmlformats.org/officeDocument/2006/relationships/image" Target="../media/image68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emf"/><Relationship Id="rId3" Type="http://schemas.openxmlformats.org/officeDocument/2006/relationships/image" Target="../media/image74.emf"/><Relationship Id="rId7" Type="http://schemas.openxmlformats.org/officeDocument/2006/relationships/image" Target="../media/image7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emf"/><Relationship Id="rId5" Type="http://schemas.openxmlformats.org/officeDocument/2006/relationships/image" Target="../media/image76.emf"/><Relationship Id="rId10" Type="http://schemas.openxmlformats.org/officeDocument/2006/relationships/image" Target="../media/image81.png"/><Relationship Id="rId4" Type="http://schemas.openxmlformats.org/officeDocument/2006/relationships/image" Target="../media/image75.emf"/><Relationship Id="rId9" Type="http://schemas.openxmlformats.org/officeDocument/2006/relationships/image" Target="../media/image8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01.08321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emf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emf"/><Relationship Id="rId4" Type="http://schemas.openxmlformats.org/officeDocument/2006/relationships/image" Target="../media/image9.jpeg"/><Relationship Id="rId9" Type="http://schemas.openxmlformats.org/officeDocument/2006/relationships/image" Target="../media/image1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emf"/><Relationship Id="rId4" Type="http://schemas.openxmlformats.org/officeDocument/2006/relationships/image" Target="../media/image93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03.14657" TargetMode="External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2" Type="http://schemas.openxmlformats.org/officeDocument/2006/relationships/image" Target="../media/image10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emf"/><Relationship Id="rId4" Type="http://schemas.openxmlformats.org/officeDocument/2006/relationships/hyperlink" Target="https://arxiv.org/abs/2103.14657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emf"/><Relationship Id="rId3" Type="http://schemas.openxmlformats.org/officeDocument/2006/relationships/image" Target="../media/image109.emf"/><Relationship Id="rId7" Type="http://schemas.openxmlformats.org/officeDocument/2006/relationships/image" Target="../media/image11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emf"/><Relationship Id="rId5" Type="http://schemas.openxmlformats.org/officeDocument/2006/relationships/image" Target="../media/image111.emf"/><Relationship Id="rId4" Type="http://schemas.openxmlformats.org/officeDocument/2006/relationships/image" Target="../media/image110.emf"/><Relationship Id="rId9" Type="http://schemas.openxmlformats.org/officeDocument/2006/relationships/image" Target="../media/image115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emf"/><Relationship Id="rId2" Type="http://schemas.openxmlformats.org/officeDocument/2006/relationships/image" Target="../media/image116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close-up of a graph&#10;&#10;AI-generated content may be incorrect.">
            <a:extLst>
              <a:ext uri="{FF2B5EF4-FFF2-40B4-BE49-F238E27FC236}">
                <a16:creationId xmlns:a16="http://schemas.microsoft.com/office/drawing/2014/main" id="{C7BCED13-8F00-8732-BF66-18DECF98A8F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0347"/>
          <a:stretch/>
        </p:blipFill>
        <p:spPr>
          <a:xfrm>
            <a:off x="501041" y="777546"/>
            <a:ext cx="2100630" cy="26514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559665-CCDD-7741-8AD7-E85165C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3870" y="2172555"/>
            <a:ext cx="10257215" cy="1382616"/>
          </a:xfrm>
          <a:noFill/>
        </p:spPr>
        <p:txBody>
          <a:bodyPr>
            <a:normAutofit/>
          </a:bodyPr>
          <a:lstStyle/>
          <a:p>
            <a:r>
              <a:rPr lang="en-US" altLang="zh-CN" dirty="0"/>
              <a:t>3D</a:t>
            </a:r>
            <a:r>
              <a:rPr lang="zh-CN" altLang="en-US" dirty="0"/>
              <a:t> </a:t>
            </a:r>
            <a:r>
              <a:rPr lang="en-US" altLang="zh-CN" dirty="0"/>
              <a:t>Structure of Jet-induced Diffusion Wake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5DA2AE-1AE2-9248-9018-866A7069C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EB7358-E9EA-EA4D-8B93-DA0DF834BF34}"/>
              </a:ext>
            </a:extLst>
          </p:cNvPr>
          <p:cNvSpPr txBox="1"/>
          <p:nvPr/>
        </p:nvSpPr>
        <p:spPr>
          <a:xfrm>
            <a:off x="3671202" y="5308823"/>
            <a:ext cx="55251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Xin-Nian Wang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Central China Normal University</a:t>
            </a:r>
          </a:p>
        </p:txBody>
      </p:sp>
      <p:sp>
        <p:nvSpPr>
          <p:cNvPr id="9" name="Title 13">
            <a:extLst>
              <a:ext uri="{FF2B5EF4-FFF2-40B4-BE49-F238E27FC236}">
                <a16:creationId xmlns:a16="http://schemas.microsoft.com/office/drawing/2014/main" id="{D9866548-5A64-99E3-A9B4-00D6AFEA07DD}"/>
              </a:ext>
            </a:extLst>
          </p:cNvPr>
          <p:cNvSpPr txBox="1">
            <a:spLocks/>
          </p:cNvSpPr>
          <p:nvPr/>
        </p:nvSpPr>
        <p:spPr>
          <a:xfrm>
            <a:off x="-1331122" y="134936"/>
            <a:ext cx="8122268" cy="668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+mj-lt"/>
                <a:ea typeface="华文宋体"/>
                <a:cs typeface="华文宋体"/>
              </a:defRPr>
            </a:lvl1pPr>
          </a:lstStyle>
          <a:p>
            <a:pPr algn="r"/>
            <a:r>
              <a:rPr lang="en-US" sz="2400" dirty="0"/>
              <a:t>Quark Matter 2025, Frankfurt, April 6-12, 2025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54B765B-A6A5-D8D2-2E73-8C93EBC35169}"/>
              </a:ext>
            </a:extLst>
          </p:cNvPr>
          <p:cNvSpPr/>
          <p:nvPr/>
        </p:nvSpPr>
        <p:spPr>
          <a:xfrm>
            <a:off x="34713" y="2848523"/>
            <a:ext cx="466328" cy="3743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colorful outline of a city&#10;&#10;AI-generated content may be incorrect.">
            <a:extLst>
              <a:ext uri="{FF2B5EF4-FFF2-40B4-BE49-F238E27FC236}">
                <a16:creationId xmlns:a16="http://schemas.microsoft.com/office/drawing/2014/main" id="{1EA1C3B0-3ABA-B28F-E90A-409CDB9FCC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9882" y="13950"/>
            <a:ext cx="4082118" cy="1745505"/>
          </a:xfrm>
          <a:prstGeom prst="rect">
            <a:avLst/>
          </a:prstGeom>
        </p:spPr>
      </p:pic>
      <p:pic>
        <p:nvPicPr>
          <p:cNvPr id="22" name="Picture 21" descr="A group of men posing for a picture&#10;&#10;AI-generated content may be incorrect.">
            <a:extLst>
              <a:ext uri="{FF2B5EF4-FFF2-40B4-BE49-F238E27FC236}">
                <a16:creationId xmlns:a16="http://schemas.microsoft.com/office/drawing/2014/main" id="{A06CB8E5-A615-357E-07FA-65E9D7FBB2F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851" t="29352" r="62010" b="39207"/>
          <a:stretch/>
        </p:blipFill>
        <p:spPr>
          <a:xfrm>
            <a:off x="9608710" y="3592668"/>
            <a:ext cx="1920211" cy="251615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0AAAB1D-5046-8E33-A2BF-64F727A1D0F0}"/>
              </a:ext>
            </a:extLst>
          </p:cNvPr>
          <p:cNvSpPr txBox="1"/>
          <p:nvPr/>
        </p:nvSpPr>
        <p:spPr>
          <a:xfrm>
            <a:off x="6917550" y="4110193"/>
            <a:ext cx="28042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Zhong Yang</a:t>
            </a:r>
          </a:p>
          <a:p>
            <a:r>
              <a:rPr lang="en-US" sz="2400" dirty="0">
                <a:solidFill>
                  <a:schemeClr val="bg1"/>
                </a:solidFill>
              </a:rPr>
              <a:t>Vanderbilt University</a:t>
            </a:r>
          </a:p>
        </p:txBody>
      </p:sp>
      <p:pic>
        <p:nvPicPr>
          <p:cNvPr id="26" name="Picture 25" descr="A close-up of a graph&#10;&#10;AI-generated content may be incorrect.">
            <a:extLst>
              <a:ext uri="{FF2B5EF4-FFF2-40B4-BE49-F238E27FC236}">
                <a16:creationId xmlns:a16="http://schemas.microsoft.com/office/drawing/2014/main" id="{6111702A-F535-6DE0-5C83-A8D03B50D84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481" t="24973"/>
          <a:stretch/>
        </p:blipFill>
        <p:spPr>
          <a:xfrm>
            <a:off x="160965" y="3510820"/>
            <a:ext cx="2269066" cy="207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48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55E2E-CB98-D846-914E-A35B7908F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MPI background and diffusion wake in Z-jets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3BD58-2720-6241-B7CA-C63B52A4B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75177FFB-F9B6-9B43-9E74-F056654CD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156" y="972975"/>
            <a:ext cx="4458839" cy="52019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5D4418-F0F7-6148-B8FB-0EE717FAD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2616" y="4550018"/>
            <a:ext cx="5124497" cy="5935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4B9CC6-A8E4-AA42-8C23-43AC65C77361}"/>
              </a:ext>
            </a:extLst>
          </p:cNvPr>
          <p:cNvSpPr txBox="1"/>
          <p:nvPr/>
        </p:nvSpPr>
        <p:spPr>
          <a:xfrm>
            <a:off x="6096000" y="3883587"/>
            <a:ext cx="2553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Mixed event subtraction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95371D-5DC4-7B40-52EE-310CCB6F3E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202" t="11281" r="10542" b="27419"/>
          <a:stretch/>
        </p:blipFill>
        <p:spPr>
          <a:xfrm>
            <a:off x="7040054" y="991162"/>
            <a:ext cx="3509620" cy="26636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2BA51D-FB16-68D6-4016-BFFCEE1623B7}"/>
              </a:ext>
            </a:extLst>
          </p:cNvPr>
          <p:cNvSpPr txBox="1"/>
          <p:nvPr/>
        </p:nvSpPr>
        <p:spPr>
          <a:xfrm>
            <a:off x="5894595" y="5625355"/>
            <a:ext cx="6122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Chen, Yang, He, Ke, Pang and XNW,  </a:t>
            </a:r>
            <a:r>
              <a:rPr lang="en-US" i="1" dirty="0">
                <a:solidFill>
                  <a:srgbClr val="FFB53D"/>
                </a:solidFill>
                <a:latin typeface="-apple-system"/>
              </a:rPr>
              <a:t>PRL</a:t>
            </a:r>
            <a:r>
              <a:rPr lang="en-US" b="0" i="0" u="none" strike="noStrike" dirty="0">
                <a:solidFill>
                  <a:srgbClr val="FFB53D"/>
                </a:solidFill>
                <a:effectLst/>
                <a:latin typeface="-apple-system"/>
              </a:rPr>
              <a:t> 127 (2021) 8, 082301</a:t>
            </a:r>
          </a:p>
        </p:txBody>
      </p:sp>
    </p:spTree>
    <p:extLst>
      <p:ext uri="{BB962C8B-B14F-4D97-AF65-F5344CB8AC3E}">
        <p14:creationId xmlns:p14="http://schemas.microsoft.com/office/powerpoint/2010/main" val="323821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3D Mach cone" descr="3D Mach cone">
            <a:hlinkClick r:id="" action="ppaction://media"/>
            <a:hlinkHover r:id="" action="ppaction://ole?verb=0"/>
            <a:extLst>
              <a:ext uri="{FF2B5EF4-FFF2-40B4-BE49-F238E27FC236}">
                <a16:creationId xmlns:a16="http://schemas.microsoft.com/office/drawing/2014/main" id="{C9334992-0A7C-D63E-60D6-16880207A90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27813" t="-8570" r="22066" b="25714"/>
          <a:stretch/>
        </p:blipFill>
        <p:spPr>
          <a:xfrm>
            <a:off x="771157" y="3169086"/>
            <a:ext cx="3068877" cy="30508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083841-A9AC-1247-9431-515BB9087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structure of diffusion wake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DECCE4-46D1-DF4F-98C1-761EC5A1C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6A073D-71FC-5688-FE59-086A2951001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5148"/>
          <a:stretch/>
        </p:blipFill>
        <p:spPr>
          <a:xfrm>
            <a:off x="4346138" y="3520732"/>
            <a:ext cx="3660071" cy="289943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633168-39CC-AB4A-9B33-3D2A1E384BA5}"/>
              </a:ext>
            </a:extLst>
          </p:cNvPr>
          <p:cNvSpPr txBox="1"/>
          <p:nvPr/>
        </p:nvSpPr>
        <p:spPr>
          <a:xfrm>
            <a:off x="6435908" y="943253"/>
            <a:ext cx="4792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Jet-hadron correlation in </a:t>
            </a:r>
            <a:r>
              <a:rPr lang="en-US" sz="24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/jet events</a:t>
            </a:r>
          </a:p>
        </p:txBody>
      </p:sp>
      <p:pic>
        <p:nvPicPr>
          <p:cNvPr id="8" name="Content Placeholder 4" descr="A graph of different types of lines&#10;&#10;Description automatically generated with medium confidence">
            <a:extLst>
              <a:ext uri="{FF2B5EF4-FFF2-40B4-BE49-F238E27FC236}">
                <a16:creationId xmlns:a16="http://schemas.microsoft.com/office/drawing/2014/main" id="{3CD7ED5D-5C02-35DD-E51B-09F584C930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2"/>
          <a:stretch/>
        </p:blipFill>
        <p:spPr>
          <a:xfrm>
            <a:off x="8512313" y="3520732"/>
            <a:ext cx="2320177" cy="2899433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F37B970-54E5-E4BB-E5C7-E5EB22DE7AA7}"/>
              </a:ext>
            </a:extLst>
          </p:cNvPr>
          <p:cNvSpPr txBox="1"/>
          <p:nvPr/>
        </p:nvSpPr>
        <p:spPr>
          <a:xfrm>
            <a:off x="6458553" y="2135737"/>
            <a:ext cx="53599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Diffusion wake </a:t>
            </a:r>
            <a:r>
              <a:rPr lang="en-US" sz="2400" dirty="0">
                <a:solidFill>
                  <a:schemeClr val="bg1"/>
                </a:solidFill>
                <a:sym typeface="Wingdings" pitchFamily="2" charset="2"/>
              </a:rPr>
              <a:t> rapidity valley </a:t>
            </a:r>
          </a:p>
          <a:p>
            <a:r>
              <a:rPr lang="en-US" sz="2400" dirty="0">
                <a:solidFill>
                  <a:schemeClr val="bg1"/>
                </a:solidFill>
                <a:sym typeface="Wingdings" pitchFamily="2" charset="2"/>
              </a:rPr>
              <a:t>                                on top of the MPI ridge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8ABE2F-46EE-C35D-1E7B-BF7A6821D7C8}"/>
              </a:ext>
            </a:extLst>
          </p:cNvPr>
          <p:cNvSpPr txBox="1"/>
          <p:nvPr/>
        </p:nvSpPr>
        <p:spPr>
          <a:xfrm>
            <a:off x="6353574" y="3074456"/>
            <a:ext cx="556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B53D"/>
                </a:solidFill>
                <a:effectLst/>
                <a:latin typeface="Helvetica" pitchFamily="2" charset="0"/>
              </a:rPr>
              <a:t>Yang, Luo, Chen, Pang and XNW, PRL 130, 052301 (2023)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CB32B5-0EBC-A1C4-DE3A-4DCCE1AB8A61}"/>
              </a:ext>
            </a:extLst>
          </p:cNvPr>
          <p:cNvSpPr txBox="1"/>
          <p:nvPr/>
        </p:nvSpPr>
        <p:spPr>
          <a:xfrm>
            <a:off x="10956181" y="4563346"/>
            <a:ext cx="7648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B53D"/>
                </a:solidFill>
              </a:rPr>
              <a:t>Y. Lee</a:t>
            </a:r>
          </a:p>
          <a:p>
            <a:r>
              <a:rPr lang="en-US" dirty="0">
                <a:solidFill>
                  <a:srgbClr val="FFB53D"/>
                </a:solidFill>
              </a:rPr>
              <a:t>talk at</a:t>
            </a:r>
          </a:p>
          <a:p>
            <a:r>
              <a:rPr lang="en-US" dirty="0">
                <a:solidFill>
                  <a:srgbClr val="FFB53D"/>
                </a:solidFill>
              </a:rPr>
              <a:t>HP24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977632-DE9B-DED9-88E7-579DC84A00B3}"/>
              </a:ext>
            </a:extLst>
          </p:cNvPr>
          <p:cNvSpPr txBox="1"/>
          <p:nvPr/>
        </p:nvSpPr>
        <p:spPr>
          <a:xfrm>
            <a:off x="6515380" y="1532767"/>
            <a:ext cx="5408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MPI ridge: independent multiple mini-jets</a:t>
            </a:r>
          </a:p>
        </p:txBody>
      </p:sp>
      <p:pic>
        <p:nvPicPr>
          <p:cNvPr id="14" name="Picture 13" descr="A graph of a function&#10;&#10;AI-generated content may be incorrect.">
            <a:extLst>
              <a:ext uri="{FF2B5EF4-FFF2-40B4-BE49-F238E27FC236}">
                <a16:creationId xmlns:a16="http://schemas.microsoft.com/office/drawing/2014/main" id="{FE9E2413-9393-56EA-734F-07B0638035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8874" y="799871"/>
            <a:ext cx="58547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2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400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45B0C-4B45-9645-937B-59DB3189E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8130" y="51640"/>
            <a:ext cx="8519291" cy="584773"/>
          </a:xfrm>
        </p:spPr>
        <p:txBody>
          <a:bodyPr>
            <a:normAutofit fontScale="90000"/>
          </a:bodyPr>
          <a:lstStyle/>
          <a:p>
            <a:r>
              <a:rPr lang="en-US" dirty="0"/>
              <a:t>Diffusion wake and jet energy loss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4ABDCF-BC28-1641-A398-B382D589B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52026E-487B-1B4B-A888-B763D677E8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97" y="2065787"/>
            <a:ext cx="7735943" cy="3214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D8A7C1-4BA2-8243-8B64-4D7D50E8C0CA}"/>
              </a:ext>
            </a:extLst>
          </p:cNvPr>
          <p:cNvSpPr txBox="1"/>
          <p:nvPr/>
        </p:nvSpPr>
        <p:spPr>
          <a:xfrm>
            <a:off x="5116234" y="3239981"/>
            <a:ext cx="1417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=1-2 GeV/c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DE8F42-A913-3B83-52F3-DFB3C08BF998}"/>
              </a:ext>
            </a:extLst>
          </p:cNvPr>
          <p:cNvSpPr txBox="1"/>
          <p:nvPr/>
        </p:nvSpPr>
        <p:spPr>
          <a:xfrm>
            <a:off x="4763253" y="1492358"/>
            <a:ext cx="6452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-jet asymmetry </a:t>
            </a:r>
            <a:r>
              <a:rPr lang="en-US" sz="2400" dirty="0" err="1">
                <a:solidFill>
                  <a:schemeClr val="bg1"/>
                </a:solidFill>
              </a:rPr>
              <a:t>p</a:t>
            </a:r>
            <a:r>
              <a:rPr lang="en-US" sz="2400" baseline="-25000" dirty="0" err="1">
                <a:solidFill>
                  <a:schemeClr val="bg1"/>
                </a:solidFill>
              </a:rPr>
              <a:t>T</a:t>
            </a:r>
            <a:r>
              <a:rPr lang="en-US" sz="2400" baseline="30000" dirty="0" err="1">
                <a:solidFill>
                  <a:schemeClr val="bg1"/>
                </a:solidFill>
              </a:rPr>
              <a:t>jet</a:t>
            </a:r>
            <a:r>
              <a:rPr lang="en-US" sz="2400" dirty="0">
                <a:solidFill>
                  <a:schemeClr val="bg1"/>
                </a:solidFill>
              </a:rPr>
              <a:t>/</a:t>
            </a:r>
            <a:r>
              <a:rPr lang="en-US" sz="2400" dirty="0" err="1">
                <a:solidFill>
                  <a:schemeClr val="bg1"/>
                </a:solidFill>
              </a:rPr>
              <a:t>p</a:t>
            </a:r>
            <a:r>
              <a:rPr lang="en-US" sz="2400" baseline="-25000" dirty="0" err="1">
                <a:solidFill>
                  <a:schemeClr val="bg1"/>
                </a:solidFill>
              </a:rPr>
              <a:t>T</a:t>
            </a:r>
            <a:r>
              <a:rPr lang="en-US" sz="2400" baseline="30000" dirty="0" err="1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  : proxy of jet energy loss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2B4905-124C-9230-242E-EE3127D10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651" y="1440403"/>
            <a:ext cx="3042958" cy="4077563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DD98F551-25B1-6F4D-A1F8-C88A3B30EC7F}"/>
              </a:ext>
            </a:extLst>
          </p:cNvPr>
          <p:cNvSpPr/>
          <p:nvPr/>
        </p:nvSpPr>
        <p:spPr>
          <a:xfrm rot="21302170">
            <a:off x="1827460" y="2553850"/>
            <a:ext cx="1049154" cy="173255"/>
          </a:xfrm>
          <a:custGeom>
            <a:avLst/>
            <a:gdLst>
              <a:gd name="connsiteX0" fmla="*/ 0 w 1049154"/>
              <a:gd name="connsiteY0" fmla="*/ 105878 h 173255"/>
              <a:gd name="connsiteX1" fmla="*/ 38501 w 1049154"/>
              <a:gd name="connsiteY1" fmla="*/ 38501 h 173255"/>
              <a:gd name="connsiteX2" fmla="*/ 57751 w 1049154"/>
              <a:gd name="connsiteY2" fmla="*/ 9625 h 173255"/>
              <a:gd name="connsiteX3" fmla="*/ 86627 w 1049154"/>
              <a:gd name="connsiteY3" fmla="*/ 0 h 173255"/>
              <a:gd name="connsiteX4" fmla="*/ 154004 w 1049154"/>
              <a:gd name="connsiteY4" fmla="*/ 19250 h 173255"/>
              <a:gd name="connsiteX5" fmla="*/ 182880 w 1049154"/>
              <a:gd name="connsiteY5" fmla="*/ 38501 h 173255"/>
              <a:gd name="connsiteX6" fmla="*/ 221381 w 1049154"/>
              <a:gd name="connsiteY6" fmla="*/ 96253 h 173255"/>
              <a:gd name="connsiteX7" fmla="*/ 240631 w 1049154"/>
              <a:gd name="connsiteY7" fmla="*/ 125128 h 173255"/>
              <a:gd name="connsiteX8" fmla="*/ 269507 w 1049154"/>
              <a:gd name="connsiteY8" fmla="*/ 134754 h 173255"/>
              <a:gd name="connsiteX9" fmla="*/ 336884 w 1049154"/>
              <a:gd name="connsiteY9" fmla="*/ 115503 h 173255"/>
              <a:gd name="connsiteX10" fmla="*/ 365760 w 1049154"/>
              <a:gd name="connsiteY10" fmla="*/ 86627 h 173255"/>
              <a:gd name="connsiteX11" fmla="*/ 394636 w 1049154"/>
              <a:gd name="connsiteY11" fmla="*/ 28876 h 173255"/>
              <a:gd name="connsiteX12" fmla="*/ 423511 w 1049154"/>
              <a:gd name="connsiteY12" fmla="*/ 19250 h 173255"/>
              <a:gd name="connsiteX13" fmla="*/ 471638 w 1049154"/>
              <a:gd name="connsiteY13" fmla="*/ 28876 h 173255"/>
              <a:gd name="connsiteX14" fmla="*/ 529389 w 1049154"/>
              <a:gd name="connsiteY14" fmla="*/ 48126 h 173255"/>
              <a:gd name="connsiteX15" fmla="*/ 567890 w 1049154"/>
              <a:gd name="connsiteY15" fmla="*/ 134754 h 173255"/>
              <a:gd name="connsiteX16" fmla="*/ 596766 w 1049154"/>
              <a:gd name="connsiteY16" fmla="*/ 144379 h 173255"/>
              <a:gd name="connsiteX17" fmla="*/ 644892 w 1049154"/>
              <a:gd name="connsiteY17" fmla="*/ 134754 h 173255"/>
              <a:gd name="connsiteX18" fmla="*/ 664143 w 1049154"/>
              <a:gd name="connsiteY18" fmla="*/ 105878 h 173255"/>
              <a:gd name="connsiteX19" fmla="*/ 693019 w 1049154"/>
              <a:gd name="connsiteY19" fmla="*/ 86627 h 173255"/>
              <a:gd name="connsiteX20" fmla="*/ 712269 w 1049154"/>
              <a:gd name="connsiteY20" fmla="*/ 57752 h 173255"/>
              <a:gd name="connsiteX21" fmla="*/ 770021 w 1049154"/>
              <a:gd name="connsiteY21" fmla="*/ 38501 h 173255"/>
              <a:gd name="connsiteX22" fmla="*/ 808522 w 1049154"/>
              <a:gd name="connsiteY22" fmla="*/ 48126 h 173255"/>
              <a:gd name="connsiteX23" fmla="*/ 827772 w 1049154"/>
              <a:gd name="connsiteY23" fmla="*/ 77002 h 173255"/>
              <a:gd name="connsiteX24" fmla="*/ 866274 w 1049154"/>
              <a:gd name="connsiteY24" fmla="*/ 163629 h 173255"/>
              <a:gd name="connsiteX25" fmla="*/ 895149 w 1049154"/>
              <a:gd name="connsiteY25" fmla="*/ 173255 h 173255"/>
              <a:gd name="connsiteX26" fmla="*/ 952901 w 1049154"/>
              <a:gd name="connsiteY26" fmla="*/ 163629 h 173255"/>
              <a:gd name="connsiteX27" fmla="*/ 991402 w 1049154"/>
              <a:gd name="connsiteY27" fmla="*/ 105878 h 173255"/>
              <a:gd name="connsiteX28" fmla="*/ 1049154 w 1049154"/>
              <a:gd name="connsiteY28" fmla="*/ 77002 h 17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9154" h="173255">
                <a:moveTo>
                  <a:pt x="0" y="105878"/>
                </a:moveTo>
                <a:cubicBezTo>
                  <a:pt x="12834" y="83419"/>
                  <a:pt x="25193" y="60682"/>
                  <a:pt x="38501" y="38501"/>
                </a:cubicBezTo>
                <a:cubicBezTo>
                  <a:pt x="44453" y="28581"/>
                  <a:pt x="48718" y="16852"/>
                  <a:pt x="57751" y="9625"/>
                </a:cubicBezTo>
                <a:cubicBezTo>
                  <a:pt x="65674" y="3287"/>
                  <a:pt x="77002" y="3208"/>
                  <a:pt x="86627" y="0"/>
                </a:cubicBezTo>
                <a:cubicBezTo>
                  <a:pt x="98961" y="3083"/>
                  <a:pt x="140197" y="12346"/>
                  <a:pt x="154004" y="19250"/>
                </a:cubicBezTo>
                <a:cubicBezTo>
                  <a:pt x="164351" y="24423"/>
                  <a:pt x="173255" y="32084"/>
                  <a:pt x="182880" y="38501"/>
                </a:cubicBezTo>
                <a:lnTo>
                  <a:pt x="221381" y="96253"/>
                </a:lnTo>
                <a:cubicBezTo>
                  <a:pt x="227798" y="105878"/>
                  <a:pt x="229657" y="121470"/>
                  <a:pt x="240631" y="125128"/>
                </a:cubicBezTo>
                <a:lnTo>
                  <a:pt x="269507" y="134754"/>
                </a:lnTo>
                <a:cubicBezTo>
                  <a:pt x="274637" y="133471"/>
                  <a:pt x="328601" y="121025"/>
                  <a:pt x="336884" y="115503"/>
                </a:cubicBezTo>
                <a:cubicBezTo>
                  <a:pt x="348210" y="107952"/>
                  <a:pt x="356135" y="96252"/>
                  <a:pt x="365760" y="86627"/>
                </a:cubicBezTo>
                <a:cubicBezTo>
                  <a:pt x="372101" y="67604"/>
                  <a:pt x="377673" y="42447"/>
                  <a:pt x="394636" y="28876"/>
                </a:cubicBezTo>
                <a:cubicBezTo>
                  <a:pt x="402558" y="22538"/>
                  <a:pt x="413886" y="22459"/>
                  <a:pt x="423511" y="19250"/>
                </a:cubicBezTo>
                <a:cubicBezTo>
                  <a:pt x="439553" y="22459"/>
                  <a:pt x="455854" y="24571"/>
                  <a:pt x="471638" y="28876"/>
                </a:cubicBezTo>
                <a:cubicBezTo>
                  <a:pt x="491215" y="34215"/>
                  <a:pt x="529389" y="48126"/>
                  <a:pt x="529389" y="48126"/>
                </a:cubicBezTo>
                <a:cubicBezTo>
                  <a:pt x="535270" y="65770"/>
                  <a:pt x="547092" y="118115"/>
                  <a:pt x="567890" y="134754"/>
                </a:cubicBezTo>
                <a:cubicBezTo>
                  <a:pt x="575813" y="141092"/>
                  <a:pt x="587141" y="141171"/>
                  <a:pt x="596766" y="144379"/>
                </a:cubicBezTo>
                <a:cubicBezTo>
                  <a:pt x="612808" y="141171"/>
                  <a:pt x="630688" y="142871"/>
                  <a:pt x="644892" y="134754"/>
                </a:cubicBezTo>
                <a:cubicBezTo>
                  <a:pt x="654936" y="129015"/>
                  <a:pt x="655963" y="114058"/>
                  <a:pt x="664143" y="105878"/>
                </a:cubicBezTo>
                <a:cubicBezTo>
                  <a:pt x="672323" y="97698"/>
                  <a:pt x="683394" y="93044"/>
                  <a:pt x="693019" y="86627"/>
                </a:cubicBezTo>
                <a:cubicBezTo>
                  <a:pt x="699436" y="77002"/>
                  <a:pt x="702460" y="63883"/>
                  <a:pt x="712269" y="57752"/>
                </a:cubicBezTo>
                <a:cubicBezTo>
                  <a:pt x="729477" y="46997"/>
                  <a:pt x="770021" y="38501"/>
                  <a:pt x="770021" y="38501"/>
                </a:cubicBezTo>
                <a:cubicBezTo>
                  <a:pt x="782855" y="41709"/>
                  <a:pt x="797515" y="40788"/>
                  <a:pt x="808522" y="48126"/>
                </a:cubicBezTo>
                <a:cubicBezTo>
                  <a:pt x="818147" y="54543"/>
                  <a:pt x="823074" y="66431"/>
                  <a:pt x="827772" y="77002"/>
                </a:cubicBezTo>
                <a:cubicBezTo>
                  <a:pt x="836698" y="97086"/>
                  <a:pt x="843738" y="145600"/>
                  <a:pt x="866274" y="163629"/>
                </a:cubicBezTo>
                <a:cubicBezTo>
                  <a:pt x="874196" y="169967"/>
                  <a:pt x="885524" y="170046"/>
                  <a:pt x="895149" y="173255"/>
                </a:cubicBezTo>
                <a:cubicBezTo>
                  <a:pt x="914400" y="170046"/>
                  <a:pt x="936913" y="174821"/>
                  <a:pt x="952901" y="163629"/>
                </a:cubicBezTo>
                <a:cubicBezTo>
                  <a:pt x="971855" y="150361"/>
                  <a:pt x="991402" y="105878"/>
                  <a:pt x="991402" y="105878"/>
                </a:cubicBezTo>
                <a:cubicBezTo>
                  <a:pt x="1006100" y="61783"/>
                  <a:pt x="990881" y="77002"/>
                  <a:pt x="1049154" y="77002"/>
                </a:cubicBezTo>
              </a:path>
            </a:pathLst>
          </a:custGeom>
          <a:noFill/>
          <a:ln>
            <a:solidFill>
              <a:srgbClr val="FF0000"/>
            </a:solidFill>
            <a:head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7F4EA06-8520-CC4A-8260-D99FDD4552D0}"/>
              </a:ext>
            </a:extLst>
          </p:cNvPr>
          <p:cNvCxnSpPr>
            <a:cxnSpLocks/>
          </p:cNvCxnSpPr>
          <p:nvPr/>
        </p:nvCxnSpPr>
        <p:spPr>
          <a:xfrm>
            <a:off x="2833984" y="2576408"/>
            <a:ext cx="104853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reeform 11">
            <a:extLst>
              <a:ext uri="{FF2B5EF4-FFF2-40B4-BE49-F238E27FC236}">
                <a16:creationId xmlns:a16="http://schemas.microsoft.com/office/drawing/2014/main" id="{E24310CC-CF53-315E-B461-ED66AE542471}"/>
              </a:ext>
            </a:extLst>
          </p:cNvPr>
          <p:cNvSpPr/>
          <p:nvPr/>
        </p:nvSpPr>
        <p:spPr>
          <a:xfrm rot="21302170">
            <a:off x="1248343" y="4212274"/>
            <a:ext cx="1049154" cy="173255"/>
          </a:xfrm>
          <a:custGeom>
            <a:avLst/>
            <a:gdLst>
              <a:gd name="connsiteX0" fmla="*/ 0 w 1049154"/>
              <a:gd name="connsiteY0" fmla="*/ 105878 h 173255"/>
              <a:gd name="connsiteX1" fmla="*/ 38501 w 1049154"/>
              <a:gd name="connsiteY1" fmla="*/ 38501 h 173255"/>
              <a:gd name="connsiteX2" fmla="*/ 57751 w 1049154"/>
              <a:gd name="connsiteY2" fmla="*/ 9625 h 173255"/>
              <a:gd name="connsiteX3" fmla="*/ 86627 w 1049154"/>
              <a:gd name="connsiteY3" fmla="*/ 0 h 173255"/>
              <a:gd name="connsiteX4" fmla="*/ 154004 w 1049154"/>
              <a:gd name="connsiteY4" fmla="*/ 19250 h 173255"/>
              <a:gd name="connsiteX5" fmla="*/ 182880 w 1049154"/>
              <a:gd name="connsiteY5" fmla="*/ 38501 h 173255"/>
              <a:gd name="connsiteX6" fmla="*/ 221381 w 1049154"/>
              <a:gd name="connsiteY6" fmla="*/ 96253 h 173255"/>
              <a:gd name="connsiteX7" fmla="*/ 240631 w 1049154"/>
              <a:gd name="connsiteY7" fmla="*/ 125128 h 173255"/>
              <a:gd name="connsiteX8" fmla="*/ 269507 w 1049154"/>
              <a:gd name="connsiteY8" fmla="*/ 134754 h 173255"/>
              <a:gd name="connsiteX9" fmla="*/ 336884 w 1049154"/>
              <a:gd name="connsiteY9" fmla="*/ 115503 h 173255"/>
              <a:gd name="connsiteX10" fmla="*/ 365760 w 1049154"/>
              <a:gd name="connsiteY10" fmla="*/ 86627 h 173255"/>
              <a:gd name="connsiteX11" fmla="*/ 394636 w 1049154"/>
              <a:gd name="connsiteY11" fmla="*/ 28876 h 173255"/>
              <a:gd name="connsiteX12" fmla="*/ 423511 w 1049154"/>
              <a:gd name="connsiteY12" fmla="*/ 19250 h 173255"/>
              <a:gd name="connsiteX13" fmla="*/ 471638 w 1049154"/>
              <a:gd name="connsiteY13" fmla="*/ 28876 h 173255"/>
              <a:gd name="connsiteX14" fmla="*/ 529389 w 1049154"/>
              <a:gd name="connsiteY14" fmla="*/ 48126 h 173255"/>
              <a:gd name="connsiteX15" fmla="*/ 567890 w 1049154"/>
              <a:gd name="connsiteY15" fmla="*/ 134754 h 173255"/>
              <a:gd name="connsiteX16" fmla="*/ 596766 w 1049154"/>
              <a:gd name="connsiteY16" fmla="*/ 144379 h 173255"/>
              <a:gd name="connsiteX17" fmla="*/ 644892 w 1049154"/>
              <a:gd name="connsiteY17" fmla="*/ 134754 h 173255"/>
              <a:gd name="connsiteX18" fmla="*/ 664143 w 1049154"/>
              <a:gd name="connsiteY18" fmla="*/ 105878 h 173255"/>
              <a:gd name="connsiteX19" fmla="*/ 693019 w 1049154"/>
              <a:gd name="connsiteY19" fmla="*/ 86627 h 173255"/>
              <a:gd name="connsiteX20" fmla="*/ 712269 w 1049154"/>
              <a:gd name="connsiteY20" fmla="*/ 57752 h 173255"/>
              <a:gd name="connsiteX21" fmla="*/ 770021 w 1049154"/>
              <a:gd name="connsiteY21" fmla="*/ 38501 h 173255"/>
              <a:gd name="connsiteX22" fmla="*/ 808522 w 1049154"/>
              <a:gd name="connsiteY22" fmla="*/ 48126 h 173255"/>
              <a:gd name="connsiteX23" fmla="*/ 827772 w 1049154"/>
              <a:gd name="connsiteY23" fmla="*/ 77002 h 173255"/>
              <a:gd name="connsiteX24" fmla="*/ 866274 w 1049154"/>
              <a:gd name="connsiteY24" fmla="*/ 163629 h 173255"/>
              <a:gd name="connsiteX25" fmla="*/ 895149 w 1049154"/>
              <a:gd name="connsiteY25" fmla="*/ 173255 h 173255"/>
              <a:gd name="connsiteX26" fmla="*/ 952901 w 1049154"/>
              <a:gd name="connsiteY26" fmla="*/ 163629 h 173255"/>
              <a:gd name="connsiteX27" fmla="*/ 991402 w 1049154"/>
              <a:gd name="connsiteY27" fmla="*/ 105878 h 173255"/>
              <a:gd name="connsiteX28" fmla="*/ 1049154 w 1049154"/>
              <a:gd name="connsiteY28" fmla="*/ 77002 h 17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9154" h="173255">
                <a:moveTo>
                  <a:pt x="0" y="105878"/>
                </a:moveTo>
                <a:cubicBezTo>
                  <a:pt x="12834" y="83419"/>
                  <a:pt x="25193" y="60682"/>
                  <a:pt x="38501" y="38501"/>
                </a:cubicBezTo>
                <a:cubicBezTo>
                  <a:pt x="44453" y="28581"/>
                  <a:pt x="48718" y="16852"/>
                  <a:pt x="57751" y="9625"/>
                </a:cubicBezTo>
                <a:cubicBezTo>
                  <a:pt x="65674" y="3287"/>
                  <a:pt x="77002" y="3208"/>
                  <a:pt x="86627" y="0"/>
                </a:cubicBezTo>
                <a:cubicBezTo>
                  <a:pt x="98961" y="3083"/>
                  <a:pt x="140197" y="12346"/>
                  <a:pt x="154004" y="19250"/>
                </a:cubicBezTo>
                <a:cubicBezTo>
                  <a:pt x="164351" y="24423"/>
                  <a:pt x="173255" y="32084"/>
                  <a:pt x="182880" y="38501"/>
                </a:cubicBezTo>
                <a:lnTo>
                  <a:pt x="221381" y="96253"/>
                </a:lnTo>
                <a:cubicBezTo>
                  <a:pt x="227798" y="105878"/>
                  <a:pt x="229657" y="121470"/>
                  <a:pt x="240631" y="125128"/>
                </a:cubicBezTo>
                <a:lnTo>
                  <a:pt x="269507" y="134754"/>
                </a:lnTo>
                <a:cubicBezTo>
                  <a:pt x="274637" y="133471"/>
                  <a:pt x="328601" y="121025"/>
                  <a:pt x="336884" y="115503"/>
                </a:cubicBezTo>
                <a:cubicBezTo>
                  <a:pt x="348210" y="107952"/>
                  <a:pt x="356135" y="96252"/>
                  <a:pt x="365760" y="86627"/>
                </a:cubicBezTo>
                <a:cubicBezTo>
                  <a:pt x="372101" y="67604"/>
                  <a:pt x="377673" y="42447"/>
                  <a:pt x="394636" y="28876"/>
                </a:cubicBezTo>
                <a:cubicBezTo>
                  <a:pt x="402558" y="22538"/>
                  <a:pt x="413886" y="22459"/>
                  <a:pt x="423511" y="19250"/>
                </a:cubicBezTo>
                <a:cubicBezTo>
                  <a:pt x="439553" y="22459"/>
                  <a:pt x="455854" y="24571"/>
                  <a:pt x="471638" y="28876"/>
                </a:cubicBezTo>
                <a:cubicBezTo>
                  <a:pt x="491215" y="34215"/>
                  <a:pt x="529389" y="48126"/>
                  <a:pt x="529389" y="48126"/>
                </a:cubicBezTo>
                <a:cubicBezTo>
                  <a:pt x="535270" y="65770"/>
                  <a:pt x="547092" y="118115"/>
                  <a:pt x="567890" y="134754"/>
                </a:cubicBezTo>
                <a:cubicBezTo>
                  <a:pt x="575813" y="141092"/>
                  <a:pt x="587141" y="141171"/>
                  <a:pt x="596766" y="144379"/>
                </a:cubicBezTo>
                <a:cubicBezTo>
                  <a:pt x="612808" y="141171"/>
                  <a:pt x="630688" y="142871"/>
                  <a:pt x="644892" y="134754"/>
                </a:cubicBezTo>
                <a:cubicBezTo>
                  <a:pt x="654936" y="129015"/>
                  <a:pt x="655963" y="114058"/>
                  <a:pt x="664143" y="105878"/>
                </a:cubicBezTo>
                <a:cubicBezTo>
                  <a:pt x="672323" y="97698"/>
                  <a:pt x="683394" y="93044"/>
                  <a:pt x="693019" y="86627"/>
                </a:cubicBezTo>
                <a:cubicBezTo>
                  <a:pt x="699436" y="77002"/>
                  <a:pt x="702460" y="63883"/>
                  <a:pt x="712269" y="57752"/>
                </a:cubicBezTo>
                <a:cubicBezTo>
                  <a:pt x="729477" y="46997"/>
                  <a:pt x="770021" y="38501"/>
                  <a:pt x="770021" y="38501"/>
                </a:cubicBezTo>
                <a:cubicBezTo>
                  <a:pt x="782855" y="41709"/>
                  <a:pt x="797515" y="40788"/>
                  <a:pt x="808522" y="48126"/>
                </a:cubicBezTo>
                <a:cubicBezTo>
                  <a:pt x="818147" y="54543"/>
                  <a:pt x="823074" y="66431"/>
                  <a:pt x="827772" y="77002"/>
                </a:cubicBezTo>
                <a:cubicBezTo>
                  <a:pt x="836698" y="97086"/>
                  <a:pt x="843738" y="145600"/>
                  <a:pt x="866274" y="163629"/>
                </a:cubicBezTo>
                <a:cubicBezTo>
                  <a:pt x="874196" y="169967"/>
                  <a:pt x="885524" y="170046"/>
                  <a:pt x="895149" y="173255"/>
                </a:cubicBezTo>
                <a:cubicBezTo>
                  <a:pt x="914400" y="170046"/>
                  <a:pt x="936913" y="174821"/>
                  <a:pt x="952901" y="163629"/>
                </a:cubicBezTo>
                <a:cubicBezTo>
                  <a:pt x="971855" y="150361"/>
                  <a:pt x="991402" y="105878"/>
                  <a:pt x="991402" y="105878"/>
                </a:cubicBezTo>
                <a:cubicBezTo>
                  <a:pt x="1006100" y="61783"/>
                  <a:pt x="990881" y="77002"/>
                  <a:pt x="1049154" y="77002"/>
                </a:cubicBezTo>
              </a:path>
            </a:pathLst>
          </a:custGeom>
          <a:noFill/>
          <a:ln>
            <a:solidFill>
              <a:srgbClr val="FF0000"/>
            </a:solidFill>
            <a:head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EE2286-4A7B-08EA-6B42-21BD0A82F541}"/>
              </a:ext>
            </a:extLst>
          </p:cNvPr>
          <p:cNvCxnSpPr>
            <a:cxnSpLocks/>
          </p:cNvCxnSpPr>
          <p:nvPr/>
        </p:nvCxnSpPr>
        <p:spPr>
          <a:xfrm>
            <a:off x="2261416" y="4279948"/>
            <a:ext cx="1621100" cy="139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F2AA4E31-15F5-4204-94E7-59E841203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2415" y="964750"/>
            <a:ext cx="1499455" cy="40229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073D57F-3FB2-FCC0-9BF4-07F1CBBFF5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8794" y="5645567"/>
            <a:ext cx="1499456" cy="34008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6C87464-E4F3-8CA8-317A-86FF44FEC8F5}"/>
              </a:ext>
            </a:extLst>
          </p:cNvPr>
          <p:cNvSpPr txBox="1"/>
          <p:nvPr/>
        </p:nvSpPr>
        <p:spPr>
          <a:xfrm>
            <a:off x="5557424" y="874979"/>
            <a:ext cx="43772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Longitudinal tomography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951E4BC-0CC4-C423-C80B-F9A7EAF2FCE1}"/>
              </a:ext>
            </a:extLst>
          </p:cNvPr>
          <p:cNvSpPr/>
          <p:nvPr/>
        </p:nvSpPr>
        <p:spPr>
          <a:xfrm>
            <a:off x="2758828" y="2476380"/>
            <a:ext cx="150312" cy="20005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66A1C69-9FEC-8EBA-07AC-EE9D506F7C12}"/>
              </a:ext>
            </a:extLst>
          </p:cNvPr>
          <p:cNvSpPr/>
          <p:nvPr/>
        </p:nvSpPr>
        <p:spPr>
          <a:xfrm>
            <a:off x="2152714" y="4167208"/>
            <a:ext cx="150312" cy="20005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1307AE3-69E9-58A8-C361-75AE5E2D75F5}"/>
              </a:ext>
            </a:extLst>
          </p:cNvPr>
          <p:cNvSpPr txBox="1"/>
          <p:nvPr/>
        </p:nvSpPr>
        <p:spPr>
          <a:xfrm>
            <a:off x="4763253" y="5392098"/>
            <a:ext cx="556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B53D"/>
                </a:solidFill>
                <a:effectLst/>
                <a:latin typeface="Helvetica" pitchFamily="2" charset="0"/>
              </a:rPr>
              <a:t>Yang, Luo, Chen, Pang and XNW, PRL 130, 052301 (2023)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8B4431-6B83-E4D6-880D-60B331340073}"/>
              </a:ext>
            </a:extLst>
          </p:cNvPr>
          <p:cNvSpPr txBox="1"/>
          <p:nvPr/>
        </p:nvSpPr>
        <p:spPr>
          <a:xfrm>
            <a:off x="4842275" y="5746512"/>
            <a:ext cx="55699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B53D"/>
                </a:solidFill>
              </a:rPr>
              <a:t>Zhang, Owens, Wang and XNW, PRL 103, 032302 (2009)</a:t>
            </a:r>
          </a:p>
        </p:txBody>
      </p:sp>
    </p:spTree>
    <p:extLst>
      <p:ext uri="{BB962C8B-B14F-4D97-AF65-F5344CB8AC3E}">
        <p14:creationId xmlns:p14="http://schemas.microsoft.com/office/powerpoint/2010/main" val="3170714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AB08F-2004-0737-806F-0E33F5E27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Diffusion wake in di-jets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F513B7-0A56-4E9F-0BC2-2970C2F52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88A50E-BF34-45E1-4233-378E38CE68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286" y="2636042"/>
            <a:ext cx="5363606" cy="276446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DBAEE10-2B14-E48D-D293-77F654024B28}"/>
              </a:ext>
            </a:extLst>
          </p:cNvPr>
          <p:cNvSpPr txBox="1"/>
          <p:nvPr/>
        </p:nvSpPr>
        <p:spPr>
          <a:xfrm>
            <a:off x="6513668" y="1983361"/>
            <a:ext cx="5188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Jet-hadron correlation with rapidity gap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1BDB6B-233C-9F8E-C8E3-FE082D5B1265}"/>
              </a:ext>
            </a:extLst>
          </p:cNvPr>
          <p:cNvGrpSpPr/>
          <p:nvPr/>
        </p:nvGrpSpPr>
        <p:grpSpPr>
          <a:xfrm>
            <a:off x="-5814276" y="729749"/>
            <a:ext cx="11667991" cy="4670754"/>
            <a:chOff x="596252" y="1848042"/>
            <a:chExt cx="11337724" cy="437051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0AB53CC-EF04-7BA0-0109-3634C24B6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15149" y="3631796"/>
              <a:ext cx="5018827" cy="2586758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F5B5C81-75BE-B37C-0CA3-A28EAB1CE3F5}"/>
                </a:ext>
              </a:extLst>
            </p:cNvPr>
            <p:cNvSpPr txBox="1"/>
            <p:nvPr/>
          </p:nvSpPr>
          <p:spPr>
            <a:xfrm>
              <a:off x="596252" y="1848042"/>
              <a:ext cx="32701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Rapidity ordering convention: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3984822-5B16-0A90-E619-0BFF75E291D9}"/>
              </a:ext>
            </a:extLst>
          </p:cNvPr>
          <p:cNvSpPr txBox="1"/>
          <p:nvPr/>
        </p:nvSpPr>
        <p:spPr>
          <a:xfrm>
            <a:off x="583098" y="1983362"/>
            <a:ext cx="6460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Jet-hadron correlation without rapidity gap</a:t>
            </a:r>
          </a:p>
        </p:txBody>
      </p:sp>
    </p:spTree>
    <p:extLst>
      <p:ext uri="{BB962C8B-B14F-4D97-AF65-F5344CB8AC3E}">
        <p14:creationId xmlns:p14="http://schemas.microsoft.com/office/powerpoint/2010/main" val="234053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7C544-5817-D928-03B1-2733DD5BE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59AB1-79DA-64E0-87C2-DDC2F2B8F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Diffusion wake in di-jets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4DFF6E-790B-7FD7-B026-90B5923BB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15E5E3-D652-4501-E25E-0D2620C55F92}"/>
              </a:ext>
            </a:extLst>
          </p:cNvPr>
          <p:cNvSpPr txBox="1"/>
          <p:nvPr/>
        </p:nvSpPr>
        <p:spPr>
          <a:xfrm>
            <a:off x="4700354" y="1450530"/>
            <a:ext cx="32886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Jet-hadron correlation in </a:t>
            </a:r>
          </a:p>
          <a:p>
            <a:r>
              <a:rPr lang="en-US" sz="2400" dirty="0">
                <a:solidFill>
                  <a:schemeClr val="bg1"/>
                </a:solidFill>
              </a:rPr>
              <a:t>di-jets with and without rapidity gap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843CD24-5436-2F9D-3C99-F771EE42C107}"/>
              </a:ext>
            </a:extLst>
          </p:cNvPr>
          <p:cNvGrpSpPr/>
          <p:nvPr/>
        </p:nvGrpSpPr>
        <p:grpSpPr>
          <a:xfrm>
            <a:off x="1961155" y="851507"/>
            <a:ext cx="2739199" cy="5490935"/>
            <a:chOff x="1069071" y="789435"/>
            <a:chExt cx="2739199" cy="5490935"/>
          </a:xfrm>
        </p:grpSpPr>
        <p:pic>
          <p:nvPicPr>
            <p:cNvPr id="7" name="Picture 6" descr="A diagram of a jet and jet&#10;&#10;Description automatically generated">
              <a:extLst>
                <a:ext uri="{FF2B5EF4-FFF2-40B4-BE49-F238E27FC236}">
                  <a16:creationId xmlns:a16="http://schemas.microsoft.com/office/drawing/2014/main" id="{6E3EA16D-E194-1AA3-F21C-8F527B4772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9071" y="789435"/>
              <a:ext cx="2728239" cy="2987646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51907D0-0600-472E-0FD8-4E41E09532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3964" r="50000"/>
            <a:stretch/>
          </p:blipFill>
          <p:spPr>
            <a:xfrm>
              <a:off x="1069071" y="3429000"/>
              <a:ext cx="2739199" cy="285137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9C22605-3DEC-718E-555D-BCE31681AE52}"/>
              </a:ext>
            </a:extLst>
          </p:cNvPr>
          <p:cNvGrpSpPr/>
          <p:nvPr/>
        </p:nvGrpSpPr>
        <p:grpSpPr>
          <a:xfrm>
            <a:off x="7825635" y="866071"/>
            <a:ext cx="2741044" cy="5538443"/>
            <a:chOff x="8752066" y="803999"/>
            <a:chExt cx="2741044" cy="553844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39D7086-45D3-2AEB-2AF7-03EEC0BE202B}"/>
                </a:ext>
              </a:extLst>
            </p:cNvPr>
            <p:cNvGrpSpPr/>
            <p:nvPr/>
          </p:nvGrpSpPr>
          <p:grpSpPr>
            <a:xfrm>
              <a:off x="8752066" y="803999"/>
              <a:ext cx="2741044" cy="2763137"/>
              <a:chOff x="4197913" y="2052147"/>
              <a:chExt cx="3486166" cy="3771721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F96F12E-5083-DC84-CB1B-D923115A4ED1}"/>
                  </a:ext>
                </a:extLst>
              </p:cNvPr>
              <p:cNvSpPr/>
              <p:nvPr/>
            </p:nvSpPr>
            <p:spPr>
              <a:xfrm>
                <a:off x="4197913" y="2052147"/>
                <a:ext cx="3486166" cy="10198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" name="Picture 4" descr="A diagram of a jet and jet&#10;&#10;Description automatically generated">
                <a:extLst>
                  <a:ext uri="{FF2B5EF4-FFF2-40B4-BE49-F238E27FC236}">
                    <a16:creationId xmlns:a16="http://schemas.microsoft.com/office/drawing/2014/main" id="{620E8325-ADF7-1ABE-729F-AD94748DF0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t="27186"/>
              <a:stretch/>
            </p:blipFill>
            <p:spPr>
              <a:xfrm>
                <a:off x="4214200" y="3068052"/>
                <a:ext cx="3456128" cy="2755816"/>
              </a:xfrm>
              <a:prstGeom prst="rect">
                <a:avLst/>
              </a:prstGeom>
            </p:spPr>
          </p:pic>
          <p:pic>
            <p:nvPicPr>
              <p:cNvPr id="6" name="Picture 5" descr="A diagram of a jet and jet&#10;&#10;Description automatically generated">
                <a:extLst>
                  <a:ext uri="{FF2B5EF4-FFF2-40B4-BE49-F238E27FC236}">
                    <a16:creationId xmlns:a16="http://schemas.microsoft.com/office/drawing/2014/main" id="{3836A81F-B0F6-7B78-32A8-DE1C2E05A2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38526" t="9994" r="17572" b="57041"/>
              <a:stretch/>
            </p:blipFill>
            <p:spPr>
              <a:xfrm rot="19042495">
                <a:off x="5202962" y="2394054"/>
                <a:ext cx="1503947" cy="1236653"/>
              </a:xfrm>
              <a:prstGeom prst="rect">
                <a:avLst/>
              </a:prstGeom>
            </p:spPr>
          </p:pic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4606CD9-0004-A2BF-8334-09EDF20316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5005" r="1237"/>
            <a:stretch/>
          </p:blipFill>
          <p:spPr>
            <a:xfrm>
              <a:off x="8753911" y="3342667"/>
              <a:ext cx="2739199" cy="2999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426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C89592-D920-F89A-83FA-8DFA55384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FFE73-FB7B-815F-FA56-AB525A6A1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Diffusion wake in di-jets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B6B0E-97E4-2336-BE06-FE4A2075A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A diagram of a jet and jet&#10;&#10;Description automatically generated">
            <a:extLst>
              <a:ext uri="{FF2B5EF4-FFF2-40B4-BE49-F238E27FC236}">
                <a16:creationId xmlns:a16="http://schemas.microsoft.com/office/drawing/2014/main" id="{02236C30-60E8-0F4C-DD98-14CAF7EEF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071" y="789435"/>
            <a:ext cx="2728239" cy="29876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A5DC8D8-6937-E321-2B22-5D5E69D5F963}"/>
              </a:ext>
            </a:extLst>
          </p:cNvPr>
          <p:cNvSpPr txBox="1"/>
          <p:nvPr/>
        </p:nvSpPr>
        <p:spPr>
          <a:xfrm>
            <a:off x="4700354" y="1450530"/>
            <a:ext cx="3692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Jet-hadron correlation in </a:t>
            </a:r>
          </a:p>
          <a:p>
            <a:r>
              <a:rPr lang="en-US" sz="2400" dirty="0">
                <a:solidFill>
                  <a:schemeClr val="bg1"/>
                </a:solidFill>
              </a:rPr>
              <a:t>di-jets with rapidity gap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35C06EA-FA6B-C666-F6A8-76030F0E718E}"/>
              </a:ext>
            </a:extLst>
          </p:cNvPr>
          <p:cNvGrpSpPr/>
          <p:nvPr/>
        </p:nvGrpSpPr>
        <p:grpSpPr>
          <a:xfrm>
            <a:off x="8786792" y="789435"/>
            <a:ext cx="2695505" cy="2759935"/>
            <a:chOff x="4242079" y="2032267"/>
            <a:chExt cx="3428248" cy="376735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1AD657-C8E4-B88E-03AC-779770D89601}"/>
                </a:ext>
              </a:extLst>
            </p:cNvPr>
            <p:cNvSpPr/>
            <p:nvPr/>
          </p:nvSpPr>
          <p:spPr>
            <a:xfrm>
              <a:off x="4242079" y="2032267"/>
              <a:ext cx="3425714" cy="10198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 descr="A diagram of a jet and jet&#10;&#10;Description automatically generated">
              <a:extLst>
                <a:ext uri="{FF2B5EF4-FFF2-40B4-BE49-F238E27FC236}">
                  <a16:creationId xmlns:a16="http://schemas.microsoft.com/office/drawing/2014/main" id="{82ED2810-3B09-06FE-4328-0C7C04F09E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27186"/>
            <a:stretch/>
          </p:blipFill>
          <p:spPr>
            <a:xfrm>
              <a:off x="4244613" y="3068052"/>
              <a:ext cx="3425714" cy="2731565"/>
            </a:xfrm>
            <a:prstGeom prst="rect">
              <a:avLst/>
            </a:prstGeom>
          </p:spPr>
        </p:pic>
        <p:pic>
          <p:nvPicPr>
            <p:cNvPr id="6" name="Picture 5" descr="A diagram of a jet and jet&#10;&#10;Description automatically generated">
              <a:extLst>
                <a:ext uri="{FF2B5EF4-FFF2-40B4-BE49-F238E27FC236}">
                  <a16:creationId xmlns:a16="http://schemas.microsoft.com/office/drawing/2014/main" id="{0681BB14-D8C2-7AC0-1584-428A3CFC75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8526" t="9994" r="17572" b="57041"/>
            <a:stretch/>
          </p:blipFill>
          <p:spPr>
            <a:xfrm rot="19042495">
              <a:off x="5202962" y="2394054"/>
              <a:ext cx="1503947" cy="1236653"/>
            </a:xfrm>
            <a:prstGeom prst="rect">
              <a:avLst/>
            </a:prstGeom>
          </p:spPr>
        </p:pic>
      </p:grpSp>
      <p:pic>
        <p:nvPicPr>
          <p:cNvPr id="21" name="Picture 20" descr="A diagram of a graph&#10;&#10;Description automatically generated">
            <a:extLst>
              <a:ext uri="{FF2B5EF4-FFF2-40B4-BE49-F238E27FC236}">
                <a16:creationId xmlns:a16="http://schemas.microsoft.com/office/drawing/2014/main" id="{D750E5FA-437F-86EC-B747-5D8759DE52E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3141"/>
          <a:stretch/>
        </p:blipFill>
        <p:spPr>
          <a:xfrm>
            <a:off x="3921308" y="4270609"/>
            <a:ext cx="4708606" cy="205254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E65CC9E-0298-ACB6-1DBA-4946F076E9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0626" y="3621497"/>
            <a:ext cx="3440929" cy="29539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CD84DC6-261E-D046-D98D-1CE8C302831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964" r="50000"/>
          <a:stretch/>
        </p:blipFill>
        <p:spPr>
          <a:xfrm>
            <a:off x="1069071" y="3429000"/>
            <a:ext cx="2739199" cy="285137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018135A-6D5F-047E-47CA-8C806ED1631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5005" r="1237"/>
          <a:stretch/>
        </p:blipFill>
        <p:spPr>
          <a:xfrm>
            <a:off x="8753911" y="3342667"/>
            <a:ext cx="2739199" cy="299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69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78ACA-8928-52D0-9E80-396D5F95D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Rapidity asymmetry as robust signal of diffusion wake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08BE1C-2431-D9B0-16E8-3F841CC30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092B8C-5E8E-161E-29AC-99A1BD342C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860" y="1224729"/>
            <a:ext cx="6030253" cy="46728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80460E-8E59-8DA7-66C9-53FD43D9FD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022" y="2728452"/>
            <a:ext cx="4237049" cy="5986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4FF97F7-32FF-3062-CCFC-7F4A22BD7497}"/>
              </a:ext>
            </a:extLst>
          </p:cNvPr>
          <p:cNvSpPr txBox="1"/>
          <p:nvPr/>
        </p:nvSpPr>
        <p:spPr>
          <a:xfrm>
            <a:off x="1200223" y="1370221"/>
            <a:ext cx="319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Medium modification of jet-hadron correlation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D91DC3-874E-4666-A750-19E35E739BA0}"/>
              </a:ext>
            </a:extLst>
          </p:cNvPr>
          <p:cNvSpPr txBox="1"/>
          <p:nvPr/>
        </p:nvSpPr>
        <p:spPr>
          <a:xfrm>
            <a:off x="1316879" y="3867734"/>
            <a:ext cx="2700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Rapidity Asymmetry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37E13A-B642-BE11-613E-1D2FC92C62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751" y="4693146"/>
            <a:ext cx="4575549" cy="376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24FACA0-F42B-A67A-3E83-2EA0FB76D3A0}"/>
              </a:ext>
            </a:extLst>
          </p:cNvPr>
          <p:cNvSpPr txBox="1"/>
          <p:nvPr/>
        </p:nvSpPr>
        <p:spPr>
          <a:xfrm>
            <a:off x="5793899" y="6060342"/>
            <a:ext cx="3856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B53D"/>
                </a:solidFill>
              </a:rPr>
              <a:t>Zhong Yang and XNW, </a:t>
            </a:r>
            <a:r>
              <a:rPr lang="en-US" sz="2000" b="0" i="0" u="none" strike="noStrike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2501.03419</a:t>
            </a:r>
            <a:endParaRPr lang="en-US" sz="2000" dirty="0">
              <a:solidFill>
                <a:srgbClr val="FFB5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8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5ED86-AA9D-EAC1-E0A4-D19F8E8EB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1621" y="-77679"/>
            <a:ext cx="12191999" cy="702647"/>
          </a:xfrm>
        </p:spPr>
        <p:txBody>
          <a:bodyPr>
            <a:normAutofit fontScale="90000"/>
          </a:bodyPr>
          <a:lstStyle/>
          <a:p>
            <a:r>
              <a:rPr lang="en-US" dirty="0"/>
              <a:t>Asymmetric jet shape: azimuthal dependent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2635C3-A874-DB74-20E8-660C17FF4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B300A6-77F8-6400-D5D9-9D73F7E822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02" t="11281" r="10542" b="27419"/>
          <a:stretch/>
        </p:blipFill>
        <p:spPr>
          <a:xfrm>
            <a:off x="400237" y="1000406"/>
            <a:ext cx="3128722" cy="2374523"/>
          </a:xfrm>
          <a:prstGeom prst="rect">
            <a:avLst/>
          </a:prstGeom>
        </p:spPr>
      </p:pic>
      <p:sp>
        <p:nvSpPr>
          <p:cNvPr id="6" name="Triangle 5">
            <a:extLst>
              <a:ext uri="{FF2B5EF4-FFF2-40B4-BE49-F238E27FC236}">
                <a16:creationId xmlns:a16="http://schemas.microsoft.com/office/drawing/2014/main" id="{E511EFA0-E362-6407-36F6-4A17CBE8A8E7}"/>
              </a:ext>
            </a:extLst>
          </p:cNvPr>
          <p:cNvSpPr/>
          <p:nvPr/>
        </p:nvSpPr>
        <p:spPr>
          <a:xfrm rot="16200000">
            <a:off x="1774811" y="804895"/>
            <a:ext cx="1437146" cy="2211859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EAA930-218A-20D4-B813-4DBF33BE4894}"/>
              </a:ext>
            </a:extLst>
          </p:cNvPr>
          <p:cNvSpPr/>
          <p:nvPr/>
        </p:nvSpPr>
        <p:spPr>
          <a:xfrm>
            <a:off x="3296575" y="1192250"/>
            <a:ext cx="821721" cy="1437147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BA5F6E6-CF17-130B-5016-DEEEAA7B351A}"/>
              </a:ext>
            </a:extLst>
          </p:cNvPr>
          <p:cNvCxnSpPr>
            <a:endCxn id="7" idx="0"/>
          </p:cNvCxnSpPr>
          <p:nvPr/>
        </p:nvCxnSpPr>
        <p:spPr>
          <a:xfrm flipV="1">
            <a:off x="3707435" y="1192250"/>
            <a:ext cx="1" cy="7185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7A5C8FF-1BB9-36D8-0898-3FFBDCBC70B4}"/>
              </a:ext>
            </a:extLst>
          </p:cNvPr>
          <p:cNvCxnSpPr>
            <a:cxnSpLocks/>
          </p:cNvCxnSpPr>
          <p:nvPr/>
        </p:nvCxnSpPr>
        <p:spPr>
          <a:xfrm flipV="1">
            <a:off x="3707435" y="1677928"/>
            <a:ext cx="237379" cy="2328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4B990B7-EE75-C20F-8608-D7EA2298325A}"/>
              </a:ext>
            </a:extLst>
          </p:cNvPr>
          <p:cNvSpPr txBox="1"/>
          <p:nvPr/>
        </p:nvSpPr>
        <p:spPr>
          <a:xfrm>
            <a:off x="3777790" y="1393635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479A-715B-3FBE-350A-1E35F857AFD6}"/>
              </a:ext>
            </a:extLst>
          </p:cNvPr>
          <p:cNvSpPr txBox="1"/>
          <p:nvPr/>
        </p:nvSpPr>
        <p:spPr>
          <a:xfrm>
            <a:off x="3658454" y="136687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Symbol" pitchFamily="2" charset="2"/>
              </a:rPr>
              <a:t>f</a:t>
            </a: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7856EB64-5CCC-12B1-64F2-AB3EBF448423}"/>
              </a:ext>
            </a:extLst>
          </p:cNvPr>
          <p:cNvSpPr/>
          <p:nvPr/>
        </p:nvSpPr>
        <p:spPr>
          <a:xfrm>
            <a:off x="3601913" y="1697121"/>
            <a:ext cx="234778" cy="174621"/>
          </a:xfrm>
          <a:prstGeom prst="arc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303A437-9AA8-CD87-79AE-CB661C464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305" y="2988685"/>
            <a:ext cx="3543768" cy="309057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D629C52-BFBC-3E58-A6C0-0F9F29DA6C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044"/>
          <a:stretch/>
        </p:blipFill>
        <p:spPr>
          <a:xfrm>
            <a:off x="4216260" y="1624935"/>
            <a:ext cx="3650170" cy="443327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4A88502-4462-E442-60A0-6B2EDA32B55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0969"/>
          <a:stretch/>
        </p:blipFill>
        <p:spPr>
          <a:xfrm>
            <a:off x="7866430" y="1624936"/>
            <a:ext cx="3667019" cy="443327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" name="Picture 22" descr="A group of black letters and numbers&#10;&#10;Description automatically generated">
            <a:extLst>
              <a:ext uri="{FF2B5EF4-FFF2-40B4-BE49-F238E27FC236}">
                <a16:creationId xmlns:a16="http://schemas.microsoft.com/office/drawing/2014/main" id="{30DA3B9B-2C07-269C-1864-0045D0D758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5926" y="2582645"/>
            <a:ext cx="1550169" cy="513832"/>
          </a:xfrm>
          <a:prstGeom prst="rect">
            <a:avLst/>
          </a:prstGeom>
        </p:spPr>
      </p:pic>
      <p:pic>
        <p:nvPicPr>
          <p:cNvPr id="26" name="Picture 25" descr="A close up of black text&#10;&#10;Description automatically generated">
            <a:extLst>
              <a:ext uri="{FF2B5EF4-FFF2-40B4-BE49-F238E27FC236}">
                <a16:creationId xmlns:a16="http://schemas.microsoft.com/office/drawing/2014/main" id="{C18021AE-5FB1-F0E5-B750-55478D217A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51679" y="1771268"/>
            <a:ext cx="1517448" cy="60816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4C9DBF9-327F-8812-E80F-54D08A8568F8}"/>
              </a:ext>
            </a:extLst>
          </p:cNvPr>
          <p:cNvSpPr txBox="1"/>
          <p:nvPr/>
        </p:nvSpPr>
        <p:spPr>
          <a:xfrm>
            <a:off x="4586531" y="771300"/>
            <a:ext cx="6479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Energetic hadrons at the core of jet are deflected away from center</a:t>
            </a:r>
          </a:p>
          <a:p>
            <a:r>
              <a:rPr lang="en-US" dirty="0">
                <a:solidFill>
                  <a:srgbClr val="FFFF00"/>
                </a:solidFill>
              </a:rPr>
              <a:t>Soft hadrons from</a:t>
            </a:r>
            <a:r>
              <a:rPr lang="zh-CN" altLang="en-US" dirty="0">
                <a:solidFill>
                  <a:srgbClr val="FFFF00"/>
                </a:solidFill>
              </a:rPr>
              <a:t> </a:t>
            </a:r>
            <a:r>
              <a:rPr lang="en-US" altLang="zh-CN" dirty="0">
                <a:solidFill>
                  <a:srgbClr val="FFFF00"/>
                </a:solidFill>
              </a:rPr>
              <a:t>medium response </a:t>
            </a:r>
            <a:r>
              <a:rPr lang="en-US" dirty="0">
                <a:solidFill>
                  <a:srgbClr val="FFFF00"/>
                </a:solidFill>
              </a:rPr>
              <a:t>at large angle flow into center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685DA9-CF83-2179-EACD-E8EC61348349}"/>
              </a:ext>
            </a:extLst>
          </p:cNvPr>
          <p:cNvSpPr txBox="1"/>
          <p:nvPr/>
        </p:nvSpPr>
        <p:spPr>
          <a:xfrm>
            <a:off x="5106561" y="6131359"/>
            <a:ext cx="5603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FFB53D"/>
                </a:solidFill>
              </a:rPr>
              <a:t>Xiao, He, Pang, Zhang and XNW </a:t>
            </a:r>
            <a:r>
              <a:rPr lang="en-US" b="0" i="1" u="none" strike="noStrike" dirty="0">
                <a:solidFill>
                  <a:srgbClr val="FFB53D"/>
                </a:solidFill>
                <a:effectLst/>
                <a:latin typeface="-apple-system"/>
              </a:rPr>
              <a:t>PRC</a:t>
            </a:r>
            <a:r>
              <a:rPr lang="en-US" b="0" i="0" u="none" strike="noStrike" dirty="0">
                <a:solidFill>
                  <a:srgbClr val="FFB53D"/>
                </a:solidFill>
                <a:effectLst/>
                <a:latin typeface="-apple-system"/>
              </a:rPr>
              <a:t> 109 (2024) 5, 054906</a:t>
            </a:r>
          </a:p>
        </p:txBody>
      </p:sp>
    </p:spTree>
    <p:extLst>
      <p:ext uri="{BB962C8B-B14F-4D97-AF65-F5344CB8AC3E}">
        <p14:creationId xmlns:p14="http://schemas.microsoft.com/office/powerpoint/2010/main" val="1081577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449E2-7B85-7886-1035-21AC59CA9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Asymmetric jet shape at finite rapidity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48A06E-B1F6-4385-0E78-F9DFF6A90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67F460-85BE-02AF-75E7-542BAA0FF45A}"/>
              </a:ext>
            </a:extLst>
          </p:cNvPr>
          <p:cNvSpPr txBox="1"/>
          <p:nvPr/>
        </p:nvSpPr>
        <p:spPr>
          <a:xfrm>
            <a:off x="4865016" y="937510"/>
            <a:ext cx="5964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Jet and longitudinal-flow coupling </a:t>
            </a:r>
          </a:p>
        </p:txBody>
      </p:sp>
      <p:sp>
        <p:nvSpPr>
          <p:cNvPr id="8" name="Can 7">
            <a:extLst>
              <a:ext uri="{FF2B5EF4-FFF2-40B4-BE49-F238E27FC236}">
                <a16:creationId xmlns:a16="http://schemas.microsoft.com/office/drawing/2014/main" id="{DF808DE2-0E2B-1CB5-55DD-8EB80FE4AD6D}"/>
              </a:ext>
            </a:extLst>
          </p:cNvPr>
          <p:cNvSpPr/>
          <p:nvPr/>
        </p:nvSpPr>
        <p:spPr>
          <a:xfrm rot="5400000">
            <a:off x="1742622" y="2027347"/>
            <a:ext cx="1826515" cy="2803306"/>
          </a:xfrm>
          <a:prstGeom prst="can">
            <a:avLst/>
          </a:prstGeom>
          <a:gradFill flip="none" rotWithShape="1">
            <a:gsLst>
              <a:gs pos="0">
                <a:srgbClr val="FB7541"/>
              </a:gs>
              <a:gs pos="100000">
                <a:srgbClr val="FDD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F238503-EEA9-BEBE-EDC5-D5F8C2720C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4743"/>
          <a:stretch/>
        </p:blipFill>
        <p:spPr>
          <a:xfrm>
            <a:off x="4483316" y="1607258"/>
            <a:ext cx="3404889" cy="203753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7933F90-BE88-6817-57E7-1C5E0F83A9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1781"/>
          <a:stretch/>
        </p:blipFill>
        <p:spPr>
          <a:xfrm>
            <a:off x="4465713" y="3644795"/>
            <a:ext cx="3422492" cy="22882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0BA1BDC-9A16-03CA-4E56-96E1546171E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0559"/>
          <a:stretch/>
        </p:blipFill>
        <p:spPr>
          <a:xfrm>
            <a:off x="7917097" y="3586512"/>
            <a:ext cx="3404889" cy="234656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BFFFE39-38B6-FEEA-854F-3F65368BAA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4837"/>
          <a:stretch/>
        </p:blipFill>
        <p:spPr>
          <a:xfrm>
            <a:off x="7922072" y="1582482"/>
            <a:ext cx="3404889" cy="2005623"/>
          </a:xfrm>
          <a:prstGeom prst="rect">
            <a:avLst/>
          </a:prstGeom>
        </p:spPr>
      </p:pic>
      <p:pic>
        <p:nvPicPr>
          <p:cNvPr id="29" name="Picture 28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DCB7F909-9B54-16C0-0BCA-3E48CBAA7D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5473" y="3285438"/>
            <a:ext cx="2365635" cy="685029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72BBAFC-A503-0F37-2012-4D698C95B7F9}"/>
              </a:ext>
            </a:extLst>
          </p:cNvPr>
          <p:cNvCxnSpPr>
            <a:cxnSpLocks/>
          </p:cNvCxnSpPr>
          <p:nvPr/>
        </p:nvCxnSpPr>
        <p:spPr>
          <a:xfrm>
            <a:off x="9916753" y="6110603"/>
            <a:ext cx="140523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252EC08-3F81-C461-03F8-37548C52E54A}"/>
              </a:ext>
            </a:extLst>
          </p:cNvPr>
          <p:cNvCxnSpPr>
            <a:cxnSpLocks/>
          </p:cNvCxnSpPr>
          <p:nvPr/>
        </p:nvCxnSpPr>
        <p:spPr>
          <a:xfrm flipH="1">
            <a:off x="4465713" y="6110603"/>
            <a:ext cx="172004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2683620-0E08-551E-FF3F-44E4A18245CD}"/>
              </a:ext>
            </a:extLst>
          </p:cNvPr>
          <p:cNvSpPr txBox="1"/>
          <p:nvPr/>
        </p:nvSpPr>
        <p:spPr>
          <a:xfrm>
            <a:off x="8634188" y="6151021"/>
            <a:ext cx="2722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Along the longitudinal flow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18DDDB2-E6AB-4593-A742-3E927C7AC764}"/>
              </a:ext>
            </a:extLst>
          </p:cNvPr>
          <p:cNvSpPr txBox="1"/>
          <p:nvPr/>
        </p:nvSpPr>
        <p:spPr>
          <a:xfrm>
            <a:off x="4396735" y="6138159"/>
            <a:ext cx="2871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Against the longitudinal flow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8E0F48-01A2-981A-0A83-B2CD562397D5}"/>
              </a:ext>
            </a:extLst>
          </p:cNvPr>
          <p:cNvSpPr txBox="1"/>
          <p:nvPr/>
        </p:nvSpPr>
        <p:spPr>
          <a:xfrm>
            <a:off x="5673181" y="5169086"/>
            <a:ext cx="41229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1.0</a:t>
            </a:r>
            <a:endParaRPr lang="en-US" sz="14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2AF7078-0D0F-73D7-168C-E147983E2527}"/>
              </a:ext>
            </a:extLst>
          </p:cNvPr>
          <p:cNvSpPr txBox="1"/>
          <p:nvPr/>
        </p:nvSpPr>
        <p:spPr>
          <a:xfrm>
            <a:off x="9095673" y="5158809"/>
            <a:ext cx="41229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1.0</a:t>
            </a:r>
            <a:endParaRPr lang="en-US" sz="1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BC9CD9-4E90-8478-3412-78154273E374}"/>
              </a:ext>
            </a:extLst>
          </p:cNvPr>
          <p:cNvSpPr txBox="1"/>
          <p:nvPr/>
        </p:nvSpPr>
        <p:spPr>
          <a:xfrm>
            <a:off x="587509" y="5107531"/>
            <a:ext cx="3714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FFB53D"/>
                </a:solidFill>
              </a:rPr>
              <a:t>Xiao, Zhang and XNW to be published</a:t>
            </a:r>
            <a:endParaRPr lang="en-US" b="0" i="0" u="none" strike="noStrike" dirty="0">
              <a:solidFill>
                <a:srgbClr val="FFB53D"/>
              </a:solidFill>
              <a:effectLst/>
              <a:latin typeface="-apple-syste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4FBE8B-B00C-A9FA-A26A-D1D3B630F8A7}"/>
              </a:ext>
            </a:extLst>
          </p:cNvPr>
          <p:cNvSpPr/>
          <p:nvPr/>
        </p:nvSpPr>
        <p:spPr>
          <a:xfrm>
            <a:off x="2332551" y="2536202"/>
            <a:ext cx="609600" cy="1785596"/>
          </a:xfrm>
          <a:prstGeom prst="ellipse">
            <a:avLst/>
          </a:prstGeom>
          <a:gradFill flip="none" rotWithShape="1">
            <a:gsLst>
              <a:gs pos="0">
                <a:srgbClr val="FB7541">
                  <a:alpha val="21772"/>
                </a:srgbClr>
              </a:gs>
              <a:gs pos="100000">
                <a:srgbClr val="FFD30F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FB754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617F3CC-B3F3-6A85-8252-7CE04A2F11B8}"/>
              </a:ext>
            </a:extLst>
          </p:cNvPr>
          <p:cNvGrpSpPr/>
          <p:nvPr/>
        </p:nvGrpSpPr>
        <p:grpSpPr>
          <a:xfrm rot="12267159" flipV="1">
            <a:off x="559994" y="2043487"/>
            <a:ext cx="2235706" cy="1192044"/>
            <a:chOff x="7462577" y="2935399"/>
            <a:chExt cx="2734952" cy="1437148"/>
          </a:xfrm>
        </p:grpSpPr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1DEC2386-5BFC-4968-EE8C-67910E20BC35}"/>
                </a:ext>
              </a:extLst>
            </p:cNvPr>
            <p:cNvSpPr/>
            <p:nvPr/>
          </p:nvSpPr>
          <p:spPr>
            <a:xfrm rot="16200000">
              <a:off x="7849934" y="2548044"/>
              <a:ext cx="1437146" cy="2211859"/>
            </a:xfrm>
            <a:prstGeom prst="triangl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2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76052B0-FB06-4055-66D0-A2E5F831D45A}"/>
                </a:ext>
              </a:extLst>
            </p:cNvPr>
            <p:cNvSpPr/>
            <p:nvPr/>
          </p:nvSpPr>
          <p:spPr>
            <a:xfrm>
              <a:off x="9371698" y="2935399"/>
              <a:ext cx="821721" cy="1437147"/>
            </a:xfrm>
            <a:prstGeom prst="ellips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3363B25-EB2A-7F5E-41C7-56494EF8CD0F}"/>
                </a:ext>
              </a:extLst>
            </p:cNvPr>
            <p:cNvCxnSpPr>
              <a:endCxn id="11" idx="0"/>
            </p:cNvCxnSpPr>
            <p:nvPr/>
          </p:nvCxnSpPr>
          <p:spPr>
            <a:xfrm flipV="1">
              <a:off x="9782558" y="2935399"/>
              <a:ext cx="1" cy="71857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8D91D88-B87F-7031-7F70-4F2896753F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82558" y="3421077"/>
              <a:ext cx="237379" cy="23289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B7FFE1E-BA04-90B8-8F0F-7B55129F97B6}"/>
                </a:ext>
              </a:extLst>
            </p:cNvPr>
            <p:cNvSpPr txBox="1"/>
            <p:nvPr/>
          </p:nvSpPr>
          <p:spPr>
            <a:xfrm rot="2964679">
              <a:off x="9846519" y="3453283"/>
              <a:ext cx="243672" cy="4013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A31C26B-F2FE-F605-F338-487D9D063784}"/>
                </a:ext>
              </a:extLst>
            </p:cNvPr>
            <p:cNvSpPr txBox="1"/>
            <p:nvPr/>
          </p:nvSpPr>
          <p:spPr>
            <a:xfrm rot="2787978">
              <a:off x="9861075" y="3041346"/>
              <a:ext cx="312065" cy="360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Symbol" pitchFamily="2" charset="2"/>
                </a:rPr>
                <a:t>f</a:t>
              </a:r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F209B9CB-AD80-B6BF-6E7D-DAB361738809}"/>
                </a:ext>
              </a:extLst>
            </p:cNvPr>
            <p:cNvSpPr/>
            <p:nvPr/>
          </p:nvSpPr>
          <p:spPr>
            <a:xfrm>
              <a:off x="9677036" y="3440270"/>
              <a:ext cx="234778" cy="174621"/>
            </a:xfrm>
            <a:prstGeom prst="arc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365C3DA-2018-90AB-5088-349CE916E177}"/>
              </a:ext>
            </a:extLst>
          </p:cNvPr>
          <p:cNvCxnSpPr/>
          <p:nvPr/>
        </p:nvCxnSpPr>
        <p:spPr>
          <a:xfrm flipH="1">
            <a:off x="886289" y="4719918"/>
            <a:ext cx="183001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A9A4E39-D18B-D0FB-A2B5-979086F165AF}"/>
              </a:ext>
            </a:extLst>
          </p:cNvPr>
          <p:cNvSpPr txBox="1"/>
          <p:nvPr/>
        </p:nvSpPr>
        <p:spPr>
          <a:xfrm>
            <a:off x="721800" y="4163253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  <a:latin typeface="Symbol" pitchFamily="2" charset="2"/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18112126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448D216F-E77B-21ED-E6F7-CF938D12F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137" y="1260450"/>
            <a:ext cx="6770098" cy="50114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B30859-A0AC-3841-A111-4B2CF74F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Deep learning assisted jet tomography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5FC33A-8349-DA41-BEF9-D60FB8D8E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4416" y="6492877"/>
            <a:ext cx="410369" cy="471924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98F55E-14BC-4841-BEA2-914416C5DB34}"/>
              </a:ext>
            </a:extLst>
          </p:cNvPr>
          <p:cNvSpPr txBox="1"/>
          <p:nvPr/>
        </p:nvSpPr>
        <p:spPr>
          <a:xfrm>
            <a:off x="349386" y="5193303"/>
            <a:ext cx="2858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>
                <a:solidFill>
                  <a:srgbClr val="FFC000"/>
                </a:solidFill>
                <a:latin typeface="-apple-system"/>
              </a:rPr>
              <a:t>Eur.Phys.J.C</a:t>
            </a:r>
            <a:r>
              <a:rPr lang="en-US" dirty="0">
                <a:solidFill>
                  <a:srgbClr val="FFC000"/>
                </a:solidFill>
                <a:latin typeface="-apple-system"/>
              </a:rPr>
              <a:t> 83 (2023) 7, 652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DE2E1B-5ECE-C549-A256-8BD8E61A8538}"/>
              </a:ext>
            </a:extLst>
          </p:cNvPr>
          <p:cNvCxnSpPr>
            <a:cxnSpLocks/>
          </p:cNvCxnSpPr>
          <p:nvPr/>
        </p:nvCxnSpPr>
        <p:spPr>
          <a:xfrm flipV="1">
            <a:off x="4784734" y="1376989"/>
            <a:ext cx="0" cy="4683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96B720D-6F18-904A-A79A-13BF5A29E8E2}"/>
              </a:ext>
            </a:extLst>
          </p:cNvPr>
          <p:cNvCxnSpPr>
            <a:cxnSpLocks/>
          </p:cNvCxnSpPr>
          <p:nvPr/>
        </p:nvCxnSpPr>
        <p:spPr>
          <a:xfrm flipV="1">
            <a:off x="6414569" y="1409966"/>
            <a:ext cx="0" cy="8326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6CCB7A2-1A38-7645-8EFF-E47A6FB4104E}"/>
              </a:ext>
            </a:extLst>
          </p:cNvPr>
          <p:cNvCxnSpPr>
            <a:cxnSpLocks/>
          </p:cNvCxnSpPr>
          <p:nvPr/>
        </p:nvCxnSpPr>
        <p:spPr>
          <a:xfrm flipV="1">
            <a:off x="7905105" y="1357926"/>
            <a:ext cx="0" cy="4683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61A1D0-09E2-6F42-B843-6CF4FD7A8EB3}"/>
              </a:ext>
            </a:extLst>
          </p:cNvPr>
          <p:cNvCxnSpPr>
            <a:cxnSpLocks/>
          </p:cNvCxnSpPr>
          <p:nvPr/>
        </p:nvCxnSpPr>
        <p:spPr>
          <a:xfrm flipV="1">
            <a:off x="9530880" y="1311772"/>
            <a:ext cx="0" cy="7880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1980740-C9D1-E84E-B015-F152C9804634}"/>
              </a:ext>
            </a:extLst>
          </p:cNvPr>
          <p:cNvSpPr txBox="1"/>
          <p:nvPr/>
        </p:nvSpPr>
        <p:spPr>
          <a:xfrm>
            <a:off x="10634687" y="1503114"/>
            <a:ext cx="1329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DL network selection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646108-93CB-1443-A833-5D094E3AB226}"/>
              </a:ext>
            </a:extLst>
          </p:cNvPr>
          <p:cNvSpPr txBox="1"/>
          <p:nvPr/>
        </p:nvSpPr>
        <p:spPr>
          <a:xfrm>
            <a:off x="10564416" y="3408934"/>
            <a:ext cx="1329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Actual distribution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A42B88-D1C8-6C44-9B0B-2569A10202D3}"/>
              </a:ext>
            </a:extLst>
          </p:cNvPr>
          <p:cNvSpPr txBox="1"/>
          <p:nvPr/>
        </p:nvSpPr>
        <p:spPr>
          <a:xfrm>
            <a:off x="10564416" y="5085582"/>
            <a:ext cx="158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1600" dirty="0">
                <a:solidFill>
                  <a:schemeClr val="bg1"/>
                </a:solidFill>
              </a:rPr>
              <a:t>-soft hadron correlation</a:t>
            </a:r>
          </a:p>
        </p:txBody>
      </p:sp>
      <p:pic>
        <p:nvPicPr>
          <p:cNvPr id="10" name="Picture 9" descr="Diagram, schematic&#10;&#10;Description automatically generated">
            <a:extLst>
              <a:ext uri="{FF2B5EF4-FFF2-40B4-BE49-F238E27FC236}">
                <a16:creationId xmlns:a16="http://schemas.microsoft.com/office/drawing/2014/main" id="{A14A6A12-2F69-C1A0-5D87-F36316C76F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139" y="1770919"/>
            <a:ext cx="3143610" cy="33161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9FC5AC-C790-1D1C-4DAD-44D6E9BAA4FD}"/>
              </a:ext>
            </a:extLst>
          </p:cNvPr>
          <p:cNvSpPr txBox="1"/>
          <p:nvPr/>
        </p:nvSpPr>
        <p:spPr>
          <a:xfrm>
            <a:off x="219370" y="1298107"/>
            <a:ext cx="32091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FFFF"/>
                </a:solidFill>
              </a:rPr>
              <a:t>PCN (point cloud network)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40C9C7-F7FA-A01C-C149-F71822A5E21C}"/>
              </a:ext>
            </a:extLst>
          </p:cNvPr>
          <p:cNvSpPr txBox="1"/>
          <p:nvPr/>
        </p:nvSpPr>
        <p:spPr>
          <a:xfrm>
            <a:off x="277611" y="5725350"/>
            <a:ext cx="3092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C000"/>
                </a:solidFill>
              </a:rPr>
              <a:t>Yang, He</a:t>
            </a:r>
            <a:r>
              <a:rPr lang="zh-CN" altLang="en-US" sz="1400" dirty="0">
                <a:solidFill>
                  <a:srgbClr val="FFC000"/>
                </a:solidFill>
              </a:rPr>
              <a:t>，</a:t>
            </a:r>
            <a:r>
              <a:rPr lang="en-US" altLang="zh-CN" sz="1400" dirty="0">
                <a:solidFill>
                  <a:srgbClr val="FFC000"/>
                </a:solidFill>
              </a:rPr>
              <a:t>Chen</a:t>
            </a:r>
            <a:r>
              <a:rPr lang="zh-CN" altLang="en-US" sz="1400" dirty="0">
                <a:solidFill>
                  <a:srgbClr val="FFC000"/>
                </a:solidFill>
              </a:rPr>
              <a:t>，</a:t>
            </a:r>
            <a:r>
              <a:rPr lang="en-US" altLang="zh-CN" sz="1400" dirty="0" err="1">
                <a:solidFill>
                  <a:srgbClr val="FFC000"/>
                </a:solidFill>
              </a:rPr>
              <a:t>Ke</a:t>
            </a:r>
            <a:r>
              <a:rPr lang="zh-CN" altLang="en-US" sz="1400" dirty="0">
                <a:solidFill>
                  <a:srgbClr val="FFC000"/>
                </a:solidFill>
              </a:rPr>
              <a:t>，</a:t>
            </a:r>
            <a:r>
              <a:rPr lang="en-US" altLang="zh-CN" sz="1400" dirty="0">
                <a:solidFill>
                  <a:srgbClr val="FFC000"/>
                </a:solidFill>
              </a:rPr>
              <a:t>Pang</a:t>
            </a:r>
            <a:r>
              <a:rPr lang="zh-CN" altLang="en-US" sz="1400" dirty="0">
                <a:solidFill>
                  <a:srgbClr val="FFC000"/>
                </a:solidFill>
              </a:rPr>
              <a:t> </a:t>
            </a:r>
            <a:r>
              <a:rPr lang="en-US" altLang="zh-CN" sz="1400" dirty="0">
                <a:solidFill>
                  <a:srgbClr val="FFC000"/>
                </a:solidFill>
              </a:rPr>
              <a:t>&amp;</a:t>
            </a:r>
            <a:r>
              <a:rPr lang="zh-CN" altLang="en-US" sz="1400" dirty="0">
                <a:solidFill>
                  <a:srgbClr val="FFC000"/>
                </a:solidFill>
              </a:rPr>
              <a:t> </a:t>
            </a:r>
            <a:r>
              <a:rPr lang="en-US" altLang="zh-CN" sz="1400" dirty="0">
                <a:solidFill>
                  <a:srgbClr val="FFC000"/>
                </a:solidFill>
              </a:rPr>
              <a:t>XNW</a:t>
            </a:r>
            <a:endParaRPr lang="en-US" sz="1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65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Jet energy loss and medium response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655750" y="6394698"/>
            <a:ext cx="410369" cy="471924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501395" y="5344175"/>
            <a:ext cx="48569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D30F"/>
                </a:solidFill>
              </a:rPr>
              <a:t>Where does the lost energy loss go?</a:t>
            </a:r>
          </a:p>
          <a:p>
            <a:r>
              <a:rPr lang="en-US" sz="2400" dirty="0">
                <a:solidFill>
                  <a:srgbClr val="FFD30F"/>
                </a:solidFill>
              </a:rPr>
              <a:t>How is the lost energy redistributed?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953" y="2115404"/>
            <a:ext cx="7590094" cy="28154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33D7D5-E14F-AFC3-0BA3-A880B31C260E}"/>
              </a:ext>
            </a:extLst>
          </p:cNvPr>
          <p:cNvSpPr txBox="1"/>
          <p:nvPr/>
        </p:nvSpPr>
        <p:spPr>
          <a:xfrm>
            <a:off x="3410435" y="1385544"/>
            <a:ext cx="5806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Jet quenching in the open (since 2001)</a:t>
            </a:r>
          </a:p>
        </p:txBody>
      </p:sp>
    </p:spTree>
    <p:extLst>
      <p:ext uri="{BB962C8B-B14F-4D97-AF65-F5344CB8AC3E}">
        <p14:creationId xmlns:p14="http://schemas.microsoft.com/office/powerpoint/2010/main" val="3923519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96996-49AF-E241-BE61-20CD2B931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5B2D2-3271-0849-8D8C-DBDECCA98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0760" y="1122028"/>
            <a:ext cx="9746353" cy="461394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Medium response leads to</a:t>
            </a:r>
          </a:p>
          <a:p>
            <a:pPr lvl="1"/>
            <a:r>
              <a:rPr lang="en-US" dirty="0"/>
              <a:t>enhancement of soft hadrons in jet direction</a:t>
            </a:r>
          </a:p>
          <a:p>
            <a:pPr lvl="1"/>
            <a:r>
              <a:rPr lang="en-US" dirty="0"/>
              <a:t>depletion of soft hadron on the away side</a:t>
            </a:r>
          </a:p>
          <a:p>
            <a:r>
              <a:rPr lang="en-US" dirty="0"/>
              <a:t>Unique 3D structure of diffusion wake</a:t>
            </a:r>
          </a:p>
          <a:p>
            <a:r>
              <a:rPr lang="en-US" dirty="0"/>
              <a:t>Use 2D jet tomography to reveal the angular structure of Mach-cone excitation</a:t>
            </a:r>
          </a:p>
          <a:p>
            <a:r>
              <a:rPr lang="en-US" dirty="0"/>
              <a:t>Rapidity asymmetry as a robust signal of diffusion wake</a:t>
            </a:r>
          </a:p>
          <a:p>
            <a:r>
              <a:rPr lang="en-US" dirty="0"/>
              <a:t>Future studies: ML improved 2D tomography and constraint on </a:t>
            </a:r>
            <a:r>
              <a:rPr lang="en-US" dirty="0" err="1"/>
              <a:t>EoS</a:t>
            </a:r>
            <a:r>
              <a:rPr lang="en-US" dirty="0"/>
              <a:t>, transport coefficients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39518-FA09-EC4E-8667-1492C61C5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687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91262-1A50-8B20-3498-8CF951541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B85904-F3CB-5772-318F-3670E25CE3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C68271-C7D4-B20C-7D88-055E71A23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2437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75D48-1B1F-8541-BD7A-595ADF0EE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7633A-76C5-BF44-955F-861714291A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C8E25C-13AB-E443-B81C-F202C2170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76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6B7F1-8F0D-333D-5909-94C8C8C0A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F2883-C0CB-3C9D-607C-2EC314540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98A21-5B09-A4BF-810E-A5D502A54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1963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BF97B-7E14-B647-9FEA-0B6B3519E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Transverse gradient tomography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FE156-DA16-FF46-B9D0-D88034B3E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A4F9E47F-BDE0-5F4B-B653-A98DE6B14A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290" y="1194818"/>
            <a:ext cx="3807146" cy="761428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00070AF8-B094-6243-9574-20703879DAF1}"/>
              </a:ext>
            </a:extLst>
          </p:cNvPr>
          <p:cNvSpPr txBox="1"/>
          <p:nvPr/>
        </p:nvSpPr>
        <p:spPr>
          <a:xfrm>
            <a:off x="2244680" y="1643402"/>
            <a:ext cx="1372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</a:t>
            </a:r>
            <a:r>
              <a:rPr lang="en-US" dirty="0" err="1">
                <a:solidFill>
                  <a:schemeClr val="bg1"/>
                </a:solidFill>
              </a:rPr>
              <a:t>p</a:t>
            </a:r>
            <a:r>
              <a:rPr lang="en-US" baseline="-25000" dirty="0" err="1">
                <a:solidFill>
                  <a:schemeClr val="bg1"/>
                </a:solidFill>
              </a:rPr>
              <a:t>T</a:t>
            </a:r>
            <a:r>
              <a:rPr lang="en-US" dirty="0">
                <a:solidFill>
                  <a:schemeClr val="bg1"/>
                </a:solidFill>
              </a:rPr>
              <a:t>&gt;3 GeV/c)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77BFE27-FB47-ED43-BF38-6D11C6400A0A}"/>
              </a:ext>
            </a:extLst>
          </p:cNvPr>
          <p:cNvSpPr/>
          <p:nvPr/>
        </p:nvSpPr>
        <p:spPr>
          <a:xfrm>
            <a:off x="6380047" y="4973757"/>
            <a:ext cx="4340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He, Pang &amp; XNW, </a:t>
            </a:r>
            <a:r>
              <a:rPr lang="en-US" i="1" dirty="0">
                <a:solidFill>
                  <a:srgbClr val="FFC000"/>
                </a:solidFill>
              </a:rPr>
              <a:t>PRL </a:t>
            </a:r>
            <a:r>
              <a:rPr lang="en-US" dirty="0">
                <a:solidFill>
                  <a:srgbClr val="FFC000"/>
                </a:solidFill>
              </a:rPr>
              <a:t>125 (2020) 12, 122301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522793D-883C-D34C-BF23-3F221023EDE7}"/>
              </a:ext>
            </a:extLst>
          </p:cNvPr>
          <p:cNvSpPr txBox="1"/>
          <p:nvPr/>
        </p:nvSpPr>
        <p:spPr>
          <a:xfrm>
            <a:off x="2110289" y="5512908"/>
            <a:ext cx="853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Jet energy loss  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 propagation length  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initial jet position in x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: Longitudinal tomography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02332CF-12E2-F54D-BBB9-11FB32E1FA75}"/>
              </a:ext>
            </a:extLst>
          </p:cNvPr>
          <p:cNvGrpSpPr/>
          <p:nvPr/>
        </p:nvGrpSpPr>
        <p:grpSpPr>
          <a:xfrm>
            <a:off x="6880003" y="2012734"/>
            <a:ext cx="4009749" cy="2671363"/>
            <a:chOff x="4985887" y="774482"/>
            <a:chExt cx="4009749" cy="2671363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4305A67-D1F3-914E-9BCA-7976415BB433}"/>
                </a:ext>
              </a:extLst>
            </p:cNvPr>
            <p:cNvSpPr/>
            <p:nvPr/>
          </p:nvSpPr>
          <p:spPr>
            <a:xfrm>
              <a:off x="5823285" y="1319271"/>
              <a:ext cx="1584337" cy="212657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8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2A9E19F0-33CF-6246-8674-72A9F825C78F}"/>
                </a:ext>
              </a:extLst>
            </p:cNvPr>
            <p:cNvCxnSpPr/>
            <p:nvPr/>
          </p:nvCxnSpPr>
          <p:spPr>
            <a:xfrm flipV="1">
              <a:off x="6583680" y="1183907"/>
              <a:ext cx="0" cy="128016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040255F9-5102-4443-941D-9C7227088390}"/>
                </a:ext>
              </a:extLst>
            </p:cNvPr>
            <p:cNvCxnSpPr>
              <a:cxnSpLocks/>
            </p:cNvCxnSpPr>
            <p:nvPr/>
          </p:nvCxnSpPr>
          <p:spPr>
            <a:xfrm>
              <a:off x="6572451" y="2452837"/>
              <a:ext cx="1243263" cy="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29E07DC-AE37-874F-9326-6784E8719D4E}"/>
                </a:ext>
              </a:extLst>
            </p:cNvPr>
            <p:cNvSpPr txBox="1"/>
            <p:nvPr/>
          </p:nvSpPr>
          <p:spPr>
            <a:xfrm>
              <a:off x="6583680" y="1010653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y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870A781-2832-DA43-BBB1-E5030EC14EF2}"/>
                </a:ext>
              </a:extLst>
            </p:cNvPr>
            <p:cNvSpPr txBox="1"/>
            <p:nvPr/>
          </p:nvSpPr>
          <p:spPr>
            <a:xfrm>
              <a:off x="7794859" y="2279584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x</a:t>
              </a:r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F7DF41E9-FCB9-2B44-9805-97036CD877D3}"/>
                </a:ext>
              </a:extLst>
            </p:cNvPr>
            <p:cNvSpPr/>
            <p:nvPr/>
          </p:nvSpPr>
          <p:spPr>
            <a:xfrm rot="21091727">
              <a:off x="6237170" y="1780674"/>
              <a:ext cx="1135781" cy="288758"/>
            </a:xfrm>
            <a:custGeom>
              <a:avLst/>
              <a:gdLst>
                <a:gd name="connsiteX0" fmla="*/ 0 w 991402"/>
                <a:gd name="connsiteY0" fmla="*/ 182935 h 192561"/>
                <a:gd name="connsiteX1" fmla="*/ 67377 w 991402"/>
                <a:gd name="connsiteY1" fmla="*/ 192561 h 192561"/>
                <a:gd name="connsiteX2" fmla="*/ 413886 w 991402"/>
                <a:gd name="connsiteY2" fmla="*/ 182935 h 192561"/>
                <a:gd name="connsiteX3" fmla="*/ 481263 w 991402"/>
                <a:gd name="connsiteY3" fmla="*/ 173310 h 192561"/>
                <a:gd name="connsiteX4" fmla="*/ 558265 w 991402"/>
                <a:gd name="connsiteY4" fmla="*/ 163685 h 192561"/>
                <a:gd name="connsiteX5" fmla="*/ 625642 w 991402"/>
                <a:gd name="connsiteY5" fmla="*/ 154060 h 192561"/>
                <a:gd name="connsiteX6" fmla="*/ 693019 w 991402"/>
                <a:gd name="connsiteY6" fmla="*/ 134809 h 192561"/>
                <a:gd name="connsiteX7" fmla="*/ 731520 w 991402"/>
                <a:gd name="connsiteY7" fmla="*/ 125184 h 192561"/>
                <a:gd name="connsiteX8" fmla="*/ 789271 w 991402"/>
                <a:gd name="connsiteY8" fmla="*/ 105933 h 192561"/>
                <a:gd name="connsiteX9" fmla="*/ 818147 w 991402"/>
                <a:gd name="connsiteY9" fmla="*/ 96308 h 192561"/>
                <a:gd name="connsiteX10" fmla="*/ 904775 w 991402"/>
                <a:gd name="connsiteY10" fmla="*/ 57807 h 192561"/>
                <a:gd name="connsiteX11" fmla="*/ 933650 w 991402"/>
                <a:gd name="connsiteY11" fmla="*/ 48182 h 192561"/>
                <a:gd name="connsiteX12" fmla="*/ 962526 w 991402"/>
                <a:gd name="connsiteY12" fmla="*/ 28931 h 192561"/>
                <a:gd name="connsiteX13" fmla="*/ 991402 w 991402"/>
                <a:gd name="connsiteY13" fmla="*/ 55 h 19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91402" h="192561">
                  <a:moveTo>
                    <a:pt x="0" y="182935"/>
                  </a:moveTo>
                  <a:cubicBezTo>
                    <a:pt x="22459" y="186144"/>
                    <a:pt x="44690" y="192561"/>
                    <a:pt x="67377" y="192561"/>
                  </a:cubicBezTo>
                  <a:cubicBezTo>
                    <a:pt x="182925" y="192561"/>
                    <a:pt x="298463" y="188304"/>
                    <a:pt x="413886" y="182935"/>
                  </a:cubicBezTo>
                  <a:cubicBezTo>
                    <a:pt x="436549" y="181881"/>
                    <a:pt x="458775" y="176308"/>
                    <a:pt x="481263" y="173310"/>
                  </a:cubicBezTo>
                  <a:lnTo>
                    <a:pt x="558265" y="163685"/>
                  </a:lnTo>
                  <a:cubicBezTo>
                    <a:pt x="580753" y="160687"/>
                    <a:pt x="603321" y="158118"/>
                    <a:pt x="625642" y="154060"/>
                  </a:cubicBezTo>
                  <a:cubicBezTo>
                    <a:pt x="667007" y="146539"/>
                    <a:pt x="656946" y="145115"/>
                    <a:pt x="693019" y="134809"/>
                  </a:cubicBezTo>
                  <a:cubicBezTo>
                    <a:pt x="705739" y="131175"/>
                    <a:pt x="718849" y="128985"/>
                    <a:pt x="731520" y="125184"/>
                  </a:cubicBezTo>
                  <a:cubicBezTo>
                    <a:pt x="750956" y="119353"/>
                    <a:pt x="770021" y="112350"/>
                    <a:pt x="789271" y="105933"/>
                  </a:cubicBezTo>
                  <a:lnTo>
                    <a:pt x="818147" y="96308"/>
                  </a:lnTo>
                  <a:cubicBezTo>
                    <a:pt x="863907" y="65801"/>
                    <a:pt x="836048" y="80716"/>
                    <a:pt x="904775" y="57807"/>
                  </a:cubicBezTo>
                  <a:lnTo>
                    <a:pt x="933650" y="48182"/>
                  </a:lnTo>
                  <a:cubicBezTo>
                    <a:pt x="943275" y="41765"/>
                    <a:pt x="954346" y="37111"/>
                    <a:pt x="962526" y="28931"/>
                  </a:cubicBezTo>
                  <a:cubicBezTo>
                    <a:pt x="994071" y="-2614"/>
                    <a:pt x="967293" y="55"/>
                    <a:pt x="991402" y="55"/>
                  </a:cubicBezTo>
                </a:path>
              </a:pathLst>
            </a:custGeom>
            <a:noFill/>
            <a:ln>
              <a:solidFill>
                <a:schemeClr val="bg1"/>
              </a:solidFill>
              <a:headEnd type="none" w="lg" len="lg"/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8FE3020-1E34-0C43-B23D-125BF61F4EE5}"/>
                </a:ext>
              </a:extLst>
            </p:cNvPr>
            <p:cNvSpPr txBox="1"/>
            <p:nvPr/>
          </p:nvSpPr>
          <p:spPr>
            <a:xfrm>
              <a:off x="7302993" y="774482"/>
              <a:ext cx="169264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drift due</a:t>
              </a:r>
            </a:p>
            <a:p>
              <a:r>
                <a:rPr lang="en-US" dirty="0">
                  <a:solidFill>
                    <a:schemeClr val="bg1"/>
                  </a:solidFill>
                </a:rPr>
                <a:t>to transverse </a:t>
              </a:r>
            </a:p>
            <a:p>
              <a:r>
                <a:rPr lang="en-US" dirty="0">
                  <a:solidFill>
                    <a:schemeClr val="bg1"/>
                  </a:solidFill>
                </a:rPr>
                <a:t>gradient along y</a:t>
              </a:r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B688E2F1-031F-3B46-88AF-28CEB0891ACE}"/>
                </a:ext>
              </a:extLst>
            </p:cNvPr>
            <p:cNvSpPr/>
            <p:nvPr/>
          </p:nvSpPr>
          <p:spPr>
            <a:xfrm rot="21302170">
              <a:off x="5188017" y="2098308"/>
              <a:ext cx="1049154" cy="173255"/>
            </a:xfrm>
            <a:custGeom>
              <a:avLst/>
              <a:gdLst>
                <a:gd name="connsiteX0" fmla="*/ 0 w 1049154"/>
                <a:gd name="connsiteY0" fmla="*/ 105878 h 173255"/>
                <a:gd name="connsiteX1" fmla="*/ 38501 w 1049154"/>
                <a:gd name="connsiteY1" fmla="*/ 38501 h 173255"/>
                <a:gd name="connsiteX2" fmla="*/ 57751 w 1049154"/>
                <a:gd name="connsiteY2" fmla="*/ 9625 h 173255"/>
                <a:gd name="connsiteX3" fmla="*/ 86627 w 1049154"/>
                <a:gd name="connsiteY3" fmla="*/ 0 h 173255"/>
                <a:gd name="connsiteX4" fmla="*/ 154004 w 1049154"/>
                <a:gd name="connsiteY4" fmla="*/ 19250 h 173255"/>
                <a:gd name="connsiteX5" fmla="*/ 182880 w 1049154"/>
                <a:gd name="connsiteY5" fmla="*/ 38501 h 173255"/>
                <a:gd name="connsiteX6" fmla="*/ 221381 w 1049154"/>
                <a:gd name="connsiteY6" fmla="*/ 96253 h 173255"/>
                <a:gd name="connsiteX7" fmla="*/ 240631 w 1049154"/>
                <a:gd name="connsiteY7" fmla="*/ 125128 h 173255"/>
                <a:gd name="connsiteX8" fmla="*/ 269507 w 1049154"/>
                <a:gd name="connsiteY8" fmla="*/ 134754 h 173255"/>
                <a:gd name="connsiteX9" fmla="*/ 336884 w 1049154"/>
                <a:gd name="connsiteY9" fmla="*/ 115503 h 173255"/>
                <a:gd name="connsiteX10" fmla="*/ 365760 w 1049154"/>
                <a:gd name="connsiteY10" fmla="*/ 86627 h 173255"/>
                <a:gd name="connsiteX11" fmla="*/ 394636 w 1049154"/>
                <a:gd name="connsiteY11" fmla="*/ 28876 h 173255"/>
                <a:gd name="connsiteX12" fmla="*/ 423511 w 1049154"/>
                <a:gd name="connsiteY12" fmla="*/ 19250 h 173255"/>
                <a:gd name="connsiteX13" fmla="*/ 471638 w 1049154"/>
                <a:gd name="connsiteY13" fmla="*/ 28876 h 173255"/>
                <a:gd name="connsiteX14" fmla="*/ 529389 w 1049154"/>
                <a:gd name="connsiteY14" fmla="*/ 48126 h 173255"/>
                <a:gd name="connsiteX15" fmla="*/ 567890 w 1049154"/>
                <a:gd name="connsiteY15" fmla="*/ 134754 h 173255"/>
                <a:gd name="connsiteX16" fmla="*/ 596766 w 1049154"/>
                <a:gd name="connsiteY16" fmla="*/ 144379 h 173255"/>
                <a:gd name="connsiteX17" fmla="*/ 644892 w 1049154"/>
                <a:gd name="connsiteY17" fmla="*/ 134754 h 173255"/>
                <a:gd name="connsiteX18" fmla="*/ 664143 w 1049154"/>
                <a:gd name="connsiteY18" fmla="*/ 105878 h 173255"/>
                <a:gd name="connsiteX19" fmla="*/ 693019 w 1049154"/>
                <a:gd name="connsiteY19" fmla="*/ 86627 h 173255"/>
                <a:gd name="connsiteX20" fmla="*/ 712269 w 1049154"/>
                <a:gd name="connsiteY20" fmla="*/ 57752 h 173255"/>
                <a:gd name="connsiteX21" fmla="*/ 770021 w 1049154"/>
                <a:gd name="connsiteY21" fmla="*/ 38501 h 173255"/>
                <a:gd name="connsiteX22" fmla="*/ 808522 w 1049154"/>
                <a:gd name="connsiteY22" fmla="*/ 48126 h 173255"/>
                <a:gd name="connsiteX23" fmla="*/ 827772 w 1049154"/>
                <a:gd name="connsiteY23" fmla="*/ 77002 h 173255"/>
                <a:gd name="connsiteX24" fmla="*/ 866274 w 1049154"/>
                <a:gd name="connsiteY24" fmla="*/ 163629 h 173255"/>
                <a:gd name="connsiteX25" fmla="*/ 895149 w 1049154"/>
                <a:gd name="connsiteY25" fmla="*/ 173255 h 173255"/>
                <a:gd name="connsiteX26" fmla="*/ 952901 w 1049154"/>
                <a:gd name="connsiteY26" fmla="*/ 163629 h 173255"/>
                <a:gd name="connsiteX27" fmla="*/ 991402 w 1049154"/>
                <a:gd name="connsiteY27" fmla="*/ 105878 h 173255"/>
                <a:gd name="connsiteX28" fmla="*/ 1049154 w 1049154"/>
                <a:gd name="connsiteY28" fmla="*/ 77002 h 17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49154" h="173255">
                  <a:moveTo>
                    <a:pt x="0" y="105878"/>
                  </a:moveTo>
                  <a:cubicBezTo>
                    <a:pt x="12834" y="83419"/>
                    <a:pt x="25193" y="60682"/>
                    <a:pt x="38501" y="38501"/>
                  </a:cubicBezTo>
                  <a:cubicBezTo>
                    <a:pt x="44453" y="28581"/>
                    <a:pt x="48718" y="16852"/>
                    <a:pt x="57751" y="9625"/>
                  </a:cubicBezTo>
                  <a:cubicBezTo>
                    <a:pt x="65674" y="3287"/>
                    <a:pt x="77002" y="3208"/>
                    <a:pt x="86627" y="0"/>
                  </a:cubicBezTo>
                  <a:cubicBezTo>
                    <a:pt x="98961" y="3083"/>
                    <a:pt x="140197" y="12346"/>
                    <a:pt x="154004" y="19250"/>
                  </a:cubicBezTo>
                  <a:cubicBezTo>
                    <a:pt x="164351" y="24423"/>
                    <a:pt x="173255" y="32084"/>
                    <a:pt x="182880" y="38501"/>
                  </a:cubicBezTo>
                  <a:lnTo>
                    <a:pt x="221381" y="96253"/>
                  </a:lnTo>
                  <a:cubicBezTo>
                    <a:pt x="227798" y="105878"/>
                    <a:pt x="229657" y="121470"/>
                    <a:pt x="240631" y="125128"/>
                  </a:cubicBezTo>
                  <a:lnTo>
                    <a:pt x="269507" y="134754"/>
                  </a:lnTo>
                  <a:cubicBezTo>
                    <a:pt x="274637" y="133471"/>
                    <a:pt x="328601" y="121025"/>
                    <a:pt x="336884" y="115503"/>
                  </a:cubicBezTo>
                  <a:cubicBezTo>
                    <a:pt x="348210" y="107952"/>
                    <a:pt x="356135" y="96252"/>
                    <a:pt x="365760" y="86627"/>
                  </a:cubicBezTo>
                  <a:cubicBezTo>
                    <a:pt x="372101" y="67604"/>
                    <a:pt x="377673" y="42447"/>
                    <a:pt x="394636" y="28876"/>
                  </a:cubicBezTo>
                  <a:cubicBezTo>
                    <a:pt x="402558" y="22538"/>
                    <a:pt x="413886" y="22459"/>
                    <a:pt x="423511" y="19250"/>
                  </a:cubicBezTo>
                  <a:cubicBezTo>
                    <a:pt x="439553" y="22459"/>
                    <a:pt x="455854" y="24571"/>
                    <a:pt x="471638" y="28876"/>
                  </a:cubicBezTo>
                  <a:cubicBezTo>
                    <a:pt x="491215" y="34215"/>
                    <a:pt x="529389" y="48126"/>
                    <a:pt x="529389" y="48126"/>
                  </a:cubicBezTo>
                  <a:cubicBezTo>
                    <a:pt x="535270" y="65770"/>
                    <a:pt x="547092" y="118115"/>
                    <a:pt x="567890" y="134754"/>
                  </a:cubicBezTo>
                  <a:cubicBezTo>
                    <a:pt x="575813" y="141092"/>
                    <a:pt x="587141" y="141171"/>
                    <a:pt x="596766" y="144379"/>
                  </a:cubicBezTo>
                  <a:cubicBezTo>
                    <a:pt x="612808" y="141171"/>
                    <a:pt x="630688" y="142871"/>
                    <a:pt x="644892" y="134754"/>
                  </a:cubicBezTo>
                  <a:cubicBezTo>
                    <a:pt x="654936" y="129015"/>
                    <a:pt x="655963" y="114058"/>
                    <a:pt x="664143" y="105878"/>
                  </a:cubicBezTo>
                  <a:cubicBezTo>
                    <a:pt x="672323" y="97698"/>
                    <a:pt x="683394" y="93044"/>
                    <a:pt x="693019" y="86627"/>
                  </a:cubicBezTo>
                  <a:cubicBezTo>
                    <a:pt x="699436" y="77002"/>
                    <a:pt x="702460" y="63883"/>
                    <a:pt x="712269" y="57752"/>
                  </a:cubicBezTo>
                  <a:cubicBezTo>
                    <a:pt x="729477" y="46997"/>
                    <a:pt x="770021" y="38501"/>
                    <a:pt x="770021" y="38501"/>
                  </a:cubicBezTo>
                  <a:cubicBezTo>
                    <a:pt x="782855" y="41709"/>
                    <a:pt x="797515" y="40788"/>
                    <a:pt x="808522" y="48126"/>
                  </a:cubicBezTo>
                  <a:cubicBezTo>
                    <a:pt x="818147" y="54543"/>
                    <a:pt x="823074" y="66431"/>
                    <a:pt x="827772" y="77002"/>
                  </a:cubicBezTo>
                  <a:cubicBezTo>
                    <a:pt x="836698" y="97086"/>
                    <a:pt x="843738" y="145600"/>
                    <a:pt x="866274" y="163629"/>
                  </a:cubicBezTo>
                  <a:cubicBezTo>
                    <a:pt x="874196" y="169967"/>
                    <a:pt x="885524" y="170046"/>
                    <a:pt x="895149" y="173255"/>
                  </a:cubicBezTo>
                  <a:cubicBezTo>
                    <a:pt x="914400" y="170046"/>
                    <a:pt x="936913" y="174821"/>
                    <a:pt x="952901" y="163629"/>
                  </a:cubicBezTo>
                  <a:cubicBezTo>
                    <a:pt x="971855" y="150361"/>
                    <a:pt x="991402" y="105878"/>
                    <a:pt x="991402" y="105878"/>
                  </a:cubicBezTo>
                  <a:cubicBezTo>
                    <a:pt x="1006100" y="61783"/>
                    <a:pt x="990881" y="77002"/>
                    <a:pt x="1049154" y="77002"/>
                  </a:cubicBezTo>
                </a:path>
              </a:pathLst>
            </a:custGeom>
            <a:noFill/>
            <a:ln>
              <a:solidFill>
                <a:srgbClr val="FFFF00"/>
              </a:solidFill>
              <a:head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BAE8A85-FEA9-384F-ADA7-B4897644BF5F}"/>
                </a:ext>
              </a:extLst>
            </p:cNvPr>
            <p:cNvSpPr txBox="1"/>
            <p:nvPr/>
          </p:nvSpPr>
          <p:spPr>
            <a:xfrm>
              <a:off x="4985887" y="1819175"/>
              <a:ext cx="2792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Symbol" pitchFamily="2" charset="2"/>
                </a:rPr>
                <a:t>g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CF2F319-7E0C-7141-AC9C-88DCB1CFAEC9}"/>
                </a:ext>
              </a:extLst>
            </p:cNvPr>
            <p:cNvSpPr txBox="1"/>
            <p:nvPr/>
          </p:nvSpPr>
          <p:spPr>
            <a:xfrm>
              <a:off x="7411452" y="1809550"/>
              <a:ext cx="4303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jet</a:t>
              </a:r>
            </a:p>
          </p:txBody>
        </p:sp>
        <p:sp>
          <p:nvSpPr>
            <p:cNvPr id="56" name="Explosion 1 55">
              <a:extLst>
                <a:ext uri="{FF2B5EF4-FFF2-40B4-BE49-F238E27FC236}">
                  <a16:creationId xmlns:a16="http://schemas.microsoft.com/office/drawing/2014/main" id="{FEB2C32B-EDB5-8046-BDE6-8683C751BC58}"/>
                </a:ext>
              </a:extLst>
            </p:cNvPr>
            <p:cNvSpPr/>
            <p:nvPr/>
          </p:nvSpPr>
          <p:spPr>
            <a:xfrm>
              <a:off x="6189043" y="2050180"/>
              <a:ext cx="125129" cy="134754"/>
            </a:xfrm>
            <a:prstGeom prst="irregularSeal1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CEFE09D-1AB1-6D40-9D28-FB449470E265}"/>
                </a:ext>
              </a:extLst>
            </p:cNvPr>
            <p:cNvCxnSpPr/>
            <p:nvPr/>
          </p:nvCxnSpPr>
          <p:spPr>
            <a:xfrm>
              <a:off x="6331058" y="2154264"/>
              <a:ext cx="1549830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 descr="A graph of a staircase&#10;&#10;AI-generated content may be incorrect.">
            <a:extLst>
              <a:ext uri="{FF2B5EF4-FFF2-40B4-BE49-F238E27FC236}">
                <a16:creationId xmlns:a16="http://schemas.microsoft.com/office/drawing/2014/main" id="{54ED7727-3E4A-D918-C9D6-4E9C0AF6DC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5204" y="2008798"/>
            <a:ext cx="38354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5952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693BD-A7F2-B843-8C56-91911D796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" y="200870"/>
            <a:ext cx="12091791" cy="1061935"/>
          </a:xfrm>
        </p:spPr>
        <p:txBody>
          <a:bodyPr>
            <a:normAutofit/>
          </a:bodyPr>
          <a:lstStyle/>
          <a:p>
            <a:r>
              <a:rPr lang="en-US" dirty="0"/>
              <a:t>Asymmetric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broadening in non-uniform medium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89166B-1EBC-124A-A59C-EDA13AEC8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DF7558-2EF0-DD4A-A5E0-0E6C01C77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827" y="2001212"/>
            <a:ext cx="2608078" cy="3838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08DCBE-0B21-0C49-978C-DF21ACD166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976" y="5279373"/>
            <a:ext cx="5837841" cy="7529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B463FFA-64A4-1D4B-B424-67BCA4222281}"/>
              </a:ext>
            </a:extLst>
          </p:cNvPr>
          <p:cNvSpPr txBox="1"/>
          <p:nvPr/>
        </p:nvSpPr>
        <p:spPr>
          <a:xfrm>
            <a:off x="872296" y="3882637"/>
            <a:ext cx="1476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Momentum asymmetry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46A5936-DC66-4D40-AB20-250ADAC8AC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8116" y="5542983"/>
            <a:ext cx="957036" cy="33826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18F0B85-D10D-CD48-A803-01E3C5390894}"/>
              </a:ext>
            </a:extLst>
          </p:cNvPr>
          <p:cNvGrpSpPr/>
          <p:nvPr/>
        </p:nvGrpSpPr>
        <p:grpSpPr>
          <a:xfrm>
            <a:off x="7292464" y="2294193"/>
            <a:ext cx="4246469" cy="3150871"/>
            <a:chOff x="4985887" y="952902"/>
            <a:chExt cx="4098959" cy="2492943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4E97C95-3493-B647-9000-EBFB88F43EE2}"/>
                </a:ext>
              </a:extLst>
            </p:cNvPr>
            <p:cNvSpPr/>
            <p:nvPr/>
          </p:nvSpPr>
          <p:spPr>
            <a:xfrm>
              <a:off x="5823285" y="1319271"/>
              <a:ext cx="1584337" cy="212657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8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7E42F6C-E3E0-A043-BFA2-D7AC53769C20}"/>
                </a:ext>
              </a:extLst>
            </p:cNvPr>
            <p:cNvCxnSpPr/>
            <p:nvPr/>
          </p:nvCxnSpPr>
          <p:spPr>
            <a:xfrm flipV="1">
              <a:off x="6583680" y="1183907"/>
              <a:ext cx="0" cy="128016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C0F15EC-8FBA-884E-AC28-4CF93A9FDC62}"/>
                </a:ext>
              </a:extLst>
            </p:cNvPr>
            <p:cNvCxnSpPr>
              <a:cxnSpLocks/>
            </p:cNvCxnSpPr>
            <p:nvPr/>
          </p:nvCxnSpPr>
          <p:spPr>
            <a:xfrm>
              <a:off x="6572451" y="2452837"/>
              <a:ext cx="1243263" cy="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DF0D86A-6887-7242-9C4C-ABFA5A694772}"/>
                </a:ext>
              </a:extLst>
            </p:cNvPr>
            <p:cNvSpPr txBox="1"/>
            <p:nvPr/>
          </p:nvSpPr>
          <p:spPr>
            <a:xfrm>
              <a:off x="6583680" y="1010653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y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B96CC53-5DF4-924F-AAFF-EB23C8569756}"/>
                </a:ext>
              </a:extLst>
            </p:cNvPr>
            <p:cNvSpPr txBox="1"/>
            <p:nvPr/>
          </p:nvSpPr>
          <p:spPr>
            <a:xfrm>
              <a:off x="7794859" y="2279584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x</a:t>
              </a:r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7823246-7B1E-4640-B285-776A648636DF}"/>
                </a:ext>
              </a:extLst>
            </p:cNvPr>
            <p:cNvSpPr/>
            <p:nvPr/>
          </p:nvSpPr>
          <p:spPr>
            <a:xfrm rot="21091727">
              <a:off x="6237170" y="1780674"/>
              <a:ext cx="1135781" cy="288758"/>
            </a:xfrm>
            <a:custGeom>
              <a:avLst/>
              <a:gdLst>
                <a:gd name="connsiteX0" fmla="*/ 0 w 991402"/>
                <a:gd name="connsiteY0" fmla="*/ 182935 h 192561"/>
                <a:gd name="connsiteX1" fmla="*/ 67377 w 991402"/>
                <a:gd name="connsiteY1" fmla="*/ 192561 h 192561"/>
                <a:gd name="connsiteX2" fmla="*/ 413886 w 991402"/>
                <a:gd name="connsiteY2" fmla="*/ 182935 h 192561"/>
                <a:gd name="connsiteX3" fmla="*/ 481263 w 991402"/>
                <a:gd name="connsiteY3" fmla="*/ 173310 h 192561"/>
                <a:gd name="connsiteX4" fmla="*/ 558265 w 991402"/>
                <a:gd name="connsiteY4" fmla="*/ 163685 h 192561"/>
                <a:gd name="connsiteX5" fmla="*/ 625642 w 991402"/>
                <a:gd name="connsiteY5" fmla="*/ 154060 h 192561"/>
                <a:gd name="connsiteX6" fmla="*/ 693019 w 991402"/>
                <a:gd name="connsiteY6" fmla="*/ 134809 h 192561"/>
                <a:gd name="connsiteX7" fmla="*/ 731520 w 991402"/>
                <a:gd name="connsiteY7" fmla="*/ 125184 h 192561"/>
                <a:gd name="connsiteX8" fmla="*/ 789271 w 991402"/>
                <a:gd name="connsiteY8" fmla="*/ 105933 h 192561"/>
                <a:gd name="connsiteX9" fmla="*/ 818147 w 991402"/>
                <a:gd name="connsiteY9" fmla="*/ 96308 h 192561"/>
                <a:gd name="connsiteX10" fmla="*/ 904775 w 991402"/>
                <a:gd name="connsiteY10" fmla="*/ 57807 h 192561"/>
                <a:gd name="connsiteX11" fmla="*/ 933650 w 991402"/>
                <a:gd name="connsiteY11" fmla="*/ 48182 h 192561"/>
                <a:gd name="connsiteX12" fmla="*/ 962526 w 991402"/>
                <a:gd name="connsiteY12" fmla="*/ 28931 h 192561"/>
                <a:gd name="connsiteX13" fmla="*/ 991402 w 991402"/>
                <a:gd name="connsiteY13" fmla="*/ 55 h 19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91402" h="192561">
                  <a:moveTo>
                    <a:pt x="0" y="182935"/>
                  </a:moveTo>
                  <a:cubicBezTo>
                    <a:pt x="22459" y="186144"/>
                    <a:pt x="44690" y="192561"/>
                    <a:pt x="67377" y="192561"/>
                  </a:cubicBezTo>
                  <a:cubicBezTo>
                    <a:pt x="182925" y="192561"/>
                    <a:pt x="298463" y="188304"/>
                    <a:pt x="413886" y="182935"/>
                  </a:cubicBezTo>
                  <a:cubicBezTo>
                    <a:pt x="436549" y="181881"/>
                    <a:pt x="458775" y="176308"/>
                    <a:pt x="481263" y="173310"/>
                  </a:cubicBezTo>
                  <a:lnTo>
                    <a:pt x="558265" y="163685"/>
                  </a:lnTo>
                  <a:cubicBezTo>
                    <a:pt x="580753" y="160687"/>
                    <a:pt x="603321" y="158118"/>
                    <a:pt x="625642" y="154060"/>
                  </a:cubicBezTo>
                  <a:cubicBezTo>
                    <a:pt x="667007" y="146539"/>
                    <a:pt x="656946" y="145115"/>
                    <a:pt x="693019" y="134809"/>
                  </a:cubicBezTo>
                  <a:cubicBezTo>
                    <a:pt x="705739" y="131175"/>
                    <a:pt x="718849" y="128985"/>
                    <a:pt x="731520" y="125184"/>
                  </a:cubicBezTo>
                  <a:cubicBezTo>
                    <a:pt x="750956" y="119353"/>
                    <a:pt x="770021" y="112350"/>
                    <a:pt x="789271" y="105933"/>
                  </a:cubicBezTo>
                  <a:lnTo>
                    <a:pt x="818147" y="96308"/>
                  </a:lnTo>
                  <a:cubicBezTo>
                    <a:pt x="863907" y="65801"/>
                    <a:pt x="836048" y="80716"/>
                    <a:pt x="904775" y="57807"/>
                  </a:cubicBezTo>
                  <a:lnTo>
                    <a:pt x="933650" y="48182"/>
                  </a:lnTo>
                  <a:cubicBezTo>
                    <a:pt x="943275" y="41765"/>
                    <a:pt x="954346" y="37111"/>
                    <a:pt x="962526" y="28931"/>
                  </a:cubicBezTo>
                  <a:cubicBezTo>
                    <a:pt x="994071" y="-2614"/>
                    <a:pt x="967293" y="55"/>
                    <a:pt x="991402" y="55"/>
                  </a:cubicBezTo>
                </a:path>
              </a:pathLst>
            </a:custGeom>
            <a:noFill/>
            <a:ln>
              <a:solidFill>
                <a:schemeClr val="bg1"/>
              </a:solidFill>
              <a:headEnd type="none" w="lg" len="lg"/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8B539AB-0FAF-7945-B2A1-401F2A1A00F7}"/>
                </a:ext>
              </a:extLst>
            </p:cNvPr>
            <p:cNvSpPr txBox="1"/>
            <p:nvPr/>
          </p:nvSpPr>
          <p:spPr>
            <a:xfrm>
              <a:off x="7392203" y="952902"/>
              <a:ext cx="169264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Deflection due</a:t>
              </a:r>
            </a:p>
            <a:p>
              <a:r>
                <a:rPr lang="en-US" dirty="0">
                  <a:solidFill>
                    <a:schemeClr val="bg1"/>
                  </a:solidFill>
                </a:rPr>
                <a:t>to transverse </a:t>
              </a:r>
            </a:p>
            <a:p>
              <a:r>
                <a:rPr lang="en-US" dirty="0">
                  <a:solidFill>
                    <a:schemeClr val="bg1"/>
                  </a:solidFill>
                </a:rPr>
                <a:t>gradient along y</a:t>
              </a:r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C1B2CAC7-F975-E94A-A916-13FE2A02A127}"/>
                </a:ext>
              </a:extLst>
            </p:cNvPr>
            <p:cNvSpPr/>
            <p:nvPr/>
          </p:nvSpPr>
          <p:spPr>
            <a:xfrm rot="21302170">
              <a:off x="5188017" y="2098308"/>
              <a:ext cx="1049154" cy="173255"/>
            </a:xfrm>
            <a:custGeom>
              <a:avLst/>
              <a:gdLst>
                <a:gd name="connsiteX0" fmla="*/ 0 w 1049154"/>
                <a:gd name="connsiteY0" fmla="*/ 105878 h 173255"/>
                <a:gd name="connsiteX1" fmla="*/ 38501 w 1049154"/>
                <a:gd name="connsiteY1" fmla="*/ 38501 h 173255"/>
                <a:gd name="connsiteX2" fmla="*/ 57751 w 1049154"/>
                <a:gd name="connsiteY2" fmla="*/ 9625 h 173255"/>
                <a:gd name="connsiteX3" fmla="*/ 86627 w 1049154"/>
                <a:gd name="connsiteY3" fmla="*/ 0 h 173255"/>
                <a:gd name="connsiteX4" fmla="*/ 154004 w 1049154"/>
                <a:gd name="connsiteY4" fmla="*/ 19250 h 173255"/>
                <a:gd name="connsiteX5" fmla="*/ 182880 w 1049154"/>
                <a:gd name="connsiteY5" fmla="*/ 38501 h 173255"/>
                <a:gd name="connsiteX6" fmla="*/ 221381 w 1049154"/>
                <a:gd name="connsiteY6" fmla="*/ 96253 h 173255"/>
                <a:gd name="connsiteX7" fmla="*/ 240631 w 1049154"/>
                <a:gd name="connsiteY7" fmla="*/ 125128 h 173255"/>
                <a:gd name="connsiteX8" fmla="*/ 269507 w 1049154"/>
                <a:gd name="connsiteY8" fmla="*/ 134754 h 173255"/>
                <a:gd name="connsiteX9" fmla="*/ 336884 w 1049154"/>
                <a:gd name="connsiteY9" fmla="*/ 115503 h 173255"/>
                <a:gd name="connsiteX10" fmla="*/ 365760 w 1049154"/>
                <a:gd name="connsiteY10" fmla="*/ 86627 h 173255"/>
                <a:gd name="connsiteX11" fmla="*/ 394636 w 1049154"/>
                <a:gd name="connsiteY11" fmla="*/ 28876 h 173255"/>
                <a:gd name="connsiteX12" fmla="*/ 423511 w 1049154"/>
                <a:gd name="connsiteY12" fmla="*/ 19250 h 173255"/>
                <a:gd name="connsiteX13" fmla="*/ 471638 w 1049154"/>
                <a:gd name="connsiteY13" fmla="*/ 28876 h 173255"/>
                <a:gd name="connsiteX14" fmla="*/ 529389 w 1049154"/>
                <a:gd name="connsiteY14" fmla="*/ 48126 h 173255"/>
                <a:gd name="connsiteX15" fmla="*/ 567890 w 1049154"/>
                <a:gd name="connsiteY15" fmla="*/ 134754 h 173255"/>
                <a:gd name="connsiteX16" fmla="*/ 596766 w 1049154"/>
                <a:gd name="connsiteY16" fmla="*/ 144379 h 173255"/>
                <a:gd name="connsiteX17" fmla="*/ 644892 w 1049154"/>
                <a:gd name="connsiteY17" fmla="*/ 134754 h 173255"/>
                <a:gd name="connsiteX18" fmla="*/ 664143 w 1049154"/>
                <a:gd name="connsiteY18" fmla="*/ 105878 h 173255"/>
                <a:gd name="connsiteX19" fmla="*/ 693019 w 1049154"/>
                <a:gd name="connsiteY19" fmla="*/ 86627 h 173255"/>
                <a:gd name="connsiteX20" fmla="*/ 712269 w 1049154"/>
                <a:gd name="connsiteY20" fmla="*/ 57752 h 173255"/>
                <a:gd name="connsiteX21" fmla="*/ 770021 w 1049154"/>
                <a:gd name="connsiteY21" fmla="*/ 38501 h 173255"/>
                <a:gd name="connsiteX22" fmla="*/ 808522 w 1049154"/>
                <a:gd name="connsiteY22" fmla="*/ 48126 h 173255"/>
                <a:gd name="connsiteX23" fmla="*/ 827772 w 1049154"/>
                <a:gd name="connsiteY23" fmla="*/ 77002 h 173255"/>
                <a:gd name="connsiteX24" fmla="*/ 866274 w 1049154"/>
                <a:gd name="connsiteY24" fmla="*/ 163629 h 173255"/>
                <a:gd name="connsiteX25" fmla="*/ 895149 w 1049154"/>
                <a:gd name="connsiteY25" fmla="*/ 173255 h 173255"/>
                <a:gd name="connsiteX26" fmla="*/ 952901 w 1049154"/>
                <a:gd name="connsiteY26" fmla="*/ 163629 h 173255"/>
                <a:gd name="connsiteX27" fmla="*/ 991402 w 1049154"/>
                <a:gd name="connsiteY27" fmla="*/ 105878 h 173255"/>
                <a:gd name="connsiteX28" fmla="*/ 1049154 w 1049154"/>
                <a:gd name="connsiteY28" fmla="*/ 77002 h 17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49154" h="173255">
                  <a:moveTo>
                    <a:pt x="0" y="105878"/>
                  </a:moveTo>
                  <a:cubicBezTo>
                    <a:pt x="12834" y="83419"/>
                    <a:pt x="25193" y="60682"/>
                    <a:pt x="38501" y="38501"/>
                  </a:cubicBezTo>
                  <a:cubicBezTo>
                    <a:pt x="44453" y="28581"/>
                    <a:pt x="48718" y="16852"/>
                    <a:pt x="57751" y="9625"/>
                  </a:cubicBezTo>
                  <a:cubicBezTo>
                    <a:pt x="65674" y="3287"/>
                    <a:pt x="77002" y="3208"/>
                    <a:pt x="86627" y="0"/>
                  </a:cubicBezTo>
                  <a:cubicBezTo>
                    <a:pt x="98961" y="3083"/>
                    <a:pt x="140197" y="12346"/>
                    <a:pt x="154004" y="19250"/>
                  </a:cubicBezTo>
                  <a:cubicBezTo>
                    <a:pt x="164351" y="24423"/>
                    <a:pt x="173255" y="32084"/>
                    <a:pt x="182880" y="38501"/>
                  </a:cubicBezTo>
                  <a:lnTo>
                    <a:pt x="221381" y="96253"/>
                  </a:lnTo>
                  <a:cubicBezTo>
                    <a:pt x="227798" y="105878"/>
                    <a:pt x="229657" y="121470"/>
                    <a:pt x="240631" y="125128"/>
                  </a:cubicBezTo>
                  <a:lnTo>
                    <a:pt x="269507" y="134754"/>
                  </a:lnTo>
                  <a:cubicBezTo>
                    <a:pt x="274637" y="133471"/>
                    <a:pt x="328601" y="121025"/>
                    <a:pt x="336884" y="115503"/>
                  </a:cubicBezTo>
                  <a:cubicBezTo>
                    <a:pt x="348210" y="107952"/>
                    <a:pt x="356135" y="96252"/>
                    <a:pt x="365760" y="86627"/>
                  </a:cubicBezTo>
                  <a:cubicBezTo>
                    <a:pt x="372101" y="67604"/>
                    <a:pt x="377673" y="42447"/>
                    <a:pt x="394636" y="28876"/>
                  </a:cubicBezTo>
                  <a:cubicBezTo>
                    <a:pt x="402558" y="22538"/>
                    <a:pt x="413886" y="22459"/>
                    <a:pt x="423511" y="19250"/>
                  </a:cubicBezTo>
                  <a:cubicBezTo>
                    <a:pt x="439553" y="22459"/>
                    <a:pt x="455854" y="24571"/>
                    <a:pt x="471638" y="28876"/>
                  </a:cubicBezTo>
                  <a:cubicBezTo>
                    <a:pt x="491215" y="34215"/>
                    <a:pt x="529389" y="48126"/>
                    <a:pt x="529389" y="48126"/>
                  </a:cubicBezTo>
                  <a:cubicBezTo>
                    <a:pt x="535270" y="65770"/>
                    <a:pt x="547092" y="118115"/>
                    <a:pt x="567890" y="134754"/>
                  </a:cubicBezTo>
                  <a:cubicBezTo>
                    <a:pt x="575813" y="141092"/>
                    <a:pt x="587141" y="141171"/>
                    <a:pt x="596766" y="144379"/>
                  </a:cubicBezTo>
                  <a:cubicBezTo>
                    <a:pt x="612808" y="141171"/>
                    <a:pt x="630688" y="142871"/>
                    <a:pt x="644892" y="134754"/>
                  </a:cubicBezTo>
                  <a:cubicBezTo>
                    <a:pt x="654936" y="129015"/>
                    <a:pt x="655963" y="114058"/>
                    <a:pt x="664143" y="105878"/>
                  </a:cubicBezTo>
                  <a:cubicBezTo>
                    <a:pt x="672323" y="97698"/>
                    <a:pt x="683394" y="93044"/>
                    <a:pt x="693019" y="86627"/>
                  </a:cubicBezTo>
                  <a:cubicBezTo>
                    <a:pt x="699436" y="77002"/>
                    <a:pt x="702460" y="63883"/>
                    <a:pt x="712269" y="57752"/>
                  </a:cubicBezTo>
                  <a:cubicBezTo>
                    <a:pt x="729477" y="46997"/>
                    <a:pt x="770021" y="38501"/>
                    <a:pt x="770021" y="38501"/>
                  </a:cubicBezTo>
                  <a:cubicBezTo>
                    <a:pt x="782855" y="41709"/>
                    <a:pt x="797515" y="40788"/>
                    <a:pt x="808522" y="48126"/>
                  </a:cubicBezTo>
                  <a:cubicBezTo>
                    <a:pt x="818147" y="54543"/>
                    <a:pt x="823074" y="66431"/>
                    <a:pt x="827772" y="77002"/>
                  </a:cubicBezTo>
                  <a:cubicBezTo>
                    <a:pt x="836698" y="97086"/>
                    <a:pt x="843738" y="145600"/>
                    <a:pt x="866274" y="163629"/>
                  </a:cubicBezTo>
                  <a:cubicBezTo>
                    <a:pt x="874196" y="169967"/>
                    <a:pt x="885524" y="170046"/>
                    <a:pt x="895149" y="173255"/>
                  </a:cubicBezTo>
                  <a:cubicBezTo>
                    <a:pt x="914400" y="170046"/>
                    <a:pt x="936913" y="174821"/>
                    <a:pt x="952901" y="163629"/>
                  </a:cubicBezTo>
                  <a:cubicBezTo>
                    <a:pt x="971855" y="150361"/>
                    <a:pt x="991402" y="105878"/>
                    <a:pt x="991402" y="105878"/>
                  </a:cubicBezTo>
                  <a:cubicBezTo>
                    <a:pt x="1006100" y="61783"/>
                    <a:pt x="990881" y="77002"/>
                    <a:pt x="1049154" y="77002"/>
                  </a:cubicBezTo>
                </a:path>
              </a:pathLst>
            </a:custGeom>
            <a:noFill/>
            <a:ln>
              <a:solidFill>
                <a:srgbClr val="FFFF00"/>
              </a:solidFill>
              <a:head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BA2E515-7A21-8A44-9815-EE610A8F999C}"/>
                </a:ext>
              </a:extLst>
            </p:cNvPr>
            <p:cNvSpPr txBox="1"/>
            <p:nvPr/>
          </p:nvSpPr>
          <p:spPr>
            <a:xfrm>
              <a:off x="4985887" y="1819175"/>
              <a:ext cx="2792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Symbol" pitchFamily="2" charset="2"/>
                </a:rPr>
                <a:t>g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6127D87-5E93-7847-A3CE-54E167DD9C4E}"/>
                </a:ext>
              </a:extLst>
            </p:cNvPr>
            <p:cNvSpPr txBox="1"/>
            <p:nvPr/>
          </p:nvSpPr>
          <p:spPr>
            <a:xfrm>
              <a:off x="7411452" y="1809550"/>
              <a:ext cx="4303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jet</a:t>
              </a:r>
            </a:p>
          </p:txBody>
        </p:sp>
        <p:sp>
          <p:nvSpPr>
            <p:cNvPr id="26" name="Explosion 1 25">
              <a:extLst>
                <a:ext uri="{FF2B5EF4-FFF2-40B4-BE49-F238E27FC236}">
                  <a16:creationId xmlns:a16="http://schemas.microsoft.com/office/drawing/2014/main" id="{C1A53995-8137-374F-A4E8-BCB5E90479C6}"/>
                </a:ext>
              </a:extLst>
            </p:cNvPr>
            <p:cNvSpPr/>
            <p:nvPr/>
          </p:nvSpPr>
          <p:spPr>
            <a:xfrm>
              <a:off x="6189043" y="2050180"/>
              <a:ext cx="125129" cy="134754"/>
            </a:xfrm>
            <a:prstGeom prst="irregularSeal1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B82D443-A09A-8A48-8654-64E888477AFF}"/>
                </a:ext>
              </a:extLst>
            </p:cNvPr>
            <p:cNvCxnSpPr/>
            <p:nvPr/>
          </p:nvCxnSpPr>
          <p:spPr>
            <a:xfrm>
              <a:off x="6331058" y="2154264"/>
              <a:ext cx="1549830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E75D2B7-5790-776A-7A2C-E99D33C4B155}"/>
              </a:ext>
            </a:extLst>
          </p:cNvPr>
          <p:cNvGrpSpPr/>
          <p:nvPr/>
        </p:nvGrpSpPr>
        <p:grpSpPr>
          <a:xfrm>
            <a:off x="2370344" y="2478490"/>
            <a:ext cx="3287234" cy="2624737"/>
            <a:chOff x="1730430" y="2744397"/>
            <a:chExt cx="2747030" cy="2267073"/>
          </a:xfrm>
        </p:grpSpPr>
        <p:pic>
          <p:nvPicPr>
            <p:cNvPr id="10" name="Picture 9" descr="Diagram&#10;&#10;Description automatically generated">
              <a:extLst>
                <a:ext uri="{FF2B5EF4-FFF2-40B4-BE49-F238E27FC236}">
                  <a16:creationId xmlns:a16="http://schemas.microsoft.com/office/drawing/2014/main" id="{0ADACEFF-AB1C-684E-A3AA-10D9C6CE448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11303" t="-397" r="10983" b="397"/>
            <a:stretch/>
          </p:blipFill>
          <p:spPr>
            <a:xfrm>
              <a:off x="1734260" y="2744397"/>
              <a:ext cx="2743200" cy="226707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4D63356-A2CD-1C42-9637-D4E0AAFF5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095626" y="4112597"/>
              <a:ext cx="284655" cy="170793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9DD80D5-971E-6E48-8206-094CAACCE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31410" y="3318966"/>
              <a:ext cx="504958" cy="24583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66A1854-93B9-43AF-B095-9CAFB761C6B6}"/>
                </a:ext>
              </a:extLst>
            </p:cNvPr>
            <p:cNvSpPr/>
            <p:nvPr/>
          </p:nvSpPr>
          <p:spPr>
            <a:xfrm>
              <a:off x="4107000" y="3369070"/>
              <a:ext cx="354184" cy="5912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000" dist="23000" dir="5400000" rotWithShape="0">
                <a:schemeClr val="bg1"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83171D0-3F8A-8E90-0C76-0E2AD4173787}"/>
                </a:ext>
              </a:extLst>
            </p:cNvPr>
            <p:cNvSpPr/>
            <p:nvPr/>
          </p:nvSpPr>
          <p:spPr>
            <a:xfrm>
              <a:off x="1730430" y="4027709"/>
              <a:ext cx="333667" cy="6878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000" dist="23000" dir="5400000" rotWithShape="0">
                <a:schemeClr val="bg1"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22F1BF9E-9140-0856-AD46-C631FED58A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64544" y="1206983"/>
            <a:ext cx="5184313" cy="78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9833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471A512-46DC-AC8A-33D3-74A705B6E2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17" b="12511"/>
          <a:stretch/>
        </p:blipFill>
        <p:spPr>
          <a:xfrm>
            <a:off x="0" y="2319392"/>
            <a:ext cx="4013286" cy="3630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D7D5FD-4AA5-025D-B2CC-DCA174131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Seeing Mach-cone through 3p Azimuthal  Correlation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4FE84D-D71B-B472-6436-83169B98A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8F8C3F14-009B-0DA3-793F-3664770D55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2041" y="1681321"/>
            <a:ext cx="4138901" cy="3472871"/>
          </a:xfrm>
          <a:prstGeom prst="rect">
            <a:avLst/>
          </a:prstGeom>
        </p:spPr>
      </p:pic>
      <p:pic>
        <p:nvPicPr>
          <p:cNvPr id="10" name="Picture 9" descr="A blue and red gradients&#10;&#10;Description automatically generated with medium confidence">
            <a:extLst>
              <a:ext uri="{FF2B5EF4-FFF2-40B4-BE49-F238E27FC236}">
                <a16:creationId xmlns:a16="http://schemas.microsoft.com/office/drawing/2014/main" id="{09941F3C-E9ED-4B3E-1FA0-B1188EE153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0141" y="1692564"/>
            <a:ext cx="4138901" cy="34728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C72334-86DD-A8CD-7367-20CB4B08AA79}"/>
              </a:ext>
            </a:extLst>
          </p:cNvPr>
          <p:cNvSpPr txBox="1"/>
          <p:nvPr/>
        </p:nvSpPr>
        <p:spPr>
          <a:xfrm>
            <a:off x="3511076" y="1061936"/>
            <a:ext cx="4199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</a:rPr>
              <a:t>p+p</a:t>
            </a:r>
            <a:r>
              <a:rPr lang="en-US" sz="3200" dirty="0">
                <a:solidFill>
                  <a:schemeClr val="bg1"/>
                </a:solidFill>
              </a:rPr>
              <a:t> (</a:t>
            </a:r>
            <a:r>
              <a:rPr lang="en-US" sz="3200" dirty="0" err="1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3200" dirty="0" err="1">
                <a:solidFill>
                  <a:schemeClr val="bg1"/>
                </a:solidFill>
              </a:rPr>
              <a:t>+jet</a:t>
            </a:r>
            <a:r>
              <a:rPr lang="en-US" sz="3200" dirty="0">
                <a:solidFill>
                  <a:schemeClr val="bg1"/>
                </a:solidFill>
              </a:rPr>
              <a:t>) </a:t>
            </a:r>
            <a:r>
              <a:rPr lang="en-US" sz="3200" dirty="0" err="1">
                <a:solidFill>
                  <a:schemeClr val="bg1"/>
                </a:solidFill>
              </a:rPr>
              <a:t>p</a:t>
            </a:r>
            <a:r>
              <a:rPr lang="en-US" sz="3200" baseline="-25000" dirty="0" err="1">
                <a:solidFill>
                  <a:schemeClr val="bg1"/>
                </a:solidFill>
              </a:rPr>
              <a:t>T</a:t>
            </a:r>
            <a:r>
              <a:rPr lang="en-US" sz="3200" dirty="0">
                <a:solidFill>
                  <a:schemeClr val="bg1"/>
                </a:solidFill>
              </a:rPr>
              <a:t>&gt;40 GeV/c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DB4D30-E031-2B4C-889C-3232D2C617C3}"/>
              </a:ext>
            </a:extLst>
          </p:cNvPr>
          <p:cNvSpPr txBox="1"/>
          <p:nvPr/>
        </p:nvSpPr>
        <p:spPr>
          <a:xfrm>
            <a:off x="8134409" y="1177023"/>
            <a:ext cx="3470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0-10%Pb+Pb (</a:t>
            </a:r>
            <a:r>
              <a:rPr lang="en-US" sz="3200" dirty="0" err="1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3200" dirty="0" err="1">
                <a:solidFill>
                  <a:schemeClr val="bg1"/>
                </a:solidFill>
              </a:rPr>
              <a:t>+jet</a:t>
            </a:r>
            <a:r>
              <a:rPr lang="en-US" sz="32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6E57F103-C5BB-A951-BE4F-D29EE6FADF5B}"/>
              </a:ext>
            </a:extLst>
          </p:cNvPr>
          <p:cNvSpPr/>
          <p:nvPr/>
        </p:nvSpPr>
        <p:spPr>
          <a:xfrm rot="12502972">
            <a:off x="873429" y="2204523"/>
            <a:ext cx="1655180" cy="2639973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CD72E53-1164-5CE3-40BB-4B5B10378CAA}"/>
              </a:ext>
            </a:extLst>
          </p:cNvPr>
          <p:cNvSpPr/>
          <p:nvPr/>
        </p:nvSpPr>
        <p:spPr>
          <a:xfrm rot="1703713">
            <a:off x="1482593" y="1882820"/>
            <a:ext cx="1701315" cy="96827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EE95241-AB4A-9AED-6B05-F47D27A42F22}"/>
              </a:ext>
            </a:extLst>
          </p:cNvPr>
          <p:cNvCxnSpPr>
            <a:cxnSpLocks/>
          </p:cNvCxnSpPr>
          <p:nvPr/>
        </p:nvCxnSpPr>
        <p:spPr>
          <a:xfrm>
            <a:off x="1721137" y="2067753"/>
            <a:ext cx="622759" cy="299202"/>
          </a:xfrm>
          <a:prstGeom prst="line">
            <a:avLst/>
          </a:prstGeom>
          <a:ln>
            <a:solidFill>
              <a:srgbClr val="FFFF0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A67CA6A-8397-9D17-CDF3-DC81518F5461}"/>
              </a:ext>
            </a:extLst>
          </p:cNvPr>
          <p:cNvCxnSpPr>
            <a:cxnSpLocks/>
          </p:cNvCxnSpPr>
          <p:nvPr/>
        </p:nvCxnSpPr>
        <p:spPr>
          <a:xfrm>
            <a:off x="2333251" y="1969793"/>
            <a:ext cx="0" cy="382707"/>
          </a:xfrm>
          <a:prstGeom prst="line">
            <a:avLst/>
          </a:prstGeom>
          <a:ln>
            <a:solidFill>
              <a:srgbClr val="FFFF0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FA35E13-388C-A44F-E97C-4E45C42F8E36}"/>
              </a:ext>
            </a:extLst>
          </p:cNvPr>
          <p:cNvSpPr txBox="1"/>
          <p:nvPr/>
        </p:nvSpPr>
        <p:spPr>
          <a:xfrm>
            <a:off x="1934184" y="1707364"/>
            <a:ext cx="504669" cy="463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ymbol" pitchFamily="2" charset="2"/>
              </a:rPr>
              <a:t>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B9E9CFB-538A-C77C-8C06-4543312C5863}"/>
              </a:ext>
            </a:extLst>
          </p:cNvPr>
          <p:cNvSpPr txBox="1"/>
          <p:nvPr/>
        </p:nvSpPr>
        <p:spPr>
          <a:xfrm rot="14587236">
            <a:off x="2064020" y="1962741"/>
            <a:ext cx="277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B84ABA-949F-1FAA-7663-01B660540C8E}"/>
              </a:ext>
            </a:extLst>
          </p:cNvPr>
          <p:cNvSpPr txBox="1"/>
          <p:nvPr/>
        </p:nvSpPr>
        <p:spPr>
          <a:xfrm>
            <a:off x="1722427" y="2014152"/>
            <a:ext cx="292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87557A3-1D28-EB3A-6D11-EDC0CA0D87D2}"/>
              </a:ext>
            </a:extLst>
          </p:cNvPr>
          <p:cNvSpPr txBox="1"/>
          <p:nvPr/>
        </p:nvSpPr>
        <p:spPr>
          <a:xfrm>
            <a:off x="1079292" y="5441430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r=(r1+r2)/2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6C3C732-3B22-5BB2-3561-8E93C10DE103}"/>
              </a:ext>
            </a:extLst>
          </p:cNvPr>
          <p:cNvSpPr txBox="1"/>
          <p:nvPr/>
        </p:nvSpPr>
        <p:spPr>
          <a:xfrm>
            <a:off x="3416443" y="5258037"/>
            <a:ext cx="3822492" cy="1200329"/>
          </a:xfrm>
          <a:prstGeom prst="rect">
            <a:avLst/>
          </a:prstGeom>
          <a:solidFill>
            <a:srgbClr val="2117A8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Back-to-back correlation due to momentum conservation of </a:t>
            </a:r>
            <a:r>
              <a:rPr lang="en-US" sz="2400" dirty="0" err="1">
                <a:solidFill>
                  <a:schemeClr val="bg1"/>
                </a:solidFill>
              </a:rPr>
              <a:t>parton</a:t>
            </a:r>
            <a:r>
              <a:rPr lang="en-US" sz="2400" dirty="0">
                <a:solidFill>
                  <a:schemeClr val="bg1"/>
                </a:solidFill>
              </a:rPr>
              <a:t> splitting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C8A1134-9C40-DCC9-31E4-59648FA9302D}"/>
              </a:ext>
            </a:extLst>
          </p:cNvPr>
          <p:cNvSpPr txBox="1"/>
          <p:nvPr/>
        </p:nvSpPr>
        <p:spPr>
          <a:xfrm>
            <a:off x="7700141" y="5302930"/>
            <a:ext cx="3942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Azimuthal uniform correlation due to medium-response: Mach-cone – sound velocity?</a:t>
            </a:r>
          </a:p>
        </p:txBody>
      </p:sp>
    </p:spTree>
    <p:extLst>
      <p:ext uri="{BB962C8B-B14F-4D97-AF65-F5344CB8AC3E}">
        <p14:creationId xmlns:p14="http://schemas.microsoft.com/office/powerpoint/2010/main" val="11803868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94C82-1D3E-AC41-98DA-BEE5B7FCF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Enhancing the diffusion wake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68DB5C-6A2B-4A42-A779-BDDC232E7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754365-4E83-BA43-978B-E756C59A6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694" y="1289957"/>
            <a:ext cx="2408469" cy="3429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6916B5-187E-A149-8237-1520C7F3E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598" y="1125734"/>
            <a:ext cx="4800600" cy="48006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92FC1F-5169-664E-85AB-DC5BFD0DF1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202" t="11281" r="10542" b="4872"/>
          <a:stretch/>
        </p:blipFill>
        <p:spPr>
          <a:xfrm>
            <a:off x="8115864" y="1744341"/>
            <a:ext cx="3310759" cy="343688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AA85FD3-A259-784C-9810-E7EABEBFF21B}"/>
              </a:ext>
            </a:extLst>
          </p:cNvPr>
          <p:cNvSpPr/>
          <p:nvPr/>
        </p:nvSpPr>
        <p:spPr>
          <a:xfrm>
            <a:off x="2977135" y="6103147"/>
            <a:ext cx="7000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C000"/>
                </a:solidFill>
                <a:latin typeface="-apple-system"/>
              </a:rPr>
              <a:t>Chen, Yang, He, </a:t>
            </a:r>
            <a:r>
              <a:rPr lang="en-US" dirty="0" err="1">
                <a:solidFill>
                  <a:srgbClr val="FFC000"/>
                </a:solidFill>
                <a:latin typeface="-apple-system"/>
              </a:rPr>
              <a:t>Ke</a:t>
            </a:r>
            <a:r>
              <a:rPr lang="en-US" dirty="0">
                <a:solidFill>
                  <a:srgbClr val="FFC000"/>
                </a:solidFill>
                <a:latin typeface="-apple-system"/>
              </a:rPr>
              <a:t>, Pang and XNW,  </a:t>
            </a:r>
            <a:r>
              <a:rPr lang="en-US" i="1" dirty="0">
                <a:solidFill>
                  <a:srgbClr val="FFC000"/>
                </a:solidFill>
                <a:latin typeface="-apple-system"/>
              </a:rPr>
              <a:t>Phys. Rev. Lett.</a:t>
            </a:r>
            <a:r>
              <a:rPr lang="en-US" dirty="0">
                <a:solidFill>
                  <a:srgbClr val="FFC000"/>
                </a:solidFill>
                <a:latin typeface="-apple-system"/>
              </a:rPr>
              <a:t> 127 (2021) 8, 082301</a:t>
            </a:r>
          </a:p>
        </p:txBody>
      </p:sp>
    </p:spTree>
    <p:extLst>
      <p:ext uri="{BB962C8B-B14F-4D97-AF65-F5344CB8AC3E}">
        <p14:creationId xmlns:p14="http://schemas.microsoft.com/office/powerpoint/2010/main" val="6516524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8E4C5-2E46-4945-BAE0-48D9976E4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1"/>
            <a:ext cx="9143999" cy="1061935"/>
          </a:xfrm>
        </p:spPr>
        <p:txBody>
          <a:bodyPr>
            <a:normAutofit fontScale="90000"/>
          </a:bodyPr>
          <a:lstStyle/>
          <a:p>
            <a:r>
              <a:rPr lang="en-US" dirty="0"/>
              <a:t>Drift-diffusion equation: uniform medium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71FB04-FFE6-F841-A47C-B12948B8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399E11-5FD1-BD46-A9DA-F48435957E47}"/>
              </a:ext>
            </a:extLst>
          </p:cNvPr>
          <p:cNvSpPr txBox="1"/>
          <p:nvPr/>
        </p:nvSpPr>
        <p:spPr>
          <a:xfrm>
            <a:off x="926757" y="1089992"/>
            <a:ext cx="4127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Boltzmann equation under approximation of small angle elastic scattering, no drag: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C5042C9-72D6-3442-8B6D-9209C35BD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414" y="1299638"/>
            <a:ext cx="4945722" cy="83808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9FB8F4E-6D52-C24B-93CD-A204661676FF}"/>
              </a:ext>
            </a:extLst>
          </p:cNvPr>
          <p:cNvGrpSpPr/>
          <p:nvPr/>
        </p:nvGrpSpPr>
        <p:grpSpPr>
          <a:xfrm>
            <a:off x="6290831" y="4538992"/>
            <a:ext cx="4360693" cy="1441678"/>
            <a:chOff x="4482626" y="3319180"/>
            <a:chExt cx="3715184" cy="1323092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DECE4A6-F917-0845-8548-C0BB6758F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40879" y="4155309"/>
              <a:ext cx="1356931" cy="486963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43B8D06-3821-AB42-929D-167C7C2C9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06321" y="3443167"/>
              <a:ext cx="705823" cy="486963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7784A79-DE26-8D4C-8801-10D27F0E3B6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22344" y="3468714"/>
              <a:ext cx="644527" cy="4523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50483D3-AFE8-AD45-8473-785740C84D3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82626" y="4172515"/>
              <a:ext cx="1845801" cy="452552"/>
            </a:xfrm>
            <a:prstGeom prst="rect">
              <a:avLst/>
            </a:prstGeom>
          </p:spPr>
        </p:pic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1B64C456-E1AB-E64E-A446-0758D8C46F15}"/>
                </a:ext>
              </a:extLst>
            </p:cNvPr>
            <p:cNvCxnSpPr/>
            <p:nvPr/>
          </p:nvCxnSpPr>
          <p:spPr>
            <a:xfrm>
              <a:off x="5396352" y="3332033"/>
              <a:ext cx="0" cy="75136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89F82B9-95D6-4C48-AE46-EF18D983AF95}"/>
                </a:ext>
              </a:extLst>
            </p:cNvPr>
            <p:cNvCxnSpPr/>
            <p:nvPr/>
          </p:nvCxnSpPr>
          <p:spPr>
            <a:xfrm>
              <a:off x="7180329" y="3319180"/>
              <a:ext cx="0" cy="75136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7F66DE9-6F2B-7046-AB18-4B6314324A2A}"/>
              </a:ext>
            </a:extLst>
          </p:cNvPr>
          <p:cNvGrpSpPr/>
          <p:nvPr/>
        </p:nvGrpSpPr>
        <p:grpSpPr>
          <a:xfrm>
            <a:off x="1194493" y="2409567"/>
            <a:ext cx="9935255" cy="3398107"/>
            <a:chOff x="-232341" y="2143688"/>
            <a:chExt cx="8907303" cy="289751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72DDAE3-50F4-2342-97E4-0C92CFBDB85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693051" y="2887974"/>
              <a:ext cx="4981911" cy="657336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11BAB76-E284-494E-8CC1-2FE008D73AD4}"/>
                </a:ext>
              </a:extLst>
            </p:cNvPr>
            <p:cNvSpPr txBox="1"/>
            <p:nvPr/>
          </p:nvSpPr>
          <p:spPr>
            <a:xfrm>
              <a:off x="3826830" y="2143688"/>
              <a:ext cx="12168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Initial distr.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6485697-9F37-4B4F-AE07-FF22A4546B3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63522" y="2158093"/>
              <a:ext cx="2906036" cy="247708"/>
            </a:xfrm>
            <a:prstGeom prst="rect">
              <a:avLst/>
            </a:prstGeom>
          </p:spPr>
        </p:pic>
        <p:pic>
          <p:nvPicPr>
            <p:cNvPr id="8" name="Picture 7" descr="A close up of a logo&#10;&#10;Description automatically generated">
              <a:extLst>
                <a:ext uri="{FF2B5EF4-FFF2-40B4-BE49-F238E27FC236}">
                  <a16:creationId xmlns:a16="http://schemas.microsoft.com/office/drawing/2014/main" id="{E12E30C6-D689-BD4E-AF1D-FBA34B1A0B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-232341" y="2240852"/>
              <a:ext cx="3545906" cy="2800355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B99327FB-E0B1-2640-9B39-EE746F77B4D6}"/>
              </a:ext>
            </a:extLst>
          </p:cNvPr>
          <p:cNvSpPr txBox="1"/>
          <p:nvPr/>
        </p:nvSpPr>
        <p:spPr>
          <a:xfrm>
            <a:off x="2808818" y="5482063"/>
            <a:ext cx="369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baseline="-25000" dirty="0"/>
              <a:t>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6E30D7-3C68-6349-A92F-25B67A57EE59}"/>
              </a:ext>
            </a:extLst>
          </p:cNvPr>
          <p:cNvSpPr txBox="1"/>
          <p:nvPr/>
        </p:nvSpPr>
        <p:spPr>
          <a:xfrm>
            <a:off x="4918195" y="5139253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433875-1741-9143-9004-96E86D392AA3}"/>
              </a:ext>
            </a:extLst>
          </p:cNvPr>
          <p:cNvSpPr txBox="1"/>
          <p:nvPr/>
        </p:nvSpPr>
        <p:spPr>
          <a:xfrm>
            <a:off x="1489865" y="5999454"/>
            <a:ext cx="4327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He, Pang &amp; XNW, </a:t>
            </a:r>
            <a:r>
              <a:rPr lang="en-US" i="1" dirty="0">
                <a:solidFill>
                  <a:srgbClr val="FFC000"/>
                </a:solidFill>
              </a:rPr>
              <a:t>PRL</a:t>
            </a:r>
            <a:r>
              <a:rPr lang="en-US" dirty="0">
                <a:solidFill>
                  <a:srgbClr val="FFC000"/>
                </a:solidFill>
              </a:rPr>
              <a:t> 125 (2020) 12, 122301</a:t>
            </a:r>
          </a:p>
        </p:txBody>
      </p:sp>
    </p:spTree>
    <p:extLst>
      <p:ext uri="{BB962C8B-B14F-4D97-AF65-F5344CB8AC3E}">
        <p14:creationId xmlns:p14="http://schemas.microsoft.com/office/powerpoint/2010/main" val="1482995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Initial position &amp; azimuthal correlation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587" y="1210962"/>
            <a:ext cx="5175956" cy="47542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23941" y="5986996"/>
            <a:ext cx="60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Symbol" charset="2"/>
                <a:cs typeface="Symbol" charset="2"/>
              </a:rPr>
              <a:t>DF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5561" y="1684223"/>
            <a:ext cx="3313074" cy="33326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4EFFFE-8399-CB40-B83D-21B1579A0A2C}"/>
              </a:ext>
            </a:extLst>
          </p:cNvPr>
          <p:cNvSpPr txBox="1"/>
          <p:nvPr/>
        </p:nvSpPr>
        <p:spPr>
          <a:xfrm>
            <a:off x="7578776" y="1113810"/>
            <a:ext cx="2738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-hadron correlation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034CB7-8E41-5A40-81C3-7BCB2C1627E1}"/>
              </a:ext>
            </a:extLst>
          </p:cNvPr>
          <p:cNvSpPr txBox="1"/>
          <p:nvPr/>
        </p:nvSpPr>
        <p:spPr>
          <a:xfrm>
            <a:off x="7363713" y="5044941"/>
            <a:ext cx="232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W Chen &amp; XNW (2018)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A1DF24-D202-384D-8241-A6E18DEA7907}"/>
              </a:ext>
            </a:extLst>
          </p:cNvPr>
          <p:cNvSpPr/>
          <p:nvPr/>
        </p:nvSpPr>
        <p:spPr>
          <a:xfrm>
            <a:off x="7392829" y="5403174"/>
            <a:ext cx="43708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Li, Liu, Ma, XNW and Zhu, Phys. Rev. Lett. 106, 012301 (2011)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BCF122-B30B-2646-BCB8-2E698836E91E}"/>
              </a:ext>
            </a:extLst>
          </p:cNvPr>
          <p:cNvSpPr txBox="1"/>
          <p:nvPr/>
        </p:nvSpPr>
        <p:spPr>
          <a:xfrm>
            <a:off x="7415115" y="5998027"/>
            <a:ext cx="4776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Tachibana, Shen &amp; Majumder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2001.08321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(2020)</a:t>
            </a:r>
          </a:p>
        </p:txBody>
      </p:sp>
    </p:spTree>
    <p:extLst>
      <p:ext uri="{BB962C8B-B14F-4D97-AF65-F5344CB8AC3E}">
        <p14:creationId xmlns:p14="http://schemas.microsoft.com/office/powerpoint/2010/main" val="1716502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765A3877-F9B6-834D-AFB8-A85E7980F0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038" y="2802344"/>
            <a:ext cx="3168334" cy="28837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E71389-0F72-B748-AFC1-F3A4CFC5B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Jet-induced medium excitation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5F58B5-9C20-594E-98DD-C9262971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D36F59-495A-7B4F-8EAB-A28807E2533F}"/>
              </a:ext>
            </a:extLst>
          </p:cNvPr>
          <p:cNvSpPr txBox="1"/>
          <p:nvPr/>
        </p:nvSpPr>
        <p:spPr>
          <a:xfrm>
            <a:off x="1219879" y="1125395"/>
            <a:ext cx="4077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Jet induced Mach-cone in QGP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83C578-5C1E-854F-9400-7D9D957693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5172" y="3260998"/>
            <a:ext cx="2181880" cy="4099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165811-4AB1-D040-B7EF-E07D6C37F9E1}"/>
              </a:ext>
            </a:extLst>
          </p:cNvPr>
          <p:cNvSpPr txBox="1"/>
          <p:nvPr/>
        </p:nvSpPr>
        <p:spPr>
          <a:xfrm>
            <a:off x="7687289" y="6014214"/>
            <a:ext cx="1565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Diffusion wake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961F46D-7742-4B46-A944-B3E3ECDF60AA}"/>
              </a:ext>
            </a:extLst>
          </p:cNvPr>
          <p:cNvCxnSpPr>
            <a:cxnSpLocks/>
          </p:cNvCxnSpPr>
          <p:nvPr/>
        </p:nvCxnSpPr>
        <p:spPr>
          <a:xfrm flipV="1">
            <a:off x="8626465" y="4151586"/>
            <a:ext cx="1915411" cy="18926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4DBC51E-3E1B-1F49-897B-F714B1F683E7}"/>
              </a:ext>
            </a:extLst>
          </p:cNvPr>
          <p:cNvSpPr txBox="1"/>
          <p:nvPr/>
        </p:nvSpPr>
        <p:spPr>
          <a:xfrm>
            <a:off x="5836809" y="882776"/>
            <a:ext cx="6046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/>
                </a:solidFill>
              </a:rPr>
              <a:t>Casalderrey</a:t>
            </a:r>
            <a:r>
              <a:rPr lang="en-US" dirty="0">
                <a:solidFill>
                  <a:schemeClr val="accent6"/>
                </a:solidFill>
              </a:rPr>
              <a:t>-Solana, </a:t>
            </a:r>
            <a:r>
              <a:rPr lang="en-US" dirty="0" err="1">
                <a:solidFill>
                  <a:schemeClr val="accent6"/>
                </a:solidFill>
              </a:rPr>
              <a:t>Shuryak</a:t>
            </a:r>
            <a:r>
              <a:rPr lang="en-US" dirty="0">
                <a:solidFill>
                  <a:schemeClr val="accent6"/>
                </a:solidFill>
              </a:rPr>
              <a:t> &amp; </a:t>
            </a:r>
            <a:r>
              <a:rPr lang="en-US" dirty="0" err="1">
                <a:solidFill>
                  <a:schemeClr val="accent6"/>
                </a:solidFill>
              </a:rPr>
              <a:t>Teaney</a:t>
            </a:r>
            <a:r>
              <a:rPr lang="en-US" dirty="0">
                <a:solidFill>
                  <a:schemeClr val="accent6"/>
                </a:solidFill>
              </a:rPr>
              <a:t> (2005), </a:t>
            </a:r>
            <a:r>
              <a:rPr lang="en-US" dirty="0" err="1">
                <a:solidFill>
                  <a:schemeClr val="accent6"/>
                </a:solidFill>
              </a:rPr>
              <a:t>Stoecker</a:t>
            </a:r>
            <a:r>
              <a:rPr lang="en-US" dirty="0">
                <a:solidFill>
                  <a:schemeClr val="accent6"/>
                </a:solidFill>
              </a:rPr>
              <a:t> (2005)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CDDA6B-85CB-324C-B416-76E5E812D735}"/>
              </a:ext>
            </a:extLst>
          </p:cNvPr>
          <p:cNvSpPr txBox="1"/>
          <p:nvPr/>
        </p:nvSpPr>
        <p:spPr>
          <a:xfrm>
            <a:off x="5411536" y="5657819"/>
            <a:ext cx="2981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Betz, Noronha, Giorgio, </a:t>
            </a:r>
            <a:r>
              <a:rPr lang="en-US" sz="1600" dirty="0" err="1">
                <a:solidFill>
                  <a:schemeClr val="accent6"/>
                </a:solidFill>
              </a:rPr>
              <a:t>Gyulassy</a:t>
            </a:r>
            <a:r>
              <a:rPr lang="en-US" sz="1600" dirty="0">
                <a:solidFill>
                  <a:schemeClr val="accent6"/>
                </a:solidFill>
              </a:rPr>
              <a:t>, </a:t>
            </a:r>
          </a:p>
          <a:p>
            <a:r>
              <a:rPr lang="en-US" sz="1600" dirty="0" err="1">
                <a:solidFill>
                  <a:schemeClr val="accent6"/>
                </a:solidFill>
              </a:rPr>
              <a:t>Mishudtin</a:t>
            </a:r>
            <a:r>
              <a:rPr lang="en-US" sz="1600" dirty="0">
                <a:solidFill>
                  <a:schemeClr val="accent6"/>
                </a:solidFill>
              </a:rPr>
              <a:t>, </a:t>
            </a:r>
            <a:r>
              <a:rPr lang="en-US" sz="1600" dirty="0" err="1">
                <a:solidFill>
                  <a:schemeClr val="accent6"/>
                </a:solidFill>
              </a:rPr>
              <a:t>Rischke</a:t>
            </a:r>
            <a:r>
              <a:rPr lang="en-US" sz="1600" dirty="0">
                <a:solidFill>
                  <a:schemeClr val="accent6"/>
                </a:solidFill>
              </a:rPr>
              <a:t> (2009) </a:t>
            </a:r>
          </a:p>
        </p:txBody>
      </p:sp>
      <p:pic>
        <p:nvPicPr>
          <p:cNvPr id="5" name="Picture 4" descr="A person with a beard&#10;&#10;Description automatically generated with medium confidence">
            <a:extLst>
              <a:ext uri="{FF2B5EF4-FFF2-40B4-BE49-F238E27FC236}">
                <a16:creationId xmlns:a16="http://schemas.microsoft.com/office/drawing/2014/main" id="{4BB71FD2-8237-C149-918D-D14E56CF9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8343" y="1561725"/>
            <a:ext cx="932084" cy="985858"/>
          </a:xfrm>
          <a:prstGeom prst="rect">
            <a:avLst/>
          </a:prstGeom>
        </p:spPr>
      </p:pic>
      <p:pic>
        <p:nvPicPr>
          <p:cNvPr id="12" name="Picture 11" descr="A picture containing person, wall, glasses, person&#10;&#10;Description automatically generated">
            <a:extLst>
              <a:ext uri="{FF2B5EF4-FFF2-40B4-BE49-F238E27FC236}">
                <a16:creationId xmlns:a16="http://schemas.microsoft.com/office/drawing/2014/main" id="{73A6A99B-7F58-B843-88D5-0EA7CD6E4D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8656" y="1560439"/>
            <a:ext cx="750345" cy="1003270"/>
          </a:xfrm>
          <a:prstGeom prst="rect">
            <a:avLst/>
          </a:prstGeom>
        </p:spPr>
      </p:pic>
      <p:pic>
        <p:nvPicPr>
          <p:cNvPr id="16" name="Picture 15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4A73523D-5AEA-3645-9C3B-8BDEF4B24A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33880" y="1540747"/>
            <a:ext cx="825500" cy="1041400"/>
          </a:xfrm>
          <a:prstGeom prst="rect">
            <a:avLst/>
          </a:prstGeom>
        </p:spPr>
      </p:pic>
      <p:pic>
        <p:nvPicPr>
          <p:cNvPr id="21" name="Picture 20" descr="A person with a beard and glasses&#10;&#10;Description automatically generated with low confidence">
            <a:extLst>
              <a:ext uri="{FF2B5EF4-FFF2-40B4-BE49-F238E27FC236}">
                <a16:creationId xmlns:a16="http://schemas.microsoft.com/office/drawing/2014/main" id="{FFF76946-5CED-7B47-9891-5F268CEC75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88624" y="1519766"/>
            <a:ext cx="804843" cy="1056962"/>
          </a:xfrm>
          <a:prstGeom prst="rect">
            <a:avLst/>
          </a:prstGeom>
        </p:spPr>
      </p:pic>
      <p:pic>
        <p:nvPicPr>
          <p:cNvPr id="23" name="Picture 22" descr="Chart, histogram&#10;&#10;Description automatically generated">
            <a:extLst>
              <a:ext uri="{FF2B5EF4-FFF2-40B4-BE49-F238E27FC236}">
                <a16:creationId xmlns:a16="http://schemas.microsoft.com/office/drawing/2014/main" id="{F837D0DC-BF99-B74C-9F51-858AE97021C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7154" r="29653" b="2503"/>
          <a:stretch/>
        </p:blipFill>
        <p:spPr>
          <a:xfrm>
            <a:off x="5297214" y="2801464"/>
            <a:ext cx="2768380" cy="2835919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E29D8CB-DE95-314C-9FCB-EB92D3090397}"/>
              </a:ext>
            </a:extLst>
          </p:cNvPr>
          <p:cNvCxnSpPr>
            <a:cxnSpLocks/>
          </p:cNvCxnSpPr>
          <p:nvPr/>
        </p:nvCxnSpPr>
        <p:spPr>
          <a:xfrm flipH="1" flipV="1">
            <a:off x="6968359" y="4014952"/>
            <a:ext cx="1613332" cy="20491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6ED4982-BEDA-4A4E-971D-B4E6D4702DD8}"/>
              </a:ext>
            </a:extLst>
          </p:cNvPr>
          <p:cNvSpPr txBox="1"/>
          <p:nvPr/>
        </p:nvSpPr>
        <p:spPr>
          <a:xfrm>
            <a:off x="8681545" y="5749159"/>
            <a:ext cx="2909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Li Yan, S. Jeon, C. Gale (2018)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0C8651-D38C-AF41-A825-E8379F819B7A}"/>
              </a:ext>
            </a:extLst>
          </p:cNvPr>
          <p:cNvSpPr txBox="1"/>
          <p:nvPr/>
        </p:nvSpPr>
        <p:spPr>
          <a:xfrm>
            <a:off x="1091315" y="3887860"/>
            <a:ext cx="3239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Hydrodynamic approach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10F2FCD-A843-534F-B0EF-92EE9CD820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34458" y="4516530"/>
            <a:ext cx="2265200" cy="45304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58B5263-68F7-BF4D-8F78-E38F2416B8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61739" y="5281940"/>
            <a:ext cx="723900" cy="3556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CA3BCAF-1321-6447-96BD-C54286C27866}"/>
              </a:ext>
            </a:extLst>
          </p:cNvPr>
          <p:cNvSpPr txBox="1"/>
          <p:nvPr/>
        </p:nvSpPr>
        <p:spPr>
          <a:xfrm>
            <a:off x="2271431" y="5136575"/>
            <a:ext cx="2001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energy-momentum</a:t>
            </a:r>
          </a:p>
          <a:p>
            <a:r>
              <a:rPr lang="en-US" dirty="0">
                <a:solidFill>
                  <a:schemeClr val="bg1"/>
                </a:solidFill>
              </a:rPr>
              <a:t>deposited by jet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88DF6C7-E537-EC5B-771C-C88D05816CA8}"/>
              </a:ext>
            </a:extLst>
          </p:cNvPr>
          <p:cNvGrpSpPr/>
          <p:nvPr/>
        </p:nvGrpSpPr>
        <p:grpSpPr>
          <a:xfrm>
            <a:off x="1757935" y="1661913"/>
            <a:ext cx="2353638" cy="1468816"/>
            <a:chOff x="2091062" y="1675476"/>
            <a:chExt cx="2353638" cy="1468816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FFA386B9-6BD9-246C-66B5-2CB80EB260E9}"/>
                </a:ext>
              </a:extLst>
            </p:cNvPr>
            <p:cNvSpPr/>
            <p:nvPr/>
          </p:nvSpPr>
          <p:spPr>
            <a:xfrm>
              <a:off x="2091062" y="1886258"/>
              <a:ext cx="1062559" cy="1003270"/>
            </a:xfrm>
            <a:prstGeom prst="ellipse">
              <a:avLst/>
            </a:prstGeom>
            <a:noFill/>
            <a:ln w="412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FC523D6-40A7-8634-B6FF-CA9E2B1E93A4}"/>
                </a:ext>
              </a:extLst>
            </p:cNvPr>
            <p:cNvSpPr/>
            <p:nvPr/>
          </p:nvSpPr>
          <p:spPr>
            <a:xfrm>
              <a:off x="2710989" y="2065648"/>
              <a:ext cx="714746" cy="682747"/>
            </a:xfrm>
            <a:prstGeom prst="ellipse">
              <a:avLst/>
            </a:prstGeom>
            <a:noFill/>
            <a:ln w="412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BD40AC8-F879-4476-ED99-F03D377E81D5}"/>
                </a:ext>
              </a:extLst>
            </p:cNvPr>
            <p:cNvSpPr/>
            <p:nvPr/>
          </p:nvSpPr>
          <p:spPr>
            <a:xfrm>
              <a:off x="3375300" y="2272843"/>
              <a:ext cx="390066" cy="381009"/>
            </a:xfrm>
            <a:prstGeom prst="ellipse">
              <a:avLst/>
            </a:prstGeom>
            <a:noFill/>
            <a:ln w="412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3D27D07-80CC-36AC-E6B3-B8CCF9535A47}"/>
                </a:ext>
              </a:extLst>
            </p:cNvPr>
            <p:cNvSpPr/>
            <p:nvPr/>
          </p:nvSpPr>
          <p:spPr>
            <a:xfrm>
              <a:off x="3674039" y="2338097"/>
              <a:ext cx="254130" cy="250754"/>
            </a:xfrm>
            <a:prstGeom prst="ellipse">
              <a:avLst/>
            </a:prstGeom>
            <a:noFill/>
            <a:ln w="412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0F98D60-B520-91AD-8B19-AA411F468593}"/>
                </a:ext>
              </a:extLst>
            </p:cNvPr>
            <p:cNvCxnSpPr>
              <a:cxnSpLocks/>
            </p:cNvCxnSpPr>
            <p:nvPr/>
          </p:nvCxnSpPr>
          <p:spPr>
            <a:xfrm>
              <a:off x="2327530" y="1675476"/>
              <a:ext cx="1889568" cy="796268"/>
            </a:xfrm>
            <a:prstGeom prst="line">
              <a:avLst/>
            </a:prstGeom>
            <a:ln w="41275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F26649D-05CA-6E0F-65CB-8F41FC000C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82294" y="2476439"/>
              <a:ext cx="2034804" cy="667853"/>
            </a:xfrm>
            <a:prstGeom prst="line">
              <a:avLst/>
            </a:prstGeom>
            <a:ln w="41275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7E2FC4A7-AA9D-DD55-5A53-12D25A9D5D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05050" y="2470735"/>
              <a:ext cx="1495074" cy="7991"/>
            </a:xfrm>
            <a:prstGeom prst="straightConnector1">
              <a:avLst/>
            </a:prstGeom>
            <a:ln w="31750">
              <a:solidFill>
                <a:schemeClr val="bg1"/>
              </a:solidFill>
              <a:headEnd w="sm" len="lg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2E29F17-EFF7-C8A4-4743-56062699E7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95980" y="1924515"/>
              <a:ext cx="264850" cy="510935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AC8A45C-776C-52A2-C497-DE17BC746ECA}"/>
                </a:ext>
              </a:extLst>
            </p:cNvPr>
            <p:cNvSpPr txBox="1"/>
            <p:nvPr/>
          </p:nvSpPr>
          <p:spPr>
            <a:xfrm rot="21115852">
              <a:off x="4122176" y="2192974"/>
              <a:ext cx="3225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>
                  <a:solidFill>
                    <a:schemeClr val="bg1"/>
                  </a:solidFill>
                </a:rPr>
                <a:t>v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7804E67-C13C-7010-F6B3-92AAACAF2732}"/>
                </a:ext>
              </a:extLst>
            </p:cNvPr>
            <p:cNvSpPr txBox="1"/>
            <p:nvPr/>
          </p:nvSpPr>
          <p:spPr>
            <a:xfrm>
              <a:off x="2350242" y="1873403"/>
              <a:ext cx="394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>
                  <a:solidFill>
                    <a:schemeClr val="bg1"/>
                  </a:solidFill>
                </a:rPr>
                <a:t>c</a:t>
              </a:r>
              <a:r>
                <a:rPr lang="en-US" sz="2400" baseline="-25000" dirty="0">
                  <a:solidFill>
                    <a:schemeClr val="bg1"/>
                  </a:solidFill>
                </a:rPr>
                <a:t>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70012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6DCBA-B731-2D45-98DE-3F2B228CC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jet tomography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17A8E4-5612-7D49-BA34-0E2506E6B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F9346E-7306-934E-8EA6-C04A2C169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265" y="1862960"/>
            <a:ext cx="3371981" cy="451845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3293CBF-0B77-D94A-B6A2-B45C7DD3773A}"/>
              </a:ext>
            </a:extLst>
          </p:cNvPr>
          <p:cNvSpPr/>
          <p:nvPr/>
        </p:nvSpPr>
        <p:spPr>
          <a:xfrm>
            <a:off x="2890267" y="1062325"/>
            <a:ext cx="72122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Zhang, Owens, Wang and XNW, Phys. Rev. Lett. 103, 032302 (2009)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AAC608-86A5-2846-8710-38E468DC6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7879" y="2255107"/>
            <a:ext cx="1955800" cy="5247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53F51A-9565-654B-9F1B-D8A5A50F32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5362" y="4493852"/>
            <a:ext cx="2029831" cy="4603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840EC1-70A0-9C48-904D-319B4FE2D0A7}"/>
              </a:ext>
            </a:extLst>
          </p:cNvPr>
          <p:cNvSpPr txBox="1"/>
          <p:nvPr/>
        </p:nvSpPr>
        <p:spPr>
          <a:xfrm>
            <a:off x="1033622" y="2101971"/>
            <a:ext cx="33860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length  dependence of </a:t>
            </a:r>
            <a:r>
              <a:rPr lang="en-US" sz="2400" dirty="0" err="1">
                <a:solidFill>
                  <a:schemeClr val="bg1"/>
                </a:solidFill>
              </a:rPr>
              <a:t>parton</a:t>
            </a:r>
            <a:r>
              <a:rPr lang="en-US" sz="2400" dirty="0">
                <a:solidFill>
                  <a:schemeClr val="bg1"/>
                </a:solidFill>
              </a:rPr>
              <a:t>  Energy loss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6F009E-001D-B142-901C-5F7236A4E739}"/>
              </a:ext>
            </a:extLst>
          </p:cNvPr>
          <p:cNvSpPr txBox="1"/>
          <p:nvPr/>
        </p:nvSpPr>
        <p:spPr>
          <a:xfrm>
            <a:off x="1033622" y="3294401"/>
            <a:ext cx="44086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  <a:latin typeface="Symbol" pitchFamily="2" charset="2"/>
              </a:rPr>
              <a:t>g</a:t>
            </a:r>
            <a:r>
              <a:rPr lang="en-US" sz="2800" dirty="0">
                <a:solidFill>
                  <a:srgbClr val="FFFF00"/>
                </a:solidFill>
              </a:rPr>
              <a:t>-jet asymmetry </a:t>
            </a:r>
            <a:r>
              <a:rPr lang="en-US" sz="2800" dirty="0" err="1">
                <a:solidFill>
                  <a:srgbClr val="FFFF00"/>
                </a:solidFill>
              </a:rPr>
              <a:t>x</a:t>
            </a:r>
            <a:r>
              <a:rPr lang="en-US" sz="2800" baseline="-25000" dirty="0" err="1">
                <a:solidFill>
                  <a:srgbClr val="FFFF00"/>
                </a:solidFill>
                <a:latin typeface="Symbol" pitchFamily="2" charset="2"/>
              </a:rPr>
              <a:t>g</a:t>
            </a:r>
            <a:r>
              <a:rPr lang="en-US" sz="2800" baseline="-25000" dirty="0" err="1">
                <a:solidFill>
                  <a:srgbClr val="FFFF00"/>
                </a:solidFill>
              </a:rPr>
              <a:t>jet</a:t>
            </a:r>
            <a:r>
              <a:rPr lang="en-US" sz="2800" dirty="0">
                <a:solidFill>
                  <a:srgbClr val="FFFF00"/>
                </a:solidFill>
              </a:rPr>
              <a:t>=</a:t>
            </a:r>
            <a:r>
              <a:rPr lang="en-US" sz="2800" dirty="0" err="1">
                <a:solidFill>
                  <a:srgbClr val="FFFF00"/>
                </a:solidFill>
              </a:rPr>
              <a:t>p</a:t>
            </a:r>
            <a:r>
              <a:rPr lang="en-US" sz="2800" baseline="-25000" dirty="0" err="1">
                <a:solidFill>
                  <a:srgbClr val="FFFF00"/>
                </a:solidFill>
              </a:rPr>
              <a:t>T</a:t>
            </a:r>
            <a:r>
              <a:rPr lang="en-US" sz="2800" baseline="30000" dirty="0" err="1">
                <a:solidFill>
                  <a:srgbClr val="FFFF00"/>
                </a:solidFill>
              </a:rPr>
              <a:t>jet</a:t>
            </a:r>
            <a:r>
              <a:rPr lang="en-US" sz="2800" dirty="0">
                <a:solidFill>
                  <a:srgbClr val="FFFF00"/>
                </a:solidFill>
              </a:rPr>
              <a:t>/</a:t>
            </a:r>
            <a:r>
              <a:rPr lang="en-US" sz="2800" dirty="0" err="1">
                <a:solidFill>
                  <a:srgbClr val="FFFF00"/>
                </a:solidFill>
              </a:rPr>
              <a:t>p</a:t>
            </a:r>
            <a:r>
              <a:rPr lang="en-US" sz="2800" baseline="-25000" dirty="0" err="1">
                <a:solidFill>
                  <a:srgbClr val="FFFF00"/>
                </a:solidFill>
              </a:rPr>
              <a:t>T</a:t>
            </a:r>
            <a:r>
              <a:rPr lang="en-US" sz="2800" baseline="30000" dirty="0" err="1">
                <a:solidFill>
                  <a:srgbClr val="FFFF00"/>
                </a:solidFill>
                <a:latin typeface="Symbol" pitchFamily="2" charset="2"/>
              </a:rPr>
              <a:t>g</a:t>
            </a:r>
            <a:endParaRPr lang="en-US" sz="2800" baseline="30000" dirty="0">
              <a:solidFill>
                <a:srgbClr val="FFFF00"/>
              </a:solidFill>
              <a:latin typeface="Symbol" pitchFamily="2" charset="2"/>
            </a:endParaRPr>
          </a:p>
          <a:p>
            <a:endParaRPr lang="en-US" baseline="30000" dirty="0">
              <a:solidFill>
                <a:srgbClr val="FFFF00"/>
              </a:solidFill>
              <a:latin typeface="Symbol" pitchFamily="2" charset="2"/>
            </a:endParaRPr>
          </a:p>
          <a:p>
            <a:r>
              <a:rPr lang="en-US" sz="2400" dirty="0">
                <a:solidFill>
                  <a:srgbClr val="FFFF00"/>
                </a:solidFill>
              </a:rPr>
              <a:t>Can be used to select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propagation length &lt;L&gt;</a:t>
            </a:r>
          </a:p>
        </p:txBody>
      </p:sp>
    </p:spTree>
    <p:extLst>
      <p:ext uri="{BB962C8B-B14F-4D97-AF65-F5344CB8AC3E}">
        <p14:creationId xmlns:p14="http://schemas.microsoft.com/office/powerpoint/2010/main" val="10046833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1"/>
            <a:ext cx="9143999" cy="1061935"/>
          </a:xfrm>
        </p:spPr>
        <p:txBody>
          <a:bodyPr/>
          <a:lstStyle/>
          <a:p>
            <a:r>
              <a:rPr lang="en-US" dirty="0"/>
              <a:t>Jets  in heavy-ion collisions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31</a:t>
            </a:fld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3170446" y="1036785"/>
            <a:ext cx="5882662" cy="5758272"/>
            <a:chOff x="595019" y="396056"/>
            <a:chExt cx="5882662" cy="5758272"/>
          </a:xfrm>
        </p:grpSpPr>
        <p:grpSp>
          <p:nvGrpSpPr>
            <p:cNvPr id="22" name="Group 31"/>
            <p:cNvGrpSpPr>
              <a:grpSpLocks/>
            </p:cNvGrpSpPr>
            <p:nvPr/>
          </p:nvGrpSpPr>
          <p:grpSpPr bwMode="auto">
            <a:xfrm>
              <a:off x="1512290" y="2132006"/>
              <a:ext cx="4048120" cy="1753591"/>
              <a:chOff x="3376" y="1656"/>
              <a:chExt cx="1968" cy="816"/>
            </a:xfrm>
          </p:grpSpPr>
          <p:sp>
            <p:nvSpPr>
              <p:cNvPr id="48" name="Rectangle 32"/>
              <p:cNvSpPr>
                <a:spLocks noChangeArrowheads="1"/>
              </p:cNvSpPr>
              <p:nvPr/>
            </p:nvSpPr>
            <p:spPr bwMode="auto">
              <a:xfrm>
                <a:off x="3448" y="1664"/>
                <a:ext cx="1824" cy="792"/>
              </a:xfrm>
              <a:prstGeom prst="rect">
                <a:avLst/>
              </a:prstGeom>
              <a:gradFill flip="none" rotWithShape="1">
                <a:gsLst>
                  <a:gs pos="28000">
                    <a:srgbClr val="FF6600"/>
                  </a:gs>
                  <a:gs pos="100000">
                    <a:srgbClr val="FFFFFF"/>
                  </a:gs>
                  <a:gs pos="99000">
                    <a:srgbClr val="FFFF00"/>
                  </a:gs>
                </a:gsLst>
                <a:path path="rect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zh-CN" altLang="en-US" sz="2400" b="1">
                  <a:solidFill>
                    <a:srgbClr val="FF66CC"/>
                  </a:solidFill>
                  <a:latin typeface="Times New Roman" charset="0"/>
                </a:endParaRPr>
              </a:p>
            </p:txBody>
          </p:sp>
          <p:sp>
            <p:nvSpPr>
              <p:cNvPr id="49" name="Oval 33"/>
              <p:cNvSpPr>
                <a:spLocks noChangeArrowheads="1"/>
              </p:cNvSpPr>
              <p:nvPr/>
            </p:nvSpPr>
            <p:spPr bwMode="auto">
              <a:xfrm>
                <a:off x="5192" y="1656"/>
                <a:ext cx="152" cy="808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34"/>
              <p:cNvSpPr>
                <a:spLocks noChangeArrowheads="1"/>
              </p:cNvSpPr>
              <p:nvPr/>
            </p:nvSpPr>
            <p:spPr bwMode="auto">
              <a:xfrm>
                <a:off x="3376" y="1656"/>
                <a:ext cx="152" cy="816"/>
              </a:xfrm>
              <a:prstGeom prst="ellipse">
                <a:avLst/>
              </a:prstGeom>
              <a:gradFill flip="none" rotWithShape="1">
                <a:gsLst>
                  <a:gs pos="0">
                    <a:srgbClr val="6699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4" name="Freeform 36"/>
            <p:cNvSpPr>
              <a:spLocks/>
            </p:cNvSpPr>
            <p:nvPr/>
          </p:nvSpPr>
          <p:spPr bwMode="auto">
            <a:xfrm>
              <a:off x="1824950" y="2424859"/>
              <a:ext cx="2033582" cy="441044"/>
            </a:xfrm>
            <a:custGeom>
              <a:avLst/>
              <a:gdLst>
                <a:gd name="T0" fmla="*/ 0 w 856"/>
                <a:gd name="T1" fmla="*/ 328 h 328"/>
                <a:gd name="T2" fmla="*/ 680 w 856"/>
                <a:gd name="T3" fmla="*/ 328 h 328"/>
                <a:gd name="T4" fmla="*/ 856 w 856"/>
                <a:gd name="T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6" h="328">
                  <a:moveTo>
                    <a:pt x="0" y="328"/>
                  </a:moveTo>
                  <a:lnTo>
                    <a:pt x="680" y="328"/>
                  </a:lnTo>
                  <a:lnTo>
                    <a:pt x="856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37"/>
            <p:cNvSpPr>
              <a:spLocks/>
            </p:cNvSpPr>
            <p:nvPr/>
          </p:nvSpPr>
          <p:spPr bwMode="auto">
            <a:xfrm flipH="1" flipV="1">
              <a:off x="3418848" y="3102303"/>
              <a:ext cx="1828901" cy="444572"/>
            </a:xfrm>
            <a:custGeom>
              <a:avLst/>
              <a:gdLst>
                <a:gd name="T0" fmla="*/ 0 w 856"/>
                <a:gd name="T1" fmla="*/ 328 h 328"/>
                <a:gd name="T2" fmla="*/ 680 w 856"/>
                <a:gd name="T3" fmla="*/ 328 h 328"/>
                <a:gd name="T4" fmla="*/ 856 w 856"/>
                <a:gd name="T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6" h="328">
                  <a:moveTo>
                    <a:pt x="0" y="328"/>
                  </a:moveTo>
                  <a:lnTo>
                    <a:pt x="680" y="328"/>
                  </a:lnTo>
                  <a:lnTo>
                    <a:pt x="856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Text Box 38"/>
            <p:cNvSpPr txBox="1">
              <a:spLocks noChangeArrowheads="1"/>
            </p:cNvSpPr>
            <p:nvPr/>
          </p:nvSpPr>
          <p:spPr bwMode="auto">
            <a:xfrm>
              <a:off x="2088427" y="2259026"/>
              <a:ext cx="87936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400" b="1" dirty="0">
                  <a:latin typeface="Times New Roman" charset="0"/>
                </a:rPr>
                <a:t>q</a:t>
              </a:r>
            </a:p>
          </p:txBody>
        </p:sp>
        <p:sp>
          <p:nvSpPr>
            <p:cNvPr id="27" name="Text Box 39"/>
            <p:cNvSpPr txBox="1">
              <a:spLocks noChangeArrowheads="1"/>
            </p:cNvSpPr>
            <p:nvPr/>
          </p:nvSpPr>
          <p:spPr bwMode="auto">
            <a:xfrm>
              <a:off x="4472573" y="3194040"/>
              <a:ext cx="35583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 b="1" dirty="0">
                  <a:latin typeface="Times New Roman" charset="0"/>
                </a:rPr>
                <a:t>q</a:t>
              </a:r>
            </a:p>
          </p:txBody>
        </p:sp>
        <p:sp>
          <p:nvSpPr>
            <p:cNvPr id="28" name="Line 40"/>
            <p:cNvSpPr>
              <a:spLocks noChangeShapeType="1"/>
            </p:cNvSpPr>
            <p:nvPr/>
          </p:nvSpPr>
          <p:spPr bwMode="auto">
            <a:xfrm rot="20991552" flipV="1">
              <a:off x="3744821" y="1666263"/>
              <a:ext cx="189519" cy="645689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41"/>
            <p:cNvSpPr>
              <a:spLocks noChangeShapeType="1"/>
            </p:cNvSpPr>
            <p:nvPr/>
          </p:nvSpPr>
          <p:spPr bwMode="auto">
            <a:xfrm flipV="1">
              <a:off x="4013937" y="1253446"/>
              <a:ext cx="379037" cy="952655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42"/>
            <p:cNvSpPr>
              <a:spLocks noChangeShapeType="1"/>
            </p:cNvSpPr>
            <p:nvPr/>
          </p:nvSpPr>
          <p:spPr bwMode="auto">
            <a:xfrm flipV="1">
              <a:off x="4157972" y="2015570"/>
              <a:ext cx="333553" cy="321080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43"/>
            <p:cNvSpPr>
              <a:spLocks noChangeShapeType="1"/>
            </p:cNvSpPr>
            <p:nvPr/>
          </p:nvSpPr>
          <p:spPr bwMode="auto">
            <a:xfrm flipV="1">
              <a:off x="3904016" y="1560412"/>
              <a:ext cx="174357" cy="723312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44"/>
            <p:cNvSpPr>
              <a:spLocks noChangeShapeType="1"/>
            </p:cNvSpPr>
            <p:nvPr/>
          </p:nvSpPr>
          <p:spPr bwMode="auto">
            <a:xfrm flipV="1">
              <a:off x="3998776" y="396056"/>
              <a:ext cx="1447923" cy="194059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45"/>
            <p:cNvSpPr>
              <a:spLocks noChangeShapeType="1"/>
            </p:cNvSpPr>
            <p:nvPr/>
          </p:nvSpPr>
          <p:spPr bwMode="auto">
            <a:xfrm flipH="1">
              <a:off x="2899567" y="3709179"/>
              <a:ext cx="424522" cy="159834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46"/>
            <p:cNvSpPr>
              <a:spLocks noChangeShapeType="1"/>
            </p:cNvSpPr>
            <p:nvPr/>
          </p:nvSpPr>
          <p:spPr bwMode="auto">
            <a:xfrm flipH="1">
              <a:off x="3070134" y="3666839"/>
              <a:ext cx="204680" cy="649217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47"/>
            <p:cNvSpPr>
              <a:spLocks noChangeShapeType="1"/>
            </p:cNvSpPr>
            <p:nvPr/>
          </p:nvSpPr>
          <p:spPr bwMode="auto">
            <a:xfrm flipH="1">
              <a:off x="2945052" y="3620970"/>
              <a:ext cx="329763" cy="324608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48"/>
            <p:cNvSpPr>
              <a:spLocks noChangeShapeType="1"/>
            </p:cNvSpPr>
            <p:nvPr/>
          </p:nvSpPr>
          <p:spPr bwMode="auto">
            <a:xfrm flipH="1">
              <a:off x="2584966" y="3546875"/>
              <a:ext cx="769446" cy="162304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49"/>
            <p:cNvSpPr>
              <a:spLocks noChangeShapeType="1"/>
            </p:cNvSpPr>
            <p:nvPr/>
          </p:nvSpPr>
          <p:spPr bwMode="auto">
            <a:xfrm flipH="1">
              <a:off x="3388526" y="3635084"/>
              <a:ext cx="30323" cy="1065563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50"/>
            <p:cNvSpPr>
              <a:spLocks noChangeShapeType="1"/>
            </p:cNvSpPr>
            <p:nvPr/>
          </p:nvSpPr>
          <p:spPr bwMode="auto">
            <a:xfrm>
              <a:off x="3460543" y="3610385"/>
              <a:ext cx="181938" cy="691557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Text Box 52"/>
            <p:cNvSpPr txBox="1">
              <a:spLocks noChangeArrowheads="1"/>
            </p:cNvSpPr>
            <p:nvPr/>
          </p:nvSpPr>
          <p:spPr bwMode="auto">
            <a:xfrm>
              <a:off x="5177789" y="1327546"/>
              <a:ext cx="95774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altLang="zh-CN" sz="2000" b="1" dirty="0">
                  <a:solidFill>
                    <a:srgbClr val="FF0000"/>
                  </a:solidFill>
                  <a:latin typeface="Tahoma" charset="0"/>
                </a:rPr>
                <a:t>Jet 1</a:t>
              </a:r>
              <a:endParaRPr lang="en-US" altLang="zh-CN" sz="2000" b="1" dirty="0">
                <a:solidFill>
                  <a:srgbClr val="0000CC"/>
                </a:solidFill>
                <a:latin typeface="Times New Roman" charset="0"/>
              </a:endParaRPr>
            </a:p>
          </p:txBody>
        </p:sp>
        <p:sp>
          <p:nvSpPr>
            <p:cNvPr id="41" name="Text Box 53"/>
            <p:cNvSpPr txBox="1">
              <a:spLocks noChangeArrowheads="1"/>
            </p:cNvSpPr>
            <p:nvPr/>
          </p:nvSpPr>
          <p:spPr bwMode="auto">
            <a:xfrm>
              <a:off x="3254186" y="4896360"/>
              <a:ext cx="215812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altLang="zh-CN" sz="2000" b="1" dirty="0">
                  <a:solidFill>
                    <a:srgbClr val="FF0000"/>
                  </a:solidFill>
                  <a:latin typeface="Tahoma" charset="0"/>
                </a:rPr>
                <a:t>Jet 2</a:t>
              </a:r>
            </a:p>
          </p:txBody>
        </p:sp>
        <p:sp>
          <p:nvSpPr>
            <p:cNvPr id="43" name="Freeform 55"/>
            <p:cNvSpPr>
              <a:spLocks/>
            </p:cNvSpPr>
            <p:nvPr/>
          </p:nvSpPr>
          <p:spPr bwMode="auto">
            <a:xfrm>
              <a:off x="3536350" y="2865903"/>
              <a:ext cx="238794" cy="236400"/>
            </a:xfrm>
            <a:custGeom>
              <a:avLst/>
              <a:gdLst>
                <a:gd name="T0" fmla="*/ 0 w 109"/>
                <a:gd name="T1" fmla="*/ 11 h 140"/>
                <a:gd name="T2" fmla="*/ 80 w 109"/>
                <a:gd name="T3" fmla="*/ 11 h 140"/>
                <a:gd name="T4" fmla="*/ 16 w 109"/>
                <a:gd name="T5" fmla="*/ 75 h 140"/>
                <a:gd name="T6" fmla="*/ 104 w 109"/>
                <a:gd name="T7" fmla="*/ 75 h 140"/>
                <a:gd name="T8" fmla="*/ 48 w 109"/>
                <a:gd name="T9" fmla="*/ 131 h 140"/>
                <a:gd name="T10" fmla="*/ 96 w 109"/>
                <a:gd name="T11" fmla="*/ 13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40">
                  <a:moveTo>
                    <a:pt x="0" y="11"/>
                  </a:moveTo>
                  <a:cubicBezTo>
                    <a:pt x="38" y="5"/>
                    <a:pt x="77" y="0"/>
                    <a:pt x="80" y="11"/>
                  </a:cubicBezTo>
                  <a:cubicBezTo>
                    <a:pt x="83" y="22"/>
                    <a:pt x="12" y="64"/>
                    <a:pt x="16" y="75"/>
                  </a:cubicBezTo>
                  <a:cubicBezTo>
                    <a:pt x="20" y="86"/>
                    <a:pt x="99" y="66"/>
                    <a:pt x="104" y="75"/>
                  </a:cubicBezTo>
                  <a:cubicBezTo>
                    <a:pt x="109" y="84"/>
                    <a:pt x="49" y="122"/>
                    <a:pt x="48" y="131"/>
                  </a:cubicBezTo>
                  <a:cubicBezTo>
                    <a:pt x="47" y="140"/>
                    <a:pt x="88" y="132"/>
                    <a:pt x="96" y="131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56"/>
            <p:cNvSpPr>
              <a:spLocks noChangeShapeType="1"/>
            </p:cNvSpPr>
            <p:nvPr/>
          </p:nvSpPr>
          <p:spPr bwMode="auto">
            <a:xfrm flipH="1">
              <a:off x="595019" y="2930771"/>
              <a:ext cx="917271" cy="3528"/>
            </a:xfrm>
            <a:prstGeom prst="line">
              <a:avLst/>
            </a:prstGeom>
            <a:noFill/>
            <a:ln w="28575">
              <a:solidFill>
                <a:srgbClr val="6699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57"/>
            <p:cNvSpPr>
              <a:spLocks noChangeShapeType="1"/>
            </p:cNvSpPr>
            <p:nvPr/>
          </p:nvSpPr>
          <p:spPr bwMode="auto">
            <a:xfrm flipH="1">
              <a:off x="5560410" y="2918828"/>
              <a:ext cx="917271" cy="3528"/>
            </a:xfrm>
            <a:prstGeom prst="line">
              <a:avLst/>
            </a:prstGeom>
            <a:noFill/>
            <a:ln w="28575">
              <a:solidFill>
                <a:srgbClr val="6699FF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58"/>
            <p:cNvSpPr>
              <a:spLocks noChangeShapeType="1"/>
            </p:cNvSpPr>
            <p:nvPr/>
          </p:nvSpPr>
          <p:spPr bwMode="auto">
            <a:xfrm flipV="1">
              <a:off x="3900226" y="1073500"/>
              <a:ext cx="1000659" cy="139369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59"/>
            <p:cNvSpPr>
              <a:spLocks noChangeShapeType="1"/>
            </p:cNvSpPr>
            <p:nvPr/>
          </p:nvSpPr>
          <p:spPr bwMode="auto">
            <a:xfrm flipH="1">
              <a:off x="2717629" y="3832672"/>
              <a:ext cx="625412" cy="232165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" name="Group 60"/>
            <p:cNvGrpSpPr>
              <a:grpSpLocks/>
            </p:cNvGrpSpPr>
            <p:nvPr/>
          </p:nvGrpSpPr>
          <p:grpSpPr bwMode="auto">
            <a:xfrm rot="977138">
              <a:off x="4033092" y="2338195"/>
              <a:ext cx="909690" cy="575122"/>
              <a:chOff x="326" y="3552"/>
              <a:chExt cx="394" cy="307"/>
            </a:xfrm>
          </p:grpSpPr>
          <p:sp>
            <p:nvSpPr>
              <p:cNvPr id="20" name="Line 61"/>
              <p:cNvSpPr>
                <a:spLocks noChangeShapeType="1"/>
              </p:cNvSpPr>
              <p:nvPr/>
            </p:nvSpPr>
            <p:spPr bwMode="auto">
              <a:xfrm flipV="1">
                <a:off x="672" y="3552"/>
                <a:ext cx="48" cy="48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Freeform 62"/>
              <p:cNvSpPr>
                <a:spLocks/>
              </p:cNvSpPr>
              <p:nvPr/>
            </p:nvSpPr>
            <p:spPr bwMode="auto">
              <a:xfrm>
                <a:off x="326" y="3600"/>
                <a:ext cx="361" cy="259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00FF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" name="Group 63"/>
            <p:cNvGrpSpPr>
              <a:grpSpLocks/>
            </p:cNvGrpSpPr>
            <p:nvPr/>
          </p:nvGrpSpPr>
          <p:grpSpPr bwMode="auto">
            <a:xfrm rot="1015650" flipV="1">
              <a:off x="3669216" y="3354361"/>
              <a:ext cx="545814" cy="846805"/>
              <a:chOff x="326" y="3552"/>
              <a:chExt cx="394" cy="307"/>
            </a:xfrm>
          </p:grpSpPr>
          <p:sp>
            <p:nvSpPr>
              <p:cNvPr id="18" name="Line 64"/>
              <p:cNvSpPr>
                <a:spLocks noChangeShapeType="1"/>
              </p:cNvSpPr>
              <p:nvPr/>
            </p:nvSpPr>
            <p:spPr bwMode="auto">
              <a:xfrm flipV="1">
                <a:off x="672" y="3552"/>
                <a:ext cx="48" cy="48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Freeform 65"/>
              <p:cNvSpPr>
                <a:spLocks/>
              </p:cNvSpPr>
              <p:nvPr/>
            </p:nvSpPr>
            <p:spPr bwMode="auto">
              <a:xfrm>
                <a:off x="326" y="3600"/>
                <a:ext cx="361" cy="259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" name="Group 66"/>
            <p:cNvGrpSpPr>
              <a:grpSpLocks/>
            </p:cNvGrpSpPr>
            <p:nvPr/>
          </p:nvGrpSpPr>
          <p:grpSpPr bwMode="auto">
            <a:xfrm rot="18134788" flipH="1">
              <a:off x="2919842" y="3037393"/>
              <a:ext cx="846805" cy="799769"/>
              <a:chOff x="326" y="3552"/>
              <a:chExt cx="394" cy="307"/>
            </a:xfrm>
          </p:grpSpPr>
          <p:sp>
            <p:nvSpPr>
              <p:cNvPr id="16" name="Line 67"/>
              <p:cNvSpPr>
                <a:spLocks noChangeShapeType="1"/>
              </p:cNvSpPr>
              <p:nvPr/>
            </p:nvSpPr>
            <p:spPr bwMode="auto">
              <a:xfrm flipV="1">
                <a:off x="672" y="3552"/>
                <a:ext cx="48" cy="48"/>
              </a:xfrm>
              <a:prstGeom prst="line">
                <a:avLst/>
              </a:prstGeom>
              <a:noFill/>
              <a:ln w="9525">
                <a:solidFill>
                  <a:srgbClr val="3366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Freeform 68"/>
              <p:cNvSpPr>
                <a:spLocks/>
              </p:cNvSpPr>
              <p:nvPr/>
            </p:nvSpPr>
            <p:spPr bwMode="auto">
              <a:xfrm>
                <a:off x="326" y="3600"/>
                <a:ext cx="361" cy="259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3366FF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" name="Group 69"/>
            <p:cNvGrpSpPr>
              <a:grpSpLocks/>
            </p:cNvGrpSpPr>
            <p:nvPr/>
          </p:nvGrpSpPr>
          <p:grpSpPr bwMode="auto">
            <a:xfrm rot="14001149" flipV="1">
              <a:off x="3374687" y="1942835"/>
              <a:ext cx="846805" cy="617831"/>
              <a:chOff x="326" y="3552"/>
              <a:chExt cx="394" cy="307"/>
            </a:xfrm>
          </p:grpSpPr>
          <p:sp>
            <p:nvSpPr>
              <p:cNvPr id="14" name="Line 70"/>
              <p:cNvSpPr>
                <a:spLocks noChangeShapeType="1"/>
              </p:cNvSpPr>
              <p:nvPr/>
            </p:nvSpPr>
            <p:spPr bwMode="auto">
              <a:xfrm flipV="1">
                <a:off x="672" y="3552"/>
                <a:ext cx="48" cy="48"/>
              </a:xfrm>
              <a:prstGeom prst="line">
                <a:avLst/>
              </a:prstGeom>
              <a:noFill/>
              <a:ln w="9525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Freeform 71"/>
              <p:cNvSpPr>
                <a:spLocks/>
              </p:cNvSpPr>
              <p:nvPr/>
            </p:nvSpPr>
            <p:spPr bwMode="auto">
              <a:xfrm>
                <a:off x="326" y="3600"/>
                <a:ext cx="361" cy="259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00FF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8" name="Text Box 73"/>
          <p:cNvSpPr txBox="1">
            <a:spLocks noChangeArrowheads="1"/>
          </p:cNvSpPr>
          <p:nvPr/>
        </p:nvSpPr>
        <p:spPr bwMode="auto">
          <a:xfrm>
            <a:off x="4675379" y="7399697"/>
            <a:ext cx="43447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>
                <a:solidFill>
                  <a:srgbClr val="FF0000"/>
                </a:solidFill>
                <a:latin typeface="Times New Roman" charset="0"/>
              </a:rPr>
              <a:t>A-A collision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94119" y="1140324"/>
            <a:ext cx="4687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2F2F2"/>
                </a:solidFill>
              </a:rPr>
              <a:t>Multiple scattering</a:t>
            </a:r>
          </a:p>
          <a:p>
            <a:r>
              <a:rPr lang="en-US" sz="2400" dirty="0">
                <a:solidFill>
                  <a:srgbClr val="F2F2F2"/>
                </a:solidFill>
              </a:rPr>
              <a:t>Transverse momentum broadening </a:t>
            </a:r>
            <a:endParaRPr lang="en-US" sz="2400" dirty="0">
              <a:solidFill>
                <a:srgbClr val="FF66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579082" y="5251076"/>
            <a:ext cx="24977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Parton energy loss</a:t>
            </a:r>
          </a:p>
          <a:p>
            <a:r>
              <a:rPr lang="en-US" sz="2400" dirty="0">
                <a:solidFill>
                  <a:schemeClr val="bg1"/>
                </a:solidFill>
              </a:rPr>
              <a:t>Jet suppression </a:t>
            </a:r>
          </a:p>
        </p:txBody>
      </p:sp>
    </p:spTree>
    <p:extLst>
      <p:ext uri="{BB962C8B-B14F-4D97-AF65-F5344CB8AC3E}">
        <p14:creationId xmlns:p14="http://schemas.microsoft.com/office/powerpoint/2010/main" val="22769790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1EB38-6263-7C48-BCF2-1392E05A3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Bow waves, Mach waves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CE0154-0A51-DA42-AEEA-35576C69D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026" name="Picture 2" descr="white boat photo – Free Boat Image on Unsplash">
            <a:extLst>
              <a:ext uri="{FF2B5EF4-FFF2-40B4-BE49-F238E27FC236}">
                <a16:creationId xmlns:a16="http://schemas.microsoft.com/office/drawing/2014/main" id="{F1B31862-698F-0D45-AF51-B3627385E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93514"/>
            <a:ext cx="5107008" cy="382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D8D20129-29E3-FE45-A06E-04F00BD578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298" y="3103783"/>
            <a:ext cx="4971393" cy="330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con&#10;&#10;Description automatically generated with low confidence">
            <a:extLst>
              <a:ext uri="{FF2B5EF4-FFF2-40B4-BE49-F238E27FC236}">
                <a16:creationId xmlns:a16="http://schemas.microsoft.com/office/drawing/2014/main" id="{D6A33A9F-122A-0747-A10D-13F45AD639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8572" y="1016707"/>
            <a:ext cx="4435828" cy="2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2328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0220F-6868-3543-838D-7BD8C10FC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peak structure in </a:t>
            </a:r>
            <a:r>
              <a:rPr lang="en-US" dirty="0">
                <a:latin typeface="Symbol" pitchFamily="2" charset="2"/>
              </a:rPr>
              <a:t>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4221B-85E8-5F41-84E6-4D25A08E8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C0F8FD-D1B5-AE4D-85DE-6B70D23BE4D4}"/>
              </a:ext>
            </a:extLst>
          </p:cNvPr>
          <p:cNvSpPr txBox="1"/>
          <p:nvPr/>
        </p:nvSpPr>
        <p:spPr>
          <a:xfrm>
            <a:off x="2765778" y="2348089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|Df|&gt;p/2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748D67-768C-9544-873E-5EF9D828D2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8522" y="1270129"/>
            <a:ext cx="8736905" cy="379639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51FB34D-0887-2B4F-82B0-FB61C0B76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6299" y="5252098"/>
            <a:ext cx="6229108" cy="7661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739BB4-A92C-D04C-8510-EC10E05622C8}"/>
              </a:ext>
            </a:extLst>
          </p:cNvPr>
          <p:cNvSpPr txBox="1"/>
          <p:nvPr/>
        </p:nvSpPr>
        <p:spPr>
          <a:xfrm>
            <a:off x="8291501" y="6113372"/>
            <a:ext cx="988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DF-wake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5A7D45-5F91-AA45-A30E-03ABA7ADFE2B}"/>
              </a:ext>
            </a:extLst>
          </p:cNvPr>
          <p:cNvSpPr txBox="1"/>
          <p:nvPr/>
        </p:nvSpPr>
        <p:spPr>
          <a:xfrm>
            <a:off x="6854358" y="6130212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MPI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895938-8D3B-E745-BCC8-342C97138A50}"/>
              </a:ext>
            </a:extLst>
          </p:cNvPr>
          <p:cNvSpPr txBox="1"/>
          <p:nvPr/>
        </p:nvSpPr>
        <p:spPr>
          <a:xfrm>
            <a:off x="5290457" y="6130212"/>
            <a:ext cx="93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Jet-</a:t>
            </a:r>
            <a:r>
              <a:rPr lang="en-US" dirty="0" err="1">
                <a:solidFill>
                  <a:srgbClr val="FFFF00"/>
                </a:solidFill>
              </a:rPr>
              <a:t>distr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38F5295-A421-9043-BF94-9FD9A910B6C0}"/>
              </a:ext>
            </a:extLst>
          </p:cNvPr>
          <p:cNvCxnSpPr>
            <a:cxnSpLocks/>
          </p:cNvCxnSpPr>
          <p:nvPr/>
        </p:nvCxnSpPr>
        <p:spPr>
          <a:xfrm flipV="1">
            <a:off x="8785996" y="5842556"/>
            <a:ext cx="0" cy="32657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089CFC2-7A6C-354C-B13F-3B4B3E7D878C}"/>
              </a:ext>
            </a:extLst>
          </p:cNvPr>
          <p:cNvCxnSpPr>
            <a:cxnSpLocks/>
          </p:cNvCxnSpPr>
          <p:nvPr/>
        </p:nvCxnSpPr>
        <p:spPr>
          <a:xfrm flipV="1">
            <a:off x="7154200" y="5827688"/>
            <a:ext cx="0" cy="32657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2195A85-D3C9-8B47-B1FE-10DFB930FFBB}"/>
              </a:ext>
            </a:extLst>
          </p:cNvPr>
          <p:cNvCxnSpPr>
            <a:cxnSpLocks/>
          </p:cNvCxnSpPr>
          <p:nvPr/>
        </p:nvCxnSpPr>
        <p:spPr>
          <a:xfrm flipV="1">
            <a:off x="5927567" y="5816536"/>
            <a:ext cx="0" cy="32657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20293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32623-6742-954D-8C4D-57A16199D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structure of diffusion wake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9A1A58-6B9C-A147-86CF-374BE24B8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9" name="Picture 8" descr="A picture containing text, light, blur&#10;&#10;Description automatically generated">
            <a:extLst>
              <a:ext uri="{FF2B5EF4-FFF2-40B4-BE49-F238E27FC236}">
                <a16:creationId xmlns:a16="http://schemas.microsoft.com/office/drawing/2014/main" id="{F4E96807-B11E-F048-A10D-011F96567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416" y="1160387"/>
            <a:ext cx="6787779" cy="5017054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EA22DBC-1FE4-A143-AEB0-429C53450CA7}"/>
              </a:ext>
            </a:extLst>
          </p:cNvPr>
          <p:cNvGrpSpPr/>
          <p:nvPr/>
        </p:nvGrpSpPr>
        <p:grpSpPr>
          <a:xfrm>
            <a:off x="1083638" y="4655546"/>
            <a:ext cx="1513489" cy="1735677"/>
            <a:chOff x="8324194" y="1492469"/>
            <a:chExt cx="1513489" cy="1735677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0BCDAAE-9447-804D-8AB6-102BD860161E}"/>
                </a:ext>
              </a:extLst>
            </p:cNvPr>
            <p:cNvCxnSpPr/>
            <p:nvPr/>
          </p:nvCxnSpPr>
          <p:spPr>
            <a:xfrm flipV="1">
              <a:off x="9076267" y="1591733"/>
              <a:ext cx="180622" cy="8128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674753E-190A-2C4C-9D7F-96E25B389119}"/>
                </a:ext>
              </a:extLst>
            </p:cNvPr>
            <p:cNvCxnSpPr/>
            <p:nvPr/>
          </p:nvCxnSpPr>
          <p:spPr>
            <a:xfrm flipH="1">
              <a:off x="8397766" y="2406869"/>
              <a:ext cx="672662" cy="273269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0511D87-9412-0644-8FA5-70D0A7AC7905}"/>
                </a:ext>
              </a:extLst>
            </p:cNvPr>
            <p:cNvCxnSpPr/>
            <p:nvPr/>
          </p:nvCxnSpPr>
          <p:spPr>
            <a:xfrm>
              <a:off x="9091448" y="2417379"/>
              <a:ext cx="746235" cy="472966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6814888-4BAF-1A43-930E-6507611B1A09}"/>
                </a:ext>
              </a:extLst>
            </p:cNvPr>
            <p:cNvSpPr txBox="1"/>
            <p:nvPr/>
          </p:nvSpPr>
          <p:spPr>
            <a:xfrm>
              <a:off x="8324194" y="2207172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x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720EC36-C421-9542-A4DC-5F7DC55E3C9A}"/>
                </a:ext>
              </a:extLst>
            </p:cNvPr>
            <p:cNvSpPr txBox="1"/>
            <p:nvPr/>
          </p:nvSpPr>
          <p:spPr>
            <a:xfrm>
              <a:off x="9438290" y="1492469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y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E2D19AE-F3DA-A347-BCCB-D03C88BE892F}"/>
                </a:ext>
              </a:extLst>
            </p:cNvPr>
            <p:cNvSpPr txBox="1"/>
            <p:nvPr/>
          </p:nvSpPr>
          <p:spPr>
            <a:xfrm>
              <a:off x="9448800" y="2858814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Symbol" pitchFamily="2" charset="2"/>
                </a:rPr>
                <a:t>h</a:t>
              </a:r>
            </a:p>
          </p:txBody>
        </p:sp>
      </p:grpSp>
      <p:pic>
        <p:nvPicPr>
          <p:cNvPr id="12" name="Picture 6">
            <a:extLst>
              <a:ext uri="{FF2B5EF4-FFF2-40B4-BE49-F238E27FC236}">
                <a16:creationId xmlns:a16="http://schemas.microsoft.com/office/drawing/2014/main" id="{CD77A723-3FAB-2144-AE4A-A2D5DE3EA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2449" y="2348004"/>
            <a:ext cx="3391230" cy="225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22525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959" y="81643"/>
            <a:ext cx="8768442" cy="1094014"/>
          </a:xfrm>
        </p:spPr>
        <p:txBody>
          <a:bodyPr>
            <a:normAutofit/>
          </a:bodyPr>
          <a:lstStyle/>
          <a:p>
            <a:r>
              <a:rPr lang="en-US" sz="4000" dirty="0"/>
              <a:t>Signal of diffusion wake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6" name="Picture 5" descr="fig4-eps-converted-t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379" y="1222148"/>
            <a:ext cx="5023530" cy="502353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556501" y="5432427"/>
            <a:ext cx="28413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b="1" dirty="0">
                <a:solidFill>
                  <a:srgbClr val="FFB53D"/>
                </a:solidFill>
              </a:rPr>
              <a:t>Chen, </a:t>
            </a:r>
            <a:r>
              <a:rPr lang="nb-NO" b="1" dirty="0" err="1">
                <a:solidFill>
                  <a:srgbClr val="FFB53D"/>
                </a:solidFill>
              </a:rPr>
              <a:t>Cao</a:t>
            </a:r>
            <a:r>
              <a:rPr lang="nb-NO" b="1" dirty="0">
                <a:solidFill>
                  <a:srgbClr val="FFB53D"/>
                </a:solidFill>
              </a:rPr>
              <a:t>, Luo, Pang, XNW,</a:t>
            </a:r>
          </a:p>
          <a:p>
            <a:r>
              <a:rPr lang="nb-NO" b="1" dirty="0">
                <a:solidFill>
                  <a:srgbClr val="FFB53D"/>
                </a:solidFill>
              </a:rPr>
              <a:t>PLB777(2018)86</a:t>
            </a:r>
            <a:endParaRPr lang="en-US" dirty="0">
              <a:solidFill>
                <a:srgbClr val="FFB53D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337300" y="3213100"/>
            <a:ext cx="990600" cy="8001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556502" y="4463365"/>
            <a:ext cx="31741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Depletion of the background</a:t>
            </a:r>
          </a:p>
          <a:p>
            <a:r>
              <a:rPr lang="en-US" sz="2000" dirty="0">
                <a:solidFill>
                  <a:srgbClr val="FFFFFF"/>
                </a:solidFill>
              </a:rPr>
              <a:t>In the </a:t>
            </a:r>
            <a:r>
              <a:rPr lang="en-US" sz="2000" dirty="0">
                <a:solidFill>
                  <a:srgbClr val="FFFFFF"/>
                </a:solidFill>
                <a:latin typeface="Symbol" charset="2"/>
                <a:cs typeface="Symbol" charset="2"/>
              </a:rPr>
              <a:t>g</a:t>
            </a:r>
            <a:r>
              <a:rPr lang="en-US" sz="2000" dirty="0">
                <a:solidFill>
                  <a:srgbClr val="FFFFFF"/>
                </a:solidFill>
              </a:rPr>
              <a:t> direction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327900" y="3733801"/>
            <a:ext cx="825500" cy="7295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818DB978-399B-7B49-8C6A-5B3E376072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202" t="11281" r="10542" b="27419"/>
          <a:stretch/>
        </p:blipFill>
        <p:spPr>
          <a:xfrm>
            <a:off x="7514896" y="1313794"/>
            <a:ext cx="2949764" cy="223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9353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E7F3B-4FCE-F148-9E14-087CC6C7B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Z-hadron correlation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144CBC-68DC-A342-84B3-F868CBA85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8C37CE73-8852-8540-8F32-1E159B59C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7388" y="817000"/>
            <a:ext cx="2427877" cy="1667846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606208EB-845A-EB44-9B50-EEB11BB954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3742" y="2545492"/>
            <a:ext cx="9677633" cy="36291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7B4EA8C-8ECC-7849-B430-3E132986567C}"/>
              </a:ext>
            </a:extLst>
          </p:cNvPr>
          <p:cNvSpPr txBox="1"/>
          <p:nvPr/>
        </p:nvSpPr>
        <p:spPr>
          <a:xfrm>
            <a:off x="8506040" y="1410697"/>
            <a:ext cx="18252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AFB0"/>
                </a:solidFill>
              </a:rPr>
              <a:t>enhancement</a:t>
            </a:r>
          </a:p>
          <a:p>
            <a:r>
              <a:rPr lang="en-US" sz="2000" dirty="0">
                <a:solidFill>
                  <a:srgbClr val="FFAFB0"/>
                </a:solidFill>
              </a:rPr>
              <a:t>and broadening</a:t>
            </a:r>
          </a:p>
          <a:p>
            <a:r>
              <a:rPr lang="en-US" sz="2000" dirty="0">
                <a:solidFill>
                  <a:srgbClr val="FFAFB0"/>
                </a:solidFill>
              </a:rPr>
              <a:t>of the jet peak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BCD1E7-F8FB-614D-BF2F-C8613C5F6F1D}"/>
              </a:ext>
            </a:extLst>
          </p:cNvPr>
          <p:cNvSpPr txBox="1"/>
          <p:nvPr/>
        </p:nvSpPr>
        <p:spPr>
          <a:xfrm>
            <a:off x="3021242" y="1425711"/>
            <a:ext cx="18944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BE0BD"/>
                </a:solidFill>
              </a:rPr>
              <a:t>enhancement</a:t>
            </a:r>
          </a:p>
          <a:p>
            <a:r>
              <a:rPr lang="en-US" sz="2000" dirty="0">
                <a:solidFill>
                  <a:srgbClr val="CBE0BD"/>
                </a:solidFill>
              </a:rPr>
              <a:t>of the away-side</a:t>
            </a:r>
          </a:p>
          <a:p>
            <a:r>
              <a:rPr lang="en-US" sz="2000" dirty="0">
                <a:solidFill>
                  <a:srgbClr val="CBE0BD"/>
                </a:solidFill>
              </a:rPr>
              <a:t>background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9B8389F-9DC4-614D-A3A8-04784A15CD43}"/>
              </a:ext>
            </a:extLst>
          </p:cNvPr>
          <p:cNvCxnSpPr>
            <a:cxnSpLocks/>
          </p:cNvCxnSpPr>
          <p:nvPr/>
        </p:nvCxnSpPr>
        <p:spPr>
          <a:xfrm>
            <a:off x="9764261" y="2437431"/>
            <a:ext cx="158215" cy="18503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D568BB9-1E05-F343-8384-0CAEA526409D}"/>
              </a:ext>
            </a:extLst>
          </p:cNvPr>
          <p:cNvCxnSpPr>
            <a:cxnSpLocks/>
          </p:cNvCxnSpPr>
          <p:nvPr/>
        </p:nvCxnSpPr>
        <p:spPr>
          <a:xfrm flipH="1">
            <a:off x="5870121" y="2434281"/>
            <a:ext cx="2841393" cy="21169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EA34394-6BEA-424C-B80F-7FC08C70EC41}"/>
              </a:ext>
            </a:extLst>
          </p:cNvPr>
          <p:cNvCxnSpPr>
            <a:cxnSpLocks/>
          </p:cNvCxnSpPr>
          <p:nvPr/>
        </p:nvCxnSpPr>
        <p:spPr>
          <a:xfrm flipH="1">
            <a:off x="2990335" y="2458683"/>
            <a:ext cx="195240" cy="194032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0E13527-CBC6-0246-B541-3627ED057A26}"/>
              </a:ext>
            </a:extLst>
          </p:cNvPr>
          <p:cNvCxnSpPr>
            <a:cxnSpLocks/>
          </p:cNvCxnSpPr>
          <p:nvPr/>
        </p:nvCxnSpPr>
        <p:spPr>
          <a:xfrm>
            <a:off x="3207202" y="2434472"/>
            <a:ext cx="3589014" cy="214988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6AB40F76-B968-A743-9F48-E38C9D096287}"/>
              </a:ext>
            </a:extLst>
          </p:cNvPr>
          <p:cNvSpPr/>
          <p:nvPr/>
        </p:nvSpPr>
        <p:spPr>
          <a:xfrm>
            <a:off x="3835925" y="6226934"/>
            <a:ext cx="4787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Chen, Yang, He, </a:t>
            </a:r>
            <a:r>
              <a:rPr lang="en-US" dirty="0" err="1">
                <a:solidFill>
                  <a:srgbClr val="FFC000"/>
                </a:solidFill>
              </a:rPr>
              <a:t>Ke</a:t>
            </a:r>
            <a:r>
              <a:rPr lang="en-US" dirty="0">
                <a:solidFill>
                  <a:srgbClr val="FFC000"/>
                </a:solidFill>
              </a:rPr>
              <a:t>, Pang and XNW,  2101.05422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5275E8-90D1-405E-8CC6-8630447037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202" t="11281" r="10542" b="27419"/>
          <a:stretch/>
        </p:blipFill>
        <p:spPr>
          <a:xfrm>
            <a:off x="0" y="101720"/>
            <a:ext cx="2949764" cy="223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6853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1EFEC-01A9-7D45-8B03-61A0E8670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MPI: Multiple </a:t>
            </a:r>
            <a:r>
              <a:rPr lang="en-US" dirty="0" err="1"/>
              <a:t>parton</a:t>
            </a:r>
            <a:r>
              <a:rPr lang="en-US" dirty="0"/>
              <a:t> interaction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5FB703-4125-8C49-BFE0-909B5C531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B6C2DD-62FB-D84D-B78F-22F4986669EE}"/>
              </a:ext>
            </a:extLst>
          </p:cNvPr>
          <p:cNvSpPr txBox="1"/>
          <p:nvPr/>
        </p:nvSpPr>
        <p:spPr>
          <a:xfrm>
            <a:off x="862913" y="1842704"/>
            <a:ext cx="3858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Multiple jet production in pp: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079EBC-A21A-2641-94F4-B616000FC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1103" y="1631092"/>
            <a:ext cx="5566936" cy="8031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08B0EC-4EE4-5245-BB00-A7BD68EB7711}"/>
              </a:ext>
            </a:extLst>
          </p:cNvPr>
          <p:cNvSpPr txBox="1"/>
          <p:nvPr/>
        </p:nvSpPr>
        <p:spPr>
          <a:xfrm>
            <a:off x="887627" y="2999069"/>
            <a:ext cx="8683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Probability of multiple jets (</a:t>
            </a:r>
            <a:r>
              <a:rPr lang="en-US" sz="2400" dirty="0" err="1">
                <a:solidFill>
                  <a:schemeClr val="bg1"/>
                </a:solidFill>
              </a:rPr>
              <a:t>p</a:t>
            </a:r>
            <a:r>
              <a:rPr lang="en-US" sz="2400" baseline="-25000" dirty="0" err="1">
                <a:solidFill>
                  <a:schemeClr val="bg1"/>
                </a:solidFill>
              </a:rPr>
              <a:t>T</a:t>
            </a:r>
            <a:r>
              <a:rPr lang="en-US" sz="2400" dirty="0">
                <a:solidFill>
                  <a:schemeClr val="bg1"/>
                </a:solidFill>
              </a:rPr>
              <a:t>&gt;p</a:t>
            </a:r>
            <a:r>
              <a:rPr lang="en-US" sz="2400" baseline="-25000" dirty="0">
                <a:solidFill>
                  <a:schemeClr val="bg1"/>
                </a:solidFill>
              </a:rPr>
              <a:t>0</a:t>
            </a:r>
            <a:r>
              <a:rPr lang="en-US" sz="2400" dirty="0">
                <a:solidFill>
                  <a:schemeClr val="bg1"/>
                </a:solidFill>
              </a:rPr>
              <a:t>) with at least one jet with </a:t>
            </a:r>
            <a:r>
              <a:rPr lang="en-US" sz="2400" dirty="0" err="1">
                <a:solidFill>
                  <a:schemeClr val="bg1"/>
                </a:solidFill>
              </a:rPr>
              <a:t>p</a:t>
            </a:r>
            <a:r>
              <a:rPr lang="en-US" sz="2400" baseline="-25000" dirty="0" err="1">
                <a:solidFill>
                  <a:schemeClr val="bg1"/>
                </a:solidFill>
              </a:rPr>
              <a:t>T</a:t>
            </a:r>
            <a:r>
              <a:rPr lang="en-US" sz="2400" dirty="0">
                <a:solidFill>
                  <a:schemeClr val="bg1"/>
                </a:solidFill>
              </a:rPr>
              <a:t>&gt; </a:t>
            </a:r>
            <a:r>
              <a:rPr lang="en-US" sz="2400" dirty="0" err="1">
                <a:solidFill>
                  <a:schemeClr val="bg1"/>
                </a:solidFill>
              </a:rPr>
              <a:t>p</a:t>
            </a:r>
            <a:r>
              <a:rPr lang="en-US" sz="2400" baseline="-25000" dirty="0" err="1">
                <a:solidFill>
                  <a:schemeClr val="bg1"/>
                </a:solidFill>
              </a:rPr>
              <a:t>T</a:t>
            </a:r>
            <a:r>
              <a:rPr lang="en-US" sz="2400" baseline="30000" dirty="0" err="1">
                <a:solidFill>
                  <a:schemeClr val="bg1"/>
                </a:solidFill>
              </a:rPr>
              <a:t>trig</a:t>
            </a:r>
            <a:endParaRPr lang="en-US" sz="2400" baseline="300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0AA254-6887-0541-ABB7-2699A760E4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3024" y="3882165"/>
            <a:ext cx="7810137" cy="899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43D611-4346-B047-BFAE-88445EA8B4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5134" y="4975166"/>
            <a:ext cx="2328227" cy="8695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448491B-6286-424E-8632-063C84A28DED}"/>
              </a:ext>
            </a:extLst>
          </p:cNvPr>
          <p:cNvSpPr txBox="1"/>
          <p:nvPr/>
        </p:nvSpPr>
        <p:spPr>
          <a:xfrm>
            <a:off x="6319010" y="5006529"/>
            <a:ext cx="43652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Enhanced multiple minijet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Production in triggered jet events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21DFD2-A0BA-7A4B-A57C-B37B2C8042F5}"/>
              </a:ext>
            </a:extLst>
          </p:cNvPr>
          <p:cNvSpPr txBox="1"/>
          <p:nvPr/>
        </p:nvSpPr>
        <p:spPr>
          <a:xfrm>
            <a:off x="937054" y="1090490"/>
            <a:ext cx="2395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XNW &amp; </a:t>
            </a:r>
            <a:r>
              <a:rPr lang="en-US" dirty="0" err="1">
                <a:solidFill>
                  <a:srgbClr val="FFC000"/>
                </a:solidFill>
              </a:rPr>
              <a:t>Gyulassy</a:t>
            </a:r>
            <a:r>
              <a:rPr lang="en-US" dirty="0">
                <a:solidFill>
                  <a:srgbClr val="FFC000"/>
                </a:solidFill>
              </a:rPr>
              <a:t> (1991)</a:t>
            </a:r>
          </a:p>
        </p:txBody>
      </p:sp>
    </p:spTree>
    <p:extLst>
      <p:ext uri="{BB962C8B-B14F-4D97-AF65-F5344CB8AC3E}">
        <p14:creationId xmlns:p14="http://schemas.microsoft.com/office/powerpoint/2010/main" val="40772332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55E2E-CB98-D846-914E-A35B7908F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MPI subtraction in Z-hadron correlation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3BD58-2720-6241-B7CA-C63B52A4B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75177FFB-F9B6-9B43-9E74-F056654CD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929" y="841982"/>
            <a:ext cx="4830005" cy="56350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5D4418-F0F7-6148-B8FB-0EE717FAD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543" y="4326468"/>
            <a:ext cx="5124497" cy="5935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4B9CC6-A8E4-AA42-8C23-43AC65C77361}"/>
              </a:ext>
            </a:extLst>
          </p:cNvPr>
          <p:cNvSpPr txBox="1"/>
          <p:nvPr/>
        </p:nvSpPr>
        <p:spPr>
          <a:xfrm>
            <a:off x="6948543" y="3659485"/>
            <a:ext cx="2553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Mixed event subtraction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95371D-5DC4-7B40-52EE-310CCB6F3E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202" t="11281" r="10542" b="27419"/>
          <a:stretch/>
        </p:blipFill>
        <p:spPr>
          <a:xfrm>
            <a:off x="7763544" y="1061936"/>
            <a:ext cx="2949764" cy="223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2590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suppression and energy loss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810941" y="4455851"/>
            <a:ext cx="45720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Weak  </a:t>
            </a:r>
            <a:r>
              <a:rPr lang="en-US" dirty="0" err="1">
                <a:solidFill>
                  <a:schemeClr val="bg1"/>
                </a:solidFill>
              </a:rPr>
              <a:t>p</a:t>
            </a:r>
            <a:r>
              <a:rPr lang="en-US" baseline="-25000" dirty="0" err="1">
                <a:solidFill>
                  <a:schemeClr val="bg1"/>
                </a:solidFill>
              </a:rPr>
              <a:t>T</a:t>
            </a:r>
            <a:r>
              <a:rPr lang="en-US" dirty="0">
                <a:solidFill>
                  <a:schemeClr val="bg1"/>
                </a:solidFill>
              </a:rPr>
              <a:t> dependence: initial jet spectra and </a:t>
            </a:r>
            <a:r>
              <a:rPr lang="en-US" dirty="0" err="1">
                <a:solidFill>
                  <a:schemeClr val="bg1"/>
                </a:solidFill>
              </a:rPr>
              <a:t>p</a:t>
            </a:r>
            <a:r>
              <a:rPr lang="en-US" baseline="-25000" dirty="0" err="1">
                <a:solidFill>
                  <a:schemeClr val="bg1"/>
                </a:solidFill>
              </a:rPr>
              <a:t>T</a:t>
            </a:r>
            <a:r>
              <a:rPr lang="en-US" dirty="0">
                <a:solidFill>
                  <a:schemeClr val="bg1"/>
                </a:solidFill>
              </a:rPr>
              <a:t> dependence of energy loss </a:t>
            </a:r>
            <a:r>
              <a:rPr lang="en-US" dirty="0">
                <a:solidFill>
                  <a:schemeClr val="bg1"/>
                </a:solidFill>
                <a:latin typeface="Symbol" charset="2"/>
                <a:cs typeface="Symbol" charset="2"/>
              </a:rPr>
              <a:t>D</a:t>
            </a:r>
            <a:r>
              <a:rPr lang="en-US" dirty="0">
                <a:solidFill>
                  <a:schemeClr val="bg1"/>
                </a:solidFill>
              </a:rPr>
              <a:t>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Week energy dependence:  increase of jet energy loss and the slope of initial spectra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Medium response reduce jet net energy loss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118" y="5361321"/>
            <a:ext cx="4319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B53D"/>
                </a:solidFill>
              </a:rPr>
              <a:t>He, Cao, Chen, </a:t>
            </a:r>
            <a:r>
              <a:rPr lang="en-US" sz="1600" dirty="0" err="1">
                <a:solidFill>
                  <a:srgbClr val="FFB53D"/>
                </a:solidFill>
              </a:rPr>
              <a:t>Luo</a:t>
            </a:r>
            <a:r>
              <a:rPr lang="en-US" sz="1600" dirty="0">
                <a:solidFill>
                  <a:srgbClr val="FFB53D"/>
                </a:solidFill>
              </a:rPr>
              <a:t>, Pang &amp; XNW 1809.02525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465" y="1622346"/>
            <a:ext cx="6057570" cy="2643962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77833F9B-A861-9749-B18C-760F7AF00B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936" y="1511795"/>
            <a:ext cx="3531475" cy="332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157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37906-6E97-CCA4-C406-3FF4B6CA9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Fake Mach-cone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3B5B4D-32B4-A01E-C5B9-0D196A3AB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7" name="Picture 16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A8841A2F-00E8-79C2-2BE2-CA6D3F31D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5365" y="1213784"/>
            <a:ext cx="4498600" cy="387127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4A140C8-63B8-6BD8-5337-78493617174D}"/>
              </a:ext>
            </a:extLst>
          </p:cNvPr>
          <p:cNvSpPr txBox="1"/>
          <p:nvPr/>
        </p:nvSpPr>
        <p:spPr>
          <a:xfrm>
            <a:off x="7987257" y="833222"/>
            <a:ext cx="2940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Di-hadron correlation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01CF81C-6DE4-C783-2D9A-097B8A93A578}"/>
              </a:ext>
            </a:extLst>
          </p:cNvPr>
          <p:cNvSpPr txBox="1"/>
          <p:nvPr/>
        </p:nvSpPr>
        <p:spPr>
          <a:xfrm>
            <a:off x="6770090" y="5085056"/>
            <a:ext cx="414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PHENIX, Phys. Rev. Lett. 97, 052301 (2006)</a:t>
            </a:r>
          </a:p>
        </p:txBody>
      </p:sp>
      <p:grpSp>
        <p:nvGrpSpPr>
          <p:cNvPr id="21" name="Group 49">
            <a:extLst>
              <a:ext uri="{FF2B5EF4-FFF2-40B4-BE49-F238E27FC236}">
                <a16:creationId xmlns:a16="http://schemas.microsoft.com/office/drawing/2014/main" id="{8D29C6EB-BF95-8072-F8A8-9B76E91C9E4D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100631" y="1265143"/>
            <a:ext cx="2187575" cy="1539875"/>
            <a:chOff x="3791" y="2325"/>
            <a:chExt cx="1378" cy="970"/>
          </a:xfrm>
        </p:grpSpPr>
        <p:grpSp>
          <p:nvGrpSpPr>
            <p:cNvPr id="24" name="Group 50">
              <a:extLst>
                <a:ext uri="{FF2B5EF4-FFF2-40B4-BE49-F238E27FC236}">
                  <a16:creationId xmlns:a16="http://schemas.microsoft.com/office/drawing/2014/main" id="{6352D5F7-614A-C8E2-0A6A-619B0A023E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1" y="2325"/>
              <a:ext cx="1378" cy="970"/>
              <a:chOff x="3475" y="2997"/>
              <a:chExt cx="1378" cy="970"/>
            </a:xfrm>
          </p:grpSpPr>
          <p:sp>
            <p:nvSpPr>
              <p:cNvPr id="31" name="Oval 51">
                <a:extLst>
                  <a:ext uri="{FF2B5EF4-FFF2-40B4-BE49-F238E27FC236}">
                    <a16:creationId xmlns:a16="http://schemas.microsoft.com/office/drawing/2014/main" id="{A70EEB35-F0BA-A896-39A7-32ED2D960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902292">
                <a:off x="3493" y="2979"/>
                <a:ext cx="970" cy="1005"/>
              </a:xfrm>
              <a:prstGeom prst="ellipse">
                <a:avLst/>
              </a:prstGeom>
              <a:gradFill rotWithShape="0">
                <a:gsLst>
                  <a:gs pos="0">
                    <a:srgbClr val="FF9900"/>
                  </a:gs>
                  <a:gs pos="100000">
                    <a:srgbClr val="FFFF00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AutoShape 52">
                <a:extLst>
                  <a:ext uri="{FF2B5EF4-FFF2-40B4-BE49-F238E27FC236}">
                    <a16:creationId xmlns:a16="http://schemas.microsoft.com/office/drawing/2014/main" id="{E4D882D9-2CAC-A0B3-F66C-C7E6EFDB8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685449">
                <a:off x="4321" y="3432"/>
                <a:ext cx="532" cy="107"/>
              </a:xfrm>
              <a:prstGeom prst="leftArrow">
                <a:avLst>
                  <a:gd name="adj1" fmla="val 50000"/>
                  <a:gd name="adj2" fmla="val 124299"/>
                </a:avLst>
              </a:prstGeom>
              <a:gradFill rotWithShape="0">
                <a:gsLst>
                  <a:gs pos="0">
                    <a:srgbClr val="FF9933"/>
                  </a:gs>
                  <a:gs pos="100000">
                    <a:srgbClr val="FF3300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AutoShape 53">
                <a:extLst>
                  <a:ext uri="{FF2B5EF4-FFF2-40B4-BE49-F238E27FC236}">
                    <a16:creationId xmlns:a16="http://schemas.microsoft.com/office/drawing/2014/main" id="{042C1180-13B9-2318-DFE8-0D964065E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797538" flipV="1">
                <a:off x="3835" y="3364"/>
                <a:ext cx="170" cy="62"/>
              </a:xfrm>
              <a:prstGeom prst="rightArrow">
                <a:avLst>
                  <a:gd name="adj1" fmla="val 50000"/>
                  <a:gd name="adj2" fmla="val 68548"/>
                </a:avLst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99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AutoShape 54">
                <a:extLst>
                  <a:ext uri="{FF2B5EF4-FFF2-40B4-BE49-F238E27FC236}">
                    <a16:creationId xmlns:a16="http://schemas.microsoft.com/office/drawing/2014/main" id="{7E7D295B-9876-4291-87E5-2DA5D88438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765615">
                <a:off x="3718" y="3479"/>
                <a:ext cx="102" cy="62"/>
              </a:xfrm>
              <a:prstGeom prst="rightArrow">
                <a:avLst>
                  <a:gd name="adj1" fmla="val 50000"/>
                  <a:gd name="adj2" fmla="val 41129"/>
                </a:avLst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99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AutoShape 55">
                <a:extLst>
                  <a:ext uri="{FF2B5EF4-FFF2-40B4-BE49-F238E27FC236}">
                    <a16:creationId xmlns:a16="http://schemas.microsoft.com/office/drawing/2014/main" id="{80DF7525-D91C-87C7-3D91-8FC92D9F6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428077">
                <a:off x="4016" y="3456"/>
                <a:ext cx="266" cy="50"/>
              </a:xfrm>
              <a:prstGeom prst="rightArrow">
                <a:avLst>
                  <a:gd name="adj1" fmla="val 50000"/>
                  <a:gd name="adj2" fmla="val 133000"/>
                </a:avLst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99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AutoShape 56">
                <a:extLst>
                  <a:ext uri="{FF2B5EF4-FFF2-40B4-BE49-F238E27FC236}">
                    <a16:creationId xmlns:a16="http://schemas.microsoft.com/office/drawing/2014/main" id="{38C9364E-EDEF-415E-9C93-6C72EFB7CA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676975" flipV="1">
                <a:off x="3833" y="3497"/>
                <a:ext cx="155" cy="67"/>
              </a:xfrm>
              <a:prstGeom prst="rightArrow">
                <a:avLst>
                  <a:gd name="adj1" fmla="val 50000"/>
                  <a:gd name="adj2" fmla="val 57836"/>
                </a:avLst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99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AutoShape 57">
                <a:extLst>
                  <a:ext uri="{FF2B5EF4-FFF2-40B4-BE49-F238E27FC236}">
                    <a16:creationId xmlns:a16="http://schemas.microsoft.com/office/drawing/2014/main" id="{231EA0D0-507D-14FC-9B15-64CEB19F39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902292">
                <a:off x="3779" y="3590"/>
                <a:ext cx="94" cy="67"/>
              </a:xfrm>
              <a:prstGeom prst="rightArrow">
                <a:avLst>
                  <a:gd name="adj1" fmla="val 50000"/>
                  <a:gd name="adj2" fmla="val 35075"/>
                </a:avLst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99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AutoShape 58">
                <a:extLst>
                  <a:ext uri="{FF2B5EF4-FFF2-40B4-BE49-F238E27FC236}">
                    <a16:creationId xmlns:a16="http://schemas.microsoft.com/office/drawing/2014/main" id="{4069D7B0-83DC-16C2-1D2D-C8CA7173B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335919">
                <a:off x="3811" y="3228"/>
                <a:ext cx="100" cy="62"/>
              </a:xfrm>
              <a:prstGeom prst="rightArrow">
                <a:avLst>
                  <a:gd name="adj1" fmla="val 50000"/>
                  <a:gd name="adj2" fmla="val 40323"/>
                </a:avLst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99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AutoShape 59">
                <a:extLst>
                  <a:ext uri="{FF2B5EF4-FFF2-40B4-BE49-F238E27FC236}">
                    <a16:creationId xmlns:a16="http://schemas.microsoft.com/office/drawing/2014/main" id="{8FD9F7DF-4492-B39F-5B7C-0ECF9EFAB1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237289">
                <a:off x="3733" y="3341"/>
                <a:ext cx="93" cy="67"/>
              </a:xfrm>
              <a:prstGeom prst="rightArrow">
                <a:avLst>
                  <a:gd name="adj1" fmla="val 50000"/>
                  <a:gd name="adj2" fmla="val 34701"/>
                </a:avLst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99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60">
                <a:extLst>
                  <a:ext uri="{FF2B5EF4-FFF2-40B4-BE49-F238E27FC236}">
                    <a16:creationId xmlns:a16="http://schemas.microsoft.com/office/drawing/2014/main" id="{0A3A9729-5284-42B5-D944-4296011D7D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502292">
                <a:off x="4249" y="3436"/>
                <a:ext cx="103" cy="102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Line 61">
                <a:extLst>
                  <a:ext uri="{FF2B5EF4-FFF2-40B4-BE49-F238E27FC236}">
                    <a16:creationId xmlns:a16="http://schemas.microsoft.com/office/drawing/2014/main" id="{224EB560-2D57-E6F2-937A-8289178B55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86" y="3486"/>
                <a:ext cx="792" cy="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62">
                <a:extLst>
                  <a:ext uri="{FF2B5EF4-FFF2-40B4-BE49-F238E27FC236}">
                    <a16:creationId xmlns:a16="http://schemas.microsoft.com/office/drawing/2014/main" id="{4A94CD22-97EB-CFB4-575C-A9E5D27E87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86" y="3018"/>
                <a:ext cx="606" cy="46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63">
                <a:extLst>
                  <a:ext uri="{FF2B5EF4-FFF2-40B4-BE49-F238E27FC236}">
                    <a16:creationId xmlns:a16="http://schemas.microsoft.com/office/drawing/2014/main" id="{A062C188-5BE6-7AEF-64BA-7600B2F2CF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6" y="3504"/>
                <a:ext cx="696" cy="4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" name="Line 64">
              <a:extLst>
                <a:ext uri="{FF2B5EF4-FFF2-40B4-BE49-F238E27FC236}">
                  <a16:creationId xmlns:a16="http://schemas.microsoft.com/office/drawing/2014/main" id="{EC73D517-B9E2-E0CD-D766-B272E636CE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0" y="2442"/>
              <a:ext cx="258" cy="35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 Box 65">
              <a:extLst>
                <a:ext uri="{FF2B5EF4-FFF2-40B4-BE49-F238E27FC236}">
                  <a16:creationId xmlns:a16="http://schemas.microsoft.com/office/drawing/2014/main" id="{3DE3E904-31FE-2679-1C7F-FDAF41981A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4" y="2570"/>
              <a:ext cx="16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2000">
                  <a:latin typeface="Symbol" pitchFamily="2" charset="2"/>
                </a:rPr>
                <a:t>q</a:t>
              </a:r>
            </a:p>
          </p:txBody>
        </p:sp>
        <p:sp>
          <p:nvSpPr>
            <p:cNvPr id="27" name="Line 66">
              <a:extLst>
                <a:ext uri="{FF2B5EF4-FFF2-40B4-BE49-F238E27FC236}">
                  <a16:creationId xmlns:a16="http://schemas.microsoft.com/office/drawing/2014/main" id="{FDCA33CC-541E-7D53-F569-0430EC1CB2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90" y="2818"/>
              <a:ext cx="210" cy="3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Oval 67">
              <a:extLst>
                <a:ext uri="{FF2B5EF4-FFF2-40B4-BE49-F238E27FC236}">
                  <a16:creationId xmlns:a16="http://schemas.microsoft.com/office/drawing/2014/main" id="{8F383599-44FB-7BBB-D0C4-FFA2EC4E9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3" y="2651"/>
              <a:ext cx="283" cy="2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68">
              <a:extLst>
                <a:ext uri="{FF2B5EF4-FFF2-40B4-BE49-F238E27FC236}">
                  <a16:creationId xmlns:a16="http://schemas.microsoft.com/office/drawing/2014/main" id="{0020D0F3-FCB4-3626-B2C4-CD1E788BA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2591"/>
              <a:ext cx="411" cy="41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69">
              <a:extLst>
                <a:ext uri="{FF2B5EF4-FFF2-40B4-BE49-F238E27FC236}">
                  <a16:creationId xmlns:a16="http://schemas.microsoft.com/office/drawing/2014/main" id="{ACB77B73-35B7-7D4F-5FEC-BA17A414D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8" y="2486"/>
              <a:ext cx="585" cy="61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D13C1B8C-C5B1-15F8-5B73-D1C2E57AB882}"/>
              </a:ext>
            </a:extLst>
          </p:cNvPr>
          <p:cNvSpPr txBox="1"/>
          <p:nvPr/>
        </p:nvSpPr>
        <p:spPr>
          <a:xfrm>
            <a:off x="3785778" y="1870950"/>
            <a:ext cx="172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Mach-cone?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7031F60-3902-E3E6-BC69-440F1055C0DA}"/>
              </a:ext>
            </a:extLst>
          </p:cNvPr>
          <p:cNvGrpSpPr/>
          <p:nvPr/>
        </p:nvGrpSpPr>
        <p:grpSpPr>
          <a:xfrm>
            <a:off x="872810" y="1342931"/>
            <a:ext cx="5174536" cy="4086837"/>
            <a:chOff x="926344" y="1342931"/>
            <a:chExt cx="5174536" cy="4086837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956E0E1-54E8-573C-35AE-CCD021D339ED}"/>
                </a:ext>
              </a:extLst>
            </p:cNvPr>
            <p:cNvGrpSpPr/>
            <p:nvPr/>
          </p:nvGrpSpPr>
          <p:grpSpPr>
            <a:xfrm>
              <a:off x="1440492" y="1342931"/>
              <a:ext cx="4660388" cy="3659679"/>
              <a:chOff x="1440492" y="1342931"/>
              <a:chExt cx="4660388" cy="3659679"/>
            </a:xfrm>
          </p:grpSpPr>
          <p:pic>
            <p:nvPicPr>
              <p:cNvPr id="1026" name="Picture 2">
                <a:extLst>
                  <a:ext uri="{FF2B5EF4-FFF2-40B4-BE49-F238E27FC236}">
                    <a16:creationId xmlns:a16="http://schemas.microsoft.com/office/drawing/2014/main" id="{C6F722FF-C44D-27B7-2E32-467A86213CA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0492" y="2980958"/>
                <a:ext cx="2987663" cy="20216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8E000B57-79C7-40B3-0B99-318D843DA3F5}"/>
                  </a:ext>
                </a:extLst>
              </p:cNvPr>
              <p:cNvGrpSpPr/>
              <p:nvPr/>
            </p:nvGrpSpPr>
            <p:grpSpPr>
              <a:xfrm>
                <a:off x="3855819" y="1342931"/>
                <a:ext cx="1545080" cy="1483526"/>
                <a:chOff x="3855819" y="1342931"/>
                <a:chExt cx="1545080" cy="1483526"/>
              </a:xfrm>
            </p:grpSpPr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554D98DC-9E16-AA63-A74F-99D29DA58704}"/>
                    </a:ext>
                  </a:extLst>
                </p:cNvPr>
                <p:cNvCxnSpPr>
                  <a:stCxn id="49" idx="3"/>
                  <a:endCxn id="49" idx="7"/>
                </p:cNvCxnSpPr>
                <p:nvPr/>
              </p:nvCxnSpPr>
              <p:spPr>
                <a:xfrm flipV="1">
                  <a:off x="4082091" y="1560188"/>
                  <a:ext cx="1092536" cy="1049012"/>
                </a:xfrm>
                <a:prstGeom prst="line">
                  <a:avLst/>
                </a:prstGeom>
                <a:ln w="1016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70271801-00FE-A225-35EC-62E7E6EC07FC}"/>
                    </a:ext>
                  </a:extLst>
                </p:cNvPr>
                <p:cNvSpPr/>
                <p:nvPr/>
              </p:nvSpPr>
              <p:spPr>
                <a:xfrm>
                  <a:off x="3855819" y="1342931"/>
                  <a:ext cx="1545080" cy="1483526"/>
                </a:xfrm>
                <a:prstGeom prst="ellipse">
                  <a:avLst/>
                </a:prstGeom>
                <a:noFill/>
                <a:ln w="1111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E66B7710-C6E3-9C95-83E1-2015B98CC3C4}"/>
                  </a:ext>
                </a:extLst>
              </p:cNvPr>
              <p:cNvSpPr txBox="1"/>
              <p:nvPr/>
            </p:nvSpPr>
            <p:spPr>
              <a:xfrm>
                <a:off x="4596814" y="3749463"/>
                <a:ext cx="1504066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bg1"/>
                    </a:solidFill>
                  </a:rPr>
                  <a:t>Triangular </a:t>
                </a:r>
              </a:p>
              <a:p>
                <a:r>
                  <a:rPr lang="en-US" sz="2400" dirty="0">
                    <a:solidFill>
                      <a:schemeClr val="bg1"/>
                    </a:solidFill>
                  </a:rPr>
                  <a:t>flow</a:t>
                </a: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80DF6AA-439B-EE37-6F6C-4A4C5D1168E1}"/>
                </a:ext>
              </a:extLst>
            </p:cNvPr>
            <p:cNvSpPr txBox="1"/>
            <p:nvPr/>
          </p:nvSpPr>
          <p:spPr>
            <a:xfrm>
              <a:off x="926344" y="5060436"/>
              <a:ext cx="47958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C000"/>
                  </a:solidFill>
                </a:rPr>
                <a:t>Alver and Roland,  Phys. Rev. C 81, 054905 (2010)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DF35F39-FE02-11E5-8BA5-8204EF74AEB8}"/>
              </a:ext>
            </a:extLst>
          </p:cNvPr>
          <p:cNvSpPr txBox="1"/>
          <p:nvPr/>
        </p:nvSpPr>
        <p:spPr>
          <a:xfrm>
            <a:off x="1385522" y="5566335"/>
            <a:ext cx="9591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No show such angular structure from numerical simulations of Mach-cone !</a:t>
            </a:r>
          </a:p>
        </p:txBody>
      </p:sp>
    </p:spTree>
    <p:extLst>
      <p:ext uri="{BB962C8B-B14F-4D97-AF65-F5344CB8AC3E}">
        <p14:creationId xmlns:p14="http://schemas.microsoft.com/office/powerpoint/2010/main" val="67687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04F57-70DF-9D4E-BDC2-DFDEA1320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loss in 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/Z-jet at LHC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B972D2-9B6C-5A43-923F-D8CA9129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732070-11F7-5741-809C-0BB40BCF93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93" t="9670" r="11106" b="5118"/>
          <a:stretch/>
        </p:blipFill>
        <p:spPr>
          <a:xfrm>
            <a:off x="1396313" y="1874200"/>
            <a:ext cx="4463491" cy="364841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B74011-0908-B141-9488-2EE8D58E68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18" t="4789" r="4037"/>
          <a:stretch/>
        </p:blipFill>
        <p:spPr>
          <a:xfrm rot="5400000">
            <a:off x="7045890" y="1043355"/>
            <a:ext cx="3748289" cy="53164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9D0AEAF-0B53-8B45-A55F-10A0D3C89367}"/>
              </a:ext>
            </a:extLst>
          </p:cNvPr>
          <p:cNvSpPr/>
          <p:nvPr/>
        </p:nvSpPr>
        <p:spPr>
          <a:xfrm>
            <a:off x="6305851" y="5564423"/>
            <a:ext cx="3882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b="1" dirty="0" err="1">
                <a:solidFill>
                  <a:srgbClr val="FFB53D"/>
                </a:solidFill>
              </a:rPr>
              <a:t>Luo</a:t>
            </a:r>
            <a:r>
              <a:rPr lang="da-DK" b="1" dirty="0">
                <a:solidFill>
                  <a:srgbClr val="FFB53D"/>
                </a:solidFill>
              </a:rPr>
              <a:t>, Cao, He &amp; XNW, arXiv:1803.06785</a:t>
            </a:r>
            <a:endParaRPr lang="en-US" dirty="0">
              <a:solidFill>
                <a:srgbClr val="FFB53D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5921C1-CC28-104F-98EC-F0F146C62727}"/>
              </a:ext>
            </a:extLst>
          </p:cNvPr>
          <p:cNvSpPr/>
          <p:nvPr/>
        </p:nvSpPr>
        <p:spPr>
          <a:xfrm>
            <a:off x="1604569" y="5525506"/>
            <a:ext cx="43562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u="sng" dirty="0">
                <a:solidFill>
                  <a:srgbClr val="FFB53D"/>
                </a:solidFill>
              </a:rPr>
              <a:t>Zhang, Luo, XNW, Zhang, arXiv:1804.11041</a:t>
            </a:r>
            <a:endParaRPr lang="en-US" dirty="0">
              <a:solidFill>
                <a:srgbClr val="FFB53D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A4CF81-DF6B-2B46-8825-BDAA5346F041}"/>
              </a:ext>
            </a:extLst>
          </p:cNvPr>
          <p:cNvSpPr txBox="1"/>
          <p:nvPr/>
        </p:nvSpPr>
        <p:spPr>
          <a:xfrm>
            <a:off x="3584029" y="1334815"/>
            <a:ext cx="5172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Suppression of leading and multiple jets</a:t>
            </a:r>
          </a:p>
        </p:txBody>
      </p:sp>
    </p:spTree>
    <p:extLst>
      <p:ext uri="{BB962C8B-B14F-4D97-AF65-F5344CB8AC3E}">
        <p14:creationId xmlns:p14="http://schemas.microsoft.com/office/powerpoint/2010/main" val="23516765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AE735-2ED2-6B40-88F1-EDCDCE508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Hadron spectra from low to high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7AD4CC-4E9F-D946-98DA-79FEC418A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0B19DE-38F7-654A-B36E-CBB8BD3374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099350" y="-407833"/>
            <a:ext cx="2786421" cy="57622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1C3C44A-0F10-C84D-8348-D072879FDC37}"/>
              </a:ext>
            </a:extLst>
          </p:cNvPr>
          <p:cNvSpPr txBox="1"/>
          <p:nvPr/>
        </p:nvSpPr>
        <p:spPr>
          <a:xfrm>
            <a:off x="1418896" y="1082565"/>
            <a:ext cx="22474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FFC000"/>
                </a:solidFill>
              </a:rPr>
              <a:t>CoLBT</a:t>
            </a:r>
            <a:r>
              <a:rPr lang="en-US" sz="2400" dirty="0">
                <a:solidFill>
                  <a:srgbClr val="FFC000"/>
                </a:solidFill>
              </a:rPr>
              <a:t>-hydro: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Hydro : </a:t>
            </a:r>
            <a:r>
              <a:rPr lang="en-US" sz="2000" dirty="0" err="1">
                <a:solidFill>
                  <a:schemeClr val="bg1"/>
                </a:solidFill>
              </a:rPr>
              <a:t>p</a:t>
            </a:r>
            <a:r>
              <a:rPr lang="en-US" sz="2000" baseline="-25000" dirty="0" err="1">
                <a:solidFill>
                  <a:schemeClr val="bg1"/>
                </a:solidFill>
              </a:rPr>
              <a:t>T</a:t>
            </a:r>
            <a:r>
              <a:rPr lang="en-US" sz="2000" dirty="0">
                <a:solidFill>
                  <a:schemeClr val="bg1"/>
                </a:solidFill>
              </a:rPr>
              <a:t>&lt;2 GeV/c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Coal.: 2&lt;</a:t>
            </a:r>
            <a:r>
              <a:rPr lang="en-US" sz="2000" dirty="0" err="1">
                <a:solidFill>
                  <a:schemeClr val="bg1"/>
                </a:solidFill>
              </a:rPr>
              <a:t>p</a:t>
            </a:r>
            <a:r>
              <a:rPr lang="en-US" sz="2000" baseline="-25000" dirty="0" err="1">
                <a:solidFill>
                  <a:schemeClr val="bg1"/>
                </a:solidFill>
              </a:rPr>
              <a:t>T</a:t>
            </a:r>
            <a:r>
              <a:rPr lang="en-US" sz="2000" dirty="0">
                <a:solidFill>
                  <a:schemeClr val="bg1"/>
                </a:solidFill>
              </a:rPr>
              <a:t>&lt;6 GeV/c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Frag.: </a:t>
            </a:r>
            <a:r>
              <a:rPr lang="en-US" sz="2000" dirty="0" err="1">
                <a:solidFill>
                  <a:schemeClr val="bg1"/>
                </a:solidFill>
              </a:rPr>
              <a:t>p</a:t>
            </a:r>
            <a:r>
              <a:rPr lang="en-US" sz="2000" baseline="-25000" dirty="0" err="1">
                <a:solidFill>
                  <a:schemeClr val="bg1"/>
                </a:solidFill>
              </a:rPr>
              <a:t>T</a:t>
            </a:r>
            <a:r>
              <a:rPr lang="en-US" sz="2000" dirty="0">
                <a:solidFill>
                  <a:schemeClr val="bg1"/>
                </a:solidFill>
              </a:rPr>
              <a:t>&gt;5 GeV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1B9BD6-F046-2949-B65F-E5E4A076E1C2}"/>
              </a:ext>
            </a:extLst>
          </p:cNvPr>
          <p:cNvSpPr txBox="1"/>
          <p:nvPr/>
        </p:nvSpPr>
        <p:spPr>
          <a:xfrm>
            <a:off x="8828691" y="4004441"/>
            <a:ext cx="27506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pT</a:t>
            </a:r>
            <a:r>
              <a:rPr lang="en-US" dirty="0">
                <a:solidFill>
                  <a:schemeClr val="bg1"/>
                </a:solidFill>
              </a:rPr>
              <a:t>&lt;2 GeV/c: radial flow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2&lt;</a:t>
            </a:r>
            <a:r>
              <a:rPr lang="en-US" dirty="0" err="1">
                <a:solidFill>
                  <a:schemeClr val="bg1"/>
                </a:solidFill>
              </a:rPr>
              <a:t>pT</a:t>
            </a:r>
            <a:r>
              <a:rPr lang="en-US" dirty="0">
                <a:solidFill>
                  <a:schemeClr val="bg1"/>
                </a:solidFill>
              </a:rPr>
              <a:t>&lt;6 GeV/c: coalescence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>
                <a:solidFill>
                  <a:schemeClr val="bg1"/>
                </a:solidFill>
              </a:rPr>
              <a:t>pT</a:t>
            </a:r>
            <a:r>
              <a:rPr lang="en-US" dirty="0">
                <a:solidFill>
                  <a:schemeClr val="bg1"/>
                </a:solidFill>
              </a:rPr>
              <a:t>&gt;10 GeV/c: energy loss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2049B1-CA37-3141-A8DD-96139CE64D72}"/>
              </a:ext>
            </a:extLst>
          </p:cNvPr>
          <p:cNvSpPr txBox="1"/>
          <p:nvPr/>
        </p:nvSpPr>
        <p:spPr>
          <a:xfrm>
            <a:off x="6934415" y="5762653"/>
            <a:ext cx="39324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Zhao, </a:t>
            </a:r>
            <a:r>
              <a:rPr lang="en-US" dirty="0" err="1">
                <a:solidFill>
                  <a:srgbClr val="FFC000"/>
                </a:solidFill>
              </a:rPr>
              <a:t>Ke</a:t>
            </a:r>
            <a:r>
              <a:rPr lang="en-US" dirty="0">
                <a:solidFill>
                  <a:srgbClr val="FFC000"/>
                </a:solidFill>
              </a:rPr>
              <a:t>, Chen, Luo &amp; XNW,</a:t>
            </a:r>
            <a:r>
              <a:rPr lang="en-US" i="1" dirty="0"/>
              <a:t> </a:t>
            </a:r>
          </a:p>
          <a:p>
            <a:r>
              <a:rPr lang="en-US" i="1" dirty="0">
                <a:solidFill>
                  <a:srgbClr val="FFC000"/>
                </a:solidFill>
              </a:rPr>
              <a:t>PRL</a:t>
            </a:r>
            <a:r>
              <a:rPr lang="en-US" dirty="0">
                <a:solidFill>
                  <a:srgbClr val="FFC000"/>
                </a:solidFill>
              </a:rPr>
              <a:t> 128 (2022) 2, 022302 (</a:t>
            </a:r>
            <a:r>
              <a:rPr lang="en-US" dirty="0">
                <a:solidFill>
                  <a:srgbClr val="FFC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2103.14657</a:t>
            </a:r>
            <a:r>
              <a:rPr lang="en-US" dirty="0">
                <a:solidFill>
                  <a:srgbClr val="FFC000"/>
                </a:solidFill>
              </a:rPr>
              <a:t> )</a:t>
            </a:r>
          </a:p>
          <a:p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4555B00-4EA2-9546-ADF6-89C06C0B46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593644" y="2821235"/>
            <a:ext cx="2737511" cy="489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4543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4542F-6D1C-354F-A890-79A467327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Solving R</a:t>
            </a:r>
            <a:r>
              <a:rPr lang="en-US" baseline="-25000" dirty="0"/>
              <a:t>AA</a:t>
            </a:r>
            <a:r>
              <a:rPr lang="en-US" dirty="0"/>
              <a:t>-v</a:t>
            </a:r>
            <a:r>
              <a:rPr lang="en-US" baseline="-25000" dirty="0"/>
              <a:t>2</a:t>
            </a:r>
            <a:r>
              <a:rPr lang="en-US" dirty="0"/>
              <a:t> puzzle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079006-418C-CB48-BE6F-2BDAC2DD2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93EADA-79F5-6947-9D51-4BC2BCB23C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656461" y="2088683"/>
            <a:ext cx="2646558" cy="56413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4C082B-0C72-AD42-BEEB-3A1EFD063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868492" y="2619432"/>
            <a:ext cx="2280745" cy="48615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4D80624-2FBA-C946-8D1C-DD2A3EBE9011}"/>
              </a:ext>
            </a:extLst>
          </p:cNvPr>
          <p:cNvSpPr txBox="1"/>
          <p:nvPr/>
        </p:nvSpPr>
        <p:spPr>
          <a:xfrm>
            <a:off x="6873768" y="2228195"/>
            <a:ext cx="39324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Zhao, </a:t>
            </a:r>
            <a:r>
              <a:rPr lang="en-US" dirty="0" err="1">
                <a:solidFill>
                  <a:srgbClr val="FFC000"/>
                </a:solidFill>
              </a:rPr>
              <a:t>Ke</a:t>
            </a:r>
            <a:r>
              <a:rPr lang="en-US" dirty="0">
                <a:solidFill>
                  <a:srgbClr val="FFC000"/>
                </a:solidFill>
              </a:rPr>
              <a:t>, Chen, Luo &amp; XNW,</a:t>
            </a:r>
            <a:r>
              <a:rPr lang="en-US" i="1" dirty="0"/>
              <a:t> </a:t>
            </a:r>
          </a:p>
          <a:p>
            <a:r>
              <a:rPr lang="en-US" i="1" dirty="0">
                <a:solidFill>
                  <a:srgbClr val="FFC000"/>
                </a:solidFill>
              </a:rPr>
              <a:t>PRL</a:t>
            </a:r>
            <a:r>
              <a:rPr lang="en-US" dirty="0">
                <a:solidFill>
                  <a:srgbClr val="FFC000"/>
                </a:solidFill>
              </a:rPr>
              <a:t> 128 (2022) 2, 022302 (</a:t>
            </a:r>
            <a:r>
              <a:rPr lang="en-US" dirty="0">
                <a:solidFill>
                  <a:srgbClr val="FFC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2103.14657</a:t>
            </a:r>
            <a:r>
              <a:rPr lang="en-US" dirty="0">
                <a:solidFill>
                  <a:srgbClr val="FFC000"/>
                </a:solidFill>
              </a:rPr>
              <a:t> )</a:t>
            </a:r>
          </a:p>
          <a:p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BB99E51-F33F-A240-95E6-91AE35FF5D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967978" y="-502421"/>
            <a:ext cx="2609835" cy="556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5606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7" name="Group 3"/>
          <p:cNvGrpSpPr>
            <a:grpSpLocks/>
          </p:cNvGrpSpPr>
          <p:nvPr/>
        </p:nvGrpSpPr>
        <p:grpSpPr bwMode="auto">
          <a:xfrm>
            <a:off x="1524000" y="830262"/>
            <a:ext cx="10668000" cy="6040438"/>
            <a:chOff x="0" y="-109"/>
            <a:chExt cx="5760" cy="3805"/>
          </a:xfrm>
        </p:grpSpPr>
        <p:sp>
          <p:nvSpPr>
            <p:cNvPr id="26625" name="Rectangle 1"/>
            <p:cNvSpPr>
              <a:spLocks/>
            </p:cNvSpPr>
            <p:nvPr/>
          </p:nvSpPr>
          <p:spPr bwMode="auto">
            <a:xfrm>
              <a:off x="0" y="-109"/>
              <a:ext cx="5760" cy="3805"/>
            </a:xfrm>
            <a:prstGeom prst="rect">
              <a:avLst/>
            </a:prstGeom>
            <a:solidFill>
              <a:srgbClr val="000000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2000" dirty="0">
                <a:solidFill>
                  <a:srgbClr val="FFFFFF"/>
                </a:solidFill>
              </a:endParaRPr>
            </a:p>
          </p:txBody>
        </p:sp>
        <p:sp>
          <p:nvSpPr>
            <p:cNvPr id="26626" name="Rectangle 2"/>
            <p:cNvSpPr>
              <a:spLocks/>
            </p:cNvSpPr>
            <p:nvPr/>
          </p:nvSpPr>
          <p:spPr bwMode="auto">
            <a:xfrm>
              <a:off x="0" y="0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</p:grpSp>
      <p:pic>
        <p:nvPicPr>
          <p:cNvPr id="26628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52"/>
          <a:stretch>
            <a:fillRect/>
          </a:stretch>
        </p:blipFill>
        <p:spPr bwMode="auto">
          <a:xfrm>
            <a:off x="3467101" y="895351"/>
            <a:ext cx="5229225" cy="566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xfrm>
            <a:off x="1524002" y="1"/>
            <a:ext cx="9143999" cy="895350"/>
          </a:xfrm>
          <a:ln/>
        </p:spPr>
        <p:txBody>
          <a:bodyPr vert="horz" lIns="91440" tIns="45720" rIns="132080" bIns="45720" rtlCol="0" anchor="ctr">
            <a:normAutofit/>
          </a:bodyPr>
          <a:lstStyle/>
          <a:p>
            <a:r>
              <a:rPr lang="en-US" dirty="0"/>
              <a:t>Jet Quenching phenomena at RHIC</a:t>
            </a:r>
          </a:p>
        </p:txBody>
      </p:sp>
      <p:pic>
        <p:nvPicPr>
          <p:cNvPr id="26630" name="Picture 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783" y="1014469"/>
            <a:ext cx="36322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631" name="Line 7"/>
          <p:cNvSpPr>
            <a:spLocks noChangeShapeType="1"/>
          </p:cNvSpPr>
          <p:nvPr/>
        </p:nvSpPr>
        <p:spPr bwMode="auto">
          <a:xfrm flipH="1">
            <a:off x="3575050" y="4460875"/>
            <a:ext cx="344488" cy="153988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26634" name="Group 10"/>
          <p:cNvGrpSpPr>
            <a:grpSpLocks/>
          </p:cNvGrpSpPr>
          <p:nvPr/>
        </p:nvGrpSpPr>
        <p:grpSpPr bwMode="auto">
          <a:xfrm>
            <a:off x="7847942" y="840335"/>
            <a:ext cx="3454400" cy="2717800"/>
            <a:chOff x="0" y="0"/>
            <a:chExt cx="2176" cy="1712"/>
          </a:xfrm>
        </p:grpSpPr>
        <p:pic>
          <p:nvPicPr>
            <p:cNvPr id="26632" name="Picture 8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250" r="10207"/>
            <a:stretch>
              <a:fillRect/>
            </a:stretch>
          </p:blipFill>
          <p:spPr bwMode="auto">
            <a:xfrm>
              <a:off x="0" y="0"/>
              <a:ext cx="2176" cy="1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3" name="Rectangle 9"/>
            <p:cNvSpPr>
              <a:spLocks/>
            </p:cNvSpPr>
            <p:nvPr/>
          </p:nvSpPr>
          <p:spPr bwMode="auto">
            <a:xfrm>
              <a:off x="443" y="1290"/>
              <a:ext cx="972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sz="1200">
                  <a:solidFill>
                    <a:srgbClr val="FFFFFF"/>
                  </a:solidFill>
                  <a:ea typeface="ＭＳ Ｐゴシック" charset="0"/>
                  <a:cs typeface="Times New Roman" charset="0"/>
                </a:rPr>
                <a:t>Pedestal&amp;flow subtracted</a:t>
              </a:r>
            </a:p>
          </p:txBody>
        </p:sp>
      </p:grpSp>
      <p:grpSp>
        <p:nvGrpSpPr>
          <p:cNvPr id="26637" name="Group 13"/>
          <p:cNvGrpSpPr>
            <a:grpSpLocks/>
          </p:cNvGrpSpPr>
          <p:nvPr/>
        </p:nvGrpSpPr>
        <p:grpSpPr bwMode="auto">
          <a:xfrm>
            <a:off x="4238625" y="3892550"/>
            <a:ext cx="3683000" cy="2717800"/>
            <a:chOff x="0" y="0"/>
            <a:chExt cx="2319" cy="1711"/>
          </a:xfrm>
        </p:grpSpPr>
        <p:pic>
          <p:nvPicPr>
            <p:cNvPr id="26635" name="Picture 11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319" cy="1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6" name="Rectangle 12"/>
            <p:cNvSpPr>
              <a:spLocks/>
            </p:cNvSpPr>
            <p:nvPr/>
          </p:nvSpPr>
          <p:spPr bwMode="auto">
            <a:xfrm>
              <a:off x="246" y="1167"/>
              <a:ext cx="1297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sz="1600">
                  <a:latin typeface="Lucida Grande" charset="0"/>
                  <a:ea typeface="ＭＳ Ｐゴシック" charset="0"/>
                  <a:cs typeface="Lucida Grande" charset="0"/>
                  <a:sym typeface="Lucida Grande" charset="0"/>
                </a:rPr>
                <a:t>STAR Preliminary</a:t>
              </a:r>
            </a:p>
          </p:txBody>
        </p:sp>
      </p:grpSp>
      <p:sp>
        <p:nvSpPr>
          <p:cNvPr id="17" name="Oval 3"/>
          <p:cNvSpPr>
            <a:spLocks noChangeArrowheads="1"/>
          </p:cNvSpPr>
          <p:nvPr/>
        </p:nvSpPr>
        <p:spPr bwMode="auto">
          <a:xfrm>
            <a:off x="10018054" y="4951838"/>
            <a:ext cx="832345" cy="8001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85521" y="4142613"/>
            <a:ext cx="2244328" cy="231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9215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37809-63B4-FC40-8ADC-990B13238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Medium response &amp; soft gluon radiation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9B3B5-E7F5-2D41-8963-838470734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1158D5-A527-7B44-BC37-0E165F012A67}"/>
              </a:ext>
            </a:extLst>
          </p:cNvPr>
          <p:cNvSpPr txBox="1"/>
          <p:nvPr/>
        </p:nvSpPr>
        <p:spPr>
          <a:xfrm>
            <a:off x="1476404" y="1531927"/>
            <a:ext cx="2562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Medium response</a:t>
            </a:r>
            <a:r>
              <a:rPr lang="en-US" dirty="0">
                <a:solidFill>
                  <a:schemeClr val="bg1"/>
                </a:solidFill>
              </a:rPr>
              <a:t>: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EFF0EB-C9E7-0844-9849-638E0051D38F}"/>
              </a:ext>
            </a:extLst>
          </p:cNvPr>
          <p:cNvSpPr txBox="1"/>
          <p:nvPr/>
        </p:nvSpPr>
        <p:spPr>
          <a:xfrm>
            <a:off x="1432988" y="2414945"/>
            <a:ext cx="43801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Medium-induced gluon radiation: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111BB5-D0AC-F043-AFB6-054C3E406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5014" y="3077343"/>
            <a:ext cx="1186588" cy="7786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007629-5B18-6749-A72B-6B702098F2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2934" y="3257631"/>
            <a:ext cx="1492361" cy="4616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F3F24A-8E11-3943-9D13-F58977DA10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4088" y="4009214"/>
            <a:ext cx="2016016" cy="4652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270C8F6-036D-DC4F-8E99-8B95DF7BD683}"/>
              </a:ext>
            </a:extLst>
          </p:cNvPr>
          <p:cNvSpPr txBox="1"/>
          <p:nvPr/>
        </p:nvSpPr>
        <p:spPr>
          <a:xfrm>
            <a:off x="1519322" y="3272720"/>
            <a:ext cx="22005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Formation time:</a:t>
            </a:r>
          </a:p>
        </p:txBody>
      </p:sp>
      <p:sp>
        <p:nvSpPr>
          <p:cNvPr id="13" name="Bent Arrow 12">
            <a:extLst>
              <a:ext uri="{FF2B5EF4-FFF2-40B4-BE49-F238E27FC236}">
                <a16:creationId xmlns:a16="http://schemas.microsoft.com/office/drawing/2014/main" id="{A36A49C4-F694-9644-9E9E-23112942B7E4}"/>
              </a:ext>
            </a:extLst>
          </p:cNvPr>
          <p:cNvSpPr/>
          <p:nvPr/>
        </p:nvSpPr>
        <p:spPr>
          <a:xfrm flipV="1">
            <a:off x="6799820" y="4039995"/>
            <a:ext cx="611481" cy="432259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3E7A8B-7750-5B46-9A68-809F78C2D11A}"/>
              </a:ext>
            </a:extLst>
          </p:cNvPr>
          <p:cNvSpPr txBox="1"/>
          <p:nvPr/>
        </p:nvSpPr>
        <p:spPr>
          <a:xfrm>
            <a:off x="1465994" y="4656777"/>
            <a:ext cx="3305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Mean-free-path</a:t>
            </a:r>
          </a:p>
          <a:p>
            <a:r>
              <a:rPr lang="en-US" sz="2400" dirty="0">
                <a:solidFill>
                  <a:schemeClr val="bg1"/>
                </a:solidFill>
              </a:rPr>
              <a:t>limits the formation time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297C0D6-E046-9B4B-8C0F-EE3467925F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6720" y="4862419"/>
            <a:ext cx="1671161" cy="2995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DFF3ECD-DCFF-B44D-A15A-924A513C50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9489" y="4772166"/>
            <a:ext cx="972470" cy="36821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272817B-1B6B-1645-A1DA-E5B3F5CA95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80115" y="5561666"/>
            <a:ext cx="2984500" cy="520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FAFE68B-6EAE-5B44-BA64-14210222FF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92044" y="1540068"/>
            <a:ext cx="2994863" cy="52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1281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AF88E-5D87-894F-8BB9-72D99E9BD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Diffusion wake and </a:t>
            </a:r>
            <a:r>
              <a:rPr lang="en-US" dirty="0" err="1"/>
              <a:t>EoS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73744A-2514-154A-8A5E-781209449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E57F04-AC72-FF48-B59C-B3E09EF80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2" y="1155701"/>
            <a:ext cx="9606642" cy="393835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6F10C4-2FAB-E84D-BA4E-24323E35E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7507" y="5375729"/>
            <a:ext cx="3467100" cy="4826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BFC813F-167B-F34C-9527-12B9EAF7B4D8}"/>
              </a:ext>
            </a:extLst>
          </p:cNvPr>
          <p:cNvSpPr txBox="1"/>
          <p:nvPr/>
        </p:nvSpPr>
        <p:spPr>
          <a:xfrm>
            <a:off x="2564780" y="2765503"/>
            <a:ext cx="1455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=1-2 GeV/c</a:t>
            </a:r>
          </a:p>
        </p:txBody>
      </p:sp>
    </p:spTree>
    <p:extLst>
      <p:ext uri="{BB962C8B-B14F-4D97-AF65-F5344CB8AC3E}">
        <p14:creationId xmlns:p14="http://schemas.microsoft.com/office/powerpoint/2010/main" val="28517088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1BFB2-A0C5-5E40-AFAF-BC8F94E61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Diffusion wake and viscosity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905896-0FCE-B04A-8594-4F999ACD6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0621CD-0E97-B442-893C-90718C4AA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042" y="1436915"/>
            <a:ext cx="10075634" cy="416922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4DD697-4746-E649-954F-EF472F322DAB}"/>
              </a:ext>
            </a:extLst>
          </p:cNvPr>
          <p:cNvSpPr txBox="1"/>
          <p:nvPr/>
        </p:nvSpPr>
        <p:spPr>
          <a:xfrm>
            <a:off x="2308302" y="3445727"/>
            <a:ext cx="1455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=1-2 GeV/c</a:t>
            </a:r>
          </a:p>
        </p:txBody>
      </p:sp>
    </p:spTree>
    <p:extLst>
      <p:ext uri="{BB962C8B-B14F-4D97-AF65-F5344CB8AC3E}">
        <p14:creationId xmlns:p14="http://schemas.microsoft.com/office/powerpoint/2010/main" val="682648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vert="horz" lIns="91440" tIns="45720" rIns="132080" bIns="45720" rtlCol="0" anchor="ctr">
            <a:normAutofit/>
          </a:bodyPr>
          <a:lstStyle/>
          <a:p>
            <a:r>
              <a:rPr lang="en-US" dirty="0"/>
              <a:t>Resurrection of jet-induced Mach-cone</a:t>
            </a:r>
          </a:p>
        </p:txBody>
      </p:sp>
      <p:sp>
        <p:nvSpPr>
          <p:cNvPr id="19463" name="Rectangle 7"/>
          <p:cNvSpPr>
            <a:spLocks/>
          </p:cNvSpPr>
          <p:nvPr/>
        </p:nvSpPr>
        <p:spPr bwMode="auto">
          <a:xfrm>
            <a:off x="6706384" y="5910676"/>
            <a:ext cx="4856163" cy="462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dirty="0">
                <a:solidFill>
                  <a:srgbClr val="FFB53D"/>
                </a:solidFill>
              </a:rPr>
              <a:t>He, </a:t>
            </a:r>
            <a:r>
              <a:rPr lang="en-US" dirty="0" err="1">
                <a:solidFill>
                  <a:srgbClr val="FFB53D"/>
                </a:solidFill>
              </a:rPr>
              <a:t>Luo</a:t>
            </a:r>
            <a:r>
              <a:rPr lang="en-US" dirty="0">
                <a:solidFill>
                  <a:srgbClr val="FFB53D"/>
                </a:solidFill>
              </a:rPr>
              <a:t>, XNW &amp; Zhu, PRC91 (2015) 054908 </a:t>
            </a:r>
          </a:p>
          <a:p>
            <a:pPr marL="39688"/>
            <a:endParaRPr lang="en-US" dirty="0">
              <a:solidFill>
                <a:srgbClr val="FFB53D"/>
              </a:solidFill>
            </a:endParaRPr>
          </a:p>
          <a:p>
            <a:pPr marL="39688"/>
            <a:endParaRPr lang="en-US" dirty="0">
              <a:solidFill>
                <a:srgbClr val="C51A1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4901" y="5351526"/>
            <a:ext cx="103509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Energy distr. of medium response in a static medium from Linear Boltzmann Transport (LBT)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9C3DBA-2B73-D94D-9812-8B89D99FD6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0388" y="1523365"/>
            <a:ext cx="4197761" cy="36721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E500A2-738C-0F47-A790-1083FE00C3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6080" y="1520371"/>
            <a:ext cx="4204607" cy="3678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203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vert="horz" lIns="91440" tIns="45720" rIns="132080" bIns="45720" rtlCol="0" anchor="ctr">
            <a:normAutofit/>
          </a:bodyPr>
          <a:lstStyle/>
          <a:p>
            <a:r>
              <a:rPr lang="en-US" dirty="0"/>
              <a:t>Microscopic picture of Mach wake</a:t>
            </a:r>
          </a:p>
        </p:txBody>
      </p:sp>
      <p:pic>
        <p:nvPicPr>
          <p:cNvPr id="11" name="Picture 10" descr="p_1_cdot_partia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355" y="1544131"/>
            <a:ext cx="8372354" cy="6600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4CD65A-50D7-F344-AF20-085734FFF1A6}"/>
              </a:ext>
            </a:extLst>
          </p:cNvPr>
          <p:cNvSpPr txBox="1"/>
          <p:nvPr/>
        </p:nvSpPr>
        <p:spPr>
          <a:xfrm>
            <a:off x="3822013" y="6232260"/>
            <a:ext cx="4243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He, Luo, Zhu &amp; XNW, </a:t>
            </a:r>
            <a:r>
              <a:rPr lang="en-US" i="1" dirty="0">
                <a:solidFill>
                  <a:srgbClr val="FFC000"/>
                </a:solidFill>
              </a:rPr>
              <a:t>PRC</a:t>
            </a:r>
            <a:r>
              <a:rPr lang="en-US" dirty="0">
                <a:solidFill>
                  <a:srgbClr val="FFC000"/>
                </a:solidFill>
              </a:rPr>
              <a:t> 91 (2015) 054908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849906B-6EDC-F748-B9A7-FAE48036CA58}"/>
              </a:ext>
            </a:extLst>
          </p:cNvPr>
          <p:cNvGrpSpPr/>
          <p:nvPr/>
        </p:nvGrpSpPr>
        <p:grpSpPr>
          <a:xfrm>
            <a:off x="6668105" y="2686358"/>
            <a:ext cx="5184952" cy="2737946"/>
            <a:chOff x="3704645" y="2443655"/>
            <a:chExt cx="5184952" cy="273794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D24A1A9-5A28-1D45-8AC5-6679DAF237AA}"/>
                </a:ext>
              </a:extLst>
            </p:cNvPr>
            <p:cNvGrpSpPr/>
            <p:nvPr/>
          </p:nvGrpSpPr>
          <p:grpSpPr>
            <a:xfrm rot="19680803">
              <a:off x="3704645" y="3177619"/>
              <a:ext cx="5184952" cy="1901197"/>
              <a:chOff x="2295601" y="3196351"/>
              <a:chExt cx="5184952" cy="1901197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908085" y="3196351"/>
                <a:ext cx="4572468" cy="1901197"/>
                <a:chOff x="632302" y="4545842"/>
                <a:chExt cx="4572468" cy="1901197"/>
              </a:xfrm>
            </p:grpSpPr>
            <p:cxnSp>
              <p:nvCxnSpPr>
                <p:cNvPr id="6" name="Straight Arrow Connector 5"/>
                <p:cNvCxnSpPr/>
                <p:nvPr/>
              </p:nvCxnSpPr>
              <p:spPr>
                <a:xfrm flipV="1">
                  <a:off x="647700" y="4915174"/>
                  <a:ext cx="3357562" cy="12700"/>
                </a:xfrm>
                <a:prstGeom prst="straightConnector1">
                  <a:avLst/>
                </a:prstGeom>
                <a:ln>
                  <a:solidFill>
                    <a:srgbClr val="FFFF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Freeform 65"/>
                <p:cNvSpPr>
                  <a:spLocks/>
                </p:cNvSpPr>
                <p:nvPr/>
              </p:nvSpPr>
              <p:spPr bwMode="auto">
                <a:xfrm rot="10800000" flipV="1">
                  <a:off x="2933184" y="4915175"/>
                  <a:ext cx="673763" cy="444226"/>
                </a:xfrm>
                <a:custGeom>
                  <a:avLst/>
                  <a:gdLst>
                    <a:gd name="T0" fmla="*/ 0 w 361"/>
                    <a:gd name="T1" fmla="*/ 240 h 259"/>
                    <a:gd name="T2" fmla="*/ 49 w 361"/>
                    <a:gd name="T3" fmla="*/ 225 h 259"/>
                    <a:gd name="T4" fmla="*/ 53 w 361"/>
                    <a:gd name="T5" fmla="*/ 230 h 259"/>
                    <a:gd name="T6" fmla="*/ 82 w 361"/>
                    <a:gd name="T7" fmla="*/ 259 h 259"/>
                    <a:gd name="T8" fmla="*/ 111 w 361"/>
                    <a:gd name="T9" fmla="*/ 249 h 259"/>
                    <a:gd name="T10" fmla="*/ 121 w 361"/>
                    <a:gd name="T11" fmla="*/ 220 h 259"/>
                    <a:gd name="T12" fmla="*/ 116 w 361"/>
                    <a:gd name="T13" fmla="*/ 172 h 259"/>
                    <a:gd name="T14" fmla="*/ 73 w 361"/>
                    <a:gd name="T15" fmla="*/ 148 h 259"/>
                    <a:gd name="T16" fmla="*/ 92 w 361"/>
                    <a:gd name="T17" fmla="*/ 201 h 259"/>
                    <a:gd name="T18" fmla="*/ 121 w 361"/>
                    <a:gd name="T19" fmla="*/ 211 h 259"/>
                    <a:gd name="T20" fmla="*/ 188 w 361"/>
                    <a:gd name="T21" fmla="*/ 163 h 259"/>
                    <a:gd name="T22" fmla="*/ 145 w 361"/>
                    <a:gd name="T23" fmla="*/ 100 h 259"/>
                    <a:gd name="T24" fmla="*/ 193 w 361"/>
                    <a:gd name="T25" fmla="*/ 172 h 259"/>
                    <a:gd name="T26" fmla="*/ 246 w 361"/>
                    <a:gd name="T27" fmla="*/ 105 h 259"/>
                    <a:gd name="T28" fmla="*/ 212 w 361"/>
                    <a:gd name="T29" fmla="*/ 52 h 259"/>
                    <a:gd name="T30" fmla="*/ 270 w 361"/>
                    <a:gd name="T31" fmla="*/ 129 h 259"/>
                    <a:gd name="T32" fmla="*/ 308 w 361"/>
                    <a:gd name="T33" fmla="*/ 100 h 259"/>
                    <a:gd name="T34" fmla="*/ 274 w 361"/>
                    <a:gd name="T35" fmla="*/ 14 h 259"/>
                    <a:gd name="T36" fmla="*/ 284 w 361"/>
                    <a:gd name="T37" fmla="*/ 81 h 259"/>
                    <a:gd name="T38" fmla="*/ 313 w 361"/>
                    <a:gd name="T39" fmla="*/ 91 h 259"/>
                    <a:gd name="T40" fmla="*/ 361 w 361"/>
                    <a:gd name="T41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61" h="259">
                      <a:moveTo>
                        <a:pt x="0" y="240"/>
                      </a:moveTo>
                      <a:cubicBezTo>
                        <a:pt x="39" y="231"/>
                        <a:pt x="36" y="217"/>
                        <a:pt x="49" y="225"/>
                      </a:cubicBezTo>
                      <a:cubicBezTo>
                        <a:pt x="58" y="230"/>
                        <a:pt x="43" y="227"/>
                        <a:pt x="53" y="230"/>
                      </a:cubicBezTo>
                      <a:cubicBezTo>
                        <a:pt x="58" y="232"/>
                        <a:pt x="82" y="259"/>
                        <a:pt x="82" y="259"/>
                      </a:cubicBezTo>
                      <a:cubicBezTo>
                        <a:pt x="92" y="256"/>
                        <a:pt x="108" y="259"/>
                        <a:pt x="111" y="249"/>
                      </a:cubicBezTo>
                      <a:cubicBezTo>
                        <a:pt x="114" y="239"/>
                        <a:pt x="121" y="220"/>
                        <a:pt x="121" y="220"/>
                      </a:cubicBezTo>
                      <a:cubicBezTo>
                        <a:pt x="119" y="204"/>
                        <a:pt x="121" y="187"/>
                        <a:pt x="116" y="172"/>
                      </a:cubicBezTo>
                      <a:cubicBezTo>
                        <a:pt x="111" y="156"/>
                        <a:pt x="73" y="148"/>
                        <a:pt x="73" y="148"/>
                      </a:cubicBezTo>
                      <a:cubicBezTo>
                        <a:pt x="76" y="172"/>
                        <a:pt x="70" y="189"/>
                        <a:pt x="92" y="201"/>
                      </a:cubicBezTo>
                      <a:cubicBezTo>
                        <a:pt x="101" y="206"/>
                        <a:pt x="121" y="211"/>
                        <a:pt x="121" y="211"/>
                      </a:cubicBezTo>
                      <a:cubicBezTo>
                        <a:pt x="170" y="205"/>
                        <a:pt x="172" y="207"/>
                        <a:pt x="188" y="163"/>
                      </a:cubicBezTo>
                      <a:cubicBezTo>
                        <a:pt x="183" y="126"/>
                        <a:pt x="180" y="113"/>
                        <a:pt x="145" y="100"/>
                      </a:cubicBezTo>
                      <a:cubicBezTo>
                        <a:pt x="119" y="139"/>
                        <a:pt x="160" y="163"/>
                        <a:pt x="193" y="172"/>
                      </a:cubicBezTo>
                      <a:cubicBezTo>
                        <a:pt x="240" y="166"/>
                        <a:pt x="235" y="148"/>
                        <a:pt x="246" y="105"/>
                      </a:cubicBezTo>
                      <a:cubicBezTo>
                        <a:pt x="241" y="74"/>
                        <a:pt x="242" y="63"/>
                        <a:pt x="212" y="52"/>
                      </a:cubicBezTo>
                      <a:cubicBezTo>
                        <a:pt x="182" y="97"/>
                        <a:pt x="241" y="112"/>
                        <a:pt x="270" y="129"/>
                      </a:cubicBezTo>
                      <a:cubicBezTo>
                        <a:pt x="292" y="123"/>
                        <a:pt x="301" y="122"/>
                        <a:pt x="308" y="100"/>
                      </a:cubicBezTo>
                      <a:cubicBezTo>
                        <a:pt x="304" y="50"/>
                        <a:pt x="317" y="28"/>
                        <a:pt x="274" y="14"/>
                      </a:cubicBezTo>
                      <a:cubicBezTo>
                        <a:pt x="264" y="30"/>
                        <a:pt x="264" y="69"/>
                        <a:pt x="284" y="81"/>
                      </a:cubicBezTo>
                      <a:cubicBezTo>
                        <a:pt x="293" y="86"/>
                        <a:pt x="313" y="91"/>
                        <a:pt x="313" y="91"/>
                      </a:cubicBezTo>
                      <a:cubicBezTo>
                        <a:pt x="361" y="74"/>
                        <a:pt x="287" y="0"/>
                        <a:pt x="361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FF99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" name="Freeform 65"/>
                <p:cNvSpPr>
                  <a:spLocks/>
                </p:cNvSpPr>
                <p:nvPr/>
              </p:nvSpPr>
              <p:spPr bwMode="auto">
                <a:xfrm rot="13889075" flipV="1">
                  <a:off x="1537800" y="5029495"/>
                  <a:ext cx="419419" cy="330886"/>
                </a:xfrm>
                <a:custGeom>
                  <a:avLst/>
                  <a:gdLst>
                    <a:gd name="T0" fmla="*/ 0 w 361"/>
                    <a:gd name="T1" fmla="*/ 240 h 259"/>
                    <a:gd name="T2" fmla="*/ 49 w 361"/>
                    <a:gd name="T3" fmla="*/ 225 h 259"/>
                    <a:gd name="T4" fmla="*/ 53 w 361"/>
                    <a:gd name="T5" fmla="*/ 230 h 259"/>
                    <a:gd name="T6" fmla="*/ 82 w 361"/>
                    <a:gd name="T7" fmla="*/ 259 h 259"/>
                    <a:gd name="T8" fmla="*/ 111 w 361"/>
                    <a:gd name="T9" fmla="*/ 249 h 259"/>
                    <a:gd name="T10" fmla="*/ 121 w 361"/>
                    <a:gd name="T11" fmla="*/ 220 h 259"/>
                    <a:gd name="T12" fmla="*/ 116 w 361"/>
                    <a:gd name="T13" fmla="*/ 172 h 259"/>
                    <a:gd name="T14" fmla="*/ 73 w 361"/>
                    <a:gd name="T15" fmla="*/ 148 h 259"/>
                    <a:gd name="T16" fmla="*/ 92 w 361"/>
                    <a:gd name="T17" fmla="*/ 201 h 259"/>
                    <a:gd name="T18" fmla="*/ 121 w 361"/>
                    <a:gd name="T19" fmla="*/ 211 h 259"/>
                    <a:gd name="T20" fmla="*/ 188 w 361"/>
                    <a:gd name="T21" fmla="*/ 163 h 259"/>
                    <a:gd name="T22" fmla="*/ 145 w 361"/>
                    <a:gd name="T23" fmla="*/ 100 h 259"/>
                    <a:gd name="T24" fmla="*/ 193 w 361"/>
                    <a:gd name="T25" fmla="*/ 172 h 259"/>
                    <a:gd name="T26" fmla="*/ 246 w 361"/>
                    <a:gd name="T27" fmla="*/ 105 h 259"/>
                    <a:gd name="T28" fmla="*/ 212 w 361"/>
                    <a:gd name="T29" fmla="*/ 52 h 259"/>
                    <a:gd name="T30" fmla="*/ 270 w 361"/>
                    <a:gd name="T31" fmla="*/ 129 h 259"/>
                    <a:gd name="T32" fmla="*/ 308 w 361"/>
                    <a:gd name="T33" fmla="*/ 100 h 259"/>
                    <a:gd name="T34" fmla="*/ 274 w 361"/>
                    <a:gd name="T35" fmla="*/ 14 h 259"/>
                    <a:gd name="T36" fmla="*/ 284 w 361"/>
                    <a:gd name="T37" fmla="*/ 81 h 259"/>
                    <a:gd name="T38" fmla="*/ 313 w 361"/>
                    <a:gd name="T39" fmla="*/ 91 h 259"/>
                    <a:gd name="T40" fmla="*/ 361 w 361"/>
                    <a:gd name="T41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61" h="259">
                      <a:moveTo>
                        <a:pt x="0" y="240"/>
                      </a:moveTo>
                      <a:cubicBezTo>
                        <a:pt x="39" y="231"/>
                        <a:pt x="36" y="217"/>
                        <a:pt x="49" y="225"/>
                      </a:cubicBezTo>
                      <a:cubicBezTo>
                        <a:pt x="58" y="230"/>
                        <a:pt x="43" y="227"/>
                        <a:pt x="53" y="230"/>
                      </a:cubicBezTo>
                      <a:cubicBezTo>
                        <a:pt x="58" y="232"/>
                        <a:pt x="82" y="259"/>
                        <a:pt x="82" y="259"/>
                      </a:cubicBezTo>
                      <a:cubicBezTo>
                        <a:pt x="92" y="256"/>
                        <a:pt x="108" y="259"/>
                        <a:pt x="111" y="249"/>
                      </a:cubicBezTo>
                      <a:cubicBezTo>
                        <a:pt x="114" y="239"/>
                        <a:pt x="121" y="220"/>
                        <a:pt x="121" y="220"/>
                      </a:cubicBezTo>
                      <a:cubicBezTo>
                        <a:pt x="119" y="204"/>
                        <a:pt x="121" y="187"/>
                        <a:pt x="116" y="172"/>
                      </a:cubicBezTo>
                      <a:cubicBezTo>
                        <a:pt x="111" y="156"/>
                        <a:pt x="73" y="148"/>
                        <a:pt x="73" y="148"/>
                      </a:cubicBezTo>
                      <a:cubicBezTo>
                        <a:pt x="76" y="172"/>
                        <a:pt x="70" y="189"/>
                        <a:pt x="92" y="201"/>
                      </a:cubicBezTo>
                      <a:cubicBezTo>
                        <a:pt x="101" y="206"/>
                        <a:pt x="121" y="211"/>
                        <a:pt x="121" y="211"/>
                      </a:cubicBezTo>
                      <a:cubicBezTo>
                        <a:pt x="170" y="205"/>
                        <a:pt x="172" y="207"/>
                        <a:pt x="188" y="163"/>
                      </a:cubicBezTo>
                      <a:cubicBezTo>
                        <a:pt x="183" y="126"/>
                        <a:pt x="180" y="113"/>
                        <a:pt x="145" y="100"/>
                      </a:cubicBezTo>
                      <a:cubicBezTo>
                        <a:pt x="119" y="139"/>
                        <a:pt x="160" y="163"/>
                        <a:pt x="193" y="172"/>
                      </a:cubicBezTo>
                      <a:cubicBezTo>
                        <a:pt x="240" y="166"/>
                        <a:pt x="235" y="148"/>
                        <a:pt x="246" y="105"/>
                      </a:cubicBezTo>
                      <a:cubicBezTo>
                        <a:pt x="241" y="74"/>
                        <a:pt x="242" y="63"/>
                        <a:pt x="212" y="52"/>
                      </a:cubicBezTo>
                      <a:cubicBezTo>
                        <a:pt x="182" y="97"/>
                        <a:pt x="241" y="112"/>
                        <a:pt x="270" y="129"/>
                      </a:cubicBezTo>
                      <a:cubicBezTo>
                        <a:pt x="292" y="123"/>
                        <a:pt x="301" y="122"/>
                        <a:pt x="308" y="100"/>
                      </a:cubicBezTo>
                      <a:cubicBezTo>
                        <a:pt x="304" y="50"/>
                        <a:pt x="317" y="28"/>
                        <a:pt x="274" y="14"/>
                      </a:cubicBezTo>
                      <a:cubicBezTo>
                        <a:pt x="264" y="30"/>
                        <a:pt x="264" y="69"/>
                        <a:pt x="284" y="81"/>
                      </a:cubicBezTo>
                      <a:cubicBezTo>
                        <a:pt x="293" y="86"/>
                        <a:pt x="313" y="91"/>
                        <a:pt x="313" y="91"/>
                      </a:cubicBezTo>
                      <a:cubicBezTo>
                        <a:pt x="361" y="74"/>
                        <a:pt x="287" y="0"/>
                        <a:pt x="361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FF99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cxnSp>
              <p:nvCxnSpPr>
                <p:cNvPr id="9" name="Straight Arrow Connector 8"/>
                <p:cNvCxnSpPr>
                  <a:cxnSpLocks/>
                </p:cNvCxnSpPr>
                <p:nvPr/>
              </p:nvCxnSpPr>
              <p:spPr>
                <a:xfrm rot="1919197" flipV="1">
                  <a:off x="1438767" y="5363962"/>
                  <a:ext cx="242638" cy="238155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/>
                <p:cNvCxnSpPr>
                  <a:cxnSpLocks/>
                </p:cNvCxnSpPr>
                <p:nvPr/>
              </p:nvCxnSpPr>
              <p:spPr>
                <a:xfrm rot="1919197" flipV="1">
                  <a:off x="1767823" y="5429898"/>
                  <a:ext cx="1471627" cy="461384"/>
                </a:xfrm>
                <a:prstGeom prst="straightConnector1">
                  <a:avLst/>
                </a:prstGeom>
                <a:ln>
                  <a:solidFill>
                    <a:srgbClr val="FFB53D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Freeform 65"/>
                <p:cNvSpPr>
                  <a:spLocks/>
                </p:cNvSpPr>
                <p:nvPr/>
              </p:nvSpPr>
              <p:spPr bwMode="auto">
                <a:xfrm rot="14666573" flipV="1">
                  <a:off x="2486467" y="5836394"/>
                  <a:ext cx="363662" cy="357836"/>
                </a:xfrm>
                <a:custGeom>
                  <a:avLst/>
                  <a:gdLst>
                    <a:gd name="T0" fmla="*/ 0 w 361"/>
                    <a:gd name="T1" fmla="*/ 240 h 259"/>
                    <a:gd name="T2" fmla="*/ 49 w 361"/>
                    <a:gd name="T3" fmla="*/ 225 h 259"/>
                    <a:gd name="T4" fmla="*/ 53 w 361"/>
                    <a:gd name="T5" fmla="*/ 230 h 259"/>
                    <a:gd name="T6" fmla="*/ 82 w 361"/>
                    <a:gd name="T7" fmla="*/ 259 h 259"/>
                    <a:gd name="T8" fmla="*/ 111 w 361"/>
                    <a:gd name="T9" fmla="*/ 249 h 259"/>
                    <a:gd name="T10" fmla="*/ 121 w 361"/>
                    <a:gd name="T11" fmla="*/ 220 h 259"/>
                    <a:gd name="T12" fmla="*/ 116 w 361"/>
                    <a:gd name="T13" fmla="*/ 172 h 259"/>
                    <a:gd name="T14" fmla="*/ 73 w 361"/>
                    <a:gd name="T15" fmla="*/ 148 h 259"/>
                    <a:gd name="T16" fmla="*/ 92 w 361"/>
                    <a:gd name="T17" fmla="*/ 201 h 259"/>
                    <a:gd name="T18" fmla="*/ 121 w 361"/>
                    <a:gd name="T19" fmla="*/ 211 h 259"/>
                    <a:gd name="T20" fmla="*/ 188 w 361"/>
                    <a:gd name="T21" fmla="*/ 163 h 259"/>
                    <a:gd name="T22" fmla="*/ 145 w 361"/>
                    <a:gd name="T23" fmla="*/ 100 h 259"/>
                    <a:gd name="T24" fmla="*/ 193 w 361"/>
                    <a:gd name="T25" fmla="*/ 172 h 259"/>
                    <a:gd name="T26" fmla="*/ 246 w 361"/>
                    <a:gd name="T27" fmla="*/ 105 h 259"/>
                    <a:gd name="T28" fmla="*/ 212 w 361"/>
                    <a:gd name="T29" fmla="*/ 52 h 259"/>
                    <a:gd name="T30" fmla="*/ 270 w 361"/>
                    <a:gd name="T31" fmla="*/ 129 h 259"/>
                    <a:gd name="T32" fmla="*/ 308 w 361"/>
                    <a:gd name="T33" fmla="*/ 100 h 259"/>
                    <a:gd name="T34" fmla="*/ 274 w 361"/>
                    <a:gd name="T35" fmla="*/ 14 h 259"/>
                    <a:gd name="T36" fmla="*/ 284 w 361"/>
                    <a:gd name="T37" fmla="*/ 81 h 259"/>
                    <a:gd name="T38" fmla="*/ 313 w 361"/>
                    <a:gd name="T39" fmla="*/ 91 h 259"/>
                    <a:gd name="T40" fmla="*/ 361 w 361"/>
                    <a:gd name="T41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61" h="259">
                      <a:moveTo>
                        <a:pt x="0" y="240"/>
                      </a:moveTo>
                      <a:cubicBezTo>
                        <a:pt x="39" y="231"/>
                        <a:pt x="36" y="217"/>
                        <a:pt x="49" y="225"/>
                      </a:cubicBezTo>
                      <a:cubicBezTo>
                        <a:pt x="58" y="230"/>
                        <a:pt x="43" y="227"/>
                        <a:pt x="53" y="230"/>
                      </a:cubicBezTo>
                      <a:cubicBezTo>
                        <a:pt x="58" y="232"/>
                        <a:pt x="82" y="259"/>
                        <a:pt x="82" y="259"/>
                      </a:cubicBezTo>
                      <a:cubicBezTo>
                        <a:pt x="92" y="256"/>
                        <a:pt x="108" y="259"/>
                        <a:pt x="111" y="249"/>
                      </a:cubicBezTo>
                      <a:cubicBezTo>
                        <a:pt x="114" y="239"/>
                        <a:pt x="121" y="220"/>
                        <a:pt x="121" y="220"/>
                      </a:cubicBezTo>
                      <a:cubicBezTo>
                        <a:pt x="119" y="204"/>
                        <a:pt x="121" y="187"/>
                        <a:pt x="116" y="172"/>
                      </a:cubicBezTo>
                      <a:cubicBezTo>
                        <a:pt x="111" y="156"/>
                        <a:pt x="73" y="148"/>
                        <a:pt x="73" y="148"/>
                      </a:cubicBezTo>
                      <a:cubicBezTo>
                        <a:pt x="76" y="172"/>
                        <a:pt x="70" y="189"/>
                        <a:pt x="92" y="201"/>
                      </a:cubicBezTo>
                      <a:cubicBezTo>
                        <a:pt x="101" y="206"/>
                        <a:pt x="121" y="211"/>
                        <a:pt x="121" y="211"/>
                      </a:cubicBezTo>
                      <a:cubicBezTo>
                        <a:pt x="170" y="205"/>
                        <a:pt x="172" y="207"/>
                        <a:pt x="188" y="163"/>
                      </a:cubicBezTo>
                      <a:cubicBezTo>
                        <a:pt x="183" y="126"/>
                        <a:pt x="180" y="113"/>
                        <a:pt x="145" y="100"/>
                      </a:cubicBezTo>
                      <a:cubicBezTo>
                        <a:pt x="119" y="139"/>
                        <a:pt x="160" y="163"/>
                        <a:pt x="193" y="172"/>
                      </a:cubicBezTo>
                      <a:cubicBezTo>
                        <a:pt x="240" y="166"/>
                        <a:pt x="235" y="148"/>
                        <a:pt x="246" y="105"/>
                      </a:cubicBezTo>
                      <a:cubicBezTo>
                        <a:pt x="241" y="74"/>
                        <a:pt x="242" y="63"/>
                        <a:pt x="212" y="52"/>
                      </a:cubicBezTo>
                      <a:cubicBezTo>
                        <a:pt x="182" y="97"/>
                        <a:pt x="241" y="112"/>
                        <a:pt x="270" y="129"/>
                      </a:cubicBezTo>
                      <a:cubicBezTo>
                        <a:pt x="292" y="123"/>
                        <a:pt x="301" y="122"/>
                        <a:pt x="308" y="100"/>
                      </a:cubicBezTo>
                      <a:cubicBezTo>
                        <a:pt x="304" y="50"/>
                        <a:pt x="317" y="28"/>
                        <a:pt x="274" y="14"/>
                      </a:cubicBezTo>
                      <a:cubicBezTo>
                        <a:pt x="264" y="30"/>
                        <a:pt x="264" y="69"/>
                        <a:pt x="284" y="81"/>
                      </a:cubicBezTo>
                      <a:cubicBezTo>
                        <a:pt x="293" y="86"/>
                        <a:pt x="313" y="91"/>
                        <a:pt x="313" y="91"/>
                      </a:cubicBezTo>
                      <a:cubicBezTo>
                        <a:pt x="361" y="74"/>
                        <a:pt x="287" y="0"/>
                        <a:pt x="361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FF99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cxnSp>
              <p:nvCxnSpPr>
                <p:cNvPr id="20" name="Straight Arrow Connector 19"/>
                <p:cNvCxnSpPr>
                  <a:endCxn id="23" idx="0"/>
                </p:cNvCxnSpPr>
                <p:nvPr/>
              </p:nvCxnSpPr>
              <p:spPr>
                <a:xfrm flipV="1">
                  <a:off x="2090030" y="6245214"/>
                  <a:ext cx="518982" cy="11325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>
                  <a:stCxn id="23" idx="0"/>
                </p:cNvCxnSpPr>
                <p:nvPr/>
              </p:nvCxnSpPr>
              <p:spPr>
                <a:xfrm>
                  <a:off x="2609012" y="6245214"/>
                  <a:ext cx="497018" cy="201825"/>
                </a:xfrm>
                <a:prstGeom prst="straightConnector1">
                  <a:avLst/>
                </a:prstGeom>
                <a:ln>
                  <a:solidFill>
                    <a:srgbClr val="FFB53D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632302" y="4545842"/>
                  <a:ext cx="11169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rgbClr val="FFFF00"/>
                      </a:solidFill>
                    </a:rPr>
                    <a:t>jet </a:t>
                  </a:r>
                  <a:r>
                    <a:rPr lang="en-US" dirty="0" err="1">
                      <a:solidFill>
                        <a:srgbClr val="FFFF00"/>
                      </a:solidFill>
                    </a:rPr>
                    <a:t>parton</a:t>
                  </a:r>
                  <a:endParaRPr lang="en-US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3762473" y="5880952"/>
                  <a:ext cx="144229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rgbClr val="FFB53D"/>
                      </a:solidFill>
                    </a:rPr>
                    <a:t> recoil </a:t>
                  </a:r>
                  <a:r>
                    <a:rPr lang="en-US" dirty="0" err="1">
                      <a:solidFill>
                        <a:srgbClr val="FFB53D"/>
                      </a:solidFill>
                    </a:rPr>
                    <a:t>parton</a:t>
                  </a:r>
                  <a:endParaRPr lang="en-US" dirty="0">
                    <a:solidFill>
                      <a:srgbClr val="FFB53D"/>
                    </a:solidFill>
                  </a:endParaRPr>
                </a:p>
              </p:txBody>
            </p:sp>
          </p:grpSp>
          <p:sp>
            <p:nvSpPr>
              <p:cNvPr id="7" name="TextBox 6"/>
              <p:cNvSpPr txBox="1"/>
              <p:nvPr/>
            </p:nvSpPr>
            <p:spPr>
              <a:xfrm rot="1919197">
                <a:off x="2295601" y="3970495"/>
                <a:ext cx="149912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FFFF"/>
                    </a:solidFill>
                  </a:rPr>
                  <a:t>Back-reaction</a:t>
                </a:r>
              </a:p>
              <a:p>
                <a:r>
                  <a:rPr lang="en-US" dirty="0">
                    <a:solidFill>
                      <a:srgbClr val="FFFFFF"/>
                    </a:solidFill>
                  </a:rPr>
                  <a:t>(particle hole)</a:t>
                </a:r>
              </a:p>
            </p:txBody>
          </p:sp>
          <p:cxnSp>
            <p:nvCxnSpPr>
              <p:cNvPr id="24" name="Straight Arrow Connector 23"/>
              <p:cNvCxnSpPr>
                <a:cxnSpLocks/>
              </p:cNvCxnSpPr>
              <p:nvPr/>
            </p:nvCxnSpPr>
            <p:spPr>
              <a:xfrm rot="1919197" flipV="1">
                <a:off x="5417332" y="4122149"/>
                <a:ext cx="413392" cy="17420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Freeform 65"/>
              <p:cNvSpPr>
                <a:spLocks/>
              </p:cNvSpPr>
              <p:nvPr/>
            </p:nvSpPr>
            <p:spPr bwMode="auto">
              <a:xfrm rot="14666573" flipV="1">
                <a:off x="5724347" y="4066156"/>
                <a:ext cx="245330" cy="120707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Freeform 65"/>
              <p:cNvSpPr>
                <a:spLocks/>
              </p:cNvSpPr>
              <p:nvPr/>
            </p:nvSpPr>
            <p:spPr bwMode="auto">
              <a:xfrm rot="16832642" flipV="1">
                <a:off x="5690886" y="3215109"/>
                <a:ext cx="363662" cy="357836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cxnSp>
            <p:nvCxnSpPr>
              <p:cNvPr id="29" name="Straight Arrow Connector 28"/>
              <p:cNvCxnSpPr>
                <a:cxnSpLocks/>
              </p:cNvCxnSpPr>
              <p:nvPr/>
            </p:nvCxnSpPr>
            <p:spPr>
              <a:xfrm>
                <a:off x="5797898" y="4222769"/>
                <a:ext cx="497018" cy="201825"/>
              </a:xfrm>
              <a:prstGeom prst="straightConnector1">
                <a:avLst/>
              </a:prstGeom>
              <a:ln>
                <a:solidFill>
                  <a:srgbClr val="FFB53D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id="{E4ECEEE1-BA59-BE40-A24F-9C2ED7E28683}"/>
                  </a:ext>
                </a:extLst>
              </p:cNvPr>
              <p:cNvSpPr>
                <a:spLocks/>
              </p:cNvSpPr>
              <p:nvPr/>
            </p:nvSpPr>
            <p:spPr bwMode="auto">
              <a:xfrm rot="18926907" flipV="1">
                <a:off x="5942817" y="3815933"/>
                <a:ext cx="363662" cy="357836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877B130-17BF-6744-B067-076D985490A5}"/>
                </a:ext>
              </a:extLst>
            </p:cNvPr>
            <p:cNvGrpSpPr/>
            <p:nvPr/>
          </p:nvGrpSpPr>
          <p:grpSpPr>
            <a:xfrm>
              <a:off x="4819005" y="2443655"/>
              <a:ext cx="2921864" cy="2737946"/>
              <a:chOff x="4819005" y="2443655"/>
              <a:chExt cx="2921864" cy="2737946"/>
            </a:xfrm>
          </p:grpSpPr>
          <p:sp>
            <p:nvSpPr>
              <p:cNvPr id="31" name="Freeform 65">
                <a:extLst>
                  <a:ext uri="{FF2B5EF4-FFF2-40B4-BE49-F238E27FC236}">
                    <a16:creationId xmlns:a16="http://schemas.microsoft.com/office/drawing/2014/main" id="{E064D34F-3B0D-464F-B10C-EA4064B367E0}"/>
                  </a:ext>
                </a:extLst>
              </p:cNvPr>
              <p:cNvSpPr>
                <a:spLocks/>
              </p:cNvSpPr>
              <p:nvPr/>
            </p:nvSpPr>
            <p:spPr bwMode="auto">
              <a:xfrm rot="11363205" flipV="1">
                <a:off x="5244720" y="3471605"/>
                <a:ext cx="363662" cy="357836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C6EF2F93-AEEF-0149-AC09-AC3490DEB2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61035" y="3441921"/>
                <a:ext cx="436234" cy="400083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7E388C59-252B-E44C-A89D-66E48F70DB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76250" y="2774732"/>
                <a:ext cx="651585" cy="688211"/>
              </a:xfrm>
              <a:prstGeom prst="straightConnector1">
                <a:avLst/>
              </a:prstGeom>
              <a:ln>
                <a:solidFill>
                  <a:srgbClr val="FFB53D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Freeform 65">
                <a:extLst>
                  <a:ext uri="{FF2B5EF4-FFF2-40B4-BE49-F238E27FC236}">
                    <a16:creationId xmlns:a16="http://schemas.microsoft.com/office/drawing/2014/main" id="{59C27F67-F05F-1F4C-92B7-E1B1BC51E9BC}"/>
                  </a:ext>
                </a:extLst>
              </p:cNvPr>
              <p:cNvSpPr>
                <a:spLocks/>
              </p:cNvSpPr>
              <p:nvPr/>
            </p:nvSpPr>
            <p:spPr bwMode="auto">
              <a:xfrm rot="11363205" flipV="1">
                <a:off x="5259879" y="2887586"/>
                <a:ext cx="361029" cy="189453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1A29A552-13BC-E74D-8BDF-E0091C8F99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39863" y="2858597"/>
                <a:ext cx="362661" cy="39961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83262B45-7995-3840-BF32-8291AB1698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92015" y="2501462"/>
                <a:ext cx="110303" cy="388666"/>
              </a:xfrm>
              <a:prstGeom prst="straightConnector1">
                <a:avLst/>
              </a:prstGeom>
              <a:ln>
                <a:solidFill>
                  <a:srgbClr val="FFB53D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9F62A7E-7C37-FB4B-8291-A9EE874E2A80}"/>
                  </a:ext>
                </a:extLst>
              </p:cNvPr>
              <p:cNvSpPr/>
              <p:nvPr/>
            </p:nvSpPr>
            <p:spPr>
              <a:xfrm>
                <a:off x="6747642" y="2617076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CA733276-5506-5443-B3ED-DE75322D03F4}"/>
                  </a:ext>
                </a:extLst>
              </p:cNvPr>
              <p:cNvSpPr/>
              <p:nvPr/>
            </p:nvSpPr>
            <p:spPr>
              <a:xfrm>
                <a:off x="6169573" y="5087008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3AD4D8B-4C07-6148-BB55-603E2A9141F2}"/>
                  </a:ext>
                </a:extLst>
              </p:cNvPr>
              <p:cNvSpPr/>
              <p:nvPr/>
            </p:nvSpPr>
            <p:spPr>
              <a:xfrm>
                <a:off x="5355020" y="2443655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2A91049E-36BA-1344-9401-38717AF764CA}"/>
                  </a:ext>
                </a:extLst>
              </p:cNvPr>
              <p:cNvSpPr/>
              <p:nvPr/>
            </p:nvSpPr>
            <p:spPr>
              <a:xfrm>
                <a:off x="5891048" y="2685392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F78DB275-8768-2C4B-A573-A2C77E941FA0}"/>
                  </a:ext>
                </a:extLst>
              </p:cNvPr>
              <p:cNvSpPr/>
              <p:nvPr/>
            </p:nvSpPr>
            <p:spPr>
              <a:xfrm>
                <a:off x="7625255" y="3547241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4D0577E9-962A-7E4E-A30C-ABFF66A113CD}"/>
                  </a:ext>
                </a:extLst>
              </p:cNvPr>
              <p:cNvSpPr/>
              <p:nvPr/>
            </p:nvSpPr>
            <p:spPr>
              <a:xfrm>
                <a:off x="7141779" y="4640317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86865406-B23B-954C-A70D-BCDD061A72BF}"/>
                  </a:ext>
                </a:extLst>
              </p:cNvPr>
              <p:cNvSpPr/>
              <p:nvPr/>
            </p:nvSpPr>
            <p:spPr>
              <a:xfrm>
                <a:off x="6984124" y="4030716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8337FD84-5111-7E4C-A51F-3BBE6B59CC5F}"/>
                  </a:ext>
                </a:extLst>
              </p:cNvPr>
              <p:cNvSpPr/>
              <p:nvPr/>
            </p:nvSpPr>
            <p:spPr>
              <a:xfrm>
                <a:off x="7441324" y="3100551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5EBDEF5E-5A29-1549-AD7D-4522AEA15AD4}"/>
                  </a:ext>
                </a:extLst>
              </p:cNvPr>
              <p:cNvSpPr/>
              <p:nvPr/>
            </p:nvSpPr>
            <p:spPr>
              <a:xfrm>
                <a:off x="4819005" y="3835510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68A6009-F750-D34F-8588-DA9F0B15682C}"/>
                  </a:ext>
                </a:extLst>
              </p:cNvPr>
              <p:cNvSpPr/>
              <p:nvPr/>
            </p:nvSpPr>
            <p:spPr>
              <a:xfrm>
                <a:off x="4861035" y="3168870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43F4A41-C34E-7A47-824E-4C24BAFA4B7A}"/>
                  </a:ext>
                </a:extLst>
              </p:cNvPr>
              <p:cNvSpPr/>
              <p:nvPr/>
            </p:nvSpPr>
            <p:spPr>
              <a:xfrm>
                <a:off x="6668814" y="3852043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36930C8D-5548-6543-A69D-903350FB7051}"/>
                  </a:ext>
                </a:extLst>
              </p:cNvPr>
              <p:cNvSpPr/>
              <p:nvPr/>
            </p:nvSpPr>
            <p:spPr>
              <a:xfrm>
                <a:off x="5207930" y="4800395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F2BB5E74-0B39-814D-AA58-7D5AF66E2F51}"/>
              </a:ext>
            </a:extLst>
          </p:cNvPr>
          <p:cNvSpPr/>
          <p:nvPr/>
        </p:nvSpPr>
        <p:spPr>
          <a:xfrm>
            <a:off x="504090" y="911038"/>
            <a:ext cx="42003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LBT: Linear Boltzmann Transport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0DEA934A-8AFE-7442-9F5F-CEFC36E68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734" y="3695515"/>
            <a:ext cx="5220253" cy="2406225"/>
          </a:xfrm>
        </p:spPr>
        <p:txBody>
          <a:bodyPr>
            <a:normAutofit fontScale="92500"/>
          </a:bodyPr>
          <a:lstStyle/>
          <a:p>
            <a:r>
              <a:rPr lang="en-US" sz="2800" dirty="0" err="1"/>
              <a:t>pQCD</a:t>
            </a:r>
            <a:r>
              <a:rPr lang="en-US" sz="2800" dirty="0"/>
              <a:t> elastic and </a:t>
            </a:r>
            <a:r>
              <a:rPr lang="en-US" sz="2800" dirty="0" err="1"/>
              <a:t>radiative</a:t>
            </a:r>
            <a:r>
              <a:rPr lang="en-US" sz="2800" dirty="0"/>
              <a:t> processes (high-twist)</a:t>
            </a:r>
          </a:p>
          <a:p>
            <a:r>
              <a:rPr lang="en-US" sz="2800" dirty="0">
                <a:solidFill>
                  <a:srgbClr val="FFFF00"/>
                </a:solidFill>
              </a:rPr>
              <a:t>Transport of medium recoil </a:t>
            </a:r>
            <a:r>
              <a:rPr lang="en-US" sz="2800" dirty="0" err="1">
                <a:solidFill>
                  <a:srgbClr val="FFFF00"/>
                </a:solidFill>
              </a:rPr>
              <a:t>partons</a:t>
            </a:r>
            <a:r>
              <a:rPr lang="en-US" sz="2800" dirty="0">
                <a:solidFill>
                  <a:srgbClr val="FFFF00"/>
                </a:solidFill>
              </a:rPr>
              <a:t> ( and back-reaction)</a:t>
            </a:r>
          </a:p>
          <a:p>
            <a:r>
              <a:rPr lang="en-US" sz="2800" dirty="0" err="1"/>
              <a:t>CLVisc</a:t>
            </a:r>
            <a:r>
              <a:rPr lang="en-US" sz="2800" dirty="0"/>
              <a:t> 3+1D  hydro bulk evolution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27450DA-F065-9344-836D-E8923168CBA2}"/>
              </a:ext>
            </a:extLst>
          </p:cNvPr>
          <p:cNvSpPr txBox="1"/>
          <p:nvPr/>
        </p:nvSpPr>
        <p:spPr>
          <a:xfrm>
            <a:off x="532265" y="2121530"/>
            <a:ext cx="2391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Induced radiation</a:t>
            </a:r>
          </a:p>
        </p:txBody>
      </p:sp>
      <p:pic>
        <p:nvPicPr>
          <p:cNvPr id="48" name="Picture 47" descr="frac_dN_g_dzd^2k.pdf">
            <a:extLst>
              <a:ext uri="{FF2B5EF4-FFF2-40B4-BE49-F238E27FC236}">
                <a16:creationId xmlns:a16="http://schemas.microsoft.com/office/drawing/2014/main" id="{B40668B7-B893-F041-BAC8-06C63D9698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526" y="2716013"/>
            <a:ext cx="5452500" cy="65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094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12701"/>
            <a:ext cx="9143999" cy="1061935"/>
          </a:xfrm>
        </p:spPr>
        <p:txBody>
          <a:bodyPr>
            <a:normAutofit fontScale="90000"/>
          </a:bodyPr>
          <a:lstStyle/>
          <a:p>
            <a:r>
              <a:rPr lang="en-US" sz="3600" dirty="0" err="1"/>
              <a:t>CoLBT</a:t>
            </a:r>
            <a:r>
              <a:rPr lang="en-US" sz="3600" dirty="0"/>
              <a:t>-hydro</a:t>
            </a:r>
            <a:br>
              <a:rPr lang="en-US" sz="3600" dirty="0"/>
            </a:br>
            <a:r>
              <a:rPr lang="en-US" sz="3600" dirty="0"/>
              <a:t>(</a:t>
            </a:r>
            <a:r>
              <a:rPr lang="en-US" sz="3100" dirty="0"/>
              <a:t>Coupled Linear Boltzmann Transport hydro</a:t>
            </a:r>
            <a:r>
              <a:rPr lang="en-US" sz="3600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377" y="3150771"/>
            <a:ext cx="3200400" cy="489741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197" y="2077600"/>
            <a:ext cx="5429250" cy="495485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390" y="3169499"/>
            <a:ext cx="5093772" cy="64394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56927" y="4215210"/>
            <a:ext cx="75489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LBT for energetic </a:t>
            </a:r>
            <a:r>
              <a:rPr lang="en-US" sz="2400" dirty="0" err="1">
                <a:solidFill>
                  <a:schemeClr val="bg1"/>
                </a:solidFill>
              </a:rPr>
              <a:t>partons</a:t>
            </a:r>
            <a:r>
              <a:rPr lang="en-US" sz="2400" dirty="0">
                <a:solidFill>
                  <a:schemeClr val="bg1"/>
                </a:solidFill>
              </a:rPr>
              <a:t> (jet shower and recoil)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Hydrodynamic model for bulk and soft </a:t>
            </a:r>
            <a:r>
              <a:rPr lang="en-US" sz="2400" dirty="0" err="1">
                <a:solidFill>
                  <a:schemeClr val="bg1"/>
                </a:solidFill>
              </a:rPr>
              <a:t>partons</a:t>
            </a:r>
            <a:r>
              <a:rPr lang="en-US" sz="2400" dirty="0">
                <a:solidFill>
                  <a:schemeClr val="bg1"/>
                </a:solidFill>
              </a:rPr>
              <a:t>: </a:t>
            </a:r>
            <a:r>
              <a:rPr lang="en-US" sz="2400" dirty="0" err="1">
                <a:solidFill>
                  <a:schemeClr val="bg1"/>
                </a:solidFill>
              </a:rPr>
              <a:t>CLVisc</a:t>
            </a: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Parton coalescence (thermal-shower)+ jet fragmentation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Hadron cascade using </a:t>
            </a:r>
            <a:r>
              <a:rPr lang="en-US" sz="2400" dirty="0" err="1">
                <a:solidFill>
                  <a:srgbClr val="FFFF00"/>
                </a:solidFill>
              </a:rPr>
              <a:t>UrQMD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29100" y="5938862"/>
            <a:ext cx="4596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b="1" dirty="0">
                <a:solidFill>
                  <a:srgbClr val="FFB53D"/>
                </a:solidFill>
              </a:rPr>
              <a:t>Chen, </a:t>
            </a:r>
            <a:r>
              <a:rPr lang="nb-NO" b="1" dirty="0" err="1">
                <a:solidFill>
                  <a:srgbClr val="FFB53D"/>
                </a:solidFill>
              </a:rPr>
              <a:t>Cao</a:t>
            </a:r>
            <a:r>
              <a:rPr lang="nb-NO" b="1" dirty="0">
                <a:solidFill>
                  <a:srgbClr val="FFB53D"/>
                </a:solidFill>
              </a:rPr>
              <a:t>, Luo, Pang &amp; XNW, PLB777(2018)86</a:t>
            </a:r>
            <a:endParaRPr lang="en-US" dirty="0">
              <a:solidFill>
                <a:srgbClr val="FFB53D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1E1F7E-3737-5A4B-AB43-B6CB14A0F648}"/>
              </a:ext>
            </a:extLst>
          </p:cNvPr>
          <p:cNvSpPr txBox="1"/>
          <p:nvPr/>
        </p:nvSpPr>
        <p:spPr>
          <a:xfrm>
            <a:off x="2081050" y="1187669"/>
            <a:ext cx="8457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Concurrent and coupled evolution of bulk medium and jet showers</a:t>
            </a:r>
          </a:p>
        </p:txBody>
      </p:sp>
    </p:spTree>
    <p:extLst>
      <p:ext uri="{BB962C8B-B14F-4D97-AF65-F5344CB8AC3E}">
        <p14:creationId xmlns:p14="http://schemas.microsoft.com/office/powerpoint/2010/main" val="2512465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6F7A5-0FCB-A746-82EF-900257353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Medium response of Z/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-jet in </a:t>
            </a:r>
            <a:r>
              <a:rPr lang="en-US" dirty="0" err="1"/>
              <a:t>CoLBT</a:t>
            </a:r>
            <a:r>
              <a:rPr lang="en-US" dirty="0"/>
              <a:t>-hydro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F0F648-994F-A74A-A1B8-519A6B80C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0290" y="6323759"/>
            <a:ext cx="2844800" cy="365125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087E8D-FA5C-8143-AC9F-FFD3A53D7C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33" t="10214" r="10809" b="9924"/>
          <a:stretch/>
        </p:blipFill>
        <p:spPr>
          <a:xfrm>
            <a:off x="1825778" y="1329258"/>
            <a:ext cx="8261841" cy="4185353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F8D28E9-C46A-254C-BFA5-62852F9113DD}"/>
              </a:ext>
            </a:extLst>
          </p:cNvPr>
          <p:cNvGrpSpPr/>
          <p:nvPr/>
        </p:nvGrpSpPr>
        <p:grpSpPr>
          <a:xfrm>
            <a:off x="7966843" y="2056452"/>
            <a:ext cx="1756434" cy="1075631"/>
            <a:chOff x="6789684" y="1940838"/>
            <a:chExt cx="1756434" cy="1075631"/>
          </a:xfrm>
        </p:grpSpPr>
        <p:sp>
          <p:nvSpPr>
            <p:cNvPr id="7" name="Triangle 6">
              <a:extLst>
                <a:ext uri="{FF2B5EF4-FFF2-40B4-BE49-F238E27FC236}">
                  <a16:creationId xmlns:a16="http://schemas.microsoft.com/office/drawing/2014/main" id="{0CCE2248-5644-F342-981D-6478450C4023}"/>
                </a:ext>
              </a:extLst>
            </p:cNvPr>
            <p:cNvSpPr/>
            <p:nvPr/>
          </p:nvSpPr>
          <p:spPr>
            <a:xfrm rot="15450486">
              <a:off x="7115504" y="1765738"/>
              <a:ext cx="924911" cy="1576552"/>
            </a:xfrm>
            <a:prstGeom prst="triangl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9626BEA-DB74-3648-BFEF-1D0225771EC4}"/>
                </a:ext>
              </a:extLst>
            </p:cNvPr>
            <p:cNvSpPr/>
            <p:nvPr/>
          </p:nvSpPr>
          <p:spPr>
            <a:xfrm rot="20851942">
              <a:off x="8062401" y="1940838"/>
              <a:ext cx="483717" cy="917951"/>
            </a:xfrm>
            <a:prstGeom prst="ellips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solidFill>
                <a:schemeClr val="accent1">
                  <a:shade val="95000"/>
                  <a:satMod val="10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0038B93-F4C5-4C48-BAEE-10B08A8BD1F8}"/>
                </a:ext>
              </a:extLst>
            </p:cNvPr>
            <p:cNvCxnSpPr>
              <a:cxnSpLocks/>
              <a:stCxn id="7" idx="0"/>
              <a:endCxn id="8" idx="0"/>
            </p:cNvCxnSpPr>
            <p:nvPr/>
          </p:nvCxnSpPr>
          <p:spPr>
            <a:xfrm flipV="1">
              <a:off x="6808345" y="1951661"/>
              <a:ext cx="1396828" cy="772858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EFFA1EC-53E6-024C-A3FA-EB4E5CEDBE09}"/>
                </a:ext>
              </a:extLst>
            </p:cNvPr>
            <p:cNvCxnSpPr>
              <a:endCxn id="8" idx="4"/>
            </p:cNvCxnSpPr>
            <p:nvPr/>
          </p:nvCxnSpPr>
          <p:spPr>
            <a:xfrm>
              <a:off x="6831724" y="2722179"/>
              <a:ext cx="1571623" cy="125786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5554A4A-E93C-E9EA-1D8D-BC7CB7B5F42C}"/>
              </a:ext>
            </a:extLst>
          </p:cNvPr>
          <p:cNvSpPr txBox="1"/>
          <p:nvPr/>
        </p:nvSpPr>
        <p:spPr>
          <a:xfrm>
            <a:off x="3119148" y="5651639"/>
            <a:ext cx="1078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Before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39140A-3496-D6CB-A7C7-8ACD5D7CCD54}"/>
              </a:ext>
            </a:extLst>
          </p:cNvPr>
          <p:cNvSpPr txBox="1"/>
          <p:nvPr/>
        </p:nvSpPr>
        <p:spPr>
          <a:xfrm>
            <a:off x="5690620" y="5651640"/>
            <a:ext cx="4636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After hydro background subtraction</a:t>
            </a:r>
          </a:p>
        </p:txBody>
      </p:sp>
    </p:spTree>
    <p:extLst>
      <p:ext uri="{BB962C8B-B14F-4D97-AF65-F5344CB8AC3E}">
        <p14:creationId xmlns:p14="http://schemas.microsoft.com/office/powerpoint/2010/main" val="4278513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0DD62-DF08-5B4C-8B2A-BF0CFA15A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Medium modification of 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-jets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4D65B1-84C2-634C-BE55-48281453D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73ACE78-7575-EE4E-A17E-33A3B4AF3C2C}"/>
              </a:ext>
            </a:extLst>
          </p:cNvPr>
          <p:cNvGrpSpPr/>
          <p:nvPr/>
        </p:nvGrpSpPr>
        <p:grpSpPr>
          <a:xfrm>
            <a:off x="1595788" y="3086527"/>
            <a:ext cx="4165181" cy="3130871"/>
            <a:chOff x="2183664" y="2277539"/>
            <a:chExt cx="4776672" cy="388127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B1AF3AF-EA04-F74A-AC5C-6998EF5A7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83664" y="2277539"/>
              <a:ext cx="4776672" cy="3355977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18B4A49-5564-1F46-918D-9CBAC7D67C47}"/>
                </a:ext>
              </a:extLst>
            </p:cNvPr>
            <p:cNvSpPr/>
            <p:nvPr/>
          </p:nvSpPr>
          <p:spPr>
            <a:xfrm>
              <a:off x="2403909" y="5700959"/>
              <a:ext cx="4519152" cy="45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a-DK" dirty="0" err="1">
                  <a:solidFill>
                    <a:srgbClr val="FFB53D"/>
                  </a:solidFill>
                </a:rPr>
                <a:t>Luo</a:t>
              </a:r>
              <a:r>
                <a:rPr lang="da-DK" dirty="0">
                  <a:solidFill>
                    <a:srgbClr val="FFB53D"/>
                  </a:solidFill>
                </a:rPr>
                <a:t>, Cao, He &amp; XNW, arXiv:1803.06785</a:t>
              </a:r>
              <a:endParaRPr lang="en-US" dirty="0">
                <a:solidFill>
                  <a:srgbClr val="FFB53D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D2F7873-BB06-CC49-B5E8-922B8D4F102E}"/>
                </a:ext>
              </a:extLst>
            </p:cNvPr>
            <p:cNvSpPr txBox="1"/>
            <p:nvPr/>
          </p:nvSpPr>
          <p:spPr>
            <a:xfrm>
              <a:off x="4601781" y="3284931"/>
              <a:ext cx="1388168" cy="4578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With recoil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0AFFA92-6F0E-784C-A1DA-8B7E0A6B33F5}"/>
                </a:ext>
              </a:extLst>
            </p:cNvPr>
            <p:cNvSpPr txBox="1"/>
            <p:nvPr/>
          </p:nvSpPr>
          <p:spPr>
            <a:xfrm>
              <a:off x="5039916" y="4337084"/>
              <a:ext cx="1291691" cy="4578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3366FF"/>
                  </a:solidFill>
                </a:rPr>
                <a:t>w/o recoil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AC833BA-FBF5-E247-8599-24346A2B0E85}"/>
                </a:ext>
              </a:extLst>
            </p:cNvPr>
            <p:cNvSpPr/>
            <p:nvPr/>
          </p:nvSpPr>
          <p:spPr>
            <a:xfrm>
              <a:off x="6128654" y="3245915"/>
              <a:ext cx="418763" cy="997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157166D-FBE4-E344-8D34-21037DC8BE0F}"/>
                </a:ext>
              </a:extLst>
            </p:cNvPr>
            <p:cNvCxnSpPr/>
            <p:nvPr/>
          </p:nvCxnSpPr>
          <p:spPr>
            <a:xfrm flipV="1">
              <a:off x="6338036" y="2681281"/>
              <a:ext cx="0" cy="11498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9D9B16F-3CC9-4948-B4BC-07D8AF390E54}"/>
                </a:ext>
              </a:extLst>
            </p:cNvPr>
            <p:cNvSpPr/>
            <p:nvPr/>
          </p:nvSpPr>
          <p:spPr>
            <a:xfrm>
              <a:off x="5377995" y="3995215"/>
              <a:ext cx="418763" cy="997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4372D5D-430B-F443-B669-A4D99611A8D7}"/>
                </a:ext>
              </a:extLst>
            </p:cNvPr>
            <p:cNvCxnSpPr/>
            <p:nvPr/>
          </p:nvCxnSpPr>
          <p:spPr>
            <a:xfrm flipV="1">
              <a:off x="5545533" y="3801065"/>
              <a:ext cx="0" cy="4053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C059C3E-FEE2-A94D-86DE-0CA015629CEF}"/>
                </a:ext>
              </a:extLst>
            </p:cNvPr>
            <p:cNvSpPr/>
            <p:nvPr/>
          </p:nvSpPr>
          <p:spPr>
            <a:xfrm>
              <a:off x="4147454" y="4515002"/>
              <a:ext cx="418763" cy="997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C4DB662-5BC7-4048-B5F7-0FEDE4FC4045}"/>
                </a:ext>
              </a:extLst>
            </p:cNvPr>
            <p:cNvSpPr/>
            <p:nvPr/>
          </p:nvSpPr>
          <p:spPr>
            <a:xfrm>
              <a:off x="4779735" y="4133090"/>
              <a:ext cx="418763" cy="997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A21FECF-4964-3B40-A93F-E9CE4567A4B2}"/>
                </a:ext>
              </a:extLst>
            </p:cNvPr>
            <p:cNvSpPr/>
            <p:nvPr/>
          </p:nvSpPr>
          <p:spPr>
            <a:xfrm>
              <a:off x="3345653" y="4477814"/>
              <a:ext cx="418763" cy="997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3DDF2C6-1864-F046-A87B-C3162F039D54}"/>
                </a:ext>
              </a:extLst>
            </p:cNvPr>
            <p:cNvSpPr/>
            <p:nvPr/>
          </p:nvSpPr>
          <p:spPr>
            <a:xfrm>
              <a:off x="3017154" y="4655615"/>
              <a:ext cx="418763" cy="997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6B2182B-1BD4-084F-93CC-7C9F1D3C2E04}"/>
                </a:ext>
              </a:extLst>
            </p:cNvPr>
            <p:cNvSpPr/>
            <p:nvPr/>
          </p:nvSpPr>
          <p:spPr>
            <a:xfrm>
              <a:off x="4306036" y="4503215"/>
              <a:ext cx="88900" cy="99775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FB431DE-08D7-F943-B18D-A67CDB953E20}"/>
                </a:ext>
              </a:extLst>
            </p:cNvPr>
            <p:cNvSpPr/>
            <p:nvPr/>
          </p:nvSpPr>
          <p:spPr>
            <a:xfrm>
              <a:off x="5498135" y="3995215"/>
              <a:ext cx="88900" cy="99775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B2FD3A3-8066-8A46-A7F2-DF9AD23AD6DC}"/>
                </a:ext>
              </a:extLst>
            </p:cNvPr>
            <p:cNvSpPr/>
            <p:nvPr/>
          </p:nvSpPr>
          <p:spPr>
            <a:xfrm>
              <a:off x="4912917" y="4133090"/>
              <a:ext cx="88900" cy="99775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DE2D0E4-61F0-E74F-BB5F-4D0C7AECC85E}"/>
                </a:ext>
              </a:extLst>
            </p:cNvPr>
            <p:cNvSpPr/>
            <p:nvPr/>
          </p:nvSpPr>
          <p:spPr>
            <a:xfrm>
              <a:off x="3478835" y="4453327"/>
              <a:ext cx="88900" cy="99775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6B92DCE-A3AF-014E-858A-233F64CF6751}"/>
                </a:ext>
              </a:extLst>
            </p:cNvPr>
            <p:cNvSpPr/>
            <p:nvPr/>
          </p:nvSpPr>
          <p:spPr>
            <a:xfrm>
              <a:off x="3137636" y="4656527"/>
              <a:ext cx="88900" cy="99775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3B154C0-DE7C-BB4B-B685-2A6D10EBB253}"/>
                </a:ext>
              </a:extLst>
            </p:cNvPr>
            <p:cNvSpPr/>
            <p:nvPr/>
          </p:nvSpPr>
          <p:spPr>
            <a:xfrm>
              <a:off x="6299936" y="3207815"/>
              <a:ext cx="88900" cy="99775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8" name="Picture 27" descr="A screenshot of a cell phone&#10;&#10;Description automatically generated">
            <a:extLst>
              <a:ext uri="{FF2B5EF4-FFF2-40B4-BE49-F238E27FC236}">
                <a16:creationId xmlns:a16="http://schemas.microsoft.com/office/drawing/2014/main" id="{C8E60699-EF35-5F44-BFD5-4911893AC8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0148" y="1012467"/>
            <a:ext cx="3894703" cy="478047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BA4CFBF-7071-F545-A023-B557C6DBBDC8}"/>
              </a:ext>
            </a:extLst>
          </p:cNvPr>
          <p:cNvSpPr txBox="1"/>
          <p:nvPr/>
        </p:nvSpPr>
        <p:spPr>
          <a:xfrm>
            <a:off x="7723836" y="5919773"/>
            <a:ext cx="4077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Chen, Cao, Luo, Pang &amp; XNW, 2005.09678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9E6EC8-AAF1-1344-9806-FAE852B20AEF}"/>
              </a:ext>
            </a:extLst>
          </p:cNvPr>
          <p:cNvSpPr txBox="1"/>
          <p:nvPr/>
        </p:nvSpPr>
        <p:spPr>
          <a:xfrm>
            <a:off x="481646" y="1039468"/>
            <a:ext cx="627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Enhancement of soft hadrons  in large angles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D9B58CD-F63A-644E-A4F5-9C6A74DECDA6}"/>
              </a:ext>
            </a:extLst>
          </p:cNvPr>
          <p:cNvGrpSpPr/>
          <p:nvPr/>
        </p:nvGrpSpPr>
        <p:grpSpPr>
          <a:xfrm rot="18333494">
            <a:off x="5876783" y="1513785"/>
            <a:ext cx="1517211" cy="1719759"/>
            <a:chOff x="6772542" y="1835389"/>
            <a:chExt cx="1773576" cy="1182595"/>
          </a:xfrm>
        </p:grpSpPr>
        <p:sp>
          <p:nvSpPr>
            <p:cNvPr id="30" name="Triangle 29">
              <a:extLst>
                <a:ext uri="{FF2B5EF4-FFF2-40B4-BE49-F238E27FC236}">
                  <a16:creationId xmlns:a16="http://schemas.microsoft.com/office/drawing/2014/main" id="{D34CD835-62ED-9244-A063-DC1D99751087}"/>
                </a:ext>
              </a:extLst>
            </p:cNvPr>
            <p:cNvSpPr/>
            <p:nvPr/>
          </p:nvSpPr>
          <p:spPr>
            <a:xfrm rot="15450486">
              <a:off x="7048350" y="1723610"/>
              <a:ext cx="1018566" cy="1570181"/>
            </a:xfrm>
            <a:prstGeom prst="triangl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D9DBC6C-092E-6C4A-AF73-D115606692E5}"/>
                </a:ext>
              </a:extLst>
            </p:cNvPr>
            <p:cNvSpPr/>
            <p:nvPr/>
          </p:nvSpPr>
          <p:spPr>
            <a:xfrm rot="20851942">
              <a:off x="8062401" y="1940838"/>
              <a:ext cx="483717" cy="917951"/>
            </a:xfrm>
            <a:prstGeom prst="ellips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solidFill>
                <a:schemeClr val="accent1">
                  <a:shade val="95000"/>
                  <a:satMod val="10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E820A39-B8DB-FA4D-AEC2-009870811D3E}"/>
                </a:ext>
              </a:extLst>
            </p:cNvPr>
            <p:cNvCxnSpPr>
              <a:cxnSpLocks/>
              <a:stCxn id="30" idx="0"/>
              <a:endCxn id="31" idx="0"/>
            </p:cNvCxnSpPr>
            <p:nvPr/>
          </p:nvCxnSpPr>
          <p:spPr>
            <a:xfrm rot="1210760" flipV="1">
              <a:off x="7025016" y="1835389"/>
              <a:ext cx="876913" cy="889480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C983A4C-648A-7746-9B77-2C55E54F6705}"/>
                </a:ext>
              </a:extLst>
            </p:cNvPr>
            <p:cNvCxnSpPr>
              <a:cxnSpLocks/>
              <a:stCxn id="30" idx="0"/>
              <a:endCxn id="31" idx="4"/>
            </p:cNvCxnSpPr>
            <p:nvPr/>
          </p:nvCxnSpPr>
          <p:spPr>
            <a:xfrm rot="1210760" flipV="1">
              <a:off x="6772554" y="2670003"/>
              <a:ext cx="1718724" cy="116555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87D4BA9-3867-BF4D-A8E7-D72CE4145F2E}"/>
              </a:ext>
            </a:extLst>
          </p:cNvPr>
          <p:cNvCxnSpPr>
            <a:cxnSpLocks/>
          </p:cNvCxnSpPr>
          <p:nvPr/>
        </p:nvCxnSpPr>
        <p:spPr>
          <a:xfrm rot="19544254" flipV="1">
            <a:off x="6006540" y="1731476"/>
            <a:ext cx="1658818" cy="9980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AA699C7-13F0-1D45-9EE9-57C89E4D4E76}"/>
              </a:ext>
            </a:extLst>
          </p:cNvPr>
          <p:cNvCxnSpPr>
            <a:cxnSpLocks/>
          </p:cNvCxnSpPr>
          <p:nvPr/>
        </p:nvCxnSpPr>
        <p:spPr>
          <a:xfrm rot="19544254">
            <a:off x="7087991" y="1807814"/>
            <a:ext cx="295936" cy="5010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6A2513-5824-0E40-A2D5-5175C36560C6}"/>
              </a:ext>
            </a:extLst>
          </p:cNvPr>
          <p:cNvSpPr txBox="1"/>
          <p:nvPr/>
        </p:nvSpPr>
        <p:spPr>
          <a:xfrm rot="662056">
            <a:off x="7056004" y="1717444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</a:t>
            </a:r>
          </a:p>
        </p:txBody>
      </p:sp>
      <p:pic>
        <p:nvPicPr>
          <p:cNvPr id="5" name="Picture 4" descr="rho(r)=_frac_1_D.pdf">
            <a:extLst>
              <a:ext uri="{FF2B5EF4-FFF2-40B4-BE49-F238E27FC236}">
                <a16:creationId xmlns:a16="http://schemas.microsoft.com/office/drawing/2014/main" id="{A3FC2B34-C766-6ED9-D423-A2D3CCF13D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80" y="1949783"/>
            <a:ext cx="5413915" cy="8263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D38D3F-0F82-0070-D82C-3534CBDA38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2628" y="3394557"/>
            <a:ext cx="1491738" cy="51095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CA69CA8-708C-0C16-FB6E-36E575FBD1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702" y="3244431"/>
            <a:ext cx="1058797" cy="83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836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75076</TotalTime>
  <Words>2691</Words>
  <Application>Microsoft Macintosh PowerPoint</Application>
  <PresentationFormat>Widescreen</PresentationFormat>
  <Paragraphs>380</Paragraphs>
  <Slides>46</Slides>
  <Notes>17</Notes>
  <HiddenSlides>0</HiddenSlides>
  <MMClips>1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8" baseType="lpstr">
      <vt:lpstr>-apple-system</vt:lpstr>
      <vt:lpstr>ＭＳ Ｐゴシック</vt:lpstr>
      <vt:lpstr>Arial</vt:lpstr>
      <vt:lpstr>Calibri</vt:lpstr>
      <vt:lpstr>Helvetica</vt:lpstr>
      <vt:lpstr>Lucida Grande</vt:lpstr>
      <vt:lpstr>Monaco</vt:lpstr>
      <vt:lpstr>Symbol</vt:lpstr>
      <vt:lpstr>Tahoma</vt:lpstr>
      <vt:lpstr>Times New Roman</vt:lpstr>
      <vt:lpstr>Wingdings</vt:lpstr>
      <vt:lpstr>Office Theme</vt:lpstr>
      <vt:lpstr>3D Structure of Jet-induced Diffusion Wake</vt:lpstr>
      <vt:lpstr>Jet energy loss and medium response</vt:lpstr>
      <vt:lpstr>Jet-induced medium excitation</vt:lpstr>
      <vt:lpstr>Fake Mach-cone </vt:lpstr>
      <vt:lpstr>Resurrection of jet-induced Mach-cone</vt:lpstr>
      <vt:lpstr>Microscopic picture of Mach wake</vt:lpstr>
      <vt:lpstr>CoLBT-hydro (Coupled Linear Boltzmann Transport hydro)</vt:lpstr>
      <vt:lpstr>Medium response of Z/g-jet in CoLBT-hydro</vt:lpstr>
      <vt:lpstr>Medium modification of g-jets</vt:lpstr>
      <vt:lpstr>MPI background and diffusion wake in Z-jets</vt:lpstr>
      <vt:lpstr>3D structure of diffusion wake</vt:lpstr>
      <vt:lpstr>Diffusion wake and jet energy loss</vt:lpstr>
      <vt:lpstr>Diffusion wake in di-jets</vt:lpstr>
      <vt:lpstr>Diffusion wake in di-jets</vt:lpstr>
      <vt:lpstr>Diffusion wake in di-jets</vt:lpstr>
      <vt:lpstr>Rapidity asymmetry as robust signal of diffusion wake</vt:lpstr>
      <vt:lpstr>Asymmetric jet shape: azimuthal dependent</vt:lpstr>
      <vt:lpstr>Asymmetric jet shape at finite rapidity</vt:lpstr>
      <vt:lpstr>Deep learning assisted jet tomography</vt:lpstr>
      <vt:lpstr>Summary</vt:lpstr>
      <vt:lpstr>PowerPoint Presentation</vt:lpstr>
      <vt:lpstr>PowerPoint Presentation</vt:lpstr>
      <vt:lpstr>PowerPoint Presentation</vt:lpstr>
      <vt:lpstr>Transverse gradient tomography</vt:lpstr>
      <vt:lpstr>Asymmetric pT broadening in non-uniform medium</vt:lpstr>
      <vt:lpstr>Seeing Mach-cone through 3p Azimuthal  Correlation</vt:lpstr>
      <vt:lpstr>Enhancing the diffusion wake</vt:lpstr>
      <vt:lpstr>Drift-diffusion equation: uniform medium</vt:lpstr>
      <vt:lpstr>Initial position &amp; azimuthal correlation</vt:lpstr>
      <vt:lpstr>Longitudinal jet tomography</vt:lpstr>
      <vt:lpstr>Jets  in heavy-ion collisions</vt:lpstr>
      <vt:lpstr>Bow waves, Mach waves</vt:lpstr>
      <vt:lpstr>Double peak structure in h</vt:lpstr>
      <vt:lpstr>3D structure of diffusion wake</vt:lpstr>
      <vt:lpstr>Signal of diffusion wake</vt:lpstr>
      <vt:lpstr>Z-hadron correlation</vt:lpstr>
      <vt:lpstr>MPI: Multiple parton interaction</vt:lpstr>
      <vt:lpstr>MPI subtraction in Z-hadron correlation</vt:lpstr>
      <vt:lpstr>Jet suppression and energy loss</vt:lpstr>
      <vt:lpstr>Energy loss in g/Z-jet at LHC </vt:lpstr>
      <vt:lpstr>Hadron spectra from low to high pT</vt:lpstr>
      <vt:lpstr>Solving RAA-v2 puzzle</vt:lpstr>
      <vt:lpstr>Jet Quenching phenomena at RHIC</vt:lpstr>
      <vt:lpstr>Medium response &amp; soft gluon radiation</vt:lpstr>
      <vt:lpstr>Diffusion wake and EoS</vt:lpstr>
      <vt:lpstr>Diffusion wake and viscosity</vt:lpstr>
    </vt:vector>
  </TitlesOfParts>
  <Company>University of California Berkeley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Xin-Nian Wang</dc:creator>
  <cp:lastModifiedBy>Xin-Nian Wang</cp:lastModifiedBy>
  <cp:revision>1115</cp:revision>
  <cp:lastPrinted>2016-06-17T18:13:03Z</cp:lastPrinted>
  <dcterms:created xsi:type="dcterms:W3CDTF">2011-06-24T03:57:59Z</dcterms:created>
  <dcterms:modified xsi:type="dcterms:W3CDTF">2025-04-08T05:34:28Z</dcterms:modified>
</cp:coreProperties>
</file>