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1" r:id="rId1"/>
  </p:sldMasterIdLst>
  <p:notesMasterIdLst>
    <p:notesMasterId r:id="rId25"/>
  </p:notesMasterIdLst>
  <p:handoutMasterIdLst>
    <p:handoutMasterId r:id="rId26"/>
  </p:handoutMasterIdLst>
  <p:sldIdLst>
    <p:sldId id="423" r:id="rId2"/>
    <p:sldId id="822" r:id="rId3"/>
    <p:sldId id="736" r:id="rId4"/>
    <p:sldId id="821" r:id="rId5"/>
    <p:sldId id="823" r:id="rId6"/>
    <p:sldId id="735" r:id="rId7"/>
    <p:sldId id="826" r:id="rId8"/>
    <p:sldId id="828" r:id="rId9"/>
    <p:sldId id="835" r:id="rId10"/>
    <p:sldId id="843" r:id="rId11"/>
    <p:sldId id="830" r:id="rId12"/>
    <p:sldId id="831" r:id="rId13"/>
    <p:sldId id="832" r:id="rId14"/>
    <p:sldId id="844" r:id="rId15"/>
    <p:sldId id="841" r:id="rId16"/>
    <p:sldId id="842" r:id="rId17"/>
    <p:sldId id="837" r:id="rId18"/>
    <p:sldId id="845" r:id="rId19"/>
    <p:sldId id="836" r:id="rId20"/>
    <p:sldId id="834" r:id="rId21"/>
    <p:sldId id="846" r:id="rId22"/>
    <p:sldId id="848" r:id="rId23"/>
    <p:sldId id="847" r:id="rId24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ke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8" autoAdjust="0"/>
    <p:restoredTop sz="93983" autoAdjust="0"/>
  </p:normalViewPr>
  <p:slideViewPr>
    <p:cSldViewPr>
      <p:cViewPr varScale="1">
        <p:scale>
          <a:sx n="141" d="100"/>
          <a:sy n="141" d="100"/>
        </p:scale>
        <p:origin x="144" y="6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73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137" d="100"/>
          <a:sy n="137" d="100"/>
        </p:scale>
        <p:origin x="1622" y="9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E9CCA479-EB8F-4BFC-A9AA-4AAFD2ADB582}" type="datetimeFigureOut">
              <a:rPr lang="nl-NL" smtClean="0"/>
              <a:pPr/>
              <a:t>7-4-2025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218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6831870B-7C67-4FC4-BEF5-2ACD4DF981D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41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A70ED500-B3E1-471C-A9B2-CD8A511BE04B}" type="datetimeFigureOut">
              <a:rPr lang="nl-NL" smtClean="0"/>
              <a:pPr/>
              <a:t>7-4-2025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8" tIns="45859" rIns="91718" bIns="45859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718" tIns="45859" rIns="91718" bIns="4585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20A93C87-F0F0-4BC6-BDC5-2C6B968D78CF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9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83195-29C5-4042-A450-98C8D476F76F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099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E6290-1796-43F2-A44B-47CCF62B4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B9DE72-1E14-89A8-53E0-B5E30A9E58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6F500D-5C92-334A-0824-0C78B8EE8E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98E3BD-4F33-417F-200B-A597C4A687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052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A5F98-A1FF-7C26-6E7C-8257C9FC1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6BFF35-70B6-0E66-2638-2F40C01336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5813B3-A4B4-C4D5-7418-C1AF6A4972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A74AE4-1E5D-98F4-F760-8C3CC6038E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73933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510CC0-015C-5963-BEB7-8C0708F95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CD5926-9930-85D2-6D13-0B8A5358BD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069EF0-D22F-7E5F-3E6E-AD27E2B794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BBC80-4AAE-8C7C-EEB6-85208D93FE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44101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A3009-5E23-8618-85A3-2C3A6497C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BB0770-2C73-BF10-86FE-3AF2057432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6C6A5A-2575-34BE-E1A7-E72BAE63F8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861CE7-15E4-2D03-0BA6-835FE21105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97352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DAA00-DEC6-AB1A-BBB3-B06246599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E53CE6-2314-405A-E2FB-053230A9ED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F2DEF2-9BFC-D139-967D-888B0D136F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231E6F-F29B-81A3-2C29-5BE87332F7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3740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EDC3A-97EE-3597-BAEB-03CBB6602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D800C2-80E5-8ED2-4EB5-F18286B3FF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230C92-FE9D-C22C-8A7B-2D4432046B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FDC14E-73C7-FACC-2DF2-6B9F85797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6642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44860-A3BC-EE98-0D3E-40676F467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6880D3-95D4-A15C-81E0-DBF2FD0F80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E0D7D9-B2BA-23BB-7210-78624BB375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411C3-CC2E-2AE9-FF9B-4EC40C2115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61756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23A07-6B86-FA71-04BD-505EB7FD3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9F6345-9A37-ADB5-182E-2B841ADA90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F11CF8-312E-4167-3640-F1E89CFAAB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57D7E0-DEBE-B8D2-2B08-CC02787FC8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81680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E8AE5D-415A-43ED-A7C4-8F9FC3AF8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89B921-429A-D709-1413-437E066C7F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151D3B-A785-EECE-9574-1C90026A29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EF81C-D004-159F-5166-4287D2286E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7358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0D82E-3D11-6FB7-2B18-DF3D17D9E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540590-CD43-8665-6E5B-1F5D350DFC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330216-78B6-5C9B-7A82-B2CA1E44F4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AC0A8-B2EE-3E78-69F0-89B041D6DF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7053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9ADA0-538E-2BE0-2E58-2BDBEF5E1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25CF29-86B6-590E-5297-68F3047116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5B8579-6F13-93F6-A1F0-FF1855E357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F10DD-3696-7F28-4FFB-5967AA00AB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19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67AAE-13BB-C8A0-601F-54D6D8A73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473C8F-C867-7D1C-BFB1-F21DC0492C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029A15-142C-6B79-8A64-E73202ABEF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74CF3-F4C9-3EBB-B36B-2685DD9FFA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9380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FDA16-E44B-F1E0-F537-2AC687A20F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45FB42-BDAF-A446-E587-FDB96BDD1E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A9E48D-DFC8-AD0F-8EA7-F0735ED19B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0E0CC7-6059-0128-574D-69BFACB582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46484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938C23-07E0-9277-EDD4-70773AF97D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FF3C7D-FA25-58FF-BC58-4BE64AA4C4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DF76F4-875A-7458-D069-460879529C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6E8F6A-A844-DB34-14FC-B9F32CF996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5426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788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6A7D0F-D4ED-92BB-4945-480874BCB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423083-6A38-5566-6681-CCDDE367C0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EA5407-CB6F-AEFE-DF51-F13CD86D12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23019-8D7E-FA4C-39E1-C22B59E263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7956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C98DC-02CC-07D4-DAEE-926CA806F7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B20199-D282-B0C5-8D61-D50EC24E68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CFF0A3-A8A8-8423-16C0-D8C43F3A98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090E3-0098-D64C-491F-1A316579C1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8829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470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8AE70-F657-825F-752A-239E1EAD4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72F238-F8E6-8822-65DE-8A7F1A65DC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177D5F-0B99-7CFD-E52B-92890EE1FA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4367F5-71F1-4155-76EF-D78045A3AF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338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33257-6F64-C979-DC60-6C61E5310D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902B7F-DF21-83B1-80DD-7A772855D8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19BB16-76FC-E919-4473-F0E74DF010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793DA4-B2AD-9FF0-DF9C-ED27730D25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6449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5790A-0795-A25B-FF8F-3AA708A6F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C631D3-467E-E02A-AC85-2900E3703E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A14836-FD8B-E2FD-C7CC-70779AF58F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DC1DF1-BD0D-699B-E029-8F45888536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397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0433-150C-447F-9FFC-AF24AA8E2DE9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9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C46-674D-4E4A-A028-7F0C6C230921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12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69564-2026-4974-AD2F-20BD4F973867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32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749A-1546-454C-BB68-60CBF38B78B2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414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326-F20E-4FB1-AB68-E3C700D0A079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71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7776-E099-4984-8B60-76848BAB2E26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087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0B8A-84FA-41C6-8A41-CD6B6025AECB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34671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CF1D-D203-42D2-9024-C11945ED8C09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96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4D4-ADBC-4B47-A8A5-0D08DA2649AF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122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CA5D93F-3442-4693-93B6-87F31361A5E8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65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6A3B-B161-406A-8D19-8D7F6B6D71CB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457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8110B8A-84FA-41C6-8A41-CD6B6025AECB}" type="datetime1">
              <a:rPr lang="nl-NL" smtClean="0"/>
              <a:pPr/>
              <a:t>7-4-2025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00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1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10" Type="http://schemas.openxmlformats.org/officeDocument/2006/relationships/image" Target="../media/image38.png"/><Relationship Id="rId4" Type="http://schemas.openxmlformats.org/officeDocument/2006/relationships/notesSlide" Target="../notesSlides/notesSlide17.xml"/><Relationship Id="rId9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wilkevanderschee.nl/trajectum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sites.google.com/view/govertnijs/trajectum" TargetMode="Externa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141829" y="2596351"/>
            <a:ext cx="10470319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en-GB" sz="3400" b="1" dirty="0"/>
              <a:t>A global analysis of the shapes of </a:t>
            </a:r>
            <a:br>
              <a:rPr lang="en-GB" sz="3400" b="1" dirty="0"/>
            </a:br>
            <a:r>
              <a:rPr lang="en-GB" sz="3400" b="1" dirty="0"/>
              <a:t>Xe-129 and Pb-208 at the LHC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400025" y="3425955"/>
            <a:ext cx="9037638" cy="471488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en-US" sz="2100" spc="-80" dirty="0">
                <a:solidFill>
                  <a:srgbClr val="C00000"/>
                </a:solidFill>
                <a:latin typeface="Tw Cen MT" pitchFamily="34" charset="0"/>
                <a:ea typeface="+mj-ea"/>
                <a:cs typeface="+mj-cs"/>
              </a:rPr>
              <a:t>Towards a precision analysis of heavy ion collisions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2111" y="5385618"/>
            <a:ext cx="687625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700" b="1" dirty="0"/>
              <a:t>Wilke van der Schee</a:t>
            </a:r>
            <a:endParaRPr lang="nl-NL" sz="1700" dirty="0"/>
          </a:p>
          <a:p>
            <a:pPr algn="r"/>
            <a:r>
              <a:rPr lang="en-GB" sz="1700" dirty="0"/>
              <a:t>XXXI Quark Matter</a:t>
            </a:r>
          </a:p>
          <a:p>
            <a:pPr algn="r"/>
            <a:r>
              <a:rPr lang="en-US" sz="1700" dirty="0"/>
              <a:t>Frankfurt, 8 April 2025</a:t>
            </a:r>
            <a:endParaRPr lang="nl-NL" sz="1700" dirty="0"/>
          </a:p>
        </p:txBody>
      </p:sp>
      <p:pic>
        <p:nvPicPr>
          <p:cNvPr id="15" name="Picture 2" descr="Image result for cern logo">
            <a:extLst>
              <a:ext uri="{FF2B5EF4-FFF2-40B4-BE49-F238E27FC236}">
                <a16:creationId xmlns:a16="http://schemas.microsoft.com/office/drawing/2014/main" id="{B2D6CF3D-6565-4D3C-B247-426A40C889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"/>
          <a:stretch/>
        </p:blipFill>
        <p:spPr bwMode="auto">
          <a:xfrm>
            <a:off x="-67235" y="16164"/>
            <a:ext cx="1981200" cy="200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DB8A181-1E44-441D-9D0C-60EF415D7F30}"/>
              </a:ext>
            </a:extLst>
          </p:cNvPr>
          <p:cNvGrpSpPr/>
          <p:nvPr/>
        </p:nvGrpSpPr>
        <p:grpSpPr>
          <a:xfrm>
            <a:off x="4572000" y="4427532"/>
            <a:ext cx="3786139" cy="1355488"/>
            <a:chOff x="8815339" y="3893982"/>
            <a:chExt cx="3200400" cy="120986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F0C7571-6D12-4694-9A9A-5A4F2C108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5339" y="4035366"/>
              <a:ext cx="3200400" cy="85620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CC32CFF-0B43-4745-BDCA-B35C525F5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00FF66"/>
                </a:clrFrom>
                <a:clrTo>
                  <a:srgbClr val="00FF6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188073" y="3893982"/>
              <a:ext cx="437553" cy="1209861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5F80112-7AF1-4D34-9D13-A1A17E361817}"/>
              </a:ext>
            </a:extLst>
          </p:cNvPr>
          <p:cNvSpPr txBox="1"/>
          <p:nvPr/>
        </p:nvSpPr>
        <p:spPr>
          <a:xfrm>
            <a:off x="2209800" y="3940641"/>
            <a:ext cx="929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Work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 Govert Nijs </a:t>
            </a:r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 Giuliano Giacalone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452FB49-E279-5A75-884E-91A4F9793CAE}"/>
              </a:ext>
            </a:extLst>
          </p:cNvPr>
          <p:cNvGrpSpPr/>
          <p:nvPr/>
        </p:nvGrpSpPr>
        <p:grpSpPr>
          <a:xfrm>
            <a:off x="2133600" y="-600006"/>
            <a:ext cx="3200400" cy="2342322"/>
            <a:chOff x="6400255" y="-862273"/>
            <a:chExt cx="5548320" cy="3909624"/>
          </a:xfrm>
        </p:grpSpPr>
        <p:pic>
          <p:nvPicPr>
            <p:cNvPr id="8" name="Picture 8" descr="Voorbeeld van het aangepaste UU-logo">
              <a:extLst>
                <a:ext uri="{FF2B5EF4-FFF2-40B4-BE49-F238E27FC236}">
                  <a16:creationId xmlns:a16="http://schemas.microsoft.com/office/drawing/2014/main" id="{28086C36-A740-D912-501D-A7553D142F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96" r="53750"/>
            <a:stretch/>
          </p:blipFill>
          <p:spPr bwMode="auto">
            <a:xfrm>
              <a:off x="6400255" y="-862273"/>
              <a:ext cx="3651958" cy="381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Voorbeeld van het aangepaste UU-logo">
              <a:extLst>
                <a:ext uri="{FF2B5EF4-FFF2-40B4-BE49-F238E27FC236}">
                  <a16:creationId xmlns:a16="http://schemas.microsoft.com/office/drawing/2014/main" id="{7FC2BD33-B7ED-5BBC-F565-C5B52CAF84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85121"/>
            <a:stretch/>
          </p:blipFill>
          <p:spPr bwMode="auto">
            <a:xfrm>
              <a:off x="10134600" y="-762649"/>
              <a:ext cx="1813975" cy="381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21F7384-BC6F-B362-EEB0-8ABAF257711E}"/>
              </a:ext>
            </a:extLst>
          </p:cNvPr>
          <p:cNvSpPr/>
          <p:nvPr/>
        </p:nvSpPr>
        <p:spPr>
          <a:xfrm>
            <a:off x="-216381" y="6264565"/>
            <a:ext cx="4407381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aph of a graph&#10;&#10;AI-generated content may be incorrect.">
            <a:extLst>
              <a:ext uri="{FF2B5EF4-FFF2-40B4-BE49-F238E27FC236}">
                <a16:creationId xmlns:a16="http://schemas.microsoft.com/office/drawing/2014/main" id="{225AEEA5-8B34-2902-F9A6-CC786F69B38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2950" y="2753848"/>
            <a:ext cx="4501178" cy="41912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D86C0E-EB6D-2366-8A28-32E1C72402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63200" y="-1"/>
            <a:ext cx="1828799" cy="1828799"/>
          </a:xfrm>
          <a:prstGeom prst="rect">
            <a:avLst/>
          </a:prstGeom>
        </p:spPr>
      </p:pic>
      <p:pic>
        <p:nvPicPr>
          <p:cNvPr id="2050" name="Picture 2" descr="Quark Matter 2025">
            <a:extLst>
              <a:ext uri="{FF2B5EF4-FFF2-40B4-BE49-F238E27FC236}">
                <a16:creationId xmlns:a16="http://schemas.microsoft.com/office/drawing/2014/main" id="{0F94E70F-9F32-81A6-CC03-9BB862E32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192" y="-141529"/>
            <a:ext cx="4953000" cy="220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2C6E47-8B7F-A30F-5317-C1861676B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29E218-74FB-4455-98BE-F2C5BA897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8D75FD-D4F9-4D11-B70D-82EFCB4CFA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D38589C0-4606-4156-BEC9-696F08B09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6" y="0"/>
            <a:ext cx="4584734" cy="6858000"/>
          </a:xfrm>
          <a:prstGeom prst="rect">
            <a:avLst/>
          </a:prstGeom>
          <a:solidFill>
            <a:srgbClr val="544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5C9FAF-E374-6436-18D5-521744D0C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640080"/>
            <a:ext cx="3472979" cy="2926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Highlighted observables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14FEC6-25F4-C31F-62D2-93BE25E9C3C9}"/>
              </a:ext>
            </a:extLst>
          </p:cNvPr>
          <p:cNvSpPr txBox="1"/>
          <p:nvPr/>
        </p:nvSpPr>
        <p:spPr>
          <a:xfrm>
            <a:off x="643466" y="3578087"/>
            <a:ext cx="3472980" cy="1554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n-US" cap="all" spc="200" dirty="0">
                <a:solidFill>
                  <a:srgbClr val="FFFFFF"/>
                </a:solidFill>
                <a:latin typeface="+mj-lt"/>
              </a:rPr>
              <a:t>Anisotropic flow and </a:t>
            </a: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n-US" cap="all" spc="200" dirty="0" err="1">
                <a:solidFill>
                  <a:srgbClr val="FFFFFF"/>
                </a:solidFill>
                <a:latin typeface="Symbol" panose="05050102010706020507" pitchFamily="18" charset="2"/>
              </a:rPr>
              <a:t>r</a:t>
            </a:r>
            <a:r>
              <a:rPr lang="en-US" spc="200" baseline="-25000" dirty="0" err="1">
                <a:solidFill>
                  <a:srgbClr val="FFFFFF"/>
                </a:solidFill>
                <a:latin typeface="+mj-lt"/>
              </a:rPr>
              <a:t>n</a:t>
            </a:r>
            <a:r>
              <a:rPr lang="en-US" cap="all" spc="200" dirty="0">
                <a:solidFill>
                  <a:srgbClr val="FFFFFF"/>
                </a:solidFill>
                <a:latin typeface="+mj-lt"/>
              </a:rPr>
              <a:t> correlator</a:t>
            </a:r>
          </a:p>
        </p:txBody>
      </p:sp>
      <p:pic>
        <p:nvPicPr>
          <p:cNvPr id="5" name="Picture 4" descr="A group of graphs showing different types of data&#10;&#10;AI-generated content may be incorrect.">
            <a:extLst>
              <a:ext uri="{FF2B5EF4-FFF2-40B4-BE49-F238E27FC236}">
                <a16:creationId xmlns:a16="http://schemas.microsoft.com/office/drawing/2014/main" id="{36C9A58C-100A-DC20-A645-68AA908797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" r="2" b="2"/>
          <a:stretch/>
        </p:blipFill>
        <p:spPr>
          <a:xfrm>
            <a:off x="4639733" y="10"/>
            <a:ext cx="7552266" cy="68579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78668EE-3D16-4B1B-8CFE-482C22669A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4751" y="0"/>
            <a:ext cx="64008" cy="6858000"/>
          </a:xfrm>
          <a:prstGeom prst="rect">
            <a:avLst/>
          </a:prstGeom>
          <a:solidFill>
            <a:srgbClr val="E25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802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F7BB8C-B2C5-52DE-B424-6ED2C9659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FF701-B005-4608-F999-2C4B94043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0627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Intermezzo: </a:t>
            </a:r>
            <a:r>
              <a:rPr lang="en-US" sz="2800" dirty="0">
                <a:solidFill>
                  <a:srgbClr val="C00000"/>
                </a:solidFill>
              </a:rPr>
              <a:t>Centrality selection: details matter?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51B7B-8CB2-C4AF-E274-FC8002EFE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945" y="2084755"/>
            <a:ext cx="6248400" cy="4781128"/>
          </a:xfrm>
        </p:spPr>
        <p:txBody>
          <a:bodyPr>
            <a:norm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en-US" sz="1800" dirty="0"/>
              <a:t>I skipped an important detail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The correlator is done in small centrality bins (1% for us)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Obtain larger bins by averaging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Relatively big effect (up to 0.1, exp </a:t>
            </a:r>
            <a:r>
              <a:rPr lang="en-US" dirty="0" err="1"/>
              <a:t>uncert</a:t>
            </a:r>
            <a:r>
              <a:rPr lang="en-US" dirty="0"/>
              <a:t>. is 0.01)</a:t>
            </a:r>
          </a:p>
          <a:p>
            <a:pPr marL="749808" lvl="1" indent="-457200">
              <a:lnSpc>
                <a:spcPct val="125000"/>
              </a:lnSpc>
            </a:pPr>
            <a:endParaRPr lang="en-US" dirty="0"/>
          </a:p>
          <a:p>
            <a:pPr marL="0" indent="0">
              <a:lnSpc>
                <a:spcPct val="125000"/>
              </a:lnSpc>
              <a:buNone/>
            </a:pPr>
            <a:r>
              <a:rPr lang="en-US" dirty="0"/>
              <a:t>How to define centrality?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Impact parameter is old-fashioned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Event activity; but how and where?</a:t>
            </a: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DFFE3836-E336-79F8-7FEB-044970AE9A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19050"/>
            <a:ext cx="1645444" cy="1487560"/>
          </a:xfrm>
          <a:prstGeom prst="rect">
            <a:avLst/>
          </a:prstGeom>
        </p:spPr>
      </p:pic>
      <p:pic>
        <p:nvPicPr>
          <p:cNvPr id="8" name="Picture 7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D5AC1163-B6AC-9840-8A4D-8D28EF73DE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520" y="2084755"/>
            <a:ext cx="4271928" cy="386202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1DFBDD7-C089-0AF4-100E-BD6DA3ADC63B}"/>
              </a:ext>
            </a:extLst>
          </p:cNvPr>
          <p:cNvCxnSpPr>
            <a:cxnSpLocks/>
          </p:cNvCxnSpPr>
          <p:nvPr/>
        </p:nvCxnSpPr>
        <p:spPr>
          <a:xfrm>
            <a:off x="4800600" y="3657600"/>
            <a:ext cx="5791200" cy="817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504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95D7F-6916-6462-9E7B-FEE7047FF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C2331-591F-E28E-4953-DB48C322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0627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Centrality selection: details matter?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47424-2295-9BF8-8F58-8281215BE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5624" y="1828800"/>
            <a:ext cx="9223775" cy="4781128"/>
          </a:xfrm>
        </p:spPr>
        <p:txBody>
          <a:bodyPr>
            <a:norm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en-US" sz="1800" dirty="0"/>
              <a:t>Forward (</a:t>
            </a:r>
            <a:r>
              <a:rPr lang="en-US" sz="1800" dirty="0">
                <a:solidFill>
                  <a:srgbClr val="00B050"/>
                </a:solidFill>
              </a:rPr>
              <a:t>E</a:t>
            </a:r>
            <a:r>
              <a:rPr lang="en-US" sz="1800" baseline="-25000" dirty="0">
                <a:solidFill>
                  <a:srgbClr val="00B050"/>
                </a:solidFill>
              </a:rPr>
              <a:t>T</a:t>
            </a:r>
            <a:r>
              <a:rPr lang="en-US" sz="1800" dirty="0"/>
              <a:t>) versus mid-rapidity (</a:t>
            </a:r>
            <a:r>
              <a:rPr lang="en-US" sz="1800" dirty="0" err="1">
                <a:solidFill>
                  <a:srgbClr val="C00000"/>
                </a:solidFill>
              </a:rPr>
              <a:t>Nch</a:t>
            </a:r>
            <a:r>
              <a:rPr lang="en-US" sz="1800" dirty="0"/>
              <a:t>)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Forward considered `better’ (ATLAS, lower spread)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Mid-rapidity closer to our model (boost invariant)</a:t>
            </a:r>
          </a:p>
          <a:p>
            <a:pPr marL="749808" lvl="1" indent="-457200">
              <a:lnSpc>
                <a:spcPct val="125000"/>
              </a:lnSpc>
            </a:pPr>
            <a:endParaRPr lang="en-US" dirty="0"/>
          </a:p>
          <a:p>
            <a:pPr marL="0" indent="0">
              <a:lnSpc>
                <a:spcPct val="125000"/>
              </a:lnSpc>
              <a:buNone/>
            </a:pPr>
            <a:endParaRPr lang="en-US" dirty="0"/>
          </a:p>
          <a:p>
            <a:pPr marL="0" indent="0">
              <a:lnSpc>
                <a:spcPct val="125000"/>
              </a:lnSpc>
              <a:buNone/>
            </a:pPr>
            <a:endParaRPr lang="en-US" dirty="0"/>
          </a:p>
          <a:p>
            <a:pPr marL="0" indent="0">
              <a:lnSpc>
                <a:spcPct val="125000"/>
              </a:lnSpc>
              <a:buNone/>
            </a:pPr>
            <a:endParaRPr lang="en-US" dirty="0"/>
          </a:p>
          <a:p>
            <a:pPr marL="0" indent="0">
              <a:lnSpc>
                <a:spcPct val="125000"/>
              </a:lnSpc>
              <a:buNone/>
            </a:pPr>
            <a:endParaRPr lang="en-US" dirty="0"/>
          </a:p>
          <a:p>
            <a:pPr marL="0" indent="0">
              <a:lnSpc>
                <a:spcPct val="125000"/>
              </a:lnSpc>
              <a:buNone/>
            </a:pPr>
            <a:r>
              <a:rPr lang="en-US" dirty="0"/>
              <a:t>Credit to ATLAS: </a:t>
            </a:r>
            <a:r>
              <a:rPr lang="en-US" dirty="0" err="1"/>
              <a:t>HEPdata</a:t>
            </a:r>
            <a:r>
              <a:rPr lang="en-US" dirty="0"/>
              <a:t> has 445 tables (!) that allows to figure these things out</a:t>
            </a: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46FE1043-972D-7947-8E61-40843045A0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19050"/>
            <a:ext cx="1645444" cy="1487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EF8B9A-2CF4-5904-067C-3B67270C3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2848" y="2514600"/>
            <a:ext cx="4292766" cy="331143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618DC1F-3D36-6C3B-460E-4903EF58818E}"/>
              </a:ext>
            </a:extLst>
          </p:cNvPr>
          <p:cNvSpPr/>
          <p:nvPr/>
        </p:nvSpPr>
        <p:spPr>
          <a:xfrm>
            <a:off x="10287000" y="2590800"/>
            <a:ext cx="45719" cy="2895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1F8376-18F8-E1BB-BFAC-D16578B73EC0}"/>
              </a:ext>
            </a:extLst>
          </p:cNvPr>
          <p:cNvSpPr/>
          <p:nvPr/>
        </p:nvSpPr>
        <p:spPr>
          <a:xfrm flipV="1">
            <a:off x="8382000" y="4038599"/>
            <a:ext cx="3352800" cy="457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55CFA9-C6E1-F47C-2F43-09130A7334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82" y="3166929"/>
            <a:ext cx="2965663" cy="26811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187B8F-BFDD-8F2D-3002-85EAE76B33E4}"/>
              </a:ext>
            </a:extLst>
          </p:cNvPr>
          <p:cNvSpPr txBox="1"/>
          <p:nvPr/>
        </p:nvSpPr>
        <p:spPr>
          <a:xfrm>
            <a:off x="4038600" y="4267200"/>
            <a:ext cx="3764281" cy="11695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400" dirty="0" err="1"/>
              <a:t>Somewhat</a:t>
            </a:r>
            <a:r>
              <a:rPr lang="nl-NL" sz="1400" dirty="0"/>
              <a:t> </a:t>
            </a:r>
            <a:r>
              <a:rPr lang="nl-NL" sz="1400" dirty="0" err="1"/>
              <a:t>ironic</a:t>
            </a:r>
            <a:r>
              <a:rPr lang="nl-NL" sz="1400" dirty="0"/>
              <a:t>:</a:t>
            </a:r>
          </a:p>
          <a:p>
            <a:r>
              <a:rPr lang="nl-NL" sz="1400" dirty="0"/>
              <a:t>ATLAS </a:t>
            </a:r>
            <a:r>
              <a:rPr lang="nl-NL" sz="1400" dirty="0" err="1"/>
              <a:t>sees</a:t>
            </a:r>
            <a:r>
              <a:rPr lang="nl-NL" sz="1400" dirty="0"/>
              <a:t> big effect at </a:t>
            </a:r>
            <a:r>
              <a:rPr lang="nl-NL" sz="1400" dirty="0" err="1"/>
              <a:t>central</a:t>
            </a:r>
            <a:r>
              <a:rPr lang="nl-NL" sz="1400" dirty="0"/>
              <a:t> </a:t>
            </a:r>
            <a:r>
              <a:rPr lang="nl-NL" sz="1400" dirty="0" err="1"/>
              <a:t>collisions</a:t>
            </a:r>
            <a:endParaRPr lang="nl-NL" sz="1400" dirty="0"/>
          </a:p>
          <a:p>
            <a:r>
              <a:rPr lang="nl-NL" sz="1400" dirty="0" err="1"/>
              <a:t>Trajectum</a:t>
            </a:r>
            <a:r>
              <a:rPr lang="nl-NL" sz="1400" dirty="0"/>
              <a:t> has big effect at </a:t>
            </a:r>
            <a:r>
              <a:rPr lang="nl-NL" sz="1400" dirty="0" err="1"/>
              <a:t>peripheral</a:t>
            </a:r>
            <a:r>
              <a:rPr lang="nl-NL" sz="1400" dirty="0"/>
              <a:t> </a:t>
            </a:r>
            <a:r>
              <a:rPr lang="nl-NL" sz="1400" dirty="0" err="1"/>
              <a:t>collisions</a:t>
            </a:r>
            <a:endParaRPr lang="nl-NL" sz="1400" dirty="0"/>
          </a:p>
          <a:p>
            <a:endParaRPr lang="nl-NL" sz="1400" dirty="0"/>
          </a:p>
          <a:p>
            <a:r>
              <a:rPr lang="nl-NL" sz="1400" dirty="0" err="1"/>
              <a:t>Trajectum</a:t>
            </a:r>
            <a:r>
              <a:rPr lang="nl-NL" sz="1400" dirty="0"/>
              <a:t>: big effect </a:t>
            </a:r>
            <a:r>
              <a:rPr lang="nl-NL" sz="1400" dirty="0" err="1"/>
              <a:t>p</a:t>
            </a:r>
            <a:r>
              <a:rPr lang="nl-NL" sz="1400" baseline="-25000" dirty="0" err="1"/>
              <a:t>T</a:t>
            </a:r>
            <a:r>
              <a:rPr lang="nl-NL" sz="1400" dirty="0"/>
              <a:t> cut on </a:t>
            </a:r>
            <a:r>
              <a:rPr lang="nl-NL" sz="1400" dirty="0" err="1"/>
              <a:t>N</a:t>
            </a:r>
            <a:r>
              <a:rPr lang="nl-NL" sz="1400" baseline="-25000" dirty="0" err="1"/>
              <a:t>ch</a:t>
            </a:r>
            <a:r>
              <a:rPr lang="nl-NL" sz="1400" dirty="0"/>
              <a:t> (</a:t>
            </a:r>
            <a:r>
              <a:rPr lang="nl-NL" sz="1400" dirty="0" err="1"/>
              <a:t>purple</a:t>
            </a:r>
            <a:r>
              <a:rPr lang="nl-NL" sz="1400" dirty="0"/>
              <a:t>)</a:t>
            </a:r>
            <a:endParaRPr lang="en-GB" sz="14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8CDBD12-2B0E-4D1B-4EAF-022BA6B69C3D}"/>
              </a:ext>
            </a:extLst>
          </p:cNvPr>
          <p:cNvCxnSpPr>
            <a:stCxn id="13" idx="1"/>
          </p:cNvCxnSpPr>
          <p:nvPr/>
        </p:nvCxnSpPr>
        <p:spPr>
          <a:xfrm flipH="1" flipV="1">
            <a:off x="1859281" y="3886200"/>
            <a:ext cx="2179319" cy="965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368C960-B6C4-7689-C32C-113D36186D20}"/>
              </a:ext>
            </a:extLst>
          </p:cNvPr>
          <p:cNvCxnSpPr>
            <a:cxnSpLocks/>
          </p:cNvCxnSpPr>
          <p:nvPr/>
        </p:nvCxnSpPr>
        <p:spPr>
          <a:xfrm flipH="1" flipV="1">
            <a:off x="3581400" y="4084318"/>
            <a:ext cx="457200" cy="782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7F335E3-7BE2-70EF-18BD-017F58902DD6}"/>
              </a:ext>
            </a:extLst>
          </p:cNvPr>
          <p:cNvSpPr txBox="1"/>
          <p:nvPr/>
        </p:nvSpPr>
        <p:spPr>
          <a:xfrm>
            <a:off x="0" y="6604273"/>
            <a:ext cx="1196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>
                <a:solidFill>
                  <a:schemeClr val="bg1"/>
                </a:solidFill>
                <a:latin typeface="Tw Cen MT" pitchFamily="34" charset="0"/>
              </a:rPr>
              <a:t>ATLAS, 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Correlations between flow and transverse momentum in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Xe+Xe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and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Pb+Pb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collisions at the LHC with the ATLAS detector: a probe of the heavy-ion initial state and nuclear deformation</a:t>
            </a:r>
            <a:r>
              <a:rPr lang="nl-NL" sz="1100" dirty="0">
                <a:solidFill>
                  <a:schemeClr val="bg1"/>
                </a:solidFill>
                <a:latin typeface="Tw Cen MT" pitchFamily="34" charset="0"/>
              </a:rPr>
              <a:t> (2022)</a:t>
            </a:r>
            <a:endParaRPr lang="en-GB" sz="1100" dirty="0">
              <a:solidFill>
                <a:schemeClr val="bg1"/>
              </a:solidFill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14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AA642D-335E-A58C-3D24-37A16781B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69F37-50D7-CD35-A82A-4F9F8F040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0627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More details (ask me later if interested)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FB515-63BA-FAD0-E162-0B12ABE5A7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944" y="2057400"/>
            <a:ext cx="10673256" cy="480848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1800" dirty="0"/>
              <a:t>Detector effects potentially important (</a:t>
            </a:r>
            <a:r>
              <a:rPr lang="en-US" sz="1800" dirty="0" err="1"/>
              <a:t>N</a:t>
            </a:r>
            <a:r>
              <a:rPr lang="en-US" sz="1800" baseline="-25000" dirty="0" err="1"/>
              <a:t>ch</a:t>
            </a:r>
            <a:r>
              <a:rPr lang="en-US" sz="1800" dirty="0"/>
              <a:t> versus </a:t>
            </a:r>
            <a:r>
              <a:rPr lang="en-US" sz="1800" dirty="0" err="1"/>
              <a:t>N</a:t>
            </a:r>
            <a:r>
              <a:rPr lang="en-US" sz="1800" baseline="-25000" dirty="0" err="1"/>
              <a:t>ch,rec</a:t>
            </a:r>
            <a:r>
              <a:rPr lang="en-US" sz="1800" dirty="0"/>
              <a:t>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1800" dirty="0"/>
              <a:t>Refitting model to E</a:t>
            </a:r>
            <a:r>
              <a:rPr lang="en-US" sz="1800" baseline="-25000" dirty="0"/>
              <a:t>T</a:t>
            </a:r>
            <a:r>
              <a:rPr lang="en-US" sz="1800" dirty="0"/>
              <a:t> selected (works) or eta range 2.5 (does not work)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1800" dirty="0"/>
              <a:t>Standard versus 3-sub event method: equal for </a:t>
            </a:r>
            <a:r>
              <a:rPr lang="en-US" sz="1800" dirty="0" err="1"/>
              <a:t>Trajectum</a:t>
            </a:r>
            <a:r>
              <a:rPr lang="en-US" sz="1800" dirty="0"/>
              <a:t>, fits better for ATLAS 3-sub (less non-flow at peripheral)</a:t>
            </a:r>
            <a:endParaRPr lang="en-US" dirty="0"/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41269C3-6A50-261B-752A-0D7ED9702A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19050"/>
            <a:ext cx="1645444" cy="1487560"/>
          </a:xfrm>
          <a:prstGeom prst="rect">
            <a:avLst/>
          </a:prstGeom>
        </p:spPr>
      </p:pic>
      <p:pic>
        <p:nvPicPr>
          <p:cNvPr id="6" name="Picture 5" descr="A graph of a graph of a number of different sizes&#10;&#10;AI-generated content may be incorrect.">
            <a:extLst>
              <a:ext uri="{FF2B5EF4-FFF2-40B4-BE49-F238E27FC236}">
                <a16:creationId xmlns:a16="http://schemas.microsoft.com/office/drawing/2014/main" id="{ED69D2BB-B69C-5EB8-9219-EBF4EADC48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742" y="3693100"/>
            <a:ext cx="2819400" cy="2548872"/>
          </a:xfrm>
          <a:prstGeom prst="rect">
            <a:avLst/>
          </a:prstGeom>
        </p:spPr>
      </p:pic>
      <p:pic>
        <p:nvPicPr>
          <p:cNvPr id="9" name="Picture 8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E4BB4B5D-0E11-13BB-4609-9689952B68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532" y="3606217"/>
            <a:ext cx="2895600" cy="2617761"/>
          </a:xfrm>
          <a:prstGeom prst="rect">
            <a:avLst/>
          </a:prstGeom>
        </p:spPr>
      </p:pic>
      <p:pic>
        <p:nvPicPr>
          <p:cNvPr id="13" name="Picture 12" descr="A graph of a function&#10;&#10;AI-generated content may be incorrect.">
            <a:extLst>
              <a:ext uri="{FF2B5EF4-FFF2-40B4-BE49-F238E27FC236}">
                <a16:creationId xmlns:a16="http://schemas.microsoft.com/office/drawing/2014/main" id="{D5E9DE1E-156F-469F-4A53-4C111E436F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686" y="3640065"/>
            <a:ext cx="2895600" cy="2617761"/>
          </a:xfrm>
          <a:prstGeom prst="rect">
            <a:avLst/>
          </a:prstGeom>
        </p:spPr>
      </p:pic>
      <p:pic>
        <p:nvPicPr>
          <p:cNvPr id="15" name="Picture 14" descr="A graph of a function&#10;&#10;AI-generated content may be incorrect.">
            <a:extLst>
              <a:ext uri="{FF2B5EF4-FFF2-40B4-BE49-F238E27FC236}">
                <a16:creationId xmlns:a16="http://schemas.microsoft.com/office/drawing/2014/main" id="{EC790D37-4E86-6055-6DE4-475CB10E05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" y="3657600"/>
            <a:ext cx="2819400" cy="254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50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5140FD-9A6C-FBD3-5FFB-90ADAE8E5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AB6E427-3F73-4C06-A5D5-AE52C3883B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8C9BDAA-0390-4B39-9B5C-BC95E5120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rgbClr val="496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00B32E-F496-6F14-51E5-D91FF764B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210387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Posterior</a:t>
            </a:r>
            <a:br>
              <a:rPr lang="en-US" sz="3600" dirty="0">
                <a:solidFill>
                  <a:srgbClr val="FFFFFF"/>
                </a:solidFill>
              </a:rPr>
            </a:br>
            <a:r>
              <a:rPr lang="en-US" sz="3600" dirty="0">
                <a:solidFill>
                  <a:srgbClr val="FFFFFF"/>
                </a:solidFill>
              </a:rPr>
              <a:t>correlations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A379CAA-FDC5-6D60-0CD5-24B535C8A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70" y="2653800"/>
            <a:ext cx="3317629" cy="33355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>
                <a:solidFill>
                  <a:srgbClr val="FFFFFF"/>
                </a:solidFill>
              </a:rPr>
              <a:t>Mostly here for completeness</a:t>
            </a:r>
          </a:p>
          <a:p>
            <a:pPr marL="749808" lvl="1" indent="-457200"/>
            <a:r>
              <a:rPr lang="en-US" sz="1500" dirty="0">
                <a:solidFill>
                  <a:srgbClr val="FFFFFF"/>
                </a:solidFill>
              </a:rPr>
              <a:t>Strong correlation neutron skin Pb and Xe</a:t>
            </a:r>
          </a:p>
          <a:p>
            <a:pPr marL="749808" lvl="1" indent="-457200"/>
            <a:r>
              <a:rPr lang="en-US" sz="1500" dirty="0">
                <a:solidFill>
                  <a:srgbClr val="FFFFFF"/>
                </a:solidFill>
              </a:rPr>
              <a:t>Not many correlations Xe shape</a:t>
            </a:r>
          </a:p>
          <a:p>
            <a:pPr marL="932688" lvl="2" indent="-457200"/>
            <a:r>
              <a:rPr lang="en-US" sz="1100" dirty="0">
                <a:solidFill>
                  <a:srgbClr val="FFFFFF"/>
                </a:solidFill>
              </a:rPr>
              <a:t>Extraction more robust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9DB1FE5-9D46-433B-99D1-2F1B8DC798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rgbClr val="D5AD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8" name="Picture 7" descr="A graph with different colored squares&#10;&#10;AI-generated content may be incorrect.">
            <a:extLst>
              <a:ext uri="{FF2B5EF4-FFF2-40B4-BE49-F238E27FC236}">
                <a16:creationId xmlns:a16="http://schemas.microsoft.com/office/drawing/2014/main" id="{C4D02458-98A0-694A-37BB-096BA83DD7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381" y="228600"/>
            <a:ext cx="6980902" cy="649224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89D2F8-ACE5-CB57-AC02-E1AC3D8E5E42}"/>
              </a:ext>
            </a:extLst>
          </p:cNvPr>
          <p:cNvCxnSpPr>
            <a:cxnSpLocks/>
          </p:cNvCxnSpPr>
          <p:nvPr/>
        </p:nvCxnSpPr>
        <p:spPr>
          <a:xfrm>
            <a:off x="3809999" y="3581400"/>
            <a:ext cx="1600201" cy="1066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B6628E-FA10-6C8A-E33C-C64055E511D6}"/>
              </a:ext>
            </a:extLst>
          </p:cNvPr>
          <p:cNvCxnSpPr>
            <a:cxnSpLocks/>
          </p:cNvCxnSpPr>
          <p:nvPr/>
        </p:nvCxnSpPr>
        <p:spPr>
          <a:xfrm>
            <a:off x="3733800" y="3048000"/>
            <a:ext cx="5562600" cy="1066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6447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94D1E1-CF53-36D6-EE53-022CDEE67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4EFEF-EB10-F4BB-9D8E-F0DD1CAAE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0627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Xenon deformation: three posterior distributions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78AD8-D45C-1615-D107-26391C13D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0280" y="2438400"/>
            <a:ext cx="9223775" cy="4781128"/>
          </a:xfrm>
        </p:spPr>
        <p:txBody>
          <a:bodyPr>
            <a:norm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en-US" sz="1600" dirty="0"/>
              <a:t>Main chain (red), 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sz="1600" dirty="0">
                <a:solidFill>
                  <a:srgbClr val="C00000"/>
                </a:solidFill>
              </a:rPr>
              <a:t>Xenon is a highly deformed triaxial nucleus (!)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/>
              <a:t>Without 0-1% </a:t>
            </a:r>
            <a:r>
              <a:rPr lang="en-US" sz="1600" dirty="0" err="1"/>
              <a:t>ultracentral</a:t>
            </a:r>
            <a:r>
              <a:rPr lang="en-US" sz="1600" dirty="0"/>
              <a:t> collisions (green), 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sz="1600" dirty="0"/>
              <a:t>Essential to get constraint on elliptic deformation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/>
              <a:t>Without </a:t>
            </a:r>
            <a:r>
              <a:rPr lang="en-US" sz="1600" dirty="0" err="1">
                <a:latin typeface="Symbol" panose="05050102010706020507" pitchFamily="18" charset="2"/>
              </a:rPr>
              <a:t>r</a:t>
            </a:r>
            <a:r>
              <a:rPr lang="en-US" sz="1600" baseline="-25000" dirty="0" err="1"/>
              <a:t>n</a:t>
            </a:r>
            <a:r>
              <a:rPr lang="en-US" sz="1600" baseline="-25000" dirty="0"/>
              <a:t> </a:t>
            </a:r>
            <a:r>
              <a:rPr lang="en-US" sz="1600" dirty="0"/>
              <a:t> anisotropic flow – mean </a:t>
            </a:r>
            <a:r>
              <a:rPr lang="en-US" sz="1600" dirty="0" err="1"/>
              <a:t>pT</a:t>
            </a:r>
            <a:r>
              <a:rPr lang="en-US" sz="1600" dirty="0"/>
              <a:t> correlator (purple)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sz="1600" dirty="0"/>
              <a:t>No constraint on triaxiality</a:t>
            </a:r>
          </a:p>
          <a:p>
            <a:pPr marL="749808" lvl="1" indent="-457200">
              <a:lnSpc>
                <a:spcPct val="125000"/>
              </a:lnSpc>
            </a:pPr>
            <a:endParaRPr lang="en-US" sz="1600" dirty="0"/>
          </a:p>
          <a:p>
            <a:pPr marL="0" indent="0">
              <a:lnSpc>
                <a:spcPct val="125000"/>
              </a:lnSpc>
              <a:buNone/>
            </a:pP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F75963-9B48-BD0C-E3B4-6DC39B7063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62800" y="1752600"/>
            <a:ext cx="4635301" cy="4575722"/>
          </a:xfrm>
          <a:prstGeom prst="rect">
            <a:avLst/>
          </a:prstGeom>
        </p:spPr>
      </p:pic>
      <p:pic>
        <p:nvPicPr>
          <p:cNvPr id="8" name="Picture 2" descr="Kiwi (fruit)">
            <a:extLst>
              <a:ext uri="{FF2B5EF4-FFF2-40B4-BE49-F238E27FC236}">
                <a16:creationId xmlns:a16="http://schemas.microsoft.com/office/drawing/2014/main" id="{EA859BA8-7169-D588-D375-1C8E1491A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258" y="14325"/>
            <a:ext cx="2132947" cy="145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993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A7213-D62B-E457-0CB5-0B459F1F6D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F885748-0550-F3A9-5650-81CAED89552F}"/>
              </a:ext>
            </a:extLst>
          </p:cNvPr>
          <p:cNvSpPr/>
          <p:nvPr/>
        </p:nvSpPr>
        <p:spPr>
          <a:xfrm>
            <a:off x="7467600" y="1861318"/>
            <a:ext cx="3733800" cy="415848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C14C5D-646F-D6F6-1ACB-3BC3121BA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06270"/>
            <a:ext cx="10442448" cy="430887"/>
          </a:xfrm>
        </p:spPr>
        <p:txBody>
          <a:bodyPr>
            <a:noAutofit/>
          </a:bodyPr>
          <a:lstStyle/>
          <a:p>
            <a:r>
              <a:rPr lang="en-US" sz="3300" dirty="0">
                <a:solidFill>
                  <a:srgbClr val="C00000"/>
                </a:solidFill>
              </a:rPr>
              <a:t>Xenon deformation: main 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166E7-2F8F-D848-AA80-80C721348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5624" y="2076872"/>
            <a:ext cx="9223775" cy="4781128"/>
          </a:xfrm>
        </p:spPr>
        <p:txBody>
          <a:bodyPr>
            <a:norm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en-US" dirty="0"/>
              <a:t>First quantitative measurement of Xenon triaxiality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Matches well with theoretical PGCM estimate</a:t>
            </a:r>
          </a:p>
          <a:p>
            <a:pPr marL="749808" lvl="1" indent="-457200">
              <a:lnSpc>
                <a:spcPct val="125000"/>
              </a:lnSpc>
            </a:pPr>
            <a:endParaRPr lang="en-US" dirty="0"/>
          </a:p>
          <a:p>
            <a:pPr marL="0" indent="0">
              <a:lnSpc>
                <a:spcPct val="125000"/>
              </a:lnSpc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D608FC-B194-7920-5F41-19822BDF8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714" y="4130546"/>
            <a:ext cx="2669792" cy="2133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DF27E6-4581-1A64-B1DD-3377D0DF0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2811" y="2632066"/>
            <a:ext cx="3045209" cy="31745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422201-FC23-3302-DA47-C320152B15C9}"/>
              </a:ext>
            </a:extLst>
          </p:cNvPr>
          <p:cNvSpPr txBox="1"/>
          <p:nvPr/>
        </p:nvSpPr>
        <p:spPr>
          <a:xfrm>
            <a:off x="2362200" y="3673346"/>
            <a:ext cx="1620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Theory</a:t>
            </a:r>
            <a:r>
              <a:rPr lang="nl-NL" dirty="0"/>
              <a:t> [PGCM]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0DCE2B-37BB-D7AF-BAFD-9B92EC2A5DD1}"/>
              </a:ext>
            </a:extLst>
          </p:cNvPr>
          <p:cNvSpPr txBox="1"/>
          <p:nvPr/>
        </p:nvSpPr>
        <p:spPr>
          <a:xfrm>
            <a:off x="7681851" y="2041938"/>
            <a:ext cx="167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C00000"/>
                </a:solidFill>
              </a:rPr>
              <a:t>LHC [</a:t>
            </a:r>
            <a:r>
              <a:rPr lang="nl-NL" i="1" dirty="0" err="1">
                <a:solidFill>
                  <a:srgbClr val="C00000"/>
                </a:solidFill>
              </a:rPr>
              <a:t>Trajectum</a:t>
            </a:r>
            <a:r>
              <a:rPr lang="nl-NL" dirty="0">
                <a:solidFill>
                  <a:srgbClr val="C00000"/>
                </a:solidFill>
              </a:rPr>
              <a:t>]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5D1A36-D268-3375-0954-B6BE95CAF033}"/>
              </a:ext>
            </a:extLst>
          </p:cNvPr>
          <p:cNvSpPr txBox="1"/>
          <p:nvPr/>
        </p:nvSpPr>
        <p:spPr>
          <a:xfrm>
            <a:off x="-31062" y="6295097"/>
            <a:ext cx="11963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0" dirty="0">
              <a:solidFill>
                <a:schemeClr val="bg1"/>
              </a:solidFill>
              <a:latin typeface="Tw Cen MT" pitchFamily="34" charset="0"/>
            </a:endParaRPr>
          </a:p>
          <a:p>
            <a:endParaRPr lang="en-GB" sz="1100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Benjamin Bally, Michael Bender, Giuliano Giacalone and Vittorio Soma, Evidence of the triaxial structure of </a:t>
            </a:r>
            <a:r>
              <a:rPr lang="en-GB" sz="1100" baseline="30000" dirty="0">
                <a:solidFill>
                  <a:schemeClr val="bg1"/>
                </a:solidFill>
                <a:latin typeface="Tw Cen MT" pitchFamily="34" charset="0"/>
              </a:rPr>
              <a:t>129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Xe at the Large Hadron Collider (2021)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3CDBA5-F4A0-AD54-B286-8A3DE8F41DC1}"/>
              </a:ext>
            </a:extLst>
          </p:cNvPr>
          <p:cNvSpPr txBox="1"/>
          <p:nvPr/>
        </p:nvSpPr>
        <p:spPr>
          <a:xfrm>
            <a:off x="8839199" y="32033"/>
            <a:ext cx="3329989" cy="3693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See talk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en-GB" dirty="0"/>
              <a:t>Govert Nijs, Thu 18:00</a:t>
            </a:r>
          </a:p>
        </p:txBody>
      </p:sp>
    </p:spTree>
    <p:extLst>
      <p:ext uri="{BB962C8B-B14F-4D97-AF65-F5344CB8AC3E}">
        <p14:creationId xmlns:p14="http://schemas.microsoft.com/office/powerpoint/2010/main" val="2576659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5C4530-FA6D-8105-39FC-EE7C82DB4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91C865-C336-9E4B-A722-24ACB8C0A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17</a:t>
            </a:fld>
            <a:r>
              <a:rPr lang="nl-NL" dirty="0"/>
              <a:t>/26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FD3D17-4E11-8ACD-EFF6-225422B2FD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37951" y="400596"/>
            <a:ext cx="8382000" cy="914400"/>
          </a:xfrm>
        </p:spPr>
        <p:txBody>
          <a:bodyPr>
            <a:normAutofit/>
          </a:bodyPr>
          <a:lstStyle/>
          <a:p>
            <a:r>
              <a:rPr lang="nl-NL" sz="3200" dirty="0" err="1"/>
              <a:t>Discussion</a:t>
            </a:r>
            <a:endParaRPr lang="nl-NL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DFC5D2-D239-B6D5-ECEB-8D7868288E8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02531" y="1404392"/>
            <a:ext cx="8170069" cy="5053012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First quantitative measurement of Xenon-129 triaxiality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Comprehensive global analysis, tight constraint on ellipticity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Constraints by </a:t>
            </a:r>
            <a:r>
              <a:rPr lang="en-US" dirty="0" err="1">
                <a:solidFill>
                  <a:srgbClr val="000000"/>
                </a:solidFill>
              </a:rPr>
              <a:t>ultracentral</a:t>
            </a:r>
            <a:r>
              <a:rPr lang="en-US" dirty="0">
                <a:solidFill>
                  <a:srgbClr val="000000"/>
                </a:solidFill>
              </a:rPr>
              <a:t> anisotropic flow and </a:t>
            </a:r>
            <a:r>
              <a:rPr lang="en-US" dirty="0" err="1">
                <a:solidFill>
                  <a:srgbClr val="000000"/>
                </a:solidFill>
                <a:latin typeface="Symbol" panose="05050102010706020507" pitchFamily="18" charset="2"/>
              </a:rPr>
              <a:t>r</a:t>
            </a:r>
            <a:r>
              <a:rPr lang="en-US" baseline="-25000" dirty="0" err="1">
                <a:solidFill>
                  <a:srgbClr val="000000"/>
                </a:solidFill>
              </a:rPr>
              <a:t>n</a:t>
            </a:r>
            <a:r>
              <a:rPr lang="en-US" dirty="0">
                <a:solidFill>
                  <a:srgbClr val="000000"/>
                </a:solidFill>
              </a:rPr>
              <a:t> correlator</a:t>
            </a:r>
          </a:p>
          <a:p>
            <a:pPr lvl="1">
              <a:buClr>
                <a:schemeClr val="accent6"/>
              </a:buClr>
            </a:pPr>
            <a:endParaRPr lang="en-US" dirty="0">
              <a:solidFill>
                <a:srgbClr val="000000"/>
              </a:solidFill>
            </a:endParaRPr>
          </a:p>
          <a:p>
            <a:pPr>
              <a:buClr>
                <a:schemeClr val="accent6"/>
              </a:buClr>
            </a:pPr>
            <a:r>
              <a:rPr lang="en-US" baseline="30000" dirty="0">
                <a:solidFill>
                  <a:srgbClr val="000000"/>
                </a:solidFill>
              </a:rPr>
              <a:t>16</a:t>
            </a:r>
            <a:r>
              <a:rPr lang="en-US" dirty="0">
                <a:solidFill>
                  <a:srgbClr val="000000"/>
                </a:solidFill>
              </a:rPr>
              <a:t>Oxygen &amp; </a:t>
            </a:r>
            <a:r>
              <a:rPr lang="en-US" baseline="30000" dirty="0">
                <a:solidFill>
                  <a:srgbClr val="000000"/>
                </a:solidFill>
              </a:rPr>
              <a:t>20</a:t>
            </a:r>
            <a:r>
              <a:rPr lang="en-US" dirty="0">
                <a:solidFill>
                  <a:srgbClr val="000000"/>
                </a:solidFill>
              </a:rPr>
              <a:t>Neon collisions to be performed at the LHC summer 2025!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Much better control over small system `flow’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Can we understand nuclear structure? Alphas?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chemeClr val="accent5"/>
                </a:solidFill>
              </a:rPr>
              <a:t>QGP flow and nuclear structure will go hand in hand</a:t>
            </a:r>
          </a:p>
          <a:p>
            <a:pPr lvl="1">
              <a:buClr>
                <a:schemeClr val="accent6"/>
              </a:buClr>
            </a:pP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E04B8E-89F3-EADC-9AEA-70AE724AA2CF}"/>
              </a:ext>
            </a:extLst>
          </p:cNvPr>
          <p:cNvCxnSpPr/>
          <p:nvPr/>
        </p:nvCxnSpPr>
        <p:spPr>
          <a:xfrm flipV="1">
            <a:off x="1295400" y="1219200"/>
            <a:ext cx="5791200" cy="7620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movie6hq2">
            <a:hlinkClick r:id="" action="ppaction://media"/>
            <a:extLst>
              <a:ext uri="{FF2B5EF4-FFF2-40B4-BE49-F238E27FC236}">
                <a16:creationId xmlns:a16="http://schemas.microsoft.com/office/drawing/2014/main" id="{4A635644-CEB4-1E7C-CEF6-0DB0A57635F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221486" y="5156243"/>
            <a:ext cx="1922830" cy="16686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A6D1D7-0AA3-4057-7BB7-0005AF6A21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72" b="37096"/>
          <a:stretch/>
        </p:blipFill>
        <p:spPr bwMode="auto">
          <a:xfrm>
            <a:off x="-5626" y="5647045"/>
            <a:ext cx="4419600" cy="121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D231CC-C819-9C0E-2DB8-FEE9223626C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7467600" y="-609600"/>
            <a:ext cx="5525602" cy="5622459"/>
          </a:xfrm>
          <a:prstGeom prst="rect">
            <a:avLst/>
          </a:prstGeom>
        </p:spPr>
      </p:pic>
      <p:pic>
        <p:nvPicPr>
          <p:cNvPr id="1026" name="Picture 2" descr="Kiwi Greens Smoothie">
            <a:extLst>
              <a:ext uri="{FF2B5EF4-FFF2-40B4-BE49-F238E27FC236}">
                <a16:creationId xmlns:a16="http://schemas.microsoft.com/office/drawing/2014/main" id="{0655A676-FF00-C065-96CF-A6A61CC30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25" y="-26355"/>
            <a:ext cx="1302540" cy="162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3585455-7D99-1B29-1CAA-6AFD2DFE08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42957" y="5329885"/>
            <a:ext cx="1905000" cy="15224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F76950-DB89-63EC-F401-BC7ADF171B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72400" y="5277467"/>
            <a:ext cx="1533867" cy="159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98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37E6C-0B99-BCFC-4C2C-89A258AE5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Back-up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82FB77-7E96-6F08-0B5A-57165752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9356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51E4E6-BCF2-99D8-54C5-CABC07AAE9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D21FE-BAAF-5E29-A75E-4461D819D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12657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Full posterior</a:t>
            </a:r>
          </a:p>
        </p:txBody>
      </p:sp>
      <p:pic>
        <p:nvPicPr>
          <p:cNvPr id="4" name="Picture 3" descr="A group of graphs on a white background&#10;&#10;AI-generated content may be incorrect.">
            <a:extLst>
              <a:ext uri="{FF2B5EF4-FFF2-40B4-BE49-F238E27FC236}">
                <a16:creationId xmlns:a16="http://schemas.microsoft.com/office/drawing/2014/main" id="{13CCD9BB-804C-BA81-4C90-7C244286AE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1828800"/>
            <a:ext cx="10896600" cy="43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080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08F65-BCEA-450A-187E-D1A4E7127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5E44A-8AAB-3806-F340-F70BC78655B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8600" y="2848916"/>
            <a:ext cx="6096000" cy="4781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Elliptic deformation (</a:t>
            </a:r>
            <a:r>
              <a:rPr lang="en-US" sz="1800" dirty="0">
                <a:latin typeface="Symbol" panose="05050102010706020507" pitchFamily="18" charset="2"/>
              </a:rPr>
              <a:t>b</a:t>
            </a:r>
            <a:r>
              <a:rPr lang="en-US" sz="1800" baseline="-25000" dirty="0"/>
              <a:t>2</a:t>
            </a:r>
            <a:r>
              <a:rPr lang="en-US" sz="1800" dirty="0"/>
              <a:t>):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Was known from nuclear structure (</a:t>
            </a:r>
            <a:r>
              <a:rPr lang="en-US" sz="1800" dirty="0">
                <a:solidFill>
                  <a:srgbClr val="C00000"/>
                </a:solidFill>
              </a:rPr>
              <a:t>0.16</a:t>
            </a:r>
            <a:r>
              <a:rPr lang="en-US" sz="1800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/>
              <a:t>Prediction</a:t>
            </a:r>
            <a:r>
              <a:rPr lang="en-US" sz="1800" dirty="0"/>
              <a:t> (MSc thesis Giacalone)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ym typeface="Wingdings" panose="05000000000000000000" pitchFamily="2" charset="2"/>
              </a:rPr>
              <a:t>Xenon </a:t>
            </a:r>
            <a:r>
              <a:rPr lang="en-US" sz="1800" b="1" dirty="0">
                <a:sym typeface="Wingdings" panose="05000000000000000000" pitchFamily="2" charset="2"/>
              </a:rPr>
              <a:t>6 (!) </a:t>
            </a:r>
            <a:r>
              <a:rPr lang="en-US" sz="1800" dirty="0">
                <a:sym typeface="Wingdings" panose="05000000000000000000" pitchFamily="2" charset="2"/>
              </a:rPr>
              <a:t>hour LHC run: slightly bigger effect</a:t>
            </a:r>
          </a:p>
          <a:p>
            <a:pPr marL="749808" lvl="1" indent="-457200">
              <a:buFont typeface="+mj-lt"/>
              <a:buAutoNum type="arabicPeriod"/>
            </a:pPr>
            <a:endParaRPr lang="en-US" sz="16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ym typeface="Wingdings" panose="05000000000000000000" pitchFamily="2" charset="2"/>
              </a:rPr>
              <a:t>Sophisticated nuclear structure (PGCM)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confirms slightly larger </a:t>
            </a:r>
            <a:r>
              <a:rPr lang="en-US" sz="18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800" baseline="-25000" dirty="0">
                <a:sym typeface="Wingdings" panose="05000000000000000000" pitchFamily="2" charset="2"/>
              </a:rPr>
              <a:t>2</a:t>
            </a:r>
            <a:r>
              <a:rPr lang="en-US" sz="1800" dirty="0">
                <a:sym typeface="Wingdings" panose="05000000000000000000" pitchFamily="2" charset="2"/>
              </a:rPr>
              <a:t> (</a:t>
            </a: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0.19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14605CC-B499-A587-3BC6-D7BC6FC0B35C}"/>
              </a:ext>
            </a:extLst>
          </p:cNvPr>
          <p:cNvSpPr txBox="1">
            <a:spLocks/>
          </p:cNvSpPr>
          <p:nvPr/>
        </p:nvSpPr>
        <p:spPr>
          <a:xfrm>
            <a:off x="200615" y="1456351"/>
            <a:ext cx="10442448" cy="9687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C00000"/>
                </a:solidFill>
              </a:rPr>
              <a:t>Xenon-129: a deformed nucleus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A769DA-C4AF-4328-81C6-6A511EF3F94D}"/>
              </a:ext>
            </a:extLst>
          </p:cNvPr>
          <p:cNvSpPr txBox="1"/>
          <p:nvPr/>
        </p:nvSpPr>
        <p:spPr>
          <a:xfrm>
            <a:off x="0" y="6329762"/>
            <a:ext cx="11963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Giuliano Giacalone, Jacquelyn Noronha-Hostler, Matthew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Luzum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and Jean-Yves Ollitrault, Hydrodynamic predictions for 5.44 TeV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Xe+Xe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collisions (2017)</a:t>
            </a:r>
          </a:p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Giuliano Giacalone, Jacquelyn Noronha-Hostler, Matthew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Luzum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, Jean-Yves Ollitrault, Confronting hydrodynamic predictions with Xe-Xe data  (2018)</a:t>
            </a:r>
            <a:br>
              <a:rPr lang="en-GB" sz="1100" dirty="0">
                <a:solidFill>
                  <a:schemeClr val="bg1"/>
                </a:solidFill>
                <a:latin typeface="Tw Cen MT" pitchFamily="34" charset="0"/>
              </a:rPr>
            </a:b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Benjamin Bally, Michael Bender, Giuliano Giacalone and Vittorio Soma, Evidence of the triaxial structure of </a:t>
            </a:r>
            <a:r>
              <a:rPr lang="en-GB" sz="1100" baseline="30000" dirty="0">
                <a:solidFill>
                  <a:schemeClr val="bg1"/>
                </a:solidFill>
                <a:latin typeface="Tw Cen MT" pitchFamily="34" charset="0"/>
              </a:rPr>
              <a:t>129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Xe at the Large Hadron Collider (2021)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1D6E8C-EB73-E5BA-B48F-0D4C94A9B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846510"/>
            <a:ext cx="2998127" cy="51649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EFBE21-3657-C879-1DD3-C10BDC8E5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1032530"/>
            <a:ext cx="3079362" cy="20386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5E2C29-47DC-9FA2-2E87-5834115F94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1200" y="4120085"/>
            <a:ext cx="2500816" cy="1998560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C3EA0E33-E344-4D40-228E-2F0386A2E90F}"/>
              </a:ext>
            </a:extLst>
          </p:cNvPr>
          <p:cNvSpPr/>
          <p:nvPr/>
        </p:nvSpPr>
        <p:spPr>
          <a:xfrm rot="12551085">
            <a:off x="8251834" y="1800145"/>
            <a:ext cx="876842" cy="5033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AB771AC-ADA9-CBB9-7740-48131DAA4509}"/>
              </a:ext>
            </a:extLst>
          </p:cNvPr>
          <p:cNvSpPr/>
          <p:nvPr/>
        </p:nvSpPr>
        <p:spPr>
          <a:xfrm rot="5400000">
            <a:off x="6783046" y="3335709"/>
            <a:ext cx="876842" cy="5033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C1A302-5312-3B9F-EB06-CF4D34E35C20}"/>
              </a:ext>
            </a:extLst>
          </p:cNvPr>
          <p:cNvSpPr txBox="1"/>
          <p:nvPr/>
        </p:nvSpPr>
        <p:spPr>
          <a:xfrm>
            <a:off x="9296400" y="264836"/>
            <a:ext cx="1141851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err="1"/>
              <a:t>Prediction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187730-D906-4234-903D-852D924FA64A}"/>
              </a:ext>
            </a:extLst>
          </p:cNvPr>
          <p:cNvSpPr txBox="1"/>
          <p:nvPr/>
        </p:nvSpPr>
        <p:spPr>
          <a:xfrm>
            <a:off x="6406585" y="533652"/>
            <a:ext cx="126297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Experiment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203068-A454-2A17-8D18-6E5F5B233FD9}"/>
              </a:ext>
            </a:extLst>
          </p:cNvPr>
          <p:cNvSpPr txBox="1"/>
          <p:nvPr/>
        </p:nvSpPr>
        <p:spPr>
          <a:xfrm>
            <a:off x="5276818" y="3179817"/>
            <a:ext cx="175939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err="1"/>
              <a:t>Improved</a:t>
            </a:r>
            <a:r>
              <a:rPr lang="nl-NL" dirty="0"/>
              <a:t> </a:t>
            </a:r>
            <a:r>
              <a:rPr lang="nl-NL" dirty="0" err="1"/>
              <a:t>theory</a:t>
            </a: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6054726-9E02-3A9F-8F56-5D79D9472E0D}"/>
              </a:ext>
            </a:extLst>
          </p:cNvPr>
          <p:cNvCxnSpPr>
            <a:cxnSpLocks/>
          </p:cNvCxnSpPr>
          <p:nvPr/>
        </p:nvCxnSpPr>
        <p:spPr>
          <a:xfrm>
            <a:off x="5105400" y="0"/>
            <a:ext cx="0" cy="6324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C9E71308-9A93-FB48-216C-04E7643D3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0" y="130997"/>
            <a:ext cx="1476459" cy="132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6970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CCACD-6DEC-8E23-7DD2-F0EC8DCCA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E4E99-64BE-A07A-6944-7A2F4629D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12657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 dirty="0" err="1">
                <a:solidFill>
                  <a:srgbClr val="C00000"/>
                </a:solidFill>
              </a:rPr>
              <a:t>Ultracentral</a:t>
            </a:r>
            <a:r>
              <a:rPr lang="en-US" sz="2800" dirty="0">
                <a:solidFill>
                  <a:srgbClr val="C00000"/>
                </a:solidFill>
              </a:rPr>
              <a:t> mean transverse momentum</a:t>
            </a:r>
          </a:p>
        </p:txBody>
      </p:sp>
      <p:pic>
        <p:nvPicPr>
          <p:cNvPr id="4" name="Picture 3" descr="A graph of a graph with numbers and lines&#10;&#10;AI-generated content may be incorrect.">
            <a:extLst>
              <a:ext uri="{FF2B5EF4-FFF2-40B4-BE49-F238E27FC236}">
                <a16:creationId xmlns:a16="http://schemas.microsoft.com/office/drawing/2014/main" id="{777B9969-C3BC-8416-C2CB-CFD7FCCFBD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398432"/>
            <a:ext cx="3752659" cy="2545483"/>
          </a:xfrm>
          <a:prstGeom prst="rect">
            <a:avLst/>
          </a:prstGeom>
        </p:spPr>
      </p:pic>
      <p:pic>
        <p:nvPicPr>
          <p:cNvPr id="7" name="Picture 6" descr="A graph of a graph with numbers and lines&#10;&#10;AI-generated content may be incorrect.">
            <a:extLst>
              <a:ext uri="{FF2B5EF4-FFF2-40B4-BE49-F238E27FC236}">
                <a16:creationId xmlns:a16="http://schemas.microsoft.com/office/drawing/2014/main" id="{FFE4F3F1-9973-A0AB-DAB5-54D2ACA997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600"/>
            <a:ext cx="3581400" cy="2429315"/>
          </a:xfrm>
          <a:prstGeom prst="rect">
            <a:avLst/>
          </a:prstGeom>
        </p:spPr>
      </p:pic>
      <p:pic>
        <p:nvPicPr>
          <p:cNvPr id="9" name="Picture 8" descr="A graph of a graph with numbers and lines&#10;&#10;AI-generated content may be incorrect.">
            <a:extLst>
              <a:ext uri="{FF2B5EF4-FFF2-40B4-BE49-F238E27FC236}">
                <a16:creationId xmlns:a16="http://schemas.microsoft.com/office/drawing/2014/main" id="{91BDB6D8-AE7C-C73D-C0D5-67AF37805D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559" y="2159867"/>
            <a:ext cx="4679441" cy="317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246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CEC80-07E8-C5D5-45F6-C8725A27F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CBBCA-3A0C-4E2A-05DA-33994BB3F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12657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Comparison with ALICE; small tension with ATLAS peripheral? Centrality selection?</a:t>
            </a:r>
          </a:p>
        </p:txBody>
      </p:sp>
      <p:pic>
        <p:nvPicPr>
          <p:cNvPr id="8" name="Picture 7" descr="A graph of different types of graphs&#10;&#10;AI-generated content may be incorrect.">
            <a:extLst>
              <a:ext uri="{FF2B5EF4-FFF2-40B4-BE49-F238E27FC236}">
                <a16:creationId xmlns:a16="http://schemas.microsoft.com/office/drawing/2014/main" id="{8CB64DD8-D971-14FC-2470-99C3C52B72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81200"/>
            <a:ext cx="9448800" cy="422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3988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D29B6-C362-3507-1479-57FE5F42B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0DA70-15ED-2D09-4DF4-ECEEDBAE3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12657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>
                <a:solidFill>
                  <a:srgbClr val="C00000"/>
                </a:solidFill>
              </a:rPr>
              <a:t>Spectra Pb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5" name="Picture 4" descr="A collage of different colored lines&#10;&#10;AI-generated content may be incorrect.">
            <a:extLst>
              <a:ext uri="{FF2B5EF4-FFF2-40B4-BE49-F238E27FC236}">
                <a16:creationId xmlns:a16="http://schemas.microsoft.com/office/drawing/2014/main" id="{27796D66-6F00-4B0E-841B-8FAFBC5B70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611" y="304800"/>
            <a:ext cx="8102037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135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83433-35AF-5969-EA64-B6B923A0E9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9518F-479D-10F3-B55E-688853F77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12657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Spectra Xe</a:t>
            </a:r>
          </a:p>
        </p:txBody>
      </p:sp>
      <p:pic>
        <p:nvPicPr>
          <p:cNvPr id="4" name="Picture 3" descr="A collage of different colored lines&#10;&#10;AI-generated content may be incorrect.">
            <a:extLst>
              <a:ext uri="{FF2B5EF4-FFF2-40B4-BE49-F238E27FC236}">
                <a16:creationId xmlns:a16="http://schemas.microsoft.com/office/drawing/2014/main" id="{A6E7CFDB-449C-349B-B4FE-0C3913D35F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57200"/>
            <a:ext cx="8562042" cy="547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446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Quark-gluon plasma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20694"/>
            <a:ext cx="45720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600" i="1" dirty="0" err="1"/>
              <a:t>Trajectum</a:t>
            </a:r>
            <a:r>
              <a:rPr lang="en-US" sz="1600" dirty="0"/>
              <a:t> (Trento + hydro + freeze-out)</a:t>
            </a:r>
          </a:p>
          <a:p>
            <a:pPr marL="749808" lvl="1" indent="-457200"/>
            <a:r>
              <a:rPr lang="en-US" sz="1600" dirty="0" err="1"/>
              <a:t>Parallelised</a:t>
            </a:r>
            <a:r>
              <a:rPr lang="en-US" sz="1600" dirty="0"/>
              <a:t>: can </a:t>
            </a:r>
            <a:r>
              <a:rPr lang="en-US" sz="1600" dirty="0" err="1"/>
              <a:t>analyse</a:t>
            </a:r>
            <a:r>
              <a:rPr lang="en-US" sz="1600" dirty="0"/>
              <a:t> unlimited </a:t>
            </a:r>
            <a:br>
              <a:rPr lang="en-US" sz="1600" dirty="0"/>
            </a:br>
            <a:r>
              <a:rPr lang="en-US" sz="1600" dirty="0"/>
              <a:t>number of events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Two important features</a:t>
            </a:r>
          </a:p>
          <a:p>
            <a:pPr marL="749808" lvl="1" indent="-457200"/>
            <a:r>
              <a:rPr lang="en-US" sz="1600" dirty="0"/>
              <a:t>Initial geometry determines momentum anisotropy: </a:t>
            </a:r>
            <a:r>
              <a:rPr lang="en-US" sz="1600" i="1" dirty="0">
                <a:solidFill>
                  <a:srgbClr val="C00000"/>
                </a:solidFill>
              </a:rPr>
              <a:t>elliptic flow</a:t>
            </a:r>
          </a:p>
          <a:p>
            <a:pPr marL="749808" lvl="1" indent="-457200"/>
            <a:r>
              <a:rPr lang="en-US" sz="1600" dirty="0">
                <a:solidFill>
                  <a:srgbClr val="C00000"/>
                </a:solidFill>
              </a:rPr>
              <a:t>Smaller</a:t>
            </a:r>
            <a:r>
              <a:rPr lang="en-US" sz="1600" dirty="0"/>
              <a:t> droplets expand faster: </a:t>
            </a:r>
            <a:br>
              <a:rPr lang="en-US" sz="1600" dirty="0"/>
            </a:br>
            <a:r>
              <a:rPr lang="en-US" sz="1600" dirty="0">
                <a:solidFill>
                  <a:srgbClr val="C00000"/>
                </a:solidFill>
              </a:rPr>
              <a:t>higher mean </a:t>
            </a:r>
            <a:r>
              <a:rPr lang="en-US" sz="1600" dirty="0" err="1">
                <a:solidFill>
                  <a:srgbClr val="C00000"/>
                </a:solidFill>
              </a:rPr>
              <a:t>p</a:t>
            </a:r>
            <a:r>
              <a:rPr lang="en-US" sz="1600" baseline="-25000" dirty="0" err="1">
                <a:solidFill>
                  <a:srgbClr val="C00000"/>
                </a:solidFill>
              </a:rPr>
              <a:t>T</a:t>
            </a:r>
            <a:endParaRPr lang="en-US" sz="1600" baseline="-25000" dirty="0">
              <a:solidFill>
                <a:srgbClr val="C00000"/>
              </a:solidFill>
            </a:endParaRPr>
          </a:p>
          <a:p>
            <a:pPr marL="749808" lvl="1" indent="-457200"/>
            <a:endParaRPr lang="en-US" sz="16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3</a:t>
            </a:fld>
            <a:r>
              <a:rPr lang="nl-NL" dirty="0"/>
              <a:t>/26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139BF8-3902-49B7-9290-2965F6ACA2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0634" y="-6207"/>
            <a:ext cx="1639956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F7A671-79FC-4595-8E51-B9371E9CA637}"/>
              </a:ext>
            </a:extLst>
          </p:cNvPr>
          <p:cNvSpPr txBox="1"/>
          <p:nvPr/>
        </p:nvSpPr>
        <p:spPr>
          <a:xfrm>
            <a:off x="-55667" y="6446999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92D050"/>
                </a:solidFill>
                <a:latin typeface="Tw Cen MT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http://sites.google.com/view/govertnijs/trajectum</a:t>
            </a:r>
            <a:endParaRPr lang="en-US" sz="1100" dirty="0">
              <a:solidFill>
                <a:srgbClr val="92D050"/>
              </a:solidFill>
              <a:latin typeface="Tw Cen MT" pitchFamily="34" charset="0"/>
            </a:endParaRPr>
          </a:p>
          <a:p>
            <a:r>
              <a:rPr lang="en-US" sz="1100" dirty="0">
                <a:solidFill>
                  <a:srgbClr val="92D050"/>
                </a:solidFill>
                <a:latin typeface="Tw Cen MT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http://wilkevanderschee.nl/trajectum</a:t>
            </a:r>
            <a:endParaRPr lang="en-US" sz="1100" dirty="0">
              <a:solidFill>
                <a:srgbClr val="92D050"/>
              </a:solidFill>
              <a:latin typeface="Tw Cen MT" pitchFamily="34" charset="0"/>
            </a:endParaRPr>
          </a:p>
        </p:txBody>
      </p:sp>
      <p:pic>
        <p:nvPicPr>
          <p:cNvPr id="4" name="moviehrv">
            <a:hlinkClick r:id="" action="ppaction://media"/>
            <a:extLst>
              <a:ext uri="{FF2B5EF4-FFF2-40B4-BE49-F238E27FC236}">
                <a16:creationId xmlns:a16="http://schemas.microsoft.com/office/drawing/2014/main" id="{7790F7D9-C730-45FD-DBD8-41EA0F0623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512135" y="1932880"/>
            <a:ext cx="4868993" cy="4195063"/>
          </a:xfrm>
          <a:prstGeom prst="rect">
            <a:avLst/>
          </a:prstGeom>
        </p:spPr>
      </p:pic>
      <p:pic>
        <p:nvPicPr>
          <p:cNvPr id="6" name="moviehrv">
            <a:hlinkClick r:id="" action="ppaction://media"/>
            <a:extLst>
              <a:ext uri="{FF2B5EF4-FFF2-40B4-BE49-F238E27FC236}">
                <a16:creationId xmlns:a16="http://schemas.microsoft.com/office/drawing/2014/main" id="{FF956BDB-FA9D-40C3-95F8-000DD98CA77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631916" y="84145"/>
            <a:ext cx="1877341" cy="161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6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2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5CC50-6FBC-B392-F80B-7B57B75A6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547A-EFFA-00BD-FA01-BC3BCBA8E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231167"/>
            <a:ext cx="6096000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Elliptic deformation (</a:t>
            </a:r>
            <a:r>
              <a:rPr lang="en-US" sz="1800" dirty="0">
                <a:latin typeface="Symbol" panose="05050102010706020507" pitchFamily="18" charset="2"/>
              </a:rPr>
              <a:t>b</a:t>
            </a:r>
            <a:r>
              <a:rPr lang="en-US" sz="1800" baseline="-25000" dirty="0"/>
              <a:t>2</a:t>
            </a:r>
            <a:r>
              <a:rPr lang="en-US" sz="1800" dirty="0"/>
              <a:t>):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Prolate or oblate: still has symmetry axis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Triaxial: all axes are independent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sz="1800" baseline="-25000" dirty="0">
                <a:sym typeface="Wingdings" panose="05000000000000000000" pitchFamily="2" charset="2"/>
              </a:rPr>
              <a:t>2</a:t>
            </a:r>
            <a:r>
              <a:rPr lang="en-US" sz="1800" dirty="0">
                <a:sym typeface="Wingdings" panose="05000000000000000000" pitchFamily="2" charset="2"/>
              </a:rPr>
              <a:t> observable sensitive</a:t>
            </a:r>
          </a:p>
          <a:p>
            <a:pPr marL="749808" lvl="1" indent="-457200">
              <a:buFont typeface="+mj-lt"/>
              <a:buAutoNum type="arabicPeriod"/>
            </a:pPr>
            <a:endParaRPr lang="en-US" sz="1600" dirty="0">
              <a:sym typeface="Wingdings" panose="05000000000000000000" pitchFamily="2" charset="2"/>
            </a:endParaRPr>
          </a:p>
          <a:p>
            <a:pPr marL="749808" lvl="1" indent="-457200"/>
            <a:r>
              <a:rPr lang="en-US" sz="1600" dirty="0">
                <a:sym typeface="Wingdings" panose="05000000000000000000" pitchFamily="2" charset="2"/>
              </a:rPr>
              <a:t>Measures correlation between </a:t>
            </a:r>
            <a:br>
              <a:rPr lang="en-US" sz="1600" dirty="0">
                <a:sym typeface="Wingdings" panose="05000000000000000000" pitchFamily="2" charset="2"/>
              </a:rPr>
            </a:br>
            <a:r>
              <a:rPr lang="en-US" sz="1600" dirty="0">
                <a:sym typeface="Wingdings" panose="05000000000000000000" pitchFamily="2" charset="2"/>
              </a:rPr>
              <a:t>elliptic flow and mean </a:t>
            </a:r>
            <a:r>
              <a:rPr lang="en-US" sz="1600" dirty="0" err="1">
                <a:sym typeface="Wingdings" panose="05000000000000000000" pitchFamily="2" charset="2"/>
              </a:rPr>
              <a:t>p</a:t>
            </a:r>
            <a:r>
              <a:rPr lang="en-US" sz="1600" baseline="-25000" dirty="0" err="1">
                <a:sym typeface="Wingdings" panose="05000000000000000000" pitchFamily="2" charset="2"/>
              </a:rPr>
              <a:t>T</a:t>
            </a:r>
            <a:br>
              <a:rPr lang="en-US" sz="1600" dirty="0">
                <a:sym typeface="Wingdings" panose="05000000000000000000" pitchFamily="2" charset="2"/>
              </a:rPr>
            </a:br>
            <a:endParaRPr lang="en-US" sz="16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ym typeface="Wingdings" panose="05000000000000000000" pitchFamily="2" charset="2"/>
              </a:rPr>
              <a:t>What’s happening?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8C3B1F1-F890-E16A-2B7B-9CBFCFF7E84C}"/>
              </a:ext>
            </a:extLst>
          </p:cNvPr>
          <p:cNvSpPr txBox="1">
            <a:spLocks/>
          </p:cNvSpPr>
          <p:nvPr/>
        </p:nvSpPr>
        <p:spPr>
          <a:xfrm>
            <a:off x="1093905" y="608704"/>
            <a:ext cx="10442448" cy="9687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C00000"/>
                </a:solidFill>
              </a:rPr>
              <a:t>Xenon-129: a triaxial nucleus and </a:t>
            </a:r>
            <a:r>
              <a:rPr lang="en-US" sz="2800" b="1" dirty="0">
                <a:solidFill>
                  <a:srgbClr val="C00000"/>
                </a:solidFill>
                <a:latin typeface="Symbol" panose="05050102010706020507" pitchFamily="18" charset="2"/>
              </a:rPr>
              <a:t>r</a:t>
            </a:r>
            <a:r>
              <a:rPr lang="en-US" sz="2800" b="1" baseline="-25000" dirty="0">
                <a:solidFill>
                  <a:srgbClr val="C00000"/>
                </a:solidFill>
              </a:rPr>
              <a:t>2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(elliptic flow-mean </a:t>
            </a:r>
            <a:r>
              <a:rPr lang="en-US" sz="2800" dirty="0" err="1">
                <a:solidFill>
                  <a:schemeClr val="tx1"/>
                </a:solidFill>
              </a:rPr>
              <a:t>p</a:t>
            </a:r>
            <a:r>
              <a:rPr lang="en-US" sz="2800" baseline="-25000" dirty="0" err="1">
                <a:solidFill>
                  <a:schemeClr val="tx1"/>
                </a:solidFill>
              </a:rPr>
              <a:t>T</a:t>
            </a:r>
            <a:r>
              <a:rPr lang="en-US" sz="2800" dirty="0">
                <a:solidFill>
                  <a:schemeClr val="tx1"/>
                </a:solidFill>
              </a:rPr>
              <a:t> correlation)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4F8EA7-1063-1115-70F5-24BA33D7A6B8}"/>
              </a:ext>
            </a:extLst>
          </p:cNvPr>
          <p:cNvSpPr txBox="1"/>
          <p:nvPr/>
        </p:nvSpPr>
        <p:spPr>
          <a:xfrm>
            <a:off x="6350" y="6427113"/>
            <a:ext cx="1196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0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Benjamin Bally, Michael Bender, Giuliano Giacalone and Vittorio Soma, Evidence of the triaxial structure of </a:t>
            </a:r>
            <a:r>
              <a:rPr lang="en-GB" sz="1100" baseline="30000" dirty="0">
                <a:solidFill>
                  <a:schemeClr val="bg1"/>
                </a:solidFill>
                <a:latin typeface="Tw Cen MT" pitchFamily="34" charset="0"/>
              </a:rPr>
              <a:t>129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Xe at the Large Hadron Collider (2021)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F73147-83AC-B600-A3E0-AB0CD64C6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5074" y="1786690"/>
            <a:ext cx="2826925" cy="41717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5481CE-55F5-2C92-2771-6A10CA3902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921" y="2235177"/>
            <a:ext cx="2799314" cy="3443807"/>
          </a:xfrm>
          <a:prstGeom prst="rect">
            <a:avLst/>
          </a:prstGeom>
        </p:spPr>
      </p:pic>
      <p:pic>
        <p:nvPicPr>
          <p:cNvPr id="1026" name="Picture 2" descr="Kiwi (fruit)">
            <a:extLst>
              <a:ext uri="{FF2B5EF4-FFF2-40B4-BE49-F238E27FC236}">
                <a16:creationId xmlns:a16="http://schemas.microsoft.com/office/drawing/2014/main" id="{78696165-1183-F66A-1238-D042B4DBC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" y="-347608"/>
            <a:ext cx="2132947" cy="145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345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208AE-8CAC-8155-378D-5686C906D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3D0F8-E968-A892-56D5-8E2D3F774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231167"/>
            <a:ext cx="6096000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Smart trick: </a:t>
            </a:r>
            <a:r>
              <a:rPr lang="en-US" sz="1800" b="1" dirty="0"/>
              <a:t>two selections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Central and large (full overlap, low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	Prolate: large v</a:t>
            </a:r>
            <a:r>
              <a:rPr lang="en-US" sz="1800" baseline="-25000" dirty="0"/>
              <a:t>2</a:t>
            </a:r>
            <a:r>
              <a:rPr lang="en-US" sz="1800" dirty="0"/>
              <a:t> (negative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	Oblate: small v</a:t>
            </a:r>
            <a:r>
              <a:rPr lang="en-US" sz="1800" baseline="-25000" dirty="0"/>
              <a:t>2</a:t>
            </a:r>
            <a:r>
              <a:rPr lang="en-US" sz="1800" dirty="0"/>
              <a:t> (positive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Conclusion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 determines </a:t>
            </a:r>
            <a:r>
              <a:rPr lang="en-US" sz="1800" dirty="0">
                <a:latin typeface="Symbol" panose="05050102010706020507" pitchFamily="18" charset="2"/>
              </a:rPr>
              <a:t>g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Alternatively: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sz="1800" dirty="0"/>
              <a:t>Central and spherical (full overlap, low v</a:t>
            </a:r>
            <a:r>
              <a:rPr lang="en-US" sz="1800" baseline="-25000" dirty="0"/>
              <a:t>2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	Prolate: small area, high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 (negative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	Oblate: large area , low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 (positive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Conclusion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 determines </a:t>
            </a:r>
            <a:r>
              <a:rPr lang="en-US" sz="1800" dirty="0">
                <a:latin typeface="Symbol" panose="05050102010706020507" pitchFamily="18" charset="2"/>
              </a:rPr>
              <a:t>g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C00000"/>
                </a:solidFill>
              </a:rPr>
              <a:t>Note: just v</a:t>
            </a:r>
            <a:r>
              <a:rPr lang="en-US" sz="1800" baseline="-25000" dirty="0">
                <a:solidFill>
                  <a:srgbClr val="C00000"/>
                </a:solidFill>
              </a:rPr>
              <a:t>2</a:t>
            </a:r>
            <a:r>
              <a:rPr lang="en-US" sz="1800" dirty="0">
                <a:solidFill>
                  <a:srgbClr val="C00000"/>
                </a:solidFill>
              </a:rPr>
              <a:t> doesn’t work, </a:t>
            </a:r>
            <a:r>
              <a:rPr lang="en-US" sz="1800" dirty="0">
                <a:solidFill>
                  <a:srgbClr val="C00000"/>
                </a:solidFill>
                <a:latin typeface="Symbol" panose="05050102010706020507" pitchFamily="18" charset="2"/>
              </a:rPr>
              <a:t>b</a:t>
            </a:r>
            <a:r>
              <a:rPr lang="en-US" sz="1800" baseline="-25000" dirty="0">
                <a:solidFill>
                  <a:srgbClr val="C00000"/>
                </a:solidFill>
              </a:rPr>
              <a:t>2</a:t>
            </a:r>
            <a:r>
              <a:rPr lang="en-US" sz="1800" dirty="0">
                <a:solidFill>
                  <a:srgbClr val="C00000"/>
                </a:solidFill>
              </a:rPr>
              <a:t> gives v</a:t>
            </a:r>
            <a:r>
              <a:rPr lang="en-US" sz="1800" baseline="-25000" dirty="0">
                <a:solidFill>
                  <a:srgbClr val="C00000"/>
                </a:solidFill>
              </a:rPr>
              <a:t>2</a:t>
            </a:r>
            <a:r>
              <a:rPr lang="en-US" sz="1800" dirty="0">
                <a:solidFill>
                  <a:srgbClr val="C00000"/>
                </a:solidFill>
              </a:rPr>
              <a:t> in both cases (!)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8AB12C5-E197-0192-AE54-1C2938960D82}"/>
              </a:ext>
            </a:extLst>
          </p:cNvPr>
          <p:cNvSpPr txBox="1">
            <a:spLocks/>
          </p:cNvSpPr>
          <p:nvPr/>
        </p:nvSpPr>
        <p:spPr>
          <a:xfrm>
            <a:off x="1066800" y="419060"/>
            <a:ext cx="10442448" cy="9687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C00000"/>
                </a:solidFill>
              </a:rPr>
              <a:t>Xenon-129: a triaxial nucleus: what’s happening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4AAFB6-8DDE-CB7F-62A1-0226F8966412}"/>
              </a:ext>
            </a:extLst>
          </p:cNvPr>
          <p:cNvSpPr txBox="1"/>
          <p:nvPr/>
        </p:nvSpPr>
        <p:spPr>
          <a:xfrm>
            <a:off x="0" y="6604273"/>
            <a:ext cx="1196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Benjamin Bally, Michael Bender, Giuliano Giacalone and Vittorio Soma, Evidence of the triaxial structure of </a:t>
            </a:r>
            <a:r>
              <a:rPr lang="en-GB" sz="1100" baseline="30000" dirty="0">
                <a:solidFill>
                  <a:schemeClr val="bg1"/>
                </a:solidFill>
                <a:latin typeface="Tw Cen MT" pitchFamily="34" charset="0"/>
              </a:rPr>
              <a:t>129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Xe at the Large Hadron Collider (2021)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D8B28F-4700-7479-9941-74E889DBA3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5074" y="2042487"/>
            <a:ext cx="2826925" cy="36601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BBCB87-EAF5-256F-9188-7CF4757DD5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921" y="2235177"/>
            <a:ext cx="2799314" cy="34438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AD4597-684D-0F0C-0676-83474A6A5B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3200" y="-1"/>
            <a:ext cx="1828799" cy="182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968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28FF642-F4B2-4A51-A7FC-A453F9D1CE29}"/>
              </a:ext>
            </a:extLst>
          </p:cNvPr>
          <p:cNvSpPr txBox="1">
            <a:spLocks/>
          </p:cNvSpPr>
          <p:nvPr/>
        </p:nvSpPr>
        <p:spPr>
          <a:xfrm>
            <a:off x="4607284" y="3063609"/>
            <a:ext cx="2968753" cy="378637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/>
              <a:t>Shear viscosity (</a:t>
            </a:r>
            <a:r>
              <a:rPr lang="en-US" sz="1500" dirty="0">
                <a:solidFill>
                  <a:srgbClr val="FF0000"/>
                </a:solidFill>
              </a:rPr>
              <a:t>2</a:t>
            </a:r>
            <a:r>
              <a:rPr lang="en-US" sz="1500" dirty="0"/>
              <a:t>)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Bulk viscosity (</a:t>
            </a:r>
            <a:r>
              <a:rPr lang="en-US" sz="1500" dirty="0">
                <a:solidFill>
                  <a:srgbClr val="FF0000"/>
                </a:solidFill>
              </a:rPr>
              <a:t>1</a:t>
            </a:r>
            <a:r>
              <a:rPr lang="en-US" sz="1500" dirty="0"/>
              <a:t>)</a:t>
            </a:r>
            <a:br>
              <a:rPr lang="en-US" sz="1500" dirty="0"/>
            </a:br>
            <a:endParaRPr lang="en-US" sz="8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Second order transports: </a:t>
            </a:r>
            <a:r>
              <a:rPr lang="en-US" sz="1500" dirty="0">
                <a:solidFill>
                  <a:srgbClr val="FF0000"/>
                </a:solidFill>
              </a:rPr>
              <a:t>1</a:t>
            </a:r>
          </a:p>
          <a:p>
            <a:pPr marL="0" indent="0">
              <a:buNone/>
            </a:pP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4905" y="-355153"/>
            <a:ext cx="8458200" cy="1295082"/>
          </a:xfrm>
        </p:spPr>
        <p:txBody>
          <a:bodyPr>
            <a:normAutofit/>
          </a:bodyPr>
          <a:lstStyle/>
          <a:p>
            <a:r>
              <a:rPr lang="en-US" sz="3600" dirty="0"/>
              <a:t>Standard model of heavy ion collisions</a:t>
            </a:r>
            <a:endParaRPr lang="nl-NL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358" y="2551164"/>
            <a:ext cx="2968753" cy="35131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500" dirty="0" err="1"/>
              <a:t>Subnucleonic</a:t>
            </a:r>
            <a:r>
              <a:rPr lang="en-US" sz="1500" dirty="0"/>
              <a:t> structure? (</a:t>
            </a:r>
            <a:r>
              <a:rPr lang="en-US" sz="1500" dirty="0">
                <a:solidFill>
                  <a:srgbClr val="FF0000"/>
                </a:solidFill>
              </a:rPr>
              <a:t>6</a:t>
            </a:r>
            <a:r>
              <a:rPr lang="en-US" sz="1500" dirty="0"/>
              <a:t>)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br>
              <a:rPr lang="en-US" sz="1500" dirty="0"/>
            </a:br>
            <a:r>
              <a:rPr lang="en-US" sz="1500" dirty="0"/>
              <a:t>with </a:t>
            </a:r>
            <a:r>
              <a:rPr lang="en-US" sz="1500" dirty="0" err="1">
                <a:solidFill>
                  <a:schemeClr val="accent2"/>
                </a:solidFill>
              </a:rPr>
              <a:t>hydrodynamised</a:t>
            </a:r>
            <a:r>
              <a:rPr lang="en-US" sz="1500" dirty="0">
                <a:solidFill>
                  <a:schemeClr val="accent2"/>
                </a:solidFill>
              </a:rPr>
              <a:t> initial stage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1500" dirty="0"/>
              <a:t>Fluctuations? (</a:t>
            </a:r>
            <a:r>
              <a:rPr lang="en-US" sz="1500" dirty="0">
                <a:solidFill>
                  <a:srgbClr val="FF0000"/>
                </a:solidFill>
              </a:rPr>
              <a:t>1</a:t>
            </a:r>
            <a:r>
              <a:rPr lang="en-US" sz="1500" dirty="0"/>
              <a:t>)</a:t>
            </a:r>
          </a:p>
          <a:p>
            <a:pPr marL="0" indent="0">
              <a:buNone/>
            </a:pPr>
            <a:r>
              <a:rPr lang="en-US" sz="1500" dirty="0"/>
              <a:t>Shape (</a:t>
            </a:r>
            <a:r>
              <a:rPr lang="en-US" sz="1500" dirty="0">
                <a:solidFill>
                  <a:srgbClr val="FF0000"/>
                </a:solidFill>
              </a:rPr>
              <a:t>3 Pb, 5 Xe</a:t>
            </a:r>
            <a:r>
              <a:rPr lang="en-US" sz="1500" dirty="0"/>
              <a:t>)</a:t>
            </a:r>
            <a:br>
              <a:rPr lang="en-US" sz="1500" dirty="0"/>
            </a:br>
            <a:endParaRPr lang="en-US" sz="15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388A42-A926-4D84-9E29-E173E5AF64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979" y="967902"/>
            <a:ext cx="3070407" cy="66506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679740D-F286-48D0-9649-39F417BBE9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909"/>
          <a:stretch/>
        </p:blipFill>
        <p:spPr>
          <a:xfrm>
            <a:off x="9896802" y="3495354"/>
            <a:ext cx="946172" cy="10304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2D9092-36C1-48AB-B8E6-28BD55C5D5C0}"/>
              </a:ext>
            </a:extLst>
          </p:cNvPr>
          <p:cNvSpPr txBox="1"/>
          <p:nvPr/>
        </p:nvSpPr>
        <p:spPr>
          <a:xfrm>
            <a:off x="840188" y="1976508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Initial stage (</a:t>
            </a:r>
            <a:r>
              <a:rPr lang="en-US" sz="2200" dirty="0">
                <a:solidFill>
                  <a:srgbClr val="FF0000"/>
                </a:solidFill>
              </a:rPr>
              <a:t>15</a:t>
            </a:r>
            <a:r>
              <a:rPr lang="en-US" sz="22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C2F2B-DD5A-455A-9422-28625642C72D}"/>
              </a:ext>
            </a:extLst>
          </p:cNvPr>
          <p:cNvSpPr txBox="1"/>
          <p:nvPr/>
        </p:nvSpPr>
        <p:spPr>
          <a:xfrm>
            <a:off x="4423877" y="1961818"/>
            <a:ext cx="34117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Viscous hydrodynamics (</a:t>
            </a:r>
            <a:r>
              <a:rPr lang="en-US" sz="2100" dirty="0">
                <a:solidFill>
                  <a:srgbClr val="FF0000"/>
                </a:solidFill>
              </a:rPr>
              <a:t>4</a:t>
            </a:r>
            <a:r>
              <a:rPr lang="en-US" sz="2100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DE3E1D-3800-4AD9-BFF6-C3DF58C471E9}"/>
              </a:ext>
            </a:extLst>
          </p:cNvPr>
          <p:cNvSpPr txBox="1"/>
          <p:nvPr/>
        </p:nvSpPr>
        <p:spPr>
          <a:xfrm>
            <a:off x="8883345" y="2012460"/>
            <a:ext cx="266771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Cascade of hadrons</a:t>
            </a:r>
          </a:p>
          <a:p>
            <a:endParaRPr lang="en-US" sz="2100" dirty="0"/>
          </a:p>
          <a:p>
            <a:r>
              <a:rPr lang="en-US" sz="1500" dirty="0"/>
              <a:t>SMASH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0A05FA-4746-4D8F-A4C5-51B53AD69A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052" y="2927122"/>
            <a:ext cx="2895600" cy="145821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A1F1436-D5C4-4275-B827-DDE96F1FB041}"/>
              </a:ext>
            </a:extLst>
          </p:cNvPr>
          <p:cNvCxnSpPr>
            <a:cxnSpLocks/>
          </p:cNvCxnSpPr>
          <p:nvPr/>
        </p:nvCxnSpPr>
        <p:spPr>
          <a:xfrm>
            <a:off x="4240933" y="1991970"/>
            <a:ext cx="8070" cy="4224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5EDD8EB-3257-4C18-957D-A7506B7E8E35}"/>
              </a:ext>
            </a:extLst>
          </p:cNvPr>
          <p:cNvCxnSpPr>
            <a:cxnSpLocks/>
          </p:cNvCxnSpPr>
          <p:nvPr/>
        </p:nvCxnSpPr>
        <p:spPr>
          <a:xfrm>
            <a:off x="8622332" y="1991970"/>
            <a:ext cx="0" cy="42297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E4A19FB-EFE1-4616-90AB-DCCDBDB74664}"/>
              </a:ext>
            </a:extLst>
          </p:cNvPr>
          <p:cNvSpPr txBox="1">
            <a:spLocks/>
          </p:cNvSpPr>
          <p:nvPr/>
        </p:nvSpPr>
        <p:spPr>
          <a:xfrm>
            <a:off x="8708471" y="2632649"/>
            <a:ext cx="3212069" cy="378637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5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24442B-97D1-4388-A0B2-7A6ECB32AD29}"/>
              </a:ext>
            </a:extLst>
          </p:cNvPr>
          <p:cNvSpPr txBox="1"/>
          <p:nvPr/>
        </p:nvSpPr>
        <p:spPr>
          <a:xfrm>
            <a:off x="-55667" y="6446999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Jonah Bernhard, Scott Moreland and Steffen Bass, Bayesian estimation of the specific shear and bulk viscosity of quark–gluon plasma (2019)</a:t>
            </a:r>
          </a:p>
          <a:p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Govert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Nijs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US" sz="1100" dirty="0">
                <a:solidFill>
                  <a:srgbClr val="C00000"/>
                </a:solidFill>
                <a:latin typeface="Tw Cen MT" pitchFamily="34" charset="0"/>
              </a:rPr>
              <a:t>WS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Umut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Gursoy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and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Raimond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Snellings, A Bayesian analysis of Heavy Ion Collisions with </a:t>
            </a:r>
            <a:r>
              <a:rPr lang="en-US" sz="11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Tw Cen MT" pitchFamily="34" charset="0"/>
              </a:rPr>
              <a:t>Trajectum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(2020)</a:t>
            </a:r>
          </a:p>
        </p:txBody>
      </p:sp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39331DB6-825F-47E9-81DD-BAC23608C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6</a:t>
            </a:fld>
            <a:r>
              <a:rPr lang="nl-NL" dirty="0"/>
              <a:t>/26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356E49-FD53-4A5C-952C-9DD790388497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650465-9A22-40E2-8616-E4591295AFFF}"/>
              </a:ext>
            </a:extLst>
          </p:cNvPr>
          <p:cNvSpPr txBox="1"/>
          <p:nvPr/>
        </p:nvSpPr>
        <p:spPr>
          <a:xfrm>
            <a:off x="9567041" y="1299508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(</a:t>
            </a:r>
            <a:r>
              <a:rPr lang="en-US" sz="2200" dirty="0">
                <a:solidFill>
                  <a:srgbClr val="FF0000"/>
                </a:solidFill>
              </a:rPr>
              <a:t># parameters</a:t>
            </a:r>
            <a:r>
              <a:rPr lang="en-US" sz="2200" dirty="0"/>
              <a:t>)</a:t>
            </a:r>
          </a:p>
        </p:txBody>
      </p:sp>
      <p:pic>
        <p:nvPicPr>
          <p:cNvPr id="9" name="Picture 8" descr="Graphical user interface, chart, line chart, histogram&#10;&#10;Description automatically generated">
            <a:extLst>
              <a:ext uri="{FF2B5EF4-FFF2-40B4-BE49-F238E27FC236}">
                <a16:creationId xmlns:a16="http://schemas.microsoft.com/office/drawing/2014/main" id="{74024F85-1937-F8E5-75F1-689D6CC4EE1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17"/>
          <a:stretch/>
        </p:blipFill>
        <p:spPr>
          <a:xfrm>
            <a:off x="6550200" y="2460763"/>
            <a:ext cx="2026670" cy="1344753"/>
          </a:xfrm>
          <a:prstGeom prst="rect">
            <a:avLst/>
          </a:prstGeom>
        </p:spPr>
      </p:pic>
      <p:pic>
        <p:nvPicPr>
          <p:cNvPr id="13" name="Picture 12" descr="Graphical user interface, chart, line chart, histogram&#10;&#10;Description automatically generated">
            <a:extLst>
              <a:ext uri="{FF2B5EF4-FFF2-40B4-BE49-F238E27FC236}">
                <a16:creationId xmlns:a16="http://schemas.microsoft.com/office/drawing/2014/main" id="{2C1D735E-54A2-7FE5-08FC-DF083CD88BB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8"/>
          <a:stretch/>
        </p:blipFill>
        <p:spPr>
          <a:xfrm>
            <a:off x="6454405" y="3802571"/>
            <a:ext cx="2081789" cy="13507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826556-FA05-260B-34F9-942D5C058735}"/>
              </a:ext>
            </a:extLst>
          </p:cNvPr>
          <p:cNvSpPr/>
          <p:nvPr/>
        </p:nvSpPr>
        <p:spPr>
          <a:xfrm>
            <a:off x="958284" y="5529943"/>
            <a:ext cx="1556315" cy="30438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64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D5909D-9B63-B91E-9B47-6197C3BFE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1EEDF-DEA5-5BC2-D76B-4445F0765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0627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Lead and Xenon collisions and the </a:t>
            </a:r>
            <a:r>
              <a:rPr lang="en-US" sz="2800" dirty="0">
                <a:solidFill>
                  <a:srgbClr val="C00000"/>
                </a:solidFill>
                <a:latin typeface="Symbol" panose="05050102010706020507" pitchFamily="18" charset="2"/>
              </a:rPr>
              <a:t>r</a:t>
            </a:r>
            <a:r>
              <a:rPr lang="en-US" sz="2800" baseline="-25000" dirty="0">
                <a:solidFill>
                  <a:srgbClr val="C00000"/>
                </a:solidFill>
              </a:rPr>
              <a:t>2</a:t>
            </a:r>
            <a:r>
              <a:rPr lang="en-US" sz="2800" dirty="0">
                <a:solidFill>
                  <a:srgbClr val="C00000"/>
                </a:solidFill>
              </a:rPr>
              <a:t> observable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6FB04-11CB-D4B0-BF5D-C8E7B1F21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945" y="2084755"/>
            <a:ext cx="6248400" cy="4781128"/>
          </a:xfrm>
        </p:spPr>
        <p:txBody>
          <a:bodyPr>
            <a:norm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en-US" sz="1800" dirty="0"/>
              <a:t>Run model at 750 semi-random points in parameter space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Relatively nice spread of model around ATLAS data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Relatively good statistics (oversampling </a:t>
            </a:r>
            <a:r>
              <a:rPr lang="en-US" dirty="0" err="1"/>
              <a:t>ultracentral</a:t>
            </a:r>
            <a:r>
              <a:rPr lang="en-US" dirty="0"/>
              <a:t>)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Xenon a bit wider if looking carefully (0-1%)</a:t>
            </a:r>
          </a:p>
        </p:txBody>
      </p:sp>
      <p:pic>
        <p:nvPicPr>
          <p:cNvPr id="10" name="Picture 9" descr="A close-up of a graph&#10;&#10;AI-generated content may be incorrect.">
            <a:extLst>
              <a:ext uri="{FF2B5EF4-FFF2-40B4-BE49-F238E27FC236}">
                <a16:creationId xmlns:a16="http://schemas.microsoft.com/office/drawing/2014/main" id="{08A65CEF-B24C-6B13-41D2-6CDAE61F94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623" y="304800"/>
            <a:ext cx="3296025" cy="59436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F7BF23B-F390-78AA-2819-DFCA1BD45FFD}"/>
              </a:ext>
            </a:extLst>
          </p:cNvPr>
          <p:cNvCxnSpPr>
            <a:cxnSpLocks/>
          </p:cNvCxnSpPr>
          <p:nvPr/>
        </p:nvCxnSpPr>
        <p:spPr>
          <a:xfrm>
            <a:off x="6096000" y="3581400"/>
            <a:ext cx="2819400" cy="1981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D70B1E3-3E26-3C16-543B-CB2F6B65AC1B}"/>
              </a:ext>
            </a:extLst>
          </p:cNvPr>
          <p:cNvSpPr txBox="1"/>
          <p:nvPr/>
        </p:nvSpPr>
        <p:spPr>
          <a:xfrm>
            <a:off x="1107" y="5943600"/>
            <a:ext cx="3580294" cy="3693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See talk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en-GB" dirty="0"/>
              <a:t>Emil Nielsen, Mon 16:50</a:t>
            </a:r>
          </a:p>
        </p:txBody>
      </p:sp>
    </p:spTree>
    <p:extLst>
      <p:ext uri="{BB962C8B-B14F-4D97-AF65-F5344CB8AC3E}">
        <p14:creationId xmlns:p14="http://schemas.microsoft.com/office/powerpoint/2010/main" val="3936875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D9F80A-B869-2451-E925-E0688A17A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B8538-F1D0-06D0-B4FE-C2816E5D3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0627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Xenon/Lead ratio, all observables, all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2C211-5BB3-98F6-C2EF-574041548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8570" y="1752600"/>
            <a:ext cx="6248400" cy="4781128"/>
          </a:xfrm>
        </p:spPr>
        <p:txBody>
          <a:bodyPr>
            <a:norm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en-US" sz="1800" dirty="0"/>
              <a:t>Ratio: mostly sensitive to nuclear structure parameters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Central </a:t>
            </a:r>
            <a:r>
              <a:rPr lang="en-US" dirty="0">
                <a:latin typeface="Symbol" panose="05050102010706020507" pitchFamily="18" charset="2"/>
              </a:rPr>
              <a:t>r</a:t>
            </a:r>
            <a:r>
              <a:rPr lang="en-US" baseline="-25000" dirty="0"/>
              <a:t>2</a:t>
            </a:r>
            <a:r>
              <a:rPr lang="en-US" dirty="0"/>
              <a:t> observable uniquely sensitive to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parameter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dirty="0"/>
              <a:t>Xenon a bit wider if looking carefully (0-1%)</a:t>
            </a:r>
          </a:p>
        </p:txBody>
      </p:sp>
      <p:pic>
        <p:nvPicPr>
          <p:cNvPr id="5" name="Picture 4" descr="A colorful squares with black lines&#10;&#10;AI-generated content may be incorrect.">
            <a:extLst>
              <a:ext uri="{FF2B5EF4-FFF2-40B4-BE49-F238E27FC236}">
                <a16:creationId xmlns:a16="http://schemas.microsoft.com/office/drawing/2014/main" id="{EB8A2BFD-66A0-1FB5-B6C5-3587E2FD15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90800"/>
            <a:ext cx="10970178" cy="35960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B772935-92EB-3134-93D7-F0EFDF51B1A9}"/>
              </a:ext>
            </a:extLst>
          </p:cNvPr>
          <p:cNvSpPr/>
          <p:nvPr/>
        </p:nvSpPr>
        <p:spPr>
          <a:xfrm>
            <a:off x="3048000" y="5867400"/>
            <a:ext cx="762000" cy="22860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7852317-531A-8681-508A-D2E19F30FD57}"/>
              </a:ext>
            </a:extLst>
          </p:cNvPr>
          <p:cNvCxnSpPr>
            <a:endCxn id="6" idx="0"/>
          </p:cNvCxnSpPr>
          <p:nvPr/>
        </p:nvCxnSpPr>
        <p:spPr>
          <a:xfrm flipH="1">
            <a:off x="3429000" y="2520255"/>
            <a:ext cx="76200" cy="33471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105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542C5-C1C4-5FF6-4E03-C1D4C7B20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A3639-5D36-9CB0-2842-052520B01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3529820"/>
            <a:ext cx="10442448" cy="43088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All observables fitted</a:t>
            </a:r>
            <a:br>
              <a:rPr lang="en-US" sz="2800" dirty="0">
                <a:solidFill>
                  <a:srgbClr val="C00000"/>
                </a:solidFill>
              </a:rPr>
            </a:br>
            <a:br>
              <a:rPr lang="en-US" sz="2800" dirty="0">
                <a:solidFill>
                  <a:srgbClr val="C00000"/>
                </a:solidFill>
              </a:rPr>
            </a:br>
            <a:br>
              <a:rPr lang="en-US" sz="2800" dirty="0">
                <a:solidFill>
                  <a:srgbClr val="C00000"/>
                </a:solidFill>
              </a:rPr>
            </a:br>
            <a:br>
              <a:rPr lang="en-US" sz="2800" dirty="0">
                <a:solidFill>
                  <a:srgbClr val="C00000"/>
                </a:solidFill>
              </a:rPr>
            </a:br>
            <a:br>
              <a:rPr lang="en-US" sz="2800" dirty="0">
                <a:solidFill>
                  <a:srgbClr val="C00000"/>
                </a:solidFill>
              </a:rPr>
            </a:br>
            <a:br>
              <a:rPr lang="en-US" sz="2800" dirty="0">
                <a:solidFill>
                  <a:srgbClr val="C00000"/>
                </a:solidFill>
              </a:rPr>
            </a:br>
            <a:r>
              <a:rPr lang="en-US" sz="2800" dirty="0">
                <a:solidFill>
                  <a:srgbClr val="C00000"/>
                </a:solidFill>
              </a:rPr>
              <a:t>Exception: SC(2,n):</a:t>
            </a:r>
            <a:br>
              <a:rPr lang="en-US" sz="2800" dirty="0">
                <a:solidFill>
                  <a:srgbClr val="C00000"/>
                </a:solidFill>
              </a:rPr>
            </a:b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715B0F-E3FD-4504-5A30-CA046760FD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18651" y="533400"/>
            <a:ext cx="8624336" cy="5486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50287A-0403-B567-D36B-5963CAA5D8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00" y="3962400"/>
            <a:ext cx="2175504" cy="198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59785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11388</TotalTime>
  <Words>1146</Words>
  <Application>Microsoft Office PowerPoint</Application>
  <PresentationFormat>Widescreen</PresentationFormat>
  <Paragraphs>177</Paragraphs>
  <Slides>23</Slides>
  <Notes>22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Calibri</vt:lpstr>
      <vt:lpstr>Calibri Light</vt:lpstr>
      <vt:lpstr>Symbol</vt:lpstr>
      <vt:lpstr>Tw Cen MT</vt:lpstr>
      <vt:lpstr>Wingdings</vt:lpstr>
      <vt:lpstr>Retrospect</vt:lpstr>
      <vt:lpstr>A global analysis of the shapes of  Xe-129 and Pb-208 at the LHC</vt:lpstr>
      <vt:lpstr>PowerPoint Presentation</vt:lpstr>
      <vt:lpstr>Quark-gluon plasma</vt:lpstr>
      <vt:lpstr>PowerPoint Presentation</vt:lpstr>
      <vt:lpstr>PowerPoint Presentation</vt:lpstr>
      <vt:lpstr>Standard model of heavy ion collisions</vt:lpstr>
      <vt:lpstr>Lead and Xenon collisions and the r2 observable</vt:lpstr>
      <vt:lpstr>Xenon/Lead ratio, all observables, all parameters</vt:lpstr>
      <vt:lpstr>All observables fitted      Exception: SC(2,n): </vt:lpstr>
      <vt:lpstr>Highlighted observables</vt:lpstr>
      <vt:lpstr>Intermezzo: Centrality selection: details matter?</vt:lpstr>
      <vt:lpstr>Centrality selection: details matter?</vt:lpstr>
      <vt:lpstr>More details (ask me later if interested)</vt:lpstr>
      <vt:lpstr>Posterior correlations</vt:lpstr>
      <vt:lpstr>Xenon deformation: three posterior distributions</vt:lpstr>
      <vt:lpstr>Xenon deformation: main result</vt:lpstr>
      <vt:lpstr>Discussion</vt:lpstr>
      <vt:lpstr>Back-up</vt:lpstr>
      <vt:lpstr>Full posterior</vt:lpstr>
      <vt:lpstr>Ultracentral mean transverse momentum</vt:lpstr>
      <vt:lpstr>Comparison with ALICE; small tension with ATLAS peripheral? Centrality selection?</vt:lpstr>
      <vt:lpstr>Spectra Pb</vt:lpstr>
      <vt:lpstr>Spectra Xe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Uncovering the inner workings of the QGP</dc:title>
  <dc:creator>Wilke van der Schee</dc:creator>
  <cp:lastModifiedBy>Wilke van der Schee</cp:lastModifiedBy>
  <cp:revision>693</cp:revision>
  <cp:lastPrinted>2020-01-13T13:28:42Z</cp:lastPrinted>
  <dcterms:created xsi:type="dcterms:W3CDTF">2020-01-05T16:58:15Z</dcterms:created>
  <dcterms:modified xsi:type="dcterms:W3CDTF">2025-04-08T10:02:13Z</dcterms:modified>
</cp:coreProperties>
</file>