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338" r:id="rId3"/>
    <p:sldId id="356" r:id="rId4"/>
    <p:sldId id="359" r:id="rId5"/>
    <p:sldId id="360" r:id="rId6"/>
    <p:sldId id="361" r:id="rId7"/>
    <p:sldId id="358" r:id="rId8"/>
    <p:sldId id="35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iaki" initials="c" lastIdx="1" clrIdx="0">
    <p:extLst>
      <p:ext uri="{19B8F6BF-5375-455C-9EA6-DF929625EA0E}">
        <p15:presenceInfo xmlns:p15="http://schemas.microsoft.com/office/powerpoint/2012/main" userId="chiak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2EDE"/>
    <a:srgbClr val="021A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AF3E3-17B5-4BE0-8968-7986BA82193F}" type="datetimeFigureOut">
              <a:rPr lang="en-US" smtClean="0"/>
              <a:t>10/3/2023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252100-E141-4399-8983-6DB07A7E9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185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4E3AB-AC13-4A03-BD65-79CA84CF99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3B6100-AF59-4E98-BF7E-3A95E33611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9EFA95-45E6-48C1-A31E-9B17D388C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F85C9-2C50-4C48-AABA-B9E858E8FE7A}" type="datetime1">
              <a:rPr lang="en-US" smtClean="0"/>
              <a:t>10/3/2023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B3A6C-5966-4C82-8062-88400192C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3FD9BA-ECF5-475D-BA11-F732B9309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5A76C-11A7-4B78-8538-16E6CF2B1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663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4D258-8470-4A04-B843-FD1A81CEC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078315-A599-4C98-A7AE-0E9FD171F2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6D00E8-8F03-407A-A918-EBAE89F75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3481E-7F24-4CD0-A387-7AA18D008521}" type="datetime1">
              <a:rPr lang="en-US" smtClean="0"/>
              <a:t>10/3/2023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C99DCC-FA23-4AEF-AFD8-04EB7B002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C7725F-E632-4D86-ACA8-0662DC6C8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5A76C-11A7-4B78-8538-16E6CF2B1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040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796EA19-8EDA-43B4-A88D-E72415BB03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4CC1E0-3E67-41FB-8D23-53519112BD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AEF5DB-1D39-4BE2-B36B-F898EF9BD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B1C1-C566-4F45-90D8-9E336AF4F237}" type="datetime1">
              <a:rPr lang="en-US" smtClean="0"/>
              <a:t>10/3/2023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A856B2-1AF6-4E90-B9CF-9B3D17B57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649201-7C49-462E-A8F0-1C7DD689D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5A76C-11A7-4B78-8538-16E6CF2B1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251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1B40F-0CA4-4A9B-ABD4-1159CE342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03C551-B1FA-48FE-B255-A9AE1C0C4D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14F7A0-C722-4FDF-8756-48E3A265D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3989C-C43E-471F-ACAF-82FD380BF610}" type="datetime1">
              <a:rPr lang="en-US" smtClean="0"/>
              <a:t>10/3/2023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702414-C9BF-4764-8E9D-E4A00CD42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FCA933-0253-45DC-9711-FCAD67B26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5A76C-11A7-4B78-8538-16E6CF2B1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238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7DCB2-F374-4675-8704-F4A74792E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100000-BB06-4D46-8D53-564CFDA2E6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F6497-7E4E-4221-8F2E-FF35E64D9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F3B1-5DE4-46C6-A80E-540E0213CE25}" type="datetime1">
              <a:rPr lang="en-US" smtClean="0"/>
              <a:t>10/3/2023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B76A54-FD62-4FBC-9B5C-FB1EC9364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FCF02-E006-4D11-9AD2-0BEDA3DF7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5A76C-11A7-4B78-8538-16E6CF2B1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770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3147F-DD5A-4AF7-8E7B-6A23F9B3C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FA295D-703E-4B9A-9ED6-5DD3A57D30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BF7008-222B-4901-8FF8-F5CE99413C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7E0F67-7986-4265-885A-D16DA92BB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135DE-0E7D-49F0-9FD0-E2A2AA0BFF28}" type="datetime1">
              <a:rPr lang="en-US" smtClean="0"/>
              <a:t>10/3/2023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0AE361-7F7E-40BC-8D42-8B25C5531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0E44E1-9C52-4814-B8D3-687DE3686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5A76C-11A7-4B78-8538-16E6CF2B1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28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AAA97-C935-4BFA-870D-2E5A41B51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2827A8-C6F3-4B9B-99BB-E719CD8660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BCC13E-4D5F-4075-82B5-197272D72F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8EAFE3-22FE-4371-A4E0-B698A0BA9B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C51329-0B97-4B31-ADAF-BB483A7A1F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4D1E3-02DD-49B9-BA19-65F33049A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AFBF7-DB47-441B-A257-59C7E0713FD4}" type="datetime1">
              <a:rPr lang="en-US" smtClean="0"/>
              <a:t>10/3/2023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AEA49A-78AA-459F-8586-3D1A07E50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C3AF58-7609-4D0D-A62D-52DB268C8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5A76C-11A7-4B78-8538-16E6CF2B1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436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0579D-44C6-45DA-860D-C5585B40E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D81FF4-65D3-4784-879E-299E6976D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24ABE-1A5C-4AC6-95D0-A230396DB367}" type="datetime1">
              <a:rPr lang="en-US" smtClean="0"/>
              <a:t>10/3/2023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A2E1AB-A077-4699-8D90-5A1521E67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58CA2F-F08A-4370-9524-F8A33501F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5A76C-11A7-4B78-8538-16E6CF2B1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330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71D5BD-60BD-4F81-B334-2D35655A3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AD37C-C7C7-442C-B54F-71FAF2047F79}" type="datetime1">
              <a:rPr lang="en-US" smtClean="0"/>
              <a:t>10/3/2023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C6D449-92E3-4115-A05C-F16DBCC8C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B93081-D125-4B4B-A477-0B9382601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5A76C-11A7-4B78-8538-16E6CF2B1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895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9971E-8267-430C-9832-724FE1EB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2D5521-AFBD-40F6-9C60-80C1004A0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77D4F5-50EA-4443-90A5-B6BBEBC4E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5CF519-B431-48E9-8CFD-3D6626F51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CC3B2-7656-4741-BC93-0F73952953BE}" type="datetime1">
              <a:rPr lang="en-US" smtClean="0"/>
              <a:t>10/3/2023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8F498C-B3AA-45B3-89F2-9235F800D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E413EB-C1E7-44BD-9668-BF184A56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5A76C-11A7-4B78-8538-16E6CF2B1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620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B802C-C73E-4EA1-A17B-8DBF4FDB5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CBDD9D-EAE8-42DC-B66C-2A69289893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4CBE4C-5837-4DDB-9EA0-E7843BC696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9402F6-B4AE-4A25-9A44-4A412DDB0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579FC-2D55-425C-A342-F8FF86911AD0}" type="datetime1">
              <a:rPr lang="en-US" smtClean="0"/>
              <a:t>10/3/2023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829307-C6E0-4D4B-92CC-897561FB6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CD34AB-DE0B-4EA3-8BD8-755458060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5A76C-11A7-4B78-8538-16E6CF2B1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79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F859824-F1A5-42BA-B14A-03D0B999D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EB0192-D731-41CE-8B23-8645C11D91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0194A6-DE6A-4DC2-A56E-19B3E2B0BE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B160EA-6650-4576-A0C2-50ADA4E74E9D}" type="datetime1">
              <a:rPr lang="en-US" smtClean="0"/>
              <a:t>10/3/2023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0936E-8B1C-4E1C-9E2D-CE13CF331F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BDF32E-B0DD-4146-8EFB-8E1D61142E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5A76C-11A7-4B78-8538-16E6CF2B1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925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CBF405-8A73-46E8-9AB1-AFC3AC88B5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2527" y="1494323"/>
            <a:ext cx="10816683" cy="825365"/>
          </a:xfrm>
        </p:spPr>
        <p:txBody>
          <a:bodyPr>
            <a:normAutofit fontScale="90000"/>
          </a:bodyPr>
          <a:lstStyle/>
          <a:p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Checking Factors Influencing Fitting Accuracy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D8894C-0768-49F9-B60D-4B98087569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Chiaki Yanagisawa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Generative Neural Network for Water Cherenkov Meeting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10/05/2023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8BD36A-7328-B845-4FD1-748A90CE9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5A76C-11A7-4B78-8538-16E6CF2B15C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148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D106E-BCFF-4A70-BD76-61A6B0D6B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Improvement on Resolutions and Biases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F6D722-2FCA-44FA-8789-50C4E2308E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727" y="1509930"/>
            <a:ext cx="11360728" cy="3668461"/>
          </a:xfrm>
        </p:spPr>
        <p:txBody>
          <a:bodyPr>
            <a:noAutofit/>
          </a:bodyPr>
          <a:lstStyle/>
          <a:p>
            <a:pPr marL="571500" indent="-34290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Potential studies to improve resolutions and biases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(1) Calculate fit parameter errors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             Use the Hessian matrix to estimate the errors on the parameters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             See if any correlations between </a:t>
            </a:r>
            <a:r>
              <a:rPr lang="en-US" sz="2000" dirty="0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p/p and the estimated error on p.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000" dirty="0">
                <a:solidFill>
                  <a:srgbClr val="042E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progress but no result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       (2) Calculate the distances between the initial and final parameter values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             See if any correlations between </a:t>
            </a:r>
            <a:r>
              <a:rPr lang="en-US" sz="2000" dirty="0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p/p and the distance of p.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000" dirty="0">
                <a:solidFill>
                  <a:srgbClr val="042E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progress and some results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       (3) See if any correlations between </a:t>
            </a:r>
            <a:r>
              <a:rPr lang="en-US" sz="2000" dirty="0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p/p and likelihood.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000" dirty="0">
                <a:solidFill>
                  <a:srgbClr val="042E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progress and some results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E7CE51-FB20-9AA8-126E-075C33116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5A76C-11A7-4B78-8538-16E6CF2B15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786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D106E-BCFF-4A70-BD76-61A6B0D6B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Work in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F6D722-2FCA-44FA-8789-50C4E2308E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727" y="1509931"/>
            <a:ext cx="11360728" cy="5211544"/>
          </a:xfrm>
        </p:spPr>
        <p:txBody>
          <a:bodyPr>
            <a:noAutofit/>
          </a:bodyPr>
          <a:lstStyle/>
          <a:p>
            <a:pPr marL="571500" indent="-34290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Correlation between the distance |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4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seed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4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fit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|/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4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true</a:t>
            </a:r>
            <a:r>
              <a:rPr lang="en-US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4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residual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8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               </a:t>
            </a:r>
            <a:r>
              <a:rPr lang="en-US" sz="1800" dirty="0">
                <a:solidFill>
                  <a:srgbClr val="042E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Electrons (no cut in vertex position, all energy)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E7CE51-FB20-9AA8-126E-075C33116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5A76C-11A7-4B78-8538-16E6CF2B15C9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CB37C7-CB02-016C-82A9-942C2A1F58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971" y="2513097"/>
            <a:ext cx="6743700" cy="33718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90C9840-E657-9ABC-F10C-0B1F770983E3}"/>
              </a:ext>
            </a:extLst>
          </p:cNvPr>
          <p:cNvSpPr txBox="1"/>
          <p:nvPr/>
        </p:nvSpPr>
        <p:spPr>
          <a:xfrm>
            <a:off x="7546213" y="3099334"/>
            <a:ext cx="3169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</a:t>
            </a:r>
            <a:r>
              <a:rPr lang="en-US" baseline="-25000" dirty="0" err="1"/>
              <a:t>residual</a:t>
            </a:r>
            <a:r>
              <a:rPr lang="en-US" dirty="0"/>
              <a:t> =</a:t>
            </a:r>
            <a:r>
              <a:rPr lang="en-US" dirty="0" err="1"/>
              <a:t>dEoE</a:t>
            </a:r>
            <a:r>
              <a:rPr lang="en-US" dirty="0"/>
              <a:t> = (</a:t>
            </a:r>
            <a:r>
              <a:rPr lang="en-US" dirty="0" err="1"/>
              <a:t>E</a:t>
            </a:r>
            <a:r>
              <a:rPr lang="en-US" baseline="-25000" dirty="0" err="1"/>
              <a:t>fit</a:t>
            </a:r>
            <a:r>
              <a:rPr lang="en-US" dirty="0" err="1"/>
              <a:t>-E</a:t>
            </a:r>
            <a:r>
              <a:rPr lang="en-US" baseline="-25000" dirty="0" err="1"/>
              <a:t>true</a:t>
            </a:r>
            <a:r>
              <a:rPr lang="en-US" dirty="0"/>
              <a:t>)/</a:t>
            </a:r>
            <a:r>
              <a:rPr lang="en-US" dirty="0" err="1"/>
              <a:t>E</a:t>
            </a:r>
            <a:r>
              <a:rPr lang="en-US" baseline="-25000" dirty="0" err="1"/>
              <a:t>true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E1A32E-8CD8-D73C-6EFC-DD3FE5A3EC8F}"/>
              </a:ext>
            </a:extLst>
          </p:cNvPr>
          <p:cNvSpPr txBox="1"/>
          <p:nvPr/>
        </p:nvSpPr>
        <p:spPr>
          <a:xfrm>
            <a:off x="7554234" y="3569368"/>
            <a:ext cx="3169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</a:t>
            </a:r>
            <a:r>
              <a:rPr lang="en-US" baseline="-25000" dirty="0" err="1"/>
              <a:t>dist</a:t>
            </a:r>
            <a:r>
              <a:rPr lang="en-US" dirty="0"/>
              <a:t> =|</a:t>
            </a:r>
            <a:r>
              <a:rPr lang="en-US" dirty="0" err="1"/>
              <a:t>E</a:t>
            </a:r>
            <a:r>
              <a:rPr lang="en-US" baseline="-25000" dirty="0" err="1"/>
              <a:t>seed</a:t>
            </a:r>
            <a:r>
              <a:rPr lang="en-US" dirty="0"/>
              <a:t> – </a:t>
            </a:r>
            <a:r>
              <a:rPr lang="en-US" dirty="0" err="1"/>
              <a:t>E</a:t>
            </a:r>
            <a:r>
              <a:rPr lang="en-US" baseline="-25000" dirty="0" err="1"/>
              <a:t>fit</a:t>
            </a:r>
            <a:r>
              <a:rPr lang="en-US" dirty="0"/>
              <a:t>|/</a:t>
            </a:r>
            <a:r>
              <a:rPr lang="en-US" dirty="0" err="1"/>
              <a:t>E</a:t>
            </a:r>
            <a:r>
              <a:rPr lang="en-US" baseline="-25000" dirty="0" err="1"/>
              <a:t>true</a:t>
            </a:r>
            <a:r>
              <a:rPr lang="en-US" dirty="0"/>
              <a:t> 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ECDA6F6-225E-025A-AA7A-2C658E4CB077}"/>
              </a:ext>
            </a:extLst>
          </p:cNvPr>
          <p:cNvCxnSpPr/>
          <p:nvPr/>
        </p:nvCxnSpPr>
        <p:spPr>
          <a:xfrm>
            <a:off x="2377440" y="3012707"/>
            <a:ext cx="0" cy="55666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C0964B7-9029-609E-86AA-5AAAC98B2012}"/>
              </a:ext>
            </a:extLst>
          </p:cNvPr>
          <p:cNvSpPr txBox="1"/>
          <p:nvPr/>
        </p:nvSpPr>
        <p:spPr>
          <a:xfrm>
            <a:off x="2489199" y="2971800"/>
            <a:ext cx="2068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What causes this?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BF1C235-B280-2AE2-AA19-5BB57DB83ABB}"/>
              </a:ext>
            </a:extLst>
          </p:cNvPr>
          <p:cNvCxnSpPr/>
          <p:nvPr/>
        </p:nvCxnSpPr>
        <p:spPr>
          <a:xfrm>
            <a:off x="2397760" y="4496067"/>
            <a:ext cx="0" cy="556661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0F09A9C-953A-C3B6-2F3B-C7167350A28B}"/>
              </a:ext>
            </a:extLst>
          </p:cNvPr>
          <p:cNvSpPr txBox="1"/>
          <p:nvPr/>
        </p:nvSpPr>
        <p:spPr>
          <a:xfrm>
            <a:off x="2550159" y="4648200"/>
            <a:ext cx="2068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What causes this?</a:t>
            </a:r>
          </a:p>
        </p:txBody>
      </p:sp>
    </p:spTree>
    <p:extLst>
      <p:ext uri="{BB962C8B-B14F-4D97-AF65-F5344CB8AC3E}">
        <p14:creationId xmlns:p14="http://schemas.microsoft.com/office/powerpoint/2010/main" val="2295628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3372BF4-C2BE-DC05-B474-28C1685D13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337" y="2623309"/>
            <a:ext cx="6473965" cy="32369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91D106E-BCFF-4A70-BD76-61A6B0D6B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Work in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F6D722-2FCA-44FA-8789-50C4E2308E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727" y="1509931"/>
            <a:ext cx="11360728" cy="5211544"/>
          </a:xfrm>
        </p:spPr>
        <p:txBody>
          <a:bodyPr>
            <a:noAutofit/>
          </a:bodyPr>
          <a:lstStyle/>
          <a:p>
            <a:pPr marL="571500" indent="-34290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Correlation between the distance |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4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seed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4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fit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|/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4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true</a:t>
            </a:r>
            <a:r>
              <a:rPr lang="en-US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4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residual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8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               </a:t>
            </a:r>
            <a:r>
              <a:rPr lang="en-US" sz="1800" dirty="0">
                <a:solidFill>
                  <a:srgbClr val="042E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Muons (no cut in vertex position, all energy)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E7CE51-FB20-9AA8-126E-075C33116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5A76C-11A7-4B78-8538-16E6CF2B15C9}" type="slidenum">
              <a:rPr lang="en-US" smtClean="0"/>
              <a:t>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0C9840-E657-9ABC-F10C-0B1F770983E3}"/>
              </a:ext>
            </a:extLst>
          </p:cNvPr>
          <p:cNvSpPr txBox="1"/>
          <p:nvPr/>
        </p:nvSpPr>
        <p:spPr>
          <a:xfrm>
            <a:off x="7546213" y="3099334"/>
            <a:ext cx="3169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</a:t>
            </a:r>
            <a:r>
              <a:rPr lang="en-US" baseline="-25000" dirty="0" err="1"/>
              <a:t>residual</a:t>
            </a:r>
            <a:r>
              <a:rPr lang="en-US" dirty="0"/>
              <a:t> =</a:t>
            </a:r>
            <a:r>
              <a:rPr lang="en-US" dirty="0" err="1"/>
              <a:t>dEoE</a:t>
            </a:r>
            <a:r>
              <a:rPr lang="en-US" dirty="0"/>
              <a:t> = (</a:t>
            </a:r>
            <a:r>
              <a:rPr lang="en-US" dirty="0" err="1"/>
              <a:t>E</a:t>
            </a:r>
            <a:r>
              <a:rPr lang="en-US" baseline="-25000" dirty="0" err="1"/>
              <a:t>fit</a:t>
            </a:r>
            <a:r>
              <a:rPr lang="en-US" dirty="0" err="1"/>
              <a:t>-E</a:t>
            </a:r>
            <a:r>
              <a:rPr lang="en-US" baseline="-25000" dirty="0" err="1"/>
              <a:t>true</a:t>
            </a:r>
            <a:r>
              <a:rPr lang="en-US" dirty="0"/>
              <a:t>)/</a:t>
            </a:r>
            <a:r>
              <a:rPr lang="en-US" dirty="0" err="1"/>
              <a:t>E</a:t>
            </a:r>
            <a:r>
              <a:rPr lang="en-US" baseline="-25000" dirty="0" err="1"/>
              <a:t>true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E1A32E-8CD8-D73C-6EFC-DD3FE5A3EC8F}"/>
              </a:ext>
            </a:extLst>
          </p:cNvPr>
          <p:cNvSpPr txBox="1"/>
          <p:nvPr/>
        </p:nvSpPr>
        <p:spPr>
          <a:xfrm>
            <a:off x="7554234" y="3569368"/>
            <a:ext cx="3169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</a:t>
            </a:r>
            <a:r>
              <a:rPr lang="en-US" baseline="-25000" dirty="0" err="1"/>
              <a:t>dist</a:t>
            </a:r>
            <a:r>
              <a:rPr lang="en-US" dirty="0"/>
              <a:t> =|</a:t>
            </a:r>
            <a:r>
              <a:rPr lang="en-US" dirty="0" err="1"/>
              <a:t>E</a:t>
            </a:r>
            <a:r>
              <a:rPr lang="en-US" baseline="-25000" dirty="0" err="1"/>
              <a:t>seed</a:t>
            </a:r>
            <a:r>
              <a:rPr lang="en-US" dirty="0"/>
              <a:t> – </a:t>
            </a:r>
            <a:r>
              <a:rPr lang="en-US" dirty="0" err="1"/>
              <a:t>E</a:t>
            </a:r>
            <a:r>
              <a:rPr lang="en-US" baseline="-25000" dirty="0" err="1"/>
              <a:t>fit</a:t>
            </a:r>
            <a:r>
              <a:rPr lang="en-US" dirty="0"/>
              <a:t>|/</a:t>
            </a:r>
            <a:r>
              <a:rPr lang="en-US" dirty="0" err="1"/>
              <a:t>E</a:t>
            </a:r>
            <a:r>
              <a:rPr lang="en-US" baseline="-25000" dirty="0" err="1"/>
              <a:t>true</a:t>
            </a:r>
            <a:r>
              <a:rPr lang="en-US" dirty="0"/>
              <a:t> 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ECDA6F6-225E-025A-AA7A-2C658E4CB077}"/>
              </a:ext>
            </a:extLst>
          </p:cNvPr>
          <p:cNvCxnSpPr/>
          <p:nvPr/>
        </p:nvCxnSpPr>
        <p:spPr>
          <a:xfrm>
            <a:off x="2306320" y="3012707"/>
            <a:ext cx="0" cy="55666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C0964B7-9029-609E-86AA-5AAAC98B2012}"/>
              </a:ext>
            </a:extLst>
          </p:cNvPr>
          <p:cNvSpPr txBox="1"/>
          <p:nvPr/>
        </p:nvSpPr>
        <p:spPr>
          <a:xfrm>
            <a:off x="2489199" y="2971800"/>
            <a:ext cx="2068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What causes this?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BF1C235-B280-2AE2-AA19-5BB57DB83ABB}"/>
              </a:ext>
            </a:extLst>
          </p:cNvPr>
          <p:cNvCxnSpPr/>
          <p:nvPr/>
        </p:nvCxnSpPr>
        <p:spPr>
          <a:xfrm>
            <a:off x="2326640" y="4587507"/>
            <a:ext cx="0" cy="556661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0F09A9C-953A-C3B6-2F3B-C7167350A28B}"/>
              </a:ext>
            </a:extLst>
          </p:cNvPr>
          <p:cNvSpPr txBox="1"/>
          <p:nvPr/>
        </p:nvSpPr>
        <p:spPr>
          <a:xfrm>
            <a:off x="2550159" y="4648200"/>
            <a:ext cx="2068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What causes this?</a:t>
            </a:r>
          </a:p>
        </p:txBody>
      </p:sp>
    </p:spTree>
    <p:extLst>
      <p:ext uri="{BB962C8B-B14F-4D97-AF65-F5344CB8AC3E}">
        <p14:creationId xmlns:p14="http://schemas.microsoft.com/office/powerpoint/2010/main" val="982699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D106E-BCFF-4A70-BD76-61A6B0D6B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Work in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F6D722-2FCA-44FA-8789-50C4E2308E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727" y="1509931"/>
            <a:ext cx="11360728" cy="5211544"/>
          </a:xfrm>
        </p:spPr>
        <p:txBody>
          <a:bodyPr>
            <a:noAutofit/>
          </a:bodyPr>
          <a:lstStyle/>
          <a:p>
            <a:pPr marL="571500" indent="-34290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Correlation between natural log likelihood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nll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4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residual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8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               </a:t>
            </a:r>
            <a:r>
              <a:rPr lang="en-US" sz="1800" dirty="0">
                <a:solidFill>
                  <a:srgbClr val="042E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Electrons (no cut in vertex position, all energy)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E7CE51-FB20-9AA8-126E-075C33116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5A76C-11A7-4B78-8538-16E6CF2B15C9}" type="slidenum">
              <a:rPr lang="en-US" smtClean="0"/>
              <a:t>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0C9840-E657-9ABC-F10C-0B1F770983E3}"/>
              </a:ext>
            </a:extLst>
          </p:cNvPr>
          <p:cNvSpPr txBox="1"/>
          <p:nvPr/>
        </p:nvSpPr>
        <p:spPr>
          <a:xfrm>
            <a:off x="7546213" y="3099334"/>
            <a:ext cx="3169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</a:t>
            </a:r>
            <a:r>
              <a:rPr lang="en-US" baseline="-25000" dirty="0" err="1"/>
              <a:t>residual</a:t>
            </a:r>
            <a:r>
              <a:rPr lang="en-US" dirty="0"/>
              <a:t> =</a:t>
            </a:r>
            <a:r>
              <a:rPr lang="en-US" dirty="0" err="1"/>
              <a:t>dEoE</a:t>
            </a:r>
            <a:r>
              <a:rPr lang="en-US" dirty="0"/>
              <a:t> = (</a:t>
            </a:r>
            <a:r>
              <a:rPr lang="en-US" dirty="0" err="1"/>
              <a:t>E</a:t>
            </a:r>
            <a:r>
              <a:rPr lang="en-US" baseline="-25000" dirty="0" err="1"/>
              <a:t>fit</a:t>
            </a:r>
            <a:r>
              <a:rPr lang="en-US" dirty="0" err="1"/>
              <a:t>-E</a:t>
            </a:r>
            <a:r>
              <a:rPr lang="en-US" baseline="-25000" dirty="0" err="1"/>
              <a:t>true</a:t>
            </a:r>
            <a:r>
              <a:rPr lang="en-US" dirty="0"/>
              <a:t>)/</a:t>
            </a:r>
            <a:r>
              <a:rPr lang="en-US" dirty="0" err="1"/>
              <a:t>E</a:t>
            </a:r>
            <a:r>
              <a:rPr lang="en-US" baseline="-25000" dirty="0" err="1"/>
              <a:t>true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E1A32E-8CD8-D73C-6EFC-DD3FE5A3EC8F}"/>
              </a:ext>
            </a:extLst>
          </p:cNvPr>
          <p:cNvSpPr txBox="1"/>
          <p:nvPr/>
        </p:nvSpPr>
        <p:spPr>
          <a:xfrm>
            <a:off x="7554234" y="3569368"/>
            <a:ext cx="3169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nll</a:t>
            </a:r>
            <a:r>
              <a:rPr lang="en-US" dirty="0"/>
              <a:t> = Minimum natural log likelihood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8AB0126-A6D7-8DB9-8293-4D82673FF1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206" y="2628658"/>
            <a:ext cx="6473965" cy="323698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5E83C94-8945-1048-0837-74F9B7B9A2AB}"/>
              </a:ext>
            </a:extLst>
          </p:cNvPr>
          <p:cNvSpPr txBox="1"/>
          <p:nvPr/>
        </p:nvSpPr>
        <p:spPr>
          <a:xfrm>
            <a:off x="7623208" y="4023360"/>
            <a:ext cx="443024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We minimize </a:t>
            </a:r>
            <a:r>
              <a:rPr lang="en-US" dirty="0" err="1"/>
              <a:t>nll</a:t>
            </a:r>
            <a:r>
              <a:rPr lang="en-US" dirty="0"/>
              <a:t>, and what is called </a:t>
            </a:r>
            <a:r>
              <a:rPr lang="en-US" dirty="0" err="1"/>
              <a:t>nll</a:t>
            </a:r>
            <a:r>
              <a:rPr lang="en-US" dirty="0"/>
              <a:t>  is actually the smallest </a:t>
            </a:r>
            <a:r>
              <a:rPr lang="en-US" dirty="0" err="1"/>
              <a:t>nll</a:t>
            </a:r>
            <a:r>
              <a:rPr lang="en-US" dirty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Then the smaller </a:t>
            </a:r>
            <a:r>
              <a:rPr lang="en-US" dirty="0" err="1"/>
              <a:t>nll</a:t>
            </a:r>
            <a:r>
              <a:rPr lang="en-US" dirty="0"/>
              <a:t>, the better the fit.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Then why there is wider spread when </a:t>
            </a:r>
            <a:r>
              <a:rPr lang="en-US" dirty="0" err="1"/>
              <a:t>nll</a:t>
            </a:r>
            <a:r>
              <a:rPr lang="en-US" dirty="0"/>
              <a:t> is smaller?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If the energy is smaller, is </a:t>
            </a:r>
            <a:r>
              <a:rPr lang="en-US" dirty="0" err="1"/>
              <a:t>nll</a:t>
            </a:r>
            <a:r>
              <a:rPr lang="en-US" dirty="0"/>
              <a:t> smaller (smaller number of PMTs involved )?</a:t>
            </a:r>
          </a:p>
        </p:txBody>
      </p:sp>
    </p:spTree>
    <p:extLst>
      <p:ext uri="{BB962C8B-B14F-4D97-AF65-F5344CB8AC3E}">
        <p14:creationId xmlns:p14="http://schemas.microsoft.com/office/powerpoint/2010/main" val="2930644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D106E-BCFF-4A70-BD76-61A6B0D6B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Work in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F6D722-2FCA-44FA-8789-50C4E2308E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727" y="1509931"/>
            <a:ext cx="11360728" cy="5211544"/>
          </a:xfrm>
        </p:spPr>
        <p:txBody>
          <a:bodyPr>
            <a:noAutofit/>
          </a:bodyPr>
          <a:lstStyle/>
          <a:p>
            <a:pPr marL="571500" indent="-34290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Correlation between natural log likelihood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nll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4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residual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8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               </a:t>
            </a:r>
            <a:r>
              <a:rPr lang="en-US" sz="1800" dirty="0">
                <a:solidFill>
                  <a:srgbClr val="042E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Muons (no cut in vertex position, all energy)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E7CE51-FB20-9AA8-126E-075C33116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5A76C-11A7-4B78-8538-16E6CF2B15C9}" type="slidenum">
              <a:rPr lang="en-US" smtClean="0"/>
              <a:t>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0C9840-E657-9ABC-F10C-0B1F770983E3}"/>
              </a:ext>
            </a:extLst>
          </p:cNvPr>
          <p:cNvSpPr txBox="1"/>
          <p:nvPr/>
        </p:nvSpPr>
        <p:spPr>
          <a:xfrm>
            <a:off x="7546213" y="3099334"/>
            <a:ext cx="3169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</a:t>
            </a:r>
            <a:r>
              <a:rPr lang="en-US" baseline="-25000" dirty="0" err="1"/>
              <a:t>residual</a:t>
            </a:r>
            <a:r>
              <a:rPr lang="en-US" dirty="0"/>
              <a:t> =</a:t>
            </a:r>
            <a:r>
              <a:rPr lang="en-US" dirty="0" err="1"/>
              <a:t>dEoE</a:t>
            </a:r>
            <a:r>
              <a:rPr lang="en-US" dirty="0"/>
              <a:t> = (</a:t>
            </a:r>
            <a:r>
              <a:rPr lang="en-US" dirty="0" err="1"/>
              <a:t>E</a:t>
            </a:r>
            <a:r>
              <a:rPr lang="en-US" baseline="-25000" dirty="0" err="1"/>
              <a:t>fit</a:t>
            </a:r>
            <a:r>
              <a:rPr lang="en-US" dirty="0" err="1"/>
              <a:t>-E</a:t>
            </a:r>
            <a:r>
              <a:rPr lang="en-US" baseline="-25000" dirty="0" err="1"/>
              <a:t>true</a:t>
            </a:r>
            <a:r>
              <a:rPr lang="en-US" dirty="0"/>
              <a:t>)/</a:t>
            </a:r>
            <a:r>
              <a:rPr lang="en-US" dirty="0" err="1"/>
              <a:t>E</a:t>
            </a:r>
            <a:r>
              <a:rPr lang="en-US" baseline="-25000" dirty="0" err="1"/>
              <a:t>true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E1A32E-8CD8-D73C-6EFC-DD3FE5A3EC8F}"/>
              </a:ext>
            </a:extLst>
          </p:cNvPr>
          <p:cNvSpPr txBox="1"/>
          <p:nvPr/>
        </p:nvSpPr>
        <p:spPr>
          <a:xfrm>
            <a:off x="7554234" y="3569368"/>
            <a:ext cx="3945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nll</a:t>
            </a:r>
            <a:r>
              <a:rPr lang="en-US" dirty="0"/>
              <a:t> = Minimum natural log likelihood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A9A4FDE-36FE-4B0C-A814-96CBC1B472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211" y="2609408"/>
            <a:ext cx="6473965" cy="3236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445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D106E-BCFF-4A70-BD76-61A6B0D6B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Work in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F6D722-2FCA-44FA-8789-50C4E2308E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727" y="1509931"/>
            <a:ext cx="11360728" cy="5211544"/>
          </a:xfrm>
        </p:spPr>
        <p:txBody>
          <a:bodyPr>
            <a:noAutofit/>
          </a:bodyPr>
          <a:lstStyle/>
          <a:p>
            <a:pPr marL="571500" indent="-34290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Estimating fitting error on each parameter (already discussed)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u="sng" dirty="0">
                <a:latin typeface="Arial" panose="020B0604020202020204" pitchFamily="34" charset="0"/>
                <a:cs typeface="Arial" panose="020B0604020202020204" pitchFamily="34" charset="0"/>
              </a:rPr>
              <a:t>Modifications of fit_event.py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   data["epos"] =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collections.defaultdict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(list)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   data["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edir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"] =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collections.defaultdict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(list)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   data["et0"] =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collections.defaultdict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(list)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   data["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"] =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collections.defaultdict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(list)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import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numdifftools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ndt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Hfun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ndt.Hessian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(function,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full_outut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=True,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args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=(network, [0.,1.,0.]) # is the correct order?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hessian_ndt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info =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Hfun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e_X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)                                 # needs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args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       se =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np.sqrt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np.diag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np.linalg.inv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hessian_ndt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)))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       ... Normalization...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       data["epos"]["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fit_e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"] = ....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       data["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edir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"]["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fit_e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"] = ....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       data["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"]["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fit_e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"] = ....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       ... Similar for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fit_mu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......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E7CE51-FB20-9AA8-126E-075C33116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5A76C-11A7-4B78-8538-16E6CF2B15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554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D106E-BCFF-4A70-BD76-61A6B0D6B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0139"/>
            <a:ext cx="10515600" cy="911042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F6D722-2FCA-44FA-8789-50C4E2308E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727" y="1509931"/>
            <a:ext cx="11360728" cy="5211544"/>
          </a:xfrm>
        </p:spPr>
        <p:txBody>
          <a:bodyPr>
            <a:noAutofit/>
          </a:bodyPr>
          <a:lstStyle/>
          <a:p>
            <a:pPr marL="571500" indent="-342900">
              <a:lnSpc>
                <a:spcPct val="100000"/>
              </a:lnSpc>
              <a:spcBef>
                <a:spcPts val="0"/>
              </a:spcBef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It is not clear whether the distance between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4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initial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4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fit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is a useful measure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for fit quality check.</a:t>
            </a:r>
          </a:p>
          <a:p>
            <a:pPr marL="514350" indent="-28575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It is also not so clear whether the natural log likelihood (minimum) is useful.</a:t>
            </a:r>
          </a:p>
          <a:p>
            <a:pPr marL="514350" indent="-285750">
              <a:lnSpc>
                <a:spcPct val="100000"/>
              </a:lnSpc>
              <a:spcBef>
                <a:spcPts val="0"/>
              </a:spcBef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However, the fit involves multi-variables. So just checking energy E may be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looking a tip of iceberg.</a:t>
            </a:r>
          </a:p>
          <a:p>
            <a:pPr marL="5715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Maybe the cut on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Dwall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Towall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should be applied to clean up.</a:t>
            </a:r>
          </a:p>
          <a:p>
            <a:pPr marL="5715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Also, energy dependence should be checked.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   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    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E7CE51-FB20-9AA8-126E-075C33116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5A76C-11A7-4B78-8538-16E6CF2B15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853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29280</TotalTime>
  <Words>641</Words>
  <Application>Microsoft Office PowerPoint</Application>
  <PresentationFormat>Widescreen</PresentationFormat>
  <Paragraphs>97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Symbol</vt:lpstr>
      <vt:lpstr>Wingdings</vt:lpstr>
      <vt:lpstr>Office Theme</vt:lpstr>
      <vt:lpstr>Checking Factors Influencing Fitting Accuracy</vt:lpstr>
      <vt:lpstr>Improvement on Resolutions and Biases</vt:lpstr>
      <vt:lpstr>Work in Progress</vt:lpstr>
      <vt:lpstr>Work in Progress</vt:lpstr>
      <vt:lpstr>Work in Progress</vt:lpstr>
      <vt:lpstr>Work in Progress</vt:lpstr>
      <vt:lpstr>Work in Progress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Stage</dc:title>
  <dc:creator>chiaki</dc:creator>
  <cp:lastModifiedBy>chiaki</cp:lastModifiedBy>
  <cp:revision>206</cp:revision>
  <dcterms:created xsi:type="dcterms:W3CDTF">2022-02-07T23:48:40Z</dcterms:created>
  <dcterms:modified xsi:type="dcterms:W3CDTF">2023-10-04T17:19:59Z</dcterms:modified>
</cp:coreProperties>
</file>