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6327"/>
  </p:normalViewPr>
  <p:slideViewPr>
    <p:cSldViewPr snapToGrid="0">
      <p:cViewPr varScale="1">
        <p:scale>
          <a:sx n="123" d="100"/>
          <a:sy n="123" d="100"/>
        </p:scale>
        <p:origin x="3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976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3E76794-A299-5D84-7EDA-41BA2E5483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F7FE19-5BEF-7243-5BDC-B69C32E92C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08103-51EC-5B4B-B795-59B75CDBF439}" type="datetimeFigureOut">
              <a:rPr lang="en-US" smtClean="0"/>
              <a:t>5/22/24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B322B1-DD24-ABA8-C0F7-6F599FD9EC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0F85CD-9089-C2C7-9208-C066BCCA5D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B328F-1B9A-7A4E-81C0-B28DC15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37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numCol="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numCol="1" rtlCol="0"/>
          <a:lstStyle>
            <a:lvl1pPr algn="r">
              <a:defRPr sz="1200"/>
            </a:lvl1pPr>
          </a:lstStyle>
          <a:p>
            <a:fld id="{CE212444-4E61-5940-8EAB-D82C3A5A33E5}" type="datetimeFigureOut">
              <a:rPr lang="en-US" smtClean="0"/>
              <a:t>5/22/24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numCol="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numCol="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numCol="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numCol="1" rtlCol="0" anchor="b"/>
          <a:lstStyle>
            <a:lvl1pPr algn="r">
              <a:defRPr sz="1200"/>
            </a:lvl1pPr>
          </a:lstStyle>
          <a:p>
            <a:fld id="{AAF752A0-7C45-F046-812B-3AF821364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5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1"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 numCol="1"/>
          <a:lstStyle/>
          <a:p>
            <a:pPr marL="0" marR="0" lvl="0" indent="0" algn="r" defTabSz="9207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734B97-518A-1842-AA41-309D9E62CD8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207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5/22/24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 numCol="1"/>
          <a:lstStyle/>
          <a:p>
            <a:pPr marL="0" marR="0" lvl="0" indent="0" algn="r" defTabSz="9207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80AE51-32F4-6945-8704-36FC6FEB4A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207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667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1"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 numCol="1"/>
          <a:lstStyle/>
          <a:p>
            <a:pPr marL="0" marR="0" lvl="0" indent="0" algn="r" defTabSz="9207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8734B97-518A-1842-AA41-309D9E62CD8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207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5/22/24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 numCol="1"/>
          <a:lstStyle/>
          <a:p>
            <a:pPr marL="0" marR="0" lvl="0" indent="0" algn="r" defTabSz="9207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80AE51-32F4-6945-8704-36FC6FEB4A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0"/>
                <a:cs typeface="+mn-cs"/>
              </a:rPr>
              <a:pPr marL="0" marR="0" lvl="0" indent="0" algn="r" defTabSz="92075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9951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10995200" y="5661233"/>
            <a:ext cx="1196800" cy="11968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" name="Google Shape;11;p2"/>
          <p:cNvSpPr/>
          <p:nvPr/>
        </p:nvSpPr>
        <p:spPr>
          <a:xfrm flipH="1">
            <a:off x="10995200" y="5661167"/>
            <a:ext cx="1196800" cy="11968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520700" y="2425700"/>
            <a:ext cx="10962800" cy="12448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520700" y="3718840"/>
            <a:ext cx="10962800" cy="5772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</p:spTree>
    <p:extLst>
      <p:ext uri="{BB962C8B-B14F-4D97-AF65-F5344CB8AC3E}">
        <p14:creationId xmlns:p14="http://schemas.microsoft.com/office/powerpoint/2010/main" val="3759045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</p:spTree>
    <p:extLst>
      <p:ext uri="{BB962C8B-B14F-4D97-AF65-F5344CB8AC3E}">
        <p14:creationId xmlns:p14="http://schemas.microsoft.com/office/powerpoint/2010/main" val="60135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/>
          <p:nvPr/>
        </p:nvSpPr>
        <p:spPr>
          <a:xfrm rot="10800000" flipH="1">
            <a:off x="0" y="814800"/>
            <a:ext cx="12192000" cy="6043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" name="Google Shape;35;p6"/>
          <p:cNvSpPr/>
          <p:nvPr/>
        </p:nvSpPr>
        <p:spPr>
          <a:xfrm>
            <a:off x="0" y="773533"/>
            <a:ext cx="121920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131000" y="21800"/>
            <a:ext cx="11768800" cy="65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  <p:pic>
        <p:nvPicPr>
          <p:cNvPr id="38" name="Google Shape;38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508833" y="0"/>
            <a:ext cx="731600" cy="82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8732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614600" y="2753800"/>
            <a:ext cx="10962800" cy="13504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</p:spTree>
    <p:extLst>
      <p:ext uri="{BB962C8B-B14F-4D97-AF65-F5344CB8AC3E}">
        <p14:creationId xmlns:p14="http://schemas.microsoft.com/office/powerpoint/2010/main" val="89103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855200"/>
            <a:ext cx="12192000" cy="6002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" name="Google Shape;20;p4"/>
          <p:cNvSpPr/>
          <p:nvPr/>
        </p:nvSpPr>
        <p:spPr>
          <a:xfrm>
            <a:off x="0" y="820400"/>
            <a:ext cx="121920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298133" y="0"/>
            <a:ext cx="11596400" cy="8552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614600" y="965200"/>
            <a:ext cx="11160400" cy="56120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1800"/>
              <a:buChar char="●"/>
              <a:defRPr baseline="0">
                <a:solidFill>
                  <a:schemeClr val="bg2">
                    <a:lumMod val="50000"/>
                  </a:schemeClr>
                </a:solidFill>
              </a:defRPr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 baseline="0">
                <a:solidFill>
                  <a:schemeClr val="tx1"/>
                </a:solidFill>
              </a:defRPr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pPr lvl="0"/>
            <a:endParaRPr dirty="0"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11364721" y="64253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  <p:pic>
        <p:nvPicPr>
          <p:cNvPr id="24" name="Google Shape;24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450777" y="0"/>
            <a:ext cx="731600" cy="82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C3484A-1189-5681-5024-C35707158580}"/>
              </a:ext>
            </a:extLst>
          </p:cNvPr>
          <p:cNvSpPr txBox="1"/>
          <p:nvPr userDrawn="1"/>
        </p:nvSpPr>
        <p:spPr>
          <a:xfrm>
            <a:off x="10381507" y="6537761"/>
            <a:ext cx="2138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bg2"/>
                </a:solidFill>
              </a:rPr>
              <a:t>D.Acosta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4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 rot="10800000" flipH="1">
            <a:off x="0" y="2248000"/>
            <a:ext cx="12192000" cy="461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" name="Google Shape;28;p5"/>
          <p:cNvSpPr/>
          <p:nvPr/>
        </p:nvSpPr>
        <p:spPr>
          <a:xfrm>
            <a:off x="0" y="2248000"/>
            <a:ext cx="121920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629200" y="984967"/>
            <a:ext cx="10962800" cy="10236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629200" y="2558767"/>
            <a:ext cx="5333200" cy="36136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2"/>
          </p:nvPr>
        </p:nvSpPr>
        <p:spPr>
          <a:xfrm>
            <a:off x="6259000" y="2558767"/>
            <a:ext cx="5333200" cy="36136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</p:spTree>
    <p:extLst>
      <p:ext uri="{BB962C8B-B14F-4D97-AF65-F5344CB8AC3E}">
        <p14:creationId xmlns:p14="http://schemas.microsoft.com/office/powerpoint/2010/main" val="171978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/>
        </p:nvSpPr>
        <p:spPr>
          <a:xfrm rot="10800000" flipH="1">
            <a:off x="4368800" y="33"/>
            <a:ext cx="78232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1" name="Google Shape;41;p7"/>
          <p:cNvSpPr/>
          <p:nvPr/>
        </p:nvSpPr>
        <p:spPr>
          <a:xfrm rot="-5400000">
            <a:off x="1012200" y="3356600"/>
            <a:ext cx="68580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301437" y="477067"/>
            <a:ext cx="3744000" cy="12712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301433" y="1954400"/>
            <a:ext cx="3744000" cy="42180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600">
                <a:solidFill>
                  <a:schemeClr val="lt1"/>
                </a:solidFill>
              </a:defRPr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600">
                <a:solidFill>
                  <a:schemeClr val="lt1"/>
                </a:solidFill>
              </a:defRPr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600">
                <a:solidFill>
                  <a:schemeClr val="lt1"/>
                </a:solidFill>
              </a:defRPr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600">
                <a:solidFill>
                  <a:schemeClr val="lt1"/>
                </a:solidFill>
              </a:defRPr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600">
                <a:solidFill>
                  <a:schemeClr val="lt1"/>
                </a:solidFill>
              </a:defRPr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600">
                <a:solidFill>
                  <a:schemeClr val="lt1"/>
                </a:solidFill>
              </a:defRPr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600">
                <a:solidFill>
                  <a:schemeClr val="lt1"/>
                </a:solidFill>
              </a:defRPr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600">
                <a:solidFill>
                  <a:schemeClr val="lt1"/>
                </a:solidFill>
              </a:defRPr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</p:spTree>
    <p:extLst>
      <p:ext uri="{BB962C8B-B14F-4D97-AF65-F5344CB8AC3E}">
        <p14:creationId xmlns:p14="http://schemas.microsoft.com/office/powerpoint/2010/main" val="1039241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653667" y="651000"/>
            <a:ext cx="8302800" cy="54544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</p:spTree>
    <p:extLst>
      <p:ext uri="{BB962C8B-B14F-4D97-AF65-F5344CB8AC3E}">
        <p14:creationId xmlns:p14="http://schemas.microsoft.com/office/powerpoint/2010/main" val="1434016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 flipH="1"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" name="Google Shape;50;p9"/>
          <p:cNvSpPr/>
          <p:nvPr/>
        </p:nvSpPr>
        <p:spPr>
          <a:xfrm rot="5400000">
            <a:off x="2595233" y="3357000"/>
            <a:ext cx="68572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5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5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5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5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5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5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5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5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5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354000" y="3705956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</p:spTree>
    <p:extLst>
      <p:ext uri="{BB962C8B-B14F-4D97-AF65-F5344CB8AC3E}">
        <p14:creationId xmlns:p14="http://schemas.microsoft.com/office/powerpoint/2010/main" val="149398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/>
        </p:nvSpPr>
        <p:spPr>
          <a:xfrm rot="10800000" flipH="1">
            <a:off x="0" y="0"/>
            <a:ext cx="12192000" cy="6261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7" name="Google Shape;57;p10"/>
          <p:cNvSpPr/>
          <p:nvPr/>
        </p:nvSpPr>
        <p:spPr>
          <a:xfrm rot="10800000" flipH="1">
            <a:off x="0" y="6163633"/>
            <a:ext cx="12192000" cy="98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numCol="1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76200" y="6262433"/>
            <a:ext cx="11176000" cy="5956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6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</p:spTree>
    <p:extLst>
      <p:ext uri="{BB962C8B-B14F-4D97-AF65-F5344CB8AC3E}">
        <p14:creationId xmlns:p14="http://schemas.microsoft.com/office/powerpoint/2010/main" val="4172331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4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title" hasCustomPrompt="1"/>
          </p:nvPr>
        </p:nvSpPr>
        <p:spPr>
          <a:xfrm>
            <a:off x="634000" y="1678033"/>
            <a:ext cx="10962800" cy="2618000"/>
          </a:xfrm>
          <a:prstGeom prst="rect">
            <a:avLst/>
          </a:prstGeom>
        </p:spPr>
        <p:txBody>
          <a:bodyPr spcFirstLastPara="1" wrap="square" lIns="91425" tIns="91425" rIns="91425" bIns="91425" numCol="1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1"/>
          </p:nvPr>
        </p:nvSpPr>
        <p:spPr>
          <a:xfrm>
            <a:off x="634000" y="4406167"/>
            <a:ext cx="10962800" cy="1734400"/>
          </a:xfrm>
          <a:prstGeom prst="rect">
            <a:avLst/>
          </a:prstGeom>
        </p:spPr>
        <p:txBody>
          <a:bodyPr spcFirstLastPara="1" wrap="square" lIns="91425" tIns="91425" rIns="91425" bIns="91425" numCol="1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</p:spTree>
    <p:extLst>
      <p:ext uri="{BB962C8B-B14F-4D97-AF65-F5344CB8AC3E}">
        <p14:creationId xmlns:p14="http://schemas.microsoft.com/office/powerpoint/2010/main" val="4031379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9200" y="984967"/>
            <a:ext cx="109628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9200" y="2558767"/>
            <a:ext cx="10962800" cy="36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rmAutofit/>
          </a:bodyPr>
          <a:lstStyle>
            <a:lvl1pPr lvl="0" algn="r">
              <a:buNone/>
              <a:defRPr sz="1333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33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33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33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33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33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33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33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33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fld id="{00000000-1234-1234-1234-123412341234}" type="slidenum">
              <a:rPr lang="en" altLang="en" smtClean="0"/>
              <a:pPr/>
              <a:t>‹#›</a:t>
            </a:fld>
            <a:endParaRPr lang="en" altLang="en"/>
          </a:p>
        </p:txBody>
      </p:sp>
    </p:spTree>
    <p:extLst>
      <p:ext uri="{BB962C8B-B14F-4D97-AF65-F5344CB8AC3E}">
        <p14:creationId xmlns:p14="http://schemas.microsoft.com/office/powerpoint/2010/main" val="101064627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A5DD6-8C35-1446-B4BD-278935CA2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/>
              <a:t>Thoughts on Theory Needs for a Muon Ion Collider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7FF87-E4FA-CF48-A9BE-F03F1F0BF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133" y="965200"/>
            <a:ext cx="11476867" cy="5612000"/>
          </a:xfrm>
        </p:spPr>
        <p:txBody>
          <a:bodyPr numCol="1">
            <a:normAutofit fontScale="92500" lnSpcReduction="20000"/>
          </a:bodyPr>
          <a:lstStyle/>
          <a:p>
            <a:r>
              <a:rPr lang="en-US" sz="2400" dirty="0"/>
              <a:t>Honestly our focus has been on building a case for a </a:t>
            </a:r>
            <a:r>
              <a:rPr lang="en-US" sz="2400" dirty="0" err="1"/>
              <a:t>MuIC</a:t>
            </a:r>
            <a:r>
              <a:rPr lang="en-US" sz="2400" dirty="0"/>
              <a:t>, as an alternative and novel facility for DIS measurements, EF physics, and nuclear physics. </a:t>
            </a:r>
          </a:p>
          <a:p>
            <a:r>
              <a:rPr lang="en-US" sz="2400" dirty="0"/>
              <a:t>Additionally we have started looking at the associated experimental challenges that may differ from an electron-proton machine</a:t>
            </a:r>
          </a:p>
          <a:p>
            <a:pPr lvl="1"/>
            <a:r>
              <a:rPr lang="en-US" sz="2467" dirty="0"/>
              <a:t>Thus the science case probably will not hinge on e.g. higher order terms in the calculations, though of course the measurements will! </a:t>
            </a:r>
          </a:p>
          <a:p>
            <a:r>
              <a:rPr lang="en-US" sz="2400" dirty="0"/>
              <a:t>That said, suggestions on which topics could take advantage of such a facility and the needs from theory to maximize the science extraction are welcome! </a:t>
            </a:r>
          </a:p>
          <a:p>
            <a:pPr lvl="1"/>
            <a:r>
              <a:rPr lang="en-US" sz="2467" dirty="0"/>
              <a:t>e.g. electroweak corrections</a:t>
            </a:r>
          </a:p>
          <a:p>
            <a:r>
              <a:rPr lang="en-US" sz="2400" dirty="0"/>
              <a:t>Ultimately a serious </a:t>
            </a:r>
            <a:r>
              <a:rPr lang="en-US" sz="2400"/>
              <a:t>physics potential report </a:t>
            </a:r>
            <a:r>
              <a:rPr lang="en-US" sz="2400" dirty="0"/>
              <a:t>(CDR/TDR) must use the state-of-the-art </a:t>
            </a:r>
          </a:p>
          <a:p>
            <a:r>
              <a:rPr lang="en-US" sz="2400" dirty="0"/>
              <a:t>Anyway most of our calculations were done with </a:t>
            </a:r>
            <a:r>
              <a:rPr lang="en-US" sz="2400" dirty="0" err="1"/>
              <a:t>Madgraph</a:t>
            </a:r>
            <a:r>
              <a:rPr lang="en-US" sz="2400" dirty="0"/>
              <a:t>, and generally at LO, though NLO is most likely possible</a:t>
            </a:r>
          </a:p>
          <a:p>
            <a:r>
              <a:rPr lang="en-US" sz="2400" dirty="0"/>
              <a:t>SM particle production (incl. Higgs) proceeds generally through Vector Boson Fusion</a:t>
            </a:r>
          </a:p>
          <a:p>
            <a:pPr lvl="1"/>
            <a:r>
              <a:rPr lang="en-US" sz="2467" dirty="0"/>
              <a:t>So uncertainties on those predictions in DIS would be relevant</a:t>
            </a:r>
          </a:p>
          <a:p>
            <a:pPr lvl="1"/>
            <a:r>
              <a:rPr lang="en-US" sz="2467" dirty="0"/>
              <a:t>Perhaps particularly for cross section and mass measurements of single W and top (?)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2E985-1F07-DA40-A9E8-FE9F3B43B0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 numCol="1"/>
          <a:lstStyle/>
          <a:p>
            <a:pPr marL="0" marR="0" lvl="0" indent="0" algn="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EF716C0-76B7-FE44-99BD-D4312132B0AB}" type="slidenum">
              <a:rPr kumimoji="1" lang="en-US" sz="1333" b="1" i="0" u="none" strike="noStrike" kern="1200" cap="none" spc="0" normalizeH="0" baseline="0" noProof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Roboto"/>
                <a:sym typeface="Roboto"/>
              </a:rPr>
              <a:pPr marL="0" marR="0" lvl="0" indent="0" algn="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sz="1333" b="1" i="0" u="none" strike="noStrike" kern="1200" cap="none" spc="0" normalizeH="0" baseline="0" noProof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Arial" charset="0"/>
              <a:ea typeface="ＭＳ Ｐゴシック" charset="0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45081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A5DD6-8C35-1446-B4BD-278935CA2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/>
              <a:t>One Particular Theory Need for 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7FF87-E4FA-CF48-A9BE-F03F1F0BF6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numCol="1">
            <a:normAutofit/>
          </a:bodyPr>
          <a:lstStyle/>
          <a:p>
            <a:r>
              <a:rPr lang="en-US" sz="2400" dirty="0"/>
              <a:t>Higgs width measurement at the LHC via a measurement of the ratio of off-shell to on-shell production (ZZ, WW)</a:t>
            </a:r>
            <a:endParaRPr lang="en-US" sz="2467" dirty="0"/>
          </a:p>
          <a:p>
            <a:pPr lvl="1"/>
            <a:r>
              <a:rPr lang="en-US" dirty="0"/>
              <a:t>The on-shell pole piece has only the width in the propagator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qq</a:t>
            </a:r>
            <a:r>
              <a:rPr lang="en-US" dirty="0"/>
              <a:t> → ZZ* → 4l background </a:t>
            </a:r>
            <a:r>
              <a:rPr lang="en-US" dirty="0">
                <a:solidFill>
                  <a:srgbClr val="C00000"/>
                </a:solidFill>
              </a:rPr>
              <a:t>features an uncertainty in the NLO EW corrections</a:t>
            </a:r>
            <a:r>
              <a:rPr lang="en-US" dirty="0"/>
              <a:t> applied to the simulation, which are significant at higher m4l values. This becomes the </a:t>
            </a:r>
            <a:r>
              <a:rPr lang="en-US" dirty="0">
                <a:solidFill>
                  <a:srgbClr val="C00000"/>
                </a:solidFill>
              </a:rPr>
              <a:t>dominant systematic uncertainty in this measurement</a:t>
            </a:r>
            <a:r>
              <a:rPr lang="en-US" dirty="0"/>
              <a:t> and the evolution of the uncertainty against m4l [15% at 1 </a:t>
            </a:r>
            <a:r>
              <a:rPr lang="en-US" dirty="0" err="1"/>
              <a:t>TeV</a:t>
            </a:r>
            <a:r>
              <a:rPr lang="en-US" dirty="0"/>
              <a:t>]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2E985-1F07-DA40-A9E8-FE9F3B43B0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 numCol="1"/>
          <a:lstStyle/>
          <a:p>
            <a:pPr marL="0" marR="0" lvl="0" indent="0" algn="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EF716C0-76B7-FE44-99BD-D4312132B0AB}" type="slidenum">
              <a:rPr kumimoji="1" lang="en-US" sz="1333" b="1" i="0" u="none" strike="noStrike" kern="1200" cap="none" spc="0" normalizeH="0" baseline="0" noProof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Roboto"/>
                <a:sym typeface="Roboto"/>
              </a:rPr>
              <a:pPr marL="0" marR="0" lvl="0" indent="0" algn="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sz="1333" b="1" i="0" u="none" strike="noStrike" kern="1200" cap="none" spc="0" normalizeH="0" baseline="0" noProof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Arial" charset="0"/>
              <a:ea typeface="ＭＳ Ｐゴシック" charset="0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975103224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288</Words>
  <Application>Microsoft Macintosh PowerPoint</Application>
  <PresentationFormat>Widescreen</PresentationFormat>
  <Paragraphs>21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Roboto</vt:lpstr>
      <vt:lpstr>Times New Roman</vt:lpstr>
      <vt:lpstr>Material</vt:lpstr>
      <vt:lpstr>Thoughts on Theory Needs for a Muon Ion Collider </vt:lpstr>
      <vt:lpstr>One Particular Theory Need for LHC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Interest and Plans of Rice University Group</dc:title>
  <dc:creator>Darin Acosta</dc:creator>
  <cp:lastModifiedBy>Darin E Acosta</cp:lastModifiedBy>
  <cp:revision>21</cp:revision>
  <cp:lastPrinted>2023-09-26T15:13:54Z</cp:lastPrinted>
  <dcterms:created xsi:type="dcterms:W3CDTF">2023-09-26T14:28:22Z</dcterms:created>
  <dcterms:modified xsi:type="dcterms:W3CDTF">2024-05-22T13:22:13Z</dcterms:modified>
</cp:coreProperties>
</file>