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6"/>
  </p:notesMasterIdLst>
  <p:sldIdLst>
    <p:sldId id="290" r:id="rId2"/>
    <p:sldId id="419" r:id="rId3"/>
    <p:sldId id="293" r:id="rId4"/>
    <p:sldId id="1349" r:id="rId5"/>
    <p:sldId id="1371" r:id="rId6"/>
    <p:sldId id="1352" r:id="rId7"/>
    <p:sldId id="1353" r:id="rId8"/>
    <p:sldId id="1351" r:id="rId9"/>
    <p:sldId id="298" r:id="rId10"/>
    <p:sldId id="427" r:id="rId11"/>
    <p:sldId id="1359" r:id="rId12"/>
    <p:sldId id="332" r:id="rId13"/>
    <p:sldId id="1347" r:id="rId14"/>
    <p:sldId id="299" r:id="rId15"/>
  </p:sldIdLst>
  <p:sldSz cx="9144000" cy="6858000" type="screen4x3"/>
  <p:notesSz cx="6858000" cy="9144000"/>
  <p:defaultTextStyle>
    <a:defPPr>
      <a:defRPr lang="en-US"/>
    </a:defPPr>
    <a:lvl1pPr algn="l" rtl="0" eaLnBrk="0" fontAlgn="base" hangingPunct="0">
      <a:spcBef>
        <a:spcPct val="0"/>
      </a:spcBef>
      <a:spcAft>
        <a:spcPct val="0"/>
      </a:spcAft>
      <a:defRPr kern="1200">
        <a:solidFill>
          <a:srgbClr val="FF0000"/>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kern="1200">
        <a:solidFill>
          <a:srgbClr val="FF0000"/>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kern="1200">
        <a:solidFill>
          <a:srgbClr val="FF0000"/>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kern="1200">
        <a:solidFill>
          <a:srgbClr val="FF0000"/>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kern="1200">
        <a:solidFill>
          <a:srgbClr val="FF0000"/>
        </a:solidFill>
        <a:latin typeface="Arial" charset="0"/>
        <a:ea typeface="ＭＳ Ｐゴシック" charset="0"/>
        <a:cs typeface="ＭＳ Ｐゴシック" charset="0"/>
      </a:defRPr>
    </a:lvl5pPr>
    <a:lvl6pPr marL="2286000" algn="l" defTabSz="457200" rtl="0" eaLnBrk="1" latinLnBrk="0" hangingPunct="1">
      <a:defRPr kern="1200">
        <a:solidFill>
          <a:srgbClr val="FF0000"/>
        </a:solidFill>
        <a:latin typeface="Arial" charset="0"/>
        <a:ea typeface="ＭＳ Ｐゴシック" charset="0"/>
        <a:cs typeface="ＭＳ Ｐゴシック" charset="0"/>
      </a:defRPr>
    </a:lvl6pPr>
    <a:lvl7pPr marL="2743200" algn="l" defTabSz="457200" rtl="0" eaLnBrk="1" latinLnBrk="0" hangingPunct="1">
      <a:defRPr kern="1200">
        <a:solidFill>
          <a:srgbClr val="FF0000"/>
        </a:solidFill>
        <a:latin typeface="Arial" charset="0"/>
        <a:ea typeface="ＭＳ Ｐゴシック" charset="0"/>
        <a:cs typeface="ＭＳ Ｐゴシック" charset="0"/>
      </a:defRPr>
    </a:lvl7pPr>
    <a:lvl8pPr marL="3200400" algn="l" defTabSz="457200" rtl="0" eaLnBrk="1" latinLnBrk="0" hangingPunct="1">
      <a:defRPr kern="1200">
        <a:solidFill>
          <a:srgbClr val="FF0000"/>
        </a:solidFill>
        <a:latin typeface="Arial" charset="0"/>
        <a:ea typeface="ＭＳ Ｐゴシック" charset="0"/>
        <a:cs typeface="ＭＳ Ｐゴシック" charset="0"/>
      </a:defRPr>
    </a:lvl8pPr>
    <a:lvl9pPr marL="3657600" algn="l" defTabSz="457200" rtl="0" eaLnBrk="1" latinLnBrk="0" hangingPunct="1">
      <a:defRPr kern="1200">
        <a:solidFill>
          <a:srgbClr val="FF0000"/>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CC"/>
    <a:srgbClr val="993366"/>
    <a:srgbClr val="990099"/>
    <a:srgbClr val="6666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79" autoAdjust="0"/>
    <p:restoredTop sz="94694"/>
  </p:normalViewPr>
  <p:slideViewPr>
    <p:cSldViewPr snapToGrid="0" snapToObjects="1">
      <p:cViewPr varScale="1">
        <p:scale>
          <a:sx n="68" d="100"/>
          <a:sy n="68" d="100"/>
        </p:scale>
        <p:origin x="924" y="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7280D0-06D2-424C-A1D6-B32CE4E5FA84}" type="datetimeFigureOut">
              <a:rPr lang="en-US" smtClean="0"/>
              <a:t>5/21/2024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90B6E-75FE-EE4A-90F1-302BC036A781}" type="slidenum">
              <a:rPr lang="en-US" smtClean="0"/>
              <a:t>‹#›</a:t>
            </a:fld>
            <a:endParaRPr lang="en-US"/>
          </a:p>
        </p:txBody>
      </p:sp>
    </p:spTree>
    <p:extLst>
      <p:ext uri="{BB962C8B-B14F-4D97-AF65-F5344CB8AC3E}">
        <p14:creationId xmlns:p14="http://schemas.microsoft.com/office/powerpoint/2010/main" val="2285730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12DDA2-9CE3-1041-A18A-C7BF9534A0D7}" type="slidenum">
              <a:rPr lang="en-US" smtClean="0"/>
              <a:t>2</a:t>
            </a:fld>
            <a:endParaRPr lang="en-US"/>
          </a:p>
        </p:txBody>
      </p:sp>
    </p:spTree>
    <p:extLst>
      <p:ext uri="{BB962C8B-B14F-4D97-AF65-F5344CB8AC3E}">
        <p14:creationId xmlns:p14="http://schemas.microsoft.com/office/powerpoint/2010/main" val="2415008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E50500-0EDF-E540-94B5-02D6739AE7C9}" type="slidenum">
              <a:rPr lang="en-US" altLang="en-US" smtClean="0"/>
              <a:pPr/>
              <a:t>12</a:t>
            </a:fld>
            <a:endParaRPr lang="en-US" altLang="en-US"/>
          </a:p>
        </p:txBody>
      </p:sp>
    </p:spTree>
    <p:extLst>
      <p:ext uri="{BB962C8B-B14F-4D97-AF65-F5344CB8AC3E}">
        <p14:creationId xmlns:p14="http://schemas.microsoft.com/office/powerpoint/2010/main" val="1259252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283028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13065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2413" y="193675"/>
            <a:ext cx="2022475" cy="60547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3400" y="193675"/>
            <a:ext cx="5916613" cy="60547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17050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44800" y="193675"/>
            <a:ext cx="5780088" cy="603250"/>
          </a:xfrm>
        </p:spPr>
        <p:txBody>
          <a:bodyPr/>
          <a:lstStyle/>
          <a:p>
            <a:r>
              <a:rPr lang="en-US"/>
              <a:t>Click to edit Master title style</a:t>
            </a:r>
          </a:p>
        </p:txBody>
      </p:sp>
      <p:sp>
        <p:nvSpPr>
          <p:cNvPr id="3" name="Text Placeholder 2"/>
          <p:cNvSpPr>
            <a:spLocks noGrp="1"/>
          </p:cNvSpPr>
          <p:nvPr>
            <p:ph type="body" sz="half" idx="1"/>
          </p:nvPr>
        </p:nvSpPr>
        <p:spPr>
          <a:xfrm>
            <a:off x="533400" y="1160463"/>
            <a:ext cx="3962400" cy="5087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60463"/>
            <a:ext cx="3962400" cy="5087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25397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844800" y="193675"/>
            <a:ext cx="5780088" cy="603250"/>
          </a:xfrm>
        </p:spPr>
        <p:txBody>
          <a:bodyPr/>
          <a:lstStyle/>
          <a:p>
            <a:r>
              <a:rPr lang="en-US"/>
              <a:t>Click to edit Master title style</a:t>
            </a:r>
          </a:p>
        </p:txBody>
      </p:sp>
      <p:sp>
        <p:nvSpPr>
          <p:cNvPr id="3" name="Content Placeholder 2"/>
          <p:cNvSpPr>
            <a:spLocks noGrp="1"/>
          </p:cNvSpPr>
          <p:nvPr>
            <p:ph sz="half" idx="1"/>
          </p:nvPr>
        </p:nvSpPr>
        <p:spPr>
          <a:xfrm>
            <a:off x="533400" y="1160463"/>
            <a:ext cx="3962400" cy="5087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160463"/>
            <a:ext cx="3962400" cy="5087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2025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27536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558093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3400" y="1160463"/>
            <a:ext cx="3962400" cy="50879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60463"/>
            <a:ext cx="3962400" cy="50879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27787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2157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34110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9160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717485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75737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844800" y="193675"/>
            <a:ext cx="5780088" cy="603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0487" tIns="44450" rIns="90487" bIns="4445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533400" y="1160463"/>
            <a:ext cx="8077200" cy="5087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0487" tIns="44450" rIns="90487"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6" name="Rectangle 4"/>
          <p:cNvSpPr>
            <a:spLocks noChangeArrowheads="1"/>
          </p:cNvSpPr>
          <p:nvPr/>
        </p:nvSpPr>
        <p:spPr bwMode="auto">
          <a:xfrm>
            <a:off x="533400" y="936625"/>
            <a:ext cx="8077200" cy="130175"/>
          </a:xfrm>
          <a:prstGeom prst="rect">
            <a:avLst/>
          </a:prstGeom>
          <a:gradFill rotWithShape="0">
            <a:gsLst>
              <a:gs pos="0">
                <a:srgbClr val="FF66FF"/>
              </a:gs>
              <a:gs pos="100000">
                <a:srgbClr val="FF66FF">
                  <a:gamma/>
                  <a:shade val="89804"/>
                  <a:invGamma/>
                </a:srgbClr>
              </a:gs>
            </a:gsLst>
            <a:lin ang="5400000" scaled="1"/>
          </a:gradFill>
          <a:ln w="12700">
            <a:noFill/>
            <a:miter lim="800000"/>
            <a:headEnd/>
            <a:tailEnd/>
          </a:ln>
          <a:effectLst/>
        </p:spPr>
        <p:txBody>
          <a:bodyPr wrap="none" anchor="ctr"/>
          <a:lstStyle/>
          <a:p>
            <a:pPr>
              <a:defRPr/>
            </a:pPr>
            <a:endParaRPr lang="en-US">
              <a:ea typeface="+mn-ea"/>
              <a:cs typeface="+mn-cs"/>
            </a:endParaRPr>
          </a:p>
        </p:txBody>
      </p:sp>
      <p:sp>
        <p:nvSpPr>
          <p:cNvPr id="3077" name="Rectangle 5"/>
          <p:cNvSpPr>
            <a:spLocks noChangeArrowheads="1"/>
          </p:cNvSpPr>
          <p:nvPr/>
        </p:nvSpPr>
        <p:spPr bwMode="auto">
          <a:xfrm>
            <a:off x="5886450" y="6021388"/>
            <a:ext cx="2886075" cy="454025"/>
          </a:xfrm>
          <a:prstGeom prst="rect">
            <a:avLst/>
          </a:prstGeom>
          <a:noFill/>
          <a:ln w="12700">
            <a:noFill/>
            <a:miter lim="800000"/>
            <a:headEnd/>
            <a:tailEnd/>
          </a:ln>
          <a:effectLst/>
        </p:spPr>
        <p:txBody>
          <a:bodyPr lIns="90487" tIns="44450" rIns="90487" bIns="44450">
            <a:spAutoFit/>
          </a:bodyPr>
          <a:lstStyle/>
          <a:p>
            <a:endParaRPr lang="en-US" sz="1200">
              <a:solidFill>
                <a:schemeClr val="tx1"/>
              </a:solidFill>
              <a:latin typeface="Helvetica" charset="0"/>
            </a:endParaRPr>
          </a:p>
          <a:p>
            <a:endParaRPr lang="en-US" sz="1200">
              <a:solidFill>
                <a:schemeClr val="tx1"/>
              </a:solidFill>
              <a:latin typeface="Helvetica" charset="0"/>
            </a:endParaRPr>
          </a:p>
        </p:txBody>
      </p:sp>
      <p:sp>
        <p:nvSpPr>
          <p:cNvPr id="3078" name="Text Box 6"/>
          <p:cNvSpPr txBox="1">
            <a:spLocks noChangeArrowheads="1"/>
          </p:cNvSpPr>
          <p:nvPr/>
        </p:nvSpPr>
        <p:spPr bwMode="auto">
          <a:xfrm>
            <a:off x="6842125" y="6156325"/>
            <a:ext cx="184150" cy="336550"/>
          </a:xfrm>
          <a:prstGeom prst="rect">
            <a:avLst/>
          </a:prstGeom>
          <a:noFill/>
          <a:ln w="12700">
            <a:noFill/>
            <a:miter lim="800000"/>
            <a:headEnd/>
            <a:tailEnd/>
          </a:ln>
          <a:effectLst/>
        </p:spPr>
        <p:txBody>
          <a:bodyPr wrap="none">
            <a:spAutoFit/>
          </a:bodyPr>
          <a:lstStyle/>
          <a:p>
            <a:pPr>
              <a:defRPr/>
            </a:pPr>
            <a:endParaRPr lang="en-US" sz="1600">
              <a:solidFill>
                <a:schemeClr val="accent2"/>
              </a:solidFill>
              <a:ea typeface="+mn-ea"/>
              <a:cs typeface="+mn-cs"/>
            </a:endParaRPr>
          </a:p>
        </p:txBody>
      </p:sp>
      <p:sp>
        <p:nvSpPr>
          <p:cNvPr id="3089" name="Text Box 17"/>
          <p:cNvSpPr txBox="1">
            <a:spLocks noChangeArrowheads="1"/>
          </p:cNvSpPr>
          <p:nvPr/>
        </p:nvSpPr>
        <p:spPr bwMode="auto">
          <a:xfrm>
            <a:off x="2514600" y="6553200"/>
            <a:ext cx="184150" cy="304800"/>
          </a:xfrm>
          <a:prstGeom prst="rect">
            <a:avLst/>
          </a:prstGeom>
          <a:noFill/>
          <a:ln w="9525">
            <a:noFill/>
            <a:miter lim="800000"/>
            <a:headEnd/>
            <a:tailEnd/>
          </a:ln>
          <a:effectLst/>
        </p:spPr>
        <p:txBody>
          <a:bodyPr wrap="none">
            <a:spAutoFit/>
          </a:bodyPr>
          <a:lstStyle/>
          <a:p>
            <a:pPr>
              <a:defRPr/>
            </a:pPr>
            <a:endParaRPr lang="en-US" sz="1400">
              <a:solidFill>
                <a:schemeClr val="tx1"/>
              </a:solidFill>
              <a:ea typeface="+mn-ea"/>
              <a:cs typeface="+mn-cs"/>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ctr" rtl="0" eaLnBrk="1" fontAlgn="base" hangingPunct="1">
        <a:spcBef>
          <a:spcPct val="0"/>
        </a:spcBef>
        <a:spcAft>
          <a:spcPct val="0"/>
        </a:spcAft>
        <a:defRPr sz="4000">
          <a:solidFill>
            <a:srgbClr val="CC0000"/>
          </a:solidFill>
          <a:latin typeface="+mj-lt"/>
          <a:ea typeface="ＭＳ Ｐゴシック" charset="-128"/>
          <a:cs typeface="ＭＳ Ｐゴシック" charset="-128"/>
        </a:defRPr>
      </a:lvl1pPr>
      <a:lvl2pPr algn="ctr" rtl="0" eaLnBrk="1" fontAlgn="base" hangingPunct="1">
        <a:spcBef>
          <a:spcPct val="0"/>
        </a:spcBef>
        <a:spcAft>
          <a:spcPct val="0"/>
        </a:spcAft>
        <a:defRPr sz="4000">
          <a:solidFill>
            <a:srgbClr val="CC0000"/>
          </a:solidFill>
          <a:latin typeface="Arial" charset="0"/>
          <a:ea typeface="ＭＳ Ｐゴシック" charset="-128"/>
          <a:cs typeface="ＭＳ Ｐゴシック" charset="-128"/>
        </a:defRPr>
      </a:lvl2pPr>
      <a:lvl3pPr algn="ctr" rtl="0" eaLnBrk="1" fontAlgn="base" hangingPunct="1">
        <a:spcBef>
          <a:spcPct val="0"/>
        </a:spcBef>
        <a:spcAft>
          <a:spcPct val="0"/>
        </a:spcAft>
        <a:defRPr sz="4000">
          <a:solidFill>
            <a:srgbClr val="CC0000"/>
          </a:solidFill>
          <a:latin typeface="Arial" charset="0"/>
          <a:ea typeface="ＭＳ Ｐゴシック" charset="-128"/>
          <a:cs typeface="ＭＳ Ｐゴシック" charset="-128"/>
        </a:defRPr>
      </a:lvl3pPr>
      <a:lvl4pPr algn="ctr" rtl="0" eaLnBrk="1" fontAlgn="base" hangingPunct="1">
        <a:spcBef>
          <a:spcPct val="0"/>
        </a:spcBef>
        <a:spcAft>
          <a:spcPct val="0"/>
        </a:spcAft>
        <a:defRPr sz="4000">
          <a:solidFill>
            <a:srgbClr val="CC0000"/>
          </a:solidFill>
          <a:latin typeface="Arial" charset="0"/>
          <a:ea typeface="ＭＳ Ｐゴシック" charset="-128"/>
          <a:cs typeface="ＭＳ Ｐゴシック" charset="-128"/>
        </a:defRPr>
      </a:lvl4pPr>
      <a:lvl5pPr algn="ctr" rtl="0" eaLnBrk="1" fontAlgn="base" hangingPunct="1">
        <a:spcBef>
          <a:spcPct val="0"/>
        </a:spcBef>
        <a:spcAft>
          <a:spcPct val="0"/>
        </a:spcAft>
        <a:defRPr sz="4000">
          <a:solidFill>
            <a:srgbClr val="CC0000"/>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000">
          <a:solidFill>
            <a:srgbClr val="CC0000"/>
          </a:solidFill>
          <a:latin typeface="Arial" charset="0"/>
        </a:defRPr>
      </a:lvl6pPr>
      <a:lvl7pPr marL="914400" algn="ctr" rtl="0" eaLnBrk="1" fontAlgn="base" hangingPunct="1">
        <a:spcBef>
          <a:spcPct val="0"/>
        </a:spcBef>
        <a:spcAft>
          <a:spcPct val="0"/>
        </a:spcAft>
        <a:defRPr sz="4000">
          <a:solidFill>
            <a:srgbClr val="CC0000"/>
          </a:solidFill>
          <a:latin typeface="Arial" charset="0"/>
        </a:defRPr>
      </a:lvl7pPr>
      <a:lvl8pPr marL="1371600" algn="ctr" rtl="0" eaLnBrk="1" fontAlgn="base" hangingPunct="1">
        <a:spcBef>
          <a:spcPct val="0"/>
        </a:spcBef>
        <a:spcAft>
          <a:spcPct val="0"/>
        </a:spcAft>
        <a:defRPr sz="4000">
          <a:solidFill>
            <a:srgbClr val="CC0000"/>
          </a:solidFill>
          <a:latin typeface="Arial" charset="0"/>
        </a:defRPr>
      </a:lvl8pPr>
      <a:lvl9pPr marL="1828800" algn="ctr" rtl="0" eaLnBrk="1" fontAlgn="base" hangingPunct="1">
        <a:spcBef>
          <a:spcPct val="0"/>
        </a:spcBef>
        <a:spcAft>
          <a:spcPct val="0"/>
        </a:spcAft>
        <a:defRPr sz="4000">
          <a:solidFill>
            <a:srgbClr val="CC0000"/>
          </a:solidFill>
          <a:latin typeface="Arial" charset="0"/>
        </a:defRPr>
      </a:lvl9pPr>
    </p:titleStyle>
    <p:bodyStyle>
      <a:lvl1pPr marL="342900" indent="-342900" algn="l" rtl="0" eaLnBrk="1" fontAlgn="base" hangingPunct="1">
        <a:spcBef>
          <a:spcPct val="20000"/>
        </a:spcBef>
        <a:spcAft>
          <a:spcPct val="0"/>
        </a:spcAft>
        <a:buSzPct val="100000"/>
        <a:buFont typeface="Wingdings" charset="0"/>
        <a:buChar char=""/>
        <a:defRPr sz="3200">
          <a:solidFill>
            <a:srgbClr val="0000FF"/>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SzPct val="60000"/>
        <a:buFont typeface="Zapf Dingbats" charset="0"/>
        <a:buChar char=""/>
        <a:defRPr sz="2800">
          <a:solidFill>
            <a:srgbClr val="FF0000"/>
          </a:solidFill>
          <a:latin typeface="+mn-lt"/>
          <a:ea typeface="ＭＳ Ｐゴシック" charset="-128"/>
        </a:defRPr>
      </a:lvl2pPr>
      <a:lvl3pPr marL="1143000" indent="-228600" algn="l" rtl="0" eaLnBrk="1" fontAlgn="base" hangingPunct="1">
        <a:spcBef>
          <a:spcPct val="20000"/>
        </a:spcBef>
        <a:spcAft>
          <a:spcPct val="0"/>
        </a:spcAft>
        <a:buSzPct val="60000"/>
        <a:buFont typeface="Zapf Dingbats" charset="0"/>
        <a:buChar char=""/>
        <a:defRPr sz="2400">
          <a:solidFill>
            <a:srgbClr val="66FF00"/>
          </a:solidFill>
          <a:latin typeface="+mn-lt"/>
          <a:ea typeface="ＭＳ Ｐゴシック" charset="-128"/>
        </a:defRPr>
      </a:lvl3pPr>
      <a:lvl4pPr marL="1600200" indent="-228600" algn="l" rtl="0" eaLnBrk="1" fontAlgn="base" hangingPunct="1">
        <a:spcBef>
          <a:spcPct val="20000"/>
        </a:spcBef>
        <a:spcAft>
          <a:spcPct val="0"/>
        </a:spcAft>
        <a:buSzPct val="100000"/>
        <a:buChar char="–"/>
        <a:defRPr sz="2000">
          <a:solidFill>
            <a:srgbClr val="FA00FA"/>
          </a:solidFill>
          <a:latin typeface="+mn-lt"/>
          <a:ea typeface="ＭＳ Ｐゴシック" charset="-128"/>
        </a:defRPr>
      </a:lvl4pPr>
      <a:lvl5pPr marL="2057400" indent="-228600" algn="l" rtl="0" eaLnBrk="1" fontAlgn="base" hangingPunct="1">
        <a:spcBef>
          <a:spcPct val="20000"/>
        </a:spcBef>
        <a:spcAft>
          <a:spcPct val="0"/>
        </a:spcAft>
        <a:buSzPct val="100000"/>
        <a:buChar char="•"/>
        <a:defRPr>
          <a:solidFill>
            <a:schemeClr val="tx1"/>
          </a:solidFill>
          <a:latin typeface="+mn-lt"/>
          <a:ea typeface="ＭＳ Ｐゴシック" charset="-128"/>
        </a:defRPr>
      </a:lvl5pPr>
      <a:lvl6pPr marL="2514600" indent="-228600" algn="l" rtl="0" eaLnBrk="1" fontAlgn="base" hangingPunct="1">
        <a:spcBef>
          <a:spcPct val="20000"/>
        </a:spcBef>
        <a:spcAft>
          <a:spcPct val="0"/>
        </a:spcAft>
        <a:buSzPct val="100000"/>
        <a:buChar char="•"/>
        <a:defRPr>
          <a:solidFill>
            <a:schemeClr val="tx1"/>
          </a:solidFill>
          <a:latin typeface="+mn-lt"/>
          <a:ea typeface="ＭＳ Ｐゴシック" charset="-128"/>
        </a:defRPr>
      </a:lvl6pPr>
      <a:lvl7pPr marL="2971800" indent="-228600" algn="l" rtl="0" eaLnBrk="1" fontAlgn="base" hangingPunct="1">
        <a:spcBef>
          <a:spcPct val="20000"/>
        </a:spcBef>
        <a:spcAft>
          <a:spcPct val="0"/>
        </a:spcAft>
        <a:buSzPct val="100000"/>
        <a:buChar char="•"/>
        <a:defRPr>
          <a:solidFill>
            <a:schemeClr val="tx1"/>
          </a:solidFill>
          <a:latin typeface="+mn-lt"/>
          <a:ea typeface="ＭＳ Ｐゴシック" charset="-128"/>
        </a:defRPr>
      </a:lvl7pPr>
      <a:lvl8pPr marL="3429000" indent="-228600" algn="l" rtl="0" eaLnBrk="1" fontAlgn="base" hangingPunct="1">
        <a:spcBef>
          <a:spcPct val="20000"/>
        </a:spcBef>
        <a:spcAft>
          <a:spcPct val="0"/>
        </a:spcAft>
        <a:buSzPct val="100000"/>
        <a:buChar char="•"/>
        <a:defRPr>
          <a:solidFill>
            <a:schemeClr val="tx1"/>
          </a:solidFill>
          <a:latin typeface="+mn-lt"/>
          <a:ea typeface="ＭＳ Ｐゴシック" charset="-128"/>
        </a:defRPr>
      </a:lvl8pPr>
      <a:lvl9pPr marL="3886200" indent="-228600" algn="l" rtl="0" eaLnBrk="1" fontAlgn="base" hangingPunct="1">
        <a:spcBef>
          <a:spcPct val="20000"/>
        </a:spcBef>
        <a:spcAft>
          <a:spcPct val="0"/>
        </a:spcAft>
        <a:buSzPct val="100000"/>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hyperlink" Target="https://www.google.com/url?sa=t&amp;rct=j&amp;q=&amp;esrc=s&amp;source=web&amp;cd=&amp;ved=2ahUKEwjN4u-1tM__AhXUVqQEHb6XDFUQFnoECA0QAQ&amp;url=https%3A%2F%2Flibrary.oapen.org%2Fbitstream%2Fhandle%2F20.500.12657%2F59105%2F1%2F9780199652747_Print.pdf&amp;usg=AOvVaw1cVlLjasuVFh0QPoQUggrI&amp;opi=89978449"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3BC460-C297-0E5D-2265-2CEBAE348190}"/>
              </a:ext>
            </a:extLst>
          </p:cNvPr>
          <p:cNvSpPr>
            <a:spLocks noGrp="1"/>
          </p:cNvSpPr>
          <p:nvPr>
            <p:ph type="ctrTitle"/>
          </p:nvPr>
        </p:nvSpPr>
        <p:spPr>
          <a:xfrm>
            <a:off x="246150" y="1080405"/>
            <a:ext cx="8651699" cy="1470025"/>
          </a:xfrm>
        </p:spPr>
        <p:txBody>
          <a:bodyPr/>
          <a:lstStyle/>
          <a:p>
            <a:r>
              <a:rPr lang="en-US" dirty="0"/>
              <a:t>Theory needs for the LHC</a:t>
            </a:r>
          </a:p>
        </p:txBody>
      </p:sp>
      <p:sp>
        <p:nvSpPr>
          <p:cNvPr id="3" name="Subtitle 2">
            <a:extLst>
              <a:ext uri="{FF2B5EF4-FFF2-40B4-BE49-F238E27FC236}">
                <a16:creationId xmlns:a16="http://schemas.microsoft.com/office/drawing/2014/main" id="{44AFDC8F-56B1-81BD-C234-1ED6BA98EF33}"/>
              </a:ext>
            </a:extLst>
          </p:cNvPr>
          <p:cNvSpPr>
            <a:spLocks noGrp="1"/>
          </p:cNvSpPr>
          <p:nvPr>
            <p:ph type="subTitle" idx="1"/>
          </p:nvPr>
        </p:nvSpPr>
        <p:spPr>
          <a:xfrm>
            <a:off x="1371599" y="2554971"/>
            <a:ext cx="6400800" cy="1752600"/>
          </a:xfrm>
        </p:spPr>
        <p:txBody>
          <a:bodyPr/>
          <a:lstStyle/>
          <a:p>
            <a:r>
              <a:rPr lang="en-US" dirty="0"/>
              <a:t>J. Huston</a:t>
            </a:r>
          </a:p>
          <a:p>
            <a:r>
              <a:rPr lang="en-US" dirty="0"/>
              <a:t>Michigan State University</a:t>
            </a:r>
          </a:p>
          <a:p>
            <a:endParaRPr lang="en-US" dirty="0"/>
          </a:p>
          <a:p>
            <a:r>
              <a:rPr lang="en-US" dirty="0" err="1">
                <a:solidFill>
                  <a:srgbClr val="FF00CC"/>
                </a:solidFill>
              </a:rPr>
              <a:t>Loopfest</a:t>
            </a:r>
            <a:r>
              <a:rPr lang="en-US" dirty="0">
                <a:solidFill>
                  <a:srgbClr val="FF00CC"/>
                </a:solidFill>
              </a:rPr>
              <a:t> 2024</a:t>
            </a:r>
          </a:p>
          <a:p>
            <a:r>
              <a:rPr lang="en-US" dirty="0">
                <a:solidFill>
                  <a:srgbClr val="FF00CC"/>
                </a:solidFill>
              </a:rPr>
              <a:t>conversation starter</a:t>
            </a:r>
          </a:p>
        </p:txBody>
      </p:sp>
    </p:spTree>
    <p:extLst>
      <p:ext uri="{BB962C8B-B14F-4D97-AF65-F5344CB8AC3E}">
        <p14:creationId xmlns:p14="http://schemas.microsoft.com/office/powerpoint/2010/main" val="102706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B9E9E-EA26-EA4F-B483-960B251A248F}"/>
              </a:ext>
            </a:extLst>
          </p:cNvPr>
          <p:cNvSpPr>
            <a:spLocks noGrp="1"/>
          </p:cNvSpPr>
          <p:nvPr>
            <p:ph type="title"/>
          </p:nvPr>
        </p:nvSpPr>
        <p:spPr>
          <a:xfrm>
            <a:off x="154379" y="185506"/>
            <a:ext cx="8753483" cy="603250"/>
          </a:xfrm>
        </p:spPr>
        <p:txBody>
          <a:bodyPr/>
          <a:lstStyle/>
          <a:p>
            <a:r>
              <a:rPr lang="en-US" dirty="0"/>
              <a:t>Jet tagging</a:t>
            </a:r>
          </a:p>
        </p:txBody>
      </p:sp>
      <p:sp>
        <p:nvSpPr>
          <p:cNvPr id="3" name="Content Placeholder 2">
            <a:extLst>
              <a:ext uri="{FF2B5EF4-FFF2-40B4-BE49-F238E27FC236}">
                <a16:creationId xmlns:a16="http://schemas.microsoft.com/office/drawing/2014/main" id="{1120937D-FF14-0841-A9DA-BC12E28E904F}"/>
              </a:ext>
            </a:extLst>
          </p:cNvPr>
          <p:cNvSpPr>
            <a:spLocks noGrp="1"/>
          </p:cNvSpPr>
          <p:nvPr>
            <p:ph idx="1"/>
          </p:nvPr>
        </p:nvSpPr>
        <p:spPr>
          <a:xfrm>
            <a:off x="517489" y="1049931"/>
            <a:ext cx="8390373" cy="5087937"/>
          </a:xfrm>
        </p:spPr>
        <p:txBody>
          <a:bodyPr/>
          <a:lstStyle/>
          <a:p>
            <a:r>
              <a:rPr lang="en-US" sz="1800" dirty="0"/>
              <a:t>There is also the issue of how  heavy flavor jets are tagged; the theory predictions use a flavor tagging </a:t>
            </a:r>
            <a:r>
              <a:rPr lang="en-US" sz="1800" dirty="0" err="1"/>
              <a:t>k</a:t>
            </a:r>
            <a:r>
              <a:rPr lang="en-US" sz="1800" baseline="-25000" dirty="0" err="1"/>
              <a:t>T</a:t>
            </a:r>
            <a:r>
              <a:rPr lang="en-US" sz="1800" dirty="0"/>
              <a:t> jet algorithm in which the distance between pseudo-jets </a:t>
            </a:r>
            <a:r>
              <a:rPr lang="en-US" sz="1800" i="1" dirty="0"/>
              <a:t>i</a:t>
            </a:r>
            <a:r>
              <a:rPr lang="en-US" sz="1800" dirty="0"/>
              <a:t> and </a:t>
            </a:r>
            <a:r>
              <a:rPr lang="en-US" sz="1800" i="1" dirty="0"/>
              <a:t>j </a:t>
            </a:r>
            <a:r>
              <a:rPr lang="en-US" sz="1800" dirty="0"/>
              <a:t>(</a:t>
            </a:r>
            <a:r>
              <a:rPr lang="en-US" sz="1800" i="1" dirty="0" err="1"/>
              <a:t>d</a:t>
            </a:r>
            <a:r>
              <a:rPr lang="en-US" sz="1800" i="1" baseline="-25000" dirty="0" err="1"/>
              <a:t>ij</a:t>
            </a:r>
            <a:r>
              <a:rPr lang="en-US" sz="1800" dirty="0"/>
              <a:t>) are dependent on the </a:t>
            </a:r>
            <a:r>
              <a:rPr lang="en-US" sz="1800" dirty="0" err="1"/>
              <a:t>flavour</a:t>
            </a:r>
            <a:r>
              <a:rPr lang="en-US" sz="1800" dirty="0"/>
              <a:t> of the considered </a:t>
            </a:r>
            <a:r>
              <a:rPr lang="en-US" sz="1800" dirty="0" err="1"/>
              <a:t>partons</a:t>
            </a:r>
            <a:endParaRPr lang="en-US" sz="1800" dirty="0"/>
          </a:p>
          <a:p>
            <a:pPr lvl="1">
              <a:buClr>
                <a:srgbClr val="CC0033"/>
              </a:buClr>
              <a:buSzPct val="100000"/>
              <a:buFont typeface="Arial" panose="020B0604020202020204" pitchFamily="34" charset="0"/>
              <a:buChar char="•"/>
            </a:pPr>
            <a:endParaRPr lang="en-US" sz="1800" dirty="0"/>
          </a:p>
          <a:p>
            <a:pPr lvl="1">
              <a:buClr>
                <a:srgbClr val="CC0033"/>
              </a:buClr>
              <a:buSzPct val="100000"/>
              <a:buFont typeface="Arial" panose="020B0604020202020204" pitchFamily="34" charset="0"/>
              <a:buChar char="•"/>
            </a:pPr>
            <a:endParaRPr lang="en-US" sz="1800" dirty="0"/>
          </a:p>
          <a:p>
            <a:pPr lvl="1">
              <a:buClr>
                <a:srgbClr val="CC0033"/>
              </a:buClr>
              <a:buSzPct val="100000"/>
              <a:buFont typeface="Arial" panose="020B0604020202020204" pitchFamily="34" charset="0"/>
              <a:buChar char="•"/>
            </a:pPr>
            <a:r>
              <a:rPr lang="en-US" sz="1800" dirty="0"/>
              <a:t>the distance to the beam is also </a:t>
            </a:r>
            <a:r>
              <a:rPr lang="en-US" sz="1800" dirty="0" err="1"/>
              <a:t>flavour</a:t>
            </a:r>
            <a:r>
              <a:rPr lang="en-US" sz="1800" dirty="0"/>
              <a:t>-dependent</a:t>
            </a:r>
          </a:p>
          <a:p>
            <a:pPr lvl="1"/>
            <a:endParaRPr lang="en-US" sz="1800" dirty="0"/>
          </a:p>
          <a:p>
            <a:pPr lvl="1"/>
            <a:endParaRPr lang="en-US" sz="1800" dirty="0"/>
          </a:p>
          <a:p>
            <a:r>
              <a:rPr lang="en-US" sz="1800" dirty="0"/>
              <a:t>The experimental measurements typically use the anti-</a:t>
            </a:r>
            <a:r>
              <a:rPr lang="en-US" sz="1800" dirty="0" err="1"/>
              <a:t>k</a:t>
            </a:r>
            <a:r>
              <a:rPr lang="en-US" sz="1800" baseline="-25000" dirty="0" err="1"/>
              <a:t>T</a:t>
            </a:r>
            <a:r>
              <a:rPr lang="en-US" sz="1800" dirty="0"/>
              <a:t> jet algorithm with later flavor identification (</a:t>
            </a:r>
            <a:r>
              <a:rPr lang="en-US" sz="1800" i="1" dirty="0" err="1"/>
              <a:t>Eur.Phys.J.C</a:t>
            </a:r>
            <a:r>
              <a:rPr lang="en-US" sz="1800" dirty="0"/>
              <a:t> 47 (2006) 113)</a:t>
            </a:r>
          </a:p>
          <a:p>
            <a:r>
              <a:rPr lang="en-US" sz="1800" dirty="0"/>
              <a:t>The difference between the two may not be small (10-15%)</a:t>
            </a:r>
          </a:p>
          <a:p>
            <a:r>
              <a:rPr lang="en-US" sz="1800" dirty="0"/>
              <a:t>There are a plethora of theory solutions to this issue; how well do they work in an experimental environment</a:t>
            </a:r>
          </a:p>
          <a:p>
            <a:r>
              <a:rPr lang="en-US" sz="1800" dirty="0"/>
              <a:t>Workshop at Durham in June</a:t>
            </a:r>
          </a:p>
          <a:p>
            <a:endParaRPr lang="en-US" dirty="0"/>
          </a:p>
        </p:txBody>
      </p:sp>
      <p:pic>
        <p:nvPicPr>
          <p:cNvPr id="5" name="Picture 4">
            <a:extLst>
              <a:ext uri="{FF2B5EF4-FFF2-40B4-BE49-F238E27FC236}">
                <a16:creationId xmlns:a16="http://schemas.microsoft.com/office/drawing/2014/main" id="{7B0042FD-01DD-CD4B-B99A-5AB359F60DA0}"/>
              </a:ext>
            </a:extLst>
          </p:cNvPr>
          <p:cNvPicPr>
            <a:picLocks noChangeAspect="1"/>
          </p:cNvPicPr>
          <p:nvPr/>
        </p:nvPicPr>
        <p:blipFill>
          <a:blip r:embed="rId2"/>
          <a:stretch>
            <a:fillRect/>
          </a:stretch>
        </p:blipFill>
        <p:spPr>
          <a:xfrm>
            <a:off x="1934061" y="2049936"/>
            <a:ext cx="6873071" cy="715793"/>
          </a:xfrm>
          <a:prstGeom prst="rect">
            <a:avLst/>
          </a:prstGeom>
        </p:spPr>
      </p:pic>
      <p:pic>
        <p:nvPicPr>
          <p:cNvPr id="7" name="Picture 6" descr="Text, letter&#10;&#10;Description automatically generated">
            <a:extLst>
              <a:ext uri="{FF2B5EF4-FFF2-40B4-BE49-F238E27FC236}">
                <a16:creationId xmlns:a16="http://schemas.microsoft.com/office/drawing/2014/main" id="{4AD7749A-E58B-7149-9529-7DFCB9B45A5B}"/>
              </a:ext>
            </a:extLst>
          </p:cNvPr>
          <p:cNvPicPr>
            <a:picLocks noChangeAspect="1"/>
          </p:cNvPicPr>
          <p:nvPr/>
        </p:nvPicPr>
        <p:blipFill>
          <a:blip r:embed="rId3"/>
          <a:stretch>
            <a:fillRect/>
          </a:stretch>
        </p:blipFill>
        <p:spPr>
          <a:xfrm>
            <a:off x="1766793" y="3224823"/>
            <a:ext cx="5121868" cy="738152"/>
          </a:xfrm>
          <a:prstGeom prst="rect">
            <a:avLst/>
          </a:prstGeom>
        </p:spPr>
      </p:pic>
      <p:pic>
        <p:nvPicPr>
          <p:cNvPr id="6" name="Picture 5" descr="A screenshot of a cell phone&#10;&#10;Description automatically generated">
            <a:extLst>
              <a:ext uri="{FF2B5EF4-FFF2-40B4-BE49-F238E27FC236}">
                <a16:creationId xmlns:a16="http://schemas.microsoft.com/office/drawing/2014/main" id="{C4D2BF53-BF84-B92D-D2CC-E264B0DB33F3}"/>
              </a:ext>
            </a:extLst>
          </p:cNvPr>
          <p:cNvPicPr>
            <a:picLocks noChangeAspect="1"/>
          </p:cNvPicPr>
          <p:nvPr/>
        </p:nvPicPr>
        <p:blipFill>
          <a:blip r:embed="rId4"/>
          <a:stretch>
            <a:fillRect/>
          </a:stretch>
        </p:blipFill>
        <p:spPr>
          <a:xfrm>
            <a:off x="3932019" y="5203060"/>
            <a:ext cx="5211981" cy="1393902"/>
          </a:xfrm>
          <a:prstGeom prst="rect">
            <a:avLst/>
          </a:prstGeom>
        </p:spPr>
      </p:pic>
    </p:spTree>
    <p:extLst>
      <p:ext uri="{BB962C8B-B14F-4D97-AF65-F5344CB8AC3E}">
        <p14:creationId xmlns:p14="http://schemas.microsoft.com/office/powerpoint/2010/main" val="1302003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erson in a red coat holding a book in front of a statue&#10;&#10;Description automatically generated">
            <a:extLst>
              <a:ext uri="{FF2B5EF4-FFF2-40B4-BE49-F238E27FC236}">
                <a16:creationId xmlns:a16="http://schemas.microsoft.com/office/drawing/2014/main" id="{F10478A3-40EC-531E-DA97-3A71FA1DBED9}"/>
              </a:ext>
            </a:extLst>
          </p:cNvPr>
          <p:cNvPicPr>
            <a:picLocks noChangeAspect="1"/>
          </p:cNvPicPr>
          <p:nvPr/>
        </p:nvPicPr>
        <p:blipFill rotWithShape="1">
          <a:blip r:embed="rId2"/>
          <a:srcRect t="13125" b="5161"/>
          <a:stretch/>
        </p:blipFill>
        <p:spPr>
          <a:xfrm>
            <a:off x="0" y="28426"/>
            <a:ext cx="5486400" cy="6829574"/>
          </a:xfrm>
          <a:prstGeom prst="rect">
            <a:avLst/>
          </a:prstGeom>
        </p:spPr>
      </p:pic>
      <p:sp>
        <p:nvSpPr>
          <p:cNvPr id="8" name="TextBox 7">
            <a:extLst>
              <a:ext uri="{FF2B5EF4-FFF2-40B4-BE49-F238E27FC236}">
                <a16:creationId xmlns:a16="http://schemas.microsoft.com/office/drawing/2014/main" id="{10ECEB35-634F-6B3E-462A-C28A3723298A}"/>
              </a:ext>
            </a:extLst>
          </p:cNvPr>
          <p:cNvSpPr txBox="1"/>
          <p:nvPr/>
        </p:nvSpPr>
        <p:spPr>
          <a:xfrm>
            <a:off x="5486400" y="2305286"/>
            <a:ext cx="4572000" cy="92333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rgbClr val="681DA8"/>
                </a:solidFill>
                <a:effectLst/>
                <a:latin typeface="inherit"/>
                <a:cs typeface="Arial" panose="020B0604020202020204" pitchFamily="34" charset="0"/>
                <a:hlinkClick r:id="rId3"/>
              </a:rPr>
              <a:t>OAPEN</a:t>
            </a:r>
            <a:endParaRPr kumimoji="0" lang="en-US" altLang="en-US" sz="1800" b="1" i="0" u="none" strike="noStrike" cap="none" normalizeH="0" baseline="0" dirty="0">
              <a:ln>
                <a:noFill/>
              </a:ln>
              <a:solidFill>
                <a:srgbClr val="681DA8"/>
              </a:solidFill>
              <a:effectLst/>
              <a:latin typeface="inheri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1" u="none" strike="noStrike" cap="none" normalizeH="0" baseline="0" dirty="0">
                <a:ln>
                  <a:noFill/>
                </a:ln>
                <a:solidFill>
                  <a:srgbClr val="681DA8"/>
                </a:solidFill>
                <a:effectLst/>
                <a:latin typeface="inherit"/>
                <a:cs typeface="Arial" panose="020B0604020202020204" pitchFamily="34" charset="0"/>
                <a:hlinkClick r:id="rId3"/>
              </a:rPr>
              <a:t>https://library.oapen.org › 9780199652747_Print</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 name="TextBox 8">
            <a:extLst>
              <a:ext uri="{FF2B5EF4-FFF2-40B4-BE49-F238E27FC236}">
                <a16:creationId xmlns:a16="http://schemas.microsoft.com/office/drawing/2014/main" id="{ADA6A452-2490-15F1-7662-FD4B3F778289}"/>
              </a:ext>
            </a:extLst>
          </p:cNvPr>
          <p:cNvSpPr txBox="1"/>
          <p:nvPr/>
        </p:nvSpPr>
        <p:spPr>
          <a:xfrm>
            <a:off x="5593279" y="1199408"/>
            <a:ext cx="2595582" cy="923330"/>
          </a:xfrm>
          <a:prstGeom prst="rect">
            <a:avLst/>
          </a:prstGeom>
          <a:noFill/>
        </p:spPr>
        <p:txBody>
          <a:bodyPr wrap="none" rtlCol="0">
            <a:spAutoFit/>
          </a:bodyPr>
          <a:lstStyle/>
          <a:p>
            <a:r>
              <a:rPr lang="en-US" dirty="0"/>
              <a:t>now available as a free</a:t>
            </a:r>
          </a:p>
          <a:p>
            <a:r>
              <a:rPr lang="en-US" dirty="0"/>
              <a:t>download thanks to the</a:t>
            </a:r>
          </a:p>
          <a:p>
            <a:r>
              <a:rPr lang="en-US" dirty="0"/>
              <a:t>SCOAP3 foundation</a:t>
            </a:r>
          </a:p>
        </p:txBody>
      </p:sp>
      <p:sp>
        <p:nvSpPr>
          <p:cNvPr id="11" name="TextBox 10">
            <a:extLst>
              <a:ext uri="{FF2B5EF4-FFF2-40B4-BE49-F238E27FC236}">
                <a16:creationId xmlns:a16="http://schemas.microsoft.com/office/drawing/2014/main" id="{499B1DC8-1458-29FB-CFDC-89CA63C12EE0}"/>
              </a:ext>
            </a:extLst>
          </p:cNvPr>
          <p:cNvSpPr txBox="1"/>
          <p:nvPr/>
        </p:nvSpPr>
        <p:spPr>
          <a:xfrm>
            <a:off x="2300844" y="830076"/>
            <a:ext cx="2508662" cy="369332"/>
          </a:xfrm>
          <a:prstGeom prst="rect">
            <a:avLst/>
          </a:prstGeom>
          <a:noFill/>
        </p:spPr>
        <p:txBody>
          <a:bodyPr wrap="square">
            <a:spAutoFit/>
          </a:bodyPr>
          <a:lstStyle/>
          <a:p>
            <a:r>
              <a:rPr lang="en-US" b="1" i="0" u="none" strike="noStrike" dirty="0" err="1">
                <a:solidFill>
                  <a:srgbClr val="424242"/>
                </a:solidFill>
                <a:effectLst/>
                <a:latin typeface="Segoe UI" panose="020B0502040204020203" pitchFamily="34" charset="0"/>
              </a:rPr>
              <a:t>Enkhbat</a:t>
            </a:r>
            <a:r>
              <a:rPr lang="en-US" b="1" i="0" u="none" strike="noStrike" dirty="0">
                <a:solidFill>
                  <a:srgbClr val="424242"/>
                </a:solidFill>
                <a:effectLst/>
                <a:latin typeface="Segoe UI" panose="020B0502040204020203" pitchFamily="34" charset="0"/>
              </a:rPr>
              <a:t> </a:t>
            </a:r>
            <a:r>
              <a:rPr lang="en-US" b="1" i="0" u="none" strike="noStrike" dirty="0" err="1">
                <a:solidFill>
                  <a:srgbClr val="424242"/>
                </a:solidFill>
                <a:effectLst/>
                <a:latin typeface="Segoe UI" panose="020B0502040204020203" pitchFamily="34" charset="0"/>
              </a:rPr>
              <a:t>Tsedenbaljir</a:t>
            </a:r>
            <a:r>
              <a:rPr lang="en-US" b="1" i="0" u="none" strike="noStrike" dirty="0">
                <a:solidFill>
                  <a:srgbClr val="424242"/>
                </a:solidFill>
                <a:effectLst/>
                <a:latin typeface="Segoe UI" panose="020B0502040204020203" pitchFamily="34" charset="0"/>
              </a:rPr>
              <a:t> </a:t>
            </a:r>
            <a:endParaRPr lang="en-US" b="1" dirty="0"/>
          </a:p>
        </p:txBody>
      </p:sp>
    </p:spTree>
    <p:extLst>
      <p:ext uri="{BB962C8B-B14F-4D97-AF65-F5344CB8AC3E}">
        <p14:creationId xmlns:p14="http://schemas.microsoft.com/office/powerpoint/2010/main" val="3686790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975307B-DC3D-3DF8-F446-71D30686C4B2}"/>
              </a:ext>
            </a:extLst>
          </p:cNvPr>
          <p:cNvSpPr>
            <a:spLocks noGrp="1"/>
          </p:cNvSpPr>
          <p:nvPr>
            <p:ph type="title"/>
          </p:nvPr>
        </p:nvSpPr>
        <p:spPr>
          <a:xfrm>
            <a:off x="1681956" y="152400"/>
            <a:ext cx="5780088" cy="603250"/>
          </a:xfrm>
        </p:spPr>
        <p:txBody>
          <a:bodyPr/>
          <a:lstStyle/>
          <a:p>
            <a:r>
              <a:rPr lang="en-US" dirty="0"/>
              <a:t>VBF paper plans</a:t>
            </a:r>
          </a:p>
        </p:txBody>
      </p:sp>
      <p:sp>
        <p:nvSpPr>
          <p:cNvPr id="6" name="Content Placeholder 5">
            <a:extLst>
              <a:ext uri="{FF2B5EF4-FFF2-40B4-BE49-F238E27FC236}">
                <a16:creationId xmlns:a16="http://schemas.microsoft.com/office/drawing/2014/main" id="{1B54F115-430C-1866-3AC1-7DD53674EF46}"/>
              </a:ext>
            </a:extLst>
          </p:cNvPr>
          <p:cNvSpPr>
            <a:spLocks noGrp="1"/>
          </p:cNvSpPr>
          <p:nvPr>
            <p:ph idx="1"/>
          </p:nvPr>
        </p:nvSpPr>
        <p:spPr>
          <a:xfrm>
            <a:off x="0" y="920044"/>
            <a:ext cx="9144000" cy="5697537"/>
          </a:xfrm>
        </p:spPr>
        <p:txBody>
          <a:bodyPr/>
          <a:lstStyle/>
          <a:p>
            <a:r>
              <a:rPr lang="en-US" sz="1800" dirty="0"/>
              <a:t>Lack of time resulted in not having complete comparison of </a:t>
            </a:r>
            <a:r>
              <a:rPr lang="en-US" sz="1800" dirty="0" err="1"/>
              <a:t>ggF</a:t>
            </a:r>
            <a:r>
              <a:rPr lang="en-US" sz="1800" dirty="0"/>
              <a:t> backgrounds from different ME+PS predictions to VBF in this previous paper</a:t>
            </a:r>
          </a:p>
          <a:p>
            <a:r>
              <a:rPr lang="en-US" sz="1800" dirty="0"/>
              <a:t>We are working on that problem in this next study</a:t>
            </a:r>
          </a:p>
          <a:p>
            <a:r>
              <a:rPr lang="en-US" sz="1800" dirty="0"/>
              <a:t>We also did not produce plots at the hadron level for the previous paper, as that was not the primary goal</a:t>
            </a:r>
          </a:p>
          <a:p>
            <a:r>
              <a:rPr lang="en-US" sz="1800" dirty="0"/>
              <a:t>We will do so in this paper, having the MC authors chose their best tune/parameters, as well as the ATLAS/CMS tunes and look for differences in the resulting distributions</a:t>
            </a:r>
          </a:p>
          <a:p>
            <a:pPr lvl="1"/>
            <a:r>
              <a:rPr lang="en-US" sz="1600" dirty="0"/>
              <a:t>comparing cluster and string fragmentation within same MC framework</a:t>
            </a:r>
          </a:p>
          <a:p>
            <a:r>
              <a:rPr lang="en-US" sz="1800" dirty="0"/>
              <a:t>We have collected the information for current MC running in ATLAS and CMS (see extra slides)</a:t>
            </a:r>
          </a:p>
          <a:p>
            <a:pPr lvl="1"/>
            <a:r>
              <a:rPr lang="en-US" sz="1600" dirty="0"/>
              <a:t>reference p</a:t>
            </a:r>
            <a:r>
              <a:rPr lang="en-US" sz="1600" baseline="-25000" dirty="0"/>
              <a:t>T0</a:t>
            </a:r>
            <a:r>
              <a:rPr lang="en-US" sz="1600" dirty="0"/>
              <a:t> values, primordial </a:t>
            </a:r>
            <a:r>
              <a:rPr lang="en-US" sz="1600" dirty="0" err="1"/>
              <a:t>k</a:t>
            </a:r>
            <a:r>
              <a:rPr lang="en-US" sz="1600" baseline="-25000" dirty="0" err="1"/>
              <a:t>T</a:t>
            </a:r>
            <a:r>
              <a:rPr lang="en-US" sz="1600" dirty="0"/>
              <a:t> and PDFs for evolution different between ATLAS and CMS, but nothing alarming</a:t>
            </a:r>
          </a:p>
          <a:p>
            <a:r>
              <a:rPr lang="en-US" sz="1800" dirty="0"/>
              <a:t>Would be nice to ultimately have a common tune between ATLAS and CMS, but perhaps the tuning is too tied to the detector-specific environment</a:t>
            </a:r>
          </a:p>
          <a:p>
            <a:r>
              <a:rPr lang="en-US" sz="1800" dirty="0"/>
              <a:t>If we see a smaller difference between Monte Carlo predictions in this study for VBF and </a:t>
            </a:r>
            <a:r>
              <a:rPr lang="en-US" sz="1800" dirty="0" err="1"/>
              <a:t>ggF</a:t>
            </a:r>
            <a:r>
              <a:rPr lang="en-US" sz="1800" dirty="0"/>
              <a:t>, and larger differences in official ATLAS/CMS predictions, then we need to understand why</a:t>
            </a:r>
          </a:p>
          <a:p>
            <a:r>
              <a:rPr lang="en-US" sz="1800" dirty="0"/>
              <a:t>Will have both differential and STXS distributions (see extra slides)</a:t>
            </a:r>
          </a:p>
          <a:p>
            <a:pPr lvl="1"/>
            <a:r>
              <a:rPr lang="en-US" sz="1600" dirty="0"/>
              <a:t>Rivet routine(s) will be made available</a:t>
            </a:r>
          </a:p>
          <a:p>
            <a:endParaRPr lang="en-US" sz="1800" u="sng" dirty="0"/>
          </a:p>
        </p:txBody>
      </p:sp>
    </p:spTree>
    <p:extLst>
      <p:ext uri="{BB962C8B-B14F-4D97-AF65-F5344CB8AC3E}">
        <p14:creationId xmlns:p14="http://schemas.microsoft.com/office/powerpoint/2010/main" val="1168316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876" y="193675"/>
            <a:ext cx="8327012" cy="603250"/>
          </a:xfrm>
        </p:spPr>
        <p:txBody>
          <a:bodyPr/>
          <a:lstStyle/>
          <a:p>
            <a:r>
              <a:rPr lang="en-US" sz="3200" dirty="0"/>
              <a:t>R-dependence of scale uncertainty (</a:t>
            </a:r>
            <a:r>
              <a:rPr lang="en-US" sz="3200" dirty="0" err="1"/>
              <a:t>Z+j</a:t>
            </a:r>
            <a:r>
              <a:rPr lang="en-US" sz="3200" dirty="0"/>
              <a:t>)</a:t>
            </a:r>
          </a:p>
        </p:txBody>
      </p:sp>
      <p:sp>
        <p:nvSpPr>
          <p:cNvPr id="3" name="Content Placeholder 2"/>
          <p:cNvSpPr>
            <a:spLocks noGrp="1"/>
          </p:cNvSpPr>
          <p:nvPr>
            <p:ph idx="1"/>
          </p:nvPr>
        </p:nvSpPr>
        <p:spPr/>
        <p:txBody>
          <a:bodyPr/>
          <a:lstStyle/>
          <a:p>
            <a:r>
              <a:rPr lang="en-US" sz="2000" dirty="0"/>
              <a:t>Again, scale dependence decreases from LO-&gt;NLO-&gt;NNLO and as R decreases</a:t>
            </a:r>
          </a:p>
          <a:p>
            <a:r>
              <a:rPr lang="en-US" sz="2000" dirty="0"/>
              <a:t>Scale uncertainty at NNLO~0 for R=0.3</a:t>
            </a:r>
          </a:p>
        </p:txBody>
      </p:sp>
      <p:pic>
        <p:nvPicPr>
          <p:cNvPr id="4" name="Picture 3"/>
          <p:cNvPicPr>
            <a:picLocks noChangeAspect="1"/>
          </p:cNvPicPr>
          <p:nvPr/>
        </p:nvPicPr>
        <p:blipFill rotWithShape="1">
          <a:blip r:embed="rId2"/>
          <a:srcRect l="15259" t="11134" r="12560" b="37110"/>
          <a:stretch/>
        </p:blipFill>
        <p:spPr>
          <a:xfrm>
            <a:off x="0" y="3277101"/>
            <a:ext cx="9090979" cy="3433901"/>
          </a:xfrm>
          <a:prstGeom prst="rect">
            <a:avLst/>
          </a:prstGeom>
        </p:spPr>
      </p:pic>
      <p:cxnSp>
        <p:nvCxnSpPr>
          <p:cNvPr id="6" name="Straight Arrow Connector 5"/>
          <p:cNvCxnSpPr/>
          <p:nvPr/>
        </p:nvCxnSpPr>
        <p:spPr bwMode="auto">
          <a:xfrm flipH="1">
            <a:off x="2335973" y="2242227"/>
            <a:ext cx="956337" cy="2791024"/>
          </a:xfrm>
          <a:prstGeom prst="straightConnector1">
            <a:avLst/>
          </a:prstGeom>
          <a:solidFill>
            <a:schemeClr val="accent1"/>
          </a:solidFill>
          <a:ln w="9525" cap="flat" cmpd="sng" algn="ctr">
            <a:solidFill>
              <a:srgbClr val="0000FF"/>
            </a:solidFill>
            <a:prstDash val="solid"/>
            <a:round/>
            <a:headEnd type="none" w="med" len="med"/>
            <a:tailEnd type="arrow"/>
          </a:ln>
          <a:effectLst/>
        </p:spPr>
      </p:cxnSp>
    </p:spTree>
    <p:extLst>
      <p:ext uri="{BB962C8B-B14F-4D97-AF65-F5344CB8AC3E}">
        <p14:creationId xmlns:p14="http://schemas.microsoft.com/office/powerpoint/2010/main" val="1954221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7949" y="193675"/>
            <a:ext cx="5780088" cy="603250"/>
          </a:xfrm>
        </p:spPr>
        <p:txBody>
          <a:bodyPr/>
          <a:lstStyle/>
          <a:p>
            <a:r>
              <a:rPr lang="en-US" dirty="0" err="1"/>
              <a:t>Ansatz</a:t>
            </a:r>
            <a:endParaRPr lang="en-US" dirty="0"/>
          </a:p>
        </p:txBody>
      </p:sp>
      <p:sp>
        <p:nvSpPr>
          <p:cNvPr id="3" name="Content Placeholder 2"/>
          <p:cNvSpPr>
            <a:spLocks noGrp="1"/>
          </p:cNvSpPr>
          <p:nvPr>
            <p:ph idx="1"/>
          </p:nvPr>
        </p:nvSpPr>
        <p:spPr/>
        <p:txBody>
          <a:bodyPr/>
          <a:lstStyle/>
          <a:p>
            <a:endParaRPr lang="en-US" dirty="0"/>
          </a:p>
          <a:p>
            <a:endParaRPr lang="en-US" dirty="0"/>
          </a:p>
          <a:p>
            <a:pPr marL="514350" indent="-514350">
              <a:buFont typeface="+mj-lt"/>
              <a:buAutoNum type="arabicPeriod"/>
            </a:pPr>
            <a:r>
              <a:rPr lang="en-US" sz="2000" dirty="0">
                <a:latin typeface="Symbol" charset="2"/>
                <a:cs typeface="Symbol" charset="2"/>
              </a:rPr>
              <a:t>s</a:t>
            </a:r>
            <a:r>
              <a:rPr lang="en-US" sz="2000" dirty="0"/>
              <a:t>(R)/</a:t>
            </a:r>
            <a:r>
              <a:rPr lang="en-US" sz="2000" dirty="0">
                <a:latin typeface="Symbol" charset="2"/>
                <a:cs typeface="Symbol" charset="2"/>
              </a:rPr>
              <a:t>s</a:t>
            </a:r>
            <a:r>
              <a:rPr lang="en-US" sz="2000" dirty="0"/>
              <a:t>(R</a:t>
            </a:r>
            <a:r>
              <a:rPr lang="en-US" sz="2000" baseline="-25000" dirty="0"/>
              <a:t>o</a:t>
            </a:r>
            <a:r>
              <a:rPr lang="en-US" sz="2000" dirty="0"/>
              <a:t>) on RHS not expanded, and combine the </a:t>
            </a:r>
            <a:r>
              <a:rPr lang="en-US" sz="2000" dirty="0" err="1"/>
              <a:t>parton</a:t>
            </a:r>
            <a:r>
              <a:rPr lang="en-US" sz="2000" dirty="0"/>
              <a:t> and fragmentation uncertainties in quadrature</a:t>
            </a:r>
          </a:p>
          <a:p>
            <a:pPr marL="514350" indent="-514350">
              <a:buFont typeface="+mj-lt"/>
              <a:buAutoNum type="arabicPeriod"/>
            </a:pPr>
            <a:r>
              <a:rPr lang="en-US" sz="2000" dirty="0"/>
              <a:t>Determine scale uncertainties from fits to coefficients </a:t>
            </a:r>
            <a:r>
              <a:rPr lang="en-US" sz="2000" dirty="0" err="1"/>
              <a:t>a,b</a:t>
            </a:r>
            <a:r>
              <a:rPr lang="en-US" sz="2000" dirty="0"/>
              <a:t> and c and combine them in quadrature</a:t>
            </a:r>
          </a:p>
          <a:p>
            <a:pPr marL="514350" indent="-514350">
              <a:buFont typeface="+mj-lt"/>
              <a:buAutoNum type="arabicPeriod"/>
            </a:pPr>
            <a:endParaRPr lang="en-US" sz="2000" dirty="0"/>
          </a:p>
          <a:p>
            <a:pPr marL="514350" indent="-514350">
              <a:buFont typeface="+mj-lt"/>
              <a:buAutoNum type="arabicPeriod"/>
            </a:pPr>
            <a:endParaRPr lang="en-US" sz="2000" dirty="0"/>
          </a:p>
          <a:p>
            <a:pPr marL="514350" indent="-514350">
              <a:buFont typeface="+mj-lt"/>
              <a:buAutoNum type="arabicPeriod"/>
            </a:pPr>
            <a:r>
              <a:rPr lang="en-US" sz="2000" dirty="0"/>
              <a:t>Original </a:t>
            </a:r>
            <a:r>
              <a:rPr lang="en-US" sz="2000" dirty="0" err="1"/>
              <a:t>ansatz</a:t>
            </a:r>
            <a:r>
              <a:rPr lang="en-US" sz="2000" dirty="0"/>
              <a:t> in 1602.01110; use the expansion shown on the top of the slide</a:t>
            </a:r>
          </a:p>
          <a:p>
            <a:pPr marL="514350" indent="-514350">
              <a:buFont typeface="+mj-lt"/>
              <a:buAutoNum type="arabicPeriod"/>
            </a:pPr>
            <a:endParaRPr lang="en-US" sz="2000" dirty="0"/>
          </a:p>
          <a:p>
            <a:pPr marL="514350" indent="-514350">
              <a:buFont typeface="+mj-lt"/>
              <a:buAutoNum type="arabicPeriod"/>
            </a:pPr>
            <a:endParaRPr lang="en-US" sz="2000" dirty="0"/>
          </a:p>
          <a:p>
            <a:pPr marL="514350" indent="-514350">
              <a:buFont typeface="+mj-lt"/>
              <a:buAutoNum type="arabicPeriod"/>
            </a:pPr>
            <a:endParaRPr lang="en-US" sz="2000" dirty="0"/>
          </a:p>
        </p:txBody>
      </p:sp>
      <p:pic>
        <p:nvPicPr>
          <p:cNvPr id="4" name="Picture 3"/>
          <p:cNvPicPr>
            <a:picLocks noChangeAspect="1"/>
          </p:cNvPicPr>
          <p:nvPr/>
        </p:nvPicPr>
        <p:blipFill rotWithShape="1">
          <a:blip r:embed="rId2"/>
          <a:srcRect l="15945" t="44010" r="3300" b="42644"/>
          <a:stretch/>
        </p:blipFill>
        <p:spPr>
          <a:xfrm>
            <a:off x="344908" y="1317112"/>
            <a:ext cx="8644894" cy="752635"/>
          </a:xfrm>
          <a:prstGeom prst="rect">
            <a:avLst/>
          </a:prstGeom>
        </p:spPr>
      </p:pic>
      <p:pic>
        <p:nvPicPr>
          <p:cNvPr id="5" name="Picture 4"/>
          <p:cNvPicPr>
            <a:picLocks noChangeAspect="1"/>
          </p:cNvPicPr>
          <p:nvPr/>
        </p:nvPicPr>
        <p:blipFill rotWithShape="1">
          <a:blip r:embed="rId3"/>
          <a:srcRect l="33776" t="47917" r="9815" b="41341"/>
          <a:stretch/>
        </p:blipFill>
        <p:spPr>
          <a:xfrm>
            <a:off x="1755899" y="3731818"/>
            <a:ext cx="4781689" cy="479691"/>
          </a:xfrm>
          <a:prstGeom prst="rect">
            <a:avLst/>
          </a:prstGeom>
        </p:spPr>
      </p:pic>
    </p:spTree>
    <p:extLst>
      <p:ext uri="{BB962C8B-B14F-4D97-AF65-F5344CB8AC3E}">
        <p14:creationId xmlns:p14="http://schemas.microsoft.com/office/powerpoint/2010/main" val="1097158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73520-785D-EA6D-98BB-9A64C5773870}"/>
              </a:ext>
            </a:extLst>
          </p:cNvPr>
          <p:cNvSpPr>
            <a:spLocks noGrp="1"/>
          </p:cNvSpPr>
          <p:nvPr>
            <p:ph type="title"/>
          </p:nvPr>
        </p:nvSpPr>
        <p:spPr>
          <a:xfrm>
            <a:off x="533399" y="211836"/>
            <a:ext cx="7934739" cy="603250"/>
          </a:xfrm>
        </p:spPr>
        <p:txBody>
          <a:bodyPr/>
          <a:lstStyle/>
          <a:p>
            <a:r>
              <a:rPr lang="en-US" sz="2800" dirty="0"/>
              <a:t>To quote Tevye in Fiddler on the Roof</a:t>
            </a:r>
          </a:p>
        </p:txBody>
      </p:sp>
      <p:sp>
        <p:nvSpPr>
          <p:cNvPr id="3" name="Content Placeholder 2">
            <a:extLst>
              <a:ext uri="{FF2B5EF4-FFF2-40B4-BE49-F238E27FC236}">
                <a16:creationId xmlns:a16="http://schemas.microsoft.com/office/drawing/2014/main" id="{D74E3473-6ED1-D4B8-823F-647A7EA67DFA}"/>
              </a:ext>
            </a:extLst>
          </p:cNvPr>
          <p:cNvSpPr>
            <a:spLocks noGrp="1"/>
          </p:cNvSpPr>
          <p:nvPr>
            <p:ph idx="1"/>
          </p:nvPr>
        </p:nvSpPr>
        <p:spPr>
          <a:xfrm>
            <a:off x="533400" y="1160463"/>
            <a:ext cx="4157870" cy="5087937"/>
          </a:xfrm>
        </p:spPr>
        <p:txBody>
          <a:bodyPr/>
          <a:lstStyle/>
          <a:p>
            <a:r>
              <a:rPr lang="en-US" sz="2000" dirty="0"/>
              <a:t>Precision!</a:t>
            </a:r>
          </a:p>
          <a:p>
            <a:r>
              <a:rPr lang="en-US" sz="2000" dirty="0"/>
              <a:t>…is one of the keys for better understanding SM Higgs production and looking for possible BSM physics </a:t>
            </a:r>
          </a:p>
        </p:txBody>
      </p:sp>
      <p:pic>
        <p:nvPicPr>
          <p:cNvPr id="5" name="Picture 4" descr="A picture containing black and white, person, human face, clothing&#10;&#10;Description automatically generated">
            <a:extLst>
              <a:ext uri="{FF2B5EF4-FFF2-40B4-BE49-F238E27FC236}">
                <a16:creationId xmlns:a16="http://schemas.microsoft.com/office/drawing/2014/main" id="{8E3E90BD-F01E-A0AF-9831-961DA4A431BA}"/>
              </a:ext>
            </a:extLst>
          </p:cNvPr>
          <p:cNvPicPr>
            <a:picLocks noChangeAspect="1"/>
          </p:cNvPicPr>
          <p:nvPr/>
        </p:nvPicPr>
        <p:blipFill>
          <a:blip r:embed="rId3"/>
          <a:stretch>
            <a:fillRect/>
          </a:stretch>
        </p:blipFill>
        <p:spPr>
          <a:xfrm>
            <a:off x="985712" y="2891645"/>
            <a:ext cx="2703753" cy="1792588"/>
          </a:xfrm>
          <a:prstGeom prst="rect">
            <a:avLst/>
          </a:prstGeom>
        </p:spPr>
      </p:pic>
      <p:pic>
        <p:nvPicPr>
          <p:cNvPr id="6" name="Picture 5">
            <a:extLst>
              <a:ext uri="{FF2B5EF4-FFF2-40B4-BE49-F238E27FC236}">
                <a16:creationId xmlns:a16="http://schemas.microsoft.com/office/drawing/2014/main" id="{6E457183-D963-1665-992E-F41465AC5D6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2620" y="4684233"/>
            <a:ext cx="3657600" cy="196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889A85F2-C1A9-733F-3261-DFF8715FFB3D}"/>
              </a:ext>
            </a:extLst>
          </p:cNvPr>
          <p:cNvSpPr txBox="1"/>
          <p:nvPr/>
        </p:nvSpPr>
        <p:spPr>
          <a:xfrm>
            <a:off x="4364147" y="1007017"/>
            <a:ext cx="4647331"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accent6"/>
                </a:solidFill>
              </a:rPr>
              <a:t>PDFs, especially the </a:t>
            </a:r>
          </a:p>
          <a:p>
            <a:r>
              <a:rPr lang="en-US" sz="2000" dirty="0">
                <a:solidFill>
                  <a:schemeClr val="accent6"/>
                </a:solidFill>
              </a:rPr>
              <a:t>determination of uncertainties</a:t>
            </a:r>
          </a:p>
          <a:p>
            <a:pPr marL="285750" indent="-285750">
              <a:buFont typeface="Arial" panose="020B0604020202020204" pitchFamily="34" charset="0"/>
              <a:buChar char="•"/>
            </a:pPr>
            <a:r>
              <a:rPr lang="en-US" sz="2000" dirty="0"/>
              <a:t>L</a:t>
            </a:r>
            <a:r>
              <a:rPr lang="en-US" sz="2000" baseline="-25000" dirty="0"/>
              <a:t>2</a:t>
            </a:r>
            <a:r>
              <a:rPr lang="en-US" sz="2000" dirty="0"/>
              <a:t> sensitivity, hopscotch, ~N3LO,</a:t>
            </a:r>
          </a:p>
          <a:p>
            <a:r>
              <a:rPr lang="en-US" sz="2000" dirty="0"/>
              <a:t>~N3LO gluon and the Higgs</a:t>
            </a:r>
          </a:p>
          <a:p>
            <a:pPr marL="285750" indent="-285750">
              <a:buFont typeface="Arial" panose="020B0604020202020204" pitchFamily="34" charset="0"/>
              <a:buChar char="•"/>
            </a:pPr>
            <a:r>
              <a:rPr lang="en-US" sz="2000" dirty="0">
                <a:solidFill>
                  <a:schemeClr val="accent6"/>
                </a:solidFill>
                <a:latin typeface="Symbol" pitchFamily="2" charset="2"/>
              </a:rPr>
              <a:t>a</a:t>
            </a:r>
            <a:r>
              <a:rPr lang="en-US" sz="2000" baseline="-25000" dirty="0">
                <a:solidFill>
                  <a:schemeClr val="accent6"/>
                </a:solidFill>
              </a:rPr>
              <a:t>s</a:t>
            </a:r>
            <a:r>
              <a:rPr lang="en-US" sz="2000" dirty="0">
                <a:solidFill>
                  <a:schemeClr val="accent6"/>
                </a:solidFill>
              </a:rPr>
              <a:t>(</a:t>
            </a:r>
            <a:r>
              <a:rPr lang="en-US" sz="2000" dirty="0" err="1">
                <a:solidFill>
                  <a:schemeClr val="accent6"/>
                </a:solidFill>
              </a:rPr>
              <a:t>m</a:t>
            </a:r>
            <a:r>
              <a:rPr lang="en-US" sz="2000" baseline="-25000" dirty="0" err="1">
                <a:solidFill>
                  <a:schemeClr val="accent6"/>
                </a:solidFill>
              </a:rPr>
              <a:t>Z</a:t>
            </a:r>
            <a:r>
              <a:rPr lang="en-US" sz="2000" dirty="0">
                <a:solidFill>
                  <a:schemeClr val="accent6"/>
                </a:solidFill>
              </a:rPr>
              <a:t>), especially determinations</a:t>
            </a:r>
          </a:p>
          <a:p>
            <a:r>
              <a:rPr lang="en-US" sz="2000" dirty="0">
                <a:solidFill>
                  <a:schemeClr val="accent6"/>
                </a:solidFill>
              </a:rPr>
              <a:t>at the LHC</a:t>
            </a:r>
          </a:p>
          <a:p>
            <a:pPr marL="285750" indent="-285750">
              <a:buFont typeface="Arial" panose="020B0604020202020204" pitchFamily="34" charset="0"/>
              <a:buChar char="•"/>
            </a:pPr>
            <a:r>
              <a:rPr lang="en-US" sz="2000" dirty="0">
                <a:solidFill>
                  <a:schemeClr val="accent6"/>
                </a:solidFill>
              </a:rPr>
              <a:t>Matrix elements-&gt;the LH </a:t>
            </a:r>
            <a:r>
              <a:rPr lang="en-US" sz="2000" dirty="0" err="1">
                <a:solidFill>
                  <a:schemeClr val="accent6"/>
                </a:solidFill>
              </a:rPr>
              <a:t>wishlist</a:t>
            </a:r>
            <a:endParaRPr lang="en-US" sz="2000" dirty="0">
              <a:solidFill>
                <a:schemeClr val="accent6"/>
              </a:solidFill>
            </a:endParaRPr>
          </a:p>
          <a:p>
            <a:r>
              <a:rPr lang="en-US" sz="2000" dirty="0"/>
              <a:t>-&gt;experimental uncertainties that </a:t>
            </a:r>
          </a:p>
          <a:p>
            <a:r>
              <a:rPr lang="en-US" sz="2000" dirty="0"/>
              <a:t>require theory improvements</a:t>
            </a:r>
          </a:p>
          <a:p>
            <a:pPr marL="285750" indent="-285750">
              <a:buFont typeface="Arial" panose="020B0604020202020204" pitchFamily="34" charset="0"/>
              <a:buChar char="•"/>
            </a:pPr>
            <a:r>
              <a:rPr lang="en-US" sz="2000" dirty="0">
                <a:solidFill>
                  <a:schemeClr val="accent6"/>
                </a:solidFill>
              </a:rPr>
              <a:t>STXS: multi-boson template cross </a:t>
            </a:r>
          </a:p>
          <a:p>
            <a:r>
              <a:rPr lang="en-US" sz="2000" dirty="0">
                <a:solidFill>
                  <a:schemeClr val="accent6"/>
                </a:solidFill>
              </a:rPr>
              <a:t>sections for VBF/VBS</a:t>
            </a:r>
          </a:p>
          <a:p>
            <a:pPr marL="285750" indent="-285750">
              <a:buFont typeface="Arial" panose="020B0604020202020204" pitchFamily="34" charset="0"/>
              <a:buChar char="•"/>
            </a:pPr>
            <a:r>
              <a:rPr lang="en-US" sz="2000" dirty="0">
                <a:solidFill>
                  <a:schemeClr val="accent6"/>
                </a:solidFill>
              </a:rPr>
              <a:t>Jet algorithms: issues with heavy </a:t>
            </a:r>
          </a:p>
          <a:p>
            <a:r>
              <a:rPr lang="en-US" sz="2000" dirty="0">
                <a:solidFill>
                  <a:schemeClr val="accent6"/>
                </a:solidFill>
              </a:rPr>
              <a:t>flavor, issues with NNLO comparisons</a:t>
            </a:r>
          </a:p>
          <a:p>
            <a:pPr marL="285750" indent="-285750">
              <a:buFont typeface="Arial" panose="020B0604020202020204" pitchFamily="34" charset="0"/>
              <a:buChar char="•"/>
            </a:pPr>
            <a:r>
              <a:rPr lang="en-US" sz="2000" dirty="0">
                <a:solidFill>
                  <a:schemeClr val="accent6"/>
                </a:solidFill>
              </a:rPr>
              <a:t>quark/gluon jet discrimination</a:t>
            </a:r>
          </a:p>
          <a:p>
            <a:r>
              <a:rPr lang="en-US" sz="2000" dirty="0"/>
              <a:t>-&gt;https://</a:t>
            </a:r>
            <a:r>
              <a:rPr lang="en-US" sz="2000" dirty="0" err="1"/>
              <a:t>arxiv.org</a:t>
            </a:r>
            <a:r>
              <a:rPr lang="en-US" sz="2000" dirty="0"/>
              <a:t>/abs/2003.01700</a:t>
            </a:r>
            <a:endParaRPr lang="en-US" sz="2000" dirty="0">
              <a:solidFill>
                <a:schemeClr val="accent6"/>
              </a:solidFill>
            </a:endParaRPr>
          </a:p>
        </p:txBody>
      </p:sp>
    </p:spTree>
    <p:extLst>
      <p:ext uri="{BB962C8B-B14F-4D97-AF65-F5344CB8AC3E}">
        <p14:creationId xmlns:p14="http://schemas.microsoft.com/office/powerpoint/2010/main" val="1925960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59613-9381-C758-5314-19C92935119C}"/>
              </a:ext>
            </a:extLst>
          </p:cNvPr>
          <p:cNvSpPr>
            <a:spLocks noGrp="1"/>
          </p:cNvSpPr>
          <p:nvPr>
            <p:ph type="title"/>
          </p:nvPr>
        </p:nvSpPr>
        <p:spPr>
          <a:xfrm>
            <a:off x="1930400" y="235762"/>
            <a:ext cx="5780088" cy="603250"/>
          </a:xfrm>
        </p:spPr>
        <p:txBody>
          <a:bodyPr/>
          <a:lstStyle/>
          <a:p>
            <a:r>
              <a:rPr lang="en-US" dirty="0"/>
              <a:t>Theory predictions</a:t>
            </a:r>
          </a:p>
        </p:txBody>
      </p:sp>
      <p:sp>
        <p:nvSpPr>
          <p:cNvPr id="3" name="Content Placeholder 2">
            <a:extLst>
              <a:ext uri="{FF2B5EF4-FFF2-40B4-BE49-F238E27FC236}">
                <a16:creationId xmlns:a16="http://schemas.microsoft.com/office/drawing/2014/main" id="{18A8D081-B79C-FF90-A7D7-B6A134B95ACB}"/>
              </a:ext>
            </a:extLst>
          </p:cNvPr>
          <p:cNvSpPr>
            <a:spLocks noGrp="1"/>
          </p:cNvSpPr>
          <p:nvPr>
            <p:ph idx="1"/>
          </p:nvPr>
        </p:nvSpPr>
        <p:spPr>
          <a:xfrm>
            <a:off x="456398" y="1179714"/>
            <a:ext cx="8077200" cy="5087937"/>
          </a:xfrm>
        </p:spPr>
        <p:txBody>
          <a:bodyPr/>
          <a:lstStyle/>
          <a:p>
            <a:r>
              <a:rPr lang="en-US" sz="2400" dirty="0"/>
              <a:t>Predictions can be at fixed order, fixed order + </a:t>
            </a:r>
            <a:r>
              <a:rPr lang="en-US" sz="2400" dirty="0" err="1"/>
              <a:t>resummed</a:t>
            </a:r>
            <a:r>
              <a:rPr lang="en-US" sz="2400" dirty="0"/>
              <a:t>, or fixed order + </a:t>
            </a:r>
            <a:r>
              <a:rPr lang="en-US" sz="2400" dirty="0" err="1"/>
              <a:t>parton</a:t>
            </a:r>
            <a:r>
              <a:rPr lang="en-US" sz="2400" dirty="0"/>
              <a:t> shower, with both QCD and EW corrections</a:t>
            </a:r>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r>
              <a:rPr lang="en-US" sz="2400" dirty="0"/>
              <a:t>Respect the fixed order in inclusive regions of phase space</a:t>
            </a:r>
          </a:p>
        </p:txBody>
      </p:sp>
      <p:pic>
        <p:nvPicPr>
          <p:cNvPr id="6" name="Picture 5" descr="A math equations and formulas on a paper&#10;&#10;Description automatically generated">
            <a:extLst>
              <a:ext uri="{FF2B5EF4-FFF2-40B4-BE49-F238E27FC236}">
                <a16:creationId xmlns:a16="http://schemas.microsoft.com/office/drawing/2014/main" id="{8EFAAF04-3D8E-5292-F3C2-EAFFD4CCE453}"/>
              </a:ext>
            </a:extLst>
          </p:cNvPr>
          <p:cNvPicPr>
            <a:picLocks noChangeAspect="1"/>
          </p:cNvPicPr>
          <p:nvPr/>
        </p:nvPicPr>
        <p:blipFill>
          <a:blip r:embed="rId2"/>
          <a:stretch>
            <a:fillRect/>
          </a:stretch>
        </p:blipFill>
        <p:spPr>
          <a:xfrm>
            <a:off x="-16751" y="2440059"/>
            <a:ext cx="9023498" cy="3487609"/>
          </a:xfrm>
          <a:prstGeom prst="rect">
            <a:avLst/>
          </a:prstGeom>
        </p:spPr>
      </p:pic>
    </p:spTree>
    <p:extLst>
      <p:ext uri="{BB962C8B-B14F-4D97-AF65-F5344CB8AC3E}">
        <p14:creationId xmlns:p14="http://schemas.microsoft.com/office/powerpoint/2010/main" val="1010823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8F99B-92C9-D5E2-DA9B-0BF430F53232}"/>
              </a:ext>
            </a:extLst>
          </p:cNvPr>
          <p:cNvSpPr>
            <a:spLocks noGrp="1"/>
          </p:cNvSpPr>
          <p:nvPr>
            <p:ph type="title"/>
          </p:nvPr>
        </p:nvSpPr>
        <p:spPr>
          <a:xfrm>
            <a:off x="540512" y="309100"/>
            <a:ext cx="8084376" cy="603250"/>
          </a:xfrm>
        </p:spPr>
        <p:txBody>
          <a:bodyPr/>
          <a:lstStyle/>
          <a:p>
            <a:r>
              <a:rPr lang="en-US" sz="2800" dirty="0"/>
              <a:t>The Les </a:t>
            </a:r>
            <a:r>
              <a:rPr lang="en-US" sz="2800" dirty="0" err="1"/>
              <a:t>Houches</a:t>
            </a:r>
            <a:r>
              <a:rPr lang="en-US" sz="2800" dirty="0"/>
              <a:t> </a:t>
            </a:r>
            <a:r>
              <a:rPr lang="en-US" sz="2800" dirty="0" err="1"/>
              <a:t>wishlist</a:t>
            </a:r>
            <a:r>
              <a:rPr lang="en-US" sz="2800" dirty="0"/>
              <a:t> (arXiv:2207.02122)</a:t>
            </a:r>
            <a:br>
              <a:rPr lang="en-US" sz="2800" dirty="0"/>
            </a:br>
            <a:r>
              <a:rPr lang="en-US" sz="1600" dirty="0">
                <a:solidFill>
                  <a:schemeClr val="tx1"/>
                </a:solidFill>
              </a:rPr>
              <a:t>A. Huss, J. Huston, S. Jones, M. </a:t>
            </a:r>
            <a:r>
              <a:rPr lang="en-US" sz="1600" dirty="0" err="1">
                <a:solidFill>
                  <a:schemeClr val="tx1"/>
                </a:solidFill>
              </a:rPr>
              <a:t>Pellen</a:t>
            </a:r>
            <a:r>
              <a:rPr lang="en-US" sz="1600" dirty="0">
                <a:solidFill>
                  <a:schemeClr val="tx1"/>
                </a:solidFill>
              </a:rPr>
              <a:t> </a:t>
            </a:r>
            <a:br>
              <a:rPr lang="en-US" sz="1200" dirty="0">
                <a:solidFill>
                  <a:schemeClr val="tx1"/>
                </a:solidFill>
              </a:rPr>
            </a:br>
            <a:endParaRPr lang="en-US" sz="2800" dirty="0"/>
          </a:p>
        </p:txBody>
      </p:sp>
      <p:pic>
        <p:nvPicPr>
          <p:cNvPr id="5" name="Picture 4" descr="A table of maths&#10;&#10;Description automatically generated">
            <a:extLst>
              <a:ext uri="{FF2B5EF4-FFF2-40B4-BE49-F238E27FC236}">
                <a16:creationId xmlns:a16="http://schemas.microsoft.com/office/drawing/2014/main" id="{117AD18E-C623-6677-76D9-A62DE68434C2}"/>
              </a:ext>
            </a:extLst>
          </p:cNvPr>
          <p:cNvPicPr>
            <a:picLocks noChangeAspect="1"/>
          </p:cNvPicPr>
          <p:nvPr/>
        </p:nvPicPr>
        <p:blipFill>
          <a:blip r:embed="rId2"/>
          <a:stretch>
            <a:fillRect/>
          </a:stretch>
        </p:blipFill>
        <p:spPr>
          <a:xfrm>
            <a:off x="1379629" y="1097280"/>
            <a:ext cx="4608576" cy="5760720"/>
          </a:xfrm>
          <a:prstGeom prst="rect">
            <a:avLst/>
          </a:prstGeom>
        </p:spPr>
      </p:pic>
      <p:sp>
        <p:nvSpPr>
          <p:cNvPr id="7" name="TextBox 6">
            <a:extLst>
              <a:ext uri="{FF2B5EF4-FFF2-40B4-BE49-F238E27FC236}">
                <a16:creationId xmlns:a16="http://schemas.microsoft.com/office/drawing/2014/main" id="{5F570A9D-2FC3-D031-40CA-1B612BC346BD}"/>
              </a:ext>
            </a:extLst>
          </p:cNvPr>
          <p:cNvSpPr txBox="1"/>
          <p:nvPr/>
        </p:nvSpPr>
        <p:spPr>
          <a:xfrm>
            <a:off x="5988205" y="1182029"/>
            <a:ext cx="3236784" cy="646331"/>
          </a:xfrm>
          <a:prstGeom prst="rect">
            <a:avLst/>
          </a:prstGeom>
          <a:noFill/>
        </p:spPr>
        <p:txBody>
          <a:bodyPr wrap="none" rtlCol="0">
            <a:spAutoFit/>
          </a:bodyPr>
          <a:lstStyle/>
          <a:p>
            <a:r>
              <a:rPr lang="en-US" dirty="0">
                <a:solidFill>
                  <a:schemeClr val="accent6"/>
                </a:solidFill>
              </a:rPr>
              <a:t>2023 revision in progress with</a:t>
            </a:r>
          </a:p>
          <a:p>
            <a:r>
              <a:rPr lang="en-US" dirty="0">
                <a:solidFill>
                  <a:schemeClr val="accent6"/>
                </a:solidFill>
              </a:rPr>
              <a:t>above plus Raoul </a:t>
            </a:r>
            <a:r>
              <a:rPr lang="en-US" dirty="0" err="1">
                <a:solidFill>
                  <a:schemeClr val="accent6"/>
                </a:solidFill>
              </a:rPr>
              <a:t>Rontsch</a:t>
            </a:r>
            <a:endParaRPr lang="en-US" dirty="0">
              <a:solidFill>
                <a:schemeClr val="accent6"/>
              </a:solidFill>
            </a:endParaRPr>
          </a:p>
        </p:txBody>
      </p:sp>
      <p:sp>
        <p:nvSpPr>
          <p:cNvPr id="8" name="TextBox 7">
            <a:extLst>
              <a:ext uri="{FF2B5EF4-FFF2-40B4-BE49-F238E27FC236}">
                <a16:creationId xmlns:a16="http://schemas.microsoft.com/office/drawing/2014/main" id="{4187013F-6AFC-D797-06F8-6463578BAEE0}"/>
              </a:ext>
            </a:extLst>
          </p:cNvPr>
          <p:cNvSpPr txBox="1"/>
          <p:nvPr/>
        </p:nvSpPr>
        <p:spPr>
          <a:xfrm>
            <a:off x="122663" y="1182029"/>
            <a:ext cx="1467068" cy="369332"/>
          </a:xfrm>
          <a:prstGeom prst="rect">
            <a:avLst/>
          </a:prstGeom>
          <a:noFill/>
        </p:spPr>
        <p:txBody>
          <a:bodyPr wrap="none" rtlCol="0">
            <a:spAutoFit/>
          </a:bodyPr>
          <a:lstStyle/>
          <a:p>
            <a:r>
              <a:rPr lang="en-US" dirty="0">
                <a:solidFill>
                  <a:schemeClr val="accent6"/>
                </a:solidFill>
              </a:rPr>
              <a:t>Higgs sector</a:t>
            </a:r>
          </a:p>
        </p:txBody>
      </p:sp>
    </p:spTree>
    <p:extLst>
      <p:ext uri="{BB962C8B-B14F-4D97-AF65-F5344CB8AC3E}">
        <p14:creationId xmlns:p14="http://schemas.microsoft.com/office/powerpoint/2010/main" val="481763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8F99B-92C9-D5E2-DA9B-0BF430F53232}"/>
              </a:ext>
            </a:extLst>
          </p:cNvPr>
          <p:cNvSpPr>
            <a:spLocks noGrp="1"/>
          </p:cNvSpPr>
          <p:nvPr>
            <p:ph type="title"/>
          </p:nvPr>
        </p:nvSpPr>
        <p:spPr>
          <a:xfrm>
            <a:off x="540512" y="309100"/>
            <a:ext cx="8084376" cy="603250"/>
          </a:xfrm>
        </p:spPr>
        <p:txBody>
          <a:bodyPr/>
          <a:lstStyle/>
          <a:p>
            <a:r>
              <a:rPr lang="en-US" sz="2800" dirty="0"/>
              <a:t>The Les </a:t>
            </a:r>
            <a:r>
              <a:rPr lang="en-US" sz="2800" dirty="0" err="1"/>
              <a:t>Houches</a:t>
            </a:r>
            <a:r>
              <a:rPr lang="en-US" sz="2800" dirty="0"/>
              <a:t> </a:t>
            </a:r>
            <a:r>
              <a:rPr lang="en-US" sz="2800" dirty="0" err="1"/>
              <a:t>wishlist</a:t>
            </a:r>
            <a:r>
              <a:rPr lang="en-US" sz="2800" dirty="0"/>
              <a:t> (arXiv:2207.02122)</a:t>
            </a:r>
            <a:br>
              <a:rPr lang="en-US" sz="2800" dirty="0"/>
            </a:br>
            <a:r>
              <a:rPr lang="en-US" sz="1600" dirty="0">
                <a:solidFill>
                  <a:schemeClr val="tx1"/>
                </a:solidFill>
              </a:rPr>
              <a:t>A. Huss, J. Huston, S. Jones, M. </a:t>
            </a:r>
            <a:r>
              <a:rPr lang="en-US" sz="1600" dirty="0" err="1">
                <a:solidFill>
                  <a:schemeClr val="tx1"/>
                </a:solidFill>
              </a:rPr>
              <a:t>Pellen</a:t>
            </a:r>
            <a:r>
              <a:rPr lang="en-US" sz="1600" dirty="0">
                <a:solidFill>
                  <a:schemeClr val="tx1"/>
                </a:solidFill>
              </a:rPr>
              <a:t> </a:t>
            </a:r>
            <a:br>
              <a:rPr lang="en-US" sz="1200" dirty="0">
                <a:solidFill>
                  <a:schemeClr val="tx1"/>
                </a:solidFill>
              </a:rPr>
            </a:br>
            <a:endParaRPr lang="en-US" sz="2800" dirty="0"/>
          </a:p>
        </p:txBody>
      </p:sp>
      <p:pic>
        <p:nvPicPr>
          <p:cNvPr id="5" name="Picture 4" descr="A table of maths&#10;&#10;Description automatically generated">
            <a:extLst>
              <a:ext uri="{FF2B5EF4-FFF2-40B4-BE49-F238E27FC236}">
                <a16:creationId xmlns:a16="http://schemas.microsoft.com/office/drawing/2014/main" id="{117AD18E-C623-6677-76D9-A62DE68434C2}"/>
              </a:ext>
            </a:extLst>
          </p:cNvPr>
          <p:cNvPicPr>
            <a:picLocks noChangeAspect="1"/>
          </p:cNvPicPr>
          <p:nvPr/>
        </p:nvPicPr>
        <p:blipFill>
          <a:blip r:embed="rId2"/>
          <a:stretch>
            <a:fillRect/>
          </a:stretch>
        </p:blipFill>
        <p:spPr>
          <a:xfrm>
            <a:off x="540512" y="1097280"/>
            <a:ext cx="4608576" cy="5760720"/>
          </a:xfrm>
          <a:prstGeom prst="rect">
            <a:avLst/>
          </a:prstGeom>
        </p:spPr>
      </p:pic>
      <p:sp>
        <p:nvSpPr>
          <p:cNvPr id="4" name="TextBox 3">
            <a:extLst>
              <a:ext uri="{FF2B5EF4-FFF2-40B4-BE49-F238E27FC236}">
                <a16:creationId xmlns:a16="http://schemas.microsoft.com/office/drawing/2014/main" id="{40E0853D-51C8-566D-5028-4D8D8F24E286}"/>
              </a:ext>
            </a:extLst>
          </p:cNvPr>
          <p:cNvSpPr txBox="1"/>
          <p:nvPr/>
        </p:nvSpPr>
        <p:spPr>
          <a:xfrm>
            <a:off x="5112512" y="3626623"/>
            <a:ext cx="4031488" cy="1077218"/>
          </a:xfrm>
          <a:prstGeom prst="rect">
            <a:avLst/>
          </a:prstGeom>
          <a:noFill/>
        </p:spPr>
        <p:txBody>
          <a:bodyPr wrap="square" rtlCol="0">
            <a:spAutoFit/>
          </a:bodyPr>
          <a:lstStyle/>
          <a:p>
            <a:r>
              <a:rPr lang="en-US" sz="1600" dirty="0">
                <a:solidFill>
                  <a:srgbClr val="FF00CC"/>
                </a:solidFill>
              </a:rPr>
              <a:t>need combination exercise of mixed QCD/EWK</a:t>
            </a:r>
          </a:p>
          <a:p>
            <a:endParaRPr lang="en-US" sz="1600" dirty="0">
              <a:solidFill>
                <a:srgbClr val="FF00CC"/>
              </a:solidFill>
            </a:endParaRPr>
          </a:p>
          <a:p>
            <a:r>
              <a:rPr lang="en-US" sz="1600" dirty="0">
                <a:solidFill>
                  <a:srgbClr val="FF00CC"/>
                </a:solidFill>
              </a:rPr>
              <a:t>N</a:t>
            </a:r>
            <a:r>
              <a:rPr lang="en-US" sz="1600" baseline="30000" dirty="0">
                <a:solidFill>
                  <a:srgbClr val="FF00CC"/>
                </a:solidFill>
              </a:rPr>
              <a:t>4</a:t>
            </a:r>
            <a:r>
              <a:rPr lang="en-US" sz="1600" dirty="0">
                <a:solidFill>
                  <a:srgbClr val="FF00CC"/>
                </a:solidFill>
              </a:rPr>
              <a:t>LO doable within timescale of Run 3</a:t>
            </a:r>
          </a:p>
        </p:txBody>
      </p:sp>
      <p:pic>
        <p:nvPicPr>
          <p:cNvPr id="6" name="Picture 5" descr="A text on a white background&#10;&#10;Description automatically generated">
            <a:extLst>
              <a:ext uri="{FF2B5EF4-FFF2-40B4-BE49-F238E27FC236}">
                <a16:creationId xmlns:a16="http://schemas.microsoft.com/office/drawing/2014/main" id="{AA0DAC73-48E3-8BC2-56CF-A7852D2D96DF}"/>
              </a:ext>
            </a:extLst>
          </p:cNvPr>
          <p:cNvPicPr>
            <a:picLocks noChangeAspect="1"/>
          </p:cNvPicPr>
          <p:nvPr/>
        </p:nvPicPr>
        <p:blipFill>
          <a:blip r:embed="rId3"/>
          <a:stretch>
            <a:fillRect/>
          </a:stretch>
        </p:blipFill>
        <p:spPr>
          <a:xfrm>
            <a:off x="539531" y="1945186"/>
            <a:ext cx="7772400" cy="1679879"/>
          </a:xfrm>
          <a:prstGeom prst="rect">
            <a:avLst/>
          </a:prstGeom>
        </p:spPr>
      </p:pic>
      <p:sp>
        <p:nvSpPr>
          <p:cNvPr id="3" name="TextBox 2">
            <a:extLst>
              <a:ext uri="{FF2B5EF4-FFF2-40B4-BE49-F238E27FC236}">
                <a16:creationId xmlns:a16="http://schemas.microsoft.com/office/drawing/2014/main" id="{B7C47863-3289-D417-9823-2A77EB520BEA}"/>
              </a:ext>
            </a:extLst>
          </p:cNvPr>
          <p:cNvSpPr txBox="1"/>
          <p:nvPr/>
        </p:nvSpPr>
        <p:spPr>
          <a:xfrm>
            <a:off x="5149088" y="1466856"/>
            <a:ext cx="2710999" cy="369332"/>
          </a:xfrm>
          <a:prstGeom prst="rect">
            <a:avLst/>
          </a:prstGeom>
          <a:noFill/>
        </p:spPr>
        <p:txBody>
          <a:bodyPr wrap="none" rtlCol="0">
            <a:spAutoFit/>
          </a:bodyPr>
          <a:lstStyle/>
          <a:p>
            <a:r>
              <a:rPr lang="en-US" dirty="0">
                <a:solidFill>
                  <a:schemeClr val="accent6"/>
                </a:solidFill>
              </a:rPr>
              <a:t>experimental justification</a:t>
            </a:r>
          </a:p>
        </p:txBody>
      </p:sp>
      <p:sp>
        <p:nvSpPr>
          <p:cNvPr id="7" name="Rectangle 6">
            <a:extLst>
              <a:ext uri="{FF2B5EF4-FFF2-40B4-BE49-F238E27FC236}">
                <a16:creationId xmlns:a16="http://schemas.microsoft.com/office/drawing/2014/main" id="{0C032CAB-1225-89F3-FFD0-8B578CD4CA40}"/>
              </a:ext>
            </a:extLst>
          </p:cNvPr>
          <p:cNvSpPr/>
          <p:nvPr/>
        </p:nvSpPr>
        <p:spPr bwMode="auto">
          <a:xfrm>
            <a:off x="539531" y="3625064"/>
            <a:ext cx="4608576" cy="3232935"/>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FF0000"/>
              </a:solidFill>
              <a:effectLst/>
              <a:latin typeface="Arial" charset="0"/>
            </a:endParaRPr>
          </a:p>
        </p:txBody>
      </p:sp>
    </p:spTree>
    <p:extLst>
      <p:ext uri="{BB962C8B-B14F-4D97-AF65-F5344CB8AC3E}">
        <p14:creationId xmlns:p14="http://schemas.microsoft.com/office/powerpoint/2010/main" val="1352453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8F99B-92C9-D5E2-DA9B-0BF430F53232}"/>
              </a:ext>
            </a:extLst>
          </p:cNvPr>
          <p:cNvSpPr>
            <a:spLocks noGrp="1"/>
          </p:cNvSpPr>
          <p:nvPr>
            <p:ph type="title"/>
          </p:nvPr>
        </p:nvSpPr>
        <p:spPr>
          <a:xfrm>
            <a:off x="540512" y="309100"/>
            <a:ext cx="8084376" cy="603250"/>
          </a:xfrm>
        </p:spPr>
        <p:txBody>
          <a:bodyPr/>
          <a:lstStyle/>
          <a:p>
            <a:r>
              <a:rPr lang="en-US" sz="2800" dirty="0"/>
              <a:t>The Les </a:t>
            </a:r>
            <a:r>
              <a:rPr lang="en-US" sz="2800" dirty="0" err="1"/>
              <a:t>Houches</a:t>
            </a:r>
            <a:r>
              <a:rPr lang="en-US" sz="2800" dirty="0"/>
              <a:t> </a:t>
            </a:r>
            <a:r>
              <a:rPr lang="en-US" sz="2800" dirty="0" err="1"/>
              <a:t>wishlist</a:t>
            </a:r>
            <a:r>
              <a:rPr lang="en-US" sz="2800" dirty="0"/>
              <a:t> (arXiv:2207.02122)</a:t>
            </a:r>
            <a:br>
              <a:rPr lang="en-US" sz="2800" dirty="0"/>
            </a:br>
            <a:r>
              <a:rPr lang="en-US" sz="1600" dirty="0">
                <a:solidFill>
                  <a:schemeClr val="tx1"/>
                </a:solidFill>
              </a:rPr>
              <a:t>A. Huss, J. Huston, S. Jones, M. </a:t>
            </a:r>
            <a:r>
              <a:rPr lang="en-US" sz="1600" dirty="0" err="1">
                <a:solidFill>
                  <a:schemeClr val="tx1"/>
                </a:solidFill>
              </a:rPr>
              <a:t>Pellen</a:t>
            </a:r>
            <a:br>
              <a:rPr lang="en-US" sz="1200" dirty="0">
                <a:solidFill>
                  <a:schemeClr val="tx1"/>
                </a:solidFill>
              </a:rPr>
            </a:br>
            <a:endParaRPr lang="en-US" sz="2800" dirty="0"/>
          </a:p>
        </p:txBody>
      </p:sp>
      <p:pic>
        <p:nvPicPr>
          <p:cNvPr id="5" name="Picture 4" descr="A table of maths&#10;&#10;Description automatically generated">
            <a:extLst>
              <a:ext uri="{FF2B5EF4-FFF2-40B4-BE49-F238E27FC236}">
                <a16:creationId xmlns:a16="http://schemas.microsoft.com/office/drawing/2014/main" id="{117AD18E-C623-6677-76D9-A62DE68434C2}"/>
              </a:ext>
            </a:extLst>
          </p:cNvPr>
          <p:cNvPicPr>
            <a:picLocks noChangeAspect="1"/>
          </p:cNvPicPr>
          <p:nvPr/>
        </p:nvPicPr>
        <p:blipFill rotWithShape="1">
          <a:blip r:embed="rId2"/>
          <a:srcRect t="15021"/>
          <a:stretch/>
        </p:blipFill>
        <p:spPr>
          <a:xfrm>
            <a:off x="540512" y="1962615"/>
            <a:ext cx="4608576" cy="4895385"/>
          </a:xfrm>
          <a:prstGeom prst="rect">
            <a:avLst/>
          </a:prstGeom>
        </p:spPr>
      </p:pic>
      <p:sp>
        <p:nvSpPr>
          <p:cNvPr id="10" name="TextBox 9">
            <a:extLst>
              <a:ext uri="{FF2B5EF4-FFF2-40B4-BE49-F238E27FC236}">
                <a16:creationId xmlns:a16="http://schemas.microsoft.com/office/drawing/2014/main" id="{830A9892-8C7C-1E23-7A6A-622D8476363F}"/>
              </a:ext>
            </a:extLst>
          </p:cNvPr>
          <p:cNvSpPr txBox="1"/>
          <p:nvPr/>
        </p:nvSpPr>
        <p:spPr>
          <a:xfrm>
            <a:off x="5050336" y="5042118"/>
            <a:ext cx="4177747" cy="1815882"/>
          </a:xfrm>
          <a:prstGeom prst="rect">
            <a:avLst/>
          </a:prstGeom>
          <a:noFill/>
        </p:spPr>
        <p:txBody>
          <a:bodyPr wrap="none" rtlCol="0">
            <a:spAutoFit/>
          </a:bodyPr>
          <a:lstStyle/>
          <a:p>
            <a:r>
              <a:rPr lang="en-US" sz="1600" dirty="0">
                <a:solidFill>
                  <a:srgbClr val="FF00CC"/>
                </a:solidFill>
              </a:rPr>
              <a:t>N3LO </a:t>
            </a:r>
            <a:r>
              <a:rPr lang="en-US" sz="1600" dirty="0" err="1">
                <a:solidFill>
                  <a:srgbClr val="FF00CC"/>
                </a:solidFill>
              </a:rPr>
              <a:t>HTL+matching</a:t>
            </a:r>
            <a:r>
              <a:rPr lang="en-US" sz="1600" dirty="0">
                <a:solidFill>
                  <a:srgbClr val="FF00CC"/>
                </a:solidFill>
              </a:rPr>
              <a:t> to </a:t>
            </a:r>
            <a:r>
              <a:rPr lang="en-US" sz="1600" dirty="0" err="1">
                <a:solidFill>
                  <a:srgbClr val="FF00CC"/>
                </a:solidFill>
              </a:rPr>
              <a:t>resummation</a:t>
            </a:r>
            <a:r>
              <a:rPr lang="en-US" sz="1600" dirty="0">
                <a:solidFill>
                  <a:srgbClr val="FF00CC"/>
                </a:solidFill>
              </a:rPr>
              <a:t> for </a:t>
            </a:r>
          </a:p>
          <a:p>
            <a:r>
              <a:rPr lang="en-US" sz="1600" dirty="0">
                <a:solidFill>
                  <a:srgbClr val="FF00CC"/>
                </a:solidFill>
              </a:rPr>
              <a:t>intermediate regime; may need to do better</a:t>
            </a:r>
          </a:p>
          <a:p>
            <a:r>
              <a:rPr lang="en-US" sz="1600" dirty="0">
                <a:solidFill>
                  <a:srgbClr val="FF00CC"/>
                </a:solidFill>
              </a:rPr>
              <a:t>than HTL NNLO+NLO QCD for high </a:t>
            </a:r>
            <a:r>
              <a:rPr lang="en-US" sz="1600" dirty="0" err="1">
                <a:solidFill>
                  <a:srgbClr val="FF00CC"/>
                </a:solidFill>
              </a:rPr>
              <a:t>p</a:t>
            </a:r>
            <a:r>
              <a:rPr lang="en-US" sz="1600" baseline="-25000" dirty="0" err="1">
                <a:solidFill>
                  <a:srgbClr val="FF00CC"/>
                </a:solidFill>
              </a:rPr>
              <a:t>T</a:t>
            </a:r>
            <a:endParaRPr lang="en-US" sz="1600" baseline="-25000" dirty="0">
              <a:solidFill>
                <a:srgbClr val="FF00CC"/>
              </a:solidFill>
            </a:endParaRPr>
          </a:p>
          <a:p>
            <a:r>
              <a:rPr lang="en-US" sz="1600" dirty="0">
                <a:solidFill>
                  <a:srgbClr val="FF00CC"/>
                </a:solidFill>
              </a:rPr>
              <a:t>regime; mass uncertainties and perturbative</a:t>
            </a:r>
          </a:p>
          <a:p>
            <a:r>
              <a:rPr lang="en-US" sz="1600" dirty="0">
                <a:solidFill>
                  <a:srgbClr val="FF00CC"/>
                </a:solidFill>
              </a:rPr>
              <a:t>stability may become issue at high </a:t>
            </a:r>
            <a:r>
              <a:rPr lang="en-US" sz="1600" dirty="0" err="1">
                <a:solidFill>
                  <a:srgbClr val="FF00CC"/>
                </a:solidFill>
              </a:rPr>
              <a:t>p</a:t>
            </a:r>
            <a:r>
              <a:rPr lang="en-US" sz="1600" baseline="-25000" dirty="0" err="1">
                <a:solidFill>
                  <a:srgbClr val="FF00CC"/>
                </a:solidFill>
              </a:rPr>
              <a:t>T</a:t>
            </a:r>
            <a:r>
              <a:rPr lang="en-US" sz="1600" dirty="0">
                <a:solidFill>
                  <a:srgbClr val="FF00CC"/>
                </a:solidFill>
              </a:rPr>
              <a:t>; EWK</a:t>
            </a:r>
          </a:p>
          <a:p>
            <a:r>
              <a:rPr lang="en-US" sz="1600" dirty="0">
                <a:solidFill>
                  <a:srgbClr val="FF00CC"/>
                </a:solidFill>
              </a:rPr>
              <a:t>corrections for </a:t>
            </a:r>
            <a:r>
              <a:rPr lang="en-US" sz="1600" dirty="0" err="1">
                <a:solidFill>
                  <a:srgbClr val="FF00CC"/>
                </a:solidFill>
              </a:rPr>
              <a:t>ggF</a:t>
            </a:r>
            <a:r>
              <a:rPr lang="en-US" sz="1600" dirty="0">
                <a:solidFill>
                  <a:srgbClr val="FF00CC"/>
                </a:solidFill>
              </a:rPr>
              <a:t> at high </a:t>
            </a:r>
            <a:r>
              <a:rPr lang="en-US" sz="1600" dirty="0" err="1">
                <a:solidFill>
                  <a:srgbClr val="FF00CC"/>
                </a:solidFill>
              </a:rPr>
              <a:t>p</a:t>
            </a:r>
            <a:r>
              <a:rPr lang="en-US" sz="1600" baseline="-25000" dirty="0" err="1">
                <a:solidFill>
                  <a:srgbClr val="FF00CC"/>
                </a:solidFill>
              </a:rPr>
              <a:t>T</a:t>
            </a:r>
            <a:r>
              <a:rPr lang="en-US" sz="1600" dirty="0">
                <a:solidFill>
                  <a:srgbClr val="FF00CC"/>
                </a:solidFill>
              </a:rPr>
              <a:t> are still </a:t>
            </a:r>
          </a:p>
          <a:p>
            <a:r>
              <a:rPr lang="en-US" sz="1600" dirty="0">
                <a:solidFill>
                  <a:srgbClr val="FF00CC"/>
                </a:solidFill>
              </a:rPr>
              <a:t>incomplete</a:t>
            </a:r>
          </a:p>
        </p:txBody>
      </p:sp>
      <p:pic>
        <p:nvPicPr>
          <p:cNvPr id="6" name="Picture 5" descr="A text on a page&#10;&#10;Description automatically generated">
            <a:extLst>
              <a:ext uri="{FF2B5EF4-FFF2-40B4-BE49-F238E27FC236}">
                <a16:creationId xmlns:a16="http://schemas.microsoft.com/office/drawing/2014/main" id="{E15311EA-3639-0070-545C-316C99CBC3D0}"/>
              </a:ext>
            </a:extLst>
          </p:cNvPr>
          <p:cNvPicPr>
            <a:picLocks noChangeAspect="1"/>
          </p:cNvPicPr>
          <p:nvPr/>
        </p:nvPicPr>
        <p:blipFill>
          <a:blip r:embed="rId3"/>
          <a:stretch>
            <a:fillRect/>
          </a:stretch>
        </p:blipFill>
        <p:spPr>
          <a:xfrm>
            <a:off x="692369" y="2595231"/>
            <a:ext cx="6212928" cy="2437282"/>
          </a:xfrm>
          <a:prstGeom prst="rect">
            <a:avLst/>
          </a:prstGeom>
        </p:spPr>
      </p:pic>
      <p:sp>
        <p:nvSpPr>
          <p:cNvPr id="7" name="Rectangle 6">
            <a:extLst>
              <a:ext uri="{FF2B5EF4-FFF2-40B4-BE49-F238E27FC236}">
                <a16:creationId xmlns:a16="http://schemas.microsoft.com/office/drawing/2014/main" id="{9E02BE79-7263-BC33-116F-7B051F3079E1}"/>
              </a:ext>
            </a:extLst>
          </p:cNvPr>
          <p:cNvSpPr/>
          <p:nvPr/>
        </p:nvSpPr>
        <p:spPr bwMode="auto">
          <a:xfrm>
            <a:off x="539530" y="5042117"/>
            <a:ext cx="4608575" cy="181588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FF0000"/>
              </a:solidFill>
              <a:effectLst/>
              <a:latin typeface="Arial" charset="0"/>
            </a:endParaRPr>
          </a:p>
        </p:txBody>
      </p:sp>
    </p:spTree>
    <p:extLst>
      <p:ext uri="{BB962C8B-B14F-4D97-AF65-F5344CB8AC3E}">
        <p14:creationId xmlns:p14="http://schemas.microsoft.com/office/powerpoint/2010/main" val="3332940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8F99B-92C9-D5E2-DA9B-0BF430F53232}"/>
              </a:ext>
            </a:extLst>
          </p:cNvPr>
          <p:cNvSpPr>
            <a:spLocks noGrp="1"/>
          </p:cNvSpPr>
          <p:nvPr>
            <p:ph type="title"/>
          </p:nvPr>
        </p:nvSpPr>
        <p:spPr>
          <a:xfrm>
            <a:off x="540512" y="309100"/>
            <a:ext cx="8084376" cy="603250"/>
          </a:xfrm>
        </p:spPr>
        <p:txBody>
          <a:bodyPr/>
          <a:lstStyle/>
          <a:p>
            <a:r>
              <a:rPr lang="en-US" sz="2800" dirty="0"/>
              <a:t>The Les </a:t>
            </a:r>
            <a:r>
              <a:rPr lang="en-US" sz="2800" dirty="0" err="1"/>
              <a:t>Houches</a:t>
            </a:r>
            <a:r>
              <a:rPr lang="en-US" sz="2800" dirty="0"/>
              <a:t> </a:t>
            </a:r>
            <a:r>
              <a:rPr lang="en-US" sz="2800" dirty="0" err="1"/>
              <a:t>wishlist</a:t>
            </a:r>
            <a:r>
              <a:rPr lang="en-US" sz="2800" dirty="0"/>
              <a:t> (arXiv:2207.02122)</a:t>
            </a:r>
            <a:br>
              <a:rPr lang="en-US" sz="2800" dirty="0"/>
            </a:br>
            <a:r>
              <a:rPr lang="en-US" sz="1600" dirty="0">
                <a:solidFill>
                  <a:schemeClr val="tx1"/>
                </a:solidFill>
              </a:rPr>
              <a:t>A. Huss, J. Huston, S. Jones, M. </a:t>
            </a:r>
            <a:r>
              <a:rPr lang="en-US" sz="1600" dirty="0" err="1">
                <a:solidFill>
                  <a:schemeClr val="tx1"/>
                </a:solidFill>
              </a:rPr>
              <a:t>Pellen</a:t>
            </a:r>
            <a:br>
              <a:rPr lang="en-US" sz="1200" dirty="0">
                <a:solidFill>
                  <a:schemeClr val="tx1"/>
                </a:solidFill>
              </a:rPr>
            </a:br>
            <a:endParaRPr lang="en-US" sz="2800" dirty="0"/>
          </a:p>
        </p:txBody>
      </p:sp>
      <p:pic>
        <p:nvPicPr>
          <p:cNvPr id="5" name="Picture 4" descr="A table of maths&#10;&#10;Description automatically generated">
            <a:extLst>
              <a:ext uri="{FF2B5EF4-FFF2-40B4-BE49-F238E27FC236}">
                <a16:creationId xmlns:a16="http://schemas.microsoft.com/office/drawing/2014/main" id="{117AD18E-C623-6677-76D9-A62DE68434C2}"/>
              </a:ext>
            </a:extLst>
          </p:cNvPr>
          <p:cNvPicPr>
            <a:picLocks noChangeAspect="1"/>
          </p:cNvPicPr>
          <p:nvPr/>
        </p:nvPicPr>
        <p:blipFill>
          <a:blip r:embed="rId2"/>
          <a:stretch>
            <a:fillRect/>
          </a:stretch>
        </p:blipFill>
        <p:spPr>
          <a:xfrm>
            <a:off x="225151" y="1097242"/>
            <a:ext cx="4608576" cy="5760720"/>
          </a:xfrm>
          <a:prstGeom prst="rect">
            <a:avLst/>
          </a:prstGeom>
        </p:spPr>
      </p:pic>
      <p:sp>
        <p:nvSpPr>
          <p:cNvPr id="20" name="TextBox 19">
            <a:extLst>
              <a:ext uri="{FF2B5EF4-FFF2-40B4-BE49-F238E27FC236}">
                <a16:creationId xmlns:a16="http://schemas.microsoft.com/office/drawing/2014/main" id="{087E1326-7388-C770-3F19-56A9882EE5DF}"/>
              </a:ext>
            </a:extLst>
          </p:cNvPr>
          <p:cNvSpPr txBox="1"/>
          <p:nvPr/>
        </p:nvSpPr>
        <p:spPr>
          <a:xfrm>
            <a:off x="3559230" y="5615980"/>
            <a:ext cx="1308371" cy="523220"/>
          </a:xfrm>
          <a:prstGeom prst="rect">
            <a:avLst/>
          </a:prstGeom>
          <a:noFill/>
        </p:spPr>
        <p:txBody>
          <a:bodyPr wrap="none" rtlCol="0">
            <a:spAutoFit/>
          </a:bodyPr>
          <a:lstStyle/>
          <a:p>
            <a:r>
              <a:rPr lang="en-US" sz="1400" dirty="0"/>
              <a:t>soft Higgs</a:t>
            </a:r>
          </a:p>
          <a:p>
            <a:r>
              <a:rPr lang="en-US" sz="1400" dirty="0"/>
              <a:t>approximation</a:t>
            </a:r>
          </a:p>
        </p:txBody>
      </p:sp>
      <p:cxnSp>
        <p:nvCxnSpPr>
          <p:cNvPr id="3" name="Straight Arrow Connector 2">
            <a:extLst>
              <a:ext uri="{FF2B5EF4-FFF2-40B4-BE49-F238E27FC236}">
                <a16:creationId xmlns:a16="http://schemas.microsoft.com/office/drawing/2014/main" id="{A73F6B90-104D-4D03-A1DE-2E10EAA1AF0F}"/>
              </a:ext>
            </a:extLst>
          </p:cNvPr>
          <p:cNvCxnSpPr/>
          <p:nvPr/>
        </p:nvCxnSpPr>
        <p:spPr bwMode="auto">
          <a:xfrm>
            <a:off x="4604685" y="3016332"/>
            <a:ext cx="544403"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4" name="TextBox 3">
            <a:extLst>
              <a:ext uri="{FF2B5EF4-FFF2-40B4-BE49-F238E27FC236}">
                <a16:creationId xmlns:a16="http://schemas.microsoft.com/office/drawing/2014/main" id="{491EDAF9-7EAE-DA44-9F90-9A62D43BCF38}"/>
              </a:ext>
            </a:extLst>
          </p:cNvPr>
          <p:cNvSpPr txBox="1"/>
          <p:nvPr/>
        </p:nvSpPr>
        <p:spPr>
          <a:xfrm>
            <a:off x="5149088" y="2877832"/>
            <a:ext cx="3687613" cy="584775"/>
          </a:xfrm>
          <a:prstGeom prst="rect">
            <a:avLst/>
          </a:prstGeom>
          <a:noFill/>
        </p:spPr>
        <p:txBody>
          <a:bodyPr wrap="none" rtlCol="0">
            <a:spAutoFit/>
          </a:bodyPr>
          <a:lstStyle/>
          <a:p>
            <a:r>
              <a:rPr lang="en-US" sz="1600" dirty="0">
                <a:solidFill>
                  <a:srgbClr val="FF00CC"/>
                </a:solidFill>
              </a:rPr>
              <a:t>NNLO HTL probably most crucial; help</a:t>
            </a:r>
          </a:p>
          <a:p>
            <a:r>
              <a:rPr lang="en-US" sz="1600" dirty="0">
                <a:solidFill>
                  <a:srgbClr val="FF00CC"/>
                </a:solidFill>
              </a:rPr>
              <a:t>with understanding VBF background</a:t>
            </a:r>
          </a:p>
        </p:txBody>
      </p:sp>
      <p:sp>
        <p:nvSpPr>
          <p:cNvPr id="7" name="TextBox 6">
            <a:extLst>
              <a:ext uri="{FF2B5EF4-FFF2-40B4-BE49-F238E27FC236}">
                <a16:creationId xmlns:a16="http://schemas.microsoft.com/office/drawing/2014/main" id="{7C229462-EBF3-FC02-D43E-D1FEA947D687}"/>
              </a:ext>
            </a:extLst>
          </p:cNvPr>
          <p:cNvSpPr txBox="1"/>
          <p:nvPr/>
        </p:nvSpPr>
        <p:spPr>
          <a:xfrm>
            <a:off x="5149088" y="2346859"/>
            <a:ext cx="4572000" cy="646331"/>
          </a:xfrm>
          <a:prstGeom prst="rect">
            <a:avLst/>
          </a:prstGeom>
          <a:noFill/>
        </p:spPr>
        <p:txBody>
          <a:bodyPr wrap="square">
            <a:spAutoFit/>
          </a:bodyPr>
          <a:lstStyle/>
          <a:p>
            <a:r>
              <a:rPr lang="en-US" dirty="0">
                <a:solidFill>
                  <a:srgbClr val="002060"/>
                </a:solidFill>
              </a:rPr>
              <a:t>2-&gt;3 at NNLO is current frontier;</a:t>
            </a:r>
          </a:p>
          <a:p>
            <a:r>
              <a:rPr lang="en-US" dirty="0">
                <a:solidFill>
                  <a:srgbClr val="002060"/>
                </a:solidFill>
              </a:rPr>
              <a:t>techniques almost complete</a:t>
            </a:r>
          </a:p>
        </p:txBody>
      </p:sp>
      <p:sp>
        <p:nvSpPr>
          <p:cNvPr id="11" name="TextBox 10">
            <a:extLst>
              <a:ext uri="{FF2B5EF4-FFF2-40B4-BE49-F238E27FC236}">
                <a16:creationId xmlns:a16="http://schemas.microsoft.com/office/drawing/2014/main" id="{68DE9EE4-F8F9-E673-11DC-44EA8000C4A1}"/>
              </a:ext>
            </a:extLst>
          </p:cNvPr>
          <p:cNvSpPr txBox="1"/>
          <p:nvPr/>
        </p:nvSpPr>
        <p:spPr>
          <a:xfrm>
            <a:off x="5105928" y="3808325"/>
            <a:ext cx="4038072" cy="338554"/>
          </a:xfrm>
          <a:prstGeom prst="rect">
            <a:avLst/>
          </a:prstGeom>
          <a:noFill/>
        </p:spPr>
        <p:txBody>
          <a:bodyPr wrap="square">
            <a:spAutoFit/>
          </a:bodyPr>
          <a:lstStyle/>
          <a:p>
            <a:r>
              <a:rPr lang="en-US" sz="1600" dirty="0">
                <a:solidFill>
                  <a:srgbClr val="FF00CC"/>
                </a:solidFill>
              </a:rPr>
              <a:t>probably fine</a:t>
            </a:r>
          </a:p>
        </p:txBody>
      </p:sp>
      <p:sp>
        <p:nvSpPr>
          <p:cNvPr id="13" name="TextBox 12">
            <a:extLst>
              <a:ext uri="{FF2B5EF4-FFF2-40B4-BE49-F238E27FC236}">
                <a16:creationId xmlns:a16="http://schemas.microsoft.com/office/drawing/2014/main" id="{5D28DB9F-5D09-750F-7856-F31930BE2D5B}"/>
              </a:ext>
            </a:extLst>
          </p:cNvPr>
          <p:cNvSpPr txBox="1"/>
          <p:nvPr/>
        </p:nvSpPr>
        <p:spPr>
          <a:xfrm>
            <a:off x="5105928" y="4277742"/>
            <a:ext cx="4862944" cy="338554"/>
          </a:xfrm>
          <a:prstGeom prst="rect">
            <a:avLst/>
          </a:prstGeom>
          <a:noFill/>
        </p:spPr>
        <p:txBody>
          <a:bodyPr wrap="square">
            <a:spAutoFit/>
          </a:bodyPr>
          <a:lstStyle/>
          <a:p>
            <a:r>
              <a:rPr lang="en-US" sz="1600" dirty="0">
                <a:solidFill>
                  <a:srgbClr val="FF00CC"/>
                </a:solidFill>
              </a:rPr>
              <a:t>effectively  2-&gt;2</a:t>
            </a:r>
          </a:p>
        </p:txBody>
      </p:sp>
      <p:sp>
        <p:nvSpPr>
          <p:cNvPr id="16" name="TextBox 15">
            <a:extLst>
              <a:ext uri="{FF2B5EF4-FFF2-40B4-BE49-F238E27FC236}">
                <a16:creationId xmlns:a16="http://schemas.microsoft.com/office/drawing/2014/main" id="{3BF0C7AD-606E-3727-F4F9-019715C918B9}"/>
              </a:ext>
            </a:extLst>
          </p:cNvPr>
          <p:cNvSpPr txBox="1"/>
          <p:nvPr/>
        </p:nvSpPr>
        <p:spPr>
          <a:xfrm>
            <a:off x="5043582" y="5260697"/>
            <a:ext cx="4987636" cy="1077218"/>
          </a:xfrm>
          <a:prstGeom prst="rect">
            <a:avLst/>
          </a:prstGeom>
          <a:noFill/>
        </p:spPr>
        <p:txBody>
          <a:bodyPr wrap="square">
            <a:spAutoFit/>
          </a:bodyPr>
          <a:lstStyle/>
          <a:p>
            <a:r>
              <a:rPr lang="en-US" sz="1600" dirty="0">
                <a:solidFill>
                  <a:srgbClr val="FF00CC"/>
                </a:solidFill>
              </a:rPr>
              <a:t>~NNLO  available;  still need 2 loop </a:t>
            </a:r>
            <a:r>
              <a:rPr lang="en-US" sz="1600" dirty="0" err="1">
                <a:solidFill>
                  <a:srgbClr val="FF00CC"/>
                </a:solidFill>
              </a:rPr>
              <a:t>virtuals</a:t>
            </a:r>
            <a:endParaRPr lang="en-US" sz="1600" dirty="0">
              <a:solidFill>
                <a:srgbClr val="FF00CC"/>
              </a:solidFill>
            </a:endParaRPr>
          </a:p>
          <a:p>
            <a:r>
              <a:rPr lang="en-US" sz="1600" dirty="0">
                <a:solidFill>
                  <a:srgbClr val="FF00CC"/>
                </a:solidFill>
              </a:rPr>
              <a:t>but impact should be small, or is it? </a:t>
            </a:r>
          </a:p>
          <a:p>
            <a:r>
              <a:rPr lang="en-US" sz="1600" dirty="0">
                <a:solidFill>
                  <a:srgbClr val="FF00CC"/>
                </a:solidFill>
              </a:rPr>
              <a:t>singularity structure is very complex; see</a:t>
            </a:r>
          </a:p>
          <a:p>
            <a:r>
              <a:rPr lang="en-US" sz="1600" dirty="0">
                <a:solidFill>
                  <a:srgbClr val="FF00CC"/>
                </a:solidFill>
              </a:rPr>
              <a:t>Manfred’s talk on Monday</a:t>
            </a:r>
          </a:p>
        </p:txBody>
      </p:sp>
      <p:cxnSp>
        <p:nvCxnSpPr>
          <p:cNvPr id="21" name="Straight Arrow Connector 20">
            <a:extLst>
              <a:ext uri="{FF2B5EF4-FFF2-40B4-BE49-F238E27FC236}">
                <a16:creationId xmlns:a16="http://schemas.microsoft.com/office/drawing/2014/main" id="{732E5397-5446-0C5C-6A8D-67D97FE4CDCB}"/>
              </a:ext>
            </a:extLst>
          </p:cNvPr>
          <p:cNvCxnSpPr/>
          <p:nvPr/>
        </p:nvCxnSpPr>
        <p:spPr bwMode="auto">
          <a:xfrm>
            <a:off x="4572000" y="3987498"/>
            <a:ext cx="544403"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E65BF1AF-1322-578F-2AC5-372167F38950}"/>
              </a:ext>
            </a:extLst>
          </p:cNvPr>
          <p:cNvCxnSpPr/>
          <p:nvPr/>
        </p:nvCxnSpPr>
        <p:spPr bwMode="auto">
          <a:xfrm>
            <a:off x="4567550" y="4445039"/>
            <a:ext cx="544403"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23" name="Straight Arrow Connector 22">
            <a:extLst>
              <a:ext uri="{FF2B5EF4-FFF2-40B4-BE49-F238E27FC236}">
                <a16:creationId xmlns:a16="http://schemas.microsoft.com/office/drawing/2014/main" id="{B067B178-F1D6-503D-E08D-8488EB758A93}"/>
              </a:ext>
            </a:extLst>
          </p:cNvPr>
          <p:cNvCxnSpPr/>
          <p:nvPr/>
        </p:nvCxnSpPr>
        <p:spPr bwMode="auto">
          <a:xfrm>
            <a:off x="4561525" y="5877590"/>
            <a:ext cx="544403"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24" name="TextBox 23">
            <a:extLst>
              <a:ext uri="{FF2B5EF4-FFF2-40B4-BE49-F238E27FC236}">
                <a16:creationId xmlns:a16="http://schemas.microsoft.com/office/drawing/2014/main" id="{5FB4501C-7566-175D-CBC4-B097E4FADD26}"/>
              </a:ext>
            </a:extLst>
          </p:cNvPr>
          <p:cNvSpPr txBox="1"/>
          <p:nvPr/>
        </p:nvSpPr>
        <p:spPr>
          <a:xfrm>
            <a:off x="5105928" y="6305797"/>
            <a:ext cx="2997937" cy="338554"/>
          </a:xfrm>
          <a:prstGeom prst="rect">
            <a:avLst/>
          </a:prstGeom>
          <a:noFill/>
        </p:spPr>
        <p:txBody>
          <a:bodyPr wrap="none" rtlCol="0">
            <a:spAutoFit/>
          </a:bodyPr>
          <a:lstStyle/>
          <a:p>
            <a:r>
              <a:rPr lang="en-US" sz="1600" i="1" dirty="0">
                <a:solidFill>
                  <a:srgbClr val="FF00CC"/>
                </a:solidFill>
              </a:rPr>
              <a:t>only</a:t>
            </a:r>
            <a:r>
              <a:rPr lang="en-US" sz="1600" dirty="0">
                <a:solidFill>
                  <a:srgbClr val="FF00CC"/>
                </a:solidFill>
              </a:rPr>
              <a:t> 2-&gt;2, but with two masses</a:t>
            </a:r>
          </a:p>
        </p:txBody>
      </p:sp>
      <p:cxnSp>
        <p:nvCxnSpPr>
          <p:cNvPr id="25" name="Straight Arrow Connector 24">
            <a:extLst>
              <a:ext uri="{FF2B5EF4-FFF2-40B4-BE49-F238E27FC236}">
                <a16:creationId xmlns:a16="http://schemas.microsoft.com/office/drawing/2014/main" id="{C116097D-6D54-19E9-4C9A-D2CEEA059073}"/>
              </a:ext>
            </a:extLst>
          </p:cNvPr>
          <p:cNvCxnSpPr>
            <a:cxnSpLocks/>
            <a:endCxn id="24" idx="1"/>
          </p:cNvCxnSpPr>
          <p:nvPr/>
        </p:nvCxnSpPr>
        <p:spPr bwMode="auto">
          <a:xfrm>
            <a:off x="4499179" y="6305797"/>
            <a:ext cx="606749" cy="169277"/>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615198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8047A-02E6-AC8D-1518-86E25A3D84E3}"/>
              </a:ext>
            </a:extLst>
          </p:cNvPr>
          <p:cNvSpPr>
            <a:spLocks noGrp="1"/>
          </p:cNvSpPr>
          <p:nvPr>
            <p:ph type="title"/>
          </p:nvPr>
        </p:nvSpPr>
        <p:spPr>
          <a:xfrm>
            <a:off x="547688" y="193675"/>
            <a:ext cx="8077200" cy="603250"/>
          </a:xfrm>
        </p:spPr>
        <p:txBody>
          <a:bodyPr/>
          <a:lstStyle/>
          <a:p>
            <a:r>
              <a:rPr lang="en-US" dirty="0"/>
              <a:t>Improvements in Monte Carlos</a:t>
            </a:r>
          </a:p>
        </p:txBody>
      </p:sp>
      <p:sp>
        <p:nvSpPr>
          <p:cNvPr id="5" name="Content Placeholder 4">
            <a:extLst>
              <a:ext uri="{FF2B5EF4-FFF2-40B4-BE49-F238E27FC236}">
                <a16:creationId xmlns:a16="http://schemas.microsoft.com/office/drawing/2014/main" id="{A30BD4AA-D938-2447-F942-0F6B068FB01C}"/>
              </a:ext>
            </a:extLst>
          </p:cNvPr>
          <p:cNvSpPr>
            <a:spLocks noGrp="1"/>
          </p:cNvSpPr>
          <p:nvPr>
            <p:ph idx="1"/>
          </p:nvPr>
        </p:nvSpPr>
        <p:spPr>
          <a:xfrm>
            <a:off x="111760" y="1160463"/>
            <a:ext cx="8687856" cy="5087937"/>
          </a:xfrm>
        </p:spPr>
        <p:txBody>
          <a:bodyPr/>
          <a:lstStyle/>
          <a:p>
            <a:r>
              <a:rPr lang="en-US" sz="1800" dirty="0"/>
              <a:t>Ongoing effort towards NLL-accurate </a:t>
            </a:r>
            <a:r>
              <a:rPr lang="en-US" sz="1800" dirty="0" err="1"/>
              <a:t>parton</a:t>
            </a:r>
            <a:r>
              <a:rPr lang="en-US" sz="1800" dirty="0"/>
              <a:t> showers, by </a:t>
            </a:r>
            <a:r>
              <a:rPr lang="en-US" sz="1800" dirty="0" err="1"/>
              <a:t>Panscales</a:t>
            </a:r>
            <a:r>
              <a:rPr lang="en-US" sz="1800" dirty="0"/>
              <a:t> (see Silvia’s talk) as well as Sherpa and Herwig; NLL is important but not all-important </a:t>
            </a:r>
          </a:p>
          <a:p>
            <a:r>
              <a:rPr lang="en-US" sz="1800" dirty="0"/>
              <a:t>For example, for multi-jet final states such as </a:t>
            </a:r>
            <a:r>
              <a:rPr lang="en-US" sz="1800" dirty="0" err="1"/>
              <a:t>Higgs+jets</a:t>
            </a:r>
            <a:r>
              <a:rPr lang="en-US" sz="1800" dirty="0"/>
              <a:t>, matching/merging uncertainties are probably more important than shower logarithmic accuracy</a:t>
            </a:r>
          </a:p>
          <a:p>
            <a:r>
              <a:rPr lang="en-US" sz="1800" dirty="0"/>
              <a:t>For many Monte Carlo predictions at the LHC, non-perturbative effects can dominate (-&gt;VBF production; for both signal and </a:t>
            </a:r>
            <a:r>
              <a:rPr lang="en-US" sz="1800" dirty="0" err="1"/>
              <a:t>ggF</a:t>
            </a:r>
            <a:r>
              <a:rPr lang="en-US" sz="1800" dirty="0"/>
              <a:t> background; are these non-reducible?)</a:t>
            </a:r>
          </a:p>
          <a:p>
            <a:r>
              <a:rPr lang="en-US" sz="1800" dirty="0">
                <a:solidFill>
                  <a:srgbClr val="FF00CC"/>
                </a:solidFill>
              </a:rPr>
              <a:t>Above issues are being addressed in a study in progress, specifically looking at the </a:t>
            </a:r>
            <a:r>
              <a:rPr lang="en-US" sz="1800" dirty="0" err="1">
                <a:solidFill>
                  <a:srgbClr val="FF00CC"/>
                </a:solidFill>
              </a:rPr>
              <a:t>ggF</a:t>
            </a:r>
            <a:r>
              <a:rPr lang="en-US" sz="1800" dirty="0">
                <a:solidFill>
                  <a:srgbClr val="FF00CC"/>
                </a:solidFill>
              </a:rPr>
              <a:t> backgrounds to VBF production</a:t>
            </a:r>
          </a:p>
          <a:p>
            <a:r>
              <a:rPr lang="en-US" sz="1800" dirty="0"/>
              <a:t>Many LHC results have at least a partial veto of phase space, for example with jet binning (1 jet, 2 jet,…)</a:t>
            </a:r>
          </a:p>
          <a:p>
            <a:pPr lvl="1"/>
            <a:r>
              <a:rPr lang="en-US" sz="1800" dirty="0"/>
              <a:t>can quote exclusive cross sections, but where possible also provide inclusive cross sections, e.g. Higgs+&gt;=1 jet</a:t>
            </a:r>
          </a:p>
          <a:p>
            <a:pPr lvl="1"/>
            <a:r>
              <a:rPr lang="en-US" sz="1800" dirty="0"/>
              <a:t>perhaps can estimate the size of binning for inclusive cross sections by using Caesar-style </a:t>
            </a:r>
            <a:r>
              <a:rPr lang="en-US" sz="1800" dirty="0" err="1"/>
              <a:t>resummation</a:t>
            </a:r>
            <a:r>
              <a:rPr lang="en-US" sz="1800" dirty="0"/>
              <a:t> in </a:t>
            </a:r>
            <a:r>
              <a:rPr lang="en-US" sz="1800" dirty="0" err="1"/>
              <a:t>parton</a:t>
            </a:r>
            <a:r>
              <a:rPr lang="en-US" sz="1800" dirty="0"/>
              <a:t> shower Monte Carlos</a:t>
            </a:r>
          </a:p>
          <a:p>
            <a:r>
              <a:rPr lang="en-US" sz="1800" dirty="0"/>
              <a:t>Complex final states (such as Higgs + 3 jets at NLO) have an issue with negative weights; cell resampling (arXiv:2303.15246) seems to be a great way of speeding up Monte Carlo production in the presence of many negative weight events</a:t>
            </a:r>
          </a:p>
        </p:txBody>
      </p:sp>
    </p:spTree>
    <p:extLst>
      <p:ext uri="{BB962C8B-B14F-4D97-AF65-F5344CB8AC3E}">
        <p14:creationId xmlns:p14="http://schemas.microsoft.com/office/powerpoint/2010/main" val="3278750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98" y="208231"/>
            <a:ext cx="9430652" cy="603250"/>
          </a:xfrm>
        </p:spPr>
        <p:txBody>
          <a:bodyPr/>
          <a:lstStyle/>
          <a:p>
            <a:r>
              <a:rPr lang="en-US" sz="2800" dirty="0"/>
              <a:t>Scale dependence of NNLO cross sections with jets</a:t>
            </a:r>
          </a:p>
        </p:txBody>
      </p:sp>
      <p:sp>
        <p:nvSpPr>
          <p:cNvPr id="3" name="Content Placeholder 2"/>
          <p:cNvSpPr>
            <a:spLocks noGrp="1"/>
          </p:cNvSpPr>
          <p:nvPr>
            <p:ph idx="1"/>
          </p:nvPr>
        </p:nvSpPr>
        <p:spPr>
          <a:xfrm>
            <a:off x="533400" y="1029835"/>
            <a:ext cx="8077200" cy="5619934"/>
          </a:xfrm>
        </p:spPr>
        <p:txBody>
          <a:bodyPr/>
          <a:lstStyle/>
          <a:p>
            <a:r>
              <a:rPr lang="en-US" sz="1800" dirty="0"/>
              <a:t>By looking at the scale dependence of jet cross sections as a function of R, it becomes clear that there can be an artificial reduction of the ‘true’ scale dependence at NNLO due to accidental cancellations resulting from the restriction in phase space</a:t>
            </a:r>
          </a:p>
          <a:p>
            <a:r>
              <a:rPr lang="en-US" sz="1800" dirty="0"/>
              <a:t>For example for </a:t>
            </a:r>
            <a:r>
              <a:rPr lang="en-US" sz="1800" dirty="0" err="1"/>
              <a:t>dijet</a:t>
            </a:r>
            <a:r>
              <a:rPr lang="en-US" sz="1800" dirty="0"/>
              <a:t>, </a:t>
            </a:r>
            <a:r>
              <a:rPr lang="en-US" sz="1800" dirty="0" err="1"/>
              <a:t>Z+jet</a:t>
            </a:r>
            <a:r>
              <a:rPr lang="en-US" sz="1800" dirty="0"/>
              <a:t>, there are R-values near 0.4 for which the scale uncertainty is apparently zero-&gt;</a:t>
            </a:r>
            <a:r>
              <a:rPr lang="en-US" sz="1800" b="1" dirty="0"/>
              <a:t>artifact</a:t>
            </a:r>
          </a:p>
          <a:p>
            <a:r>
              <a:rPr lang="en-US" sz="1800" dirty="0"/>
              <a:t>Idea: view the differential cross section as a combination of a fixed-order term and the normalized all-orders result (1602.01110), i.e. the production of a </a:t>
            </a:r>
            <a:r>
              <a:rPr lang="en-US" sz="1800" dirty="0" err="1"/>
              <a:t>parton</a:t>
            </a:r>
            <a:r>
              <a:rPr lang="en-US" sz="1800" dirty="0"/>
              <a:t> and then the fragmentation of that </a:t>
            </a:r>
            <a:r>
              <a:rPr lang="en-US" sz="1800" dirty="0" err="1"/>
              <a:t>parton</a:t>
            </a:r>
            <a:r>
              <a:rPr lang="en-US" sz="1800" dirty="0"/>
              <a:t> into a jet of size R</a:t>
            </a:r>
          </a:p>
          <a:p>
            <a:pPr lvl="1"/>
            <a:r>
              <a:rPr lang="en-US" sz="1800" dirty="0"/>
              <a:t>combine through multiplicative matching </a:t>
            </a:r>
          </a:p>
          <a:p>
            <a:pPr lvl="1"/>
            <a:r>
              <a:rPr lang="en-US" sz="1800" dirty="0"/>
              <a:t>re-expand to fixed order</a:t>
            </a:r>
          </a:p>
          <a:p>
            <a:pPr marL="457200" lvl="1" indent="0">
              <a:buNone/>
            </a:pPr>
            <a:endParaRPr lang="en-US" sz="1800" dirty="0"/>
          </a:p>
          <a:p>
            <a:endParaRPr lang="en-US" sz="1800" dirty="0"/>
          </a:p>
          <a:p>
            <a:r>
              <a:rPr lang="en-US" sz="1800" dirty="0"/>
              <a:t>There are several possible choices as to the implementation of the factorization on RHS</a:t>
            </a:r>
          </a:p>
          <a:p>
            <a:r>
              <a:rPr lang="en-US" sz="1800" dirty="0"/>
              <a:t>There’s more work to be done on this. It’s on my to-do list. </a:t>
            </a:r>
          </a:p>
          <a:p>
            <a:pPr lvl="1"/>
            <a:endParaRPr lang="en-US" sz="1600" dirty="0"/>
          </a:p>
          <a:p>
            <a:endParaRPr lang="en-US" sz="2000" dirty="0"/>
          </a:p>
        </p:txBody>
      </p:sp>
      <p:pic>
        <p:nvPicPr>
          <p:cNvPr id="4" name="Picture 3"/>
          <p:cNvPicPr>
            <a:picLocks noChangeAspect="1"/>
          </p:cNvPicPr>
          <p:nvPr/>
        </p:nvPicPr>
        <p:blipFill rotWithShape="1">
          <a:blip r:embed="rId2"/>
          <a:srcRect l="15945" t="44010" r="3300" b="42644"/>
          <a:stretch/>
        </p:blipFill>
        <p:spPr>
          <a:xfrm>
            <a:off x="879908" y="4335376"/>
            <a:ext cx="7384183" cy="642876"/>
          </a:xfrm>
          <a:prstGeom prst="rect">
            <a:avLst/>
          </a:prstGeom>
        </p:spPr>
      </p:pic>
    </p:spTree>
    <p:extLst>
      <p:ext uri="{BB962C8B-B14F-4D97-AF65-F5344CB8AC3E}">
        <p14:creationId xmlns:p14="http://schemas.microsoft.com/office/powerpoint/2010/main" val="1015456704"/>
      </p:ext>
    </p:extLst>
  </p:cSld>
  <p:clrMapOvr>
    <a:masterClrMapping/>
  </p:clrMapOvr>
</p:sld>
</file>

<file path=ppt/theme/theme1.xml><?xml version="1.0" encoding="utf-8"?>
<a:theme xmlns:a="http://schemas.openxmlformats.org/drawingml/2006/main" name="Default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y_tal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FF0000"/>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FF0000"/>
            </a:solidFill>
            <a:effectLst/>
            <a:latin typeface="Arial" charset="0"/>
          </a:defRPr>
        </a:defPPr>
      </a:lstStyle>
    </a:lnDef>
  </a:objectDefaults>
  <a:extraClrSchemeLst>
    <a:extraClrScheme>
      <a:clrScheme name="my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y_tal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y_tal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y_tal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y_tal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y_tal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y_tal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Theme.thmx</Template>
  <TotalTime>65276</TotalTime>
  <Words>1243</Words>
  <Application>Microsoft Office PowerPoint</Application>
  <PresentationFormat>On-screen Show (4:3)</PresentationFormat>
  <Paragraphs>128</Paragraphs>
  <Slides>14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Calibri</vt:lpstr>
      <vt:lpstr>Helvetica</vt:lpstr>
      <vt:lpstr>inherit</vt:lpstr>
      <vt:lpstr>Segoe UI</vt:lpstr>
      <vt:lpstr>Symbol</vt:lpstr>
      <vt:lpstr>Wingdings</vt:lpstr>
      <vt:lpstr>Zapf Dingbats</vt:lpstr>
      <vt:lpstr>Default Theme</vt:lpstr>
      <vt:lpstr>Theory needs for the LHC</vt:lpstr>
      <vt:lpstr>To quote Tevye in Fiddler on the Roof</vt:lpstr>
      <vt:lpstr>Theory predictions</vt:lpstr>
      <vt:lpstr>The Les Houches wishlist (arXiv:2207.02122) A. Huss, J. Huston, S. Jones, M. Pellen  </vt:lpstr>
      <vt:lpstr>The Les Houches wishlist (arXiv:2207.02122) A. Huss, J. Huston, S. Jones, M. Pellen  </vt:lpstr>
      <vt:lpstr>The Les Houches wishlist (arXiv:2207.02122) A. Huss, J. Huston, S. Jones, M. Pellen </vt:lpstr>
      <vt:lpstr>The Les Houches wishlist (arXiv:2207.02122) A. Huss, J. Huston, S. Jones, M. Pellen </vt:lpstr>
      <vt:lpstr>Improvements in Monte Carlos</vt:lpstr>
      <vt:lpstr>Scale dependence of NNLO cross sections with jets</vt:lpstr>
      <vt:lpstr>Jet tagging</vt:lpstr>
      <vt:lpstr>PowerPoint Presentation</vt:lpstr>
      <vt:lpstr>VBF paper plans</vt:lpstr>
      <vt:lpstr>R-dependence of scale uncertainty (Z+j)</vt:lpstr>
      <vt:lpstr>Ansatz</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Pavel Nadolsky</cp:lastModifiedBy>
  <cp:revision>114</cp:revision>
  <cp:lastPrinted>2023-09-27T15:33:16Z</cp:lastPrinted>
  <dcterms:created xsi:type="dcterms:W3CDTF">2018-07-02T17:18:26Z</dcterms:created>
  <dcterms:modified xsi:type="dcterms:W3CDTF">2024-05-21T20:40:24Z</dcterms:modified>
</cp:coreProperties>
</file>