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1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3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4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5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6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7.xml" ContentType="application/vnd.openxmlformats-officedocument.theme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theme/theme18.xml" ContentType="application/vnd.openxmlformats-officedocument.theme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theme/theme19.xml" ContentType="application/vnd.openxmlformats-officedocument.theme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theme/theme20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21.xml" ContentType="application/vnd.openxmlformats-officedocument.theme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2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3.xml" ContentType="application/vnd.openxmlformats-officedocument.theme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24.xml" ContentType="application/vnd.openxmlformats-officedocument.theme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theme/theme25.xml" ContentType="application/vnd.openxmlformats-officedocument.theme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theme/theme26.xml" ContentType="application/vnd.openxmlformats-officedocument.theme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  <p:sldMasterId id="2147483653" r:id="rId3"/>
    <p:sldMasterId id="2147483654" r:id="rId4"/>
    <p:sldMasterId id="2147483655" r:id="rId5"/>
    <p:sldMasterId id="2147483656" r:id="rId6"/>
    <p:sldMasterId id="2147483657" r:id="rId7"/>
    <p:sldMasterId id="2147483658" r:id="rId8"/>
    <p:sldMasterId id="2147483659" r:id="rId9"/>
    <p:sldMasterId id="2147483660" r:id="rId10"/>
    <p:sldMasterId id="2147483661" r:id="rId11"/>
    <p:sldMasterId id="2147483662" r:id="rId12"/>
    <p:sldMasterId id="2147483663" r:id="rId13"/>
    <p:sldMasterId id="2147483664" r:id="rId14"/>
    <p:sldMasterId id="2147483665" r:id="rId15"/>
    <p:sldMasterId id="2147483666" r:id="rId16"/>
    <p:sldMasterId id="2147483667" r:id="rId17"/>
    <p:sldMasterId id="2147483668" r:id="rId18"/>
    <p:sldMasterId id="2147483669" r:id="rId19"/>
    <p:sldMasterId id="2147483670" r:id="rId20"/>
    <p:sldMasterId id="2147483671" r:id="rId21"/>
    <p:sldMasterId id="2147483672" r:id="rId22"/>
    <p:sldMasterId id="2147483673" r:id="rId23"/>
    <p:sldMasterId id="2147483674" r:id="rId24"/>
    <p:sldMasterId id="2147483675" r:id="rId25"/>
    <p:sldMasterId id="2147483676" r:id="rId26"/>
    <p:sldMasterId id="2147483677" r:id="rId27"/>
  </p:sldMasterIdLst>
  <p:notesMasterIdLst>
    <p:notesMasterId r:id="rId57"/>
  </p:notesMasterIdLst>
  <p:handoutMasterIdLst>
    <p:handoutMasterId r:id="rId58"/>
  </p:handoutMasterIdLst>
  <p:sldIdLst>
    <p:sldId id="639" r:id="rId28"/>
    <p:sldId id="926" r:id="rId29"/>
    <p:sldId id="659" r:id="rId30"/>
    <p:sldId id="923" r:id="rId31"/>
    <p:sldId id="924" r:id="rId32"/>
    <p:sldId id="3051" r:id="rId33"/>
    <p:sldId id="604" r:id="rId34"/>
    <p:sldId id="631" r:id="rId35"/>
    <p:sldId id="609" r:id="rId36"/>
    <p:sldId id="592" r:id="rId37"/>
    <p:sldId id="626" r:id="rId38"/>
    <p:sldId id="621" r:id="rId39"/>
    <p:sldId id="925" r:id="rId40"/>
    <p:sldId id="607" r:id="rId41"/>
    <p:sldId id="622" r:id="rId42"/>
    <p:sldId id="611" r:id="rId43"/>
    <p:sldId id="613" r:id="rId44"/>
    <p:sldId id="618" r:id="rId45"/>
    <p:sldId id="636" r:id="rId46"/>
    <p:sldId id="625" r:id="rId47"/>
    <p:sldId id="927" r:id="rId48"/>
    <p:sldId id="922" r:id="rId49"/>
    <p:sldId id="938" r:id="rId50"/>
    <p:sldId id="608" r:id="rId51"/>
    <p:sldId id="939" r:id="rId52"/>
    <p:sldId id="633" r:id="rId53"/>
    <p:sldId id="652" r:id="rId54"/>
    <p:sldId id="3052" r:id="rId55"/>
    <p:sldId id="911" r:id="rId56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1pPr>
    <a:lvl2pPr marL="4572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2pPr>
    <a:lvl3pPr marL="9144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3pPr>
    <a:lvl4pPr marL="13716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4pPr>
    <a:lvl5pPr marL="1828800" algn="ctr" rtl="0" fontAlgn="base">
      <a:spcBef>
        <a:spcPct val="0"/>
      </a:spcBef>
      <a:spcAft>
        <a:spcPct val="0"/>
      </a:spcAft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5pPr>
    <a:lvl6pPr marL="22860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6pPr>
    <a:lvl7pPr marL="27432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7pPr>
    <a:lvl8pPr marL="32004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8pPr>
    <a:lvl9pPr marL="3657600" algn="l" defTabSz="457200" rtl="0" eaLnBrk="1" latinLnBrk="0" hangingPunct="1">
      <a:defRPr sz="3800" kern="1200">
        <a:solidFill>
          <a:srgbClr val="000000"/>
        </a:solidFill>
        <a:latin typeface="Cochin" pitchFamily="-107" charset="0"/>
        <a:ea typeface="ヒラギノ明朝 ProN W3" pitchFamily="-107" charset="-128"/>
        <a:cs typeface="ヒラギノ明朝 ProN W3" pitchFamily="-107" charset="-128"/>
        <a:sym typeface="Cochin" pitchFamily="-107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3668" autoAdjust="0"/>
    <p:restoredTop sz="93673" autoAdjust="0"/>
  </p:normalViewPr>
  <p:slideViewPr>
    <p:cSldViewPr>
      <p:cViewPr varScale="1">
        <p:scale>
          <a:sx n="84" d="100"/>
          <a:sy n="84" d="100"/>
        </p:scale>
        <p:origin x="1456" y="19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56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2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7.xml"/><Relationship Id="rId42" Type="http://schemas.openxmlformats.org/officeDocument/2006/relationships/slide" Target="slides/slide15.xml"/><Relationship Id="rId47" Type="http://schemas.openxmlformats.org/officeDocument/2006/relationships/slide" Target="slides/slide20.xml"/><Relationship Id="rId50" Type="http://schemas.openxmlformats.org/officeDocument/2006/relationships/slide" Target="slides/slide23.xml"/><Relationship Id="rId55" Type="http://schemas.openxmlformats.org/officeDocument/2006/relationships/slide" Target="slides/slide28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2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slide" Target="slides/slide10.xml"/><Relationship Id="rId40" Type="http://schemas.openxmlformats.org/officeDocument/2006/relationships/slide" Target="slides/slide13.xml"/><Relationship Id="rId45" Type="http://schemas.openxmlformats.org/officeDocument/2006/relationships/slide" Target="slides/slide18.xml"/><Relationship Id="rId53" Type="http://schemas.openxmlformats.org/officeDocument/2006/relationships/slide" Target="slides/slide26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theme" Target="theme/theme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slide" Target="slides/slide8.xml"/><Relationship Id="rId43" Type="http://schemas.openxmlformats.org/officeDocument/2006/relationships/slide" Target="slides/slide16.xml"/><Relationship Id="rId48" Type="http://schemas.openxmlformats.org/officeDocument/2006/relationships/slide" Target="slides/slide21.xml"/><Relationship Id="rId56" Type="http://schemas.openxmlformats.org/officeDocument/2006/relationships/slide" Target="slides/slide2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6.xml"/><Relationship Id="rId38" Type="http://schemas.openxmlformats.org/officeDocument/2006/relationships/slide" Target="slides/slide11.xml"/><Relationship Id="rId46" Type="http://schemas.openxmlformats.org/officeDocument/2006/relationships/slide" Target="slides/slide19.xml"/><Relationship Id="rId59" Type="http://schemas.openxmlformats.org/officeDocument/2006/relationships/presProps" Target="pres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4.xml"/><Relationship Id="rId54" Type="http://schemas.openxmlformats.org/officeDocument/2006/relationships/slide" Target="slides/slide27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slide" Target="slides/slide9.xml"/><Relationship Id="rId49" Type="http://schemas.openxmlformats.org/officeDocument/2006/relationships/slide" Target="slides/slide22.xml"/><Relationship Id="rId57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4.xml"/><Relationship Id="rId44" Type="http://schemas.openxmlformats.org/officeDocument/2006/relationships/slide" Target="slides/slide17.xml"/><Relationship Id="rId52" Type="http://schemas.openxmlformats.org/officeDocument/2006/relationships/slide" Target="slides/slide25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3FE0A-A5EE-E644-BD02-6B0F9ABA5E0F}" type="datetime1">
              <a:rPr lang="en-US" smtClean="0"/>
              <a:pPr/>
              <a:t>5/21/24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63DA1-342A-9341-85E4-6BA8368B3F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153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ACA59-A409-9C4D-9EC2-26B5C0C90E7F}" type="datetime1">
              <a:rPr lang="en-US" smtClean="0"/>
              <a:pPr/>
              <a:t>5/21/24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92F71-35D3-C942-8D76-A6197D891F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932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8061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2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2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192F71-35D3-C942-8D76-A6197D891F5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34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6864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7940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2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2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2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2122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5313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2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0A7400-0622-B44C-B3F2-1FAA9BED54EA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2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506B7-1A41-4A40-9FAA-2C94334A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DAE8F-64DC-D84E-AB1E-05FA06264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20BE9-69E7-D140-BCC9-37BA8CD5A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5629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562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25BA-0281-B64B-91EA-17927408A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B91ED-3DCC-DD4D-95E4-D1A93A37F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BF7F2-DD0F-664A-A663-94500B556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5E634-8198-9449-BE38-038F2AD4A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3B8EC-9FA7-824C-9E8B-8D8225981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CD34D-7A5E-7145-A5B6-8ABB28792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6B885-9C77-A546-93BB-D829C2C9E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DAD2C-D8C9-B14D-913F-5A2271F03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58837-0B85-094D-B8F6-6B270BFCB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57BEE-08A5-F64E-8312-AB24670F8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A40E5-BFCD-1247-BC20-29297CC8F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FF1AE-363B-0245-A7B3-6511AE57F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F4855-9853-4340-B491-556E55E8F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8B794-9A19-9045-B774-2FDD54484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6FC26-1DB4-6B43-BBE5-91C12E27F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60BFF-FD34-0945-B588-B4554874B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AF2F-AB24-BE4A-8A07-1E29135BD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6F574-D43E-3345-9D1B-31D4FB293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4E022-77C3-D542-BCEE-9094E0121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1D0F-D8FE-E040-8309-9EA87AE6B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0426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4FB2-0D36-274C-BC51-ED3FB4801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19539-AFB9-3647-979F-643819974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B61BD-7418-C543-95A7-7E07380B8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22D14-6D2D-3E4E-9572-1D3C694A4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4DBCC-21D9-6446-A6F2-AE19F8F3E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5BE3F-EF90-FD4B-8004-F05DDD54F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690EB-1981-6445-B4BF-588FCB62A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3A893-7E9D-EC48-BC1A-F1B01AB9A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3C6CC-6262-8543-9E3E-6722EF33D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BAE11-245A-A145-A962-8507C5AB7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058A2-AA57-244E-8413-519B2267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59BC4-C424-EA41-AF37-708DADBB8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77EF2-929F-6D44-A681-C5A7898B6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E584E-78D7-1649-ABC4-C20F9433C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378CF-7A01-8F48-BAF9-60DCBE4FD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60A94-293C-C443-85B0-0F7D191818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CBC8-D0DA-314F-A13D-77B5E352E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0A2AA-CDC8-A447-BD32-26054135E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C96B3-E8D9-7F42-BB0B-B87D7C905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E8DD1-34F8-8640-B938-F96A3BAA4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4E0-26EA-E943-9D88-A08D0AC53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45178-01EC-924F-8DF3-EAB9D4C8F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C4E57-28A2-F54D-B47D-93C54E431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BAE9E-A42C-334E-82E3-A12901736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C0DDC-E3BD-D545-B6B5-06328C705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4E5EF-776E-D542-BB03-612D1B0B0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77774-E2D7-F846-9A4C-4524717D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A8F21-CCF9-B94A-B1C3-0DC2D3623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D80AE-FB7B-9947-B51B-04426C546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FFD6-4F21-BC48-A888-B9F1B0AA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B59D6-4A59-494E-B077-E6F7155F6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D25A8-09A0-1A48-8224-A138C270A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B6395-A86F-BB48-A97F-652909E2B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40060-A32B-744E-8B8E-C471AA701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F209B-2DAF-C444-A42D-E9C758543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DA983-0718-F94C-BBA3-BAAE1239A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6B5C0-3601-CB4E-AF1E-51BA76D88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B8F86-54AE-584C-AEC7-160C14A01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738C1B-35B3-5244-94F5-A9A114C2E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B82D3-3684-DB4F-9F97-276AA117D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98322-F241-2A4E-B8E2-D79F4B418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8ACDF-FC65-F44A-8456-7BD3FC5D1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D08D2-0251-984E-8231-077D38EF9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5E60C-B6C6-014D-BE3E-B480542E0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615D-0377-B046-BC31-9716F7313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841F7-C5EF-B84B-B9E1-8F3DC8C4D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C51EF-B7CD-834C-8580-2EF736348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66B5E-4590-6E4E-B975-B8BF73877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00881-AE55-0D49-B908-51FF6C6DE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53C2-10D0-194D-93E8-BBE047449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14D10-973A-9647-AB97-56F7897F1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54000"/>
            <a:ext cx="2925762" cy="8458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54000"/>
            <a:ext cx="8624888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54E74-1B0F-B141-BFDF-472D01DD3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D0BA6-684E-AA47-8D06-0DCE0E765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15141-43F5-5C45-9A94-AC60FA26A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33ADB-3764-A846-A485-46C9E3607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CB616-1B0C-764C-8E22-0D0406B16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4670E-EA5A-C945-8C7D-5C547ED69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BF81C-9CE1-5347-84AB-A54F61925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B037B-50A3-D14F-B0CF-70FFF90E0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0D088-EF3B-B342-AC4E-23F5500B2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2201-39D4-2344-BFE0-A883D37BD4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4899D-6B94-D145-9F7C-96AA8D883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684A8-D2BA-5B4F-9A82-B239F1376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61252-A388-AB4E-AE89-5FFE165CD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54959-28F4-2643-BD9F-177E6B558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D50A5-2078-8D41-8A06-C4666954F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02925-7734-534C-A74A-712E78B2C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8F475-339B-A146-848D-87559F0F2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68949-B1D4-9042-A6A5-679BA0B8F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387D0-D660-0A48-9796-594C2535F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7769B-1ADE-AF43-8654-91F6E7B14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B9889-C3B7-3B46-B309-C3CFCCD7D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D3A69-402D-9742-A709-0B8CFB186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12D47-960D-ED47-B5C5-A3983E831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3A92E-FC69-B24B-946D-E51125838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A8061-EC13-7C4F-A613-085ACBCE8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88E2-FDFE-B74E-A03B-8B27D22C9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08B17-9B18-C94D-97D6-9E946F433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B8C14-C710-E540-9A41-71D085F05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19986-55A0-AA49-A677-2FEB7882F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00D95-A1DB-A14C-BCCF-D241ADA6F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F1EF9-C2EC-0445-A055-DE49DF364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5C8F9-594B-E44A-86DB-6BA2318A5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13745-8EBC-184F-ACCC-10E6318ED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73FC3-49A3-8C42-AB65-CF6503214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CD168-AA14-FD49-955A-1752F0A53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89F2C-D73F-A346-BA4C-C9CB1D9A2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7A7BD-DEFB-8E4E-8408-10BC51AA0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6F37F-1080-3345-9766-0F36298DA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BA14B-C2BC-DC47-8BF1-077586F9A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1CDB-FA61-7F4C-B2EF-76EA0E1F7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FCA43-1A2C-3E48-B157-C9B51BF51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AB898-6B32-6548-845D-11F2C99E9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7C0F6-EB71-E241-8166-F0601B972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48321-EA11-E64C-9B04-6729E4AB3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7F0AA-BB0A-0247-B4C0-986E6F949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62E89-522D-C84D-9DC4-B60F9C61D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BDC6B-1993-1A45-A001-AD8B00EC8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700EA-746A-4F4D-998E-47D2ED9C7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3D714-7E10-574A-8BB4-F97D67E2B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084A6-526F-F546-8DB2-D234C596E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2911B-1B50-7942-A3D6-60E3F6766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C072D-2594-C64E-AB4F-91CCD086F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3272E-CC0C-EA46-A433-DE27A18FE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E7247-DBFC-594B-8C11-0211F3D49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099CA-E1EB-AC4F-8591-0A2A2FBFA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A4014-5FC2-1740-902E-FC1F988F3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D9126-3C47-E446-8CF2-85738DE61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CE62A-1B52-3E48-AD1C-78DD82721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B54E7-31EF-7644-9252-7769A1F94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6CCE4-95B8-6340-AA26-5355A23D4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44FD2-B03C-E04B-A838-B7850F3EF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6B2AC-CE76-9243-96FA-E83CDBAA7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5CC2E-6D0C-174C-801C-7E763B340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C136C-15CD-2842-BA31-42082A27C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E8A5A-F913-D347-819A-040F72A1D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B62A2-2A1E-E844-A07F-D56EF84F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98D6E-3AED-8546-B314-2B4C7FAED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0788E-139C-F744-A28F-77DB79B0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2ED72-40E3-D44F-A0A9-BC8C122CA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AA410-6BAB-1A44-AEE0-C99869ED1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EEAC9-9C25-EC46-818A-03F6802BB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7685E-94C8-984E-B8CB-7EBBF0C9B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AFBF8-9237-6142-99AE-74AC0E88A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DE8B7-82A3-EF41-850B-F9A01DD3E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5E2AD-8034-6E4D-A7D4-450E5F669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E787D-3210-E64B-9E62-0213DBC8D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EAE66-47CB-4646-920D-DF9ADD3FF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C781F-5D10-3040-9B82-189266B75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AE45F-D327-B143-86C9-B92B9125BC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885A9-A4A6-7043-BFFF-F0B2A459A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5EF2C-27D0-4943-A128-C4EE41BA2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5820034"/>
      </p:ext>
    </p:extLst>
  </p:cSld>
  <p:clrMapOvr>
    <a:masterClrMapping/>
  </p:clrMapOvr>
  <p:transition spd="med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F62E-F107-7343-851C-08E2BD6C6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A2417-8C86-C544-A3FC-E33B948FC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61286-81D3-0149-BA8E-C3136E00E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B3140-9CC8-1346-B7EE-F22FF16C5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4E220-E788-7A44-B01C-85E504863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2ED6-231E-CF43-AFC3-99906CA14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9E2B8-414F-2142-B782-7654C4DF1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6D6CC-312D-404F-98DA-54E649C72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2ACCE-DF59-F347-BBF8-152CCC101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D0BD-3159-D44C-8EC6-452807780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B32AF-06D8-5543-AA01-43532C971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08B49-4DD2-0347-B9AC-84929A1E31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EC3BF-DAC1-4644-ACD5-904BB46FF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0E94B-A15A-3442-A948-0008D95B5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44D0-8804-204D-B925-2C2D72A57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78B2D-6AA0-4D4C-AFEB-3E624A5AD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7839D-6808-9043-95F9-0A78CA957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A227D-F5F9-E14F-9951-A8613AE5B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3E2BF-8698-B344-860C-174D7CEB2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D37C4-5D13-F746-9552-0929DF009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3221A-CB6D-FA40-B5BF-C22436A98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4BEF-E5C9-5948-9AD0-9E15290BE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D1121-F6E9-714E-B880-D38BCBB77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56BE4-B2F1-6E45-BEEC-6415290AA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92952-5573-294A-8704-33144A44C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7E892-E725-6D42-89B6-B768E4B6E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5ED4D-9403-0B4E-860A-B96C645DB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87952-8835-4045-8DD4-947FE96E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5B58B-77A7-7246-8C32-28FCC04D3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70556-2B75-B645-98A5-CB20E5AE5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A34B3-28EE-964F-8C42-9CFA6A97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2C773-1C1C-5B4E-B79E-8BCDD9136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718CB-E088-3747-9C29-5980D4B11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374900"/>
            <a:ext cx="244475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C5C0F-8089-0443-9067-E6C481D69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8A7F6-9CAB-7741-A137-F52D7AE16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2F63-63D3-D648-AE62-B6927C7DC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76E3F-A996-4847-8807-76362854D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C4F3E-4B52-6548-918D-811305F8F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C8B0A-C60C-5942-9AF1-157B8D67A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32CA5-F15E-F94E-995E-82B50DECD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B12E3-9556-C748-8C52-E7A84032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AF3BD-1843-E44F-8E2A-8A54FFCD0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D31B0-A1F2-5D49-95C2-2A719FF0F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74900"/>
            <a:ext cx="51562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9A37A-8D6C-804D-B53D-B350EC7E7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C8854-7C3D-FC43-A009-323CEDD56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6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746FB-C53B-D740-A526-1F945E7D3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5FC51-DA24-0E45-BEFA-A0E2EA763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09A8A-7C96-664A-8B55-C53AB3348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DDA0-7F9F-EE41-9406-2C3B9670D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BA05B-EF7C-A248-A997-3B1B8BF6A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F115-5AB8-D241-8A7E-4659ABD3D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0D72E-2F56-CA46-A130-5C741A778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708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66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7F5B9-69D6-9F4E-9DB8-968C0930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20959-B5BB-514A-9DBC-49A47EA85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BE14F-CDC6-0747-8543-4471C7193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4C849-D6C5-6943-BE68-45155DBB1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8A603-4411-914A-B87B-76774920B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09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8900" y="2374900"/>
            <a:ext cx="45466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5078E-FB6E-BE42-8157-35992B6A5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197BE-8E77-BE45-9AFF-A8319D878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A3D78-BA72-9B46-80E4-69B8B7B3C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E7394-F6E7-904E-BDE8-7EE037943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EE39D-ACFD-B046-82E9-31565EA89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1421B-0A09-D448-B955-81C0916F3A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73947-5AC6-CC4C-934B-AFEE3DBD8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4100" y="254000"/>
            <a:ext cx="23114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9900" y="254000"/>
            <a:ext cx="67818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99E3-6B0C-F14A-B03F-D78CCDFFF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7209A-8A66-7246-8E1A-784008A95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9C34F-455A-2B45-9B57-7A3017F48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AFA3C-E851-9245-8A5F-D4F57810D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1DB7-4F99-3B40-9C75-C4DD3A3EE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E62E9-8B28-3140-900A-A791238D9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4A0DF-0C13-E24F-A932-0D9077DEB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FD11F-9FBC-9C44-9465-39CF3BAFD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4353C-1529-EF45-A3C2-59EB56343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DA5DE-80E1-F043-83A4-62D21E5C0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F0583-DFF1-F74F-B743-BA57B6FDA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374900"/>
            <a:ext cx="1905000" cy="657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CC08-F6D1-1A43-AF64-A3AF9F598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0859F-7ECD-2A4B-A14C-99E1134CC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9CB29-8C64-3D45-9FF5-CD2563E5C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B32BF-4EBA-0747-BBA5-91C471B6E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A118-4813-A744-BF60-AA9706A3F1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4BF11-3A2E-5040-AA10-89BC8ABB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81FD5-768E-3D48-8B69-19CBB25A0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88A8F-D9CA-A847-A290-1CC0E7A07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4AE60-0D1A-C747-B21F-3AAE6AB2F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DE793-A32B-E142-AEB1-368254491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F382F-A5CC-1848-AF9A-D94B6F87E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63CC7-C7C5-4B41-81D9-29E18E2AF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B3C1-619F-D041-9B77-54060EA8E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417D8-C16E-A248-B7F3-78DC4CED7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B0395-3923-5F43-99C1-F47F4CD0A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96E1E-5706-C34A-BD31-F43B8896E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F5ABA-784F-E04E-A30B-278E6E52C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765AB-C0A2-1F4F-925F-8FFA2854A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53E73-374C-6844-8DDE-03C9FCD31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EF536-1FB1-F346-9610-92C9D68F9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8CB3-23E0-E043-9638-6F6E1358B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94D45-2749-9E4C-BABD-F7D29C187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D3308-41DE-4743-94CF-9AA6BE288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130B0-9552-A447-BE49-124C73A07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8CDFB-5188-1943-9A80-F7418CA3C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409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FF59D-20DE-E742-824D-8B50E071A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B6F93-A8CD-3247-A29B-923E156EE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49388-5A6E-364B-950F-6717BB917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1F3D9-743F-974E-A578-279B5BC0F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70960-42BD-664C-AC2E-03A46B16B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18147-37E8-A04E-A243-B9F13F0C1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0E1AC-D18D-4C49-AC26-D0B40DF59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044700"/>
            <a:ext cx="2616200" cy="4394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044700"/>
            <a:ext cx="7696200" cy="4394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B1134-1462-9C4E-8EC5-758DD3137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A1A85-EFDB-0546-A5AA-D573DB24C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EBAB2-9E31-1844-B95E-EA94DF8A6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D0-B09A-5940-A5BA-A09852C33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B9F4E-63BF-3B4C-8023-63DFD8389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650CE-33E5-FE48-A263-9A6630143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34F92-CCEA-4647-AF08-A99B04AEA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91DC-40EF-0A46-9E43-9DA861936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54AE3-A811-A642-B609-812A93AC2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43389-F15A-D041-84F1-256ED5BB63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37409-BFA4-E745-A6F3-BAA5F6FA3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E67FC-7EB1-4F49-A270-8EA094A08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2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27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BFC49-9C8A-C143-AF65-DFA87F404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B7F2F-36D4-9545-84BC-5D709E396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F221F-B418-FC49-B568-1882EE8F3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C58CC-8C93-4C4B-BB6D-BA613E2C2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1826E-ED4E-C245-95EB-061757FB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00600"/>
            <a:ext cx="2857500" cy="330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D4EA5-FB2F-614E-BB56-248B4ABEE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1A065-835C-1F4F-91E1-D89648E1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09D36-E801-0A48-821B-4EDCF38A3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C3678-89A9-254E-B91D-1FA4ECA38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95004-9CB8-E04E-A365-78319380C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pperplate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B4943-0AAE-FB4D-838A-0AD1A22D7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15103-5390-124C-B2C8-12B55FB46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80146-02BF-7C4F-AE39-3867484E9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409700"/>
            <a:ext cx="1466850" cy="6692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409700"/>
            <a:ext cx="4248150" cy="6692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55DB1-0146-E145-B62D-D02E421D5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43398-74C8-494C-9A52-FC7BBC624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6DF45-A1B0-0849-8318-2A192B3DC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57F32-9B09-834A-85D8-EFC8164B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774700"/>
            <a:ext cx="5156200" cy="817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1DA2D-89F3-574B-A6FC-B685370F3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F652F-7852-9C44-B450-DA20F9E01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DB68-29D1-A142-B32B-8FD3F89FC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E78F4-6918-794B-A057-4C5A19986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5DB5D-81F3-EA4F-A671-5BDE32FAF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Cochin" pitchFamily="-10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0B23D-1023-CA42-82DD-D1A4A16C5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03.xml"/><Relationship Id="rId7" Type="http://schemas.openxmlformats.org/officeDocument/2006/relationships/slideLayout" Target="../slideLayouts/slideLayout207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2.xml"/><Relationship Id="rId1" Type="http://schemas.openxmlformats.org/officeDocument/2006/relationships/slideLayout" Target="../slideLayouts/slideLayout201.xml"/><Relationship Id="rId6" Type="http://schemas.openxmlformats.org/officeDocument/2006/relationships/slideLayout" Target="../slideLayouts/slideLayout206.xml"/><Relationship Id="rId11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05.xml"/><Relationship Id="rId10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04.xml"/><Relationship Id="rId9" Type="http://schemas.openxmlformats.org/officeDocument/2006/relationships/slideLayout" Target="../slideLayouts/slideLayout2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14.xml"/><Relationship Id="rId7" Type="http://schemas.openxmlformats.org/officeDocument/2006/relationships/slideLayout" Target="../slideLayouts/slideLayout218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3.xml"/><Relationship Id="rId1" Type="http://schemas.openxmlformats.org/officeDocument/2006/relationships/slideLayout" Target="../slideLayouts/slideLayout212.xml"/><Relationship Id="rId6" Type="http://schemas.openxmlformats.org/officeDocument/2006/relationships/slideLayout" Target="../slideLayouts/slideLayout217.xml"/><Relationship Id="rId11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16.xml"/><Relationship Id="rId10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15.xml"/><Relationship Id="rId9" Type="http://schemas.openxmlformats.org/officeDocument/2006/relationships/slideLayout" Target="../slideLayouts/slideLayout2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25.xml"/><Relationship Id="rId7" Type="http://schemas.openxmlformats.org/officeDocument/2006/relationships/slideLayout" Target="../slideLayouts/slideLayout229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4.xml"/><Relationship Id="rId1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8.xml"/><Relationship Id="rId11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32.xml"/><Relationship Id="rId4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3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36.xml"/><Relationship Id="rId7" Type="http://schemas.openxmlformats.org/officeDocument/2006/relationships/slideLayout" Target="../slideLayouts/slideLayout240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34.xml"/><Relationship Id="rId6" Type="http://schemas.openxmlformats.org/officeDocument/2006/relationships/slideLayout" Target="../slideLayouts/slideLayout239.xml"/><Relationship Id="rId11" Type="http://schemas.openxmlformats.org/officeDocument/2006/relationships/slideLayout" Target="../slideLayouts/slideLayout244.xml"/><Relationship Id="rId5" Type="http://schemas.openxmlformats.org/officeDocument/2006/relationships/slideLayout" Target="../slideLayouts/slideLayout238.xml"/><Relationship Id="rId10" Type="http://schemas.openxmlformats.org/officeDocument/2006/relationships/slideLayout" Target="../slideLayouts/slideLayout243.xml"/><Relationship Id="rId4" Type="http://schemas.openxmlformats.org/officeDocument/2006/relationships/slideLayout" Target="../slideLayouts/slideLayout237.xml"/><Relationship Id="rId9" Type="http://schemas.openxmlformats.org/officeDocument/2006/relationships/slideLayout" Target="../slideLayouts/slideLayout24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0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5.xml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3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67.xml"/><Relationship Id="rId6" Type="http://schemas.openxmlformats.org/officeDocument/2006/relationships/slideLayout" Target="../slideLayouts/slideLayout272.xml"/><Relationship Id="rId11" Type="http://schemas.openxmlformats.org/officeDocument/2006/relationships/slideLayout" Target="../slideLayouts/slideLayout277.xml"/><Relationship Id="rId5" Type="http://schemas.openxmlformats.org/officeDocument/2006/relationships/slideLayout" Target="../slideLayouts/slideLayout271.xml"/><Relationship Id="rId10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70.xml"/><Relationship Id="rId9" Type="http://schemas.openxmlformats.org/officeDocument/2006/relationships/slideLayout" Target="../slideLayouts/slideLayout275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80.xml"/><Relationship Id="rId7" Type="http://schemas.openxmlformats.org/officeDocument/2006/relationships/slideLayout" Target="../slideLayouts/slideLayout284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9.xml"/><Relationship Id="rId1" Type="http://schemas.openxmlformats.org/officeDocument/2006/relationships/slideLayout" Target="../slideLayouts/slideLayout278.xml"/><Relationship Id="rId6" Type="http://schemas.openxmlformats.org/officeDocument/2006/relationships/slideLayout" Target="../slideLayouts/slideLayout283.xml"/><Relationship Id="rId11" Type="http://schemas.openxmlformats.org/officeDocument/2006/relationships/slideLayout" Target="../slideLayouts/slideLayout288.xml"/><Relationship Id="rId5" Type="http://schemas.openxmlformats.org/officeDocument/2006/relationships/slideLayout" Target="../slideLayouts/slideLayout282.xml"/><Relationship Id="rId10" Type="http://schemas.openxmlformats.org/officeDocument/2006/relationships/slideLayout" Target="../slideLayouts/slideLayout287.xml"/><Relationship Id="rId4" Type="http://schemas.openxmlformats.org/officeDocument/2006/relationships/slideLayout" Target="../slideLayouts/slideLayout281.xml"/><Relationship Id="rId9" Type="http://schemas.openxmlformats.org/officeDocument/2006/relationships/slideLayout" Target="../slideLayouts/slideLayout28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91.xml"/><Relationship Id="rId7" Type="http://schemas.openxmlformats.org/officeDocument/2006/relationships/slideLayout" Target="../slideLayouts/slideLayout295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90.xml"/><Relationship Id="rId1" Type="http://schemas.openxmlformats.org/officeDocument/2006/relationships/slideLayout" Target="../slideLayouts/slideLayout289.xml"/><Relationship Id="rId6" Type="http://schemas.openxmlformats.org/officeDocument/2006/relationships/slideLayout" Target="../slideLayouts/slideLayout294.xml"/><Relationship Id="rId11" Type="http://schemas.openxmlformats.org/officeDocument/2006/relationships/slideLayout" Target="../slideLayouts/slideLayout299.xml"/><Relationship Id="rId5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298.xml"/><Relationship Id="rId4" Type="http://schemas.openxmlformats.org/officeDocument/2006/relationships/slideLayout" Target="../slideLayouts/slideLayout292.xml"/><Relationship Id="rId9" Type="http://schemas.openxmlformats.org/officeDocument/2006/relationships/slideLayout" Target="../slideLayouts/slideLayout29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C68D7F2-7E5A-E94B-878C-47C7C69DF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4008" r:id="rId12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3316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802A41B-1739-3E44-B613-344D3261C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434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141E4235-48DD-2949-9113-4AF52DD7E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73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536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F60168D3-FE80-D243-8D93-AF67F7548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638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371CDB4D-7030-7D4C-AD17-61441012D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9763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741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C0BBB5A-3383-4E41-98D2-B2D96BA84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843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9C35B7-85C9-D148-94A9-61D810B1D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CC26EBE7-D95E-2C40-A310-B603425B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344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048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AC4921C-087E-294D-BA7D-F47531BA4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678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150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7229FE14-6298-3146-823D-2D6AFF886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9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253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4E9D3B0D-6E32-BA47-86E1-00ED136D4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CC830932-12DE-694C-8ADD-782A07B89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4009" r:id="rId12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68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112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57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20018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4463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9035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60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817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75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136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355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A03A7F9B-BA9D-5D44-9541-16D8AF52C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4578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E5AFA0EC-A24F-094A-8BD6-106F9B2F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560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B5D0F80-F89C-D644-AECA-B2F64D564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6626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5A32248-E151-D646-B389-E4D53811B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276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4E5AB29E-0E5A-7C41-AF5D-4719EC61E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328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50419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8675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32360FB-0DDC-7D4D-BA88-8F0E51AF9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0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450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29700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8106C003-EA1E-C54D-9EA2-B94A366B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75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78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9900" y="254000"/>
            <a:ext cx="92456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3573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09900" y="2374900"/>
            <a:ext cx="92456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30724" name="Text Box 4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CCFC320-2C39-134C-B552-A2A06158F9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40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374900"/>
            <a:ext cx="104648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614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968CEBD0-56C6-D942-B31C-C8FFE2ED9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99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25399" dir="2700000" algn="ctr" rotWithShape="0">
              <a:srgbClr val="F9F8ED">
                <a:alpha val="74998"/>
              </a:srgb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374900"/>
            <a:ext cx="3962400" cy="657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717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B488394F-8131-D242-BF9A-775A0DAA2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588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33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477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224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66963" indent="-322263" algn="l" rtl="0" eaLnBrk="0" fontAlgn="base" hangingPunct="0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241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2813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385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195763" indent="-322263" algn="l" rtl="0" fontAlgn="base">
        <a:spcBef>
          <a:spcPts val="5000"/>
        </a:spcBef>
        <a:spcAft>
          <a:spcPct val="0"/>
        </a:spcAft>
        <a:buSzPct val="7400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730500"/>
            <a:ext cx="10464800" cy="427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819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B69FDD48-8EEB-A749-B515-77025102A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044700"/>
            <a:ext cx="10464800" cy="285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921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CA8F6B86-71AE-174F-A132-341B155E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4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6896100"/>
            <a:ext cx="10464800" cy="210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0242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F78D572B-F56B-2E49-B103-D0CAC8272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4097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00600"/>
            <a:ext cx="58674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pitchFamily="-108" charset="0"/>
              </a:rPr>
              <a:t>Click to edit Master text styles</a:t>
            </a:r>
          </a:p>
          <a:p>
            <a:pPr lvl="1"/>
            <a:r>
              <a:rPr lang="en-US">
                <a:sym typeface="Copperplate" pitchFamily="-108" charset="0"/>
              </a:rPr>
              <a:t>Second level</a:t>
            </a:r>
          </a:p>
          <a:p>
            <a:pPr lvl="2"/>
            <a:r>
              <a:rPr lang="en-US">
                <a:sym typeface="Copperplate" pitchFamily="-108" charset="0"/>
              </a:rPr>
              <a:t>Third level</a:t>
            </a:r>
          </a:p>
          <a:p>
            <a:pPr lvl="3"/>
            <a:r>
              <a:rPr lang="en-US">
                <a:sym typeface="Copperplate" pitchFamily="-108" charset="0"/>
              </a:rPr>
              <a:t>Fourth level</a:t>
            </a:r>
          </a:p>
          <a:p>
            <a:pPr lvl="4"/>
            <a:r>
              <a:rPr lang="en-US">
                <a:sym typeface="Copperplate" pitchFamily="-108" charset="0"/>
              </a:rPr>
              <a:t>Fifth level</a:t>
            </a:r>
          </a:p>
        </p:txBody>
      </p:sp>
      <p:sp>
        <p:nvSpPr>
          <p:cNvPr id="1126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26188" y="9271000"/>
            <a:ext cx="3619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12700" dist="50800" dir="13500000" algn="ctr" rotWithShape="0">
              <a:schemeClr val="bg2">
                <a:alpha val="74998"/>
              </a:scheme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+mn-lt"/>
                <a:ea typeface="Copperplate" pitchFamily="-108" charset="0"/>
                <a:cs typeface="Copperplate" pitchFamily="-108" charset="0"/>
                <a:sym typeface="Copperplate" pitchFamily="-108" charset="0"/>
              </a:defRPr>
            </a:lvl1pPr>
          </a:lstStyle>
          <a:p>
            <a:pPr>
              <a:defRPr/>
            </a:pPr>
            <a:fld id="{A84963B8-DCD4-4240-B6ED-5BC580DA2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800">
          <a:solidFill>
            <a:schemeClr val="tx1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FFFDF9"/>
          </a:solidFill>
          <a:latin typeface="+mn-lt"/>
          <a:ea typeface="+mn-ea"/>
          <a:cs typeface="+mn-cs"/>
          <a:sym typeface="Copperplate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774700"/>
            <a:ext cx="10464800" cy="817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chin" pitchFamily="-107" charset="0"/>
              </a:rPr>
              <a:t>Click to edit Master text styles</a:t>
            </a:r>
          </a:p>
          <a:p>
            <a:pPr lvl="1"/>
            <a:r>
              <a:rPr lang="en-US">
                <a:sym typeface="Cochin" pitchFamily="-107" charset="0"/>
              </a:rPr>
              <a:t>Second level</a:t>
            </a:r>
          </a:p>
          <a:p>
            <a:pPr lvl="2"/>
            <a:r>
              <a:rPr lang="en-US">
                <a:sym typeface="Cochin" pitchFamily="-107" charset="0"/>
              </a:rPr>
              <a:t>Third level</a:t>
            </a:r>
          </a:p>
          <a:p>
            <a:pPr lvl="3"/>
            <a:r>
              <a:rPr lang="en-US">
                <a:sym typeface="Cochin" pitchFamily="-107" charset="0"/>
              </a:rPr>
              <a:t>Fourth level</a:t>
            </a:r>
          </a:p>
          <a:p>
            <a:pPr lvl="4"/>
            <a:r>
              <a:rPr lang="en-US">
                <a:sym typeface="Cochin" pitchFamily="-107" charset="0"/>
              </a:rPr>
              <a:t>Fifth level</a:t>
            </a:r>
          </a:p>
        </p:txBody>
      </p:sp>
      <p:sp>
        <p:nvSpPr>
          <p:cNvPr id="12290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337300" y="9290050"/>
            <a:ext cx="317500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Cochin" pitchFamily="-108" charset="0"/>
                <a:ea typeface="Cochin" pitchFamily="-108" charset="0"/>
                <a:cs typeface="Cochin" pitchFamily="-108" charset="0"/>
                <a:sym typeface="Cochin" pitchFamily="-108" charset="0"/>
              </a:defRPr>
            </a:lvl1pPr>
          </a:lstStyle>
          <a:p>
            <a:pPr>
              <a:defRPr/>
            </a:pPr>
            <a:fld id="{DDDBE3F5-07E5-BC45-84EB-810019DE6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hf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+mj-lt"/>
          <a:ea typeface="+mj-ea"/>
          <a:cs typeface="+mj-cs"/>
          <a:sym typeface="Copperplate" pitchFamily="-107" charset="0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7" charset="0"/>
        </a:defRPr>
      </a:lvl5pPr>
      <a:lvl6pPr marL="4572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6pPr>
      <a:lvl7pPr marL="9144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7pPr>
      <a:lvl8pPr marL="13716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8pPr>
      <a:lvl9pPr marL="1828800" algn="ctr" rtl="0" fontAlgn="base">
        <a:lnSpc>
          <a:spcPct val="80000"/>
        </a:lnSpc>
        <a:spcBef>
          <a:spcPct val="0"/>
        </a:spcBef>
        <a:spcAft>
          <a:spcPct val="0"/>
        </a:spcAft>
        <a:defRPr sz="7800">
          <a:solidFill>
            <a:srgbClr val="6B7786"/>
          </a:solidFill>
          <a:latin typeface="Copperplate" pitchFamily="-108" charset="0"/>
          <a:ea typeface="ヒラギノ明朝 ProN W3" pitchFamily="-108" charset="-128"/>
          <a:cs typeface="ヒラギノ明朝 ProN W3" pitchFamily="-108" charset="-128"/>
          <a:sym typeface="Copperplate" pitchFamily="-108" charset="0"/>
        </a:defRPr>
      </a:lvl9pPr>
    </p:titleStyle>
    <p:bodyStyle>
      <a:lvl1pPr marL="617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1pPr>
      <a:lvl2pPr marL="1062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2pPr>
      <a:lvl3pPr marL="1506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3pPr>
      <a:lvl4pPr marL="19510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4pPr>
      <a:lvl5pPr marL="2395538" indent="-350838" algn="l" rtl="0" eaLnBrk="0" fontAlgn="base" hangingPunct="0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7" charset="0"/>
        </a:defRPr>
      </a:lvl5pPr>
      <a:lvl6pPr marL="28527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6pPr>
      <a:lvl7pPr marL="33099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7pPr>
      <a:lvl8pPr marL="37671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8pPr>
      <a:lvl9pPr marL="4224338" indent="-350838" algn="l" rtl="0" fontAlgn="base">
        <a:spcBef>
          <a:spcPts val="6500"/>
        </a:spcBef>
        <a:spcAft>
          <a:spcPct val="0"/>
        </a:spcAft>
        <a:buSzPct val="7400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Cochin" pitchFamily="-108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3.emf"/><Relationship Id="rId4" Type="http://schemas.openxmlformats.org/officeDocument/2006/relationships/image" Target="../media/image4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7" Type="http://schemas.openxmlformats.org/officeDocument/2006/relationships/image" Target="../media/image65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7" Type="http://schemas.openxmlformats.org/officeDocument/2006/relationships/image" Target="../media/image50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5" Type="http://schemas.openxmlformats.org/officeDocument/2006/relationships/image" Target="../media/image67.emf"/><Relationship Id="rId4" Type="http://schemas.openxmlformats.org/officeDocument/2006/relationships/image" Target="../media/image7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-50328" y="221192"/>
            <a:ext cx="13127136" cy="1559264"/>
          </a:xfrm>
        </p:spPr>
        <p:txBody>
          <a:bodyPr/>
          <a:lstStyle/>
          <a:p>
            <a:r>
              <a:rPr lang="en-US" sz="6000" dirty="0">
                <a:solidFill>
                  <a:srgbClr val="0432FF"/>
                </a:solidFill>
              </a:rPr>
              <a:t>EW physics at very high energies</a:t>
            </a:r>
            <a:br>
              <a:rPr lang="en-US" sz="6000" dirty="0">
                <a:solidFill>
                  <a:srgbClr val="0432FF"/>
                </a:solidFill>
              </a:rPr>
            </a:br>
            <a:r>
              <a:rPr lang="en-US" sz="6000" dirty="0">
                <a:solidFill>
                  <a:srgbClr val="0432FF"/>
                </a:solidFill>
              </a:rPr>
              <a:t>-- </a:t>
            </a:r>
            <a:r>
              <a:rPr lang="en-US" sz="5400" dirty="0">
                <a:solidFill>
                  <a:srgbClr val="0432FF"/>
                </a:solidFill>
              </a:rPr>
              <a:t>Splitting &amp; Showering</a:t>
            </a:r>
            <a:endParaRPr lang="en-US" sz="5400" dirty="0">
              <a:solidFill>
                <a:srgbClr val="0432FF"/>
              </a:solidFill>
              <a:effectLst/>
            </a:endParaRPr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2541960" y="3364632"/>
            <a:ext cx="7488832" cy="12246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sz="4000" b="1" dirty="0" err="1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LoopFest</a:t>
            </a:r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 XXII - 2024 </a:t>
            </a:r>
          </a:p>
          <a:p>
            <a:r>
              <a:rPr lang="en-US" sz="4000" b="1" dirty="0">
                <a:solidFill>
                  <a:schemeClr val="tx1"/>
                </a:solidFill>
                <a:ea typeface="Cochin" pitchFamily="-107" charset="0"/>
                <a:cs typeface="Cochin" pitchFamily="-107" charset="0"/>
              </a:rPr>
              <a:t>SMU – Dallas, May 21, 2024</a:t>
            </a:r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4702200" y="2356520"/>
            <a:ext cx="3147268" cy="9361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altLang="ja-JP" sz="4800" b="1" dirty="0">
                <a:solidFill>
                  <a:schemeClr val="tx1"/>
                </a:solidFill>
                <a:cs typeface="Cochin" charset="0"/>
              </a:rPr>
              <a:t>Tao Han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979E33-E712-6C4C-A645-78D775E06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9828" y="2001533"/>
            <a:ext cx="3147268" cy="2942722"/>
          </a:xfrm>
          <a:prstGeom prst="rect">
            <a:avLst/>
          </a:prstGeom>
        </p:spPr>
      </p:pic>
      <p:pic>
        <p:nvPicPr>
          <p:cNvPr id="9" name="Picture 8" descr="A statue in a park&#10;&#10;Description automatically generated with low confidence">
            <a:extLst>
              <a:ext uri="{FF2B5EF4-FFF2-40B4-BE49-F238E27FC236}">
                <a16:creationId xmlns:a16="http://schemas.microsoft.com/office/drawing/2014/main" id="{6C7CA378-3BC8-89B0-24E6-FC7C48CC1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920" y="5284164"/>
            <a:ext cx="6251552" cy="3734613"/>
          </a:xfrm>
          <a:prstGeom prst="rect">
            <a:avLst/>
          </a:prstGeom>
        </p:spPr>
      </p:pic>
      <p:pic>
        <p:nvPicPr>
          <p:cNvPr id="12" name="Picture 11" descr="A building with a clock tower&#10;&#10;Description automatically generated">
            <a:extLst>
              <a:ext uri="{FF2B5EF4-FFF2-40B4-BE49-F238E27FC236}">
                <a16:creationId xmlns:a16="http://schemas.microsoft.com/office/drawing/2014/main" id="{E15AA077-A7D4-0556-B59D-B18843A61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851507" y="5284164"/>
            <a:ext cx="5339524" cy="373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501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93" y="1348408"/>
            <a:ext cx="6815895" cy="57063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9752" y="7181056"/>
            <a:ext cx="583264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</a:t>
            </a:r>
            <a:r>
              <a:rPr lang="en-US" i="1" dirty="0">
                <a:solidFill>
                  <a:srgbClr val="FF0000"/>
                </a:solidFill>
              </a:rPr>
              <a:t>W</a:t>
            </a:r>
            <a:r>
              <a:rPr lang="en-US" dirty="0"/>
              <a:t> costs you a factor of </a:t>
            </a:r>
            <a:r>
              <a:rPr lang="en-US" dirty="0">
                <a:solidFill>
                  <a:srgbClr val="FF0000"/>
                </a:solidFill>
              </a:rPr>
              <a:t>~ 1/100 </a:t>
            </a:r>
            <a:r>
              <a:rPr lang="en-US" dirty="0"/>
              <a:t>(EW coupling)</a:t>
            </a:r>
          </a:p>
        </p:txBody>
      </p:sp>
      <p:sp>
        <p:nvSpPr>
          <p:cNvPr id="9" name="Shape 589"/>
          <p:cNvSpPr/>
          <p:nvPr/>
        </p:nvSpPr>
        <p:spPr>
          <a:xfrm>
            <a:off x="3910112" y="1564432"/>
            <a:ext cx="302433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350043" marR="28575" indent="-321468" defTabSz="647700">
              <a:buClr>
                <a:srgbClr val="000000"/>
              </a:buClr>
              <a:buFont typeface="Verdana"/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uFillTx/>
              </a:defRPr>
            </a:pPr>
            <a:r>
              <a:rPr lang="en-US" sz="2400" dirty="0">
                <a:solidFill>
                  <a:srgbClr val="800000"/>
                </a:solidFill>
                <a:uFill>
                  <a:solidFill/>
                </a:uFill>
              </a:rPr>
              <a:t>M. </a:t>
            </a:r>
            <a:r>
              <a:rPr lang="en-US" sz="2400" dirty="0" err="1">
                <a:solidFill>
                  <a:srgbClr val="800000"/>
                </a:solidFill>
                <a:uFill>
                  <a:solidFill/>
                </a:uFill>
              </a:rPr>
              <a:t>Mangano</a:t>
            </a:r>
            <a:endParaRPr sz="2400" dirty="0">
              <a:solidFill>
                <a:srgbClr val="800000"/>
              </a:solidFill>
              <a:uFill>
                <a:solidFill/>
              </a:u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61800" y="2212504"/>
            <a:ext cx="519658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Diagramatic</a:t>
            </a:r>
            <a:r>
              <a:rPr lang="en-US" dirty="0"/>
              <a:t> calculations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867" y="1226527"/>
            <a:ext cx="4397417" cy="45143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3860" y="5626999"/>
            <a:ext cx="4469424" cy="40743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94488" y="671300"/>
            <a:ext cx="51125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 radiation </a:t>
            </a:r>
            <a:r>
              <a:rPr lang="en-US" dirty="0"/>
              <a:t>costs </a:t>
            </a:r>
            <a:r>
              <a:rPr lang="en-US" dirty="0">
                <a:solidFill>
                  <a:srgbClr val="FF0000"/>
                </a:solidFill>
              </a:rPr>
              <a:t>~ 1/10 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9F6DC6-21D7-DB4D-B2B4-4FE99EA0713E}"/>
              </a:ext>
            </a:extLst>
          </p:cNvPr>
          <p:cNvSpPr txBox="1"/>
          <p:nvPr/>
        </p:nvSpPr>
        <p:spPr>
          <a:xfrm>
            <a:off x="599025" y="-91752"/>
            <a:ext cx="11998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EW gauge bosons from </a:t>
            </a:r>
            <a:r>
              <a:rPr lang="en-US" sz="5400" dirty="0" err="1">
                <a:solidFill>
                  <a:srgbClr val="0432FF"/>
                </a:solidFill>
              </a:rPr>
              <a:t>splitting@Fcc-hh</a:t>
            </a:r>
            <a:endParaRPr lang="en-US" sz="54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177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768" y="2572544"/>
            <a:ext cx="5909639" cy="52875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960" y="1865431"/>
            <a:ext cx="3384376" cy="12831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80" y="4516760"/>
            <a:ext cx="1485900" cy="2908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8256" y="7829128"/>
            <a:ext cx="3404104" cy="12241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8464" y="813392"/>
            <a:ext cx="4896544" cy="44234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0472" y="5290493"/>
            <a:ext cx="4824536" cy="437519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26536" y="6677000"/>
            <a:ext cx="269768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Lack of</a:t>
            </a:r>
          </a:p>
          <a:p>
            <a:r>
              <a:rPr lang="en-US" dirty="0">
                <a:solidFill>
                  <a:srgbClr val="FF0000"/>
                </a:solidFill>
              </a:rPr>
              <a:t>3-V splitting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61556" y="2174756"/>
            <a:ext cx="333738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We reach good </a:t>
            </a:r>
          </a:p>
          <a:p>
            <a:r>
              <a:rPr lang="en-US" dirty="0">
                <a:solidFill>
                  <a:srgbClr val="FF0000"/>
                </a:solidFill>
              </a:rPr>
              <a:t>agreement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5402" y="1132384"/>
            <a:ext cx="590097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MadGraph</a:t>
            </a:r>
            <a:r>
              <a:rPr lang="en-US" dirty="0">
                <a:solidFill>
                  <a:srgbClr val="FF0000"/>
                </a:solidFill>
              </a:rPr>
              <a:t> 2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3 fixed order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9EAB47-3264-384E-AF59-045D0AB73E5B}"/>
              </a:ext>
            </a:extLst>
          </p:cNvPr>
          <p:cNvSpPr txBox="1"/>
          <p:nvPr/>
        </p:nvSpPr>
        <p:spPr>
          <a:xfrm>
            <a:off x="2703733" y="-19744"/>
            <a:ext cx="7789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WZ+1 jet @ F</a:t>
            </a:r>
            <a:r>
              <a:rPr lang="en-US" sz="5400" baseline="-25000" dirty="0">
                <a:solidFill>
                  <a:srgbClr val="0432FF"/>
                </a:solidFill>
              </a:rPr>
              <a:t>CC</a:t>
            </a:r>
            <a:r>
              <a:rPr lang="en-US" sz="5400" dirty="0">
                <a:solidFill>
                  <a:srgbClr val="0432FF"/>
                </a:solidFill>
              </a:rPr>
              <a:t>: 100 </a:t>
            </a:r>
            <a:r>
              <a:rPr lang="en-US" sz="5400" dirty="0" err="1">
                <a:solidFill>
                  <a:srgbClr val="0432FF"/>
                </a:solidFill>
              </a:rPr>
              <a:t>TeV</a:t>
            </a:r>
            <a:endParaRPr lang="en-US" sz="5400" dirty="0">
              <a:solidFill>
                <a:srgbClr val="0432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A9B9235-39B2-15AF-2539-23A49BC48C78}"/>
              </a:ext>
            </a:extLst>
          </p:cNvPr>
          <p:cNvSpPr/>
          <p:nvPr/>
        </p:nvSpPr>
        <p:spPr>
          <a:xfrm>
            <a:off x="453728" y="9034100"/>
            <a:ext cx="5909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 sz="1800">
                <a:uFillTx/>
              </a:defRPr>
            </a:pP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P. Richardson et al., arXiv:2108.10817</a:t>
            </a:r>
          </a:p>
        </p:txBody>
      </p:sp>
    </p:spTree>
    <p:extLst>
      <p:ext uri="{BB962C8B-B14F-4D97-AF65-F5344CB8AC3E}">
        <p14:creationId xmlns:p14="http://schemas.microsoft.com/office/powerpoint/2010/main" val="3007142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1pPr>
            <a:lvl2pPr marL="742950" indent="-28575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2pPr>
            <a:lvl3pPr marL="11430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3pPr>
            <a:lvl4pPr marL="16002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4pPr>
            <a:lvl5pPr marL="20574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9pPr>
          </a:lstStyle>
          <a:p>
            <a:pPr eaLnBrk="1" hangingPunct="1"/>
            <a:fld id="{AB4AF30B-FA3F-824A-863C-EE7278B6E27E}" type="slidenum">
              <a:rPr lang="en-US" altLang="ja-JP" sz="1600">
                <a:solidFill>
                  <a:schemeClr val="tx1"/>
                </a:solidFill>
                <a:cs typeface="Cochin" charset="0"/>
              </a:rPr>
              <a:pPr eaLnBrk="1" hangingPunct="1"/>
              <a:t>12</a:t>
            </a:fld>
            <a:endParaRPr lang="en-US" altLang="ja-JP" sz="1600">
              <a:solidFill>
                <a:schemeClr val="tx1"/>
              </a:solidFill>
              <a:cs typeface="Cochin" charset="0"/>
            </a:endParaRPr>
          </a:p>
        </p:txBody>
      </p:sp>
      <p:sp>
        <p:nvSpPr>
          <p:cNvPr id="72705" name="Rectangle 1"/>
          <p:cNvSpPr>
            <a:spLocks/>
          </p:cNvSpPr>
          <p:nvPr/>
        </p:nvSpPr>
        <p:spPr bwMode="auto">
          <a:xfrm>
            <a:off x="1389832" y="5483572"/>
            <a:ext cx="10614954" cy="11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ja-JP" sz="4000" dirty="0">
                <a:solidFill>
                  <a:srgbClr val="0000FF"/>
                </a:solidFill>
                <a:cs typeface="Cochin" charset="0"/>
              </a:rPr>
              <a:t>“</a:t>
            </a:r>
            <a:r>
              <a:rPr lang="en-US" altLang="ja-JP" sz="4000" dirty="0" err="1">
                <a:solidFill>
                  <a:srgbClr val="0000FF"/>
                </a:solidFill>
                <a:cs typeface="Cochin" charset="0"/>
              </a:rPr>
              <a:t>Scalarization</a:t>
            </a:r>
            <a:r>
              <a:rPr lang="en-US" altLang="ja-JP" sz="4000" dirty="0">
                <a:solidFill>
                  <a:srgbClr val="0000FF"/>
                </a:solidFill>
                <a:cs typeface="Cochin" charset="0"/>
              </a:rPr>
              <a:t>” to implement the Goldstone-boson Equivalence Theorem (GET): </a:t>
            </a:r>
          </a:p>
        </p:txBody>
      </p:sp>
      <p:sp>
        <p:nvSpPr>
          <p:cNvPr id="72708" name="Rectangle 4"/>
          <p:cNvSpPr>
            <a:spLocks/>
          </p:cNvSpPr>
          <p:nvPr/>
        </p:nvSpPr>
        <p:spPr bwMode="auto">
          <a:xfrm>
            <a:off x="144016" y="62764"/>
            <a:ext cx="12767096" cy="503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4800" b="1" dirty="0">
                <a:solidFill>
                  <a:srgbClr val="0000FF"/>
                </a:solidFill>
                <a:cs typeface="Cochin" charset="0"/>
              </a:rPr>
              <a:t>  </a:t>
            </a:r>
            <a:r>
              <a:rPr lang="en-US" sz="5400" b="1" dirty="0">
                <a:solidFill>
                  <a:srgbClr val="FF0000"/>
                </a:solidFill>
                <a:latin typeface="+mj-lt"/>
                <a:ea typeface="Cochin" pitchFamily="-107" charset="0"/>
                <a:cs typeface="Cochin" pitchFamily="-107" charset="0"/>
              </a:rPr>
              <a:t>EW Symmetry breaking </a:t>
            </a:r>
            <a:r>
              <a:rPr lang="en-US" altLang="ja-JP" sz="5400" b="1" dirty="0">
                <a:solidFill>
                  <a:srgbClr val="FF0000"/>
                </a:solidFill>
                <a:latin typeface="+mj-lt"/>
                <a:cs typeface="Cochin" charset="0"/>
              </a:rPr>
              <a:t>&amp; </a:t>
            </a:r>
          </a:p>
          <a:p>
            <a:r>
              <a:rPr lang="en-US" altLang="ja-JP" sz="5400" b="1" dirty="0">
                <a:solidFill>
                  <a:srgbClr val="FF0000"/>
                </a:solidFill>
                <a:latin typeface="+mj-lt"/>
                <a:cs typeface="Cochin" charset="0"/>
              </a:rPr>
              <a:t>Goldstone-boson Equivalence Theorem (GET): </a:t>
            </a:r>
          </a:p>
          <a:p>
            <a:pPr algn="l"/>
            <a:endParaRPr lang="en-US" altLang="ja-JP" sz="3600" dirty="0">
              <a:solidFill>
                <a:srgbClr val="0000FF"/>
              </a:solidFill>
              <a:cs typeface="Cochin" charset="0"/>
            </a:endParaRPr>
          </a:p>
          <a:p>
            <a:pPr algn="l"/>
            <a:endParaRPr lang="en-US" altLang="ja-JP" sz="3600" dirty="0">
              <a:solidFill>
                <a:srgbClr val="0000FF"/>
              </a:solidFill>
              <a:cs typeface="Cochin" charset="0"/>
            </a:endParaRPr>
          </a:p>
          <a:p>
            <a:pPr algn="l"/>
            <a:r>
              <a:rPr lang="en-US" altLang="ja-JP" sz="3600" dirty="0">
                <a:solidFill>
                  <a:srgbClr val="0000FF"/>
                </a:solidFill>
                <a:cs typeface="Cochin" charset="0"/>
              </a:rPr>
              <a:t>At high energies </a:t>
            </a:r>
            <a:r>
              <a:rPr lang="en-US" altLang="ja-JP" sz="3600" dirty="0">
                <a:solidFill>
                  <a:srgbClr val="D90B00"/>
                </a:solidFill>
                <a:cs typeface="Cochin" charset="0"/>
              </a:rPr>
              <a:t>E&gt;&gt;M</a:t>
            </a:r>
            <a:r>
              <a:rPr lang="en-US" altLang="ja-JP" sz="3600" baseline="-6000" dirty="0">
                <a:solidFill>
                  <a:srgbClr val="D90B00"/>
                </a:solidFill>
                <a:cs typeface="Cochin" charset="0"/>
              </a:rPr>
              <a:t>W</a:t>
            </a:r>
            <a:r>
              <a:rPr lang="en-US" altLang="ja-JP" sz="3600" dirty="0">
                <a:solidFill>
                  <a:srgbClr val="0000FF"/>
                </a:solidFill>
                <a:cs typeface="Cochin" charset="0"/>
              </a:rPr>
              <a:t>, the longitudinally polarized gauge bosons behave like the corresponding Goldstone bosons. (They remember their origin!)</a:t>
            </a:r>
            <a:endParaRPr lang="en-US" altLang="ja-JP" sz="3600" dirty="0">
              <a:solidFill>
                <a:srgbClr val="D90B00"/>
              </a:solidFill>
              <a:cs typeface="Cochin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05856" y="2431430"/>
            <a:ext cx="109452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 sz="1800">
                <a:uFillTx/>
              </a:defRPr>
            </a:pPr>
            <a:r>
              <a:rPr lang="en-US" sz="3200" dirty="0">
                <a:solidFill>
                  <a:srgbClr val="800000"/>
                </a:solidFill>
                <a:uFill>
                  <a:solidFill/>
                </a:uFill>
              </a:rPr>
              <a:t>Lee, </a:t>
            </a:r>
            <a:r>
              <a:rPr lang="en-US" sz="3200" dirty="0" err="1">
                <a:solidFill>
                  <a:srgbClr val="800000"/>
                </a:solidFill>
                <a:uFill>
                  <a:solidFill/>
                </a:uFill>
              </a:rPr>
              <a:t>Quigg</a:t>
            </a:r>
            <a:r>
              <a:rPr lang="en-US" sz="3200" dirty="0">
                <a:solidFill>
                  <a:srgbClr val="800000"/>
                </a:solidFill>
                <a:uFill>
                  <a:solidFill/>
                </a:uFill>
              </a:rPr>
              <a:t>, Thacker (1977); </a:t>
            </a:r>
            <a:r>
              <a:rPr lang="en-US" sz="3200" dirty="0" err="1">
                <a:solidFill>
                  <a:srgbClr val="800000"/>
                </a:solidFill>
                <a:uFill>
                  <a:solidFill/>
                </a:uFill>
              </a:rPr>
              <a:t>Chanowitz</a:t>
            </a:r>
            <a:r>
              <a:rPr lang="en-US" sz="3200" dirty="0">
                <a:solidFill>
                  <a:srgbClr val="800000"/>
                </a:solidFill>
                <a:uFill>
                  <a:solidFill/>
                </a:uFill>
              </a:rPr>
              <a:t>, </a:t>
            </a:r>
            <a:r>
              <a:rPr lang="en-US" sz="3200" dirty="0" err="1">
                <a:solidFill>
                  <a:srgbClr val="800000"/>
                </a:solidFill>
                <a:uFill>
                  <a:solidFill/>
                </a:uFill>
              </a:rPr>
              <a:t>Gailard</a:t>
            </a:r>
            <a:r>
              <a:rPr lang="en-US" sz="3200" dirty="0">
                <a:solidFill>
                  <a:srgbClr val="800000"/>
                </a:solidFill>
                <a:uFill>
                  <a:solidFill/>
                </a:uFill>
              </a:rPr>
              <a:t> (1984);</a:t>
            </a:r>
          </a:p>
          <a:p>
            <a:pPr lvl="0" algn="l">
              <a:defRPr sz="1800">
                <a:uFillTx/>
              </a:defRPr>
            </a:pPr>
            <a:r>
              <a:rPr lang="en-US" sz="3200" dirty="0">
                <a:solidFill>
                  <a:srgbClr val="800000"/>
                </a:solidFill>
                <a:uFill>
                  <a:solidFill/>
                </a:uFill>
              </a:rPr>
              <a:t>Y.-P. Yao, C.-P. Yuan (1988); J. Bagger, C. Schmidt (1990) …</a:t>
            </a: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324" y="6821016"/>
            <a:ext cx="5575300" cy="1028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889AE8-A655-C84F-822E-D840182A59C7}"/>
              </a:ext>
            </a:extLst>
          </p:cNvPr>
          <p:cNvSpPr txBox="1"/>
          <p:nvPr/>
        </p:nvSpPr>
        <p:spPr>
          <a:xfrm>
            <a:off x="8662640" y="6965032"/>
            <a:ext cx="259878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 O(M</a:t>
            </a:r>
            <a:r>
              <a:rPr lang="en-US" baseline="-25000" dirty="0">
                <a:solidFill>
                  <a:srgbClr val="FF0000"/>
                </a:solidFill>
              </a:rPr>
              <a:t>W</a:t>
            </a:r>
            <a:r>
              <a:rPr lang="en-US" dirty="0">
                <a:solidFill>
                  <a:srgbClr val="FF0000"/>
                </a:solidFill>
              </a:rPr>
              <a:t>/E)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261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 build="p" autoUpdateAnimBg="0"/>
      <p:bldP spid="72708" grpId="0" build="p" autoUpdateAnimBg="0"/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1605856" y="196280"/>
            <a:ext cx="1036915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5400" dirty="0">
                <a:cs typeface="Cochin" charset="0"/>
              </a:rPr>
              <a:t>(a). </a:t>
            </a:r>
            <a:r>
              <a:rPr lang="en-US" altLang="ja-JP" sz="5400" dirty="0" err="1">
                <a:cs typeface="Cochin" charset="0"/>
              </a:rPr>
              <a:t>Unitarity</a:t>
            </a:r>
            <a:r>
              <a:rPr lang="en-US" altLang="ja-JP" sz="5400" dirty="0">
                <a:cs typeface="Cochin" charset="0"/>
              </a:rPr>
              <a:t> at higher energies:</a:t>
            </a:r>
            <a:endParaRPr lang="en-US" altLang="ja-JP" sz="5400" dirty="0">
              <a:solidFill>
                <a:srgbClr val="FF0000"/>
              </a:solidFill>
              <a:cs typeface="Cochi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716560"/>
            <a:ext cx="11315700" cy="3225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68" y="5884912"/>
            <a:ext cx="6350000" cy="32258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947" y="1564432"/>
            <a:ext cx="5073453" cy="936104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048" y="2984004"/>
            <a:ext cx="1117600" cy="10287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512" y="7325072"/>
            <a:ext cx="1854200" cy="850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94488" y="6503948"/>
            <a:ext cx="481845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“light Higgs” fixes it: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07985" y="1636440"/>
            <a:ext cx="556206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bad high-energy behavior!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02997" y="8333184"/>
            <a:ext cx="47320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 sz="1800">
                <a:uFillTx/>
              </a:defRPr>
            </a:pP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D. </a:t>
            </a: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Dicus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 &amp; V. </a:t>
            </a: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Mathur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 (1973);</a:t>
            </a:r>
          </a:p>
          <a:p>
            <a:pPr lvl="0" algn="l">
              <a:defRPr sz="1800">
                <a:uFillTx/>
              </a:defRPr>
            </a:pP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Lee, </a:t>
            </a: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Quigg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, Thacker (1977).</a:t>
            </a:r>
          </a:p>
        </p:txBody>
      </p:sp>
    </p:spTree>
    <p:extLst>
      <p:ext uri="{BB962C8B-B14F-4D97-AF65-F5344CB8AC3E}">
        <p14:creationId xmlns:p14="http://schemas.microsoft.com/office/powerpoint/2010/main" val="405804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sp>
        <p:nvSpPr>
          <p:cNvPr id="14" name="Rectangle 13"/>
          <p:cNvSpPr/>
          <p:nvPr/>
        </p:nvSpPr>
        <p:spPr>
          <a:xfrm>
            <a:off x="957784" y="1132384"/>
            <a:ext cx="114492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       V</a:t>
            </a:r>
            <a:r>
              <a:rPr lang="en-US" sz="4400" baseline="-25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L</a:t>
            </a:r>
            <a:r>
              <a:rPr lang="en-US" sz="4400" dirty="0">
                <a:ea typeface="Cochin" pitchFamily="-107" charset="0"/>
                <a:cs typeface="Cochin" pitchFamily="-107" charset="0"/>
                <a:sym typeface="Wingdings"/>
              </a:rPr>
              <a:t> contributions dominant at high energies:</a:t>
            </a:r>
          </a:p>
          <a:p>
            <a:pPr algn="l"/>
            <a:endParaRPr lang="en-US" sz="4400" dirty="0">
              <a:ea typeface="Cochin" pitchFamily="-107" charset="0"/>
              <a:cs typeface="Cochin" pitchFamily="-107" charset="0"/>
              <a:sym typeface="Wingdings"/>
            </a:endParaRPr>
          </a:p>
          <a:p>
            <a:pPr algn="l"/>
            <a:endParaRPr lang="en-US" sz="4400" dirty="0">
              <a:ea typeface="Cochin" pitchFamily="-107" charset="0"/>
              <a:cs typeface="Cochin" pitchFamily="-107" charset="0"/>
              <a:sym typeface="Wingdings"/>
            </a:endParaRPr>
          </a:p>
          <a:p>
            <a:pPr algn="l"/>
            <a:r>
              <a:rPr lang="en-US" sz="4400" dirty="0">
                <a:ea typeface="Cochin" pitchFamily="-107" charset="0"/>
                <a:cs typeface="Cochin" pitchFamily="-107" charset="0"/>
                <a:sym typeface="Wingdings"/>
              </a:rPr>
              <a:t>Then, massless fermion splitting </a:t>
            </a:r>
          </a:p>
          <a:p>
            <a:pPr algn="l"/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                           f  f V</a:t>
            </a:r>
            <a:r>
              <a:rPr lang="en-US" sz="4400" baseline="-250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L</a:t>
            </a:r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 </a:t>
            </a:r>
          </a:p>
          <a:p>
            <a:pPr algn="l"/>
            <a:r>
              <a:rPr lang="en-US" sz="4400" dirty="0">
                <a:ea typeface="Cochin" pitchFamily="-107" charset="0"/>
                <a:cs typeface="Cochin" pitchFamily="-107" charset="0"/>
                <a:sym typeface="Wingdings"/>
              </a:rPr>
              <a:t>would be zero, in accordance with GET for</a:t>
            </a:r>
          </a:p>
          <a:p>
            <a:pPr algn="l"/>
            <a:r>
              <a:rPr lang="en-US" sz="4400" dirty="0">
                <a:ea typeface="Cochin" pitchFamily="-107" charset="0"/>
                <a:cs typeface="Cochin" pitchFamily="-107" charset="0"/>
                <a:sym typeface="Wingdings"/>
              </a:rPr>
              <a:t>                           </a:t>
            </a:r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f  f </a:t>
            </a:r>
            <a:r>
              <a:rPr lang="en-US" sz="440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φ</a:t>
            </a:r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    (</a:t>
            </a:r>
            <a:r>
              <a:rPr lang="en-US" sz="440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y</a:t>
            </a:r>
            <a:r>
              <a:rPr lang="en-US" sz="4400" baseline="-25000" dirty="0" err="1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f</a:t>
            </a:r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 </a:t>
            </a:r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 pitchFamily="2" charset="2"/>
              </a:rPr>
              <a:t></a:t>
            </a:r>
            <a:r>
              <a:rPr lang="en-US" sz="4400" dirty="0">
                <a:solidFill>
                  <a:srgbClr val="FF0000"/>
                </a:solidFill>
                <a:ea typeface="Cochin" pitchFamily="-107" charset="0"/>
                <a:cs typeface="Cochin" pitchFamily="-107" charset="0"/>
                <a:sym typeface="Wingdings"/>
              </a:rPr>
              <a:t> 0).</a:t>
            </a:r>
            <a:endParaRPr lang="en-US" sz="4400" dirty="0">
              <a:ea typeface="Cochin" pitchFamily="-107" charset="0"/>
              <a:cs typeface="Cochin" pitchFamily="-107" charset="0"/>
              <a:sym typeface="Wingdings"/>
            </a:endParaRPr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808" y="1924472"/>
            <a:ext cx="5853984" cy="1080120"/>
          </a:xfrm>
          <a:prstGeom prst="rect">
            <a:avLst/>
          </a:prstGeom>
        </p:spPr>
      </p:pic>
      <p:sp>
        <p:nvSpPr>
          <p:cNvPr id="8" name="Rectangle 3"/>
          <p:cNvSpPr>
            <a:spLocks/>
          </p:cNvSpPr>
          <p:nvPr/>
        </p:nvSpPr>
        <p:spPr bwMode="auto">
          <a:xfrm>
            <a:off x="597744" y="124272"/>
            <a:ext cx="1188132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5400" dirty="0">
                <a:cs typeface="Cochin" charset="0"/>
              </a:rPr>
              <a:t>(b). Puzzle of massless fermion radiation</a:t>
            </a:r>
            <a:endParaRPr lang="en-US" altLang="ja-JP" sz="5400" dirty="0">
              <a:solidFill>
                <a:srgbClr val="FF0000"/>
              </a:solidFill>
              <a:cs typeface="Cochi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9752" y="6749008"/>
            <a:ext cx="111612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GET ignored the EWSB effects at the order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baseline="-25000" dirty="0">
                <a:solidFill>
                  <a:srgbClr val="FF0000"/>
                </a:solidFill>
              </a:rPr>
              <a:t>W</a:t>
            </a:r>
            <a:r>
              <a:rPr lang="en-US" dirty="0">
                <a:solidFill>
                  <a:srgbClr val="FF0000"/>
                </a:solidFill>
              </a:rPr>
              <a:t>/E</a:t>
            </a:r>
            <a:endParaRPr lang="en-US" baseline="30000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(higher twist effects)</a:t>
            </a:r>
          </a:p>
        </p:txBody>
      </p:sp>
    </p:spTree>
    <p:extLst>
      <p:ext uri="{BB962C8B-B14F-4D97-AF65-F5344CB8AC3E}">
        <p14:creationId xmlns:p14="http://schemas.microsoft.com/office/powerpoint/2010/main" val="25912354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2469952" y="2860576"/>
            <a:ext cx="849694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4800" dirty="0">
                <a:cs typeface="Cochin" charset="0"/>
              </a:rPr>
              <a:t>At colliding energies 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E &gt;&gt; M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000" y="3953155"/>
            <a:ext cx="7776864" cy="923645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166" y="4948808"/>
            <a:ext cx="5435442" cy="851061"/>
          </a:xfrm>
          <a:prstGeom prst="rect">
            <a:avLst/>
          </a:prstGeom>
        </p:spPr>
      </p:pic>
      <p:sp>
        <p:nvSpPr>
          <p:cNvPr id="12" name="Shape 589"/>
          <p:cNvSpPr/>
          <p:nvPr/>
        </p:nvSpPr>
        <p:spPr>
          <a:xfrm>
            <a:off x="381720" y="124272"/>
            <a:ext cx="12407056" cy="166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350043" marR="28575" indent="-321468" defTabSz="647700">
              <a:buClr>
                <a:srgbClr val="000000"/>
              </a:buClr>
              <a:buFont typeface="Verdana"/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 algn="l">
              <a:defRPr sz="1800">
                <a:uFillTx/>
              </a:defRPr>
            </a:pPr>
            <a:r>
              <a:rPr lang="en-US" sz="3600" dirty="0">
                <a:solidFill>
                  <a:srgbClr val="3366FF"/>
                </a:solidFill>
                <a:uFill>
                  <a:solidFill/>
                </a:uFill>
              </a:rPr>
              <a:t> </a:t>
            </a:r>
            <a:r>
              <a:rPr lang="en-US" sz="5400" dirty="0">
                <a:solidFill>
                  <a:srgbClr val="0000FF"/>
                </a:solidFill>
                <a:uFill>
                  <a:solidFill/>
                </a:uFill>
                <a:latin typeface="+mn-lt"/>
              </a:rPr>
              <a:t>                   </a:t>
            </a:r>
            <a:r>
              <a:rPr lang="en-US" sz="5400" dirty="0">
                <a:solidFill>
                  <a:srgbClr val="0000FF"/>
                </a:solidFill>
                <a:uFill>
                  <a:solidFill/>
                </a:uFill>
                <a:latin typeface="+mn-lt"/>
                <a:cs typeface="Helvetica"/>
              </a:rPr>
              <a:t>Corrections to GET</a:t>
            </a:r>
          </a:p>
          <a:p>
            <a:pPr lvl="0" algn="l">
              <a:defRPr sz="1800">
                <a:uFillTx/>
              </a:defRPr>
            </a:pPr>
            <a:r>
              <a:rPr lang="en-US" sz="5400" dirty="0">
                <a:solidFill>
                  <a:srgbClr val="0000FF"/>
                </a:solidFill>
                <a:uFill>
                  <a:solidFill/>
                </a:uFill>
                <a:latin typeface="+mn-lt"/>
                <a:cs typeface="Helvetica"/>
              </a:rPr>
              <a:t>1</a:t>
            </a:r>
            <a:r>
              <a:rPr lang="en-US" sz="5400" baseline="30000" dirty="0">
                <a:solidFill>
                  <a:srgbClr val="0000FF"/>
                </a:solidFill>
                <a:uFill>
                  <a:solidFill/>
                </a:uFill>
                <a:latin typeface="+mn-lt"/>
                <a:cs typeface="Helvetica"/>
              </a:rPr>
              <a:t>st</a:t>
            </a:r>
            <a:r>
              <a:rPr lang="en-US" sz="5400" dirty="0">
                <a:solidFill>
                  <a:srgbClr val="0000FF"/>
                </a:solidFill>
                <a:uFill>
                  <a:solidFill/>
                </a:uFill>
                <a:latin typeface="+mn-lt"/>
                <a:cs typeface="Helvetica"/>
              </a:rPr>
              <a:t> example: “Effective </a:t>
            </a:r>
            <a:r>
              <a:rPr lang="en-US" sz="5400" i="1" dirty="0">
                <a:solidFill>
                  <a:srgbClr val="0000FF"/>
                </a:solidFill>
                <a:uFill>
                  <a:solidFill/>
                </a:uFill>
                <a:latin typeface="+mn-lt"/>
                <a:cs typeface="Helvetica"/>
              </a:rPr>
              <a:t>W</a:t>
            </a:r>
            <a:r>
              <a:rPr lang="en-US" sz="5400" dirty="0">
                <a:solidFill>
                  <a:srgbClr val="0000FF"/>
                </a:solidFill>
                <a:uFill>
                  <a:solidFill/>
                </a:uFill>
                <a:latin typeface="+mn-lt"/>
                <a:cs typeface="Helvetica"/>
              </a:rPr>
              <a:t>-Approximation</a:t>
            </a:r>
            <a:r>
              <a:rPr lang="en-US" sz="4000" dirty="0">
                <a:solidFill>
                  <a:srgbClr val="0000FF"/>
                </a:solidFill>
                <a:uFill>
                  <a:solidFill/>
                </a:uFill>
                <a:latin typeface="Helvetica"/>
                <a:cs typeface="Helvetica"/>
              </a:rPr>
              <a:t>”</a:t>
            </a:r>
          </a:p>
        </p:txBody>
      </p:sp>
      <p:sp>
        <p:nvSpPr>
          <p:cNvPr id="16" name="Rectangle 3"/>
          <p:cNvSpPr>
            <a:spLocks/>
          </p:cNvSpPr>
          <p:nvPr/>
        </p:nvSpPr>
        <p:spPr bwMode="auto">
          <a:xfrm>
            <a:off x="1029792" y="7104292"/>
            <a:ext cx="11521280" cy="18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685800" indent="-685800" algn="l">
              <a:buFont typeface="Arial"/>
              <a:buChar char="•"/>
            </a:pPr>
            <a:r>
              <a:rPr lang="en-US" altLang="ja-JP" sz="4800" dirty="0">
                <a:cs typeface="Cochin" charset="0"/>
              </a:rPr>
              <a:t>Vector boson fusion observed at the LHC</a:t>
            </a:r>
          </a:p>
          <a:p>
            <a:pPr algn="l"/>
            <a:r>
              <a:rPr lang="en-US" altLang="ja-JP" sz="4800" dirty="0">
                <a:cs typeface="Cochin" charset="0"/>
              </a:rPr>
              <a:t>           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WW, </a:t>
            </a:r>
            <a:r>
              <a:rPr lang="en-US" altLang="ja-JP" sz="4800" dirty="0" err="1">
                <a:solidFill>
                  <a:srgbClr val="FF0000"/>
                </a:solidFill>
                <a:cs typeface="Cochin" charset="0"/>
              </a:rPr>
              <a:t>ZZ</a:t>
            </a:r>
            <a:r>
              <a:rPr lang="en-US" altLang="ja-JP" sz="4800" dirty="0" err="1">
                <a:solidFill>
                  <a:srgbClr val="FF0000"/>
                </a:solidFill>
                <a:cs typeface="Cochin" charset="0"/>
                <a:sym typeface="Wingdings"/>
              </a:rPr>
              <a:t>h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  <a:sym typeface="Wingdings"/>
              </a:rPr>
              <a:t>  &amp; 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800" baseline="30000" dirty="0">
                <a:solidFill>
                  <a:srgbClr val="FF0000"/>
                </a:solidFill>
                <a:cs typeface="Cochin" charset="0"/>
              </a:rPr>
              <a:t>+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800" baseline="30000" dirty="0">
                <a:solidFill>
                  <a:srgbClr val="FF0000"/>
                </a:solidFill>
                <a:cs typeface="Cochin" charset="0"/>
              </a:rPr>
              <a:t>+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 </a:t>
            </a:r>
            <a:r>
              <a:rPr lang="en-US" altLang="ja-JP" sz="4800" dirty="0">
                <a:cs typeface="Cochin" charset="0"/>
              </a:rPr>
              <a:t>scattering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4846216" y="1924472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 sz="1800">
                <a:uFillTx/>
              </a:defRPr>
            </a:pPr>
            <a:r>
              <a:rPr lang="pl-PL" sz="2800" dirty="0">
                <a:solidFill>
                  <a:srgbClr val="800000"/>
                </a:solidFill>
                <a:uFill>
                  <a:solidFill/>
                </a:uFill>
              </a:rPr>
              <a:t>G. </a:t>
            </a:r>
            <a:r>
              <a:rPr lang="pl-PL" sz="2800" dirty="0" err="1">
                <a:solidFill>
                  <a:srgbClr val="800000"/>
                </a:solidFill>
                <a:uFill>
                  <a:solidFill/>
                </a:uFill>
              </a:rPr>
              <a:t>Kane</a:t>
            </a:r>
            <a:r>
              <a:rPr lang="pl-PL" sz="2800" dirty="0">
                <a:solidFill>
                  <a:srgbClr val="800000"/>
                </a:solidFill>
                <a:uFill>
                  <a:solidFill/>
                </a:uFill>
              </a:rPr>
              <a:t>, W. </a:t>
            </a:r>
            <a:r>
              <a:rPr lang="pl-PL" sz="2800" dirty="0" err="1">
                <a:solidFill>
                  <a:srgbClr val="800000"/>
                </a:solidFill>
                <a:uFill>
                  <a:solidFill/>
                </a:uFill>
              </a:rPr>
              <a:t>Repko</a:t>
            </a:r>
            <a:r>
              <a:rPr lang="pl-PL" sz="2800" dirty="0">
                <a:solidFill>
                  <a:srgbClr val="800000"/>
                </a:solidFill>
                <a:uFill>
                  <a:solidFill/>
                </a:uFill>
              </a:rPr>
              <a:t>, W. </a:t>
            </a:r>
            <a:r>
              <a:rPr lang="pl-PL" sz="2800" dirty="0" err="1">
                <a:solidFill>
                  <a:srgbClr val="800000"/>
                </a:solidFill>
                <a:uFill>
                  <a:solidFill/>
                </a:uFill>
              </a:rPr>
              <a:t>Rolnick</a:t>
            </a:r>
            <a:r>
              <a:rPr lang="pl-PL" sz="2800" dirty="0">
                <a:solidFill>
                  <a:srgbClr val="800000"/>
                </a:solidFill>
                <a:uFill>
                  <a:solidFill/>
                </a:uFill>
              </a:rPr>
              <a:t> (1984); </a:t>
            </a:r>
          </a:p>
          <a:p>
            <a:pPr lvl="0" algn="l">
              <a:defRPr sz="1800">
                <a:uFillTx/>
              </a:defRPr>
            </a:pPr>
            <a:r>
              <a:rPr lang="pl-PL" sz="2800" dirty="0">
                <a:solidFill>
                  <a:srgbClr val="800000"/>
                </a:solidFill>
                <a:uFill>
                  <a:solidFill/>
                </a:uFill>
              </a:rPr>
              <a:t>S. Dawson (1985); </a:t>
            </a:r>
            <a:r>
              <a:rPr lang="pl-PL" sz="2800" dirty="0" err="1">
                <a:solidFill>
                  <a:srgbClr val="800000"/>
                </a:solidFill>
                <a:uFill>
                  <a:solidFill/>
                </a:uFill>
              </a:rPr>
              <a:t>Chanowitz</a:t>
            </a:r>
            <a:r>
              <a:rPr lang="pl-PL" sz="2800" dirty="0">
                <a:solidFill>
                  <a:srgbClr val="800000"/>
                </a:solidFill>
                <a:uFill>
                  <a:solidFill/>
                </a:uFill>
              </a:rPr>
              <a:t> &amp; </a:t>
            </a:r>
            <a:r>
              <a:rPr lang="pl-PL" sz="2800" dirty="0" err="1">
                <a:solidFill>
                  <a:srgbClr val="800000"/>
                </a:solidFill>
                <a:uFill>
                  <a:solidFill/>
                </a:uFill>
              </a:rPr>
              <a:t>Gailard</a:t>
            </a:r>
            <a:r>
              <a:rPr lang="pl-PL" sz="2800" dirty="0">
                <a:solidFill>
                  <a:srgbClr val="800000"/>
                </a:solidFill>
                <a:uFill>
                  <a:solidFill/>
                </a:uFill>
              </a:rPr>
              <a:t> (1984)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0352" y="4588768"/>
            <a:ext cx="2808312" cy="16109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9439" y="3796680"/>
            <a:ext cx="2259505" cy="1296144"/>
          </a:xfrm>
          <a:prstGeom prst="rect">
            <a:avLst/>
          </a:prstGeom>
        </p:spPr>
      </p:pic>
      <p:sp>
        <p:nvSpPr>
          <p:cNvPr id="14" name="Rectangle 3"/>
          <p:cNvSpPr>
            <a:spLocks/>
          </p:cNvSpPr>
          <p:nvPr/>
        </p:nvSpPr>
        <p:spPr bwMode="auto">
          <a:xfrm>
            <a:off x="353096" y="6238925"/>
            <a:ext cx="12623080" cy="103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685800" indent="-685800" algn="l">
              <a:buFont typeface="Arial"/>
              <a:buChar char="•"/>
            </a:pP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f 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  <a:sym typeface="Wingdings"/>
              </a:rPr>
              <a:t> f 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L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,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  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f Z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L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 </a:t>
            </a:r>
            <a:r>
              <a:rPr lang="en-US" altLang="ja-JP" sz="4800" dirty="0">
                <a:solidFill>
                  <a:schemeClr val="tx1"/>
                </a:solidFill>
                <a:cs typeface="Cochin" charset="0"/>
              </a:rPr>
              <a:t>do not vanish; no collinear-log! </a:t>
            </a:r>
          </a:p>
        </p:txBody>
      </p:sp>
    </p:spTree>
    <p:extLst>
      <p:ext uri="{BB962C8B-B14F-4D97-AF65-F5344CB8AC3E}">
        <p14:creationId xmlns:p14="http://schemas.microsoft.com/office/powerpoint/2010/main" val="1441731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6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1101800" y="1564432"/>
            <a:ext cx="6552728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New fermion splitting: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81920" y="5524872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Chirality conserving:</a:t>
            </a:r>
          </a:p>
          <a:p>
            <a:r>
              <a:rPr lang="en-US" sz="3600" dirty="0">
                <a:solidFill>
                  <a:srgbClr val="0000FF"/>
                </a:solidFill>
              </a:rPr>
              <a:t>Non-zero for massless 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98544" y="5548679"/>
            <a:ext cx="3717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Chirality flipping: </a:t>
            </a:r>
          </a:p>
          <a:p>
            <a:r>
              <a:rPr lang="en-US" sz="3600" dirty="0">
                <a:solidFill>
                  <a:srgbClr val="FF0000"/>
                </a:solidFill>
              </a:rPr>
              <a:t>~m</a:t>
            </a:r>
            <a:r>
              <a:rPr lang="en-US" sz="3600" baseline="-25000" dirty="0">
                <a:solidFill>
                  <a:srgbClr val="FF0000"/>
                </a:solidFill>
              </a:rPr>
              <a:t>f</a:t>
            </a:r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528" y="1775686"/>
            <a:ext cx="3528392" cy="101288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9752" y="2214245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V</a:t>
            </a:r>
            <a:r>
              <a:rPr lang="en-US" sz="3600" baseline="-25000" dirty="0">
                <a:solidFill>
                  <a:srgbClr val="0000FF"/>
                </a:solidFill>
              </a:rPr>
              <a:t>L </a:t>
            </a:r>
            <a:r>
              <a:rPr lang="en-US" sz="3600" dirty="0">
                <a:solidFill>
                  <a:srgbClr val="0000FF"/>
                </a:solidFill>
              </a:rPr>
              <a:t>is of IR, h no IR</a:t>
            </a:r>
            <a:endParaRPr lang="en-US" sz="3600" baseline="-25000" dirty="0">
              <a:solidFill>
                <a:srgbClr val="0000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DC66C1-8559-474E-B35E-1640D456D564}"/>
              </a:ext>
            </a:extLst>
          </p:cNvPr>
          <p:cNvSpPr txBox="1"/>
          <p:nvPr/>
        </p:nvSpPr>
        <p:spPr>
          <a:xfrm>
            <a:off x="1003818" y="6749008"/>
            <a:ext cx="112592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chemeClr val="tx1"/>
                </a:solidFill>
                <a:cs typeface="Cochin" charset="0"/>
              </a:rPr>
              <a:t>The PDFs for </a:t>
            </a:r>
            <a:r>
              <a:rPr lang="en-US" altLang="ja-JP" sz="40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000" baseline="-25000" dirty="0">
                <a:solidFill>
                  <a:srgbClr val="FF0000"/>
                </a:solidFill>
                <a:cs typeface="Cochin" charset="0"/>
              </a:rPr>
              <a:t>L</a:t>
            </a:r>
            <a:r>
              <a:rPr lang="en-US" altLang="ja-JP" sz="4000" dirty="0">
                <a:solidFill>
                  <a:srgbClr val="FF0000"/>
                </a:solidFill>
                <a:cs typeface="Cochin" charset="0"/>
              </a:rPr>
              <a:t> </a:t>
            </a:r>
            <a:r>
              <a:rPr lang="en-US" altLang="ja-JP" sz="4000" dirty="0">
                <a:solidFill>
                  <a:schemeClr val="tx1"/>
                </a:solidFill>
                <a:cs typeface="Cochin" charset="0"/>
              </a:rPr>
              <a:t>thus don’t run at leading log</a:t>
            </a:r>
          </a:p>
          <a:p>
            <a:pPr algn="l"/>
            <a:r>
              <a:rPr lang="en-US" altLang="ja-JP" sz="4000" dirty="0">
                <a:solidFill>
                  <a:schemeClr val="tx1"/>
                </a:solidFill>
                <a:cs typeface="Cochin" charset="0"/>
                <a:sym typeface="Wingdings" pitchFamily="2" charset="2"/>
              </a:rPr>
              <a:t> A broken gauge</a:t>
            </a:r>
            <a:endParaRPr lang="en-US" altLang="ja-JP" sz="4000" dirty="0">
              <a:solidFill>
                <a:schemeClr val="tx1"/>
              </a:solidFill>
              <a:cs typeface="Cochin" charset="0"/>
            </a:endParaRPr>
          </a:p>
          <a:p>
            <a:pPr marL="571500" indent="-571500" algn="l">
              <a:buFont typeface="Wingdings" pitchFamily="2" charset="2"/>
              <a:buChar char="à"/>
            </a:pPr>
            <a:r>
              <a:rPr lang="en-US" altLang="ja-JP" sz="4000" dirty="0">
                <a:solidFill>
                  <a:schemeClr val="tx1"/>
                </a:solidFill>
                <a:cs typeface="Cochin" charset="0"/>
              </a:rPr>
              <a:t>“</a:t>
            </a:r>
            <a:r>
              <a:rPr lang="en-US" altLang="ja-JP" sz="4000" dirty="0" err="1">
                <a:solidFill>
                  <a:schemeClr val="tx1"/>
                </a:solidFill>
                <a:cs typeface="Cochin" charset="0"/>
              </a:rPr>
              <a:t>Bjorken</a:t>
            </a:r>
            <a:r>
              <a:rPr lang="en-US" altLang="ja-JP" sz="4000" dirty="0">
                <a:solidFill>
                  <a:schemeClr val="tx1"/>
                </a:solidFill>
                <a:cs typeface="Cochin" charset="0"/>
              </a:rPr>
              <a:t> scaling” restored, </a:t>
            </a:r>
          </a:p>
          <a:p>
            <a:pPr marL="571500" indent="-571500" algn="l">
              <a:buFont typeface="Wingdings" pitchFamily="2" charset="2"/>
              <a:buChar char="à"/>
            </a:pPr>
            <a:r>
              <a:rPr lang="en-US" altLang="ja-JP" sz="4000" dirty="0">
                <a:solidFill>
                  <a:schemeClr val="tx1"/>
                </a:solidFill>
                <a:cs typeface="Cochin" charset="0"/>
              </a:rPr>
              <a:t>or higher-twist effects </a:t>
            </a:r>
            <a:r>
              <a:rPr lang="en-US" sz="4000" dirty="0">
                <a:solidFill>
                  <a:schemeClr val="tx1"/>
                </a:solidFill>
                <a:sym typeface="Wingdings" pitchFamily="2" charset="2"/>
              </a:rPr>
              <a:t>like </a:t>
            </a:r>
            <a:r>
              <a:rPr lang="en-US" sz="4000" dirty="0">
                <a:solidFill>
                  <a:srgbClr val="FF0000"/>
                </a:solidFill>
                <a:sym typeface="Wingdings" pitchFamily="2" charset="2"/>
              </a:rPr>
              <a:t>𝛬</a:t>
            </a:r>
            <a:r>
              <a:rPr lang="en-US" sz="3600" baseline="30000" dirty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3200" baseline="-25000" dirty="0">
                <a:solidFill>
                  <a:srgbClr val="FF0000"/>
                </a:solidFill>
                <a:sym typeface="Wingdings" pitchFamily="2" charset="2"/>
              </a:rPr>
              <a:t>QCD</a:t>
            </a:r>
            <a:r>
              <a:rPr lang="en-US" sz="4000" dirty="0">
                <a:solidFill>
                  <a:srgbClr val="FF0000"/>
                </a:solidFill>
                <a:sym typeface="Wingdings" pitchFamily="2" charset="2"/>
              </a:rPr>
              <a:t>/Q</a:t>
            </a:r>
            <a:r>
              <a:rPr lang="en-US" sz="4000" baseline="30000" dirty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4000" dirty="0">
                <a:solidFill>
                  <a:srgbClr val="FF0000"/>
                </a:solidFill>
                <a:sym typeface="Wingdings" pitchFamily="2" charset="2"/>
              </a:rPr>
              <a:t>.</a:t>
            </a:r>
            <a:endParaRPr lang="en-US" altLang="ja-JP" sz="4000" dirty="0">
              <a:solidFill>
                <a:schemeClr val="tx1"/>
              </a:solidFill>
              <a:cs typeface="Cochin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9765E9-6B22-664D-B67C-565DAFCC3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1920" y="2716560"/>
            <a:ext cx="8640960" cy="27197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1F5D6F-236D-1941-9C02-C4EC7DF29FF2}"/>
              </a:ext>
            </a:extLst>
          </p:cNvPr>
          <p:cNvSpPr txBox="1"/>
          <p:nvPr/>
        </p:nvSpPr>
        <p:spPr>
          <a:xfrm>
            <a:off x="2137008" y="-19744"/>
            <a:ext cx="88985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+mj-lt"/>
              </a:rPr>
              <a:t>EW Splitting functions </a:t>
            </a:r>
          </a:p>
          <a:p>
            <a:r>
              <a:rPr lang="en-US" sz="5400" b="1" dirty="0">
                <a:solidFill>
                  <a:srgbClr val="FF0000"/>
                </a:solidFill>
                <a:latin typeface="+mj-lt"/>
              </a:rPr>
              <a:t>in the broken phase</a:t>
            </a:r>
          </a:p>
        </p:txBody>
      </p:sp>
    </p:spTree>
    <p:extLst>
      <p:ext uri="{BB962C8B-B14F-4D97-AF65-F5344CB8AC3E}">
        <p14:creationId xmlns:p14="http://schemas.microsoft.com/office/powerpoint/2010/main" val="1324469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20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93688" y="52264"/>
            <a:ext cx="12529392" cy="864096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dirty="0">
                <a:solidFill>
                  <a:srgbClr val="0000FF"/>
                </a:solidFill>
                <a:latin typeface="+mn-lt"/>
                <a:sym typeface="Copperplate" pitchFamily="-108" charset="0"/>
              </a:rPr>
              <a:t>Splitting in the Broken Gauge</a:t>
            </a:r>
            <a:endParaRPr lang="en-US" sz="5400" dirty="0">
              <a:solidFill>
                <a:srgbClr val="FF0000"/>
              </a:solidFill>
              <a:latin typeface="+mn-lt"/>
              <a:sym typeface="Copperplate" pitchFamily="-108" charset="0"/>
            </a:endParaRPr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2109912" y="772344"/>
            <a:ext cx="9145016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New gauge boson splitting in 3-W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L</a:t>
            </a: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696" y="1799804"/>
            <a:ext cx="3193537" cy="91675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874" y="1390254"/>
            <a:ext cx="9317078" cy="80648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3768" y="170844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Vector boson V</a:t>
            </a:r>
            <a:r>
              <a:rPr lang="en-US" sz="3600" baseline="-25000" dirty="0">
                <a:solidFill>
                  <a:srgbClr val="0000FF"/>
                </a:solidFill>
              </a:rPr>
              <a:t>L </a:t>
            </a:r>
            <a:r>
              <a:rPr lang="en-US" sz="3600" dirty="0">
                <a:solidFill>
                  <a:srgbClr val="0000FF"/>
                </a:solidFill>
              </a:rPr>
              <a:t>is of IR.</a:t>
            </a:r>
            <a:endParaRPr lang="en-US" sz="3600" baseline="-250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9752" y="581290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h has no IR.</a:t>
            </a:r>
            <a:endParaRPr lang="en-US" sz="3600" baseline="-25000" dirty="0">
              <a:solidFill>
                <a:srgbClr val="0000FF"/>
              </a:solidFill>
            </a:endParaRPr>
          </a:p>
        </p:txBody>
      </p:sp>
      <p:sp>
        <p:nvSpPr>
          <p:cNvPr id="9" name="Oval 11"/>
          <p:cNvSpPr>
            <a:spLocks/>
          </p:cNvSpPr>
          <p:nvPr/>
        </p:nvSpPr>
        <p:spPr bwMode="auto">
          <a:xfrm>
            <a:off x="6862440" y="2428528"/>
            <a:ext cx="1080120" cy="100811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>
            <a:spLocks/>
          </p:cNvSpPr>
          <p:nvPr/>
        </p:nvSpPr>
        <p:spPr bwMode="auto">
          <a:xfrm>
            <a:off x="8158584" y="6388968"/>
            <a:ext cx="648072" cy="100811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303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1342988" y="-19744"/>
            <a:ext cx="1063202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altLang="ja-JP" sz="4800" dirty="0">
                <a:solidFill>
                  <a:srgbClr val="0000FF"/>
                </a:solidFill>
                <a:cs typeface="Cochin" charset="0"/>
              </a:rPr>
              <a:t>         </a:t>
            </a:r>
            <a:r>
              <a:rPr lang="en-US" altLang="ja-JP" sz="5400" dirty="0">
                <a:solidFill>
                  <a:srgbClr val="0000FF"/>
                </a:solidFill>
                <a:cs typeface="Cochin" charset="0"/>
              </a:rPr>
              <a:t>“Ultra collinear behavior”</a:t>
            </a:r>
          </a:p>
          <a:p>
            <a:pPr algn="l"/>
            <a:r>
              <a:rPr lang="en-US" altLang="ja-JP" sz="4800" dirty="0">
                <a:cs typeface="Cochin" charset="0"/>
              </a:rPr>
              <a:t>     New characteristics with the mass:</a:t>
            </a:r>
          </a:p>
          <a:p>
            <a:pPr algn="l"/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k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T</a:t>
            </a:r>
            <a:r>
              <a:rPr lang="en-US" altLang="ja-JP" sz="4800" baseline="30000" dirty="0">
                <a:solidFill>
                  <a:srgbClr val="FF0000"/>
                </a:solidFill>
                <a:cs typeface="Cochin" charset="0"/>
              </a:rPr>
              <a:t>2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 &gt; m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800" baseline="30000" dirty="0">
                <a:solidFill>
                  <a:srgbClr val="FF0000"/>
                </a:solidFill>
                <a:cs typeface="Cochin" charset="0"/>
              </a:rPr>
              <a:t>2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, </a:t>
            </a:r>
            <a:r>
              <a:rPr lang="en-US" altLang="ja-JP" sz="4800" dirty="0">
                <a:cs typeface="Cochin" charset="0"/>
              </a:rPr>
              <a:t>it shuts off;</a:t>
            </a:r>
            <a:endParaRPr lang="en-US" altLang="ja-JP" sz="4800" dirty="0">
              <a:solidFill>
                <a:srgbClr val="FF0000"/>
              </a:solidFill>
              <a:cs typeface="Cochin" charset="0"/>
            </a:endParaRPr>
          </a:p>
          <a:p>
            <a:pPr algn="l"/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k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T</a:t>
            </a:r>
            <a:r>
              <a:rPr lang="en-US" altLang="ja-JP" sz="4800" baseline="30000" dirty="0">
                <a:solidFill>
                  <a:srgbClr val="FF0000"/>
                </a:solidFill>
                <a:cs typeface="Cochin" charset="0"/>
              </a:rPr>
              <a:t>2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 &lt; m</a:t>
            </a:r>
            <a:r>
              <a:rPr lang="en-US" altLang="ja-JP" sz="4800" baseline="-250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800" baseline="30000" dirty="0">
                <a:solidFill>
                  <a:srgbClr val="FF0000"/>
                </a:solidFill>
                <a:cs typeface="Cochin" charset="0"/>
              </a:rPr>
              <a:t>2</a:t>
            </a:r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, </a:t>
            </a:r>
            <a:r>
              <a:rPr lang="en-US" altLang="ja-JP" sz="4800" dirty="0">
                <a:cs typeface="Cochin" charset="0"/>
              </a:rPr>
              <a:t>flattens out!</a:t>
            </a:r>
            <a:endParaRPr lang="en-US" altLang="ja-JP" sz="4800" dirty="0">
              <a:solidFill>
                <a:schemeClr val="tx1"/>
              </a:solidFill>
              <a:cs typeface="Cochin" charset="0"/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504" y="1636440"/>
            <a:ext cx="4264299" cy="1224136"/>
          </a:xfrm>
          <a:prstGeom prst="rect">
            <a:avLst/>
          </a:prstGeom>
        </p:spPr>
      </p:pic>
      <p:sp>
        <p:nvSpPr>
          <p:cNvPr id="6" name="Rectangle 3"/>
          <p:cNvSpPr>
            <a:spLocks/>
          </p:cNvSpPr>
          <p:nvPr/>
        </p:nvSpPr>
        <p:spPr bwMode="auto">
          <a:xfrm>
            <a:off x="813768" y="4444752"/>
            <a:ext cx="10513168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endParaRPr lang="en-US" altLang="ja-JP" sz="4800" dirty="0">
              <a:cs typeface="Cochin" charset="0"/>
            </a:endParaRPr>
          </a:p>
        </p:txBody>
      </p:sp>
      <p:sp>
        <p:nvSpPr>
          <p:cNvPr id="9" name="Rectangle 3"/>
          <p:cNvSpPr>
            <a:spLocks/>
          </p:cNvSpPr>
          <p:nvPr/>
        </p:nvSpPr>
        <p:spPr bwMode="auto">
          <a:xfrm>
            <a:off x="381720" y="6532984"/>
            <a:ext cx="12385376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ja-JP" sz="4400" dirty="0">
                <a:solidFill>
                  <a:schemeClr val="tx1"/>
                </a:solidFill>
                <a:cs typeface="Cochin" charset="0"/>
              </a:rPr>
              <a:t>Kinematic basis for </a:t>
            </a:r>
          </a:p>
          <a:p>
            <a:pPr algn="l"/>
            <a:r>
              <a:rPr lang="en-US" altLang="ja-JP" sz="4400" dirty="0">
                <a:solidFill>
                  <a:schemeClr val="tx1"/>
                </a:solidFill>
                <a:cs typeface="Cochin" charset="0"/>
              </a:rPr>
              <a:t>     “forward jet-tagging, central jet-vetoing” !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altLang="ja-JP" sz="4400" dirty="0">
                <a:solidFill>
                  <a:schemeClr val="tx1"/>
                </a:solidFill>
                <a:cs typeface="Cochin" charset="0"/>
              </a:rPr>
              <a:t>The PDFs for </a:t>
            </a:r>
            <a:r>
              <a:rPr lang="en-US" altLang="ja-JP" sz="4400" dirty="0">
                <a:solidFill>
                  <a:srgbClr val="FF0000"/>
                </a:solidFill>
                <a:cs typeface="Cochin" charset="0"/>
              </a:rPr>
              <a:t>W</a:t>
            </a:r>
            <a:r>
              <a:rPr lang="en-US" altLang="ja-JP" sz="4400" baseline="-25000" dirty="0">
                <a:solidFill>
                  <a:srgbClr val="FF0000"/>
                </a:solidFill>
                <a:cs typeface="Cochin" charset="0"/>
              </a:rPr>
              <a:t>L</a:t>
            </a:r>
            <a:r>
              <a:rPr lang="en-US" altLang="ja-JP" sz="4400" dirty="0">
                <a:solidFill>
                  <a:schemeClr val="tx1"/>
                </a:solidFill>
                <a:cs typeface="Cochin" charset="0"/>
              </a:rPr>
              <a:t>: no </a:t>
            </a:r>
            <a:r>
              <a:rPr lang="en-US" altLang="ja-JP" sz="4400" dirty="0">
                <a:solidFill>
                  <a:srgbClr val="FF0000"/>
                </a:solidFill>
                <a:cs typeface="Cochin" charset="0"/>
              </a:rPr>
              <a:t>log(Q</a:t>
            </a:r>
            <a:r>
              <a:rPr lang="en-US" altLang="ja-JP" sz="4400" baseline="30000" dirty="0">
                <a:solidFill>
                  <a:srgbClr val="FF0000"/>
                </a:solidFill>
                <a:cs typeface="Cochin" charset="0"/>
              </a:rPr>
              <a:t>2</a:t>
            </a:r>
            <a:r>
              <a:rPr lang="en-US" altLang="ja-JP" sz="4400" dirty="0">
                <a:solidFill>
                  <a:srgbClr val="FF0000"/>
                </a:solidFill>
                <a:cs typeface="Cochin" charset="0"/>
              </a:rPr>
              <a:t>/M</a:t>
            </a:r>
            <a:r>
              <a:rPr lang="en-US" altLang="ja-JP" sz="4400" baseline="30000" dirty="0">
                <a:solidFill>
                  <a:srgbClr val="FF0000"/>
                </a:solidFill>
                <a:cs typeface="Cochin" charset="0"/>
              </a:rPr>
              <a:t>2</a:t>
            </a:r>
            <a:r>
              <a:rPr lang="en-US" altLang="ja-JP" sz="4400" dirty="0">
                <a:solidFill>
                  <a:srgbClr val="FF0000"/>
                </a:solidFill>
                <a:cs typeface="Cochin" charset="0"/>
              </a:rPr>
              <a:t>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3D9115-E37D-73D7-D416-A225B4E08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136" y="3088854"/>
            <a:ext cx="4608512" cy="389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979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90" y="1780456"/>
            <a:ext cx="11175642" cy="52798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8357" y="8045152"/>
            <a:ext cx="6616731" cy="4937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9890" y="579490"/>
            <a:ext cx="92385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Top decay/showering (10 </a:t>
            </a:r>
            <a:r>
              <a:rPr lang="en-US" sz="5400" dirty="0" err="1">
                <a:solidFill>
                  <a:srgbClr val="0432FF"/>
                </a:solidFill>
              </a:rPr>
              <a:t>TeV</a:t>
            </a:r>
            <a:r>
              <a:rPr lang="en-US" sz="5400" dirty="0">
                <a:solidFill>
                  <a:srgbClr val="0432FF"/>
                </a:solidFill>
              </a:rPr>
              <a:t>):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2293" y="7901136"/>
            <a:ext cx="196605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Yukawa: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7186" y="7224028"/>
            <a:ext cx="493115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Leading ultra-collinear: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4261" y="7367488"/>
            <a:ext cx="2990427" cy="6056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41106" y="8520172"/>
            <a:ext cx="262924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U(1) gauge: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0352" y="8693224"/>
            <a:ext cx="4522098" cy="5470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791BB3-B386-7CF9-3698-25AD66139FA0}"/>
              </a:ext>
            </a:extLst>
          </p:cNvPr>
          <p:cNvSpPr txBox="1"/>
          <p:nvPr/>
        </p:nvSpPr>
        <p:spPr>
          <a:xfrm>
            <a:off x="5782320" y="6893024"/>
            <a:ext cx="6568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</a:rPr>
              <a:t>J.M. Chen, TH &amp; B. Tweedie, arXiv:1611.00788</a:t>
            </a:r>
          </a:p>
        </p:txBody>
      </p:sp>
    </p:spTree>
    <p:extLst>
      <p:ext uri="{BB962C8B-B14F-4D97-AF65-F5344CB8AC3E}">
        <p14:creationId xmlns:p14="http://schemas.microsoft.com/office/powerpoint/2010/main" val="47431031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Rectangle 3"/>
          <p:cNvSpPr>
            <a:spLocks/>
          </p:cNvSpPr>
          <p:nvPr/>
        </p:nvSpPr>
        <p:spPr bwMode="auto">
          <a:xfrm>
            <a:off x="4774208" y="1060376"/>
            <a:ext cx="3147268" cy="9361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r>
              <a:rPr lang="en-US" altLang="ja-JP" sz="6000" b="1" dirty="0">
                <a:solidFill>
                  <a:schemeClr val="tx1"/>
                </a:solidFill>
                <a:cs typeface="Cochin" charset="0"/>
              </a:rPr>
              <a:t>Topics: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46830" y="7729244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rgbClr val="800000"/>
                </a:solidFill>
              </a:rPr>
              <a:t>J.M. Chen, TH &amp; B. Tweedie, arXiv:1611.00788; </a:t>
            </a:r>
          </a:p>
          <a:p>
            <a:pPr algn="l"/>
            <a:r>
              <a:rPr lang="en-US" sz="2800" dirty="0">
                <a:solidFill>
                  <a:srgbClr val="800000"/>
                </a:solidFill>
              </a:rPr>
              <a:t>TH, Y. Ma &amp; K. </a:t>
            </a:r>
            <a:r>
              <a:rPr lang="en-US" sz="2800" dirty="0" err="1">
                <a:solidFill>
                  <a:srgbClr val="800000"/>
                </a:solidFill>
              </a:rPr>
              <a:t>Xie</a:t>
            </a:r>
            <a:r>
              <a:rPr lang="en-US" sz="2800" dirty="0">
                <a:solidFill>
                  <a:srgbClr val="800000"/>
                </a:solidFill>
              </a:rPr>
              <a:t>, arXiv:2007.14300; 2103.09844</a:t>
            </a:r>
          </a:p>
          <a:p>
            <a:pPr algn="l"/>
            <a:r>
              <a:rPr lang="en-US" sz="1000" dirty="0">
                <a:solidFill>
                  <a:srgbClr val="800000"/>
                </a:solidFill>
              </a:rPr>
              <a:t>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65A13F-E4F5-0E48-A197-851E02250664}"/>
              </a:ext>
            </a:extLst>
          </p:cNvPr>
          <p:cNvSpPr txBox="1"/>
          <p:nvPr/>
        </p:nvSpPr>
        <p:spPr>
          <a:xfrm>
            <a:off x="741760" y="2500536"/>
            <a:ext cx="118093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</a:rPr>
              <a:t>EW physics @ high energies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</a:rPr>
              <a:t>Splitting functions, EW showering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</a:rPr>
              <a:t>EWSB and Goldstone bosons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 err="1">
                <a:solidFill>
                  <a:schemeClr val="tx1"/>
                </a:solidFill>
              </a:rPr>
              <a:t>Splittings</a:t>
            </a:r>
            <a:r>
              <a:rPr lang="en-US" sz="4400" dirty="0">
                <a:solidFill>
                  <a:schemeClr val="tx1"/>
                </a:solidFill>
              </a:rPr>
              <a:t> in the broken phase: Ultra collinear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>
                <a:solidFill>
                  <a:schemeClr val="tx1"/>
                </a:solidFill>
              </a:rPr>
              <a:t>EW evolution beyond the leading log</a:t>
            </a:r>
          </a:p>
        </p:txBody>
      </p:sp>
    </p:spTree>
    <p:extLst>
      <p:ext uri="{BB962C8B-B14F-4D97-AF65-F5344CB8AC3E}">
        <p14:creationId xmlns:p14="http://schemas.microsoft.com/office/powerpoint/2010/main" val="3656117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Right Brace 6"/>
          <p:cNvSpPr/>
          <p:nvPr/>
        </p:nvSpPr>
        <p:spPr bwMode="auto">
          <a:xfrm>
            <a:off x="669752" y="1852464"/>
            <a:ext cx="4104456" cy="648072"/>
          </a:xfrm>
          <a:prstGeom prst="rightBrace">
            <a:avLst>
              <a:gd name="adj1" fmla="val 8333"/>
              <a:gd name="adj2" fmla="val 53783"/>
            </a:avLst>
          </a:prstGeom>
          <a:solidFill>
            <a:srgbClr val="163859">
              <a:alpha val="34901"/>
            </a:srgbClr>
          </a:solidFill>
          <a:ln w="25400" cap="flat" cmpd="sng" algn="ctr">
            <a:solidFill>
              <a:srgbClr val="6E7A8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chin" pitchFamily="-108" charset="0"/>
              <a:ea typeface="ヒラギノ明朝 ProN W3" pitchFamily="-108" charset="-128"/>
              <a:cs typeface="ヒラギノ明朝 ProN W3" pitchFamily="-108" charset="-128"/>
              <a:sym typeface="Cochin" pitchFamily="-108" charset="0"/>
            </a:endParaRPr>
          </a:p>
        </p:txBody>
      </p:sp>
      <p:sp>
        <p:nvSpPr>
          <p:cNvPr id="8" name="Right Brace 7"/>
          <p:cNvSpPr/>
          <p:nvPr/>
        </p:nvSpPr>
        <p:spPr bwMode="auto">
          <a:xfrm>
            <a:off x="669752" y="4084712"/>
            <a:ext cx="3672408" cy="648072"/>
          </a:xfrm>
          <a:prstGeom prst="rightBrace">
            <a:avLst>
              <a:gd name="adj1" fmla="val 8333"/>
              <a:gd name="adj2" fmla="val 53783"/>
            </a:avLst>
          </a:prstGeom>
          <a:solidFill>
            <a:srgbClr val="163859">
              <a:alpha val="34901"/>
            </a:srgbClr>
          </a:solidFill>
          <a:ln w="25400" cap="flat" cmpd="sng" algn="ctr">
            <a:solidFill>
              <a:srgbClr val="6E7A8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chin" pitchFamily="-108" charset="0"/>
              <a:ea typeface="ヒラギノ明朝 ProN W3" pitchFamily="-108" charset="-128"/>
              <a:cs typeface="ヒラギノ明朝 ProN W3" pitchFamily="-108" charset="-128"/>
              <a:sym typeface="Cochin" pitchFamily="-108" charset="0"/>
            </a:endParaRPr>
          </a:p>
        </p:txBody>
      </p:sp>
      <p:sp>
        <p:nvSpPr>
          <p:cNvPr id="9" name="Right Brace 8"/>
          <p:cNvSpPr/>
          <p:nvPr/>
        </p:nvSpPr>
        <p:spPr bwMode="auto">
          <a:xfrm>
            <a:off x="655471" y="5884912"/>
            <a:ext cx="3672408" cy="648072"/>
          </a:xfrm>
          <a:prstGeom prst="rightBrace">
            <a:avLst>
              <a:gd name="adj1" fmla="val 8333"/>
              <a:gd name="adj2" fmla="val 53783"/>
            </a:avLst>
          </a:prstGeom>
          <a:solidFill>
            <a:srgbClr val="163859">
              <a:alpha val="34901"/>
            </a:srgbClr>
          </a:solidFill>
          <a:ln w="25400" cap="flat" cmpd="sng" algn="ctr">
            <a:solidFill>
              <a:srgbClr val="6E7A8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ochin" pitchFamily="-108" charset="0"/>
              <a:ea typeface="ヒラギノ明朝 ProN W3" pitchFamily="-108" charset="-128"/>
              <a:cs typeface="ヒラギノ明朝 ProN W3" pitchFamily="-108" charset="-128"/>
              <a:sym typeface="Cochin" pitchFamily="-10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9912" y="1103348"/>
            <a:ext cx="344098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gauge couplings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720" y="7287324"/>
            <a:ext cx="1222642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/>
              <a:buChar char="•"/>
            </a:pPr>
            <a:r>
              <a:rPr lang="en-US" dirty="0"/>
              <a:t>Non-</a:t>
            </a:r>
            <a:r>
              <a:rPr lang="en-US" dirty="0" err="1"/>
              <a:t>Abelian</a:t>
            </a:r>
            <a:r>
              <a:rPr lang="en-US" dirty="0"/>
              <a:t> gauge </a:t>
            </a:r>
            <a:r>
              <a:rPr lang="en-US" dirty="0" err="1"/>
              <a:t>spliting</a:t>
            </a:r>
            <a:r>
              <a:rPr lang="en-US" dirty="0"/>
              <a:t> larger than fermion splitting!</a:t>
            </a:r>
          </a:p>
          <a:p>
            <a:pPr marL="571500" indent="-571500" algn="l">
              <a:buFont typeface="Arial"/>
              <a:buChar char="•"/>
            </a:pPr>
            <a:r>
              <a:rPr lang="en-US" dirty="0"/>
              <a:t>Collinear </a:t>
            </a:r>
            <a:r>
              <a:rPr lang="en-US" dirty="0" err="1"/>
              <a:t>splittings</a:t>
            </a:r>
            <a:r>
              <a:rPr lang="en-US" dirty="0"/>
              <a:t> larger than </a:t>
            </a:r>
            <a:r>
              <a:rPr lang="en-US" dirty="0" err="1"/>
              <a:t>perturbative</a:t>
            </a:r>
            <a:r>
              <a:rPr lang="en-US" dirty="0"/>
              <a:t> radiation!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52" y="1231886"/>
            <a:ext cx="11543438" cy="5962376"/>
          </a:xfrm>
          <a:prstGeom prst="rect">
            <a:avLst/>
          </a:prstGeom>
        </p:spPr>
      </p:pic>
      <p:sp>
        <p:nvSpPr>
          <p:cNvPr id="22" name="Oval 21"/>
          <p:cNvSpPr>
            <a:spLocks/>
          </p:cNvSpPr>
          <p:nvPr/>
        </p:nvSpPr>
        <p:spPr bwMode="auto">
          <a:xfrm>
            <a:off x="10750872" y="4084712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2"/>
          <p:cNvSpPr>
            <a:spLocks/>
          </p:cNvSpPr>
          <p:nvPr/>
        </p:nvSpPr>
        <p:spPr bwMode="auto">
          <a:xfrm>
            <a:off x="10822880" y="1852464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3"/>
          <p:cNvSpPr>
            <a:spLocks/>
          </p:cNvSpPr>
          <p:nvPr/>
        </p:nvSpPr>
        <p:spPr bwMode="auto">
          <a:xfrm>
            <a:off x="10822880" y="5812904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490AE6E-C9C5-4B4A-AD4B-9F8BD9187B14}"/>
              </a:ext>
            </a:extLst>
          </p:cNvPr>
          <p:cNvSpPr>
            <a:spLocks/>
          </p:cNvSpPr>
          <p:nvPr/>
        </p:nvSpPr>
        <p:spPr bwMode="auto">
          <a:xfrm>
            <a:off x="10750872" y="4732784"/>
            <a:ext cx="864096" cy="115212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6A3823-B493-9045-9804-727E5ECD6D23}"/>
              </a:ext>
            </a:extLst>
          </p:cNvPr>
          <p:cNvSpPr txBox="1"/>
          <p:nvPr/>
        </p:nvSpPr>
        <p:spPr>
          <a:xfrm>
            <a:off x="1507928" y="65038"/>
            <a:ext cx="101809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In a nutshell: splitting probabilities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1E5192F-ED25-6A4B-8BFB-322932F34F5E}"/>
              </a:ext>
            </a:extLst>
          </p:cNvPr>
          <p:cNvSpPr>
            <a:spLocks/>
          </p:cNvSpPr>
          <p:nvPr/>
        </p:nvSpPr>
        <p:spPr bwMode="auto">
          <a:xfrm>
            <a:off x="10822880" y="2932584"/>
            <a:ext cx="864096" cy="72008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C7D946-E84D-9946-9843-747B90321919}"/>
              </a:ext>
            </a:extLst>
          </p:cNvPr>
          <p:cNvSpPr txBox="1"/>
          <p:nvPr/>
        </p:nvSpPr>
        <p:spPr>
          <a:xfrm>
            <a:off x="2109912" y="8595662"/>
            <a:ext cx="8495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800000"/>
                </a:solidFill>
              </a:rPr>
              <a:t>J.M. Chen, TH &amp; B. Tweedie, arXiv:1611.00788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68950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22" grpId="0" animBg="1"/>
      <p:bldP spid="23" grpId="0" animBg="1"/>
      <p:bldP spid="24" grpId="0" animBg="1"/>
      <p:bldP spid="14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21</a:t>
            </a:fld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957784" y="6749008"/>
            <a:ext cx="110448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algn="l">
              <a:buFont typeface="Wingdings" pitchFamily="2" charset="2"/>
              <a:buChar char="à"/>
            </a:pPr>
            <a:r>
              <a:rPr lang="en-US" sz="4000" dirty="0">
                <a:solidFill>
                  <a:schemeClr val="tx1"/>
                </a:solidFill>
                <a:sym typeface="Wingdings"/>
              </a:rPr>
              <a:t>non-cancelled sub-leading </a:t>
            </a:r>
            <a:r>
              <a:rPr lang="en-US" sz="4000" dirty="0">
                <a:solidFill>
                  <a:srgbClr val="FF0000"/>
                </a:solidFill>
                <a:sym typeface="Wingdings"/>
              </a:rPr>
              <a:t>log(Q</a:t>
            </a:r>
            <a:r>
              <a:rPr lang="en-US" sz="4000" baseline="30000" dirty="0">
                <a:solidFill>
                  <a:srgbClr val="FF0000"/>
                </a:solidFill>
                <a:sym typeface="Wingdings"/>
              </a:rPr>
              <a:t>2</a:t>
            </a:r>
            <a:r>
              <a:rPr lang="en-US" sz="4000" dirty="0">
                <a:solidFill>
                  <a:srgbClr val="FF0000"/>
                </a:solidFill>
                <a:sym typeface="Wingdings"/>
              </a:rPr>
              <a:t>/M</a:t>
            </a:r>
            <a:r>
              <a:rPr lang="en-US" sz="4000" baseline="-25000" dirty="0">
                <a:solidFill>
                  <a:srgbClr val="FF0000"/>
                </a:solidFill>
                <a:sym typeface="Wingdings"/>
              </a:rPr>
              <a:t>w</a:t>
            </a:r>
            <a:r>
              <a:rPr lang="en-US" sz="4000" baseline="30000" dirty="0">
                <a:solidFill>
                  <a:srgbClr val="FF0000"/>
                </a:solidFill>
                <a:sym typeface="Wingdings"/>
              </a:rPr>
              <a:t>2</a:t>
            </a:r>
            <a:r>
              <a:rPr lang="en-US" sz="4000" dirty="0">
                <a:solidFill>
                  <a:srgbClr val="FF0000"/>
                </a:solidFill>
                <a:sym typeface="Wingdings"/>
              </a:rPr>
              <a:t>)</a:t>
            </a:r>
          </a:p>
          <a:p>
            <a:pPr algn="l"/>
            <a:r>
              <a:rPr lang="en-US" sz="4000" dirty="0">
                <a:sym typeface="Wingdings" pitchFamily="2" charset="2"/>
              </a:rPr>
              <a:t>     Bloch-</a:t>
            </a:r>
            <a:r>
              <a:rPr lang="en-US" sz="4000" dirty="0" err="1">
                <a:sym typeface="Wingdings" pitchFamily="2" charset="2"/>
              </a:rPr>
              <a:t>Nordsieck</a:t>
            </a:r>
            <a:r>
              <a:rPr lang="en-US" sz="4000" dirty="0">
                <a:sym typeface="Wingdings" pitchFamily="2" charset="2"/>
              </a:rPr>
              <a:t> theorem violation!</a:t>
            </a:r>
          </a:p>
          <a:p>
            <a:pPr algn="l"/>
            <a:r>
              <a:rPr lang="en-US" sz="4000" dirty="0">
                <a:solidFill>
                  <a:schemeClr val="tx1"/>
                </a:solidFill>
                <a:sym typeface="Wingdings" pitchFamily="2" charset="2"/>
              </a:rPr>
              <a:t> Need sufficiently inclusive processes &amp; infrared safe-observables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D873A-6879-824D-B720-E488F5A81796}"/>
              </a:ext>
            </a:extLst>
          </p:cNvPr>
          <p:cNvSpPr txBox="1"/>
          <p:nvPr/>
        </p:nvSpPr>
        <p:spPr>
          <a:xfrm>
            <a:off x="381720" y="2462788"/>
            <a:ext cx="1209734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Incomplete cancellation for non-inclusive process in SU(2):</a:t>
            </a:r>
          </a:p>
          <a:p>
            <a:r>
              <a:rPr lang="en-US" dirty="0"/>
              <a:t>SU(2) “color” </a:t>
            </a:r>
            <a:r>
              <a:rPr lang="en-US" dirty="0">
                <a:solidFill>
                  <a:srgbClr val="FF0000"/>
                </a:solidFill>
              </a:rPr>
              <a:t>(e,𝝂) </a:t>
            </a:r>
            <a:r>
              <a:rPr lang="en-US" dirty="0">
                <a:solidFill>
                  <a:schemeClr val="tx1"/>
                </a:solidFill>
              </a:rPr>
              <a:t>distinguishable, unlike QCD!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E15B1F-5F4D-A54B-B464-AA5F9391D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983" y="3580656"/>
            <a:ext cx="5058545" cy="18394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72495B5-BC42-3640-B4B7-70F1DF238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976" y="5380856"/>
            <a:ext cx="6408712" cy="13241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95FA83-E465-ED4A-A1A8-BAE0ACB8AD86}"/>
              </a:ext>
            </a:extLst>
          </p:cNvPr>
          <p:cNvSpPr txBox="1"/>
          <p:nvPr/>
        </p:nvSpPr>
        <p:spPr>
          <a:xfrm>
            <a:off x="0" y="137046"/>
            <a:ext cx="13004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+mj-lt"/>
              </a:rPr>
              <a:t>EW Evolution beyond Leading Log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0C5B6C-9E9D-0148-83D6-7E37D3E6B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4088" y="1204392"/>
            <a:ext cx="5792229" cy="13129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DAE1B1-24A2-4445-99EE-DF2EDC84D70D}"/>
              </a:ext>
            </a:extLst>
          </p:cNvPr>
          <p:cNvSpPr txBox="1"/>
          <p:nvPr/>
        </p:nvSpPr>
        <p:spPr>
          <a:xfrm>
            <a:off x="3937706" y="1132384"/>
            <a:ext cx="14125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W</a:t>
            </a:r>
            <a:r>
              <a:rPr lang="en-US" sz="3200" baseline="30000" dirty="0">
                <a:solidFill>
                  <a:srgbClr val="FF0000"/>
                </a:solidFill>
              </a:rPr>
              <a:t>-</a:t>
            </a:r>
          </a:p>
          <a:p>
            <a:r>
              <a:rPr lang="en-US" sz="3200" dirty="0">
                <a:solidFill>
                  <a:srgbClr val="FF0000"/>
                </a:solidFill>
              </a:rPr>
              <a:t>e</a:t>
            </a:r>
            <a:r>
              <a:rPr lang="en-US" sz="3200" baseline="30000" dirty="0">
                <a:solidFill>
                  <a:srgbClr val="FF0000"/>
                </a:solidFill>
              </a:rPr>
              <a:t>-</a:t>
            </a:r>
            <a:r>
              <a:rPr lang="en-US" sz="3200" dirty="0">
                <a:solidFill>
                  <a:srgbClr val="FF0000"/>
                </a:solidFill>
              </a:rPr>
              <a:t>      𝛎</a:t>
            </a:r>
            <a:r>
              <a:rPr lang="en-US" sz="3200" baseline="-250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D132B1-89A5-6B42-AE7C-6D218C202CC2}"/>
              </a:ext>
            </a:extLst>
          </p:cNvPr>
          <p:cNvSpPr txBox="1"/>
          <p:nvPr/>
        </p:nvSpPr>
        <p:spPr>
          <a:xfrm>
            <a:off x="7366496" y="1060376"/>
            <a:ext cx="8851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Z/W</a:t>
            </a:r>
            <a:r>
              <a:rPr lang="en-US" sz="3200" baseline="30000" dirty="0">
                <a:solidFill>
                  <a:srgbClr val="FF0000"/>
                </a:solidFill>
              </a:rPr>
              <a:t>-</a:t>
            </a:r>
          </a:p>
          <a:p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>
                <a:solidFill>
                  <a:srgbClr val="FF0000"/>
                </a:solidFill>
              </a:rPr>
              <a:t> 𝛎</a:t>
            </a:r>
            <a:r>
              <a:rPr lang="en-US" sz="3200" baseline="-25000" dirty="0">
                <a:solidFill>
                  <a:srgbClr val="FF0000"/>
                </a:solidFill>
              </a:rPr>
              <a:t>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17836D-0423-3D3D-7871-8122B422EF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2200" y="2140496"/>
            <a:ext cx="142078" cy="227325"/>
          </a:xfrm>
          <a:prstGeom prst="rect">
            <a:avLst/>
          </a:prstGeom>
        </p:spPr>
      </p:pic>
      <p:pic>
        <p:nvPicPr>
          <p:cNvPr id="16" name="Picture 15" descr="Diagram&#10;&#10;Description automatically generated with low confidence">
            <a:extLst>
              <a:ext uri="{FF2B5EF4-FFF2-40B4-BE49-F238E27FC236}">
                <a16:creationId xmlns:a16="http://schemas.microsoft.com/office/drawing/2014/main" id="{19F9C4DD-53C1-46BE-DD89-02FE4AEB59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6536" y="3724672"/>
            <a:ext cx="2128651" cy="1503887"/>
          </a:xfrm>
          <a:prstGeom prst="rect">
            <a:avLst/>
          </a:prstGeom>
        </p:spPr>
      </p:pic>
      <p:pic>
        <p:nvPicPr>
          <p:cNvPr id="18" name="Picture 17" descr="A picture containing diagram&#10;&#10;Description automatically generated">
            <a:extLst>
              <a:ext uri="{FF2B5EF4-FFF2-40B4-BE49-F238E27FC236}">
                <a16:creationId xmlns:a16="http://schemas.microsoft.com/office/drawing/2014/main" id="{A8F21129-4A57-700B-6D8A-1C00F16296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6696" y="5308848"/>
            <a:ext cx="2160240" cy="14254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637C4F5-32AA-B7E8-3F12-96407EDB8B04}"/>
              </a:ext>
            </a:extLst>
          </p:cNvPr>
          <p:cNvSpPr txBox="1"/>
          <p:nvPr/>
        </p:nvSpPr>
        <p:spPr>
          <a:xfrm>
            <a:off x="5564736" y="8621216"/>
            <a:ext cx="7058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</a:rPr>
              <a:t>Bauer et al., 1703.08562; Manohar et al., 1808.08831; </a:t>
            </a:r>
          </a:p>
          <a:p>
            <a:r>
              <a:rPr lang="en-US" sz="2400" dirty="0">
                <a:solidFill>
                  <a:srgbClr val="800000"/>
                </a:solidFill>
              </a:rPr>
              <a:t>TH, Ma, </a:t>
            </a:r>
            <a:r>
              <a:rPr lang="en-US" sz="2400" dirty="0" err="1">
                <a:solidFill>
                  <a:srgbClr val="800000"/>
                </a:solidFill>
              </a:rPr>
              <a:t>Xie</a:t>
            </a:r>
            <a:r>
              <a:rPr lang="en-US" sz="2400" dirty="0">
                <a:solidFill>
                  <a:srgbClr val="800000"/>
                </a:solidFill>
              </a:rPr>
              <a:t>, 2007.14300.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07874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DB48E-A55F-FA4B-AF39-1F32013D6E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D859F1-C7DB-8C4D-A125-CE579D0BBF61}"/>
              </a:ext>
            </a:extLst>
          </p:cNvPr>
          <p:cNvSpPr txBox="1"/>
          <p:nvPr/>
        </p:nvSpPr>
        <p:spPr>
          <a:xfrm>
            <a:off x="2028485" y="52264"/>
            <a:ext cx="87943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0432FF"/>
                </a:solidFill>
              </a:rPr>
              <a:t>EW PDFs at a muon collider:</a:t>
            </a:r>
          </a:p>
          <a:p>
            <a:r>
              <a:rPr lang="en-US" sz="4800" dirty="0">
                <a:solidFill>
                  <a:srgbClr val="0432FF"/>
                </a:solidFill>
              </a:rPr>
              <a:t>“</a:t>
            </a:r>
            <a:r>
              <a:rPr lang="en-US" sz="4800" dirty="0" err="1">
                <a:solidFill>
                  <a:srgbClr val="0432FF"/>
                </a:solidFill>
              </a:rPr>
              <a:t>partons</a:t>
            </a:r>
            <a:r>
              <a:rPr lang="en-US" sz="4800" dirty="0">
                <a:solidFill>
                  <a:srgbClr val="0432FF"/>
                </a:solidFill>
              </a:rPr>
              <a:t>” dynamically generated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4A06F2-FE88-724C-B631-11BD9ABC2308}"/>
              </a:ext>
            </a:extLst>
          </p:cNvPr>
          <p:cNvSpPr txBox="1"/>
          <p:nvPr/>
        </p:nvSpPr>
        <p:spPr>
          <a:xfrm>
            <a:off x="1194165" y="1621924"/>
            <a:ext cx="61723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Initially, the “valence </a:t>
            </a:r>
            <a:r>
              <a:rPr lang="en-US" dirty="0" err="1"/>
              <a:t>parton</a:t>
            </a:r>
            <a:r>
              <a:rPr lang="en-US" dirty="0"/>
              <a:t>”: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BAC527-66AB-534D-BDFB-31EA0B5D5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605" y="1693109"/>
            <a:ext cx="3452323" cy="6247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5DEFA0-CB8F-874C-B0BB-EB407175F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364" y="2389000"/>
            <a:ext cx="4413572" cy="6581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6DCA0F-B311-8143-9D46-1C815B9E173D}"/>
              </a:ext>
            </a:extLst>
          </p:cNvPr>
          <p:cNvSpPr txBox="1"/>
          <p:nvPr/>
        </p:nvSpPr>
        <p:spPr>
          <a:xfrm>
            <a:off x="1173808" y="2399492"/>
            <a:ext cx="576792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Leading order “sea </a:t>
            </a:r>
            <a:r>
              <a:rPr lang="en-US" dirty="0" err="1"/>
              <a:t>parton</a:t>
            </a:r>
            <a:r>
              <a:rPr lang="en-US" dirty="0"/>
              <a:t>”: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826578-6FB7-824F-A736-BC08A72B0785}"/>
              </a:ext>
            </a:extLst>
          </p:cNvPr>
          <p:cNvSpPr txBox="1"/>
          <p:nvPr/>
        </p:nvSpPr>
        <p:spPr>
          <a:xfrm>
            <a:off x="1182226" y="3119572"/>
            <a:ext cx="956864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Beyond leading order with DGLAP evolution: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77FE26-809F-A446-8CE3-DE6512D57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9952" y="4659886"/>
            <a:ext cx="8034318" cy="21611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4E669A-AD8D-A246-AD11-C5BAB656C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8327" y="6749008"/>
            <a:ext cx="8452625" cy="8910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86252B-8DE5-0D4C-B824-AAFECAD3E0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4168" y="3718257"/>
            <a:ext cx="4153220" cy="10145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376AE90-EBEC-154C-ABE7-144C01281592}"/>
              </a:ext>
            </a:extLst>
          </p:cNvPr>
          <p:cNvSpPr txBox="1"/>
          <p:nvPr/>
        </p:nvSpPr>
        <p:spPr>
          <a:xfrm>
            <a:off x="11254928" y="1607404"/>
            <a:ext cx="103746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4C9205-C3AE-534E-B5F3-AD4461024236}"/>
              </a:ext>
            </a:extLst>
          </p:cNvPr>
          <p:cNvSpPr txBox="1"/>
          <p:nvPr/>
        </p:nvSpPr>
        <p:spPr>
          <a:xfrm>
            <a:off x="1132551" y="7800092"/>
            <a:ext cx="1093363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Take into account two scales:  </a:t>
            </a:r>
            <a:r>
              <a:rPr lang="en-US" dirty="0">
                <a:solidFill>
                  <a:srgbClr val="FF0000"/>
                </a:solidFill>
              </a:rPr>
              <a:t>𝛍</a:t>
            </a:r>
            <a:r>
              <a:rPr lang="en-US" baseline="-25000" dirty="0">
                <a:solidFill>
                  <a:srgbClr val="FF0000"/>
                </a:solidFill>
              </a:rPr>
              <a:t>QCD</a:t>
            </a:r>
            <a:r>
              <a:rPr lang="en-US" dirty="0">
                <a:solidFill>
                  <a:srgbClr val="FF0000"/>
                </a:solidFill>
              </a:rPr>
              <a:t> ~ 𝛬</a:t>
            </a:r>
            <a:r>
              <a:rPr lang="en-US" baseline="-25000" dirty="0">
                <a:solidFill>
                  <a:srgbClr val="FF0000"/>
                </a:solidFill>
              </a:rPr>
              <a:t>QCD </a:t>
            </a:r>
            <a:r>
              <a:rPr lang="en-US" dirty="0">
                <a:solidFill>
                  <a:srgbClr val="FF0000"/>
                </a:solidFill>
              </a:rPr>
              <a:t>,  𝛍</a:t>
            </a:r>
            <a:r>
              <a:rPr lang="en-US" baseline="-25000" dirty="0">
                <a:solidFill>
                  <a:srgbClr val="FF0000"/>
                </a:solidFill>
              </a:rPr>
              <a:t>EW </a:t>
            </a:r>
            <a:r>
              <a:rPr lang="en-US" dirty="0">
                <a:solidFill>
                  <a:srgbClr val="FF0000"/>
                </a:solidFill>
              </a:rPr>
              <a:t>~ v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769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1pPr>
            <a:lvl2pPr marL="742950" indent="-28575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2pPr>
            <a:lvl3pPr marL="11430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3pPr>
            <a:lvl4pPr marL="16002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4pPr>
            <a:lvl5pPr marL="20574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9pPr>
          </a:lstStyle>
          <a:p>
            <a:pPr eaLnBrk="1" hangingPunct="1"/>
            <a:fld id="{F14C6F50-8755-264E-97E1-D8036368FA58}" type="slidenum">
              <a:rPr lang="en-US" altLang="ja-JP" sz="1600">
                <a:solidFill>
                  <a:schemeClr val="tx1"/>
                </a:solidFill>
                <a:cs typeface="Cochin" charset="0"/>
              </a:rPr>
              <a:pPr eaLnBrk="1" hangingPunct="1"/>
              <a:t>23</a:t>
            </a:fld>
            <a:endParaRPr lang="en-US" altLang="ja-JP" sz="1600">
              <a:solidFill>
                <a:schemeClr val="tx1"/>
              </a:solidFill>
              <a:cs typeface="Cochin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16161-C268-0D44-AFC3-ADC018218CA3}"/>
              </a:ext>
            </a:extLst>
          </p:cNvPr>
          <p:cNvSpPr txBox="1"/>
          <p:nvPr/>
        </p:nvSpPr>
        <p:spPr>
          <a:xfrm>
            <a:off x="2829992" y="8693224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>
                <a:solidFill>
                  <a:srgbClr val="800000"/>
                </a:solidFill>
              </a:rPr>
              <a:t>TH, Yang Ma, </a:t>
            </a:r>
            <a:r>
              <a:rPr lang="en-US" sz="3200" dirty="0" err="1">
                <a:solidFill>
                  <a:srgbClr val="800000"/>
                </a:solidFill>
              </a:rPr>
              <a:t>Keping</a:t>
            </a:r>
            <a:r>
              <a:rPr lang="en-US" sz="3200" dirty="0">
                <a:solidFill>
                  <a:srgbClr val="800000"/>
                </a:solidFill>
              </a:rPr>
              <a:t> </a:t>
            </a:r>
            <a:r>
              <a:rPr lang="en-US" sz="3200" dirty="0" err="1">
                <a:solidFill>
                  <a:srgbClr val="800000"/>
                </a:solidFill>
              </a:rPr>
              <a:t>Xie</a:t>
            </a:r>
            <a:r>
              <a:rPr lang="en-US" sz="3200" dirty="0">
                <a:solidFill>
                  <a:srgbClr val="800000"/>
                </a:solidFill>
              </a:rPr>
              <a:t>, arXiv:2007.14300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147456-ABF7-5144-805E-8B89097EB016}"/>
              </a:ext>
            </a:extLst>
          </p:cNvPr>
          <p:cNvSpPr txBox="1"/>
          <p:nvPr/>
        </p:nvSpPr>
        <p:spPr>
          <a:xfrm>
            <a:off x="12261" y="210796"/>
            <a:ext cx="87943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0432FF"/>
                </a:solidFill>
              </a:rPr>
              <a:t>EW PDFs at a muon collider:</a:t>
            </a:r>
          </a:p>
          <a:p>
            <a:r>
              <a:rPr lang="en-US" sz="4800" dirty="0">
                <a:solidFill>
                  <a:schemeClr val="tx1"/>
                </a:solidFill>
              </a:rPr>
              <a:t>“</a:t>
            </a:r>
            <a:r>
              <a:rPr lang="en-US" sz="4800" dirty="0" err="1">
                <a:solidFill>
                  <a:schemeClr val="tx1"/>
                </a:solidFill>
              </a:rPr>
              <a:t>partons</a:t>
            </a:r>
            <a:r>
              <a:rPr lang="en-US" sz="4800" dirty="0">
                <a:solidFill>
                  <a:schemeClr val="tx1"/>
                </a:solidFill>
              </a:rPr>
              <a:t>” dynamically generated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895297-0C3A-7E49-9238-269122427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2640" y="981953"/>
            <a:ext cx="4153220" cy="10145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EAF4D9-13C8-0344-A737-1549D4241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48" y="2091946"/>
            <a:ext cx="6625511" cy="46570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E4B1D2-32DD-3244-9D9C-E0258E35D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299" y="2091946"/>
            <a:ext cx="6648821" cy="46570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CB9CF5-5E74-6340-A4DF-0D3F942E1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7349" y="7078214"/>
            <a:ext cx="5035531" cy="750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152A86-EE5D-354A-BC3C-57E2900CEF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776" y="6875074"/>
            <a:ext cx="833675" cy="10260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9CA100-1E4E-064F-8908-BA80A889CCDF}"/>
              </a:ext>
            </a:extLst>
          </p:cNvPr>
          <p:cNvSpPr txBox="1"/>
          <p:nvPr/>
        </p:nvSpPr>
        <p:spPr>
          <a:xfrm>
            <a:off x="1461840" y="6998131"/>
            <a:ext cx="36311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sz="4800" dirty="0"/>
              <a:t>: the valance.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E806D8-307A-124D-A15E-C75975EDA635}"/>
              </a:ext>
            </a:extLst>
          </p:cNvPr>
          <p:cNvSpPr txBox="1"/>
          <p:nvPr/>
        </p:nvSpPr>
        <p:spPr>
          <a:xfrm>
            <a:off x="10735516" y="6998131"/>
            <a:ext cx="2175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:</a:t>
            </a:r>
            <a:r>
              <a:rPr lang="en-US" dirty="0"/>
              <a:t> LO </a:t>
            </a:r>
            <a:r>
              <a:rPr lang="en-US" sz="4400" dirty="0"/>
              <a:t>sea.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A6CA70-143C-6945-BBDB-3F684F75C49F}"/>
              </a:ext>
            </a:extLst>
          </p:cNvPr>
          <p:cNvSpPr txBox="1"/>
          <p:nvPr/>
        </p:nvSpPr>
        <p:spPr>
          <a:xfrm>
            <a:off x="3200711" y="7800092"/>
            <a:ext cx="65309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Quarks: NLO; gluons: NNLO.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19AD789-E807-FB48-8ECE-FB413D75CB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0512" y="5308848"/>
            <a:ext cx="2736304" cy="7612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43490F-7352-F246-8951-9953100297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9952" y="4300736"/>
            <a:ext cx="648072" cy="11521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B04C5C-ECBF-AD4D-4BB7-908963913D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0312" y="2068488"/>
            <a:ext cx="576064" cy="35283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732445-9740-4EF1-1379-CA851BBDFC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75008" y="2284512"/>
            <a:ext cx="576064" cy="279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603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9D88C8-8D07-F34C-8C35-EB64B02B2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808" y="2442964"/>
            <a:ext cx="9769703" cy="66823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61001D2-56C9-3D42-AE9A-034FA528EAF3}"/>
              </a:ext>
            </a:extLst>
          </p:cNvPr>
          <p:cNvSpPr txBox="1"/>
          <p:nvPr/>
        </p:nvSpPr>
        <p:spPr>
          <a:xfrm>
            <a:off x="1717579" y="844352"/>
            <a:ext cx="98155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/>
                </a:solidFill>
                <a:sym typeface="Wingdings" pitchFamily="2" charset="2"/>
              </a:rPr>
              <a:t>Just like in hadronic collisions:</a:t>
            </a:r>
            <a:r>
              <a:rPr lang="en-US" sz="4800" dirty="0">
                <a:solidFill>
                  <a:schemeClr val="tx1"/>
                </a:solidFill>
              </a:rPr>
              <a:t> </a:t>
            </a:r>
          </a:p>
          <a:p>
            <a:r>
              <a:rPr lang="en-US" sz="4800" dirty="0">
                <a:solidFill>
                  <a:srgbClr val="FF0000"/>
                </a:solidFill>
              </a:rPr>
              <a:t>𝞵</a:t>
            </a:r>
            <a:r>
              <a:rPr lang="en-US" sz="4800" baseline="30000" dirty="0">
                <a:solidFill>
                  <a:srgbClr val="FF0000"/>
                </a:solidFill>
              </a:rPr>
              <a:t>+</a:t>
            </a:r>
            <a:r>
              <a:rPr lang="en-US" sz="4800" dirty="0">
                <a:solidFill>
                  <a:srgbClr val="FF0000"/>
                </a:solidFill>
              </a:rPr>
              <a:t>𝞵</a:t>
            </a:r>
            <a:r>
              <a:rPr lang="en-US" sz="4800" baseline="30000" dirty="0">
                <a:solidFill>
                  <a:srgbClr val="FF0000"/>
                </a:solidFill>
              </a:rPr>
              <a:t>-</a:t>
            </a:r>
            <a:r>
              <a:rPr lang="en-US" sz="4800" dirty="0">
                <a:solidFill>
                  <a:srgbClr val="FF0000"/>
                </a:solidFill>
              </a:rPr>
              <a:t> </a:t>
            </a:r>
            <a:r>
              <a:rPr lang="en-US" sz="4800" dirty="0">
                <a:solidFill>
                  <a:schemeClr val="tx1"/>
                </a:solidFill>
                <a:sym typeface="Wingdings" pitchFamily="2" charset="2"/>
              </a:rPr>
              <a:t> exclusive particles + remnants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17CF4F-C6A4-D542-8CAA-574A29E29486}"/>
              </a:ext>
            </a:extLst>
          </p:cNvPr>
          <p:cNvSpPr txBox="1"/>
          <p:nvPr/>
        </p:nvSpPr>
        <p:spPr>
          <a:xfrm>
            <a:off x="10030792" y="3796680"/>
            <a:ext cx="116891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VBF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DE7322-E9BF-864D-A2A7-D0D9F2EBDA36}"/>
              </a:ext>
            </a:extLst>
          </p:cNvPr>
          <p:cNvSpPr txBox="1"/>
          <p:nvPr/>
        </p:nvSpPr>
        <p:spPr>
          <a:xfrm>
            <a:off x="9127881" y="7112530"/>
            <a:ext cx="277511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𝞵</a:t>
            </a:r>
            <a:r>
              <a:rPr lang="en-US" sz="4000" baseline="30000" dirty="0">
                <a:solidFill>
                  <a:schemeClr val="tx1"/>
                </a:solidFill>
              </a:rPr>
              <a:t>+</a:t>
            </a:r>
            <a:r>
              <a:rPr lang="en-US" sz="4000" dirty="0">
                <a:solidFill>
                  <a:schemeClr val="tx1"/>
                </a:solidFill>
              </a:rPr>
              <a:t>𝞵</a:t>
            </a:r>
            <a:r>
              <a:rPr lang="en-US" sz="4000" baseline="30000" dirty="0">
                <a:solidFill>
                  <a:schemeClr val="tx1"/>
                </a:solidFill>
              </a:rPr>
              <a:t>-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annihilations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8412D4-0CCA-AC45-AA5F-0CE126F39226}"/>
              </a:ext>
            </a:extLst>
          </p:cNvPr>
          <p:cNvSpPr txBox="1"/>
          <p:nvPr/>
        </p:nvSpPr>
        <p:spPr>
          <a:xfrm>
            <a:off x="2481592" y="52264"/>
            <a:ext cx="8053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800" b="1" dirty="0">
                <a:solidFill>
                  <a:srgbClr val="0432FF"/>
                </a:solidFill>
              </a:rPr>
              <a:t>“Semi-inclusive” processes</a:t>
            </a:r>
          </a:p>
        </p:txBody>
      </p:sp>
    </p:spTree>
    <p:extLst>
      <p:ext uri="{BB962C8B-B14F-4D97-AF65-F5344CB8AC3E}">
        <p14:creationId xmlns:p14="http://schemas.microsoft.com/office/powerpoint/2010/main" val="1446342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1pPr>
            <a:lvl2pPr marL="742950" indent="-28575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2pPr>
            <a:lvl3pPr marL="11430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3pPr>
            <a:lvl4pPr marL="16002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4pPr>
            <a:lvl5pPr marL="20574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9pPr>
          </a:lstStyle>
          <a:p>
            <a:pPr eaLnBrk="1" hangingPunct="1"/>
            <a:fld id="{F14C6F50-8755-264E-97E1-D8036368FA58}" type="slidenum">
              <a:rPr lang="en-US" altLang="ja-JP" sz="1600">
                <a:solidFill>
                  <a:schemeClr val="tx1"/>
                </a:solidFill>
                <a:cs typeface="Cochin" charset="0"/>
              </a:rPr>
              <a:pPr eaLnBrk="1" hangingPunct="1"/>
              <a:t>25</a:t>
            </a:fld>
            <a:endParaRPr lang="en-US" altLang="ja-JP" sz="1600">
              <a:solidFill>
                <a:schemeClr val="tx1"/>
              </a:solidFill>
              <a:cs typeface="Cochin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471731-335B-2A4A-96A2-425AE0A5743E}"/>
              </a:ext>
            </a:extLst>
          </p:cNvPr>
          <p:cNvSpPr txBox="1"/>
          <p:nvPr/>
        </p:nvSpPr>
        <p:spPr>
          <a:xfrm>
            <a:off x="2471802" y="-19744"/>
            <a:ext cx="79047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5400" dirty="0">
                <a:solidFill>
                  <a:srgbClr val="0432FF"/>
                </a:solidFill>
              </a:rPr>
              <a:t>separable sub-processes:</a:t>
            </a:r>
            <a:endParaRPr lang="en-US" sz="54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D52B78-F444-374A-8E16-900F509A2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2" y="988368"/>
            <a:ext cx="6716655" cy="45940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62B26F-B235-A442-840E-DF5706BA8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376" y="1055763"/>
            <a:ext cx="6667500" cy="4253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C689E0-F0D1-EB45-9AF9-B4AAD0E9E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300" y="5312006"/>
            <a:ext cx="6655318" cy="42453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5A3469-44DD-F44E-B5A3-B5A066420709}"/>
              </a:ext>
            </a:extLst>
          </p:cNvPr>
          <p:cNvSpPr txBox="1"/>
          <p:nvPr/>
        </p:nvSpPr>
        <p:spPr>
          <a:xfrm>
            <a:off x="690495" y="5643443"/>
            <a:ext cx="501260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Partonic contributions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7632F7-BE21-5143-8354-0C46132BDF37}"/>
              </a:ext>
            </a:extLst>
          </p:cNvPr>
          <p:cNvSpPr txBox="1"/>
          <p:nvPr/>
        </p:nvSpPr>
        <p:spPr>
          <a:xfrm>
            <a:off x="8411792" y="2131785"/>
            <a:ext cx="1011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VBF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0E5FC4-699D-1545-9F23-2EDCF33D8DB1}"/>
              </a:ext>
            </a:extLst>
          </p:cNvPr>
          <p:cNvSpPr txBox="1"/>
          <p:nvPr/>
        </p:nvSpPr>
        <p:spPr>
          <a:xfrm>
            <a:off x="8014568" y="6893024"/>
            <a:ext cx="1011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VBF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345FF2-84B1-3149-B5EE-6D17CF48F119}"/>
              </a:ext>
            </a:extLst>
          </p:cNvPr>
          <p:cNvSpPr txBox="1"/>
          <p:nvPr/>
        </p:nvSpPr>
        <p:spPr>
          <a:xfrm>
            <a:off x="10102800" y="3148608"/>
            <a:ext cx="23042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𝞵</a:t>
            </a:r>
            <a:r>
              <a:rPr lang="en-US" sz="3600" baseline="30000" dirty="0">
                <a:solidFill>
                  <a:schemeClr val="tx1"/>
                </a:solidFill>
              </a:rPr>
              <a:t>+</a:t>
            </a:r>
            <a:r>
              <a:rPr lang="en-US" sz="3600" dirty="0">
                <a:solidFill>
                  <a:schemeClr val="tx1"/>
                </a:solidFill>
              </a:rPr>
              <a:t>𝞵</a:t>
            </a:r>
            <a:r>
              <a:rPr lang="en-US" sz="3600" baseline="30000" dirty="0">
                <a:solidFill>
                  <a:schemeClr val="tx1"/>
                </a:solidFill>
              </a:rPr>
              <a:t>-</a:t>
            </a:r>
            <a:r>
              <a:rPr lang="en-US" dirty="0" err="1"/>
              <a:t>anni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6494CF-C89D-F04F-8902-823326C6F05B}"/>
              </a:ext>
            </a:extLst>
          </p:cNvPr>
          <p:cNvSpPr txBox="1"/>
          <p:nvPr/>
        </p:nvSpPr>
        <p:spPr>
          <a:xfrm>
            <a:off x="8696849" y="5373306"/>
            <a:ext cx="23042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𝞵</a:t>
            </a:r>
            <a:r>
              <a:rPr lang="en-US" sz="3600" baseline="30000" dirty="0">
                <a:solidFill>
                  <a:schemeClr val="tx1"/>
                </a:solidFill>
              </a:rPr>
              <a:t>+</a:t>
            </a:r>
            <a:r>
              <a:rPr lang="en-US" sz="3600" dirty="0">
                <a:solidFill>
                  <a:schemeClr val="tx1"/>
                </a:solidFill>
              </a:rPr>
              <a:t>𝞵</a:t>
            </a:r>
            <a:r>
              <a:rPr lang="en-US" sz="3600" baseline="30000" dirty="0">
                <a:solidFill>
                  <a:schemeClr val="tx1"/>
                </a:solidFill>
              </a:rPr>
              <a:t>-</a:t>
            </a:r>
            <a:r>
              <a:rPr lang="en-US" dirty="0" err="1"/>
              <a:t>anni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EB6E98-930B-AA40-AA10-61AD3DF0B7C0}"/>
              </a:ext>
            </a:extLst>
          </p:cNvPr>
          <p:cNvSpPr txBox="1"/>
          <p:nvPr/>
        </p:nvSpPr>
        <p:spPr>
          <a:xfrm>
            <a:off x="309712" y="6749008"/>
            <a:ext cx="58326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𝞵</a:t>
            </a:r>
            <a:r>
              <a:rPr lang="en-US" sz="4400" b="1" baseline="30000" dirty="0">
                <a:solidFill>
                  <a:srgbClr val="FF0000"/>
                </a:solidFill>
              </a:rPr>
              <a:t>+</a:t>
            </a:r>
            <a:r>
              <a:rPr lang="en-US" sz="4400" b="1" dirty="0">
                <a:solidFill>
                  <a:srgbClr val="FF0000"/>
                </a:solidFill>
              </a:rPr>
              <a:t>𝞵</a:t>
            </a:r>
            <a:r>
              <a:rPr lang="en-US" sz="4400" b="1" baseline="30000" dirty="0">
                <a:solidFill>
                  <a:srgbClr val="FF0000"/>
                </a:solidFill>
              </a:rPr>
              <a:t>- </a:t>
            </a:r>
            <a:r>
              <a:rPr lang="en-US" sz="4400" b="1" dirty="0">
                <a:solidFill>
                  <a:srgbClr val="FF0000"/>
                </a:solidFill>
              </a:rPr>
              <a:t>Collider:</a:t>
            </a:r>
          </a:p>
          <a:p>
            <a:r>
              <a:rPr lang="en-US" sz="4400" b="1" dirty="0">
                <a:solidFill>
                  <a:srgbClr val="FF0000"/>
                </a:solidFill>
              </a:rPr>
              <a:t>“Buy one, get one free” </a:t>
            </a:r>
          </a:p>
          <a:p>
            <a:r>
              <a:rPr lang="en-US" sz="4400" b="1" dirty="0">
                <a:solidFill>
                  <a:srgbClr val="FF0000"/>
                </a:solidFill>
              </a:rPr>
              <a:t>Annihilation +VBF</a:t>
            </a:r>
          </a:p>
        </p:txBody>
      </p:sp>
    </p:spTree>
    <p:extLst>
      <p:ext uri="{BB962C8B-B14F-4D97-AF65-F5344CB8AC3E}">
        <p14:creationId xmlns:p14="http://schemas.microsoft.com/office/powerpoint/2010/main" val="2738860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7A7BD-DEFB-8E4E-8408-10BC51AA0E9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50072" y="140821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0432FF"/>
                </a:solidFill>
              </a:rPr>
              <a:t>“Leptonic showering”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D5F16D-C61C-0C4A-8A01-84CC8574A2ED}"/>
              </a:ext>
            </a:extLst>
          </p:cNvPr>
          <p:cNvSpPr txBox="1"/>
          <p:nvPr/>
        </p:nvSpPr>
        <p:spPr>
          <a:xfrm>
            <a:off x="309712" y="7046756"/>
            <a:ext cx="1258793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W/Z</a:t>
            </a:r>
            <a:r>
              <a:rPr lang="en-US" dirty="0"/>
              <a:t> showers, all </a:t>
            </a:r>
            <a:r>
              <a:rPr lang="en-US" dirty="0">
                <a:solidFill>
                  <a:srgbClr val="FF0000"/>
                </a:solidFill>
              </a:rPr>
              <a:t>leptons/neutrino</a:t>
            </a:r>
            <a:r>
              <a:rPr lang="en-US" dirty="0"/>
              <a:t> components exist!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EW “jets”:  </a:t>
            </a:r>
            <a:r>
              <a:rPr lang="en-US" i="1" dirty="0"/>
              <a:t>e.g.</a:t>
            </a:r>
            <a:r>
              <a:rPr lang="en-US" dirty="0"/>
              <a:t>, a HE </a:t>
            </a:r>
            <a:r>
              <a:rPr lang="en-US" dirty="0">
                <a:solidFill>
                  <a:srgbClr val="FF0000"/>
                </a:solidFill>
              </a:rPr>
              <a:t>𝝂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 an observable jet!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9696CB05-B3FC-2A42-2704-58DFF7CD2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026" y="1852464"/>
            <a:ext cx="8269854" cy="51826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C78B95-FA47-B28B-C822-42F14E351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627" y="1169036"/>
            <a:ext cx="8304346" cy="6124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2ACEFD-33B5-9C91-9CCC-983F3D295F60}"/>
              </a:ext>
            </a:extLst>
          </p:cNvPr>
          <p:cNvSpPr txBox="1"/>
          <p:nvPr/>
        </p:nvSpPr>
        <p:spPr>
          <a:xfrm>
            <a:off x="6198759" y="8366283"/>
            <a:ext cx="6568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</a:rPr>
              <a:t>J.M. Chen, TH &amp; B. Tweedie, arXiv:1611.00788; </a:t>
            </a:r>
          </a:p>
          <a:p>
            <a:r>
              <a:rPr lang="en-US" sz="2400" dirty="0">
                <a:solidFill>
                  <a:srgbClr val="800000"/>
                </a:solidFill>
              </a:rPr>
              <a:t>TH, Ma, </a:t>
            </a:r>
            <a:r>
              <a:rPr lang="en-US" sz="2400" dirty="0" err="1">
                <a:solidFill>
                  <a:srgbClr val="800000"/>
                </a:solidFill>
              </a:rPr>
              <a:t>Xie</a:t>
            </a:r>
            <a:r>
              <a:rPr lang="en-US" sz="2400" dirty="0">
                <a:solidFill>
                  <a:srgbClr val="800000"/>
                </a:solidFill>
              </a:rPr>
              <a:t>, arXiv:2203.11129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515835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6254" y="52264"/>
            <a:ext cx="6662490" cy="936104"/>
          </a:xfrm>
        </p:spPr>
        <p:txBody>
          <a:bodyPr/>
          <a:lstStyle/>
          <a:p>
            <a:r>
              <a:rPr lang="en-US" sz="7200" dirty="0">
                <a:solidFill>
                  <a:srgbClr val="0000FF"/>
                </a:solidFill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45178-01EC-924F-8DF3-EAB9D4C8F68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85776" y="1168966"/>
            <a:ext cx="114492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/>
              <a:t>EW splitting/showering will become an increasingly important part at higher energies.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4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400" dirty="0"/>
              <a:t>It still has technical &amp; conceptual challenges at higher energies.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400" dirty="0"/>
          </a:p>
          <a:p>
            <a:pPr marL="571500" indent="-571500" algn="l">
              <a:buFont typeface="Arial"/>
              <a:buChar char="•"/>
            </a:pPr>
            <a:r>
              <a:rPr lang="en-US" sz="4400" dirty="0"/>
              <a:t>Be prepared:</a:t>
            </a:r>
          </a:p>
          <a:p>
            <a:pPr algn="l"/>
            <a:r>
              <a:rPr lang="en-US" sz="4400" dirty="0"/>
              <a:t>    Very high-energy </a:t>
            </a:r>
            <a:r>
              <a:rPr lang="en-US" sz="4400" dirty="0">
                <a:solidFill>
                  <a:srgbClr val="FF0000"/>
                </a:solidFill>
              </a:rPr>
              <a:t>W, Z, h, t </a:t>
            </a:r>
            <a:r>
              <a:rPr lang="en-US" sz="4400" dirty="0"/>
              <a:t>may serve as  </a:t>
            </a:r>
          </a:p>
          <a:p>
            <a:pPr algn="l"/>
            <a:r>
              <a:rPr lang="en-US" sz="4400" dirty="0"/>
              <a:t>    tools for the next discovery !</a:t>
            </a:r>
          </a:p>
        </p:txBody>
      </p:sp>
    </p:spTree>
    <p:extLst>
      <p:ext uri="{BB962C8B-B14F-4D97-AF65-F5344CB8AC3E}">
        <p14:creationId xmlns:p14="http://schemas.microsoft.com/office/powerpoint/2010/main" val="3939885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3BBE5-B9B6-B04D-84BB-60FC2B50F4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45178-01EC-924F-8DF3-EAB9D4C8F68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9054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1pPr>
            <a:lvl2pPr marL="742950" indent="-28575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2pPr>
            <a:lvl3pPr marL="11430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3pPr>
            <a:lvl4pPr marL="16002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4pPr>
            <a:lvl5pPr marL="2057400" indent="-228600" eaLnBrk="0" hangingPunct="0"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00"/>
                </a:solidFill>
                <a:latin typeface="Cochin" charset="0"/>
                <a:ea typeface="ヒラギノ明朝 ProN W3" charset="0"/>
                <a:cs typeface="ヒラギノ明朝 ProN W3" charset="0"/>
                <a:sym typeface="Cochin" charset="0"/>
              </a:defRPr>
            </a:lvl9pPr>
          </a:lstStyle>
          <a:p>
            <a:pPr eaLnBrk="1" hangingPunct="1"/>
            <a:fld id="{F14C6F50-8755-264E-97E1-D8036368FA58}" type="slidenum">
              <a:rPr lang="en-US" altLang="ja-JP" sz="1600">
                <a:solidFill>
                  <a:schemeClr val="tx1"/>
                </a:solidFill>
                <a:cs typeface="Cochin" charset="0"/>
              </a:rPr>
              <a:pPr eaLnBrk="1" hangingPunct="1"/>
              <a:t>29</a:t>
            </a:fld>
            <a:endParaRPr lang="en-US" altLang="ja-JP" sz="1600">
              <a:solidFill>
                <a:schemeClr val="tx1"/>
              </a:solidFill>
              <a:cs typeface="Cochin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A974FE-5251-F04D-B93B-9ED762574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408" y="5265466"/>
            <a:ext cx="6275320" cy="16995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80148A-7D5B-5648-9E11-8A6CF4CD25A4}"/>
              </a:ext>
            </a:extLst>
          </p:cNvPr>
          <p:cNvSpPr txBox="1"/>
          <p:nvPr/>
        </p:nvSpPr>
        <p:spPr>
          <a:xfrm>
            <a:off x="9022680" y="5164832"/>
            <a:ext cx="199766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 ab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/</a:t>
            </a:r>
            <a:r>
              <a:rPr lang="en-US" dirty="0" err="1">
                <a:solidFill>
                  <a:srgbClr val="FF0000"/>
                </a:solidFill>
              </a:rPr>
              <a:t>yr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6C4560-9489-8745-92B1-7602D735D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472" y="5573165"/>
            <a:ext cx="2520280" cy="11038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14950E-8E9A-5E45-B24B-92ABE3B6F1CF}"/>
              </a:ext>
            </a:extLst>
          </p:cNvPr>
          <p:cNvSpPr txBox="1"/>
          <p:nvPr/>
        </p:nvSpPr>
        <p:spPr>
          <a:xfrm>
            <a:off x="2249978" y="4467399"/>
            <a:ext cx="88096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Lumi</a:t>
            </a:r>
            <a:r>
              <a:rPr lang="en-US" sz="4400" dirty="0"/>
              <a:t>-scaling scheme: </a:t>
            </a:r>
            <a:r>
              <a:rPr lang="en-US" sz="4400" dirty="0">
                <a:solidFill>
                  <a:srgbClr val="FF0000"/>
                </a:solidFill>
              </a:rPr>
              <a:t>𝛔 </a:t>
            </a:r>
            <a:r>
              <a:rPr lang="en-US" sz="4400" i="1" dirty="0">
                <a:solidFill>
                  <a:srgbClr val="FF0000"/>
                </a:solidFill>
              </a:rPr>
              <a:t>L</a:t>
            </a:r>
            <a:r>
              <a:rPr lang="en-US" sz="4400" dirty="0">
                <a:solidFill>
                  <a:srgbClr val="FF0000"/>
                </a:solidFill>
              </a:rPr>
              <a:t> ~ const.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A40B55-8101-2B45-A214-407637D43E76}"/>
              </a:ext>
            </a:extLst>
          </p:cNvPr>
          <p:cNvSpPr txBox="1"/>
          <p:nvPr/>
        </p:nvSpPr>
        <p:spPr>
          <a:xfrm>
            <a:off x="1101800" y="7563743"/>
            <a:ext cx="106571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Current choices: 3, 10, 14(?) </a:t>
            </a:r>
            <a:r>
              <a:rPr lang="en-US" sz="4400" dirty="0" err="1"/>
              <a:t>TeV</a:t>
            </a:r>
            <a:r>
              <a:rPr lang="en-US" sz="4400" dirty="0"/>
              <a:t> @ FNAL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83D60C-4CF8-7045-A790-CD6C62BC73EF}"/>
              </a:ext>
            </a:extLst>
          </p:cNvPr>
          <p:cNvSpPr txBox="1"/>
          <p:nvPr/>
        </p:nvSpPr>
        <p:spPr>
          <a:xfrm>
            <a:off x="337057" y="8674060"/>
            <a:ext cx="11925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European Strategy, arXiv:1910.11775; arXiv:1901.06150; arXiv:2007.15684.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5B6BB8-FE76-294F-B48F-23E9B23FFBA2}"/>
              </a:ext>
            </a:extLst>
          </p:cNvPr>
          <p:cNvSpPr txBox="1"/>
          <p:nvPr/>
        </p:nvSpPr>
        <p:spPr>
          <a:xfrm>
            <a:off x="2988518" y="733435"/>
            <a:ext cx="7287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0432FF"/>
                </a:solidFill>
              </a:rPr>
              <a:t>Collider benchmark points: </a:t>
            </a:r>
            <a:endParaRPr lang="en-US" sz="4400" dirty="0">
              <a:solidFill>
                <a:srgbClr val="0432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695855-2CD2-8545-BEEB-4F1340C94853}"/>
              </a:ext>
            </a:extLst>
          </p:cNvPr>
          <p:cNvSpPr txBox="1"/>
          <p:nvPr/>
        </p:nvSpPr>
        <p:spPr>
          <a:xfrm>
            <a:off x="309712" y="4012704"/>
            <a:ext cx="48406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Multi-</a:t>
            </a:r>
            <a:r>
              <a:rPr lang="en-US" dirty="0" err="1">
                <a:solidFill>
                  <a:srgbClr val="0432FF"/>
                </a:solidFill>
              </a:rPr>
              <a:t>TeV</a:t>
            </a:r>
            <a:r>
              <a:rPr lang="en-US" dirty="0">
                <a:solidFill>
                  <a:srgbClr val="0432FF"/>
                </a:solidFill>
              </a:rPr>
              <a:t> colliders: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8DCC3B-8440-9340-83EA-DE58B52374FB}"/>
              </a:ext>
            </a:extLst>
          </p:cNvPr>
          <p:cNvSpPr txBox="1"/>
          <p:nvPr/>
        </p:nvSpPr>
        <p:spPr>
          <a:xfrm>
            <a:off x="237704" y="1492424"/>
            <a:ext cx="45560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The Higgs factory: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2AAD39-84A4-4546-B8FF-2BC11C1DB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752" y="1636440"/>
            <a:ext cx="7884344" cy="251756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E067B39-6C17-7A41-897F-EB49627B02F4}"/>
              </a:ext>
            </a:extLst>
          </p:cNvPr>
          <p:cNvSpPr txBox="1"/>
          <p:nvPr/>
        </p:nvSpPr>
        <p:spPr>
          <a:xfrm>
            <a:off x="885776" y="2935486"/>
            <a:ext cx="39741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solidFill>
                  <a:srgbClr val="FF0000"/>
                </a:solidFill>
              </a:rPr>
              <a:t>E</a:t>
            </a:r>
            <a:r>
              <a:rPr lang="en-US" sz="3200" baseline="-25000" dirty="0" err="1">
                <a:solidFill>
                  <a:srgbClr val="FF0000"/>
                </a:solidFill>
              </a:rPr>
              <a:t>cm</a:t>
            </a:r>
            <a:r>
              <a:rPr lang="en-US" sz="3200" dirty="0">
                <a:solidFill>
                  <a:srgbClr val="FF0000"/>
                </a:solidFill>
              </a:rPr>
              <a:t> =</a:t>
            </a:r>
            <a:r>
              <a:rPr lang="en-US" sz="3200" dirty="0" err="1">
                <a:solidFill>
                  <a:srgbClr val="FF0000"/>
                </a:solidFill>
              </a:rPr>
              <a:t>m</a:t>
            </a:r>
            <a:r>
              <a:rPr lang="en-US" sz="3200" baseline="-25000" dirty="0" err="1">
                <a:solidFill>
                  <a:srgbClr val="FF0000"/>
                </a:solidFill>
              </a:rPr>
              <a:t>H</a:t>
            </a:r>
            <a:r>
              <a:rPr lang="en-US" sz="3200" baseline="-25000" dirty="0">
                <a:solidFill>
                  <a:srgbClr val="FF0000"/>
                </a:solidFill>
              </a:rPr>
              <a:t> ; </a:t>
            </a:r>
            <a:r>
              <a:rPr lang="en-US" sz="3200" i="1" dirty="0">
                <a:solidFill>
                  <a:srgbClr val="FF0000"/>
                </a:solidFill>
              </a:rPr>
              <a:t>L</a:t>
            </a:r>
            <a:r>
              <a:rPr lang="en-US" sz="3200" dirty="0">
                <a:solidFill>
                  <a:srgbClr val="FF0000"/>
                </a:solidFill>
              </a:rPr>
              <a:t> ~ 1 fb</a:t>
            </a:r>
            <a:r>
              <a:rPr lang="en-US" sz="3200" baseline="30000" dirty="0">
                <a:solidFill>
                  <a:srgbClr val="FF0000"/>
                </a:solidFill>
              </a:rPr>
              <a:t>-1</a:t>
            </a:r>
            <a:r>
              <a:rPr lang="en-US" sz="3200" dirty="0">
                <a:solidFill>
                  <a:srgbClr val="FF0000"/>
                </a:solidFill>
              </a:rPr>
              <a:t>/</a:t>
            </a:r>
            <a:r>
              <a:rPr lang="en-US" sz="3200" dirty="0" err="1">
                <a:solidFill>
                  <a:srgbClr val="FF0000"/>
                </a:solidFill>
              </a:rPr>
              <a:t>yr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endParaRPr lang="en-US" sz="3200" baseline="-25000" dirty="0">
              <a:solidFill>
                <a:srgbClr val="FF0000"/>
              </a:solidFill>
            </a:endParaRPr>
          </a:p>
          <a:p>
            <a:pPr algn="l"/>
            <a:r>
              <a:rPr lang="en-US" sz="3200" dirty="0">
                <a:solidFill>
                  <a:srgbClr val="FF0000"/>
                </a:solidFill>
              </a:rPr>
              <a:t>𝜟</a:t>
            </a:r>
            <a:r>
              <a:rPr lang="en-US" sz="3200" dirty="0" err="1">
                <a:solidFill>
                  <a:srgbClr val="FF0000"/>
                </a:solidFill>
              </a:rPr>
              <a:t>E</a:t>
            </a:r>
            <a:r>
              <a:rPr lang="en-US" sz="3200" baseline="-25000" dirty="0" err="1">
                <a:solidFill>
                  <a:srgbClr val="FF0000"/>
                </a:solidFill>
              </a:rPr>
              <a:t>cm</a:t>
            </a:r>
            <a:r>
              <a:rPr lang="en-US" sz="3200" dirty="0">
                <a:solidFill>
                  <a:srgbClr val="FF0000"/>
                </a:solidFill>
              </a:rPr>
              <a:t> ~ 5 MeV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B8B66462-B61E-1F41-A483-69A8E73B55E8}"/>
              </a:ext>
            </a:extLst>
          </p:cNvPr>
          <p:cNvSpPr txBox="1">
            <a:spLocks noChangeArrowheads="1"/>
          </p:cNvSpPr>
          <p:nvPr/>
        </p:nvSpPr>
        <p:spPr>
          <a:xfrm>
            <a:off x="93688" y="52264"/>
            <a:ext cx="12551072" cy="8640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eaLnBrk="1" hangingPunct="1">
              <a:defRPr/>
            </a:pPr>
            <a:r>
              <a:rPr lang="en-US" sz="6000" kern="0" dirty="0">
                <a:solidFill>
                  <a:srgbClr val="FF0000"/>
                </a:solidFill>
                <a:sym typeface="Copperplate" pitchFamily="-108" charset="0"/>
              </a:rPr>
              <a:t>High-Energy Muon Collider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8F6CDC-2ECE-8EF2-15E0-B4A062B5F1A9}"/>
              </a:ext>
            </a:extLst>
          </p:cNvPr>
          <p:cNvSpPr txBox="1"/>
          <p:nvPr/>
        </p:nvSpPr>
        <p:spPr>
          <a:xfrm>
            <a:off x="813768" y="2140496"/>
            <a:ext cx="3896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Barger, Berger, </a:t>
            </a:r>
            <a:r>
              <a:rPr lang="en-US" sz="2400" dirty="0" err="1">
                <a:solidFill>
                  <a:srgbClr val="C00000"/>
                </a:solidFill>
              </a:rPr>
              <a:t>Gunion</a:t>
            </a:r>
            <a:r>
              <a:rPr lang="en-US" sz="2400" dirty="0">
                <a:solidFill>
                  <a:srgbClr val="C00000"/>
                </a:solidFill>
              </a:rPr>
              <a:t>, Han</a:t>
            </a:r>
          </a:p>
          <a:p>
            <a:r>
              <a:rPr lang="en-US" sz="2400" dirty="0">
                <a:solidFill>
                  <a:srgbClr val="C00000"/>
                </a:solidFill>
              </a:rPr>
              <a:t> PRL 75, 1995; PR 1997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21013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4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7704" y="196280"/>
            <a:ext cx="12551072" cy="8640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+mj-lt"/>
                <a:ea typeface="+mj-ea"/>
                <a:cs typeface="+mj-cs"/>
                <a:sym typeface="Copperplate" pitchFamily="-107" charset="0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7" charset="0"/>
              </a:defRPr>
            </a:lvl5pPr>
            <a:lvl6pPr marL="4572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6pPr>
            <a:lvl7pPr marL="9144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7pPr>
            <a:lvl8pPr marL="13716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8pPr>
            <a:lvl9pPr marL="1828800" algn="ct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7800">
                <a:solidFill>
                  <a:srgbClr val="6B7786"/>
                </a:solidFill>
                <a:latin typeface="Copperplate" pitchFamily="-108" charset="0"/>
                <a:ea typeface="ヒラギノ明朝 ProN W3" pitchFamily="-108" charset="-128"/>
                <a:cs typeface="ヒラギノ明朝 ProN W3" pitchFamily="-108" charset="-128"/>
                <a:sym typeface="Copperplate" pitchFamily="-108" charset="0"/>
              </a:defRPr>
            </a:lvl9pPr>
          </a:lstStyle>
          <a:p>
            <a:pPr eaLnBrk="1" hangingPunct="1">
              <a:defRPr/>
            </a:pPr>
            <a:r>
              <a:rPr lang="en-US" sz="5400" b="1" kern="0" dirty="0">
                <a:solidFill>
                  <a:srgbClr val="FF0000"/>
                </a:solidFill>
                <a:sym typeface="Copperplate" pitchFamily="-108" charset="0"/>
              </a:rPr>
              <a:t>EW Physics at Higher Energies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9548" y="805443"/>
            <a:ext cx="5557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Some numerology: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024" y="1965633"/>
            <a:ext cx="9145016" cy="11109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67632" y="7253064"/>
            <a:ext cx="8871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  <a:sym typeface="Wingdings"/>
              </a:rPr>
              <a:t>           as power corrections: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  <a:sym typeface="Wingdings"/>
              </a:rPr>
              <a:t>Like QCD: higher-twist terms</a:t>
            </a:r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𝛬</a:t>
            </a:r>
            <a:r>
              <a:rPr lang="en-US" sz="3600" baseline="30000" dirty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3600" baseline="-25000" dirty="0">
                <a:solidFill>
                  <a:srgbClr val="FF0000"/>
                </a:solidFill>
                <a:sym typeface="Wingdings" pitchFamily="2" charset="2"/>
              </a:rPr>
              <a:t>QCD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/Q</a:t>
            </a:r>
            <a:r>
              <a:rPr lang="en-US" sz="3600" baseline="30000" dirty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3600" dirty="0">
                <a:solidFill>
                  <a:srgbClr val="FF0000"/>
                </a:solidFill>
                <a:sym typeface="Wingdings" pitchFamily="2" charset="2"/>
              </a:rPr>
              <a:t>. </a:t>
            </a:r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1"/>
                </a:solidFill>
                <a:sym typeface="Wingdings" pitchFamily="2" charset="2"/>
              </a:rPr>
              <a:t>Unlike QCD: perturbatively defined!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AA1224-702B-764C-9116-210C30EAB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673" y="1996480"/>
            <a:ext cx="1750397" cy="10520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28128B-A9E1-1C46-B516-4A3F6C773771}"/>
              </a:ext>
            </a:extLst>
          </p:cNvPr>
          <p:cNvSpPr txBox="1"/>
          <p:nvPr/>
        </p:nvSpPr>
        <p:spPr>
          <a:xfrm>
            <a:off x="5062240" y="3436640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/>
                </a:solidFill>
                <a:sym typeface="Wingdings"/>
              </a:rPr>
              <a:t> sensitive to HE/UV physics.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727FC71-4FCB-CE41-BFF8-87B178E7E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9195" y="3298755"/>
            <a:ext cx="2684973" cy="10739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466198-C0F1-B047-822D-C4DA9D513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9992" y="7541096"/>
            <a:ext cx="895377" cy="5036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01ABF3-2AFE-2144-99F9-D354CB7B7D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8104" y="6100936"/>
            <a:ext cx="5445512" cy="48285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C13B8CF-B176-EA40-8FA3-0D10FAD9061E}"/>
              </a:ext>
            </a:extLst>
          </p:cNvPr>
          <p:cNvSpPr/>
          <p:nvPr/>
        </p:nvSpPr>
        <p:spPr>
          <a:xfrm>
            <a:off x="733376" y="6532984"/>
            <a:ext cx="11457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4800" dirty="0">
                <a:solidFill>
                  <a:schemeClr val="tx1"/>
                </a:solidFill>
              </a:rPr>
              <a:t>massless theory; EW symmetry restored!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E2B450-3EB5-1044-8365-A66C313AF9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2162" y="4671313"/>
            <a:ext cx="7226542" cy="9255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333C8B-30F8-1042-A8A4-2D6A80BAB97C}"/>
              </a:ext>
            </a:extLst>
          </p:cNvPr>
          <p:cNvSpPr txBox="1"/>
          <p:nvPr/>
        </p:nvSpPr>
        <p:spPr>
          <a:xfrm>
            <a:off x="813768" y="4732784"/>
            <a:ext cx="9284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(2).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3F60CF-6594-F443-20A0-B66B163FFDC3}"/>
              </a:ext>
            </a:extLst>
          </p:cNvPr>
          <p:cNvSpPr txBox="1"/>
          <p:nvPr/>
        </p:nvSpPr>
        <p:spPr>
          <a:xfrm>
            <a:off x="1510605" y="5956920"/>
            <a:ext cx="211147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 </a:t>
            </a:r>
            <a:r>
              <a:rPr lang="en-US" dirty="0">
                <a:solidFill>
                  <a:srgbClr val="FF0000"/>
                </a:solidFill>
              </a:rPr>
              <a:t>E&gt;&gt;v ,</a:t>
            </a:r>
          </a:p>
        </p:txBody>
      </p:sp>
    </p:spTree>
    <p:extLst>
      <p:ext uri="{BB962C8B-B14F-4D97-AF65-F5344CB8AC3E}">
        <p14:creationId xmlns:p14="http://schemas.microsoft.com/office/powerpoint/2010/main" val="24049519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2" grpId="0"/>
      <p:bldP spid="17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F01CE5-A34D-1C41-9E1C-87181B2FECBD}"/>
              </a:ext>
            </a:extLst>
          </p:cNvPr>
          <p:cNvSpPr txBox="1"/>
          <p:nvPr/>
        </p:nvSpPr>
        <p:spPr>
          <a:xfrm>
            <a:off x="3478064" y="1132384"/>
            <a:ext cx="9284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(3).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63EA65-45F4-5D4F-9F37-4F6B195DAA9E}"/>
              </a:ext>
            </a:extLst>
          </p:cNvPr>
          <p:cNvSpPr txBox="1"/>
          <p:nvPr/>
        </p:nvSpPr>
        <p:spPr>
          <a:xfrm>
            <a:off x="2706980" y="4991780"/>
            <a:ext cx="24272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At scale Q: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5451BE-B855-FE4B-B882-817A65CF88CA}"/>
              </a:ext>
            </a:extLst>
          </p:cNvPr>
          <p:cNvSpPr txBox="1"/>
          <p:nvPr/>
        </p:nvSpPr>
        <p:spPr>
          <a:xfrm>
            <a:off x="1029792" y="2022029"/>
            <a:ext cx="113052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top quark at the a 10-TeV </a:t>
            </a:r>
            <a:r>
              <a:rPr lang="en-US" dirty="0" err="1"/>
              <a:t>pCM</a:t>
            </a:r>
            <a:r>
              <a:rPr lang="en-US" dirty="0"/>
              <a:t> Collider would be </a:t>
            </a:r>
          </a:p>
          <a:p>
            <a:r>
              <a:rPr lang="en-US" dirty="0"/>
              <a:t>as “massless” as b-quark was at the </a:t>
            </a:r>
            <a:r>
              <a:rPr lang="en-US" dirty="0" err="1"/>
              <a:t>Tevatron</a:t>
            </a:r>
            <a:r>
              <a:rPr lang="en-US" dirty="0"/>
              <a:t>.</a:t>
            </a:r>
          </a:p>
          <a:p>
            <a:r>
              <a:rPr lang="en-US" dirty="0">
                <a:sym typeface="Wingdings" pitchFamily="2" charset="2"/>
              </a:rPr>
              <a:t> Top quark PDF? 6 active flavors?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83C2D1-84B5-C743-9FD6-4C988488BF9A}"/>
              </a:ext>
            </a:extLst>
          </p:cNvPr>
          <p:cNvSpPr/>
          <p:nvPr/>
        </p:nvSpPr>
        <p:spPr>
          <a:xfrm>
            <a:off x="2172049" y="4065548"/>
            <a:ext cx="10162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 sz="1800">
                <a:uFillTx/>
              </a:defRPr>
            </a:pP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Daswon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, Ismail, I. Low (2014); TH, Sayre, </a:t>
            </a: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Westhoff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 (2015).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E1379E-C159-EE4F-B606-4EEC48602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260" y="7690115"/>
            <a:ext cx="7158993" cy="117574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7627CF-5CD1-5E48-A254-0CFC230AE7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8596" y="4973902"/>
            <a:ext cx="4500188" cy="24231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5BB684-B883-4A48-9656-B47327F33370}"/>
              </a:ext>
            </a:extLst>
          </p:cNvPr>
          <p:cNvSpPr txBox="1"/>
          <p:nvPr/>
        </p:nvSpPr>
        <p:spPr>
          <a:xfrm>
            <a:off x="3550072" y="137046"/>
            <a:ext cx="5557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Some numerology: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1B743D-6BF2-5DB6-5172-3DF984FDB4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2200" y="1214985"/>
            <a:ext cx="4418129" cy="67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74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F01CE5-A34D-1C41-9E1C-87181B2FECBD}"/>
              </a:ext>
            </a:extLst>
          </p:cNvPr>
          <p:cNvSpPr txBox="1"/>
          <p:nvPr/>
        </p:nvSpPr>
        <p:spPr>
          <a:xfrm>
            <a:off x="3953205" y="1072570"/>
            <a:ext cx="44214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(4). </a:t>
            </a:r>
            <a:r>
              <a:rPr lang="en-US" sz="4000" dirty="0">
                <a:solidFill>
                  <a:schemeClr val="tx1"/>
                </a:solidFill>
              </a:rPr>
              <a:t>EW logarithms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63EA65-45F4-5D4F-9F37-4F6B195DAA9E}"/>
              </a:ext>
            </a:extLst>
          </p:cNvPr>
          <p:cNvSpPr txBox="1"/>
          <p:nvPr/>
        </p:nvSpPr>
        <p:spPr>
          <a:xfrm>
            <a:off x="640936" y="1924472"/>
            <a:ext cx="254909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At scale Q 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0638DF-3183-874F-8E6A-0215C60EE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19" y="8183798"/>
            <a:ext cx="10814458" cy="101348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0C51E1-8F29-DB4C-9DAD-393F9ACE9BB5}"/>
              </a:ext>
            </a:extLst>
          </p:cNvPr>
          <p:cNvSpPr txBox="1"/>
          <p:nvPr/>
        </p:nvSpPr>
        <p:spPr>
          <a:xfrm>
            <a:off x="525736" y="6965032"/>
            <a:ext cx="577389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SU(2) versus SU(3):</a:t>
            </a:r>
          </a:p>
          <a:p>
            <a:r>
              <a:rPr lang="en-US" dirty="0"/>
              <a:t>Gauge boson splitting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71B83F-99A0-304B-994A-D6792EDB3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6056" y="1825370"/>
            <a:ext cx="4137586" cy="19713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68EE7F-6BE9-0248-9C83-33AB1B6F93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3791" y="4055182"/>
            <a:ext cx="5132259" cy="113477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EA765BB-CF6F-3745-8F85-030F041898D2}"/>
              </a:ext>
            </a:extLst>
          </p:cNvPr>
          <p:cNvSpPr/>
          <p:nvPr/>
        </p:nvSpPr>
        <p:spPr>
          <a:xfrm>
            <a:off x="7818235" y="1765935"/>
            <a:ext cx="509287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 sz="1800">
                <a:uFillTx/>
              </a:defRPr>
            </a:pP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J. Chiu, A. Manohar et al., 2005; Manohar, Bauer et al. (SCET);</a:t>
            </a:r>
          </a:p>
          <a:p>
            <a:pPr lvl="0" algn="l">
              <a:defRPr sz="1800">
                <a:uFillTx/>
              </a:defRPr>
            </a:pP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M. Chiesa et al., PRL (2013); </a:t>
            </a:r>
          </a:p>
          <a:p>
            <a:pPr lvl="0" algn="l">
              <a:defRPr sz="1800">
                <a:uFillTx/>
              </a:defRPr>
            </a:pP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T. Becher et al., 1305.4202;</a:t>
            </a:r>
          </a:p>
          <a:p>
            <a:pPr lvl="0" algn="l">
              <a:defRPr sz="1800">
                <a:uFillTx/>
              </a:defRPr>
            </a:pP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Bauer, </a:t>
            </a: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Ferland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, 1601.07190;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DF39E4-1A99-004C-8A9C-B5FEAD321E6C}"/>
              </a:ext>
            </a:extLst>
          </p:cNvPr>
          <p:cNvSpPr txBox="1"/>
          <p:nvPr/>
        </p:nvSpPr>
        <p:spPr>
          <a:xfrm>
            <a:off x="597744" y="5427495"/>
            <a:ext cx="68407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Virtual </a:t>
            </a:r>
            <a:r>
              <a:rPr lang="en-US" dirty="0" err="1"/>
              <a:t>Sudakov</a:t>
            </a:r>
            <a:r>
              <a:rPr lang="en-US" dirty="0"/>
              <a:t> suppression;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Real emission enhancement.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257D530-6685-2740-BB94-82190412DE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1217" y="4113602"/>
            <a:ext cx="5427887" cy="379054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B9928B6-AF48-CD40-838B-CF5433358868}"/>
              </a:ext>
            </a:extLst>
          </p:cNvPr>
          <p:cNvSpPr txBox="1"/>
          <p:nvPr/>
        </p:nvSpPr>
        <p:spPr>
          <a:xfrm>
            <a:off x="9028598" y="6396991"/>
            <a:ext cx="3024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800000"/>
                </a:solidFill>
                <a:uFill>
                  <a:solidFill/>
                </a:uFill>
              </a:rPr>
              <a:t>(Bryan Webber)</a:t>
            </a:r>
            <a:endParaRPr lang="en-US" sz="3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54BCFB-2A4F-014E-A3A0-9219D6BF9D46}"/>
              </a:ext>
            </a:extLst>
          </p:cNvPr>
          <p:cNvSpPr txBox="1"/>
          <p:nvPr/>
        </p:nvSpPr>
        <p:spPr>
          <a:xfrm>
            <a:off x="3550072" y="137046"/>
            <a:ext cx="55579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Some numerology:</a:t>
            </a:r>
          </a:p>
        </p:txBody>
      </p:sp>
    </p:spTree>
    <p:extLst>
      <p:ext uri="{BB962C8B-B14F-4D97-AF65-F5344CB8AC3E}">
        <p14:creationId xmlns:p14="http://schemas.microsoft.com/office/powerpoint/2010/main" val="19354959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3BBE5-B9B6-B04D-84BB-60FC2B50F4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45178-01EC-924F-8DF3-EAB9D4C8F6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89FC3DCC-CCE9-C787-46CE-23C76114E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95" y="340296"/>
            <a:ext cx="12302184" cy="3464346"/>
          </a:xfrm>
          <a:prstGeom prst="rect">
            <a:avLst/>
          </a:prstGeom>
        </p:spPr>
      </p:pic>
      <p:pic>
        <p:nvPicPr>
          <p:cNvPr id="6" name="Picture 5" descr="A close up of a text&#10;&#10;Description automatically generated">
            <a:extLst>
              <a:ext uri="{FF2B5EF4-FFF2-40B4-BE49-F238E27FC236}">
                <a16:creationId xmlns:a16="http://schemas.microsoft.com/office/drawing/2014/main" id="{90A9B01B-4898-3615-2B4C-43EC8F9E2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78" y="3899465"/>
            <a:ext cx="12348810" cy="17424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66E467-DD0F-51F5-6E48-C641E3554E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995" y="5849243"/>
            <a:ext cx="12348810" cy="1187797"/>
          </a:xfrm>
          <a:prstGeom prst="rect">
            <a:avLst/>
          </a:prstGeom>
        </p:spPr>
      </p:pic>
      <p:pic>
        <p:nvPicPr>
          <p:cNvPr id="10" name="Picture 9" descr="A magazine cover with a explosion of particles&#10;&#10;Description automatically generated">
            <a:extLst>
              <a:ext uri="{FF2B5EF4-FFF2-40B4-BE49-F238E27FC236}">
                <a16:creationId xmlns:a16="http://schemas.microsoft.com/office/drawing/2014/main" id="{12B0FACE-CAA1-1B3A-7086-509D9D637F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51998">
            <a:off x="8795782" y="4837751"/>
            <a:ext cx="3302000" cy="4191000"/>
          </a:xfrm>
          <a:prstGeom prst="rect">
            <a:avLst/>
          </a:prstGeom>
        </p:spPr>
      </p:pic>
      <p:sp>
        <p:nvSpPr>
          <p:cNvPr id="11" name="Line 3">
            <a:extLst>
              <a:ext uri="{FF2B5EF4-FFF2-40B4-BE49-F238E27FC236}">
                <a16:creationId xmlns:a16="http://schemas.microsoft.com/office/drawing/2014/main" id="{D02789D5-6019-BFC6-CAE3-A902BA5353A6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2151251" y="4228725"/>
            <a:ext cx="10399821" cy="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sz="5404"/>
          </a:p>
        </p:txBody>
      </p:sp>
    </p:spTree>
    <p:extLst>
      <p:ext uri="{BB962C8B-B14F-4D97-AF65-F5344CB8AC3E}">
        <p14:creationId xmlns:p14="http://schemas.microsoft.com/office/powerpoint/2010/main" val="1290544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168" y="3484063"/>
            <a:ext cx="4975717" cy="7446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4168" y="4300736"/>
            <a:ext cx="5943615" cy="461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9992" y="844352"/>
            <a:ext cx="7776864" cy="27219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4048" y="4804792"/>
            <a:ext cx="7560840" cy="11971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89832" y="5999892"/>
            <a:ext cx="64267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On the dimensional ground: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552" y="6100936"/>
            <a:ext cx="3816424" cy="4814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7E2865-6BB7-F84E-B0E0-01C0B78C90EF}"/>
              </a:ext>
            </a:extLst>
          </p:cNvPr>
          <p:cNvSpPr txBox="1"/>
          <p:nvPr/>
        </p:nvSpPr>
        <p:spPr>
          <a:xfrm>
            <a:off x="1389832" y="6677000"/>
            <a:ext cx="939872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For the factorization formalism to be valid:</a:t>
            </a:r>
          </a:p>
          <a:p>
            <a:pPr algn="l"/>
            <a:r>
              <a:rPr lang="en-US" dirty="0"/>
              <a:t>     infra-red safe &amp; leading behavior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7A4078-0AA5-4546-B40F-09DCE3ACD9E4}"/>
              </a:ext>
            </a:extLst>
          </p:cNvPr>
          <p:cNvSpPr txBox="1"/>
          <p:nvPr/>
        </p:nvSpPr>
        <p:spPr>
          <a:xfrm>
            <a:off x="1965896" y="8028309"/>
            <a:ext cx="100091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err="1">
                <a:solidFill>
                  <a:srgbClr val="800000"/>
                </a:solidFill>
              </a:rPr>
              <a:t>Ciafaloni</a:t>
            </a:r>
            <a:r>
              <a:rPr lang="en-US" sz="2800" dirty="0">
                <a:solidFill>
                  <a:srgbClr val="800000"/>
                </a:solidFill>
              </a:rPr>
              <a:t> et al., hep-</a:t>
            </a:r>
            <a:r>
              <a:rPr lang="en-US" sz="2800" dirty="0" err="1">
                <a:solidFill>
                  <a:srgbClr val="800000"/>
                </a:solidFill>
              </a:rPr>
              <a:t>ph</a:t>
            </a:r>
            <a:r>
              <a:rPr lang="en-US" sz="2800" dirty="0">
                <a:solidFill>
                  <a:srgbClr val="800000"/>
                </a:solidFill>
              </a:rPr>
              <a:t>/0004071, 0007096; J.M. Chen, TH &amp; B. Tweedie, arXiv:1611.00788; C. Bauer, </a:t>
            </a:r>
            <a:r>
              <a:rPr lang="en-US" sz="2800" dirty="0" err="1">
                <a:solidFill>
                  <a:srgbClr val="800000"/>
                </a:solidFill>
              </a:rPr>
              <a:t>Ferland</a:t>
            </a:r>
            <a:r>
              <a:rPr lang="en-US" sz="2800" dirty="0">
                <a:solidFill>
                  <a:srgbClr val="800000"/>
                </a:solidFill>
              </a:rPr>
              <a:t>, B. Webber et al., arXiv:1703.08562; 1808.08831; A. Manohar et al., 1803.06347.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EC83B8-D730-CC46-94DE-ACBDACD60AF9}"/>
              </a:ext>
            </a:extLst>
          </p:cNvPr>
          <p:cNvSpPr txBox="1"/>
          <p:nvPr/>
        </p:nvSpPr>
        <p:spPr>
          <a:xfrm>
            <a:off x="-50328" y="65038"/>
            <a:ext cx="129958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+mj-lt"/>
              </a:rPr>
              <a:t>Splitting: the dominant phenomena</a:t>
            </a:r>
          </a:p>
        </p:txBody>
      </p:sp>
    </p:spTree>
    <p:extLst>
      <p:ext uri="{BB962C8B-B14F-4D97-AF65-F5344CB8AC3E}">
        <p14:creationId xmlns:p14="http://schemas.microsoft.com/office/powerpoint/2010/main" val="8270215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8" name="Rectangle 3"/>
          <p:cNvSpPr>
            <a:spLocks/>
          </p:cNvSpPr>
          <p:nvPr/>
        </p:nvSpPr>
        <p:spPr bwMode="auto">
          <a:xfrm>
            <a:off x="3655875" y="3004592"/>
            <a:ext cx="6518933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e.g.: fermion splitting:</a:t>
            </a:r>
          </a:p>
        </p:txBody>
      </p:sp>
      <p:sp>
        <p:nvSpPr>
          <p:cNvPr id="9" name="Rectangle 3"/>
          <p:cNvSpPr>
            <a:spLocks/>
          </p:cNvSpPr>
          <p:nvPr/>
        </p:nvSpPr>
        <p:spPr bwMode="auto">
          <a:xfrm>
            <a:off x="597744" y="844352"/>
            <a:ext cx="1209734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4800" dirty="0">
                <a:cs typeface="Cochin" charset="0"/>
              </a:rPr>
              <a:t>Start from the unbroken phase – all massless.</a:t>
            </a:r>
            <a:endParaRPr lang="en-US" altLang="ja-JP" sz="4800" dirty="0">
              <a:solidFill>
                <a:srgbClr val="FF0000"/>
              </a:solidFill>
              <a:cs typeface="Cochi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0354" y="7708919"/>
            <a:ext cx="40280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solidFill>
                  <a:srgbClr val="0000FF"/>
                </a:solidFill>
              </a:rPr>
              <a:t>Infrared &amp; collinear singularities </a:t>
            </a:r>
            <a:r>
              <a:rPr lang="en-US" sz="3600" dirty="0">
                <a:solidFill>
                  <a:srgbClr val="FF0000"/>
                </a:solidFill>
              </a:rPr>
              <a:t>(</a:t>
            </a:r>
            <a:r>
              <a:rPr lang="en-US" sz="3600" dirty="0" err="1">
                <a:solidFill>
                  <a:srgbClr val="FF0000"/>
                </a:solidFill>
              </a:rPr>
              <a:t>P</a:t>
            </a:r>
            <a:r>
              <a:rPr lang="en-US" sz="3600" baseline="-25000" dirty="0" err="1">
                <a:solidFill>
                  <a:srgbClr val="FF0000"/>
                </a:solidFill>
              </a:rPr>
              <a:t>gq</a:t>
            </a:r>
            <a:r>
              <a:rPr lang="en-US" sz="3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10874" y="7780927"/>
            <a:ext cx="4748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solidFill>
                  <a:srgbClr val="0000FF"/>
                </a:solidFill>
              </a:rPr>
              <a:t>Collinear singularity,</a:t>
            </a:r>
          </a:p>
          <a:p>
            <a:pPr algn="l"/>
            <a:r>
              <a:rPr lang="en-US" sz="3600" dirty="0">
                <a:solidFill>
                  <a:srgbClr val="0000FF"/>
                </a:solidFill>
              </a:rPr>
              <a:t>Chirality-flip, Yukawa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856" y="3868688"/>
            <a:ext cx="8508757" cy="39604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680" y="2428528"/>
            <a:ext cx="9433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/>
              <a:t>Chiral fermions: </a:t>
            </a:r>
            <a:r>
              <a:rPr lang="en-US" sz="3600" dirty="0">
                <a:solidFill>
                  <a:srgbClr val="FF0000"/>
                </a:solidFill>
              </a:rPr>
              <a:t>f</a:t>
            </a:r>
            <a:r>
              <a:rPr lang="en-US" sz="3600" baseline="-25000" dirty="0">
                <a:solidFill>
                  <a:srgbClr val="FF0000"/>
                </a:solidFill>
              </a:rPr>
              <a:t>s</a:t>
            </a:r>
            <a:r>
              <a:rPr lang="en-US" sz="3600" dirty="0"/>
              <a:t>, gauge bosons: </a:t>
            </a:r>
            <a:r>
              <a:rPr lang="en-US" sz="3600" dirty="0">
                <a:solidFill>
                  <a:srgbClr val="FF0000"/>
                </a:solidFill>
              </a:rPr>
              <a:t>B,W</a:t>
            </a:r>
            <a:r>
              <a:rPr lang="en-US" sz="3600" baseline="30000" dirty="0">
                <a:solidFill>
                  <a:srgbClr val="FF0000"/>
                </a:solidFill>
              </a:rPr>
              <a:t>0</a:t>
            </a:r>
            <a:r>
              <a:rPr lang="en-US" sz="3600" dirty="0">
                <a:solidFill>
                  <a:srgbClr val="FF0000"/>
                </a:solidFill>
              </a:rPr>
              <a:t>,W</a:t>
            </a:r>
            <a:r>
              <a:rPr lang="en-US" sz="3600" baseline="30000" dirty="0">
                <a:solidFill>
                  <a:srgbClr val="FF0000"/>
                </a:solidFill>
              </a:rPr>
              <a:t>±</a:t>
            </a:r>
            <a:r>
              <a:rPr lang="en-US" sz="3600" dirty="0">
                <a:solidFill>
                  <a:srgbClr val="FF0000"/>
                </a:solidFill>
              </a:rPr>
              <a:t>;  </a:t>
            </a:r>
            <a:endParaRPr lang="en-US" sz="3600" dirty="0">
              <a:solidFill>
                <a:schemeClr val="accent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0632" y="2241241"/>
            <a:ext cx="4314058" cy="11266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2000" y="1708448"/>
            <a:ext cx="6337300" cy="711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5A7F5B9-B6C9-374A-866C-F8BFC6AE84F2}"/>
              </a:ext>
            </a:extLst>
          </p:cNvPr>
          <p:cNvSpPr/>
          <p:nvPr/>
        </p:nvSpPr>
        <p:spPr>
          <a:xfrm>
            <a:off x="9958784" y="5722893"/>
            <a:ext cx="2808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defRPr sz="1800">
                <a:uFillTx/>
              </a:defRPr>
            </a:pP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Ciafaloni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 et al., </a:t>
            </a:r>
          </a:p>
          <a:p>
            <a:pPr lvl="0" algn="l">
              <a:defRPr sz="1800">
                <a:uFillTx/>
              </a:defRPr>
            </a:pPr>
            <a:r>
              <a:rPr lang="en-US" sz="2800" dirty="0" err="1">
                <a:solidFill>
                  <a:srgbClr val="800000"/>
                </a:solidFill>
                <a:uFill>
                  <a:solidFill/>
                </a:uFill>
              </a:rPr>
              <a:t>Hep-ph</a:t>
            </a:r>
            <a:r>
              <a:rPr lang="en-US" sz="2800" dirty="0">
                <a:solidFill>
                  <a:srgbClr val="800000"/>
                </a:solidFill>
                <a:uFill>
                  <a:solidFill/>
                </a:uFill>
              </a:rPr>
              <a:t>/0505047.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0AC068-C632-AB45-89A7-55ABCD88FE4F}"/>
              </a:ext>
            </a:extLst>
          </p:cNvPr>
          <p:cNvSpPr txBox="1"/>
          <p:nvPr/>
        </p:nvSpPr>
        <p:spPr>
          <a:xfrm>
            <a:off x="3184664" y="65038"/>
            <a:ext cx="6827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EW Splitting functions</a:t>
            </a:r>
          </a:p>
        </p:txBody>
      </p:sp>
    </p:spTree>
    <p:extLst>
      <p:ext uri="{BB962C8B-B14F-4D97-AF65-F5344CB8AC3E}">
        <p14:creationId xmlns:p14="http://schemas.microsoft.com/office/powerpoint/2010/main" val="8586160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/>
      <p:bldP spid="14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/>
          </p:cNvSpPr>
          <p:nvPr/>
        </p:nvSpPr>
        <p:spPr bwMode="auto">
          <a:xfrm>
            <a:off x="2397944" y="1060376"/>
            <a:ext cx="842493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4800" dirty="0">
                <a:cs typeface="Cochin" charset="0"/>
              </a:rPr>
              <a:t>SM in the unbroken phase</a:t>
            </a:r>
          </a:p>
          <a:p>
            <a:r>
              <a:rPr lang="en-US" altLang="ja-JP" sz="4800" dirty="0">
                <a:solidFill>
                  <a:srgbClr val="FF0000"/>
                </a:solidFill>
                <a:cs typeface="Cochin" charset="0"/>
              </a:rPr>
              <a:t>e.g.: Gauge boson splitting: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1D79AA-360D-764F-AD80-4A1628EDA332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7" name="TextBox 6"/>
          <p:cNvSpPr txBox="1"/>
          <p:nvPr/>
        </p:nvSpPr>
        <p:spPr>
          <a:xfrm>
            <a:off x="1533848" y="6988839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solidFill>
                  <a:srgbClr val="0000FF"/>
                </a:solidFill>
              </a:rPr>
              <a:t>Infrared &amp; collinear </a:t>
            </a:r>
            <a:r>
              <a:rPr lang="en-US" sz="3600" dirty="0">
                <a:solidFill>
                  <a:srgbClr val="FF0000"/>
                </a:solidFill>
              </a:rPr>
              <a:t>(</a:t>
            </a:r>
            <a:r>
              <a:rPr lang="en-US" sz="3600" dirty="0" err="1">
                <a:solidFill>
                  <a:srgbClr val="FF0000"/>
                </a:solidFill>
              </a:rPr>
              <a:t>P</a:t>
            </a:r>
            <a:r>
              <a:rPr lang="en-US" sz="3600" baseline="-25000" dirty="0" err="1">
                <a:solidFill>
                  <a:srgbClr val="FF0000"/>
                </a:solidFill>
              </a:rPr>
              <a:t>gg</a:t>
            </a:r>
            <a:r>
              <a:rPr lang="en-US" sz="3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46216" y="703704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solidFill>
                  <a:srgbClr val="0000FF"/>
                </a:solidFill>
              </a:rPr>
              <a:t>Collinear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(</a:t>
            </a:r>
            <a:r>
              <a:rPr lang="en-US" sz="3600" dirty="0" err="1">
                <a:solidFill>
                  <a:srgbClr val="FF0000"/>
                </a:solidFill>
              </a:rPr>
              <a:t>P</a:t>
            </a:r>
            <a:r>
              <a:rPr lang="en-US" sz="3600" baseline="-25000" dirty="0" err="1">
                <a:solidFill>
                  <a:srgbClr val="FF0000"/>
                </a:solidFill>
              </a:rPr>
              <a:t>qg</a:t>
            </a:r>
            <a:r>
              <a:rPr lang="en-US" sz="36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38704" y="696503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solidFill>
                  <a:srgbClr val="0000FF"/>
                </a:solidFill>
              </a:rPr>
              <a:t>Collinear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(new)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46216" y="7686853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solidFill>
                  <a:srgbClr val="0000FF"/>
                </a:solidFill>
              </a:rPr>
              <a:t>Interference </a:t>
            </a:r>
            <a:r>
              <a:rPr lang="en-US" sz="3600" dirty="0">
                <a:solidFill>
                  <a:srgbClr val="FF0000"/>
                </a:solidFill>
              </a:rPr>
              <a:t>(BW</a:t>
            </a:r>
            <a:r>
              <a:rPr lang="en-US" sz="3600" baseline="30000" dirty="0">
                <a:solidFill>
                  <a:srgbClr val="FF0000"/>
                </a:solidFill>
              </a:rPr>
              <a:t>0</a:t>
            </a:r>
            <a:r>
              <a:rPr lang="en-US" sz="3600" dirty="0">
                <a:solidFill>
                  <a:srgbClr val="FF0000"/>
                </a:solidFill>
              </a:rPr>
              <a:t>) </a:t>
            </a:r>
            <a:r>
              <a:rPr lang="en-US" sz="3600" dirty="0">
                <a:solidFill>
                  <a:srgbClr val="0000FF"/>
                </a:solidFill>
              </a:rPr>
              <a:t>must be included!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26" y="2860576"/>
            <a:ext cx="12564662" cy="41044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DEF0EA3-B12E-EB44-A437-E2D74A97A1DB}"/>
              </a:ext>
            </a:extLst>
          </p:cNvPr>
          <p:cNvSpPr txBox="1"/>
          <p:nvPr/>
        </p:nvSpPr>
        <p:spPr>
          <a:xfrm>
            <a:off x="3184664" y="137046"/>
            <a:ext cx="6827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0432FF"/>
                </a:solidFill>
              </a:rPr>
              <a:t>EW Splitting functions</a:t>
            </a:r>
          </a:p>
        </p:txBody>
      </p:sp>
    </p:spTree>
    <p:extLst>
      <p:ext uri="{BB962C8B-B14F-4D97-AF65-F5344CB8AC3E}">
        <p14:creationId xmlns:p14="http://schemas.microsoft.com/office/powerpoint/2010/main" val="1983703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_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_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_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_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_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_Title &amp; Bullets - Alternate L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L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_Title &amp; Bullets - Alternate R">
  <a:themeElements>
    <a:clrScheme name="">
      <a:dk1>
        <a:srgbClr val="000000"/>
      </a:dk1>
      <a:lt1>
        <a:srgbClr val="6C7685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BABDC2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Alternate R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Alternate 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- Center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&amp; Subtitle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Horizont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">
  <a:themeElements>
    <a:clrScheme name="">
      <a:dk1>
        <a:srgbClr val="333333"/>
      </a:dk1>
      <a:lt1>
        <a:srgbClr val="FFFBF2"/>
      </a:lt1>
      <a:dk2>
        <a:srgbClr val="00040D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6CF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6385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BAEB5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opperplate"/>
        <a:ea typeface="ヒラギノ明朝 ProN W3"/>
        <a:cs typeface="ヒラギノ明朝 ProN W3"/>
      </a:majorFont>
      <a:minorFont>
        <a:latin typeface="Cochi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63859">
            <a:alpha val="34901"/>
          </a:srgbClr>
        </a:solidFill>
        <a:ln w="25400" cap="flat" cmpd="sng" algn="ctr">
          <a:solidFill>
            <a:srgbClr val="6E7A8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ochin" pitchFamily="-108" charset="0"/>
            <a:ea typeface="ヒラギノ明朝 ProN W3" pitchFamily="-108" charset="-128"/>
            <a:cs typeface="ヒラギノ明朝 ProN W3" pitchFamily="-108" charset="-128"/>
            <a:sym typeface="Cochin" pitchFamily="-108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72080</TotalTime>
  <Pages>0</Pages>
  <Words>1451</Words>
  <Characters>0</Characters>
  <Application>Microsoft Macintosh PowerPoint</Application>
  <PresentationFormat>Custom</PresentationFormat>
  <Lines>0</Lines>
  <Paragraphs>247</Paragraphs>
  <Slides>29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27</vt:i4>
      </vt:variant>
      <vt:variant>
        <vt:lpstr>Slide Titles</vt:lpstr>
      </vt:variant>
      <vt:variant>
        <vt:i4>29</vt:i4>
      </vt:variant>
    </vt:vector>
  </HeadingPairs>
  <TitlesOfParts>
    <vt:vector size="62" baseType="lpstr">
      <vt:lpstr>Arial</vt:lpstr>
      <vt:lpstr>Calibri</vt:lpstr>
      <vt:lpstr>Cochin</vt:lpstr>
      <vt:lpstr>Copperplate</vt:lpstr>
      <vt:lpstr>Helvetica</vt:lpstr>
      <vt:lpstr>Wingdings</vt:lpstr>
      <vt:lpstr>Title - Top</vt:lpstr>
      <vt:lpstr>Blank</vt:lpstr>
      <vt:lpstr>Title &amp; Bullets - 2 Column</vt:lpstr>
      <vt:lpstr>Title &amp; Bullets - Right</vt:lpstr>
      <vt:lpstr>Title - Center</vt:lpstr>
      <vt:lpstr>Title &amp; Subtitle</vt:lpstr>
      <vt:lpstr>Photo - Horizontal</vt:lpstr>
      <vt:lpstr>Photo - Vertical</vt:lpstr>
      <vt:lpstr>1_Bullets</vt:lpstr>
      <vt:lpstr>Title &amp; Bullets - Alternate L</vt:lpstr>
      <vt:lpstr>Title &amp; Bullets - Alternate R</vt:lpstr>
      <vt:lpstr>1_Title &amp; Bullets</vt:lpstr>
      <vt:lpstr>Title &amp; Bullets - Left</vt:lpstr>
      <vt:lpstr>2_Title &amp; Bullets</vt:lpstr>
      <vt:lpstr>1_Title - Top</vt:lpstr>
      <vt:lpstr>1_Blank</vt:lpstr>
      <vt:lpstr>Title, Bullets &amp; Photo</vt:lpstr>
      <vt:lpstr>1_Title &amp; Bullets - Left</vt:lpstr>
      <vt:lpstr>1_Title &amp; Bullets - 2 Column</vt:lpstr>
      <vt:lpstr>1_Title &amp; Bullets - Right</vt:lpstr>
      <vt:lpstr>1_Title - Center</vt:lpstr>
      <vt:lpstr>1_Title &amp; Subtitle</vt:lpstr>
      <vt:lpstr>1_Photo - Horizontal</vt:lpstr>
      <vt:lpstr>1_Photo - Vertical</vt:lpstr>
      <vt:lpstr>1_Title, Bullets &amp; Photo</vt:lpstr>
      <vt:lpstr>1_Title &amp; Bullets - Alternate L</vt:lpstr>
      <vt:lpstr>1_Title &amp; Bullets - Alternate R</vt:lpstr>
      <vt:lpstr>EW physics at very high energies -- Splitting &amp; Showering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Splitting in the Broken Gauge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Higgsology:  Theory and Practice</dc:title>
  <dc:subject/>
  <dc:creator/>
  <cp:keywords/>
  <dc:description/>
  <cp:lastModifiedBy>Han, Tao</cp:lastModifiedBy>
  <cp:revision>953</cp:revision>
  <cp:lastPrinted>2018-08-12T22:44:36Z</cp:lastPrinted>
  <dcterms:created xsi:type="dcterms:W3CDTF">2012-12-05T16:48:07Z</dcterms:created>
  <dcterms:modified xsi:type="dcterms:W3CDTF">2024-05-21T16:00:26Z</dcterms:modified>
</cp:coreProperties>
</file>