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6" r:id="rId2"/>
    <p:sldId id="292" r:id="rId3"/>
    <p:sldId id="291" r:id="rId4"/>
    <p:sldId id="293" r:id="rId5"/>
  </p:sldIdLst>
  <p:sldSz cx="9144000" cy="6858000" type="screen4x3"/>
  <p:notesSz cx="6746875" cy="98679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Helle Formatvorlage 1 - Akz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Helle Formatvorlage 1 - Akz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37"/>
    <p:restoredTop sz="98524" autoAdjust="0"/>
  </p:normalViewPr>
  <p:slideViewPr>
    <p:cSldViewPr>
      <p:cViewPr varScale="1">
        <p:scale>
          <a:sx n="99" d="100"/>
          <a:sy n="99" d="100"/>
        </p:scale>
        <p:origin x="1616" y="296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7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41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41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8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41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FBC71D5-C822-F64A-A551-1F65BF7CC642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339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41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4175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0113" y="4687888"/>
            <a:ext cx="4946650" cy="444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41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4175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4B5EDC6B-E3FF-C548-8B6F-E1A0DB27E30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0463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677AA9-52B2-9E40-B2C4-90869AA0C17A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81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1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de-DE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BF6CEA-A227-9540-8EFD-76DAD0C6AB64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3078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2DB42-DEE6-2D4D-90AB-1402CCD2E28C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24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00800"/>
          </a:xfrm>
        </p:spPr>
        <p:txBody>
          <a:bodyPr vert="eaVert"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00800"/>
          </a:xfrm>
        </p:spPr>
        <p:txBody>
          <a:bodyPr vert="eaVert"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5CA02-0627-BB43-B8FD-051BAA34B38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0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D4080-5B54-A74A-A8B1-1DDA40A632B9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7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7564DF-CD55-CD41-892A-B20CD6DC459D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969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0A280-AD0A-2D4A-8F3A-E516284A3207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69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89F8E9-2DDD-8D4E-9B17-53D7A1B7CE61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818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907AD8-C3B2-AE41-9317-6E77698F883B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084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24E4F-060C-5E43-803C-024D84766DF6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14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FB462-A301-764C-BEB1-FC3DA793EB6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7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BA1E4F-4E89-DF4A-B371-7B1642B777A5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812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3"/>
          <p:cNvSpPr>
            <a:spLocks noChangeArrowheads="1"/>
          </p:cNvSpPr>
          <p:nvPr userDrawn="1"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0080"/>
          </a:solidFill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1027" name="Picture 22" descr="Uni_PowerPoint-Master_E1_RGB300"/>
          <p:cNvPicPr>
            <a:picLocks noChangeAspect="1" noChangeArrowheads="1"/>
          </p:cNvPicPr>
          <p:nvPr userDrawn="1"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350" y="-242888"/>
            <a:ext cx="9156700" cy="170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-100013"/>
            <a:ext cx="7772400" cy="914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25538"/>
            <a:ext cx="77724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597650"/>
            <a:ext cx="54705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940425" y="6597650"/>
            <a:ext cx="1800225" cy="18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12088" y="6597650"/>
            <a:ext cx="646112" cy="252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pPr>
              <a:defRPr/>
            </a:pPr>
            <a:fld id="{31FEB99F-174A-054A-97AD-B8BCF2F9C0EA}" type="slidenum">
              <a:rPr lang="en-US"/>
              <a:pPr>
                <a:defRPr/>
              </a:pPr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 sz="2400">
          <a:solidFill>
            <a:schemeClr val="accent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–"/>
        <a:defRPr sz="2000">
          <a:solidFill>
            <a:schemeClr val="accent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3300"/>
        </a:buClr>
        <a:buChar char="•"/>
        <a:defRPr>
          <a:solidFill>
            <a:schemeClr val="accent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Times New Roman" charset="0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Times New Roman" charset="0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Times New Roman" charset="0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Times New Roman" charset="0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Times New Roman" charset="0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accent2"/>
          </a:solidFill>
          <a:latin typeface="Times New Roman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1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6000" contrast="-2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-90488" y="-169292"/>
            <a:ext cx="9271000" cy="683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9512" y="260648"/>
            <a:ext cx="8784976" cy="2448272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b="1" dirty="0">
                <a:solidFill>
                  <a:srgbClr val="3333CC"/>
                </a:solidFill>
              </a:rPr>
              <a:t>DRD3 WG8 – </a:t>
            </a:r>
            <a:br>
              <a:rPr lang="en-GB" sz="3200" b="1" dirty="0">
                <a:solidFill>
                  <a:srgbClr val="3333CC"/>
                </a:solidFill>
              </a:rPr>
            </a:br>
            <a:r>
              <a:rPr lang="en-GB" sz="3200" b="1" dirty="0">
                <a:solidFill>
                  <a:srgbClr val="3333CC"/>
                </a:solidFill>
              </a:rPr>
              <a:t>Dissemination, Outreach,</a:t>
            </a:r>
            <a:br>
              <a:rPr lang="en-GB" sz="3200" b="1" dirty="0">
                <a:solidFill>
                  <a:srgbClr val="3333CC"/>
                </a:solidFill>
              </a:rPr>
            </a:br>
            <a:r>
              <a:rPr lang="en-GB" sz="3200" b="1" dirty="0">
                <a:solidFill>
                  <a:srgbClr val="3333CC"/>
                </a:solidFill>
              </a:rPr>
              <a:t>Speakers Committee</a:t>
            </a:r>
            <a:br>
              <a:rPr lang="en-GB" sz="3200" b="1" dirty="0">
                <a:solidFill>
                  <a:srgbClr val="3333CC"/>
                </a:solidFill>
              </a:rPr>
            </a:br>
            <a:r>
              <a:rPr lang="en-GB" sz="1800" b="1" dirty="0">
                <a:solidFill>
                  <a:srgbClr val="3333CC"/>
                </a:solidFill>
              </a:rPr>
              <a:t> </a:t>
            </a:r>
            <a:br>
              <a:rPr lang="en-GB" sz="3200" dirty="0">
                <a:solidFill>
                  <a:srgbClr val="3333CC"/>
                </a:solidFill>
              </a:rPr>
            </a:br>
            <a:r>
              <a:rPr lang="en-GB" sz="1800" dirty="0">
                <a:solidFill>
                  <a:srgbClr val="3333CC"/>
                </a:solidFill>
              </a:rPr>
              <a:t>Clara </a:t>
            </a:r>
            <a:r>
              <a:rPr lang="en-GB" sz="1800" dirty="0" err="1">
                <a:solidFill>
                  <a:srgbClr val="3333CC"/>
                </a:solidFill>
              </a:rPr>
              <a:t>Nellist</a:t>
            </a:r>
            <a:r>
              <a:rPr lang="en-GB" sz="1800" dirty="0">
                <a:solidFill>
                  <a:srgbClr val="3333CC"/>
                </a:solidFill>
              </a:rPr>
              <a:t>, Pablo Fernandez-Martinez, Ulrich </a:t>
            </a:r>
            <a:r>
              <a:rPr lang="en-GB" sz="1800" dirty="0" err="1">
                <a:solidFill>
                  <a:srgbClr val="3333CC"/>
                </a:solidFill>
              </a:rPr>
              <a:t>Parzefall</a:t>
            </a:r>
            <a:br>
              <a:rPr lang="en-GB" sz="1800" dirty="0">
                <a:solidFill>
                  <a:srgbClr val="3333CC"/>
                </a:solidFill>
              </a:rPr>
            </a:br>
            <a:endParaRPr lang="en-GB" sz="2400" b="1" dirty="0">
              <a:solidFill>
                <a:srgbClr val="000090"/>
              </a:solidFill>
              <a:cs typeface="+mj-cs"/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3779912" y="5877272"/>
            <a:ext cx="1656184" cy="432047"/>
          </a:xfrm>
          <a:solidFill>
            <a:srgbClr val="FFFFFF">
              <a:alpha val="60000"/>
            </a:srgbClr>
          </a:solidFill>
        </p:spPr>
        <p:txBody>
          <a:bodyPr/>
          <a:lstStyle/>
          <a:p>
            <a:r>
              <a:rPr lang="en-US" sz="1200" dirty="0"/>
              <a:t>Ulrich </a:t>
            </a:r>
            <a:r>
              <a:rPr lang="en-US" sz="1200" dirty="0" err="1"/>
              <a:t>Parzefall</a:t>
            </a:r>
            <a:br>
              <a:rPr lang="en-US" sz="1200" dirty="0"/>
            </a:br>
            <a:r>
              <a:rPr lang="en-US" sz="1200" dirty="0"/>
              <a:t>3 Dec 2024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538F578E-7039-BD4F-89F6-F8075DFC11F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-167968"/>
            <a:ext cx="2198802" cy="102391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136025F-8F27-A94C-806B-19CA52E77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WG8 – Who </a:t>
            </a:r>
            <a:r>
              <a:rPr lang="de-DE" dirty="0" err="1"/>
              <a:t>We</a:t>
            </a:r>
            <a:r>
              <a:rPr lang="de-DE" dirty="0"/>
              <a:t> Are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8F04CEFC-9D52-174E-8336-6311040C48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b="1" dirty="0" err="1"/>
              <a:t>Outreach</a:t>
            </a:r>
            <a:r>
              <a:rPr lang="de-DE" b="1" dirty="0"/>
              <a:t> </a:t>
            </a:r>
            <a:r>
              <a:rPr lang="de-DE" b="1" dirty="0" err="1"/>
              <a:t>and</a:t>
            </a:r>
            <a:r>
              <a:rPr lang="de-DE" b="1" dirty="0"/>
              <a:t> Dissemination</a:t>
            </a:r>
            <a:br>
              <a:rPr lang="de-DE" dirty="0"/>
            </a:br>
            <a:r>
              <a:rPr lang="de-DE" dirty="0"/>
              <a:t>Clara </a:t>
            </a:r>
            <a:r>
              <a:rPr lang="de-DE" dirty="0" err="1"/>
              <a:t>Nellist</a:t>
            </a:r>
            <a:r>
              <a:rPr lang="de-DE" dirty="0"/>
              <a:t> (</a:t>
            </a:r>
            <a:r>
              <a:rPr lang="de-DE" dirty="0" err="1"/>
              <a:t>Nikhef</a:t>
            </a:r>
            <a:r>
              <a:rPr lang="de-DE" dirty="0"/>
              <a:t> / </a:t>
            </a:r>
            <a:r>
              <a:rPr lang="de-DE" dirty="0" err="1"/>
              <a:t>UvA</a:t>
            </a:r>
            <a:r>
              <a:rPr lang="de-DE" dirty="0"/>
              <a:t>), @</a:t>
            </a:r>
            <a:r>
              <a:rPr lang="de-DE" dirty="0" err="1"/>
              <a:t>particlara</a:t>
            </a:r>
            <a:endParaRPr lang="de-DE" dirty="0"/>
          </a:p>
          <a:p>
            <a:r>
              <a:rPr lang="de-DE" b="1" dirty="0"/>
              <a:t>Speakers </a:t>
            </a:r>
            <a:r>
              <a:rPr lang="de-DE" b="1" dirty="0" err="1"/>
              <a:t>Committee</a:t>
            </a:r>
            <a:br>
              <a:rPr lang="de-DE" dirty="0"/>
            </a:br>
            <a:r>
              <a:rPr lang="de-DE" dirty="0"/>
              <a:t>Pablo Fernandez-Martinez (CNM Barcelona), Clara, Uli </a:t>
            </a:r>
            <a:r>
              <a:rPr lang="de-DE" dirty="0" err="1"/>
              <a:t>Parzefall</a:t>
            </a:r>
            <a:r>
              <a:rPr lang="de-DE" dirty="0"/>
              <a:t> (Freiburg)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E15C7E1-E3CC-154A-AF79-B3BD9A51E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WG8, DRD3 CB, 3 December 2024</a:t>
            </a:r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D71D13-9CE8-AF40-B06E-6032A1FBA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CD8D191-D4A3-7341-8FB0-C8E6D03A9E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D4080-5B54-A74A-A8B1-1DDA40A632B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680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WG8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24744"/>
            <a:ext cx="7128792" cy="5040560"/>
          </a:xfrm>
        </p:spPr>
        <p:txBody>
          <a:bodyPr/>
          <a:lstStyle/>
          <a:p>
            <a:r>
              <a:rPr lang="en-GB" b="1" dirty="0"/>
              <a:t>Conference Talks </a:t>
            </a:r>
            <a:r>
              <a:rPr lang="en-GB" dirty="0"/>
              <a:t>(there were probably more)</a:t>
            </a:r>
          </a:p>
          <a:p>
            <a:pPr lvl="1"/>
            <a:r>
              <a:rPr lang="en-GB" sz="1800" dirty="0"/>
              <a:t>Pixel 2024 (Wide Band Gap Materials, WG6, Alexander Oh)</a:t>
            </a:r>
          </a:p>
          <a:p>
            <a:pPr lvl="1"/>
            <a:r>
              <a:rPr lang="en-GB" sz="1800" dirty="0"/>
              <a:t>CEPC (4D Detectors, WG2 , Alessandro </a:t>
            </a:r>
            <a:r>
              <a:rPr lang="en-GB" sz="1800" dirty="0" err="1"/>
              <a:t>Tricoli</a:t>
            </a:r>
            <a:r>
              <a:rPr lang="en-GB" sz="1800" dirty="0"/>
              <a:t>)</a:t>
            </a:r>
          </a:p>
          <a:p>
            <a:pPr lvl="1"/>
            <a:r>
              <a:rPr lang="en-GB" sz="1800" dirty="0"/>
              <a:t>DRD3 Speakers Committee (SC) should deal with talks covering several WGs. </a:t>
            </a:r>
          </a:p>
          <a:p>
            <a:pPr lvl="1"/>
            <a:r>
              <a:rPr lang="en-GB" sz="1800" dirty="0"/>
              <a:t>Both talks above WG-specific talks -&gt; no SC involvement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WG8, DRD3 CB, 3 December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D4080-5B54-A74A-A8B1-1DDA40A632B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340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WG8 Activities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980728"/>
            <a:ext cx="5328592" cy="5616624"/>
          </a:xfrm>
        </p:spPr>
        <p:txBody>
          <a:bodyPr/>
          <a:lstStyle/>
          <a:p>
            <a:r>
              <a:rPr lang="en-US" sz="2000" b="1" dirty="0"/>
              <a:t>DRD3 Logo</a:t>
            </a:r>
          </a:p>
          <a:p>
            <a:pPr lvl="1"/>
            <a:r>
              <a:rPr lang="en-US" sz="1600" dirty="0"/>
              <a:t>We propose a process where DRD3 members </a:t>
            </a:r>
            <a:br>
              <a:rPr lang="en-US" sz="1600" dirty="0"/>
            </a:br>
            <a:r>
              <a:rPr lang="en-US" sz="1600" dirty="0"/>
              <a:t>can design and present (=suggest) a </a:t>
            </a:r>
            <a:r>
              <a:rPr lang="en-US" sz="1600" b="1" dirty="0"/>
              <a:t>Logo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/>
              <a:t>and then all DRD3 can vote. </a:t>
            </a:r>
          </a:p>
          <a:p>
            <a:pPr lvl="1"/>
            <a:r>
              <a:rPr lang="en-US" sz="1600" dirty="0"/>
              <a:t>Similar to RD50 Logo selection process.</a:t>
            </a:r>
          </a:p>
          <a:p>
            <a:pPr lvl="1"/>
            <a:r>
              <a:rPr lang="en-US" sz="1600" dirty="0"/>
              <a:t>Beyond fame, most popular logo will also win</a:t>
            </a:r>
            <a:br>
              <a:rPr lang="en-US" sz="1600" dirty="0"/>
            </a:br>
            <a:r>
              <a:rPr lang="en-US" sz="1600" dirty="0"/>
              <a:t>bottle of award-winning white wine </a:t>
            </a:r>
            <a:br>
              <a:rPr lang="en-US" sz="1600" dirty="0"/>
            </a:br>
            <a:r>
              <a:rPr lang="en-US" sz="1600" dirty="0"/>
              <a:t>from Rhine valley</a:t>
            </a:r>
            <a:br>
              <a:rPr lang="en-US" sz="1600" dirty="0"/>
            </a:br>
            <a:endParaRPr lang="en-US" sz="1600" dirty="0"/>
          </a:p>
          <a:p>
            <a:r>
              <a:rPr lang="en-US" sz="2000" b="1" dirty="0"/>
              <a:t>Web Page</a:t>
            </a:r>
          </a:p>
          <a:p>
            <a:pPr lvl="1"/>
            <a:r>
              <a:rPr lang="en-US" sz="1600" dirty="0"/>
              <a:t>https://drd3.web.cern.ch:</a:t>
            </a:r>
          </a:p>
          <a:p>
            <a:pPr lvl="1"/>
            <a:r>
              <a:rPr lang="en-US" sz="1600" dirty="0"/>
              <a:t>List of conferences</a:t>
            </a:r>
          </a:p>
          <a:p>
            <a:pPr lvl="1"/>
            <a:r>
              <a:rPr lang="en-US" sz="1600" dirty="0"/>
              <a:t>List of events of </a:t>
            </a:r>
            <a:br>
              <a:rPr lang="en-US" sz="1600" dirty="0"/>
            </a:br>
            <a:r>
              <a:rPr lang="en-US" sz="1600" dirty="0"/>
              <a:t>interest (schools etc.)</a:t>
            </a:r>
          </a:p>
          <a:p>
            <a:pPr lvl="1"/>
            <a:r>
              <a:rPr lang="en-US" sz="1600" dirty="0"/>
              <a:t>Possible to post job</a:t>
            </a:r>
            <a:br>
              <a:rPr lang="en-US" sz="1600" dirty="0"/>
            </a:br>
            <a:r>
              <a:rPr lang="en-US" sz="1600" dirty="0"/>
              <a:t>vacancies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WG8, DRD3 CB, 3 December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Ulrich Parzefall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D4080-5B54-A74A-A8B1-1DDA40A632B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C72A5624-2AD4-7345-A006-52F8754F15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836712"/>
            <a:ext cx="2559298" cy="1191793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315D88A2-1B93-084A-BDCC-25B19B4E36FB}"/>
              </a:ext>
            </a:extLst>
          </p:cNvPr>
          <p:cNvSpPr txBox="1"/>
          <p:nvPr/>
        </p:nvSpPr>
        <p:spPr>
          <a:xfrm>
            <a:off x="5256883" y="1916832"/>
            <a:ext cx="3098551" cy="830997"/>
          </a:xfrm>
          <a:prstGeom prst="rect">
            <a:avLst/>
          </a:prstGeom>
          <a:noFill/>
          <a:ln w="3810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Seen in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several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DRD3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talks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Originally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drafted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Michael Moll, but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never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intended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logo</a:t>
            </a:r>
          </a:p>
        </p:txBody>
      </p:sp>
      <p:sp>
        <p:nvSpPr>
          <p:cNvPr id="9" name="Nach oben gekrümmter Pfeil 8">
            <a:extLst>
              <a:ext uri="{FF2B5EF4-FFF2-40B4-BE49-F238E27FC236}">
                <a16:creationId xmlns:a16="http://schemas.microsoft.com/office/drawing/2014/main" id="{E68F58B2-0F9F-B54A-9320-09D244288929}"/>
              </a:ext>
            </a:extLst>
          </p:cNvPr>
          <p:cNvSpPr/>
          <p:nvPr/>
        </p:nvSpPr>
        <p:spPr>
          <a:xfrm rot="15093104">
            <a:off x="8069022" y="1450663"/>
            <a:ext cx="998476" cy="432048"/>
          </a:xfrm>
          <a:prstGeom prst="curved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39F2302-D328-F942-94A8-EE0C71638B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0489" y="3642940"/>
            <a:ext cx="6040023" cy="2954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914343"/>
      </p:ext>
    </p:extLst>
  </p:cSld>
  <p:clrMapOvr>
    <a:masterClrMapping/>
  </p:clrMapOvr>
</p:sld>
</file>

<file path=ppt/theme/theme1.xml><?xml version="1.0" encoding="utf-8"?>
<a:theme xmlns:a="http://schemas.openxmlformats.org/drawingml/2006/main" name="AA_DELPHI_Template">
  <a:themeElements>
    <a:clrScheme name="AA_DELPHI_Templat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A_DELPHI_Templat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AA_DELPHI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A_DELPHI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_DELPHI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_DELPHI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_DELPHI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_DELPHI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A_DELPHI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Settings\parzefal\Application Data\Microsoft\Templates\AA_DELPHI_Template.pot</Template>
  <TotalTime>0</TotalTime>
  <Words>131</Words>
  <Application>Microsoft Macintosh PowerPoint</Application>
  <PresentationFormat>Bildschirmpräsentation (4:3)</PresentationFormat>
  <Paragraphs>32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AA_DELPHI_Template</vt:lpstr>
      <vt:lpstr>DRD3 WG8 –  Dissemination, Outreach, Speakers Committee   Clara Nellist, Pablo Fernandez-Martinez, Ulrich Parzefall </vt:lpstr>
      <vt:lpstr>WG8 – Who We Are</vt:lpstr>
      <vt:lpstr>WG8 Activities</vt:lpstr>
      <vt:lpstr>WG8 Activities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Precision Measurements at CERN From LEP2 to LHCb</dc:title>
  <dc:creator>parzefal</dc:creator>
  <cp:lastModifiedBy>Microsoft Office User</cp:lastModifiedBy>
  <cp:revision>1024</cp:revision>
  <cp:lastPrinted>2024-12-03T09:43:57Z</cp:lastPrinted>
  <dcterms:created xsi:type="dcterms:W3CDTF">2002-12-13T08:54:57Z</dcterms:created>
  <dcterms:modified xsi:type="dcterms:W3CDTF">2024-12-03T11:10:28Z</dcterms:modified>
</cp:coreProperties>
</file>