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9" r:id="rId1"/>
    <p:sldMasterId id="2147483708" r:id="rId2"/>
    <p:sldMasterId id="2147483719" r:id="rId3"/>
    <p:sldMasterId id="2147483721" r:id="rId4"/>
    <p:sldMasterId id="2147483723" r:id="rId5"/>
  </p:sldMasterIdLst>
  <p:notesMasterIdLst>
    <p:notesMasterId r:id="rId25"/>
  </p:notesMasterIdLst>
  <p:handoutMasterIdLst>
    <p:handoutMasterId r:id="rId26"/>
  </p:handoutMasterIdLst>
  <p:sldIdLst>
    <p:sldId id="348" r:id="rId6"/>
    <p:sldId id="380" r:id="rId7"/>
    <p:sldId id="443" r:id="rId8"/>
    <p:sldId id="385" r:id="rId9"/>
    <p:sldId id="386" r:id="rId10"/>
    <p:sldId id="387" r:id="rId11"/>
    <p:sldId id="444" r:id="rId12"/>
    <p:sldId id="414" r:id="rId13"/>
    <p:sldId id="457" r:id="rId14"/>
    <p:sldId id="458" r:id="rId15"/>
    <p:sldId id="456" r:id="rId16"/>
    <p:sldId id="459" r:id="rId17"/>
    <p:sldId id="440" r:id="rId18"/>
    <p:sldId id="428" r:id="rId19"/>
    <p:sldId id="424" r:id="rId20"/>
    <p:sldId id="381" r:id="rId21"/>
    <p:sldId id="455" r:id="rId22"/>
    <p:sldId id="460" r:id="rId23"/>
    <p:sldId id="446" r:id="rId24"/>
  </p:sldIdLst>
  <p:sldSz cx="9144000" cy="5143500" type="screen16x9"/>
  <p:notesSz cx="6797675" cy="987266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  <a:srgbClr val="F2F2F2"/>
    <a:srgbClr val="A4FEE0"/>
    <a:srgbClr val="33CCCC"/>
    <a:srgbClr val="FFFFFF"/>
    <a:srgbClr val="1744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42"/>
    <p:restoredTop sz="94591"/>
  </p:normalViewPr>
  <p:slideViewPr>
    <p:cSldViewPr snapToGrid="0" snapToObjects="1">
      <p:cViewPr varScale="1">
        <p:scale>
          <a:sx n="80" d="100"/>
          <a:sy n="80" d="100"/>
        </p:scale>
        <p:origin x="756" y="-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36"/>
    </p:cViewPr>
  </p:sorterViewPr>
  <p:notesViewPr>
    <p:cSldViewPr snapToGrid="0" snapToObjects="1">
      <p:cViewPr varScale="1">
        <p:scale>
          <a:sx n="117" d="100"/>
          <a:sy n="117" d="100"/>
        </p:scale>
        <p:origin x="3520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B19EB29-6A7D-49DC-9B18-0B124D2B4A8A}" type="datetimeFigureOut">
              <a:rPr lang="de-DE"/>
              <a:pPr>
                <a:defRPr/>
              </a:pPr>
              <a:t>28.11.2023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B8A0A8C-F7E0-42A9-AC77-1A0818C3631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2443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A1C3178-5228-47D3-BCA4-E34EE3B44871}" type="datetimeFigureOut">
              <a:rPr lang="de-DE"/>
              <a:pPr>
                <a:defRPr/>
              </a:pPr>
              <a:t>28.11.2023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1" y="4751389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A3E90E7-9506-457E-A421-086800F6D20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5410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13"/>
          <p:cNvGrpSpPr>
            <a:grpSpLocks/>
          </p:cNvGrpSpPr>
          <p:nvPr userDrawn="1"/>
        </p:nvGrpSpPr>
        <p:grpSpPr bwMode="auto">
          <a:xfrm>
            <a:off x="0" y="327025"/>
            <a:ext cx="9144000" cy="3254375"/>
            <a:chOff x="0" y="326369"/>
            <a:chExt cx="9144000" cy="3255791"/>
          </a:xfrm>
        </p:grpSpPr>
        <p:grpSp>
          <p:nvGrpSpPr>
            <p:cNvPr id="6" name="Gruppieren 14"/>
            <p:cNvGrpSpPr>
              <a:grpSpLocks/>
            </p:cNvGrpSpPr>
            <p:nvPr userDrawn="1"/>
          </p:nvGrpSpPr>
          <p:grpSpPr bwMode="auto">
            <a:xfrm>
              <a:off x="0" y="1520749"/>
              <a:ext cx="9144000" cy="2061411"/>
              <a:chOff x="0" y="1868905"/>
              <a:chExt cx="9144000" cy="2061411"/>
            </a:xfrm>
          </p:grpSpPr>
          <p:sp>
            <p:nvSpPr>
              <p:cNvPr id="8" name="Rechteck 7"/>
              <p:cNvSpPr/>
              <p:nvPr userDrawn="1"/>
            </p:nvSpPr>
            <p:spPr>
              <a:xfrm>
                <a:off x="0" y="1868844"/>
                <a:ext cx="9144000" cy="50822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9" name="Rechteck 8"/>
              <p:cNvSpPr/>
              <p:nvPr userDrawn="1"/>
            </p:nvSpPr>
            <p:spPr>
              <a:xfrm>
                <a:off x="0" y="2369125"/>
                <a:ext cx="9144000" cy="156119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pic>
          <p:nvPicPr>
            <p:cNvPr id="7" name="Grafik 15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9214" y="326369"/>
              <a:ext cx="2457951" cy="687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echteck 11"/>
          <p:cNvSpPr/>
          <p:nvPr userDrawn="1"/>
        </p:nvSpPr>
        <p:spPr>
          <a:xfrm>
            <a:off x="360000" y="360000"/>
            <a:ext cx="5491163" cy="35433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350"/>
          </a:p>
        </p:txBody>
      </p:sp>
      <p:sp>
        <p:nvSpPr>
          <p:cNvPr id="27" name="Textplatzhalter 26"/>
          <p:cNvSpPr>
            <a:spLocks noGrp="1"/>
          </p:cNvSpPr>
          <p:nvPr>
            <p:ph type="body" sz="quarter" idx="13"/>
          </p:nvPr>
        </p:nvSpPr>
        <p:spPr>
          <a:xfrm>
            <a:off x="5868991" y="1520825"/>
            <a:ext cx="3275008" cy="500063"/>
          </a:xfrm>
          <a:prstGeom prst="rect">
            <a:avLst/>
          </a:prstGeom>
        </p:spPr>
        <p:txBody>
          <a:bodyPr lIns="144000" rIns="144000" anchor="ctr" anchorCtr="0">
            <a:noAutofit/>
          </a:bodyPr>
          <a:lstStyle>
            <a:lvl1pPr marL="0" indent="0">
              <a:buNone/>
              <a:defRPr lang="de-DE" sz="1400" kern="1200" dirty="0">
                <a:solidFill>
                  <a:schemeClr val="bg1"/>
                </a:solidFill>
                <a:latin typeface="Aller" charset="0"/>
                <a:ea typeface="Aller" charset="0"/>
                <a:cs typeface="Aller" charset="0"/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3117" y="3886759"/>
            <a:ext cx="9140883" cy="978729"/>
          </a:xfrm>
          <a:prstGeom prst="rect">
            <a:avLst/>
          </a:prstGeom>
        </p:spPr>
        <p:txBody>
          <a:bodyPr lIns="360000" rIns="144000" anchor="ctr" anchorCtr="0">
            <a:noAutofit/>
          </a:bodyPr>
          <a:lstStyle>
            <a:lvl1pPr algn="l">
              <a:defRPr sz="2800" b="1"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868785" y="2028825"/>
            <a:ext cx="3275214" cy="1552575"/>
          </a:xfrm>
          <a:prstGeom prst="rect">
            <a:avLst/>
          </a:prstGeom>
        </p:spPr>
        <p:txBody>
          <a:bodyPr lIns="144000" tIns="108000" rIns="144000" bIns="108000"/>
          <a:lstStyle>
            <a:lvl1pPr marL="0" indent="0" algn="l">
              <a:buNone/>
              <a:defRPr sz="16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8997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anksag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 bwMode="auto">
          <a:xfrm>
            <a:off x="-1" y="4656138"/>
            <a:ext cx="9144000" cy="48882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grpSp>
        <p:nvGrpSpPr>
          <p:cNvPr id="6" name="Gruppieren 15"/>
          <p:cNvGrpSpPr>
            <a:grpSpLocks/>
          </p:cNvGrpSpPr>
          <p:nvPr userDrawn="1"/>
        </p:nvGrpSpPr>
        <p:grpSpPr bwMode="auto">
          <a:xfrm>
            <a:off x="417065" y="4006850"/>
            <a:ext cx="2534468" cy="914268"/>
            <a:chOff x="425116" y="4539916"/>
            <a:chExt cx="2534652" cy="914400"/>
          </a:xfrm>
        </p:grpSpPr>
        <p:sp>
          <p:nvSpPr>
            <p:cNvPr id="12" name="Ellipse 11"/>
            <p:cNvSpPr/>
            <p:nvPr userDrawn="1"/>
          </p:nvSpPr>
          <p:spPr>
            <a:xfrm>
              <a:off x="425564" y="4539916"/>
              <a:ext cx="914466" cy="9145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pic>
          <p:nvPicPr>
            <p:cNvPr id="13" name="Grafik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547" y="4674265"/>
              <a:ext cx="2403221" cy="671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Textplatzhalter 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213100" y="488950"/>
            <a:ext cx="5930899" cy="3225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de-DE" sz="2800" b="1" i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5000"/>
              </a:lnSpc>
              <a:buNone/>
              <a:defRPr lang="de-DE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</a:lstStyle>
          <a:p>
            <a:pPr lvl="0"/>
            <a:r>
              <a:rPr lang="de-DE" dirty="0"/>
              <a:t>Danksagung</a:t>
            </a:r>
          </a:p>
          <a:p>
            <a:pPr lvl="1"/>
            <a:endParaRPr lang="de-DE" dirty="0"/>
          </a:p>
          <a:p>
            <a:pPr lvl="1"/>
            <a:r>
              <a:rPr lang="de-DE" dirty="0"/>
              <a:t>Die Forschungs- und Entwicklungsarbeiten im Projekt </a:t>
            </a:r>
          </a:p>
          <a:p>
            <a:pPr lvl="1"/>
            <a:endParaRPr lang="de-DE" dirty="0"/>
          </a:p>
          <a:p>
            <a:pPr lvl="1"/>
            <a:r>
              <a:rPr lang="de-DE" dirty="0"/>
              <a:t>wurden gefördert durch das Bundesministerium für Wirtschaft und Energie.</a:t>
            </a:r>
          </a:p>
          <a:p>
            <a:pPr lvl="1"/>
            <a:endParaRPr lang="de-DE" dirty="0"/>
          </a:p>
          <a:p>
            <a:pPr lvl="1"/>
            <a:r>
              <a:rPr lang="de-DE" dirty="0"/>
              <a:t>FKZ:</a:t>
            </a:r>
          </a:p>
        </p:txBody>
      </p:sp>
      <p:sp>
        <p:nvSpPr>
          <p:cNvPr id="14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1339850" y="4797425"/>
            <a:ext cx="7053263" cy="274638"/>
          </a:xfrm>
        </p:spPr>
        <p:txBody>
          <a:bodyPr/>
          <a:lstStyle>
            <a:lvl1pPr algn="l">
              <a:defRPr sz="900" smtClean="0"/>
            </a:lvl1pPr>
          </a:lstStyle>
          <a:p>
            <a:pPr>
              <a:defRPr/>
            </a:pPr>
            <a:r>
              <a:t>Name Veranstaltung</a:t>
            </a:r>
            <a:endParaRPr dirty="0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13" y="1384300"/>
            <a:ext cx="2161032" cy="178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668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anksag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 bwMode="auto">
          <a:xfrm>
            <a:off x="-1" y="4656138"/>
            <a:ext cx="9144000" cy="48882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grpSp>
        <p:nvGrpSpPr>
          <p:cNvPr id="6" name="Gruppieren 15"/>
          <p:cNvGrpSpPr>
            <a:grpSpLocks/>
          </p:cNvGrpSpPr>
          <p:nvPr userDrawn="1"/>
        </p:nvGrpSpPr>
        <p:grpSpPr bwMode="auto">
          <a:xfrm>
            <a:off x="417065" y="4006850"/>
            <a:ext cx="2534468" cy="914268"/>
            <a:chOff x="425116" y="4539916"/>
            <a:chExt cx="2534652" cy="914400"/>
          </a:xfrm>
        </p:grpSpPr>
        <p:sp>
          <p:nvSpPr>
            <p:cNvPr id="12" name="Ellipse 11"/>
            <p:cNvSpPr/>
            <p:nvPr userDrawn="1"/>
          </p:nvSpPr>
          <p:spPr>
            <a:xfrm>
              <a:off x="425564" y="4539916"/>
              <a:ext cx="914466" cy="9145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pic>
          <p:nvPicPr>
            <p:cNvPr id="13" name="Grafik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547" y="4674265"/>
              <a:ext cx="2403221" cy="671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Textplatzhalter 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495301" y="488950"/>
            <a:ext cx="7897812" cy="22669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de-DE" sz="2800" b="1" i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5000"/>
              </a:lnSpc>
              <a:buNone/>
              <a:defRPr lang="de-DE" sz="16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</a:lstStyle>
          <a:p>
            <a:pPr lvl="0"/>
            <a:r>
              <a:rPr lang="de-DE" dirty="0"/>
              <a:t>Danksagung</a:t>
            </a:r>
          </a:p>
          <a:p>
            <a:pPr lvl="1"/>
            <a:r>
              <a:rPr lang="de-DE" dirty="0"/>
              <a:t>Das Forschungsvorhaben wurde im Rahmen des Programms zur Förderung der industriellen Gemeinschaftsforschung (IGF-Nr. XX 000000) vom Bundesministerium für Wirtschaft und Energie (</a:t>
            </a:r>
            <a:r>
              <a:rPr lang="de-DE" dirty="0" err="1"/>
              <a:t>BMWi</a:t>
            </a:r>
            <a:r>
              <a:rPr lang="de-DE" dirty="0"/>
              <a:t>) über die Arbeitsgemeinschaft industrieller Forschungsvereinigungen (</a:t>
            </a:r>
            <a:r>
              <a:rPr lang="de-DE" dirty="0" err="1"/>
              <a:t>AiF</a:t>
            </a:r>
            <a:r>
              <a:rPr lang="de-DE" dirty="0"/>
              <a:t>) e.V. aufgrund eines Beschlusses des Deutschen Bundestages gefördert. </a:t>
            </a:r>
          </a:p>
        </p:txBody>
      </p:sp>
      <p:sp>
        <p:nvSpPr>
          <p:cNvPr id="14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1339850" y="4797425"/>
            <a:ext cx="7053263" cy="274638"/>
          </a:xfrm>
        </p:spPr>
        <p:txBody>
          <a:bodyPr/>
          <a:lstStyle>
            <a:lvl1pPr algn="l">
              <a:defRPr sz="900" smtClean="0"/>
            </a:lvl1pPr>
          </a:lstStyle>
          <a:p>
            <a:pPr>
              <a:defRPr/>
            </a:pPr>
            <a:r>
              <a:t>Name Veranstaltung</a:t>
            </a:r>
            <a:endParaRPr dirty="0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1" y="2766782"/>
            <a:ext cx="1442080" cy="1189869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236" y="3039737"/>
            <a:ext cx="907420" cy="616466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2709255"/>
            <a:ext cx="2609849" cy="1304925"/>
          </a:xfrm>
          <a:prstGeom prst="rect">
            <a:avLst/>
          </a:prstGeom>
        </p:spPr>
      </p:pic>
      <p:sp>
        <p:nvSpPr>
          <p:cNvPr id="10" name="Bildplatzhalter 9"/>
          <p:cNvSpPr>
            <a:spLocks noGrp="1"/>
          </p:cNvSpPr>
          <p:nvPr>
            <p:ph type="pic" sz="quarter" idx="12" hasCustomPrompt="1"/>
          </p:nvPr>
        </p:nvSpPr>
        <p:spPr>
          <a:xfrm>
            <a:off x="5765799" y="2890230"/>
            <a:ext cx="2627313" cy="1123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Zudem das Logo des Forschungsverbundes</a:t>
            </a:r>
          </a:p>
        </p:txBody>
      </p:sp>
    </p:spTree>
    <p:extLst>
      <p:ext uri="{BB962C8B-B14F-4D97-AF65-F5344CB8AC3E}">
        <p14:creationId xmlns:p14="http://schemas.microsoft.com/office/powerpoint/2010/main" val="2782432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anksag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 bwMode="auto">
          <a:xfrm>
            <a:off x="-1" y="4656138"/>
            <a:ext cx="9144000" cy="48882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grpSp>
        <p:nvGrpSpPr>
          <p:cNvPr id="6" name="Gruppieren 15"/>
          <p:cNvGrpSpPr>
            <a:grpSpLocks/>
          </p:cNvGrpSpPr>
          <p:nvPr userDrawn="1"/>
        </p:nvGrpSpPr>
        <p:grpSpPr bwMode="auto">
          <a:xfrm>
            <a:off x="417065" y="4006850"/>
            <a:ext cx="2534468" cy="914268"/>
            <a:chOff x="425116" y="4539916"/>
            <a:chExt cx="2534652" cy="914400"/>
          </a:xfrm>
        </p:grpSpPr>
        <p:sp>
          <p:nvSpPr>
            <p:cNvPr id="12" name="Ellipse 11"/>
            <p:cNvSpPr/>
            <p:nvPr userDrawn="1"/>
          </p:nvSpPr>
          <p:spPr>
            <a:xfrm>
              <a:off x="425564" y="4539916"/>
              <a:ext cx="914466" cy="9145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pic>
          <p:nvPicPr>
            <p:cNvPr id="13" name="Grafik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547" y="4674265"/>
              <a:ext cx="2403221" cy="671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Textplatzhalter 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495300" y="488950"/>
            <a:ext cx="4210050" cy="22669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de-DE" sz="2800" b="1" i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5000"/>
              </a:lnSpc>
              <a:buNone/>
              <a:defRPr lang="de-DE" sz="12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</a:lstStyle>
          <a:p>
            <a:pPr lvl="0"/>
            <a:r>
              <a:rPr lang="de-DE" dirty="0"/>
              <a:t>Danksagung</a:t>
            </a:r>
          </a:p>
          <a:p>
            <a:pPr lvl="1"/>
            <a:r>
              <a:rPr lang="de-DE" dirty="0"/>
              <a:t>Das Forschungsvorhaben wurde im Rahmen des Programms zur Förderung der industriellen Gemeinschaftsforschung (IGF-Nr. XX 000000) vom Bundesministerium für Wirtschaft und Energie (</a:t>
            </a:r>
            <a:r>
              <a:rPr lang="de-DE" dirty="0" err="1"/>
              <a:t>BMWi</a:t>
            </a:r>
            <a:r>
              <a:rPr lang="de-DE" dirty="0"/>
              <a:t>) über die Arbeitsgemeinschaft industrieller Forschungsvereinigungen (</a:t>
            </a:r>
            <a:r>
              <a:rPr lang="de-DE" dirty="0" err="1"/>
              <a:t>AiF</a:t>
            </a:r>
            <a:r>
              <a:rPr lang="de-DE" dirty="0"/>
              <a:t>) e.V. aufgrund eines Beschlusses des Deutschen Bundestages gefördert. </a:t>
            </a:r>
          </a:p>
        </p:txBody>
      </p:sp>
      <p:sp>
        <p:nvSpPr>
          <p:cNvPr id="14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1339850" y="4797425"/>
            <a:ext cx="7053263" cy="274638"/>
          </a:xfrm>
        </p:spPr>
        <p:txBody>
          <a:bodyPr/>
          <a:lstStyle>
            <a:lvl1pPr algn="l">
              <a:defRPr sz="900" smtClean="0"/>
            </a:lvl1pPr>
          </a:lstStyle>
          <a:p>
            <a:pPr>
              <a:defRPr/>
            </a:pPr>
            <a:r>
              <a:t>Name Veranstaltung</a:t>
            </a:r>
            <a:endParaRPr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2" hasCustomPrompt="1"/>
          </p:nvPr>
        </p:nvSpPr>
        <p:spPr>
          <a:xfrm>
            <a:off x="5048249" y="996950"/>
            <a:ext cx="2627313" cy="1123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Zudem das Logo des Forschungsverbundes und der beteiligten Forschungseinrichtungen</a:t>
            </a:r>
          </a:p>
        </p:txBody>
      </p:sp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1" y="2747732"/>
            <a:ext cx="1442080" cy="1189869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9636" y="3020687"/>
            <a:ext cx="907420" cy="616466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350" y="2690205"/>
            <a:ext cx="2609849" cy="130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7480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2-Spalter 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67279-1C4C-D949-8120-26D4D3C331E6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E0528DE4-945B-4B4B-8E96-5149F1E4F447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503238" y="662152"/>
            <a:ext cx="8137525" cy="449318"/>
          </a:xfrm>
          <a:prstGeom prst="rect">
            <a:avLst/>
          </a:prstGeom>
        </p:spPr>
        <p:txBody>
          <a:bodyPr lIns="0" tIns="0" rIns="0">
            <a:normAutofit/>
          </a:bodyPr>
          <a:lstStyle>
            <a:lvl1pPr marL="0" indent="0" algn="l">
              <a:buNone/>
              <a:defRPr sz="1875" b="1" baseline="0">
                <a:solidFill>
                  <a:srgbClr val="003359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Folienuntertitel durch Klicken bearbeiten</a:t>
            </a:r>
            <a:endParaRPr lang="en-US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4D51A3A-2167-FC44-80D2-9DA523D98D8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3239" y="1300163"/>
            <a:ext cx="3958403" cy="295379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1650"/>
              </a:lnSpc>
              <a:buNone/>
              <a:defRPr sz="1200">
                <a:solidFill>
                  <a:srgbClr val="003359"/>
                </a:solidFill>
              </a:defRPr>
            </a:lvl1pPr>
          </a:lstStyle>
          <a:p>
            <a:r>
              <a:rPr lang="de-DE" dirty="0"/>
              <a:t>2-Spalter 50/50 Text/Bild Arial 16 Zeilenabstand (ZA) 20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Mustertext </a:t>
            </a:r>
            <a:r>
              <a:rPr lang="de-DE" dirty="0" err="1"/>
              <a:t>temporum</a:t>
            </a:r>
            <a:r>
              <a:rPr lang="de-DE" dirty="0"/>
              <a:t> so die </a:t>
            </a:r>
            <a:r>
              <a:rPr lang="de-DE" dirty="0" err="1"/>
              <a:t>lobisamium</a:t>
            </a:r>
            <a:r>
              <a:rPr lang="de-DE" dirty="0"/>
              <a:t> </a:t>
            </a:r>
            <a:r>
              <a:rPr lang="de-DE" dirty="0" err="1"/>
              <a:t>inde</a:t>
            </a:r>
            <a:r>
              <a:rPr lang="de-DE" dirty="0"/>
              <a:t> </a:t>
            </a:r>
            <a:r>
              <a:rPr lang="de-DE" dirty="0" err="1"/>
              <a:t>lernal</a:t>
            </a:r>
            <a:r>
              <a:rPr lang="de-DE" dirty="0"/>
              <a:t> </a:t>
            </a:r>
            <a:r>
              <a:rPr lang="de-DE" dirty="0" err="1"/>
              <a:t>Ipsala</a:t>
            </a:r>
            <a:r>
              <a:rPr lang="de-DE" dirty="0"/>
              <a:t>.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Mustertext </a:t>
            </a:r>
            <a:r>
              <a:rPr lang="de-DE" dirty="0" err="1"/>
              <a:t>temporum</a:t>
            </a:r>
            <a:r>
              <a:rPr lang="de-DE" dirty="0"/>
              <a:t> so die </a:t>
            </a:r>
            <a:r>
              <a:rPr lang="de-DE" dirty="0" err="1"/>
              <a:t>lobisamium</a:t>
            </a:r>
            <a:r>
              <a:rPr lang="de-DE" dirty="0"/>
              <a:t> </a:t>
            </a:r>
            <a:r>
              <a:rPr lang="de-DE" dirty="0" err="1"/>
              <a:t>inde</a:t>
            </a:r>
            <a:r>
              <a:rPr lang="de-DE" dirty="0"/>
              <a:t> </a:t>
            </a:r>
            <a:r>
              <a:rPr lang="de-DE" dirty="0" err="1"/>
              <a:t>lernal</a:t>
            </a:r>
            <a:r>
              <a:rPr lang="de-DE" dirty="0"/>
              <a:t> </a:t>
            </a:r>
            <a:r>
              <a:rPr lang="de-DE" dirty="0" err="1"/>
              <a:t>Ipsala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Mustertext </a:t>
            </a:r>
            <a:r>
              <a:rPr lang="de-DE" dirty="0" err="1"/>
              <a:t>temporum</a:t>
            </a:r>
            <a:r>
              <a:rPr lang="de-DE" dirty="0"/>
              <a:t> so die </a:t>
            </a:r>
            <a:r>
              <a:rPr lang="de-DE" dirty="0" err="1"/>
              <a:t>lobisamium</a:t>
            </a:r>
            <a:r>
              <a:rPr lang="de-DE" dirty="0"/>
              <a:t> </a:t>
            </a:r>
            <a:r>
              <a:rPr lang="de-DE" dirty="0" err="1"/>
              <a:t>inde</a:t>
            </a:r>
            <a:r>
              <a:rPr lang="de-DE" dirty="0"/>
              <a:t> </a:t>
            </a:r>
            <a:r>
              <a:rPr lang="de-DE" dirty="0" err="1"/>
              <a:t>lernal</a:t>
            </a:r>
            <a:r>
              <a:rPr lang="de-DE" dirty="0"/>
              <a:t> </a:t>
            </a:r>
            <a:r>
              <a:rPr lang="de-DE" dirty="0" err="1"/>
              <a:t>Ipsala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Mustertext </a:t>
            </a:r>
            <a:r>
              <a:rPr lang="de-DE" dirty="0" err="1"/>
              <a:t>temporum</a:t>
            </a:r>
            <a:r>
              <a:rPr lang="de-DE" dirty="0"/>
              <a:t> so </a:t>
            </a:r>
            <a:r>
              <a:rPr lang="de-DE" dirty="0" err="1"/>
              <a:t>dieidealo</a:t>
            </a:r>
            <a:r>
              <a:rPr lang="de-DE" dirty="0"/>
              <a:t> </a:t>
            </a:r>
            <a:r>
              <a:rPr lang="de-DE" dirty="0" err="1"/>
              <a:t>lobisamium</a:t>
            </a:r>
            <a:r>
              <a:rPr lang="de-DE" dirty="0"/>
              <a:t> </a:t>
            </a:r>
            <a:r>
              <a:rPr lang="de-DE" dirty="0" err="1"/>
              <a:t>inde</a:t>
            </a:r>
            <a:r>
              <a:rPr lang="de-DE" dirty="0"/>
              <a:t> </a:t>
            </a:r>
            <a:r>
              <a:rPr lang="de-DE" dirty="0" err="1"/>
              <a:t>lernal</a:t>
            </a:r>
            <a:r>
              <a:rPr lang="de-DE" dirty="0"/>
              <a:t> </a:t>
            </a:r>
            <a:r>
              <a:rPr lang="de-DE" dirty="0" err="1"/>
              <a:t>Ipsala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temporum</a:t>
            </a:r>
            <a:r>
              <a:rPr lang="de-DE" dirty="0"/>
              <a:t> so die </a:t>
            </a:r>
            <a:r>
              <a:rPr lang="de-DE" dirty="0" err="1"/>
              <a:t>lobisamium</a:t>
            </a:r>
            <a:r>
              <a:rPr lang="de-DE" dirty="0"/>
              <a:t> </a:t>
            </a:r>
            <a:r>
              <a:rPr lang="de-DE" dirty="0" err="1"/>
              <a:t>inde</a:t>
            </a:r>
            <a:r>
              <a:rPr lang="de-DE" dirty="0"/>
              <a:t> </a:t>
            </a:r>
            <a:r>
              <a:rPr lang="de-DE" dirty="0" err="1"/>
              <a:t>lernal</a:t>
            </a:r>
            <a:r>
              <a:rPr lang="de-DE" dirty="0"/>
              <a:t> </a:t>
            </a:r>
            <a:r>
              <a:rPr lang="de-DE" dirty="0" err="1"/>
              <a:t>Ipsala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Mustertext </a:t>
            </a:r>
            <a:r>
              <a:rPr lang="de-DE" dirty="0" err="1"/>
              <a:t>temporum</a:t>
            </a:r>
            <a:r>
              <a:rPr lang="de-DE" dirty="0"/>
              <a:t> so </a:t>
            </a:r>
            <a:r>
              <a:rPr lang="de-DE" dirty="0" err="1"/>
              <a:t>Ipsala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Mustertext </a:t>
            </a:r>
            <a:r>
              <a:rPr lang="de-DE" dirty="0" err="1"/>
              <a:t>temporum</a:t>
            </a:r>
            <a:r>
              <a:rPr lang="de-DE" dirty="0"/>
              <a:t> so die </a:t>
            </a:r>
            <a:r>
              <a:rPr lang="de-DE" dirty="0" err="1"/>
              <a:t>lobisamium</a:t>
            </a:r>
            <a:r>
              <a:rPr lang="de-DE" dirty="0"/>
              <a:t> </a:t>
            </a:r>
            <a:r>
              <a:rPr lang="de-DE" dirty="0" err="1"/>
              <a:t>inde</a:t>
            </a:r>
            <a:r>
              <a:rPr lang="de-DE" dirty="0"/>
              <a:t> </a:t>
            </a:r>
            <a:r>
              <a:rPr lang="de-DE" dirty="0" err="1"/>
              <a:t>lernal</a:t>
            </a:r>
            <a:r>
              <a:rPr lang="de-DE" dirty="0"/>
              <a:t> </a:t>
            </a:r>
            <a:r>
              <a:rPr lang="de-DE" dirty="0" err="1"/>
              <a:t>Ipsala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Mustertext </a:t>
            </a:r>
            <a:r>
              <a:rPr lang="de-DE" dirty="0" err="1"/>
              <a:t>lernal</a:t>
            </a:r>
            <a:r>
              <a:rPr lang="de-DE" dirty="0"/>
              <a:t>.</a:t>
            </a:r>
          </a:p>
        </p:txBody>
      </p:sp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7008BD62-C5F5-6147-A9B6-F64A37DA084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0425" y="1300016"/>
            <a:ext cx="3970338" cy="2953941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Bild durch Klicken auf Symbol in Bildmitte hinzufügen</a:t>
            </a:r>
          </a:p>
        </p:txBody>
      </p:sp>
      <p:sp>
        <p:nvSpPr>
          <p:cNvPr id="15" name="Titel 14">
            <a:extLst>
              <a:ext uri="{FF2B5EF4-FFF2-40B4-BE49-F238E27FC236}">
                <a16:creationId xmlns:a16="http://schemas.microsoft.com/office/drawing/2014/main" id="{BC157521-50A8-A449-9E76-A5EEEBFC7F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FF7900"/>
                </a:solidFill>
              </a:defRPr>
            </a:lvl1pPr>
          </a:lstStyle>
          <a:p>
            <a:r>
              <a:rPr lang="de-DE" dirty="0"/>
              <a:t>Folientitel durch Klicken bearbeiten</a:t>
            </a:r>
          </a:p>
        </p:txBody>
      </p:sp>
      <p:sp>
        <p:nvSpPr>
          <p:cNvPr id="16" name="Fußzeilenplatzhalter 15">
            <a:extLst>
              <a:ext uri="{FF2B5EF4-FFF2-40B4-BE49-F238E27FC236}">
                <a16:creationId xmlns:a16="http://schemas.microsoft.com/office/drawing/2014/main" id="{6BB1121B-220E-DE49-AD36-AAC434F77D2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37464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06413" y="211809"/>
            <a:ext cx="6672262" cy="542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Name Veranstaltung</a:t>
            </a:r>
          </a:p>
        </p:txBody>
      </p:sp>
    </p:spTree>
    <p:extLst>
      <p:ext uri="{BB962C8B-B14F-4D97-AF65-F5344CB8AC3E}">
        <p14:creationId xmlns:p14="http://schemas.microsoft.com/office/powerpoint/2010/main" val="3857235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- ohn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06413" y="211809"/>
            <a:ext cx="6672262" cy="542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srgbClr val="164389">
                    <a:tint val="75000"/>
                  </a:srgbClr>
                </a:solidFill>
              </a:rPr>
              <a:t>Name Veranstaltung</a:t>
            </a:r>
          </a:p>
        </p:txBody>
      </p:sp>
    </p:spTree>
    <p:extLst>
      <p:ext uri="{BB962C8B-B14F-4D97-AF65-F5344CB8AC3E}">
        <p14:creationId xmlns:p14="http://schemas.microsoft.com/office/powerpoint/2010/main" val="27789371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- ohn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06413" y="211809"/>
            <a:ext cx="6672262" cy="542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srgbClr val="164389">
                    <a:tint val="75000"/>
                  </a:srgbClr>
                </a:solidFill>
              </a:rPr>
              <a:t>Name Veranstaltung</a:t>
            </a:r>
          </a:p>
        </p:txBody>
      </p:sp>
    </p:spTree>
    <p:extLst>
      <p:ext uri="{BB962C8B-B14F-4D97-AF65-F5344CB8AC3E}">
        <p14:creationId xmlns:p14="http://schemas.microsoft.com/office/powerpoint/2010/main" val="37140442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13"/>
          <p:cNvGrpSpPr>
            <a:grpSpLocks/>
          </p:cNvGrpSpPr>
          <p:nvPr userDrawn="1"/>
        </p:nvGrpSpPr>
        <p:grpSpPr bwMode="auto">
          <a:xfrm>
            <a:off x="0" y="327025"/>
            <a:ext cx="9144000" cy="3254375"/>
            <a:chOff x="0" y="326369"/>
            <a:chExt cx="9144000" cy="3255791"/>
          </a:xfrm>
        </p:grpSpPr>
        <p:grpSp>
          <p:nvGrpSpPr>
            <p:cNvPr id="6" name="Gruppieren 14"/>
            <p:cNvGrpSpPr>
              <a:grpSpLocks/>
            </p:cNvGrpSpPr>
            <p:nvPr userDrawn="1"/>
          </p:nvGrpSpPr>
          <p:grpSpPr bwMode="auto">
            <a:xfrm>
              <a:off x="0" y="1520749"/>
              <a:ext cx="9144000" cy="2061411"/>
              <a:chOff x="0" y="1868905"/>
              <a:chExt cx="9144000" cy="2061411"/>
            </a:xfrm>
          </p:grpSpPr>
          <p:sp>
            <p:nvSpPr>
              <p:cNvPr id="8" name="Rechteck 7"/>
              <p:cNvSpPr/>
              <p:nvPr userDrawn="1"/>
            </p:nvSpPr>
            <p:spPr>
              <a:xfrm>
                <a:off x="0" y="1868844"/>
                <a:ext cx="9144000" cy="50822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solidFill>
                    <a:srgbClr val="FFFFFF"/>
                  </a:solidFill>
                </a:endParaRPr>
              </a:p>
            </p:txBody>
          </p:sp>
          <p:sp>
            <p:nvSpPr>
              <p:cNvPr id="9" name="Rechteck 8"/>
              <p:cNvSpPr/>
              <p:nvPr userDrawn="1"/>
            </p:nvSpPr>
            <p:spPr>
              <a:xfrm>
                <a:off x="0" y="2369125"/>
                <a:ext cx="9144000" cy="156119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solidFill>
                    <a:srgbClr val="FFFFFF"/>
                  </a:solidFill>
                </a:endParaRPr>
              </a:p>
            </p:txBody>
          </p:sp>
        </p:grpSp>
        <p:pic>
          <p:nvPicPr>
            <p:cNvPr id="7" name="Grafik 15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9214" y="326369"/>
              <a:ext cx="2457951" cy="687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echteck 11"/>
          <p:cNvSpPr/>
          <p:nvPr userDrawn="1"/>
        </p:nvSpPr>
        <p:spPr>
          <a:xfrm>
            <a:off x="360000" y="360000"/>
            <a:ext cx="5491163" cy="35433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350">
              <a:solidFill>
                <a:srgbClr val="FFFFFF"/>
              </a:solidFill>
            </a:endParaRPr>
          </a:p>
        </p:txBody>
      </p:sp>
      <p:sp>
        <p:nvSpPr>
          <p:cNvPr id="27" name="Textplatzhalter 26"/>
          <p:cNvSpPr>
            <a:spLocks noGrp="1"/>
          </p:cNvSpPr>
          <p:nvPr>
            <p:ph type="body" sz="quarter" idx="13"/>
          </p:nvPr>
        </p:nvSpPr>
        <p:spPr>
          <a:xfrm>
            <a:off x="5868991" y="1520825"/>
            <a:ext cx="3275008" cy="500063"/>
          </a:xfrm>
          <a:prstGeom prst="rect">
            <a:avLst/>
          </a:prstGeom>
        </p:spPr>
        <p:txBody>
          <a:bodyPr lIns="144000" rIns="144000" anchor="ctr" anchorCtr="0">
            <a:noAutofit/>
          </a:bodyPr>
          <a:lstStyle>
            <a:lvl1pPr marL="0" indent="0">
              <a:buNone/>
              <a:defRPr lang="de-DE" sz="1400" kern="1200" dirty="0">
                <a:solidFill>
                  <a:schemeClr val="bg1"/>
                </a:solidFill>
                <a:latin typeface="Aller" charset="0"/>
                <a:ea typeface="Aller" charset="0"/>
                <a:cs typeface="Aller" charset="0"/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3117" y="3886759"/>
            <a:ext cx="9140883" cy="978729"/>
          </a:xfrm>
          <a:prstGeom prst="rect">
            <a:avLst/>
          </a:prstGeom>
        </p:spPr>
        <p:txBody>
          <a:bodyPr lIns="360000" rIns="144000" anchor="ctr" anchorCtr="0">
            <a:noAutofit/>
          </a:bodyPr>
          <a:lstStyle>
            <a:lvl1pPr algn="l">
              <a:defRPr sz="2800" b="1"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868785" y="2028825"/>
            <a:ext cx="3275214" cy="1552575"/>
          </a:xfrm>
          <a:prstGeom prst="rect">
            <a:avLst/>
          </a:prstGeom>
        </p:spPr>
        <p:txBody>
          <a:bodyPr lIns="144000" tIns="108000" rIns="144000" bIns="108000"/>
          <a:lstStyle>
            <a:lvl1pPr marL="0" indent="0" algn="l">
              <a:buNone/>
              <a:defRPr sz="16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57108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13"/>
          <p:cNvGrpSpPr>
            <a:grpSpLocks/>
          </p:cNvGrpSpPr>
          <p:nvPr userDrawn="1"/>
        </p:nvGrpSpPr>
        <p:grpSpPr bwMode="auto">
          <a:xfrm>
            <a:off x="0" y="414038"/>
            <a:ext cx="9144000" cy="3167362"/>
            <a:chOff x="0" y="413420"/>
            <a:chExt cx="9144000" cy="3168740"/>
          </a:xfrm>
        </p:grpSpPr>
        <p:grpSp>
          <p:nvGrpSpPr>
            <p:cNvPr id="6" name="Gruppieren 14"/>
            <p:cNvGrpSpPr>
              <a:grpSpLocks/>
            </p:cNvGrpSpPr>
            <p:nvPr userDrawn="1"/>
          </p:nvGrpSpPr>
          <p:grpSpPr bwMode="auto">
            <a:xfrm>
              <a:off x="0" y="1520749"/>
              <a:ext cx="9144000" cy="2061411"/>
              <a:chOff x="0" y="1868905"/>
              <a:chExt cx="9144000" cy="2061411"/>
            </a:xfrm>
          </p:grpSpPr>
          <p:sp>
            <p:nvSpPr>
              <p:cNvPr id="8" name="Rechteck 7"/>
              <p:cNvSpPr/>
              <p:nvPr userDrawn="1"/>
            </p:nvSpPr>
            <p:spPr>
              <a:xfrm>
                <a:off x="0" y="1868844"/>
                <a:ext cx="9144000" cy="50822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solidFill>
                    <a:srgbClr val="FFFFFF"/>
                  </a:solidFill>
                </a:endParaRPr>
              </a:p>
            </p:txBody>
          </p:sp>
          <p:sp>
            <p:nvSpPr>
              <p:cNvPr id="9" name="Rechteck 8"/>
              <p:cNvSpPr/>
              <p:nvPr userDrawn="1"/>
            </p:nvSpPr>
            <p:spPr>
              <a:xfrm>
                <a:off x="0" y="2369125"/>
                <a:ext cx="9144000" cy="156119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solidFill>
                    <a:srgbClr val="FFFFFF"/>
                  </a:solidFill>
                </a:endParaRPr>
              </a:p>
            </p:txBody>
          </p:sp>
        </p:grpSp>
        <p:pic>
          <p:nvPicPr>
            <p:cNvPr id="7" name="Grafik 15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4433" y="413420"/>
              <a:ext cx="2479626" cy="693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echteck 11"/>
          <p:cNvSpPr/>
          <p:nvPr userDrawn="1"/>
        </p:nvSpPr>
        <p:spPr>
          <a:xfrm>
            <a:off x="275220" y="1106860"/>
            <a:ext cx="5017400" cy="282228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350">
              <a:solidFill>
                <a:srgbClr val="FFFFFF"/>
              </a:solidFill>
            </a:endParaRPr>
          </a:p>
        </p:txBody>
      </p:sp>
      <p:sp>
        <p:nvSpPr>
          <p:cNvPr id="27" name="Textplatzhalter 26"/>
          <p:cNvSpPr>
            <a:spLocks noGrp="1"/>
          </p:cNvSpPr>
          <p:nvPr>
            <p:ph type="body" sz="quarter" idx="13"/>
          </p:nvPr>
        </p:nvSpPr>
        <p:spPr>
          <a:xfrm>
            <a:off x="5292620" y="1520825"/>
            <a:ext cx="3851379" cy="500063"/>
          </a:xfrm>
          <a:prstGeom prst="rect">
            <a:avLst/>
          </a:prstGeom>
        </p:spPr>
        <p:txBody>
          <a:bodyPr lIns="144000" rIns="144000" anchor="ctr" anchorCtr="0">
            <a:noAutofit/>
          </a:bodyPr>
          <a:lstStyle>
            <a:lvl1pPr marL="0" indent="0">
              <a:buNone/>
              <a:defRPr lang="de-DE" sz="1200" b="1" kern="1200" dirty="0">
                <a:solidFill>
                  <a:schemeClr val="bg1"/>
                </a:solidFill>
                <a:latin typeface="Aller" charset="0"/>
                <a:ea typeface="Aller" charset="0"/>
                <a:cs typeface="Aller" charset="0"/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275220" y="3929148"/>
            <a:ext cx="8868780" cy="936340"/>
          </a:xfrm>
          <a:prstGeom prst="rect">
            <a:avLst/>
          </a:prstGeom>
        </p:spPr>
        <p:txBody>
          <a:bodyPr lIns="0" rIns="180000" anchor="ctr" anchorCtr="0">
            <a:noAutofit/>
          </a:bodyPr>
          <a:lstStyle>
            <a:lvl1pPr algn="l">
              <a:defRPr sz="2400" b="1"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292620" y="2028825"/>
            <a:ext cx="3851379" cy="1552575"/>
          </a:xfrm>
          <a:prstGeom prst="rect">
            <a:avLst/>
          </a:prstGeom>
        </p:spPr>
        <p:txBody>
          <a:bodyPr lIns="144000" tIns="108000" rIns="144000" bIns="108000"/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4453448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erade Verbindung 5"/>
          <p:cNvCxnSpPr/>
          <p:nvPr userDrawn="1"/>
        </p:nvCxnSpPr>
        <p:spPr>
          <a:xfrm flipV="1">
            <a:off x="1181100" y="1428750"/>
            <a:ext cx="7970838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k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344" y="968375"/>
            <a:ext cx="81915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3"/>
          <p:cNvSpPr>
            <a:spLocks noGrp="1"/>
          </p:cNvSpPr>
          <p:nvPr>
            <p:ph sz="half" idx="11"/>
          </p:nvPr>
        </p:nvSpPr>
        <p:spPr>
          <a:xfrm>
            <a:off x="1362974" y="1429481"/>
            <a:ext cx="7030802" cy="3315045"/>
          </a:xfrm>
          <a:prstGeom prst="rect">
            <a:avLst/>
          </a:prstGeom>
        </p:spPr>
        <p:txBody>
          <a:bodyPr tIns="288000">
            <a:normAutofit/>
          </a:bodyPr>
          <a:lstStyle>
            <a:lvl1pPr marL="252000" indent="-252000">
              <a:buClr>
                <a:schemeClr val="accent2"/>
              </a:buClr>
              <a:defRPr sz="16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514350" indent="-171450">
              <a:buClr>
                <a:schemeClr val="accent2"/>
              </a:buClr>
              <a:buFont typeface="Wingdings" panose="05000000000000000000" pitchFamily="2" charset="2"/>
              <a:buChar char="à"/>
              <a:defRPr sz="16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>
              <a:buClr>
                <a:schemeClr val="accent2"/>
              </a:buClr>
              <a:defRPr sz="16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>
              <a:buClr>
                <a:schemeClr val="accent2"/>
              </a:buClr>
              <a:defRPr sz="16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>
              <a:buClr>
                <a:schemeClr val="accent2"/>
              </a:buClr>
              <a:defRPr sz="16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1362974" y="886557"/>
            <a:ext cx="6593570" cy="54292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lang="en-US" sz="2400" b="1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355975" y="4797425"/>
            <a:ext cx="5037138" cy="274638"/>
          </a:xfrm>
          <a:prstGeom prst="rect">
            <a:avLst/>
          </a:prstGeom>
        </p:spPr>
        <p:txBody>
          <a:bodyPr/>
          <a:lstStyle>
            <a:lvl1pPr algn="r">
              <a:defRPr sz="900" smtClean="0"/>
            </a:lvl1pPr>
          </a:lstStyle>
          <a:p>
            <a:pPr>
              <a:defRPr/>
            </a:pPr>
            <a:r>
              <a:rPr>
                <a:solidFill>
                  <a:srgbClr val="164389">
                    <a:tint val="75000"/>
                  </a:srgbClr>
                </a:solidFill>
              </a:rPr>
              <a:t>Name Veranstaltung</a:t>
            </a:r>
            <a:endParaRPr dirty="0">
              <a:solidFill>
                <a:srgbClr val="16438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833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-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erade Verbindung 5"/>
          <p:cNvCxnSpPr/>
          <p:nvPr userDrawn="1"/>
        </p:nvCxnSpPr>
        <p:spPr>
          <a:xfrm flipV="1">
            <a:off x="1181100" y="1428750"/>
            <a:ext cx="7970838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k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344" y="968375"/>
            <a:ext cx="81915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3"/>
          <p:cNvSpPr>
            <a:spLocks noGrp="1"/>
          </p:cNvSpPr>
          <p:nvPr>
            <p:ph sz="half" idx="11"/>
          </p:nvPr>
        </p:nvSpPr>
        <p:spPr>
          <a:xfrm>
            <a:off x="1362974" y="1429481"/>
            <a:ext cx="7030802" cy="3315045"/>
          </a:xfrm>
          <a:prstGeom prst="rect">
            <a:avLst/>
          </a:prstGeom>
        </p:spPr>
        <p:txBody>
          <a:bodyPr tIns="288000">
            <a:normAutofit/>
          </a:bodyPr>
          <a:lstStyle>
            <a:lvl1pPr marL="252000" indent="-252000">
              <a:defRPr sz="2400">
                <a:solidFill>
                  <a:schemeClr val="accent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>
              <a:defRPr sz="2000">
                <a:solidFill>
                  <a:schemeClr val="accent1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>
              <a:defRPr sz="1600">
                <a:solidFill>
                  <a:schemeClr val="accent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>
              <a:defRPr sz="1800">
                <a:solidFill>
                  <a:schemeClr val="accent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>
              <a:defRPr sz="1800">
                <a:solidFill>
                  <a:schemeClr val="accent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1362974" y="886557"/>
            <a:ext cx="6593570" cy="54292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lang="en-US" sz="2400" b="1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355975" y="4797425"/>
            <a:ext cx="5037138" cy="274638"/>
          </a:xfrm>
          <a:prstGeom prst="rect">
            <a:avLst/>
          </a:prstGeom>
        </p:spPr>
        <p:txBody>
          <a:bodyPr/>
          <a:lstStyle>
            <a:lvl1pPr algn="r">
              <a:defRPr sz="900" smtClean="0"/>
            </a:lvl1pPr>
          </a:lstStyle>
          <a:p>
            <a:pPr>
              <a:defRPr/>
            </a:pPr>
            <a:r>
              <a:t>Name Veranstaltung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917500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06413" y="211809"/>
            <a:ext cx="6672262" cy="542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srgbClr val="164389">
                    <a:tint val="75000"/>
                  </a:srgbClr>
                </a:solidFill>
              </a:rPr>
              <a:t>Name Veranstaltung</a:t>
            </a:r>
          </a:p>
        </p:txBody>
      </p:sp>
    </p:spTree>
    <p:extLst>
      <p:ext uri="{BB962C8B-B14F-4D97-AF65-F5344CB8AC3E}">
        <p14:creationId xmlns:p14="http://schemas.microsoft.com/office/powerpoint/2010/main" val="11096580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- ganze Br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3"/>
          <p:cNvSpPr>
            <a:spLocks noGrp="1"/>
          </p:cNvSpPr>
          <p:nvPr>
            <p:ph sz="half" idx="11" hasCustomPrompt="1"/>
          </p:nvPr>
        </p:nvSpPr>
        <p:spPr>
          <a:xfrm>
            <a:off x="507076" y="754735"/>
            <a:ext cx="7886700" cy="3940752"/>
          </a:xfrm>
          <a:prstGeom prst="rect">
            <a:avLst/>
          </a:prstGeom>
        </p:spPr>
        <p:txBody>
          <a:bodyPr tIns="288000">
            <a:normAutofit/>
          </a:bodyPr>
          <a:lstStyle>
            <a:lvl1pPr marL="288000" indent="-288000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defRPr sz="18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576000" indent="-288000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SzPct val="87000"/>
              <a:buFont typeface="Wingdings" panose="05000000000000000000" pitchFamily="2" charset="2"/>
              <a:buChar char="è"/>
              <a:defRPr sz="16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>
              <a:defRPr sz="2000">
                <a:latin typeface="Trebuchet MS" charset="0"/>
                <a:ea typeface="Trebuchet MS" charset="0"/>
                <a:cs typeface="Trebuchet MS" charset="0"/>
              </a:defRPr>
            </a:lvl3pPr>
            <a:lvl4pPr>
              <a:defRPr sz="1800">
                <a:latin typeface="Trebuchet MS" charset="0"/>
                <a:ea typeface="Trebuchet MS" charset="0"/>
                <a:cs typeface="Trebuchet MS" charset="0"/>
              </a:defRPr>
            </a:lvl4pPr>
            <a:lvl5pPr>
              <a:defRPr sz="1800"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06413" y="211809"/>
            <a:ext cx="6672262" cy="542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srgbClr val="164389">
                    <a:tint val="75000"/>
                  </a:srgbClr>
                </a:solidFill>
              </a:rPr>
              <a:t>Name Veranstaltung</a:t>
            </a:r>
          </a:p>
        </p:txBody>
      </p:sp>
    </p:spTree>
    <p:extLst>
      <p:ext uri="{BB962C8B-B14F-4D97-AF65-F5344CB8AC3E}">
        <p14:creationId xmlns:p14="http://schemas.microsoft.com/office/powerpoint/2010/main" val="37858090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half" idx="11" hasCustomPrompt="1"/>
          </p:nvPr>
        </p:nvSpPr>
        <p:spPr>
          <a:xfrm>
            <a:off x="507076" y="754735"/>
            <a:ext cx="4110191" cy="3940752"/>
          </a:xfrm>
          <a:prstGeom prst="rect">
            <a:avLst/>
          </a:prstGeom>
        </p:spPr>
        <p:txBody>
          <a:bodyPr tIns="288000">
            <a:normAutofit/>
          </a:bodyPr>
          <a:lstStyle>
            <a:lvl1pPr marL="171450" indent="-171450">
              <a:buClr>
                <a:schemeClr val="accent2"/>
              </a:buClr>
              <a:defRPr lang="de-DE" sz="1400" kern="1200" dirty="0" smtClean="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>
              <a:buClr>
                <a:schemeClr val="accent2"/>
              </a:buClr>
              <a:defRPr lang="de-DE" sz="1200" kern="1200" dirty="0" smtClean="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>
              <a:buClr>
                <a:schemeClr val="accent2"/>
              </a:buClr>
              <a:defRPr sz="18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>
              <a:buClr>
                <a:schemeClr val="accent2"/>
              </a:buClr>
              <a:defRPr sz="18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>
              <a:buClr>
                <a:schemeClr val="accent2"/>
              </a:buClr>
              <a:defRPr sz="18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marL="288000" lvl="0" indent="-288000" algn="l" defTabSz="685800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Font typeface="Arial" pitchFamily="34" charset="0"/>
              <a:buChar char="•"/>
            </a:pPr>
            <a:r>
              <a:rPr lang="de-DE" dirty="0"/>
              <a:t>Textmasterformate durch Klicken bearbeiten</a:t>
            </a:r>
          </a:p>
          <a:p>
            <a:pPr marL="576000" lvl="1" indent="-288000" algn="l" defTabSz="685800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7000"/>
              <a:buFont typeface="Wingdings" panose="05000000000000000000" pitchFamily="2" charset="2"/>
              <a:buChar char="è"/>
            </a:pPr>
            <a:r>
              <a:rPr lang="de-DE" dirty="0"/>
              <a:t>Zweite Ebene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2" hasCustomPrompt="1"/>
          </p:nvPr>
        </p:nvSpPr>
        <p:spPr>
          <a:xfrm>
            <a:off x="4807472" y="754735"/>
            <a:ext cx="4110191" cy="3940752"/>
          </a:xfrm>
          <a:prstGeom prst="rect">
            <a:avLst/>
          </a:prstGeom>
        </p:spPr>
        <p:txBody>
          <a:bodyPr tIns="288000">
            <a:normAutofit/>
          </a:bodyPr>
          <a:lstStyle>
            <a:lvl1pPr marL="171450" indent="-171450">
              <a:buClr>
                <a:schemeClr val="accent2"/>
              </a:buClr>
              <a:defRPr lang="de-DE" sz="1400" kern="1200" dirty="0" smtClean="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>
              <a:buClr>
                <a:schemeClr val="accent2"/>
              </a:buClr>
              <a:defRPr lang="de-DE" sz="1200" kern="1200" dirty="0" smtClean="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>
              <a:buClr>
                <a:schemeClr val="accent2"/>
              </a:buClr>
              <a:defRPr sz="18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>
              <a:buClr>
                <a:schemeClr val="accent2"/>
              </a:buClr>
              <a:defRPr sz="18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>
              <a:buClr>
                <a:schemeClr val="accent2"/>
              </a:buClr>
              <a:defRPr sz="18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marL="288000" lvl="0" indent="-288000" algn="l" defTabSz="685800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Font typeface="Arial" pitchFamily="34" charset="0"/>
              <a:buChar char="•"/>
            </a:pPr>
            <a:r>
              <a:rPr lang="de-DE" dirty="0"/>
              <a:t>Textmasterformate durch Klicken bearbeiten</a:t>
            </a:r>
          </a:p>
          <a:p>
            <a:pPr marL="576000" lvl="1" indent="-288000" algn="l" defTabSz="685800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7000"/>
              <a:buFont typeface="Wingdings" panose="05000000000000000000" pitchFamily="2" charset="2"/>
              <a:buChar char="è"/>
            </a:pPr>
            <a:r>
              <a:rPr lang="de-DE" dirty="0"/>
              <a:t>Zweite Ebene</a:t>
            </a:r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506413" y="211809"/>
            <a:ext cx="6672262" cy="542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srgbClr val="164389">
                    <a:tint val="75000"/>
                  </a:srgbClr>
                </a:solidFill>
              </a:rPr>
              <a:t>Name Veranstaltung</a:t>
            </a:r>
          </a:p>
        </p:txBody>
      </p:sp>
    </p:spTree>
    <p:extLst>
      <p:ext uri="{BB962C8B-B14F-4D97-AF65-F5344CB8AC3E}">
        <p14:creationId xmlns:p14="http://schemas.microsoft.com/office/powerpoint/2010/main" val="20580922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470" y="783174"/>
            <a:ext cx="3868340" cy="653819"/>
          </a:xfrm>
          <a:prstGeom prst="rect">
            <a:avLst/>
          </a:prstGeom>
        </p:spPr>
        <p:txBody>
          <a:bodyPr lIns="108000" tIns="108000" rIns="108000" anchor="ctr" anchorCtr="0">
            <a:spAutoFit/>
          </a:bodyPr>
          <a:lstStyle>
            <a:lvl1pPr marL="0" indent="0">
              <a:buNone/>
              <a:defRPr sz="1800" b="1">
                <a:solidFill>
                  <a:schemeClr val="accent2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470" y="1436993"/>
            <a:ext cx="3868340" cy="3264402"/>
          </a:xfrm>
          <a:prstGeom prst="rect">
            <a:avLst/>
          </a:prstGeom>
        </p:spPr>
        <p:txBody>
          <a:bodyPr/>
          <a:lstStyle>
            <a:lvl1pPr>
              <a:buClr>
                <a:schemeClr val="accent2"/>
              </a:buClr>
              <a:defRPr sz="14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>
              <a:buClr>
                <a:schemeClr val="accent2"/>
              </a:buClr>
              <a:defRPr sz="14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>
              <a:buClr>
                <a:schemeClr val="accent2"/>
              </a:buClr>
              <a:defRPr sz="14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>
              <a:buClr>
                <a:schemeClr val="accent2"/>
              </a:buClr>
              <a:defRPr sz="14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>
              <a:buClr>
                <a:schemeClr val="accent2"/>
              </a:buClr>
              <a:defRPr sz="14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3" y="783174"/>
            <a:ext cx="3887391" cy="653819"/>
          </a:xfrm>
          <a:prstGeom prst="rect">
            <a:avLst/>
          </a:prstGeom>
        </p:spPr>
        <p:txBody>
          <a:bodyPr lIns="108000" tIns="108000" rIns="108000" anchor="ctr" anchorCtr="0">
            <a:spAutoFit/>
          </a:bodyPr>
          <a:lstStyle>
            <a:lvl1pPr marL="0" indent="0">
              <a:buNone/>
              <a:defRPr sz="1800" b="1">
                <a:solidFill>
                  <a:schemeClr val="accent2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11"/>
          </p:nvPr>
        </p:nvSpPr>
        <p:spPr>
          <a:xfrm>
            <a:off x="4629152" y="1436993"/>
            <a:ext cx="3887391" cy="3264402"/>
          </a:xfrm>
          <a:prstGeom prst="rect">
            <a:avLst/>
          </a:prstGeom>
        </p:spPr>
        <p:txBody>
          <a:bodyPr/>
          <a:lstStyle>
            <a:lvl1pPr>
              <a:buClr>
                <a:schemeClr val="accent2"/>
              </a:buClr>
              <a:defRPr sz="14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>
              <a:buClr>
                <a:schemeClr val="accent2"/>
              </a:buClr>
              <a:defRPr sz="14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>
              <a:buClr>
                <a:schemeClr val="accent2"/>
              </a:buClr>
              <a:defRPr sz="14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>
              <a:buClr>
                <a:schemeClr val="accent2"/>
              </a:buClr>
              <a:defRPr sz="14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>
              <a:buClr>
                <a:schemeClr val="accent2"/>
              </a:buClr>
              <a:defRPr sz="14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06413" y="211809"/>
            <a:ext cx="6672262" cy="542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srgbClr val="164389">
                    <a:tint val="75000"/>
                  </a:srgbClr>
                </a:solidFill>
              </a:rPr>
              <a:t>Name Veranstaltung</a:t>
            </a:r>
          </a:p>
        </p:txBody>
      </p:sp>
    </p:spTree>
    <p:extLst>
      <p:ext uri="{BB962C8B-B14F-4D97-AF65-F5344CB8AC3E}">
        <p14:creationId xmlns:p14="http://schemas.microsoft.com/office/powerpoint/2010/main" val="20864088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 noChangeAspect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  <a:ln w="38100">
            <a:solidFill>
              <a:schemeClr val="tx2"/>
            </a:solidFill>
          </a:ln>
        </p:spPr>
        <p:txBody>
          <a:bodyPr/>
          <a:lstStyle/>
          <a:p>
            <a:pPr lvl="0"/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srgbClr val="164389">
                    <a:tint val="75000"/>
                  </a:srgbClr>
                </a:solidFill>
              </a:rPr>
              <a:t>Name Veranstaltung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1"/>
          </p:nvPr>
        </p:nvSpPr>
        <p:spPr>
          <a:xfrm>
            <a:off x="780691" y="3641426"/>
            <a:ext cx="7582619" cy="914400"/>
          </a:xfrm>
          <a:prstGeom prst="roundRect">
            <a:avLst>
              <a:gd name="adj" fmla="val 23271"/>
            </a:avLst>
          </a:prstGeom>
          <a:solidFill>
            <a:srgbClr val="F2F2F2">
              <a:alpha val="50196"/>
            </a:srgbClr>
          </a:solidFill>
        </p:spPr>
        <p:txBody>
          <a:bodyPr anchor="ctr"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342900" indent="0" algn="ctr">
              <a:buFontTx/>
              <a:buNone/>
              <a:defRPr>
                <a:solidFill>
                  <a:schemeClr val="bg1"/>
                </a:solidFill>
              </a:defRPr>
            </a:lvl2pPr>
            <a:lvl3pPr marL="685800" indent="0" algn="ctr">
              <a:buFontTx/>
              <a:buNone/>
              <a:defRPr>
                <a:solidFill>
                  <a:schemeClr val="bg1"/>
                </a:solidFill>
              </a:defRPr>
            </a:lvl3pPr>
            <a:lvl4pPr marL="1028700" indent="0" algn="ctr">
              <a:buFontTx/>
              <a:buNone/>
              <a:defRPr>
                <a:solidFill>
                  <a:schemeClr val="bg1"/>
                </a:solidFill>
              </a:defRPr>
            </a:lvl4pPr>
            <a:lvl5pPr marL="1371600" indent="0" algn="ctr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2572974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13"/>
          <p:cNvGrpSpPr>
            <a:grpSpLocks/>
          </p:cNvGrpSpPr>
          <p:nvPr userDrawn="1"/>
        </p:nvGrpSpPr>
        <p:grpSpPr bwMode="auto">
          <a:xfrm>
            <a:off x="0" y="2825750"/>
            <a:ext cx="9207500" cy="2317750"/>
            <a:chOff x="8021" y="4539916"/>
            <a:chExt cx="9208168" cy="2318084"/>
          </a:xfrm>
        </p:grpSpPr>
        <p:sp>
          <p:nvSpPr>
            <p:cNvPr id="5" name="Rechteck 4"/>
            <p:cNvSpPr/>
            <p:nvPr userDrawn="1"/>
          </p:nvSpPr>
          <p:spPr>
            <a:xfrm>
              <a:off x="8021" y="5189298"/>
              <a:ext cx="9144663" cy="166870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srgbClr val="FFFFFF"/>
                </a:solidFill>
              </a:endParaRPr>
            </a:p>
          </p:txBody>
        </p:sp>
        <p:grpSp>
          <p:nvGrpSpPr>
            <p:cNvPr id="6" name="Gruppieren 15"/>
            <p:cNvGrpSpPr>
              <a:grpSpLocks/>
            </p:cNvGrpSpPr>
            <p:nvPr userDrawn="1"/>
          </p:nvGrpSpPr>
          <p:grpSpPr bwMode="auto">
            <a:xfrm>
              <a:off x="425116" y="4539916"/>
              <a:ext cx="2534652" cy="914400"/>
              <a:chOff x="425116" y="4539916"/>
              <a:chExt cx="2534652" cy="914400"/>
            </a:xfrm>
          </p:grpSpPr>
          <p:sp>
            <p:nvSpPr>
              <p:cNvPr id="12" name="Ellipse 11"/>
              <p:cNvSpPr/>
              <p:nvPr userDrawn="1"/>
            </p:nvSpPr>
            <p:spPr>
              <a:xfrm>
                <a:off x="425564" y="4539916"/>
                <a:ext cx="914466" cy="91453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solidFill>
                    <a:srgbClr val="FFFFFF"/>
                  </a:solidFill>
                </a:endParaRPr>
              </a:p>
            </p:txBody>
          </p:sp>
          <p:pic>
            <p:nvPicPr>
              <p:cNvPr id="13" name="Grafik 22"/>
              <p:cNvPicPr>
                <a:picLocks noChangeAspect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6547" y="4674265"/>
                <a:ext cx="2403221" cy="6717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" name="Gruppieren 16"/>
            <p:cNvGrpSpPr>
              <a:grpSpLocks/>
            </p:cNvGrpSpPr>
            <p:nvPr userDrawn="1"/>
          </p:nvGrpSpPr>
          <p:grpSpPr bwMode="auto">
            <a:xfrm>
              <a:off x="1347537" y="5378115"/>
              <a:ext cx="7375167" cy="784943"/>
              <a:chOff x="1347537" y="5378115"/>
              <a:chExt cx="7375167" cy="784943"/>
            </a:xfrm>
          </p:grpSpPr>
          <p:sp>
            <p:nvSpPr>
              <p:cNvPr id="9" name="Textfeld 18"/>
              <p:cNvSpPr txBox="1">
                <a:spLocks noChangeArrowheads="1"/>
              </p:cNvSpPr>
              <p:nvPr userDrawn="1"/>
            </p:nvSpPr>
            <p:spPr bwMode="auto">
              <a:xfrm>
                <a:off x="1347537" y="5378115"/>
                <a:ext cx="1311351" cy="5079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r>
                  <a:rPr lang="de-DE" altLang="de-DE" sz="1000" dirty="0">
                    <a:solidFill>
                      <a:srgbClr val="FFFFFF"/>
                    </a:solidFill>
                  </a:rPr>
                  <a:t>Konrad-Zuse-Str. 14</a:t>
                </a:r>
              </a:p>
              <a:p>
                <a:r>
                  <a:rPr lang="de-DE" altLang="de-DE" sz="1000" dirty="0">
                    <a:solidFill>
                      <a:srgbClr val="FFFFFF"/>
                    </a:solidFill>
                  </a:rPr>
                  <a:t>99099 Erfurt, Germany</a:t>
                </a:r>
              </a:p>
              <a:p>
                <a:r>
                  <a:rPr lang="de-DE" altLang="de-DE" sz="1000" dirty="0">
                    <a:solidFill>
                      <a:srgbClr val="FFFFFF"/>
                    </a:solidFill>
                  </a:rPr>
                  <a:t>www.cismst.de</a:t>
                </a:r>
              </a:p>
            </p:txBody>
          </p:sp>
          <p:sp>
            <p:nvSpPr>
              <p:cNvPr id="10" name="Textfeld 19"/>
              <p:cNvSpPr txBox="1">
                <a:spLocks noChangeArrowheads="1"/>
              </p:cNvSpPr>
              <p:nvPr userDrawn="1"/>
            </p:nvSpPr>
            <p:spPr bwMode="auto">
              <a:xfrm>
                <a:off x="3132954" y="5378115"/>
                <a:ext cx="2174128" cy="5079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>
                <a:spAutoFit/>
              </a:bodyPr>
              <a:lstStyle>
                <a:lvl1pPr defTabSz="6477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 defTabSz="6477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 defTabSz="6477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 defTabSz="6477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 defTabSz="6477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defTabSz="6477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defTabSz="6477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defTabSz="6477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defTabSz="6477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r>
                  <a:rPr lang="it-IT" altLang="de-DE" sz="1000" dirty="0" err="1">
                    <a:solidFill>
                      <a:srgbClr val="FFFFFF"/>
                    </a:solidFill>
                  </a:rPr>
                  <a:t>Telefon</a:t>
                </a:r>
                <a:r>
                  <a:rPr lang="it-IT" altLang="de-DE" sz="1000" dirty="0">
                    <a:solidFill>
                      <a:srgbClr val="FFFFFF"/>
                    </a:solidFill>
                  </a:rPr>
                  <a:t>:	+49 361 6631410</a:t>
                </a:r>
              </a:p>
              <a:p>
                <a:r>
                  <a:rPr lang="it-IT" altLang="de-DE" sz="1000" dirty="0">
                    <a:solidFill>
                      <a:srgbClr val="FFFFFF"/>
                    </a:solidFill>
                  </a:rPr>
                  <a:t>Telefax:	+49 361 6631413</a:t>
                </a:r>
              </a:p>
              <a:p>
                <a:r>
                  <a:rPr lang="it-IT" altLang="de-DE" sz="1000" dirty="0">
                    <a:solidFill>
                      <a:srgbClr val="FFFFFF"/>
                    </a:solidFill>
                  </a:rPr>
                  <a:t>E-Mail:	info@cismst.de</a:t>
                </a:r>
                <a:endParaRPr lang="de-DE" altLang="de-DE" sz="10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Textfeld 20"/>
              <p:cNvSpPr txBox="1">
                <a:spLocks noChangeArrowheads="1"/>
              </p:cNvSpPr>
              <p:nvPr userDrawn="1"/>
            </p:nvSpPr>
            <p:spPr bwMode="auto">
              <a:xfrm>
                <a:off x="6003529" y="5378115"/>
                <a:ext cx="2719175" cy="7849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r>
                  <a:rPr lang="en-US" altLang="de-DE" sz="800" b="1" dirty="0">
                    <a:solidFill>
                      <a:srgbClr val="FFFFFF"/>
                    </a:solidFill>
                  </a:rPr>
                  <a:t>© 2020 CiS </a:t>
                </a:r>
                <a:r>
                  <a:rPr lang="en-US" altLang="de-DE" sz="800" dirty="0" err="1">
                    <a:solidFill>
                      <a:srgbClr val="FFFFFF"/>
                    </a:solidFill>
                  </a:rPr>
                  <a:t>Forschungsinstitut</a:t>
                </a:r>
                <a:r>
                  <a:rPr lang="en-US" altLang="de-DE" sz="800" dirty="0">
                    <a:solidFill>
                      <a:srgbClr val="FFFFFF"/>
                    </a:solidFill>
                  </a:rPr>
                  <a:t> </a:t>
                </a:r>
                <a:r>
                  <a:rPr lang="en-US" altLang="de-DE" sz="800" dirty="0" err="1">
                    <a:solidFill>
                      <a:srgbClr val="FFFFFF"/>
                    </a:solidFill>
                  </a:rPr>
                  <a:t>für</a:t>
                </a:r>
                <a:r>
                  <a:rPr lang="en-US" altLang="de-DE" sz="800" dirty="0">
                    <a:solidFill>
                      <a:srgbClr val="FFFFFF"/>
                    </a:solidFill>
                  </a:rPr>
                  <a:t> Mikrosensorik GmbH</a:t>
                </a:r>
              </a:p>
              <a:p>
                <a:pPr>
                  <a:defRPr/>
                </a:pPr>
                <a:r>
                  <a:rPr lang="de-DE" altLang="de-DE" sz="800" dirty="0">
                    <a:solidFill>
                      <a:srgbClr val="164389">
                        <a:lumMod val="60000"/>
                        <a:lumOff val="40000"/>
                      </a:srgbClr>
                    </a:solidFill>
                  </a:rPr>
                  <a:t>Urheberrecht: Alle Rechte, insbesondere das Recht der Vervielfältigung und Verbreitung sowie der Übersetzung, sind vorbehalten.</a:t>
                </a:r>
              </a:p>
              <a:p>
                <a:r>
                  <a:rPr lang="en-US" altLang="de-DE" sz="800" dirty="0">
                    <a:solidFill>
                      <a:srgbClr val="164389">
                        <a:lumMod val="60000"/>
                        <a:lumOff val="40000"/>
                      </a:srgbClr>
                    </a:solidFill>
                  </a:rPr>
                  <a:t>Copyright: All rights, especially the right of reproduction and distribution as well as translation, are reserved.</a:t>
                </a:r>
              </a:p>
            </p:txBody>
          </p:sp>
        </p:grpSp>
        <p:cxnSp>
          <p:nvCxnSpPr>
            <p:cNvPr id="8" name="Gerade Verbindung 7"/>
            <p:cNvCxnSpPr/>
            <p:nvPr userDrawn="1"/>
          </p:nvCxnSpPr>
          <p:spPr>
            <a:xfrm>
              <a:off x="506532" y="6356278"/>
              <a:ext cx="870965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910351"/>
            <a:ext cx="9143999" cy="165169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buNone/>
              <a:defRPr lang="de-DE" sz="2800" b="1" i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None/>
              <a:defRPr lang="de-DE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endParaRPr lang="de-DE" dirty="0"/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39850" y="4797425"/>
            <a:ext cx="7053263" cy="274638"/>
          </a:xfrm>
        </p:spPr>
        <p:txBody>
          <a:bodyPr/>
          <a:lstStyle>
            <a:lvl1pPr algn="l">
              <a:defRPr sz="900" smtClean="0"/>
            </a:lvl1pPr>
          </a:lstStyle>
          <a:p>
            <a:pPr>
              <a:defRPr/>
            </a:pPr>
            <a:r>
              <a:rPr>
                <a:solidFill>
                  <a:srgbClr val="164389">
                    <a:tint val="75000"/>
                  </a:srgbClr>
                </a:solidFill>
              </a:rPr>
              <a:t>Name Veranstaltung</a:t>
            </a:r>
            <a:endParaRPr dirty="0">
              <a:solidFill>
                <a:srgbClr val="16438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6179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13"/>
          <p:cNvGrpSpPr>
            <a:grpSpLocks/>
          </p:cNvGrpSpPr>
          <p:nvPr userDrawn="1"/>
        </p:nvGrpSpPr>
        <p:grpSpPr bwMode="auto">
          <a:xfrm>
            <a:off x="0" y="327025"/>
            <a:ext cx="9144000" cy="3254375"/>
            <a:chOff x="0" y="326369"/>
            <a:chExt cx="9144000" cy="3255791"/>
          </a:xfrm>
        </p:grpSpPr>
        <p:grpSp>
          <p:nvGrpSpPr>
            <p:cNvPr id="6" name="Gruppieren 14"/>
            <p:cNvGrpSpPr>
              <a:grpSpLocks/>
            </p:cNvGrpSpPr>
            <p:nvPr userDrawn="1"/>
          </p:nvGrpSpPr>
          <p:grpSpPr bwMode="auto">
            <a:xfrm>
              <a:off x="0" y="1520749"/>
              <a:ext cx="9144000" cy="2061411"/>
              <a:chOff x="0" y="1868905"/>
              <a:chExt cx="9144000" cy="2061411"/>
            </a:xfrm>
          </p:grpSpPr>
          <p:sp>
            <p:nvSpPr>
              <p:cNvPr id="8" name="Rechteck 7"/>
              <p:cNvSpPr/>
              <p:nvPr userDrawn="1"/>
            </p:nvSpPr>
            <p:spPr>
              <a:xfrm>
                <a:off x="0" y="1868844"/>
                <a:ext cx="9144000" cy="50822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solidFill>
                    <a:srgbClr val="FFFFFF"/>
                  </a:solidFill>
                </a:endParaRPr>
              </a:p>
            </p:txBody>
          </p:sp>
          <p:sp>
            <p:nvSpPr>
              <p:cNvPr id="9" name="Rechteck 8"/>
              <p:cNvSpPr/>
              <p:nvPr userDrawn="1"/>
            </p:nvSpPr>
            <p:spPr>
              <a:xfrm>
                <a:off x="0" y="2369125"/>
                <a:ext cx="9144000" cy="156119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solidFill>
                    <a:srgbClr val="FFFFFF"/>
                  </a:solidFill>
                </a:endParaRPr>
              </a:p>
            </p:txBody>
          </p:sp>
        </p:grpSp>
        <p:pic>
          <p:nvPicPr>
            <p:cNvPr id="7" name="Grafik 15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9214" y="326369"/>
              <a:ext cx="2457951" cy="687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echteck 11"/>
          <p:cNvSpPr/>
          <p:nvPr userDrawn="1"/>
        </p:nvSpPr>
        <p:spPr>
          <a:xfrm>
            <a:off x="360000" y="360000"/>
            <a:ext cx="5491163" cy="35433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350">
              <a:solidFill>
                <a:srgbClr val="FFFFFF"/>
              </a:solidFill>
            </a:endParaRPr>
          </a:p>
        </p:txBody>
      </p:sp>
      <p:sp>
        <p:nvSpPr>
          <p:cNvPr id="27" name="Textplatzhalter 26"/>
          <p:cNvSpPr>
            <a:spLocks noGrp="1"/>
          </p:cNvSpPr>
          <p:nvPr>
            <p:ph type="body" sz="quarter" idx="13"/>
          </p:nvPr>
        </p:nvSpPr>
        <p:spPr>
          <a:xfrm>
            <a:off x="5868991" y="1520825"/>
            <a:ext cx="3275008" cy="500063"/>
          </a:xfrm>
          <a:prstGeom prst="rect">
            <a:avLst/>
          </a:prstGeom>
        </p:spPr>
        <p:txBody>
          <a:bodyPr lIns="144000" rIns="144000" anchor="ctr" anchorCtr="0">
            <a:noAutofit/>
          </a:bodyPr>
          <a:lstStyle>
            <a:lvl1pPr marL="0" indent="0">
              <a:buNone/>
              <a:defRPr lang="de-DE" sz="1400" kern="1200" dirty="0">
                <a:solidFill>
                  <a:schemeClr val="bg1"/>
                </a:solidFill>
                <a:latin typeface="Aller" charset="0"/>
                <a:ea typeface="Aller" charset="0"/>
                <a:cs typeface="Aller" charset="0"/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3117" y="3886759"/>
            <a:ext cx="9140883" cy="978729"/>
          </a:xfrm>
          <a:prstGeom prst="rect">
            <a:avLst/>
          </a:prstGeom>
        </p:spPr>
        <p:txBody>
          <a:bodyPr lIns="360000" rIns="144000" anchor="ctr" anchorCtr="0">
            <a:noAutofit/>
          </a:bodyPr>
          <a:lstStyle>
            <a:lvl1pPr algn="l">
              <a:defRPr sz="2800" b="1"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868785" y="2028825"/>
            <a:ext cx="3275214" cy="1552575"/>
          </a:xfrm>
          <a:prstGeom prst="rect">
            <a:avLst/>
          </a:prstGeom>
        </p:spPr>
        <p:txBody>
          <a:bodyPr lIns="144000" tIns="108000" rIns="144000" bIns="108000"/>
          <a:lstStyle>
            <a:lvl1pPr marL="0" indent="0" algn="l">
              <a:buNone/>
              <a:defRPr sz="16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322287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-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erade Verbindung 5"/>
          <p:cNvCxnSpPr/>
          <p:nvPr userDrawn="1"/>
        </p:nvCxnSpPr>
        <p:spPr>
          <a:xfrm flipV="1">
            <a:off x="1181100" y="1428750"/>
            <a:ext cx="7970838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k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344" y="968375"/>
            <a:ext cx="81915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3"/>
          <p:cNvSpPr>
            <a:spLocks noGrp="1"/>
          </p:cNvSpPr>
          <p:nvPr>
            <p:ph sz="half" idx="11"/>
          </p:nvPr>
        </p:nvSpPr>
        <p:spPr>
          <a:xfrm>
            <a:off x="1362974" y="1429481"/>
            <a:ext cx="7030802" cy="3315045"/>
          </a:xfrm>
          <a:prstGeom prst="rect">
            <a:avLst/>
          </a:prstGeom>
        </p:spPr>
        <p:txBody>
          <a:bodyPr tIns="288000">
            <a:normAutofit/>
          </a:bodyPr>
          <a:lstStyle>
            <a:lvl1pPr marL="252000" indent="-252000">
              <a:defRPr sz="2400">
                <a:solidFill>
                  <a:schemeClr val="accent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>
              <a:defRPr sz="2000">
                <a:solidFill>
                  <a:schemeClr val="accent1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>
              <a:defRPr sz="1600">
                <a:solidFill>
                  <a:schemeClr val="accent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>
              <a:defRPr sz="1800">
                <a:solidFill>
                  <a:schemeClr val="accent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>
              <a:defRPr sz="1800">
                <a:solidFill>
                  <a:schemeClr val="accent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1362974" y="886557"/>
            <a:ext cx="6593570" cy="54292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lang="en-US" sz="2400" b="1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355975" y="4797425"/>
            <a:ext cx="5037138" cy="274638"/>
          </a:xfrm>
          <a:prstGeom prst="rect">
            <a:avLst/>
          </a:prstGeom>
        </p:spPr>
        <p:txBody>
          <a:bodyPr/>
          <a:lstStyle>
            <a:lvl1pPr algn="r">
              <a:defRPr sz="900" smtClean="0"/>
            </a:lvl1pPr>
          </a:lstStyle>
          <a:p>
            <a:pPr>
              <a:defRPr/>
            </a:pPr>
            <a:r>
              <a:rPr>
                <a:solidFill>
                  <a:srgbClr val="164389">
                    <a:tint val="75000"/>
                  </a:srgbClr>
                </a:solidFill>
              </a:rPr>
              <a:t>Name Veranstaltung</a:t>
            </a:r>
            <a:endParaRPr dirty="0">
              <a:solidFill>
                <a:srgbClr val="16438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0451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06413" y="211809"/>
            <a:ext cx="6672262" cy="542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srgbClr val="164389">
                    <a:tint val="75000"/>
                  </a:srgbClr>
                </a:solidFill>
              </a:rPr>
              <a:t>Name Veranstaltung</a:t>
            </a:r>
          </a:p>
        </p:txBody>
      </p:sp>
    </p:spTree>
    <p:extLst>
      <p:ext uri="{BB962C8B-B14F-4D97-AF65-F5344CB8AC3E}">
        <p14:creationId xmlns:p14="http://schemas.microsoft.com/office/powerpoint/2010/main" val="38409248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 - ganze Br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3"/>
          <p:cNvSpPr>
            <a:spLocks noGrp="1"/>
          </p:cNvSpPr>
          <p:nvPr>
            <p:ph sz="half" idx="11" hasCustomPrompt="1"/>
          </p:nvPr>
        </p:nvSpPr>
        <p:spPr>
          <a:xfrm>
            <a:off x="507076" y="754735"/>
            <a:ext cx="7886700" cy="3940752"/>
          </a:xfrm>
          <a:prstGeom prst="rect">
            <a:avLst/>
          </a:prstGeom>
        </p:spPr>
        <p:txBody>
          <a:bodyPr tIns="288000">
            <a:normAutofit/>
          </a:bodyPr>
          <a:lstStyle>
            <a:lvl1pPr marL="288000" indent="-288000">
              <a:lnSpc>
                <a:spcPct val="100000"/>
              </a:lnSpc>
              <a:buClr>
                <a:schemeClr val="accent2"/>
              </a:buClr>
              <a:defRPr sz="18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>
              <a:buClr>
                <a:schemeClr val="accent1"/>
              </a:buClr>
              <a:defRPr sz="16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>
              <a:defRPr sz="2000">
                <a:latin typeface="Trebuchet MS" charset="0"/>
                <a:ea typeface="Trebuchet MS" charset="0"/>
                <a:cs typeface="Trebuchet MS" charset="0"/>
              </a:defRPr>
            </a:lvl3pPr>
            <a:lvl4pPr>
              <a:defRPr sz="1800">
                <a:latin typeface="Trebuchet MS" charset="0"/>
                <a:ea typeface="Trebuchet MS" charset="0"/>
                <a:cs typeface="Trebuchet MS" charset="0"/>
              </a:defRPr>
            </a:lvl4pPr>
            <a:lvl5pPr>
              <a:defRPr sz="1800"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06413" y="211809"/>
            <a:ext cx="6672262" cy="542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srgbClr val="164389">
                    <a:tint val="75000"/>
                  </a:srgbClr>
                </a:solidFill>
              </a:rPr>
              <a:t>Name Veranstaltung</a:t>
            </a:r>
          </a:p>
        </p:txBody>
      </p:sp>
    </p:spTree>
    <p:extLst>
      <p:ext uri="{BB962C8B-B14F-4D97-AF65-F5344CB8AC3E}">
        <p14:creationId xmlns:p14="http://schemas.microsoft.com/office/powerpoint/2010/main" val="1326747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06413" y="211809"/>
            <a:ext cx="6672262" cy="542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Name Veranstaltung</a:t>
            </a:r>
          </a:p>
        </p:txBody>
      </p:sp>
    </p:spTree>
    <p:extLst>
      <p:ext uri="{BB962C8B-B14F-4D97-AF65-F5344CB8AC3E}">
        <p14:creationId xmlns:p14="http://schemas.microsoft.com/office/powerpoint/2010/main" val="31295708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half" idx="11" hasCustomPrompt="1"/>
          </p:nvPr>
        </p:nvSpPr>
        <p:spPr>
          <a:xfrm>
            <a:off x="507076" y="754735"/>
            <a:ext cx="4110191" cy="3940752"/>
          </a:xfrm>
          <a:prstGeom prst="rect">
            <a:avLst/>
          </a:prstGeom>
        </p:spPr>
        <p:txBody>
          <a:bodyPr tIns="288000">
            <a:normAutofit/>
          </a:bodyPr>
          <a:lstStyle>
            <a:lvl1pPr>
              <a:buClr>
                <a:schemeClr val="accent2"/>
              </a:buClr>
              <a:defRPr sz="18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>
              <a:buClr>
                <a:schemeClr val="accent2"/>
              </a:buClr>
              <a:defRPr sz="16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>
              <a:buClr>
                <a:schemeClr val="accent2"/>
              </a:buClr>
              <a:defRPr sz="18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>
              <a:buClr>
                <a:schemeClr val="accent2"/>
              </a:buClr>
              <a:defRPr sz="18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>
              <a:buClr>
                <a:schemeClr val="accent2"/>
              </a:buClr>
              <a:defRPr sz="18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2" hasCustomPrompt="1"/>
          </p:nvPr>
        </p:nvSpPr>
        <p:spPr>
          <a:xfrm>
            <a:off x="4807472" y="754735"/>
            <a:ext cx="4110191" cy="3940752"/>
          </a:xfrm>
          <a:prstGeom prst="rect">
            <a:avLst/>
          </a:prstGeom>
        </p:spPr>
        <p:txBody>
          <a:bodyPr tIns="288000">
            <a:normAutofit/>
          </a:bodyPr>
          <a:lstStyle>
            <a:lvl1pPr>
              <a:buClr>
                <a:schemeClr val="accent2"/>
              </a:buClr>
              <a:defRPr sz="18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>
              <a:buClr>
                <a:schemeClr val="accent2"/>
              </a:buClr>
              <a:defRPr sz="16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>
              <a:buClr>
                <a:schemeClr val="accent2"/>
              </a:buClr>
              <a:defRPr sz="18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>
              <a:buClr>
                <a:schemeClr val="accent2"/>
              </a:buClr>
              <a:defRPr sz="18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>
              <a:buClr>
                <a:schemeClr val="accent2"/>
              </a:buClr>
              <a:defRPr sz="18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506413" y="211809"/>
            <a:ext cx="6672262" cy="542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srgbClr val="164389">
                    <a:tint val="75000"/>
                  </a:srgbClr>
                </a:solidFill>
              </a:rPr>
              <a:t>Name Veranstaltung</a:t>
            </a:r>
          </a:p>
        </p:txBody>
      </p:sp>
    </p:spTree>
    <p:extLst>
      <p:ext uri="{BB962C8B-B14F-4D97-AF65-F5344CB8AC3E}">
        <p14:creationId xmlns:p14="http://schemas.microsoft.com/office/powerpoint/2010/main" val="6598831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470" y="783174"/>
            <a:ext cx="3868340" cy="653819"/>
          </a:xfrm>
          <a:prstGeom prst="rect">
            <a:avLst/>
          </a:prstGeom>
        </p:spPr>
        <p:txBody>
          <a:bodyPr lIns="108000" tIns="108000" rIns="108000" anchor="ctr" anchorCtr="0">
            <a:spAutoFit/>
          </a:bodyPr>
          <a:lstStyle>
            <a:lvl1pPr marL="0" indent="0">
              <a:buNone/>
              <a:defRPr sz="1800" b="1">
                <a:solidFill>
                  <a:schemeClr val="accent2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470" y="1436993"/>
            <a:ext cx="3868340" cy="3264402"/>
          </a:xfrm>
          <a:prstGeom prst="rect">
            <a:avLst/>
          </a:prstGeom>
        </p:spPr>
        <p:txBody>
          <a:bodyPr/>
          <a:lstStyle>
            <a:lvl1pPr>
              <a:buClr>
                <a:schemeClr val="accent2"/>
              </a:buClr>
              <a:defRPr sz="14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>
              <a:buClr>
                <a:schemeClr val="accent2"/>
              </a:buClr>
              <a:defRPr sz="14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>
              <a:buClr>
                <a:schemeClr val="accent2"/>
              </a:buClr>
              <a:defRPr sz="14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>
              <a:buClr>
                <a:schemeClr val="accent2"/>
              </a:buClr>
              <a:defRPr sz="14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>
              <a:buClr>
                <a:schemeClr val="accent2"/>
              </a:buClr>
              <a:defRPr sz="14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3" y="783174"/>
            <a:ext cx="3887391" cy="653819"/>
          </a:xfrm>
          <a:prstGeom prst="rect">
            <a:avLst/>
          </a:prstGeom>
        </p:spPr>
        <p:txBody>
          <a:bodyPr lIns="108000" tIns="108000" rIns="108000" anchor="ctr" anchorCtr="0">
            <a:spAutoFit/>
          </a:bodyPr>
          <a:lstStyle>
            <a:lvl1pPr marL="0" indent="0">
              <a:buNone/>
              <a:defRPr sz="1800" b="1">
                <a:solidFill>
                  <a:schemeClr val="accent2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11"/>
          </p:nvPr>
        </p:nvSpPr>
        <p:spPr>
          <a:xfrm>
            <a:off x="4629152" y="1436993"/>
            <a:ext cx="3887391" cy="3264402"/>
          </a:xfrm>
          <a:prstGeom prst="rect">
            <a:avLst/>
          </a:prstGeom>
        </p:spPr>
        <p:txBody>
          <a:bodyPr/>
          <a:lstStyle>
            <a:lvl1pPr>
              <a:buClr>
                <a:schemeClr val="accent2"/>
              </a:buClr>
              <a:defRPr sz="14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>
              <a:buClr>
                <a:schemeClr val="accent2"/>
              </a:buClr>
              <a:defRPr sz="14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>
              <a:buClr>
                <a:schemeClr val="accent2"/>
              </a:buClr>
              <a:defRPr sz="14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>
              <a:buClr>
                <a:schemeClr val="accent2"/>
              </a:buClr>
              <a:defRPr sz="14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>
              <a:buClr>
                <a:schemeClr val="accent2"/>
              </a:buClr>
              <a:defRPr sz="14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06413" y="211809"/>
            <a:ext cx="6672262" cy="542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srgbClr val="164389">
                    <a:tint val="75000"/>
                  </a:srgbClr>
                </a:solidFill>
              </a:rPr>
              <a:t>Name Veranstaltung</a:t>
            </a:r>
          </a:p>
        </p:txBody>
      </p:sp>
    </p:spTree>
    <p:extLst>
      <p:ext uri="{BB962C8B-B14F-4D97-AF65-F5344CB8AC3E}">
        <p14:creationId xmlns:p14="http://schemas.microsoft.com/office/powerpoint/2010/main" val="34717740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_mitLi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06413" y="211809"/>
            <a:ext cx="6672262" cy="542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srgbClr val="164389">
                    <a:tint val="75000"/>
                  </a:srgbClr>
                </a:solidFill>
              </a:rPr>
              <a:t>Name Veranstaltung</a:t>
            </a:r>
          </a:p>
        </p:txBody>
      </p:sp>
      <p:cxnSp>
        <p:nvCxnSpPr>
          <p:cNvPr id="5" name="Gerade Verbindung 4"/>
          <p:cNvCxnSpPr/>
          <p:nvPr userDrawn="1"/>
        </p:nvCxnSpPr>
        <p:spPr bwMode="auto">
          <a:xfrm>
            <a:off x="-96838" y="760413"/>
            <a:ext cx="7739063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33011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u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 noChangeAspect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  <a:ln w="38100">
            <a:solidFill>
              <a:schemeClr val="tx2"/>
            </a:solidFill>
          </a:ln>
        </p:spPr>
        <p:txBody>
          <a:bodyPr/>
          <a:lstStyle/>
          <a:p>
            <a:pPr lvl="0"/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srgbClr val="164389">
                    <a:tint val="75000"/>
                  </a:srgbClr>
                </a:solidFill>
              </a:rPr>
              <a:t>Name Veranstaltung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1"/>
          </p:nvPr>
        </p:nvSpPr>
        <p:spPr>
          <a:xfrm>
            <a:off x="780691" y="3641426"/>
            <a:ext cx="7582619" cy="914400"/>
          </a:xfrm>
          <a:prstGeom prst="roundRect">
            <a:avLst>
              <a:gd name="adj" fmla="val 23271"/>
            </a:avLst>
          </a:prstGeom>
          <a:solidFill>
            <a:srgbClr val="F2F2F2">
              <a:alpha val="50196"/>
            </a:srgbClr>
          </a:solidFill>
        </p:spPr>
        <p:txBody>
          <a:bodyPr anchor="ctr"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342900" indent="0" algn="ctr">
              <a:buFontTx/>
              <a:buNone/>
              <a:defRPr>
                <a:solidFill>
                  <a:schemeClr val="bg1"/>
                </a:solidFill>
              </a:defRPr>
            </a:lvl2pPr>
            <a:lvl3pPr marL="685800" indent="0" algn="ctr">
              <a:buFontTx/>
              <a:buNone/>
              <a:defRPr>
                <a:solidFill>
                  <a:schemeClr val="bg1"/>
                </a:solidFill>
              </a:defRPr>
            </a:lvl3pPr>
            <a:lvl4pPr marL="1028700" indent="0" algn="ctr">
              <a:buFontTx/>
              <a:buNone/>
              <a:defRPr>
                <a:solidFill>
                  <a:schemeClr val="bg1"/>
                </a:solidFill>
              </a:defRPr>
            </a:lvl4pPr>
            <a:lvl5pPr marL="1371600" indent="0" algn="ctr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1275315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13"/>
          <p:cNvGrpSpPr>
            <a:grpSpLocks/>
          </p:cNvGrpSpPr>
          <p:nvPr userDrawn="1"/>
        </p:nvGrpSpPr>
        <p:grpSpPr bwMode="auto">
          <a:xfrm>
            <a:off x="0" y="2825750"/>
            <a:ext cx="9207500" cy="2317750"/>
            <a:chOff x="8021" y="4539916"/>
            <a:chExt cx="9208168" cy="2318084"/>
          </a:xfrm>
        </p:grpSpPr>
        <p:sp>
          <p:nvSpPr>
            <p:cNvPr id="5" name="Rechteck 4"/>
            <p:cNvSpPr/>
            <p:nvPr userDrawn="1"/>
          </p:nvSpPr>
          <p:spPr>
            <a:xfrm>
              <a:off x="8021" y="5189298"/>
              <a:ext cx="9144663" cy="166870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srgbClr val="FFFFFF"/>
                </a:solidFill>
              </a:endParaRPr>
            </a:p>
          </p:txBody>
        </p:sp>
        <p:grpSp>
          <p:nvGrpSpPr>
            <p:cNvPr id="6" name="Gruppieren 15"/>
            <p:cNvGrpSpPr>
              <a:grpSpLocks/>
            </p:cNvGrpSpPr>
            <p:nvPr userDrawn="1"/>
          </p:nvGrpSpPr>
          <p:grpSpPr bwMode="auto">
            <a:xfrm>
              <a:off x="425116" y="4539916"/>
              <a:ext cx="2534652" cy="914400"/>
              <a:chOff x="425116" y="4539916"/>
              <a:chExt cx="2534652" cy="914400"/>
            </a:xfrm>
          </p:grpSpPr>
          <p:sp>
            <p:nvSpPr>
              <p:cNvPr id="12" name="Ellipse 11"/>
              <p:cNvSpPr/>
              <p:nvPr userDrawn="1"/>
            </p:nvSpPr>
            <p:spPr>
              <a:xfrm>
                <a:off x="425564" y="4539916"/>
                <a:ext cx="914466" cy="91453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solidFill>
                    <a:srgbClr val="FFFFFF"/>
                  </a:solidFill>
                </a:endParaRPr>
              </a:p>
            </p:txBody>
          </p:sp>
          <p:pic>
            <p:nvPicPr>
              <p:cNvPr id="13" name="Grafik 22"/>
              <p:cNvPicPr>
                <a:picLocks noChangeAspect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6547" y="4674265"/>
                <a:ext cx="2403221" cy="6717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" name="Gruppieren 16"/>
            <p:cNvGrpSpPr>
              <a:grpSpLocks/>
            </p:cNvGrpSpPr>
            <p:nvPr userDrawn="1"/>
          </p:nvGrpSpPr>
          <p:grpSpPr bwMode="auto">
            <a:xfrm>
              <a:off x="1347537" y="5378115"/>
              <a:ext cx="7218086" cy="846813"/>
              <a:chOff x="1347537" y="5378115"/>
              <a:chExt cx="7218086" cy="846813"/>
            </a:xfrm>
          </p:grpSpPr>
          <p:sp>
            <p:nvSpPr>
              <p:cNvPr id="9" name="Textfeld 18"/>
              <p:cNvSpPr txBox="1">
                <a:spLocks noChangeArrowheads="1"/>
              </p:cNvSpPr>
              <p:nvPr userDrawn="1"/>
            </p:nvSpPr>
            <p:spPr bwMode="auto">
              <a:xfrm>
                <a:off x="1347537" y="5378115"/>
                <a:ext cx="1625766" cy="600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r>
                  <a:rPr lang="de-DE" altLang="de-DE" sz="1100">
                    <a:solidFill>
                      <a:srgbClr val="FFFFFF"/>
                    </a:solidFill>
                  </a:rPr>
                  <a:t>Konrad-Zuse-Str. 14</a:t>
                </a:r>
              </a:p>
              <a:p>
                <a:r>
                  <a:rPr lang="de-DE" altLang="de-DE" sz="1100">
                    <a:solidFill>
                      <a:srgbClr val="FFFFFF"/>
                    </a:solidFill>
                  </a:rPr>
                  <a:t>99099 Erfurt, Germany</a:t>
                </a:r>
              </a:p>
              <a:p>
                <a:r>
                  <a:rPr lang="de-DE" altLang="de-DE" sz="1100">
                    <a:solidFill>
                      <a:srgbClr val="FFFFFF"/>
                    </a:solidFill>
                  </a:rPr>
                  <a:t>www.cismst.de</a:t>
                </a:r>
              </a:p>
            </p:txBody>
          </p:sp>
          <p:sp>
            <p:nvSpPr>
              <p:cNvPr id="10" name="Textfeld 19"/>
              <p:cNvSpPr txBox="1">
                <a:spLocks noChangeArrowheads="1"/>
              </p:cNvSpPr>
              <p:nvPr userDrawn="1"/>
            </p:nvSpPr>
            <p:spPr bwMode="auto">
              <a:xfrm>
                <a:off x="3457073" y="5378115"/>
                <a:ext cx="1883849" cy="600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6477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 defTabSz="6477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 defTabSz="6477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 defTabSz="6477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 defTabSz="6477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defTabSz="6477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defTabSz="6477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defTabSz="6477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defTabSz="6477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r>
                  <a:rPr lang="it-IT" altLang="de-DE" sz="1100">
                    <a:solidFill>
                      <a:srgbClr val="FFFFFF"/>
                    </a:solidFill>
                  </a:rPr>
                  <a:t>Telefon:	+49 361 6631410</a:t>
                </a:r>
              </a:p>
              <a:p>
                <a:r>
                  <a:rPr lang="it-IT" altLang="de-DE" sz="1100">
                    <a:solidFill>
                      <a:srgbClr val="FFFFFF"/>
                    </a:solidFill>
                  </a:rPr>
                  <a:t>Telefax:	+49 361 6631413</a:t>
                </a:r>
              </a:p>
              <a:p>
                <a:r>
                  <a:rPr lang="it-IT" altLang="de-DE" sz="1100">
                    <a:solidFill>
                      <a:srgbClr val="FFFFFF"/>
                    </a:solidFill>
                  </a:rPr>
                  <a:t>E-Mail:	info@cismst.de</a:t>
                </a:r>
                <a:endParaRPr lang="de-DE" altLang="de-DE" sz="1100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Textfeld 20"/>
              <p:cNvSpPr txBox="1">
                <a:spLocks noChangeArrowheads="1"/>
              </p:cNvSpPr>
              <p:nvPr userDrawn="1"/>
            </p:nvSpPr>
            <p:spPr bwMode="auto">
              <a:xfrm>
                <a:off x="5783176" y="5393811"/>
                <a:ext cx="2782447" cy="831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r>
                  <a:rPr lang="en-US" altLang="de-DE" sz="800" b="1" dirty="0">
                    <a:solidFill>
                      <a:srgbClr val="FFFFFF"/>
                    </a:solidFill>
                  </a:rPr>
                  <a:t>© 2020 CiS </a:t>
                </a:r>
                <a:r>
                  <a:rPr lang="en-US" altLang="de-DE" sz="800" b="1" dirty="0" err="1">
                    <a:solidFill>
                      <a:srgbClr val="FFFFFF"/>
                    </a:solidFill>
                  </a:rPr>
                  <a:t>Forschungsinstitut</a:t>
                </a:r>
                <a:r>
                  <a:rPr lang="en-US" altLang="de-DE" sz="800" b="1" dirty="0">
                    <a:solidFill>
                      <a:srgbClr val="FFFFFF"/>
                    </a:solidFill>
                  </a:rPr>
                  <a:t> </a:t>
                </a:r>
                <a:r>
                  <a:rPr lang="en-US" altLang="de-DE" sz="800" b="1" dirty="0" err="1">
                    <a:solidFill>
                      <a:srgbClr val="FFFFFF"/>
                    </a:solidFill>
                  </a:rPr>
                  <a:t>für</a:t>
                </a:r>
                <a:r>
                  <a:rPr lang="en-US" altLang="de-DE" sz="800" b="1" dirty="0">
                    <a:solidFill>
                      <a:srgbClr val="FFFFFF"/>
                    </a:solidFill>
                  </a:rPr>
                  <a:t> Mikrosensorik GmbH</a:t>
                </a:r>
              </a:p>
              <a:p>
                <a:pPr>
                  <a:defRPr/>
                </a:pPr>
                <a:r>
                  <a:rPr lang="de-DE" altLang="de-DE" sz="800" dirty="0">
                    <a:solidFill>
                      <a:srgbClr val="164389">
                        <a:lumMod val="60000"/>
                        <a:lumOff val="40000"/>
                      </a:srgbClr>
                    </a:solidFill>
                  </a:rPr>
                  <a:t>Urheberrecht: Alle Rechte, insbesondere das Recht der Vervielfältigung und Verbreitung sowie der Übersetzung, sind vorbehalten.</a:t>
                </a:r>
              </a:p>
              <a:p>
                <a:r>
                  <a:rPr lang="en-US" altLang="de-DE" sz="800" dirty="0">
                    <a:solidFill>
                      <a:srgbClr val="164389">
                        <a:lumMod val="60000"/>
                        <a:lumOff val="40000"/>
                      </a:srgbClr>
                    </a:solidFill>
                  </a:rPr>
                  <a:t>Copyright: All rights, especially the right of reproduction and distribution as well as translation, are reserved.</a:t>
                </a:r>
              </a:p>
            </p:txBody>
          </p:sp>
        </p:grpSp>
        <p:cxnSp>
          <p:nvCxnSpPr>
            <p:cNvPr id="8" name="Gerade Verbindung 7"/>
            <p:cNvCxnSpPr/>
            <p:nvPr userDrawn="1"/>
          </p:nvCxnSpPr>
          <p:spPr>
            <a:xfrm>
              <a:off x="506532" y="6356278"/>
              <a:ext cx="870965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910351"/>
            <a:ext cx="9143999" cy="165169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buNone/>
              <a:defRPr lang="de-DE" sz="2800" b="1" i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None/>
              <a:defRPr lang="de-DE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endParaRPr lang="de-DE" dirty="0"/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39850" y="4797425"/>
            <a:ext cx="7053263" cy="274638"/>
          </a:xfrm>
        </p:spPr>
        <p:txBody>
          <a:bodyPr/>
          <a:lstStyle>
            <a:lvl1pPr algn="l">
              <a:defRPr sz="900" smtClean="0"/>
            </a:lvl1pPr>
          </a:lstStyle>
          <a:p>
            <a:pPr>
              <a:defRPr/>
            </a:pPr>
            <a:r>
              <a:rPr>
                <a:solidFill>
                  <a:srgbClr val="164389">
                    <a:tint val="75000"/>
                  </a:srgbClr>
                </a:solidFill>
              </a:rPr>
              <a:t>Name Veranstaltung</a:t>
            </a:r>
            <a:endParaRPr dirty="0">
              <a:solidFill>
                <a:srgbClr val="16438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440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anksag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 bwMode="auto">
          <a:xfrm>
            <a:off x="-1" y="4656138"/>
            <a:ext cx="9144000" cy="48882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rgbClr val="FFFFFF"/>
              </a:solidFill>
            </a:endParaRPr>
          </a:p>
        </p:txBody>
      </p:sp>
      <p:grpSp>
        <p:nvGrpSpPr>
          <p:cNvPr id="6" name="Gruppieren 15"/>
          <p:cNvGrpSpPr>
            <a:grpSpLocks/>
          </p:cNvGrpSpPr>
          <p:nvPr userDrawn="1"/>
        </p:nvGrpSpPr>
        <p:grpSpPr bwMode="auto">
          <a:xfrm>
            <a:off x="417065" y="4006850"/>
            <a:ext cx="2534468" cy="914268"/>
            <a:chOff x="425116" y="4539916"/>
            <a:chExt cx="2534652" cy="914400"/>
          </a:xfrm>
        </p:grpSpPr>
        <p:sp>
          <p:nvSpPr>
            <p:cNvPr id="12" name="Ellipse 11"/>
            <p:cNvSpPr/>
            <p:nvPr userDrawn="1"/>
          </p:nvSpPr>
          <p:spPr>
            <a:xfrm>
              <a:off x="425564" y="4539916"/>
              <a:ext cx="914466" cy="9145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srgbClr val="FFFFFF"/>
                </a:solidFill>
              </a:endParaRPr>
            </a:p>
          </p:txBody>
        </p:sp>
        <p:pic>
          <p:nvPicPr>
            <p:cNvPr id="13" name="Grafik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547" y="4674265"/>
              <a:ext cx="2403221" cy="671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Textplatzhalter 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213100" y="488950"/>
            <a:ext cx="5930899" cy="3225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de-DE" sz="2800" b="1" i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5000"/>
              </a:lnSpc>
              <a:buNone/>
              <a:defRPr lang="de-DE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</a:lstStyle>
          <a:p>
            <a:pPr lvl="0"/>
            <a:r>
              <a:rPr lang="de-DE" dirty="0"/>
              <a:t>Danksagung</a:t>
            </a:r>
          </a:p>
          <a:p>
            <a:pPr lvl="1"/>
            <a:endParaRPr lang="de-DE" dirty="0"/>
          </a:p>
          <a:p>
            <a:pPr lvl="1"/>
            <a:r>
              <a:rPr lang="de-DE" dirty="0"/>
              <a:t>Die Forschungs- und Entwicklungsarbeiten im Projekt </a:t>
            </a:r>
          </a:p>
          <a:p>
            <a:pPr lvl="1"/>
            <a:endParaRPr lang="de-DE" dirty="0"/>
          </a:p>
          <a:p>
            <a:pPr lvl="1"/>
            <a:r>
              <a:rPr lang="de-DE" dirty="0"/>
              <a:t>wurden gefördert durch das Bundesministerium für Wirtschaft und Energie.</a:t>
            </a:r>
          </a:p>
          <a:p>
            <a:pPr lvl="1"/>
            <a:endParaRPr lang="de-DE" dirty="0"/>
          </a:p>
          <a:p>
            <a:pPr lvl="1"/>
            <a:r>
              <a:rPr lang="de-DE" dirty="0"/>
              <a:t>FKZ:</a:t>
            </a:r>
          </a:p>
        </p:txBody>
      </p:sp>
      <p:sp>
        <p:nvSpPr>
          <p:cNvPr id="14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1339850" y="4797425"/>
            <a:ext cx="7053263" cy="274638"/>
          </a:xfrm>
        </p:spPr>
        <p:txBody>
          <a:bodyPr/>
          <a:lstStyle>
            <a:lvl1pPr algn="l">
              <a:defRPr sz="900" smtClean="0"/>
            </a:lvl1pPr>
          </a:lstStyle>
          <a:p>
            <a:pPr>
              <a:defRPr/>
            </a:pPr>
            <a:r>
              <a:rPr>
                <a:solidFill>
                  <a:srgbClr val="164389">
                    <a:tint val="75000"/>
                  </a:srgbClr>
                </a:solidFill>
              </a:rPr>
              <a:t>Name Veranstaltung</a:t>
            </a:r>
            <a:endParaRPr dirty="0">
              <a:solidFill>
                <a:srgbClr val="164389">
                  <a:tint val="75000"/>
                </a:srgbClr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13" y="1384300"/>
            <a:ext cx="2161032" cy="178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6442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anksag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 bwMode="auto">
          <a:xfrm>
            <a:off x="-1" y="4656138"/>
            <a:ext cx="9144000" cy="48882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rgbClr val="FFFFFF"/>
              </a:solidFill>
            </a:endParaRPr>
          </a:p>
        </p:txBody>
      </p:sp>
      <p:grpSp>
        <p:nvGrpSpPr>
          <p:cNvPr id="6" name="Gruppieren 15"/>
          <p:cNvGrpSpPr>
            <a:grpSpLocks/>
          </p:cNvGrpSpPr>
          <p:nvPr userDrawn="1"/>
        </p:nvGrpSpPr>
        <p:grpSpPr bwMode="auto">
          <a:xfrm>
            <a:off x="417065" y="4006850"/>
            <a:ext cx="2534468" cy="914268"/>
            <a:chOff x="425116" y="4539916"/>
            <a:chExt cx="2534652" cy="914400"/>
          </a:xfrm>
        </p:grpSpPr>
        <p:sp>
          <p:nvSpPr>
            <p:cNvPr id="12" name="Ellipse 11"/>
            <p:cNvSpPr/>
            <p:nvPr userDrawn="1"/>
          </p:nvSpPr>
          <p:spPr>
            <a:xfrm>
              <a:off x="425564" y="4539916"/>
              <a:ext cx="914466" cy="9145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srgbClr val="FFFFFF"/>
                </a:solidFill>
              </a:endParaRPr>
            </a:p>
          </p:txBody>
        </p:sp>
        <p:pic>
          <p:nvPicPr>
            <p:cNvPr id="13" name="Grafik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547" y="4674265"/>
              <a:ext cx="2403221" cy="671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Textplatzhalter 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495301" y="488950"/>
            <a:ext cx="7897812" cy="22669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de-DE" sz="2800" b="1" i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5000"/>
              </a:lnSpc>
              <a:buNone/>
              <a:defRPr lang="de-DE" sz="16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</a:lstStyle>
          <a:p>
            <a:pPr lvl="0"/>
            <a:r>
              <a:rPr lang="de-DE" dirty="0"/>
              <a:t>Danksagung</a:t>
            </a:r>
          </a:p>
          <a:p>
            <a:pPr lvl="1"/>
            <a:r>
              <a:rPr lang="de-DE" dirty="0"/>
              <a:t>Das Forschungsvorhaben wurde im Rahmen des Programms zur Förderung der industriellen Gemeinschaftsforschung (IGF-Nr. XX 000000) vom Bundesministerium für Wirtschaft und Energie (</a:t>
            </a:r>
            <a:r>
              <a:rPr lang="de-DE" dirty="0" err="1"/>
              <a:t>BMWi</a:t>
            </a:r>
            <a:r>
              <a:rPr lang="de-DE" dirty="0"/>
              <a:t>) über die Arbeitsgemeinschaft industrieller Forschungsvereinigungen (</a:t>
            </a:r>
            <a:r>
              <a:rPr lang="de-DE" dirty="0" err="1"/>
              <a:t>AiF</a:t>
            </a:r>
            <a:r>
              <a:rPr lang="de-DE" dirty="0"/>
              <a:t>) e.V. aufgrund eines Beschlusses des Deutschen Bundestages gefördert. </a:t>
            </a:r>
          </a:p>
        </p:txBody>
      </p:sp>
      <p:sp>
        <p:nvSpPr>
          <p:cNvPr id="14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1339850" y="4797425"/>
            <a:ext cx="7053263" cy="274638"/>
          </a:xfrm>
        </p:spPr>
        <p:txBody>
          <a:bodyPr/>
          <a:lstStyle>
            <a:lvl1pPr algn="l">
              <a:defRPr sz="900" smtClean="0"/>
            </a:lvl1pPr>
          </a:lstStyle>
          <a:p>
            <a:pPr>
              <a:defRPr/>
            </a:pPr>
            <a:r>
              <a:rPr>
                <a:solidFill>
                  <a:srgbClr val="164389">
                    <a:tint val="75000"/>
                  </a:srgbClr>
                </a:solidFill>
              </a:rPr>
              <a:t>Name Veranstaltung</a:t>
            </a:r>
            <a:endParaRPr dirty="0">
              <a:solidFill>
                <a:srgbClr val="164389">
                  <a:tint val="75000"/>
                </a:srgbClr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1" y="2766782"/>
            <a:ext cx="1442080" cy="1189869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236" y="3039737"/>
            <a:ext cx="907420" cy="616466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2709255"/>
            <a:ext cx="2609849" cy="1304925"/>
          </a:xfrm>
          <a:prstGeom prst="rect">
            <a:avLst/>
          </a:prstGeom>
        </p:spPr>
      </p:pic>
      <p:sp>
        <p:nvSpPr>
          <p:cNvPr id="10" name="Bildplatzhalter 9"/>
          <p:cNvSpPr>
            <a:spLocks noGrp="1"/>
          </p:cNvSpPr>
          <p:nvPr>
            <p:ph type="pic" sz="quarter" idx="12" hasCustomPrompt="1"/>
          </p:nvPr>
        </p:nvSpPr>
        <p:spPr>
          <a:xfrm>
            <a:off x="5765799" y="2890230"/>
            <a:ext cx="2627313" cy="1123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Zudem das Logo des Forschungsverbundes</a:t>
            </a:r>
          </a:p>
        </p:txBody>
      </p:sp>
    </p:spTree>
    <p:extLst>
      <p:ext uri="{BB962C8B-B14F-4D97-AF65-F5344CB8AC3E}">
        <p14:creationId xmlns:p14="http://schemas.microsoft.com/office/powerpoint/2010/main" val="28877994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anksag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 bwMode="auto">
          <a:xfrm>
            <a:off x="-1" y="4656138"/>
            <a:ext cx="9144000" cy="48882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rgbClr val="FFFFFF"/>
              </a:solidFill>
            </a:endParaRPr>
          </a:p>
        </p:txBody>
      </p:sp>
      <p:grpSp>
        <p:nvGrpSpPr>
          <p:cNvPr id="6" name="Gruppieren 15"/>
          <p:cNvGrpSpPr>
            <a:grpSpLocks/>
          </p:cNvGrpSpPr>
          <p:nvPr userDrawn="1"/>
        </p:nvGrpSpPr>
        <p:grpSpPr bwMode="auto">
          <a:xfrm>
            <a:off x="417065" y="4006850"/>
            <a:ext cx="2534468" cy="914268"/>
            <a:chOff x="425116" y="4539916"/>
            <a:chExt cx="2534652" cy="914400"/>
          </a:xfrm>
        </p:grpSpPr>
        <p:sp>
          <p:nvSpPr>
            <p:cNvPr id="12" name="Ellipse 11"/>
            <p:cNvSpPr/>
            <p:nvPr userDrawn="1"/>
          </p:nvSpPr>
          <p:spPr>
            <a:xfrm>
              <a:off x="425564" y="4539916"/>
              <a:ext cx="914466" cy="9145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srgbClr val="FFFFFF"/>
                </a:solidFill>
              </a:endParaRPr>
            </a:p>
          </p:txBody>
        </p:sp>
        <p:pic>
          <p:nvPicPr>
            <p:cNvPr id="13" name="Grafik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547" y="4674265"/>
              <a:ext cx="2403221" cy="671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Textplatzhalter 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495300" y="488950"/>
            <a:ext cx="4210050" cy="22669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de-DE" sz="2800" b="1" i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25000"/>
              </a:lnSpc>
              <a:buNone/>
              <a:defRPr lang="de-DE" sz="12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</a:lstStyle>
          <a:p>
            <a:pPr lvl="0"/>
            <a:r>
              <a:rPr lang="de-DE" dirty="0"/>
              <a:t>Danksagung</a:t>
            </a:r>
          </a:p>
          <a:p>
            <a:pPr lvl="1"/>
            <a:r>
              <a:rPr lang="de-DE" dirty="0"/>
              <a:t>Das Forschungsvorhaben wurde im Rahmen des Programms zur Förderung der industriellen Gemeinschaftsforschung (IGF-Nr. XX 000000) vom Bundesministerium für Wirtschaft und Energie (</a:t>
            </a:r>
            <a:r>
              <a:rPr lang="de-DE" dirty="0" err="1"/>
              <a:t>BMWi</a:t>
            </a:r>
            <a:r>
              <a:rPr lang="de-DE" dirty="0"/>
              <a:t>) über die Arbeitsgemeinschaft industrieller Forschungsvereinigungen (</a:t>
            </a:r>
            <a:r>
              <a:rPr lang="de-DE" dirty="0" err="1"/>
              <a:t>AiF</a:t>
            </a:r>
            <a:r>
              <a:rPr lang="de-DE" dirty="0"/>
              <a:t>) e.V. aufgrund eines Beschlusses des Deutschen Bundestages gefördert. </a:t>
            </a:r>
          </a:p>
        </p:txBody>
      </p:sp>
      <p:sp>
        <p:nvSpPr>
          <p:cNvPr id="14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1339850" y="4797425"/>
            <a:ext cx="7053263" cy="274638"/>
          </a:xfrm>
        </p:spPr>
        <p:txBody>
          <a:bodyPr/>
          <a:lstStyle>
            <a:lvl1pPr algn="l">
              <a:defRPr sz="900" smtClean="0"/>
            </a:lvl1pPr>
          </a:lstStyle>
          <a:p>
            <a:pPr>
              <a:defRPr/>
            </a:pPr>
            <a:r>
              <a:rPr>
                <a:solidFill>
                  <a:srgbClr val="164389">
                    <a:tint val="75000"/>
                  </a:srgbClr>
                </a:solidFill>
              </a:rPr>
              <a:t>Name Veranstaltung</a:t>
            </a:r>
            <a:endParaRPr dirty="0">
              <a:solidFill>
                <a:srgbClr val="164389">
                  <a:tint val="75000"/>
                </a:srgbClr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2" hasCustomPrompt="1"/>
          </p:nvPr>
        </p:nvSpPr>
        <p:spPr>
          <a:xfrm>
            <a:off x="5048249" y="996950"/>
            <a:ext cx="2627313" cy="1123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Zudem das Logo des Forschungsverbundes und der beteiligten Forschungseinrichtungen</a:t>
            </a:r>
          </a:p>
        </p:txBody>
      </p:sp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1" y="2747732"/>
            <a:ext cx="1442080" cy="1189869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9636" y="3020687"/>
            <a:ext cx="907420" cy="616466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350" y="2690205"/>
            <a:ext cx="2609849" cy="130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901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- ganze Br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3"/>
          <p:cNvSpPr>
            <a:spLocks noGrp="1"/>
          </p:cNvSpPr>
          <p:nvPr>
            <p:ph sz="half" idx="11" hasCustomPrompt="1"/>
          </p:nvPr>
        </p:nvSpPr>
        <p:spPr>
          <a:xfrm>
            <a:off x="507076" y="754735"/>
            <a:ext cx="7886700" cy="3940752"/>
          </a:xfrm>
          <a:prstGeom prst="rect">
            <a:avLst/>
          </a:prstGeom>
        </p:spPr>
        <p:txBody>
          <a:bodyPr tIns="288000">
            <a:normAutofit/>
          </a:bodyPr>
          <a:lstStyle>
            <a:lvl1pPr marL="288000" indent="-288000">
              <a:lnSpc>
                <a:spcPct val="100000"/>
              </a:lnSpc>
              <a:buClr>
                <a:schemeClr val="accent2"/>
              </a:buClr>
              <a:defRPr sz="18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>
              <a:buClr>
                <a:schemeClr val="accent1"/>
              </a:buClr>
              <a:defRPr sz="16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>
              <a:defRPr sz="2000">
                <a:latin typeface="Trebuchet MS" charset="0"/>
                <a:ea typeface="Trebuchet MS" charset="0"/>
                <a:cs typeface="Trebuchet MS" charset="0"/>
              </a:defRPr>
            </a:lvl3pPr>
            <a:lvl4pPr>
              <a:defRPr sz="1800">
                <a:latin typeface="Trebuchet MS" charset="0"/>
                <a:ea typeface="Trebuchet MS" charset="0"/>
                <a:cs typeface="Trebuchet MS" charset="0"/>
              </a:defRPr>
            </a:lvl4pPr>
            <a:lvl5pPr>
              <a:defRPr sz="1800"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06413" y="211809"/>
            <a:ext cx="6672262" cy="542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Name Veranstaltung</a:t>
            </a:r>
          </a:p>
        </p:txBody>
      </p:sp>
    </p:spTree>
    <p:extLst>
      <p:ext uri="{BB962C8B-B14F-4D97-AF65-F5344CB8AC3E}">
        <p14:creationId xmlns:p14="http://schemas.microsoft.com/office/powerpoint/2010/main" val="4086749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half" idx="11" hasCustomPrompt="1"/>
          </p:nvPr>
        </p:nvSpPr>
        <p:spPr>
          <a:xfrm>
            <a:off x="507076" y="754735"/>
            <a:ext cx="4110191" cy="3940752"/>
          </a:xfrm>
          <a:prstGeom prst="rect">
            <a:avLst/>
          </a:prstGeom>
        </p:spPr>
        <p:txBody>
          <a:bodyPr tIns="288000">
            <a:normAutofit/>
          </a:bodyPr>
          <a:lstStyle>
            <a:lvl1pPr>
              <a:buClr>
                <a:schemeClr val="accent2"/>
              </a:buClr>
              <a:defRPr sz="18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>
              <a:buClr>
                <a:schemeClr val="accent2"/>
              </a:buClr>
              <a:defRPr sz="16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>
              <a:buClr>
                <a:schemeClr val="accent2"/>
              </a:buClr>
              <a:defRPr sz="18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>
              <a:buClr>
                <a:schemeClr val="accent2"/>
              </a:buClr>
              <a:defRPr sz="18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>
              <a:buClr>
                <a:schemeClr val="accent2"/>
              </a:buClr>
              <a:defRPr sz="18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2" hasCustomPrompt="1"/>
          </p:nvPr>
        </p:nvSpPr>
        <p:spPr>
          <a:xfrm>
            <a:off x="4807472" y="754735"/>
            <a:ext cx="4110191" cy="3940752"/>
          </a:xfrm>
          <a:prstGeom prst="rect">
            <a:avLst/>
          </a:prstGeom>
        </p:spPr>
        <p:txBody>
          <a:bodyPr tIns="288000">
            <a:normAutofit/>
          </a:bodyPr>
          <a:lstStyle>
            <a:lvl1pPr>
              <a:buClr>
                <a:schemeClr val="accent2"/>
              </a:buClr>
              <a:defRPr sz="18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>
              <a:buClr>
                <a:schemeClr val="accent2"/>
              </a:buClr>
              <a:defRPr sz="16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>
              <a:buClr>
                <a:schemeClr val="accent2"/>
              </a:buClr>
              <a:defRPr sz="18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>
              <a:buClr>
                <a:schemeClr val="accent2"/>
              </a:buClr>
              <a:defRPr sz="18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>
              <a:buClr>
                <a:schemeClr val="accent2"/>
              </a:buClr>
              <a:defRPr sz="18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506413" y="211809"/>
            <a:ext cx="6672262" cy="542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Name Veranstaltung</a:t>
            </a:r>
          </a:p>
        </p:txBody>
      </p:sp>
    </p:spTree>
    <p:extLst>
      <p:ext uri="{BB962C8B-B14F-4D97-AF65-F5344CB8AC3E}">
        <p14:creationId xmlns:p14="http://schemas.microsoft.com/office/powerpoint/2010/main" val="3066836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470" y="783174"/>
            <a:ext cx="3868340" cy="653819"/>
          </a:xfrm>
          <a:prstGeom prst="rect">
            <a:avLst/>
          </a:prstGeom>
        </p:spPr>
        <p:txBody>
          <a:bodyPr lIns="108000" tIns="108000" rIns="108000" anchor="ctr" anchorCtr="0">
            <a:spAutoFit/>
          </a:bodyPr>
          <a:lstStyle>
            <a:lvl1pPr marL="0" indent="0">
              <a:buNone/>
              <a:defRPr sz="1800" b="1">
                <a:solidFill>
                  <a:schemeClr val="accent2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470" y="1436993"/>
            <a:ext cx="3868340" cy="3264402"/>
          </a:xfrm>
          <a:prstGeom prst="rect">
            <a:avLst/>
          </a:prstGeom>
        </p:spPr>
        <p:txBody>
          <a:bodyPr/>
          <a:lstStyle>
            <a:lvl1pPr>
              <a:buClr>
                <a:schemeClr val="accent2"/>
              </a:buClr>
              <a:defRPr sz="14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>
              <a:buClr>
                <a:schemeClr val="accent2"/>
              </a:buClr>
              <a:defRPr sz="14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>
              <a:buClr>
                <a:schemeClr val="accent2"/>
              </a:buClr>
              <a:defRPr sz="14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>
              <a:buClr>
                <a:schemeClr val="accent2"/>
              </a:buClr>
              <a:defRPr sz="14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>
              <a:buClr>
                <a:schemeClr val="accent2"/>
              </a:buClr>
              <a:defRPr sz="14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3" y="783174"/>
            <a:ext cx="3887391" cy="653819"/>
          </a:xfrm>
          <a:prstGeom prst="rect">
            <a:avLst/>
          </a:prstGeom>
        </p:spPr>
        <p:txBody>
          <a:bodyPr lIns="108000" tIns="108000" rIns="108000" anchor="ctr" anchorCtr="0">
            <a:spAutoFit/>
          </a:bodyPr>
          <a:lstStyle>
            <a:lvl1pPr marL="0" indent="0">
              <a:buNone/>
              <a:defRPr sz="1800" b="1">
                <a:solidFill>
                  <a:schemeClr val="accent2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11"/>
          </p:nvPr>
        </p:nvSpPr>
        <p:spPr>
          <a:xfrm>
            <a:off x="4629152" y="1436993"/>
            <a:ext cx="3887391" cy="3264402"/>
          </a:xfrm>
          <a:prstGeom prst="rect">
            <a:avLst/>
          </a:prstGeom>
        </p:spPr>
        <p:txBody>
          <a:bodyPr/>
          <a:lstStyle>
            <a:lvl1pPr>
              <a:buClr>
                <a:schemeClr val="accent2"/>
              </a:buClr>
              <a:defRPr sz="14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>
              <a:buClr>
                <a:schemeClr val="accent2"/>
              </a:buClr>
              <a:defRPr sz="14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>
              <a:buClr>
                <a:schemeClr val="accent2"/>
              </a:buClr>
              <a:defRPr sz="14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>
              <a:buClr>
                <a:schemeClr val="accent2"/>
              </a:buClr>
              <a:defRPr sz="14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>
              <a:buClr>
                <a:schemeClr val="accent2"/>
              </a:buClr>
              <a:defRPr sz="14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06413" y="211809"/>
            <a:ext cx="6672262" cy="542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Name Veranstaltung</a:t>
            </a:r>
          </a:p>
        </p:txBody>
      </p:sp>
    </p:spTree>
    <p:extLst>
      <p:ext uri="{BB962C8B-B14F-4D97-AF65-F5344CB8AC3E}">
        <p14:creationId xmlns:p14="http://schemas.microsoft.com/office/powerpoint/2010/main" val="1731941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_mitLi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06413" y="211809"/>
            <a:ext cx="6672262" cy="542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Name Veranstaltung</a:t>
            </a:r>
          </a:p>
        </p:txBody>
      </p:sp>
      <p:cxnSp>
        <p:nvCxnSpPr>
          <p:cNvPr id="5" name="Gerade Verbindung 4"/>
          <p:cNvCxnSpPr/>
          <p:nvPr userDrawn="1"/>
        </p:nvCxnSpPr>
        <p:spPr bwMode="auto">
          <a:xfrm>
            <a:off x="-96838" y="760413"/>
            <a:ext cx="7739063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269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u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 noChangeAspect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  <a:ln w="38100">
            <a:solidFill>
              <a:schemeClr val="tx2"/>
            </a:solidFill>
          </a:ln>
        </p:spPr>
        <p:txBody>
          <a:bodyPr/>
          <a:lstStyle/>
          <a:p>
            <a:pPr lvl="0"/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Name Veranstaltung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1"/>
          </p:nvPr>
        </p:nvSpPr>
        <p:spPr>
          <a:xfrm>
            <a:off x="780691" y="3641426"/>
            <a:ext cx="7582619" cy="914400"/>
          </a:xfrm>
          <a:prstGeom prst="roundRect">
            <a:avLst>
              <a:gd name="adj" fmla="val 23271"/>
            </a:avLst>
          </a:prstGeom>
          <a:solidFill>
            <a:srgbClr val="F2F2F2">
              <a:alpha val="50196"/>
            </a:srgbClr>
          </a:solidFill>
        </p:spPr>
        <p:txBody>
          <a:bodyPr anchor="ctr"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342900" indent="0" algn="ctr">
              <a:buFontTx/>
              <a:buNone/>
              <a:defRPr>
                <a:solidFill>
                  <a:schemeClr val="bg1"/>
                </a:solidFill>
              </a:defRPr>
            </a:lvl2pPr>
            <a:lvl3pPr marL="685800" indent="0" algn="ctr">
              <a:buFontTx/>
              <a:buNone/>
              <a:defRPr>
                <a:solidFill>
                  <a:schemeClr val="bg1"/>
                </a:solidFill>
              </a:defRPr>
            </a:lvl3pPr>
            <a:lvl4pPr marL="1028700" indent="0" algn="ctr">
              <a:buFontTx/>
              <a:buNone/>
              <a:defRPr>
                <a:solidFill>
                  <a:schemeClr val="bg1"/>
                </a:solidFill>
              </a:defRPr>
            </a:lvl4pPr>
            <a:lvl5pPr marL="1371600" indent="0" algn="ctr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432273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13"/>
          <p:cNvGrpSpPr>
            <a:grpSpLocks/>
          </p:cNvGrpSpPr>
          <p:nvPr userDrawn="1"/>
        </p:nvGrpSpPr>
        <p:grpSpPr bwMode="auto">
          <a:xfrm>
            <a:off x="0" y="2825750"/>
            <a:ext cx="9207500" cy="2317750"/>
            <a:chOff x="8021" y="4539916"/>
            <a:chExt cx="9208168" cy="2318084"/>
          </a:xfrm>
        </p:grpSpPr>
        <p:sp>
          <p:nvSpPr>
            <p:cNvPr id="5" name="Rechteck 4"/>
            <p:cNvSpPr/>
            <p:nvPr userDrawn="1"/>
          </p:nvSpPr>
          <p:spPr>
            <a:xfrm>
              <a:off x="8021" y="5189298"/>
              <a:ext cx="9144663" cy="166870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grpSp>
          <p:nvGrpSpPr>
            <p:cNvPr id="6" name="Gruppieren 15"/>
            <p:cNvGrpSpPr>
              <a:grpSpLocks/>
            </p:cNvGrpSpPr>
            <p:nvPr userDrawn="1"/>
          </p:nvGrpSpPr>
          <p:grpSpPr bwMode="auto">
            <a:xfrm>
              <a:off x="425116" y="4539916"/>
              <a:ext cx="2534652" cy="914400"/>
              <a:chOff x="425116" y="4539916"/>
              <a:chExt cx="2534652" cy="914400"/>
            </a:xfrm>
          </p:grpSpPr>
          <p:sp>
            <p:nvSpPr>
              <p:cNvPr id="12" name="Ellipse 11"/>
              <p:cNvSpPr/>
              <p:nvPr userDrawn="1"/>
            </p:nvSpPr>
            <p:spPr>
              <a:xfrm>
                <a:off x="425564" y="4539916"/>
                <a:ext cx="914466" cy="91453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pic>
            <p:nvPicPr>
              <p:cNvPr id="13" name="Grafik 22"/>
              <p:cNvPicPr>
                <a:picLocks noChangeAspect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6547" y="4674265"/>
                <a:ext cx="2403221" cy="6717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" name="Gruppieren 16"/>
            <p:cNvGrpSpPr>
              <a:grpSpLocks/>
            </p:cNvGrpSpPr>
            <p:nvPr userDrawn="1"/>
          </p:nvGrpSpPr>
          <p:grpSpPr bwMode="auto">
            <a:xfrm>
              <a:off x="1347537" y="5378115"/>
              <a:ext cx="7218086" cy="846813"/>
              <a:chOff x="1347537" y="5378115"/>
              <a:chExt cx="7218086" cy="846813"/>
            </a:xfrm>
          </p:grpSpPr>
          <p:sp>
            <p:nvSpPr>
              <p:cNvPr id="9" name="Textfeld 18"/>
              <p:cNvSpPr txBox="1">
                <a:spLocks noChangeArrowheads="1"/>
              </p:cNvSpPr>
              <p:nvPr userDrawn="1"/>
            </p:nvSpPr>
            <p:spPr bwMode="auto">
              <a:xfrm>
                <a:off x="1347537" y="5378115"/>
                <a:ext cx="1625766" cy="600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r>
                  <a:rPr lang="de-DE" altLang="de-DE" sz="1100">
                    <a:solidFill>
                      <a:schemeClr val="bg1"/>
                    </a:solidFill>
                  </a:rPr>
                  <a:t>Konrad-Zuse-Str. 14</a:t>
                </a:r>
              </a:p>
              <a:p>
                <a:r>
                  <a:rPr lang="de-DE" altLang="de-DE" sz="1100">
                    <a:solidFill>
                      <a:schemeClr val="bg1"/>
                    </a:solidFill>
                  </a:rPr>
                  <a:t>99099 Erfurt, Germany</a:t>
                </a:r>
              </a:p>
              <a:p>
                <a:r>
                  <a:rPr lang="de-DE" altLang="de-DE" sz="1100">
                    <a:solidFill>
                      <a:schemeClr val="bg1"/>
                    </a:solidFill>
                  </a:rPr>
                  <a:t>www.cismst.de</a:t>
                </a:r>
              </a:p>
            </p:txBody>
          </p:sp>
          <p:sp>
            <p:nvSpPr>
              <p:cNvPr id="10" name="Textfeld 19"/>
              <p:cNvSpPr txBox="1">
                <a:spLocks noChangeArrowheads="1"/>
              </p:cNvSpPr>
              <p:nvPr userDrawn="1"/>
            </p:nvSpPr>
            <p:spPr bwMode="auto">
              <a:xfrm>
                <a:off x="3457073" y="5378115"/>
                <a:ext cx="1957729" cy="600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6477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 defTabSz="6477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 defTabSz="6477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 defTabSz="6477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 defTabSz="6477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defTabSz="6477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defTabSz="6477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defTabSz="6477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defTabSz="6477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r>
                  <a:rPr lang="it-IT" altLang="de-DE" sz="1100" dirty="0" err="1">
                    <a:solidFill>
                      <a:schemeClr val="bg1"/>
                    </a:solidFill>
                  </a:rPr>
                  <a:t>Telefon</a:t>
                </a:r>
                <a:r>
                  <a:rPr lang="it-IT" altLang="de-DE" sz="1100" dirty="0">
                    <a:solidFill>
                      <a:schemeClr val="bg1"/>
                    </a:solidFill>
                  </a:rPr>
                  <a:t>:	+49 361 6631211</a:t>
                </a:r>
              </a:p>
              <a:p>
                <a:r>
                  <a:rPr lang="it-IT" altLang="de-DE" sz="1100" dirty="0">
                    <a:solidFill>
                      <a:schemeClr val="bg1"/>
                    </a:solidFill>
                  </a:rPr>
                  <a:t>Telefax:	+49 361 6631413</a:t>
                </a:r>
              </a:p>
              <a:p>
                <a:r>
                  <a:rPr lang="it-IT" altLang="de-DE" sz="1100" dirty="0">
                    <a:solidFill>
                      <a:schemeClr val="bg1"/>
                    </a:solidFill>
                  </a:rPr>
                  <a:t>E-Mail:	klauer@cismst.de</a:t>
                </a:r>
                <a:endParaRPr lang="de-DE" altLang="de-DE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Textfeld 20"/>
              <p:cNvSpPr txBox="1">
                <a:spLocks noChangeArrowheads="1"/>
              </p:cNvSpPr>
              <p:nvPr userDrawn="1"/>
            </p:nvSpPr>
            <p:spPr bwMode="auto">
              <a:xfrm>
                <a:off x="5783176" y="5393811"/>
                <a:ext cx="2782447" cy="831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r>
                  <a:rPr lang="en-US" altLang="de-DE" sz="800" b="1" dirty="0">
                    <a:solidFill>
                      <a:schemeClr val="bg1"/>
                    </a:solidFill>
                  </a:rPr>
                  <a:t>© 2023 CiS </a:t>
                </a:r>
                <a:r>
                  <a:rPr lang="en-US" altLang="de-DE" sz="800" b="1" dirty="0" err="1">
                    <a:solidFill>
                      <a:schemeClr val="bg1"/>
                    </a:solidFill>
                  </a:rPr>
                  <a:t>Forschungsinstitut</a:t>
                </a:r>
                <a:r>
                  <a:rPr lang="en-US" altLang="de-DE" sz="800" b="1" dirty="0">
                    <a:solidFill>
                      <a:schemeClr val="bg1"/>
                    </a:solidFill>
                  </a:rPr>
                  <a:t> </a:t>
                </a:r>
                <a:r>
                  <a:rPr lang="en-US" altLang="de-DE" sz="800" b="1" dirty="0" err="1">
                    <a:solidFill>
                      <a:schemeClr val="bg1"/>
                    </a:solidFill>
                  </a:rPr>
                  <a:t>für</a:t>
                </a:r>
                <a:r>
                  <a:rPr lang="en-US" altLang="de-DE" sz="800" b="1" dirty="0">
                    <a:solidFill>
                      <a:schemeClr val="bg1"/>
                    </a:solidFill>
                  </a:rPr>
                  <a:t> Mikrosensorik GmbH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altLang="de-DE" sz="8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Urheberrecht: Alle Rechte, insbesondere das Recht der Vervielfältigung und Verbreitung sowie der Übersetzung, sind vorbehalten.</a:t>
                </a:r>
              </a:p>
              <a:p>
                <a:r>
                  <a:rPr lang="en-US" altLang="de-DE" sz="8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Copyright: All rights, especially the right of reproduction and distribution as well as translation, are reserved.</a:t>
                </a:r>
              </a:p>
            </p:txBody>
          </p:sp>
        </p:grpSp>
        <p:cxnSp>
          <p:nvCxnSpPr>
            <p:cNvPr id="8" name="Gerade Verbindung 7"/>
            <p:cNvCxnSpPr/>
            <p:nvPr userDrawn="1"/>
          </p:nvCxnSpPr>
          <p:spPr>
            <a:xfrm>
              <a:off x="506532" y="6356278"/>
              <a:ext cx="870965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910351"/>
            <a:ext cx="9143999" cy="165169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buNone/>
              <a:defRPr lang="de-DE" sz="2800" b="1" i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None/>
              <a:defRPr lang="de-DE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endParaRPr lang="de-DE" dirty="0"/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39850" y="4797425"/>
            <a:ext cx="7053263" cy="274638"/>
          </a:xfrm>
        </p:spPr>
        <p:txBody>
          <a:bodyPr/>
          <a:lstStyle>
            <a:lvl1pPr algn="l">
              <a:defRPr sz="900" smtClean="0"/>
            </a:lvl1pPr>
          </a:lstStyle>
          <a:p>
            <a:pPr>
              <a:defRPr/>
            </a:pPr>
            <a:r>
              <a:t>Name Veranstaltung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76116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37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uppieren 1"/>
          <p:cNvGrpSpPr>
            <a:grpSpLocks/>
          </p:cNvGrpSpPr>
          <p:nvPr/>
        </p:nvGrpSpPr>
        <p:grpSpPr bwMode="auto">
          <a:xfrm>
            <a:off x="506413" y="195263"/>
            <a:ext cx="8709025" cy="4556125"/>
            <a:chOff x="507009" y="195569"/>
            <a:chExt cx="8709179" cy="4556262"/>
          </a:xfrm>
        </p:grpSpPr>
        <p:pic>
          <p:nvPicPr>
            <p:cNvPr id="1030" name="Grafik 7"/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89904" y="195569"/>
              <a:ext cx="858253" cy="6770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3" name="Gerade Verbindung 12"/>
            <p:cNvCxnSpPr/>
            <p:nvPr userDrawn="1"/>
          </p:nvCxnSpPr>
          <p:spPr>
            <a:xfrm>
              <a:off x="507009" y="4751831"/>
              <a:ext cx="8709179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Date Placeholder 3"/>
          <p:cNvSpPr txBox="1">
            <a:spLocks/>
          </p:cNvSpPr>
          <p:nvPr/>
        </p:nvSpPr>
        <p:spPr>
          <a:xfrm>
            <a:off x="8143875" y="4781550"/>
            <a:ext cx="750888" cy="273050"/>
          </a:xfrm>
          <a:prstGeom prst="rect">
            <a:avLst/>
          </a:prstGeom>
        </p:spPr>
        <p:txBody>
          <a:bodyPr lIns="68580" tIns="34290" rIns="68580" bIns="3429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B8B359C-4E23-4573-8AE6-59BD9846E359}" type="slidenum">
              <a:rPr lang="de-DE" sz="900" smtClean="0"/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900" dirty="0"/>
          </a:p>
        </p:txBody>
      </p:sp>
      <p:sp>
        <p:nvSpPr>
          <p:cNvPr id="10" name="Footer Placeholder 4"/>
          <p:cNvSpPr txBox="1">
            <a:spLocks/>
          </p:cNvSpPr>
          <p:nvPr/>
        </p:nvSpPr>
        <p:spPr>
          <a:xfrm>
            <a:off x="506412" y="4767263"/>
            <a:ext cx="2979737" cy="274637"/>
          </a:xfrm>
          <a:prstGeom prst="rect">
            <a:avLst/>
          </a:prstGeom>
        </p:spPr>
        <p:txBody>
          <a:bodyPr lIns="0" tIns="34290" rIns="68580" bIns="3429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dirty="0"/>
              <a:t>© 2023 CiS Forschungsinstitut für Mikrosensorik GmbH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94099" y="4797425"/>
            <a:ext cx="4799013" cy="274638"/>
          </a:xfrm>
          <a:prstGeom prst="rect">
            <a:avLst/>
          </a:prstGeom>
        </p:spPr>
        <p:txBody>
          <a:bodyPr/>
          <a:lstStyle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lang="de-DE" sz="9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dirty="0"/>
              <a:t>Kevin Lauer, </a:t>
            </a:r>
            <a:r>
              <a:rPr lang="de-DE" dirty="0" err="1"/>
              <a:t>CiS</a:t>
            </a:r>
            <a:r>
              <a:rPr lang="de-DE" dirty="0"/>
              <a:t> </a:t>
            </a:r>
            <a:r>
              <a:rPr lang="de-DE" dirty="0" err="1"/>
              <a:t>Analytikworkshop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5" r:id="rId2"/>
    <p:sldLayoutId id="2147483695" r:id="rId3"/>
    <p:sldLayoutId id="2147483692" r:id="rId4"/>
    <p:sldLayoutId id="2147483693" r:id="rId5"/>
    <p:sldLayoutId id="2147483694" r:id="rId6"/>
    <p:sldLayoutId id="2147483703" r:id="rId7"/>
    <p:sldLayoutId id="2147483696" r:id="rId8"/>
    <p:sldLayoutId id="2147483702" r:id="rId9"/>
    <p:sldLayoutId id="2147483714" r:id="rId10"/>
    <p:sldLayoutId id="2147483715" r:id="rId11"/>
    <p:sldLayoutId id="2147483716" r:id="rId12"/>
    <p:sldLayoutId id="2147483745" r:id="rId13"/>
  </p:sldLayoutIdLst>
  <p:txStyles>
    <p:titleStyle>
      <a:lvl1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2pPr>
      <a:lvl3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3pPr>
      <a:lvl4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4pPr>
      <a:lvl5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9pPr>
    </p:titleStyle>
    <p:bodyStyle>
      <a:lvl1pPr marL="171450" indent="-171450" algn="l" defTabSz="685800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Gerade Verbindung 12"/>
          <p:cNvCxnSpPr/>
          <p:nvPr userDrawn="1"/>
        </p:nvCxnSpPr>
        <p:spPr bwMode="auto">
          <a:xfrm>
            <a:off x="506413" y="4751531"/>
            <a:ext cx="8709025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3"/>
          <p:cNvSpPr txBox="1">
            <a:spLocks/>
          </p:cNvSpPr>
          <p:nvPr/>
        </p:nvSpPr>
        <p:spPr>
          <a:xfrm>
            <a:off x="8143875" y="4781550"/>
            <a:ext cx="750888" cy="273050"/>
          </a:xfrm>
          <a:prstGeom prst="rect">
            <a:avLst/>
          </a:prstGeom>
        </p:spPr>
        <p:txBody>
          <a:bodyPr lIns="68580" tIns="34290" rIns="68580" bIns="3429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B8B359C-4E23-4573-8AE6-59BD9846E359}" type="slidenum">
              <a:rPr lang="de-DE" sz="900" smtClean="0"/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900" dirty="0"/>
          </a:p>
        </p:txBody>
      </p:sp>
      <p:sp>
        <p:nvSpPr>
          <p:cNvPr id="10" name="Footer Placeholder 4"/>
          <p:cNvSpPr txBox="1">
            <a:spLocks/>
          </p:cNvSpPr>
          <p:nvPr/>
        </p:nvSpPr>
        <p:spPr>
          <a:xfrm>
            <a:off x="506413" y="4767263"/>
            <a:ext cx="2849562" cy="274637"/>
          </a:xfrm>
          <a:prstGeom prst="rect">
            <a:avLst/>
          </a:prstGeom>
        </p:spPr>
        <p:txBody>
          <a:bodyPr lIns="0" tIns="34290" rIns="68580" bIns="3429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dirty="0"/>
              <a:t>© 2023 CiS Forschungsinstitut für Mikrosensorik GmbH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5975" y="4797425"/>
            <a:ext cx="5037138" cy="274638"/>
          </a:xfrm>
          <a:prstGeom prst="rect">
            <a:avLst/>
          </a:prstGeom>
        </p:spPr>
        <p:txBody>
          <a:bodyPr/>
          <a:lstStyle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lang="de-DE" sz="9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t>Name Veranstaltung</a:t>
            </a:r>
          </a:p>
        </p:txBody>
      </p:sp>
    </p:spTree>
    <p:extLst>
      <p:ext uri="{BB962C8B-B14F-4D97-AF65-F5344CB8AC3E}">
        <p14:creationId xmlns:p14="http://schemas.microsoft.com/office/powerpoint/2010/main" val="3400258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xStyles>
    <p:titleStyle>
      <a:lvl1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2pPr>
      <a:lvl3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3pPr>
      <a:lvl4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4pPr>
      <a:lvl5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9pPr>
    </p:titleStyle>
    <p:bodyStyle>
      <a:lvl1pPr marL="171450" indent="-171450" algn="l" defTabSz="685800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Gerade Verbindung 12"/>
          <p:cNvCxnSpPr/>
          <p:nvPr userDrawn="1"/>
        </p:nvCxnSpPr>
        <p:spPr bwMode="auto">
          <a:xfrm>
            <a:off x="506413" y="4751531"/>
            <a:ext cx="8709025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3"/>
          <p:cNvSpPr txBox="1">
            <a:spLocks/>
          </p:cNvSpPr>
          <p:nvPr/>
        </p:nvSpPr>
        <p:spPr>
          <a:xfrm>
            <a:off x="8143875" y="4781550"/>
            <a:ext cx="750888" cy="273050"/>
          </a:xfrm>
          <a:prstGeom prst="rect">
            <a:avLst/>
          </a:prstGeom>
        </p:spPr>
        <p:txBody>
          <a:bodyPr lIns="68580" tIns="34290" rIns="68580" bIns="3429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B8B359C-4E23-4573-8AE6-59BD9846E359}" type="slidenum">
              <a:rPr lang="de-DE" sz="900" smtClean="0">
                <a:solidFill>
                  <a:srgbClr val="164389">
                    <a:tint val="75000"/>
                  </a:srgbClr>
                </a:solidFill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900" dirty="0">
              <a:solidFill>
                <a:srgbClr val="164389">
                  <a:tint val="75000"/>
                </a:srgbClr>
              </a:solidFill>
            </a:endParaRPr>
          </a:p>
        </p:txBody>
      </p:sp>
      <p:sp>
        <p:nvSpPr>
          <p:cNvPr id="10" name="Footer Placeholder 4"/>
          <p:cNvSpPr txBox="1">
            <a:spLocks/>
          </p:cNvSpPr>
          <p:nvPr/>
        </p:nvSpPr>
        <p:spPr>
          <a:xfrm>
            <a:off x="506412" y="4767263"/>
            <a:ext cx="2979737" cy="274637"/>
          </a:xfrm>
          <a:prstGeom prst="rect">
            <a:avLst/>
          </a:prstGeom>
        </p:spPr>
        <p:txBody>
          <a:bodyPr lIns="0" tIns="34290" rIns="68580" bIns="3429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dirty="0">
                <a:solidFill>
                  <a:srgbClr val="164389">
                    <a:tint val="75000"/>
                  </a:srgbClr>
                </a:solidFill>
              </a:rPr>
              <a:t>© 2023 CiS Forschungsinstitut für Mikrosensorik GmbH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94099" y="4797425"/>
            <a:ext cx="4799013" cy="274638"/>
          </a:xfrm>
          <a:prstGeom prst="rect">
            <a:avLst/>
          </a:prstGeom>
        </p:spPr>
        <p:txBody>
          <a:bodyPr/>
          <a:lstStyle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lang="de-DE" sz="9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164389">
                    <a:tint val="75000"/>
                  </a:srgbClr>
                </a:solidFill>
              </a:rPr>
              <a:t>Name Veranstaltung</a:t>
            </a:r>
          </a:p>
        </p:txBody>
      </p:sp>
    </p:spTree>
    <p:extLst>
      <p:ext uri="{BB962C8B-B14F-4D97-AF65-F5344CB8AC3E}">
        <p14:creationId xmlns:p14="http://schemas.microsoft.com/office/powerpoint/2010/main" val="3472811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</p:sldLayoutIdLst>
  <p:txStyles>
    <p:titleStyle>
      <a:lvl1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2pPr>
      <a:lvl3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3pPr>
      <a:lvl4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4pPr>
      <a:lvl5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9pPr>
    </p:titleStyle>
    <p:bodyStyle>
      <a:lvl1pPr marL="171450" indent="-171450" algn="l" defTabSz="685800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Gerade Verbindung 12"/>
          <p:cNvCxnSpPr/>
          <p:nvPr userDrawn="1"/>
        </p:nvCxnSpPr>
        <p:spPr bwMode="auto">
          <a:xfrm>
            <a:off x="506413" y="4751531"/>
            <a:ext cx="8709025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3"/>
          <p:cNvSpPr txBox="1">
            <a:spLocks/>
          </p:cNvSpPr>
          <p:nvPr/>
        </p:nvSpPr>
        <p:spPr>
          <a:xfrm>
            <a:off x="8143875" y="4781550"/>
            <a:ext cx="750888" cy="273050"/>
          </a:xfrm>
          <a:prstGeom prst="rect">
            <a:avLst/>
          </a:prstGeom>
        </p:spPr>
        <p:txBody>
          <a:bodyPr lIns="68580" tIns="34290" rIns="68580" bIns="3429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B8B359C-4E23-4573-8AE6-59BD9846E359}" type="slidenum">
              <a:rPr lang="de-DE" sz="900" smtClean="0">
                <a:solidFill>
                  <a:srgbClr val="164389">
                    <a:tint val="75000"/>
                  </a:srgbClr>
                </a:solidFill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900" dirty="0">
              <a:solidFill>
                <a:srgbClr val="164389">
                  <a:tint val="75000"/>
                </a:srgbClr>
              </a:solidFill>
            </a:endParaRPr>
          </a:p>
        </p:txBody>
      </p:sp>
      <p:sp>
        <p:nvSpPr>
          <p:cNvPr id="10" name="Footer Placeholder 4"/>
          <p:cNvSpPr txBox="1">
            <a:spLocks/>
          </p:cNvSpPr>
          <p:nvPr/>
        </p:nvSpPr>
        <p:spPr>
          <a:xfrm>
            <a:off x="506412" y="4767263"/>
            <a:ext cx="2979737" cy="274637"/>
          </a:xfrm>
          <a:prstGeom prst="rect">
            <a:avLst/>
          </a:prstGeom>
        </p:spPr>
        <p:txBody>
          <a:bodyPr lIns="0" tIns="34290" rIns="68580" bIns="3429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dirty="0">
                <a:solidFill>
                  <a:srgbClr val="164389">
                    <a:tint val="75000"/>
                  </a:srgbClr>
                </a:solidFill>
              </a:rPr>
              <a:t>© 2023 CiS Forschungsinstitut für Mikrosensorik GmbH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94099" y="4797425"/>
            <a:ext cx="4799013" cy="274638"/>
          </a:xfrm>
          <a:prstGeom prst="rect">
            <a:avLst/>
          </a:prstGeom>
        </p:spPr>
        <p:txBody>
          <a:bodyPr/>
          <a:lstStyle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lang="de-DE" sz="9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164389">
                    <a:tint val="75000"/>
                  </a:srgbClr>
                </a:solidFill>
              </a:rPr>
              <a:t>Name Veranstaltung</a:t>
            </a:r>
          </a:p>
        </p:txBody>
      </p:sp>
    </p:spTree>
    <p:extLst>
      <p:ext uri="{BB962C8B-B14F-4D97-AF65-F5344CB8AC3E}">
        <p14:creationId xmlns:p14="http://schemas.microsoft.com/office/powerpoint/2010/main" val="233263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</p:sldLayoutIdLst>
  <p:txStyles>
    <p:titleStyle>
      <a:lvl1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2pPr>
      <a:lvl3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3pPr>
      <a:lvl4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4pPr>
      <a:lvl5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9pPr>
    </p:titleStyle>
    <p:bodyStyle>
      <a:lvl1pPr marL="171450" indent="-171450" algn="l" defTabSz="685800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uppieren 1"/>
          <p:cNvGrpSpPr>
            <a:grpSpLocks/>
          </p:cNvGrpSpPr>
          <p:nvPr/>
        </p:nvGrpSpPr>
        <p:grpSpPr bwMode="auto">
          <a:xfrm>
            <a:off x="506413" y="195263"/>
            <a:ext cx="8709025" cy="4556125"/>
            <a:chOff x="507009" y="195569"/>
            <a:chExt cx="8709179" cy="4556262"/>
          </a:xfrm>
        </p:grpSpPr>
        <p:pic>
          <p:nvPicPr>
            <p:cNvPr id="1030" name="Grafik 7"/>
            <p:cNvPicPr>
              <a:picLocks noChangeAspect="1"/>
            </p:cNvPicPr>
            <p:nvPr userDrawn="1"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89904" y="195569"/>
              <a:ext cx="858253" cy="6770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3" name="Gerade Verbindung 12"/>
            <p:cNvCxnSpPr/>
            <p:nvPr userDrawn="1"/>
          </p:nvCxnSpPr>
          <p:spPr>
            <a:xfrm>
              <a:off x="507009" y="4751831"/>
              <a:ext cx="8709179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Date Placeholder 3"/>
          <p:cNvSpPr txBox="1">
            <a:spLocks/>
          </p:cNvSpPr>
          <p:nvPr/>
        </p:nvSpPr>
        <p:spPr>
          <a:xfrm>
            <a:off x="8143875" y="4781550"/>
            <a:ext cx="750888" cy="273050"/>
          </a:xfrm>
          <a:prstGeom prst="rect">
            <a:avLst/>
          </a:prstGeom>
        </p:spPr>
        <p:txBody>
          <a:bodyPr lIns="68580" tIns="34290" rIns="68580" bIns="3429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B8B359C-4E23-4573-8AE6-59BD9846E359}" type="slidenum">
              <a:rPr lang="de-DE" sz="900" smtClean="0">
                <a:solidFill>
                  <a:srgbClr val="164389">
                    <a:tint val="75000"/>
                  </a:srgbClr>
                </a:solidFill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900" dirty="0">
              <a:solidFill>
                <a:srgbClr val="164389">
                  <a:tint val="75000"/>
                </a:srgbClr>
              </a:solidFill>
            </a:endParaRPr>
          </a:p>
        </p:txBody>
      </p:sp>
      <p:sp>
        <p:nvSpPr>
          <p:cNvPr id="10" name="Footer Placeholder 4"/>
          <p:cNvSpPr txBox="1">
            <a:spLocks/>
          </p:cNvSpPr>
          <p:nvPr/>
        </p:nvSpPr>
        <p:spPr>
          <a:xfrm>
            <a:off x="506412" y="4767263"/>
            <a:ext cx="2979737" cy="274637"/>
          </a:xfrm>
          <a:prstGeom prst="rect">
            <a:avLst/>
          </a:prstGeom>
        </p:spPr>
        <p:txBody>
          <a:bodyPr lIns="0" tIns="34290" rIns="68580" bIns="3429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dirty="0">
                <a:solidFill>
                  <a:srgbClr val="164389">
                    <a:tint val="75000"/>
                  </a:srgbClr>
                </a:solidFill>
              </a:rPr>
              <a:t>© 2023 CiS Forschungsinstitut für Mikrosensorik GmbH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94099" y="4797425"/>
            <a:ext cx="4799013" cy="274638"/>
          </a:xfrm>
          <a:prstGeom prst="rect">
            <a:avLst/>
          </a:prstGeom>
        </p:spPr>
        <p:txBody>
          <a:bodyPr/>
          <a:lstStyle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lang="de-DE" sz="9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164389">
                    <a:tint val="75000"/>
                  </a:srgbClr>
                </a:solidFill>
              </a:rPr>
              <a:t>Name Veranstaltung</a:t>
            </a:r>
          </a:p>
        </p:txBody>
      </p:sp>
    </p:spTree>
    <p:extLst>
      <p:ext uri="{BB962C8B-B14F-4D97-AF65-F5344CB8AC3E}">
        <p14:creationId xmlns:p14="http://schemas.microsoft.com/office/powerpoint/2010/main" val="2522333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  <p:sldLayoutId id="2147483741" r:id="rId18"/>
    <p:sldLayoutId id="2147483742" r:id="rId19"/>
    <p:sldLayoutId id="2147483743" r:id="rId20"/>
    <p:sldLayoutId id="2147483744" r:id="rId21"/>
  </p:sldLayoutIdLst>
  <p:txStyles>
    <p:titleStyle>
      <a:lvl1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2pPr>
      <a:lvl3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3pPr>
      <a:lvl4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4pPr>
      <a:lvl5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9pPr>
    </p:titleStyle>
    <p:bodyStyle>
      <a:lvl1pPr marL="171450" indent="-171450" algn="l" defTabSz="685800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arxiv.org/abs/2311.07280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jpeg"/><Relationship Id="rId5" Type="http://schemas.openxmlformats.org/officeDocument/2006/relationships/image" Target="../media/image29.sv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3" Type="http://schemas.openxmlformats.org/officeDocument/2006/relationships/image" Target="../media/image18.svg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>
            <a:off x="0" y="0"/>
            <a:ext cx="9144000" cy="21307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0" y="4442298"/>
            <a:ext cx="9144000" cy="7012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6" name="Gruppieren 14"/>
          <p:cNvGrpSpPr>
            <a:grpSpLocks/>
          </p:cNvGrpSpPr>
          <p:nvPr userDrawn="1"/>
        </p:nvGrpSpPr>
        <p:grpSpPr bwMode="auto">
          <a:xfrm>
            <a:off x="0" y="2130772"/>
            <a:ext cx="9144000" cy="2060514"/>
            <a:chOff x="0" y="1868905"/>
            <a:chExt cx="9144000" cy="2061411"/>
          </a:xfrm>
        </p:grpSpPr>
        <p:sp>
          <p:nvSpPr>
            <p:cNvPr id="8" name="Rechteck 7"/>
            <p:cNvSpPr/>
            <p:nvPr userDrawn="1"/>
          </p:nvSpPr>
          <p:spPr>
            <a:xfrm>
              <a:off x="0" y="1868844"/>
              <a:ext cx="9144000" cy="508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0" y="2369125"/>
              <a:ext cx="9144000" cy="156119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/>
            </a:p>
          </p:txBody>
        </p:sp>
      </p:grpSp>
      <p:pic>
        <p:nvPicPr>
          <p:cNvPr id="7" name="Grafik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86406" y="287804"/>
            <a:ext cx="3408594" cy="952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hteck 9"/>
          <p:cNvSpPr/>
          <p:nvPr/>
        </p:nvSpPr>
        <p:spPr>
          <a:xfrm>
            <a:off x="368027" y="1804977"/>
            <a:ext cx="4107231" cy="265028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350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4699747" y="2654101"/>
            <a:ext cx="4303104" cy="1477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>
                <a:solidFill>
                  <a:schemeClr val="bg1"/>
                </a:solidFill>
              </a:rPr>
              <a:t>The numerous configurations of „interstitial boron“ and their involvement in ARP of LGADs</a:t>
            </a:r>
            <a:r>
              <a:rPr lang="en-US" sz="2400" b="1" dirty="0">
                <a:solidFill>
                  <a:schemeClr val="bg1"/>
                </a:solidFill>
              </a:rPr>
              <a:t>  		</a:t>
            </a:r>
            <a:r>
              <a:rPr lang="en-US" sz="1400" i="1" dirty="0">
                <a:solidFill>
                  <a:schemeClr val="bg1"/>
                </a:solidFill>
              </a:rPr>
              <a:t>30.11.2023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027" y="4553554"/>
            <a:ext cx="1967948" cy="478689"/>
          </a:xfrm>
          <a:prstGeom prst="rect">
            <a:avLst/>
          </a:prstGeom>
        </p:spPr>
      </p:pic>
      <p:pic>
        <p:nvPicPr>
          <p:cNvPr id="1026" name="Picture 2" descr="https://www.tu-ilmenau.de/fileadmin/media/journalisten/uni-infos/logo_gruenschwarz/Logo_gruenschwarz_RGB_0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92" y="277366"/>
            <a:ext cx="2872020" cy="963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69D7A398-41BD-4B89-9338-DFF8D4302CF3}"/>
              </a:ext>
            </a:extLst>
          </p:cNvPr>
          <p:cNvSpPr txBox="1">
            <a:spLocks/>
          </p:cNvSpPr>
          <p:nvPr/>
        </p:nvSpPr>
        <p:spPr bwMode="auto">
          <a:xfrm>
            <a:off x="5752387" y="2176985"/>
            <a:ext cx="3176587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lang="de-DE"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de-DE" altLang="de-DE" sz="2000" i="1" dirty="0">
                <a:solidFill>
                  <a:schemeClr val="bg1"/>
                </a:solidFill>
                <a:latin typeface="Aller"/>
                <a:ea typeface="Aller"/>
                <a:cs typeface="Aller"/>
              </a:rPr>
              <a:t>Competence in Silicon</a:t>
            </a:r>
          </a:p>
        </p:txBody>
      </p:sp>
      <p:sp>
        <p:nvSpPr>
          <p:cNvPr id="17" name="Inhaltsplatzhalter 4">
            <a:extLst>
              <a:ext uri="{FF2B5EF4-FFF2-40B4-BE49-F238E27FC236}">
                <a16:creationId xmlns:a16="http://schemas.microsoft.com/office/drawing/2014/main" id="{F56F7F4E-E080-4F0B-98FA-BB457D92D005}"/>
              </a:ext>
            </a:extLst>
          </p:cNvPr>
          <p:cNvSpPr txBox="1">
            <a:spLocks/>
          </p:cNvSpPr>
          <p:nvPr/>
        </p:nvSpPr>
        <p:spPr>
          <a:xfrm>
            <a:off x="4543879" y="4206676"/>
            <a:ext cx="4528296" cy="770821"/>
          </a:xfrm>
          <a:prstGeom prst="rect">
            <a:avLst/>
          </a:prstGeom>
        </p:spPr>
        <p:txBody>
          <a:bodyPr>
            <a:noAutofit/>
          </a:bodyPr>
          <a:lstStyle>
            <a:lvl1pPr marL="171450" indent="-171450" algn="l" defTabSz="685800" rtl="0" eaLnBrk="1" fontAlgn="base" hangingPunct="1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de-DE" sz="1600" dirty="0"/>
              <a:t>Kevin Lauer, Aaron </a:t>
            </a:r>
            <a:r>
              <a:rPr lang="de-DE" sz="1600" dirty="0" err="1"/>
              <a:t>Flötotto</a:t>
            </a:r>
            <a:r>
              <a:rPr lang="de-DE" sz="1600" dirty="0"/>
              <a:t>, Katharina </a:t>
            </a:r>
            <a:r>
              <a:rPr lang="de-DE" sz="1600" dirty="0" err="1"/>
              <a:t>Peh</a:t>
            </a:r>
            <a:r>
              <a:rPr lang="de-DE" sz="1600" dirty="0"/>
              <a:t>, Robin Müller, Wichard </a:t>
            </a:r>
            <a:r>
              <a:rPr lang="de-DE" sz="1600" dirty="0" err="1"/>
              <a:t>Beenken</a:t>
            </a:r>
            <a:r>
              <a:rPr lang="de-DE" sz="1600" dirty="0"/>
              <a:t>, Erich Runge, Dirk Schulze, Stefan </a:t>
            </a:r>
            <a:r>
              <a:rPr lang="de-DE" sz="1600" dirty="0" err="1"/>
              <a:t>Krischok</a:t>
            </a:r>
            <a:r>
              <a:rPr lang="de-DE" sz="1600" dirty="0"/>
              <a:t>, Thomas Ortlepp</a:t>
            </a:r>
          </a:p>
        </p:txBody>
      </p:sp>
    </p:spTree>
    <p:extLst>
      <p:ext uri="{BB962C8B-B14F-4D97-AF65-F5344CB8AC3E}">
        <p14:creationId xmlns:p14="http://schemas.microsoft.com/office/powerpoint/2010/main" val="39896705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platzhalter 2"/>
          <p:cNvSpPr>
            <a:spLocks noGrp="1"/>
          </p:cNvSpPr>
          <p:nvPr>
            <p:ph type="body" sz="quarter" idx="12"/>
          </p:nvPr>
        </p:nvSpPr>
        <p:spPr bwMode="auto">
          <a:xfrm>
            <a:off x="380002" y="175150"/>
            <a:ext cx="7706475" cy="542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de-DE" dirty="0"/>
              <a:t>Calculated electronic defect states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599703" y="4831704"/>
            <a:ext cx="3953148" cy="2544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9569" tIns="49785" rIns="99569" bIns="49785">
            <a:spAutoFit/>
          </a:bodyPr>
          <a:lstStyle/>
          <a:p>
            <a:pPr defTabSz="995363">
              <a:defRPr/>
            </a:pPr>
            <a:r>
              <a:rPr lang="en-US" sz="1000" dirty="0"/>
              <a:t>To be published A. </a:t>
            </a:r>
            <a:r>
              <a:rPr lang="en-US" sz="1000" dirty="0" err="1"/>
              <a:t>Flötotto</a:t>
            </a:r>
            <a:r>
              <a:rPr lang="en-US" sz="1000" dirty="0"/>
              <a:t> et al. 2024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CE9890C4-EF05-441B-B5FE-589F3E3590E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16695" y="915588"/>
            <a:ext cx="8784117" cy="3359504"/>
          </a:xfrm>
          <a:prstGeom prst="rect">
            <a:avLst/>
          </a:prstGeom>
        </p:spPr>
      </p:pic>
      <p:sp>
        <p:nvSpPr>
          <p:cNvPr id="18" name="Rechteck 17">
            <a:extLst>
              <a:ext uri="{FF2B5EF4-FFF2-40B4-BE49-F238E27FC236}">
                <a16:creationId xmlns:a16="http://schemas.microsoft.com/office/drawing/2014/main" id="{D04F1599-9C20-45A9-8345-403EC5378E08}"/>
              </a:ext>
            </a:extLst>
          </p:cNvPr>
          <p:cNvSpPr/>
          <p:nvPr/>
        </p:nvSpPr>
        <p:spPr>
          <a:xfrm>
            <a:off x="252341" y="906350"/>
            <a:ext cx="6289252" cy="1668856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9455B01D-F139-4AA9-8B5E-691E64DD8AFC}"/>
              </a:ext>
            </a:extLst>
          </p:cNvPr>
          <p:cNvSpPr/>
          <p:nvPr/>
        </p:nvSpPr>
        <p:spPr>
          <a:xfrm>
            <a:off x="252341" y="2576553"/>
            <a:ext cx="1969251" cy="1668856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F9F8CC0A-9C52-448E-B9E0-B7D2201694EF}"/>
              </a:ext>
            </a:extLst>
          </p:cNvPr>
          <p:cNvSpPr/>
          <p:nvPr/>
        </p:nvSpPr>
        <p:spPr>
          <a:xfrm>
            <a:off x="271087" y="2546870"/>
            <a:ext cx="1933200" cy="874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AAB73C51-0535-45ED-8A6E-AD64D98B6F06}"/>
              </a:ext>
            </a:extLst>
          </p:cNvPr>
          <p:cNvSpPr/>
          <p:nvPr/>
        </p:nvSpPr>
        <p:spPr>
          <a:xfrm>
            <a:off x="2300792" y="2643378"/>
            <a:ext cx="4240801" cy="1599529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FEFB97F2-C005-461A-B014-6963B8DFFAC6}"/>
              </a:ext>
            </a:extLst>
          </p:cNvPr>
          <p:cNvSpPr/>
          <p:nvPr/>
        </p:nvSpPr>
        <p:spPr>
          <a:xfrm>
            <a:off x="6628582" y="892378"/>
            <a:ext cx="2311061" cy="1681250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F64F3821-3DE0-440C-9E61-530213C6E8C4}"/>
              </a:ext>
            </a:extLst>
          </p:cNvPr>
          <p:cNvSpPr txBox="1"/>
          <p:nvPr/>
        </p:nvSpPr>
        <p:spPr>
          <a:xfrm>
            <a:off x="6628582" y="2612481"/>
            <a:ext cx="947695" cy="29495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12700" algn="l">
              <a:lnSpc>
                <a:spcPts val="2300"/>
              </a:lnSpc>
              <a:spcBef>
                <a:spcPts val="480"/>
              </a:spcBef>
            </a:pPr>
            <a:r>
              <a:rPr lang="en-US" sz="2000" b="1" spc="-5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shallow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AB319AC2-EEF3-4D3C-8E8B-C7D45706D7E2}"/>
              </a:ext>
            </a:extLst>
          </p:cNvPr>
          <p:cNvSpPr txBox="1"/>
          <p:nvPr/>
        </p:nvSpPr>
        <p:spPr>
          <a:xfrm>
            <a:off x="5931811" y="549319"/>
            <a:ext cx="609782" cy="29495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12700" algn="l">
              <a:lnSpc>
                <a:spcPts val="2300"/>
              </a:lnSpc>
              <a:spcBef>
                <a:spcPts val="480"/>
              </a:spcBef>
            </a:pPr>
            <a:r>
              <a:rPr lang="en-US" sz="2000" b="1" spc="-5" dirty="0">
                <a:solidFill>
                  <a:srgbClr val="FFC000"/>
                </a:solidFill>
                <a:latin typeface="Arial"/>
                <a:cs typeface="Arial"/>
              </a:rPr>
              <a:t>deep</a:t>
            </a:r>
          </a:p>
        </p:txBody>
      </p:sp>
      <p:sp>
        <p:nvSpPr>
          <p:cNvPr id="12" name="Inhaltsplatzhalter 1">
            <a:extLst>
              <a:ext uri="{FF2B5EF4-FFF2-40B4-BE49-F238E27FC236}">
                <a16:creationId xmlns:a16="http://schemas.microsoft.com/office/drawing/2014/main" id="{43B713CB-B0BD-4AD5-A74C-C13D09ED275B}"/>
              </a:ext>
            </a:extLst>
          </p:cNvPr>
          <p:cNvSpPr>
            <a:spLocks noGrp="1"/>
          </p:cNvSpPr>
          <p:nvPr>
            <p:ph sz="half" idx="11"/>
          </p:nvPr>
        </p:nvSpPr>
        <p:spPr bwMode="auto">
          <a:xfrm>
            <a:off x="2497956" y="4089600"/>
            <a:ext cx="5461479" cy="8348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287338" indent="-287338">
              <a:spcBef>
                <a:spcPts val="0"/>
              </a:spcBef>
              <a:buFont typeface="Trebuchet MS" pitchFamily="34" charset="0"/>
              <a:buChar char="●"/>
            </a:pPr>
            <a:r>
              <a:rPr lang="en-US" altLang="de-DE" sz="20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4 deep and 3 shallow centers found</a:t>
            </a:r>
          </a:p>
        </p:txBody>
      </p:sp>
      <p:pic>
        <p:nvPicPr>
          <p:cNvPr id="13" name="Grafik 12" descr="Ein Bild, das Text, Screenshot, Schrift, Zahl enthält.&#10;&#10;Automatisch generierte Beschreibung">
            <a:extLst>
              <a:ext uri="{FF2B5EF4-FFF2-40B4-BE49-F238E27FC236}">
                <a16:creationId xmlns:a16="http://schemas.microsoft.com/office/drawing/2014/main" id="{8B38664B-808F-4C8A-BC77-C5BDC301A0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4053" y="2948786"/>
            <a:ext cx="1630765" cy="1365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8083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731578" y="1797744"/>
            <a:ext cx="7866530" cy="1032920"/>
          </a:xfrm>
        </p:spPr>
        <p:txBody>
          <a:bodyPr/>
          <a:lstStyle/>
          <a:p>
            <a:pPr algn="ctr">
              <a:lnSpc>
                <a:spcPct val="114000"/>
              </a:lnSpc>
            </a:pPr>
            <a:r>
              <a:rPr lang="en-US" altLang="de-DE" dirty="0"/>
              <a:t>Defect energy landscape</a:t>
            </a:r>
          </a:p>
        </p:txBody>
      </p:sp>
    </p:spTree>
    <p:extLst>
      <p:ext uri="{BB962C8B-B14F-4D97-AF65-F5344CB8AC3E}">
        <p14:creationId xmlns:p14="http://schemas.microsoft.com/office/powerpoint/2010/main" val="2637354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platzhalter 2"/>
          <p:cNvSpPr>
            <a:spLocks noGrp="1"/>
          </p:cNvSpPr>
          <p:nvPr>
            <p:ph type="body" sz="quarter" idx="12"/>
          </p:nvPr>
        </p:nvSpPr>
        <p:spPr bwMode="auto">
          <a:xfrm>
            <a:off x="380002" y="175150"/>
            <a:ext cx="7706475" cy="542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de-DE" dirty="0"/>
              <a:t>Calculated defect energy landscape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E18D7227-E289-43D1-A43D-CF05FF4D66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677421" y="0"/>
            <a:ext cx="3466580" cy="4723075"/>
          </a:xfrm>
          <a:prstGeom prst="rect">
            <a:avLst/>
          </a:prstGeom>
        </p:spPr>
      </p:pic>
      <p:sp>
        <p:nvSpPr>
          <p:cNvPr id="13" name="Inhaltsplatzhalter 1">
            <a:extLst>
              <a:ext uri="{FF2B5EF4-FFF2-40B4-BE49-F238E27FC236}">
                <a16:creationId xmlns:a16="http://schemas.microsoft.com/office/drawing/2014/main" id="{DA7F3A1D-CCF7-495D-AC9C-54A805BFD79B}"/>
              </a:ext>
            </a:extLst>
          </p:cNvPr>
          <p:cNvSpPr>
            <a:spLocks noGrp="1"/>
          </p:cNvSpPr>
          <p:nvPr>
            <p:ph sz="half" idx="11"/>
          </p:nvPr>
        </p:nvSpPr>
        <p:spPr bwMode="auto">
          <a:xfrm>
            <a:off x="174929" y="779227"/>
            <a:ext cx="5502492" cy="375301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87338" indent="-287338">
              <a:spcBef>
                <a:spcPts val="0"/>
              </a:spcBef>
              <a:buFont typeface="Trebuchet MS" pitchFamily="34" charset="0"/>
              <a:buChar char="●"/>
            </a:pPr>
            <a:r>
              <a:rPr lang="en-US" altLang="de-DE" sz="2000" dirty="0">
                <a:latin typeface="Trebuchet MS" pitchFamily="34" charset="0"/>
                <a:ea typeface="Trebuchet MS" pitchFamily="34" charset="0"/>
                <a:cs typeface="Trebuchet MS" pitchFamily="34" charset="0"/>
              </a:rPr>
              <a:t>Calculation of all Minimal Energy Paths (NEB method) between defect configurations for each charge state</a:t>
            </a:r>
          </a:p>
          <a:p>
            <a:pPr marL="287338" indent="-287338">
              <a:spcBef>
                <a:spcPts val="0"/>
              </a:spcBef>
              <a:buFont typeface="Trebuchet MS" pitchFamily="34" charset="0"/>
              <a:buChar char="●"/>
            </a:pPr>
            <a:endParaRPr lang="en-US" altLang="de-DE" sz="2000" dirty="0"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marL="287338" indent="-287338">
              <a:spcBef>
                <a:spcPts val="0"/>
              </a:spcBef>
              <a:buFont typeface="Trebuchet MS" pitchFamily="34" charset="0"/>
              <a:buChar char="●"/>
            </a:pPr>
            <a:r>
              <a:rPr lang="en-US" altLang="de-DE" sz="2000" dirty="0">
                <a:latin typeface="Trebuchet MS" pitchFamily="34" charset="0"/>
                <a:ea typeface="Trebuchet MS" pitchFamily="34" charset="0"/>
                <a:cs typeface="Trebuchet MS" pitchFamily="34" charset="0"/>
              </a:rPr>
              <a:t>Ground state in positive charge state (p-type silicon) is C</a:t>
            </a:r>
            <a:r>
              <a:rPr lang="en-US" altLang="de-DE" sz="2000" baseline="-25000" dirty="0">
                <a:latin typeface="Trebuchet MS" pitchFamily="34" charset="0"/>
                <a:ea typeface="Trebuchet MS" pitchFamily="34" charset="0"/>
                <a:cs typeface="Trebuchet MS" pitchFamily="34" charset="0"/>
              </a:rPr>
              <a:t>3v</a:t>
            </a:r>
            <a:r>
              <a:rPr lang="en-US" altLang="de-DE" sz="2000" dirty="0">
                <a:latin typeface="Trebuchet MS" pitchFamily="34" charset="0"/>
                <a:ea typeface="Trebuchet MS" pitchFamily="34" charset="0"/>
                <a:cs typeface="Trebuchet MS" pitchFamily="34" charset="0"/>
              </a:rPr>
              <a:t> configuration</a:t>
            </a:r>
          </a:p>
          <a:p>
            <a:pPr marL="287338" indent="-287338">
              <a:spcBef>
                <a:spcPts val="0"/>
              </a:spcBef>
              <a:buFont typeface="Trebuchet MS" pitchFamily="34" charset="0"/>
              <a:buChar char="●"/>
            </a:pPr>
            <a:endParaRPr lang="en-US" altLang="de-DE" sz="2000" dirty="0"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marL="287338" indent="-287338">
              <a:spcBef>
                <a:spcPts val="0"/>
              </a:spcBef>
              <a:buFont typeface="Trebuchet MS" pitchFamily="34" charset="0"/>
              <a:buChar char="●"/>
            </a:pPr>
            <a:r>
              <a:rPr lang="en-US" altLang="de-DE" sz="2000" dirty="0">
                <a:latin typeface="Trebuchet MS" pitchFamily="34" charset="0"/>
                <a:ea typeface="Trebuchet MS" pitchFamily="34" charset="0"/>
                <a:cs typeface="Trebuchet MS" pitchFamily="34" charset="0"/>
              </a:rPr>
              <a:t>From DFT calculations: no energetical reason for the substitutional boron to follow the Watkins replacement reaction!</a:t>
            </a:r>
          </a:p>
          <a:p>
            <a:pPr marL="287338" indent="-287338">
              <a:spcBef>
                <a:spcPts val="0"/>
              </a:spcBef>
              <a:buFont typeface="Trebuchet MS" pitchFamily="34" charset="0"/>
              <a:buChar char="●"/>
            </a:pPr>
            <a:endParaRPr lang="en-US" altLang="de-DE" sz="2000" dirty="0"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</p:txBody>
      </p:sp>
      <p:sp>
        <p:nvSpPr>
          <p:cNvPr id="5" name="Text Box 7">
            <a:extLst>
              <a:ext uri="{FF2B5EF4-FFF2-40B4-BE49-F238E27FC236}">
                <a16:creationId xmlns:a16="http://schemas.microsoft.com/office/drawing/2014/main" id="{AF654C85-27AF-4E08-8A63-4EA473905B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7421" y="4821064"/>
            <a:ext cx="3953148" cy="2544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9569" tIns="49785" rIns="99569" bIns="49785">
            <a:spAutoFit/>
          </a:bodyPr>
          <a:lstStyle/>
          <a:p>
            <a:pPr defTabSz="995363">
              <a:defRPr/>
            </a:pPr>
            <a:r>
              <a:rPr lang="en-US" sz="1000" dirty="0"/>
              <a:t>To be published A. </a:t>
            </a:r>
            <a:r>
              <a:rPr lang="en-US" sz="1000" dirty="0" err="1"/>
              <a:t>Flötotto</a:t>
            </a:r>
            <a:r>
              <a:rPr lang="en-US" sz="1000" dirty="0"/>
              <a:t> et al. 2024</a:t>
            </a:r>
          </a:p>
        </p:txBody>
      </p:sp>
    </p:spTree>
    <p:extLst>
      <p:ext uri="{BB962C8B-B14F-4D97-AF65-F5344CB8AC3E}">
        <p14:creationId xmlns:p14="http://schemas.microsoft.com/office/powerpoint/2010/main" val="31093210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500932" y="2107845"/>
            <a:ext cx="8192592" cy="763102"/>
          </a:xfrm>
        </p:spPr>
        <p:txBody>
          <a:bodyPr/>
          <a:lstStyle/>
          <a:p>
            <a:pPr algn="ctr">
              <a:lnSpc>
                <a:spcPct val="114000"/>
              </a:lnSpc>
            </a:pPr>
            <a:r>
              <a:rPr lang="en-US" altLang="de-DE" dirty="0"/>
              <a:t>Explanation of ARP in LGADs by the </a:t>
            </a:r>
            <a:r>
              <a:rPr lang="en-US" altLang="de-DE" dirty="0" err="1"/>
              <a:t>B</a:t>
            </a:r>
            <a:r>
              <a:rPr lang="en-US" altLang="de-DE" baseline="-25000" dirty="0" err="1"/>
              <a:t>Si</a:t>
            </a:r>
            <a:r>
              <a:rPr lang="en-US" altLang="de-DE" dirty="0"/>
              <a:t>-</a:t>
            </a:r>
            <a:r>
              <a:rPr lang="en-US" altLang="de-DE" dirty="0" err="1"/>
              <a:t>Si</a:t>
            </a:r>
            <a:r>
              <a:rPr lang="en-US" altLang="de-DE" i="1" baseline="-25000" dirty="0" err="1"/>
              <a:t>i</a:t>
            </a:r>
            <a:r>
              <a:rPr lang="en-US" altLang="de-DE" dirty="0"/>
              <a:t>-defect mode</a:t>
            </a:r>
          </a:p>
        </p:txBody>
      </p:sp>
    </p:spTree>
    <p:extLst>
      <p:ext uri="{BB962C8B-B14F-4D97-AF65-F5344CB8AC3E}">
        <p14:creationId xmlns:p14="http://schemas.microsoft.com/office/powerpoint/2010/main" val="6785878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Inhaltsplatzhalter 1"/>
          <p:cNvSpPr>
            <a:spLocks noGrp="1"/>
          </p:cNvSpPr>
          <p:nvPr>
            <p:ph sz="half" idx="11"/>
          </p:nvPr>
        </p:nvSpPr>
        <p:spPr bwMode="auto">
          <a:xfrm>
            <a:off x="4134678" y="752171"/>
            <a:ext cx="5009323" cy="364009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7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Irradiation </a:t>
            </a:r>
            <a:r>
              <a:rPr lang="en-US" altLang="de-DE" sz="1700" dirty="0">
                <a:latin typeface="Trebuchet MS" pitchFamily="34" charset="0"/>
                <a:ea typeface="Trebuchet MS" pitchFamily="34" charset="0"/>
                <a:cs typeface="Trebuchet MS" pitchFamily="34" charset="0"/>
              </a:rPr>
              <a:t>removes silicon atoms from lattice positions</a:t>
            </a: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7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At low temperatures (~20K) the removed silicon atom moves due to the energy gaine</a:t>
            </a:r>
            <a:r>
              <a:rPr lang="en-US" altLang="de-DE" sz="1700" dirty="0">
                <a:latin typeface="Trebuchet MS" pitchFamily="34" charset="0"/>
                <a:ea typeface="Trebuchet MS" pitchFamily="34" charset="0"/>
                <a:cs typeface="Trebuchet MS" pitchFamily="34" charset="0"/>
              </a:rPr>
              <a:t>d by the collision event and is eventually captured by substitutional boron. [1]</a:t>
            </a:r>
            <a:endParaRPr lang="en-US" altLang="de-DE" sz="1700" dirty="0">
              <a:solidFill>
                <a:schemeClr val="tx2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700" dirty="0">
                <a:latin typeface="Trebuchet MS" pitchFamily="34" charset="0"/>
                <a:ea typeface="Trebuchet MS" pitchFamily="34" charset="0"/>
                <a:cs typeface="Trebuchet MS" pitchFamily="34" charset="0"/>
              </a:rPr>
              <a:t>At about room temperature the removed silicon atom might additionally diffuse thermally due to its weak mobility. [2]</a:t>
            </a: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7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Shallow donor mode of the </a:t>
            </a:r>
            <a:r>
              <a:rPr lang="en-US" altLang="de-DE" sz="1700" dirty="0" err="1"/>
              <a:t>B</a:t>
            </a:r>
            <a:r>
              <a:rPr lang="en-US" altLang="de-DE" sz="1700" baseline="-25000" dirty="0" err="1"/>
              <a:t>Si</a:t>
            </a:r>
            <a:r>
              <a:rPr lang="en-US" altLang="de-DE" sz="1700" dirty="0"/>
              <a:t>-</a:t>
            </a:r>
            <a:r>
              <a:rPr lang="en-US" altLang="de-DE" sz="1700" dirty="0" err="1"/>
              <a:t>Si</a:t>
            </a:r>
            <a:r>
              <a:rPr lang="en-US" altLang="de-DE" sz="1700" i="1" baseline="-25000" dirty="0" err="1"/>
              <a:t>i</a:t>
            </a:r>
            <a:r>
              <a:rPr lang="en-US" altLang="de-DE" sz="1700" dirty="0"/>
              <a:t>-defect (C</a:t>
            </a:r>
            <a:r>
              <a:rPr lang="en-US" altLang="de-DE" sz="1700" baseline="-25000" dirty="0"/>
              <a:t>3v</a:t>
            </a:r>
            <a:r>
              <a:rPr lang="en-US" altLang="de-DE" sz="1700" dirty="0"/>
              <a:t>) forms</a:t>
            </a:r>
            <a:endParaRPr lang="en-US" altLang="de-DE" sz="1700" dirty="0">
              <a:solidFill>
                <a:schemeClr val="tx2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</p:txBody>
      </p:sp>
      <p:sp>
        <p:nvSpPr>
          <p:cNvPr id="12292" name="Textplatzhalter 2"/>
          <p:cNvSpPr>
            <a:spLocks noGrp="1"/>
          </p:cNvSpPr>
          <p:nvPr>
            <p:ph type="body" sz="quarter" idx="12"/>
          </p:nvPr>
        </p:nvSpPr>
        <p:spPr bwMode="auto">
          <a:xfrm>
            <a:off x="413468" y="209246"/>
            <a:ext cx="8432612" cy="542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de-DE" dirty="0"/>
              <a:t>Explanation of ARP in LGADs by </a:t>
            </a:r>
            <a:r>
              <a:rPr lang="en-US" altLang="de-DE" dirty="0" err="1"/>
              <a:t>B</a:t>
            </a:r>
            <a:r>
              <a:rPr lang="en-US" altLang="de-DE" baseline="-25000" dirty="0" err="1"/>
              <a:t>Si</a:t>
            </a:r>
            <a:r>
              <a:rPr lang="en-US" altLang="de-DE" dirty="0"/>
              <a:t>-</a:t>
            </a:r>
            <a:r>
              <a:rPr lang="en-US" altLang="de-DE" dirty="0" err="1"/>
              <a:t>Si</a:t>
            </a:r>
            <a:r>
              <a:rPr lang="en-US" altLang="de-DE" i="1" baseline="-25000" dirty="0" err="1"/>
              <a:t>i</a:t>
            </a:r>
            <a:r>
              <a:rPr lang="en-US" altLang="de-DE" dirty="0"/>
              <a:t>-defect mode</a:t>
            </a:r>
            <a:endParaRPr lang="en-US" dirty="0"/>
          </a:p>
          <a:p>
            <a:endParaRPr lang="de-DE" altLang="de-DE" dirty="0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4629774" y="4750352"/>
            <a:ext cx="4576229" cy="5622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9569" tIns="49785" rIns="99569" bIns="49785">
            <a:spAutoFit/>
          </a:bodyPr>
          <a:lstStyle/>
          <a:p>
            <a:r>
              <a:rPr lang="de-DE" sz="1000" dirty="0"/>
              <a:t>[1] K. Lauer et al., </a:t>
            </a:r>
            <a:r>
              <a:rPr lang="de-DE" sz="1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https://arxiv.org/abs/2311.07280</a:t>
            </a:r>
            <a:endParaRPr lang="de-DE" sz="1000" dirty="0"/>
          </a:p>
          <a:p>
            <a:r>
              <a:rPr lang="de-DE" sz="1000" dirty="0">
                <a:effectLst/>
              </a:rPr>
              <a:t>[2] </a:t>
            </a:r>
            <a:r>
              <a:rPr lang="de-DE" sz="1000" dirty="0"/>
              <a:t>A.N. </a:t>
            </a:r>
            <a:r>
              <a:rPr lang="de-DE" sz="1000" dirty="0" err="1"/>
              <a:t>Buzynin</a:t>
            </a:r>
            <a:r>
              <a:rPr lang="de-DE" sz="1000" dirty="0"/>
              <a:t> et al., NIMB, </a:t>
            </a:r>
            <a:r>
              <a:rPr lang="de-DE" sz="1000" b="1" dirty="0"/>
              <a:t>186</a:t>
            </a:r>
            <a:r>
              <a:rPr lang="de-DE" sz="1000" dirty="0"/>
              <a:t>(1), 366–370 (2002).</a:t>
            </a:r>
          </a:p>
          <a:p>
            <a:endParaRPr lang="de-DE" sz="1000" dirty="0">
              <a:effectLst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0F96635-E08A-4254-A6BD-5A520505EC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926" r="3656" b="48696"/>
          <a:stretch/>
        </p:blipFill>
        <p:spPr>
          <a:xfrm>
            <a:off x="29763" y="708169"/>
            <a:ext cx="4104915" cy="3760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1123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de-DE" dirty="0"/>
              <a:t>Summary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1"/>
          </p:nvPr>
        </p:nvSpPr>
        <p:spPr>
          <a:xfrm>
            <a:off x="278296" y="797591"/>
            <a:ext cx="8698726" cy="4309533"/>
          </a:xfrm>
        </p:spPr>
        <p:txBody>
          <a:bodyPr>
            <a:noAutofit/>
          </a:bodyPr>
          <a:lstStyle/>
          <a:p>
            <a:pPr marL="263525" indent="-263525">
              <a:lnSpc>
                <a:spcPct val="134000"/>
              </a:lnSpc>
              <a:buFontTx/>
              <a:buChar char="•"/>
            </a:pPr>
            <a:r>
              <a:rPr lang="en-US" altLang="de-DE" sz="1400" dirty="0"/>
              <a:t>Comprehensive DFT calculations made for “interstitial boron”</a:t>
            </a:r>
          </a:p>
          <a:p>
            <a:pPr marL="263525" indent="-263525">
              <a:lnSpc>
                <a:spcPct val="134000"/>
              </a:lnSpc>
              <a:buFontTx/>
              <a:buChar char="•"/>
            </a:pPr>
            <a:r>
              <a:rPr lang="en-US" altLang="de-DE" sz="1400" dirty="0"/>
              <a:t>Six different stable configurations found</a:t>
            </a:r>
          </a:p>
          <a:p>
            <a:pPr marL="263525" indent="-263525">
              <a:lnSpc>
                <a:spcPct val="134000"/>
              </a:lnSpc>
              <a:buFontTx/>
              <a:buChar char="•"/>
            </a:pPr>
            <a:r>
              <a:rPr lang="en-US" altLang="de-DE" sz="1400" dirty="0"/>
              <a:t>Configuration with lowest energy in p-type silicon is C</a:t>
            </a:r>
            <a:r>
              <a:rPr lang="en-US" altLang="de-DE" sz="1400" baseline="-25000" dirty="0"/>
              <a:t>3v</a:t>
            </a:r>
            <a:r>
              <a:rPr lang="en-US" altLang="de-DE" sz="1400" dirty="0"/>
              <a:t> with boron residing very close to regular lattice position</a:t>
            </a:r>
          </a:p>
          <a:p>
            <a:pPr marL="263525" indent="-263525">
              <a:lnSpc>
                <a:spcPct val="134000"/>
              </a:lnSpc>
              <a:buFontTx/>
              <a:buChar char="•"/>
            </a:pPr>
            <a:r>
              <a:rPr lang="en-US" altLang="de-DE" sz="1400" dirty="0"/>
              <a:t>C</a:t>
            </a:r>
            <a:r>
              <a:rPr lang="en-US" altLang="de-DE" sz="1400" baseline="-25000" dirty="0"/>
              <a:t>3v</a:t>
            </a:r>
            <a:r>
              <a:rPr lang="en-US" altLang="de-DE" sz="1400" dirty="0"/>
              <a:t> configuration is found to be a shallow donor</a:t>
            </a:r>
          </a:p>
          <a:p>
            <a:pPr marL="263525" indent="-263525">
              <a:lnSpc>
                <a:spcPct val="134000"/>
              </a:lnSpc>
              <a:buFontTx/>
              <a:buChar char="•"/>
            </a:pPr>
            <a:r>
              <a:rPr lang="en-US" altLang="de-DE" sz="1400" dirty="0"/>
              <a:t>Explanation of acceptor removal phenomenon (ARP) in low-gain avalanche detectors (LGAD):</a:t>
            </a:r>
          </a:p>
          <a:p>
            <a:pPr marL="606425" lvl="1" indent="-263525">
              <a:lnSpc>
                <a:spcPct val="134000"/>
              </a:lnSpc>
              <a:buFontTx/>
              <a:buChar char="•"/>
            </a:pPr>
            <a:r>
              <a:rPr lang="en-US" altLang="de-DE" sz="1400" dirty="0"/>
              <a:t>Substitutional boron acceptor captures silicon atom, which was removed from a lattice position by irradiation.</a:t>
            </a:r>
          </a:p>
          <a:p>
            <a:pPr marL="606425" lvl="1" indent="-263525">
              <a:lnSpc>
                <a:spcPct val="134000"/>
              </a:lnSpc>
              <a:buFontTx/>
              <a:buChar char="•"/>
            </a:pPr>
            <a:r>
              <a:rPr lang="en-US" altLang="de-DE" sz="1400" dirty="0"/>
              <a:t>The resulting defect is a shallow donor.</a:t>
            </a:r>
          </a:p>
          <a:p>
            <a:pPr marL="606425" lvl="1" indent="-263525">
              <a:lnSpc>
                <a:spcPct val="134000"/>
              </a:lnSpc>
              <a:buFontTx/>
              <a:buChar char="•"/>
            </a:pPr>
            <a:r>
              <a:rPr lang="en-US" altLang="de-DE" sz="1400" dirty="0"/>
              <a:t>Amplification property of the boron gain layer in LGADs gets lost by irradiation.</a:t>
            </a:r>
          </a:p>
          <a:p>
            <a:pPr marL="263525" indent="-263525">
              <a:lnSpc>
                <a:spcPct val="134000"/>
              </a:lnSpc>
              <a:buFontTx/>
              <a:buChar char="•"/>
            </a:pPr>
            <a:endParaRPr lang="en-US" altLang="de-DE" sz="140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0AF7DE4-7B2C-494D-AD29-F0F94AC1A1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4926" r="3656" b="48696"/>
          <a:stretch/>
        </p:blipFill>
        <p:spPr>
          <a:xfrm>
            <a:off x="6846073" y="-1"/>
            <a:ext cx="2130949" cy="1952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3954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1" y="163592"/>
            <a:ext cx="8898465" cy="528172"/>
          </a:xfrm>
        </p:spPr>
        <p:txBody>
          <a:bodyPr/>
          <a:lstStyle/>
          <a:p>
            <a:r>
              <a:rPr lang="en-US" altLang="de-DE" dirty="0"/>
              <a:t>Thank you for your kind attention!</a:t>
            </a:r>
          </a:p>
        </p:txBody>
      </p:sp>
      <p:sp>
        <p:nvSpPr>
          <p:cNvPr id="4" name="Textplatzhalter 2">
            <a:extLst>
              <a:ext uri="{FF2B5EF4-FFF2-40B4-BE49-F238E27FC236}">
                <a16:creationId xmlns:a16="http://schemas.microsoft.com/office/drawing/2014/main" id="{FB80EE14-9850-4249-BBF0-A472ED2E9E40}"/>
              </a:ext>
            </a:extLst>
          </p:cNvPr>
          <p:cNvSpPr txBox="1">
            <a:spLocks/>
          </p:cNvSpPr>
          <p:nvPr/>
        </p:nvSpPr>
        <p:spPr bwMode="auto">
          <a:xfrm>
            <a:off x="352085" y="898238"/>
            <a:ext cx="5846216" cy="1896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685800" rtl="0" eaLnBrk="1" fontAlgn="base" hangingPunct="1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dirty="0"/>
              <a:t>DFG Project </a:t>
            </a:r>
            <a:r>
              <a:rPr lang="de-DE" sz="1800" dirty="0" err="1"/>
              <a:t>SimASiSii</a:t>
            </a:r>
            <a:r>
              <a:rPr lang="de-DE" sz="1800" dirty="0"/>
              <a:t>:</a:t>
            </a:r>
          </a:p>
          <a:p>
            <a:r>
              <a:rPr lang="fr-FR" sz="1800" dirty="0"/>
              <a:t>DFG KR 2228/11-1, LA 4623/1-1, RU 1383/6-1</a:t>
            </a:r>
          </a:p>
          <a:p>
            <a:endParaRPr lang="fr-FR" sz="1800" dirty="0"/>
          </a:p>
          <a:p>
            <a:r>
              <a:rPr lang="fr-FR" sz="1800" dirty="0"/>
              <a:t>BMWI Project </a:t>
            </a:r>
            <a:r>
              <a:rPr lang="fr-FR" sz="1800" dirty="0" err="1"/>
              <a:t>eLGAD</a:t>
            </a:r>
            <a:r>
              <a:rPr lang="fr-FR" sz="1800" dirty="0"/>
              <a:t> (49MF220095)</a:t>
            </a:r>
            <a:endParaRPr lang="de-DE" sz="1800" dirty="0"/>
          </a:p>
        </p:txBody>
      </p:sp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0FADDAD7-9CCC-4DBE-8DA9-60B78C648A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1124" y="858461"/>
            <a:ext cx="2530791" cy="518588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C8DDE3F1-74C4-4A53-989E-D241B962FF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5643" y="2845964"/>
            <a:ext cx="789152" cy="444795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1ECAD0D9-F49C-48F3-A014-CC78D7E53421}"/>
              </a:ext>
            </a:extLst>
          </p:cNvPr>
          <p:cNvSpPr txBox="1"/>
          <p:nvPr/>
        </p:nvSpPr>
        <p:spPr>
          <a:xfrm>
            <a:off x="6932805" y="2888690"/>
            <a:ext cx="15857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900" dirty="0">
                <a:latin typeface="+mj-lt"/>
              </a:rPr>
              <a:t>Titular Saint </a:t>
            </a:r>
          </a:p>
          <a:p>
            <a:pPr algn="ctr"/>
            <a:r>
              <a:rPr lang="de-DE" sz="900" dirty="0">
                <a:latin typeface="+mj-lt"/>
              </a:rPr>
              <a:t>Franz </a:t>
            </a:r>
            <a:r>
              <a:rPr lang="de-DE" sz="900" dirty="0" err="1">
                <a:latin typeface="+mj-lt"/>
              </a:rPr>
              <a:t>of</a:t>
            </a:r>
            <a:r>
              <a:rPr lang="de-DE" sz="900" dirty="0">
                <a:latin typeface="+mj-lt"/>
              </a:rPr>
              <a:t> Assisi</a:t>
            </a:r>
            <a:endParaRPr lang="de-DE" sz="1013" dirty="0">
              <a:latin typeface="+mj-lt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21B0B08-2336-4337-962F-84622A8022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53615" y="1653099"/>
            <a:ext cx="1638300" cy="800100"/>
          </a:xfrm>
          <a:prstGeom prst="rect">
            <a:avLst/>
          </a:prstGeom>
        </p:spPr>
      </p:pic>
      <p:pic>
        <p:nvPicPr>
          <p:cNvPr id="9" name="Picture 2" descr="https://www.tu-ilmenau.de/fileadmin/media/journalisten/uni-infos/logo_gruenschwarz/Logo_gruenschwarz_RGB_04.jpg">
            <a:extLst>
              <a:ext uri="{FF2B5EF4-FFF2-40B4-BE49-F238E27FC236}">
                <a16:creationId xmlns:a16="http://schemas.microsoft.com/office/drawing/2014/main" id="{CE22B2D3-1662-4A67-A2B9-A0947C6DE9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070" y="2571410"/>
            <a:ext cx="2370198" cy="79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7246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723900" y="1392890"/>
            <a:ext cx="7833360" cy="1587855"/>
          </a:xfrm>
        </p:spPr>
        <p:txBody>
          <a:bodyPr/>
          <a:lstStyle/>
          <a:p>
            <a:pPr algn="ctr"/>
            <a:r>
              <a:rPr lang="en-US" dirty="0"/>
              <a:t>Thanks to RD50 for possibility to present crazy ideas!</a:t>
            </a:r>
            <a:endParaRPr lang="en-US" alt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E6929C72-7F6D-4787-A98F-BAE4E49902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8995"/>
          <a:stretch/>
        </p:blipFill>
        <p:spPr>
          <a:xfrm>
            <a:off x="2972764" y="2288079"/>
            <a:ext cx="3335632" cy="1910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7658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723900" y="1543965"/>
            <a:ext cx="7833360" cy="1587855"/>
          </a:xfrm>
        </p:spPr>
        <p:txBody>
          <a:bodyPr/>
          <a:lstStyle/>
          <a:p>
            <a:pPr algn="ctr"/>
            <a:r>
              <a:rPr lang="en-US" dirty="0"/>
              <a:t>Back-up</a:t>
            </a:r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28889796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221825" y="743157"/>
            <a:ext cx="4930619" cy="3867847"/>
          </a:xfrm>
        </p:spPr>
        <p:txBody>
          <a:bodyPr/>
          <a:lstStyle/>
          <a:p>
            <a:pPr marL="171450" indent="-171450">
              <a:lnSpc>
                <a:spcPct val="123000"/>
              </a:lnSpc>
              <a:spcBef>
                <a:spcPct val="10000"/>
              </a:spcBef>
              <a:spcAft>
                <a:spcPct val="20000"/>
              </a:spcAft>
              <a:buClr>
                <a:srgbClr val="22B5E3"/>
              </a:buClr>
              <a:buFontTx/>
              <a:buChar char="•"/>
            </a:pPr>
            <a:r>
              <a:rPr lang="en-US" altLang="de-DE" sz="1500" dirty="0">
                <a:solidFill>
                  <a:srgbClr val="003358"/>
                </a:solidFill>
                <a:latin typeface="+mn-lt"/>
              </a:rPr>
              <a:t>1 MeV electron irradiation of silicon generates silicon recoils exhibiting kinetic energy </a:t>
            </a:r>
          </a:p>
          <a:p>
            <a:pPr marL="171450" indent="-171450">
              <a:lnSpc>
                <a:spcPct val="123000"/>
              </a:lnSpc>
              <a:spcBef>
                <a:spcPct val="10000"/>
              </a:spcBef>
              <a:spcAft>
                <a:spcPct val="20000"/>
              </a:spcAft>
              <a:buClr>
                <a:srgbClr val="22B5E3"/>
              </a:buClr>
              <a:buFontTx/>
              <a:buChar char="•"/>
            </a:pPr>
            <a:r>
              <a:rPr lang="en-US" altLang="de-DE" sz="1500" dirty="0">
                <a:solidFill>
                  <a:srgbClr val="003358"/>
                </a:solidFill>
                <a:latin typeface="+mn-lt"/>
              </a:rPr>
              <a:t>~10% of these recoils have more than 80eV</a:t>
            </a:r>
          </a:p>
          <a:p>
            <a:pPr marL="171450" indent="-171450">
              <a:lnSpc>
                <a:spcPct val="123000"/>
              </a:lnSpc>
              <a:spcBef>
                <a:spcPct val="10000"/>
              </a:spcBef>
              <a:spcAft>
                <a:spcPct val="20000"/>
              </a:spcAft>
              <a:buClr>
                <a:srgbClr val="22B5E3"/>
              </a:buClr>
              <a:buFontTx/>
              <a:buChar char="•"/>
            </a:pPr>
            <a:r>
              <a:rPr lang="en-US" altLang="de-DE" sz="1500" dirty="0">
                <a:solidFill>
                  <a:srgbClr val="003358"/>
                </a:solidFill>
                <a:latin typeface="+mn-lt"/>
              </a:rPr>
              <a:t>~50% of these 10% travel more than 1nm (SRIM)</a:t>
            </a:r>
          </a:p>
          <a:p>
            <a:pPr marL="171450" indent="-171450">
              <a:lnSpc>
                <a:spcPct val="123000"/>
              </a:lnSpc>
              <a:spcBef>
                <a:spcPct val="10000"/>
              </a:spcBef>
              <a:spcAft>
                <a:spcPct val="20000"/>
              </a:spcAft>
              <a:buClr>
                <a:srgbClr val="22B5E3"/>
              </a:buClr>
              <a:buFontTx/>
              <a:buChar char="•"/>
            </a:pPr>
            <a:r>
              <a:rPr lang="en-US" altLang="de-DE" sz="1500" dirty="0">
                <a:solidFill>
                  <a:srgbClr val="003358"/>
                </a:solidFill>
                <a:latin typeface="+mn-lt"/>
              </a:rPr>
              <a:t>For 10</a:t>
            </a:r>
            <a:r>
              <a:rPr lang="en-US" altLang="de-DE" sz="1500" baseline="30000" dirty="0">
                <a:solidFill>
                  <a:srgbClr val="003358"/>
                </a:solidFill>
                <a:latin typeface="+mn-lt"/>
              </a:rPr>
              <a:t>16</a:t>
            </a:r>
            <a:r>
              <a:rPr lang="en-US" altLang="de-DE" sz="1500" dirty="0">
                <a:solidFill>
                  <a:srgbClr val="003358"/>
                </a:solidFill>
                <a:latin typeface="+mn-lt"/>
              </a:rPr>
              <a:t>cm</a:t>
            </a:r>
            <a:r>
              <a:rPr lang="en-US" altLang="de-DE" sz="1500" baseline="30000" dirty="0">
                <a:solidFill>
                  <a:srgbClr val="003358"/>
                </a:solidFill>
                <a:latin typeface="+mn-lt"/>
              </a:rPr>
              <a:t>-3</a:t>
            </a:r>
            <a:r>
              <a:rPr lang="en-US" altLang="de-DE" sz="1500" dirty="0">
                <a:solidFill>
                  <a:srgbClr val="003358"/>
                </a:solidFill>
                <a:latin typeface="+mn-lt"/>
              </a:rPr>
              <a:t> boron density every 23th of these left recoils is able to reach a boron atom</a:t>
            </a:r>
          </a:p>
          <a:p>
            <a:pPr marL="171450" indent="-171450">
              <a:lnSpc>
                <a:spcPct val="123000"/>
              </a:lnSpc>
              <a:spcBef>
                <a:spcPct val="10000"/>
              </a:spcBef>
              <a:spcAft>
                <a:spcPct val="20000"/>
              </a:spcAft>
              <a:buClr>
                <a:srgbClr val="22B5E3"/>
              </a:buClr>
              <a:buFontTx/>
              <a:buChar char="•"/>
            </a:pPr>
            <a:r>
              <a:rPr lang="en-US" altLang="de-DE" sz="1500" dirty="0">
                <a:solidFill>
                  <a:srgbClr val="003358"/>
                </a:solidFill>
                <a:latin typeface="+mn-lt"/>
              </a:rPr>
              <a:t>If 10% of the silicon recoils reaching boron to form the </a:t>
            </a:r>
            <a:r>
              <a:rPr lang="en-US" altLang="de-DE" sz="1500" dirty="0" err="1">
                <a:solidFill>
                  <a:srgbClr val="003358"/>
                </a:solidFill>
                <a:latin typeface="+mn-lt"/>
              </a:rPr>
              <a:t>B</a:t>
            </a:r>
            <a:r>
              <a:rPr lang="en-US" altLang="de-DE" sz="1500" baseline="-25000" dirty="0" err="1">
                <a:solidFill>
                  <a:srgbClr val="003358"/>
                </a:solidFill>
                <a:latin typeface="+mn-lt"/>
              </a:rPr>
              <a:t>Si</a:t>
            </a:r>
            <a:r>
              <a:rPr lang="en-US" altLang="de-DE" sz="1500" dirty="0">
                <a:solidFill>
                  <a:srgbClr val="003358"/>
                </a:solidFill>
                <a:latin typeface="+mn-lt"/>
              </a:rPr>
              <a:t>-</a:t>
            </a:r>
            <a:r>
              <a:rPr lang="en-US" altLang="de-DE" sz="1500" dirty="0" err="1">
                <a:solidFill>
                  <a:srgbClr val="003358"/>
                </a:solidFill>
                <a:latin typeface="+mn-lt"/>
              </a:rPr>
              <a:t>Si</a:t>
            </a:r>
            <a:r>
              <a:rPr lang="en-US" altLang="de-DE" sz="1500" i="1" baseline="-25000" dirty="0" err="1">
                <a:solidFill>
                  <a:srgbClr val="003358"/>
                </a:solidFill>
                <a:latin typeface="+mn-lt"/>
              </a:rPr>
              <a:t>i</a:t>
            </a:r>
            <a:r>
              <a:rPr lang="en-US" altLang="de-DE" sz="1500" dirty="0">
                <a:solidFill>
                  <a:srgbClr val="003358"/>
                </a:solidFill>
                <a:latin typeface="+mn-lt"/>
              </a:rPr>
              <a:t>-defect, a </a:t>
            </a:r>
            <a:r>
              <a:rPr lang="en-US" altLang="de-DE" sz="1500" dirty="0" err="1">
                <a:solidFill>
                  <a:srgbClr val="003358"/>
                </a:solidFill>
                <a:latin typeface="+mn-lt"/>
              </a:rPr>
              <a:t>B</a:t>
            </a:r>
            <a:r>
              <a:rPr lang="en-US" altLang="de-DE" sz="1500" baseline="-25000" dirty="0" err="1">
                <a:solidFill>
                  <a:srgbClr val="003358"/>
                </a:solidFill>
                <a:latin typeface="+mn-lt"/>
              </a:rPr>
              <a:t>Si</a:t>
            </a:r>
            <a:r>
              <a:rPr lang="en-US" altLang="de-DE" sz="1500" dirty="0">
                <a:solidFill>
                  <a:srgbClr val="003358"/>
                </a:solidFill>
                <a:latin typeface="+mn-lt"/>
              </a:rPr>
              <a:t>-</a:t>
            </a:r>
            <a:r>
              <a:rPr lang="en-US" altLang="de-DE" sz="1500" dirty="0" err="1">
                <a:solidFill>
                  <a:srgbClr val="003358"/>
                </a:solidFill>
                <a:latin typeface="+mn-lt"/>
              </a:rPr>
              <a:t>Si</a:t>
            </a:r>
            <a:r>
              <a:rPr lang="en-US" altLang="de-DE" sz="1500" i="1" baseline="-25000" dirty="0" err="1">
                <a:solidFill>
                  <a:srgbClr val="003358"/>
                </a:solidFill>
                <a:latin typeface="+mn-lt"/>
              </a:rPr>
              <a:t>i</a:t>
            </a:r>
            <a:r>
              <a:rPr lang="en-US" altLang="de-DE" sz="1500" dirty="0">
                <a:solidFill>
                  <a:srgbClr val="003358"/>
                </a:solidFill>
                <a:latin typeface="+mn-lt"/>
              </a:rPr>
              <a:t>-defect density of about 10</a:t>
            </a:r>
            <a:r>
              <a:rPr lang="en-US" altLang="de-DE" sz="1500" baseline="30000" dirty="0">
                <a:solidFill>
                  <a:srgbClr val="003358"/>
                </a:solidFill>
                <a:latin typeface="+mn-lt"/>
              </a:rPr>
              <a:t>15</a:t>
            </a:r>
            <a:r>
              <a:rPr lang="en-US" altLang="de-DE" sz="1500" dirty="0">
                <a:solidFill>
                  <a:srgbClr val="003358"/>
                </a:solidFill>
                <a:latin typeface="+mn-lt"/>
              </a:rPr>
              <a:t>cm</a:t>
            </a:r>
            <a:r>
              <a:rPr lang="en-US" altLang="de-DE" sz="1500" baseline="30000" dirty="0">
                <a:solidFill>
                  <a:srgbClr val="003358"/>
                </a:solidFill>
                <a:latin typeface="+mn-lt"/>
              </a:rPr>
              <a:t>-3</a:t>
            </a:r>
            <a:r>
              <a:rPr lang="en-US" altLang="de-DE" sz="1500" dirty="0">
                <a:solidFill>
                  <a:srgbClr val="003358"/>
                </a:solidFill>
                <a:latin typeface="+mn-lt"/>
              </a:rPr>
              <a:t> is under typical conditions (electron current and duration) possible.</a:t>
            </a:r>
          </a:p>
          <a:p>
            <a:pPr marL="171450" indent="-171450">
              <a:lnSpc>
                <a:spcPct val="123000"/>
              </a:lnSpc>
              <a:spcBef>
                <a:spcPct val="10000"/>
              </a:spcBef>
              <a:spcAft>
                <a:spcPct val="20000"/>
              </a:spcAft>
              <a:buClr>
                <a:srgbClr val="22B5E3"/>
              </a:buClr>
              <a:buFontTx/>
              <a:buChar char="•"/>
            </a:pPr>
            <a:r>
              <a:rPr lang="en-US" altLang="de-DE" sz="1500" dirty="0">
                <a:solidFill>
                  <a:srgbClr val="003358"/>
                </a:solidFill>
                <a:latin typeface="+mn-lt"/>
              </a:rPr>
              <a:t>=&gt; Sufficient to explain EPR signals [1] without assumption of fast defect diffusion [2]</a:t>
            </a:r>
          </a:p>
        </p:txBody>
      </p:sp>
      <p:sp>
        <p:nvSpPr>
          <p:cNvPr id="11" name="Text Box 5">
            <a:extLst>
              <a:ext uri="{FF2B5EF4-FFF2-40B4-BE49-F238E27FC236}">
                <a16:creationId xmlns:a16="http://schemas.microsoft.com/office/drawing/2014/main" id="{66F560C7-953D-4082-97E7-631D9C1BDB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1311" y="4739690"/>
            <a:ext cx="5037085" cy="53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4677" tIns="37339" rIns="74677" bIns="37339" anchor="b">
            <a:spAutoFit/>
          </a:bodyPr>
          <a:lstStyle>
            <a:lvl1pPr defTabSz="995363" eaLnBrk="0" hangingPunct="0">
              <a:defRPr sz="2600" b="1" i="1">
                <a:solidFill>
                  <a:srgbClr val="003056"/>
                </a:solidFill>
                <a:latin typeface="Arial" charset="0"/>
              </a:defRPr>
            </a:lvl1pPr>
            <a:lvl2pPr marL="742950" indent="-285750" defTabSz="995363" eaLnBrk="0" hangingPunct="0">
              <a:defRPr sz="2600" b="1" i="1">
                <a:solidFill>
                  <a:srgbClr val="003056"/>
                </a:solidFill>
                <a:latin typeface="Arial" charset="0"/>
              </a:defRPr>
            </a:lvl2pPr>
            <a:lvl3pPr marL="1143000" indent="-228600" defTabSz="995363" eaLnBrk="0" hangingPunct="0">
              <a:defRPr sz="2600" b="1" i="1">
                <a:solidFill>
                  <a:srgbClr val="003056"/>
                </a:solidFill>
                <a:latin typeface="Arial" charset="0"/>
              </a:defRPr>
            </a:lvl3pPr>
            <a:lvl4pPr marL="1600200" indent="-228600" defTabSz="995363" eaLnBrk="0" hangingPunct="0">
              <a:defRPr sz="2600" b="1" i="1">
                <a:solidFill>
                  <a:srgbClr val="003056"/>
                </a:solidFill>
                <a:latin typeface="Arial" charset="0"/>
              </a:defRPr>
            </a:lvl4pPr>
            <a:lvl5pPr marL="2057400" indent="-228600" defTabSz="995363" eaLnBrk="0" hangingPunct="0">
              <a:defRPr sz="2600" b="1" i="1">
                <a:solidFill>
                  <a:srgbClr val="003056"/>
                </a:solidFill>
                <a:latin typeface="Arial" charset="0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sz="2600" b="1" i="1">
                <a:solidFill>
                  <a:srgbClr val="003056"/>
                </a:solidFill>
                <a:latin typeface="Arial" charset="0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sz="2600" b="1" i="1">
                <a:solidFill>
                  <a:srgbClr val="003056"/>
                </a:solidFill>
                <a:latin typeface="Arial" charset="0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sz="2600" b="1" i="1">
                <a:solidFill>
                  <a:srgbClr val="003056"/>
                </a:solidFill>
                <a:latin typeface="Arial" charset="0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sz="2600" b="1" i="1">
                <a:solidFill>
                  <a:srgbClr val="003056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000" b="0" i="0" dirty="0">
                <a:solidFill>
                  <a:schemeClr val="tx1"/>
                </a:solidFill>
                <a:latin typeface="+mn-lt"/>
              </a:rPr>
              <a:t>[1]</a:t>
            </a:r>
            <a:r>
              <a:rPr lang="en-US" altLang="de-DE" sz="1000" b="0" i="0" dirty="0">
                <a:solidFill>
                  <a:schemeClr val="tx1"/>
                </a:solidFill>
                <a:latin typeface="+mn-lt"/>
              </a:rPr>
              <a:t> G.D. Watkins, Physical Review B 12(12), 5824 (1975).</a:t>
            </a:r>
          </a:p>
          <a:p>
            <a:pPr eaLnBrk="1" hangingPunct="1"/>
            <a:r>
              <a:rPr lang="de-DE" altLang="de-DE" sz="1000" b="0" i="0" dirty="0">
                <a:solidFill>
                  <a:schemeClr val="tx1"/>
                </a:solidFill>
                <a:latin typeface="+mn-lt"/>
              </a:rPr>
              <a:t>[2] K. Lauer et al., https://arxiv.org/abs/2311.07280</a:t>
            </a:r>
          </a:p>
          <a:p>
            <a:pPr eaLnBrk="1" hangingPunct="1"/>
            <a:endParaRPr lang="de-DE" altLang="de-DE" sz="1000" b="0" i="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057BDD5-DDA4-4905-88AA-1BB49E9F7DC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813" y="904514"/>
            <a:ext cx="3888188" cy="367543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platzhalter 2">
            <a:extLst>
              <a:ext uri="{FF2B5EF4-FFF2-40B4-BE49-F238E27FC236}">
                <a16:creationId xmlns:a16="http://schemas.microsoft.com/office/drawing/2014/main" id="{9D5AEF02-F245-479B-8C63-5822C850893C}"/>
              </a:ext>
            </a:extLst>
          </p:cNvPr>
          <p:cNvSpPr txBox="1">
            <a:spLocks/>
          </p:cNvSpPr>
          <p:nvPr/>
        </p:nvSpPr>
        <p:spPr bwMode="auto">
          <a:xfrm>
            <a:off x="317241" y="55614"/>
            <a:ext cx="8432612" cy="542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en-US" altLang="de-DE" sz="2400" b="1" dirty="0"/>
              <a:t>Possibility for silicon recoils to reach B atoms</a:t>
            </a:r>
            <a:endParaRPr lang="de-DE" alt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1480302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sz="half" idx="11"/>
          </p:nvPr>
        </p:nvSpPr>
        <p:spPr>
          <a:xfrm>
            <a:off x="419612" y="1017766"/>
            <a:ext cx="8465474" cy="3544896"/>
          </a:xfrm>
        </p:spPr>
        <p:txBody>
          <a:bodyPr>
            <a:normAutofit/>
          </a:bodyPr>
          <a:lstStyle/>
          <a:p>
            <a:pPr marL="355600" indent="-355600">
              <a:lnSpc>
                <a:spcPct val="114000"/>
              </a:lnSpc>
              <a:buFont typeface="+mj-lt"/>
              <a:buAutoNum type="arabicPeriod"/>
            </a:pPr>
            <a:r>
              <a:rPr lang="en-US" altLang="de-DE" sz="2000" b="1" dirty="0"/>
              <a:t>Existing </a:t>
            </a:r>
            <a:r>
              <a:rPr lang="en-US" altLang="de-DE" sz="2000" b="1" i="1" dirty="0" err="1"/>
              <a:t>A</a:t>
            </a:r>
            <a:r>
              <a:rPr lang="en-US" altLang="de-DE" sz="2000" b="1" baseline="-25000" dirty="0" err="1"/>
              <a:t>Si</a:t>
            </a:r>
            <a:r>
              <a:rPr lang="en-US" altLang="de-DE" sz="2000" b="1" dirty="0"/>
              <a:t>-</a:t>
            </a:r>
            <a:r>
              <a:rPr lang="en-US" altLang="de-DE" sz="2000" b="1" dirty="0" err="1"/>
              <a:t>Si</a:t>
            </a:r>
            <a:r>
              <a:rPr lang="en-US" altLang="de-DE" sz="2000" b="1" i="1" baseline="-25000" dirty="0" err="1"/>
              <a:t>i</a:t>
            </a:r>
            <a:r>
              <a:rPr lang="en-US" altLang="de-DE" sz="2000" b="1" dirty="0"/>
              <a:t>-defect model</a:t>
            </a:r>
          </a:p>
          <a:p>
            <a:pPr marL="342900" indent="-342900">
              <a:lnSpc>
                <a:spcPct val="114000"/>
              </a:lnSpc>
              <a:buFont typeface="+mj-lt"/>
              <a:buAutoNum type="arabicPeriod"/>
            </a:pPr>
            <a:r>
              <a:rPr lang="en-US" altLang="de-DE" sz="2000" b="1" dirty="0"/>
              <a:t>Configurations of “interstitial boron” obtained by DFT calculations</a:t>
            </a:r>
          </a:p>
          <a:p>
            <a:pPr marL="342900" indent="-342900">
              <a:lnSpc>
                <a:spcPct val="114000"/>
              </a:lnSpc>
              <a:buFont typeface="+mj-lt"/>
              <a:buAutoNum type="arabicPeriod"/>
            </a:pPr>
            <a:r>
              <a:rPr lang="en-US" altLang="de-DE" sz="2000" b="1" dirty="0"/>
              <a:t>Defect energy landscape</a:t>
            </a:r>
            <a:endParaRPr lang="en-US" altLang="de-DE" sz="2000" dirty="0"/>
          </a:p>
          <a:p>
            <a:pPr marL="342900" indent="-342900">
              <a:lnSpc>
                <a:spcPct val="114000"/>
              </a:lnSpc>
              <a:buFont typeface="+mj-lt"/>
              <a:buAutoNum type="arabicPeriod"/>
            </a:pPr>
            <a:r>
              <a:rPr lang="en-US" altLang="de-DE" sz="2000" b="1" dirty="0"/>
              <a:t>Explanation of ARP in LGADs by the </a:t>
            </a:r>
            <a:r>
              <a:rPr lang="en-US" altLang="de-DE" sz="2000" b="1" dirty="0" err="1"/>
              <a:t>B</a:t>
            </a:r>
            <a:r>
              <a:rPr lang="en-US" altLang="de-DE" sz="2000" b="1" baseline="-25000" dirty="0" err="1"/>
              <a:t>Si</a:t>
            </a:r>
            <a:r>
              <a:rPr lang="en-US" altLang="de-DE" sz="2000" b="1" dirty="0"/>
              <a:t>-</a:t>
            </a:r>
            <a:r>
              <a:rPr lang="en-US" altLang="de-DE" sz="2000" b="1" dirty="0" err="1"/>
              <a:t>Si</a:t>
            </a:r>
            <a:r>
              <a:rPr lang="en-US" altLang="de-DE" sz="2000" b="1" i="1" baseline="-25000" dirty="0" err="1"/>
              <a:t>i</a:t>
            </a:r>
            <a:r>
              <a:rPr lang="en-US" altLang="de-DE" sz="2000" b="1" dirty="0"/>
              <a:t>-defect mode</a:t>
            </a:r>
            <a:endParaRPr lang="en-US" altLang="de-DE" sz="2000" dirty="0"/>
          </a:p>
          <a:p>
            <a:pPr marL="342900" indent="-342900">
              <a:lnSpc>
                <a:spcPct val="114000"/>
              </a:lnSpc>
              <a:buFont typeface="+mj-lt"/>
              <a:buAutoNum type="arabicPeriod"/>
            </a:pPr>
            <a:r>
              <a:rPr lang="en-US" sz="2000" b="1" dirty="0"/>
              <a:t>Summary</a:t>
            </a:r>
          </a:p>
          <a:p>
            <a:pPr marL="342900" indent="-342900">
              <a:lnSpc>
                <a:spcPct val="114000"/>
              </a:lnSpc>
              <a:buFont typeface="+mj-lt"/>
              <a:buAutoNum type="arabicPeriod"/>
            </a:pPr>
            <a:r>
              <a:rPr lang="en-US" sz="2000" b="1" dirty="0"/>
              <a:t>Acknowledgement</a:t>
            </a:r>
            <a:endParaRPr lang="en-US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400602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826994" y="2107845"/>
            <a:ext cx="7866530" cy="763102"/>
          </a:xfrm>
        </p:spPr>
        <p:txBody>
          <a:bodyPr/>
          <a:lstStyle/>
          <a:p>
            <a:pPr algn="ctr">
              <a:lnSpc>
                <a:spcPct val="114000"/>
              </a:lnSpc>
            </a:pPr>
            <a:r>
              <a:rPr lang="en-US" altLang="de-DE" dirty="0"/>
              <a:t>Existing </a:t>
            </a:r>
            <a:r>
              <a:rPr lang="en-US" altLang="de-DE" i="1" dirty="0" err="1"/>
              <a:t>A</a:t>
            </a:r>
            <a:r>
              <a:rPr lang="en-US" altLang="de-DE" baseline="-25000" dirty="0" err="1"/>
              <a:t>Si</a:t>
            </a:r>
            <a:r>
              <a:rPr lang="en-US" altLang="de-DE" dirty="0"/>
              <a:t>-</a:t>
            </a:r>
            <a:r>
              <a:rPr lang="en-US" altLang="de-DE" dirty="0" err="1"/>
              <a:t>Si</a:t>
            </a:r>
            <a:r>
              <a:rPr lang="en-US" altLang="de-DE" i="1" baseline="-25000" dirty="0" err="1"/>
              <a:t>i</a:t>
            </a:r>
            <a:r>
              <a:rPr lang="en-US" altLang="de-DE" dirty="0"/>
              <a:t>-defect model</a:t>
            </a:r>
          </a:p>
        </p:txBody>
      </p:sp>
    </p:spTree>
    <p:extLst>
      <p:ext uri="{BB962C8B-B14F-4D97-AF65-F5344CB8AC3E}">
        <p14:creationId xmlns:p14="http://schemas.microsoft.com/office/powerpoint/2010/main" val="2107486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1"/>
          </p:nvPr>
        </p:nvSpPr>
        <p:spPr>
          <a:xfrm>
            <a:off x="278295" y="483271"/>
            <a:ext cx="4634887" cy="4150160"/>
          </a:xfrm>
        </p:spPr>
        <p:txBody>
          <a:bodyPr>
            <a:noAutofit/>
          </a:bodyPr>
          <a:lstStyle/>
          <a:p>
            <a:pPr>
              <a:lnSpc>
                <a:spcPct val="123000"/>
              </a:lnSpc>
              <a:spcBef>
                <a:spcPct val="10000"/>
              </a:spcBef>
              <a:spcAft>
                <a:spcPct val="20000"/>
              </a:spcAft>
              <a:buFontTx/>
              <a:buChar char="•"/>
            </a:pPr>
            <a:r>
              <a:rPr lang="en-US" altLang="de-DE" sz="2000" i="1" dirty="0" err="1">
                <a:latin typeface="+mn-lt"/>
              </a:rPr>
              <a:t>A</a:t>
            </a:r>
            <a:r>
              <a:rPr lang="en-US" altLang="de-DE" sz="2000" baseline="-25000" dirty="0" err="1">
                <a:latin typeface="+mn-lt"/>
              </a:rPr>
              <a:t>Si</a:t>
            </a:r>
            <a:r>
              <a:rPr lang="en-US" altLang="de-DE" sz="2000" dirty="0">
                <a:latin typeface="+mn-lt"/>
              </a:rPr>
              <a:t>: acceptor atom is close to its substitutional position</a:t>
            </a:r>
          </a:p>
          <a:p>
            <a:pPr>
              <a:lnSpc>
                <a:spcPct val="123000"/>
              </a:lnSpc>
              <a:spcBef>
                <a:spcPct val="10000"/>
              </a:spcBef>
              <a:spcAft>
                <a:spcPct val="20000"/>
              </a:spcAft>
              <a:buFontTx/>
              <a:buChar char="•"/>
            </a:pPr>
            <a:endParaRPr lang="en-US" altLang="de-DE" sz="2000" dirty="0">
              <a:latin typeface="+mn-lt"/>
            </a:endParaRPr>
          </a:p>
          <a:p>
            <a:pPr>
              <a:lnSpc>
                <a:spcPct val="123000"/>
              </a:lnSpc>
              <a:spcBef>
                <a:spcPct val="10000"/>
              </a:spcBef>
              <a:spcAft>
                <a:spcPct val="20000"/>
              </a:spcAft>
              <a:buFontTx/>
              <a:buChar char="•"/>
            </a:pPr>
            <a:r>
              <a:rPr lang="en-US" altLang="de-DE" sz="2000" dirty="0">
                <a:latin typeface="+mn-lt"/>
              </a:rPr>
              <a:t>Silicon interstitial is moving around (tetrahedral, hexagonal and split interstitial position assumed so far)</a:t>
            </a:r>
          </a:p>
          <a:p>
            <a:pPr>
              <a:lnSpc>
                <a:spcPct val="123000"/>
              </a:lnSpc>
              <a:spcBef>
                <a:spcPct val="10000"/>
              </a:spcBef>
              <a:spcAft>
                <a:spcPct val="20000"/>
              </a:spcAft>
              <a:buFontTx/>
              <a:buChar char="•"/>
            </a:pPr>
            <a:endParaRPr lang="en-US" altLang="de-DE" sz="2000" dirty="0">
              <a:latin typeface="+mn-lt"/>
            </a:endParaRPr>
          </a:p>
          <a:p>
            <a:pPr>
              <a:lnSpc>
                <a:spcPct val="123000"/>
              </a:lnSpc>
              <a:spcBef>
                <a:spcPct val="10000"/>
              </a:spcBef>
              <a:spcAft>
                <a:spcPct val="20000"/>
              </a:spcAft>
              <a:buFontTx/>
              <a:buChar char="•"/>
            </a:pPr>
            <a:r>
              <a:rPr lang="en-US" altLang="de-DE" sz="2000" dirty="0">
                <a:latin typeface="+mn-lt"/>
              </a:rPr>
              <a:t>Model and experimental evidence recently reviewed [1]</a:t>
            </a:r>
          </a:p>
          <a:p>
            <a:pPr>
              <a:lnSpc>
                <a:spcPct val="123000"/>
              </a:lnSpc>
              <a:spcBef>
                <a:spcPct val="10000"/>
              </a:spcBef>
              <a:spcAft>
                <a:spcPct val="20000"/>
              </a:spcAft>
              <a:buFontTx/>
              <a:buChar char="•"/>
            </a:pPr>
            <a:endParaRPr lang="en-US" altLang="de-DE" sz="2000" dirty="0">
              <a:latin typeface="+mn-lt"/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de-DE" i="1" dirty="0"/>
              <a:t>A</a:t>
            </a:r>
            <a:r>
              <a:rPr lang="en-US" altLang="de-DE" baseline="-25000" dirty="0"/>
              <a:t>Si</a:t>
            </a:r>
            <a:r>
              <a:rPr lang="en-US" altLang="de-DE" dirty="0"/>
              <a:t>-Si</a:t>
            </a:r>
            <a:r>
              <a:rPr lang="en-US" altLang="de-DE" i="1" baseline="-25000" dirty="0"/>
              <a:t>i</a:t>
            </a:r>
            <a:r>
              <a:rPr lang="en-US" altLang="de-DE" dirty="0"/>
              <a:t> defect model</a:t>
            </a:r>
          </a:p>
        </p:txBody>
      </p:sp>
      <p:pic>
        <p:nvPicPr>
          <p:cNvPr id="18" name="Picture 2" descr="F:\Projekte\10_Förderprojekte\GF_SiD\20_genehmigte Projekte\2016_GeDeSi\03_Arbeitsordner\02_Simulationen\03_ASiSii_Modell\ASiSii_Animation_15fps_ohneText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235" y="894581"/>
            <a:ext cx="3738850" cy="373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11">
            <a:extLst>
              <a:ext uri="{FF2B5EF4-FFF2-40B4-BE49-F238E27FC236}">
                <a16:creationId xmlns:a16="http://schemas.microsoft.com/office/drawing/2014/main" id="{7CEDE88D-E12A-480B-8619-9059E71156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4797216"/>
            <a:ext cx="3887311" cy="254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9569" tIns="49785" rIns="99569" bIns="49785" anchor="b">
            <a:spAutoFit/>
          </a:bodyPr>
          <a:lstStyle>
            <a:lvl1pPr defTabSz="995363" eaLnBrk="0" hangingPunct="0">
              <a:defRPr sz="2600" b="1" i="1">
                <a:solidFill>
                  <a:srgbClr val="003056"/>
                </a:solidFill>
                <a:latin typeface="Arial" charset="0"/>
              </a:defRPr>
            </a:lvl1pPr>
            <a:lvl2pPr marL="742950" indent="-285750" defTabSz="995363" eaLnBrk="0" hangingPunct="0">
              <a:defRPr sz="2600" b="1" i="1">
                <a:solidFill>
                  <a:srgbClr val="003056"/>
                </a:solidFill>
                <a:latin typeface="Arial" charset="0"/>
              </a:defRPr>
            </a:lvl2pPr>
            <a:lvl3pPr marL="1143000" indent="-228600" defTabSz="995363" eaLnBrk="0" hangingPunct="0">
              <a:defRPr sz="2600" b="1" i="1">
                <a:solidFill>
                  <a:srgbClr val="003056"/>
                </a:solidFill>
                <a:latin typeface="Arial" charset="0"/>
              </a:defRPr>
            </a:lvl3pPr>
            <a:lvl4pPr marL="1600200" indent="-228600" defTabSz="995363" eaLnBrk="0" hangingPunct="0">
              <a:defRPr sz="2600" b="1" i="1">
                <a:solidFill>
                  <a:srgbClr val="003056"/>
                </a:solidFill>
                <a:latin typeface="Arial" charset="0"/>
              </a:defRPr>
            </a:lvl4pPr>
            <a:lvl5pPr marL="2057400" indent="-228600" defTabSz="995363" eaLnBrk="0" hangingPunct="0">
              <a:defRPr sz="2600" b="1" i="1">
                <a:solidFill>
                  <a:srgbClr val="003056"/>
                </a:solidFill>
                <a:latin typeface="Arial" charset="0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sz="2600" b="1" i="1">
                <a:solidFill>
                  <a:srgbClr val="003056"/>
                </a:solidFill>
                <a:latin typeface="Arial" charset="0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sz="2600" b="1" i="1">
                <a:solidFill>
                  <a:srgbClr val="003056"/>
                </a:solidFill>
                <a:latin typeface="Arial" charset="0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sz="2600" b="1" i="1">
                <a:solidFill>
                  <a:srgbClr val="003056"/>
                </a:solidFill>
                <a:latin typeface="Arial" charset="0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sz="2600" b="1" i="1">
                <a:solidFill>
                  <a:srgbClr val="003056"/>
                </a:solidFill>
                <a:latin typeface="Arial" charset="0"/>
              </a:defRPr>
            </a:lvl9pPr>
          </a:lstStyle>
          <a:p>
            <a:r>
              <a:rPr lang="de-DE" sz="1000" b="0" i="0" dirty="0">
                <a:solidFill>
                  <a:schemeClr val="tx1"/>
                </a:solidFill>
                <a:latin typeface="+mn-lt"/>
              </a:rPr>
              <a:t>[1] K. Lauer et al. In: Phys. Status </a:t>
            </a:r>
            <a:r>
              <a:rPr lang="de-DE" sz="1000" b="0" i="0" dirty="0" err="1">
                <a:solidFill>
                  <a:schemeClr val="tx1"/>
                </a:solidFill>
                <a:latin typeface="+mn-lt"/>
              </a:rPr>
              <a:t>Solidi</a:t>
            </a:r>
            <a:r>
              <a:rPr lang="de-DE" sz="1000" b="0" i="0" dirty="0">
                <a:solidFill>
                  <a:schemeClr val="tx1"/>
                </a:solidFill>
                <a:latin typeface="+mn-lt"/>
              </a:rPr>
              <a:t> A (Aug. 2022), 2200099</a:t>
            </a:r>
          </a:p>
        </p:txBody>
      </p:sp>
    </p:spTree>
    <p:extLst>
      <p:ext uri="{BB962C8B-B14F-4D97-AF65-F5344CB8AC3E}">
        <p14:creationId xmlns:p14="http://schemas.microsoft.com/office/powerpoint/2010/main" val="1371511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865" y="532762"/>
            <a:ext cx="3025094" cy="4151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Inhaltsplatzhalter 2"/>
          <p:cNvSpPr>
            <a:spLocks noGrp="1"/>
          </p:cNvSpPr>
          <p:nvPr>
            <p:ph sz="half" idx="11"/>
          </p:nvPr>
        </p:nvSpPr>
        <p:spPr>
          <a:xfrm>
            <a:off x="3228230" y="768655"/>
            <a:ext cx="5915769" cy="3916099"/>
          </a:xfrm>
        </p:spPr>
        <p:txBody>
          <a:bodyPr>
            <a:noAutofit/>
          </a:bodyPr>
          <a:lstStyle/>
          <a:p>
            <a:pPr>
              <a:lnSpc>
                <a:spcPct val="133000"/>
              </a:lnSpc>
              <a:spcBef>
                <a:spcPct val="10000"/>
              </a:spcBef>
              <a:spcAft>
                <a:spcPct val="20000"/>
              </a:spcAft>
              <a:buFontTx/>
              <a:buChar char="•"/>
            </a:pPr>
            <a:r>
              <a:rPr lang="en-US" altLang="de-DE" dirty="0">
                <a:latin typeface="+mn-lt"/>
              </a:rPr>
              <a:t>Configuration coordinate total (electronic + elastic) energy diagram [1] deduced from simulation results of the silicon interstitial [2]</a:t>
            </a:r>
          </a:p>
          <a:p>
            <a:pPr>
              <a:lnSpc>
                <a:spcPct val="133000"/>
              </a:lnSpc>
              <a:spcBef>
                <a:spcPct val="10000"/>
              </a:spcBef>
              <a:spcAft>
                <a:spcPct val="20000"/>
              </a:spcAft>
              <a:buFontTx/>
              <a:buChar char="•"/>
            </a:pPr>
            <a:r>
              <a:rPr lang="en-US" altLang="de-DE" dirty="0">
                <a:latin typeface="+mn-lt"/>
              </a:rPr>
              <a:t>Three charge states (+, 0, -) and three configurations (S</a:t>
            </a:r>
            <a:r>
              <a:rPr lang="en-US" altLang="de-DE" baseline="-25000" dirty="0">
                <a:latin typeface="+mn-lt"/>
              </a:rPr>
              <a:t>1</a:t>
            </a:r>
            <a:r>
              <a:rPr lang="en-US" altLang="de-DE" dirty="0">
                <a:latin typeface="+mn-lt"/>
              </a:rPr>
              <a:t>, S</a:t>
            </a:r>
            <a:r>
              <a:rPr lang="en-US" altLang="de-DE" baseline="-25000" dirty="0">
                <a:latin typeface="+mn-lt"/>
              </a:rPr>
              <a:t>2</a:t>
            </a:r>
            <a:r>
              <a:rPr lang="en-US" altLang="de-DE" dirty="0">
                <a:latin typeface="+mn-lt"/>
              </a:rPr>
              <a:t> and S</a:t>
            </a:r>
            <a:r>
              <a:rPr lang="en-US" altLang="de-DE" baseline="-25000" dirty="0">
                <a:latin typeface="+mn-lt"/>
              </a:rPr>
              <a:t>3</a:t>
            </a:r>
            <a:r>
              <a:rPr lang="en-US" altLang="de-DE" dirty="0">
                <a:latin typeface="+mn-lt"/>
              </a:rPr>
              <a:t>) of </a:t>
            </a:r>
            <a:r>
              <a:rPr lang="en-US" altLang="de-DE" i="1" dirty="0" err="1">
                <a:latin typeface="+mn-lt"/>
              </a:rPr>
              <a:t>A</a:t>
            </a:r>
            <a:r>
              <a:rPr lang="en-US" altLang="de-DE" baseline="-25000" dirty="0" err="1">
                <a:latin typeface="+mn-lt"/>
              </a:rPr>
              <a:t>Si</a:t>
            </a:r>
            <a:r>
              <a:rPr lang="en-US" altLang="de-DE" dirty="0" err="1">
                <a:latin typeface="+mn-lt"/>
              </a:rPr>
              <a:t>-Si</a:t>
            </a:r>
            <a:r>
              <a:rPr lang="en-US" altLang="de-DE" i="1" baseline="-25000" dirty="0" err="1">
                <a:latin typeface="+mn-lt"/>
              </a:rPr>
              <a:t>i</a:t>
            </a:r>
            <a:r>
              <a:rPr lang="en-US" altLang="de-DE" dirty="0">
                <a:latin typeface="+mn-lt"/>
              </a:rPr>
              <a:t> exist within the model</a:t>
            </a:r>
          </a:p>
          <a:p>
            <a:pPr>
              <a:lnSpc>
                <a:spcPct val="133000"/>
              </a:lnSpc>
              <a:spcBef>
                <a:spcPct val="10000"/>
              </a:spcBef>
              <a:spcAft>
                <a:spcPct val="20000"/>
              </a:spcAft>
              <a:buFontTx/>
              <a:buChar char="•"/>
            </a:pPr>
            <a:r>
              <a:rPr lang="en-US" altLang="de-DE" dirty="0">
                <a:latin typeface="+mn-lt"/>
              </a:rPr>
              <a:t>Energy barriers between configurations (e.g. E</a:t>
            </a:r>
            <a:r>
              <a:rPr lang="en-US" altLang="de-DE" baseline="-25000" dirty="0">
                <a:latin typeface="+mn-lt"/>
              </a:rPr>
              <a:t>34</a:t>
            </a:r>
            <a:r>
              <a:rPr lang="en-US" altLang="de-DE" dirty="0">
                <a:latin typeface="+mn-lt"/>
              </a:rPr>
              <a:t>, E</a:t>
            </a:r>
            <a:r>
              <a:rPr lang="en-US" altLang="de-DE" baseline="-25000" dirty="0">
                <a:latin typeface="+mn-lt"/>
              </a:rPr>
              <a:t>46</a:t>
            </a:r>
            <a:r>
              <a:rPr lang="en-US" altLang="de-DE" dirty="0">
                <a:latin typeface="+mn-lt"/>
              </a:rPr>
              <a:t>)</a:t>
            </a:r>
          </a:p>
          <a:p>
            <a:pPr>
              <a:lnSpc>
                <a:spcPct val="133000"/>
              </a:lnSpc>
              <a:spcBef>
                <a:spcPct val="10000"/>
              </a:spcBef>
              <a:spcAft>
                <a:spcPct val="20000"/>
              </a:spcAft>
              <a:buFontTx/>
              <a:buChar char="•"/>
            </a:pPr>
            <a:endParaRPr lang="en-US" altLang="de-DE" sz="900" dirty="0">
              <a:latin typeface="+mn-lt"/>
            </a:endParaRPr>
          </a:p>
          <a:p>
            <a:pPr>
              <a:lnSpc>
                <a:spcPct val="133000"/>
              </a:lnSpc>
              <a:spcBef>
                <a:spcPct val="10000"/>
              </a:spcBef>
              <a:spcAft>
                <a:spcPct val="20000"/>
              </a:spcAft>
              <a:buFontTx/>
              <a:buChar char="•"/>
            </a:pPr>
            <a:r>
              <a:rPr lang="en-US" altLang="de-DE" dirty="0">
                <a:latin typeface="+mn-lt"/>
              </a:rPr>
              <a:t>Negative charge state: S</a:t>
            </a:r>
            <a:r>
              <a:rPr lang="en-US" altLang="de-DE" baseline="-25000" dirty="0">
                <a:latin typeface="+mn-lt"/>
              </a:rPr>
              <a:t>3</a:t>
            </a:r>
            <a:r>
              <a:rPr lang="en-US" altLang="de-DE" dirty="0">
                <a:latin typeface="+mn-lt"/>
              </a:rPr>
              <a:t> energetically favored</a:t>
            </a:r>
          </a:p>
          <a:p>
            <a:pPr>
              <a:lnSpc>
                <a:spcPct val="133000"/>
              </a:lnSpc>
              <a:spcBef>
                <a:spcPct val="10000"/>
              </a:spcBef>
              <a:spcAft>
                <a:spcPct val="20000"/>
              </a:spcAft>
              <a:buFontTx/>
              <a:buChar char="•"/>
            </a:pPr>
            <a:r>
              <a:rPr lang="en-US" altLang="de-DE" dirty="0">
                <a:latin typeface="+mn-lt"/>
              </a:rPr>
              <a:t>Neutral charge state: S</a:t>
            </a:r>
            <a:r>
              <a:rPr lang="en-US" altLang="de-DE" baseline="-25000" dirty="0">
                <a:latin typeface="+mn-lt"/>
              </a:rPr>
              <a:t>2</a:t>
            </a:r>
            <a:r>
              <a:rPr lang="en-US" altLang="de-DE" dirty="0">
                <a:latin typeface="+mn-lt"/>
              </a:rPr>
              <a:t> and S</a:t>
            </a:r>
            <a:r>
              <a:rPr lang="en-US" altLang="de-DE" baseline="-25000" dirty="0">
                <a:latin typeface="+mn-lt"/>
              </a:rPr>
              <a:t>1</a:t>
            </a:r>
            <a:r>
              <a:rPr lang="en-US" altLang="de-DE" dirty="0">
                <a:latin typeface="+mn-lt"/>
              </a:rPr>
              <a:t> energetically favored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de-DE" i="1" dirty="0"/>
              <a:t>A</a:t>
            </a:r>
            <a:r>
              <a:rPr lang="en-US" altLang="de-DE" baseline="-25000" dirty="0"/>
              <a:t>Si</a:t>
            </a:r>
            <a:r>
              <a:rPr lang="en-US" altLang="de-DE" dirty="0"/>
              <a:t>-Si</a:t>
            </a:r>
            <a:r>
              <a:rPr lang="en-US" altLang="de-DE" i="1" baseline="-25000" dirty="0"/>
              <a:t>i</a:t>
            </a:r>
            <a:r>
              <a:rPr lang="en-US" altLang="de-DE" dirty="0"/>
              <a:t> defect model</a:t>
            </a:r>
          </a:p>
        </p:txBody>
      </p:sp>
      <p:pic>
        <p:nvPicPr>
          <p:cNvPr id="18" name="Picture 2" descr="F:\Projekte\10_Förderprojekte\GF_SiD\20_genehmigte Projekte\2016_GeDeSi\03_Arbeitsordner\02_Simulationen\03_ASiSii_Modell\ASiSii_Animation_15fps_ohneText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187" y="40712"/>
            <a:ext cx="984101" cy="98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3761844" y="4736809"/>
            <a:ext cx="4832163" cy="408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9569" tIns="49785" rIns="99569" bIns="49785" anchor="b">
            <a:spAutoFit/>
          </a:bodyPr>
          <a:lstStyle>
            <a:lvl1pPr defTabSz="995363" eaLnBrk="0" hangingPunct="0">
              <a:defRPr sz="2600" b="1" i="1">
                <a:solidFill>
                  <a:srgbClr val="003056"/>
                </a:solidFill>
                <a:latin typeface="Arial" charset="0"/>
              </a:defRPr>
            </a:lvl1pPr>
            <a:lvl2pPr marL="742950" indent="-285750" defTabSz="995363" eaLnBrk="0" hangingPunct="0">
              <a:defRPr sz="2600" b="1" i="1">
                <a:solidFill>
                  <a:srgbClr val="003056"/>
                </a:solidFill>
                <a:latin typeface="Arial" charset="0"/>
              </a:defRPr>
            </a:lvl2pPr>
            <a:lvl3pPr marL="1143000" indent="-228600" defTabSz="995363" eaLnBrk="0" hangingPunct="0">
              <a:defRPr sz="2600" b="1" i="1">
                <a:solidFill>
                  <a:srgbClr val="003056"/>
                </a:solidFill>
                <a:latin typeface="Arial" charset="0"/>
              </a:defRPr>
            </a:lvl3pPr>
            <a:lvl4pPr marL="1600200" indent="-228600" defTabSz="995363" eaLnBrk="0" hangingPunct="0">
              <a:defRPr sz="2600" b="1" i="1">
                <a:solidFill>
                  <a:srgbClr val="003056"/>
                </a:solidFill>
                <a:latin typeface="Arial" charset="0"/>
              </a:defRPr>
            </a:lvl4pPr>
            <a:lvl5pPr marL="2057400" indent="-228600" defTabSz="995363" eaLnBrk="0" hangingPunct="0">
              <a:defRPr sz="2600" b="1" i="1">
                <a:solidFill>
                  <a:srgbClr val="003056"/>
                </a:solidFill>
                <a:latin typeface="Arial" charset="0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sz="2600" b="1" i="1">
                <a:solidFill>
                  <a:srgbClr val="003056"/>
                </a:solidFill>
                <a:latin typeface="Arial" charset="0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sz="2600" b="1" i="1">
                <a:solidFill>
                  <a:srgbClr val="003056"/>
                </a:solidFill>
                <a:latin typeface="Arial" charset="0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sz="2600" b="1" i="1">
                <a:solidFill>
                  <a:srgbClr val="003056"/>
                </a:solidFill>
                <a:latin typeface="Arial" charset="0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sz="2600" b="1" i="1">
                <a:solidFill>
                  <a:srgbClr val="003056"/>
                </a:solidFill>
                <a:latin typeface="Arial" charset="0"/>
              </a:defRPr>
            </a:lvl9pPr>
          </a:lstStyle>
          <a:p>
            <a:r>
              <a:rPr lang="de-DE" sz="1000" b="0" i="0" dirty="0">
                <a:solidFill>
                  <a:schemeClr val="tx1"/>
                </a:solidFill>
                <a:latin typeface="+mn-lt"/>
              </a:rPr>
              <a:t>[1] K. Lauer et al., </a:t>
            </a:r>
            <a:r>
              <a:rPr lang="de-DE" sz="1000" b="0" i="0" dirty="0" err="1">
                <a:solidFill>
                  <a:schemeClr val="tx1"/>
                </a:solidFill>
                <a:latin typeface="+mn-lt"/>
              </a:rPr>
              <a:t>Physica</a:t>
            </a:r>
            <a:r>
              <a:rPr lang="de-DE" sz="1000" b="0" i="0" dirty="0">
                <a:solidFill>
                  <a:schemeClr val="tx1"/>
                </a:solidFill>
                <a:latin typeface="+mn-lt"/>
              </a:rPr>
              <a:t> Status </a:t>
            </a:r>
            <a:r>
              <a:rPr lang="de-DE" sz="1000" b="0" i="0" dirty="0" err="1">
                <a:solidFill>
                  <a:schemeClr val="tx1"/>
                </a:solidFill>
                <a:latin typeface="+mn-lt"/>
              </a:rPr>
              <a:t>Solidi</a:t>
            </a:r>
            <a:r>
              <a:rPr lang="de-DE" sz="1000" b="0" i="0" dirty="0">
                <a:solidFill>
                  <a:schemeClr val="tx1"/>
                </a:solidFill>
                <a:latin typeface="+mn-lt"/>
              </a:rPr>
              <a:t> (c) 14, 1600033 (2017).</a:t>
            </a:r>
          </a:p>
          <a:p>
            <a:r>
              <a:rPr lang="de-DE" sz="1000" b="0" i="0" dirty="0">
                <a:solidFill>
                  <a:schemeClr val="tx1"/>
                </a:solidFill>
                <a:effectLst/>
                <a:latin typeface="+mn-lt"/>
              </a:rPr>
              <a:t>[2] </a:t>
            </a:r>
            <a:r>
              <a:rPr lang="en-US" sz="1000" b="0" i="0" dirty="0">
                <a:solidFill>
                  <a:schemeClr val="tx1"/>
                </a:solidFill>
                <a:latin typeface="+mn-lt"/>
              </a:rPr>
              <a:t>R. Jones et al., Materials Science and Engineering: B 159–160, 112 (2009).</a:t>
            </a:r>
            <a:endParaRPr lang="de-DE" sz="1000" b="0" i="0" dirty="0"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9973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6335" y="953010"/>
            <a:ext cx="2554338" cy="3505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Inhaltsplatzhalter 2"/>
          <p:cNvSpPr>
            <a:spLocks noGrp="1"/>
          </p:cNvSpPr>
          <p:nvPr>
            <p:ph sz="half" idx="11"/>
          </p:nvPr>
        </p:nvSpPr>
        <p:spPr>
          <a:xfrm>
            <a:off x="5864948" y="526851"/>
            <a:ext cx="3279051" cy="4252758"/>
          </a:xfrm>
        </p:spPr>
        <p:txBody>
          <a:bodyPr>
            <a:noAutofit/>
          </a:bodyPr>
          <a:lstStyle/>
          <a:p>
            <a:pPr>
              <a:lnSpc>
                <a:spcPct val="133000"/>
              </a:lnSpc>
              <a:spcBef>
                <a:spcPct val="10000"/>
              </a:spcBef>
              <a:spcAft>
                <a:spcPct val="20000"/>
              </a:spcAft>
              <a:buFontTx/>
              <a:buChar char="•"/>
            </a:pPr>
            <a:r>
              <a:rPr lang="en-US" altLang="de-DE" sz="1400" b="1" dirty="0">
                <a:latin typeface="+mn-lt"/>
              </a:rPr>
              <a:t>LID: </a:t>
            </a:r>
            <a:r>
              <a:rPr lang="en-US" altLang="de-DE" sz="1400" dirty="0">
                <a:latin typeface="+mn-lt"/>
              </a:rPr>
              <a:t>light-induced degradation in silicon solar cells [1]</a:t>
            </a:r>
          </a:p>
          <a:p>
            <a:pPr>
              <a:lnSpc>
                <a:spcPct val="133000"/>
              </a:lnSpc>
              <a:spcBef>
                <a:spcPct val="10000"/>
              </a:spcBef>
              <a:spcAft>
                <a:spcPct val="20000"/>
              </a:spcAft>
              <a:buFontTx/>
              <a:buChar char="•"/>
            </a:pPr>
            <a:r>
              <a:rPr lang="en-US" altLang="de-DE" sz="1400" b="1" dirty="0">
                <a:latin typeface="+mn-lt"/>
              </a:rPr>
              <a:t>Transition 1 to 3: </a:t>
            </a:r>
            <a:r>
              <a:rPr lang="en-US" altLang="de-DE" sz="1400" dirty="0">
                <a:latin typeface="+mn-lt"/>
              </a:rPr>
              <a:t>defect captures electrons under illumination</a:t>
            </a:r>
          </a:p>
          <a:p>
            <a:pPr>
              <a:lnSpc>
                <a:spcPct val="133000"/>
              </a:lnSpc>
              <a:spcBef>
                <a:spcPct val="10000"/>
              </a:spcBef>
              <a:spcAft>
                <a:spcPct val="20000"/>
              </a:spcAft>
              <a:buFontTx/>
              <a:buChar char="•"/>
            </a:pPr>
            <a:r>
              <a:rPr lang="en-US" altLang="de-DE" sz="1400" b="1" dirty="0">
                <a:latin typeface="+mn-lt"/>
              </a:rPr>
              <a:t>Transition 3 to 4</a:t>
            </a:r>
            <a:r>
              <a:rPr lang="en-US" altLang="de-DE" sz="1400" dirty="0">
                <a:latin typeface="+mn-lt"/>
              </a:rPr>
              <a:t>: thermally stimulated, fast component of LID (FRC)</a:t>
            </a:r>
          </a:p>
          <a:p>
            <a:pPr>
              <a:lnSpc>
                <a:spcPct val="133000"/>
              </a:lnSpc>
              <a:spcBef>
                <a:spcPct val="10000"/>
              </a:spcBef>
              <a:spcAft>
                <a:spcPct val="20000"/>
              </a:spcAft>
              <a:buFontTx/>
              <a:buChar char="•"/>
            </a:pPr>
            <a:r>
              <a:rPr lang="en-US" altLang="de-DE" sz="1400" b="1" dirty="0">
                <a:latin typeface="+mn-lt"/>
              </a:rPr>
              <a:t>Transition 4 to 6: </a:t>
            </a:r>
            <a:r>
              <a:rPr lang="en-US" altLang="de-DE" sz="1400" dirty="0">
                <a:latin typeface="+mn-lt"/>
              </a:rPr>
              <a:t>thermally stimulated, slow component of LID (SRC)</a:t>
            </a:r>
          </a:p>
          <a:p>
            <a:pPr>
              <a:lnSpc>
                <a:spcPct val="133000"/>
              </a:lnSpc>
              <a:spcBef>
                <a:spcPct val="10000"/>
              </a:spcBef>
              <a:spcAft>
                <a:spcPct val="20000"/>
              </a:spcAft>
              <a:buFontTx/>
              <a:buChar char="•"/>
            </a:pPr>
            <a:r>
              <a:rPr lang="en-US" altLang="de-DE" sz="1400" b="1" dirty="0">
                <a:latin typeface="+mn-lt"/>
              </a:rPr>
              <a:t>Transition 7 to 1: </a:t>
            </a:r>
            <a:r>
              <a:rPr lang="en-US" altLang="de-DE" sz="1400" dirty="0">
                <a:latin typeface="+mn-lt"/>
              </a:rPr>
              <a:t>thermally stimulated, recovery of defect, without illumination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de-DE" dirty="0"/>
              <a:t>Explanation of LID by </a:t>
            </a:r>
            <a:r>
              <a:rPr lang="en-US" altLang="de-DE" i="1" dirty="0" err="1"/>
              <a:t>A</a:t>
            </a:r>
            <a:r>
              <a:rPr lang="en-US" altLang="de-DE" baseline="-25000" dirty="0" err="1"/>
              <a:t>Si</a:t>
            </a:r>
            <a:r>
              <a:rPr lang="en-US" altLang="de-DE" dirty="0" err="1"/>
              <a:t>-Si</a:t>
            </a:r>
            <a:r>
              <a:rPr lang="en-US" altLang="de-DE" i="1" baseline="-25000" dirty="0" err="1"/>
              <a:t>i</a:t>
            </a:r>
            <a:r>
              <a:rPr lang="en-US" altLang="de-DE" dirty="0"/>
              <a:t> defect model</a:t>
            </a:r>
          </a:p>
        </p:txBody>
      </p:sp>
      <p:grpSp>
        <p:nvGrpSpPr>
          <p:cNvPr id="8" name="Group 17"/>
          <p:cNvGrpSpPr>
            <a:grpSpLocks/>
          </p:cNvGrpSpPr>
          <p:nvPr/>
        </p:nvGrpSpPr>
        <p:grpSpPr bwMode="auto">
          <a:xfrm>
            <a:off x="2811185" y="605489"/>
            <a:ext cx="3192927" cy="4114429"/>
            <a:chOff x="-4071" y="-3356"/>
            <a:chExt cx="3162" cy="3584"/>
          </a:xfrm>
        </p:grpSpPr>
        <p:graphicFrame>
          <p:nvGraphicFramePr>
            <p:cNvPr id="9" name="Object 7"/>
            <p:cNvGraphicFramePr>
              <a:graphicFrameLocks noChangeAspect="1"/>
            </p:cNvGraphicFramePr>
            <p:nvPr>
              <p:extLst/>
            </p:nvPr>
          </p:nvGraphicFramePr>
          <p:xfrm>
            <a:off x="-4071" y="-3356"/>
            <a:ext cx="3162" cy="35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725" name="Graph" r:id="rId4" imgW="4320000" imgH="4896000" progId="Origin50.Graph">
                    <p:embed/>
                  </p:oleObj>
                </mc:Choice>
                <mc:Fallback>
                  <p:oleObj name="Graph" r:id="rId4" imgW="4320000" imgH="4896000" progId="Origin50.Graph">
                    <p:embed/>
                    <p:pic>
                      <p:nvPicPr>
                        <p:cNvPr id="9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4071" y="-3356"/>
                          <a:ext cx="3162" cy="35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Line 14"/>
            <p:cNvSpPr>
              <a:spLocks noChangeShapeType="1"/>
            </p:cNvSpPr>
            <p:nvPr/>
          </p:nvSpPr>
          <p:spPr bwMode="auto">
            <a:xfrm>
              <a:off x="-3268" y="-2983"/>
              <a:ext cx="862" cy="317"/>
            </a:xfrm>
            <a:prstGeom prst="line">
              <a:avLst/>
            </a:prstGeom>
            <a:noFill/>
            <a:ln w="25400">
              <a:solidFill>
                <a:srgbClr val="00CC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9569" tIns="49785" rIns="99569" bIns="49785" anchor="b"/>
            <a:lstStyle/>
            <a:p>
              <a:endParaRPr lang="de-DE"/>
            </a:p>
          </p:txBody>
        </p:sp>
        <p:sp>
          <p:nvSpPr>
            <p:cNvPr id="11" name="Line 15"/>
            <p:cNvSpPr>
              <a:spLocks noChangeShapeType="1"/>
            </p:cNvSpPr>
            <p:nvPr/>
          </p:nvSpPr>
          <p:spPr bwMode="auto">
            <a:xfrm>
              <a:off x="-2263" y="-2666"/>
              <a:ext cx="499" cy="317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9569" tIns="49785" rIns="99569" bIns="49785" anchor="b"/>
            <a:lstStyle/>
            <a:p>
              <a:endParaRPr lang="de-DE"/>
            </a:p>
          </p:txBody>
        </p:sp>
      </p:grpSp>
      <p:sp>
        <p:nvSpPr>
          <p:cNvPr id="12" name="Line 15"/>
          <p:cNvSpPr>
            <a:spLocks noChangeShapeType="1"/>
          </p:cNvSpPr>
          <p:nvPr/>
        </p:nvSpPr>
        <p:spPr bwMode="auto">
          <a:xfrm flipH="1">
            <a:off x="948019" y="1397609"/>
            <a:ext cx="489118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9569" tIns="49785" rIns="99569" bIns="49785" anchor="b"/>
          <a:lstStyle/>
          <a:p>
            <a:endParaRPr lang="de-DE"/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 flipH="1">
            <a:off x="1437137" y="1579566"/>
            <a:ext cx="443105" cy="0"/>
          </a:xfrm>
          <a:prstGeom prst="line">
            <a:avLst/>
          </a:prstGeom>
          <a:noFill/>
          <a:ln w="25400">
            <a:solidFill>
              <a:srgbClr val="00CCFF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9569" tIns="49785" rIns="99569" bIns="49785" anchor="b"/>
          <a:lstStyle/>
          <a:p>
            <a:endParaRPr lang="de-DE"/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>
            <a:off x="712062" y="2361056"/>
            <a:ext cx="1289094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9569" tIns="49785" rIns="99569" bIns="49785" anchor="b"/>
          <a:lstStyle/>
          <a:p>
            <a:endParaRPr lang="de-DE"/>
          </a:p>
        </p:txBody>
      </p:sp>
      <p:sp>
        <p:nvSpPr>
          <p:cNvPr id="15" name="Text Box 11">
            <a:extLst>
              <a:ext uri="{FF2B5EF4-FFF2-40B4-BE49-F238E27FC236}">
                <a16:creationId xmlns:a16="http://schemas.microsoft.com/office/drawing/2014/main" id="{D52E4B2E-5A42-4220-85BE-9DBD683A38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6583" y="4804475"/>
            <a:ext cx="3808676" cy="254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9569" tIns="49785" rIns="99569" bIns="49785" anchor="b">
            <a:spAutoFit/>
          </a:bodyPr>
          <a:lstStyle>
            <a:lvl1pPr defTabSz="995363" eaLnBrk="0" hangingPunct="0">
              <a:defRPr sz="2600" b="1" i="1">
                <a:solidFill>
                  <a:srgbClr val="003056"/>
                </a:solidFill>
                <a:latin typeface="Arial" charset="0"/>
              </a:defRPr>
            </a:lvl1pPr>
            <a:lvl2pPr marL="742950" indent="-285750" defTabSz="995363" eaLnBrk="0" hangingPunct="0">
              <a:defRPr sz="2600" b="1" i="1">
                <a:solidFill>
                  <a:srgbClr val="003056"/>
                </a:solidFill>
                <a:latin typeface="Arial" charset="0"/>
              </a:defRPr>
            </a:lvl2pPr>
            <a:lvl3pPr marL="1143000" indent="-228600" defTabSz="995363" eaLnBrk="0" hangingPunct="0">
              <a:defRPr sz="2600" b="1" i="1">
                <a:solidFill>
                  <a:srgbClr val="003056"/>
                </a:solidFill>
                <a:latin typeface="Arial" charset="0"/>
              </a:defRPr>
            </a:lvl3pPr>
            <a:lvl4pPr marL="1600200" indent="-228600" defTabSz="995363" eaLnBrk="0" hangingPunct="0">
              <a:defRPr sz="2600" b="1" i="1">
                <a:solidFill>
                  <a:srgbClr val="003056"/>
                </a:solidFill>
                <a:latin typeface="Arial" charset="0"/>
              </a:defRPr>
            </a:lvl4pPr>
            <a:lvl5pPr marL="2057400" indent="-228600" defTabSz="995363" eaLnBrk="0" hangingPunct="0">
              <a:defRPr sz="2600" b="1" i="1">
                <a:solidFill>
                  <a:srgbClr val="003056"/>
                </a:solidFill>
                <a:latin typeface="Arial" charset="0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sz="2600" b="1" i="1">
                <a:solidFill>
                  <a:srgbClr val="003056"/>
                </a:solidFill>
                <a:latin typeface="Arial" charset="0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sz="2600" b="1" i="1">
                <a:solidFill>
                  <a:srgbClr val="003056"/>
                </a:solidFill>
                <a:latin typeface="Arial" charset="0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sz="2600" b="1" i="1">
                <a:solidFill>
                  <a:srgbClr val="003056"/>
                </a:solidFill>
                <a:latin typeface="Arial" charset="0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sz="2600" b="1" i="1">
                <a:solidFill>
                  <a:srgbClr val="003056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000" b="0" i="0" dirty="0">
                <a:solidFill>
                  <a:schemeClr val="tx1"/>
                </a:solidFill>
                <a:latin typeface="+mn-lt"/>
              </a:rPr>
              <a:t>[1] </a:t>
            </a:r>
            <a:r>
              <a:rPr lang="en-US" altLang="de-DE" sz="1000" b="0" i="0" dirty="0">
                <a:solidFill>
                  <a:schemeClr val="tx1"/>
                </a:solidFill>
                <a:latin typeface="+mn-lt"/>
              </a:rPr>
              <a:t>C. </a:t>
            </a:r>
            <a:r>
              <a:rPr lang="en-US" altLang="de-DE" sz="1000" b="0" i="0" dirty="0" err="1">
                <a:solidFill>
                  <a:schemeClr val="tx1"/>
                </a:solidFill>
                <a:latin typeface="+mn-lt"/>
              </a:rPr>
              <a:t>Möller</a:t>
            </a:r>
            <a:r>
              <a:rPr lang="en-US" altLang="de-DE" sz="1000" b="0" i="0" dirty="0">
                <a:solidFill>
                  <a:schemeClr val="tx1"/>
                </a:solidFill>
                <a:latin typeface="+mn-lt"/>
              </a:rPr>
              <a:t> et al., phys. stat. sol. RRL </a:t>
            </a:r>
            <a:r>
              <a:rPr lang="en-US" altLang="de-DE" sz="1000" i="0" dirty="0">
                <a:solidFill>
                  <a:schemeClr val="tx1"/>
                </a:solidFill>
                <a:latin typeface="+mn-lt"/>
              </a:rPr>
              <a:t>7</a:t>
            </a:r>
            <a:r>
              <a:rPr lang="en-US" altLang="de-DE" sz="1000" b="0" i="0" dirty="0">
                <a:solidFill>
                  <a:schemeClr val="tx1"/>
                </a:solidFill>
                <a:latin typeface="+mn-lt"/>
              </a:rPr>
              <a:t>, 461 (2013)</a:t>
            </a:r>
          </a:p>
        </p:txBody>
      </p:sp>
      <p:sp>
        <p:nvSpPr>
          <p:cNvPr id="16" name="Line 14">
            <a:extLst>
              <a:ext uri="{FF2B5EF4-FFF2-40B4-BE49-F238E27FC236}">
                <a16:creationId xmlns:a16="http://schemas.microsoft.com/office/drawing/2014/main" id="{CE2608A2-F331-4098-B95D-493290D3DCA6}"/>
              </a:ext>
            </a:extLst>
          </p:cNvPr>
          <p:cNvSpPr>
            <a:spLocks noChangeShapeType="1"/>
          </p:cNvSpPr>
          <p:nvPr/>
        </p:nvSpPr>
        <p:spPr bwMode="auto">
          <a:xfrm>
            <a:off x="3450186" y="2555367"/>
            <a:ext cx="589078" cy="680813"/>
          </a:xfrm>
          <a:prstGeom prst="line">
            <a:avLst/>
          </a:prstGeom>
          <a:noFill/>
          <a:ln w="25400">
            <a:solidFill>
              <a:srgbClr val="00CCFF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9569" tIns="49785" rIns="99569" bIns="49785" anchor="b"/>
          <a:lstStyle/>
          <a:p>
            <a:endParaRPr lang="de-DE"/>
          </a:p>
        </p:txBody>
      </p:sp>
      <p:sp>
        <p:nvSpPr>
          <p:cNvPr id="17" name="Line 15">
            <a:extLst>
              <a:ext uri="{FF2B5EF4-FFF2-40B4-BE49-F238E27FC236}">
                <a16:creationId xmlns:a16="http://schemas.microsoft.com/office/drawing/2014/main" id="{CD53D322-712A-41D4-B325-62098B80CB46}"/>
              </a:ext>
            </a:extLst>
          </p:cNvPr>
          <p:cNvSpPr>
            <a:spLocks noChangeShapeType="1"/>
          </p:cNvSpPr>
          <p:nvPr/>
        </p:nvSpPr>
        <p:spPr bwMode="auto">
          <a:xfrm>
            <a:off x="4407648" y="3421734"/>
            <a:ext cx="1031044" cy="204062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9569" tIns="49785" rIns="99569" bIns="49785" anchor="b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94032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731578" y="1797744"/>
            <a:ext cx="7866530" cy="1032920"/>
          </a:xfrm>
        </p:spPr>
        <p:txBody>
          <a:bodyPr/>
          <a:lstStyle/>
          <a:p>
            <a:pPr algn="ctr">
              <a:lnSpc>
                <a:spcPct val="114000"/>
              </a:lnSpc>
            </a:pPr>
            <a:r>
              <a:rPr lang="en-US" altLang="de-DE" dirty="0"/>
              <a:t>Configurations of “interstitial boron” obtained by DFT calculations</a:t>
            </a:r>
          </a:p>
        </p:txBody>
      </p:sp>
    </p:spTree>
    <p:extLst>
      <p:ext uri="{BB962C8B-B14F-4D97-AF65-F5344CB8AC3E}">
        <p14:creationId xmlns:p14="http://schemas.microsoft.com/office/powerpoint/2010/main" val="1108240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platzhalter 2"/>
          <p:cNvSpPr>
            <a:spLocks noGrp="1"/>
          </p:cNvSpPr>
          <p:nvPr>
            <p:ph type="body" sz="quarter" idx="12"/>
          </p:nvPr>
        </p:nvSpPr>
        <p:spPr bwMode="auto">
          <a:xfrm>
            <a:off x="380002" y="175150"/>
            <a:ext cx="7706475" cy="542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de-DE" dirty="0"/>
              <a:t>DFT calculation of stable defect configurations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8DD1518E-895B-451E-88F7-011E420740F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62303" y="990915"/>
            <a:ext cx="8784117" cy="3359504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594FEEDB-F944-4DED-AFD5-D5DC27640AB4}"/>
              </a:ext>
            </a:extLst>
          </p:cNvPr>
          <p:cNvSpPr/>
          <p:nvPr/>
        </p:nvSpPr>
        <p:spPr>
          <a:xfrm>
            <a:off x="6694816" y="976287"/>
            <a:ext cx="2207511" cy="1674246"/>
          </a:xfrm>
          <a:prstGeom prst="rect">
            <a:avLst/>
          </a:prstGeom>
          <a:noFill/>
          <a:ln w="38100">
            <a:solidFill>
              <a:srgbClr val="207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D55D5D73-6E76-4490-A1E3-B7A5460EC7A1}"/>
              </a:ext>
            </a:extLst>
          </p:cNvPr>
          <p:cNvSpPr txBox="1"/>
          <p:nvPr/>
        </p:nvSpPr>
        <p:spPr>
          <a:xfrm>
            <a:off x="7450976" y="639471"/>
            <a:ext cx="695190" cy="29495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12700" algn="l">
              <a:lnSpc>
                <a:spcPts val="2300"/>
              </a:lnSpc>
              <a:spcBef>
                <a:spcPts val="480"/>
              </a:spcBef>
            </a:pPr>
            <a:r>
              <a:rPr lang="en-US" sz="2000" b="1" spc="-5" dirty="0">
                <a:solidFill>
                  <a:srgbClr val="0061FF"/>
                </a:solidFill>
                <a:latin typeface="Arial"/>
                <a:cs typeface="Arial"/>
              </a:rPr>
              <a:t>B</a:t>
            </a:r>
            <a:r>
              <a:rPr lang="en-US" sz="2000" b="1" spc="-5" baseline="-25000" dirty="0">
                <a:solidFill>
                  <a:srgbClr val="0061FF"/>
                </a:solidFill>
                <a:latin typeface="Arial"/>
                <a:cs typeface="Arial"/>
              </a:rPr>
              <a:t>Si </a:t>
            </a:r>
            <a:r>
              <a:rPr lang="en-US" sz="2000" b="1" spc="-5" dirty="0">
                <a:solidFill>
                  <a:srgbClr val="0061FF"/>
                </a:solidFill>
                <a:latin typeface="Arial"/>
                <a:cs typeface="Arial"/>
              </a:rPr>
              <a:t>Si</a:t>
            </a:r>
            <a:r>
              <a:rPr lang="en-US" sz="2000" b="1" spc="-5" baseline="-25000" dirty="0">
                <a:solidFill>
                  <a:srgbClr val="0061FF"/>
                </a:solidFill>
                <a:latin typeface="Arial"/>
                <a:cs typeface="Arial"/>
              </a:rPr>
              <a:t>i</a:t>
            </a:r>
            <a:endParaRPr lang="en-US" sz="2000" b="1" spc="-5" dirty="0">
              <a:solidFill>
                <a:srgbClr val="0061FF"/>
              </a:solidFill>
              <a:latin typeface="Arial"/>
              <a:cs typeface="Arial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463C29BD-0528-4111-8FF0-1223A65614A8}"/>
              </a:ext>
            </a:extLst>
          </p:cNvPr>
          <p:cNvSpPr/>
          <p:nvPr/>
        </p:nvSpPr>
        <p:spPr>
          <a:xfrm>
            <a:off x="197580" y="2720259"/>
            <a:ext cx="6289252" cy="1560433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0C9D4D1D-7D9E-435F-9A00-9126726C53D8}"/>
              </a:ext>
            </a:extLst>
          </p:cNvPr>
          <p:cNvSpPr txBox="1"/>
          <p:nvPr/>
        </p:nvSpPr>
        <p:spPr>
          <a:xfrm>
            <a:off x="6571930" y="3969541"/>
            <a:ext cx="245773" cy="29495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12700" algn="l">
              <a:lnSpc>
                <a:spcPts val="2300"/>
              </a:lnSpc>
              <a:spcBef>
                <a:spcPts val="480"/>
              </a:spcBef>
            </a:pPr>
            <a:r>
              <a:rPr lang="de-DE" sz="2000" b="1" spc="-5" dirty="0">
                <a:solidFill>
                  <a:schemeClr val="accent1"/>
                </a:solidFill>
                <a:latin typeface="Arial"/>
                <a:cs typeface="Arial"/>
              </a:rPr>
              <a:t>B</a:t>
            </a:r>
            <a:r>
              <a:rPr lang="de-DE" sz="2000" b="1" spc="-5" baseline="-25000" dirty="0">
                <a:solidFill>
                  <a:schemeClr val="accent1"/>
                </a:solidFill>
                <a:latin typeface="Arial"/>
                <a:cs typeface="Arial"/>
              </a:rPr>
              <a:t>i</a:t>
            </a:r>
            <a:endParaRPr lang="en-US" sz="2000" b="1" spc="-5" baseline="-25000" dirty="0"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BAE123BF-EDE5-48A0-89BB-A37175024F15}"/>
              </a:ext>
            </a:extLst>
          </p:cNvPr>
          <p:cNvSpPr/>
          <p:nvPr/>
        </p:nvSpPr>
        <p:spPr>
          <a:xfrm>
            <a:off x="197949" y="981677"/>
            <a:ext cx="6289252" cy="166885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6F1F3A71-B398-4521-9110-0CBBCA96D738}"/>
              </a:ext>
            </a:extLst>
          </p:cNvPr>
          <p:cNvSpPr txBox="1"/>
          <p:nvPr/>
        </p:nvSpPr>
        <p:spPr>
          <a:xfrm>
            <a:off x="5914792" y="639471"/>
            <a:ext cx="705065" cy="29495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12700" algn="l">
              <a:lnSpc>
                <a:spcPts val="2300"/>
              </a:lnSpc>
              <a:spcBef>
                <a:spcPts val="480"/>
              </a:spcBef>
            </a:pPr>
            <a:r>
              <a:rPr lang="de-DE" sz="2000" b="1" spc="-5" dirty="0" err="1">
                <a:solidFill>
                  <a:srgbClr val="00B050"/>
                </a:solidFill>
                <a:latin typeface="Arial"/>
                <a:cs typeface="Arial"/>
              </a:rPr>
              <a:t>B</a:t>
            </a:r>
            <a:r>
              <a:rPr lang="de-DE" sz="2000" b="1" spc="-5" baseline="-25000" dirty="0" err="1">
                <a:solidFill>
                  <a:srgbClr val="00B050"/>
                </a:solidFill>
                <a:latin typeface="Arial"/>
                <a:cs typeface="Arial"/>
              </a:rPr>
              <a:t>i</a:t>
            </a:r>
            <a:r>
              <a:rPr lang="de-DE" sz="2000" b="1" spc="-5" dirty="0" err="1">
                <a:solidFill>
                  <a:srgbClr val="00B050"/>
                </a:solidFill>
                <a:latin typeface="Arial"/>
                <a:cs typeface="Arial"/>
              </a:rPr>
              <a:t>Si</a:t>
            </a:r>
            <a:r>
              <a:rPr lang="de-DE" sz="2000" b="1" spc="-5" baseline="-25000" dirty="0" err="1">
                <a:solidFill>
                  <a:srgbClr val="00B050"/>
                </a:solidFill>
                <a:latin typeface="Arial"/>
                <a:cs typeface="Arial"/>
              </a:rPr>
              <a:t>i</a:t>
            </a:r>
            <a:r>
              <a:rPr lang="de-DE" sz="2000" b="1" spc="-5" dirty="0" err="1">
                <a:solidFill>
                  <a:srgbClr val="00B050"/>
                </a:solidFill>
                <a:latin typeface="Arial"/>
                <a:cs typeface="Arial"/>
              </a:rPr>
              <a:t>V</a:t>
            </a:r>
            <a:endParaRPr lang="en-US" sz="2000" b="1" spc="-5" dirty="0">
              <a:solidFill>
                <a:srgbClr val="00B050"/>
              </a:solidFill>
              <a:latin typeface="Arial"/>
              <a:cs typeface="Arial"/>
            </a:endParaRPr>
          </a:p>
        </p:txBody>
      </p:sp>
      <p:sp>
        <p:nvSpPr>
          <p:cNvPr id="11" name="Inhaltsplatzhalter 1">
            <a:extLst>
              <a:ext uri="{FF2B5EF4-FFF2-40B4-BE49-F238E27FC236}">
                <a16:creationId xmlns:a16="http://schemas.microsoft.com/office/drawing/2014/main" id="{BD6EADC7-F6BD-40F4-8802-37A8DA028BFE}"/>
              </a:ext>
            </a:extLst>
          </p:cNvPr>
          <p:cNvSpPr>
            <a:spLocks noGrp="1"/>
          </p:cNvSpPr>
          <p:nvPr>
            <p:ph sz="half" idx="11"/>
          </p:nvPr>
        </p:nvSpPr>
        <p:spPr bwMode="auto">
          <a:xfrm>
            <a:off x="2295500" y="4086585"/>
            <a:ext cx="6021564" cy="8348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287338" indent="-287338">
              <a:spcBef>
                <a:spcPts val="0"/>
              </a:spcBef>
              <a:buFont typeface="Trebuchet MS" pitchFamily="34" charset="0"/>
              <a:buChar char="●"/>
            </a:pPr>
            <a:r>
              <a:rPr lang="en-US" altLang="de-DE" sz="2000" dirty="0">
                <a:latin typeface="Trebuchet MS" pitchFamily="34" charset="0"/>
                <a:ea typeface="Trebuchet MS" pitchFamily="34" charset="0"/>
                <a:cs typeface="Trebuchet MS" pitchFamily="34" charset="0"/>
              </a:rPr>
              <a:t>Six different stable configurations found</a:t>
            </a:r>
          </a:p>
        </p:txBody>
      </p:sp>
      <p:sp>
        <p:nvSpPr>
          <p:cNvPr id="17" name="Inhaltsplatzhalter 1">
            <a:extLst>
              <a:ext uri="{FF2B5EF4-FFF2-40B4-BE49-F238E27FC236}">
                <a16:creationId xmlns:a16="http://schemas.microsoft.com/office/drawing/2014/main" id="{35668745-31CB-4A0F-A4D2-BCA11C807CA7}"/>
              </a:ext>
            </a:extLst>
          </p:cNvPr>
          <p:cNvSpPr txBox="1">
            <a:spLocks/>
          </p:cNvSpPr>
          <p:nvPr/>
        </p:nvSpPr>
        <p:spPr bwMode="auto">
          <a:xfrm>
            <a:off x="2886236" y="2992997"/>
            <a:ext cx="1207085" cy="834887"/>
          </a:xfrm>
          <a:prstGeom prst="rect">
            <a:avLst/>
          </a:prstGeom>
          <a:noFill/>
          <a:effectLst>
            <a:glow rad="127000">
              <a:schemeClr val="accent1">
                <a:alpha val="29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28800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88000" indent="-288000" algn="l" defTabSz="685800" rtl="0" eaLnBrk="1" fontAlgn="base" hangingPunct="1">
              <a:lnSpc>
                <a:spcPct val="100000"/>
              </a:lnSpc>
              <a:spcBef>
                <a:spcPts val="750"/>
              </a:spcBef>
              <a:spcAft>
                <a:spcPct val="0"/>
              </a:spcAft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5143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8572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2001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15430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altLang="de-DE" sz="2000" dirty="0">
                <a:solidFill>
                  <a:schemeClr val="tx2">
                    <a:alpha val="50000"/>
                  </a:schemeClr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unstable</a:t>
            </a:r>
          </a:p>
        </p:txBody>
      </p:sp>
      <p:pic>
        <p:nvPicPr>
          <p:cNvPr id="18" name="Grafik 17" descr="Ein Bild, das Text, Screenshot, Schrift, Zahl enthält.&#10;&#10;Automatisch generierte Beschreibung">
            <a:extLst>
              <a:ext uri="{FF2B5EF4-FFF2-40B4-BE49-F238E27FC236}">
                <a16:creationId xmlns:a16="http://schemas.microsoft.com/office/drawing/2014/main" id="{082038CE-9F35-40D3-8567-3432A4D40A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6313" y="2948509"/>
            <a:ext cx="1630765" cy="1365159"/>
          </a:xfrm>
          <a:prstGeom prst="rect">
            <a:avLst/>
          </a:prstGeom>
        </p:spPr>
      </p:pic>
      <p:sp>
        <p:nvSpPr>
          <p:cNvPr id="21" name="Text Box 7">
            <a:extLst>
              <a:ext uri="{FF2B5EF4-FFF2-40B4-BE49-F238E27FC236}">
                <a16:creationId xmlns:a16="http://schemas.microsoft.com/office/drawing/2014/main" id="{447FF9CC-8BBA-4EE1-AE28-58E7988B9A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7421" y="4821064"/>
            <a:ext cx="3953148" cy="2544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9569" tIns="49785" rIns="99569" bIns="49785">
            <a:spAutoFit/>
          </a:bodyPr>
          <a:lstStyle/>
          <a:p>
            <a:pPr defTabSz="995363">
              <a:defRPr/>
            </a:pPr>
            <a:r>
              <a:rPr lang="en-US" sz="1000" dirty="0"/>
              <a:t>To be published A. </a:t>
            </a:r>
            <a:r>
              <a:rPr lang="en-US" sz="1000" dirty="0" err="1"/>
              <a:t>Flötotto</a:t>
            </a:r>
            <a:r>
              <a:rPr lang="en-US" sz="1000" dirty="0"/>
              <a:t> et al. 2024</a:t>
            </a:r>
          </a:p>
        </p:txBody>
      </p:sp>
    </p:spTree>
    <p:extLst>
      <p:ext uri="{BB962C8B-B14F-4D97-AF65-F5344CB8AC3E}">
        <p14:creationId xmlns:p14="http://schemas.microsoft.com/office/powerpoint/2010/main" val="2304208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Inhaltsplatzhalter 1"/>
          <p:cNvSpPr>
            <a:spLocks noGrp="1"/>
          </p:cNvSpPr>
          <p:nvPr>
            <p:ph sz="half" idx="11"/>
          </p:nvPr>
        </p:nvSpPr>
        <p:spPr bwMode="auto">
          <a:xfrm>
            <a:off x="1918289" y="4044823"/>
            <a:ext cx="6269980" cy="8348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87338" indent="-287338">
              <a:spcBef>
                <a:spcPts val="0"/>
              </a:spcBef>
              <a:buFont typeface="Trebuchet MS" pitchFamily="34" charset="0"/>
              <a:buChar char="●"/>
            </a:pPr>
            <a:r>
              <a:rPr lang="en-US" altLang="de-DE" sz="20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B</a:t>
            </a:r>
            <a:r>
              <a:rPr lang="en-US" altLang="de-DE" sz="2000" baseline="-250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Si</a:t>
            </a:r>
            <a:r>
              <a:rPr lang="en-US" altLang="de-DE" sz="2000" dirty="0" err="1">
                <a:latin typeface="Trebuchet MS" pitchFamily="34" charset="0"/>
                <a:ea typeface="Trebuchet MS" pitchFamily="34" charset="0"/>
                <a:cs typeface="Trebuchet MS" pitchFamily="34" charset="0"/>
              </a:rPr>
              <a:t>Si</a:t>
            </a:r>
            <a:r>
              <a:rPr lang="en-US" altLang="de-DE" sz="2000" i="1" baseline="-25000" dirty="0" err="1">
                <a:latin typeface="Trebuchet MS" pitchFamily="34" charset="0"/>
                <a:ea typeface="Trebuchet MS" pitchFamily="34" charset="0"/>
                <a:cs typeface="Trebuchet MS" pitchFamily="34" charset="0"/>
              </a:rPr>
              <a:t>i</a:t>
            </a:r>
            <a:r>
              <a:rPr lang="en-US" altLang="de-DE" sz="2000" dirty="0">
                <a:latin typeface="Trebuchet MS" pitchFamily="34" charset="0"/>
                <a:ea typeface="Trebuchet MS" pitchFamily="34" charset="0"/>
                <a:cs typeface="Trebuchet MS" pitchFamily="34" charset="0"/>
              </a:rPr>
              <a:t> defect in C</a:t>
            </a:r>
            <a:r>
              <a:rPr lang="en-US" altLang="de-DE" sz="2000" baseline="-25000" dirty="0">
                <a:latin typeface="Trebuchet MS" pitchFamily="34" charset="0"/>
                <a:ea typeface="Trebuchet MS" pitchFamily="34" charset="0"/>
                <a:cs typeface="Trebuchet MS" pitchFamily="34" charset="0"/>
              </a:rPr>
              <a:t>3v</a:t>
            </a:r>
            <a:r>
              <a:rPr lang="en-US" altLang="de-DE" sz="2000" dirty="0">
                <a:latin typeface="Trebuchet MS" pitchFamily="34" charset="0"/>
                <a:ea typeface="Trebuchet MS" pitchFamily="34" charset="0"/>
                <a:cs typeface="Trebuchet MS" pitchFamily="34" charset="0"/>
              </a:rPr>
              <a:t> configuration is shallow donor</a:t>
            </a:r>
            <a:endParaRPr lang="en-US" altLang="de-DE" sz="2000" dirty="0">
              <a:solidFill>
                <a:schemeClr val="tx2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</p:txBody>
      </p:sp>
      <p:sp>
        <p:nvSpPr>
          <p:cNvPr id="12292" name="Textplatzhalter 2"/>
          <p:cNvSpPr>
            <a:spLocks noGrp="1"/>
          </p:cNvSpPr>
          <p:nvPr>
            <p:ph type="body" sz="quarter" idx="12"/>
          </p:nvPr>
        </p:nvSpPr>
        <p:spPr bwMode="auto">
          <a:xfrm>
            <a:off x="380002" y="175150"/>
            <a:ext cx="7706475" cy="542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de-DE" dirty="0"/>
              <a:t>DFT calculation of density of states (DOS)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80461179-DD54-4665-A902-F1F3A48D4E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79411" y="998344"/>
            <a:ext cx="3099238" cy="2880000"/>
          </a:xfrm>
          <a:prstGeom prst="rect">
            <a:avLst/>
          </a:prstGeom>
        </p:spPr>
      </p:pic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31DABA24-0276-46A6-80BE-2E49300DC339}"/>
              </a:ext>
            </a:extLst>
          </p:cNvPr>
          <p:cNvCxnSpPr>
            <a:cxnSpLocks/>
          </p:cNvCxnSpPr>
          <p:nvPr/>
        </p:nvCxnSpPr>
        <p:spPr>
          <a:xfrm>
            <a:off x="5909308" y="4015678"/>
            <a:ext cx="419189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>
            <a:extLst>
              <a:ext uri="{FF2B5EF4-FFF2-40B4-BE49-F238E27FC236}">
                <a16:creationId xmlns:a16="http://schemas.microsoft.com/office/drawing/2014/main" id="{EBD2C1F9-0814-4CF9-8A0E-AA45ADB5D0B8}"/>
              </a:ext>
            </a:extLst>
          </p:cNvPr>
          <p:cNvSpPr txBox="1"/>
          <p:nvPr/>
        </p:nvSpPr>
        <p:spPr>
          <a:xfrm>
            <a:off x="6395937" y="3867331"/>
            <a:ext cx="1418337" cy="26789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12700" algn="l">
              <a:lnSpc>
                <a:spcPts val="2300"/>
              </a:lnSpc>
              <a:spcBef>
                <a:spcPts val="480"/>
              </a:spcBef>
            </a:pPr>
            <a:r>
              <a:rPr lang="en-US" sz="1600" b="1" spc="-5" dirty="0">
                <a:solidFill>
                  <a:srgbClr val="003358"/>
                </a:solidFill>
                <a:latin typeface="Arial"/>
                <a:cs typeface="Arial"/>
              </a:rPr>
              <a:t>Shallow donor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6AB7A2F3-9502-4584-81BB-AF4AC920B6D7}"/>
              </a:ext>
            </a:extLst>
          </p:cNvPr>
          <p:cNvSpPr txBox="1"/>
          <p:nvPr/>
        </p:nvSpPr>
        <p:spPr>
          <a:xfrm>
            <a:off x="6227764" y="703391"/>
            <a:ext cx="1858154" cy="2678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>
              <a:lnSpc>
                <a:spcPts val="2300"/>
              </a:lnSpc>
              <a:spcBef>
                <a:spcPts val="480"/>
              </a:spcBef>
            </a:pPr>
            <a:r>
              <a:rPr lang="en-US" sz="1600" b="1" spc="-5" dirty="0" err="1">
                <a:solidFill>
                  <a:srgbClr val="003358"/>
                </a:solidFill>
                <a:latin typeface="Arial"/>
                <a:cs typeface="Arial"/>
              </a:rPr>
              <a:t>B</a:t>
            </a:r>
            <a:r>
              <a:rPr lang="en-US" sz="1600" b="1" spc="-5" baseline="-25000" dirty="0" err="1">
                <a:solidFill>
                  <a:srgbClr val="003358"/>
                </a:solidFill>
                <a:latin typeface="Arial"/>
                <a:cs typeface="Arial"/>
              </a:rPr>
              <a:t>si</a:t>
            </a:r>
            <a:r>
              <a:rPr lang="en-US" sz="1600" b="1" spc="-5" dirty="0" err="1">
                <a:solidFill>
                  <a:srgbClr val="003358"/>
                </a:solidFill>
                <a:latin typeface="Arial"/>
                <a:cs typeface="Arial"/>
              </a:rPr>
              <a:t>Si</a:t>
            </a:r>
            <a:r>
              <a:rPr lang="en-US" sz="1600" b="1" spc="-5" baseline="-25000" dirty="0" err="1">
                <a:solidFill>
                  <a:srgbClr val="003358"/>
                </a:solidFill>
                <a:latin typeface="Arial"/>
                <a:cs typeface="Arial"/>
              </a:rPr>
              <a:t>i</a:t>
            </a:r>
            <a:r>
              <a:rPr lang="en-US" sz="1600" b="1" spc="-5" dirty="0">
                <a:solidFill>
                  <a:srgbClr val="003358"/>
                </a:solidFill>
                <a:latin typeface="Arial"/>
                <a:cs typeface="Arial"/>
              </a:rPr>
              <a:t> defect (C</a:t>
            </a:r>
            <a:r>
              <a:rPr lang="en-US" sz="1600" b="1" spc="-5" baseline="-25000" dirty="0">
                <a:solidFill>
                  <a:srgbClr val="003358"/>
                </a:solidFill>
                <a:latin typeface="Arial"/>
                <a:cs typeface="Arial"/>
              </a:rPr>
              <a:t>3v</a:t>
            </a:r>
            <a:r>
              <a:rPr lang="en-US" sz="1600" b="1" spc="-5" dirty="0">
                <a:solidFill>
                  <a:srgbClr val="003358"/>
                </a:solidFill>
                <a:latin typeface="Arial"/>
                <a:cs typeface="Arial"/>
              </a:rPr>
              <a:t>)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66695B62-4412-438B-BB75-DEE2C3CF1750}"/>
              </a:ext>
            </a:extLst>
          </p:cNvPr>
          <p:cNvSpPr txBox="1"/>
          <p:nvPr/>
        </p:nvSpPr>
        <p:spPr>
          <a:xfrm>
            <a:off x="5896878" y="1782062"/>
            <a:ext cx="622286" cy="26789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12700" algn="l">
              <a:lnSpc>
                <a:spcPts val="2300"/>
              </a:lnSpc>
              <a:spcBef>
                <a:spcPts val="480"/>
              </a:spcBef>
            </a:pPr>
            <a:r>
              <a:rPr lang="de-DE" sz="1600" spc="-5" dirty="0">
                <a:solidFill>
                  <a:srgbClr val="003358"/>
                </a:solidFill>
                <a:latin typeface="Arial"/>
                <a:cs typeface="Arial"/>
              </a:rPr>
              <a:t>Si </a:t>
            </a:r>
            <a:r>
              <a:rPr lang="en-US" sz="1600" spc="-5" dirty="0">
                <a:solidFill>
                  <a:srgbClr val="003358"/>
                </a:solidFill>
                <a:latin typeface="Arial"/>
                <a:cs typeface="Arial"/>
              </a:rPr>
              <a:t>bulk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feld 23">
                <a:extLst>
                  <a:ext uri="{FF2B5EF4-FFF2-40B4-BE49-F238E27FC236}">
                    <a16:creationId xmlns:a16="http://schemas.microsoft.com/office/drawing/2014/main" id="{0A8A589C-B240-4D3B-BDAA-756D1D2B6C5B}"/>
                  </a:ext>
                </a:extLst>
              </p:cNvPr>
              <p:cNvSpPr txBox="1"/>
              <p:nvPr/>
            </p:nvSpPr>
            <p:spPr>
              <a:xfrm>
                <a:off x="7163177" y="1881699"/>
                <a:ext cx="954749" cy="294953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algn="l">
                  <a:lnSpc>
                    <a:spcPts val="2300"/>
                  </a:lnSpc>
                  <a:spcBef>
                    <a:spcPts val="48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1" i="1" spc="-5" smtClean="0">
                              <a:solidFill>
                                <a:srgbClr val="003358"/>
                              </a:solid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sSubPr>
                        <m:e>
                          <m:r>
                            <a:rPr lang="de-DE" sz="1600" b="1" i="1" spc="-5" smtClean="0">
                              <a:solidFill>
                                <a:srgbClr val="003358"/>
                              </a:solidFill>
                              <a:latin typeface="Cambria Math" panose="02040503050406030204" pitchFamily="18" charset="0"/>
                              <a:cs typeface="Arial"/>
                            </a:rPr>
                            <m:t>𝒒</m:t>
                          </m:r>
                        </m:e>
                        <m:sub>
                          <m:r>
                            <a:rPr lang="de-DE" sz="1600" b="1" i="1" spc="-5" smtClean="0">
                              <a:solidFill>
                                <a:srgbClr val="003358"/>
                              </a:solidFill>
                              <a:latin typeface="Cambria Math" panose="02040503050406030204" pitchFamily="18" charset="0"/>
                              <a:cs typeface="Arial"/>
                            </a:rPr>
                            <m:t>𝒕𝒐𝒕</m:t>
                          </m:r>
                        </m:sub>
                      </m:sSub>
                      <m:r>
                        <a:rPr lang="de-DE" sz="1600" b="1" i="1" spc="-5" smtClean="0">
                          <a:solidFill>
                            <a:srgbClr val="003358"/>
                          </a:solidFill>
                          <a:latin typeface="Cambria Math" panose="02040503050406030204" pitchFamily="18" charset="0"/>
                          <a:cs typeface="Arial"/>
                        </a:rPr>
                        <m:t>=−</m:t>
                      </m:r>
                      <m:r>
                        <a:rPr lang="de-DE" sz="1600" b="1" i="1" spc="-5" smtClean="0">
                          <a:solidFill>
                            <a:srgbClr val="003358"/>
                          </a:solidFill>
                          <a:latin typeface="Cambria Math" panose="02040503050406030204" pitchFamily="18" charset="0"/>
                          <a:cs typeface="Arial"/>
                        </a:rPr>
                        <m:t>𝟏</m:t>
                      </m:r>
                    </m:oMath>
                  </m:oMathPara>
                </a14:m>
                <a:endParaRPr lang="en-US" sz="1600" b="1" spc="-5" dirty="0">
                  <a:solidFill>
                    <a:srgbClr val="003358"/>
                  </a:solidFill>
                  <a:latin typeface="Arial"/>
                  <a:cs typeface="Arial"/>
                </a:endParaRPr>
              </a:p>
            </p:txBody>
          </p:sp>
        </mc:Choice>
        <mc:Fallback xmlns="">
          <p:sp>
            <p:nvSpPr>
              <p:cNvPr id="24" name="Textfeld 23">
                <a:extLst>
                  <a:ext uri="{FF2B5EF4-FFF2-40B4-BE49-F238E27FC236}">
                    <a16:creationId xmlns:a16="http://schemas.microsoft.com/office/drawing/2014/main" id="{0A8A589C-B240-4D3B-BDAA-756D1D2B6C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3177" y="1881699"/>
                <a:ext cx="954749" cy="294953"/>
              </a:xfrm>
              <a:prstGeom prst="rect">
                <a:avLst/>
              </a:prstGeom>
              <a:blipFill>
                <a:blip r:embed="rId4"/>
                <a:stretch>
                  <a:fillRect l="-4459" r="-2548" b="-1458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feld 24">
                <a:extLst>
                  <a:ext uri="{FF2B5EF4-FFF2-40B4-BE49-F238E27FC236}">
                    <a16:creationId xmlns:a16="http://schemas.microsoft.com/office/drawing/2014/main" id="{84B96411-6BD7-4A3E-B617-A3223B076945}"/>
                  </a:ext>
                </a:extLst>
              </p:cNvPr>
              <p:cNvSpPr txBox="1"/>
              <p:nvPr/>
            </p:nvSpPr>
            <p:spPr>
              <a:xfrm>
                <a:off x="7262790" y="1531441"/>
                <a:ext cx="801501" cy="294953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algn="l">
                  <a:lnSpc>
                    <a:spcPts val="2300"/>
                  </a:lnSpc>
                  <a:spcBef>
                    <a:spcPts val="48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1" i="1" spc="-5" smtClean="0">
                              <a:solidFill>
                                <a:srgbClr val="003358"/>
                              </a:solid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sSubPr>
                        <m:e>
                          <m:r>
                            <a:rPr lang="de-DE" sz="1600" b="1" i="1" spc="-5" smtClean="0">
                              <a:solidFill>
                                <a:srgbClr val="003358"/>
                              </a:solidFill>
                              <a:latin typeface="Cambria Math" panose="02040503050406030204" pitchFamily="18" charset="0"/>
                              <a:cs typeface="Arial"/>
                            </a:rPr>
                            <m:t>𝒒</m:t>
                          </m:r>
                        </m:e>
                        <m:sub>
                          <m:r>
                            <a:rPr lang="de-DE" sz="1600" b="1" i="1" spc="-5" smtClean="0">
                              <a:solidFill>
                                <a:srgbClr val="003358"/>
                              </a:solidFill>
                              <a:latin typeface="Cambria Math" panose="02040503050406030204" pitchFamily="18" charset="0"/>
                              <a:cs typeface="Arial"/>
                            </a:rPr>
                            <m:t>𝒕𝒐𝒕</m:t>
                          </m:r>
                        </m:sub>
                      </m:sSub>
                      <m:r>
                        <a:rPr lang="de-DE" sz="1600" b="1" i="1" spc="-5" smtClean="0">
                          <a:solidFill>
                            <a:srgbClr val="003358"/>
                          </a:solidFill>
                          <a:latin typeface="Cambria Math" panose="02040503050406030204" pitchFamily="18" charset="0"/>
                          <a:cs typeface="Arial"/>
                        </a:rPr>
                        <m:t>=</m:t>
                      </m:r>
                      <m:r>
                        <a:rPr lang="de-DE" sz="1600" b="1" i="1" spc="-5" smtClean="0">
                          <a:solidFill>
                            <a:srgbClr val="003358"/>
                          </a:solidFill>
                          <a:latin typeface="Cambria Math" panose="02040503050406030204" pitchFamily="18" charset="0"/>
                          <a:cs typeface="Arial"/>
                        </a:rPr>
                        <m:t>𝟎</m:t>
                      </m:r>
                    </m:oMath>
                  </m:oMathPara>
                </a14:m>
                <a:endParaRPr lang="en-US" sz="1600" b="1" spc="-5" dirty="0">
                  <a:solidFill>
                    <a:srgbClr val="003358"/>
                  </a:solidFill>
                  <a:latin typeface="Arial"/>
                  <a:cs typeface="Arial"/>
                </a:endParaRPr>
              </a:p>
            </p:txBody>
          </p:sp>
        </mc:Choice>
        <mc:Fallback xmlns="">
          <p:sp>
            <p:nvSpPr>
              <p:cNvPr id="25" name="Textfeld 24">
                <a:extLst>
                  <a:ext uri="{FF2B5EF4-FFF2-40B4-BE49-F238E27FC236}">
                    <a16:creationId xmlns:a16="http://schemas.microsoft.com/office/drawing/2014/main" id="{84B96411-6BD7-4A3E-B617-A3223B0769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2790" y="1531441"/>
                <a:ext cx="801501" cy="294953"/>
              </a:xfrm>
              <a:prstGeom prst="rect">
                <a:avLst/>
              </a:prstGeom>
              <a:blipFill>
                <a:blip r:embed="rId5"/>
                <a:stretch>
                  <a:fillRect l="-5303" r="-3030" b="-1224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5AC326D1-57BA-4250-B32D-588A1225D4F7}"/>
                  </a:ext>
                </a:extLst>
              </p:cNvPr>
              <p:cNvSpPr txBox="1"/>
              <p:nvPr/>
            </p:nvSpPr>
            <p:spPr>
              <a:xfrm>
                <a:off x="5701155" y="2029175"/>
                <a:ext cx="954749" cy="294953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algn="l">
                  <a:lnSpc>
                    <a:spcPts val="2300"/>
                  </a:lnSpc>
                  <a:spcBef>
                    <a:spcPts val="48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1" i="1" spc="-5" smtClean="0">
                              <a:solidFill>
                                <a:srgbClr val="003358"/>
                              </a:solid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sSubPr>
                        <m:e>
                          <m:r>
                            <a:rPr lang="de-DE" sz="1600" b="1" i="1" spc="-5" smtClean="0">
                              <a:solidFill>
                                <a:srgbClr val="003358"/>
                              </a:solidFill>
                              <a:latin typeface="Cambria Math" panose="02040503050406030204" pitchFamily="18" charset="0"/>
                              <a:cs typeface="Arial"/>
                            </a:rPr>
                            <m:t>𝒒</m:t>
                          </m:r>
                        </m:e>
                        <m:sub>
                          <m:r>
                            <a:rPr lang="de-DE" sz="1600" b="1" i="1" spc="-5" smtClean="0">
                              <a:solidFill>
                                <a:srgbClr val="003358"/>
                              </a:solidFill>
                              <a:latin typeface="Cambria Math" panose="02040503050406030204" pitchFamily="18" charset="0"/>
                              <a:cs typeface="Arial"/>
                            </a:rPr>
                            <m:t>𝒕𝒐𝒕</m:t>
                          </m:r>
                        </m:sub>
                      </m:sSub>
                      <m:r>
                        <a:rPr lang="de-DE" sz="1600" b="1" i="1" spc="-5" smtClean="0">
                          <a:solidFill>
                            <a:srgbClr val="003358"/>
                          </a:solidFill>
                          <a:latin typeface="Cambria Math" panose="02040503050406030204" pitchFamily="18" charset="0"/>
                          <a:cs typeface="Arial"/>
                        </a:rPr>
                        <m:t>=+</m:t>
                      </m:r>
                      <m:r>
                        <a:rPr lang="de-DE" sz="1600" b="1" i="1" spc="-5" smtClean="0">
                          <a:solidFill>
                            <a:srgbClr val="003358"/>
                          </a:solidFill>
                          <a:latin typeface="Cambria Math" panose="02040503050406030204" pitchFamily="18" charset="0"/>
                          <a:cs typeface="Arial"/>
                        </a:rPr>
                        <m:t>𝟏</m:t>
                      </m:r>
                    </m:oMath>
                  </m:oMathPara>
                </a14:m>
                <a:endParaRPr lang="en-US" sz="1600" b="1" spc="-5" dirty="0">
                  <a:solidFill>
                    <a:srgbClr val="003358"/>
                  </a:solidFill>
                  <a:latin typeface="Arial"/>
                  <a:cs typeface="Arial"/>
                </a:endParaRPr>
              </a:p>
            </p:txBody>
          </p:sp>
        </mc:Choice>
        <mc:Fallback xmlns=""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5AC326D1-57BA-4250-B32D-588A1225D4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1155" y="2029175"/>
                <a:ext cx="954749" cy="294953"/>
              </a:xfrm>
              <a:prstGeom prst="rect">
                <a:avLst/>
              </a:prstGeom>
              <a:blipFill>
                <a:blip r:embed="rId6"/>
                <a:stretch>
                  <a:fillRect l="-4459" r="-2548" b="-1458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827B9E35-AEBC-46A8-9F27-AD67F2C06750}"/>
              </a:ext>
            </a:extLst>
          </p:cNvPr>
          <p:cNvCxnSpPr>
            <a:cxnSpLocks/>
          </p:cNvCxnSpPr>
          <p:nvPr/>
        </p:nvCxnSpPr>
        <p:spPr>
          <a:xfrm>
            <a:off x="6541664" y="1958090"/>
            <a:ext cx="252399" cy="154253"/>
          </a:xfrm>
          <a:prstGeom prst="straightConnector1">
            <a:avLst/>
          </a:prstGeom>
          <a:ln>
            <a:solidFill>
              <a:srgbClr val="808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86A8F5D6-1557-42CD-B9B2-6D3D0C309847}"/>
              </a:ext>
            </a:extLst>
          </p:cNvPr>
          <p:cNvCxnSpPr>
            <a:cxnSpLocks/>
            <a:stCxn id="26" idx="3"/>
          </p:cNvCxnSpPr>
          <p:nvPr/>
        </p:nvCxnSpPr>
        <p:spPr>
          <a:xfrm>
            <a:off x="6655904" y="2176652"/>
            <a:ext cx="168759" cy="83167"/>
          </a:xfrm>
          <a:prstGeom prst="straightConnector1">
            <a:avLst/>
          </a:prstGeom>
          <a:ln>
            <a:solidFill>
              <a:srgbClr val="0F5FA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A9472A5D-C05C-4535-BCD2-0CECBC34E0F2}"/>
              </a:ext>
            </a:extLst>
          </p:cNvPr>
          <p:cNvCxnSpPr>
            <a:cxnSpLocks/>
          </p:cNvCxnSpPr>
          <p:nvPr/>
        </p:nvCxnSpPr>
        <p:spPr>
          <a:xfrm flipH="1">
            <a:off x="7069931" y="1782062"/>
            <a:ext cx="250916" cy="339285"/>
          </a:xfrm>
          <a:prstGeom prst="straightConnector1">
            <a:avLst/>
          </a:prstGeom>
          <a:ln>
            <a:solidFill>
              <a:srgbClr val="0F5FA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1712B23F-2B09-45B5-BB7F-A25D27AC1D0A}"/>
              </a:ext>
            </a:extLst>
          </p:cNvPr>
          <p:cNvCxnSpPr>
            <a:cxnSpLocks/>
          </p:cNvCxnSpPr>
          <p:nvPr/>
        </p:nvCxnSpPr>
        <p:spPr>
          <a:xfrm flipH="1">
            <a:off x="7105106" y="2176652"/>
            <a:ext cx="157684" cy="225364"/>
          </a:xfrm>
          <a:prstGeom prst="straightConnector1">
            <a:avLst/>
          </a:prstGeom>
          <a:ln>
            <a:solidFill>
              <a:srgbClr val="0F5FA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Grafik 30">
            <a:extLst>
              <a:ext uri="{FF2B5EF4-FFF2-40B4-BE49-F238E27FC236}">
                <a16:creationId xmlns:a16="http://schemas.microsoft.com/office/drawing/2014/main" id="{8322F121-8F8C-4361-9A2F-64E0AF76ED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998727" y="990131"/>
            <a:ext cx="3099239" cy="2880000"/>
          </a:xfrm>
          <a:prstGeom prst="rect">
            <a:avLst/>
          </a:prstGeom>
        </p:spPr>
      </p:pic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6FAF3E97-A2B7-4E5C-9F5A-45CEB1D1C3F0}"/>
              </a:ext>
            </a:extLst>
          </p:cNvPr>
          <p:cNvCxnSpPr>
            <a:cxnSpLocks/>
          </p:cNvCxnSpPr>
          <p:nvPr/>
        </p:nvCxnSpPr>
        <p:spPr>
          <a:xfrm>
            <a:off x="1684137" y="4019415"/>
            <a:ext cx="419189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>
            <a:extLst>
              <a:ext uri="{FF2B5EF4-FFF2-40B4-BE49-F238E27FC236}">
                <a16:creationId xmlns:a16="http://schemas.microsoft.com/office/drawing/2014/main" id="{1924CCBB-0139-4F91-A2DC-361BC3808958}"/>
              </a:ext>
            </a:extLst>
          </p:cNvPr>
          <p:cNvSpPr txBox="1"/>
          <p:nvPr/>
        </p:nvSpPr>
        <p:spPr>
          <a:xfrm>
            <a:off x="2170766" y="3871068"/>
            <a:ext cx="1144544" cy="26789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12700" algn="l">
              <a:lnSpc>
                <a:spcPts val="2300"/>
              </a:lnSpc>
              <a:spcBef>
                <a:spcPts val="480"/>
              </a:spcBef>
            </a:pPr>
            <a:r>
              <a:rPr lang="en-US" sz="1600" b="1" spc="-5" dirty="0">
                <a:solidFill>
                  <a:srgbClr val="003358"/>
                </a:solidFill>
                <a:latin typeface="Arial"/>
                <a:cs typeface="Arial"/>
              </a:rPr>
              <a:t>Deep donor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DBC09016-552A-4477-A236-3013E211B254}"/>
              </a:ext>
            </a:extLst>
          </p:cNvPr>
          <p:cNvSpPr txBox="1"/>
          <p:nvPr/>
        </p:nvSpPr>
        <p:spPr>
          <a:xfrm>
            <a:off x="1752490" y="703391"/>
            <a:ext cx="1950830" cy="2677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>
              <a:lnSpc>
                <a:spcPts val="2300"/>
              </a:lnSpc>
              <a:spcBef>
                <a:spcPts val="480"/>
              </a:spcBef>
            </a:pPr>
            <a:r>
              <a:rPr lang="en-US" sz="1600" b="1" spc="-5" dirty="0" err="1">
                <a:solidFill>
                  <a:srgbClr val="003358"/>
                </a:solidFill>
                <a:latin typeface="Arial"/>
                <a:cs typeface="Arial"/>
              </a:rPr>
              <a:t>B</a:t>
            </a:r>
            <a:r>
              <a:rPr lang="en-US" sz="1600" b="1" spc="-5" baseline="-25000" dirty="0" err="1">
                <a:solidFill>
                  <a:srgbClr val="003358"/>
                </a:solidFill>
                <a:latin typeface="Arial"/>
                <a:cs typeface="Arial"/>
              </a:rPr>
              <a:t>i</a:t>
            </a:r>
            <a:r>
              <a:rPr lang="en-US" sz="1600" b="1" spc="-5" dirty="0" err="1">
                <a:solidFill>
                  <a:srgbClr val="003358"/>
                </a:solidFill>
                <a:latin typeface="Arial"/>
                <a:cs typeface="Arial"/>
              </a:rPr>
              <a:t>Si</a:t>
            </a:r>
            <a:r>
              <a:rPr lang="en-US" sz="1600" b="1" spc="-5" baseline="-25000" dirty="0" err="1">
                <a:solidFill>
                  <a:srgbClr val="003358"/>
                </a:solidFill>
                <a:latin typeface="Arial"/>
                <a:cs typeface="Arial"/>
              </a:rPr>
              <a:t>i</a:t>
            </a:r>
            <a:r>
              <a:rPr lang="en-US" sz="1600" b="1" spc="-5" dirty="0" err="1">
                <a:solidFill>
                  <a:srgbClr val="003358"/>
                </a:solidFill>
                <a:latin typeface="Arial"/>
                <a:cs typeface="Arial"/>
              </a:rPr>
              <a:t>V</a:t>
            </a:r>
            <a:r>
              <a:rPr lang="en-US" sz="1600" b="1" spc="-5" dirty="0">
                <a:solidFill>
                  <a:srgbClr val="003358"/>
                </a:solidFill>
                <a:latin typeface="Arial"/>
                <a:cs typeface="Arial"/>
              </a:rPr>
              <a:t> defect (C</a:t>
            </a:r>
            <a:r>
              <a:rPr lang="en-US" sz="1600" b="1" spc="-5" baseline="-25000" dirty="0">
                <a:solidFill>
                  <a:srgbClr val="003358"/>
                </a:solidFill>
                <a:latin typeface="Arial"/>
                <a:cs typeface="Arial"/>
              </a:rPr>
              <a:t>1h</a:t>
            </a:r>
            <a:r>
              <a:rPr lang="en-US" sz="1600" b="1" spc="-5" dirty="0">
                <a:solidFill>
                  <a:srgbClr val="003358"/>
                </a:solidFill>
                <a:latin typeface="Arial"/>
                <a:cs typeface="Arial"/>
              </a:rPr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feld 34">
                <a:extLst>
                  <a:ext uri="{FF2B5EF4-FFF2-40B4-BE49-F238E27FC236}">
                    <a16:creationId xmlns:a16="http://schemas.microsoft.com/office/drawing/2014/main" id="{50652C24-3F1A-4C1A-B8E0-D16D41F8F472}"/>
                  </a:ext>
                </a:extLst>
              </p:cNvPr>
              <p:cNvSpPr txBox="1"/>
              <p:nvPr/>
            </p:nvSpPr>
            <p:spPr>
              <a:xfrm>
                <a:off x="3156910" y="1713034"/>
                <a:ext cx="801501" cy="294953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marL="12700" algn="l">
                  <a:lnSpc>
                    <a:spcPts val="2300"/>
                  </a:lnSpc>
                  <a:spcBef>
                    <a:spcPts val="48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1" i="1" spc="-5" smtClean="0">
                              <a:solidFill>
                                <a:srgbClr val="003358"/>
                              </a:solid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sSubPr>
                        <m:e>
                          <m:r>
                            <a:rPr lang="de-DE" sz="1600" b="1" i="1" spc="-5" smtClean="0">
                              <a:solidFill>
                                <a:srgbClr val="003358"/>
                              </a:solidFill>
                              <a:latin typeface="Cambria Math" panose="02040503050406030204" pitchFamily="18" charset="0"/>
                              <a:cs typeface="Arial"/>
                            </a:rPr>
                            <m:t>𝒒</m:t>
                          </m:r>
                        </m:e>
                        <m:sub>
                          <m:r>
                            <a:rPr lang="de-DE" sz="1600" b="1" i="1" spc="-5" smtClean="0">
                              <a:solidFill>
                                <a:srgbClr val="003358"/>
                              </a:solidFill>
                              <a:latin typeface="Cambria Math" panose="02040503050406030204" pitchFamily="18" charset="0"/>
                              <a:cs typeface="Arial"/>
                            </a:rPr>
                            <m:t>𝒕𝒐𝒕</m:t>
                          </m:r>
                        </m:sub>
                      </m:sSub>
                      <m:r>
                        <a:rPr lang="de-DE" sz="1600" b="1" i="1" spc="-5" smtClean="0">
                          <a:solidFill>
                            <a:srgbClr val="003358"/>
                          </a:solidFill>
                          <a:latin typeface="Cambria Math" panose="02040503050406030204" pitchFamily="18" charset="0"/>
                          <a:cs typeface="Arial"/>
                        </a:rPr>
                        <m:t>=</m:t>
                      </m:r>
                      <m:r>
                        <a:rPr lang="de-DE" sz="1600" b="1" i="1" spc="-5" smtClean="0">
                          <a:solidFill>
                            <a:srgbClr val="003358"/>
                          </a:solidFill>
                          <a:latin typeface="Cambria Math" panose="02040503050406030204" pitchFamily="18" charset="0"/>
                          <a:cs typeface="Arial"/>
                        </a:rPr>
                        <m:t>𝟎</m:t>
                      </m:r>
                    </m:oMath>
                  </m:oMathPara>
                </a14:m>
                <a:endParaRPr lang="en-US" sz="1600" b="1" spc="-5" dirty="0">
                  <a:solidFill>
                    <a:srgbClr val="003358"/>
                  </a:solidFill>
                  <a:latin typeface="Arial"/>
                  <a:cs typeface="Arial"/>
                </a:endParaRPr>
              </a:p>
            </p:txBody>
          </p:sp>
        </mc:Choice>
        <mc:Fallback xmlns="">
          <p:sp>
            <p:nvSpPr>
              <p:cNvPr id="35" name="Textfeld 34">
                <a:extLst>
                  <a:ext uri="{FF2B5EF4-FFF2-40B4-BE49-F238E27FC236}">
                    <a16:creationId xmlns:a16="http://schemas.microsoft.com/office/drawing/2014/main" id="{50652C24-3F1A-4C1A-B8E0-D16D41F8F4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6910" y="1713034"/>
                <a:ext cx="801501" cy="294953"/>
              </a:xfrm>
              <a:prstGeom prst="rect">
                <a:avLst/>
              </a:prstGeom>
              <a:blipFill>
                <a:blip r:embed="rId9"/>
                <a:stretch>
                  <a:fillRect l="-5344" r="-3053" b="-1458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 Box 7">
            <a:extLst>
              <a:ext uri="{FF2B5EF4-FFF2-40B4-BE49-F238E27FC236}">
                <a16:creationId xmlns:a16="http://schemas.microsoft.com/office/drawing/2014/main" id="{ACDD89D3-C681-42C1-8748-FD6BE8BF10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7421" y="4821064"/>
            <a:ext cx="3953148" cy="2544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9569" tIns="49785" rIns="99569" bIns="49785">
            <a:spAutoFit/>
          </a:bodyPr>
          <a:lstStyle/>
          <a:p>
            <a:pPr defTabSz="995363">
              <a:defRPr/>
            </a:pPr>
            <a:r>
              <a:rPr lang="en-US" sz="1000" dirty="0"/>
              <a:t>To be published A. </a:t>
            </a:r>
            <a:r>
              <a:rPr lang="en-US" sz="1000" dirty="0" err="1"/>
              <a:t>Flötotto</a:t>
            </a:r>
            <a:r>
              <a:rPr lang="en-US" sz="1000" dirty="0"/>
              <a:t> et al. 2024</a:t>
            </a:r>
          </a:p>
        </p:txBody>
      </p:sp>
    </p:spTree>
    <p:extLst>
      <p:ext uri="{BB962C8B-B14F-4D97-AF65-F5344CB8AC3E}">
        <p14:creationId xmlns:p14="http://schemas.microsoft.com/office/powerpoint/2010/main" val="1988715184"/>
      </p:ext>
    </p:extLst>
  </p:cSld>
  <p:clrMapOvr>
    <a:masterClrMapping/>
  </p:clrMapOvr>
</p:sld>
</file>

<file path=ppt/theme/theme1.xml><?xml version="1.0" encoding="utf-8"?>
<a:theme xmlns:a="http://schemas.openxmlformats.org/drawingml/2006/main" name="Beispielfolien">
  <a:themeElements>
    <a:clrScheme name="Cis Corporates">
      <a:dk1>
        <a:srgbClr val="164389"/>
      </a:dk1>
      <a:lt1>
        <a:srgbClr val="FFFFFF"/>
      </a:lt1>
      <a:dk2>
        <a:srgbClr val="403E41"/>
      </a:dk2>
      <a:lt2>
        <a:srgbClr val="D1D2D3"/>
      </a:lt2>
      <a:accent1>
        <a:srgbClr val="164389"/>
      </a:accent1>
      <a:accent2>
        <a:srgbClr val="98305B"/>
      </a:accent2>
      <a:accent3>
        <a:srgbClr val="535353"/>
      </a:accent3>
      <a:accent4>
        <a:srgbClr val="1F2221"/>
      </a:accent4>
      <a:accent5>
        <a:srgbClr val="164389"/>
      </a:accent5>
      <a:accent6>
        <a:srgbClr val="838FC7"/>
      </a:accent6>
      <a:hlink>
        <a:srgbClr val="164389"/>
      </a:hlink>
      <a:folHlink>
        <a:srgbClr val="B55A7C"/>
      </a:folHlink>
    </a:clrScheme>
    <a:fontScheme name="Trebuchet MS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4743EC5C-999F-E54D-B67C-45DBED9D9FCA}" vid="{8A28BB21-A6BC-E541-8480-F19E0A08EA37}"/>
    </a:ext>
  </a:extLst>
</a:theme>
</file>

<file path=ppt/theme/theme2.xml><?xml version="1.0" encoding="utf-8"?>
<a:theme xmlns:a="http://schemas.openxmlformats.org/drawingml/2006/main" name="1_Ohne_Logo">
  <a:themeElements>
    <a:clrScheme name="Cis Corporates">
      <a:dk1>
        <a:srgbClr val="164389"/>
      </a:dk1>
      <a:lt1>
        <a:srgbClr val="FFFFFF"/>
      </a:lt1>
      <a:dk2>
        <a:srgbClr val="403E41"/>
      </a:dk2>
      <a:lt2>
        <a:srgbClr val="D1D2D3"/>
      </a:lt2>
      <a:accent1>
        <a:srgbClr val="164389"/>
      </a:accent1>
      <a:accent2>
        <a:srgbClr val="98305B"/>
      </a:accent2>
      <a:accent3>
        <a:srgbClr val="535353"/>
      </a:accent3>
      <a:accent4>
        <a:srgbClr val="1F2221"/>
      </a:accent4>
      <a:accent5>
        <a:srgbClr val="164389"/>
      </a:accent5>
      <a:accent6>
        <a:srgbClr val="838FC7"/>
      </a:accent6>
      <a:hlink>
        <a:srgbClr val="164389"/>
      </a:hlink>
      <a:folHlink>
        <a:srgbClr val="B55A7C"/>
      </a:folHlink>
    </a:clrScheme>
    <a:fontScheme name="Trebuchet MS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4743EC5C-999F-E54D-B67C-45DBED9D9FCA}" vid="{8A28BB21-A6BC-E541-8480-F19E0A08EA37}"/>
    </a:ext>
  </a:extLst>
</a:theme>
</file>

<file path=ppt/theme/theme3.xml><?xml version="1.0" encoding="utf-8"?>
<a:theme xmlns:a="http://schemas.openxmlformats.org/drawingml/2006/main" name="3_Beispielfolien ohne Logo">
  <a:themeElements>
    <a:clrScheme name="Cis Corporates">
      <a:dk1>
        <a:srgbClr val="164389"/>
      </a:dk1>
      <a:lt1>
        <a:srgbClr val="FFFFFF"/>
      </a:lt1>
      <a:dk2>
        <a:srgbClr val="403E41"/>
      </a:dk2>
      <a:lt2>
        <a:srgbClr val="D1D2D3"/>
      </a:lt2>
      <a:accent1>
        <a:srgbClr val="164389"/>
      </a:accent1>
      <a:accent2>
        <a:srgbClr val="98305B"/>
      </a:accent2>
      <a:accent3>
        <a:srgbClr val="535353"/>
      </a:accent3>
      <a:accent4>
        <a:srgbClr val="1F2221"/>
      </a:accent4>
      <a:accent5>
        <a:srgbClr val="164389"/>
      </a:accent5>
      <a:accent6>
        <a:srgbClr val="838FC7"/>
      </a:accent6>
      <a:hlink>
        <a:srgbClr val="164389"/>
      </a:hlink>
      <a:folHlink>
        <a:srgbClr val="B55A7C"/>
      </a:folHlink>
    </a:clrScheme>
    <a:fontScheme name="Trebuchet MS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4743EC5C-999F-E54D-B67C-45DBED9D9FCA}" vid="{8A28BB21-A6BC-E541-8480-F19E0A08EA37}"/>
    </a:ext>
  </a:extLst>
</a:theme>
</file>

<file path=ppt/theme/theme4.xml><?xml version="1.0" encoding="utf-8"?>
<a:theme xmlns:a="http://schemas.openxmlformats.org/drawingml/2006/main" name="2_Beispielfolien ohne Logo">
  <a:themeElements>
    <a:clrScheme name="Cis Corporates">
      <a:dk1>
        <a:srgbClr val="164389"/>
      </a:dk1>
      <a:lt1>
        <a:srgbClr val="FFFFFF"/>
      </a:lt1>
      <a:dk2>
        <a:srgbClr val="403E41"/>
      </a:dk2>
      <a:lt2>
        <a:srgbClr val="D1D2D3"/>
      </a:lt2>
      <a:accent1>
        <a:srgbClr val="164389"/>
      </a:accent1>
      <a:accent2>
        <a:srgbClr val="98305B"/>
      </a:accent2>
      <a:accent3>
        <a:srgbClr val="535353"/>
      </a:accent3>
      <a:accent4>
        <a:srgbClr val="1F2221"/>
      </a:accent4>
      <a:accent5>
        <a:srgbClr val="164389"/>
      </a:accent5>
      <a:accent6>
        <a:srgbClr val="838FC7"/>
      </a:accent6>
      <a:hlink>
        <a:srgbClr val="164389"/>
      </a:hlink>
      <a:folHlink>
        <a:srgbClr val="B55A7C"/>
      </a:folHlink>
    </a:clrScheme>
    <a:fontScheme name="Trebuchet MS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4743EC5C-999F-E54D-B67C-45DBED9D9FCA}" vid="{8A28BB21-A6BC-E541-8480-F19E0A08EA37}"/>
    </a:ext>
  </a:extLst>
</a:theme>
</file>

<file path=ppt/theme/theme5.xml><?xml version="1.0" encoding="utf-8"?>
<a:theme xmlns:a="http://schemas.openxmlformats.org/drawingml/2006/main" name="3_Beispielfolien">
  <a:themeElements>
    <a:clrScheme name="Cis Corporates">
      <a:dk1>
        <a:srgbClr val="164389"/>
      </a:dk1>
      <a:lt1>
        <a:srgbClr val="FFFFFF"/>
      </a:lt1>
      <a:dk2>
        <a:srgbClr val="403E41"/>
      </a:dk2>
      <a:lt2>
        <a:srgbClr val="D1D2D3"/>
      </a:lt2>
      <a:accent1>
        <a:srgbClr val="164389"/>
      </a:accent1>
      <a:accent2>
        <a:srgbClr val="98305B"/>
      </a:accent2>
      <a:accent3>
        <a:srgbClr val="535353"/>
      </a:accent3>
      <a:accent4>
        <a:srgbClr val="1F2221"/>
      </a:accent4>
      <a:accent5>
        <a:srgbClr val="164389"/>
      </a:accent5>
      <a:accent6>
        <a:srgbClr val="838FC7"/>
      </a:accent6>
      <a:hlink>
        <a:srgbClr val="164389"/>
      </a:hlink>
      <a:folHlink>
        <a:srgbClr val="B55A7C"/>
      </a:folHlink>
    </a:clrScheme>
    <a:fontScheme name="Trebuchet MS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4743EC5C-999F-E54D-B67C-45DBED9D9FCA}" vid="{8A28BB21-A6BC-E541-8480-F19E0A08EA37}"/>
    </a:ext>
  </a:extLst>
</a:theme>
</file>

<file path=ppt/theme/theme6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942</Words>
  <Application>Microsoft Office PowerPoint</Application>
  <PresentationFormat>Bildschirmpräsentation (16:9)</PresentationFormat>
  <Paragraphs>102</Paragraphs>
  <Slides>19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5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31" baseType="lpstr">
      <vt:lpstr>Aller</vt:lpstr>
      <vt:lpstr>Arial</vt:lpstr>
      <vt:lpstr>Calibri</vt:lpstr>
      <vt:lpstr>Cambria Math</vt:lpstr>
      <vt:lpstr>Trebuchet MS</vt:lpstr>
      <vt:lpstr>Wingdings</vt:lpstr>
      <vt:lpstr>Beispielfolien</vt:lpstr>
      <vt:lpstr>1_Ohne_Logo</vt:lpstr>
      <vt:lpstr>3_Beispielfolien ohne Logo</vt:lpstr>
      <vt:lpstr>2_Beispielfolien ohne Logo</vt:lpstr>
      <vt:lpstr>3_Beispielfolien</vt:lpstr>
      <vt:lpstr>Graph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CIS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CiS Forschungsinstitut  Vom Silizium-Chip zum Sensor-Mikrosystem  - Überblick -</dc:title>
  <dc:creator>Winkler</dc:creator>
  <cp:lastModifiedBy>Lauer, Kevin</cp:lastModifiedBy>
  <cp:revision>284</cp:revision>
  <cp:lastPrinted>2018-06-18T08:32:43Z</cp:lastPrinted>
  <dcterms:created xsi:type="dcterms:W3CDTF">2018-02-22T07:39:07Z</dcterms:created>
  <dcterms:modified xsi:type="dcterms:W3CDTF">2023-11-28T21:08:48Z</dcterms:modified>
</cp:coreProperties>
</file>