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26"/>
  </p:notesMasterIdLst>
  <p:sldIdLst>
    <p:sldId id="256" r:id="rId3"/>
    <p:sldId id="515" r:id="rId4"/>
    <p:sldId id="754" r:id="rId5"/>
    <p:sldId id="747" r:id="rId6"/>
    <p:sldId id="516" r:id="rId7"/>
    <p:sldId id="517" r:id="rId8"/>
    <p:sldId id="519" r:id="rId9"/>
    <p:sldId id="749" r:id="rId10"/>
    <p:sldId id="748" r:id="rId11"/>
    <p:sldId id="750" r:id="rId12"/>
    <p:sldId id="751" r:id="rId13"/>
    <p:sldId id="755" r:id="rId14"/>
    <p:sldId id="885" r:id="rId15"/>
    <p:sldId id="322" r:id="rId16"/>
    <p:sldId id="884" r:id="rId17"/>
    <p:sldId id="889" r:id="rId18"/>
    <p:sldId id="886" r:id="rId19"/>
    <p:sldId id="746" r:id="rId20"/>
    <p:sldId id="753" r:id="rId21"/>
    <p:sldId id="331" r:id="rId22"/>
    <p:sldId id="887" r:id="rId23"/>
    <p:sldId id="888" r:id="rId24"/>
    <p:sldId id="89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69" autoAdjust="0"/>
    <p:restoredTop sz="94660"/>
  </p:normalViewPr>
  <p:slideViewPr>
    <p:cSldViewPr snapToGrid="0">
      <p:cViewPr varScale="1">
        <p:scale>
          <a:sx n="53" d="100"/>
          <a:sy n="53" d="100"/>
        </p:scale>
        <p:origin x="521" y="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A83C88-F6C8-4534-A130-B6CC7A933210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06F1D-88C2-454B-B8B7-D472C7B5E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39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680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57F0D-1AEF-4F08-9EEB-F2D23CA9A39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789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406F1D-88C2-454B-B8B7-D472C7B5E1C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624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406F1D-88C2-454B-B8B7-D472C7B5E1C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388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3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9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1B8FADFF-5D29-FA48-BB65-1E0C4FDC2E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419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A8538221-9420-3A41-8343-76F5623EB16F}"/>
              </a:ext>
            </a:extLst>
          </p:cNvPr>
          <p:cNvSpPr/>
          <p:nvPr userDrawn="1"/>
        </p:nvSpPr>
        <p:spPr>
          <a:xfrm>
            <a:off x="0" y="0"/>
            <a:ext cx="11515947" cy="6858000"/>
          </a:xfrm>
          <a:prstGeom prst="rect">
            <a:avLst/>
          </a:prstGeom>
          <a:gradFill>
            <a:gsLst>
              <a:gs pos="99000">
                <a:schemeClr val="bg1">
                  <a:lumMod val="95000"/>
                  <a:alpha val="0"/>
                </a:schemeClr>
              </a:gs>
              <a:gs pos="33000">
                <a:srgbClr val="00499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 dirty="0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0E33A8E4-AD28-614D-815B-C43848BA1B45}"/>
              </a:ext>
            </a:extLst>
          </p:cNvPr>
          <p:cNvSpPr txBox="1">
            <a:spLocks/>
          </p:cNvSpPr>
          <p:nvPr userDrawn="1"/>
        </p:nvSpPr>
        <p:spPr>
          <a:xfrm>
            <a:off x="732202" y="506795"/>
            <a:ext cx="10218825" cy="288395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4000" b="1" noProof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BC325B0-F566-3D4C-94AD-CA1BC03061B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1953" y="3859064"/>
            <a:ext cx="1653966" cy="435862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C63FCAFA-BF23-684C-B971-D9A4232F04D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64539" y="3859063"/>
            <a:ext cx="1829291" cy="455391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6554BA61-11EB-094E-B3E6-EAAEC8FCE463}"/>
              </a:ext>
            </a:extLst>
          </p:cNvPr>
          <p:cNvSpPr/>
          <p:nvPr userDrawn="1"/>
        </p:nvSpPr>
        <p:spPr>
          <a:xfrm>
            <a:off x="921953" y="5020734"/>
            <a:ext cx="2342585" cy="5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pic>
        <p:nvPicPr>
          <p:cNvPr id="2" name="Imagen 8">
            <a:extLst>
              <a:ext uri="{FF2B5EF4-FFF2-40B4-BE49-F238E27FC236}">
                <a16:creationId xmlns:a16="http://schemas.microsoft.com/office/drawing/2014/main" id="{22DCBD04-1D19-78A8-80D7-E673C8764E5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9850" y="342269"/>
            <a:ext cx="1607926" cy="953721"/>
          </a:xfrm>
          <a:prstGeom prst="rect">
            <a:avLst/>
          </a:prstGeom>
        </p:spPr>
      </p:pic>
      <p:pic>
        <p:nvPicPr>
          <p:cNvPr id="3" name="Picture 2" descr="C:\Users\Giulio Pellegrini\Desktop\RDG-logo.png">
            <a:extLst>
              <a:ext uri="{FF2B5EF4-FFF2-40B4-BE49-F238E27FC236}">
                <a16:creationId xmlns:a16="http://schemas.microsoft.com/office/drawing/2014/main" id="{8A6A0622-6FCA-E9B0-24AE-1920000B777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93" y="6072049"/>
            <a:ext cx="1383411" cy="4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53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 blanco con fondo arri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4 Imagen" descr="quadrats_logo_50transp.png"/>
          <p:cNvPicPr>
            <a:picLocks noChangeAspect="1"/>
          </p:cNvPicPr>
          <p:nvPr userDrawn="1"/>
        </p:nvPicPr>
        <p:blipFill>
          <a:blip r:embed="rId2" cstate="screen">
            <a:lum contras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935637" cy="145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13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3C20B-22FE-40D6-8D3B-4CF678042FF1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2BEE-AC51-4B3B-900B-1669C15204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585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3C20B-22FE-40D6-8D3B-4CF678042FF1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2BEE-AC51-4B3B-900B-1669C15204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2532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3C20B-22FE-40D6-8D3B-4CF678042FF1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2BEE-AC51-4B3B-900B-1669C15204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7883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14 Imagen" descr="quadrats_logo_50transp.png">
            <a:extLst>
              <a:ext uri="{FF2B5EF4-FFF2-40B4-BE49-F238E27FC236}">
                <a16:creationId xmlns:a16="http://schemas.microsoft.com/office/drawing/2014/main" id="{0031ACDE-98DE-D442-AFCD-0C654A3BA1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lum contrast="25000"/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68178" y="4546600"/>
            <a:ext cx="2923823" cy="2311400"/>
          </a:xfrm>
          <a:prstGeom prst="rect">
            <a:avLst/>
          </a:prstGeom>
        </p:spPr>
      </p:pic>
      <p:sp>
        <p:nvSpPr>
          <p:cNvPr id="8" name="Títol 1">
            <a:extLst>
              <a:ext uri="{FF2B5EF4-FFF2-40B4-BE49-F238E27FC236}">
                <a16:creationId xmlns:a16="http://schemas.microsoft.com/office/drawing/2014/main" id="{C4AA9466-031B-CD4D-9E57-3F8E93455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50256"/>
            <a:ext cx="10828655" cy="803922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2" name="1 CuadroTexto"/>
          <p:cNvSpPr txBox="1"/>
          <p:nvPr userDrawn="1"/>
        </p:nvSpPr>
        <p:spPr>
          <a:xfrm>
            <a:off x="11043139" y="6462291"/>
            <a:ext cx="1148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89357BD-885A-4B25-B8AB-B236EBC62421}" type="slidenum">
              <a:rPr lang="es-ES" sz="1800" smtClean="0"/>
              <a:t>‹#›</a:t>
            </a:fld>
            <a:endParaRPr lang="es-ES" sz="1800" dirty="0"/>
          </a:p>
        </p:txBody>
      </p:sp>
      <p:pic>
        <p:nvPicPr>
          <p:cNvPr id="12" name="Imagen 14">
            <a:extLst>
              <a:ext uri="{FF2B5EF4-FFF2-40B4-BE49-F238E27FC236}">
                <a16:creationId xmlns:a16="http://schemas.microsoft.com/office/drawing/2014/main" id="{B31341BB-2F9F-C742-987A-D88EFF27E2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502" y="106814"/>
            <a:ext cx="2100809" cy="440034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FD6AC408-F456-3849-ABBC-B5C038E273B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15284" y="106815"/>
            <a:ext cx="2408633" cy="439413"/>
          </a:xfrm>
          <a:prstGeom prst="rect">
            <a:avLst/>
          </a:prstGeom>
        </p:spPr>
      </p:pic>
      <p:pic>
        <p:nvPicPr>
          <p:cNvPr id="19" name="Imagen 13">
            <a:extLst>
              <a:ext uri="{FF2B5EF4-FFF2-40B4-BE49-F238E27FC236}">
                <a16:creationId xmlns:a16="http://schemas.microsoft.com/office/drawing/2014/main" id="{7F33998C-AB1F-7F45-9371-072E2062837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3" y="2787"/>
            <a:ext cx="12192001" cy="648088"/>
          </a:xfrm>
          <a:prstGeom prst="rect">
            <a:avLst/>
          </a:prstGeom>
        </p:spPr>
      </p:pic>
      <p:grpSp>
        <p:nvGrpSpPr>
          <p:cNvPr id="11" name="Grupo 10">
            <a:extLst>
              <a:ext uri="{FF2B5EF4-FFF2-40B4-BE49-F238E27FC236}">
                <a16:creationId xmlns:a16="http://schemas.microsoft.com/office/drawing/2014/main" id="{2C786AAA-498D-4631-AD7B-8C1F686A54B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89463" y="131189"/>
            <a:ext cx="3943952" cy="443693"/>
            <a:chOff x="921953" y="2841949"/>
            <a:chExt cx="3874342" cy="435862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35DE2E52-FA33-486C-B1A2-93EB12E0A5B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21953" y="2841949"/>
              <a:ext cx="1787129" cy="435862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1F1B74E-1991-4CB7-84E7-58E3EF9029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2796472" y="2841949"/>
              <a:ext cx="1999823" cy="435862"/>
            </a:xfrm>
            <a:prstGeom prst="rect">
              <a:avLst/>
            </a:prstGeom>
          </p:spPr>
        </p:pic>
      </p:grpSp>
      <p:sp>
        <p:nvSpPr>
          <p:cNvPr id="17" name="16 Rectángulo"/>
          <p:cNvSpPr/>
          <p:nvPr userDrawn="1"/>
        </p:nvSpPr>
        <p:spPr>
          <a:xfrm>
            <a:off x="5920882" y="147435"/>
            <a:ext cx="13085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noProof="0" dirty="0">
                <a:solidFill>
                  <a:schemeClr val="bg1"/>
                </a:solidFill>
              </a:rPr>
              <a:t>G. Pellegrini</a:t>
            </a:r>
          </a:p>
        </p:txBody>
      </p:sp>
    </p:spTree>
    <p:extLst>
      <p:ext uri="{BB962C8B-B14F-4D97-AF65-F5344CB8AC3E}">
        <p14:creationId xmlns:p14="http://schemas.microsoft.com/office/powerpoint/2010/main" val="17353882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B4480-05BA-2D5B-6762-D604107B63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0F5A10-9693-564E-C6DA-1E7E4311BA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79613-EAAF-BBF5-64BB-54787ED83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19E8-250A-4C95-9374-049E0CB9A586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4ECE89-A5EC-5F82-6ECD-0F9605669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BFE3C-73AD-EBA9-593F-81A74AB55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DCBA8-E92C-4057-8C04-540BAC6A5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5808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6212A-AF39-612D-1807-EACF7CD24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6845EC-9BB4-00AA-5C6A-40E2FC63D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354FE-C1F1-6201-9005-502D2FE0A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19E8-250A-4C95-9374-049E0CB9A586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2AAB2-7C9F-F5E8-9BCA-5FFCB8992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9C3199-CF5F-6F0F-2C10-C43965D9F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DCBA8-E92C-4057-8C04-540BAC6A5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71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BC3C1-6B68-E2C1-FE14-1C87D5E90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FCC12A-89F4-8D22-7596-14C7F5CF9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6E837-3A77-D85B-CF27-A3B38B43E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19E8-250A-4C95-9374-049E0CB9A586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5DFAE4-680D-512B-A308-8582C2E08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7B4F2-A4DF-F6C9-02BF-0A50F8667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DCBA8-E92C-4057-8C04-540BAC6A5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6020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3B2A0-01F2-1CC5-4808-012DBB8E1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7D20BA-6158-B3AD-AEF6-3BB1D63222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3E766D-8ABC-11E0-A9F1-2918F837A9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EE5E8D-6758-C5B6-01D3-0BB86DF37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19E8-250A-4C95-9374-049E0CB9A586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7C8723-C141-7DA1-E5B9-A72E00838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314809-22DF-1C91-86EA-A80F6DFBC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DCBA8-E92C-4057-8C04-540BAC6A5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900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46AEE-9653-76A5-2C92-EC8510A8A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5D8122-9762-3EDA-144E-11571B8EAE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710B33-505A-0F13-1DEC-5487548027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9CFC32-28A8-F07C-D6E2-6CD79F349D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116843-A33E-E973-FA2B-B428FBCD5A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5AFC5D-FE7A-A07A-6C93-07A7B4505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19E8-250A-4C95-9374-049E0CB9A586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6A0FAC-3EAF-4A1F-F908-1D2C1DB6A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C44268-6F69-7E23-8A0A-BA02E5A44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DCBA8-E92C-4057-8C04-540BAC6A5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538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5218AA89-5981-024C-9A91-E442C8C251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9467" y="0"/>
            <a:ext cx="10532533" cy="6860822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1ADE5993-E6C8-AD4F-917A-ED901F466D0D}"/>
              </a:ext>
            </a:extLst>
          </p:cNvPr>
          <p:cNvSpPr/>
          <p:nvPr userDrawn="1"/>
        </p:nvSpPr>
        <p:spPr>
          <a:xfrm>
            <a:off x="0" y="2822"/>
            <a:ext cx="11515947" cy="6858000"/>
          </a:xfrm>
          <a:prstGeom prst="rect">
            <a:avLst/>
          </a:prstGeom>
          <a:gradFill>
            <a:gsLst>
              <a:gs pos="99000">
                <a:schemeClr val="bg1">
                  <a:lumMod val="95000"/>
                  <a:alpha val="0"/>
                </a:schemeClr>
              </a:gs>
              <a:gs pos="33000">
                <a:srgbClr val="00499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5ABC275F-D7A6-8940-8420-ABF728C29FDC}"/>
              </a:ext>
            </a:extLst>
          </p:cNvPr>
          <p:cNvSpPr txBox="1">
            <a:spLocks/>
          </p:cNvSpPr>
          <p:nvPr userDrawn="1"/>
        </p:nvSpPr>
        <p:spPr>
          <a:xfrm>
            <a:off x="774866" y="1145046"/>
            <a:ext cx="7416797" cy="288395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4000" b="1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IMB-CNM</a:t>
            </a:r>
          </a:p>
          <a:p>
            <a:pPr algn="l"/>
            <a:r>
              <a:rPr lang="en-GB" sz="4000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Microelectronics Institute of</a:t>
            </a:r>
          </a:p>
          <a:p>
            <a:pPr algn="l"/>
            <a:r>
              <a:rPr lang="en-GB" sz="4000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Barcelona </a:t>
            </a:r>
          </a:p>
          <a:p>
            <a:pPr algn="l"/>
            <a:r>
              <a:rPr lang="en-GB" sz="4000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CA9372F6-0A1F-8040-9B97-658809C24FC2}"/>
              </a:ext>
            </a:extLst>
          </p:cNvPr>
          <p:cNvSpPr/>
          <p:nvPr userDrawn="1"/>
        </p:nvSpPr>
        <p:spPr>
          <a:xfrm>
            <a:off x="774866" y="5320725"/>
            <a:ext cx="54847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i="1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micro/</a:t>
            </a:r>
            <a:r>
              <a:rPr lang="en-GB" sz="2400" i="1" noProof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nano</a:t>
            </a:r>
            <a:r>
              <a:rPr lang="en-GB" sz="2400" i="1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for grand social challenges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AD5AA147-5860-E044-8940-D5C7A7673747}"/>
              </a:ext>
            </a:extLst>
          </p:cNvPr>
          <p:cNvSpPr/>
          <p:nvPr userDrawn="1"/>
        </p:nvSpPr>
        <p:spPr>
          <a:xfrm>
            <a:off x="921953" y="5025815"/>
            <a:ext cx="2342585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8BC325B0-F566-3D4C-94AD-CA1BC03061B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1953" y="3878592"/>
            <a:ext cx="1768585" cy="435862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C63FCAFA-BF23-684C-B971-D9A4232F04D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64539" y="3859063"/>
            <a:ext cx="2016002" cy="45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345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35FE0-AA89-D0FA-2802-294C2611A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9545DF-ED92-DC46-B6E5-D1717B74F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19E8-250A-4C95-9374-049E0CB9A586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304200-326A-D56D-D1FF-D49AF286D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B3C1DD-BA7F-415C-0CD4-1EA115991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DCBA8-E92C-4057-8C04-540BAC6A5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2568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849209-88EE-20C2-2CCC-259224BC5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19E8-250A-4C95-9374-049E0CB9A586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96FEF5-2F32-20D1-36B8-B74742F2E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C0DCDD-851D-E2E2-D39F-9E20C086D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DCBA8-E92C-4057-8C04-540BAC6A5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5647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DDB60-4490-965F-3A93-9E47D8821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CD624F-3C28-F871-AC81-4E2AF5404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9A942B-F1D9-BD1F-5EC8-3161F11C92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8D008-0300-8010-C4BD-FC363B70E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19E8-250A-4C95-9374-049E0CB9A586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0AAFFE-4E2D-BDA0-2782-67177BE51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81451-0EB6-69BC-702F-7760EA141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DCBA8-E92C-4057-8C04-540BAC6A5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6821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18566-B22C-ADB6-EF28-53B61262F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7A4D0D-64F7-FFFA-0FF0-160F10B588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3AA7DF-0FB9-697C-E968-1C06970E64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BF35EA-8816-1834-33AF-670D57075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19E8-250A-4C95-9374-049E0CB9A586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F2167-9FD4-B110-A62E-45A5C944D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83614D-5982-6E78-9C22-BF82B070C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DCBA8-E92C-4057-8C04-540BAC6A5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4055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0EEA1-CF01-2706-944F-5849ADC77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976855-CA91-CF0A-16A6-B48E725911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B0791C-01E0-A0AE-6299-AB53F905B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19E8-250A-4C95-9374-049E0CB9A586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0AA184-F083-E575-CD70-39959497B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20D6A-CEC8-9C4C-7676-0B01306DD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DCBA8-E92C-4057-8C04-540BAC6A5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8492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0281E2-1BFB-7144-6A21-A2375BF976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FD8293-D6B6-2D78-F27D-4B150F09FA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F16AC-F90E-129A-221F-BCE578E8C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19E8-250A-4C95-9374-049E0CB9A586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748CFE-0BEE-773D-7801-9D1A1FCC1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C2D6B6-19A7-6C27-2CF3-714D34519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DCBA8-E92C-4057-8C04-540BAC6A5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319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>
            <a:extLst>
              <a:ext uri="{FF2B5EF4-FFF2-40B4-BE49-F238E27FC236}">
                <a16:creationId xmlns:a16="http://schemas.microsoft.com/office/drawing/2014/main" id="{87B9D459-7C1F-5640-A72F-364D95A79048}"/>
              </a:ext>
            </a:extLst>
          </p:cNvPr>
          <p:cNvGrpSpPr/>
          <p:nvPr userDrawn="1"/>
        </p:nvGrpSpPr>
        <p:grpSpPr>
          <a:xfrm>
            <a:off x="-1" y="2787"/>
            <a:ext cx="12192001" cy="1003655"/>
            <a:chOff x="-2" y="9908"/>
            <a:chExt cx="9144001" cy="1003655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F33998C-AB1F-7F45-9371-072E206283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-2" y="9908"/>
              <a:ext cx="9144001" cy="1003655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B31341BB-2F9F-C742-987A-D88EFF27E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5917" y="255630"/>
              <a:ext cx="1835122" cy="547631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FD6AC408-F456-3849-ABBC-B5C038E273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69802" y="255630"/>
              <a:ext cx="2075177" cy="547631"/>
            </a:xfrm>
            <a:prstGeom prst="rect">
              <a:avLst/>
            </a:prstGeom>
          </p:spPr>
        </p:pic>
      </p:grpSp>
      <p:pic>
        <p:nvPicPr>
          <p:cNvPr id="18" name="14 Imagen" descr="quadrats_logo_50transp.png">
            <a:extLst>
              <a:ext uri="{FF2B5EF4-FFF2-40B4-BE49-F238E27FC236}">
                <a16:creationId xmlns:a16="http://schemas.microsoft.com/office/drawing/2014/main" id="{0031ACDE-98DE-D442-AFCD-0C654A3BA1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lum contrast="25000"/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68177" y="4546600"/>
            <a:ext cx="2923823" cy="2311400"/>
          </a:xfrm>
          <a:prstGeom prst="rect">
            <a:avLst/>
          </a:prstGeom>
        </p:spPr>
      </p:pic>
      <p:sp>
        <p:nvSpPr>
          <p:cNvPr id="23" name="Títol 1">
            <a:extLst>
              <a:ext uri="{FF2B5EF4-FFF2-40B4-BE49-F238E27FC236}">
                <a16:creationId xmlns:a16="http://schemas.microsoft.com/office/drawing/2014/main" id="{C4AA9466-031B-CD4D-9E57-3F8E93455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223" y="1050987"/>
            <a:ext cx="10828655" cy="803922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noProof="0" dirty="0"/>
          </a:p>
        </p:txBody>
      </p:sp>
      <p:sp>
        <p:nvSpPr>
          <p:cNvPr id="24" name="Contenidor de contingut 3">
            <a:extLst>
              <a:ext uri="{FF2B5EF4-FFF2-40B4-BE49-F238E27FC236}">
                <a16:creationId xmlns:a16="http://schemas.microsoft.com/office/drawing/2014/main" id="{63B62931-3F78-AD4C-855E-93FE39428C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1978572"/>
            <a:ext cx="10840277" cy="4299989"/>
          </a:xfrm>
        </p:spPr>
        <p:txBody>
          <a:bodyPr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en-GB" noProof="0"/>
          </a:p>
        </p:txBody>
      </p:sp>
      <p:sp>
        <p:nvSpPr>
          <p:cNvPr id="9" name="8 CuadroTexto"/>
          <p:cNvSpPr txBox="1"/>
          <p:nvPr userDrawn="1"/>
        </p:nvSpPr>
        <p:spPr>
          <a:xfrm>
            <a:off x="11043139" y="6462291"/>
            <a:ext cx="1148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89357BD-885A-4B25-B8AB-B236EBC62421}" type="slidenum">
              <a:rPr lang="es-ES" sz="1800" smtClean="0"/>
              <a:t>‹#›</a:t>
            </a:fld>
            <a:endParaRPr lang="es-ES" sz="1800" dirty="0"/>
          </a:p>
        </p:txBody>
      </p:sp>
      <p:pic>
        <p:nvPicPr>
          <p:cNvPr id="2" name="Imagen 8">
            <a:extLst>
              <a:ext uri="{FF2B5EF4-FFF2-40B4-BE49-F238E27FC236}">
                <a16:creationId xmlns:a16="http://schemas.microsoft.com/office/drawing/2014/main" id="{4ABFD3A8-D50C-1ED0-C4E5-B3AA995A067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430234" y="14971"/>
            <a:ext cx="1607926" cy="953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266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>
            <a:extLst>
              <a:ext uri="{FF2B5EF4-FFF2-40B4-BE49-F238E27FC236}">
                <a16:creationId xmlns:a16="http://schemas.microsoft.com/office/drawing/2014/main" id="{87B9D459-7C1F-5640-A72F-364D95A79048}"/>
              </a:ext>
            </a:extLst>
          </p:cNvPr>
          <p:cNvGrpSpPr/>
          <p:nvPr userDrawn="1"/>
        </p:nvGrpSpPr>
        <p:grpSpPr>
          <a:xfrm>
            <a:off x="-1" y="2787"/>
            <a:ext cx="12192001" cy="1003655"/>
            <a:chOff x="-2" y="9908"/>
            <a:chExt cx="9144001" cy="1003655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F33998C-AB1F-7F45-9371-072E206283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-2" y="9908"/>
              <a:ext cx="9144001" cy="1003655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B31341BB-2F9F-C742-987A-D88EFF27E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5917" y="255630"/>
              <a:ext cx="1826098" cy="547631"/>
            </a:xfrm>
            <a:prstGeom prst="rect">
              <a:avLst/>
            </a:prstGeom>
          </p:spPr>
        </p:pic>
      </p:grpSp>
      <p:pic>
        <p:nvPicPr>
          <p:cNvPr id="18" name="14 Imagen" descr="quadrats_logo_50transp.png">
            <a:extLst>
              <a:ext uri="{FF2B5EF4-FFF2-40B4-BE49-F238E27FC236}">
                <a16:creationId xmlns:a16="http://schemas.microsoft.com/office/drawing/2014/main" id="{0031ACDE-98DE-D442-AFCD-0C654A3BA1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lum contrast="25000"/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68178" y="4546600"/>
            <a:ext cx="2923823" cy="23114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FD6AC408-F456-3849-ABBC-B5C038E273B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826404" y="248509"/>
            <a:ext cx="2598460" cy="547631"/>
          </a:xfrm>
          <a:prstGeom prst="rect">
            <a:avLst/>
          </a:prstGeom>
        </p:spPr>
      </p:pic>
      <p:sp>
        <p:nvSpPr>
          <p:cNvPr id="8" name="Títol 1">
            <a:extLst>
              <a:ext uri="{FF2B5EF4-FFF2-40B4-BE49-F238E27FC236}">
                <a16:creationId xmlns:a16="http://schemas.microsoft.com/office/drawing/2014/main" id="{C4AA9466-031B-CD4D-9E57-3F8E93455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223" y="1050987"/>
            <a:ext cx="10828655" cy="803922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noProof="0" dirty="0"/>
          </a:p>
        </p:txBody>
      </p:sp>
      <p:sp>
        <p:nvSpPr>
          <p:cNvPr id="2" name="1 CuadroTexto"/>
          <p:cNvSpPr txBox="1"/>
          <p:nvPr userDrawn="1"/>
        </p:nvSpPr>
        <p:spPr>
          <a:xfrm>
            <a:off x="11043139" y="6462291"/>
            <a:ext cx="1148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89357BD-885A-4B25-B8AB-B236EBC62421}" type="slidenum">
              <a:rPr lang="es-ES" sz="1800" smtClean="0"/>
              <a:t>‹#›</a:t>
            </a:fld>
            <a:endParaRPr lang="es-ES" sz="1800" dirty="0"/>
          </a:p>
        </p:txBody>
      </p:sp>
      <p:pic>
        <p:nvPicPr>
          <p:cNvPr id="3" name="Imagen 8">
            <a:extLst>
              <a:ext uri="{FF2B5EF4-FFF2-40B4-BE49-F238E27FC236}">
                <a16:creationId xmlns:a16="http://schemas.microsoft.com/office/drawing/2014/main" id="{4FEBDE0E-2589-205A-37DF-DCDCD2183EE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483518" y="27753"/>
            <a:ext cx="1607926" cy="953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163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gut amb llegenda">
    <p:bg>
      <p:bgPr>
        <a:solidFill>
          <a:srgbClr val="0049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>
            <a:extLst>
              <a:ext uri="{FF2B5EF4-FFF2-40B4-BE49-F238E27FC236}">
                <a16:creationId xmlns:a16="http://schemas.microsoft.com/office/drawing/2014/main" id="{860E934D-6004-064D-BFB4-44E0B6203AB9}"/>
              </a:ext>
            </a:extLst>
          </p:cNvPr>
          <p:cNvGrpSpPr/>
          <p:nvPr userDrawn="1"/>
        </p:nvGrpSpPr>
        <p:grpSpPr>
          <a:xfrm>
            <a:off x="-1" y="5506"/>
            <a:ext cx="11527437" cy="1003655"/>
            <a:chOff x="-2" y="9908"/>
            <a:chExt cx="9144001" cy="1003655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E4BEF3E5-34E4-894A-895C-ED30ED1B87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-2" y="9908"/>
              <a:ext cx="9144001" cy="1003655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8C8EB798-08D2-644A-93C3-7D306D75E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5917" y="255630"/>
              <a:ext cx="1960873" cy="547631"/>
            </a:xfrm>
            <a:prstGeom prst="rect">
              <a:avLst/>
            </a:prstGeom>
          </p:spPr>
        </p:pic>
      </p:grpSp>
      <p:pic>
        <p:nvPicPr>
          <p:cNvPr id="13" name="14 Imagen" descr="quadrats_logo_50transp.png">
            <a:extLst>
              <a:ext uri="{FF2B5EF4-FFF2-40B4-BE49-F238E27FC236}">
                <a16:creationId xmlns:a16="http://schemas.microsoft.com/office/drawing/2014/main" id="{333AB995-90CF-CB43-92E6-CF4FDCD22A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lum contrast="25000"/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0178" y="2137034"/>
            <a:ext cx="5971823" cy="4720967"/>
          </a:xfrm>
          <a:prstGeom prst="rect">
            <a:avLst/>
          </a:prstGeom>
        </p:spPr>
      </p:pic>
      <p:sp>
        <p:nvSpPr>
          <p:cNvPr id="15" name="Marcador de texto 14">
            <a:extLst>
              <a:ext uri="{FF2B5EF4-FFF2-40B4-BE49-F238E27FC236}">
                <a16:creationId xmlns:a16="http://schemas.microsoft.com/office/drawing/2014/main" id="{BBB7A4A6-4DAC-B842-BCFB-4D8A319918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50442" y="3192396"/>
            <a:ext cx="7444317" cy="1538630"/>
          </a:xfrm>
        </p:spPr>
        <p:txBody>
          <a:bodyPr>
            <a:noAutofit/>
          </a:bodyPr>
          <a:lstStyle>
            <a:lvl1pPr marL="0" indent="0">
              <a:buNone/>
              <a:defRPr sz="4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D6AC408-F456-3849-ABBC-B5C038E273B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441848" y="277603"/>
            <a:ext cx="2471986" cy="547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271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tge amb llegenda">
    <p:bg>
      <p:bgPr>
        <a:solidFill>
          <a:srgbClr val="0049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CuadroTexto">
            <a:extLst>
              <a:ext uri="{FF2B5EF4-FFF2-40B4-BE49-F238E27FC236}">
                <a16:creationId xmlns:a16="http://schemas.microsoft.com/office/drawing/2014/main" id="{30929763-3A3C-7045-9E0B-4C50AA9F0773}"/>
              </a:ext>
            </a:extLst>
          </p:cNvPr>
          <p:cNvSpPr txBox="1"/>
          <p:nvPr userDrawn="1"/>
        </p:nvSpPr>
        <p:spPr>
          <a:xfrm>
            <a:off x="684595" y="1784973"/>
            <a:ext cx="3262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lang="en-US" sz="3600" b="1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you for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attention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F9660B6-B3B3-284F-8CAA-51DDC11D13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0694" y="773520"/>
            <a:ext cx="2495212" cy="522645"/>
          </a:xfrm>
          <a:prstGeom prst="rect">
            <a:avLst/>
          </a:prstGeom>
        </p:spPr>
      </p:pic>
      <p:pic>
        <p:nvPicPr>
          <p:cNvPr id="11" name="14 Imagen" descr="quadrats_logo_50transp.png">
            <a:extLst>
              <a:ext uri="{FF2B5EF4-FFF2-40B4-BE49-F238E27FC236}">
                <a16:creationId xmlns:a16="http://schemas.microsoft.com/office/drawing/2014/main" id="{A73598F1-85CB-5F45-92F7-B6B2A2D938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lum contrast="25000"/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21387" y="3165399"/>
            <a:ext cx="4670612" cy="3692308"/>
          </a:xfrm>
          <a:prstGeom prst="rect">
            <a:avLst/>
          </a:prstGeom>
        </p:spPr>
      </p:pic>
      <p:sp>
        <p:nvSpPr>
          <p:cNvPr id="12" name="1 CuadroTexto">
            <a:extLst>
              <a:ext uri="{FF2B5EF4-FFF2-40B4-BE49-F238E27FC236}">
                <a16:creationId xmlns:a16="http://schemas.microsoft.com/office/drawing/2014/main" id="{E1D0A8F6-B0B3-3440-96FC-DB55F253D14E}"/>
              </a:ext>
            </a:extLst>
          </p:cNvPr>
          <p:cNvSpPr txBox="1"/>
          <p:nvPr userDrawn="1"/>
        </p:nvSpPr>
        <p:spPr>
          <a:xfrm>
            <a:off x="684596" y="3275354"/>
            <a:ext cx="308449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Campus Univ. Autónoma de Barcelona (UAB) </a:t>
            </a:r>
            <a:br>
              <a:rPr lang="es-ES" sz="2000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08193 </a:t>
            </a:r>
            <a:r>
              <a:rPr lang="es-ES" sz="1100" noProof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Cerdanyola</a:t>
            </a:r>
            <a:r>
              <a:rPr lang="es-ES" sz="1100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del </a:t>
            </a:r>
            <a:r>
              <a:rPr lang="es-ES" sz="1100" noProof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Vallès</a:t>
            </a:r>
            <a:r>
              <a:rPr lang="es-ES" sz="1100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1100" noProof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Bellaterra</a:t>
            </a:r>
            <a:r>
              <a:rPr lang="es-ES" sz="1100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 </a:t>
            </a:r>
            <a:br>
              <a:rPr lang="es-ES" sz="2000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Barcelona · </a:t>
            </a:r>
            <a:r>
              <a:rPr lang="es-ES" sz="1100" noProof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Spain</a:t>
            </a:r>
            <a:endParaRPr lang="es-ES" sz="2000" b="1" noProof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E8CCCE2B-7BD3-A247-B0E0-1128DB0516B7}"/>
              </a:ext>
            </a:extLst>
          </p:cNvPr>
          <p:cNvSpPr/>
          <p:nvPr userDrawn="1"/>
        </p:nvSpPr>
        <p:spPr>
          <a:xfrm>
            <a:off x="579492" y="4528063"/>
            <a:ext cx="3853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chemeClr val="bg1"/>
                </a:solidFill>
              </a:rPr>
              <a:t>https://rdg.imb-cnm.csic.es/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F5F323A4-FE8F-6C48-954C-00CB3E80B909}"/>
              </a:ext>
            </a:extLst>
          </p:cNvPr>
          <p:cNvGrpSpPr/>
          <p:nvPr userDrawn="1"/>
        </p:nvGrpSpPr>
        <p:grpSpPr>
          <a:xfrm>
            <a:off x="684595" y="6005788"/>
            <a:ext cx="4344603" cy="372851"/>
            <a:chOff x="567235" y="4600188"/>
            <a:chExt cx="3258452" cy="372851"/>
          </a:xfrm>
        </p:grpSpPr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666E7189-2ED7-2941-9860-2450019E5255}"/>
                </a:ext>
              </a:extLst>
            </p:cNvPr>
            <p:cNvSpPr/>
            <p:nvPr/>
          </p:nvSpPr>
          <p:spPr>
            <a:xfrm>
              <a:off x="1077930" y="4635303"/>
              <a:ext cx="274775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400" dirty="0">
                  <a:solidFill>
                    <a:schemeClr val="bg1"/>
                  </a:solidFill>
                  <a:latin typeface="Arial"/>
                  <a:cs typeface="Arial"/>
                </a:rPr>
                <a:t>@</a:t>
              </a:r>
              <a:r>
                <a:rPr lang="es-ES" sz="1400" dirty="0" err="1">
                  <a:solidFill>
                    <a:schemeClr val="bg1"/>
                  </a:solidFill>
                  <a:latin typeface="Arial"/>
                  <a:cs typeface="Arial"/>
                </a:rPr>
                <a:t>imb_cnm</a:t>
              </a:r>
              <a:endParaRPr lang="es-ES" sz="14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6A077DFF-2855-8E4F-8122-68EEC28BBC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7235" y="4600188"/>
              <a:ext cx="458893" cy="372851"/>
            </a:xfrm>
            <a:prstGeom prst="rect">
              <a:avLst/>
            </a:prstGeom>
          </p:spPr>
        </p:pic>
      </p:grpSp>
      <p:pic>
        <p:nvPicPr>
          <p:cNvPr id="17" name="Imagen 16">
            <a:extLst>
              <a:ext uri="{FF2B5EF4-FFF2-40B4-BE49-F238E27FC236}">
                <a16:creationId xmlns:a16="http://schemas.microsoft.com/office/drawing/2014/main" id="{FD6AC408-F456-3849-ABBC-B5C038E273B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826403" y="773520"/>
            <a:ext cx="3001831" cy="547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191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 n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>
            <a:extLst>
              <a:ext uri="{FF2B5EF4-FFF2-40B4-BE49-F238E27FC236}">
                <a16:creationId xmlns:a16="http://schemas.microsoft.com/office/drawing/2014/main" id="{87B9D459-7C1F-5640-A72F-364D95A79048}"/>
              </a:ext>
            </a:extLst>
          </p:cNvPr>
          <p:cNvGrpSpPr/>
          <p:nvPr userDrawn="1"/>
        </p:nvGrpSpPr>
        <p:grpSpPr>
          <a:xfrm>
            <a:off x="-1" y="2787"/>
            <a:ext cx="12192001" cy="1003655"/>
            <a:chOff x="-2" y="9908"/>
            <a:chExt cx="9144001" cy="1003655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F33998C-AB1F-7F45-9371-072E206283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-2" y="9908"/>
              <a:ext cx="9144001" cy="1003655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B31341BB-2F9F-C742-987A-D88EFF27E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5917" y="255630"/>
              <a:ext cx="1960873" cy="547631"/>
            </a:xfrm>
            <a:prstGeom prst="rect">
              <a:avLst/>
            </a:prstGeom>
          </p:spPr>
        </p:pic>
      </p:grpSp>
      <p:pic>
        <p:nvPicPr>
          <p:cNvPr id="18" name="14 Imagen" descr="quadrats_logo_50transp.png">
            <a:extLst>
              <a:ext uri="{FF2B5EF4-FFF2-40B4-BE49-F238E27FC236}">
                <a16:creationId xmlns:a16="http://schemas.microsoft.com/office/drawing/2014/main" id="{0031ACDE-98DE-D442-AFCD-0C654A3BA1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lum contrast="25000"/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68178" y="4546600"/>
            <a:ext cx="2923823" cy="23114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FD6AC408-F456-3849-ABBC-B5C038E273B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826403" y="248509"/>
            <a:ext cx="3001831" cy="547631"/>
          </a:xfrm>
          <a:prstGeom prst="rect">
            <a:avLst/>
          </a:prstGeom>
        </p:spPr>
      </p:pic>
      <p:sp>
        <p:nvSpPr>
          <p:cNvPr id="7" name="6 CuadroTexto"/>
          <p:cNvSpPr txBox="1"/>
          <p:nvPr userDrawn="1"/>
        </p:nvSpPr>
        <p:spPr>
          <a:xfrm>
            <a:off x="11043139" y="6462291"/>
            <a:ext cx="1148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89357BD-885A-4B25-B8AB-B236EBC62421}" type="slidenum">
              <a:rPr lang="es-ES" sz="1800" smtClean="0"/>
              <a:t>‹#›</a:t>
            </a:fld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4000985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2">
            <a:extLst>
              <a:ext uri="{FF2B5EF4-FFF2-40B4-BE49-F238E27FC236}">
                <a16:creationId xmlns:a16="http://schemas.microsoft.com/office/drawing/2014/main" id="{87B9D459-7C1F-5640-A72F-364D95A79048}"/>
              </a:ext>
            </a:extLst>
          </p:cNvPr>
          <p:cNvGrpSpPr/>
          <p:nvPr userDrawn="1"/>
        </p:nvGrpSpPr>
        <p:grpSpPr>
          <a:xfrm>
            <a:off x="-1" y="2787"/>
            <a:ext cx="12192001" cy="1003655"/>
            <a:chOff x="-2" y="9908"/>
            <a:chExt cx="9144001" cy="1003655"/>
          </a:xfrm>
        </p:grpSpPr>
        <p:pic>
          <p:nvPicPr>
            <p:cNvPr id="3" name="Imagen 13">
              <a:extLst>
                <a:ext uri="{FF2B5EF4-FFF2-40B4-BE49-F238E27FC236}">
                  <a16:creationId xmlns:a16="http://schemas.microsoft.com/office/drawing/2014/main" id="{7F33998C-AB1F-7F45-9371-072E206283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-2" y="9908"/>
              <a:ext cx="9144001" cy="1003655"/>
            </a:xfrm>
            <a:prstGeom prst="rect">
              <a:avLst/>
            </a:prstGeom>
          </p:spPr>
        </p:pic>
        <p:pic>
          <p:nvPicPr>
            <p:cNvPr id="4" name="Imagen 14">
              <a:extLst>
                <a:ext uri="{FF2B5EF4-FFF2-40B4-BE49-F238E27FC236}">
                  <a16:creationId xmlns:a16="http://schemas.microsoft.com/office/drawing/2014/main" id="{B31341BB-2F9F-C742-987A-D88EFF27E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5917" y="255630"/>
              <a:ext cx="1960873" cy="547631"/>
            </a:xfrm>
            <a:prstGeom prst="rect">
              <a:avLst/>
            </a:prstGeom>
          </p:spPr>
        </p:pic>
      </p:grpSp>
      <p:pic>
        <p:nvPicPr>
          <p:cNvPr id="5" name="14 Imagen" descr="quadrats_logo_50transp.png">
            <a:extLst>
              <a:ext uri="{FF2B5EF4-FFF2-40B4-BE49-F238E27FC236}">
                <a16:creationId xmlns:a16="http://schemas.microsoft.com/office/drawing/2014/main" id="{0031ACDE-98DE-D442-AFCD-0C654A3BA1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lum contrast="25000"/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68178" y="4546600"/>
            <a:ext cx="2923823" cy="2311400"/>
          </a:xfrm>
          <a:prstGeom prst="rect">
            <a:avLst/>
          </a:prstGeom>
        </p:spPr>
      </p:pic>
      <p:pic>
        <p:nvPicPr>
          <p:cNvPr id="6" name="Imagen 8">
            <a:extLst>
              <a:ext uri="{FF2B5EF4-FFF2-40B4-BE49-F238E27FC236}">
                <a16:creationId xmlns:a16="http://schemas.microsoft.com/office/drawing/2014/main" id="{FD6AC408-F456-3849-ABBC-B5C038E273B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826403" y="248509"/>
            <a:ext cx="3001831" cy="547631"/>
          </a:xfrm>
          <a:prstGeom prst="rect">
            <a:avLst/>
          </a:prstGeom>
        </p:spPr>
      </p:pic>
      <p:sp>
        <p:nvSpPr>
          <p:cNvPr id="7" name="6 CuadroTexto"/>
          <p:cNvSpPr txBox="1"/>
          <p:nvPr userDrawn="1"/>
        </p:nvSpPr>
        <p:spPr>
          <a:xfrm>
            <a:off x="11043139" y="6462291"/>
            <a:ext cx="1148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89357BD-885A-4B25-B8AB-B236EBC62421}" type="slidenum">
              <a:rPr lang="es-ES" sz="1800" smtClean="0"/>
              <a:t>‹#›</a:t>
            </a:fld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49968712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6691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br>
              <a:rPr lang="en-GB" noProof="0" dirty="0"/>
            </a:br>
            <a:endParaRPr lang="en-GB" noProof="0" dirty="0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GB" noProof="0" dirty="0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F0F53-0D9A-4EB1-A873-0235A2BFD9D4}" type="datetime1">
              <a:rPr lang="en-US" smtClean="0"/>
              <a:t>11/28/2023</a:t>
            </a:fld>
            <a:endParaRPr lang="en-U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50B40-1B8B-4B93-B746-2C2B254F67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309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7EB456-D999-29A8-B822-192BA8F39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04A8D6-70E8-7ECA-41D8-501AF0C417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B7923-C13F-1F17-24CC-0A7E4382B4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019E8-250A-4C95-9374-049E0CB9A586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FD07D1-8A6B-8292-360E-BFFDF841D7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87FF51-04EE-5633-3927-B3D9BBE5C4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DCBA8-E92C-4057-8C04-540BAC6A5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18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jp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indico.cern.ch/event/999816/contributions/4211591/attachments/2231906/3782299/4DGain_NC2.pdf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3390/s23073450" TargetMode="External"/><Relationship Id="rId3" Type="http://schemas.openxmlformats.org/officeDocument/2006/relationships/image" Target="../media/image68.png"/><Relationship Id="rId7" Type="http://schemas.openxmlformats.org/officeDocument/2006/relationships/hyperlink" Target="https://doi.org/10.1016/j.nima.2022.16722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dx.doi.org/10.1109/LED.2020.2991351" TargetMode="External"/><Relationship Id="rId5" Type="http://schemas.openxmlformats.org/officeDocument/2006/relationships/image" Target="../media/image70.png"/><Relationship Id="rId4" Type="http://schemas.openxmlformats.org/officeDocument/2006/relationships/image" Target="../media/image69.png"/><Relationship Id="rId9" Type="http://schemas.openxmlformats.org/officeDocument/2006/relationships/hyperlink" Target="https://doi.org/10.48550/arXiv.1906.11542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jpeg"/><Relationship Id="rId13" Type="http://schemas.openxmlformats.org/officeDocument/2006/relationships/image" Target="../media/image85.png"/><Relationship Id="rId3" Type="http://schemas.openxmlformats.org/officeDocument/2006/relationships/image" Target="../media/image75.png"/><Relationship Id="rId7" Type="http://schemas.openxmlformats.org/officeDocument/2006/relationships/image" Target="../media/image79.jpeg"/><Relationship Id="rId12" Type="http://schemas.openxmlformats.org/officeDocument/2006/relationships/image" Target="../media/image8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8.png"/><Relationship Id="rId11" Type="http://schemas.openxmlformats.org/officeDocument/2006/relationships/image" Target="../media/image83.jpeg"/><Relationship Id="rId5" Type="http://schemas.openxmlformats.org/officeDocument/2006/relationships/image" Target="../media/image77.jpeg"/><Relationship Id="rId10" Type="http://schemas.openxmlformats.org/officeDocument/2006/relationships/image" Target="../media/image82.tiff"/><Relationship Id="rId4" Type="http://schemas.openxmlformats.org/officeDocument/2006/relationships/image" Target="../media/image76.png"/><Relationship Id="rId9" Type="http://schemas.openxmlformats.org/officeDocument/2006/relationships/image" Target="../media/image81.jpeg"/><Relationship Id="rId14" Type="http://schemas.openxmlformats.org/officeDocument/2006/relationships/image" Target="../media/image8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emf"/><Relationship Id="rId3" Type="http://schemas.openxmlformats.org/officeDocument/2006/relationships/image" Target="../media/image88.png"/><Relationship Id="rId7" Type="http://schemas.openxmlformats.org/officeDocument/2006/relationships/image" Target="../media/image92.emf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G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jpeg"/><Relationship Id="rId9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C3E7501-782C-DB93-DD4A-81503F92CC2E}"/>
              </a:ext>
            </a:extLst>
          </p:cNvPr>
          <p:cNvSpPr txBox="1"/>
          <p:nvPr/>
        </p:nvSpPr>
        <p:spPr>
          <a:xfrm>
            <a:off x="597784" y="1604555"/>
            <a:ext cx="114721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>
                <a:solidFill>
                  <a:schemeClr val="bg1"/>
                </a:solidFill>
              </a:rPr>
              <a:t>LGAD: a Little bit of the early history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15259C-096B-F5D9-5FC4-2D1D368E3D70}"/>
              </a:ext>
            </a:extLst>
          </p:cNvPr>
          <p:cNvSpPr txBox="1"/>
          <p:nvPr/>
        </p:nvSpPr>
        <p:spPr>
          <a:xfrm>
            <a:off x="683231" y="2782669"/>
            <a:ext cx="1753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Giulio Pellegrini</a:t>
            </a:r>
          </a:p>
          <a:p>
            <a:r>
              <a:rPr lang="es-ES" dirty="0">
                <a:solidFill>
                  <a:schemeClr val="bg1"/>
                </a:solidFill>
              </a:rPr>
              <a:t>Salvador Hidalgo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353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CCB99-1291-3479-36DD-B85DA9543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2016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D2C894-EAFE-BDDA-42F6-7D8338DA0E59}"/>
              </a:ext>
            </a:extLst>
          </p:cNvPr>
          <p:cNvSpPr txBox="1"/>
          <p:nvPr/>
        </p:nvSpPr>
        <p:spPr>
          <a:xfrm>
            <a:off x="145354" y="1760249"/>
            <a:ext cx="60980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sz="1800" b="1" dirty="0">
                <a:latin typeface="Georgia" panose="02040502050405020303" pitchFamily="18" charset="0"/>
              </a:rPr>
              <a:t>Time resolution before and after irradiation on 50um thick detectors.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7F1FED-A816-06F6-58BB-0CB06C0CD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1847" y="4242640"/>
            <a:ext cx="3190179" cy="24106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0E07211-7B16-2380-135B-EFECAFAAA4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1497" y="4221840"/>
            <a:ext cx="3190179" cy="24314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66F5F3E-6AFC-5FB2-0DEB-3345F9E937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396" y="2615505"/>
            <a:ext cx="1905000" cy="1905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184B52-698B-A2EF-DFD1-B4D7F7F4423F}"/>
              </a:ext>
            </a:extLst>
          </p:cNvPr>
          <p:cNvSpPr txBox="1"/>
          <p:nvPr/>
        </p:nvSpPr>
        <p:spPr>
          <a:xfrm>
            <a:off x="2359" y="4729430"/>
            <a:ext cx="342334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Head of Production and Development at X-Spectrum GmbH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2901598-5688-0DD1-4D68-99175803B5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1497" y="1148490"/>
            <a:ext cx="3798261" cy="2934029"/>
          </a:xfrm>
          <a:prstGeom prst="rect">
            <a:avLst/>
          </a:prstGeom>
        </p:spPr>
      </p:pic>
      <p:pic>
        <p:nvPicPr>
          <p:cNvPr id="9" name="Picture 8" descr="A group of people sitting at tables&#10;&#10;Description automatically generated">
            <a:extLst>
              <a:ext uri="{FF2B5EF4-FFF2-40B4-BE49-F238E27FC236}">
                <a16:creationId xmlns:a16="http://schemas.microsoft.com/office/drawing/2014/main" id="{BD6425D3-1A98-FB63-90FC-27F3B40300D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90" t="20580" r="1416" b="4315"/>
          <a:stretch/>
        </p:blipFill>
        <p:spPr>
          <a:xfrm>
            <a:off x="3723883" y="2182037"/>
            <a:ext cx="2928630" cy="2026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366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CBFB9-93E8-EDE2-3E0B-0D18ADB0C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2017  </a:t>
            </a:r>
            <a:endParaRPr lang="en-GB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6865C1B-DD6D-4CC4-ABF6-B30623CCB4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129" y="4090246"/>
            <a:ext cx="3286829" cy="246512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EB1B7377-17B7-4EE4-A9F3-AEA5CB97CA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8869" y="4090246"/>
            <a:ext cx="3286830" cy="2465122"/>
          </a:xfrm>
          <a:prstGeom prst="rect">
            <a:avLst/>
          </a:prstGeom>
        </p:spPr>
      </p:pic>
      <p:pic>
        <p:nvPicPr>
          <p:cNvPr id="11" name="2 Imagen">
            <a:extLst>
              <a:ext uri="{FF2B5EF4-FFF2-40B4-BE49-F238E27FC236}">
                <a16:creationId xmlns:a16="http://schemas.microsoft.com/office/drawing/2014/main" id="{C3F94CD0-A50B-4999-804D-9F131B176C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84"/>
          <a:stretch/>
        </p:blipFill>
        <p:spPr>
          <a:xfrm rot="5400000">
            <a:off x="8811487" y="3345427"/>
            <a:ext cx="2179180" cy="392558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2B82C6C-1F01-AF7C-CCC6-1E04597971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8869" y="1387957"/>
            <a:ext cx="2316681" cy="25483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4CD0B69-2C09-BF7E-07C2-E05026E08A1B}"/>
              </a:ext>
            </a:extLst>
          </p:cNvPr>
          <p:cNvSpPr txBox="1"/>
          <p:nvPr/>
        </p:nvSpPr>
        <p:spPr>
          <a:xfrm>
            <a:off x="3718869" y="1009720"/>
            <a:ext cx="2093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TOTEM CT-PPS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98C0FA-5731-1674-09BB-A50D74822B78}"/>
              </a:ext>
            </a:extLst>
          </p:cNvPr>
          <p:cNvSpPr txBox="1"/>
          <p:nvPr/>
        </p:nvSpPr>
        <p:spPr>
          <a:xfrm>
            <a:off x="117975" y="2072491"/>
            <a:ext cx="32868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latin typeface="Georgia" panose="02040502050405020303" pitchFamily="18" charset="0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First CERN experiment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First measurements of AC-LGAD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279BE1-8ED5-1132-F485-54248CBCDF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7657" y="4786743"/>
            <a:ext cx="1020270" cy="10202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65C17A-8423-2A67-1125-D6CF837FB9A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2434" r="44307"/>
          <a:stretch/>
        </p:blipFill>
        <p:spPr>
          <a:xfrm>
            <a:off x="8066725" y="1134572"/>
            <a:ext cx="2373745" cy="279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143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A2CF4-3E9A-4452-50AC-4E677AC0A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2018</a:t>
            </a:r>
          </a:p>
        </p:txBody>
      </p:sp>
      <p:pic>
        <p:nvPicPr>
          <p:cNvPr id="3" name="Imagen 4">
            <a:extLst>
              <a:ext uri="{FF2B5EF4-FFF2-40B4-BE49-F238E27FC236}">
                <a16:creationId xmlns:a16="http://schemas.microsoft.com/office/drawing/2014/main" id="{D56B6FEB-BA98-676D-C326-CA351B3B98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7172" y="1102682"/>
            <a:ext cx="6440499" cy="2785081"/>
          </a:xfrm>
          <a:prstGeom prst="rect">
            <a:avLst/>
          </a:prstGeom>
        </p:spPr>
      </p:pic>
      <p:pic>
        <p:nvPicPr>
          <p:cNvPr id="4" name="Picture 3" descr="A yellow smiley with tears on its face&#10;&#10;Description automatically generated">
            <a:extLst>
              <a:ext uri="{FF2B5EF4-FFF2-40B4-BE49-F238E27FC236}">
                <a16:creationId xmlns:a16="http://schemas.microsoft.com/office/drawing/2014/main" id="{00137EE6-16D1-B78B-F09F-697D0619C9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330" y="2225217"/>
            <a:ext cx="1059545" cy="10595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8631E49-BD46-63D1-766A-952177CFA6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4616" y="1332650"/>
            <a:ext cx="1785134" cy="17851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1CB7DD7-58B0-C160-274D-2A23617F73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0426" y="3655070"/>
            <a:ext cx="3905189" cy="28745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8B05E99-7C43-C6CF-F666-E72E471F43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0581" y="3655070"/>
            <a:ext cx="4952825" cy="27479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62E2B5B-A6EF-D18E-0337-78335034D3E1}"/>
              </a:ext>
            </a:extLst>
          </p:cNvPr>
          <p:cNvSpPr txBox="1"/>
          <p:nvPr/>
        </p:nvSpPr>
        <p:spPr>
          <a:xfrm>
            <a:off x="1667718" y="3193115"/>
            <a:ext cx="32407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rgbClr val="FF0000"/>
                </a:solidFill>
              </a:rPr>
              <a:t> Single Event Burnout </a:t>
            </a:r>
          </a:p>
        </p:txBody>
      </p:sp>
    </p:spTree>
    <p:extLst>
      <p:ext uri="{BB962C8B-B14F-4D97-AF65-F5344CB8AC3E}">
        <p14:creationId xmlns:p14="http://schemas.microsoft.com/office/powerpoint/2010/main" val="39025629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8C602-4B19-26B3-E345-884604F6B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2020</a:t>
            </a:r>
            <a:endParaRPr lang="it-I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9D1257-1A55-636F-DBAE-2CB39A9558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8006" y="1303378"/>
            <a:ext cx="4502154" cy="24923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490B299-65F5-2339-9B22-A457C04CE3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2703" y="2081776"/>
            <a:ext cx="3476625" cy="13144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591EE2-5909-8A4E-BDCA-95CE32BC50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025" y="2081776"/>
            <a:ext cx="2143125" cy="21431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BF21A9-9B91-88C2-94FD-EDB0BA81C1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364" y="4371872"/>
            <a:ext cx="4173021" cy="234732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08E589C-A575-B96B-ED67-C51202BBA7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9512" y="4336615"/>
            <a:ext cx="5113824" cy="22710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5A27C51-DD79-4D12-7B5A-98F5B9C7BF5A}"/>
              </a:ext>
            </a:extLst>
          </p:cNvPr>
          <p:cNvSpPr txBox="1"/>
          <p:nvPr/>
        </p:nvSpPr>
        <p:spPr>
          <a:xfrm>
            <a:off x="3148681" y="3623093"/>
            <a:ext cx="1583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Mattero</a:t>
            </a:r>
            <a:r>
              <a:rPr lang="es-ES" dirty="0"/>
              <a:t> </a:t>
            </a:r>
            <a:r>
              <a:rPr lang="es-ES" dirty="0" err="1"/>
              <a:t>Centis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94350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20">
            <a:extLst>
              <a:ext uri="{FF2B5EF4-FFF2-40B4-BE49-F238E27FC236}">
                <a16:creationId xmlns:a16="http://schemas.microsoft.com/office/drawing/2014/main" id="{2F7B3746-37A2-4348-B9DE-37B9DC1766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16" y="965200"/>
            <a:ext cx="11990567" cy="577511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2BBBE8-7F2F-DB44-A247-ABC03EB59F3D}"/>
              </a:ext>
            </a:extLst>
          </p:cNvPr>
          <p:cNvSpPr txBox="1"/>
          <p:nvPr/>
        </p:nvSpPr>
        <p:spPr>
          <a:xfrm>
            <a:off x="530300" y="6542459"/>
            <a:ext cx="120747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N. Cartiglia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0450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8">
            <a:extLst>
              <a:ext uri="{FF2B5EF4-FFF2-40B4-BE49-F238E27FC236}">
                <a16:creationId xmlns:a16="http://schemas.microsoft.com/office/drawing/2014/main" id="{9D17924D-8FAE-927E-BF19-0DE9275D98A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524"/>
          <a:stretch/>
        </p:blipFill>
        <p:spPr>
          <a:xfrm>
            <a:off x="384464" y="3485515"/>
            <a:ext cx="4252586" cy="157058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F9D4D41-AF5E-481F-84EB-5633F1053F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8814" y="3128521"/>
            <a:ext cx="2935670" cy="228456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3A7D36E-34DC-8FD0-27BF-63E19B49A797}"/>
              </a:ext>
            </a:extLst>
          </p:cNvPr>
          <p:cNvSpPr txBox="1">
            <a:spLocks/>
          </p:cNvSpPr>
          <p:nvPr/>
        </p:nvSpPr>
        <p:spPr>
          <a:xfrm>
            <a:off x="45051" y="651066"/>
            <a:ext cx="10828655" cy="8039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499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dirty="0"/>
              <a:t>Example 2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B05A508-0D82-FB47-A21C-0C33208FEA00}"/>
              </a:ext>
            </a:extLst>
          </p:cNvPr>
          <p:cNvSpPr/>
          <p:nvPr/>
        </p:nvSpPr>
        <p:spPr>
          <a:xfrm>
            <a:off x="1209914" y="2466241"/>
            <a:ext cx="2601686" cy="446314"/>
          </a:xfrm>
          <a:prstGeom prst="roundRect">
            <a:avLst/>
          </a:prstGeom>
          <a:solidFill>
            <a:schemeClr val="bg1">
              <a:lumMod val="75000"/>
              <a:alpha val="28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>
                <a:solidFill>
                  <a:schemeClr val="tx1"/>
                </a:solidFill>
              </a:rPr>
              <a:t>Trenches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iLGAD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8DECD4C-8FBE-D71F-EFF7-AEC4BFD3713B}"/>
              </a:ext>
            </a:extLst>
          </p:cNvPr>
          <p:cNvSpPr/>
          <p:nvPr/>
        </p:nvSpPr>
        <p:spPr>
          <a:xfrm>
            <a:off x="5547312" y="2466241"/>
            <a:ext cx="2601686" cy="446314"/>
          </a:xfrm>
          <a:prstGeom prst="roundRect">
            <a:avLst/>
          </a:prstGeom>
          <a:solidFill>
            <a:schemeClr val="bg1">
              <a:lumMod val="75000"/>
              <a:alpha val="28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>
                <a:solidFill>
                  <a:schemeClr val="tx1"/>
                </a:solidFill>
              </a:rPr>
              <a:t>pLGAD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6A2D44F-B649-7D34-0878-95D85D1EFD24}"/>
              </a:ext>
            </a:extLst>
          </p:cNvPr>
          <p:cNvSpPr/>
          <p:nvPr/>
        </p:nvSpPr>
        <p:spPr>
          <a:xfrm>
            <a:off x="9124735" y="2466241"/>
            <a:ext cx="2601686" cy="446314"/>
          </a:xfrm>
          <a:prstGeom prst="roundRect">
            <a:avLst/>
          </a:prstGeom>
          <a:solidFill>
            <a:schemeClr val="bg1">
              <a:lumMod val="75000"/>
              <a:alpha val="28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LGAD-in-CMOS Design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A3001B-7050-5D00-9CFD-E4A4BC72085A}"/>
              </a:ext>
            </a:extLst>
          </p:cNvPr>
          <p:cNvSpPr txBox="1"/>
          <p:nvPr/>
        </p:nvSpPr>
        <p:spPr>
          <a:xfrm>
            <a:off x="9086850" y="5250664"/>
            <a:ext cx="31051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/>
              <a:t>Picosecond</a:t>
            </a:r>
            <a:r>
              <a:rPr lang="it-IT" dirty="0"/>
              <a:t> </a:t>
            </a:r>
            <a:r>
              <a:rPr lang="it-IT" dirty="0" err="1"/>
              <a:t>Avalanche</a:t>
            </a:r>
            <a:r>
              <a:rPr lang="it-IT" dirty="0"/>
              <a:t> Detector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654FD03-440C-322C-CA7A-0DB577F370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6728" y="3035031"/>
            <a:ext cx="2117701" cy="227573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850C169-EE13-E4A6-DE39-61BAD3D1AFA6}"/>
              </a:ext>
            </a:extLst>
          </p:cNvPr>
          <p:cNvSpPr txBox="1"/>
          <p:nvPr/>
        </p:nvSpPr>
        <p:spPr>
          <a:xfrm>
            <a:off x="45051" y="5485024"/>
            <a:ext cx="1049989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/>
              <a:t>Picosecond Avalanche Detector — working principle and gain measurement with a proof-of-concept prototype</a:t>
            </a:r>
            <a:r>
              <a:rPr lang="it-IT" sz="1000" dirty="0"/>
              <a:t>: DOI 10.1088/1748-0221/17/10/P10032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b="1" dirty="0"/>
              <a:t>Effects of Shallow Carbon and Deep N++ Layer on the Radiation Hardness of IHEP-IME LGAD Sensors : DOI: 10.1109/TNS.2022.3161048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GB" sz="1000" dirty="0"/>
              <a:t>Trench-Isolated Low Gain Avalanche Diode</a:t>
            </a:r>
            <a:r>
              <a:rPr lang="en-GB" sz="1000" b="1" dirty="0"/>
              <a:t>, </a:t>
            </a:r>
            <a:r>
              <a:rPr lang="en-GB" sz="1000" dirty="0"/>
              <a:t>DOI:  </a:t>
            </a:r>
            <a:r>
              <a:rPr lang="en-GB" sz="1000" dirty="0">
                <a:hlinkClick r:id="rId6"/>
              </a:rPr>
              <a:t>10.1109/LED.2020.2991351</a:t>
            </a:r>
            <a:endParaRPr lang="en-GB" sz="1000" dirty="0"/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GB" sz="1000" dirty="0"/>
              <a:t>First results for the </a:t>
            </a:r>
            <a:r>
              <a:rPr lang="en-GB" sz="1000" dirty="0" err="1"/>
              <a:t>pLGAD</a:t>
            </a:r>
            <a:r>
              <a:rPr lang="en-GB" sz="1000" dirty="0"/>
              <a:t> sensor for low-penetrating particles, </a:t>
            </a:r>
            <a:r>
              <a:rPr lang="en-GB" sz="1000" dirty="0">
                <a:hlinkClick r:id="rId7"/>
              </a:rPr>
              <a:t>https://doi.org/10.1016/j.nima.2022.167220</a:t>
            </a:r>
            <a:endParaRPr lang="en-GB" sz="1000" dirty="0"/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GB" sz="1000" dirty="0"/>
              <a:t>Inverse LGAD (</a:t>
            </a:r>
            <a:r>
              <a:rPr lang="en-GB" sz="1000" dirty="0" err="1"/>
              <a:t>iLGAD</a:t>
            </a:r>
            <a:r>
              <a:rPr lang="en-GB" sz="1000" dirty="0"/>
              <a:t>) Periphery Optimization for Surface Damage Irradiation, </a:t>
            </a:r>
            <a:r>
              <a:rPr lang="en-GB" sz="1000" dirty="0">
                <a:hlinkClick r:id="rId8"/>
              </a:rPr>
              <a:t>https://doi.org/10.3390/s23073450</a:t>
            </a:r>
            <a:endParaRPr lang="en-GB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b="1" dirty="0"/>
              <a:t>Fabrication and performance of AC-coupled LGADs, </a:t>
            </a:r>
            <a:r>
              <a:rPr lang="en-GB" sz="1000" b="1" dirty="0">
                <a:hlinkClick r:id="rId9"/>
              </a:rPr>
              <a:t>https://doi.org/10.48550/arXiv.1906.11542</a:t>
            </a:r>
            <a:endParaRPr lang="en-GB" sz="1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b="1" dirty="0"/>
              <a:t>A new approach to achieving high granularity for silicon diode detectors with impact ionization gain, https://doi.org/10.48550/arXiv.2101.00511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628E4C-50B3-2038-B80C-122F4C34DBC4}"/>
              </a:ext>
            </a:extLst>
          </p:cNvPr>
          <p:cNvSpPr txBox="1"/>
          <p:nvPr/>
        </p:nvSpPr>
        <p:spPr>
          <a:xfrm>
            <a:off x="146957" y="1498966"/>
            <a:ext cx="100598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Fill factor, low penetrating particles and large area devices</a:t>
            </a:r>
          </a:p>
        </p:txBody>
      </p:sp>
    </p:spTree>
    <p:extLst>
      <p:ext uri="{BB962C8B-B14F-4D97-AF65-F5344CB8AC3E}">
        <p14:creationId xmlns:p14="http://schemas.microsoft.com/office/powerpoint/2010/main" val="33952566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AF1FF-B371-CB45-9421-E4C21CD9C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Atlas and CMS….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A1986D-75F9-DA89-55FB-180DC80EB23A}"/>
              </a:ext>
            </a:extLst>
          </p:cNvPr>
          <p:cNvSpPr txBox="1"/>
          <p:nvPr/>
        </p:nvSpPr>
        <p:spPr>
          <a:xfrm>
            <a:off x="236306" y="1842353"/>
            <a:ext cx="551894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 dirty="0"/>
              <a:t>Radiation hardness  improvement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 dirty="0"/>
              <a:t>Large area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 dirty="0"/>
              <a:t>Fabrication in 200mm wafers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 dirty="0"/>
              <a:t>High yield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 dirty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6A9813-B887-69C1-51DC-C317ED5A3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2311" y="1146060"/>
            <a:ext cx="5156404" cy="28608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9CFD84-5B45-AECD-3EF6-C69B63FE56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0427" y="4006922"/>
            <a:ext cx="4096959" cy="27560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9C11526-DD34-6E82-8899-1CAA603A74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5550" y="4520009"/>
            <a:ext cx="2121766" cy="151505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3AE9957-ED16-AFAF-581E-BD3A0974986E}"/>
              </a:ext>
            </a:extLst>
          </p:cNvPr>
          <p:cNvSpPr/>
          <p:nvPr/>
        </p:nvSpPr>
        <p:spPr>
          <a:xfrm>
            <a:off x="8818996" y="4815870"/>
            <a:ext cx="17972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DRD3</a:t>
            </a:r>
          </a:p>
        </p:txBody>
      </p:sp>
    </p:spTree>
    <p:extLst>
      <p:ext uri="{BB962C8B-B14F-4D97-AF65-F5344CB8AC3E}">
        <p14:creationId xmlns:p14="http://schemas.microsoft.com/office/powerpoint/2010/main" val="12151355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21A96FD-7336-4A25-A6BF-8ACB03E3D6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238" y="1277461"/>
            <a:ext cx="10151399" cy="48709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557E9A-A2FA-EC0B-BBC3-3A427183192E}"/>
              </a:ext>
            </a:extLst>
          </p:cNvPr>
          <p:cNvSpPr txBox="1"/>
          <p:nvPr/>
        </p:nvSpPr>
        <p:spPr>
          <a:xfrm>
            <a:off x="1645713" y="2825407"/>
            <a:ext cx="27028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Albuquerque, New Mexico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4CAAFEC-B2EF-F6CE-FE22-93E50E12938E}"/>
              </a:ext>
            </a:extLst>
          </p:cNvPr>
          <p:cNvCxnSpPr>
            <a:cxnSpLocks/>
          </p:cNvCxnSpPr>
          <p:nvPr/>
        </p:nvCxnSpPr>
        <p:spPr>
          <a:xfrm>
            <a:off x="2606661" y="3293495"/>
            <a:ext cx="897849" cy="14491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F5E45AD-28B0-6473-E726-6F911E74A5FB}"/>
              </a:ext>
            </a:extLst>
          </p:cNvPr>
          <p:cNvSpPr txBox="1"/>
          <p:nvPr/>
        </p:nvSpPr>
        <p:spPr>
          <a:xfrm>
            <a:off x="324107" y="6342874"/>
            <a:ext cx="2948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LGAD/UFSD/</a:t>
            </a:r>
            <a:r>
              <a:rPr lang="es-ES" dirty="0" err="1"/>
              <a:t>iLGAD</a:t>
            </a:r>
            <a:r>
              <a:rPr lang="es-ES" dirty="0"/>
              <a:t>/RSD/</a:t>
            </a:r>
            <a:r>
              <a:rPr lang="es-ES" dirty="0" err="1"/>
              <a:t>etc</a:t>
            </a:r>
            <a:r>
              <a:rPr lang="es-ES" dirty="0"/>
              <a:t>…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51FF059-C40A-958F-D751-298CD2DD0D7F}"/>
                  </a:ext>
                </a:extLst>
              </p:cNvPr>
              <p:cNvSpPr txBox="1"/>
              <p:nvPr/>
            </p:nvSpPr>
            <p:spPr>
              <a:xfrm>
                <a:off x="5115090" y="2154646"/>
                <a:ext cx="1961819" cy="6707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=260 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𝑇𝑎𝑙𝑘𝑠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‼‼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51FF059-C40A-958F-D751-298CD2DD0D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5090" y="2154646"/>
                <a:ext cx="1961819" cy="6707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58196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1CF23-61EA-AE4D-069B-6F96A2546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795" y="848639"/>
            <a:ext cx="10828655" cy="803922"/>
          </a:xfrm>
        </p:spPr>
        <p:txBody>
          <a:bodyPr/>
          <a:lstStyle/>
          <a:p>
            <a:r>
              <a:rPr lang="en-GB"/>
              <a:t>RD50 LGAD projects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F94B63-3E54-5E4A-945E-7C55716BDBC2}"/>
              </a:ext>
            </a:extLst>
          </p:cNvPr>
          <p:cNvSpPr txBox="1"/>
          <p:nvPr/>
        </p:nvSpPr>
        <p:spPr>
          <a:xfrm>
            <a:off x="-65315" y="1652561"/>
            <a:ext cx="1232262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2013-01:Fabrication of p-type pixel detectors with enhanced multiplication 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(Giulio Pellegrini, CNM)</a:t>
            </a:r>
            <a:endParaRPr lang="en-GB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2014-02:Fabrication of 200 um p-an n-type pad detectors with enhanced multiplication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(Giulio </a:t>
            </a:r>
            <a:r>
              <a:rPr lang="en-GB" sz="1800" b="0" i="0" u="none" strike="noStrike" baseline="0" dirty="0" err="1">
                <a:solidFill>
                  <a:srgbClr val="00549F"/>
                </a:solidFill>
                <a:latin typeface="Arial" panose="020B0604020202020204" pitchFamily="34" charset="0"/>
              </a:rPr>
              <a:t>Pelegrini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, CNM)</a:t>
            </a:r>
            <a:endParaRPr lang="en-GB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it-IT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2014-05:Thin LGAD devices </a:t>
            </a:r>
            <a:r>
              <a:rPr lang="it-IT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(Nicolo Cartiglia, Torino)</a:t>
            </a:r>
            <a:endParaRPr lang="en-GB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2015-04:Doping profiling of LGAD and other devices, SIMS 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(Hartmut </a:t>
            </a:r>
            <a:r>
              <a:rPr lang="en-GB" sz="1800" b="0" i="0" u="none" strike="noStrike" baseline="0" dirty="0" err="1">
                <a:solidFill>
                  <a:srgbClr val="00549F"/>
                </a:solidFill>
                <a:latin typeface="Arial" panose="020B0604020202020204" pitchFamily="34" charset="0"/>
              </a:rPr>
              <a:t>Sadrozinski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, SCIPP, USA)</a:t>
            </a:r>
            <a:endParaRPr lang="en-GB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2016-02:Gallium doping 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(David </a:t>
            </a:r>
            <a:r>
              <a:rPr lang="en-GB" sz="1800" b="0" i="0" u="none" strike="noStrike" baseline="0" dirty="0" err="1">
                <a:solidFill>
                  <a:srgbClr val="00549F"/>
                </a:solidFill>
                <a:latin typeface="Arial" panose="020B0604020202020204" pitchFamily="34" charset="0"/>
              </a:rPr>
              <a:t>Fores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, CNM, Barcelona</a:t>
            </a:r>
            <a:r>
              <a:rPr lang="en-GB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2016-03:Acceptor Removal in boron doped silicon wafers 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(Giulio </a:t>
            </a:r>
            <a:r>
              <a:rPr lang="en-GB" sz="1800" b="0" i="0" u="none" strike="noStrike" baseline="0" dirty="0" err="1">
                <a:solidFill>
                  <a:srgbClr val="00549F"/>
                </a:solidFill>
                <a:latin typeface="Arial" panose="020B0604020202020204" pitchFamily="34" charset="0"/>
              </a:rPr>
              <a:t>Pelegrini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, CNM)</a:t>
            </a:r>
            <a:endParaRPr lang="en-GB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2017-01:LGAD based on EPI wafers 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(</a:t>
            </a:r>
            <a:r>
              <a:rPr lang="en-GB" sz="1800" b="0" i="0" u="none" strike="noStrike" baseline="0" dirty="0" err="1">
                <a:solidFill>
                  <a:srgbClr val="00549F"/>
                </a:solidFill>
                <a:latin typeface="Arial" panose="020B0604020202020204" pitchFamily="34" charset="0"/>
              </a:rPr>
              <a:t>G.Pellegini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, CNM, Barcelona)</a:t>
            </a:r>
            <a:endParaRPr lang="en-GB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2017-03:LGAD fabricated with epitaxial layer 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(</a:t>
            </a:r>
            <a:r>
              <a:rPr lang="en-GB" sz="1800" b="0" i="0" u="none" strike="noStrike" baseline="0" dirty="0" err="1">
                <a:solidFill>
                  <a:srgbClr val="00549F"/>
                </a:solidFill>
                <a:latin typeface="Arial" panose="020B0604020202020204" pitchFamily="34" charset="0"/>
              </a:rPr>
              <a:t>G.Pellegrini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, CNM, Barcelona)</a:t>
            </a:r>
            <a:endParaRPr lang="en-GB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2017-05:50 µm thin LGAD fabricated with Ga multiplication layer 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(</a:t>
            </a:r>
            <a:r>
              <a:rPr lang="en-GB" sz="1800" b="0" i="0" u="none" strike="noStrike" baseline="0" dirty="0" err="1">
                <a:solidFill>
                  <a:srgbClr val="00549F"/>
                </a:solidFill>
                <a:latin typeface="Arial" panose="020B0604020202020204" pitchFamily="34" charset="0"/>
              </a:rPr>
              <a:t>Joern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 Lange, IFAE Barcelona)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2017-06:Thin LGADs characterization using IBIC and time-resolved IBIC at CAN 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(Carmen Jiménez-Ramos, Sevilla)</a:t>
            </a:r>
            <a:endParaRPr lang="en-GB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2017-08:50 µm </a:t>
            </a:r>
            <a:r>
              <a:rPr lang="es-ES" sz="1800" b="0" i="0" u="none" strike="noStrike" baseline="0" dirty="0" err="1">
                <a:solidFill>
                  <a:srgbClr val="000000"/>
                </a:solidFill>
                <a:latin typeface="Arial" panose="020B0604020202020204" pitchFamily="34" charset="0"/>
              </a:rPr>
              <a:t>thin</a:t>
            </a:r>
            <a:r>
              <a:rPr lang="es-E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 AC-LGAD </a:t>
            </a:r>
            <a:r>
              <a:rPr lang="es-ES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(Mar Carulla, CNM Barcelona)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2018-01:Development of Segmented LGAD with small pixels and high Fill-Factor 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(Giovanni Paternoster, FBK)</a:t>
            </a:r>
            <a:endParaRPr lang="en-GB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2020-02:Proof-of-concept and radiation tolerance assessment of thin pixelated Inverse Low Gain Avalanche Detectors (ILGAD) 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(Ivan Vila, UC-CSIC, Santander)</a:t>
            </a:r>
            <a:endParaRPr lang="en-GB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800" b="0" i="0" u="none" strike="noStrike" baseline="0" dirty="0">
                <a:solidFill>
                  <a:srgbClr val="161616"/>
                </a:solidFill>
                <a:latin typeface="Arial" panose="020B0604020202020204" pitchFamily="34" charset="0"/>
              </a:rPr>
              <a:t>2021-03:Defect engineering for sensors with intrinsic gain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(</a:t>
            </a:r>
            <a:r>
              <a:rPr lang="en-GB" sz="1800" b="0" i="0" u="none" strike="noStrike" baseline="0" dirty="0" err="1">
                <a:solidFill>
                  <a:srgbClr val="00549F"/>
                </a:solidFill>
                <a:latin typeface="Arial" panose="020B0604020202020204" pitchFamily="34" charset="0"/>
              </a:rPr>
              <a:t>Gkougkousis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 </a:t>
            </a:r>
            <a:r>
              <a:rPr lang="en-GB" sz="1800" b="0" i="0" u="none" strike="noStrike" baseline="0" dirty="0" err="1">
                <a:solidFill>
                  <a:srgbClr val="00549F"/>
                </a:solidFill>
                <a:latin typeface="Arial" panose="020B0604020202020204" pitchFamily="34" charset="0"/>
              </a:rPr>
              <a:t>Evangelos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, CERN)</a:t>
            </a:r>
            <a:endParaRPr lang="en-GB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800" b="0" i="0" u="none" strike="noStrike" baseline="0" dirty="0">
                <a:solidFill>
                  <a:srgbClr val="161616"/>
                </a:solidFill>
                <a:latin typeface="Arial" panose="020B0604020202020204" pitchFamily="34" charset="0"/>
              </a:rPr>
              <a:t>2022-01: Defect engineering in PAD diodes mimicking the gain layer in LGADs 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(Ioana </a:t>
            </a:r>
            <a:r>
              <a:rPr lang="en-GB" sz="1800" b="0" i="0" u="none" strike="noStrike" baseline="0" dirty="0" err="1">
                <a:solidFill>
                  <a:srgbClr val="00549F"/>
                </a:solidFill>
                <a:latin typeface="Arial" panose="020B0604020202020204" pitchFamily="34" charset="0"/>
              </a:rPr>
              <a:t>Pintilie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, NIMP)</a:t>
            </a:r>
            <a:endParaRPr lang="en-GB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800" b="0" i="0" u="none" strike="noStrike" baseline="0" dirty="0">
                <a:solidFill>
                  <a:srgbClr val="161616"/>
                </a:solidFill>
                <a:latin typeface="Arial" panose="020B0604020202020204" pitchFamily="34" charset="0"/>
              </a:rPr>
              <a:t>2023-01: </a:t>
            </a:r>
            <a:r>
              <a:rPr lang="en-GB" sz="1800" b="0" i="0" u="none" strike="noStrike" baseline="0" dirty="0" err="1">
                <a:solidFill>
                  <a:srgbClr val="161616"/>
                </a:solidFill>
                <a:latin typeface="Arial" panose="020B0604020202020204" pitchFamily="34" charset="0"/>
              </a:rPr>
              <a:t>SiC</a:t>
            </a:r>
            <a:r>
              <a:rPr lang="en-GB" sz="1800" b="0" i="0" u="none" strike="noStrike" baseline="0" dirty="0">
                <a:solidFill>
                  <a:srgbClr val="161616"/>
                </a:solidFill>
                <a:latin typeface="Arial" panose="020B0604020202020204" pitchFamily="34" charset="0"/>
              </a:rPr>
              <a:t>-LGAD, 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(Thomas </a:t>
            </a:r>
            <a:r>
              <a:rPr lang="en-GB" sz="1800" b="0" i="0" u="none" strike="noStrike" baseline="0" dirty="0" err="1">
                <a:solidFill>
                  <a:srgbClr val="00549F"/>
                </a:solidFill>
                <a:latin typeface="Arial" panose="020B0604020202020204" pitchFamily="34" charset="0"/>
              </a:rPr>
              <a:t>Bergauer,HEPHY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 Vienna) </a:t>
            </a:r>
            <a:endParaRPr lang="en-GB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800" b="0" i="0" u="none" strike="noStrike" baseline="0" dirty="0">
                <a:solidFill>
                  <a:srgbClr val="161616"/>
                </a:solidFill>
                <a:latin typeface="Arial" panose="020B0604020202020204" pitchFamily="34" charset="0"/>
              </a:rPr>
              <a:t>2023-03: </a:t>
            </a:r>
            <a:r>
              <a:rPr lang="en-GB" sz="1800" b="0" i="0" u="none" strike="noStrike" baseline="0" dirty="0" err="1">
                <a:solidFill>
                  <a:srgbClr val="161616"/>
                </a:solidFill>
                <a:latin typeface="Arial" panose="020B0604020202020204" pitchFamily="34" charset="0"/>
              </a:rPr>
              <a:t>DeepJunction</a:t>
            </a:r>
            <a:r>
              <a:rPr lang="en-GB" sz="1800" b="0" i="0" u="none" strike="noStrike" baseline="0" dirty="0">
                <a:solidFill>
                  <a:srgbClr val="161616"/>
                </a:solidFill>
                <a:latin typeface="Arial" panose="020B0604020202020204" pitchFamily="34" charset="0"/>
              </a:rPr>
              <a:t>-LGAD and adaptive gain layer, </a:t>
            </a:r>
            <a:r>
              <a:rPr lang="en-GB" sz="1800" b="0" i="0" u="none" strike="noStrike" baseline="0" dirty="0">
                <a:solidFill>
                  <a:srgbClr val="181818"/>
                </a:solidFill>
                <a:latin typeface="Arial" panose="020B0604020202020204" pitchFamily="34" charset="0"/>
              </a:rPr>
              <a:t>(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Simone  </a:t>
            </a:r>
            <a:r>
              <a:rPr lang="en-GB" sz="1800" b="0" i="0" u="none" strike="noStrike" baseline="0" dirty="0" err="1">
                <a:solidFill>
                  <a:srgbClr val="00549F"/>
                </a:solidFill>
                <a:latin typeface="Arial" panose="020B0604020202020204" pitchFamily="34" charset="0"/>
              </a:rPr>
              <a:t>M.Mazza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, SCIPP, UC Santa Cruz)</a:t>
            </a:r>
            <a:endParaRPr lang="en-GB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800" b="0" i="0" u="none" strike="noStrike" baseline="0" dirty="0">
                <a:solidFill>
                  <a:srgbClr val="161616"/>
                </a:solidFill>
                <a:latin typeface="Arial" panose="020B0604020202020204" pitchFamily="34" charset="0"/>
              </a:rPr>
              <a:t>2023-05: Partial Activation of Boron (PAB) to enhance radiation tolerance </a:t>
            </a:r>
            <a:r>
              <a:rPr lang="en-GB" sz="1800" b="0" i="0" u="none" strike="noStrike" baseline="0" dirty="0">
                <a:solidFill>
                  <a:srgbClr val="00549F"/>
                </a:solidFill>
                <a:latin typeface="Arial" panose="020B0604020202020204" pitchFamily="34" charset="0"/>
              </a:rPr>
              <a:t>(Valentina Sola, Torino)</a:t>
            </a:r>
          </a:p>
        </p:txBody>
      </p:sp>
    </p:spTree>
    <p:extLst>
      <p:ext uri="{BB962C8B-B14F-4D97-AF65-F5344CB8AC3E}">
        <p14:creationId xmlns:p14="http://schemas.microsoft.com/office/powerpoint/2010/main" val="2919216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11">
            <a:extLst>
              <a:ext uri="{FF2B5EF4-FFF2-40B4-BE49-F238E27FC236}">
                <a16:creationId xmlns:a16="http://schemas.microsoft.com/office/drawing/2014/main" id="{AA3889F6-69F4-CD08-D213-EEF7CE87123D}"/>
              </a:ext>
            </a:extLst>
          </p:cNvPr>
          <p:cNvSpPr/>
          <p:nvPr/>
        </p:nvSpPr>
        <p:spPr>
          <a:xfrm>
            <a:off x="5541641" y="1069570"/>
            <a:ext cx="4374917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GB" sz="1600" b="1" dirty="0">
                <a:solidFill>
                  <a:schemeClr val="accent6">
                    <a:lumMod val="75000"/>
                  </a:schemeClr>
                </a:solidFill>
                <a:latin typeface="Trebuchet MS" panose="020B0603020202020204" pitchFamily="34" charset="0"/>
              </a:rPr>
              <a:t>Clean Rooms that develop LGAD technology</a:t>
            </a:r>
          </a:p>
        </p:txBody>
      </p:sp>
      <p:grpSp>
        <p:nvGrpSpPr>
          <p:cNvPr id="6" name="Grupo 96">
            <a:extLst>
              <a:ext uri="{FF2B5EF4-FFF2-40B4-BE49-F238E27FC236}">
                <a16:creationId xmlns:a16="http://schemas.microsoft.com/office/drawing/2014/main" id="{10747205-8980-2D04-26BA-5F771E9D994F}"/>
              </a:ext>
            </a:extLst>
          </p:cNvPr>
          <p:cNvGrpSpPr/>
          <p:nvPr/>
        </p:nvGrpSpPr>
        <p:grpSpPr>
          <a:xfrm>
            <a:off x="344325" y="1580533"/>
            <a:ext cx="1963188" cy="1953257"/>
            <a:chOff x="317268" y="1338350"/>
            <a:chExt cx="1963188" cy="1953257"/>
          </a:xfrm>
        </p:grpSpPr>
        <p:cxnSp>
          <p:nvCxnSpPr>
            <p:cNvPr id="7" name="Conector recto 91">
              <a:extLst>
                <a:ext uri="{FF2B5EF4-FFF2-40B4-BE49-F238E27FC236}">
                  <a16:creationId xmlns:a16="http://schemas.microsoft.com/office/drawing/2014/main" id="{12631DBC-E866-83A0-147E-FD920AA60466}"/>
                </a:ext>
              </a:extLst>
            </p:cNvPr>
            <p:cNvCxnSpPr/>
            <p:nvPr/>
          </p:nvCxnSpPr>
          <p:spPr>
            <a:xfrm>
              <a:off x="1409966" y="2061556"/>
              <a:ext cx="0" cy="253427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dondear rectángulo de esquina diagonal 83">
              <a:extLst>
                <a:ext uri="{FF2B5EF4-FFF2-40B4-BE49-F238E27FC236}">
                  <a16:creationId xmlns:a16="http://schemas.microsoft.com/office/drawing/2014/main" id="{2C1B49BB-F3E3-1E74-9AF0-67C854984092}"/>
                </a:ext>
              </a:extLst>
            </p:cNvPr>
            <p:cNvSpPr/>
            <p:nvPr/>
          </p:nvSpPr>
          <p:spPr>
            <a:xfrm>
              <a:off x="335278" y="2314984"/>
              <a:ext cx="1945178" cy="976623"/>
            </a:xfrm>
            <a:prstGeom prst="round2DiagRect">
              <a:avLst>
                <a:gd name="adj1" fmla="val 16667"/>
                <a:gd name="adj2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b="1" dirty="0">
                <a:latin typeface="Trebuchet MS" panose="020B0603020202020204" pitchFamily="34" charset="0"/>
              </a:endParaRPr>
            </a:p>
          </p:txBody>
        </p:sp>
        <p:sp>
          <p:nvSpPr>
            <p:cNvPr id="9" name="Redondear rectángulo de esquina diagonal 8">
              <a:extLst>
                <a:ext uri="{FF2B5EF4-FFF2-40B4-BE49-F238E27FC236}">
                  <a16:creationId xmlns:a16="http://schemas.microsoft.com/office/drawing/2014/main" id="{EB5E4C22-9347-9672-FF8E-83CF5D93469E}"/>
                </a:ext>
              </a:extLst>
            </p:cNvPr>
            <p:cNvSpPr/>
            <p:nvPr/>
          </p:nvSpPr>
          <p:spPr>
            <a:xfrm>
              <a:off x="317268" y="1338350"/>
              <a:ext cx="1945178" cy="723206"/>
            </a:xfrm>
            <a:prstGeom prst="round2DiagRect">
              <a:avLst>
                <a:gd name="adj1" fmla="val 16667"/>
                <a:gd name="adj2" fmla="val 39130"/>
              </a:avLst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b="1" dirty="0">
                  <a:latin typeface="Trebuchet MS" panose="020B0603020202020204" pitchFamily="34" charset="0"/>
                </a:rPr>
                <a:t>2013</a:t>
              </a:r>
            </a:p>
          </p:txBody>
        </p:sp>
      </p:grpSp>
      <p:pic>
        <p:nvPicPr>
          <p:cNvPr id="10" name="Imagen 102">
            <a:extLst>
              <a:ext uri="{FF2B5EF4-FFF2-40B4-BE49-F238E27FC236}">
                <a16:creationId xmlns:a16="http://schemas.microsoft.com/office/drawing/2014/main" id="{ED005967-F03D-E068-F1EF-4C66DC39DE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737" y="3744155"/>
            <a:ext cx="1558832" cy="889416"/>
          </a:xfrm>
          <a:prstGeom prst="rect">
            <a:avLst/>
          </a:prstGeom>
        </p:spPr>
      </p:pic>
      <p:pic>
        <p:nvPicPr>
          <p:cNvPr id="11" name="Picture 20" descr="cnmlogo">
            <a:extLst>
              <a:ext uri="{FF2B5EF4-FFF2-40B4-BE49-F238E27FC236}">
                <a16:creationId xmlns:a16="http://schemas.microsoft.com/office/drawing/2014/main" id="{5684FAEF-1F44-9F51-AB0C-F971749DBF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-1802"/>
          <a:stretch/>
        </p:blipFill>
        <p:spPr bwMode="auto">
          <a:xfrm>
            <a:off x="487432" y="2788998"/>
            <a:ext cx="1728192" cy="528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upo 4">
            <a:extLst>
              <a:ext uri="{FF2B5EF4-FFF2-40B4-BE49-F238E27FC236}">
                <a16:creationId xmlns:a16="http://schemas.microsoft.com/office/drawing/2014/main" id="{E5CDCA4A-8493-F041-4744-279884B84B57}"/>
              </a:ext>
            </a:extLst>
          </p:cNvPr>
          <p:cNvGrpSpPr/>
          <p:nvPr/>
        </p:nvGrpSpPr>
        <p:grpSpPr>
          <a:xfrm>
            <a:off x="2628940" y="1580533"/>
            <a:ext cx="1945178" cy="2560319"/>
            <a:chOff x="2601883" y="1338350"/>
            <a:chExt cx="1945178" cy="2560319"/>
          </a:xfrm>
        </p:grpSpPr>
        <p:grpSp>
          <p:nvGrpSpPr>
            <p:cNvPr id="13" name="Grupo 95">
              <a:extLst>
                <a:ext uri="{FF2B5EF4-FFF2-40B4-BE49-F238E27FC236}">
                  <a16:creationId xmlns:a16="http://schemas.microsoft.com/office/drawing/2014/main" id="{3435C619-A882-A98B-566E-6BFFB760EFE9}"/>
                </a:ext>
              </a:extLst>
            </p:cNvPr>
            <p:cNvGrpSpPr/>
            <p:nvPr/>
          </p:nvGrpSpPr>
          <p:grpSpPr>
            <a:xfrm>
              <a:off x="2601883" y="1338350"/>
              <a:ext cx="1945178" cy="2560319"/>
              <a:chOff x="2601883" y="1338350"/>
              <a:chExt cx="1945178" cy="2560319"/>
            </a:xfrm>
          </p:grpSpPr>
          <p:sp>
            <p:nvSpPr>
              <p:cNvPr id="15" name="Redondear rectángulo de esquina diagonal 84">
                <a:extLst>
                  <a:ext uri="{FF2B5EF4-FFF2-40B4-BE49-F238E27FC236}">
                    <a16:creationId xmlns:a16="http://schemas.microsoft.com/office/drawing/2014/main" id="{6C626716-BB1E-BEDA-E245-1EB24079E46F}"/>
                  </a:ext>
                </a:extLst>
              </p:cNvPr>
              <p:cNvSpPr/>
              <p:nvPr/>
            </p:nvSpPr>
            <p:spPr>
              <a:xfrm>
                <a:off x="2601883" y="2314983"/>
                <a:ext cx="1945178" cy="1583686"/>
              </a:xfrm>
              <a:prstGeom prst="round2DiagRect">
                <a:avLst>
                  <a:gd name="adj1" fmla="val 1666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b="1" dirty="0">
                  <a:latin typeface="Trebuchet MS" panose="020B0603020202020204" pitchFamily="34" charset="0"/>
                </a:endParaRPr>
              </a:p>
            </p:txBody>
          </p:sp>
          <p:sp>
            <p:nvSpPr>
              <p:cNvPr id="16" name="Redondear rectángulo de esquina diagonal 29">
                <a:extLst>
                  <a:ext uri="{FF2B5EF4-FFF2-40B4-BE49-F238E27FC236}">
                    <a16:creationId xmlns:a16="http://schemas.microsoft.com/office/drawing/2014/main" id="{7425638D-2583-D38A-3B69-B3E3F7302FB5}"/>
                  </a:ext>
                </a:extLst>
              </p:cNvPr>
              <p:cNvSpPr/>
              <p:nvPr/>
            </p:nvSpPr>
            <p:spPr>
              <a:xfrm>
                <a:off x="2601883" y="1338350"/>
                <a:ext cx="1945178" cy="723206"/>
              </a:xfrm>
              <a:prstGeom prst="round2DiagRect">
                <a:avLst>
                  <a:gd name="adj1" fmla="val 16667"/>
                  <a:gd name="adj2" fmla="val 39130"/>
                </a:avLst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>
                    <a:latin typeface="Trebuchet MS" panose="020B0603020202020204" pitchFamily="34" charset="0"/>
                  </a:rPr>
                  <a:t>2016</a:t>
                </a:r>
                <a:endParaRPr lang="en-GB" sz="2400" dirty="0"/>
              </a:p>
            </p:txBody>
          </p:sp>
          <p:pic>
            <p:nvPicPr>
              <p:cNvPr id="17" name="Picture 2" descr="Perfil">
                <a:extLst>
                  <a:ext uri="{FF2B5EF4-FFF2-40B4-BE49-F238E27FC236}">
                    <a16:creationId xmlns:a16="http://schemas.microsoft.com/office/drawing/2014/main" id="{3DC940E4-8184-2B32-F1E8-08DA13B08DA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84431" y="3124721"/>
                <a:ext cx="719190" cy="5590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8" name="Conector recto 97">
                <a:extLst>
                  <a:ext uri="{FF2B5EF4-FFF2-40B4-BE49-F238E27FC236}">
                    <a16:creationId xmlns:a16="http://schemas.microsoft.com/office/drawing/2014/main" id="{C0F05A84-F597-994D-9B26-7FA49B8837FB}"/>
                  </a:ext>
                </a:extLst>
              </p:cNvPr>
              <p:cNvCxnSpPr/>
              <p:nvPr/>
            </p:nvCxnSpPr>
            <p:spPr>
              <a:xfrm>
                <a:off x="3668149" y="2061555"/>
                <a:ext cx="0" cy="253427"/>
              </a:xfrm>
              <a:prstGeom prst="line">
                <a:avLst/>
              </a:prstGeom>
              <a:ln w="571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4" name="Picture 20" descr="cnmlogo">
              <a:extLst>
                <a:ext uri="{FF2B5EF4-FFF2-40B4-BE49-F238E27FC236}">
                  <a16:creationId xmlns:a16="http://schemas.microsoft.com/office/drawing/2014/main" id="{739A55DD-9CA8-4A75-0F08-14106B21775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1" b="-1802"/>
            <a:stretch/>
          </p:blipFill>
          <p:spPr bwMode="auto">
            <a:xfrm>
              <a:off x="2745436" y="2525391"/>
              <a:ext cx="1728192" cy="528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" name="Grupo 5">
            <a:extLst>
              <a:ext uri="{FF2B5EF4-FFF2-40B4-BE49-F238E27FC236}">
                <a16:creationId xmlns:a16="http://schemas.microsoft.com/office/drawing/2014/main" id="{A62FE353-3C26-D698-9B66-28BC622C83E2}"/>
              </a:ext>
            </a:extLst>
          </p:cNvPr>
          <p:cNvGrpSpPr/>
          <p:nvPr/>
        </p:nvGrpSpPr>
        <p:grpSpPr>
          <a:xfrm>
            <a:off x="4913555" y="1580534"/>
            <a:ext cx="1958348" cy="2834638"/>
            <a:chOff x="4886498" y="1338351"/>
            <a:chExt cx="1958348" cy="2834638"/>
          </a:xfrm>
        </p:grpSpPr>
        <p:grpSp>
          <p:nvGrpSpPr>
            <p:cNvPr id="20" name="Grupo 94">
              <a:extLst>
                <a:ext uri="{FF2B5EF4-FFF2-40B4-BE49-F238E27FC236}">
                  <a16:creationId xmlns:a16="http://schemas.microsoft.com/office/drawing/2014/main" id="{51A7A8EF-4DC3-B65C-8A68-25C5497801D5}"/>
                </a:ext>
              </a:extLst>
            </p:cNvPr>
            <p:cNvGrpSpPr/>
            <p:nvPr/>
          </p:nvGrpSpPr>
          <p:grpSpPr>
            <a:xfrm>
              <a:off x="4886498" y="1338351"/>
              <a:ext cx="1958348" cy="2834638"/>
              <a:chOff x="4886498" y="1338351"/>
              <a:chExt cx="1958348" cy="2834638"/>
            </a:xfrm>
          </p:grpSpPr>
          <p:sp>
            <p:nvSpPr>
              <p:cNvPr id="22" name="Redondear rectángulo de esquina diagonal 85">
                <a:extLst>
                  <a:ext uri="{FF2B5EF4-FFF2-40B4-BE49-F238E27FC236}">
                    <a16:creationId xmlns:a16="http://schemas.microsoft.com/office/drawing/2014/main" id="{EBD07D32-2688-558D-39B6-243F30E326D3}"/>
                  </a:ext>
                </a:extLst>
              </p:cNvPr>
              <p:cNvSpPr/>
              <p:nvPr/>
            </p:nvSpPr>
            <p:spPr>
              <a:xfrm>
                <a:off x="4899668" y="2314983"/>
                <a:ext cx="1945178" cy="1858006"/>
              </a:xfrm>
              <a:prstGeom prst="round2DiagRect">
                <a:avLst>
                  <a:gd name="adj1" fmla="val 16667"/>
                  <a:gd name="adj2" fmla="val 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 b="1" dirty="0">
                  <a:latin typeface="Trebuchet MS" panose="020B0603020202020204" pitchFamily="34" charset="0"/>
                </a:endParaRPr>
              </a:p>
            </p:txBody>
          </p:sp>
          <p:sp>
            <p:nvSpPr>
              <p:cNvPr id="23" name="Redondear rectángulo de esquina diagonal 30">
                <a:extLst>
                  <a:ext uri="{FF2B5EF4-FFF2-40B4-BE49-F238E27FC236}">
                    <a16:creationId xmlns:a16="http://schemas.microsoft.com/office/drawing/2014/main" id="{B178F7B3-AF18-492C-D791-0A66D2C93AFC}"/>
                  </a:ext>
                </a:extLst>
              </p:cNvPr>
              <p:cNvSpPr/>
              <p:nvPr/>
            </p:nvSpPr>
            <p:spPr>
              <a:xfrm>
                <a:off x="4886498" y="1338351"/>
                <a:ext cx="1945178" cy="723206"/>
              </a:xfrm>
              <a:prstGeom prst="round2DiagRect">
                <a:avLst>
                  <a:gd name="adj1" fmla="val 16667"/>
                  <a:gd name="adj2" fmla="val 39130"/>
                </a:avLst>
              </a:prstGeom>
              <a:solidFill>
                <a:schemeClr val="accent4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>
                    <a:latin typeface="Trebuchet MS" panose="020B0603020202020204" pitchFamily="34" charset="0"/>
                  </a:rPr>
                  <a:t>2017</a:t>
                </a:r>
                <a:endParaRPr lang="en-GB" sz="2400" dirty="0"/>
              </a:p>
            </p:txBody>
          </p:sp>
          <p:pic>
            <p:nvPicPr>
              <p:cNvPr id="24" name="Picture 2" descr="Perfil">
                <a:extLst>
                  <a:ext uri="{FF2B5EF4-FFF2-40B4-BE49-F238E27FC236}">
                    <a16:creationId xmlns:a16="http://schemas.microsoft.com/office/drawing/2014/main" id="{B6B15436-5900-AA0F-E47B-1B8BB4C093B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32598" y="3124721"/>
                <a:ext cx="719190" cy="5590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Picture 4" descr="File:Hamamatsu Photonics company logo.svg - Wikimedia Commons">
                <a:extLst>
                  <a:ext uri="{FF2B5EF4-FFF2-40B4-BE49-F238E27FC236}">
                    <a16:creationId xmlns:a16="http://schemas.microsoft.com/office/drawing/2014/main" id="{01B9A353-FC29-7685-6F3C-97FBCE51F30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93064" y="3707779"/>
                <a:ext cx="1798257" cy="3954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26" name="Conector recto 98">
                <a:extLst>
                  <a:ext uri="{FF2B5EF4-FFF2-40B4-BE49-F238E27FC236}">
                    <a16:creationId xmlns:a16="http://schemas.microsoft.com/office/drawing/2014/main" id="{B743520F-35CC-663B-4B4A-59F0E62DC864}"/>
                  </a:ext>
                </a:extLst>
              </p:cNvPr>
              <p:cNvCxnSpPr/>
              <p:nvPr/>
            </p:nvCxnSpPr>
            <p:spPr>
              <a:xfrm>
                <a:off x="5899223" y="2061554"/>
                <a:ext cx="0" cy="253427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1" name="Picture 20" descr="cnmlogo">
              <a:extLst>
                <a:ext uri="{FF2B5EF4-FFF2-40B4-BE49-F238E27FC236}">
                  <a16:creationId xmlns:a16="http://schemas.microsoft.com/office/drawing/2014/main" id="{E04CDBA3-6EE9-C00E-7E29-782C789993A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1" b="-1802"/>
            <a:stretch/>
          </p:blipFill>
          <p:spPr bwMode="auto">
            <a:xfrm>
              <a:off x="5035127" y="2511817"/>
              <a:ext cx="1728192" cy="528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" name="Redondear rectángulo de esquina diagonal 86">
            <a:extLst>
              <a:ext uri="{FF2B5EF4-FFF2-40B4-BE49-F238E27FC236}">
                <a16:creationId xmlns:a16="http://schemas.microsoft.com/office/drawing/2014/main" id="{F09CF719-5F5B-4838-51BA-A9328876DBF5}"/>
              </a:ext>
            </a:extLst>
          </p:cNvPr>
          <p:cNvSpPr/>
          <p:nvPr/>
        </p:nvSpPr>
        <p:spPr>
          <a:xfrm>
            <a:off x="7254412" y="2571429"/>
            <a:ext cx="1945178" cy="3169947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bg2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b="1" dirty="0">
              <a:latin typeface="Trebuchet MS" panose="020B0603020202020204" pitchFamily="34" charset="0"/>
            </a:endParaRPr>
          </a:p>
        </p:txBody>
      </p:sp>
      <p:sp>
        <p:nvSpPr>
          <p:cNvPr id="31" name="Redondear rectángulo de esquina diagonal 31">
            <a:extLst>
              <a:ext uri="{FF2B5EF4-FFF2-40B4-BE49-F238E27FC236}">
                <a16:creationId xmlns:a16="http://schemas.microsoft.com/office/drawing/2014/main" id="{8D64C014-DC2E-626D-EB21-C34F2EF99FD6}"/>
              </a:ext>
            </a:extLst>
          </p:cNvPr>
          <p:cNvSpPr/>
          <p:nvPr/>
        </p:nvSpPr>
        <p:spPr>
          <a:xfrm>
            <a:off x="7228997" y="1572779"/>
            <a:ext cx="1945178" cy="826712"/>
          </a:xfrm>
          <a:prstGeom prst="round2DiagRect">
            <a:avLst>
              <a:gd name="adj1" fmla="val 16667"/>
              <a:gd name="adj2" fmla="val 39130"/>
            </a:avLst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Trebuchet MS" panose="020B0603020202020204" pitchFamily="34" charset="0"/>
              </a:rPr>
              <a:t>2018</a:t>
            </a:r>
            <a:endParaRPr lang="en-GB" dirty="0"/>
          </a:p>
        </p:txBody>
      </p:sp>
      <p:pic>
        <p:nvPicPr>
          <p:cNvPr id="32" name="Picture 2" descr="Perfil">
            <a:extLst>
              <a:ext uri="{FF2B5EF4-FFF2-40B4-BE49-F238E27FC236}">
                <a16:creationId xmlns:a16="http://schemas.microsoft.com/office/drawing/2014/main" id="{22A16500-B589-E251-61EB-B37E1A26D8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3793" y="3281774"/>
            <a:ext cx="719190" cy="63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File:Hamamatsu Photonics company logo.svg - Wikimedia Commons">
            <a:extLst>
              <a:ext uri="{FF2B5EF4-FFF2-40B4-BE49-F238E27FC236}">
                <a16:creationId xmlns:a16="http://schemas.microsoft.com/office/drawing/2014/main" id="{ABD0E4AF-9B59-B2C8-F00E-C67729F292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8228" y="3954926"/>
            <a:ext cx="1798257" cy="452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8" descr="BNL | Brand Center | Logo">
            <a:extLst>
              <a:ext uri="{FF2B5EF4-FFF2-40B4-BE49-F238E27FC236}">
                <a16:creationId xmlns:a16="http://schemas.microsoft.com/office/drawing/2014/main" id="{3872D5B6-EC48-841B-077B-C20C7FAA73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9735" y="5234752"/>
            <a:ext cx="1366044" cy="381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5" name="Conector recto 99">
            <a:extLst>
              <a:ext uri="{FF2B5EF4-FFF2-40B4-BE49-F238E27FC236}">
                <a16:creationId xmlns:a16="http://schemas.microsoft.com/office/drawing/2014/main" id="{ED6FB183-CE48-3463-C851-ED9331ED0EFF}"/>
              </a:ext>
            </a:extLst>
          </p:cNvPr>
          <p:cNvCxnSpPr>
            <a:cxnSpLocks/>
          </p:cNvCxnSpPr>
          <p:nvPr/>
        </p:nvCxnSpPr>
        <p:spPr>
          <a:xfrm>
            <a:off x="8294431" y="2352007"/>
            <a:ext cx="0" cy="212476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0" descr="cnmlogo">
            <a:extLst>
              <a:ext uri="{FF2B5EF4-FFF2-40B4-BE49-F238E27FC236}">
                <a16:creationId xmlns:a16="http://schemas.microsoft.com/office/drawing/2014/main" id="{26726697-E233-69A0-B54E-9F35D039F0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-1802"/>
          <a:stretch/>
        </p:blipFill>
        <p:spPr bwMode="auto">
          <a:xfrm>
            <a:off x="7421648" y="2656278"/>
            <a:ext cx="1728192" cy="603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6" name="Grupo 92">
            <a:extLst>
              <a:ext uri="{FF2B5EF4-FFF2-40B4-BE49-F238E27FC236}">
                <a16:creationId xmlns:a16="http://schemas.microsoft.com/office/drawing/2014/main" id="{CBCFA5FC-DB8E-801F-F53D-47550EAF3983}"/>
              </a:ext>
            </a:extLst>
          </p:cNvPr>
          <p:cNvGrpSpPr/>
          <p:nvPr/>
        </p:nvGrpSpPr>
        <p:grpSpPr>
          <a:xfrm>
            <a:off x="9453150" y="1531553"/>
            <a:ext cx="2585547" cy="5326447"/>
            <a:chOff x="9457765" y="1316505"/>
            <a:chExt cx="2585547" cy="4630720"/>
          </a:xfrm>
        </p:grpSpPr>
        <p:sp>
          <p:nvSpPr>
            <p:cNvPr id="37" name="Redondear rectángulo de esquina diagonal 87">
              <a:extLst>
                <a:ext uri="{FF2B5EF4-FFF2-40B4-BE49-F238E27FC236}">
                  <a16:creationId xmlns:a16="http://schemas.microsoft.com/office/drawing/2014/main" id="{EF78AC61-537E-C7FF-31E2-FB7E073E3F55}"/>
                </a:ext>
              </a:extLst>
            </p:cNvPr>
            <p:cNvSpPr/>
            <p:nvPr/>
          </p:nvSpPr>
          <p:spPr>
            <a:xfrm>
              <a:off x="9457765" y="2214516"/>
              <a:ext cx="2585547" cy="3732709"/>
            </a:xfrm>
            <a:prstGeom prst="round2DiagRect">
              <a:avLst>
                <a:gd name="adj1" fmla="val 16667"/>
                <a:gd name="adj2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b="1" dirty="0">
                <a:latin typeface="Trebuchet MS" panose="020B0603020202020204" pitchFamily="34" charset="0"/>
              </a:endParaRPr>
            </a:p>
          </p:txBody>
        </p:sp>
        <p:sp>
          <p:nvSpPr>
            <p:cNvPr id="38" name="Redondear rectángulo de esquina diagonal 32">
              <a:extLst>
                <a:ext uri="{FF2B5EF4-FFF2-40B4-BE49-F238E27FC236}">
                  <a16:creationId xmlns:a16="http://schemas.microsoft.com/office/drawing/2014/main" id="{767D3A35-623C-139D-B899-E0B142EADE92}"/>
                </a:ext>
              </a:extLst>
            </p:cNvPr>
            <p:cNvSpPr/>
            <p:nvPr/>
          </p:nvSpPr>
          <p:spPr>
            <a:xfrm>
              <a:off x="9688611" y="1316505"/>
              <a:ext cx="1945178" cy="723206"/>
            </a:xfrm>
            <a:prstGeom prst="round2DiagRect">
              <a:avLst>
                <a:gd name="adj1" fmla="val 16667"/>
                <a:gd name="adj2" fmla="val 39130"/>
              </a:avLst>
            </a:prstGeom>
            <a:solidFill>
              <a:schemeClr val="accent2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>
                  <a:latin typeface="Trebuchet MS" panose="020B0603020202020204" pitchFamily="34" charset="0"/>
                </a:rPr>
                <a:t>2021</a:t>
              </a:r>
              <a:endParaRPr lang="en-GB" sz="2400" dirty="0"/>
            </a:p>
          </p:txBody>
        </p:sp>
        <p:pic>
          <p:nvPicPr>
            <p:cNvPr id="39" name="Picture 2" descr="Perfil">
              <a:extLst>
                <a:ext uri="{FF2B5EF4-FFF2-40B4-BE49-F238E27FC236}">
                  <a16:creationId xmlns:a16="http://schemas.microsoft.com/office/drawing/2014/main" id="{38177427-5FF0-0BE3-39AE-96EDE99AF6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92320" y="2965721"/>
              <a:ext cx="719190" cy="5590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4" descr="File:Hamamatsu Photonics company logo.svg - Wikimedia Commons">
              <a:extLst>
                <a:ext uri="{FF2B5EF4-FFF2-40B4-BE49-F238E27FC236}">
                  <a16:creationId xmlns:a16="http://schemas.microsoft.com/office/drawing/2014/main" id="{AD4C1A93-D5D9-9527-D266-C41F7CB600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4360" y="3476873"/>
              <a:ext cx="1798257" cy="395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8" descr="BNL | Brand Center | Logo">
              <a:extLst>
                <a:ext uri="{FF2B5EF4-FFF2-40B4-BE49-F238E27FC236}">
                  <a16:creationId xmlns:a16="http://schemas.microsoft.com/office/drawing/2014/main" id="{8D673AF0-E841-5F60-126D-71EF4A39AD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41205" y="4258919"/>
              <a:ext cx="1277829" cy="3118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97152C07-D17A-FFAD-F161-B26ADD99C1B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2749" y="4622598"/>
            <a:ext cx="489910" cy="489910"/>
          </a:xfrm>
          <a:prstGeom prst="rect">
            <a:avLst/>
          </a:prstGeom>
        </p:spPr>
      </p:pic>
      <p:sp>
        <p:nvSpPr>
          <p:cNvPr id="44" name="Título 1">
            <a:extLst>
              <a:ext uri="{FF2B5EF4-FFF2-40B4-BE49-F238E27FC236}">
                <a16:creationId xmlns:a16="http://schemas.microsoft.com/office/drawing/2014/main" id="{A1D2C639-CD00-F803-4F99-56013A67A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344" y="811411"/>
            <a:ext cx="10828655" cy="803922"/>
          </a:xfrm>
        </p:spPr>
        <p:txBody>
          <a:bodyPr>
            <a:normAutofit/>
          </a:bodyPr>
          <a:lstStyle/>
          <a:p>
            <a:r>
              <a:rPr lang="en-GB" dirty="0"/>
              <a:t>From lab to companies</a:t>
            </a:r>
          </a:p>
        </p:txBody>
      </p:sp>
      <p:sp>
        <p:nvSpPr>
          <p:cNvPr id="45" name="Marcador de contenido 2">
            <a:extLst>
              <a:ext uri="{FF2B5EF4-FFF2-40B4-BE49-F238E27FC236}">
                <a16:creationId xmlns:a16="http://schemas.microsoft.com/office/drawing/2014/main" id="{DEBAC744-39CF-E77A-3023-191B4B4722F3}"/>
              </a:ext>
            </a:extLst>
          </p:cNvPr>
          <p:cNvSpPr txBox="1">
            <a:spLocks/>
          </p:cNvSpPr>
          <p:nvPr/>
        </p:nvSpPr>
        <p:spPr>
          <a:xfrm>
            <a:off x="47005" y="5408735"/>
            <a:ext cx="8672713" cy="117893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b="1" dirty="0">
                <a:latin typeface="Trebuchet MS" panose="020B0603020202020204" pitchFamily="34" charset="0"/>
              </a:rPr>
              <a:t>First time used in </a:t>
            </a:r>
            <a:r>
              <a:rPr lang="es-ES" sz="2000" b="1" dirty="0">
                <a:latin typeface="Trebuchet MS" panose="020B0603020202020204" pitchFamily="34" charset="0"/>
              </a:rPr>
              <a:t>TOTEM CT-PPS at CERN</a:t>
            </a:r>
            <a:endParaRPr lang="en-US" sz="2000" b="1" dirty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2000" b="1" dirty="0">
                <a:latin typeface="Trebuchet MS" panose="020B0603020202020204" pitchFamily="34" charset="0"/>
              </a:rPr>
              <a:t>LGAD is the baseline technology of the timing detectors for the high-luminosity upgrade of the ATLAS (HGTD) and CMS (ETL) experiments.</a:t>
            </a:r>
          </a:p>
        </p:txBody>
      </p:sp>
      <p:grpSp>
        <p:nvGrpSpPr>
          <p:cNvPr id="46" name="Grupo 3">
            <a:extLst>
              <a:ext uri="{FF2B5EF4-FFF2-40B4-BE49-F238E27FC236}">
                <a16:creationId xmlns:a16="http://schemas.microsoft.com/office/drawing/2014/main" id="{D6764E78-189A-90B6-4485-4B6485CC3D53}"/>
              </a:ext>
            </a:extLst>
          </p:cNvPr>
          <p:cNvGrpSpPr/>
          <p:nvPr/>
        </p:nvGrpSpPr>
        <p:grpSpPr>
          <a:xfrm>
            <a:off x="9514920" y="2717157"/>
            <a:ext cx="2511412" cy="4049389"/>
            <a:chOff x="9553480" y="2709854"/>
            <a:chExt cx="2511412" cy="4049389"/>
          </a:xfrm>
        </p:grpSpPr>
        <p:pic>
          <p:nvPicPr>
            <p:cNvPr id="47" name="Picture 2" descr="http://english.ime.cas.cn/au/Overview/201403/W020140317435066085412.jpg">
              <a:extLst>
                <a:ext uri="{FF2B5EF4-FFF2-40B4-BE49-F238E27FC236}">
                  <a16:creationId xmlns:a16="http://schemas.microsoft.com/office/drawing/2014/main" id="{78E31FCB-DC7D-9E45-0C83-0AF174EA240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553480" y="5346095"/>
              <a:ext cx="2511412" cy="3516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4" descr="https://www.cismst.de/fileadmin/img/header_eng.jpg">
              <a:extLst>
                <a:ext uri="{FF2B5EF4-FFF2-40B4-BE49-F238E27FC236}">
                  <a16:creationId xmlns:a16="http://schemas.microsoft.com/office/drawing/2014/main" id="{3BC5EC9E-D7FB-158D-410E-08156A2D630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918804" y="5762433"/>
              <a:ext cx="1677212" cy="478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20" descr="cnmlogo">
              <a:extLst>
                <a:ext uri="{FF2B5EF4-FFF2-40B4-BE49-F238E27FC236}">
                  <a16:creationId xmlns:a16="http://schemas.microsoft.com/office/drawing/2014/main" id="{5A455BAE-0011-0209-0F12-F613788DC5F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1" b="-1802"/>
            <a:stretch/>
          </p:blipFill>
          <p:spPr bwMode="auto">
            <a:xfrm>
              <a:off x="9919098" y="2709854"/>
              <a:ext cx="1728192" cy="528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E6A74170-6F6A-8F0C-B434-509EAB4C371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82718" y="4355751"/>
              <a:ext cx="489910" cy="489910"/>
            </a:xfrm>
            <a:prstGeom prst="rect">
              <a:avLst/>
            </a:prstGeom>
          </p:spPr>
        </p:pic>
        <p:pic>
          <p:nvPicPr>
            <p:cNvPr id="51" name="Imagen 2">
              <a:extLst>
                <a:ext uri="{FF2B5EF4-FFF2-40B4-BE49-F238E27FC236}">
                  <a16:creationId xmlns:a16="http://schemas.microsoft.com/office/drawing/2014/main" id="{4181E668-AE9E-35D8-7FF5-D0A8F4DD57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99899" y="6362080"/>
              <a:ext cx="1715022" cy="397163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F482F1F3-DC3E-446E-0DD8-3377FEFAE8C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398380" y="4333931"/>
            <a:ext cx="1605874" cy="226070"/>
          </a:xfrm>
          <a:prstGeom prst="rect">
            <a:avLst/>
          </a:prstGeom>
        </p:spPr>
      </p:pic>
      <p:cxnSp>
        <p:nvCxnSpPr>
          <p:cNvPr id="54" name="Conector recto 99">
            <a:extLst>
              <a:ext uri="{FF2B5EF4-FFF2-40B4-BE49-F238E27FC236}">
                <a16:creationId xmlns:a16="http://schemas.microsoft.com/office/drawing/2014/main" id="{E14BFE2A-EBE9-C1AD-2C52-7F4811150C91}"/>
              </a:ext>
            </a:extLst>
          </p:cNvPr>
          <p:cNvCxnSpPr>
            <a:cxnSpLocks/>
          </p:cNvCxnSpPr>
          <p:nvPr/>
        </p:nvCxnSpPr>
        <p:spPr>
          <a:xfrm>
            <a:off x="10798564" y="2352007"/>
            <a:ext cx="0" cy="21247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1913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yellow emoji holding a sign&#10;&#10;Description automatically generated">
            <a:extLst>
              <a:ext uri="{FF2B5EF4-FFF2-40B4-BE49-F238E27FC236}">
                <a16:creationId xmlns:a16="http://schemas.microsoft.com/office/drawing/2014/main" id="{EA9E7668-48C8-D6A1-219F-78DB21A107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406" y="4436200"/>
            <a:ext cx="2349756" cy="23497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8D97A4-B688-2C59-2ADC-E77C431BB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Outline</a:t>
            </a:r>
            <a:endParaRPr lang="en-GB" dirty="0"/>
          </a:p>
        </p:txBody>
      </p:sp>
      <p:sp>
        <p:nvSpPr>
          <p:cNvPr id="3" name="Marcador de contenido 9">
            <a:extLst>
              <a:ext uri="{FF2B5EF4-FFF2-40B4-BE49-F238E27FC236}">
                <a16:creationId xmlns:a16="http://schemas.microsoft.com/office/drawing/2014/main" id="{2190D1AE-7629-E2BA-5C3E-4238733371CB}"/>
              </a:ext>
            </a:extLst>
          </p:cNvPr>
          <p:cNvSpPr txBox="1">
            <a:spLocks/>
          </p:cNvSpPr>
          <p:nvPr/>
        </p:nvSpPr>
        <p:spPr>
          <a:xfrm>
            <a:off x="1809953" y="1854909"/>
            <a:ext cx="8572093" cy="116476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dirty="0"/>
              <a:t>Why LGADs became such a hot topic in the last decade?  My recall of how the whole thing started and continues….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dirty="0"/>
              <a:t>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C2F2D8-1A27-FA9A-7E29-2299E57C0ADA}"/>
              </a:ext>
            </a:extLst>
          </p:cNvPr>
          <p:cNvSpPr txBox="1"/>
          <p:nvPr/>
        </p:nvSpPr>
        <p:spPr>
          <a:xfrm>
            <a:off x="1809953" y="3482093"/>
            <a:ext cx="8101660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I apologize for omission or forgetting names and fact… I will appreciate any correction or comment.</a:t>
            </a:r>
          </a:p>
        </p:txBody>
      </p:sp>
    </p:spTree>
    <p:extLst>
      <p:ext uri="{BB962C8B-B14F-4D97-AF65-F5344CB8AC3E}">
        <p14:creationId xmlns:p14="http://schemas.microsoft.com/office/powerpoint/2010/main" val="3015356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8509792D-E299-442B-BA27-F69C8EDDF743}"/>
              </a:ext>
            </a:extLst>
          </p:cNvPr>
          <p:cNvGrpSpPr/>
          <p:nvPr/>
        </p:nvGrpSpPr>
        <p:grpSpPr>
          <a:xfrm>
            <a:off x="4919935" y="3597115"/>
            <a:ext cx="2656756" cy="2182030"/>
            <a:chOff x="5019840" y="4259880"/>
            <a:chExt cx="3584160" cy="294372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0A03378-BB67-4953-B229-60716C3EBCC5}"/>
                </a:ext>
              </a:extLst>
            </p:cNvPr>
            <p:cNvSpPr txBox="1"/>
            <p:nvPr/>
          </p:nvSpPr>
          <p:spPr>
            <a:xfrm>
              <a:off x="5019840" y="4259880"/>
              <a:ext cx="3584160" cy="1027800"/>
            </a:xfrm>
            <a:prstGeom prst="rect">
              <a:avLst/>
            </a:prstGeom>
            <a:noFill/>
            <a:ln w="0">
              <a:noFill/>
            </a:ln>
          </p:spPr>
          <p:txBody>
            <a:bodyPr lIns="66712" tIns="33356" rIns="66712" bIns="33356">
              <a:noAutofit/>
            </a:bodyPr>
            <a:lstStyle/>
            <a:p>
              <a:pPr algn="ctr"/>
              <a:r>
                <a:rPr lang="en-GB" sz="1779" b="1" spc="-1">
                  <a:solidFill>
                    <a:srgbClr val="2A6099"/>
                  </a:solidFill>
                  <a:latin typeface="Arial"/>
                </a:rPr>
                <a:t>Neutron Imaging</a:t>
              </a:r>
              <a:endParaRPr lang="en-GB" sz="1779" spc="-1">
                <a:latin typeface="Arial"/>
              </a:endParaRPr>
            </a:p>
            <a:p>
              <a:pPr algn="ctr"/>
              <a:r>
                <a:rPr lang="en-GB" sz="1482" spc="-1">
                  <a:latin typeface="Arial"/>
                </a:rPr>
                <a:t>(Combining timing LGAD with a conversion layer)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552439A-FE82-4FA4-A58C-297E2FAC5D3B}"/>
                </a:ext>
              </a:extLst>
            </p:cNvPr>
            <p:cNvPicPr/>
            <p:nvPr/>
          </p:nvPicPr>
          <p:blipFill>
            <a:blip r:embed="rId2"/>
            <a:stretch/>
          </p:blipFill>
          <p:spPr>
            <a:xfrm>
              <a:off x="5298480" y="5339880"/>
              <a:ext cx="2945520" cy="186372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0FBF2E23-66F3-46CB-9B2D-8B4A3E23FC86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634502" y="1932314"/>
            <a:ext cx="1867948" cy="2483303"/>
          </a:xfrm>
          <a:prstGeom prst="rect">
            <a:avLst/>
          </a:prstGeom>
          <a:ln w="0"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EAA2790-8E37-486E-8DC2-3DCD530E3BD6}"/>
              </a:ext>
            </a:extLst>
          </p:cNvPr>
          <p:cNvSpPr txBox="1"/>
          <p:nvPr/>
        </p:nvSpPr>
        <p:spPr>
          <a:xfrm>
            <a:off x="730386" y="1366860"/>
            <a:ext cx="2523331" cy="565454"/>
          </a:xfrm>
          <a:prstGeom prst="rect">
            <a:avLst/>
          </a:prstGeom>
          <a:noFill/>
          <a:ln w="0">
            <a:noFill/>
          </a:ln>
        </p:spPr>
        <p:txBody>
          <a:bodyPr lIns="66712" tIns="33356" rIns="66712" bIns="33356">
            <a:noAutofit/>
          </a:bodyPr>
          <a:lstStyle/>
          <a:p>
            <a:pPr algn="ctr"/>
            <a:r>
              <a:rPr lang="en-GB" sz="1779" b="1" spc="-1" dirty="0">
                <a:solidFill>
                  <a:srgbClr val="2A6099"/>
                </a:solidFill>
                <a:latin typeface="Arial"/>
              </a:rPr>
              <a:t>Space Applications</a:t>
            </a:r>
            <a:endParaRPr lang="en-GB" sz="1779" spc="-1" dirty="0">
              <a:latin typeface="Arial"/>
            </a:endParaRPr>
          </a:p>
          <a:p>
            <a:pPr algn="ctr"/>
            <a:r>
              <a:rPr lang="en-GB" sz="1482" spc="-1" dirty="0">
                <a:latin typeface="Arial"/>
              </a:rPr>
              <a:t>(Time resolved tracking)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2A2DBB-2385-402B-B998-9E95BA33BA6D}"/>
              </a:ext>
            </a:extLst>
          </p:cNvPr>
          <p:cNvSpPr txBox="1"/>
          <p:nvPr/>
        </p:nvSpPr>
        <p:spPr>
          <a:xfrm>
            <a:off x="4066017" y="1505281"/>
            <a:ext cx="3590729" cy="561985"/>
          </a:xfrm>
          <a:prstGeom prst="rect">
            <a:avLst/>
          </a:prstGeom>
          <a:noFill/>
          <a:ln w="0">
            <a:noFill/>
          </a:ln>
        </p:spPr>
        <p:txBody>
          <a:bodyPr lIns="66712" tIns="33356" rIns="66712" bIns="33356">
            <a:noAutofit/>
          </a:bodyPr>
          <a:lstStyle/>
          <a:p>
            <a:pPr algn="ctr"/>
            <a:r>
              <a:rPr lang="en-GB" sz="1779" b="1" spc="-1">
                <a:solidFill>
                  <a:srgbClr val="2A6099"/>
                </a:solidFill>
                <a:latin typeface="Arial"/>
              </a:rPr>
              <a:t>Synchrotron Applications</a:t>
            </a:r>
            <a:endParaRPr lang="en-GB" sz="1779" spc="-1">
              <a:latin typeface="Arial"/>
            </a:endParaRPr>
          </a:p>
          <a:p>
            <a:pPr algn="ctr"/>
            <a:r>
              <a:rPr lang="en-GB" sz="1482" spc="-1">
                <a:latin typeface="Arial"/>
              </a:rPr>
              <a:t>(LGAD tailored for X-ray detection)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6F3514-F495-48A2-BDAA-48057140175F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4385" y="2040581"/>
            <a:ext cx="2797919" cy="1388419"/>
          </a:xfrm>
          <a:prstGeom prst="rect">
            <a:avLst/>
          </a:prstGeom>
          <a:ln w="0"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6715008-6501-4B64-A9BD-F2392929CBD2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404296" y="1967538"/>
            <a:ext cx="1313434" cy="2396310"/>
          </a:xfrm>
          <a:prstGeom prst="rect">
            <a:avLst/>
          </a:prstGeom>
          <a:ln w="0">
            <a:noFill/>
          </a:ln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A551EDFB-219F-4982-92A8-6574764CE17C}"/>
              </a:ext>
            </a:extLst>
          </p:cNvPr>
          <p:cNvGrpSpPr/>
          <p:nvPr/>
        </p:nvGrpSpPr>
        <p:grpSpPr>
          <a:xfrm>
            <a:off x="8270499" y="1446189"/>
            <a:ext cx="2908662" cy="2261284"/>
            <a:chOff x="8892000" y="2667240"/>
            <a:chExt cx="3924000" cy="305064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B6643E1-3858-4C49-8D68-FAD421A24C60}"/>
                </a:ext>
              </a:extLst>
            </p:cNvPr>
            <p:cNvSpPr txBox="1"/>
            <p:nvPr/>
          </p:nvSpPr>
          <p:spPr>
            <a:xfrm>
              <a:off x="8892000" y="2667240"/>
              <a:ext cx="3924000" cy="996840"/>
            </a:xfrm>
            <a:prstGeom prst="rect">
              <a:avLst/>
            </a:prstGeom>
            <a:noFill/>
            <a:ln w="0">
              <a:noFill/>
            </a:ln>
          </p:spPr>
          <p:txBody>
            <a:bodyPr lIns="66712" tIns="33356" rIns="66712" bIns="33356">
              <a:noAutofit/>
            </a:bodyPr>
            <a:lstStyle/>
            <a:p>
              <a:pPr algn="ctr"/>
              <a:r>
                <a:rPr lang="en-GB" sz="1779" b="1" spc="-1" dirty="0">
                  <a:solidFill>
                    <a:srgbClr val="2A6099"/>
                  </a:solidFill>
                  <a:latin typeface="Arial"/>
                </a:rPr>
                <a:t>Medical Physics</a:t>
              </a:r>
              <a:endParaRPr lang="en-GB" sz="1779" spc="-1" dirty="0">
                <a:latin typeface="Arial"/>
              </a:endParaRPr>
            </a:p>
            <a:p>
              <a:pPr algn="ctr"/>
              <a:r>
                <a:rPr lang="en-GB" sz="1482" spc="-1" dirty="0">
                  <a:solidFill>
                    <a:srgbClr val="000000"/>
                  </a:solidFill>
                  <a:latin typeface="Arial"/>
                </a:rPr>
                <a:t>(4D tracking, X-ray detection...)</a:t>
              </a:r>
              <a:endParaRPr lang="en-GB" sz="1482" spc="-1" dirty="0">
                <a:latin typeface="Arial"/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A022C1F-F1C2-4808-8F1A-E9E40995524B}"/>
                </a:ext>
              </a:extLst>
            </p:cNvPr>
            <p:cNvPicPr/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8928000" y="3492000"/>
              <a:ext cx="3780000" cy="22258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8" name="Google Shape;308;p5_6">
            <a:extLst>
              <a:ext uri="{FF2B5EF4-FFF2-40B4-BE49-F238E27FC236}">
                <a16:creationId xmlns:a16="http://schemas.microsoft.com/office/drawing/2014/main" id="{F72DFBB6-555F-4207-9F5A-FBC5038BA27A}"/>
              </a:ext>
            </a:extLst>
          </p:cNvPr>
          <p:cNvSpPr/>
          <p:nvPr/>
        </p:nvSpPr>
        <p:spPr>
          <a:xfrm>
            <a:off x="7846154" y="4342907"/>
            <a:ext cx="3869321" cy="208969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6712" tIns="33356" rIns="66712" bIns="33356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GB" sz="1779" spc="-1" dirty="0">
                <a:solidFill>
                  <a:srgbClr val="000000"/>
                </a:solidFill>
                <a:latin typeface="Arial"/>
                <a:ea typeface="Arial"/>
              </a:rPr>
              <a:t>Please check dedicated sessions at:</a:t>
            </a:r>
            <a:endParaRPr lang="en-GB" sz="1779" spc="-1" dirty="0">
              <a:latin typeface="Arial"/>
            </a:endParaRPr>
          </a:p>
          <a:p>
            <a:pPr algn="ctr">
              <a:tabLst>
                <a:tab pos="0" algn="l"/>
              </a:tabLst>
            </a:pPr>
            <a:r>
              <a:rPr lang="en-GB" sz="1779" spc="-1" dirty="0">
                <a:solidFill>
                  <a:srgbClr val="2A6099"/>
                </a:solidFill>
                <a:latin typeface="Arial"/>
                <a:ea typeface="Arial"/>
              </a:rPr>
              <a:t>RD50 Workshops</a:t>
            </a:r>
          </a:p>
          <a:p>
            <a:pPr algn="ctr">
              <a:tabLst>
                <a:tab pos="0" algn="l"/>
              </a:tabLst>
            </a:pPr>
            <a:r>
              <a:rPr lang="en-GB" sz="1779" spc="-1" dirty="0" err="1">
                <a:solidFill>
                  <a:srgbClr val="2A6099"/>
                </a:solidFill>
                <a:latin typeface="Arial"/>
                <a:ea typeface="Arial"/>
              </a:rPr>
              <a:t>TREDi</a:t>
            </a:r>
            <a:r>
              <a:rPr lang="en-GB" sz="1779" spc="-1" dirty="0">
                <a:solidFill>
                  <a:srgbClr val="2A6099"/>
                </a:solidFill>
                <a:latin typeface="Arial"/>
                <a:ea typeface="Arial"/>
              </a:rPr>
              <a:t> workshops</a:t>
            </a:r>
          </a:p>
          <a:p>
            <a:pPr algn="ctr">
              <a:tabLst>
                <a:tab pos="0" algn="l"/>
              </a:tabLst>
            </a:pPr>
            <a:r>
              <a:rPr lang="en-GB" sz="1779" spc="-1" dirty="0">
                <a:solidFill>
                  <a:srgbClr val="2A6099"/>
                </a:solidFill>
                <a:latin typeface="Arial"/>
                <a:ea typeface="Arial"/>
              </a:rPr>
              <a:t>VERTEX</a:t>
            </a:r>
          </a:p>
          <a:p>
            <a:pPr algn="ctr">
              <a:tabLst>
                <a:tab pos="0" algn="l"/>
              </a:tabLst>
            </a:pPr>
            <a:r>
              <a:rPr lang="en-GB" sz="1779" spc="-1" dirty="0">
                <a:solidFill>
                  <a:srgbClr val="2A6099"/>
                </a:solidFill>
                <a:latin typeface="Arial"/>
                <a:ea typeface="Arial"/>
              </a:rPr>
              <a:t>Vienna conference on Instrumentation</a:t>
            </a:r>
          </a:p>
          <a:p>
            <a:pPr algn="ctr">
              <a:tabLst>
                <a:tab pos="0" algn="l"/>
              </a:tabLst>
            </a:pPr>
            <a:r>
              <a:rPr lang="en-GB" sz="1779" spc="-1" dirty="0" err="1">
                <a:solidFill>
                  <a:srgbClr val="2A6099"/>
                </a:solidFill>
                <a:latin typeface="Arial"/>
                <a:ea typeface="Arial"/>
              </a:rPr>
              <a:t>Etc</a:t>
            </a:r>
            <a:r>
              <a:rPr lang="en-GB" sz="1779" spc="-1" dirty="0">
                <a:solidFill>
                  <a:srgbClr val="2A6099"/>
                </a:solidFill>
                <a:latin typeface="Arial"/>
                <a:ea typeface="Arial"/>
              </a:rPr>
              <a:t>…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LGAD and timing beyond HEP</a:t>
            </a:r>
          </a:p>
        </p:txBody>
      </p:sp>
      <p:sp>
        <p:nvSpPr>
          <p:cNvPr id="19" name="TextBox 10">
            <a:extLst>
              <a:ext uri="{FF2B5EF4-FFF2-40B4-BE49-F238E27FC236}">
                <a16:creationId xmlns:a16="http://schemas.microsoft.com/office/drawing/2014/main" id="{CEAA2790-8E37-486E-8DC2-3DCD530E3BD6}"/>
              </a:ext>
            </a:extLst>
          </p:cNvPr>
          <p:cNvSpPr txBox="1"/>
          <p:nvPr/>
        </p:nvSpPr>
        <p:spPr>
          <a:xfrm>
            <a:off x="1841731" y="4340542"/>
            <a:ext cx="2523331" cy="565454"/>
          </a:xfrm>
          <a:prstGeom prst="rect">
            <a:avLst/>
          </a:prstGeom>
          <a:noFill/>
          <a:ln w="0">
            <a:noFill/>
          </a:ln>
        </p:spPr>
        <p:txBody>
          <a:bodyPr lIns="66712" tIns="33356" rIns="66712" bIns="33356">
            <a:noAutofit/>
          </a:bodyPr>
          <a:lstStyle/>
          <a:p>
            <a:pPr algn="ctr"/>
            <a:r>
              <a:rPr lang="en-GB" sz="1779" b="1" spc="-1" dirty="0">
                <a:solidFill>
                  <a:srgbClr val="2A6099"/>
                </a:solidFill>
                <a:latin typeface="Arial"/>
              </a:rPr>
              <a:t>Nuclear Physics</a:t>
            </a:r>
            <a:endParaRPr lang="en-GB" sz="1779" spc="-1" dirty="0">
              <a:latin typeface="Arial"/>
            </a:endParaRPr>
          </a:p>
          <a:p>
            <a:pPr algn="ctr"/>
            <a:r>
              <a:rPr lang="en-GB" sz="1482" spc="-1" dirty="0">
                <a:latin typeface="Arial"/>
              </a:rPr>
              <a:t>(Particle identification)</a:t>
            </a:r>
          </a:p>
        </p:txBody>
      </p:sp>
      <p:grpSp>
        <p:nvGrpSpPr>
          <p:cNvPr id="4" name="3 Grupo"/>
          <p:cNvGrpSpPr/>
          <p:nvPr/>
        </p:nvGrpSpPr>
        <p:grpSpPr>
          <a:xfrm>
            <a:off x="1809716" y="5000336"/>
            <a:ext cx="2613830" cy="1557617"/>
            <a:chOff x="1809716" y="5000336"/>
            <a:chExt cx="2613830" cy="155761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9716" y="5000336"/>
              <a:ext cx="2587360" cy="15576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2 CuadroTexto"/>
            <p:cNvSpPr txBox="1"/>
            <p:nvPr/>
          </p:nvSpPr>
          <p:spPr>
            <a:xfrm>
              <a:off x="3569628" y="6188621"/>
              <a:ext cx="853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HADES</a:t>
              </a: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293" y="5196332"/>
            <a:ext cx="1175437" cy="116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2462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2EE4C-61D6-3958-0591-66D1C8502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Conclusions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A33F06-7447-184E-5194-D3A72CB4D6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578"/>
          <a:stretch/>
        </p:blipFill>
        <p:spPr>
          <a:xfrm>
            <a:off x="1809953" y="3468992"/>
            <a:ext cx="2710319" cy="321601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1F4A795-29FE-F7BF-1180-FF5E9714C86D}"/>
              </a:ext>
            </a:extLst>
          </p:cNvPr>
          <p:cNvSpPr txBox="1"/>
          <p:nvPr/>
        </p:nvSpPr>
        <p:spPr>
          <a:xfrm>
            <a:off x="2675152" y="2253858"/>
            <a:ext cx="6541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Lesson I learned in RD50 meeting: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33D161-D1CC-54E5-E64D-87D9E3CA4F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1286" y="3384065"/>
            <a:ext cx="3389670" cy="3249450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B26C4848-90EC-E0F1-F7EC-09C9BDE21B81}"/>
              </a:ext>
            </a:extLst>
          </p:cNvPr>
          <p:cNvSpPr/>
          <p:nvPr/>
        </p:nvSpPr>
        <p:spPr>
          <a:xfrm>
            <a:off x="5065295" y="4776537"/>
            <a:ext cx="1130968" cy="369332"/>
          </a:xfrm>
          <a:prstGeom prst="rightArrow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3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72564-019E-0880-BAD7-8CFEE101C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672" y="1012801"/>
            <a:ext cx="10828655" cy="803922"/>
          </a:xfrm>
        </p:spPr>
        <p:txBody>
          <a:bodyPr/>
          <a:lstStyle/>
          <a:p>
            <a:r>
              <a:rPr lang="en-GB" dirty="0"/>
              <a:t>Congratulation to Valentina!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6D82F3-0BC6-D760-BF75-C2EE6BFB4786}"/>
              </a:ext>
            </a:extLst>
          </p:cNvPr>
          <p:cNvSpPr txBox="1"/>
          <p:nvPr/>
        </p:nvSpPr>
        <p:spPr>
          <a:xfrm>
            <a:off x="621223" y="5103674"/>
            <a:ext cx="1034868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3600" b="1" dirty="0"/>
              <a:t>-Doping Compensation in Thin Silicon Sensors: the pathway to Extreme Radiation Environments </a:t>
            </a:r>
            <a:br>
              <a:rPr lang="en-GB" sz="3600" b="1" dirty="0"/>
            </a:br>
            <a:endParaRPr lang="en-GB" sz="36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BB86E9-86AE-E4AA-5888-BD53866C6820}"/>
              </a:ext>
            </a:extLst>
          </p:cNvPr>
          <p:cNvSpPr txBox="1"/>
          <p:nvPr/>
        </p:nvSpPr>
        <p:spPr>
          <a:xfrm>
            <a:off x="8829208" y="3429000"/>
            <a:ext cx="34495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European Research Council</a:t>
            </a:r>
            <a:r>
              <a:rPr lang="en-GB" dirty="0"/>
              <a:t> (ERC)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8654E0-BC2B-CD98-7A4B-1B70D16BCE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4489" y="1414762"/>
            <a:ext cx="1776288" cy="17762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5B3E7BE-DD7E-F492-7190-AA0FECEC15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982" r="35499"/>
          <a:stretch/>
        </p:blipFill>
        <p:spPr>
          <a:xfrm>
            <a:off x="3362793" y="1847850"/>
            <a:ext cx="1920407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2250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B8A02-4E27-59D6-DBD7-8484A8C64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F4B544-9DAD-82E3-1F9B-B02E5774EA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10" y="1050987"/>
            <a:ext cx="12146390" cy="570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980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479B5-539A-F234-CF9C-B91DCF3D6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Charge</a:t>
            </a:r>
            <a:r>
              <a:rPr lang="es-ES" dirty="0"/>
              <a:t> </a:t>
            </a:r>
            <a:r>
              <a:rPr lang="es-ES" dirty="0" err="1"/>
              <a:t>multiplication</a:t>
            </a:r>
            <a:r>
              <a:rPr lang="es-ES" dirty="0"/>
              <a:t>  (&lt;2010)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029267-F383-B049-DFDE-E61F85FEE09B}"/>
              </a:ext>
            </a:extLst>
          </p:cNvPr>
          <p:cNvSpPr txBox="1"/>
          <p:nvPr/>
        </p:nvSpPr>
        <p:spPr>
          <a:xfrm>
            <a:off x="322194" y="1996265"/>
            <a:ext cx="6096000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/>
              <a:t>It was clear in 2010 the charge Multiplication effect in Highly Irradiated Planar Sensors -&gt; mainly strips.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96CB4F-5DB5-3773-6B2A-A0512D86686F}"/>
              </a:ext>
            </a:extLst>
          </p:cNvPr>
          <p:cNvSpPr txBox="1"/>
          <p:nvPr/>
        </p:nvSpPr>
        <p:spPr>
          <a:xfrm>
            <a:off x="322194" y="3072705"/>
            <a:ext cx="6096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000" dirty="0"/>
              <a:t>A considerable R&amp;D activity for improving the radiation tolerance of finely segmented silicon detectors has been stimulated by the requirements of the future upgrade of the </a:t>
            </a:r>
            <a:r>
              <a:rPr lang="en-GB" sz="2000" dirty="0" err="1"/>
              <a:t>LHCaccelerator</a:t>
            </a:r>
            <a:r>
              <a:rPr lang="en-GB" sz="2000" dirty="0"/>
              <a:t> at CERN.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BB1817-5DF7-0C8E-F48D-303A7B5E215C}"/>
              </a:ext>
            </a:extLst>
          </p:cNvPr>
          <p:cNvSpPr txBox="1"/>
          <p:nvPr/>
        </p:nvSpPr>
        <p:spPr>
          <a:xfrm>
            <a:off x="322194" y="4625816"/>
            <a:ext cx="6096000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GB" sz="2000" dirty="0"/>
              <a:t>RD50 has shown that irradiated sensors were capable to recover at least the same charge as before irradiation, or even more if biased to sufficiently high voltages.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A6EAFC2-8A37-1266-40B4-D9DC4DA37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6450" y="1165510"/>
            <a:ext cx="1693612" cy="2507359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205D76C8-BF75-5E6D-0A31-8D105B4B14A2}"/>
              </a:ext>
            </a:extLst>
          </p:cNvPr>
          <p:cNvGrpSpPr/>
          <p:nvPr/>
        </p:nvGrpSpPr>
        <p:grpSpPr>
          <a:xfrm>
            <a:off x="6418194" y="3672869"/>
            <a:ext cx="4476750" cy="3051100"/>
            <a:chOff x="4562924" y="3963252"/>
            <a:chExt cx="4476750" cy="30511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65E90CF-2AA2-4E5D-19CF-53CF071072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62924" y="4061602"/>
              <a:ext cx="4476750" cy="295275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245183E-BAA4-06DA-BC58-D08D25B37FDA}"/>
                </a:ext>
              </a:extLst>
            </p:cNvPr>
            <p:cNvSpPr txBox="1"/>
            <p:nvPr/>
          </p:nvSpPr>
          <p:spPr>
            <a:xfrm>
              <a:off x="5935038" y="3963252"/>
              <a:ext cx="21971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/>
                <a:t>microstrip detectors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6806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4FA21-368D-F2AD-2B67-3BCBA153C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2010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4F7F98-35E4-6B57-8273-7F53EBAF3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2560" y="1050987"/>
            <a:ext cx="3906879" cy="29270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FEB8BF6-8DF2-4325-E798-A9F11F9AAB38}"/>
              </a:ext>
            </a:extLst>
          </p:cNvPr>
          <p:cNvSpPr txBox="1"/>
          <p:nvPr/>
        </p:nvSpPr>
        <p:spPr>
          <a:xfrm>
            <a:off x="87337" y="1754075"/>
            <a:ext cx="3283974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800" b="1" dirty="0">
                <a:latin typeface="Georgia" panose="02040502050405020303" pitchFamily="18" charset="0"/>
              </a:rPr>
              <a:t>First idea of  a detector with a moderate  Gain</a:t>
            </a:r>
          </a:p>
          <a:p>
            <a:pPr algn="ctr">
              <a:spcBef>
                <a:spcPts val="600"/>
              </a:spcBef>
            </a:pPr>
            <a:r>
              <a:rPr lang="en-US" sz="1800" dirty="0">
                <a:latin typeface="Georgia Pro Light" panose="02040302050405020303" pitchFamily="18" charset="0"/>
              </a:rPr>
              <a:t>Strip detector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8EBD22-C36C-CCCB-319E-2003C71046FA}"/>
              </a:ext>
            </a:extLst>
          </p:cNvPr>
          <p:cNvSpPr txBox="1"/>
          <p:nvPr/>
        </p:nvSpPr>
        <p:spPr>
          <a:xfrm>
            <a:off x="8638811" y="3376792"/>
            <a:ext cx="3017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PhD thesis of Pablo Fernandez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D1E7B1B-86CE-E001-8563-7F3ADFF6E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4278" y="3932468"/>
            <a:ext cx="3906880" cy="292553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D315676-6E5D-492B-8146-DFA8727C3B2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4" t="4631" r="13285" b="13003"/>
          <a:stretch/>
        </p:blipFill>
        <p:spPr>
          <a:xfrm>
            <a:off x="145155" y="3561458"/>
            <a:ext cx="3852566" cy="3072828"/>
          </a:xfrm>
          <a:prstGeom prst="rect">
            <a:avLst/>
          </a:prstGeom>
        </p:spPr>
      </p:pic>
      <p:sp>
        <p:nvSpPr>
          <p:cNvPr id="13" name="TextBox 11">
            <a:extLst>
              <a:ext uri="{FF2B5EF4-FFF2-40B4-BE49-F238E27FC236}">
                <a16:creationId xmlns:a16="http://schemas.microsoft.com/office/drawing/2014/main" id="{74F061D5-1781-4425-8948-94BB37EBD321}"/>
              </a:ext>
            </a:extLst>
          </p:cNvPr>
          <p:cNvSpPr txBox="1"/>
          <p:nvPr/>
        </p:nvSpPr>
        <p:spPr>
          <a:xfrm>
            <a:off x="1890346" y="6264954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July</a:t>
            </a:r>
            <a:r>
              <a:rPr lang="es-ES" dirty="0"/>
              <a:t> 2010</a:t>
            </a:r>
            <a:endParaRPr lang="en-GB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97C7F7C-7A62-4C40-9C46-EB7F9FBB21E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93" r="33134"/>
          <a:stretch/>
        </p:blipFill>
        <p:spPr>
          <a:xfrm>
            <a:off x="9261078" y="1284024"/>
            <a:ext cx="1982201" cy="1771011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E64515A4-1861-4644-97C5-F95482C1975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44"/>
          <a:stretch/>
        </p:blipFill>
        <p:spPr>
          <a:xfrm>
            <a:off x="4256607" y="4235642"/>
            <a:ext cx="3678784" cy="2319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055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E8CDB-FC2E-FD2D-ADD0-6F0E5B5D1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918" y="1133245"/>
            <a:ext cx="10828655" cy="80392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2060"/>
                </a:solidFill>
              </a:rPr>
              <a:t>Early Historical developments : The first  appearance on scene of the LGAD  (2011-2012)</a:t>
            </a:r>
            <a:endParaRPr lang="en-GB" dirty="0"/>
          </a:p>
        </p:txBody>
      </p:sp>
      <p:pic>
        <p:nvPicPr>
          <p:cNvPr id="4" name="Imagen 11">
            <a:extLst>
              <a:ext uri="{FF2B5EF4-FFF2-40B4-BE49-F238E27FC236}">
                <a16:creationId xmlns:a16="http://schemas.microsoft.com/office/drawing/2014/main" id="{4ECF9962-4668-40D6-859F-956197D1F8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723" y="3429000"/>
            <a:ext cx="3913477" cy="2913492"/>
          </a:xfrm>
          <a:prstGeom prst="rect">
            <a:avLst/>
          </a:prstGeom>
        </p:spPr>
      </p:pic>
      <p:pic>
        <p:nvPicPr>
          <p:cNvPr id="6" name="Imagen 15">
            <a:extLst>
              <a:ext uri="{FF2B5EF4-FFF2-40B4-BE49-F238E27FC236}">
                <a16:creationId xmlns:a16="http://schemas.microsoft.com/office/drawing/2014/main" id="{DB35D899-62B2-AD1B-888D-B3E42E2207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6070" y="3221574"/>
            <a:ext cx="5845930" cy="3068220"/>
          </a:xfrm>
          <a:prstGeom prst="rect">
            <a:avLst/>
          </a:prstGeom>
        </p:spPr>
      </p:pic>
      <p:sp>
        <p:nvSpPr>
          <p:cNvPr id="7" name="Rectángulo 16">
            <a:extLst>
              <a:ext uri="{FF2B5EF4-FFF2-40B4-BE49-F238E27FC236}">
                <a16:creationId xmlns:a16="http://schemas.microsoft.com/office/drawing/2014/main" id="{203D8747-E849-B5C3-F307-6BFD33A54DFE}"/>
              </a:ext>
            </a:extLst>
          </p:cNvPr>
          <p:cNvSpPr/>
          <p:nvPr/>
        </p:nvSpPr>
        <p:spPr>
          <a:xfrm>
            <a:off x="288746" y="2102317"/>
            <a:ext cx="7522400" cy="954107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sz="2800" i="0" dirty="0">
                <a:solidFill>
                  <a:srgbClr val="002060"/>
                </a:solidFill>
              </a:rPr>
              <a:t>Status of the RD50 funding request for "detectors with enhanced multiplication”</a:t>
            </a:r>
          </a:p>
        </p:txBody>
      </p:sp>
    </p:spTree>
    <p:extLst>
      <p:ext uri="{BB962C8B-B14F-4D97-AF65-F5344CB8AC3E}">
        <p14:creationId xmlns:p14="http://schemas.microsoft.com/office/powerpoint/2010/main" val="3264170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DDB5972F-46F8-FD93-18F2-A7CCEA5AEE2B}"/>
              </a:ext>
            </a:extLst>
          </p:cNvPr>
          <p:cNvSpPr txBox="1">
            <a:spLocks/>
          </p:cNvSpPr>
          <p:nvPr/>
        </p:nvSpPr>
        <p:spPr>
          <a:xfrm>
            <a:off x="186230" y="990642"/>
            <a:ext cx="10769599" cy="932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499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Who requested the LGAD?  A few months before in Bari (2012) </a:t>
            </a:r>
          </a:p>
        </p:txBody>
      </p:sp>
      <p:pic>
        <p:nvPicPr>
          <p:cNvPr id="4" name="Marcador de contenido 5">
            <a:extLst>
              <a:ext uri="{FF2B5EF4-FFF2-40B4-BE49-F238E27FC236}">
                <a16:creationId xmlns:a16="http://schemas.microsoft.com/office/drawing/2014/main" id="{F1BAD78C-FC45-E85B-6ECE-8747B9EA6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0889" y="2414215"/>
            <a:ext cx="6764320" cy="2266968"/>
          </a:xfrm>
          <a:prstGeom prst="rect">
            <a:avLst/>
          </a:prstGeom>
        </p:spPr>
      </p:pic>
      <p:sp>
        <p:nvSpPr>
          <p:cNvPr id="5" name="Marcador de número de diapositiva 3">
            <a:extLst>
              <a:ext uri="{FF2B5EF4-FFF2-40B4-BE49-F238E27FC236}">
                <a16:creationId xmlns:a16="http://schemas.microsoft.com/office/drawing/2014/main" id="{363CDBBA-CFAC-5268-1019-2205A21EE51E}"/>
              </a:ext>
            </a:extLst>
          </p:cNvPr>
          <p:cNvSpPr txBox="1">
            <a:spLocks/>
          </p:cNvSpPr>
          <p:nvPr/>
        </p:nvSpPr>
        <p:spPr>
          <a:xfrm>
            <a:off x="11628777" y="6416712"/>
            <a:ext cx="7112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6</a:t>
            </a:fld>
            <a:endParaRPr lang="es-ES_tradnl" altLang="en-U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ECD0E1C-FC14-A3DD-8AF9-CC88C4B9E9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514" b="15401"/>
          <a:stretch/>
        </p:blipFill>
        <p:spPr>
          <a:xfrm>
            <a:off x="0" y="2584079"/>
            <a:ext cx="4405071" cy="2137245"/>
          </a:xfrm>
          <a:prstGeom prst="rect">
            <a:avLst/>
          </a:prstGeom>
        </p:spPr>
      </p:pic>
      <p:grpSp>
        <p:nvGrpSpPr>
          <p:cNvPr id="12" name="Grupo 32">
            <a:extLst>
              <a:ext uri="{FF2B5EF4-FFF2-40B4-BE49-F238E27FC236}">
                <a16:creationId xmlns:a16="http://schemas.microsoft.com/office/drawing/2014/main" id="{E5A73162-EC8E-2AC1-0D43-9C1DE31BC399}"/>
              </a:ext>
            </a:extLst>
          </p:cNvPr>
          <p:cNvGrpSpPr/>
          <p:nvPr/>
        </p:nvGrpSpPr>
        <p:grpSpPr>
          <a:xfrm>
            <a:off x="8123050" y="1910085"/>
            <a:ext cx="3698039" cy="2483708"/>
            <a:chOff x="8357828" y="1707986"/>
            <a:chExt cx="3698039" cy="4270414"/>
          </a:xfrm>
        </p:grpSpPr>
        <p:sp>
          <p:nvSpPr>
            <p:cNvPr id="13" name="Rectángulo 22">
              <a:extLst>
                <a:ext uri="{FF2B5EF4-FFF2-40B4-BE49-F238E27FC236}">
                  <a16:creationId xmlns:a16="http://schemas.microsoft.com/office/drawing/2014/main" id="{EF33BC7A-867D-3B57-4B02-CF76E644161C}"/>
                </a:ext>
              </a:extLst>
            </p:cNvPr>
            <p:cNvSpPr/>
            <p:nvPr/>
          </p:nvSpPr>
          <p:spPr>
            <a:xfrm>
              <a:off x="9127116" y="1707986"/>
              <a:ext cx="2928751" cy="5970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i="0" dirty="0">
                  <a:solidFill>
                    <a:srgbClr val="002060"/>
                  </a:solidFill>
                </a:rPr>
                <a:t>Great vision!</a:t>
              </a:r>
              <a:endParaRPr lang="en-US" sz="3200" dirty="0"/>
            </a:p>
          </p:txBody>
        </p:sp>
        <p:cxnSp>
          <p:nvCxnSpPr>
            <p:cNvPr id="14" name="Conector: curvado 27">
              <a:extLst>
                <a:ext uri="{FF2B5EF4-FFF2-40B4-BE49-F238E27FC236}">
                  <a16:creationId xmlns:a16="http://schemas.microsoft.com/office/drawing/2014/main" id="{CE829E06-C13A-1CE2-02B1-74BA256D367D}"/>
                </a:ext>
              </a:extLst>
            </p:cNvPr>
            <p:cNvCxnSpPr>
              <a:cxnSpLocks/>
              <a:stCxn id="13" idx="1"/>
              <a:endCxn id="4" idx="0"/>
            </p:cNvCxnSpPr>
            <p:nvPr/>
          </p:nvCxnSpPr>
          <p:spPr bwMode="auto">
            <a:xfrm rot="10800000" flipV="1">
              <a:off x="8357828" y="2006531"/>
              <a:ext cx="769289" cy="568242"/>
            </a:xfrm>
            <a:prstGeom prst="curvedConnector2">
              <a:avLst/>
            </a:prstGeom>
            <a:noFill/>
            <a:ln w="25400" cap="flat" cmpd="sng" algn="ctr">
              <a:solidFill>
                <a:srgbClr val="2A1BEB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" name="Conector: curvado 29">
              <a:extLst>
                <a:ext uri="{FF2B5EF4-FFF2-40B4-BE49-F238E27FC236}">
                  <a16:creationId xmlns:a16="http://schemas.microsoft.com/office/drawing/2014/main" id="{8BFD8A7A-95E2-D81B-3B16-E92A2995C8C7}"/>
                </a:ext>
              </a:extLst>
            </p:cNvPr>
            <p:cNvCxnSpPr>
              <a:cxnSpLocks/>
              <a:stCxn id="13" idx="3"/>
            </p:cNvCxnSpPr>
            <p:nvPr/>
          </p:nvCxnSpPr>
          <p:spPr bwMode="auto">
            <a:xfrm flipH="1">
              <a:off x="11628777" y="2006530"/>
              <a:ext cx="427090" cy="3971870"/>
            </a:xfrm>
            <a:prstGeom prst="curvedConnector3">
              <a:avLst>
                <a:gd name="adj1" fmla="val -53525"/>
              </a:avLst>
            </a:prstGeom>
            <a:noFill/>
            <a:ln w="25400" cap="flat" cmpd="sng" algn="ctr">
              <a:solidFill>
                <a:srgbClr val="2A1BEB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C8BED4DD-75E5-49A3-F792-2141780B63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1798" y="4728603"/>
            <a:ext cx="2706690" cy="20319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33F986-A071-876A-619A-7772C6B13B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6029" y="4622128"/>
            <a:ext cx="2938946" cy="21858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080C182-5680-78E5-E1BA-4C5F5A8326B4}"/>
              </a:ext>
            </a:extLst>
          </p:cNvPr>
          <p:cNvSpPr txBox="1"/>
          <p:nvPr/>
        </p:nvSpPr>
        <p:spPr>
          <a:xfrm>
            <a:off x="349125" y="1931956"/>
            <a:ext cx="4822218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/>
              <a:t>Great interest of Atlas and CMS for HGTD and ETL</a:t>
            </a:r>
          </a:p>
        </p:txBody>
      </p:sp>
      <p:pic>
        <p:nvPicPr>
          <p:cNvPr id="10" name="Picture 9" descr="A person holding a yellow fish&#10;&#10;Description automatically generated">
            <a:extLst>
              <a:ext uri="{FF2B5EF4-FFF2-40B4-BE49-F238E27FC236}">
                <a16:creationId xmlns:a16="http://schemas.microsoft.com/office/drawing/2014/main" id="{4A8B2B5F-4BEB-C850-F1E3-529065DF61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55" y="4721324"/>
            <a:ext cx="2709261" cy="203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266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D3AFD-58C2-4CFF-4964-73EFD5808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2013</a:t>
            </a:r>
            <a:r>
              <a:rPr lang="en-US" dirty="0">
                <a:latin typeface="Georgia" panose="02040502050405020303" pitchFamily="18" charset="0"/>
              </a:rPr>
              <a:t> 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D13F79F-F7B0-D223-2028-4AA0D62CFBD4}"/>
              </a:ext>
            </a:extLst>
          </p:cNvPr>
          <p:cNvSpPr txBox="1"/>
          <p:nvPr/>
        </p:nvSpPr>
        <p:spPr>
          <a:xfrm>
            <a:off x="135174" y="1842391"/>
            <a:ext cx="3234085" cy="18928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Georgia" panose="02040502050405020303" pitchFamily="18" charset="0"/>
              </a:rPr>
              <a:t>Devices available to all interested groups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Georgia" panose="02040502050405020303" pitchFamily="18" charset="0"/>
              </a:rPr>
              <a:t>First irradiations studies Boron Removal</a:t>
            </a:r>
          </a:p>
          <a:p>
            <a:pPr algn="just">
              <a:spcBef>
                <a:spcPts val="600"/>
              </a:spcBef>
            </a:pPr>
            <a:endParaRPr lang="en-US" b="1" dirty="0">
              <a:latin typeface="Georgia" panose="02040502050405020303" pitchFamily="18" charset="0"/>
            </a:endParaRPr>
          </a:p>
          <a:p>
            <a:pPr lvl="0" algn="just">
              <a:spcBef>
                <a:spcPts val="600"/>
              </a:spcBef>
            </a:pPr>
            <a:r>
              <a:rPr lang="en-US" dirty="0">
                <a:latin typeface="Georgia Pro Light" panose="02040302050405020303" pitchFamily="18" charset="0"/>
              </a:rPr>
              <a:t>.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8F7C4B-C2C9-8DCD-275C-8BD24FF25C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1886" y="2359877"/>
            <a:ext cx="3971063" cy="2954240"/>
          </a:xfrm>
          <a:prstGeom prst="rect">
            <a:avLst/>
          </a:prstGeom>
        </p:spPr>
      </p:pic>
      <p:pic>
        <p:nvPicPr>
          <p:cNvPr id="7" name="Picture 6" descr="A yellow smiley with tears on its face&#10;&#10;Description automatically generated">
            <a:extLst>
              <a:ext uri="{FF2B5EF4-FFF2-40B4-BE49-F238E27FC236}">
                <a16:creationId xmlns:a16="http://schemas.microsoft.com/office/drawing/2014/main" id="{DC0308E9-275F-7B68-966B-FA86837A75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991" y="1198512"/>
            <a:ext cx="1059545" cy="10595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583096-9955-2C41-A371-AFE66EE3CD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469136"/>
            <a:ext cx="7512949" cy="13853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CBD41E1-040A-42FC-0BA3-ED811E9DFF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7485" y="3429000"/>
            <a:ext cx="1389461" cy="13894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2B26C44-CC28-A244-9DEE-EF8CCDAD65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2987" y="1152807"/>
            <a:ext cx="908275" cy="11052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DD6202C-78DF-93E1-24BE-0B894B91E5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80971" y="4450340"/>
            <a:ext cx="3039745" cy="22798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842303-673C-ECB7-9BCC-CEAED397519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02510" y="1267756"/>
            <a:ext cx="4054316" cy="303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798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1A21B-5D1C-7092-CA95-06CD9D477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2014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E29D36-B7E0-E7F3-0496-F84059AD1B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7028" y="4088684"/>
            <a:ext cx="3770834" cy="28348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93D956E-FD13-DF21-32A9-9215B69DFCE7}"/>
              </a:ext>
            </a:extLst>
          </p:cNvPr>
          <p:cNvSpPr txBox="1"/>
          <p:nvPr/>
        </p:nvSpPr>
        <p:spPr>
          <a:xfrm>
            <a:off x="111842" y="1859903"/>
            <a:ext cx="17954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/>
              <a:t>Thin LGAD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C and G doping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E4ECC1-A036-467C-9949-C24CAA607C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3345" y="4023188"/>
            <a:ext cx="3788799" cy="2834812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DD9FCBE-35AE-60DB-0910-F9C61BC208AA}"/>
              </a:ext>
            </a:extLst>
          </p:cNvPr>
          <p:cNvCxnSpPr>
            <a:cxnSpLocks/>
          </p:cNvCxnSpPr>
          <p:nvPr/>
        </p:nvCxnSpPr>
        <p:spPr>
          <a:xfrm>
            <a:off x="819150" y="3023978"/>
            <a:ext cx="0" cy="16432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E135BFCA-B3B4-3E67-C0C0-93594092D6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573" y="4800548"/>
            <a:ext cx="1581150" cy="192405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9B929AD5-2322-A2FB-7D06-E4E59779E9F7}"/>
              </a:ext>
            </a:extLst>
          </p:cNvPr>
          <p:cNvSpPr/>
          <p:nvPr/>
        </p:nvSpPr>
        <p:spPr>
          <a:xfrm>
            <a:off x="9664700" y="4665819"/>
            <a:ext cx="1997444" cy="1840791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E4F536E-044A-DEA2-F12B-1A00E8A4CB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7028" y="1173163"/>
            <a:ext cx="3682608" cy="27783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A60D306-BD80-A114-089A-088B44FB90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8253" y="1412397"/>
            <a:ext cx="1405573" cy="140557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4F7DE67-DCE6-875D-36F8-9C5E10F85C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04822" y="1077109"/>
            <a:ext cx="3457322" cy="259468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902D3BA-01D5-DE37-5EDE-9A57946FCEE9}"/>
              </a:ext>
            </a:extLst>
          </p:cNvPr>
          <p:cNvSpPr txBox="1"/>
          <p:nvPr/>
        </p:nvSpPr>
        <p:spPr>
          <a:xfrm>
            <a:off x="9159526" y="3429000"/>
            <a:ext cx="1667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In backup slides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BC9740-9679-A5F1-A117-5A403A6B0AC8}"/>
              </a:ext>
            </a:extLst>
          </p:cNvPr>
          <p:cNvSpPr txBox="1"/>
          <p:nvPr/>
        </p:nvSpPr>
        <p:spPr>
          <a:xfrm rot="5400000">
            <a:off x="102003" y="3660948"/>
            <a:ext cx="1899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Discussion session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3306FB-3A06-F681-9F6F-3B7B13B447A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4633" r="9813" b="18727"/>
          <a:stretch/>
        </p:blipFill>
        <p:spPr>
          <a:xfrm>
            <a:off x="6148253" y="3471070"/>
            <a:ext cx="1480900" cy="1194749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2197870A-E80B-52C1-E20A-47B007FFA288}"/>
              </a:ext>
            </a:extLst>
          </p:cNvPr>
          <p:cNvSpPr/>
          <p:nvPr/>
        </p:nvSpPr>
        <p:spPr>
          <a:xfrm>
            <a:off x="6422828" y="3471070"/>
            <a:ext cx="719191" cy="568961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5526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8EB7A-8560-7F6E-A0A5-89344DE05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2015 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AE0F35-C3C0-FDC4-2BA5-20B106280777}"/>
              </a:ext>
            </a:extLst>
          </p:cNvPr>
          <p:cNvSpPr txBox="1"/>
          <p:nvPr/>
        </p:nvSpPr>
        <p:spPr>
          <a:xfrm>
            <a:off x="0" y="1854909"/>
            <a:ext cx="3869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Fill Factor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err="1"/>
              <a:t>iLGAD</a:t>
            </a:r>
            <a:r>
              <a:rPr lang="en-GB" b="1" dirty="0"/>
              <a:t> &amp; AC-LGAD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B7829D4-8301-63E5-EFC7-CC7F6CB75C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0273" y="1127187"/>
            <a:ext cx="3310553" cy="253610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09B5913-AFA1-D5A0-DD8A-A81A6BAFF8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6365" y="1052343"/>
            <a:ext cx="3394412" cy="2536105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AA4D29E-2786-4478-9330-F2539227089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95" t="34231" r="34410" b="17179"/>
          <a:stretch/>
        </p:blipFill>
        <p:spPr>
          <a:xfrm>
            <a:off x="441532" y="2637170"/>
            <a:ext cx="1372811" cy="190255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F74F45B-EE68-5959-B7EF-8E5C3BE5CF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8548" y="4126928"/>
            <a:ext cx="3310553" cy="24882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72D8FC8-DEC7-DD05-D1C7-267DAFEEE0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86701" y="3871675"/>
            <a:ext cx="3619516" cy="27214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285320-BD54-07F2-E736-C5426EE5D9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82466" y="1145285"/>
            <a:ext cx="1698830" cy="11809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3141107-8B38-F2B7-AA93-0282207EB06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009" y="5117026"/>
            <a:ext cx="2410972" cy="13394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F0B152-560F-7382-C4AA-7C18EB29B6B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00981" y="2767901"/>
            <a:ext cx="1416238" cy="1180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2262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1183</TotalTime>
  <Words>938</Words>
  <Application>Microsoft Office PowerPoint</Application>
  <PresentationFormat>Widescreen</PresentationFormat>
  <Paragraphs>127</Paragraphs>
  <Slides>23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Georgia</vt:lpstr>
      <vt:lpstr>Georgia Pro Light</vt:lpstr>
      <vt:lpstr>Trebuchet MS</vt:lpstr>
      <vt:lpstr>Tema de l'Office</vt:lpstr>
      <vt:lpstr>Custom Design</vt:lpstr>
      <vt:lpstr>PowerPoint Presentation</vt:lpstr>
      <vt:lpstr>Outline</vt:lpstr>
      <vt:lpstr>Charge multiplication  (&lt;2010)</vt:lpstr>
      <vt:lpstr>2010</vt:lpstr>
      <vt:lpstr>Early Historical developments : The first  appearance on scene of the LGAD  (2011-2012)</vt:lpstr>
      <vt:lpstr>PowerPoint Presentation</vt:lpstr>
      <vt:lpstr>2013 </vt:lpstr>
      <vt:lpstr>2014</vt:lpstr>
      <vt:lpstr>2015 </vt:lpstr>
      <vt:lpstr>2016</vt:lpstr>
      <vt:lpstr>2017  </vt:lpstr>
      <vt:lpstr>2018</vt:lpstr>
      <vt:lpstr>2020</vt:lpstr>
      <vt:lpstr>PowerPoint Presentation</vt:lpstr>
      <vt:lpstr>PowerPoint Presentation</vt:lpstr>
      <vt:lpstr>Atlas and CMS….</vt:lpstr>
      <vt:lpstr>PowerPoint Presentation</vt:lpstr>
      <vt:lpstr>RD50 LGAD projects</vt:lpstr>
      <vt:lpstr>From lab to companies</vt:lpstr>
      <vt:lpstr>LGAD and timing beyond HEP</vt:lpstr>
      <vt:lpstr>Conclusions</vt:lpstr>
      <vt:lpstr>Congratulation to Valentina!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giulio pellegrini</dc:creator>
  <cp:lastModifiedBy>giulio pellegrini</cp:lastModifiedBy>
  <cp:revision>160</cp:revision>
  <dcterms:created xsi:type="dcterms:W3CDTF">2023-11-21T11:22:27Z</dcterms:created>
  <dcterms:modified xsi:type="dcterms:W3CDTF">2023-11-28T13:19:56Z</dcterms:modified>
</cp:coreProperties>
</file>