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custom-properties+xml" PartName="/docProps/custom.xml"/>
  <Override ContentType="application/binary" PartName="/ppt/metadata"/>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Lst>
  <p:sldSz cy="6858000" cx="12192000"/>
  <p:notesSz cx="6797675" cy="9926625"/>
  <p:embeddedFontLst>
    <p:embeddedFont>
      <p:font typeface="Baumans"/>
      <p:regular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37">
          <p15:clr>
            <a:srgbClr val="A4A3A4"/>
          </p15:clr>
        </p15:guide>
        <p15:guide id="2" pos="3863">
          <p15:clr>
            <a:srgbClr val="A4A3A4"/>
          </p15:clr>
        </p15:guide>
      </p15:sldGuideLst>
    </p:ext>
    <p:ext uri="GoogleSlidesCustomDataVersion2">
      <go:slidesCustomData xmlns:go="http://customooxmlschemas.google.com/" r:id="rId33" roundtripDataSignature="AMtx7mje3LafE8NhIP+qQ3YfKEwt3KyeE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AE1F5D1-EDC2-42D9-810E-E22211B96BEA}">
  <a:tblStyle styleId="{5AE1F5D1-EDC2-42D9-810E-E22211B96BEA}"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37" orient="horz"/>
        <p:guide pos="3863"/>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customschemas.google.com/relationships/presentationmetadata" Target="metadata"/><Relationship Id="rId10" Type="http://schemas.openxmlformats.org/officeDocument/2006/relationships/slide" Target="slides/slide4.xml"/><Relationship Id="rId32" Type="http://schemas.openxmlformats.org/officeDocument/2006/relationships/font" Target="fonts/Baumans-regular.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45659" cy="496332"/>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50443" y="0"/>
            <a:ext cx="2945659" cy="496332"/>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79768" y="4715153"/>
            <a:ext cx="5438140" cy="4466987"/>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428583"/>
            <a:ext cx="2945659" cy="496332"/>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50443" y="9428583"/>
            <a:ext cx="2945659" cy="496332"/>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 name="Shape 28"/>
        <p:cNvGrpSpPr/>
        <p:nvPr/>
      </p:nvGrpSpPr>
      <p:grpSpPr>
        <a:xfrm>
          <a:off x="0" y="0"/>
          <a:ext cx="0" cy="0"/>
          <a:chOff x="0" y="0"/>
          <a:chExt cx="0" cy="0"/>
        </a:xfrm>
      </p:grpSpPr>
      <p:sp>
        <p:nvSpPr>
          <p:cNvPr id="29" name="Google Shape;29;p1:notes"/>
          <p:cNvSpPr txBox="1"/>
          <p:nvPr>
            <p:ph idx="1" type="body"/>
          </p:nvPr>
        </p:nvSpPr>
        <p:spPr>
          <a:xfrm>
            <a:off x="679768" y="4715153"/>
            <a:ext cx="5438140" cy="446698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 name="Google Shape;30;p1: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2a03fdec0ca_2_24:notes"/>
          <p:cNvSpPr/>
          <p:nvPr>
            <p:ph idx="2" type="sldImg"/>
          </p:nvPr>
        </p:nvSpPr>
        <p:spPr>
          <a:xfrm>
            <a:off x="90488" y="744538"/>
            <a:ext cx="6616800" cy="37227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2a03fdec0ca_2_24:notes"/>
          <p:cNvSpPr txBox="1"/>
          <p:nvPr>
            <p:ph idx="1" type="body"/>
          </p:nvPr>
        </p:nvSpPr>
        <p:spPr>
          <a:xfrm>
            <a:off x="679768" y="4715153"/>
            <a:ext cx="5438100" cy="44670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5" name="Google Shape;125;g2a03fdec0ca_2_24:notes"/>
          <p:cNvSpPr txBox="1"/>
          <p:nvPr>
            <p:ph idx="12" type="sldNum"/>
          </p:nvPr>
        </p:nvSpPr>
        <p:spPr>
          <a:xfrm>
            <a:off x="3850443" y="9428583"/>
            <a:ext cx="2945700" cy="496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9f63382cae_2_0:notes"/>
          <p:cNvSpPr/>
          <p:nvPr>
            <p:ph idx="2" type="sldImg"/>
          </p:nvPr>
        </p:nvSpPr>
        <p:spPr>
          <a:xfrm>
            <a:off x="90488" y="744538"/>
            <a:ext cx="6616800" cy="37227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29f63382cae_2_0:notes"/>
          <p:cNvSpPr txBox="1"/>
          <p:nvPr>
            <p:ph idx="1" type="body"/>
          </p:nvPr>
        </p:nvSpPr>
        <p:spPr>
          <a:xfrm>
            <a:off x="679768" y="4715153"/>
            <a:ext cx="5438100" cy="44670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 name="Google Shape;132;g29f63382cae_2_0:notes"/>
          <p:cNvSpPr txBox="1"/>
          <p:nvPr>
            <p:ph idx="12" type="sldNum"/>
          </p:nvPr>
        </p:nvSpPr>
        <p:spPr>
          <a:xfrm>
            <a:off x="3850443" y="9428583"/>
            <a:ext cx="2945700" cy="496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12:notes"/>
          <p:cNvSpPr txBox="1"/>
          <p:nvPr>
            <p:ph idx="1" type="body"/>
          </p:nvPr>
        </p:nvSpPr>
        <p:spPr>
          <a:xfrm>
            <a:off x="679768" y="4715153"/>
            <a:ext cx="5438140" cy="446698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9" name="Google Shape;139;p12: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2a03fdec0ca_3_16:notes"/>
          <p:cNvSpPr/>
          <p:nvPr>
            <p:ph idx="2" type="sldImg"/>
          </p:nvPr>
        </p:nvSpPr>
        <p:spPr>
          <a:xfrm>
            <a:off x="90488" y="744538"/>
            <a:ext cx="6616800" cy="37227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2a03fdec0ca_3_16:notes"/>
          <p:cNvSpPr txBox="1"/>
          <p:nvPr>
            <p:ph idx="1" type="body"/>
          </p:nvPr>
        </p:nvSpPr>
        <p:spPr>
          <a:xfrm>
            <a:off x="679768" y="4715153"/>
            <a:ext cx="5438100" cy="44670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6" name="Google Shape;146;g2a03fdec0ca_3_16:notes"/>
          <p:cNvSpPr txBox="1"/>
          <p:nvPr>
            <p:ph idx="12" type="sldNum"/>
          </p:nvPr>
        </p:nvSpPr>
        <p:spPr>
          <a:xfrm>
            <a:off x="3850443" y="9428583"/>
            <a:ext cx="2945700" cy="496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1ec513d6a05_0_10:notes"/>
          <p:cNvSpPr/>
          <p:nvPr>
            <p:ph idx="2" type="sldImg"/>
          </p:nvPr>
        </p:nvSpPr>
        <p:spPr>
          <a:xfrm>
            <a:off x="90488" y="744538"/>
            <a:ext cx="6616800" cy="37227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1ec513d6a05_0_10:notes"/>
          <p:cNvSpPr txBox="1"/>
          <p:nvPr>
            <p:ph idx="1" type="body"/>
          </p:nvPr>
        </p:nvSpPr>
        <p:spPr>
          <a:xfrm>
            <a:off x="679768" y="4715153"/>
            <a:ext cx="5438100" cy="44670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6" name="Google Shape;156;g1ec513d6a05_0_10:notes"/>
          <p:cNvSpPr txBox="1"/>
          <p:nvPr>
            <p:ph idx="12" type="sldNum"/>
          </p:nvPr>
        </p:nvSpPr>
        <p:spPr>
          <a:xfrm>
            <a:off x="3850443" y="9428583"/>
            <a:ext cx="2945700" cy="496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4:notes"/>
          <p:cNvSpPr txBox="1"/>
          <p:nvPr>
            <p:ph idx="1" type="body"/>
          </p:nvPr>
        </p:nvSpPr>
        <p:spPr>
          <a:xfrm>
            <a:off x="679768" y="4715153"/>
            <a:ext cx="5438140" cy="446698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3" name="Google Shape;163;p4: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7:notes"/>
          <p:cNvSpPr txBox="1"/>
          <p:nvPr>
            <p:ph idx="1" type="body"/>
          </p:nvPr>
        </p:nvSpPr>
        <p:spPr>
          <a:xfrm>
            <a:off x="679768" y="4715153"/>
            <a:ext cx="5438140" cy="446698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9" name="Google Shape;169;p7: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8:notes"/>
          <p:cNvSpPr txBox="1"/>
          <p:nvPr>
            <p:ph idx="1" type="body"/>
          </p:nvPr>
        </p:nvSpPr>
        <p:spPr>
          <a:xfrm>
            <a:off x="679768" y="4715153"/>
            <a:ext cx="5438140" cy="446698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5" name="Google Shape;175;p8: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2a03fdec0ca_3_2:notes"/>
          <p:cNvSpPr txBox="1"/>
          <p:nvPr>
            <p:ph idx="1" type="body"/>
          </p:nvPr>
        </p:nvSpPr>
        <p:spPr>
          <a:xfrm>
            <a:off x="679768" y="4715153"/>
            <a:ext cx="5438100" cy="44670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1" name="Google Shape;181;g2a03fdec0ca_3_2:notes"/>
          <p:cNvSpPr/>
          <p:nvPr>
            <p:ph idx="2" type="sldImg"/>
          </p:nvPr>
        </p:nvSpPr>
        <p:spPr>
          <a:xfrm>
            <a:off x="90488" y="744538"/>
            <a:ext cx="6616800" cy="37227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2a0b09313f7_0_2:notes"/>
          <p:cNvSpPr/>
          <p:nvPr>
            <p:ph idx="2" type="sldImg"/>
          </p:nvPr>
        </p:nvSpPr>
        <p:spPr>
          <a:xfrm>
            <a:off x="90488" y="744538"/>
            <a:ext cx="6616800" cy="37227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2a0b09313f7_0_2:notes"/>
          <p:cNvSpPr txBox="1"/>
          <p:nvPr>
            <p:ph idx="1" type="body"/>
          </p:nvPr>
        </p:nvSpPr>
        <p:spPr>
          <a:xfrm>
            <a:off x="679768" y="4715153"/>
            <a:ext cx="5438100" cy="44670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0" name="Google Shape;190;g2a0b09313f7_0_2:notes"/>
          <p:cNvSpPr txBox="1"/>
          <p:nvPr>
            <p:ph idx="12" type="sldNum"/>
          </p:nvPr>
        </p:nvSpPr>
        <p:spPr>
          <a:xfrm>
            <a:off x="3850443" y="9428583"/>
            <a:ext cx="2945700" cy="496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 name="Shape 39"/>
        <p:cNvGrpSpPr/>
        <p:nvPr/>
      </p:nvGrpSpPr>
      <p:grpSpPr>
        <a:xfrm>
          <a:off x="0" y="0"/>
          <a:ext cx="0" cy="0"/>
          <a:chOff x="0" y="0"/>
          <a:chExt cx="0" cy="0"/>
        </a:xfrm>
      </p:grpSpPr>
      <p:sp>
        <p:nvSpPr>
          <p:cNvPr id="40" name="Google Shape;40;g2a034818113_0_0:notes"/>
          <p:cNvSpPr/>
          <p:nvPr>
            <p:ph idx="2" type="sldImg"/>
          </p:nvPr>
        </p:nvSpPr>
        <p:spPr>
          <a:xfrm>
            <a:off x="90488" y="744538"/>
            <a:ext cx="6616800" cy="3722700"/>
          </a:xfrm>
          <a:custGeom>
            <a:rect b="b" l="l" r="r" t="t"/>
            <a:pathLst>
              <a:path extrusionOk="0" h="120000" w="120000">
                <a:moveTo>
                  <a:pt x="0" y="0"/>
                </a:moveTo>
                <a:lnTo>
                  <a:pt x="120000" y="0"/>
                </a:lnTo>
                <a:lnTo>
                  <a:pt x="120000" y="120000"/>
                </a:lnTo>
                <a:lnTo>
                  <a:pt x="0" y="120000"/>
                </a:lnTo>
                <a:close/>
              </a:path>
            </a:pathLst>
          </a:custGeom>
        </p:spPr>
      </p:sp>
      <p:sp>
        <p:nvSpPr>
          <p:cNvPr id="41" name="Google Shape;41;g2a034818113_0_0:notes"/>
          <p:cNvSpPr txBox="1"/>
          <p:nvPr>
            <p:ph idx="1" type="body"/>
          </p:nvPr>
        </p:nvSpPr>
        <p:spPr>
          <a:xfrm>
            <a:off x="679768" y="4715153"/>
            <a:ext cx="5438100" cy="44670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 name="Google Shape;42;g2a034818113_0_0:notes"/>
          <p:cNvSpPr txBox="1"/>
          <p:nvPr>
            <p:ph idx="12" type="sldNum"/>
          </p:nvPr>
        </p:nvSpPr>
        <p:spPr>
          <a:xfrm>
            <a:off x="3850443" y="9428583"/>
            <a:ext cx="2945700" cy="496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3:notes"/>
          <p:cNvSpPr txBox="1"/>
          <p:nvPr>
            <p:ph idx="1" type="body"/>
          </p:nvPr>
        </p:nvSpPr>
        <p:spPr>
          <a:xfrm>
            <a:off x="679768" y="4715153"/>
            <a:ext cx="5438140" cy="446698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6" name="Google Shape;196;p13: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15:notes"/>
          <p:cNvSpPr txBox="1"/>
          <p:nvPr>
            <p:ph idx="1" type="body"/>
          </p:nvPr>
        </p:nvSpPr>
        <p:spPr>
          <a:xfrm>
            <a:off x="679768" y="4715153"/>
            <a:ext cx="5438140" cy="446698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2" name="Google Shape;202;p15: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16:notes"/>
          <p:cNvSpPr txBox="1"/>
          <p:nvPr>
            <p:ph idx="1" type="body"/>
          </p:nvPr>
        </p:nvSpPr>
        <p:spPr>
          <a:xfrm>
            <a:off x="679768" y="4715153"/>
            <a:ext cx="5438140" cy="446698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8" name="Google Shape;228;p16: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2a03fdec0ca_1_14:notes"/>
          <p:cNvSpPr/>
          <p:nvPr>
            <p:ph idx="2" type="sldImg"/>
          </p:nvPr>
        </p:nvSpPr>
        <p:spPr>
          <a:xfrm>
            <a:off x="90488" y="744538"/>
            <a:ext cx="6616800" cy="37227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2a03fdec0ca_1_14:notes"/>
          <p:cNvSpPr txBox="1"/>
          <p:nvPr>
            <p:ph idx="1" type="body"/>
          </p:nvPr>
        </p:nvSpPr>
        <p:spPr>
          <a:xfrm>
            <a:off x="679768" y="4715153"/>
            <a:ext cx="5438100" cy="44670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5" name="Google Shape;235;g2a03fdec0ca_1_14:notes"/>
          <p:cNvSpPr txBox="1"/>
          <p:nvPr>
            <p:ph idx="12" type="sldNum"/>
          </p:nvPr>
        </p:nvSpPr>
        <p:spPr>
          <a:xfrm>
            <a:off x="3850443" y="9428583"/>
            <a:ext cx="2945700" cy="496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2a03fdec0ca_1_8:notes"/>
          <p:cNvSpPr/>
          <p:nvPr>
            <p:ph idx="2" type="sldImg"/>
          </p:nvPr>
        </p:nvSpPr>
        <p:spPr>
          <a:xfrm>
            <a:off x="90488" y="744538"/>
            <a:ext cx="6616800" cy="37227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2a03fdec0ca_1_8:notes"/>
          <p:cNvSpPr txBox="1"/>
          <p:nvPr>
            <p:ph idx="1" type="body"/>
          </p:nvPr>
        </p:nvSpPr>
        <p:spPr>
          <a:xfrm>
            <a:off x="679768" y="4715153"/>
            <a:ext cx="5438100" cy="44670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2" name="Google Shape;242;g2a03fdec0ca_1_8:notes"/>
          <p:cNvSpPr txBox="1"/>
          <p:nvPr>
            <p:ph idx="12" type="sldNum"/>
          </p:nvPr>
        </p:nvSpPr>
        <p:spPr>
          <a:xfrm>
            <a:off x="3850443" y="9428583"/>
            <a:ext cx="2945700" cy="496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1ec513d6a05_0_4:notes"/>
          <p:cNvSpPr/>
          <p:nvPr>
            <p:ph idx="2" type="sldImg"/>
          </p:nvPr>
        </p:nvSpPr>
        <p:spPr>
          <a:xfrm>
            <a:off x="90488" y="744538"/>
            <a:ext cx="6616800" cy="37227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1ec513d6a05_0_4:notes"/>
          <p:cNvSpPr txBox="1"/>
          <p:nvPr>
            <p:ph idx="1" type="body"/>
          </p:nvPr>
        </p:nvSpPr>
        <p:spPr>
          <a:xfrm>
            <a:off x="679768" y="4715153"/>
            <a:ext cx="5438100" cy="44670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9" name="Google Shape;249;g1ec513d6a05_0_4:notes"/>
          <p:cNvSpPr txBox="1"/>
          <p:nvPr>
            <p:ph idx="12" type="sldNum"/>
          </p:nvPr>
        </p:nvSpPr>
        <p:spPr>
          <a:xfrm>
            <a:off x="3850443" y="9428583"/>
            <a:ext cx="2945700" cy="496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 name="Shape 49"/>
        <p:cNvGrpSpPr/>
        <p:nvPr/>
      </p:nvGrpSpPr>
      <p:grpSpPr>
        <a:xfrm>
          <a:off x="0" y="0"/>
          <a:ext cx="0" cy="0"/>
          <a:chOff x="0" y="0"/>
          <a:chExt cx="0" cy="0"/>
        </a:xfrm>
      </p:grpSpPr>
      <p:sp>
        <p:nvSpPr>
          <p:cNvPr id="50" name="Google Shape;50;p2:notes"/>
          <p:cNvSpPr txBox="1"/>
          <p:nvPr>
            <p:ph idx="1" type="body"/>
          </p:nvPr>
        </p:nvSpPr>
        <p:spPr>
          <a:xfrm>
            <a:off x="679768" y="4715153"/>
            <a:ext cx="5438140" cy="446698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 name="Google Shape;51;p2: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a03fdec0ca_1_1:notes"/>
          <p:cNvSpPr txBox="1"/>
          <p:nvPr>
            <p:ph idx="1" type="body"/>
          </p:nvPr>
        </p:nvSpPr>
        <p:spPr>
          <a:xfrm>
            <a:off x="679768" y="4715153"/>
            <a:ext cx="5438100" cy="44670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 name="Google Shape;58;g2a03fdec0ca_1_1:notes"/>
          <p:cNvSpPr/>
          <p:nvPr>
            <p:ph idx="2" type="sldImg"/>
          </p:nvPr>
        </p:nvSpPr>
        <p:spPr>
          <a:xfrm>
            <a:off x="90488" y="744538"/>
            <a:ext cx="6616800" cy="37227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3:notes"/>
          <p:cNvSpPr txBox="1"/>
          <p:nvPr>
            <p:ph idx="1" type="body"/>
          </p:nvPr>
        </p:nvSpPr>
        <p:spPr>
          <a:xfrm>
            <a:off x="679768" y="4715153"/>
            <a:ext cx="5438140" cy="446698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7" name="Google Shape;67;p3: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2a034818113_1_4:notes"/>
          <p:cNvSpPr/>
          <p:nvPr>
            <p:ph idx="2" type="sldImg"/>
          </p:nvPr>
        </p:nvSpPr>
        <p:spPr>
          <a:xfrm>
            <a:off x="90488" y="744538"/>
            <a:ext cx="6616800" cy="3722700"/>
          </a:xfrm>
          <a:custGeom>
            <a:rect b="b" l="l" r="r" t="t"/>
            <a:pathLst>
              <a:path extrusionOk="0" h="120000" w="120000">
                <a:moveTo>
                  <a:pt x="0" y="0"/>
                </a:moveTo>
                <a:lnTo>
                  <a:pt x="120000" y="0"/>
                </a:lnTo>
                <a:lnTo>
                  <a:pt x="120000" y="120000"/>
                </a:lnTo>
                <a:lnTo>
                  <a:pt x="0" y="120000"/>
                </a:lnTo>
                <a:close/>
              </a:path>
            </a:pathLst>
          </a:custGeom>
        </p:spPr>
      </p:sp>
      <p:sp>
        <p:nvSpPr>
          <p:cNvPr id="75" name="Google Shape;75;g2a034818113_1_4:notes"/>
          <p:cNvSpPr txBox="1"/>
          <p:nvPr>
            <p:ph idx="1" type="body"/>
          </p:nvPr>
        </p:nvSpPr>
        <p:spPr>
          <a:xfrm>
            <a:off x="679768" y="4715153"/>
            <a:ext cx="5438100" cy="44670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 name="Google Shape;76;g2a034818113_1_4:notes"/>
          <p:cNvSpPr txBox="1"/>
          <p:nvPr>
            <p:ph idx="12" type="sldNum"/>
          </p:nvPr>
        </p:nvSpPr>
        <p:spPr>
          <a:xfrm>
            <a:off x="3850443" y="9428583"/>
            <a:ext cx="2945700" cy="496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14:notes"/>
          <p:cNvSpPr txBox="1"/>
          <p:nvPr>
            <p:ph idx="1" type="body"/>
          </p:nvPr>
        </p:nvSpPr>
        <p:spPr>
          <a:xfrm>
            <a:off x="679768" y="4715153"/>
            <a:ext cx="5438140" cy="446698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 name="Google Shape;83;p14: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5:notes"/>
          <p:cNvSpPr txBox="1"/>
          <p:nvPr>
            <p:ph idx="1" type="body"/>
          </p:nvPr>
        </p:nvSpPr>
        <p:spPr>
          <a:xfrm>
            <a:off x="679768" y="4715153"/>
            <a:ext cx="5438140" cy="446698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1" name="Google Shape;111;p5: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6:notes"/>
          <p:cNvSpPr txBox="1"/>
          <p:nvPr>
            <p:ph idx="1" type="body"/>
          </p:nvPr>
        </p:nvSpPr>
        <p:spPr>
          <a:xfrm>
            <a:off x="679768" y="4715153"/>
            <a:ext cx="5438140" cy="446698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7" name="Google Shape;117;p6: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re et contenu">
  <p:cSld name="2_Titre et contenu">
    <p:spTree>
      <p:nvGrpSpPr>
        <p:cNvPr id="18" name="Shape 18"/>
        <p:cNvGrpSpPr/>
        <p:nvPr/>
      </p:nvGrpSpPr>
      <p:grpSpPr>
        <a:xfrm>
          <a:off x="0" y="0"/>
          <a:ext cx="0" cy="0"/>
          <a:chOff x="0" y="0"/>
          <a:chExt cx="0" cy="0"/>
        </a:xfrm>
      </p:grpSpPr>
      <p:sp>
        <p:nvSpPr>
          <p:cNvPr id="19" name="Google Shape;19;p19"/>
          <p:cNvSpPr txBox="1"/>
          <p:nvPr>
            <p:ph type="title"/>
          </p:nvPr>
        </p:nvSpPr>
        <p:spPr>
          <a:xfrm>
            <a:off x="726588" y="1693287"/>
            <a:ext cx="8786379" cy="776327"/>
          </a:xfrm>
          <a:prstGeom prst="rect">
            <a:avLst/>
          </a:prstGeom>
          <a:noFill/>
          <a:ln>
            <a:noFill/>
          </a:ln>
        </p:spPr>
        <p:txBody>
          <a:bodyPr anchorCtr="0" anchor="ctr" bIns="45700" lIns="45700" spcFirstLastPara="1" rIns="45700" wrap="square" tIns="45700">
            <a:noAutofit/>
          </a:bodyPr>
          <a:lstStyle>
            <a:lvl1pPr lvl="0" algn="l">
              <a:spcBef>
                <a:spcPts val="0"/>
              </a:spcBef>
              <a:spcAft>
                <a:spcPts val="0"/>
              </a:spcAft>
              <a:buClr>
                <a:schemeClr val="dk1"/>
              </a:buClr>
              <a:buSzPts val="4800"/>
              <a:buFont typeface="Arial"/>
              <a:buNone/>
              <a:defRPr b="1" sz="4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 name="Google Shape;20;p19"/>
          <p:cNvSpPr txBox="1"/>
          <p:nvPr>
            <p:ph idx="11" type="ftr"/>
          </p:nvPr>
        </p:nvSpPr>
        <p:spPr>
          <a:xfrm>
            <a:off x="3383101" y="5403254"/>
            <a:ext cx="5222598"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sz="1200">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re et contenu">
  <p:cSld name="1_Titre et contenu">
    <p:spTree>
      <p:nvGrpSpPr>
        <p:cNvPr id="21" name="Shape 21"/>
        <p:cNvGrpSpPr/>
        <p:nvPr/>
      </p:nvGrpSpPr>
      <p:grpSpPr>
        <a:xfrm>
          <a:off x="0" y="0"/>
          <a:ext cx="0" cy="0"/>
          <a:chOff x="0" y="0"/>
          <a:chExt cx="0" cy="0"/>
        </a:xfrm>
      </p:grpSpPr>
      <p:sp>
        <p:nvSpPr>
          <p:cNvPr id="22" name="Google Shape;22;p20"/>
          <p:cNvSpPr txBox="1"/>
          <p:nvPr>
            <p:ph type="title"/>
          </p:nvPr>
        </p:nvSpPr>
        <p:spPr>
          <a:xfrm>
            <a:off x="1488588" y="105787"/>
            <a:ext cx="8786379" cy="776327"/>
          </a:xfrm>
          <a:prstGeom prst="rect">
            <a:avLst/>
          </a:prstGeom>
          <a:noFill/>
          <a:ln>
            <a:noFill/>
          </a:ln>
        </p:spPr>
        <p:txBody>
          <a:bodyPr anchorCtr="0" anchor="ctr" bIns="45700" lIns="45700" spcFirstLastPara="1" rIns="45700" wrap="square" tIns="45700">
            <a:normAutofit/>
          </a:bodyPr>
          <a:lstStyle>
            <a:lvl1pPr lvl="0" algn="l">
              <a:spcBef>
                <a:spcPts val="0"/>
              </a:spcBef>
              <a:spcAft>
                <a:spcPts val="0"/>
              </a:spcAft>
              <a:buClr>
                <a:schemeClr val="dk1"/>
              </a:buClr>
              <a:buSzPts val="40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20"/>
          <p:cNvSpPr/>
          <p:nvPr/>
        </p:nvSpPr>
        <p:spPr>
          <a:xfrm>
            <a:off x="1840833" y="1006689"/>
            <a:ext cx="8217569" cy="45719"/>
          </a:xfrm>
          <a:prstGeom prst="rect">
            <a:avLst/>
          </a:prstGeom>
          <a:solidFill>
            <a:srgbClr val="004586"/>
          </a:solidFill>
          <a:ln cap="flat" cmpd="sng" w="9525">
            <a:solidFill>
              <a:srgbClr val="9FB8C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Clr>
                <a:srgbClr val="000000"/>
              </a:buClr>
              <a:buSzPts val="1800"/>
              <a:buFont typeface="Times New Roman"/>
              <a:buNone/>
            </a:pPr>
            <a:r>
              <a:t/>
            </a:r>
            <a:endParaRPr sz="1800">
              <a:solidFill>
                <a:srgbClr val="000000"/>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personalizado">
  <p:cSld name="Diseño personalizado">
    <p:spTree>
      <p:nvGrpSpPr>
        <p:cNvPr id="24" name="Shape 24"/>
        <p:cNvGrpSpPr/>
        <p:nvPr/>
      </p:nvGrpSpPr>
      <p:grpSpPr>
        <a:xfrm>
          <a:off x="0" y="0"/>
          <a:ext cx="0" cy="0"/>
          <a:chOff x="0" y="0"/>
          <a:chExt cx="0" cy="0"/>
        </a:xfrm>
      </p:grpSpPr>
      <p:sp>
        <p:nvSpPr>
          <p:cNvPr id="25" name="Google Shape;25;p21"/>
          <p:cNvSpPr txBox="1"/>
          <p:nvPr>
            <p:ph idx="1" type="body"/>
          </p:nvPr>
        </p:nvSpPr>
        <p:spPr>
          <a:xfrm>
            <a:off x="621224" y="1800773"/>
            <a:ext cx="10840277" cy="4299989"/>
          </a:xfrm>
          <a:prstGeom prst="rect">
            <a:avLst/>
          </a:prstGeom>
          <a:noFill/>
          <a:ln>
            <a:noFill/>
          </a:ln>
        </p:spPr>
        <p:txBody>
          <a:bodyPr anchorCtr="0" anchor="t" bIns="45700" lIns="91425" spcFirstLastPara="1" rIns="91425" wrap="square" tIns="45700">
            <a:normAutofit/>
          </a:bodyPr>
          <a:lstStyle>
            <a:lvl1pPr indent="-228600" lvl="0" marL="457200" algn="l">
              <a:spcBef>
                <a:spcPts val="480"/>
              </a:spcBef>
              <a:spcAft>
                <a:spcPts val="0"/>
              </a:spcAft>
              <a:buSzPts val="1920"/>
              <a:buNone/>
              <a:defRPr b="1" sz="2400">
                <a:latin typeface="Arial"/>
                <a:ea typeface="Arial"/>
                <a:cs typeface="Arial"/>
                <a:sym typeface="Arial"/>
              </a:defRPr>
            </a:lvl1pPr>
            <a:lvl2pPr indent="-342900" lvl="1" marL="914400" algn="l">
              <a:spcBef>
                <a:spcPts val="400"/>
              </a:spcBef>
              <a:spcAft>
                <a:spcPts val="0"/>
              </a:spcAft>
              <a:buSzPts val="1800"/>
              <a:buChar char="•"/>
              <a:defRPr b="1" sz="2000">
                <a:latin typeface="Arial"/>
                <a:ea typeface="Arial"/>
                <a:cs typeface="Arial"/>
                <a:sym typeface="Arial"/>
              </a:defRPr>
            </a:lvl2pPr>
            <a:lvl3pPr indent="-325755" lvl="2" marL="1371600" algn="l">
              <a:spcBef>
                <a:spcPts val="360"/>
              </a:spcBef>
              <a:spcAft>
                <a:spcPts val="0"/>
              </a:spcAft>
              <a:buSzPts val="1530"/>
              <a:buChar char="•"/>
              <a:defRPr b="1" sz="1800">
                <a:latin typeface="Arial"/>
                <a:ea typeface="Arial"/>
                <a:cs typeface="Arial"/>
                <a:sym typeface="Arial"/>
              </a:defRPr>
            </a:lvl3pPr>
            <a:lvl4pPr indent="-320039" lvl="3" marL="1828800" algn="l">
              <a:spcBef>
                <a:spcPts val="320"/>
              </a:spcBef>
              <a:spcAft>
                <a:spcPts val="0"/>
              </a:spcAft>
              <a:buSzPts val="1440"/>
              <a:buChar char="•"/>
              <a:defRPr b="1" sz="1600">
                <a:latin typeface="Arial"/>
                <a:ea typeface="Arial"/>
                <a:cs typeface="Arial"/>
                <a:sym typeface="Arial"/>
              </a:defRPr>
            </a:lvl4pPr>
            <a:lvl5pPr indent="-330200" lvl="4" marL="2286000" algn="l">
              <a:spcBef>
                <a:spcPts val="320"/>
              </a:spcBef>
              <a:spcAft>
                <a:spcPts val="0"/>
              </a:spcAft>
              <a:buSzPts val="1600"/>
              <a:buChar char="•"/>
              <a:defRPr b="1" sz="1600">
                <a:latin typeface="Arial"/>
                <a:ea typeface="Arial"/>
                <a:cs typeface="Arial"/>
                <a:sym typeface="Arial"/>
              </a:defRPr>
            </a:lvl5pPr>
            <a:lvl6pPr indent="-330200" lvl="5" marL="2743200" algn="l">
              <a:spcBef>
                <a:spcPts val="320"/>
              </a:spcBef>
              <a:spcAft>
                <a:spcPts val="0"/>
              </a:spcAft>
              <a:buSzPts val="1600"/>
              <a:buChar char="-"/>
              <a:defRPr sz="1600"/>
            </a:lvl6pPr>
            <a:lvl7pPr indent="-330200" lvl="6" marL="3200400" algn="l">
              <a:spcBef>
                <a:spcPts val="320"/>
              </a:spcBef>
              <a:spcAft>
                <a:spcPts val="0"/>
              </a:spcAft>
              <a:buSzPts val="1600"/>
              <a:buChar char="•"/>
              <a:defRPr sz="1600"/>
            </a:lvl7pPr>
            <a:lvl8pPr indent="-330200" lvl="7" marL="3657600" algn="l">
              <a:spcBef>
                <a:spcPts val="320"/>
              </a:spcBef>
              <a:spcAft>
                <a:spcPts val="0"/>
              </a:spcAft>
              <a:buSzPts val="1600"/>
              <a:buChar char="▪"/>
              <a:defRPr sz="1600"/>
            </a:lvl8pPr>
            <a:lvl9pPr indent="-330200" lvl="8" marL="4114800" algn="l">
              <a:spcBef>
                <a:spcPts val="320"/>
              </a:spcBef>
              <a:spcAft>
                <a:spcPts val="0"/>
              </a:spcAft>
              <a:buSzPts val="1600"/>
              <a:buChar char="•"/>
              <a:defRPr sz="1600"/>
            </a:lvl9pPr>
          </a:lstStyle>
          <a:p/>
        </p:txBody>
      </p:sp>
      <p:sp>
        <p:nvSpPr>
          <p:cNvPr id="26" name="Google Shape;26;p21"/>
          <p:cNvSpPr/>
          <p:nvPr/>
        </p:nvSpPr>
        <p:spPr>
          <a:xfrm>
            <a:off x="1840833" y="1006689"/>
            <a:ext cx="8217569" cy="45719"/>
          </a:xfrm>
          <a:prstGeom prst="rect">
            <a:avLst/>
          </a:prstGeom>
          <a:solidFill>
            <a:srgbClr val="004586"/>
          </a:solidFill>
          <a:ln cap="flat" cmpd="sng" w="9525">
            <a:solidFill>
              <a:srgbClr val="9FB8C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Clr>
                <a:srgbClr val="000000"/>
              </a:buClr>
              <a:buSzPts val="1800"/>
              <a:buFont typeface="Times New Roman"/>
              <a:buNone/>
            </a:pPr>
            <a:r>
              <a:t/>
            </a:r>
            <a:endParaRPr sz="1800">
              <a:solidFill>
                <a:srgbClr val="000000"/>
              </a:solidFill>
              <a:latin typeface="Calibri"/>
              <a:ea typeface="Calibri"/>
              <a:cs typeface="Calibri"/>
              <a:sym typeface="Calibri"/>
            </a:endParaRPr>
          </a:p>
        </p:txBody>
      </p:sp>
      <p:sp>
        <p:nvSpPr>
          <p:cNvPr id="27" name="Google Shape;27;p21"/>
          <p:cNvSpPr txBox="1"/>
          <p:nvPr>
            <p:ph type="title"/>
          </p:nvPr>
        </p:nvSpPr>
        <p:spPr>
          <a:xfrm>
            <a:off x="1840833" y="96168"/>
            <a:ext cx="8786379" cy="776327"/>
          </a:xfrm>
          <a:prstGeom prst="rect">
            <a:avLst/>
          </a:prstGeom>
          <a:noFill/>
          <a:ln>
            <a:noFill/>
          </a:ln>
        </p:spPr>
        <p:txBody>
          <a:bodyPr anchorCtr="0" anchor="ctr" bIns="45700" lIns="45700" spcFirstLastPara="1" rIns="45700" wrap="square" tIns="45700">
            <a:normAutofit/>
          </a:bodyPr>
          <a:lstStyle>
            <a:lvl1pPr lvl="0" algn="l">
              <a:spcBef>
                <a:spcPts val="0"/>
              </a:spcBef>
              <a:spcAft>
                <a:spcPts val="0"/>
              </a:spcAft>
              <a:buClr>
                <a:schemeClr val="dk1"/>
              </a:buClr>
              <a:buSzPts val="40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5.jpg"/><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8"/>
          <p:cNvSpPr txBox="1"/>
          <p:nvPr>
            <p:ph type="title"/>
          </p:nvPr>
        </p:nvSpPr>
        <p:spPr>
          <a:xfrm>
            <a:off x="1488588" y="105787"/>
            <a:ext cx="8786379" cy="776327"/>
          </a:xfrm>
          <a:prstGeom prst="rect">
            <a:avLst/>
          </a:prstGeom>
          <a:noFill/>
          <a:ln>
            <a:noFill/>
          </a:ln>
        </p:spPr>
        <p:txBody>
          <a:bodyPr anchorCtr="0" anchor="ctr" bIns="45700" lIns="45700" spcFirstLastPara="1" rIns="45700" wrap="square" tIns="45700">
            <a:normAutofit/>
          </a:bodyPr>
          <a:lstStyle>
            <a:lvl1pPr lvl="0" marR="0" rtl="0" algn="ctr">
              <a:spcBef>
                <a:spcPts val="0"/>
              </a:spcBef>
              <a:spcAft>
                <a:spcPts val="0"/>
              </a:spcAft>
              <a:buClr>
                <a:schemeClr val="dk1"/>
              </a:buClr>
              <a:buSzPts val="4000"/>
              <a:buFont typeface="Arial"/>
              <a:buNone/>
              <a:defRPr b="0" i="0" sz="40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8"/>
          <p:cNvSpPr txBox="1"/>
          <p:nvPr>
            <p:ph idx="1" type="body"/>
          </p:nvPr>
        </p:nvSpPr>
        <p:spPr>
          <a:xfrm>
            <a:off x="609600" y="1325607"/>
            <a:ext cx="10969139" cy="4667421"/>
          </a:xfrm>
          <a:prstGeom prst="rect">
            <a:avLst/>
          </a:prstGeom>
          <a:noFill/>
          <a:ln>
            <a:noFill/>
          </a:ln>
        </p:spPr>
        <p:txBody>
          <a:bodyPr anchorCtr="0" anchor="t" bIns="45700" lIns="91425" spcFirstLastPara="1" rIns="91425" wrap="square" tIns="45700">
            <a:normAutofit/>
          </a:bodyPr>
          <a:lstStyle>
            <a:lvl1pPr indent="-350520" lvl="0" marL="457200" marR="0" rtl="0" algn="l">
              <a:spcBef>
                <a:spcPts val="480"/>
              </a:spcBef>
              <a:spcAft>
                <a:spcPts val="0"/>
              </a:spcAft>
              <a:buClr>
                <a:schemeClr val="dk1"/>
              </a:buClr>
              <a:buSzPts val="1920"/>
              <a:buFont typeface="Arial"/>
              <a:buChar char="•"/>
              <a:defRPr b="0" i="0" sz="2400" u="none" cap="none" strike="noStrike">
                <a:solidFill>
                  <a:schemeClr val="dk1"/>
                </a:solidFill>
                <a:latin typeface="Arial"/>
                <a:ea typeface="Arial"/>
                <a:cs typeface="Arial"/>
                <a:sym typeface="Arial"/>
              </a:defRPr>
            </a:lvl1pPr>
            <a:lvl2pPr indent="-342900" lvl="1" marL="914400" marR="0" rtl="0" algn="l">
              <a:spcBef>
                <a:spcPts val="400"/>
              </a:spcBef>
              <a:spcAft>
                <a:spcPts val="0"/>
              </a:spcAft>
              <a:buClr>
                <a:srgbClr val="000000"/>
              </a:buClr>
              <a:buSzPts val="1800"/>
              <a:buFont typeface="Arial"/>
              <a:buChar char="•"/>
              <a:defRPr b="0" i="0" sz="2000" u="none" cap="none" strike="noStrike">
                <a:solidFill>
                  <a:srgbClr val="000000"/>
                </a:solidFill>
                <a:latin typeface="Arial"/>
                <a:ea typeface="Arial"/>
                <a:cs typeface="Arial"/>
                <a:sym typeface="Arial"/>
              </a:defRPr>
            </a:lvl2pPr>
            <a:lvl3pPr indent="-325755" lvl="2" marL="1371600" marR="0" rtl="0" algn="l">
              <a:spcBef>
                <a:spcPts val="360"/>
              </a:spcBef>
              <a:spcAft>
                <a:spcPts val="0"/>
              </a:spcAft>
              <a:buClr>
                <a:schemeClr val="dk1"/>
              </a:buClr>
              <a:buSzPts val="1530"/>
              <a:buFont typeface="Arial"/>
              <a:buChar char="•"/>
              <a:defRPr b="0" i="0" sz="1800" u="none" cap="none" strike="noStrike">
                <a:solidFill>
                  <a:schemeClr val="dk1"/>
                </a:solidFill>
                <a:latin typeface="Arial"/>
                <a:ea typeface="Arial"/>
                <a:cs typeface="Arial"/>
                <a:sym typeface="Arial"/>
              </a:defRPr>
            </a:lvl3pPr>
            <a:lvl4pPr indent="-331469" lvl="3" marL="1828800" marR="0" rtl="0" algn="l">
              <a:spcBef>
                <a:spcPts val="360"/>
              </a:spcBef>
              <a:spcAft>
                <a:spcPts val="0"/>
              </a:spcAft>
              <a:buClr>
                <a:srgbClr val="000000"/>
              </a:buClr>
              <a:buSzPts val="1620"/>
              <a:buFont typeface="Arial"/>
              <a:buChar char="•"/>
              <a:defRPr b="0" i="0" sz="1800" u="none" cap="none" strike="noStrike">
                <a:solidFill>
                  <a:srgbClr val="000000"/>
                </a:solidFill>
                <a:latin typeface="Arial"/>
                <a:ea typeface="Arial"/>
                <a:cs typeface="Arial"/>
                <a:sym typeface="Arial"/>
              </a:defRPr>
            </a:lvl4pPr>
            <a:lvl5pPr indent="-342900" lvl="4" marL="22860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accent5"/>
              </a:buClr>
              <a:buSzPts val="2000"/>
              <a:buFont typeface="Arial"/>
              <a:buChar char="-"/>
              <a:defRPr b="0" i="0" sz="2000" u="none" cap="none" strike="noStrike">
                <a:solidFill>
                  <a:schemeClr val="dk1"/>
                </a:solidFill>
                <a:latin typeface="Arial"/>
                <a:ea typeface="Arial"/>
                <a:cs typeface="Arial"/>
                <a:sym typeface="Arial"/>
              </a:defRPr>
            </a:lvl6pPr>
            <a:lvl7pPr indent="-342900" lvl="6" marL="3200400" marR="0" rtl="0" algn="l">
              <a:spcBef>
                <a:spcPts val="360"/>
              </a:spcBef>
              <a:spcAft>
                <a:spcPts val="0"/>
              </a:spcAft>
              <a:buClr>
                <a:schemeClr val="accent6"/>
              </a:buClr>
              <a:buSzPts val="1800"/>
              <a:buFont typeface="Arial"/>
              <a:buChar char="•"/>
              <a:defRPr b="0" i="0" sz="1800" u="none" cap="none" strike="noStrike">
                <a:solidFill>
                  <a:schemeClr val="dk1"/>
                </a:solidFill>
                <a:latin typeface="Arial"/>
                <a:ea typeface="Arial"/>
                <a:cs typeface="Arial"/>
                <a:sym typeface="Arial"/>
              </a:defRPr>
            </a:lvl7pPr>
            <a:lvl8pPr indent="-330200" lvl="7" marL="3657600" marR="0" rtl="0" algn="l">
              <a:spcBef>
                <a:spcPts val="320"/>
              </a:spcBef>
              <a:spcAft>
                <a:spcPts val="0"/>
              </a:spcAft>
              <a:buClr>
                <a:schemeClr val="accent6"/>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spcBef>
                <a:spcPts val="320"/>
              </a:spcBef>
              <a:spcAft>
                <a:spcPts val="0"/>
              </a:spcAft>
              <a:buClr>
                <a:schemeClr val="accent6"/>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12" name="Google Shape;12;p18"/>
          <p:cNvSpPr txBox="1"/>
          <p:nvPr/>
        </p:nvSpPr>
        <p:spPr>
          <a:xfrm>
            <a:off x="10178716" y="32286"/>
            <a:ext cx="2013284"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GB" sz="5400" u="none" cap="none" strike="noStrike">
                <a:solidFill>
                  <a:schemeClr val="dk1"/>
                </a:solidFill>
                <a:latin typeface="Baumans"/>
                <a:ea typeface="Baumans"/>
                <a:cs typeface="Baumans"/>
                <a:sym typeface="Baumans"/>
              </a:rPr>
              <a:t>DRD3</a:t>
            </a:r>
            <a:endParaRPr sz="5400">
              <a:solidFill>
                <a:schemeClr val="dk1"/>
              </a:solidFill>
              <a:latin typeface="Baumans"/>
              <a:ea typeface="Baumans"/>
              <a:cs typeface="Baumans"/>
              <a:sym typeface="Baumans"/>
            </a:endParaRPr>
          </a:p>
        </p:txBody>
      </p:sp>
      <p:pic>
        <p:nvPicPr>
          <p:cNvPr descr="Diagram&#10;&#10;Description automatically generated" id="13" name="Google Shape;13;p18"/>
          <p:cNvPicPr preferRelativeResize="0"/>
          <p:nvPr/>
        </p:nvPicPr>
        <p:blipFill rotWithShape="1">
          <a:blip r:embed="rId1">
            <a:alphaModFix/>
          </a:blip>
          <a:srcRect b="0" l="0" r="0" t="0"/>
          <a:stretch/>
        </p:blipFill>
        <p:spPr>
          <a:xfrm>
            <a:off x="0" y="0"/>
            <a:ext cx="1488589" cy="1046747"/>
          </a:xfrm>
          <a:prstGeom prst="rect">
            <a:avLst/>
          </a:prstGeom>
          <a:noFill/>
          <a:ln>
            <a:noFill/>
          </a:ln>
        </p:spPr>
      </p:pic>
      <p:sp>
        <p:nvSpPr>
          <p:cNvPr id="14" name="Google Shape;14;p18"/>
          <p:cNvSpPr/>
          <p:nvPr/>
        </p:nvSpPr>
        <p:spPr>
          <a:xfrm>
            <a:off x="4416051" y="6517275"/>
            <a:ext cx="7776000" cy="365100"/>
          </a:xfrm>
          <a:prstGeom prst="rect">
            <a:avLst/>
          </a:prstGeom>
          <a:solidFill>
            <a:srgbClr val="004586"/>
          </a:solidFill>
          <a:ln cap="flat" cmpd="sng" w="9525">
            <a:solidFill>
              <a:srgbClr val="9FB8C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Clr>
                <a:srgbClr val="000000"/>
              </a:buClr>
              <a:buSzPts val="1800"/>
              <a:buFont typeface="Times New Roman"/>
              <a:buNone/>
            </a:pPr>
            <a:r>
              <a:t/>
            </a:r>
            <a:endParaRPr sz="1800">
              <a:solidFill>
                <a:srgbClr val="000000"/>
              </a:solidFill>
              <a:latin typeface="Calibri"/>
              <a:ea typeface="Calibri"/>
              <a:cs typeface="Calibri"/>
              <a:sym typeface="Calibri"/>
            </a:endParaRPr>
          </a:p>
        </p:txBody>
      </p:sp>
      <p:sp>
        <p:nvSpPr>
          <p:cNvPr id="15" name="Google Shape;15;p18"/>
          <p:cNvSpPr txBox="1"/>
          <p:nvPr/>
        </p:nvSpPr>
        <p:spPr>
          <a:xfrm>
            <a:off x="11147289" y="6535109"/>
            <a:ext cx="668565"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b="0" lang="en-GB" sz="1200" u="none">
                <a:solidFill>
                  <a:schemeClr val="lt1"/>
                </a:solidFill>
                <a:latin typeface="Arial"/>
                <a:ea typeface="Arial"/>
                <a:cs typeface="Arial"/>
                <a:sym typeface="Arial"/>
              </a:rPr>
              <a:t>‹#›</a:t>
            </a:fld>
            <a:endParaRPr b="0" sz="1200" u="none">
              <a:solidFill>
                <a:schemeClr val="lt1"/>
              </a:solidFill>
              <a:latin typeface="Arial"/>
              <a:ea typeface="Arial"/>
              <a:cs typeface="Arial"/>
              <a:sym typeface="Arial"/>
            </a:endParaRPr>
          </a:p>
        </p:txBody>
      </p:sp>
      <p:pic>
        <p:nvPicPr>
          <p:cNvPr descr="Picture 6" id="16" name="Google Shape;16;p18"/>
          <p:cNvPicPr preferRelativeResize="0"/>
          <p:nvPr/>
        </p:nvPicPr>
        <p:blipFill rotWithShape="1">
          <a:blip r:embed="rId2">
            <a:alphaModFix/>
          </a:blip>
          <a:srcRect b="0" l="0" r="0" t="0"/>
          <a:stretch/>
        </p:blipFill>
        <p:spPr>
          <a:xfrm>
            <a:off x="1" y="6517264"/>
            <a:ext cx="4416058" cy="365124"/>
          </a:xfrm>
          <a:prstGeom prst="rect">
            <a:avLst/>
          </a:prstGeom>
          <a:noFill/>
          <a:ln>
            <a:noFill/>
          </a:ln>
        </p:spPr>
      </p:pic>
      <p:sp>
        <p:nvSpPr>
          <p:cNvPr id="17" name="Google Shape;17;p18"/>
          <p:cNvSpPr/>
          <p:nvPr/>
        </p:nvSpPr>
        <p:spPr>
          <a:xfrm>
            <a:off x="4949959" y="6540619"/>
            <a:ext cx="4214552"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400">
                <a:solidFill>
                  <a:schemeClr val="lt1"/>
                </a:solidFill>
                <a:latin typeface="Arial"/>
                <a:ea typeface="Arial"/>
                <a:cs typeface="Arial"/>
                <a:sym typeface="Arial"/>
              </a:rPr>
              <a:t>1st official DRDC meeting 4th December at CERN:</a:t>
            </a:r>
            <a:endParaRPr/>
          </a:p>
        </p:txBody>
      </p:sp>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6.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1.gif"/><Relationship Id="rId4" Type="http://schemas.openxmlformats.org/officeDocument/2006/relationships/image" Target="../media/image17.png"/><Relationship Id="rId9" Type="http://schemas.openxmlformats.org/officeDocument/2006/relationships/image" Target="../media/image16.png"/><Relationship Id="rId5" Type="http://schemas.openxmlformats.org/officeDocument/2006/relationships/image" Target="../media/image10.png"/><Relationship Id="rId6" Type="http://schemas.openxmlformats.org/officeDocument/2006/relationships/image" Target="../media/image20.png"/><Relationship Id="rId7" Type="http://schemas.openxmlformats.org/officeDocument/2006/relationships/image" Target="../media/image18.png"/><Relationship Id="rId8"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2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 name="Shape 31"/>
        <p:cNvGrpSpPr/>
        <p:nvPr/>
      </p:nvGrpSpPr>
      <p:grpSpPr>
        <a:xfrm>
          <a:off x="0" y="0"/>
          <a:ext cx="0" cy="0"/>
          <a:chOff x="0" y="0"/>
          <a:chExt cx="0" cy="0"/>
        </a:xfrm>
      </p:grpSpPr>
      <p:sp>
        <p:nvSpPr>
          <p:cNvPr id="32" name="Google Shape;32;p1"/>
          <p:cNvSpPr txBox="1"/>
          <p:nvPr/>
        </p:nvSpPr>
        <p:spPr>
          <a:xfrm>
            <a:off x="94625" y="2760700"/>
            <a:ext cx="3230100" cy="492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GB" sz="2600">
                <a:solidFill>
                  <a:srgbClr val="990000"/>
                </a:solidFill>
              </a:rPr>
              <a:t>From TF3</a:t>
            </a:r>
            <a:r>
              <a:rPr b="1" lang="en-GB" sz="2600">
                <a:solidFill>
                  <a:srgbClr val="990000"/>
                </a:solidFill>
              </a:rPr>
              <a:t>…..</a:t>
            </a:r>
            <a:endParaRPr b="1" sz="400">
              <a:solidFill>
                <a:srgbClr val="990000"/>
              </a:solidFill>
            </a:endParaRPr>
          </a:p>
        </p:txBody>
      </p:sp>
      <p:sp>
        <p:nvSpPr>
          <p:cNvPr id="33" name="Google Shape;33;p1"/>
          <p:cNvSpPr txBox="1"/>
          <p:nvPr>
            <p:ph type="title"/>
          </p:nvPr>
        </p:nvSpPr>
        <p:spPr>
          <a:xfrm>
            <a:off x="1524375" y="-152400"/>
            <a:ext cx="8786400" cy="1294800"/>
          </a:xfrm>
          <a:prstGeom prst="rect">
            <a:avLst/>
          </a:prstGeom>
          <a:noFill/>
          <a:ln>
            <a:noFill/>
          </a:ln>
        </p:spPr>
        <p:txBody>
          <a:bodyPr anchorCtr="0" anchor="ctr" bIns="45700" lIns="45700" spcFirstLastPara="1" rIns="45700" wrap="square" tIns="45700">
            <a:noAutofit/>
          </a:bodyPr>
          <a:lstStyle/>
          <a:p>
            <a:pPr indent="0" lvl="0" marL="0" rtl="0" algn="ctr">
              <a:spcBef>
                <a:spcPts val="0"/>
              </a:spcBef>
              <a:spcAft>
                <a:spcPts val="0"/>
              </a:spcAft>
              <a:buClr>
                <a:srgbClr val="181818"/>
              </a:buClr>
              <a:buSzPts val="4800"/>
              <a:buFont typeface="Arial"/>
              <a:buNone/>
            </a:pPr>
            <a:r>
              <a:rPr lang="en-GB" sz="4300">
                <a:solidFill>
                  <a:srgbClr val="CC0000"/>
                </a:solidFill>
              </a:rPr>
              <a:t>DRD3 Proposal: </a:t>
            </a:r>
            <a:endParaRPr sz="4300">
              <a:solidFill>
                <a:srgbClr val="CC0000"/>
              </a:solidFill>
            </a:endParaRPr>
          </a:p>
          <a:p>
            <a:pPr indent="0" lvl="0" marL="0" rtl="0" algn="ctr">
              <a:spcBef>
                <a:spcPts val="0"/>
              </a:spcBef>
              <a:spcAft>
                <a:spcPts val="0"/>
              </a:spcAft>
              <a:buClr>
                <a:srgbClr val="181818"/>
              </a:buClr>
              <a:buSzPts val="4800"/>
              <a:buFont typeface="Arial"/>
              <a:buNone/>
            </a:pPr>
            <a:r>
              <a:rPr lang="en-GB" sz="4300">
                <a:solidFill>
                  <a:srgbClr val="CC0000"/>
                </a:solidFill>
              </a:rPr>
              <a:t>Solid State Detectors</a:t>
            </a:r>
            <a:endParaRPr sz="4300">
              <a:solidFill>
                <a:srgbClr val="CC0000"/>
              </a:solidFill>
            </a:endParaRPr>
          </a:p>
        </p:txBody>
      </p:sp>
      <p:sp>
        <p:nvSpPr>
          <p:cNvPr id="34" name="Google Shape;34;p1"/>
          <p:cNvSpPr txBox="1"/>
          <p:nvPr>
            <p:ph idx="11" type="ftr"/>
          </p:nvPr>
        </p:nvSpPr>
        <p:spPr>
          <a:xfrm>
            <a:off x="3383101" y="5403254"/>
            <a:ext cx="5222598"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GB"/>
              <a:t> DRD3 Community Workshop, 22-23 March 2023, CERN</a:t>
            </a:r>
            <a:endParaRPr/>
          </a:p>
        </p:txBody>
      </p:sp>
      <p:sp>
        <p:nvSpPr>
          <p:cNvPr id="35" name="Google Shape;35;p1"/>
          <p:cNvSpPr txBox="1"/>
          <p:nvPr>
            <p:ph idx="12" type="sldNum"/>
          </p:nvPr>
        </p:nvSpPr>
        <p:spPr>
          <a:xfrm>
            <a:off x="11147289" y="6535109"/>
            <a:ext cx="668565" cy="36512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fld id="{00000000-1234-1234-1234-123412341234}" type="slidenum">
              <a:rPr lang="en-GB" sz="1800">
                <a:solidFill>
                  <a:schemeClr val="dk1"/>
                </a:solidFill>
                <a:latin typeface="Arial"/>
                <a:ea typeface="Arial"/>
                <a:cs typeface="Arial"/>
                <a:sym typeface="Arial"/>
              </a:rPr>
              <a:t>‹#›</a:t>
            </a:fld>
            <a:endParaRPr sz="1800">
              <a:solidFill>
                <a:schemeClr val="dk1"/>
              </a:solidFill>
              <a:latin typeface="Arial"/>
              <a:ea typeface="Arial"/>
              <a:cs typeface="Arial"/>
              <a:sym typeface="Arial"/>
            </a:endParaRPr>
          </a:p>
        </p:txBody>
      </p:sp>
      <p:sp>
        <p:nvSpPr>
          <p:cNvPr id="36" name="Google Shape;36;p1"/>
          <p:cNvSpPr txBox="1"/>
          <p:nvPr/>
        </p:nvSpPr>
        <p:spPr>
          <a:xfrm>
            <a:off x="1549900" y="5337175"/>
            <a:ext cx="8889000" cy="11082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GB" sz="1800">
                <a:solidFill>
                  <a:schemeClr val="dk1"/>
                </a:solidFill>
                <a:latin typeface="Arial"/>
                <a:ea typeface="Arial"/>
                <a:cs typeface="Arial"/>
                <a:sym typeface="Arial"/>
              </a:rPr>
              <a:t>G. Calderini</a:t>
            </a:r>
            <a:r>
              <a:rPr baseline="30000" lang="en-GB" sz="1800">
                <a:solidFill>
                  <a:schemeClr val="dk1"/>
                </a:solidFill>
                <a:latin typeface="Arial"/>
                <a:ea typeface="Arial"/>
                <a:cs typeface="Arial"/>
                <a:sym typeface="Arial"/>
              </a:rPr>
              <a:t>1</a:t>
            </a:r>
            <a:r>
              <a:rPr lang="en-GB" sz="1800">
                <a:solidFill>
                  <a:schemeClr val="dk1"/>
                </a:solidFill>
                <a:latin typeface="Arial"/>
                <a:ea typeface="Arial"/>
                <a:cs typeface="Arial"/>
                <a:sym typeface="Arial"/>
              </a:rPr>
              <a:t> N. Cartiglia</a:t>
            </a:r>
            <a:r>
              <a:rPr baseline="30000" lang="en-GB" sz="1800">
                <a:solidFill>
                  <a:schemeClr val="dk1"/>
                </a:solidFill>
                <a:latin typeface="Arial"/>
                <a:ea typeface="Arial"/>
                <a:cs typeface="Arial"/>
                <a:sym typeface="Arial"/>
              </a:rPr>
              <a:t>2</a:t>
            </a:r>
            <a:r>
              <a:rPr lang="en-GB" sz="1800">
                <a:solidFill>
                  <a:schemeClr val="dk1"/>
                </a:solidFill>
                <a:latin typeface="Arial"/>
                <a:ea typeface="Arial"/>
                <a:cs typeface="Arial"/>
                <a:sym typeface="Arial"/>
              </a:rPr>
              <a:t>, G. Casse</a:t>
            </a:r>
            <a:r>
              <a:rPr baseline="30000" lang="en-GB" sz="1800">
                <a:solidFill>
                  <a:schemeClr val="dk1"/>
                </a:solidFill>
                <a:latin typeface="Arial"/>
                <a:ea typeface="Arial"/>
                <a:cs typeface="Arial"/>
                <a:sym typeface="Arial"/>
              </a:rPr>
              <a:t>3</a:t>
            </a:r>
            <a:r>
              <a:rPr lang="en-GB" sz="1800">
                <a:solidFill>
                  <a:schemeClr val="dk1"/>
                </a:solidFill>
                <a:latin typeface="Arial"/>
                <a:ea typeface="Arial"/>
                <a:cs typeface="Arial"/>
                <a:sym typeface="Arial"/>
              </a:rPr>
              <a:t>, G. Kramberger</a:t>
            </a:r>
            <a:r>
              <a:rPr baseline="30000" lang="en-GB" sz="1800">
                <a:solidFill>
                  <a:schemeClr val="dk1"/>
                </a:solidFill>
                <a:latin typeface="Arial"/>
                <a:ea typeface="Arial"/>
                <a:cs typeface="Arial"/>
                <a:sym typeface="Arial"/>
              </a:rPr>
              <a:t>4</a:t>
            </a:r>
            <a:r>
              <a:rPr lang="en-GB" sz="1800">
                <a:solidFill>
                  <a:schemeClr val="dk1"/>
                </a:solidFill>
                <a:latin typeface="Arial"/>
                <a:ea typeface="Arial"/>
                <a:cs typeface="Arial"/>
                <a:sym typeface="Arial"/>
              </a:rPr>
              <a:t>, M. Moll</a:t>
            </a:r>
            <a:r>
              <a:rPr baseline="30000" lang="en-GB" sz="1800">
                <a:solidFill>
                  <a:schemeClr val="dk1"/>
                </a:solidFill>
                <a:latin typeface="Arial"/>
                <a:ea typeface="Arial"/>
                <a:cs typeface="Arial"/>
                <a:sym typeface="Arial"/>
              </a:rPr>
              <a:t>5</a:t>
            </a:r>
            <a:r>
              <a:rPr lang="en-GB" sz="1800">
                <a:solidFill>
                  <a:schemeClr val="dk1"/>
                </a:solidFill>
                <a:latin typeface="Arial"/>
                <a:ea typeface="Arial"/>
                <a:cs typeface="Arial"/>
                <a:sym typeface="Arial"/>
              </a:rPr>
              <a:t>, I. Pintilie</a:t>
            </a:r>
            <a:r>
              <a:rPr baseline="30000" lang="en-GB" sz="1800">
                <a:solidFill>
                  <a:schemeClr val="dk1"/>
                </a:solidFill>
                <a:latin typeface="Arial"/>
                <a:ea typeface="Arial"/>
                <a:cs typeface="Arial"/>
                <a:sym typeface="Arial"/>
              </a:rPr>
              <a:t>6</a:t>
            </a:r>
            <a:r>
              <a:rPr lang="en-GB" sz="1800">
                <a:solidFill>
                  <a:schemeClr val="dk1"/>
                </a:solidFill>
                <a:latin typeface="Arial"/>
                <a:ea typeface="Arial"/>
                <a:cs typeface="Arial"/>
                <a:sym typeface="Arial"/>
              </a:rPr>
              <a:t>, </a:t>
            </a:r>
            <a:r>
              <a:rPr lang="en-GB" sz="1800" u="sng">
                <a:solidFill>
                  <a:schemeClr val="dk1"/>
                </a:solidFill>
                <a:latin typeface="Arial"/>
                <a:ea typeface="Arial"/>
                <a:cs typeface="Arial"/>
                <a:sym typeface="Arial"/>
              </a:rPr>
              <a:t>G. Pellegrini</a:t>
            </a:r>
            <a:r>
              <a:rPr baseline="30000" lang="en-GB" sz="1800" u="sng">
                <a:solidFill>
                  <a:schemeClr val="dk1"/>
                </a:solidFill>
                <a:latin typeface="Arial"/>
                <a:ea typeface="Arial"/>
                <a:cs typeface="Arial"/>
                <a:sym typeface="Arial"/>
              </a:rPr>
              <a:t>7</a:t>
            </a:r>
            <a:r>
              <a:rPr lang="en-GB" sz="1800">
                <a:solidFill>
                  <a:schemeClr val="dk1"/>
                </a:solidFill>
                <a:latin typeface="Arial"/>
                <a:ea typeface="Arial"/>
                <a:cs typeface="Arial"/>
                <a:sym typeface="Arial"/>
              </a:rPr>
              <a:t>, E. Vilella </a:t>
            </a:r>
            <a:r>
              <a:rPr baseline="30000" lang="en-GB" sz="1800">
                <a:solidFill>
                  <a:schemeClr val="dk1"/>
                </a:solidFill>
              </a:rPr>
              <a:t>3</a:t>
            </a:r>
            <a:r>
              <a:rPr lang="en-GB" sz="1800">
                <a:solidFill>
                  <a:schemeClr val="dk1"/>
                </a:solidFill>
                <a:latin typeface="Arial"/>
                <a:ea typeface="Arial"/>
                <a:cs typeface="Arial"/>
                <a:sym typeface="Arial"/>
              </a:rPr>
              <a:t>,</a:t>
            </a:r>
            <a:r>
              <a:rPr baseline="30000" lang="en-GB" sz="1800">
                <a:solidFill>
                  <a:schemeClr val="dk1"/>
                </a:solidFill>
                <a:latin typeface="Arial"/>
                <a:ea typeface="Arial"/>
                <a:cs typeface="Arial"/>
                <a:sym typeface="Arial"/>
              </a:rPr>
              <a:t> </a:t>
            </a:r>
            <a:r>
              <a:rPr lang="en-GB" sz="1800">
                <a:solidFill>
                  <a:schemeClr val="dk1"/>
                </a:solidFill>
                <a:latin typeface="Arial"/>
                <a:ea typeface="Arial"/>
                <a:cs typeface="Arial"/>
                <a:sym typeface="Arial"/>
              </a:rPr>
              <a:t>I. Vila Alvarez </a:t>
            </a:r>
            <a:r>
              <a:rPr baseline="30000" lang="en-GB" sz="1800">
                <a:solidFill>
                  <a:schemeClr val="dk1"/>
                </a:solidFill>
              </a:rPr>
              <a:t>8</a:t>
            </a:r>
            <a:br>
              <a:rPr lang="en-GB" sz="1600">
                <a:solidFill>
                  <a:schemeClr val="dk1"/>
                </a:solidFill>
                <a:latin typeface="Arial"/>
                <a:ea typeface="Arial"/>
                <a:cs typeface="Arial"/>
                <a:sym typeface="Arial"/>
              </a:rPr>
            </a:br>
            <a:r>
              <a:rPr lang="en-GB" sz="1000">
                <a:solidFill>
                  <a:schemeClr val="dk1"/>
                </a:solidFill>
                <a:latin typeface="Arial"/>
                <a:ea typeface="Arial"/>
                <a:cs typeface="Arial"/>
                <a:sym typeface="Arial"/>
              </a:rPr>
              <a:t>1 LPNHE, CNRS (Paris), 2 INFN (Torino), 3University of Liverpool (Liverpool), 4 Jozef Stefan</a:t>
            </a:r>
            <a:br>
              <a:rPr lang="en-GB" sz="1000">
                <a:solidFill>
                  <a:schemeClr val="dk1"/>
                </a:solidFill>
                <a:latin typeface="Arial"/>
                <a:ea typeface="Arial"/>
                <a:cs typeface="Arial"/>
                <a:sym typeface="Arial"/>
              </a:rPr>
            </a:br>
            <a:r>
              <a:rPr lang="en-GB" sz="1000">
                <a:solidFill>
                  <a:schemeClr val="dk1"/>
                </a:solidFill>
                <a:latin typeface="Arial"/>
                <a:ea typeface="Arial"/>
                <a:cs typeface="Arial"/>
                <a:sym typeface="Arial"/>
              </a:rPr>
              <a:t>Institute (Ljubljana), 5 CERN (Geneve), 6 National Institute of Materials Physics (Bucharest), </a:t>
            </a:r>
            <a:endParaRPr sz="1200"/>
          </a:p>
          <a:p>
            <a:pPr indent="0" lvl="0" marL="0" marR="0" rtl="0" algn="ctr">
              <a:spcBef>
                <a:spcPts val="0"/>
              </a:spcBef>
              <a:spcAft>
                <a:spcPts val="0"/>
              </a:spcAft>
              <a:buNone/>
            </a:pPr>
            <a:r>
              <a:rPr lang="en-GB" sz="1000">
                <a:solidFill>
                  <a:schemeClr val="dk1"/>
                </a:solidFill>
                <a:latin typeface="Arial"/>
                <a:ea typeface="Arial"/>
                <a:cs typeface="Arial"/>
                <a:sym typeface="Arial"/>
              </a:rPr>
              <a:t>7 Centro Nacional de Microelectronica IMB-CNM-CSIC (Barcelona), </a:t>
            </a:r>
            <a:r>
              <a:rPr lang="en-GB" sz="1000">
                <a:solidFill>
                  <a:schemeClr val="dk1"/>
                </a:solidFill>
              </a:rPr>
              <a:t>8</a:t>
            </a:r>
            <a:r>
              <a:rPr lang="en-GB" sz="1000">
                <a:solidFill>
                  <a:schemeClr val="dk1"/>
                </a:solidFill>
                <a:latin typeface="Arial"/>
                <a:ea typeface="Arial"/>
                <a:cs typeface="Arial"/>
                <a:sym typeface="Arial"/>
              </a:rPr>
              <a:t> Instituto de Fısica de Cantabria (Santander)</a:t>
            </a:r>
            <a:endParaRPr sz="1000">
              <a:solidFill>
                <a:schemeClr val="dk1"/>
              </a:solidFill>
              <a:latin typeface="Arial"/>
              <a:ea typeface="Arial"/>
              <a:cs typeface="Arial"/>
              <a:sym typeface="Arial"/>
            </a:endParaRPr>
          </a:p>
        </p:txBody>
      </p:sp>
      <p:pic>
        <p:nvPicPr>
          <p:cNvPr id="37" name="Google Shape;37;p1"/>
          <p:cNvPicPr preferRelativeResize="0"/>
          <p:nvPr/>
        </p:nvPicPr>
        <p:blipFill>
          <a:blip r:embed="rId3">
            <a:alphaModFix/>
          </a:blip>
          <a:stretch>
            <a:fillRect/>
          </a:stretch>
        </p:blipFill>
        <p:spPr>
          <a:xfrm>
            <a:off x="3043290" y="1142400"/>
            <a:ext cx="5892009" cy="3924647"/>
          </a:xfrm>
          <a:prstGeom prst="rect">
            <a:avLst/>
          </a:prstGeom>
          <a:noFill/>
          <a:ln>
            <a:noFill/>
          </a:ln>
        </p:spPr>
      </p:pic>
      <p:sp>
        <p:nvSpPr>
          <p:cNvPr id="38" name="Google Shape;38;p1"/>
          <p:cNvSpPr txBox="1"/>
          <p:nvPr/>
        </p:nvSpPr>
        <p:spPr>
          <a:xfrm>
            <a:off x="9058175" y="2760700"/>
            <a:ext cx="3230100" cy="492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GB" sz="2600">
                <a:solidFill>
                  <a:srgbClr val="FF0000"/>
                </a:solidFill>
              </a:rPr>
              <a:t>….. </a:t>
            </a:r>
            <a:r>
              <a:rPr b="1" lang="en-GB" sz="2600">
                <a:solidFill>
                  <a:srgbClr val="FF0000"/>
                </a:solidFill>
              </a:rPr>
              <a:t>to DRD3</a:t>
            </a:r>
            <a:endParaRPr b="1" sz="40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g2a03fdec0ca_2_24"/>
          <p:cNvSpPr txBox="1"/>
          <p:nvPr>
            <p:ph type="title"/>
          </p:nvPr>
        </p:nvSpPr>
        <p:spPr>
          <a:xfrm>
            <a:off x="1488588" y="105787"/>
            <a:ext cx="8786400" cy="776400"/>
          </a:xfrm>
          <a:prstGeom prst="rect">
            <a:avLst/>
          </a:prstGeom>
        </p:spPr>
        <p:txBody>
          <a:bodyPr anchorCtr="0" anchor="ctr" bIns="45700" lIns="45700" spcFirstLastPara="1" rIns="45700" wrap="square" tIns="45700">
            <a:normAutofit/>
          </a:bodyPr>
          <a:lstStyle/>
          <a:p>
            <a:pPr indent="0" lvl="0" marL="0" rtl="0" algn="l">
              <a:spcBef>
                <a:spcPts val="0"/>
              </a:spcBef>
              <a:spcAft>
                <a:spcPts val="0"/>
              </a:spcAft>
              <a:buNone/>
            </a:pPr>
            <a:r>
              <a:rPr lang="en-GB"/>
              <a:t>Timeline</a:t>
            </a:r>
            <a:endParaRPr/>
          </a:p>
        </p:txBody>
      </p:sp>
      <p:graphicFrame>
        <p:nvGraphicFramePr>
          <p:cNvPr id="128" name="Google Shape;128;g2a03fdec0ca_2_24"/>
          <p:cNvGraphicFramePr/>
          <p:nvPr/>
        </p:nvGraphicFramePr>
        <p:xfrm>
          <a:off x="1170375" y="1606325"/>
          <a:ext cx="3000000" cy="3000000"/>
        </p:xfrm>
        <a:graphic>
          <a:graphicData uri="http://schemas.openxmlformats.org/drawingml/2006/table">
            <a:tbl>
              <a:tblPr>
                <a:noFill/>
                <a:tableStyleId>{5AE1F5D1-EDC2-42D9-810E-E22211B96BEA}</a:tableStyleId>
              </a:tblPr>
              <a:tblGrid>
                <a:gridCol w="2171400"/>
                <a:gridCol w="1023050"/>
                <a:gridCol w="1023050"/>
                <a:gridCol w="1023050"/>
                <a:gridCol w="1012625"/>
                <a:gridCol w="1012625"/>
                <a:gridCol w="1023050"/>
                <a:gridCol w="1043950"/>
              </a:tblGrid>
              <a:tr h="572225">
                <a:tc>
                  <a:txBody>
                    <a:bodyPr/>
                    <a:lstStyle/>
                    <a:p>
                      <a:pPr indent="0" lvl="0" marL="0" rtl="0" algn="ctr">
                        <a:lnSpc>
                          <a:spcPct val="115000"/>
                        </a:lnSpc>
                        <a:spcBef>
                          <a:spcPts val="0"/>
                        </a:spcBef>
                        <a:spcAft>
                          <a:spcPts val="0"/>
                        </a:spcAft>
                        <a:buNone/>
                      </a:pPr>
                      <a:r>
                        <a:rPr b="1" lang="en-GB" sz="1300">
                          <a:latin typeface="Calibri"/>
                          <a:ea typeface="Calibri"/>
                          <a:cs typeface="Calibri"/>
                          <a:sym typeface="Calibri"/>
                        </a:rPr>
                        <a:t>Request of nomination for the CB chair</a:t>
                      </a:r>
                      <a:endParaRPr b="1" sz="13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solidFill>
                      <a:srgbClr val="F2F2F2"/>
                    </a:solidFill>
                  </a:tcPr>
                </a:tc>
                <a:tc>
                  <a:txBody>
                    <a:bodyPr/>
                    <a:lstStyle/>
                    <a:p>
                      <a:pPr indent="0" lvl="0" marL="0" rtl="0" algn="ctr">
                        <a:lnSpc>
                          <a:spcPct val="115000"/>
                        </a:lnSpc>
                        <a:spcBef>
                          <a:spcPts val="0"/>
                        </a:spcBef>
                        <a:spcAft>
                          <a:spcPts val="0"/>
                        </a:spcAft>
                        <a:buNone/>
                      </a:pPr>
                      <a:r>
                        <a:rPr lang="en-GB" sz="1300">
                          <a:latin typeface="Calibri"/>
                          <a:ea typeface="Calibri"/>
                          <a:cs typeface="Calibri"/>
                          <a:sym typeface="Calibri"/>
                        </a:rPr>
                        <a:t>31/12/23</a:t>
                      </a:r>
                      <a:endParaRPr sz="13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r h="572225">
                <a:tc>
                  <a:txBody>
                    <a:bodyPr/>
                    <a:lstStyle/>
                    <a:p>
                      <a:pPr indent="0" lvl="0" marL="0" rtl="0" algn="ctr">
                        <a:lnSpc>
                          <a:spcPct val="115000"/>
                        </a:lnSpc>
                        <a:spcBef>
                          <a:spcPts val="0"/>
                        </a:spcBef>
                        <a:spcAft>
                          <a:spcPts val="0"/>
                        </a:spcAft>
                        <a:buNone/>
                      </a:pPr>
                      <a:r>
                        <a:rPr b="1" lang="en-GB" sz="1300">
                          <a:latin typeface="Calibri"/>
                          <a:ea typeface="Calibri"/>
                          <a:cs typeface="Calibri"/>
                          <a:sym typeface="Calibri"/>
                        </a:rPr>
                        <a:t>Select 4-5 candidates for the CB chair</a:t>
                      </a:r>
                      <a:endParaRPr b="1" sz="13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solidFill>
                      <a:srgbClr val="F2F2F2"/>
                    </a:solidFill>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300">
                          <a:latin typeface="Calibri"/>
                          <a:ea typeface="Calibri"/>
                          <a:cs typeface="Calibri"/>
                          <a:sym typeface="Calibri"/>
                        </a:rPr>
                        <a:t>06/01/24</a:t>
                      </a:r>
                      <a:endParaRPr sz="13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r h="572225">
                <a:tc>
                  <a:txBody>
                    <a:bodyPr/>
                    <a:lstStyle/>
                    <a:p>
                      <a:pPr indent="0" lvl="0" marL="0" rtl="0" algn="ctr">
                        <a:lnSpc>
                          <a:spcPct val="115000"/>
                        </a:lnSpc>
                        <a:spcBef>
                          <a:spcPts val="0"/>
                        </a:spcBef>
                        <a:spcAft>
                          <a:spcPts val="0"/>
                        </a:spcAft>
                        <a:buNone/>
                      </a:pPr>
                      <a:r>
                        <a:rPr b="1" lang="en-GB" sz="1300">
                          <a:latin typeface="Calibri"/>
                          <a:ea typeface="Calibri"/>
                          <a:cs typeface="Calibri"/>
                          <a:sym typeface="Calibri"/>
                        </a:rPr>
                        <a:t>First online workshop, only for the CB</a:t>
                      </a:r>
                      <a:endParaRPr b="1" sz="13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solidFill>
                      <a:srgbClr val="F2F2F2"/>
                    </a:solidFill>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300">
                          <a:latin typeface="Calibri"/>
                          <a:ea typeface="Calibri"/>
                          <a:cs typeface="Calibri"/>
                          <a:sym typeface="Calibri"/>
                        </a:rPr>
                        <a:t>22/01/24</a:t>
                      </a:r>
                      <a:endParaRPr sz="13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r h="337875">
                <a:tc>
                  <a:txBody>
                    <a:bodyPr/>
                    <a:lstStyle/>
                    <a:p>
                      <a:pPr indent="0" lvl="0" marL="0" rtl="0" algn="ctr">
                        <a:lnSpc>
                          <a:spcPct val="115000"/>
                        </a:lnSpc>
                        <a:spcBef>
                          <a:spcPts val="0"/>
                        </a:spcBef>
                        <a:spcAft>
                          <a:spcPts val="0"/>
                        </a:spcAft>
                        <a:buNone/>
                      </a:pPr>
                      <a:r>
                        <a:rPr b="1" lang="en-GB" sz="1300">
                          <a:latin typeface="Calibri"/>
                          <a:ea typeface="Calibri"/>
                          <a:cs typeface="Calibri"/>
                          <a:sym typeface="Calibri"/>
                        </a:rPr>
                        <a:t>Election of the CB chair</a:t>
                      </a:r>
                      <a:endParaRPr b="1" sz="13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solidFill>
                      <a:srgbClr val="F2F2F2"/>
                    </a:solidFill>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300">
                          <a:latin typeface="Calibri"/>
                          <a:ea typeface="Calibri"/>
                          <a:cs typeface="Calibri"/>
                          <a:sym typeface="Calibri"/>
                        </a:rPr>
                        <a:t>22/01/24</a:t>
                      </a:r>
                      <a:endParaRPr sz="13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r h="572225">
                <a:tc>
                  <a:txBody>
                    <a:bodyPr/>
                    <a:lstStyle/>
                    <a:p>
                      <a:pPr indent="0" lvl="0" marL="0" rtl="0" algn="ctr">
                        <a:lnSpc>
                          <a:spcPct val="115000"/>
                        </a:lnSpc>
                        <a:spcBef>
                          <a:spcPts val="0"/>
                        </a:spcBef>
                        <a:spcAft>
                          <a:spcPts val="0"/>
                        </a:spcAft>
                        <a:buNone/>
                      </a:pPr>
                      <a:r>
                        <a:rPr b="1" lang="en-GB" sz="1300">
                          <a:latin typeface="Calibri"/>
                          <a:ea typeface="Calibri"/>
                          <a:cs typeface="Calibri"/>
                          <a:sym typeface="Calibri"/>
                        </a:rPr>
                        <a:t>CB chair select comitee for Spokesperson</a:t>
                      </a:r>
                      <a:endParaRPr b="1" sz="13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solidFill>
                      <a:srgbClr val="F2F2F2"/>
                    </a:solidFill>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15/02/24</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r h="337875">
                <a:tc>
                  <a:txBody>
                    <a:bodyPr/>
                    <a:lstStyle/>
                    <a:p>
                      <a:pPr indent="0" lvl="0" marL="0" rtl="0" algn="ctr">
                        <a:lnSpc>
                          <a:spcPct val="115000"/>
                        </a:lnSpc>
                        <a:spcBef>
                          <a:spcPts val="0"/>
                        </a:spcBef>
                        <a:spcAft>
                          <a:spcPts val="0"/>
                        </a:spcAft>
                        <a:buNone/>
                      </a:pPr>
                      <a:r>
                        <a:rPr b="1" lang="en-GB" sz="1300">
                          <a:latin typeface="Calibri"/>
                          <a:ea typeface="Calibri"/>
                          <a:cs typeface="Calibri"/>
                          <a:sym typeface="Calibri"/>
                        </a:rPr>
                        <a:t>Call for Spokesperson</a:t>
                      </a:r>
                      <a:endParaRPr b="1" sz="13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solidFill>
                      <a:srgbClr val="F2F2F2"/>
                    </a:solidFill>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Mar-24</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r h="572225">
                <a:tc>
                  <a:txBody>
                    <a:bodyPr/>
                    <a:lstStyle/>
                    <a:p>
                      <a:pPr indent="0" lvl="0" marL="0" rtl="0" algn="ctr">
                        <a:lnSpc>
                          <a:spcPct val="115000"/>
                        </a:lnSpc>
                        <a:spcBef>
                          <a:spcPts val="0"/>
                        </a:spcBef>
                        <a:spcAft>
                          <a:spcPts val="0"/>
                        </a:spcAft>
                        <a:buNone/>
                      </a:pPr>
                      <a:r>
                        <a:rPr b="1" lang="en-GB" sz="1300">
                          <a:latin typeface="Calibri"/>
                          <a:ea typeface="Calibri"/>
                          <a:cs typeface="Calibri"/>
                          <a:sym typeface="Calibri"/>
                        </a:rPr>
                        <a:t>Deadline for Spokesperson nomination</a:t>
                      </a:r>
                      <a:endParaRPr b="1" sz="13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solidFill>
                      <a:srgbClr val="F2F2F2"/>
                    </a:solidFill>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May-2024</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r h="572225">
                <a:tc>
                  <a:txBody>
                    <a:bodyPr/>
                    <a:lstStyle/>
                    <a:p>
                      <a:pPr indent="0" lvl="0" marL="0" rtl="0" algn="ctr">
                        <a:lnSpc>
                          <a:spcPct val="115000"/>
                        </a:lnSpc>
                        <a:spcBef>
                          <a:spcPts val="0"/>
                        </a:spcBef>
                        <a:spcAft>
                          <a:spcPts val="0"/>
                        </a:spcAft>
                        <a:buNone/>
                      </a:pPr>
                      <a:r>
                        <a:rPr b="1" lang="en-GB" sz="1300">
                          <a:latin typeface="Calibri"/>
                          <a:ea typeface="Calibri"/>
                          <a:cs typeface="Calibri"/>
                          <a:sym typeface="Calibri"/>
                        </a:rPr>
                        <a:t>First in person workshop at CERN</a:t>
                      </a:r>
                      <a:endParaRPr b="1" sz="13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solidFill>
                      <a:srgbClr val="F2F2F2"/>
                    </a:solidFill>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Mid-june-2024</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r h="572225">
                <a:tc>
                  <a:txBody>
                    <a:bodyPr/>
                    <a:lstStyle/>
                    <a:p>
                      <a:pPr indent="0" lvl="0" marL="0" rtl="0" algn="ctr">
                        <a:lnSpc>
                          <a:spcPct val="115000"/>
                        </a:lnSpc>
                        <a:spcBef>
                          <a:spcPts val="0"/>
                        </a:spcBef>
                        <a:spcAft>
                          <a:spcPts val="0"/>
                        </a:spcAft>
                        <a:buNone/>
                      </a:pPr>
                      <a:r>
                        <a:rPr b="1" lang="en-GB" sz="1300">
                          <a:latin typeface="Calibri"/>
                          <a:ea typeface="Calibri"/>
                          <a:cs typeface="Calibri"/>
                          <a:sym typeface="Calibri"/>
                        </a:rPr>
                        <a:t>Election of the Spokesperson</a:t>
                      </a:r>
                      <a:endParaRPr b="1" sz="13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solidFill>
                      <a:srgbClr val="F2F2F2"/>
                    </a:solidFill>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 </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200">
                          <a:latin typeface="Calibri"/>
                          <a:ea typeface="Calibri"/>
                          <a:cs typeface="Calibri"/>
                          <a:sym typeface="Calibri"/>
                        </a:rPr>
                        <a:t>Mid-june-2024</a:t>
                      </a:r>
                      <a:endParaRPr sz="12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g29f63382cae_2_0"/>
          <p:cNvSpPr txBox="1"/>
          <p:nvPr>
            <p:ph type="title"/>
          </p:nvPr>
        </p:nvSpPr>
        <p:spPr>
          <a:xfrm>
            <a:off x="1488588" y="105787"/>
            <a:ext cx="8786400" cy="776400"/>
          </a:xfrm>
          <a:prstGeom prst="rect">
            <a:avLst/>
          </a:prstGeom>
        </p:spPr>
        <p:txBody>
          <a:bodyPr anchorCtr="0" anchor="ctr" bIns="45700" lIns="45700" spcFirstLastPara="1" rIns="45700" wrap="square" tIns="45700">
            <a:normAutofit/>
          </a:bodyPr>
          <a:lstStyle/>
          <a:p>
            <a:pPr indent="0" lvl="0" marL="0" rtl="0" algn="ctr">
              <a:spcBef>
                <a:spcPts val="0"/>
              </a:spcBef>
              <a:spcAft>
                <a:spcPts val="0"/>
              </a:spcAft>
              <a:buNone/>
            </a:pPr>
            <a:r>
              <a:rPr lang="en-GB"/>
              <a:t>DRD3 Scientific Organization</a:t>
            </a:r>
            <a:endParaRPr/>
          </a:p>
        </p:txBody>
      </p:sp>
      <p:pic>
        <p:nvPicPr>
          <p:cNvPr id="135" name="Google Shape;135;g29f63382cae_2_0"/>
          <p:cNvPicPr preferRelativeResize="0"/>
          <p:nvPr/>
        </p:nvPicPr>
        <p:blipFill>
          <a:blip r:embed="rId3">
            <a:alphaModFix/>
          </a:blip>
          <a:stretch>
            <a:fillRect/>
          </a:stretch>
        </p:blipFill>
        <p:spPr>
          <a:xfrm>
            <a:off x="2116425" y="2340175"/>
            <a:ext cx="8032199" cy="4158000"/>
          </a:xfrm>
          <a:prstGeom prst="rect">
            <a:avLst/>
          </a:prstGeom>
          <a:noFill/>
          <a:ln>
            <a:noFill/>
          </a:ln>
        </p:spPr>
      </p:pic>
      <p:sp>
        <p:nvSpPr>
          <p:cNvPr id="136" name="Google Shape;136;g29f63382cae_2_0"/>
          <p:cNvSpPr txBox="1"/>
          <p:nvPr/>
        </p:nvSpPr>
        <p:spPr>
          <a:xfrm>
            <a:off x="318225" y="805975"/>
            <a:ext cx="11536200" cy="153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200"/>
          </a:p>
          <a:p>
            <a:pPr indent="0" lvl="0" marL="0" rtl="0" algn="l">
              <a:spcBef>
                <a:spcPts val="0"/>
              </a:spcBef>
              <a:spcAft>
                <a:spcPts val="0"/>
              </a:spcAft>
              <a:buNone/>
            </a:pPr>
            <a:r>
              <a:rPr b="1" lang="en-GB" sz="2200"/>
              <a:t>The Work Packages (from the </a:t>
            </a:r>
            <a:r>
              <a:rPr b="1" lang="en-GB" sz="2200"/>
              <a:t>Detector R&amp;D Themes (DRDT))</a:t>
            </a:r>
            <a:r>
              <a:rPr lang="en-GB" sz="2200"/>
              <a:t> address the need of the strategic R&amp;D objectives. </a:t>
            </a:r>
            <a:endParaRPr sz="2200"/>
          </a:p>
          <a:p>
            <a:pPr indent="0" lvl="0" marL="0" rtl="0" algn="l">
              <a:spcBef>
                <a:spcPts val="0"/>
              </a:spcBef>
              <a:spcAft>
                <a:spcPts val="0"/>
              </a:spcAft>
              <a:buNone/>
            </a:pPr>
            <a:r>
              <a:rPr b="1" lang="en-GB" sz="2200"/>
              <a:t>The Working Groups</a:t>
            </a:r>
            <a:r>
              <a:rPr lang="en-GB" sz="2200"/>
              <a:t> link together activities broadly focused on the same scientific goals </a:t>
            </a:r>
            <a:endParaRPr sz="22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12"/>
          <p:cNvSpPr txBox="1"/>
          <p:nvPr>
            <p:ph type="title"/>
          </p:nvPr>
        </p:nvSpPr>
        <p:spPr>
          <a:xfrm>
            <a:off x="1488588" y="105787"/>
            <a:ext cx="8786379" cy="776327"/>
          </a:xfrm>
          <a:prstGeom prst="rect">
            <a:avLst/>
          </a:prstGeom>
          <a:noFill/>
          <a:ln>
            <a:noFill/>
          </a:ln>
        </p:spPr>
        <p:txBody>
          <a:bodyPr anchorCtr="0" anchor="ctr" bIns="45700" lIns="45700" spcFirstLastPara="1" rIns="45700" wrap="square" tIns="45700">
            <a:normAutofit/>
          </a:bodyPr>
          <a:lstStyle/>
          <a:p>
            <a:pPr indent="0" lvl="0" marL="0" rtl="0" algn="ctr">
              <a:spcBef>
                <a:spcPts val="0"/>
              </a:spcBef>
              <a:spcAft>
                <a:spcPts val="0"/>
              </a:spcAft>
              <a:buClr>
                <a:schemeClr val="dk1"/>
              </a:buClr>
              <a:buSzPts val="4000"/>
              <a:buFont typeface="Arial"/>
              <a:buNone/>
            </a:pPr>
            <a:r>
              <a:rPr lang="en-GB"/>
              <a:t>Relation among WPs and WGs</a:t>
            </a:r>
            <a:endParaRPr/>
          </a:p>
        </p:txBody>
      </p:sp>
      <p:pic>
        <p:nvPicPr>
          <p:cNvPr id="142" name="Google Shape;142;p12"/>
          <p:cNvPicPr preferRelativeResize="0"/>
          <p:nvPr/>
        </p:nvPicPr>
        <p:blipFill>
          <a:blip r:embed="rId3">
            <a:alphaModFix/>
          </a:blip>
          <a:stretch>
            <a:fillRect/>
          </a:stretch>
        </p:blipFill>
        <p:spPr>
          <a:xfrm>
            <a:off x="1948374" y="1195475"/>
            <a:ext cx="8982875" cy="506564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g2a03fdec0ca_3_16"/>
          <p:cNvSpPr txBox="1"/>
          <p:nvPr>
            <p:ph type="title"/>
          </p:nvPr>
        </p:nvSpPr>
        <p:spPr>
          <a:xfrm>
            <a:off x="1717188" y="181987"/>
            <a:ext cx="8786400" cy="776400"/>
          </a:xfrm>
          <a:prstGeom prst="rect">
            <a:avLst/>
          </a:prstGeom>
        </p:spPr>
        <p:txBody>
          <a:bodyPr anchorCtr="0" anchor="ctr" bIns="45700" lIns="45700" spcFirstLastPara="1" rIns="45700" wrap="square" tIns="45700">
            <a:normAutofit/>
          </a:bodyPr>
          <a:lstStyle/>
          <a:p>
            <a:pPr indent="0" lvl="0" marL="0" rtl="0" algn="ctr">
              <a:spcBef>
                <a:spcPts val="0"/>
              </a:spcBef>
              <a:spcAft>
                <a:spcPts val="0"/>
              </a:spcAft>
              <a:buNone/>
            </a:pPr>
            <a:r>
              <a:rPr lang="en-GB" sz="3800"/>
              <a:t>For each WP, tasks are defined</a:t>
            </a:r>
            <a:endParaRPr sz="3800"/>
          </a:p>
        </p:txBody>
      </p:sp>
      <p:grpSp>
        <p:nvGrpSpPr>
          <p:cNvPr id="149" name="Google Shape;149;g2a03fdec0ca_3_16"/>
          <p:cNvGrpSpPr/>
          <p:nvPr/>
        </p:nvGrpSpPr>
        <p:grpSpPr>
          <a:xfrm>
            <a:off x="4222075" y="1249050"/>
            <a:ext cx="6027677" cy="5106024"/>
            <a:chOff x="2600550" y="1444725"/>
            <a:chExt cx="6027677" cy="5106024"/>
          </a:xfrm>
        </p:grpSpPr>
        <p:pic>
          <p:nvPicPr>
            <p:cNvPr id="150" name="Google Shape;150;g2a03fdec0ca_3_16"/>
            <p:cNvPicPr preferRelativeResize="0"/>
            <p:nvPr/>
          </p:nvPicPr>
          <p:blipFill>
            <a:blip r:embed="rId3">
              <a:alphaModFix/>
            </a:blip>
            <a:stretch>
              <a:fillRect/>
            </a:stretch>
          </p:blipFill>
          <p:spPr>
            <a:xfrm>
              <a:off x="2600550" y="1724200"/>
              <a:ext cx="6027677" cy="4826549"/>
            </a:xfrm>
            <a:prstGeom prst="rect">
              <a:avLst/>
            </a:prstGeom>
            <a:noFill/>
            <a:ln>
              <a:noFill/>
            </a:ln>
          </p:spPr>
        </p:pic>
        <p:pic>
          <p:nvPicPr>
            <p:cNvPr id="151" name="Google Shape;151;g2a03fdec0ca_3_16"/>
            <p:cNvPicPr preferRelativeResize="0"/>
            <p:nvPr/>
          </p:nvPicPr>
          <p:blipFill>
            <a:blip r:embed="rId4">
              <a:alphaModFix/>
            </a:blip>
            <a:stretch>
              <a:fillRect/>
            </a:stretch>
          </p:blipFill>
          <p:spPr>
            <a:xfrm>
              <a:off x="2600550" y="1444725"/>
              <a:ext cx="6027677" cy="396275"/>
            </a:xfrm>
            <a:prstGeom prst="rect">
              <a:avLst/>
            </a:prstGeom>
            <a:noFill/>
            <a:ln>
              <a:noFill/>
            </a:ln>
          </p:spPr>
        </p:pic>
      </p:grpSp>
      <p:sp>
        <p:nvSpPr>
          <p:cNvPr id="152" name="Google Shape;152;g2a03fdec0ca_3_16"/>
          <p:cNvSpPr txBox="1"/>
          <p:nvPr/>
        </p:nvSpPr>
        <p:spPr>
          <a:xfrm>
            <a:off x="208500" y="1880700"/>
            <a:ext cx="3796500" cy="233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p>
          <a:p>
            <a:pPr indent="0" lvl="0" marL="0" rtl="0" algn="l">
              <a:spcBef>
                <a:spcPts val="0"/>
              </a:spcBef>
              <a:spcAft>
                <a:spcPts val="0"/>
              </a:spcAft>
              <a:buNone/>
            </a:pPr>
            <a:r>
              <a:rPr b="1" lang="en-GB" sz="2000"/>
              <a:t>WP3: sensors for extreme fluences</a:t>
            </a:r>
            <a:endParaRPr b="1" sz="2000"/>
          </a:p>
          <a:p>
            <a:pPr indent="0" lvl="0" marL="0" rtl="0" algn="l">
              <a:spcBef>
                <a:spcPts val="0"/>
              </a:spcBef>
              <a:spcAft>
                <a:spcPts val="0"/>
              </a:spcAft>
              <a:buNone/>
            </a:pPr>
            <a:r>
              <a:t/>
            </a:r>
            <a:endParaRPr b="1" sz="2000"/>
          </a:p>
          <a:p>
            <a:pPr indent="0" lvl="0" marL="0" rtl="0" algn="l">
              <a:spcBef>
                <a:spcPts val="0"/>
              </a:spcBef>
              <a:spcAft>
                <a:spcPts val="0"/>
              </a:spcAft>
              <a:buNone/>
            </a:pPr>
            <a:r>
              <a:rPr b="1" lang="en-GB" sz="2000"/>
              <a:t>Example: </a:t>
            </a:r>
            <a:r>
              <a:rPr lang="en-GB" sz="2000"/>
              <a:t>the first tasks of WP3</a:t>
            </a:r>
            <a:endParaRPr sz="2000"/>
          </a:p>
          <a:p>
            <a:pPr indent="0" lvl="0" marL="0" rtl="0" algn="l">
              <a:spcBef>
                <a:spcPts val="0"/>
              </a:spcBef>
              <a:spcAft>
                <a:spcPts val="0"/>
              </a:spcAft>
              <a:buNone/>
            </a:pPr>
            <a:r>
              <a:t/>
            </a:r>
            <a:endParaRPr b="1" sz="2000"/>
          </a:p>
          <a:p>
            <a:pPr indent="0" lvl="0" marL="0" rtl="0" algn="l">
              <a:spcBef>
                <a:spcPts val="0"/>
              </a:spcBef>
              <a:spcAft>
                <a:spcPts val="0"/>
              </a:spcAft>
              <a:buNone/>
            </a:pPr>
            <a:r>
              <a:rPr lang="en-GB" sz="2000"/>
              <a:t>Full list in the document</a:t>
            </a:r>
            <a:endParaRPr sz="20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g1ec513d6a05_0_10"/>
          <p:cNvSpPr txBox="1"/>
          <p:nvPr>
            <p:ph type="title"/>
          </p:nvPr>
        </p:nvSpPr>
        <p:spPr>
          <a:xfrm>
            <a:off x="1488588" y="105787"/>
            <a:ext cx="8786400" cy="776400"/>
          </a:xfrm>
          <a:prstGeom prst="rect">
            <a:avLst/>
          </a:prstGeom>
        </p:spPr>
        <p:txBody>
          <a:bodyPr anchorCtr="0" anchor="ctr" bIns="45700" lIns="45700" spcFirstLastPara="1" rIns="45700" wrap="square" tIns="45700">
            <a:normAutofit/>
          </a:bodyPr>
          <a:lstStyle/>
          <a:p>
            <a:pPr indent="0" lvl="0" marL="0" rtl="0" algn="l">
              <a:spcBef>
                <a:spcPts val="0"/>
              </a:spcBef>
              <a:spcAft>
                <a:spcPts val="0"/>
              </a:spcAft>
              <a:buNone/>
            </a:pPr>
            <a:r>
              <a:rPr lang="en-GB"/>
              <a:t>Interest of institutes</a:t>
            </a:r>
            <a:endParaRPr/>
          </a:p>
        </p:txBody>
      </p:sp>
      <p:pic>
        <p:nvPicPr>
          <p:cNvPr id="159" name="Google Shape;159;g1ec513d6a05_0_10"/>
          <p:cNvPicPr preferRelativeResize="0"/>
          <p:nvPr/>
        </p:nvPicPr>
        <p:blipFill>
          <a:blip r:embed="rId3">
            <a:alphaModFix/>
          </a:blip>
          <a:stretch>
            <a:fillRect/>
          </a:stretch>
        </p:blipFill>
        <p:spPr>
          <a:xfrm>
            <a:off x="305650" y="1204701"/>
            <a:ext cx="5533049" cy="5067273"/>
          </a:xfrm>
          <a:prstGeom prst="rect">
            <a:avLst/>
          </a:prstGeom>
          <a:noFill/>
          <a:ln>
            <a:noFill/>
          </a:ln>
        </p:spPr>
      </p:pic>
      <p:pic>
        <p:nvPicPr>
          <p:cNvPr id="160" name="Google Shape;160;g1ec513d6a05_0_10"/>
          <p:cNvPicPr preferRelativeResize="0"/>
          <p:nvPr/>
        </p:nvPicPr>
        <p:blipFill>
          <a:blip r:embed="rId4">
            <a:alphaModFix/>
          </a:blip>
          <a:stretch>
            <a:fillRect/>
          </a:stretch>
        </p:blipFill>
        <p:spPr>
          <a:xfrm>
            <a:off x="5715000" y="2103125"/>
            <a:ext cx="6384973" cy="32704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4"/>
          <p:cNvSpPr txBox="1"/>
          <p:nvPr>
            <p:ph type="title"/>
          </p:nvPr>
        </p:nvSpPr>
        <p:spPr>
          <a:xfrm>
            <a:off x="1488588" y="105787"/>
            <a:ext cx="8786379" cy="776327"/>
          </a:xfrm>
          <a:prstGeom prst="rect">
            <a:avLst/>
          </a:prstGeom>
          <a:noFill/>
          <a:ln>
            <a:noFill/>
          </a:ln>
        </p:spPr>
        <p:txBody>
          <a:bodyPr anchorCtr="0" anchor="ctr" bIns="45700" lIns="45700" spcFirstLastPara="1" rIns="45700" wrap="square" tIns="45700">
            <a:normAutofit/>
          </a:bodyPr>
          <a:lstStyle/>
          <a:p>
            <a:pPr indent="0" lvl="0" marL="0" rtl="0" algn="l">
              <a:spcBef>
                <a:spcPts val="0"/>
              </a:spcBef>
              <a:spcAft>
                <a:spcPts val="0"/>
              </a:spcAft>
              <a:buClr>
                <a:schemeClr val="dk1"/>
              </a:buClr>
              <a:buSzPts val="4000"/>
              <a:buFont typeface="Arial"/>
              <a:buNone/>
            </a:pPr>
            <a:r>
              <a:rPr lang="en-GB"/>
              <a:t>Operation </a:t>
            </a:r>
            <a:endParaRPr/>
          </a:p>
        </p:txBody>
      </p:sp>
      <p:sp>
        <p:nvSpPr>
          <p:cNvPr id="166" name="Google Shape;166;p4"/>
          <p:cNvSpPr txBox="1"/>
          <p:nvPr/>
        </p:nvSpPr>
        <p:spPr>
          <a:xfrm>
            <a:off x="562250" y="1443450"/>
            <a:ext cx="10912800" cy="471000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en-GB" sz="2000">
                <a:solidFill>
                  <a:srgbClr val="181818"/>
                </a:solidFill>
              </a:rPr>
              <a:t>The first organizational kick-off </a:t>
            </a:r>
            <a:r>
              <a:rPr lang="en-GB" sz="2000">
                <a:solidFill>
                  <a:srgbClr val="181818"/>
                </a:solidFill>
              </a:rPr>
              <a:t>meeting formalizing the collaboration will take place in </a:t>
            </a:r>
            <a:r>
              <a:rPr b="1" lang="en-GB" sz="2000">
                <a:solidFill>
                  <a:srgbClr val="181818"/>
                </a:solidFill>
              </a:rPr>
              <a:t>January</a:t>
            </a:r>
            <a:r>
              <a:rPr lang="en-GB" sz="2000">
                <a:solidFill>
                  <a:srgbClr val="181818"/>
                </a:solidFill>
              </a:rPr>
              <a:t> and it will be on-line only.</a:t>
            </a:r>
            <a:endParaRPr sz="2000">
              <a:solidFill>
                <a:srgbClr val="181818"/>
              </a:solidFill>
            </a:endParaRPr>
          </a:p>
          <a:p>
            <a:pPr indent="0" lvl="0" marL="0" marR="0" rtl="0" algn="just">
              <a:spcBef>
                <a:spcPts val="0"/>
              </a:spcBef>
              <a:spcAft>
                <a:spcPts val="0"/>
              </a:spcAft>
              <a:buNone/>
            </a:pPr>
            <a:r>
              <a:t/>
            </a:r>
            <a:endParaRPr sz="2000">
              <a:solidFill>
                <a:srgbClr val="181818"/>
              </a:solidFill>
            </a:endParaRPr>
          </a:p>
          <a:p>
            <a:pPr indent="0" lvl="0" marL="0" marR="0" rtl="0" algn="just">
              <a:spcBef>
                <a:spcPts val="0"/>
              </a:spcBef>
              <a:spcAft>
                <a:spcPts val="0"/>
              </a:spcAft>
              <a:buNone/>
            </a:pPr>
            <a:r>
              <a:rPr b="1" lang="en-GB" sz="2000">
                <a:solidFill>
                  <a:srgbClr val="181818"/>
                </a:solidFill>
              </a:rPr>
              <a:t>The first full scientific meeting </a:t>
            </a:r>
            <a:r>
              <a:rPr lang="en-GB" sz="2000">
                <a:solidFill>
                  <a:srgbClr val="181818"/>
                </a:solidFill>
              </a:rPr>
              <a:t>will take place in </a:t>
            </a:r>
            <a:r>
              <a:rPr b="1" lang="en-GB" sz="2000">
                <a:solidFill>
                  <a:srgbClr val="181818"/>
                </a:solidFill>
              </a:rPr>
              <a:t>June,</a:t>
            </a:r>
            <a:r>
              <a:rPr lang="en-GB" sz="2000">
                <a:solidFill>
                  <a:srgbClr val="181818"/>
                </a:solidFill>
              </a:rPr>
              <a:t> it will be in person at CERN.</a:t>
            </a:r>
            <a:endParaRPr sz="2000">
              <a:solidFill>
                <a:srgbClr val="181818"/>
              </a:solidFill>
            </a:endParaRPr>
          </a:p>
          <a:p>
            <a:pPr indent="0" lvl="0" marL="0" rtl="0" algn="just">
              <a:spcBef>
                <a:spcPts val="0"/>
              </a:spcBef>
              <a:spcAft>
                <a:spcPts val="0"/>
              </a:spcAft>
              <a:buNone/>
            </a:pPr>
            <a:r>
              <a:t/>
            </a:r>
            <a:endParaRPr b="1" sz="2000">
              <a:solidFill>
                <a:srgbClr val="181818"/>
              </a:solidFill>
            </a:endParaRPr>
          </a:p>
          <a:p>
            <a:pPr indent="0" lvl="0" marL="0" rtl="0" algn="just">
              <a:spcBef>
                <a:spcPts val="0"/>
              </a:spcBef>
              <a:spcAft>
                <a:spcPts val="0"/>
              </a:spcAft>
              <a:buNone/>
            </a:pPr>
            <a:r>
              <a:rPr b="1" lang="en-GB" sz="2000">
                <a:solidFill>
                  <a:srgbClr val="181818"/>
                </a:solidFill>
              </a:rPr>
              <a:t>Regular DRD3 workshops will take place twice a year</a:t>
            </a:r>
            <a:r>
              <a:rPr lang="en-GB" sz="2000">
                <a:solidFill>
                  <a:srgbClr val="181818"/>
                </a:solidFill>
              </a:rPr>
              <a:t> (spring/autumn) for a full week with plenary contributions only.  One will be at CERN and the other outside.</a:t>
            </a:r>
            <a:endParaRPr sz="2000">
              <a:solidFill>
                <a:srgbClr val="181818"/>
              </a:solidFill>
            </a:endParaRPr>
          </a:p>
          <a:p>
            <a:pPr indent="0" lvl="0" marL="0" rtl="0" algn="just">
              <a:spcBef>
                <a:spcPts val="0"/>
              </a:spcBef>
              <a:spcAft>
                <a:spcPts val="0"/>
              </a:spcAft>
              <a:buNone/>
            </a:pPr>
            <a:r>
              <a:t/>
            </a:r>
            <a:endParaRPr sz="2000">
              <a:solidFill>
                <a:srgbClr val="181818"/>
              </a:solidFill>
            </a:endParaRPr>
          </a:p>
          <a:p>
            <a:pPr indent="0" lvl="0" marL="0" rtl="0" algn="just">
              <a:spcBef>
                <a:spcPts val="0"/>
              </a:spcBef>
              <a:spcAft>
                <a:spcPts val="0"/>
              </a:spcAft>
              <a:buNone/>
            </a:pPr>
            <a:r>
              <a:rPr b="1" lang="en-GB" sz="2000">
                <a:solidFill>
                  <a:srgbClr val="181818"/>
                </a:solidFill>
              </a:rPr>
              <a:t>The DRD3 activities will be published in a webpage</a:t>
            </a:r>
            <a:r>
              <a:rPr lang="en-GB" sz="2000">
                <a:solidFill>
                  <a:srgbClr val="181818"/>
                </a:solidFill>
              </a:rPr>
              <a:t> (following agreed upon security concerns and personal data protection)</a:t>
            </a:r>
            <a:endParaRPr sz="2000">
              <a:solidFill>
                <a:srgbClr val="181818"/>
              </a:solidFill>
            </a:endParaRPr>
          </a:p>
          <a:p>
            <a:pPr indent="0" lvl="0" marL="0" rtl="0" algn="just">
              <a:spcBef>
                <a:spcPts val="0"/>
              </a:spcBef>
              <a:spcAft>
                <a:spcPts val="0"/>
              </a:spcAft>
              <a:buNone/>
            </a:pPr>
            <a:r>
              <a:t/>
            </a:r>
            <a:endParaRPr sz="2000">
              <a:solidFill>
                <a:srgbClr val="181818"/>
              </a:solidFill>
            </a:endParaRPr>
          </a:p>
          <a:p>
            <a:pPr indent="0" lvl="0" marL="0" rtl="0" algn="just">
              <a:spcBef>
                <a:spcPts val="0"/>
              </a:spcBef>
              <a:spcAft>
                <a:spcPts val="0"/>
              </a:spcAft>
              <a:buNone/>
            </a:pPr>
            <a:r>
              <a:rPr b="1" lang="en-GB" sz="2000">
                <a:solidFill>
                  <a:srgbClr val="181818"/>
                </a:solidFill>
              </a:rPr>
              <a:t>The scientific output of DRD3 shall be published open access. </a:t>
            </a:r>
            <a:endParaRPr b="1" sz="2000">
              <a:solidFill>
                <a:srgbClr val="181818"/>
              </a:solidFill>
            </a:endParaRPr>
          </a:p>
          <a:p>
            <a:pPr indent="0" lvl="0" marL="0" marR="0" rtl="0" algn="just">
              <a:spcBef>
                <a:spcPts val="0"/>
              </a:spcBef>
              <a:spcAft>
                <a:spcPts val="0"/>
              </a:spcAft>
              <a:buNone/>
            </a:pPr>
            <a:r>
              <a:t/>
            </a:r>
            <a:endParaRPr sz="2000">
              <a:solidFill>
                <a:srgbClr val="181818"/>
              </a:solidFill>
            </a:endParaRPr>
          </a:p>
          <a:p>
            <a:pPr indent="0" lvl="0" marL="0" marR="0" rtl="0" algn="just">
              <a:spcBef>
                <a:spcPts val="0"/>
              </a:spcBef>
              <a:spcAft>
                <a:spcPts val="0"/>
              </a:spcAft>
              <a:buNone/>
            </a:pPr>
            <a:r>
              <a:t/>
            </a:r>
            <a:endParaRPr sz="2000">
              <a:solidFill>
                <a:srgbClr val="181818"/>
              </a:solidFill>
            </a:endParaRPr>
          </a:p>
          <a:p>
            <a:pPr indent="0" lvl="0" marL="0" marR="0" rtl="0" algn="just">
              <a:spcBef>
                <a:spcPts val="0"/>
              </a:spcBef>
              <a:spcAft>
                <a:spcPts val="0"/>
              </a:spcAft>
              <a:buNone/>
            </a:pPr>
            <a:r>
              <a:t/>
            </a:r>
            <a:endParaRPr sz="2000">
              <a:solidFill>
                <a:srgbClr val="181818"/>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7"/>
          <p:cNvSpPr txBox="1"/>
          <p:nvPr>
            <p:ph type="title"/>
          </p:nvPr>
        </p:nvSpPr>
        <p:spPr>
          <a:xfrm>
            <a:off x="1488588" y="105787"/>
            <a:ext cx="8786379" cy="776327"/>
          </a:xfrm>
          <a:prstGeom prst="rect">
            <a:avLst/>
          </a:prstGeom>
          <a:noFill/>
          <a:ln>
            <a:noFill/>
          </a:ln>
        </p:spPr>
        <p:txBody>
          <a:bodyPr anchorCtr="0" anchor="ctr" bIns="45700" lIns="45700" spcFirstLastPara="1" rIns="45700" wrap="square" tIns="45700">
            <a:noAutofit/>
          </a:bodyPr>
          <a:lstStyle/>
          <a:p>
            <a:pPr indent="0" lvl="0" marL="0" rtl="0" algn="ctr">
              <a:spcBef>
                <a:spcPts val="0"/>
              </a:spcBef>
              <a:spcAft>
                <a:spcPts val="0"/>
              </a:spcAft>
              <a:buClr>
                <a:schemeClr val="dk1"/>
              </a:buClr>
              <a:buSzPts val="3600"/>
              <a:buFont typeface="Arial"/>
              <a:buNone/>
            </a:pPr>
            <a:r>
              <a:rPr lang="en-GB" sz="3400"/>
              <a:t>How the WGs &amp; WPs are funded</a:t>
            </a:r>
            <a:endParaRPr sz="3400"/>
          </a:p>
        </p:txBody>
      </p:sp>
      <p:sp>
        <p:nvSpPr>
          <p:cNvPr id="172" name="Google Shape;172;p7"/>
          <p:cNvSpPr txBox="1"/>
          <p:nvPr/>
        </p:nvSpPr>
        <p:spPr>
          <a:xfrm>
            <a:off x="141750" y="1221175"/>
            <a:ext cx="11908500" cy="4710000"/>
          </a:xfrm>
          <a:prstGeom prst="rect">
            <a:avLst/>
          </a:prstGeom>
          <a:noFill/>
          <a:ln>
            <a:noFill/>
          </a:ln>
        </p:spPr>
        <p:txBody>
          <a:bodyPr anchorCtr="0" anchor="t" bIns="91425" lIns="91425" spcFirstLastPara="1" rIns="91425" wrap="square" tIns="91425">
            <a:spAutoFit/>
          </a:bodyPr>
          <a:lstStyle/>
          <a:p>
            <a:pPr indent="-361950" lvl="0" marL="457200" rtl="0" algn="just">
              <a:spcBef>
                <a:spcPts val="0"/>
              </a:spcBef>
              <a:spcAft>
                <a:spcPts val="0"/>
              </a:spcAft>
              <a:buClr>
                <a:srgbClr val="181818"/>
              </a:buClr>
              <a:buSzPts val="2100"/>
              <a:buChar char="●"/>
            </a:pPr>
            <a:r>
              <a:rPr b="1" lang="en-GB" sz="2100">
                <a:solidFill>
                  <a:srgbClr val="181818"/>
                </a:solidFill>
              </a:rPr>
              <a:t>The DRD3 collaboration will be regulated by a light-MoU</a:t>
            </a:r>
            <a:r>
              <a:rPr lang="en-GB" sz="2100">
                <a:solidFill>
                  <a:srgbClr val="181818"/>
                </a:solidFill>
              </a:rPr>
              <a:t> (not resource-loaded).  </a:t>
            </a:r>
            <a:endParaRPr sz="2100">
              <a:solidFill>
                <a:srgbClr val="181818"/>
              </a:solidFill>
            </a:endParaRPr>
          </a:p>
          <a:p>
            <a:pPr indent="-361950" lvl="0" marL="457200" rtl="0" algn="just">
              <a:spcBef>
                <a:spcPts val="0"/>
              </a:spcBef>
              <a:spcAft>
                <a:spcPts val="0"/>
              </a:spcAft>
              <a:buClr>
                <a:srgbClr val="181818"/>
              </a:buClr>
              <a:buSzPts val="2100"/>
              <a:buChar char="●"/>
            </a:pPr>
            <a:r>
              <a:rPr b="1" lang="en-GB" sz="2100">
                <a:solidFill>
                  <a:srgbClr val="181818"/>
                </a:solidFill>
              </a:rPr>
              <a:t>I</a:t>
            </a:r>
            <a:r>
              <a:rPr b="1" lang="en-GB" sz="2100">
                <a:solidFill>
                  <a:srgbClr val="181818"/>
                </a:solidFill>
              </a:rPr>
              <a:t>nstitutes not signing the light MoU that contribute to the common fund are allowed to take part in DRD3 collaboration.</a:t>
            </a:r>
            <a:r>
              <a:rPr lang="en-GB" sz="2100">
                <a:solidFill>
                  <a:srgbClr val="181818"/>
                </a:solidFill>
              </a:rPr>
              <a:t>  </a:t>
            </a:r>
            <a:endParaRPr sz="2100">
              <a:solidFill>
                <a:srgbClr val="181818"/>
              </a:solidFill>
            </a:endParaRPr>
          </a:p>
          <a:p>
            <a:pPr indent="-361950" lvl="0" marL="457200" rtl="0" algn="just">
              <a:spcBef>
                <a:spcPts val="0"/>
              </a:spcBef>
              <a:spcAft>
                <a:spcPts val="0"/>
              </a:spcAft>
              <a:buClr>
                <a:srgbClr val="181818"/>
              </a:buClr>
              <a:buSzPts val="2100"/>
              <a:buChar char="●"/>
            </a:pPr>
            <a:r>
              <a:rPr b="1" lang="en-GB" sz="2100">
                <a:solidFill>
                  <a:srgbClr val="181818"/>
                </a:solidFill>
              </a:rPr>
              <a:t>Each institute,</a:t>
            </a:r>
            <a:r>
              <a:rPr lang="en-GB" sz="2100">
                <a:solidFill>
                  <a:srgbClr val="181818"/>
                </a:solidFill>
              </a:rPr>
              <a:t> regardless of the light-MoU signature, </a:t>
            </a:r>
            <a:r>
              <a:rPr b="1" lang="en-GB" sz="2100">
                <a:solidFill>
                  <a:srgbClr val="181818"/>
                </a:solidFill>
              </a:rPr>
              <a:t>should follow the rules of collaboration.</a:t>
            </a:r>
            <a:endParaRPr b="1" sz="2100">
              <a:solidFill>
                <a:srgbClr val="181818"/>
              </a:solidFill>
            </a:endParaRPr>
          </a:p>
          <a:p>
            <a:pPr indent="-361950" lvl="0" marL="457200" rtl="0" algn="just">
              <a:spcBef>
                <a:spcPts val="0"/>
              </a:spcBef>
              <a:spcAft>
                <a:spcPts val="0"/>
              </a:spcAft>
              <a:buClr>
                <a:srgbClr val="181818"/>
              </a:buClr>
              <a:buSzPts val="2100"/>
              <a:buChar char="●"/>
            </a:pPr>
            <a:r>
              <a:rPr b="1" lang="en-GB" sz="2100">
                <a:solidFill>
                  <a:srgbClr val="181818"/>
                </a:solidFill>
              </a:rPr>
              <a:t>Each WP will be regulated by a </a:t>
            </a:r>
            <a:r>
              <a:rPr lang="en-GB" sz="2100">
                <a:solidFill>
                  <a:srgbClr val="181818"/>
                </a:solidFill>
              </a:rPr>
              <a:t> </a:t>
            </a:r>
            <a:r>
              <a:rPr b="1" lang="en-GB" sz="2100">
                <a:solidFill>
                  <a:srgbClr val="181818"/>
                </a:solidFill>
              </a:rPr>
              <a:t>resource-loaded</a:t>
            </a:r>
            <a:r>
              <a:rPr b="1" lang="en-GB" sz="2100">
                <a:solidFill>
                  <a:srgbClr val="181818"/>
                </a:solidFill>
              </a:rPr>
              <a:t> MoU annex</a:t>
            </a:r>
            <a:r>
              <a:rPr lang="en-GB" sz="2100">
                <a:solidFill>
                  <a:srgbClr val="181818"/>
                </a:solidFill>
              </a:rPr>
              <a:t>. The  resources committed to the WP can be </a:t>
            </a:r>
            <a:r>
              <a:rPr lang="en-GB" sz="2100" u="sng">
                <a:solidFill>
                  <a:srgbClr val="181818"/>
                </a:solidFill>
              </a:rPr>
              <a:t>labour/material/service</a:t>
            </a:r>
            <a:r>
              <a:rPr lang="en-GB" sz="2100">
                <a:solidFill>
                  <a:srgbClr val="181818"/>
                </a:solidFill>
              </a:rPr>
              <a:t>; this will be regulated by the </a:t>
            </a:r>
            <a:r>
              <a:rPr lang="en-GB" sz="2100">
                <a:solidFill>
                  <a:srgbClr val="181818"/>
                </a:solidFill>
              </a:rPr>
              <a:t>agreement</a:t>
            </a:r>
            <a:r>
              <a:rPr lang="en-GB" sz="2100">
                <a:solidFill>
                  <a:srgbClr val="181818"/>
                </a:solidFill>
              </a:rPr>
              <a:t> between the WP participants. </a:t>
            </a:r>
            <a:endParaRPr sz="2100">
              <a:solidFill>
                <a:srgbClr val="181818"/>
              </a:solidFill>
            </a:endParaRPr>
          </a:p>
          <a:p>
            <a:pPr indent="-361950" lvl="0" marL="457200" rtl="0" algn="just">
              <a:spcBef>
                <a:spcPts val="0"/>
              </a:spcBef>
              <a:spcAft>
                <a:spcPts val="0"/>
              </a:spcAft>
              <a:buClr>
                <a:srgbClr val="181818"/>
              </a:buClr>
              <a:buSzPts val="2100"/>
              <a:buChar char="●"/>
            </a:pPr>
            <a:r>
              <a:rPr b="1" lang="en-GB" sz="2100">
                <a:solidFill>
                  <a:srgbClr val="181818"/>
                </a:solidFill>
              </a:rPr>
              <a:t>The WPs can accept the participation of </a:t>
            </a:r>
            <a:r>
              <a:rPr b="1" lang="en-GB" sz="2100">
                <a:solidFill>
                  <a:srgbClr val="181818"/>
                </a:solidFill>
              </a:rPr>
              <a:t>institutions that do not sign </a:t>
            </a:r>
            <a:r>
              <a:rPr b="1" lang="en-GB" sz="2100">
                <a:solidFill>
                  <a:srgbClr val="181818"/>
                </a:solidFill>
              </a:rPr>
              <a:t>the  corresponding MoU annex</a:t>
            </a:r>
            <a:r>
              <a:rPr lang="en-GB" sz="2100">
                <a:solidFill>
                  <a:srgbClr val="181818"/>
                </a:solidFill>
              </a:rPr>
              <a:t>, provided that the non-signing institutions make a clear contribution to the WP.</a:t>
            </a:r>
            <a:endParaRPr sz="2100">
              <a:solidFill>
                <a:srgbClr val="181818"/>
              </a:solidFill>
            </a:endParaRPr>
          </a:p>
          <a:p>
            <a:pPr indent="-361950" lvl="0" marL="457200" rtl="0" algn="just">
              <a:spcBef>
                <a:spcPts val="0"/>
              </a:spcBef>
              <a:spcAft>
                <a:spcPts val="0"/>
              </a:spcAft>
              <a:buClr>
                <a:srgbClr val="181818"/>
              </a:buClr>
              <a:buSzPts val="2100"/>
              <a:buChar char="●"/>
            </a:pPr>
            <a:r>
              <a:rPr b="1" lang="en-GB" sz="2100">
                <a:solidFill>
                  <a:srgbClr val="181818"/>
                </a:solidFill>
              </a:rPr>
              <a:t>Participation</a:t>
            </a:r>
            <a:r>
              <a:rPr b="1" lang="en-GB" sz="2100">
                <a:solidFill>
                  <a:srgbClr val="181818"/>
                </a:solidFill>
              </a:rPr>
              <a:t> to the WGs does not require the signature of a resource-loaded MoU</a:t>
            </a:r>
            <a:endParaRPr sz="2100">
              <a:solidFill>
                <a:srgbClr val="181818"/>
              </a:solidFill>
            </a:endParaRPr>
          </a:p>
          <a:p>
            <a:pPr indent="-361950" lvl="0" marL="457200" rtl="0" algn="just">
              <a:spcBef>
                <a:spcPts val="0"/>
              </a:spcBef>
              <a:spcAft>
                <a:spcPts val="0"/>
              </a:spcAft>
              <a:buClr>
                <a:srgbClr val="181818"/>
              </a:buClr>
              <a:buSzPts val="2100"/>
              <a:buChar char="●"/>
            </a:pPr>
            <a:r>
              <a:rPr b="1" lang="en-GB" sz="2100">
                <a:solidFill>
                  <a:srgbClr val="181818"/>
                </a:solidFill>
              </a:rPr>
              <a:t>The only funding regulated by the  WGs are those of the </a:t>
            </a:r>
            <a:r>
              <a:rPr b="1" lang="en-GB" sz="2100">
                <a:solidFill>
                  <a:srgbClr val="181818"/>
                </a:solidFill>
              </a:rPr>
              <a:t>common projects.</a:t>
            </a:r>
            <a:r>
              <a:rPr lang="en-GB" sz="2100">
                <a:solidFill>
                  <a:srgbClr val="181818"/>
                </a:solidFill>
              </a:rPr>
              <a:t> The goals of the common project  might directly support the realization of the WPs goals. </a:t>
            </a:r>
            <a:endParaRPr sz="2100">
              <a:solidFill>
                <a:srgbClr val="181818"/>
              </a:solidFill>
            </a:endParaRPr>
          </a:p>
          <a:p>
            <a:pPr indent="0" lvl="0" marL="457200" rtl="0" algn="just">
              <a:spcBef>
                <a:spcPts val="0"/>
              </a:spcBef>
              <a:spcAft>
                <a:spcPts val="0"/>
              </a:spcAft>
              <a:buNone/>
            </a:pPr>
            <a:r>
              <a:t/>
            </a:r>
            <a:endParaRPr sz="2100">
              <a:solidFill>
                <a:srgbClr val="181818"/>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8"/>
          <p:cNvSpPr txBox="1"/>
          <p:nvPr>
            <p:ph type="title"/>
          </p:nvPr>
        </p:nvSpPr>
        <p:spPr>
          <a:xfrm>
            <a:off x="1648938" y="118137"/>
            <a:ext cx="8786400" cy="776400"/>
          </a:xfrm>
          <a:prstGeom prst="rect">
            <a:avLst/>
          </a:prstGeom>
          <a:noFill/>
          <a:ln>
            <a:noFill/>
          </a:ln>
        </p:spPr>
        <p:txBody>
          <a:bodyPr anchorCtr="0" anchor="ctr" bIns="45700" lIns="45700" spcFirstLastPara="1" rIns="45700" wrap="square" tIns="45700">
            <a:normAutofit/>
          </a:bodyPr>
          <a:lstStyle/>
          <a:p>
            <a:pPr indent="0" lvl="0" marL="0" rtl="0" algn="ctr">
              <a:spcBef>
                <a:spcPts val="0"/>
              </a:spcBef>
              <a:spcAft>
                <a:spcPts val="0"/>
              </a:spcAft>
              <a:buClr>
                <a:schemeClr val="dk1"/>
              </a:buClr>
              <a:buSzPts val="4000"/>
              <a:buFont typeface="Arial"/>
              <a:buNone/>
            </a:pPr>
            <a:r>
              <a:rPr lang="en-GB"/>
              <a:t>DRD3 R&amp;D common funds</a:t>
            </a:r>
            <a:endParaRPr/>
          </a:p>
        </p:txBody>
      </p:sp>
      <p:sp>
        <p:nvSpPr>
          <p:cNvPr id="178" name="Google Shape;178;p8"/>
          <p:cNvSpPr txBox="1"/>
          <p:nvPr/>
        </p:nvSpPr>
        <p:spPr>
          <a:xfrm>
            <a:off x="445653" y="1421750"/>
            <a:ext cx="11300700" cy="5325600"/>
          </a:xfrm>
          <a:prstGeom prst="rect">
            <a:avLst/>
          </a:prstGeom>
          <a:noFill/>
          <a:ln>
            <a:noFill/>
          </a:ln>
        </p:spPr>
        <p:txBody>
          <a:bodyPr anchorCtr="0" anchor="t" bIns="45700" lIns="91425" spcFirstLastPara="1" rIns="91425" wrap="square" tIns="45700">
            <a:spAutoFit/>
          </a:bodyPr>
          <a:lstStyle/>
          <a:p>
            <a:pPr indent="-355600" lvl="0" marL="457200" marR="0" rtl="0" algn="just">
              <a:spcBef>
                <a:spcPts val="0"/>
              </a:spcBef>
              <a:spcAft>
                <a:spcPts val="0"/>
              </a:spcAft>
              <a:buClr>
                <a:srgbClr val="181818"/>
              </a:buClr>
              <a:buSzPts val="2000"/>
              <a:buChar char="●"/>
            </a:pPr>
            <a:r>
              <a:rPr b="1" lang="en-GB" sz="2000">
                <a:solidFill>
                  <a:srgbClr val="181818"/>
                </a:solidFill>
              </a:rPr>
              <a:t>Each institution should contribute to the DRD3 R&amp;D common funds</a:t>
            </a:r>
            <a:r>
              <a:rPr lang="en-GB" sz="2000">
                <a:solidFill>
                  <a:srgbClr val="181818"/>
                </a:solidFill>
              </a:rPr>
              <a:t>.</a:t>
            </a:r>
            <a:endParaRPr sz="2000">
              <a:solidFill>
                <a:srgbClr val="181818"/>
              </a:solidFill>
            </a:endParaRPr>
          </a:p>
          <a:p>
            <a:pPr indent="-355600" lvl="0" marL="457200" marR="0" rtl="0" algn="just">
              <a:spcBef>
                <a:spcPts val="0"/>
              </a:spcBef>
              <a:spcAft>
                <a:spcPts val="0"/>
              </a:spcAft>
              <a:buClr>
                <a:srgbClr val="181818"/>
              </a:buClr>
              <a:buSzPts val="2000"/>
              <a:buChar char="●"/>
            </a:pPr>
            <a:r>
              <a:rPr b="1" lang="en-GB" sz="2000">
                <a:solidFill>
                  <a:srgbClr val="181818"/>
                </a:solidFill>
              </a:rPr>
              <a:t>The common projects funding rules are:</a:t>
            </a:r>
            <a:endParaRPr b="1" sz="2000">
              <a:solidFill>
                <a:srgbClr val="181818"/>
              </a:solidFill>
            </a:endParaRPr>
          </a:p>
          <a:p>
            <a:pPr indent="-355600" lvl="1" marL="914400" marR="0" rtl="0" algn="just">
              <a:spcBef>
                <a:spcPts val="0"/>
              </a:spcBef>
              <a:spcAft>
                <a:spcPts val="0"/>
              </a:spcAft>
              <a:buClr>
                <a:srgbClr val="181818"/>
              </a:buClr>
              <a:buSzPts val="2000"/>
              <a:buChar char="○"/>
            </a:pPr>
            <a:r>
              <a:rPr lang="en-GB" sz="2000">
                <a:solidFill>
                  <a:srgbClr val="181818"/>
                </a:solidFill>
              </a:rPr>
              <a:t>At least </a:t>
            </a:r>
            <a:r>
              <a:rPr b="1" lang="en-GB" sz="2000">
                <a:solidFill>
                  <a:srgbClr val="181818"/>
                </a:solidFill>
              </a:rPr>
              <a:t>3 </a:t>
            </a:r>
            <a:r>
              <a:rPr lang="en-GB" sz="2000">
                <a:solidFill>
                  <a:srgbClr val="181818"/>
                </a:solidFill>
              </a:rPr>
              <a:t>participation institutions</a:t>
            </a:r>
            <a:endParaRPr sz="2000">
              <a:solidFill>
                <a:srgbClr val="181818"/>
              </a:solidFill>
            </a:endParaRPr>
          </a:p>
          <a:p>
            <a:pPr indent="-355600" lvl="1" marL="914400" marR="0" rtl="0" algn="just">
              <a:spcBef>
                <a:spcPts val="0"/>
              </a:spcBef>
              <a:spcAft>
                <a:spcPts val="0"/>
              </a:spcAft>
              <a:buClr>
                <a:srgbClr val="181818"/>
              </a:buClr>
              <a:buSzPts val="2000"/>
              <a:buChar char="○"/>
            </a:pPr>
            <a:r>
              <a:rPr lang="en-GB" sz="2000">
                <a:solidFill>
                  <a:srgbClr val="181818"/>
                </a:solidFill>
              </a:rPr>
              <a:t>Funding is limited to material &amp; service cost </a:t>
            </a:r>
            <a:endParaRPr sz="2000">
              <a:solidFill>
                <a:srgbClr val="181818"/>
              </a:solidFill>
            </a:endParaRPr>
          </a:p>
          <a:p>
            <a:pPr indent="-355600" lvl="1" marL="914400" marR="0" rtl="0" algn="just">
              <a:spcBef>
                <a:spcPts val="0"/>
              </a:spcBef>
              <a:spcAft>
                <a:spcPts val="0"/>
              </a:spcAft>
              <a:buClr>
                <a:srgbClr val="181818"/>
              </a:buClr>
              <a:buSzPts val="2000"/>
              <a:buChar char="○"/>
            </a:pPr>
            <a:r>
              <a:rPr lang="en-GB" sz="2000">
                <a:solidFill>
                  <a:srgbClr val="181818"/>
                </a:solidFill>
              </a:rPr>
              <a:t>The DRD3 participation is limited to </a:t>
            </a:r>
            <a:r>
              <a:rPr b="1" lang="en-GB" sz="2000">
                <a:solidFill>
                  <a:srgbClr val="181818"/>
                </a:solidFill>
              </a:rPr>
              <a:t>50%</a:t>
            </a:r>
            <a:r>
              <a:rPr lang="en-GB" sz="2000">
                <a:solidFill>
                  <a:srgbClr val="181818"/>
                </a:solidFill>
              </a:rPr>
              <a:t> of the total cost</a:t>
            </a:r>
            <a:endParaRPr sz="2000">
              <a:solidFill>
                <a:srgbClr val="181818"/>
              </a:solidFill>
            </a:endParaRPr>
          </a:p>
          <a:p>
            <a:pPr indent="-355600" lvl="1" marL="914400" marR="0" rtl="0" algn="just">
              <a:spcBef>
                <a:spcPts val="0"/>
              </a:spcBef>
              <a:spcAft>
                <a:spcPts val="0"/>
              </a:spcAft>
              <a:buClr>
                <a:srgbClr val="181818"/>
              </a:buClr>
              <a:buSzPts val="2000"/>
              <a:buChar char="○"/>
            </a:pPr>
            <a:r>
              <a:rPr lang="en-GB" sz="2000">
                <a:solidFill>
                  <a:srgbClr val="181818"/>
                </a:solidFill>
              </a:rPr>
              <a:t>The common projects are </a:t>
            </a:r>
            <a:r>
              <a:rPr b="1" lang="en-GB" sz="2000">
                <a:solidFill>
                  <a:srgbClr val="181818"/>
                </a:solidFill>
              </a:rPr>
              <a:t>reviewed, approved and followed </a:t>
            </a:r>
            <a:r>
              <a:rPr lang="en-GB" sz="2000">
                <a:solidFill>
                  <a:srgbClr val="181818"/>
                </a:solidFill>
              </a:rPr>
              <a:t>by a nominated committee (normally the WG conveners)</a:t>
            </a:r>
            <a:endParaRPr sz="2000">
              <a:solidFill>
                <a:srgbClr val="181818"/>
              </a:solidFill>
            </a:endParaRPr>
          </a:p>
          <a:p>
            <a:pPr indent="0" lvl="0" marL="0" marR="0" rtl="0" algn="just">
              <a:spcBef>
                <a:spcPts val="0"/>
              </a:spcBef>
              <a:spcAft>
                <a:spcPts val="0"/>
              </a:spcAft>
              <a:buNone/>
            </a:pPr>
            <a:r>
              <a:t/>
            </a:r>
            <a:endParaRPr sz="2000">
              <a:solidFill>
                <a:srgbClr val="181818"/>
              </a:solidFill>
            </a:endParaRPr>
          </a:p>
          <a:p>
            <a:pPr indent="-355600" lvl="0" marL="457200" rtl="0" algn="just">
              <a:spcBef>
                <a:spcPts val="0"/>
              </a:spcBef>
              <a:spcAft>
                <a:spcPts val="0"/>
              </a:spcAft>
              <a:buClr>
                <a:srgbClr val="181818"/>
              </a:buClr>
              <a:buSzPts val="2000"/>
              <a:buChar char="●"/>
            </a:pPr>
            <a:r>
              <a:rPr lang="en-GB" sz="2000">
                <a:solidFill>
                  <a:srgbClr val="181818"/>
                </a:solidFill>
              </a:rPr>
              <a:t>In addition to finance the common projects, </a:t>
            </a:r>
            <a:r>
              <a:rPr b="1" lang="en-GB" sz="2000">
                <a:solidFill>
                  <a:srgbClr val="181818"/>
                </a:solidFill>
              </a:rPr>
              <a:t>the R&amp;D common funds can be used for activities such as:</a:t>
            </a:r>
            <a:endParaRPr b="1" sz="2000">
              <a:solidFill>
                <a:srgbClr val="181818"/>
              </a:solidFill>
            </a:endParaRPr>
          </a:p>
          <a:p>
            <a:pPr indent="-355600" lvl="1" marL="914400" rtl="0" algn="just">
              <a:spcBef>
                <a:spcPts val="0"/>
              </a:spcBef>
              <a:spcAft>
                <a:spcPts val="0"/>
              </a:spcAft>
              <a:buClr>
                <a:srgbClr val="181818"/>
              </a:buClr>
              <a:buSzPts val="2000"/>
              <a:buChar char="○"/>
            </a:pPr>
            <a:r>
              <a:rPr lang="en-GB" sz="2000">
                <a:solidFill>
                  <a:srgbClr val="181818"/>
                </a:solidFill>
              </a:rPr>
              <a:t>Support to young students with </a:t>
            </a:r>
            <a:r>
              <a:rPr b="1" lang="en-GB" sz="2000">
                <a:solidFill>
                  <a:srgbClr val="181818"/>
                </a:solidFill>
              </a:rPr>
              <a:t>travel scholarships</a:t>
            </a:r>
            <a:r>
              <a:rPr lang="en-GB" sz="2000">
                <a:solidFill>
                  <a:srgbClr val="181818"/>
                </a:solidFill>
              </a:rPr>
              <a:t> and accommodation for internship in other laboratories</a:t>
            </a:r>
            <a:endParaRPr sz="2000">
              <a:solidFill>
                <a:srgbClr val="181818"/>
              </a:solidFill>
            </a:endParaRPr>
          </a:p>
          <a:p>
            <a:pPr indent="-355600" lvl="1" marL="914400" rtl="0" algn="just">
              <a:spcBef>
                <a:spcPts val="0"/>
              </a:spcBef>
              <a:spcAft>
                <a:spcPts val="0"/>
              </a:spcAft>
              <a:buClr>
                <a:srgbClr val="181818"/>
              </a:buClr>
              <a:buSzPts val="2000"/>
              <a:buChar char="○"/>
            </a:pPr>
            <a:r>
              <a:rPr lang="en-GB" sz="2000">
                <a:solidFill>
                  <a:srgbClr val="181818"/>
                </a:solidFill>
              </a:rPr>
              <a:t>Support participation to </a:t>
            </a:r>
            <a:r>
              <a:rPr b="1" lang="en-GB" sz="2000">
                <a:solidFill>
                  <a:srgbClr val="181818"/>
                </a:solidFill>
              </a:rPr>
              <a:t>conferences</a:t>
            </a:r>
            <a:endParaRPr b="1" sz="2000">
              <a:solidFill>
                <a:srgbClr val="181818"/>
              </a:solidFill>
            </a:endParaRPr>
          </a:p>
          <a:p>
            <a:pPr indent="-355600" lvl="1" marL="914400" rtl="0" algn="just">
              <a:spcBef>
                <a:spcPts val="0"/>
              </a:spcBef>
              <a:spcAft>
                <a:spcPts val="0"/>
              </a:spcAft>
              <a:buClr>
                <a:srgbClr val="181818"/>
              </a:buClr>
              <a:buSzPts val="2000"/>
              <a:buChar char="○"/>
            </a:pPr>
            <a:r>
              <a:rPr lang="en-GB" sz="2000">
                <a:solidFill>
                  <a:srgbClr val="181818"/>
                </a:solidFill>
              </a:rPr>
              <a:t>Support interchange with </a:t>
            </a:r>
            <a:r>
              <a:rPr b="1" lang="en-GB" sz="2000">
                <a:solidFill>
                  <a:srgbClr val="181818"/>
                </a:solidFill>
              </a:rPr>
              <a:t>other fields </a:t>
            </a:r>
            <a:r>
              <a:rPr lang="en-GB" sz="2000">
                <a:solidFill>
                  <a:srgbClr val="181818"/>
                </a:solidFill>
              </a:rPr>
              <a:t>of applications</a:t>
            </a:r>
            <a:endParaRPr sz="2000">
              <a:solidFill>
                <a:srgbClr val="181818"/>
              </a:solidFill>
            </a:endParaRPr>
          </a:p>
          <a:p>
            <a:pPr indent="-355600" lvl="1" marL="914400" rtl="0" algn="just">
              <a:spcBef>
                <a:spcPts val="0"/>
              </a:spcBef>
              <a:spcAft>
                <a:spcPts val="0"/>
              </a:spcAft>
              <a:buClr>
                <a:srgbClr val="181818"/>
              </a:buClr>
              <a:buSzPts val="2000"/>
              <a:buChar char="○"/>
            </a:pPr>
            <a:r>
              <a:t/>
            </a:r>
            <a:endParaRPr sz="2000">
              <a:solidFill>
                <a:srgbClr val="181818"/>
              </a:solidFill>
            </a:endParaRPr>
          </a:p>
          <a:p>
            <a:pPr indent="-355600" lvl="0" marL="457200" rtl="0" algn="just">
              <a:spcBef>
                <a:spcPts val="0"/>
              </a:spcBef>
              <a:spcAft>
                <a:spcPts val="0"/>
              </a:spcAft>
              <a:buClr>
                <a:srgbClr val="181818"/>
              </a:buClr>
              <a:buSzPts val="2000"/>
              <a:buChar char="●"/>
            </a:pPr>
            <a:r>
              <a:rPr lang="en-GB" sz="2000">
                <a:solidFill>
                  <a:srgbClr val="181818"/>
                </a:solidFill>
              </a:rPr>
              <a:t>The R&amp;D common funds </a:t>
            </a:r>
            <a:r>
              <a:rPr b="1" lang="en-GB" sz="2000">
                <a:solidFill>
                  <a:srgbClr val="181818"/>
                </a:solidFill>
              </a:rPr>
              <a:t>cannot cover administrative cost </a:t>
            </a:r>
            <a:r>
              <a:rPr lang="en-GB" sz="2000">
                <a:solidFill>
                  <a:srgbClr val="181818"/>
                </a:solidFill>
              </a:rPr>
              <a:t>(secretariat, services, etc) </a:t>
            </a:r>
            <a:endParaRPr sz="2000">
              <a:solidFill>
                <a:srgbClr val="181818"/>
              </a:solidFill>
            </a:endParaRPr>
          </a:p>
          <a:p>
            <a:pPr indent="0" lvl="0" marL="0" marR="0" rtl="0" algn="just">
              <a:spcBef>
                <a:spcPts val="0"/>
              </a:spcBef>
              <a:spcAft>
                <a:spcPts val="0"/>
              </a:spcAft>
              <a:buNone/>
            </a:pPr>
            <a:r>
              <a:t/>
            </a:r>
            <a:endParaRPr sz="2000">
              <a:solidFill>
                <a:srgbClr val="181818"/>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g2a03fdec0ca_3_2"/>
          <p:cNvSpPr txBox="1"/>
          <p:nvPr>
            <p:ph type="title"/>
          </p:nvPr>
        </p:nvSpPr>
        <p:spPr>
          <a:xfrm>
            <a:off x="1648938" y="118137"/>
            <a:ext cx="8786400" cy="776400"/>
          </a:xfrm>
          <a:prstGeom prst="rect">
            <a:avLst/>
          </a:prstGeom>
          <a:noFill/>
          <a:ln>
            <a:noFill/>
          </a:ln>
        </p:spPr>
        <p:txBody>
          <a:bodyPr anchorCtr="0" anchor="ctr" bIns="45700" lIns="45700" spcFirstLastPara="1" rIns="45700" wrap="square" tIns="45700">
            <a:normAutofit/>
          </a:bodyPr>
          <a:lstStyle/>
          <a:p>
            <a:pPr indent="0" lvl="0" marL="0" rtl="0" algn="ctr">
              <a:spcBef>
                <a:spcPts val="0"/>
              </a:spcBef>
              <a:spcAft>
                <a:spcPts val="0"/>
              </a:spcAft>
              <a:buClr>
                <a:schemeClr val="dk1"/>
              </a:buClr>
              <a:buSzPts val="4000"/>
              <a:buFont typeface="Arial"/>
              <a:buNone/>
            </a:pPr>
            <a:r>
              <a:rPr lang="en-GB"/>
              <a:t>RD50 legacy common funds</a:t>
            </a:r>
            <a:endParaRPr/>
          </a:p>
        </p:txBody>
      </p:sp>
      <p:sp>
        <p:nvSpPr>
          <p:cNvPr id="184" name="Google Shape;184;g2a03fdec0ca_3_2"/>
          <p:cNvSpPr txBox="1"/>
          <p:nvPr/>
        </p:nvSpPr>
        <p:spPr>
          <a:xfrm>
            <a:off x="445653" y="1147425"/>
            <a:ext cx="11300700" cy="551040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t/>
            </a:r>
            <a:endParaRPr sz="2200">
              <a:solidFill>
                <a:srgbClr val="181818"/>
              </a:solidFill>
            </a:endParaRPr>
          </a:p>
          <a:p>
            <a:pPr indent="0" lvl="0" marL="0" marR="0" rtl="0" algn="just">
              <a:spcBef>
                <a:spcPts val="0"/>
              </a:spcBef>
              <a:spcAft>
                <a:spcPts val="0"/>
              </a:spcAft>
              <a:buNone/>
            </a:pPr>
            <a:r>
              <a:rPr lang="en-GB" sz="2200">
                <a:solidFill>
                  <a:srgbClr val="181818"/>
                </a:solidFill>
              </a:rPr>
              <a:t>RD50 funds within DRD3</a:t>
            </a:r>
            <a:endParaRPr sz="2200">
              <a:solidFill>
                <a:srgbClr val="181818"/>
              </a:solidFill>
            </a:endParaRPr>
          </a:p>
          <a:p>
            <a:pPr indent="-368300" lvl="0" marL="457200" marR="0" rtl="0" algn="just">
              <a:spcBef>
                <a:spcPts val="0"/>
              </a:spcBef>
              <a:spcAft>
                <a:spcPts val="0"/>
              </a:spcAft>
              <a:buClr>
                <a:srgbClr val="181818"/>
              </a:buClr>
              <a:buSzPts val="2200"/>
              <a:buChar char="●"/>
            </a:pPr>
            <a:r>
              <a:rPr b="1" lang="en-GB" sz="2200">
                <a:solidFill>
                  <a:srgbClr val="181818"/>
                </a:solidFill>
              </a:rPr>
              <a:t>RD50 running projects will continue </a:t>
            </a:r>
            <a:r>
              <a:rPr lang="en-GB" sz="2200">
                <a:solidFill>
                  <a:srgbClr val="181818"/>
                </a:solidFill>
              </a:rPr>
              <a:t>to get funded from the funds transferred to DRD3 and will stay under control of RD50 CB (as the large part of the RD50 is in the DRD3 this will form a subset). The </a:t>
            </a:r>
            <a:r>
              <a:rPr lang="en-GB" sz="2200" u="sng">
                <a:solidFill>
                  <a:srgbClr val="181818"/>
                </a:solidFill>
              </a:rPr>
              <a:t>running RD50 projects can spend</a:t>
            </a:r>
            <a:r>
              <a:rPr lang="en-GB" sz="2200">
                <a:solidFill>
                  <a:srgbClr val="181818"/>
                </a:solidFill>
              </a:rPr>
              <a:t> </a:t>
            </a:r>
            <a:r>
              <a:rPr lang="en-GB" sz="2200" u="sng">
                <a:solidFill>
                  <a:srgbClr val="181818"/>
                </a:solidFill>
              </a:rPr>
              <a:t>the resources in </a:t>
            </a:r>
            <a:r>
              <a:rPr b="1" lang="en-GB" sz="2200" u="sng">
                <a:solidFill>
                  <a:srgbClr val="181818"/>
                </a:solidFill>
              </a:rPr>
              <a:t>three years</a:t>
            </a:r>
            <a:r>
              <a:rPr b="1" lang="en-GB" sz="2200">
                <a:solidFill>
                  <a:srgbClr val="181818"/>
                </a:solidFill>
              </a:rPr>
              <a:t> </a:t>
            </a:r>
            <a:r>
              <a:rPr lang="en-GB" sz="2200">
                <a:solidFill>
                  <a:srgbClr val="181818"/>
                </a:solidFill>
              </a:rPr>
              <a:t>after the foreseen duration of the project. This period can be prolonged by RD50 CB when activities related to the project are still ongoing. Any unspent money from the project will be treated as unallocated in the RD50 common fund.</a:t>
            </a:r>
            <a:endParaRPr sz="2200">
              <a:solidFill>
                <a:srgbClr val="181818"/>
              </a:solidFill>
            </a:endParaRPr>
          </a:p>
          <a:p>
            <a:pPr indent="-368300" lvl="0" marL="457200" marR="0" rtl="0" algn="just">
              <a:spcBef>
                <a:spcPts val="0"/>
              </a:spcBef>
              <a:spcAft>
                <a:spcPts val="0"/>
              </a:spcAft>
              <a:buClr>
                <a:srgbClr val="181818"/>
              </a:buClr>
              <a:buSzPts val="2200"/>
              <a:buChar char="●"/>
            </a:pPr>
            <a:r>
              <a:rPr lang="en-GB" sz="2200">
                <a:solidFill>
                  <a:srgbClr val="181818"/>
                </a:solidFill>
              </a:rPr>
              <a:t>The </a:t>
            </a:r>
            <a:r>
              <a:rPr b="1" lang="en-GB" sz="2200">
                <a:solidFill>
                  <a:srgbClr val="181818"/>
                </a:solidFill>
              </a:rPr>
              <a:t>unallocated </a:t>
            </a:r>
            <a:r>
              <a:rPr lang="en-GB" sz="2200">
                <a:solidFill>
                  <a:srgbClr val="181818"/>
                </a:solidFill>
              </a:rPr>
              <a:t>resources in the RD50 common fund will be transferred to the DRD3  common fund. These RD50 resources will be available to the future DRD3 projects for those groups within the DRD3 project which were also members of RD50.</a:t>
            </a:r>
            <a:endParaRPr sz="2200">
              <a:solidFill>
                <a:srgbClr val="181818"/>
              </a:solidFill>
            </a:endParaRPr>
          </a:p>
          <a:p>
            <a:pPr indent="-368300" lvl="0" marL="457200" marR="0" rtl="0" algn="just">
              <a:spcBef>
                <a:spcPts val="0"/>
              </a:spcBef>
              <a:spcAft>
                <a:spcPts val="0"/>
              </a:spcAft>
              <a:buClr>
                <a:srgbClr val="181818"/>
              </a:buClr>
              <a:buSzPts val="2200"/>
              <a:buChar char="●"/>
            </a:pPr>
            <a:r>
              <a:rPr b="1" lang="en-GB" sz="2200">
                <a:solidFill>
                  <a:srgbClr val="181818"/>
                </a:solidFill>
              </a:rPr>
              <a:t>DRD3 projects with participation of the RD50 groups </a:t>
            </a:r>
            <a:r>
              <a:rPr lang="en-GB" sz="2200">
                <a:solidFill>
                  <a:srgbClr val="181818"/>
                </a:solidFill>
              </a:rPr>
              <a:t>will be allowed to </a:t>
            </a:r>
            <a:r>
              <a:rPr b="1" lang="en-GB" sz="2200">
                <a:solidFill>
                  <a:srgbClr val="181818"/>
                </a:solidFill>
              </a:rPr>
              <a:t>include </a:t>
            </a:r>
            <a:r>
              <a:rPr lang="en-GB" sz="2200">
                <a:solidFill>
                  <a:srgbClr val="181818"/>
                </a:solidFill>
              </a:rPr>
              <a:t>RD50 fund in the financial scheme of the DRD3 project in accordance to RD50 agreed scheme. Those resources will count as a direct financial contribution from the participating institute.    </a:t>
            </a:r>
            <a:endParaRPr sz="2200">
              <a:solidFill>
                <a:srgbClr val="181818"/>
              </a:solidFill>
            </a:endParaRPr>
          </a:p>
          <a:p>
            <a:pPr indent="0" lvl="0" marL="0" marR="0" rtl="0" algn="just">
              <a:spcBef>
                <a:spcPts val="0"/>
              </a:spcBef>
              <a:spcAft>
                <a:spcPts val="0"/>
              </a:spcAft>
              <a:buNone/>
            </a:pPr>
            <a:r>
              <a:t/>
            </a:r>
            <a:endParaRPr sz="2200">
              <a:solidFill>
                <a:srgbClr val="181818"/>
              </a:solidFill>
            </a:endParaRPr>
          </a:p>
        </p:txBody>
      </p:sp>
      <p:sp>
        <p:nvSpPr>
          <p:cNvPr id="185" name="Google Shape;185;g2a03fdec0ca_3_2"/>
          <p:cNvSpPr txBox="1"/>
          <p:nvPr/>
        </p:nvSpPr>
        <p:spPr>
          <a:xfrm>
            <a:off x="5864225" y="1232100"/>
            <a:ext cx="5122200" cy="554100"/>
          </a:xfrm>
          <a:prstGeom prst="rect">
            <a:avLst/>
          </a:prstGeom>
          <a:solidFill>
            <a:srgbClr val="FFFF00"/>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GB" sz="2400">
                <a:solidFill>
                  <a:schemeClr val="dk1"/>
                </a:solidFill>
              </a:rPr>
              <a:t>To be approved by the RD50 CB</a:t>
            </a:r>
            <a:endParaRPr sz="2400">
              <a:solidFill>
                <a:schemeClr val="dk1"/>
              </a:solidFill>
            </a:endParaRPr>
          </a:p>
        </p:txBody>
      </p:sp>
      <p:sp>
        <p:nvSpPr>
          <p:cNvPr id="186" name="Google Shape;186;g2a03fdec0ca_3_2"/>
          <p:cNvSpPr txBox="1"/>
          <p:nvPr/>
        </p:nvSpPr>
        <p:spPr>
          <a:xfrm>
            <a:off x="14076900" y="2520950"/>
            <a:ext cx="12192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400">
              <a:solidFill>
                <a:schemeClr val="dk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g2a0b09313f7_0_2"/>
          <p:cNvSpPr txBox="1"/>
          <p:nvPr>
            <p:ph type="title"/>
          </p:nvPr>
        </p:nvSpPr>
        <p:spPr>
          <a:xfrm>
            <a:off x="1488588" y="105787"/>
            <a:ext cx="8786400" cy="776400"/>
          </a:xfrm>
          <a:prstGeom prst="rect">
            <a:avLst/>
          </a:prstGeom>
        </p:spPr>
        <p:txBody>
          <a:bodyPr anchorCtr="0" anchor="ctr" bIns="45700" lIns="45700" spcFirstLastPara="1" rIns="45700" wrap="square" tIns="45700">
            <a:normAutofit/>
          </a:bodyPr>
          <a:lstStyle/>
          <a:p>
            <a:pPr indent="0" lvl="0" marL="0" rtl="0" algn="l">
              <a:spcBef>
                <a:spcPts val="0"/>
              </a:spcBef>
              <a:spcAft>
                <a:spcPts val="0"/>
              </a:spcAft>
              <a:buNone/>
            </a:pPr>
            <a:r>
              <a:rPr lang="en-GB"/>
              <a:t>RD50 legacy common funds (2)</a:t>
            </a:r>
            <a:endParaRPr/>
          </a:p>
        </p:txBody>
      </p:sp>
      <p:pic>
        <p:nvPicPr>
          <p:cNvPr id="193" name="Google Shape;193;g2a0b09313f7_0_2"/>
          <p:cNvPicPr preferRelativeResize="0"/>
          <p:nvPr/>
        </p:nvPicPr>
        <p:blipFill>
          <a:blip r:embed="rId3">
            <a:alphaModFix/>
          </a:blip>
          <a:stretch>
            <a:fillRect/>
          </a:stretch>
        </p:blipFill>
        <p:spPr>
          <a:xfrm>
            <a:off x="152400" y="2198737"/>
            <a:ext cx="11887201" cy="320397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 name="Shape 43"/>
        <p:cNvGrpSpPr/>
        <p:nvPr/>
      </p:nvGrpSpPr>
      <p:grpSpPr>
        <a:xfrm>
          <a:off x="0" y="0"/>
          <a:ext cx="0" cy="0"/>
          <a:chOff x="0" y="0"/>
          <a:chExt cx="0" cy="0"/>
        </a:xfrm>
      </p:grpSpPr>
      <p:sp>
        <p:nvSpPr>
          <p:cNvPr id="44" name="Google Shape;44;g2a034818113_0_0"/>
          <p:cNvSpPr txBox="1"/>
          <p:nvPr>
            <p:ph type="title"/>
          </p:nvPr>
        </p:nvSpPr>
        <p:spPr>
          <a:xfrm>
            <a:off x="1702788" y="259337"/>
            <a:ext cx="8786400" cy="776400"/>
          </a:xfrm>
          <a:prstGeom prst="rect">
            <a:avLst/>
          </a:prstGeom>
        </p:spPr>
        <p:txBody>
          <a:bodyPr anchorCtr="0" anchor="ctr" bIns="45700" lIns="45700" spcFirstLastPara="1" rIns="45700" wrap="square" tIns="45700">
            <a:noAutofit/>
          </a:bodyPr>
          <a:lstStyle/>
          <a:p>
            <a:pPr indent="0" lvl="0" marL="0" rtl="0" algn="l">
              <a:spcBef>
                <a:spcPts val="0"/>
              </a:spcBef>
              <a:spcAft>
                <a:spcPts val="0"/>
              </a:spcAft>
              <a:buNone/>
            </a:pPr>
            <a:r>
              <a:rPr lang="en-GB"/>
              <a:t>For the RD50 </a:t>
            </a:r>
            <a:endParaRPr/>
          </a:p>
        </p:txBody>
      </p:sp>
      <p:sp>
        <p:nvSpPr>
          <p:cNvPr id="45" name="Google Shape;45;g2a034818113_0_0"/>
          <p:cNvSpPr txBox="1"/>
          <p:nvPr/>
        </p:nvSpPr>
        <p:spPr>
          <a:xfrm>
            <a:off x="74250" y="1502000"/>
            <a:ext cx="5269500" cy="398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900">
                <a:solidFill>
                  <a:schemeClr val="dk1"/>
                </a:solidFill>
              </a:rPr>
              <a:t>Status of the document </a:t>
            </a:r>
            <a:endParaRPr b="1" sz="1900">
              <a:solidFill>
                <a:schemeClr val="dk1"/>
              </a:solidFill>
            </a:endParaRPr>
          </a:p>
          <a:p>
            <a:pPr indent="-349250" lvl="0" marL="457200" rtl="0" algn="l">
              <a:spcBef>
                <a:spcPts val="0"/>
              </a:spcBef>
              <a:spcAft>
                <a:spcPts val="0"/>
              </a:spcAft>
              <a:buClr>
                <a:schemeClr val="dk1"/>
              </a:buClr>
              <a:buSzPts val="1900"/>
              <a:buChar char="●"/>
            </a:pPr>
            <a:r>
              <a:rPr b="1" lang="en-GB" sz="1900">
                <a:solidFill>
                  <a:schemeClr val="dk1"/>
                </a:solidFill>
              </a:rPr>
              <a:t>The first version</a:t>
            </a:r>
            <a:r>
              <a:rPr lang="en-GB" sz="1900">
                <a:solidFill>
                  <a:schemeClr val="dk1"/>
                </a:solidFill>
              </a:rPr>
              <a:t> was distributed to the whole </a:t>
            </a:r>
            <a:r>
              <a:rPr lang="en-GB" sz="1900">
                <a:solidFill>
                  <a:schemeClr val="dk1"/>
                </a:solidFill>
              </a:rPr>
              <a:t>community.</a:t>
            </a:r>
            <a:endParaRPr sz="1900">
              <a:solidFill>
                <a:schemeClr val="dk1"/>
              </a:solidFill>
            </a:endParaRPr>
          </a:p>
          <a:p>
            <a:pPr indent="-349250" lvl="0" marL="457200" rtl="0" algn="l">
              <a:spcBef>
                <a:spcPts val="0"/>
              </a:spcBef>
              <a:spcAft>
                <a:spcPts val="0"/>
              </a:spcAft>
              <a:buClr>
                <a:schemeClr val="dk1"/>
              </a:buClr>
              <a:buSzPts val="1900"/>
              <a:buChar char="●"/>
            </a:pPr>
            <a:r>
              <a:rPr b="1" lang="en-GB" sz="1900">
                <a:solidFill>
                  <a:schemeClr val="dk1"/>
                </a:solidFill>
              </a:rPr>
              <a:t>The </a:t>
            </a:r>
            <a:r>
              <a:rPr b="1" lang="en-GB" sz="1900">
                <a:solidFill>
                  <a:schemeClr val="dk1"/>
                </a:solidFill>
              </a:rPr>
              <a:t>second version includes the suggestions from the DRDC; </a:t>
            </a:r>
            <a:r>
              <a:rPr lang="en-GB" sz="1900">
                <a:solidFill>
                  <a:schemeClr val="dk1"/>
                </a:solidFill>
              </a:rPr>
              <a:t>it has not been distributed due to time constraints.  The changes were </a:t>
            </a:r>
            <a:r>
              <a:rPr lang="en-GB" sz="1900">
                <a:solidFill>
                  <a:schemeClr val="dk1"/>
                </a:solidFill>
              </a:rPr>
              <a:t>mostly organizational, with the restructuring of  the workpackages and milestones. No major scientific  changes. </a:t>
            </a:r>
            <a:endParaRPr sz="1900">
              <a:solidFill>
                <a:schemeClr val="dk1"/>
              </a:solidFill>
            </a:endParaRPr>
          </a:p>
          <a:p>
            <a:pPr indent="-349250" lvl="0" marL="457200" rtl="0" algn="l">
              <a:spcBef>
                <a:spcPts val="0"/>
              </a:spcBef>
              <a:spcAft>
                <a:spcPts val="0"/>
              </a:spcAft>
              <a:buClr>
                <a:schemeClr val="dk1"/>
              </a:buClr>
              <a:buSzPts val="1900"/>
              <a:buChar char="●"/>
            </a:pPr>
            <a:r>
              <a:rPr b="1" lang="en-GB" sz="1900">
                <a:solidFill>
                  <a:schemeClr val="dk1"/>
                </a:solidFill>
              </a:rPr>
              <a:t>The final version will be circulated </a:t>
            </a:r>
            <a:r>
              <a:rPr lang="en-GB" sz="1900">
                <a:solidFill>
                  <a:schemeClr val="dk1"/>
                </a:solidFill>
              </a:rPr>
              <a:t>after DRDC approval,  </a:t>
            </a:r>
            <a:endParaRPr sz="1900">
              <a:solidFill>
                <a:schemeClr val="dk1"/>
              </a:solidFill>
            </a:endParaRPr>
          </a:p>
          <a:p>
            <a:pPr indent="-349250" lvl="0" marL="457200" rtl="0" algn="l">
              <a:spcBef>
                <a:spcPts val="0"/>
              </a:spcBef>
              <a:spcAft>
                <a:spcPts val="0"/>
              </a:spcAft>
              <a:buClr>
                <a:schemeClr val="dk1"/>
              </a:buClr>
              <a:buSzPts val="1900"/>
              <a:buChar char="●"/>
            </a:pPr>
            <a:r>
              <a:rPr b="1" lang="en-GB" sz="1900">
                <a:solidFill>
                  <a:schemeClr val="dk1"/>
                </a:solidFill>
              </a:rPr>
              <a:t>DRDC meeting on  Monday 4th/12/2023</a:t>
            </a:r>
            <a:r>
              <a:rPr lang="en-GB" sz="1900">
                <a:solidFill>
                  <a:schemeClr val="dk1"/>
                </a:solidFill>
              </a:rPr>
              <a:t> </a:t>
            </a:r>
            <a:endParaRPr sz="1900">
              <a:solidFill>
                <a:schemeClr val="dk1"/>
              </a:solidFill>
            </a:endParaRPr>
          </a:p>
        </p:txBody>
      </p:sp>
      <p:pic>
        <p:nvPicPr>
          <p:cNvPr id="46" name="Google Shape;46;g2a034818113_0_0"/>
          <p:cNvPicPr preferRelativeResize="0"/>
          <p:nvPr/>
        </p:nvPicPr>
        <p:blipFill>
          <a:blip r:embed="rId3">
            <a:alphaModFix/>
          </a:blip>
          <a:stretch>
            <a:fillRect/>
          </a:stretch>
        </p:blipFill>
        <p:spPr>
          <a:xfrm>
            <a:off x="6455675" y="969852"/>
            <a:ext cx="5519002" cy="2422652"/>
          </a:xfrm>
          <a:prstGeom prst="rect">
            <a:avLst/>
          </a:prstGeom>
          <a:noFill/>
          <a:ln>
            <a:noFill/>
          </a:ln>
        </p:spPr>
      </p:pic>
      <p:pic>
        <p:nvPicPr>
          <p:cNvPr id="47" name="Google Shape;47;g2a034818113_0_0"/>
          <p:cNvPicPr preferRelativeResize="0"/>
          <p:nvPr/>
        </p:nvPicPr>
        <p:blipFill>
          <a:blip r:embed="rId4">
            <a:alphaModFix/>
          </a:blip>
          <a:stretch>
            <a:fillRect/>
          </a:stretch>
        </p:blipFill>
        <p:spPr>
          <a:xfrm>
            <a:off x="6455675" y="3392507"/>
            <a:ext cx="5519012" cy="2492718"/>
          </a:xfrm>
          <a:prstGeom prst="rect">
            <a:avLst/>
          </a:prstGeom>
          <a:noFill/>
          <a:ln>
            <a:noFill/>
          </a:ln>
        </p:spPr>
      </p:pic>
      <p:sp>
        <p:nvSpPr>
          <p:cNvPr id="48" name="Google Shape;48;g2a034818113_0_0"/>
          <p:cNvSpPr txBox="1"/>
          <p:nvPr/>
        </p:nvSpPr>
        <p:spPr>
          <a:xfrm>
            <a:off x="74250" y="6124300"/>
            <a:ext cx="6541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t>Detector R&amp;D Committee (DRDC):https://committees.web.cern.ch/drdc</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13"/>
          <p:cNvSpPr txBox="1"/>
          <p:nvPr>
            <p:ph type="title"/>
          </p:nvPr>
        </p:nvSpPr>
        <p:spPr>
          <a:xfrm>
            <a:off x="1488588" y="105787"/>
            <a:ext cx="8786400" cy="776400"/>
          </a:xfrm>
          <a:prstGeom prst="rect">
            <a:avLst/>
          </a:prstGeom>
          <a:noFill/>
          <a:ln>
            <a:noFill/>
          </a:ln>
        </p:spPr>
        <p:txBody>
          <a:bodyPr anchorCtr="0" anchor="ctr" bIns="45700" lIns="45700" spcFirstLastPara="1" rIns="45700" wrap="square" tIns="45700">
            <a:normAutofit/>
          </a:bodyPr>
          <a:lstStyle/>
          <a:p>
            <a:pPr indent="0" lvl="0" marL="0" rtl="0" algn="l">
              <a:spcBef>
                <a:spcPts val="0"/>
              </a:spcBef>
              <a:spcAft>
                <a:spcPts val="0"/>
              </a:spcAft>
              <a:buClr>
                <a:schemeClr val="dk1"/>
              </a:buClr>
              <a:buSzPts val="4000"/>
              <a:buFont typeface="Arial"/>
              <a:buNone/>
            </a:pPr>
            <a:r>
              <a:rPr lang="en-GB"/>
              <a:t>Interlink with other DRDs</a:t>
            </a:r>
            <a:endParaRPr/>
          </a:p>
        </p:txBody>
      </p:sp>
      <p:sp>
        <p:nvSpPr>
          <p:cNvPr id="199" name="Google Shape;199;p13"/>
          <p:cNvSpPr txBox="1"/>
          <p:nvPr/>
        </p:nvSpPr>
        <p:spPr>
          <a:xfrm>
            <a:off x="-39675" y="1076400"/>
            <a:ext cx="12192000" cy="5340300"/>
          </a:xfrm>
          <a:prstGeom prst="rect">
            <a:avLst/>
          </a:prstGeom>
          <a:noFill/>
          <a:ln>
            <a:noFill/>
          </a:ln>
        </p:spPr>
        <p:txBody>
          <a:bodyPr anchorCtr="0" anchor="t" bIns="91425" lIns="91425" spcFirstLastPara="1" rIns="91425" wrap="square" tIns="91425">
            <a:spAutoFit/>
          </a:bodyPr>
          <a:lstStyle/>
          <a:p>
            <a:pPr indent="-361950" lvl="0" marL="457200" rtl="0" algn="just">
              <a:lnSpc>
                <a:spcPct val="115000"/>
              </a:lnSpc>
              <a:spcBef>
                <a:spcPts val="0"/>
              </a:spcBef>
              <a:spcAft>
                <a:spcPts val="0"/>
              </a:spcAft>
              <a:buSzPts val="2100"/>
              <a:buChar char="●"/>
            </a:pPr>
            <a:r>
              <a:rPr b="1" lang="en-GB" sz="2100">
                <a:latin typeface="Calibri"/>
                <a:ea typeface="Calibri"/>
                <a:cs typeface="Calibri"/>
                <a:sym typeface="Calibri"/>
              </a:rPr>
              <a:t>DRD4</a:t>
            </a:r>
            <a:r>
              <a:rPr lang="en-GB" sz="2100">
                <a:latin typeface="Calibri"/>
                <a:ea typeface="Calibri"/>
                <a:cs typeface="Calibri"/>
                <a:sym typeface="Calibri"/>
              </a:rPr>
              <a:t>:  </a:t>
            </a:r>
            <a:r>
              <a:rPr lang="en-GB" sz="2100"/>
              <a:t>SiPM, possible collaboration may arise from understanding mechanism to mitigate the radiation damage mechanism in the gain layer.</a:t>
            </a:r>
            <a:endParaRPr sz="2100"/>
          </a:p>
          <a:p>
            <a:pPr indent="-361950" lvl="0" marL="457200" rtl="0" algn="just">
              <a:lnSpc>
                <a:spcPct val="115000"/>
              </a:lnSpc>
              <a:spcBef>
                <a:spcPts val="0"/>
              </a:spcBef>
              <a:spcAft>
                <a:spcPts val="0"/>
              </a:spcAft>
              <a:buSzPts val="2100"/>
              <a:buChar char="●"/>
            </a:pPr>
            <a:r>
              <a:rPr b="1" lang="en-GB" sz="2100">
                <a:latin typeface="Calibri"/>
                <a:ea typeface="Calibri"/>
                <a:cs typeface="Calibri"/>
                <a:sym typeface="Calibri"/>
              </a:rPr>
              <a:t>DRD5</a:t>
            </a:r>
            <a:r>
              <a:rPr lang="en-GB" sz="2100">
                <a:latin typeface="Calibri"/>
                <a:ea typeface="Calibri"/>
                <a:cs typeface="Calibri"/>
                <a:sym typeface="Calibri"/>
              </a:rPr>
              <a:t>: </a:t>
            </a:r>
            <a:r>
              <a:rPr lang="en-GB" sz="2100"/>
              <a:t>2D materials, very early stage. Future interaction may be possible.</a:t>
            </a:r>
            <a:endParaRPr sz="2100"/>
          </a:p>
          <a:p>
            <a:pPr indent="-361950" lvl="0" marL="457200" rtl="0" algn="just">
              <a:lnSpc>
                <a:spcPct val="115000"/>
              </a:lnSpc>
              <a:spcBef>
                <a:spcPts val="0"/>
              </a:spcBef>
              <a:spcAft>
                <a:spcPts val="0"/>
              </a:spcAft>
              <a:buSzPts val="2100"/>
              <a:buChar char="●"/>
            </a:pPr>
            <a:r>
              <a:rPr b="1" lang="en-GB" sz="2100">
                <a:latin typeface="Calibri"/>
                <a:ea typeface="Calibri"/>
                <a:cs typeface="Calibri"/>
                <a:sym typeface="Calibri"/>
              </a:rPr>
              <a:t>DRD6</a:t>
            </a:r>
            <a:r>
              <a:rPr lang="en-GB" sz="2100">
                <a:latin typeface="Calibri"/>
                <a:ea typeface="Calibri"/>
                <a:cs typeface="Calibri"/>
                <a:sym typeface="Calibri"/>
              </a:rPr>
              <a:t>: </a:t>
            </a:r>
            <a:r>
              <a:rPr lang="en-GB" sz="2100"/>
              <a:t>interconnecting technologies used</a:t>
            </a:r>
            <a:r>
              <a:rPr lang="en-GB" sz="2100">
                <a:latin typeface="Courier New"/>
                <a:ea typeface="Courier New"/>
                <a:cs typeface="Courier New"/>
                <a:sym typeface="Courier New"/>
              </a:rPr>
              <a:t> </a:t>
            </a:r>
            <a:r>
              <a:rPr lang="en-GB" sz="2100"/>
              <a:t>for calorimeters with silicon sensitive layers for the readout, such as silicon pixel high</a:t>
            </a:r>
            <a:r>
              <a:rPr lang="en-GB" sz="2100">
                <a:latin typeface="Courier New"/>
                <a:ea typeface="Courier New"/>
                <a:cs typeface="Courier New"/>
                <a:sym typeface="Courier New"/>
              </a:rPr>
              <a:t> </a:t>
            </a:r>
            <a:r>
              <a:rPr lang="en-GB" sz="2100"/>
              <a:t>granularity calorimeter.</a:t>
            </a:r>
            <a:endParaRPr sz="2100"/>
          </a:p>
          <a:p>
            <a:pPr indent="-361950" lvl="0" marL="457200" rtl="0" algn="just">
              <a:lnSpc>
                <a:spcPct val="115000"/>
              </a:lnSpc>
              <a:spcBef>
                <a:spcPts val="0"/>
              </a:spcBef>
              <a:spcAft>
                <a:spcPts val="0"/>
              </a:spcAft>
              <a:buSzPts val="2100"/>
              <a:buChar char="●"/>
            </a:pPr>
            <a:r>
              <a:rPr b="1" lang="en-GB" sz="2100">
                <a:latin typeface="Calibri"/>
                <a:ea typeface="Calibri"/>
                <a:cs typeface="Calibri"/>
                <a:sym typeface="Calibri"/>
              </a:rPr>
              <a:t>DRD7</a:t>
            </a:r>
            <a:r>
              <a:rPr lang="en-GB" sz="2100">
                <a:latin typeface="Calibri"/>
                <a:ea typeface="Calibri"/>
                <a:cs typeface="Calibri"/>
                <a:sym typeface="Calibri"/>
              </a:rPr>
              <a:t>: </a:t>
            </a:r>
            <a:r>
              <a:rPr lang="en-GB" sz="2100"/>
              <a:t> the development and characterization of devices are aimed to the sensors part will go to DRD3, while all developments more electronics oriented such as tier-to-tier interconnections for example are clearly more suitable to belong to DRD7.  Regular meeting will be organized inside and outside the workshop. </a:t>
            </a:r>
            <a:endParaRPr sz="2100"/>
          </a:p>
          <a:p>
            <a:pPr indent="0" lvl="0" marL="457200" rtl="0" algn="just">
              <a:lnSpc>
                <a:spcPct val="115000"/>
              </a:lnSpc>
              <a:spcBef>
                <a:spcPts val="0"/>
              </a:spcBef>
              <a:spcAft>
                <a:spcPts val="0"/>
              </a:spcAft>
              <a:buNone/>
            </a:pPr>
            <a:r>
              <a:t/>
            </a:r>
            <a:endParaRPr sz="2100"/>
          </a:p>
          <a:p>
            <a:pPr indent="0" lvl="0" marL="457200" rtl="0" algn="just">
              <a:lnSpc>
                <a:spcPct val="115000"/>
              </a:lnSpc>
              <a:spcBef>
                <a:spcPts val="0"/>
              </a:spcBef>
              <a:spcAft>
                <a:spcPts val="0"/>
              </a:spcAft>
              <a:buNone/>
            </a:pPr>
            <a:r>
              <a:rPr lang="en-GB" sz="2100"/>
              <a:t>First meeting </a:t>
            </a:r>
            <a:r>
              <a:rPr lang="en-GB" sz="2100"/>
              <a:t> with the Executive board of the Solid State and Radiation Damage of the </a:t>
            </a:r>
            <a:r>
              <a:rPr b="1" lang="en-GB" sz="2100"/>
              <a:t>CPAD</a:t>
            </a:r>
            <a:endParaRPr b="1" sz="2100"/>
          </a:p>
          <a:p>
            <a:pPr indent="0" lvl="0" marL="457200" rtl="0" algn="just">
              <a:lnSpc>
                <a:spcPct val="115000"/>
              </a:lnSpc>
              <a:spcBef>
                <a:spcPts val="0"/>
              </a:spcBef>
              <a:spcAft>
                <a:spcPts val="0"/>
              </a:spcAft>
              <a:buNone/>
            </a:pPr>
            <a:r>
              <a:t/>
            </a:r>
            <a:endParaRPr sz="2100"/>
          </a:p>
          <a:p>
            <a:pPr indent="0" lvl="0" marL="457200" rtl="0" algn="just">
              <a:lnSpc>
                <a:spcPct val="115000"/>
              </a:lnSpc>
              <a:spcBef>
                <a:spcPts val="0"/>
              </a:spcBef>
              <a:spcAft>
                <a:spcPts val="0"/>
              </a:spcAft>
              <a:buNone/>
            </a:pPr>
            <a:r>
              <a:rPr lang="en-GB" sz="2100"/>
              <a:t>For each DRD a contact person will be nominated by the collaboration:</a:t>
            </a:r>
            <a:endParaRPr sz="2100"/>
          </a:p>
          <a:p>
            <a:pPr indent="0" lvl="0" marL="457200" rtl="0" algn="just">
              <a:lnSpc>
                <a:spcPct val="115000"/>
              </a:lnSpc>
              <a:spcBef>
                <a:spcPts val="0"/>
              </a:spcBef>
              <a:spcAft>
                <a:spcPts val="0"/>
              </a:spcAft>
              <a:buNone/>
            </a:pPr>
            <a:r>
              <a:rPr lang="en-GB" sz="2100"/>
              <a:t>at the moment is</a:t>
            </a:r>
            <a:r>
              <a:rPr b="1" lang="en-GB" sz="2100"/>
              <a:t> </a:t>
            </a:r>
            <a:r>
              <a:rPr b="1" i="1" lang="en-GB" sz="2100"/>
              <a:t>Eva Villena</a:t>
            </a:r>
            <a:r>
              <a:rPr i="1" lang="en-GB" sz="2100"/>
              <a:t> </a:t>
            </a:r>
            <a:r>
              <a:rPr lang="en-GB" sz="2100"/>
              <a:t>is the contact for DRD7 and </a:t>
            </a:r>
            <a:r>
              <a:rPr b="1" i="1" lang="en-GB" sz="2100"/>
              <a:t>Giovanni Calderini</a:t>
            </a:r>
            <a:r>
              <a:rPr b="1" lang="en-GB" sz="2100"/>
              <a:t> </a:t>
            </a:r>
            <a:r>
              <a:rPr lang="en-GB" sz="2100"/>
              <a:t>for DRD6.</a:t>
            </a:r>
            <a:endParaRPr sz="21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grpSp>
        <p:nvGrpSpPr>
          <p:cNvPr id="204" name="Google Shape;204;p15"/>
          <p:cNvGrpSpPr/>
          <p:nvPr/>
        </p:nvGrpSpPr>
        <p:grpSpPr>
          <a:xfrm>
            <a:off x="3383692" y="1417566"/>
            <a:ext cx="4972486" cy="4799154"/>
            <a:chOff x="1202313" y="88300"/>
            <a:chExt cx="4972486" cy="4799154"/>
          </a:xfrm>
        </p:grpSpPr>
        <p:sp>
          <p:nvSpPr>
            <p:cNvPr id="205" name="Google Shape;205;p15"/>
            <p:cNvSpPr/>
            <p:nvPr/>
          </p:nvSpPr>
          <p:spPr>
            <a:xfrm>
              <a:off x="2257541" y="1234653"/>
              <a:ext cx="2862030" cy="2862030"/>
            </a:xfrm>
            <a:prstGeom prst="ellipse">
              <a:avLst/>
            </a:prstGeom>
            <a:solidFill>
              <a:schemeClr val="dk2">
                <a:alpha val="49803"/>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15"/>
            <p:cNvSpPr txBox="1"/>
            <p:nvPr/>
          </p:nvSpPr>
          <p:spPr>
            <a:xfrm>
              <a:off x="2676676" y="1653788"/>
              <a:ext cx="2023760" cy="2023760"/>
            </a:xfrm>
            <a:prstGeom prst="rect">
              <a:avLst/>
            </a:prstGeom>
            <a:noFill/>
            <a:ln>
              <a:noFill/>
            </a:ln>
          </p:spPr>
          <p:txBody>
            <a:bodyPr anchorCtr="0" anchor="ctr" bIns="52050" lIns="52050" spcFirstLastPara="1" rIns="52050" wrap="square" tIns="52050">
              <a:noAutofit/>
            </a:bodyPr>
            <a:lstStyle/>
            <a:p>
              <a:pPr indent="0" lvl="0" marL="0" marR="0" rtl="0" algn="ctr">
                <a:lnSpc>
                  <a:spcPct val="90000"/>
                </a:lnSpc>
                <a:spcBef>
                  <a:spcPts val="0"/>
                </a:spcBef>
                <a:spcAft>
                  <a:spcPts val="0"/>
                </a:spcAft>
                <a:buClr>
                  <a:schemeClr val="dk1"/>
                </a:buClr>
                <a:buSzPts val="4100"/>
                <a:buFont typeface="Arial"/>
                <a:buNone/>
              </a:pPr>
              <a:r>
                <a:rPr lang="en-GB" sz="4100">
                  <a:solidFill>
                    <a:schemeClr val="dk1"/>
                  </a:solidFill>
                  <a:latin typeface="Arial"/>
                  <a:ea typeface="Arial"/>
                  <a:cs typeface="Arial"/>
                  <a:sym typeface="Arial"/>
                </a:rPr>
                <a:t>R&amp;D for future colliders</a:t>
              </a:r>
              <a:endParaRPr/>
            </a:p>
          </p:txBody>
        </p:sp>
        <p:sp>
          <p:nvSpPr>
            <p:cNvPr id="207" name="Google Shape;207;p15"/>
            <p:cNvSpPr/>
            <p:nvPr/>
          </p:nvSpPr>
          <p:spPr>
            <a:xfrm>
              <a:off x="2973048" y="88300"/>
              <a:ext cx="1431015" cy="1431015"/>
            </a:xfrm>
            <a:prstGeom prst="ellipse">
              <a:avLst/>
            </a:prstGeom>
            <a:solidFill>
              <a:schemeClr val="dk2">
                <a:alpha val="49803"/>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15"/>
            <p:cNvSpPr txBox="1"/>
            <p:nvPr/>
          </p:nvSpPr>
          <p:spPr>
            <a:xfrm>
              <a:off x="3182615" y="297867"/>
              <a:ext cx="1011881" cy="1011881"/>
            </a:xfrm>
            <a:prstGeom prst="rect">
              <a:avLst/>
            </a:prstGeom>
            <a:noFill/>
            <a:ln>
              <a:noFill/>
            </a:ln>
          </p:spPr>
          <p:txBody>
            <a:bodyPr anchorCtr="0" anchor="ctr" bIns="22850" lIns="22850" spcFirstLastPara="1" rIns="22850" wrap="square" tIns="22850">
              <a:noAutofit/>
            </a:bodyPr>
            <a:lstStyle/>
            <a:p>
              <a:pPr indent="0" lvl="0" marL="0" marR="0" rtl="0" algn="ctr">
                <a:lnSpc>
                  <a:spcPct val="90000"/>
                </a:lnSpc>
                <a:spcBef>
                  <a:spcPts val="0"/>
                </a:spcBef>
                <a:spcAft>
                  <a:spcPts val="0"/>
                </a:spcAft>
                <a:buClr>
                  <a:schemeClr val="dk1"/>
                </a:buClr>
                <a:buSzPts val="1800"/>
                <a:buFont typeface="Arial"/>
                <a:buNone/>
              </a:pPr>
              <a:r>
                <a:rPr lang="en-GB" sz="1800">
                  <a:solidFill>
                    <a:schemeClr val="dk1"/>
                  </a:solidFill>
                  <a:latin typeface="Arial"/>
                  <a:ea typeface="Arial"/>
                  <a:cs typeface="Arial"/>
                  <a:sym typeface="Arial"/>
                </a:rPr>
                <a:t>Nuclear Physics</a:t>
              </a:r>
              <a:endParaRPr/>
            </a:p>
          </p:txBody>
        </p:sp>
        <p:sp>
          <p:nvSpPr>
            <p:cNvPr id="209" name="Google Shape;209;p15"/>
            <p:cNvSpPr/>
            <p:nvPr/>
          </p:nvSpPr>
          <p:spPr>
            <a:xfrm>
              <a:off x="4743784" y="1374814"/>
              <a:ext cx="1431015" cy="1431015"/>
            </a:xfrm>
            <a:prstGeom prst="ellipse">
              <a:avLst/>
            </a:prstGeom>
            <a:solidFill>
              <a:schemeClr val="dk2">
                <a:alpha val="49803"/>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15"/>
            <p:cNvSpPr txBox="1"/>
            <p:nvPr/>
          </p:nvSpPr>
          <p:spPr>
            <a:xfrm>
              <a:off x="4953351" y="1584381"/>
              <a:ext cx="1011881" cy="1011881"/>
            </a:xfrm>
            <a:prstGeom prst="rect">
              <a:avLst/>
            </a:prstGeom>
            <a:noFill/>
            <a:ln>
              <a:noFill/>
            </a:ln>
          </p:spPr>
          <p:txBody>
            <a:bodyPr anchorCtr="0" anchor="ctr" bIns="22850" lIns="22850" spcFirstLastPara="1" rIns="22850" wrap="square" tIns="22850">
              <a:noAutofit/>
            </a:bodyPr>
            <a:lstStyle/>
            <a:p>
              <a:pPr indent="0" lvl="0" marL="0" marR="0" rtl="0" algn="ctr">
                <a:lnSpc>
                  <a:spcPct val="90000"/>
                </a:lnSpc>
                <a:spcBef>
                  <a:spcPts val="0"/>
                </a:spcBef>
                <a:spcAft>
                  <a:spcPts val="0"/>
                </a:spcAft>
                <a:buClr>
                  <a:schemeClr val="dk1"/>
                </a:buClr>
                <a:buSzPts val="1800"/>
                <a:buFont typeface="Arial"/>
                <a:buNone/>
              </a:pPr>
              <a:r>
                <a:rPr lang="en-GB" sz="1800">
                  <a:solidFill>
                    <a:schemeClr val="dk1"/>
                  </a:solidFill>
                  <a:latin typeface="Arial"/>
                  <a:ea typeface="Arial"/>
                  <a:cs typeface="Arial"/>
                  <a:sym typeface="Arial"/>
                </a:rPr>
                <a:t>Fusion</a:t>
              </a:r>
              <a:endParaRPr/>
            </a:p>
          </p:txBody>
        </p:sp>
        <p:sp>
          <p:nvSpPr>
            <p:cNvPr id="211" name="Google Shape;211;p15"/>
            <p:cNvSpPr/>
            <p:nvPr/>
          </p:nvSpPr>
          <p:spPr>
            <a:xfrm>
              <a:off x="4067423" y="3456439"/>
              <a:ext cx="1431015" cy="1431015"/>
            </a:xfrm>
            <a:prstGeom prst="ellipse">
              <a:avLst/>
            </a:prstGeom>
            <a:solidFill>
              <a:schemeClr val="dk2">
                <a:alpha val="49803"/>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15"/>
            <p:cNvSpPr txBox="1"/>
            <p:nvPr/>
          </p:nvSpPr>
          <p:spPr>
            <a:xfrm>
              <a:off x="4276990" y="3666006"/>
              <a:ext cx="1011881" cy="1011881"/>
            </a:xfrm>
            <a:prstGeom prst="rect">
              <a:avLst/>
            </a:prstGeom>
            <a:noFill/>
            <a:ln>
              <a:noFill/>
            </a:ln>
          </p:spPr>
          <p:txBody>
            <a:bodyPr anchorCtr="0" anchor="ctr" bIns="22850" lIns="22850" spcFirstLastPara="1" rIns="22850" wrap="square" tIns="22850">
              <a:noAutofit/>
            </a:bodyPr>
            <a:lstStyle/>
            <a:p>
              <a:pPr indent="0" lvl="0" marL="0" marR="0" rtl="0" algn="ctr">
                <a:lnSpc>
                  <a:spcPct val="90000"/>
                </a:lnSpc>
                <a:spcBef>
                  <a:spcPts val="0"/>
                </a:spcBef>
                <a:spcAft>
                  <a:spcPts val="0"/>
                </a:spcAft>
                <a:buClr>
                  <a:schemeClr val="dk1"/>
                </a:buClr>
                <a:buSzPts val="1800"/>
                <a:buFont typeface="Arial"/>
                <a:buNone/>
              </a:pPr>
              <a:r>
                <a:rPr lang="en-GB" sz="1800">
                  <a:solidFill>
                    <a:schemeClr val="dk1"/>
                  </a:solidFill>
                  <a:latin typeface="Arial"/>
                  <a:ea typeface="Arial"/>
                  <a:cs typeface="Arial"/>
                  <a:sym typeface="Arial"/>
                </a:rPr>
                <a:t>Medical imaging</a:t>
              </a:r>
              <a:endParaRPr/>
            </a:p>
          </p:txBody>
        </p:sp>
        <p:sp>
          <p:nvSpPr>
            <p:cNvPr id="213" name="Google Shape;213;p15"/>
            <p:cNvSpPr/>
            <p:nvPr/>
          </p:nvSpPr>
          <p:spPr>
            <a:xfrm>
              <a:off x="1878674" y="3456439"/>
              <a:ext cx="1431015" cy="1431015"/>
            </a:xfrm>
            <a:prstGeom prst="ellipse">
              <a:avLst/>
            </a:prstGeom>
            <a:solidFill>
              <a:schemeClr val="dk2">
                <a:alpha val="49803"/>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15"/>
            <p:cNvSpPr txBox="1"/>
            <p:nvPr/>
          </p:nvSpPr>
          <p:spPr>
            <a:xfrm>
              <a:off x="2088241" y="3666006"/>
              <a:ext cx="1011881" cy="1011881"/>
            </a:xfrm>
            <a:prstGeom prst="rect">
              <a:avLst/>
            </a:prstGeom>
            <a:noFill/>
            <a:ln>
              <a:noFill/>
            </a:ln>
          </p:spPr>
          <p:txBody>
            <a:bodyPr anchorCtr="0" anchor="ctr" bIns="22850" lIns="22850" spcFirstLastPara="1" rIns="22850" wrap="square" tIns="22850">
              <a:noAutofit/>
            </a:bodyPr>
            <a:lstStyle/>
            <a:p>
              <a:pPr indent="0" lvl="0" marL="0" marR="0" rtl="0" algn="ctr">
                <a:lnSpc>
                  <a:spcPct val="90000"/>
                </a:lnSpc>
                <a:spcBef>
                  <a:spcPts val="0"/>
                </a:spcBef>
                <a:spcAft>
                  <a:spcPts val="0"/>
                </a:spcAft>
                <a:buClr>
                  <a:schemeClr val="dk1"/>
                </a:buClr>
                <a:buSzPts val="1800"/>
                <a:buFont typeface="Arial"/>
                <a:buNone/>
              </a:pPr>
              <a:r>
                <a:rPr lang="en-GB" sz="1800">
                  <a:solidFill>
                    <a:schemeClr val="dk1"/>
                  </a:solidFill>
                  <a:latin typeface="Arial"/>
                  <a:ea typeface="Arial"/>
                  <a:cs typeface="Arial"/>
                  <a:sym typeface="Arial"/>
                </a:rPr>
                <a:t>Space</a:t>
              </a:r>
              <a:endParaRPr/>
            </a:p>
          </p:txBody>
        </p:sp>
        <p:sp>
          <p:nvSpPr>
            <p:cNvPr id="215" name="Google Shape;215;p15"/>
            <p:cNvSpPr/>
            <p:nvPr/>
          </p:nvSpPr>
          <p:spPr>
            <a:xfrm>
              <a:off x="1202313" y="1374814"/>
              <a:ext cx="1431015" cy="1431015"/>
            </a:xfrm>
            <a:prstGeom prst="ellipse">
              <a:avLst/>
            </a:prstGeom>
            <a:solidFill>
              <a:schemeClr val="dk2">
                <a:alpha val="49803"/>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15"/>
            <p:cNvSpPr txBox="1"/>
            <p:nvPr/>
          </p:nvSpPr>
          <p:spPr>
            <a:xfrm>
              <a:off x="1411880" y="1584381"/>
              <a:ext cx="1011881" cy="1011881"/>
            </a:xfrm>
            <a:prstGeom prst="rect">
              <a:avLst/>
            </a:prstGeom>
            <a:noFill/>
            <a:ln>
              <a:noFill/>
            </a:ln>
          </p:spPr>
          <p:txBody>
            <a:bodyPr anchorCtr="0" anchor="ctr" bIns="22850" lIns="22850" spcFirstLastPara="1" rIns="22850" wrap="square" tIns="22850">
              <a:noAutofit/>
            </a:bodyPr>
            <a:lstStyle/>
            <a:p>
              <a:pPr indent="0" lvl="0" marL="0" marR="0" rtl="0" algn="ctr">
                <a:lnSpc>
                  <a:spcPct val="90000"/>
                </a:lnSpc>
                <a:spcBef>
                  <a:spcPts val="0"/>
                </a:spcBef>
                <a:spcAft>
                  <a:spcPts val="0"/>
                </a:spcAft>
                <a:buClr>
                  <a:schemeClr val="dk1"/>
                </a:buClr>
                <a:buSzPts val="1800"/>
                <a:buFont typeface="Arial"/>
                <a:buNone/>
              </a:pPr>
              <a:r>
                <a:rPr lang="en-GB" sz="1800">
                  <a:solidFill>
                    <a:schemeClr val="dk1"/>
                  </a:solidFill>
                  <a:latin typeface="Arial"/>
                  <a:ea typeface="Arial"/>
                  <a:cs typeface="Arial"/>
                  <a:sym typeface="Arial"/>
                </a:rPr>
                <a:t>Quantum sensing</a:t>
              </a:r>
              <a:endParaRPr/>
            </a:p>
          </p:txBody>
        </p:sp>
      </p:grpSp>
      <p:pic>
        <p:nvPicPr>
          <p:cNvPr descr="http://www.nastro.org.uk/uploads/5/3/0/7/5307578/2340090_orig.gif" id="217" name="Google Shape;217;p15"/>
          <p:cNvPicPr preferRelativeResize="0"/>
          <p:nvPr/>
        </p:nvPicPr>
        <p:blipFill rotWithShape="1">
          <a:blip r:embed="rId3">
            <a:alphaModFix/>
          </a:blip>
          <a:srcRect b="0" l="0" r="0" t="0"/>
          <a:stretch/>
        </p:blipFill>
        <p:spPr>
          <a:xfrm>
            <a:off x="10301348" y="2799249"/>
            <a:ext cx="1643997" cy="1643996"/>
          </a:xfrm>
          <a:prstGeom prst="rect">
            <a:avLst/>
          </a:prstGeom>
          <a:noFill/>
          <a:ln>
            <a:noFill/>
          </a:ln>
        </p:spPr>
      </p:pic>
      <p:pic>
        <p:nvPicPr>
          <p:cNvPr id="218" name="Google Shape;218;p15"/>
          <p:cNvPicPr preferRelativeResize="0"/>
          <p:nvPr/>
        </p:nvPicPr>
        <p:blipFill rotWithShape="1">
          <a:blip r:embed="rId4">
            <a:alphaModFix/>
          </a:blip>
          <a:srcRect b="0" l="0" r="0" t="0"/>
          <a:stretch/>
        </p:blipFill>
        <p:spPr>
          <a:xfrm>
            <a:off x="8172560" y="1143589"/>
            <a:ext cx="1643632" cy="1655660"/>
          </a:xfrm>
          <a:prstGeom prst="rect">
            <a:avLst/>
          </a:prstGeom>
          <a:noFill/>
          <a:ln>
            <a:noFill/>
          </a:ln>
        </p:spPr>
      </p:pic>
      <p:pic>
        <p:nvPicPr>
          <p:cNvPr id="219" name="Google Shape;219;p15"/>
          <p:cNvPicPr preferRelativeResize="0"/>
          <p:nvPr/>
        </p:nvPicPr>
        <p:blipFill rotWithShape="1">
          <a:blip r:embed="rId5">
            <a:alphaModFix/>
          </a:blip>
          <a:srcRect b="0" l="0" r="0" t="0"/>
          <a:stretch/>
        </p:blipFill>
        <p:spPr>
          <a:xfrm>
            <a:off x="880031" y="1470732"/>
            <a:ext cx="2087296" cy="1508072"/>
          </a:xfrm>
          <a:prstGeom prst="rect">
            <a:avLst/>
          </a:prstGeom>
          <a:noFill/>
          <a:ln>
            <a:noFill/>
          </a:ln>
        </p:spPr>
      </p:pic>
      <p:sp>
        <p:nvSpPr>
          <p:cNvPr id="220" name="Google Shape;220;p15"/>
          <p:cNvSpPr txBox="1"/>
          <p:nvPr>
            <p:ph type="title"/>
          </p:nvPr>
        </p:nvSpPr>
        <p:spPr>
          <a:xfrm>
            <a:off x="1488588" y="105787"/>
            <a:ext cx="8786379" cy="776327"/>
          </a:xfrm>
          <a:prstGeom prst="rect">
            <a:avLst/>
          </a:prstGeom>
          <a:noFill/>
          <a:ln>
            <a:noFill/>
          </a:ln>
        </p:spPr>
        <p:txBody>
          <a:bodyPr anchorCtr="0" anchor="ctr" bIns="45700" lIns="45700" spcFirstLastPara="1" rIns="45700" wrap="square" tIns="45700">
            <a:normAutofit/>
          </a:bodyPr>
          <a:lstStyle/>
          <a:p>
            <a:pPr indent="0" lvl="0" marL="0" rtl="0" algn="l">
              <a:spcBef>
                <a:spcPts val="0"/>
              </a:spcBef>
              <a:spcAft>
                <a:spcPts val="0"/>
              </a:spcAft>
              <a:buClr>
                <a:schemeClr val="dk1"/>
              </a:buClr>
              <a:buSzPts val="4000"/>
              <a:buFont typeface="Arial"/>
              <a:buNone/>
            </a:pPr>
            <a:r>
              <a:rPr lang="en-GB"/>
              <a:t>Synergies with other fields  (WG8)</a:t>
            </a:r>
            <a:endParaRPr/>
          </a:p>
        </p:txBody>
      </p:sp>
      <p:pic>
        <p:nvPicPr>
          <p:cNvPr id="221" name="Google Shape;221;p15"/>
          <p:cNvPicPr preferRelativeResize="0"/>
          <p:nvPr/>
        </p:nvPicPr>
        <p:blipFill rotWithShape="1">
          <a:blip r:embed="rId6">
            <a:alphaModFix/>
          </a:blip>
          <a:srcRect b="0" l="0" r="0" t="0"/>
          <a:stretch/>
        </p:blipFill>
        <p:spPr>
          <a:xfrm>
            <a:off x="8750798" y="5246289"/>
            <a:ext cx="1813073" cy="1081412"/>
          </a:xfrm>
          <a:prstGeom prst="rect">
            <a:avLst/>
          </a:prstGeom>
          <a:noFill/>
          <a:ln>
            <a:noFill/>
          </a:ln>
        </p:spPr>
      </p:pic>
      <p:pic>
        <p:nvPicPr>
          <p:cNvPr id="222" name="Google Shape;222;p15"/>
          <p:cNvPicPr preferRelativeResize="0"/>
          <p:nvPr/>
        </p:nvPicPr>
        <p:blipFill rotWithShape="1">
          <a:blip r:embed="rId7">
            <a:alphaModFix/>
          </a:blip>
          <a:srcRect b="0" l="0" r="0" t="0"/>
          <a:stretch/>
        </p:blipFill>
        <p:spPr>
          <a:xfrm>
            <a:off x="616524" y="4238487"/>
            <a:ext cx="2350803" cy="1757245"/>
          </a:xfrm>
          <a:prstGeom prst="rect">
            <a:avLst/>
          </a:prstGeom>
          <a:noFill/>
          <a:ln>
            <a:noFill/>
          </a:ln>
        </p:spPr>
      </p:pic>
      <p:sp>
        <p:nvSpPr>
          <p:cNvPr id="223" name="Google Shape;223;p15"/>
          <p:cNvSpPr/>
          <p:nvPr/>
        </p:nvSpPr>
        <p:spPr>
          <a:xfrm>
            <a:off x="770098" y="5602329"/>
            <a:ext cx="196720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800">
                <a:solidFill>
                  <a:schemeClr val="lt1"/>
                </a:solidFill>
                <a:latin typeface="Arial"/>
                <a:ea typeface="Arial"/>
                <a:cs typeface="Arial"/>
                <a:sym typeface="Arial"/>
              </a:rPr>
              <a:t>CSES-Limadou 2</a:t>
            </a:r>
            <a:endParaRPr/>
          </a:p>
        </p:txBody>
      </p:sp>
      <p:pic>
        <p:nvPicPr>
          <p:cNvPr id="224" name="Google Shape;224;p15"/>
          <p:cNvPicPr preferRelativeResize="0"/>
          <p:nvPr/>
        </p:nvPicPr>
        <p:blipFill rotWithShape="1">
          <a:blip r:embed="rId8">
            <a:alphaModFix/>
          </a:blip>
          <a:srcRect b="0" l="0" r="0" t="0"/>
          <a:stretch/>
        </p:blipFill>
        <p:spPr>
          <a:xfrm>
            <a:off x="8917268" y="3571441"/>
            <a:ext cx="1621677" cy="871804"/>
          </a:xfrm>
          <a:prstGeom prst="rect">
            <a:avLst/>
          </a:prstGeom>
          <a:noFill/>
          <a:ln>
            <a:noFill/>
          </a:ln>
        </p:spPr>
      </p:pic>
      <p:pic>
        <p:nvPicPr>
          <p:cNvPr id="225" name="Google Shape;225;p15"/>
          <p:cNvPicPr preferRelativeResize="0"/>
          <p:nvPr/>
        </p:nvPicPr>
        <p:blipFill rotWithShape="1">
          <a:blip r:embed="rId9">
            <a:alphaModFix/>
          </a:blip>
          <a:srcRect b="0" l="0" r="0" t="0"/>
          <a:stretch/>
        </p:blipFill>
        <p:spPr>
          <a:xfrm>
            <a:off x="10718095" y="4699000"/>
            <a:ext cx="1247415" cy="190058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0"/>
                                  </p:stCondLst>
                                  <p:childTnLst>
                                    <p:set>
                                      <p:cBhvr>
                                        <p:cTn dur="1" fill="hold">
                                          <p:stCondLst>
                                            <p:cond delay="0"/>
                                          </p:stCondLst>
                                        </p:cTn>
                                        <p:tgtEl>
                                          <p:spTgt spid="21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1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16"/>
          <p:cNvSpPr txBox="1"/>
          <p:nvPr>
            <p:ph type="title"/>
          </p:nvPr>
        </p:nvSpPr>
        <p:spPr>
          <a:xfrm>
            <a:off x="1739323" y="1490087"/>
            <a:ext cx="8786379" cy="776327"/>
          </a:xfrm>
          <a:prstGeom prst="rect">
            <a:avLst/>
          </a:prstGeom>
          <a:noFill/>
          <a:ln>
            <a:noFill/>
          </a:ln>
        </p:spPr>
        <p:txBody>
          <a:bodyPr anchorCtr="0" anchor="ctr" bIns="45700" lIns="45700" spcFirstLastPara="1" rIns="45700" wrap="square" tIns="45700">
            <a:normAutofit fontScale="90000"/>
          </a:bodyPr>
          <a:lstStyle/>
          <a:p>
            <a:pPr indent="0" lvl="0" marL="0" rtl="0" algn="l">
              <a:spcBef>
                <a:spcPts val="0"/>
              </a:spcBef>
              <a:spcAft>
                <a:spcPts val="0"/>
              </a:spcAft>
              <a:buClr>
                <a:schemeClr val="dk1"/>
              </a:buClr>
              <a:buSzPct val="100000"/>
              <a:buFont typeface="Arial"/>
              <a:buNone/>
            </a:pPr>
            <a:r>
              <a:rPr lang="en-GB"/>
              <a:t>Thank you for your attention</a:t>
            </a:r>
            <a:endParaRPr/>
          </a:p>
        </p:txBody>
      </p:sp>
      <p:pic>
        <p:nvPicPr>
          <p:cNvPr id="231" name="Google Shape;231;p16"/>
          <p:cNvPicPr preferRelativeResize="0"/>
          <p:nvPr/>
        </p:nvPicPr>
        <p:blipFill rotWithShape="1">
          <a:blip r:embed="rId3">
            <a:alphaModFix/>
          </a:blip>
          <a:srcRect b="0" l="0" r="0" t="0"/>
          <a:stretch/>
        </p:blipFill>
        <p:spPr>
          <a:xfrm>
            <a:off x="3403770" y="2537847"/>
            <a:ext cx="5457486" cy="3642871"/>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g2a03fdec0ca_1_14"/>
          <p:cNvSpPr txBox="1"/>
          <p:nvPr>
            <p:ph type="title"/>
          </p:nvPr>
        </p:nvSpPr>
        <p:spPr>
          <a:xfrm>
            <a:off x="1488588" y="105787"/>
            <a:ext cx="8786400" cy="776400"/>
          </a:xfrm>
          <a:prstGeom prst="rect">
            <a:avLst/>
          </a:prstGeom>
        </p:spPr>
        <p:txBody>
          <a:bodyPr anchorCtr="0" anchor="ctr" bIns="45700" lIns="45700" spcFirstLastPara="1" rIns="45700" wrap="square" tIns="45700">
            <a:normAutofit/>
          </a:bodyPr>
          <a:lstStyle/>
          <a:p>
            <a:pPr indent="0" lvl="0" marL="0" rtl="0" algn="l">
              <a:spcBef>
                <a:spcPts val="0"/>
              </a:spcBef>
              <a:spcAft>
                <a:spcPts val="0"/>
              </a:spcAft>
              <a:buNone/>
            </a:pPr>
            <a:r>
              <a:rPr lang="en-GB"/>
              <a:t>Work package</a:t>
            </a:r>
            <a:endParaRPr/>
          </a:p>
        </p:txBody>
      </p:sp>
      <p:pic>
        <p:nvPicPr>
          <p:cNvPr id="238" name="Google Shape;238;g2a03fdec0ca_1_14"/>
          <p:cNvPicPr preferRelativeResize="0"/>
          <p:nvPr/>
        </p:nvPicPr>
        <p:blipFill>
          <a:blip r:embed="rId3">
            <a:alphaModFix/>
          </a:blip>
          <a:stretch>
            <a:fillRect/>
          </a:stretch>
        </p:blipFill>
        <p:spPr>
          <a:xfrm>
            <a:off x="838199" y="1334300"/>
            <a:ext cx="9538202" cy="4885526"/>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g2a03fdec0ca_1_8"/>
          <p:cNvSpPr txBox="1"/>
          <p:nvPr>
            <p:ph type="title"/>
          </p:nvPr>
        </p:nvSpPr>
        <p:spPr>
          <a:xfrm>
            <a:off x="1488588" y="105787"/>
            <a:ext cx="8786400" cy="776400"/>
          </a:xfrm>
          <a:prstGeom prst="rect">
            <a:avLst/>
          </a:prstGeom>
        </p:spPr>
        <p:txBody>
          <a:bodyPr anchorCtr="0" anchor="ctr" bIns="45700" lIns="45700" spcFirstLastPara="1" rIns="45700" wrap="square" tIns="45700">
            <a:normAutofit/>
          </a:bodyPr>
          <a:lstStyle/>
          <a:p>
            <a:pPr indent="0" lvl="0" marL="0" rtl="0" algn="l">
              <a:spcBef>
                <a:spcPts val="0"/>
              </a:spcBef>
              <a:spcAft>
                <a:spcPts val="0"/>
              </a:spcAft>
              <a:buNone/>
            </a:pPr>
            <a:r>
              <a:rPr lang="en-GB"/>
              <a:t>Working groups</a:t>
            </a:r>
            <a:endParaRPr/>
          </a:p>
        </p:txBody>
      </p:sp>
      <p:pic>
        <p:nvPicPr>
          <p:cNvPr id="245" name="Google Shape;245;g2a03fdec0ca_1_8"/>
          <p:cNvPicPr preferRelativeResize="0"/>
          <p:nvPr/>
        </p:nvPicPr>
        <p:blipFill>
          <a:blip r:embed="rId3">
            <a:alphaModFix/>
          </a:blip>
          <a:stretch>
            <a:fillRect/>
          </a:stretch>
        </p:blipFill>
        <p:spPr>
          <a:xfrm>
            <a:off x="285750" y="1202274"/>
            <a:ext cx="10887076" cy="4832201"/>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g1ec513d6a05_0_4"/>
          <p:cNvSpPr txBox="1"/>
          <p:nvPr>
            <p:ph type="title"/>
          </p:nvPr>
        </p:nvSpPr>
        <p:spPr>
          <a:xfrm>
            <a:off x="1488588" y="105787"/>
            <a:ext cx="8786400" cy="776400"/>
          </a:xfrm>
          <a:prstGeom prst="rect">
            <a:avLst/>
          </a:prstGeom>
        </p:spPr>
        <p:txBody>
          <a:bodyPr anchorCtr="0" anchor="ctr" bIns="45700" lIns="45700" spcFirstLastPara="1" rIns="45700" wrap="square" tIns="45700">
            <a:normAutofit/>
          </a:bodyPr>
          <a:lstStyle/>
          <a:p>
            <a:pPr indent="0" lvl="0" marL="0" rtl="0" algn="l">
              <a:spcBef>
                <a:spcPts val="0"/>
              </a:spcBef>
              <a:spcAft>
                <a:spcPts val="0"/>
              </a:spcAft>
              <a:buNone/>
            </a:pPr>
            <a:r>
              <a:rPr lang="en-GB"/>
              <a:t>WG, WP and Tasks</a:t>
            </a:r>
            <a:endParaRPr/>
          </a:p>
        </p:txBody>
      </p:sp>
      <p:pic>
        <p:nvPicPr>
          <p:cNvPr id="252" name="Google Shape;252;g1ec513d6a05_0_4"/>
          <p:cNvPicPr preferRelativeResize="0"/>
          <p:nvPr/>
        </p:nvPicPr>
        <p:blipFill>
          <a:blip r:embed="rId3">
            <a:alphaModFix/>
          </a:blip>
          <a:stretch>
            <a:fillRect/>
          </a:stretch>
        </p:blipFill>
        <p:spPr>
          <a:xfrm>
            <a:off x="152400" y="1678962"/>
            <a:ext cx="11887200" cy="417909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 name="Shape 52"/>
        <p:cNvGrpSpPr/>
        <p:nvPr/>
      </p:nvGrpSpPr>
      <p:grpSpPr>
        <a:xfrm>
          <a:off x="0" y="0"/>
          <a:ext cx="0" cy="0"/>
          <a:chOff x="0" y="0"/>
          <a:chExt cx="0" cy="0"/>
        </a:xfrm>
      </p:grpSpPr>
      <p:sp>
        <p:nvSpPr>
          <p:cNvPr id="53" name="Google Shape;53;p2"/>
          <p:cNvSpPr txBox="1"/>
          <p:nvPr>
            <p:ph type="title"/>
          </p:nvPr>
        </p:nvSpPr>
        <p:spPr>
          <a:xfrm>
            <a:off x="1488588" y="105787"/>
            <a:ext cx="8786379" cy="776327"/>
          </a:xfrm>
          <a:prstGeom prst="rect">
            <a:avLst/>
          </a:prstGeom>
          <a:noFill/>
          <a:ln>
            <a:noFill/>
          </a:ln>
        </p:spPr>
        <p:txBody>
          <a:bodyPr anchorCtr="0" anchor="ctr" bIns="45700" lIns="45700" spcFirstLastPara="1" rIns="45700" wrap="square" tIns="45700">
            <a:normAutofit/>
          </a:bodyPr>
          <a:lstStyle/>
          <a:p>
            <a:pPr indent="0" lvl="0" marL="0" rtl="0" algn="l">
              <a:spcBef>
                <a:spcPts val="0"/>
              </a:spcBef>
              <a:spcAft>
                <a:spcPts val="0"/>
              </a:spcAft>
              <a:buClr>
                <a:schemeClr val="dk1"/>
              </a:buClr>
              <a:buSzPts val="4000"/>
              <a:buFont typeface="Arial"/>
              <a:buNone/>
            </a:pPr>
            <a:r>
              <a:rPr lang="en-GB"/>
              <a:t>Objectives of the collaboration</a:t>
            </a:r>
            <a:endParaRPr/>
          </a:p>
        </p:txBody>
      </p:sp>
      <p:sp>
        <p:nvSpPr>
          <p:cNvPr id="54" name="Google Shape;54;p2"/>
          <p:cNvSpPr txBox="1"/>
          <p:nvPr/>
        </p:nvSpPr>
        <p:spPr>
          <a:xfrm>
            <a:off x="115725" y="1207650"/>
            <a:ext cx="12033600" cy="11082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en-GB" sz="2000"/>
              <a:t>T</a:t>
            </a:r>
            <a:r>
              <a:rPr lang="en-GB" sz="2000"/>
              <a:t>he DRD3 collaboration has the dual purpose of pursuing the realization of the </a:t>
            </a:r>
            <a:r>
              <a:rPr b="1" lang="en-GB" sz="2000"/>
              <a:t>strategic developments</a:t>
            </a:r>
            <a:r>
              <a:rPr lang="en-GB" sz="2000"/>
              <a:t> outlined by the Task Force 3 (TF3) in the ECFA road map  and </a:t>
            </a:r>
            <a:r>
              <a:rPr b="1" lang="en-GB" sz="2000"/>
              <a:t>promoting blue-sky R&amp;D</a:t>
            </a:r>
            <a:r>
              <a:rPr lang="en-GB" sz="2000"/>
              <a:t> in the field of solid-state detectors.</a:t>
            </a:r>
            <a:endParaRPr sz="2000"/>
          </a:p>
        </p:txBody>
      </p:sp>
      <p:pic>
        <p:nvPicPr>
          <p:cNvPr id="55" name="Google Shape;55;p2"/>
          <p:cNvPicPr preferRelativeResize="0"/>
          <p:nvPr/>
        </p:nvPicPr>
        <p:blipFill>
          <a:blip r:embed="rId3">
            <a:alphaModFix/>
          </a:blip>
          <a:stretch>
            <a:fillRect/>
          </a:stretch>
        </p:blipFill>
        <p:spPr>
          <a:xfrm>
            <a:off x="1439263" y="2260800"/>
            <a:ext cx="9386535" cy="42373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g2a03fdec0ca_1_1"/>
          <p:cNvSpPr txBox="1"/>
          <p:nvPr>
            <p:ph type="title"/>
          </p:nvPr>
        </p:nvSpPr>
        <p:spPr>
          <a:xfrm>
            <a:off x="1488588" y="105787"/>
            <a:ext cx="8786400" cy="776400"/>
          </a:xfrm>
          <a:prstGeom prst="rect">
            <a:avLst/>
          </a:prstGeom>
          <a:noFill/>
          <a:ln>
            <a:noFill/>
          </a:ln>
        </p:spPr>
        <p:txBody>
          <a:bodyPr anchorCtr="0" anchor="ctr" bIns="45700" lIns="45700" spcFirstLastPara="1" rIns="45700" wrap="square" tIns="45700">
            <a:normAutofit/>
          </a:bodyPr>
          <a:lstStyle/>
          <a:p>
            <a:pPr indent="0" lvl="0" marL="0" rtl="0" algn="l">
              <a:spcBef>
                <a:spcPts val="0"/>
              </a:spcBef>
              <a:spcAft>
                <a:spcPts val="0"/>
              </a:spcAft>
              <a:buClr>
                <a:schemeClr val="dk1"/>
              </a:buClr>
              <a:buSzPts val="4000"/>
              <a:buFont typeface="Arial"/>
              <a:buNone/>
            </a:pPr>
            <a:r>
              <a:rPr lang="en-GB"/>
              <a:t>The DRD3 </a:t>
            </a:r>
            <a:r>
              <a:rPr lang="en-GB"/>
              <a:t>geographical</a:t>
            </a:r>
            <a:r>
              <a:rPr lang="en-GB"/>
              <a:t> distribution</a:t>
            </a:r>
            <a:endParaRPr/>
          </a:p>
        </p:txBody>
      </p:sp>
      <p:sp>
        <p:nvSpPr>
          <p:cNvPr id="61" name="Google Shape;61;g2a03fdec0ca_1_1"/>
          <p:cNvSpPr txBox="1"/>
          <p:nvPr>
            <p:ph idx="4294967295" type="body"/>
          </p:nvPr>
        </p:nvSpPr>
        <p:spPr>
          <a:xfrm>
            <a:off x="0" y="1242257"/>
            <a:ext cx="10841100" cy="596100"/>
          </a:xfrm>
          <a:prstGeom prst="rect">
            <a:avLst/>
          </a:prstGeom>
          <a:noFill/>
          <a:ln>
            <a:noFill/>
          </a:ln>
        </p:spPr>
        <p:txBody>
          <a:bodyPr anchorCtr="0" anchor="t" bIns="45700" lIns="91425" spcFirstLastPara="1" rIns="91425" wrap="square" tIns="45700">
            <a:noAutofit/>
          </a:bodyPr>
          <a:lstStyle/>
          <a:p>
            <a:pPr indent="0" lvl="0" marL="182562" rtl="0" algn="just">
              <a:lnSpc>
                <a:spcPct val="170000"/>
              </a:lnSpc>
              <a:spcBef>
                <a:spcPts val="0"/>
              </a:spcBef>
              <a:spcAft>
                <a:spcPts val="0"/>
              </a:spcAft>
              <a:buNone/>
            </a:pPr>
            <a:r>
              <a:rPr lang="en-GB" sz="2400"/>
              <a:t>number of institutes</a:t>
            </a:r>
            <a:r>
              <a:rPr lang="en-GB"/>
              <a:t> = 129   </a:t>
            </a:r>
            <a:r>
              <a:rPr lang="en-GB">
                <a:solidFill>
                  <a:srgbClr val="FF0000"/>
                </a:solidFill>
              </a:rPr>
              <a:t>(x2 RD50)</a:t>
            </a:r>
            <a:r>
              <a:rPr lang="en-GB" sz="2400"/>
              <a:t> </a:t>
            </a:r>
            <a:endParaRPr b="0" sz="3200"/>
          </a:p>
        </p:txBody>
      </p:sp>
      <p:pic>
        <p:nvPicPr>
          <p:cNvPr id="62" name="Google Shape;62;g2a03fdec0ca_1_1"/>
          <p:cNvPicPr preferRelativeResize="0"/>
          <p:nvPr/>
        </p:nvPicPr>
        <p:blipFill>
          <a:blip r:embed="rId3">
            <a:alphaModFix/>
          </a:blip>
          <a:stretch>
            <a:fillRect/>
          </a:stretch>
        </p:blipFill>
        <p:spPr>
          <a:xfrm>
            <a:off x="5774900" y="2428873"/>
            <a:ext cx="4990674" cy="3336051"/>
          </a:xfrm>
          <a:prstGeom prst="rect">
            <a:avLst/>
          </a:prstGeom>
          <a:noFill/>
          <a:ln>
            <a:noFill/>
          </a:ln>
        </p:spPr>
      </p:pic>
      <p:pic>
        <p:nvPicPr>
          <p:cNvPr id="63" name="Google Shape;63;g2a03fdec0ca_1_1"/>
          <p:cNvPicPr preferRelativeResize="0"/>
          <p:nvPr/>
        </p:nvPicPr>
        <p:blipFill>
          <a:blip r:embed="rId4">
            <a:alphaModFix/>
          </a:blip>
          <a:stretch>
            <a:fillRect/>
          </a:stretch>
        </p:blipFill>
        <p:spPr>
          <a:xfrm>
            <a:off x="108075" y="2553850"/>
            <a:ext cx="5348601" cy="3086100"/>
          </a:xfrm>
          <a:prstGeom prst="rect">
            <a:avLst/>
          </a:prstGeom>
          <a:noFill/>
          <a:ln>
            <a:noFill/>
          </a:ln>
        </p:spPr>
      </p:pic>
      <p:sp>
        <p:nvSpPr>
          <p:cNvPr id="64" name="Google Shape;64;g2a03fdec0ca_1_1"/>
          <p:cNvSpPr txBox="1"/>
          <p:nvPr/>
        </p:nvSpPr>
        <p:spPr>
          <a:xfrm>
            <a:off x="344850" y="5940225"/>
            <a:ext cx="11073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400">
                <a:solidFill>
                  <a:schemeClr val="dk1"/>
                </a:solidFill>
              </a:rPr>
              <a:t>*9 institutes from USA did not send the </a:t>
            </a:r>
            <a:r>
              <a:rPr lang="en-GB" sz="2400">
                <a:solidFill>
                  <a:schemeClr val="dk1"/>
                </a:solidFill>
              </a:rPr>
              <a:t>questionnaire</a:t>
            </a:r>
            <a:r>
              <a:rPr lang="en-GB" sz="2400">
                <a:solidFill>
                  <a:schemeClr val="dk1"/>
                </a:solidFill>
              </a:rPr>
              <a:t> but are included in the list</a:t>
            </a:r>
            <a:endParaRPr sz="240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3"/>
          <p:cNvSpPr txBox="1"/>
          <p:nvPr>
            <p:ph type="title"/>
          </p:nvPr>
        </p:nvSpPr>
        <p:spPr>
          <a:xfrm>
            <a:off x="1488588" y="105787"/>
            <a:ext cx="8786379" cy="776327"/>
          </a:xfrm>
          <a:prstGeom prst="rect">
            <a:avLst/>
          </a:prstGeom>
          <a:noFill/>
          <a:ln>
            <a:noFill/>
          </a:ln>
        </p:spPr>
        <p:txBody>
          <a:bodyPr anchorCtr="0" anchor="ctr" bIns="45700" lIns="45700" spcFirstLastPara="1" rIns="45700" wrap="square" tIns="45700">
            <a:normAutofit/>
          </a:bodyPr>
          <a:lstStyle/>
          <a:p>
            <a:pPr indent="0" lvl="0" marL="0" rtl="0" algn="l">
              <a:spcBef>
                <a:spcPts val="0"/>
              </a:spcBef>
              <a:spcAft>
                <a:spcPts val="0"/>
              </a:spcAft>
              <a:buClr>
                <a:schemeClr val="dk1"/>
              </a:buClr>
              <a:buSzPts val="4000"/>
              <a:buFont typeface="Arial"/>
              <a:buNone/>
            </a:pPr>
            <a:r>
              <a:rPr lang="en-GB"/>
              <a:t>W</a:t>
            </a:r>
            <a:r>
              <a:rPr lang="en-GB"/>
              <a:t>orkforce</a:t>
            </a:r>
            <a:r>
              <a:rPr lang="en-GB"/>
              <a:t> </a:t>
            </a:r>
            <a:endParaRPr/>
          </a:p>
        </p:txBody>
      </p:sp>
      <p:sp>
        <p:nvSpPr>
          <p:cNvPr id="70" name="Google Shape;70;p3"/>
          <p:cNvSpPr txBox="1"/>
          <p:nvPr>
            <p:ph idx="4294967295" type="body"/>
          </p:nvPr>
        </p:nvSpPr>
        <p:spPr>
          <a:xfrm>
            <a:off x="438000" y="1313588"/>
            <a:ext cx="11754000" cy="1965000"/>
          </a:xfrm>
          <a:prstGeom prst="rect">
            <a:avLst/>
          </a:prstGeom>
          <a:noFill/>
          <a:ln>
            <a:noFill/>
          </a:ln>
        </p:spPr>
        <p:txBody>
          <a:bodyPr anchorCtr="0" anchor="t" bIns="45700" lIns="91425" spcFirstLastPara="1" rIns="91425" wrap="square" tIns="45700">
            <a:noAutofit/>
          </a:bodyPr>
          <a:lstStyle/>
          <a:p>
            <a:pPr indent="0" lvl="0" marL="182562" rtl="0" algn="just">
              <a:lnSpc>
                <a:spcPct val="170000"/>
              </a:lnSpc>
              <a:spcBef>
                <a:spcPts val="0"/>
              </a:spcBef>
              <a:spcAft>
                <a:spcPts val="0"/>
              </a:spcAft>
              <a:buNone/>
            </a:pPr>
            <a:r>
              <a:rPr lang="en-GB" sz="2200"/>
              <a:t>Number of researchers =  900   </a:t>
            </a:r>
            <a:r>
              <a:rPr lang="en-GB" sz="2200">
                <a:solidFill>
                  <a:srgbClr val="FF0000"/>
                </a:solidFill>
              </a:rPr>
              <a:t>(x2 Rd50)</a:t>
            </a:r>
            <a:endParaRPr sz="2200">
              <a:solidFill>
                <a:srgbClr val="FF0000"/>
              </a:solidFill>
            </a:endParaRPr>
          </a:p>
          <a:p>
            <a:pPr indent="0" lvl="0" marL="182562" rtl="0" algn="just">
              <a:lnSpc>
                <a:spcPct val="170000"/>
              </a:lnSpc>
              <a:spcBef>
                <a:spcPts val="0"/>
              </a:spcBef>
              <a:spcAft>
                <a:spcPts val="0"/>
              </a:spcAft>
              <a:buNone/>
            </a:pPr>
            <a:r>
              <a:rPr lang="en-GB" sz="2200"/>
              <a:t>Number of FTE= 170 (permanent researchers),  156 (non-permanent)</a:t>
            </a:r>
            <a:endParaRPr sz="2200"/>
          </a:p>
          <a:p>
            <a:pPr indent="0" lvl="0" marL="182562" rtl="0" algn="just">
              <a:lnSpc>
                <a:spcPct val="170000"/>
              </a:lnSpc>
              <a:spcBef>
                <a:spcPts val="0"/>
              </a:spcBef>
              <a:spcAft>
                <a:spcPts val="0"/>
              </a:spcAft>
              <a:buNone/>
            </a:pPr>
            <a:r>
              <a:rPr lang="en-GB" sz="2200"/>
              <a:t>Strategic non permanent= 171 (non-permanent)</a:t>
            </a:r>
            <a:endParaRPr sz="2200"/>
          </a:p>
          <a:p>
            <a:pPr indent="0" lvl="0" marL="182562" rtl="0" algn="just">
              <a:lnSpc>
                <a:spcPct val="170000"/>
              </a:lnSpc>
              <a:spcBef>
                <a:spcPts val="0"/>
              </a:spcBef>
              <a:spcAft>
                <a:spcPts val="0"/>
              </a:spcAft>
              <a:buNone/>
            </a:pPr>
            <a:r>
              <a:t/>
            </a:r>
            <a:endParaRPr sz="2200"/>
          </a:p>
          <a:p>
            <a:pPr indent="0" lvl="0" marL="182562" rtl="0" algn="just">
              <a:lnSpc>
                <a:spcPct val="170000"/>
              </a:lnSpc>
              <a:spcBef>
                <a:spcPts val="0"/>
              </a:spcBef>
              <a:spcAft>
                <a:spcPts val="0"/>
              </a:spcAft>
              <a:buNone/>
            </a:pPr>
            <a:r>
              <a:t/>
            </a:r>
            <a:endParaRPr b="0" sz="3000"/>
          </a:p>
        </p:txBody>
      </p:sp>
      <p:graphicFrame>
        <p:nvGraphicFramePr>
          <p:cNvPr id="71" name="Google Shape;71;p3"/>
          <p:cNvGraphicFramePr/>
          <p:nvPr/>
        </p:nvGraphicFramePr>
        <p:xfrm>
          <a:off x="2657550" y="3107850"/>
          <a:ext cx="3000000" cy="3000000"/>
        </p:xfrm>
        <a:graphic>
          <a:graphicData uri="http://schemas.openxmlformats.org/drawingml/2006/table">
            <a:tbl>
              <a:tblPr>
                <a:noFill/>
                <a:tableStyleId>{5AE1F5D1-EDC2-42D9-810E-E22211B96BEA}</a:tableStyleId>
              </a:tblPr>
              <a:tblGrid>
                <a:gridCol w="1483950"/>
                <a:gridCol w="1726775"/>
                <a:gridCol w="1848200"/>
                <a:gridCol w="1389525"/>
              </a:tblGrid>
              <a:tr h="258925">
                <a:tc>
                  <a:txBody>
                    <a:bodyPr/>
                    <a:lstStyle/>
                    <a:p>
                      <a:pPr indent="0" lvl="0" marL="0" rtl="0" algn="ctr">
                        <a:lnSpc>
                          <a:spcPct val="115000"/>
                        </a:lnSpc>
                        <a:spcBef>
                          <a:spcPts val="0"/>
                        </a:spcBef>
                        <a:spcAft>
                          <a:spcPts val="0"/>
                        </a:spcAft>
                        <a:buNone/>
                      </a:pPr>
                      <a:r>
                        <a:rPr lang="en-GB">
                          <a:latin typeface="Calibri"/>
                          <a:ea typeface="Calibri"/>
                          <a:cs typeface="Calibri"/>
                          <a:sym typeface="Calibri"/>
                        </a:rPr>
                        <a:t> </a:t>
                      </a:r>
                      <a:endParaRPr>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gridSpan="3">
                  <a:txBody>
                    <a:bodyPr/>
                    <a:lstStyle/>
                    <a:p>
                      <a:pPr indent="0" lvl="0" marL="0" rtl="0" algn="ctr">
                        <a:lnSpc>
                          <a:spcPct val="115000"/>
                        </a:lnSpc>
                        <a:spcBef>
                          <a:spcPts val="0"/>
                        </a:spcBef>
                        <a:spcAft>
                          <a:spcPts val="0"/>
                        </a:spcAft>
                        <a:buNone/>
                      </a:pPr>
                      <a:r>
                        <a:rPr b="1" lang="en-GB">
                          <a:solidFill>
                            <a:srgbClr val="FF0000"/>
                          </a:solidFill>
                          <a:latin typeface="Calibri"/>
                          <a:ea typeface="Calibri"/>
                          <a:cs typeface="Calibri"/>
                          <a:sym typeface="Calibri"/>
                        </a:rPr>
                        <a:t>FTE/y</a:t>
                      </a:r>
                      <a:endParaRPr b="1">
                        <a:solidFill>
                          <a:srgbClr val="FF0000"/>
                        </a:solidFill>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hMerge="1"/>
                <a:tc hMerge="1"/>
              </a:tr>
              <a:tr h="617750">
                <a:tc>
                  <a:txBody>
                    <a:bodyPr/>
                    <a:lstStyle/>
                    <a:p>
                      <a:pPr indent="0" lvl="0" marL="0" rtl="0" algn="ctr">
                        <a:lnSpc>
                          <a:spcPct val="115000"/>
                        </a:lnSpc>
                        <a:spcBef>
                          <a:spcPts val="0"/>
                        </a:spcBef>
                        <a:spcAft>
                          <a:spcPts val="0"/>
                        </a:spcAft>
                        <a:buNone/>
                      </a:pPr>
                      <a:r>
                        <a:rPr b="1" lang="en-GB">
                          <a:solidFill>
                            <a:srgbClr val="FF0000"/>
                          </a:solidFill>
                          <a:latin typeface="Calibri"/>
                          <a:ea typeface="Calibri"/>
                          <a:cs typeface="Calibri"/>
                          <a:sym typeface="Calibri"/>
                        </a:rPr>
                        <a:t>Workpackages</a:t>
                      </a:r>
                      <a:endParaRPr b="1">
                        <a:solidFill>
                          <a:srgbClr val="FF0000"/>
                        </a:solidFill>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GB">
                          <a:latin typeface="Calibri"/>
                          <a:ea typeface="Calibri"/>
                          <a:cs typeface="Calibri"/>
                          <a:sym typeface="Calibri"/>
                        </a:rPr>
                        <a:t>Permanent</a:t>
                      </a:r>
                      <a:endParaRPr b="1">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GB">
                          <a:latin typeface="Calibri"/>
                          <a:ea typeface="Calibri"/>
                          <a:cs typeface="Calibri"/>
                          <a:sym typeface="Calibri"/>
                        </a:rPr>
                        <a:t>Non-permanent</a:t>
                      </a:r>
                      <a:endParaRPr b="1">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GB">
                          <a:latin typeface="Calibri"/>
                          <a:ea typeface="Calibri"/>
                          <a:cs typeface="Calibri"/>
                          <a:sym typeface="Calibri"/>
                        </a:rPr>
                        <a:t>Strategic non-permanent</a:t>
                      </a:r>
                      <a:endParaRPr b="1">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r h="258925">
                <a:tc>
                  <a:txBody>
                    <a:bodyPr/>
                    <a:lstStyle/>
                    <a:p>
                      <a:pPr indent="0" lvl="0" marL="0" rtl="0" algn="ctr">
                        <a:lnSpc>
                          <a:spcPct val="115000"/>
                        </a:lnSpc>
                        <a:spcBef>
                          <a:spcPts val="0"/>
                        </a:spcBef>
                        <a:spcAft>
                          <a:spcPts val="0"/>
                        </a:spcAft>
                        <a:buNone/>
                      </a:pPr>
                      <a:r>
                        <a:rPr lang="en-GB">
                          <a:latin typeface="Calibri"/>
                          <a:ea typeface="Calibri"/>
                          <a:cs typeface="Calibri"/>
                          <a:sym typeface="Calibri"/>
                        </a:rPr>
                        <a:t>WP1</a:t>
                      </a:r>
                      <a:endParaRPr>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a:latin typeface="Calibri"/>
                          <a:ea typeface="Calibri"/>
                          <a:cs typeface="Calibri"/>
                          <a:sym typeface="Calibri"/>
                        </a:rPr>
                        <a:t>65</a:t>
                      </a:r>
                      <a:endParaRPr>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a:latin typeface="Calibri"/>
                          <a:ea typeface="Calibri"/>
                          <a:cs typeface="Calibri"/>
                          <a:sym typeface="Calibri"/>
                        </a:rPr>
                        <a:t>62.6</a:t>
                      </a:r>
                      <a:endParaRPr>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a:latin typeface="Calibri"/>
                          <a:ea typeface="Calibri"/>
                          <a:cs typeface="Calibri"/>
                          <a:sym typeface="Calibri"/>
                        </a:rPr>
                        <a:t>69.4</a:t>
                      </a:r>
                      <a:endParaRPr>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r h="258925">
                <a:tc>
                  <a:txBody>
                    <a:bodyPr/>
                    <a:lstStyle/>
                    <a:p>
                      <a:pPr indent="0" lvl="0" marL="0" rtl="0" algn="ctr">
                        <a:lnSpc>
                          <a:spcPct val="115000"/>
                        </a:lnSpc>
                        <a:spcBef>
                          <a:spcPts val="0"/>
                        </a:spcBef>
                        <a:spcAft>
                          <a:spcPts val="0"/>
                        </a:spcAft>
                        <a:buNone/>
                      </a:pPr>
                      <a:r>
                        <a:rPr lang="en-GB">
                          <a:latin typeface="Calibri"/>
                          <a:ea typeface="Calibri"/>
                          <a:cs typeface="Calibri"/>
                          <a:sym typeface="Calibri"/>
                        </a:rPr>
                        <a:t>WP2</a:t>
                      </a:r>
                      <a:endParaRPr>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a:latin typeface="Calibri"/>
                          <a:ea typeface="Calibri"/>
                          <a:cs typeface="Calibri"/>
                          <a:sym typeface="Calibri"/>
                        </a:rPr>
                        <a:t>42.2</a:t>
                      </a:r>
                      <a:endParaRPr>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a:latin typeface="Calibri"/>
                          <a:ea typeface="Calibri"/>
                          <a:cs typeface="Calibri"/>
                          <a:sym typeface="Calibri"/>
                        </a:rPr>
                        <a:t>41.5</a:t>
                      </a:r>
                      <a:endParaRPr>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a:latin typeface="Calibri"/>
                          <a:ea typeface="Calibri"/>
                          <a:cs typeface="Calibri"/>
                          <a:sym typeface="Calibri"/>
                        </a:rPr>
                        <a:t>39.2</a:t>
                      </a:r>
                      <a:endParaRPr>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r h="258925">
                <a:tc>
                  <a:txBody>
                    <a:bodyPr/>
                    <a:lstStyle/>
                    <a:p>
                      <a:pPr indent="0" lvl="0" marL="0" rtl="0" algn="ctr">
                        <a:lnSpc>
                          <a:spcPct val="115000"/>
                        </a:lnSpc>
                        <a:spcBef>
                          <a:spcPts val="0"/>
                        </a:spcBef>
                        <a:spcAft>
                          <a:spcPts val="0"/>
                        </a:spcAft>
                        <a:buNone/>
                      </a:pPr>
                      <a:r>
                        <a:rPr lang="en-GB">
                          <a:latin typeface="Calibri"/>
                          <a:ea typeface="Calibri"/>
                          <a:cs typeface="Calibri"/>
                          <a:sym typeface="Calibri"/>
                        </a:rPr>
                        <a:t>WP3</a:t>
                      </a:r>
                      <a:endParaRPr>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a:latin typeface="Calibri"/>
                          <a:ea typeface="Calibri"/>
                          <a:cs typeface="Calibri"/>
                          <a:sym typeface="Calibri"/>
                        </a:rPr>
                        <a:t>42.6</a:t>
                      </a:r>
                      <a:endParaRPr>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a:latin typeface="Calibri"/>
                          <a:ea typeface="Calibri"/>
                          <a:cs typeface="Calibri"/>
                          <a:sym typeface="Calibri"/>
                        </a:rPr>
                        <a:t>37</a:t>
                      </a:r>
                      <a:endParaRPr>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a:latin typeface="Calibri"/>
                          <a:ea typeface="Calibri"/>
                          <a:cs typeface="Calibri"/>
                          <a:sym typeface="Calibri"/>
                        </a:rPr>
                        <a:t>42.5</a:t>
                      </a:r>
                      <a:endParaRPr>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r h="258925">
                <a:tc>
                  <a:txBody>
                    <a:bodyPr/>
                    <a:lstStyle/>
                    <a:p>
                      <a:pPr indent="0" lvl="0" marL="0" rtl="0" algn="ctr">
                        <a:lnSpc>
                          <a:spcPct val="115000"/>
                        </a:lnSpc>
                        <a:spcBef>
                          <a:spcPts val="0"/>
                        </a:spcBef>
                        <a:spcAft>
                          <a:spcPts val="0"/>
                        </a:spcAft>
                        <a:buNone/>
                      </a:pPr>
                      <a:r>
                        <a:rPr lang="en-GB">
                          <a:latin typeface="Calibri"/>
                          <a:ea typeface="Calibri"/>
                          <a:cs typeface="Calibri"/>
                          <a:sym typeface="Calibri"/>
                        </a:rPr>
                        <a:t>WP4*</a:t>
                      </a:r>
                      <a:endParaRPr>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a:latin typeface="Calibri"/>
                          <a:ea typeface="Calibri"/>
                          <a:cs typeface="Calibri"/>
                          <a:sym typeface="Calibri"/>
                        </a:rPr>
                        <a:t>20.5</a:t>
                      </a:r>
                      <a:endParaRPr>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a:latin typeface="Calibri"/>
                          <a:ea typeface="Calibri"/>
                          <a:cs typeface="Calibri"/>
                          <a:sym typeface="Calibri"/>
                        </a:rPr>
                        <a:t>15.2</a:t>
                      </a:r>
                      <a:endParaRPr>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a:latin typeface="Calibri"/>
                          <a:ea typeface="Calibri"/>
                          <a:cs typeface="Calibri"/>
                          <a:sym typeface="Calibri"/>
                        </a:rPr>
                        <a:t>19.9</a:t>
                      </a:r>
                      <a:endParaRPr>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r h="258925">
                <a:tc>
                  <a:txBody>
                    <a:bodyPr/>
                    <a:lstStyle/>
                    <a:p>
                      <a:pPr indent="0" lvl="0" marL="0" rtl="0" algn="ctr">
                        <a:lnSpc>
                          <a:spcPct val="115000"/>
                        </a:lnSpc>
                        <a:spcBef>
                          <a:spcPts val="0"/>
                        </a:spcBef>
                        <a:spcAft>
                          <a:spcPts val="0"/>
                        </a:spcAft>
                        <a:buNone/>
                      </a:pPr>
                      <a:r>
                        <a:rPr b="1" lang="en-GB">
                          <a:latin typeface="Calibri"/>
                          <a:ea typeface="Calibri"/>
                          <a:cs typeface="Calibri"/>
                          <a:sym typeface="Calibri"/>
                        </a:rPr>
                        <a:t>Total</a:t>
                      </a:r>
                      <a:endParaRPr b="1">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GB">
                          <a:latin typeface="Calibri"/>
                          <a:ea typeface="Calibri"/>
                          <a:cs typeface="Calibri"/>
                          <a:sym typeface="Calibri"/>
                        </a:rPr>
                        <a:t>170</a:t>
                      </a:r>
                      <a:endParaRPr b="1">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GB">
                          <a:latin typeface="Calibri"/>
                          <a:ea typeface="Calibri"/>
                          <a:cs typeface="Calibri"/>
                          <a:sym typeface="Calibri"/>
                        </a:rPr>
                        <a:t>156</a:t>
                      </a:r>
                      <a:endParaRPr b="1">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GB">
                          <a:latin typeface="Calibri"/>
                          <a:ea typeface="Calibri"/>
                          <a:cs typeface="Calibri"/>
                          <a:sym typeface="Calibri"/>
                        </a:rPr>
                        <a:t>171</a:t>
                      </a:r>
                      <a:endParaRPr b="1">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bl>
          </a:graphicData>
        </a:graphic>
      </p:graphicFrame>
      <p:sp>
        <p:nvSpPr>
          <p:cNvPr id="72" name="Google Shape;72;p3"/>
          <p:cNvSpPr txBox="1"/>
          <p:nvPr/>
        </p:nvSpPr>
        <p:spPr>
          <a:xfrm>
            <a:off x="656688" y="6069800"/>
            <a:ext cx="104502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000">
                <a:solidFill>
                  <a:schemeClr val="dk1"/>
                </a:solidFill>
              </a:rPr>
              <a:t>*Mechanics and cooling were added at a late stage and no included in the </a:t>
            </a:r>
            <a:r>
              <a:rPr lang="en-GB" sz="2000">
                <a:solidFill>
                  <a:schemeClr val="dk1"/>
                </a:solidFill>
              </a:rPr>
              <a:t>questionnaire</a:t>
            </a:r>
            <a:endParaRPr sz="2000">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g2a034818113_1_4"/>
          <p:cNvSpPr txBox="1"/>
          <p:nvPr>
            <p:ph type="title"/>
          </p:nvPr>
        </p:nvSpPr>
        <p:spPr>
          <a:xfrm>
            <a:off x="1488588" y="105787"/>
            <a:ext cx="8786400" cy="776400"/>
          </a:xfrm>
          <a:prstGeom prst="rect">
            <a:avLst/>
          </a:prstGeom>
        </p:spPr>
        <p:txBody>
          <a:bodyPr anchorCtr="0" anchor="ctr" bIns="45700" lIns="45700" spcFirstLastPara="1" rIns="45700" wrap="square" tIns="45700">
            <a:normAutofit/>
          </a:bodyPr>
          <a:lstStyle/>
          <a:p>
            <a:pPr indent="0" lvl="0" marL="0" marR="0" rtl="0" algn="l">
              <a:lnSpc>
                <a:spcPct val="100000"/>
              </a:lnSpc>
              <a:spcBef>
                <a:spcPts val="0"/>
              </a:spcBef>
              <a:spcAft>
                <a:spcPts val="0"/>
              </a:spcAft>
              <a:buClr>
                <a:schemeClr val="dk1"/>
              </a:buClr>
              <a:buSzPts val="4000"/>
              <a:buFont typeface="Arial"/>
              <a:buNone/>
            </a:pPr>
            <a:r>
              <a:rPr lang="en-GB"/>
              <a:t>T</a:t>
            </a:r>
            <a:r>
              <a:rPr lang="en-GB"/>
              <a:t>otal budget: existing and requested</a:t>
            </a:r>
            <a:endParaRPr/>
          </a:p>
        </p:txBody>
      </p:sp>
      <p:graphicFrame>
        <p:nvGraphicFramePr>
          <p:cNvPr id="79" name="Google Shape;79;g2a034818113_1_4"/>
          <p:cNvGraphicFramePr/>
          <p:nvPr/>
        </p:nvGraphicFramePr>
        <p:xfrm>
          <a:off x="3031800" y="1380825"/>
          <a:ext cx="3000000" cy="3000000"/>
        </p:xfrm>
        <a:graphic>
          <a:graphicData uri="http://schemas.openxmlformats.org/drawingml/2006/table">
            <a:tbl>
              <a:tblPr>
                <a:noFill/>
                <a:tableStyleId>{5AE1F5D1-EDC2-42D9-810E-E22211B96BEA}</a:tableStyleId>
              </a:tblPr>
              <a:tblGrid>
                <a:gridCol w="1747975"/>
                <a:gridCol w="2034025"/>
                <a:gridCol w="2177050"/>
              </a:tblGrid>
              <a:tr h="446025">
                <a:tc>
                  <a:txBody>
                    <a:bodyPr/>
                    <a:lstStyle/>
                    <a:p>
                      <a:pPr indent="0" lvl="0" marL="0" rtl="0" algn="ctr">
                        <a:lnSpc>
                          <a:spcPct val="115000"/>
                        </a:lnSpc>
                        <a:spcBef>
                          <a:spcPts val="0"/>
                        </a:spcBef>
                        <a:spcAft>
                          <a:spcPts val="0"/>
                        </a:spcAft>
                        <a:buNone/>
                      </a:pPr>
                      <a:r>
                        <a:rPr lang="en-GB" sz="1600">
                          <a:latin typeface="Calibri"/>
                          <a:ea typeface="Calibri"/>
                          <a:cs typeface="Calibri"/>
                          <a:sym typeface="Calibri"/>
                        </a:rPr>
                        <a:t> </a:t>
                      </a:r>
                      <a:endParaRPr sz="1600">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gridSpan="2">
                  <a:txBody>
                    <a:bodyPr/>
                    <a:lstStyle/>
                    <a:p>
                      <a:pPr indent="0" lvl="0" marL="0" rtl="0" algn="ctr">
                        <a:lnSpc>
                          <a:spcPct val="115000"/>
                        </a:lnSpc>
                        <a:spcBef>
                          <a:spcPts val="0"/>
                        </a:spcBef>
                        <a:spcAft>
                          <a:spcPts val="0"/>
                        </a:spcAft>
                        <a:buNone/>
                      </a:pPr>
                      <a:r>
                        <a:rPr b="1" lang="en-GB" sz="1600">
                          <a:solidFill>
                            <a:srgbClr val="FF0000"/>
                          </a:solidFill>
                          <a:latin typeface="Calibri"/>
                          <a:ea typeface="Calibri"/>
                          <a:cs typeface="Calibri"/>
                          <a:sym typeface="Calibri"/>
                        </a:rPr>
                        <a:t>Budget [kCHF/y]</a:t>
                      </a:r>
                      <a:endParaRPr b="1" sz="1600">
                        <a:solidFill>
                          <a:srgbClr val="FF0000"/>
                        </a:solidFill>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hMerge="1"/>
              </a:tr>
              <a:tr h="790400">
                <a:tc>
                  <a:txBody>
                    <a:bodyPr/>
                    <a:lstStyle/>
                    <a:p>
                      <a:pPr indent="0" lvl="0" marL="0" rtl="0" algn="ctr">
                        <a:lnSpc>
                          <a:spcPct val="115000"/>
                        </a:lnSpc>
                        <a:spcBef>
                          <a:spcPts val="0"/>
                        </a:spcBef>
                        <a:spcAft>
                          <a:spcPts val="0"/>
                        </a:spcAft>
                        <a:buNone/>
                      </a:pPr>
                      <a:r>
                        <a:rPr b="1" lang="en-GB" sz="1600">
                          <a:solidFill>
                            <a:srgbClr val="FF0000"/>
                          </a:solidFill>
                          <a:latin typeface="Calibri"/>
                          <a:ea typeface="Calibri"/>
                          <a:cs typeface="Calibri"/>
                          <a:sym typeface="Calibri"/>
                        </a:rPr>
                        <a:t>Workpackages</a:t>
                      </a:r>
                      <a:endParaRPr b="1" sz="1600">
                        <a:solidFill>
                          <a:srgbClr val="FF0000"/>
                        </a:solidFill>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GB" sz="1600">
                          <a:latin typeface="Calibri"/>
                          <a:ea typeface="Calibri"/>
                          <a:cs typeface="Calibri"/>
                          <a:sym typeface="Calibri"/>
                        </a:rPr>
                        <a:t>Existing</a:t>
                      </a:r>
                      <a:endParaRPr b="1" sz="16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GB" sz="1600">
                          <a:latin typeface="Calibri"/>
                          <a:ea typeface="Calibri"/>
                          <a:cs typeface="Calibri"/>
                          <a:sym typeface="Calibri"/>
                        </a:rPr>
                        <a:t>Requested</a:t>
                      </a:r>
                      <a:endParaRPr b="1" sz="1600">
                        <a:latin typeface="Calibri"/>
                        <a:ea typeface="Calibri"/>
                        <a:cs typeface="Calibri"/>
                        <a:sym typeface="Calibri"/>
                      </a:endParaRPr>
                    </a:p>
                  </a:txBody>
                  <a:tcPr marT="9525" marB="91425" marR="9525" marL="9525" anchor="ctr">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r h="446025">
                <a:tc>
                  <a:txBody>
                    <a:bodyPr/>
                    <a:lstStyle/>
                    <a:p>
                      <a:pPr indent="0" lvl="0" marL="0" rtl="0" algn="ctr">
                        <a:lnSpc>
                          <a:spcPct val="115000"/>
                        </a:lnSpc>
                        <a:spcBef>
                          <a:spcPts val="0"/>
                        </a:spcBef>
                        <a:spcAft>
                          <a:spcPts val="0"/>
                        </a:spcAft>
                        <a:buNone/>
                      </a:pPr>
                      <a:r>
                        <a:rPr lang="en-GB" sz="1600">
                          <a:latin typeface="Calibri"/>
                          <a:ea typeface="Calibri"/>
                          <a:cs typeface="Calibri"/>
                          <a:sym typeface="Calibri"/>
                        </a:rPr>
                        <a:t>WP1</a:t>
                      </a:r>
                      <a:endParaRPr sz="1600">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600">
                          <a:latin typeface="Calibri"/>
                          <a:ea typeface="Calibri"/>
                          <a:cs typeface="Calibri"/>
                          <a:sym typeface="Calibri"/>
                        </a:rPr>
                        <a:t>2013</a:t>
                      </a:r>
                      <a:endParaRPr sz="1600">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600">
                          <a:latin typeface="Calibri"/>
                          <a:ea typeface="Calibri"/>
                          <a:cs typeface="Calibri"/>
                          <a:sym typeface="Calibri"/>
                        </a:rPr>
                        <a:t>3427.4</a:t>
                      </a:r>
                      <a:endParaRPr sz="1600">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r h="446025">
                <a:tc>
                  <a:txBody>
                    <a:bodyPr/>
                    <a:lstStyle/>
                    <a:p>
                      <a:pPr indent="0" lvl="0" marL="0" rtl="0" algn="ctr">
                        <a:lnSpc>
                          <a:spcPct val="115000"/>
                        </a:lnSpc>
                        <a:spcBef>
                          <a:spcPts val="0"/>
                        </a:spcBef>
                        <a:spcAft>
                          <a:spcPts val="0"/>
                        </a:spcAft>
                        <a:buNone/>
                      </a:pPr>
                      <a:r>
                        <a:rPr lang="en-GB" sz="1600">
                          <a:latin typeface="Calibri"/>
                          <a:ea typeface="Calibri"/>
                          <a:cs typeface="Calibri"/>
                          <a:sym typeface="Calibri"/>
                        </a:rPr>
                        <a:t>WP2</a:t>
                      </a:r>
                      <a:endParaRPr sz="1600">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600">
                          <a:latin typeface="Calibri"/>
                          <a:ea typeface="Calibri"/>
                          <a:cs typeface="Calibri"/>
                          <a:sym typeface="Calibri"/>
                        </a:rPr>
                        <a:t>1196.5</a:t>
                      </a:r>
                      <a:endParaRPr sz="1600">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600">
                          <a:latin typeface="Calibri"/>
                          <a:ea typeface="Calibri"/>
                          <a:cs typeface="Calibri"/>
                          <a:sym typeface="Calibri"/>
                        </a:rPr>
                        <a:t>1542.5</a:t>
                      </a:r>
                      <a:endParaRPr sz="1600">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r h="446025">
                <a:tc>
                  <a:txBody>
                    <a:bodyPr/>
                    <a:lstStyle/>
                    <a:p>
                      <a:pPr indent="0" lvl="0" marL="0" rtl="0" algn="ctr">
                        <a:lnSpc>
                          <a:spcPct val="115000"/>
                        </a:lnSpc>
                        <a:spcBef>
                          <a:spcPts val="0"/>
                        </a:spcBef>
                        <a:spcAft>
                          <a:spcPts val="0"/>
                        </a:spcAft>
                        <a:buNone/>
                      </a:pPr>
                      <a:r>
                        <a:rPr lang="en-GB" sz="1600">
                          <a:latin typeface="Calibri"/>
                          <a:ea typeface="Calibri"/>
                          <a:cs typeface="Calibri"/>
                          <a:sym typeface="Calibri"/>
                        </a:rPr>
                        <a:t>WP3</a:t>
                      </a:r>
                      <a:endParaRPr sz="1600">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600">
                          <a:latin typeface="Calibri"/>
                          <a:ea typeface="Calibri"/>
                          <a:cs typeface="Calibri"/>
                          <a:sym typeface="Calibri"/>
                        </a:rPr>
                        <a:t>1193.6</a:t>
                      </a:r>
                      <a:endParaRPr sz="1600">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600">
                          <a:latin typeface="Calibri"/>
                          <a:ea typeface="Calibri"/>
                          <a:cs typeface="Calibri"/>
                          <a:sym typeface="Calibri"/>
                        </a:rPr>
                        <a:t>1921.8</a:t>
                      </a:r>
                      <a:endParaRPr sz="1600">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r h="446025">
                <a:tc>
                  <a:txBody>
                    <a:bodyPr/>
                    <a:lstStyle/>
                    <a:p>
                      <a:pPr indent="0" lvl="0" marL="0" rtl="0" algn="ctr">
                        <a:lnSpc>
                          <a:spcPct val="115000"/>
                        </a:lnSpc>
                        <a:spcBef>
                          <a:spcPts val="0"/>
                        </a:spcBef>
                        <a:spcAft>
                          <a:spcPts val="0"/>
                        </a:spcAft>
                        <a:buNone/>
                      </a:pPr>
                      <a:r>
                        <a:rPr lang="en-GB" sz="1600">
                          <a:latin typeface="Calibri"/>
                          <a:ea typeface="Calibri"/>
                          <a:cs typeface="Calibri"/>
                          <a:sym typeface="Calibri"/>
                        </a:rPr>
                        <a:t>WP4</a:t>
                      </a:r>
                      <a:endParaRPr sz="1600">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600">
                          <a:latin typeface="Calibri"/>
                          <a:ea typeface="Calibri"/>
                          <a:cs typeface="Calibri"/>
                          <a:sym typeface="Calibri"/>
                        </a:rPr>
                        <a:t>667.1</a:t>
                      </a:r>
                      <a:endParaRPr sz="1600">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600">
                          <a:latin typeface="Calibri"/>
                          <a:ea typeface="Calibri"/>
                          <a:cs typeface="Calibri"/>
                          <a:sym typeface="Calibri"/>
                        </a:rPr>
                        <a:t>1006.9</a:t>
                      </a:r>
                      <a:endParaRPr sz="1600">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r h="446025">
                <a:tc>
                  <a:txBody>
                    <a:bodyPr/>
                    <a:lstStyle/>
                    <a:p>
                      <a:pPr indent="0" lvl="0" marL="0" rtl="0" algn="ctr">
                        <a:lnSpc>
                          <a:spcPct val="115000"/>
                        </a:lnSpc>
                        <a:spcBef>
                          <a:spcPts val="0"/>
                        </a:spcBef>
                        <a:spcAft>
                          <a:spcPts val="0"/>
                        </a:spcAft>
                        <a:buNone/>
                      </a:pPr>
                      <a:r>
                        <a:rPr b="1" lang="en-GB" sz="1600">
                          <a:latin typeface="Calibri"/>
                          <a:ea typeface="Calibri"/>
                          <a:cs typeface="Calibri"/>
                          <a:sym typeface="Calibri"/>
                        </a:rPr>
                        <a:t>Total</a:t>
                      </a:r>
                      <a:endParaRPr b="1" sz="1600">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GB" sz="1600">
                          <a:latin typeface="Calibri"/>
                          <a:ea typeface="Calibri"/>
                          <a:cs typeface="Calibri"/>
                          <a:sym typeface="Calibri"/>
                        </a:rPr>
                        <a:t>5070.2</a:t>
                      </a:r>
                      <a:endParaRPr b="1" sz="1600">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GB" sz="1600">
                          <a:latin typeface="Calibri"/>
                          <a:ea typeface="Calibri"/>
                          <a:cs typeface="Calibri"/>
                          <a:sym typeface="Calibri"/>
                        </a:rPr>
                        <a:t>7898.6</a:t>
                      </a:r>
                      <a:endParaRPr b="1" sz="1600">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r h="446025">
                <a:tc>
                  <a:txBody>
                    <a:bodyPr/>
                    <a:lstStyle/>
                    <a:p>
                      <a:pPr indent="0" lvl="0" marL="0" rtl="0" algn="ctr">
                        <a:lnSpc>
                          <a:spcPct val="115000"/>
                        </a:lnSpc>
                        <a:spcBef>
                          <a:spcPts val="0"/>
                        </a:spcBef>
                        <a:spcAft>
                          <a:spcPts val="0"/>
                        </a:spcAft>
                        <a:buNone/>
                      </a:pPr>
                      <a:r>
                        <a:rPr b="1" lang="en-GB" sz="1600">
                          <a:latin typeface="Calibri"/>
                          <a:ea typeface="Calibri"/>
                          <a:cs typeface="Calibri"/>
                          <a:sym typeface="Calibri"/>
                        </a:rPr>
                        <a:t>Total/institute*</a:t>
                      </a:r>
                      <a:endParaRPr b="1" sz="1600">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GB" sz="1600">
                          <a:latin typeface="Calibri"/>
                          <a:ea typeface="Calibri"/>
                          <a:cs typeface="Calibri"/>
                          <a:sym typeface="Calibri"/>
                        </a:rPr>
                        <a:t>47.5</a:t>
                      </a:r>
                      <a:endParaRPr b="1" sz="1600">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GB" sz="1600">
                          <a:latin typeface="Calibri"/>
                          <a:ea typeface="Calibri"/>
                          <a:cs typeface="Calibri"/>
                          <a:sym typeface="Calibri"/>
                        </a:rPr>
                        <a:t>65.8</a:t>
                      </a:r>
                      <a:endParaRPr b="1" sz="1600">
                        <a:latin typeface="Calibri"/>
                        <a:ea typeface="Calibri"/>
                        <a:cs typeface="Calibri"/>
                        <a:sym typeface="Calibri"/>
                      </a:endParaRPr>
                    </a:p>
                  </a:txBody>
                  <a:tcPr marT="9525" marB="91425" marR="9525" marL="9525" anchor="b">
                    <a:lnL cap="flat" cmpd="sng" w="4775">
                      <a:solidFill>
                        <a:srgbClr val="000000"/>
                      </a:solidFill>
                      <a:prstDash val="solid"/>
                      <a:round/>
                      <a:headEnd len="sm" w="sm" type="none"/>
                      <a:tailEnd len="sm" w="sm" type="none"/>
                    </a:lnL>
                    <a:lnR cap="flat" cmpd="sng" w="4775">
                      <a:solidFill>
                        <a:srgbClr val="000000"/>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bl>
          </a:graphicData>
        </a:graphic>
      </p:graphicFrame>
      <p:sp>
        <p:nvSpPr>
          <p:cNvPr id="80" name="Google Shape;80;g2a034818113_1_4"/>
          <p:cNvSpPr txBox="1"/>
          <p:nvPr/>
        </p:nvSpPr>
        <p:spPr>
          <a:xfrm>
            <a:off x="840825" y="5792050"/>
            <a:ext cx="10341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400">
                <a:solidFill>
                  <a:schemeClr val="dk1"/>
                </a:solidFill>
              </a:rPr>
              <a:t>*Only </a:t>
            </a:r>
            <a:r>
              <a:rPr lang="en-GB" sz="2400">
                <a:solidFill>
                  <a:schemeClr val="dk1"/>
                </a:solidFill>
              </a:rPr>
              <a:t>considered</a:t>
            </a:r>
            <a:r>
              <a:rPr lang="en-GB" sz="2400">
                <a:solidFill>
                  <a:schemeClr val="dk1"/>
                </a:solidFill>
              </a:rPr>
              <a:t> 120 institutes that send the </a:t>
            </a:r>
            <a:r>
              <a:rPr lang="en-GB" sz="2400">
                <a:solidFill>
                  <a:schemeClr val="dk1"/>
                </a:solidFill>
              </a:rPr>
              <a:t>questionnaire</a:t>
            </a:r>
            <a:r>
              <a:rPr lang="en-GB" sz="2400">
                <a:solidFill>
                  <a:schemeClr val="dk1"/>
                </a:solidFill>
              </a:rPr>
              <a:t> </a:t>
            </a:r>
            <a:endParaRPr sz="2400">
              <a:solidFill>
                <a:schemeClr val="dk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grpSp>
        <p:nvGrpSpPr>
          <p:cNvPr id="85" name="Google Shape;85;p14"/>
          <p:cNvGrpSpPr/>
          <p:nvPr/>
        </p:nvGrpSpPr>
        <p:grpSpPr>
          <a:xfrm>
            <a:off x="2780402" y="1573072"/>
            <a:ext cx="6370795" cy="3849490"/>
            <a:chOff x="487" y="58571"/>
            <a:chExt cx="6370795" cy="3849490"/>
          </a:xfrm>
        </p:grpSpPr>
        <p:sp>
          <p:nvSpPr>
            <p:cNvPr id="86" name="Google Shape;86;p14"/>
            <p:cNvSpPr/>
            <p:nvPr/>
          </p:nvSpPr>
          <p:spPr>
            <a:xfrm>
              <a:off x="2366017" y="2268326"/>
              <a:ext cx="1639735" cy="1639735"/>
            </a:xfrm>
            <a:prstGeom prst="ellipse">
              <a:avLst/>
            </a:prstGeom>
            <a:gradFill>
              <a:gsLst>
                <a:gs pos="0">
                  <a:srgbClr val="8095CB"/>
                </a:gs>
                <a:gs pos="25000">
                  <a:srgbClr val="325897"/>
                </a:gs>
                <a:gs pos="38000">
                  <a:srgbClr val="254A89"/>
                </a:gs>
                <a:gs pos="55000">
                  <a:srgbClr val="004187"/>
                </a:gs>
                <a:gs pos="80000">
                  <a:srgbClr val="004295"/>
                </a:gs>
                <a:gs pos="88000">
                  <a:srgbClr val="0046A7"/>
                </a:gs>
                <a:gs pos="100000">
                  <a:srgbClr val="0054C7"/>
                </a:gs>
              </a:gsLst>
              <a:lin ang="54000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4"/>
            <p:cNvSpPr txBox="1"/>
            <p:nvPr/>
          </p:nvSpPr>
          <p:spPr>
            <a:xfrm>
              <a:off x="2606151" y="2508460"/>
              <a:ext cx="1159467" cy="1159467"/>
            </a:xfrm>
            <a:prstGeom prst="rect">
              <a:avLst/>
            </a:prstGeom>
            <a:noFill/>
            <a:ln>
              <a:noFill/>
            </a:ln>
          </p:spPr>
          <p:txBody>
            <a:bodyPr anchorCtr="0" anchor="ctr" bIns="20300" lIns="20300" spcFirstLastPara="1" rIns="20300" wrap="square" tIns="20300">
              <a:noAutofit/>
            </a:bodyPr>
            <a:lstStyle/>
            <a:p>
              <a:pPr indent="0" lvl="0" marL="0" marR="0" rtl="0" algn="ctr">
                <a:lnSpc>
                  <a:spcPct val="90000"/>
                </a:lnSpc>
                <a:spcBef>
                  <a:spcPts val="0"/>
                </a:spcBef>
                <a:spcAft>
                  <a:spcPts val="0"/>
                </a:spcAft>
                <a:buClr>
                  <a:schemeClr val="lt1"/>
                </a:buClr>
                <a:buSzPts val="3200"/>
                <a:buFont typeface="Arial"/>
                <a:buNone/>
              </a:pPr>
              <a:r>
                <a:rPr lang="en-GB" sz="3200">
                  <a:solidFill>
                    <a:schemeClr val="lt1"/>
                  </a:solidFill>
                  <a:latin typeface="Arial"/>
                  <a:ea typeface="Arial"/>
                  <a:cs typeface="Arial"/>
                  <a:sym typeface="Arial"/>
                </a:rPr>
                <a:t>DRD3</a:t>
              </a:r>
              <a:endParaRPr/>
            </a:p>
          </p:txBody>
        </p:sp>
        <p:sp>
          <p:nvSpPr>
            <p:cNvPr id="88" name="Google Shape;88;p14"/>
            <p:cNvSpPr/>
            <p:nvPr/>
          </p:nvSpPr>
          <p:spPr>
            <a:xfrm rot="10800000">
              <a:off x="779362" y="2969598"/>
              <a:ext cx="1499389" cy="237190"/>
            </a:xfrm>
            <a:prstGeom prst="leftArrow">
              <a:avLst>
                <a:gd fmla="val 60000" name="adj1"/>
                <a:gd fmla="val 50000" name="adj2"/>
              </a:avLst>
            </a:prstGeom>
            <a:gradFill>
              <a:gsLst>
                <a:gs pos="0">
                  <a:srgbClr val="BEC7E0"/>
                </a:gs>
                <a:gs pos="25000">
                  <a:srgbClr val="9BA3BA"/>
                </a:gs>
                <a:gs pos="38000">
                  <a:srgbClr val="858DA4"/>
                </a:gs>
                <a:gs pos="55000">
                  <a:srgbClr val="7F87A0"/>
                </a:gs>
                <a:gs pos="80000">
                  <a:srgbClr val="7A85A2"/>
                </a:gs>
                <a:gs pos="88000">
                  <a:srgbClr val="7F8CAD"/>
                </a:gs>
                <a:gs pos="100000">
                  <a:srgbClr val="9FADD5"/>
                </a:gs>
              </a:gsLst>
              <a:lin ang="54000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4"/>
            <p:cNvSpPr/>
            <p:nvPr/>
          </p:nvSpPr>
          <p:spPr>
            <a:xfrm>
              <a:off x="487" y="2465094"/>
              <a:ext cx="1557748" cy="1246198"/>
            </a:xfrm>
            <a:prstGeom prst="roundRect">
              <a:avLst>
                <a:gd fmla="val 10000" name="adj"/>
              </a:avLst>
            </a:prstGeom>
            <a:gradFill>
              <a:gsLst>
                <a:gs pos="0">
                  <a:srgbClr val="8095CB"/>
                </a:gs>
                <a:gs pos="25000">
                  <a:srgbClr val="325897"/>
                </a:gs>
                <a:gs pos="38000">
                  <a:srgbClr val="254A89"/>
                </a:gs>
                <a:gs pos="55000">
                  <a:srgbClr val="004187"/>
                </a:gs>
                <a:gs pos="80000">
                  <a:srgbClr val="004295"/>
                </a:gs>
                <a:gs pos="88000">
                  <a:srgbClr val="0046A7"/>
                </a:gs>
                <a:gs pos="100000">
                  <a:srgbClr val="0054C7"/>
                </a:gs>
              </a:gsLst>
              <a:lin ang="54000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14"/>
            <p:cNvSpPr txBox="1"/>
            <p:nvPr/>
          </p:nvSpPr>
          <p:spPr>
            <a:xfrm>
              <a:off x="36987" y="2501594"/>
              <a:ext cx="1484748" cy="1173198"/>
            </a:xfrm>
            <a:prstGeom prst="rect">
              <a:avLst/>
            </a:prstGeom>
            <a:noFill/>
            <a:ln>
              <a:noFill/>
            </a:ln>
          </p:spPr>
          <p:txBody>
            <a:bodyPr anchorCtr="0" anchor="ctr" bIns="38100" lIns="38100" spcFirstLastPara="1" rIns="38100" wrap="square" tIns="38100">
              <a:noAutofit/>
            </a:bodyPr>
            <a:lstStyle/>
            <a:p>
              <a:pPr indent="0" lvl="0" marL="0" marR="0" rtl="0" algn="ctr">
                <a:lnSpc>
                  <a:spcPct val="90000"/>
                </a:lnSpc>
                <a:spcBef>
                  <a:spcPts val="0"/>
                </a:spcBef>
                <a:spcAft>
                  <a:spcPts val="0"/>
                </a:spcAft>
                <a:buClr>
                  <a:schemeClr val="lt1"/>
                </a:buClr>
                <a:buSzPts val="2000"/>
                <a:buFont typeface="Arial"/>
                <a:buNone/>
              </a:pPr>
              <a:r>
                <a:rPr b="1" lang="en-GB" sz="2000">
                  <a:solidFill>
                    <a:schemeClr val="lt1"/>
                  </a:solidFill>
                  <a:latin typeface="Arial"/>
                  <a:ea typeface="Arial"/>
                  <a:cs typeface="Arial"/>
                  <a:sym typeface="Arial"/>
                </a:rPr>
                <a:t>AidaInnova</a:t>
              </a:r>
              <a:endParaRPr b="1" sz="2000">
                <a:solidFill>
                  <a:schemeClr val="lt1"/>
                </a:solidFill>
                <a:latin typeface="Arial"/>
                <a:ea typeface="Arial"/>
                <a:cs typeface="Arial"/>
                <a:sym typeface="Arial"/>
              </a:endParaRPr>
            </a:p>
          </p:txBody>
        </p:sp>
        <p:sp>
          <p:nvSpPr>
            <p:cNvPr id="91" name="Google Shape;91;p14"/>
            <p:cNvSpPr/>
            <p:nvPr/>
          </p:nvSpPr>
          <p:spPr>
            <a:xfrm rot="-8100000">
              <a:off x="1264635" y="1777495"/>
              <a:ext cx="1499389" cy="278287"/>
            </a:xfrm>
            <a:prstGeom prst="leftArrow">
              <a:avLst>
                <a:gd fmla="val 60000" name="adj1"/>
                <a:gd fmla="val 50000" name="adj2"/>
              </a:avLst>
            </a:prstGeom>
            <a:gradFill>
              <a:gsLst>
                <a:gs pos="0">
                  <a:srgbClr val="BEC7E0"/>
                </a:gs>
                <a:gs pos="25000">
                  <a:srgbClr val="9BA3BA"/>
                </a:gs>
                <a:gs pos="38000">
                  <a:srgbClr val="858DA4"/>
                </a:gs>
                <a:gs pos="55000">
                  <a:srgbClr val="7F87A0"/>
                </a:gs>
                <a:gs pos="80000">
                  <a:srgbClr val="7A85A2"/>
                </a:gs>
                <a:gs pos="88000">
                  <a:srgbClr val="7F8CAD"/>
                </a:gs>
                <a:gs pos="100000">
                  <a:srgbClr val="9FADD5"/>
                </a:gs>
              </a:gsLst>
              <a:lin ang="54000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14"/>
            <p:cNvSpPr/>
            <p:nvPr/>
          </p:nvSpPr>
          <p:spPr>
            <a:xfrm>
              <a:off x="705342" y="763425"/>
              <a:ext cx="1557748" cy="1246198"/>
            </a:xfrm>
            <a:prstGeom prst="roundRect">
              <a:avLst>
                <a:gd fmla="val 10000" name="adj"/>
              </a:avLst>
            </a:prstGeom>
            <a:gradFill>
              <a:gsLst>
                <a:gs pos="0">
                  <a:srgbClr val="8095CB"/>
                </a:gs>
                <a:gs pos="25000">
                  <a:srgbClr val="325897"/>
                </a:gs>
                <a:gs pos="38000">
                  <a:srgbClr val="254A89"/>
                </a:gs>
                <a:gs pos="55000">
                  <a:srgbClr val="004187"/>
                </a:gs>
                <a:gs pos="80000">
                  <a:srgbClr val="004295"/>
                </a:gs>
                <a:gs pos="88000">
                  <a:srgbClr val="0046A7"/>
                </a:gs>
                <a:gs pos="100000">
                  <a:srgbClr val="0054C7"/>
                </a:gs>
              </a:gsLst>
              <a:lin ang="54000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14"/>
            <p:cNvSpPr txBox="1"/>
            <p:nvPr/>
          </p:nvSpPr>
          <p:spPr>
            <a:xfrm>
              <a:off x="741842" y="799925"/>
              <a:ext cx="1484748" cy="1173198"/>
            </a:xfrm>
            <a:prstGeom prst="rect">
              <a:avLst/>
            </a:prstGeom>
            <a:noFill/>
            <a:ln>
              <a:noFill/>
            </a:ln>
          </p:spPr>
          <p:txBody>
            <a:bodyPr anchorCtr="0" anchor="ctr" bIns="38100" lIns="38100" spcFirstLastPara="1" rIns="38100" wrap="square" tIns="38100">
              <a:noAutofit/>
            </a:bodyPr>
            <a:lstStyle/>
            <a:p>
              <a:pPr indent="0" lvl="0" marL="0" marR="0" rtl="0" algn="ctr">
                <a:lnSpc>
                  <a:spcPct val="90000"/>
                </a:lnSpc>
                <a:spcBef>
                  <a:spcPts val="0"/>
                </a:spcBef>
                <a:spcAft>
                  <a:spcPts val="0"/>
                </a:spcAft>
                <a:buClr>
                  <a:schemeClr val="lt1"/>
                </a:buClr>
                <a:buSzPts val="2000"/>
                <a:buFont typeface="Arial"/>
                <a:buNone/>
              </a:pPr>
              <a:r>
                <a:rPr b="1" lang="en-GB" sz="2000">
                  <a:solidFill>
                    <a:schemeClr val="lt1"/>
                  </a:solidFill>
                  <a:latin typeface="Arial"/>
                  <a:ea typeface="Arial"/>
                  <a:cs typeface="Arial"/>
                  <a:sym typeface="Arial"/>
                </a:rPr>
                <a:t>Other institutes or companies</a:t>
              </a:r>
              <a:endParaRPr/>
            </a:p>
          </p:txBody>
        </p:sp>
        <p:sp>
          <p:nvSpPr>
            <p:cNvPr id="94" name="Google Shape;94;p14"/>
            <p:cNvSpPr/>
            <p:nvPr/>
          </p:nvSpPr>
          <p:spPr>
            <a:xfrm rot="-5400000">
              <a:off x="2436190" y="1197703"/>
              <a:ext cx="1499389" cy="467324"/>
            </a:xfrm>
            <a:prstGeom prst="leftArrow">
              <a:avLst>
                <a:gd fmla="val 60000" name="adj1"/>
                <a:gd fmla="val 50000" name="adj2"/>
              </a:avLst>
            </a:prstGeom>
            <a:gradFill>
              <a:gsLst>
                <a:gs pos="0">
                  <a:srgbClr val="BEC7E0"/>
                </a:gs>
                <a:gs pos="25000">
                  <a:srgbClr val="9BA3BA"/>
                </a:gs>
                <a:gs pos="38000">
                  <a:srgbClr val="858DA4"/>
                </a:gs>
                <a:gs pos="55000">
                  <a:srgbClr val="7F87A0"/>
                </a:gs>
                <a:gs pos="80000">
                  <a:srgbClr val="7A85A2"/>
                </a:gs>
                <a:gs pos="88000">
                  <a:srgbClr val="7F8CAD"/>
                </a:gs>
                <a:gs pos="100000">
                  <a:srgbClr val="9FADD5"/>
                </a:gs>
              </a:gsLst>
              <a:lin ang="54000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14"/>
            <p:cNvSpPr/>
            <p:nvPr/>
          </p:nvSpPr>
          <p:spPr>
            <a:xfrm>
              <a:off x="2407011" y="58571"/>
              <a:ext cx="1557748" cy="1246198"/>
            </a:xfrm>
            <a:prstGeom prst="roundRect">
              <a:avLst>
                <a:gd fmla="val 10000" name="adj"/>
              </a:avLst>
            </a:prstGeom>
            <a:gradFill>
              <a:gsLst>
                <a:gs pos="0">
                  <a:srgbClr val="8095CB"/>
                </a:gs>
                <a:gs pos="25000">
                  <a:srgbClr val="325897"/>
                </a:gs>
                <a:gs pos="38000">
                  <a:srgbClr val="254A89"/>
                </a:gs>
                <a:gs pos="55000">
                  <a:srgbClr val="004187"/>
                </a:gs>
                <a:gs pos="80000">
                  <a:srgbClr val="004295"/>
                </a:gs>
                <a:gs pos="88000">
                  <a:srgbClr val="0046A7"/>
                </a:gs>
                <a:gs pos="100000">
                  <a:srgbClr val="0054C7"/>
                </a:gs>
              </a:gsLst>
              <a:lin ang="54000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4"/>
            <p:cNvSpPr txBox="1"/>
            <p:nvPr/>
          </p:nvSpPr>
          <p:spPr>
            <a:xfrm>
              <a:off x="2443511" y="95071"/>
              <a:ext cx="1484748" cy="1173198"/>
            </a:xfrm>
            <a:prstGeom prst="rect">
              <a:avLst/>
            </a:prstGeom>
            <a:noFill/>
            <a:ln>
              <a:noFill/>
            </a:ln>
          </p:spPr>
          <p:txBody>
            <a:bodyPr anchorCtr="0" anchor="ctr" bIns="38100" lIns="38100" spcFirstLastPara="1" rIns="38100" wrap="square" tIns="38100">
              <a:noAutofit/>
            </a:bodyPr>
            <a:lstStyle/>
            <a:p>
              <a:pPr indent="0" lvl="0" marL="0" marR="0" rtl="0" algn="ctr">
                <a:lnSpc>
                  <a:spcPct val="90000"/>
                </a:lnSpc>
                <a:spcBef>
                  <a:spcPts val="0"/>
                </a:spcBef>
                <a:spcAft>
                  <a:spcPts val="0"/>
                </a:spcAft>
                <a:buClr>
                  <a:schemeClr val="lt1"/>
                </a:buClr>
                <a:buSzPts val="2000"/>
                <a:buFont typeface="Arial"/>
                <a:buNone/>
              </a:pPr>
              <a:r>
                <a:rPr b="1" lang="en-GB" sz="2000">
                  <a:solidFill>
                    <a:schemeClr val="lt1"/>
                  </a:solidFill>
                  <a:latin typeface="Arial"/>
                  <a:ea typeface="Arial"/>
                  <a:cs typeface="Arial"/>
                  <a:sym typeface="Arial"/>
                </a:rPr>
                <a:t>RD50</a:t>
              </a:r>
              <a:endParaRPr/>
            </a:p>
            <a:p>
              <a:pPr indent="0" lvl="0" marL="0" marR="0" rtl="0" algn="ctr">
                <a:lnSpc>
                  <a:spcPct val="90000"/>
                </a:lnSpc>
                <a:spcBef>
                  <a:spcPts val="700"/>
                </a:spcBef>
                <a:spcAft>
                  <a:spcPts val="0"/>
                </a:spcAft>
                <a:buClr>
                  <a:schemeClr val="lt1"/>
                </a:buClr>
                <a:buSzPts val="2000"/>
                <a:buFont typeface="Arial"/>
                <a:buNone/>
              </a:pPr>
              <a:r>
                <a:rPr lang="en-GB" sz="2000">
                  <a:solidFill>
                    <a:schemeClr val="lt1"/>
                  </a:solidFill>
                  <a:latin typeface="Arial"/>
                  <a:ea typeface="Arial"/>
                  <a:cs typeface="Arial"/>
                  <a:sym typeface="Arial"/>
                </a:rPr>
                <a:t>Rad Hard det.</a:t>
              </a:r>
              <a:endParaRPr/>
            </a:p>
          </p:txBody>
        </p:sp>
        <p:sp>
          <p:nvSpPr>
            <p:cNvPr id="97" name="Google Shape;97;p14"/>
            <p:cNvSpPr/>
            <p:nvPr/>
          </p:nvSpPr>
          <p:spPr>
            <a:xfrm rot="-2700000">
              <a:off x="3607745" y="1830287"/>
              <a:ext cx="1499389" cy="228689"/>
            </a:xfrm>
            <a:prstGeom prst="leftArrow">
              <a:avLst>
                <a:gd fmla="val 60000" name="adj1"/>
                <a:gd fmla="val 50000" name="adj2"/>
              </a:avLst>
            </a:prstGeom>
            <a:gradFill>
              <a:gsLst>
                <a:gs pos="0">
                  <a:srgbClr val="BEC7E0"/>
                </a:gs>
                <a:gs pos="25000">
                  <a:srgbClr val="9BA3BA"/>
                </a:gs>
                <a:gs pos="38000">
                  <a:srgbClr val="858DA4"/>
                </a:gs>
                <a:gs pos="55000">
                  <a:srgbClr val="7F87A0"/>
                </a:gs>
                <a:gs pos="80000">
                  <a:srgbClr val="7A85A2"/>
                </a:gs>
                <a:gs pos="88000">
                  <a:srgbClr val="7F8CAD"/>
                </a:gs>
                <a:gs pos="100000">
                  <a:srgbClr val="9FADD5"/>
                </a:gs>
              </a:gsLst>
              <a:lin ang="54000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4"/>
            <p:cNvSpPr/>
            <p:nvPr/>
          </p:nvSpPr>
          <p:spPr>
            <a:xfrm>
              <a:off x="4108680" y="763425"/>
              <a:ext cx="1557748" cy="1246198"/>
            </a:xfrm>
            <a:prstGeom prst="roundRect">
              <a:avLst>
                <a:gd fmla="val 10000" name="adj"/>
              </a:avLst>
            </a:prstGeom>
            <a:gradFill>
              <a:gsLst>
                <a:gs pos="0">
                  <a:srgbClr val="8095CB"/>
                </a:gs>
                <a:gs pos="25000">
                  <a:srgbClr val="325897"/>
                </a:gs>
                <a:gs pos="38000">
                  <a:srgbClr val="254A89"/>
                </a:gs>
                <a:gs pos="55000">
                  <a:srgbClr val="004187"/>
                </a:gs>
                <a:gs pos="80000">
                  <a:srgbClr val="004295"/>
                </a:gs>
                <a:gs pos="88000">
                  <a:srgbClr val="0046A7"/>
                </a:gs>
                <a:gs pos="100000">
                  <a:srgbClr val="0054C7"/>
                </a:gs>
              </a:gsLst>
              <a:lin ang="54000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14"/>
            <p:cNvSpPr txBox="1"/>
            <p:nvPr/>
          </p:nvSpPr>
          <p:spPr>
            <a:xfrm>
              <a:off x="4145180" y="799925"/>
              <a:ext cx="1484748" cy="1173198"/>
            </a:xfrm>
            <a:prstGeom prst="rect">
              <a:avLst/>
            </a:prstGeom>
            <a:noFill/>
            <a:ln>
              <a:noFill/>
            </a:ln>
          </p:spPr>
          <p:txBody>
            <a:bodyPr anchorCtr="0" anchor="ctr" bIns="38100" lIns="38100" spcFirstLastPara="1" rIns="38100" wrap="square" tIns="38100">
              <a:noAutofit/>
            </a:bodyPr>
            <a:lstStyle/>
            <a:p>
              <a:pPr indent="0" lvl="0" marL="0" marR="0" rtl="0" algn="ctr">
                <a:lnSpc>
                  <a:spcPct val="90000"/>
                </a:lnSpc>
                <a:spcBef>
                  <a:spcPts val="0"/>
                </a:spcBef>
                <a:spcAft>
                  <a:spcPts val="0"/>
                </a:spcAft>
                <a:buClr>
                  <a:schemeClr val="lt1"/>
                </a:buClr>
                <a:buSzPts val="2000"/>
                <a:buFont typeface="Arial"/>
                <a:buNone/>
              </a:pPr>
              <a:r>
                <a:rPr b="1" lang="en-GB" sz="2000">
                  <a:solidFill>
                    <a:schemeClr val="lt1"/>
                  </a:solidFill>
                  <a:latin typeface="Arial"/>
                  <a:ea typeface="Arial"/>
                  <a:cs typeface="Arial"/>
                  <a:sym typeface="Arial"/>
                </a:rPr>
                <a:t>RD42</a:t>
              </a:r>
              <a:endParaRPr/>
            </a:p>
            <a:p>
              <a:pPr indent="0" lvl="0" marL="0" marR="0" rtl="0" algn="ctr">
                <a:lnSpc>
                  <a:spcPct val="90000"/>
                </a:lnSpc>
                <a:spcBef>
                  <a:spcPts val="700"/>
                </a:spcBef>
                <a:spcAft>
                  <a:spcPts val="0"/>
                </a:spcAft>
                <a:buClr>
                  <a:schemeClr val="lt1"/>
                </a:buClr>
                <a:buSzPts val="2000"/>
                <a:buFont typeface="Arial"/>
                <a:buNone/>
              </a:pPr>
              <a:r>
                <a:rPr lang="en-GB" sz="2000">
                  <a:solidFill>
                    <a:schemeClr val="lt1"/>
                  </a:solidFill>
                  <a:latin typeface="Arial"/>
                  <a:ea typeface="Arial"/>
                  <a:cs typeface="Arial"/>
                  <a:sym typeface="Arial"/>
                </a:rPr>
                <a:t>Diamond</a:t>
              </a:r>
              <a:endParaRPr/>
            </a:p>
          </p:txBody>
        </p:sp>
        <p:sp>
          <p:nvSpPr>
            <p:cNvPr id="100" name="Google Shape;100;p14"/>
            <p:cNvSpPr/>
            <p:nvPr/>
          </p:nvSpPr>
          <p:spPr>
            <a:xfrm>
              <a:off x="4093019" y="2906853"/>
              <a:ext cx="1499389" cy="362681"/>
            </a:xfrm>
            <a:prstGeom prst="leftArrow">
              <a:avLst>
                <a:gd fmla="val 60000" name="adj1"/>
                <a:gd fmla="val 50000" name="adj2"/>
              </a:avLst>
            </a:prstGeom>
            <a:gradFill>
              <a:gsLst>
                <a:gs pos="0">
                  <a:srgbClr val="BEC7E0"/>
                </a:gs>
                <a:gs pos="25000">
                  <a:srgbClr val="9BA3BA"/>
                </a:gs>
                <a:gs pos="38000">
                  <a:srgbClr val="858DA4"/>
                </a:gs>
                <a:gs pos="55000">
                  <a:srgbClr val="7F87A0"/>
                </a:gs>
                <a:gs pos="80000">
                  <a:srgbClr val="7A85A2"/>
                </a:gs>
                <a:gs pos="88000">
                  <a:srgbClr val="7F8CAD"/>
                </a:gs>
                <a:gs pos="100000">
                  <a:srgbClr val="9FADD5"/>
                </a:gs>
              </a:gsLst>
              <a:lin ang="54000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14"/>
            <p:cNvSpPr/>
            <p:nvPr/>
          </p:nvSpPr>
          <p:spPr>
            <a:xfrm>
              <a:off x="4813534" y="2465094"/>
              <a:ext cx="1557748" cy="1246198"/>
            </a:xfrm>
            <a:prstGeom prst="roundRect">
              <a:avLst>
                <a:gd fmla="val 10000" name="adj"/>
              </a:avLst>
            </a:prstGeom>
            <a:gradFill>
              <a:gsLst>
                <a:gs pos="0">
                  <a:srgbClr val="8095CB"/>
                </a:gs>
                <a:gs pos="25000">
                  <a:srgbClr val="325897"/>
                </a:gs>
                <a:gs pos="38000">
                  <a:srgbClr val="254A89"/>
                </a:gs>
                <a:gs pos="55000">
                  <a:srgbClr val="004187"/>
                </a:gs>
                <a:gs pos="80000">
                  <a:srgbClr val="004295"/>
                </a:gs>
                <a:gs pos="88000">
                  <a:srgbClr val="0046A7"/>
                </a:gs>
                <a:gs pos="100000">
                  <a:srgbClr val="0054C7"/>
                </a:gs>
              </a:gsLst>
              <a:lin ang="54000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4"/>
            <p:cNvSpPr txBox="1"/>
            <p:nvPr/>
          </p:nvSpPr>
          <p:spPr>
            <a:xfrm>
              <a:off x="4850034" y="2501594"/>
              <a:ext cx="1484748" cy="1173198"/>
            </a:xfrm>
            <a:prstGeom prst="rect">
              <a:avLst/>
            </a:prstGeom>
            <a:noFill/>
            <a:ln>
              <a:noFill/>
            </a:ln>
          </p:spPr>
          <p:txBody>
            <a:bodyPr anchorCtr="0" anchor="ctr" bIns="38100" lIns="38100" spcFirstLastPara="1" rIns="38100" wrap="square" tIns="38100">
              <a:noAutofit/>
            </a:bodyPr>
            <a:lstStyle/>
            <a:p>
              <a:pPr indent="0" lvl="0" marL="0" marR="0" rtl="0" algn="ctr">
                <a:lnSpc>
                  <a:spcPct val="90000"/>
                </a:lnSpc>
                <a:spcBef>
                  <a:spcPts val="0"/>
                </a:spcBef>
                <a:spcAft>
                  <a:spcPts val="0"/>
                </a:spcAft>
                <a:buClr>
                  <a:schemeClr val="lt1"/>
                </a:buClr>
                <a:buSzPts val="2000"/>
                <a:buFont typeface="Arial"/>
                <a:buNone/>
              </a:pPr>
              <a:r>
                <a:rPr b="1" lang="en-GB" sz="2000">
                  <a:solidFill>
                    <a:schemeClr val="lt1"/>
                  </a:solidFill>
                  <a:latin typeface="Arial"/>
                  <a:ea typeface="Arial"/>
                  <a:cs typeface="Arial"/>
                  <a:sym typeface="Arial"/>
                </a:rPr>
                <a:t>RD53</a:t>
              </a:r>
              <a:endParaRPr/>
            </a:p>
            <a:p>
              <a:pPr indent="0" lvl="0" marL="0" marR="0" rtl="0" algn="ctr">
                <a:lnSpc>
                  <a:spcPct val="90000"/>
                </a:lnSpc>
                <a:spcBef>
                  <a:spcPts val="700"/>
                </a:spcBef>
                <a:spcAft>
                  <a:spcPts val="0"/>
                </a:spcAft>
                <a:buClr>
                  <a:schemeClr val="lt1"/>
                </a:buClr>
                <a:buSzPts val="2000"/>
                <a:buFont typeface="Arial"/>
                <a:buNone/>
              </a:pPr>
              <a:r>
                <a:rPr lang="en-GB" sz="2000">
                  <a:solidFill>
                    <a:schemeClr val="lt1"/>
                  </a:solidFill>
                  <a:latin typeface="Arial"/>
                  <a:ea typeface="Arial"/>
                  <a:cs typeface="Arial"/>
                  <a:sym typeface="Arial"/>
                </a:rPr>
                <a:t>Mon. CMOS</a:t>
              </a:r>
              <a:endParaRPr/>
            </a:p>
          </p:txBody>
        </p:sp>
      </p:grpSp>
      <p:sp>
        <p:nvSpPr>
          <p:cNvPr id="103" name="Google Shape;103;p14"/>
          <p:cNvSpPr txBox="1"/>
          <p:nvPr>
            <p:ph type="title"/>
          </p:nvPr>
        </p:nvSpPr>
        <p:spPr>
          <a:xfrm>
            <a:off x="1572610" y="101600"/>
            <a:ext cx="8786379" cy="776327"/>
          </a:xfrm>
          <a:prstGeom prst="rect">
            <a:avLst/>
          </a:prstGeom>
          <a:noFill/>
          <a:ln>
            <a:noFill/>
          </a:ln>
        </p:spPr>
        <p:txBody>
          <a:bodyPr anchorCtr="0" anchor="ctr" bIns="45700" lIns="45700" spcFirstLastPara="1" rIns="45700" wrap="square" tIns="45700">
            <a:normAutofit/>
          </a:bodyPr>
          <a:lstStyle/>
          <a:p>
            <a:pPr indent="0" lvl="0" marL="0" rtl="0" algn="l">
              <a:spcBef>
                <a:spcPts val="0"/>
              </a:spcBef>
              <a:spcAft>
                <a:spcPts val="0"/>
              </a:spcAft>
              <a:buClr>
                <a:schemeClr val="dk1"/>
              </a:buClr>
              <a:buSzPts val="4000"/>
              <a:buFont typeface="Arial"/>
              <a:buNone/>
            </a:pPr>
            <a:r>
              <a:rPr lang="en-GB"/>
              <a:t>Who is composing DRD3?</a:t>
            </a:r>
            <a:endParaRPr/>
          </a:p>
        </p:txBody>
      </p:sp>
      <p:sp>
        <p:nvSpPr>
          <p:cNvPr id="104" name="Google Shape;104;p14"/>
          <p:cNvSpPr txBox="1"/>
          <p:nvPr/>
        </p:nvSpPr>
        <p:spPr>
          <a:xfrm>
            <a:off x="7455160" y="1866122"/>
            <a:ext cx="6463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800">
                <a:solidFill>
                  <a:schemeClr val="dk1"/>
                </a:solidFill>
                <a:latin typeface="Arial"/>
                <a:ea typeface="Arial"/>
                <a:cs typeface="Arial"/>
                <a:sym typeface="Arial"/>
              </a:rPr>
              <a:t>24%</a:t>
            </a:r>
            <a:endParaRPr/>
          </a:p>
        </p:txBody>
      </p:sp>
      <p:sp>
        <p:nvSpPr>
          <p:cNvPr id="105" name="Google Shape;105;p14"/>
          <p:cNvSpPr txBox="1"/>
          <p:nvPr/>
        </p:nvSpPr>
        <p:spPr>
          <a:xfrm>
            <a:off x="8101491" y="3622035"/>
            <a:ext cx="6463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800">
                <a:solidFill>
                  <a:schemeClr val="dk1"/>
                </a:solidFill>
                <a:latin typeface="Arial"/>
                <a:ea typeface="Arial"/>
                <a:cs typeface="Arial"/>
                <a:sym typeface="Arial"/>
              </a:rPr>
              <a:t>54%</a:t>
            </a:r>
            <a:endParaRPr/>
          </a:p>
        </p:txBody>
      </p:sp>
      <p:sp>
        <p:nvSpPr>
          <p:cNvPr id="106" name="Google Shape;106;p14"/>
          <p:cNvSpPr txBox="1"/>
          <p:nvPr/>
        </p:nvSpPr>
        <p:spPr>
          <a:xfrm>
            <a:off x="5735978" y="1203513"/>
            <a:ext cx="6463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800">
                <a:solidFill>
                  <a:schemeClr val="dk1"/>
                </a:solidFill>
                <a:latin typeface="Arial"/>
                <a:ea typeface="Arial"/>
                <a:cs typeface="Arial"/>
                <a:sym typeface="Arial"/>
              </a:rPr>
              <a:t>95%</a:t>
            </a:r>
            <a:endParaRPr/>
          </a:p>
        </p:txBody>
      </p:sp>
      <p:sp>
        <p:nvSpPr>
          <p:cNvPr id="107" name="Google Shape;107;p14"/>
          <p:cNvSpPr txBox="1"/>
          <p:nvPr/>
        </p:nvSpPr>
        <p:spPr>
          <a:xfrm>
            <a:off x="3198187" y="3622035"/>
            <a:ext cx="6463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800">
                <a:solidFill>
                  <a:schemeClr val="dk1"/>
                </a:solidFill>
                <a:latin typeface="Arial"/>
                <a:ea typeface="Arial"/>
                <a:cs typeface="Arial"/>
                <a:sym typeface="Arial"/>
              </a:rPr>
              <a:t>20%</a:t>
            </a:r>
            <a:endParaRPr/>
          </a:p>
        </p:txBody>
      </p:sp>
      <p:sp>
        <p:nvSpPr>
          <p:cNvPr id="108" name="Google Shape;108;p14"/>
          <p:cNvSpPr txBox="1"/>
          <p:nvPr/>
        </p:nvSpPr>
        <p:spPr>
          <a:xfrm>
            <a:off x="1139850" y="5928750"/>
            <a:ext cx="965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400">
              <a:solidFill>
                <a:schemeClr val="dk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5"/>
          <p:cNvSpPr txBox="1"/>
          <p:nvPr>
            <p:ph type="title"/>
          </p:nvPr>
        </p:nvSpPr>
        <p:spPr>
          <a:xfrm>
            <a:off x="1488588" y="105787"/>
            <a:ext cx="8786379" cy="776327"/>
          </a:xfrm>
          <a:prstGeom prst="rect">
            <a:avLst/>
          </a:prstGeom>
          <a:noFill/>
          <a:ln>
            <a:noFill/>
          </a:ln>
        </p:spPr>
        <p:txBody>
          <a:bodyPr anchorCtr="0" anchor="ctr" bIns="45700" lIns="45700" spcFirstLastPara="1" rIns="45700" wrap="square" tIns="45700">
            <a:normAutofit/>
          </a:bodyPr>
          <a:lstStyle/>
          <a:p>
            <a:pPr indent="0" lvl="0" marL="0" rtl="0" algn="l">
              <a:spcBef>
                <a:spcPts val="0"/>
              </a:spcBef>
              <a:spcAft>
                <a:spcPts val="0"/>
              </a:spcAft>
              <a:buClr>
                <a:schemeClr val="dk1"/>
              </a:buClr>
              <a:buSzPts val="4000"/>
              <a:buFont typeface="Arial"/>
              <a:buNone/>
            </a:pPr>
            <a:r>
              <a:rPr lang="en-GB"/>
              <a:t>Formation of the collaboration</a:t>
            </a:r>
            <a:endParaRPr/>
          </a:p>
        </p:txBody>
      </p:sp>
      <p:sp>
        <p:nvSpPr>
          <p:cNvPr id="114" name="Google Shape;114;p5"/>
          <p:cNvSpPr txBox="1"/>
          <p:nvPr/>
        </p:nvSpPr>
        <p:spPr>
          <a:xfrm>
            <a:off x="282300" y="1125075"/>
            <a:ext cx="11627400" cy="501780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t/>
            </a:r>
            <a:endParaRPr sz="2000">
              <a:solidFill>
                <a:srgbClr val="181818"/>
              </a:solidFill>
            </a:endParaRPr>
          </a:p>
          <a:p>
            <a:pPr indent="-355600" lvl="0" marL="457200" rtl="0" algn="just">
              <a:spcBef>
                <a:spcPts val="0"/>
              </a:spcBef>
              <a:spcAft>
                <a:spcPts val="0"/>
              </a:spcAft>
              <a:buClr>
                <a:srgbClr val="181818"/>
              </a:buClr>
              <a:buSzPts val="2000"/>
              <a:buChar char="●"/>
            </a:pPr>
            <a:r>
              <a:rPr b="1" lang="en-GB" sz="2000">
                <a:solidFill>
                  <a:srgbClr val="181818"/>
                </a:solidFill>
              </a:rPr>
              <a:t>DRD3 proposal team will call for nominations for the CB chair</a:t>
            </a:r>
            <a:r>
              <a:rPr lang="en-GB" sz="2000">
                <a:solidFill>
                  <a:srgbClr val="181818"/>
                </a:solidFill>
              </a:rPr>
              <a:t>,  select ~5 candidates, and organize for  a collaboration vote by </a:t>
            </a:r>
            <a:r>
              <a:rPr b="1" lang="en-GB" sz="2000">
                <a:solidFill>
                  <a:srgbClr val="181818"/>
                </a:solidFill>
              </a:rPr>
              <a:t>6.1.2024.</a:t>
            </a:r>
            <a:r>
              <a:rPr lang="en-GB" sz="2000">
                <a:solidFill>
                  <a:srgbClr val="181818"/>
                </a:solidFill>
              </a:rPr>
              <a:t> Vote by multiple round majority system, using one of the standard ones, by the end of January at the first organizational kickoff workshop.  </a:t>
            </a:r>
            <a:endParaRPr b="1" sz="2000">
              <a:solidFill>
                <a:srgbClr val="181818"/>
              </a:solidFill>
            </a:endParaRPr>
          </a:p>
          <a:p>
            <a:pPr indent="-355600" lvl="0" marL="457200" marR="0" rtl="0" algn="just">
              <a:spcBef>
                <a:spcPts val="0"/>
              </a:spcBef>
              <a:spcAft>
                <a:spcPts val="0"/>
              </a:spcAft>
              <a:buClr>
                <a:srgbClr val="181818"/>
              </a:buClr>
              <a:buSzPts val="2000"/>
              <a:buChar char="●"/>
            </a:pPr>
            <a:r>
              <a:rPr b="1" lang="en-GB" sz="2000">
                <a:solidFill>
                  <a:srgbClr val="181818"/>
                </a:solidFill>
              </a:rPr>
              <a:t>The main body deciding on all DRD3 matters is the CB</a:t>
            </a:r>
            <a:r>
              <a:rPr lang="en-GB" sz="2000">
                <a:solidFill>
                  <a:srgbClr val="181818"/>
                </a:solidFill>
              </a:rPr>
              <a:t>, presided by </a:t>
            </a:r>
            <a:r>
              <a:rPr b="1" lang="en-GB" sz="2000">
                <a:solidFill>
                  <a:srgbClr val="181818"/>
                </a:solidFill>
              </a:rPr>
              <a:t>CB chair</a:t>
            </a:r>
            <a:r>
              <a:rPr lang="en-GB" sz="2000">
                <a:solidFill>
                  <a:srgbClr val="181818"/>
                </a:solidFill>
              </a:rPr>
              <a:t>, </a:t>
            </a:r>
            <a:r>
              <a:rPr lang="en-GB" sz="2000">
                <a:solidFill>
                  <a:srgbClr val="181818"/>
                </a:solidFill>
              </a:rPr>
              <a:t>who</a:t>
            </a:r>
            <a:r>
              <a:rPr lang="en-GB" sz="2000">
                <a:solidFill>
                  <a:srgbClr val="181818"/>
                </a:solidFill>
              </a:rPr>
              <a:t> will nominate the deputy chair. </a:t>
            </a:r>
            <a:endParaRPr sz="2000">
              <a:solidFill>
                <a:srgbClr val="181818"/>
              </a:solidFill>
            </a:endParaRPr>
          </a:p>
          <a:p>
            <a:pPr indent="-355600" lvl="0" marL="457200" rtl="0" algn="just">
              <a:spcBef>
                <a:spcPts val="0"/>
              </a:spcBef>
              <a:spcAft>
                <a:spcPts val="0"/>
              </a:spcAft>
              <a:buClr>
                <a:srgbClr val="181818"/>
              </a:buClr>
              <a:buSzPts val="2000"/>
              <a:buChar char="●"/>
            </a:pPr>
            <a:r>
              <a:rPr b="1" lang="en-GB" sz="2000">
                <a:solidFill>
                  <a:srgbClr val="181818"/>
                </a:solidFill>
              </a:rPr>
              <a:t>The CB chair will form a search committee for spokesperson</a:t>
            </a:r>
            <a:r>
              <a:rPr lang="en-GB" sz="2000">
                <a:solidFill>
                  <a:srgbClr val="181818"/>
                </a:solidFill>
              </a:rPr>
              <a:t>. The candidates should present the program (including WP/WG leaders) at first full/scientific DRD3 workshop in June 2024. </a:t>
            </a:r>
            <a:endParaRPr sz="2000">
              <a:solidFill>
                <a:srgbClr val="181818"/>
              </a:solidFill>
            </a:endParaRPr>
          </a:p>
          <a:p>
            <a:pPr indent="-355600" lvl="0" marL="457200" rtl="0" algn="just">
              <a:spcBef>
                <a:spcPts val="0"/>
              </a:spcBef>
              <a:spcAft>
                <a:spcPts val="0"/>
              </a:spcAft>
              <a:buClr>
                <a:srgbClr val="181818"/>
              </a:buClr>
              <a:buSzPts val="2000"/>
              <a:buChar char="●"/>
            </a:pPr>
            <a:r>
              <a:rPr b="1" lang="en-GB" sz="2000">
                <a:solidFill>
                  <a:srgbClr val="181818"/>
                </a:solidFill>
              </a:rPr>
              <a:t>The CB elects the spokesperson and heads of all commeetes</a:t>
            </a:r>
            <a:r>
              <a:rPr lang="en-GB" sz="2000">
                <a:solidFill>
                  <a:srgbClr val="181818"/>
                </a:solidFill>
              </a:rPr>
              <a:t> (speakers, DRD sync….). The CB chair is </a:t>
            </a:r>
            <a:r>
              <a:rPr lang="en-GB" sz="2000">
                <a:solidFill>
                  <a:srgbClr val="181818"/>
                </a:solidFill>
              </a:rPr>
              <a:t>responsible</a:t>
            </a:r>
            <a:r>
              <a:rPr lang="en-GB" sz="2000">
                <a:solidFill>
                  <a:srgbClr val="181818"/>
                </a:solidFill>
              </a:rPr>
              <a:t> to form search </a:t>
            </a:r>
            <a:r>
              <a:rPr lang="en-GB" sz="2000">
                <a:solidFill>
                  <a:srgbClr val="181818"/>
                </a:solidFill>
              </a:rPr>
              <a:t>committees</a:t>
            </a:r>
            <a:r>
              <a:rPr lang="en-GB" sz="2000">
                <a:solidFill>
                  <a:srgbClr val="181818"/>
                </a:solidFill>
              </a:rPr>
              <a:t> for all elected positions. The CB is </a:t>
            </a:r>
            <a:r>
              <a:rPr lang="en-GB" sz="2000">
                <a:solidFill>
                  <a:srgbClr val="181818"/>
                </a:solidFill>
              </a:rPr>
              <a:t>responsible</a:t>
            </a:r>
            <a:r>
              <a:rPr lang="en-GB" sz="2000">
                <a:solidFill>
                  <a:srgbClr val="181818"/>
                </a:solidFill>
              </a:rPr>
              <a:t> for </a:t>
            </a:r>
            <a:r>
              <a:rPr lang="en-GB" sz="2000">
                <a:solidFill>
                  <a:srgbClr val="181818"/>
                </a:solidFill>
              </a:rPr>
              <a:t>endorsement</a:t>
            </a:r>
            <a:r>
              <a:rPr lang="en-GB" sz="2000">
                <a:solidFill>
                  <a:srgbClr val="181818"/>
                </a:solidFill>
              </a:rPr>
              <a:t> of all </a:t>
            </a:r>
            <a:r>
              <a:rPr lang="en-GB" sz="2000">
                <a:solidFill>
                  <a:srgbClr val="181818"/>
                </a:solidFill>
              </a:rPr>
              <a:t>appointed</a:t>
            </a:r>
            <a:r>
              <a:rPr lang="en-GB" sz="2000">
                <a:solidFill>
                  <a:srgbClr val="181818"/>
                </a:solidFill>
              </a:rPr>
              <a:t> positions.</a:t>
            </a:r>
            <a:endParaRPr sz="2000">
              <a:solidFill>
                <a:srgbClr val="181818"/>
              </a:solidFill>
            </a:endParaRPr>
          </a:p>
          <a:p>
            <a:pPr indent="-355600" lvl="0" marL="457200" rtl="0" algn="just">
              <a:spcBef>
                <a:spcPts val="0"/>
              </a:spcBef>
              <a:spcAft>
                <a:spcPts val="0"/>
              </a:spcAft>
              <a:buClr>
                <a:srgbClr val="181818"/>
              </a:buClr>
              <a:buSzPts val="2000"/>
              <a:buChar char="●"/>
            </a:pPr>
            <a:r>
              <a:rPr lang="en-GB" sz="2000">
                <a:solidFill>
                  <a:srgbClr val="181818"/>
                </a:solidFill>
              </a:rPr>
              <a:t>T</a:t>
            </a:r>
            <a:r>
              <a:rPr b="1" lang="en-GB" sz="2000">
                <a:solidFill>
                  <a:srgbClr val="181818"/>
                </a:solidFill>
              </a:rPr>
              <a:t>he spokesperson should nominate WG conveners</a:t>
            </a:r>
            <a:r>
              <a:rPr lang="en-GB" sz="2000">
                <a:solidFill>
                  <a:srgbClr val="181818"/>
                </a:solidFill>
              </a:rPr>
              <a:t> which will be endorsed by CB. </a:t>
            </a:r>
            <a:endParaRPr sz="2000">
              <a:solidFill>
                <a:srgbClr val="181818"/>
              </a:solidFill>
            </a:endParaRPr>
          </a:p>
          <a:p>
            <a:pPr indent="0" lvl="0" marL="457200" rtl="0" algn="just">
              <a:spcBef>
                <a:spcPts val="0"/>
              </a:spcBef>
              <a:spcAft>
                <a:spcPts val="0"/>
              </a:spcAft>
              <a:buNone/>
            </a:pPr>
            <a:r>
              <a:t/>
            </a:r>
            <a:endParaRPr sz="2000">
              <a:solidFill>
                <a:srgbClr val="181818"/>
              </a:solidFill>
            </a:endParaRPr>
          </a:p>
          <a:p>
            <a:pPr indent="-355600" lvl="0" marL="457200" marR="0" rtl="0" algn="just">
              <a:spcBef>
                <a:spcPts val="0"/>
              </a:spcBef>
              <a:spcAft>
                <a:spcPts val="0"/>
              </a:spcAft>
              <a:buClr>
                <a:srgbClr val="181818"/>
              </a:buClr>
              <a:buSzPts val="2000"/>
              <a:buChar char="●"/>
            </a:pPr>
            <a:r>
              <a:rPr lang="en-GB" sz="2000">
                <a:solidFill>
                  <a:srgbClr val="181818"/>
                </a:solidFill>
              </a:rPr>
              <a:t>The DRD3 proposal team suggests for the spokesperson to have </a:t>
            </a:r>
            <a:r>
              <a:rPr b="1" lang="en-GB" sz="2000">
                <a:solidFill>
                  <a:srgbClr val="181818"/>
                </a:solidFill>
              </a:rPr>
              <a:t>two deputies</a:t>
            </a:r>
            <a:r>
              <a:rPr lang="en-GB" sz="2000">
                <a:solidFill>
                  <a:srgbClr val="181818"/>
                </a:solidFill>
              </a:rPr>
              <a:t>, coordinating two WPs each. </a:t>
            </a:r>
            <a:endParaRPr sz="2000">
              <a:solidFill>
                <a:srgbClr val="181818"/>
              </a:solidFill>
            </a:endParaRPr>
          </a:p>
          <a:p>
            <a:pPr indent="0" lvl="0" marL="457200" marR="0" rtl="0" algn="just">
              <a:spcBef>
                <a:spcPts val="0"/>
              </a:spcBef>
              <a:spcAft>
                <a:spcPts val="0"/>
              </a:spcAft>
              <a:buNone/>
            </a:pPr>
            <a:r>
              <a:t/>
            </a:r>
            <a:endParaRPr sz="2000">
              <a:solidFill>
                <a:srgbClr val="181818"/>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6"/>
          <p:cNvSpPr txBox="1"/>
          <p:nvPr>
            <p:ph type="title"/>
          </p:nvPr>
        </p:nvSpPr>
        <p:spPr>
          <a:xfrm>
            <a:off x="1488588" y="105787"/>
            <a:ext cx="8786379" cy="776327"/>
          </a:xfrm>
          <a:prstGeom prst="rect">
            <a:avLst/>
          </a:prstGeom>
          <a:noFill/>
          <a:ln>
            <a:noFill/>
          </a:ln>
        </p:spPr>
        <p:txBody>
          <a:bodyPr anchorCtr="0" anchor="ctr" bIns="45700" lIns="45700" spcFirstLastPara="1" rIns="45700" wrap="square" tIns="45700">
            <a:normAutofit/>
          </a:bodyPr>
          <a:lstStyle/>
          <a:p>
            <a:pPr indent="0" lvl="0" marL="0" rtl="0" algn="l">
              <a:spcBef>
                <a:spcPts val="0"/>
              </a:spcBef>
              <a:spcAft>
                <a:spcPts val="0"/>
              </a:spcAft>
              <a:buClr>
                <a:schemeClr val="dk1"/>
              </a:buClr>
              <a:buSzPts val="4000"/>
              <a:buFont typeface="Arial"/>
              <a:buNone/>
            </a:pPr>
            <a:r>
              <a:rPr lang="en-GB"/>
              <a:t>The organigramme </a:t>
            </a:r>
            <a:endParaRPr/>
          </a:p>
        </p:txBody>
      </p:sp>
      <p:pic>
        <p:nvPicPr>
          <p:cNvPr id="120" name="Google Shape;120;p6"/>
          <p:cNvPicPr preferRelativeResize="0"/>
          <p:nvPr/>
        </p:nvPicPr>
        <p:blipFill>
          <a:blip r:embed="rId3">
            <a:alphaModFix/>
          </a:blip>
          <a:stretch>
            <a:fillRect/>
          </a:stretch>
        </p:blipFill>
        <p:spPr>
          <a:xfrm>
            <a:off x="1610775" y="882125"/>
            <a:ext cx="9387350" cy="5457749"/>
          </a:xfrm>
          <a:prstGeom prst="rect">
            <a:avLst/>
          </a:prstGeom>
          <a:noFill/>
          <a:ln>
            <a:noFill/>
          </a:ln>
        </p:spPr>
      </p:pic>
      <p:sp>
        <p:nvSpPr>
          <p:cNvPr id="121" name="Google Shape;121;p6"/>
          <p:cNvSpPr txBox="1"/>
          <p:nvPr/>
        </p:nvSpPr>
        <p:spPr>
          <a:xfrm>
            <a:off x="7853900" y="3240625"/>
            <a:ext cx="40428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400">
                <a:solidFill>
                  <a:srgbClr val="FF0000"/>
                </a:solidFill>
                <a:highlight>
                  <a:srgbClr val="FFFF00"/>
                </a:highlight>
              </a:rPr>
              <a:t>Not exactly the same as in the submitted document!</a:t>
            </a:r>
            <a:endParaRPr sz="2400">
              <a:solidFill>
                <a:srgbClr val="FF0000"/>
              </a:solidFill>
              <a:highlight>
                <a:srgbClr val="FFFF00"/>
              </a:highlight>
            </a:endParaRPr>
          </a:p>
        </p:txBody>
      </p:sp>
    </p:spTree>
  </p:cSld>
  <p:clrMapOvr>
    <a:masterClrMapping/>
  </p:clrMapOvr>
</p:sld>
</file>

<file path=ppt/theme/theme1.xml><?xml version="1.0" encoding="utf-8"?>
<a:theme xmlns:a="http://schemas.openxmlformats.org/drawingml/2006/main" xmlns:r="http://schemas.openxmlformats.org/officeDocument/2006/relationships" name="CERNCorporate4-3">
  <a:themeElements>
    <a:clrScheme name="CERN 1">
      <a:dk1>
        <a:srgbClr val="0055A0"/>
      </a:dk1>
      <a:lt1>
        <a:srgbClr val="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2020-07-06T15:09:43Z</dcterms:created>
  <dc:creator>Neil Moffat</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0x0101003694FEB1171E124990F2A9F05DC8C1B8</vt:lpwstr>
  </property>
</Properties>
</file>