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267" r:id="rId2"/>
    <p:sldId id="469" r:id="rId3"/>
    <p:sldId id="445" r:id="rId4"/>
    <p:sldId id="482" r:id="rId5"/>
    <p:sldId id="468" r:id="rId6"/>
    <p:sldId id="449" r:id="rId7"/>
    <p:sldId id="464" r:id="rId8"/>
    <p:sldId id="446" r:id="rId9"/>
    <p:sldId id="471" r:id="rId10"/>
    <p:sldId id="470" r:id="rId11"/>
    <p:sldId id="472" r:id="rId12"/>
    <p:sldId id="475" r:id="rId13"/>
    <p:sldId id="476" r:id="rId14"/>
    <p:sldId id="478" r:id="rId15"/>
    <p:sldId id="39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eliya" initials="A" lastIdx="1" clrIdx="0">
    <p:extLst>
      <p:ext uri="{19B8F6BF-5375-455C-9EA6-DF929625EA0E}">
        <p15:presenceInfo xmlns:p15="http://schemas.microsoft.com/office/powerpoint/2012/main" userId="Aneliy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7A916"/>
    <a:srgbClr val="040F7C"/>
    <a:srgbClr val="9148C8"/>
    <a:srgbClr val="0D8DB2"/>
    <a:srgbClr val="990000"/>
    <a:srgbClr val="3F5465"/>
    <a:srgbClr val="0000E2"/>
    <a:srgbClr val="683C3C"/>
    <a:srgbClr val="8C5151"/>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04" autoAdjust="0"/>
    <p:restoredTop sz="85903" autoAdjust="0"/>
  </p:normalViewPr>
  <p:slideViewPr>
    <p:cSldViewPr snapToGrid="0">
      <p:cViewPr varScale="1">
        <p:scale>
          <a:sx n="78" d="100"/>
          <a:sy n="78" d="100"/>
        </p:scale>
        <p:origin x="108" y="90"/>
      </p:cViewPr>
      <p:guideLst/>
    </p:cSldViewPr>
  </p:slideViewPr>
  <p:notesTextViewPr>
    <p:cViewPr>
      <p:scale>
        <a:sx n="3" d="2"/>
        <a:sy n="3" d="2"/>
      </p:scale>
      <p:origin x="0" y="0"/>
    </p:cViewPr>
  </p:notesTextViewPr>
  <p:sorterViewPr>
    <p:cViewPr>
      <p:scale>
        <a:sx n="100" d="100"/>
        <a:sy n="100" d="100"/>
      </p:scale>
      <p:origin x="0" y="-1330"/>
    </p:cViewPr>
  </p:sorterViewPr>
  <p:notesViewPr>
    <p:cSldViewPr snapToGrid="0">
      <p:cViewPr varScale="1">
        <p:scale>
          <a:sx n="85" d="100"/>
          <a:sy n="85" d="100"/>
        </p:scale>
        <p:origin x="3804"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6/18/2020</a:t>
            </a: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A3EE4D9-0C8B-4569-BA14-25AE8547D117}" type="slidenum">
              <a:rPr lang="en-US" smtClean="0"/>
              <a:t>‹Nº›</a:t>
            </a:fld>
            <a:endParaRPr lang="en-US"/>
          </a:p>
        </p:txBody>
      </p:sp>
    </p:spTree>
    <p:extLst>
      <p:ext uri="{BB962C8B-B14F-4D97-AF65-F5344CB8AC3E}">
        <p14:creationId xmlns:p14="http://schemas.microsoft.com/office/powerpoint/2010/main" val="375537093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r>
              <a:rPr lang="en-US"/>
              <a:t>6/18/2020</a:t>
            </a: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79D971-1E38-408D-B890-61BF581441E1}" type="slidenum">
              <a:rPr lang="en-US" smtClean="0"/>
              <a:t>‹Nº›</a:t>
            </a:fld>
            <a:endParaRPr lang="en-US"/>
          </a:p>
        </p:txBody>
      </p:sp>
    </p:spTree>
    <p:extLst>
      <p:ext uri="{BB962C8B-B14F-4D97-AF65-F5344CB8AC3E}">
        <p14:creationId xmlns:p14="http://schemas.microsoft.com/office/powerpoint/2010/main" val="2020570912"/>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1034915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Experimento de calibración con gammas, acelerador apagado</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3929945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Descripción del montaje para el experimento  de neutrones</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0410889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Experimento con FPGA's: descripción del montaje y de las FPGAs usadas</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6971386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Experimento con FPGA's: detalle de los autómatas implementados</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4766072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Conclusiones generales</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3277875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1178176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Introduction:</a:t>
            </a:r>
          </a:p>
          <a:p>
            <a:pPr algn="l"/>
            <a:r>
              <a:rPr lang="en-US" sz="1000" b="0" i="0" u="none" strike="noStrike" baseline="0" smtClean="0">
                <a:latin typeface="NimbusRomNo9L-Medi"/>
              </a:rPr>
              <a:t>Description of the Hispanos facility</a:t>
            </a:r>
          </a:p>
          <a:p>
            <a:pPr algn="l"/>
            <a:r>
              <a:rPr lang="en-US" sz="1000" b="0" i="0" u="none" strike="noStrike" baseline="0" smtClean="0">
                <a:latin typeface="NimbusRomNo9L-Medi"/>
              </a:rPr>
              <a:t>Description of the Detector Experiment</a:t>
            </a:r>
          </a:p>
          <a:p>
            <a:pPr algn="l"/>
            <a:r>
              <a:rPr lang="en-US" sz="1000" b="0" i="0" u="none" strike="noStrike" baseline="0" smtClean="0">
                <a:latin typeface="NimbusRomNo9L-Medi"/>
              </a:rPr>
              <a:t>Description of the SEU Experiment</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9944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200" b="0" i="0" u="none" strike="noStrike" baseline="0" smtClean="0">
                <a:latin typeface="NimbusRomNo9L-Medi"/>
              </a:rPr>
              <a:t>Description of the Hispanos Facility</a:t>
            </a:r>
            <a:endParaRPr lang="en-US" sz="12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538875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Experimento con FPGA's: descripción del montaje y de las FPGAs usadas</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2871688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612653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0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520425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smtClean="0"/>
              <a:t>estas simulaciones son para valores</a:t>
            </a:r>
            <a:r>
              <a:rPr lang="en-US" sz="1000" baseline="0" smtClean="0"/>
              <a:t> pequeños de energía cinética del ión. Muestran dos cosas: que son iones eficientes para dejar energía en el silicio (LET alto aunque K sea baja) y que su poder de penetración es minúsculo (menor de 1.5 um) por lo que si se generan en el detector, van a quedarse allí dentro, no importa lo delgado (20 um) de la zona de deplexión. </a:t>
            </a:r>
            <a:endParaRPr lang="en-US" sz="1000"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3993277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mtClean="0"/>
              <a:t>Descripción de la electrónica</a:t>
            </a:r>
            <a:endParaRPr lang="en-US" dirty="0"/>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15703569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1000" b="0" i="0" u="none" strike="noStrike" baseline="0" smtClean="0">
                <a:latin typeface="NimbusRomNo9L-Medi"/>
              </a:rPr>
              <a:t>Montaje de señales para evitar interferencia electromagnética</a:t>
            </a:r>
            <a:endParaRPr lang="en-US" sz="1000" smtClean="0"/>
          </a:p>
          <a:p>
            <a:endParaRPr lang="en-US"/>
          </a:p>
        </p:txBody>
      </p:sp>
      <p:sp>
        <p:nvSpPr>
          <p:cNvPr id="4" name="Footer Placeholder 3"/>
          <p:cNvSpPr>
            <a:spLocks noGrp="1"/>
          </p:cNvSpPr>
          <p:nvPr>
            <p:ph type="ftr" sz="quarter" idx="10"/>
          </p:nvPr>
        </p:nvSpPr>
        <p:spPr/>
        <p:txBody>
          <a:bodyPr/>
          <a:lstStyle/>
          <a:p>
            <a:endParaRPr lang="en-US"/>
          </a:p>
        </p:txBody>
      </p:sp>
    </p:spTree>
    <p:extLst>
      <p:ext uri="{BB962C8B-B14F-4D97-AF65-F5344CB8AC3E}">
        <p14:creationId xmlns:p14="http://schemas.microsoft.com/office/powerpoint/2010/main" val="4002099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s://indico.cern.ch/event/1334364/"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2"/>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spTree>
    <p:extLst>
      <p:ext uri="{BB962C8B-B14F-4D97-AF65-F5344CB8AC3E}">
        <p14:creationId xmlns:p14="http://schemas.microsoft.com/office/powerpoint/2010/main" val="318293751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9632FC-DB43-4A0C-A374-E2F82223992B}" type="slidenum">
              <a:rPr lang="en-US" smtClean="0"/>
              <a:t>‹Nº›</a:t>
            </a:fld>
            <a:endParaRPr lang="en-US"/>
          </a:p>
        </p:txBody>
      </p:sp>
    </p:spTree>
    <p:extLst>
      <p:ext uri="{BB962C8B-B14F-4D97-AF65-F5344CB8AC3E}">
        <p14:creationId xmlns:p14="http://schemas.microsoft.com/office/powerpoint/2010/main" val="3730695926"/>
      </p:ext>
    </p:extLst>
  </p:cSld>
  <p:clrMap bg1="lt1" tx1="dk1" bg2="lt2" tx2="dk2" accent1="accent1" accent2="accent2" accent3="accent3" accent4="accent4" accent5="accent5" accent6="accent6" hlink="hlink" folHlink="folHlink"/>
  <p:sldLayoutIdLst>
    <p:sldLayoutId id="2147483655" r:id="rId1"/>
  </p:sldLayoutIdLst>
  <p:hf hd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fpalomo@us.e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s://indico.cern.ch/event/1334364/" TargetMode="External"/><Relationship Id="rId5" Type="http://schemas.openxmlformats.org/officeDocument/2006/relationships/image" Target="../media/image2.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41.png"/><Relationship Id="rId7" Type="http://schemas.openxmlformats.org/officeDocument/2006/relationships/image" Target="../media/image42.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png"/><Relationship Id="rId11" Type="http://schemas.openxmlformats.org/officeDocument/2006/relationships/image" Target="../media/image370.png"/><Relationship Id="rId5" Type="http://schemas.openxmlformats.org/officeDocument/2006/relationships/image" Target="../media/image3.png"/><Relationship Id="rId10" Type="http://schemas.openxmlformats.org/officeDocument/2006/relationships/image" Target="../media/image44.png"/><Relationship Id="rId4" Type="http://schemas.openxmlformats.org/officeDocument/2006/relationships/hyperlink" Target="https://indico.cern.ch/event/1334364/" TargetMode="External"/><Relationship Id="rId9"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hyperlink" Target="https://indico.cern.ch/event/1334364/" TargetMode="External"/><Relationship Id="rId7" Type="http://schemas.openxmlformats.org/officeDocument/2006/relationships/image" Target="../media/image440.png"/><Relationship Id="rId12" Type="http://schemas.openxmlformats.org/officeDocument/2006/relationships/image" Target="../media/image49.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5.png"/><Relationship Id="rId11" Type="http://schemas.openxmlformats.org/officeDocument/2006/relationships/image" Target="../media/image48.png"/><Relationship Id="rId5" Type="http://schemas.openxmlformats.org/officeDocument/2006/relationships/image" Target="../media/image2.png"/><Relationship Id="rId10" Type="http://schemas.openxmlformats.org/officeDocument/2006/relationships/image" Target="../media/image47.png"/><Relationship Id="rId4" Type="http://schemas.openxmlformats.org/officeDocument/2006/relationships/image" Target="../media/image3.png"/><Relationship Id="rId9" Type="http://schemas.openxmlformats.org/officeDocument/2006/relationships/image" Target="../media/image460.png"/></Relationships>
</file>

<file path=ppt/slides/_rels/slide1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0.png"/><Relationship Id="rId7"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indico.cern.ch/event/1334364/" TargetMode="External"/><Relationship Id="rId4" Type="http://schemas.openxmlformats.org/officeDocument/2006/relationships/image" Target="../media/image51.png"/><Relationship Id="rId9" Type="http://schemas.openxmlformats.org/officeDocument/2006/relationships/image" Target="../media/image53.png"/></Relationships>
</file>

<file path=ppt/slides/_rels/slide13.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hyperlink" Target="https://indico.cern.ch/event/1334364/" TargetMode="External"/><Relationship Id="rId7" Type="http://schemas.openxmlformats.org/officeDocument/2006/relationships/image" Target="../media/image55.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4.jpeg"/><Relationship Id="rId5" Type="http://schemas.openxmlformats.org/officeDocument/2006/relationships/image" Target="../media/image2.png"/><Relationship Id="rId4" Type="http://schemas.openxmlformats.org/officeDocument/2006/relationships/image" Target="../media/image3.png"/><Relationship Id="rId9" Type="http://schemas.openxmlformats.org/officeDocument/2006/relationships/image" Target="../media/image57.jpeg"/></Relationships>
</file>

<file path=ppt/slides/_rels/slide14.xml.rels><?xml version="1.0" encoding="UTF-8" standalone="yes"?>
<Relationships xmlns="http://schemas.openxmlformats.org/package/2006/relationships"><Relationship Id="rId3" Type="http://schemas.openxmlformats.org/officeDocument/2006/relationships/hyperlink" Target="https://indico.cern.ch/event/1334364/"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334364/"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indico.cern.ch/event/1334364/" TargetMode="External"/><Relationship Id="rId7"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hyperlink" Target="https://indico.cern.ch/event/1334364/" TargetMode="External"/><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11.png"/><Relationship Id="rId7"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hyperlink" Target="https://indico.cern.ch/event/1334364/"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png"/><Relationship Id="rId7"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3.png"/><Relationship Id="rId4" Type="http://schemas.openxmlformats.org/officeDocument/2006/relationships/hyperlink" Target="https://indico.cern.ch/event/1334364/" TargetMode="External"/><Relationship Id="rId9"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indico.cern.ch/event/1334364/" TargetMode="Externa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hyperlink" Target="https://indico.cern.ch/event/1334364/" TargetMode="External"/><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2.png"/><Relationship Id="rId10" Type="http://schemas.openxmlformats.org/officeDocument/2006/relationships/image" Target="../media/image24.png"/><Relationship Id="rId4" Type="http://schemas.openxmlformats.org/officeDocument/2006/relationships/image" Target="../media/image3.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210.png"/><Relationship Id="rId18" Type="http://schemas.openxmlformats.org/officeDocument/2006/relationships/image" Target="../media/image2.png"/><Relationship Id="rId3" Type="http://schemas.openxmlformats.org/officeDocument/2006/relationships/image" Target="../media/image26.jpeg"/><Relationship Id="rId7" Type="http://schemas.openxmlformats.org/officeDocument/2006/relationships/image" Target="../media/image30.png"/><Relationship Id="rId17" Type="http://schemas.openxmlformats.org/officeDocument/2006/relationships/image" Target="../media/image3.png"/><Relationship Id="rId2" Type="http://schemas.openxmlformats.org/officeDocument/2006/relationships/notesSlide" Target="../notesSlides/notesSlide8.xml"/><Relationship Id="rId16" Type="http://schemas.openxmlformats.org/officeDocument/2006/relationships/hyperlink" Target="https://indico.cern.ch/event/1334364/" TargetMode="Externa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15" Type="http://schemas.openxmlformats.org/officeDocument/2006/relationships/image" Target="../media/image33.png"/><Relationship Id="rId4" Type="http://schemas.openxmlformats.org/officeDocument/2006/relationships/image" Target="../media/image27.png"/><Relationship Id="rId14" Type="http://schemas.openxmlformats.org/officeDocument/2006/relationships/image" Target="../media/image32.png"/></Relationships>
</file>

<file path=ppt/slides/_rels/slide9.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4.png"/><Relationship Id="rId7" Type="http://schemas.openxmlformats.org/officeDocument/2006/relationships/image" Target="../media/image2.png"/><Relationship Id="rId12" Type="http://schemas.openxmlformats.org/officeDocument/2006/relationships/image" Target="../media/image40.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39.jpeg"/><Relationship Id="rId5" Type="http://schemas.openxmlformats.org/officeDocument/2006/relationships/hyperlink" Target="https://indico.cern.ch/event/1334364/" TargetMode="External"/><Relationship Id="rId10" Type="http://schemas.openxmlformats.org/officeDocument/2006/relationships/image" Target="../media/image38.png"/><Relationship Id="rId4" Type="http://schemas.openxmlformats.org/officeDocument/2006/relationships/image" Target="../media/image35.png"/><Relationship Id="rId9" Type="http://schemas.openxmlformats.org/officeDocument/2006/relationships/image" Target="../media/image3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0"/>
            <a:ext cx="12192000" cy="2599608"/>
          </a:xfrm>
          <a:prstGeom prst="rect">
            <a:avLst/>
          </a:prstGeom>
          <a:solidFill>
            <a:srgbClr val="0D8DB2"/>
          </a:solidFill>
          <a:ln>
            <a:solidFill>
              <a:srgbClr val="0D8DB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sz="2800"/>
          </a:p>
        </p:txBody>
      </p:sp>
      <p:sp>
        <p:nvSpPr>
          <p:cNvPr id="8" name="TextBox 7"/>
          <p:cNvSpPr txBox="1"/>
          <p:nvPr/>
        </p:nvSpPr>
        <p:spPr>
          <a:xfrm>
            <a:off x="1423212" y="3621925"/>
            <a:ext cx="9568543" cy="2462213"/>
          </a:xfrm>
          <a:prstGeom prst="rect">
            <a:avLst/>
          </a:prstGeom>
          <a:noFill/>
        </p:spPr>
        <p:txBody>
          <a:bodyPr wrap="square" rtlCol="0">
            <a:spAutoFit/>
          </a:bodyPr>
          <a:lstStyle/>
          <a:p>
            <a:pPr algn="ctr"/>
            <a:r>
              <a:rPr lang="en-US" sz="2000" i="1" smtClean="0">
                <a:solidFill>
                  <a:schemeClr val="tx1">
                    <a:lumMod val="75000"/>
                    <a:lumOff val="25000"/>
                  </a:schemeClr>
                </a:solidFill>
              </a:rPr>
              <a:t> </a:t>
            </a:r>
            <a:r>
              <a:rPr lang="en-US" sz="2000" i="1" u="sng" smtClean="0">
                <a:solidFill>
                  <a:schemeClr val="tx1">
                    <a:lumMod val="75000"/>
                    <a:lumOff val="25000"/>
                  </a:schemeClr>
                </a:solidFill>
              </a:rPr>
              <a:t>Francisco </a:t>
            </a:r>
            <a:r>
              <a:rPr lang="en-US" sz="2000" i="1" u="sng" dirty="0">
                <a:solidFill>
                  <a:schemeClr val="tx1">
                    <a:lumMod val="75000"/>
                    <a:lumOff val="25000"/>
                  </a:schemeClr>
                </a:solidFill>
              </a:rPr>
              <a:t>Rogelio </a:t>
            </a:r>
            <a:r>
              <a:rPr lang="en-US" sz="2000" i="1" u="sng" err="1">
                <a:solidFill>
                  <a:schemeClr val="tx1">
                    <a:lumMod val="75000"/>
                    <a:lumOff val="25000"/>
                  </a:schemeClr>
                </a:solidFill>
              </a:rPr>
              <a:t>Palomo</a:t>
            </a:r>
            <a:r>
              <a:rPr lang="en-US" sz="2000" i="1" u="sng">
                <a:solidFill>
                  <a:schemeClr val="tx1">
                    <a:lumMod val="75000"/>
                    <a:lumOff val="25000"/>
                  </a:schemeClr>
                </a:solidFill>
              </a:rPr>
              <a:t> </a:t>
            </a:r>
            <a:r>
              <a:rPr lang="en-US" sz="2000" i="1" u="sng" smtClean="0">
                <a:solidFill>
                  <a:schemeClr val="tx1">
                    <a:lumMod val="75000"/>
                    <a:lumOff val="25000"/>
                  </a:schemeClr>
                </a:solidFill>
              </a:rPr>
              <a:t>Pinto</a:t>
            </a:r>
            <a:r>
              <a:rPr lang="en-US" sz="2000" i="1" baseline="30000" smtClean="0">
                <a:solidFill>
                  <a:schemeClr val="tx1">
                    <a:lumMod val="75000"/>
                    <a:lumOff val="25000"/>
                  </a:schemeClr>
                </a:solidFill>
              </a:rPr>
              <a:t>a</a:t>
            </a:r>
            <a:r>
              <a:rPr lang="en-US" sz="2000" i="1" smtClean="0">
                <a:solidFill>
                  <a:schemeClr val="tx1">
                    <a:lumMod val="75000"/>
                    <a:lumOff val="25000"/>
                  </a:schemeClr>
                </a:solidFill>
              </a:rPr>
              <a:t>, </a:t>
            </a:r>
            <a:r>
              <a:rPr lang="en-US" sz="2000" i="1">
                <a:solidFill>
                  <a:schemeClr val="tx1">
                    <a:lumMod val="75000"/>
                    <a:lumOff val="25000"/>
                  </a:schemeClr>
                </a:solidFill>
              </a:rPr>
              <a:t>Ricardo </a:t>
            </a:r>
            <a:r>
              <a:rPr lang="en-US" sz="2000" i="1" smtClean="0">
                <a:solidFill>
                  <a:schemeClr val="tx1">
                    <a:lumMod val="75000"/>
                    <a:lumOff val="25000"/>
                  </a:schemeClr>
                </a:solidFill>
              </a:rPr>
              <a:t>Ascazubi</a:t>
            </a:r>
            <a:r>
              <a:rPr lang="en-US" sz="2000" i="1" baseline="30000" smtClean="0">
                <a:solidFill>
                  <a:schemeClr val="tx1">
                    <a:lumMod val="75000"/>
                    <a:lumOff val="25000"/>
                  </a:schemeClr>
                </a:solidFill>
              </a:rPr>
              <a:t>c</a:t>
            </a:r>
            <a:r>
              <a:rPr lang="en-US" sz="2000" i="1" smtClean="0">
                <a:solidFill>
                  <a:schemeClr val="tx1">
                    <a:lumMod val="75000"/>
                    <a:lumOff val="25000"/>
                  </a:schemeClr>
                </a:solidFill>
              </a:rPr>
              <a:t>, Alexis C.Vilas Bòas</a:t>
            </a:r>
            <a:r>
              <a:rPr lang="en-US" sz="2000" i="1" baseline="30000" smtClean="0">
                <a:solidFill>
                  <a:schemeClr val="tx1">
                    <a:lumMod val="75000"/>
                    <a:lumOff val="25000"/>
                  </a:schemeClr>
                </a:solidFill>
              </a:rPr>
              <a:t>c </a:t>
            </a:r>
            <a:r>
              <a:rPr lang="en-US" sz="2000" i="1">
                <a:solidFill>
                  <a:schemeClr val="tx1">
                    <a:lumMod val="75000"/>
                    <a:lumOff val="25000"/>
                  </a:schemeClr>
                </a:solidFill>
              </a:rPr>
              <a:t>, </a:t>
            </a:r>
            <a:r>
              <a:rPr lang="en-US" sz="2000" i="1" smtClean="0">
                <a:solidFill>
                  <a:schemeClr val="tx1">
                    <a:lumMod val="75000"/>
                    <a:lumOff val="25000"/>
                  </a:schemeClr>
                </a:solidFill>
              </a:rPr>
              <a:t>Jorge Jiménez-Sánchez</a:t>
            </a:r>
            <a:r>
              <a:rPr lang="en-US" sz="2000" i="1" baseline="30000" smtClean="0">
                <a:solidFill>
                  <a:schemeClr val="tx1">
                    <a:lumMod val="75000"/>
                    <a:lumOff val="25000"/>
                  </a:schemeClr>
                </a:solidFill>
              </a:rPr>
              <a:t>a</a:t>
            </a:r>
            <a:r>
              <a:rPr lang="en-US" sz="2000" i="1" smtClean="0">
                <a:solidFill>
                  <a:schemeClr val="tx1">
                    <a:lumMod val="75000"/>
                    <a:lumOff val="25000"/>
                  </a:schemeClr>
                </a:solidFill>
              </a:rPr>
              <a:t> , Caterina Soldado</a:t>
            </a:r>
            <a:r>
              <a:rPr lang="en-US" sz="2000" i="1" baseline="30000" smtClean="0">
                <a:solidFill>
                  <a:schemeClr val="tx1">
                    <a:lumMod val="75000"/>
                    <a:lumOff val="25000"/>
                  </a:schemeClr>
                </a:solidFill>
              </a:rPr>
              <a:t>e</a:t>
            </a:r>
            <a:r>
              <a:rPr lang="en-US" sz="2000" i="1" smtClean="0">
                <a:solidFill>
                  <a:schemeClr val="tx1">
                    <a:lumMod val="75000"/>
                    <a:lumOff val="25000"/>
                  </a:schemeClr>
                </a:solidFill>
              </a:rPr>
              <a:t>, Begoña Fernández-Martínez</a:t>
            </a:r>
            <a:r>
              <a:rPr lang="en-US" sz="2000" i="1" baseline="30000" smtClean="0">
                <a:solidFill>
                  <a:schemeClr val="tx1">
                    <a:lumMod val="75000"/>
                    <a:lumOff val="25000"/>
                  </a:schemeClr>
                </a:solidFill>
              </a:rPr>
              <a:t>b</a:t>
            </a:r>
            <a:r>
              <a:rPr lang="en-US" sz="2000" i="1" smtClean="0">
                <a:solidFill>
                  <a:schemeClr val="tx1">
                    <a:lumMod val="75000"/>
                    <a:lumOff val="25000"/>
                  </a:schemeClr>
                </a:solidFill>
              </a:rPr>
              <a:t>, Carlos Guerrero-Sánchez</a:t>
            </a:r>
            <a:r>
              <a:rPr lang="en-US" sz="2000" i="1" baseline="30000" smtClean="0">
                <a:solidFill>
                  <a:schemeClr val="tx1">
                    <a:lumMod val="75000"/>
                    <a:lumOff val="25000"/>
                  </a:schemeClr>
                </a:solidFill>
              </a:rPr>
              <a:t>b</a:t>
            </a:r>
            <a:r>
              <a:rPr lang="en-US" i="1" smtClean="0">
                <a:solidFill>
                  <a:schemeClr val="tx1">
                    <a:lumMod val="75000"/>
                    <a:lumOff val="25000"/>
                  </a:schemeClr>
                </a:solidFill>
              </a:rPr>
              <a:t> </a:t>
            </a:r>
          </a:p>
          <a:p>
            <a:pPr algn="ctr"/>
            <a:r>
              <a:rPr lang="en-US" i="1" smtClean="0">
                <a:solidFill>
                  <a:schemeClr val="tx1">
                    <a:lumMod val="75000"/>
                    <a:lumOff val="25000"/>
                  </a:schemeClr>
                </a:solidFill>
                <a:hlinkClick r:id="rId3"/>
              </a:rPr>
              <a:t>fpalomo@us.es</a:t>
            </a:r>
            <a:r>
              <a:rPr lang="en-US" i="1" smtClean="0">
                <a:solidFill>
                  <a:schemeClr val="tx1">
                    <a:lumMod val="75000"/>
                    <a:lumOff val="25000"/>
                  </a:schemeClr>
                </a:solidFill>
              </a:rPr>
              <a:t>  </a:t>
            </a:r>
            <a:endParaRPr lang="en-US" i="1" dirty="0">
              <a:solidFill>
                <a:schemeClr val="tx1">
                  <a:lumMod val="75000"/>
                  <a:lumOff val="25000"/>
                </a:schemeClr>
              </a:solidFill>
            </a:endParaRPr>
          </a:p>
          <a:p>
            <a:pPr algn="ctr"/>
            <a:r>
              <a:rPr lang="en-US" sz="1600" i="1" baseline="30000" smtClean="0">
                <a:solidFill>
                  <a:schemeClr val="tx1">
                    <a:lumMod val="75000"/>
                    <a:lumOff val="25000"/>
                  </a:schemeClr>
                </a:solidFill>
              </a:rPr>
              <a:t>a</a:t>
            </a:r>
            <a:r>
              <a:rPr lang="en-US" sz="1600" i="1" smtClean="0">
                <a:solidFill>
                  <a:schemeClr val="tx1">
                    <a:lumMod val="75000"/>
                    <a:lumOff val="25000"/>
                  </a:schemeClr>
                </a:solidFill>
              </a:rPr>
              <a:t>Electronic </a:t>
            </a:r>
            <a:r>
              <a:rPr lang="en-US" sz="1600" i="1" dirty="0">
                <a:solidFill>
                  <a:schemeClr val="tx1">
                    <a:lumMod val="75000"/>
                    <a:lumOff val="25000"/>
                  </a:schemeClr>
                </a:solidFill>
              </a:rPr>
              <a:t>Engineering Dept. of School of Engineering, University of Seville, Spain</a:t>
            </a:r>
          </a:p>
          <a:p>
            <a:pPr algn="ctr"/>
            <a:r>
              <a:rPr lang="en-US" sz="1600" i="1" baseline="30000" smtClean="0">
                <a:solidFill>
                  <a:schemeClr val="tx1">
                    <a:lumMod val="75000"/>
                    <a:lumOff val="25000"/>
                  </a:schemeClr>
                </a:solidFill>
              </a:rPr>
              <a:t>b</a:t>
            </a:r>
            <a:r>
              <a:rPr lang="en-US" sz="1600" i="1" smtClean="0">
                <a:solidFill>
                  <a:schemeClr val="tx1">
                    <a:lumMod val="75000"/>
                    <a:lumOff val="25000"/>
                  </a:schemeClr>
                </a:solidFill>
              </a:rPr>
              <a:t>Nuclear Physics Dept. at Physics Faculty,  University of Seville, Spain</a:t>
            </a:r>
          </a:p>
          <a:p>
            <a:pPr algn="ctr"/>
            <a:r>
              <a:rPr lang="es-ES" sz="1600" i="1" baseline="30000" smtClean="0">
                <a:solidFill>
                  <a:schemeClr val="tx1">
                    <a:lumMod val="75000"/>
                    <a:lumOff val="25000"/>
                  </a:schemeClr>
                </a:solidFill>
              </a:rPr>
              <a:t>c</a:t>
            </a:r>
            <a:r>
              <a:rPr lang="es-ES" sz="1600" i="1" smtClean="0">
                <a:solidFill>
                  <a:schemeClr val="tx1">
                    <a:lumMod val="75000"/>
                    <a:lumOff val="25000"/>
                  </a:schemeClr>
                </a:solidFill>
              </a:rPr>
              <a:t>Intel Corp.</a:t>
            </a:r>
            <a:endParaRPr lang="en-US" sz="1600" i="1">
              <a:solidFill>
                <a:schemeClr val="tx1">
                  <a:lumMod val="75000"/>
                  <a:lumOff val="25000"/>
                </a:schemeClr>
              </a:solidFill>
            </a:endParaRPr>
          </a:p>
          <a:p>
            <a:pPr algn="ctr"/>
            <a:r>
              <a:rPr lang="es-ES" sz="1600" i="1" baseline="30000">
                <a:solidFill>
                  <a:schemeClr val="tx1">
                    <a:lumMod val="75000"/>
                    <a:lumOff val="25000"/>
                  </a:schemeClr>
                </a:solidFill>
              </a:rPr>
              <a:t>d</a:t>
            </a:r>
            <a:r>
              <a:rPr lang="es-ES" sz="1600" i="1" smtClean="0">
                <a:solidFill>
                  <a:schemeClr val="tx1">
                    <a:lumMod val="75000"/>
                    <a:lumOff val="25000"/>
                  </a:schemeClr>
                </a:solidFill>
              </a:rPr>
              <a:t> Centro Universitario da Fei, Universidade de São Paulo, Brazil</a:t>
            </a:r>
          </a:p>
          <a:p>
            <a:pPr algn="ctr"/>
            <a:r>
              <a:rPr lang="es-ES" sz="1600" i="1" baseline="30000" smtClean="0">
                <a:solidFill>
                  <a:schemeClr val="tx1">
                    <a:lumMod val="75000"/>
                    <a:lumOff val="25000"/>
                  </a:schemeClr>
                </a:solidFill>
              </a:rPr>
              <a:t>e</a:t>
            </a:r>
            <a:r>
              <a:rPr lang="es-ES" sz="1600" i="1" smtClean="0">
                <a:solidFill>
                  <a:schemeClr val="tx1">
                    <a:lumMod val="75000"/>
                    <a:lumOff val="25000"/>
                  </a:schemeClr>
                </a:solidFill>
              </a:rPr>
              <a:t>Electronics and NanoEngineering Dept., Aalto University, Finland</a:t>
            </a:r>
            <a:endParaRPr lang="en-US" sz="1600" i="1" dirty="0">
              <a:solidFill>
                <a:schemeClr val="tx1">
                  <a:lumMod val="75000"/>
                  <a:lumOff val="25000"/>
                </a:schemeClr>
              </a:solidFill>
            </a:endParaRPr>
          </a:p>
          <a:p>
            <a:pPr algn="ctr"/>
            <a:endParaRPr lang="en-US" sz="1600" i="1" dirty="0">
              <a:solidFill>
                <a:schemeClr val="tx1">
                  <a:lumMod val="75000"/>
                  <a:lumOff val="25000"/>
                </a:schemeClr>
              </a:solidFill>
              <a:effectLst>
                <a:outerShdw blurRad="38100" dist="38100" dir="2700000" algn="tl">
                  <a:srgbClr val="000000">
                    <a:alpha val="43137"/>
                  </a:srgbClr>
                </a:outerShdw>
              </a:effectLst>
            </a:endParaRPr>
          </a:p>
        </p:txBody>
      </p:sp>
      <p:sp>
        <p:nvSpPr>
          <p:cNvPr id="7" name="Rectangle 6"/>
          <p:cNvSpPr/>
          <p:nvPr/>
        </p:nvSpPr>
        <p:spPr>
          <a:xfrm>
            <a:off x="152393" y="590177"/>
            <a:ext cx="11887199" cy="1446550"/>
          </a:xfrm>
          <a:prstGeom prst="rect">
            <a:avLst/>
          </a:prstGeom>
        </p:spPr>
        <p:txBody>
          <a:bodyPr wrap="square">
            <a:spAutoFit/>
          </a:bodyPr>
          <a:lstStyle/>
          <a:p>
            <a:pPr algn="ctr"/>
            <a:r>
              <a:rPr lang="en-US" sz="4400" b="1" smtClean="0">
                <a:solidFill>
                  <a:schemeClr val="bg1"/>
                </a:solidFill>
                <a:latin typeface="Segoe UI" panose="020B0502040204020203" pitchFamily="34" charset="0"/>
                <a:cs typeface="Segoe UI" panose="020B0502040204020203" pitchFamily="34" charset="0"/>
              </a:rPr>
              <a:t>Learning HISPANoS, a new Neutron </a:t>
            </a:r>
            <a:r>
              <a:rPr lang="en-US" sz="4400" b="1">
                <a:solidFill>
                  <a:schemeClr val="bg1"/>
                </a:solidFill>
                <a:latin typeface="Segoe UI" panose="020B0502040204020203" pitchFamily="34" charset="0"/>
                <a:cs typeface="Segoe UI" panose="020B0502040204020203" pitchFamily="34" charset="0"/>
              </a:rPr>
              <a:t>Beam </a:t>
            </a:r>
            <a:r>
              <a:rPr lang="en-US" sz="4400" b="1" smtClean="0">
                <a:solidFill>
                  <a:schemeClr val="bg1"/>
                </a:solidFill>
                <a:latin typeface="Segoe UI" panose="020B0502040204020203" pitchFamily="34" charset="0"/>
                <a:cs typeface="Segoe UI" panose="020B0502040204020203" pitchFamily="34" charset="0"/>
              </a:rPr>
              <a:t>Facility at CNA</a:t>
            </a:r>
            <a:endParaRPr lang="en-US" sz="4400" b="1">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6" name="Grupo 5"/>
          <p:cNvGrpSpPr/>
          <p:nvPr/>
        </p:nvGrpSpPr>
        <p:grpSpPr>
          <a:xfrm>
            <a:off x="132229" y="6060014"/>
            <a:ext cx="2329618" cy="765249"/>
            <a:chOff x="132229" y="6060014"/>
            <a:chExt cx="2329618" cy="765249"/>
          </a:xfrm>
        </p:grpSpPr>
        <p:pic>
          <p:nvPicPr>
            <p:cNvPr id="1026"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5" name="Imagen 4"/>
            <p:cNvPicPr>
              <a:picLocks noChangeAspect="1"/>
            </p:cNvPicPr>
            <p:nvPr/>
          </p:nvPicPr>
          <p:blipFill>
            <a:blip r:embed="rId5"/>
            <a:stretch>
              <a:fillRect/>
            </a:stretch>
          </p:blipFill>
          <p:spPr>
            <a:xfrm>
              <a:off x="1069875" y="6218815"/>
              <a:ext cx="1391972" cy="606448"/>
            </a:xfrm>
            <a:prstGeom prst="rect">
              <a:avLst/>
            </a:prstGeom>
          </p:spPr>
        </p:pic>
      </p:grpSp>
      <p:sp>
        <p:nvSpPr>
          <p:cNvPr id="12"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6"/>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sp>
        <p:nvSpPr>
          <p:cNvPr id="9" name="Rectangle 6"/>
          <p:cNvSpPr/>
          <p:nvPr/>
        </p:nvSpPr>
        <p:spPr>
          <a:xfrm>
            <a:off x="152393" y="2086514"/>
            <a:ext cx="11887199" cy="400110"/>
          </a:xfrm>
          <a:prstGeom prst="rect">
            <a:avLst/>
          </a:prstGeom>
        </p:spPr>
        <p:txBody>
          <a:bodyPr wrap="square">
            <a:spAutoFit/>
          </a:bodyPr>
          <a:lstStyle/>
          <a:p>
            <a:pPr algn="ctr"/>
            <a:r>
              <a:rPr lang="en-US" sz="2000" b="1" smtClean="0">
                <a:solidFill>
                  <a:schemeClr val="bg1"/>
                </a:solidFill>
                <a:latin typeface="Segoe UI" panose="020B0502040204020203" pitchFamily="34" charset="0"/>
                <a:cs typeface="Segoe UI" panose="020B0502040204020203" pitchFamily="34" charset="0"/>
              </a:rPr>
              <a:t>Detector and SEE experiments</a:t>
            </a:r>
            <a:endParaRPr lang="en-US" sz="2000" b="1">
              <a:solidFill>
                <a:schemeClr val="bg1"/>
              </a:solidFill>
              <a:latin typeface="Segoe UI" panose="020B0502040204020203" pitchFamily="34" charset="0"/>
              <a:ea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2181707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p:cNvPicPr>
            <a:picLocks noChangeAspect="1"/>
          </p:cNvPicPr>
          <p:nvPr/>
        </p:nvPicPr>
        <p:blipFill>
          <a:blip r:embed="rId3"/>
          <a:stretch>
            <a:fillRect/>
          </a:stretch>
        </p:blipFill>
        <p:spPr>
          <a:xfrm>
            <a:off x="8883563" y="4114039"/>
            <a:ext cx="3058972" cy="598332"/>
          </a:xfrm>
          <a:prstGeom prst="rect">
            <a:avLst/>
          </a:prstGeom>
        </p:spPr>
      </p:pic>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4"/>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6"/>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pic>
        <p:nvPicPr>
          <p:cNvPr id="2" name="Imagen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636338" y="885162"/>
            <a:ext cx="5020056" cy="2440305"/>
          </a:xfrm>
          <a:prstGeom prst="rect">
            <a:avLst/>
          </a:prstGeom>
        </p:spPr>
      </p:pic>
      <p:sp>
        <p:nvSpPr>
          <p:cNvPr id="12" name="CuadroTexto 11"/>
          <p:cNvSpPr txBox="1"/>
          <p:nvPr/>
        </p:nvSpPr>
        <p:spPr>
          <a:xfrm>
            <a:off x="132229" y="925419"/>
            <a:ext cx="6400800" cy="2308324"/>
          </a:xfrm>
          <a:prstGeom prst="rect">
            <a:avLst/>
          </a:prstGeom>
          <a:noFill/>
        </p:spPr>
        <p:txBody>
          <a:bodyPr wrap="square" rtlCol="0">
            <a:spAutoFit/>
          </a:bodyPr>
          <a:lstStyle/>
          <a:p>
            <a:r>
              <a:rPr lang="es-ES" smtClean="0"/>
              <a:t>Just for calibration we put the same setup under gamma radiation from a Co60 source (accelerator shut off). We detect no spike from gamma photons so we concluded the dataset from the experiment with the accelerator on was due to neutron induced nuclear reactions in the photodetectors silicon bulk.</a:t>
            </a:r>
          </a:p>
          <a:p>
            <a:endParaRPr lang="es-ES" smtClean="0"/>
          </a:p>
          <a:p>
            <a:r>
              <a:rPr lang="es-ES" smtClean="0"/>
              <a:t>Digital Signal Processing of the data set showed the same conclusion:</a:t>
            </a:r>
          </a:p>
        </p:txBody>
      </p:sp>
      <p:pic>
        <p:nvPicPr>
          <p:cNvPr id="4" name="Imagen 3"/>
          <p:cNvPicPr>
            <a:picLocks noChangeAspect="1"/>
          </p:cNvPicPr>
          <p:nvPr/>
        </p:nvPicPr>
        <p:blipFill>
          <a:blip r:embed="rId8"/>
          <a:stretch>
            <a:fillRect/>
          </a:stretch>
        </p:blipFill>
        <p:spPr>
          <a:xfrm>
            <a:off x="4934072" y="3642393"/>
            <a:ext cx="3954121" cy="2612658"/>
          </a:xfrm>
          <a:prstGeom prst="rect">
            <a:avLst/>
          </a:prstGeom>
        </p:spPr>
      </p:pic>
      <p:pic>
        <p:nvPicPr>
          <p:cNvPr id="18" name="Imagen 17"/>
          <p:cNvPicPr>
            <a:picLocks noChangeAspect="1"/>
          </p:cNvPicPr>
          <p:nvPr/>
        </p:nvPicPr>
        <p:blipFill>
          <a:blip r:embed="rId9"/>
          <a:stretch>
            <a:fillRect/>
          </a:stretch>
        </p:blipFill>
        <p:spPr>
          <a:xfrm>
            <a:off x="36936" y="3548348"/>
            <a:ext cx="3711936" cy="2732324"/>
          </a:xfrm>
          <a:prstGeom prst="rect">
            <a:avLst/>
          </a:prstGeom>
        </p:spPr>
      </p:pic>
      <p:pic>
        <p:nvPicPr>
          <p:cNvPr id="5" name="Imagen 4"/>
          <p:cNvPicPr>
            <a:picLocks noChangeAspect="1"/>
          </p:cNvPicPr>
          <p:nvPr/>
        </p:nvPicPr>
        <p:blipFill>
          <a:blip r:embed="rId10"/>
          <a:stretch>
            <a:fillRect/>
          </a:stretch>
        </p:blipFill>
        <p:spPr>
          <a:xfrm>
            <a:off x="3679282" y="3973190"/>
            <a:ext cx="1329043" cy="663627"/>
          </a:xfrm>
          <a:prstGeom prst="rect">
            <a:avLst/>
          </a:prstGeom>
        </p:spPr>
      </p:pic>
      <p:sp>
        <p:nvSpPr>
          <p:cNvPr id="20" name="CuadroTexto 19"/>
          <p:cNvSpPr txBox="1"/>
          <p:nvPr/>
        </p:nvSpPr>
        <p:spPr>
          <a:xfrm>
            <a:off x="3354645" y="4748361"/>
            <a:ext cx="1763086" cy="1477328"/>
          </a:xfrm>
          <a:prstGeom prst="rect">
            <a:avLst/>
          </a:prstGeom>
          <a:noFill/>
        </p:spPr>
        <p:txBody>
          <a:bodyPr wrap="square" rtlCol="0">
            <a:spAutoFit/>
          </a:bodyPr>
          <a:lstStyle/>
          <a:p>
            <a:pPr algn="ctr"/>
            <a:r>
              <a:rPr lang="es-ES" smtClean="0"/>
              <a:t>Digital Data</a:t>
            </a:r>
          </a:p>
          <a:p>
            <a:pPr algn="ctr"/>
            <a:r>
              <a:rPr lang="es-ES" smtClean="0"/>
              <a:t>Processing</a:t>
            </a:r>
          </a:p>
          <a:p>
            <a:pPr algn="ctr"/>
            <a:r>
              <a:rPr lang="es-ES" smtClean="0"/>
              <a:t>(low pass convolution</a:t>
            </a:r>
          </a:p>
          <a:p>
            <a:pPr algn="ctr"/>
            <a:r>
              <a:rPr lang="es-ES" smtClean="0"/>
              <a:t>filter)</a:t>
            </a:r>
            <a:endParaRPr lang="es-ES"/>
          </a:p>
        </p:txBody>
      </p:sp>
      <p:sp>
        <p:nvSpPr>
          <p:cNvPr id="21" name="CuadroTexto 20"/>
          <p:cNvSpPr txBox="1"/>
          <p:nvPr/>
        </p:nvSpPr>
        <p:spPr>
          <a:xfrm>
            <a:off x="9359252" y="5411087"/>
            <a:ext cx="2297142" cy="369332"/>
          </a:xfrm>
          <a:prstGeom prst="rect">
            <a:avLst/>
          </a:prstGeom>
          <a:noFill/>
        </p:spPr>
        <p:txBody>
          <a:bodyPr wrap="square" rtlCol="0">
            <a:spAutoFit/>
          </a:bodyPr>
          <a:lstStyle/>
          <a:p>
            <a:pPr algn="ctr"/>
            <a:r>
              <a:rPr lang="es-ES" smtClean="0"/>
              <a:t>low pass filter kernel</a:t>
            </a:r>
            <a:endParaRPr lang="es-ES"/>
          </a:p>
        </p:txBody>
      </p:sp>
      <mc:AlternateContent xmlns:mc="http://schemas.openxmlformats.org/markup-compatibility/2006" xmlns:a14="http://schemas.microsoft.com/office/drawing/2010/main">
        <mc:Choice Requires="a14">
          <p:sp>
            <p:nvSpPr>
              <p:cNvPr id="6" name="CuadroTexto 5"/>
              <p:cNvSpPr txBox="1"/>
              <p:nvPr/>
            </p:nvSpPr>
            <p:spPr>
              <a:xfrm>
                <a:off x="8946266" y="4750260"/>
                <a:ext cx="2996269" cy="60747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𝑘</m:t>
                      </m:r>
                      <m:d>
                        <m:dPr>
                          <m:ctrlPr>
                            <a:rPr lang="es-ES" b="0" i="1" smtClean="0">
                              <a:latin typeface="Cambria Math" panose="02040503050406030204" pitchFamily="18" charset="0"/>
                            </a:rPr>
                          </m:ctrlPr>
                        </m:dPr>
                        <m:e>
                          <m:r>
                            <a:rPr lang="es-ES" b="0" i="1" smtClean="0">
                              <a:latin typeface="Cambria Math" panose="02040503050406030204" pitchFamily="18" charset="0"/>
                            </a:rPr>
                            <m:t>𝑡</m:t>
                          </m:r>
                        </m:e>
                      </m:d>
                      <m:r>
                        <a:rPr lang="es-ES" b="0" i="1" smtClean="0">
                          <a:latin typeface="Cambria Math" panose="02040503050406030204" pitchFamily="18" charset="0"/>
                        </a:rPr>
                        <m:t>=</m:t>
                      </m:r>
                      <m:f>
                        <m:fPr>
                          <m:ctrlPr>
                            <a:rPr lang="es-ES" b="0" i="1" smtClean="0">
                              <a:latin typeface="Cambria Math" panose="02040503050406030204" pitchFamily="18" charset="0"/>
                            </a:rPr>
                          </m:ctrlPr>
                        </m:fPr>
                        <m:num>
                          <m:r>
                            <a:rPr lang="es-ES" b="0" i="1" smtClean="0">
                              <a:latin typeface="Cambria Math" panose="02040503050406030204" pitchFamily="18" charset="0"/>
                            </a:rPr>
                            <m:t>2</m:t>
                          </m:r>
                        </m:num>
                        <m:den>
                          <m:r>
                            <a:rPr lang="es-ES" b="0" i="1" smtClean="0">
                              <a:latin typeface="Cambria Math" panose="02040503050406030204" pitchFamily="18" charset="0"/>
                            </a:rPr>
                            <m:t>𝑤</m:t>
                          </m:r>
                          <m:rad>
                            <m:radPr>
                              <m:degHide m:val="on"/>
                              <m:ctrlPr>
                                <a:rPr lang="es-ES" b="0" i="1" smtClean="0">
                                  <a:latin typeface="Cambria Math" panose="02040503050406030204" pitchFamily="18" charset="0"/>
                                </a:rPr>
                              </m:ctrlPr>
                            </m:radPr>
                            <m:deg/>
                            <m:e>
                              <m:r>
                                <a:rPr lang="es-ES" b="0" i="1" smtClean="0">
                                  <a:latin typeface="Cambria Math" panose="02040503050406030204" pitchFamily="18" charset="0"/>
                                  <a:ea typeface="Cambria Math" panose="02040503050406030204" pitchFamily="18" charset="0"/>
                                </a:rPr>
                                <m:t>𝜋</m:t>
                              </m:r>
                            </m:e>
                          </m:rad>
                        </m:den>
                      </m:f>
                      <m:sSup>
                        <m:sSupPr>
                          <m:ctrlPr>
                            <a:rPr lang="es-ES" b="0" i="1" smtClean="0">
                              <a:latin typeface="Cambria Math" panose="02040503050406030204" pitchFamily="18" charset="0"/>
                            </a:rPr>
                          </m:ctrlPr>
                        </m:sSupPr>
                        <m:e>
                          <m:r>
                            <a:rPr lang="es-ES" b="0" i="1" smtClean="0">
                              <a:latin typeface="Cambria Math" panose="02040503050406030204" pitchFamily="18" charset="0"/>
                            </a:rPr>
                            <m:t>𝑒</m:t>
                          </m:r>
                        </m:e>
                        <m:sup>
                          <m:r>
                            <a:rPr lang="es-ES" b="0" i="1" smtClean="0">
                              <a:latin typeface="Cambria Math" panose="02040503050406030204" pitchFamily="18" charset="0"/>
                            </a:rPr>
                            <m:t>−2</m:t>
                          </m:r>
                          <m:sSup>
                            <m:sSupPr>
                              <m:ctrlPr>
                                <a:rPr lang="es-ES" b="0" i="1" smtClean="0">
                                  <a:latin typeface="Cambria Math" panose="02040503050406030204" pitchFamily="18" charset="0"/>
                                </a:rPr>
                              </m:ctrlPr>
                            </m:sSupPr>
                            <m:e>
                              <m:d>
                                <m:dPr>
                                  <m:ctrlPr>
                                    <a:rPr lang="es-ES" i="1">
                                      <a:latin typeface="Cambria Math" panose="02040503050406030204" pitchFamily="18" charset="0"/>
                                    </a:rPr>
                                  </m:ctrlPr>
                                </m:dPr>
                                <m:e>
                                  <m:f>
                                    <m:fPr>
                                      <m:ctrlPr>
                                        <a:rPr lang="es-ES" i="1">
                                          <a:latin typeface="Cambria Math" panose="02040503050406030204" pitchFamily="18" charset="0"/>
                                        </a:rPr>
                                      </m:ctrlPr>
                                    </m:fPr>
                                    <m:num>
                                      <m:r>
                                        <a:rPr lang="es-ES" b="0" i="1" smtClean="0">
                                          <a:latin typeface="Cambria Math" panose="02040503050406030204" pitchFamily="18" charset="0"/>
                                        </a:rPr>
                                        <m:t>𝑡</m:t>
                                      </m:r>
                                      <m:r>
                                        <a:rPr lang="es-ES" b="0" i="1" smtClean="0">
                                          <a:latin typeface="Cambria Math" panose="02040503050406030204" pitchFamily="18" charset="0"/>
                                        </a:rPr>
                                        <m:t>−</m:t>
                                      </m:r>
                                      <m:r>
                                        <a:rPr lang="es-ES" b="0" i="1" smtClean="0">
                                          <a:latin typeface="Cambria Math" panose="02040503050406030204" pitchFamily="18" charset="0"/>
                                        </a:rPr>
                                        <m:t>𝑤</m:t>
                                      </m:r>
                                    </m:num>
                                    <m:den>
                                      <m:r>
                                        <a:rPr lang="es-ES" b="0" i="1" smtClean="0">
                                          <a:latin typeface="Cambria Math" panose="02040503050406030204" pitchFamily="18" charset="0"/>
                                        </a:rPr>
                                        <m:t>𝑤</m:t>
                                      </m:r>
                                    </m:den>
                                  </m:f>
                                </m:e>
                              </m:d>
                            </m:e>
                            <m:sup>
                              <m:r>
                                <a:rPr lang="es-ES" b="0" i="1" smtClean="0">
                                  <a:latin typeface="Cambria Math" panose="02040503050406030204" pitchFamily="18" charset="0"/>
                                </a:rPr>
                                <m:t>2</m:t>
                              </m:r>
                            </m:sup>
                          </m:sSup>
                        </m:sup>
                      </m:sSup>
                      <m:func>
                        <m:funcPr>
                          <m:ctrlPr>
                            <a:rPr lang="es-ES" b="0" i="1" smtClean="0">
                              <a:latin typeface="Cambria Math" panose="02040503050406030204" pitchFamily="18" charset="0"/>
                            </a:rPr>
                          </m:ctrlPr>
                        </m:funcPr>
                        <m:fName>
                          <m:r>
                            <m:rPr>
                              <m:sty m:val="p"/>
                            </m:rPr>
                            <a:rPr lang="es-ES" b="0" i="0" smtClean="0">
                              <a:latin typeface="Cambria Math" panose="02040503050406030204" pitchFamily="18" charset="0"/>
                            </a:rPr>
                            <m:t>cos</m:t>
                          </m:r>
                        </m:fName>
                        <m:e>
                          <m:f>
                            <m:fPr>
                              <m:ctrlPr>
                                <a:rPr lang="es-ES" b="0" i="1" smtClean="0">
                                  <a:latin typeface="Cambria Math" panose="02040503050406030204" pitchFamily="18" charset="0"/>
                                </a:rPr>
                              </m:ctrlPr>
                            </m:fPr>
                            <m:num>
                              <m:r>
                                <a:rPr lang="es-ES" b="0" i="1" smtClean="0">
                                  <a:latin typeface="Cambria Math" panose="02040503050406030204" pitchFamily="18" charset="0"/>
                                </a:rPr>
                                <m:t>2</m:t>
                              </m:r>
                              <m:r>
                                <a:rPr lang="es-ES" b="0" i="1" smtClean="0">
                                  <a:latin typeface="Cambria Math" panose="02040503050406030204" pitchFamily="18" charset="0"/>
                                  <a:ea typeface="Cambria Math" panose="02040503050406030204" pitchFamily="18" charset="0"/>
                                </a:rPr>
                                <m:t>𝜋</m:t>
                              </m:r>
                              <m:r>
                                <a:rPr lang="es-ES" b="0" i="1" smtClean="0">
                                  <a:latin typeface="Cambria Math" panose="02040503050406030204" pitchFamily="18" charset="0"/>
                                  <a:ea typeface="Cambria Math" panose="02040503050406030204" pitchFamily="18" charset="0"/>
                                </a:rPr>
                                <m:t>𝑡</m:t>
                              </m:r>
                            </m:num>
                            <m:den>
                              <m:r>
                                <a:rPr lang="es-ES" b="0" i="1" smtClean="0">
                                  <a:latin typeface="Cambria Math" panose="02040503050406030204" pitchFamily="18" charset="0"/>
                                </a:rPr>
                                <m:t>𝑤</m:t>
                              </m:r>
                            </m:den>
                          </m:f>
                        </m:e>
                      </m:func>
                    </m:oMath>
                  </m:oMathPara>
                </a14:m>
                <a:endParaRPr lang="es-ES"/>
              </a:p>
            </p:txBody>
          </p:sp>
        </mc:Choice>
        <mc:Fallback xmlns="">
          <p:sp>
            <p:nvSpPr>
              <p:cNvPr id="6" name="CuadroTexto 5"/>
              <p:cNvSpPr txBox="1">
                <a:spLocks noRot="1" noChangeAspect="1" noMove="1" noResize="1" noEditPoints="1" noAdjustHandles="1" noChangeArrowheads="1" noChangeShapeType="1" noTextEdit="1"/>
              </p:cNvSpPr>
              <p:nvPr/>
            </p:nvSpPr>
            <p:spPr>
              <a:xfrm>
                <a:off x="8946266" y="4750260"/>
                <a:ext cx="2996269" cy="607474"/>
              </a:xfrm>
              <a:prstGeom prst="rect">
                <a:avLst/>
              </a:prstGeom>
              <a:blipFill>
                <a:blip r:embed="rId11"/>
                <a:stretch>
                  <a:fillRect/>
                </a:stretch>
              </a:blipFill>
            </p:spPr>
            <p:txBody>
              <a:bodyPr/>
              <a:lstStyle/>
              <a:p>
                <a:r>
                  <a:rPr lang="es-ES">
                    <a:noFill/>
                  </a:rPr>
                  <a:t> </a:t>
                </a:r>
              </a:p>
            </p:txBody>
          </p:sp>
        </mc:Fallback>
      </mc:AlternateContent>
      <p:sp>
        <p:nvSpPr>
          <p:cNvPr id="22" name="CuadroTexto 21"/>
          <p:cNvSpPr txBox="1"/>
          <p:nvPr/>
        </p:nvSpPr>
        <p:spPr>
          <a:xfrm>
            <a:off x="-21908" y="583871"/>
            <a:ext cx="5624636" cy="400110"/>
          </a:xfrm>
          <a:prstGeom prst="rect">
            <a:avLst/>
          </a:prstGeom>
          <a:noFill/>
        </p:spPr>
        <p:txBody>
          <a:bodyPr wrap="square" rtlCol="0">
            <a:spAutoFit/>
          </a:bodyPr>
          <a:lstStyle/>
          <a:p>
            <a:r>
              <a:rPr lang="es-ES" sz="2000" b="1" smtClean="0"/>
              <a:t>Photodiode Experiment</a:t>
            </a:r>
            <a:endParaRPr lang="en-US" sz="2000" b="1"/>
          </a:p>
        </p:txBody>
      </p:sp>
    </p:spTree>
    <p:extLst>
      <p:ext uri="{BB962C8B-B14F-4D97-AF65-F5344CB8AC3E}">
        <p14:creationId xmlns:p14="http://schemas.microsoft.com/office/powerpoint/2010/main" val="24340910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3"/>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5"/>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5" name="CuadroTexto 4"/>
          <p:cNvSpPr txBox="1"/>
          <p:nvPr/>
        </p:nvSpPr>
        <p:spPr>
          <a:xfrm>
            <a:off x="811196" y="5980027"/>
            <a:ext cx="2924455" cy="369332"/>
          </a:xfrm>
          <a:prstGeom prst="rect">
            <a:avLst/>
          </a:prstGeom>
          <a:noFill/>
        </p:spPr>
        <p:txBody>
          <a:bodyPr wrap="none" rtlCol="0">
            <a:spAutoFit/>
          </a:bodyPr>
          <a:lstStyle/>
          <a:p>
            <a:r>
              <a:rPr lang="es-ES" smtClean="0"/>
              <a:t>blue: close to neutron source</a:t>
            </a:r>
            <a:endParaRPr lang="es-ES"/>
          </a:p>
        </p:txBody>
      </p:sp>
      <p:pic>
        <p:nvPicPr>
          <p:cNvPr id="8" name="Imagen 7"/>
          <p:cNvPicPr>
            <a:picLocks noChangeAspect="1"/>
          </p:cNvPicPr>
          <p:nvPr/>
        </p:nvPicPr>
        <p:blipFill>
          <a:blip r:embed="rId6"/>
          <a:stretch>
            <a:fillRect/>
          </a:stretch>
        </p:blipFill>
        <p:spPr>
          <a:xfrm>
            <a:off x="4745436" y="968234"/>
            <a:ext cx="5047241" cy="2231950"/>
          </a:xfrm>
          <a:prstGeom prst="rect">
            <a:avLst/>
          </a:prstGeom>
        </p:spPr>
      </p:pic>
      <p:sp>
        <p:nvSpPr>
          <p:cNvPr id="20" name="CuadroTexto 19"/>
          <p:cNvSpPr txBox="1"/>
          <p:nvPr/>
        </p:nvSpPr>
        <p:spPr>
          <a:xfrm>
            <a:off x="4529902" y="5966524"/>
            <a:ext cx="2145652" cy="646331"/>
          </a:xfrm>
          <a:prstGeom prst="rect">
            <a:avLst/>
          </a:prstGeom>
          <a:noFill/>
        </p:spPr>
        <p:txBody>
          <a:bodyPr wrap="none" rtlCol="0">
            <a:spAutoFit/>
          </a:bodyPr>
          <a:lstStyle/>
          <a:p>
            <a:pPr algn="ctr"/>
            <a:r>
              <a:rPr lang="es-ES" smtClean="0"/>
              <a:t>Event distribution of </a:t>
            </a:r>
          </a:p>
          <a:p>
            <a:pPr algn="ctr"/>
            <a:r>
              <a:rPr lang="es-ES" smtClean="0"/>
              <a:t>captured events</a:t>
            </a:r>
            <a:endParaRPr lang="es-ES"/>
          </a:p>
        </p:txBody>
      </p:sp>
      <p:sp>
        <p:nvSpPr>
          <p:cNvPr id="18" name="CuadroTexto 17"/>
          <p:cNvSpPr txBox="1"/>
          <p:nvPr/>
        </p:nvSpPr>
        <p:spPr>
          <a:xfrm>
            <a:off x="5638800" y="2985477"/>
            <a:ext cx="65" cy="276999"/>
          </a:xfrm>
          <a:prstGeom prst="rect">
            <a:avLst/>
          </a:prstGeom>
          <a:noFill/>
        </p:spPr>
        <p:txBody>
          <a:bodyPr wrap="none" lIns="0" tIns="0" rIns="0" bIns="0" rtlCol="0">
            <a:spAutoFit/>
          </a:bodyPr>
          <a:lstStyle/>
          <a:p>
            <a:endParaRPr lang="es-ES"/>
          </a:p>
        </p:txBody>
      </p:sp>
      <mc:AlternateContent xmlns:mc="http://schemas.openxmlformats.org/markup-compatibility/2006" xmlns:a14="http://schemas.microsoft.com/office/drawing/2010/main">
        <mc:Choice Requires="a14">
          <p:sp>
            <p:nvSpPr>
              <p:cNvPr id="22" name="CuadroTexto 21"/>
              <p:cNvSpPr txBox="1"/>
              <p:nvPr/>
            </p:nvSpPr>
            <p:spPr>
              <a:xfrm>
                <a:off x="8268033" y="3664797"/>
                <a:ext cx="2403222" cy="7265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b="0" i="1" smtClean="0">
                          <a:latin typeface="Cambria Math" panose="02040503050406030204" pitchFamily="18" charset="0"/>
                        </a:rPr>
                        <m:t>𝑄</m:t>
                      </m:r>
                      <m:r>
                        <a:rPr lang="es-ES" b="0" i="1" smtClean="0">
                          <a:latin typeface="Cambria Math" panose="02040503050406030204" pitchFamily="18" charset="0"/>
                        </a:rPr>
                        <m:t>=</m:t>
                      </m:r>
                      <m:nary>
                        <m:naryPr>
                          <m:limLoc m:val="undOvr"/>
                          <m:subHide m:val="on"/>
                          <m:supHide m:val="on"/>
                          <m:ctrlPr>
                            <a:rPr lang="es-ES" b="0" i="1" smtClean="0">
                              <a:latin typeface="Cambria Math" panose="02040503050406030204" pitchFamily="18" charset="0"/>
                            </a:rPr>
                          </m:ctrlPr>
                        </m:naryPr>
                        <m:sub/>
                        <m:sup/>
                        <m:e>
                          <m:r>
                            <a:rPr lang="es-ES" b="0" i="1" smtClean="0">
                              <a:latin typeface="Cambria Math" panose="02040503050406030204" pitchFamily="18" charset="0"/>
                            </a:rPr>
                            <m:t>𝐼𝑑𝑡</m:t>
                          </m:r>
                          <m:r>
                            <a:rPr lang="es-ES" b="0" i="1" smtClean="0">
                              <a:latin typeface="Cambria Math" panose="02040503050406030204" pitchFamily="18" charset="0"/>
                            </a:rPr>
                            <m:t>=</m:t>
                          </m:r>
                          <m:nary>
                            <m:naryPr>
                              <m:limLoc m:val="undOvr"/>
                              <m:subHide m:val="on"/>
                              <m:supHide m:val="on"/>
                              <m:ctrlPr>
                                <a:rPr lang="es-ES" i="1">
                                  <a:latin typeface="Cambria Math" panose="02040503050406030204" pitchFamily="18" charset="0"/>
                                </a:rPr>
                              </m:ctrlPr>
                            </m:naryPr>
                            <m:sub/>
                            <m:sup/>
                            <m:e>
                              <m:f>
                                <m:fPr>
                                  <m:ctrlPr>
                                    <a:rPr lang="es-ES" i="1" smtClean="0">
                                      <a:latin typeface="Cambria Math" panose="02040503050406030204" pitchFamily="18" charset="0"/>
                                    </a:rPr>
                                  </m:ctrlPr>
                                </m:fPr>
                                <m:num>
                                  <m:sSub>
                                    <m:sSubPr>
                                      <m:ctrlPr>
                                        <a:rPr lang="es-ES" i="1" smtClean="0">
                                          <a:latin typeface="Cambria Math" panose="02040503050406030204" pitchFamily="18" charset="0"/>
                                        </a:rPr>
                                      </m:ctrlPr>
                                    </m:sSubPr>
                                    <m:e>
                                      <m:r>
                                        <a:rPr lang="es-ES" b="0" i="1" smtClean="0">
                                          <a:latin typeface="Cambria Math" panose="02040503050406030204" pitchFamily="18" charset="0"/>
                                        </a:rPr>
                                        <m:t>𝑉</m:t>
                                      </m:r>
                                    </m:e>
                                    <m:sub>
                                      <m:r>
                                        <a:rPr lang="es-ES" b="0" i="1" smtClean="0">
                                          <a:latin typeface="Cambria Math" panose="02040503050406030204" pitchFamily="18" charset="0"/>
                                        </a:rPr>
                                        <m:t>𝑜𝑢𝑡</m:t>
                                      </m:r>
                                    </m:sub>
                                  </m:sSub>
                                </m:num>
                                <m:den>
                                  <m:sSub>
                                    <m:sSubPr>
                                      <m:ctrlPr>
                                        <a:rPr lang="es-ES" i="1" smtClean="0">
                                          <a:latin typeface="Cambria Math" panose="02040503050406030204" pitchFamily="18" charset="0"/>
                                        </a:rPr>
                                      </m:ctrlPr>
                                    </m:sSubPr>
                                    <m:e>
                                      <m:r>
                                        <a:rPr lang="es-ES" b="0" i="1" smtClean="0">
                                          <a:latin typeface="Cambria Math" panose="02040503050406030204" pitchFamily="18" charset="0"/>
                                        </a:rPr>
                                        <m:t>𝑅</m:t>
                                      </m:r>
                                    </m:e>
                                    <m:sub>
                                      <m:r>
                                        <a:rPr lang="es-ES" b="0" i="1" smtClean="0">
                                          <a:latin typeface="Cambria Math" panose="02040503050406030204" pitchFamily="18" charset="0"/>
                                        </a:rPr>
                                        <m:t>𝑔</m:t>
                                      </m:r>
                                    </m:sub>
                                  </m:sSub>
                                </m:den>
                              </m:f>
                              <m:r>
                                <a:rPr lang="es-ES" i="1" smtClean="0">
                                  <a:latin typeface="Cambria Math" panose="02040503050406030204" pitchFamily="18" charset="0"/>
                                </a:rPr>
                                <m:t>𝐼</m:t>
                              </m:r>
                              <m:r>
                                <a:rPr lang="es-ES" i="1">
                                  <a:latin typeface="Cambria Math" panose="02040503050406030204" pitchFamily="18" charset="0"/>
                                </a:rPr>
                                <m:t>𝑑𝑡</m:t>
                              </m:r>
                              <m:r>
                                <a:rPr lang="es-ES" i="1">
                                  <a:latin typeface="Cambria Math" panose="02040503050406030204" pitchFamily="18" charset="0"/>
                                </a:rPr>
                                <m:t> </m:t>
                              </m:r>
                            </m:e>
                          </m:nary>
                        </m:e>
                      </m:nary>
                    </m:oMath>
                  </m:oMathPara>
                </a14:m>
                <a:endParaRPr lang="es-ES"/>
              </a:p>
            </p:txBody>
          </p:sp>
        </mc:Choice>
        <mc:Fallback xmlns="">
          <p:sp>
            <p:nvSpPr>
              <p:cNvPr id="22" name="CuadroTexto 21"/>
              <p:cNvSpPr txBox="1">
                <a:spLocks noRot="1" noChangeAspect="1" noMove="1" noResize="1" noEditPoints="1" noAdjustHandles="1" noChangeArrowheads="1" noChangeShapeType="1" noTextEdit="1"/>
              </p:cNvSpPr>
              <p:nvPr/>
            </p:nvSpPr>
            <p:spPr>
              <a:xfrm>
                <a:off x="8268033" y="3664797"/>
                <a:ext cx="2403222" cy="726546"/>
              </a:xfrm>
              <a:prstGeom prst="rect">
                <a:avLst/>
              </a:prstGeom>
              <a:blipFill>
                <a:blip r:embed="rId7"/>
                <a:stretch>
                  <a:fillRect/>
                </a:stretch>
              </a:blipFill>
            </p:spPr>
            <p:txBody>
              <a:bodyPr/>
              <a:lstStyle/>
              <a:p>
                <a:r>
                  <a:rPr lang="es-ES">
                    <a:noFill/>
                  </a:rPr>
                  <a:t> </a:t>
                </a:r>
              </a:p>
            </p:txBody>
          </p:sp>
        </mc:Fallback>
      </mc:AlternateContent>
      <p:pic>
        <p:nvPicPr>
          <p:cNvPr id="23" name="Imagen 22"/>
          <p:cNvPicPr>
            <a:picLocks noChangeAspect="1"/>
          </p:cNvPicPr>
          <p:nvPr/>
        </p:nvPicPr>
        <p:blipFill>
          <a:blip r:embed="rId8"/>
          <a:stretch>
            <a:fillRect/>
          </a:stretch>
        </p:blipFill>
        <p:spPr>
          <a:xfrm>
            <a:off x="10034954" y="1322427"/>
            <a:ext cx="1977317" cy="1743315"/>
          </a:xfrm>
          <a:prstGeom prst="rect">
            <a:avLst/>
          </a:prstGeom>
        </p:spPr>
      </p:pic>
      <mc:AlternateContent xmlns:mc="http://schemas.openxmlformats.org/markup-compatibility/2006" xmlns:a14="http://schemas.microsoft.com/office/drawing/2010/main">
        <mc:Choice Requires="a14">
          <p:sp>
            <p:nvSpPr>
              <p:cNvPr id="24" name="CuadroTexto 23"/>
              <p:cNvSpPr txBox="1"/>
              <p:nvPr/>
            </p:nvSpPr>
            <p:spPr>
              <a:xfrm>
                <a:off x="8561318" y="4391343"/>
                <a:ext cx="1816651" cy="5203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s-ES" i="1" smtClean="0">
                              <a:latin typeface="Cambria Math" panose="02040503050406030204" pitchFamily="18" charset="0"/>
                            </a:rPr>
                          </m:ctrlPr>
                        </m:sSubPr>
                        <m:e>
                          <m:r>
                            <a:rPr lang="es-ES" b="0" i="1" smtClean="0">
                              <a:latin typeface="Cambria Math" panose="02040503050406030204" pitchFamily="18" charset="0"/>
                            </a:rPr>
                            <m:t>𝐸</m:t>
                          </m:r>
                        </m:e>
                        <m:sub>
                          <m:r>
                            <a:rPr lang="es-ES" b="0" i="1" smtClean="0">
                              <a:latin typeface="Cambria Math" panose="02040503050406030204" pitchFamily="18" charset="0"/>
                            </a:rPr>
                            <m:t>𝑑𝑒𝑝</m:t>
                          </m:r>
                        </m:sub>
                      </m:sSub>
                      <m:r>
                        <a:rPr lang="es-ES" b="0" i="1" smtClean="0">
                          <a:latin typeface="Cambria Math" panose="02040503050406030204" pitchFamily="18" charset="0"/>
                        </a:rPr>
                        <m:t>=</m:t>
                      </m:r>
                      <m:f>
                        <m:fPr>
                          <m:ctrlPr>
                            <a:rPr lang="es-ES" i="1">
                              <a:latin typeface="Cambria Math" panose="02040503050406030204" pitchFamily="18" charset="0"/>
                            </a:rPr>
                          </m:ctrlPr>
                        </m:fPr>
                        <m:num>
                          <m:r>
                            <a:rPr lang="es-ES" b="0" i="1" smtClean="0">
                              <a:latin typeface="Cambria Math" panose="02040503050406030204" pitchFamily="18" charset="0"/>
                            </a:rPr>
                            <m:t>𝑄</m:t>
                          </m:r>
                        </m:num>
                        <m:den>
                          <m:r>
                            <a:rPr lang="es-ES" b="0" i="1" smtClean="0">
                              <a:latin typeface="Cambria Math" panose="02040503050406030204" pitchFamily="18" charset="0"/>
                            </a:rPr>
                            <m:t>𝑒</m:t>
                          </m:r>
                        </m:den>
                      </m:f>
                      <m:r>
                        <a:rPr lang="es-ES" b="0" i="1" smtClean="0">
                          <a:latin typeface="Cambria Math" panose="02040503050406030204" pitchFamily="18" charset="0"/>
                        </a:rPr>
                        <m:t>(3.6 </m:t>
                      </m:r>
                      <m:r>
                        <a:rPr lang="es-ES" b="0" i="1" smtClean="0">
                          <a:latin typeface="Cambria Math" panose="02040503050406030204" pitchFamily="18" charset="0"/>
                        </a:rPr>
                        <m:t>𝑒𝑉</m:t>
                      </m:r>
                      <m:r>
                        <a:rPr lang="es-ES" b="0" i="1" smtClean="0">
                          <a:latin typeface="Cambria Math" panose="02040503050406030204" pitchFamily="18" charset="0"/>
                        </a:rPr>
                        <m:t>)</m:t>
                      </m:r>
                    </m:oMath>
                  </m:oMathPara>
                </a14:m>
                <a:endParaRPr lang="es-ES"/>
              </a:p>
            </p:txBody>
          </p:sp>
        </mc:Choice>
        <mc:Fallback xmlns="">
          <p:sp>
            <p:nvSpPr>
              <p:cNvPr id="24" name="CuadroTexto 23"/>
              <p:cNvSpPr txBox="1">
                <a:spLocks noRot="1" noChangeAspect="1" noMove="1" noResize="1" noEditPoints="1" noAdjustHandles="1" noChangeArrowheads="1" noChangeShapeType="1" noTextEdit="1"/>
              </p:cNvSpPr>
              <p:nvPr/>
            </p:nvSpPr>
            <p:spPr>
              <a:xfrm>
                <a:off x="8561318" y="4391343"/>
                <a:ext cx="1816651" cy="520399"/>
              </a:xfrm>
              <a:prstGeom prst="rect">
                <a:avLst/>
              </a:prstGeom>
              <a:blipFill>
                <a:blip r:embed="rId9"/>
                <a:stretch>
                  <a:fillRect/>
                </a:stretch>
              </a:blipFill>
            </p:spPr>
            <p:txBody>
              <a:bodyPr/>
              <a:lstStyle/>
              <a:p>
                <a:r>
                  <a:rPr lang="es-ES">
                    <a:noFill/>
                  </a:rPr>
                  <a:t> </a:t>
                </a:r>
              </a:p>
            </p:txBody>
          </p:sp>
        </mc:Fallback>
      </mc:AlternateContent>
      <p:sp>
        <p:nvSpPr>
          <p:cNvPr id="25" name="CuadroTexto 24"/>
          <p:cNvSpPr txBox="1"/>
          <p:nvPr/>
        </p:nvSpPr>
        <p:spPr>
          <a:xfrm>
            <a:off x="7057293" y="5058314"/>
            <a:ext cx="4962770" cy="923330"/>
          </a:xfrm>
          <a:prstGeom prst="rect">
            <a:avLst/>
          </a:prstGeom>
          <a:noFill/>
        </p:spPr>
        <p:txBody>
          <a:bodyPr wrap="square" rtlCol="0">
            <a:spAutoFit/>
          </a:bodyPr>
          <a:lstStyle/>
          <a:p>
            <a:r>
              <a:rPr lang="es-ES" smtClean="0"/>
              <a:t>The analyzed data is consistent with the hypothesis that signals come from ions generated by neutron induced nuclear reactions in Silicon, as expected. </a:t>
            </a:r>
            <a:endParaRPr lang="es-ES"/>
          </a:p>
        </p:txBody>
      </p:sp>
      <p:sp>
        <p:nvSpPr>
          <p:cNvPr id="26" name="CuadroTexto 25"/>
          <p:cNvSpPr txBox="1"/>
          <p:nvPr/>
        </p:nvSpPr>
        <p:spPr>
          <a:xfrm>
            <a:off x="-21908" y="583871"/>
            <a:ext cx="5624636" cy="400110"/>
          </a:xfrm>
          <a:prstGeom prst="rect">
            <a:avLst/>
          </a:prstGeom>
          <a:noFill/>
        </p:spPr>
        <p:txBody>
          <a:bodyPr wrap="square" rtlCol="0">
            <a:spAutoFit/>
          </a:bodyPr>
          <a:lstStyle/>
          <a:p>
            <a:r>
              <a:rPr lang="es-ES" sz="2000" b="1" smtClean="0"/>
              <a:t>Photodiode Experiment</a:t>
            </a:r>
            <a:endParaRPr lang="en-US" sz="2000" b="1"/>
          </a:p>
        </p:txBody>
      </p:sp>
      <p:pic>
        <p:nvPicPr>
          <p:cNvPr id="3" name="Imagen 2"/>
          <p:cNvPicPr>
            <a:picLocks noChangeAspect="1"/>
          </p:cNvPicPr>
          <p:nvPr/>
        </p:nvPicPr>
        <p:blipFill>
          <a:blip r:embed="rId10"/>
          <a:stretch>
            <a:fillRect/>
          </a:stretch>
        </p:blipFill>
        <p:spPr>
          <a:xfrm>
            <a:off x="407026" y="1002909"/>
            <a:ext cx="4211414" cy="2413464"/>
          </a:xfrm>
          <a:prstGeom prst="rect">
            <a:avLst/>
          </a:prstGeom>
        </p:spPr>
      </p:pic>
      <p:pic>
        <p:nvPicPr>
          <p:cNvPr id="6" name="Imagen 5"/>
          <p:cNvPicPr>
            <a:picLocks noChangeAspect="1"/>
          </p:cNvPicPr>
          <p:nvPr/>
        </p:nvPicPr>
        <p:blipFill>
          <a:blip r:embed="rId11"/>
          <a:stretch>
            <a:fillRect/>
          </a:stretch>
        </p:blipFill>
        <p:spPr>
          <a:xfrm>
            <a:off x="205412" y="3512487"/>
            <a:ext cx="3655388" cy="2467540"/>
          </a:xfrm>
          <a:prstGeom prst="rect">
            <a:avLst/>
          </a:prstGeom>
        </p:spPr>
      </p:pic>
      <p:pic>
        <p:nvPicPr>
          <p:cNvPr id="21" name="Imagen 20"/>
          <p:cNvPicPr>
            <a:picLocks noChangeAspect="1"/>
          </p:cNvPicPr>
          <p:nvPr/>
        </p:nvPicPr>
        <p:blipFill>
          <a:blip r:embed="rId12"/>
          <a:stretch>
            <a:fillRect/>
          </a:stretch>
        </p:blipFill>
        <p:spPr>
          <a:xfrm>
            <a:off x="4314274" y="3262477"/>
            <a:ext cx="2449733" cy="2704048"/>
          </a:xfrm>
          <a:prstGeom prst="rect">
            <a:avLst/>
          </a:prstGeom>
        </p:spPr>
      </p:pic>
    </p:spTree>
    <p:extLst>
      <p:ext uri="{BB962C8B-B14F-4D97-AF65-F5344CB8AC3E}">
        <p14:creationId xmlns:p14="http://schemas.microsoft.com/office/powerpoint/2010/main" val="7738897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upo 12"/>
          <p:cNvGrpSpPr/>
          <p:nvPr/>
        </p:nvGrpSpPr>
        <p:grpSpPr>
          <a:xfrm>
            <a:off x="7818119" y="823229"/>
            <a:ext cx="4317508" cy="3416501"/>
            <a:chOff x="8053878" y="651419"/>
            <a:chExt cx="4203141" cy="3009979"/>
          </a:xfrm>
        </p:grpSpPr>
        <p:pic>
          <p:nvPicPr>
            <p:cNvPr id="8" name="Imagen 7"/>
            <p:cNvPicPr>
              <a:picLocks noChangeAspect="1"/>
            </p:cNvPicPr>
            <p:nvPr/>
          </p:nvPicPr>
          <p:blipFill>
            <a:blip r:embed="rId3"/>
            <a:stretch>
              <a:fillRect/>
            </a:stretch>
          </p:blipFill>
          <p:spPr>
            <a:xfrm>
              <a:off x="8053878" y="651419"/>
              <a:ext cx="2852132" cy="3009979"/>
            </a:xfrm>
            <a:prstGeom prst="rect">
              <a:avLst/>
            </a:prstGeom>
          </p:spPr>
        </p:pic>
        <p:pic>
          <p:nvPicPr>
            <p:cNvPr id="6" name="Imagen 5"/>
            <p:cNvPicPr>
              <a:picLocks noChangeAspect="1"/>
            </p:cNvPicPr>
            <p:nvPr/>
          </p:nvPicPr>
          <p:blipFill>
            <a:blip r:embed="rId4"/>
            <a:stretch>
              <a:fillRect/>
            </a:stretch>
          </p:blipFill>
          <p:spPr>
            <a:xfrm>
              <a:off x="10012453" y="1947342"/>
              <a:ext cx="2244566" cy="1362933"/>
            </a:xfrm>
            <a:prstGeom prst="rect">
              <a:avLst/>
            </a:prstGeom>
          </p:spPr>
        </p:pic>
      </p:grpSp>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5"/>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7"/>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20" name="CuadroTexto 19"/>
          <p:cNvSpPr txBox="1"/>
          <p:nvPr/>
        </p:nvSpPr>
        <p:spPr>
          <a:xfrm>
            <a:off x="7522467" y="5634179"/>
            <a:ext cx="4669533" cy="830997"/>
          </a:xfrm>
          <a:prstGeom prst="rect">
            <a:avLst/>
          </a:prstGeom>
          <a:noFill/>
        </p:spPr>
        <p:txBody>
          <a:bodyPr wrap="square" rtlCol="0">
            <a:spAutoFit/>
          </a:bodyPr>
          <a:lstStyle/>
          <a:p>
            <a:r>
              <a:rPr lang="es-ES" sz="1600" smtClean="0"/>
              <a:t>In this experiment the difficult part is at the digital design. Irradiation data analysis is very easy (just a disagreement in the fff... word received).</a:t>
            </a:r>
            <a:endParaRPr lang="es-ES" smtClean="0"/>
          </a:p>
        </p:txBody>
      </p:sp>
      <p:grpSp>
        <p:nvGrpSpPr>
          <p:cNvPr id="25" name="Grupo 24"/>
          <p:cNvGrpSpPr/>
          <p:nvPr/>
        </p:nvGrpSpPr>
        <p:grpSpPr>
          <a:xfrm>
            <a:off x="271689" y="2776627"/>
            <a:ext cx="7347165" cy="3722624"/>
            <a:chOff x="411149" y="2641600"/>
            <a:chExt cx="7146328" cy="3478303"/>
          </a:xfrm>
        </p:grpSpPr>
        <p:pic>
          <p:nvPicPr>
            <p:cNvPr id="24" name="Imagen 23"/>
            <p:cNvPicPr>
              <a:picLocks noChangeAspect="1"/>
            </p:cNvPicPr>
            <p:nvPr/>
          </p:nvPicPr>
          <p:blipFill>
            <a:blip r:embed="rId8"/>
            <a:stretch>
              <a:fillRect/>
            </a:stretch>
          </p:blipFill>
          <p:spPr>
            <a:xfrm>
              <a:off x="538311" y="2681502"/>
              <a:ext cx="6827417" cy="3438401"/>
            </a:xfrm>
            <a:prstGeom prst="rect">
              <a:avLst/>
            </a:prstGeom>
          </p:spPr>
        </p:pic>
        <p:sp>
          <p:nvSpPr>
            <p:cNvPr id="4" name="Rectángulo 3"/>
            <p:cNvSpPr/>
            <p:nvPr/>
          </p:nvSpPr>
          <p:spPr>
            <a:xfrm>
              <a:off x="411149" y="2641600"/>
              <a:ext cx="4739189" cy="2992579"/>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Rectángulo 17"/>
            <p:cNvSpPr/>
            <p:nvPr/>
          </p:nvSpPr>
          <p:spPr>
            <a:xfrm>
              <a:off x="5259189" y="2641600"/>
              <a:ext cx="2111485" cy="2992580"/>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CuadroTexto 11"/>
            <p:cNvSpPr txBox="1"/>
            <p:nvPr/>
          </p:nvSpPr>
          <p:spPr>
            <a:xfrm>
              <a:off x="450283" y="5039706"/>
              <a:ext cx="1574800" cy="584775"/>
            </a:xfrm>
            <a:prstGeom prst="rect">
              <a:avLst/>
            </a:prstGeom>
            <a:noFill/>
          </p:spPr>
          <p:txBody>
            <a:bodyPr wrap="square" rtlCol="0">
              <a:spAutoFit/>
            </a:bodyPr>
            <a:lstStyle/>
            <a:p>
              <a:pPr algn="ctr"/>
              <a:r>
                <a:rPr lang="es-ES" sz="1600" smtClean="0"/>
                <a:t>Controller FPGA</a:t>
              </a:r>
            </a:p>
            <a:p>
              <a:pPr algn="ctr"/>
              <a:r>
                <a:rPr lang="es-ES" sz="1600" smtClean="0"/>
                <a:t>(off beam)</a:t>
              </a:r>
              <a:endParaRPr lang="es-ES" smtClean="0"/>
            </a:p>
          </p:txBody>
        </p:sp>
        <p:sp>
          <p:nvSpPr>
            <p:cNvPr id="21" name="CuadroTexto 20"/>
            <p:cNvSpPr txBox="1"/>
            <p:nvPr/>
          </p:nvSpPr>
          <p:spPr>
            <a:xfrm>
              <a:off x="5982677" y="4937211"/>
              <a:ext cx="1574800" cy="584775"/>
            </a:xfrm>
            <a:prstGeom prst="rect">
              <a:avLst/>
            </a:prstGeom>
            <a:noFill/>
          </p:spPr>
          <p:txBody>
            <a:bodyPr wrap="square" rtlCol="0">
              <a:spAutoFit/>
            </a:bodyPr>
            <a:lstStyle/>
            <a:p>
              <a:pPr algn="ctr"/>
              <a:r>
                <a:rPr lang="es-ES" sz="1600" smtClean="0"/>
                <a:t>Target FPGA</a:t>
              </a:r>
            </a:p>
            <a:p>
              <a:pPr algn="ctr"/>
              <a:r>
                <a:rPr lang="es-ES" sz="1600" smtClean="0"/>
                <a:t>(on beam)</a:t>
              </a:r>
              <a:endParaRPr lang="es-ES" smtClean="0"/>
            </a:p>
          </p:txBody>
        </p:sp>
      </p:grpSp>
      <p:sp>
        <p:nvSpPr>
          <p:cNvPr id="22" name="CuadroTexto 21"/>
          <p:cNvSpPr txBox="1"/>
          <p:nvPr/>
        </p:nvSpPr>
        <p:spPr>
          <a:xfrm>
            <a:off x="0" y="863386"/>
            <a:ext cx="7929708" cy="1877437"/>
          </a:xfrm>
          <a:prstGeom prst="rect">
            <a:avLst/>
          </a:prstGeom>
          <a:noFill/>
        </p:spPr>
        <p:txBody>
          <a:bodyPr wrap="square" rtlCol="0">
            <a:spAutoFit/>
          </a:bodyPr>
          <a:lstStyle/>
          <a:p>
            <a:r>
              <a:rPr lang="es-ES" sz="1600" smtClean="0"/>
              <a:t>The second experiment was oriented to evaluate the usefulness of HISPANoS for Single Event Upset experiments. The target was a MAX10 FPGA card, with another MAX10 FPGA out of beam as local controller. The MAX10 target had simple digital design: a memory controller and a RAM matrix, made with the flip-flop pool of the FPGA. A simple word (fff...) was recorded in the FPGA RAM memory. The memory controller readouts the RAM and send the data stream to the controller FPGA, from there to the control computer on a safe place. We used two uarts as a double check in the data transfer.</a:t>
            </a:r>
          </a:p>
        </p:txBody>
      </p:sp>
      <p:pic>
        <p:nvPicPr>
          <p:cNvPr id="5" name="Imagen 4"/>
          <p:cNvPicPr>
            <a:picLocks noChangeAspect="1"/>
          </p:cNvPicPr>
          <p:nvPr/>
        </p:nvPicPr>
        <p:blipFill>
          <a:blip r:embed="rId9"/>
          <a:stretch>
            <a:fillRect/>
          </a:stretch>
        </p:blipFill>
        <p:spPr>
          <a:xfrm>
            <a:off x="7618854" y="4296878"/>
            <a:ext cx="4467807" cy="1345115"/>
          </a:xfrm>
          <a:prstGeom prst="rect">
            <a:avLst/>
          </a:prstGeom>
        </p:spPr>
      </p:pic>
      <p:sp>
        <p:nvSpPr>
          <p:cNvPr id="23" name="CuadroTexto 22"/>
          <p:cNvSpPr txBox="1"/>
          <p:nvPr/>
        </p:nvSpPr>
        <p:spPr>
          <a:xfrm>
            <a:off x="-21908" y="583871"/>
            <a:ext cx="5624636" cy="400110"/>
          </a:xfrm>
          <a:prstGeom prst="rect">
            <a:avLst/>
          </a:prstGeom>
          <a:noFill/>
        </p:spPr>
        <p:txBody>
          <a:bodyPr wrap="square" rtlCol="0">
            <a:spAutoFit/>
          </a:bodyPr>
          <a:lstStyle/>
          <a:p>
            <a:r>
              <a:rPr lang="es-ES" sz="2000" b="1" smtClean="0"/>
              <a:t>FPGA Experiment</a:t>
            </a:r>
            <a:endParaRPr lang="en-US" sz="2000" b="1"/>
          </a:p>
        </p:txBody>
      </p:sp>
    </p:spTree>
    <p:extLst>
      <p:ext uri="{BB962C8B-B14F-4D97-AF65-F5344CB8AC3E}">
        <p14:creationId xmlns:p14="http://schemas.microsoft.com/office/powerpoint/2010/main" val="29312838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1164939" y="6659799"/>
            <a:ext cx="5329646" cy="319847"/>
          </a:xfrm>
          <a:prstGeom prst="rect">
            <a:avLst/>
          </a:prstGeom>
        </p:spPr>
        <p:txBody>
          <a:bodyPr/>
          <a:lstStyle/>
          <a:p>
            <a:pPr lvl="0">
              <a:defRPr/>
            </a:pPr>
            <a:r>
              <a:rPr lang="en-US" sz="1200" smtClean="0">
                <a:solidFill>
                  <a:srgbClr val="ED7D31">
                    <a:lumMod val="75000"/>
                  </a:srgbClr>
                </a:solidFill>
                <a:hlinkClick r:id="rId3"/>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5"/>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12" name="CuadroTexto 11"/>
          <p:cNvSpPr txBox="1"/>
          <p:nvPr/>
        </p:nvSpPr>
        <p:spPr>
          <a:xfrm>
            <a:off x="7405" y="1237423"/>
            <a:ext cx="7034478" cy="2308324"/>
          </a:xfrm>
          <a:prstGeom prst="rect">
            <a:avLst/>
          </a:prstGeom>
          <a:noFill/>
        </p:spPr>
        <p:txBody>
          <a:bodyPr wrap="square" rtlCol="0">
            <a:spAutoFit/>
          </a:bodyPr>
          <a:lstStyle/>
          <a:p>
            <a:r>
              <a:rPr lang="es-ES" smtClean="0"/>
              <a:t>With the Target FPGA close to the neutron source we detected SEUs at a rate of one every couple of minutes, sometimes even a total failure of the readout (an indication of SEU in the memory controller). No stuck bits in any case were seen, with the Target FPGA in pristine condition</a:t>
            </a:r>
            <a:r>
              <a:rPr lang="es-ES"/>
              <a:t> </a:t>
            </a:r>
            <a:r>
              <a:rPr lang="es-ES" smtClean="0"/>
              <a:t>after scrubbing (or reconfiguration). For future experiments we will design a Shift Register structure in the Target FPGA, without the internal memory controller block, now possible because the MAX10 is insensitive to Single Event Effects Stuck Bits. </a:t>
            </a:r>
          </a:p>
        </p:txBody>
      </p:sp>
      <p:pic>
        <p:nvPicPr>
          <p:cNvPr id="4" name="Imagen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400000">
            <a:off x="8233536" y="2366092"/>
            <a:ext cx="5230681" cy="2528606"/>
          </a:xfrm>
          <a:prstGeom prst="rect">
            <a:avLst/>
          </a:prstGeom>
        </p:spPr>
      </p:pic>
      <p:grpSp>
        <p:nvGrpSpPr>
          <p:cNvPr id="8" name="Grupo 7"/>
          <p:cNvGrpSpPr/>
          <p:nvPr/>
        </p:nvGrpSpPr>
        <p:grpSpPr>
          <a:xfrm>
            <a:off x="7405" y="3768111"/>
            <a:ext cx="7940542" cy="2497018"/>
            <a:chOff x="0" y="2647679"/>
            <a:chExt cx="7940542" cy="2497018"/>
          </a:xfrm>
        </p:grpSpPr>
        <p:pic>
          <p:nvPicPr>
            <p:cNvPr id="2" name="Imagen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01404" y="2647679"/>
              <a:ext cx="4439138" cy="2497015"/>
            </a:xfrm>
            <a:prstGeom prst="rect">
              <a:avLst/>
            </a:prstGeom>
          </p:spPr>
        </p:pic>
        <p:pic>
          <p:nvPicPr>
            <p:cNvPr id="6" name="Imagen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0" y="2647682"/>
              <a:ext cx="4626708" cy="2497015"/>
            </a:xfrm>
            <a:prstGeom prst="rect">
              <a:avLst/>
            </a:prstGeom>
          </p:spPr>
        </p:pic>
      </p:grpSp>
      <p:pic>
        <p:nvPicPr>
          <p:cNvPr id="3" name="Imagen 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5400000">
            <a:off x="5697889" y="2359052"/>
            <a:ext cx="5230677" cy="2542690"/>
          </a:xfrm>
          <a:prstGeom prst="rect">
            <a:avLst/>
          </a:prstGeom>
        </p:spPr>
      </p:pic>
      <p:sp>
        <p:nvSpPr>
          <p:cNvPr id="18" name="CuadroTexto 17"/>
          <p:cNvSpPr txBox="1"/>
          <p:nvPr/>
        </p:nvSpPr>
        <p:spPr>
          <a:xfrm>
            <a:off x="0" y="637257"/>
            <a:ext cx="5624636" cy="400110"/>
          </a:xfrm>
          <a:prstGeom prst="rect">
            <a:avLst/>
          </a:prstGeom>
          <a:noFill/>
        </p:spPr>
        <p:txBody>
          <a:bodyPr wrap="square" rtlCol="0">
            <a:spAutoFit/>
          </a:bodyPr>
          <a:lstStyle/>
          <a:p>
            <a:r>
              <a:rPr lang="es-ES" sz="2000" b="1" smtClean="0"/>
              <a:t>FPGA Experiment</a:t>
            </a:r>
            <a:endParaRPr lang="en-US" sz="2000" b="1"/>
          </a:p>
        </p:txBody>
      </p:sp>
      <p:sp>
        <p:nvSpPr>
          <p:cNvPr id="5" name="CuadroTexto 4"/>
          <p:cNvSpPr txBox="1"/>
          <p:nvPr/>
        </p:nvSpPr>
        <p:spPr>
          <a:xfrm>
            <a:off x="10002730" y="4040036"/>
            <a:ext cx="1478290" cy="646331"/>
          </a:xfrm>
          <a:prstGeom prst="rect">
            <a:avLst/>
          </a:prstGeom>
          <a:noFill/>
        </p:spPr>
        <p:txBody>
          <a:bodyPr wrap="none" rtlCol="0">
            <a:spAutoFit/>
          </a:bodyPr>
          <a:lstStyle/>
          <a:p>
            <a:pPr algn="ctr"/>
            <a:r>
              <a:rPr lang="es-ES" smtClean="0"/>
              <a:t>Controller </a:t>
            </a:r>
          </a:p>
          <a:p>
            <a:pPr algn="ctr"/>
            <a:r>
              <a:rPr lang="es-ES" smtClean="0"/>
              <a:t>MAX10 FPGA </a:t>
            </a:r>
            <a:endParaRPr lang="es-ES"/>
          </a:p>
        </p:txBody>
      </p:sp>
      <p:sp>
        <p:nvSpPr>
          <p:cNvPr id="20" name="CuadroTexto 19"/>
          <p:cNvSpPr txBox="1"/>
          <p:nvPr/>
        </p:nvSpPr>
        <p:spPr>
          <a:xfrm>
            <a:off x="7257617" y="3176415"/>
            <a:ext cx="2111219" cy="369332"/>
          </a:xfrm>
          <a:prstGeom prst="rect">
            <a:avLst/>
          </a:prstGeom>
          <a:noFill/>
        </p:spPr>
        <p:txBody>
          <a:bodyPr wrap="none" rtlCol="0">
            <a:spAutoFit/>
          </a:bodyPr>
          <a:lstStyle/>
          <a:p>
            <a:r>
              <a:rPr lang="es-ES" smtClean="0">
                <a:solidFill>
                  <a:schemeClr val="bg1"/>
                </a:solidFill>
              </a:rPr>
              <a:t>Target MAX10 FPGA </a:t>
            </a:r>
            <a:endParaRPr lang="es-ES">
              <a:solidFill>
                <a:schemeClr val="bg1"/>
              </a:solidFill>
            </a:endParaRPr>
          </a:p>
        </p:txBody>
      </p:sp>
      <p:sp>
        <p:nvSpPr>
          <p:cNvPr id="21" name="CuadroTexto 20"/>
          <p:cNvSpPr txBox="1"/>
          <p:nvPr/>
        </p:nvSpPr>
        <p:spPr>
          <a:xfrm>
            <a:off x="132229" y="4178536"/>
            <a:ext cx="3243452" cy="369332"/>
          </a:xfrm>
          <a:prstGeom prst="rect">
            <a:avLst/>
          </a:prstGeom>
          <a:noFill/>
        </p:spPr>
        <p:txBody>
          <a:bodyPr wrap="none" rtlCol="0">
            <a:spAutoFit/>
          </a:bodyPr>
          <a:lstStyle/>
          <a:p>
            <a:r>
              <a:rPr lang="es-ES" smtClean="0">
                <a:solidFill>
                  <a:schemeClr val="bg1"/>
                </a:solidFill>
              </a:rPr>
              <a:t>MAX10 FPGA experiment layout </a:t>
            </a:r>
            <a:endParaRPr lang="es-ES">
              <a:solidFill>
                <a:schemeClr val="bg1"/>
              </a:solidFill>
            </a:endParaRPr>
          </a:p>
        </p:txBody>
      </p:sp>
      <p:sp>
        <p:nvSpPr>
          <p:cNvPr id="22" name="CuadroTexto 21"/>
          <p:cNvSpPr txBox="1"/>
          <p:nvPr/>
        </p:nvSpPr>
        <p:spPr>
          <a:xfrm>
            <a:off x="5130288" y="4462620"/>
            <a:ext cx="1506050" cy="923330"/>
          </a:xfrm>
          <a:prstGeom prst="rect">
            <a:avLst/>
          </a:prstGeom>
          <a:noFill/>
        </p:spPr>
        <p:txBody>
          <a:bodyPr wrap="square" rtlCol="0">
            <a:spAutoFit/>
          </a:bodyPr>
          <a:lstStyle/>
          <a:p>
            <a:pPr algn="ctr"/>
            <a:r>
              <a:rPr lang="es-ES" smtClean="0"/>
              <a:t>FPGA RAM memory dump</a:t>
            </a:r>
            <a:endParaRPr lang="es-ES"/>
          </a:p>
        </p:txBody>
      </p:sp>
    </p:spTree>
    <p:extLst>
      <p:ext uri="{BB962C8B-B14F-4D97-AF65-F5344CB8AC3E}">
        <p14:creationId xmlns:p14="http://schemas.microsoft.com/office/powerpoint/2010/main" val="23631545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3"/>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5"/>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12" name="CuadroTexto 11"/>
          <p:cNvSpPr txBox="1"/>
          <p:nvPr/>
        </p:nvSpPr>
        <p:spPr>
          <a:xfrm>
            <a:off x="4578838" y="850475"/>
            <a:ext cx="2460930" cy="646331"/>
          </a:xfrm>
          <a:prstGeom prst="rect">
            <a:avLst/>
          </a:prstGeom>
          <a:noFill/>
        </p:spPr>
        <p:txBody>
          <a:bodyPr wrap="none" rtlCol="0">
            <a:spAutoFit/>
          </a:bodyPr>
          <a:lstStyle/>
          <a:p>
            <a:r>
              <a:rPr lang="es-ES" sz="3600" b="1" smtClean="0"/>
              <a:t>Conclusions</a:t>
            </a:r>
            <a:endParaRPr lang="en-US" sz="3600" b="1"/>
          </a:p>
        </p:txBody>
      </p:sp>
      <p:sp>
        <p:nvSpPr>
          <p:cNvPr id="13" name="CuadroTexto 12"/>
          <p:cNvSpPr txBox="1"/>
          <p:nvPr/>
        </p:nvSpPr>
        <p:spPr>
          <a:xfrm>
            <a:off x="274528" y="2031503"/>
            <a:ext cx="11642944" cy="3108543"/>
          </a:xfrm>
          <a:prstGeom prst="rect">
            <a:avLst/>
          </a:prstGeom>
          <a:noFill/>
        </p:spPr>
        <p:txBody>
          <a:bodyPr wrap="square" rtlCol="0">
            <a:spAutoFit/>
          </a:bodyPr>
          <a:lstStyle/>
          <a:p>
            <a:pPr marL="285750" indent="-285750">
              <a:buFont typeface="Arial" panose="020B0604020202020204" pitchFamily="34" charset="0"/>
              <a:buChar char="•"/>
            </a:pPr>
            <a:r>
              <a:rPr lang="es-ES" sz="2800" smtClean="0"/>
              <a:t>We learned about how to make neutron detection experiments in the new</a:t>
            </a:r>
          </a:p>
          <a:p>
            <a:r>
              <a:rPr lang="es-ES" sz="2800" smtClean="0"/>
              <a:t>    HISPANoS neutron beam facility at CNA, Sevilla</a:t>
            </a:r>
          </a:p>
          <a:p>
            <a:pPr marL="285750" indent="-285750">
              <a:buFont typeface="Arial" panose="020B0604020202020204" pitchFamily="34" charset="0"/>
              <a:buChar char="•"/>
            </a:pPr>
            <a:r>
              <a:rPr lang="es-ES" sz="2800" smtClean="0"/>
              <a:t>The photodiode experiment opens the way to more sophisticated detector experiments in the facility. As a plus, we got straight signals from neutron (up </a:t>
            </a:r>
            <a:r>
              <a:rPr lang="es-ES" sz="2800"/>
              <a:t>to 10 </a:t>
            </a:r>
            <a:r>
              <a:rPr lang="es-ES" sz="2800" smtClean="0"/>
              <a:t>MeV) induced nuclear reactions in silicon.</a:t>
            </a:r>
          </a:p>
          <a:p>
            <a:pPr marL="285750" indent="-285750">
              <a:buFont typeface="Arial" panose="020B0604020202020204" pitchFamily="34" charset="0"/>
              <a:buChar char="•"/>
            </a:pPr>
            <a:r>
              <a:rPr lang="es-ES" sz="2800" smtClean="0"/>
              <a:t>The MAX10 FPGA shows no stuck bits under neutron irradiation. New Neutron Single Event Effects experiments are planned.</a:t>
            </a:r>
            <a:endParaRPr lang="en-US" sz="2800"/>
          </a:p>
        </p:txBody>
      </p:sp>
      <p:sp>
        <p:nvSpPr>
          <p:cNvPr id="2" name="Rectángulo 1"/>
          <p:cNvSpPr/>
          <p:nvPr/>
        </p:nvSpPr>
        <p:spPr>
          <a:xfrm>
            <a:off x="3643874" y="5498330"/>
            <a:ext cx="4717125" cy="369332"/>
          </a:xfrm>
          <a:prstGeom prst="rect">
            <a:avLst/>
          </a:prstGeom>
        </p:spPr>
        <p:txBody>
          <a:bodyPr wrap="none">
            <a:spAutoFit/>
          </a:bodyPr>
          <a:lstStyle/>
          <a:p>
            <a:r>
              <a:rPr lang="en-US" b="1" smtClean="0">
                <a:latin typeface="Calibri" panose="020F0502020204030204" pitchFamily="34" charset="0"/>
                <a:cs typeface="Calibri" panose="020F0502020204030204" pitchFamily="34" charset="0"/>
              </a:rPr>
              <a:t>Thanks to the funding programme H2020-ARIEL</a:t>
            </a:r>
            <a:endParaRPr lang="en-US"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547331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3"/>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5"/>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20" name="Title 8"/>
          <p:cNvSpPr txBox="1">
            <a:spLocks/>
          </p:cNvSpPr>
          <p:nvPr/>
        </p:nvSpPr>
        <p:spPr>
          <a:xfrm>
            <a:off x="2276242" y="2564740"/>
            <a:ext cx="7639516" cy="8640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800" b="1" dirty="0">
                <a:latin typeface="Times New Roman" panose="02020603050405020304" pitchFamily="18" charset="0"/>
                <a:cs typeface="Times New Roman" panose="02020603050405020304" pitchFamily="18" charset="0"/>
              </a:rPr>
              <a:t>  Thanks for your attention!</a:t>
            </a:r>
          </a:p>
          <a:p>
            <a:r>
              <a:rPr lang="es-ES" b="1" dirty="0">
                <a:latin typeface="Times New Roman" panose="02020603050405020304" pitchFamily="18" charset="0"/>
                <a:ea typeface="Segoe UI" panose="020B0502040204020203" pitchFamily="34" charset="0"/>
                <a:cs typeface="Times New Roman" panose="02020603050405020304" pitchFamily="18" charset="0"/>
              </a:rPr>
              <a:t>fpalomo@us.es</a:t>
            </a:r>
          </a:p>
        </p:txBody>
      </p:sp>
    </p:spTree>
    <p:extLst>
      <p:ext uri="{BB962C8B-B14F-4D97-AF65-F5344CB8AC3E}">
        <p14:creationId xmlns:p14="http://schemas.microsoft.com/office/powerpoint/2010/main" val="12372315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7315805" y="6618324"/>
            <a:ext cx="4931110" cy="196142"/>
          </a:xfrm>
          <a:prstGeom prst="rect">
            <a:avLst/>
          </a:prstGeom>
        </p:spPr>
        <p:txBody>
          <a:bodyPr/>
          <a:lstStyle/>
          <a:p>
            <a:pPr lvl="0">
              <a:defRPr/>
            </a:pPr>
            <a:r>
              <a:rPr lang="en-US" sz="1100" smtClean="0">
                <a:solidFill>
                  <a:srgbClr val="ED7D31">
                    <a:lumMod val="75000"/>
                  </a:srgbClr>
                </a:solidFill>
                <a:hlinkClick r:id="rId3"/>
              </a:rPr>
              <a:t>https://indico.cern.ch/event/1334364/</a:t>
            </a:r>
            <a:r>
              <a:rPr lang="en-US" sz="1100" smtClean="0">
                <a:solidFill>
                  <a:srgbClr val="ED7D31">
                    <a:lumMod val="75000"/>
                  </a:srgbClr>
                </a:solidFill>
              </a:rPr>
              <a:t>  43</a:t>
            </a:r>
            <a:r>
              <a:rPr lang="en-US" sz="1100" baseline="30000" smtClean="0">
                <a:solidFill>
                  <a:srgbClr val="ED7D31">
                    <a:lumMod val="75000"/>
                  </a:srgbClr>
                </a:solidFill>
              </a:rPr>
              <a:t>r</a:t>
            </a:r>
            <a:r>
              <a:rPr lang="en-US" sz="1100" baseline="30000">
                <a:solidFill>
                  <a:srgbClr val="ED7D31">
                    <a:lumMod val="75000"/>
                  </a:srgbClr>
                </a:solidFill>
              </a:rPr>
              <a:t>d</a:t>
            </a:r>
            <a:r>
              <a:rPr lang="en-US" sz="1100" smtClean="0">
                <a:solidFill>
                  <a:srgbClr val="ED7D31">
                    <a:lumMod val="75000"/>
                  </a:srgbClr>
                </a:solidFill>
              </a:rPr>
              <a:t> RD50, Nov 28</a:t>
            </a:r>
            <a:r>
              <a:rPr lang="en-US" sz="1100" baseline="30000" smtClean="0">
                <a:solidFill>
                  <a:srgbClr val="ED7D31">
                    <a:lumMod val="75000"/>
                  </a:srgbClr>
                </a:solidFill>
              </a:rPr>
              <a:t>th</a:t>
            </a:r>
            <a:r>
              <a:rPr lang="en-US" sz="1100" smtClean="0">
                <a:solidFill>
                  <a:srgbClr val="ED7D31">
                    <a:lumMod val="75000"/>
                  </a:srgbClr>
                </a:solidFill>
              </a:rPr>
              <a:t> to Dec 1</a:t>
            </a:r>
            <a:r>
              <a:rPr lang="en-US" sz="1100" baseline="30000" smtClean="0">
                <a:solidFill>
                  <a:srgbClr val="ED7D31">
                    <a:lumMod val="75000"/>
                  </a:srgbClr>
                </a:solidFill>
              </a:rPr>
              <a:t>st</a:t>
            </a:r>
            <a:r>
              <a:rPr lang="en-US" sz="1100" smtClean="0">
                <a:solidFill>
                  <a:srgbClr val="ED7D31">
                    <a:lumMod val="75000"/>
                  </a:srgbClr>
                </a:solidFill>
              </a:rPr>
              <a:t>, CERN, 2023</a:t>
            </a:r>
            <a:endParaRPr kumimoji="0" lang="en-US" sz="11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5"/>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smtClean="0">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12" name="CuadroTexto 11"/>
          <p:cNvSpPr txBox="1"/>
          <p:nvPr/>
        </p:nvSpPr>
        <p:spPr>
          <a:xfrm>
            <a:off x="4902007" y="612063"/>
            <a:ext cx="2044470" cy="523220"/>
          </a:xfrm>
          <a:prstGeom prst="rect">
            <a:avLst/>
          </a:prstGeom>
          <a:noFill/>
        </p:spPr>
        <p:txBody>
          <a:bodyPr wrap="none" rtlCol="0">
            <a:spAutoFit/>
          </a:bodyPr>
          <a:lstStyle/>
          <a:p>
            <a:r>
              <a:rPr lang="es-ES" sz="2800" b="1" smtClean="0"/>
              <a:t>Introduction</a:t>
            </a:r>
            <a:endParaRPr lang="en-US" sz="2800" b="1"/>
          </a:p>
        </p:txBody>
      </p:sp>
      <p:sp>
        <p:nvSpPr>
          <p:cNvPr id="2" name="CuadroTexto 1"/>
          <p:cNvSpPr txBox="1"/>
          <p:nvPr/>
        </p:nvSpPr>
        <p:spPr>
          <a:xfrm>
            <a:off x="132229" y="1028659"/>
            <a:ext cx="12006072" cy="1631216"/>
          </a:xfrm>
          <a:prstGeom prst="rect">
            <a:avLst/>
          </a:prstGeom>
          <a:noFill/>
        </p:spPr>
        <p:txBody>
          <a:bodyPr wrap="square" rtlCol="0">
            <a:spAutoFit/>
          </a:bodyPr>
          <a:lstStyle/>
          <a:p>
            <a:pPr marL="342900" indent="-342900">
              <a:buFont typeface="+mj-lt"/>
              <a:buAutoNum type="arabicPeriod"/>
            </a:pPr>
            <a:r>
              <a:rPr lang="es-ES" sz="2000" smtClean="0"/>
              <a:t>About the new HISPANoS neutron beam now open for experiments at the National Center of Accelerators, Sevilla, Spain</a:t>
            </a:r>
          </a:p>
          <a:p>
            <a:pPr marL="342900" indent="-342900">
              <a:buFont typeface="+mj-lt"/>
              <a:buAutoNum type="arabicPeriod"/>
            </a:pPr>
            <a:r>
              <a:rPr lang="es-ES" sz="2000" smtClean="0"/>
              <a:t>On a first experiment about detection of neutron induced nuclear reactions in silicon photodiodes and its intrincacies</a:t>
            </a:r>
          </a:p>
          <a:p>
            <a:pPr marL="342900" indent="-342900">
              <a:buFont typeface="+mj-lt"/>
              <a:buAutoNum type="arabicPeriod"/>
            </a:pPr>
            <a:r>
              <a:rPr lang="es-ES" sz="2000" smtClean="0"/>
              <a:t>Neutron induced Single Event Effects in an Intel MAX10 FPGA (55 nm)</a:t>
            </a:r>
            <a:endParaRPr lang="es-ES" sz="2000"/>
          </a:p>
        </p:txBody>
      </p:sp>
      <p:pic>
        <p:nvPicPr>
          <p:cNvPr id="6" name="Imagen 5"/>
          <p:cNvPicPr>
            <a:picLocks noChangeAspect="1"/>
          </p:cNvPicPr>
          <p:nvPr/>
        </p:nvPicPr>
        <p:blipFill>
          <a:blip r:embed="rId6"/>
          <a:stretch>
            <a:fillRect/>
          </a:stretch>
        </p:blipFill>
        <p:spPr>
          <a:xfrm>
            <a:off x="7247839" y="3369826"/>
            <a:ext cx="4928339" cy="2394864"/>
          </a:xfrm>
          <a:prstGeom prst="rect">
            <a:avLst/>
          </a:prstGeom>
        </p:spPr>
      </p:pic>
      <p:pic>
        <p:nvPicPr>
          <p:cNvPr id="8" name="Imagen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144" y="3399216"/>
            <a:ext cx="4867857" cy="2365474"/>
          </a:xfrm>
          <a:prstGeom prst="rect">
            <a:avLst/>
          </a:prstGeom>
        </p:spPr>
      </p:pic>
      <p:pic>
        <p:nvPicPr>
          <p:cNvPr id="18" name="Imagen 17"/>
          <p:cNvPicPr>
            <a:picLocks noChangeAspect="1"/>
          </p:cNvPicPr>
          <p:nvPr/>
        </p:nvPicPr>
        <p:blipFill>
          <a:blip r:embed="rId8"/>
          <a:stretch>
            <a:fillRect/>
          </a:stretch>
        </p:blipFill>
        <p:spPr>
          <a:xfrm>
            <a:off x="4911151" y="2666776"/>
            <a:ext cx="2323472" cy="4158487"/>
          </a:xfrm>
          <a:prstGeom prst="rect">
            <a:avLst/>
          </a:prstGeom>
        </p:spPr>
      </p:pic>
      <p:sp>
        <p:nvSpPr>
          <p:cNvPr id="20" name="CuadroTexto 19"/>
          <p:cNvSpPr txBox="1"/>
          <p:nvPr/>
        </p:nvSpPr>
        <p:spPr>
          <a:xfrm>
            <a:off x="132229" y="5764690"/>
            <a:ext cx="4625753" cy="646331"/>
          </a:xfrm>
          <a:prstGeom prst="rect">
            <a:avLst/>
          </a:prstGeom>
          <a:noFill/>
        </p:spPr>
        <p:txBody>
          <a:bodyPr wrap="none" rtlCol="0">
            <a:spAutoFit/>
          </a:bodyPr>
          <a:lstStyle/>
          <a:p>
            <a:pPr algn="ctr"/>
            <a:r>
              <a:rPr lang="es-ES" smtClean="0"/>
              <a:t>Preparation of the Neutron Beam Line for the </a:t>
            </a:r>
          </a:p>
          <a:p>
            <a:pPr algn="ctr"/>
            <a:r>
              <a:rPr lang="es-ES" smtClean="0"/>
              <a:t>experiment</a:t>
            </a:r>
            <a:endParaRPr lang="es-ES"/>
          </a:p>
        </p:txBody>
      </p:sp>
      <p:sp>
        <p:nvSpPr>
          <p:cNvPr id="21" name="CuadroTexto 20"/>
          <p:cNvSpPr txBox="1"/>
          <p:nvPr/>
        </p:nvSpPr>
        <p:spPr>
          <a:xfrm>
            <a:off x="8593338" y="5764690"/>
            <a:ext cx="2237344" cy="369332"/>
          </a:xfrm>
          <a:prstGeom prst="rect">
            <a:avLst/>
          </a:prstGeom>
          <a:noFill/>
        </p:spPr>
        <p:txBody>
          <a:bodyPr wrap="none" rtlCol="0">
            <a:spAutoFit/>
          </a:bodyPr>
          <a:lstStyle/>
          <a:p>
            <a:pPr algn="ctr"/>
            <a:r>
              <a:rPr lang="es-ES" smtClean="0"/>
              <a:t>SEU FPGA experiment</a:t>
            </a:r>
            <a:endParaRPr lang="es-ES"/>
          </a:p>
        </p:txBody>
      </p:sp>
      <p:sp>
        <p:nvSpPr>
          <p:cNvPr id="22" name="CuadroTexto 21"/>
          <p:cNvSpPr txBox="1"/>
          <p:nvPr/>
        </p:nvSpPr>
        <p:spPr>
          <a:xfrm>
            <a:off x="5081992" y="6134022"/>
            <a:ext cx="1945213" cy="646331"/>
          </a:xfrm>
          <a:prstGeom prst="rect">
            <a:avLst/>
          </a:prstGeom>
          <a:noFill/>
        </p:spPr>
        <p:txBody>
          <a:bodyPr wrap="none" rtlCol="0">
            <a:spAutoFit/>
          </a:bodyPr>
          <a:lstStyle/>
          <a:p>
            <a:pPr algn="ctr"/>
            <a:r>
              <a:rPr lang="es-ES" smtClean="0"/>
              <a:t>Photodiode Matrix</a:t>
            </a:r>
          </a:p>
          <a:p>
            <a:pPr algn="ctr"/>
            <a:r>
              <a:rPr lang="es-ES" smtClean="0"/>
              <a:t>Experiment</a:t>
            </a:r>
            <a:endParaRPr lang="es-ES"/>
          </a:p>
        </p:txBody>
      </p:sp>
    </p:spTree>
    <p:extLst>
      <p:ext uri="{BB962C8B-B14F-4D97-AF65-F5344CB8AC3E}">
        <p14:creationId xmlns:p14="http://schemas.microsoft.com/office/powerpoint/2010/main" val="2337946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3532815" y="802394"/>
            <a:ext cx="8031555" cy="3232865"/>
          </a:xfrm>
          <a:prstGeom prst="rect">
            <a:avLst/>
          </a:prstGeom>
        </p:spPr>
      </p:pic>
      <p:sp>
        <p:nvSpPr>
          <p:cNvPr id="24"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4"/>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25" name="Grupo 24"/>
          <p:cNvGrpSpPr/>
          <p:nvPr/>
        </p:nvGrpSpPr>
        <p:grpSpPr>
          <a:xfrm>
            <a:off x="132229" y="6535056"/>
            <a:ext cx="782171" cy="290207"/>
            <a:chOff x="132229" y="6060014"/>
            <a:chExt cx="2329618" cy="765249"/>
          </a:xfrm>
        </p:grpSpPr>
        <p:pic>
          <p:nvPicPr>
            <p:cNvPr id="26" name="Picture 2" descr="File:Emblema Universidad de Sevilla.png - Wikimedia Common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27" name="Imagen 26"/>
            <p:cNvPicPr>
              <a:picLocks noChangeAspect="1"/>
            </p:cNvPicPr>
            <p:nvPr/>
          </p:nvPicPr>
          <p:blipFill>
            <a:blip r:embed="rId6"/>
            <a:stretch>
              <a:fillRect/>
            </a:stretch>
          </p:blipFill>
          <p:spPr>
            <a:xfrm>
              <a:off x="1069875" y="6218815"/>
              <a:ext cx="1391972" cy="606448"/>
            </a:xfrm>
            <a:prstGeom prst="rect">
              <a:avLst/>
            </a:prstGeom>
          </p:spPr>
        </p:pic>
      </p:grpSp>
      <p:sp>
        <p:nvSpPr>
          <p:cNvPr id="54" name="CuadroTexto 53">
            <a:extLst>
              <a:ext uri="{FF2B5EF4-FFF2-40B4-BE49-F238E27FC236}">
                <a16:creationId xmlns:a16="http://schemas.microsoft.com/office/drawing/2014/main" id="{1E911FE6-96E3-429F-8929-A5F4199002A0}"/>
              </a:ext>
            </a:extLst>
          </p:cNvPr>
          <p:cNvSpPr txBox="1"/>
          <p:nvPr/>
        </p:nvSpPr>
        <p:spPr>
          <a:xfrm>
            <a:off x="113179" y="5622134"/>
            <a:ext cx="12109921" cy="707886"/>
          </a:xfrm>
          <a:prstGeom prst="rect">
            <a:avLst/>
          </a:prstGeom>
          <a:noFill/>
        </p:spPr>
        <p:txBody>
          <a:bodyPr wrap="square" rtlCol="0">
            <a:spAutoFit/>
          </a:bodyPr>
          <a:lstStyle/>
          <a:p>
            <a:r>
              <a:rPr lang="es-ES" sz="2000" dirty="0" err="1">
                <a:solidFill>
                  <a:prstClr val="black"/>
                </a:solidFill>
                <a:latin typeface="Calibri" panose="020F0502020204030204" pitchFamily="34" charset="0"/>
                <a:cs typeface="Calibri" panose="020F0502020204030204" pitchFamily="34" charset="0"/>
              </a:rPr>
              <a:t>HiSPANoS</a:t>
            </a:r>
            <a:r>
              <a:rPr lang="es-ES" sz="2000" dirty="0">
                <a:solidFill>
                  <a:prstClr val="black"/>
                </a:solidFill>
                <a:latin typeface="Calibri" panose="020F0502020204030204" pitchFamily="34" charset="0"/>
                <a:cs typeface="Calibri" panose="020F0502020204030204" pitchFamily="34" charset="0"/>
              </a:rPr>
              <a:t> </a:t>
            </a:r>
            <a:r>
              <a:rPr lang="es-ES" sz="2000" dirty="0" err="1">
                <a:solidFill>
                  <a:prstClr val="black"/>
                </a:solidFill>
                <a:latin typeface="Calibri" panose="020F0502020204030204" pitchFamily="34" charset="0"/>
                <a:cs typeface="Calibri" panose="020F0502020204030204" pitchFamily="34" charset="0"/>
              </a:rPr>
              <a:t>is</a:t>
            </a:r>
            <a:r>
              <a:rPr lang="es-ES" sz="2000" dirty="0">
                <a:solidFill>
                  <a:prstClr val="black"/>
                </a:solidFill>
                <a:latin typeface="Calibri" panose="020F0502020204030204" pitchFamily="34" charset="0"/>
                <a:cs typeface="Calibri" panose="020F0502020204030204" pitchFamily="34" charset="0"/>
              </a:rPr>
              <a:t> </a:t>
            </a:r>
            <a:r>
              <a:rPr lang="es-ES" sz="2000" dirty="0" err="1">
                <a:solidFill>
                  <a:prstClr val="black"/>
                </a:solidFill>
                <a:latin typeface="Calibri" panose="020F0502020204030204" pitchFamily="34" charset="0"/>
                <a:cs typeface="Calibri" panose="020F0502020204030204" pitchFamily="34" charset="0"/>
              </a:rPr>
              <a:t>the</a:t>
            </a:r>
            <a:r>
              <a:rPr lang="es-ES" sz="2000" dirty="0">
                <a:solidFill>
                  <a:prstClr val="black"/>
                </a:solidFill>
                <a:latin typeface="Calibri" panose="020F0502020204030204" pitchFamily="34" charset="0"/>
                <a:cs typeface="Calibri" panose="020F0502020204030204" pitchFamily="34" charset="0"/>
              </a:rPr>
              <a:t> </a:t>
            </a:r>
            <a:r>
              <a:rPr lang="es-ES" sz="2000" dirty="0" err="1">
                <a:solidFill>
                  <a:prstClr val="black"/>
                </a:solidFill>
                <a:latin typeface="Calibri" panose="020F0502020204030204" pitchFamily="34" charset="0"/>
                <a:cs typeface="Calibri" panose="020F0502020204030204" pitchFamily="34" charset="0"/>
              </a:rPr>
              <a:t>first</a:t>
            </a:r>
            <a:r>
              <a:rPr lang="es-ES" sz="2000" dirty="0">
                <a:solidFill>
                  <a:prstClr val="black"/>
                </a:solidFill>
                <a:latin typeface="Calibri" panose="020F0502020204030204" pitchFamily="34" charset="0"/>
                <a:cs typeface="Calibri" panose="020F0502020204030204" pitchFamily="34" charset="0"/>
              </a:rPr>
              <a:t> Accelerator-</a:t>
            </a:r>
            <a:r>
              <a:rPr lang="es-ES" sz="2000" dirty="0" err="1">
                <a:solidFill>
                  <a:prstClr val="black"/>
                </a:solidFill>
                <a:latin typeface="Calibri" panose="020F0502020204030204" pitchFamily="34" charset="0"/>
                <a:cs typeface="Calibri" panose="020F0502020204030204" pitchFamily="34" charset="0"/>
              </a:rPr>
              <a:t>based</a:t>
            </a:r>
            <a:r>
              <a:rPr lang="es-ES" sz="2000" dirty="0">
                <a:solidFill>
                  <a:prstClr val="black"/>
                </a:solidFill>
                <a:latin typeface="Calibri" panose="020F0502020204030204" pitchFamily="34" charset="0"/>
                <a:cs typeface="Calibri" panose="020F0502020204030204" pitchFamily="34" charset="0"/>
              </a:rPr>
              <a:t> </a:t>
            </a:r>
            <a:r>
              <a:rPr lang="es-ES" sz="2000" dirty="0" err="1">
                <a:solidFill>
                  <a:prstClr val="black"/>
                </a:solidFill>
                <a:latin typeface="Calibri" panose="020F0502020204030204" pitchFamily="34" charset="0"/>
                <a:cs typeface="Calibri" panose="020F0502020204030204" pitchFamily="34" charset="0"/>
              </a:rPr>
              <a:t>neutron</a:t>
            </a:r>
            <a:r>
              <a:rPr lang="es-ES" sz="2000" dirty="0">
                <a:solidFill>
                  <a:prstClr val="black"/>
                </a:solidFill>
                <a:latin typeface="Calibri" panose="020F0502020204030204" pitchFamily="34" charset="0"/>
                <a:cs typeface="Calibri" panose="020F0502020204030204" pitchFamily="34" charset="0"/>
              </a:rPr>
              <a:t> </a:t>
            </a:r>
            <a:r>
              <a:rPr lang="es-ES" sz="2000" dirty="0" err="1">
                <a:solidFill>
                  <a:prstClr val="black"/>
                </a:solidFill>
                <a:latin typeface="Calibri" panose="020F0502020204030204" pitchFamily="34" charset="0"/>
                <a:cs typeface="Calibri" panose="020F0502020204030204" pitchFamily="34" charset="0"/>
              </a:rPr>
              <a:t>source</a:t>
            </a:r>
            <a:r>
              <a:rPr lang="es-ES" sz="2000" dirty="0">
                <a:solidFill>
                  <a:prstClr val="black"/>
                </a:solidFill>
                <a:latin typeface="Calibri" panose="020F0502020204030204" pitchFamily="34" charset="0"/>
                <a:cs typeface="Calibri" panose="020F0502020204030204" pitchFamily="34" charset="0"/>
              </a:rPr>
              <a:t> in </a:t>
            </a:r>
            <a:r>
              <a:rPr lang="es-ES" sz="2000" dirty="0" err="1">
                <a:solidFill>
                  <a:prstClr val="black"/>
                </a:solidFill>
                <a:latin typeface="Calibri" panose="020F0502020204030204" pitchFamily="34" charset="0"/>
                <a:cs typeface="Calibri" panose="020F0502020204030204" pitchFamily="34" charset="0"/>
              </a:rPr>
              <a:t>Spain</a:t>
            </a:r>
            <a:r>
              <a:rPr lang="es-ES" sz="2000" dirty="0">
                <a:solidFill>
                  <a:prstClr val="black"/>
                </a:solidFill>
                <a:latin typeface="Calibri" panose="020F0502020204030204" pitchFamily="34" charset="0"/>
                <a:cs typeface="Calibri" panose="020F0502020204030204" pitchFamily="34" charset="0"/>
              </a:rPr>
              <a:t> and </a:t>
            </a:r>
            <a:r>
              <a:rPr lang="es-ES" sz="2000" dirty="0" err="1">
                <a:solidFill>
                  <a:prstClr val="black"/>
                </a:solidFill>
                <a:latin typeface="Calibri" panose="020F0502020204030204" pitchFamily="34" charset="0"/>
                <a:cs typeface="Calibri" panose="020F0502020204030204" pitchFamily="34" charset="0"/>
              </a:rPr>
              <a:t>it</a:t>
            </a:r>
            <a:r>
              <a:rPr lang="es-ES" sz="2000" dirty="0">
                <a:solidFill>
                  <a:prstClr val="black"/>
                </a:solidFill>
                <a:latin typeface="Calibri" panose="020F0502020204030204" pitchFamily="34" charset="0"/>
                <a:cs typeface="Calibri" panose="020F0502020204030204" pitchFamily="34" charset="0"/>
              </a:rPr>
              <a:t> </a:t>
            </a:r>
            <a:r>
              <a:rPr lang="es-ES" sz="2000" dirty="0" err="1">
                <a:solidFill>
                  <a:prstClr val="black"/>
                </a:solidFill>
                <a:latin typeface="Calibri" panose="020F0502020204030204" pitchFamily="34" charset="0"/>
                <a:cs typeface="Calibri" panose="020F0502020204030204" pitchFamily="34" charset="0"/>
              </a:rPr>
              <a:t>is</a:t>
            </a:r>
            <a:r>
              <a:rPr lang="es-ES" sz="2000" dirty="0">
                <a:solidFill>
                  <a:prstClr val="black"/>
                </a:solidFill>
                <a:latin typeface="Calibri" panose="020F0502020204030204" pitchFamily="34" charset="0"/>
                <a:cs typeface="Calibri" panose="020F0502020204030204" pitchFamily="34" charset="0"/>
              </a:rPr>
              <a:t> </a:t>
            </a:r>
            <a:r>
              <a:rPr lang="es-ES" sz="2000" err="1">
                <a:solidFill>
                  <a:prstClr val="black"/>
                </a:solidFill>
                <a:latin typeface="Calibri" panose="020F0502020204030204" pitchFamily="34" charset="0"/>
                <a:cs typeface="Calibri" panose="020F0502020204030204" pitchFamily="34" charset="0"/>
              </a:rPr>
              <a:t>installed</a:t>
            </a:r>
            <a:r>
              <a:rPr lang="es-ES" sz="2000">
                <a:solidFill>
                  <a:prstClr val="black"/>
                </a:solidFill>
                <a:latin typeface="Calibri" panose="020F0502020204030204" pitchFamily="34" charset="0"/>
                <a:cs typeface="Calibri" panose="020F0502020204030204" pitchFamily="34" charset="0"/>
              </a:rPr>
              <a:t> </a:t>
            </a:r>
            <a:r>
              <a:rPr lang="es-ES" sz="2000" smtClean="0">
                <a:solidFill>
                  <a:prstClr val="black"/>
                </a:solidFill>
                <a:latin typeface="Calibri" panose="020F0502020204030204" pitchFamily="34" charset="0"/>
                <a:cs typeface="Calibri" panose="020F0502020204030204" pitchFamily="34" charset="0"/>
              </a:rPr>
              <a:t>at </a:t>
            </a:r>
            <a:r>
              <a:rPr lang="es-ES" sz="2000" dirty="0" err="1">
                <a:solidFill>
                  <a:prstClr val="black"/>
                </a:solidFill>
                <a:latin typeface="Calibri" panose="020F0502020204030204" pitchFamily="34" charset="0"/>
                <a:cs typeface="Calibri" panose="020F0502020204030204" pitchFamily="34" charset="0"/>
              </a:rPr>
              <a:t>the</a:t>
            </a:r>
            <a:r>
              <a:rPr lang="es-ES" sz="2000" dirty="0">
                <a:solidFill>
                  <a:prstClr val="black"/>
                </a:solidFill>
                <a:latin typeface="Calibri" panose="020F0502020204030204" pitchFamily="34" charset="0"/>
                <a:cs typeface="Calibri" panose="020F0502020204030204" pitchFamily="34" charset="0"/>
              </a:rPr>
              <a:t> 3 MV </a:t>
            </a:r>
            <a:r>
              <a:rPr lang="es-ES" sz="2000" dirty="0" err="1">
                <a:solidFill>
                  <a:prstClr val="black"/>
                </a:solidFill>
                <a:latin typeface="Calibri" panose="020F0502020204030204" pitchFamily="34" charset="0"/>
                <a:cs typeface="Calibri" panose="020F0502020204030204" pitchFamily="34" charset="0"/>
              </a:rPr>
              <a:t>Tandem</a:t>
            </a:r>
            <a:r>
              <a:rPr lang="es-ES" sz="2000" dirty="0">
                <a:solidFill>
                  <a:prstClr val="black"/>
                </a:solidFill>
                <a:latin typeface="Calibri" panose="020F0502020204030204" pitchFamily="34" charset="0"/>
                <a:cs typeface="Calibri" panose="020F0502020204030204" pitchFamily="34" charset="0"/>
              </a:rPr>
              <a:t> </a:t>
            </a:r>
            <a:r>
              <a:rPr lang="es-ES" sz="2000">
                <a:solidFill>
                  <a:prstClr val="black"/>
                </a:solidFill>
                <a:latin typeface="Calibri" panose="020F0502020204030204" pitchFamily="34" charset="0"/>
                <a:cs typeface="Calibri" panose="020F0502020204030204" pitchFamily="34" charset="0"/>
              </a:rPr>
              <a:t>Accelerator</a:t>
            </a:r>
            <a:r>
              <a:rPr lang="es-ES" sz="2000" smtClean="0">
                <a:solidFill>
                  <a:prstClr val="black"/>
                </a:solidFill>
                <a:latin typeface="Calibri" panose="020F0502020204030204" pitchFamily="34" charset="0"/>
                <a:cs typeface="Calibri" panose="020F0502020204030204" pitchFamily="34" charset="0"/>
              </a:rPr>
              <a:t>.</a:t>
            </a:r>
          </a:p>
          <a:p>
            <a:r>
              <a:rPr lang="es-ES" sz="2000" smtClean="0">
                <a:solidFill>
                  <a:prstClr val="black"/>
                </a:solidFill>
                <a:latin typeface="Calibri" panose="020F0502020204030204" pitchFamily="34" charset="0"/>
                <a:cs typeface="Calibri" panose="020F0502020204030204" pitchFamily="34" charset="0"/>
              </a:rPr>
              <a:t>Operates since 2013 in continuous mode and since 2018 in pulsed mode.</a:t>
            </a:r>
            <a:r>
              <a:rPr lang="es-ES" dirty="0">
                <a:solidFill>
                  <a:prstClr val="black"/>
                </a:solidFill>
                <a:latin typeface="Calibri" panose="020F0502020204030204" pitchFamily="34" charset="0"/>
                <a:cs typeface="Calibri" panose="020F0502020204030204" pitchFamily="34" charset="0"/>
              </a:rPr>
              <a:t>	</a:t>
            </a:r>
            <a:r>
              <a:rPr lang="es-ES">
                <a:solidFill>
                  <a:prstClr val="black"/>
                </a:solidFill>
                <a:latin typeface="Calibri" panose="020F0502020204030204" pitchFamily="34" charset="0"/>
                <a:cs typeface="Calibri" panose="020F0502020204030204" pitchFamily="34" charset="0"/>
              </a:rPr>
              <a:t>	</a:t>
            </a:r>
            <a:endParaRPr lang="es-ES" b="1" dirty="0">
              <a:solidFill>
                <a:prstClr val="black"/>
              </a:solidFill>
              <a:latin typeface="Calibri" panose="020F0502020204030204" pitchFamily="34" charset="0"/>
              <a:cs typeface="Calibri" panose="020F0502020204030204" pitchFamily="34" charset="0"/>
            </a:endParaRPr>
          </a:p>
        </p:txBody>
      </p:sp>
      <p:grpSp>
        <p:nvGrpSpPr>
          <p:cNvPr id="10" name="Grupo 9"/>
          <p:cNvGrpSpPr/>
          <p:nvPr/>
        </p:nvGrpSpPr>
        <p:grpSpPr>
          <a:xfrm>
            <a:off x="0" y="3"/>
            <a:ext cx="12192001" cy="650031"/>
            <a:chOff x="0" y="3"/>
            <a:chExt cx="12192001"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sp>
          <p:nvSpPr>
            <p:cNvPr id="18"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grpSp>
      <p:sp>
        <p:nvSpPr>
          <p:cNvPr id="99" name="CuadroTexto 98"/>
          <p:cNvSpPr txBox="1"/>
          <p:nvPr/>
        </p:nvSpPr>
        <p:spPr>
          <a:xfrm>
            <a:off x="1142767" y="6578460"/>
            <a:ext cx="4892432" cy="246221"/>
          </a:xfrm>
          <a:prstGeom prst="rect">
            <a:avLst/>
          </a:prstGeom>
          <a:noFill/>
        </p:spPr>
        <p:txBody>
          <a:bodyPr wrap="square" rtlCol="0">
            <a:spAutoFit/>
          </a:bodyPr>
          <a:lstStyle/>
          <a:p>
            <a:r>
              <a:rPr lang="es-ES" sz="1000" smtClean="0"/>
              <a:t>more info at: </a:t>
            </a:r>
            <a:r>
              <a:rPr lang="en-US" sz="1000"/>
              <a:t>https://indico.cern.ch/event/1132520</a:t>
            </a:r>
            <a:r>
              <a:rPr lang="en-US" sz="1000" smtClean="0"/>
              <a:t>/ ,Carlos Guerrero's presentation</a:t>
            </a:r>
            <a:endParaRPr lang="es-ES" sz="1000"/>
          </a:p>
        </p:txBody>
      </p:sp>
      <p:grpSp>
        <p:nvGrpSpPr>
          <p:cNvPr id="81" name="Grupo 80"/>
          <p:cNvGrpSpPr/>
          <p:nvPr/>
        </p:nvGrpSpPr>
        <p:grpSpPr>
          <a:xfrm>
            <a:off x="292719" y="2525039"/>
            <a:ext cx="3235377" cy="2123870"/>
            <a:chOff x="1916254" y="1495346"/>
            <a:chExt cx="3967399" cy="2231663"/>
          </a:xfrm>
        </p:grpSpPr>
        <p:cxnSp>
          <p:nvCxnSpPr>
            <p:cNvPr id="82" name="Conector recto de flecha 81">
              <a:extLst>
                <a:ext uri="{FF2B5EF4-FFF2-40B4-BE49-F238E27FC236}">
                  <a16:creationId xmlns:a16="http://schemas.microsoft.com/office/drawing/2014/main" id="{7F85CD19-E4AD-46B7-A2C5-6DF63F1D5128}"/>
                </a:ext>
              </a:extLst>
            </p:cNvPr>
            <p:cNvCxnSpPr>
              <a:cxnSpLocks/>
            </p:cNvCxnSpPr>
            <p:nvPr/>
          </p:nvCxnSpPr>
          <p:spPr>
            <a:xfrm>
              <a:off x="1938364" y="2557450"/>
              <a:ext cx="391029"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3" name="Elipse 82">
              <a:extLst>
                <a:ext uri="{FF2B5EF4-FFF2-40B4-BE49-F238E27FC236}">
                  <a16:creationId xmlns:a16="http://schemas.microsoft.com/office/drawing/2014/main" id="{490132F2-9C5D-469B-8EF3-92D28DCF0887}"/>
                </a:ext>
              </a:extLst>
            </p:cNvPr>
            <p:cNvSpPr/>
            <p:nvPr/>
          </p:nvSpPr>
          <p:spPr>
            <a:xfrm rot="1857434">
              <a:off x="2518391" y="1900717"/>
              <a:ext cx="604523" cy="1015030"/>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prstClr val="white"/>
                </a:solidFill>
                <a:latin typeface="Perpetua"/>
              </a:endParaRPr>
            </a:p>
          </p:txBody>
        </p:sp>
        <p:pic>
          <p:nvPicPr>
            <p:cNvPr id="84" name="Picture 2" descr="C:\Users\Usuario\Nextcloud\documents\Conferencias\ND2019\Slides\cho_bun.jpg">
              <a:extLst>
                <a:ext uri="{FF2B5EF4-FFF2-40B4-BE49-F238E27FC236}">
                  <a16:creationId xmlns:a16="http://schemas.microsoft.com/office/drawing/2014/main" id="{6C30E2AB-0F0A-4C8C-BAF7-6C39860268FC}"/>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16254" y="1495346"/>
              <a:ext cx="3967399" cy="2231663"/>
            </a:xfrm>
            <a:prstGeom prst="rect">
              <a:avLst/>
            </a:prstGeom>
            <a:noFill/>
            <a:extLst>
              <a:ext uri="{909E8E84-426E-40DD-AFC4-6F175D3DCCD1}">
                <a14:hiddenFill xmlns:a14="http://schemas.microsoft.com/office/drawing/2010/main">
                  <a:solidFill>
                    <a:srgbClr val="FFFFFF"/>
                  </a:solidFill>
                </a14:hiddenFill>
              </a:ext>
            </a:extLst>
          </p:spPr>
        </p:pic>
        <p:sp>
          <p:nvSpPr>
            <p:cNvPr id="85" name="CuadroTexto 84">
              <a:extLst>
                <a:ext uri="{FF2B5EF4-FFF2-40B4-BE49-F238E27FC236}">
                  <a16:creationId xmlns:a16="http://schemas.microsoft.com/office/drawing/2014/main" id="{6A08725B-2AF8-4FEC-B78F-41F479D3027E}"/>
                </a:ext>
              </a:extLst>
            </p:cNvPr>
            <p:cNvSpPr txBox="1"/>
            <p:nvPr/>
          </p:nvSpPr>
          <p:spPr>
            <a:xfrm>
              <a:off x="4349199" y="1704270"/>
              <a:ext cx="864285" cy="248209"/>
            </a:xfrm>
            <a:prstGeom prst="rect">
              <a:avLst/>
            </a:prstGeom>
            <a:solidFill>
              <a:srgbClr val="000000">
                <a:alpha val="50196"/>
              </a:srgbClr>
            </a:solidFill>
          </p:spPr>
          <p:txBody>
            <a:bodyPr wrap="square" rtlCol="0">
              <a:spAutoFit/>
            </a:bodyPr>
            <a:lstStyle/>
            <a:p>
              <a:pPr algn="ctr"/>
              <a:r>
                <a:rPr lang="es-ES" sz="1013" b="1" dirty="0">
                  <a:solidFill>
                    <a:prstClr val="white"/>
                  </a:solidFill>
                  <a:latin typeface="Calibri" panose="020F0502020204030204" pitchFamily="34" charset="0"/>
                  <a:cs typeface="Calibri" panose="020F0502020204030204" pitchFamily="34" charset="0"/>
                </a:rPr>
                <a:t>Chopper</a:t>
              </a:r>
            </a:p>
          </p:txBody>
        </p:sp>
        <p:sp>
          <p:nvSpPr>
            <p:cNvPr id="86" name="CuadroTexto 85">
              <a:extLst>
                <a:ext uri="{FF2B5EF4-FFF2-40B4-BE49-F238E27FC236}">
                  <a16:creationId xmlns:a16="http://schemas.microsoft.com/office/drawing/2014/main" id="{8EEA300E-0123-4E7A-8B1E-7D8FEADAFF9B}"/>
                </a:ext>
              </a:extLst>
            </p:cNvPr>
            <p:cNvSpPr txBox="1"/>
            <p:nvPr/>
          </p:nvSpPr>
          <p:spPr>
            <a:xfrm>
              <a:off x="2395009" y="1667767"/>
              <a:ext cx="789064" cy="248209"/>
            </a:xfrm>
            <a:prstGeom prst="rect">
              <a:avLst/>
            </a:prstGeom>
            <a:solidFill>
              <a:srgbClr val="000000">
                <a:alpha val="50196"/>
              </a:srgbClr>
            </a:solidFill>
          </p:spPr>
          <p:txBody>
            <a:bodyPr wrap="square" rtlCol="0">
              <a:spAutoFit/>
            </a:bodyPr>
            <a:lstStyle/>
            <a:p>
              <a:pPr algn="ctr"/>
              <a:r>
                <a:rPr lang="es-ES" sz="1013" b="1" dirty="0" err="1">
                  <a:solidFill>
                    <a:prstClr val="white"/>
                  </a:solidFill>
                  <a:latin typeface="Calibri" panose="020F0502020204030204" pitchFamily="34" charset="0"/>
                  <a:cs typeface="Calibri" panose="020F0502020204030204" pitchFamily="34" charset="0"/>
                </a:rPr>
                <a:t>Buncher</a:t>
              </a:r>
              <a:endParaRPr lang="es-ES" sz="1013" b="1" dirty="0">
                <a:solidFill>
                  <a:prstClr val="white"/>
                </a:solidFill>
                <a:latin typeface="Calibri" panose="020F0502020204030204" pitchFamily="34" charset="0"/>
                <a:cs typeface="Calibri" panose="020F0502020204030204" pitchFamily="34" charset="0"/>
              </a:endParaRPr>
            </a:p>
          </p:txBody>
        </p:sp>
        <p:sp>
          <p:nvSpPr>
            <p:cNvPr id="87" name="CuadroTexto 86">
              <a:extLst>
                <a:ext uri="{FF2B5EF4-FFF2-40B4-BE49-F238E27FC236}">
                  <a16:creationId xmlns:a16="http://schemas.microsoft.com/office/drawing/2014/main" id="{C321B8B1-1D89-484E-8BCC-E29C4BAAC1C2}"/>
                </a:ext>
              </a:extLst>
            </p:cNvPr>
            <p:cNvSpPr txBox="1"/>
            <p:nvPr/>
          </p:nvSpPr>
          <p:spPr>
            <a:xfrm>
              <a:off x="5013326" y="2498629"/>
              <a:ext cx="729948" cy="288400"/>
            </a:xfrm>
            <a:prstGeom prst="rect">
              <a:avLst/>
            </a:prstGeom>
            <a:solidFill>
              <a:srgbClr val="000000">
                <a:alpha val="50196"/>
              </a:srgbClr>
            </a:solidFill>
          </p:spPr>
          <p:txBody>
            <a:bodyPr wrap="square" rtlCol="0">
              <a:spAutoFit/>
            </a:bodyPr>
            <a:lstStyle/>
            <a:p>
              <a:pPr algn="ctr"/>
              <a:r>
                <a:rPr lang="es-ES" sz="1013" b="1" dirty="0">
                  <a:solidFill>
                    <a:prstClr val="white"/>
                  </a:solidFill>
                  <a:latin typeface="Calibri" panose="020F0502020204030204" pitchFamily="34" charset="0"/>
                  <a:cs typeface="Calibri" panose="020F0502020204030204" pitchFamily="34" charset="0"/>
                </a:rPr>
                <a:t>Beam</a:t>
              </a:r>
            </a:p>
          </p:txBody>
        </p:sp>
        <p:cxnSp>
          <p:nvCxnSpPr>
            <p:cNvPr id="89" name="Conector recto de flecha 88">
              <a:extLst>
                <a:ext uri="{FF2B5EF4-FFF2-40B4-BE49-F238E27FC236}">
                  <a16:creationId xmlns:a16="http://schemas.microsoft.com/office/drawing/2014/main" id="{198EC3D4-F259-45E5-9FB8-283B9E8DCEAC}"/>
                </a:ext>
              </a:extLst>
            </p:cNvPr>
            <p:cNvCxnSpPr/>
            <p:nvPr/>
          </p:nvCxnSpPr>
          <p:spPr>
            <a:xfrm flipH="1">
              <a:off x="5253597" y="2826572"/>
              <a:ext cx="407566" cy="0"/>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1" name="Grupo 90"/>
          <p:cNvGrpSpPr/>
          <p:nvPr/>
        </p:nvGrpSpPr>
        <p:grpSpPr>
          <a:xfrm>
            <a:off x="3637185" y="4343362"/>
            <a:ext cx="3315234" cy="1157257"/>
            <a:chOff x="6938404" y="1907128"/>
            <a:chExt cx="3315234" cy="1150586"/>
          </a:xfrm>
        </p:grpSpPr>
        <p:sp>
          <p:nvSpPr>
            <p:cNvPr id="92" name="Rectángulo: esquinas redondeadas 4">
              <a:extLst>
                <a:ext uri="{FF2B5EF4-FFF2-40B4-BE49-F238E27FC236}">
                  <a16:creationId xmlns:a16="http://schemas.microsoft.com/office/drawing/2014/main" id="{109B2679-740A-4D66-ADCB-5C085395D92C}"/>
                </a:ext>
              </a:extLst>
            </p:cNvPr>
            <p:cNvSpPr/>
            <p:nvPr/>
          </p:nvSpPr>
          <p:spPr>
            <a:xfrm>
              <a:off x="6938404" y="1907128"/>
              <a:ext cx="2884832" cy="1150586"/>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prstClr val="white"/>
                </a:solidFill>
                <a:latin typeface="Perpetua"/>
              </a:endParaRPr>
            </a:p>
          </p:txBody>
        </p:sp>
        <p:sp>
          <p:nvSpPr>
            <p:cNvPr id="93" name="CuadroTexto 92">
              <a:extLst>
                <a:ext uri="{FF2B5EF4-FFF2-40B4-BE49-F238E27FC236}">
                  <a16:creationId xmlns:a16="http://schemas.microsoft.com/office/drawing/2014/main" id="{975E6637-A5D7-4E0E-88B8-F8D290EE5926}"/>
                </a:ext>
              </a:extLst>
            </p:cNvPr>
            <p:cNvSpPr txBox="1"/>
            <p:nvPr/>
          </p:nvSpPr>
          <p:spPr>
            <a:xfrm>
              <a:off x="7063177" y="1983381"/>
              <a:ext cx="3190461" cy="1038746"/>
            </a:xfrm>
            <a:prstGeom prst="rect">
              <a:avLst/>
            </a:prstGeom>
            <a:noFill/>
          </p:spPr>
          <p:txBody>
            <a:bodyPr wrap="square" rtlCol="0">
              <a:spAutoFit/>
            </a:bodyPr>
            <a:lstStyle/>
            <a:p>
              <a:r>
                <a:rPr lang="es-ES" sz="1350" b="1" dirty="0">
                  <a:solidFill>
                    <a:prstClr val="black"/>
                  </a:solidFill>
                  <a:latin typeface="Comic Sans MS" panose="030F0702030302020204" pitchFamily="66" charset="0"/>
                </a:rPr>
                <a:t>Chopper</a:t>
              </a:r>
              <a:r>
                <a:rPr lang="es-ES" sz="1350" dirty="0">
                  <a:solidFill>
                    <a:prstClr val="black"/>
                  </a:solidFill>
                  <a:latin typeface="Comic Sans MS" panose="030F0702030302020204" pitchFamily="66" charset="0"/>
                </a:rPr>
                <a:t>:</a:t>
              </a:r>
            </a:p>
            <a:p>
              <a:endParaRPr lang="es-ES" sz="750" dirty="0">
                <a:solidFill>
                  <a:prstClr val="black"/>
                </a:solidFill>
                <a:latin typeface="Comic Sans MS" panose="030F0702030302020204" pitchFamily="66" charset="0"/>
              </a:endParaRPr>
            </a:p>
            <a:p>
              <a:pPr marL="214313" indent="-214313">
                <a:buFont typeface="Courier New" panose="02070309020205020404" pitchFamily="49" charset="0"/>
                <a:buChar char="o"/>
              </a:pPr>
              <a:r>
                <a:rPr lang="es-ES" sz="1350" dirty="0">
                  <a:solidFill>
                    <a:prstClr val="black"/>
                  </a:solidFill>
                  <a:latin typeface="Comic Sans MS" panose="030F0702030302020204" pitchFamily="66" charset="0"/>
                </a:rPr>
                <a:t>Variable </a:t>
              </a:r>
              <a:r>
                <a:rPr lang="es-ES" sz="1350" dirty="0" err="1">
                  <a:solidFill>
                    <a:prstClr val="black"/>
                  </a:solidFill>
                  <a:latin typeface="Comic Sans MS" panose="030F0702030302020204" pitchFamily="66" charset="0"/>
                </a:rPr>
                <a:t>width</a:t>
              </a:r>
              <a:r>
                <a:rPr lang="es-ES" sz="1350" dirty="0">
                  <a:solidFill>
                    <a:prstClr val="black"/>
                  </a:solidFill>
                  <a:latin typeface="Comic Sans MS" panose="030F0702030302020204" pitchFamily="66" charset="0"/>
                </a:rPr>
                <a:t>: 40 ns-250 </a:t>
              </a:r>
              <a:r>
                <a:rPr lang="es-ES" sz="1350" dirty="0" err="1">
                  <a:solidFill>
                    <a:prstClr val="black"/>
                  </a:solidFill>
                  <a:latin typeface="Comic Sans MS" panose="030F0702030302020204" pitchFamily="66" charset="0"/>
                </a:rPr>
                <a:t>ns</a:t>
              </a:r>
              <a:endParaRPr lang="es-ES" sz="1350" dirty="0">
                <a:solidFill>
                  <a:prstClr val="black"/>
                </a:solidFill>
                <a:latin typeface="Comic Sans MS" panose="030F0702030302020204" pitchFamily="66" charset="0"/>
              </a:endParaRPr>
            </a:p>
            <a:p>
              <a:pPr marL="214313" indent="-214313">
                <a:buFont typeface="Courier New" panose="02070309020205020404" pitchFamily="49" charset="0"/>
                <a:buChar char="o"/>
              </a:pPr>
              <a:r>
                <a:rPr lang="es-ES" sz="1350" dirty="0">
                  <a:solidFill>
                    <a:prstClr val="black"/>
                  </a:solidFill>
                  <a:latin typeface="Comic Sans MS" panose="030F0702030302020204" pitchFamily="66" charset="0"/>
                </a:rPr>
                <a:t>RR: 31.25 kHz-2MHz</a:t>
              </a:r>
            </a:p>
            <a:p>
              <a:pPr marL="214313" indent="-214313">
                <a:buFont typeface="Courier New" panose="02070309020205020404" pitchFamily="49" charset="0"/>
                <a:buChar char="o"/>
              </a:pPr>
              <a:r>
                <a:rPr lang="es-ES" sz="1350" dirty="0" err="1">
                  <a:solidFill>
                    <a:prstClr val="black"/>
                  </a:solidFill>
                  <a:latin typeface="Comic Sans MS" panose="030F0702030302020204" pitchFamily="66" charset="0"/>
                </a:rPr>
                <a:t>Switcher</a:t>
              </a:r>
              <a:r>
                <a:rPr lang="es-ES" sz="1350" dirty="0">
                  <a:solidFill>
                    <a:prstClr val="black"/>
                  </a:solidFill>
                  <a:latin typeface="Comic Sans MS" panose="030F0702030302020204" pitchFamily="66" charset="0"/>
                </a:rPr>
                <a:t> </a:t>
              </a:r>
              <a:r>
                <a:rPr lang="es-ES" sz="1350" dirty="0" err="1">
                  <a:solidFill>
                    <a:prstClr val="black"/>
                  </a:solidFill>
                  <a:latin typeface="Comic Sans MS" panose="030F0702030302020204" pitchFamily="66" charset="0"/>
                </a:rPr>
                <a:t>Voltage</a:t>
              </a:r>
              <a:r>
                <a:rPr lang="es-ES" sz="1350" dirty="0">
                  <a:solidFill>
                    <a:prstClr val="black"/>
                  </a:solidFill>
                  <a:latin typeface="Comic Sans MS" panose="030F0702030302020204" pitchFamily="66" charset="0"/>
                </a:rPr>
                <a:t>: 650 V</a:t>
              </a:r>
            </a:p>
          </p:txBody>
        </p:sp>
      </p:grpSp>
      <p:grpSp>
        <p:nvGrpSpPr>
          <p:cNvPr id="94" name="Grupo 93"/>
          <p:cNvGrpSpPr/>
          <p:nvPr/>
        </p:nvGrpSpPr>
        <p:grpSpPr>
          <a:xfrm>
            <a:off x="188858" y="4732377"/>
            <a:ext cx="3421547" cy="755561"/>
            <a:chOff x="6607865" y="1816800"/>
            <a:chExt cx="3421547" cy="1009773"/>
          </a:xfrm>
        </p:grpSpPr>
        <p:sp>
          <p:nvSpPr>
            <p:cNvPr id="95" name="CuadroTexto 94">
              <a:extLst>
                <a:ext uri="{FF2B5EF4-FFF2-40B4-BE49-F238E27FC236}">
                  <a16:creationId xmlns:a16="http://schemas.microsoft.com/office/drawing/2014/main" id="{37BDF896-F806-406A-81A0-E937209A234F}"/>
                </a:ext>
              </a:extLst>
            </p:cNvPr>
            <p:cNvSpPr txBox="1"/>
            <p:nvPr/>
          </p:nvSpPr>
          <p:spPr>
            <a:xfrm>
              <a:off x="6689864" y="1859466"/>
              <a:ext cx="3339548" cy="711456"/>
            </a:xfrm>
            <a:prstGeom prst="rect">
              <a:avLst/>
            </a:prstGeom>
            <a:noFill/>
          </p:spPr>
          <p:txBody>
            <a:bodyPr wrap="square" rtlCol="0">
              <a:spAutoFit/>
            </a:bodyPr>
            <a:lstStyle/>
            <a:p>
              <a:r>
                <a:rPr lang="es-ES" sz="1350" b="1" dirty="0" err="1">
                  <a:solidFill>
                    <a:prstClr val="black"/>
                  </a:solidFill>
                  <a:latin typeface="Comic Sans MS" panose="030F0702030302020204" pitchFamily="66" charset="0"/>
                </a:rPr>
                <a:t>Buncher</a:t>
              </a:r>
              <a:r>
                <a:rPr lang="es-ES" sz="1350" dirty="0">
                  <a:solidFill>
                    <a:prstClr val="black"/>
                  </a:solidFill>
                  <a:latin typeface="Comic Sans MS" panose="030F0702030302020204" pitchFamily="66" charset="0"/>
                </a:rPr>
                <a:t>: </a:t>
              </a:r>
            </a:p>
            <a:p>
              <a:r>
                <a:rPr lang="es-ES" sz="1350" smtClean="0">
                  <a:solidFill>
                    <a:prstClr val="black"/>
                  </a:solidFill>
                  <a:latin typeface="Comic Sans MS" panose="030F0702030302020204" pitchFamily="66" charset="0"/>
                </a:rPr>
                <a:t>Needs </a:t>
              </a:r>
              <a:r>
                <a:rPr lang="es-ES" sz="1350" dirty="0" err="1">
                  <a:solidFill>
                    <a:prstClr val="black"/>
                  </a:solidFill>
                  <a:latin typeface="Comic Sans MS" panose="030F0702030302020204" pitchFamily="66" charset="0"/>
                </a:rPr>
                <a:t>tuning</a:t>
              </a:r>
              <a:r>
                <a:rPr lang="es-ES" sz="1350" dirty="0">
                  <a:solidFill>
                    <a:prstClr val="black"/>
                  </a:solidFill>
                  <a:latin typeface="Comic Sans MS" panose="030F0702030302020204" pitchFamily="66" charset="0"/>
                </a:rPr>
                <a:t> (</a:t>
              </a:r>
              <a:r>
                <a:rPr lang="es-ES" sz="1350" dirty="0" err="1">
                  <a:solidFill>
                    <a:prstClr val="black"/>
                  </a:solidFill>
                  <a:latin typeface="Comic Sans MS" panose="030F0702030302020204" pitchFamily="66" charset="0"/>
                </a:rPr>
                <a:t>delay</a:t>
              </a:r>
              <a:r>
                <a:rPr lang="es-ES" sz="1350" dirty="0">
                  <a:solidFill>
                    <a:prstClr val="black"/>
                  </a:solidFill>
                  <a:latin typeface="Comic Sans MS" panose="030F0702030302020204" pitchFamily="66" charset="0"/>
                </a:rPr>
                <a:t> &amp; </a:t>
              </a:r>
              <a:r>
                <a:rPr lang="es-ES" sz="1350" dirty="0" err="1">
                  <a:solidFill>
                    <a:prstClr val="black"/>
                  </a:solidFill>
                  <a:latin typeface="Comic Sans MS" panose="030F0702030302020204" pitchFamily="66" charset="0"/>
                </a:rPr>
                <a:t>power</a:t>
              </a:r>
              <a:r>
                <a:rPr lang="es-ES" sz="1350" dirty="0">
                  <a:solidFill>
                    <a:prstClr val="black"/>
                  </a:solidFill>
                  <a:latin typeface="Comic Sans MS" panose="030F0702030302020204" pitchFamily="66" charset="0"/>
                </a:rPr>
                <a:t>) </a:t>
              </a:r>
              <a:r>
                <a:rPr lang="es-ES" sz="1350" dirty="0" err="1">
                  <a:solidFill>
                    <a:prstClr val="black"/>
                  </a:solidFill>
                  <a:latin typeface="Comic Sans MS" panose="030F0702030302020204" pitchFamily="66" charset="0"/>
                </a:rPr>
                <a:t>for</a:t>
              </a:r>
              <a:r>
                <a:rPr lang="es-ES" sz="1350" dirty="0">
                  <a:solidFill>
                    <a:prstClr val="black"/>
                  </a:solidFill>
                  <a:latin typeface="Comic Sans MS" panose="030F0702030302020204" pitchFamily="66" charset="0"/>
                </a:rPr>
                <a:t> </a:t>
              </a:r>
              <a:r>
                <a:rPr lang="es-ES" sz="1350" dirty="0" err="1">
                  <a:solidFill>
                    <a:prstClr val="black"/>
                  </a:solidFill>
                  <a:latin typeface="Comic Sans MS" panose="030F0702030302020204" pitchFamily="66" charset="0"/>
                </a:rPr>
                <a:t>synchronization</a:t>
              </a:r>
              <a:endParaRPr lang="es-ES" sz="1350" dirty="0">
                <a:solidFill>
                  <a:prstClr val="black"/>
                </a:solidFill>
                <a:latin typeface="Comic Sans MS" panose="030F0702030302020204" pitchFamily="66" charset="0"/>
              </a:endParaRPr>
            </a:p>
          </p:txBody>
        </p:sp>
        <p:sp>
          <p:nvSpPr>
            <p:cNvPr id="96" name="Rectángulo: esquinas redondeadas 17">
              <a:extLst>
                <a:ext uri="{FF2B5EF4-FFF2-40B4-BE49-F238E27FC236}">
                  <a16:creationId xmlns:a16="http://schemas.microsoft.com/office/drawing/2014/main" id="{D14EF235-780C-49AB-B0F7-F418F22DD7BB}"/>
                </a:ext>
              </a:extLst>
            </p:cNvPr>
            <p:cNvSpPr/>
            <p:nvPr/>
          </p:nvSpPr>
          <p:spPr>
            <a:xfrm>
              <a:off x="6607865" y="1816800"/>
              <a:ext cx="3391728" cy="1009773"/>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50">
                <a:solidFill>
                  <a:prstClr val="white"/>
                </a:solidFill>
                <a:latin typeface="Perpetua"/>
              </a:endParaRPr>
            </a:p>
          </p:txBody>
        </p:sp>
      </p:grpSp>
      <p:sp>
        <p:nvSpPr>
          <p:cNvPr id="97" name="CuadroTexto 96">
            <a:extLst>
              <a:ext uri="{FF2B5EF4-FFF2-40B4-BE49-F238E27FC236}">
                <a16:creationId xmlns:a16="http://schemas.microsoft.com/office/drawing/2014/main" id="{6C760724-29F4-F6BA-1827-E8B22E71EC5C}"/>
              </a:ext>
            </a:extLst>
          </p:cNvPr>
          <p:cNvSpPr txBox="1"/>
          <p:nvPr/>
        </p:nvSpPr>
        <p:spPr>
          <a:xfrm>
            <a:off x="824563" y="3981165"/>
            <a:ext cx="2355911" cy="340517"/>
          </a:xfrm>
          <a:prstGeom prst="rect">
            <a:avLst/>
          </a:prstGeom>
          <a:noFill/>
        </p:spPr>
        <p:txBody>
          <a:bodyPr wrap="square">
            <a:spAutoFit/>
          </a:bodyPr>
          <a:lstStyle/>
          <a:p>
            <a:r>
              <a:rPr lang="es-ES" sz="1600" b="1" dirty="0" err="1">
                <a:solidFill>
                  <a:srgbClr val="FFFF00"/>
                </a:solidFill>
                <a:latin typeface="Calibri" panose="020F0502020204030204" pitchFamily="34" charset="0"/>
                <a:cs typeface="Calibri" panose="020F0502020204030204" pitchFamily="34" charset="0"/>
              </a:rPr>
              <a:t>Pulsing</a:t>
            </a:r>
            <a:r>
              <a:rPr lang="es-ES" sz="1600" b="1" dirty="0">
                <a:solidFill>
                  <a:srgbClr val="FFFF00"/>
                </a:solidFill>
                <a:latin typeface="Calibri" panose="020F0502020204030204" pitchFamily="34" charset="0"/>
                <a:cs typeface="Calibri" panose="020F0502020204030204" pitchFamily="34" charset="0"/>
              </a:rPr>
              <a:t> </a:t>
            </a:r>
            <a:r>
              <a:rPr lang="es-ES" sz="1600" b="1" dirty="0" err="1">
                <a:solidFill>
                  <a:srgbClr val="FFFF00"/>
                </a:solidFill>
                <a:latin typeface="Calibri" panose="020F0502020204030204" pitchFamily="34" charset="0"/>
                <a:cs typeface="Calibri" panose="020F0502020204030204" pitchFamily="34" charset="0"/>
              </a:rPr>
              <a:t>system</a:t>
            </a:r>
            <a:r>
              <a:rPr lang="es-ES" sz="1600" b="1" dirty="0">
                <a:solidFill>
                  <a:srgbClr val="FFFF00"/>
                </a:solidFill>
                <a:latin typeface="Calibri" panose="020F0502020204030204" pitchFamily="34" charset="0"/>
                <a:cs typeface="Calibri" panose="020F0502020204030204" pitchFamily="34" charset="0"/>
              </a:rPr>
              <a:t>: </a:t>
            </a:r>
            <a:r>
              <a:rPr lang="es-ES" sz="1600" b="1" dirty="0" err="1">
                <a:solidFill>
                  <a:srgbClr val="FFFF00"/>
                </a:solidFill>
                <a:latin typeface="Calibri" panose="020F0502020204030204" pitchFamily="34" charset="0"/>
                <a:cs typeface="Calibri" panose="020F0502020204030204" pitchFamily="34" charset="0"/>
              </a:rPr>
              <a:t>p,d</a:t>
            </a:r>
            <a:r>
              <a:rPr lang="es-ES" sz="1600" b="1" dirty="0">
                <a:solidFill>
                  <a:srgbClr val="FFFF00"/>
                </a:solidFill>
                <a:latin typeface="Calibri" panose="020F0502020204030204" pitchFamily="34" charset="0"/>
                <a:cs typeface="Calibri" panose="020F0502020204030204" pitchFamily="34" charset="0"/>
              </a:rPr>
              <a:t> </a:t>
            </a:r>
            <a:r>
              <a:rPr lang="es-ES" sz="1600" b="1">
                <a:solidFill>
                  <a:srgbClr val="FFFF00"/>
                </a:solidFill>
                <a:latin typeface="Calibri" panose="020F0502020204030204" pitchFamily="34" charset="0"/>
                <a:cs typeface="Calibri" panose="020F0502020204030204" pitchFamily="34" charset="0"/>
              </a:rPr>
              <a:t>&amp; </a:t>
            </a:r>
            <a:r>
              <a:rPr lang="el-GR" sz="1600" b="1" smtClean="0">
                <a:solidFill>
                  <a:srgbClr val="FFFF00"/>
                </a:solidFill>
                <a:latin typeface="Calibri" panose="020F0502020204030204" pitchFamily="34" charset="0"/>
                <a:cs typeface="Calibri" panose="020F0502020204030204" pitchFamily="34" charset="0"/>
              </a:rPr>
              <a:t>α</a:t>
            </a:r>
            <a:endParaRPr lang="es-ES" sz="3200" b="1" dirty="0">
              <a:solidFill>
                <a:srgbClr val="FFFF00"/>
              </a:solidFill>
              <a:latin typeface="Calibri" panose="020F0502020204030204" pitchFamily="34" charset="0"/>
              <a:cs typeface="Calibri" panose="020F0502020204030204" pitchFamily="34" charset="0"/>
            </a:endParaRPr>
          </a:p>
        </p:txBody>
      </p:sp>
      <p:pic>
        <p:nvPicPr>
          <p:cNvPr id="4" name="Imagen 3"/>
          <p:cNvPicPr>
            <a:picLocks noChangeAspect="1"/>
          </p:cNvPicPr>
          <p:nvPr/>
        </p:nvPicPr>
        <p:blipFill>
          <a:blip r:embed="rId8"/>
          <a:stretch>
            <a:fillRect/>
          </a:stretch>
        </p:blipFill>
        <p:spPr>
          <a:xfrm>
            <a:off x="420277" y="938707"/>
            <a:ext cx="3064966" cy="1518664"/>
          </a:xfrm>
          <a:prstGeom prst="rect">
            <a:avLst/>
          </a:prstGeom>
        </p:spPr>
      </p:pic>
      <p:pic>
        <p:nvPicPr>
          <p:cNvPr id="2" name="Imagen 1"/>
          <p:cNvPicPr>
            <a:picLocks noChangeAspect="1"/>
          </p:cNvPicPr>
          <p:nvPr/>
        </p:nvPicPr>
        <p:blipFill>
          <a:blip r:embed="rId9"/>
          <a:stretch>
            <a:fillRect/>
          </a:stretch>
        </p:blipFill>
        <p:spPr>
          <a:xfrm>
            <a:off x="6504211" y="2755620"/>
            <a:ext cx="5714848" cy="2885005"/>
          </a:xfrm>
          <a:prstGeom prst="rect">
            <a:avLst/>
          </a:prstGeom>
        </p:spPr>
      </p:pic>
    </p:spTree>
    <p:extLst>
      <p:ext uri="{BB962C8B-B14F-4D97-AF65-F5344CB8AC3E}">
        <p14:creationId xmlns:p14="http://schemas.microsoft.com/office/powerpoint/2010/main" val="40309186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Grupo 28">
            <a:extLst>
              <a:ext uri="{FF2B5EF4-FFF2-40B4-BE49-F238E27FC236}">
                <a16:creationId xmlns:a16="http://schemas.microsoft.com/office/drawing/2014/main" id="{EC6EEF45-B61E-4208-AA5E-615FBA5C7DA8}"/>
              </a:ext>
            </a:extLst>
          </p:cNvPr>
          <p:cNvGrpSpPr/>
          <p:nvPr/>
        </p:nvGrpSpPr>
        <p:grpSpPr>
          <a:xfrm>
            <a:off x="7279530" y="4016035"/>
            <a:ext cx="4912470" cy="2768221"/>
            <a:chOff x="4172185" y="1893372"/>
            <a:chExt cx="4879643" cy="3071255"/>
          </a:xfrm>
        </p:grpSpPr>
        <p:pic>
          <p:nvPicPr>
            <p:cNvPr id="30" name="Imagen 29" descr="Imagen que contiene Interfaz de usuario gráfica&#10;&#10;Descripción generada automáticamente">
              <a:extLst>
                <a:ext uri="{FF2B5EF4-FFF2-40B4-BE49-F238E27FC236}">
                  <a16:creationId xmlns:a16="http://schemas.microsoft.com/office/drawing/2014/main" id="{3E382445-21CA-4E10-840D-9E4EB860CA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2185" y="1893372"/>
              <a:ext cx="4879643" cy="3071255"/>
            </a:xfrm>
            <a:prstGeom prst="rect">
              <a:avLst/>
            </a:prstGeom>
          </p:spPr>
        </p:pic>
        <p:sp>
          <p:nvSpPr>
            <p:cNvPr id="31" name="CuadroTexto 30">
              <a:extLst>
                <a:ext uri="{FF2B5EF4-FFF2-40B4-BE49-F238E27FC236}">
                  <a16:creationId xmlns:a16="http://schemas.microsoft.com/office/drawing/2014/main" id="{ACC39BC7-6325-4F4B-ABF8-9A7B6BB2CD4B}"/>
                </a:ext>
              </a:extLst>
            </p:cNvPr>
            <p:cNvSpPr txBox="1"/>
            <p:nvPr/>
          </p:nvSpPr>
          <p:spPr>
            <a:xfrm>
              <a:off x="4716016" y="2276872"/>
              <a:ext cx="1080120" cy="338554"/>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600" b="0" i="0" u="none" strike="noStrike" kern="0" cap="none" spc="0" normalizeH="0" baseline="0" noProof="0" dirty="0" err="1" smtClean="0">
                  <a:ln>
                    <a:noFill/>
                  </a:ln>
                  <a:solidFill>
                    <a:prstClr val="black"/>
                  </a:solidFill>
                  <a:effectLst/>
                  <a:uLnTx/>
                  <a:uFillTx/>
                  <a:cs typeface="Calibri" panose="020F0502020204030204" pitchFamily="34" charset="0"/>
                </a:rPr>
                <a:t>HiSPANoS</a:t>
              </a:r>
              <a:endParaRPr kumimoji="0" lang="es-ES" sz="1600" b="0" i="0" u="none" strike="noStrike" kern="0" cap="none" spc="0" normalizeH="0" baseline="0" noProof="0" dirty="0" smtClean="0">
                <a:ln>
                  <a:noFill/>
                </a:ln>
                <a:solidFill>
                  <a:prstClr val="black"/>
                </a:solidFill>
                <a:effectLst/>
                <a:uLnTx/>
                <a:uFillTx/>
                <a:cs typeface="Calibri" panose="020F0502020204030204" pitchFamily="34" charset="0"/>
              </a:endParaRPr>
            </a:p>
          </p:txBody>
        </p:sp>
        <p:sp>
          <p:nvSpPr>
            <p:cNvPr id="32" name="CuadroTexto 31">
              <a:extLst>
                <a:ext uri="{FF2B5EF4-FFF2-40B4-BE49-F238E27FC236}">
                  <a16:creationId xmlns:a16="http://schemas.microsoft.com/office/drawing/2014/main" id="{E9369069-D60C-4E0F-BFDE-028A7554B5F1}"/>
                </a:ext>
              </a:extLst>
            </p:cNvPr>
            <p:cNvSpPr txBox="1"/>
            <p:nvPr/>
          </p:nvSpPr>
          <p:spPr>
            <a:xfrm>
              <a:off x="6946111" y="3119042"/>
              <a:ext cx="1267239"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 sz="1350" b="0" i="0" u="none" strike="noStrike" kern="0" cap="none" spc="0" normalizeH="0" baseline="0" noProof="0" dirty="0" err="1" smtClean="0">
                  <a:ln>
                    <a:noFill/>
                  </a:ln>
                  <a:solidFill>
                    <a:prstClr val="black"/>
                  </a:solidFill>
                  <a:effectLst/>
                  <a:uLnTx/>
                  <a:uFillTx/>
                  <a:cs typeface="Calibri" panose="020F0502020204030204" pitchFamily="34" charset="0"/>
                </a:rPr>
                <a:t>monoenergetic</a:t>
              </a:r>
              <a:endParaRPr kumimoji="0" lang="es-ES" sz="1350" b="0" i="0" u="none" strike="noStrike" kern="0" cap="none" spc="0" normalizeH="0" baseline="0" noProof="0" dirty="0" smtClean="0">
                <a:ln>
                  <a:noFill/>
                </a:ln>
                <a:solidFill>
                  <a:prstClr val="black"/>
                </a:solidFill>
                <a:effectLst/>
                <a:uLnTx/>
                <a:uFillTx/>
                <a:cs typeface="Calibri" panose="020F0502020204030204" pitchFamily="34" charset="0"/>
              </a:endParaRPr>
            </a:p>
          </p:txBody>
        </p:sp>
        <p:cxnSp>
          <p:nvCxnSpPr>
            <p:cNvPr id="33" name="Conector recto de flecha 32">
              <a:extLst>
                <a:ext uri="{FF2B5EF4-FFF2-40B4-BE49-F238E27FC236}">
                  <a16:creationId xmlns:a16="http://schemas.microsoft.com/office/drawing/2014/main" id="{D7580604-2381-4C3F-B7DA-AE4178E9B919}"/>
                </a:ext>
              </a:extLst>
            </p:cNvPr>
            <p:cNvCxnSpPr/>
            <p:nvPr/>
          </p:nvCxnSpPr>
          <p:spPr>
            <a:xfrm flipH="1">
              <a:off x="6804248" y="3428999"/>
              <a:ext cx="360040" cy="216025"/>
            </a:xfrm>
            <a:prstGeom prst="straightConnector1">
              <a:avLst/>
            </a:prstGeom>
            <a:noFill/>
            <a:ln w="9525" cap="flat" cmpd="sng" algn="ctr">
              <a:solidFill>
                <a:sysClr val="windowText" lastClr="000000"/>
              </a:solidFill>
              <a:prstDash val="solid"/>
              <a:tailEnd type="triangle"/>
            </a:ln>
            <a:effectLst/>
          </p:spPr>
        </p:cxnSp>
      </p:grpSp>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1018433" y="6594897"/>
            <a:ext cx="5329646" cy="319847"/>
          </a:xfrm>
          <a:prstGeom prst="rect">
            <a:avLst/>
          </a:prstGeom>
        </p:spPr>
        <p:txBody>
          <a:bodyPr/>
          <a:lstStyle/>
          <a:p>
            <a:pPr lvl="0">
              <a:defRPr/>
            </a:pPr>
            <a:r>
              <a:rPr lang="en-US" sz="1200" smtClean="0">
                <a:solidFill>
                  <a:srgbClr val="ED7D31">
                    <a:lumMod val="75000"/>
                  </a:srgbClr>
                </a:solidFill>
                <a:hlinkClick r:id="rId4"/>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6"/>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12" name="CuadroTexto 11"/>
          <p:cNvSpPr txBox="1"/>
          <p:nvPr/>
        </p:nvSpPr>
        <p:spPr>
          <a:xfrm>
            <a:off x="58441" y="577944"/>
            <a:ext cx="5405262" cy="461665"/>
          </a:xfrm>
          <a:prstGeom prst="rect">
            <a:avLst/>
          </a:prstGeom>
          <a:noFill/>
        </p:spPr>
        <p:txBody>
          <a:bodyPr wrap="none" rtlCol="0">
            <a:spAutoFit/>
          </a:bodyPr>
          <a:lstStyle/>
          <a:p>
            <a:r>
              <a:rPr lang="es-ES" sz="2400" b="1" smtClean="0"/>
              <a:t>Neutron production targets/mechanisms</a:t>
            </a:r>
            <a:endParaRPr lang="en-US" sz="2400" b="1"/>
          </a:p>
        </p:txBody>
      </p:sp>
      <p:grpSp>
        <p:nvGrpSpPr>
          <p:cNvPr id="20" name="Grupo 19">
            <a:extLst>
              <a:ext uri="{FF2B5EF4-FFF2-40B4-BE49-F238E27FC236}">
                <a16:creationId xmlns:a16="http://schemas.microsoft.com/office/drawing/2014/main" id="{8224E360-0DC1-4CB0-BA17-7A5D5D29416A}"/>
              </a:ext>
            </a:extLst>
          </p:cNvPr>
          <p:cNvGrpSpPr/>
          <p:nvPr/>
        </p:nvGrpSpPr>
        <p:grpSpPr>
          <a:xfrm>
            <a:off x="4210267" y="4037331"/>
            <a:ext cx="3166374" cy="2481309"/>
            <a:chOff x="262626" y="2261790"/>
            <a:chExt cx="3166374" cy="2481309"/>
          </a:xfrm>
        </p:grpSpPr>
        <p:pic>
          <p:nvPicPr>
            <p:cNvPr id="21" name="Imagen 20" descr="Imagen que contiene edificio, bicicleta, verde, estacionado&#10;&#10;Descripción generada automáticamente">
              <a:extLst>
                <a:ext uri="{FF2B5EF4-FFF2-40B4-BE49-F238E27FC236}">
                  <a16:creationId xmlns:a16="http://schemas.microsoft.com/office/drawing/2014/main" id="{7D88F78C-9A4A-4BF0-AE5E-2D4347BBDB3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4293"/>
            <a:stretch/>
          </p:blipFill>
          <p:spPr>
            <a:xfrm>
              <a:off x="262626" y="2261790"/>
              <a:ext cx="3166374" cy="2481309"/>
            </a:xfrm>
            <a:prstGeom prst="rect">
              <a:avLst/>
            </a:prstGeom>
          </p:spPr>
        </p:pic>
        <p:sp>
          <p:nvSpPr>
            <p:cNvPr id="22" name="CuadroTexto 21">
              <a:extLst>
                <a:ext uri="{FF2B5EF4-FFF2-40B4-BE49-F238E27FC236}">
                  <a16:creationId xmlns:a16="http://schemas.microsoft.com/office/drawing/2014/main" id="{A9DB0B5D-B567-4E9D-82B3-214A0B24A7C7}"/>
                </a:ext>
              </a:extLst>
            </p:cNvPr>
            <p:cNvSpPr txBox="1"/>
            <p:nvPr/>
          </p:nvSpPr>
          <p:spPr>
            <a:xfrm>
              <a:off x="1916832" y="3109983"/>
              <a:ext cx="702078" cy="404085"/>
            </a:xfrm>
            <a:prstGeom prst="rect">
              <a:avLst/>
            </a:prstGeom>
            <a:solidFill>
              <a:srgbClr val="000000">
                <a:alpha val="50196"/>
              </a:srgbClr>
            </a:solidFill>
          </p:spPr>
          <p:txBody>
            <a:bodyPr wrap="square" rtlCol="0">
              <a:spAutoFit/>
            </a:bodyPr>
            <a:lstStyle/>
            <a:p>
              <a:pPr algn="ctr"/>
              <a:r>
                <a:rPr lang="es-ES" sz="1013" b="1" dirty="0">
                  <a:solidFill>
                    <a:prstClr val="white"/>
                  </a:solidFill>
                  <a:latin typeface="Calibri" panose="020F0502020204030204" pitchFamily="34" charset="0"/>
                  <a:cs typeface="Calibri" panose="020F0502020204030204" pitchFamily="34" charset="0"/>
                </a:rPr>
                <a:t>EJ301 @0</a:t>
              </a:r>
              <a:r>
                <a:rPr lang="es-ES" sz="1013" b="1" baseline="30000" dirty="0">
                  <a:solidFill>
                    <a:prstClr val="white"/>
                  </a:solidFill>
                  <a:latin typeface="Calibri" panose="020F0502020204030204" pitchFamily="34" charset="0"/>
                  <a:cs typeface="Calibri" panose="020F0502020204030204" pitchFamily="34" charset="0"/>
                </a:rPr>
                <a:t>o</a:t>
              </a:r>
            </a:p>
          </p:txBody>
        </p:sp>
        <p:cxnSp>
          <p:nvCxnSpPr>
            <p:cNvPr id="23" name="Conector recto de flecha 22">
              <a:extLst>
                <a:ext uri="{FF2B5EF4-FFF2-40B4-BE49-F238E27FC236}">
                  <a16:creationId xmlns:a16="http://schemas.microsoft.com/office/drawing/2014/main" id="{79F89E3E-E84D-42F7-A087-E5EE83FCAD43}"/>
                </a:ext>
              </a:extLst>
            </p:cNvPr>
            <p:cNvCxnSpPr>
              <a:cxnSpLocks/>
            </p:cNvCxnSpPr>
            <p:nvPr/>
          </p:nvCxnSpPr>
          <p:spPr>
            <a:xfrm flipH="1">
              <a:off x="1983932" y="3328199"/>
              <a:ext cx="224033" cy="337592"/>
            </a:xfrm>
            <a:prstGeom prst="straightConnector1">
              <a:avLst/>
            </a:prstGeom>
            <a:ln w="28575">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4" name="CuadroTexto 23">
              <a:extLst>
                <a:ext uri="{FF2B5EF4-FFF2-40B4-BE49-F238E27FC236}">
                  <a16:creationId xmlns:a16="http://schemas.microsoft.com/office/drawing/2014/main" id="{591CC219-F737-4873-9BEC-C4AE8FB5F1DC}"/>
                </a:ext>
              </a:extLst>
            </p:cNvPr>
            <p:cNvSpPr txBox="1"/>
            <p:nvPr/>
          </p:nvSpPr>
          <p:spPr>
            <a:xfrm>
              <a:off x="836712" y="3215668"/>
              <a:ext cx="859889" cy="248209"/>
            </a:xfrm>
            <a:prstGeom prst="rect">
              <a:avLst/>
            </a:prstGeom>
            <a:solidFill>
              <a:srgbClr val="000000">
                <a:alpha val="50196"/>
              </a:srgbClr>
            </a:solidFill>
          </p:spPr>
          <p:txBody>
            <a:bodyPr wrap="square" rtlCol="0">
              <a:spAutoFit/>
            </a:bodyPr>
            <a:lstStyle/>
            <a:p>
              <a:pPr algn="ctr"/>
              <a:r>
                <a:rPr lang="es-ES" sz="1013" b="1" dirty="0">
                  <a:solidFill>
                    <a:prstClr val="white"/>
                  </a:solidFill>
                  <a:latin typeface="Calibri" panose="020F0502020204030204" pitchFamily="34" charset="0"/>
                  <a:cs typeface="Calibri" panose="020F0502020204030204" pitchFamily="34" charset="0"/>
                </a:rPr>
                <a:t>EJ301 @30</a:t>
              </a:r>
              <a:r>
                <a:rPr lang="es-ES" sz="1013" b="1" baseline="30000" dirty="0">
                  <a:solidFill>
                    <a:prstClr val="white"/>
                  </a:solidFill>
                  <a:latin typeface="Calibri" panose="020F0502020204030204" pitchFamily="34" charset="0"/>
                  <a:cs typeface="Calibri" panose="020F0502020204030204" pitchFamily="34" charset="0"/>
                </a:rPr>
                <a:t>o</a:t>
              </a:r>
            </a:p>
          </p:txBody>
        </p:sp>
        <p:sp>
          <p:nvSpPr>
            <p:cNvPr id="25" name="CuadroTexto 24">
              <a:extLst>
                <a:ext uri="{FF2B5EF4-FFF2-40B4-BE49-F238E27FC236}">
                  <a16:creationId xmlns:a16="http://schemas.microsoft.com/office/drawing/2014/main" id="{8E0972A7-EB64-4C8D-840D-218C6B41ED1D}"/>
                </a:ext>
              </a:extLst>
            </p:cNvPr>
            <p:cNvSpPr txBox="1"/>
            <p:nvPr/>
          </p:nvSpPr>
          <p:spPr>
            <a:xfrm>
              <a:off x="1231544" y="4452136"/>
              <a:ext cx="859889" cy="248209"/>
            </a:xfrm>
            <a:prstGeom prst="rect">
              <a:avLst/>
            </a:prstGeom>
            <a:solidFill>
              <a:srgbClr val="000000">
                <a:alpha val="50196"/>
              </a:srgbClr>
            </a:solidFill>
          </p:spPr>
          <p:txBody>
            <a:bodyPr wrap="square" rtlCol="0">
              <a:spAutoFit/>
            </a:bodyPr>
            <a:lstStyle/>
            <a:p>
              <a:pPr algn="ctr"/>
              <a:r>
                <a:rPr lang="es-ES" sz="1013" b="1" dirty="0">
                  <a:solidFill>
                    <a:prstClr val="white"/>
                  </a:solidFill>
                  <a:latin typeface="Calibri" panose="020F0502020204030204" pitchFamily="34" charset="0"/>
                  <a:cs typeface="Calibri" panose="020F0502020204030204" pitchFamily="34" charset="0"/>
                </a:rPr>
                <a:t>Be target</a:t>
              </a:r>
              <a:endParaRPr lang="es-ES" sz="1013" b="1" baseline="30000" dirty="0">
                <a:solidFill>
                  <a:prstClr val="white"/>
                </a:solidFill>
                <a:latin typeface="Calibri" panose="020F0502020204030204" pitchFamily="34" charset="0"/>
                <a:cs typeface="Calibri" panose="020F0502020204030204" pitchFamily="34" charset="0"/>
              </a:endParaRPr>
            </a:p>
          </p:txBody>
        </p:sp>
        <p:cxnSp>
          <p:nvCxnSpPr>
            <p:cNvPr id="26" name="Conector recto de flecha 25">
              <a:extLst>
                <a:ext uri="{FF2B5EF4-FFF2-40B4-BE49-F238E27FC236}">
                  <a16:creationId xmlns:a16="http://schemas.microsoft.com/office/drawing/2014/main" id="{74B2F80D-DA17-4BA1-B2FB-026D83ADC678}"/>
                </a:ext>
              </a:extLst>
            </p:cNvPr>
            <p:cNvCxnSpPr>
              <a:cxnSpLocks/>
            </p:cNvCxnSpPr>
            <p:nvPr/>
          </p:nvCxnSpPr>
          <p:spPr>
            <a:xfrm flipV="1">
              <a:off x="1338619" y="3736214"/>
              <a:ext cx="555333" cy="327240"/>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CuadroTexto 26">
              <a:extLst>
                <a:ext uri="{FF2B5EF4-FFF2-40B4-BE49-F238E27FC236}">
                  <a16:creationId xmlns:a16="http://schemas.microsoft.com/office/drawing/2014/main" id="{62CF6040-73C9-438E-9950-4D505698D533}"/>
                </a:ext>
              </a:extLst>
            </p:cNvPr>
            <p:cNvSpPr txBox="1"/>
            <p:nvPr/>
          </p:nvSpPr>
          <p:spPr>
            <a:xfrm rot="19683028">
              <a:off x="1392752" y="3912792"/>
              <a:ext cx="575199" cy="248209"/>
            </a:xfrm>
            <a:prstGeom prst="rect">
              <a:avLst/>
            </a:prstGeom>
            <a:solidFill>
              <a:srgbClr val="000000">
                <a:alpha val="50196"/>
              </a:srgbClr>
            </a:solidFill>
          </p:spPr>
          <p:txBody>
            <a:bodyPr wrap="square" rtlCol="0">
              <a:spAutoFit/>
            </a:bodyPr>
            <a:lstStyle/>
            <a:p>
              <a:pPr algn="ctr"/>
              <a:r>
                <a:rPr lang="es-ES" sz="1013" b="1" dirty="0">
                  <a:solidFill>
                    <a:prstClr val="white"/>
                  </a:solidFill>
                  <a:latin typeface="Calibri" panose="020F0502020204030204" pitchFamily="34" charset="0"/>
                  <a:cs typeface="Calibri" panose="020F0502020204030204" pitchFamily="34" charset="0"/>
                </a:rPr>
                <a:t>100 cm</a:t>
              </a:r>
              <a:endParaRPr lang="es-ES" sz="1013" b="1" baseline="30000" dirty="0">
                <a:solidFill>
                  <a:prstClr val="white"/>
                </a:solidFill>
                <a:latin typeface="Calibri" panose="020F0502020204030204" pitchFamily="34" charset="0"/>
                <a:cs typeface="Calibri" panose="020F0502020204030204" pitchFamily="34" charset="0"/>
              </a:endParaRPr>
            </a:p>
          </p:txBody>
        </p:sp>
        <p:sp>
          <p:nvSpPr>
            <p:cNvPr id="28" name="CuadroTexto 27">
              <a:extLst>
                <a:ext uri="{FF2B5EF4-FFF2-40B4-BE49-F238E27FC236}">
                  <a16:creationId xmlns:a16="http://schemas.microsoft.com/office/drawing/2014/main" id="{0A5A3124-96CB-4FDC-BDCD-D3F5BEEE1DF1}"/>
                </a:ext>
              </a:extLst>
            </p:cNvPr>
            <p:cNvSpPr txBox="1"/>
            <p:nvPr/>
          </p:nvSpPr>
          <p:spPr>
            <a:xfrm>
              <a:off x="427648" y="3721959"/>
              <a:ext cx="611030" cy="248209"/>
            </a:xfrm>
            <a:prstGeom prst="rect">
              <a:avLst/>
            </a:prstGeom>
            <a:solidFill>
              <a:srgbClr val="000000">
                <a:alpha val="50196"/>
              </a:srgbClr>
            </a:solidFill>
          </p:spPr>
          <p:txBody>
            <a:bodyPr wrap="square" rtlCol="0">
              <a:spAutoFit/>
            </a:bodyPr>
            <a:lstStyle/>
            <a:p>
              <a:pPr algn="ctr"/>
              <a:r>
                <a:rPr lang="es-ES" sz="1013" b="1" dirty="0" err="1">
                  <a:solidFill>
                    <a:prstClr val="white"/>
                  </a:solidFill>
                  <a:latin typeface="Calibri" panose="020F0502020204030204" pitchFamily="34" charset="0"/>
                  <a:cs typeface="Calibri" panose="020F0502020204030204" pitchFamily="34" charset="0"/>
                </a:rPr>
                <a:t>PickUp</a:t>
              </a:r>
              <a:endParaRPr lang="es-ES" sz="1013" b="1" baseline="30000" dirty="0">
                <a:solidFill>
                  <a:prstClr val="white"/>
                </a:solidFill>
                <a:latin typeface="Calibri" panose="020F0502020204030204" pitchFamily="34" charset="0"/>
                <a:cs typeface="Calibri" panose="020F0502020204030204" pitchFamily="34" charset="0"/>
              </a:endParaRPr>
            </a:p>
          </p:txBody>
        </p:sp>
      </p:grpSp>
      <p:sp>
        <p:nvSpPr>
          <p:cNvPr id="2" name="CuadroTexto 1"/>
          <p:cNvSpPr txBox="1"/>
          <p:nvPr/>
        </p:nvSpPr>
        <p:spPr>
          <a:xfrm>
            <a:off x="196304" y="993655"/>
            <a:ext cx="4138019" cy="923330"/>
          </a:xfrm>
          <a:prstGeom prst="rect">
            <a:avLst/>
          </a:prstGeom>
          <a:noFill/>
        </p:spPr>
        <p:txBody>
          <a:bodyPr wrap="square" rtlCol="0">
            <a:spAutoFit/>
          </a:bodyPr>
          <a:lstStyle/>
          <a:p>
            <a:r>
              <a:rPr lang="es-ES" smtClean="0"/>
              <a:t>For our experiments we choose Fast Neutrons between up to 10 MeV, </a:t>
            </a:r>
          </a:p>
          <a:p>
            <a:r>
              <a:rPr lang="en-US" baseline="30000">
                <a:solidFill>
                  <a:srgbClr val="495B64"/>
                </a:solidFill>
                <a:latin typeface="Calibri" panose="020F0502020204030204" pitchFamily="34" charset="0"/>
                <a:ea typeface="Calibri" panose="020F0502020204030204" pitchFamily="34" charset="0"/>
                <a:cs typeface="Calibri" panose="020F0502020204030204" pitchFamily="34" charset="0"/>
              </a:rPr>
              <a:t>2</a:t>
            </a:r>
            <a:r>
              <a:rPr lang="en-US">
                <a:solidFill>
                  <a:srgbClr val="495B64"/>
                </a:solidFill>
                <a:latin typeface="Calibri" panose="020F0502020204030204" pitchFamily="34" charset="0"/>
                <a:ea typeface="Calibri" panose="020F0502020204030204" pitchFamily="34" charset="0"/>
                <a:cs typeface="Calibri" panose="020F0502020204030204" pitchFamily="34" charset="0"/>
              </a:rPr>
              <a:t>H</a:t>
            </a:r>
            <a:r>
              <a:rPr lang="es-ES" smtClean="0"/>
              <a:t> on </a:t>
            </a:r>
            <a:r>
              <a:rPr lang="es-ES" baseline="30000" smtClean="0"/>
              <a:t>9</a:t>
            </a:r>
            <a:r>
              <a:rPr lang="es-ES" smtClean="0"/>
              <a:t>Be target (</a:t>
            </a:r>
            <a:r>
              <a:rPr lang="es-ES" baseline="30000" smtClean="0"/>
              <a:t>9</a:t>
            </a:r>
            <a:r>
              <a:rPr lang="es-ES" smtClean="0"/>
              <a:t>Be(d,n)</a:t>
            </a:r>
            <a:r>
              <a:rPr lang="es-ES" baseline="30000" smtClean="0"/>
              <a:t>10</a:t>
            </a:r>
            <a:r>
              <a:rPr lang="es-ES" smtClean="0"/>
              <a:t>B)</a:t>
            </a:r>
            <a:endParaRPr lang="es-ES"/>
          </a:p>
        </p:txBody>
      </p:sp>
      <p:graphicFrame>
        <p:nvGraphicFramePr>
          <p:cNvPr id="35" name="Tabla 34">
            <a:extLst>
              <a:ext uri="{FF2B5EF4-FFF2-40B4-BE49-F238E27FC236}">
                <a16:creationId xmlns:a16="http://schemas.microsoft.com/office/drawing/2014/main" id="{691F64E5-F24A-4E06-9AEF-57C278E0AA06}"/>
              </a:ext>
            </a:extLst>
          </p:cNvPr>
          <p:cNvGraphicFramePr>
            <a:graphicFrameLocks noGrp="1"/>
          </p:cNvGraphicFramePr>
          <p:nvPr>
            <p:extLst>
              <p:ext uri="{D42A27DB-BD31-4B8C-83A1-F6EECF244321}">
                <p14:modId xmlns:p14="http://schemas.microsoft.com/office/powerpoint/2010/main" val="4032069075"/>
              </p:ext>
            </p:extLst>
          </p:nvPr>
        </p:nvGraphicFramePr>
        <p:xfrm>
          <a:off x="4363544" y="1107723"/>
          <a:ext cx="7620256" cy="2811780"/>
        </p:xfrm>
        <a:graphic>
          <a:graphicData uri="http://schemas.openxmlformats.org/drawingml/2006/table">
            <a:tbl>
              <a:tblPr firstRow="1" bandRow="1">
                <a:tableStyleId>{F5AB1C69-6EDB-4FF4-983F-18BD219EF322}</a:tableStyleId>
              </a:tblPr>
              <a:tblGrid>
                <a:gridCol w="1077223">
                  <a:extLst>
                    <a:ext uri="{9D8B030D-6E8A-4147-A177-3AD203B41FA5}">
                      <a16:colId xmlns:a16="http://schemas.microsoft.com/office/drawing/2014/main" val="20000"/>
                    </a:ext>
                  </a:extLst>
                </a:gridCol>
                <a:gridCol w="902816">
                  <a:extLst>
                    <a:ext uri="{9D8B030D-6E8A-4147-A177-3AD203B41FA5}">
                      <a16:colId xmlns:a16="http://schemas.microsoft.com/office/drawing/2014/main" val="20001"/>
                    </a:ext>
                  </a:extLst>
                </a:gridCol>
                <a:gridCol w="738668">
                  <a:extLst>
                    <a:ext uri="{9D8B030D-6E8A-4147-A177-3AD203B41FA5}">
                      <a16:colId xmlns:a16="http://schemas.microsoft.com/office/drawing/2014/main" val="20002"/>
                    </a:ext>
                  </a:extLst>
                </a:gridCol>
                <a:gridCol w="882296">
                  <a:extLst>
                    <a:ext uri="{9D8B030D-6E8A-4147-A177-3AD203B41FA5}">
                      <a16:colId xmlns:a16="http://schemas.microsoft.com/office/drawing/2014/main" val="847567964"/>
                    </a:ext>
                  </a:extLst>
                </a:gridCol>
                <a:gridCol w="1066961">
                  <a:extLst>
                    <a:ext uri="{9D8B030D-6E8A-4147-A177-3AD203B41FA5}">
                      <a16:colId xmlns:a16="http://schemas.microsoft.com/office/drawing/2014/main" val="3116720448"/>
                    </a:ext>
                  </a:extLst>
                </a:gridCol>
                <a:gridCol w="984887">
                  <a:extLst>
                    <a:ext uri="{9D8B030D-6E8A-4147-A177-3AD203B41FA5}">
                      <a16:colId xmlns:a16="http://schemas.microsoft.com/office/drawing/2014/main" val="691454411"/>
                    </a:ext>
                  </a:extLst>
                </a:gridCol>
                <a:gridCol w="1967405">
                  <a:extLst>
                    <a:ext uri="{9D8B030D-6E8A-4147-A177-3AD203B41FA5}">
                      <a16:colId xmlns:a16="http://schemas.microsoft.com/office/drawing/2014/main" val="20004"/>
                    </a:ext>
                  </a:extLst>
                </a:gridCol>
              </a:tblGrid>
              <a:tr h="213114">
                <a:tc rowSpan="2">
                  <a:txBody>
                    <a:bodyPr/>
                    <a:lstStyle>
                      <a:lvl1pPr marL="0" algn="l" defTabSz="914400" rtl="0" eaLnBrk="1" latinLnBrk="0" hangingPunct="1">
                        <a:defRPr sz="1800" b="1" kern="1200">
                          <a:solidFill>
                            <a:schemeClr val="lt1"/>
                          </a:solidFill>
                          <a:latin typeface="Century Gothic"/>
                        </a:defRPr>
                      </a:lvl1pPr>
                      <a:lvl2pPr marL="457200" algn="l" defTabSz="914400" rtl="0" eaLnBrk="1" latinLnBrk="0" hangingPunct="1">
                        <a:defRPr sz="1800" b="1" kern="1200">
                          <a:solidFill>
                            <a:schemeClr val="lt1"/>
                          </a:solidFill>
                          <a:latin typeface="Century Gothic"/>
                        </a:defRPr>
                      </a:lvl2pPr>
                      <a:lvl3pPr marL="914400" algn="l" defTabSz="914400" rtl="0" eaLnBrk="1" latinLnBrk="0" hangingPunct="1">
                        <a:defRPr sz="1800" b="1" kern="1200">
                          <a:solidFill>
                            <a:schemeClr val="lt1"/>
                          </a:solidFill>
                          <a:latin typeface="Century Gothic"/>
                        </a:defRPr>
                      </a:lvl3pPr>
                      <a:lvl4pPr marL="1371600" algn="l" defTabSz="914400" rtl="0" eaLnBrk="1" latinLnBrk="0" hangingPunct="1">
                        <a:defRPr sz="1800" b="1" kern="1200">
                          <a:solidFill>
                            <a:schemeClr val="lt1"/>
                          </a:solidFill>
                          <a:latin typeface="Century Gothic"/>
                        </a:defRPr>
                      </a:lvl4pPr>
                      <a:lvl5pPr marL="1828800" algn="l" defTabSz="914400" rtl="0" eaLnBrk="1" latinLnBrk="0" hangingPunct="1">
                        <a:defRPr sz="1800" b="1" kern="1200">
                          <a:solidFill>
                            <a:schemeClr val="lt1"/>
                          </a:solidFill>
                          <a:latin typeface="Century Gothic"/>
                        </a:defRPr>
                      </a:lvl5pPr>
                      <a:lvl6pPr marL="2286000" algn="l" defTabSz="914400" rtl="0" eaLnBrk="1" latinLnBrk="0" hangingPunct="1">
                        <a:defRPr sz="1800" b="1" kern="1200">
                          <a:solidFill>
                            <a:schemeClr val="lt1"/>
                          </a:solidFill>
                          <a:latin typeface="Century Gothic"/>
                        </a:defRPr>
                      </a:lvl6pPr>
                      <a:lvl7pPr marL="2743200" algn="l" defTabSz="914400" rtl="0" eaLnBrk="1" latinLnBrk="0" hangingPunct="1">
                        <a:defRPr sz="1800" b="1" kern="1200">
                          <a:solidFill>
                            <a:schemeClr val="lt1"/>
                          </a:solidFill>
                          <a:latin typeface="Century Gothic"/>
                        </a:defRPr>
                      </a:lvl7pPr>
                      <a:lvl8pPr marL="3200400" algn="l" defTabSz="914400" rtl="0" eaLnBrk="1" latinLnBrk="0" hangingPunct="1">
                        <a:defRPr sz="1800" b="1" kern="1200">
                          <a:solidFill>
                            <a:schemeClr val="lt1"/>
                          </a:solidFill>
                          <a:latin typeface="Century Gothic"/>
                        </a:defRPr>
                      </a:lvl8pPr>
                      <a:lvl9pPr marL="3657600" algn="l" defTabSz="914400" rtl="0" eaLnBrk="1" latinLnBrk="0" hangingPunct="1">
                        <a:defRPr sz="1800" b="1" kern="1200">
                          <a:solidFill>
                            <a:schemeClr val="lt1"/>
                          </a:solidFill>
                          <a:latin typeface="Century Gothic"/>
                        </a:defRPr>
                      </a:lvl9pPr>
                    </a:lstStyle>
                    <a:p>
                      <a:pPr algn="ct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Reaction</a:t>
                      </a:r>
                      <a:endPar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rowSpan="2">
                  <a:txBody>
                    <a:bodyPr/>
                    <a:lstStyle>
                      <a:lvl1pPr marL="0" algn="l" defTabSz="914400" rtl="0" eaLnBrk="1" latinLnBrk="0" hangingPunct="1">
                        <a:defRPr sz="1800" b="1" kern="1200">
                          <a:solidFill>
                            <a:schemeClr val="lt1"/>
                          </a:solidFill>
                          <a:latin typeface="Century Gothic"/>
                        </a:defRPr>
                      </a:lvl1pPr>
                      <a:lvl2pPr marL="457200" algn="l" defTabSz="914400" rtl="0" eaLnBrk="1" latinLnBrk="0" hangingPunct="1">
                        <a:defRPr sz="1800" b="1" kern="1200">
                          <a:solidFill>
                            <a:schemeClr val="lt1"/>
                          </a:solidFill>
                          <a:latin typeface="Century Gothic"/>
                        </a:defRPr>
                      </a:lvl2pPr>
                      <a:lvl3pPr marL="914400" algn="l" defTabSz="914400" rtl="0" eaLnBrk="1" latinLnBrk="0" hangingPunct="1">
                        <a:defRPr sz="1800" b="1" kern="1200">
                          <a:solidFill>
                            <a:schemeClr val="lt1"/>
                          </a:solidFill>
                          <a:latin typeface="Century Gothic"/>
                        </a:defRPr>
                      </a:lvl3pPr>
                      <a:lvl4pPr marL="1371600" algn="l" defTabSz="914400" rtl="0" eaLnBrk="1" latinLnBrk="0" hangingPunct="1">
                        <a:defRPr sz="1800" b="1" kern="1200">
                          <a:solidFill>
                            <a:schemeClr val="lt1"/>
                          </a:solidFill>
                          <a:latin typeface="Century Gothic"/>
                        </a:defRPr>
                      </a:lvl4pPr>
                      <a:lvl5pPr marL="1828800" algn="l" defTabSz="914400" rtl="0" eaLnBrk="1" latinLnBrk="0" hangingPunct="1">
                        <a:defRPr sz="1800" b="1" kern="1200">
                          <a:solidFill>
                            <a:schemeClr val="lt1"/>
                          </a:solidFill>
                          <a:latin typeface="Century Gothic"/>
                        </a:defRPr>
                      </a:lvl5pPr>
                      <a:lvl6pPr marL="2286000" algn="l" defTabSz="914400" rtl="0" eaLnBrk="1" latinLnBrk="0" hangingPunct="1">
                        <a:defRPr sz="1800" b="1" kern="1200">
                          <a:solidFill>
                            <a:schemeClr val="lt1"/>
                          </a:solidFill>
                          <a:latin typeface="Century Gothic"/>
                        </a:defRPr>
                      </a:lvl6pPr>
                      <a:lvl7pPr marL="2743200" algn="l" defTabSz="914400" rtl="0" eaLnBrk="1" latinLnBrk="0" hangingPunct="1">
                        <a:defRPr sz="1800" b="1" kern="1200">
                          <a:solidFill>
                            <a:schemeClr val="lt1"/>
                          </a:solidFill>
                          <a:latin typeface="Century Gothic"/>
                        </a:defRPr>
                      </a:lvl7pPr>
                      <a:lvl8pPr marL="3200400" algn="l" defTabSz="914400" rtl="0" eaLnBrk="1" latinLnBrk="0" hangingPunct="1">
                        <a:defRPr sz="1800" b="1" kern="1200">
                          <a:solidFill>
                            <a:schemeClr val="lt1"/>
                          </a:solidFill>
                          <a:latin typeface="Century Gothic"/>
                        </a:defRPr>
                      </a:lvl8pPr>
                      <a:lvl9pPr marL="3657600" algn="l" defTabSz="914400" rtl="0" eaLnBrk="1" latinLnBrk="0" hangingPunct="1">
                        <a:defRPr sz="1800" b="1" kern="1200">
                          <a:solidFill>
                            <a:schemeClr val="lt1"/>
                          </a:solidFill>
                          <a:latin typeface="Century Gothic"/>
                        </a:defRPr>
                      </a:lvl9pPr>
                    </a:lstStyle>
                    <a:p>
                      <a:pPr algn="ct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Q-</a:t>
                      </a: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value</a:t>
                      </a:r>
                      <a:endPar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gn="ct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rowSpan="2">
                  <a:txBody>
                    <a:bodyPr/>
                    <a:lstStyle>
                      <a:lvl1pPr marL="0" algn="l" defTabSz="914400" rtl="0" eaLnBrk="1" latinLnBrk="0" hangingPunct="1">
                        <a:defRPr sz="1800" b="1" kern="1200">
                          <a:solidFill>
                            <a:schemeClr val="lt1"/>
                          </a:solidFill>
                          <a:latin typeface="Century Gothic"/>
                        </a:defRPr>
                      </a:lvl1pPr>
                      <a:lvl2pPr marL="457200" algn="l" defTabSz="914400" rtl="0" eaLnBrk="1" latinLnBrk="0" hangingPunct="1">
                        <a:defRPr sz="1800" b="1" kern="1200">
                          <a:solidFill>
                            <a:schemeClr val="lt1"/>
                          </a:solidFill>
                          <a:latin typeface="Century Gothic"/>
                        </a:defRPr>
                      </a:lvl2pPr>
                      <a:lvl3pPr marL="914400" algn="l" defTabSz="914400" rtl="0" eaLnBrk="1" latinLnBrk="0" hangingPunct="1">
                        <a:defRPr sz="1800" b="1" kern="1200">
                          <a:solidFill>
                            <a:schemeClr val="lt1"/>
                          </a:solidFill>
                          <a:latin typeface="Century Gothic"/>
                        </a:defRPr>
                      </a:lvl3pPr>
                      <a:lvl4pPr marL="1371600" algn="l" defTabSz="914400" rtl="0" eaLnBrk="1" latinLnBrk="0" hangingPunct="1">
                        <a:defRPr sz="1800" b="1" kern="1200">
                          <a:solidFill>
                            <a:schemeClr val="lt1"/>
                          </a:solidFill>
                          <a:latin typeface="Century Gothic"/>
                        </a:defRPr>
                      </a:lvl4pPr>
                      <a:lvl5pPr marL="1828800" algn="l" defTabSz="914400" rtl="0" eaLnBrk="1" latinLnBrk="0" hangingPunct="1">
                        <a:defRPr sz="1800" b="1" kern="1200">
                          <a:solidFill>
                            <a:schemeClr val="lt1"/>
                          </a:solidFill>
                          <a:latin typeface="Century Gothic"/>
                        </a:defRPr>
                      </a:lvl5pPr>
                      <a:lvl6pPr marL="2286000" algn="l" defTabSz="914400" rtl="0" eaLnBrk="1" latinLnBrk="0" hangingPunct="1">
                        <a:defRPr sz="1800" b="1" kern="1200">
                          <a:solidFill>
                            <a:schemeClr val="lt1"/>
                          </a:solidFill>
                          <a:latin typeface="Century Gothic"/>
                        </a:defRPr>
                      </a:lvl6pPr>
                      <a:lvl7pPr marL="2743200" algn="l" defTabSz="914400" rtl="0" eaLnBrk="1" latinLnBrk="0" hangingPunct="1">
                        <a:defRPr sz="1800" b="1" kern="1200">
                          <a:solidFill>
                            <a:schemeClr val="lt1"/>
                          </a:solidFill>
                          <a:latin typeface="Century Gothic"/>
                        </a:defRPr>
                      </a:lvl7pPr>
                      <a:lvl8pPr marL="3200400" algn="l" defTabSz="914400" rtl="0" eaLnBrk="1" latinLnBrk="0" hangingPunct="1">
                        <a:defRPr sz="1800" b="1" kern="1200">
                          <a:solidFill>
                            <a:schemeClr val="lt1"/>
                          </a:solidFill>
                          <a:latin typeface="Century Gothic"/>
                        </a:defRPr>
                      </a:lvl8pPr>
                      <a:lvl9pPr marL="3657600" algn="l" defTabSz="914400" rtl="0" eaLnBrk="1" latinLnBrk="0" hangingPunct="1">
                        <a:defRPr sz="1800" b="1" kern="1200">
                          <a:solidFill>
                            <a:schemeClr val="lt1"/>
                          </a:solidFill>
                          <a:latin typeface="Century Gothic"/>
                        </a:defRPr>
                      </a:lvl9pPr>
                    </a:lstStyle>
                    <a:p>
                      <a:pPr algn="ct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Eth</a:t>
                      </a:r>
                      <a:endPar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gn="ct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gridSpan="3">
                  <a:txBody>
                    <a:bodyPr/>
                    <a:lstStyle/>
                    <a:p>
                      <a:pPr algn="ctr"/>
                      <a:r>
                        <a:rPr lang="es-ES" sz="1050" b="1" dirty="0">
                          <a:solidFill>
                            <a:schemeClr val="tx1"/>
                          </a:solidFill>
                          <a:latin typeface="Calibri" panose="020F0502020204030204" pitchFamily="34" charset="0"/>
                          <a:ea typeface="Calibri" panose="020F0502020204030204" pitchFamily="34" charset="0"/>
                          <a:cs typeface="Calibri" panose="020F0502020204030204" pitchFamily="34" charset="0"/>
                        </a:rPr>
                        <a:t>Target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hMerge="1">
                  <a:txBody>
                    <a:bodyPr/>
                    <a:lstStyle/>
                    <a:p>
                      <a:pPr algn="ct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88AFA7"/>
                    </a:solidFill>
                  </a:tcPr>
                </a:tc>
                <a:tc hMerge="1">
                  <a:txBody>
                    <a:bodyPr/>
                    <a:lstStyle/>
                    <a:p>
                      <a:pPr algn="ct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88AFA7"/>
                    </a:solidFill>
                  </a:tcPr>
                </a:tc>
                <a:tc rowSpan="2">
                  <a:txBody>
                    <a:bodyPr/>
                    <a:lstStyle>
                      <a:lvl1pPr marL="0" algn="l" defTabSz="914400" rtl="0" eaLnBrk="1" latinLnBrk="0" hangingPunct="1">
                        <a:defRPr sz="1800" b="1" kern="1200">
                          <a:solidFill>
                            <a:schemeClr val="lt1"/>
                          </a:solidFill>
                          <a:latin typeface="Century Gothic"/>
                        </a:defRPr>
                      </a:lvl1pPr>
                      <a:lvl2pPr marL="457200" algn="l" defTabSz="914400" rtl="0" eaLnBrk="1" latinLnBrk="0" hangingPunct="1">
                        <a:defRPr sz="1800" b="1" kern="1200">
                          <a:solidFill>
                            <a:schemeClr val="lt1"/>
                          </a:solidFill>
                          <a:latin typeface="Century Gothic"/>
                        </a:defRPr>
                      </a:lvl2pPr>
                      <a:lvl3pPr marL="914400" algn="l" defTabSz="914400" rtl="0" eaLnBrk="1" latinLnBrk="0" hangingPunct="1">
                        <a:defRPr sz="1800" b="1" kern="1200">
                          <a:solidFill>
                            <a:schemeClr val="lt1"/>
                          </a:solidFill>
                          <a:latin typeface="Century Gothic"/>
                        </a:defRPr>
                      </a:lvl3pPr>
                      <a:lvl4pPr marL="1371600" algn="l" defTabSz="914400" rtl="0" eaLnBrk="1" latinLnBrk="0" hangingPunct="1">
                        <a:defRPr sz="1800" b="1" kern="1200">
                          <a:solidFill>
                            <a:schemeClr val="lt1"/>
                          </a:solidFill>
                          <a:latin typeface="Century Gothic"/>
                        </a:defRPr>
                      </a:lvl4pPr>
                      <a:lvl5pPr marL="1828800" algn="l" defTabSz="914400" rtl="0" eaLnBrk="1" latinLnBrk="0" hangingPunct="1">
                        <a:defRPr sz="1800" b="1" kern="1200">
                          <a:solidFill>
                            <a:schemeClr val="lt1"/>
                          </a:solidFill>
                          <a:latin typeface="Century Gothic"/>
                        </a:defRPr>
                      </a:lvl5pPr>
                      <a:lvl6pPr marL="2286000" algn="l" defTabSz="914400" rtl="0" eaLnBrk="1" latinLnBrk="0" hangingPunct="1">
                        <a:defRPr sz="1800" b="1" kern="1200">
                          <a:solidFill>
                            <a:schemeClr val="lt1"/>
                          </a:solidFill>
                          <a:latin typeface="Century Gothic"/>
                        </a:defRPr>
                      </a:lvl6pPr>
                      <a:lvl7pPr marL="2743200" algn="l" defTabSz="914400" rtl="0" eaLnBrk="1" latinLnBrk="0" hangingPunct="1">
                        <a:defRPr sz="1800" b="1" kern="1200">
                          <a:solidFill>
                            <a:schemeClr val="lt1"/>
                          </a:solidFill>
                          <a:latin typeface="Century Gothic"/>
                        </a:defRPr>
                      </a:lvl7pPr>
                      <a:lvl8pPr marL="3200400" algn="l" defTabSz="914400" rtl="0" eaLnBrk="1" latinLnBrk="0" hangingPunct="1">
                        <a:defRPr sz="1800" b="1" kern="1200">
                          <a:solidFill>
                            <a:schemeClr val="lt1"/>
                          </a:solidFill>
                          <a:latin typeface="Century Gothic"/>
                        </a:defRPr>
                      </a:lvl8pPr>
                      <a:lvl9pPr marL="3657600" algn="l" defTabSz="914400" rtl="0" eaLnBrk="1" latinLnBrk="0" hangingPunct="1">
                        <a:defRPr sz="1800" b="1" kern="1200">
                          <a:solidFill>
                            <a:schemeClr val="lt1"/>
                          </a:solidFill>
                          <a:latin typeface="Century Gothic"/>
                        </a:defRPr>
                      </a:lvl9pPr>
                    </a:lstStyle>
                    <a:p>
                      <a:pPr algn="ct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Neutron</a:t>
                      </a: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spectra</a:t>
                      </a:r>
                      <a:endPar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extLst>
                  <a:ext uri="{0D108BD9-81ED-4DB2-BD59-A6C34878D82A}">
                    <a16:rowId xmlns:a16="http://schemas.microsoft.com/office/drawing/2014/main" val="10000"/>
                  </a:ext>
                </a:extLst>
              </a:tr>
              <a:tr h="232488">
                <a:tc vMerge="1">
                  <a:txBody>
                    <a:bodyPr/>
                    <a:lstStyle/>
                    <a:p>
                      <a:pPr algn="ct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88AFA7"/>
                    </a:solidFill>
                  </a:tcPr>
                </a:tc>
                <a:tc vMerge="1">
                  <a:txBody>
                    <a:bodyPr/>
                    <a:lstStyle/>
                    <a:p>
                      <a:pPr algn="ct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88AFA7"/>
                    </a:solidFill>
                  </a:tcPr>
                </a:tc>
                <a:tc vMerge="1">
                  <a:txBody>
                    <a:bodyPr/>
                    <a:lstStyle/>
                    <a:p>
                      <a:pPr algn="ct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88AFA7"/>
                    </a:solidFill>
                  </a:tcPr>
                </a:tc>
                <a:tc>
                  <a:txBody>
                    <a:bodyPr/>
                    <a:lstStyle/>
                    <a:p>
                      <a:pPr algn="ctr"/>
                      <a:r>
                        <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rPr>
                        <a:t>Material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a:txBody>
                    <a:bodyPr/>
                    <a:lstStyle/>
                    <a:p>
                      <a:pPr algn="ct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Thickness</a:t>
                      </a:r>
                      <a:endPar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a:txBody>
                    <a:bodyPr/>
                    <a:lstStyle/>
                    <a:p>
                      <a:pPr algn="ctr"/>
                      <a:r>
                        <a:rPr lang="es-ES" sz="1200" b="1" dirty="0" err="1">
                          <a:solidFill>
                            <a:schemeClr val="tx1"/>
                          </a:solidFill>
                          <a:latin typeface="Calibri" panose="020F0502020204030204" pitchFamily="34" charset="0"/>
                          <a:ea typeface="Calibri" panose="020F0502020204030204" pitchFamily="34" charset="0"/>
                          <a:cs typeface="Calibri" panose="020F0502020204030204" pitchFamily="34" charset="0"/>
                        </a:rPr>
                        <a:t>Diameter</a:t>
                      </a:r>
                      <a:endParaRPr lang="es-ES" sz="1200" b="1"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8AFA7"/>
                    </a:solidFill>
                  </a:tcPr>
                </a:tc>
                <a:tc vMerge="1">
                  <a:txBody>
                    <a:bodyPr/>
                    <a:lstStyle/>
                    <a:p>
                      <a:pPr algn="ct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88AFA7"/>
                    </a:solidFill>
                  </a:tcPr>
                </a:tc>
                <a:extLst>
                  <a:ext uri="{0D108BD9-81ED-4DB2-BD59-A6C34878D82A}">
                    <a16:rowId xmlns:a16="http://schemas.microsoft.com/office/drawing/2014/main" val="700159018"/>
                  </a:ext>
                </a:extLst>
              </a:tr>
              <a:tr h="387481">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2</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H(</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d,n</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3</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He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3,27</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D/Ti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546 µg/cm</a:t>
                      </a: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30 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Quasi-monoenergetic</a:t>
                      </a:r>
                      <a:endPar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2,2 – 6,1  </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endPar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1"/>
                  </a:ext>
                </a:extLst>
              </a:tr>
              <a:tr h="387481">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9</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Be(</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p,n</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9</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-1,85</a:t>
                      </a:r>
                      <a:endParaRPr lang="es-ES" sz="1200" baseline="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r>
                        <a:rPr lang="es-ES" sz="1200" baseline="0" dirty="0">
                          <a:solidFill>
                            <a:schemeClr val="tx1"/>
                          </a:solidFill>
                          <a:latin typeface="Calibri" panose="020F0502020204030204" pitchFamily="34" charset="0"/>
                          <a:ea typeface="Calibri" panose="020F0502020204030204" pitchFamily="34" charset="0"/>
                          <a:cs typeface="Calibri" panose="020F0502020204030204" pitchFamily="34" charset="0"/>
                        </a:rPr>
                        <a:t>2,06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500 µm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25 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ctr"/>
                      <a:r>
                        <a:rPr lang="en-US" sz="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Continuum</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up to 4 </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endPar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2"/>
                  </a:ext>
                </a:extLst>
              </a:tr>
              <a:tr h="387481">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9</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Be(</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d,n</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10</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4,36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latin typeface="Arial" panose="020B0604020202020204" pitchFamily="34" charset="0"/>
                        <a:cs typeface="Arial" panose="020B0604020202020204" pitchFamily="34" charset="0"/>
                      </a:endParaRPr>
                    </a:p>
                  </a:txBody>
                  <a:tcPr marL="121920" marR="121920" marT="60960" marB="60960" anchor="ctr">
                    <a:solidFill>
                      <a:schemeClr val="accent3">
                        <a:lumMod val="20000"/>
                        <a:lumOff val="8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latin typeface="Arial" panose="020B0604020202020204" pitchFamily="34" charset="0"/>
                        <a:cs typeface="Arial" panose="020B0604020202020204" pitchFamily="34" charset="0"/>
                      </a:endParaRPr>
                    </a:p>
                  </a:txBody>
                  <a:tcPr marL="121920" marR="121920" marT="60960" marB="60960" anchor="ctr">
                    <a:solidFill>
                      <a:schemeClr val="accent3">
                        <a:lumMod val="20000"/>
                        <a:lumOff val="8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latin typeface="Arial" panose="020B0604020202020204" pitchFamily="34" charset="0"/>
                        <a:cs typeface="Arial" panose="020B0604020202020204" pitchFamily="34" charset="0"/>
                      </a:endParaRPr>
                    </a:p>
                  </a:txBody>
                  <a:tcPr marL="121920" marR="121920" marT="60960" marB="60960" anchor="ctr">
                    <a:solidFill>
                      <a:schemeClr val="accent3">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n-US" sz="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Continuum</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up to10 </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endPar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extLst>
                  <a:ext uri="{0D108BD9-81ED-4DB2-BD59-A6C34878D82A}">
                    <a16:rowId xmlns:a16="http://schemas.microsoft.com/office/drawing/2014/main" val="10003"/>
                  </a:ext>
                </a:extLst>
              </a:tr>
              <a:tr h="387481">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7</a:t>
                      </a:r>
                      <a:r>
                        <a:rPr lang="es-ES" sz="1200" baseline="0" dirty="0">
                          <a:solidFill>
                            <a:schemeClr val="tx1"/>
                          </a:solidFill>
                          <a:latin typeface="Calibri" panose="020F0502020204030204" pitchFamily="34" charset="0"/>
                          <a:ea typeface="Calibri" panose="020F0502020204030204" pitchFamily="34" charset="0"/>
                          <a:cs typeface="Calibri" panose="020F0502020204030204" pitchFamily="34" charset="0"/>
                        </a:rPr>
                        <a:t>Li</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p,n</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7</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-1,64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1,88</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Li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500 µm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25 mm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lvl1pPr marL="0" algn="l" defTabSz="914400" rtl="0" eaLnBrk="1" latinLnBrk="0" hangingPunct="1">
                        <a:defRPr sz="1800" kern="1200">
                          <a:solidFill>
                            <a:schemeClr val="dk1"/>
                          </a:solidFill>
                          <a:latin typeface="Century Gothic"/>
                        </a:defRPr>
                      </a:lvl1pPr>
                      <a:lvl2pPr marL="457200" algn="l" defTabSz="914400" rtl="0" eaLnBrk="1" latinLnBrk="0" hangingPunct="1">
                        <a:defRPr sz="1800" kern="1200">
                          <a:solidFill>
                            <a:schemeClr val="dk1"/>
                          </a:solidFill>
                          <a:latin typeface="Century Gothic"/>
                        </a:defRPr>
                      </a:lvl2pPr>
                      <a:lvl3pPr marL="914400" algn="l" defTabSz="914400" rtl="0" eaLnBrk="1" latinLnBrk="0" hangingPunct="1">
                        <a:defRPr sz="1800" kern="1200">
                          <a:solidFill>
                            <a:schemeClr val="dk1"/>
                          </a:solidFill>
                          <a:latin typeface="Century Gothic"/>
                        </a:defRPr>
                      </a:lvl3pPr>
                      <a:lvl4pPr marL="1371600" algn="l" defTabSz="914400" rtl="0" eaLnBrk="1" latinLnBrk="0" hangingPunct="1">
                        <a:defRPr sz="1800" kern="1200">
                          <a:solidFill>
                            <a:schemeClr val="dk1"/>
                          </a:solidFill>
                          <a:latin typeface="Century Gothic"/>
                        </a:defRPr>
                      </a:lvl4pPr>
                      <a:lvl5pPr marL="1828800" algn="l" defTabSz="914400" rtl="0" eaLnBrk="1" latinLnBrk="0" hangingPunct="1">
                        <a:defRPr sz="1800" kern="1200">
                          <a:solidFill>
                            <a:schemeClr val="dk1"/>
                          </a:solidFill>
                          <a:latin typeface="Century Gothic"/>
                        </a:defRPr>
                      </a:lvl5pPr>
                      <a:lvl6pPr marL="2286000" algn="l" defTabSz="914400" rtl="0" eaLnBrk="1" latinLnBrk="0" hangingPunct="1">
                        <a:defRPr sz="1800" kern="1200">
                          <a:solidFill>
                            <a:schemeClr val="dk1"/>
                          </a:solidFill>
                          <a:latin typeface="Century Gothic"/>
                        </a:defRPr>
                      </a:lvl6pPr>
                      <a:lvl7pPr marL="2743200" algn="l" defTabSz="914400" rtl="0" eaLnBrk="1" latinLnBrk="0" hangingPunct="1">
                        <a:defRPr sz="1800" kern="1200">
                          <a:solidFill>
                            <a:schemeClr val="dk1"/>
                          </a:solidFill>
                          <a:latin typeface="Century Gothic"/>
                        </a:defRPr>
                      </a:lvl7pPr>
                      <a:lvl8pPr marL="3200400" algn="l" defTabSz="914400" rtl="0" eaLnBrk="1" latinLnBrk="0" hangingPunct="1">
                        <a:defRPr sz="1800" kern="1200">
                          <a:solidFill>
                            <a:schemeClr val="dk1"/>
                          </a:solidFill>
                          <a:latin typeface="Century Gothic"/>
                        </a:defRPr>
                      </a:lvl8pPr>
                      <a:lvl9pPr marL="3657600" algn="l" defTabSz="914400" rtl="0" eaLnBrk="1" latinLnBrk="0" hangingPunct="1">
                        <a:defRPr sz="1800" kern="1200">
                          <a:solidFill>
                            <a:schemeClr val="dk1"/>
                          </a:solidFill>
                          <a:latin typeface="Century Gothic"/>
                        </a:defRPr>
                      </a:lvl9pPr>
                    </a:lstStyle>
                    <a:p>
                      <a:pPr algn="ctr"/>
                      <a:r>
                        <a:rPr lang="en-US" sz="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Continuum</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up to 4 </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endPar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0006"/>
                  </a:ext>
                </a:extLst>
              </a:tr>
              <a:tr h="38748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7</a:t>
                      </a:r>
                      <a:r>
                        <a:rPr lang="es-ES" sz="1200" baseline="0" dirty="0">
                          <a:solidFill>
                            <a:schemeClr val="tx1"/>
                          </a:solidFill>
                          <a:latin typeface="Calibri" panose="020F0502020204030204" pitchFamily="34" charset="0"/>
                          <a:ea typeface="Calibri" panose="020F0502020204030204" pitchFamily="34" charset="0"/>
                          <a:cs typeface="Calibri" panose="020F0502020204030204" pitchFamily="34" charset="0"/>
                        </a:rPr>
                        <a:t>Li</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d,n</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a:t>
                      </a:r>
                      <a:r>
                        <a:rPr lang="es-ES" sz="1200" baseline="30000" dirty="0">
                          <a:solidFill>
                            <a:schemeClr val="tx1"/>
                          </a:solidFill>
                          <a:latin typeface="Calibri" panose="020F0502020204030204" pitchFamily="34" charset="0"/>
                          <a:ea typeface="Calibri" panose="020F0502020204030204" pitchFamily="34" charset="0"/>
                          <a:cs typeface="Calibri" panose="020F0502020204030204" pitchFamily="34" charset="0"/>
                        </a:rPr>
                        <a:t>8</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Be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algn="ct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15,03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C0E399"/>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C0E399"/>
                    </a:solidFill>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s-ES" sz="1200" dirty="0">
                        <a:latin typeface="Arial" panose="020B0604020202020204" pitchFamily="34" charset="0"/>
                        <a:cs typeface="Arial" panose="020B0604020202020204" pitchFamily="34" charset="0"/>
                      </a:endParaRPr>
                    </a:p>
                  </a:txBody>
                  <a:tcPr marL="121920" marR="121920" marT="60960" marB="60960" anchor="ctr">
                    <a:solidFill>
                      <a:srgbClr val="C0E399"/>
                    </a:solidFill>
                  </a:tcPr>
                </a:tc>
                <a:tc>
                  <a:txBody>
                    <a:bodyPr/>
                    <a:lstStyle/>
                    <a:p>
                      <a:pPr algn="ctr"/>
                      <a:r>
                        <a:rPr lang="en-US" sz="1200" noProof="0" dirty="0">
                          <a:solidFill>
                            <a:schemeClr val="tx1"/>
                          </a:solidFill>
                          <a:latin typeface="Calibri" panose="020F0502020204030204" pitchFamily="34" charset="0"/>
                          <a:ea typeface="Calibri" panose="020F0502020204030204" pitchFamily="34" charset="0"/>
                          <a:cs typeface="Calibri" panose="020F0502020204030204" pitchFamily="34" charset="0"/>
                        </a:rPr>
                        <a:t>Continuum</a:t>
                      </a:r>
                      <a:r>
                        <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rPr>
                        <a:t> </a:t>
                      </a:r>
                    </a:p>
                    <a:p>
                      <a:pPr algn="ctr"/>
                      <a:r>
                        <a:rPr lang="es-ES" sz="1200">
                          <a:solidFill>
                            <a:schemeClr val="tx1"/>
                          </a:solidFill>
                          <a:latin typeface="Calibri" panose="020F0502020204030204" pitchFamily="34" charset="0"/>
                          <a:ea typeface="Calibri" panose="020F0502020204030204" pitchFamily="34" charset="0"/>
                          <a:cs typeface="Calibri" panose="020F0502020204030204" pitchFamily="34" charset="0"/>
                        </a:rPr>
                        <a:t>up </a:t>
                      </a:r>
                      <a:r>
                        <a:rPr lang="es-ES" sz="1200" smtClean="0">
                          <a:solidFill>
                            <a:schemeClr val="tx1"/>
                          </a:solidFill>
                          <a:latin typeface="Calibri" panose="020F0502020204030204" pitchFamily="34" charset="0"/>
                          <a:ea typeface="Calibri" panose="020F0502020204030204" pitchFamily="34" charset="0"/>
                          <a:cs typeface="Calibri" panose="020F0502020204030204" pitchFamily="34" charset="0"/>
                        </a:rPr>
                        <a:t>to 20 </a:t>
                      </a:r>
                      <a:r>
                        <a:rPr lang="es-ES" sz="1200" dirty="0" err="1">
                          <a:solidFill>
                            <a:schemeClr val="tx1"/>
                          </a:solidFill>
                          <a:latin typeface="Calibri" panose="020F0502020204030204" pitchFamily="34" charset="0"/>
                          <a:ea typeface="Calibri" panose="020F0502020204030204" pitchFamily="34" charset="0"/>
                          <a:cs typeface="Calibri" panose="020F0502020204030204" pitchFamily="34" charset="0"/>
                        </a:rPr>
                        <a:t>MeV</a:t>
                      </a:r>
                      <a:endParaRPr lang="es-ES" sz="1200" dirty="0">
                        <a:solidFill>
                          <a:schemeClr val="tx1"/>
                        </a:solidFill>
                        <a:latin typeface="Calibri" panose="020F0502020204030204" pitchFamily="34" charset="0"/>
                        <a:ea typeface="Calibri" panose="020F0502020204030204" pitchFamily="34" charset="0"/>
                        <a:cs typeface="Calibri" panose="020F050202020403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4021829956"/>
                  </a:ext>
                </a:extLst>
              </a:tr>
            </a:tbl>
          </a:graphicData>
        </a:graphic>
      </p:graphicFrame>
      <p:pic>
        <p:nvPicPr>
          <p:cNvPr id="36" name="Imagen 35">
            <a:extLst>
              <a:ext uri="{FF2B5EF4-FFF2-40B4-BE49-F238E27FC236}">
                <a16:creationId xmlns:a16="http://schemas.microsoft.com/office/drawing/2014/main" id="{273723DA-D5C2-4D1F-A9B3-758ECD37CF3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261" t="5439" r="1630" b="3140"/>
          <a:stretch/>
        </p:blipFill>
        <p:spPr>
          <a:xfrm>
            <a:off x="249210" y="1889820"/>
            <a:ext cx="3908151" cy="2198336"/>
          </a:xfrm>
          <a:prstGeom prst="rect">
            <a:avLst/>
          </a:prstGeom>
        </p:spPr>
      </p:pic>
      <p:sp>
        <p:nvSpPr>
          <p:cNvPr id="3" name="Rectángulo 2"/>
          <p:cNvSpPr/>
          <p:nvPr/>
        </p:nvSpPr>
        <p:spPr>
          <a:xfrm>
            <a:off x="1018433" y="4148073"/>
            <a:ext cx="2410968" cy="2492990"/>
          </a:xfrm>
          <a:prstGeom prst="rect">
            <a:avLst/>
          </a:prstGeom>
        </p:spPr>
        <p:txBody>
          <a:bodyPr wrap="square">
            <a:spAutoFit/>
          </a:bodyPr>
          <a:lstStyle/>
          <a:p>
            <a:pPr>
              <a:buClr>
                <a:srgbClr val="9D394F"/>
              </a:buClr>
              <a:buSzPct val="150000"/>
            </a:pPr>
            <a:r>
              <a:rPr lang="en-US" sz="1700" b="1" smtClean="0">
                <a:solidFill>
                  <a:srgbClr val="495B64"/>
                </a:solidFill>
                <a:latin typeface="Calibri" panose="020F0502020204030204" pitchFamily="34" charset="0"/>
                <a:ea typeface="Calibri" panose="020F0502020204030204" pitchFamily="34" charset="0"/>
                <a:cs typeface="Calibri" panose="020F0502020204030204" pitchFamily="34" charset="0"/>
              </a:rPr>
              <a:t>Projectiles </a:t>
            </a:r>
            <a:endParaRPr lang="en-US" sz="1700" b="1">
              <a:solidFill>
                <a:srgbClr val="495B64"/>
              </a:solidFill>
              <a:latin typeface="Calibri" panose="020F0502020204030204" pitchFamily="34" charset="0"/>
              <a:ea typeface="Calibri" panose="020F0502020204030204" pitchFamily="34" charset="0"/>
              <a:cs typeface="Calibri" panose="020F0502020204030204" pitchFamily="34" charset="0"/>
            </a:endParaRPr>
          </a:p>
          <a:p>
            <a:pPr marL="214313" indent="-214313">
              <a:buClr>
                <a:srgbClr val="9D394F"/>
              </a:buClr>
              <a:buSzPct val="150000"/>
              <a:buFont typeface="Arial" panose="020B0604020202020204" pitchFamily="34" charset="0"/>
              <a:buChar char="•"/>
            </a:pPr>
            <a:r>
              <a:rPr lang="en-US" sz="1700" baseline="30000">
                <a:solidFill>
                  <a:srgbClr val="495B64"/>
                </a:solidFill>
                <a:latin typeface="Calibri" panose="020F0502020204030204" pitchFamily="34" charset="0"/>
                <a:ea typeface="Calibri" panose="020F0502020204030204" pitchFamily="34" charset="0"/>
                <a:cs typeface="Calibri" panose="020F0502020204030204" pitchFamily="34" charset="0"/>
              </a:rPr>
              <a:t>1</a:t>
            </a: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H</a:t>
            </a:r>
            <a:r>
              <a:rPr lang="en-US" sz="1700" smtClean="0">
                <a:solidFill>
                  <a:srgbClr val="495B64"/>
                </a:solidFill>
                <a:latin typeface="Calibri" panose="020F0502020204030204" pitchFamily="34" charset="0"/>
                <a:ea typeface="Calibri" panose="020F0502020204030204" pitchFamily="34" charset="0"/>
                <a:cs typeface="Calibri" panose="020F0502020204030204" pitchFamily="34" charset="0"/>
              </a:rPr>
              <a:t>,</a:t>
            </a:r>
            <a:r>
              <a:rPr lang="en-US" baseline="30000">
                <a:solidFill>
                  <a:srgbClr val="495B64"/>
                </a:solidFill>
                <a:latin typeface="Calibri" panose="020F0502020204030204" pitchFamily="34" charset="0"/>
                <a:ea typeface="Calibri" panose="020F0502020204030204" pitchFamily="34" charset="0"/>
                <a:cs typeface="Calibri" panose="020F0502020204030204" pitchFamily="34" charset="0"/>
              </a:rPr>
              <a:t> 2</a:t>
            </a:r>
            <a:r>
              <a:rPr lang="en-US">
                <a:solidFill>
                  <a:srgbClr val="495B64"/>
                </a:solidFill>
                <a:latin typeface="Calibri" panose="020F0502020204030204" pitchFamily="34" charset="0"/>
                <a:ea typeface="Calibri" panose="020F0502020204030204" pitchFamily="34" charset="0"/>
                <a:cs typeface="Calibri" panose="020F0502020204030204" pitchFamily="34" charset="0"/>
              </a:rPr>
              <a:t>H</a:t>
            </a:r>
            <a:r>
              <a:rPr lang="en-US" sz="1700" smtClean="0">
                <a:solidFill>
                  <a:srgbClr val="495B64"/>
                </a:solidFill>
                <a:latin typeface="Calibri" panose="020F0502020204030204" pitchFamily="34" charset="0"/>
                <a:ea typeface="Calibri" panose="020F0502020204030204" pitchFamily="34" charset="0"/>
                <a:cs typeface="Calibri" panose="020F0502020204030204" pitchFamily="34" charset="0"/>
              </a:rPr>
              <a:t> up </a:t>
            </a: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to 6 MeV</a:t>
            </a:r>
          </a:p>
          <a:p>
            <a:pPr marL="214313" indent="-214313">
              <a:buClr>
                <a:srgbClr val="9D394F"/>
              </a:buClr>
              <a:buSzPct val="150000"/>
              <a:buFont typeface="Arial" panose="020B0604020202020204" pitchFamily="34" charset="0"/>
              <a:buChar char="•"/>
            </a:pPr>
            <a:r>
              <a:rPr lang="en-US" sz="1700" baseline="30000">
                <a:solidFill>
                  <a:srgbClr val="495B64"/>
                </a:solidFill>
                <a:latin typeface="Calibri" panose="020F0502020204030204" pitchFamily="34" charset="0"/>
                <a:ea typeface="Calibri" panose="020F0502020204030204" pitchFamily="34" charset="0"/>
                <a:cs typeface="Calibri" panose="020F0502020204030204" pitchFamily="34" charset="0"/>
              </a:rPr>
              <a:t>4</a:t>
            </a: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He up to 6 MeV </a:t>
            </a:r>
          </a:p>
          <a:p>
            <a:r>
              <a:rPr lang="en-US" sz="1700" b="1">
                <a:solidFill>
                  <a:srgbClr val="495B64"/>
                </a:solidFill>
                <a:latin typeface="Calibri" panose="020F0502020204030204" pitchFamily="34" charset="0"/>
                <a:ea typeface="Calibri" panose="020F0502020204030204" pitchFamily="34" charset="0"/>
                <a:cs typeface="Calibri" panose="020F0502020204030204" pitchFamily="34" charset="0"/>
              </a:rPr>
              <a:t>Continuous mode</a:t>
            </a:r>
          </a:p>
          <a:p>
            <a:pPr marL="214313" indent="-214313">
              <a:buClr>
                <a:srgbClr val="9D394F"/>
              </a:buClr>
              <a:buSzPct val="150000"/>
              <a:buFont typeface="Arial" panose="020B0604020202020204" pitchFamily="34" charset="0"/>
              <a:buChar char="•"/>
            </a:pP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Up to 10 uA </a:t>
            </a:r>
          </a:p>
          <a:p>
            <a:r>
              <a:rPr lang="en-US" sz="1700" b="1" smtClean="0">
                <a:solidFill>
                  <a:srgbClr val="495B64"/>
                </a:solidFill>
                <a:latin typeface="Calibri" panose="020F0502020204030204" pitchFamily="34" charset="0"/>
                <a:ea typeface="Calibri" panose="020F0502020204030204" pitchFamily="34" charset="0"/>
                <a:cs typeface="Calibri" panose="020F0502020204030204" pitchFamily="34" charset="0"/>
              </a:rPr>
              <a:t>Pulsed </a:t>
            </a:r>
            <a:r>
              <a:rPr lang="en-US" sz="1700" b="1">
                <a:solidFill>
                  <a:srgbClr val="495B64"/>
                </a:solidFill>
                <a:latin typeface="Calibri" panose="020F0502020204030204" pitchFamily="34" charset="0"/>
                <a:ea typeface="Calibri" panose="020F0502020204030204" pitchFamily="34" charset="0"/>
                <a:cs typeface="Calibri" panose="020F0502020204030204" pitchFamily="34" charset="0"/>
              </a:rPr>
              <a:t>mode</a:t>
            </a:r>
          </a:p>
          <a:p>
            <a:pPr marL="214313" indent="-214313">
              <a:buClr>
                <a:srgbClr val="9D394F"/>
              </a:buClr>
              <a:buSzPct val="150000"/>
              <a:buFont typeface="Arial" panose="020B0604020202020204" pitchFamily="34" charset="0"/>
              <a:buChar char="•"/>
            </a:pP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1-2 ns pulse width</a:t>
            </a:r>
          </a:p>
          <a:p>
            <a:pPr marL="214313" indent="-214313">
              <a:buClr>
                <a:srgbClr val="9D394F"/>
              </a:buClr>
              <a:buSzPct val="150000"/>
              <a:buFont typeface="Arial" panose="020B0604020202020204" pitchFamily="34" charset="0"/>
              <a:buChar char="•"/>
            </a:pP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32,5 kHz - 2 MHz</a:t>
            </a:r>
          </a:p>
          <a:p>
            <a:pPr marL="214313" indent="-214313">
              <a:buClr>
                <a:srgbClr val="9D394F"/>
              </a:buClr>
              <a:buSzPct val="150000"/>
              <a:buFont typeface="Arial" panose="020B0604020202020204" pitchFamily="34" charset="0"/>
              <a:buChar char="•"/>
            </a:pPr>
            <a:r>
              <a:rPr lang="en-US" sz="1700">
                <a:solidFill>
                  <a:srgbClr val="495B64"/>
                </a:solidFill>
                <a:latin typeface="Calibri" panose="020F0502020204030204" pitchFamily="34" charset="0"/>
                <a:ea typeface="Calibri" panose="020F0502020204030204" pitchFamily="34" charset="0"/>
                <a:cs typeface="Calibri" panose="020F0502020204030204" pitchFamily="34" charset="0"/>
              </a:rPr>
              <a:t>1- 4 m flight path</a:t>
            </a:r>
          </a:p>
        </p:txBody>
      </p:sp>
      <p:sp>
        <p:nvSpPr>
          <p:cNvPr id="37" name="CuadroTexto 36"/>
          <p:cNvSpPr txBox="1"/>
          <p:nvPr/>
        </p:nvSpPr>
        <p:spPr>
          <a:xfrm>
            <a:off x="5971502" y="701452"/>
            <a:ext cx="4896544" cy="369332"/>
          </a:xfrm>
          <a:prstGeom prst="rect">
            <a:avLst/>
          </a:prstGeom>
          <a:noFill/>
        </p:spPr>
        <p:txBody>
          <a:bodyPr wrap="square" rtlCol="0">
            <a:spAutoFit/>
          </a:bodyPr>
          <a:lstStyle/>
          <a:p>
            <a:r>
              <a:rPr lang="es-ES" smtClean="0"/>
              <a:t>Monoenergetic and broad energy neutron beams</a:t>
            </a:r>
            <a:endParaRPr lang="es-ES"/>
          </a:p>
        </p:txBody>
      </p:sp>
    </p:spTree>
    <p:extLst>
      <p:ext uri="{BB962C8B-B14F-4D97-AF65-F5344CB8AC3E}">
        <p14:creationId xmlns:p14="http://schemas.microsoft.com/office/powerpoint/2010/main" val="17262412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C64ECC8-D094-174E-0DB9-E4C4B3CE755E}"/>
              </a:ext>
            </a:extLst>
          </p:cNvPr>
          <p:cNvPicPr>
            <a:picLocks noChangeAspect="1"/>
          </p:cNvPicPr>
          <p:nvPr/>
        </p:nvPicPr>
        <p:blipFill>
          <a:blip r:embed="rId3"/>
          <a:stretch>
            <a:fillRect/>
          </a:stretch>
        </p:blipFill>
        <p:spPr>
          <a:xfrm>
            <a:off x="1441663" y="4299107"/>
            <a:ext cx="4386674" cy="2558893"/>
          </a:xfrm>
          <a:prstGeom prst="rect">
            <a:avLst/>
          </a:prstGeom>
        </p:spPr>
      </p:pic>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4"/>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6"/>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pic>
        <p:nvPicPr>
          <p:cNvPr id="12" name="Imagen 11">
            <a:extLst>
              <a:ext uri="{FF2B5EF4-FFF2-40B4-BE49-F238E27FC236}">
                <a16:creationId xmlns:a16="http://schemas.microsoft.com/office/drawing/2014/main" id="{C8368851-4CEF-D45A-8179-ABC5EB4AE9D9}"/>
              </a:ext>
            </a:extLst>
          </p:cNvPr>
          <p:cNvPicPr>
            <a:picLocks noChangeAspect="1"/>
          </p:cNvPicPr>
          <p:nvPr/>
        </p:nvPicPr>
        <p:blipFill>
          <a:blip r:embed="rId7"/>
          <a:stretch>
            <a:fillRect/>
          </a:stretch>
        </p:blipFill>
        <p:spPr>
          <a:xfrm>
            <a:off x="675187" y="1039609"/>
            <a:ext cx="5666391" cy="3430190"/>
          </a:xfrm>
          <a:prstGeom prst="rect">
            <a:avLst/>
          </a:prstGeom>
        </p:spPr>
      </p:pic>
      <p:pic>
        <p:nvPicPr>
          <p:cNvPr id="2" name="Imagen 1"/>
          <p:cNvPicPr>
            <a:picLocks noChangeAspect="1"/>
          </p:cNvPicPr>
          <p:nvPr/>
        </p:nvPicPr>
        <p:blipFill>
          <a:blip r:embed="rId8"/>
          <a:stretch>
            <a:fillRect/>
          </a:stretch>
        </p:blipFill>
        <p:spPr>
          <a:xfrm>
            <a:off x="6630845" y="999735"/>
            <a:ext cx="4872307" cy="3532422"/>
          </a:xfrm>
          <a:prstGeom prst="rect">
            <a:avLst/>
          </a:prstGeom>
        </p:spPr>
      </p:pic>
      <p:pic>
        <p:nvPicPr>
          <p:cNvPr id="18" name="Imagen 17">
            <a:extLst>
              <a:ext uri="{FF2B5EF4-FFF2-40B4-BE49-F238E27FC236}">
                <a16:creationId xmlns:a16="http://schemas.microsoft.com/office/drawing/2014/main" id="{9B2E1D7E-976C-0345-8B85-BF26BEE9DC14}"/>
              </a:ext>
            </a:extLst>
          </p:cNvPr>
          <p:cNvPicPr>
            <a:picLocks noChangeAspect="1"/>
          </p:cNvPicPr>
          <p:nvPr/>
        </p:nvPicPr>
        <p:blipFill>
          <a:blip r:embed="rId9"/>
          <a:stretch>
            <a:fillRect/>
          </a:stretch>
        </p:blipFill>
        <p:spPr>
          <a:xfrm>
            <a:off x="6096000" y="4705525"/>
            <a:ext cx="6037731" cy="1622260"/>
          </a:xfrm>
          <a:prstGeom prst="rect">
            <a:avLst/>
          </a:prstGeom>
        </p:spPr>
      </p:pic>
      <p:sp>
        <p:nvSpPr>
          <p:cNvPr id="21" name="CuadroTexto 20"/>
          <p:cNvSpPr txBox="1"/>
          <p:nvPr/>
        </p:nvSpPr>
        <p:spPr>
          <a:xfrm>
            <a:off x="58441" y="577944"/>
            <a:ext cx="6513963" cy="461665"/>
          </a:xfrm>
          <a:prstGeom prst="rect">
            <a:avLst/>
          </a:prstGeom>
          <a:noFill/>
        </p:spPr>
        <p:txBody>
          <a:bodyPr wrap="none" rtlCol="0">
            <a:spAutoFit/>
          </a:bodyPr>
          <a:lstStyle/>
          <a:p>
            <a:r>
              <a:rPr lang="es-ES" sz="2400" b="1" smtClean="0"/>
              <a:t>Monoenergetic and Broad Energy Neutron Beams</a:t>
            </a:r>
            <a:endParaRPr lang="en-US" sz="2400" b="1"/>
          </a:p>
        </p:txBody>
      </p:sp>
    </p:spTree>
    <p:extLst>
      <p:ext uri="{BB962C8B-B14F-4D97-AF65-F5344CB8AC3E}">
        <p14:creationId xmlns:p14="http://schemas.microsoft.com/office/powerpoint/2010/main" val="1647834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4" name="Rectángulo 3"/>
          <p:cNvSpPr/>
          <p:nvPr/>
        </p:nvSpPr>
        <p:spPr>
          <a:xfrm>
            <a:off x="3920554" y="4674316"/>
            <a:ext cx="3288397" cy="830997"/>
          </a:xfrm>
          <a:prstGeom prst="rect">
            <a:avLst/>
          </a:prstGeom>
        </p:spPr>
        <p:txBody>
          <a:bodyPr wrap="square">
            <a:spAutoFit/>
          </a:bodyPr>
          <a:lstStyle/>
          <a:p>
            <a:r>
              <a:rPr lang="en-US" sz="1600">
                <a:latin typeface="Arial" panose="020B0604020202020204" pitchFamily="34" charset="0"/>
                <a:ea typeface="MS Mincho" panose="02020609040205080304" pitchFamily="49" charset="-128"/>
              </a:rPr>
              <a:t>Neutron total, elastic and reaction cross-section of </a:t>
            </a:r>
            <a:r>
              <a:rPr lang="en-US" sz="1600" baseline="30000">
                <a:latin typeface="Arial" panose="020B0604020202020204" pitchFamily="34" charset="0"/>
                <a:ea typeface="MS Mincho" panose="02020609040205080304" pitchFamily="49" charset="-128"/>
              </a:rPr>
              <a:t>28</a:t>
            </a:r>
            <a:r>
              <a:rPr lang="en-US" sz="1600">
                <a:latin typeface="Arial" panose="020B0604020202020204" pitchFamily="34" charset="0"/>
                <a:ea typeface="MS Mincho" panose="02020609040205080304" pitchFamily="49" charset="-128"/>
              </a:rPr>
              <a:t>Si from JENDL/HE-2004</a:t>
            </a:r>
            <a:endParaRPr lang="en-US" sz="1600"/>
          </a:p>
        </p:txBody>
      </p:sp>
      <p:sp>
        <p:nvSpPr>
          <p:cNvPr id="9" name="Rectángulo 8"/>
          <p:cNvSpPr/>
          <p:nvPr/>
        </p:nvSpPr>
        <p:spPr>
          <a:xfrm>
            <a:off x="411149" y="5770728"/>
            <a:ext cx="11625093" cy="646331"/>
          </a:xfrm>
          <a:prstGeom prst="rect">
            <a:avLst/>
          </a:prstGeom>
        </p:spPr>
        <p:txBody>
          <a:bodyPr wrap="square">
            <a:spAutoFit/>
          </a:bodyPr>
          <a:lstStyle/>
          <a:p>
            <a:r>
              <a:rPr lang="en-US" sz="1200">
                <a:latin typeface="Arial" panose="020B0604020202020204" pitchFamily="34" charset="0"/>
                <a:ea typeface="MS Mincho" panose="02020609040205080304" pitchFamily="49" charset="-128"/>
              </a:rPr>
              <a:t>Nuclear data relevant to single event upsets in semiconductor memories induced by cosmic-ray neutrons and protons, Y. Watanabe, H. Nakashima, Proc. of 2006 Symposium on Nuclear Data, Jan 25-26, 2007, SND2006-III.03</a:t>
            </a:r>
          </a:p>
          <a:p>
            <a:r>
              <a:rPr lang="es-ES" sz="1200">
                <a:latin typeface="Arial" panose="020B0604020202020204" pitchFamily="34" charset="0"/>
                <a:ea typeface="MS Mincho" panose="02020609040205080304" pitchFamily="49" charset="-128"/>
              </a:rPr>
              <a:t>Incidence of multiparticle events on soft error rates caused by n-Si Nuclear Reactions, F.Wrobel et al, IEEE TNS 47(6), 2000</a:t>
            </a:r>
            <a:endParaRPr lang="en-US" sz="1200"/>
          </a:p>
        </p:txBody>
      </p:sp>
      <p:graphicFrame>
        <p:nvGraphicFramePr>
          <p:cNvPr id="2" name="Tabla 1"/>
          <p:cNvGraphicFramePr>
            <a:graphicFrameLocks noGrp="1"/>
          </p:cNvGraphicFramePr>
          <p:nvPr>
            <p:extLst>
              <p:ext uri="{D42A27DB-BD31-4B8C-83A1-F6EECF244321}">
                <p14:modId xmlns:p14="http://schemas.microsoft.com/office/powerpoint/2010/main" val="1479420899"/>
              </p:ext>
            </p:extLst>
          </p:nvPr>
        </p:nvGraphicFramePr>
        <p:xfrm>
          <a:off x="101234" y="1747046"/>
          <a:ext cx="3191255" cy="3322920"/>
        </p:xfrm>
        <a:graphic>
          <a:graphicData uri="http://schemas.openxmlformats.org/drawingml/2006/table">
            <a:tbl>
              <a:tblPr firstRow="1" bandRow="1">
                <a:tableStyleId>{5C22544A-7EE6-4342-B048-85BDC9FD1C3A}</a:tableStyleId>
              </a:tblPr>
              <a:tblGrid>
                <a:gridCol w="1636776">
                  <a:extLst>
                    <a:ext uri="{9D8B030D-6E8A-4147-A177-3AD203B41FA5}">
                      <a16:colId xmlns:a16="http://schemas.microsoft.com/office/drawing/2014/main" val="3488712461"/>
                    </a:ext>
                  </a:extLst>
                </a:gridCol>
                <a:gridCol w="1554479">
                  <a:extLst>
                    <a:ext uri="{9D8B030D-6E8A-4147-A177-3AD203B41FA5}">
                      <a16:colId xmlns:a16="http://schemas.microsoft.com/office/drawing/2014/main" val="3981095080"/>
                    </a:ext>
                  </a:extLst>
                </a:gridCol>
              </a:tblGrid>
              <a:tr h="664584">
                <a:tc>
                  <a:txBody>
                    <a:bodyPr/>
                    <a:lstStyle/>
                    <a:p>
                      <a:pPr algn="ctr"/>
                      <a:r>
                        <a:rPr lang="es-ES" sz="1800"/>
                        <a:t>Reaction</a:t>
                      </a:r>
                      <a:endParaRPr lang="en-US" sz="1800"/>
                    </a:p>
                  </a:txBody>
                  <a:tcPr/>
                </a:tc>
                <a:tc>
                  <a:txBody>
                    <a:bodyPr/>
                    <a:lstStyle/>
                    <a:p>
                      <a:pPr algn="ctr"/>
                      <a:r>
                        <a:rPr lang="es-ES" sz="1800"/>
                        <a:t>Threshold</a:t>
                      </a:r>
                      <a:r>
                        <a:rPr lang="es-ES" sz="1800" baseline="0"/>
                        <a:t> (MeV)</a:t>
                      </a:r>
                      <a:endParaRPr lang="en-US" sz="1800"/>
                    </a:p>
                  </a:txBody>
                  <a:tcPr/>
                </a:tc>
                <a:extLst>
                  <a:ext uri="{0D108BD9-81ED-4DB2-BD59-A6C34878D82A}">
                    <a16:rowId xmlns:a16="http://schemas.microsoft.com/office/drawing/2014/main" val="1004888081"/>
                  </a:ext>
                </a:extLst>
              </a:tr>
              <a:tr h="664584">
                <a:tc>
                  <a:txBody>
                    <a:bodyPr/>
                    <a:lstStyle/>
                    <a:p>
                      <a:pPr algn="ctr"/>
                      <a:r>
                        <a:rPr lang="es-ES" sz="1800" b="1" baseline="30000">
                          <a:solidFill>
                            <a:schemeClr val="tx1"/>
                          </a:solidFill>
                        </a:rPr>
                        <a:t>28</a:t>
                      </a:r>
                      <a:r>
                        <a:rPr lang="es-ES" sz="1800" b="1">
                          <a:solidFill>
                            <a:schemeClr val="tx1"/>
                          </a:solidFill>
                        </a:rPr>
                        <a:t>Si(n,n)</a:t>
                      </a:r>
                      <a:r>
                        <a:rPr lang="es-ES" sz="1800" b="1" baseline="30000">
                          <a:solidFill>
                            <a:schemeClr val="tx1"/>
                          </a:solidFill>
                        </a:rPr>
                        <a:t>28</a:t>
                      </a:r>
                      <a:r>
                        <a:rPr lang="es-ES" sz="1800" b="1">
                          <a:solidFill>
                            <a:schemeClr val="tx1"/>
                          </a:solidFill>
                        </a:rPr>
                        <a:t>Si</a:t>
                      </a:r>
                      <a:endParaRPr lang="en-US" sz="1800" b="1">
                        <a:solidFill>
                          <a:schemeClr val="tx1"/>
                        </a:solidFill>
                      </a:endParaRPr>
                    </a:p>
                  </a:txBody>
                  <a:tcPr/>
                </a:tc>
                <a:tc>
                  <a:txBody>
                    <a:bodyPr/>
                    <a:lstStyle/>
                    <a:p>
                      <a:pPr algn="ctr"/>
                      <a:r>
                        <a:rPr lang="es-ES" sz="1800" b="1"/>
                        <a:t>&lt;keV</a:t>
                      </a:r>
                      <a:endParaRPr lang="en-US" sz="1800" b="1"/>
                    </a:p>
                  </a:txBody>
                  <a:tcPr/>
                </a:tc>
                <a:extLst>
                  <a:ext uri="{0D108BD9-81ED-4DB2-BD59-A6C34878D82A}">
                    <a16:rowId xmlns:a16="http://schemas.microsoft.com/office/drawing/2014/main" val="2740264322"/>
                  </a:ext>
                </a:extLst>
              </a:tr>
              <a:tr h="664584">
                <a:tc>
                  <a:txBody>
                    <a:bodyPr/>
                    <a:lstStyle/>
                    <a:p>
                      <a:pPr algn="ctr"/>
                      <a:r>
                        <a:rPr lang="es-ES" sz="1800" b="1" baseline="30000">
                          <a:solidFill>
                            <a:schemeClr val="tx1"/>
                          </a:solidFill>
                        </a:rPr>
                        <a:t>28</a:t>
                      </a:r>
                      <a:r>
                        <a:rPr lang="es-ES" sz="1800" b="1">
                          <a:solidFill>
                            <a:schemeClr val="tx1"/>
                          </a:solidFill>
                        </a:rPr>
                        <a:t>Si</a:t>
                      </a:r>
                      <a:r>
                        <a:rPr lang="es-ES" sz="1800" b="1"/>
                        <a:t>(n,</a:t>
                      </a:r>
                      <a:r>
                        <a:rPr lang="es-ES" sz="1800" b="1">
                          <a:latin typeface="Symbol" panose="05050102010706020507" pitchFamily="18" charset="2"/>
                        </a:rPr>
                        <a:t>a)</a:t>
                      </a:r>
                      <a:r>
                        <a:rPr lang="es-ES" sz="1800" b="1" baseline="30000"/>
                        <a:t> 25</a:t>
                      </a:r>
                      <a:r>
                        <a:rPr lang="es-ES" sz="1800" b="1"/>
                        <a:t>Mg</a:t>
                      </a:r>
                      <a:endParaRPr lang="en-US" sz="1800" b="1">
                        <a:latin typeface="Symbol" panose="05050102010706020507" pitchFamily="18" charset="2"/>
                      </a:endParaRPr>
                    </a:p>
                  </a:txBody>
                  <a:tcPr/>
                </a:tc>
                <a:tc>
                  <a:txBody>
                    <a:bodyPr/>
                    <a:lstStyle/>
                    <a:p>
                      <a:pPr algn="ctr"/>
                      <a:r>
                        <a:rPr lang="es-ES" sz="1800" b="1"/>
                        <a:t>2.75</a:t>
                      </a:r>
                      <a:endParaRPr lang="en-US" sz="1800" b="1"/>
                    </a:p>
                  </a:txBody>
                  <a:tcPr/>
                </a:tc>
                <a:extLst>
                  <a:ext uri="{0D108BD9-81ED-4DB2-BD59-A6C34878D82A}">
                    <a16:rowId xmlns:a16="http://schemas.microsoft.com/office/drawing/2014/main" val="2128021640"/>
                  </a:ext>
                </a:extLst>
              </a:tr>
              <a:tr h="664584">
                <a:tc>
                  <a:txBody>
                    <a:bodyPr/>
                    <a:lstStyle/>
                    <a:p>
                      <a:pPr algn="ctr"/>
                      <a:r>
                        <a:rPr lang="es-ES" sz="1800" b="1" baseline="30000">
                          <a:solidFill>
                            <a:schemeClr val="tx1"/>
                          </a:solidFill>
                        </a:rPr>
                        <a:t>28</a:t>
                      </a:r>
                      <a:r>
                        <a:rPr lang="es-ES" sz="1800" b="1">
                          <a:solidFill>
                            <a:schemeClr val="tx1"/>
                          </a:solidFill>
                        </a:rPr>
                        <a:t>Si</a:t>
                      </a:r>
                      <a:r>
                        <a:rPr lang="es-ES" sz="1800" b="1"/>
                        <a:t>(n,p)</a:t>
                      </a:r>
                      <a:r>
                        <a:rPr lang="es-ES" sz="1800" b="1" baseline="30000"/>
                        <a:t> 28</a:t>
                      </a:r>
                      <a:r>
                        <a:rPr lang="es-ES" sz="1800" b="1"/>
                        <a:t>Al</a:t>
                      </a:r>
                      <a:endParaRPr lang="en-US" sz="1800" b="1"/>
                    </a:p>
                  </a:txBody>
                  <a:tcPr/>
                </a:tc>
                <a:tc>
                  <a:txBody>
                    <a:bodyPr/>
                    <a:lstStyle/>
                    <a:p>
                      <a:pPr algn="ctr"/>
                      <a:r>
                        <a:rPr lang="es-ES" sz="1800" b="1"/>
                        <a:t>4.00</a:t>
                      </a:r>
                      <a:endParaRPr lang="en-US" sz="1800" b="1"/>
                    </a:p>
                  </a:txBody>
                  <a:tcPr/>
                </a:tc>
                <a:extLst>
                  <a:ext uri="{0D108BD9-81ED-4DB2-BD59-A6C34878D82A}">
                    <a16:rowId xmlns:a16="http://schemas.microsoft.com/office/drawing/2014/main" val="3867518730"/>
                  </a:ext>
                </a:extLst>
              </a:tr>
              <a:tr h="664584">
                <a:tc>
                  <a:txBody>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s-ES" sz="1800" b="1" baseline="30000" smtClean="0">
                          <a:solidFill>
                            <a:schemeClr val="tx1"/>
                          </a:solidFill>
                        </a:rPr>
                        <a:t>28</a:t>
                      </a:r>
                      <a:r>
                        <a:rPr lang="es-ES" sz="1800" b="1" smtClean="0">
                          <a:solidFill>
                            <a:schemeClr val="tx1"/>
                          </a:solidFill>
                        </a:rPr>
                        <a:t>Si</a:t>
                      </a:r>
                      <a:r>
                        <a:rPr lang="es-ES" sz="1800" b="1" smtClean="0"/>
                        <a:t>(n,n,</a:t>
                      </a:r>
                      <a:r>
                        <a:rPr lang="es-ES" sz="1800" b="1" smtClean="0">
                          <a:latin typeface="Symbol" panose="05050102010706020507" pitchFamily="18" charset="2"/>
                        </a:rPr>
                        <a:t>a</a:t>
                      </a:r>
                      <a:r>
                        <a:rPr lang="es-ES" sz="1800" b="1" smtClean="0"/>
                        <a:t>)</a:t>
                      </a:r>
                      <a:r>
                        <a:rPr lang="es-ES" sz="1800" b="1" baseline="30000" smtClean="0"/>
                        <a:t>24</a:t>
                      </a:r>
                      <a:r>
                        <a:rPr lang="es-ES" sz="1800" b="1" smtClean="0"/>
                        <a:t>Mg</a:t>
                      </a:r>
                      <a:r>
                        <a:rPr lang="es-ES" sz="1800" b="1" smtClean="0">
                          <a:solidFill>
                            <a:srgbClr val="FF0000"/>
                          </a:solidFill>
                        </a:rPr>
                        <a:t>Off limits</a:t>
                      </a:r>
                      <a:r>
                        <a:rPr lang="en-US" sz="1800" b="1" baseline="0" smtClean="0">
                          <a:latin typeface="Symbol" panose="05050102010706020507" pitchFamily="18" charset="2"/>
                        </a:rPr>
                        <a:t>  </a:t>
                      </a:r>
                      <a:endParaRPr lang="es-ES" sz="1800" b="1" smtClean="0"/>
                    </a:p>
                  </a:txBody>
                  <a:tcPr/>
                </a:tc>
                <a:tc>
                  <a:txBody>
                    <a:bodyPr/>
                    <a:lstStyle/>
                    <a:p>
                      <a:pPr algn="ctr"/>
                      <a:r>
                        <a:rPr lang="es-ES" sz="1800" b="1" smtClean="0"/>
                        <a:t>10.34</a:t>
                      </a:r>
                    </a:p>
                    <a:p>
                      <a:pPr algn="ctr"/>
                      <a:r>
                        <a:rPr lang="es-ES" sz="1800" b="1" smtClean="0">
                          <a:solidFill>
                            <a:srgbClr val="FF0000"/>
                          </a:solidFill>
                        </a:rPr>
                        <a:t>Off limits</a:t>
                      </a:r>
                      <a:endParaRPr lang="en-US" sz="1800" b="1">
                        <a:solidFill>
                          <a:srgbClr val="FF0000"/>
                        </a:solidFill>
                      </a:endParaRPr>
                    </a:p>
                  </a:txBody>
                  <a:tcPr/>
                </a:tc>
                <a:extLst>
                  <a:ext uri="{0D108BD9-81ED-4DB2-BD59-A6C34878D82A}">
                    <a16:rowId xmlns:a16="http://schemas.microsoft.com/office/drawing/2014/main" val="3501223677"/>
                  </a:ext>
                </a:extLst>
              </a:tr>
            </a:tbl>
          </a:graphicData>
        </a:graphic>
      </p:graphicFrame>
      <p:pic>
        <p:nvPicPr>
          <p:cNvPr id="5" name="Imagen 4"/>
          <p:cNvPicPr>
            <a:picLocks noChangeAspect="1"/>
          </p:cNvPicPr>
          <p:nvPr/>
        </p:nvPicPr>
        <p:blipFill>
          <a:blip r:embed="rId3"/>
          <a:stretch>
            <a:fillRect/>
          </a:stretch>
        </p:blipFill>
        <p:spPr>
          <a:xfrm>
            <a:off x="3337051" y="997260"/>
            <a:ext cx="3969113" cy="3589207"/>
          </a:xfrm>
          <a:prstGeom prst="rect">
            <a:avLst/>
          </a:prstGeom>
        </p:spPr>
      </p:pic>
      <p:sp>
        <p:nvSpPr>
          <p:cNvPr id="22" name="Rectángulo 21">
            <a:extLst>
              <a:ext uri="{FF2B5EF4-FFF2-40B4-BE49-F238E27FC236}">
                <a16:creationId xmlns:a16="http://schemas.microsoft.com/office/drawing/2014/main" id="{E042532F-612B-4579-8838-EC3166FDF542}"/>
              </a:ext>
            </a:extLst>
          </p:cNvPr>
          <p:cNvSpPr/>
          <p:nvPr/>
        </p:nvSpPr>
        <p:spPr>
          <a:xfrm>
            <a:off x="8204066" y="4669447"/>
            <a:ext cx="3832176" cy="83099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a:latin typeface="Arial" panose="020B0604020202020204" pitchFamily="34" charset="0"/>
                <a:ea typeface="MS Mincho" panose="02020609040205080304" pitchFamily="49" charset="-128"/>
              </a:rPr>
              <a:t>Averaged emission energy for elastic recoil </a:t>
            </a:r>
            <a:r>
              <a:rPr lang="en-US" sz="1600" baseline="30000">
                <a:latin typeface="Arial" panose="020B0604020202020204" pitchFamily="34" charset="0"/>
                <a:ea typeface="MS Mincho" panose="02020609040205080304" pitchFamily="49" charset="-128"/>
              </a:rPr>
              <a:t>28</a:t>
            </a:r>
            <a:r>
              <a:rPr lang="en-US" sz="1600">
                <a:latin typeface="Arial" panose="020B0604020202020204" pitchFamily="34" charset="0"/>
                <a:ea typeface="MS Mincho" panose="02020609040205080304" pitchFamily="49" charset="-128"/>
              </a:rPr>
              <a:t>Si(n,n)</a:t>
            </a:r>
            <a:r>
              <a:rPr lang="en-US" sz="1600" baseline="30000">
                <a:latin typeface="Arial" panose="020B0604020202020204" pitchFamily="34" charset="0"/>
                <a:ea typeface="MS Mincho" panose="02020609040205080304" pitchFamily="49" charset="-128"/>
              </a:rPr>
              <a:t>28</a:t>
            </a:r>
            <a:r>
              <a:rPr lang="en-US" sz="1600">
                <a:latin typeface="Arial" panose="020B0604020202020204" pitchFamily="34" charset="0"/>
                <a:ea typeface="MS Mincho" panose="02020609040205080304" pitchFamily="49" charset="-128"/>
              </a:rPr>
              <a:t>Si and main nuclear reactions </a:t>
            </a:r>
            <a:r>
              <a:rPr lang="en-US" sz="1600" baseline="30000">
                <a:latin typeface="Arial" panose="020B0604020202020204" pitchFamily="34" charset="0"/>
                <a:ea typeface="MS Mincho" panose="02020609040205080304" pitchFamily="49" charset="-128"/>
              </a:rPr>
              <a:t>28</a:t>
            </a:r>
            <a:r>
              <a:rPr lang="en-US" sz="1600">
                <a:latin typeface="Arial" panose="020B0604020202020204" pitchFamily="34" charset="0"/>
                <a:ea typeface="MS Mincho" panose="02020609040205080304" pitchFamily="49" charset="-128"/>
              </a:rPr>
              <a:t>Si(n,p)</a:t>
            </a:r>
            <a:r>
              <a:rPr lang="en-US" sz="1600" baseline="30000">
                <a:latin typeface="Arial" panose="020B0604020202020204" pitchFamily="34" charset="0"/>
                <a:ea typeface="MS Mincho" panose="02020609040205080304" pitchFamily="49" charset="-128"/>
              </a:rPr>
              <a:t>27</a:t>
            </a:r>
            <a:r>
              <a:rPr lang="en-US" sz="1600">
                <a:latin typeface="Arial" panose="020B0604020202020204" pitchFamily="34" charset="0"/>
                <a:ea typeface="MS Mincho" panose="02020609040205080304" pitchFamily="49" charset="-128"/>
              </a:rPr>
              <a:t>Al, </a:t>
            </a:r>
            <a:r>
              <a:rPr lang="en-US" sz="1600" baseline="30000">
                <a:latin typeface="Arial" panose="020B0604020202020204" pitchFamily="34" charset="0"/>
                <a:ea typeface="MS Mincho" panose="02020609040205080304" pitchFamily="49" charset="-128"/>
              </a:rPr>
              <a:t>28</a:t>
            </a:r>
            <a:r>
              <a:rPr lang="en-US" sz="1600">
                <a:latin typeface="Arial" panose="020B0604020202020204" pitchFamily="34" charset="0"/>
                <a:ea typeface="MS Mincho" panose="02020609040205080304" pitchFamily="49" charset="-128"/>
              </a:rPr>
              <a:t>Si(n,</a:t>
            </a:r>
            <a:r>
              <a:rPr lang="en-US" sz="1600">
                <a:latin typeface="Symbol" panose="05050102010706020507" pitchFamily="18" charset="2"/>
                <a:ea typeface="MS Mincho" panose="02020609040205080304" pitchFamily="49" charset="-128"/>
                <a:cs typeface="Arial" panose="020B0604020202020204" pitchFamily="34" charset="0"/>
              </a:rPr>
              <a:t>a</a:t>
            </a:r>
            <a:r>
              <a:rPr lang="en-US" sz="1600">
                <a:latin typeface="Arial" panose="020B0604020202020204" pitchFamily="34" charset="0"/>
                <a:ea typeface="MS Mincho" panose="02020609040205080304" pitchFamily="49" charset="-128"/>
              </a:rPr>
              <a:t>)</a:t>
            </a:r>
            <a:r>
              <a:rPr lang="en-US" sz="1600" baseline="30000">
                <a:latin typeface="Arial" panose="020B0604020202020204" pitchFamily="34" charset="0"/>
                <a:ea typeface="MS Mincho" panose="02020609040205080304" pitchFamily="49" charset="-128"/>
              </a:rPr>
              <a:t>24</a:t>
            </a:r>
            <a:r>
              <a:rPr lang="en-US" sz="1600">
                <a:latin typeface="Arial" panose="020B0604020202020204" pitchFamily="34" charset="0"/>
                <a:ea typeface="MS Mincho" panose="02020609040205080304" pitchFamily="49" charset="-128"/>
              </a:rPr>
              <a:t>Mg</a:t>
            </a:r>
            <a:endParaRPr lang="en-US"/>
          </a:p>
        </p:txBody>
      </p:sp>
      <p:pic>
        <p:nvPicPr>
          <p:cNvPr id="23" name="Imagen 22">
            <a:extLst>
              <a:ext uri="{FF2B5EF4-FFF2-40B4-BE49-F238E27FC236}">
                <a16:creationId xmlns:a16="http://schemas.microsoft.com/office/drawing/2014/main" id="{72A68FAB-6A39-4422-934C-FE18D971BCB0}"/>
              </a:ext>
            </a:extLst>
          </p:cNvPr>
          <p:cNvPicPr>
            <a:picLocks noChangeAspect="1"/>
          </p:cNvPicPr>
          <p:nvPr/>
        </p:nvPicPr>
        <p:blipFill>
          <a:blip r:embed="rId4"/>
          <a:stretch>
            <a:fillRect/>
          </a:stretch>
        </p:blipFill>
        <p:spPr>
          <a:xfrm>
            <a:off x="7582375" y="1020480"/>
            <a:ext cx="4293435" cy="3505665"/>
          </a:xfrm>
          <a:prstGeom prst="rect">
            <a:avLst/>
          </a:prstGeom>
        </p:spPr>
      </p:pic>
      <p:sp>
        <p:nvSpPr>
          <p:cNvPr id="14"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5"/>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sp>
        <p:nvSpPr>
          <p:cNvPr id="16"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grpSp>
        <p:nvGrpSpPr>
          <p:cNvPr id="19" name="Grupo 18"/>
          <p:cNvGrpSpPr/>
          <p:nvPr/>
        </p:nvGrpSpPr>
        <p:grpSpPr>
          <a:xfrm>
            <a:off x="132229" y="6535056"/>
            <a:ext cx="782171" cy="290207"/>
            <a:chOff x="132229" y="6060014"/>
            <a:chExt cx="2329618" cy="765249"/>
          </a:xfrm>
        </p:grpSpPr>
        <p:pic>
          <p:nvPicPr>
            <p:cNvPr id="20" name="Picture 2" descr="File:Emblema Universidad de Sevilla.png - Wikimedia Common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21" name="Imagen 20"/>
            <p:cNvPicPr>
              <a:picLocks noChangeAspect="1"/>
            </p:cNvPicPr>
            <p:nvPr/>
          </p:nvPicPr>
          <p:blipFill>
            <a:blip r:embed="rId7"/>
            <a:stretch>
              <a:fillRect/>
            </a:stretch>
          </p:blipFill>
          <p:spPr>
            <a:xfrm>
              <a:off x="1069875" y="6218815"/>
              <a:ext cx="1391972" cy="606448"/>
            </a:xfrm>
            <a:prstGeom prst="rect">
              <a:avLst/>
            </a:prstGeom>
          </p:spPr>
        </p:pic>
      </p:grpSp>
      <p:sp>
        <p:nvSpPr>
          <p:cNvPr id="24" name="CuadroTexto 23"/>
          <p:cNvSpPr txBox="1"/>
          <p:nvPr/>
        </p:nvSpPr>
        <p:spPr>
          <a:xfrm>
            <a:off x="409794" y="783042"/>
            <a:ext cx="2789151" cy="830997"/>
          </a:xfrm>
          <a:prstGeom prst="rect">
            <a:avLst/>
          </a:prstGeom>
          <a:noFill/>
        </p:spPr>
        <p:txBody>
          <a:bodyPr wrap="square" rtlCol="0">
            <a:spAutoFit/>
          </a:bodyPr>
          <a:lstStyle/>
          <a:p>
            <a:r>
              <a:rPr lang="es-ES" sz="2400" b="1" smtClean="0"/>
              <a:t>Expected Nuclear reactions in silicon</a:t>
            </a:r>
            <a:endParaRPr lang="en-US" sz="2400" b="1"/>
          </a:p>
        </p:txBody>
      </p:sp>
    </p:spTree>
    <p:extLst>
      <p:ext uri="{BB962C8B-B14F-4D97-AF65-F5344CB8AC3E}">
        <p14:creationId xmlns:p14="http://schemas.microsoft.com/office/powerpoint/2010/main" val="28019916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13" name="Footer Placeholder 1"/>
          <p:cNvSpPr>
            <a:spLocks noGrp="1"/>
          </p:cNvSpPr>
          <p:nvPr>
            <p:ph type="ftr" sz="quarter" idx="4294967295"/>
          </p:nvPr>
        </p:nvSpPr>
        <p:spPr>
          <a:xfrm>
            <a:off x="6862354" y="6589041"/>
            <a:ext cx="5329646" cy="319847"/>
          </a:xfrm>
          <a:prstGeom prst="rect">
            <a:avLst/>
          </a:prstGeom>
        </p:spPr>
        <p:txBody>
          <a:bodyPr/>
          <a:lstStyle/>
          <a:p>
            <a:pPr lvl="0">
              <a:defRPr/>
            </a:pPr>
            <a:r>
              <a:rPr lang="en-US" sz="1200" smtClean="0">
                <a:solidFill>
                  <a:srgbClr val="ED7D31">
                    <a:lumMod val="75000"/>
                  </a:srgbClr>
                </a:solidFill>
                <a:hlinkClick r:id="rId3"/>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sp>
        <p:nvSpPr>
          <p:cNvPr id="14"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grpSp>
        <p:nvGrpSpPr>
          <p:cNvPr id="16" name="Grupo 15"/>
          <p:cNvGrpSpPr/>
          <p:nvPr/>
        </p:nvGrpSpPr>
        <p:grpSpPr>
          <a:xfrm>
            <a:off x="132229" y="6535056"/>
            <a:ext cx="782171" cy="290207"/>
            <a:chOff x="132229" y="6060014"/>
            <a:chExt cx="2329618" cy="765249"/>
          </a:xfrm>
        </p:grpSpPr>
        <p:pic>
          <p:nvPicPr>
            <p:cNvPr id="17" name="Picture 2" descr="File:Emblema Universidad de Sevilla.png - Wikimedia Common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9" name="Imagen 18"/>
            <p:cNvPicPr>
              <a:picLocks noChangeAspect="1"/>
            </p:cNvPicPr>
            <p:nvPr/>
          </p:nvPicPr>
          <p:blipFill>
            <a:blip r:embed="rId5"/>
            <a:stretch>
              <a:fillRect/>
            </a:stretch>
          </p:blipFill>
          <p:spPr>
            <a:xfrm>
              <a:off x="1069875" y="6218815"/>
              <a:ext cx="1391972" cy="606448"/>
            </a:xfrm>
            <a:prstGeom prst="rect">
              <a:avLst/>
            </a:prstGeom>
          </p:spPr>
        </p:pic>
      </p:grpSp>
      <p:sp>
        <p:nvSpPr>
          <p:cNvPr id="20" name="CuadroTexto 19"/>
          <p:cNvSpPr txBox="1"/>
          <p:nvPr/>
        </p:nvSpPr>
        <p:spPr>
          <a:xfrm>
            <a:off x="106989" y="598437"/>
            <a:ext cx="5624636" cy="461665"/>
          </a:xfrm>
          <a:prstGeom prst="rect">
            <a:avLst/>
          </a:prstGeom>
          <a:noFill/>
        </p:spPr>
        <p:txBody>
          <a:bodyPr wrap="square" rtlCol="0">
            <a:spAutoFit/>
          </a:bodyPr>
          <a:lstStyle/>
          <a:p>
            <a:r>
              <a:rPr lang="es-ES" sz="2400" b="1" smtClean="0"/>
              <a:t>Expected Nuclear reactions in silicon</a:t>
            </a:r>
            <a:endParaRPr lang="en-US" sz="2400" b="1"/>
          </a:p>
        </p:txBody>
      </p:sp>
      <p:graphicFrame>
        <p:nvGraphicFramePr>
          <p:cNvPr id="45" name="Tabla 44"/>
          <p:cNvGraphicFramePr>
            <a:graphicFrameLocks noGrp="1"/>
          </p:cNvGraphicFramePr>
          <p:nvPr>
            <p:extLst>
              <p:ext uri="{D42A27DB-BD31-4B8C-83A1-F6EECF244321}">
                <p14:modId xmlns:p14="http://schemas.microsoft.com/office/powerpoint/2010/main" val="2002707066"/>
              </p:ext>
            </p:extLst>
          </p:nvPr>
        </p:nvGraphicFramePr>
        <p:xfrm>
          <a:off x="5782769" y="4330291"/>
          <a:ext cx="6198721" cy="2087372"/>
        </p:xfrm>
        <a:graphic>
          <a:graphicData uri="http://schemas.openxmlformats.org/drawingml/2006/table">
            <a:tbl>
              <a:tblPr firstRow="1" firstCol="1" bandRow="1">
                <a:tableStyleId>{5C22544A-7EE6-4342-B048-85BDC9FD1C3A}</a:tableStyleId>
              </a:tblPr>
              <a:tblGrid>
                <a:gridCol w="1589002">
                  <a:extLst>
                    <a:ext uri="{9D8B030D-6E8A-4147-A177-3AD203B41FA5}">
                      <a16:colId xmlns:a16="http://schemas.microsoft.com/office/drawing/2014/main" val="1685891292"/>
                    </a:ext>
                  </a:extLst>
                </a:gridCol>
                <a:gridCol w="775620">
                  <a:extLst>
                    <a:ext uri="{9D8B030D-6E8A-4147-A177-3AD203B41FA5}">
                      <a16:colId xmlns:a16="http://schemas.microsoft.com/office/drawing/2014/main" val="1560641024"/>
                    </a:ext>
                  </a:extLst>
                </a:gridCol>
                <a:gridCol w="1798558">
                  <a:extLst>
                    <a:ext uri="{9D8B030D-6E8A-4147-A177-3AD203B41FA5}">
                      <a16:colId xmlns:a16="http://schemas.microsoft.com/office/drawing/2014/main" val="3034437809"/>
                    </a:ext>
                  </a:extLst>
                </a:gridCol>
                <a:gridCol w="2035541">
                  <a:extLst>
                    <a:ext uri="{9D8B030D-6E8A-4147-A177-3AD203B41FA5}">
                      <a16:colId xmlns:a16="http://schemas.microsoft.com/office/drawing/2014/main" val="3508805130"/>
                    </a:ext>
                  </a:extLst>
                </a:gridCol>
              </a:tblGrid>
              <a:tr h="491470">
                <a:tc>
                  <a:txBody>
                    <a:bodyPr/>
                    <a:lstStyle/>
                    <a:p>
                      <a:pPr algn="ctr">
                        <a:lnSpc>
                          <a:spcPct val="107000"/>
                        </a:lnSpc>
                        <a:spcAft>
                          <a:spcPts val="0"/>
                        </a:spcAft>
                      </a:pPr>
                      <a:r>
                        <a:rPr lang="en-US" sz="1600">
                          <a:effectLst/>
                        </a:rPr>
                        <a:t>Ion</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a:effectLst/>
                        </a:rPr>
                        <a:t>IEL (eV/Å)</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a:effectLst/>
                        </a:rPr>
                        <a:t>LET (MeV/cm</a:t>
                      </a:r>
                      <a:r>
                        <a:rPr lang="en-US" sz="1600" baseline="30000">
                          <a:effectLst/>
                        </a:rPr>
                        <a:t>2</a:t>
                      </a:r>
                      <a:r>
                        <a:rPr lang="en-US" sz="1600">
                          <a:effectLst/>
                        </a:rPr>
                        <a:t>-mg)</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600">
                          <a:effectLst/>
                        </a:rPr>
                        <a:t>Mean Range Long./Lateral (</a:t>
                      </a:r>
                      <a:r>
                        <a:rPr lang="en-US" sz="1600">
                          <a:effectLst/>
                          <a:latin typeface="Symbol" panose="05050102010706020507" pitchFamily="18" charset="2"/>
                        </a:rPr>
                        <a:t>m</a:t>
                      </a:r>
                      <a:r>
                        <a:rPr lang="en-US" sz="1600">
                          <a:effectLst/>
                        </a:rPr>
                        <a:t>m)</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082933953"/>
                  </a:ext>
                </a:extLst>
              </a:tr>
              <a:tr h="491470">
                <a:tc>
                  <a:txBody>
                    <a:bodyPr/>
                    <a:lstStyle/>
                    <a:p>
                      <a:pPr algn="ctr">
                        <a:lnSpc>
                          <a:spcPct val="107000"/>
                        </a:lnSpc>
                        <a:spcAft>
                          <a:spcPts val="0"/>
                        </a:spcAft>
                      </a:pPr>
                      <a:r>
                        <a:rPr lang="en-US" sz="1600" baseline="30000">
                          <a:effectLst/>
                        </a:rPr>
                        <a:t>28</a:t>
                      </a:r>
                      <a:r>
                        <a:rPr lang="en-US" sz="1600">
                          <a:effectLst/>
                        </a:rPr>
                        <a:t>Si (elastic recoil)</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~30</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~1.3</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~0.27/0.06</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3940576771"/>
                  </a:ext>
                </a:extLst>
              </a:tr>
              <a:tr h="491470">
                <a:tc>
                  <a:txBody>
                    <a:bodyPr/>
                    <a:lstStyle/>
                    <a:p>
                      <a:pPr algn="ctr">
                        <a:lnSpc>
                          <a:spcPct val="107000"/>
                        </a:lnSpc>
                        <a:spcAft>
                          <a:spcPts val="0"/>
                        </a:spcAft>
                      </a:pPr>
                      <a:r>
                        <a:rPr lang="en-US" sz="1600" baseline="30000">
                          <a:effectLst/>
                        </a:rPr>
                        <a:t>25</a:t>
                      </a:r>
                      <a:r>
                        <a:rPr lang="en-US" sz="1600">
                          <a:effectLst/>
                        </a:rPr>
                        <a:t>Mg (from </a:t>
                      </a:r>
                      <a:r>
                        <a:rPr lang="en-US" sz="1600" baseline="30000" smtClean="0">
                          <a:effectLst/>
                        </a:rPr>
                        <a:t>28</a:t>
                      </a:r>
                      <a:r>
                        <a:rPr lang="en-US" sz="1600" smtClean="0">
                          <a:effectLst/>
                        </a:rPr>
                        <a:t>Si(n,a)</a:t>
                      </a:r>
                      <a:r>
                        <a:rPr lang="en-US" sz="1600" baseline="30000" smtClean="0">
                          <a:effectLst/>
                        </a:rPr>
                        <a:t>25</a:t>
                      </a:r>
                      <a:r>
                        <a:rPr lang="en-US" sz="1600" smtClean="0">
                          <a:effectLst/>
                        </a:rPr>
                        <a:t>Mg</a:t>
                      </a:r>
                      <a:r>
                        <a:rPr lang="en-US" sz="1600">
                          <a:effectLst/>
                        </a:rPr>
                        <a:t>)</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~50</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~2.1</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~1.4/0.3</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767431556"/>
                  </a:ext>
                </a:extLst>
              </a:tr>
              <a:tr h="491470">
                <a:tc>
                  <a:txBody>
                    <a:bodyPr/>
                    <a:lstStyle/>
                    <a:p>
                      <a:pPr algn="ctr">
                        <a:lnSpc>
                          <a:spcPct val="107000"/>
                        </a:lnSpc>
                        <a:spcAft>
                          <a:spcPts val="0"/>
                        </a:spcAft>
                      </a:pPr>
                      <a:r>
                        <a:rPr lang="es-ES" sz="1600" baseline="30000">
                          <a:effectLst/>
                        </a:rPr>
                        <a:t>27</a:t>
                      </a:r>
                      <a:r>
                        <a:rPr lang="es-ES" sz="1600">
                          <a:effectLst/>
                        </a:rPr>
                        <a:t>Al (from </a:t>
                      </a:r>
                      <a:r>
                        <a:rPr lang="es-ES" sz="1600" baseline="30000">
                          <a:effectLst/>
                        </a:rPr>
                        <a:t>28</a:t>
                      </a:r>
                      <a:r>
                        <a:rPr lang="es-ES" sz="1600">
                          <a:effectLst/>
                        </a:rPr>
                        <a:t>Si(n,p)</a:t>
                      </a:r>
                      <a:r>
                        <a:rPr lang="es-ES" sz="1600" baseline="30000">
                          <a:effectLst/>
                        </a:rPr>
                        <a:t>27</a:t>
                      </a:r>
                      <a:r>
                        <a:rPr lang="es-ES" sz="1600">
                          <a:effectLst/>
                        </a:rPr>
                        <a:t>Al)</a:t>
                      </a:r>
                      <a:endParaRPr lang="en-US" sz="16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~40</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n-US" sz="1800">
                          <a:effectLst/>
                        </a:rPr>
                        <a:t>~1.</a:t>
                      </a:r>
                      <a:r>
                        <a:rPr lang="es-ES" sz="1800">
                          <a:effectLst/>
                        </a:rPr>
                        <a:t>7</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tc>
                  <a:txBody>
                    <a:bodyPr/>
                    <a:lstStyle/>
                    <a:p>
                      <a:pPr algn="ctr">
                        <a:lnSpc>
                          <a:spcPct val="107000"/>
                        </a:lnSpc>
                        <a:spcAft>
                          <a:spcPts val="0"/>
                        </a:spcAft>
                      </a:pPr>
                      <a:r>
                        <a:rPr lang="es-ES" sz="1800">
                          <a:effectLst/>
                        </a:rPr>
                        <a:t>~1.1/0.2</a:t>
                      </a:r>
                      <a:endParaRPr lang="en-US" sz="1800">
                        <a:effectLst/>
                        <a:latin typeface="Calibri" panose="020F0502020204030204" pitchFamily="34"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2342733146"/>
                  </a:ext>
                </a:extLst>
              </a:tr>
            </a:tbl>
          </a:graphicData>
        </a:graphic>
      </p:graphicFrame>
      <p:sp>
        <p:nvSpPr>
          <p:cNvPr id="52" name="Rectángulo 51"/>
          <p:cNvSpPr/>
          <p:nvPr/>
        </p:nvSpPr>
        <p:spPr>
          <a:xfrm>
            <a:off x="0" y="3451542"/>
            <a:ext cx="6096000" cy="307777"/>
          </a:xfrm>
          <a:prstGeom prst="rect">
            <a:avLst/>
          </a:prstGeom>
        </p:spPr>
        <p:txBody>
          <a:bodyPr>
            <a:spAutoFit/>
          </a:bodyPr>
          <a:lstStyle/>
          <a:p>
            <a:r>
              <a:rPr lang="en-US" sz="1400">
                <a:latin typeface="Arial" panose="020B0604020202020204" pitchFamily="34" charset="0"/>
                <a:ea typeface="MS Mincho" panose="02020609040205080304" pitchFamily="49" charset="-128"/>
              </a:rPr>
              <a:t>SRIM range/straggling simulation</a:t>
            </a:r>
            <a:r>
              <a:rPr lang="en-US" sz="1400" smtClean="0">
                <a:latin typeface="Arial" panose="020B0604020202020204" pitchFamily="34" charset="0"/>
                <a:ea typeface="MS Mincho" panose="02020609040205080304" pitchFamily="49" charset="-128"/>
              </a:rPr>
              <a:t>, IEL, NIEL </a:t>
            </a:r>
            <a:r>
              <a:rPr lang="en-US" sz="1400" baseline="30000">
                <a:latin typeface="Arial" panose="020B0604020202020204" pitchFamily="34" charset="0"/>
                <a:ea typeface="MS Mincho" panose="02020609040205080304" pitchFamily="49" charset="-128"/>
              </a:rPr>
              <a:t>28</a:t>
            </a:r>
            <a:r>
              <a:rPr lang="en-US" sz="1400">
                <a:latin typeface="Arial" panose="020B0604020202020204" pitchFamily="34" charset="0"/>
                <a:ea typeface="MS Mincho" panose="02020609040205080304" pitchFamily="49" charset="-128"/>
              </a:rPr>
              <a:t>Si 200 keV in silicon bulk</a:t>
            </a:r>
            <a:endParaRPr lang="en-US" sz="1400"/>
          </a:p>
        </p:txBody>
      </p:sp>
      <p:sp>
        <p:nvSpPr>
          <p:cNvPr id="53" name="Rectángulo 52"/>
          <p:cNvSpPr/>
          <p:nvPr/>
        </p:nvSpPr>
        <p:spPr>
          <a:xfrm>
            <a:off x="-48206" y="6185236"/>
            <a:ext cx="6053095" cy="307777"/>
          </a:xfrm>
          <a:prstGeom prst="rect">
            <a:avLst/>
          </a:prstGeom>
        </p:spPr>
        <p:txBody>
          <a:bodyPr wrap="square">
            <a:spAutoFit/>
          </a:bodyPr>
          <a:lstStyle/>
          <a:p>
            <a:r>
              <a:rPr lang="en-US" sz="1400">
                <a:latin typeface="Arial" panose="020B0604020202020204" pitchFamily="34" charset="0"/>
                <a:ea typeface="MS Mincho" panose="02020609040205080304" pitchFamily="49" charset="-128"/>
                <a:cs typeface="Arial" panose="020B0604020202020204" pitchFamily="34" charset="0"/>
              </a:rPr>
              <a:t>SRIM range/straggling simulation</a:t>
            </a:r>
            <a:r>
              <a:rPr lang="en-US" sz="1400" smtClean="0">
                <a:latin typeface="Arial" panose="020B0604020202020204" pitchFamily="34" charset="0"/>
                <a:ea typeface="MS Mincho" panose="02020609040205080304" pitchFamily="49" charset="-128"/>
                <a:cs typeface="Arial" panose="020B0604020202020204" pitchFamily="34" charset="0"/>
              </a:rPr>
              <a:t>, IEL, NIEL </a:t>
            </a:r>
            <a:r>
              <a:rPr lang="en-US" sz="1400" baseline="30000">
                <a:latin typeface="Arial" panose="020B0604020202020204" pitchFamily="34" charset="0"/>
                <a:cs typeface="Arial" panose="020B0604020202020204" pitchFamily="34" charset="0"/>
              </a:rPr>
              <a:t>25</a:t>
            </a:r>
            <a:r>
              <a:rPr lang="en-US" sz="1400">
                <a:latin typeface="Arial" panose="020B0604020202020204" pitchFamily="34" charset="0"/>
                <a:cs typeface="Arial" panose="020B0604020202020204" pitchFamily="34" charset="0"/>
              </a:rPr>
              <a:t>Mg </a:t>
            </a:r>
            <a:r>
              <a:rPr lang="en-US" sz="1400" smtClean="0">
                <a:latin typeface="Arial" panose="020B0604020202020204" pitchFamily="34" charset="0"/>
                <a:cs typeface="Arial" panose="020B0604020202020204" pitchFamily="34" charset="0"/>
              </a:rPr>
              <a:t>1 MeV in </a:t>
            </a:r>
            <a:r>
              <a:rPr lang="en-US" sz="1400">
                <a:latin typeface="Arial" panose="020B0604020202020204" pitchFamily="34" charset="0"/>
                <a:cs typeface="Arial" panose="020B0604020202020204" pitchFamily="34" charset="0"/>
              </a:rPr>
              <a:t>silicon bulk</a:t>
            </a:r>
          </a:p>
        </p:txBody>
      </p:sp>
      <p:grpSp>
        <p:nvGrpSpPr>
          <p:cNvPr id="4" name="Grupo 3"/>
          <p:cNvGrpSpPr/>
          <p:nvPr/>
        </p:nvGrpSpPr>
        <p:grpSpPr>
          <a:xfrm>
            <a:off x="141182" y="1125605"/>
            <a:ext cx="5442427" cy="2325937"/>
            <a:chOff x="132229" y="1097181"/>
            <a:chExt cx="5442427" cy="2325937"/>
          </a:xfrm>
        </p:grpSpPr>
        <p:pic>
          <p:nvPicPr>
            <p:cNvPr id="46" name="Imagen 45"/>
            <p:cNvPicPr/>
            <p:nvPr/>
          </p:nvPicPr>
          <p:blipFill>
            <a:blip r:embed="rId6"/>
            <a:stretch>
              <a:fillRect/>
            </a:stretch>
          </p:blipFill>
          <p:spPr>
            <a:xfrm>
              <a:off x="132229" y="1097181"/>
              <a:ext cx="2778125" cy="2280285"/>
            </a:xfrm>
            <a:prstGeom prst="rect">
              <a:avLst/>
            </a:prstGeom>
          </p:spPr>
        </p:pic>
        <p:pic>
          <p:nvPicPr>
            <p:cNvPr id="47" name="Imagen 46"/>
            <p:cNvPicPr/>
            <p:nvPr/>
          </p:nvPicPr>
          <p:blipFill>
            <a:blip r:embed="rId7"/>
            <a:stretch>
              <a:fillRect/>
            </a:stretch>
          </p:blipFill>
          <p:spPr>
            <a:xfrm>
              <a:off x="2925436" y="1133943"/>
              <a:ext cx="2649220" cy="2289175"/>
            </a:xfrm>
            <a:prstGeom prst="rect">
              <a:avLst/>
            </a:prstGeom>
          </p:spPr>
        </p:pic>
        <p:sp>
          <p:nvSpPr>
            <p:cNvPr id="55" name="Rectángulo 54"/>
            <p:cNvSpPr/>
            <p:nvPr/>
          </p:nvSpPr>
          <p:spPr>
            <a:xfrm>
              <a:off x="4032190" y="1752087"/>
              <a:ext cx="1258678" cy="369332"/>
            </a:xfrm>
            <a:prstGeom prst="rect">
              <a:avLst/>
            </a:prstGeom>
          </p:spPr>
          <p:txBody>
            <a:bodyPr wrap="none">
              <a:spAutoFit/>
            </a:bodyPr>
            <a:lstStyle/>
            <a:p>
              <a:r>
                <a:rPr lang="en-US" baseline="30000" smtClean="0"/>
                <a:t>28</a:t>
              </a:r>
              <a:r>
                <a:rPr lang="en-US" smtClean="0"/>
                <a:t>Si(n,n)</a:t>
              </a:r>
              <a:r>
                <a:rPr lang="en-US" baseline="30000" smtClean="0"/>
                <a:t>28</a:t>
              </a:r>
              <a:r>
                <a:rPr lang="en-US" smtClean="0"/>
                <a:t>Si</a:t>
              </a:r>
              <a:endParaRPr lang="en-US"/>
            </a:p>
          </p:txBody>
        </p:sp>
      </p:grpSp>
      <p:grpSp>
        <p:nvGrpSpPr>
          <p:cNvPr id="3" name="Grupo 2"/>
          <p:cNvGrpSpPr/>
          <p:nvPr/>
        </p:nvGrpSpPr>
        <p:grpSpPr>
          <a:xfrm>
            <a:off x="145036" y="3775972"/>
            <a:ext cx="5427345" cy="2391024"/>
            <a:chOff x="132229" y="3736736"/>
            <a:chExt cx="5427345" cy="2391024"/>
          </a:xfrm>
        </p:grpSpPr>
        <p:pic>
          <p:nvPicPr>
            <p:cNvPr id="48" name="Imagen 47"/>
            <p:cNvPicPr/>
            <p:nvPr/>
          </p:nvPicPr>
          <p:blipFill>
            <a:blip r:embed="rId8"/>
            <a:stretch>
              <a:fillRect/>
            </a:stretch>
          </p:blipFill>
          <p:spPr>
            <a:xfrm>
              <a:off x="132229" y="3736736"/>
              <a:ext cx="2806065" cy="2326005"/>
            </a:xfrm>
            <a:prstGeom prst="rect">
              <a:avLst/>
            </a:prstGeom>
          </p:spPr>
        </p:pic>
        <p:pic>
          <p:nvPicPr>
            <p:cNvPr id="49" name="Imagen 48"/>
            <p:cNvPicPr/>
            <p:nvPr/>
          </p:nvPicPr>
          <p:blipFill>
            <a:blip r:embed="rId9"/>
            <a:stretch>
              <a:fillRect/>
            </a:stretch>
          </p:blipFill>
          <p:spPr>
            <a:xfrm>
              <a:off x="2916704" y="3801755"/>
              <a:ext cx="2642870" cy="2326005"/>
            </a:xfrm>
            <a:prstGeom prst="rect">
              <a:avLst/>
            </a:prstGeom>
          </p:spPr>
        </p:pic>
        <p:sp>
          <p:nvSpPr>
            <p:cNvPr id="56" name="Rectángulo 55"/>
            <p:cNvSpPr/>
            <p:nvPr/>
          </p:nvSpPr>
          <p:spPr>
            <a:xfrm>
              <a:off x="3860668" y="4421637"/>
              <a:ext cx="1430200" cy="369332"/>
            </a:xfrm>
            <a:prstGeom prst="rect">
              <a:avLst/>
            </a:prstGeom>
          </p:spPr>
          <p:txBody>
            <a:bodyPr wrap="none">
              <a:spAutoFit/>
            </a:bodyPr>
            <a:lstStyle/>
            <a:p>
              <a:r>
                <a:rPr lang="en-US" baseline="30000" smtClean="0"/>
                <a:t>28</a:t>
              </a:r>
              <a:r>
                <a:rPr lang="en-US" smtClean="0"/>
                <a:t>Si(n,</a:t>
              </a:r>
              <a:r>
                <a:rPr lang="en-US" smtClean="0">
                  <a:latin typeface="Symbol" panose="05050102010706020507" pitchFamily="18" charset="2"/>
                </a:rPr>
                <a:t>a</a:t>
              </a:r>
              <a:r>
                <a:rPr lang="en-US" smtClean="0"/>
                <a:t>)</a:t>
              </a:r>
              <a:r>
                <a:rPr lang="en-US" baseline="30000" smtClean="0"/>
                <a:t>25</a:t>
              </a:r>
              <a:r>
                <a:rPr lang="en-US" smtClean="0"/>
                <a:t>Mg</a:t>
              </a:r>
              <a:endParaRPr lang="en-US"/>
            </a:p>
          </p:txBody>
        </p:sp>
      </p:grpSp>
      <p:grpSp>
        <p:nvGrpSpPr>
          <p:cNvPr id="5" name="Grupo 4"/>
          <p:cNvGrpSpPr/>
          <p:nvPr/>
        </p:nvGrpSpPr>
        <p:grpSpPr>
          <a:xfrm>
            <a:off x="5876196" y="1650461"/>
            <a:ext cx="6096000" cy="2626270"/>
            <a:chOff x="5895861" y="1425896"/>
            <a:chExt cx="6096000" cy="2626270"/>
          </a:xfrm>
        </p:grpSpPr>
        <p:pic>
          <p:nvPicPr>
            <p:cNvPr id="50" name="Imagen 49"/>
            <p:cNvPicPr/>
            <p:nvPr/>
          </p:nvPicPr>
          <p:blipFill>
            <a:blip r:embed="rId10"/>
            <a:stretch>
              <a:fillRect/>
            </a:stretch>
          </p:blipFill>
          <p:spPr>
            <a:xfrm>
              <a:off x="6024554" y="1425896"/>
              <a:ext cx="2708275" cy="2298065"/>
            </a:xfrm>
            <a:prstGeom prst="rect">
              <a:avLst/>
            </a:prstGeom>
          </p:spPr>
        </p:pic>
        <p:pic>
          <p:nvPicPr>
            <p:cNvPr id="51" name="Imagen 50"/>
            <p:cNvPicPr/>
            <p:nvPr/>
          </p:nvPicPr>
          <p:blipFill>
            <a:blip r:embed="rId11"/>
            <a:stretch>
              <a:fillRect/>
            </a:stretch>
          </p:blipFill>
          <p:spPr>
            <a:xfrm>
              <a:off x="8943861" y="1470775"/>
              <a:ext cx="2634615" cy="2318385"/>
            </a:xfrm>
            <a:prstGeom prst="rect">
              <a:avLst/>
            </a:prstGeom>
          </p:spPr>
        </p:pic>
        <p:sp>
          <p:nvSpPr>
            <p:cNvPr id="54" name="Rectángulo 53"/>
            <p:cNvSpPr/>
            <p:nvPr/>
          </p:nvSpPr>
          <p:spPr>
            <a:xfrm>
              <a:off x="5895861" y="3744389"/>
              <a:ext cx="6096000" cy="307777"/>
            </a:xfrm>
            <a:prstGeom prst="rect">
              <a:avLst/>
            </a:prstGeom>
          </p:spPr>
          <p:txBody>
            <a:bodyPr>
              <a:spAutoFit/>
            </a:bodyPr>
            <a:lstStyle/>
            <a:p>
              <a:r>
                <a:rPr lang="en-US" sz="1400">
                  <a:latin typeface="Arial" panose="020B0604020202020204" pitchFamily="34" charset="0"/>
                  <a:ea typeface="MS Mincho" panose="02020609040205080304" pitchFamily="49" charset="-128"/>
                  <a:cs typeface="Arial" panose="020B0604020202020204" pitchFamily="34" charset="0"/>
                </a:rPr>
                <a:t>SRIM range/straggling simulation</a:t>
              </a:r>
              <a:r>
                <a:rPr lang="en-US" sz="1400" smtClean="0">
                  <a:latin typeface="Arial" panose="020B0604020202020204" pitchFamily="34" charset="0"/>
                  <a:ea typeface="MS Mincho" panose="02020609040205080304" pitchFamily="49" charset="-128"/>
                  <a:cs typeface="Arial" panose="020B0604020202020204" pitchFamily="34" charset="0"/>
                </a:rPr>
                <a:t>, IEL, NIEL </a:t>
              </a:r>
              <a:r>
                <a:rPr lang="en-US" sz="1400" baseline="30000">
                  <a:latin typeface="Arial" panose="020B0604020202020204" pitchFamily="34" charset="0"/>
                  <a:cs typeface="Arial" panose="020B0604020202020204" pitchFamily="34" charset="0"/>
                </a:rPr>
                <a:t>27</a:t>
              </a:r>
              <a:r>
                <a:rPr lang="en-US" sz="1400">
                  <a:latin typeface="Arial" panose="020B0604020202020204" pitchFamily="34" charset="0"/>
                  <a:cs typeface="Arial" panose="020B0604020202020204" pitchFamily="34" charset="0"/>
                </a:rPr>
                <a:t>Al 750 keV in silicon bulk</a:t>
              </a:r>
            </a:p>
          </p:txBody>
        </p:sp>
        <p:sp>
          <p:nvSpPr>
            <p:cNvPr id="57" name="Rectángulo 56"/>
            <p:cNvSpPr/>
            <p:nvPr/>
          </p:nvSpPr>
          <p:spPr>
            <a:xfrm>
              <a:off x="9903095" y="1772878"/>
              <a:ext cx="1274708" cy="369332"/>
            </a:xfrm>
            <a:prstGeom prst="rect">
              <a:avLst/>
            </a:prstGeom>
          </p:spPr>
          <p:txBody>
            <a:bodyPr wrap="none">
              <a:spAutoFit/>
            </a:bodyPr>
            <a:lstStyle/>
            <a:p>
              <a:r>
                <a:rPr lang="en-US" baseline="30000" smtClean="0"/>
                <a:t>28</a:t>
              </a:r>
              <a:r>
                <a:rPr lang="en-US" smtClean="0"/>
                <a:t>Si(n,p)</a:t>
              </a:r>
              <a:r>
                <a:rPr lang="en-US" baseline="30000" smtClean="0"/>
                <a:t>27</a:t>
              </a:r>
              <a:r>
                <a:rPr lang="en-US" smtClean="0"/>
                <a:t>Al</a:t>
              </a:r>
              <a:endParaRPr lang="en-US"/>
            </a:p>
          </p:txBody>
        </p:sp>
      </p:grpSp>
      <p:sp>
        <p:nvSpPr>
          <p:cNvPr id="12" name="CuadroTexto 11"/>
          <p:cNvSpPr txBox="1"/>
          <p:nvPr/>
        </p:nvSpPr>
        <p:spPr>
          <a:xfrm>
            <a:off x="5583609" y="787495"/>
            <a:ext cx="6529352" cy="830997"/>
          </a:xfrm>
          <a:prstGeom prst="rect">
            <a:avLst/>
          </a:prstGeom>
          <a:noFill/>
        </p:spPr>
        <p:txBody>
          <a:bodyPr wrap="none" rtlCol="0">
            <a:spAutoFit/>
          </a:bodyPr>
          <a:lstStyle/>
          <a:p>
            <a:r>
              <a:rPr lang="es-ES" sz="1600" smtClean="0"/>
              <a:t>SRIM simulations for Si, Mg and Al ions at different possible kinetic energies</a:t>
            </a:r>
          </a:p>
          <a:p>
            <a:r>
              <a:rPr lang="es-ES" sz="1600" smtClean="0"/>
              <a:t>from a nuclear reaction gives a hint about LET (minimum) and range in the</a:t>
            </a:r>
          </a:p>
          <a:p>
            <a:r>
              <a:rPr lang="es-ES" sz="1600" smtClean="0"/>
              <a:t>Silicon Detector Bulk: the ion gives all its energy to the bulk and is trapped.</a:t>
            </a:r>
            <a:endParaRPr lang="en-US" sz="1600"/>
          </a:p>
        </p:txBody>
      </p:sp>
      <p:sp>
        <p:nvSpPr>
          <p:cNvPr id="58" name="CuadroTexto 57"/>
          <p:cNvSpPr txBox="1"/>
          <p:nvPr/>
        </p:nvSpPr>
        <p:spPr>
          <a:xfrm>
            <a:off x="1222084" y="6535056"/>
            <a:ext cx="4829335" cy="338554"/>
          </a:xfrm>
          <a:prstGeom prst="rect">
            <a:avLst/>
          </a:prstGeom>
          <a:noFill/>
        </p:spPr>
        <p:txBody>
          <a:bodyPr wrap="none" rtlCol="0">
            <a:spAutoFit/>
          </a:bodyPr>
          <a:lstStyle/>
          <a:p>
            <a:r>
              <a:rPr lang="es-ES" sz="1600" smtClean="0"/>
              <a:t>Ionizing Energy Loss, IEL. Non-Ionizing Energy Loss, NIEL</a:t>
            </a:r>
            <a:endParaRPr lang="en-US" sz="1600"/>
          </a:p>
        </p:txBody>
      </p:sp>
    </p:spTree>
    <p:extLst>
      <p:ext uri="{BB962C8B-B14F-4D97-AF65-F5344CB8AC3E}">
        <p14:creationId xmlns:p14="http://schemas.microsoft.com/office/powerpoint/2010/main" val="37855166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agen 33">
            <a:extLst>
              <a:ext uri="{FF2B5EF4-FFF2-40B4-BE49-F238E27FC236}">
                <a16:creationId xmlns:a16="http://schemas.microsoft.com/office/drawing/2014/main" id="{318D8FC2-E25A-43CC-8315-EE553E22B3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5052" y="3226302"/>
            <a:ext cx="3150037" cy="3565466"/>
          </a:xfrm>
          <a:prstGeom prst="rect">
            <a:avLst/>
          </a:prstGeom>
        </p:spPr>
      </p:pic>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1"/>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pic>
        <p:nvPicPr>
          <p:cNvPr id="21" name="Picture 62"/>
          <p:cNvPicPr>
            <a:picLocks noChangeAspect="1"/>
          </p:cNvPicPr>
          <p:nvPr/>
        </p:nvPicPr>
        <p:blipFill>
          <a:blip r:embed="rId4"/>
          <a:stretch>
            <a:fillRect/>
          </a:stretch>
        </p:blipFill>
        <p:spPr>
          <a:xfrm>
            <a:off x="9635383" y="3296567"/>
            <a:ext cx="2422886" cy="3529813"/>
          </a:xfrm>
          <a:prstGeom prst="rect">
            <a:avLst/>
          </a:prstGeom>
        </p:spPr>
      </p:pic>
      <p:sp>
        <p:nvSpPr>
          <p:cNvPr id="24" name="Content Placeholder 3"/>
          <p:cNvSpPr txBox="1">
            <a:spLocks/>
          </p:cNvSpPr>
          <p:nvPr/>
        </p:nvSpPr>
        <p:spPr>
          <a:xfrm>
            <a:off x="-20096" y="1144968"/>
            <a:ext cx="6221698" cy="4881706"/>
          </a:xfrm>
          <a:prstGeom prst="rect">
            <a:avLst/>
          </a:prstGeom>
        </p:spPr>
        <p:txBody>
          <a:bodyPr>
            <a:no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just"/>
            <a:r>
              <a:rPr lang="en-US" sz="1800" dirty="0"/>
              <a:t>Key to successful result is to achieve a very low noise, high speed pre-amplifier.</a:t>
            </a:r>
          </a:p>
          <a:p>
            <a:pPr marL="800100" lvl="1" indent="-342900" algn="just"/>
            <a:r>
              <a:rPr lang="en-US" sz="1800" dirty="0"/>
              <a:t>Battery-powered pre-amp board (remove AC noise).</a:t>
            </a:r>
          </a:p>
          <a:p>
            <a:pPr marL="800100" lvl="1" indent="-342900" algn="just"/>
            <a:r>
              <a:rPr lang="en-US" sz="1800" dirty="0"/>
              <a:t>Single trans-impedance amplifier, 500MHz BW, </a:t>
            </a:r>
            <a:r>
              <a:rPr lang="en-US" sz="1800" dirty="0" err="1"/>
              <a:t>femtoA</a:t>
            </a:r>
            <a:r>
              <a:rPr lang="en-US" sz="1800" dirty="0"/>
              <a:t> input bias, </a:t>
            </a:r>
            <a:r>
              <a:rPr lang="en-US" sz="1800" dirty="0" err="1"/>
              <a:t>femtoF</a:t>
            </a:r>
            <a:r>
              <a:rPr lang="en-US" sz="1800" dirty="0"/>
              <a:t> input cap (from Analog Devices Inc.).   </a:t>
            </a:r>
          </a:p>
          <a:p>
            <a:pPr marL="800100" lvl="1" indent="-342900" algn="just"/>
            <a:r>
              <a:rPr lang="en-US" sz="1800" dirty="0"/>
              <a:t>VREF-filtered voltage regulators for low noise (</a:t>
            </a:r>
            <a:r>
              <a:rPr lang="en-US" sz="1800" dirty="0" err="1"/>
              <a:t>uV</a:t>
            </a:r>
            <a:r>
              <a:rPr lang="en-US" sz="1800" dirty="0"/>
              <a:t>) high ripple rejection (68dB).</a:t>
            </a:r>
          </a:p>
          <a:p>
            <a:pPr marL="800100" lvl="1" indent="-342900" algn="just"/>
            <a:r>
              <a:rPr lang="en-US" sz="1800" dirty="0"/>
              <a:t>Custom board layout to minimize parasitic capacitances</a:t>
            </a:r>
          </a:p>
          <a:p>
            <a:pPr marL="342900" indent="-342900" algn="just"/>
            <a:r>
              <a:rPr lang="en-US" sz="1800" dirty="0"/>
              <a:t>Multiple diodes to maximize exposed cross section/oscilloscope channel usage. </a:t>
            </a:r>
          </a:p>
          <a:p>
            <a:pPr marL="342900" indent="-342900" algn="just"/>
            <a:r>
              <a:rPr lang="es-ES" sz="1800" dirty="0"/>
              <a:t>Hamamatsu S1336 series </a:t>
            </a:r>
            <a:r>
              <a:rPr lang="es-ES" sz="1800"/>
              <a:t>PIN </a:t>
            </a:r>
            <a:r>
              <a:rPr lang="en-US" sz="1800"/>
              <a:t> </a:t>
            </a:r>
            <a:r>
              <a:rPr lang="en-US" sz="1800" smtClean="0"/>
              <a:t>detectors, 20 </a:t>
            </a:r>
            <a:r>
              <a:rPr lang="en-US" sz="1800" smtClean="0">
                <a:latin typeface="Symbol" panose="05050102010706020507" pitchFamily="18" charset="2"/>
              </a:rPr>
              <a:t>m</a:t>
            </a:r>
            <a:r>
              <a:rPr lang="en-US" sz="1800" smtClean="0"/>
              <a:t>m depletion depth</a:t>
            </a:r>
            <a:endParaRPr lang="es-ES" sz="1800" dirty="0"/>
          </a:p>
        </p:txBody>
      </p:sp>
      <p:grpSp>
        <p:nvGrpSpPr>
          <p:cNvPr id="12" name="Grupo 11"/>
          <p:cNvGrpSpPr/>
          <p:nvPr/>
        </p:nvGrpSpPr>
        <p:grpSpPr>
          <a:xfrm>
            <a:off x="45296" y="4549513"/>
            <a:ext cx="3363376" cy="1985543"/>
            <a:chOff x="0" y="4240126"/>
            <a:chExt cx="3363376" cy="1985543"/>
          </a:xfrm>
        </p:grpSpPr>
        <p:pic>
          <p:nvPicPr>
            <p:cNvPr id="25" name="Picture 2" descr="Image result for s1336-44bk">
              <a:extLst>
                <a:ext uri="{FF2B5EF4-FFF2-40B4-BE49-F238E27FC236}">
                  <a16:creationId xmlns:a16="http://schemas.microsoft.com/office/drawing/2014/main" id="{772CD92E-9E1A-4096-A64F-DBBA5E272DA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8664" t="7670" r="24997" b="31284"/>
            <a:stretch/>
          </p:blipFill>
          <p:spPr bwMode="auto">
            <a:xfrm>
              <a:off x="0" y="4453656"/>
              <a:ext cx="1307173" cy="172204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14">
              <a:extLst>
                <a:ext uri="{FF2B5EF4-FFF2-40B4-BE49-F238E27FC236}">
                  <a16:creationId xmlns:a16="http://schemas.microsoft.com/office/drawing/2014/main" id="{D3CCE839-DECA-4830-9FBF-0524F8BE8A7A}"/>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35405"/>
            <a:stretch/>
          </p:blipFill>
          <p:spPr>
            <a:xfrm>
              <a:off x="1057403" y="5767252"/>
              <a:ext cx="1815783" cy="458417"/>
            </a:xfrm>
            <a:prstGeom prst="rect">
              <a:avLst/>
            </a:prstGeom>
          </p:spPr>
        </p:pic>
        <p:grpSp>
          <p:nvGrpSpPr>
            <p:cNvPr id="27" name="Grupo 26"/>
            <p:cNvGrpSpPr/>
            <p:nvPr/>
          </p:nvGrpSpPr>
          <p:grpSpPr>
            <a:xfrm>
              <a:off x="1329262" y="4240126"/>
              <a:ext cx="2034114" cy="1435659"/>
              <a:chOff x="7956550" y="1719974"/>
              <a:chExt cx="2034114" cy="1435659"/>
            </a:xfrm>
          </p:grpSpPr>
          <p:pic>
            <p:nvPicPr>
              <p:cNvPr id="28" name="Picture 4">
                <a:extLst>
                  <a:ext uri="{FF2B5EF4-FFF2-40B4-BE49-F238E27FC236}">
                    <a16:creationId xmlns:a16="http://schemas.microsoft.com/office/drawing/2014/main" id="{EAF7D2A9-406A-47A4-BA05-D087A7668D34}"/>
                  </a:ext>
                </a:extLst>
              </p:cNvPr>
              <p:cNvPicPr>
                <a:picLocks noChangeAspect="1"/>
              </p:cNvPicPr>
              <p:nvPr/>
            </p:nvPicPr>
            <p:blipFill>
              <a:blip r:embed="rId7"/>
              <a:stretch>
                <a:fillRect/>
              </a:stretch>
            </p:blipFill>
            <p:spPr>
              <a:xfrm>
                <a:off x="7956550" y="2036193"/>
                <a:ext cx="1198343" cy="1119440"/>
              </a:xfrm>
              <a:prstGeom prst="rect">
                <a:avLst/>
              </a:prstGeom>
            </p:spPr>
          </p:pic>
          <p:cxnSp>
            <p:nvCxnSpPr>
              <p:cNvPr id="29" name="Straight Arrow Connector 5">
                <a:extLst>
                  <a:ext uri="{FF2B5EF4-FFF2-40B4-BE49-F238E27FC236}">
                    <a16:creationId xmlns:a16="http://schemas.microsoft.com/office/drawing/2014/main" id="{B26A7A89-7C00-40DD-A833-30F131AFC968}"/>
                  </a:ext>
                </a:extLst>
              </p:cNvPr>
              <p:cNvCxnSpPr>
                <a:cxnSpLocks/>
              </p:cNvCxnSpPr>
              <p:nvPr/>
            </p:nvCxnSpPr>
            <p:spPr>
              <a:xfrm flipV="1">
                <a:off x="8294247" y="1904640"/>
                <a:ext cx="628075" cy="6944"/>
              </a:xfrm>
              <a:prstGeom prst="straightConnector1">
                <a:avLst/>
              </a:prstGeom>
              <a:noFill/>
              <a:ln w="12700" cap="flat" cmpd="sng" algn="ctr">
                <a:solidFill>
                  <a:srgbClr val="44546A"/>
                </a:solidFill>
                <a:prstDash val="solid"/>
                <a:miter lim="800000"/>
                <a:headEnd type="triangle"/>
                <a:tailEnd type="triangle"/>
              </a:ln>
              <a:effectLst/>
            </p:spPr>
          </p:cxnSp>
          <p:cxnSp>
            <p:nvCxnSpPr>
              <p:cNvPr id="30" name="Straight Arrow Connector 6">
                <a:extLst>
                  <a:ext uri="{FF2B5EF4-FFF2-40B4-BE49-F238E27FC236}">
                    <a16:creationId xmlns:a16="http://schemas.microsoft.com/office/drawing/2014/main" id="{34C7F425-B205-412E-A854-D54863B3E835}"/>
                  </a:ext>
                </a:extLst>
              </p:cNvPr>
              <p:cNvCxnSpPr>
                <a:cxnSpLocks/>
              </p:cNvCxnSpPr>
              <p:nvPr/>
            </p:nvCxnSpPr>
            <p:spPr>
              <a:xfrm>
                <a:off x="9267920" y="2290543"/>
                <a:ext cx="0" cy="600029"/>
              </a:xfrm>
              <a:prstGeom prst="straightConnector1">
                <a:avLst/>
              </a:prstGeom>
              <a:noFill/>
              <a:ln w="12700" cap="flat" cmpd="sng" algn="ctr">
                <a:solidFill>
                  <a:srgbClr val="44546A"/>
                </a:solidFill>
                <a:prstDash val="solid"/>
                <a:miter lim="800000"/>
                <a:headEnd type="triangle"/>
                <a:tailEnd type="triangle"/>
              </a:ln>
              <a:effectLst/>
            </p:spPr>
          </p:cxnSp>
          <p:sp>
            <p:nvSpPr>
              <p:cNvPr id="31" name="TextBox 7">
                <a:extLst>
                  <a:ext uri="{FF2B5EF4-FFF2-40B4-BE49-F238E27FC236}">
                    <a16:creationId xmlns:a16="http://schemas.microsoft.com/office/drawing/2014/main" id="{168C5DDA-E764-4CA0-8E64-667A92925508}"/>
                  </a:ext>
                </a:extLst>
              </p:cNvPr>
              <p:cNvSpPr txBox="1"/>
              <p:nvPr/>
            </p:nvSpPr>
            <p:spPr>
              <a:xfrm>
                <a:off x="8345137" y="1719974"/>
                <a:ext cx="628075" cy="184666"/>
              </a:xfrm>
              <a:prstGeom prst="rect">
                <a:avLst/>
              </a:prstGeom>
              <a:noFill/>
            </p:spPr>
            <p:txBody>
              <a:bodyPr vert="horz"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C71"/>
                    </a:solidFill>
                    <a:effectLst/>
                    <a:uLnTx/>
                    <a:uFillTx/>
                  </a:rPr>
                  <a:t>3.6 mm</a:t>
                </a:r>
              </a:p>
            </p:txBody>
          </p:sp>
          <p:sp>
            <p:nvSpPr>
              <p:cNvPr id="32" name="TextBox 8">
                <a:extLst>
                  <a:ext uri="{FF2B5EF4-FFF2-40B4-BE49-F238E27FC236}">
                    <a16:creationId xmlns:a16="http://schemas.microsoft.com/office/drawing/2014/main" id="{A8969A18-318E-4881-89D3-5CD5EA81994F}"/>
                  </a:ext>
                </a:extLst>
              </p:cNvPr>
              <p:cNvSpPr txBox="1"/>
              <p:nvPr/>
            </p:nvSpPr>
            <p:spPr>
              <a:xfrm>
                <a:off x="9235319" y="2518038"/>
                <a:ext cx="755345" cy="184666"/>
              </a:xfrm>
              <a:prstGeom prst="rect">
                <a:avLst/>
              </a:prstGeom>
              <a:noFill/>
            </p:spPr>
            <p:txBody>
              <a:bodyPr vert="horz"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3C71"/>
                    </a:solidFill>
                    <a:effectLst/>
                    <a:uLnTx/>
                    <a:uFillTx/>
                  </a:rPr>
                  <a:t>3.6 mm</a:t>
                </a:r>
              </a:p>
            </p:txBody>
          </p:sp>
        </p:grpSp>
      </p:grpSp>
      <p:pic>
        <p:nvPicPr>
          <p:cNvPr id="4" name="Imagen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21599" y="690539"/>
            <a:ext cx="4225742" cy="2541254"/>
          </a:xfrm>
          <a:prstGeom prst="rect">
            <a:avLst/>
          </a:prstGeom>
        </p:spPr>
      </p:pic>
      <mc:AlternateContent xmlns:mc="http://schemas.openxmlformats.org/markup-compatibility/2006" xmlns:a14="http://schemas.microsoft.com/office/drawing/2010/main">
        <mc:Choice Requires="a14">
          <p:sp>
            <p:nvSpPr>
              <p:cNvPr id="6" name="CuadroTexto 5"/>
              <p:cNvSpPr txBox="1"/>
              <p:nvPr/>
            </p:nvSpPr>
            <p:spPr>
              <a:xfrm>
                <a:off x="10693666" y="812359"/>
                <a:ext cx="832792"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s-ES" sz="2000" b="0" i="1" smtClean="0">
                          <a:latin typeface="Cambria Math" panose="02040503050406030204" pitchFamily="18" charset="0"/>
                        </a:rPr>
                        <m:t>𝑑</m:t>
                      </m:r>
                      <m:r>
                        <a:rPr lang="es-ES" sz="2000" b="0" i="1" smtClean="0">
                          <a:latin typeface="Cambria Math" panose="02040503050406030204" pitchFamily="18" charset="0"/>
                        </a:rPr>
                        <m:t>=</m:t>
                      </m:r>
                      <m:f>
                        <m:fPr>
                          <m:ctrlPr>
                            <a:rPr lang="es-ES" sz="2000" b="0" i="1" smtClean="0">
                              <a:latin typeface="Cambria Math" panose="02040503050406030204" pitchFamily="18" charset="0"/>
                            </a:rPr>
                          </m:ctrlPr>
                        </m:fPr>
                        <m:num>
                          <m:r>
                            <a:rPr lang="es-ES" sz="2000" b="0" i="1" smtClean="0">
                              <a:latin typeface="Cambria Math" panose="02040503050406030204" pitchFamily="18" charset="0"/>
                              <a:ea typeface="Cambria Math" panose="02040503050406030204" pitchFamily="18" charset="0"/>
                            </a:rPr>
                            <m:t>𝜖</m:t>
                          </m:r>
                          <m:r>
                            <a:rPr lang="es-ES" sz="2000" b="0" i="1" smtClean="0">
                              <a:latin typeface="Cambria Math" panose="02040503050406030204" pitchFamily="18" charset="0"/>
                              <a:ea typeface="Cambria Math" panose="02040503050406030204" pitchFamily="18" charset="0"/>
                            </a:rPr>
                            <m:t>𝐴</m:t>
                          </m:r>
                        </m:num>
                        <m:den>
                          <m:r>
                            <a:rPr lang="es-ES" sz="2000" b="0" i="1" smtClean="0">
                              <a:latin typeface="Cambria Math" panose="02040503050406030204" pitchFamily="18" charset="0"/>
                            </a:rPr>
                            <m:t>𝐶</m:t>
                          </m:r>
                        </m:den>
                      </m:f>
                    </m:oMath>
                  </m:oMathPara>
                </a14:m>
                <a:endParaRPr lang="en-US" sz="2000"/>
              </a:p>
            </p:txBody>
          </p:sp>
        </mc:Choice>
        <mc:Fallback xmlns="">
          <p:sp>
            <p:nvSpPr>
              <p:cNvPr id="6" name="CuadroTexto 5"/>
              <p:cNvSpPr txBox="1">
                <a:spLocks noRot="1" noChangeAspect="1" noMove="1" noResize="1" noEditPoints="1" noAdjustHandles="1" noChangeArrowheads="1" noChangeShapeType="1" noTextEdit="1"/>
              </p:cNvSpPr>
              <p:nvPr/>
            </p:nvSpPr>
            <p:spPr>
              <a:xfrm>
                <a:off x="10693666" y="812359"/>
                <a:ext cx="832792" cy="578235"/>
              </a:xfrm>
              <a:prstGeom prst="rect">
                <a:avLst/>
              </a:prstGeom>
              <a:blipFill>
                <a:blip r:embed="rId13"/>
                <a:stretch>
                  <a:fillRect/>
                </a:stretch>
              </a:blipFill>
            </p:spPr>
            <p:txBody>
              <a:bodyPr/>
              <a:lstStyle/>
              <a:p>
                <a:r>
                  <a:rPr lang="en-US">
                    <a:noFill/>
                  </a:rPr>
                  <a:t> </a:t>
                </a:r>
              </a:p>
            </p:txBody>
          </p:sp>
        </mc:Fallback>
      </mc:AlternateContent>
      <p:sp>
        <p:nvSpPr>
          <p:cNvPr id="8" name="CuadroTexto 7"/>
          <p:cNvSpPr txBox="1"/>
          <p:nvPr/>
        </p:nvSpPr>
        <p:spPr>
          <a:xfrm>
            <a:off x="10291990" y="1443471"/>
            <a:ext cx="1995956" cy="1754326"/>
          </a:xfrm>
          <a:prstGeom prst="rect">
            <a:avLst/>
          </a:prstGeom>
          <a:noFill/>
        </p:spPr>
        <p:txBody>
          <a:bodyPr wrap="square" rtlCol="0">
            <a:spAutoFit/>
          </a:bodyPr>
          <a:lstStyle/>
          <a:p>
            <a:r>
              <a:rPr lang="es-ES" smtClean="0"/>
              <a:t>At bias=-1.5 V we</a:t>
            </a:r>
          </a:p>
          <a:p>
            <a:r>
              <a:rPr lang="es-ES" smtClean="0"/>
              <a:t>calculate  depletion depth </a:t>
            </a:r>
          </a:p>
          <a:p>
            <a:r>
              <a:rPr lang="es-ES" smtClean="0"/>
              <a:t>from the Capacitance</a:t>
            </a:r>
          </a:p>
          <a:p>
            <a:r>
              <a:rPr lang="es-ES" smtClean="0"/>
              <a:t>Formula, d=20 </a:t>
            </a:r>
            <a:r>
              <a:rPr lang="es-ES" smtClean="0">
                <a:latin typeface="Symbol" panose="05050102010706020507" pitchFamily="18" charset="2"/>
              </a:rPr>
              <a:t>m</a:t>
            </a:r>
            <a:r>
              <a:rPr lang="es-ES" smtClean="0"/>
              <a:t>m</a:t>
            </a:r>
            <a:endParaRPr lang="en-US"/>
          </a:p>
        </p:txBody>
      </p:sp>
      <p:grpSp>
        <p:nvGrpSpPr>
          <p:cNvPr id="9" name="Grupo 8"/>
          <p:cNvGrpSpPr/>
          <p:nvPr/>
        </p:nvGrpSpPr>
        <p:grpSpPr>
          <a:xfrm>
            <a:off x="3087202" y="4460358"/>
            <a:ext cx="3730806" cy="1992678"/>
            <a:chOff x="2905094" y="4465425"/>
            <a:chExt cx="3730806" cy="1992678"/>
          </a:xfrm>
        </p:grpSpPr>
        <p:pic>
          <p:nvPicPr>
            <p:cNvPr id="3" name="Imagen 2"/>
            <p:cNvPicPr>
              <a:picLocks noChangeAspect="1"/>
            </p:cNvPicPr>
            <p:nvPr/>
          </p:nvPicPr>
          <p:blipFill rotWithShape="1">
            <a:blip r:embed="rId14"/>
            <a:srcRect r="24030"/>
            <a:stretch/>
          </p:blipFill>
          <p:spPr>
            <a:xfrm>
              <a:off x="2905094" y="4509160"/>
              <a:ext cx="3216505" cy="1948943"/>
            </a:xfrm>
            <a:prstGeom prst="rect">
              <a:avLst/>
            </a:prstGeom>
          </p:spPr>
        </p:pic>
        <mc:AlternateContent xmlns:mc="http://schemas.openxmlformats.org/markup-compatibility/2006">
          <mc:Choice xmlns:a14="http://schemas.microsoft.com/office/drawing/2010/main" Requires="a14">
            <p:sp>
              <p:nvSpPr>
                <p:cNvPr id="23" name="TextBox 5"/>
                <p:cNvSpPr txBox="1"/>
                <p:nvPr/>
              </p:nvSpPr>
              <p:spPr>
                <a:xfrm>
                  <a:off x="4497398" y="5912135"/>
                  <a:ext cx="2138502" cy="298415"/>
                </a:xfrm>
                <a:prstGeom prst="rect">
                  <a:avLst/>
                </a:prstGeom>
                <a:noFill/>
              </p:spPr>
              <p:txBody>
                <a:bodyPr vert="horz"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solidFill>
                                  <a:srgbClr val="003C71"/>
                                </a:solidFill>
                                <a:latin typeface="Cambria Math" panose="02040503050406030204" pitchFamily="18" charset="0"/>
                              </a:rPr>
                            </m:ctrlPr>
                          </m:sSubPr>
                          <m:e>
                            <m:r>
                              <a:rPr lang="en-US" b="0" i="1" smtClean="0">
                                <a:solidFill>
                                  <a:srgbClr val="003C71"/>
                                </a:solidFill>
                                <a:latin typeface="Cambria Math" panose="02040503050406030204" pitchFamily="18" charset="0"/>
                              </a:rPr>
                              <m:t>𝑉</m:t>
                            </m:r>
                          </m:e>
                          <m:sub>
                            <m:r>
                              <a:rPr lang="en-US" b="0" i="1" smtClean="0">
                                <a:solidFill>
                                  <a:srgbClr val="003C71"/>
                                </a:solidFill>
                                <a:latin typeface="Cambria Math" panose="02040503050406030204" pitchFamily="18" charset="0"/>
                              </a:rPr>
                              <m:t>𝑂𝑈𝑇</m:t>
                            </m:r>
                          </m:sub>
                        </m:sSub>
                        <m:r>
                          <a:rPr lang="en-US" b="0" i="1" smtClean="0">
                            <a:solidFill>
                              <a:srgbClr val="003C71"/>
                            </a:solidFill>
                            <a:latin typeface="Cambria Math" panose="02040503050406030204" pitchFamily="18" charset="0"/>
                          </a:rPr>
                          <m:t>=</m:t>
                        </m:r>
                        <m:sSub>
                          <m:sSubPr>
                            <m:ctrlPr>
                              <a:rPr lang="en-US" b="0" i="1" smtClean="0">
                                <a:solidFill>
                                  <a:srgbClr val="003C71"/>
                                </a:solidFill>
                                <a:latin typeface="Cambria Math" panose="02040503050406030204" pitchFamily="18" charset="0"/>
                              </a:rPr>
                            </m:ctrlPr>
                          </m:sSubPr>
                          <m:e>
                            <m:r>
                              <a:rPr lang="es-ES" b="0" i="1" smtClean="0">
                                <a:solidFill>
                                  <a:srgbClr val="003C71"/>
                                </a:solidFill>
                                <a:latin typeface="Cambria Math" panose="02040503050406030204" pitchFamily="18" charset="0"/>
                              </a:rPr>
                              <m:t>−</m:t>
                            </m:r>
                            <m:r>
                              <a:rPr lang="en-US" b="0" i="1" smtClean="0">
                                <a:solidFill>
                                  <a:srgbClr val="003C71"/>
                                </a:solidFill>
                                <a:latin typeface="Cambria Math" panose="02040503050406030204" pitchFamily="18" charset="0"/>
                              </a:rPr>
                              <m:t>𝐼</m:t>
                            </m:r>
                          </m:e>
                          <m:sub>
                            <m:r>
                              <a:rPr lang="en-US" b="0" i="1" smtClean="0">
                                <a:solidFill>
                                  <a:srgbClr val="003C71"/>
                                </a:solidFill>
                                <a:latin typeface="Cambria Math" panose="02040503050406030204" pitchFamily="18" charset="0"/>
                              </a:rPr>
                              <m:t>𝑝h𝑜𝑡𝑜</m:t>
                            </m:r>
                          </m:sub>
                        </m:sSub>
                        <m:sSub>
                          <m:sSubPr>
                            <m:ctrlPr>
                              <a:rPr lang="en-US" b="0" i="1" smtClean="0">
                                <a:solidFill>
                                  <a:srgbClr val="003C71"/>
                                </a:solidFill>
                                <a:latin typeface="Cambria Math" panose="02040503050406030204" pitchFamily="18" charset="0"/>
                                <a:ea typeface="Cambria Math" panose="02040503050406030204" pitchFamily="18" charset="0"/>
                              </a:rPr>
                            </m:ctrlPr>
                          </m:sSubPr>
                          <m:e>
                            <m:r>
                              <a:rPr lang="en-US" b="0" i="1" smtClean="0">
                                <a:solidFill>
                                  <a:srgbClr val="003C71"/>
                                </a:solidFill>
                                <a:latin typeface="Cambria Math" panose="02040503050406030204" pitchFamily="18" charset="0"/>
                                <a:ea typeface="Cambria Math" panose="02040503050406030204" pitchFamily="18" charset="0"/>
                              </a:rPr>
                              <m:t>𝑅</m:t>
                            </m:r>
                          </m:e>
                          <m:sub>
                            <m:r>
                              <a:rPr lang="en-US" b="0" i="1" smtClean="0">
                                <a:solidFill>
                                  <a:srgbClr val="003C71"/>
                                </a:solidFill>
                                <a:latin typeface="Cambria Math" panose="02040503050406030204" pitchFamily="18" charset="0"/>
                                <a:ea typeface="Cambria Math" panose="02040503050406030204" pitchFamily="18" charset="0"/>
                              </a:rPr>
                              <m:t>𝐹</m:t>
                            </m:r>
                          </m:sub>
                        </m:sSub>
                      </m:oMath>
                    </m:oMathPara>
                  </a14:m>
                  <a:endParaRPr lang="en-US" dirty="0" err="1">
                    <a:solidFill>
                      <a:srgbClr val="003C71"/>
                    </a:solidFill>
                  </a:endParaRPr>
                </a:p>
              </p:txBody>
            </p:sp>
          </mc:Choice>
          <mc:Fallback>
            <p:sp>
              <p:nvSpPr>
                <p:cNvPr id="23" name="TextBox 5"/>
                <p:cNvSpPr txBox="1">
                  <a:spLocks noRot="1" noChangeAspect="1" noMove="1" noResize="1" noEditPoints="1" noAdjustHandles="1" noChangeArrowheads="1" noChangeShapeType="1" noTextEdit="1"/>
                </p:cNvSpPr>
                <p:nvPr/>
              </p:nvSpPr>
              <p:spPr>
                <a:xfrm>
                  <a:off x="4497398" y="5912135"/>
                  <a:ext cx="2138502" cy="298415"/>
                </a:xfrm>
                <a:prstGeom prst="rect">
                  <a:avLst/>
                </a:prstGeom>
                <a:blipFill>
                  <a:blip r:embed="rId15"/>
                  <a:stretch>
                    <a:fillRect b="-26531"/>
                  </a:stretch>
                </a:blipFill>
              </p:spPr>
              <p:txBody>
                <a:bodyPr/>
                <a:lstStyle/>
                <a:p>
                  <a:r>
                    <a:rPr lang="es-ES">
                      <a:noFill/>
                    </a:rPr>
                    <a:t> </a:t>
                  </a:r>
                </a:p>
              </p:txBody>
            </p:sp>
          </mc:Fallback>
        </mc:AlternateContent>
        <p:sp>
          <p:nvSpPr>
            <p:cNvPr id="5" name="CuadroTexto 4"/>
            <p:cNvSpPr txBox="1"/>
            <p:nvPr/>
          </p:nvSpPr>
          <p:spPr>
            <a:xfrm>
              <a:off x="4944326" y="4465425"/>
              <a:ext cx="901209" cy="369332"/>
            </a:xfrm>
            <a:prstGeom prst="rect">
              <a:avLst/>
            </a:prstGeom>
            <a:noFill/>
          </p:spPr>
          <p:txBody>
            <a:bodyPr wrap="none" rtlCol="0">
              <a:spAutoFit/>
            </a:bodyPr>
            <a:lstStyle/>
            <a:p>
              <a:r>
                <a:rPr lang="es-ES" i="1" smtClean="0">
                  <a:solidFill>
                    <a:schemeClr val="accent1">
                      <a:lumMod val="50000"/>
                    </a:schemeClr>
                  </a:solidFill>
                </a:rPr>
                <a:t>=4.7k</a:t>
              </a:r>
              <a:r>
                <a:rPr lang="es-ES" i="1" smtClean="0">
                  <a:solidFill>
                    <a:schemeClr val="accent1">
                      <a:lumMod val="50000"/>
                    </a:schemeClr>
                  </a:solidFill>
                  <a:latin typeface="Symbol" panose="05050102010706020507" pitchFamily="18" charset="2"/>
                </a:rPr>
                <a:t>W</a:t>
              </a:r>
              <a:endParaRPr lang="en-US" i="1">
                <a:solidFill>
                  <a:schemeClr val="accent1">
                    <a:lumMod val="50000"/>
                  </a:schemeClr>
                </a:solidFill>
                <a:latin typeface="Symbol" panose="05050102010706020507" pitchFamily="18" charset="2"/>
              </a:endParaRPr>
            </a:p>
          </p:txBody>
        </p:sp>
      </p:grpSp>
      <p:sp>
        <p:nvSpPr>
          <p:cNvPr id="33" name="Footer Placeholder 1"/>
          <p:cNvSpPr>
            <a:spLocks noGrp="1"/>
          </p:cNvSpPr>
          <p:nvPr>
            <p:ph type="ftr" sz="quarter" idx="4294967295"/>
          </p:nvPr>
        </p:nvSpPr>
        <p:spPr>
          <a:xfrm>
            <a:off x="962632" y="6631845"/>
            <a:ext cx="5329646" cy="319847"/>
          </a:xfrm>
          <a:prstGeom prst="rect">
            <a:avLst/>
          </a:prstGeom>
        </p:spPr>
        <p:txBody>
          <a:bodyPr/>
          <a:lstStyle/>
          <a:p>
            <a:pPr lvl="0">
              <a:defRPr/>
            </a:pPr>
            <a:r>
              <a:rPr lang="en-US" sz="1200" smtClean="0">
                <a:solidFill>
                  <a:srgbClr val="ED7D31">
                    <a:lumMod val="75000"/>
                  </a:srgbClr>
                </a:solidFill>
                <a:hlinkClick r:id="rId16"/>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sp>
        <p:nvSpPr>
          <p:cNvPr id="36"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a:p>
            <a:pPr algn="l"/>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grpSp>
        <p:nvGrpSpPr>
          <p:cNvPr id="37" name="Grupo 36"/>
          <p:cNvGrpSpPr/>
          <p:nvPr/>
        </p:nvGrpSpPr>
        <p:grpSpPr>
          <a:xfrm>
            <a:off x="132229" y="6535056"/>
            <a:ext cx="782171" cy="290207"/>
            <a:chOff x="132229" y="6060014"/>
            <a:chExt cx="2329618" cy="765249"/>
          </a:xfrm>
        </p:grpSpPr>
        <p:pic>
          <p:nvPicPr>
            <p:cNvPr id="38" name="Picture 2" descr="File:Emblema Universidad de Sevilla.png - Wikimedia Commons"/>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39" name="Imagen 38"/>
            <p:cNvPicPr>
              <a:picLocks noChangeAspect="1"/>
            </p:cNvPicPr>
            <p:nvPr/>
          </p:nvPicPr>
          <p:blipFill>
            <a:blip r:embed="rId18"/>
            <a:stretch>
              <a:fillRect/>
            </a:stretch>
          </p:blipFill>
          <p:spPr>
            <a:xfrm>
              <a:off x="1069875" y="6218815"/>
              <a:ext cx="1391972" cy="606448"/>
            </a:xfrm>
            <a:prstGeom prst="rect">
              <a:avLst/>
            </a:prstGeom>
          </p:spPr>
        </p:pic>
      </p:grpSp>
      <p:sp>
        <p:nvSpPr>
          <p:cNvPr id="40" name="CuadroTexto 39"/>
          <p:cNvSpPr txBox="1"/>
          <p:nvPr/>
        </p:nvSpPr>
        <p:spPr>
          <a:xfrm>
            <a:off x="61925" y="693765"/>
            <a:ext cx="5624636" cy="400110"/>
          </a:xfrm>
          <a:prstGeom prst="rect">
            <a:avLst/>
          </a:prstGeom>
          <a:noFill/>
        </p:spPr>
        <p:txBody>
          <a:bodyPr wrap="square" rtlCol="0">
            <a:spAutoFit/>
          </a:bodyPr>
          <a:lstStyle/>
          <a:p>
            <a:r>
              <a:rPr lang="es-ES" sz="2000" b="1" smtClean="0"/>
              <a:t>Photodiode Experiment</a:t>
            </a:r>
            <a:endParaRPr lang="en-US" sz="2000" b="1"/>
          </a:p>
        </p:txBody>
      </p:sp>
    </p:spTree>
    <p:extLst>
      <p:ext uri="{BB962C8B-B14F-4D97-AF65-F5344CB8AC3E}">
        <p14:creationId xmlns:p14="http://schemas.microsoft.com/office/powerpoint/2010/main" val="35442791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p:cNvPicPr>
            <a:picLocks noChangeAspect="1"/>
          </p:cNvPicPr>
          <p:nvPr/>
        </p:nvPicPr>
        <p:blipFill>
          <a:blip r:embed="rId3"/>
          <a:stretch>
            <a:fillRect/>
          </a:stretch>
        </p:blipFill>
        <p:spPr>
          <a:xfrm>
            <a:off x="8490801" y="4092939"/>
            <a:ext cx="3711936" cy="2732324"/>
          </a:xfrm>
          <a:prstGeom prst="rect">
            <a:avLst/>
          </a:prstGeom>
        </p:spPr>
      </p:pic>
      <p:pic>
        <p:nvPicPr>
          <p:cNvPr id="31" name="Imagen 30"/>
          <p:cNvPicPr>
            <a:picLocks noChangeAspect="1"/>
          </p:cNvPicPr>
          <p:nvPr/>
        </p:nvPicPr>
        <p:blipFill>
          <a:blip r:embed="rId4"/>
          <a:stretch>
            <a:fillRect/>
          </a:stretch>
        </p:blipFill>
        <p:spPr>
          <a:xfrm>
            <a:off x="7026992" y="2003289"/>
            <a:ext cx="4910202" cy="2254979"/>
          </a:xfrm>
          <a:prstGeom prst="rect">
            <a:avLst/>
          </a:prstGeom>
        </p:spPr>
      </p:pic>
      <p:sp>
        <p:nvSpPr>
          <p:cNvPr id="7"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10" name="Grupo 9"/>
          <p:cNvGrpSpPr/>
          <p:nvPr/>
        </p:nvGrpSpPr>
        <p:grpSpPr>
          <a:xfrm>
            <a:off x="1" y="3"/>
            <a:ext cx="12192000" cy="650031"/>
            <a:chOff x="1" y="3"/>
            <a:chExt cx="12192000" cy="650031"/>
          </a:xfrm>
        </p:grpSpPr>
        <p:sp>
          <p:nvSpPr>
            <p:cNvPr id="11" name="Rectangle 12"/>
            <p:cNvSpPr/>
            <p:nvPr/>
          </p:nvSpPr>
          <p:spPr>
            <a:xfrm rot="5400000">
              <a:off x="5770985" y="-5770981"/>
              <a:ext cx="650031" cy="12192000"/>
            </a:xfrm>
            <a:prstGeom prst="rect">
              <a:avLst/>
            </a:prstGeom>
            <a:solidFill>
              <a:srgbClr val="0B8EA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r-HR"/>
            </a:p>
          </p:txBody>
        </p:sp>
        <p:sp>
          <p:nvSpPr>
            <p:cNvPr id="15" name="Title 8"/>
            <p:cNvSpPr txBox="1">
              <a:spLocks/>
            </p:cNvSpPr>
            <p:nvPr/>
          </p:nvSpPr>
          <p:spPr>
            <a:xfrm>
              <a:off x="3292489" y="116632"/>
              <a:ext cx="6687699" cy="533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endParaRPr lang="hr-HR" sz="3600" b="1">
                <a:solidFill>
                  <a:srgbClr val="3E4666"/>
                </a:solidFill>
                <a:latin typeface="Segoe UI" panose="020B0502040204020203" pitchFamily="34" charset="0"/>
                <a:ea typeface="Segoe UI" panose="020B0502040204020203" pitchFamily="34" charset="0"/>
                <a:cs typeface="Segoe UI" panose="020B0502040204020203" pitchFamily="34" charset="0"/>
              </a:endParaRPr>
            </a:p>
          </p:txBody>
        </p:sp>
      </p:grpSp>
      <p:sp>
        <p:nvSpPr>
          <p:cNvPr id="9" name="Footer Placeholder 1"/>
          <p:cNvSpPr>
            <a:spLocks noGrp="1"/>
          </p:cNvSpPr>
          <p:nvPr>
            <p:ph type="ftr" sz="quarter" idx="4294967295"/>
          </p:nvPr>
        </p:nvSpPr>
        <p:spPr>
          <a:xfrm>
            <a:off x="1038541" y="6595278"/>
            <a:ext cx="5329646" cy="319847"/>
          </a:xfrm>
          <a:prstGeom prst="rect">
            <a:avLst/>
          </a:prstGeom>
        </p:spPr>
        <p:txBody>
          <a:bodyPr/>
          <a:lstStyle/>
          <a:p>
            <a:pPr lvl="0">
              <a:defRPr/>
            </a:pPr>
            <a:r>
              <a:rPr lang="en-US" sz="1200" smtClean="0">
                <a:solidFill>
                  <a:srgbClr val="ED7D31">
                    <a:lumMod val="75000"/>
                  </a:srgbClr>
                </a:solidFill>
                <a:hlinkClick r:id="rId5"/>
              </a:rPr>
              <a:t>https://indico.cern.ch/event/1334364/</a:t>
            </a:r>
            <a:r>
              <a:rPr lang="en-US" sz="1200" smtClean="0">
                <a:solidFill>
                  <a:srgbClr val="ED7D31">
                    <a:lumMod val="75000"/>
                  </a:srgbClr>
                </a:solidFill>
              </a:rPr>
              <a:t>  43</a:t>
            </a:r>
            <a:r>
              <a:rPr lang="en-US" sz="1200" baseline="30000" smtClean="0">
                <a:solidFill>
                  <a:srgbClr val="ED7D31">
                    <a:lumMod val="75000"/>
                  </a:srgbClr>
                </a:solidFill>
              </a:rPr>
              <a:t>r</a:t>
            </a:r>
            <a:r>
              <a:rPr lang="en-US" sz="1200" baseline="30000">
                <a:solidFill>
                  <a:srgbClr val="ED7D31">
                    <a:lumMod val="75000"/>
                  </a:srgbClr>
                </a:solidFill>
              </a:rPr>
              <a:t>d</a:t>
            </a:r>
            <a:r>
              <a:rPr lang="en-US" sz="1200" smtClean="0">
                <a:solidFill>
                  <a:srgbClr val="ED7D31">
                    <a:lumMod val="75000"/>
                  </a:srgbClr>
                </a:solidFill>
              </a:rPr>
              <a:t> RD50, Nov 28</a:t>
            </a:r>
            <a:r>
              <a:rPr lang="en-US" sz="1200" baseline="30000" smtClean="0">
                <a:solidFill>
                  <a:srgbClr val="ED7D31">
                    <a:lumMod val="75000"/>
                  </a:srgbClr>
                </a:solidFill>
              </a:rPr>
              <a:t>th</a:t>
            </a:r>
            <a:r>
              <a:rPr lang="en-US" sz="1200" smtClean="0">
                <a:solidFill>
                  <a:srgbClr val="ED7D31">
                    <a:lumMod val="75000"/>
                  </a:srgbClr>
                </a:solidFill>
              </a:rPr>
              <a:t> to Dec 1</a:t>
            </a:r>
            <a:r>
              <a:rPr lang="en-US" sz="1200" baseline="30000" smtClean="0">
                <a:solidFill>
                  <a:srgbClr val="ED7D31">
                    <a:lumMod val="75000"/>
                  </a:srgbClr>
                </a:solidFill>
              </a:rPr>
              <a:t>st</a:t>
            </a:r>
            <a:r>
              <a:rPr lang="en-US" sz="1200" smtClean="0">
                <a:solidFill>
                  <a:srgbClr val="ED7D31">
                    <a:lumMod val="75000"/>
                  </a:srgbClr>
                </a:solidFill>
              </a:rPr>
              <a:t>, CERN, 2023</a:t>
            </a:r>
            <a:endParaRPr kumimoji="0" lang="en-US" sz="1200" b="0" i="0" u="none" strike="noStrike" kern="1200" cap="none" spc="0" normalizeH="0" baseline="0" noProof="0">
              <a:ln>
                <a:noFill/>
              </a:ln>
              <a:solidFill>
                <a:srgbClr val="ED7D31">
                  <a:lumMod val="75000"/>
                </a:srgbClr>
              </a:solidFill>
              <a:effectLst/>
              <a:uLnTx/>
              <a:uFillTx/>
              <a:latin typeface="Calibri" panose="020F0502020204030204"/>
            </a:endParaRPr>
          </a:p>
        </p:txBody>
      </p:sp>
      <p:grpSp>
        <p:nvGrpSpPr>
          <p:cNvPr id="14" name="Grupo 13"/>
          <p:cNvGrpSpPr/>
          <p:nvPr/>
        </p:nvGrpSpPr>
        <p:grpSpPr>
          <a:xfrm>
            <a:off x="132229" y="6535056"/>
            <a:ext cx="782171" cy="290207"/>
            <a:chOff x="132229" y="6060014"/>
            <a:chExt cx="2329618" cy="765249"/>
          </a:xfrm>
        </p:grpSpPr>
        <p:pic>
          <p:nvPicPr>
            <p:cNvPr id="16" name="Picture 2" descr="File:Emblema Universidad de Sevilla.png - Wikimedia Common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32229" y="6060014"/>
              <a:ext cx="830736" cy="736777"/>
            </a:xfrm>
            <a:prstGeom prst="rect">
              <a:avLst/>
            </a:prstGeom>
            <a:noFill/>
            <a:extLst>
              <a:ext uri="{909E8E84-426E-40DD-AFC4-6F175D3DCCD1}">
                <a14:hiddenFill xmlns:a14="http://schemas.microsoft.com/office/drawing/2010/main">
                  <a:solidFill>
                    <a:srgbClr val="FFFFFF"/>
                  </a:solidFill>
                </a14:hiddenFill>
              </a:ext>
            </a:extLst>
          </p:spPr>
        </p:pic>
        <p:pic>
          <p:nvPicPr>
            <p:cNvPr id="17" name="Imagen 16"/>
            <p:cNvPicPr>
              <a:picLocks noChangeAspect="1"/>
            </p:cNvPicPr>
            <p:nvPr/>
          </p:nvPicPr>
          <p:blipFill>
            <a:blip r:embed="rId7"/>
            <a:stretch>
              <a:fillRect/>
            </a:stretch>
          </p:blipFill>
          <p:spPr>
            <a:xfrm>
              <a:off x="1069875" y="6218815"/>
              <a:ext cx="1391972" cy="606448"/>
            </a:xfrm>
            <a:prstGeom prst="rect">
              <a:avLst/>
            </a:prstGeom>
          </p:spPr>
        </p:pic>
      </p:grpSp>
      <p:sp>
        <p:nvSpPr>
          <p:cNvPr id="19" name="Title 8">
            <a:extLst>
              <a:ext uri="{FF2B5EF4-FFF2-40B4-BE49-F238E27FC236}">
                <a16:creationId xmlns:a16="http://schemas.microsoft.com/office/drawing/2014/main" id="{462E5FC1-C73A-42E8-9122-A973749503D4}"/>
              </a:ext>
            </a:extLst>
          </p:cNvPr>
          <p:cNvSpPr txBox="1">
            <a:spLocks/>
          </p:cNvSpPr>
          <p:nvPr/>
        </p:nvSpPr>
        <p:spPr>
          <a:xfrm>
            <a:off x="0" y="33737"/>
            <a:ext cx="12192001" cy="616296"/>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400" b="1">
                <a:solidFill>
                  <a:schemeClr val="bg1"/>
                </a:solidFill>
                <a:latin typeface="Segoe UI" panose="020B0502040204020203" pitchFamily="34" charset="0"/>
                <a:cs typeface="Segoe UI" panose="020B0502040204020203" pitchFamily="34" charset="0"/>
              </a:rPr>
              <a:t>Learning HISPANoS, a new neutron beam facility at CNA</a:t>
            </a:r>
            <a:endParaRPr lang="en-US" sz="3400" b="1">
              <a:solidFill>
                <a:schemeClr val="bg1"/>
              </a:solidFill>
              <a:effectLst>
                <a:outerShdw blurRad="38100" dist="38100" dir="2700000" algn="tl">
                  <a:srgbClr val="000000">
                    <a:alpha val="43137"/>
                  </a:srgbClr>
                </a:outerShdw>
              </a:effectLst>
              <a:latin typeface="Segoe UI" panose="020B0502040204020203" pitchFamily="34" charset="0"/>
              <a:cs typeface="Segoe UI" panose="020B0502040204020203" pitchFamily="34" charset="0"/>
            </a:endParaRPr>
          </a:p>
        </p:txBody>
      </p:sp>
      <p:sp>
        <p:nvSpPr>
          <p:cNvPr id="2" name="CuadroTexto 1"/>
          <p:cNvSpPr txBox="1"/>
          <p:nvPr/>
        </p:nvSpPr>
        <p:spPr>
          <a:xfrm>
            <a:off x="5734780" y="621826"/>
            <a:ext cx="6472912" cy="1400383"/>
          </a:xfrm>
          <a:prstGeom prst="rect">
            <a:avLst/>
          </a:prstGeom>
          <a:noFill/>
        </p:spPr>
        <p:txBody>
          <a:bodyPr wrap="square" rtlCol="0">
            <a:spAutoFit/>
          </a:bodyPr>
          <a:lstStyle/>
          <a:p>
            <a:r>
              <a:rPr lang="es-ES" sz="1700" smtClean="0"/>
              <a:t>Direct measurement (Trans Impedance Amplifiers) is useful to get signals in a straight manner but it is very sensitive to Electro Magnetic Interference. There is plenty of EMI in the accelerator room, with an amplitude no less than 30 mV.  The EMI signal is the same in both detectors but the ionization signal, at an instant, happens in only one.</a:t>
            </a:r>
            <a:endParaRPr lang="es-ES" sz="1700"/>
          </a:p>
        </p:txBody>
      </p:sp>
      <p:sp>
        <p:nvSpPr>
          <p:cNvPr id="18" name="CuadroTexto 17"/>
          <p:cNvSpPr txBox="1"/>
          <p:nvPr/>
        </p:nvSpPr>
        <p:spPr>
          <a:xfrm>
            <a:off x="10506589" y="4409176"/>
            <a:ext cx="1444399" cy="1077218"/>
          </a:xfrm>
          <a:prstGeom prst="rect">
            <a:avLst/>
          </a:prstGeom>
          <a:noFill/>
        </p:spPr>
        <p:txBody>
          <a:bodyPr wrap="square" rtlCol="0">
            <a:spAutoFit/>
          </a:bodyPr>
          <a:lstStyle/>
          <a:p>
            <a:r>
              <a:rPr lang="es-ES" sz="1600" smtClean="0"/>
              <a:t>A typical signal from a nuclear reaction, </a:t>
            </a:r>
          </a:p>
          <a:p>
            <a:r>
              <a:rPr lang="es-ES" sz="1600" smtClean="0"/>
              <a:t>~100 ns long</a:t>
            </a:r>
            <a:endParaRPr lang="es-ES" sz="1600"/>
          </a:p>
        </p:txBody>
      </p:sp>
      <p:grpSp>
        <p:nvGrpSpPr>
          <p:cNvPr id="22" name="Grupo 21"/>
          <p:cNvGrpSpPr/>
          <p:nvPr/>
        </p:nvGrpSpPr>
        <p:grpSpPr>
          <a:xfrm>
            <a:off x="8002231" y="2003285"/>
            <a:ext cx="4518931" cy="1841785"/>
            <a:chOff x="8640154" y="2212363"/>
            <a:chExt cx="3665747" cy="1506951"/>
          </a:xfrm>
        </p:grpSpPr>
        <p:sp>
          <p:nvSpPr>
            <p:cNvPr id="21" name="CuadroTexto 20"/>
            <p:cNvSpPr txBox="1"/>
            <p:nvPr/>
          </p:nvSpPr>
          <p:spPr>
            <a:xfrm>
              <a:off x="8640154" y="2212363"/>
              <a:ext cx="3665747" cy="369332"/>
            </a:xfrm>
            <a:prstGeom prst="rect">
              <a:avLst/>
            </a:prstGeom>
            <a:noFill/>
          </p:spPr>
          <p:txBody>
            <a:bodyPr wrap="none" rtlCol="0">
              <a:spAutoFit/>
            </a:bodyPr>
            <a:lstStyle/>
            <a:p>
              <a:r>
                <a:rPr lang="es-ES" smtClean="0">
                  <a:solidFill>
                    <a:schemeClr val="bg1"/>
                  </a:solidFill>
                </a:rPr>
                <a:t>Deuteron arrival to production target</a:t>
              </a:r>
              <a:endParaRPr lang="es-ES">
                <a:solidFill>
                  <a:schemeClr val="bg1"/>
                </a:solidFill>
              </a:endParaRPr>
            </a:p>
          </p:txBody>
        </p:sp>
        <p:sp>
          <p:nvSpPr>
            <p:cNvPr id="20" name="CuadroTexto 19"/>
            <p:cNvSpPr txBox="1"/>
            <p:nvPr/>
          </p:nvSpPr>
          <p:spPr>
            <a:xfrm>
              <a:off x="9713307" y="3349982"/>
              <a:ext cx="2130070" cy="369332"/>
            </a:xfrm>
            <a:prstGeom prst="rect">
              <a:avLst/>
            </a:prstGeom>
            <a:noFill/>
          </p:spPr>
          <p:txBody>
            <a:bodyPr wrap="none" rtlCol="0">
              <a:spAutoFit/>
            </a:bodyPr>
            <a:lstStyle/>
            <a:p>
              <a:r>
                <a:rPr lang="es-ES" smtClean="0">
                  <a:solidFill>
                    <a:schemeClr val="bg1"/>
                  </a:solidFill>
                </a:rPr>
                <a:t>Level trigger positive</a:t>
              </a:r>
              <a:endParaRPr lang="es-ES">
                <a:solidFill>
                  <a:schemeClr val="bg1"/>
                </a:solidFill>
              </a:endParaRPr>
            </a:p>
          </p:txBody>
        </p:sp>
      </p:grpSp>
      <p:grpSp>
        <p:nvGrpSpPr>
          <p:cNvPr id="5" name="Grupo 4"/>
          <p:cNvGrpSpPr/>
          <p:nvPr/>
        </p:nvGrpSpPr>
        <p:grpSpPr>
          <a:xfrm>
            <a:off x="54111" y="914608"/>
            <a:ext cx="5624636" cy="1642366"/>
            <a:chOff x="54111" y="914608"/>
            <a:chExt cx="5624636" cy="1642366"/>
          </a:xfrm>
        </p:grpSpPr>
        <p:pic>
          <p:nvPicPr>
            <p:cNvPr id="3" name="Imagen 2"/>
            <p:cNvPicPr>
              <a:picLocks noChangeAspect="1"/>
            </p:cNvPicPr>
            <p:nvPr/>
          </p:nvPicPr>
          <p:blipFill>
            <a:blip r:embed="rId8"/>
            <a:stretch>
              <a:fillRect/>
            </a:stretch>
          </p:blipFill>
          <p:spPr>
            <a:xfrm>
              <a:off x="54111" y="938474"/>
              <a:ext cx="1926389" cy="1618500"/>
            </a:xfrm>
            <a:prstGeom prst="rect">
              <a:avLst/>
            </a:prstGeom>
          </p:spPr>
        </p:pic>
        <p:pic>
          <p:nvPicPr>
            <p:cNvPr id="4" name="Imagen 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449560" y="914608"/>
              <a:ext cx="3229187" cy="1569183"/>
            </a:xfrm>
            <a:prstGeom prst="rect">
              <a:avLst/>
            </a:prstGeom>
          </p:spPr>
        </p:pic>
        <p:cxnSp>
          <p:nvCxnSpPr>
            <p:cNvPr id="69" name="Conector recto 68"/>
            <p:cNvCxnSpPr/>
            <p:nvPr/>
          </p:nvCxnSpPr>
          <p:spPr>
            <a:xfrm>
              <a:off x="1891747" y="1536609"/>
              <a:ext cx="507378" cy="0"/>
            </a:xfrm>
            <a:prstGeom prst="line">
              <a:avLst/>
            </a:prstGeom>
            <a:ln w="50800">
              <a:tailEnd type="triangle"/>
            </a:ln>
          </p:spPr>
          <p:style>
            <a:lnRef idx="1">
              <a:schemeClr val="accent1"/>
            </a:lnRef>
            <a:fillRef idx="0">
              <a:schemeClr val="accent1"/>
            </a:fillRef>
            <a:effectRef idx="0">
              <a:schemeClr val="accent1"/>
            </a:effectRef>
            <a:fontRef idx="minor">
              <a:schemeClr val="tx1"/>
            </a:fontRef>
          </p:style>
        </p:cxnSp>
      </p:grpSp>
      <p:sp>
        <p:nvSpPr>
          <p:cNvPr id="73" name="CuadroTexto 72"/>
          <p:cNvSpPr txBox="1"/>
          <p:nvPr/>
        </p:nvSpPr>
        <p:spPr>
          <a:xfrm>
            <a:off x="-21908" y="583871"/>
            <a:ext cx="5624636" cy="400110"/>
          </a:xfrm>
          <a:prstGeom prst="rect">
            <a:avLst/>
          </a:prstGeom>
          <a:noFill/>
        </p:spPr>
        <p:txBody>
          <a:bodyPr wrap="square" rtlCol="0">
            <a:spAutoFit/>
          </a:bodyPr>
          <a:lstStyle/>
          <a:p>
            <a:r>
              <a:rPr lang="es-ES" sz="2000" b="1" smtClean="0"/>
              <a:t>Photodiode Experiment</a:t>
            </a:r>
            <a:endParaRPr lang="en-US" sz="2000" b="1"/>
          </a:p>
        </p:txBody>
      </p:sp>
      <p:grpSp>
        <p:nvGrpSpPr>
          <p:cNvPr id="48" name="Grupo 47"/>
          <p:cNvGrpSpPr/>
          <p:nvPr/>
        </p:nvGrpSpPr>
        <p:grpSpPr>
          <a:xfrm>
            <a:off x="-315673" y="2519296"/>
            <a:ext cx="7314986" cy="3862136"/>
            <a:chOff x="-315673" y="2519296"/>
            <a:chExt cx="7314986" cy="3862136"/>
          </a:xfrm>
        </p:grpSpPr>
        <p:pic>
          <p:nvPicPr>
            <p:cNvPr id="6" name="Imagen 5"/>
            <p:cNvPicPr>
              <a:picLocks noChangeAspect="1"/>
            </p:cNvPicPr>
            <p:nvPr/>
          </p:nvPicPr>
          <p:blipFill>
            <a:blip r:embed="rId10"/>
            <a:stretch>
              <a:fillRect/>
            </a:stretch>
          </p:blipFill>
          <p:spPr>
            <a:xfrm>
              <a:off x="1009852" y="4423358"/>
              <a:ext cx="1926503" cy="1621677"/>
            </a:xfrm>
            <a:prstGeom prst="rect">
              <a:avLst/>
            </a:prstGeom>
          </p:spPr>
        </p:pic>
        <p:pic>
          <p:nvPicPr>
            <p:cNvPr id="8" name="Imagen 7"/>
            <p:cNvPicPr>
              <a:picLocks noChangeAspect="1"/>
            </p:cNvPicPr>
            <p:nvPr/>
          </p:nvPicPr>
          <p:blipFill>
            <a:blip r:embed="rId10"/>
            <a:stretch>
              <a:fillRect/>
            </a:stretch>
          </p:blipFill>
          <p:spPr>
            <a:xfrm>
              <a:off x="1061462" y="2519296"/>
              <a:ext cx="1926503" cy="1621677"/>
            </a:xfrm>
            <a:prstGeom prst="rect">
              <a:avLst/>
            </a:prstGeom>
          </p:spPr>
        </p:pic>
        <p:grpSp>
          <p:nvGrpSpPr>
            <p:cNvPr id="38" name="Grupo 37"/>
            <p:cNvGrpSpPr/>
            <p:nvPr/>
          </p:nvGrpSpPr>
          <p:grpSpPr>
            <a:xfrm>
              <a:off x="3736093" y="3538015"/>
              <a:ext cx="1157626" cy="2217822"/>
              <a:chOff x="6180097" y="4019305"/>
              <a:chExt cx="1157626" cy="2217822"/>
            </a:xfrm>
          </p:grpSpPr>
          <p:pic>
            <p:nvPicPr>
              <p:cNvPr id="12" name="Imagen 1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6219936" y="4019305"/>
                <a:ext cx="1077723" cy="2217822"/>
              </a:xfrm>
              <a:prstGeom prst="rect">
                <a:avLst/>
              </a:prstGeom>
            </p:spPr>
          </p:pic>
          <p:sp>
            <p:nvSpPr>
              <p:cNvPr id="23" name="CuadroTexto 22"/>
              <p:cNvSpPr txBox="1"/>
              <p:nvPr/>
            </p:nvSpPr>
            <p:spPr>
              <a:xfrm>
                <a:off x="6180097" y="5590796"/>
                <a:ext cx="1157626" cy="646331"/>
              </a:xfrm>
              <a:prstGeom prst="rect">
                <a:avLst/>
              </a:prstGeom>
              <a:noFill/>
            </p:spPr>
            <p:txBody>
              <a:bodyPr wrap="square" rtlCol="0">
                <a:spAutoFit/>
              </a:bodyPr>
              <a:lstStyle/>
              <a:p>
                <a:pPr algn="ctr"/>
                <a:r>
                  <a:rPr lang="es-ES" sz="1200" b="1" smtClean="0">
                    <a:solidFill>
                      <a:schemeClr val="bg1"/>
                    </a:solidFill>
                  </a:rPr>
                  <a:t>CAEN N625</a:t>
                </a:r>
              </a:p>
              <a:p>
                <a:pPr algn="ctr"/>
                <a:r>
                  <a:rPr lang="es-ES" sz="1200" b="1" smtClean="0">
                    <a:solidFill>
                      <a:schemeClr val="bg1"/>
                    </a:solidFill>
                  </a:rPr>
                  <a:t>Quad Linear</a:t>
                </a:r>
              </a:p>
              <a:p>
                <a:pPr algn="ctr"/>
                <a:r>
                  <a:rPr lang="es-ES" sz="1200" b="1" smtClean="0">
                    <a:solidFill>
                      <a:schemeClr val="bg1"/>
                    </a:solidFill>
                  </a:rPr>
                  <a:t>Fan In/Fan Out</a:t>
                </a:r>
                <a:endParaRPr lang="es-ES" sz="1200" b="1">
                  <a:solidFill>
                    <a:schemeClr val="bg1"/>
                  </a:solidFill>
                </a:endParaRPr>
              </a:p>
            </p:txBody>
          </p:sp>
        </p:grpSp>
        <p:cxnSp>
          <p:nvCxnSpPr>
            <p:cNvPr id="25" name="Conector recto 24"/>
            <p:cNvCxnSpPr/>
            <p:nvPr/>
          </p:nvCxnSpPr>
          <p:spPr>
            <a:xfrm flipV="1">
              <a:off x="2859028" y="3104108"/>
              <a:ext cx="767204" cy="9603"/>
            </a:xfrm>
            <a:prstGeom prst="line">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27" name="Conector recto 26"/>
            <p:cNvCxnSpPr/>
            <p:nvPr/>
          </p:nvCxnSpPr>
          <p:spPr>
            <a:xfrm flipV="1">
              <a:off x="2814306" y="5014520"/>
              <a:ext cx="767204" cy="9603"/>
            </a:xfrm>
            <a:prstGeom prst="line">
              <a:avLst/>
            </a:prstGeom>
            <a:ln w="50800">
              <a:tailEnd type="triangle"/>
            </a:ln>
          </p:spPr>
          <p:style>
            <a:lnRef idx="1">
              <a:schemeClr val="accent1"/>
            </a:lnRef>
            <a:fillRef idx="0">
              <a:schemeClr val="accent1"/>
            </a:fillRef>
            <a:effectRef idx="0">
              <a:schemeClr val="accent1"/>
            </a:effectRef>
            <a:fontRef idx="minor">
              <a:schemeClr val="tx1"/>
            </a:fontRef>
          </p:style>
        </p:cxnSp>
        <p:sp>
          <p:nvSpPr>
            <p:cNvPr id="29" name="CuadroTexto 28"/>
            <p:cNvSpPr txBox="1"/>
            <p:nvPr/>
          </p:nvSpPr>
          <p:spPr>
            <a:xfrm>
              <a:off x="3611965" y="2555977"/>
              <a:ext cx="1763086" cy="369332"/>
            </a:xfrm>
            <a:prstGeom prst="rect">
              <a:avLst/>
            </a:prstGeom>
            <a:noFill/>
          </p:spPr>
          <p:txBody>
            <a:bodyPr wrap="square" rtlCol="0">
              <a:spAutoFit/>
            </a:bodyPr>
            <a:lstStyle/>
            <a:p>
              <a:r>
                <a:rPr lang="es-ES" smtClean="0"/>
                <a:t>4ns delay line</a:t>
              </a:r>
              <a:endParaRPr lang="es-ES"/>
            </a:p>
          </p:txBody>
        </p:sp>
        <p:sp>
          <p:nvSpPr>
            <p:cNvPr id="30" name="CuadroTexto 29"/>
            <p:cNvSpPr txBox="1"/>
            <p:nvPr/>
          </p:nvSpPr>
          <p:spPr>
            <a:xfrm>
              <a:off x="3420798" y="5735101"/>
              <a:ext cx="1763086" cy="646331"/>
            </a:xfrm>
            <a:prstGeom prst="rect">
              <a:avLst/>
            </a:prstGeom>
            <a:noFill/>
          </p:spPr>
          <p:txBody>
            <a:bodyPr wrap="square" rtlCol="0">
              <a:spAutoFit/>
            </a:bodyPr>
            <a:lstStyle/>
            <a:p>
              <a:pPr algn="ctr"/>
              <a:r>
                <a:rPr lang="es-ES" smtClean="0"/>
                <a:t>Signal Inversion</a:t>
              </a:r>
            </a:p>
            <a:p>
              <a:pPr algn="ctr"/>
              <a:r>
                <a:rPr lang="es-ES" smtClean="0"/>
                <a:t>(delay = 4ns)</a:t>
              </a:r>
              <a:endParaRPr lang="es-ES"/>
            </a:p>
          </p:txBody>
        </p:sp>
        <p:grpSp>
          <p:nvGrpSpPr>
            <p:cNvPr id="33" name="Grupo 32"/>
            <p:cNvGrpSpPr/>
            <p:nvPr/>
          </p:nvGrpSpPr>
          <p:grpSpPr>
            <a:xfrm>
              <a:off x="5487561" y="3375235"/>
              <a:ext cx="1075303" cy="1261576"/>
              <a:chOff x="5480276" y="3365176"/>
              <a:chExt cx="1075303" cy="1261576"/>
            </a:xfrm>
          </p:grpSpPr>
          <p:pic>
            <p:nvPicPr>
              <p:cNvPr id="26" name="Imagen 25"/>
              <p:cNvPicPr>
                <a:picLocks noChangeAspect="1"/>
              </p:cNvPicPr>
              <p:nvPr/>
            </p:nvPicPr>
            <p:blipFill>
              <a:blip r:embed="rId12"/>
              <a:stretch>
                <a:fillRect/>
              </a:stretch>
            </p:blipFill>
            <p:spPr>
              <a:xfrm rot="16520390">
                <a:off x="5387140" y="3458312"/>
                <a:ext cx="1261576" cy="1075303"/>
              </a:xfrm>
              <a:prstGeom prst="rect">
                <a:avLst/>
              </a:prstGeom>
            </p:spPr>
          </p:pic>
          <p:grpSp>
            <p:nvGrpSpPr>
              <p:cNvPr id="37" name="Grupo 36"/>
              <p:cNvGrpSpPr/>
              <p:nvPr/>
            </p:nvGrpSpPr>
            <p:grpSpPr>
              <a:xfrm>
                <a:off x="5543935" y="3669480"/>
                <a:ext cx="389998" cy="646331"/>
                <a:chOff x="-1892031" y="4683099"/>
                <a:chExt cx="389998" cy="646331"/>
              </a:xfrm>
            </p:grpSpPr>
            <p:sp>
              <p:nvSpPr>
                <p:cNvPr id="35" name="Elipse 34"/>
                <p:cNvSpPr/>
                <p:nvPr/>
              </p:nvSpPr>
              <p:spPr>
                <a:xfrm>
                  <a:off x="-1829177" y="4884050"/>
                  <a:ext cx="275180" cy="27942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36" name="CuadroTexto 35"/>
                <p:cNvSpPr txBox="1"/>
                <p:nvPr/>
              </p:nvSpPr>
              <p:spPr>
                <a:xfrm>
                  <a:off x="-1892031" y="4683099"/>
                  <a:ext cx="389998" cy="646331"/>
                </a:xfrm>
                <a:prstGeom prst="rect">
                  <a:avLst/>
                </a:prstGeom>
                <a:noFill/>
              </p:spPr>
              <p:txBody>
                <a:bodyPr wrap="square" rtlCol="0">
                  <a:spAutoFit/>
                </a:bodyPr>
                <a:lstStyle/>
                <a:p>
                  <a:r>
                    <a:rPr lang="es-ES" sz="3600" b="1" smtClean="0"/>
                    <a:t>+</a:t>
                  </a:r>
                  <a:endParaRPr lang="es-ES" sz="3600" b="1"/>
                </a:p>
              </p:txBody>
            </p:sp>
          </p:grpSp>
        </p:grpSp>
        <p:grpSp>
          <p:nvGrpSpPr>
            <p:cNvPr id="65" name="Grupo 64"/>
            <p:cNvGrpSpPr/>
            <p:nvPr/>
          </p:nvGrpSpPr>
          <p:grpSpPr>
            <a:xfrm>
              <a:off x="3713698" y="2908666"/>
              <a:ext cx="1181351" cy="384201"/>
              <a:chOff x="3790830" y="3106948"/>
              <a:chExt cx="1181351" cy="384201"/>
            </a:xfrm>
          </p:grpSpPr>
          <p:sp>
            <p:nvSpPr>
              <p:cNvPr id="64" name="Rectángulo 63"/>
              <p:cNvSpPr/>
              <p:nvPr/>
            </p:nvSpPr>
            <p:spPr>
              <a:xfrm>
                <a:off x="4828884" y="3204288"/>
                <a:ext cx="143297" cy="203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3" name="Rectángulo 62"/>
              <p:cNvSpPr/>
              <p:nvPr/>
            </p:nvSpPr>
            <p:spPr>
              <a:xfrm>
                <a:off x="3790830" y="3204288"/>
                <a:ext cx="143297" cy="2031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44" name="Grupo 43"/>
              <p:cNvGrpSpPr/>
              <p:nvPr/>
            </p:nvGrpSpPr>
            <p:grpSpPr>
              <a:xfrm>
                <a:off x="3922273" y="3106948"/>
                <a:ext cx="914400" cy="384201"/>
                <a:chOff x="3563283" y="3099342"/>
                <a:chExt cx="914400" cy="384201"/>
              </a:xfrm>
            </p:grpSpPr>
            <p:sp>
              <p:nvSpPr>
                <p:cNvPr id="28" name="Rectángulo redondeado 27"/>
                <p:cNvSpPr/>
                <p:nvPr/>
              </p:nvSpPr>
              <p:spPr>
                <a:xfrm>
                  <a:off x="3563283" y="3116219"/>
                  <a:ext cx="914400" cy="367324"/>
                </a:xfrm>
                <a:prstGeom prst="roundRect">
                  <a:avLst/>
                </a:prstGeom>
                <a:noFill/>
                <a:ln w="476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43" name="CuadroTexto 42"/>
                <p:cNvSpPr txBox="1"/>
                <p:nvPr/>
              </p:nvSpPr>
              <p:spPr>
                <a:xfrm>
                  <a:off x="3706580" y="3099342"/>
                  <a:ext cx="608995" cy="381028"/>
                </a:xfrm>
                <a:prstGeom prst="rect">
                  <a:avLst/>
                </a:prstGeom>
                <a:noFill/>
              </p:spPr>
              <p:txBody>
                <a:bodyPr wrap="square" rtlCol="0">
                  <a:spAutoFit/>
                </a:bodyPr>
                <a:lstStyle/>
                <a:p>
                  <a:r>
                    <a:rPr lang="es-ES" smtClean="0"/>
                    <a:t>coax</a:t>
                  </a:r>
                  <a:endParaRPr lang="es-ES"/>
                </a:p>
              </p:txBody>
            </p:sp>
          </p:grpSp>
        </p:grpSp>
        <p:cxnSp>
          <p:nvCxnSpPr>
            <p:cNvPr id="45" name="Conector recto 44"/>
            <p:cNvCxnSpPr/>
            <p:nvPr/>
          </p:nvCxnSpPr>
          <p:spPr>
            <a:xfrm flipV="1">
              <a:off x="6575410" y="4023281"/>
              <a:ext cx="423903" cy="1"/>
            </a:xfrm>
            <a:prstGeom prst="line">
              <a:avLst/>
            </a:prstGeom>
            <a:ln w="50800">
              <a:tailEnd type="triangle"/>
            </a:ln>
          </p:spPr>
          <p:style>
            <a:lnRef idx="1">
              <a:schemeClr val="accent1"/>
            </a:lnRef>
            <a:fillRef idx="0">
              <a:schemeClr val="accent1"/>
            </a:fillRef>
            <a:effectRef idx="0">
              <a:schemeClr val="accent1"/>
            </a:effectRef>
            <a:fontRef idx="minor">
              <a:schemeClr val="tx1"/>
            </a:fontRef>
          </p:style>
        </p:cxnSp>
        <p:grpSp>
          <p:nvGrpSpPr>
            <p:cNvPr id="58" name="Grupo 57"/>
            <p:cNvGrpSpPr/>
            <p:nvPr/>
          </p:nvGrpSpPr>
          <p:grpSpPr>
            <a:xfrm>
              <a:off x="4998288" y="4590167"/>
              <a:ext cx="809895" cy="421229"/>
              <a:chOff x="4659635" y="3689580"/>
              <a:chExt cx="1225862" cy="1641188"/>
            </a:xfrm>
          </p:grpSpPr>
          <p:cxnSp>
            <p:nvCxnSpPr>
              <p:cNvPr id="32" name="Conector recto 31"/>
              <p:cNvCxnSpPr/>
              <p:nvPr/>
            </p:nvCxnSpPr>
            <p:spPr>
              <a:xfrm flipV="1">
                <a:off x="4659635" y="5262680"/>
                <a:ext cx="1225862" cy="2885"/>
              </a:xfrm>
              <a:prstGeom prst="line">
                <a:avLst/>
              </a:prstGeom>
              <a:ln w="50800">
                <a:tailEnd type="none"/>
              </a:ln>
            </p:spPr>
            <p:style>
              <a:lnRef idx="1">
                <a:schemeClr val="accent1"/>
              </a:lnRef>
              <a:fillRef idx="0">
                <a:schemeClr val="accent1"/>
              </a:fillRef>
              <a:effectRef idx="0">
                <a:schemeClr val="accent1"/>
              </a:effectRef>
              <a:fontRef idx="minor">
                <a:schemeClr val="tx1"/>
              </a:fontRef>
            </p:style>
          </p:cxnSp>
          <p:cxnSp>
            <p:nvCxnSpPr>
              <p:cNvPr id="53" name="Conector recto 52"/>
              <p:cNvCxnSpPr/>
              <p:nvPr/>
            </p:nvCxnSpPr>
            <p:spPr>
              <a:xfrm flipV="1">
                <a:off x="5850725" y="3689580"/>
                <a:ext cx="13756" cy="1641188"/>
              </a:xfrm>
              <a:prstGeom prst="line">
                <a:avLst/>
              </a:prstGeom>
              <a:ln w="50800">
                <a:tailEnd type="triangle"/>
              </a:ln>
            </p:spPr>
            <p:style>
              <a:lnRef idx="1">
                <a:schemeClr val="accent1"/>
              </a:lnRef>
              <a:fillRef idx="0">
                <a:schemeClr val="accent1"/>
              </a:fillRef>
              <a:effectRef idx="0">
                <a:schemeClr val="accent1"/>
              </a:effectRef>
              <a:fontRef idx="minor">
                <a:schemeClr val="tx1"/>
              </a:fontRef>
            </p:style>
          </p:cxnSp>
        </p:grpSp>
        <p:grpSp>
          <p:nvGrpSpPr>
            <p:cNvPr id="61" name="Grupo 60"/>
            <p:cNvGrpSpPr/>
            <p:nvPr/>
          </p:nvGrpSpPr>
          <p:grpSpPr>
            <a:xfrm>
              <a:off x="-315673" y="3191531"/>
              <a:ext cx="1763086" cy="2295122"/>
              <a:chOff x="-415244" y="3334638"/>
              <a:chExt cx="1763086" cy="2295122"/>
            </a:xfrm>
          </p:grpSpPr>
          <p:sp>
            <p:nvSpPr>
              <p:cNvPr id="59" name="Flecha derecha 58"/>
              <p:cNvSpPr/>
              <p:nvPr/>
            </p:nvSpPr>
            <p:spPr>
              <a:xfrm>
                <a:off x="-25669" y="3334638"/>
                <a:ext cx="1310979" cy="229512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0" name="CuadroTexto 59"/>
              <p:cNvSpPr txBox="1"/>
              <p:nvPr/>
            </p:nvSpPr>
            <p:spPr>
              <a:xfrm>
                <a:off x="-415244" y="4045878"/>
                <a:ext cx="1763086" cy="923330"/>
              </a:xfrm>
              <a:prstGeom prst="rect">
                <a:avLst/>
              </a:prstGeom>
              <a:noFill/>
            </p:spPr>
            <p:txBody>
              <a:bodyPr wrap="square" rtlCol="0">
                <a:spAutoFit/>
              </a:bodyPr>
              <a:lstStyle/>
              <a:p>
                <a:pPr algn="ctr"/>
                <a:r>
                  <a:rPr lang="es-ES" smtClean="0"/>
                  <a:t>RF Signals</a:t>
                </a:r>
              </a:p>
              <a:p>
                <a:pPr algn="ctr"/>
                <a:r>
                  <a:rPr lang="es-ES" smtClean="0"/>
                  <a:t>&amp;</a:t>
                </a:r>
              </a:p>
              <a:p>
                <a:pPr algn="ctr"/>
                <a:r>
                  <a:rPr lang="es-ES" smtClean="0"/>
                  <a:t>Neutrons</a:t>
                </a:r>
                <a:endParaRPr lang="es-ES"/>
              </a:p>
            </p:txBody>
          </p:sp>
        </p:grpSp>
        <p:grpSp>
          <p:nvGrpSpPr>
            <p:cNvPr id="41" name="Grupo 40"/>
            <p:cNvGrpSpPr/>
            <p:nvPr/>
          </p:nvGrpSpPr>
          <p:grpSpPr>
            <a:xfrm>
              <a:off x="4985098" y="3089384"/>
              <a:ext cx="823085" cy="404725"/>
              <a:chOff x="5062195" y="3287929"/>
              <a:chExt cx="823085" cy="393526"/>
            </a:xfrm>
          </p:grpSpPr>
          <p:cxnSp>
            <p:nvCxnSpPr>
              <p:cNvPr id="52" name="Conector recto 51"/>
              <p:cNvCxnSpPr/>
              <p:nvPr/>
            </p:nvCxnSpPr>
            <p:spPr>
              <a:xfrm>
                <a:off x="5858920" y="3287929"/>
                <a:ext cx="0" cy="393526"/>
              </a:xfrm>
              <a:prstGeom prst="line">
                <a:avLst/>
              </a:prstGeom>
              <a:ln w="50800">
                <a:tailEnd type="triangle"/>
              </a:ln>
            </p:spPr>
            <p:style>
              <a:lnRef idx="1">
                <a:schemeClr val="accent1"/>
              </a:lnRef>
              <a:fillRef idx="0">
                <a:schemeClr val="accent1"/>
              </a:fillRef>
              <a:effectRef idx="0">
                <a:schemeClr val="accent1"/>
              </a:effectRef>
              <a:fontRef idx="minor">
                <a:schemeClr val="tx1"/>
              </a:fontRef>
            </p:style>
          </p:cxnSp>
          <p:cxnSp>
            <p:nvCxnSpPr>
              <p:cNvPr id="56" name="Conector recto 55"/>
              <p:cNvCxnSpPr/>
              <p:nvPr/>
            </p:nvCxnSpPr>
            <p:spPr>
              <a:xfrm flipV="1">
                <a:off x="5062195" y="3305867"/>
                <a:ext cx="823085" cy="1233"/>
              </a:xfrm>
              <a:prstGeom prst="line">
                <a:avLst/>
              </a:prstGeom>
              <a:ln w="50800">
                <a:tailEnd type="none"/>
              </a:ln>
            </p:spPr>
            <p:style>
              <a:lnRef idx="1">
                <a:schemeClr val="accent1"/>
              </a:lnRef>
              <a:fillRef idx="0">
                <a:schemeClr val="accent1"/>
              </a:fillRef>
              <a:effectRef idx="0">
                <a:schemeClr val="accent1"/>
              </a:effectRef>
              <a:fontRef idx="minor">
                <a:schemeClr val="tx1"/>
              </a:fontRef>
            </p:style>
          </p:cxnSp>
        </p:grpSp>
      </p:grpSp>
      <p:sp>
        <p:nvSpPr>
          <p:cNvPr id="62" name="CuadroTexto 61"/>
          <p:cNvSpPr txBox="1"/>
          <p:nvPr/>
        </p:nvSpPr>
        <p:spPr>
          <a:xfrm>
            <a:off x="5955334" y="4423358"/>
            <a:ext cx="2943259" cy="2185214"/>
          </a:xfrm>
          <a:prstGeom prst="rect">
            <a:avLst/>
          </a:prstGeom>
          <a:noFill/>
        </p:spPr>
        <p:txBody>
          <a:bodyPr wrap="square" rtlCol="0">
            <a:spAutoFit/>
          </a:bodyPr>
          <a:lstStyle/>
          <a:p>
            <a:r>
              <a:rPr lang="es-ES" sz="1700" smtClean="0"/>
              <a:t>The synchronous difference signal shows only the ionization pulse when a neutron arrives at one detector.  Changing Level Trigger Sign selects pulses </a:t>
            </a:r>
          </a:p>
          <a:p>
            <a:r>
              <a:rPr lang="es-ES" sz="1700" smtClean="0"/>
              <a:t>from one or the other </a:t>
            </a:r>
          </a:p>
          <a:p>
            <a:r>
              <a:rPr lang="es-ES" sz="1700" smtClean="0"/>
              <a:t>detector</a:t>
            </a:r>
            <a:endParaRPr lang="es-ES" sz="1700"/>
          </a:p>
        </p:txBody>
      </p:sp>
      <p:cxnSp>
        <p:nvCxnSpPr>
          <p:cNvPr id="75" name="Conector recto 74"/>
          <p:cNvCxnSpPr/>
          <p:nvPr/>
        </p:nvCxnSpPr>
        <p:spPr>
          <a:xfrm flipH="1">
            <a:off x="7765411" y="2320679"/>
            <a:ext cx="361573" cy="198617"/>
          </a:xfrm>
          <a:prstGeom prst="line">
            <a:avLst/>
          </a:prstGeom>
          <a:ln w="5080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68" name="CuadroTexto 67"/>
          <p:cNvSpPr txBox="1"/>
          <p:nvPr/>
        </p:nvSpPr>
        <p:spPr>
          <a:xfrm>
            <a:off x="5781823" y="3062154"/>
            <a:ext cx="1409526" cy="646331"/>
          </a:xfrm>
          <a:prstGeom prst="rect">
            <a:avLst/>
          </a:prstGeom>
          <a:noFill/>
        </p:spPr>
        <p:txBody>
          <a:bodyPr wrap="square" rtlCol="0">
            <a:spAutoFit/>
          </a:bodyPr>
          <a:lstStyle/>
          <a:p>
            <a:pPr algn="ctr"/>
            <a:r>
              <a:rPr lang="es-ES" smtClean="0"/>
              <a:t>Difference</a:t>
            </a:r>
          </a:p>
          <a:p>
            <a:pPr algn="ctr"/>
            <a:r>
              <a:rPr lang="es-ES" smtClean="0"/>
              <a:t>Signal</a:t>
            </a:r>
            <a:endParaRPr lang="es-ES"/>
          </a:p>
        </p:txBody>
      </p:sp>
    </p:spTree>
    <p:extLst>
      <p:ext uri="{BB962C8B-B14F-4D97-AF65-F5344CB8AC3E}">
        <p14:creationId xmlns:p14="http://schemas.microsoft.com/office/powerpoint/2010/main" val="166016659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32651</TotalTime>
  <Words>1948</Words>
  <Application>Microsoft Office PowerPoint</Application>
  <PresentationFormat>Panorámica</PresentationFormat>
  <Paragraphs>261</Paragraphs>
  <Slides>15</Slides>
  <Notes>15</Notes>
  <HiddenSlides>0</HiddenSlides>
  <MMClips>0</MMClips>
  <ScaleCrop>false</ScaleCrop>
  <HeadingPairs>
    <vt:vector size="6" baseType="variant">
      <vt:variant>
        <vt:lpstr>Fuentes usadas</vt:lpstr>
      </vt:variant>
      <vt:variant>
        <vt:i4>11</vt:i4>
      </vt:variant>
      <vt:variant>
        <vt:lpstr>Tema</vt:lpstr>
      </vt:variant>
      <vt:variant>
        <vt:i4>1</vt:i4>
      </vt:variant>
      <vt:variant>
        <vt:lpstr>Títulos de diapositiva</vt:lpstr>
      </vt:variant>
      <vt:variant>
        <vt:i4>15</vt:i4>
      </vt:variant>
    </vt:vector>
  </HeadingPairs>
  <TitlesOfParts>
    <vt:vector size="27" baseType="lpstr">
      <vt:lpstr>Arial</vt:lpstr>
      <vt:lpstr>Calibri</vt:lpstr>
      <vt:lpstr>Cambria Math</vt:lpstr>
      <vt:lpstr>Comic Sans MS</vt:lpstr>
      <vt:lpstr>Courier New</vt:lpstr>
      <vt:lpstr>MS Mincho</vt:lpstr>
      <vt:lpstr>NimbusRomNo9L-Medi</vt:lpstr>
      <vt:lpstr>Perpetua</vt:lpstr>
      <vt:lpstr>Segoe UI</vt:lpstr>
      <vt:lpstr>Symbol</vt:lpstr>
      <vt:lpstr>Times New Roman</vt:lpstr>
      <vt:lpstr>Office Theme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Aneliya</dc:creator>
  <cp:lastModifiedBy>rogelio</cp:lastModifiedBy>
  <cp:revision>639</cp:revision>
  <dcterms:created xsi:type="dcterms:W3CDTF">2020-06-01T15:37:25Z</dcterms:created>
  <dcterms:modified xsi:type="dcterms:W3CDTF">2023-12-10T14:41:31Z</dcterms:modified>
</cp:coreProperties>
</file>