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3"/>
  </p:notesMasterIdLst>
  <p:handoutMasterIdLst>
    <p:handoutMasterId r:id="rId4"/>
  </p:handoutMasterIdLst>
  <p:sldIdLst>
    <p:sldId id="689" r:id="rId2"/>
  </p:sldIdLst>
  <p:sldSz cx="12192000" cy="6858000"/>
  <p:notesSz cx="6888163" cy="1002188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A3800"/>
    <a:srgbClr val="000000"/>
    <a:srgbClr val="FFD03B"/>
    <a:srgbClr val="FFDE75"/>
    <a:srgbClr val="A365D1"/>
    <a:srgbClr val="B0DD7F"/>
    <a:srgbClr val="FF8C53"/>
    <a:srgbClr val="CC3300"/>
    <a:srgbClr val="9966FF"/>
    <a:srgbClr val="00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683" autoAdjust="0"/>
    <p:restoredTop sz="81746" autoAdjust="0"/>
  </p:normalViewPr>
  <p:slideViewPr>
    <p:cSldViewPr snapToGrid="0" snapToObjects="1">
      <p:cViewPr>
        <p:scale>
          <a:sx n="40" d="100"/>
          <a:sy n="40" d="100"/>
        </p:scale>
        <p:origin x="1204" y="288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 snapToObjects="1">
      <p:cViewPr varScale="1">
        <p:scale>
          <a:sx n="70" d="100"/>
          <a:sy n="70" d="100"/>
        </p:scale>
        <p:origin x="2966" y="43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871" cy="502835"/>
          </a:xfrm>
          <a:prstGeom prst="rect">
            <a:avLst/>
          </a:prstGeom>
        </p:spPr>
        <p:txBody>
          <a:bodyPr vert="horz" lIns="96625" tIns="48312" rIns="96625" bIns="48312" rtlCol="0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01698" y="0"/>
            <a:ext cx="2984871" cy="502835"/>
          </a:xfrm>
          <a:prstGeom prst="rect">
            <a:avLst/>
          </a:prstGeom>
        </p:spPr>
        <p:txBody>
          <a:bodyPr vert="horz" lIns="96625" tIns="48312" rIns="96625" bIns="48312" rtlCol="0"/>
          <a:lstStyle>
            <a:lvl1pPr algn="r">
              <a:defRPr sz="1300"/>
            </a:lvl1pPr>
          </a:lstStyle>
          <a:p>
            <a:fld id="{EC8ACBA2-0FC2-492A-9679-11A86A529BA0}" type="datetimeFigureOut">
              <a:rPr lang="en-GB" smtClean="0"/>
              <a:t>28/11/2023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519055"/>
            <a:ext cx="2984871" cy="502834"/>
          </a:xfrm>
          <a:prstGeom prst="rect">
            <a:avLst/>
          </a:prstGeom>
        </p:spPr>
        <p:txBody>
          <a:bodyPr vert="horz" lIns="96625" tIns="48312" rIns="96625" bIns="48312" rtlCol="0" anchor="b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01698" y="9519055"/>
            <a:ext cx="2984871" cy="502834"/>
          </a:xfrm>
          <a:prstGeom prst="rect">
            <a:avLst/>
          </a:prstGeom>
        </p:spPr>
        <p:txBody>
          <a:bodyPr vert="horz" lIns="96625" tIns="48312" rIns="96625" bIns="48312" rtlCol="0" anchor="b"/>
          <a:lstStyle>
            <a:lvl1pPr algn="r">
              <a:defRPr sz="1300"/>
            </a:lvl1pPr>
          </a:lstStyle>
          <a:p>
            <a:fld id="{C85ADAEC-B3CB-408A-B3D7-CB96002E410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695333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871" cy="502835"/>
          </a:xfrm>
          <a:prstGeom prst="rect">
            <a:avLst/>
          </a:prstGeom>
        </p:spPr>
        <p:txBody>
          <a:bodyPr vert="horz" lIns="96625" tIns="48312" rIns="96625" bIns="48312" rtlCol="0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01698" y="0"/>
            <a:ext cx="2984871" cy="502835"/>
          </a:xfrm>
          <a:prstGeom prst="rect">
            <a:avLst/>
          </a:prstGeom>
        </p:spPr>
        <p:txBody>
          <a:bodyPr vert="horz" lIns="96625" tIns="48312" rIns="96625" bIns="48312" rtlCol="0"/>
          <a:lstStyle>
            <a:lvl1pPr algn="r">
              <a:defRPr sz="1300"/>
            </a:lvl1pPr>
          </a:lstStyle>
          <a:p>
            <a:fld id="{8EFD56CF-AD30-4024-9DD2-7762BD2EF69A}" type="datetimeFigureOut">
              <a:rPr lang="en-GB" smtClean="0"/>
              <a:t>28/11/2023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1252538"/>
            <a:ext cx="6011863" cy="33829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25" tIns="48312" rIns="96625" bIns="48312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8817" y="4823034"/>
            <a:ext cx="5510530" cy="3946118"/>
          </a:xfrm>
          <a:prstGeom prst="rect">
            <a:avLst/>
          </a:prstGeom>
        </p:spPr>
        <p:txBody>
          <a:bodyPr vert="horz" lIns="96625" tIns="48312" rIns="96625" bIns="48312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519055"/>
            <a:ext cx="2984871" cy="502834"/>
          </a:xfrm>
          <a:prstGeom prst="rect">
            <a:avLst/>
          </a:prstGeom>
        </p:spPr>
        <p:txBody>
          <a:bodyPr vert="horz" lIns="96625" tIns="48312" rIns="96625" bIns="48312" rtlCol="0" anchor="b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01698" y="9519055"/>
            <a:ext cx="2984871" cy="502834"/>
          </a:xfrm>
          <a:prstGeom prst="rect">
            <a:avLst/>
          </a:prstGeom>
        </p:spPr>
        <p:txBody>
          <a:bodyPr vert="horz" lIns="96625" tIns="48312" rIns="96625" bIns="48312" rtlCol="0" anchor="b"/>
          <a:lstStyle>
            <a:lvl1pPr algn="r">
              <a:defRPr sz="1300"/>
            </a:lvl1pPr>
          </a:lstStyle>
          <a:p>
            <a:fld id="{0E3A60F0-12AF-4A71-BD54-EF56BD5127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36000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6000" y="2181663"/>
            <a:ext cx="336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001"/>
              <a:t>28 November 2023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43rd RD50 Workshop - Welcome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185528"/>
            <a:ext cx="42672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09600" y="214424"/>
            <a:ext cx="36576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609600" y="1981200"/>
            <a:ext cx="94488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001"/>
              <a:t>28 November 2023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43rd RD50 Workshop - Welcome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408976" y="1705709"/>
            <a:ext cx="4071824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745063" y="802197"/>
            <a:ext cx="6346019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408979" y="2998765"/>
            <a:ext cx="4071821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001"/>
              <a:t>28 November 2023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43rd RD50 Workshop - Welcome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609600" y="6390879"/>
            <a:ext cx="10969139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7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5562" y="2663939"/>
            <a:ext cx="2060876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609600" y="6390879"/>
            <a:ext cx="10969139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5562" y="2663939"/>
            <a:ext cx="2060876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6000" y="2169000"/>
            <a:ext cx="336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5279254" y="2765965"/>
            <a:ext cx="1629261" cy="1261931"/>
          </a:xfrm>
          <a:prstGeom prst="rect">
            <a:avLst/>
          </a:prstGeom>
        </p:spPr>
      </p:pic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609600" y="6390879"/>
            <a:ext cx="10969139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444815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001"/>
              <a:t>28 November 2023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43rd RD50 Workshop - Welcome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25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444815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25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4" y="6362378"/>
            <a:ext cx="215905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001"/>
              <a:t>28 November 2023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428509" y="6356351"/>
            <a:ext cx="43426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43rd RD50 Workshop - Welcome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9956800" cy="1143000"/>
          </a:xfrm>
        </p:spPr>
        <p:txBody>
          <a:bodyPr/>
          <a:lstStyle/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48768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689600" y="1600201"/>
            <a:ext cx="48768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001"/>
              <a:t>28 November 2023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43rd RD50 Workshop - Welcome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3051"/>
            <a:ext cx="109728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5101967"/>
            <a:ext cx="5386917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6193368" y="5101967"/>
            <a:ext cx="5389033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609600" y="1269778"/>
            <a:ext cx="5386917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8" y="1269778"/>
            <a:ext cx="5389033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001"/>
              <a:t>28 November 2023</a:t>
            </a:r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43rd RD50 Workshop - Welcome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609601" y="89798"/>
            <a:ext cx="903316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609600" y="1325607"/>
            <a:ext cx="10969139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001"/>
              <a:t>28 November 2023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43rd RD50 Workshop - Welcome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 rotWithShape="1"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300"/>
          <a:stretch/>
        </p:blipFill>
        <p:spPr>
          <a:xfrm>
            <a:off x="9814891" y="89798"/>
            <a:ext cx="1645172" cy="93823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2563" indent="-14605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49263" indent="-182563" algn="l" rtl="0" eaLnBrk="1" latinLnBrk="0" hangingPunct="1">
        <a:spcBef>
          <a:spcPct val="20000"/>
        </a:spcBef>
        <a:buClr>
          <a:srgbClr val="000000"/>
        </a:buClr>
        <a:buSzPct val="90000"/>
        <a:buFont typeface="Arial"/>
        <a:buChar char="•"/>
        <a:defRPr kumimoji="0" sz="2000" kern="1200">
          <a:solidFill>
            <a:srgbClr val="000000"/>
          </a:solidFill>
          <a:latin typeface="+mn-lt"/>
          <a:ea typeface="+mn-ea"/>
          <a:cs typeface="+mn-cs"/>
        </a:defRPr>
      </a:lvl2pPr>
      <a:lvl3pPr marL="623888" indent="-174625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806450" indent="-182563" algn="l" rtl="0" eaLnBrk="1" latinLnBrk="0" hangingPunct="1">
        <a:spcBef>
          <a:spcPct val="20000"/>
        </a:spcBef>
        <a:buClr>
          <a:srgbClr val="000000"/>
        </a:buClr>
        <a:buSzPct val="90000"/>
        <a:buFont typeface="Arial"/>
        <a:buChar char="•"/>
        <a:defRPr kumimoji="0" sz="1800" kern="1200">
          <a:solidFill>
            <a:srgbClr val="000000"/>
          </a:solidFill>
          <a:latin typeface="+mn-lt"/>
          <a:ea typeface="+mn-ea"/>
          <a:cs typeface="+mn-cs"/>
        </a:defRPr>
      </a:lvl4pPr>
      <a:lvl5pPr marL="989013" indent="-182563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AD471-EB8C-340B-DAB4-421C07D23E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Greetings from Hamburg</a:t>
            </a:r>
            <a:endParaRPr lang="en-001" dirty="0"/>
          </a:p>
        </p:txBody>
      </p:sp>
      <p:pic>
        <p:nvPicPr>
          <p:cNvPr id="8" name="Content Placeholder 7" descr="A person wearing glasses and a blue shirt&#10;&#10;Description automatically generated">
            <a:extLst>
              <a:ext uri="{FF2B5EF4-FFF2-40B4-BE49-F238E27FC236}">
                <a16:creationId xmlns:a16="http://schemas.microsoft.com/office/drawing/2014/main" id="{08467D80-577B-CD91-9843-439D5451585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38203" y="1183057"/>
            <a:ext cx="3500437" cy="4667250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DDB5BF0-D783-AE22-FB20-0F5D2F67DF7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001"/>
              <a:t>28 November 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CBD6B0-D423-5504-895E-B6453FE57A6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43rd RD50 Workshop - Welcome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203C4D-FEDB-8C10-9676-CE0CFE29DDA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406B9E5-796E-7486-9E60-63B743604565}"/>
              </a:ext>
            </a:extLst>
          </p:cNvPr>
          <p:cNvSpPr txBox="1"/>
          <p:nvPr/>
        </p:nvSpPr>
        <p:spPr>
          <a:xfrm>
            <a:off x="5533653" y="1027019"/>
            <a:ext cx="5964697" cy="54932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6000"/>
              </a:lnSpc>
              <a:spcAft>
                <a:spcPts val="800"/>
              </a:spcAft>
            </a:pPr>
            <a:r>
              <a:rPr lang="en-001" sz="11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Dear colleagues and friends</a:t>
            </a:r>
          </a:p>
          <a:p>
            <a:pPr>
              <a:lnSpc>
                <a:spcPct val="106000"/>
              </a:lnSpc>
              <a:spcAft>
                <a:spcPts val="800"/>
              </a:spcAft>
            </a:pPr>
            <a:r>
              <a:rPr lang="en-001" sz="11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I would have very much liked to join your meeting, however certain age related limitations prevented that. Instead Michael had a</a:t>
            </a:r>
            <a:r>
              <a:rPr lang="en-GB" sz="11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s</a:t>
            </a:r>
            <a:r>
              <a:rPr lang="en-001" sz="11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ked me to address you with some words this way.</a:t>
            </a:r>
          </a:p>
          <a:p>
            <a:pPr>
              <a:lnSpc>
                <a:spcPct val="106000"/>
              </a:lnSpc>
              <a:spcAft>
                <a:spcPts val="800"/>
              </a:spcAft>
            </a:pPr>
            <a:r>
              <a:rPr lang="en-001" sz="11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I am looking back to 30 years of silicon detector research, first in the RD2 collaboration, followed by RD48 and finally for more than 20 years in RD50.</a:t>
            </a:r>
          </a:p>
          <a:p>
            <a:pPr>
              <a:lnSpc>
                <a:spcPct val="106000"/>
              </a:lnSpc>
              <a:spcAft>
                <a:spcPts val="800"/>
              </a:spcAft>
            </a:pPr>
            <a:r>
              <a:rPr lang="en-001" sz="11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I am very glad to have participated in this ever expanded community and like to thank everybody of you with whom I had the opportunity to work with. Above the development of ideas and the pleasure of solving problems, it was also a lot of personal fun.</a:t>
            </a:r>
          </a:p>
          <a:p>
            <a:pPr>
              <a:lnSpc>
                <a:spcPct val="106000"/>
              </a:lnSpc>
              <a:spcAft>
                <a:spcPts val="800"/>
              </a:spcAft>
            </a:pPr>
            <a:r>
              <a:rPr lang="en-001" sz="11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I like to mention a few of you to whom I feel especially  indebted. </a:t>
            </a:r>
          </a:p>
          <a:p>
            <a:pPr>
              <a:lnSpc>
                <a:spcPct val="106000"/>
              </a:lnSpc>
              <a:spcAft>
                <a:spcPts val="800"/>
              </a:spcAft>
            </a:pPr>
            <a:r>
              <a:rPr lang="en-001" sz="11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First of all there is Michael whom I have known as PhD student in Hamburg, from where he then moved to CERN. For many years he has now been spokesperson of RD50 and I think everybody agrees that he did a superb job. Many thanks, Michael</a:t>
            </a:r>
          </a:p>
          <a:p>
            <a:pPr>
              <a:lnSpc>
                <a:spcPct val="106000"/>
              </a:lnSpc>
              <a:spcAft>
                <a:spcPts val="800"/>
              </a:spcAft>
            </a:pPr>
            <a:r>
              <a:rPr lang="en-001" sz="11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The one colleague I know even longer and who has been the main guide and teacher in our Hamburg group is Eckhart. For all his help and cooperation I could not have missed him. Special thanks to you, Eckhart. </a:t>
            </a:r>
          </a:p>
          <a:p>
            <a:pPr>
              <a:lnSpc>
                <a:spcPct val="106000"/>
              </a:lnSpc>
              <a:spcAft>
                <a:spcPts val="800"/>
              </a:spcAft>
            </a:pPr>
            <a:r>
              <a:rPr lang="en-001" sz="11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During our work we came to think that we should learn about the microscopic reasons responsible for the macroscopic deterioration caused by irradiation. In this respect Ioana with her </a:t>
            </a:r>
            <a:r>
              <a:rPr lang="en-001" sz="11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intim</a:t>
            </a:r>
            <a:r>
              <a:rPr lang="en-001" sz="11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knowledge of semiconductor physics was certainly a break thru. Many interrelations between defects and detector performance were discovered   .</a:t>
            </a:r>
          </a:p>
          <a:p>
            <a:pPr>
              <a:lnSpc>
                <a:spcPct val="106000"/>
              </a:lnSpc>
              <a:spcAft>
                <a:spcPts val="800"/>
              </a:spcAft>
            </a:pPr>
            <a:r>
              <a:rPr lang="en-001" sz="11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I like to mention a special event related with Mara. Probably only a few of you are aware that Mara apart from physics got an education in classical singing. She once told me during a private conversation and then, in one of our social events of an RD50 workshop I asked her to perform one opera aria. So she did and every one present got much moved. Till now I remember that event very intensely, thank you Mara.</a:t>
            </a:r>
          </a:p>
          <a:p>
            <a:pPr>
              <a:lnSpc>
                <a:spcPct val="106000"/>
              </a:lnSpc>
              <a:spcAft>
                <a:spcPts val="800"/>
              </a:spcAft>
            </a:pPr>
            <a:r>
              <a:rPr lang="en-001" sz="11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Last not least good luck to all of you and enjoy the forthcoming work In the new collaboration.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0DFBB0E-001C-5EC1-6D57-A7C3C7D3B337}"/>
              </a:ext>
            </a:extLst>
          </p:cNvPr>
          <p:cNvSpPr txBox="1"/>
          <p:nvPr/>
        </p:nvSpPr>
        <p:spPr>
          <a:xfrm>
            <a:off x="2046798" y="5921676"/>
            <a:ext cx="2159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Gunnar Lindstroem</a:t>
            </a:r>
            <a:endParaRPr lang="en-001" dirty="0"/>
          </a:p>
        </p:txBody>
      </p:sp>
    </p:spTree>
    <p:extLst>
      <p:ext uri="{BB962C8B-B14F-4D97-AF65-F5344CB8AC3E}">
        <p14:creationId xmlns:p14="http://schemas.microsoft.com/office/powerpoint/2010/main" val="2678606270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CERNCorporate4-3.potx</Template>
  <TotalTime>5848</TotalTime>
  <Words>397</Words>
  <Application>Microsoft Office PowerPoint</Application>
  <PresentationFormat>Widescreen</PresentationFormat>
  <Paragraphs>15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Optima</vt:lpstr>
      <vt:lpstr>CERNCorporate4-3</vt:lpstr>
      <vt:lpstr>Greetings from Hamburg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Michael Moll</cp:lastModifiedBy>
  <cp:revision>572</cp:revision>
  <cp:lastPrinted>2023-11-27T20:21:01Z</cp:lastPrinted>
  <dcterms:created xsi:type="dcterms:W3CDTF">2012-11-30T11:04:26Z</dcterms:created>
  <dcterms:modified xsi:type="dcterms:W3CDTF">2023-11-28T10:32:43Z</dcterms:modified>
</cp:coreProperties>
</file>