
<file path=[Content_Types].xml><?xml version="1.0" encoding="utf-8"?>
<Types xmlns="http://schemas.openxmlformats.org/package/2006/content-types">
  <Default Extension="(null)" ContentType="image/x-emf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340" r:id="rId3"/>
    <p:sldId id="341" r:id="rId4"/>
    <p:sldId id="344" r:id="rId5"/>
    <p:sldId id="345" r:id="rId6"/>
    <p:sldId id="348" r:id="rId7"/>
    <p:sldId id="343" r:id="rId8"/>
    <p:sldId id="361" r:id="rId9"/>
    <p:sldId id="362" r:id="rId10"/>
    <p:sldId id="363" r:id="rId11"/>
    <p:sldId id="364" r:id="rId12"/>
    <p:sldId id="365" r:id="rId13"/>
    <p:sldId id="366" r:id="rId14"/>
    <p:sldId id="360" r:id="rId15"/>
  </p:sldIdLst>
  <p:sldSz cx="9144000" cy="5143500" type="screen16x9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3A1"/>
    <a:srgbClr val="3E97D3"/>
    <a:srgbClr val="B4C30E"/>
    <a:srgbClr val="B3C30E"/>
    <a:srgbClr val="C50E63"/>
    <a:srgbClr val="C71C67"/>
    <a:srgbClr val="92A6D6"/>
    <a:srgbClr val="7171C6"/>
    <a:srgbClr val="3654A1"/>
    <a:srgbClr val="4271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90"/>
    <p:restoredTop sz="94681"/>
  </p:normalViewPr>
  <p:slideViewPr>
    <p:cSldViewPr snapToGrid="0" snapToObjects="1">
      <p:cViewPr varScale="1">
        <p:scale>
          <a:sx n="165" d="100"/>
          <a:sy n="165" d="100"/>
        </p:scale>
        <p:origin x="8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CDE7A-F349-4DD6-AE08-94253B91A377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E0384-14C8-4070-B0CA-46F33A60D75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26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E11550E-02AB-3444-ACA7-557604EECCE1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0D9B9BD-A099-3541-A743-49318701A30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1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311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307431"/>
            <a:ext cx="6858000" cy="325041"/>
          </a:xfrm>
        </p:spPr>
        <p:txBody>
          <a:bodyPr anchor="b">
            <a:normAutofit/>
          </a:bodyPr>
          <a:lstStyle>
            <a:lvl1pPr algn="l">
              <a:defRPr sz="1500">
                <a:solidFill>
                  <a:srgbClr val="3E97D3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86062"/>
            <a:ext cx="6858000" cy="1328738"/>
          </a:xfrm>
        </p:spPr>
        <p:txBody>
          <a:bodyPr>
            <a:noAutofit/>
          </a:bodyPr>
          <a:lstStyle>
            <a:lvl1pPr marL="0" indent="0" algn="l">
              <a:buNone/>
              <a:defRPr sz="4500">
                <a:solidFill>
                  <a:srgbClr val="3654A1"/>
                </a:solidFill>
                <a:latin typeface="Helvetica" pitchFamily="2" charset="0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2694074"/>
            <a:ext cx="6858000" cy="0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2021_IPPOG_logo_colours-01_medium.png" descr="2021_IPPOG_logo_colours-01_medium.png">
            <a:extLst>
              <a:ext uri="{FF2B5EF4-FFF2-40B4-BE49-F238E27FC236}">
                <a16:creationId xmlns:a16="http://schemas.microsoft.com/office/drawing/2014/main" id="{331E1993-87AA-0845-A557-521C614A05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20" b="320"/>
          <a:stretch>
            <a:fillRect/>
          </a:stretch>
        </p:blipFill>
        <p:spPr>
          <a:xfrm>
            <a:off x="290286" y="181453"/>
            <a:ext cx="1705427" cy="16944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768" y="1064419"/>
            <a:ext cx="8465079" cy="333634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2021_IPPOG_design.png" descr="2021_IPPOG_design.png">
            <a:extLst>
              <a:ext uri="{FF2B5EF4-FFF2-40B4-BE49-F238E27FC236}">
                <a16:creationId xmlns:a16="http://schemas.microsoft.com/office/drawing/2014/main" id="{C592803F-A1DF-AC43-A51B-46D46C3A86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94C4987-134F-054D-BEEC-6478809C05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44EC1DB-6E93-EF46-829C-D5EED7DFE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4DA07A4-2242-614E-8997-23B021C6F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C8B41CA-A908-1045-8259-6F051DAD548E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0093BF44-7F0B-8744-928A-10376156B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47A638-4623-EC40-B6C6-3879E892404D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DF7DC79D-82CF-4C43-BA15-9162091DE5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2021_IPPOG_design.png" descr="2021_IPPOG_design.png">
            <a:extLst>
              <a:ext uri="{FF2B5EF4-FFF2-40B4-BE49-F238E27FC236}">
                <a16:creationId xmlns:a16="http://schemas.microsoft.com/office/drawing/2014/main" id="{4C7D6D64-CC58-E94B-96A9-BE5A17B78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6CB060D-31E0-564E-B2A0-61E0C35F49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B41353DD-0596-C542-9078-676A53B3A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F067969D-D534-E849-B63D-3F7B78E73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2A3EB3D-DE33-FA4D-BED5-47A9CBCBCE08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07727"/>
          </a:xfrm>
        </p:spPr>
        <p:txBody>
          <a:bodyPr/>
          <a:lstStyle>
            <a:lvl1pPr>
              <a:defRPr>
                <a:solidFill>
                  <a:srgbClr val="3A53A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769" y="1033938"/>
            <a:ext cx="8465079" cy="3417620"/>
          </a:xfrm>
        </p:spPr>
        <p:txBody>
          <a:bodyPr/>
          <a:lstStyle>
            <a:lvl1pPr>
              <a:defRPr sz="1800">
                <a:solidFill>
                  <a:srgbClr val="3A53A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1pPr>
            <a:lvl2pPr>
              <a:defRPr sz="1500">
                <a:solidFill>
                  <a:srgbClr val="3E97D3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2pPr>
            <a:lvl3pPr>
              <a:defRPr sz="1350">
                <a:solidFill>
                  <a:srgbClr val="C71C67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3pPr>
            <a:lvl4pPr>
              <a:defRPr sz="1200">
                <a:solidFill>
                  <a:srgbClr val="B3C30E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4pPr>
            <a:lvl5pPr>
              <a:defRPr sz="1050">
                <a:solidFill>
                  <a:srgbClr val="3A53A1"/>
                </a:solidFill>
                <a:latin typeface="Helvetica" pitchFamily="2" charset="0"/>
                <a:ea typeface="Helvetica" pitchFamily="2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r>
              <a:rPr lang="en-GB" dirty="0"/>
              <a:t> 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 userDrawn="1"/>
        </p:nvCxnSpPr>
        <p:spPr>
          <a:xfrm flipV="1">
            <a:off x="1158851" y="824011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2021_IPPOG_design.png" descr="2021_IPPOG_design.png">
            <a:extLst>
              <a:ext uri="{FF2B5EF4-FFF2-40B4-BE49-F238E27FC236}">
                <a16:creationId xmlns:a16="http://schemas.microsoft.com/office/drawing/2014/main" id="{18A2EA7C-415C-C94B-9B88-048033F58C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E53B7339-3ABE-524B-810E-39A9710802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7768" y="96839"/>
            <a:ext cx="927371" cy="9273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055" y="2377592"/>
            <a:ext cx="8465079" cy="60407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769" y="3105066"/>
            <a:ext cx="8465079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332055" y="3101576"/>
            <a:ext cx="8465079" cy="19896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61AD4EF8-4C24-684E-AB4A-1799792159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2E4B0A3-DD00-414E-B282-9E847E59FF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EE3C7803-8764-404D-AFDB-636068ACC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86C5B64-50DB-DE46-87F3-C39B4BE5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DF3085-FCE3-444E-9121-73F43E31E472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769" y="1077233"/>
            <a:ext cx="4197081" cy="333599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077233"/>
            <a:ext cx="4153696" cy="331908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7A614741-922E-584D-A9B8-202C2D89ED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EA7C47E-F787-244A-A3B7-F9F1FFF8E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61CD41A-C2F4-B44E-B26D-E18A0923E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C036AA-065F-9F41-AC64-0EC883D4C985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2021_IPPOG_design.png" descr="2021_IPPOG_design.png">
            <a:extLst>
              <a:ext uri="{FF2B5EF4-FFF2-40B4-BE49-F238E27FC236}">
                <a16:creationId xmlns:a16="http://schemas.microsoft.com/office/drawing/2014/main" id="{AFFDDF92-BA16-114B-9DE4-F8261552C7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A5AEEFF2-0A69-A34D-9328-7C7C842B2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BC278F-037C-BA41-861B-E50F28B8B7AA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F32CE339-7863-A94E-AC28-5AD07E991E4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768" y="1039882"/>
            <a:ext cx="4146655" cy="658490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769" y="1776849"/>
            <a:ext cx="4146654" cy="262391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9577" y="1038196"/>
            <a:ext cx="4103272" cy="658490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9577" y="1776849"/>
            <a:ext cx="4103272" cy="262391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42F877F-5E8B-4C41-A899-21BE16C19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8BCFDA-AC4E-BE41-B117-8FC1022A8FFF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D23AE9C0-0A36-8048-B7DD-B7ECAC7373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  <p:pic>
        <p:nvPicPr>
          <p:cNvPr id="20" name="2021_IPPOG_design.png" descr="2021_IPPOG_design.png">
            <a:extLst>
              <a:ext uri="{FF2B5EF4-FFF2-40B4-BE49-F238E27FC236}">
                <a16:creationId xmlns:a16="http://schemas.microsoft.com/office/drawing/2014/main" id="{7F5B3C3B-8627-1B4A-912A-17B74FD51D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DB120130-FA38-284F-9277-72D071BBBA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F06F413A-E54C-1A4E-894E-FE7A2DB0F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5C9F7F8E-D431-324B-ADF5-31976BDDF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6E1AAB3-1E79-A045-9402-5131533571D4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2021_IPPOG_design.png" descr="2021_IPPOG_design.png">
            <a:extLst>
              <a:ext uri="{FF2B5EF4-FFF2-40B4-BE49-F238E27FC236}">
                <a16:creationId xmlns:a16="http://schemas.microsoft.com/office/drawing/2014/main" id="{83A0C431-EAC6-0E40-A961-6FDF9A3AC8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78774EE-5DE0-AB4F-87A5-D200EE9F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D6BC57F-A017-4141-A565-4DDBAA78F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D9D1DE6-A9EB-744F-9DDA-375481295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8C7BD0-51C7-C647-B2D8-8822A3AACC00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1F079C32-003A-BE43-A71A-8BDF1B86E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B2FC997-ABED-424B-BBE7-CA1F0D2A75A7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CDC6060D-4580-4842-A82A-813489FE75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021_IPPOG_design.png" descr="2021_IPPOG_design.png">
            <a:extLst>
              <a:ext uri="{FF2B5EF4-FFF2-40B4-BE49-F238E27FC236}">
                <a16:creationId xmlns:a16="http://schemas.microsoft.com/office/drawing/2014/main" id="{0D92451D-84D4-D645-9CC9-2231143CBC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7FFD642-D8CF-E842-8E32-106827B9D7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C220B4D-2AC2-004A-B042-8C1187DBA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FBA2983-5F07-D549-9137-61F05A3AA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0A5FF1-8E87-494F-8B25-D7B4641DC05A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C43505DC-6B89-C543-AC33-69313DCE8D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C3610734-C427-D948-A46B-92087313E3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B7B5BD1-5753-154F-B13B-9AD8F2943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8F2CCE4-0A11-684B-A2F7-5A9FEB457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DE5BADE-5327-7140-A1AE-B34F07FD8A2F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1492C247-B0C0-B745-BDF7-4A82B1241D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6B8D3F7-A43E-9C43-AC95-4615694DE5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D93C4124-6A4F-BC47-ADEA-7464F2518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98FE104-78A3-3F45-8E9D-8109F347A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9EF7251-CCC2-D245-B7A3-C5DA688FAC8B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3" y="264318"/>
            <a:ext cx="7877175" cy="665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175" y="1064419"/>
            <a:ext cx="7867650" cy="3568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780" y="4767261"/>
            <a:ext cx="212357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8175" y="4767261"/>
            <a:ext cx="489635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353" y="4767264"/>
            <a:ext cx="409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2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514350" rtl="0" eaLnBrk="1" latinLnBrk="0" hangingPunct="1">
        <a:lnSpc>
          <a:spcPct val="90000"/>
        </a:lnSpc>
        <a:spcBef>
          <a:spcPts val="563"/>
        </a:spcBef>
        <a:buFont typeface="Arial"/>
        <a:buNone/>
        <a:defRPr sz="21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800" kern="1200">
          <a:solidFill>
            <a:srgbClr val="3E97D3"/>
          </a:solidFill>
          <a:latin typeface="Arial" charset="0"/>
          <a:ea typeface="Arial" charset="0"/>
          <a:cs typeface="Arial" charset="0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500" kern="1200">
          <a:solidFill>
            <a:srgbClr val="C71C67"/>
          </a:solidFill>
          <a:latin typeface="Arial" charset="0"/>
          <a:ea typeface="Arial" charset="0"/>
          <a:cs typeface="Arial" charset="0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350" kern="1200">
          <a:solidFill>
            <a:srgbClr val="B3C30E"/>
          </a:solidFill>
          <a:latin typeface="Arial" charset="0"/>
          <a:ea typeface="Arial" charset="0"/>
          <a:cs typeface="Arial" charset="0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2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(null)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7599"/>
            <a:ext cx="6858000" cy="325041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C50E63"/>
                </a:solidFill>
              </a:rPr>
              <a:t>IPPOG – GTU Agreement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99" y="2776230"/>
            <a:ext cx="7551550" cy="1974474"/>
          </a:xfrm>
        </p:spPr>
        <p:txBody>
          <a:bodyPr/>
          <a:lstStyle/>
          <a:p>
            <a:r>
              <a:rPr lang="en-GB" sz="1600" i="1" dirty="0">
                <a:solidFill>
                  <a:srgbClr val="3E97D3"/>
                </a:solidFill>
              </a:rPr>
              <a:t>A tool for the development of tools for education and outreach in particle physics</a:t>
            </a:r>
          </a:p>
          <a:p>
            <a:r>
              <a:rPr lang="en-GB" sz="1200" b="1" dirty="0">
                <a:solidFill>
                  <a:srgbClr val="B4C30E"/>
                </a:solidFill>
              </a:rPr>
              <a:t>P. Abreu</a:t>
            </a:r>
            <a:r>
              <a:rPr lang="en-GB" sz="1200" dirty="0">
                <a:solidFill>
                  <a:srgbClr val="B4C30E"/>
                </a:solidFill>
              </a:rPr>
              <a:t>, </a:t>
            </a:r>
            <a:r>
              <a:rPr lang="en-GB" sz="1200" i="1" dirty="0">
                <a:solidFill>
                  <a:srgbClr val="B4C30E"/>
                </a:solidFill>
              </a:rPr>
              <a:t>LIP and IST, Co-Chair</a:t>
            </a:r>
          </a:p>
          <a:p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GB" sz="1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nd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Partners Meeting for a Better Collaboration</a:t>
            </a:r>
          </a:p>
          <a:p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GTU, </a:t>
            </a:r>
            <a:r>
              <a:rPr lang="en-GB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Tiblísi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Georgia</a:t>
            </a:r>
          </a:p>
          <a:p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08 November 2023</a:t>
            </a:r>
          </a:p>
        </p:txBody>
      </p:sp>
      <p:pic>
        <p:nvPicPr>
          <p:cNvPr id="5" name="2021_IPPOG_design.png" descr="2021_IPPOG_design.png">
            <a:extLst>
              <a:ext uri="{FF2B5EF4-FFF2-40B4-BE49-F238E27FC236}">
                <a16:creationId xmlns:a16="http://schemas.microsoft.com/office/drawing/2014/main" id="{F2A56E75-85F8-7441-9D9A-8ED4F92382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3BDEBA7-00C4-449C-3120-F87596FF5B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3911" y="392796"/>
            <a:ext cx="1139126" cy="139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53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A6B94CA3-89FD-847D-4E22-1C6BE4DAB6BC}"/>
              </a:ext>
            </a:extLst>
          </p:cNvPr>
          <p:cNvSpPr/>
          <p:nvPr/>
        </p:nvSpPr>
        <p:spPr>
          <a:xfrm>
            <a:off x="317769" y="1006767"/>
            <a:ext cx="88262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Browser-based Virtual Reality application for organisation of virtual tours in ATLAS Cavern;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0D690A29-7FDB-CCA5-F19E-A9621FD01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10</a:t>
            </a:fld>
            <a:r>
              <a:rPr lang="en-GB" dirty="0"/>
              <a:t>/14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9D3F327-A08E-B525-DB8E-236913E41293}"/>
              </a:ext>
            </a:extLst>
          </p:cNvPr>
          <p:cNvSpPr txBox="1"/>
          <p:nvPr/>
        </p:nvSpPr>
        <p:spPr>
          <a:xfrm>
            <a:off x="594222" y="1329033"/>
            <a:ext cx="3126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(from </a:t>
            </a:r>
            <a:r>
              <a:rPr lang="en-GB" sz="1200" dirty="0" err="1">
                <a:solidFill>
                  <a:srgbClr val="3A53A1"/>
                </a:solidFill>
                <a:latin typeface="Helvetica" pitchFamily="2" charset="0"/>
              </a:rPr>
              <a:t>Lasha’s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 presentation on IPPOG 2021</a:t>
            </a:r>
            <a:br>
              <a:rPr lang="en-GB" sz="1200" dirty="0">
                <a:solidFill>
                  <a:srgbClr val="3A53A1"/>
                </a:solidFill>
                <a:latin typeface="Helvetica" pitchFamily="2" charset="0"/>
              </a:rPr>
            </a:b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Autumn meeting, 17</a:t>
            </a:r>
            <a:r>
              <a:rPr lang="en-GB" sz="1200" baseline="30000" dirty="0">
                <a:solidFill>
                  <a:srgbClr val="3A53A1"/>
                </a:solidFill>
                <a:latin typeface="Helvetica" pitchFamily="2" charset="0"/>
              </a:rPr>
              <a:t>th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 Nov. 2021:</a:t>
            </a:r>
            <a:br>
              <a:rPr lang="en-GB" sz="1200" dirty="0">
                <a:solidFill>
                  <a:srgbClr val="3A53A1"/>
                </a:solidFill>
                <a:latin typeface="Helvetica" pitchFamily="2" charset="0"/>
              </a:rPr>
            </a:br>
            <a:r>
              <a:rPr lang="en-GB" sz="1200" dirty="0" err="1">
                <a:solidFill>
                  <a:srgbClr val="3A53A1"/>
                </a:solidFill>
                <a:latin typeface="Helvetica" pitchFamily="2" charset="0"/>
              </a:rPr>
              <a:t>indico.cern.ch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/event/1084892/timetable/ ) </a:t>
            </a: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0DA16C1B-1C06-8B44-0044-407E6702A8F5}"/>
              </a:ext>
            </a:extLst>
          </p:cNvPr>
          <p:cNvSpPr txBox="1"/>
          <p:nvPr/>
        </p:nvSpPr>
        <p:spPr>
          <a:xfrm>
            <a:off x="615693" y="2298263"/>
            <a:ext cx="3247708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Aft>
                <a:spcPts val="1800"/>
              </a:spcAft>
            </a:pPr>
            <a:r>
              <a:rPr lang="en-GB" sz="1400" dirty="0">
                <a:solidFill>
                  <a:srgbClr val="3E97D3"/>
                </a:solidFill>
                <a:latin typeface="Helvetica" pitchFamily="2" charset="0"/>
                <a:cs typeface="Calibri" panose="020F0502020204030204" pitchFamily="34" charset="0"/>
              </a:rPr>
              <a:t>Application will run in browsers, using average mobile phones and cheap Google cardboards</a:t>
            </a:r>
          </a:p>
          <a:p>
            <a:pPr lvl="0">
              <a:spcAft>
                <a:spcPts val="1800"/>
              </a:spcAft>
            </a:pPr>
            <a:r>
              <a:rPr lang="en-GB" sz="1400" dirty="0">
                <a:solidFill>
                  <a:srgbClr val="3E97D3"/>
                </a:solidFill>
                <a:latin typeface="Helvetica" pitchFamily="2" charset="0"/>
                <a:cs typeface="Calibri" panose="020F0502020204030204" pitchFamily="34" charset="0"/>
              </a:rPr>
              <a:t>No special hardware, graphics engines or super notebooks</a:t>
            </a:r>
          </a:p>
        </p:txBody>
      </p:sp>
      <p:pic>
        <p:nvPicPr>
          <p:cNvPr id="2" name="Picture 12">
            <a:extLst>
              <a:ext uri="{FF2B5EF4-FFF2-40B4-BE49-F238E27FC236}">
                <a16:creationId xmlns:a16="http://schemas.microsoft.com/office/drawing/2014/main" id="{826E63C9-60A6-E972-3FE5-69B9A31CE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401" y="1480042"/>
            <a:ext cx="4919447" cy="2775072"/>
          </a:xfrm>
          <a:prstGeom prst="rect">
            <a:avLst/>
          </a:prstGeom>
          <a:ln w="12700">
            <a:noFill/>
          </a:ln>
          <a:effectLst>
            <a:glow rad="76200">
              <a:schemeClr val="accent1">
                <a:alpha val="23000"/>
              </a:schemeClr>
            </a:glow>
          </a:effectLst>
        </p:spPr>
      </p:pic>
      <p:sp>
        <p:nvSpPr>
          <p:cNvPr id="15" name="Title 8">
            <a:extLst>
              <a:ext uri="{FF2B5EF4-FFF2-40B4-BE49-F238E27FC236}">
                <a16:creationId xmlns:a16="http://schemas.microsoft.com/office/drawing/2014/main" id="{8C3832BD-60C6-6B7C-DA46-5B289C291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07727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3E97D3"/>
                </a:solidFill>
              </a:rPr>
              <a:t>The Expected Tools</a:t>
            </a:r>
          </a:p>
        </p:txBody>
      </p:sp>
    </p:spTree>
    <p:extLst>
      <p:ext uri="{BB962C8B-B14F-4D97-AF65-F5344CB8AC3E}">
        <p14:creationId xmlns:p14="http://schemas.microsoft.com/office/powerpoint/2010/main" val="164820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A6B94CA3-89FD-847D-4E22-1C6BE4DAB6BC}"/>
              </a:ext>
            </a:extLst>
          </p:cNvPr>
          <p:cNvSpPr/>
          <p:nvPr/>
        </p:nvSpPr>
        <p:spPr>
          <a:xfrm>
            <a:off x="317769" y="1006767"/>
            <a:ext cx="88262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Browser-based Augmented Reality application for cognition of the ATLAS detector;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0D690A29-7FDB-CCA5-F19E-A9621FD01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11</a:t>
            </a:fld>
            <a:r>
              <a:rPr lang="en-GB" dirty="0"/>
              <a:t>/14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9D3F327-A08E-B525-DB8E-236913E41293}"/>
              </a:ext>
            </a:extLst>
          </p:cNvPr>
          <p:cNvSpPr txBox="1"/>
          <p:nvPr/>
        </p:nvSpPr>
        <p:spPr>
          <a:xfrm>
            <a:off x="594222" y="1329033"/>
            <a:ext cx="3126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(from </a:t>
            </a:r>
            <a:r>
              <a:rPr lang="en-GB" sz="1200" dirty="0" err="1">
                <a:solidFill>
                  <a:srgbClr val="3A53A1"/>
                </a:solidFill>
                <a:latin typeface="Helvetica" pitchFamily="2" charset="0"/>
              </a:rPr>
              <a:t>Lasha’s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 presentation on IPPOG 2021</a:t>
            </a:r>
            <a:br>
              <a:rPr lang="en-GB" sz="1200" dirty="0">
                <a:solidFill>
                  <a:srgbClr val="3A53A1"/>
                </a:solidFill>
                <a:latin typeface="Helvetica" pitchFamily="2" charset="0"/>
              </a:rPr>
            </a:b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Autumn meeting, 17</a:t>
            </a:r>
            <a:r>
              <a:rPr lang="en-GB" sz="1200" baseline="30000" dirty="0">
                <a:solidFill>
                  <a:srgbClr val="3A53A1"/>
                </a:solidFill>
                <a:latin typeface="Helvetica" pitchFamily="2" charset="0"/>
              </a:rPr>
              <a:t>th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 Nov. 2021:</a:t>
            </a:r>
            <a:br>
              <a:rPr lang="en-GB" sz="1200" dirty="0">
                <a:solidFill>
                  <a:srgbClr val="3A53A1"/>
                </a:solidFill>
                <a:latin typeface="Helvetica" pitchFamily="2" charset="0"/>
              </a:rPr>
            </a:br>
            <a:r>
              <a:rPr lang="en-GB" sz="1200" dirty="0" err="1">
                <a:solidFill>
                  <a:srgbClr val="3A53A1"/>
                </a:solidFill>
                <a:latin typeface="Helvetica" pitchFamily="2" charset="0"/>
              </a:rPr>
              <a:t>indico.cern.ch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/event/1084892/timetable/ ) </a:t>
            </a: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0DA16C1B-1C06-8B44-0044-407E6702A8F5}"/>
              </a:ext>
            </a:extLst>
          </p:cNvPr>
          <p:cNvSpPr txBox="1"/>
          <p:nvPr/>
        </p:nvSpPr>
        <p:spPr>
          <a:xfrm>
            <a:off x="615693" y="2298263"/>
            <a:ext cx="3247708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Aft>
                <a:spcPts val="1800"/>
              </a:spcAft>
            </a:pPr>
            <a:r>
              <a:rPr lang="en-GB" sz="1400" dirty="0">
                <a:solidFill>
                  <a:srgbClr val="3E97D3"/>
                </a:solidFill>
                <a:latin typeface="Helvetica" pitchFamily="2" charset="0"/>
                <a:cs typeface="Calibri" panose="020F0502020204030204" pitchFamily="34" charset="0"/>
              </a:rPr>
              <a:t>Detailed and realistic descriptions of full ATLAS infrastructure </a:t>
            </a:r>
          </a:p>
          <a:p>
            <a:pPr lvl="0">
              <a:spcAft>
                <a:spcPts val="1800"/>
              </a:spcAft>
            </a:pPr>
            <a:r>
              <a:rPr lang="en-GB" sz="1400" dirty="0">
                <a:solidFill>
                  <a:srgbClr val="3E97D3"/>
                </a:solidFill>
                <a:latin typeface="Helvetica" pitchFamily="2" charset="0"/>
                <a:cs typeface="Calibri" panose="020F0502020204030204" pitchFamily="34" charset="0"/>
              </a:rPr>
              <a:t>Realistic geometric cuts</a:t>
            </a:r>
          </a:p>
          <a:p>
            <a:pPr lvl="0">
              <a:spcAft>
                <a:spcPts val="1800"/>
              </a:spcAft>
            </a:pPr>
            <a:r>
              <a:rPr lang="en-GB" sz="1400" dirty="0">
                <a:solidFill>
                  <a:srgbClr val="3E97D3"/>
                </a:solidFill>
                <a:latin typeface="Helvetica" pitchFamily="2" charset="0"/>
                <a:cs typeface="Calibri" panose="020F0502020204030204" pitchFamily="34" charset="0"/>
              </a:rPr>
              <a:t>High performance</a:t>
            </a:r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484EA9DA-087E-2F90-67E4-1CCE78743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1836" y="1508501"/>
            <a:ext cx="1569579" cy="28461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15">
            <a:extLst>
              <a:ext uri="{FF2B5EF4-FFF2-40B4-BE49-F238E27FC236}">
                <a16:creationId xmlns:a16="http://schemas.microsoft.com/office/drawing/2014/main" id="{D4D27393-F0D6-F8A0-7BA3-0E0BFF164E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79" t="32772" r="28762" b="44455"/>
          <a:stretch/>
        </p:blipFill>
        <p:spPr>
          <a:xfrm>
            <a:off x="3833078" y="2465834"/>
            <a:ext cx="3035054" cy="1888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</p:spPr>
      </p:pic>
      <p:sp>
        <p:nvSpPr>
          <p:cNvPr id="10" name="Title 8">
            <a:extLst>
              <a:ext uri="{FF2B5EF4-FFF2-40B4-BE49-F238E27FC236}">
                <a16:creationId xmlns:a16="http://schemas.microsoft.com/office/drawing/2014/main" id="{F9D8F42B-55B3-D241-1995-E60B93961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07727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3E97D3"/>
                </a:solidFill>
              </a:rPr>
              <a:t>The Expected Tools</a:t>
            </a:r>
          </a:p>
        </p:txBody>
      </p:sp>
    </p:spTree>
    <p:extLst>
      <p:ext uri="{BB962C8B-B14F-4D97-AF65-F5344CB8AC3E}">
        <p14:creationId xmlns:p14="http://schemas.microsoft.com/office/powerpoint/2010/main" val="357319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A6B94CA3-89FD-847D-4E22-1C6BE4DAB6BC}"/>
              </a:ext>
            </a:extLst>
          </p:cNvPr>
          <p:cNvSpPr/>
          <p:nvPr/>
        </p:nvSpPr>
        <p:spPr>
          <a:xfrm>
            <a:off x="317769" y="1006767"/>
            <a:ext cx="88262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Browser-based Augmented Reality extensions to printed books and exhibition materials;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Cognitive 3D gaming applications in Particle Physics.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0D690A29-7FDB-CCA5-F19E-A9621FD01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12</a:t>
            </a:fld>
            <a:r>
              <a:rPr lang="en-GB" dirty="0"/>
              <a:t>/14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9D3F327-A08E-B525-DB8E-236913E41293}"/>
              </a:ext>
            </a:extLst>
          </p:cNvPr>
          <p:cNvSpPr txBox="1"/>
          <p:nvPr/>
        </p:nvSpPr>
        <p:spPr>
          <a:xfrm>
            <a:off x="614879" y="1811700"/>
            <a:ext cx="8232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(from </a:t>
            </a:r>
            <a:r>
              <a:rPr lang="en-GB" sz="1200" dirty="0" err="1">
                <a:solidFill>
                  <a:srgbClr val="3A53A1"/>
                </a:solidFill>
                <a:latin typeface="Helvetica" pitchFamily="2" charset="0"/>
              </a:rPr>
              <a:t>Lasha’s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 presentation on IPPOG 2021 Autumn meeting, 17</a:t>
            </a:r>
            <a:r>
              <a:rPr lang="en-GB" sz="1200" baseline="30000" dirty="0">
                <a:solidFill>
                  <a:srgbClr val="3A53A1"/>
                </a:solidFill>
                <a:latin typeface="Helvetica" pitchFamily="2" charset="0"/>
              </a:rPr>
              <a:t>th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 Nov. 2021: </a:t>
            </a:r>
            <a:r>
              <a:rPr lang="en-GB" sz="1200" dirty="0" err="1">
                <a:solidFill>
                  <a:srgbClr val="3A53A1"/>
                </a:solidFill>
                <a:latin typeface="Helvetica" pitchFamily="2" charset="0"/>
              </a:rPr>
              <a:t>indico.cern.ch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/event/1084892/timetable/ ) </a:t>
            </a:r>
          </a:p>
        </p:txBody>
      </p:sp>
      <p:pic>
        <p:nvPicPr>
          <p:cNvPr id="2" name="Picture 15">
            <a:extLst>
              <a:ext uri="{FF2B5EF4-FFF2-40B4-BE49-F238E27FC236}">
                <a16:creationId xmlns:a16="http://schemas.microsoft.com/office/drawing/2014/main" id="{6960E8B8-4963-35A9-9613-AB159E71D9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441" y="2141393"/>
            <a:ext cx="3538294" cy="2189217"/>
          </a:xfrm>
          <a:prstGeom prst="rect">
            <a:avLst/>
          </a:prstGeom>
        </p:spPr>
      </p:pic>
      <p:pic>
        <p:nvPicPr>
          <p:cNvPr id="7" name="Picture 16">
            <a:extLst>
              <a:ext uri="{FF2B5EF4-FFF2-40B4-BE49-F238E27FC236}">
                <a16:creationId xmlns:a16="http://schemas.microsoft.com/office/drawing/2014/main" id="{ED56200B-FA66-3BF4-4A6D-EF88EE62DB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667" t="45327" r="22967" b="20127"/>
          <a:stretch/>
        </p:blipFill>
        <p:spPr>
          <a:xfrm>
            <a:off x="1513755" y="2172391"/>
            <a:ext cx="3138304" cy="2178077"/>
          </a:xfrm>
          <a:prstGeom prst="rect">
            <a:avLst/>
          </a:prstGeom>
        </p:spPr>
      </p:pic>
      <p:sp>
        <p:nvSpPr>
          <p:cNvPr id="13" name="Title 8">
            <a:extLst>
              <a:ext uri="{FF2B5EF4-FFF2-40B4-BE49-F238E27FC236}">
                <a16:creationId xmlns:a16="http://schemas.microsoft.com/office/drawing/2014/main" id="{613602C4-E146-95EF-FD89-A8AFF06B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07727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3E97D3"/>
                </a:solidFill>
              </a:rPr>
              <a:t>The Expected Tools</a:t>
            </a:r>
          </a:p>
        </p:txBody>
      </p:sp>
    </p:spTree>
    <p:extLst>
      <p:ext uri="{BB962C8B-B14F-4D97-AF65-F5344CB8AC3E}">
        <p14:creationId xmlns:p14="http://schemas.microsoft.com/office/powerpoint/2010/main" val="295904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A6B94CA3-89FD-847D-4E22-1C6BE4DAB6BC}"/>
              </a:ext>
            </a:extLst>
          </p:cNvPr>
          <p:cNvSpPr/>
          <p:nvPr/>
        </p:nvSpPr>
        <p:spPr>
          <a:xfrm>
            <a:off x="317769" y="1035315"/>
            <a:ext cx="846507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Evaluation of the status of [readiness of] the tools;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A53A1"/>
                </a:solidFill>
                <a:latin typeface="Helvetica" pitchFamily="2" charset="0"/>
              </a:rPr>
              <a:t>Tests of the use of selected tools in the context of a Masterclass: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ATLAS W-Path or Z-Path Measurement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A53A1"/>
                </a:solidFill>
                <a:latin typeface="Helvetica" pitchFamily="2" charset="0"/>
              </a:rPr>
              <a:t>Small (&lt;40), Medium (~80) and Large (&gt;120) number of participants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Client satisfaction feedback (clients being the participants in the Masterclass), regarding its simplicity, interest, wow effect, learning help effect, usability of the tool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A53A1"/>
                </a:solidFill>
                <a:latin typeface="Helvetica" pitchFamily="2" charset="0"/>
              </a:rPr>
              <a:t>Facility of installation of [any] software, usage documentation, data to be loaded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Path towards [free] distribution to Organizers of Masterclasses (in selected institutes and/or for IPPOG forum members and through the whole IMC network)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A53A1"/>
                </a:solidFill>
                <a:latin typeface="Helvetica" pitchFamily="2" charset="0"/>
              </a:rPr>
              <a:t>Language availability assessment (possible translations, etc)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0D690A29-7FDB-CCA5-F19E-A9621FD01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13</a:t>
            </a:fld>
            <a:r>
              <a:rPr lang="en-GB" dirty="0"/>
              <a:t>/14 </a:t>
            </a:r>
          </a:p>
        </p:txBody>
      </p:sp>
      <p:sp>
        <p:nvSpPr>
          <p:cNvPr id="13" name="Title 8">
            <a:extLst>
              <a:ext uri="{FF2B5EF4-FFF2-40B4-BE49-F238E27FC236}">
                <a16:creationId xmlns:a16="http://schemas.microsoft.com/office/drawing/2014/main" id="{613602C4-E146-95EF-FD89-A8AFF06B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0866" y="231657"/>
            <a:ext cx="7985149" cy="607727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B4C30E"/>
                </a:solidFill>
              </a:rPr>
              <a:t>The forthcoming prospects</a:t>
            </a:r>
          </a:p>
        </p:txBody>
      </p:sp>
    </p:spTree>
    <p:extLst>
      <p:ext uri="{BB962C8B-B14F-4D97-AF65-F5344CB8AC3E}">
        <p14:creationId xmlns:p14="http://schemas.microsoft.com/office/powerpoint/2010/main" val="150224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A3F3F81-0B0F-E346-A93D-C65FFFF73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823308" cy="60772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B4C30E"/>
                </a:solidFill>
              </a:rPr>
              <a:t>Thank you for your attention!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8" name="Shape 286">
            <a:extLst>
              <a:ext uri="{FF2B5EF4-FFF2-40B4-BE49-F238E27FC236}">
                <a16:creationId xmlns:a16="http://schemas.microsoft.com/office/drawing/2014/main" id="{0BCA2640-67E2-A8DE-9B95-5604F68F7CB4}"/>
              </a:ext>
            </a:extLst>
          </p:cNvPr>
          <p:cNvSpPr txBox="1">
            <a:spLocks/>
          </p:cNvSpPr>
          <p:nvPr/>
        </p:nvSpPr>
        <p:spPr>
          <a:xfrm>
            <a:off x="2381947" y="2536622"/>
            <a:ext cx="4631040" cy="1730121"/>
          </a:xfrm>
          <a:prstGeom prst="rect">
            <a:avLst/>
          </a:prstGeom>
        </p:spPr>
        <p:txBody>
          <a:bodyPr vert="horz" wrap="square" lIns="91440" tIns="91440" rIns="91440" bIns="91440" rtlCol="0" anchor="t">
            <a:noAutofit/>
          </a:bodyPr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/>
              <a:buNone/>
              <a:defRPr sz="2100" kern="1200">
                <a:solidFill>
                  <a:srgbClr val="3A53A1"/>
                </a:solidFill>
                <a:latin typeface="Arial" charset="0"/>
                <a:ea typeface="Arial" charset="0"/>
                <a:cs typeface="Arial" charset="0"/>
              </a:defRPr>
            </a:lvl1pPr>
            <a:lvl2pPr marL="3857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800" kern="1200">
                <a:solidFill>
                  <a:srgbClr val="3E97D3"/>
                </a:solidFill>
                <a:latin typeface="Arial" charset="0"/>
                <a:ea typeface="Arial" charset="0"/>
                <a:cs typeface="Arial" charset="0"/>
              </a:defRPr>
            </a:lvl2pPr>
            <a:lvl3pPr marL="6429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500" kern="1200">
                <a:solidFill>
                  <a:srgbClr val="C71C67"/>
                </a:solidFill>
                <a:latin typeface="Arial" charset="0"/>
                <a:ea typeface="Arial" charset="0"/>
                <a:cs typeface="Arial" charset="0"/>
              </a:defRPr>
            </a:lvl3pPr>
            <a:lvl4pPr marL="9001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350" kern="1200">
                <a:solidFill>
                  <a:srgbClr val="B3C30E"/>
                </a:solidFill>
                <a:latin typeface="Arial" charset="0"/>
                <a:ea typeface="Arial" charset="0"/>
                <a:cs typeface="Arial" charset="0"/>
              </a:defRPr>
            </a:lvl4pPr>
            <a:lvl5pPr marL="11572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200" kern="1200">
                <a:solidFill>
                  <a:srgbClr val="3A53A1"/>
                </a:solidFill>
                <a:latin typeface="Arial" charset="0"/>
                <a:ea typeface="Arial" charset="0"/>
                <a:cs typeface="Arial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>
                <a:latin typeface="Titillium Web" pitchFamily="18"/>
              </a:rPr>
              <a:t>Any questions?</a:t>
            </a:r>
          </a:p>
          <a:p>
            <a:r>
              <a:rPr lang="en-GB" sz="1800" dirty="0">
                <a:latin typeface="Titillium Web" pitchFamily="18"/>
              </a:rPr>
              <a:t>                         You can find me at   </a:t>
            </a:r>
            <a:r>
              <a:rPr lang="en-GB" sz="1800" dirty="0" err="1">
                <a:latin typeface="Titillium Web" pitchFamily="18"/>
              </a:rPr>
              <a:t>abreu@lip.pt</a:t>
            </a:r>
            <a:endParaRPr lang="en-GB" sz="1800" dirty="0">
              <a:latin typeface="Titillium Web" pitchFamily="18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CBA9DAEA-31B1-7DC8-F9B8-3AC4872DA6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r="30171"/>
          <a:stretch/>
        </p:blipFill>
        <p:spPr>
          <a:xfrm>
            <a:off x="506005" y="1447925"/>
            <a:ext cx="1588826" cy="1611034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BEEFD0CB-8B7F-C827-F0C3-4BEB876F03C0}"/>
              </a:ext>
            </a:extLst>
          </p:cNvPr>
          <p:cNvSpPr txBox="1"/>
          <p:nvPr/>
        </p:nvSpPr>
        <p:spPr>
          <a:xfrm>
            <a:off x="794791" y="3058420"/>
            <a:ext cx="974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173F6D"/>
                </a:solidFill>
                <a:effectLst/>
                <a:uLnTx/>
                <a:uFillTx/>
                <a:latin typeface="Titillium Web SemiBold" pitchFamily="2" charset="77"/>
                <a:ea typeface="+mn-ea"/>
                <a:cs typeface="+mn-cs"/>
                <a:sym typeface="Helvetica" charset="0"/>
              </a:rPr>
              <a:t>Planting </a:t>
            </a:r>
            <a:b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173F6D"/>
                </a:solidFill>
                <a:effectLst/>
                <a:uLnTx/>
                <a:uFillTx/>
                <a:latin typeface="Titillium Web SemiBold" pitchFamily="2" charset="77"/>
                <a:ea typeface="+mn-ea"/>
                <a:cs typeface="+mn-cs"/>
                <a:sym typeface="Helvetica" charset="0"/>
              </a:rPr>
            </a:b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173F6D"/>
                </a:solidFill>
                <a:effectLst/>
                <a:uLnTx/>
                <a:uFillTx/>
                <a:latin typeface="Titillium Web SemiBold" pitchFamily="2" charset="77"/>
                <a:ea typeface="+mn-ea"/>
                <a:cs typeface="+mn-cs"/>
                <a:sym typeface="Helvetica" charset="0"/>
              </a:rPr>
              <a:t>a future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E9DA1410-6B17-5E5E-6E09-74690F884BF5}"/>
              </a:ext>
            </a:extLst>
          </p:cNvPr>
          <p:cNvSpPr/>
          <p:nvPr/>
        </p:nvSpPr>
        <p:spPr>
          <a:xfrm>
            <a:off x="2383380" y="2072806"/>
            <a:ext cx="6736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tillium Web" pitchFamily="18"/>
                <a:ea typeface="+mn-ea"/>
                <a:cs typeface="+mn-cs"/>
                <a:sym typeface="Helvetica" charset="0"/>
              </a:rPr>
              <a:t>to all the people collaborating in all these activities!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" charset="0"/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77533C51-8B89-A060-CC4E-4BD71CFF4C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7" t="17945" r="32879" b="50618"/>
          <a:stretch/>
        </p:blipFill>
        <p:spPr>
          <a:xfrm>
            <a:off x="5652120" y="3595669"/>
            <a:ext cx="778782" cy="543184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A53F4560-35E0-099A-D757-52FFADD848B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1" t="27704" r="16344" b="28953"/>
          <a:stretch/>
        </p:blipFill>
        <p:spPr>
          <a:xfrm>
            <a:off x="6711202" y="3506640"/>
            <a:ext cx="1594785" cy="721242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0C664301-E77C-8257-079E-1A985C8C8BCA}"/>
              </a:ext>
            </a:extLst>
          </p:cNvPr>
          <p:cNvSpPr txBox="1"/>
          <p:nvPr/>
        </p:nvSpPr>
        <p:spPr>
          <a:xfrm>
            <a:off x="2381947" y="1645210"/>
            <a:ext cx="10492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tillium Web" pitchFamily="18"/>
                <a:ea typeface="+mn-ea"/>
                <a:cs typeface="+mn-cs"/>
                <a:sym typeface="Helvetica" charset="0"/>
              </a:rPr>
              <a:t>...and</a:t>
            </a:r>
            <a:endParaRPr lang="en-GB" sz="2400" dirty="0"/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5ACC8768-56C1-54C4-6A8C-A6793A46E5C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23"/>
          <a:stretch/>
        </p:blipFill>
        <p:spPr>
          <a:xfrm>
            <a:off x="8393645" y="241252"/>
            <a:ext cx="450085" cy="535789"/>
          </a:xfrm>
          <a:prstGeom prst="rect">
            <a:avLst/>
          </a:prstGeom>
        </p:spPr>
      </p:pic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FDBCF52C-E832-D406-43BD-AAEA73F21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14</a:t>
            </a:fld>
            <a:r>
              <a:rPr lang="en-GB" dirty="0"/>
              <a:t>/14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06F76C3-44C2-763C-EEA8-0C898B4A87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0263" y="3495892"/>
            <a:ext cx="905431" cy="905431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029CC05-6600-A971-2BCA-6B308855262D}"/>
              </a:ext>
            </a:extLst>
          </p:cNvPr>
          <p:cNvSpPr txBox="1"/>
          <p:nvPr/>
        </p:nvSpPr>
        <p:spPr>
          <a:xfrm>
            <a:off x="4432514" y="4216657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solidFill>
                  <a:srgbClr val="3A53A1"/>
                </a:solidFill>
              </a:rPr>
              <a:t>ippog.org</a:t>
            </a:r>
            <a:endParaRPr lang="en-GB" sz="1400" dirty="0">
              <a:solidFill>
                <a:srgbClr val="3A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17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A3F3F81-0B0F-E346-A93D-C65FFFF7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295D3F-68B9-C2D7-CEC0-F0B93217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D0FB7-9772-E940-A9D7-B521E9CF562C}" type="slidenum">
              <a:rPr lang="en-GB" smtClean="0"/>
              <a:t>2</a:t>
            </a:fld>
            <a:r>
              <a:rPr lang="en-GB" dirty="0"/>
              <a:t>/14 </a:t>
            </a:r>
          </a:p>
        </p:txBody>
      </p:sp>
      <p:sp>
        <p:nvSpPr>
          <p:cNvPr id="8" name="Marcador de Posição de Conteúdo 7">
            <a:extLst>
              <a:ext uri="{FF2B5EF4-FFF2-40B4-BE49-F238E27FC236}">
                <a16:creationId xmlns:a16="http://schemas.microsoft.com/office/drawing/2014/main" id="{8BBC3CA7-0B50-3ED6-A169-CED7627D452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940040" y="1263910"/>
            <a:ext cx="5780814" cy="370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Introduction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6E7C2A8-0764-AAA1-F26D-BAB364BD386C}"/>
              </a:ext>
            </a:extLst>
          </p:cNvPr>
          <p:cNvSpPr txBox="1"/>
          <p:nvPr/>
        </p:nvSpPr>
        <p:spPr>
          <a:xfrm>
            <a:off x="2405597" y="1951033"/>
            <a:ext cx="3733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4006B"/>
                </a:solidFill>
              </a:rPr>
              <a:t>The IPPOG-GTU Agreement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6B23B59-1B53-C560-5324-EF1C65595782}"/>
              </a:ext>
            </a:extLst>
          </p:cNvPr>
          <p:cNvSpPr txBox="1"/>
          <p:nvPr/>
        </p:nvSpPr>
        <p:spPr>
          <a:xfrm>
            <a:off x="1728646" y="2667395"/>
            <a:ext cx="2808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E97D3"/>
                </a:solidFill>
              </a:rPr>
              <a:t>The expected tool(s)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F96CC02-8B51-4B2D-42FF-864395649A16}"/>
              </a:ext>
            </a:extLst>
          </p:cNvPr>
          <p:cNvSpPr txBox="1"/>
          <p:nvPr/>
        </p:nvSpPr>
        <p:spPr>
          <a:xfrm>
            <a:off x="823808" y="3383757"/>
            <a:ext cx="4596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B4C30E"/>
                </a:solidFill>
              </a:rPr>
              <a:t>IPPOG – The forthcoming prospects</a:t>
            </a:r>
          </a:p>
        </p:txBody>
      </p:sp>
    </p:spTree>
    <p:extLst>
      <p:ext uri="{BB962C8B-B14F-4D97-AF65-F5344CB8AC3E}">
        <p14:creationId xmlns:p14="http://schemas.microsoft.com/office/powerpoint/2010/main" val="81383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A3F3F81-0B0F-E346-A93D-C65FFFF7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1D249C5-9FF9-018C-77D7-859291F1D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175" y="1134147"/>
            <a:ext cx="7867650" cy="3417620"/>
          </a:xfrm>
        </p:spPr>
        <p:txBody>
          <a:bodyPr/>
          <a:lstStyle/>
          <a:p>
            <a:r>
              <a:rPr lang="en-GB" dirty="0"/>
              <a:t>Communications</a:t>
            </a:r>
          </a:p>
          <a:p>
            <a:pPr lvl="1"/>
            <a:r>
              <a:rPr lang="en-GB" b="1" dirty="0"/>
              <a:t>Report Goals and Results </a:t>
            </a:r>
            <a:r>
              <a:rPr lang="en-GB" dirty="0"/>
              <a:t>to the public</a:t>
            </a:r>
          </a:p>
          <a:p>
            <a:pPr lvl="1"/>
            <a:r>
              <a:rPr lang="en-GB" b="1" dirty="0"/>
              <a:t>Extend Reach </a:t>
            </a:r>
            <a:r>
              <a:rPr lang="en-GB" dirty="0"/>
              <a:t>through methods &amp; networks</a:t>
            </a:r>
            <a:endParaRPr lang="en-GB" b="1" dirty="0"/>
          </a:p>
          <a:p>
            <a:r>
              <a:rPr lang="en-GB" dirty="0"/>
              <a:t>Education &amp; Outreach</a:t>
            </a:r>
          </a:p>
          <a:p>
            <a:pPr lvl="1"/>
            <a:r>
              <a:rPr lang="en-GB" b="1" dirty="0"/>
              <a:t>Establish Understanding</a:t>
            </a:r>
            <a:r>
              <a:rPr lang="en-GB" dirty="0"/>
              <a:t> of scientific process</a:t>
            </a:r>
          </a:p>
          <a:p>
            <a:pPr lvl="1"/>
            <a:r>
              <a:rPr lang="en-GB" b="1" dirty="0"/>
              <a:t>Instil</a:t>
            </a:r>
            <a:r>
              <a:rPr lang="en-GB" dirty="0"/>
              <a:t> </a:t>
            </a:r>
            <a:r>
              <a:rPr lang="en-GB" b="1" dirty="0"/>
              <a:t>Appreciation </a:t>
            </a:r>
            <a:r>
              <a:rPr lang="en-GB" dirty="0"/>
              <a:t>of fundamental research</a:t>
            </a:r>
          </a:p>
          <a:p>
            <a:pPr lvl="1"/>
            <a:r>
              <a:rPr lang="en-GB" b="1" dirty="0"/>
              <a:t>Engage </a:t>
            </a:r>
            <a:r>
              <a:rPr lang="en-GB" dirty="0"/>
              <a:t>with communities</a:t>
            </a:r>
          </a:p>
          <a:p>
            <a:pPr lvl="1"/>
            <a:r>
              <a:rPr lang="en-GB" b="1" dirty="0"/>
              <a:t>Train the Next(*) Generation </a:t>
            </a:r>
            <a:r>
              <a:rPr lang="en-GB" dirty="0"/>
              <a:t>of scientists</a:t>
            </a: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029B4909-E1AA-2FC3-767C-F7C965FAC2E1}"/>
              </a:ext>
            </a:extLst>
          </p:cNvPr>
          <p:cNvSpPr txBox="1"/>
          <p:nvPr/>
        </p:nvSpPr>
        <p:spPr>
          <a:xfrm>
            <a:off x="1253736" y="3518052"/>
            <a:ext cx="6137664" cy="103371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noAutofit/>
          </a:bodyPr>
          <a:lstStyle/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Education, Communication &amp; Outreach we do 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</a:t>
            </a:r>
          </a:p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lays the foundation for 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tomorrow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’s support and secures the 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next generation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scientists.  </a:t>
            </a:r>
          </a:p>
        </p:txBody>
      </p:sp>
      <p:pic>
        <p:nvPicPr>
          <p:cNvPr id="14" name="Imagem 13" descr="Uma imagem com pessoa, interior, frente, janela&#10;&#10;Descrição gerada automaticamente">
            <a:extLst>
              <a:ext uri="{FF2B5EF4-FFF2-40B4-BE49-F238E27FC236}">
                <a16:creationId xmlns:a16="http://schemas.microsoft.com/office/drawing/2014/main" id="{F6703C94-1499-9F21-C06B-9FB79616E7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37" r="10775"/>
          <a:stretch/>
        </p:blipFill>
        <p:spPr>
          <a:xfrm>
            <a:off x="5687878" y="1103736"/>
            <a:ext cx="2817947" cy="2198822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6623156C-4DB0-5C09-1D4F-2780563ACD3B}"/>
              </a:ext>
            </a:extLst>
          </p:cNvPr>
          <p:cNvSpPr txBox="1"/>
          <p:nvPr/>
        </p:nvSpPr>
        <p:spPr>
          <a:xfrm>
            <a:off x="6012179" y="3248495"/>
            <a:ext cx="2659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>
                <a:solidFill>
                  <a:srgbClr val="3E97D3"/>
                </a:solidFill>
              </a:rPr>
              <a:t>(*)...</a:t>
            </a:r>
            <a:r>
              <a:rPr lang="pt-PT" sz="1200" dirty="0" err="1">
                <a:solidFill>
                  <a:srgbClr val="3E97D3"/>
                </a:solidFill>
              </a:rPr>
              <a:t>and</a:t>
            </a:r>
            <a:r>
              <a:rPr lang="pt-PT" sz="1200" dirty="0">
                <a:solidFill>
                  <a:srgbClr val="3E97D3"/>
                </a:solidFill>
              </a:rPr>
              <a:t> </a:t>
            </a:r>
            <a:r>
              <a:rPr lang="pt-PT" sz="1200" dirty="0" err="1">
                <a:solidFill>
                  <a:srgbClr val="3E97D3"/>
                </a:solidFill>
              </a:rPr>
              <a:t>the</a:t>
            </a:r>
            <a:r>
              <a:rPr lang="pt-PT" sz="1200" dirty="0">
                <a:solidFill>
                  <a:srgbClr val="3E97D3"/>
                </a:solidFill>
              </a:rPr>
              <a:t> </a:t>
            </a:r>
            <a:r>
              <a:rPr lang="pt-PT" sz="1200" dirty="0" err="1">
                <a:solidFill>
                  <a:srgbClr val="3E97D3"/>
                </a:solidFill>
              </a:rPr>
              <a:t>next</a:t>
            </a:r>
            <a:r>
              <a:rPr lang="pt-PT" sz="1200" dirty="0">
                <a:solidFill>
                  <a:srgbClr val="3E97D3"/>
                </a:solidFill>
              </a:rPr>
              <a:t>-to-</a:t>
            </a:r>
            <a:r>
              <a:rPr lang="pt-PT" sz="1200" dirty="0" err="1">
                <a:solidFill>
                  <a:srgbClr val="3E97D3"/>
                </a:solidFill>
              </a:rPr>
              <a:t>next</a:t>
            </a:r>
            <a:r>
              <a:rPr lang="pt-PT" sz="1200" dirty="0">
                <a:solidFill>
                  <a:srgbClr val="3E97D3"/>
                </a:solidFill>
              </a:rPr>
              <a:t> </a:t>
            </a:r>
            <a:r>
              <a:rPr lang="pt-PT" sz="1200" dirty="0" err="1">
                <a:solidFill>
                  <a:srgbClr val="3E97D3"/>
                </a:solidFill>
              </a:rPr>
              <a:t>generation</a:t>
            </a:r>
            <a:endParaRPr lang="pt-PT" sz="1200" dirty="0">
              <a:solidFill>
                <a:srgbClr val="3E97D3"/>
              </a:solidFill>
            </a:endParaRP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6529F385-6E21-27A0-C183-610764B77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3</a:t>
            </a:fld>
            <a:r>
              <a:rPr lang="en-GB" dirty="0"/>
              <a:t>/14 </a:t>
            </a:r>
          </a:p>
        </p:txBody>
      </p:sp>
    </p:spTree>
    <p:extLst>
      <p:ext uri="{BB962C8B-B14F-4D97-AF65-F5344CB8AC3E}">
        <p14:creationId xmlns:p14="http://schemas.microsoft.com/office/powerpoint/2010/main" val="408369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A3F3F81-0B0F-E346-A93D-C65FFFF7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About IPPOG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2260ADB1-86C9-C5E3-3441-E3B9DBF04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175" y="856229"/>
            <a:ext cx="7867650" cy="339620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International Scientific Collaboration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Active Researchers with Experience in Education &amp; Outreach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Experts in Communication &amp; Education</a:t>
            </a:r>
          </a:p>
          <a:p>
            <a:pPr>
              <a:lnSpc>
                <a:spcPct val="120000"/>
              </a:lnSpc>
            </a:pPr>
            <a:r>
              <a:rPr lang="en-GB" dirty="0"/>
              <a:t>Global Network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33 countries, 7 experiments, 1 int’l lab (CERN)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2 associate members: 2 national labs (DESY, GSI)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A link to national networks</a:t>
            </a:r>
          </a:p>
          <a:p>
            <a:pPr>
              <a:lnSpc>
                <a:spcPct val="120000"/>
              </a:lnSpc>
            </a:pPr>
            <a:r>
              <a:rPr lang="en-GB" dirty="0"/>
              <a:t>Organise Global Activities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International Particle Physics Masterclasses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World-Wide Data Day, Global </a:t>
            </a:r>
            <a:r>
              <a:rPr lang="en-GB" dirty="0" err="1"/>
              <a:t>Cosmics</a:t>
            </a:r>
            <a:r>
              <a:rPr lang="en-GB" dirty="0"/>
              <a:t>, etc.</a:t>
            </a:r>
          </a:p>
          <a:p>
            <a:pPr>
              <a:lnSpc>
                <a:spcPct val="120000"/>
              </a:lnSpc>
            </a:pPr>
            <a:r>
              <a:rPr lang="en-GB" dirty="0"/>
              <a:t>Support Local Activities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Sharing of expertise, best practices, material database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Resources to support events, kick-start activities</a:t>
            </a:r>
          </a:p>
          <a:p>
            <a:pPr marL="6350" lvl="1" indent="0">
              <a:spcBef>
                <a:spcPts val="563"/>
              </a:spcBef>
              <a:buNone/>
            </a:pPr>
            <a:r>
              <a:rPr lang="en-GB" sz="1900" dirty="0">
                <a:solidFill>
                  <a:srgbClr val="3A53A1"/>
                </a:solidFill>
              </a:rPr>
              <a:t>Accession of Georgia in 2020</a:t>
            </a:r>
          </a:p>
        </p:txBody>
      </p:sp>
      <p:pic>
        <p:nvPicPr>
          <p:cNvPr id="6" name="Picture 5" descr="A group of people sitting at a desk&#10;&#10;Description automatically generated">
            <a:extLst>
              <a:ext uri="{FF2B5EF4-FFF2-40B4-BE49-F238E27FC236}">
                <a16:creationId xmlns:a16="http://schemas.microsoft.com/office/drawing/2014/main" id="{C854279D-A95A-C947-589C-73D031E45B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4" r="3012"/>
          <a:stretch/>
        </p:blipFill>
        <p:spPr>
          <a:xfrm>
            <a:off x="5466539" y="1731487"/>
            <a:ext cx="3316309" cy="2202955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C4EF9BAD-0163-3D37-5A8C-ACDA9DDE4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4</a:t>
            </a:fld>
            <a:r>
              <a:rPr lang="en-GB" dirty="0"/>
              <a:t>/14 </a:t>
            </a:r>
          </a:p>
        </p:txBody>
      </p:sp>
    </p:spTree>
    <p:extLst>
      <p:ext uri="{BB962C8B-B14F-4D97-AF65-F5344CB8AC3E}">
        <p14:creationId xmlns:p14="http://schemas.microsoft.com/office/powerpoint/2010/main" val="3877879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91745921-8025-5671-72F4-D94060361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983" y="941081"/>
            <a:ext cx="6703865" cy="3527324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A3F3F81-0B0F-E346-A93D-C65FFFF7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IPPOG Today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D1DA9BC-F16D-0496-C261-8EAE4DF9CEEE}"/>
              </a:ext>
            </a:extLst>
          </p:cNvPr>
          <p:cNvSpPr txBox="1"/>
          <p:nvPr/>
        </p:nvSpPr>
        <p:spPr>
          <a:xfrm>
            <a:off x="1970496" y="2980914"/>
            <a:ext cx="111410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33 Countries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952B41AC-CB2E-F381-FAC7-006B39D7FC46}"/>
              </a:ext>
            </a:extLst>
          </p:cNvPr>
          <p:cNvSpPr/>
          <p:nvPr/>
        </p:nvSpPr>
        <p:spPr>
          <a:xfrm>
            <a:off x="1863118" y="3039748"/>
            <a:ext cx="128337" cy="128337"/>
          </a:xfrm>
          <a:prstGeom prst="rect">
            <a:avLst/>
          </a:prstGeom>
          <a:solidFill>
            <a:srgbClr val="3A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DA252A52-A08B-C9DB-E0FE-E448BB6AEF93}"/>
              </a:ext>
            </a:extLst>
          </p:cNvPr>
          <p:cNvSpPr txBox="1"/>
          <p:nvPr/>
        </p:nvSpPr>
        <p:spPr>
          <a:xfrm>
            <a:off x="985838" y="3487100"/>
            <a:ext cx="2434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+International Collaborations</a:t>
            </a:r>
            <a:br>
              <a:rPr lang="en-GB" sz="1200" dirty="0">
                <a:latin typeface="Helvetica" pitchFamily="2" charset="0"/>
              </a:rPr>
            </a:br>
            <a:r>
              <a:rPr lang="en-GB" sz="1200" dirty="0">
                <a:latin typeface="Helvetica" pitchFamily="2" charset="0"/>
              </a:rPr>
              <a:t>ALICE, ATLAS, BELLE II, CMS,</a:t>
            </a:r>
            <a:br>
              <a:rPr lang="en-GB" sz="1200" dirty="0">
                <a:latin typeface="Helvetica" pitchFamily="2" charset="0"/>
              </a:rPr>
            </a:br>
            <a:r>
              <a:rPr lang="en-GB" sz="1200" dirty="0">
                <a:latin typeface="Helvetica" pitchFamily="2" charset="0"/>
              </a:rPr>
              <a:t>HAWC, </a:t>
            </a:r>
            <a:r>
              <a:rPr lang="en-GB" sz="1200" dirty="0" err="1">
                <a:latin typeface="Helvetica" pitchFamily="2" charset="0"/>
              </a:rPr>
              <a:t>LHCb</a:t>
            </a:r>
            <a:r>
              <a:rPr lang="en-GB" sz="1200" dirty="0">
                <a:latin typeface="Helvetica" pitchFamily="2" charset="0"/>
              </a:rPr>
              <a:t>, Pierre Auger Obs.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36D07779-18C5-FAEC-E64E-CDDA259B56C4}"/>
              </a:ext>
            </a:extLst>
          </p:cNvPr>
          <p:cNvSpPr txBox="1"/>
          <p:nvPr/>
        </p:nvSpPr>
        <p:spPr>
          <a:xfrm>
            <a:off x="1326649" y="3242415"/>
            <a:ext cx="1869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+CERN (Int’l Laboratory)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1DD4745-37EE-2418-1076-DAB38EC38E8B}"/>
              </a:ext>
            </a:extLst>
          </p:cNvPr>
          <p:cNvSpPr txBox="1"/>
          <p:nvPr/>
        </p:nvSpPr>
        <p:spPr>
          <a:xfrm>
            <a:off x="51126" y="4086726"/>
            <a:ext cx="2647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Helvetica" pitchFamily="2" charset="0"/>
              </a:rPr>
              <a:t>+Associated Members (DESY, GSI)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5B7231EC-A429-0965-1F87-5837F7D99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5</a:t>
            </a:fld>
            <a:r>
              <a:rPr lang="en-GB" dirty="0"/>
              <a:t>/14 </a:t>
            </a:r>
          </a:p>
        </p:txBody>
      </p:sp>
    </p:spTree>
    <p:extLst>
      <p:ext uri="{BB962C8B-B14F-4D97-AF65-F5344CB8AC3E}">
        <p14:creationId xmlns:p14="http://schemas.microsoft.com/office/powerpoint/2010/main" val="1194836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A3F3F81-0B0F-E346-A93D-C65FFFF7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IPPOG – International Masterclasses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7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A0638436-C471-6702-9B6F-8D0195628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727" y="970475"/>
            <a:ext cx="4213383" cy="3525366"/>
          </a:xfrm>
        </p:spPr>
        <p:txBody>
          <a:bodyPr wrap="none">
            <a:normAutofit fontScale="92500" lnSpcReduction="20000"/>
          </a:bodyPr>
          <a:lstStyle/>
          <a:p>
            <a:r>
              <a:rPr lang="en-GB" sz="1600" dirty="0"/>
              <a:t>The Flagship Activity of IPPOG</a:t>
            </a:r>
          </a:p>
          <a:p>
            <a:pPr lvl="1">
              <a:lnSpc>
                <a:spcPct val="150000"/>
              </a:lnSpc>
            </a:pPr>
            <a:r>
              <a:rPr lang="en-GB" sz="1200" dirty="0"/>
              <a:t>Students become “Scientists for a Day” at a Research  Inst.</a:t>
            </a:r>
          </a:p>
          <a:p>
            <a:pPr lvl="1">
              <a:lnSpc>
                <a:spcPct val="150000"/>
              </a:lnSpc>
            </a:pPr>
            <a:r>
              <a:rPr lang="en-GB" sz="1200" dirty="0"/>
              <a:t>Introduction to Particle Physics, Detectors, etc.</a:t>
            </a:r>
          </a:p>
          <a:p>
            <a:pPr lvl="1">
              <a:lnSpc>
                <a:spcPct val="150000"/>
              </a:lnSpc>
            </a:pPr>
            <a:r>
              <a:rPr lang="en-GB" sz="1200" dirty="0"/>
              <a:t>Analyse real data provided by experiments (ATLAS, CMS, etc)</a:t>
            </a:r>
          </a:p>
          <a:p>
            <a:pPr lvl="1">
              <a:lnSpc>
                <a:spcPct val="150000"/>
              </a:lnSpc>
            </a:pPr>
            <a:r>
              <a:rPr lang="en-GB" sz="1200" dirty="0"/>
              <a:t>Discuss results via videoconference </a:t>
            </a:r>
            <a:br>
              <a:rPr lang="en-GB" sz="1200" dirty="0"/>
            </a:br>
            <a:r>
              <a:rPr lang="en-GB" sz="1200" dirty="0"/>
              <a:t>with other students around the world</a:t>
            </a:r>
          </a:p>
          <a:p>
            <a:endParaRPr lang="en-GB" sz="1600" dirty="0"/>
          </a:p>
          <a:p>
            <a:r>
              <a:rPr lang="en-GB" sz="1600" dirty="0"/>
              <a:t>Global Reach (2019; recovering after pandemic)</a:t>
            </a:r>
          </a:p>
          <a:p>
            <a:pPr lvl="1">
              <a:lnSpc>
                <a:spcPct val="160000"/>
              </a:lnSpc>
            </a:pPr>
            <a:r>
              <a:rPr lang="en-GB" sz="1400" dirty="0"/>
              <a:t>60 countries </a:t>
            </a:r>
          </a:p>
          <a:p>
            <a:pPr lvl="1">
              <a:lnSpc>
                <a:spcPct val="160000"/>
              </a:lnSpc>
            </a:pPr>
            <a:r>
              <a:rPr lang="en-GB" sz="1400" dirty="0"/>
              <a:t>220 research labs</a:t>
            </a:r>
          </a:p>
          <a:p>
            <a:pPr lvl="1">
              <a:lnSpc>
                <a:spcPct val="160000"/>
              </a:lnSpc>
            </a:pPr>
            <a:r>
              <a:rPr lang="en-GB" sz="1400" dirty="0"/>
              <a:t>14,000  Students</a:t>
            </a:r>
          </a:p>
          <a:p>
            <a:pPr lvl="1">
              <a:lnSpc>
                <a:spcPct val="160000"/>
              </a:lnSpc>
            </a:pPr>
            <a:r>
              <a:rPr lang="en-GB" sz="1400" dirty="0"/>
              <a:t>Videoconferences with moderators at</a:t>
            </a:r>
            <a:br>
              <a:rPr lang="en-GB" sz="1400" dirty="0"/>
            </a:br>
            <a:r>
              <a:rPr lang="en-GB" sz="1400" dirty="0"/>
              <a:t>CERN, FNAL, KEK, GSI, TRIUMF</a:t>
            </a:r>
          </a:p>
        </p:txBody>
      </p:sp>
      <p:pic>
        <p:nvPicPr>
          <p:cNvPr id="13" name="Grafik 9">
            <a:extLst>
              <a:ext uri="{FF2B5EF4-FFF2-40B4-BE49-F238E27FC236}">
                <a16:creationId xmlns:a16="http://schemas.microsoft.com/office/drawing/2014/main" id="{65DB87C8-EABD-8077-F4A4-0F70DC072F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629" y="921298"/>
            <a:ext cx="2282792" cy="128410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8">
            <a:extLst>
              <a:ext uri="{FF2B5EF4-FFF2-40B4-BE49-F238E27FC236}">
                <a16:creationId xmlns:a16="http://schemas.microsoft.com/office/drawing/2014/main" id="{86439129-25D6-0739-DA4D-B865C8AE3B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45" b="10143"/>
          <a:stretch/>
        </p:blipFill>
        <p:spPr>
          <a:xfrm>
            <a:off x="4878620" y="921298"/>
            <a:ext cx="1828751" cy="128410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Grafik 6">
            <a:extLst>
              <a:ext uri="{FF2B5EF4-FFF2-40B4-BE49-F238E27FC236}">
                <a16:creationId xmlns:a16="http://schemas.microsoft.com/office/drawing/2014/main" id="{092C63C4-31D1-F04E-B8F8-4BA56AB4567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2"/>
          <a:stretch/>
        </p:blipFill>
        <p:spPr>
          <a:xfrm>
            <a:off x="4979783" y="2264021"/>
            <a:ext cx="3295161" cy="219650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073486B2-C512-6FA2-F7AC-36A2887DF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6</a:t>
            </a:fld>
            <a:r>
              <a:rPr lang="en-GB" dirty="0"/>
              <a:t>/14 </a:t>
            </a:r>
          </a:p>
        </p:txBody>
      </p:sp>
    </p:spTree>
    <p:extLst>
      <p:ext uri="{BB962C8B-B14F-4D97-AF65-F5344CB8AC3E}">
        <p14:creationId xmlns:p14="http://schemas.microsoft.com/office/powerpoint/2010/main" val="1932077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>
            <a:extLst>
              <a:ext uri="{FF2B5EF4-FFF2-40B4-BE49-F238E27FC236}">
                <a16:creationId xmlns:a16="http://schemas.microsoft.com/office/drawing/2014/main" id="{26F6DFEC-CF66-8879-0935-D0C892FEA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923" y="1407584"/>
            <a:ext cx="2137925" cy="302413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A3F3F81-0B0F-E346-A93D-C65FFFF7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rgbClr val="C50E63"/>
                </a:solidFill>
              </a:rPr>
              <a:t>The IPPOG-GTU Agreement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B8FA5C5-2F47-CFC5-9339-D92E165434DD}"/>
              </a:ext>
            </a:extLst>
          </p:cNvPr>
          <p:cNvSpPr/>
          <p:nvPr/>
        </p:nvSpPr>
        <p:spPr>
          <a:xfrm>
            <a:off x="664987" y="1028725"/>
            <a:ext cx="78880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b="1" dirty="0">
                <a:solidFill>
                  <a:srgbClr val="3E97D3"/>
                </a:solidFill>
              </a:rPr>
              <a:t>Following the accession of Georgia to IPPOG (represented by GTU) in Oct.2020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A6B94CA3-89FD-847D-4E22-1C6BE4DAB6BC}"/>
              </a:ext>
            </a:extLst>
          </p:cNvPr>
          <p:cNvSpPr/>
          <p:nvPr/>
        </p:nvSpPr>
        <p:spPr>
          <a:xfrm>
            <a:off x="673695" y="1429319"/>
            <a:ext cx="78880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b="1" dirty="0">
                <a:solidFill>
                  <a:srgbClr val="3A53A1"/>
                </a:solidFill>
              </a:rPr>
              <a:t>First agreement between IPPOG and a country (/representative) </a:t>
            </a:r>
            <a:br>
              <a:rPr lang="en-GB" sz="1600" b="1" dirty="0">
                <a:solidFill>
                  <a:srgbClr val="3A53A1"/>
                </a:solidFill>
              </a:rPr>
            </a:br>
            <a:r>
              <a:rPr lang="en-GB" sz="1600" b="1" dirty="0">
                <a:solidFill>
                  <a:srgbClr val="3A53A1"/>
                </a:solidFill>
              </a:rPr>
              <a:t>to support the development of tools for outreach activities: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E1301433-CA35-4004-0263-33EBC474468A}"/>
              </a:ext>
            </a:extLst>
          </p:cNvPr>
          <p:cNvSpPr/>
          <p:nvPr/>
        </p:nvSpPr>
        <p:spPr>
          <a:xfrm>
            <a:off x="817250" y="2059214"/>
            <a:ext cx="57919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i="1" dirty="0">
                <a:solidFill>
                  <a:srgbClr val="3E97D3"/>
                </a:solidFill>
              </a:rPr>
              <a:t>Provision of Level of Effort in the Development of Visualization Software Applications for the IPPOG Collaboration</a:t>
            </a: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0621519F-9599-5E37-1DF7-5C477CC7CD73}"/>
              </a:ext>
            </a:extLst>
          </p:cNvPr>
          <p:cNvSpPr/>
          <p:nvPr/>
        </p:nvSpPr>
        <p:spPr>
          <a:xfrm>
            <a:off x="673695" y="2730126"/>
            <a:ext cx="59186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b="1" dirty="0">
                <a:solidFill>
                  <a:srgbClr val="3A53A1"/>
                </a:solidFill>
              </a:rPr>
              <a:t>Commitment from the Ministry of Education and GTU to support the Georgian Team </a:t>
            </a:r>
            <a:br>
              <a:rPr lang="en-GB" sz="1600" b="1" dirty="0">
                <a:solidFill>
                  <a:srgbClr val="3A53A1"/>
                </a:solidFill>
              </a:rPr>
            </a:br>
            <a:r>
              <a:rPr lang="en-GB" sz="1600" b="1" dirty="0">
                <a:solidFill>
                  <a:srgbClr val="3E97D3"/>
                </a:solidFill>
              </a:rPr>
              <a:t>in the development of Visualization Software Applications, namely in 3D Visualization of ATLAS events, of potential use in the Int’l Masterclasses programmes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C57E77B2-794D-37E7-AE93-8040695E3796}"/>
              </a:ext>
            </a:extLst>
          </p:cNvPr>
          <p:cNvSpPr txBox="1"/>
          <p:nvPr/>
        </p:nvSpPr>
        <p:spPr>
          <a:xfrm>
            <a:off x="3804445" y="4034774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C50E63"/>
                </a:solidFill>
              </a:rPr>
              <a:t>…signed on </a:t>
            </a:r>
            <a:r>
              <a:rPr lang="en-GB" dirty="0">
                <a:solidFill>
                  <a:srgbClr val="C50E63"/>
                </a:solidFill>
              </a:rPr>
              <a:t>8</a:t>
            </a:r>
            <a:r>
              <a:rPr lang="en-GB" baseline="30000" dirty="0">
                <a:solidFill>
                  <a:srgbClr val="C50E63"/>
                </a:solidFill>
              </a:rPr>
              <a:t>th</a:t>
            </a:r>
            <a:r>
              <a:rPr lang="en-GB" dirty="0">
                <a:solidFill>
                  <a:srgbClr val="C50E63"/>
                </a:solidFill>
              </a:rPr>
              <a:t> July 2021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0D690A29-7FDB-CCA5-F19E-A9621FD01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7</a:t>
            </a:fld>
            <a:r>
              <a:rPr lang="en-GB" dirty="0"/>
              <a:t>/14 </a:t>
            </a:r>
          </a:p>
        </p:txBody>
      </p:sp>
    </p:spTree>
    <p:extLst>
      <p:ext uri="{BB962C8B-B14F-4D97-AF65-F5344CB8AC3E}">
        <p14:creationId xmlns:p14="http://schemas.microsoft.com/office/powerpoint/2010/main" val="249209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6088376-93E6-D7C0-61CF-A85FDCF99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7635" y="1438311"/>
            <a:ext cx="3425405" cy="26585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A6B94CA3-89FD-847D-4E22-1C6BE4DAB6BC}"/>
              </a:ext>
            </a:extLst>
          </p:cNvPr>
          <p:cNvSpPr/>
          <p:nvPr/>
        </p:nvSpPr>
        <p:spPr>
          <a:xfrm>
            <a:off x="317769" y="1389944"/>
            <a:ext cx="529481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Browser-based Events 3D Visualisation Display </a:t>
            </a:r>
            <a:br>
              <a:rPr lang="en-GB" sz="1600" dirty="0">
                <a:solidFill>
                  <a:srgbClr val="3E97D3"/>
                </a:solidFill>
                <a:latin typeface="Helvetica" pitchFamily="2" charset="0"/>
              </a:rPr>
            </a:b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application for the ATLAS experiment;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A53A1"/>
                </a:solidFill>
                <a:latin typeface="Helvetica" pitchFamily="2" charset="0"/>
              </a:rPr>
              <a:t>Browser-based Virtual Reality application for organisation of virtual tours in ATLAS Cavern;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Browser-based Augmented Reality application for cognition of the ATLAS detector;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A53A1"/>
                </a:solidFill>
                <a:latin typeface="Helvetica" pitchFamily="2" charset="0"/>
              </a:rPr>
              <a:t>Browser-based Augmented Reality extensions to printed posters, books and other exhibition materials;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Cognitive 3D gaming applications in Particle Physics. </a:t>
            </a:r>
            <a:endParaRPr lang="en-GB" sz="1600" dirty="0">
              <a:solidFill>
                <a:srgbClr val="3E97D3"/>
              </a:solidFill>
              <a:effectLst/>
              <a:latin typeface="Helvetica" pitchFamily="2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A3F3F81-0B0F-E346-A93D-C65FFFF7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rgbClr val="C50E63"/>
                </a:solidFill>
              </a:rPr>
              <a:t>The IPPOG-GTU Agreement Apps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0D690A29-7FDB-CCA5-F19E-A9621FD01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8</a:t>
            </a:fld>
            <a:r>
              <a:rPr lang="en-GB" dirty="0"/>
              <a:t>/14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956C9BE-AD51-6520-8E4A-DD8C1553C236}"/>
              </a:ext>
            </a:extLst>
          </p:cNvPr>
          <p:cNvSpPr txBox="1"/>
          <p:nvPr/>
        </p:nvSpPr>
        <p:spPr>
          <a:xfrm>
            <a:off x="322211" y="999307"/>
            <a:ext cx="499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3A53A1"/>
                </a:solidFill>
              </a:rPr>
              <a:t>Software Visualization Applications such as</a:t>
            </a:r>
          </a:p>
        </p:txBody>
      </p:sp>
    </p:spTree>
    <p:extLst>
      <p:ext uri="{BB962C8B-B14F-4D97-AF65-F5344CB8AC3E}">
        <p14:creationId xmlns:p14="http://schemas.microsoft.com/office/powerpoint/2010/main" val="61321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A6B94CA3-89FD-847D-4E22-1C6BE4DAB6BC}"/>
              </a:ext>
            </a:extLst>
          </p:cNvPr>
          <p:cNvSpPr/>
          <p:nvPr/>
        </p:nvSpPr>
        <p:spPr>
          <a:xfrm>
            <a:off x="317769" y="1006767"/>
            <a:ext cx="84650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E97D3"/>
                </a:solidFill>
                <a:latin typeface="Helvetica" pitchFamily="2" charset="0"/>
              </a:rPr>
              <a:t>Browser-based Events 3D Visualisation Display application for the ATLAS experiment; 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A3F3F81-0B0F-E346-A93D-C65FFFF73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rgbClr val="3E97D3"/>
                </a:solidFill>
              </a:rPr>
              <a:t>The Expected Tools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E7E6-CD5C-EA4F-94B8-79D36242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8 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057A-B027-574E-B8FE-E809F954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PMBC'2023, GTU, </a:t>
            </a:r>
            <a:r>
              <a:rPr lang="en-GB" dirty="0" err="1"/>
              <a:t>Tiblísi</a:t>
            </a:r>
            <a:r>
              <a:rPr lang="en-GB" dirty="0"/>
              <a:t>, Georgia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0D690A29-7FDB-CCA5-F19E-A9621FD01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/>
          <a:p>
            <a:fld id="{522D0FB7-9772-E940-A9D7-B521E9CF562C}" type="slidenum">
              <a:rPr lang="en-GB" smtClean="0"/>
              <a:t>9</a:t>
            </a:fld>
            <a:r>
              <a:rPr lang="en-GB" dirty="0"/>
              <a:t>/14 </a:t>
            </a:r>
          </a:p>
        </p:txBody>
      </p:sp>
      <p:pic>
        <p:nvPicPr>
          <p:cNvPr id="8" name="Picture 11">
            <a:extLst>
              <a:ext uri="{FF2B5EF4-FFF2-40B4-BE49-F238E27FC236}">
                <a16:creationId xmlns:a16="http://schemas.microsoft.com/office/drawing/2014/main" id="{84EFF06D-D064-C3D7-E3F2-A167E6828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889" y="1480042"/>
            <a:ext cx="4776959" cy="2737853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A9D3F327-A08E-B525-DB8E-236913E41293}"/>
              </a:ext>
            </a:extLst>
          </p:cNvPr>
          <p:cNvSpPr txBox="1"/>
          <p:nvPr/>
        </p:nvSpPr>
        <p:spPr>
          <a:xfrm>
            <a:off x="594222" y="1329033"/>
            <a:ext cx="3126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(from </a:t>
            </a:r>
            <a:r>
              <a:rPr lang="en-GB" sz="1200" dirty="0" err="1">
                <a:solidFill>
                  <a:srgbClr val="3A53A1"/>
                </a:solidFill>
                <a:latin typeface="Helvetica" pitchFamily="2" charset="0"/>
              </a:rPr>
              <a:t>Lasha’s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 presentation on IPPOG 2021</a:t>
            </a:r>
            <a:br>
              <a:rPr lang="en-GB" sz="1200" dirty="0">
                <a:solidFill>
                  <a:srgbClr val="3A53A1"/>
                </a:solidFill>
                <a:latin typeface="Helvetica" pitchFamily="2" charset="0"/>
              </a:rPr>
            </a:b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Autumn meeting, 17</a:t>
            </a:r>
            <a:r>
              <a:rPr lang="en-GB" sz="1200" baseline="30000" dirty="0">
                <a:solidFill>
                  <a:srgbClr val="3A53A1"/>
                </a:solidFill>
                <a:latin typeface="Helvetica" pitchFamily="2" charset="0"/>
              </a:rPr>
              <a:t>th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 Nov. 2021:</a:t>
            </a:r>
            <a:br>
              <a:rPr lang="en-GB" sz="1200" dirty="0">
                <a:solidFill>
                  <a:srgbClr val="3A53A1"/>
                </a:solidFill>
                <a:latin typeface="Helvetica" pitchFamily="2" charset="0"/>
              </a:rPr>
            </a:br>
            <a:r>
              <a:rPr lang="en-GB" sz="1200" dirty="0" err="1">
                <a:solidFill>
                  <a:srgbClr val="3A53A1"/>
                </a:solidFill>
                <a:latin typeface="Helvetica" pitchFamily="2" charset="0"/>
              </a:rPr>
              <a:t>indico.cern.ch</a:t>
            </a:r>
            <a:r>
              <a:rPr lang="en-GB" sz="1200" dirty="0">
                <a:solidFill>
                  <a:srgbClr val="3A53A1"/>
                </a:solidFill>
                <a:latin typeface="Helvetica" pitchFamily="2" charset="0"/>
              </a:rPr>
              <a:t>/event/1084892/timetable/ ) </a:t>
            </a: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0DA16C1B-1C06-8B44-0044-407E6702A8F5}"/>
              </a:ext>
            </a:extLst>
          </p:cNvPr>
          <p:cNvSpPr txBox="1"/>
          <p:nvPr/>
        </p:nvSpPr>
        <p:spPr>
          <a:xfrm>
            <a:off x="615693" y="2298263"/>
            <a:ext cx="324770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Aft>
                <a:spcPts val="1800"/>
              </a:spcAft>
            </a:pPr>
            <a:r>
              <a:rPr lang="en-GB" sz="1400" dirty="0">
                <a:solidFill>
                  <a:srgbClr val="3E97D3"/>
                </a:solidFill>
                <a:latin typeface="Helvetica" pitchFamily="2" charset="0"/>
                <a:cs typeface="Calibri" panose="020F0502020204030204" pitchFamily="34" charset="0"/>
              </a:rPr>
              <a:t>Application will be browser based and will ensure the high performance and quality of the 3D scenes together with the standard functionalities of other ATLAS event displays  </a:t>
            </a:r>
            <a:endParaRPr lang="en-US" sz="1400" dirty="0">
              <a:solidFill>
                <a:srgbClr val="3E97D3"/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00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0th_IPPOG_CB-20210520" id="{EF1A1816-9E6F-B34C-AF69-EC63C9189CC9}" vid="{F48E2F64-6ACF-484C-847F-2780F1DA0C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41904</TotalTime>
  <Words>1067</Words>
  <Application>Microsoft Macintosh PowerPoint</Application>
  <PresentationFormat>Apresentação no Ecrã (16:9)</PresentationFormat>
  <Paragraphs>143</Paragraphs>
  <Slides>14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20" baseType="lpstr">
      <vt:lpstr>Arial</vt:lpstr>
      <vt:lpstr>Calibri</vt:lpstr>
      <vt:lpstr>Helvetica</vt:lpstr>
      <vt:lpstr>Titillium Web</vt:lpstr>
      <vt:lpstr>Titillium Web SemiBold</vt:lpstr>
      <vt:lpstr>Office Theme</vt:lpstr>
      <vt:lpstr>IPPOG – GTU Agreement</vt:lpstr>
      <vt:lpstr>Outline</vt:lpstr>
      <vt:lpstr>Introduction</vt:lpstr>
      <vt:lpstr>About IPPOG</vt:lpstr>
      <vt:lpstr>IPPOG Today</vt:lpstr>
      <vt:lpstr>IPPOG – International Masterclasses </vt:lpstr>
      <vt:lpstr>The IPPOG-GTU Agreement</vt:lpstr>
      <vt:lpstr>The IPPOG-GTU Agreement Apps</vt:lpstr>
      <vt:lpstr>The Expected Tools</vt:lpstr>
      <vt:lpstr>The Expected Tools</vt:lpstr>
      <vt:lpstr>The Expected Tools</vt:lpstr>
      <vt:lpstr>The Expected Tools</vt:lpstr>
      <vt:lpstr>The forthcoming prospects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Subtitle</dc:title>
  <dc:creator>Steven Goldfarb</dc:creator>
  <cp:lastModifiedBy>Pedro Abreu</cp:lastModifiedBy>
  <cp:revision>424</cp:revision>
  <cp:lastPrinted>2020-12-02T12:24:10Z</cp:lastPrinted>
  <dcterms:created xsi:type="dcterms:W3CDTF">2018-09-24T08:05:03Z</dcterms:created>
  <dcterms:modified xsi:type="dcterms:W3CDTF">2023-11-04T18:39:09Z</dcterms:modified>
</cp:coreProperties>
</file>