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42" r:id="rId2"/>
    <p:sldId id="338" r:id="rId3"/>
    <p:sldId id="336" r:id="rId4"/>
    <p:sldId id="340" r:id="rId5"/>
    <p:sldId id="295" r:id="rId6"/>
    <p:sldId id="290" r:id="rId7"/>
    <p:sldId id="306" r:id="rId8"/>
    <p:sldId id="313" r:id="rId9"/>
    <p:sldId id="315" r:id="rId10"/>
    <p:sldId id="285" r:id="rId11"/>
    <p:sldId id="316" r:id="rId12"/>
    <p:sldId id="317" r:id="rId13"/>
    <p:sldId id="318" r:id="rId14"/>
    <p:sldId id="319" r:id="rId15"/>
    <p:sldId id="314" r:id="rId16"/>
    <p:sldId id="329" r:id="rId17"/>
    <p:sldId id="320" r:id="rId18"/>
    <p:sldId id="328" r:id="rId19"/>
    <p:sldId id="321" r:id="rId20"/>
    <p:sldId id="327" r:id="rId21"/>
    <p:sldId id="322" r:id="rId22"/>
    <p:sldId id="334" r:id="rId23"/>
    <p:sldId id="335" r:id="rId24"/>
    <p:sldId id="343" r:id="rId25"/>
  </p:sldIdLst>
  <p:sldSz cx="12192000" cy="6858000"/>
  <p:notesSz cx="6858000" cy="9144000"/>
  <p:defaultTextStyle>
    <a:defPPr>
      <a:defRPr lang="ka-G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e" initials="k" lastIdx="4" clrIdx="0">
    <p:extLst>
      <p:ext uri="{19B8F6BF-5375-455C-9EA6-DF929625EA0E}">
        <p15:presenceInfo xmlns:p15="http://schemas.microsoft.com/office/powerpoint/2012/main" userId="kote" providerId="None"/>
      </p:ext>
    </p:extLst>
  </p:cmAuthor>
  <p:cmAuthor id="2" name="Giorgi" initials="G" lastIdx="1" clrIdx="1">
    <p:extLst>
      <p:ext uri="{19B8F6BF-5375-455C-9EA6-DF929625EA0E}">
        <p15:presenceInfo xmlns:p15="http://schemas.microsoft.com/office/powerpoint/2012/main" userId="Giorg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0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0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a-G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D1F69-1A8A-4D95-91F7-F078AF782280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a-G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a-G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7D4D5-8E8C-42A5-B92D-7E8E3C00ACEC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223460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a-G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7D4D5-8E8C-42A5-B92D-7E8E3C00ACEC}" type="slidenum">
              <a:rPr lang="ka-GE" smtClean="0"/>
              <a:t>6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1138618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a-G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7D4D5-8E8C-42A5-B92D-7E8E3C00ACEC}" type="slidenum">
              <a:rPr lang="ka-GE" smtClean="0"/>
              <a:t>10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1734872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a-G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7D4D5-8E8C-42A5-B92D-7E8E3C00ACEC}" type="slidenum">
              <a:rPr lang="ka-GE" smtClean="0"/>
              <a:t>11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271376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4852F-6449-0C17-6E07-5BD21FB28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FF929E-A0DF-586C-A55D-B71D9AA50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DAA45-5CB4-E9C5-07B7-020213FDC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84664-6DE7-9042-3459-5F9AC80C5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5BBD1-3E4D-F7BD-5952-1FC7D184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150322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47773-9B64-E9E6-7465-D5E68569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11160-9C96-BBDD-C9F4-3C679D27E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67F9E-E6A3-0B07-A6F9-BEEB07864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5B56C-82D7-D29E-A8B3-37234022F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00A1B-710F-15F9-BA84-290AC127F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159917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4B2DC4-578E-8D09-6148-97E626C1B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375FA4-4A79-FE27-069D-2A926F967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59698-5FE0-38C1-57C3-22BD2C558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DE22A-06E4-4111-A296-081D7151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E3EA4-44D0-A2FC-1ADD-D89A3292D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255006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1D601-9B86-F034-158F-639B8D192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28CFE-C622-3149-1DC4-50A06F824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4F400-129E-C297-4CC2-45388F786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EB60D-ECE0-8737-9AED-C3121482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83273-F2E4-A14B-772B-95861FF65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197753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C298A-F2A8-23D4-1ADB-7C9F3A457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85BEBB-4FC6-DBC7-E6B6-F5E6F5E9F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D66CC-4399-230C-722E-A720E6486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712A0-F9F3-580E-36F8-E545208F8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A2AEC-1755-148B-5F9B-B4792D4DC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527126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83ACD-4065-5D58-75D9-643A28D86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05A64-BDCA-7F09-C792-336CBE2556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B391C-DA6D-4187-CBC9-50EFC6912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B1A50-2BDB-A0BD-8AFF-0E4FF701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B24C28-003F-18CD-3F9B-4E7C1571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46A0-A264-849E-6147-0FEBBDB3F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54849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D36A5-503D-D60B-6E30-1DEF3818C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0A83E-6C6E-5C0B-55F4-C58AF85B5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9F9BC7-B9CD-2C07-711B-B0C81895B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67C6C8-9F67-D14D-A17C-3DBB3CEE2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AE99B9-8A71-4CA9-7B18-43AD739395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BAA49A-A870-1FD3-40C9-F047D820C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7D1438-1B4D-9058-8D7A-E957B5384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9DBBA2-014C-E4F7-5DD4-00C5208C1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577293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E4DDE-A5DB-5B53-512D-5ADE98F41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38707B-69E8-1F8A-CDCD-8E611C18A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AE920-3CBE-D35D-02FB-01E052CE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15067-9AD6-7CCC-F1B5-C2E3508CD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254341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4AA176-BFD6-6D16-B3D3-167E863B6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0BB27-7DB2-A5B5-7C48-FE32E9065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C4AEF-7C55-423F-2A69-A6BBDE25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331439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D33E8-3325-51F5-0897-6788257BF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AF629-16E2-714F-4A58-AE4A8B54F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D758E3-2C79-D47C-016F-09EF5221F8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40CEA-5787-9D8A-76C5-BE989A38E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91797-C8E8-27B1-BF2F-37AE6DE51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31B9A-5C1E-8E83-0A1E-F38E5229F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1706090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F98BD-04E4-0A4D-46C8-9E660F65C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B4CC68-E3E0-2821-62B5-4CFA768E55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a-G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63C07E-8ACE-7A77-79F3-46F4211A9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A3F77-616A-9FA9-67DB-2BDF484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E70FA3-D34D-9031-A63F-0E03F5BC5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a-G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956AF-B82D-46E1-AE5B-DAC63B26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93125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A9843E-6766-9E53-855E-87920044E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FD748-6E91-54AE-3E7D-7A2E4B3CD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C371C-368C-B726-4C5C-CCF7ABB6FD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CE7B8-F095-4718-AC6D-64AAFB5E8654}" type="datetimeFigureOut">
              <a:rPr lang="ka-GE" smtClean="0"/>
              <a:t>07.11.2023</a:t>
            </a:fld>
            <a:endParaRPr lang="ka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6215E-D197-D3F1-2186-E7F30813F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a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A0468-6107-D214-A918-540C4E667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2C11-C71B-418A-BAD1-5B1F2FC08A50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300733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a-G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8992D3C-D970-47CB-AB92-50D71421F744}"/>
              </a:ext>
            </a:extLst>
          </p:cNvPr>
          <p:cNvSpPr txBox="1">
            <a:spLocks/>
          </p:cNvSpPr>
          <p:nvPr/>
        </p:nvSpPr>
        <p:spPr>
          <a:xfrm>
            <a:off x="-8" y="1344915"/>
            <a:ext cx="11943769" cy="175533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55600">
              <a:spcBef>
                <a:spcPct val="0"/>
              </a:spcBef>
              <a:defRPr/>
            </a:pPr>
            <a:r>
              <a:rPr lang="en-US" sz="35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Calculation of the radiation length for the simulation tasks </a:t>
            </a:r>
            <a:endParaRPr lang="ka-GE" sz="35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38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95674EC2-F018-BC07-5353-6DE4333D7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8BDFE-A2B9-4FE3-8338-9952F79988BB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B564C6D-B0D2-90BE-5289-4E652FDC806E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2D4DE4-0FC4-455F-8483-153BC9E3F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72" y="4639788"/>
            <a:ext cx="5570864" cy="11737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6C8FAC-EA01-44A7-937C-99F690FCB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474" y="5449643"/>
            <a:ext cx="5879454" cy="8779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64648A-426E-4226-AC11-AF3A050CD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847468"/>
            <a:ext cx="5570864" cy="37990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6711F9-2E8F-4EBE-B919-3FE1FA313B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7" y="847467"/>
            <a:ext cx="5570866" cy="379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44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8330FA2-FC4A-410D-9F3D-1E65A5704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208" y="321384"/>
            <a:ext cx="3652799" cy="27927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4E21294-8310-4663-A1E8-2B652A8DD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26959"/>
            <a:ext cx="3782387" cy="32819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B05CFF-8D9E-4D2C-2520-57A370ED2580}"/>
              </a:ext>
            </a:extLst>
          </p:cNvPr>
          <p:cNvSpPr txBox="1"/>
          <p:nvPr/>
        </p:nvSpPr>
        <p:spPr>
          <a:xfrm>
            <a:off x="5639898" y="35371"/>
            <a:ext cx="61047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l-GR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η</a:t>
            </a: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=-3.259</a:t>
            </a:r>
          </a:p>
          <a:p>
            <a:pPr marL="355600" algn="ctr">
              <a:spcBef>
                <a:spcPct val="0"/>
              </a:spcBef>
              <a:defRPr/>
            </a:pPr>
            <a:endParaRPr lang="en-US" sz="18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E615BD-DF9C-A46D-AFDE-F54C34C472DB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53DC30-4CEB-C15D-6026-17BE5959D27A}"/>
              </a:ext>
            </a:extLst>
          </p:cNvPr>
          <p:cNvSpPr/>
          <p:nvPr/>
        </p:nvSpPr>
        <p:spPr>
          <a:xfrm rot="1959570">
            <a:off x="260917" y="2093016"/>
            <a:ext cx="4009905" cy="75159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6A26DA-EF7E-47A7-8CCB-085468A88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890" y="5758768"/>
            <a:ext cx="6096000" cy="69272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22FE36-D979-4075-8630-96D0D3F52AAC}"/>
              </a:ext>
            </a:extLst>
          </p:cNvPr>
          <p:cNvCxnSpPr>
            <a:cxnSpLocks/>
          </p:cNvCxnSpPr>
          <p:nvPr/>
        </p:nvCxnSpPr>
        <p:spPr>
          <a:xfrm flipV="1">
            <a:off x="8517904" y="1751580"/>
            <a:ext cx="3518936" cy="58522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FD738DA-7DA3-4861-9F1F-1723CE449003}"/>
              </a:ext>
            </a:extLst>
          </p:cNvPr>
          <p:cNvSpPr txBox="1"/>
          <p:nvPr/>
        </p:nvSpPr>
        <p:spPr>
          <a:xfrm>
            <a:off x="897795" y="795893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B8A6F9-814F-4408-92BA-7E8C3892C67F}"/>
              </a:ext>
            </a:extLst>
          </p:cNvPr>
          <p:cNvSpPr txBox="1"/>
          <p:nvPr/>
        </p:nvSpPr>
        <p:spPr>
          <a:xfrm>
            <a:off x="6395392" y="1089689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BDEBECB-BABA-4D8C-8974-96FBE9F0030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6CD8"/>
              </a:clrFrom>
              <a:clrTo>
                <a:srgbClr val="006CD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5486" y="1985150"/>
            <a:ext cx="3672418" cy="31890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92F88D6-AC0D-42F7-B025-4CB6055F4939}"/>
              </a:ext>
            </a:extLst>
          </p:cNvPr>
          <p:cNvSpPr/>
          <p:nvPr/>
        </p:nvSpPr>
        <p:spPr>
          <a:xfrm rot="1424767">
            <a:off x="5692081" y="2189936"/>
            <a:ext cx="3015780" cy="12205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FEB2E7C-75EA-4951-BD3C-7B1CE0642A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0581" y="4689145"/>
            <a:ext cx="4466259" cy="178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57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B72932E-5DD1-59BB-75A9-2A25326E0B1D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35652E-73E5-4446-9DFA-EAFB6D06C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3" y="5284560"/>
            <a:ext cx="6096000" cy="6927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89C512-2277-41EA-A73A-5BF25A6C8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164" y="882501"/>
            <a:ext cx="4466259" cy="17855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EC7299-121F-4240-A31D-150B6C6195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9" y="774143"/>
            <a:ext cx="5554344" cy="37877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35E455-FDF5-4494-AB25-68736E3B7F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03" y="3070224"/>
            <a:ext cx="5554344" cy="378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80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9BA4480-0CAB-707D-5A8C-3F69D62A8086}"/>
              </a:ext>
            </a:extLst>
          </p:cNvPr>
          <p:cNvSpPr txBox="1"/>
          <p:nvPr/>
        </p:nvSpPr>
        <p:spPr>
          <a:xfrm>
            <a:off x="5554215" y="26664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l-GR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η</a:t>
            </a: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=-5.252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10735E0-EB1E-E5BF-D7CA-0B4F8BC5A79B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F7FA10-FE92-4AB1-9768-145F94A40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208" y="321384"/>
            <a:ext cx="3652799" cy="27927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8697ED-EF67-428E-88F8-22688BE3B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32" y="1404872"/>
            <a:ext cx="2844078" cy="196525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D0A5588-AC83-4F25-B2BB-66B723A59F2F}"/>
              </a:ext>
            </a:extLst>
          </p:cNvPr>
          <p:cNvCxnSpPr>
            <a:cxnSpLocks/>
          </p:cNvCxnSpPr>
          <p:nvPr/>
        </p:nvCxnSpPr>
        <p:spPr>
          <a:xfrm flipV="1">
            <a:off x="8978900" y="2222635"/>
            <a:ext cx="3033107" cy="8914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2463459-2093-449D-BA69-35913E91CD5E}"/>
              </a:ext>
            </a:extLst>
          </p:cNvPr>
          <p:cNvSpPr txBox="1"/>
          <p:nvPr/>
        </p:nvSpPr>
        <p:spPr>
          <a:xfrm>
            <a:off x="483566" y="866113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F9F697-1A60-4716-8CBD-5032DA4CB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293" y="3069374"/>
            <a:ext cx="2990915" cy="21079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8CC07A0-84BE-4315-81F6-B3CF9327E717}"/>
              </a:ext>
            </a:extLst>
          </p:cNvPr>
          <p:cNvSpPr txBox="1"/>
          <p:nvPr/>
        </p:nvSpPr>
        <p:spPr>
          <a:xfrm>
            <a:off x="6059171" y="2399352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</p:spTree>
    <p:extLst>
      <p:ext uri="{BB962C8B-B14F-4D97-AF65-F5344CB8AC3E}">
        <p14:creationId xmlns:p14="http://schemas.microsoft.com/office/powerpoint/2010/main" val="2998540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3EADE7-123B-5D2A-6834-14BE6155DA7B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04AA91-5727-4834-A77B-A835420F8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996" y="4622045"/>
            <a:ext cx="2844078" cy="19652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16919A-7158-42F3-8F52-A2B4CD214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276" y="844470"/>
            <a:ext cx="2990915" cy="21079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07A5BC-E24D-43FE-83BF-3BA28E8586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52" y="3100225"/>
            <a:ext cx="5510351" cy="3757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CB7214-88DB-4FA3-9508-94B4F99843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30" y="818083"/>
            <a:ext cx="5510351" cy="37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996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F6D125-4AC6-4EEA-BE04-290D85CFB63D}"/>
              </a:ext>
            </a:extLst>
          </p:cNvPr>
          <p:cNvSpPr txBox="1">
            <a:spLocks/>
          </p:cNvSpPr>
          <p:nvPr/>
        </p:nvSpPr>
        <p:spPr>
          <a:xfrm>
            <a:off x="-8" y="802257"/>
            <a:ext cx="12192008" cy="401128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355600">
              <a:spcBef>
                <a:spcPct val="0"/>
              </a:spcBef>
              <a:defRPr/>
            </a:pPr>
            <a:endParaRPr lang="en-U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Calculation of </a:t>
            </a:r>
            <a:r>
              <a:rPr lang="en-US" sz="3200" dirty="0">
                <a:solidFill>
                  <a:srgbClr val="0070C0"/>
                </a:solidFill>
              </a:rPr>
              <a:t>Radiation</a:t>
            </a: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Length (Xo)</a:t>
            </a:r>
          </a:p>
          <a:p>
            <a:pPr marL="355600" algn="ctr">
              <a:spcBef>
                <a:spcPct val="0"/>
              </a:spcBef>
              <a:defRPr/>
            </a:pPr>
            <a:endParaRPr lang="en-U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46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70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91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    Φ = 124.4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    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    -6.35 &lt; </a:t>
            </a:r>
            <a:r>
              <a:rPr lang="el-GR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η</a:t>
            </a: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&lt; - 2.15</a:t>
            </a:r>
          </a:p>
        </p:txBody>
      </p:sp>
    </p:spTree>
    <p:extLst>
      <p:ext uri="{BB962C8B-B14F-4D97-AF65-F5344CB8AC3E}">
        <p14:creationId xmlns:p14="http://schemas.microsoft.com/office/powerpoint/2010/main" val="3391829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A376A0F-D1BE-16A4-FCC3-5F9C59A530B8}"/>
              </a:ext>
            </a:extLst>
          </p:cNvPr>
          <p:cNvSpPr txBox="1"/>
          <p:nvPr/>
        </p:nvSpPr>
        <p:spPr>
          <a:xfrm>
            <a:off x="5195823" y="130583"/>
            <a:ext cx="6104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</a:t>
            </a:r>
            <a:r>
              <a:rPr lang="en-US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46</a:t>
            </a:r>
            <a:endParaRPr lang="en-US" sz="18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EFD394-D9BD-B1E7-0F07-45393F95E7BE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DD9664-5262-419B-8D94-F4719DEF5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689" y="439869"/>
            <a:ext cx="3831311" cy="28060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6DB943-E8A8-41BB-BE88-8F2A249F2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" y="1292753"/>
            <a:ext cx="3086100" cy="285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C7B260-B5BD-43B1-8CF3-7B9BB8DE7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5010" y="2404503"/>
            <a:ext cx="1770247" cy="42465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A99033-85FB-4C37-BA16-B26A2B0027E2}"/>
              </a:ext>
            </a:extLst>
          </p:cNvPr>
          <p:cNvSpPr txBox="1"/>
          <p:nvPr/>
        </p:nvSpPr>
        <p:spPr>
          <a:xfrm>
            <a:off x="-57071" y="923421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8B2C72-4B12-4B7F-B6A9-A15B83855AFD}"/>
              </a:ext>
            </a:extLst>
          </p:cNvPr>
          <p:cNvSpPr/>
          <p:nvPr/>
        </p:nvSpPr>
        <p:spPr>
          <a:xfrm rot="7426255">
            <a:off x="583209" y="2546092"/>
            <a:ext cx="3295489" cy="87608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021F4D-9F81-4964-8EC2-18C5ACE7358C}"/>
              </a:ext>
            </a:extLst>
          </p:cNvPr>
          <p:cNvCxnSpPr>
            <a:cxnSpLocks/>
            <a:endCxn id="18" idx="2"/>
          </p:cNvCxnSpPr>
          <p:nvPr/>
        </p:nvCxnSpPr>
        <p:spPr>
          <a:xfrm flipH="1">
            <a:off x="10276345" y="1225550"/>
            <a:ext cx="1944230" cy="20203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97F5A9-BD41-46FF-95C5-14E51E1316B5}"/>
              </a:ext>
            </a:extLst>
          </p:cNvPr>
          <p:cNvSpPr txBox="1"/>
          <p:nvPr/>
        </p:nvSpPr>
        <p:spPr>
          <a:xfrm>
            <a:off x="5794590" y="1318909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BBF4CD-B7AE-4998-97EB-50ED8A62A3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849" y="1742845"/>
            <a:ext cx="2823344" cy="321486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2C0644A-DA8A-4FDE-9AD7-B948661513E0}"/>
              </a:ext>
            </a:extLst>
          </p:cNvPr>
          <p:cNvSpPr/>
          <p:nvPr/>
        </p:nvSpPr>
        <p:spPr>
          <a:xfrm rot="6556614">
            <a:off x="6228634" y="3053856"/>
            <a:ext cx="3383366" cy="87608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0A42EAB-2BEB-46FF-831F-31FA4F3509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4843" y="3216255"/>
            <a:ext cx="1485924" cy="348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3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1D64295-DB0E-4A55-933F-92CC67941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023" y="3622542"/>
            <a:ext cx="4744432" cy="32354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28204C-4123-4122-B2E9-4CEBCCCF6D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32026" y="26043"/>
            <a:ext cx="1875137" cy="439519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143427F-B299-EADE-F0C5-D24B03498250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5CED08-6437-4E31-86D5-E9EDC7386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37" y="2223638"/>
            <a:ext cx="1859322" cy="44601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EAFBBE-00D9-4A9D-8488-F36EEA29B5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246" y="732933"/>
            <a:ext cx="4744432" cy="323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17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6F8356-6277-40CA-A829-925135AAC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07804">
            <a:off x="483590" y="1378597"/>
            <a:ext cx="2647747" cy="32723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D8F414-7276-462A-976D-487120523A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8450" y="3014748"/>
            <a:ext cx="1659998" cy="35901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A47383-E811-452B-B5D9-CE24C6150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0689" y="439869"/>
            <a:ext cx="3831311" cy="28060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F506CD-24CB-FB4E-23B1-47B640817714}"/>
              </a:ext>
            </a:extLst>
          </p:cNvPr>
          <p:cNvSpPr txBox="1"/>
          <p:nvPr/>
        </p:nvSpPr>
        <p:spPr>
          <a:xfrm>
            <a:off x="5311096" y="147562"/>
            <a:ext cx="6104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70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2B5E2D3-FE9F-19C7-B82C-88A5DBF7F2B7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2FE2CE-32DE-BF68-38B5-47926C16625D}"/>
              </a:ext>
            </a:extLst>
          </p:cNvPr>
          <p:cNvSpPr/>
          <p:nvPr/>
        </p:nvSpPr>
        <p:spPr>
          <a:xfrm rot="7157318">
            <a:off x="412296" y="2510900"/>
            <a:ext cx="3570422" cy="130904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E9C67A4-C23C-41B3-8DD4-E5ED9F50C1A0}"/>
              </a:ext>
            </a:extLst>
          </p:cNvPr>
          <p:cNvCxnSpPr>
            <a:cxnSpLocks/>
            <a:endCxn id="18" idx="2"/>
          </p:cNvCxnSpPr>
          <p:nvPr/>
        </p:nvCxnSpPr>
        <p:spPr>
          <a:xfrm flipH="1">
            <a:off x="10276345" y="439869"/>
            <a:ext cx="1019728" cy="280603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6B4F498-2BDA-4C5F-86C5-4A78DBD3F4C2}"/>
              </a:ext>
            </a:extLst>
          </p:cNvPr>
          <p:cNvSpPr txBox="1"/>
          <p:nvPr/>
        </p:nvSpPr>
        <p:spPr>
          <a:xfrm>
            <a:off x="106173" y="839930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77C2FB-DA81-46CA-A49E-123E74B06805}"/>
              </a:ext>
            </a:extLst>
          </p:cNvPr>
          <p:cNvSpPr txBox="1"/>
          <p:nvPr/>
        </p:nvSpPr>
        <p:spPr>
          <a:xfrm>
            <a:off x="5218956" y="918891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88D7DAF-D86F-45BD-B3D2-8225F86635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0145" y="1304771"/>
            <a:ext cx="2648853" cy="347400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5EB1BD5-8C47-4B02-B5DC-1945B256836B}"/>
              </a:ext>
            </a:extLst>
          </p:cNvPr>
          <p:cNvSpPr/>
          <p:nvPr/>
        </p:nvSpPr>
        <p:spPr>
          <a:xfrm rot="6585714">
            <a:off x="5309991" y="2688681"/>
            <a:ext cx="3570422" cy="9949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0AAD9B5-8BCF-4707-8D77-5F078CC3B7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679" y="2586182"/>
            <a:ext cx="1650804" cy="427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22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F802F8-2FC2-47DA-B16C-6C58BC495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152" y="3473830"/>
            <a:ext cx="4962501" cy="33841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925587-7584-4CE9-A994-90FBCC5AF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759" y="370897"/>
            <a:ext cx="1596392" cy="413101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5A0F935-5B6E-BBA0-1A53-F624C8974562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BB1A7D-1D9A-4565-9C2A-C19B8611D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28" y="2290624"/>
            <a:ext cx="1973060" cy="426719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D37E964-ED26-4805-A8F5-A5CC06674EF7}"/>
              </a:ext>
            </a:extLst>
          </p:cNvPr>
          <p:cNvCxnSpPr/>
          <p:nvPr/>
        </p:nvCxnSpPr>
        <p:spPr>
          <a:xfrm>
            <a:off x="6473655" y="5165915"/>
            <a:ext cx="48029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2E0E7A3F-96BD-4B5D-8C1C-E97BED26CF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872" y="696686"/>
            <a:ext cx="4889026" cy="333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70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67668" y="3429000"/>
            <a:ext cx="3008415" cy="95183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noAutofit/>
          </a:bodyPr>
          <a:lstStyle/>
          <a:p>
            <a:pPr marL="169863" indent="7938" algn="ctr">
              <a:spcBef>
                <a:spcPct val="50000"/>
              </a:spcBef>
            </a:pPr>
            <a:r>
              <a:rPr lang="en-US" sz="2000" dirty="0">
                <a:solidFill>
                  <a:srgbClr val="0070C0"/>
                </a:solidFill>
                <a:latin typeface="Cambria" pitchFamily="18" charset="0"/>
              </a:rPr>
              <a:t>Niko </a:t>
            </a:r>
            <a:r>
              <a:rPr lang="en-US" sz="2000" dirty="0" err="1">
                <a:solidFill>
                  <a:srgbClr val="0070C0"/>
                </a:solidFill>
                <a:latin typeface="Cambria" pitchFamily="18" charset="0"/>
              </a:rPr>
              <a:t>Tsutskiridze</a:t>
            </a: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  <a:p>
            <a:pPr marL="169863" indent="7938" algn="ctr">
              <a:spcBef>
                <a:spcPct val="50000"/>
              </a:spcBef>
            </a:pPr>
            <a:r>
              <a:rPr lang="en-US" sz="2000" dirty="0">
                <a:solidFill>
                  <a:srgbClr val="0070C0"/>
                </a:solidFill>
                <a:latin typeface="Cambria" pitchFamily="18" charset="0"/>
              </a:rPr>
              <a:t>      Giorgi </a:t>
            </a:r>
            <a:r>
              <a:rPr lang="en-US" sz="2000" dirty="0" err="1">
                <a:solidFill>
                  <a:srgbClr val="0070C0"/>
                </a:solidFill>
                <a:latin typeface="Cambria" pitchFamily="18" charset="0"/>
              </a:rPr>
              <a:t>Mirziashvili</a:t>
            </a:r>
            <a:r>
              <a:rPr lang="en-US" sz="2000" dirty="0">
                <a:solidFill>
                  <a:srgbClr val="0070C0"/>
                </a:solidFill>
                <a:latin typeface="Cambria" pitchFamily="18" charset="0"/>
              </a:rPr>
              <a:t>	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62612" y="5370209"/>
            <a:ext cx="6429388" cy="14287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266700">
              <a:spcBef>
                <a:spcPct val="0"/>
              </a:spcBef>
              <a:tabLst>
                <a:tab pos="3408363" algn="l"/>
              </a:tabLst>
            </a:pPr>
            <a:endParaRPr lang="en-US" sz="1400" b="1" dirty="0">
              <a:ln>
                <a:solidFill>
                  <a:schemeClr val="bg1"/>
                </a:solidFill>
              </a:ln>
              <a:solidFill>
                <a:schemeClr val="accent5">
                  <a:lumMod val="20000"/>
                  <a:lumOff val="8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8992D3C-D970-47CB-AB92-50D71421F744}"/>
              </a:ext>
            </a:extLst>
          </p:cNvPr>
          <p:cNvSpPr txBox="1">
            <a:spLocks/>
          </p:cNvSpPr>
          <p:nvPr/>
        </p:nvSpPr>
        <p:spPr>
          <a:xfrm>
            <a:off x="-8" y="1344915"/>
            <a:ext cx="11943769" cy="175533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355600">
              <a:spcBef>
                <a:spcPct val="0"/>
              </a:spcBef>
              <a:defRPr/>
            </a:pPr>
            <a:r>
              <a:rPr lang="en-US" sz="35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Project N5 – Anticorodal Aluminum Structure of ITk Pixel PP1</a:t>
            </a:r>
            <a:endParaRPr lang="ka-GE" sz="35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mbria" pitchFamily="18" charset="0"/>
            </a:endParaRPr>
          </a:p>
          <a:p>
            <a:pPr marL="355600">
              <a:spcBef>
                <a:spcPct val="0"/>
              </a:spcBef>
              <a:defRPr/>
            </a:pPr>
            <a:r>
              <a:rPr lang="en-US" sz="2600" dirty="0"/>
              <a:t>Simplified CATIA Geometry – Modified vs. </a:t>
            </a:r>
            <a:r>
              <a:rPr lang="en-US" sz="2600" dirty="0" err="1"/>
              <a:t>Gmx</a:t>
            </a:r>
            <a:r>
              <a:rPr lang="en-US" sz="2600" dirty="0"/>
              <a:t>-Geometry 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					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Calculation of Radiation Length</a:t>
            </a:r>
            <a:r>
              <a:rPr lang="en-US" sz="2400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 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(Xo)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DA8DBD-C463-A91B-AE01-31CF74B81B7F}"/>
              </a:ext>
            </a:extLst>
          </p:cNvPr>
          <p:cNvSpPr txBox="1"/>
          <p:nvPr/>
        </p:nvSpPr>
        <p:spPr>
          <a:xfrm>
            <a:off x="8048628" y="6116016"/>
            <a:ext cx="4143372" cy="71989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noAutofit/>
          </a:bodyPr>
          <a:lstStyle/>
          <a:p>
            <a:pPr marL="177800">
              <a:spcBef>
                <a:spcPct val="50000"/>
              </a:spcBef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Team Leader:       Alexander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Sharmazanashvili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  <a:latin typeface="Cambria" pitchFamily="18" charset="0"/>
            </a:endParaRPr>
          </a:p>
          <a:p>
            <a:pPr marL="177800" algn="r"/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4/10/</a:t>
            </a:r>
            <a:r>
              <a:rPr lang="ka-G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202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3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653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E1118F0-E2D9-4994-9DEC-B643F00704C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DFDF"/>
              </a:clrFrom>
              <a:clrTo>
                <a:srgbClr val="00DFD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361" y="3245900"/>
            <a:ext cx="2210123" cy="36121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F242C47-0440-456A-8EBC-14FEB4A10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21" y="1306462"/>
            <a:ext cx="2428790" cy="34737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0317AC3-F407-4EF9-93A3-2E5125A92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0689" y="439869"/>
            <a:ext cx="3831311" cy="28060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A40304-67D8-0BB0-E59C-976797FC0335}"/>
              </a:ext>
            </a:extLst>
          </p:cNvPr>
          <p:cNvSpPr txBox="1"/>
          <p:nvPr/>
        </p:nvSpPr>
        <p:spPr>
          <a:xfrm>
            <a:off x="5304503" y="156726"/>
            <a:ext cx="6104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91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DCD637E-E1D2-6C9B-9CD9-BFA8210E94CA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3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F9632B-DDA9-43D2-B675-4EF9F9064174}"/>
              </a:ext>
            </a:extLst>
          </p:cNvPr>
          <p:cNvCxnSpPr>
            <a:cxnSpLocks/>
          </p:cNvCxnSpPr>
          <p:nvPr/>
        </p:nvCxnSpPr>
        <p:spPr>
          <a:xfrm>
            <a:off x="10233891" y="439869"/>
            <a:ext cx="68648" cy="27982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FEE76E9-C4F4-4408-8BBC-94BF5027B02D}"/>
              </a:ext>
            </a:extLst>
          </p:cNvPr>
          <p:cNvSpPr txBox="1"/>
          <p:nvPr/>
        </p:nvSpPr>
        <p:spPr>
          <a:xfrm>
            <a:off x="199036" y="705596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9D5458-BD09-447E-BA64-8E81E4EAC27E}"/>
              </a:ext>
            </a:extLst>
          </p:cNvPr>
          <p:cNvSpPr txBox="1"/>
          <p:nvPr/>
        </p:nvSpPr>
        <p:spPr>
          <a:xfrm>
            <a:off x="5140133" y="1246667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C296759-ECDA-40BF-A802-AC355BDB291F}"/>
              </a:ext>
            </a:extLst>
          </p:cNvPr>
          <p:cNvSpPr/>
          <p:nvPr/>
        </p:nvSpPr>
        <p:spPr>
          <a:xfrm rot="6585714">
            <a:off x="-195296" y="2495299"/>
            <a:ext cx="3893991" cy="12997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2ED068C-9EFF-4AA4-BBE9-863151FD6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4811" y="1689009"/>
            <a:ext cx="2604860" cy="341925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C668D28-466D-4784-8F72-25893DBE67EB}"/>
              </a:ext>
            </a:extLst>
          </p:cNvPr>
          <p:cNvSpPr/>
          <p:nvPr/>
        </p:nvSpPr>
        <p:spPr>
          <a:xfrm rot="6585714">
            <a:off x="4951489" y="3156453"/>
            <a:ext cx="3570422" cy="7427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FA1B068-3ADD-4E79-88F3-D11AEFA865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9542" y="2965127"/>
            <a:ext cx="1632793" cy="389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47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F3818-E241-4CE8-91C4-7C416BFE1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015" y="3241967"/>
            <a:ext cx="5213985" cy="35556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FEC26E-A255-4A8E-BB88-F98261543EF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8FDFD"/>
              </a:clrFrom>
              <a:clrTo>
                <a:srgbClr val="08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872" y="696686"/>
            <a:ext cx="5213985" cy="355566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459B416-9A7D-7E16-C44A-A8CC2C1EF051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89F6CF-1CFF-45EE-9436-CD94B71D67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99" y="2474520"/>
            <a:ext cx="2554012" cy="41741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5CEFE7-4BAA-470A-B0A4-A1F960D39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9702" y="60364"/>
            <a:ext cx="1758252" cy="419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50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195A876-8A62-7859-D522-1F74C606D4A2}"/>
              </a:ext>
            </a:extLst>
          </p:cNvPr>
          <p:cNvSpPr txBox="1"/>
          <p:nvPr/>
        </p:nvSpPr>
        <p:spPr>
          <a:xfrm>
            <a:off x="5460321" y="92684"/>
            <a:ext cx="6104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Φ = 124.4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4C9BE0-55D5-E540-DD04-8DCAD464FA1A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155F9C-3903-45EE-B7FA-D89E189A5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689" y="439869"/>
            <a:ext cx="3831311" cy="28060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98AD4D-7D2F-4B42-AFC4-84554B445D4F}"/>
              </a:ext>
            </a:extLst>
          </p:cNvPr>
          <p:cNvSpPr txBox="1"/>
          <p:nvPr/>
        </p:nvSpPr>
        <p:spPr>
          <a:xfrm>
            <a:off x="360604" y="813720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899530-CFD2-4D8E-8537-9367B2F16AE9}"/>
              </a:ext>
            </a:extLst>
          </p:cNvPr>
          <p:cNvCxnSpPr>
            <a:cxnSpLocks/>
          </p:cNvCxnSpPr>
          <p:nvPr/>
        </p:nvCxnSpPr>
        <p:spPr>
          <a:xfrm>
            <a:off x="8389264" y="443736"/>
            <a:ext cx="1941850" cy="27982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0185CD3-1836-42CF-8DDC-89406B77B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801" y="2562983"/>
            <a:ext cx="1609158" cy="38930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322CCB-C4CF-4336-AE61-0B1AF1E1A71C}"/>
              </a:ext>
            </a:extLst>
          </p:cNvPr>
          <p:cNvSpPr txBox="1"/>
          <p:nvPr/>
        </p:nvSpPr>
        <p:spPr>
          <a:xfrm>
            <a:off x="4968801" y="1990464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D2C1D6-E449-4879-8365-3453D7DEE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27" y="1300087"/>
            <a:ext cx="1898636" cy="377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10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85EFC0A-6AAF-4F3C-8348-35B30BEA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330" y="3429000"/>
            <a:ext cx="4811280" cy="32810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95C7D6-F066-A6A9-9609-FE5A136D213D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B13166-C8F7-4B12-908E-91E7450C1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957" y="296882"/>
            <a:ext cx="1356207" cy="32810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837DE5-9F98-4323-B02B-36E8787187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33" y="696686"/>
            <a:ext cx="4811280" cy="32810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CA6B28-0319-4970-9FE6-75AF2F071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13" y="2863869"/>
            <a:ext cx="2009884" cy="399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55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8992D3C-D970-47CB-AB92-50D71421F744}"/>
              </a:ext>
            </a:extLst>
          </p:cNvPr>
          <p:cNvSpPr txBox="1">
            <a:spLocks/>
          </p:cNvSpPr>
          <p:nvPr/>
        </p:nvSpPr>
        <p:spPr>
          <a:xfrm>
            <a:off x="-8" y="1344915"/>
            <a:ext cx="11943769" cy="175533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55600">
              <a:spcBef>
                <a:spcPct val="0"/>
              </a:spcBef>
              <a:defRPr/>
            </a:pPr>
            <a:r>
              <a:rPr lang="en-US" sz="35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 Tank you for </a:t>
            </a:r>
            <a:r>
              <a:rPr lang="en-US" sz="35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mbria" pitchFamily="18" charset="0"/>
              </a:rPr>
              <a:t>attenyion</a:t>
            </a:r>
            <a:endParaRPr lang="ka-GE" sz="35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589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241BF3-E369-424E-9C77-FB6A2724D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66" y="1566694"/>
            <a:ext cx="4089354" cy="400270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A615249-C108-A4FA-4034-49DA5B48E2DC}"/>
              </a:ext>
            </a:extLst>
          </p:cNvPr>
          <p:cNvGrpSpPr/>
          <p:nvPr/>
        </p:nvGrpSpPr>
        <p:grpSpPr>
          <a:xfrm>
            <a:off x="816479" y="1118322"/>
            <a:ext cx="5008092" cy="4885306"/>
            <a:chOff x="1557600" y="986347"/>
            <a:chExt cx="5008092" cy="488530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80C895A-23D4-825E-E0B2-4D68BA4806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7274" y="1772239"/>
              <a:ext cx="3380086" cy="335594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3938303-7522-7721-4D07-C42329A65C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5605" y="1772239"/>
              <a:ext cx="3325319" cy="332766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F31EE8-9031-6F31-83E4-35A9A2D357F3}"/>
                </a:ext>
              </a:extLst>
            </p:cNvPr>
            <p:cNvSpPr txBox="1"/>
            <p:nvPr/>
          </p:nvSpPr>
          <p:spPr>
            <a:xfrm>
              <a:off x="3831241" y="986347"/>
              <a:ext cx="49404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/>
                <a:t>S1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CA112DE-B53D-51BD-0313-87BB1FECE70A}"/>
                </a:ext>
              </a:extLst>
            </p:cNvPr>
            <p:cNvSpPr txBox="1"/>
            <p:nvPr/>
          </p:nvSpPr>
          <p:spPr>
            <a:xfrm>
              <a:off x="6071646" y="3154421"/>
              <a:ext cx="49404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/>
                <a:t>S2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E5F3D8-21E3-65DC-F7C7-9BA80F25E7EC}"/>
                </a:ext>
              </a:extLst>
            </p:cNvPr>
            <p:cNvSpPr txBox="1"/>
            <p:nvPr/>
          </p:nvSpPr>
          <p:spPr>
            <a:xfrm>
              <a:off x="3831241" y="5394599"/>
              <a:ext cx="49404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/>
                <a:t>S3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54D7DC0-538E-E46F-D221-A9541CDD3500}"/>
                </a:ext>
              </a:extLst>
            </p:cNvPr>
            <p:cNvSpPr txBox="1"/>
            <p:nvPr/>
          </p:nvSpPr>
          <p:spPr>
            <a:xfrm>
              <a:off x="1557600" y="3211683"/>
              <a:ext cx="49404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/>
                <a:t>S4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BBDF7FE-68AF-E9E1-8660-F39EA78751A2}"/>
              </a:ext>
            </a:extLst>
          </p:cNvPr>
          <p:cNvSpPr txBox="1"/>
          <p:nvPr/>
        </p:nvSpPr>
        <p:spPr>
          <a:xfrm>
            <a:off x="5824571" y="3631475"/>
            <a:ext cx="615559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Because of geometries in each sectors (S1, S2, S3, S4) are identical the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Radiation length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will be the same for all of them</a:t>
            </a:r>
          </a:p>
          <a:p>
            <a:pPr algn="ctr"/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S1 = S2 = S3 = S4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691F35-33F0-B06B-7383-205619148668}"/>
              </a:ext>
            </a:extLst>
          </p:cNvPr>
          <p:cNvSpPr txBox="1">
            <a:spLocks/>
          </p:cNvSpPr>
          <p:nvPr/>
        </p:nvSpPr>
        <p:spPr>
          <a:xfrm>
            <a:off x="-942" y="312225"/>
            <a:ext cx="8501090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Selection Area for calculation Radiation Length L(Xo)</a:t>
            </a:r>
            <a:endParaRPr lang="en-US" sz="2400" u="sng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46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130E17D7-BC0B-47CF-8989-CD4746E0D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283" y="2940748"/>
            <a:ext cx="4143296" cy="34821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241BF3-E369-424E-9C77-FB6A2724D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66" y="1566694"/>
            <a:ext cx="4089354" cy="40027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F31EE8-9031-6F31-83E4-35A9A2D357F3}"/>
              </a:ext>
            </a:extLst>
          </p:cNvPr>
          <p:cNvSpPr txBox="1"/>
          <p:nvPr/>
        </p:nvSpPr>
        <p:spPr>
          <a:xfrm>
            <a:off x="3090120" y="1118322"/>
            <a:ext cx="49404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S1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691F35-33F0-B06B-7383-205619148668}"/>
              </a:ext>
            </a:extLst>
          </p:cNvPr>
          <p:cNvSpPr txBox="1">
            <a:spLocks/>
          </p:cNvSpPr>
          <p:nvPr/>
        </p:nvSpPr>
        <p:spPr>
          <a:xfrm>
            <a:off x="-942" y="312225"/>
            <a:ext cx="8501090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Selection Area for calculation Radiation Length L(Xo)</a:t>
            </a:r>
            <a:endParaRPr lang="en-US" sz="2400" u="sng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mbria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B301FCB-A0A2-4AEE-8E8E-44CC110B911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3334625" y="1904219"/>
            <a:ext cx="1651614" cy="16398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FDFB84-1AD1-4E9E-AF17-460BD51E45E5}"/>
              </a:ext>
            </a:extLst>
          </p:cNvPr>
          <p:cNvCxnSpPr>
            <a:cxnSpLocks noChangeAspect="1"/>
          </p:cNvCxnSpPr>
          <p:nvPr/>
        </p:nvCxnSpPr>
        <p:spPr>
          <a:xfrm flipH="1" flipV="1">
            <a:off x="1674485" y="1904215"/>
            <a:ext cx="1660140" cy="166131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2234507-992F-4A9E-96DC-F2FA30A09AF7}"/>
              </a:ext>
            </a:extLst>
          </p:cNvPr>
          <p:cNvSpPr txBox="1"/>
          <p:nvPr/>
        </p:nvSpPr>
        <p:spPr>
          <a:xfrm>
            <a:off x="5993239" y="1940250"/>
            <a:ext cx="55802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So, detailed calculation of the Radiation Length performed for the sector S1</a:t>
            </a:r>
          </a:p>
        </p:txBody>
      </p:sp>
    </p:spTree>
    <p:extLst>
      <p:ext uri="{BB962C8B-B14F-4D97-AF65-F5344CB8AC3E}">
        <p14:creationId xmlns:p14="http://schemas.microsoft.com/office/powerpoint/2010/main" val="2797961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04AC096-2F24-486C-A0E9-7C0AB62A6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13" y="1829716"/>
            <a:ext cx="4143296" cy="367834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B55CC8C-49B3-47CA-B757-E2299DD0646F}"/>
              </a:ext>
            </a:extLst>
          </p:cNvPr>
          <p:cNvSpPr txBox="1">
            <a:spLocks/>
          </p:cNvSpPr>
          <p:nvPr/>
        </p:nvSpPr>
        <p:spPr>
          <a:xfrm>
            <a:off x="-9596" y="273162"/>
            <a:ext cx="8501090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2C8405-7512-4731-B4BD-964A51190627}"/>
              </a:ext>
            </a:extLst>
          </p:cNvPr>
          <p:cNvSpPr txBox="1"/>
          <p:nvPr/>
        </p:nvSpPr>
        <p:spPr>
          <a:xfrm>
            <a:off x="5724381" y="2994062"/>
            <a:ext cx="160680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0" dirty="0">
                <a:solidFill>
                  <a:srgbClr val="002060"/>
                </a:solidFill>
              </a:rPr>
              <a:t>Vs.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103F9-0610-455C-88CA-41AC1DA1BED3}"/>
              </a:ext>
            </a:extLst>
          </p:cNvPr>
          <p:cNvSpPr txBox="1"/>
          <p:nvPr/>
        </p:nvSpPr>
        <p:spPr>
          <a:xfrm>
            <a:off x="1657350" y="1152525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8EE5EF-9B3F-4657-9138-AF3AB6FF29E7}"/>
              </a:ext>
            </a:extLst>
          </p:cNvPr>
          <p:cNvSpPr txBox="1"/>
          <p:nvPr/>
        </p:nvSpPr>
        <p:spPr>
          <a:xfrm>
            <a:off x="8491494" y="1152525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F5F50C-F591-4B3D-B993-4099D114A10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8000"/>
              </a:clrFrom>
              <a:clrTo>
                <a:srgbClr val="FF8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4271" y="1829716"/>
            <a:ext cx="3898242" cy="367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45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598306" y="5934670"/>
            <a:ext cx="1727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119063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dirty="0"/>
          </a:p>
          <a:p>
            <a:pPr indent="119063"/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DE2E85-7E49-3FB0-8C8B-B0E8D28FE92D}"/>
              </a:ext>
            </a:extLst>
          </p:cNvPr>
          <p:cNvSpPr txBox="1">
            <a:spLocks/>
          </p:cNvSpPr>
          <p:nvPr/>
        </p:nvSpPr>
        <p:spPr>
          <a:xfrm>
            <a:off x="-9596" y="273162"/>
            <a:ext cx="8501090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</a:t>
            </a:r>
            <a:endParaRPr lang="en-US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2D136E3-A561-4CB7-94FD-0C9F82178EF5}"/>
              </a:ext>
            </a:extLst>
          </p:cNvPr>
          <p:cNvGrpSpPr/>
          <p:nvPr/>
        </p:nvGrpSpPr>
        <p:grpSpPr>
          <a:xfrm>
            <a:off x="11390284" y="666750"/>
            <a:ext cx="671650" cy="3297820"/>
            <a:chOff x="11361709" y="676275"/>
            <a:chExt cx="671650" cy="329782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E9B90A-C9F4-59C4-25D4-06E99BB4FD24}"/>
                </a:ext>
              </a:extLst>
            </p:cNvPr>
            <p:cNvGrpSpPr/>
            <p:nvPr/>
          </p:nvGrpSpPr>
          <p:grpSpPr>
            <a:xfrm>
              <a:off x="11361709" y="676275"/>
              <a:ext cx="671650" cy="3297820"/>
              <a:chOff x="11172567" y="113123"/>
              <a:chExt cx="786405" cy="386126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1770CBA-AD61-6568-676C-9FCAF7EDD1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72567" y="216816"/>
                <a:ext cx="501010" cy="3757575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880512C-5F64-167C-CBC1-060AD44921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273" t="-543" r="32277" b="93700"/>
              <a:stretch/>
            </p:blipFill>
            <p:spPr>
              <a:xfrm>
                <a:off x="11538407" y="113123"/>
                <a:ext cx="420565" cy="207704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2D6A560-2612-4B40-BED5-042BF4665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52384" y="962157"/>
              <a:ext cx="123825" cy="2952750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FEAD3C62-30D1-4DB4-960E-10EDB3B89C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078" y="1959312"/>
            <a:ext cx="5486400" cy="400676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5F79152-2F38-B73C-1645-C5AB4E3B7C69}"/>
              </a:ext>
            </a:extLst>
          </p:cNvPr>
          <p:cNvGrpSpPr/>
          <p:nvPr/>
        </p:nvGrpSpPr>
        <p:grpSpPr>
          <a:xfrm>
            <a:off x="6095999" y="2087418"/>
            <a:ext cx="5229472" cy="3893974"/>
            <a:chOff x="5602966" y="1989259"/>
            <a:chExt cx="5621678" cy="401101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7553057-B43D-FE36-DC4D-83AE8F467D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7" r="9142"/>
            <a:stretch/>
          </p:blipFill>
          <p:spPr>
            <a:xfrm>
              <a:off x="5602966" y="2090421"/>
              <a:ext cx="5621678" cy="390984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503E111-34CA-A145-F8BC-62C25D0EB9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5" t="6473" r="91289" b="84814"/>
            <a:stretch/>
          </p:blipFill>
          <p:spPr>
            <a:xfrm rot="16200000">
              <a:off x="5655419" y="2017540"/>
              <a:ext cx="424206" cy="367643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5985E29-055D-484D-B2E9-6C96F3D90BCF}"/>
              </a:ext>
            </a:extLst>
          </p:cNvPr>
          <p:cNvSpPr txBox="1"/>
          <p:nvPr/>
        </p:nvSpPr>
        <p:spPr>
          <a:xfrm>
            <a:off x="7625246" y="1912590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C86A9B-34F4-4167-82A9-52899BB4DF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4" r="31959" b="93060"/>
          <a:stretch/>
        </p:blipFill>
        <p:spPr>
          <a:xfrm>
            <a:off x="9234404" y="1959312"/>
            <a:ext cx="535709" cy="2758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6DCD581-4640-48ED-BD84-AD223300916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4" r="31959" b="93060"/>
          <a:stretch/>
        </p:blipFill>
        <p:spPr>
          <a:xfrm>
            <a:off x="4791095" y="1959312"/>
            <a:ext cx="535709" cy="27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546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8741BB-A3DF-4AC2-9127-635E4FE62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46" y="732615"/>
            <a:ext cx="4466876" cy="30461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92E008-BCCA-44F1-8E92-F9F5C86C5D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789" y="742963"/>
            <a:ext cx="4466876" cy="30461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CDFB321-E0B1-49C9-A648-EB8D7A7C100D}"/>
              </a:ext>
            </a:extLst>
          </p:cNvPr>
          <p:cNvSpPr txBox="1">
            <a:spLocks/>
          </p:cNvSpPr>
          <p:nvPr/>
        </p:nvSpPr>
        <p:spPr>
          <a:xfrm>
            <a:off x="-1" y="144864"/>
            <a:ext cx="8771468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(Average Values)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14C765-23C8-2897-A218-FAA6FC589377}"/>
              </a:ext>
            </a:extLst>
          </p:cNvPr>
          <p:cNvCxnSpPr/>
          <p:nvPr/>
        </p:nvCxnSpPr>
        <p:spPr>
          <a:xfrm>
            <a:off x="621105" y="3778794"/>
            <a:ext cx="1096417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1BF56F5-1134-44B5-B714-C46EF62B5D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46" y="3809605"/>
            <a:ext cx="4466876" cy="30461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184203-BBC4-4AE9-AA2F-877D6F1FD3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789" y="3818840"/>
            <a:ext cx="4466876" cy="304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8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F6D125-4AC6-4EEA-BE04-290D85CFB63D}"/>
              </a:ext>
            </a:extLst>
          </p:cNvPr>
          <p:cNvSpPr txBox="1">
            <a:spLocks/>
          </p:cNvSpPr>
          <p:nvPr/>
        </p:nvSpPr>
        <p:spPr>
          <a:xfrm>
            <a:off x="-8" y="802257"/>
            <a:ext cx="12192008" cy="401128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55600">
              <a:spcBef>
                <a:spcPct val="0"/>
              </a:spcBef>
              <a:defRPr/>
            </a:pPr>
            <a:endParaRPr lang="en-U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Calculation of Radiation Length (Xo)</a:t>
            </a:r>
          </a:p>
          <a:p>
            <a:pPr marL="355600">
              <a:spcBef>
                <a:spcPct val="0"/>
              </a:spcBef>
              <a:defRPr/>
            </a:pPr>
            <a:endParaRPr lang="en-U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  </a:t>
            </a:r>
            <a:r>
              <a:rPr lang="el-GR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η</a:t>
            </a: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=-2.203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  </a:t>
            </a:r>
            <a:r>
              <a:rPr lang="el-GR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η</a:t>
            </a: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=-3.259</a:t>
            </a: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</a:rPr>
              <a:t>   </a:t>
            </a:r>
            <a:r>
              <a:rPr lang="el-GR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</a:rPr>
              <a:t>η</a:t>
            </a: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</a:rPr>
              <a:t> =-5.252</a:t>
            </a:r>
          </a:p>
          <a:p>
            <a:pPr marL="355600" algn="ctr">
              <a:spcBef>
                <a:spcPct val="0"/>
              </a:spcBef>
              <a:defRPr/>
            </a:pPr>
            <a:endParaRPr lang="en-U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  <a:p>
            <a:pPr marL="355600" algn="ctr">
              <a:spcBef>
                <a:spcPct val="0"/>
              </a:spcBef>
              <a:defRPr/>
            </a:pPr>
            <a:r>
              <a:rPr lang="en-US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  45&lt; Φ &lt;135</a:t>
            </a:r>
          </a:p>
          <a:p>
            <a:pPr marL="355600">
              <a:spcBef>
                <a:spcPct val="0"/>
              </a:spcBef>
              <a:defRPr/>
            </a:pPr>
            <a:endParaRPr lang="en-U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lfaen" panose="010A0502050306030303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10105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B5128AE1-8326-9683-A510-42C2E3CD0F95}"/>
              </a:ext>
            </a:extLst>
          </p:cNvPr>
          <p:cNvSpPr txBox="1">
            <a:spLocks/>
          </p:cNvSpPr>
          <p:nvPr/>
        </p:nvSpPr>
        <p:spPr>
          <a:xfrm>
            <a:off x="0" y="174171"/>
            <a:ext cx="7985760" cy="52251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88900">
              <a:spcBef>
                <a:spcPct val="0"/>
              </a:spcBef>
            </a:pPr>
            <a:r>
              <a:rPr lang="en-US" sz="2400" dirty="0"/>
              <a:t>Compare Analyses – Radiation Length L(Xo) – Line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0581A0-0F75-C000-0722-4833C442B89B}"/>
              </a:ext>
            </a:extLst>
          </p:cNvPr>
          <p:cNvSpPr txBox="1"/>
          <p:nvPr/>
        </p:nvSpPr>
        <p:spPr>
          <a:xfrm>
            <a:off x="5602874" y="33227"/>
            <a:ext cx="6104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algn="ctr">
              <a:spcBef>
                <a:spcPct val="0"/>
              </a:spcBef>
              <a:defRPr/>
            </a:pPr>
            <a:r>
              <a:rPr lang="el-GR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η</a:t>
            </a:r>
            <a:r>
              <a:rPr lang="en-US" sz="1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lfaen" panose="010A0502050306030303" pitchFamily="18" charset="0"/>
                <a:ea typeface="+mj-ea"/>
                <a:cs typeface="+mj-cs"/>
              </a:rPr>
              <a:t> = -2.304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88117B-3542-4EC8-BABA-FA2124248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208" y="321384"/>
            <a:ext cx="3652799" cy="27927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FC3BDD-AF84-4C28-BAC3-E04E246A2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03" y="1585552"/>
            <a:ext cx="3163324" cy="32789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E03FCC-589F-4286-98C9-0091AD11F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768" y="5258890"/>
            <a:ext cx="5626798" cy="118558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2756EF0-4DB1-4E2E-9C00-54B8B03E0138}"/>
              </a:ext>
            </a:extLst>
          </p:cNvPr>
          <p:cNvSpPr txBox="1"/>
          <p:nvPr/>
        </p:nvSpPr>
        <p:spPr>
          <a:xfrm>
            <a:off x="0" y="747957"/>
            <a:ext cx="363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CATIA Geometry-Modified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121AF4-195C-4B6D-B43A-6B10FAFD3933}"/>
              </a:ext>
            </a:extLst>
          </p:cNvPr>
          <p:cNvSpPr/>
          <p:nvPr/>
        </p:nvSpPr>
        <p:spPr>
          <a:xfrm rot="19003574">
            <a:off x="1729924" y="878515"/>
            <a:ext cx="715226" cy="393643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9F2ED2-0214-49AD-B1E2-0880A90F96FD}"/>
              </a:ext>
            </a:extLst>
          </p:cNvPr>
          <p:cNvCxnSpPr>
            <a:cxnSpLocks/>
          </p:cNvCxnSpPr>
          <p:nvPr/>
        </p:nvCxnSpPr>
        <p:spPr>
          <a:xfrm>
            <a:off x="8334375" y="594666"/>
            <a:ext cx="3677632" cy="22667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88F2E14-FF1F-426B-8B7F-581632477BBA}"/>
              </a:ext>
            </a:extLst>
          </p:cNvPr>
          <p:cNvSpPr txBox="1"/>
          <p:nvPr/>
        </p:nvSpPr>
        <p:spPr>
          <a:xfrm>
            <a:off x="5933055" y="887723"/>
            <a:ext cx="160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Gmx</a:t>
            </a:r>
            <a:r>
              <a:rPr lang="en-US" dirty="0"/>
              <a:t> Geometry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B2E279-3FD4-40A9-AACB-E7CE110DB05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2874" y="1310606"/>
            <a:ext cx="3223920" cy="30420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44BDC2F-2C4A-4908-87AC-C3B7387354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6544" y="4425014"/>
            <a:ext cx="5879454" cy="87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47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28981</TotalTime>
  <Words>432</Words>
  <Application>Microsoft Office PowerPoint</Application>
  <PresentationFormat>Widescreen</PresentationFormat>
  <Paragraphs>85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Cambria</vt:lpstr>
      <vt:lpstr>Sylfaen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kote</dc:creator>
  <cp:lastModifiedBy>Giorgi</cp:lastModifiedBy>
  <cp:revision>328</cp:revision>
  <dcterms:created xsi:type="dcterms:W3CDTF">2023-01-25T05:27:10Z</dcterms:created>
  <dcterms:modified xsi:type="dcterms:W3CDTF">2023-11-08T05:10:29Z</dcterms:modified>
</cp:coreProperties>
</file>